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52.xml" ContentType="application/vnd.openxmlformats-officedocument.presentationml.notesSlide+xml"/>
  <Override PartName="/ppt/notesSlides/notesSlide3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9" r:id="rId2"/>
    <p:sldMasterId id="2147483701" r:id="rId3"/>
    <p:sldMasterId id="2147483720" r:id="rId4"/>
  </p:sldMasterIdLst>
  <p:notesMasterIdLst>
    <p:notesMasterId r:id="rId363"/>
  </p:notesMasterIdLst>
  <p:sldIdLst>
    <p:sldId id="920" r:id="rId5"/>
    <p:sldId id="257" r:id="rId6"/>
    <p:sldId id="524" r:id="rId7"/>
    <p:sldId id="523" r:id="rId8"/>
    <p:sldId id="525" r:id="rId9"/>
    <p:sldId id="921" r:id="rId10"/>
    <p:sldId id="311" r:id="rId11"/>
    <p:sldId id="314" r:id="rId12"/>
    <p:sldId id="916" r:id="rId13"/>
    <p:sldId id="917" r:id="rId14"/>
    <p:sldId id="996" r:id="rId15"/>
    <p:sldId id="997" r:id="rId16"/>
    <p:sldId id="269" r:id="rId17"/>
    <p:sldId id="993" r:id="rId18"/>
    <p:sldId id="998" r:id="rId19"/>
    <p:sldId id="270" r:id="rId20"/>
    <p:sldId id="271" r:id="rId21"/>
    <p:sldId id="267" r:id="rId22"/>
    <p:sldId id="1000" r:id="rId23"/>
    <p:sldId id="1001" r:id="rId24"/>
    <p:sldId id="1002" r:id="rId25"/>
    <p:sldId id="1003" r:id="rId26"/>
    <p:sldId id="1004" r:id="rId27"/>
    <p:sldId id="983" r:id="rId28"/>
    <p:sldId id="1016" r:id="rId29"/>
    <p:sldId id="1018" r:id="rId30"/>
    <p:sldId id="1005" r:id="rId31"/>
    <p:sldId id="1008" r:id="rId32"/>
    <p:sldId id="1006" r:id="rId33"/>
    <p:sldId id="1007" r:id="rId34"/>
    <p:sldId id="1010" r:id="rId35"/>
    <p:sldId id="1011" r:id="rId36"/>
    <p:sldId id="1009" r:id="rId37"/>
    <p:sldId id="1012" r:id="rId38"/>
    <p:sldId id="1013" r:id="rId39"/>
    <p:sldId id="1017" r:id="rId40"/>
    <p:sldId id="274" r:id="rId41"/>
    <p:sldId id="275" r:id="rId42"/>
    <p:sldId id="276" r:id="rId43"/>
    <p:sldId id="995" r:id="rId44"/>
    <p:sldId id="1014" r:id="rId45"/>
    <p:sldId id="1015" r:id="rId46"/>
    <p:sldId id="277" r:id="rId47"/>
    <p:sldId id="278" r:id="rId48"/>
    <p:sldId id="308" r:id="rId49"/>
    <p:sldId id="307" r:id="rId50"/>
    <p:sldId id="992" r:id="rId51"/>
    <p:sldId id="302" r:id="rId52"/>
    <p:sldId id="303" r:id="rId53"/>
    <p:sldId id="1019" r:id="rId54"/>
    <p:sldId id="305" r:id="rId55"/>
    <p:sldId id="310" r:id="rId56"/>
    <p:sldId id="1020" r:id="rId57"/>
    <p:sldId id="922" r:id="rId58"/>
    <p:sldId id="991" r:id="rId59"/>
    <p:sldId id="489" r:id="rId60"/>
    <p:sldId id="923" r:id="rId61"/>
    <p:sldId id="924" r:id="rId62"/>
    <p:sldId id="925" r:id="rId63"/>
    <p:sldId id="926" r:id="rId64"/>
    <p:sldId id="1021" r:id="rId65"/>
    <p:sldId id="927" r:id="rId66"/>
    <p:sldId id="928" r:id="rId67"/>
    <p:sldId id="929" r:id="rId68"/>
    <p:sldId id="930" r:id="rId69"/>
    <p:sldId id="931" r:id="rId70"/>
    <p:sldId id="932" r:id="rId71"/>
    <p:sldId id="933" r:id="rId72"/>
    <p:sldId id="1202" r:id="rId73"/>
    <p:sldId id="1203" r:id="rId74"/>
    <p:sldId id="1205" r:id="rId75"/>
    <p:sldId id="934" r:id="rId76"/>
    <p:sldId id="935" r:id="rId77"/>
    <p:sldId id="936" r:id="rId78"/>
    <p:sldId id="937" r:id="rId79"/>
    <p:sldId id="938" r:id="rId80"/>
    <p:sldId id="939" r:id="rId81"/>
    <p:sldId id="1023" r:id="rId82"/>
    <p:sldId id="1024" r:id="rId83"/>
    <p:sldId id="1025" r:id="rId84"/>
    <p:sldId id="1022" r:id="rId85"/>
    <p:sldId id="1026" r:id="rId86"/>
    <p:sldId id="1027" r:id="rId87"/>
    <p:sldId id="1204" r:id="rId88"/>
    <p:sldId id="1206" r:id="rId89"/>
    <p:sldId id="1207" r:id="rId90"/>
    <p:sldId id="1208" r:id="rId91"/>
    <p:sldId id="1209" r:id="rId92"/>
    <p:sldId id="1210" r:id="rId93"/>
    <p:sldId id="1211" r:id="rId94"/>
    <p:sldId id="1028" r:id="rId95"/>
    <p:sldId id="1029" r:id="rId96"/>
    <p:sldId id="1030" r:id="rId97"/>
    <p:sldId id="1031" r:id="rId98"/>
    <p:sldId id="1191" r:id="rId99"/>
    <p:sldId id="1192" r:id="rId100"/>
    <p:sldId id="1193" r:id="rId101"/>
    <p:sldId id="1194" r:id="rId102"/>
    <p:sldId id="1195" r:id="rId103"/>
    <p:sldId id="1196" r:id="rId104"/>
    <p:sldId id="1197" r:id="rId105"/>
    <p:sldId id="1036" r:id="rId106"/>
    <p:sldId id="1037" r:id="rId107"/>
    <p:sldId id="1236" r:id="rId108"/>
    <p:sldId id="1237" r:id="rId109"/>
    <p:sldId id="1038" r:id="rId110"/>
    <p:sldId id="1039" r:id="rId111"/>
    <p:sldId id="1239" r:id="rId112"/>
    <p:sldId id="1040" r:id="rId113"/>
    <p:sldId id="1240" r:id="rId114"/>
    <p:sldId id="1238" r:id="rId115"/>
    <p:sldId id="1258" r:id="rId116"/>
    <p:sldId id="1241" r:id="rId117"/>
    <p:sldId id="1259" r:id="rId118"/>
    <p:sldId id="1032" r:id="rId119"/>
    <p:sldId id="1041" r:id="rId120"/>
    <p:sldId id="1242" r:id="rId121"/>
    <p:sldId id="1042" r:id="rId122"/>
    <p:sldId id="1243" r:id="rId123"/>
    <p:sldId id="1244" r:id="rId124"/>
    <p:sldId id="1245" r:id="rId125"/>
    <p:sldId id="1246" r:id="rId126"/>
    <p:sldId id="1247" r:id="rId127"/>
    <p:sldId id="1248" r:id="rId128"/>
    <p:sldId id="1249" r:id="rId129"/>
    <p:sldId id="1250" r:id="rId130"/>
    <p:sldId id="1251" r:id="rId131"/>
    <p:sldId id="1252" r:id="rId132"/>
    <p:sldId id="1255" r:id="rId133"/>
    <p:sldId id="1253" r:id="rId134"/>
    <p:sldId id="1254" r:id="rId135"/>
    <p:sldId id="1086" r:id="rId136"/>
    <p:sldId id="1213" r:id="rId137"/>
    <p:sldId id="1087" r:id="rId138"/>
    <p:sldId id="1088" r:id="rId139"/>
    <p:sldId id="1214" r:id="rId140"/>
    <p:sldId id="1089" r:id="rId141"/>
    <p:sldId id="1090" r:id="rId142"/>
    <p:sldId id="1091" r:id="rId143"/>
    <p:sldId id="1215" r:id="rId144"/>
    <p:sldId id="1217" r:id="rId145"/>
    <p:sldId id="1216" r:id="rId146"/>
    <p:sldId id="1198" r:id="rId147"/>
    <p:sldId id="1218" r:id="rId148"/>
    <p:sldId id="1199" r:id="rId149"/>
    <p:sldId id="1200" r:id="rId150"/>
    <p:sldId id="1212" r:id="rId151"/>
    <p:sldId id="1092" r:id="rId152"/>
    <p:sldId id="1201" r:id="rId153"/>
    <p:sldId id="1219" r:id="rId154"/>
    <p:sldId id="1220" r:id="rId155"/>
    <p:sldId id="1221" r:id="rId156"/>
    <p:sldId id="1222" r:id="rId157"/>
    <p:sldId id="1223" r:id="rId158"/>
    <p:sldId id="1224" r:id="rId159"/>
    <p:sldId id="1226" r:id="rId160"/>
    <p:sldId id="1093" r:id="rId161"/>
    <p:sldId id="1094" r:id="rId162"/>
    <p:sldId id="1095" r:id="rId163"/>
    <p:sldId id="1225" r:id="rId164"/>
    <p:sldId id="1227" r:id="rId165"/>
    <p:sldId id="1228" r:id="rId166"/>
    <p:sldId id="1229" r:id="rId167"/>
    <p:sldId id="1230" r:id="rId168"/>
    <p:sldId id="1231" r:id="rId169"/>
    <p:sldId id="1051" r:id="rId170"/>
    <p:sldId id="1043" r:id="rId171"/>
    <p:sldId id="1159" r:id="rId172"/>
    <p:sldId id="1160" r:id="rId173"/>
    <p:sldId id="1161" r:id="rId174"/>
    <p:sldId id="1162" r:id="rId175"/>
    <p:sldId id="1164" r:id="rId176"/>
    <p:sldId id="1166" r:id="rId177"/>
    <p:sldId id="1167" r:id="rId178"/>
    <p:sldId id="1168" r:id="rId179"/>
    <p:sldId id="1165" r:id="rId180"/>
    <p:sldId id="1181" r:id="rId181"/>
    <p:sldId id="1183" r:id="rId182"/>
    <p:sldId id="1172" r:id="rId183"/>
    <p:sldId id="1169" r:id="rId184"/>
    <p:sldId id="1117" r:id="rId185"/>
    <p:sldId id="1173" r:id="rId186"/>
    <p:sldId id="1174" r:id="rId187"/>
    <p:sldId id="1185" r:id="rId188"/>
    <p:sldId id="1150" r:id="rId189"/>
    <p:sldId id="1151" r:id="rId190"/>
    <p:sldId id="1152" r:id="rId191"/>
    <p:sldId id="1118" r:id="rId192"/>
    <p:sldId id="1186" r:id="rId193"/>
    <p:sldId id="1187" r:id="rId194"/>
    <p:sldId id="1188" r:id="rId195"/>
    <p:sldId id="1163" r:id="rId196"/>
    <p:sldId id="1189" r:id="rId197"/>
    <p:sldId id="1120" r:id="rId198"/>
    <p:sldId id="1121" r:id="rId199"/>
    <p:sldId id="1122" r:id="rId200"/>
    <p:sldId id="1119" r:id="rId201"/>
    <p:sldId id="1123" r:id="rId202"/>
    <p:sldId id="1124" r:id="rId203"/>
    <p:sldId id="1125" r:id="rId204"/>
    <p:sldId id="1126" r:id="rId205"/>
    <p:sldId id="1127" r:id="rId206"/>
    <p:sldId id="1128" r:id="rId207"/>
    <p:sldId id="1129" r:id="rId208"/>
    <p:sldId id="1130" r:id="rId209"/>
    <p:sldId id="1131" r:id="rId210"/>
    <p:sldId id="1132" r:id="rId211"/>
    <p:sldId id="1153" r:id="rId212"/>
    <p:sldId id="1175" r:id="rId213"/>
    <p:sldId id="1190" r:id="rId214"/>
    <p:sldId id="1148" r:id="rId215"/>
    <p:sldId id="389" r:id="rId216"/>
    <p:sldId id="1149" r:id="rId217"/>
    <p:sldId id="1138" r:id="rId218"/>
    <p:sldId id="1139" r:id="rId219"/>
    <p:sldId id="1180" r:id="rId220"/>
    <p:sldId id="297" r:id="rId221"/>
    <p:sldId id="281" r:id="rId222"/>
    <p:sldId id="1179" r:id="rId223"/>
    <p:sldId id="299" r:id="rId224"/>
    <p:sldId id="388" r:id="rId225"/>
    <p:sldId id="1176" r:id="rId226"/>
    <p:sldId id="1147" r:id="rId227"/>
    <p:sldId id="1140" r:id="rId228"/>
    <p:sldId id="1177" r:id="rId229"/>
    <p:sldId id="1178" r:id="rId230"/>
    <p:sldId id="334" r:id="rId231"/>
    <p:sldId id="1184" r:id="rId232"/>
    <p:sldId id="1133" r:id="rId233"/>
    <p:sldId id="1134" r:id="rId234"/>
    <p:sldId id="1135" r:id="rId235"/>
    <p:sldId id="1136" r:id="rId236"/>
    <p:sldId id="1137" r:id="rId237"/>
    <p:sldId id="1158" r:id="rId238"/>
    <p:sldId id="1145" r:id="rId239"/>
    <p:sldId id="1146" r:id="rId240"/>
    <p:sldId id="1141" r:id="rId241"/>
    <p:sldId id="1182" r:id="rId242"/>
    <p:sldId id="1170" r:id="rId243"/>
    <p:sldId id="1171" r:id="rId244"/>
    <p:sldId id="1154" r:id="rId245"/>
    <p:sldId id="1155" r:id="rId246"/>
    <p:sldId id="1052" r:id="rId247"/>
    <p:sldId id="1044" r:id="rId248"/>
    <p:sldId id="1046" r:id="rId249"/>
    <p:sldId id="1047" r:id="rId250"/>
    <p:sldId id="1110" r:id="rId251"/>
    <p:sldId id="1261" r:id="rId252"/>
    <p:sldId id="1156" r:id="rId253"/>
    <p:sldId id="1232" r:id="rId254"/>
    <p:sldId id="1260" r:id="rId255"/>
    <p:sldId id="1262" r:id="rId256"/>
    <p:sldId id="1271" r:id="rId257"/>
    <p:sldId id="1272" r:id="rId258"/>
    <p:sldId id="1273" r:id="rId259"/>
    <p:sldId id="1276" r:id="rId260"/>
    <p:sldId id="1275" r:id="rId261"/>
    <p:sldId id="1278" r:id="rId262"/>
    <p:sldId id="1277" r:id="rId263"/>
    <p:sldId id="1279" r:id="rId264"/>
    <p:sldId id="1048" r:id="rId265"/>
    <p:sldId id="1049" r:id="rId266"/>
    <p:sldId id="1053" r:id="rId267"/>
    <p:sldId id="1054" r:id="rId268"/>
    <p:sldId id="1055" r:id="rId269"/>
    <p:sldId id="1056" r:id="rId270"/>
    <p:sldId id="1050" r:id="rId271"/>
    <p:sldId id="1045" r:id="rId272"/>
    <p:sldId id="1057" r:id="rId273"/>
    <p:sldId id="1058" r:id="rId274"/>
    <p:sldId id="1059" r:id="rId275"/>
    <p:sldId id="1060" r:id="rId276"/>
    <p:sldId id="1061" r:id="rId277"/>
    <p:sldId id="1033" r:id="rId278"/>
    <p:sldId id="1034" r:id="rId279"/>
    <p:sldId id="1062" r:id="rId280"/>
    <p:sldId id="1063" r:id="rId281"/>
    <p:sldId id="1263" r:id="rId282"/>
    <p:sldId id="1264" r:id="rId283"/>
    <p:sldId id="1274" r:id="rId284"/>
    <p:sldId id="1265" r:id="rId285"/>
    <p:sldId id="1267" r:id="rId286"/>
    <p:sldId id="1266" r:id="rId287"/>
    <p:sldId id="1268" r:id="rId288"/>
    <p:sldId id="1079" r:id="rId289"/>
    <p:sldId id="1281" r:id="rId290"/>
    <p:sldId id="1282" r:id="rId291"/>
    <p:sldId id="1283" r:id="rId292"/>
    <p:sldId id="1284" r:id="rId293"/>
    <p:sldId id="1285" r:id="rId294"/>
    <p:sldId id="1064" r:id="rId295"/>
    <p:sldId id="1286" r:id="rId296"/>
    <p:sldId id="1287" r:id="rId297"/>
    <p:sldId id="1288" r:id="rId298"/>
    <p:sldId id="1065" r:id="rId299"/>
    <p:sldId id="1066" r:id="rId300"/>
    <p:sldId id="1035" r:id="rId301"/>
    <p:sldId id="1067" r:id="rId302"/>
    <p:sldId id="1068" r:id="rId303"/>
    <p:sldId id="1073" r:id="rId304"/>
    <p:sldId id="1074" r:id="rId305"/>
    <p:sldId id="1075" r:id="rId306"/>
    <p:sldId id="1076" r:id="rId307"/>
    <p:sldId id="1077" r:id="rId308"/>
    <p:sldId id="1269" r:id="rId309"/>
    <p:sldId id="1290" r:id="rId310"/>
    <p:sldId id="1291" r:id="rId311"/>
    <p:sldId id="1280" r:id="rId312"/>
    <p:sldId id="1289" r:id="rId313"/>
    <p:sldId id="1292" r:id="rId314"/>
    <p:sldId id="1270" r:id="rId315"/>
    <p:sldId id="1293" r:id="rId316"/>
    <p:sldId id="1294" r:id="rId317"/>
    <p:sldId id="1295" r:id="rId318"/>
    <p:sldId id="1096" r:id="rId319"/>
    <p:sldId id="1078" r:id="rId320"/>
    <p:sldId id="1069" r:id="rId321"/>
    <p:sldId id="1297" r:id="rId322"/>
    <p:sldId id="1070" r:id="rId323"/>
    <p:sldId id="1298" r:id="rId324"/>
    <p:sldId id="1299" r:id="rId325"/>
    <p:sldId id="1071" r:id="rId326"/>
    <p:sldId id="1296" r:id="rId327"/>
    <p:sldId id="1300" r:id="rId328"/>
    <p:sldId id="1080" r:id="rId329"/>
    <p:sldId id="1081" r:id="rId330"/>
    <p:sldId id="1082" r:id="rId331"/>
    <p:sldId id="1097" r:id="rId332"/>
    <p:sldId id="1098" r:id="rId333"/>
    <p:sldId id="1099" r:id="rId334"/>
    <p:sldId id="1301" r:id="rId335"/>
    <p:sldId id="1100" r:id="rId336"/>
    <p:sldId id="1101" r:id="rId337"/>
    <p:sldId id="1083" r:id="rId338"/>
    <p:sldId id="1302" r:id="rId339"/>
    <p:sldId id="1304" r:id="rId340"/>
    <p:sldId id="1303" r:id="rId341"/>
    <p:sldId id="1084" r:id="rId342"/>
    <p:sldId id="1305" r:id="rId343"/>
    <p:sldId id="1085" r:id="rId344"/>
    <p:sldId id="1072" r:id="rId345"/>
    <p:sldId id="1306" r:id="rId346"/>
    <p:sldId id="1307" r:id="rId347"/>
    <p:sldId id="1102" r:id="rId348"/>
    <p:sldId id="1103" r:id="rId349"/>
    <p:sldId id="1104" r:id="rId350"/>
    <p:sldId id="1116" r:id="rId351"/>
    <p:sldId id="1308" r:id="rId352"/>
    <p:sldId id="352" r:id="rId353"/>
    <p:sldId id="1309" r:id="rId354"/>
    <p:sldId id="1312" r:id="rId355"/>
    <p:sldId id="1105" r:id="rId356"/>
    <p:sldId id="1106" r:id="rId357"/>
    <p:sldId id="1107" r:id="rId358"/>
    <p:sldId id="1108" r:id="rId359"/>
    <p:sldId id="1109" r:id="rId360"/>
    <p:sldId id="850" r:id="rId361"/>
    <p:sldId id="383" r:id="rId3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74" autoAdjust="0"/>
    <p:restoredTop sz="94291" autoAdjust="0"/>
  </p:normalViewPr>
  <p:slideViewPr>
    <p:cSldViewPr>
      <p:cViewPr varScale="1">
        <p:scale>
          <a:sx n="68" d="100"/>
          <a:sy n="68" d="100"/>
        </p:scale>
        <p:origin x="136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 /><Relationship Id="rId299" Type="http://schemas.openxmlformats.org/officeDocument/2006/relationships/slide" Target="slides/slide295.xml" /><Relationship Id="rId303" Type="http://schemas.openxmlformats.org/officeDocument/2006/relationships/slide" Target="slides/slide299.xml" /><Relationship Id="rId21" Type="http://schemas.openxmlformats.org/officeDocument/2006/relationships/slide" Target="slides/slide17.xml" /><Relationship Id="rId42" Type="http://schemas.openxmlformats.org/officeDocument/2006/relationships/slide" Target="slides/slide38.xml" /><Relationship Id="rId63" Type="http://schemas.openxmlformats.org/officeDocument/2006/relationships/slide" Target="slides/slide59.xml" /><Relationship Id="rId84" Type="http://schemas.openxmlformats.org/officeDocument/2006/relationships/slide" Target="slides/slide80.xml" /><Relationship Id="rId138" Type="http://schemas.openxmlformats.org/officeDocument/2006/relationships/slide" Target="slides/slide134.xml" /><Relationship Id="rId159" Type="http://schemas.openxmlformats.org/officeDocument/2006/relationships/slide" Target="slides/slide155.xml" /><Relationship Id="rId324" Type="http://schemas.openxmlformats.org/officeDocument/2006/relationships/slide" Target="slides/slide320.xml" /><Relationship Id="rId345" Type="http://schemas.openxmlformats.org/officeDocument/2006/relationships/slide" Target="slides/slide341.xml" /><Relationship Id="rId366" Type="http://schemas.openxmlformats.org/officeDocument/2006/relationships/theme" Target="theme/theme1.xml" /><Relationship Id="rId170" Type="http://schemas.openxmlformats.org/officeDocument/2006/relationships/slide" Target="slides/slide166.xml" /><Relationship Id="rId191" Type="http://schemas.openxmlformats.org/officeDocument/2006/relationships/slide" Target="slides/slide187.xml" /><Relationship Id="rId205" Type="http://schemas.openxmlformats.org/officeDocument/2006/relationships/slide" Target="slides/slide201.xml" /><Relationship Id="rId226" Type="http://schemas.openxmlformats.org/officeDocument/2006/relationships/slide" Target="slides/slide222.xml" /><Relationship Id="rId247" Type="http://schemas.openxmlformats.org/officeDocument/2006/relationships/slide" Target="slides/slide243.xml" /><Relationship Id="rId107" Type="http://schemas.openxmlformats.org/officeDocument/2006/relationships/slide" Target="slides/slide103.xml" /><Relationship Id="rId268" Type="http://schemas.openxmlformats.org/officeDocument/2006/relationships/slide" Target="slides/slide264.xml" /><Relationship Id="rId289" Type="http://schemas.openxmlformats.org/officeDocument/2006/relationships/slide" Target="slides/slide285.xml" /><Relationship Id="rId11" Type="http://schemas.openxmlformats.org/officeDocument/2006/relationships/slide" Target="slides/slide7.xml" /><Relationship Id="rId32" Type="http://schemas.openxmlformats.org/officeDocument/2006/relationships/slide" Target="slides/slide28.xml" /><Relationship Id="rId53" Type="http://schemas.openxmlformats.org/officeDocument/2006/relationships/slide" Target="slides/slide49.xml" /><Relationship Id="rId74" Type="http://schemas.openxmlformats.org/officeDocument/2006/relationships/slide" Target="slides/slide70.xml" /><Relationship Id="rId128" Type="http://schemas.openxmlformats.org/officeDocument/2006/relationships/slide" Target="slides/slide124.xml" /><Relationship Id="rId149" Type="http://schemas.openxmlformats.org/officeDocument/2006/relationships/slide" Target="slides/slide145.xml" /><Relationship Id="rId314" Type="http://schemas.openxmlformats.org/officeDocument/2006/relationships/slide" Target="slides/slide310.xml" /><Relationship Id="rId335" Type="http://schemas.openxmlformats.org/officeDocument/2006/relationships/slide" Target="slides/slide331.xml" /><Relationship Id="rId356" Type="http://schemas.openxmlformats.org/officeDocument/2006/relationships/slide" Target="slides/slide352.xml" /><Relationship Id="rId5" Type="http://schemas.openxmlformats.org/officeDocument/2006/relationships/slide" Target="slides/slide1.xml" /><Relationship Id="rId95" Type="http://schemas.openxmlformats.org/officeDocument/2006/relationships/slide" Target="slides/slide91.xml" /><Relationship Id="rId160" Type="http://schemas.openxmlformats.org/officeDocument/2006/relationships/slide" Target="slides/slide156.xml" /><Relationship Id="rId181" Type="http://schemas.openxmlformats.org/officeDocument/2006/relationships/slide" Target="slides/slide177.xml" /><Relationship Id="rId216" Type="http://schemas.openxmlformats.org/officeDocument/2006/relationships/slide" Target="slides/slide212.xml" /><Relationship Id="rId237" Type="http://schemas.openxmlformats.org/officeDocument/2006/relationships/slide" Target="slides/slide233.xml" /><Relationship Id="rId258" Type="http://schemas.openxmlformats.org/officeDocument/2006/relationships/slide" Target="slides/slide254.xml" /><Relationship Id="rId279" Type="http://schemas.openxmlformats.org/officeDocument/2006/relationships/slide" Target="slides/slide275.xml" /><Relationship Id="rId22" Type="http://schemas.openxmlformats.org/officeDocument/2006/relationships/slide" Target="slides/slide18.xml" /><Relationship Id="rId43" Type="http://schemas.openxmlformats.org/officeDocument/2006/relationships/slide" Target="slides/slide39.xml" /><Relationship Id="rId64" Type="http://schemas.openxmlformats.org/officeDocument/2006/relationships/slide" Target="slides/slide60.xml" /><Relationship Id="rId118" Type="http://schemas.openxmlformats.org/officeDocument/2006/relationships/slide" Target="slides/slide114.xml" /><Relationship Id="rId139" Type="http://schemas.openxmlformats.org/officeDocument/2006/relationships/slide" Target="slides/slide135.xml" /><Relationship Id="rId290" Type="http://schemas.openxmlformats.org/officeDocument/2006/relationships/slide" Target="slides/slide286.xml" /><Relationship Id="rId304" Type="http://schemas.openxmlformats.org/officeDocument/2006/relationships/slide" Target="slides/slide300.xml" /><Relationship Id="rId325" Type="http://schemas.openxmlformats.org/officeDocument/2006/relationships/slide" Target="slides/slide321.xml" /><Relationship Id="rId346" Type="http://schemas.openxmlformats.org/officeDocument/2006/relationships/slide" Target="slides/slide342.xml" /><Relationship Id="rId367" Type="http://schemas.openxmlformats.org/officeDocument/2006/relationships/tableStyles" Target="tableStyles.xml" /><Relationship Id="rId85" Type="http://schemas.openxmlformats.org/officeDocument/2006/relationships/slide" Target="slides/slide81.xml" /><Relationship Id="rId150" Type="http://schemas.openxmlformats.org/officeDocument/2006/relationships/slide" Target="slides/slide146.xml" /><Relationship Id="rId171" Type="http://schemas.openxmlformats.org/officeDocument/2006/relationships/slide" Target="slides/slide167.xml" /><Relationship Id="rId192" Type="http://schemas.openxmlformats.org/officeDocument/2006/relationships/slide" Target="slides/slide188.xml" /><Relationship Id="rId206" Type="http://schemas.openxmlformats.org/officeDocument/2006/relationships/slide" Target="slides/slide202.xml" /><Relationship Id="rId227" Type="http://schemas.openxmlformats.org/officeDocument/2006/relationships/slide" Target="slides/slide223.xml" /><Relationship Id="rId248" Type="http://schemas.openxmlformats.org/officeDocument/2006/relationships/slide" Target="slides/slide244.xml" /><Relationship Id="rId269" Type="http://schemas.openxmlformats.org/officeDocument/2006/relationships/slide" Target="slides/slide265.xml" /><Relationship Id="rId12" Type="http://schemas.openxmlformats.org/officeDocument/2006/relationships/slide" Target="slides/slide8.xml" /><Relationship Id="rId33" Type="http://schemas.openxmlformats.org/officeDocument/2006/relationships/slide" Target="slides/slide29.xml" /><Relationship Id="rId108" Type="http://schemas.openxmlformats.org/officeDocument/2006/relationships/slide" Target="slides/slide104.xml" /><Relationship Id="rId129" Type="http://schemas.openxmlformats.org/officeDocument/2006/relationships/slide" Target="slides/slide125.xml" /><Relationship Id="rId280" Type="http://schemas.openxmlformats.org/officeDocument/2006/relationships/slide" Target="slides/slide276.xml" /><Relationship Id="rId315" Type="http://schemas.openxmlformats.org/officeDocument/2006/relationships/slide" Target="slides/slide311.xml" /><Relationship Id="rId336" Type="http://schemas.openxmlformats.org/officeDocument/2006/relationships/slide" Target="slides/slide332.xml" /><Relationship Id="rId357" Type="http://schemas.openxmlformats.org/officeDocument/2006/relationships/slide" Target="slides/slide353.xml" /><Relationship Id="rId54" Type="http://schemas.openxmlformats.org/officeDocument/2006/relationships/slide" Target="slides/slide50.xml" /><Relationship Id="rId75" Type="http://schemas.openxmlformats.org/officeDocument/2006/relationships/slide" Target="slides/slide71.xml" /><Relationship Id="rId96" Type="http://schemas.openxmlformats.org/officeDocument/2006/relationships/slide" Target="slides/slide92.xml" /><Relationship Id="rId140" Type="http://schemas.openxmlformats.org/officeDocument/2006/relationships/slide" Target="slides/slide136.xml" /><Relationship Id="rId161" Type="http://schemas.openxmlformats.org/officeDocument/2006/relationships/slide" Target="slides/slide157.xml" /><Relationship Id="rId182" Type="http://schemas.openxmlformats.org/officeDocument/2006/relationships/slide" Target="slides/slide178.xml" /><Relationship Id="rId217" Type="http://schemas.openxmlformats.org/officeDocument/2006/relationships/slide" Target="slides/slide213.xml" /><Relationship Id="rId6" Type="http://schemas.openxmlformats.org/officeDocument/2006/relationships/slide" Target="slides/slide2.xml" /><Relationship Id="rId238" Type="http://schemas.openxmlformats.org/officeDocument/2006/relationships/slide" Target="slides/slide234.xml" /><Relationship Id="rId259" Type="http://schemas.openxmlformats.org/officeDocument/2006/relationships/slide" Target="slides/slide255.xml" /><Relationship Id="rId23" Type="http://schemas.openxmlformats.org/officeDocument/2006/relationships/slide" Target="slides/slide19.xml" /><Relationship Id="rId119" Type="http://schemas.openxmlformats.org/officeDocument/2006/relationships/slide" Target="slides/slide115.xml" /><Relationship Id="rId270" Type="http://schemas.openxmlformats.org/officeDocument/2006/relationships/slide" Target="slides/slide266.xml" /><Relationship Id="rId291" Type="http://schemas.openxmlformats.org/officeDocument/2006/relationships/slide" Target="slides/slide287.xml" /><Relationship Id="rId305" Type="http://schemas.openxmlformats.org/officeDocument/2006/relationships/slide" Target="slides/slide301.xml" /><Relationship Id="rId326" Type="http://schemas.openxmlformats.org/officeDocument/2006/relationships/slide" Target="slides/slide322.xml" /><Relationship Id="rId347" Type="http://schemas.openxmlformats.org/officeDocument/2006/relationships/slide" Target="slides/slide343.xml" /><Relationship Id="rId44" Type="http://schemas.openxmlformats.org/officeDocument/2006/relationships/slide" Target="slides/slide40.xml" /><Relationship Id="rId65" Type="http://schemas.openxmlformats.org/officeDocument/2006/relationships/slide" Target="slides/slide61.xml" /><Relationship Id="rId86" Type="http://schemas.openxmlformats.org/officeDocument/2006/relationships/slide" Target="slides/slide82.xml" /><Relationship Id="rId130" Type="http://schemas.openxmlformats.org/officeDocument/2006/relationships/slide" Target="slides/slide126.xml" /><Relationship Id="rId151" Type="http://schemas.openxmlformats.org/officeDocument/2006/relationships/slide" Target="slides/slide147.xml" /><Relationship Id="rId172" Type="http://schemas.openxmlformats.org/officeDocument/2006/relationships/slide" Target="slides/slide168.xml" /><Relationship Id="rId193" Type="http://schemas.openxmlformats.org/officeDocument/2006/relationships/slide" Target="slides/slide189.xml" /><Relationship Id="rId207" Type="http://schemas.openxmlformats.org/officeDocument/2006/relationships/slide" Target="slides/slide203.xml" /><Relationship Id="rId228" Type="http://schemas.openxmlformats.org/officeDocument/2006/relationships/slide" Target="slides/slide224.xml" /><Relationship Id="rId249" Type="http://schemas.openxmlformats.org/officeDocument/2006/relationships/slide" Target="slides/slide245.xml" /><Relationship Id="rId13" Type="http://schemas.openxmlformats.org/officeDocument/2006/relationships/slide" Target="slides/slide9.xml" /><Relationship Id="rId109" Type="http://schemas.openxmlformats.org/officeDocument/2006/relationships/slide" Target="slides/slide105.xml" /><Relationship Id="rId260" Type="http://schemas.openxmlformats.org/officeDocument/2006/relationships/slide" Target="slides/slide256.xml" /><Relationship Id="rId281" Type="http://schemas.openxmlformats.org/officeDocument/2006/relationships/slide" Target="slides/slide277.xml" /><Relationship Id="rId316" Type="http://schemas.openxmlformats.org/officeDocument/2006/relationships/slide" Target="slides/slide312.xml" /><Relationship Id="rId337" Type="http://schemas.openxmlformats.org/officeDocument/2006/relationships/slide" Target="slides/slide333.xml" /><Relationship Id="rId34" Type="http://schemas.openxmlformats.org/officeDocument/2006/relationships/slide" Target="slides/slide30.xml" /><Relationship Id="rId55" Type="http://schemas.openxmlformats.org/officeDocument/2006/relationships/slide" Target="slides/slide51.xml" /><Relationship Id="rId76" Type="http://schemas.openxmlformats.org/officeDocument/2006/relationships/slide" Target="slides/slide72.xml" /><Relationship Id="rId97" Type="http://schemas.openxmlformats.org/officeDocument/2006/relationships/slide" Target="slides/slide93.xml" /><Relationship Id="rId120" Type="http://schemas.openxmlformats.org/officeDocument/2006/relationships/slide" Target="slides/slide116.xml" /><Relationship Id="rId141" Type="http://schemas.openxmlformats.org/officeDocument/2006/relationships/slide" Target="slides/slide137.xml" /><Relationship Id="rId358" Type="http://schemas.openxmlformats.org/officeDocument/2006/relationships/slide" Target="slides/slide354.xml" /><Relationship Id="rId7" Type="http://schemas.openxmlformats.org/officeDocument/2006/relationships/slide" Target="slides/slide3.xml" /><Relationship Id="rId162" Type="http://schemas.openxmlformats.org/officeDocument/2006/relationships/slide" Target="slides/slide158.xml" /><Relationship Id="rId183" Type="http://schemas.openxmlformats.org/officeDocument/2006/relationships/slide" Target="slides/slide179.xml" /><Relationship Id="rId218" Type="http://schemas.openxmlformats.org/officeDocument/2006/relationships/slide" Target="slides/slide214.xml" /><Relationship Id="rId239" Type="http://schemas.openxmlformats.org/officeDocument/2006/relationships/slide" Target="slides/slide235.xml" /><Relationship Id="rId250" Type="http://schemas.openxmlformats.org/officeDocument/2006/relationships/slide" Target="slides/slide246.xml" /><Relationship Id="rId271" Type="http://schemas.openxmlformats.org/officeDocument/2006/relationships/slide" Target="slides/slide267.xml" /><Relationship Id="rId292" Type="http://schemas.openxmlformats.org/officeDocument/2006/relationships/slide" Target="slides/slide288.xml" /><Relationship Id="rId306" Type="http://schemas.openxmlformats.org/officeDocument/2006/relationships/slide" Target="slides/slide302.xml" /><Relationship Id="rId24" Type="http://schemas.openxmlformats.org/officeDocument/2006/relationships/slide" Target="slides/slide20.xml" /><Relationship Id="rId45" Type="http://schemas.openxmlformats.org/officeDocument/2006/relationships/slide" Target="slides/slide41.xml" /><Relationship Id="rId66" Type="http://schemas.openxmlformats.org/officeDocument/2006/relationships/slide" Target="slides/slide62.xml" /><Relationship Id="rId87" Type="http://schemas.openxmlformats.org/officeDocument/2006/relationships/slide" Target="slides/slide83.xml" /><Relationship Id="rId110" Type="http://schemas.openxmlformats.org/officeDocument/2006/relationships/slide" Target="slides/slide106.xml" /><Relationship Id="rId131" Type="http://schemas.openxmlformats.org/officeDocument/2006/relationships/slide" Target="slides/slide127.xml" /><Relationship Id="rId327" Type="http://schemas.openxmlformats.org/officeDocument/2006/relationships/slide" Target="slides/slide323.xml" /><Relationship Id="rId348" Type="http://schemas.openxmlformats.org/officeDocument/2006/relationships/slide" Target="slides/slide344.xml" /><Relationship Id="rId152" Type="http://schemas.openxmlformats.org/officeDocument/2006/relationships/slide" Target="slides/slide148.xml" /><Relationship Id="rId173" Type="http://schemas.openxmlformats.org/officeDocument/2006/relationships/slide" Target="slides/slide169.xml" /><Relationship Id="rId194" Type="http://schemas.openxmlformats.org/officeDocument/2006/relationships/slide" Target="slides/slide190.xml" /><Relationship Id="rId208" Type="http://schemas.openxmlformats.org/officeDocument/2006/relationships/slide" Target="slides/slide204.xml" /><Relationship Id="rId229" Type="http://schemas.openxmlformats.org/officeDocument/2006/relationships/slide" Target="slides/slide225.xml" /><Relationship Id="rId240" Type="http://schemas.openxmlformats.org/officeDocument/2006/relationships/slide" Target="slides/slide236.xml" /><Relationship Id="rId261" Type="http://schemas.openxmlformats.org/officeDocument/2006/relationships/slide" Target="slides/slide257.xml" /><Relationship Id="rId14" Type="http://schemas.openxmlformats.org/officeDocument/2006/relationships/slide" Target="slides/slide10.xml" /><Relationship Id="rId35" Type="http://schemas.openxmlformats.org/officeDocument/2006/relationships/slide" Target="slides/slide31.xml" /><Relationship Id="rId56" Type="http://schemas.openxmlformats.org/officeDocument/2006/relationships/slide" Target="slides/slide52.xml" /><Relationship Id="rId77" Type="http://schemas.openxmlformats.org/officeDocument/2006/relationships/slide" Target="slides/slide73.xml" /><Relationship Id="rId100" Type="http://schemas.openxmlformats.org/officeDocument/2006/relationships/slide" Target="slides/slide96.xml" /><Relationship Id="rId282" Type="http://schemas.openxmlformats.org/officeDocument/2006/relationships/slide" Target="slides/slide278.xml" /><Relationship Id="rId317" Type="http://schemas.openxmlformats.org/officeDocument/2006/relationships/slide" Target="slides/slide313.xml" /><Relationship Id="rId338" Type="http://schemas.openxmlformats.org/officeDocument/2006/relationships/slide" Target="slides/slide334.xml" /><Relationship Id="rId359" Type="http://schemas.openxmlformats.org/officeDocument/2006/relationships/slide" Target="slides/slide355.xml" /><Relationship Id="rId8" Type="http://schemas.openxmlformats.org/officeDocument/2006/relationships/slide" Target="slides/slide4.xml" /><Relationship Id="rId98" Type="http://schemas.openxmlformats.org/officeDocument/2006/relationships/slide" Target="slides/slide94.xml" /><Relationship Id="rId121" Type="http://schemas.openxmlformats.org/officeDocument/2006/relationships/slide" Target="slides/slide117.xml" /><Relationship Id="rId142" Type="http://schemas.openxmlformats.org/officeDocument/2006/relationships/slide" Target="slides/slide138.xml" /><Relationship Id="rId163" Type="http://schemas.openxmlformats.org/officeDocument/2006/relationships/slide" Target="slides/slide159.xml" /><Relationship Id="rId184" Type="http://schemas.openxmlformats.org/officeDocument/2006/relationships/slide" Target="slides/slide180.xml" /><Relationship Id="rId219" Type="http://schemas.openxmlformats.org/officeDocument/2006/relationships/slide" Target="slides/slide215.xml" /><Relationship Id="rId230" Type="http://schemas.openxmlformats.org/officeDocument/2006/relationships/slide" Target="slides/slide226.xml" /><Relationship Id="rId251" Type="http://schemas.openxmlformats.org/officeDocument/2006/relationships/slide" Target="slides/slide247.xml" /><Relationship Id="rId25" Type="http://schemas.openxmlformats.org/officeDocument/2006/relationships/slide" Target="slides/slide21.xml" /><Relationship Id="rId46" Type="http://schemas.openxmlformats.org/officeDocument/2006/relationships/slide" Target="slides/slide42.xml" /><Relationship Id="rId67" Type="http://schemas.openxmlformats.org/officeDocument/2006/relationships/slide" Target="slides/slide63.xml" /><Relationship Id="rId272" Type="http://schemas.openxmlformats.org/officeDocument/2006/relationships/slide" Target="slides/slide268.xml" /><Relationship Id="rId293" Type="http://schemas.openxmlformats.org/officeDocument/2006/relationships/slide" Target="slides/slide289.xml" /><Relationship Id="rId307" Type="http://schemas.openxmlformats.org/officeDocument/2006/relationships/slide" Target="slides/slide303.xml" /><Relationship Id="rId328" Type="http://schemas.openxmlformats.org/officeDocument/2006/relationships/slide" Target="slides/slide324.xml" /><Relationship Id="rId349" Type="http://schemas.openxmlformats.org/officeDocument/2006/relationships/slide" Target="slides/slide345.xml" /><Relationship Id="rId88" Type="http://schemas.openxmlformats.org/officeDocument/2006/relationships/slide" Target="slides/slide84.xml" /><Relationship Id="rId111" Type="http://schemas.openxmlformats.org/officeDocument/2006/relationships/slide" Target="slides/slide107.xml" /><Relationship Id="rId132" Type="http://schemas.openxmlformats.org/officeDocument/2006/relationships/slide" Target="slides/slide128.xml" /><Relationship Id="rId153" Type="http://schemas.openxmlformats.org/officeDocument/2006/relationships/slide" Target="slides/slide149.xml" /><Relationship Id="rId174" Type="http://schemas.openxmlformats.org/officeDocument/2006/relationships/slide" Target="slides/slide170.xml" /><Relationship Id="rId195" Type="http://schemas.openxmlformats.org/officeDocument/2006/relationships/slide" Target="slides/slide191.xml" /><Relationship Id="rId209" Type="http://schemas.openxmlformats.org/officeDocument/2006/relationships/slide" Target="slides/slide205.xml" /><Relationship Id="rId360" Type="http://schemas.openxmlformats.org/officeDocument/2006/relationships/slide" Target="slides/slide356.xml" /><Relationship Id="rId220" Type="http://schemas.openxmlformats.org/officeDocument/2006/relationships/slide" Target="slides/slide216.xml" /><Relationship Id="rId241" Type="http://schemas.openxmlformats.org/officeDocument/2006/relationships/slide" Target="slides/slide237.xml" /><Relationship Id="rId15" Type="http://schemas.openxmlformats.org/officeDocument/2006/relationships/slide" Target="slides/slide11.xml" /><Relationship Id="rId36" Type="http://schemas.openxmlformats.org/officeDocument/2006/relationships/slide" Target="slides/slide32.xml" /><Relationship Id="rId57" Type="http://schemas.openxmlformats.org/officeDocument/2006/relationships/slide" Target="slides/slide53.xml" /><Relationship Id="rId262" Type="http://schemas.openxmlformats.org/officeDocument/2006/relationships/slide" Target="slides/slide258.xml" /><Relationship Id="rId283" Type="http://schemas.openxmlformats.org/officeDocument/2006/relationships/slide" Target="slides/slide279.xml" /><Relationship Id="rId318" Type="http://schemas.openxmlformats.org/officeDocument/2006/relationships/slide" Target="slides/slide314.xml" /><Relationship Id="rId339" Type="http://schemas.openxmlformats.org/officeDocument/2006/relationships/slide" Target="slides/slide335.xml" /><Relationship Id="rId10" Type="http://schemas.openxmlformats.org/officeDocument/2006/relationships/slide" Target="slides/slide6.xml" /><Relationship Id="rId31" Type="http://schemas.openxmlformats.org/officeDocument/2006/relationships/slide" Target="slides/slide27.xml" /><Relationship Id="rId52" Type="http://schemas.openxmlformats.org/officeDocument/2006/relationships/slide" Target="slides/slide48.xml" /><Relationship Id="rId73" Type="http://schemas.openxmlformats.org/officeDocument/2006/relationships/slide" Target="slides/slide69.xml" /><Relationship Id="rId78" Type="http://schemas.openxmlformats.org/officeDocument/2006/relationships/slide" Target="slides/slide74.xml" /><Relationship Id="rId94" Type="http://schemas.openxmlformats.org/officeDocument/2006/relationships/slide" Target="slides/slide90.xml" /><Relationship Id="rId99" Type="http://schemas.openxmlformats.org/officeDocument/2006/relationships/slide" Target="slides/slide95.xml" /><Relationship Id="rId101" Type="http://schemas.openxmlformats.org/officeDocument/2006/relationships/slide" Target="slides/slide97.xml" /><Relationship Id="rId122" Type="http://schemas.openxmlformats.org/officeDocument/2006/relationships/slide" Target="slides/slide118.xml" /><Relationship Id="rId143" Type="http://schemas.openxmlformats.org/officeDocument/2006/relationships/slide" Target="slides/slide139.xml" /><Relationship Id="rId148" Type="http://schemas.openxmlformats.org/officeDocument/2006/relationships/slide" Target="slides/slide144.xml" /><Relationship Id="rId164" Type="http://schemas.openxmlformats.org/officeDocument/2006/relationships/slide" Target="slides/slide160.xml" /><Relationship Id="rId169" Type="http://schemas.openxmlformats.org/officeDocument/2006/relationships/slide" Target="slides/slide165.xml" /><Relationship Id="rId185" Type="http://schemas.openxmlformats.org/officeDocument/2006/relationships/slide" Target="slides/slide181.xml" /><Relationship Id="rId334" Type="http://schemas.openxmlformats.org/officeDocument/2006/relationships/slide" Target="slides/slide330.xml" /><Relationship Id="rId350" Type="http://schemas.openxmlformats.org/officeDocument/2006/relationships/slide" Target="slides/slide346.xml" /><Relationship Id="rId355" Type="http://schemas.openxmlformats.org/officeDocument/2006/relationships/slide" Target="slides/slide351.xml" /><Relationship Id="rId4" Type="http://schemas.openxmlformats.org/officeDocument/2006/relationships/slideMaster" Target="slideMasters/slideMaster4.xml" /><Relationship Id="rId9" Type="http://schemas.openxmlformats.org/officeDocument/2006/relationships/slide" Target="slides/slide5.xml" /><Relationship Id="rId180" Type="http://schemas.openxmlformats.org/officeDocument/2006/relationships/slide" Target="slides/slide176.xml" /><Relationship Id="rId210" Type="http://schemas.openxmlformats.org/officeDocument/2006/relationships/slide" Target="slides/slide206.xml" /><Relationship Id="rId215" Type="http://schemas.openxmlformats.org/officeDocument/2006/relationships/slide" Target="slides/slide211.xml" /><Relationship Id="rId236" Type="http://schemas.openxmlformats.org/officeDocument/2006/relationships/slide" Target="slides/slide232.xml" /><Relationship Id="rId257" Type="http://schemas.openxmlformats.org/officeDocument/2006/relationships/slide" Target="slides/slide253.xml" /><Relationship Id="rId278" Type="http://schemas.openxmlformats.org/officeDocument/2006/relationships/slide" Target="slides/slide274.xml" /><Relationship Id="rId26" Type="http://schemas.openxmlformats.org/officeDocument/2006/relationships/slide" Target="slides/slide22.xml" /><Relationship Id="rId231" Type="http://schemas.openxmlformats.org/officeDocument/2006/relationships/slide" Target="slides/slide227.xml" /><Relationship Id="rId252" Type="http://schemas.openxmlformats.org/officeDocument/2006/relationships/slide" Target="slides/slide248.xml" /><Relationship Id="rId273" Type="http://schemas.openxmlformats.org/officeDocument/2006/relationships/slide" Target="slides/slide269.xml" /><Relationship Id="rId294" Type="http://schemas.openxmlformats.org/officeDocument/2006/relationships/slide" Target="slides/slide290.xml" /><Relationship Id="rId308" Type="http://schemas.openxmlformats.org/officeDocument/2006/relationships/slide" Target="slides/slide304.xml" /><Relationship Id="rId329" Type="http://schemas.openxmlformats.org/officeDocument/2006/relationships/slide" Target="slides/slide325.xml" /><Relationship Id="rId47" Type="http://schemas.openxmlformats.org/officeDocument/2006/relationships/slide" Target="slides/slide43.xml" /><Relationship Id="rId68" Type="http://schemas.openxmlformats.org/officeDocument/2006/relationships/slide" Target="slides/slide64.xml" /><Relationship Id="rId89" Type="http://schemas.openxmlformats.org/officeDocument/2006/relationships/slide" Target="slides/slide85.xml" /><Relationship Id="rId112" Type="http://schemas.openxmlformats.org/officeDocument/2006/relationships/slide" Target="slides/slide108.xml" /><Relationship Id="rId133" Type="http://schemas.openxmlformats.org/officeDocument/2006/relationships/slide" Target="slides/slide129.xml" /><Relationship Id="rId154" Type="http://schemas.openxmlformats.org/officeDocument/2006/relationships/slide" Target="slides/slide150.xml" /><Relationship Id="rId175" Type="http://schemas.openxmlformats.org/officeDocument/2006/relationships/slide" Target="slides/slide171.xml" /><Relationship Id="rId340" Type="http://schemas.openxmlformats.org/officeDocument/2006/relationships/slide" Target="slides/slide336.xml" /><Relationship Id="rId361" Type="http://schemas.openxmlformats.org/officeDocument/2006/relationships/slide" Target="slides/slide357.xml" /><Relationship Id="rId196" Type="http://schemas.openxmlformats.org/officeDocument/2006/relationships/slide" Target="slides/slide192.xml" /><Relationship Id="rId200" Type="http://schemas.openxmlformats.org/officeDocument/2006/relationships/slide" Target="slides/slide196.xml" /><Relationship Id="rId16" Type="http://schemas.openxmlformats.org/officeDocument/2006/relationships/slide" Target="slides/slide12.xml" /><Relationship Id="rId221" Type="http://schemas.openxmlformats.org/officeDocument/2006/relationships/slide" Target="slides/slide217.xml" /><Relationship Id="rId242" Type="http://schemas.openxmlformats.org/officeDocument/2006/relationships/slide" Target="slides/slide238.xml" /><Relationship Id="rId263" Type="http://schemas.openxmlformats.org/officeDocument/2006/relationships/slide" Target="slides/slide259.xml" /><Relationship Id="rId284" Type="http://schemas.openxmlformats.org/officeDocument/2006/relationships/slide" Target="slides/slide280.xml" /><Relationship Id="rId319" Type="http://schemas.openxmlformats.org/officeDocument/2006/relationships/slide" Target="slides/slide315.xml" /><Relationship Id="rId37" Type="http://schemas.openxmlformats.org/officeDocument/2006/relationships/slide" Target="slides/slide33.xml" /><Relationship Id="rId58" Type="http://schemas.openxmlformats.org/officeDocument/2006/relationships/slide" Target="slides/slide54.xml" /><Relationship Id="rId79" Type="http://schemas.openxmlformats.org/officeDocument/2006/relationships/slide" Target="slides/slide75.xml" /><Relationship Id="rId102" Type="http://schemas.openxmlformats.org/officeDocument/2006/relationships/slide" Target="slides/slide98.xml" /><Relationship Id="rId123" Type="http://schemas.openxmlformats.org/officeDocument/2006/relationships/slide" Target="slides/slide119.xml" /><Relationship Id="rId144" Type="http://schemas.openxmlformats.org/officeDocument/2006/relationships/slide" Target="slides/slide140.xml" /><Relationship Id="rId330" Type="http://schemas.openxmlformats.org/officeDocument/2006/relationships/slide" Target="slides/slide326.xml" /><Relationship Id="rId90" Type="http://schemas.openxmlformats.org/officeDocument/2006/relationships/slide" Target="slides/slide86.xml" /><Relationship Id="rId165" Type="http://schemas.openxmlformats.org/officeDocument/2006/relationships/slide" Target="slides/slide161.xml" /><Relationship Id="rId186" Type="http://schemas.openxmlformats.org/officeDocument/2006/relationships/slide" Target="slides/slide182.xml" /><Relationship Id="rId351" Type="http://schemas.openxmlformats.org/officeDocument/2006/relationships/slide" Target="slides/slide347.xml" /><Relationship Id="rId211" Type="http://schemas.openxmlformats.org/officeDocument/2006/relationships/slide" Target="slides/slide207.xml" /><Relationship Id="rId232" Type="http://schemas.openxmlformats.org/officeDocument/2006/relationships/slide" Target="slides/slide228.xml" /><Relationship Id="rId253" Type="http://schemas.openxmlformats.org/officeDocument/2006/relationships/slide" Target="slides/slide249.xml" /><Relationship Id="rId274" Type="http://schemas.openxmlformats.org/officeDocument/2006/relationships/slide" Target="slides/slide270.xml" /><Relationship Id="rId295" Type="http://schemas.openxmlformats.org/officeDocument/2006/relationships/slide" Target="slides/slide291.xml" /><Relationship Id="rId309" Type="http://schemas.openxmlformats.org/officeDocument/2006/relationships/slide" Target="slides/slide305.xml" /><Relationship Id="rId27" Type="http://schemas.openxmlformats.org/officeDocument/2006/relationships/slide" Target="slides/slide23.xml" /><Relationship Id="rId48" Type="http://schemas.openxmlformats.org/officeDocument/2006/relationships/slide" Target="slides/slide44.xml" /><Relationship Id="rId69" Type="http://schemas.openxmlformats.org/officeDocument/2006/relationships/slide" Target="slides/slide65.xml" /><Relationship Id="rId113" Type="http://schemas.openxmlformats.org/officeDocument/2006/relationships/slide" Target="slides/slide109.xml" /><Relationship Id="rId134" Type="http://schemas.openxmlformats.org/officeDocument/2006/relationships/slide" Target="slides/slide130.xml" /><Relationship Id="rId320" Type="http://schemas.openxmlformats.org/officeDocument/2006/relationships/slide" Target="slides/slide316.xml" /><Relationship Id="rId80" Type="http://schemas.openxmlformats.org/officeDocument/2006/relationships/slide" Target="slides/slide76.xml" /><Relationship Id="rId155" Type="http://schemas.openxmlformats.org/officeDocument/2006/relationships/slide" Target="slides/slide151.xml" /><Relationship Id="rId176" Type="http://schemas.openxmlformats.org/officeDocument/2006/relationships/slide" Target="slides/slide172.xml" /><Relationship Id="rId197" Type="http://schemas.openxmlformats.org/officeDocument/2006/relationships/slide" Target="slides/slide193.xml" /><Relationship Id="rId341" Type="http://schemas.openxmlformats.org/officeDocument/2006/relationships/slide" Target="slides/slide337.xml" /><Relationship Id="rId362" Type="http://schemas.openxmlformats.org/officeDocument/2006/relationships/slide" Target="slides/slide358.xml" /><Relationship Id="rId201" Type="http://schemas.openxmlformats.org/officeDocument/2006/relationships/slide" Target="slides/slide197.xml" /><Relationship Id="rId222" Type="http://schemas.openxmlformats.org/officeDocument/2006/relationships/slide" Target="slides/slide218.xml" /><Relationship Id="rId243" Type="http://schemas.openxmlformats.org/officeDocument/2006/relationships/slide" Target="slides/slide239.xml" /><Relationship Id="rId264" Type="http://schemas.openxmlformats.org/officeDocument/2006/relationships/slide" Target="slides/slide260.xml" /><Relationship Id="rId285" Type="http://schemas.openxmlformats.org/officeDocument/2006/relationships/slide" Target="slides/slide281.xml" /><Relationship Id="rId17" Type="http://schemas.openxmlformats.org/officeDocument/2006/relationships/slide" Target="slides/slide13.xml" /><Relationship Id="rId38" Type="http://schemas.openxmlformats.org/officeDocument/2006/relationships/slide" Target="slides/slide34.xml" /><Relationship Id="rId59" Type="http://schemas.openxmlformats.org/officeDocument/2006/relationships/slide" Target="slides/slide55.xml" /><Relationship Id="rId103" Type="http://schemas.openxmlformats.org/officeDocument/2006/relationships/slide" Target="slides/slide99.xml" /><Relationship Id="rId124" Type="http://schemas.openxmlformats.org/officeDocument/2006/relationships/slide" Target="slides/slide120.xml" /><Relationship Id="rId310" Type="http://schemas.openxmlformats.org/officeDocument/2006/relationships/slide" Target="slides/slide306.xml" /><Relationship Id="rId70" Type="http://schemas.openxmlformats.org/officeDocument/2006/relationships/slide" Target="slides/slide66.xml" /><Relationship Id="rId91" Type="http://schemas.openxmlformats.org/officeDocument/2006/relationships/slide" Target="slides/slide87.xml" /><Relationship Id="rId145" Type="http://schemas.openxmlformats.org/officeDocument/2006/relationships/slide" Target="slides/slide141.xml" /><Relationship Id="rId166" Type="http://schemas.openxmlformats.org/officeDocument/2006/relationships/slide" Target="slides/slide162.xml" /><Relationship Id="rId187" Type="http://schemas.openxmlformats.org/officeDocument/2006/relationships/slide" Target="slides/slide183.xml" /><Relationship Id="rId331" Type="http://schemas.openxmlformats.org/officeDocument/2006/relationships/slide" Target="slides/slide327.xml" /><Relationship Id="rId352" Type="http://schemas.openxmlformats.org/officeDocument/2006/relationships/slide" Target="slides/slide348.xml" /><Relationship Id="rId1" Type="http://schemas.openxmlformats.org/officeDocument/2006/relationships/slideMaster" Target="slideMasters/slideMaster1.xml" /><Relationship Id="rId212" Type="http://schemas.openxmlformats.org/officeDocument/2006/relationships/slide" Target="slides/slide208.xml" /><Relationship Id="rId233" Type="http://schemas.openxmlformats.org/officeDocument/2006/relationships/slide" Target="slides/slide229.xml" /><Relationship Id="rId254" Type="http://schemas.openxmlformats.org/officeDocument/2006/relationships/slide" Target="slides/slide250.xml" /><Relationship Id="rId28" Type="http://schemas.openxmlformats.org/officeDocument/2006/relationships/slide" Target="slides/slide24.xml" /><Relationship Id="rId49" Type="http://schemas.openxmlformats.org/officeDocument/2006/relationships/slide" Target="slides/slide45.xml" /><Relationship Id="rId114" Type="http://schemas.openxmlformats.org/officeDocument/2006/relationships/slide" Target="slides/slide110.xml" /><Relationship Id="rId275" Type="http://schemas.openxmlformats.org/officeDocument/2006/relationships/slide" Target="slides/slide271.xml" /><Relationship Id="rId296" Type="http://schemas.openxmlformats.org/officeDocument/2006/relationships/slide" Target="slides/slide292.xml" /><Relationship Id="rId300" Type="http://schemas.openxmlformats.org/officeDocument/2006/relationships/slide" Target="slides/slide296.xml" /><Relationship Id="rId60" Type="http://schemas.openxmlformats.org/officeDocument/2006/relationships/slide" Target="slides/slide56.xml" /><Relationship Id="rId81" Type="http://schemas.openxmlformats.org/officeDocument/2006/relationships/slide" Target="slides/slide77.xml" /><Relationship Id="rId135" Type="http://schemas.openxmlformats.org/officeDocument/2006/relationships/slide" Target="slides/slide131.xml" /><Relationship Id="rId156" Type="http://schemas.openxmlformats.org/officeDocument/2006/relationships/slide" Target="slides/slide152.xml" /><Relationship Id="rId177" Type="http://schemas.openxmlformats.org/officeDocument/2006/relationships/slide" Target="slides/slide173.xml" /><Relationship Id="rId198" Type="http://schemas.openxmlformats.org/officeDocument/2006/relationships/slide" Target="slides/slide194.xml" /><Relationship Id="rId321" Type="http://schemas.openxmlformats.org/officeDocument/2006/relationships/slide" Target="slides/slide317.xml" /><Relationship Id="rId342" Type="http://schemas.openxmlformats.org/officeDocument/2006/relationships/slide" Target="slides/slide338.xml" /><Relationship Id="rId363" Type="http://schemas.openxmlformats.org/officeDocument/2006/relationships/notesMaster" Target="notesMasters/notesMaster1.xml" /><Relationship Id="rId202" Type="http://schemas.openxmlformats.org/officeDocument/2006/relationships/slide" Target="slides/slide198.xml" /><Relationship Id="rId223" Type="http://schemas.openxmlformats.org/officeDocument/2006/relationships/slide" Target="slides/slide219.xml" /><Relationship Id="rId244" Type="http://schemas.openxmlformats.org/officeDocument/2006/relationships/slide" Target="slides/slide240.xml" /><Relationship Id="rId18" Type="http://schemas.openxmlformats.org/officeDocument/2006/relationships/slide" Target="slides/slide14.xml" /><Relationship Id="rId39" Type="http://schemas.openxmlformats.org/officeDocument/2006/relationships/slide" Target="slides/slide35.xml" /><Relationship Id="rId265" Type="http://schemas.openxmlformats.org/officeDocument/2006/relationships/slide" Target="slides/slide261.xml" /><Relationship Id="rId286" Type="http://schemas.openxmlformats.org/officeDocument/2006/relationships/slide" Target="slides/slide282.xml" /><Relationship Id="rId50" Type="http://schemas.openxmlformats.org/officeDocument/2006/relationships/slide" Target="slides/slide46.xml" /><Relationship Id="rId104" Type="http://schemas.openxmlformats.org/officeDocument/2006/relationships/slide" Target="slides/slide100.xml" /><Relationship Id="rId125" Type="http://schemas.openxmlformats.org/officeDocument/2006/relationships/slide" Target="slides/slide121.xml" /><Relationship Id="rId146" Type="http://schemas.openxmlformats.org/officeDocument/2006/relationships/slide" Target="slides/slide142.xml" /><Relationship Id="rId167" Type="http://schemas.openxmlformats.org/officeDocument/2006/relationships/slide" Target="slides/slide163.xml" /><Relationship Id="rId188" Type="http://schemas.openxmlformats.org/officeDocument/2006/relationships/slide" Target="slides/slide184.xml" /><Relationship Id="rId311" Type="http://schemas.openxmlformats.org/officeDocument/2006/relationships/slide" Target="slides/slide307.xml" /><Relationship Id="rId332" Type="http://schemas.openxmlformats.org/officeDocument/2006/relationships/slide" Target="slides/slide328.xml" /><Relationship Id="rId353" Type="http://schemas.openxmlformats.org/officeDocument/2006/relationships/slide" Target="slides/slide349.xml" /><Relationship Id="rId71" Type="http://schemas.openxmlformats.org/officeDocument/2006/relationships/slide" Target="slides/slide67.xml" /><Relationship Id="rId92" Type="http://schemas.openxmlformats.org/officeDocument/2006/relationships/slide" Target="slides/slide88.xml" /><Relationship Id="rId213" Type="http://schemas.openxmlformats.org/officeDocument/2006/relationships/slide" Target="slides/slide209.xml" /><Relationship Id="rId234" Type="http://schemas.openxmlformats.org/officeDocument/2006/relationships/slide" Target="slides/slide230.xml" /><Relationship Id="rId2" Type="http://schemas.openxmlformats.org/officeDocument/2006/relationships/slideMaster" Target="slideMasters/slideMaster2.xml" /><Relationship Id="rId29" Type="http://schemas.openxmlformats.org/officeDocument/2006/relationships/slide" Target="slides/slide25.xml" /><Relationship Id="rId255" Type="http://schemas.openxmlformats.org/officeDocument/2006/relationships/slide" Target="slides/slide251.xml" /><Relationship Id="rId276" Type="http://schemas.openxmlformats.org/officeDocument/2006/relationships/slide" Target="slides/slide272.xml" /><Relationship Id="rId297" Type="http://schemas.openxmlformats.org/officeDocument/2006/relationships/slide" Target="slides/slide293.xml" /><Relationship Id="rId40" Type="http://schemas.openxmlformats.org/officeDocument/2006/relationships/slide" Target="slides/slide36.xml" /><Relationship Id="rId115" Type="http://schemas.openxmlformats.org/officeDocument/2006/relationships/slide" Target="slides/slide111.xml" /><Relationship Id="rId136" Type="http://schemas.openxmlformats.org/officeDocument/2006/relationships/slide" Target="slides/slide132.xml" /><Relationship Id="rId157" Type="http://schemas.openxmlformats.org/officeDocument/2006/relationships/slide" Target="slides/slide153.xml" /><Relationship Id="rId178" Type="http://schemas.openxmlformats.org/officeDocument/2006/relationships/slide" Target="slides/slide174.xml" /><Relationship Id="rId301" Type="http://schemas.openxmlformats.org/officeDocument/2006/relationships/slide" Target="slides/slide297.xml" /><Relationship Id="rId322" Type="http://schemas.openxmlformats.org/officeDocument/2006/relationships/slide" Target="slides/slide318.xml" /><Relationship Id="rId343" Type="http://schemas.openxmlformats.org/officeDocument/2006/relationships/slide" Target="slides/slide339.xml" /><Relationship Id="rId364" Type="http://schemas.openxmlformats.org/officeDocument/2006/relationships/presProps" Target="presProps.xml" /><Relationship Id="rId61" Type="http://schemas.openxmlformats.org/officeDocument/2006/relationships/slide" Target="slides/slide57.xml" /><Relationship Id="rId82" Type="http://schemas.openxmlformats.org/officeDocument/2006/relationships/slide" Target="slides/slide78.xml" /><Relationship Id="rId199" Type="http://schemas.openxmlformats.org/officeDocument/2006/relationships/slide" Target="slides/slide195.xml" /><Relationship Id="rId203" Type="http://schemas.openxmlformats.org/officeDocument/2006/relationships/slide" Target="slides/slide199.xml" /><Relationship Id="rId19" Type="http://schemas.openxmlformats.org/officeDocument/2006/relationships/slide" Target="slides/slide15.xml" /><Relationship Id="rId224" Type="http://schemas.openxmlformats.org/officeDocument/2006/relationships/slide" Target="slides/slide220.xml" /><Relationship Id="rId245" Type="http://schemas.openxmlformats.org/officeDocument/2006/relationships/slide" Target="slides/slide241.xml" /><Relationship Id="rId266" Type="http://schemas.openxmlformats.org/officeDocument/2006/relationships/slide" Target="slides/slide262.xml" /><Relationship Id="rId287" Type="http://schemas.openxmlformats.org/officeDocument/2006/relationships/slide" Target="slides/slide283.xml" /><Relationship Id="rId30" Type="http://schemas.openxmlformats.org/officeDocument/2006/relationships/slide" Target="slides/slide26.xml" /><Relationship Id="rId105" Type="http://schemas.openxmlformats.org/officeDocument/2006/relationships/slide" Target="slides/slide101.xml" /><Relationship Id="rId126" Type="http://schemas.openxmlformats.org/officeDocument/2006/relationships/slide" Target="slides/slide122.xml" /><Relationship Id="rId147" Type="http://schemas.openxmlformats.org/officeDocument/2006/relationships/slide" Target="slides/slide143.xml" /><Relationship Id="rId168" Type="http://schemas.openxmlformats.org/officeDocument/2006/relationships/slide" Target="slides/slide164.xml" /><Relationship Id="rId312" Type="http://schemas.openxmlformats.org/officeDocument/2006/relationships/slide" Target="slides/slide308.xml" /><Relationship Id="rId333" Type="http://schemas.openxmlformats.org/officeDocument/2006/relationships/slide" Target="slides/slide329.xml" /><Relationship Id="rId354" Type="http://schemas.openxmlformats.org/officeDocument/2006/relationships/slide" Target="slides/slide350.xml" /><Relationship Id="rId51" Type="http://schemas.openxmlformats.org/officeDocument/2006/relationships/slide" Target="slides/slide47.xml" /><Relationship Id="rId72" Type="http://schemas.openxmlformats.org/officeDocument/2006/relationships/slide" Target="slides/slide68.xml" /><Relationship Id="rId93" Type="http://schemas.openxmlformats.org/officeDocument/2006/relationships/slide" Target="slides/slide89.xml" /><Relationship Id="rId189" Type="http://schemas.openxmlformats.org/officeDocument/2006/relationships/slide" Target="slides/slide185.xml" /><Relationship Id="rId3" Type="http://schemas.openxmlformats.org/officeDocument/2006/relationships/slideMaster" Target="slideMasters/slideMaster3.xml" /><Relationship Id="rId214" Type="http://schemas.openxmlformats.org/officeDocument/2006/relationships/slide" Target="slides/slide210.xml" /><Relationship Id="rId235" Type="http://schemas.openxmlformats.org/officeDocument/2006/relationships/slide" Target="slides/slide231.xml" /><Relationship Id="rId256" Type="http://schemas.openxmlformats.org/officeDocument/2006/relationships/slide" Target="slides/slide252.xml" /><Relationship Id="rId277" Type="http://schemas.openxmlformats.org/officeDocument/2006/relationships/slide" Target="slides/slide273.xml" /><Relationship Id="rId298" Type="http://schemas.openxmlformats.org/officeDocument/2006/relationships/slide" Target="slides/slide294.xml" /><Relationship Id="rId116" Type="http://schemas.openxmlformats.org/officeDocument/2006/relationships/slide" Target="slides/slide112.xml" /><Relationship Id="rId137" Type="http://schemas.openxmlformats.org/officeDocument/2006/relationships/slide" Target="slides/slide133.xml" /><Relationship Id="rId158" Type="http://schemas.openxmlformats.org/officeDocument/2006/relationships/slide" Target="slides/slide154.xml" /><Relationship Id="rId302" Type="http://schemas.openxmlformats.org/officeDocument/2006/relationships/slide" Target="slides/slide298.xml" /><Relationship Id="rId323" Type="http://schemas.openxmlformats.org/officeDocument/2006/relationships/slide" Target="slides/slide319.xml" /><Relationship Id="rId344" Type="http://schemas.openxmlformats.org/officeDocument/2006/relationships/slide" Target="slides/slide340.xml" /><Relationship Id="rId20" Type="http://schemas.openxmlformats.org/officeDocument/2006/relationships/slide" Target="slides/slide16.xml" /><Relationship Id="rId41" Type="http://schemas.openxmlformats.org/officeDocument/2006/relationships/slide" Target="slides/slide37.xml" /><Relationship Id="rId62" Type="http://schemas.openxmlformats.org/officeDocument/2006/relationships/slide" Target="slides/slide58.xml" /><Relationship Id="rId83" Type="http://schemas.openxmlformats.org/officeDocument/2006/relationships/slide" Target="slides/slide79.xml" /><Relationship Id="rId179" Type="http://schemas.openxmlformats.org/officeDocument/2006/relationships/slide" Target="slides/slide175.xml" /><Relationship Id="rId365" Type="http://schemas.openxmlformats.org/officeDocument/2006/relationships/viewProps" Target="viewProps.xml" /><Relationship Id="rId190" Type="http://schemas.openxmlformats.org/officeDocument/2006/relationships/slide" Target="slides/slide186.xml" /><Relationship Id="rId204" Type="http://schemas.openxmlformats.org/officeDocument/2006/relationships/slide" Target="slides/slide200.xml" /><Relationship Id="rId225" Type="http://schemas.openxmlformats.org/officeDocument/2006/relationships/slide" Target="slides/slide221.xml" /><Relationship Id="rId246" Type="http://schemas.openxmlformats.org/officeDocument/2006/relationships/slide" Target="slides/slide242.xml" /><Relationship Id="rId267" Type="http://schemas.openxmlformats.org/officeDocument/2006/relationships/slide" Target="slides/slide263.xml" /><Relationship Id="rId288" Type="http://schemas.openxmlformats.org/officeDocument/2006/relationships/slide" Target="slides/slide284.xml" /><Relationship Id="rId106" Type="http://schemas.openxmlformats.org/officeDocument/2006/relationships/slide" Target="slides/slide102.xml" /><Relationship Id="rId127" Type="http://schemas.openxmlformats.org/officeDocument/2006/relationships/slide" Target="slides/slide123.xml" /><Relationship Id="rId313" Type="http://schemas.openxmlformats.org/officeDocument/2006/relationships/slide" Target="slides/slide309.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91281B-7E1E-47C4-AEE0-B3E3B2AF26E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AF5DB8CE-2C50-424C-BD83-3A795BB43112}">
      <dgm:prSet phldrT="[Text]"/>
      <dgm:spPr>
        <a:xfrm rot="16200000">
          <a:off x="-164146" y="1734935"/>
          <a:ext cx="3569203" cy="678148"/>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dirty="0">
              <a:solidFill>
                <a:sysClr val="window" lastClr="FFFFFF"/>
              </a:solidFill>
              <a:latin typeface="Calibri"/>
              <a:ea typeface="+mn-ea"/>
              <a:cs typeface="+mn-cs"/>
            </a:rPr>
            <a:t>All data for health inequality monitoring</a:t>
          </a:r>
        </a:p>
      </dgm:t>
    </dgm:pt>
    <dgm:pt modelId="{EAC19A08-6A73-4EAA-9922-354B7320D235}" type="parTrans" cxnId="{63708FD1-968A-4159-88ED-2FFEEDBABB32}">
      <dgm:prSet/>
      <dgm:spPr/>
      <dgm:t>
        <a:bodyPr/>
        <a:lstStyle/>
        <a:p>
          <a:endParaRPr lang="en-US"/>
        </a:p>
      </dgm:t>
    </dgm:pt>
    <dgm:pt modelId="{9DFF6770-1797-44C2-ABE0-6519055A8217}" type="sibTrans" cxnId="{63708FD1-968A-4159-88ED-2FFEEDBABB32}">
      <dgm:prSet/>
      <dgm:spPr/>
      <dgm:t>
        <a:bodyPr/>
        <a:lstStyle/>
        <a:p>
          <a:endParaRPr lang="en-US"/>
        </a:p>
      </dgm:t>
    </dgm:pt>
    <dgm:pt modelId="{8FA49DE9-AB2F-4478-8EEC-B4BDD17D7CA1}">
      <dgm:prSet phldrT="[Text]"/>
      <dgm:spPr>
        <a:xfrm>
          <a:off x="2404394" y="850523"/>
          <a:ext cx="2224327" cy="678148"/>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dirty="0">
              <a:solidFill>
                <a:sysClr val="window" lastClr="FFFFFF"/>
              </a:solidFill>
              <a:latin typeface="Calibri"/>
              <a:ea typeface="+mn-ea"/>
              <a:cs typeface="+mn-cs"/>
            </a:rPr>
            <a:t>Population-based sources</a:t>
          </a:r>
        </a:p>
      </dgm:t>
    </dgm:pt>
    <dgm:pt modelId="{FBFA3FA2-A7B2-4BF4-A7D2-B37BADC29EE5}" type="parTrans" cxnId="{02902D5B-972F-4F12-96C4-BD2D31EA698E}">
      <dgm:prSet/>
      <dgm:spPr>
        <a:xfrm>
          <a:off x="1959529" y="1189597"/>
          <a:ext cx="444865" cy="884412"/>
        </a:xfrm>
        <a:custGeom>
          <a:avLst/>
          <a:gdLst/>
          <a:ahLst/>
          <a:cxnLst/>
          <a:rect l="0" t="0" r="0" b="0"/>
          <a:pathLst>
            <a:path>
              <a:moveTo>
                <a:pt x="0" y="884412"/>
              </a:moveTo>
              <a:lnTo>
                <a:pt x="222432" y="884412"/>
              </a:lnTo>
              <a:lnTo>
                <a:pt x="222432" y="0"/>
              </a:lnTo>
              <a:lnTo>
                <a:pt x="444865" y="0"/>
              </a:lnTo>
            </a:path>
          </a:pathLst>
        </a:custGeom>
        <a:noFill/>
        <a:ln w="25400" cap="flat" cmpd="sng" algn="ctr">
          <a:solidFill>
            <a:srgbClr val="4F81BD">
              <a:shade val="60000"/>
              <a:hueOff val="0"/>
              <a:satOff val="0"/>
              <a:lumOff val="0"/>
              <a:alphaOff val="0"/>
            </a:srgbClr>
          </a:solidFill>
          <a:prstDash val="solid"/>
        </a:ln>
        <a:effectLst/>
      </dgm:spPr>
      <dgm:t>
        <a:bodyPr/>
        <a:lstStyle/>
        <a:p>
          <a:pPr>
            <a:buNone/>
          </a:pPr>
          <a:endParaRPr lang="en-US">
            <a:solidFill>
              <a:sysClr val="windowText" lastClr="000000">
                <a:hueOff val="0"/>
                <a:satOff val="0"/>
                <a:lumOff val="0"/>
                <a:alphaOff val="0"/>
              </a:sysClr>
            </a:solidFill>
            <a:latin typeface="Calibri"/>
            <a:ea typeface="+mn-ea"/>
            <a:cs typeface="+mn-cs"/>
          </a:endParaRPr>
        </a:p>
      </dgm:t>
    </dgm:pt>
    <dgm:pt modelId="{BA15DE2C-EE27-4E75-84EC-D2332E0D29D9}" type="sibTrans" cxnId="{02902D5B-972F-4F12-96C4-BD2D31EA698E}">
      <dgm:prSet/>
      <dgm:spPr/>
      <dgm:t>
        <a:bodyPr/>
        <a:lstStyle/>
        <a:p>
          <a:endParaRPr lang="en-US"/>
        </a:p>
      </dgm:t>
    </dgm:pt>
    <dgm:pt modelId="{B593257B-C159-47F9-9A35-7A9933B8A184}">
      <dgm:prSet phldrT="[Text]"/>
      <dgm:spPr>
        <a:xfrm>
          <a:off x="5073587" y="2837"/>
          <a:ext cx="2224327" cy="678148"/>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dirty="0">
              <a:solidFill>
                <a:sysClr val="window" lastClr="FFFFFF"/>
              </a:solidFill>
              <a:latin typeface="Calibri"/>
              <a:ea typeface="+mn-ea"/>
              <a:cs typeface="+mn-cs"/>
            </a:rPr>
            <a:t>Censuses</a:t>
          </a:r>
        </a:p>
      </dgm:t>
    </dgm:pt>
    <dgm:pt modelId="{D81FC6FD-7B2B-4735-9AF5-6D765973BA92}" type="parTrans" cxnId="{93D4A43E-1765-4C00-BFEB-4737083EEDF9}">
      <dgm:prSet/>
      <dgm:spPr>
        <a:xfrm>
          <a:off x="4628722" y="341911"/>
          <a:ext cx="444865" cy="847685"/>
        </a:xfrm>
        <a:custGeom>
          <a:avLst/>
          <a:gdLst/>
          <a:ahLst/>
          <a:cxnLst/>
          <a:rect l="0" t="0" r="0" b="0"/>
          <a:pathLst>
            <a:path>
              <a:moveTo>
                <a:pt x="0" y="847685"/>
              </a:moveTo>
              <a:lnTo>
                <a:pt x="222432" y="847685"/>
              </a:lnTo>
              <a:lnTo>
                <a:pt x="222432" y="0"/>
              </a:lnTo>
              <a:lnTo>
                <a:pt x="444865" y="0"/>
              </a:lnTo>
            </a:path>
          </a:pathLst>
        </a:custGeom>
        <a:noFill/>
        <a:ln w="25400" cap="flat" cmpd="sng" algn="ctr">
          <a:solidFill>
            <a:srgbClr val="4F81BD">
              <a:shade val="80000"/>
              <a:hueOff val="0"/>
              <a:satOff val="0"/>
              <a:lumOff val="0"/>
              <a:alphaOff val="0"/>
            </a:srgbClr>
          </a:solidFill>
          <a:prstDash val="solid"/>
        </a:ln>
        <a:effectLst/>
      </dgm:spPr>
      <dgm:t>
        <a:bodyPr/>
        <a:lstStyle/>
        <a:p>
          <a:pPr>
            <a:buNone/>
          </a:pPr>
          <a:endParaRPr lang="en-US">
            <a:solidFill>
              <a:sysClr val="windowText" lastClr="000000">
                <a:hueOff val="0"/>
                <a:satOff val="0"/>
                <a:lumOff val="0"/>
                <a:alphaOff val="0"/>
              </a:sysClr>
            </a:solidFill>
            <a:latin typeface="Calibri"/>
            <a:ea typeface="+mn-ea"/>
            <a:cs typeface="+mn-cs"/>
          </a:endParaRPr>
        </a:p>
      </dgm:t>
    </dgm:pt>
    <dgm:pt modelId="{737DC646-2326-46B5-A4C3-846CF0A58ADA}" type="sibTrans" cxnId="{93D4A43E-1765-4C00-BFEB-4737083EEDF9}">
      <dgm:prSet/>
      <dgm:spPr/>
      <dgm:t>
        <a:bodyPr/>
        <a:lstStyle/>
        <a:p>
          <a:endParaRPr lang="en-US"/>
        </a:p>
      </dgm:t>
    </dgm:pt>
    <dgm:pt modelId="{3ACA0D52-8320-4302-B85D-1053E6A70008}">
      <dgm:prSet phldrT="[Text]"/>
      <dgm:spPr>
        <a:xfrm>
          <a:off x="5073587" y="1698209"/>
          <a:ext cx="2224327" cy="678148"/>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dirty="0">
              <a:solidFill>
                <a:sysClr val="window" lastClr="FFFFFF"/>
              </a:solidFill>
              <a:latin typeface="Calibri"/>
              <a:ea typeface="+mn-ea"/>
              <a:cs typeface="+mn-cs"/>
            </a:rPr>
            <a:t>Household surveys</a:t>
          </a:r>
        </a:p>
      </dgm:t>
    </dgm:pt>
    <dgm:pt modelId="{ABC5155A-94CC-43A4-9D95-EA0F1289D22B}" type="parTrans" cxnId="{79C3C3C1-42C4-4666-9DC6-E0A3F11BD1AA}">
      <dgm:prSet/>
      <dgm:spPr>
        <a:xfrm>
          <a:off x="4628722" y="1189597"/>
          <a:ext cx="444865" cy="847685"/>
        </a:xfrm>
        <a:custGeom>
          <a:avLst/>
          <a:gdLst/>
          <a:ahLst/>
          <a:cxnLst/>
          <a:rect l="0" t="0" r="0" b="0"/>
          <a:pathLst>
            <a:path>
              <a:moveTo>
                <a:pt x="0" y="0"/>
              </a:moveTo>
              <a:lnTo>
                <a:pt x="222432" y="0"/>
              </a:lnTo>
              <a:lnTo>
                <a:pt x="222432" y="847685"/>
              </a:lnTo>
              <a:lnTo>
                <a:pt x="444865" y="847685"/>
              </a:lnTo>
            </a:path>
          </a:pathLst>
        </a:custGeom>
        <a:noFill/>
        <a:ln w="25400" cap="flat" cmpd="sng" algn="ctr">
          <a:solidFill>
            <a:srgbClr val="4F81BD">
              <a:shade val="80000"/>
              <a:hueOff val="0"/>
              <a:satOff val="0"/>
              <a:lumOff val="0"/>
              <a:alphaOff val="0"/>
            </a:srgbClr>
          </a:solidFill>
          <a:prstDash val="solid"/>
        </a:ln>
        <a:effectLst/>
      </dgm:spPr>
      <dgm:t>
        <a:bodyPr/>
        <a:lstStyle/>
        <a:p>
          <a:pPr>
            <a:buNone/>
          </a:pPr>
          <a:endParaRPr lang="en-US">
            <a:solidFill>
              <a:sysClr val="windowText" lastClr="000000">
                <a:hueOff val="0"/>
                <a:satOff val="0"/>
                <a:lumOff val="0"/>
                <a:alphaOff val="0"/>
              </a:sysClr>
            </a:solidFill>
            <a:latin typeface="Calibri"/>
            <a:ea typeface="+mn-ea"/>
            <a:cs typeface="+mn-cs"/>
          </a:endParaRPr>
        </a:p>
      </dgm:t>
    </dgm:pt>
    <dgm:pt modelId="{8335C820-78C6-4F49-9851-72899BB968F2}" type="sibTrans" cxnId="{79C3C3C1-42C4-4666-9DC6-E0A3F11BD1AA}">
      <dgm:prSet/>
      <dgm:spPr/>
      <dgm:t>
        <a:bodyPr/>
        <a:lstStyle/>
        <a:p>
          <a:endParaRPr lang="en-US"/>
        </a:p>
      </dgm:t>
    </dgm:pt>
    <dgm:pt modelId="{39D7DA3E-05AB-41BC-96D1-D21E4217C400}">
      <dgm:prSet phldrT="[Text]"/>
      <dgm:spPr>
        <a:xfrm>
          <a:off x="2404394" y="3467034"/>
          <a:ext cx="2224327" cy="678148"/>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dirty="0">
              <a:solidFill>
                <a:sysClr val="window" lastClr="FFFFFF"/>
              </a:solidFill>
              <a:latin typeface="Calibri"/>
              <a:ea typeface="+mn-ea"/>
              <a:cs typeface="+mn-cs"/>
            </a:rPr>
            <a:t>Institution-based sources</a:t>
          </a:r>
        </a:p>
      </dgm:t>
    </dgm:pt>
    <dgm:pt modelId="{4614642D-94CA-468D-AA71-4AF1CC7D047B}" type="parTrans" cxnId="{76BDB26C-1882-4F96-B0AD-DF0FEF470B73}">
      <dgm:prSet/>
      <dgm:spPr>
        <a:xfrm>
          <a:off x="1959529" y="2074010"/>
          <a:ext cx="444865" cy="1732098"/>
        </a:xfrm>
        <a:custGeom>
          <a:avLst/>
          <a:gdLst/>
          <a:ahLst/>
          <a:cxnLst/>
          <a:rect l="0" t="0" r="0" b="0"/>
          <a:pathLst>
            <a:path>
              <a:moveTo>
                <a:pt x="0" y="0"/>
              </a:moveTo>
              <a:lnTo>
                <a:pt x="222432" y="0"/>
              </a:lnTo>
              <a:lnTo>
                <a:pt x="222432" y="1732098"/>
              </a:lnTo>
              <a:lnTo>
                <a:pt x="444865" y="1732098"/>
              </a:lnTo>
            </a:path>
          </a:pathLst>
        </a:custGeom>
        <a:noFill/>
        <a:ln w="25400" cap="flat" cmpd="sng" algn="ctr">
          <a:solidFill>
            <a:srgbClr val="4F81BD">
              <a:shade val="60000"/>
              <a:hueOff val="0"/>
              <a:satOff val="0"/>
              <a:lumOff val="0"/>
              <a:alphaOff val="0"/>
            </a:srgbClr>
          </a:solidFill>
          <a:prstDash val="solid"/>
        </a:ln>
        <a:effectLst/>
      </dgm:spPr>
      <dgm:t>
        <a:bodyPr/>
        <a:lstStyle/>
        <a:p>
          <a:pPr>
            <a:buNone/>
          </a:pPr>
          <a:endParaRPr lang="en-US">
            <a:solidFill>
              <a:sysClr val="windowText" lastClr="000000">
                <a:hueOff val="0"/>
                <a:satOff val="0"/>
                <a:lumOff val="0"/>
                <a:alphaOff val="0"/>
              </a:sysClr>
            </a:solidFill>
            <a:latin typeface="Calibri"/>
            <a:ea typeface="+mn-ea"/>
            <a:cs typeface="+mn-cs"/>
          </a:endParaRPr>
        </a:p>
      </dgm:t>
    </dgm:pt>
    <dgm:pt modelId="{A904C3A2-2CC1-44BD-8499-DFB7F89A2F61}" type="sibTrans" cxnId="{76BDB26C-1882-4F96-B0AD-DF0FEF470B73}">
      <dgm:prSet/>
      <dgm:spPr/>
      <dgm:t>
        <a:bodyPr/>
        <a:lstStyle/>
        <a:p>
          <a:endParaRPr lang="en-US"/>
        </a:p>
      </dgm:t>
    </dgm:pt>
    <dgm:pt modelId="{FDEB07EC-76FC-4A14-AC8F-4755791D1B39}">
      <dgm:prSet phldrT="[Text]" custT="1"/>
      <dgm:spPr>
        <a:xfrm>
          <a:off x="5073587" y="2545894"/>
          <a:ext cx="2224327" cy="678148"/>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sz="2400" dirty="0">
              <a:solidFill>
                <a:sysClr val="window" lastClr="FFFFFF"/>
              </a:solidFill>
              <a:latin typeface="Calibri"/>
              <a:ea typeface="+mn-ea"/>
              <a:cs typeface="+mn-cs"/>
            </a:rPr>
            <a:t>Resource records </a:t>
          </a:r>
        </a:p>
        <a:p>
          <a:pPr>
            <a:buNone/>
          </a:pPr>
          <a:r>
            <a:rPr lang="en-US" sz="1200" dirty="0">
              <a:solidFill>
                <a:sysClr val="window" lastClr="FFFFFF"/>
              </a:solidFill>
              <a:latin typeface="Calibri"/>
              <a:ea typeface="+mn-ea"/>
              <a:cs typeface="+mn-cs"/>
            </a:rPr>
            <a:t>(e.g. number of hospitals)</a:t>
          </a:r>
        </a:p>
      </dgm:t>
    </dgm:pt>
    <dgm:pt modelId="{B150F960-8EE4-489A-83FB-8422A3610E9C}" type="parTrans" cxnId="{20FACEFD-99FD-4A34-A864-6D1B8F64336F}">
      <dgm:prSet/>
      <dgm:spPr>
        <a:xfrm>
          <a:off x="4628722" y="2884969"/>
          <a:ext cx="444865" cy="921139"/>
        </a:xfrm>
        <a:custGeom>
          <a:avLst/>
          <a:gdLst/>
          <a:ahLst/>
          <a:cxnLst/>
          <a:rect l="0" t="0" r="0" b="0"/>
          <a:pathLst>
            <a:path>
              <a:moveTo>
                <a:pt x="0" y="921139"/>
              </a:moveTo>
              <a:lnTo>
                <a:pt x="222432" y="921139"/>
              </a:lnTo>
              <a:lnTo>
                <a:pt x="222432" y="0"/>
              </a:lnTo>
              <a:lnTo>
                <a:pt x="444865" y="0"/>
              </a:lnTo>
            </a:path>
          </a:pathLst>
        </a:custGeom>
        <a:noFill/>
        <a:ln w="25400" cap="flat" cmpd="sng" algn="ctr">
          <a:solidFill>
            <a:srgbClr val="4F81BD">
              <a:shade val="80000"/>
              <a:hueOff val="0"/>
              <a:satOff val="0"/>
              <a:lumOff val="0"/>
              <a:alphaOff val="0"/>
            </a:srgbClr>
          </a:solidFill>
          <a:prstDash val="solid"/>
        </a:ln>
        <a:effectLst/>
      </dgm:spPr>
      <dgm:t>
        <a:bodyPr/>
        <a:lstStyle/>
        <a:p>
          <a:pPr>
            <a:buNone/>
          </a:pPr>
          <a:endParaRPr lang="en-US">
            <a:solidFill>
              <a:sysClr val="windowText" lastClr="000000">
                <a:hueOff val="0"/>
                <a:satOff val="0"/>
                <a:lumOff val="0"/>
                <a:alphaOff val="0"/>
              </a:sysClr>
            </a:solidFill>
            <a:latin typeface="Calibri"/>
            <a:ea typeface="+mn-ea"/>
            <a:cs typeface="+mn-cs"/>
          </a:endParaRPr>
        </a:p>
      </dgm:t>
    </dgm:pt>
    <dgm:pt modelId="{646395B0-516D-4616-84F2-C456DFA58CF5}" type="sibTrans" cxnId="{20FACEFD-99FD-4A34-A864-6D1B8F64336F}">
      <dgm:prSet/>
      <dgm:spPr/>
      <dgm:t>
        <a:bodyPr/>
        <a:lstStyle/>
        <a:p>
          <a:endParaRPr lang="en-US"/>
        </a:p>
      </dgm:t>
    </dgm:pt>
    <dgm:pt modelId="{0277E4A7-ED67-4E2D-9132-FD4F5082CFF0}">
      <dgm:prSet/>
      <dgm:spPr>
        <a:xfrm>
          <a:off x="2404394" y="2837"/>
          <a:ext cx="2224327" cy="678148"/>
        </a:xfrm>
        <a:prstGeom prst="rect">
          <a:avLst/>
        </a:prstGeom>
        <a:solidFill>
          <a:srgbClr val="4F81BD">
            <a:lumMod val="60000"/>
            <a:lumOff val="40000"/>
          </a:srgbClr>
        </a:solidFill>
        <a:ln w="25400" cap="flat" cmpd="sng" algn="ctr">
          <a:solidFill>
            <a:sysClr val="window" lastClr="FFFFFF">
              <a:hueOff val="0"/>
              <a:satOff val="0"/>
              <a:lumOff val="0"/>
              <a:alphaOff val="0"/>
            </a:sysClr>
          </a:solidFill>
          <a:prstDash val="solid"/>
        </a:ln>
        <a:effectLst/>
      </dgm:spPr>
      <dgm:t>
        <a:bodyPr/>
        <a:lstStyle/>
        <a:p>
          <a:pPr>
            <a:buNone/>
          </a:pPr>
          <a:r>
            <a:rPr lang="en-US" dirty="0">
              <a:solidFill>
                <a:sysClr val="window" lastClr="FFFFFF"/>
              </a:solidFill>
              <a:latin typeface="Calibri"/>
              <a:ea typeface="+mn-ea"/>
              <a:cs typeface="+mn-cs"/>
            </a:rPr>
            <a:t>Surveillance systems</a:t>
          </a:r>
        </a:p>
      </dgm:t>
    </dgm:pt>
    <dgm:pt modelId="{8264D989-D8BA-49D8-AEE5-D70B5773659F}" type="parTrans" cxnId="{5190FA9D-A212-4E25-813D-266D66F0B32F}">
      <dgm:prSet/>
      <dgm:spPr>
        <a:xfrm>
          <a:off x="1959529" y="341911"/>
          <a:ext cx="444865" cy="1732098"/>
        </a:xfrm>
        <a:custGeom>
          <a:avLst/>
          <a:gdLst/>
          <a:ahLst/>
          <a:cxnLst/>
          <a:rect l="0" t="0" r="0" b="0"/>
          <a:pathLst>
            <a:path>
              <a:moveTo>
                <a:pt x="0" y="1732098"/>
              </a:moveTo>
              <a:lnTo>
                <a:pt x="222432" y="1732098"/>
              </a:lnTo>
              <a:lnTo>
                <a:pt x="222432" y="0"/>
              </a:lnTo>
              <a:lnTo>
                <a:pt x="444865" y="0"/>
              </a:lnTo>
            </a:path>
          </a:pathLst>
        </a:custGeom>
        <a:noFill/>
        <a:ln w="25400" cap="flat" cmpd="sng" algn="ctr">
          <a:solidFill>
            <a:srgbClr val="4F81BD">
              <a:shade val="60000"/>
              <a:hueOff val="0"/>
              <a:satOff val="0"/>
              <a:lumOff val="0"/>
              <a:alphaOff val="0"/>
            </a:srgbClr>
          </a:solidFill>
          <a:prstDash val="solid"/>
        </a:ln>
        <a:effectLst/>
      </dgm:spPr>
      <dgm:t>
        <a:bodyPr/>
        <a:lstStyle/>
        <a:p>
          <a:pPr>
            <a:buNone/>
          </a:pPr>
          <a:endParaRPr lang="en-US">
            <a:solidFill>
              <a:sysClr val="windowText" lastClr="000000">
                <a:hueOff val="0"/>
                <a:satOff val="0"/>
                <a:lumOff val="0"/>
                <a:alphaOff val="0"/>
              </a:sysClr>
            </a:solidFill>
            <a:latin typeface="Calibri"/>
            <a:ea typeface="+mn-ea"/>
            <a:cs typeface="+mn-cs"/>
          </a:endParaRPr>
        </a:p>
      </dgm:t>
    </dgm:pt>
    <dgm:pt modelId="{55AB149C-1E3B-4916-B442-CFA774A94E94}" type="sibTrans" cxnId="{5190FA9D-A212-4E25-813D-266D66F0B32F}">
      <dgm:prSet/>
      <dgm:spPr/>
      <dgm:t>
        <a:bodyPr/>
        <a:lstStyle/>
        <a:p>
          <a:endParaRPr lang="en-US"/>
        </a:p>
      </dgm:t>
    </dgm:pt>
    <dgm:pt modelId="{AD98064C-E150-45EE-8734-F17AE4FA7932}">
      <dgm:prSet/>
      <dgm:spPr>
        <a:xfrm>
          <a:off x="5073587" y="850523"/>
          <a:ext cx="2224327" cy="678148"/>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dirty="0">
              <a:solidFill>
                <a:sysClr val="window" lastClr="FFFFFF"/>
              </a:solidFill>
              <a:latin typeface="Calibri"/>
              <a:ea typeface="+mn-ea"/>
              <a:cs typeface="+mn-cs"/>
            </a:rPr>
            <a:t>Vital registration systems</a:t>
          </a:r>
        </a:p>
      </dgm:t>
    </dgm:pt>
    <dgm:pt modelId="{AA676023-DEEF-4A24-9F99-7B6926D50DE9}" type="parTrans" cxnId="{5622A194-0449-462E-9694-51B877CEA266}">
      <dgm:prSet/>
      <dgm:spPr>
        <a:xfrm>
          <a:off x="4628722" y="1143877"/>
          <a:ext cx="444865" cy="91440"/>
        </a:xfrm>
        <a:custGeom>
          <a:avLst/>
          <a:gdLst/>
          <a:ahLst/>
          <a:cxnLst/>
          <a:rect l="0" t="0" r="0" b="0"/>
          <a:pathLst>
            <a:path>
              <a:moveTo>
                <a:pt x="0" y="45720"/>
              </a:moveTo>
              <a:lnTo>
                <a:pt x="444865" y="45720"/>
              </a:lnTo>
            </a:path>
          </a:pathLst>
        </a:custGeom>
        <a:noFill/>
        <a:ln w="25400" cap="flat" cmpd="sng" algn="ctr">
          <a:solidFill>
            <a:srgbClr val="4F81BD">
              <a:shade val="80000"/>
              <a:hueOff val="0"/>
              <a:satOff val="0"/>
              <a:lumOff val="0"/>
              <a:alphaOff val="0"/>
            </a:srgbClr>
          </a:solidFill>
          <a:prstDash val="solid"/>
        </a:ln>
        <a:effectLst/>
      </dgm:spPr>
      <dgm:t>
        <a:bodyPr/>
        <a:lstStyle/>
        <a:p>
          <a:pPr>
            <a:buNone/>
          </a:pPr>
          <a:endParaRPr lang="en-US">
            <a:solidFill>
              <a:sysClr val="windowText" lastClr="000000">
                <a:hueOff val="0"/>
                <a:satOff val="0"/>
                <a:lumOff val="0"/>
                <a:alphaOff val="0"/>
              </a:sysClr>
            </a:solidFill>
            <a:latin typeface="Calibri"/>
            <a:ea typeface="+mn-ea"/>
            <a:cs typeface="+mn-cs"/>
          </a:endParaRPr>
        </a:p>
      </dgm:t>
    </dgm:pt>
    <dgm:pt modelId="{E4316525-509A-48A9-AF2B-6EC76E5312A2}" type="sibTrans" cxnId="{5622A194-0449-462E-9694-51B877CEA266}">
      <dgm:prSet/>
      <dgm:spPr/>
      <dgm:t>
        <a:bodyPr/>
        <a:lstStyle/>
        <a:p>
          <a:endParaRPr lang="en-US"/>
        </a:p>
      </dgm:t>
    </dgm:pt>
    <dgm:pt modelId="{932CFEF3-FC97-400D-A6AC-BDD33C9DCE9F}">
      <dgm:prSet custT="1"/>
      <dgm:spPr>
        <a:xfrm>
          <a:off x="5073587" y="4388173"/>
          <a:ext cx="2224327" cy="678148"/>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nSpc>
              <a:spcPct val="50000"/>
            </a:lnSpc>
            <a:spcAft>
              <a:spcPts val="0"/>
            </a:spcAft>
            <a:buNone/>
          </a:pPr>
          <a:r>
            <a:rPr lang="en-US" sz="2300" dirty="0">
              <a:solidFill>
                <a:sysClr val="window" lastClr="FFFFFF"/>
              </a:solidFill>
              <a:latin typeface="Calibri"/>
              <a:ea typeface="+mn-ea"/>
              <a:cs typeface="+mn-cs"/>
            </a:rPr>
            <a:t>Individual records </a:t>
          </a:r>
        </a:p>
        <a:p>
          <a:pPr>
            <a:lnSpc>
              <a:spcPct val="90000"/>
            </a:lnSpc>
            <a:spcAft>
              <a:spcPct val="35000"/>
            </a:spcAft>
            <a:buNone/>
          </a:pPr>
          <a:r>
            <a:rPr lang="en-US" sz="1200" dirty="0">
              <a:solidFill>
                <a:sysClr val="window" lastClr="FFFFFF"/>
              </a:solidFill>
              <a:latin typeface="Calibri"/>
              <a:ea typeface="+mn-ea"/>
              <a:cs typeface="+mn-cs"/>
            </a:rPr>
            <a:t>(e.g. hospital charts)</a:t>
          </a:r>
        </a:p>
      </dgm:t>
    </dgm:pt>
    <dgm:pt modelId="{16CCB11E-352D-4EA5-BAAD-1BE4CFDE2DF0}" type="parTrans" cxnId="{A83F30F8-A921-4FEB-AFA5-B1E6E8D4415D}">
      <dgm:prSet/>
      <dgm:spPr>
        <a:xfrm>
          <a:off x="4628722" y="3806108"/>
          <a:ext cx="444865" cy="921139"/>
        </a:xfrm>
        <a:custGeom>
          <a:avLst/>
          <a:gdLst/>
          <a:ahLst/>
          <a:cxnLst/>
          <a:rect l="0" t="0" r="0" b="0"/>
          <a:pathLst>
            <a:path>
              <a:moveTo>
                <a:pt x="0" y="0"/>
              </a:moveTo>
              <a:lnTo>
                <a:pt x="222432" y="0"/>
              </a:lnTo>
              <a:lnTo>
                <a:pt x="222432" y="921139"/>
              </a:lnTo>
              <a:lnTo>
                <a:pt x="444865" y="921139"/>
              </a:lnTo>
            </a:path>
          </a:pathLst>
        </a:custGeom>
        <a:noFill/>
        <a:ln w="25400" cap="flat" cmpd="sng" algn="ctr">
          <a:solidFill>
            <a:srgbClr val="4F81BD">
              <a:shade val="80000"/>
              <a:hueOff val="0"/>
              <a:satOff val="0"/>
              <a:lumOff val="0"/>
              <a:alphaOff val="0"/>
            </a:srgbClr>
          </a:solidFill>
          <a:prstDash val="solid"/>
        </a:ln>
        <a:effectLst/>
      </dgm:spPr>
      <dgm:t>
        <a:bodyPr/>
        <a:lstStyle/>
        <a:p>
          <a:pPr>
            <a:buNone/>
          </a:pPr>
          <a:endParaRPr lang="en-US">
            <a:solidFill>
              <a:sysClr val="windowText" lastClr="000000">
                <a:hueOff val="0"/>
                <a:satOff val="0"/>
                <a:lumOff val="0"/>
                <a:alphaOff val="0"/>
              </a:sysClr>
            </a:solidFill>
            <a:latin typeface="Calibri"/>
            <a:ea typeface="+mn-ea"/>
            <a:cs typeface="+mn-cs"/>
          </a:endParaRPr>
        </a:p>
      </dgm:t>
    </dgm:pt>
    <dgm:pt modelId="{F7E650B4-5B0A-4953-8C71-671D7C820D00}" type="sibTrans" cxnId="{A83F30F8-A921-4FEB-AFA5-B1E6E8D4415D}">
      <dgm:prSet/>
      <dgm:spPr/>
      <dgm:t>
        <a:bodyPr/>
        <a:lstStyle/>
        <a:p>
          <a:endParaRPr lang="en-US"/>
        </a:p>
      </dgm:t>
    </dgm:pt>
    <dgm:pt modelId="{727BFED7-5D4B-4AB2-8E6A-0F8F4B825806}">
      <dgm:prSet custT="1"/>
      <dgm:spPr>
        <a:xfrm>
          <a:off x="5073587" y="3393580"/>
          <a:ext cx="2224327" cy="825056"/>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nSpc>
              <a:spcPct val="50000"/>
            </a:lnSpc>
            <a:spcAft>
              <a:spcPts val="0"/>
            </a:spcAft>
            <a:buNone/>
          </a:pPr>
          <a:r>
            <a:rPr lang="en-US" sz="2300" dirty="0">
              <a:solidFill>
                <a:sysClr val="window" lastClr="FFFFFF"/>
              </a:solidFill>
              <a:latin typeface="Calibri"/>
              <a:ea typeface="+mn-ea"/>
              <a:cs typeface="+mn-cs"/>
            </a:rPr>
            <a:t>Service records </a:t>
          </a:r>
        </a:p>
        <a:p>
          <a:pPr>
            <a:lnSpc>
              <a:spcPct val="50000"/>
            </a:lnSpc>
            <a:spcAft>
              <a:spcPts val="0"/>
            </a:spcAft>
            <a:buNone/>
          </a:pPr>
          <a:endParaRPr lang="en-US" sz="1000" dirty="0">
            <a:solidFill>
              <a:sysClr val="window" lastClr="FFFFFF"/>
            </a:solidFill>
            <a:latin typeface="Calibri"/>
            <a:ea typeface="+mn-ea"/>
            <a:cs typeface="+mn-cs"/>
          </a:endParaRPr>
        </a:p>
        <a:p>
          <a:pPr>
            <a:lnSpc>
              <a:spcPct val="90000"/>
            </a:lnSpc>
            <a:spcAft>
              <a:spcPct val="35000"/>
            </a:spcAft>
            <a:buNone/>
          </a:pPr>
          <a:r>
            <a:rPr lang="en-US" sz="900" dirty="0">
              <a:solidFill>
                <a:sysClr val="window" lastClr="FFFFFF"/>
              </a:solidFill>
              <a:latin typeface="Calibri"/>
              <a:ea typeface="+mn-ea"/>
              <a:cs typeface="+mn-cs"/>
            </a:rPr>
            <a:t>(</a:t>
          </a:r>
          <a:r>
            <a:rPr lang="en-US" sz="1200" dirty="0">
              <a:solidFill>
                <a:sysClr val="window" lastClr="FFFFFF"/>
              </a:solidFill>
              <a:latin typeface="Calibri"/>
              <a:ea typeface="+mn-ea"/>
              <a:cs typeface="+mn-cs"/>
            </a:rPr>
            <a:t>e.g. number of immunizations provided</a:t>
          </a:r>
          <a:r>
            <a:rPr lang="en-US" sz="900" dirty="0">
              <a:solidFill>
                <a:sysClr val="window" lastClr="FFFFFF"/>
              </a:solidFill>
              <a:latin typeface="Calibri"/>
              <a:ea typeface="+mn-ea"/>
              <a:cs typeface="+mn-cs"/>
            </a:rPr>
            <a:t>)</a:t>
          </a:r>
        </a:p>
      </dgm:t>
    </dgm:pt>
    <dgm:pt modelId="{BF56773B-2D7B-49B4-BE48-D1BDAFC78BD6}" type="parTrans" cxnId="{E7689808-833F-446E-BA2B-1267F35BCA22}">
      <dgm:prSet/>
      <dgm:spPr>
        <a:xfrm>
          <a:off x="4628722" y="3760388"/>
          <a:ext cx="444865" cy="91440"/>
        </a:xfrm>
        <a:custGeom>
          <a:avLst/>
          <a:gdLst/>
          <a:ahLst/>
          <a:cxnLst/>
          <a:rect l="0" t="0" r="0" b="0"/>
          <a:pathLst>
            <a:path>
              <a:moveTo>
                <a:pt x="0" y="45720"/>
              </a:moveTo>
              <a:lnTo>
                <a:pt x="444865" y="45720"/>
              </a:lnTo>
            </a:path>
          </a:pathLst>
        </a:custGeom>
        <a:noFill/>
        <a:ln w="25400" cap="flat" cmpd="sng" algn="ctr">
          <a:solidFill>
            <a:srgbClr val="4F81BD">
              <a:shade val="80000"/>
              <a:hueOff val="0"/>
              <a:satOff val="0"/>
              <a:lumOff val="0"/>
              <a:alphaOff val="0"/>
            </a:srgbClr>
          </a:solidFill>
          <a:prstDash val="solid"/>
        </a:ln>
        <a:effectLst/>
      </dgm:spPr>
      <dgm:t>
        <a:bodyPr/>
        <a:lstStyle/>
        <a:p>
          <a:pPr>
            <a:buNone/>
          </a:pPr>
          <a:endParaRPr lang="en-US">
            <a:solidFill>
              <a:sysClr val="windowText" lastClr="000000">
                <a:hueOff val="0"/>
                <a:satOff val="0"/>
                <a:lumOff val="0"/>
                <a:alphaOff val="0"/>
              </a:sysClr>
            </a:solidFill>
            <a:latin typeface="Calibri"/>
            <a:ea typeface="+mn-ea"/>
            <a:cs typeface="+mn-cs"/>
          </a:endParaRPr>
        </a:p>
      </dgm:t>
    </dgm:pt>
    <dgm:pt modelId="{D000EF31-05EE-4682-B44B-44BBF5603526}" type="sibTrans" cxnId="{E7689808-833F-446E-BA2B-1267F35BCA22}">
      <dgm:prSet/>
      <dgm:spPr/>
      <dgm:t>
        <a:bodyPr/>
        <a:lstStyle/>
        <a:p>
          <a:endParaRPr lang="en-US"/>
        </a:p>
      </dgm:t>
    </dgm:pt>
    <dgm:pt modelId="{E53E9041-E727-4260-87DF-3582FF52A794}" type="pres">
      <dgm:prSet presAssocID="{C791281B-7E1E-47C4-AEE0-B3E3B2AF26EE}" presName="Name0" presStyleCnt="0">
        <dgm:presLayoutVars>
          <dgm:chPref val="1"/>
          <dgm:dir/>
          <dgm:animOne val="branch"/>
          <dgm:animLvl val="lvl"/>
          <dgm:resizeHandles val="exact"/>
        </dgm:presLayoutVars>
      </dgm:prSet>
      <dgm:spPr/>
    </dgm:pt>
    <dgm:pt modelId="{33B2B8BC-0020-4158-8110-038AF5923B4C}" type="pres">
      <dgm:prSet presAssocID="{AF5DB8CE-2C50-424C-BD83-3A795BB43112}" presName="root1" presStyleCnt="0"/>
      <dgm:spPr/>
    </dgm:pt>
    <dgm:pt modelId="{24775441-4BE1-4977-A9BD-0BFF2570ADD6}" type="pres">
      <dgm:prSet presAssocID="{AF5DB8CE-2C50-424C-BD83-3A795BB43112}" presName="LevelOneTextNode" presStyleLbl="node0" presStyleIdx="0" presStyleCnt="1">
        <dgm:presLayoutVars>
          <dgm:chPref val="3"/>
        </dgm:presLayoutVars>
      </dgm:prSet>
      <dgm:spPr/>
    </dgm:pt>
    <dgm:pt modelId="{F382F20A-138F-4D99-A710-57E673DB6AB1}" type="pres">
      <dgm:prSet presAssocID="{AF5DB8CE-2C50-424C-BD83-3A795BB43112}" presName="level2hierChild" presStyleCnt="0"/>
      <dgm:spPr/>
    </dgm:pt>
    <dgm:pt modelId="{D59D4859-240C-4A03-9E44-6EDAB29CDE55}" type="pres">
      <dgm:prSet presAssocID="{8264D989-D8BA-49D8-AEE5-D70B5773659F}" presName="conn2-1" presStyleLbl="parChTrans1D2" presStyleIdx="0" presStyleCnt="3"/>
      <dgm:spPr/>
    </dgm:pt>
    <dgm:pt modelId="{FD5FEC82-D903-4329-8DC0-C38462E7D4C1}" type="pres">
      <dgm:prSet presAssocID="{8264D989-D8BA-49D8-AEE5-D70B5773659F}" presName="connTx" presStyleLbl="parChTrans1D2" presStyleIdx="0" presStyleCnt="3"/>
      <dgm:spPr/>
    </dgm:pt>
    <dgm:pt modelId="{8656EF7C-B3B7-4BE3-834D-72D85A033BFD}" type="pres">
      <dgm:prSet presAssocID="{0277E4A7-ED67-4E2D-9132-FD4F5082CFF0}" presName="root2" presStyleCnt="0"/>
      <dgm:spPr/>
    </dgm:pt>
    <dgm:pt modelId="{CE5F6754-7F0B-42F2-A5B4-EFFB23F862C5}" type="pres">
      <dgm:prSet presAssocID="{0277E4A7-ED67-4E2D-9132-FD4F5082CFF0}" presName="LevelTwoTextNode" presStyleLbl="node2" presStyleIdx="0" presStyleCnt="3">
        <dgm:presLayoutVars>
          <dgm:chPref val="3"/>
        </dgm:presLayoutVars>
      </dgm:prSet>
      <dgm:spPr/>
    </dgm:pt>
    <dgm:pt modelId="{9BD7E726-A294-47DF-A84D-5AA0099E8372}" type="pres">
      <dgm:prSet presAssocID="{0277E4A7-ED67-4E2D-9132-FD4F5082CFF0}" presName="level3hierChild" presStyleCnt="0"/>
      <dgm:spPr/>
    </dgm:pt>
    <dgm:pt modelId="{7AA4C997-03B0-4BE7-AF4F-CB037BA0FB74}" type="pres">
      <dgm:prSet presAssocID="{FBFA3FA2-A7B2-4BF4-A7D2-B37BADC29EE5}" presName="conn2-1" presStyleLbl="parChTrans1D2" presStyleIdx="1" presStyleCnt="3"/>
      <dgm:spPr/>
    </dgm:pt>
    <dgm:pt modelId="{101B65E5-E219-4A8F-95B1-0987226F6C97}" type="pres">
      <dgm:prSet presAssocID="{FBFA3FA2-A7B2-4BF4-A7D2-B37BADC29EE5}" presName="connTx" presStyleLbl="parChTrans1D2" presStyleIdx="1" presStyleCnt="3"/>
      <dgm:spPr/>
    </dgm:pt>
    <dgm:pt modelId="{6DC9E318-CE85-42B0-8CF3-58DB338D9426}" type="pres">
      <dgm:prSet presAssocID="{8FA49DE9-AB2F-4478-8EEC-B4BDD17D7CA1}" presName="root2" presStyleCnt="0"/>
      <dgm:spPr/>
    </dgm:pt>
    <dgm:pt modelId="{72EF067D-B84F-4B02-9B2F-DBDD9BD924DC}" type="pres">
      <dgm:prSet presAssocID="{8FA49DE9-AB2F-4478-8EEC-B4BDD17D7CA1}" presName="LevelTwoTextNode" presStyleLbl="node2" presStyleIdx="1" presStyleCnt="3">
        <dgm:presLayoutVars>
          <dgm:chPref val="3"/>
        </dgm:presLayoutVars>
      </dgm:prSet>
      <dgm:spPr/>
    </dgm:pt>
    <dgm:pt modelId="{5A1635F5-718B-464F-AFFF-240B02DD9051}" type="pres">
      <dgm:prSet presAssocID="{8FA49DE9-AB2F-4478-8EEC-B4BDD17D7CA1}" presName="level3hierChild" presStyleCnt="0"/>
      <dgm:spPr/>
    </dgm:pt>
    <dgm:pt modelId="{F329C9CD-910A-4610-8295-77D171121F3E}" type="pres">
      <dgm:prSet presAssocID="{D81FC6FD-7B2B-4735-9AF5-6D765973BA92}" presName="conn2-1" presStyleLbl="parChTrans1D3" presStyleIdx="0" presStyleCnt="6"/>
      <dgm:spPr/>
    </dgm:pt>
    <dgm:pt modelId="{8A7C26A5-67D7-4979-B11C-8FB048A7FFD8}" type="pres">
      <dgm:prSet presAssocID="{D81FC6FD-7B2B-4735-9AF5-6D765973BA92}" presName="connTx" presStyleLbl="parChTrans1D3" presStyleIdx="0" presStyleCnt="6"/>
      <dgm:spPr/>
    </dgm:pt>
    <dgm:pt modelId="{FD1C0137-871A-4771-93EA-F9FC3C10674D}" type="pres">
      <dgm:prSet presAssocID="{B593257B-C159-47F9-9A35-7A9933B8A184}" presName="root2" presStyleCnt="0"/>
      <dgm:spPr/>
    </dgm:pt>
    <dgm:pt modelId="{09B288A1-0942-4716-B30C-E37AFE272412}" type="pres">
      <dgm:prSet presAssocID="{B593257B-C159-47F9-9A35-7A9933B8A184}" presName="LevelTwoTextNode" presStyleLbl="node3" presStyleIdx="0" presStyleCnt="6">
        <dgm:presLayoutVars>
          <dgm:chPref val="3"/>
        </dgm:presLayoutVars>
      </dgm:prSet>
      <dgm:spPr/>
    </dgm:pt>
    <dgm:pt modelId="{3929EFE1-44AC-40F5-9D08-EF3AD540CAF5}" type="pres">
      <dgm:prSet presAssocID="{B593257B-C159-47F9-9A35-7A9933B8A184}" presName="level3hierChild" presStyleCnt="0"/>
      <dgm:spPr/>
    </dgm:pt>
    <dgm:pt modelId="{0651B63F-3AE5-4580-B0B7-1BBD4948B86F}" type="pres">
      <dgm:prSet presAssocID="{AA676023-DEEF-4A24-9F99-7B6926D50DE9}" presName="conn2-1" presStyleLbl="parChTrans1D3" presStyleIdx="1" presStyleCnt="6"/>
      <dgm:spPr/>
    </dgm:pt>
    <dgm:pt modelId="{6DCBF957-4846-4A09-9AC2-7D108CEC74B9}" type="pres">
      <dgm:prSet presAssocID="{AA676023-DEEF-4A24-9F99-7B6926D50DE9}" presName="connTx" presStyleLbl="parChTrans1D3" presStyleIdx="1" presStyleCnt="6"/>
      <dgm:spPr/>
    </dgm:pt>
    <dgm:pt modelId="{F4FD1A0A-F7A5-4270-A556-AAA8AE6FA291}" type="pres">
      <dgm:prSet presAssocID="{AD98064C-E150-45EE-8734-F17AE4FA7932}" presName="root2" presStyleCnt="0"/>
      <dgm:spPr/>
    </dgm:pt>
    <dgm:pt modelId="{20C14E92-DEA3-4B70-9417-CE15DA56F6F7}" type="pres">
      <dgm:prSet presAssocID="{AD98064C-E150-45EE-8734-F17AE4FA7932}" presName="LevelTwoTextNode" presStyleLbl="node3" presStyleIdx="1" presStyleCnt="6">
        <dgm:presLayoutVars>
          <dgm:chPref val="3"/>
        </dgm:presLayoutVars>
      </dgm:prSet>
      <dgm:spPr/>
    </dgm:pt>
    <dgm:pt modelId="{DFCE71D8-4C52-40D9-9459-65100CC3DFD3}" type="pres">
      <dgm:prSet presAssocID="{AD98064C-E150-45EE-8734-F17AE4FA7932}" presName="level3hierChild" presStyleCnt="0"/>
      <dgm:spPr/>
    </dgm:pt>
    <dgm:pt modelId="{35E541FA-97A6-4F7B-AD13-0B6EEBCF86B2}" type="pres">
      <dgm:prSet presAssocID="{ABC5155A-94CC-43A4-9D95-EA0F1289D22B}" presName="conn2-1" presStyleLbl="parChTrans1D3" presStyleIdx="2" presStyleCnt="6"/>
      <dgm:spPr/>
    </dgm:pt>
    <dgm:pt modelId="{3008C0EE-8732-40FF-BB01-86C902AD849A}" type="pres">
      <dgm:prSet presAssocID="{ABC5155A-94CC-43A4-9D95-EA0F1289D22B}" presName="connTx" presStyleLbl="parChTrans1D3" presStyleIdx="2" presStyleCnt="6"/>
      <dgm:spPr/>
    </dgm:pt>
    <dgm:pt modelId="{F3B6C292-A02D-4CB1-ABEF-9B8BA5C5B10E}" type="pres">
      <dgm:prSet presAssocID="{3ACA0D52-8320-4302-B85D-1053E6A70008}" presName="root2" presStyleCnt="0"/>
      <dgm:spPr/>
    </dgm:pt>
    <dgm:pt modelId="{9B33E172-5AAF-49D9-B976-9DCC3440EB27}" type="pres">
      <dgm:prSet presAssocID="{3ACA0D52-8320-4302-B85D-1053E6A70008}" presName="LevelTwoTextNode" presStyleLbl="node3" presStyleIdx="2" presStyleCnt="6">
        <dgm:presLayoutVars>
          <dgm:chPref val="3"/>
        </dgm:presLayoutVars>
      </dgm:prSet>
      <dgm:spPr/>
    </dgm:pt>
    <dgm:pt modelId="{36F3A229-7572-40DB-A28A-65DA33A32785}" type="pres">
      <dgm:prSet presAssocID="{3ACA0D52-8320-4302-B85D-1053E6A70008}" presName="level3hierChild" presStyleCnt="0"/>
      <dgm:spPr/>
    </dgm:pt>
    <dgm:pt modelId="{D7E7A2A7-23A8-4D4A-9E01-29455CBA1378}" type="pres">
      <dgm:prSet presAssocID="{4614642D-94CA-468D-AA71-4AF1CC7D047B}" presName="conn2-1" presStyleLbl="parChTrans1D2" presStyleIdx="2" presStyleCnt="3"/>
      <dgm:spPr/>
    </dgm:pt>
    <dgm:pt modelId="{C29199FF-6C80-4E7E-A27A-52078312D884}" type="pres">
      <dgm:prSet presAssocID="{4614642D-94CA-468D-AA71-4AF1CC7D047B}" presName="connTx" presStyleLbl="parChTrans1D2" presStyleIdx="2" presStyleCnt="3"/>
      <dgm:spPr/>
    </dgm:pt>
    <dgm:pt modelId="{147857F5-CFA4-4901-B14C-AF36152BCAE1}" type="pres">
      <dgm:prSet presAssocID="{39D7DA3E-05AB-41BC-96D1-D21E4217C400}" presName="root2" presStyleCnt="0"/>
      <dgm:spPr/>
    </dgm:pt>
    <dgm:pt modelId="{6FAE6972-B3A0-493C-9274-C3EF36DF1479}" type="pres">
      <dgm:prSet presAssocID="{39D7DA3E-05AB-41BC-96D1-D21E4217C400}" presName="LevelTwoTextNode" presStyleLbl="node2" presStyleIdx="2" presStyleCnt="3">
        <dgm:presLayoutVars>
          <dgm:chPref val="3"/>
        </dgm:presLayoutVars>
      </dgm:prSet>
      <dgm:spPr/>
    </dgm:pt>
    <dgm:pt modelId="{3B413362-5994-4176-8BCA-6E606CB49AA6}" type="pres">
      <dgm:prSet presAssocID="{39D7DA3E-05AB-41BC-96D1-D21E4217C400}" presName="level3hierChild" presStyleCnt="0"/>
      <dgm:spPr/>
    </dgm:pt>
    <dgm:pt modelId="{47F88CA6-DBB7-4163-B72B-D4457F7F9DB2}" type="pres">
      <dgm:prSet presAssocID="{B150F960-8EE4-489A-83FB-8422A3610E9C}" presName="conn2-1" presStyleLbl="parChTrans1D3" presStyleIdx="3" presStyleCnt="6"/>
      <dgm:spPr/>
    </dgm:pt>
    <dgm:pt modelId="{8E9C0ED0-85FD-4215-999D-A01251BC1F40}" type="pres">
      <dgm:prSet presAssocID="{B150F960-8EE4-489A-83FB-8422A3610E9C}" presName="connTx" presStyleLbl="parChTrans1D3" presStyleIdx="3" presStyleCnt="6"/>
      <dgm:spPr/>
    </dgm:pt>
    <dgm:pt modelId="{8934E8F2-CC62-4A3B-8688-8BB51B51091D}" type="pres">
      <dgm:prSet presAssocID="{FDEB07EC-76FC-4A14-AC8F-4755791D1B39}" presName="root2" presStyleCnt="0"/>
      <dgm:spPr/>
    </dgm:pt>
    <dgm:pt modelId="{2169A2E8-5984-469E-A219-CCBF5ABC96CC}" type="pres">
      <dgm:prSet presAssocID="{FDEB07EC-76FC-4A14-AC8F-4755791D1B39}" presName="LevelTwoTextNode" presStyleLbl="node3" presStyleIdx="3" presStyleCnt="6">
        <dgm:presLayoutVars>
          <dgm:chPref val="3"/>
        </dgm:presLayoutVars>
      </dgm:prSet>
      <dgm:spPr/>
    </dgm:pt>
    <dgm:pt modelId="{C0554124-92FB-4419-922C-910D3ED80500}" type="pres">
      <dgm:prSet presAssocID="{FDEB07EC-76FC-4A14-AC8F-4755791D1B39}" presName="level3hierChild" presStyleCnt="0"/>
      <dgm:spPr/>
    </dgm:pt>
    <dgm:pt modelId="{1132BE5B-8ECE-4D7D-84DE-60EDBC54FBEC}" type="pres">
      <dgm:prSet presAssocID="{BF56773B-2D7B-49B4-BE48-D1BDAFC78BD6}" presName="conn2-1" presStyleLbl="parChTrans1D3" presStyleIdx="4" presStyleCnt="6"/>
      <dgm:spPr/>
    </dgm:pt>
    <dgm:pt modelId="{64BBC798-0441-4EBD-90D9-976EE6DD72C3}" type="pres">
      <dgm:prSet presAssocID="{BF56773B-2D7B-49B4-BE48-D1BDAFC78BD6}" presName="connTx" presStyleLbl="parChTrans1D3" presStyleIdx="4" presStyleCnt="6"/>
      <dgm:spPr/>
    </dgm:pt>
    <dgm:pt modelId="{977F3F56-AE94-4F5F-BB2C-FFD785CA9801}" type="pres">
      <dgm:prSet presAssocID="{727BFED7-5D4B-4AB2-8E6A-0F8F4B825806}" presName="root2" presStyleCnt="0"/>
      <dgm:spPr/>
    </dgm:pt>
    <dgm:pt modelId="{D5A74780-527A-4E02-83B9-65256E57D041}" type="pres">
      <dgm:prSet presAssocID="{727BFED7-5D4B-4AB2-8E6A-0F8F4B825806}" presName="LevelTwoTextNode" presStyleLbl="node3" presStyleIdx="4" presStyleCnt="6" custScaleY="121663">
        <dgm:presLayoutVars>
          <dgm:chPref val="3"/>
        </dgm:presLayoutVars>
      </dgm:prSet>
      <dgm:spPr/>
    </dgm:pt>
    <dgm:pt modelId="{A643C943-8CE3-4651-8754-04F7EEC4237E}" type="pres">
      <dgm:prSet presAssocID="{727BFED7-5D4B-4AB2-8E6A-0F8F4B825806}" presName="level3hierChild" presStyleCnt="0"/>
      <dgm:spPr/>
    </dgm:pt>
    <dgm:pt modelId="{1385EB85-1B8C-4A1F-87E3-5199F3913060}" type="pres">
      <dgm:prSet presAssocID="{16CCB11E-352D-4EA5-BAAD-1BE4CFDE2DF0}" presName="conn2-1" presStyleLbl="parChTrans1D3" presStyleIdx="5" presStyleCnt="6"/>
      <dgm:spPr/>
    </dgm:pt>
    <dgm:pt modelId="{0494C496-5C1A-4EAB-BC9E-52A93AA1516A}" type="pres">
      <dgm:prSet presAssocID="{16CCB11E-352D-4EA5-BAAD-1BE4CFDE2DF0}" presName="connTx" presStyleLbl="parChTrans1D3" presStyleIdx="5" presStyleCnt="6"/>
      <dgm:spPr/>
    </dgm:pt>
    <dgm:pt modelId="{CA8ADA5F-B674-45BD-A0D7-29517B2F4627}" type="pres">
      <dgm:prSet presAssocID="{932CFEF3-FC97-400D-A6AC-BDD33C9DCE9F}" presName="root2" presStyleCnt="0"/>
      <dgm:spPr/>
    </dgm:pt>
    <dgm:pt modelId="{8856D354-BAFC-438B-ABD6-E4D6E9649277}" type="pres">
      <dgm:prSet presAssocID="{932CFEF3-FC97-400D-A6AC-BDD33C9DCE9F}" presName="LevelTwoTextNode" presStyleLbl="node3" presStyleIdx="5" presStyleCnt="6">
        <dgm:presLayoutVars>
          <dgm:chPref val="3"/>
        </dgm:presLayoutVars>
      </dgm:prSet>
      <dgm:spPr/>
    </dgm:pt>
    <dgm:pt modelId="{A8B80E2D-0E4E-4BBE-85C0-A68DB2B2721D}" type="pres">
      <dgm:prSet presAssocID="{932CFEF3-FC97-400D-A6AC-BDD33C9DCE9F}" presName="level3hierChild" presStyleCnt="0"/>
      <dgm:spPr/>
    </dgm:pt>
  </dgm:ptLst>
  <dgm:cxnLst>
    <dgm:cxn modelId="{AE5E1C00-AEF6-4E9E-B388-30EF975A3016}" type="presOf" srcId="{AA676023-DEEF-4A24-9F99-7B6926D50DE9}" destId="{6DCBF957-4846-4A09-9AC2-7D108CEC74B9}" srcOrd="1" destOrd="0" presId="urn:microsoft.com/office/officeart/2008/layout/HorizontalMultiLevelHierarchy"/>
    <dgm:cxn modelId="{A3EB9300-D952-42F8-9096-92C752DBA9DF}" type="presOf" srcId="{AA676023-DEEF-4A24-9F99-7B6926D50DE9}" destId="{0651B63F-3AE5-4580-B0B7-1BBD4948B86F}" srcOrd="0" destOrd="0" presId="urn:microsoft.com/office/officeart/2008/layout/HorizontalMultiLevelHierarchy"/>
    <dgm:cxn modelId="{842B3002-F44D-486E-AE72-246DF085E382}" type="presOf" srcId="{C791281B-7E1E-47C4-AEE0-B3E3B2AF26EE}" destId="{E53E9041-E727-4260-87DF-3582FF52A794}" srcOrd="0" destOrd="0" presId="urn:microsoft.com/office/officeart/2008/layout/HorizontalMultiLevelHierarchy"/>
    <dgm:cxn modelId="{E7689808-833F-446E-BA2B-1267F35BCA22}" srcId="{39D7DA3E-05AB-41BC-96D1-D21E4217C400}" destId="{727BFED7-5D4B-4AB2-8E6A-0F8F4B825806}" srcOrd="1" destOrd="0" parTransId="{BF56773B-2D7B-49B4-BE48-D1BDAFC78BD6}" sibTransId="{D000EF31-05EE-4682-B44B-44BBF5603526}"/>
    <dgm:cxn modelId="{EE1B8409-9030-4FEB-B6E8-4BF33F23350B}" type="presOf" srcId="{ABC5155A-94CC-43A4-9D95-EA0F1289D22B}" destId="{35E541FA-97A6-4F7B-AD13-0B6EEBCF86B2}" srcOrd="0" destOrd="0" presId="urn:microsoft.com/office/officeart/2008/layout/HorizontalMultiLevelHierarchy"/>
    <dgm:cxn modelId="{41FEC820-D51D-4B08-B15D-BE8EA51A7A6C}" type="presOf" srcId="{727BFED7-5D4B-4AB2-8E6A-0F8F4B825806}" destId="{D5A74780-527A-4E02-83B9-65256E57D041}" srcOrd="0" destOrd="0" presId="urn:microsoft.com/office/officeart/2008/layout/HorizontalMultiLevelHierarchy"/>
    <dgm:cxn modelId="{D17DD721-1C16-474E-80D0-9D58B5474728}" type="presOf" srcId="{4614642D-94CA-468D-AA71-4AF1CC7D047B}" destId="{C29199FF-6C80-4E7E-A27A-52078312D884}" srcOrd="1" destOrd="0" presId="urn:microsoft.com/office/officeart/2008/layout/HorizontalMultiLevelHierarchy"/>
    <dgm:cxn modelId="{2412DE28-0E16-4452-B6D1-55C0849B2EA7}" type="presOf" srcId="{ABC5155A-94CC-43A4-9D95-EA0F1289D22B}" destId="{3008C0EE-8732-40FF-BB01-86C902AD849A}" srcOrd="1" destOrd="0" presId="urn:microsoft.com/office/officeart/2008/layout/HorizontalMultiLevelHierarchy"/>
    <dgm:cxn modelId="{7674122C-28E4-4F33-8342-435B3120BF85}" type="presOf" srcId="{4614642D-94CA-468D-AA71-4AF1CC7D047B}" destId="{D7E7A2A7-23A8-4D4A-9E01-29455CBA1378}" srcOrd="0" destOrd="0" presId="urn:microsoft.com/office/officeart/2008/layout/HorizontalMultiLevelHierarchy"/>
    <dgm:cxn modelId="{2C79DB2F-E7C7-4185-88DF-0CD2A2A32048}" type="presOf" srcId="{39D7DA3E-05AB-41BC-96D1-D21E4217C400}" destId="{6FAE6972-B3A0-493C-9274-C3EF36DF1479}" srcOrd="0" destOrd="0" presId="urn:microsoft.com/office/officeart/2008/layout/HorizontalMultiLevelHierarchy"/>
    <dgm:cxn modelId="{F044E933-DBBE-4444-882F-A68AC1337032}" type="presOf" srcId="{D81FC6FD-7B2B-4735-9AF5-6D765973BA92}" destId="{F329C9CD-910A-4610-8295-77D171121F3E}" srcOrd="0" destOrd="0" presId="urn:microsoft.com/office/officeart/2008/layout/HorizontalMultiLevelHierarchy"/>
    <dgm:cxn modelId="{93D4A43E-1765-4C00-BFEB-4737083EEDF9}" srcId="{8FA49DE9-AB2F-4478-8EEC-B4BDD17D7CA1}" destId="{B593257B-C159-47F9-9A35-7A9933B8A184}" srcOrd="0" destOrd="0" parTransId="{D81FC6FD-7B2B-4735-9AF5-6D765973BA92}" sibTransId="{737DC646-2326-46B5-A4C3-846CF0A58ADA}"/>
    <dgm:cxn modelId="{02902D5B-972F-4F12-96C4-BD2D31EA698E}" srcId="{AF5DB8CE-2C50-424C-BD83-3A795BB43112}" destId="{8FA49DE9-AB2F-4478-8EEC-B4BDD17D7CA1}" srcOrd="1" destOrd="0" parTransId="{FBFA3FA2-A7B2-4BF4-A7D2-B37BADC29EE5}" sibTransId="{BA15DE2C-EE27-4E75-84EC-D2332E0D29D9}"/>
    <dgm:cxn modelId="{CB90105F-D28D-4058-A245-83B7D5FA1AA6}" type="presOf" srcId="{FDEB07EC-76FC-4A14-AC8F-4755791D1B39}" destId="{2169A2E8-5984-469E-A219-CCBF5ABC96CC}" srcOrd="0" destOrd="0" presId="urn:microsoft.com/office/officeart/2008/layout/HorizontalMultiLevelHierarchy"/>
    <dgm:cxn modelId="{89B66F4C-366B-478B-B259-00C53FECA440}" type="presOf" srcId="{BF56773B-2D7B-49B4-BE48-D1BDAFC78BD6}" destId="{1132BE5B-8ECE-4D7D-84DE-60EDBC54FBEC}" srcOrd="0" destOrd="0" presId="urn:microsoft.com/office/officeart/2008/layout/HorizontalMultiLevelHierarchy"/>
    <dgm:cxn modelId="{76BDB26C-1882-4F96-B0AD-DF0FEF470B73}" srcId="{AF5DB8CE-2C50-424C-BD83-3A795BB43112}" destId="{39D7DA3E-05AB-41BC-96D1-D21E4217C400}" srcOrd="2" destOrd="0" parTransId="{4614642D-94CA-468D-AA71-4AF1CC7D047B}" sibTransId="{A904C3A2-2CC1-44BD-8499-DFB7F89A2F61}"/>
    <dgm:cxn modelId="{33195852-A8CC-49C7-B73F-BF459A23845D}" type="presOf" srcId="{AD98064C-E150-45EE-8734-F17AE4FA7932}" destId="{20C14E92-DEA3-4B70-9417-CE15DA56F6F7}" srcOrd="0" destOrd="0" presId="urn:microsoft.com/office/officeart/2008/layout/HorizontalMultiLevelHierarchy"/>
    <dgm:cxn modelId="{3FA7297C-D0D8-483A-A0CD-464446018D1B}" type="presOf" srcId="{BF56773B-2D7B-49B4-BE48-D1BDAFC78BD6}" destId="{64BBC798-0441-4EBD-90D9-976EE6DD72C3}" srcOrd="1" destOrd="0" presId="urn:microsoft.com/office/officeart/2008/layout/HorizontalMultiLevelHierarchy"/>
    <dgm:cxn modelId="{863D8C7D-4A30-4611-A791-E74D9436F436}" type="presOf" srcId="{16CCB11E-352D-4EA5-BAAD-1BE4CFDE2DF0}" destId="{1385EB85-1B8C-4A1F-87E3-5199F3913060}" srcOrd="0" destOrd="0" presId="urn:microsoft.com/office/officeart/2008/layout/HorizontalMultiLevelHierarchy"/>
    <dgm:cxn modelId="{F3DB3F8F-E36D-42D3-9169-2C2C24D04BA6}" type="presOf" srcId="{B593257B-C159-47F9-9A35-7A9933B8A184}" destId="{09B288A1-0942-4716-B30C-E37AFE272412}" srcOrd="0" destOrd="0" presId="urn:microsoft.com/office/officeart/2008/layout/HorizontalMultiLevelHierarchy"/>
    <dgm:cxn modelId="{17F20C94-D169-4B3E-8C21-087D9F953ECE}" type="presOf" srcId="{D81FC6FD-7B2B-4735-9AF5-6D765973BA92}" destId="{8A7C26A5-67D7-4979-B11C-8FB048A7FFD8}" srcOrd="1" destOrd="0" presId="urn:microsoft.com/office/officeart/2008/layout/HorizontalMultiLevelHierarchy"/>
    <dgm:cxn modelId="{5622A194-0449-462E-9694-51B877CEA266}" srcId="{8FA49DE9-AB2F-4478-8EEC-B4BDD17D7CA1}" destId="{AD98064C-E150-45EE-8734-F17AE4FA7932}" srcOrd="1" destOrd="0" parTransId="{AA676023-DEEF-4A24-9F99-7B6926D50DE9}" sibTransId="{E4316525-509A-48A9-AF2B-6EC76E5312A2}"/>
    <dgm:cxn modelId="{5190FA9D-A212-4E25-813D-266D66F0B32F}" srcId="{AF5DB8CE-2C50-424C-BD83-3A795BB43112}" destId="{0277E4A7-ED67-4E2D-9132-FD4F5082CFF0}" srcOrd="0" destOrd="0" parTransId="{8264D989-D8BA-49D8-AEE5-D70B5773659F}" sibTransId="{55AB149C-1E3B-4916-B442-CFA774A94E94}"/>
    <dgm:cxn modelId="{20647DA3-4BE1-439F-9028-102231C329D6}" type="presOf" srcId="{B150F960-8EE4-489A-83FB-8422A3610E9C}" destId="{47F88CA6-DBB7-4163-B72B-D4457F7F9DB2}" srcOrd="0" destOrd="0" presId="urn:microsoft.com/office/officeart/2008/layout/HorizontalMultiLevelHierarchy"/>
    <dgm:cxn modelId="{790D1BAD-38A1-4AE2-96AC-2637D40F65F1}" type="presOf" srcId="{932CFEF3-FC97-400D-A6AC-BDD33C9DCE9F}" destId="{8856D354-BAFC-438B-ABD6-E4D6E9649277}" srcOrd="0" destOrd="0" presId="urn:microsoft.com/office/officeart/2008/layout/HorizontalMultiLevelHierarchy"/>
    <dgm:cxn modelId="{9B31D9BB-6E2C-41AD-B6BE-C89ABB6B9B30}" type="presOf" srcId="{AF5DB8CE-2C50-424C-BD83-3A795BB43112}" destId="{24775441-4BE1-4977-A9BD-0BFF2570ADD6}" srcOrd="0" destOrd="0" presId="urn:microsoft.com/office/officeart/2008/layout/HorizontalMultiLevelHierarchy"/>
    <dgm:cxn modelId="{2331AFBF-E95D-4247-B8A0-D7DEBA50A202}" type="presOf" srcId="{16CCB11E-352D-4EA5-BAAD-1BE4CFDE2DF0}" destId="{0494C496-5C1A-4EAB-BC9E-52A93AA1516A}" srcOrd="1" destOrd="0" presId="urn:microsoft.com/office/officeart/2008/layout/HorizontalMultiLevelHierarchy"/>
    <dgm:cxn modelId="{C5DC3EC1-B9A2-4AE0-BAF4-DF162529D57C}" type="presOf" srcId="{8FA49DE9-AB2F-4478-8EEC-B4BDD17D7CA1}" destId="{72EF067D-B84F-4B02-9B2F-DBDD9BD924DC}" srcOrd="0" destOrd="0" presId="urn:microsoft.com/office/officeart/2008/layout/HorizontalMultiLevelHierarchy"/>
    <dgm:cxn modelId="{B2DEA1C1-8CFC-4B5D-880E-9DA77C3B9F57}" type="presOf" srcId="{0277E4A7-ED67-4E2D-9132-FD4F5082CFF0}" destId="{CE5F6754-7F0B-42F2-A5B4-EFFB23F862C5}" srcOrd="0" destOrd="0" presId="urn:microsoft.com/office/officeart/2008/layout/HorizontalMultiLevelHierarchy"/>
    <dgm:cxn modelId="{79C3C3C1-42C4-4666-9DC6-E0A3F11BD1AA}" srcId="{8FA49DE9-AB2F-4478-8EEC-B4BDD17D7CA1}" destId="{3ACA0D52-8320-4302-B85D-1053E6A70008}" srcOrd="2" destOrd="0" parTransId="{ABC5155A-94CC-43A4-9D95-EA0F1289D22B}" sibTransId="{8335C820-78C6-4F49-9851-72899BB968F2}"/>
    <dgm:cxn modelId="{63708FD1-968A-4159-88ED-2FFEEDBABB32}" srcId="{C791281B-7E1E-47C4-AEE0-B3E3B2AF26EE}" destId="{AF5DB8CE-2C50-424C-BD83-3A795BB43112}" srcOrd="0" destOrd="0" parTransId="{EAC19A08-6A73-4EAA-9922-354B7320D235}" sibTransId="{9DFF6770-1797-44C2-ABE0-6519055A8217}"/>
    <dgm:cxn modelId="{CEEF0ED2-F821-4962-82AE-A39E3A944844}" type="presOf" srcId="{8264D989-D8BA-49D8-AEE5-D70B5773659F}" destId="{D59D4859-240C-4A03-9E44-6EDAB29CDE55}" srcOrd="0" destOrd="0" presId="urn:microsoft.com/office/officeart/2008/layout/HorizontalMultiLevelHierarchy"/>
    <dgm:cxn modelId="{FFC922D7-D222-4B31-B621-FED5C07B0DFE}" type="presOf" srcId="{FBFA3FA2-A7B2-4BF4-A7D2-B37BADC29EE5}" destId="{101B65E5-E219-4A8F-95B1-0987226F6C97}" srcOrd="1" destOrd="0" presId="urn:microsoft.com/office/officeart/2008/layout/HorizontalMultiLevelHierarchy"/>
    <dgm:cxn modelId="{EC9039D8-E3EE-4D0E-95E8-0BB3CD51F797}" type="presOf" srcId="{8264D989-D8BA-49D8-AEE5-D70B5773659F}" destId="{FD5FEC82-D903-4329-8DC0-C38462E7D4C1}" srcOrd="1" destOrd="0" presId="urn:microsoft.com/office/officeart/2008/layout/HorizontalMultiLevelHierarchy"/>
    <dgm:cxn modelId="{75D1B3E5-AD79-4A69-AFCC-7F2B91E069E6}" type="presOf" srcId="{FBFA3FA2-A7B2-4BF4-A7D2-B37BADC29EE5}" destId="{7AA4C997-03B0-4BE7-AF4F-CB037BA0FB74}" srcOrd="0" destOrd="0" presId="urn:microsoft.com/office/officeart/2008/layout/HorizontalMultiLevelHierarchy"/>
    <dgm:cxn modelId="{2EDF8DE6-4D81-4993-9990-72604BEC16F8}" type="presOf" srcId="{3ACA0D52-8320-4302-B85D-1053E6A70008}" destId="{9B33E172-5AAF-49D9-B976-9DCC3440EB27}" srcOrd="0" destOrd="0" presId="urn:microsoft.com/office/officeart/2008/layout/HorizontalMultiLevelHierarchy"/>
    <dgm:cxn modelId="{0CF501F3-28DF-4254-8064-1FB77C87726B}" type="presOf" srcId="{B150F960-8EE4-489A-83FB-8422A3610E9C}" destId="{8E9C0ED0-85FD-4215-999D-A01251BC1F40}" srcOrd="1" destOrd="0" presId="urn:microsoft.com/office/officeart/2008/layout/HorizontalMultiLevelHierarchy"/>
    <dgm:cxn modelId="{A83F30F8-A921-4FEB-AFA5-B1E6E8D4415D}" srcId="{39D7DA3E-05AB-41BC-96D1-D21E4217C400}" destId="{932CFEF3-FC97-400D-A6AC-BDD33C9DCE9F}" srcOrd="2" destOrd="0" parTransId="{16CCB11E-352D-4EA5-BAAD-1BE4CFDE2DF0}" sibTransId="{F7E650B4-5B0A-4953-8C71-671D7C820D00}"/>
    <dgm:cxn modelId="{20FACEFD-99FD-4A34-A864-6D1B8F64336F}" srcId="{39D7DA3E-05AB-41BC-96D1-D21E4217C400}" destId="{FDEB07EC-76FC-4A14-AC8F-4755791D1B39}" srcOrd="0" destOrd="0" parTransId="{B150F960-8EE4-489A-83FB-8422A3610E9C}" sibTransId="{646395B0-516D-4616-84F2-C456DFA58CF5}"/>
    <dgm:cxn modelId="{99DBB07D-2BD4-4CDD-9E0A-77C12403B24D}" type="presParOf" srcId="{E53E9041-E727-4260-87DF-3582FF52A794}" destId="{33B2B8BC-0020-4158-8110-038AF5923B4C}" srcOrd="0" destOrd="0" presId="urn:microsoft.com/office/officeart/2008/layout/HorizontalMultiLevelHierarchy"/>
    <dgm:cxn modelId="{FD87B1B3-2550-4C2C-A987-2BCB1F1890BF}" type="presParOf" srcId="{33B2B8BC-0020-4158-8110-038AF5923B4C}" destId="{24775441-4BE1-4977-A9BD-0BFF2570ADD6}" srcOrd="0" destOrd="0" presId="urn:microsoft.com/office/officeart/2008/layout/HorizontalMultiLevelHierarchy"/>
    <dgm:cxn modelId="{684CDA90-CA2A-4E29-B61B-93A1EA2E00B6}" type="presParOf" srcId="{33B2B8BC-0020-4158-8110-038AF5923B4C}" destId="{F382F20A-138F-4D99-A710-57E673DB6AB1}" srcOrd="1" destOrd="0" presId="urn:microsoft.com/office/officeart/2008/layout/HorizontalMultiLevelHierarchy"/>
    <dgm:cxn modelId="{942475FA-FE73-4A79-82FC-C60A15FD4C1F}" type="presParOf" srcId="{F382F20A-138F-4D99-A710-57E673DB6AB1}" destId="{D59D4859-240C-4A03-9E44-6EDAB29CDE55}" srcOrd="0" destOrd="0" presId="urn:microsoft.com/office/officeart/2008/layout/HorizontalMultiLevelHierarchy"/>
    <dgm:cxn modelId="{64401E60-1952-4543-874D-39E605FE9F45}" type="presParOf" srcId="{D59D4859-240C-4A03-9E44-6EDAB29CDE55}" destId="{FD5FEC82-D903-4329-8DC0-C38462E7D4C1}" srcOrd="0" destOrd="0" presId="urn:microsoft.com/office/officeart/2008/layout/HorizontalMultiLevelHierarchy"/>
    <dgm:cxn modelId="{2BD2ECD2-A934-4D4D-B95C-15E55F1DD718}" type="presParOf" srcId="{F382F20A-138F-4D99-A710-57E673DB6AB1}" destId="{8656EF7C-B3B7-4BE3-834D-72D85A033BFD}" srcOrd="1" destOrd="0" presId="urn:microsoft.com/office/officeart/2008/layout/HorizontalMultiLevelHierarchy"/>
    <dgm:cxn modelId="{0F2238EF-A2CE-4AFF-82BC-1D828B67E5CF}" type="presParOf" srcId="{8656EF7C-B3B7-4BE3-834D-72D85A033BFD}" destId="{CE5F6754-7F0B-42F2-A5B4-EFFB23F862C5}" srcOrd="0" destOrd="0" presId="urn:microsoft.com/office/officeart/2008/layout/HorizontalMultiLevelHierarchy"/>
    <dgm:cxn modelId="{1BA49CD7-F8C5-4F7B-98CC-78B4BA02F27D}" type="presParOf" srcId="{8656EF7C-B3B7-4BE3-834D-72D85A033BFD}" destId="{9BD7E726-A294-47DF-A84D-5AA0099E8372}" srcOrd="1" destOrd="0" presId="urn:microsoft.com/office/officeart/2008/layout/HorizontalMultiLevelHierarchy"/>
    <dgm:cxn modelId="{56C9318B-AFB3-44E9-8B5E-CC82354648F6}" type="presParOf" srcId="{F382F20A-138F-4D99-A710-57E673DB6AB1}" destId="{7AA4C997-03B0-4BE7-AF4F-CB037BA0FB74}" srcOrd="2" destOrd="0" presId="urn:microsoft.com/office/officeart/2008/layout/HorizontalMultiLevelHierarchy"/>
    <dgm:cxn modelId="{7533F246-AA47-4ECF-8C62-75290EFD46E9}" type="presParOf" srcId="{7AA4C997-03B0-4BE7-AF4F-CB037BA0FB74}" destId="{101B65E5-E219-4A8F-95B1-0987226F6C97}" srcOrd="0" destOrd="0" presId="urn:microsoft.com/office/officeart/2008/layout/HorizontalMultiLevelHierarchy"/>
    <dgm:cxn modelId="{E98F9EBC-4AB9-4CDF-8625-FD97E41BE3A1}" type="presParOf" srcId="{F382F20A-138F-4D99-A710-57E673DB6AB1}" destId="{6DC9E318-CE85-42B0-8CF3-58DB338D9426}" srcOrd="3" destOrd="0" presId="urn:microsoft.com/office/officeart/2008/layout/HorizontalMultiLevelHierarchy"/>
    <dgm:cxn modelId="{CDA76895-4818-4473-B188-B424D829C327}" type="presParOf" srcId="{6DC9E318-CE85-42B0-8CF3-58DB338D9426}" destId="{72EF067D-B84F-4B02-9B2F-DBDD9BD924DC}" srcOrd="0" destOrd="0" presId="urn:microsoft.com/office/officeart/2008/layout/HorizontalMultiLevelHierarchy"/>
    <dgm:cxn modelId="{48F010D0-8770-4237-9F60-D5D7D9717F95}" type="presParOf" srcId="{6DC9E318-CE85-42B0-8CF3-58DB338D9426}" destId="{5A1635F5-718B-464F-AFFF-240B02DD9051}" srcOrd="1" destOrd="0" presId="urn:microsoft.com/office/officeart/2008/layout/HorizontalMultiLevelHierarchy"/>
    <dgm:cxn modelId="{79421892-2C81-499F-B8B4-AD9CEADB6617}" type="presParOf" srcId="{5A1635F5-718B-464F-AFFF-240B02DD9051}" destId="{F329C9CD-910A-4610-8295-77D171121F3E}" srcOrd="0" destOrd="0" presId="urn:microsoft.com/office/officeart/2008/layout/HorizontalMultiLevelHierarchy"/>
    <dgm:cxn modelId="{1437223B-EBFE-48C0-8C18-7C16296A5FDF}" type="presParOf" srcId="{F329C9CD-910A-4610-8295-77D171121F3E}" destId="{8A7C26A5-67D7-4979-B11C-8FB048A7FFD8}" srcOrd="0" destOrd="0" presId="urn:microsoft.com/office/officeart/2008/layout/HorizontalMultiLevelHierarchy"/>
    <dgm:cxn modelId="{84F3A57B-1E6F-43B6-8AB7-62D49B75E5A5}" type="presParOf" srcId="{5A1635F5-718B-464F-AFFF-240B02DD9051}" destId="{FD1C0137-871A-4771-93EA-F9FC3C10674D}" srcOrd="1" destOrd="0" presId="urn:microsoft.com/office/officeart/2008/layout/HorizontalMultiLevelHierarchy"/>
    <dgm:cxn modelId="{D867F12B-1F1D-4CC2-ABB6-2FC4E0AB0D37}" type="presParOf" srcId="{FD1C0137-871A-4771-93EA-F9FC3C10674D}" destId="{09B288A1-0942-4716-B30C-E37AFE272412}" srcOrd="0" destOrd="0" presId="urn:microsoft.com/office/officeart/2008/layout/HorizontalMultiLevelHierarchy"/>
    <dgm:cxn modelId="{92CAE583-885F-4D17-969B-48967F257D3F}" type="presParOf" srcId="{FD1C0137-871A-4771-93EA-F9FC3C10674D}" destId="{3929EFE1-44AC-40F5-9D08-EF3AD540CAF5}" srcOrd="1" destOrd="0" presId="urn:microsoft.com/office/officeart/2008/layout/HorizontalMultiLevelHierarchy"/>
    <dgm:cxn modelId="{579720DB-9C37-4807-A8DE-C52357087710}" type="presParOf" srcId="{5A1635F5-718B-464F-AFFF-240B02DD9051}" destId="{0651B63F-3AE5-4580-B0B7-1BBD4948B86F}" srcOrd="2" destOrd="0" presId="urn:microsoft.com/office/officeart/2008/layout/HorizontalMultiLevelHierarchy"/>
    <dgm:cxn modelId="{1BE37047-2C50-411B-A8B0-B02D5B376C84}" type="presParOf" srcId="{0651B63F-3AE5-4580-B0B7-1BBD4948B86F}" destId="{6DCBF957-4846-4A09-9AC2-7D108CEC74B9}" srcOrd="0" destOrd="0" presId="urn:microsoft.com/office/officeart/2008/layout/HorizontalMultiLevelHierarchy"/>
    <dgm:cxn modelId="{2C60B17C-99A2-4321-BC63-B559D31E4E87}" type="presParOf" srcId="{5A1635F5-718B-464F-AFFF-240B02DD9051}" destId="{F4FD1A0A-F7A5-4270-A556-AAA8AE6FA291}" srcOrd="3" destOrd="0" presId="urn:microsoft.com/office/officeart/2008/layout/HorizontalMultiLevelHierarchy"/>
    <dgm:cxn modelId="{0596CB85-7DD0-4B13-81A0-F564D1332300}" type="presParOf" srcId="{F4FD1A0A-F7A5-4270-A556-AAA8AE6FA291}" destId="{20C14E92-DEA3-4B70-9417-CE15DA56F6F7}" srcOrd="0" destOrd="0" presId="urn:microsoft.com/office/officeart/2008/layout/HorizontalMultiLevelHierarchy"/>
    <dgm:cxn modelId="{5FC6ACFC-FB10-495C-9B04-2EB62610E4AC}" type="presParOf" srcId="{F4FD1A0A-F7A5-4270-A556-AAA8AE6FA291}" destId="{DFCE71D8-4C52-40D9-9459-65100CC3DFD3}" srcOrd="1" destOrd="0" presId="urn:microsoft.com/office/officeart/2008/layout/HorizontalMultiLevelHierarchy"/>
    <dgm:cxn modelId="{1D78A495-CDDB-4E51-9CAB-CD092D53A113}" type="presParOf" srcId="{5A1635F5-718B-464F-AFFF-240B02DD9051}" destId="{35E541FA-97A6-4F7B-AD13-0B6EEBCF86B2}" srcOrd="4" destOrd="0" presId="urn:microsoft.com/office/officeart/2008/layout/HorizontalMultiLevelHierarchy"/>
    <dgm:cxn modelId="{1E5D7866-92F4-4AE0-9E74-D6B827BE02DD}" type="presParOf" srcId="{35E541FA-97A6-4F7B-AD13-0B6EEBCF86B2}" destId="{3008C0EE-8732-40FF-BB01-86C902AD849A}" srcOrd="0" destOrd="0" presId="urn:microsoft.com/office/officeart/2008/layout/HorizontalMultiLevelHierarchy"/>
    <dgm:cxn modelId="{EF395D81-F19A-4253-BB42-21DDD01C7DA4}" type="presParOf" srcId="{5A1635F5-718B-464F-AFFF-240B02DD9051}" destId="{F3B6C292-A02D-4CB1-ABEF-9B8BA5C5B10E}" srcOrd="5" destOrd="0" presId="urn:microsoft.com/office/officeart/2008/layout/HorizontalMultiLevelHierarchy"/>
    <dgm:cxn modelId="{81C77AFB-56D0-4331-A3E1-E441066E3FC5}" type="presParOf" srcId="{F3B6C292-A02D-4CB1-ABEF-9B8BA5C5B10E}" destId="{9B33E172-5AAF-49D9-B976-9DCC3440EB27}" srcOrd="0" destOrd="0" presId="urn:microsoft.com/office/officeart/2008/layout/HorizontalMultiLevelHierarchy"/>
    <dgm:cxn modelId="{63DAA398-2103-4BA2-8F8C-3F07459F3276}" type="presParOf" srcId="{F3B6C292-A02D-4CB1-ABEF-9B8BA5C5B10E}" destId="{36F3A229-7572-40DB-A28A-65DA33A32785}" srcOrd="1" destOrd="0" presId="urn:microsoft.com/office/officeart/2008/layout/HorizontalMultiLevelHierarchy"/>
    <dgm:cxn modelId="{2A8F5A8A-6753-4850-8E8F-90CB0F7794B5}" type="presParOf" srcId="{F382F20A-138F-4D99-A710-57E673DB6AB1}" destId="{D7E7A2A7-23A8-4D4A-9E01-29455CBA1378}" srcOrd="4" destOrd="0" presId="urn:microsoft.com/office/officeart/2008/layout/HorizontalMultiLevelHierarchy"/>
    <dgm:cxn modelId="{00602C45-E020-4E16-A852-0175DF0A155C}" type="presParOf" srcId="{D7E7A2A7-23A8-4D4A-9E01-29455CBA1378}" destId="{C29199FF-6C80-4E7E-A27A-52078312D884}" srcOrd="0" destOrd="0" presId="urn:microsoft.com/office/officeart/2008/layout/HorizontalMultiLevelHierarchy"/>
    <dgm:cxn modelId="{1582012E-5F08-4008-97CF-F1970B65EA7C}" type="presParOf" srcId="{F382F20A-138F-4D99-A710-57E673DB6AB1}" destId="{147857F5-CFA4-4901-B14C-AF36152BCAE1}" srcOrd="5" destOrd="0" presId="urn:microsoft.com/office/officeart/2008/layout/HorizontalMultiLevelHierarchy"/>
    <dgm:cxn modelId="{7C27337B-828B-4898-A1F6-385DD25C282A}" type="presParOf" srcId="{147857F5-CFA4-4901-B14C-AF36152BCAE1}" destId="{6FAE6972-B3A0-493C-9274-C3EF36DF1479}" srcOrd="0" destOrd="0" presId="urn:microsoft.com/office/officeart/2008/layout/HorizontalMultiLevelHierarchy"/>
    <dgm:cxn modelId="{5BEF0253-EA69-4925-8D9B-7517BB6C3B5D}" type="presParOf" srcId="{147857F5-CFA4-4901-B14C-AF36152BCAE1}" destId="{3B413362-5994-4176-8BCA-6E606CB49AA6}" srcOrd="1" destOrd="0" presId="urn:microsoft.com/office/officeart/2008/layout/HorizontalMultiLevelHierarchy"/>
    <dgm:cxn modelId="{0D77FC32-6231-41AB-AA2E-052ED34C9E2E}" type="presParOf" srcId="{3B413362-5994-4176-8BCA-6E606CB49AA6}" destId="{47F88CA6-DBB7-4163-B72B-D4457F7F9DB2}" srcOrd="0" destOrd="0" presId="urn:microsoft.com/office/officeart/2008/layout/HorizontalMultiLevelHierarchy"/>
    <dgm:cxn modelId="{BDD6AEC5-EF13-4545-8AF6-23AFF7F57749}" type="presParOf" srcId="{47F88CA6-DBB7-4163-B72B-D4457F7F9DB2}" destId="{8E9C0ED0-85FD-4215-999D-A01251BC1F40}" srcOrd="0" destOrd="0" presId="urn:microsoft.com/office/officeart/2008/layout/HorizontalMultiLevelHierarchy"/>
    <dgm:cxn modelId="{AED713F6-014B-43EC-95FD-0249B8AB28D2}" type="presParOf" srcId="{3B413362-5994-4176-8BCA-6E606CB49AA6}" destId="{8934E8F2-CC62-4A3B-8688-8BB51B51091D}" srcOrd="1" destOrd="0" presId="urn:microsoft.com/office/officeart/2008/layout/HorizontalMultiLevelHierarchy"/>
    <dgm:cxn modelId="{831BE300-AACC-443C-9851-7C3FB845DC49}" type="presParOf" srcId="{8934E8F2-CC62-4A3B-8688-8BB51B51091D}" destId="{2169A2E8-5984-469E-A219-CCBF5ABC96CC}" srcOrd="0" destOrd="0" presId="urn:microsoft.com/office/officeart/2008/layout/HorizontalMultiLevelHierarchy"/>
    <dgm:cxn modelId="{5DB0BCC7-7FDC-4019-80F5-74C4223EF94F}" type="presParOf" srcId="{8934E8F2-CC62-4A3B-8688-8BB51B51091D}" destId="{C0554124-92FB-4419-922C-910D3ED80500}" srcOrd="1" destOrd="0" presId="urn:microsoft.com/office/officeart/2008/layout/HorizontalMultiLevelHierarchy"/>
    <dgm:cxn modelId="{9D8728D2-532B-4008-A645-7D995D1C7C69}" type="presParOf" srcId="{3B413362-5994-4176-8BCA-6E606CB49AA6}" destId="{1132BE5B-8ECE-4D7D-84DE-60EDBC54FBEC}" srcOrd="2" destOrd="0" presId="urn:microsoft.com/office/officeart/2008/layout/HorizontalMultiLevelHierarchy"/>
    <dgm:cxn modelId="{5B3A947E-488C-4154-9DC1-60036FB5A1F4}" type="presParOf" srcId="{1132BE5B-8ECE-4D7D-84DE-60EDBC54FBEC}" destId="{64BBC798-0441-4EBD-90D9-976EE6DD72C3}" srcOrd="0" destOrd="0" presId="urn:microsoft.com/office/officeart/2008/layout/HorizontalMultiLevelHierarchy"/>
    <dgm:cxn modelId="{F89A8C94-D546-424E-A3ED-2238F88A0FB8}" type="presParOf" srcId="{3B413362-5994-4176-8BCA-6E606CB49AA6}" destId="{977F3F56-AE94-4F5F-BB2C-FFD785CA9801}" srcOrd="3" destOrd="0" presId="urn:microsoft.com/office/officeart/2008/layout/HorizontalMultiLevelHierarchy"/>
    <dgm:cxn modelId="{4747FA8D-D311-47B4-BA33-7965B2259B07}" type="presParOf" srcId="{977F3F56-AE94-4F5F-BB2C-FFD785CA9801}" destId="{D5A74780-527A-4E02-83B9-65256E57D041}" srcOrd="0" destOrd="0" presId="urn:microsoft.com/office/officeart/2008/layout/HorizontalMultiLevelHierarchy"/>
    <dgm:cxn modelId="{95F24F70-A5FB-465A-BB01-3AB226A598FB}" type="presParOf" srcId="{977F3F56-AE94-4F5F-BB2C-FFD785CA9801}" destId="{A643C943-8CE3-4651-8754-04F7EEC4237E}" srcOrd="1" destOrd="0" presId="urn:microsoft.com/office/officeart/2008/layout/HorizontalMultiLevelHierarchy"/>
    <dgm:cxn modelId="{BCFDAF15-7B7E-414A-8FD7-465100F23239}" type="presParOf" srcId="{3B413362-5994-4176-8BCA-6E606CB49AA6}" destId="{1385EB85-1B8C-4A1F-87E3-5199F3913060}" srcOrd="4" destOrd="0" presId="urn:microsoft.com/office/officeart/2008/layout/HorizontalMultiLevelHierarchy"/>
    <dgm:cxn modelId="{F9FFC82F-6D52-42CE-86F8-741D5CF3EE99}" type="presParOf" srcId="{1385EB85-1B8C-4A1F-87E3-5199F3913060}" destId="{0494C496-5C1A-4EAB-BC9E-52A93AA1516A}" srcOrd="0" destOrd="0" presId="urn:microsoft.com/office/officeart/2008/layout/HorizontalMultiLevelHierarchy"/>
    <dgm:cxn modelId="{FCE07E76-C69F-4416-B2A7-F249CC0D6439}" type="presParOf" srcId="{3B413362-5994-4176-8BCA-6E606CB49AA6}" destId="{CA8ADA5F-B674-45BD-A0D7-29517B2F4627}" srcOrd="5" destOrd="0" presId="urn:microsoft.com/office/officeart/2008/layout/HorizontalMultiLevelHierarchy"/>
    <dgm:cxn modelId="{95DCBC25-1F59-487C-B956-F752BC637988}" type="presParOf" srcId="{CA8ADA5F-B674-45BD-A0D7-29517B2F4627}" destId="{8856D354-BAFC-438B-ABD6-E4D6E9649277}" srcOrd="0" destOrd="0" presId="urn:microsoft.com/office/officeart/2008/layout/HorizontalMultiLevelHierarchy"/>
    <dgm:cxn modelId="{A3C79203-094A-483A-81E0-CD37B3BA0485}" type="presParOf" srcId="{CA8ADA5F-B674-45BD-A0D7-29517B2F4627}" destId="{A8B80E2D-0E4E-4BBE-85C0-A68DB2B2721D}"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84627F-B382-4B69-BA2A-25EBB5E7DA37}"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7C597DA5-C2B8-4E58-8ABA-60576443072A}">
      <dgm:prSet phldrT="[Text]" custT="1"/>
      <dgm:spPr>
        <a:solidFill>
          <a:srgbClr val="F9B1CC"/>
        </a:solidFill>
      </dgm:spPr>
      <dgm:t>
        <a:bodyPr/>
        <a:lstStyle/>
        <a:p>
          <a:r>
            <a:rPr lang="en-US" sz="2600" dirty="0">
              <a:solidFill>
                <a:schemeClr val="tx1"/>
              </a:solidFill>
            </a:rPr>
            <a:t>Organisational Policies &amp; Procedures</a:t>
          </a:r>
        </a:p>
      </dgm:t>
    </dgm:pt>
    <dgm:pt modelId="{F5FCC48A-ED0E-4F58-B992-48209E2FA15F}" type="parTrans" cxnId="{1CBA83AB-BA66-4415-8482-17B9CBE64C5A}">
      <dgm:prSet/>
      <dgm:spPr/>
      <dgm:t>
        <a:bodyPr/>
        <a:lstStyle/>
        <a:p>
          <a:endParaRPr lang="en-US"/>
        </a:p>
      </dgm:t>
    </dgm:pt>
    <dgm:pt modelId="{0ACE0974-A471-4C6A-A8F7-794026FA0E35}" type="sibTrans" cxnId="{1CBA83AB-BA66-4415-8482-17B9CBE64C5A}">
      <dgm:prSet/>
      <dgm:spPr/>
      <dgm:t>
        <a:bodyPr/>
        <a:lstStyle/>
        <a:p>
          <a:endParaRPr lang="en-US"/>
        </a:p>
      </dgm:t>
    </dgm:pt>
    <dgm:pt modelId="{EE6B3ACD-9FC9-41C5-846C-04922D1AB4EE}">
      <dgm:prSet phldrT="[Text]" custT="1"/>
      <dgm:spPr>
        <a:solidFill>
          <a:srgbClr val="EDC5CB"/>
        </a:solidFill>
      </dgm:spPr>
      <dgm:t>
        <a:bodyPr/>
        <a:lstStyle/>
        <a:p>
          <a:r>
            <a:rPr lang="en-GB" sz="2600" dirty="0">
              <a:solidFill>
                <a:schemeClr val="tx1"/>
              </a:solidFill>
              <a:latin typeface="+mn-lt"/>
            </a:rPr>
            <a:t>Feasibility, Evaluation, Recommendation</a:t>
          </a:r>
          <a:endParaRPr lang="en-US" sz="2600" dirty="0">
            <a:solidFill>
              <a:schemeClr val="tx1"/>
            </a:solidFill>
            <a:latin typeface="+mn-lt"/>
          </a:endParaRPr>
        </a:p>
      </dgm:t>
    </dgm:pt>
    <dgm:pt modelId="{D3FBEA42-3FDE-4A90-AF42-6ED330C2E419}" type="parTrans" cxnId="{C3C37A2A-43D4-44D1-98D3-FD5976C55E88}">
      <dgm:prSet/>
      <dgm:spPr/>
      <dgm:t>
        <a:bodyPr/>
        <a:lstStyle/>
        <a:p>
          <a:endParaRPr lang="en-US"/>
        </a:p>
      </dgm:t>
    </dgm:pt>
    <dgm:pt modelId="{C1FBFD3B-0B22-43B2-A271-7C9710494B65}" type="sibTrans" cxnId="{C3C37A2A-43D4-44D1-98D3-FD5976C55E88}">
      <dgm:prSet/>
      <dgm:spPr/>
      <dgm:t>
        <a:bodyPr/>
        <a:lstStyle/>
        <a:p>
          <a:endParaRPr lang="en-US"/>
        </a:p>
      </dgm:t>
    </dgm:pt>
    <dgm:pt modelId="{0A2C589B-E707-4DEB-BDA3-C0C76A2BBA69}">
      <dgm:prSet phldrT="[Text]" custT="1"/>
      <dgm:spPr>
        <a:solidFill>
          <a:srgbClr val="FF9797"/>
        </a:solidFill>
      </dgm:spPr>
      <dgm:t>
        <a:bodyPr/>
        <a:lstStyle/>
        <a:p>
          <a:r>
            <a:rPr lang="en-US" sz="2600" dirty="0">
              <a:solidFill>
                <a:schemeClr val="tx1"/>
              </a:solidFill>
            </a:rPr>
            <a:t>Proposals &amp; Business Plans</a:t>
          </a:r>
        </a:p>
      </dgm:t>
    </dgm:pt>
    <dgm:pt modelId="{3C2645AC-5B5F-4BBF-B73F-921E9A38915F}" type="parTrans" cxnId="{B04460E4-7A34-44F0-B8BD-2DF9B49E7FF8}">
      <dgm:prSet/>
      <dgm:spPr/>
      <dgm:t>
        <a:bodyPr/>
        <a:lstStyle/>
        <a:p>
          <a:endParaRPr lang="en-US"/>
        </a:p>
      </dgm:t>
    </dgm:pt>
    <dgm:pt modelId="{59D5F13C-30B0-4A84-8629-881FC84546E9}" type="sibTrans" cxnId="{B04460E4-7A34-44F0-B8BD-2DF9B49E7FF8}">
      <dgm:prSet/>
      <dgm:spPr/>
      <dgm:t>
        <a:bodyPr/>
        <a:lstStyle/>
        <a:p>
          <a:endParaRPr lang="en-US"/>
        </a:p>
      </dgm:t>
    </dgm:pt>
    <dgm:pt modelId="{4F5B788B-D274-48D7-8096-6912D21E96F8}">
      <dgm:prSet phldrT="[Text]" custT="1"/>
      <dgm:spPr>
        <a:solidFill>
          <a:srgbClr val="FF6699"/>
        </a:solidFill>
      </dgm:spPr>
      <dgm:t>
        <a:bodyPr/>
        <a:lstStyle/>
        <a:p>
          <a:r>
            <a:rPr lang="en-GB" sz="2400" b="0" dirty="0">
              <a:solidFill>
                <a:schemeClr val="tx1"/>
              </a:solidFill>
              <a:latin typeface="+mn-lt"/>
            </a:rPr>
            <a:t>Technical background/</a:t>
          </a:r>
        </a:p>
        <a:p>
          <a:r>
            <a:rPr lang="en-GB" sz="2200" b="0" dirty="0">
              <a:solidFill>
                <a:schemeClr val="tx1"/>
              </a:solidFill>
              <a:latin typeface="+mn-lt"/>
            </a:rPr>
            <a:t>Specifications</a:t>
          </a:r>
          <a:endParaRPr lang="en-US" sz="2200" b="0" dirty="0">
            <a:solidFill>
              <a:schemeClr val="tx1"/>
            </a:solidFill>
            <a:latin typeface="+mn-lt"/>
          </a:endParaRPr>
        </a:p>
      </dgm:t>
    </dgm:pt>
    <dgm:pt modelId="{F4D80642-5940-4E88-BD03-0C33E24F0520}" type="parTrans" cxnId="{359A2601-DC38-414A-8E83-BEC429BA619B}">
      <dgm:prSet/>
      <dgm:spPr/>
      <dgm:t>
        <a:bodyPr/>
        <a:lstStyle/>
        <a:p>
          <a:endParaRPr lang="en-US"/>
        </a:p>
      </dgm:t>
    </dgm:pt>
    <dgm:pt modelId="{28AA943B-FFA3-457E-AB88-D79E027B6AB7}" type="sibTrans" cxnId="{359A2601-DC38-414A-8E83-BEC429BA619B}">
      <dgm:prSet/>
      <dgm:spPr/>
      <dgm:t>
        <a:bodyPr/>
        <a:lstStyle/>
        <a:p>
          <a:endParaRPr lang="en-US"/>
        </a:p>
      </dgm:t>
    </dgm:pt>
    <dgm:pt modelId="{2D1D2141-DD55-4E49-AD83-49186CB7EA78}">
      <dgm:prSet phldrT="[Text]" custT="1"/>
      <dgm:spPr>
        <a:solidFill>
          <a:srgbClr val="FF93BF"/>
        </a:solidFill>
      </dgm:spPr>
      <dgm:t>
        <a:bodyPr/>
        <a:lstStyle/>
        <a:p>
          <a:pPr>
            <a:lnSpc>
              <a:spcPct val="100000"/>
            </a:lnSpc>
            <a:spcAft>
              <a:spcPts val="0"/>
            </a:spcAft>
          </a:pPr>
          <a:r>
            <a:rPr lang="en-GB" sz="2400" dirty="0">
              <a:solidFill>
                <a:schemeClr val="tx1"/>
              </a:solidFill>
              <a:latin typeface="+mn-lt"/>
            </a:rPr>
            <a:t>Research Studies, Market Research,</a:t>
          </a:r>
        </a:p>
        <a:p>
          <a:pPr>
            <a:lnSpc>
              <a:spcPct val="100000"/>
            </a:lnSpc>
            <a:spcAft>
              <a:spcPts val="0"/>
            </a:spcAft>
          </a:pPr>
          <a:r>
            <a:rPr lang="en-GB" sz="2400" dirty="0">
              <a:solidFill>
                <a:schemeClr val="tx1"/>
              </a:solidFill>
              <a:latin typeface="+mn-lt"/>
            </a:rPr>
            <a:t>Investigative Reports</a:t>
          </a:r>
          <a:endParaRPr lang="en-US" sz="2400" dirty="0">
            <a:solidFill>
              <a:schemeClr val="tx1"/>
            </a:solidFill>
            <a:latin typeface="+mn-lt"/>
          </a:endParaRPr>
        </a:p>
      </dgm:t>
    </dgm:pt>
    <dgm:pt modelId="{3299D0ED-9B52-40D5-AD86-40DAB4C06426}" type="parTrans" cxnId="{E03A7D6C-5490-4AFB-88D0-1A1AFFC80223}">
      <dgm:prSet/>
      <dgm:spPr/>
      <dgm:t>
        <a:bodyPr/>
        <a:lstStyle/>
        <a:p>
          <a:endParaRPr lang="en-US"/>
        </a:p>
      </dgm:t>
    </dgm:pt>
    <dgm:pt modelId="{F247F3B4-6A4B-4F30-A3AC-CE3D0463B9C7}" type="sibTrans" cxnId="{E03A7D6C-5490-4AFB-88D0-1A1AFFC80223}">
      <dgm:prSet/>
      <dgm:spPr/>
      <dgm:t>
        <a:bodyPr/>
        <a:lstStyle/>
        <a:p>
          <a:endParaRPr lang="en-US"/>
        </a:p>
      </dgm:t>
    </dgm:pt>
    <dgm:pt modelId="{A8A323EB-E87C-4088-9B52-0F06BE9DE6D4}">
      <dgm:prSet phldrT="[Text]" custT="1"/>
      <dgm:spPr>
        <a:solidFill>
          <a:srgbClr val="FF33CC"/>
        </a:solidFill>
      </dgm:spPr>
      <dgm:t>
        <a:bodyPr/>
        <a:lstStyle/>
        <a:p>
          <a:r>
            <a:rPr lang="en-GB" sz="2600" dirty="0">
              <a:solidFill>
                <a:schemeClr val="tx1"/>
              </a:solidFill>
              <a:latin typeface="+mn-lt"/>
            </a:rPr>
            <a:t>Compliance</a:t>
          </a:r>
        </a:p>
        <a:p>
          <a:r>
            <a:rPr lang="en-GB" sz="2600" dirty="0">
              <a:solidFill>
                <a:schemeClr val="tx1"/>
              </a:solidFill>
              <a:latin typeface="+mn-lt"/>
            </a:rPr>
            <a:t>reports</a:t>
          </a:r>
          <a:endParaRPr lang="en-US" sz="2600" dirty="0">
            <a:solidFill>
              <a:schemeClr val="tx1"/>
            </a:solidFill>
            <a:latin typeface="+mn-lt"/>
          </a:endParaRPr>
        </a:p>
      </dgm:t>
    </dgm:pt>
    <dgm:pt modelId="{82EB39B6-88BE-4951-940B-DA253E62B072}" type="parTrans" cxnId="{1B1EAFC7-C66F-4FB9-BD0B-EF4C7196C9C7}">
      <dgm:prSet/>
      <dgm:spPr/>
      <dgm:t>
        <a:bodyPr/>
        <a:lstStyle/>
        <a:p>
          <a:endParaRPr lang="en-US"/>
        </a:p>
      </dgm:t>
    </dgm:pt>
    <dgm:pt modelId="{4F5E91C4-B6E6-43E0-95D5-D0F17BE0C4EA}" type="sibTrans" cxnId="{1B1EAFC7-C66F-4FB9-BD0B-EF4C7196C9C7}">
      <dgm:prSet/>
      <dgm:spPr/>
      <dgm:t>
        <a:bodyPr/>
        <a:lstStyle/>
        <a:p>
          <a:endParaRPr lang="en-US"/>
        </a:p>
      </dgm:t>
    </dgm:pt>
    <dgm:pt modelId="{563CDEE8-DD85-4941-83DE-A984E293C0A2}" type="pres">
      <dgm:prSet presAssocID="{9584627F-B382-4B69-BA2A-25EBB5E7DA37}" presName="Name0" presStyleCnt="0">
        <dgm:presLayoutVars>
          <dgm:chPref val="1"/>
          <dgm:dir/>
          <dgm:animOne val="branch"/>
          <dgm:animLvl val="lvl"/>
          <dgm:resizeHandles/>
        </dgm:presLayoutVars>
      </dgm:prSet>
      <dgm:spPr/>
    </dgm:pt>
    <dgm:pt modelId="{5CBCE3C4-C76C-4930-A6E4-5F5DAE133724}" type="pres">
      <dgm:prSet presAssocID="{7C597DA5-C2B8-4E58-8ABA-60576443072A}" presName="vertOne" presStyleCnt="0"/>
      <dgm:spPr/>
    </dgm:pt>
    <dgm:pt modelId="{C865622F-D48B-4447-9AAB-A5FA6DC53B67}" type="pres">
      <dgm:prSet presAssocID="{7C597DA5-C2B8-4E58-8ABA-60576443072A}" presName="txOne" presStyleLbl="node0" presStyleIdx="0" presStyleCnt="1" custScaleY="50944" custLinFactY="-5584" custLinFactNeighborX="-11" custLinFactNeighborY="-100000">
        <dgm:presLayoutVars>
          <dgm:chPref val="3"/>
        </dgm:presLayoutVars>
      </dgm:prSet>
      <dgm:spPr/>
    </dgm:pt>
    <dgm:pt modelId="{A107D0C9-D735-4393-B365-F5C9A2AD2711}" type="pres">
      <dgm:prSet presAssocID="{7C597DA5-C2B8-4E58-8ABA-60576443072A}" presName="parTransOne" presStyleCnt="0"/>
      <dgm:spPr/>
    </dgm:pt>
    <dgm:pt modelId="{855D2239-625D-460E-A603-13A869AA2997}" type="pres">
      <dgm:prSet presAssocID="{7C597DA5-C2B8-4E58-8ABA-60576443072A}" presName="horzOne" presStyleCnt="0"/>
      <dgm:spPr/>
    </dgm:pt>
    <dgm:pt modelId="{786179AA-702C-4307-A599-6EFE80EBFC8D}" type="pres">
      <dgm:prSet presAssocID="{EE6B3ACD-9FC9-41C5-846C-04922D1AB4EE}" presName="vertTwo" presStyleCnt="0"/>
      <dgm:spPr/>
    </dgm:pt>
    <dgm:pt modelId="{B38D1C44-952C-4B43-8DD4-8B990F631C03}" type="pres">
      <dgm:prSet presAssocID="{EE6B3ACD-9FC9-41C5-846C-04922D1AB4EE}" presName="txTwo" presStyleLbl="node2" presStyleIdx="0" presStyleCnt="2" custScaleX="99931" custLinFactNeighborX="-224" custLinFactNeighborY="62282">
        <dgm:presLayoutVars>
          <dgm:chPref val="3"/>
        </dgm:presLayoutVars>
      </dgm:prSet>
      <dgm:spPr/>
    </dgm:pt>
    <dgm:pt modelId="{098F3ADC-2F7F-4B19-A38C-1B76C587D738}" type="pres">
      <dgm:prSet presAssocID="{EE6B3ACD-9FC9-41C5-846C-04922D1AB4EE}" presName="parTransTwo" presStyleCnt="0"/>
      <dgm:spPr/>
    </dgm:pt>
    <dgm:pt modelId="{B2EB8E18-4856-407E-91D2-7AF1C1641F09}" type="pres">
      <dgm:prSet presAssocID="{EE6B3ACD-9FC9-41C5-846C-04922D1AB4EE}" presName="horzTwo" presStyleCnt="0"/>
      <dgm:spPr/>
    </dgm:pt>
    <dgm:pt modelId="{79678F8B-7EC9-41B6-88E1-C83CDB0C2D28}" type="pres">
      <dgm:prSet presAssocID="{0A2C589B-E707-4DEB-BDA3-C0C76A2BBA69}" presName="vertThree" presStyleCnt="0"/>
      <dgm:spPr/>
    </dgm:pt>
    <dgm:pt modelId="{AB6DDA53-D6D1-4C03-8855-CF51A5A28EF4}" type="pres">
      <dgm:prSet presAssocID="{0A2C589B-E707-4DEB-BDA3-C0C76A2BBA69}" presName="txThree" presStyleLbl="node3" presStyleIdx="0" presStyleCnt="3" custScaleX="2000000" custScaleY="177259">
        <dgm:presLayoutVars>
          <dgm:chPref val="3"/>
        </dgm:presLayoutVars>
      </dgm:prSet>
      <dgm:spPr/>
    </dgm:pt>
    <dgm:pt modelId="{11E58CE8-3D46-4872-8461-FA524DBD1E5A}" type="pres">
      <dgm:prSet presAssocID="{0A2C589B-E707-4DEB-BDA3-C0C76A2BBA69}" presName="horzThree" presStyleCnt="0"/>
      <dgm:spPr/>
    </dgm:pt>
    <dgm:pt modelId="{2CE3BDDE-0918-4E70-BA96-DFDB73070AA9}" type="pres">
      <dgm:prSet presAssocID="{59D5F13C-30B0-4A84-8629-881FC84546E9}" presName="sibSpaceThree" presStyleCnt="0"/>
      <dgm:spPr/>
    </dgm:pt>
    <dgm:pt modelId="{F315A0BE-8CA6-44E3-83B7-9E2BE2B999F5}" type="pres">
      <dgm:prSet presAssocID="{4F5B788B-D274-48D7-8096-6912D21E96F8}" presName="vertThree" presStyleCnt="0"/>
      <dgm:spPr/>
    </dgm:pt>
    <dgm:pt modelId="{BFD4BC55-8264-4BAB-AC98-784FA0853D81}" type="pres">
      <dgm:prSet presAssocID="{4F5B788B-D274-48D7-8096-6912D21E96F8}" presName="txThree" presStyleLbl="node3" presStyleIdx="1" presStyleCnt="3" custScaleX="2000000" custScaleY="145177" custLinFactX="200000" custLinFactNeighborX="220037" custLinFactNeighborY="19867">
        <dgm:presLayoutVars>
          <dgm:chPref val="3"/>
        </dgm:presLayoutVars>
      </dgm:prSet>
      <dgm:spPr/>
    </dgm:pt>
    <dgm:pt modelId="{A10409FC-7FC9-4B6D-B339-A1F8D2735CFB}" type="pres">
      <dgm:prSet presAssocID="{4F5B788B-D274-48D7-8096-6912D21E96F8}" presName="horzThree" presStyleCnt="0"/>
      <dgm:spPr/>
    </dgm:pt>
    <dgm:pt modelId="{545D45F0-0E63-4A7F-A4D3-B6523FECE9A5}" type="pres">
      <dgm:prSet presAssocID="{C1FBFD3B-0B22-43B2-A271-7C9710494B65}" presName="sibSpaceTwo" presStyleCnt="0"/>
      <dgm:spPr/>
    </dgm:pt>
    <dgm:pt modelId="{7AE50248-F49F-4AFE-B8CC-7F58C2D24D7B}" type="pres">
      <dgm:prSet presAssocID="{2D1D2141-DD55-4E49-AD83-49186CB7EA78}" presName="vertTwo" presStyleCnt="0"/>
      <dgm:spPr/>
    </dgm:pt>
    <dgm:pt modelId="{F0541EB4-C0EF-4E89-B536-8564817B847C}" type="pres">
      <dgm:prSet presAssocID="{2D1D2141-DD55-4E49-AD83-49186CB7EA78}" presName="txTwo" presStyleLbl="node2" presStyleIdx="1" presStyleCnt="2" custScaleX="157775" custLinFactNeighborX="-996" custLinFactNeighborY="62283">
        <dgm:presLayoutVars>
          <dgm:chPref val="3"/>
        </dgm:presLayoutVars>
      </dgm:prSet>
      <dgm:spPr/>
    </dgm:pt>
    <dgm:pt modelId="{9073C979-F46E-4C09-8E8E-AEC9B1A91904}" type="pres">
      <dgm:prSet presAssocID="{2D1D2141-DD55-4E49-AD83-49186CB7EA78}" presName="parTransTwo" presStyleCnt="0"/>
      <dgm:spPr/>
    </dgm:pt>
    <dgm:pt modelId="{0D567275-C8DB-42E3-85AF-B34DB53E958F}" type="pres">
      <dgm:prSet presAssocID="{2D1D2141-DD55-4E49-AD83-49186CB7EA78}" presName="horzTwo" presStyleCnt="0"/>
      <dgm:spPr/>
    </dgm:pt>
    <dgm:pt modelId="{79842242-158C-4DBB-A4BA-ABCA07B64C9F}" type="pres">
      <dgm:prSet presAssocID="{A8A323EB-E87C-4088-9B52-0F06BE9DE6D4}" presName="vertThree" presStyleCnt="0"/>
      <dgm:spPr/>
    </dgm:pt>
    <dgm:pt modelId="{E44F625A-A457-4105-8E4F-03C1A1C0A939}" type="pres">
      <dgm:prSet presAssocID="{A8A323EB-E87C-4088-9B52-0F06BE9DE6D4}" presName="txThree" presStyleLbl="node3" presStyleIdx="2" presStyleCnt="3" custScaleX="2000000" custScaleY="133536" custLinFactX="182352" custLinFactNeighborX="200000" custLinFactNeighborY="39294">
        <dgm:presLayoutVars>
          <dgm:chPref val="3"/>
        </dgm:presLayoutVars>
      </dgm:prSet>
      <dgm:spPr/>
    </dgm:pt>
    <dgm:pt modelId="{65DBCFF3-3093-4874-9999-CD3BA9D4C463}" type="pres">
      <dgm:prSet presAssocID="{A8A323EB-E87C-4088-9B52-0F06BE9DE6D4}" presName="horzThree" presStyleCnt="0"/>
      <dgm:spPr/>
    </dgm:pt>
  </dgm:ptLst>
  <dgm:cxnLst>
    <dgm:cxn modelId="{359A2601-DC38-414A-8E83-BEC429BA619B}" srcId="{EE6B3ACD-9FC9-41C5-846C-04922D1AB4EE}" destId="{4F5B788B-D274-48D7-8096-6912D21E96F8}" srcOrd="1" destOrd="0" parTransId="{F4D80642-5940-4E88-BD03-0C33E24F0520}" sibTransId="{28AA943B-FFA3-457E-AB88-D79E027B6AB7}"/>
    <dgm:cxn modelId="{46E02C13-35B5-4244-8D33-FB493281348A}" type="presOf" srcId="{0A2C589B-E707-4DEB-BDA3-C0C76A2BBA69}" destId="{AB6DDA53-D6D1-4C03-8855-CF51A5A28EF4}" srcOrd="0" destOrd="0" presId="urn:microsoft.com/office/officeart/2005/8/layout/hierarchy4"/>
    <dgm:cxn modelId="{E75C8628-F553-43A6-9C0F-BC417723B849}" type="presOf" srcId="{7C597DA5-C2B8-4E58-8ABA-60576443072A}" destId="{C865622F-D48B-4447-9AAB-A5FA6DC53B67}" srcOrd="0" destOrd="0" presId="urn:microsoft.com/office/officeart/2005/8/layout/hierarchy4"/>
    <dgm:cxn modelId="{C3C37A2A-43D4-44D1-98D3-FD5976C55E88}" srcId="{7C597DA5-C2B8-4E58-8ABA-60576443072A}" destId="{EE6B3ACD-9FC9-41C5-846C-04922D1AB4EE}" srcOrd="0" destOrd="0" parTransId="{D3FBEA42-3FDE-4A90-AF42-6ED330C2E419}" sibTransId="{C1FBFD3B-0B22-43B2-A271-7C9710494B65}"/>
    <dgm:cxn modelId="{B0548C66-5EE1-4EA8-A510-22F1179DD503}" type="presOf" srcId="{2D1D2141-DD55-4E49-AD83-49186CB7EA78}" destId="{F0541EB4-C0EF-4E89-B536-8564817B847C}" srcOrd="0" destOrd="0" presId="urn:microsoft.com/office/officeart/2005/8/layout/hierarchy4"/>
    <dgm:cxn modelId="{EE14CF49-4079-4431-A5E1-85F3FE66C748}" type="presOf" srcId="{4F5B788B-D274-48D7-8096-6912D21E96F8}" destId="{BFD4BC55-8264-4BAB-AC98-784FA0853D81}" srcOrd="0" destOrd="0" presId="urn:microsoft.com/office/officeart/2005/8/layout/hierarchy4"/>
    <dgm:cxn modelId="{E03A7D6C-5490-4AFB-88D0-1A1AFFC80223}" srcId="{7C597DA5-C2B8-4E58-8ABA-60576443072A}" destId="{2D1D2141-DD55-4E49-AD83-49186CB7EA78}" srcOrd="1" destOrd="0" parTransId="{3299D0ED-9B52-40D5-AD86-40DAB4C06426}" sibTransId="{F247F3B4-6A4B-4F30-A3AC-CE3D0463B9C7}"/>
    <dgm:cxn modelId="{C1EA336E-9941-4BC6-A40F-39AC7A32298B}" type="presOf" srcId="{EE6B3ACD-9FC9-41C5-846C-04922D1AB4EE}" destId="{B38D1C44-952C-4B43-8DD4-8B990F631C03}" srcOrd="0" destOrd="0" presId="urn:microsoft.com/office/officeart/2005/8/layout/hierarchy4"/>
    <dgm:cxn modelId="{1CBA83AB-BA66-4415-8482-17B9CBE64C5A}" srcId="{9584627F-B382-4B69-BA2A-25EBB5E7DA37}" destId="{7C597DA5-C2B8-4E58-8ABA-60576443072A}" srcOrd="0" destOrd="0" parTransId="{F5FCC48A-ED0E-4F58-B992-48209E2FA15F}" sibTransId="{0ACE0974-A471-4C6A-A8F7-794026FA0E35}"/>
    <dgm:cxn modelId="{1B1EAFC7-C66F-4FB9-BD0B-EF4C7196C9C7}" srcId="{2D1D2141-DD55-4E49-AD83-49186CB7EA78}" destId="{A8A323EB-E87C-4088-9B52-0F06BE9DE6D4}" srcOrd="0" destOrd="0" parTransId="{82EB39B6-88BE-4951-940B-DA253E62B072}" sibTransId="{4F5E91C4-B6E6-43E0-95D5-D0F17BE0C4EA}"/>
    <dgm:cxn modelId="{8CFDACE1-9999-4938-A569-F5A2DBB554B6}" type="presOf" srcId="{A8A323EB-E87C-4088-9B52-0F06BE9DE6D4}" destId="{E44F625A-A457-4105-8E4F-03C1A1C0A939}" srcOrd="0" destOrd="0" presId="urn:microsoft.com/office/officeart/2005/8/layout/hierarchy4"/>
    <dgm:cxn modelId="{B04460E4-7A34-44F0-B8BD-2DF9B49E7FF8}" srcId="{EE6B3ACD-9FC9-41C5-846C-04922D1AB4EE}" destId="{0A2C589B-E707-4DEB-BDA3-C0C76A2BBA69}" srcOrd="0" destOrd="0" parTransId="{3C2645AC-5B5F-4BBF-B73F-921E9A38915F}" sibTransId="{59D5F13C-30B0-4A84-8629-881FC84546E9}"/>
    <dgm:cxn modelId="{14D4EEF4-ECB8-4427-8C69-D6B4EE4BF42C}" type="presOf" srcId="{9584627F-B382-4B69-BA2A-25EBB5E7DA37}" destId="{563CDEE8-DD85-4941-83DE-A984E293C0A2}" srcOrd="0" destOrd="0" presId="urn:microsoft.com/office/officeart/2005/8/layout/hierarchy4"/>
    <dgm:cxn modelId="{33103FC5-6BDC-41E3-98B3-C41B17BC7EE7}" type="presParOf" srcId="{563CDEE8-DD85-4941-83DE-A984E293C0A2}" destId="{5CBCE3C4-C76C-4930-A6E4-5F5DAE133724}" srcOrd="0" destOrd="0" presId="urn:microsoft.com/office/officeart/2005/8/layout/hierarchy4"/>
    <dgm:cxn modelId="{24FA6E58-4856-4CD9-A972-637ECBBBE123}" type="presParOf" srcId="{5CBCE3C4-C76C-4930-A6E4-5F5DAE133724}" destId="{C865622F-D48B-4447-9AAB-A5FA6DC53B67}" srcOrd="0" destOrd="0" presId="urn:microsoft.com/office/officeart/2005/8/layout/hierarchy4"/>
    <dgm:cxn modelId="{EE70F7BD-F603-408F-8932-22B5311601B3}" type="presParOf" srcId="{5CBCE3C4-C76C-4930-A6E4-5F5DAE133724}" destId="{A107D0C9-D735-4393-B365-F5C9A2AD2711}" srcOrd="1" destOrd="0" presId="urn:microsoft.com/office/officeart/2005/8/layout/hierarchy4"/>
    <dgm:cxn modelId="{24746E57-7488-49CC-88F2-65EB94700B08}" type="presParOf" srcId="{5CBCE3C4-C76C-4930-A6E4-5F5DAE133724}" destId="{855D2239-625D-460E-A603-13A869AA2997}" srcOrd="2" destOrd="0" presId="urn:microsoft.com/office/officeart/2005/8/layout/hierarchy4"/>
    <dgm:cxn modelId="{9BE717EB-9738-41FD-8299-8072310E6EF2}" type="presParOf" srcId="{855D2239-625D-460E-A603-13A869AA2997}" destId="{786179AA-702C-4307-A599-6EFE80EBFC8D}" srcOrd="0" destOrd="0" presId="urn:microsoft.com/office/officeart/2005/8/layout/hierarchy4"/>
    <dgm:cxn modelId="{D833E54D-1F3F-4743-B0CB-9E1E67364BB0}" type="presParOf" srcId="{786179AA-702C-4307-A599-6EFE80EBFC8D}" destId="{B38D1C44-952C-4B43-8DD4-8B990F631C03}" srcOrd="0" destOrd="0" presId="urn:microsoft.com/office/officeart/2005/8/layout/hierarchy4"/>
    <dgm:cxn modelId="{8A7E70FD-5BBC-4C11-BD29-D0C6E9D693AB}" type="presParOf" srcId="{786179AA-702C-4307-A599-6EFE80EBFC8D}" destId="{098F3ADC-2F7F-4B19-A38C-1B76C587D738}" srcOrd="1" destOrd="0" presId="urn:microsoft.com/office/officeart/2005/8/layout/hierarchy4"/>
    <dgm:cxn modelId="{FC6B48A0-A4FD-46F0-93F5-CE1B97D773F4}" type="presParOf" srcId="{786179AA-702C-4307-A599-6EFE80EBFC8D}" destId="{B2EB8E18-4856-407E-91D2-7AF1C1641F09}" srcOrd="2" destOrd="0" presId="urn:microsoft.com/office/officeart/2005/8/layout/hierarchy4"/>
    <dgm:cxn modelId="{53CE50C0-50CC-4EB6-B156-FA9F96512C1D}" type="presParOf" srcId="{B2EB8E18-4856-407E-91D2-7AF1C1641F09}" destId="{79678F8B-7EC9-41B6-88E1-C83CDB0C2D28}" srcOrd="0" destOrd="0" presId="urn:microsoft.com/office/officeart/2005/8/layout/hierarchy4"/>
    <dgm:cxn modelId="{1E9FA4A2-2D67-4AE7-803D-1F3FDF17EC5A}" type="presParOf" srcId="{79678F8B-7EC9-41B6-88E1-C83CDB0C2D28}" destId="{AB6DDA53-D6D1-4C03-8855-CF51A5A28EF4}" srcOrd="0" destOrd="0" presId="urn:microsoft.com/office/officeart/2005/8/layout/hierarchy4"/>
    <dgm:cxn modelId="{3C8FDC01-9518-4C9B-ADCD-87CC86CC7E6F}" type="presParOf" srcId="{79678F8B-7EC9-41B6-88E1-C83CDB0C2D28}" destId="{11E58CE8-3D46-4872-8461-FA524DBD1E5A}" srcOrd="1" destOrd="0" presId="urn:microsoft.com/office/officeart/2005/8/layout/hierarchy4"/>
    <dgm:cxn modelId="{EB6F136E-7DD4-4106-B71F-3A82FE342C72}" type="presParOf" srcId="{B2EB8E18-4856-407E-91D2-7AF1C1641F09}" destId="{2CE3BDDE-0918-4E70-BA96-DFDB73070AA9}" srcOrd="1" destOrd="0" presId="urn:microsoft.com/office/officeart/2005/8/layout/hierarchy4"/>
    <dgm:cxn modelId="{1649AEF7-23A6-4071-9FCA-3CD3E3F4E205}" type="presParOf" srcId="{B2EB8E18-4856-407E-91D2-7AF1C1641F09}" destId="{F315A0BE-8CA6-44E3-83B7-9E2BE2B999F5}" srcOrd="2" destOrd="0" presId="urn:microsoft.com/office/officeart/2005/8/layout/hierarchy4"/>
    <dgm:cxn modelId="{1F2FD4C8-0D0A-4CC6-83E0-06FC1A19C153}" type="presParOf" srcId="{F315A0BE-8CA6-44E3-83B7-9E2BE2B999F5}" destId="{BFD4BC55-8264-4BAB-AC98-784FA0853D81}" srcOrd="0" destOrd="0" presId="urn:microsoft.com/office/officeart/2005/8/layout/hierarchy4"/>
    <dgm:cxn modelId="{AA888BA0-F3D6-43F8-83EE-5E15182D4695}" type="presParOf" srcId="{F315A0BE-8CA6-44E3-83B7-9E2BE2B999F5}" destId="{A10409FC-7FC9-4B6D-B339-A1F8D2735CFB}" srcOrd="1" destOrd="0" presId="urn:microsoft.com/office/officeart/2005/8/layout/hierarchy4"/>
    <dgm:cxn modelId="{9ACDA043-0526-49B4-A3C5-DF07782F699A}" type="presParOf" srcId="{855D2239-625D-460E-A603-13A869AA2997}" destId="{545D45F0-0E63-4A7F-A4D3-B6523FECE9A5}" srcOrd="1" destOrd="0" presId="urn:microsoft.com/office/officeart/2005/8/layout/hierarchy4"/>
    <dgm:cxn modelId="{ECD981C4-1B33-4658-B49F-FB7948CA6DB5}" type="presParOf" srcId="{855D2239-625D-460E-A603-13A869AA2997}" destId="{7AE50248-F49F-4AFE-B8CC-7F58C2D24D7B}" srcOrd="2" destOrd="0" presId="urn:microsoft.com/office/officeart/2005/8/layout/hierarchy4"/>
    <dgm:cxn modelId="{84CFF1A3-19A6-4EC0-A652-C545484EFBA5}" type="presParOf" srcId="{7AE50248-F49F-4AFE-B8CC-7F58C2D24D7B}" destId="{F0541EB4-C0EF-4E89-B536-8564817B847C}" srcOrd="0" destOrd="0" presId="urn:microsoft.com/office/officeart/2005/8/layout/hierarchy4"/>
    <dgm:cxn modelId="{6F3966CC-CA0D-468F-A375-473C9F771B77}" type="presParOf" srcId="{7AE50248-F49F-4AFE-B8CC-7F58C2D24D7B}" destId="{9073C979-F46E-4C09-8E8E-AEC9B1A91904}" srcOrd="1" destOrd="0" presId="urn:microsoft.com/office/officeart/2005/8/layout/hierarchy4"/>
    <dgm:cxn modelId="{D0809F28-6119-4EAC-86C3-2BFDA00F5363}" type="presParOf" srcId="{7AE50248-F49F-4AFE-B8CC-7F58C2D24D7B}" destId="{0D567275-C8DB-42E3-85AF-B34DB53E958F}" srcOrd="2" destOrd="0" presId="urn:microsoft.com/office/officeart/2005/8/layout/hierarchy4"/>
    <dgm:cxn modelId="{15A2A121-6FA3-4F18-96D4-868A7EFA3706}" type="presParOf" srcId="{0D567275-C8DB-42E3-85AF-B34DB53E958F}" destId="{79842242-158C-4DBB-A4BA-ABCA07B64C9F}" srcOrd="0" destOrd="0" presId="urn:microsoft.com/office/officeart/2005/8/layout/hierarchy4"/>
    <dgm:cxn modelId="{CCD41AE6-E60F-4A1F-89DC-B0AF5CA9EDE7}" type="presParOf" srcId="{79842242-158C-4DBB-A4BA-ABCA07B64C9F}" destId="{E44F625A-A457-4105-8E4F-03C1A1C0A939}" srcOrd="0" destOrd="0" presId="urn:microsoft.com/office/officeart/2005/8/layout/hierarchy4"/>
    <dgm:cxn modelId="{00B3E1C3-73B6-41EB-A707-6F5342D14BA3}" type="presParOf" srcId="{79842242-158C-4DBB-A4BA-ABCA07B64C9F}" destId="{65DBCFF3-3093-4874-9999-CD3BA9D4C463}"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85EB85-1B8C-4A1F-87E3-5199F3913060}">
      <dsp:nvSpPr>
        <dsp:cNvPr id="0" name=""/>
        <dsp:cNvSpPr/>
      </dsp:nvSpPr>
      <dsp:spPr>
        <a:xfrm>
          <a:off x="4628722" y="3806108"/>
          <a:ext cx="444865" cy="921139"/>
        </a:xfrm>
        <a:custGeom>
          <a:avLst/>
          <a:gdLst/>
          <a:ahLst/>
          <a:cxnLst/>
          <a:rect l="0" t="0" r="0" b="0"/>
          <a:pathLst>
            <a:path>
              <a:moveTo>
                <a:pt x="0" y="0"/>
              </a:moveTo>
              <a:lnTo>
                <a:pt x="222432" y="0"/>
              </a:lnTo>
              <a:lnTo>
                <a:pt x="222432" y="921139"/>
              </a:lnTo>
              <a:lnTo>
                <a:pt x="444865" y="921139"/>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a:ea typeface="+mn-ea"/>
            <a:cs typeface="+mn-cs"/>
          </a:endParaRPr>
        </a:p>
      </dsp:txBody>
      <dsp:txXfrm>
        <a:off x="4825581" y="4241105"/>
        <a:ext cx="0" cy="0"/>
      </dsp:txXfrm>
    </dsp:sp>
    <dsp:sp modelId="{1132BE5B-8ECE-4D7D-84DE-60EDBC54FBEC}">
      <dsp:nvSpPr>
        <dsp:cNvPr id="0" name=""/>
        <dsp:cNvSpPr/>
      </dsp:nvSpPr>
      <dsp:spPr>
        <a:xfrm>
          <a:off x="4628722" y="3760388"/>
          <a:ext cx="444865" cy="91440"/>
        </a:xfrm>
        <a:custGeom>
          <a:avLst/>
          <a:gdLst/>
          <a:ahLst/>
          <a:cxnLst/>
          <a:rect l="0" t="0" r="0" b="0"/>
          <a:pathLst>
            <a:path>
              <a:moveTo>
                <a:pt x="0" y="45720"/>
              </a:moveTo>
              <a:lnTo>
                <a:pt x="444865" y="45720"/>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a:ea typeface="+mn-ea"/>
            <a:cs typeface="+mn-cs"/>
          </a:endParaRPr>
        </a:p>
      </dsp:txBody>
      <dsp:txXfrm>
        <a:off x="4840033" y="3794987"/>
        <a:ext cx="0" cy="0"/>
      </dsp:txXfrm>
    </dsp:sp>
    <dsp:sp modelId="{47F88CA6-DBB7-4163-B72B-D4457F7F9DB2}">
      <dsp:nvSpPr>
        <dsp:cNvPr id="0" name=""/>
        <dsp:cNvSpPr/>
      </dsp:nvSpPr>
      <dsp:spPr>
        <a:xfrm>
          <a:off x="4628722" y="2884969"/>
          <a:ext cx="444865" cy="921139"/>
        </a:xfrm>
        <a:custGeom>
          <a:avLst/>
          <a:gdLst/>
          <a:ahLst/>
          <a:cxnLst/>
          <a:rect l="0" t="0" r="0" b="0"/>
          <a:pathLst>
            <a:path>
              <a:moveTo>
                <a:pt x="0" y="921139"/>
              </a:moveTo>
              <a:lnTo>
                <a:pt x="222432" y="921139"/>
              </a:lnTo>
              <a:lnTo>
                <a:pt x="222432" y="0"/>
              </a:lnTo>
              <a:lnTo>
                <a:pt x="444865" y="0"/>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a:ea typeface="+mn-ea"/>
            <a:cs typeface="+mn-cs"/>
          </a:endParaRPr>
        </a:p>
      </dsp:txBody>
      <dsp:txXfrm>
        <a:off x="4825581" y="3319965"/>
        <a:ext cx="0" cy="0"/>
      </dsp:txXfrm>
    </dsp:sp>
    <dsp:sp modelId="{D7E7A2A7-23A8-4D4A-9E01-29455CBA1378}">
      <dsp:nvSpPr>
        <dsp:cNvPr id="0" name=""/>
        <dsp:cNvSpPr/>
      </dsp:nvSpPr>
      <dsp:spPr>
        <a:xfrm>
          <a:off x="1959529" y="2074010"/>
          <a:ext cx="444865" cy="1732098"/>
        </a:xfrm>
        <a:custGeom>
          <a:avLst/>
          <a:gdLst/>
          <a:ahLst/>
          <a:cxnLst/>
          <a:rect l="0" t="0" r="0" b="0"/>
          <a:pathLst>
            <a:path>
              <a:moveTo>
                <a:pt x="0" y="0"/>
              </a:moveTo>
              <a:lnTo>
                <a:pt x="222432" y="0"/>
              </a:lnTo>
              <a:lnTo>
                <a:pt x="222432" y="1732098"/>
              </a:lnTo>
              <a:lnTo>
                <a:pt x="444865" y="1732098"/>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a:ea typeface="+mn-ea"/>
            <a:cs typeface="+mn-cs"/>
          </a:endParaRPr>
        </a:p>
      </dsp:txBody>
      <dsp:txXfrm>
        <a:off x="2137254" y="2895351"/>
        <a:ext cx="0" cy="0"/>
      </dsp:txXfrm>
    </dsp:sp>
    <dsp:sp modelId="{35E541FA-97A6-4F7B-AD13-0B6EEBCF86B2}">
      <dsp:nvSpPr>
        <dsp:cNvPr id="0" name=""/>
        <dsp:cNvSpPr/>
      </dsp:nvSpPr>
      <dsp:spPr>
        <a:xfrm>
          <a:off x="4628722" y="1189597"/>
          <a:ext cx="444865" cy="847685"/>
        </a:xfrm>
        <a:custGeom>
          <a:avLst/>
          <a:gdLst/>
          <a:ahLst/>
          <a:cxnLst/>
          <a:rect l="0" t="0" r="0" b="0"/>
          <a:pathLst>
            <a:path>
              <a:moveTo>
                <a:pt x="0" y="0"/>
              </a:moveTo>
              <a:lnTo>
                <a:pt x="222432" y="0"/>
              </a:lnTo>
              <a:lnTo>
                <a:pt x="222432" y="847685"/>
              </a:lnTo>
              <a:lnTo>
                <a:pt x="444865" y="847685"/>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a:ea typeface="+mn-ea"/>
            <a:cs typeface="+mn-cs"/>
          </a:endParaRPr>
        </a:p>
      </dsp:txBody>
      <dsp:txXfrm>
        <a:off x="4827221" y="1589507"/>
        <a:ext cx="0" cy="0"/>
      </dsp:txXfrm>
    </dsp:sp>
    <dsp:sp modelId="{0651B63F-3AE5-4580-B0B7-1BBD4948B86F}">
      <dsp:nvSpPr>
        <dsp:cNvPr id="0" name=""/>
        <dsp:cNvSpPr/>
      </dsp:nvSpPr>
      <dsp:spPr>
        <a:xfrm>
          <a:off x="4628722" y="1143877"/>
          <a:ext cx="444865" cy="91440"/>
        </a:xfrm>
        <a:custGeom>
          <a:avLst/>
          <a:gdLst/>
          <a:ahLst/>
          <a:cxnLst/>
          <a:rect l="0" t="0" r="0" b="0"/>
          <a:pathLst>
            <a:path>
              <a:moveTo>
                <a:pt x="0" y="45720"/>
              </a:moveTo>
              <a:lnTo>
                <a:pt x="444865" y="45720"/>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a:ea typeface="+mn-ea"/>
            <a:cs typeface="+mn-cs"/>
          </a:endParaRPr>
        </a:p>
      </dsp:txBody>
      <dsp:txXfrm>
        <a:off x="4840033" y="1178475"/>
        <a:ext cx="0" cy="0"/>
      </dsp:txXfrm>
    </dsp:sp>
    <dsp:sp modelId="{F329C9CD-910A-4610-8295-77D171121F3E}">
      <dsp:nvSpPr>
        <dsp:cNvPr id="0" name=""/>
        <dsp:cNvSpPr/>
      </dsp:nvSpPr>
      <dsp:spPr>
        <a:xfrm>
          <a:off x="4628722" y="341911"/>
          <a:ext cx="444865" cy="847685"/>
        </a:xfrm>
        <a:custGeom>
          <a:avLst/>
          <a:gdLst/>
          <a:ahLst/>
          <a:cxnLst/>
          <a:rect l="0" t="0" r="0" b="0"/>
          <a:pathLst>
            <a:path>
              <a:moveTo>
                <a:pt x="0" y="847685"/>
              </a:moveTo>
              <a:lnTo>
                <a:pt x="222432" y="847685"/>
              </a:lnTo>
              <a:lnTo>
                <a:pt x="222432" y="0"/>
              </a:lnTo>
              <a:lnTo>
                <a:pt x="444865" y="0"/>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a:ea typeface="+mn-ea"/>
            <a:cs typeface="+mn-cs"/>
          </a:endParaRPr>
        </a:p>
      </dsp:txBody>
      <dsp:txXfrm>
        <a:off x="4827221" y="741821"/>
        <a:ext cx="0" cy="0"/>
      </dsp:txXfrm>
    </dsp:sp>
    <dsp:sp modelId="{7AA4C997-03B0-4BE7-AF4F-CB037BA0FB74}">
      <dsp:nvSpPr>
        <dsp:cNvPr id="0" name=""/>
        <dsp:cNvSpPr/>
      </dsp:nvSpPr>
      <dsp:spPr>
        <a:xfrm>
          <a:off x="1959529" y="1189597"/>
          <a:ext cx="444865" cy="884412"/>
        </a:xfrm>
        <a:custGeom>
          <a:avLst/>
          <a:gdLst/>
          <a:ahLst/>
          <a:cxnLst/>
          <a:rect l="0" t="0" r="0" b="0"/>
          <a:pathLst>
            <a:path>
              <a:moveTo>
                <a:pt x="0" y="884412"/>
              </a:moveTo>
              <a:lnTo>
                <a:pt x="222432" y="884412"/>
              </a:lnTo>
              <a:lnTo>
                <a:pt x="222432" y="0"/>
              </a:lnTo>
              <a:lnTo>
                <a:pt x="444865" y="0"/>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a:ea typeface="+mn-ea"/>
            <a:cs typeface="+mn-cs"/>
          </a:endParaRPr>
        </a:p>
      </dsp:txBody>
      <dsp:txXfrm>
        <a:off x="2157212" y="1607054"/>
        <a:ext cx="0" cy="0"/>
      </dsp:txXfrm>
    </dsp:sp>
    <dsp:sp modelId="{D59D4859-240C-4A03-9E44-6EDAB29CDE55}">
      <dsp:nvSpPr>
        <dsp:cNvPr id="0" name=""/>
        <dsp:cNvSpPr/>
      </dsp:nvSpPr>
      <dsp:spPr>
        <a:xfrm>
          <a:off x="1959529" y="341911"/>
          <a:ext cx="444865" cy="1732098"/>
        </a:xfrm>
        <a:custGeom>
          <a:avLst/>
          <a:gdLst/>
          <a:ahLst/>
          <a:cxnLst/>
          <a:rect l="0" t="0" r="0" b="0"/>
          <a:pathLst>
            <a:path>
              <a:moveTo>
                <a:pt x="0" y="1732098"/>
              </a:moveTo>
              <a:lnTo>
                <a:pt x="222432" y="1732098"/>
              </a:lnTo>
              <a:lnTo>
                <a:pt x="222432" y="0"/>
              </a:lnTo>
              <a:lnTo>
                <a:pt x="444865" y="0"/>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a:ea typeface="+mn-ea"/>
            <a:cs typeface="+mn-cs"/>
          </a:endParaRPr>
        </a:p>
      </dsp:txBody>
      <dsp:txXfrm>
        <a:off x="2137254" y="1163253"/>
        <a:ext cx="0" cy="0"/>
      </dsp:txXfrm>
    </dsp:sp>
    <dsp:sp modelId="{24775441-4BE1-4977-A9BD-0BFF2570ADD6}">
      <dsp:nvSpPr>
        <dsp:cNvPr id="0" name=""/>
        <dsp:cNvSpPr/>
      </dsp:nvSpPr>
      <dsp:spPr>
        <a:xfrm rot="16200000">
          <a:off x="-164146" y="1734935"/>
          <a:ext cx="3569203" cy="678148"/>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ysClr val="window" lastClr="FFFFFF"/>
              </a:solidFill>
              <a:latin typeface="Calibri"/>
              <a:ea typeface="+mn-ea"/>
              <a:cs typeface="+mn-cs"/>
            </a:rPr>
            <a:t>All data for health inequality monitoring</a:t>
          </a:r>
        </a:p>
      </dsp:txBody>
      <dsp:txXfrm>
        <a:off x="-164146" y="1734935"/>
        <a:ext cx="3569203" cy="678148"/>
      </dsp:txXfrm>
    </dsp:sp>
    <dsp:sp modelId="{CE5F6754-7F0B-42F2-A5B4-EFFB23F862C5}">
      <dsp:nvSpPr>
        <dsp:cNvPr id="0" name=""/>
        <dsp:cNvSpPr/>
      </dsp:nvSpPr>
      <dsp:spPr>
        <a:xfrm>
          <a:off x="2404394" y="2837"/>
          <a:ext cx="2224327" cy="678148"/>
        </a:xfrm>
        <a:prstGeom prst="rect">
          <a:avLst/>
        </a:prstGeom>
        <a:solidFill>
          <a:srgbClr val="4F81BD">
            <a:lumMod val="60000"/>
            <a:lumOff val="4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ysClr val="window" lastClr="FFFFFF"/>
              </a:solidFill>
              <a:latin typeface="Calibri"/>
              <a:ea typeface="+mn-ea"/>
              <a:cs typeface="+mn-cs"/>
            </a:rPr>
            <a:t>Surveillance systems</a:t>
          </a:r>
        </a:p>
      </dsp:txBody>
      <dsp:txXfrm>
        <a:off x="2404394" y="2837"/>
        <a:ext cx="2224327" cy="678148"/>
      </dsp:txXfrm>
    </dsp:sp>
    <dsp:sp modelId="{72EF067D-B84F-4B02-9B2F-DBDD9BD924DC}">
      <dsp:nvSpPr>
        <dsp:cNvPr id="0" name=""/>
        <dsp:cNvSpPr/>
      </dsp:nvSpPr>
      <dsp:spPr>
        <a:xfrm>
          <a:off x="2404394" y="850523"/>
          <a:ext cx="2224327" cy="678148"/>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ysClr val="window" lastClr="FFFFFF"/>
              </a:solidFill>
              <a:latin typeface="Calibri"/>
              <a:ea typeface="+mn-ea"/>
              <a:cs typeface="+mn-cs"/>
            </a:rPr>
            <a:t>Population-based sources</a:t>
          </a:r>
        </a:p>
      </dsp:txBody>
      <dsp:txXfrm>
        <a:off x="2404394" y="850523"/>
        <a:ext cx="2224327" cy="678148"/>
      </dsp:txXfrm>
    </dsp:sp>
    <dsp:sp modelId="{09B288A1-0942-4716-B30C-E37AFE272412}">
      <dsp:nvSpPr>
        <dsp:cNvPr id="0" name=""/>
        <dsp:cNvSpPr/>
      </dsp:nvSpPr>
      <dsp:spPr>
        <a:xfrm>
          <a:off x="5073587" y="2837"/>
          <a:ext cx="2224327" cy="678148"/>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ysClr val="window" lastClr="FFFFFF"/>
              </a:solidFill>
              <a:latin typeface="Calibri"/>
              <a:ea typeface="+mn-ea"/>
              <a:cs typeface="+mn-cs"/>
            </a:rPr>
            <a:t>Censuses</a:t>
          </a:r>
        </a:p>
      </dsp:txBody>
      <dsp:txXfrm>
        <a:off x="5073587" y="2837"/>
        <a:ext cx="2224327" cy="678148"/>
      </dsp:txXfrm>
    </dsp:sp>
    <dsp:sp modelId="{20C14E92-DEA3-4B70-9417-CE15DA56F6F7}">
      <dsp:nvSpPr>
        <dsp:cNvPr id="0" name=""/>
        <dsp:cNvSpPr/>
      </dsp:nvSpPr>
      <dsp:spPr>
        <a:xfrm>
          <a:off x="5073587" y="850523"/>
          <a:ext cx="2224327" cy="678148"/>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ysClr val="window" lastClr="FFFFFF"/>
              </a:solidFill>
              <a:latin typeface="Calibri"/>
              <a:ea typeface="+mn-ea"/>
              <a:cs typeface="+mn-cs"/>
            </a:rPr>
            <a:t>Vital registration systems</a:t>
          </a:r>
        </a:p>
      </dsp:txBody>
      <dsp:txXfrm>
        <a:off x="5073587" y="850523"/>
        <a:ext cx="2224327" cy="678148"/>
      </dsp:txXfrm>
    </dsp:sp>
    <dsp:sp modelId="{9B33E172-5AAF-49D9-B976-9DCC3440EB27}">
      <dsp:nvSpPr>
        <dsp:cNvPr id="0" name=""/>
        <dsp:cNvSpPr/>
      </dsp:nvSpPr>
      <dsp:spPr>
        <a:xfrm>
          <a:off x="5073587" y="1698209"/>
          <a:ext cx="2224327" cy="678148"/>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ysClr val="window" lastClr="FFFFFF"/>
              </a:solidFill>
              <a:latin typeface="Calibri"/>
              <a:ea typeface="+mn-ea"/>
              <a:cs typeface="+mn-cs"/>
            </a:rPr>
            <a:t>Household surveys</a:t>
          </a:r>
        </a:p>
      </dsp:txBody>
      <dsp:txXfrm>
        <a:off x="5073587" y="1698209"/>
        <a:ext cx="2224327" cy="678148"/>
      </dsp:txXfrm>
    </dsp:sp>
    <dsp:sp modelId="{6FAE6972-B3A0-493C-9274-C3EF36DF1479}">
      <dsp:nvSpPr>
        <dsp:cNvPr id="0" name=""/>
        <dsp:cNvSpPr/>
      </dsp:nvSpPr>
      <dsp:spPr>
        <a:xfrm>
          <a:off x="2404394" y="3467034"/>
          <a:ext cx="2224327" cy="678148"/>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ysClr val="window" lastClr="FFFFFF"/>
              </a:solidFill>
              <a:latin typeface="Calibri"/>
              <a:ea typeface="+mn-ea"/>
              <a:cs typeface="+mn-cs"/>
            </a:rPr>
            <a:t>Institution-based sources</a:t>
          </a:r>
        </a:p>
      </dsp:txBody>
      <dsp:txXfrm>
        <a:off x="2404394" y="3467034"/>
        <a:ext cx="2224327" cy="678148"/>
      </dsp:txXfrm>
    </dsp:sp>
    <dsp:sp modelId="{2169A2E8-5984-469E-A219-CCBF5ABC96CC}">
      <dsp:nvSpPr>
        <dsp:cNvPr id="0" name=""/>
        <dsp:cNvSpPr/>
      </dsp:nvSpPr>
      <dsp:spPr>
        <a:xfrm>
          <a:off x="5073587" y="2545894"/>
          <a:ext cx="2224327" cy="678148"/>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ysClr val="window" lastClr="FFFFFF"/>
              </a:solidFill>
              <a:latin typeface="Calibri"/>
              <a:ea typeface="+mn-ea"/>
              <a:cs typeface="+mn-cs"/>
            </a:rPr>
            <a:t>Resource records </a:t>
          </a:r>
        </a:p>
        <a:p>
          <a:pPr marL="0" lvl="0" indent="0" algn="ctr" defTabSz="1066800">
            <a:lnSpc>
              <a:spcPct val="90000"/>
            </a:lnSpc>
            <a:spcBef>
              <a:spcPct val="0"/>
            </a:spcBef>
            <a:spcAft>
              <a:spcPct val="35000"/>
            </a:spcAft>
            <a:buNone/>
          </a:pPr>
          <a:r>
            <a:rPr lang="en-US" sz="1200" kern="1200" dirty="0">
              <a:solidFill>
                <a:sysClr val="window" lastClr="FFFFFF"/>
              </a:solidFill>
              <a:latin typeface="Calibri"/>
              <a:ea typeface="+mn-ea"/>
              <a:cs typeface="+mn-cs"/>
            </a:rPr>
            <a:t>(e.g. number of hospitals)</a:t>
          </a:r>
        </a:p>
      </dsp:txBody>
      <dsp:txXfrm>
        <a:off x="5073587" y="2545894"/>
        <a:ext cx="2224327" cy="678148"/>
      </dsp:txXfrm>
    </dsp:sp>
    <dsp:sp modelId="{D5A74780-527A-4E02-83B9-65256E57D041}">
      <dsp:nvSpPr>
        <dsp:cNvPr id="0" name=""/>
        <dsp:cNvSpPr/>
      </dsp:nvSpPr>
      <dsp:spPr>
        <a:xfrm>
          <a:off x="5073587" y="3393580"/>
          <a:ext cx="2224327" cy="825056"/>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50000"/>
            </a:lnSpc>
            <a:spcBef>
              <a:spcPct val="0"/>
            </a:spcBef>
            <a:spcAft>
              <a:spcPts val="0"/>
            </a:spcAft>
            <a:buNone/>
          </a:pPr>
          <a:r>
            <a:rPr lang="en-US" sz="2300" kern="1200" dirty="0">
              <a:solidFill>
                <a:sysClr val="window" lastClr="FFFFFF"/>
              </a:solidFill>
              <a:latin typeface="Calibri"/>
              <a:ea typeface="+mn-ea"/>
              <a:cs typeface="+mn-cs"/>
            </a:rPr>
            <a:t>Service records </a:t>
          </a:r>
        </a:p>
        <a:p>
          <a:pPr marL="0" lvl="0" indent="0" algn="ctr" defTabSz="1022350">
            <a:lnSpc>
              <a:spcPct val="50000"/>
            </a:lnSpc>
            <a:spcBef>
              <a:spcPct val="0"/>
            </a:spcBef>
            <a:spcAft>
              <a:spcPts val="0"/>
            </a:spcAft>
            <a:buNone/>
          </a:pPr>
          <a:endParaRPr lang="en-US" sz="1000" kern="1200" dirty="0">
            <a:solidFill>
              <a:sysClr val="window" lastClr="FFFFFF"/>
            </a:solidFill>
            <a:latin typeface="Calibri"/>
            <a:ea typeface="+mn-ea"/>
            <a:cs typeface="+mn-cs"/>
          </a:endParaRPr>
        </a:p>
        <a:p>
          <a:pPr marL="0" lvl="0" indent="0" algn="ctr" defTabSz="1022350">
            <a:lnSpc>
              <a:spcPct val="90000"/>
            </a:lnSpc>
            <a:spcBef>
              <a:spcPct val="0"/>
            </a:spcBef>
            <a:spcAft>
              <a:spcPct val="35000"/>
            </a:spcAft>
            <a:buNone/>
          </a:pPr>
          <a:r>
            <a:rPr lang="en-US" sz="900" kern="1200" dirty="0">
              <a:solidFill>
                <a:sysClr val="window" lastClr="FFFFFF"/>
              </a:solidFill>
              <a:latin typeface="Calibri"/>
              <a:ea typeface="+mn-ea"/>
              <a:cs typeface="+mn-cs"/>
            </a:rPr>
            <a:t>(</a:t>
          </a:r>
          <a:r>
            <a:rPr lang="en-US" sz="1200" kern="1200" dirty="0">
              <a:solidFill>
                <a:sysClr val="window" lastClr="FFFFFF"/>
              </a:solidFill>
              <a:latin typeface="Calibri"/>
              <a:ea typeface="+mn-ea"/>
              <a:cs typeface="+mn-cs"/>
            </a:rPr>
            <a:t>e.g. number of immunizations provided</a:t>
          </a:r>
          <a:r>
            <a:rPr lang="en-US" sz="900" kern="1200" dirty="0">
              <a:solidFill>
                <a:sysClr val="window" lastClr="FFFFFF"/>
              </a:solidFill>
              <a:latin typeface="Calibri"/>
              <a:ea typeface="+mn-ea"/>
              <a:cs typeface="+mn-cs"/>
            </a:rPr>
            <a:t>)</a:t>
          </a:r>
        </a:p>
      </dsp:txBody>
      <dsp:txXfrm>
        <a:off x="5073587" y="3393580"/>
        <a:ext cx="2224327" cy="825056"/>
      </dsp:txXfrm>
    </dsp:sp>
    <dsp:sp modelId="{8856D354-BAFC-438B-ABD6-E4D6E9649277}">
      <dsp:nvSpPr>
        <dsp:cNvPr id="0" name=""/>
        <dsp:cNvSpPr/>
      </dsp:nvSpPr>
      <dsp:spPr>
        <a:xfrm>
          <a:off x="5073587" y="4388173"/>
          <a:ext cx="2224327" cy="678148"/>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50000"/>
            </a:lnSpc>
            <a:spcBef>
              <a:spcPct val="0"/>
            </a:spcBef>
            <a:spcAft>
              <a:spcPts val="0"/>
            </a:spcAft>
            <a:buNone/>
          </a:pPr>
          <a:r>
            <a:rPr lang="en-US" sz="2300" kern="1200" dirty="0">
              <a:solidFill>
                <a:sysClr val="window" lastClr="FFFFFF"/>
              </a:solidFill>
              <a:latin typeface="Calibri"/>
              <a:ea typeface="+mn-ea"/>
              <a:cs typeface="+mn-cs"/>
            </a:rPr>
            <a:t>Individual records </a:t>
          </a:r>
        </a:p>
        <a:p>
          <a:pPr marL="0" lvl="0" indent="0" algn="ctr" defTabSz="1022350">
            <a:lnSpc>
              <a:spcPct val="90000"/>
            </a:lnSpc>
            <a:spcBef>
              <a:spcPct val="0"/>
            </a:spcBef>
            <a:spcAft>
              <a:spcPct val="35000"/>
            </a:spcAft>
            <a:buNone/>
          </a:pPr>
          <a:r>
            <a:rPr lang="en-US" sz="1200" kern="1200" dirty="0">
              <a:solidFill>
                <a:sysClr val="window" lastClr="FFFFFF"/>
              </a:solidFill>
              <a:latin typeface="Calibri"/>
              <a:ea typeface="+mn-ea"/>
              <a:cs typeface="+mn-cs"/>
            </a:rPr>
            <a:t>(e.g. hospital charts)</a:t>
          </a:r>
        </a:p>
      </dsp:txBody>
      <dsp:txXfrm>
        <a:off x="5073587" y="4388173"/>
        <a:ext cx="2224327" cy="6781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65622F-D48B-4447-9AAB-A5FA6DC53B67}">
      <dsp:nvSpPr>
        <dsp:cNvPr id="0" name=""/>
        <dsp:cNvSpPr/>
      </dsp:nvSpPr>
      <dsp:spPr>
        <a:xfrm>
          <a:off x="1701" y="0"/>
          <a:ext cx="7310188" cy="593410"/>
        </a:xfrm>
        <a:prstGeom prst="roundRect">
          <a:avLst>
            <a:gd name="adj" fmla="val 10000"/>
          </a:avLst>
        </a:prstGeom>
        <a:solidFill>
          <a:srgbClr val="F9B1CC"/>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rPr>
            <a:t>Organisational Policies &amp; Procedures</a:t>
          </a:r>
        </a:p>
      </dsp:txBody>
      <dsp:txXfrm>
        <a:off x="19081" y="17380"/>
        <a:ext cx="7275428" cy="558650"/>
      </dsp:txXfrm>
    </dsp:sp>
    <dsp:sp modelId="{B38D1C44-952C-4B43-8DD4-8B990F631C03}">
      <dsp:nvSpPr>
        <dsp:cNvPr id="0" name=""/>
        <dsp:cNvSpPr/>
      </dsp:nvSpPr>
      <dsp:spPr>
        <a:xfrm>
          <a:off x="508" y="787037"/>
          <a:ext cx="4074363" cy="1164828"/>
        </a:xfrm>
        <a:prstGeom prst="roundRect">
          <a:avLst>
            <a:gd name="adj" fmla="val 10000"/>
          </a:avLst>
        </a:prstGeom>
        <a:solidFill>
          <a:srgbClr val="EDC5CB"/>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solidFill>
                <a:schemeClr val="tx1"/>
              </a:solidFill>
              <a:latin typeface="+mn-lt"/>
            </a:rPr>
            <a:t>Feasibility, Evaluation, Recommendation</a:t>
          </a:r>
          <a:endParaRPr lang="en-US" sz="2600" kern="1200" dirty="0">
            <a:solidFill>
              <a:schemeClr val="tx1"/>
            </a:solidFill>
            <a:latin typeface="+mn-lt"/>
          </a:endParaRPr>
        </a:p>
      </dsp:txBody>
      <dsp:txXfrm>
        <a:off x="34625" y="821154"/>
        <a:ext cx="4006129" cy="1096594"/>
      </dsp:txXfrm>
    </dsp:sp>
    <dsp:sp modelId="{AB6DDA53-D6D1-4C03-8855-CF51A5A28EF4}">
      <dsp:nvSpPr>
        <dsp:cNvPr id="0" name=""/>
        <dsp:cNvSpPr/>
      </dsp:nvSpPr>
      <dsp:spPr>
        <a:xfrm>
          <a:off x="16185" y="1996152"/>
          <a:ext cx="2028507" cy="2064762"/>
        </a:xfrm>
        <a:prstGeom prst="roundRect">
          <a:avLst>
            <a:gd name="adj" fmla="val 10000"/>
          </a:avLst>
        </a:prstGeom>
        <a:solidFill>
          <a:srgbClr val="FF9797"/>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rPr>
            <a:t>Proposals &amp; Business Plans</a:t>
          </a:r>
        </a:p>
      </dsp:txBody>
      <dsp:txXfrm>
        <a:off x="75598" y="2055565"/>
        <a:ext cx="1909681" cy="1945936"/>
      </dsp:txXfrm>
    </dsp:sp>
    <dsp:sp modelId="{BFD4BC55-8264-4BAB-AC98-784FA0853D81}">
      <dsp:nvSpPr>
        <dsp:cNvPr id="0" name=""/>
        <dsp:cNvSpPr/>
      </dsp:nvSpPr>
      <dsp:spPr>
        <a:xfrm>
          <a:off x="2474976" y="2227568"/>
          <a:ext cx="2028507" cy="1691062"/>
        </a:xfrm>
        <a:prstGeom prst="roundRect">
          <a:avLst>
            <a:gd name="adj" fmla="val 10000"/>
          </a:avLst>
        </a:prstGeom>
        <a:solidFill>
          <a:srgbClr val="FF6699"/>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0" kern="1200" dirty="0">
              <a:solidFill>
                <a:schemeClr val="tx1"/>
              </a:solidFill>
              <a:latin typeface="+mn-lt"/>
            </a:rPr>
            <a:t>Technical background/</a:t>
          </a:r>
        </a:p>
        <a:p>
          <a:pPr marL="0" lvl="0" indent="0" algn="ctr" defTabSz="1066800">
            <a:lnSpc>
              <a:spcPct val="90000"/>
            </a:lnSpc>
            <a:spcBef>
              <a:spcPct val="0"/>
            </a:spcBef>
            <a:spcAft>
              <a:spcPct val="35000"/>
            </a:spcAft>
            <a:buNone/>
          </a:pPr>
          <a:r>
            <a:rPr lang="en-GB" sz="2200" b="0" kern="1200" dirty="0">
              <a:solidFill>
                <a:schemeClr val="tx1"/>
              </a:solidFill>
              <a:latin typeface="+mn-lt"/>
            </a:rPr>
            <a:t>Specifications</a:t>
          </a:r>
          <a:endParaRPr lang="en-US" sz="2200" b="0" kern="1200" dirty="0">
            <a:solidFill>
              <a:schemeClr val="tx1"/>
            </a:solidFill>
            <a:latin typeface="+mn-lt"/>
          </a:endParaRPr>
        </a:p>
      </dsp:txBody>
      <dsp:txXfrm>
        <a:off x="2524506" y="2277098"/>
        <a:ext cx="1929447" cy="1592002"/>
      </dsp:txXfrm>
    </dsp:sp>
    <dsp:sp modelId="{F0541EB4-C0EF-4E89-B536-8564817B847C}">
      <dsp:nvSpPr>
        <dsp:cNvPr id="0" name=""/>
        <dsp:cNvSpPr/>
      </dsp:nvSpPr>
      <dsp:spPr>
        <a:xfrm>
          <a:off x="4072266" y="787038"/>
          <a:ext cx="3213009" cy="1164828"/>
        </a:xfrm>
        <a:prstGeom prst="roundRect">
          <a:avLst>
            <a:gd name="adj" fmla="val 10000"/>
          </a:avLst>
        </a:prstGeom>
        <a:solidFill>
          <a:srgbClr val="FF93BF"/>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0"/>
            </a:spcAft>
            <a:buNone/>
          </a:pPr>
          <a:r>
            <a:rPr lang="en-GB" sz="2400" kern="1200" dirty="0">
              <a:solidFill>
                <a:schemeClr val="tx1"/>
              </a:solidFill>
              <a:latin typeface="+mn-lt"/>
            </a:rPr>
            <a:t>Research Studies, Market Research,</a:t>
          </a:r>
        </a:p>
        <a:p>
          <a:pPr marL="0" lvl="0" indent="0" algn="ctr" defTabSz="1066800">
            <a:lnSpc>
              <a:spcPct val="100000"/>
            </a:lnSpc>
            <a:spcBef>
              <a:spcPct val="0"/>
            </a:spcBef>
            <a:spcAft>
              <a:spcPts val="0"/>
            </a:spcAft>
            <a:buNone/>
          </a:pPr>
          <a:r>
            <a:rPr lang="en-GB" sz="2400" kern="1200" dirty="0">
              <a:solidFill>
                <a:schemeClr val="tx1"/>
              </a:solidFill>
              <a:latin typeface="+mn-lt"/>
            </a:rPr>
            <a:t>Investigative Reports</a:t>
          </a:r>
          <a:endParaRPr lang="en-US" sz="2400" kern="1200" dirty="0">
            <a:solidFill>
              <a:schemeClr val="tx1"/>
            </a:solidFill>
            <a:latin typeface="+mn-lt"/>
          </a:endParaRPr>
        </a:p>
      </dsp:txBody>
      <dsp:txXfrm>
        <a:off x="4106383" y="821155"/>
        <a:ext cx="3144775" cy="1096594"/>
      </dsp:txXfrm>
    </dsp:sp>
    <dsp:sp modelId="{E44F625A-A457-4105-8E4F-03C1A1C0A939}">
      <dsp:nvSpPr>
        <dsp:cNvPr id="0" name=""/>
        <dsp:cNvSpPr/>
      </dsp:nvSpPr>
      <dsp:spPr>
        <a:xfrm>
          <a:off x="5072602" y="2453859"/>
          <a:ext cx="2028507" cy="1555464"/>
        </a:xfrm>
        <a:prstGeom prst="roundRect">
          <a:avLst>
            <a:gd name="adj" fmla="val 10000"/>
          </a:avLst>
        </a:prstGeom>
        <a:solidFill>
          <a:srgbClr val="FF33CC"/>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solidFill>
                <a:schemeClr val="tx1"/>
              </a:solidFill>
              <a:latin typeface="+mn-lt"/>
            </a:rPr>
            <a:t>Compliance</a:t>
          </a:r>
        </a:p>
        <a:p>
          <a:pPr marL="0" lvl="0" indent="0" algn="ctr" defTabSz="1155700">
            <a:lnSpc>
              <a:spcPct val="90000"/>
            </a:lnSpc>
            <a:spcBef>
              <a:spcPct val="0"/>
            </a:spcBef>
            <a:spcAft>
              <a:spcPct val="35000"/>
            </a:spcAft>
            <a:buNone/>
          </a:pPr>
          <a:r>
            <a:rPr lang="en-GB" sz="2600" kern="1200" dirty="0">
              <a:solidFill>
                <a:schemeClr val="tx1"/>
              </a:solidFill>
              <a:latin typeface="+mn-lt"/>
            </a:rPr>
            <a:t>reports</a:t>
          </a:r>
          <a:endParaRPr lang="en-US" sz="2600" kern="1200" dirty="0">
            <a:solidFill>
              <a:schemeClr val="tx1"/>
            </a:solidFill>
            <a:latin typeface="+mn-lt"/>
          </a:endParaRPr>
        </a:p>
      </dsp:txBody>
      <dsp:txXfrm>
        <a:off x="5118160" y="2499417"/>
        <a:ext cx="1937391" cy="1464348"/>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4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3F1A8-A3C0-40CF-A83D-B64966E1FA6D}" type="datetimeFigureOut">
              <a:rPr lang="en-US" smtClean="0"/>
              <a:pPr/>
              <a:t>7/31/2021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DA4A01-4AD3-442A-99B1-5E0A7F1CDBD9}" type="slidenum">
              <a:rPr lang="en-US" smtClean="0"/>
              <a:pPr/>
              <a:t>‹#›</a:t>
            </a:fld>
            <a:endParaRPr lang="en-US"/>
          </a:p>
        </p:txBody>
      </p:sp>
    </p:spTree>
    <p:extLst>
      <p:ext uri="{BB962C8B-B14F-4D97-AF65-F5344CB8AC3E}">
        <p14:creationId xmlns:p14="http://schemas.microsoft.com/office/powerpoint/2010/main" val="888333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 /><Relationship Id="rId1" Type="http://schemas.openxmlformats.org/officeDocument/2006/relationships/notesMaster" Target="../notesMasters/notesMaster1.xml" /></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 /><Relationship Id="rId1" Type="http://schemas.openxmlformats.org/officeDocument/2006/relationships/notesMaster" Target="../notesMasters/notesMaster1.xml" /></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 /><Relationship Id="rId1" Type="http://schemas.openxmlformats.org/officeDocument/2006/relationships/notesMaster" Target="../notesMasters/notesMaster1.xml" /></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 /><Relationship Id="rId1" Type="http://schemas.openxmlformats.org/officeDocument/2006/relationships/notesMaster" Target="../notesMasters/notesMaster1.xml" /></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 /><Relationship Id="rId1" Type="http://schemas.openxmlformats.org/officeDocument/2006/relationships/notesMaster" Target="../notesMasters/notesMaster1.xml" /></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 /><Relationship Id="rId1" Type="http://schemas.openxmlformats.org/officeDocument/2006/relationships/notesMaster" Target="../notesMasters/notesMaster1.xml" /></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 /><Relationship Id="rId1" Type="http://schemas.openxmlformats.org/officeDocument/2006/relationships/notesMaster" Target="../notesMasters/notesMaster1.xml" /></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 /><Relationship Id="rId1" Type="http://schemas.openxmlformats.org/officeDocument/2006/relationships/notesMaster" Target="../notesMasters/notesMaster1.xml" /></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 /><Relationship Id="rId1" Type="http://schemas.openxmlformats.org/officeDocument/2006/relationships/notesMaster" Target="../notesMasters/notesMaster1.xml" /></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 /><Relationship Id="rId1" Type="http://schemas.openxmlformats.org/officeDocument/2006/relationships/notesMaster" Target="../notesMasters/notesMaster1.xml" /></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 /><Relationship Id="rId1" Type="http://schemas.openxmlformats.org/officeDocument/2006/relationships/notesMaster" Target="../notesMasters/notesMaster1.xml" /></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 /><Relationship Id="rId1" Type="http://schemas.openxmlformats.org/officeDocument/2006/relationships/notesMaster" Target="../notesMasters/notesMaster1.xml" /></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 /><Relationship Id="rId1" Type="http://schemas.openxmlformats.org/officeDocument/2006/relationships/notesMaster" Target="../notesMasters/notesMaster1.xml" /></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 /><Relationship Id="rId1" Type="http://schemas.openxmlformats.org/officeDocument/2006/relationships/notesMaster" Target="../notesMasters/notesMaster1.xml" /></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 /><Relationship Id="rId1" Type="http://schemas.openxmlformats.org/officeDocument/2006/relationships/notesMaster" Target="../notesMasters/notesMaster1.xml" /></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 /><Relationship Id="rId1" Type="http://schemas.openxmlformats.org/officeDocument/2006/relationships/notesMaster" Target="../notesMasters/notesMaster1.xml" /></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 /><Relationship Id="rId1" Type="http://schemas.openxmlformats.org/officeDocument/2006/relationships/notesMaster" Target="../notesMasters/notesMaster1.xml" /></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 /><Relationship Id="rId1" Type="http://schemas.openxmlformats.org/officeDocument/2006/relationships/notesMaster" Target="../notesMasters/notesMaster1.xml" /></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 /><Relationship Id="rId1" Type="http://schemas.openxmlformats.org/officeDocument/2006/relationships/notesMaster" Target="../notesMasters/notesMaster1.xml" /></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 /><Relationship Id="rId1" Type="http://schemas.openxmlformats.org/officeDocument/2006/relationships/notesMaster" Target="../notesMasters/notesMaster1.xml" /></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 /><Relationship Id="rId1" Type="http://schemas.openxmlformats.org/officeDocument/2006/relationships/notesMaster" Target="../notesMasters/notesMaster1.xml" /></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 /><Relationship Id="rId1" Type="http://schemas.openxmlformats.org/officeDocument/2006/relationships/notesMaster" Target="../notesMasters/notesMaster1.xml" /></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 /><Relationship Id="rId1" Type="http://schemas.openxmlformats.org/officeDocument/2006/relationships/notesMaster" Target="../notesMasters/notesMaster1.xml" /></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 /><Relationship Id="rId1" Type="http://schemas.openxmlformats.org/officeDocument/2006/relationships/notesMaster" Target="../notesMasters/notesMaster1.xml" /></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 /><Relationship Id="rId1" Type="http://schemas.openxmlformats.org/officeDocument/2006/relationships/notesMaster" Target="../notesMasters/notesMaster1.xml" /></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 /><Relationship Id="rId1" Type="http://schemas.openxmlformats.org/officeDocument/2006/relationships/notesMaster" Target="../notesMasters/notesMaster1.xml" /></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 /><Relationship Id="rId1" Type="http://schemas.openxmlformats.org/officeDocument/2006/relationships/notesMaster" Target="../notesMasters/notesMaster1.xml" /></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 /><Relationship Id="rId1" Type="http://schemas.openxmlformats.org/officeDocument/2006/relationships/notesMaster" Target="../notesMasters/notesMaster1.xml" /></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 /><Relationship Id="rId1" Type="http://schemas.openxmlformats.org/officeDocument/2006/relationships/notesMaster" Target="../notesMasters/notesMaster1.xml" /></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 /><Relationship Id="rId1" Type="http://schemas.openxmlformats.org/officeDocument/2006/relationships/notesMaster" Target="../notesMasters/notesMaster1.xml" /></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 /><Relationship Id="rId1" Type="http://schemas.openxmlformats.org/officeDocument/2006/relationships/notesMaster" Target="../notesMasters/notesMaster1.xml" /></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 /><Relationship Id="rId1" Type="http://schemas.openxmlformats.org/officeDocument/2006/relationships/notesMaster" Target="../notesMasters/notesMaster1.xml" /></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 /><Relationship Id="rId1" Type="http://schemas.openxmlformats.org/officeDocument/2006/relationships/notesMaster" Target="../notesMasters/notesMaster1.xml" /></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 /><Relationship Id="rId1" Type="http://schemas.openxmlformats.org/officeDocument/2006/relationships/notesMaster" Target="../notesMasters/notesMaster1.xml" /></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 /><Relationship Id="rId1" Type="http://schemas.openxmlformats.org/officeDocument/2006/relationships/notesMaster" Target="../notesMasters/notesMaster1.xml" /></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 /><Relationship Id="rId1" Type="http://schemas.openxmlformats.org/officeDocument/2006/relationships/notesMaster" Target="../notesMasters/notesMaster1.xml" /></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 /><Relationship Id="rId1" Type="http://schemas.openxmlformats.org/officeDocument/2006/relationships/notesMaster" Target="../notesMasters/notesMaster1.xml" /></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 /><Relationship Id="rId1" Type="http://schemas.openxmlformats.org/officeDocument/2006/relationships/notesMaster" Target="../notesMasters/notesMaster1.xml" /></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 /><Relationship Id="rId1" Type="http://schemas.openxmlformats.org/officeDocument/2006/relationships/notesMaster" Target="../notesMasters/notesMaster1.xml" /></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 /><Relationship Id="rId1" Type="http://schemas.openxmlformats.org/officeDocument/2006/relationships/notesMaster" Target="../notesMasters/notesMaster1.xml" /></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 /><Relationship Id="rId1" Type="http://schemas.openxmlformats.org/officeDocument/2006/relationships/notesMaster" Target="../notesMasters/notesMaster1.xml" /></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 /><Relationship Id="rId1" Type="http://schemas.openxmlformats.org/officeDocument/2006/relationships/notesMaster" Target="../notesMasters/notesMaster1.xml" /></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 /><Relationship Id="rId1" Type="http://schemas.openxmlformats.org/officeDocument/2006/relationships/notesMaster" Target="../notesMasters/notesMaster1.xml" /></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 /><Relationship Id="rId1" Type="http://schemas.openxmlformats.org/officeDocument/2006/relationships/notesMaster" Target="../notesMasters/notesMaster1.xml" /></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 /><Relationship Id="rId1" Type="http://schemas.openxmlformats.org/officeDocument/2006/relationships/notesMaster" Target="../notesMasters/notesMaster1.xml" /></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 /><Relationship Id="rId1" Type="http://schemas.openxmlformats.org/officeDocument/2006/relationships/notesMaster" Target="../notesMasters/notesMaster1.xml" /></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 /><Relationship Id="rId1" Type="http://schemas.openxmlformats.org/officeDocument/2006/relationships/notesMaster" Target="../notesMasters/notesMaster1.xml" /></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 /><Relationship Id="rId1" Type="http://schemas.openxmlformats.org/officeDocument/2006/relationships/notesMaster" Target="../notesMasters/notesMaster1.xml" /></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 /><Relationship Id="rId1" Type="http://schemas.openxmlformats.org/officeDocument/2006/relationships/notesMaster" Target="../notesMasters/notesMaster1.xml" /></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 /><Relationship Id="rId1" Type="http://schemas.openxmlformats.org/officeDocument/2006/relationships/notesMaster" Target="../notesMasters/notesMaster1.xml" /></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 /><Relationship Id="rId1" Type="http://schemas.openxmlformats.org/officeDocument/2006/relationships/notesMaster" Target="../notesMasters/notesMaster1.xml" /></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 /><Relationship Id="rId1" Type="http://schemas.openxmlformats.org/officeDocument/2006/relationships/notesMaster" Target="../notesMasters/notesMaster1.xml" /></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 /><Relationship Id="rId1" Type="http://schemas.openxmlformats.org/officeDocument/2006/relationships/notesMaster" Target="../notesMasters/notesMaster1.xml" /></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 /><Relationship Id="rId1" Type="http://schemas.openxmlformats.org/officeDocument/2006/relationships/notesMaster" Target="../notesMasters/notesMaster1.xml" /></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 /><Relationship Id="rId1" Type="http://schemas.openxmlformats.org/officeDocument/2006/relationships/notesMaster" Target="../notesMasters/notesMaster1.xml" /></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 /><Relationship Id="rId1" Type="http://schemas.openxmlformats.org/officeDocument/2006/relationships/notesMaster" Target="../notesMasters/notesMaster1.xml" /></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 /><Relationship Id="rId1" Type="http://schemas.openxmlformats.org/officeDocument/2006/relationships/notesMaster" Target="../notesMasters/notesMaster1.xml" /></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 /><Relationship Id="rId1" Type="http://schemas.openxmlformats.org/officeDocument/2006/relationships/notesMaster" Target="../notesMasters/notesMaster1.xml" /></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 /><Relationship Id="rId1" Type="http://schemas.openxmlformats.org/officeDocument/2006/relationships/notesMaster" Target="../notesMasters/notesMaster1.xml" /></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 /><Relationship Id="rId1" Type="http://schemas.openxmlformats.org/officeDocument/2006/relationships/notesMaster" Target="../notesMasters/notesMaster1.xml" /></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 /><Relationship Id="rId1" Type="http://schemas.openxmlformats.org/officeDocument/2006/relationships/notesMaster" Target="../notesMasters/notesMaster1.xml" /></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 /><Relationship Id="rId1" Type="http://schemas.openxmlformats.org/officeDocument/2006/relationships/notesMaster" Target="../notesMasters/notesMaster1.xml" /></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 /><Relationship Id="rId1" Type="http://schemas.openxmlformats.org/officeDocument/2006/relationships/notesMaster" Target="../notesMasters/notesMaster1.xml" /></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 /><Relationship Id="rId1" Type="http://schemas.openxmlformats.org/officeDocument/2006/relationships/notesMaster" Target="../notesMasters/notesMaster1.xml" /></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 /><Relationship Id="rId1" Type="http://schemas.openxmlformats.org/officeDocument/2006/relationships/notesMaster" Target="../notesMasters/notesMaster1.xml" /></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 /><Relationship Id="rId1" Type="http://schemas.openxmlformats.org/officeDocument/2006/relationships/notesMaster" Target="../notesMasters/notesMaster1.xml" /></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 /><Relationship Id="rId1" Type="http://schemas.openxmlformats.org/officeDocument/2006/relationships/notesMaster" Target="../notesMasters/notesMaster1.xml" /></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 /><Relationship Id="rId1" Type="http://schemas.openxmlformats.org/officeDocument/2006/relationships/notesMaster" Target="../notesMasters/notesMaster1.xml" /></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 /><Relationship Id="rId1" Type="http://schemas.openxmlformats.org/officeDocument/2006/relationships/notesMaster" Target="../notesMasters/notesMaster1.xml" /></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 /><Relationship Id="rId1" Type="http://schemas.openxmlformats.org/officeDocument/2006/relationships/notesMaster" Target="../notesMasters/notesMaster1.xml" /></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 /><Relationship Id="rId1" Type="http://schemas.openxmlformats.org/officeDocument/2006/relationships/notesMaster" Target="../notesMasters/notesMaster1.xml" /></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 /><Relationship Id="rId1" Type="http://schemas.openxmlformats.org/officeDocument/2006/relationships/notesMaster" Target="../notesMasters/notesMaster1.xml" /></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 /><Relationship Id="rId1" Type="http://schemas.openxmlformats.org/officeDocument/2006/relationships/notesMaster" Target="../notesMasters/notesMaster1.xml" /></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 /><Relationship Id="rId1" Type="http://schemas.openxmlformats.org/officeDocument/2006/relationships/notesMaster" Target="../notesMasters/notesMaster1.xml" /></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 /><Relationship Id="rId1" Type="http://schemas.openxmlformats.org/officeDocument/2006/relationships/notesMaster" Target="../notesMasters/notesMaster1.xml" /></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 /><Relationship Id="rId1" Type="http://schemas.openxmlformats.org/officeDocument/2006/relationships/notesMaster" Target="../notesMasters/notesMaster1.xml" /></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 /><Relationship Id="rId1" Type="http://schemas.openxmlformats.org/officeDocument/2006/relationships/notesMaster" Target="../notesMasters/notesMaster1.xml" /></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 /><Relationship Id="rId1" Type="http://schemas.openxmlformats.org/officeDocument/2006/relationships/notesMaster" Target="../notesMasters/notesMaster1.xml" /></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 /><Relationship Id="rId1" Type="http://schemas.openxmlformats.org/officeDocument/2006/relationships/notesMaster" Target="../notesMasters/notesMaster1.xml" /></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 /><Relationship Id="rId1" Type="http://schemas.openxmlformats.org/officeDocument/2006/relationships/notesMaster" Target="../notesMasters/notesMaster1.xml" /></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 /><Relationship Id="rId1" Type="http://schemas.openxmlformats.org/officeDocument/2006/relationships/notesMaster" Target="../notesMasters/notesMaster1.xml" /></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 /><Relationship Id="rId1" Type="http://schemas.openxmlformats.org/officeDocument/2006/relationships/notesMaster" Target="../notesMasters/notesMaster1.xml" /></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 /><Relationship Id="rId1" Type="http://schemas.openxmlformats.org/officeDocument/2006/relationships/notesMaster" Target="../notesMasters/notesMaster1.xml" /></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 /><Relationship Id="rId1" Type="http://schemas.openxmlformats.org/officeDocument/2006/relationships/notesMaster" Target="../notesMasters/notesMaster1.xml" /></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 /><Relationship Id="rId1" Type="http://schemas.openxmlformats.org/officeDocument/2006/relationships/notesMaster" Target="../notesMasters/notesMaster1.xml" /></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 /><Relationship Id="rId1" Type="http://schemas.openxmlformats.org/officeDocument/2006/relationships/notesMaster" Target="../notesMasters/notesMaster1.xml" /></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 /><Relationship Id="rId1" Type="http://schemas.openxmlformats.org/officeDocument/2006/relationships/notesMaster" Target="../notesMasters/notesMaster1.xml" /></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 /><Relationship Id="rId1" Type="http://schemas.openxmlformats.org/officeDocument/2006/relationships/notesMaster" Target="../notesMasters/notesMaster1.xml" /></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 /><Relationship Id="rId1" Type="http://schemas.openxmlformats.org/officeDocument/2006/relationships/notesMaster" Target="../notesMasters/notesMaster1.xml" /></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 /><Relationship Id="rId1" Type="http://schemas.openxmlformats.org/officeDocument/2006/relationships/notesMaster" Target="../notesMasters/notesMaster1.xml" /></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 /><Relationship Id="rId1" Type="http://schemas.openxmlformats.org/officeDocument/2006/relationships/notesMaster" Target="../notesMasters/notesMaster1.xml" /></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 /><Relationship Id="rId1" Type="http://schemas.openxmlformats.org/officeDocument/2006/relationships/notesMaster" Target="../notesMasters/notesMaster1.xml" /></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 /><Relationship Id="rId1" Type="http://schemas.openxmlformats.org/officeDocument/2006/relationships/notesMaster" Target="../notesMasters/notesMaster1.xml" /></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 /><Relationship Id="rId1" Type="http://schemas.openxmlformats.org/officeDocument/2006/relationships/notesMaster" Target="../notesMasters/notesMaster1.xml" /></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 /><Relationship Id="rId1" Type="http://schemas.openxmlformats.org/officeDocument/2006/relationships/notesMaster" Target="../notesMasters/notesMaster1.xml" /></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 /><Relationship Id="rId1" Type="http://schemas.openxmlformats.org/officeDocument/2006/relationships/notesMaster" Target="../notesMasters/notesMaster1.xml" /></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 /><Relationship Id="rId1" Type="http://schemas.openxmlformats.org/officeDocument/2006/relationships/notesMaster" Target="../notesMasters/notesMaster1.xml" /></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 /><Relationship Id="rId1" Type="http://schemas.openxmlformats.org/officeDocument/2006/relationships/notesMaster" Target="../notesMasters/notesMaster1.xml" /></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 /><Relationship Id="rId1" Type="http://schemas.openxmlformats.org/officeDocument/2006/relationships/notesMaster" Target="../notesMasters/notesMaster1.xml" /></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1.xml" /><Relationship Id="rId1" Type="http://schemas.openxmlformats.org/officeDocument/2006/relationships/notesMaster" Target="../notesMasters/notesMaster1.xml" /></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3.xml" /><Relationship Id="rId1" Type="http://schemas.openxmlformats.org/officeDocument/2006/relationships/notesMaster" Target="../notesMasters/notesMaster1.xml" /></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4.xml" /><Relationship Id="rId1" Type="http://schemas.openxmlformats.org/officeDocument/2006/relationships/notesMaster" Target="../notesMasters/notesMaster1.xml" /></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5.xml" /><Relationship Id="rId1" Type="http://schemas.openxmlformats.org/officeDocument/2006/relationships/notesMaster" Target="../notesMasters/notesMaster1.xml" /></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6.xml" /><Relationship Id="rId1" Type="http://schemas.openxmlformats.org/officeDocument/2006/relationships/notesMaster" Target="../notesMasters/notesMaster1.xml" /></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7.xml" /><Relationship Id="rId1" Type="http://schemas.openxmlformats.org/officeDocument/2006/relationships/notesMaster" Target="../notesMasters/notesMaster1.xml" /></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8.xml" /><Relationship Id="rId1" Type="http://schemas.openxmlformats.org/officeDocument/2006/relationships/notesMaster" Target="../notesMasters/notesMaster1.xml" /></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9.xml" /><Relationship Id="rId1" Type="http://schemas.openxmlformats.org/officeDocument/2006/relationships/notesMaster" Target="../notesMasters/notesMaster1.xml" /></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20.xml" /><Relationship Id="rId1" Type="http://schemas.openxmlformats.org/officeDocument/2006/relationships/notesMaster" Target="../notesMasters/notesMaster1.xml" /></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22.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3.xml" /><Relationship Id="rId1" Type="http://schemas.openxmlformats.org/officeDocument/2006/relationships/notesMaster" Target="../notesMasters/notesMaster1.xml" /></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4.xml" /><Relationship Id="rId1" Type="http://schemas.openxmlformats.org/officeDocument/2006/relationships/notesMaster" Target="../notesMasters/notesMaster1.xml" /></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5.xml" /><Relationship Id="rId1" Type="http://schemas.openxmlformats.org/officeDocument/2006/relationships/notesMaster" Target="../notesMasters/notesMaster1.xml" /></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6.xml" /><Relationship Id="rId1" Type="http://schemas.openxmlformats.org/officeDocument/2006/relationships/notesMaster" Target="../notesMasters/notesMaster1.xml" /></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8.xml" /><Relationship Id="rId1" Type="http://schemas.openxmlformats.org/officeDocument/2006/relationships/notesMaster" Target="../notesMasters/notesMaster1.xml" /></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9.xml" /><Relationship Id="rId1" Type="http://schemas.openxmlformats.org/officeDocument/2006/relationships/notesMaster" Target="../notesMasters/notesMaster1.xml" /></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30.xml" /><Relationship Id="rId1" Type="http://schemas.openxmlformats.org/officeDocument/2006/relationships/notesMaster" Target="../notesMasters/notesMaster1.xml" /></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31.xml" /><Relationship Id="rId1" Type="http://schemas.openxmlformats.org/officeDocument/2006/relationships/notesMaster" Target="../notesMasters/notesMaster1.xml" /></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32.xml" /><Relationship Id="rId1" Type="http://schemas.openxmlformats.org/officeDocument/2006/relationships/notesMaster" Target="../notesMasters/notesMaster1.xml" /></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33.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4.xml" /><Relationship Id="rId1" Type="http://schemas.openxmlformats.org/officeDocument/2006/relationships/notesMaster" Target="../notesMasters/notesMaster1.xml" /></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5.xml" /><Relationship Id="rId1" Type="http://schemas.openxmlformats.org/officeDocument/2006/relationships/notesMaster" Target="../notesMasters/notesMaster1.xml" /></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6.xml" /><Relationship Id="rId1" Type="http://schemas.openxmlformats.org/officeDocument/2006/relationships/notesMaster" Target="../notesMasters/notesMaster1.xml" /></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7.xml" /><Relationship Id="rId1" Type="http://schemas.openxmlformats.org/officeDocument/2006/relationships/notesMaster" Target="../notesMasters/notesMaster1.xml" /></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8.xml" /><Relationship Id="rId1" Type="http://schemas.openxmlformats.org/officeDocument/2006/relationships/notesMaster" Target="../notesMasters/notesMaster1.xml" /></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9.xml" /><Relationship Id="rId1" Type="http://schemas.openxmlformats.org/officeDocument/2006/relationships/notesMaster" Target="../notesMasters/notesMaster1.xml" /></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40.xml" /><Relationship Id="rId1" Type="http://schemas.openxmlformats.org/officeDocument/2006/relationships/notesMaster" Target="../notesMasters/notesMaster1.xml" /></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41.xml" /><Relationship Id="rId1" Type="http://schemas.openxmlformats.org/officeDocument/2006/relationships/notesMaster" Target="../notesMasters/notesMaster1.xml" /></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42.xml" /><Relationship Id="rId1" Type="http://schemas.openxmlformats.org/officeDocument/2006/relationships/notesMaster" Target="../notesMasters/notesMaster1.xml" /></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43.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4.xml" /><Relationship Id="rId1" Type="http://schemas.openxmlformats.org/officeDocument/2006/relationships/notesMaster" Target="../notesMasters/notesMaster1.xml" /></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5.xml" /><Relationship Id="rId1" Type="http://schemas.openxmlformats.org/officeDocument/2006/relationships/notesMaster" Target="../notesMasters/notesMaster1.xml" /></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6.xml" /><Relationship Id="rId1" Type="http://schemas.openxmlformats.org/officeDocument/2006/relationships/notesMaster" Target="../notesMasters/notesMaster1.xml" /></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7.xml" /><Relationship Id="rId1" Type="http://schemas.openxmlformats.org/officeDocument/2006/relationships/notesMaster" Target="../notesMasters/notesMaster1.xml" /></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8.xml" /><Relationship Id="rId1" Type="http://schemas.openxmlformats.org/officeDocument/2006/relationships/notesMaster" Target="../notesMasters/notesMaster1.xml" /></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9.xml" /><Relationship Id="rId1" Type="http://schemas.openxmlformats.org/officeDocument/2006/relationships/notesMaster" Target="../notesMasters/notesMaster1.xml" /></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50.xml" /><Relationship Id="rId1" Type="http://schemas.openxmlformats.org/officeDocument/2006/relationships/notesMaster" Target="../notesMasters/notesMaster1.xml" /></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51.xml" /><Relationship Id="rId1" Type="http://schemas.openxmlformats.org/officeDocument/2006/relationships/notesMaster" Target="../notesMasters/notesMaster1.xml" /></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52.xml" /><Relationship Id="rId1" Type="http://schemas.openxmlformats.org/officeDocument/2006/relationships/notesMaster" Target="../notesMasters/notesMaster1.xml" /></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53.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4.xml" /><Relationship Id="rId1" Type="http://schemas.openxmlformats.org/officeDocument/2006/relationships/notesMaster" Target="../notesMasters/notesMaster1.xml" /></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5.xml" /><Relationship Id="rId1" Type="http://schemas.openxmlformats.org/officeDocument/2006/relationships/notesMaster" Target="../notesMasters/notesMaster1.xml" /></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6.xml" /><Relationship Id="rId1" Type="http://schemas.openxmlformats.org/officeDocument/2006/relationships/notesMaster" Target="../notesMasters/notesMaster1.xml" /></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7.xml" /><Relationship Id="rId1" Type="http://schemas.openxmlformats.org/officeDocument/2006/relationships/notesMaster" Target="../notesMasters/notesMaster1.xml" /></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8.xml" /><Relationship Id="rId1" Type="http://schemas.openxmlformats.org/officeDocument/2006/relationships/notesMaster" Target="../notesMasters/notesMaster1.xml" /></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9.xml" /><Relationship Id="rId1" Type="http://schemas.openxmlformats.org/officeDocument/2006/relationships/notesMaster" Target="../notesMasters/notesMaster1.xml" /></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60.xml" /><Relationship Id="rId1" Type="http://schemas.openxmlformats.org/officeDocument/2006/relationships/notesMaster" Target="../notesMasters/notesMaster1.xml" /></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61.xml" /><Relationship Id="rId1" Type="http://schemas.openxmlformats.org/officeDocument/2006/relationships/notesMaster" Target="../notesMasters/notesMaster1.xml" /></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62.xml" /><Relationship Id="rId1" Type="http://schemas.openxmlformats.org/officeDocument/2006/relationships/notesMaster" Target="../notesMasters/notesMaster1.xml" /></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63.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4.xml" /><Relationship Id="rId1" Type="http://schemas.openxmlformats.org/officeDocument/2006/relationships/notesMaster" Target="../notesMasters/notesMaster1.xml" /></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5.xml" /><Relationship Id="rId1" Type="http://schemas.openxmlformats.org/officeDocument/2006/relationships/notesMaster" Target="../notesMasters/notesMaster1.xml" /></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6.xml" /><Relationship Id="rId1" Type="http://schemas.openxmlformats.org/officeDocument/2006/relationships/notesMaster" Target="../notesMasters/notesMaster1.xml" /></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7.xml" /><Relationship Id="rId1" Type="http://schemas.openxmlformats.org/officeDocument/2006/relationships/notesMaster" Target="../notesMasters/notesMaster1.xml" /></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8.xml" /><Relationship Id="rId1" Type="http://schemas.openxmlformats.org/officeDocument/2006/relationships/notesMaster" Target="../notesMasters/notesMaster1.xml" /></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9.xml" /><Relationship Id="rId1" Type="http://schemas.openxmlformats.org/officeDocument/2006/relationships/notesMaster" Target="../notesMasters/notesMaster1.xml" /></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70.xml" /><Relationship Id="rId1" Type="http://schemas.openxmlformats.org/officeDocument/2006/relationships/notesMaster" Target="../notesMasters/notesMaster1.xml" /></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71.xml" /><Relationship Id="rId1" Type="http://schemas.openxmlformats.org/officeDocument/2006/relationships/notesMaster" Target="../notesMasters/notesMaster1.xml" /></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72.xml" /><Relationship Id="rId1" Type="http://schemas.openxmlformats.org/officeDocument/2006/relationships/notesMaster" Target="../notesMasters/notesMaster1.xml" /></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73.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4.xml" /><Relationship Id="rId1" Type="http://schemas.openxmlformats.org/officeDocument/2006/relationships/notesMaster" Target="../notesMasters/notesMaster1.xml" /></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5.xml" /><Relationship Id="rId1" Type="http://schemas.openxmlformats.org/officeDocument/2006/relationships/notesMaster" Target="../notesMasters/notesMaster1.xml" /></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6.xml" /><Relationship Id="rId1" Type="http://schemas.openxmlformats.org/officeDocument/2006/relationships/notesMaster" Target="../notesMasters/notesMaster1.xml" /></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7.xml" /><Relationship Id="rId1" Type="http://schemas.openxmlformats.org/officeDocument/2006/relationships/notesMaster" Target="../notesMasters/notesMaster1.xml" /></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8.xml" /><Relationship Id="rId1" Type="http://schemas.openxmlformats.org/officeDocument/2006/relationships/notesMaster" Target="../notesMasters/notesMaster1.xml" /></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9.xml" /><Relationship Id="rId1" Type="http://schemas.openxmlformats.org/officeDocument/2006/relationships/notesMaster" Target="../notesMasters/notesMaster1.xml" /></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80.xml" /><Relationship Id="rId1" Type="http://schemas.openxmlformats.org/officeDocument/2006/relationships/notesMaster" Target="../notesMasters/notesMaster1.xml" /></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81.xml" /><Relationship Id="rId1" Type="http://schemas.openxmlformats.org/officeDocument/2006/relationships/notesMaster" Target="../notesMasters/notesMaster1.xml" /></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82.xml" /><Relationship Id="rId1" Type="http://schemas.openxmlformats.org/officeDocument/2006/relationships/notesMaster" Target="../notesMasters/notesMaster1.xml" /></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83.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4.xml" /><Relationship Id="rId1" Type="http://schemas.openxmlformats.org/officeDocument/2006/relationships/notesMaster" Target="../notesMasters/notesMaster1.xml" /></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5.xml" /><Relationship Id="rId1" Type="http://schemas.openxmlformats.org/officeDocument/2006/relationships/notesMaster" Target="../notesMasters/notesMaster1.xml" /></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6.xml" /><Relationship Id="rId1" Type="http://schemas.openxmlformats.org/officeDocument/2006/relationships/notesMaster" Target="../notesMasters/notesMaster1.xml" /></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7.xml" /><Relationship Id="rId1" Type="http://schemas.openxmlformats.org/officeDocument/2006/relationships/notesMaster" Target="../notesMasters/notesMaster1.xml" /></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8.xml" /><Relationship Id="rId1" Type="http://schemas.openxmlformats.org/officeDocument/2006/relationships/notesMaster" Target="../notesMasters/notesMaster1.xml" /></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9.xml" /><Relationship Id="rId1" Type="http://schemas.openxmlformats.org/officeDocument/2006/relationships/notesMaster" Target="../notesMasters/notesMaster1.xml" /></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90.xml" /><Relationship Id="rId1" Type="http://schemas.openxmlformats.org/officeDocument/2006/relationships/notesMaster" Target="../notesMasters/notesMaster1.xml" /></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91.xml" /><Relationship Id="rId1" Type="http://schemas.openxmlformats.org/officeDocument/2006/relationships/notesMaster" Target="../notesMasters/notesMaster1.xml" /></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92.xml" /><Relationship Id="rId1" Type="http://schemas.openxmlformats.org/officeDocument/2006/relationships/notesMaster" Target="../notesMasters/notesMaster1.xml" /></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93.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4.xml" /><Relationship Id="rId1" Type="http://schemas.openxmlformats.org/officeDocument/2006/relationships/notesMaster" Target="../notesMasters/notesMaster1.xml" /></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5.xml" /><Relationship Id="rId1" Type="http://schemas.openxmlformats.org/officeDocument/2006/relationships/notesMaster" Target="../notesMasters/notesMaster1.xml" /></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6.xml" /><Relationship Id="rId1" Type="http://schemas.openxmlformats.org/officeDocument/2006/relationships/notesMaster" Target="../notesMasters/notesMaster1.xml" /></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7.xml" /><Relationship Id="rId1" Type="http://schemas.openxmlformats.org/officeDocument/2006/relationships/notesMaster" Target="../notesMasters/notesMaster1.xml" /></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8.xml" /><Relationship Id="rId1" Type="http://schemas.openxmlformats.org/officeDocument/2006/relationships/notesMaster" Target="../notesMasters/notesMaster1.xml" /></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9.xml" /><Relationship Id="rId1" Type="http://schemas.openxmlformats.org/officeDocument/2006/relationships/notesMaster" Target="../notesMasters/notesMaster1.xml" /></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300.xml" /><Relationship Id="rId1" Type="http://schemas.openxmlformats.org/officeDocument/2006/relationships/notesMaster" Target="../notesMasters/notesMaster1.xml" /></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301.xml" /><Relationship Id="rId1" Type="http://schemas.openxmlformats.org/officeDocument/2006/relationships/notesMaster" Target="../notesMasters/notesMaster1.xml" /></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302.xml" /><Relationship Id="rId1" Type="http://schemas.openxmlformats.org/officeDocument/2006/relationships/notesMaster" Target="../notesMasters/notesMaster1.xml" /></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303.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4.xml" /><Relationship Id="rId1" Type="http://schemas.openxmlformats.org/officeDocument/2006/relationships/notesMaster" Target="../notesMasters/notesMaster1.xml" /></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5.xml" /><Relationship Id="rId1" Type="http://schemas.openxmlformats.org/officeDocument/2006/relationships/notesMaster" Target="../notesMasters/notesMaster1.xml" /></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6.xml" /><Relationship Id="rId1" Type="http://schemas.openxmlformats.org/officeDocument/2006/relationships/notesMaster" Target="../notesMasters/notesMaster1.xml" /></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7.xml" /><Relationship Id="rId1" Type="http://schemas.openxmlformats.org/officeDocument/2006/relationships/notesMaster" Target="../notesMasters/notesMaster1.xml" /></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8.xml" /><Relationship Id="rId1" Type="http://schemas.openxmlformats.org/officeDocument/2006/relationships/notesMaster" Target="../notesMasters/notesMaster1.xml" /></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9.xml" /><Relationship Id="rId1" Type="http://schemas.openxmlformats.org/officeDocument/2006/relationships/notesMaster" Target="../notesMasters/notesMaster1.xml" /></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10.xml" /><Relationship Id="rId1" Type="http://schemas.openxmlformats.org/officeDocument/2006/relationships/notesMaster" Target="../notesMasters/notesMaster1.xml" /></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11.xml" /><Relationship Id="rId1" Type="http://schemas.openxmlformats.org/officeDocument/2006/relationships/notesMaster" Target="../notesMasters/notesMaster1.xml" /></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12.xml" /><Relationship Id="rId1" Type="http://schemas.openxmlformats.org/officeDocument/2006/relationships/notesMaster" Target="../notesMasters/notesMaster1.xml" /></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13.xml" /><Relationship Id="rId1" Type="http://schemas.openxmlformats.org/officeDocument/2006/relationships/notesMaster" Target="../notesMasters/notesMaster1.xml" /></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4.xml" /><Relationship Id="rId1" Type="http://schemas.openxmlformats.org/officeDocument/2006/relationships/notesMaster" Target="../notesMasters/notesMaster1.xml" /></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5.xml" /><Relationship Id="rId1" Type="http://schemas.openxmlformats.org/officeDocument/2006/relationships/notesMaster" Target="../notesMasters/notesMaster1.xml" /></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6.xml" /><Relationship Id="rId1" Type="http://schemas.openxmlformats.org/officeDocument/2006/relationships/notesMaster" Target="../notesMasters/notesMaster1.xml" /></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7.xml" /><Relationship Id="rId1" Type="http://schemas.openxmlformats.org/officeDocument/2006/relationships/notesMaster" Target="../notesMasters/notesMaster1.xml" /></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8.xml" /><Relationship Id="rId1" Type="http://schemas.openxmlformats.org/officeDocument/2006/relationships/notesMaster" Target="../notesMasters/notesMaster1.xml" /></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9.xml" /><Relationship Id="rId1" Type="http://schemas.openxmlformats.org/officeDocument/2006/relationships/notesMaster" Target="../notesMasters/notesMaster1.xml" /></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20.xml" /><Relationship Id="rId1" Type="http://schemas.openxmlformats.org/officeDocument/2006/relationships/notesMaster" Target="../notesMasters/notesMaster1.xml" /></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21.xml" /><Relationship Id="rId1" Type="http://schemas.openxmlformats.org/officeDocument/2006/relationships/notesMaster" Target="../notesMasters/notesMaster1.xml" /></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22.xml" /><Relationship Id="rId1" Type="http://schemas.openxmlformats.org/officeDocument/2006/relationships/notesMaster" Target="../notesMasters/notesMaster1.xml" /></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23.xml" /><Relationship Id="rId1" Type="http://schemas.openxmlformats.org/officeDocument/2006/relationships/notesMaster" Target="../notesMasters/notesMaster1.xml" /></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4.xml" /><Relationship Id="rId1" Type="http://schemas.openxmlformats.org/officeDocument/2006/relationships/notesMaster" Target="../notesMasters/notesMaster1.xml" /></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5.xml" /><Relationship Id="rId1" Type="http://schemas.openxmlformats.org/officeDocument/2006/relationships/notesMaster" Target="../notesMasters/notesMaster1.xml" /></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6.xml" /><Relationship Id="rId1" Type="http://schemas.openxmlformats.org/officeDocument/2006/relationships/notesMaster" Target="../notesMasters/notesMaster1.xml" /></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7.xml" /><Relationship Id="rId1" Type="http://schemas.openxmlformats.org/officeDocument/2006/relationships/notesMaster" Target="../notesMasters/notesMaster1.xml" /></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8.xml" /><Relationship Id="rId1" Type="http://schemas.openxmlformats.org/officeDocument/2006/relationships/notesMaster" Target="../notesMasters/notesMaster1.xml" /></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9.xml" /><Relationship Id="rId1" Type="http://schemas.openxmlformats.org/officeDocument/2006/relationships/notesMaster" Target="../notesMasters/notesMaster1.xml" /></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30.xml" /><Relationship Id="rId1" Type="http://schemas.openxmlformats.org/officeDocument/2006/relationships/notesMaster" Target="../notesMasters/notesMaster1.xml" /></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31.xml" /><Relationship Id="rId1" Type="http://schemas.openxmlformats.org/officeDocument/2006/relationships/notesMaster" Target="../notesMasters/notesMaster1.xml" /></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32.xml" /><Relationship Id="rId1" Type="http://schemas.openxmlformats.org/officeDocument/2006/relationships/notesMaster" Target="../notesMasters/notesMaster1.xml" /></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33.xml" /><Relationship Id="rId1" Type="http://schemas.openxmlformats.org/officeDocument/2006/relationships/notesMaster" Target="../notesMasters/notesMaster1.xml" /></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4.xml" /><Relationship Id="rId1" Type="http://schemas.openxmlformats.org/officeDocument/2006/relationships/notesMaster" Target="../notesMasters/notesMaster1.xml" /></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5.xml" /><Relationship Id="rId1" Type="http://schemas.openxmlformats.org/officeDocument/2006/relationships/notesMaster" Target="../notesMasters/notesMaster1.xml" /></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6.xml" /><Relationship Id="rId1" Type="http://schemas.openxmlformats.org/officeDocument/2006/relationships/notesMaster" Target="../notesMasters/notesMaster1.xml" /></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7.xml" /><Relationship Id="rId1" Type="http://schemas.openxmlformats.org/officeDocument/2006/relationships/notesMaster" Target="../notesMasters/notesMaster1.xml" /></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8.xml" /><Relationship Id="rId1" Type="http://schemas.openxmlformats.org/officeDocument/2006/relationships/notesMaster" Target="../notesMasters/notesMaster1.xml" /></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9.xml" /><Relationship Id="rId1" Type="http://schemas.openxmlformats.org/officeDocument/2006/relationships/notesMaster" Target="../notesMasters/notesMaster1.xml" /></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40.xml" /><Relationship Id="rId1" Type="http://schemas.openxmlformats.org/officeDocument/2006/relationships/notesMaster" Target="../notesMasters/notesMaster1.xml" /></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41.xml" /><Relationship Id="rId1" Type="http://schemas.openxmlformats.org/officeDocument/2006/relationships/notesMaster" Target="../notesMasters/notesMaster1.xml" /></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42.xml" /><Relationship Id="rId1" Type="http://schemas.openxmlformats.org/officeDocument/2006/relationships/notesMaster" Target="../notesMasters/notesMaster1.xml" /></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43.xml" /><Relationship Id="rId1" Type="http://schemas.openxmlformats.org/officeDocument/2006/relationships/notesMaster" Target="../notesMasters/notesMaster1.xml" /></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4.xml" /><Relationship Id="rId1" Type="http://schemas.openxmlformats.org/officeDocument/2006/relationships/notesMaster" Target="../notesMasters/notesMaster1.xml" /></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5.xml" /><Relationship Id="rId1" Type="http://schemas.openxmlformats.org/officeDocument/2006/relationships/notesMaster" Target="../notesMasters/notesMaster1.xml" /></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6.xml" /><Relationship Id="rId1" Type="http://schemas.openxmlformats.org/officeDocument/2006/relationships/notesMaster" Target="../notesMasters/notesMaster1.xml" /></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7.xml" /><Relationship Id="rId1" Type="http://schemas.openxmlformats.org/officeDocument/2006/relationships/notesMaster" Target="../notesMasters/notesMaster1.xml" /></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8.xml" /><Relationship Id="rId1" Type="http://schemas.openxmlformats.org/officeDocument/2006/relationships/notesMaster" Target="../notesMasters/notesMaster1.xml" /></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49.xml" /><Relationship Id="rId1" Type="http://schemas.openxmlformats.org/officeDocument/2006/relationships/notesMaster" Target="../notesMasters/notesMaster1.xml" /></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50.xml" /><Relationship Id="rId1" Type="http://schemas.openxmlformats.org/officeDocument/2006/relationships/notesMaster" Target="../notesMasters/notesMaster1.xml" /></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51.xml" /><Relationship Id="rId1" Type="http://schemas.openxmlformats.org/officeDocument/2006/relationships/notesMaster" Target="../notesMasters/notesMaster1.xml" /></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52.xml" /><Relationship Id="rId1" Type="http://schemas.openxmlformats.org/officeDocument/2006/relationships/notesMaster" Target="../notesMasters/notesMaster1.xml" /></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53.xml" /><Relationship Id="rId1" Type="http://schemas.openxmlformats.org/officeDocument/2006/relationships/notesMaster" Target="../notesMasters/notesMaster1.xml" /></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54.xml" /><Relationship Id="rId1" Type="http://schemas.openxmlformats.org/officeDocument/2006/relationships/notesMaster" Target="../notesMasters/notesMaster1.xml" /></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55.xml" /><Relationship Id="rId1" Type="http://schemas.openxmlformats.org/officeDocument/2006/relationships/notesMaster" Target="../notesMasters/notesMaster1.xml" /></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56.xml" /><Relationship Id="rId1" Type="http://schemas.openxmlformats.org/officeDocument/2006/relationships/notesMaster" Target="../notesMasters/notesMaster1.xml" /></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57.xml" /><Relationship Id="rId1" Type="http://schemas.openxmlformats.org/officeDocument/2006/relationships/notesMaster" Target="../notesMasters/notesMaster1.xml" /></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 /><Relationship Id="rId1" Type="http://schemas.openxmlformats.org/officeDocument/2006/relationships/notesMaster" Target="../notesMasters/notesMaster1.xml" /></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 /><Relationship Id="rId1" Type="http://schemas.openxmlformats.org/officeDocument/2006/relationships/notesMaster" Target="../notesMasters/notesMaster1.xml" /></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 /><Relationship Id="rId1" Type="http://schemas.openxmlformats.org/officeDocument/2006/relationships/notesMaster" Target="../notesMasters/notesMaster1.xml" /></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 /><Relationship Id="rId1" Type="http://schemas.openxmlformats.org/officeDocument/2006/relationships/notesMaster" Target="../notesMasters/notesMaster1.xml" /></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 /><Relationship Id="rId1" Type="http://schemas.openxmlformats.org/officeDocument/2006/relationships/notesMaster" Target="../notesMasters/notesMaster1.xml" /></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 /><Relationship Id="rId1" Type="http://schemas.openxmlformats.org/officeDocument/2006/relationships/notesMaster" Target="../notesMasters/notesMaster1.xml" /></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 /><Relationship Id="rId1" Type="http://schemas.openxmlformats.org/officeDocument/2006/relationships/notesMaster" Target="../notesMasters/notesMaster1.xml" /></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 /><Relationship Id="rId1" Type="http://schemas.openxmlformats.org/officeDocument/2006/relationships/notesMaster" Target="../notesMasters/notesMaster1.xml" /></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 /><Relationship Id="rId1" Type="http://schemas.openxmlformats.org/officeDocument/2006/relationships/notesMaster" Target="../notesMasters/notesMaster1.xml" /></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 /><Relationship Id="rId1" Type="http://schemas.openxmlformats.org/officeDocument/2006/relationships/notesMaster" Target="../notesMasters/notesMaster1.xml" /></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 /><Relationship Id="rId1" Type="http://schemas.openxmlformats.org/officeDocument/2006/relationships/notesMaster" Target="../notesMasters/notesMaster1.xml" /></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 /><Relationship Id="rId1" Type="http://schemas.openxmlformats.org/officeDocument/2006/relationships/notesMaster" Target="../notesMasters/notesMaster1.xml" /></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 /><Relationship Id="rId1" Type="http://schemas.openxmlformats.org/officeDocument/2006/relationships/notesMaster" Target="../notesMasters/notesMaster1.xml" /></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 /><Relationship Id="rId1" Type="http://schemas.openxmlformats.org/officeDocument/2006/relationships/notesMaster" Target="../notesMasters/notesMaster1.xml" /></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 /><Relationship Id="rId1" Type="http://schemas.openxmlformats.org/officeDocument/2006/relationships/notesMaster" Target="../notesMasters/notesMaster1.xml" /></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 /><Relationship Id="rId1" Type="http://schemas.openxmlformats.org/officeDocument/2006/relationships/notesMaster" Target="../notesMasters/notesMaster1.xml" /></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 /><Relationship Id="rId1" Type="http://schemas.openxmlformats.org/officeDocument/2006/relationships/notesMaster" Target="../notesMasters/notesMaster1.xml" /></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 /><Relationship Id="rId1" Type="http://schemas.openxmlformats.org/officeDocument/2006/relationships/notesMaster" Target="../notesMasters/notesMaster1.xml" /></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 /><Relationship Id="rId1" Type="http://schemas.openxmlformats.org/officeDocument/2006/relationships/notesMaster" Target="../notesMasters/notesMaster1.xml" /></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 /><Relationship Id="rId1" Type="http://schemas.openxmlformats.org/officeDocument/2006/relationships/notesMaster" Target="../notesMasters/notesMaster1.xml" /></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 /><Relationship Id="rId1" Type="http://schemas.openxmlformats.org/officeDocument/2006/relationships/notesMaster" Target="../notesMasters/notesMaster1.xml" /></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 /><Relationship Id="rId1" Type="http://schemas.openxmlformats.org/officeDocument/2006/relationships/notesMaster" Target="../notesMasters/notesMaster1.xml" /></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 /><Relationship Id="rId1" Type="http://schemas.openxmlformats.org/officeDocument/2006/relationships/notesMaster" Target="../notesMasters/notesMaster1.xml" /></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 /><Relationship Id="rId1" Type="http://schemas.openxmlformats.org/officeDocument/2006/relationships/notesMaster" Target="../notesMasters/notesMaster1.xml" /></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 /><Relationship Id="rId1" Type="http://schemas.openxmlformats.org/officeDocument/2006/relationships/notesMaster" Target="../notesMasters/notesMaster1.xml" /></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 /><Relationship Id="rId1" Type="http://schemas.openxmlformats.org/officeDocument/2006/relationships/notesMaster" Target="../notesMasters/notesMaster1.xml" /></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 /><Relationship Id="rId1" Type="http://schemas.openxmlformats.org/officeDocument/2006/relationships/notesMaster" Target="../notesMasters/notesMaster1.xml" /></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 /><Relationship Id="rId1" Type="http://schemas.openxmlformats.org/officeDocument/2006/relationships/notesMaster" Target="../notesMasters/notesMaster1.xml" /></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 /><Relationship Id="rId1" Type="http://schemas.openxmlformats.org/officeDocument/2006/relationships/notesMaster" Target="../notesMasters/notesMaster1.xml" /></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 /><Relationship Id="rId1" Type="http://schemas.openxmlformats.org/officeDocument/2006/relationships/notesMaster" Target="../notesMasters/notesMaster1.xml" /></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 /><Relationship Id="rId1" Type="http://schemas.openxmlformats.org/officeDocument/2006/relationships/notesMaster" Target="../notesMasters/notesMaster1.xml" /></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 /><Relationship Id="rId1" Type="http://schemas.openxmlformats.org/officeDocument/2006/relationships/notesMaster" Target="../notesMasters/notesMaster1.xml" /></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 /><Relationship Id="rId1" Type="http://schemas.openxmlformats.org/officeDocument/2006/relationships/notesMaster" Target="../notesMasters/notesMaster1.xml" /></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 /><Relationship Id="rId1" Type="http://schemas.openxmlformats.org/officeDocument/2006/relationships/notesMaster" Target="../notesMasters/notesMaster1.xml" /></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 /><Relationship Id="rId1" Type="http://schemas.openxmlformats.org/officeDocument/2006/relationships/notesMaster" Target="../notesMasters/notesMaster1.xml" /></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 /><Relationship Id="rId1" Type="http://schemas.openxmlformats.org/officeDocument/2006/relationships/notesMaster" Target="../notesMasters/notesMaster1.xml" /></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 /><Relationship Id="rId1" Type="http://schemas.openxmlformats.org/officeDocument/2006/relationships/notesMaster" Target="../notesMasters/notesMaster1.xml" /></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 /><Relationship Id="rId1" Type="http://schemas.openxmlformats.org/officeDocument/2006/relationships/notesMaster" Target="../notesMasters/notesMaster1.xml" /></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 /><Relationship Id="rId1" Type="http://schemas.openxmlformats.org/officeDocument/2006/relationships/notesMaster" Target="../notesMasters/notesMaster1.xml" /></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 /><Relationship Id="rId1" Type="http://schemas.openxmlformats.org/officeDocument/2006/relationships/notesMaster" Target="../notesMasters/notesMaster1.xml" /></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 /><Relationship Id="rId1" Type="http://schemas.openxmlformats.org/officeDocument/2006/relationships/notesMaster" Target="../notesMasters/notesMaster1.xml" /></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 /><Relationship Id="rId1" Type="http://schemas.openxmlformats.org/officeDocument/2006/relationships/notesMaster" Target="../notesMasters/notesMaster1.xml" /></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 /><Relationship Id="rId1" Type="http://schemas.openxmlformats.org/officeDocument/2006/relationships/notesMaster" Target="../notesMasters/notesMaster1.xml" /></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 /><Relationship Id="rId1" Type="http://schemas.openxmlformats.org/officeDocument/2006/relationships/notesMaster" Target="../notesMasters/notesMaster1.xml" /></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 /><Relationship Id="rId1" Type="http://schemas.openxmlformats.org/officeDocument/2006/relationships/notesMaster" Target="../notesMasters/notesMaster1.xml" /></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 /><Relationship Id="rId1" Type="http://schemas.openxmlformats.org/officeDocument/2006/relationships/notesMaster" Target="../notesMasters/notesMaster1.xml" /></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 /><Relationship Id="rId1" Type="http://schemas.openxmlformats.org/officeDocument/2006/relationships/notesMaster" Target="../notesMasters/notesMaster1.xml" /></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 /><Relationship Id="rId1" Type="http://schemas.openxmlformats.org/officeDocument/2006/relationships/notesMaster" Target="../notesMasters/notesMaster1.xml" /></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 /><Relationship Id="rId1" Type="http://schemas.openxmlformats.org/officeDocument/2006/relationships/notesMaster" Target="../notesMasters/notesMaster1.xml" /></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 /><Relationship Id="rId1" Type="http://schemas.openxmlformats.org/officeDocument/2006/relationships/notesMaster" Target="../notesMasters/notesMaster1.xml" /></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 /><Relationship Id="rId1" Type="http://schemas.openxmlformats.org/officeDocument/2006/relationships/notesMaster" Target="../notesMasters/notesMaster1.xml" /></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 /><Relationship Id="rId1" Type="http://schemas.openxmlformats.org/officeDocument/2006/relationships/notesMaster" Target="../notesMasters/notesMaster1.xml" /></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 /><Relationship Id="rId1" Type="http://schemas.openxmlformats.org/officeDocument/2006/relationships/notesMaster" Target="../notesMasters/notesMaster1.xml" /></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a:t>
            </a:fld>
            <a:endParaRPr lang="en-US"/>
          </a:p>
        </p:txBody>
      </p:sp>
    </p:spTree>
    <p:extLst>
      <p:ext uri="{BB962C8B-B14F-4D97-AF65-F5344CB8AC3E}">
        <p14:creationId xmlns:p14="http://schemas.microsoft.com/office/powerpoint/2010/main" val="3117079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a:t>
            </a:fld>
            <a:endParaRPr lang="en-US"/>
          </a:p>
        </p:txBody>
      </p:sp>
    </p:spTree>
    <p:extLst>
      <p:ext uri="{BB962C8B-B14F-4D97-AF65-F5344CB8AC3E}">
        <p14:creationId xmlns:p14="http://schemas.microsoft.com/office/powerpoint/2010/main" val="73940219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100</a:t>
            </a:fld>
            <a:endParaRPr lang="en-US"/>
          </a:p>
        </p:txBody>
      </p:sp>
    </p:spTree>
    <p:extLst>
      <p:ext uri="{BB962C8B-B14F-4D97-AF65-F5344CB8AC3E}">
        <p14:creationId xmlns:p14="http://schemas.microsoft.com/office/powerpoint/2010/main" val="98748618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101</a:t>
            </a:fld>
            <a:endParaRPr lang="en-US"/>
          </a:p>
        </p:txBody>
      </p:sp>
    </p:spTree>
    <p:extLst>
      <p:ext uri="{BB962C8B-B14F-4D97-AF65-F5344CB8AC3E}">
        <p14:creationId xmlns:p14="http://schemas.microsoft.com/office/powerpoint/2010/main" val="214522796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102</a:t>
            </a:fld>
            <a:endParaRPr lang="en-US"/>
          </a:p>
        </p:txBody>
      </p:sp>
    </p:spTree>
    <p:extLst>
      <p:ext uri="{BB962C8B-B14F-4D97-AF65-F5344CB8AC3E}">
        <p14:creationId xmlns:p14="http://schemas.microsoft.com/office/powerpoint/2010/main" val="249776809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103</a:t>
            </a:fld>
            <a:endParaRPr lang="en-US"/>
          </a:p>
        </p:txBody>
      </p:sp>
    </p:spTree>
    <p:extLst>
      <p:ext uri="{BB962C8B-B14F-4D97-AF65-F5344CB8AC3E}">
        <p14:creationId xmlns:p14="http://schemas.microsoft.com/office/powerpoint/2010/main" val="178601455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104</a:t>
            </a:fld>
            <a:endParaRPr lang="en-US"/>
          </a:p>
        </p:txBody>
      </p:sp>
    </p:spTree>
    <p:extLst>
      <p:ext uri="{BB962C8B-B14F-4D97-AF65-F5344CB8AC3E}">
        <p14:creationId xmlns:p14="http://schemas.microsoft.com/office/powerpoint/2010/main" val="43029899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105</a:t>
            </a:fld>
            <a:endParaRPr lang="en-US"/>
          </a:p>
        </p:txBody>
      </p:sp>
    </p:spTree>
    <p:extLst>
      <p:ext uri="{BB962C8B-B14F-4D97-AF65-F5344CB8AC3E}">
        <p14:creationId xmlns:p14="http://schemas.microsoft.com/office/powerpoint/2010/main" val="303890835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106</a:t>
            </a:fld>
            <a:endParaRPr lang="en-US"/>
          </a:p>
        </p:txBody>
      </p:sp>
    </p:spTree>
    <p:extLst>
      <p:ext uri="{BB962C8B-B14F-4D97-AF65-F5344CB8AC3E}">
        <p14:creationId xmlns:p14="http://schemas.microsoft.com/office/powerpoint/2010/main" val="275657038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107</a:t>
            </a:fld>
            <a:endParaRPr lang="en-US"/>
          </a:p>
        </p:txBody>
      </p:sp>
    </p:spTree>
    <p:extLst>
      <p:ext uri="{BB962C8B-B14F-4D97-AF65-F5344CB8AC3E}">
        <p14:creationId xmlns:p14="http://schemas.microsoft.com/office/powerpoint/2010/main" val="173329052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108</a:t>
            </a:fld>
            <a:endParaRPr lang="en-US"/>
          </a:p>
        </p:txBody>
      </p:sp>
    </p:spTree>
    <p:extLst>
      <p:ext uri="{BB962C8B-B14F-4D97-AF65-F5344CB8AC3E}">
        <p14:creationId xmlns:p14="http://schemas.microsoft.com/office/powerpoint/2010/main" val="139792475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109</a:t>
            </a:fld>
            <a:endParaRPr lang="en-US"/>
          </a:p>
        </p:txBody>
      </p:sp>
    </p:spTree>
    <p:extLst>
      <p:ext uri="{BB962C8B-B14F-4D97-AF65-F5344CB8AC3E}">
        <p14:creationId xmlns:p14="http://schemas.microsoft.com/office/powerpoint/2010/main" val="3548134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a:t>
            </a:fld>
            <a:endParaRPr lang="en-US"/>
          </a:p>
        </p:txBody>
      </p:sp>
    </p:spTree>
    <p:extLst>
      <p:ext uri="{BB962C8B-B14F-4D97-AF65-F5344CB8AC3E}">
        <p14:creationId xmlns:p14="http://schemas.microsoft.com/office/powerpoint/2010/main" val="147653832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110</a:t>
            </a:fld>
            <a:endParaRPr lang="en-US"/>
          </a:p>
        </p:txBody>
      </p:sp>
    </p:spTree>
    <p:extLst>
      <p:ext uri="{BB962C8B-B14F-4D97-AF65-F5344CB8AC3E}">
        <p14:creationId xmlns:p14="http://schemas.microsoft.com/office/powerpoint/2010/main" val="347845578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111</a:t>
            </a:fld>
            <a:endParaRPr lang="en-US"/>
          </a:p>
        </p:txBody>
      </p:sp>
    </p:spTree>
    <p:extLst>
      <p:ext uri="{BB962C8B-B14F-4D97-AF65-F5344CB8AC3E}">
        <p14:creationId xmlns:p14="http://schemas.microsoft.com/office/powerpoint/2010/main" val="133890610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112</a:t>
            </a:fld>
            <a:endParaRPr lang="en-US"/>
          </a:p>
        </p:txBody>
      </p:sp>
    </p:spTree>
    <p:extLst>
      <p:ext uri="{BB962C8B-B14F-4D97-AF65-F5344CB8AC3E}">
        <p14:creationId xmlns:p14="http://schemas.microsoft.com/office/powerpoint/2010/main" val="358395469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113</a:t>
            </a:fld>
            <a:endParaRPr lang="en-US"/>
          </a:p>
        </p:txBody>
      </p:sp>
    </p:spTree>
    <p:extLst>
      <p:ext uri="{BB962C8B-B14F-4D97-AF65-F5344CB8AC3E}">
        <p14:creationId xmlns:p14="http://schemas.microsoft.com/office/powerpoint/2010/main" val="248598248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114</a:t>
            </a:fld>
            <a:endParaRPr lang="en-US"/>
          </a:p>
        </p:txBody>
      </p:sp>
    </p:spTree>
    <p:extLst>
      <p:ext uri="{BB962C8B-B14F-4D97-AF65-F5344CB8AC3E}">
        <p14:creationId xmlns:p14="http://schemas.microsoft.com/office/powerpoint/2010/main" val="352454224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115</a:t>
            </a:fld>
            <a:endParaRPr lang="en-US"/>
          </a:p>
        </p:txBody>
      </p:sp>
    </p:spTree>
    <p:extLst>
      <p:ext uri="{BB962C8B-B14F-4D97-AF65-F5344CB8AC3E}">
        <p14:creationId xmlns:p14="http://schemas.microsoft.com/office/powerpoint/2010/main" val="29426229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116</a:t>
            </a:fld>
            <a:endParaRPr lang="en-US"/>
          </a:p>
        </p:txBody>
      </p:sp>
    </p:spTree>
    <p:extLst>
      <p:ext uri="{BB962C8B-B14F-4D97-AF65-F5344CB8AC3E}">
        <p14:creationId xmlns:p14="http://schemas.microsoft.com/office/powerpoint/2010/main" val="343998329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117</a:t>
            </a:fld>
            <a:endParaRPr lang="en-US"/>
          </a:p>
        </p:txBody>
      </p:sp>
    </p:spTree>
    <p:extLst>
      <p:ext uri="{BB962C8B-B14F-4D97-AF65-F5344CB8AC3E}">
        <p14:creationId xmlns:p14="http://schemas.microsoft.com/office/powerpoint/2010/main" val="335457214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118</a:t>
            </a:fld>
            <a:endParaRPr lang="en-US"/>
          </a:p>
        </p:txBody>
      </p:sp>
    </p:spTree>
    <p:extLst>
      <p:ext uri="{BB962C8B-B14F-4D97-AF65-F5344CB8AC3E}">
        <p14:creationId xmlns:p14="http://schemas.microsoft.com/office/powerpoint/2010/main" val="177191622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119</a:t>
            </a:fld>
            <a:endParaRPr lang="en-US"/>
          </a:p>
        </p:txBody>
      </p:sp>
    </p:spTree>
    <p:extLst>
      <p:ext uri="{BB962C8B-B14F-4D97-AF65-F5344CB8AC3E}">
        <p14:creationId xmlns:p14="http://schemas.microsoft.com/office/powerpoint/2010/main" val="1864419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a:t>
            </a:fld>
            <a:endParaRPr lang="en-US"/>
          </a:p>
        </p:txBody>
      </p:sp>
    </p:spTree>
    <p:extLst>
      <p:ext uri="{BB962C8B-B14F-4D97-AF65-F5344CB8AC3E}">
        <p14:creationId xmlns:p14="http://schemas.microsoft.com/office/powerpoint/2010/main" val="365265157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120</a:t>
            </a:fld>
            <a:endParaRPr lang="en-US"/>
          </a:p>
        </p:txBody>
      </p:sp>
    </p:spTree>
    <p:extLst>
      <p:ext uri="{BB962C8B-B14F-4D97-AF65-F5344CB8AC3E}">
        <p14:creationId xmlns:p14="http://schemas.microsoft.com/office/powerpoint/2010/main" val="284328017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121</a:t>
            </a:fld>
            <a:endParaRPr lang="en-US"/>
          </a:p>
        </p:txBody>
      </p:sp>
    </p:spTree>
    <p:extLst>
      <p:ext uri="{BB962C8B-B14F-4D97-AF65-F5344CB8AC3E}">
        <p14:creationId xmlns:p14="http://schemas.microsoft.com/office/powerpoint/2010/main" val="174284656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122</a:t>
            </a:fld>
            <a:endParaRPr lang="en-US"/>
          </a:p>
        </p:txBody>
      </p:sp>
    </p:spTree>
    <p:extLst>
      <p:ext uri="{BB962C8B-B14F-4D97-AF65-F5344CB8AC3E}">
        <p14:creationId xmlns:p14="http://schemas.microsoft.com/office/powerpoint/2010/main" val="138942294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123</a:t>
            </a:fld>
            <a:endParaRPr lang="en-US"/>
          </a:p>
        </p:txBody>
      </p:sp>
    </p:spTree>
    <p:extLst>
      <p:ext uri="{BB962C8B-B14F-4D97-AF65-F5344CB8AC3E}">
        <p14:creationId xmlns:p14="http://schemas.microsoft.com/office/powerpoint/2010/main" val="160032849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124</a:t>
            </a:fld>
            <a:endParaRPr lang="en-US"/>
          </a:p>
        </p:txBody>
      </p:sp>
    </p:spTree>
    <p:extLst>
      <p:ext uri="{BB962C8B-B14F-4D97-AF65-F5344CB8AC3E}">
        <p14:creationId xmlns:p14="http://schemas.microsoft.com/office/powerpoint/2010/main" val="173765155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125</a:t>
            </a:fld>
            <a:endParaRPr lang="en-US"/>
          </a:p>
        </p:txBody>
      </p:sp>
    </p:spTree>
    <p:extLst>
      <p:ext uri="{BB962C8B-B14F-4D97-AF65-F5344CB8AC3E}">
        <p14:creationId xmlns:p14="http://schemas.microsoft.com/office/powerpoint/2010/main" val="79056800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126</a:t>
            </a:fld>
            <a:endParaRPr lang="en-US"/>
          </a:p>
        </p:txBody>
      </p:sp>
    </p:spTree>
    <p:extLst>
      <p:ext uri="{BB962C8B-B14F-4D97-AF65-F5344CB8AC3E}">
        <p14:creationId xmlns:p14="http://schemas.microsoft.com/office/powerpoint/2010/main" val="402832642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127</a:t>
            </a:fld>
            <a:endParaRPr lang="en-US"/>
          </a:p>
        </p:txBody>
      </p:sp>
    </p:spTree>
    <p:extLst>
      <p:ext uri="{BB962C8B-B14F-4D97-AF65-F5344CB8AC3E}">
        <p14:creationId xmlns:p14="http://schemas.microsoft.com/office/powerpoint/2010/main" val="337670997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128</a:t>
            </a:fld>
            <a:endParaRPr lang="en-US"/>
          </a:p>
        </p:txBody>
      </p:sp>
    </p:spTree>
    <p:extLst>
      <p:ext uri="{BB962C8B-B14F-4D97-AF65-F5344CB8AC3E}">
        <p14:creationId xmlns:p14="http://schemas.microsoft.com/office/powerpoint/2010/main" val="284004751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129</a:t>
            </a:fld>
            <a:endParaRPr lang="en-US"/>
          </a:p>
        </p:txBody>
      </p:sp>
    </p:spTree>
    <p:extLst>
      <p:ext uri="{BB962C8B-B14F-4D97-AF65-F5344CB8AC3E}">
        <p14:creationId xmlns:p14="http://schemas.microsoft.com/office/powerpoint/2010/main" val="4263660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E5F84A5-50A0-42FA-BC95-EC9CB8AF08C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65188362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130</a:t>
            </a:fld>
            <a:endParaRPr lang="en-US"/>
          </a:p>
        </p:txBody>
      </p:sp>
    </p:spTree>
    <p:extLst>
      <p:ext uri="{BB962C8B-B14F-4D97-AF65-F5344CB8AC3E}">
        <p14:creationId xmlns:p14="http://schemas.microsoft.com/office/powerpoint/2010/main" val="72454303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131</a:t>
            </a:fld>
            <a:endParaRPr lang="en-US"/>
          </a:p>
        </p:txBody>
      </p:sp>
    </p:spTree>
    <p:extLst>
      <p:ext uri="{BB962C8B-B14F-4D97-AF65-F5344CB8AC3E}">
        <p14:creationId xmlns:p14="http://schemas.microsoft.com/office/powerpoint/2010/main" val="151913045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132</a:t>
            </a:fld>
            <a:endParaRPr lang="en-US"/>
          </a:p>
        </p:txBody>
      </p:sp>
    </p:spTree>
    <p:extLst>
      <p:ext uri="{BB962C8B-B14F-4D97-AF65-F5344CB8AC3E}">
        <p14:creationId xmlns:p14="http://schemas.microsoft.com/office/powerpoint/2010/main" val="365135107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133</a:t>
            </a:fld>
            <a:endParaRPr lang="en-US"/>
          </a:p>
        </p:txBody>
      </p:sp>
    </p:spTree>
    <p:extLst>
      <p:ext uri="{BB962C8B-B14F-4D97-AF65-F5344CB8AC3E}">
        <p14:creationId xmlns:p14="http://schemas.microsoft.com/office/powerpoint/2010/main" val="4259972489"/>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134</a:t>
            </a:fld>
            <a:endParaRPr lang="en-US"/>
          </a:p>
        </p:txBody>
      </p:sp>
    </p:spTree>
    <p:extLst>
      <p:ext uri="{BB962C8B-B14F-4D97-AF65-F5344CB8AC3E}">
        <p14:creationId xmlns:p14="http://schemas.microsoft.com/office/powerpoint/2010/main" val="281655149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135</a:t>
            </a:fld>
            <a:endParaRPr lang="en-US"/>
          </a:p>
        </p:txBody>
      </p:sp>
    </p:spTree>
    <p:extLst>
      <p:ext uri="{BB962C8B-B14F-4D97-AF65-F5344CB8AC3E}">
        <p14:creationId xmlns:p14="http://schemas.microsoft.com/office/powerpoint/2010/main" val="955502767"/>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136</a:t>
            </a:fld>
            <a:endParaRPr lang="en-US"/>
          </a:p>
        </p:txBody>
      </p:sp>
    </p:spTree>
    <p:extLst>
      <p:ext uri="{BB962C8B-B14F-4D97-AF65-F5344CB8AC3E}">
        <p14:creationId xmlns:p14="http://schemas.microsoft.com/office/powerpoint/2010/main" val="24643946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137</a:t>
            </a:fld>
            <a:endParaRPr lang="en-US"/>
          </a:p>
        </p:txBody>
      </p:sp>
    </p:spTree>
    <p:extLst>
      <p:ext uri="{BB962C8B-B14F-4D97-AF65-F5344CB8AC3E}">
        <p14:creationId xmlns:p14="http://schemas.microsoft.com/office/powerpoint/2010/main" val="1535810593"/>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138</a:t>
            </a:fld>
            <a:endParaRPr lang="en-US"/>
          </a:p>
        </p:txBody>
      </p:sp>
    </p:spTree>
    <p:extLst>
      <p:ext uri="{BB962C8B-B14F-4D97-AF65-F5344CB8AC3E}">
        <p14:creationId xmlns:p14="http://schemas.microsoft.com/office/powerpoint/2010/main" val="4149460099"/>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139</a:t>
            </a:fld>
            <a:endParaRPr lang="en-US"/>
          </a:p>
        </p:txBody>
      </p:sp>
    </p:spTree>
    <p:extLst>
      <p:ext uri="{BB962C8B-B14F-4D97-AF65-F5344CB8AC3E}">
        <p14:creationId xmlns:p14="http://schemas.microsoft.com/office/powerpoint/2010/main" val="217637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a:t>
            </a:fld>
            <a:endParaRPr lang="en-US"/>
          </a:p>
        </p:txBody>
      </p:sp>
    </p:spTree>
    <p:extLst>
      <p:ext uri="{BB962C8B-B14F-4D97-AF65-F5344CB8AC3E}">
        <p14:creationId xmlns:p14="http://schemas.microsoft.com/office/powerpoint/2010/main" val="3536026073"/>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140</a:t>
            </a:fld>
            <a:endParaRPr lang="en-US"/>
          </a:p>
        </p:txBody>
      </p:sp>
    </p:spTree>
    <p:extLst>
      <p:ext uri="{BB962C8B-B14F-4D97-AF65-F5344CB8AC3E}">
        <p14:creationId xmlns:p14="http://schemas.microsoft.com/office/powerpoint/2010/main" val="8093947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141</a:t>
            </a:fld>
            <a:endParaRPr lang="en-US"/>
          </a:p>
        </p:txBody>
      </p:sp>
    </p:spTree>
    <p:extLst>
      <p:ext uri="{BB962C8B-B14F-4D97-AF65-F5344CB8AC3E}">
        <p14:creationId xmlns:p14="http://schemas.microsoft.com/office/powerpoint/2010/main" val="3222134550"/>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142</a:t>
            </a:fld>
            <a:endParaRPr lang="en-US"/>
          </a:p>
        </p:txBody>
      </p:sp>
    </p:spTree>
    <p:extLst>
      <p:ext uri="{BB962C8B-B14F-4D97-AF65-F5344CB8AC3E}">
        <p14:creationId xmlns:p14="http://schemas.microsoft.com/office/powerpoint/2010/main" val="4070887186"/>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143</a:t>
            </a:fld>
            <a:endParaRPr lang="en-US"/>
          </a:p>
        </p:txBody>
      </p:sp>
    </p:spTree>
    <p:extLst>
      <p:ext uri="{BB962C8B-B14F-4D97-AF65-F5344CB8AC3E}">
        <p14:creationId xmlns:p14="http://schemas.microsoft.com/office/powerpoint/2010/main" val="2632590545"/>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144</a:t>
            </a:fld>
            <a:endParaRPr lang="en-US"/>
          </a:p>
        </p:txBody>
      </p:sp>
    </p:spTree>
    <p:extLst>
      <p:ext uri="{BB962C8B-B14F-4D97-AF65-F5344CB8AC3E}">
        <p14:creationId xmlns:p14="http://schemas.microsoft.com/office/powerpoint/2010/main" val="70435558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145</a:t>
            </a:fld>
            <a:endParaRPr lang="en-US"/>
          </a:p>
        </p:txBody>
      </p:sp>
    </p:spTree>
    <p:extLst>
      <p:ext uri="{BB962C8B-B14F-4D97-AF65-F5344CB8AC3E}">
        <p14:creationId xmlns:p14="http://schemas.microsoft.com/office/powerpoint/2010/main" val="3579159985"/>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146</a:t>
            </a:fld>
            <a:endParaRPr lang="en-US"/>
          </a:p>
        </p:txBody>
      </p:sp>
    </p:spTree>
    <p:extLst>
      <p:ext uri="{BB962C8B-B14F-4D97-AF65-F5344CB8AC3E}">
        <p14:creationId xmlns:p14="http://schemas.microsoft.com/office/powerpoint/2010/main" val="2690235056"/>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147</a:t>
            </a:fld>
            <a:endParaRPr lang="en-US"/>
          </a:p>
        </p:txBody>
      </p:sp>
    </p:spTree>
    <p:extLst>
      <p:ext uri="{BB962C8B-B14F-4D97-AF65-F5344CB8AC3E}">
        <p14:creationId xmlns:p14="http://schemas.microsoft.com/office/powerpoint/2010/main" val="447790541"/>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148</a:t>
            </a:fld>
            <a:endParaRPr lang="en-US"/>
          </a:p>
        </p:txBody>
      </p:sp>
    </p:spTree>
    <p:extLst>
      <p:ext uri="{BB962C8B-B14F-4D97-AF65-F5344CB8AC3E}">
        <p14:creationId xmlns:p14="http://schemas.microsoft.com/office/powerpoint/2010/main" val="910657177"/>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149</a:t>
            </a:fld>
            <a:endParaRPr lang="en-US"/>
          </a:p>
        </p:txBody>
      </p:sp>
    </p:spTree>
    <p:extLst>
      <p:ext uri="{BB962C8B-B14F-4D97-AF65-F5344CB8AC3E}">
        <p14:creationId xmlns:p14="http://schemas.microsoft.com/office/powerpoint/2010/main" val="4205088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a:t>
            </a:fld>
            <a:endParaRPr lang="en-US"/>
          </a:p>
        </p:txBody>
      </p:sp>
    </p:spTree>
    <p:extLst>
      <p:ext uri="{BB962C8B-B14F-4D97-AF65-F5344CB8AC3E}">
        <p14:creationId xmlns:p14="http://schemas.microsoft.com/office/powerpoint/2010/main" val="502302613"/>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150</a:t>
            </a:fld>
            <a:endParaRPr lang="en-US"/>
          </a:p>
        </p:txBody>
      </p:sp>
    </p:spTree>
    <p:extLst>
      <p:ext uri="{BB962C8B-B14F-4D97-AF65-F5344CB8AC3E}">
        <p14:creationId xmlns:p14="http://schemas.microsoft.com/office/powerpoint/2010/main" val="4057197833"/>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151</a:t>
            </a:fld>
            <a:endParaRPr lang="en-US"/>
          </a:p>
        </p:txBody>
      </p:sp>
    </p:spTree>
    <p:extLst>
      <p:ext uri="{BB962C8B-B14F-4D97-AF65-F5344CB8AC3E}">
        <p14:creationId xmlns:p14="http://schemas.microsoft.com/office/powerpoint/2010/main" val="2444778268"/>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152</a:t>
            </a:fld>
            <a:endParaRPr lang="en-US"/>
          </a:p>
        </p:txBody>
      </p:sp>
    </p:spTree>
    <p:extLst>
      <p:ext uri="{BB962C8B-B14F-4D97-AF65-F5344CB8AC3E}">
        <p14:creationId xmlns:p14="http://schemas.microsoft.com/office/powerpoint/2010/main" val="529245691"/>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153</a:t>
            </a:fld>
            <a:endParaRPr lang="en-US"/>
          </a:p>
        </p:txBody>
      </p:sp>
    </p:spTree>
    <p:extLst>
      <p:ext uri="{BB962C8B-B14F-4D97-AF65-F5344CB8AC3E}">
        <p14:creationId xmlns:p14="http://schemas.microsoft.com/office/powerpoint/2010/main" val="2589917170"/>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154</a:t>
            </a:fld>
            <a:endParaRPr lang="en-US"/>
          </a:p>
        </p:txBody>
      </p:sp>
    </p:spTree>
    <p:extLst>
      <p:ext uri="{BB962C8B-B14F-4D97-AF65-F5344CB8AC3E}">
        <p14:creationId xmlns:p14="http://schemas.microsoft.com/office/powerpoint/2010/main" val="662193507"/>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155</a:t>
            </a:fld>
            <a:endParaRPr lang="en-US"/>
          </a:p>
        </p:txBody>
      </p:sp>
    </p:spTree>
    <p:extLst>
      <p:ext uri="{BB962C8B-B14F-4D97-AF65-F5344CB8AC3E}">
        <p14:creationId xmlns:p14="http://schemas.microsoft.com/office/powerpoint/2010/main" val="251604279"/>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156</a:t>
            </a:fld>
            <a:endParaRPr lang="en-US"/>
          </a:p>
        </p:txBody>
      </p:sp>
    </p:spTree>
    <p:extLst>
      <p:ext uri="{BB962C8B-B14F-4D97-AF65-F5344CB8AC3E}">
        <p14:creationId xmlns:p14="http://schemas.microsoft.com/office/powerpoint/2010/main" val="394798146"/>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157</a:t>
            </a:fld>
            <a:endParaRPr lang="en-US"/>
          </a:p>
        </p:txBody>
      </p:sp>
    </p:spTree>
    <p:extLst>
      <p:ext uri="{BB962C8B-B14F-4D97-AF65-F5344CB8AC3E}">
        <p14:creationId xmlns:p14="http://schemas.microsoft.com/office/powerpoint/2010/main" val="1034220052"/>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158</a:t>
            </a:fld>
            <a:endParaRPr lang="en-US"/>
          </a:p>
        </p:txBody>
      </p:sp>
    </p:spTree>
    <p:extLst>
      <p:ext uri="{BB962C8B-B14F-4D97-AF65-F5344CB8AC3E}">
        <p14:creationId xmlns:p14="http://schemas.microsoft.com/office/powerpoint/2010/main" val="911237996"/>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159</a:t>
            </a:fld>
            <a:endParaRPr lang="en-US"/>
          </a:p>
        </p:txBody>
      </p:sp>
    </p:spTree>
    <p:extLst>
      <p:ext uri="{BB962C8B-B14F-4D97-AF65-F5344CB8AC3E}">
        <p14:creationId xmlns:p14="http://schemas.microsoft.com/office/powerpoint/2010/main" val="612410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E5F84A5-50A0-42FA-BC95-EC9CB8AF08C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501658342"/>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160</a:t>
            </a:fld>
            <a:endParaRPr lang="en-US"/>
          </a:p>
        </p:txBody>
      </p:sp>
    </p:spTree>
    <p:extLst>
      <p:ext uri="{BB962C8B-B14F-4D97-AF65-F5344CB8AC3E}">
        <p14:creationId xmlns:p14="http://schemas.microsoft.com/office/powerpoint/2010/main" val="334063324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161</a:t>
            </a:fld>
            <a:endParaRPr lang="en-US"/>
          </a:p>
        </p:txBody>
      </p:sp>
    </p:spTree>
    <p:extLst>
      <p:ext uri="{BB962C8B-B14F-4D97-AF65-F5344CB8AC3E}">
        <p14:creationId xmlns:p14="http://schemas.microsoft.com/office/powerpoint/2010/main" val="2231292265"/>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162</a:t>
            </a:fld>
            <a:endParaRPr lang="en-US"/>
          </a:p>
        </p:txBody>
      </p:sp>
    </p:spTree>
    <p:extLst>
      <p:ext uri="{BB962C8B-B14F-4D97-AF65-F5344CB8AC3E}">
        <p14:creationId xmlns:p14="http://schemas.microsoft.com/office/powerpoint/2010/main" val="1379866948"/>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163</a:t>
            </a:fld>
            <a:endParaRPr lang="en-US"/>
          </a:p>
        </p:txBody>
      </p:sp>
    </p:spTree>
    <p:extLst>
      <p:ext uri="{BB962C8B-B14F-4D97-AF65-F5344CB8AC3E}">
        <p14:creationId xmlns:p14="http://schemas.microsoft.com/office/powerpoint/2010/main" val="4028376195"/>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164</a:t>
            </a:fld>
            <a:endParaRPr lang="en-US"/>
          </a:p>
        </p:txBody>
      </p:sp>
    </p:spTree>
    <p:extLst>
      <p:ext uri="{BB962C8B-B14F-4D97-AF65-F5344CB8AC3E}">
        <p14:creationId xmlns:p14="http://schemas.microsoft.com/office/powerpoint/2010/main" val="1190461905"/>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165</a:t>
            </a:fld>
            <a:endParaRPr lang="en-US"/>
          </a:p>
        </p:txBody>
      </p:sp>
    </p:spTree>
    <p:extLst>
      <p:ext uri="{BB962C8B-B14F-4D97-AF65-F5344CB8AC3E}">
        <p14:creationId xmlns:p14="http://schemas.microsoft.com/office/powerpoint/2010/main" val="75059675"/>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166</a:t>
            </a:fld>
            <a:endParaRPr lang="en-US"/>
          </a:p>
        </p:txBody>
      </p:sp>
    </p:spTree>
    <p:extLst>
      <p:ext uri="{BB962C8B-B14F-4D97-AF65-F5344CB8AC3E}">
        <p14:creationId xmlns:p14="http://schemas.microsoft.com/office/powerpoint/2010/main" val="1457698197"/>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167</a:t>
            </a:fld>
            <a:endParaRPr lang="en-US"/>
          </a:p>
        </p:txBody>
      </p:sp>
    </p:spTree>
    <p:extLst>
      <p:ext uri="{BB962C8B-B14F-4D97-AF65-F5344CB8AC3E}">
        <p14:creationId xmlns:p14="http://schemas.microsoft.com/office/powerpoint/2010/main" val="952608112"/>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168</a:t>
            </a:fld>
            <a:endParaRPr lang="en-US"/>
          </a:p>
        </p:txBody>
      </p:sp>
    </p:spTree>
    <p:extLst>
      <p:ext uri="{BB962C8B-B14F-4D97-AF65-F5344CB8AC3E}">
        <p14:creationId xmlns:p14="http://schemas.microsoft.com/office/powerpoint/2010/main" val="1822148162"/>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169</a:t>
            </a:fld>
            <a:endParaRPr lang="en-US"/>
          </a:p>
        </p:txBody>
      </p:sp>
    </p:spTree>
    <p:extLst>
      <p:ext uri="{BB962C8B-B14F-4D97-AF65-F5344CB8AC3E}">
        <p14:creationId xmlns:p14="http://schemas.microsoft.com/office/powerpoint/2010/main" val="2564956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E5F84A5-50A0-42FA-BC95-EC9CB8AF08C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271690452"/>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170</a:t>
            </a:fld>
            <a:endParaRPr lang="en-US"/>
          </a:p>
        </p:txBody>
      </p:sp>
    </p:spTree>
    <p:extLst>
      <p:ext uri="{BB962C8B-B14F-4D97-AF65-F5344CB8AC3E}">
        <p14:creationId xmlns:p14="http://schemas.microsoft.com/office/powerpoint/2010/main" val="889222279"/>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171</a:t>
            </a:fld>
            <a:endParaRPr lang="en-US"/>
          </a:p>
        </p:txBody>
      </p:sp>
    </p:spTree>
    <p:extLst>
      <p:ext uri="{BB962C8B-B14F-4D97-AF65-F5344CB8AC3E}">
        <p14:creationId xmlns:p14="http://schemas.microsoft.com/office/powerpoint/2010/main" val="3182950421"/>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172</a:t>
            </a:fld>
            <a:endParaRPr lang="en-US"/>
          </a:p>
        </p:txBody>
      </p:sp>
    </p:spTree>
    <p:extLst>
      <p:ext uri="{BB962C8B-B14F-4D97-AF65-F5344CB8AC3E}">
        <p14:creationId xmlns:p14="http://schemas.microsoft.com/office/powerpoint/2010/main" val="3767535156"/>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173</a:t>
            </a:fld>
            <a:endParaRPr lang="en-US"/>
          </a:p>
        </p:txBody>
      </p:sp>
    </p:spTree>
    <p:extLst>
      <p:ext uri="{BB962C8B-B14F-4D97-AF65-F5344CB8AC3E}">
        <p14:creationId xmlns:p14="http://schemas.microsoft.com/office/powerpoint/2010/main" val="2241080372"/>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174</a:t>
            </a:fld>
            <a:endParaRPr lang="en-US"/>
          </a:p>
        </p:txBody>
      </p:sp>
    </p:spTree>
    <p:extLst>
      <p:ext uri="{BB962C8B-B14F-4D97-AF65-F5344CB8AC3E}">
        <p14:creationId xmlns:p14="http://schemas.microsoft.com/office/powerpoint/2010/main" val="1088737565"/>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175</a:t>
            </a:fld>
            <a:endParaRPr lang="en-US"/>
          </a:p>
        </p:txBody>
      </p:sp>
    </p:spTree>
    <p:extLst>
      <p:ext uri="{BB962C8B-B14F-4D97-AF65-F5344CB8AC3E}">
        <p14:creationId xmlns:p14="http://schemas.microsoft.com/office/powerpoint/2010/main" val="1318020639"/>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176</a:t>
            </a:fld>
            <a:endParaRPr lang="en-US"/>
          </a:p>
        </p:txBody>
      </p:sp>
    </p:spTree>
    <p:extLst>
      <p:ext uri="{BB962C8B-B14F-4D97-AF65-F5344CB8AC3E}">
        <p14:creationId xmlns:p14="http://schemas.microsoft.com/office/powerpoint/2010/main" val="3234508612"/>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177</a:t>
            </a:fld>
            <a:endParaRPr lang="en-US"/>
          </a:p>
        </p:txBody>
      </p:sp>
    </p:spTree>
    <p:extLst>
      <p:ext uri="{BB962C8B-B14F-4D97-AF65-F5344CB8AC3E}">
        <p14:creationId xmlns:p14="http://schemas.microsoft.com/office/powerpoint/2010/main" val="3084065898"/>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178</a:t>
            </a:fld>
            <a:endParaRPr lang="en-US"/>
          </a:p>
        </p:txBody>
      </p:sp>
    </p:spTree>
    <p:extLst>
      <p:ext uri="{BB962C8B-B14F-4D97-AF65-F5344CB8AC3E}">
        <p14:creationId xmlns:p14="http://schemas.microsoft.com/office/powerpoint/2010/main" val="3190858138"/>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179</a:t>
            </a:fld>
            <a:endParaRPr lang="en-US"/>
          </a:p>
        </p:txBody>
      </p:sp>
    </p:spTree>
    <p:extLst>
      <p:ext uri="{BB962C8B-B14F-4D97-AF65-F5344CB8AC3E}">
        <p14:creationId xmlns:p14="http://schemas.microsoft.com/office/powerpoint/2010/main" val="2450578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E5F84A5-50A0-42FA-BC95-EC9CB8AF08C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983727751"/>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180</a:t>
            </a:fld>
            <a:endParaRPr lang="en-US"/>
          </a:p>
        </p:txBody>
      </p:sp>
    </p:spTree>
    <p:extLst>
      <p:ext uri="{BB962C8B-B14F-4D97-AF65-F5344CB8AC3E}">
        <p14:creationId xmlns:p14="http://schemas.microsoft.com/office/powerpoint/2010/main" val="3958662785"/>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181</a:t>
            </a:fld>
            <a:endParaRPr lang="en-US"/>
          </a:p>
        </p:txBody>
      </p:sp>
    </p:spTree>
    <p:extLst>
      <p:ext uri="{BB962C8B-B14F-4D97-AF65-F5344CB8AC3E}">
        <p14:creationId xmlns:p14="http://schemas.microsoft.com/office/powerpoint/2010/main" val="1495105510"/>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182</a:t>
            </a:fld>
            <a:endParaRPr lang="en-US"/>
          </a:p>
        </p:txBody>
      </p:sp>
    </p:spTree>
    <p:extLst>
      <p:ext uri="{BB962C8B-B14F-4D97-AF65-F5344CB8AC3E}">
        <p14:creationId xmlns:p14="http://schemas.microsoft.com/office/powerpoint/2010/main" val="2710857465"/>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183</a:t>
            </a:fld>
            <a:endParaRPr lang="en-US"/>
          </a:p>
        </p:txBody>
      </p:sp>
    </p:spTree>
    <p:extLst>
      <p:ext uri="{BB962C8B-B14F-4D97-AF65-F5344CB8AC3E}">
        <p14:creationId xmlns:p14="http://schemas.microsoft.com/office/powerpoint/2010/main" val="3733209669"/>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184</a:t>
            </a:fld>
            <a:endParaRPr lang="en-US"/>
          </a:p>
        </p:txBody>
      </p:sp>
    </p:spTree>
    <p:extLst>
      <p:ext uri="{BB962C8B-B14F-4D97-AF65-F5344CB8AC3E}">
        <p14:creationId xmlns:p14="http://schemas.microsoft.com/office/powerpoint/2010/main" val="861960247"/>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185</a:t>
            </a:fld>
            <a:endParaRPr lang="en-US"/>
          </a:p>
        </p:txBody>
      </p:sp>
    </p:spTree>
    <p:extLst>
      <p:ext uri="{BB962C8B-B14F-4D97-AF65-F5344CB8AC3E}">
        <p14:creationId xmlns:p14="http://schemas.microsoft.com/office/powerpoint/2010/main" val="1773821889"/>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186</a:t>
            </a:fld>
            <a:endParaRPr lang="en-US"/>
          </a:p>
        </p:txBody>
      </p:sp>
    </p:spTree>
    <p:extLst>
      <p:ext uri="{BB962C8B-B14F-4D97-AF65-F5344CB8AC3E}">
        <p14:creationId xmlns:p14="http://schemas.microsoft.com/office/powerpoint/2010/main" val="3057573777"/>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187</a:t>
            </a:fld>
            <a:endParaRPr lang="en-US"/>
          </a:p>
        </p:txBody>
      </p:sp>
    </p:spTree>
    <p:extLst>
      <p:ext uri="{BB962C8B-B14F-4D97-AF65-F5344CB8AC3E}">
        <p14:creationId xmlns:p14="http://schemas.microsoft.com/office/powerpoint/2010/main" val="592405421"/>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188</a:t>
            </a:fld>
            <a:endParaRPr lang="en-US"/>
          </a:p>
        </p:txBody>
      </p:sp>
    </p:spTree>
    <p:extLst>
      <p:ext uri="{BB962C8B-B14F-4D97-AF65-F5344CB8AC3E}">
        <p14:creationId xmlns:p14="http://schemas.microsoft.com/office/powerpoint/2010/main" val="283150447"/>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189</a:t>
            </a:fld>
            <a:endParaRPr lang="en-US"/>
          </a:p>
        </p:txBody>
      </p:sp>
    </p:spTree>
    <p:extLst>
      <p:ext uri="{BB962C8B-B14F-4D97-AF65-F5344CB8AC3E}">
        <p14:creationId xmlns:p14="http://schemas.microsoft.com/office/powerpoint/2010/main" val="1037929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a:t>
            </a:fld>
            <a:endParaRPr lang="en-US"/>
          </a:p>
        </p:txBody>
      </p:sp>
    </p:spTree>
    <p:extLst>
      <p:ext uri="{BB962C8B-B14F-4D97-AF65-F5344CB8AC3E}">
        <p14:creationId xmlns:p14="http://schemas.microsoft.com/office/powerpoint/2010/main" val="2312989515"/>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190</a:t>
            </a:fld>
            <a:endParaRPr lang="en-US"/>
          </a:p>
        </p:txBody>
      </p:sp>
    </p:spTree>
    <p:extLst>
      <p:ext uri="{BB962C8B-B14F-4D97-AF65-F5344CB8AC3E}">
        <p14:creationId xmlns:p14="http://schemas.microsoft.com/office/powerpoint/2010/main" val="1103552224"/>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191</a:t>
            </a:fld>
            <a:endParaRPr lang="en-US"/>
          </a:p>
        </p:txBody>
      </p:sp>
    </p:spTree>
    <p:extLst>
      <p:ext uri="{BB962C8B-B14F-4D97-AF65-F5344CB8AC3E}">
        <p14:creationId xmlns:p14="http://schemas.microsoft.com/office/powerpoint/2010/main" val="271810411"/>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192</a:t>
            </a:fld>
            <a:endParaRPr lang="en-US"/>
          </a:p>
        </p:txBody>
      </p:sp>
    </p:spTree>
    <p:extLst>
      <p:ext uri="{BB962C8B-B14F-4D97-AF65-F5344CB8AC3E}">
        <p14:creationId xmlns:p14="http://schemas.microsoft.com/office/powerpoint/2010/main" val="297000628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193</a:t>
            </a:fld>
            <a:endParaRPr lang="en-US"/>
          </a:p>
        </p:txBody>
      </p:sp>
    </p:spTree>
    <p:extLst>
      <p:ext uri="{BB962C8B-B14F-4D97-AF65-F5344CB8AC3E}">
        <p14:creationId xmlns:p14="http://schemas.microsoft.com/office/powerpoint/2010/main" val="167030966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194</a:t>
            </a:fld>
            <a:endParaRPr lang="en-US"/>
          </a:p>
        </p:txBody>
      </p:sp>
    </p:spTree>
    <p:extLst>
      <p:ext uri="{BB962C8B-B14F-4D97-AF65-F5344CB8AC3E}">
        <p14:creationId xmlns:p14="http://schemas.microsoft.com/office/powerpoint/2010/main" val="3359932960"/>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195</a:t>
            </a:fld>
            <a:endParaRPr lang="en-US"/>
          </a:p>
        </p:txBody>
      </p:sp>
    </p:spTree>
    <p:extLst>
      <p:ext uri="{BB962C8B-B14F-4D97-AF65-F5344CB8AC3E}">
        <p14:creationId xmlns:p14="http://schemas.microsoft.com/office/powerpoint/2010/main" val="1260561573"/>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196</a:t>
            </a:fld>
            <a:endParaRPr lang="en-US"/>
          </a:p>
        </p:txBody>
      </p:sp>
    </p:spTree>
    <p:extLst>
      <p:ext uri="{BB962C8B-B14F-4D97-AF65-F5344CB8AC3E}">
        <p14:creationId xmlns:p14="http://schemas.microsoft.com/office/powerpoint/2010/main" val="2102761723"/>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197</a:t>
            </a:fld>
            <a:endParaRPr lang="en-US"/>
          </a:p>
        </p:txBody>
      </p:sp>
    </p:spTree>
    <p:extLst>
      <p:ext uri="{BB962C8B-B14F-4D97-AF65-F5344CB8AC3E}">
        <p14:creationId xmlns:p14="http://schemas.microsoft.com/office/powerpoint/2010/main" val="3677800655"/>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198</a:t>
            </a:fld>
            <a:endParaRPr lang="en-US"/>
          </a:p>
        </p:txBody>
      </p:sp>
    </p:spTree>
    <p:extLst>
      <p:ext uri="{BB962C8B-B14F-4D97-AF65-F5344CB8AC3E}">
        <p14:creationId xmlns:p14="http://schemas.microsoft.com/office/powerpoint/2010/main" val="4013481675"/>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199</a:t>
            </a:fld>
            <a:endParaRPr lang="en-US"/>
          </a:p>
        </p:txBody>
      </p:sp>
    </p:spTree>
    <p:extLst>
      <p:ext uri="{BB962C8B-B14F-4D97-AF65-F5344CB8AC3E}">
        <p14:creationId xmlns:p14="http://schemas.microsoft.com/office/powerpoint/2010/main" val="323945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a:t>
            </a:fld>
            <a:endParaRPr lang="en-US"/>
          </a:p>
        </p:txBody>
      </p:sp>
    </p:spTree>
    <p:extLst>
      <p:ext uri="{BB962C8B-B14F-4D97-AF65-F5344CB8AC3E}">
        <p14:creationId xmlns:p14="http://schemas.microsoft.com/office/powerpoint/2010/main" val="2440361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a:t>
            </a:fld>
            <a:endParaRPr lang="en-US"/>
          </a:p>
        </p:txBody>
      </p:sp>
    </p:spTree>
    <p:extLst>
      <p:ext uri="{BB962C8B-B14F-4D97-AF65-F5344CB8AC3E}">
        <p14:creationId xmlns:p14="http://schemas.microsoft.com/office/powerpoint/2010/main" val="1780970436"/>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200</a:t>
            </a:fld>
            <a:endParaRPr lang="en-US"/>
          </a:p>
        </p:txBody>
      </p:sp>
    </p:spTree>
    <p:extLst>
      <p:ext uri="{BB962C8B-B14F-4D97-AF65-F5344CB8AC3E}">
        <p14:creationId xmlns:p14="http://schemas.microsoft.com/office/powerpoint/2010/main" val="704595557"/>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201</a:t>
            </a:fld>
            <a:endParaRPr lang="en-US"/>
          </a:p>
        </p:txBody>
      </p:sp>
    </p:spTree>
    <p:extLst>
      <p:ext uri="{BB962C8B-B14F-4D97-AF65-F5344CB8AC3E}">
        <p14:creationId xmlns:p14="http://schemas.microsoft.com/office/powerpoint/2010/main" val="3621948853"/>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202</a:t>
            </a:fld>
            <a:endParaRPr lang="en-US"/>
          </a:p>
        </p:txBody>
      </p:sp>
    </p:spTree>
    <p:extLst>
      <p:ext uri="{BB962C8B-B14F-4D97-AF65-F5344CB8AC3E}">
        <p14:creationId xmlns:p14="http://schemas.microsoft.com/office/powerpoint/2010/main" val="264289537"/>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203</a:t>
            </a:fld>
            <a:endParaRPr lang="en-US"/>
          </a:p>
        </p:txBody>
      </p:sp>
    </p:spTree>
    <p:extLst>
      <p:ext uri="{BB962C8B-B14F-4D97-AF65-F5344CB8AC3E}">
        <p14:creationId xmlns:p14="http://schemas.microsoft.com/office/powerpoint/2010/main" val="3720043294"/>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204</a:t>
            </a:fld>
            <a:endParaRPr lang="en-US"/>
          </a:p>
        </p:txBody>
      </p:sp>
    </p:spTree>
    <p:extLst>
      <p:ext uri="{BB962C8B-B14F-4D97-AF65-F5344CB8AC3E}">
        <p14:creationId xmlns:p14="http://schemas.microsoft.com/office/powerpoint/2010/main" val="4118632269"/>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205</a:t>
            </a:fld>
            <a:endParaRPr lang="en-US"/>
          </a:p>
        </p:txBody>
      </p:sp>
    </p:spTree>
    <p:extLst>
      <p:ext uri="{BB962C8B-B14F-4D97-AF65-F5344CB8AC3E}">
        <p14:creationId xmlns:p14="http://schemas.microsoft.com/office/powerpoint/2010/main" val="3936800489"/>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206</a:t>
            </a:fld>
            <a:endParaRPr lang="en-US"/>
          </a:p>
        </p:txBody>
      </p:sp>
    </p:spTree>
    <p:extLst>
      <p:ext uri="{BB962C8B-B14F-4D97-AF65-F5344CB8AC3E}">
        <p14:creationId xmlns:p14="http://schemas.microsoft.com/office/powerpoint/2010/main" val="2564984022"/>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207</a:t>
            </a:fld>
            <a:endParaRPr lang="en-US"/>
          </a:p>
        </p:txBody>
      </p:sp>
    </p:spTree>
    <p:extLst>
      <p:ext uri="{BB962C8B-B14F-4D97-AF65-F5344CB8AC3E}">
        <p14:creationId xmlns:p14="http://schemas.microsoft.com/office/powerpoint/2010/main" val="2843801768"/>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208</a:t>
            </a:fld>
            <a:endParaRPr lang="en-US"/>
          </a:p>
        </p:txBody>
      </p:sp>
    </p:spTree>
    <p:extLst>
      <p:ext uri="{BB962C8B-B14F-4D97-AF65-F5344CB8AC3E}">
        <p14:creationId xmlns:p14="http://schemas.microsoft.com/office/powerpoint/2010/main" val="1472452522"/>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209</a:t>
            </a:fld>
            <a:endParaRPr lang="en-US"/>
          </a:p>
        </p:txBody>
      </p:sp>
    </p:spTree>
    <p:extLst>
      <p:ext uri="{BB962C8B-B14F-4D97-AF65-F5344CB8AC3E}">
        <p14:creationId xmlns:p14="http://schemas.microsoft.com/office/powerpoint/2010/main" val="29862421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a:t>
            </a:fld>
            <a:endParaRPr lang="en-US"/>
          </a:p>
        </p:txBody>
      </p:sp>
    </p:spTree>
    <p:extLst>
      <p:ext uri="{BB962C8B-B14F-4D97-AF65-F5344CB8AC3E}">
        <p14:creationId xmlns:p14="http://schemas.microsoft.com/office/powerpoint/2010/main" val="2168021786"/>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211</a:t>
            </a:fld>
            <a:endParaRPr lang="en-US"/>
          </a:p>
        </p:txBody>
      </p:sp>
    </p:spTree>
    <p:extLst>
      <p:ext uri="{BB962C8B-B14F-4D97-AF65-F5344CB8AC3E}">
        <p14:creationId xmlns:p14="http://schemas.microsoft.com/office/powerpoint/2010/main" val="167770689"/>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213</a:t>
            </a:fld>
            <a:endParaRPr lang="en-US"/>
          </a:p>
        </p:txBody>
      </p:sp>
    </p:spTree>
    <p:extLst>
      <p:ext uri="{BB962C8B-B14F-4D97-AF65-F5344CB8AC3E}">
        <p14:creationId xmlns:p14="http://schemas.microsoft.com/office/powerpoint/2010/main" val="2010431979"/>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214</a:t>
            </a:fld>
            <a:endParaRPr lang="en-US"/>
          </a:p>
        </p:txBody>
      </p:sp>
    </p:spTree>
    <p:extLst>
      <p:ext uri="{BB962C8B-B14F-4D97-AF65-F5344CB8AC3E}">
        <p14:creationId xmlns:p14="http://schemas.microsoft.com/office/powerpoint/2010/main" val="3243454645"/>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215</a:t>
            </a:fld>
            <a:endParaRPr lang="en-US"/>
          </a:p>
        </p:txBody>
      </p:sp>
    </p:spTree>
    <p:extLst>
      <p:ext uri="{BB962C8B-B14F-4D97-AF65-F5344CB8AC3E}">
        <p14:creationId xmlns:p14="http://schemas.microsoft.com/office/powerpoint/2010/main" val="4165162274"/>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2399219"/>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7012111"/>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5F84A5-50A0-42FA-BC95-EC9CB8AF08C5}" type="slidenum">
              <a:rPr lang="en-US" smtClean="0"/>
              <a:t>218</a:t>
            </a:fld>
            <a:endParaRPr lang="en-US"/>
          </a:p>
        </p:txBody>
      </p:sp>
    </p:spTree>
    <p:extLst>
      <p:ext uri="{BB962C8B-B14F-4D97-AF65-F5344CB8AC3E}">
        <p14:creationId xmlns:p14="http://schemas.microsoft.com/office/powerpoint/2010/main" val="3643753228"/>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7179240"/>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6491564"/>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222</a:t>
            </a:fld>
            <a:endParaRPr lang="en-US"/>
          </a:p>
        </p:txBody>
      </p:sp>
    </p:spTree>
    <p:extLst>
      <p:ext uri="{BB962C8B-B14F-4D97-AF65-F5344CB8AC3E}">
        <p14:creationId xmlns:p14="http://schemas.microsoft.com/office/powerpoint/2010/main" val="188580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a:t>
            </a:fld>
            <a:endParaRPr lang="en-US"/>
          </a:p>
        </p:txBody>
      </p:sp>
    </p:spTree>
    <p:extLst>
      <p:ext uri="{BB962C8B-B14F-4D97-AF65-F5344CB8AC3E}">
        <p14:creationId xmlns:p14="http://schemas.microsoft.com/office/powerpoint/2010/main" val="1588222944"/>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223</a:t>
            </a:fld>
            <a:endParaRPr lang="en-US"/>
          </a:p>
        </p:txBody>
      </p:sp>
    </p:spTree>
    <p:extLst>
      <p:ext uri="{BB962C8B-B14F-4D97-AF65-F5344CB8AC3E}">
        <p14:creationId xmlns:p14="http://schemas.microsoft.com/office/powerpoint/2010/main" val="2268449527"/>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224</a:t>
            </a:fld>
            <a:endParaRPr lang="en-US"/>
          </a:p>
        </p:txBody>
      </p:sp>
    </p:spTree>
    <p:extLst>
      <p:ext uri="{BB962C8B-B14F-4D97-AF65-F5344CB8AC3E}">
        <p14:creationId xmlns:p14="http://schemas.microsoft.com/office/powerpoint/2010/main" val="1115995383"/>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225</a:t>
            </a:fld>
            <a:endParaRPr lang="en-US"/>
          </a:p>
        </p:txBody>
      </p:sp>
    </p:spTree>
    <p:extLst>
      <p:ext uri="{BB962C8B-B14F-4D97-AF65-F5344CB8AC3E}">
        <p14:creationId xmlns:p14="http://schemas.microsoft.com/office/powerpoint/2010/main" val="2992239737"/>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226</a:t>
            </a:fld>
            <a:endParaRPr lang="en-US"/>
          </a:p>
        </p:txBody>
      </p:sp>
    </p:spTree>
    <p:extLst>
      <p:ext uri="{BB962C8B-B14F-4D97-AF65-F5344CB8AC3E}">
        <p14:creationId xmlns:p14="http://schemas.microsoft.com/office/powerpoint/2010/main" val="3330379507"/>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228</a:t>
            </a:fld>
            <a:endParaRPr lang="en-US"/>
          </a:p>
        </p:txBody>
      </p:sp>
    </p:spTree>
    <p:extLst>
      <p:ext uri="{BB962C8B-B14F-4D97-AF65-F5344CB8AC3E}">
        <p14:creationId xmlns:p14="http://schemas.microsoft.com/office/powerpoint/2010/main" val="815946332"/>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229</a:t>
            </a:fld>
            <a:endParaRPr lang="en-US"/>
          </a:p>
        </p:txBody>
      </p:sp>
    </p:spTree>
    <p:extLst>
      <p:ext uri="{BB962C8B-B14F-4D97-AF65-F5344CB8AC3E}">
        <p14:creationId xmlns:p14="http://schemas.microsoft.com/office/powerpoint/2010/main" val="1465135734"/>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230</a:t>
            </a:fld>
            <a:endParaRPr lang="en-US"/>
          </a:p>
        </p:txBody>
      </p:sp>
    </p:spTree>
    <p:extLst>
      <p:ext uri="{BB962C8B-B14F-4D97-AF65-F5344CB8AC3E}">
        <p14:creationId xmlns:p14="http://schemas.microsoft.com/office/powerpoint/2010/main" val="3485131441"/>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231</a:t>
            </a:fld>
            <a:endParaRPr lang="en-US"/>
          </a:p>
        </p:txBody>
      </p:sp>
    </p:spTree>
    <p:extLst>
      <p:ext uri="{BB962C8B-B14F-4D97-AF65-F5344CB8AC3E}">
        <p14:creationId xmlns:p14="http://schemas.microsoft.com/office/powerpoint/2010/main" val="919342591"/>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232</a:t>
            </a:fld>
            <a:endParaRPr lang="en-US"/>
          </a:p>
        </p:txBody>
      </p:sp>
    </p:spTree>
    <p:extLst>
      <p:ext uri="{BB962C8B-B14F-4D97-AF65-F5344CB8AC3E}">
        <p14:creationId xmlns:p14="http://schemas.microsoft.com/office/powerpoint/2010/main" val="142645288"/>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233</a:t>
            </a:fld>
            <a:endParaRPr lang="en-US"/>
          </a:p>
        </p:txBody>
      </p:sp>
    </p:spTree>
    <p:extLst>
      <p:ext uri="{BB962C8B-B14F-4D97-AF65-F5344CB8AC3E}">
        <p14:creationId xmlns:p14="http://schemas.microsoft.com/office/powerpoint/2010/main" val="949931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a:t>
            </a:fld>
            <a:endParaRPr lang="en-US"/>
          </a:p>
        </p:txBody>
      </p:sp>
    </p:spTree>
    <p:extLst>
      <p:ext uri="{BB962C8B-B14F-4D97-AF65-F5344CB8AC3E}">
        <p14:creationId xmlns:p14="http://schemas.microsoft.com/office/powerpoint/2010/main" val="2509775281"/>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234</a:t>
            </a:fld>
            <a:endParaRPr lang="en-US"/>
          </a:p>
        </p:txBody>
      </p:sp>
    </p:spTree>
    <p:extLst>
      <p:ext uri="{BB962C8B-B14F-4D97-AF65-F5344CB8AC3E}">
        <p14:creationId xmlns:p14="http://schemas.microsoft.com/office/powerpoint/2010/main" val="3891523348"/>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235</a:t>
            </a:fld>
            <a:endParaRPr lang="en-US"/>
          </a:p>
        </p:txBody>
      </p:sp>
    </p:spTree>
    <p:extLst>
      <p:ext uri="{BB962C8B-B14F-4D97-AF65-F5344CB8AC3E}">
        <p14:creationId xmlns:p14="http://schemas.microsoft.com/office/powerpoint/2010/main" val="1978055291"/>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236</a:t>
            </a:fld>
            <a:endParaRPr lang="en-US"/>
          </a:p>
        </p:txBody>
      </p:sp>
    </p:spTree>
    <p:extLst>
      <p:ext uri="{BB962C8B-B14F-4D97-AF65-F5344CB8AC3E}">
        <p14:creationId xmlns:p14="http://schemas.microsoft.com/office/powerpoint/2010/main" val="2864093238"/>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237</a:t>
            </a:fld>
            <a:endParaRPr lang="en-US"/>
          </a:p>
        </p:txBody>
      </p:sp>
    </p:spTree>
    <p:extLst>
      <p:ext uri="{BB962C8B-B14F-4D97-AF65-F5344CB8AC3E}">
        <p14:creationId xmlns:p14="http://schemas.microsoft.com/office/powerpoint/2010/main" val="2968817946"/>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238</a:t>
            </a:fld>
            <a:endParaRPr lang="en-US"/>
          </a:p>
        </p:txBody>
      </p:sp>
    </p:spTree>
    <p:extLst>
      <p:ext uri="{BB962C8B-B14F-4D97-AF65-F5344CB8AC3E}">
        <p14:creationId xmlns:p14="http://schemas.microsoft.com/office/powerpoint/2010/main" val="1813188923"/>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239</a:t>
            </a:fld>
            <a:endParaRPr lang="en-US"/>
          </a:p>
        </p:txBody>
      </p:sp>
    </p:spTree>
    <p:extLst>
      <p:ext uri="{BB962C8B-B14F-4D97-AF65-F5344CB8AC3E}">
        <p14:creationId xmlns:p14="http://schemas.microsoft.com/office/powerpoint/2010/main" val="602957176"/>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240</a:t>
            </a:fld>
            <a:endParaRPr lang="en-US"/>
          </a:p>
        </p:txBody>
      </p:sp>
    </p:spTree>
    <p:extLst>
      <p:ext uri="{BB962C8B-B14F-4D97-AF65-F5344CB8AC3E}">
        <p14:creationId xmlns:p14="http://schemas.microsoft.com/office/powerpoint/2010/main" val="2895050042"/>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241</a:t>
            </a:fld>
            <a:endParaRPr lang="en-US"/>
          </a:p>
        </p:txBody>
      </p:sp>
    </p:spTree>
    <p:extLst>
      <p:ext uri="{BB962C8B-B14F-4D97-AF65-F5344CB8AC3E}">
        <p14:creationId xmlns:p14="http://schemas.microsoft.com/office/powerpoint/2010/main" val="1740062350"/>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242</a:t>
            </a:fld>
            <a:endParaRPr lang="en-US"/>
          </a:p>
        </p:txBody>
      </p:sp>
    </p:spTree>
    <p:extLst>
      <p:ext uri="{BB962C8B-B14F-4D97-AF65-F5344CB8AC3E}">
        <p14:creationId xmlns:p14="http://schemas.microsoft.com/office/powerpoint/2010/main" val="1553666474"/>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243</a:t>
            </a:fld>
            <a:endParaRPr lang="en-US"/>
          </a:p>
        </p:txBody>
      </p:sp>
    </p:spTree>
    <p:extLst>
      <p:ext uri="{BB962C8B-B14F-4D97-AF65-F5344CB8AC3E}">
        <p14:creationId xmlns:p14="http://schemas.microsoft.com/office/powerpoint/2010/main" val="32113589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a:t>
            </a:fld>
            <a:endParaRPr lang="en-US"/>
          </a:p>
        </p:txBody>
      </p:sp>
    </p:spTree>
    <p:extLst>
      <p:ext uri="{BB962C8B-B14F-4D97-AF65-F5344CB8AC3E}">
        <p14:creationId xmlns:p14="http://schemas.microsoft.com/office/powerpoint/2010/main" val="623781483"/>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244</a:t>
            </a:fld>
            <a:endParaRPr lang="en-US"/>
          </a:p>
        </p:txBody>
      </p:sp>
    </p:spTree>
    <p:extLst>
      <p:ext uri="{BB962C8B-B14F-4D97-AF65-F5344CB8AC3E}">
        <p14:creationId xmlns:p14="http://schemas.microsoft.com/office/powerpoint/2010/main" val="758738342"/>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245</a:t>
            </a:fld>
            <a:endParaRPr lang="en-US"/>
          </a:p>
        </p:txBody>
      </p:sp>
    </p:spTree>
    <p:extLst>
      <p:ext uri="{BB962C8B-B14F-4D97-AF65-F5344CB8AC3E}">
        <p14:creationId xmlns:p14="http://schemas.microsoft.com/office/powerpoint/2010/main" val="3865721145"/>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246</a:t>
            </a:fld>
            <a:endParaRPr lang="en-US"/>
          </a:p>
        </p:txBody>
      </p:sp>
    </p:spTree>
    <p:extLst>
      <p:ext uri="{BB962C8B-B14F-4D97-AF65-F5344CB8AC3E}">
        <p14:creationId xmlns:p14="http://schemas.microsoft.com/office/powerpoint/2010/main" val="3071861386"/>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247</a:t>
            </a:fld>
            <a:endParaRPr lang="en-US"/>
          </a:p>
        </p:txBody>
      </p:sp>
    </p:spTree>
    <p:extLst>
      <p:ext uri="{BB962C8B-B14F-4D97-AF65-F5344CB8AC3E}">
        <p14:creationId xmlns:p14="http://schemas.microsoft.com/office/powerpoint/2010/main" val="1651644525"/>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248</a:t>
            </a:fld>
            <a:endParaRPr lang="en-US"/>
          </a:p>
        </p:txBody>
      </p:sp>
    </p:spTree>
    <p:extLst>
      <p:ext uri="{BB962C8B-B14F-4D97-AF65-F5344CB8AC3E}">
        <p14:creationId xmlns:p14="http://schemas.microsoft.com/office/powerpoint/2010/main" val="3948393999"/>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249</a:t>
            </a:fld>
            <a:endParaRPr lang="en-US"/>
          </a:p>
        </p:txBody>
      </p:sp>
    </p:spTree>
    <p:extLst>
      <p:ext uri="{BB962C8B-B14F-4D97-AF65-F5344CB8AC3E}">
        <p14:creationId xmlns:p14="http://schemas.microsoft.com/office/powerpoint/2010/main" val="2317536003"/>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250</a:t>
            </a:fld>
            <a:endParaRPr lang="en-US"/>
          </a:p>
        </p:txBody>
      </p:sp>
    </p:spTree>
    <p:extLst>
      <p:ext uri="{BB962C8B-B14F-4D97-AF65-F5344CB8AC3E}">
        <p14:creationId xmlns:p14="http://schemas.microsoft.com/office/powerpoint/2010/main" val="2830834441"/>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251</a:t>
            </a:fld>
            <a:endParaRPr lang="en-US"/>
          </a:p>
        </p:txBody>
      </p:sp>
    </p:spTree>
    <p:extLst>
      <p:ext uri="{BB962C8B-B14F-4D97-AF65-F5344CB8AC3E}">
        <p14:creationId xmlns:p14="http://schemas.microsoft.com/office/powerpoint/2010/main" val="657406369"/>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252</a:t>
            </a:fld>
            <a:endParaRPr lang="en-US"/>
          </a:p>
        </p:txBody>
      </p:sp>
    </p:spTree>
    <p:extLst>
      <p:ext uri="{BB962C8B-B14F-4D97-AF65-F5344CB8AC3E}">
        <p14:creationId xmlns:p14="http://schemas.microsoft.com/office/powerpoint/2010/main" val="1945526067"/>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253</a:t>
            </a:fld>
            <a:endParaRPr lang="en-US"/>
          </a:p>
        </p:txBody>
      </p:sp>
    </p:spTree>
    <p:extLst>
      <p:ext uri="{BB962C8B-B14F-4D97-AF65-F5344CB8AC3E}">
        <p14:creationId xmlns:p14="http://schemas.microsoft.com/office/powerpoint/2010/main" val="40298683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a:t>
            </a:fld>
            <a:endParaRPr lang="en-US"/>
          </a:p>
        </p:txBody>
      </p:sp>
    </p:spTree>
    <p:extLst>
      <p:ext uri="{BB962C8B-B14F-4D97-AF65-F5344CB8AC3E}">
        <p14:creationId xmlns:p14="http://schemas.microsoft.com/office/powerpoint/2010/main" val="3039988472"/>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254</a:t>
            </a:fld>
            <a:endParaRPr lang="en-US"/>
          </a:p>
        </p:txBody>
      </p:sp>
    </p:spTree>
    <p:extLst>
      <p:ext uri="{BB962C8B-B14F-4D97-AF65-F5344CB8AC3E}">
        <p14:creationId xmlns:p14="http://schemas.microsoft.com/office/powerpoint/2010/main" val="2109060363"/>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255</a:t>
            </a:fld>
            <a:endParaRPr lang="en-US"/>
          </a:p>
        </p:txBody>
      </p:sp>
    </p:spTree>
    <p:extLst>
      <p:ext uri="{BB962C8B-B14F-4D97-AF65-F5344CB8AC3E}">
        <p14:creationId xmlns:p14="http://schemas.microsoft.com/office/powerpoint/2010/main" val="905787778"/>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256</a:t>
            </a:fld>
            <a:endParaRPr lang="en-US"/>
          </a:p>
        </p:txBody>
      </p:sp>
    </p:spTree>
    <p:extLst>
      <p:ext uri="{BB962C8B-B14F-4D97-AF65-F5344CB8AC3E}">
        <p14:creationId xmlns:p14="http://schemas.microsoft.com/office/powerpoint/2010/main" val="4119373262"/>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257</a:t>
            </a:fld>
            <a:endParaRPr lang="en-US"/>
          </a:p>
        </p:txBody>
      </p:sp>
    </p:spTree>
    <p:extLst>
      <p:ext uri="{BB962C8B-B14F-4D97-AF65-F5344CB8AC3E}">
        <p14:creationId xmlns:p14="http://schemas.microsoft.com/office/powerpoint/2010/main" val="1726060802"/>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258</a:t>
            </a:fld>
            <a:endParaRPr lang="en-US"/>
          </a:p>
        </p:txBody>
      </p:sp>
    </p:spTree>
    <p:extLst>
      <p:ext uri="{BB962C8B-B14F-4D97-AF65-F5344CB8AC3E}">
        <p14:creationId xmlns:p14="http://schemas.microsoft.com/office/powerpoint/2010/main" val="4058770561"/>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259</a:t>
            </a:fld>
            <a:endParaRPr lang="en-US"/>
          </a:p>
        </p:txBody>
      </p:sp>
    </p:spTree>
    <p:extLst>
      <p:ext uri="{BB962C8B-B14F-4D97-AF65-F5344CB8AC3E}">
        <p14:creationId xmlns:p14="http://schemas.microsoft.com/office/powerpoint/2010/main" val="4255288293"/>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260</a:t>
            </a:fld>
            <a:endParaRPr lang="en-US"/>
          </a:p>
        </p:txBody>
      </p:sp>
    </p:spTree>
    <p:extLst>
      <p:ext uri="{BB962C8B-B14F-4D97-AF65-F5344CB8AC3E}">
        <p14:creationId xmlns:p14="http://schemas.microsoft.com/office/powerpoint/2010/main" val="3725877980"/>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261</a:t>
            </a:fld>
            <a:endParaRPr lang="en-US"/>
          </a:p>
        </p:txBody>
      </p:sp>
    </p:spTree>
    <p:extLst>
      <p:ext uri="{BB962C8B-B14F-4D97-AF65-F5344CB8AC3E}">
        <p14:creationId xmlns:p14="http://schemas.microsoft.com/office/powerpoint/2010/main" val="574651565"/>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262</a:t>
            </a:fld>
            <a:endParaRPr lang="en-US"/>
          </a:p>
        </p:txBody>
      </p:sp>
    </p:spTree>
    <p:extLst>
      <p:ext uri="{BB962C8B-B14F-4D97-AF65-F5344CB8AC3E}">
        <p14:creationId xmlns:p14="http://schemas.microsoft.com/office/powerpoint/2010/main" val="1743669961"/>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dirty="0">
                <a:latin typeface="Bookman Old Style" panose="02050604050505020204" pitchFamily="18" charset="0"/>
              </a:rPr>
              <a:t>Domain: scope: the scope of a subject.</a:t>
            </a:r>
          </a:p>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263</a:t>
            </a:fld>
            <a:endParaRPr lang="en-US"/>
          </a:p>
        </p:txBody>
      </p:sp>
    </p:spTree>
    <p:extLst>
      <p:ext uri="{BB962C8B-B14F-4D97-AF65-F5344CB8AC3E}">
        <p14:creationId xmlns:p14="http://schemas.microsoft.com/office/powerpoint/2010/main" val="23004441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26</a:t>
            </a:fld>
            <a:endParaRPr lang="en-US"/>
          </a:p>
        </p:txBody>
      </p:sp>
    </p:spTree>
    <p:extLst>
      <p:ext uri="{BB962C8B-B14F-4D97-AF65-F5344CB8AC3E}">
        <p14:creationId xmlns:p14="http://schemas.microsoft.com/office/powerpoint/2010/main" val="505384052"/>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264</a:t>
            </a:fld>
            <a:endParaRPr lang="en-US"/>
          </a:p>
        </p:txBody>
      </p:sp>
    </p:spTree>
    <p:extLst>
      <p:ext uri="{BB962C8B-B14F-4D97-AF65-F5344CB8AC3E}">
        <p14:creationId xmlns:p14="http://schemas.microsoft.com/office/powerpoint/2010/main" val="1038892130"/>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265</a:t>
            </a:fld>
            <a:endParaRPr lang="en-US"/>
          </a:p>
        </p:txBody>
      </p:sp>
    </p:spTree>
    <p:extLst>
      <p:ext uri="{BB962C8B-B14F-4D97-AF65-F5344CB8AC3E}">
        <p14:creationId xmlns:p14="http://schemas.microsoft.com/office/powerpoint/2010/main" val="1077893350"/>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266</a:t>
            </a:fld>
            <a:endParaRPr lang="en-US"/>
          </a:p>
        </p:txBody>
      </p:sp>
    </p:spTree>
    <p:extLst>
      <p:ext uri="{BB962C8B-B14F-4D97-AF65-F5344CB8AC3E}">
        <p14:creationId xmlns:p14="http://schemas.microsoft.com/office/powerpoint/2010/main" val="3240359262"/>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267</a:t>
            </a:fld>
            <a:endParaRPr lang="en-US"/>
          </a:p>
        </p:txBody>
      </p:sp>
    </p:spTree>
    <p:extLst>
      <p:ext uri="{BB962C8B-B14F-4D97-AF65-F5344CB8AC3E}">
        <p14:creationId xmlns:p14="http://schemas.microsoft.com/office/powerpoint/2010/main" val="283018618"/>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268</a:t>
            </a:fld>
            <a:endParaRPr lang="en-US"/>
          </a:p>
        </p:txBody>
      </p:sp>
    </p:spTree>
    <p:extLst>
      <p:ext uri="{BB962C8B-B14F-4D97-AF65-F5344CB8AC3E}">
        <p14:creationId xmlns:p14="http://schemas.microsoft.com/office/powerpoint/2010/main" val="436249709"/>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269</a:t>
            </a:fld>
            <a:endParaRPr lang="en-US"/>
          </a:p>
        </p:txBody>
      </p:sp>
    </p:spTree>
    <p:extLst>
      <p:ext uri="{BB962C8B-B14F-4D97-AF65-F5344CB8AC3E}">
        <p14:creationId xmlns:p14="http://schemas.microsoft.com/office/powerpoint/2010/main" val="2059086657"/>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270</a:t>
            </a:fld>
            <a:endParaRPr lang="en-US"/>
          </a:p>
        </p:txBody>
      </p:sp>
    </p:spTree>
    <p:extLst>
      <p:ext uri="{BB962C8B-B14F-4D97-AF65-F5344CB8AC3E}">
        <p14:creationId xmlns:p14="http://schemas.microsoft.com/office/powerpoint/2010/main" val="1220383117"/>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271</a:t>
            </a:fld>
            <a:endParaRPr lang="en-US"/>
          </a:p>
        </p:txBody>
      </p:sp>
    </p:spTree>
    <p:extLst>
      <p:ext uri="{BB962C8B-B14F-4D97-AF65-F5344CB8AC3E}">
        <p14:creationId xmlns:p14="http://schemas.microsoft.com/office/powerpoint/2010/main" val="784730700"/>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272</a:t>
            </a:fld>
            <a:endParaRPr lang="en-US"/>
          </a:p>
        </p:txBody>
      </p:sp>
    </p:spTree>
    <p:extLst>
      <p:ext uri="{BB962C8B-B14F-4D97-AF65-F5344CB8AC3E}">
        <p14:creationId xmlns:p14="http://schemas.microsoft.com/office/powerpoint/2010/main" val="3362919642"/>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273</a:t>
            </a:fld>
            <a:endParaRPr lang="en-US"/>
          </a:p>
        </p:txBody>
      </p:sp>
    </p:spTree>
    <p:extLst>
      <p:ext uri="{BB962C8B-B14F-4D97-AF65-F5344CB8AC3E}">
        <p14:creationId xmlns:p14="http://schemas.microsoft.com/office/powerpoint/2010/main" val="6297945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a:t>
            </a:fld>
            <a:endParaRPr lang="en-US"/>
          </a:p>
        </p:txBody>
      </p:sp>
    </p:spTree>
    <p:extLst>
      <p:ext uri="{BB962C8B-B14F-4D97-AF65-F5344CB8AC3E}">
        <p14:creationId xmlns:p14="http://schemas.microsoft.com/office/powerpoint/2010/main" val="2935435398"/>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274</a:t>
            </a:fld>
            <a:endParaRPr lang="en-US"/>
          </a:p>
        </p:txBody>
      </p:sp>
    </p:spTree>
    <p:extLst>
      <p:ext uri="{BB962C8B-B14F-4D97-AF65-F5344CB8AC3E}">
        <p14:creationId xmlns:p14="http://schemas.microsoft.com/office/powerpoint/2010/main" val="1772744787"/>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275</a:t>
            </a:fld>
            <a:endParaRPr lang="en-US"/>
          </a:p>
        </p:txBody>
      </p:sp>
    </p:spTree>
    <p:extLst>
      <p:ext uri="{BB962C8B-B14F-4D97-AF65-F5344CB8AC3E}">
        <p14:creationId xmlns:p14="http://schemas.microsoft.com/office/powerpoint/2010/main" val="1050891535"/>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276</a:t>
            </a:fld>
            <a:endParaRPr lang="en-US"/>
          </a:p>
        </p:txBody>
      </p:sp>
    </p:spTree>
    <p:extLst>
      <p:ext uri="{BB962C8B-B14F-4D97-AF65-F5344CB8AC3E}">
        <p14:creationId xmlns:p14="http://schemas.microsoft.com/office/powerpoint/2010/main" val="2656368119"/>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277</a:t>
            </a:fld>
            <a:endParaRPr lang="en-US"/>
          </a:p>
        </p:txBody>
      </p:sp>
    </p:spTree>
    <p:extLst>
      <p:ext uri="{BB962C8B-B14F-4D97-AF65-F5344CB8AC3E}">
        <p14:creationId xmlns:p14="http://schemas.microsoft.com/office/powerpoint/2010/main" val="2656555519"/>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278</a:t>
            </a:fld>
            <a:endParaRPr lang="en-US"/>
          </a:p>
        </p:txBody>
      </p:sp>
    </p:spTree>
    <p:extLst>
      <p:ext uri="{BB962C8B-B14F-4D97-AF65-F5344CB8AC3E}">
        <p14:creationId xmlns:p14="http://schemas.microsoft.com/office/powerpoint/2010/main" val="4090179237"/>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279</a:t>
            </a:fld>
            <a:endParaRPr lang="en-US"/>
          </a:p>
        </p:txBody>
      </p:sp>
    </p:spTree>
    <p:extLst>
      <p:ext uri="{BB962C8B-B14F-4D97-AF65-F5344CB8AC3E}">
        <p14:creationId xmlns:p14="http://schemas.microsoft.com/office/powerpoint/2010/main" val="2718827476"/>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280</a:t>
            </a:fld>
            <a:endParaRPr lang="en-US"/>
          </a:p>
        </p:txBody>
      </p:sp>
    </p:spTree>
    <p:extLst>
      <p:ext uri="{BB962C8B-B14F-4D97-AF65-F5344CB8AC3E}">
        <p14:creationId xmlns:p14="http://schemas.microsoft.com/office/powerpoint/2010/main" val="2511514118"/>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281</a:t>
            </a:fld>
            <a:endParaRPr lang="en-US"/>
          </a:p>
        </p:txBody>
      </p:sp>
    </p:spTree>
    <p:extLst>
      <p:ext uri="{BB962C8B-B14F-4D97-AF65-F5344CB8AC3E}">
        <p14:creationId xmlns:p14="http://schemas.microsoft.com/office/powerpoint/2010/main" val="3756308859"/>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282</a:t>
            </a:fld>
            <a:endParaRPr lang="en-US"/>
          </a:p>
        </p:txBody>
      </p:sp>
    </p:spTree>
    <p:extLst>
      <p:ext uri="{BB962C8B-B14F-4D97-AF65-F5344CB8AC3E}">
        <p14:creationId xmlns:p14="http://schemas.microsoft.com/office/powerpoint/2010/main" val="648007416"/>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283</a:t>
            </a:fld>
            <a:endParaRPr lang="en-US"/>
          </a:p>
        </p:txBody>
      </p:sp>
    </p:spTree>
    <p:extLst>
      <p:ext uri="{BB962C8B-B14F-4D97-AF65-F5344CB8AC3E}">
        <p14:creationId xmlns:p14="http://schemas.microsoft.com/office/powerpoint/2010/main" val="33557853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a:t>
            </a:fld>
            <a:endParaRPr lang="en-US"/>
          </a:p>
        </p:txBody>
      </p:sp>
    </p:spTree>
    <p:extLst>
      <p:ext uri="{BB962C8B-B14F-4D97-AF65-F5344CB8AC3E}">
        <p14:creationId xmlns:p14="http://schemas.microsoft.com/office/powerpoint/2010/main" val="2319971886"/>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284</a:t>
            </a:fld>
            <a:endParaRPr lang="en-US"/>
          </a:p>
        </p:txBody>
      </p:sp>
    </p:spTree>
    <p:extLst>
      <p:ext uri="{BB962C8B-B14F-4D97-AF65-F5344CB8AC3E}">
        <p14:creationId xmlns:p14="http://schemas.microsoft.com/office/powerpoint/2010/main" val="389307309"/>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285</a:t>
            </a:fld>
            <a:endParaRPr lang="en-US"/>
          </a:p>
        </p:txBody>
      </p:sp>
    </p:spTree>
    <p:extLst>
      <p:ext uri="{BB962C8B-B14F-4D97-AF65-F5344CB8AC3E}">
        <p14:creationId xmlns:p14="http://schemas.microsoft.com/office/powerpoint/2010/main" val="69376720"/>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286</a:t>
            </a:fld>
            <a:endParaRPr lang="en-US"/>
          </a:p>
        </p:txBody>
      </p:sp>
    </p:spTree>
    <p:extLst>
      <p:ext uri="{BB962C8B-B14F-4D97-AF65-F5344CB8AC3E}">
        <p14:creationId xmlns:p14="http://schemas.microsoft.com/office/powerpoint/2010/main" val="1195778263"/>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287</a:t>
            </a:fld>
            <a:endParaRPr lang="en-US"/>
          </a:p>
        </p:txBody>
      </p:sp>
    </p:spTree>
    <p:extLst>
      <p:ext uri="{BB962C8B-B14F-4D97-AF65-F5344CB8AC3E}">
        <p14:creationId xmlns:p14="http://schemas.microsoft.com/office/powerpoint/2010/main" val="1818510085"/>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288</a:t>
            </a:fld>
            <a:endParaRPr lang="en-US"/>
          </a:p>
        </p:txBody>
      </p:sp>
    </p:spTree>
    <p:extLst>
      <p:ext uri="{BB962C8B-B14F-4D97-AF65-F5344CB8AC3E}">
        <p14:creationId xmlns:p14="http://schemas.microsoft.com/office/powerpoint/2010/main" val="2993527944"/>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289</a:t>
            </a:fld>
            <a:endParaRPr lang="en-US"/>
          </a:p>
        </p:txBody>
      </p:sp>
    </p:spTree>
    <p:extLst>
      <p:ext uri="{BB962C8B-B14F-4D97-AF65-F5344CB8AC3E}">
        <p14:creationId xmlns:p14="http://schemas.microsoft.com/office/powerpoint/2010/main" val="1495581444"/>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290</a:t>
            </a:fld>
            <a:endParaRPr lang="en-US"/>
          </a:p>
        </p:txBody>
      </p:sp>
    </p:spTree>
    <p:extLst>
      <p:ext uri="{BB962C8B-B14F-4D97-AF65-F5344CB8AC3E}">
        <p14:creationId xmlns:p14="http://schemas.microsoft.com/office/powerpoint/2010/main" val="149874134"/>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291</a:t>
            </a:fld>
            <a:endParaRPr lang="en-US"/>
          </a:p>
        </p:txBody>
      </p:sp>
    </p:spTree>
    <p:extLst>
      <p:ext uri="{BB962C8B-B14F-4D97-AF65-F5344CB8AC3E}">
        <p14:creationId xmlns:p14="http://schemas.microsoft.com/office/powerpoint/2010/main" val="2807690075"/>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292</a:t>
            </a:fld>
            <a:endParaRPr lang="en-US"/>
          </a:p>
        </p:txBody>
      </p:sp>
    </p:spTree>
    <p:extLst>
      <p:ext uri="{BB962C8B-B14F-4D97-AF65-F5344CB8AC3E}">
        <p14:creationId xmlns:p14="http://schemas.microsoft.com/office/powerpoint/2010/main" val="3330312283"/>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293</a:t>
            </a:fld>
            <a:endParaRPr lang="en-US"/>
          </a:p>
        </p:txBody>
      </p:sp>
    </p:spTree>
    <p:extLst>
      <p:ext uri="{BB962C8B-B14F-4D97-AF65-F5344CB8AC3E}">
        <p14:creationId xmlns:p14="http://schemas.microsoft.com/office/powerpoint/2010/main" val="38435022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29</a:t>
            </a:fld>
            <a:endParaRPr lang="en-US"/>
          </a:p>
        </p:txBody>
      </p:sp>
    </p:spTree>
    <p:extLst>
      <p:ext uri="{BB962C8B-B14F-4D97-AF65-F5344CB8AC3E}">
        <p14:creationId xmlns:p14="http://schemas.microsoft.com/office/powerpoint/2010/main" val="2165155840"/>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294</a:t>
            </a:fld>
            <a:endParaRPr lang="en-US"/>
          </a:p>
        </p:txBody>
      </p:sp>
    </p:spTree>
    <p:extLst>
      <p:ext uri="{BB962C8B-B14F-4D97-AF65-F5344CB8AC3E}">
        <p14:creationId xmlns:p14="http://schemas.microsoft.com/office/powerpoint/2010/main" val="864357159"/>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295</a:t>
            </a:fld>
            <a:endParaRPr lang="en-US"/>
          </a:p>
        </p:txBody>
      </p:sp>
    </p:spTree>
    <p:extLst>
      <p:ext uri="{BB962C8B-B14F-4D97-AF65-F5344CB8AC3E}">
        <p14:creationId xmlns:p14="http://schemas.microsoft.com/office/powerpoint/2010/main" val="1019297229"/>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296</a:t>
            </a:fld>
            <a:endParaRPr lang="en-US"/>
          </a:p>
        </p:txBody>
      </p:sp>
    </p:spTree>
    <p:extLst>
      <p:ext uri="{BB962C8B-B14F-4D97-AF65-F5344CB8AC3E}">
        <p14:creationId xmlns:p14="http://schemas.microsoft.com/office/powerpoint/2010/main" val="856878860"/>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297</a:t>
            </a:fld>
            <a:endParaRPr lang="en-US"/>
          </a:p>
        </p:txBody>
      </p:sp>
    </p:spTree>
    <p:extLst>
      <p:ext uri="{BB962C8B-B14F-4D97-AF65-F5344CB8AC3E}">
        <p14:creationId xmlns:p14="http://schemas.microsoft.com/office/powerpoint/2010/main" val="800236871"/>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298</a:t>
            </a:fld>
            <a:endParaRPr lang="en-US"/>
          </a:p>
        </p:txBody>
      </p:sp>
    </p:spTree>
    <p:extLst>
      <p:ext uri="{BB962C8B-B14F-4D97-AF65-F5344CB8AC3E}">
        <p14:creationId xmlns:p14="http://schemas.microsoft.com/office/powerpoint/2010/main" val="2773030134"/>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299</a:t>
            </a:fld>
            <a:endParaRPr lang="en-US"/>
          </a:p>
        </p:txBody>
      </p:sp>
    </p:spTree>
    <p:extLst>
      <p:ext uri="{BB962C8B-B14F-4D97-AF65-F5344CB8AC3E}">
        <p14:creationId xmlns:p14="http://schemas.microsoft.com/office/powerpoint/2010/main" val="789848487"/>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300</a:t>
            </a:fld>
            <a:endParaRPr lang="en-US"/>
          </a:p>
        </p:txBody>
      </p:sp>
    </p:spTree>
    <p:extLst>
      <p:ext uri="{BB962C8B-B14F-4D97-AF65-F5344CB8AC3E}">
        <p14:creationId xmlns:p14="http://schemas.microsoft.com/office/powerpoint/2010/main" val="1259363048"/>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301</a:t>
            </a:fld>
            <a:endParaRPr lang="en-US"/>
          </a:p>
        </p:txBody>
      </p:sp>
    </p:spTree>
    <p:extLst>
      <p:ext uri="{BB962C8B-B14F-4D97-AF65-F5344CB8AC3E}">
        <p14:creationId xmlns:p14="http://schemas.microsoft.com/office/powerpoint/2010/main" val="892611653"/>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302</a:t>
            </a:fld>
            <a:endParaRPr lang="en-US"/>
          </a:p>
        </p:txBody>
      </p:sp>
    </p:spTree>
    <p:extLst>
      <p:ext uri="{BB962C8B-B14F-4D97-AF65-F5344CB8AC3E}">
        <p14:creationId xmlns:p14="http://schemas.microsoft.com/office/powerpoint/2010/main" val="2077108226"/>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303</a:t>
            </a:fld>
            <a:endParaRPr lang="en-US"/>
          </a:p>
        </p:txBody>
      </p:sp>
    </p:spTree>
    <p:extLst>
      <p:ext uri="{BB962C8B-B14F-4D97-AF65-F5344CB8AC3E}">
        <p14:creationId xmlns:p14="http://schemas.microsoft.com/office/powerpoint/2010/main" val="1140383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3</a:t>
            </a:fld>
            <a:endParaRPr lang="en-US"/>
          </a:p>
        </p:txBody>
      </p:sp>
    </p:spTree>
    <p:extLst>
      <p:ext uri="{BB962C8B-B14F-4D97-AF65-F5344CB8AC3E}">
        <p14:creationId xmlns:p14="http://schemas.microsoft.com/office/powerpoint/2010/main" val="26063997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30</a:t>
            </a:fld>
            <a:endParaRPr lang="en-US"/>
          </a:p>
        </p:txBody>
      </p:sp>
    </p:spTree>
    <p:extLst>
      <p:ext uri="{BB962C8B-B14F-4D97-AF65-F5344CB8AC3E}">
        <p14:creationId xmlns:p14="http://schemas.microsoft.com/office/powerpoint/2010/main" val="2761068978"/>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304</a:t>
            </a:fld>
            <a:endParaRPr lang="en-US"/>
          </a:p>
        </p:txBody>
      </p:sp>
    </p:spTree>
    <p:extLst>
      <p:ext uri="{BB962C8B-B14F-4D97-AF65-F5344CB8AC3E}">
        <p14:creationId xmlns:p14="http://schemas.microsoft.com/office/powerpoint/2010/main" val="3745880796"/>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305</a:t>
            </a:fld>
            <a:endParaRPr lang="en-US"/>
          </a:p>
        </p:txBody>
      </p:sp>
    </p:spTree>
    <p:extLst>
      <p:ext uri="{BB962C8B-B14F-4D97-AF65-F5344CB8AC3E}">
        <p14:creationId xmlns:p14="http://schemas.microsoft.com/office/powerpoint/2010/main" val="2278197422"/>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306</a:t>
            </a:fld>
            <a:endParaRPr lang="en-US"/>
          </a:p>
        </p:txBody>
      </p:sp>
    </p:spTree>
    <p:extLst>
      <p:ext uri="{BB962C8B-B14F-4D97-AF65-F5344CB8AC3E}">
        <p14:creationId xmlns:p14="http://schemas.microsoft.com/office/powerpoint/2010/main" val="1144380119"/>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307</a:t>
            </a:fld>
            <a:endParaRPr lang="en-US"/>
          </a:p>
        </p:txBody>
      </p:sp>
    </p:spTree>
    <p:extLst>
      <p:ext uri="{BB962C8B-B14F-4D97-AF65-F5344CB8AC3E}">
        <p14:creationId xmlns:p14="http://schemas.microsoft.com/office/powerpoint/2010/main" val="3996502751"/>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308</a:t>
            </a:fld>
            <a:endParaRPr lang="en-US"/>
          </a:p>
        </p:txBody>
      </p:sp>
    </p:spTree>
    <p:extLst>
      <p:ext uri="{BB962C8B-B14F-4D97-AF65-F5344CB8AC3E}">
        <p14:creationId xmlns:p14="http://schemas.microsoft.com/office/powerpoint/2010/main" val="113056583"/>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309</a:t>
            </a:fld>
            <a:endParaRPr lang="en-US"/>
          </a:p>
        </p:txBody>
      </p:sp>
    </p:spTree>
    <p:extLst>
      <p:ext uri="{BB962C8B-B14F-4D97-AF65-F5344CB8AC3E}">
        <p14:creationId xmlns:p14="http://schemas.microsoft.com/office/powerpoint/2010/main" val="2537769325"/>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310</a:t>
            </a:fld>
            <a:endParaRPr lang="en-US"/>
          </a:p>
        </p:txBody>
      </p:sp>
    </p:spTree>
    <p:extLst>
      <p:ext uri="{BB962C8B-B14F-4D97-AF65-F5344CB8AC3E}">
        <p14:creationId xmlns:p14="http://schemas.microsoft.com/office/powerpoint/2010/main" val="3391602660"/>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311</a:t>
            </a:fld>
            <a:endParaRPr lang="en-US"/>
          </a:p>
        </p:txBody>
      </p:sp>
    </p:spTree>
    <p:extLst>
      <p:ext uri="{BB962C8B-B14F-4D97-AF65-F5344CB8AC3E}">
        <p14:creationId xmlns:p14="http://schemas.microsoft.com/office/powerpoint/2010/main" val="2088834040"/>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312</a:t>
            </a:fld>
            <a:endParaRPr lang="en-US"/>
          </a:p>
        </p:txBody>
      </p:sp>
    </p:spTree>
    <p:extLst>
      <p:ext uri="{BB962C8B-B14F-4D97-AF65-F5344CB8AC3E}">
        <p14:creationId xmlns:p14="http://schemas.microsoft.com/office/powerpoint/2010/main" val="3802291780"/>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313</a:t>
            </a:fld>
            <a:endParaRPr lang="en-US"/>
          </a:p>
        </p:txBody>
      </p:sp>
    </p:spTree>
    <p:extLst>
      <p:ext uri="{BB962C8B-B14F-4D97-AF65-F5344CB8AC3E}">
        <p14:creationId xmlns:p14="http://schemas.microsoft.com/office/powerpoint/2010/main" val="13983155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31</a:t>
            </a:fld>
            <a:endParaRPr lang="en-US"/>
          </a:p>
        </p:txBody>
      </p:sp>
    </p:spTree>
    <p:extLst>
      <p:ext uri="{BB962C8B-B14F-4D97-AF65-F5344CB8AC3E}">
        <p14:creationId xmlns:p14="http://schemas.microsoft.com/office/powerpoint/2010/main" val="2873945251"/>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314</a:t>
            </a:fld>
            <a:endParaRPr lang="en-US"/>
          </a:p>
        </p:txBody>
      </p:sp>
    </p:spTree>
    <p:extLst>
      <p:ext uri="{BB962C8B-B14F-4D97-AF65-F5344CB8AC3E}">
        <p14:creationId xmlns:p14="http://schemas.microsoft.com/office/powerpoint/2010/main" val="2317204214"/>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315</a:t>
            </a:fld>
            <a:endParaRPr lang="en-US"/>
          </a:p>
        </p:txBody>
      </p:sp>
    </p:spTree>
    <p:extLst>
      <p:ext uri="{BB962C8B-B14F-4D97-AF65-F5344CB8AC3E}">
        <p14:creationId xmlns:p14="http://schemas.microsoft.com/office/powerpoint/2010/main" val="221229422"/>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316</a:t>
            </a:fld>
            <a:endParaRPr lang="en-US"/>
          </a:p>
        </p:txBody>
      </p:sp>
    </p:spTree>
    <p:extLst>
      <p:ext uri="{BB962C8B-B14F-4D97-AF65-F5344CB8AC3E}">
        <p14:creationId xmlns:p14="http://schemas.microsoft.com/office/powerpoint/2010/main" val="2106768212"/>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317</a:t>
            </a:fld>
            <a:endParaRPr lang="en-US"/>
          </a:p>
        </p:txBody>
      </p:sp>
    </p:spTree>
    <p:extLst>
      <p:ext uri="{BB962C8B-B14F-4D97-AF65-F5344CB8AC3E}">
        <p14:creationId xmlns:p14="http://schemas.microsoft.com/office/powerpoint/2010/main" val="2021377268"/>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318</a:t>
            </a:fld>
            <a:endParaRPr lang="en-US"/>
          </a:p>
        </p:txBody>
      </p:sp>
    </p:spTree>
    <p:extLst>
      <p:ext uri="{BB962C8B-B14F-4D97-AF65-F5344CB8AC3E}">
        <p14:creationId xmlns:p14="http://schemas.microsoft.com/office/powerpoint/2010/main" val="3772007017"/>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319</a:t>
            </a:fld>
            <a:endParaRPr lang="en-US"/>
          </a:p>
        </p:txBody>
      </p:sp>
    </p:spTree>
    <p:extLst>
      <p:ext uri="{BB962C8B-B14F-4D97-AF65-F5344CB8AC3E}">
        <p14:creationId xmlns:p14="http://schemas.microsoft.com/office/powerpoint/2010/main" val="2100466761"/>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320</a:t>
            </a:fld>
            <a:endParaRPr lang="en-US"/>
          </a:p>
        </p:txBody>
      </p:sp>
    </p:spTree>
    <p:extLst>
      <p:ext uri="{BB962C8B-B14F-4D97-AF65-F5344CB8AC3E}">
        <p14:creationId xmlns:p14="http://schemas.microsoft.com/office/powerpoint/2010/main" val="3957691567"/>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321</a:t>
            </a:fld>
            <a:endParaRPr lang="en-US"/>
          </a:p>
        </p:txBody>
      </p:sp>
    </p:spTree>
    <p:extLst>
      <p:ext uri="{BB962C8B-B14F-4D97-AF65-F5344CB8AC3E}">
        <p14:creationId xmlns:p14="http://schemas.microsoft.com/office/powerpoint/2010/main" val="1424922234"/>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322</a:t>
            </a:fld>
            <a:endParaRPr lang="en-US"/>
          </a:p>
        </p:txBody>
      </p:sp>
    </p:spTree>
    <p:extLst>
      <p:ext uri="{BB962C8B-B14F-4D97-AF65-F5344CB8AC3E}">
        <p14:creationId xmlns:p14="http://schemas.microsoft.com/office/powerpoint/2010/main" val="1252473068"/>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323</a:t>
            </a:fld>
            <a:endParaRPr lang="en-US"/>
          </a:p>
        </p:txBody>
      </p:sp>
    </p:spTree>
    <p:extLst>
      <p:ext uri="{BB962C8B-B14F-4D97-AF65-F5344CB8AC3E}">
        <p14:creationId xmlns:p14="http://schemas.microsoft.com/office/powerpoint/2010/main" val="30057321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a:t>
            </a:fld>
            <a:endParaRPr lang="en-US"/>
          </a:p>
        </p:txBody>
      </p:sp>
    </p:spTree>
    <p:extLst>
      <p:ext uri="{BB962C8B-B14F-4D97-AF65-F5344CB8AC3E}">
        <p14:creationId xmlns:p14="http://schemas.microsoft.com/office/powerpoint/2010/main" val="3910368799"/>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324</a:t>
            </a:fld>
            <a:endParaRPr lang="en-US"/>
          </a:p>
        </p:txBody>
      </p:sp>
    </p:spTree>
    <p:extLst>
      <p:ext uri="{BB962C8B-B14F-4D97-AF65-F5344CB8AC3E}">
        <p14:creationId xmlns:p14="http://schemas.microsoft.com/office/powerpoint/2010/main" val="616296474"/>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325</a:t>
            </a:fld>
            <a:endParaRPr lang="en-US"/>
          </a:p>
        </p:txBody>
      </p:sp>
    </p:spTree>
    <p:extLst>
      <p:ext uri="{BB962C8B-B14F-4D97-AF65-F5344CB8AC3E}">
        <p14:creationId xmlns:p14="http://schemas.microsoft.com/office/powerpoint/2010/main" val="3771999352"/>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326</a:t>
            </a:fld>
            <a:endParaRPr lang="en-US"/>
          </a:p>
        </p:txBody>
      </p:sp>
    </p:spTree>
    <p:extLst>
      <p:ext uri="{BB962C8B-B14F-4D97-AF65-F5344CB8AC3E}">
        <p14:creationId xmlns:p14="http://schemas.microsoft.com/office/powerpoint/2010/main" val="3952860848"/>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327</a:t>
            </a:fld>
            <a:endParaRPr lang="en-US"/>
          </a:p>
        </p:txBody>
      </p:sp>
    </p:spTree>
    <p:extLst>
      <p:ext uri="{BB962C8B-B14F-4D97-AF65-F5344CB8AC3E}">
        <p14:creationId xmlns:p14="http://schemas.microsoft.com/office/powerpoint/2010/main" val="3187082861"/>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328</a:t>
            </a:fld>
            <a:endParaRPr lang="en-US"/>
          </a:p>
        </p:txBody>
      </p:sp>
    </p:spTree>
    <p:extLst>
      <p:ext uri="{BB962C8B-B14F-4D97-AF65-F5344CB8AC3E}">
        <p14:creationId xmlns:p14="http://schemas.microsoft.com/office/powerpoint/2010/main" val="1682325903"/>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329</a:t>
            </a:fld>
            <a:endParaRPr lang="en-US"/>
          </a:p>
        </p:txBody>
      </p:sp>
    </p:spTree>
    <p:extLst>
      <p:ext uri="{BB962C8B-B14F-4D97-AF65-F5344CB8AC3E}">
        <p14:creationId xmlns:p14="http://schemas.microsoft.com/office/powerpoint/2010/main" val="730941196"/>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330</a:t>
            </a:fld>
            <a:endParaRPr lang="en-US"/>
          </a:p>
        </p:txBody>
      </p:sp>
    </p:spTree>
    <p:extLst>
      <p:ext uri="{BB962C8B-B14F-4D97-AF65-F5344CB8AC3E}">
        <p14:creationId xmlns:p14="http://schemas.microsoft.com/office/powerpoint/2010/main" val="3344385645"/>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331</a:t>
            </a:fld>
            <a:endParaRPr lang="en-US"/>
          </a:p>
        </p:txBody>
      </p:sp>
    </p:spTree>
    <p:extLst>
      <p:ext uri="{BB962C8B-B14F-4D97-AF65-F5344CB8AC3E}">
        <p14:creationId xmlns:p14="http://schemas.microsoft.com/office/powerpoint/2010/main" val="2188160569"/>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332</a:t>
            </a:fld>
            <a:endParaRPr lang="en-US"/>
          </a:p>
        </p:txBody>
      </p:sp>
    </p:spTree>
    <p:extLst>
      <p:ext uri="{BB962C8B-B14F-4D97-AF65-F5344CB8AC3E}">
        <p14:creationId xmlns:p14="http://schemas.microsoft.com/office/powerpoint/2010/main" val="36972836"/>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333</a:t>
            </a:fld>
            <a:endParaRPr lang="en-US"/>
          </a:p>
        </p:txBody>
      </p:sp>
    </p:spTree>
    <p:extLst>
      <p:ext uri="{BB962C8B-B14F-4D97-AF65-F5344CB8AC3E}">
        <p14:creationId xmlns:p14="http://schemas.microsoft.com/office/powerpoint/2010/main" val="24693060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33</a:t>
            </a:fld>
            <a:endParaRPr lang="en-US"/>
          </a:p>
        </p:txBody>
      </p:sp>
    </p:spTree>
    <p:extLst>
      <p:ext uri="{BB962C8B-B14F-4D97-AF65-F5344CB8AC3E}">
        <p14:creationId xmlns:p14="http://schemas.microsoft.com/office/powerpoint/2010/main" val="1794049079"/>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334</a:t>
            </a:fld>
            <a:endParaRPr lang="en-US"/>
          </a:p>
        </p:txBody>
      </p:sp>
    </p:spTree>
    <p:extLst>
      <p:ext uri="{BB962C8B-B14F-4D97-AF65-F5344CB8AC3E}">
        <p14:creationId xmlns:p14="http://schemas.microsoft.com/office/powerpoint/2010/main" val="3361782809"/>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335</a:t>
            </a:fld>
            <a:endParaRPr lang="en-US"/>
          </a:p>
        </p:txBody>
      </p:sp>
    </p:spTree>
    <p:extLst>
      <p:ext uri="{BB962C8B-B14F-4D97-AF65-F5344CB8AC3E}">
        <p14:creationId xmlns:p14="http://schemas.microsoft.com/office/powerpoint/2010/main" val="3477843354"/>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496044"/>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337</a:t>
            </a:fld>
            <a:endParaRPr lang="en-US"/>
          </a:p>
        </p:txBody>
      </p:sp>
    </p:spTree>
    <p:extLst>
      <p:ext uri="{BB962C8B-B14F-4D97-AF65-F5344CB8AC3E}">
        <p14:creationId xmlns:p14="http://schemas.microsoft.com/office/powerpoint/2010/main" val="268983132"/>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338</a:t>
            </a:fld>
            <a:endParaRPr lang="en-US"/>
          </a:p>
        </p:txBody>
      </p:sp>
    </p:spTree>
    <p:extLst>
      <p:ext uri="{BB962C8B-B14F-4D97-AF65-F5344CB8AC3E}">
        <p14:creationId xmlns:p14="http://schemas.microsoft.com/office/powerpoint/2010/main" val="1252757891"/>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339</a:t>
            </a:fld>
            <a:endParaRPr lang="en-US"/>
          </a:p>
        </p:txBody>
      </p:sp>
    </p:spTree>
    <p:extLst>
      <p:ext uri="{BB962C8B-B14F-4D97-AF65-F5344CB8AC3E}">
        <p14:creationId xmlns:p14="http://schemas.microsoft.com/office/powerpoint/2010/main" val="1436698355"/>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dirty="0">
                <a:latin typeface="Bookman Old Style" panose="02050604050505020204" pitchFamily="18" charset="0"/>
              </a:rPr>
              <a:t>Amenable: willing to cooperate: responsive to suggestion and likely to cooperate. Agreeable, willing, cooperative</a:t>
            </a:r>
          </a:p>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340</a:t>
            </a:fld>
            <a:endParaRPr lang="en-US"/>
          </a:p>
        </p:txBody>
      </p:sp>
    </p:spTree>
    <p:extLst>
      <p:ext uri="{BB962C8B-B14F-4D97-AF65-F5344CB8AC3E}">
        <p14:creationId xmlns:p14="http://schemas.microsoft.com/office/powerpoint/2010/main" val="2296423168"/>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341</a:t>
            </a:fld>
            <a:endParaRPr lang="en-US"/>
          </a:p>
        </p:txBody>
      </p:sp>
    </p:spTree>
    <p:extLst>
      <p:ext uri="{BB962C8B-B14F-4D97-AF65-F5344CB8AC3E}">
        <p14:creationId xmlns:p14="http://schemas.microsoft.com/office/powerpoint/2010/main" val="2205793442"/>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342</a:t>
            </a:fld>
            <a:endParaRPr lang="en-US"/>
          </a:p>
        </p:txBody>
      </p:sp>
    </p:spTree>
    <p:extLst>
      <p:ext uri="{BB962C8B-B14F-4D97-AF65-F5344CB8AC3E}">
        <p14:creationId xmlns:p14="http://schemas.microsoft.com/office/powerpoint/2010/main" val="127669431"/>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343</a:t>
            </a:fld>
            <a:endParaRPr lang="en-US"/>
          </a:p>
        </p:txBody>
      </p:sp>
    </p:spTree>
    <p:extLst>
      <p:ext uri="{BB962C8B-B14F-4D97-AF65-F5344CB8AC3E}">
        <p14:creationId xmlns:p14="http://schemas.microsoft.com/office/powerpoint/2010/main" val="29235452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34</a:t>
            </a:fld>
            <a:endParaRPr lang="en-US"/>
          </a:p>
        </p:txBody>
      </p:sp>
    </p:spTree>
    <p:extLst>
      <p:ext uri="{BB962C8B-B14F-4D97-AF65-F5344CB8AC3E}">
        <p14:creationId xmlns:p14="http://schemas.microsoft.com/office/powerpoint/2010/main" val="936337555"/>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344</a:t>
            </a:fld>
            <a:endParaRPr lang="en-US"/>
          </a:p>
        </p:txBody>
      </p:sp>
    </p:spTree>
    <p:extLst>
      <p:ext uri="{BB962C8B-B14F-4D97-AF65-F5344CB8AC3E}">
        <p14:creationId xmlns:p14="http://schemas.microsoft.com/office/powerpoint/2010/main" val="2413297251"/>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345</a:t>
            </a:fld>
            <a:endParaRPr lang="en-US"/>
          </a:p>
        </p:txBody>
      </p:sp>
    </p:spTree>
    <p:extLst>
      <p:ext uri="{BB962C8B-B14F-4D97-AF65-F5344CB8AC3E}">
        <p14:creationId xmlns:p14="http://schemas.microsoft.com/office/powerpoint/2010/main" val="1815840823"/>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346</a:t>
            </a:fld>
            <a:endParaRPr lang="en-US"/>
          </a:p>
        </p:txBody>
      </p:sp>
    </p:spTree>
    <p:extLst>
      <p:ext uri="{BB962C8B-B14F-4D97-AF65-F5344CB8AC3E}">
        <p14:creationId xmlns:p14="http://schemas.microsoft.com/office/powerpoint/2010/main" val="1794456805"/>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347</a:t>
            </a:fld>
            <a:endParaRPr lang="en-US"/>
          </a:p>
        </p:txBody>
      </p:sp>
    </p:spTree>
    <p:extLst>
      <p:ext uri="{BB962C8B-B14F-4D97-AF65-F5344CB8AC3E}">
        <p14:creationId xmlns:p14="http://schemas.microsoft.com/office/powerpoint/2010/main" val="4071009943"/>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348</a:t>
            </a:fld>
            <a:endParaRPr lang="en-US"/>
          </a:p>
        </p:txBody>
      </p:sp>
    </p:spTree>
    <p:extLst>
      <p:ext uri="{BB962C8B-B14F-4D97-AF65-F5344CB8AC3E}">
        <p14:creationId xmlns:p14="http://schemas.microsoft.com/office/powerpoint/2010/main" val="3801709584"/>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a:extLst>
              <a:ext uri="{FF2B5EF4-FFF2-40B4-BE49-F238E27FC236}">
                <a16:creationId xmlns:a16="http://schemas.microsoft.com/office/drawing/2014/main" id="{4CB598D1-78B4-499C-9C67-58FD7ABDB4D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4721FD0-07E1-4922-8A96-42B0BF137E16}"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31/07/2021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8067" name="Rectangle 7">
            <a:extLst>
              <a:ext uri="{FF2B5EF4-FFF2-40B4-BE49-F238E27FC236}">
                <a16:creationId xmlns:a16="http://schemas.microsoft.com/office/drawing/2014/main" id="{4ECEE35A-49D9-4973-8CDC-F311BE174D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88C5C23-FAC5-4746-82EF-10FCBE1AF2AF}"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349</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8068" name="Rectangle 2">
            <a:extLst>
              <a:ext uri="{FF2B5EF4-FFF2-40B4-BE49-F238E27FC236}">
                <a16:creationId xmlns:a16="http://schemas.microsoft.com/office/drawing/2014/main" id="{2D40FE28-5760-4176-866B-79C1B40E9AA3}"/>
              </a:ext>
            </a:extLst>
          </p:cNvPr>
          <p:cNvSpPr>
            <a:spLocks noGrp="1" noRot="1" noChangeAspect="1" noChangeArrowheads="1" noTextEdit="1"/>
          </p:cNvSpPr>
          <p:nvPr>
            <p:ph type="sldImg"/>
          </p:nvPr>
        </p:nvSpPr>
        <p:spPr>
          <a:xfrm>
            <a:off x="1182688" y="696913"/>
            <a:ext cx="4648200" cy="3486150"/>
          </a:xfrm>
          <a:ln/>
        </p:spPr>
      </p:sp>
      <p:sp>
        <p:nvSpPr>
          <p:cNvPr id="88069" name="Rectangle 3">
            <a:extLst>
              <a:ext uri="{FF2B5EF4-FFF2-40B4-BE49-F238E27FC236}">
                <a16:creationId xmlns:a16="http://schemas.microsoft.com/office/drawing/2014/main" id="{511C3E61-12EB-42D7-B0A2-482B69FC386E}"/>
              </a:ext>
            </a:extLst>
          </p:cNvPr>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300" u="sng">
                <a:latin typeface="Arial" panose="020B0604020202020204" pitchFamily="34" charset="0"/>
              </a:rPr>
              <a:t>Speaker Notes</a:t>
            </a:r>
          </a:p>
          <a:p>
            <a:pPr eaLnBrk="1" hangingPunct="1">
              <a:spcBef>
                <a:spcPct val="0"/>
              </a:spcBef>
            </a:pPr>
            <a:r>
              <a:rPr lang="en-US" altLang="en-US" sz="1300">
                <a:latin typeface="Arial" panose="020B0604020202020204" pitchFamily="34" charset="0"/>
              </a:rPr>
              <a:t>Here is an example from a donor program. You can see that although this strategic objective is similar to that of the previous slide, the wording is slightly different.</a:t>
            </a:r>
            <a:endParaRPr lang="en-US" altLang="en-US">
              <a:latin typeface="Arial" panose="020B0604020202020204" pitchFamily="34" charset="0"/>
            </a:endParaRPr>
          </a:p>
        </p:txBody>
      </p:sp>
    </p:spTree>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350</a:t>
            </a:fld>
            <a:endParaRPr lang="en-US"/>
          </a:p>
        </p:txBody>
      </p:sp>
    </p:spTree>
    <p:extLst>
      <p:ext uri="{BB962C8B-B14F-4D97-AF65-F5344CB8AC3E}">
        <p14:creationId xmlns:p14="http://schemas.microsoft.com/office/powerpoint/2010/main" val="284889528"/>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a:extLst>
              <a:ext uri="{FF2B5EF4-FFF2-40B4-BE49-F238E27FC236}">
                <a16:creationId xmlns:a16="http://schemas.microsoft.com/office/drawing/2014/main" id="{31D22075-39C2-4EF1-9247-2A6CF573C978}"/>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58B49A6-2616-4FEC-8C30-D458C514AD1B}"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31/07/2021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707" name="Rectangle 7">
            <a:extLst>
              <a:ext uri="{FF2B5EF4-FFF2-40B4-BE49-F238E27FC236}">
                <a16:creationId xmlns:a16="http://schemas.microsoft.com/office/drawing/2014/main" id="{B188E3A8-2907-460C-9E12-B2975AA5DB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56B6C27-8B25-4B06-8F98-BDA4C2A88DD0}"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708" name="Rectangle 2">
            <a:extLst>
              <a:ext uri="{FF2B5EF4-FFF2-40B4-BE49-F238E27FC236}">
                <a16:creationId xmlns:a16="http://schemas.microsoft.com/office/drawing/2014/main" id="{C26CF358-7B89-4D57-8A50-E5C85B3B33DC}"/>
              </a:ext>
            </a:extLst>
          </p:cNvPr>
          <p:cNvSpPr>
            <a:spLocks noGrp="1" noRot="1" noChangeAspect="1" noChangeArrowheads="1" noTextEdit="1"/>
          </p:cNvSpPr>
          <p:nvPr>
            <p:ph type="sldImg"/>
          </p:nvPr>
        </p:nvSpPr>
        <p:spPr>
          <a:ln/>
        </p:spPr>
      </p:sp>
      <p:sp>
        <p:nvSpPr>
          <p:cNvPr id="72709" name="Rectangle 3">
            <a:extLst>
              <a:ext uri="{FF2B5EF4-FFF2-40B4-BE49-F238E27FC236}">
                <a16:creationId xmlns:a16="http://schemas.microsoft.com/office/drawing/2014/main" id="{1BD9879F-ACEC-499C-A9CC-244E41302E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rPr>
              <a:t>Conceptual Framework for the proximate determinants of HIV/AIDS derived from T Boerma et al 2000.</a:t>
            </a:r>
          </a:p>
        </p:txBody>
      </p:sp>
    </p:spTree>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352</a:t>
            </a:fld>
            <a:endParaRPr lang="en-US"/>
          </a:p>
        </p:txBody>
      </p:sp>
    </p:spTree>
    <p:extLst>
      <p:ext uri="{BB962C8B-B14F-4D97-AF65-F5344CB8AC3E}">
        <p14:creationId xmlns:p14="http://schemas.microsoft.com/office/powerpoint/2010/main" val="893186528"/>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353</a:t>
            </a:fld>
            <a:endParaRPr lang="en-US"/>
          </a:p>
        </p:txBody>
      </p:sp>
    </p:spTree>
    <p:extLst>
      <p:ext uri="{BB962C8B-B14F-4D97-AF65-F5344CB8AC3E}">
        <p14:creationId xmlns:p14="http://schemas.microsoft.com/office/powerpoint/2010/main" val="22313703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35</a:t>
            </a:fld>
            <a:endParaRPr lang="en-US"/>
          </a:p>
        </p:txBody>
      </p:sp>
    </p:spTree>
    <p:extLst>
      <p:ext uri="{BB962C8B-B14F-4D97-AF65-F5344CB8AC3E}">
        <p14:creationId xmlns:p14="http://schemas.microsoft.com/office/powerpoint/2010/main" val="3922628835"/>
      </p:ext>
    </p:extLst>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354</a:t>
            </a:fld>
            <a:endParaRPr lang="en-US"/>
          </a:p>
        </p:txBody>
      </p:sp>
    </p:spTree>
    <p:extLst>
      <p:ext uri="{BB962C8B-B14F-4D97-AF65-F5344CB8AC3E}">
        <p14:creationId xmlns:p14="http://schemas.microsoft.com/office/powerpoint/2010/main" val="4244451496"/>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355</a:t>
            </a:fld>
            <a:endParaRPr lang="en-US"/>
          </a:p>
        </p:txBody>
      </p:sp>
    </p:spTree>
    <p:extLst>
      <p:ext uri="{BB962C8B-B14F-4D97-AF65-F5344CB8AC3E}">
        <p14:creationId xmlns:p14="http://schemas.microsoft.com/office/powerpoint/2010/main" val="4220900162"/>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356</a:t>
            </a:fld>
            <a:endParaRPr lang="en-US"/>
          </a:p>
        </p:txBody>
      </p:sp>
    </p:spTree>
    <p:extLst>
      <p:ext uri="{BB962C8B-B14F-4D97-AF65-F5344CB8AC3E}">
        <p14:creationId xmlns:p14="http://schemas.microsoft.com/office/powerpoint/2010/main" val="198591399"/>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357</a:t>
            </a:fld>
            <a:endParaRPr lang="en-US"/>
          </a:p>
        </p:txBody>
      </p:sp>
    </p:spTree>
    <p:extLst>
      <p:ext uri="{BB962C8B-B14F-4D97-AF65-F5344CB8AC3E}">
        <p14:creationId xmlns:p14="http://schemas.microsoft.com/office/powerpoint/2010/main" val="324015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36</a:t>
            </a:fld>
            <a:endParaRPr lang="en-US"/>
          </a:p>
        </p:txBody>
      </p:sp>
    </p:spTree>
    <p:extLst>
      <p:ext uri="{BB962C8B-B14F-4D97-AF65-F5344CB8AC3E}">
        <p14:creationId xmlns:p14="http://schemas.microsoft.com/office/powerpoint/2010/main" val="18456508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E5F84A5-50A0-42FA-BC95-EC9CB8AF08C5}"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40522856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E5F84A5-50A0-42FA-BC95-EC9CB8AF08C5}"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4493499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E5F84A5-50A0-42FA-BC95-EC9CB8AF08C5}"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347976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4</a:t>
            </a:fld>
            <a:endParaRPr lang="en-US"/>
          </a:p>
        </p:txBody>
      </p:sp>
    </p:spTree>
    <p:extLst>
      <p:ext uri="{BB962C8B-B14F-4D97-AF65-F5344CB8AC3E}">
        <p14:creationId xmlns:p14="http://schemas.microsoft.com/office/powerpoint/2010/main" val="35914254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40</a:t>
            </a:fld>
            <a:endParaRPr lang="en-US"/>
          </a:p>
        </p:txBody>
      </p:sp>
    </p:spTree>
    <p:extLst>
      <p:ext uri="{BB962C8B-B14F-4D97-AF65-F5344CB8AC3E}">
        <p14:creationId xmlns:p14="http://schemas.microsoft.com/office/powerpoint/2010/main" val="36461246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41</a:t>
            </a:fld>
            <a:endParaRPr lang="en-US"/>
          </a:p>
        </p:txBody>
      </p:sp>
    </p:spTree>
    <p:extLst>
      <p:ext uri="{BB962C8B-B14F-4D97-AF65-F5344CB8AC3E}">
        <p14:creationId xmlns:p14="http://schemas.microsoft.com/office/powerpoint/2010/main" val="6609931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dirty="0">
                <a:latin typeface="Bookman Old Style" panose="02050604050505020204" pitchFamily="18" charset="0"/>
              </a:rPr>
              <a:t>A swap is a derivative contract through which two parties exchange the cash flows or liabilities from two different financial instruments. Most swaps involve cash flows based on a notional principal amount such as a loan or bond, although the instrument can be almost anything.</a:t>
            </a:r>
          </a:p>
        </p:txBody>
      </p:sp>
      <p:sp>
        <p:nvSpPr>
          <p:cNvPr id="4" name="Slide Number Placeholder 3"/>
          <p:cNvSpPr>
            <a:spLocks noGrp="1"/>
          </p:cNvSpPr>
          <p:nvPr>
            <p:ph type="sldNum" sz="quarter" idx="10"/>
          </p:nvPr>
        </p:nvSpPr>
        <p:spPr/>
        <p:txBody>
          <a:bodyPr/>
          <a:lstStyle/>
          <a:p>
            <a:fld id="{19DA4A01-4AD3-442A-99B1-5E0A7F1CDBD9}" type="slidenum">
              <a:rPr lang="en-US" smtClean="0"/>
              <a:pPr/>
              <a:t>42</a:t>
            </a:fld>
            <a:endParaRPr lang="en-US"/>
          </a:p>
        </p:txBody>
      </p:sp>
    </p:spTree>
    <p:extLst>
      <p:ext uri="{BB962C8B-B14F-4D97-AF65-F5344CB8AC3E}">
        <p14:creationId xmlns:p14="http://schemas.microsoft.com/office/powerpoint/2010/main" val="16341877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E5F84A5-50A0-42FA-BC95-EC9CB8AF08C5}"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1066774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E5F84A5-50A0-42FA-BC95-EC9CB8AF08C5}"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24284126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E5F84A5-50A0-42FA-BC95-EC9CB8AF08C5}"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13031831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E5F84A5-50A0-42FA-BC95-EC9CB8AF08C5}"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2520603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47</a:t>
            </a:fld>
            <a:endParaRPr lang="en-US"/>
          </a:p>
        </p:txBody>
      </p:sp>
    </p:spTree>
    <p:extLst>
      <p:ext uri="{BB962C8B-B14F-4D97-AF65-F5344CB8AC3E}">
        <p14:creationId xmlns:p14="http://schemas.microsoft.com/office/powerpoint/2010/main" val="15199121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E5F84A5-50A0-42FA-BC95-EC9CB8AF08C5}"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7142130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E5F84A5-50A0-42FA-BC95-EC9CB8AF08C5}"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2784064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5</a:t>
            </a:fld>
            <a:endParaRPr lang="en-US"/>
          </a:p>
        </p:txBody>
      </p:sp>
    </p:spTree>
    <p:extLst>
      <p:ext uri="{BB962C8B-B14F-4D97-AF65-F5344CB8AC3E}">
        <p14:creationId xmlns:p14="http://schemas.microsoft.com/office/powerpoint/2010/main" val="22976150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50</a:t>
            </a:fld>
            <a:endParaRPr lang="en-US"/>
          </a:p>
        </p:txBody>
      </p:sp>
    </p:spTree>
    <p:extLst>
      <p:ext uri="{BB962C8B-B14F-4D97-AF65-F5344CB8AC3E}">
        <p14:creationId xmlns:p14="http://schemas.microsoft.com/office/powerpoint/2010/main" val="9094116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E5F84A5-50A0-42FA-BC95-EC9CB8AF08C5}"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17166103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E5F84A5-50A0-42FA-BC95-EC9CB8AF08C5}"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41473724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53</a:t>
            </a:fld>
            <a:endParaRPr lang="en-US"/>
          </a:p>
        </p:txBody>
      </p:sp>
    </p:spTree>
    <p:extLst>
      <p:ext uri="{BB962C8B-B14F-4D97-AF65-F5344CB8AC3E}">
        <p14:creationId xmlns:p14="http://schemas.microsoft.com/office/powerpoint/2010/main" val="18950707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54</a:t>
            </a:fld>
            <a:endParaRPr lang="en-US"/>
          </a:p>
        </p:txBody>
      </p:sp>
    </p:spTree>
    <p:extLst>
      <p:ext uri="{BB962C8B-B14F-4D97-AF65-F5344CB8AC3E}">
        <p14:creationId xmlns:p14="http://schemas.microsoft.com/office/powerpoint/2010/main" val="29575246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55</a:t>
            </a:fld>
            <a:endParaRPr lang="en-US"/>
          </a:p>
        </p:txBody>
      </p:sp>
    </p:spTree>
    <p:extLst>
      <p:ext uri="{BB962C8B-B14F-4D97-AF65-F5344CB8AC3E}">
        <p14:creationId xmlns:p14="http://schemas.microsoft.com/office/powerpoint/2010/main" val="458827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E5F84A5-50A0-42FA-BC95-EC9CB8AF08C5}"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16736242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57</a:t>
            </a:fld>
            <a:endParaRPr lang="en-US"/>
          </a:p>
        </p:txBody>
      </p:sp>
    </p:spTree>
    <p:extLst>
      <p:ext uri="{BB962C8B-B14F-4D97-AF65-F5344CB8AC3E}">
        <p14:creationId xmlns:p14="http://schemas.microsoft.com/office/powerpoint/2010/main" val="39123500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58</a:t>
            </a:fld>
            <a:endParaRPr lang="en-US"/>
          </a:p>
        </p:txBody>
      </p:sp>
    </p:spTree>
    <p:extLst>
      <p:ext uri="{BB962C8B-B14F-4D97-AF65-F5344CB8AC3E}">
        <p14:creationId xmlns:p14="http://schemas.microsoft.com/office/powerpoint/2010/main" val="22220596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59</a:t>
            </a:fld>
            <a:endParaRPr lang="en-US"/>
          </a:p>
        </p:txBody>
      </p:sp>
    </p:spTree>
    <p:extLst>
      <p:ext uri="{BB962C8B-B14F-4D97-AF65-F5344CB8AC3E}">
        <p14:creationId xmlns:p14="http://schemas.microsoft.com/office/powerpoint/2010/main" val="474898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6</a:t>
            </a:fld>
            <a:endParaRPr lang="en-US"/>
          </a:p>
        </p:txBody>
      </p:sp>
    </p:spTree>
    <p:extLst>
      <p:ext uri="{BB962C8B-B14F-4D97-AF65-F5344CB8AC3E}">
        <p14:creationId xmlns:p14="http://schemas.microsoft.com/office/powerpoint/2010/main" val="9589736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60</a:t>
            </a:fld>
            <a:endParaRPr lang="en-US"/>
          </a:p>
        </p:txBody>
      </p:sp>
    </p:spTree>
    <p:extLst>
      <p:ext uri="{BB962C8B-B14F-4D97-AF65-F5344CB8AC3E}">
        <p14:creationId xmlns:p14="http://schemas.microsoft.com/office/powerpoint/2010/main" val="18823199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61</a:t>
            </a:fld>
            <a:endParaRPr lang="en-US"/>
          </a:p>
        </p:txBody>
      </p:sp>
    </p:spTree>
    <p:extLst>
      <p:ext uri="{BB962C8B-B14F-4D97-AF65-F5344CB8AC3E}">
        <p14:creationId xmlns:p14="http://schemas.microsoft.com/office/powerpoint/2010/main" val="29000730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62</a:t>
            </a:fld>
            <a:endParaRPr lang="en-US"/>
          </a:p>
        </p:txBody>
      </p:sp>
    </p:spTree>
    <p:extLst>
      <p:ext uri="{BB962C8B-B14F-4D97-AF65-F5344CB8AC3E}">
        <p14:creationId xmlns:p14="http://schemas.microsoft.com/office/powerpoint/2010/main" val="25973518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63</a:t>
            </a:fld>
            <a:endParaRPr lang="en-US"/>
          </a:p>
        </p:txBody>
      </p:sp>
    </p:spTree>
    <p:extLst>
      <p:ext uri="{BB962C8B-B14F-4D97-AF65-F5344CB8AC3E}">
        <p14:creationId xmlns:p14="http://schemas.microsoft.com/office/powerpoint/2010/main" val="26140488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64</a:t>
            </a:fld>
            <a:endParaRPr lang="en-US"/>
          </a:p>
        </p:txBody>
      </p:sp>
    </p:spTree>
    <p:extLst>
      <p:ext uri="{BB962C8B-B14F-4D97-AF65-F5344CB8AC3E}">
        <p14:creationId xmlns:p14="http://schemas.microsoft.com/office/powerpoint/2010/main" val="18451821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65</a:t>
            </a:fld>
            <a:endParaRPr lang="en-US"/>
          </a:p>
        </p:txBody>
      </p:sp>
    </p:spTree>
    <p:extLst>
      <p:ext uri="{BB962C8B-B14F-4D97-AF65-F5344CB8AC3E}">
        <p14:creationId xmlns:p14="http://schemas.microsoft.com/office/powerpoint/2010/main" val="335511292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66</a:t>
            </a:fld>
            <a:endParaRPr lang="en-US"/>
          </a:p>
        </p:txBody>
      </p:sp>
    </p:spTree>
    <p:extLst>
      <p:ext uri="{BB962C8B-B14F-4D97-AF65-F5344CB8AC3E}">
        <p14:creationId xmlns:p14="http://schemas.microsoft.com/office/powerpoint/2010/main" val="47643828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67</a:t>
            </a:fld>
            <a:endParaRPr lang="en-US"/>
          </a:p>
        </p:txBody>
      </p:sp>
    </p:spTree>
    <p:extLst>
      <p:ext uri="{BB962C8B-B14F-4D97-AF65-F5344CB8AC3E}">
        <p14:creationId xmlns:p14="http://schemas.microsoft.com/office/powerpoint/2010/main" val="413206727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68</a:t>
            </a:fld>
            <a:endParaRPr lang="en-US"/>
          </a:p>
        </p:txBody>
      </p:sp>
    </p:spTree>
    <p:extLst>
      <p:ext uri="{BB962C8B-B14F-4D97-AF65-F5344CB8AC3E}">
        <p14:creationId xmlns:p14="http://schemas.microsoft.com/office/powerpoint/2010/main" val="59063551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69</a:t>
            </a:fld>
            <a:endParaRPr lang="en-US"/>
          </a:p>
        </p:txBody>
      </p:sp>
    </p:spTree>
    <p:extLst>
      <p:ext uri="{BB962C8B-B14F-4D97-AF65-F5344CB8AC3E}">
        <p14:creationId xmlns:p14="http://schemas.microsoft.com/office/powerpoint/2010/main" val="434226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7</a:t>
            </a:fld>
            <a:endParaRPr lang="en-US"/>
          </a:p>
        </p:txBody>
      </p:sp>
    </p:spTree>
    <p:extLst>
      <p:ext uri="{BB962C8B-B14F-4D97-AF65-F5344CB8AC3E}">
        <p14:creationId xmlns:p14="http://schemas.microsoft.com/office/powerpoint/2010/main" val="215094928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70</a:t>
            </a:fld>
            <a:endParaRPr lang="en-US"/>
          </a:p>
        </p:txBody>
      </p:sp>
    </p:spTree>
    <p:extLst>
      <p:ext uri="{BB962C8B-B14F-4D97-AF65-F5344CB8AC3E}">
        <p14:creationId xmlns:p14="http://schemas.microsoft.com/office/powerpoint/2010/main" val="355630520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71</a:t>
            </a:fld>
            <a:endParaRPr lang="en-US"/>
          </a:p>
        </p:txBody>
      </p:sp>
    </p:spTree>
    <p:extLst>
      <p:ext uri="{BB962C8B-B14F-4D97-AF65-F5344CB8AC3E}">
        <p14:creationId xmlns:p14="http://schemas.microsoft.com/office/powerpoint/2010/main" val="38702358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72</a:t>
            </a:fld>
            <a:endParaRPr lang="en-US"/>
          </a:p>
        </p:txBody>
      </p:sp>
    </p:spTree>
    <p:extLst>
      <p:ext uri="{BB962C8B-B14F-4D97-AF65-F5344CB8AC3E}">
        <p14:creationId xmlns:p14="http://schemas.microsoft.com/office/powerpoint/2010/main" val="375743756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73</a:t>
            </a:fld>
            <a:endParaRPr lang="en-US"/>
          </a:p>
        </p:txBody>
      </p:sp>
    </p:spTree>
    <p:extLst>
      <p:ext uri="{BB962C8B-B14F-4D97-AF65-F5344CB8AC3E}">
        <p14:creationId xmlns:p14="http://schemas.microsoft.com/office/powerpoint/2010/main" val="211870011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74</a:t>
            </a:fld>
            <a:endParaRPr lang="en-US"/>
          </a:p>
        </p:txBody>
      </p:sp>
    </p:spTree>
    <p:extLst>
      <p:ext uri="{BB962C8B-B14F-4D97-AF65-F5344CB8AC3E}">
        <p14:creationId xmlns:p14="http://schemas.microsoft.com/office/powerpoint/2010/main" val="40944491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75</a:t>
            </a:fld>
            <a:endParaRPr lang="en-US"/>
          </a:p>
        </p:txBody>
      </p:sp>
    </p:spTree>
    <p:extLst>
      <p:ext uri="{BB962C8B-B14F-4D97-AF65-F5344CB8AC3E}">
        <p14:creationId xmlns:p14="http://schemas.microsoft.com/office/powerpoint/2010/main" val="180708122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76</a:t>
            </a:fld>
            <a:endParaRPr lang="en-US"/>
          </a:p>
        </p:txBody>
      </p:sp>
    </p:spTree>
    <p:extLst>
      <p:ext uri="{BB962C8B-B14F-4D97-AF65-F5344CB8AC3E}">
        <p14:creationId xmlns:p14="http://schemas.microsoft.com/office/powerpoint/2010/main" val="351232744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77</a:t>
            </a:fld>
            <a:endParaRPr lang="en-US"/>
          </a:p>
        </p:txBody>
      </p:sp>
    </p:spTree>
    <p:extLst>
      <p:ext uri="{BB962C8B-B14F-4D97-AF65-F5344CB8AC3E}">
        <p14:creationId xmlns:p14="http://schemas.microsoft.com/office/powerpoint/2010/main" val="23789455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78</a:t>
            </a:fld>
            <a:endParaRPr lang="en-US"/>
          </a:p>
        </p:txBody>
      </p:sp>
    </p:spTree>
    <p:extLst>
      <p:ext uri="{BB962C8B-B14F-4D97-AF65-F5344CB8AC3E}">
        <p14:creationId xmlns:p14="http://schemas.microsoft.com/office/powerpoint/2010/main" val="24121500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79</a:t>
            </a:fld>
            <a:endParaRPr lang="en-US"/>
          </a:p>
        </p:txBody>
      </p:sp>
    </p:spTree>
    <p:extLst>
      <p:ext uri="{BB962C8B-B14F-4D97-AF65-F5344CB8AC3E}">
        <p14:creationId xmlns:p14="http://schemas.microsoft.com/office/powerpoint/2010/main" val="3812225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8</a:t>
            </a:fld>
            <a:endParaRPr lang="en-US"/>
          </a:p>
        </p:txBody>
      </p:sp>
    </p:spTree>
    <p:extLst>
      <p:ext uri="{BB962C8B-B14F-4D97-AF65-F5344CB8AC3E}">
        <p14:creationId xmlns:p14="http://schemas.microsoft.com/office/powerpoint/2010/main" val="354764318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80</a:t>
            </a:fld>
            <a:endParaRPr lang="en-US"/>
          </a:p>
        </p:txBody>
      </p:sp>
    </p:spTree>
    <p:extLst>
      <p:ext uri="{BB962C8B-B14F-4D97-AF65-F5344CB8AC3E}">
        <p14:creationId xmlns:p14="http://schemas.microsoft.com/office/powerpoint/2010/main" val="336919966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81</a:t>
            </a:fld>
            <a:endParaRPr lang="en-US"/>
          </a:p>
        </p:txBody>
      </p:sp>
    </p:spTree>
    <p:extLst>
      <p:ext uri="{BB962C8B-B14F-4D97-AF65-F5344CB8AC3E}">
        <p14:creationId xmlns:p14="http://schemas.microsoft.com/office/powerpoint/2010/main" val="120366636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82</a:t>
            </a:fld>
            <a:endParaRPr lang="en-US"/>
          </a:p>
        </p:txBody>
      </p:sp>
    </p:spTree>
    <p:extLst>
      <p:ext uri="{BB962C8B-B14F-4D97-AF65-F5344CB8AC3E}">
        <p14:creationId xmlns:p14="http://schemas.microsoft.com/office/powerpoint/2010/main" val="111123932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83</a:t>
            </a:fld>
            <a:endParaRPr lang="en-US"/>
          </a:p>
        </p:txBody>
      </p:sp>
    </p:spTree>
    <p:extLst>
      <p:ext uri="{BB962C8B-B14F-4D97-AF65-F5344CB8AC3E}">
        <p14:creationId xmlns:p14="http://schemas.microsoft.com/office/powerpoint/2010/main" val="225487620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84</a:t>
            </a:fld>
            <a:endParaRPr lang="en-US"/>
          </a:p>
        </p:txBody>
      </p:sp>
    </p:spTree>
    <p:extLst>
      <p:ext uri="{BB962C8B-B14F-4D97-AF65-F5344CB8AC3E}">
        <p14:creationId xmlns:p14="http://schemas.microsoft.com/office/powerpoint/2010/main" val="42792634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85</a:t>
            </a:fld>
            <a:endParaRPr lang="en-US"/>
          </a:p>
        </p:txBody>
      </p:sp>
    </p:spTree>
    <p:extLst>
      <p:ext uri="{BB962C8B-B14F-4D97-AF65-F5344CB8AC3E}">
        <p14:creationId xmlns:p14="http://schemas.microsoft.com/office/powerpoint/2010/main" val="331136153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86</a:t>
            </a:fld>
            <a:endParaRPr lang="en-US"/>
          </a:p>
        </p:txBody>
      </p:sp>
    </p:spTree>
    <p:extLst>
      <p:ext uri="{BB962C8B-B14F-4D97-AF65-F5344CB8AC3E}">
        <p14:creationId xmlns:p14="http://schemas.microsoft.com/office/powerpoint/2010/main" val="367383331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87</a:t>
            </a:fld>
            <a:endParaRPr lang="en-US"/>
          </a:p>
        </p:txBody>
      </p:sp>
    </p:spTree>
    <p:extLst>
      <p:ext uri="{BB962C8B-B14F-4D97-AF65-F5344CB8AC3E}">
        <p14:creationId xmlns:p14="http://schemas.microsoft.com/office/powerpoint/2010/main" val="349670257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88</a:t>
            </a:fld>
            <a:endParaRPr lang="en-US"/>
          </a:p>
        </p:txBody>
      </p:sp>
    </p:spTree>
    <p:extLst>
      <p:ext uri="{BB962C8B-B14F-4D97-AF65-F5344CB8AC3E}">
        <p14:creationId xmlns:p14="http://schemas.microsoft.com/office/powerpoint/2010/main" val="97543217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89</a:t>
            </a:fld>
            <a:endParaRPr lang="en-US"/>
          </a:p>
        </p:txBody>
      </p:sp>
    </p:spTree>
    <p:extLst>
      <p:ext uri="{BB962C8B-B14F-4D97-AF65-F5344CB8AC3E}">
        <p14:creationId xmlns:p14="http://schemas.microsoft.com/office/powerpoint/2010/main" val="3988843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a:t>
            </a:fld>
            <a:endParaRPr lang="en-US"/>
          </a:p>
        </p:txBody>
      </p:sp>
    </p:spTree>
    <p:extLst>
      <p:ext uri="{BB962C8B-B14F-4D97-AF65-F5344CB8AC3E}">
        <p14:creationId xmlns:p14="http://schemas.microsoft.com/office/powerpoint/2010/main" val="83768457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90</a:t>
            </a:fld>
            <a:endParaRPr lang="en-US"/>
          </a:p>
        </p:txBody>
      </p:sp>
    </p:spTree>
    <p:extLst>
      <p:ext uri="{BB962C8B-B14F-4D97-AF65-F5344CB8AC3E}">
        <p14:creationId xmlns:p14="http://schemas.microsoft.com/office/powerpoint/2010/main" val="3591822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91</a:t>
            </a:fld>
            <a:endParaRPr lang="en-US"/>
          </a:p>
        </p:txBody>
      </p:sp>
    </p:spTree>
    <p:extLst>
      <p:ext uri="{BB962C8B-B14F-4D97-AF65-F5344CB8AC3E}">
        <p14:creationId xmlns:p14="http://schemas.microsoft.com/office/powerpoint/2010/main" val="397564224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92</a:t>
            </a:fld>
            <a:endParaRPr lang="en-US"/>
          </a:p>
        </p:txBody>
      </p:sp>
    </p:spTree>
    <p:extLst>
      <p:ext uri="{BB962C8B-B14F-4D97-AF65-F5344CB8AC3E}">
        <p14:creationId xmlns:p14="http://schemas.microsoft.com/office/powerpoint/2010/main" val="374733248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93</a:t>
            </a:fld>
            <a:endParaRPr lang="en-US"/>
          </a:p>
        </p:txBody>
      </p:sp>
    </p:spTree>
    <p:extLst>
      <p:ext uri="{BB962C8B-B14F-4D97-AF65-F5344CB8AC3E}">
        <p14:creationId xmlns:p14="http://schemas.microsoft.com/office/powerpoint/2010/main" val="302618899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94</a:t>
            </a:fld>
            <a:endParaRPr lang="en-US"/>
          </a:p>
        </p:txBody>
      </p:sp>
    </p:spTree>
    <p:extLst>
      <p:ext uri="{BB962C8B-B14F-4D97-AF65-F5344CB8AC3E}">
        <p14:creationId xmlns:p14="http://schemas.microsoft.com/office/powerpoint/2010/main" val="241584899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95</a:t>
            </a:fld>
            <a:endParaRPr lang="en-US"/>
          </a:p>
        </p:txBody>
      </p:sp>
    </p:spTree>
    <p:extLst>
      <p:ext uri="{BB962C8B-B14F-4D97-AF65-F5344CB8AC3E}">
        <p14:creationId xmlns:p14="http://schemas.microsoft.com/office/powerpoint/2010/main" val="38509612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96</a:t>
            </a:fld>
            <a:endParaRPr lang="en-US"/>
          </a:p>
        </p:txBody>
      </p:sp>
    </p:spTree>
    <p:extLst>
      <p:ext uri="{BB962C8B-B14F-4D97-AF65-F5344CB8AC3E}">
        <p14:creationId xmlns:p14="http://schemas.microsoft.com/office/powerpoint/2010/main" val="83485461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97</a:t>
            </a:fld>
            <a:endParaRPr lang="en-US"/>
          </a:p>
        </p:txBody>
      </p:sp>
    </p:spTree>
    <p:extLst>
      <p:ext uri="{BB962C8B-B14F-4D97-AF65-F5344CB8AC3E}">
        <p14:creationId xmlns:p14="http://schemas.microsoft.com/office/powerpoint/2010/main" val="54363088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98</a:t>
            </a:fld>
            <a:endParaRPr lang="en-US"/>
          </a:p>
        </p:txBody>
      </p:sp>
    </p:spTree>
    <p:extLst>
      <p:ext uri="{BB962C8B-B14F-4D97-AF65-F5344CB8AC3E}">
        <p14:creationId xmlns:p14="http://schemas.microsoft.com/office/powerpoint/2010/main" val="131096773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99</a:t>
            </a:fld>
            <a:endParaRPr lang="en-US"/>
          </a:p>
        </p:txBody>
      </p:sp>
    </p:spTree>
    <p:extLst>
      <p:ext uri="{BB962C8B-B14F-4D97-AF65-F5344CB8AC3E}">
        <p14:creationId xmlns:p14="http://schemas.microsoft.com/office/powerpoint/2010/main" val="1269663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Master" Target="../slideMasters/slideMaster3.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Master" Target="../slideMasters/slideMaster3.xml" /></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Master" Target="../slideMasters/slideMaster3.xml" /></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Master" Target="../slideMasters/slideMaster3.xml" /></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Master" Target="../slideMasters/slideMaster3.xml" /></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Master" Target="../slideMasters/slideMaster3.xml" /></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Master" Target="../slideMasters/slideMaster3.xml" /></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8E3D1A-0EDE-4BF4-9B6D-53520B664E40}" type="datetimeFigureOut">
              <a:rPr lang="en-US" smtClean="0"/>
              <a:pPr/>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931414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2722467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92731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3054139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6919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3846607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8E3D1A-0EDE-4BF4-9B6D-53520B664E40}" type="datetimeFigureOut">
              <a:rPr lang="en-US" smtClean="0"/>
              <a:pPr/>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424681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8E3D1A-0EDE-4BF4-9B6D-53520B664E40}" type="datetimeFigureOut">
              <a:rPr lang="en-US" smtClean="0"/>
              <a:pPr/>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2380839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6BBEBEC6-8BF7-45E4-ADD2-EBE98BE5AB95}" type="datetime1">
              <a:rPr lang="en-US" smtClean="0"/>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88A58-7EBD-4352-985F-DBE786E37319}" type="slidenum">
              <a:rPr lang="en-US" smtClean="0"/>
              <a:t>‹#›</a:t>
            </a:fld>
            <a:endParaRPr lang="en-US"/>
          </a:p>
        </p:txBody>
      </p:sp>
    </p:spTree>
    <p:extLst>
      <p:ext uri="{BB962C8B-B14F-4D97-AF65-F5344CB8AC3E}">
        <p14:creationId xmlns:p14="http://schemas.microsoft.com/office/powerpoint/2010/main" val="2725134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E6C0DC-6C81-414E-B837-444DB2765B5D}" type="datetime1">
              <a:rPr lang="en-US" smtClean="0"/>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88A58-7EBD-4352-985F-DBE786E37319}" type="slidenum">
              <a:rPr lang="en-US" smtClean="0"/>
              <a:t>‹#›</a:t>
            </a:fld>
            <a:endParaRPr lang="en-US"/>
          </a:p>
        </p:txBody>
      </p:sp>
    </p:spTree>
    <p:extLst>
      <p:ext uri="{BB962C8B-B14F-4D97-AF65-F5344CB8AC3E}">
        <p14:creationId xmlns:p14="http://schemas.microsoft.com/office/powerpoint/2010/main" val="15488065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9134DE9D-C6D2-4ED7-BA9A-FFEA536B1A00}" type="datetime1">
              <a:rPr lang="en-US" smtClean="0"/>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88A58-7EBD-4352-985F-DBE786E37319}" type="slidenum">
              <a:rPr lang="en-US" smtClean="0"/>
              <a:t>‹#›</a:t>
            </a:fld>
            <a:endParaRPr lang="en-US"/>
          </a:p>
        </p:txBody>
      </p:sp>
    </p:spTree>
    <p:extLst>
      <p:ext uri="{BB962C8B-B14F-4D97-AF65-F5344CB8AC3E}">
        <p14:creationId xmlns:p14="http://schemas.microsoft.com/office/powerpoint/2010/main" val="2387527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8E3D1A-0EDE-4BF4-9B6D-53520B664E40}" type="datetimeFigureOut">
              <a:rPr lang="en-US" smtClean="0"/>
              <a:pPr/>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14980144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D689C2-76AC-477F-AACF-B959646BD66B}" type="datetime1">
              <a:rPr lang="en-US" smtClean="0"/>
              <a:t>7/31/2021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88A58-7EBD-4352-985F-DBE786E37319}"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79653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9167DD-6A10-4305-8A60-A6108E302C48}" type="datetime1">
              <a:rPr lang="en-US" smtClean="0"/>
              <a:t>7/31/2021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688A58-7EBD-4352-985F-DBE786E37319}" type="slidenum">
              <a:rPr lang="en-US" smtClean="0"/>
              <a:t>‹#›</a:t>
            </a:fld>
            <a:endParaRPr lang="en-US"/>
          </a:p>
        </p:txBody>
      </p:sp>
    </p:spTree>
    <p:extLst>
      <p:ext uri="{BB962C8B-B14F-4D97-AF65-F5344CB8AC3E}">
        <p14:creationId xmlns:p14="http://schemas.microsoft.com/office/powerpoint/2010/main" val="520910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391D96-36FF-4C11-8CC2-7E891B8A36E2}" type="datetime1">
              <a:rPr lang="en-US" smtClean="0"/>
              <a:t>7/31/2021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688A58-7EBD-4352-985F-DBE786E37319}" type="slidenum">
              <a:rPr lang="en-US" smtClean="0"/>
              <a:t>‹#›</a:t>
            </a:fld>
            <a:endParaRPr lang="en-US"/>
          </a:p>
        </p:txBody>
      </p:sp>
    </p:spTree>
    <p:extLst>
      <p:ext uri="{BB962C8B-B14F-4D97-AF65-F5344CB8AC3E}">
        <p14:creationId xmlns:p14="http://schemas.microsoft.com/office/powerpoint/2010/main" val="23993675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AAF58A-396F-4228-85E6-4D89CFC2B6B4}" type="datetime1">
              <a:rPr lang="en-US" smtClean="0"/>
              <a:t>7/31/2021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688A58-7EBD-4352-985F-DBE786E37319}" type="slidenum">
              <a:rPr lang="en-US" smtClean="0"/>
              <a:t>‹#›</a:t>
            </a:fld>
            <a:endParaRPr lang="en-US"/>
          </a:p>
        </p:txBody>
      </p:sp>
    </p:spTree>
    <p:extLst>
      <p:ext uri="{BB962C8B-B14F-4D97-AF65-F5344CB8AC3E}">
        <p14:creationId xmlns:p14="http://schemas.microsoft.com/office/powerpoint/2010/main" val="37318051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90B4D129-D899-4C86-A584-E310D4B596D1}" type="datetime1">
              <a:rPr lang="en-US" smtClean="0"/>
              <a:t>7/31/2021</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F2688A58-7EBD-4352-985F-DBE786E37319}" type="slidenum">
              <a:rPr lang="en-US" smtClean="0"/>
              <a:t>‹#›</a:t>
            </a:fld>
            <a:endParaRPr lang="en-US"/>
          </a:p>
        </p:txBody>
      </p:sp>
    </p:spTree>
    <p:extLst>
      <p:ext uri="{BB962C8B-B14F-4D97-AF65-F5344CB8AC3E}">
        <p14:creationId xmlns:p14="http://schemas.microsoft.com/office/powerpoint/2010/main" val="15567062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7C62F6-3A8F-47CE-836B-C7577FF7200E}" type="datetime1">
              <a:rPr lang="en-US" smtClean="0"/>
              <a:t>7/31/2021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88A58-7EBD-4352-985F-DBE786E37319}" type="slidenum">
              <a:rPr lang="en-US" smtClean="0"/>
              <a:t>‹#›</a:t>
            </a:fld>
            <a:endParaRPr lang="en-US"/>
          </a:p>
        </p:txBody>
      </p:sp>
    </p:spTree>
    <p:extLst>
      <p:ext uri="{BB962C8B-B14F-4D97-AF65-F5344CB8AC3E}">
        <p14:creationId xmlns:p14="http://schemas.microsoft.com/office/powerpoint/2010/main" val="17007502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E33823-FC9D-4FDF-A9D4-2387D27EC3BE}" type="datetime1">
              <a:rPr lang="en-US" smtClean="0"/>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88A58-7EBD-4352-985F-DBE786E37319}" type="slidenum">
              <a:rPr lang="en-US" smtClean="0"/>
              <a:t>‹#›</a:t>
            </a:fld>
            <a:endParaRPr lang="en-US"/>
          </a:p>
        </p:txBody>
      </p:sp>
    </p:spTree>
    <p:extLst>
      <p:ext uri="{BB962C8B-B14F-4D97-AF65-F5344CB8AC3E}">
        <p14:creationId xmlns:p14="http://schemas.microsoft.com/office/powerpoint/2010/main" val="29093531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A06293-F3B8-44F6-9692-57FBAFC5E2D9}" type="datetime1">
              <a:rPr lang="en-US" smtClean="0"/>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88A58-7EBD-4352-985F-DBE786E37319}" type="slidenum">
              <a:rPr lang="en-US" smtClean="0"/>
              <a:t>‹#›</a:t>
            </a:fld>
            <a:endParaRPr lang="en-US"/>
          </a:p>
        </p:txBody>
      </p:sp>
    </p:spTree>
    <p:extLst>
      <p:ext uri="{BB962C8B-B14F-4D97-AF65-F5344CB8AC3E}">
        <p14:creationId xmlns:p14="http://schemas.microsoft.com/office/powerpoint/2010/main" val="23716338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8" name="Rectangle 7"/>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1" y="2222623"/>
            <a:ext cx="5917679" cy="2554983"/>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76937" y="1828799"/>
            <a:ext cx="990599" cy="228659"/>
          </a:xfrm>
        </p:spPr>
        <p:txBody>
          <a:bodyPr/>
          <a:lstStyle>
            <a:lvl1pPr algn="l">
              <a:defRPr b="0" i="0">
                <a:solidFill>
                  <a:schemeClr val="bg1"/>
                </a:solidFill>
              </a:defRPr>
            </a:lvl1pPr>
          </a:lstStyle>
          <a:p>
            <a:pPr>
              <a:defRPr/>
            </a:pPr>
            <a:endParaRPr lang="en-US"/>
          </a:p>
        </p:txBody>
      </p:sp>
      <p:sp>
        <p:nvSpPr>
          <p:cNvPr id="5" name="Footer Placeholder 4"/>
          <p:cNvSpPr>
            <a:spLocks noGrp="1"/>
          </p:cNvSpPr>
          <p:nvPr>
            <p:ph type="ftr" sz="quarter" idx="11"/>
          </p:nvPr>
        </p:nvSpPr>
        <p:spPr bwMode="gray">
          <a:xfrm rot="5400000">
            <a:off x="6236210" y="3264407"/>
            <a:ext cx="3859795" cy="228659"/>
          </a:xfrm>
        </p:spPr>
        <p:txBody>
          <a:bodyPr/>
          <a:lstStyle>
            <a:lvl1pPr>
              <a:defRPr b="0" i="0">
                <a:solidFill>
                  <a:schemeClr val="bg1"/>
                </a:solidFill>
              </a:defRPr>
            </a:lvl1pPr>
          </a:lstStyle>
          <a:p>
            <a:pPr>
              <a:defRPr/>
            </a:pPr>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a:defRPr/>
            </a:pPr>
            <a:fld id="{1CF15978-5DC0-4438-9787-97F383ED1129}" type="slidenum">
              <a:rPr lang="en-US" smtClean="0"/>
              <a:pPr>
                <a:defRPr/>
              </a:pPr>
              <a:t>‹#›</a:t>
            </a:fld>
            <a:endParaRPr lang="en-US"/>
          </a:p>
        </p:txBody>
      </p:sp>
    </p:spTree>
    <p:extLst>
      <p:ext uri="{BB962C8B-B14F-4D97-AF65-F5344CB8AC3E}">
        <p14:creationId xmlns:p14="http://schemas.microsoft.com/office/powerpoint/2010/main" val="28072144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a:defRPr/>
            </a:pPr>
            <a:fld id="{FAD5F04C-8F3E-4B3B-AAC8-0BB0550EA84A}" type="slidenum">
              <a:rPr lang="en-US" smtClean="0"/>
              <a:pPr>
                <a:defRPr/>
              </a:pPr>
              <a:t>‹#›</a:t>
            </a:fld>
            <a:endParaRPr lang="en-US"/>
          </a:p>
        </p:txBody>
      </p:sp>
    </p:spTree>
    <p:extLst>
      <p:ext uri="{BB962C8B-B14F-4D97-AF65-F5344CB8AC3E}">
        <p14:creationId xmlns:p14="http://schemas.microsoft.com/office/powerpoint/2010/main" val="3576809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10441000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5" name="Rectangle 14"/>
          <p:cNvSpPr/>
          <p:nvPr/>
        </p:nvSpPr>
        <p:spPr>
          <a:xfrm>
            <a:off x="7738039" y="7605"/>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a:defRPr/>
            </a:pPr>
            <a:fld id="{C59C305F-F09C-488E-87F3-7DB34D1C6FFE}" type="slidenum">
              <a:rPr lang="en-US" smtClean="0"/>
              <a:pPr>
                <a:defRPr/>
              </a:pPr>
              <a:t>‹#›</a:t>
            </a:fld>
            <a:endParaRPr lang="en-US"/>
          </a:p>
        </p:txBody>
      </p:sp>
    </p:spTree>
    <p:extLst>
      <p:ext uri="{BB962C8B-B14F-4D97-AF65-F5344CB8AC3E}">
        <p14:creationId xmlns:p14="http://schemas.microsoft.com/office/powerpoint/2010/main" val="9961821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8"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a:defRPr/>
            </a:pPr>
            <a:fld id="{C2B1E2D2-41D8-47CB-800B-8D05431B90FD}" type="slidenum">
              <a:rPr lang="en-US" smtClean="0"/>
              <a:pPr>
                <a:defRPr/>
              </a:pPr>
              <a:t>‹#›</a:t>
            </a:fld>
            <a:endParaRPr lang="en-US"/>
          </a:p>
        </p:txBody>
      </p:sp>
    </p:spTree>
    <p:extLst>
      <p:ext uri="{BB962C8B-B14F-4D97-AF65-F5344CB8AC3E}">
        <p14:creationId xmlns:p14="http://schemas.microsoft.com/office/powerpoint/2010/main" val="12780830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94298"/>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39" y="3253588"/>
            <a:ext cx="3636981" cy="276621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10" name="Slide Number Placeholder 5"/>
          <p:cNvSpPr>
            <a:spLocks noGrp="1"/>
          </p:cNvSpPr>
          <p:nvPr>
            <p:ph type="sldNum" sz="quarter" idx="12"/>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a:defRPr/>
            </a:pPr>
            <a:fld id="{1CB38227-554A-426E-8F63-657FB5E537CD}" type="slidenum">
              <a:rPr lang="en-US" smtClean="0"/>
              <a:pPr>
                <a:defRPr/>
              </a:pPr>
              <a:t>‹#›</a:t>
            </a:fld>
            <a:endParaRPr lang="en-US"/>
          </a:p>
        </p:txBody>
      </p:sp>
    </p:spTree>
    <p:extLst>
      <p:ext uri="{BB962C8B-B14F-4D97-AF65-F5344CB8AC3E}">
        <p14:creationId xmlns:p14="http://schemas.microsoft.com/office/powerpoint/2010/main" val="14380761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a:defRPr/>
            </a:pPr>
            <a:fld id="{784B59E0-A282-4ACA-84C5-CF78DBD77129}" type="slidenum">
              <a:rPr lang="en-US" smtClean="0"/>
              <a:pPr>
                <a:defRPr/>
              </a:pPr>
              <a:t>‹#›</a:t>
            </a:fld>
            <a:endParaRPr lang="en-US"/>
          </a:p>
        </p:txBody>
      </p:sp>
    </p:spTree>
    <p:extLst>
      <p:ext uri="{BB962C8B-B14F-4D97-AF65-F5344CB8AC3E}">
        <p14:creationId xmlns:p14="http://schemas.microsoft.com/office/powerpoint/2010/main" val="2910008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6" name="Rectangle 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766428" y="295730"/>
            <a:ext cx="628813" cy="767687"/>
          </a:xfrm>
          <a:prstGeom prst="rect">
            <a:avLst/>
          </a:prstGeom>
        </p:spPr>
        <p:txBody>
          <a:bodyPr/>
          <a:lstStyle/>
          <a:p>
            <a:pPr>
              <a:defRPr/>
            </a:pPr>
            <a:fld id="{D0F46120-6807-45E9-BC44-C8EC57028DF6}" type="slidenum">
              <a:rPr lang="en-US" smtClean="0"/>
              <a:pPr>
                <a:defRPr/>
              </a:pPr>
              <a:t>‹#›</a:t>
            </a:fld>
            <a:endParaRPr lang="en-US"/>
          </a:p>
        </p:txBody>
      </p:sp>
    </p:spTree>
    <p:extLst>
      <p:ext uri="{BB962C8B-B14F-4D97-AF65-F5344CB8AC3E}">
        <p14:creationId xmlns:p14="http://schemas.microsoft.com/office/powerpoint/2010/main" val="16309339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89"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1182"/>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89" cy="2938036"/>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pPr>
              <a:defRPr/>
            </a:pPr>
            <a:fld id="{C262717A-0E09-42B8-B3EB-F4A692540730}" type="slidenum">
              <a:rPr lang="en-US" smtClean="0"/>
              <a:pPr>
                <a:defRPr/>
              </a:pPr>
              <a:t>‹#›</a:t>
            </a:fld>
            <a:endParaRPr lang="en-US"/>
          </a:p>
        </p:txBody>
      </p:sp>
    </p:spTree>
    <p:extLst>
      <p:ext uri="{BB962C8B-B14F-4D97-AF65-F5344CB8AC3E}">
        <p14:creationId xmlns:p14="http://schemas.microsoft.com/office/powerpoint/2010/main" val="19673468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51591" y="1340000"/>
            <a:ext cx="3001938" cy="161619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51591" y="3086100"/>
            <a:ext cx="3001938" cy="24511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pPr>
              <a:defRPr/>
            </a:pPr>
            <a:fld id="{07697085-F288-4C35-A83D-19AC270CBB2C}" type="slidenum">
              <a:rPr lang="en-US" smtClean="0"/>
              <a:pPr>
                <a:defRPr/>
              </a:pPr>
              <a:t>‹#›</a:t>
            </a:fld>
            <a:endParaRPr lang="en-US"/>
          </a:p>
        </p:txBody>
      </p:sp>
    </p:spTree>
    <p:extLst>
      <p:ext uri="{BB962C8B-B14F-4D97-AF65-F5344CB8AC3E}">
        <p14:creationId xmlns:p14="http://schemas.microsoft.com/office/powerpoint/2010/main" val="21284594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5"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pPr>
              <a:defRPr/>
            </a:pPr>
            <a:fld id="{F6DE3F6D-6C16-425F-8208-BA98CB75286C}" type="slidenum">
              <a:rPr lang="en-US" smtClean="0"/>
              <a:pPr>
                <a:defRPr/>
              </a:pPr>
              <a:t>‹#›</a:t>
            </a:fld>
            <a:endParaRPr lang="en-US"/>
          </a:p>
        </p:txBody>
      </p:sp>
    </p:spTree>
    <p:extLst>
      <p:ext uri="{BB962C8B-B14F-4D97-AF65-F5344CB8AC3E}">
        <p14:creationId xmlns:p14="http://schemas.microsoft.com/office/powerpoint/2010/main" val="20336078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nchor="ct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pPr>
              <a:defRPr/>
            </a:pPr>
            <a:fld id="{F6DE3F6D-6C16-425F-8208-BA98CB75286C}" type="slidenum">
              <a:rPr lang="en-US" smtClean="0"/>
              <a:pPr>
                <a:defRPr/>
              </a:pPr>
              <a:t>‹#›</a:t>
            </a:fld>
            <a:endParaRPr lang="en-US"/>
          </a:p>
        </p:txBody>
      </p:sp>
    </p:spTree>
    <p:extLst>
      <p:ext uri="{BB962C8B-B14F-4D97-AF65-F5344CB8AC3E}">
        <p14:creationId xmlns:p14="http://schemas.microsoft.com/office/powerpoint/2010/main" val="2033159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4" name="Rectangle 13"/>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2" name="TextBox 11"/>
          <p:cNvSpPr txBox="1"/>
          <p:nvPr/>
        </p:nvSpPr>
        <p:spPr bwMode="gray">
          <a:xfrm>
            <a:off x="7033422" y="2898648"/>
            <a:ext cx="660550"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bwMode="gray">
          <a:xfrm>
            <a:off x="651683" y="589767"/>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8" y="903421"/>
            <a:ext cx="6160385" cy="2895658"/>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pPr>
              <a:defRPr/>
            </a:pPr>
            <a:fld id="{F6DE3F6D-6C16-425F-8208-BA98CB75286C}" type="slidenum">
              <a:rPr lang="en-US" smtClean="0"/>
              <a:pPr>
                <a:defRPr/>
              </a:pPr>
              <a:t>‹#›</a:t>
            </a:fld>
            <a:endParaRPr lang="en-US"/>
          </a:p>
        </p:txBody>
      </p:sp>
    </p:spTree>
    <p:extLst>
      <p:ext uri="{BB962C8B-B14F-4D97-AF65-F5344CB8AC3E}">
        <p14:creationId xmlns:p14="http://schemas.microsoft.com/office/powerpoint/2010/main" val="1279267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8E3D1A-0EDE-4BF4-9B6D-53520B664E40}" type="datetimeFigureOut">
              <a:rPr lang="en-US" smtClean="0"/>
              <a:pPr/>
              <a:t>7/31/2021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15046409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60799"/>
            <a:chOff x="0" y="0"/>
            <a:chExt cx="9144000" cy="6860799"/>
          </a:xfrm>
        </p:grpSpPr>
        <p:sp>
          <p:nvSpPr>
            <p:cNvPr id="10" name="Rectangle 9"/>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normAutofit/>
          </a:bodyPr>
          <a:lstStyle>
            <a:lvl1pPr marL="0" indent="0" algn="l">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pPr>
              <a:defRPr/>
            </a:pPr>
            <a:fld id="{F6DE3F6D-6C16-425F-8208-BA98CB75286C}" type="slidenum">
              <a:rPr lang="en-US" smtClean="0"/>
              <a:pPr>
                <a:defRPr/>
              </a:pPr>
              <a:t>‹#›</a:t>
            </a:fld>
            <a:endParaRPr lang="en-US"/>
          </a:p>
        </p:txBody>
      </p:sp>
    </p:spTree>
    <p:extLst>
      <p:ext uri="{BB962C8B-B14F-4D97-AF65-F5344CB8AC3E}">
        <p14:creationId xmlns:p14="http://schemas.microsoft.com/office/powerpoint/2010/main" val="24857417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2305"/>
            <a:ext cx="6423592" cy="714660"/>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1" y="2489200"/>
            <a:ext cx="23134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5"/>
            <a:ext cx="2313432"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8472" y="2489200"/>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2" y="3147165"/>
            <a:ext cx="2326749"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2489201"/>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3821" y="3147164"/>
            <a:ext cx="231374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pPr>
              <a:defRPr/>
            </a:pPr>
            <a:fld id="{F6DE3F6D-6C16-425F-8208-BA98CB75286C}" type="slidenum">
              <a:rPr lang="en-US" smtClean="0"/>
              <a:pPr>
                <a:defRPr/>
              </a:pPr>
              <a:t>‹#›</a:t>
            </a:fld>
            <a:endParaRPr lang="en-US"/>
          </a:p>
        </p:txBody>
      </p:sp>
    </p:spTree>
    <p:extLst>
      <p:ext uri="{BB962C8B-B14F-4D97-AF65-F5344CB8AC3E}">
        <p14:creationId xmlns:p14="http://schemas.microsoft.com/office/powerpoint/2010/main" val="42143917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1461" y="4180095"/>
            <a:ext cx="229904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012743" y="2486221"/>
            <a:ext cx="2021456"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0" name="Text Placeholder 3"/>
          <p:cNvSpPr>
            <a:spLocks noGrp="1"/>
          </p:cNvSpPr>
          <p:nvPr>
            <p:ph type="body" sz="half" idx="21"/>
          </p:nvPr>
        </p:nvSpPr>
        <p:spPr>
          <a:xfrm>
            <a:off x="881461" y="4837558"/>
            <a:ext cx="2298410"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4318" y="4179596"/>
            <a:ext cx="231779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16"/>
          </p:nvPr>
        </p:nvSpPr>
        <p:spPr>
          <a:xfrm>
            <a:off x="3550622" y="2509453"/>
            <a:ext cx="2025182"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8" y="4837558"/>
            <a:ext cx="2330903"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1" y="4179595"/>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17"/>
          </p:nvPr>
        </p:nvSpPr>
        <p:spPr>
          <a:xfrm>
            <a:off x="6104946" y="2509453"/>
            <a:ext cx="2018839"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1" y="4837558"/>
            <a:ext cx="229949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pPr>
              <a:defRPr/>
            </a:pPr>
            <a:fld id="{F6DE3F6D-6C16-425F-8208-BA98CB75286C}" type="slidenum">
              <a:rPr lang="en-US" smtClean="0"/>
              <a:pPr>
                <a:defRPr/>
              </a:pPr>
              <a:t>‹#›</a:t>
            </a:fld>
            <a:endParaRPr lang="en-US"/>
          </a:p>
        </p:txBody>
      </p:sp>
    </p:spTree>
    <p:extLst>
      <p:ext uri="{BB962C8B-B14F-4D97-AF65-F5344CB8AC3E}">
        <p14:creationId xmlns:p14="http://schemas.microsoft.com/office/powerpoint/2010/main" val="10294232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pPr>
              <a:defRPr/>
            </a:pPr>
            <a:fld id="{02A0BEDC-D534-4A3C-ACAA-CA6E497B4696}" type="slidenum">
              <a:rPr lang="en-US" smtClean="0"/>
              <a:pPr>
                <a:defRPr/>
              </a:pPr>
              <a:t>‹#›</a:t>
            </a:fld>
            <a:endParaRPr lang="en-US"/>
          </a:p>
        </p:txBody>
      </p:sp>
    </p:spTree>
    <p:extLst>
      <p:ext uri="{BB962C8B-B14F-4D97-AF65-F5344CB8AC3E}">
        <p14:creationId xmlns:p14="http://schemas.microsoft.com/office/powerpoint/2010/main" val="19929946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077347" cy="457199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pPr>
              <a:defRPr/>
            </a:pPr>
            <a:fld id="{5CCF41EC-FEFE-4079-91F0-91CB59CA88DE}" type="slidenum">
              <a:rPr lang="en-US" smtClean="0"/>
              <a:pPr>
                <a:defRPr/>
              </a:pPr>
              <a:t>‹#›</a:t>
            </a:fld>
            <a:endParaRPr lang="en-US"/>
          </a:p>
        </p:txBody>
      </p:sp>
    </p:spTree>
    <p:extLst>
      <p:ext uri="{BB962C8B-B14F-4D97-AF65-F5344CB8AC3E}">
        <p14:creationId xmlns:p14="http://schemas.microsoft.com/office/powerpoint/2010/main" val="16189433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828800"/>
            <a:ext cx="4038600" cy="4302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4038600" cy="4302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9E0A7B-C9ED-4042-8CA9-233CD2837EEF}" type="slidenum">
              <a:rPr lang="en-US"/>
              <a:pPr>
                <a:defRPr/>
              </a:pPr>
              <a:t>‹#›</a:t>
            </a:fld>
            <a:endParaRPr lang="en-US"/>
          </a:p>
        </p:txBody>
      </p:sp>
    </p:spTree>
    <p:extLst>
      <p:ext uri="{BB962C8B-B14F-4D97-AF65-F5344CB8AC3E}">
        <p14:creationId xmlns:p14="http://schemas.microsoft.com/office/powerpoint/2010/main" val="27291408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3426" name="Rectangle 2"/>
          <p:cNvSpPr>
            <a:spLocks noGrp="1" noChangeArrowheads="1"/>
          </p:cNvSpPr>
          <p:nvPr>
            <p:ph type="ctrTitle"/>
          </p:nvPr>
        </p:nvSpPr>
        <p:spPr>
          <a:xfrm>
            <a:off x="838200" y="1524000"/>
            <a:ext cx="7772400" cy="609600"/>
          </a:xfrm>
          <a:effectLst>
            <a:outerShdw dist="35921" dir="2700000" algn="ctr" rotWithShape="0">
              <a:schemeClr val="tx1"/>
            </a:outerShdw>
          </a:effectLst>
        </p:spPr>
        <p:txBody>
          <a:bodyPr/>
          <a:lstStyle>
            <a:lvl1pPr>
              <a:defRPr sz="3400"/>
            </a:lvl1pPr>
          </a:lstStyle>
          <a:p>
            <a:r>
              <a:rPr lang="en-US"/>
              <a:t>Click to edit Master title style</a:t>
            </a:r>
          </a:p>
        </p:txBody>
      </p:sp>
      <p:sp>
        <p:nvSpPr>
          <p:cNvPr id="103427" name="Rectangle 3"/>
          <p:cNvSpPr>
            <a:spLocks noGrp="1" noChangeArrowheads="1"/>
          </p:cNvSpPr>
          <p:nvPr>
            <p:ph type="subTitle" idx="1"/>
          </p:nvPr>
        </p:nvSpPr>
        <p:spPr>
          <a:xfrm>
            <a:off x="1390650" y="3562350"/>
            <a:ext cx="6400800" cy="641350"/>
          </a:xfrm>
          <a:effectLst/>
        </p:spPr>
        <p:txBody>
          <a:bodyPr/>
          <a:lstStyle>
            <a:lvl1pPr marL="0" indent="0" algn="ctr">
              <a:buFont typeface="Marlett" pitchFamily="2" charset="2"/>
              <a:buNone/>
              <a:defRPr sz="3600" b="0" i="1">
                <a:latin typeface="Goudy Old Style" pitchFamily="18" charset="0"/>
              </a:defRPr>
            </a:lvl1pPr>
          </a:lstStyle>
          <a:p>
            <a:r>
              <a:rPr lang="en-US"/>
              <a:t>Click to edit Master subtitle style</a:t>
            </a:r>
          </a:p>
        </p:txBody>
      </p:sp>
      <p:sp>
        <p:nvSpPr>
          <p:cNvPr id="4" name="Rectangle 4">
            <a:extLst>
              <a:ext uri="{FF2B5EF4-FFF2-40B4-BE49-F238E27FC236}">
                <a16:creationId xmlns:a16="http://schemas.microsoft.com/office/drawing/2014/main" id="{A598E81C-490E-4C58-90D1-224821D54DA9}"/>
              </a:ext>
            </a:extLst>
          </p:cNvPr>
          <p:cNvSpPr>
            <a:spLocks noGrp="1" noChangeArrowheads="1"/>
          </p:cNvSpPr>
          <p:nvPr>
            <p:ph type="ftr" sz="quarter" idx="10"/>
          </p:nvPr>
        </p:nvSpPr>
        <p:spPr bwMode="auto">
          <a:xfrm>
            <a:off x="533400" y="5699125"/>
            <a:ext cx="8610600" cy="11588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GB"/>
          </a:p>
        </p:txBody>
      </p:sp>
    </p:spTree>
    <p:extLst>
      <p:ext uri="{BB962C8B-B14F-4D97-AF65-F5344CB8AC3E}">
        <p14:creationId xmlns:p14="http://schemas.microsoft.com/office/powerpoint/2010/main" val="4158147080"/>
      </p:ext>
    </p:extLst>
  </p:cSld>
  <p:clrMapOvr>
    <a:masterClrMapping/>
  </p:clrMapOvr>
  <p:transition>
    <p:pull di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4181371"/>
      </p:ext>
    </p:extLst>
  </p:cSld>
  <p:clrMapOvr>
    <a:masterClrMapping/>
  </p:clrMapOvr>
  <p:transition>
    <p:pull dir="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53826597"/>
      </p:ext>
    </p:extLst>
  </p:cSld>
  <p:clrMapOvr>
    <a:masterClrMapping/>
  </p:clrMapOvr>
  <p:transition>
    <p:pull di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8325" y="1296988"/>
            <a:ext cx="3978275" cy="1798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99000" y="1296988"/>
            <a:ext cx="3979863" cy="1798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105236"/>
      </p:ext>
    </p:extLst>
  </p:cSld>
  <p:clrMapOvr>
    <a:masterClrMapping/>
  </p:clrMapOvr>
  <p:transition>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8E3D1A-0EDE-4BF4-9B6D-53520B664E40}" type="datetimeFigureOut">
              <a:rPr lang="en-US" smtClean="0"/>
              <a:pPr/>
              <a:t>7/31/2021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3283355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1347278"/>
      </p:ext>
    </p:extLst>
  </p:cSld>
  <p:clrMapOvr>
    <a:masterClrMapping/>
  </p:clrMapOvr>
  <p:transition>
    <p:pull dir="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02464285"/>
      </p:ext>
    </p:extLst>
  </p:cSld>
  <p:clrMapOvr>
    <a:masterClrMapping/>
  </p:clrMapOvr>
  <p:transition>
    <p:pull dir="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7028924"/>
      </p:ext>
    </p:extLst>
  </p:cSld>
  <p:clrMapOvr>
    <a:masterClrMapping/>
  </p:clrMapOvr>
  <p:transition>
    <p:pull dir="d"/>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43303578"/>
      </p:ext>
    </p:extLst>
  </p:cSld>
  <p:clrMapOvr>
    <a:masterClrMapping/>
  </p:clrMapOvr>
  <p:transition>
    <p:pull dir="d"/>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11964799"/>
      </p:ext>
    </p:extLst>
  </p:cSld>
  <p:clrMapOvr>
    <a:masterClrMapping/>
  </p:clrMapOvr>
  <p:transition>
    <p:pull dir="d"/>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9768275"/>
      </p:ext>
    </p:extLst>
  </p:cSld>
  <p:clrMapOvr>
    <a:masterClrMapping/>
  </p:clrMapOvr>
  <p:transition>
    <p:pull dir="d"/>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1638" y="419100"/>
            <a:ext cx="2144712" cy="2676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17500" y="419100"/>
            <a:ext cx="6281738" cy="2676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5242467"/>
      </p:ext>
    </p:extLst>
  </p:cSld>
  <p:clrMapOvr>
    <a:masterClrMapping/>
  </p:clrMapOvr>
  <p:transition>
    <p:pull dir="d"/>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17500" y="419100"/>
            <a:ext cx="8578850" cy="549275"/>
          </a:xfrm>
        </p:spPr>
        <p:txBody>
          <a:bodyPr/>
          <a:lstStyle/>
          <a:p>
            <a:r>
              <a:rPr lang="en-US"/>
              <a:t>Click to edit Master title style</a:t>
            </a:r>
          </a:p>
        </p:txBody>
      </p:sp>
      <p:sp>
        <p:nvSpPr>
          <p:cNvPr id="3" name="Table Placeholder 2"/>
          <p:cNvSpPr>
            <a:spLocks noGrp="1"/>
          </p:cNvSpPr>
          <p:nvPr>
            <p:ph type="tbl" idx="1"/>
          </p:nvPr>
        </p:nvSpPr>
        <p:spPr>
          <a:xfrm>
            <a:off x="568325" y="1296988"/>
            <a:ext cx="8110538" cy="1798637"/>
          </a:xfrm>
        </p:spPr>
        <p:txBody>
          <a:bodyPr/>
          <a:lstStyle/>
          <a:p>
            <a:pPr lvl="0"/>
            <a:endParaRPr lang="en-US" noProof="0"/>
          </a:p>
        </p:txBody>
      </p:sp>
    </p:spTree>
    <p:extLst>
      <p:ext uri="{BB962C8B-B14F-4D97-AF65-F5344CB8AC3E}">
        <p14:creationId xmlns:p14="http://schemas.microsoft.com/office/powerpoint/2010/main" val="1376356457"/>
      </p:ext>
    </p:extLst>
  </p:cSld>
  <p:clrMapOvr>
    <a:masterClrMapping/>
  </p:clrMapOvr>
  <p:transition>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8E3D1A-0EDE-4BF4-9B6D-53520B664E40}" type="datetimeFigureOut">
              <a:rPr lang="en-US" smtClean="0"/>
              <a:pPr/>
              <a:t>7/31/2021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1279618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8E3D1A-0EDE-4BF4-9B6D-53520B664E40}" type="datetimeFigureOut">
              <a:rPr lang="en-US" smtClean="0"/>
              <a:pPr/>
              <a:t>7/31/2021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4171754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18E3D1A-0EDE-4BF4-9B6D-53520B664E40}" type="datetimeFigureOut">
              <a:rPr lang="en-US" smtClean="0"/>
              <a:pPr/>
              <a:t>7/31/2021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1800851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8E3D1A-0EDE-4BF4-9B6D-53520B664E40}" type="datetimeFigureOut">
              <a:rPr lang="en-US" smtClean="0"/>
              <a:pPr/>
              <a:t>7/31/2021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702747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 /><Relationship Id="rId3" Type="http://schemas.openxmlformats.org/officeDocument/2006/relationships/slideLayout" Target="../slideLayouts/slideLayout19.xml" /><Relationship Id="rId7" Type="http://schemas.openxmlformats.org/officeDocument/2006/relationships/slideLayout" Target="../slideLayouts/slideLayout23.xml" /><Relationship Id="rId12" Type="http://schemas.openxmlformats.org/officeDocument/2006/relationships/theme" Target="../theme/theme2.xml" /><Relationship Id="rId2" Type="http://schemas.openxmlformats.org/officeDocument/2006/relationships/slideLayout" Target="../slideLayouts/slideLayout18.xml" /><Relationship Id="rId1" Type="http://schemas.openxmlformats.org/officeDocument/2006/relationships/slideLayout" Target="../slideLayouts/slideLayout17.xml" /><Relationship Id="rId6" Type="http://schemas.openxmlformats.org/officeDocument/2006/relationships/slideLayout" Target="../slideLayouts/slideLayout22.xml" /><Relationship Id="rId11" Type="http://schemas.openxmlformats.org/officeDocument/2006/relationships/slideLayout" Target="../slideLayouts/slideLayout27.xml" /><Relationship Id="rId5" Type="http://schemas.openxmlformats.org/officeDocument/2006/relationships/slideLayout" Target="../slideLayouts/slideLayout21.xml" /><Relationship Id="rId10" Type="http://schemas.openxmlformats.org/officeDocument/2006/relationships/slideLayout" Target="../slideLayouts/slideLayout26.xml" /><Relationship Id="rId4" Type="http://schemas.openxmlformats.org/officeDocument/2006/relationships/slideLayout" Target="../slideLayouts/slideLayout20.xml" /><Relationship Id="rId9" Type="http://schemas.openxmlformats.org/officeDocument/2006/relationships/slideLayout" Target="../slideLayouts/slideLayout25.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 /><Relationship Id="rId13" Type="http://schemas.openxmlformats.org/officeDocument/2006/relationships/slideLayout" Target="../slideLayouts/slideLayout40.xml" /><Relationship Id="rId18" Type="http://schemas.openxmlformats.org/officeDocument/2006/relationships/slideLayout" Target="../slideLayouts/slideLayout45.xml" /><Relationship Id="rId3" Type="http://schemas.openxmlformats.org/officeDocument/2006/relationships/slideLayout" Target="../slideLayouts/slideLayout30.xml" /><Relationship Id="rId7" Type="http://schemas.openxmlformats.org/officeDocument/2006/relationships/slideLayout" Target="../slideLayouts/slideLayout34.xml" /><Relationship Id="rId12" Type="http://schemas.openxmlformats.org/officeDocument/2006/relationships/slideLayout" Target="../slideLayouts/slideLayout39.xml" /><Relationship Id="rId17" Type="http://schemas.openxmlformats.org/officeDocument/2006/relationships/slideLayout" Target="../slideLayouts/slideLayout44.xml" /><Relationship Id="rId2" Type="http://schemas.openxmlformats.org/officeDocument/2006/relationships/slideLayout" Target="../slideLayouts/slideLayout29.xml" /><Relationship Id="rId16" Type="http://schemas.openxmlformats.org/officeDocument/2006/relationships/slideLayout" Target="../slideLayouts/slideLayout43.xml" /><Relationship Id="rId20" Type="http://schemas.openxmlformats.org/officeDocument/2006/relationships/image" Target="../media/image3.jpeg" /><Relationship Id="rId1" Type="http://schemas.openxmlformats.org/officeDocument/2006/relationships/slideLayout" Target="../slideLayouts/slideLayout28.xml" /><Relationship Id="rId6" Type="http://schemas.openxmlformats.org/officeDocument/2006/relationships/slideLayout" Target="../slideLayouts/slideLayout33.xml" /><Relationship Id="rId11" Type="http://schemas.openxmlformats.org/officeDocument/2006/relationships/slideLayout" Target="../slideLayouts/slideLayout38.xml" /><Relationship Id="rId5" Type="http://schemas.openxmlformats.org/officeDocument/2006/relationships/slideLayout" Target="../slideLayouts/slideLayout32.xml" /><Relationship Id="rId15" Type="http://schemas.openxmlformats.org/officeDocument/2006/relationships/slideLayout" Target="../slideLayouts/slideLayout42.xml" /><Relationship Id="rId10" Type="http://schemas.openxmlformats.org/officeDocument/2006/relationships/slideLayout" Target="../slideLayouts/slideLayout37.xml" /><Relationship Id="rId19" Type="http://schemas.openxmlformats.org/officeDocument/2006/relationships/theme" Target="../theme/theme3.xml" /><Relationship Id="rId4" Type="http://schemas.openxmlformats.org/officeDocument/2006/relationships/slideLayout" Target="../slideLayouts/slideLayout31.xml" /><Relationship Id="rId9" Type="http://schemas.openxmlformats.org/officeDocument/2006/relationships/slideLayout" Target="../slideLayouts/slideLayout36.xml" /><Relationship Id="rId14" Type="http://schemas.openxmlformats.org/officeDocument/2006/relationships/slideLayout" Target="../slideLayouts/slideLayout41.xml" /></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 /><Relationship Id="rId13" Type="http://schemas.openxmlformats.org/officeDocument/2006/relationships/theme" Target="../theme/theme4.xml" /><Relationship Id="rId3" Type="http://schemas.openxmlformats.org/officeDocument/2006/relationships/slideLayout" Target="../slideLayouts/slideLayout48.xml" /><Relationship Id="rId7" Type="http://schemas.openxmlformats.org/officeDocument/2006/relationships/slideLayout" Target="../slideLayouts/slideLayout52.xml" /><Relationship Id="rId12" Type="http://schemas.openxmlformats.org/officeDocument/2006/relationships/slideLayout" Target="../slideLayouts/slideLayout57.xml" /><Relationship Id="rId2" Type="http://schemas.openxmlformats.org/officeDocument/2006/relationships/slideLayout" Target="../slideLayouts/slideLayout47.xml" /><Relationship Id="rId1" Type="http://schemas.openxmlformats.org/officeDocument/2006/relationships/slideLayout" Target="../slideLayouts/slideLayout46.xml" /><Relationship Id="rId6" Type="http://schemas.openxmlformats.org/officeDocument/2006/relationships/slideLayout" Target="../slideLayouts/slideLayout51.xml" /><Relationship Id="rId11" Type="http://schemas.openxmlformats.org/officeDocument/2006/relationships/slideLayout" Target="../slideLayouts/slideLayout56.xml" /><Relationship Id="rId5" Type="http://schemas.openxmlformats.org/officeDocument/2006/relationships/slideLayout" Target="../slideLayouts/slideLayout50.xml" /><Relationship Id="rId10" Type="http://schemas.openxmlformats.org/officeDocument/2006/relationships/slideLayout" Target="../slideLayouts/slideLayout55.xml" /><Relationship Id="rId4" Type="http://schemas.openxmlformats.org/officeDocument/2006/relationships/slideLayout" Target="../slideLayouts/slideLayout49.xml" /><Relationship Id="rId9" Type="http://schemas.openxmlformats.org/officeDocument/2006/relationships/slideLayout" Target="../slideLayouts/slideLayout54.xml" /><Relationship Id="rId14" Type="http://schemas.openxmlformats.org/officeDocument/2006/relationships/image" Target="../media/image4.jpe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18E3D1A-0EDE-4BF4-9B6D-53520B664E40}" type="datetimeFigureOut">
              <a:rPr lang="en-US" smtClean="0"/>
              <a:pPr/>
              <a:t>7/31/2021</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11139676-C0DB-4070-AB9D-BC0676E43E72}" type="slidenum">
              <a:rPr lang="en-US" smtClean="0"/>
              <a:pPr/>
              <a:t>‹#›</a:t>
            </a:fld>
            <a:endParaRPr lang="en-US"/>
          </a:p>
        </p:txBody>
      </p:sp>
    </p:spTree>
    <p:extLst>
      <p:ext uri="{BB962C8B-B14F-4D97-AF65-F5344CB8AC3E}">
        <p14:creationId xmlns:p14="http://schemas.microsoft.com/office/powerpoint/2010/main" val="2259938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F9C27616-CF72-4406-9A5B-FD145B025241}" type="datetime1">
              <a:rPr lang="en-US" smtClean="0"/>
              <a:t>7/31/2021</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F2688A58-7EBD-4352-985F-DBE786E37319}" type="slidenum">
              <a:rPr lang="en-US" smtClean="0"/>
              <a:t>‹#›</a:t>
            </a:fld>
            <a:endParaRPr lang="en-US"/>
          </a:p>
        </p:txBody>
      </p:sp>
    </p:spTree>
    <p:extLst>
      <p:ext uri="{BB962C8B-B14F-4D97-AF65-F5344CB8AC3E}">
        <p14:creationId xmlns:p14="http://schemas.microsoft.com/office/powerpoint/2010/main" val="411430502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25" name="Rectangle 24"/>
            <p:cNvSpPr/>
            <p:nvPr/>
          </p:nvSpPr>
          <p:spPr>
            <a:xfrm>
              <a:off x="0" y="0"/>
              <a:ext cx="9118832" cy="6858000"/>
            </a:xfrm>
            <a:prstGeom prst="rect">
              <a:avLst/>
            </a:prstGeom>
            <a:blipFill>
              <a:blip r:embed="rId20">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3202"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39638" y="6365499"/>
            <a:ext cx="990599" cy="228659"/>
          </a:xfrm>
          <a:prstGeom prst="rect">
            <a:avLst/>
          </a:prstGeom>
        </p:spPr>
        <p:txBody>
          <a:bodyPr vert="horz" lIns="91440" tIns="45720" rIns="91440" bIns="45720" rtlCol="0" anchor="b"/>
          <a:lstStyle>
            <a:lvl1pPr algn="r">
              <a:defRPr sz="900" b="1" i="0">
                <a:solidFill>
                  <a:schemeClr val="accent1"/>
                </a:solidFill>
                <a:latin typeface="+mn-lt"/>
              </a:defRPr>
            </a:lvl1pPr>
          </a:lstStyle>
          <a:p>
            <a:pPr>
              <a:defRPr/>
            </a:pPr>
            <a:endParaRPr lang="en-US"/>
          </a:p>
        </p:txBody>
      </p:sp>
      <p:sp>
        <p:nvSpPr>
          <p:cNvPr id="5" name="Footer Placeholder 4"/>
          <p:cNvSpPr>
            <a:spLocks noGrp="1"/>
          </p:cNvSpPr>
          <p:nvPr>
            <p:ph type="ftr" sz="quarter" idx="3"/>
          </p:nvPr>
        </p:nvSpPr>
        <p:spPr>
          <a:xfrm>
            <a:off x="590843" y="6365498"/>
            <a:ext cx="3859795" cy="228660"/>
          </a:xfrm>
          <a:prstGeom prst="rect">
            <a:avLst/>
          </a:prstGeom>
        </p:spPr>
        <p:txBody>
          <a:bodyPr vert="horz" lIns="91440" tIns="45720" rIns="91440" bIns="45720" rtlCol="0" anchor="b"/>
          <a:lstStyle>
            <a:lvl1pPr algn="l">
              <a:defRPr sz="900" b="1" i="0">
                <a:solidFill>
                  <a:schemeClr val="accent1"/>
                </a:solidFill>
              </a:defRPr>
            </a:lvl1pPr>
          </a:lstStyle>
          <a:p>
            <a:pPr>
              <a:defRPr/>
            </a:pPr>
            <a:endParaRPr lang="en-US"/>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p:ph type="sldNum" sz="quarter" idx="4"/>
          </p:nvPr>
        </p:nvSpPr>
        <p:spPr bwMode="auto">
          <a:xfrm>
            <a:off x="7678616" y="295730"/>
            <a:ext cx="791308" cy="767687"/>
          </a:xfrm>
          <a:prstGeom prst="rect">
            <a:avLst/>
          </a:prstGeom>
        </p:spPr>
        <p:txBody>
          <a:bodyPr vert="horz" lIns="91440" tIns="45720" rIns="91440" bIns="45720" rtlCol="0" anchor="b"/>
          <a:lstStyle>
            <a:lvl1pPr algn="ctr">
              <a:defRPr sz="2800" b="0" i="0">
                <a:solidFill>
                  <a:schemeClr val="bg1"/>
                </a:solidFill>
              </a:defRPr>
            </a:lvl1pPr>
          </a:lstStyle>
          <a:p>
            <a:pPr>
              <a:defRPr/>
            </a:pPr>
            <a:fld id="{F6DE3F6D-6C16-425F-8208-BA98CB75286C}" type="slidenum">
              <a:rPr lang="en-US" smtClean="0"/>
              <a:pPr>
                <a:defRPr/>
              </a:pPr>
              <a:t>‹#›</a:t>
            </a:fld>
            <a:endParaRPr lang="en-US"/>
          </a:p>
        </p:txBody>
      </p:sp>
    </p:spTree>
    <p:extLst>
      <p:ext uri="{BB962C8B-B14F-4D97-AF65-F5344CB8AC3E}">
        <p14:creationId xmlns:p14="http://schemas.microsoft.com/office/powerpoint/2010/main" val="34060647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Lst>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94429E62-F72E-4B19-9846-0F559DA8F86B}"/>
              </a:ext>
            </a:extLst>
          </p:cNvPr>
          <p:cNvSpPr>
            <a:spLocks noGrp="1" noChangeArrowheads="1"/>
          </p:cNvSpPr>
          <p:nvPr>
            <p:ph type="title"/>
          </p:nvPr>
        </p:nvSpPr>
        <p:spPr bwMode="auto">
          <a:xfrm>
            <a:off x="317500" y="419100"/>
            <a:ext cx="8578850" cy="549275"/>
          </a:xfrm>
          <a:prstGeom prst="rect">
            <a:avLst/>
          </a:prstGeom>
          <a:noFill/>
          <a:ln w="9525">
            <a:noFill/>
            <a:miter lim="800000"/>
            <a:headEnd/>
            <a:tailEnd/>
          </a:ln>
          <a:effectLst>
            <a:outerShdw dist="28398" dir="3806097" algn="ctr" rotWithShape="0">
              <a:srgbClr val="003366"/>
            </a:outerShdw>
          </a:effectLst>
        </p:spPr>
        <p:txBody>
          <a:bodyPr vert="horz" wrap="square" lIns="91436" tIns="45718" rIns="91436" bIns="45718" numCol="1" anchor="ctr" anchorCtr="0" compatLnSpc="1">
            <a:prstTxWarp prst="textNoShape">
              <a:avLst/>
            </a:prstTxWarp>
            <a:spAutoFit/>
          </a:bodyPr>
          <a:lstStyle/>
          <a:p>
            <a:pPr lvl="0"/>
            <a:r>
              <a:rPr lang="en-US"/>
              <a:t>Click to edit Master title style</a:t>
            </a:r>
          </a:p>
        </p:txBody>
      </p:sp>
      <p:sp>
        <p:nvSpPr>
          <p:cNvPr id="102403" name="Rectangle 3">
            <a:extLst>
              <a:ext uri="{FF2B5EF4-FFF2-40B4-BE49-F238E27FC236}">
                <a16:creationId xmlns:a16="http://schemas.microsoft.com/office/drawing/2014/main" id="{92D66E09-C2B8-440E-8CAB-ADB69BCCB39D}"/>
              </a:ext>
            </a:extLst>
          </p:cNvPr>
          <p:cNvSpPr>
            <a:spLocks noGrp="1" noChangeArrowheads="1"/>
          </p:cNvSpPr>
          <p:nvPr>
            <p:ph type="body" idx="1"/>
          </p:nvPr>
        </p:nvSpPr>
        <p:spPr bwMode="auto">
          <a:xfrm>
            <a:off x="568325" y="1296988"/>
            <a:ext cx="8110538" cy="1798637"/>
          </a:xfrm>
          <a:prstGeom prst="rect">
            <a:avLst/>
          </a:prstGeom>
          <a:noFill/>
          <a:ln w="9525">
            <a:noFill/>
            <a:miter lim="800000"/>
            <a:headEnd/>
            <a:tailEnd/>
          </a:ln>
          <a:effectLst>
            <a:outerShdw dist="28398" dir="1593903" algn="ctr" rotWithShape="0">
              <a:srgbClr val="003366"/>
            </a:outerShdw>
          </a:effectLst>
        </p:spPr>
        <p:txBody>
          <a:bodyPr vert="horz" wrap="square" lIns="91436" tIns="45718" rIns="91436" bIns="45718"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26789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ransition>
    <p:pull dir="d"/>
  </p:transition>
  <p:txStyles>
    <p:titleStyle>
      <a:lvl1pPr algn="ctr" rtl="0" eaLnBrk="0" fontAlgn="base" hangingPunct="0">
        <a:spcBef>
          <a:spcPct val="0"/>
        </a:spcBef>
        <a:spcAft>
          <a:spcPct val="0"/>
        </a:spcAft>
        <a:defRPr sz="3000">
          <a:solidFill>
            <a:srgbClr val="FFFF66"/>
          </a:solidFill>
          <a:latin typeface="+mj-lt"/>
          <a:ea typeface="+mj-ea"/>
          <a:cs typeface="+mj-cs"/>
        </a:defRPr>
      </a:lvl1pPr>
      <a:lvl2pPr algn="ctr" rtl="0" eaLnBrk="0" fontAlgn="base" hangingPunct="0">
        <a:spcBef>
          <a:spcPct val="0"/>
        </a:spcBef>
        <a:spcAft>
          <a:spcPct val="0"/>
        </a:spcAft>
        <a:defRPr sz="3000">
          <a:solidFill>
            <a:srgbClr val="FFFF66"/>
          </a:solidFill>
          <a:latin typeface="Arial Black" pitchFamily="34" charset="0"/>
        </a:defRPr>
      </a:lvl2pPr>
      <a:lvl3pPr algn="ctr" rtl="0" eaLnBrk="0" fontAlgn="base" hangingPunct="0">
        <a:spcBef>
          <a:spcPct val="0"/>
        </a:spcBef>
        <a:spcAft>
          <a:spcPct val="0"/>
        </a:spcAft>
        <a:defRPr sz="3000">
          <a:solidFill>
            <a:srgbClr val="FFFF66"/>
          </a:solidFill>
          <a:latin typeface="Arial Black" pitchFamily="34" charset="0"/>
        </a:defRPr>
      </a:lvl3pPr>
      <a:lvl4pPr algn="ctr" rtl="0" eaLnBrk="0" fontAlgn="base" hangingPunct="0">
        <a:spcBef>
          <a:spcPct val="0"/>
        </a:spcBef>
        <a:spcAft>
          <a:spcPct val="0"/>
        </a:spcAft>
        <a:defRPr sz="3000">
          <a:solidFill>
            <a:srgbClr val="FFFF66"/>
          </a:solidFill>
          <a:latin typeface="Arial Black" pitchFamily="34" charset="0"/>
        </a:defRPr>
      </a:lvl4pPr>
      <a:lvl5pPr algn="ctr" rtl="0" eaLnBrk="0" fontAlgn="base" hangingPunct="0">
        <a:spcBef>
          <a:spcPct val="0"/>
        </a:spcBef>
        <a:spcAft>
          <a:spcPct val="0"/>
        </a:spcAft>
        <a:defRPr sz="3000">
          <a:solidFill>
            <a:srgbClr val="FFFF66"/>
          </a:solidFill>
          <a:latin typeface="Arial Black" pitchFamily="34" charset="0"/>
        </a:defRPr>
      </a:lvl5pPr>
      <a:lvl6pPr marL="457200" algn="ctr" rtl="0" fontAlgn="base">
        <a:spcBef>
          <a:spcPct val="0"/>
        </a:spcBef>
        <a:spcAft>
          <a:spcPct val="0"/>
        </a:spcAft>
        <a:defRPr sz="3000">
          <a:solidFill>
            <a:srgbClr val="FFFF66"/>
          </a:solidFill>
          <a:latin typeface="Arial Black" pitchFamily="34" charset="0"/>
        </a:defRPr>
      </a:lvl6pPr>
      <a:lvl7pPr marL="914400" algn="ctr" rtl="0" fontAlgn="base">
        <a:spcBef>
          <a:spcPct val="0"/>
        </a:spcBef>
        <a:spcAft>
          <a:spcPct val="0"/>
        </a:spcAft>
        <a:defRPr sz="3000">
          <a:solidFill>
            <a:srgbClr val="FFFF66"/>
          </a:solidFill>
          <a:latin typeface="Arial Black" pitchFamily="34" charset="0"/>
        </a:defRPr>
      </a:lvl7pPr>
      <a:lvl8pPr marL="1371600" algn="ctr" rtl="0" fontAlgn="base">
        <a:spcBef>
          <a:spcPct val="0"/>
        </a:spcBef>
        <a:spcAft>
          <a:spcPct val="0"/>
        </a:spcAft>
        <a:defRPr sz="3000">
          <a:solidFill>
            <a:srgbClr val="FFFF66"/>
          </a:solidFill>
          <a:latin typeface="Arial Black" pitchFamily="34" charset="0"/>
        </a:defRPr>
      </a:lvl8pPr>
      <a:lvl9pPr marL="1828800" algn="ctr" rtl="0" fontAlgn="base">
        <a:spcBef>
          <a:spcPct val="0"/>
        </a:spcBef>
        <a:spcAft>
          <a:spcPct val="0"/>
        </a:spcAft>
        <a:defRPr sz="3000">
          <a:solidFill>
            <a:srgbClr val="FFFF66"/>
          </a:solidFill>
          <a:latin typeface="Arial Black" pitchFamily="34" charset="0"/>
        </a:defRPr>
      </a:lvl9pPr>
    </p:titleStyle>
    <p:bodyStyle>
      <a:lvl1pPr marL="457200" indent="-457200" algn="l" rtl="0" eaLnBrk="0" fontAlgn="base" hangingPunct="0">
        <a:spcBef>
          <a:spcPct val="30000"/>
        </a:spcBef>
        <a:spcAft>
          <a:spcPct val="40000"/>
        </a:spcAft>
        <a:buClr>
          <a:srgbClr val="FFFF66"/>
        </a:buClr>
        <a:buSzPct val="70000"/>
        <a:buFont typeface="Marlett" pitchFamily="2" charset="2"/>
        <a:buChar char="g"/>
        <a:defRPr sz="2000" b="1">
          <a:solidFill>
            <a:schemeClr val="bg1"/>
          </a:solidFill>
          <a:latin typeface="+mn-lt"/>
          <a:ea typeface="+mn-ea"/>
          <a:cs typeface="+mn-cs"/>
        </a:defRPr>
      </a:lvl1pPr>
      <a:lvl2pPr marL="912813" indent="-341313" algn="l" rtl="0" eaLnBrk="0" fontAlgn="base" hangingPunct="0">
        <a:spcBef>
          <a:spcPct val="20000"/>
        </a:spcBef>
        <a:spcAft>
          <a:spcPct val="25000"/>
        </a:spcAft>
        <a:buClr>
          <a:srgbClr val="FFFF66"/>
        </a:buClr>
        <a:buChar char="–"/>
        <a:defRPr sz="2800">
          <a:solidFill>
            <a:schemeClr val="bg1"/>
          </a:solidFill>
          <a:latin typeface="+mn-lt"/>
        </a:defRPr>
      </a:lvl2pPr>
      <a:lvl3pPr marL="1423988" indent="-279400" algn="l" rtl="0" eaLnBrk="0" fontAlgn="base" hangingPunct="0">
        <a:spcBef>
          <a:spcPct val="20000"/>
        </a:spcBef>
        <a:spcAft>
          <a:spcPct val="0"/>
        </a:spcAft>
        <a:buClr>
          <a:srgbClr val="FFFF66"/>
        </a:buClr>
        <a:buSzPct val="90000"/>
        <a:buFont typeface="Wingdings" panose="05000000000000000000" pitchFamily="2" charset="2"/>
        <a:buChar char="Ø"/>
        <a:defRPr sz="1600">
          <a:solidFill>
            <a:schemeClr val="bg1"/>
          </a:solidFill>
          <a:latin typeface="+mn-lt"/>
        </a:defRPr>
      </a:lvl3pPr>
      <a:lvl4pPr marL="1778000" indent="-228600" algn="l" rtl="0" eaLnBrk="0" fontAlgn="base" hangingPunct="0">
        <a:spcBef>
          <a:spcPct val="20000"/>
        </a:spcBef>
        <a:spcAft>
          <a:spcPct val="0"/>
        </a:spcAft>
        <a:buChar char="–"/>
        <a:defRPr sz="1600">
          <a:solidFill>
            <a:schemeClr val="bg1"/>
          </a:solidFill>
          <a:latin typeface="+mn-lt"/>
        </a:defRPr>
      </a:lvl4pPr>
      <a:lvl5pPr marL="2343150" indent="-228600" algn="l" rtl="0" eaLnBrk="0" fontAlgn="base" hangingPunct="0">
        <a:spcBef>
          <a:spcPct val="20000"/>
        </a:spcBef>
        <a:spcAft>
          <a:spcPct val="0"/>
        </a:spcAft>
        <a:buChar char="»"/>
        <a:defRPr sz="1600">
          <a:solidFill>
            <a:schemeClr val="bg1"/>
          </a:solidFill>
          <a:latin typeface="+mn-lt"/>
        </a:defRPr>
      </a:lvl5pPr>
      <a:lvl6pPr marL="2800350" indent="-228600" algn="l" rtl="0" fontAlgn="base">
        <a:spcBef>
          <a:spcPct val="20000"/>
        </a:spcBef>
        <a:spcAft>
          <a:spcPct val="0"/>
        </a:spcAft>
        <a:buChar char="»"/>
        <a:defRPr sz="1600">
          <a:solidFill>
            <a:schemeClr val="bg1"/>
          </a:solidFill>
          <a:latin typeface="+mn-lt"/>
        </a:defRPr>
      </a:lvl6pPr>
      <a:lvl7pPr marL="3257550" indent="-228600" algn="l" rtl="0" fontAlgn="base">
        <a:spcBef>
          <a:spcPct val="20000"/>
        </a:spcBef>
        <a:spcAft>
          <a:spcPct val="0"/>
        </a:spcAft>
        <a:buChar char="»"/>
        <a:defRPr sz="1600">
          <a:solidFill>
            <a:schemeClr val="bg1"/>
          </a:solidFill>
          <a:latin typeface="+mn-lt"/>
        </a:defRPr>
      </a:lvl7pPr>
      <a:lvl8pPr marL="3714750" indent="-228600" algn="l" rtl="0" fontAlgn="base">
        <a:spcBef>
          <a:spcPct val="20000"/>
        </a:spcBef>
        <a:spcAft>
          <a:spcPct val="0"/>
        </a:spcAft>
        <a:buChar char="»"/>
        <a:defRPr sz="1600">
          <a:solidFill>
            <a:schemeClr val="bg1"/>
          </a:solidFill>
          <a:latin typeface="+mn-lt"/>
        </a:defRPr>
      </a:lvl8pPr>
      <a:lvl9pPr marL="4171950" indent="-228600" algn="l" rtl="0" fontAlgn="base">
        <a:spcBef>
          <a:spcPct val="20000"/>
        </a:spcBef>
        <a:spcAft>
          <a:spcPct val="0"/>
        </a:spcAft>
        <a:buChar char="»"/>
        <a:defRPr sz="16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 /><Relationship Id="rId1" Type="http://schemas.openxmlformats.org/officeDocument/2006/relationships/slideLayout" Target="../slideLayouts/slideLayout2.xml" /></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 /><Relationship Id="rId1" Type="http://schemas.openxmlformats.org/officeDocument/2006/relationships/slideLayout" Target="../slideLayouts/slideLayout2.xml" /></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 /><Relationship Id="rId1" Type="http://schemas.openxmlformats.org/officeDocument/2006/relationships/slideLayout" Target="../slideLayouts/slideLayout2.xml" /></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 /><Relationship Id="rId1" Type="http://schemas.openxmlformats.org/officeDocument/2006/relationships/slideLayout" Target="../slideLayouts/slideLayout2.xml" /></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 /><Relationship Id="rId1" Type="http://schemas.openxmlformats.org/officeDocument/2006/relationships/slideLayout" Target="../slideLayouts/slideLayout2.xml" /></Relationships>
</file>

<file path=ppt/slides/_rels/slide105.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105.xml" /><Relationship Id="rId1" Type="http://schemas.openxmlformats.org/officeDocument/2006/relationships/slideLayout" Target="../slideLayouts/slideLayout2.xml" /></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 /><Relationship Id="rId1" Type="http://schemas.openxmlformats.org/officeDocument/2006/relationships/slideLayout" Target="../slideLayouts/slideLayout2.xml" /></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 /><Relationship Id="rId1" Type="http://schemas.openxmlformats.org/officeDocument/2006/relationships/slideLayout" Target="../slideLayouts/slideLayout2.xml" /></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 /><Relationship Id="rId1" Type="http://schemas.openxmlformats.org/officeDocument/2006/relationships/slideLayout" Target="../slideLayouts/slideLayout2.xml" /></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 /><Relationship Id="rId1" Type="http://schemas.openxmlformats.org/officeDocument/2006/relationships/slideLayout" Target="../slideLayouts/slideLayout2.xml" /></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 /><Relationship Id="rId1" Type="http://schemas.openxmlformats.org/officeDocument/2006/relationships/slideLayout" Target="../slideLayouts/slideLayout2.xml" /></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 /><Relationship Id="rId1" Type="http://schemas.openxmlformats.org/officeDocument/2006/relationships/slideLayout" Target="../slideLayouts/slideLayout2.xml" /></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 /><Relationship Id="rId1" Type="http://schemas.openxmlformats.org/officeDocument/2006/relationships/slideLayout" Target="../slideLayouts/slideLayout2.xml" /></Relationships>
</file>

<file path=ppt/slides/_rels/slide114.xml.rels><?xml version="1.0" encoding="UTF-8" standalone="yes"?>
<Relationships xmlns="http://schemas.openxmlformats.org/package/2006/relationships"><Relationship Id="rId3" Type="http://schemas.openxmlformats.org/officeDocument/2006/relationships/hyperlink" Target="https://www.projectmanager.com/software/gantt-chart" TargetMode="External" /><Relationship Id="rId2" Type="http://schemas.openxmlformats.org/officeDocument/2006/relationships/notesSlide" Target="../notesSlides/notesSlide114.xml" /><Relationship Id="rId1" Type="http://schemas.openxmlformats.org/officeDocument/2006/relationships/slideLayout" Target="../slideLayouts/slideLayout2.xml" /><Relationship Id="rId4" Type="http://schemas.openxmlformats.org/officeDocument/2006/relationships/image" Target="../media/image7.jpeg" /></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 /><Relationship Id="rId1" Type="http://schemas.openxmlformats.org/officeDocument/2006/relationships/slideLayout" Target="../slideLayouts/slideLayout2.xml" /></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 /><Relationship Id="rId1" Type="http://schemas.openxmlformats.org/officeDocument/2006/relationships/slideLayout" Target="../slideLayouts/slideLayout2.xml" /></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 /><Relationship Id="rId1" Type="http://schemas.openxmlformats.org/officeDocument/2006/relationships/slideLayout" Target="../slideLayouts/slideLayout2.xml" /></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 /><Relationship Id="rId1" Type="http://schemas.openxmlformats.org/officeDocument/2006/relationships/slideLayout" Target="../slideLayouts/slideLayout2.xml" /></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 /><Relationship Id="rId1" Type="http://schemas.openxmlformats.org/officeDocument/2006/relationships/slideLayout" Target="../slideLayouts/slideLayout2.xml" /></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 /><Relationship Id="rId1" Type="http://schemas.openxmlformats.org/officeDocument/2006/relationships/slideLayout" Target="../slideLayouts/slideLayout2.xml" /></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 /><Relationship Id="rId1" Type="http://schemas.openxmlformats.org/officeDocument/2006/relationships/slideLayout" Target="../slideLayouts/slideLayout2.xml" /></Relationships>
</file>

<file path=ppt/slides/_rels/slide123.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123.xml" /><Relationship Id="rId1" Type="http://schemas.openxmlformats.org/officeDocument/2006/relationships/slideLayout" Target="../slideLayouts/slideLayout2.xml" /></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 /><Relationship Id="rId1" Type="http://schemas.openxmlformats.org/officeDocument/2006/relationships/slideLayout" Target="../slideLayouts/slideLayout2.xml" /></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 /><Relationship Id="rId1" Type="http://schemas.openxmlformats.org/officeDocument/2006/relationships/slideLayout" Target="../slideLayouts/slideLayout2.xml" /></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 /><Relationship Id="rId1" Type="http://schemas.openxmlformats.org/officeDocument/2006/relationships/slideLayout" Target="../slideLayouts/slideLayout2.xml" /></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 /><Relationship Id="rId1" Type="http://schemas.openxmlformats.org/officeDocument/2006/relationships/slideLayout" Target="../slideLayouts/slideLayout2.xml" /></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 /><Relationship Id="rId1" Type="http://schemas.openxmlformats.org/officeDocument/2006/relationships/slideLayout" Target="../slideLayouts/slideLayout2.xml" /></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2.xml" /></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 /><Relationship Id="rId1" Type="http://schemas.openxmlformats.org/officeDocument/2006/relationships/slideLayout" Target="../slideLayouts/slideLayout2.xml" /></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 /><Relationship Id="rId1" Type="http://schemas.openxmlformats.org/officeDocument/2006/relationships/slideLayout" Target="../slideLayouts/slideLayout2.xml" /></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 /><Relationship Id="rId1" Type="http://schemas.openxmlformats.org/officeDocument/2006/relationships/slideLayout" Target="../slideLayouts/slideLayout2.xml" /></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 /><Relationship Id="rId1" Type="http://schemas.openxmlformats.org/officeDocument/2006/relationships/slideLayout" Target="../slideLayouts/slideLayout2.xml" /></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 /><Relationship Id="rId1" Type="http://schemas.openxmlformats.org/officeDocument/2006/relationships/slideLayout" Target="../slideLayouts/slideLayout2.xml" /></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 /><Relationship Id="rId1" Type="http://schemas.openxmlformats.org/officeDocument/2006/relationships/slideLayout" Target="../slideLayouts/slideLayout2.xml" /></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 /><Relationship Id="rId1" Type="http://schemas.openxmlformats.org/officeDocument/2006/relationships/slideLayout" Target="../slideLayouts/slideLayout2.xml" /></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 /><Relationship Id="rId1" Type="http://schemas.openxmlformats.org/officeDocument/2006/relationships/slideLayout" Target="../slideLayouts/slideLayout2.xml" /></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 /><Relationship Id="rId1" Type="http://schemas.openxmlformats.org/officeDocument/2006/relationships/slideLayout" Target="../slideLayouts/slideLayout2.xml" /></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2.xml" /></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 /><Relationship Id="rId1" Type="http://schemas.openxmlformats.org/officeDocument/2006/relationships/slideLayout" Target="../slideLayouts/slideLayout2.xml" /></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 /><Relationship Id="rId1" Type="http://schemas.openxmlformats.org/officeDocument/2006/relationships/slideLayout" Target="../slideLayouts/slideLayout2.xml" /></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 /><Relationship Id="rId1" Type="http://schemas.openxmlformats.org/officeDocument/2006/relationships/slideLayout" Target="../slideLayouts/slideLayout2.xml" /></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 /><Relationship Id="rId1" Type="http://schemas.openxmlformats.org/officeDocument/2006/relationships/slideLayout" Target="../slideLayouts/slideLayout2.xml" /></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 /><Relationship Id="rId1" Type="http://schemas.openxmlformats.org/officeDocument/2006/relationships/slideLayout" Target="../slideLayouts/slideLayout2.xml" /></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 /><Relationship Id="rId1" Type="http://schemas.openxmlformats.org/officeDocument/2006/relationships/slideLayout" Target="../slideLayouts/slideLayout2.xml" /></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 /><Relationship Id="rId1" Type="http://schemas.openxmlformats.org/officeDocument/2006/relationships/slideLayout" Target="../slideLayouts/slideLayout2.xml" /></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 /><Relationship Id="rId1" Type="http://schemas.openxmlformats.org/officeDocument/2006/relationships/slideLayout" Target="../slideLayouts/slideLayout2.xml" /></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 /><Relationship Id="rId1" Type="http://schemas.openxmlformats.org/officeDocument/2006/relationships/slideLayout" Target="../slideLayouts/slideLayout2.xml" /></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 /><Relationship Id="rId1" Type="http://schemas.openxmlformats.org/officeDocument/2006/relationships/slideLayout" Target="../slideLayouts/slideLayout2.xml" /></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 /><Relationship Id="rId1" Type="http://schemas.openxmlformats.org/officeDocument/2006/relationships/slideLayout" Target="../slideLayouts/slideLayout2.xml" /></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 /><Relationship Id="rId1" Type="http://schemas.openxmlformats.org/officeDocument/2006/relationships/slideLayout" Target="../slideLayouts/slideLayout2.xml" /></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 /><Relationship Id="rId1" Type="http://schemas.openxmlformats.org/officeDocument/2006/relationships/slideLayout" Target="../slideLayouts/slideLayout2.xml" /></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 /><Relationship Id="rId1" Type="http://schemas.openxmlformats.org/officeDocument/2006/relationships/slideLayout" Target="../slideLayouts/slideLayout2.xml" /></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 /><Relationship Id="rId1" Type="http://schemas.openxmlformats.org/officeDocument/2006/relationships/slideLayout" Target="../slideLayouts/slideLayout2.xml" /></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 /><Relationship Id="rId1" Type="http://schemas.openxmlformats.org/officeDocument/2006/relationships/slideLayout" Target="../slideLayouts/slideLayout2.xml" /></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 /><Relationship Id="rId1" Type="http://schemas.openxmlformats.org/officeDocument/2006/relationships/slideLayout" Target="../slideLayouts/slideLayout2.xml" /></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 /><Relationship Id="rId1" Type="http://schemas.openxmlformats.org/officeDocument/2006/relationships/slideLayout" Target="../slideLayouts/slideLayout2.xml" /></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 /><Relationship Id="rId1" Type="http://schemas.openxmlformats.org/officeDocument/2006/relationships/slideLayout" Target="../slideLayouts/slideLayout2.xml" /></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 /><Relationship Id="rId1" Type="http://schemas.openxmlformats.org/officeDocument/2006/relationships/slideLayout" Target="../slideLayouts/slideLayout2.xml" /></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 /><Relationship Id="rId1" Type="http://schemas.openxmlformats.org/officeDocument/2006/relationships/slideLayout" Target="../slideLayouts/slideLayout2.xml" /></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 /><Relationship Id="rId1" Type="http://schemas.openxmlformats.org/officeDocument/2006/relationships/slideLayout" Target="../slideLayouts/slideLayout2.xml" /></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 /><Relationship Id="rId1" Type="http://schemas.openxmlformats.org/officeDocument/2006/relationships/slideLayout" Target="../slideLayouts/slideLayout2.xml" /></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 /><Relationship Id="rId1" Type="http://schemas.openxmlformats.org/officeDocument/2006/relationships/slideLayout" Target="../slideLayouts/slideLayout2.xml" /></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 /><Relationship Id="rId1" Type="http://schemas.openxmlformats.org/officeDocument/2006/relationships/slideLayout" Target="../slideLayouts/slideLayout2.xml" /></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 /><Relationship Id="rId1" Type="http://schemas.openxmlformats.org/officeDocument/2006/relationships/slideLayout" Target="../slideLayouts/slideLayout2.xml" /></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 /><Relationship Id="rId1" Type="http://schemas.openxmlformats.org/officeDocument/2006/relationships/slideLayout" Target="../slideLayouts/slideLayout2.xml" /></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2.xml" /></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 /><Relationship Id="rId1" Type="http://schemas.openxmlformats.org/officeDocument/2006/relationships/slideLayout" Target="../slideLayouts/slideLayout2.xml" /></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 /><Relationship Id="rId1" Type="http://schemas.openxmlformats.org/officeDocument/2006/relationships/slideLayout" Target="../slideLayouts/slideLayout2.xml" /></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 /><Relationship Id="rId1" Type="http://schemas.openxmlformats.org/officeDocument/2006/relationships/slideLayout" Target="../slideLayouts/slideLayout2.xml" /></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 /><Relationship Id="rId1" Type="http://schemas.openxmlformats.org/officeDocument/2006/relationships/slideLayout" Target="../slideLayouts/slideLayout2.xml" /></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 /><Relationship Id="rId1" Type="http://schemas.openxmlformats.org/officeDocument/2006/relationships/slideLayout" Target="../slideLayouts/slideLayout2.xml" /></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 /><Relationship Id="rId1" Type="http://schemas.openxmlformats.org/officeDocument/2006/relationships/slideLayout" Target="../slideLayouts/slideLayout2.xml" /></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 /><Relationship Id="rId1" Type="http://schemas.openxmlformats.org/officeDocument/2006/relationships/slideLayout" Target="../slideLayouts/slideLayout2.xml" /></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 /><Relationship Id="rId1" Type="http://schemas.openxmlformats.org/officeDocument/2006/relationships/slideLayout" Target="../slideLayouts/slideLayout2.xml" /></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 /><Relationship Id="rId1" Type="http://schemas.openxmlformats.org/officeDocument/2006/relationships/slideLayout" Target="../slideLayouts/slideLayout2.xml" /></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2.xml" /></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 /><Relationship Id="rId1" Type="http://schemas.openxmlformats.org/officeDocument/2006/relationships/slideLayout" Target="../slideLayouts/slideLayout2.xml" /></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 /><Relationship Id="rId1" Type="http://schemas.openxmlformats.org/officeDocument/2006/relationships/slideLayout" Target="../slideLayouts/slideLayout2.xml" /></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 /><Relationship Id="rId1" Type="http://schemas.openxmlformats.org/officeDocument/2006/relationships/slideLayout" Target="../slideLayouts/slideLayout2.xml" /></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 /><Relationship Id="rId1" Type="http://schemas.openxmlformats.org/officeDocument/2006/relationships/slideLayout" Target="../slideLayouts/slideLayout2.xml" /></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 /><Relationship Id="rId1" Type="http://schemas.openxmlformats.org/officeDocument/2006/relationships/slideLayout" Target="../slideLayouts/slideLayout2.xml" /></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 /><Relationship Id="rId1" Type="http://schemas.openxmlformats.org/officeDocument/2006/relationships/slideLayout" Target="../slideLayouts/slideLayout2.xml" /></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 /><Relationship Id="rId1" Type="http://schemas.openxmlformats.org/officeDocument/2006/relationships/slideLayout" Target="../slideLayouts/slideLayout2.xml" /></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 /><Relationship Id="rId1" Type="http://schemas.openxmlformats.org/officeDocument/2006/relationships/slideLayout" Target="../slideLayouts/slideLayout2.xml" /></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 /><Relationship Id="rId1" Type="http://schemas.openxmlformats.org/officeDocument/2006/relationships/slideLayout" Target="../slideLayouts/slideLayout2.xml" /></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 /><Relationship Id="rId1" Type="http://schemas.openxmlformats.org/officeDocument/2006/relationships/slideLayout" Target="../slideLayouts/slideLayout2.xml" /></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 /><Relationship Id="rId1" Type="http://schemas.openxmlformats.org/officeDocument/2006/relationships/slideLayout" Target="../slideLayouts/slideLayout2.xml" /></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 /><Relationship Id="rId1" Type="http://schemas.openxmlformats.org/officeDocument/2006/relationships/slideLayout" Target="../slideLayouts/slideLayout2.xml" /></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 /><Relationship Id="rId1" Type="http://schemas.openxmlformats.org/officeDocument/2006/relationships/slideLayout" Target="../slideLayouts/slideLayout2.xml" /></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 /><Relationship Id="rId1" Type="http://schemas.openxmlformats.org/officeDocument/2006/relationships/slideLayout" Target="../slideLayouts/slideLayout2.xml" /></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 /><Relationship Id="rId1" Type="http://schemas.openxmlformats.org/officeDocument/2006/relationships/slideLayout" Target="../slideLayouts/slideLayout2.xml" /></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 /><Relationship Id="rId1" Type="http://schemas.openxmlformats.org/officeDocument/2006/relationships/slideLayout" Target="../slideLayouts/slideLayout2.xml" /></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 /><Relationship Id="rId1" Type="http://schemas.openxmlformats.org/officeDocument/2006/relationships/slideLayout" Target="../slideLayouts/slideLayout2.xml" /></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 /><Relationship Id="rId1" Type="http://schemas.openxmlformats.org/officeDocument/2006/relationships/slideLayout" Target="../slideLayouts/slideLayout2.xml" /></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 /><Relationship Id="rId1" Type="http://schemas.openxmlformats.org/officeDocument/2006/relationships/slideLayout" Target="../slideLayouts/slideLayout2.xml" /></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 /><Relationship Id="rId1" Type="http://schemas.openxmlformats.org/officeDocument/2006/relationships/slideLayout" Target="../slideLayouts/slideLayout2.xml" /></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 /><Relationship Id="rId1" Type="http://schemas.openxmlformats.org/officeDocument/2006/relationships/slideLayout" Target="../slideLayouts/slideLayout2.xml" /></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 /><Relationship Id="rId1" Type="http://schemas.openxmlformats.org/officeDocument/2006/relationships/slideLayout" Target="../slideLayouts/slideLayout2.xml" /></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 /><Relationship Id="rId1" Type="http://schemas.openxmlformats.org/officeDocument/2006/relationships/slideLayout" Target="../slideLayouts/slideLayout2.xml" /></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 /><Relationship Id="rId1" Type="http://schemas.openxmlformats.org/officeDocument/2006/relationships/slideLayout" Target="../slideLayouts/slideLayout2.xml" /></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 /><Relationship Id="rId1" Type="http://schemas.openxmlformats.org/officeDocument/2006/relationships/slideLayout" Target="../slideLayouts/slideLayout2.xml" /></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 /><Relationship Id="rId1" Type="http://schemas.openxmlformats.org/officeDocument/2006/relationships/slideLayout" Target="../slideLayouts/slideLayout2.xml" /></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 /><Relationship Id="rId1" Type="http://schemas.openxmlformats.org/officeDocument/2006/relationships/slideLayout" Target="../slideLayouts/slideLayout2.xml" /></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 /><Relationship Id="rId1" Type="http://schemas.openxmlformats.org/officeDocument/2006/relationships/slideLayout" Target="../slideLayouts/slideLayout2.xml" /></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 /><Relationship Id="rId1" Type="http://schemas.openxmlformats.org/officeDocument/2006/relationships/slideLayout" Target="../slideLayouts/slideLayout2.xml" /></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 /><Relationship Id="rId1" Type="http://schemas.openxmlformats.org/officeDocument/2006/relationships/slideLayout" Target="../slideLayouts/slideLayout2.xml" /></Relationships>
</file>

<file path=ppt/slides/_rels/slide210.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0.xml" /><Relationship Id="rId1" Type="http://schemas.openxmlformats.org/officeDocument/2006/relationships/slideLayout" Target="../slideLayouts/slideLayout2.xml" /></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1.xml" /><Relationship Id="rId1" Type="http://schemas.openxmlformats.org/officeDocument/2006/relationships/slideLayout" Target="../slideLayouts/slideLayout2.xml" /></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2.xml" /><Relationship Id="rId1" Type="http://schemas.openxmlformats.org/officeDocument/2006/relationships/slideLayout" Target="../slideLayouts/slideLayout2.xml" /></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3.xml" /><Relationship Id="rId1" Type="http://schemas.openxmlformats.org/officeDocument/2006/relationships/slideLayout" Target="../slideLayouts/slideLayout2.xml" /></Relationships>
</file>

<file path=ppt/slides/_rels/slide216.xml.rels><?xml version="1.0" encoding="UTF-8" standalone="yes"?>
<Relationships xmlns="http://schemas.openxmlformats.org/package/2006/relationships"><Relationship Id="rId3" Type="http://schemas.openxmlformats.org/officeDocument/2006/relationships/image" Target="../media/image10.emf" /><Relationship Id="rId2" Type="http://schemas.openxmlformats.org/officeDocument/2006/relationships/notesSlide" Target="../notesSlides/notesSlide214.xml" /><Relationship Id="rId1" Type="http://schemas.openxmlformats.org/officeDocument/2006/relationships/slideLayout" Target="../slideLayouts/slideLayout18.xml" /></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5.xml" /><Relationship Id="rId1" Type="http://schemas.openxmlformats.org/officeDocument/2006/relationships/slideLayout" Target="../slideLayouts/slideLayout18.xml" /></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6.xml" /><Relationship Id="rId1" Type="http://schemas.openxmlformats.org/officeDocument/2006/relationships/slideLayout" Target="../slideLayouts/slideLayout18.xml" /></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7.xml"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 /><Relationship Id="rId1" Type="http://schemas.openxmlformats.org/officeDocument/2006/relationships/slideLayout" Target="../slideLayouts/slideLayout2.xml" /></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18.xml" /><Relationship Id="rId1" Type="http://schemas.openxmlformats.org/officeDocument/2006/relationships/slideLayout" Target="../slideLayouts/slideLayout2.xml" /></Relationships>
</file>

<file path=ppt/slides/_rels/slide221.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222.xml.rels><?xml version="1.0" encoding="UTF-8" standalone="yes"?>
<Relationships xmlns="http://schemas.openxmlformats.org/package/2006/relationships"><Relationship Id="rId3" Type="http://schemas.openxmlformats.org/officeDocument/2006/relationships/image" Target="../media/image12.emf" /><Relationship Id="rId2" Type="http://schemas.openxmlformats.org/officeDocument/2006/relationships/notesSlide" Target="../notesSlides/notesSlide219.xml" /><Relationship Id="rId1" Type="http://schemas.openxmlformats.org/officeDocument/2006/relationships/slideLayout" Target="../slideLayouts/slideLayout2.xml" /></Relationships>
</file>

<file path=ppt/slides/_rels/slide223.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notesSlide" Target="../notesSlides/notesSlide220.xml" /><Relationship Id="rId1" Type="http://schemas.openxmlformats.org/officeDocument/2006/relationships/slideLayout" Target="../slideLayouts/slideLayout2.xml" /></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1.xml" /><Relationship Id="rId1" Type="http://schemas.openxmlformats.org/officeDocument/2006/relationships/slideLayout" Target="../slideLayouts/slideLayout2.xml" /></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2.xml" /><Relationship Id="rId1" Type="http://schemas.openxmlformats.org/officeDocument/2006/relationships/slideLayout" Target="../slideLayouts/slideLayout2.xml" /></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3.xml" /><Relationship Id="rId1" Type="http://schemas.openxmlformats.org/officeDocument/2006/relationships/slideLayout" Target="../slideLayouts/slideLayout2.xml" /></Relationships>
</file>

<file path=ppt/slides/_rels/slide227.xml.rels><?xml version="1.0" encoding="UTF-8" standalone="yes"?>
<Relationships xmlns="http://schemas.openxmlformats.org/package/2006/relationships"><Relationship Id="rId8" Type="http://schemas.openxmlformats.org/officeDocument/2006/relationships/image" Target="../media/image18.wmf" /><Relationship Id="rId3" Type="http://schemas.openxmlformats.org/officeDocument/2006/relationships/audio" Target="../media/audio2.wav" /><Relationship Id="rId7" Type="http://schemas.openxmlformats.org/officeDocument/2006/relationships/image" Target="../media/image17.wmf" /><Relationship Id="rId2" Type="http://schemas.openxmlformats.org/officeDocument/2006/relationships/audio" Target="../media/audio1.wav" /><Relationship Id="rId1" Type="http://schemas.openxmlformats.org/officeDocument/2006/relationships/slideLayout" Target="../slideLayouts/slideLayout28.xml" /><Relationship Id="rId6" Type="http://schemas.openxmlformats.org/officeDocument/2006/relationships/image" Target="../media/image16.wmf" /><Relationship Id="rId5" Type="http://schemas.openxmlformats.org/officeDocument/2006/relationships/image" Target="../media/image15.wmf" /><Relationship Id="rId4" Type="http://schemas.openxmlformats.org/officeDocument/2006/relationships/image" Target="../media/image14.wmf" /><Relationship Id="rId9" Type="http://schemas.openxmlformats.org/officeDocument/2006/relationships/image" Target="../media/image19.wmf" /></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4.xml" /><Relationship Id="rId1" Type="http://schemas.openxmlformats.org/officeDocument/2006/relationships/slideLayout" Target="../slideLayouts/slideLayout2.xml" /></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5.xml"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 /><Relationship Id="rId1" Type="http://schemas.openxmlformats.org/officeDocument/2006/relationships/slideLayout" Target="../slideLayouts/slideLayout2.xml" /></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26.xml" /><Relationship Id="rId1" Type="http://schemas.openxmlformats.org/officeDocument/2006/relationships/slideLayout" Target="../slideLayouts/slideLayout2.xml" /></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27.xml" /><Relationship Id="rId1" Type="http://schemas.openxmlformats.org/officeDocument/2006/relationships/slideLayout" Target="../slideLayouts/slideLayout2.xml" /></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28.xml" /><Relationship Id="rId1" Type="http://schemas.openxmlformats.org/officeDocument/2006/relationships/slideLayout" Target="../slideLayouts/slideLayout2.xml" /></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29.xml" /><Relationship Id="rId1" Type="http://schemas.openxmlformats.org/officeDocument/2006/relationships/slideLayout" Target="../slideLayouts/slideLayout2.xml" /></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0.xml" /><Relationship Id="rId1" Type="http://schemas.openxmlformats.org/officeDocument/2006/relationships/slideLayout" Target="../slideLayouts/slideLayout2.xml" /></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1.xml" /><Relationship Id="rId1" Type="http://schemas.openxmlformats.org/officeDocument/2006/relationships/slideLayout" Target="../slideLayouts/slideLayout2.xml" /></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2.xml" /><Relationship Id="rId1" Type="http://schemas.openxmlformats.org/officeDocument/2006/relationships/slideLayout" Target="../slideLayouts/slideLayout2.xml" /></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3.xml" /><Relationship Id="rId1" Type="http://schemas.openxmlformats.org/officeDocument/2006/relationships/slideLayout" Target="../slideLayouts/slideLayout2.xml" /></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4.xml" /><Relationship Id="rId1" Type="http://schemas.openxmlformats.org/officeDocument/2006/relationships/slideLayout" Target="../slideLayouts/slideLayout2.xml" /></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5.xml"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 /><Relationship Id="rId1" Type="http://schemas.openxmlformats.org/officeDocument/2006/relationships/slideLayout" Target="../slideLayouts/slideLayout2.xml" /></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36.xml" /><Relationship Id="rId1" Type="http://schemas.openxmlformats.org/officeDocument/2006/relationships/slideLayout" Target="../slideLayouts/slideLayout2.xml" /></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37.xml" /><Relationship Id="rId1" Type="http://schemas.openxmlformats.org/officeDocument/2006/relationships/slideLayout" Target="../slideLayouts/slideLayout2.xml" /></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38.xml" /><Relationship Id="rId1" Type="http://schemas.openxmlformats.org/officeDocument/2006/relationships/slideLayout" Target="../slideLayouts/slideLayout2.xml" /></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39.xml" /><Relationship Id="rId1" Type="http://schemas.openxmlformats.org/officeDocument/2006/relationships/slideLayout" Target="../slideLayouts/slideLayout2.xml" /></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0.xml" /><Relationship Id="rId1" Type="http://schemas.openxmlformats.org/officeDocument/2006/relationships/slideLayout" Target="../slideLayouts/slideLayout2.xml" /></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1.xml" /><Relationship Id="rId1" Type="http://schemas.openxmlformats.org/officeDocument/2006/relationships/slideLayout" Target="../slideLayouts/slideLayout2.xml" /></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2.xml" /><Relationship Id="rId1" Type="http://schemas.openxmlformats.org/officeDocument/2006/relationships/slideLayout" Target="../slideLayouts/slideLayout2.xml" /></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3.xml" /><Relationship Id="rId1" Type="http://schemas.openxmlformats.org/officeDocument/2006/relationships/slideLayout" Target="../slideLayouts/slideLayout2.xml" /></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4.xml" /><Relationship Id="rId1" Type="http://schemas.openxmlformats.org/officeDocument/2006/relationships/slideLayout" Target="../slideLayouts/slideLayout2.xml" /></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5.xml"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 /><Relationship Id="rId1" Type="http://schemas.openxmlformats.org/officeDocument/2006/relationships/slideLayout" Target="../slideLayouts/slideLayout2.xml" /></Relationships>
</file>

<file path=ppt/slides/_rels/slide250.xml.rels><?xml version="1.0" encoding="UTF-8" standalone="yes"?>
<Relationships xmlns="http://schemas.openxmlformats.org/package/2006/relationships"><Relationship Id="rId3" Type="http://schemas.openxmlformats.org/officeDocument/2006/relationships/diagramData" Target="../diagrams/data1.xml" /><Relationship Id="rId7" Type="http://schemas.microsoft.com/office/2007/relationships/diagramDrawing" Target="../diagrams/drawing1.xml" /><Relationship Id="rId2" Type="http://schemas.openxmlformats.org/officeDocument/2006/relationships/notesSlide" Target="../notesSlides/notesSlide246.xml" /><Relationship Id="rId1" Type="http://schemas.openxmlformats.org/officeDocument/2006/relationships/slideLayout" Target="../slideLayouts/slideLayout2.xml" /><Relationship Id="rId6" Type="http://schemas.openxmlformats.org/officeDocument/2006/relationships/diagramColors" Target="../diagrams/colors1.xml" /><Relationship Id="rId5" Type="http://schemas.openxmlformats.org/officeDocument/2006/relationships/diagramQuickStyle" Target="../diagrams/quickStyle1.xml" /><Relationship Id="rId4" Type="http://schemas.openxmlformats.org/officeDocument/2006/relationships/diagramLayout" Target="../diagrams/layout1.xml" /></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47.xml" /><Relationship Id="rId1" Type="http://schemas.openxmlformats.org/officeDocument/2006/relationships/slideLayout" Target="../slideLayouts/slideLayout2.xml" /></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48.xml" /><Relationship Id="rId1" Type="http://schemas.openxmlformats.org/officeDocument/2006/relationships/slideLayout" Target="../slideLayouts/slideLayout2.xml" /></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49.xml" /><Relationship Id="rId1" Type="http://schemas.openxmlformats.org/officeDocument/2006/relationships/slideLayout" Target="../slideLayouts/slideLayout2.xml" /></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0.xml" /><Relationship Id="rId1" Type="http://schemas.openxmlformats.org/officeDocument/2006/relationships/slideLayout" Target="../slideLayouts/slideLayout2.xml" /></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1.xml" /><Relationship Id="rId1" Type="http://schemas.openxmlformats.org/officeDocument/2006/relationships/slideLayout" Target="../slideLayouts/slideLayout2.xml" /></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2.xml" /><Relationship Id="rId1" Type="http://schemas.openxmlformats.org/officeDocument/2006/relationships/slideLayout" Target="../slideLayouts/slideLayout2.xml" /></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3.xml" /><Relationship Id="rId1" Type="http://schemas.openxmlformats.org/officeDocument/2006/relationships/slideLayout" Target="../slideLayouts/slideLayout2.xml" /></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4.xml" /><Relationship Id="rId1" Type="http://schemas.openxmlformats.org/officeDocument/2006/relationships/slideLayout" Target="../slideLayouts/slideLayout2.xml" /></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5.xml"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 /><Relationship Id="rId1" Type="http://schemas.openxmlformats.org/officeDocument/2006/relationships/slideLayout" Target="../slideLayouts/slideLayout2.xml" /></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56.xml" /><Relationship Id="rId1" Type="http://schemas.openxmlformats.org/officeDocument/2006/relationships/slideLayout" Target="../slideLayouts/slideLayout2.xml" /></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57.xml" /><Relationship Id="rId1" Type="http://schemas.openxmlformats.org/officeDocument/2006/relationships/slideLayout" Target="../slideLayouts/slideLayout2.xml" /></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58.xml" /><Relationship Id="rId1" Type="http://schemas.openxmlformats.org/officeDocument/2006/relationships/slideLayout" Target="../slideLayouts/slideLayout2.xml" /></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59.xml" /><Relationship Id="rId1" Type="http://schemas.openxmlformats.org/officeDocument/2006/relationships/slideLayout" Target="../slideLayouts/slideLayout2.xml" /></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0.xml" /><Relationship Id="rId1" Type="http://schemas.openxmlformats.org/officeDocument/2006/relationships/slideLayout" Target="../slideLayouts/slideLayout2.xml" /></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1.xml" /><Relationship Id="rId1" Type="http://schemas.openxmlformats.org/officeDocument/2006/relationships/slideLayout" Target="../slideLayouts/slideLayout2.xml" /></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2.xml" /><Relationship Id="rId1" Type="http://schemas.openxmlformats.org/officeDocument/2006/relationships/slideLayout" Target="../slideLayouts/slideLayout2.xml" /></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3.xml" /><Relationship Id="rId1" Type="http://schemas.openxmlformats.org/officeDocument/2006/relationships/slideLayout" Target="../slideLayouts/slideLayout2.xml" /></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4.xml" /><Relationship Id="rId1" Type="http://schemas.openxmlformats.org/officeDocument/2006/relationships/slideLayout" Target="../slideLayouts/slideLayout2.xml" /></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5.xml"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 /><Relationship Id="rId1" Type="http://schemas.openxmlformats.org/officeDocument/2006/relationships/slideLayout" Target="../slideLayouts/slideLayout2.xml" /></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66.xml" /><Relationship Id="rId1" Type="http://schemas.openxmlformats.org/officeDocument/2006/relationships/slideLayout" Target="../slideLayouts/slideLayout2.xml" /></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67.xml" /><Relationship Id="rId1" Type="http://schemas.openxmlformats.org/officeDocument/2006/relationships/slideLayout" Target="../slideLayouts/slideLayout2.xml" /></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68.xml" /><Relationship Id="rId1" Type="http://schemas.openxmlformats.org/officeDocument/2006/relationships/slideLayout" Target="../slideLayouts/slideLayout2.xml" /></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69.xml" /><Relationship Id="rId1" Type="http://schemas.openxmlformats.org/officeDocument/2006/relationships/slideLayout" Target="../slideLayouts/slideLayout2.xml" /></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0.xml" /><Relationship Id="rId1" Type="http://schemas.openxmlformats.org/officeDocument/2006/relationships/slideLayout" Target="../slideLayouts/slideLayout2.xml" /></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1.xml" /><Relationship Id="rId1" Type="http://schemas.openxmlformats.org/officeDocument/2006/relationships/slideLayout" Target="../slideLayouts/slideLayout2.xml" /></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2.xml" /><Relationship Id="rId1" Type="http://schemas.openxmlformats.org/officeDocument/2006/relationships/slideLayout" Target="../slideLayouts/slideLayout2.xml" /></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3.xml" /><Relationship Id="rId1" Type="http://schemas.openxmlformats.org/officeDocument/2006/relationships/slideLayout" Target="../slideLayouts/slideLayout2.xml" /></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4.xml" /><Relationship Id="rId1" Type="http://schemas.openxmlformats.org/officeDocument/2006/relationships/slideLayout" Target="../slideLayouts/slideLayout2.xml" /></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5.xml"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 /><Relationship Id="rId1" Type="http://schemas.openxmlformats.org/officeDocument/2006/relationships/slideLayout" Target="../slideLayouts/slideLayout2.xml" /></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76.xml" /><Relationship Id="rId1" Type="http://schemas.openxmlformats.org/officeDocument/2006/relationships/slideLayout" Target="../slideLayouts/slideLayout2.xml" /></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77.xml" /><Relationship Id="rId1" Type="http://schemas.openxmlformats.org/officeDocument/2006/relationships/slideLayout" Target="../slideLayouts/slideLayout2.xml" /></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78.xml" /><Relationship Id="rId1" Type="http://schemas.openxmlformats.org/officeDocument/2006/relationships/slideLayout" Target="../slideLayouts/slideLayout2.xml" /></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79.xml" /><Relationship Id="rId1" Type="http://schemas.openxmlformats.org/officeDocument/2006/relationships/slideLayout" Target="../slideLayouts/slideLayout2.xml" /></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0.xml" /><Relationship Id="rId1" Type="http://schemas.openxmlformats.org/officeDocument/2006/relationships/slideLayout" Target="../slideLayouts/slideLayout2.xml" /></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1.xml" /><Relationship Id="rId1" Type="http://schemas.openxmlformats.org/officeDocument/2006/relationships/slideLayout" Target="../slideLayouts/slideLayout2.xml" /></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2.xml" /><Relationship Id="rId1" Type="http://schemas.openxmlformats.org/officeDocument/2006/relationships/slideLayout" Target="../slideLayouts/slideLayout2.xml" /></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3.xml" /><Relationship Id="rId1" Type="http://schemas.openxmlformats.org/officeDocument/2006/relationships/slideLayout" Target="../slideLayouts/slideLayout2.xml" /></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4.xml" /><Relationship Id="rId1" Type="http://schemas.openxmlformats.org/officeDocument/2006/relationships/slideLayout" Target="../slideLayouts/slideLayout2.xml" /></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5.xml"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 /><Relationship Id="rId1" Type="http://schemas.openxmlformats.org/officeDocument/2006/relationships/slideLayout" Target="../slideLayouts/slideLayout2.xml" /></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86.xml" /><Relationship Id="rId1" Type="http://schemas.openxmlformats.org/officeDocument/2006/relationships/slideLayout" Target="../slideLayouts/slideLayout2.xml" /></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87.xml" /><Relationship Id="rId1" Type="http://schemas.openxmlformats.org/officeDocument/2006/relationships/slideLayout" Target="../slideLayouts/slideLayout2.xml" /></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88.xml" /><Relationship Id="rId1" Type="http://schemas.openxmlformats.org/officeDocument/2006/relationships/slideLayout" Target="../slideLayouts/slideLayout2.xml" /></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89.xml" /><Relationship Id="rId1" Type="http://schemas.openxmlformats.org/officeDocument/2006/relationships/slideLayout" Target="../slideLayouts/slideLayout2.xml" /></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0.xml" /><Relationship Id="rId1" Type="http://schemas.openxmlformats.org/officeDocument/2006/relationships/slideLayout" Target="../slideLayouts/slideLayout2.xml" /></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1.xml" /><Relationship Id="rId1" Type="http://schemas.openxmlformats.org/officeDocument/2006/relationships/slideLayout" Target="../slideLayouts/slideLayout2.xml" /></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2.xml" /><Relationship Id="rId1" Type="http://schemas.openxmlformats.org/officeDocument/2006/relationships/slideLayout" Target="../slideLayouts/slideLayout2.xml" /></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3.xml" /><Relationship Id="rId1" Type="http://schemas.openxmlformats.org/officeDocument/2006/relationships/slideLayout" Target="../slideLayouts/slideLayout2.xml" /></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4.xml" /><Relationship Id="rId1" Type="http://schemas.openxmlformats.org/officeDocument/2006/relationships/slideLayout" Target="../slideLayouts/slideLayout2.xml" /></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5.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 /><Relationship Id="rId1" Type="http://schemas.openxmlformats.org/officeDocument/2006/relationships/slideLayout" Target="../slideLayouts/slideLayout2.xml" /></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296.xml" /><Relationship Id="rId1" Type="http://schemas.openxmlformats.org/officeDocument/2006/relationships/slideLayout" Target="../slideLayouts/slideLayout2.xml" /></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297.xml" /><Relationship Id="rId1" Type="http://schemas.openxmlformats.org/officeDocument/2006/relationships/slideLayout" Target="../slideLayouts/slideLayout2.xml" /></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298.xml" /><Relationship Id="rId1" Type="http://schemas.openxmlformats.org/officeDocument/2006/relationships/slideLayout" Target="../slideLayouts/slideLayout2.xml" /></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299.xml" /><Relationship Id="rId1" Type="http://schemas.openxmlformats.org/officeDocument/2006/relationships/slideLayout" Target="../slideLayouts/slideLayout2.xml" /></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0.xml" /><Relationship Id="rId1" Type="http://schemas.openxmlformats.org/officeDocument/2006/relationships/slideLayout" Target="../slideLayouts/slideLayout2.xml" /></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1.xml" /><Relationship Id="rId1" Type="http://schemas.openxmlformats.org/officeDocument/2006/relationships/slideLayout" Target="../slideLayouts/slideLayout2.xml" /></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302.xml" /><Relationship Id="rId1" Type="http://schemas.openxmlformats.org/officeDocument/2006/relationships/slideLayout" Target="../slideLayouts/slideLayout2.xml" /></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303.xml" /><Relationship Id="rId1" Type="http://schemas.openxmlformats.org/officeDocument/2006/relationships/slideLayout" Target="../slideLayouts/slideLayout2.xml" /></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304.xml" /><Relationship Id="rId1" Type="http://schemas.openxmlformats.org/officeDocument/2006/relationships/slideLayout" Target="../slideLayouts/slideLayout2.xml" /></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5.xml"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 /><Relationship Id="rId1" Type="http://schemas.openxmlformats.org/officeDocument/2006/relationships/slideLayout" Target="../slideLayouts/slideLayout2.xml" /></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06.xml" /><Relationship Id="rId1" Type="http://schemas.openxmlformats.org/officeDocument/2006/relationships/slideLayout" Target="../slideLayouts/slideLayout2.xml" /></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07.xml" /><Relationship Id="rId1" Type="http://schemas.openxmlformats.org/officeDocument/2006/relationships/slideLayout" Target="../slideLayouts/slideLayout2.xml" /></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08.xml" /><Relationship Id="rId1" Type="http://schemas.openxmlformats.org/officeDocument/2006/relationships/slideLayout" Target="../slideLayouts/slideLayout2.xml" /></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09.xml" /><Relationship Id="rId1" Type="http://schemas.openxmlformats.org/officeDocument/2006/relationships/slideLayout" Target="../slideLayouts/slideLayout2.xml" /></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0.xml" /><Relationship Id="rId1" Type="http://schemas.openxmlformats.org/officeDocument/2006/relationships/slideLayout" Target="../slideLayouts/slideLayout2.xml" /></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1.xml" /><Relationship Id="rId1" Type="http://schemas.openxmlformats.org/officeDocument/2006/relationships/slideLayout" Target="../slideLayouts/slideLayout2.xml" /></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2.xml" /><Relationship Id="rId1" Type="http://schemas.openxmlformats.org/officeDocument/2006/relationships/slideLayout" Target="../slideLayouts/slideLayout2.xml" /></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3.xml" /><Relationship Id="rId1" Type="http://schemas.openxmlformats.org/officeDocument/2006/relationships/slideLayout" Target="../slideLayouts/slideLayout2.xml" /></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4.xml" /><Relationship Id="rId1" Type="http://schemas.openxmlformats.org/officeDocument/2006/relationships/slideLayout" Target="../slideLayouts/slideLayout2.xml" /></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5.xml"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 /><Relationship Id="rId1" Type="http://schemas.openxmlformats.org/officeDocument/2006/relationships/slideLayout" Target="../slideLayouts/slideLayout2.xml" /></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16.xml" /><Relationship Id="rId1" Type="http://schemas.openxmlformats.org/officeDocument/2006/relationships/slideLayout" Target="../slideLayouts/slideLayout2.xml" /></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17.xml" /><Relationship Id="rId1" Type="http://schemas.openxmlformats.org/officeDocument/2006/relationships/slideLayout" Target="../slideLayouts/slideLayout2.xml" /></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18.xml" /><Relationship Id="rId1" Type="http://schemas.openxmlformats.org/officeDocument/2006/relationships/slideLayout" Target="../slideLayouts/slideLayout2.xml" /></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19.xml" /><Relationship Id="rId1" Type="http://schemas.openxmlformats.org/officeDocument/2006/relationships/slideLayout" Target="../slideLayouts/slideLayout2.xml" /></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20.xml" /><Relationship Id="rId1" Type="http://schemas.openxmlformats.org/officeDocument/2006/relationships/slideLayout" Target="../slideLayouts/slideLayout2.xml" /></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21.xml" /><Relationship Id="rId1" Type="http://schemas.openxmlformats.org/officeDocument/2006/relationships/slideLayout" Target="../slideLayouts/slideLayout2.xml" /></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22.xml" /><Relationship Id="rId1" Type="http://schemas.openxmlformats.org/officeDocument/2006/relationships/slideLayout" Target="../slideLayouts/slideLayout2.xml" /></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23.xml" /><Relationship Id="rId1" Type="http://schemas.openxmlformats.org/officeDocument/2006/relationships/slideLayout" Target="../slideLayouts/slideLayout2.xml" /></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24.xml" /><Relationship Id="rId1" Type="http://schemas.openxmlformats.org/officeDocument/2006/relationships/slideLayout" Target="../slideLayouts/slideLayout2.xml" /></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25.xml"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 /><Relationship Id="rId1" Type="http://schemas.openxmlformats.org/officeDocument/2006/relationships/slideLayout" Target="../slideLayouts/slideLayout2.xml" /></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26.xml" /><Relationship Id="rId1" Type="http://schemas.openxmlformats.org/officeDocument/2006/relationships/slideLayout" Target="../slideLayouts/slideLayout2.xml" /></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27.xml" /><Relationship Id="rId1" Type="http://schemas.openxmlformats.org/officeDocument/2006/relationships/slideLayout" Target="../slideLayouts/slideLayout2.xml" /></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28.xml" /><Relationship Id="rId1" Type="http://schemas.openxmlformats.org/officeDocument/2006/relationships/slideLayout" Target="../slideLayouts/slideLayout2.xml" /></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29.xml" /><Relationship Id="rId1" Type="http://schemas.openxmlformats.org/officeDocument/2006/relationships/slideLayout" Target="../slideLayouts/slideLayout2.xml" /></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30.xml" /><Relationship Id="rId1" Type="http://schemas.openxmlformats.org/officeDocument/2006/relationships/slideLayout" Target="../slideLayouts/slideLayout2.xml" /></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31.xml" /><Relationship Id="rId1" Type="http://schemas.openxmlformats.org/officeDocument/2006/relationships/slideLayout" Target="../slideLayouts/slideLayout2.xml" /></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32.xml" /><Relationship Id="rId1" Type="http://schemas.openxmlformats.org/officeDocument/2006/relationships/slideLayout" Target="../slideLayouts/slideLayout2.xml" /></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33.xml" /><Relationship Id="rId1" Type="http://schemas.openxmlformats.org/officeDocument/2006/relationships/slideLayout" Target="../slideLayouts/slideLayout2.xml" /></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334.xml" /><Relationship Id="rId1" Type="http://schemas.openxmlformats.org/officeDocument/2006/relationships/slideLayout" Target="../slideLayouts/slideLayout2.xml" /></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335.xml"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 /><Relationship Id="rId1" Type="http://schemas.openxmlformats.org/officeDocument/2006/relationships/slideLayout" Target="../slideLayouts/slideLayout2.xml" /></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36.xml" /><Relationship Id="rId1" Type="http://schemas.openxmlformats.org/officeDocument/2006/relationships/slideLayout" Target="../slideLayouts/slideLayout2.xml" /></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37.xml" /><Relationship Id="rId1" Type="http://schemas.openxmlformats.org/officeDocument/2006/relationships/slideLayout" Target="../slideLayouts/slideLayout2.xml" /></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38.xml" /><Relationship Id="rId1" Type="http://schemas.openxmlformats.org/officeDocument/2006/relationships/slideLayout" Target="../slideLayouts/slideLayout2.xml" /></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39.xml" /><Relationship Id="rId1" Type="http://schemas.openxmlformats.org/officeDocument/2006/relationships/slideLayout" Target="../slideLayouts/slideLayout2.xml" /></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340.xml" /><Relationship Id="rId1" Type="http://schemas.openxmlformats.org/officeDocument/2006/relationships/slideLayout" Target="../slideLayouts/slideLayout2.xml" /></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341.xml" /><Relationship Id="rId1" Type="http://schemas.openxmlformats.org/officeDocument/2006/relationships/slideLayout" Target="../slideLayouts/slideLayout2.xml" /></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342.xml" /><Relationship Id="rId1" Type="http://schemas.openxmlformats.org/officeDocument/2006/relationships/slideLayout" Target="../slideLayouts/slideLayout2.xml" /></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343.xml" /><Relationship Id="rId1" Type="http://schemas.openxmlformats.org/officeDocument/2006/relationships/slideLayout" Target="../slideLayouts/slideLayout2.xml" /></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344.xml" /><Relationship Id="rId1" Type="http://schemas.openxmlformats.org/officeDocument/2006/relationships/slideLayout" Target="../slideLayouts/slideLayout2.xml" /></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345.xml" /><Relationship Id="rId1" Type="http://schemas.openxmlformats.org/officeDocument/2006/relationships/slideLayout" Target="../slideLayouts/slideLayout47.xml" /></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 /><Relationship Id="rId1" Type="http://schemas.openxmlformats.org/officeDocument/2006/relationships/slideLayout" Target="../slideLayouts/slideLayout2.xml" /></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346.xml" /><Relationship Id="rId1" Type="http://schemas.openxmlformats.org/officeDocument/2006/relationships/slideLayout" Target="../slideLayouts/slideLayout2.xml" /></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347.xml" /><Relationship Id="rId1" Type="http://schemas.openxmlformats.org/officeDocument/2006/relationships/slideLayout" Target="../slideLayouts/slideLayout52.xml" /></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348.xml" /><Relationship Id="rId1" Type="http://schemas.openxmlformats.org/officeDocument/2006/relationships/slideLayout" Target="../slideLayouts/slideLayout2.xml" /></Relationships>
</file>

<file path=ppt/slides/_rels/slide353.xml.rels><?xml version="1.0" encoding="UTF-8" standalone="yes"?>
<Relationships xmlns="http://schemas.openxmlformats.org/package/2006/relationships"><Relationship Id="rId3" Type="http://schemas.openxmlformats.org/officeDocument/2006/relationships/image" Target="../media/image20.wmf" /><Relationship Id="rId2" Type="http://schemas.openxmlformats.org/officeDocument/2006/relationships/notesSlide" Target="../notesSlides/notesSlide349.xml" /><Relationship Id="rId1" Type="http://schemas.openxmlformats.org/officeDocument/2006/relationships/slideLayout" Target="../slideLayouts/slideLayout2.xml" /></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350.xml" /><Relationship Id="rId1" Type="http://schemas.openxmlformats.org/officeDocument/2006/relationships/slideLayout" Target="../slideLayouts/slideLayout2.xml" /></Relationships>
</file>

<file path=ppt/slides/_rels/slide355.xml.rels><?xml version="1.0" encoding="UTF-8" standalone="yes"?>
<Relationships xmlns="http://schemas.openxmlformats.org/package/2006/relationships"><Relationship Id="rId3" Type="http://schemas.openxmlformats.org/officeDocument/2006/relationships/diagramData" Target="../diagrams/data2.xml" /><Relationship Id="rId7" Type="http://schemas.microsoft.com/office/2007/relationships/diagramDrawing" Target="../diagrams/drawing2.xml" /><Relationship Id="rId2" Type="http://schemas.openxmlformats.org/officeDocument/2006/relationships/notesSlide" Target="../notesSlides/notesSlide351.xml" /><Relationship Id="rId1" Type="http://schemas.openxmlformats.org/officeDocument/2006/relationships/slideLayout" Target="../slideLayouts/slideLayout2.xml" /><Relationship Id="rId6" Type="http://schemas.openxmlformats.org/officeDocument/2006/relationships/diagramColors" Target="../diagrams/colors2.xml" /><Relationship Id="rId5" Type="http://schemas.openxmlformats.org/officeDocument/2006/relationships/diagramQuickStyle" Target="../diagrams/quickStyle2.xml" /><Relationship Id="rId4" Type="http://schemas.openxmlformats.org/officeDocument/2006/relationships/diagramLayout" Target="../diagrams/layout2.xml" /></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352.xml" /><Relationship Id="rId1" Type="http://schemas.openxmlformats.org/officeDocument/2006/relationships/slideLayout" Target="../slideLayouts/slideLayout2.xml" /></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353.xml" /><Relationship Id="rId1" Type="http://schemas.openxmlformats.org/officeDocument/2006/relationships/slideLayout" Target="../slideLayouts/slideLayout2.xml" /></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 /><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 /><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 /><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 /><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 /><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 /><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 /><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 /><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 /><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 /><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 /><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 /><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 /><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 /><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 /><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 /><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 /><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 /><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 /><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 /><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 /><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 /><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 /><Relationship Id="rId1" Type="http://schemas.openxmlformats.org/officeDocument/2006/relationships/slideLayout" Target="../slideLayouts/slideLayout2.xml" /></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 /><Relationship Id="rId1" Type="http://schemas.openxmlformats.org/officeDocument/2006/relationships/slideLayout" Target="../slideLayouts/slideLayout2.xml" /></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 /><Relationship Id="rId1" Type="http://schemas.openxmlformats.org/officeDocument/2006/relationships/slideLayout" Target="../slideLayouts/slideLayout2.xml" /></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 /><Relationship Id="rId1" Type="http://schemas.openxmlformats.org/officeDocument/2006/relationships/slideLayout" Target="../slideLayouts/slideLayout2.xml" /></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 /><Relationship Id="rId1" Type="http://schemas.openxmlformats.org/officeDocument/2006/relationships/slideLayout" Target="../slideLayouts/slideLayout2.xml" /></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 /><Relationship Id="rId1" Type="http://schemas.openxmlformats.org/officeDocument/2006/relationships/slideLayout" Target="../slideLayouts/slideLayout2.xml" /></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 /><Relationship Id="rId1" Type="http://schemas.openxmlformats.org/officeDocument/2006/relationships/slideLayout" Target="../slideLayouts/slideLayout2.xml" /></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 /><Relationship Id="rId1" Type="http://schemas.openxmlformats.org/officeDocument/2006/relationships/slideLayout" Target="../slideLayouts/slideLayout2.xml" /></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 /><Relationship Id="rId1" Type="http://schemas.openxmlformats.org/officeDocument/2006/relationships/slideLayout" Target="../slideLayouts/slideLayout2.xml" /></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 /><Relationship Id="rId1" Type="http://schemas.openxmlformats.org/officeDocument/2006/relationships/slideLayout" Target="../slideLayouts/slideLayout2.xml" /></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 /><Relationship Id="rId1" Type="http://schemas.openxmlformats.org/officeDocument/2006/relationships/slideLayout" Target="../slideLayouts/slideLayout2.xml" /></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 /><Relationship Id="rId1" Type="http://schemas.openxmlformats.org/officeDocument/2006/relationships/slideLayout" Target="../slideLayouts/slideLayout2.xml" /></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 /><Relationship Id="rId1" Type="http://schemas.openxmlformats.org/officeDocument/2006/relationships/slideLayout" Target="../slideLayouts/slideLayout2.xml" /></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 /><Relationship Id="rId2" Type="http://schemas.openxmlformats.org/officeDocument/2006/relationships/slideLayout" Target="../slideLayouts/slideLayout2.xml" /><Relationship Id="rId1" Type="http://schemas.openxmlformats.org/officeDocument/2006/relationships/vmlDrawing" Target="../drawings/vmlDrawing1.vml" /><Relationship Id="rId5" Type="http://schemas.openxmlformats.org/officeDocument/2006/relationships/image" Target="../media/image5.emf" /><Relationship Id="rId4" Type="http://schemas.openxmlformats.org/officeDocument/2006/relationships/oleObject" Target="../embeddings/oleObject1.bin" /></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hyperlink" Target="https://www.phrplus.org/pubs/hts8.pdf" TargetMode="External" /><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 /><Relationship Id="rId1" Type="http://schemas.openxmlformats.org/officeDocument/2006/relationships/slideLayout" Target="../slideLayouts/slideLayout2.xml" /></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 /><Relationship Id="rId1" Type="http://schemas.openxmlformats.org/officeDocument/2006/relationships/slideLayout" Target="../slideLayouts/slideLayout2.xml" /></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 /><Relationship Id="rId1" Type="http://schemas.openxmlformats.org/officeDocument/2006/relationships/slideLayout" Target="../slideLayouts/slideLayout2.xml" /></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 /><Relationship Id="rId1" Type="http://schemas.openxmlformats.org/officeDocument/2006/relationships/slideLayout" Target="../slideLayouts/slideLayout2.xml" /></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 /><Relationship Id="rId1" Type="http://schemas.openxmlformats.org/officeDocument/2006/relationships/slideLayout" Target="../slideLayouts/slideLayout2.xml" /></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 /><Relationship Id="rId1" Type="http://schemas.openxmlformats.org/officeDocument/2006/relationships/slideLayout" Target="../slideLayouts/slideLayout2.xml" /></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 /><Relationship Id="rId1" Type="http://schemas.openxmlformats.org/officeDocument/2006/relationships/slideLayout" Target="../slideLayouts/slideLayout2.xml" /></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 /><Relationship Id="rId1" Type="http://schemas.openxmlformats.org/officeDocument/2006/relationships/slideLayout" Target="../slideLayouts/slideLayout2.xml" /></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 /><Relationship Id="rId1" Type="http://schemas.openxmlformats.org/officeDocument/2006/relationships/slideLayout" Target="../slideLayouts/slideLayout2.xml" /></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 /><Relationship Id="rId1" Type="http://schemas.openxmlformats.org/officeDocument/2006/relationships/slideLayout" Target="../slideLayouts/slideLayout2.xml" /></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 /><Relationship Id="rId1" Type="http://schemas.openxmlformats.org/officeDocument/2006/relationships/slideLayout" Target="../slideLayouts/slideLayout2.xml" /></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 /><Relationship Id="rId1" Type="http://schemas.openxmlformats.org/officeDocument/2006/relationships/slideLayout" Target="../slideLayouts/slideLayout2.xml" /></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 /><Relationship Id="rId1" Type="http://schemas.openxmlformats.org/officeDocument/2006/relationships/slideLayout" Target="../slideLayouts/slideLayout2.xml" /></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 /><Relationship Id="rId1" Type="http://schemas.openxmlformats.org/officeDocument/2006/relationships/slideLayout" Target="../slideLayouts/slideLayout2.xml" /></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 /><Relationship Id="rId1" Type="http://schemas.openxmlformats.org/officeDocument/2006/relationships/slideLayout" Target="../slideLayouts/slideLayout2.xml" /></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 /><Relationship Id="rId1" Type="http://schemas.openxmlformats.org/officeDocument/2006/relationships/slideLayout" Target="../slideLayouts/slideLayout2.xml" /></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 /><Relationship Id="rId1" Type="http://schemas.openxmlformats.org/officeDocument/2006/relationships/slideLayout" Target="../slideLayouts/slideLayout2.xml" /></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 /><Relationship Id="rId1" Type="http://schemas.openxmlformats.org/officeDocument/2006/relationships/slideLayout" Target="../slideLayouts/slideLayout2.xml" /></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92500" lnSpcReduction="10000"/>
          </a:bodyPr>
          <a:lstStyle/>
          <a:p>
            <a:pPr marL="0" indent="0" algn="ctr">
              <a:lnSpc>
                <a:spcPct val="120000"/>
              </a:lnSpc>
              <a:spcBef>
                <a:spcPts val="0"/>
              </a:spcBef>
              <a:buClrTx/>
              <a:buNone/>
            </a:pPr>
            <a:r>
              <a:rPr lang="en-GB" sz="4300" b="1" dirty="0">
                <a:solidFill>
                  <a:schemeClr val="accent2"/>
                </a:solidFill>
              </a:rPr>
              <a:t>HEALTH SYSTEMS MANAGEMENT II </a:t>
            </a:r>
          </a:p>
          <a:p>
            <a:pPr marL="0" indent="0" algn="just">
              <a:lnSpc>
                <a:spcPct val="120000"/>
              </a:lnSpc>
              <a:spcBef>
                <a:spcPts val="0"/>
              </a:spcBef>
              <a:buClrTx/>
              <a:buNone/>
            </a:pPr>
            <a:endParaRPr lang="en-GB" sz="3200" b="1" dirty="0">
              <a:solidFill>
                <a:schemeClr val="tx1"/>
              </a:solidFill>
            </a:endParaRPr>
          </a:p>
          <a:p>
            <a:pPr marL="0" indent="0" algn="just">
              <a:lnSpc>
                <a:spcPct val="120000"/>
              </a:lnSpc>
              <a:spcBef>
                <a:spcPts val="0"/>
              </a:spcBef>
              <a:buClrTx/>
              <a:buNone/>
            </a:pPr>
            <a:endParaRPr lang="en-US" sz="2800" dirty="0">
              <a:solidFill>
                <a:schemeClr val="tx1"/>
              </a:solidFill>
            </a:endParaRPr>
          </a:p>
          <a:p>
            <a:pPr marL="0" indent="0" algn="ctr">
              <a:lnSpc>
                <a:spcPct val="120000"/>
              </a:lnSpc>
              <a:spcBef>
                <a:spcPts val="0"/>
              </a:spcBef>
              <a:buClrTx/>
              <a:buNone/>
            </a:pPr>
            <a:r>
              <a:rPr lang="it-IT" sz="2800" b="1" dirty="0"/>
              <a:t>DIPLOMA IN CLINICAL MEDICINE &amp; SURGERY</a:t>
            </a:r>
          </a:p>
          <a:p>
            <a:pPr marL="0" indent="0" algn="ctr">
              <a:lnSpc>
                <a:spcPct val="120000"/>
              </a:lnSpc>
              <a:spcBef>
                <a:spcPts val="0"/>
              </a:spcBef>
              <a:buClrTx/>
              <a:buNone/>
            </a:pPr>
            <a:endParaRPr lang="en-US" sz="2800" b="1" dirty="0"/>
          </a:p>
          <a:p>
            <a:pPr marL="0" indent="0" algn="ctr">
              <a:lnSpc>
                <a:spcPct val="120000"/>
              </a:lnSpc>
              <a:spcBef>
                <a:spcPts val="0"/>
              </a:spcBef>
              <a:buClrTx/>
              <a:buNone/>
            </a:pPr>
            <a:r>
              <a:rPr lang="en-US" sz="2800" b="1" dirty="0" err="1"/>
              <a:t>KMTC</a:t>
            </a:r>
            <a:endParaRPr lang="en-US" sz="2800" b="1" dirty="0"/>
          </a:p>
          <a:p>
            <a:pPr marL="0" indent="0" algn="ctr">
              <a:lnSpc>
                <a:spcPct val="120000"/>
              </a:lnSpc>
              <a:spcBef>
                <a:spcPts val="0"/>
              </a:spcBef>
              <a:buClrTx/>
              <a:buNone/>
            </a:pPr>
            <a:endParaRPr lang="en-US" sz="2800" b="1" dirty="0"/>
          </a:p>
          <a:p>
            <a:pPr marL="0" indent="0" algn="ctr">
              <a:lnSpc>
                <a:spcPct val="120000"/>
              </a:lnSpc>
              <a:spcBef>
                <a:spcPts val="0"/>
              </a:spcBef>
              <a:buClrTx/>
              <a:buNone/>
            </a:pPr>
            <a:r>
              <a:rPr lang="en-US" sz="2800" b="1" dirty="0"/>
              <a:t>2</a:t>
            </a:r>
            <a:r>
              <a:rPr lang="en-US" sz="2800" b="1" baseline="30000" dirty="0"/>
              <a:t>ND</a:t>
            </a:r>
            <a:r>
              <a:rPr lang="en-US" sz="2800" b="1" dirty="0"/>
              <a:t> YEARS [</a:t>
            </a:r>
            <a:r>
              <a:rPr lang="en-US" sz="2800" b="1" dirty="0" err="1"/>
              <a:t>YR</a:t>
            </a:r>
            <a:r>
              <a:rPr lang="en-US" sz="2800" b="1" dirty="0"/>
              <a:t> 2 SEM 2]</a:t>
            </a:r>
          </a:p>
          <a:p>
            <a:pPr marL="0" indent="0" algn="just">
              <a:lnSpc>
                <a:spcPct val="120000"/>
              </a:lnSpc>
              <a:spcBef>
                <a:spcPts val="0"/>
              </a:spcBef>
              <a:buClrTx/>
              <a:buNone/>
            </a:pPr>
            <a:endParaRPr lang="en-US" sz="2800" b="1" dirty="0"/>
          </a:p>
          <a:p>
            <a:pPr marL="0" indent="0" algn="just">
              <a:lnSpc>
                <a:spcPct val="120000"/>
              </a:lnSpc>
              <a:spcBef>
                <a:spcPts val="0"/>
              </a:spcBef>
              <a:buClrTx/>
              <a:buNone/>
            </a:pPr>
            <a:r>
              <a:rPr lang="en-US" sz="2800" b="1" dirty="0"/>
              <a:t>MODULE 35: HEALTH SYSTEMS MANAGEMENT II</a:t>
            </a:r>
          </a:p>
          <a:p>
            <a:pPr marL="0" indent="0" algn="just">
              <a:lnSpc>
                <a:spcPct val="120000"/>
              </a:lnSpc>
              <a:spcBef>
                <a:spcPts val="0"/>
              </a:spcBef>
              <a:buClrTx/>
              <a:buNone/>
            </a:pPr>
            <a:endParaRPr lang="en-US" sz="2800" b="1" dirty="0"/>
          </a:p>
          <a:p>
            <a:pPr marL="0" indent="0" algn="just">
              <a:lnSpc>
                <a:spcPct val="120000"/>
              </a:lnSpc>
              <a:spcBef>
                <a:spcPts val="0"/>
              </a:spcBef>
              <a:buClrTx/>
              <a:buNone/>
            </a:pPr>
            <a:r>
              <a:rPr lang="en-US" sz="2800" b="1" dirty="0"/>
              <a:t>Code: </a:t>
            </a:r>
            <a:r>
              <a:rPr lang="en-US" sz="2800" b="1" dirty="0" err="1"/>
              <a:t>HSM</a:t>
            </a:r>
            <a:r>
              <a:rPr lang="en-US" sz="2800" b="1" dirty="0"/>
              <a:t> 223; Hours - 30; Credits – 03</a:t>
            </a:r>
          </a:p>
          <a:p>
            <a:pPr marL="0" indent="0" algn="just">
              <a:lnSpc>
                <a:spcPct val="120000"/>
              </a:lnSpc>
              <a:spcBef>
                <a:spcPts val="0"/>
              </a:spcBef>
              <a:buClrTx/>
              <a:buNone/>
            </a:pPr>
            <a:r>
              <a:rPr lang="en-US" sz="2800" dirty="0"/>
              <a:t>Pre-requisite (s): Health System Management I</a:t>
            </a:r>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63368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9954"/>
            <a:ext cx="8753475" cy="6656698"/>
          </a:xfrm>
        </p:spPr>
        <p:txBody>
          <a:bodyPr>
            <a:normAutofit fontScale="92500" lnSpcReduction="20000"/>
          </a:bodyPr>
          <a:lstStyle/>
          <a:p>
            <a:pPr algn="just">
              <a:lnSpc>
                <a:spcPct val="120000"/>
              </a:lnSpc>
              <a:spcBef>
                <a:spcPts val="0"/>
              </a:spcBef>
              <a:buClrTx/>
              <a:buFont typeface="Wingdings" panose="05000000000000000000" pitchFamily="2" charset="2"/>
              <a:buChar char="q"/>
            </a:pPr>
            <a:r>
              <a:rPr lang="en-US" sz="3000" b="1" dirty="0">
                <a:solidFill>
                  <a:srgbClr val="0070C0"/>
                </a:solidFill>
              </a:rPr>
              <a:t>Financial Management </a:t>
            </a:r>
            <a:r>
              <a:rPr lang="en-US" sz="3000" dirty="0">
                <a:solidFill>
                  <a:schemeClr val="tx1"/>
                </a:solidFill>
              </a:rPr>
              <a:t>is the process of achieving the organization's objectives in an efficient manner through planning (budgeting), acquiring, organizing, directing, monitoring, controlling and reporting.</a:t>
            </a:r>
          </a:p>
          <a:p>
            <a:pPr algn="just">
              <a:lnSpc>
                <a:spcPct val="120000"/>
              </a:lnSpc>
              <a:spcBef>
                <a:spcPts val="0"/>
              </a:spcBef>
              <a:buClrTx/>
              <a:buFont typeface="Wingdings" panose="05000000000000000000" pitchFamily="2" charset="2"/>
              <a:buChar char="q"/>
            </a:pPr>
            <a:r>
              <a:rPr lang="en-US" sz="3000" dirty="0">
                <a:solidFill>
                  <a:schemeClr val="tx1"/>
                </a:solidFill>
              </a:rPr>
              <a:t>Refers to the prudent management of financial resources in such a manner as to accomplish the objectives of the organization.</a:t>
            </a:r>
          </a:p>
          <a:p>
            <a:pPr algn="just">
              <a:lnSpc>
                <a:spcPct val="120000"/>
              </a:lnSpc>
              <a:spcBef>
                <a:spcPts val="0"/>
              </a:spcBef>
              <a:buClrTx/>
              <a:buFont typeface="Wingdings" panose="05000000000000000000" pitchFamily="2" charset="2"/>
              <a:buChar char="q"/>
            </a:pPr>
            <a:r>
              <a:rPr lang="en-US" sz="3000" dirty="0">
                <a:solidFill>
                  <a:schemeClr val="tx1"/>
                </a:solidFill>
              </a:rPr>
              <a:t>Means planning, organizing, directing and controlling, the financial activities such as procurement and utilization of funds of the enterprise.</a:t>
            </a:r>
          </a:p>
          <a:p>
            <a:pPr algn="just">
              <a:lnSpc>
                <a:spcPct val="120000"/>
              </a:lnSpc>
              <a:spcBef>
                <a:spcPts val="0"/>
              </a:spcBef>
              <a:buClrTx/>
              <a:buFont typeface="Wingdings" panose="05000000000000000000" pitchFamily="2" charset="2"/>
              <a:buChar char="q"/>
            </a:pPr>
            <a:r>
              <a:rPr lang="en-US" sz="3000" dirty="0">
                <a:solidFill>
                  <a:schemeClr val="tx1"/>
                </a:solidFill>
              </a:rPr>
              <a:t>Application of general management principles to financial resources of an enterprise.</a:t>
            </a:r>
          </a:p>
          <a:p>
            <a:pPr marL="0" indent="0" algn="just">
              <a:lnSpc>
                <a:spcPct val="120000"/>
              </a:lnSpc>
              <a:spcBef>
                <a:spcPts val="0"/>
              </a:spcBef>
              <a:buClrTx/>
              <a:buNone/>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9403526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9953"/>
            <a:ext cx="8753475" cy="6656698"/>
          </a:xfrm>
        </p:spPr>
        <p:txBody>
          <a:bodyPr>
            <a:normAutofit fontScale="92500" lnSpcReduction="20000"/>
          </a:bodyPr>
          <a:lstStyle/>
          <a:p>
            <a:pPr marL="0" indent="0" algn="just">
              <a:lnSpc>
                <a:spcPct val="120000"/>
              </a:lnSpc>
              <a:spcBef>
                <a:spcPts val="0"/>
              </a:spcBef>
              <a:buClrTx/>
              <a:buNone/>
            </a:pPr>
            <a:r>
              <a:rPr lang="en-US" sz="2600" b="1" dirty="0">
                <a:solidFill>
                  <a:schemeClr val="tx1"/>
                </a:solidFill>
              </a:rPr>
              <a:t>7. Value Delivery Capabilities</a:t>
            </a:r>
          </a:p>
          <a:p>
            <a:pPr algn="just">
              <a:lnSpc>
                <a:spcPct val="120000"/>
              </a:lnSpc>
              <a:spcBef>
                <a:spcPts val="0"/>
              </a:spcBef>
              <a:buClrTx/>
              <a:buFont typeface="Wingdings" panose="05000000000000000000" pitchFamily="2" charset="2"/>
              <a:buChar char="q"/>
            </a:pPr>
            <a:r>
              <a:rPr lang="en-US" sz="2600" dirty="0">
                <a:solidFill>
                  <a:schemeClr val="tx1"/>
                </a:solidFill>
              </a:rPr>
              <a:t>Your value delivery capabilities are simply your project tools, processes, and procedures that help you deliver value to your customers. The more mature your processes and procedures are, the more likely your project will be a success. For example, if you have established and tested approaches for delivering successful software projects, you will be better equipped than if you’re starting from scratch. </a:t>
            </a:r>
          </a:p>
          <a:p>
            <a:pPr marL="0" indent="0" algn="just">
              <a:lnSpc>
                <a:spcPct val="120000"/>
              </a:lnSpc>
              <a:spcBef>
                <a:spcPts val="0"/>
              </a:spcBef>
              <a:buClrTx/>
              <a:buNone/>
            </a:pPr>
            <a:r>
              <a:rPr lang="en-US" sz="2600" b="1" dirty="0">
                <a:solidFill>
                  <a:schemeClr val="tx1"/>
                </a:solidFill>
              </a:rPr>
              <a:t>8. Performance Management Baseline</a:t>
            </a:r>
          </a:p>
          <a:p>
            <a:pPr algn="just">
              <a:lnSpc>
                <a:spcPct val="120000"/>
              </a:lnSpc>
              <a:spcBef>
                <a:spcPts val="0"/>
              </a:spcBef>
              <a:buClrTx/>
              <a:buFont typeface="Wingdings" panose="05000000000000000000" pitchFamily="2" charset="2"/>
              <a:buChar char="q"/>
            </a:pPr>
            <a:r>
              <a:rPr lang="en-US" sz="2600" dirty="0">
                <a:solidFill>
                  <a:schemeClr val="tx1"/>
                </a:solidFill>
              </a:rPr>
              <a:t>Projects typically have three basic components: cost, schedule, and scope. Each of these components should have a baseline or plan that performance can be measured against. When these baselines are integrated, it’s called a performance management baseline. This means that when you have a change in any one of the components, its impact will be reflected in the other two as well.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1067510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chemeClr val="tx1"/>
                </a:solidFill>
              </a:rPr>
              <a:t>9. Communication </a:t>
            </a:r>
          </a:p>
          <a:p>
            <a:pPr algn="just">
              <a:lnSpc>
                <a:spcPct val="120000"/>
              </a:lnSpc>
              <a:spcBef>
                <a:spcPts val="0"/>
              </a:spcBef>
              <a:buClrTx/>
              <a:buFont typeface="Wingdings" panose="05000000000000000000" pitchFamily="2" charset="2"/>
              <a:buChar char="q"/>
            </a:pPr>
            <a:r>
              <a:rPr lang="en-US" sz="2600" dirty="0">
                <a:solidFill>
                  <a:schemeClr val="tx1"/>
                </a:solidFill>
              </a:rPr>
              <a:t>If you’ve worked in project management for a while, you may have heard the saying that project management is 90% communication. The success of a project requires communication of project activities, risks, issues, and status, both within the project team and with other stakeholders. </a:t>
            </a:r>
          </a:p>
          <a:p>
            <a:pPr algn="just">
              <a:lnSpc>
                <a:spcPct val="120000"/>
              </a:lnSpc>
              <a:spcBef>
                <a:spcPts val="0"/>
              </a:spcBef>
              <a:buClrTx/>
              <a:buFont typeface="Wingdings" panose="05000000000000000000" pitchFamily="2" charset="2"/>
              <a:buChar char="q"/>
            </a:pPr>
            <a:r>
              <a:rPr lang="en-US" sz="2600" dirty="0">
                <a:solidFill>
                  <a:schemeClr val="tx1"/>
                </a:solidFill>
              </a:rPr>
              <a:t>Communication is important for a variety of reasons, including the following:</a:t>
            </a:r>
          </a:p>
          <a:p>
            <a:pPr algn="just">
              <a:lnSpc>
                <a:spcPct val="120000"/>
              </a:lnSpc>
              <a:spcBef>
                <a:spcPts val="0"/>
              </a:spcBef>
              <a:buClrTx/>
              <a:buFont typeface="Wingdings" panose="05000000000000000000" pitchFamily="2" charset="2"/>
              <a:buChar char="§"/>
            </a:pPr>
            <a:r>
              <a:rPr lang="en-US" sz="2600" dirty="0">
                <a:solidFill>
                  <a:schemeClr val="tx1"/>
                </a:solidFill>
              </a:rPr>
              <a:t>Keeping stakeholders engaged.</a:t>
            </a:r>
          </a:p>
          <a:p>
            <a:pPr algn="just">
              <a:lnSpc>
                <a:spcPct val="120000"/>
              </a:lnSpc>
              <a:spcBef>
                <a:spcPts val="0"/>
              </a:spcBef>
              <a:buClrTx/>
              <a:buFont typeface="Wingdings" panose="05000000000000000000" pitchFamily="2" charset="2"/>
              <a:buChar char="§"/>
            </a:pPr>
            <a:r>
              <a:rPr lang="en-US" sz="2600" dirty="0">
                <a:solidFill>
                  <a:schemeClr val="tx1"/>
                </a:solidFill>
              </a:rPr>
              <a:t>Coordinating tasks and schedules.</a:t>
            </a:r>
          </a:p>
          <a:p>
            <a:pPr algn="just">
              <a:lnSpc>
                <a:spcPct val="120000"/>
              </a:lnSpc>
              <a:spcBef>
                <a:spcPts val="0"/>
              </a:spcBef>
              <a:buClrTx/>
              <a:buFont typeface="Wingdings" panose="05000000000000000000" pitchFamily="2" charset="2"/>
              <a:buChar char="§"/>
            </a:pPr>
            <a:r>
              <a:rPr lang="en-US" sz="2600" dirty="0">
                <a:solidFill>
                  <a:schemeClr val="tx1"/>
                </a:solidFill>
              </a:rPr>
              <a:t>Decision-making and problem-solving.</a:t>
            </a:r>
          </a:p>
          <a:p>
            <a:pPr algn="just">
              <a:lnSpc>
                <a:spcPct val="120000"/>
              </a:lnSpc>
              <a:spcBef>
                <a:spcPts val="0"/>
              </a:spcBef>
              <a:buClrTx/>
              <a:buFont typeface="Wingdings" panose="05000000000000000000" pitchFamily="2" charset="2"/>
              <a:buChar char="§"/>
            </a:pPr>
            <a:r>
              <a:rPr lang="en-US" sz="2600" dirty="0">
                <a:solidFill>
                  <a:schemeClr val="tx1"/>
                </a:solidFill>
              </a:rPr>
              <a:t>Identifying and resolving conflicts (both within and outside of the project). </a:t>
            </a:r>
          </a:p>
          <a:p>
            <a:pPr algn="just">
              <a:lnSpc>
                <a:spcPct val="120000"/>
              </a:lnSpc>
              <a:spcBef>
                <a:spcPts val="0"/>
              </a:spcBef>
              <a:buClrTx/>
              <a:buFont typeface="Wingdings" panose="05000000000000000000" pitchFamily="2" charset="2"/>
              <a:buChar char="§"/>
            </a:pPr>
            <a:r>
              <a:rPr lang="en-US" sz="2600" dirty="0">
                <a:solidFill>
                  <a:schemeClr val="tx1"/>
                </a:solidFill>
              </a:rPr>
              <a:t>Escalating risks and issues.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403370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The Traditional Triple Constraints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102</a:t>
            </a:fld>
            <a:endParaRPr lang="en-US" sz="2800" b="1" dirty="0">
              <a:solidFill>
                <a:schemeClr val="tx1"/>
              </a:solidFill>
              <a:latin typeface="Bookman Old Style" panose="02050604050505020204" pitchFamily="18" charset="0"/>
            </a:endParaRPr>
          </a:p>
        </p:txBody>
      </p:sp>
      <p:sp>
        <p:nvSpPr>
          <p:cNvPr id="6" name="Rectangle 5">
            <a:extLst>
              <a:ext uri="{FF2B5EF4-FFF2-40B4-BE49-F238E27FC236}">
                <a16:creationId xmlns:a16="http://schemas.microsoft.com/office/drawing/2014/main" id="{5B95EC20-1B6B-45C6-B713-99B1CFF06E7B}"/>
              </a:ext>
            </a:extLst>
          </p:cNvPr>
          <p:cNvSpPr>
            <a:spLocks noChangeArrowheads="1"/>
          </p:cNvSpPr>
          <p:nvPr/>
        </p:nvSpPr>
        <p:spPr bwMode="auto">
          <a:xfrm>
            <a:off x="457200" y="1600200"/>
            <a:ext cx="8229600" cy="4530725"/>
          </a:xfrm>
          <a:prstGeom prst="rect">
            <a:avLst/>
          </a:prstGeom>
          <a:noFill/>
          <a:ln w="9525">
            <a:noFill/>
            <a:miter lim="800000"/>
            <a:headEnd/>
            <a:tailEnd/>
          </a:ln>
          <a:effectLst/>
        </p:spPr>
        <p:txBody>
          <a:bodyPr/>
          <a:lstStyle/>
          <a:p>
            <a:pPr marL="342900" indent="-342900" algn="ctr">
              <a:spcBef>
                <a:spcPct val="20000"/>
              </a:spcBef>
              <a:buClr>
                <a:srgbClr val="0000FF"/>
              </a:buClr>
              <a:buSzPct val="90000"/>
              <a:buFont typeface="Wingdings" pitchFamily="2" charset="2"/>
              <a:buNone/>
              <a:defRPr/>
            </a:pPr>
            <a:endParaRPr lang="en-US" sz="2800">
              <a:solidFill>
                <a:prstClr val="black"/>
              </a:solidFill>
              <a:effectLst>
                <a:outerShdw blurRad="38100" dist="38100" dir="2700000" algn="tl">
                  <a:srgbClr val="000000"/>
                </a:outerShdw>
              </a:effectLst>
              <a:latin typeface="Bookman Old Style" panose="02050604050505020204" pitchFamily="18" charset="0"/>
            </a:endParaRPr>
          </a:p>
          <a:p>
            <a:pPr marL="342900" indent="-342900" algn="ctr">
              <a:spcBef>
                <a:spcPct val="20000"/>
              </a:spcBef>
              <a:buClr>
                <a:srgbClr val="0000FF"/>
              </a:buClr>
              <a:buSzPct val="90000"/>
              <a:buFont typeface="Wingdings" pitchFamily="2" charset="2"/>
              <a:buNone/>
              <a:defRPr/>
            </a:pPr>
            <a:endParaRPr lang="en-US" sz="2800">
              <a:solidFill>
                <a:prstClr val="black"/>
              </a:solidFill>
              <a:effectLst>
                <a:outerShdw blurRad="38100" dist="38100" dir="2700000" algn="tl">
                  <a:srgbClr val="000000"/>
                </a:outerShdw>
              </a:effectLst>
              <a:latin typeface="Bookman Old Style" panose="02050604050505020204" pitchFamily="18" charset="0"/>
            </a:endParaRPr>
          </a:p>
        </p:txBody>
      </p:sp>
      <p:sp>
        <p:nvSpPr>
          <p:cNvPr id="7" name="AutoShape 6">
            <a:extLst>
              <a:ext uri="{FF2B5EF4-FFF2-40B4-BE49-F238E27FC236}">
                <a16:creationId xmlns:a16="http://schemas.microsoft.com/office/drawing/2014/main" id="{11351928-2BB7-496C-BED6-996B03AE33E1}"/>
              </a:ext>
            </a:extLst>
          </p:cNvPr>
          <p:cNvSpPr>
            <a:spLocks noChangeArrowheads="1"/>
          </p:cNvSpPr>
          <p:nvPr/>
        </p:nvSpPr>
        <p:spPr bwMode="auto">
          <a:xfrm>
            <a:off x="2714625" y="2421735"/>
            <a:ext cx="3657600" cy="2667000"/>
          </a:xfrm>
          <a:prstGeom prst="triangle">
            <a:avLst>
              <a:gd name="adj" fmla="val 50000"/>
            </a:avLst>
          </a:prstGeom>
          <a:solidFill>
            <a:srgbClr val="FF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solidFill>
                  <a:prstClr val="black"/>
                </a:solidFill>
              </a:rPr>
              <a:t> </a:t>
            </a:r>
          </a:p>
        </p:txBody>
      </p:sp>
      <p:sp>
        <p:nvSpPr>
          <p:cNvPr id="8" name="WordArt 7">
            <a:extLst>
              <a:ext uri="{FF2B5EF4-FFF2-40B4-BE49-F238E27FC236}">
                <a16:creationId xmlns:a16="http://schemas.microsoft.com/office/drawing/2014/main" id="{B1BA9E3A-1B32-4744-AB0B-EF6E58B45C5E}"/>
              </a:ext>
            </a:extLst>
          </p:cNvPr>
          <p:cNvSpPr>
            <a:spLocks noChangeArrowheads="1" noChangeShapeType="1" noTextEdit="1"/>
          </p:cNvSpPr>
          <p:nvPr/>
        </p:nvSpPr>
        <p:spPr bwMode="auto">
          <a:xfrm>
            <a:off x="3914775" y="1600200"/>
            <a:ext cx="1257300" cy="704850"/>
          </a:xfrm>
          <a:prstGeom prst="rect">
            <a:avLst/>
          </a:prstGeom>
        </p:spPr>
        <p:txBody>
          <a:bodyPr wrap="none" fromWordArt="1">
            <a:prstTxWarp prst="textPlain">
              <a:avLst>
                <a:gd name="adj" fmla="val 50000"/>
              </a:avLst>
            </a:prstTxWarp>
          </a:bodyPr>
          <a:lstStyle/>
          <a:p>
            <a:pPr algn="ctr"/>
            <a:r>
              <a:rPr lang="en-GB" sz="4000" kern="10" dirty="0">
                <a:ln w="9525">
                  <a:solidFill>
                    <a:srgbClr val="000000"/>
                  </a:solidFill>
                  <a:round/>
                  <a:headEnd/>
                  <a:tailEnd/>
                </a:ln>
                <a:solidFill>
                  <a:srgbClr val="17F72C"/>
                </a:solidFill>
                <a:latin typeface="Arial Black" panose="020B0A04020102020204" pitchFamily="34" charset="0"/>
              </a:rPr>
              <a:t>Cost</a:t>
            </a:r>
          </a:p>
        </p:txBody>
      </p:sp>
      <p:sp>
        <p:nvSpPr>
          <p:cNvPr id="9" name="WordArt 8">
            <a:extLst>
              <a:ext uri="{FF2B5EF4-FFF2-40B4-BE49-F238E27FC236}">
                <a16:creationId xmlns:a16="http://schemas.microsoft.com/office/drawing/2014/main" id="{4A3020F4-2C43-4B0B-B2D7-014618D04035}"/>
              </a:ext>
            </a:extLst>
          </p:cNvPr>
          <p:cNvSpPr>
            <a:spLocks noChangeArrowheads="1" noChangeShapeType="1" noTextEdit="1"/>
          </p:cNvSpPr>
          <p:nvPr/>
        </p:nvSpPr>
        <p:spPr bwMode="auto">
          <a:xfrm>
            <a:off x="1320613" y="5121936"/>
            <a:ext cx="1371600" cy="704850"/>
          </a:xfrm>
          <a:prstGeom prst="rect">
            <a:avLst/>
          </a:prstGeom>
        </p:spPr>
        <p:txBody>
          <a:bodyPr wrap="none" fromWordArt="1">
            <a:prstTxWarp prst="textPlain">
              <a:avLst>
                <a:gd name="adj" fmla="val 50000"/>
              </a:avLst>
            </a:prstTxWarp>
          </a:bodyPr>
          <a:lstStyle/>
          <a:p>
            <a:pPr algn="ctr"/>
            <a:r>
              <a:rPr lang="en-GB" sz="4000" kern="10" dirty="0">
                <a:ln w="9525">
                  <a:solidFill>
                    <a:srgbClr val="000000"/>
                  </a:solidFill>
                  <a:prstDash val="sysDot"/>
                  <a:round/>
                  <a:headEnd/>
                  <a:tailEnd/>
                </a:ln>
                <a:solidFill>
                  <a:srgbClr val="17F72C"/>
                </a:solidFill>
                <a:latin typeface="Arial Black" panose="020B0A04020102020204" pitchFamily="34" charset="0"/>
              </a:rPr>
              <a:t>Time</a:t>
            </a:r>
          </a:p>
        </p:txBody>
      </p:sp>
      <p:sp>
        <p:nvSpPr>
          <p:cNvPr id="10" name="WordArt 9">
            <a:extLst>
              <a:ext uri="{FF2B5EF4-FFF2-40B4-BE49-F238E27FC236}">
                <a16:creationId xmlns:a16="http://schemas.microsoft.com/office/drawing/2014/main" id="{F0F92539-74A7-496E-8020-EC24B096AFEC}"/>
              </a:ext>
            </a:extLst>
          </p:cNvPr>
          <p:cNvSpPr>
            <a:spLocks noChangeArrowheads="1" noChangeShapeType="1" noTextEdit="1"/>
          </p:cNvSpPr>
          <p:nvPr/>
        </p:nvSpPr>
        <p:spPr bwMode="auto">
          <a:xfrm>
            <a:off x="6465236" y="5088735"/>
            <a:ext cx="1695450" cy="704850"/>
          </a:xfrm>
          <a:prstGeom prst="rect">
            <a:avLst/>
          </a:prstGeom>
        </p:spPr>
        <p:txBody>
          <a:bodyPr wrap="none" fromWordArt="1">
            <a:prstTxWarp prst="textPlain">
              <a:avLst>
                <a:gd name="adj" fmla="val 50000"/>
              </a:avLst>
            </a:prstTxWarp>
          </a:bodyPr>
          <a:lstStyle/>
          <a:p>
            <a:pPr algn="ctr"/>
            <a:r>
              <a:rPr lang="en-GB" sz="4000" kern="10" dirty="0">
                <a:ln w="9525">
                  <a:solidFill>
                    <a:srgbClr val="000000"/>
                  </a:solidFill>
                  <a:round/>
                  <a:headEnd/>
                  <a:tailEnd/>
                </a:ln>
                <a:solidFill>
                  <a:srgbClr val="17F72C"/>
                </a:solidFill>
                <a:latin typeface="Arial Black" panose="020B0A04020102020204" pitchFamily="34" charset="0"/>
              </a:rPr>
              <a:t>Scope</a:t>
            </a:r>
          </a:p>
        </p:txBody>
      </p:sp>
      <p:sp>
        <p:nvSpPr>
          <p:cNvPr id="11" name="Line 10">
            <a:extLst>
              <a:ext uri="{FF2B5EF4-FFF2-40B4-BE49-F238E27FC236}">
                <a16:creationId xmlns:a16="http://schemas.microsoft.com/office/drawing/2014/main" id="{A54163C8-9174-4B95-98B3-936239BD1BF2}"/>
              </a:ext>
            </a:extLst>
          </p:cNvPr>
          <p:cNvSpPr>
            <a:spLocks noChangeShapeType="1"/>
          </p:cNvSpPr>
          <p:nvPr/>
        </p:nvSpPr>
        <p:spPr bwMode="auto">
          <a:xfrm flipH="1">
            <a:off x="2444557" y="2489334"/>
            <a:ext cx="1752600" cy="2438400"/>
          </a:xfrm>
          <a:prstGeom prst="line">
            <a:avLst/>
          </a:prstGeom>
          <a:noFill/>
          <a:ln w="76200">
            <a:solidFill>
              <a:srgbClr val="FFFF00"/>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GB">
              <a:solidFill>
                <a:prstClr val="black"/>
              </a:solidFill>
            </a:endParaRPr>
          </a:p>
        </p:txBody>
      </p:sp>
      <p:sp>
        <p:nvSpPr>
          <p:cNvPr id="12" name="Line 12">
            <a:extLst>
              <a:ext uri="{FF2B5EF4-FFF2-40B4-BE49-F238E27FC236}">
                <a16:creationId xmlns:a16="http://schemas.microsoft.com/office/drawing/2014/main" id="{238BAE3F-EA9D-4D9B-9074-30009DB9A82B}"/>
              </a:ext>
            </a:extLst>
          </p:cNvPr>
          <p:cNvSpPr>
            <a:spLocks noChangeShapeType="1"/>
          </p:cNvSpPr>
          <p:nvPr/>
        </p:nvSpPr>
        <p:spPr bwMode="auto">
          <a:xfrm>
            <a:off x="4813493" y="2451234"/>
            <a:ext cx="1828800" cy="2514600"/>
          </a:xfrm>
          <a:prstGeom prst="line">
            <a:avLst/>
          </a:prstGeom>
          <a:noFill/>
          <a:ln w="76200">
            <a:solidFill>
              <a:srgbClr val="FFFF00"/>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GB">
              <a:solidFill>
                <a:prstClr val="black"/>
              </a:solidFill>
            </a:endParaRPr>
          </a:p>
        </p:txBody>
      </p:sp>
      <p:sp>
        <p:nvSpPr>
          <p:cNvPr id="13" name="Line 11">
            <a:extLst>
              <a:ext uri="{FF2B5EF4-FFF2-40B4-BE49-F238E27FC236}">
                <a16:creationId xmlns:a16="http://schemas.microsoft.com/office/drawing/2014/main" id="{45BA4108-1B3C-431C-817B-51214B726ECA}"/>
              </a:ext>
            </a:extLst>
          </p:cNvPr>
          <p:cNvSpPr>
            <a:spLocks noChangeShapeType="1"/>
          </p:cNvSpPr>
          <p:nvPr/>
        </p:nvSpPr>
        <p:spPr bwMode="auto">
          <a:xfrm>
            <a:off x="2715746" y="5257800"/>
            <a:ext cx="3657600" cy="0"/>
          </a:xfrm>
          <a:prstGeom prst="line">
            <a:avLst/>
          </a:prstGeom>
          <a:noFill/>
          <a:ln w="76200">
            <a:solidFill>
              <a:srgbClr val="FFFF00"/>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GB">
              <a:solidFill>
                <a:prstClr val="black"/>
              </a:solidFill>
            </a:endParaRPr>
          </a:p>
        </p:txBody>
      </p:sp>
    </p:spTree>
    <p:extLst>
      <p:ext uri="{BB962C8B-B14F-4D97-AF65-F5344CB8AC3E}">
        <p14:creationId xmlns:p14="http://schemas.microsoft.com/office/powerpoint/2010/main" val="280743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Time: </a:t>
            </a:r>
          </a:p>
          <a:p>
            <a:pPr algn="just">
              <a:lnSpc>
                <a:spcPct val="120000"/>
              </a:lnSpc>
              <a:spcBef>
                <a:spcPts val="0"/>
              </a:spcBef>
              <a:buClrTx/>
              <a:buFont typeface="Wingdings" panose="05000000000000000000" pitchFamily="2" charset="2"/>
              <a:buChar char="q"/>
            </a:pPr>
            <a:r>
              <a:rPr lang="en-US" sz="2600" dirty="0">
                <a:solidFill>
                  <a:schemeClr val="tx1"/>
                </a:solidFill>
              </a:rPr>
              <a:t>Amount of time available to complete a project</a:t>
            </a:r>
          </a:p>
          <a:p>
            <a:pPr algn="just">
              <a:lnSpc>
                <a:spcPct val="120000"/>
              </a:lnSpc>
              <a:spcBef>
                <a:spcPts val="0"/>
              </a:spcBef>
              <a:buClrTx/>
              <a:buFont typeface="Wingdings" panose="05000000000000000000" pitchFamily="2" charset="2"/>
              <a:buChar char="q"/>
            </a:pPr>
            <a:r>
              <a:rPr lang="en-US" sz="2600" dirty="0">
                <a:solidFill>
                  <a:schemeClr val="tx1"/>
                </a:solidFill>
              </a:rPr>
              <a:t>Estimated by identifying and summing up work effort for each task within the WBS (work breakdown structure)</a:t>
            </a:r>
          </a:p>
          <a:p>
            <a:pPr marL="0" indent="0" algn="just">
              <a:lnSpc>
                <a:spcPct val="120000"/>
              </a:lnSpc>
              <a:spcBef>
                <a:spcPts val="0"/>
              </a:spcBef>
              <a:buClrTx/>
              <a:buNone/>
            </a:pPr>
            <a:r>
              <a:rPr lang="en-US" sz="2600" b="1" dirty="0">
                <a:solidFill>
                  <a:schemeClr val="tx1"/>
                </a:solidFill>
              </a:rPr>
              <a:t>Cost:</a:t>
            </a:r>
          </a:p>
          <a:p>
            <a:pPr algn="just">
              <a:lnSpc>
                <a:spcPct val="120000"/>
              </a:lnSpc>
              <a:spcBef>
                <a:spcPts val="0"/>
              </a:spcBef>
              <a:buClrTx/>
              <a:buFont typeface="Wingdings" panose="05000000000000000000" pitchFamily="2" charset="2"/>
              <a:buChar char="q"/>
            </a:pPr>
            <a:r>
              <a:rPr lang="en-US" sz="2600" dirty="0">
                <a:solidFill>
                  <a:schemeClr val="tx1"/>
                </a:solidFill>
              </a:rPr>
              <a:t>The budgeted amount available for the project</a:t>
            </a:r>
          </a:p>
          <a:p>
            <a:pPr algn="just">
              <a:lnSpc>
                <a:spcPct val="120000"/>
              </a:lnSpc>
              <a:spcBef>
                <a:spcPts val="0"/>
              </a:spcBef>
              <a:buClrTx/>
              <a:buFont typeface="Wingdings" panose="05000000000000000000" pitchFamily="2" charset="2"/>
              <a:buChar char="q"/>
            </a:pPr>
            <a:r>
              <a:rPr lang="en-US" sz="2600" dirty="0">
                <a:solidFill>
                  <a:schemeClr val="tx1"/>
                </a:solidFill>
              </a:rPr>
              <a:t>Depends on rates on labour, materials, risk, plant, equipment and profit</a:t>
            </a:r>
          </a:p>
          <a:p>
            <a:pPr marL="0" indent="0" algn="just">
              <a:lnSpc>
                <a:spcPct val="120000"/>
              </a:lnSpc>
              <a:spcBef>
                <a:spcPts val="0"/>
              </a:spcBef>
              <a:buClrTx/>
              <a:buNone/>
            </a:pPr>
            <a:r>
              <a:rPr lang="en-US" sz="2600" b="1" dirty="0">
                <a:solidFill>
                  <a:schemeClr val="tx1"/>
                </a:solidFill>
              </a:rPr>
              <a:t>Scope:</a:t>
            </a:r>
          </a:p>
          <a:p>
            <a:pPr algn="just">
              <a:lnSpc>
                <a:spcPct val="120000"/>
              </a:lnSpc>
              <a:spcBef>
                <a:spcPts val="0"/>
              </a:spcBef>
              <a:buClrTx/>
              <a:buFont typeface="Wingdings" panose="05000000000000000000" pitchFamily="2" charset="2"/>
              <a:buChar char="q"/>
            </a:pPr>
            <a:r>
              <a:rPr lang="en-US" sz="2600" dirty="0">
                <a:solidFill>
                  <a:schemeClr val="tx1"/>
                </a:solidFill>
              </a:rPr>
              <a:t>Requirement specified for the end result</a:t>
            </a:r>
          </a:p>
          <a:p>
            <a:pPr lvl="1" algn="just">
              <a:lnSpc>
                <a:spcPct val="120000"/>
              </a:lnSpc>
              <a:spcBef>
                <a:spcPts val="0"/>
              </a:spcBef>
              <a:buClrTx/>
              <a:buFont typeface="Wingdings" panose="05000000000000000000" pitchFamily="2" charset="2"/>
              <a:buChar char="§"/>
            </a:pPr>
            <a:r>
              <a:rPr lang="en-US" sz="2400" dirty="0">
                <a:solidFill>
                  <a:schemeClr val="tx1"/>
                </a:solidFill>
              </a:rPr>
              <a:t>quality, quantity etc.</a:t>
            </a:r>
          </a:p>
          <a:p>
            <a:pPr algn="just">
              <a:lnSpc>
                <a:spcPct val="120000"/>
              </a:lnSpc>
              <a:spcBef>
                <a:spcPts val="0"/>
              </a:spcBef>
              <a:buClrTx/>
              <a:buFont typeface="Wingdings" panose="05000000000000000000" pitchFamily="2" charset="2"/>
              <a:buChar char="q"/>
            </a:pPr>
            <a:r>
              <a:rPr lang="en-US" sz="2600" dirty="0">
                <a:solidFill>
                  <a:schemeClr val="tx1"/>
                </a:solidFill>
              </a:rPr>
              <a:t>Depend on time and budget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323505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304799"/>
            <a:ext cx="8753475" cy="6381851"/>
          </a:xfrm>
        </p:spPr>
        <p:txBody>
          <a:bodyPr>
            <a:normAutofit fontScale="92500" lnSpcReduction="20000"/>
          </a:bodyPr>
          <a:lstStyle/>
          <a:p>
            <a:pPr marL="0" indent="0" algn="ctr">
              <a:lnSpc>
                <a:spcPct val="120000"/>
              </a:lnSpc>
              <a:spcBef>
                <a:spcPts val="0"/>
              </a:spcBef>
              <a:buClrTx/>
              <a:buNone/>
            </a:pPr>
            <a:r>
              <a:rPr lang="en-US" sz="2600" b="1" dirty="0">
                <a:solidFill>
                  <a:srgbClr val="0070C0"/>
                </a:solidFill>
              </a:rPr>
              <a:t>PROJECT MANAGEMENT PROCESSES &amp; PHASES</a:t>
            </a:r>
            <a:endParaRPr lang="en-GB" sz="2500" b="1" dirty="0">
              <a:solidFill>
                <a:srgbClr val="0070C0"/>
              </a:solidFill>
            </a:endParaRPr>
          </a:p>
          <a:p>
            <a:pPr marL="0" indent="0" algn="just">
              <a:lnSpc>
                <a:spcPct val="120000"/>
              </a:lnSpc>
              <a:spcBef>
                <a:spcPts val="0"/>
              </a:spcBef>
              <a:buClrTx/>
              <a:buNone/>
            </a:pPr>
            <a:r>
              <a:rPr lang="en-US" sz="2600" b="1" dirty="0">
                <a:solidFill>
                  <a:schemeClr val="tx1"/>
                </a:solidFill>
              </a:rPr>
              <a:t>Phases of Project Management</a:t>
            </a:r>
          </a:p>
          <a:p>
            <a:pPr algn="just">
              <a:lnSpc>
                <a:spcPct val="120000"/>
              </a:lnSpc>
              <a:spcBef>
                <a:spcPts val="0"/>
              </a:spcBef>
              <a:buClrTx/>
              <a:buFont typeface="Wingdings" panose="05000000000000000000" pitchFamily="2" charset="2"/>
              <a:buChar char="q"/>
            </a:pPr>
            <a:r>
              <a:rPr lang="en-US" sz="2600" dirty="0">
                <a:solidFill>
                  <a:schemeClr val="tx1"/>
                </a:solidFill>
              </a:rPr>
              <a:t>Projects big and small have a lot of moving parts. There’s so much to coordinate and track to get from Point A to Point B and execute a successful project. That’s why projects are broken down into smaller, more digestible pieces, also known as project phases. Project phases allow you to take your unwieldy project and organize it so that you can wrap your mind around it and make progress.</a:t>
            </a:r>
          </a:p>
          <a:p>
            <a:pPr algn="just">
              <a:lnSpc>
                <a:spcPct val="120000"/>
              </a:lnSpc>
              <a:spcBef>
                <a:spcPts val="0"/>
              </a:spcBef>
              <a:buClrTx/>
              <a:buFont typeface="Wingdings" panose="05000000000000000000" pitchFamily="2" charset="2"/>
              <a:buChar char="q"/>
            </a:pPr>
            <a:r>
              <a:rPr lang="en-US" sz="2600" dirty="0">
                <a:solidFill>
                  <a:schemeClr val="tx1"/>
                </a:solidFill>
              </a:rPr>
              <a:t>In project management there are five phases: initiating, planning, executing, controlling and closing. Throughout these project phases there is a need to constantly monitor and report, which is where project management tools come in. Without project management tools, you’ll be scrambling to gather actionable data, track progress and meet deadlines.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8413627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PROJECT MANAGEMENT PHASES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105</a:t>
            </a:fld>
            <a:endParaRPr lang="en-US" sz="2800" b="1" dirty="0">
              <a:solidFill>
                <a:schemeClr val="tx1"/>
              </a:solidFill>
              <a:latin typeface="Bookman Old Style" panose="02050604050505020204" pitchFamily="18" charset="0"/>
            </a:endParaRPr>
          </a:p>
        </p:txBody>
      </p:sp>
      <p:pic>
        <p:nvPicPr>
          <p:cNvPr id="4" name="Content Placeholder 3">
            <a:extLst>
              <a:ext uri="{FF2B5EF4-FFF2-40B4-BE49-F238E27FC236}">
                <a16:creationId xmlns:a16="http://schemas.microsoft.com/office/drawing/2014/main" id="{A3CA5605-0648-41E6-9B2C-0DCAF8335306}"/>
              </a:ext>
            </a:extLst>
          </p:cNvPr>
          <p:cNvPicPr>
            <a:picLocks/>
          </p:cNvPicPr>
          <p:nvPr/>
        </p:nvPicPr>
        <p:blipFill>
          <a:blip r:embed="rId3" cstate="print"/>
          <a:srcRect/>
          <a:stretch>
            <a:fillRect/>
          </a:stretch>
        </p:blipFill>
        <p:spPr bwMode="auto">
          <a:xfrm>
            <a:off x="1524000" y="1447800"/>
            <a:ext cx="5867400" cy="4006056"/>
          </a:xfrm>
          <a:prstGeom prst="rect">
            <a:avLst/>
          </a:prstGeom>
          <a:noFill/>
          <a:ln w="9525">
            <a:noFill/>
            <a:miter lim="800000"/>
            <a:headEnd/>
            <a:tailEnd/>
          </a:ln>
        </p:spPr>
      </p:pic>
    </p:spTree>
    <p:extLst>
      <p:ext uri="{BB962C8B-B14F-4D97-AF65-F5344CB8AC3E}">
        <p14:creationId xmlns:p14="http://schemas.microsoft.com/office/powerpoint/2010/main" val="400320677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500" b="1" dirty="0">
                <a:solidFill>
                  <a:srgbClr val="0070C0"/>
                </a:solidFill>
              </a:rPr>
              <a:t>The Five Phases of Project Management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106</a:t>
            </a:fld>
            <a:endParaRPr lang="en-US" sz="2800" b="1" dirty="0">
              <a:solidFill>
                <a:schemeClr val="tx1"/>
              </a:solidFill>
              <a:latin typeface="Bookman Old Style" panose="02050604050505020204" pitchFamily="18" charset="0"/>
            </a:endParaRPr>
          </a:p>
        </p:txBody>
      </p:sp>
      <p:sp>
        <p:nvSpPr>
          <p:cNvPr id="26" name="Rectangle 5">
            <a:extLst>
              <a:ext uri="{FF2B5EF4-FFF2-40B4-BE49-F238E27FC236}">
                <a16:creationId xmlns:a16="http://schemas.microsoft.com/office/drawing/2014/main" id="{0CB4A657-493B-4BFE-B20E-0CD2E474070B}"/>
              </a:ext>
            </a:extLst>
          </p:cNvPr>
          <p:cNvSpPr>
            <a:spLocks noChangeArrowheads="1"/>
          </p:cNvSpPr>
          <p:nvPr/>
        </p:nvSpPr>
        <p:spPr bwMode="auto">
          <a:xfrm>
            <a:off x="1447800" y="1447800"/>
            <a:ext cx="2959100" cy="914400"/>
          </a:xfrm>
          <a:prstGeom prst="rect">
            <a:avLst/>
          </a:prstGeom>
          <a:solidFill>
            <a:srgbClr val="EDDBC9"/>
          </a:solidFill>
          <a:ln w="12700">
            <a:solidFill>
              <a:srgbClr val="701B00"/>
            </a:solidFill>
            <a:miter lim="800000"/>
            <a:headEnd/>
            <a:tailEnd/>
          </a:ln>
        </p:spPr>
        <p:txBody>
          <a:bodyPr wrap="none" anchor="ct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600" b="1" dirty="0">
                <a:solidFill>
                  <a:srgbClr val="990000"/>
                </a:solidFill>
                <a:latin typeface="Times New Roman" panose="02020603050405020304" pitchFamily="18" charset="0"/>
              </a:rPr>
              <a:t>1.</a:t>
            </a:r>
            <a:r>
              <a:rPr lang="en-US" altLang="en-US" sz="2800" b="1" dirty="0">
                <a:solidFill>
                  <a:srgbClr val="990000"/>
                </a:solidFill>
                <a:latin typeface="Times New Roman" panose="02020603050405020304" pitchFamily="18" charset="0"/>
              </a:rPr>
              <a:t>Defining Project </a:t>
            </a:r>
          </a:p>
          <a:p>
            <a:pPr algn="ctr"/>
            <a:r>
              <a:rPr lang="en-US" altLang="en-US" sz="2800" b="1" dirty="0">
                <a:solidFill>
                  <a:srgbClr val="990000"/>
                </a:solidFill>
                <a:latin typeface="Times New Roman" panose="02020603050405020304" pitchFamily="18" charset="0"/>
              </a:rPr>
              <a:t>Goals</a:t>
            </a:r>
          </a:p>
        </p:txBody>
      </p:sp>
      <p:sp>
        <p:nvSpPr>
          <p:cNvPr id="27" name="Line 6">
            <a:extLst>
              <a:ext uri="{FF2B5EF4-FFF2-40B4-BE49-F238E27FC236}">
                <a16:creationId xmlns:a16="http://schemas.microsoft.com/office/drawing/2014/main" id="{9FC9F7E0-2A78-4547-8A0A-E05A25C6E568}"/>
              </a:ext>
            </a:extLst>
          </p:cNvPr>
          <p:cNvSpPr>
            <a:spLocks noChangeShapeType="1"/>
          </p:cNvSpPr>
          <p:nvPr/>
        </p:nvSpPr>
        <p:spPr bwMode="auto">
          <a:xfrm>
            <a:off x="4422775" y="1752600"/>
            <a:ext cx="2282825" cy="0"/>
          </a:xfrm>
          <a:prstGeom prst="line">
            <a:avLst/>
          </a:prstGeom>
          <a:noFill/>
          <a:ln w="571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solidFill>
                <a:prstClr val="black"/>
              </a:solidFill>
            </a:endParaRPr>
          </a:p>
        </p:txBody>
      </p:sp>
      <p:sp>
        <p:nvSpPr>
          <p:cNvPr id="28" name="Line 7">
            <a:extLst>
              <a:ext uri="{FF2B5EF4-FFF2-40B4-BE49-F238E27FC236}">
                <a16:creationId xmlns:a16="http://schemas.microsoft.com/office/drawing/2014/main" id="{7DA839D0-5B6D-4306-8C21-F2A02D421A0A}"/>
              </a:ext>
            </a:extLst>
          </p:cNvPr>
          <p:cNvSpPr>
            <a:spLocks noChangeShapeType="1"/>
          </p:cNvSpPr>
          <p:nvPr/>
        </p:nvSpPr>
        <p:spPr bwMode="auto">
          <a:xfrm>
            <a:off x="6705600" y="1752600"/>
            <a:ext cx="0" cy="454025"/>
          </a:xfrm>
          <a:prstGeom prst="line">
            <a:avLst/>
          </a:prstGeom>
          <a:noFill/>
          <a:ln w="5715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GB">
              <a:solidFill>
                <a:prstClr val="black"/>
              </a:solidFill>
            </a:endParaRPr>
          </a:p>
        </p:txBody>
      </p:sp>
      <p:sp>
        <p:nvSpPr>
          <p:cNvPr id="29" name="Rectangle 8">
            <a:extLst>
              <a:ext uri="{FF2B5EF4-FFF2-40B4-BE49-F238E27FC236}">
                <a16:creationId xmlns:a16="http://schemas.microsoft.com/office/drawing/2014/main" id="{B3ECC679-A0D1-46B5-A59B-40B9DBBE413A}"/>
              </a:ext>
            </a:extLst>
          </p:cNvPr>
          <p:cNvSpPr>
            <a:spLocks noChangeArrowheads="1"/>
          </p:cNvSpPr>
          <p:nvPr/>
        </p:nvSpPr>
        <p:spPr bwMode="auto">
          <a:xfrm>
            <a:off x="5410200" y="2286000"/>
            <a:ext cx="2743200" cy="838200"/>
          </a:xfrm>
          <a:prstGeom prst="rect">
            <a:avLst/>
          </a:prstGeom>
          <a:solidFill>
            <a:srgbClr val="EDDBC9"/>
          </a:solidFill>
          <a:ln w="12700">
            <a:solidFill>
              <a:srgbClr val="701B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600" b="1">
                <a:solidFill>
                  <a:srgbClr val="990000"/>
                </a:solidFill>
              </a:rPr>
              <a:t>2</a:t>
            </a:r>
            <a:r>
              <a:rPr lang="en-US" altLang="en-US" sz="2800" b="1">
                <a:solidFill>
                  <a:srgbClr val="990000"/>
                </a:solidFill>
              </a:rPr>
              <a:t>. Planning</a:t>
            </a:r>
          </a:p>
        </p:txBody>
      </p:sp>
      <p:sp>
        <p:nvSpPr>
          <p:cNvPr id="30" name="Rectangle 9">
            <a:extLst>
              <a:ext uri="{FF2B5EF4-FFF2-40B4-BE49-F238E27FC236}">
                <a16:creationId xmlns:a16="http://schemas.microsoft.com/office/drawing/2014/main" id="{AAEA5407-2DC7-43A6-846E-77C9F1E37DA8}"/>
              </a:ext>
            </a:extLst>
          </p:cNvPr>
          <p:cNvSpPr>
            <a:spLocks noChangeArrowheads="1"/>
          </p:cNvSpPr>
          <p:nvPr/>
        </p:nvSpPr>
        <p:spPr bwMode="auto">
          <a:xfrm>
            <a:off x="1600200" y="3054350"/>
            <a:ext cx="2889250" cy="901700"/>
          </a:xfrm>
          <a:prstGeom prst="rect">
            <a:avLst/>
          </a:prstGeom>
          <a:solidFill>
            <a:srgbClr val="EDDBC9"/>
          </a:solidFill>
          <a:ln w="12700">
            <a:solidFill>
              <a:srgbClr val="701B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600" b="1">
                <a:solidFill>
                  <a:srgbClr val="990000"/>
                </a:solidFill>
              </a:rPr>
              <a:t>3</a:t>
            </a:r>
            <a:r>
              <a:rPr lang="en-US" altLang="en-US" sz="2800" b="1">
                <a:solidFill>
                  <a:srgbClr val="990000"/>
                </a:solidFill>
              </a:rPr>
              <a:t>. Organizing</a:t>
            </a:r>
          </a:p>
        </p:txBody>
      </p:sp>
      <p:sp>
        <p:nvSpPr>
          <p:cNvPr id="31" name="Rectangle 10">
            <a:extLst>
              <a:ext uri="{FF2B5EF4-FFF2-40B4-BE49-F238E27FC236}">
                <a16:creationId xmlns:a16="http://schemas.microsoft.com/office/drawing/2014/main" id="{C4236A34-628B-4933-B6EA-5359516E1EF9}"/>
              </a:ext>
            </a:extLst>
          </p:cNvPr>
          <p:cNvSpPr>
            <a:spLocks noChangeArrowheads="1"/>
          </p:cNvSpPr>
          <p:nvPr/>
        </p:nvSpPr>
        <p:spPr bwMode="auto">
          <a:xfrm>
            <a:off x="5416550" y="3816350"/>
            <a:ext cx="3270250" cy="908050"/>
          </a:xfrm>
          <a:prstGeom prst="rect">
            <a:avLst/>
          </a:prstGeom>
          <a:solidFill>
            <a:srgbClr val="EDDBC9"/>
          </a:solidFill>
          <a:ln w="12700">
            <a:solidFill>
              <a:srgbClr val="701B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600" b="1">
                <a:solidFill>
                  <a:srgbClr val="990000"/>
                </a:solidFill>
              </a:rPr>
              <a:t>4.</a:t>
            </a:r>
            <a:r>
              <a:rPr lang="en-US" altLang="en-US" sz="2800" b="1">
                <a:solidFill>
                  <a:srgbClr val="990000"/>
                </a:solidFill>
              </a:rPr>
              <a:t> Monitoring and </a:t>
            </a:r>
          </a:p>
          <a:p>
            <a:pPr algn="ctr"/>
            <a:r>
              <a:rPr lang="en-US" altLang="en-US" sz="2800" b="1">
                <a:solidFill>
                  <a:srgbClr val="990000"/>
                </a:solidFill>
              </a:rPr>
              <a:t>Controlling</a:t>
            </a:r>
          </a:p>
        </p:txBody>
      </p:sp>
      <p:sp>
        <p:nvSpPr>
          <p:cNvPr id="32" name="Rectangle 11">
            <a:extLst>
              <a:ext uri="{FF2B5EF4-FFF2-40B4-BE49-F238E27FC236}">
                <a16:creationId xmlns:a16="http://schemas.microsoft.com/office/drawing/2014/main" id="{8F67A9E4-D99F-46ED-BBFC-87DEAD5F1C2A}"/>
              </a:ext>
            </a:extLst>
          </p:cNvPr>
          <p:cNvSpPr>
            <a:spLocks noChangeArrowheads="1"/>
          </p:cNvSpPr>
          <p:nvPr/>
        </p:nvSpPr>
        <p:spPr bwMode="auto">
          <a:xfrm>
            <a:off x="1676400" y="4425950"/>
            <a:ext cx="2813050" cy="901700"/>
          </a:xfrm>
          <a:prstGeom prst="rect">
            <a:avLst/>
          </a:prstGeom>
          <a:solidFill>
            <a:srgbClr val="EDDBC9"/>
          </a:solidFill>
          <a:ln w="12700">
            <a:solidFill>
              <a:srgbClr val="701B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600" b="1">
                <a:solidFill>
                  <a:srgbClr val="990000"/>
                </a:solidFill>
              </a:rPr>
              <a:t>5</a:t>
            </a:r>
            <a:r>
              <a:rPr lang="en-US" altLang="en-US" sz="2800" b="1">
                <a:solidFill>
                  <a:srgbClr val="990000"/>
                </a:solidFill>
              </a:rPr>
              <a:t>. Closing out </a:t>
            </a:r>
          </a:p>
          <a:p>
            <a:pPr algn="ctr"/>
            <a:r>
              <a:rPr lang="en-US" altLang="en-US" sz="2800" b="1">
                <a:solidFill>
                  <a:srgbClr val="990000"/>
                </a:solidFill>
              </a:rPr>
              <a:t>the Project</a:t>
            </a:r>
          </a:p>
        </p:txBody>
      </p:sp>
      <p:sp>
        <p:nvSpPr>
          <p:cNvPr id="33" name="Line 12">
            <a:extLst>
              <a:ext uri="{FF2B5EF4-FFF2-40B4-BE49-F238E27FC236}">
                <a16:creationId xmlns:a16="http://schemas.microsoft.com/office/drawing/2014/main" id="{AE798418-358A-4DBE-ADAE-8E0B0FAA8982}"/>
              </a:ext>
            </a:extLst>
          </p:cNvPr>
          <p:cNvSpPr>
            <a:spLocks noChangeShapeType="1"/>
          </p:cNvSpPr>
          <p:nvPr/>
        </p:nvSpPr>
        <p:spPr bwMode="auto">
          <a:xfrm>
            <a:off x="3127375" y="2590800"/>
            <a:ext cx="2282825" cy="0"/>
          </a:xfrm>
          <a:prstGeom prst="line">
            <a:avLst/>
          </a:prstGeom>
          <a:noFill/>
          <a:ln w="571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solidFill>
                <a:prstClr val="black"/>
              </a:solidFill>
            </a:endParaRPr>
          </a:p>
        </p:txBody>
      </p:sp>
      <p:sp>
        <p:nvSpPr>
          <p:cNvPr id="34" name="Line 13">
            <a:extLst>
              <a:ext uri="{FF2B5EF4-FFF2-40B4-BE49-F238E27FC236}">
                <a16:creationId xmlns:a16="http://schemas.microsoft.com/office/drawing/2014/main" id="{A9277941-A50F-449C-9795-015138448168}"/>
              </a:ext>
            </a:extLst>
          </p:cNvPr>
          <p:cNvSpPr>
            <a:spLocks noChangeShapeType="1"/>
          </p:cNvSpPr>
          <p:nvPr/>
        </p:nvSpPr>
        <p:spPr bwMode="auto">
          <a:xfrm>
            <a:off x="3124200" y="2590800"/>
            <a:ext cx="0" cy="454025"/>
          </a:xfrm>
          <a:prstGeom prst="line">
            <a:avLst/>
          </a:prstGeom>
          <a:noFill/>
          <a:ln w="5715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GB">
              <a:solidFill>
                <a:prstClr val="black"/>
              </a:solidFill>
            </a:endParaRPr>
          </a:p>
        </p:txBody>
      </p:sp>
      <p:sp>
        <p:nvSpPr>
          <p:cNvPr id="35" name="Line 14">
            <a:extLst>
              <a:ext uri="{FF2B5EF4-FFF2-40B4-BE49-F238E27FC236}">
                <a16:creationId xmlns:a16="http://schemas.microsoft.com/office/drawing/2014/main" id="{27C3EBC1-0D1B-48D9-82A8-E1AABFAD9D08}"/>
              </a:ext>
            </a:extLst>
          </p:cNvPr>
          <p:cNvSpPr>
            <a:spLocks noChangeShapeType="1"/>
          </p:cNvSpPr>
          <p:nvPr/>
        </p:nvSpPr>
        <p:spPr bwMode="auto">
          <a:xfrm>
            <a:off x="4498975" y="3352800"/>
            <a:ext cx="2282825" cy="0"/>
          </a:xfrm>
          <a:prstGeom prst="line">
            <a:avLst/>
          </a:prstGeom>
          <a:noFill/>
          <a:ln w="571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solidFill>
                <a:prstClr val="black"/>
              </a:solidFill>
            </a:endParaRPr>
          </a:p>
        </p:txBody>
      </p:sp>
      <p:sp>
        <p:nvSpPr>
          <p:cNvPr id="36" name="Line 15">
            <a:extLst>
              <a:ext uri="{FF2B5EF4-FFF2-40B4-BE49-F238E27FC236}">
                <a16:creationId xmlns:a16="http://schemas.microsoft.com/office/drawing/2014/main" id="{9EEBBE11-981D-4E13-8092-DD1D54B13CC5}"/>
              </a:ext>
            </a:extLst>
          </p:cNvPr>
          <p:cNvSpPr>
            <a:spLocks noChangeShapeType="1"/>
          </p:cNvSpPr>
          <p:nvPr/>
        </p:nvSpPr>
        <p:spPr bwMode="auto">
          <a:xfrm>
            <a:off x="6781800" y="3352800"/>
            <a:ext cx="0" cy="454025"/>
          </a:xfrm>
          <a:prstGeom prst="line">
            <a:avLst/>
          </a:prstGeom>
          <a:noFill/>
          <a:ln w="5715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GB">
              <a:solidFill>
                <a:prstClr val="black"/>
              </a:solidFill>
            </a:endParaRPr>
          </a:p>
        </p:txBody>
      </p:sp>
      <p:sp>
        <p:nvSpPr>
          <p:cNvPr id="37" name="Line 16">
            <a:extLst>
              <a:ext uri="{FF2B5EF4-FFF2-40B4-BE49-F238E27FC236}">
                <a16:creationId xmlns:a16="http://schemas.microsoft.com/office/drawing/2014/main" id="{9C577128-92B3-4A49-9FED-76F4C0F7C77C}"/>
              </a:ext>
            </a:extLst>
          </p:cNvPr>
          <p:cNvSpPr>
            <a:spLocks noChangeShapeType="1"/>
          </p:cNvSpPr>
          <p:nvPr/>
        </p:nvSpPr>
        <p:spPr bwMode="auto">
          <a:xfrm>
            <a:off x="3127375" y="4114800"/>
            <a:ext cx="2282825" cy="0"/>
          </a:xfrm>
          <a:prstGeom prst="line">
            <a:avLst/>
          </a:prstGeom>
          <a:noFill/>
          <a:ln w="571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solidFill>
                <a:prstClr val="black"/>
              </a:solidFill>
            </a:endParaRPr>
          </a:p>
        </p:txBody>
      </p:sp>
      <p:sp>
        <p:nvSpPr>
          <p:cNvPr id="38" name="Line 17">
            <a:extLst>
              <a:ext uri="{FF2B5EF4-FFF2-40B4-BE49-F238E27FC236}">
                <a16:creationId xmlns:a16="http://schemas.microsoft.com/office/drawing/2014/main" id="{EC24A909-5D87-433D-B484-826051694BEA}"/>
              </a:ext>
            </a:extLst>
          </p:cNvPr>
          <p:cNvSpPr>
            <a:spLocks noChangeShapeType="1"/>
          </p:cNvSpPr>
          <p:nvPr/>
        </p:nvSpPr>
        <p:spPr bwMode="auto">
          <a:xfrm>
            <a:off x="3124200" y="4114800"/>
            <a:ext cx="0" cy="377825"/>
          </a:xfrm>
          <a:prstGeom prst="line">
            <a:avLst/>
          </a:prstGeom>
          <a:noFill/>
          <a:ln w="5715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GB">
              <a:solidFill>
                <a:prstClr val="black"/>
              </a:solidFill>
            </a:endParaRPr>
          </a:p>
        </p:txBody>
      </p:sp>
    </p:spTree>
    <p:extLst>
      <p:ext uri="{BB962C8B-B14F-4D97-AF65-F5344CB8AC3E}">
        <p14:creationId xmlns:p14="http://schemas.microsoft.com/office/powerpoint/2010/main" val="192926280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600" b="1" dirty="0">
                <a:solidFill>
                  <a:schemeClr val="tx1"/>
                </a:solidFill>
              </a:rPr>
              <a:t>1) Defining the Project's goals (Initiation)</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Identifying what has to be accomplished</a:t>
            </a:r>
          </a:p>
          <a:p>
            <a:pPr algn="just">
              <a:lnSpc>
                <a:spcPct val="120000"/>
              </a:lnSpc>
              <a:spcBef>
                <a:spcPts val="0"/>
              </a:spcBef>
              <a:buClrTx/>
              <a:buFont typeface="Wingdings" panose="05000000000000000000" pitchFamily="2" charset="2"/>
              <a:buChar char="q"/>
            </a:pPr>
            <a:r>
              <a:rPr lang="en-US" sz="2600" dirty="0">
                <a:solidFill>
                  <a:schemeClr val="tx1"/>
                </a:solidFill>
              </a:rPr>
              <a:t>Entails understanding and gaining agreement on the overall objectives, scope, risk, approach, budget </a:t>
            </a:r>
            <a:r>
              <a:rPr lang="en-US" sz="2600" dirty="0" err="1">
                <a:solidFill>
                  <a:schemeClr val="tx1"/>
                </a:solidFill>
              </a:rPr>
              <a:t>etc</a:t>
            </a:r>
            <a:endParaRPr lang="en-US" sz="2600"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Develop a framework of identifying, tracking, managing and resolving project issues.</a:t>
            </a:r>
          </a:p>
          <a:p>
            <a:pPr algn="just">
              <a:lnSpc>
                <a:spcPct val="120000"/>
              </a:lnSpc>
              <a:spcBef>
                <a:spcPts val="0"/>
              </a:spcBef>
              <a:buClrTx/>
              <a:buFont typeface="Wingdings" panose="05000000000000000000" pitchFamily="2" charset="2"/>
              <a:buChar char="q"/>
            </a:pPr>
            <a:r>
              <a:rPr lang="en-US" sz="2600" dirty="0">
                <a:solidFill>
                  <a:schemeClr val="tx1"/>
                </a:solidFill>
              </a:rPr>
              <a:t>Defining metrics to give sense for how the project is progressing etc.</a:t>
            </a:r>
          </a:p>
          <a:p>
            <a:pPr algn="just">
              <a:lnSpc>
                <a:spcPct val="120000"/>
              </a:lnSpc>
              <a:spcBef>
                <a:spcPts val="0"/>
              </a:spcBef>
              <a:buClrTx/>
              <a:buFont typeface="Wingdings" panose="05000000000000000000" pitchFamily="2" charset="2"/>
              <a:buChar char="q"/>
            </a:pPr>
            <a:r>
              <a:rPr lang="en-US" sz="2600" dirty="0">
                <a:solidFill>
                  <a:schemeClr val="tx1"/>
                </a:solidFill>
              </a:rPr>
              <a:t>Define the deliverables to be created and their description</a:t>
            </a:r>
          </a:p>
          <a:p>
            <a:pPr algn="just">
              <a:lnSpc>
                <a:spcPct val="120000"/>
              </a:lnSpc>
              <a:spcBef>
                <a:spcPts val="0"/>
              </a:spcBef>
              <a:buClrTx/>
              <a:buFont typeface="Wingdings" panose="05000000000000000000" pitchFamily="2" charset="2"/>
              <a:buChar char="q"/>
            </a:pPr>
            <a:r>
              <a:rPr lang="en-US" sz="2600" dirty="0">
                <a:solidFill>
                  <a:schemeClr val="tx1"/>
                </a:solidFill>
              </a:rPr>
              <a:t>This is where all projects begin. The value of the project is determined, as well as its feasibility. Before the project is approved or rejected, these two documents are created to sell the work to stakeholders or sponsors: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3779133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b="1" dirty="0">
                <a:solidFill>
                  <a:schemeClr val="tx1"/>
                </a:solidFill>
              </a:rPr>
              <a:t>Business Case: </a:t>
            </a:r>
            <a:r>
              <a:rPr lang="en-US" sz="2600" dirty="0">
                <a:solidFill>
                  <a:schemeClr val="tx1"/>
                </a:solidFill>
              </a:rPr>
              <a:t>Here is where you justify the need of the project, which includes analyzing return on investment.</a:t>
            </a:r>
          </a:p>
          <a:p>
            <a:pPr algn="just">
              <a:lnSpc>
                <a:spcPct val="120000"/>
              </a:lnSpc>
              <a:spcBef>
                <a:spcPts val="0"/>
              </a:spcBef>
              <a:buClrTx/>
              <a:buFont typeface="Wingdings" panose="05000000000000000000" pitchFamily="2" charset="2"/>
              <a:buChar char="q"/>
            </a:pPr>
            <a:r>
              <a:rPr lang="en-US" sz="2600" b="1" dirty="0">
                <a:solidFill>
                  <a:schemeClr val="tx1"/>
                </a:solidFill>
              </a:rPr>
              <a:t>Feasibility Study: </a:t>
            </a:r>
            <a:r>
              <a:rPr lang="en-US" sz="2600" dirty="0">
                <a:solidFill>
                  <a:schemeClr val="tx1"/>
                </a:solidFill>
              </a:rPr>
              <a:t>You need to evaluate what the project’s goals are, the timeline to completion and how much the whole endeavor will cost. You also note what resources will be required to fulfill the project, and if it makes financial and business sense.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8895031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399"/>
            <a:ext cx="8610600" cy="6534251"/>
          </a:xfrm>
        </p:spPr>
        <p:txBody>
          <a:bodyPr>
            <a:normAutofit fontScale="92500" lnSpcReduction="10000"/>
          </a:bodyPr>
          <a:lstStyle/>
          <a:p>
            <a:pPr marL="0" indent="0" algn="just">
              <a:lnSpc>
                <a:spcPct val="120000"/>
              </a:lnSpc>
              <a:spcBef>
                <a:spcPts val="0"/>
              </a:spcBef>
              <a:buClrTx/>
              <a:buNone/>
            </a:pPr>
            <a:r>
              <a:rPr lang="en-US" sz="2600" b="1" dirty="0">
                <a:solidFill>
                  <a:schemeClr val="tx1"/>
                </a:solidFill>
              </a:rPr>
              <a:t>(2) Planning</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It aims at satisfying the triple constraints (budget, specifications and time).</a:t>
            </a:r>
          </a:p>
          <a:p>
            <a:pPr algn="just">
              <a:lnSpc>
                <a:spcPct val="120000"/>
              </a:lnSpc>
              <a:spcBef>
                <a:spcPts val="0"/>
              </a:spcBef>
              <a:buClrTx/>
              <a:buFont typeface="Wingdings" panose="05000000000000000000" pitchFamily="2" charset="2"/>
              <a:buChar char="q"/>
            </a:pPr>
            <a:r>
              <a:rPr lang="en-US" sz="2600" dirty="0">
                <a:solidFill>
                  <a:schemeClr val="tx1"/>
                </a:solidFill>
              </a:rPr>
              <a:t>The process of building work plans involves:</a:t>
            </a:r>
          </a:p>
          <a:p>
            <a:pPr lvl="1" algn="just">
              <a:lnSpc>
                <a:spcPct val="120000"/>
              </a:lnSpc>
              <a:spcBef>
                <a:spcPts val="0"/>
              </a:spcBef>
              <a:buClrTx/>
              <a:buFont typeface="Courier New" panose="02070309020205020404" pitchFamily="49" charset="0"/>
              <a:buChar char="o"/>
            </a:pPr>
            <a:r>
              <a:rPr lang="en-US" sz="2800" dirty="0">
                <a:solidFill>
                  <a:schemeClr val="tx1"/>
                </a:solidFill>
              </a:rPr>
              <a:t>Gathering pre-existing baseline documents</a:t>
            </a:r>
          </a:p>
          <a:p>
            <a:pPr lvl="1" algn="just">
              <a:lnSpc>
                <a:spcPct val="120000"/>
              </a:lnSpc>
              <a:spcBef>
                <a:spcPts val="0"/>
              </a:spcBef>
              <a:buClrTx/>
              <a:buFont typeface="Courier New" panose="02070309020205020404" pitchFamily="49" charset="0"/>
              <a:buChar char="o"/>
            </a:pPr>
            <a:r>
              <a:rPr lang="en-US" sz="2800" dirty="0">
                <a:solidFill>
                  <a:schemeClr val="tx1"/>
                </a:solidFill>
              </a:rPr>
              <a:t>Creating work breakdown structure (WBS)</a:t>
            </a:r>
          </a:p>
          <a:p>
            <a:pPr lvl="1" algn="just">
              <a:lnSpc>
                <a:spcPct val="120000"/>
              </a:lnSpc>
              <a:spcBef>
                <a:spcPts val="0"/>
              </a:spcBef>
              <a:buClrTx/>
              <a:buFont typeface="Courier New" panose="02070309020205020404" pitchFamily="49" charset="0"/>
              <a:buChar char="o"/>
            </a:pPr>
            <a:r>
              <a:rPr lang="en-US" sz="2800" dirty="0">
                <a:solidFill>
                  <a:schemeClr val="tx1"/>
                </a:solidFill>
              </a:rPr>
              <a:t>Raising and assigning/allocating resources (human, material and financial)</a:t>
            </a:r>
          </a:p>
          <a:p>
            <a:pPr lvl="1" algn="just">
              <a:lnSpc>
                <a:spcPct val="120000"/>
              </a:lnSpc>
              <a:spcBef>
                <a:spcPts val="0"/>
              </a:spcBef>
              <a:buClrTx/>
              <a:buFont typeface="Courier New" panose="02070309020205020404" pitchFamily="49" charset="0"/>
              <a:buChar char="o"/>
            </a:pPr>
            <a:r>
              <a:rPr lang="en-US" sz="2800" dirty="0">
                <a:solidFill>
                  <a:schemeClr val="tx1"/>
                </a:solidFill>
              </a:rPr>
              <a:t>Timing (scheduling these resources)</a:t>
            </a:r>
          </a:p>
          <a:p>
            <a:pPr algn="just">
              <a:lnSpc>
                <a:spcPct val="120000"/>
              </a:lnSpc>
              <a:spcBef>
                <a:spcPts val="0"/>
              </a:spcBef>
              <a:buClrTx/>
              <a:buFont typeface="Wingdings" panose="05000000000000000000" pitchFamily="2" charset="2"/>
              <a:buChar char="q"/>
            </a:pPr>
            <a:r>
              <a:rPr lang="en-US" sz="2600" dirty="0">
                <a:solidFill>
                  <a:schemeClr val="tx1"/>
                </a:solidFill>
              </a:rPr>
              <a:t>It is important to Plan well to avoid continual crises and the need for constant "fire fighting".</a:t>
            </a:r>
          </a:p>
          <a:p>
            <a:pPr algn="just">
              <a:lnSpc>
                <a:spcPct val="120000"/>
              </a:lnSpc>
              <a:spcBef>
                <a:spcPts val="0"/>
              </a:spcBef>
              <a:buClrTx/>
              <a:buFont typeface="Wingdings" panose="05000000000000000000" pitchFamily="2" charset="2"/>
              <a:buChar char="q"/>
            </a:pPr>
            <a:r>
              <a:rPr lang="en-US" sz="2600" dirty="0">
                <a:solidFill>
                  <a:schemeClr val="tx1"/>
                </a:solidFill>
              </a:rPr>
              <a:t>If the project is approved, then the next step is to assemble a project team and to start planning how to manage the project so it can achieve its goals within budget and on time.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64688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b="1" dirty="0">
                <a:solidFill>
                  <a:srgbClr val="0070C0"/>
                </a:solidFill>
              </a:rPr>
              <a:t>Financial Resource Management</a:t>
            </a:r>
            <a:r>
              <a:rPr lang="en-US" sz="2600" dirty="0">
                <a:solidFill>
                  <a:srgbClr val="0070C0"/>
                </a:solidFill>
              </a:rPr>
              <a:t>: </a:t>
            </a:r>
            <a:r>
              <a:rPr lang="en-US" sz="2600" dirty="0">
                <a:solidFill>
                  <a:schemeClr val="tx1"/>
                </a:solidFill>
              </a:rPr>
              <a:t>Set of Organizational activities directed at attracting, developing, and maintaining an effective organizational revenue.</a:t>
            </a:r>
          </a:p>
          <a:p>
            <a:pPr algn="just">
              <a:lnSpc>
                <a:spcPct val="120000"/>
              </a:lnSpc>
              <a:spcBef>
                <a:spcPts val="0"/>
              </a:spcBef>
              <a:buClrTx/>
              <a:buFont typeface="Wingdings" panose="05000000000000000000" pitchFamily="2" charset="2"/>
              <a:buChar char="q"/>
            </a:pPr>
            <a:r>
              <a:rPr lang="en-US" sz="2600" b="1" dirty="0">
                <a:solidFill>
                  <a:srgbClr val="0070C0"/>
                </a:solidFill>
              </a:rPr>
              <a:t>Public financial management: </a:t>
            </a:r>
            <a:r>
              <a:rPr lang="en-US" sz="2600" dirty="0">
                <a:solidFill>
                  <a:schemeClr val="tx1"/>
                </a:solidFill>
              </a:rPr>
              <a:t>Refers to the set of laws, rules, systems and processes used by the government to mobilize revenue, allocate public funds, undertake public spending, account for funds and audit results.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4301821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The project plan will include what resources are needed, financing and materials. The plan also gives your team direction and the following:</a:t>
            </a:r>
          </a:p>
          <a:p>
            <a:pPr algn="just">
              <a:lnSpc>
                <a:spcPct val="120000"/>
              </a:lnSpc>
              <a:spcBef>
                <a:spcPts val="0"/>
              </a:spcBef>
              <a:buClrTx/>
              <a:buFont typeface="Wingdings" panose="05000000000000000000" pitchFamily="2" charset="2"/>
              <a:buChar char="q"/>
            </a:pPr>
            <a:r>
              <a:rPr lang="en-US" sz="2600" b="1" dirty="0">
                <a:solidFill>
                  <a:schemeClr val="tx1"/>
                </a:solidFill>
              </a:rPr>
              <a:t>Scope: </a:t>
            </a:r>
            <a:r>
              <a:rPr lang="en-US" sz="2600" dirty="0">
                <a:solidFill>
                  <a:schemeClr val="tx1"/>
                </a:solidFill>
              </a:rPr>
              <a:t>There will be a written scope statement that reiterates the need for the project, and what its deliverables and objectives are.</a:t>
            </a:r>
          </a:p>
          <a:p>
            <a:pPr algn="just">
              <a:lnSpc>
                <a:spcPct val="120000"/>
              </a:lnSpc>
              <a:spcBef>
                <a:spcPts val="0"/>
              </a:spcBef>
              <a:buClrTx/>
              <a:buFont typeface="Wingdings" panose="05000000000000000000" pitchFamily="2" charset="2"/>
              <a:buChar char="q"/>
            </a:pPr>
            <a:r>
              <a:rPr lang="en-US" sz="2600" b="1" dirty="0">
                <a:solidFill>
                  <a:schemeClr val="tx1"/>
                </a:solidFill>
              </a:rPr>
              <a:t>Definition: </a:t>
            </a:r>
            <a:r>
              <a:rPr lang="en-US" sz="2600" dirty="0">
                <a:solidFill>
                  <a:schemeClr val="tx1"/>
                </a:solidFill>
              </a:rPr>
              <a:t>Here you break down the larger deliverables into smaller ones, which will help with managing them.</a:t>
            </a:r>
          </a:p>
          <a:p>
            <a:pPr algn="just">
              <a:lnSpc>
                <a:spcPct val="120000"/>
              </a:lnSpc>
              <a:spcBef>
                <a:spcPts val="0"/>
              </a:spcBef>
              <a:buClrTx/>
              <a:buFont typeface="Wingdings" panose="05000000000000000000" pitchFamily="2" charset="2"/>
              <a:buChar char="q"/>
            </a:pPr>
            <a:r>
              <a:rPr lang="en-US" sz="2600" b="1" dirty="0">
                <a:solidFill>
                  <a:schemeClr val="tx1"/>
                </a:solidFill>
              </a:rPr>
              <a:t>Tasks: </a:t>
            </a:r>
            <a:r>
              <a:rPr lang="en-US" sz="2600" dirty="0">
                <a:solidFill>
                  <a:schemeClr val="tx1"/>
                </a:solidFill>
              </a:rPr>
              <a:t>Identify what tasks are necessary to produce the deliverables, figure out if any tasks are dependent on other tasks.</a:t>
            </a:r>
          </a:p>
          <a:p>
            <a:pPr algn="just">
              <a:lnSpc>
                <a:spcPct val="120000"/>
              </a:lnSpc>
              <a:spcBef>
                <a:spcPts val="0"/>
              </a:spcBef>
              <a:buClrTx/>
              <a:buFont typeface="Wingdings" panose="05000000000000000000" pitchFamily="2" charset="2"/>
              <a:buChar char="q"/>
            </a:pPr>
            <a:r>
              <a:rPr lang="en-US" sz="2600" b="1" dirty="0">
                <a:solidFill>
                  <a:schemeClr val="tx1"/>
                </a:solidFill>
              </a:rPr>
              <a:t>Schedule: </a:t>
            </a:r>
            <a:r>
              <a:rPr lang="en-US" sz="2600" dirty="0">
                <a:solidFill>
                  <a:schemeClr val="tx1"/>
                </a:solidFill>
              </a:rPr>
              <a:t>Determine the duration of the tasks and set dates for their completion.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2068434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9954"/>
            <a:ext cx="8753475" cy="6656698"/>
          </a:xfrm>
        </p:spPr>
        <p:txBody>
          <a:bodyPr>
            <a:normAutofit fontScale="85000" lnSpcReduction="20000"/>
          </a:bodyPr>
          <a:lstStyle/>
          <a:p>
            <a:pPr algn="just">
              <a:lnSpc>
                <a:spcPct val="120000"/>
              </a:lnSpc>
              <a:spcBef>
                <a:spcPts val="0"/>
              </a:spcBef>
              <a:buClrTx/>
              <a:buFont typeface="Wingdings" panose="05000000000000000000" pitchFamily="2" charset="2"/>
              <a:buChar char="q"/>
            </a:pPr>
            <a:r>
              <a:rPr lang="en-US" sz="2600" b="1" dirty="0">
                <a:solidFill>
                  <a:schemeClr val="tx1"/>
                </a:solidFill>
              </a:rPr>
              <a:t>Cost: </a:t>
            </a:r>
            <a:r>
              <a:rPr lang="en-US" sz="2600" dirty="0">
                <a:solidFill>
                  <a:schemeClr val="tx1"/>
                </a:solidFill>
              </a:rPr>
              <a:t>Estimate the costs involved across the project and formulate a budget.</a:t>
            </a:r>
          </a:p>
          <a:p>
            <a:pPr algn="just">
              <a:lnSpc>
                <a:spcPct val="120000"/>
              </a:lnSpc>
              <a:spcBef>
                <a:spcPts val="0"/>
              </a:spcBef>
              <a:buClrTx/>
              <a:buFont typeface="Wingdings" panose="05000000000000000000" pitchFamily="2" charset="2"/>
              <a:buChar char="q"/>
            </a:pPr>
            <a:r>
              <a:rPr lang="en-US" sz="2600" b="1" dirty="0">
                <a:solidFill>
                  <a:schemeClr val="tx1"/>
                </a:solidFill>
              </a:rPr>
              <a:t>Quality: </a:t>
            </a:r>
            <a:r>
              <a:rPr lang="en-US" sz="2600" dirty="0">
                <a:solidFill>
                  <a:schemeClr val="tx1"/>
                </a:solidFill>
              </a:rPr>
              <a:t>Make sure the quality objectives are met throughout the project.</a:t>
            </a:r>
          </a:p>
          <a:p>
            <a:pPr algn="just">
              <a:lnSpc>
                <a:spcPct val="120000"/>
              </a:lnSpc>
              <a:spcBef>
                <a:spcPts val="0"/>
              </a:spcBef>
              <a:buClrTx/>
              <a:buFont typeface="Wingdings" panose="05000000000000000000" pitchFamily="2" charset="2"/>
              <a:buChar char="q"/>
            </a:pPr>
            <a:r>
              <a:rPr lang="en-US" sz="2600" b="1" dirty="0">
                <a:solidFill>
                  <a:schemeClr val="tx1"/>
                </a:solidFill>
              </a:rPr>
              <a:t>Organization: </a:t>
            </a:r>
            <a:r>
              <a:rPr lang="en-US" sz="2600" dirty="0">
                <a:solidFill>
                  <a:schemeClr val="tx1"/>
                </a:solidFill>
              </a:rPr>
              <a:t>Note how the project will be organized, including reporting on progress.</a:t>
            </a:r>
          </a:p>
          <a:p>
            <a:pPr algn="just">
              <a:lnSpc>
                <a:spcPct val="120000"/>
              </a:lnSpc>
              <a:spcBef>
                <a:spcPts val="0"/>
              </a:spcBef>
              <a:buClrTx/>
              <a:buFont typeface="Wingdings" panose="05000000000000000000" pitchFamily="2" charset="2"/>
              <a:buChar char="q"/>
            </a:pPr>
            <a:r>
              <a:rPr lang="en-US" sz="2600" b="1" dirty="0">
                <a:solidFill>
                  <a:schemeClr val="tx1"/>
                </a:solidFill>
              </a:rPr>
              <a:t>Staff: </a:t>
            </a:r>
            <a:r>
              <a:rPr lang="en-US" sz="2600" dirty="0">
                <a:solidFill>
                  <a:schemeClr val="tx1"/>
                </a:solidFill>
              </a:rPr>
              <a:t>Determine roles and responsibilities of the project team.</a:t>
            </a:r>
          </a:p>
          <a:p>
            <a:pPr algn="just">
              <a:lnSpc>
                <a:spcPct val="120000"/>
              </a:lnSpc>
              <a:spcBef>
                <a:spcPts val="0"/>
              </a:spcBef>
              <a:buClrTx/>
              <a:buFont typeface="Wingdings" panose="05000000000000000000" pitchFamily="2" charset="2"/>
              <a:buChar char="q"/>
            </a:pPr>
            <a:r>
              <a:rPr lang="en-US" sz="2600" b="1" dirty="0">
                <a:solidFill>
                  <a:schemeClr val="tx1"/>
                </a:solidFill>
              </a:rPr>
              <a:t>Communications: </a:t>
            </a:r>
            <a:r>
              <a:rPr lang="en-US" sz="2600" dirty="0">
                <a:solidFill>
                  <a:schemeClr val="tx1"/>
                </a:solidFill>
              </a:rPr>
              <a:t>Decide how information will be disseminated, to whom and with what frequency.</a:t>
            </a:r>
          </a:p>
          <a:p>
            <a:pPr algn="just">
              <a:lnSpc>
                <a:spcPct val="120000"/>
              </a:lnSpc>
              <a:spcBef>
                <a:spcPts val="0"/>
              </a:spcBef>
              <a:buClrTx/>
              <a:buFont typeface="Wingdings" panose="05000000000000000000" pitchFamily="2" charset="2"/>
              <a:buChar char="q"/>
            </a:pPr>
            <a:r>
              <a:rPr lang="en-US" sz="2600" b="1" dirty="0">
                <a:solidFill>
                  <a:schemeClr val="tx1"/>
                </a:solidFill>
              </a:rPr>
              <a:t>Risk: </a:t>
            </a:r>
            <a:r>
              <a:rPr lang="en-US" sz="2600" dirty="0">
                <a:solidFill>
                  <a:schemeClr val="tx1"/>
                </a:solidFill>
              </a:rPr>
              <a:t>Determine what risks are likely, how they’ll impact the project and then plan how to resolve them. Try our free risk register template if you need help getting started with risk management.</a:t>
            </a:r>
          </a:p>
          <a:p>
            <a:pPr algn="just">
              <a:lnSpc>
                <a:spcPct val="120000"/>
              </a:lnSpc>
              <a:spcBef>
                <a:spcPts val="0"/>
              </a:spcBef>
              <a:buClrTx/>
              <a:buFont typeface="Wingdings" panose="05000000000000000000" pitchFamily="2" charset="2"/>
              <a:buChar char="q"/>
            </a:pPr>
            <a:r>
              <a:rPr lang="en-US" sz="2600" b="1" dirty="0">
                <a:solidFill>
                  <a:schemeClr val="tx1"/>
                </a:solidFill>
              </a:rPr>
              <a:t>Procurement: </a:t>
            </a:r>
            <a:r>
              <a:rPr lang="en-US" sz="2600" dirty="0">
                <a:solidFill>
                  <a:schemeClr val="tx1"/>
                </a:solidFill>
              </a:rPr>
              <a:t>Decide what work or materials will be contracted. Define those contracts and who they’ll go to.</a:t>
            </a:r>
          </a:p>
          <a:p>
            <a:pPr algn="just">
              <a:lnSpc>
                <a:spcPct val="120000"/>
              </a:lnSpc>
              <a:spcBef>
                <a:spcPts val="0"/>
              </a:spcBef>
              <a:buClrTx/>
              <a:buFont typeface="Wingdings" panose="05000000000000000000" pitchFamily="2" charset="2"/>
              <a:buChar char="q"/>
            </a:pPr>
            <a:r>
              <a:rPr lang="en-US" sz="2600" b="1" dirty="0">
                <a:solidFill>
                  <a:schemeClr val="tx1"/>
                </a:solidFill>
              </a:rPr>
              <a:t>Gantt Charts for Planning &amp; Scheduling</a:t>
            </a:r>
          </a:p>
          <a:p>
            <a:pPr algn="just">
              <a:lnSpc>
                <a:spcPct val="120000"/>
              </a:lnSpc>
              <a:spcBef>
                <a:spcPts val="0"/>
              </a:spcBef>
              <a:buClrTx/>
              <a:buFont typeface="Wingdings" panose="05000000000000000000" pitchFamily="2" charset="2"/>
              <a:buChar char="q"/>
            </a:pPr>
            <a:r>
              <a:rPr lang="en-US" sz="2600" dirty="0">
                <a:solidFill>
                  <a:schemeClr val="tx1"/>
                </a:solidFill>
              </a:rPr>
              <a:t>A Gantt chart is the most dependable tool for project planning. A Gantt chart is a visual representation of all your project tasks and deadlines, laid out in a timeline format.</a:t>
            </a:r>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5356968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chemeClr val="tx1"/>
                </a:solidFill>
              </a:rPr>
              <a:t>Gantt Chart /log frame:</a:t>
            </a:r>
          </a:p>
          <a:p>
            <a:pPr algn="just">
              <a:lnSpc>
                <a:spcPct val="120000"/>
              </a:lnSpc>
              <a:spcBef>
                <a:spcPts val="0"/>
              </a:spcBef>
              <a:buClrTx/>
              <a:buFont typeface="Wingdings" panose="05000000000000000000" pitchFamily="2" charset="2"/>
              <a:buChar char="q"/>
            </a:pPr>
            <a:r>
              <a:rPr lang="en-US" sz="2500" dirty="0">
                <a:solidFill>
                  <a:schemeClr val="tx1"/>
                </a:solidFill>
              </a:rPr>
              <a:t>A Gantt chart or a logical frame work is a tabular presentation of how and when specific tasks will be performed, indicating who's responsible for what, with what resources, plus how the achievement will be monitored and evaluated.</a:t>
            </a:r>
          </a:p>
          <a:p>
            <a:pPr algn="just">
              <a:lnSpc>
                <a:spcPct val="120000"/>
              </a:lnSpc>
              <a:spcBef>
                <a:spcPts val="0"/>
              </a:spcBef>
              <a:buClrTx/>
              <a:buFont typeface="Wingdings" panose="05000000000000000000" pitchFamily="2" charset="2"/>
              <a:buChar char="q"/>
            </a:pPr>
            <a:r>
              <a:rPr lang="en-US" sz="2500" b="1" dirty="0">
                <a:solidFill>
                  <a:schemeClr val="tx1"/>
                </a:solidFill>
              </a:rPr>
              <a:t>H</a:t>
            </a:r>
            <a:r>
              <a:rPr lang="en-US" sz="2500" dirty="0">
                <a:solidFill>
                  <a:schemeClr val="tx1"/>
                </a:solidFill>
              </a:rPr>
              <a:t>elps in Project implementation entails identification of relevant activities and tasks, computation of resource requirements, assigning responsibilities and scheduling activities of a Project Activity Plan (Activity Time-line - Gantt Chart)</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92289973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dirty="0">
                <a:solidFill>
                  <a:schemeClr val="tx1"/>
                </a:solidFill>
              </a:rPr>
              <a:t>Gantt Charts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113</a:t>
            </a:fld>
            <a:endParaRPr lang="en-US" sz="2800" b="1" dirty="0">
              <a:solidFill>
                <a:schemeClr val="tx1"/>
              </a:solidFill>
              <a:latin typeface="Bookman Old Style" panose="02050604050505020204" pitchFamily="18" charset="0"/>
            </a:endParaRPr>
          </a:p>
        </p:txBody>
      </p:sp>
      <p:graphicFrame>
        <p:nvGraphicFramePr>
          <p:cNvPr id="6" name="Table 5">
            <a:extLst>
              <a:ext uri="{FF2B5EF4-FFF2-40B4-BE49-F238E27FC236}">
                <a16:creationId xmlns:a16="http://schemas.microsoft.com/office/drawing/2014/main" id="{CC6C1939-B915-4929-9ACC-C1964BBC5B8E}"/>
              </a:ext>
            </a:extLst>
          </p:cNvPr>
          <p:cNvGraphicFramePr>
            <a:graphicFrameLocks noGrp="1"/>
          </p:cNvGraphicFramePr>
          <p:nvPr>
            <p:extLst>
              <p:ext uri="{D42A27DB-BD31-4B8C-83A1-F6EECF244321}">
                <p14:modId xmlns:p14="http://schemas.microsoft.com/office/powerpoint/2010/main" val="852498743"/>
              </p:ext>
            </p:extLst>
          </p:nvPr>
        </p:nvGraphicFramePr>
        <p:xfrm>
          <a:off x="295275" y="1143000"/>
          <a:ext cx="8553445" cy="5077142"/>
        </p:xfrm>
        <a:graphic>
          <a:graphicData uri="http://schemas.openxmlformats.org/drawingml/2006/table">
            <a:tbl>
              <a:tblPr firstRow="1" firstCol="1" bandRow="1" bandCol="1"/>
              <a:tblGrid>
                <a:gridCol w="1838289">
                  <a:extLst>
                    <a:ext uri="{9D8B030D-6E8A-4147-A177-3AD203B41FA5}">
                      <a16:colId xmlns:a16="http://schemas.microsoft.com/office/drawing/2014/main" val="20000"/>
                    </a:ext>
                  </a:extLst>
                </a:gridCol>
                <a:gridCol w="216269">
                  <a:extLst>
                    <a:ext uri="{9D8B030D-6E8A-4147-A177-3AD203B41FA5}">
                      <a16:colId xmlns:a16="http://schemas.microsoft.com/office/drawing/2014/main" val="20001"/>
                    </a:ext>
                  </a:extLst>
                </a:gridCol>
                <a:gridCol w="216269">
                  <a:extLst>
                    <a:ext uri="{9D8B030D-6E8A-4147-A177-3AD203B41FA5}">
                      <a16:colId xmlns:a16="http://schemas.microsoft.com/office/drawing/2014/main" val="20002"/>
                    </a:ext>
                  </a:extLst>
                </a:gridCol>
                <a:gridCol w="216269">
                  <a:extLst>
                    <a:ext uri="{9D8B030D-6E8A-4147-A177-3AD203B41FA5}">
                      <a16:colId xmlns:a16="http://schemas.microsoft.com/office/drawing/2014/main" val="20003"/>
                    </a:ext>
                  </a:extLst>
                </a:gridCol>
                <a:gridCol w="216269">
                  <a:extLst>
                    <a:ext uri="{9D8B030D-6E8A-4147-A177-3AD203B41FA5}">
                      <a16:colId xmlns:a16="http://schemas.microsoft.com/office/drawing/2014/main" val="20004"/>
                    </a:ext>
                  </a:extLst>
                </a:gridCol>
                <a:gridCol w="216269">
                  <a:extLst>
                    <a:ext uri="{9D8B030D-6E8A-4147-A177-3AD203B41FA5}">
                      <a16:colId xmlns:a16="http://schemas.microsoft.com/office/drawing/2014/main" val="20005"/>
                    </a:ext>
                  </a:extLst>
                </a:gridCol>
                <a:gridCol w="216269">
                  <a:extLst>
                    <a:ext uri="{9D8B030D-6E8A-4147-A177-3AD203B41FA5}">
                      <a16:colId xmlns:a16="http://schemas.microsoft.com/office/drawing/2014/main" val="20006"/>
                    </a:ext>
                  </a:extLst>
                </a:gridCol>
                <a:gridCol w="216269">
                  <a:extLst>
                    <a:ext uri="{9D8B030D-6E8A-4147-A177-3AD203B41FA5}">
                      <a16:colId xmlns:a16="http://schemas.microsoft.com/office/drawing/2014/main" val="20007"/>
                    </a:ext>
                  </a:extLst>
                </a:gridCol>
                <a:gridCol w="216269">
                  <a:extLst>
                    <a:ext uri="{9D8B030D-6E8A-4147-A177-3AD203B41FA5}">
                      <a16:colId xmlns:a16="http://schemas.microsoft.com/office/drawing/2014/main" val="20008"/>
                    </a:ext>
                  </a:extLst>
                </a:gridCol>
                <a:gridCol w="216269">
                  <a:extLst>
                    <a:ext uri="{9D8B030D-6E8A-4147-A177-3AD203B41FA5}">
                      <a16:colId xmlns:a16="http://schemas.microsoft.com/office/drawing/2014/main" val="20009"/>
                    </a:ext>
                  </a:extLst>
                </a:gridCol>
                <a:gridCol w="216269">
                  <a:extLst>
                    <a:ext uri="{9D8B030D-6E8A-4147-A177-3AD203B41FA5}">
                      <a16:colId xmlns:a16="http://schemas.microsoft.com/office/drawing/2014/main" val="20010"/>
                    </a:ext>
                  </a:extLst>
                </a:gridCol>
                <a:gridCol w="216269">
                  <a:extLst>
                    <a:ext uri="{9D8B030D-6E8A-4147-A177-3AD203B41FA5}">
                      <a16:colId xmlns:a16="http://schemas.microsoft.com/office/drawing/2014/main" val="20011"/>
                    </a:ext>
                  </a:extLst>
                </a:gridCol>
                <a:gridCol w="216269">
                  <a:extLst>
                    <a:ext uri="{9D8B030D-6E8A-4147-A177-3AD203B41FA5}">
                      <a16:colId xmlns:a16="http://schemas.microsoft.com/office/drawing/2014/main" val="20012"/>
                    </a:ext>
                  </a:extLst>
                </a:gridCol>
                <a:gridCol w="1308429">
                  <a:extLst>
                    <a:ext uri="{9D8B030D-6E8A-4147-A177-3AD203B41FA5}">
                      <a16:colId xmlns:a16="http://schemas.microsoft.com/office/drawing/2014/main" val="20013"/>
                    </a:ext>
                  </a:extLst>
                </a:gridCol>
                <a:gridCol w="1354179">
                  <a:extLst>
                    <a:ext uri="{9D8B030D-6E8A-4147-A177-3AD203B41FA5}">
                      <a16:colId xmlns:a16="http://schemas.microsoft.com/office/drawing/2014/main" val="20014"/>
                    </a:ext>
                  </a:extLst>
                </a:gridCol>
                <a:gridCol w="1457320">
                  <a:extLst>
                    <a:ext uri="{9D8B030D-6E8A-4147-A177-3AD203B41FA5}">
                      <a16:colId xmlns:a16="http://schemas.microsoft.com/office/drawing/2014/main" val="20015"/>
                    </a:ext>
                  </a:extLst>
                </a:gridCol>
              </a:tblGrid>
              <a:tr h="1463040">
                <a:tc>
                  <a:txBody>
                    <a:bodyPr/>
                    <a:lstStyle/>
                    <a:p>
                      <a:pPr marL="0" marR="0" algn="just">
                        <a:lnSpc>
                          <a:spcPct val="150000"/>
                        </a:lnSpc>
                        <a:spcBef>
                          <a:spcPts val="0"/>
                        </a:spcBef>
                        <a:spcAft>
                          <a:spcPts val="0"/>
                        </a:spcAft>
                      </a:pPr>
                      <a:r>
                        <a:rPr lang="en-US" sz="1600" b="1" dirty="0">
                          <a:effectLst/>
                          <a:latin typeface="Maiandra GD"/>
                          <a:ea typeface="Times New Roman"/>
                        </a:rPr>
                        <a:t>Activity Description</a:t>
                      </a:r>
                      <a:endParaRPr lang="en-US" sz="1600" b="1" dirty="0">
                        <a:effectLst/>
                        <a:latin typeface="Times New Roman"/>
                        <a:ea typeface="Times New Roman"/>
                      </a:endParaRPr>
                    </a:p>
                    <a:p>
                      <a:pPr marL="0" marR="0" algn="just">
                        <a:lnSpc>
                          <a:spcPct val="150000"/>
                        </a:lnSpc>
                        <a:spcBef>
                          <a:spcPts val="0"/>
                        </a:spcBef>
                        <a:spcAft>
                          <a:spcPts val="0"/>
                        </a:spcAft>
                      </a:pPr>
                      <a:r>
                        <a:rPr lang="en-US" sz="1600" b="1" dirty="0">
                          <a:effectLst/>
                          <a:latin typeface="Maiandra GD"/>
                          <a:ea typeface="Times New Roman"/>
                        </a:rPr>
                        <a:t>(Examples)</a:t>
                      </a:r>
                      <a:endParaRPr lang="en-US" sz="1600" b="1" dirty="0">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2">
                  <a:txBody>
                    <a:bodyPr/>
                    <a:lstStyle/>
                    <a:p>
                      <a:pPr marL="0" marR="0" algn="just">
                        <a:lnSpc>
                          <a:spcPct val="150000"/>
                        </a:lnSpc>
                        <a:spcBef>
                          <a:spcPts val="0"/>
                        </a:spcBef>
                        <a:spcAft>
                          <a:spcPts val="0"/>
                        </a:spcAft>
                      </a:pPr>
                      <a:r>
                        <a:rPr lang="en-US" sz="1600" b="1" dirty="0">
                          <a:effectLst/>
                          <a:latin typeface="Maiandra GD"/>
                          <a:ea typeface="Times New Roman"/>
                        </a:rPr>
                        <a:t>Time Period / Duration</a:t>
                      </a:r>
                      <a:endParaRPr lang="en-US" sz="1600" b="1" dirty="0">
                        <a:effectLst/>
                        <a:latin typeface="Times New Roman"/>
                        <a:ea typeface="Times New Roman"/>
                      </a:endParaRPr>
                    </a:p>
                    <a:p>
                      <a:pPr marL="0" marR="0" algn="just">
                        <a:lnSpc>
                          <a:spcPct val="150000"/>
                        </a:lnSpc>
                        <a:spcBef>
                          <a:spcPts val="0"/>
                        </a:spcBef>
                        <a:spcAft>
                          <a:spcPts val="0"/>
                        </a:spcAft>
                      </a:pPr>
                      <a:r>
                        <a:rPr lang="en-US" sz="1600" b="1" dirty="0">
                          <a:effectLst/>
                          <a:latin typeface="Maiandra GD"/>
                          <a:ea typeface="Times New Roman"/>
                        </a:rPr>
                        <a:t>(weekly, monthly, quarterly, yearly, etc.)</a:t>
                      </a:r>
                      <a:endParaRPr lang="en-US" sz="1600" b="1" dirty="0">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just">
                        <a:lnSpc>
                          <a:spcPct val="150000"/>
                        </a:lnSpc>
                        <a:spcBef>
                          <a:spcPts val="0"/>
                        </a:spcBef>
                        <a:spcAft>
                          <a:spcPts val="0"/>
                        </a:spcAft>
                      </a:pPr>
                      <a:r>
                        <a:rPr lang="en-US" sz="1600" b="1">
                          <a:effectLst/>
                          <a:latin typeface="Maiandra GD"/>
                          <a:ea typeface="Times New Roman"/>
                        </a:rPr>
                        <a:t>Expected Output / Outcome</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dirty="0">
                          <a:effectLst/>
                          <a:latin typeface="Maiandra GD"/>
                          <a:ea typeface="Times New Roman"/>
                        </a:rPr>
                        <a:t>Resources Requirements</a:t>
                      </a:r>
                      <a:endParaRPr lang="en-US" sz="1600" b="1" dirty="0">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dirty="0">
                          <a:effectLst/>
                          <a:latin typeface="Maiandra GD"/>
                          <a:ea typeface="Times New Roman"/>
                        </a:rPr>
                        <a:t>Responsibility </a:t>
                      </a:r>
                      <a:endParaRPr lang="en-US" sz="1600" b="1" dirty="0">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87680">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J</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F</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M</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A</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M</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J</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J</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A</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S</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O</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N</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D</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dirty="0">
                          <a:effectLst/>
                          <a:latin typeface="Maiandra GD"/>
                          <a:ea typeface="Times New Roman"/>
                        </a:rPr>
                        <a:t> </a:t>
                      </a:r>
                      <a:endParaRPr lang="en-US" sz="1600" b="1" dirty="0">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87680">
                <a:tc>
                  <a:txBody>
                    <a:bodyPr/>
                    <a:lstStyle/>
                    <a:p>
                      <a:pPr marL="0" marR="0" algn="just">
                        <a:lnSpc>
                          <a:spcPct val="150000"/>
                        </a:lnSpc>
                        <a:spcBef>
                          <a:spcPts val="0"/>
                        </a:spcBef>
                        <a:spcAft>
                          <a:spcPts val="0"/>
                        </a:spcAft>
                      </a:pPr>
                      <a:r>
                        <a:rPr lang="en-US" sz="1600" b="1">
                          <a:effectLst/>
                          <a:latin typeface="Maiandra GD"/>
                          <a:ea typeface="Times New Roman"/>
                        </a:rPr>
                        <a:t>Training</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dirty="0">
                          <a:effectLst/>
                          <a:latin typeface="Maiandra GD"/>
                          <a:ea typeface="Times New Roman"/>
                        </a:rPr>
                        <a:t> </a:t>
                      </a:r>
                      <a:endParaRPr lang="en-US" sz="1600" b="1" dirty="0">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87680">
                <a:tc>
                  <a:txBody>
                    <a:bodyPr/>
                    <a:lstStyle/>
                    <a:p>
                      <a:pPr marL="0" marR="0" algn="just">
                        <a:lnSpc>
                          <a:spcPct val="150000"/>
                        </a:lnSpc>
                        <a:spcBef>
                          <a:spcPts val="0"/>
                        </a:spcBef>
                        <a:spcAft>
                          <a:spcPts val="0"/>
                        </a:spcAft>
                      </a:pPr>
                      <a:r>
                        <a:rPr lang="en-US" sz="1600" b="1">
                          <a:effectLst/>
                          <a:latin typeface="Maiandra GD"/>
                          <a:ea typeface="Times New Roman"/>
                        </a:rPr>
                        <a:t>Construction</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87680">
                <a:tc>
                  <a:txBody>
                    <a:bodyPr/>
                    <a:lstStyle/>
                    <a:p>
                      <a:pPr marL="0" marR="0" algn="just">
                        <a:lnSpc>
                          <a:spcPct val="150000"/>
                        </a:lnSpc>
                        <a:spcBef>
                          <a:spcPts val="0"/>
                        </a:spcBef>
                        <a:spcAft>
                          <a:spcPts val="0"/>
                        </a:spcAft>
                      </a:pPr>
                      <a:r>
                        <a:rPr lang="en-US" sz="1600" b="1">
                          <a:effectLst/>
                          <a:latin typeface="Maiandra GD"/>
                          <a:ea typeface="Times New Roman"/>
                        </a:rPr>
                        <a:t>Community mobilization</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dirty="0">
                          <a:effectLst/>
                          <a:latin typeface="Maiandra GD"/>
                          <a:ea typeface="Times New Roman"/>
                        </a:rPr>
                        <a:t> </a:t>
                      </a:r>
                      <a:endParaRPr lang="en-US" sz="1600" b="1" dirty="0">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87680">
                <a:tc>
                  <a:txBody>
                    <a:bodyPr/>
                    <a:lstStyle/>
                    <a:p>
                      <a:pPr marL="0" marR="0" algn="just">
                        <a:lnSpc>
                          <a:spcPct val="150000"/>
                        </a:lnSpc>
                        <a:spcBef>
                          <a:spcPts val="0"/>
                        </a:spcBef>
                        <a:spcAft>
                          <a:spcPts val="0"/>
                        </a:spcAft>
                      </a:pPr>
                      <a:r>
                        <a:rPr lang="en-US" sz="1600" b="1">
                          <a:effectLst/>
                          <a:latin typeface="Maiandra GD"/>
                          <a:ea typeface="Times New Roman"/>
                        </a:rPr>
                        <a:t>Procurement</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975359">
                <a:tc>
                  <a:txBody>
                    <a:bodyPr/>
                    <a:lstStyle/>
                    <a:p>
                      <a:pPr marL="0" marR="0" algn="just">
                        <a:lnSpc>
                          <a:spcPct val="150000"/>
                        </a:lnSpc>
                        <a:spcBef>
                          <a:spcPts val="0"/>
                        </a:spcBef>
                        <a:spcAft>
                          <a:spcPts val="0"/>
                        </a:spcAft>
                      </a:pPr>
                      <a:r>
                        <a:rPr lang="en-US" sz="1600" b="1">
                          <a:effectLst/>
                          <a:latin typeface="Maiandra GD"/>
                          <a:ea typeface="Times New Roman"/>
                        </a:rPr>
                        <a:t>Cost/Resource Requirements</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dirty="0">
                          <a:effectLst/>
                          <a:latin typeface="Maiandra GD"/>
                          <a:ea typeface="Times New Roman"/>
                        </a:rPr>
                        <a:t> </a:t>
                      </a:r>
                      <a:endParaRPr lang="en-US" sz="1600" b="1" dirty="0">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4153482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dirty="0">
                <a:solidFill>
                  <a:schemeClr val="tx1"/>
                </a:solidFill>
              </a:rPr>
              <a:t>Gantt Charts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114</a:t>
            </a:fld>
            <a:endParaRPr lang="en-US" sz="2800" b="1" dirty="0">
              <a:solidFill>
                <a:schemeClr val="tx1"/>
              </a:solidFill>
              <a:latin typeface="Bookman Old Style" panose="02050604050505020204" pitchFamily="18" charset="0"/>
            </a:endParaRPr>
          </a:p>
        </p:txBody>
      </p:sp>
      <p:pic>
        <p:nvPicPr>
          <p:cNvPr id="4" name="Picture 3">
            <a:hlinkClick r:id="rId3" tgtFrame="&quot;_blank&quot;"/>
            <a:extLst>
              <a:ext uri="{FF2B5EF4-FFF2-40B4-BE49-F238E27FC236}">
                <a16:creationId xmlns:a16="http://schemas.microsoft.com/office/drawing/2014/main" id="{310640B9-1D7D-44C7-AAA2-14EE58A76705}"/>
              </a:ext>
            </a:extLst>
          </p:cNvPr>
          <p:cNvPicPr/>
          <p:nvPr/>
        </p:nvPicPr>
        <p:blipFill>
          <a:blip r:embed="rId4" cstate="print"/>
          <a:srcRect/>
          <a:stretch>
            <a:fillRect/>
          </a:stretch>
        </p:blipFill>
        <p:spPr bwMode="auto">
          <a:xfrm>
            <a:off x="295276" y="666750"/>
            <a:ext cx="8610600" cy="6191250"/>
          </a:xfrm>
          <a:prstGeom prst="rect">
            <a:avLst/>
          </a:prstGeom>
          <a:noFill/>
          <a:ln w="9525">
            <a:noFill/>
            <a:miter lim="800000"/>
            <a:headEnd/>
            <a:tailEnd/>
          </a:ln>
        </p:spPr>
      </p:pic>
    </p:spTree>
    <p:extLst>
      <p:ext uri="{BB962C8B-B14F-4D97-AF65-F5344CB8AC3E}">
        <p14:creationId xmlns:p14="http://schemas.microsoft.com/office/powerpoint/2010/main" val="253606208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92500" lnSpcReduction="10000"/>
          </a:bodyPr>
          <a:lstStyle/>
          <a:p>
            <a:pPr marL="0" indent="0" algn="just">
              <a:lnSpc>
                <a:spcPct val="120000"/>
              </a:lnSpc>
              <a:spcBef>
                <a:spcPts val="0"/>
              </a:spcBef>
              <a:buClrTx/>
              <a:buNone/>
            </a:pPr>
            <a:r>
              <a:rPr lang="en-GB" sz="2500" b="1" dirty="0">
                <a:solidFill>
                  <a:schemeClr val="tx1"/>
                </a:solidFill>
              </a:rPr>
              <a:t>(3 ) Organizing (execution)</a:t>
            </a:r>
          </a:p>
          <a:p>
            <a:pPr algn="just">
              <a:lnSpc>
                <a:spcPct val="120000"/>
              </a:lnSpc>
              <a:spcBef>
                <a:spcPts val="0"/>
              </a:spcBef>
              <a:buClrTx/>
              <a:buFont typeface="Wingdings" panose="05000000000000000000" pitchFamily="2" charset="2"/>
              <a:buChar char="q"/>
            </a:pPr>
            <a:r>
              <a:rPr lang="en-US" sz="2600" dirty="0">
                <a:solidFill>
                  <a:schemeClr val="tx1"/>
                </a:solidFill>
              </a:rPr>
              <a:t>Involves leading and giving guidance</a:t>
            </a:r>
          </a:p>
          <a:p>
            <a:pPr algn="just">
              <a:lnSpc>
                <a:spcPct val="120000"/>
              </a:lnSpc>
              <a:spcBef>
                <a:spcPts val="0"/>
              </a:spcBef>
              <a:buClrTx/>
              <a:buFont typeface="Wingdings" panose="05000000000000000000" pitchFamily="2" charset="2"/>
              <a:buChar char="q"/>
            </a:pPr>
            <a:r>
              <a:rPr lang="en-US" sz="2600" dirty="0">
                <a:solidFill>
                  <a:schemeClr val="tx1"/>
                </a:solidFill>
              </a:rPr>
              <a:t>Entails coordinating and communicating to the people involved</a:t>
            </a:r>
          </a:p>
          <a:p>
            <a:pPr algn="just">
              <a:lnSpc>
                <a:spcPct val="120000"/>
              </a:lnSpc>
              <a:spcBef>
                <a:spcPts val="0"/>
              </a:spcBef>
              <a:buClrTx/>
              <a:buFont typeface="Wingdings" panose="05000000000000000000" pitchFamily="2" charset="2"/>
              <a:buChar char="q"/>
            </a:pPr>
            <a:r>
              <a:rPr lang="en-US" sz="2600" dirty="0">
                <a:solidFill>
                  <a:schemeClr val="tx1"/>
                </a:solidFill>
              </a:rPr>
              <a:t>Assemble the necessary resources for carrying out the work defined in the plan</a:t>
            </a:r>
          </a:p>
          <a:p>
            <a:pPr algn="just">
              <a:lnSpc>
                <a:spcPct val="120000"/>
              </a:lnSpc>
              <a:spcBef>
                <a:spcPts val="0"/>
              </a:spcBef>
              <a:buClrTx/>
              <a:buFont typeface="Wingdings" panose="05000000000000000000" pitchFamily="2" charset="2"/>
              <a:buChar char="q"/>
            </a:pPr>
            <a:r>
              <a:rPr lang="en-US" sz="2600" dirty="0">
                <a:solidFill>
                  <a:schemeClr val="tx1"/>
                </a:solidFill>
              </a:rPr>
              <a:t>Now that you’ve done your planning, it’s time to start the project. This is where the rubber hits the road, but that doesn’t mean you’re just cruising. This phase is made up of these detailed processes:</a:t>
            </a:r>
          </a:p>
          <a:p>
            <a:pPr algn="just">
              <a:lnSpc>
                <a:spcPct val="120000"/>
              </a:lnSpc>
              <a:spcBef>
                <a:spcPts val="0"/>
              </a:spcBef>
              <a:buClrTx/>
              <a:buFont typeface="Wingdings" panose="05000000000000000000" pitchFamily="2" charset="2"/>
              <a:buChar char="q"/>
            </a:pPr>
            <a:r>
              <a:rPr lang="en-US" sz="2600" b="1" dirty="0">
                <a:solidFill>
                  <a:schemeClr val="tx1"/>
                </a:solidFill>
              </a:rPr>
              <a:t>Executing the Plan: </a:t>
            </a:r>
            <a:r>
              <a:rPr lang="en-US" sz="2600" dirty="0">
                <a:solidFill>
                  <a:schemeClr val="tx1"/>
                </a:solidFill>
              </a:rPr>
              <a:t>Follow the plan you created, assign the tasks to team members and manage and monitor their progress with project management tools, like a project dashboard.</a:t>
            </a:r>
          </a:p>
          <a:p>
            <a:pPr algn="just">
              <a:lnSpc>
                <a:spcPct val="120000"/>
              </a:lnSpc>
              <a:spcBef>
                <a:spcPts val="0"/>
              </a:spcBef>
              <a:buClrTx/>
              <a:buFont typeface="Wingdings" panose="05000000000000000000" pitchFamily="2" charset="2"/>
              <a:buChar char="q"/>
            </a:pPr>
            <a:r>
              <a:rPr lang="en-US" sz="2600" b="1" dirty="0">
                <a:solidFill>
                  <a:schemeClr val="tx1"/>
                </a:solidFill>
              </a:rPr>
              <a:t>Administrate: </a:t>
            </a:r>
            <a:r>
              <a:rPr lang="en-US" sz="2600" dirty="0">
                <a:solidFill>
                  <a:schemeClr val="tx1"/>
                </a:solidFill>
              </a:rPr>
              <a:t>Manage the contracts secured in the project.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0410664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(4) Monitoring &amp; Controlling</a:t>
            </a:r>
            <a:endParaRPr lang="en-GB" sz="26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Entails establishing a basis of control</a:t>
            </a:r>
          </a:p>
          <a:p>
            <a:pPr marL="0" indent="0" algn="just">
              <a:lnSpc>
                <a:spcPct val="120000"/>
              </a:lnSpc>
              <a:spcBef>
                <a:spcPts val="0"/>
              </a:spcBef>
              <a:buClrTx/>
              <a:buNone/>
            </a:pPr>
            <a:r>
              <a:rPr lang="en-US" sz="2600" dirty="0">
                <a:solidFill>
                  <a:schemeClr val="tx1"/>
                </a:solidFill>
              </a:rPr>
              <a:t>→ Measuring, controlling, correcting plans etc.</a:t>
            </a:r>
          </a:p>
          <a:p>
            <a:pPr algn="just">
              <a:lnSpc>
                <a:spcPct val="120000"/>
              </a:lnSpc>
              <a:spcBef>
                <a:spcPts val="0"/>
              </a:spcBef>
              <a:buClrTx/>
              <a:buFont typeface="Wingdings" panose="05000000000000000000" pitchFamily="2" charset="2"/>
              <a:buChar char="q"/>
            </a:pPr>
            <a:r>
              <a:rPr lang="en-US" sz="2600" dirty="0">
                <a:solidFill>
                  <a:schemeClr val="tx1"/>
                </a:solidFill>
              </a:rPr>
              <a:t>Sufficient authority needed for resource allocation</a:t>
            </a:r>
          </a:p>
          <a:p>
            <a:pPr algn="just">
              <a:lnSpc>
                <a:spcPct val="120000"/>
              </a:lnSpc>
              <a:spcBef>
                <a:spcPts val="0"/>
              </a:spcBef>
              <a:buClrTx/>
              <a:buFont typeface="Wingdings" panose="05000000000000000000" pitchFamily="2" charset="2"/>
              <a:buChar char="q"/>
            </a:pPr>
            <a:r>
              <a:rPr lang="en-US" sz="2600" dirty="0">
                <a:solidFill>
                  <a:schemeClr val="tx1"/>
                </a:solidFill>
              </a:rPr>
              <a:t>Methods of monitoring progress of projects are needed to allow adjustment when deviations from plan are recognized. </a:t>
            </a:r>
          </a:p>
          <a:p>
            <a:pPr algn="just">
              <a:lnSpc>
                <a:spcPct val="120000"/>
              </a:lnSpc>
              <a:spcBef>
                <a:spcPts val="0"/>
              </a:spcBef>
              <a:buClrTx/>
              <a:buFont typeface="Wingdings" panose="05000000000000000000" pitchFamily="2" charset="2"/>
              <a:buChar char="q"/>
            </a:pPr>
            <a:r>
              <a:rPr lang="en-US" sz="2600" dirty="0">
                <a:solidFill>
                  <a:schemeClr val="tx1"/>
                </a:solidFill>
              </a:rPr>
              <a:t>To ensure that the project plan is being actualized, all aspects of the project must be monitored and adjusted as needed. To do this, follow these processes:</a:t>
            </a:r>
          </a:p>
          <a:p>
            <a:pPr algn="just">
              <a:lnSpc>
                <a:spcPct val="120000"/>
              </a:lnSpc>
              <a:spcBef>
                <a:spcPts val="0"/>
              </a:spcBef>
              <a:buClrTx/>
              <a:buFont typeface="Wingdings" panose="05000000000000000000" pitchFamily="2" charset="2"/>
              <a:buChar char="q"/>
            </a:pPr>
            <a:r>
              <a:rPr lang="en-US" sz="2600" b="1" dirty="0">
                <a:solidFill>
                  <a:schemeClr val="tx1"/>
                </a:solidFill>
              </a:rPr>
              <a:t>Reporting: </a:t>
            </a:r>
            <a:r>
              <a:rPr lang="en-US" sz="2600" dirty="0">
                <a:solidFill>
                  <a:schemeClr val="tx1"/>
                </a:solidFill>
              </a:rPr>
              <a:t>Have a metric to measure project progress and an instrument to deliver this information.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3884676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b="1" dirty="0">
                <a:solidFill>
                  <a:schemeClr val="tx1"/>
                </a:solidFill>
              </a:rPr>
              <a:t>Scope: </a:t>
            </a:r>
            <a:r>
              <a:rPr lang="en-US" sz="2600" dirty="0">
                <a:solidFill>
                  <a:schemeClr val="tx1"/>
                </a:solidFill>
              </a:rPr>
              <a:t>Monitor scope and control changes.</a:t>
            </a:r>
          </a:p>
          <a:p>
            <a:pPr algn="just">
              <a:lnSpc>
                <a:spcPct val="120000"/>
              </a:lnSpc>
              <a:spcBef>
                <a:spcPts val="0"/>
              </a:spcBef>
              <a:buClrTx/>
              <a:buFont typeface="Wingdings" panose="05000000000000000000" pitchFamily="2" charset="2"/>
              <a:buChar char="q"/>
            </a:pPr>
            <a:r>
              <a:rPr lang="en-US" sz="2600" b="1" dirty="0">
                <a:solidFill>
                  <a:schemeClr val="tx1"/>
                </a:solidFill>
              </a:rPr>
              <a:t>Quality: </a:t>
            </a:r>
            <a:r>
              <a:rPr lang="en-US" sz="2600" dirty="0">
                <a:solidFill>
                  <a:schemeClr val="tx1"/>
                </a:solidFill>
              </a:rPr>
              <a:t>Measure the quality of deliverables and make sure that the planned quality is being met. If not, evaluate how to improve the quality.</a:t>
            </a:r>
          </a:p>
          <a:p>
            <a:pPr algn="just">
              <a:lnSpc>
                <a:spcPct val="120000"/>
              </a:lnSpc>
              <a:spcBef>
                <a:spcPts val="0"/>
              </a:spcBef>
              <a:buClrTx/>
              <a:buFont typeface="Wingdings" panose="05000000000000000000" pitchFamily="2" charset="2"/>
              <a:buChar char="q"/>
            </a:pPr>
            <a:r>
              <a:rPr lang="en-US" sz="2600" b="1" dirty="0">
                <a:solidFill>
                  <a:schemeClr val="tx1"/>
                </a:solidFill>
              </a:rPr>
              <a:t>Schedule: </a:t>
            </a:r>
            <a:r>
              <a:rPr lang="en-US" sz="2600" dirty="0">
                <a:solidFill>
                  <a:schemeClr val="tx1"/>
                </a:solidFill>
              </a:rPr>
              <a:t>Keep track of delays or blocks that impact the timeline of the project and adjust to stay on track.</a:t>
            </a:r>
          </a:p>
          <a:p>
            <a:pPr algn="just">
              <a:lnSpc>
                <a:spcPct val="120000"/>
              </a:lnSpc>
              <a:spcBef>
                <a:spcPts val="0"/>
              </a:spcBef>
              <a:buClrTx/>
              <a:buFont typeface="Wingdings" panose="05000000000000000000" pitchFamily="2" charset="2"/>
              <a:buChar char="q"/>
            </a:pPr>
            <a:r>
              <a:rPr lang="en-US" sz="2600" b="1" dirty="0">
                <a:solidFill>
                  <a:schemeClr val="tx1"/>
                </a:solidFill>
              </a:rPr>
              <a:t>Cost: </a:t>
            </a:r>
            <a:r>
              <a:rPr lang="en-US" sz="2600" dirty="0">
                <a:solidFill>
                  <a:schemeClr val="tx1"/>
                </a:solidFill>
              </a:rPr>
              <a:t>Monitor expenses and control cost changes.</a:t>
            </a:r>
          </a:p>
          <a:p>
            <a:pPr algn="just">
              <a:lnSpc>
                <a:spcPct val="120000"/>
              </a:lnSpc>
              <a:spcBef>
                <a:spcPts val="0"/>
              </a:spcBef>
              <a:buClrTx/>
              <a:buFont typeface="Wingdings" panose="05000000000000000000" pitchFamily="2" charset="2"/>
              <a:buChar char="q"/>
            </a:pPr>
            <a:r>
              <a:rPr lang="en-US" sz="2600" b="1" dirty="0">
                <a:solidFill>
                  <a:schemeClr val="tx1"/>
                </a:solidFill>
              </a:rPr>
              <a:t>Risk: </a:t>
            </a:r>
            <a:r>
              <a:rPr lang="en-US" sz="2600" dirty="0">
                <a:solidFill>
                  <a:schemeClr val="tx1"/>
                </a:solidFill>
              </a:rPr>
              <a:t>Note changes in risk throughout the project and respond accordingly</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8546558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5) Closing out the Project</a:t>
            </a:r>
          </a:p>
          <a:p>
            <a:pPr algn="just">
              <a:lnSpc>
                <a:spcPct val="120000"/>
              </a:lnSpc>
              <a:spcBef>
                <a:spcPts val="0"/>
              </a:spcBef>
              <a:buClrTx/>
              <a:buFont typeface="Wingdings" panose="05000000000000000000" pitchFamily="2" charset="2"/>
              <a:buChar char="q"/>
            </a:pPr>
            <a:r>
              <a:rPr lang="en-US" sz="2600" dirty="0">
                <a:solidFill>
                  <a:schemeClr val="tx1"/>
                </a:solidFill>
              </a:rPr>
              <a:t>Management actions</a:t>
            </a:r>
          </a:p>
          <a:p>
            <a:pPr lvl="1" algn="just">
              <a:lnSpc>
                <a:spcPct val="120000"/>
              </a:lnSpc>
              <a:spcBef>
                <a:spcPts val="0"/>
              </a:spcBef>
              <a:buClrTx/>
              <a:buFont typeface="Wingdings" panose="05000000000000000000" pitchFamily="2" charset="2"/>
              <a:buChar char="§"/>
            </a:pPr>
            <a:r>
              <a:rPr lang="en-US" sz="2600" dirty="0">
                <a:solidFill>
                  <a:schemeClr val="tx1"/>
                </a:solidFill>
              </a:rPr>
              <a:t>Project is closed and resources returned or released</a:t>
            </a:r>
          </a:p>
          <a:p>
            <a:pPr lvl="1" algn="just">
              <a:lnSpc>
                <a:spcPct val="120000"/>
              </a:lnSpc>
              <a:spcBef>
                <a:spcPts val="0"/>
              </a:spcBef>
              <a:buClrTx/>
              <a:buFont typeface="Wingdings" panose="05000000000000000000" pitchFamily="2" charset="2"/>
              <a:buChar char="§"/>
            </a:pPr>
            <a:r>
              <a:rPr lang="en-US" sz="2600" dirty="0">
                <a:solidFill>
                  <a:schemeClr val="tx1"/>
                </a:solidFill>
              </a:rPr>
              <a:t>Working budget is closed</a:t>
            </a:r>
          </a:p>
          <a:p>
            <a:pPr algn="just">
              <a:lnSpc>
                <a:spcPct val="120000"/>
              </a:lnSpc>
              <a:spcBef>
                <a:spcPts val="0"/>
              </a:spcBef>
              <a:buClrTx/>
              <a:buFont typeface="Wingdings" panose="05000000000000000000" pitchFamily="2" charset="2"/>
              <a:buChar char="q"/>
            </a:pPr>
            <a:r>
              <a:rPr lang="en-US" sz="2600" dirty="0">
                <a:solidFill>
                  <a:schemeClr val="tx1"/>
                </a:solidFill>
              </a:rPr>
              <a:t>Assessing of outcomes against the triple constraints</a:t>
            </a:r>
          </a:p>
          <a:p>
            <a:pPr algn="just">
              <a:lnSpc>
                <a:spcPct val="120000"/>
              </a:lnSpc>
              <a:spcBef>
                <a:spcPts val="0"/>
              </a:spcBef>
              <a:buClrTx/>
              <a:buFont typeface="Wingdings" panose="05000000000000000000" pitchFamily="2" charset="2"/>
              <a:buChar char="q"/>
            </a:pPr>
            <a:r>
              <a:rPr lang="en-US" sz="2600" dirty="0">
                <a:solidFill>
                  <a:schemeClr val="tx1"/>
                </a:solidFill>
              </a:rPr>
              <a:t>Handing-over of the project facilities</a:t>
            </a:r>
          </a:p>
          <a:p>
            <a:pPr algn="just">
              <a:lnSpc>
                <a:spcPct val="120000"/>
              </a:lnSpc>
              <a:spcBef>
                <a:spcPts val="0"/>
              </a:spcBef>
              <a:buClrTx/>
              <a:buFont typeface="Wingdings" panose="05000000000000000000" pitchFamily="2" charset="2"/>
              <a:buChar char="q"/>
            </a:pPr>
            <a:r>
              <a:rPr lang="en-US" sz="2600" dirty="0">
                <a:solidFill>
                  <a:schemeClr val="tx1"/>
                </a:solidFill>
              </a:rPr>
              <a:t>Consolidating lessons learnt.</a:t>
            </a:r>
          </a:p>
          <a:p>
            <a:pPr algn="just">
              <a:lnSpc>
                <a:spcPct val="120000"/>
              </a:lnSpc>
              <a:spcBef>
                <a:spcPts val="0"/>
              </a:spcBef>
              <a:buClrTx/>
              <a:buFont typeface="Wingdings" panose="05000000000000000000" pitchFamily="2" charset="2"/>
              <a:buChar char="q"/>
            </a:pPr>
            <a:r>
              <a:rPr lang="en-US" sz="2600" dirty="0">
                <a:solidFill>
                  <a:schemeClr val="tx1"/>
                </a:solidFill>
              </a:rPr>
              <a:t>Complete project audits and documenting results etc.</a:t>
            </a:r>
          </a:p>
          <a:p>
            <a:pPr algn="just">
              <a:lnSpc>
                <a:spcPct val="120000"/>
              </a:lnSpc>
              <a:spcBef>
                <a:spcPts val="0"/>
              </a:spcBef>
              <a:buClrTx/>
              <a:buFont typeface="Wingdings" panose="05000000000000000000" pitchFamily="2" charset="2"/>
              <a:buChar char="q"/>
            </a:pPr>
            <a:r>
              <a:rPr lang="en-US" sz="2600" dirty="0">
                <a:solidFill>
                  <a:schemeClr val="tx1"/>
                </a:solidFill>
              </a:rPr>
              <a:t>The project isn’t over once the project goals and objectives have been met. The last phase of the project is closing it out. This involves another set of processes: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5098341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600" b="1" dirty="0">
                <a:solidFill>
                  <a:schemeClr val="tx1"/>
                </a:solidFill>
              </a:rPr>
              <a:t>Scope: </a:t>
            </a:r>
            <a:r>
              <a:rPr lang="en-US" sz="2600" dirty="0">
                <a:solidFill>
                  <a:schemeClr val="tx1"/>
                </a:solidFill>
              </a:rPr>
              <a:t>Make sure the project deliverables have been completed as planned.</a:t>
            </a:r>
          </a:p>
          <a:p>
            <a:pPr algn="just">
              <a:lnSpc>
                <a:spcPct val="120000"/>
              </a:lnSpc>
              <a:spcBef>
                <a:spcPts val="0"/>
              </a:spcBef>
              <a:buClrTx/>
              <a:buFont typeface="Wingdings" panose="05000000000000000000" pitchFamily="2" charset="2"/>
              <a:buChar char="q"/>
            </a:pPr>
            <a:r>
              <a:rPr lang="en-US" sz="2600" b="1" dirty="0">
                <a:solidFill>
                  <a:schemeClr val="tx1"/>
                </a:solidFill>
              </a:rPr>
              <a:t>Administration:</a:t>
            </a:r>
            <a:r>
              <a:rPr lang="en-US" sz="2600" dirty="0">
                <a:solidFill>
                  <a:schemeClr val="tx1"/>
                </a:solidFill>
              </a:rPr>
              <a:t> Close out all outstanding contracts and administrative matters, archive the paperwork and disseminate to proper parties.</a:t>
            </a:r>
          </a:p>
          <a:p>
            <a:pPr algn="just">
              <a:lnSpc>
                <a:spcPct val="120000"/>
              </a:lnSpc>
              <a:spcBef>
                <a:spcPts val="0"/>
              </a:spcBef>
              <a:buClrTx/>
              <a:buFont typeface="Wingdings" panose="05000000000000000000" pitchFamily="2" charset="2"/>
              <a:buChar char="q"/>
            </a:pPr>
            <a:r>
              <a:rPr lang="en-US" sz="2600" dirty="0">
                <a:solidFill>
                  <a:schemeClr val="tx1"/>
                </a:solidFill>
              </a:rPr>
              <a:t>The project planning process starts before work on the actual project begins and continues throughout the life cycle of the project. Its main goal is to adequately plan the time, cost and resources needed for the project and thus to minimize risk. The main output of the project planning process is the project plan (or project management plan), which includes the project schedule as well as various supporting plans.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60249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886831" cy="6534251"/>
          </a:xfrm>
        </p:spPr>
        <p:txBody>
          <a:bodyPr>
            <a:normAutofit/>
          </a:bodyPr>
          <a:lstStyle/>
          <a:p>
            <a:pPr marL="0" indent="0" algn="just">
              <a:lnSpc>
                <a:spcPct val="120000"/>
              </a:lnSpc>
              <a:spcBef>
                <a:spcPts val="0"/>
              </a:spcBef>
              <a:buClrTx/>
              <a:buNone/>
            </a:pPr>
            <a:r>
              <a:rPr lang="en-US" sz="2600" b="1" dirty="0">
                <a:solidFill>
                  <a:srgbClr val="0070C0"/>
                </a:solidFill>
              </a:rPr>
              <a:t>Objectives of the Public financial management (PFM) </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To ensure fiscal (financial) discipline</a:t>
            </a:r>
          </a:p>
          <a:p>
            <a:pPr algn="just">
              <a:lnSpc>
                <a:spcPct val="120000"/>
              </a:lnSpc>
              <a:spcBef>
                <a:spcPts val="0"/>
              </a:spcBef>
              <a:buClrTx/>
              <a:buFont typeface="Wingdings" panose="05000000000000000000" pitchFamily="2" charset="2"/>
              <a:buChar char="q"/>
            </a:pPr>
            <a:r>
              <a:rPr lang="en-US" sz="2600" dirty="0">
                <a:solidFill>
                  <a:schemeClr val="tx1"/>
                </a:solidFill>
              </a:rPr>
              <a:t>To ensure that public resources are allocated to agreed strategic priorities.</a:t>
            </a:r>
          </a:p>
          <a:p>
            <a:pPr algn="just">
              <a:lnSpc>
                <a:spcPct val="120000"/>
              </a:lnSpc>
              <a:spcBef>
                <a:spcPts val="0"/>
              </a:spcBef>
              <a:buClrTx/>
              <a:buFont typeface="Wingdings" panose="05000000000000000000" pitchFamily="2" charset="2"/>
              <a:buChar char="q"/>
            </a:pPr>
            <a:r>
              <a:rPr lang="en-US" sz="2600" dirty="0">
                <a:solidFill>
                  <a:schemeClr val="tx1"/>
                </a:solidFill>
              </a:rPr>
              <a:t>To ensure operational efficiency is achieved e.g. by timely payments</a:t>
            </a:r>
          </a:p>
          <a:p>
            <a:pPr algn="just">
              <a:lnSpc>
                <a:spcPct val="120000"/>
              </a:lnSpc>
              <a:spcBef>
                <a:spcPts val="0"/>
              </a:spcBef>
              <a:buClrTx/>
              <a:buFont typeface="Wingdings" panose="05000000000000000000" pitchFamily="2" charset="2"/>
              <a:buChar char="q"/>
            </a:pPr>
            <a:r>
              <a:rPr lang="en-US" sz="2600" dirty="0">
                <a:solidFill>
                  <a:schemeClr val="tx1"/>
                </a:solidFill>
              </a:rPr>
              <a:t>To ensure accountability of public spending</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4424974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9953"/>
            <a:ext cx="8753475" cy="6656697"/>
          </a:xfrm>
        </p:spPr>
        <p:txBody>
          <a:bodyPr>
            <a:normAutofit fontScale="85000" lnSpcReduction="10000"/>
          </a:bodyPr>
          <a:lstStyle/>
          <a:p>
            <a:pPr marL="0" indent="0" algn="ctr">
              <a:lnSpc>
                <a:spcPct val="120000"/>
              </a:lnSpc>
              <a:spcBef>
                <a:spcPts val="0"/>
              </a:spcBef>
              <a:buClrTx/>
              <a:buNone/>
            </a:pPr>
            <a:r>
              <a:rPr lang="en-US" sz="2600" b="1" dirty="0">
                <a:solidFill>
                  <a:srgbClr val="0070C0"/>
                </a:solidFill>
              </a:rPr>
              <a:t>Project Management Planning — Step by Step</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The following is a simple guide that explains the basic steps of project management planning. Note that the suggested order of the steps is not binding, although it is applicable to most scenarios.</a:t>
            </a:r>
          </a:p>
          <a:p>
            <a:pPr marL="0" indent="0" algn="just">
              <a:lnSpc>
                <a:spcPct val="120000"/>
              </a:lnSpc>
              <a:spcBef>
                <a:spcPts val="0"/>
              </a:spcBef>
              <a:buClrTx/>
              <a:buNone/>
            </a:pPr>
            <a:r>
              <a:rPr lang="en-US" sz="2600" b="1" dirty="0">
                <a:solidFill>
                  <a:schemeClr val="tx1"/>
                </a:solidFill>
              </a:rPr>
              <a:t>Step 1: Identify Project Stakeholders</a:t>
            </a:r>
          </a:p>
          <a:p>
            <a:pPr algn="just">
              <a:lnSpc>
                <a:spcPct val="120000"/>
              </a:lnSpc>
              <a:spcBef>
                <a:spcPts val="0"/>
              </a:spcBef>
              <a:buClrTx/>
              <a:buFont typeface="Wingdings" panose="05000000000000000000" pitchFamily="2" charset="2"/>
              <a:buChar char="q"/>
            </a:pPr>
            <a:r>
              <a:rPr lang="en-US" sz="2600" dirty="0">
                <a:solidFill>
                  <a:schemeClr val="tx1"/>
                </a:solidFill>
              </a:rPr>
              <a:t>Start your project planning process by identifying the stakeholders of your project. Project stakeholders are individuals, groups, or organizations who may affect or be affected by a project. </a:t>
            </a:r>
          </a:p>
          <a:p>
            <a:pPr marL="0" indent="0" algn="just">
              <a:lnSpc>
                <a:spcPct val="120000"/>
              </a:lnSpc>
              <a:spcBef>
                <a:spcPts val="0"/>
              </a:spcBef>
              <a:buClrTx/>
              <a:buNone/>
            </a:pPr>
            <a:r>
              <a:rPr lang="en-US" sz="2600" b="1" dirty="0">
                <a:solidFill>
                  <a:schemeClr val="tx1"/>
                </a:solidFill>
              </a:rPr>
              <a:t>Step 2: Identify Project Goals and Objectives</a:t>
            </a:r>
          </a:p>
          <a:p>
            <a:pPr algn="just">
              <a:lnSpc>
                <a:spcPct val="120000"/>
              </a:lnSpc>
              <a:spcBef>
                <a:spcPts val="0"/>
              </a:spcBef>
              <a:buClrTx/>
              <a:buFont typeface="Wingdings" panose="05000000000000000000" pitchFamily="2" charset="2"/>
              <a:buChar char="q"/>
            </a:pPr>
            <a:r>
              <a:rPr lang="en-US" sz="2600" dirty="0">
                <a:solidFill>
                  <a:schemeClr val="tx1"/>
                </a:solidFill>
              </a:rPr>
              <a:t>A project’s goals and objectives depend on the needs of the project stakeholders. Therefore, knowing who your stakeholders are and what their needs are is the first step in determining your project’s goals. A good way to determine stakeholders’ needs are stakeholder interviews, which you should conduct at the very beginning of the project planning process.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7955453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chemeClr val="tx1"/>
                </a:solidFill>
              </a:rPr>
              <a:t>Step 3: Identify Project Deliverables</a:t>
            </a:r>
          </a:p>
          <a:p>
            <a:pPr algn="just">
              <a:lnSpc>
                <a:spcPct val="120000"/>
              </a:lnSpc>
              <a:spcBef>
                <a:spcPts val="0"/>
              </a:spcBef>
              <a:buClrTx/>
              <a:buFont typeface="Wingdings" panose="05000000000000000000" pitchFamily="2" charset="2"/>
              <a:buChar char="q"/>
            </a:pPr>
            <a:r>
              <a:rPr lang="en-US" sz="2600" dirty="0">
                <a:solidFill>
                  <a:schemeClr val="tx1"/>
                </a:solidFill>
              </a:rPr>
              <a:t>Project deliverables are the tangible products that are produced or provided as a result of the project. We can generally distinguish between two types of deliverables:</a:t>
            </a:r>
          </a:p>
          <a:p>
            <a:pPr algn="just">
              <a:lnSpc>
                <a:spcPct val="120000"/>
              </a:lnSpc>
              <a:spcBef>
                <a:spcPts val="0"/>
              </a:spcBef>
              <a:buClrTx/>
              <a:buFont typeface="Wingdings" panose="05000000000000000000" pitchFamily="2" charset="2"/>
              <a:buChar char="q"/>
            </a:pPr>
            <a:r>
              <a:rPr lang="en-US" sz="2600" b="1" dirty="0">
                <a:solidFill>
                  <a:schemeClr val="tx1"/>
                </a:solidFill>
              </a:rPr>
              <a:t>Project deliverables</a:t>
            </a:r>
            <a:r>
              <a:rPr lang="en-US" sz="2600" dirty="0">
                <a:solidFill>
                  <a:schemeClr val="tx1"/>
                </a:solidFill>
              </a:rPr>
              <a:t>, such as the project plan, minutes, or reports. </a:t>
            </a:r>
          </a:p>
          <a:p>
            <a:pPr algn="just">
              <a:lnSpc>
                <a:spcPct val="120000"/>
              </a:lnSpc>
              <a:spcBef>
                <a:spcPts val="0"/>
              </a:spcBef>
              <a:buClrTx/>
              <a:buFont typeface="Wingdings" panose="05000000000000000000" pitchFamily="2" charset="2"/>
              <a:buChar char="q"/>
            </a:pPr>
            <a:r>
              <a:rPr lang="en-US" sz="2600" b="1" dirty="0">
                <a:solidFill>
                  <a:schemeClr val="tx1"/>
                </a:solidFill>
              </a:rPr>
              <a:t>Product deliverables</a:t>
            </a:r>
            <a:r>
              <a:rPr lang="en-US" sz="2600" dirty="0">
                <a:solidFill>
                  <a:schemeClr val="tx1"/>
                </a:solidFill>
              </a:rPr>
              <a:t>, such as intellectual material, consumer goods, contracts, and so on.</a:t>
            </a:r>
          </a:p>
          <a:p>
            <a:pPr marL="0" indent="0" algn="just">
              <a:lnSpc>
                <a:spcPct val="120000"/>
              </a:lnSpc>
              <a:spcBef>
                <a:spcPts val="0"/>
              </a:spcBef>
              <a:buClrTx/>
              <a:buNone/>
            </a:pPr>
            <a:r>
              <a:rPr lang="en-US" sz="2600" b="1" dirty="0">
                <a:solidFill>
                  <a:schemeClr val="tx1"/>
                </a:solidFill>
              </a:rPr>
              <a:t>Step 4: Create the Project Schedule</a:t>
            </a:r>
          </a:p>
          <a:p>
            <a:pPr algn="just">
              <a:lnSpc>
                <a:spcPct val="120000"/>
              </a:lnSpc>
              <a:spcBef>
                <a:spcPts val="0"/>
              </a:spcBef>
              <a:buClrTx/>
              <a:buFont typeface="Wingdings" panose="05000000000000000000" pitchFamily="2" charset="2"/>
              <a:buChar char="q"/>
            </a:pPr>
            <a:r>
              <a:rPr lang="en-US" sz="2600" dirty="0">
                <a:solidFill>
                  <a:schemeClr val="tx1"/>
                </a:solidFill>
              </a:rPr>
              <a:t>In traditional project management, the project schedule lists all activities and deliverables with their intended start and end dates, and thus provides a timeline for the entire project. </a:t>
            </a:r>
          </a:p>
          <a:p>
            <a:pPr algn="just">
              <a:lnSpc>
                <a:spcPct val="120000"/>
              </a:lnSpc>
              <a:spcBef>
                <a:spcPts val="0"/>
              </a:spcBef>
              <a:buClrTx/>
              <a:buFont typeface="Wingdings" panose="05000000000000000000" pitchFamily="2" charset="2"/>
              <a:buChar char="q"/>
            </a:pPr>
            <a:r>
              <a:rPr lang="en-US" sz="2600" dirty="0">
                <a:solidFill>
                  <a:schemeClr val="tx1"/>
                </a:solidFill>
              </a:rPr>
              <a:t>To work out the schedule for your project, you will need to:</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1243265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Step 5:Best Practices for Project Scheduling</a:t>
            </a:r>
          </a:p>
          <a:p>
            <a:pPr algn="just">
              <a:lnSpc>
                <a:spcPct val="120000"/>
              </a:lnSpc>
              <a:spcBef>
                <a:spcPts val="0"/>
              </a:spcBef>
              <a:buClrTx/>
              <a:buFont typeface="Wingdings" panose="05000000000000000000" pitchFamily="2" charset="2"/>
              <a:buChar char="q"/>
            </a:pPr>
            <a:r>
              <a:rPr lang="en-US" sz="2600" dirty="0">
                <a:solidFill>
                  <a:schemeClr val="tx1"/>
                </a:solidFill>
              </a:rPr>
              <a:t>Many of the common problems in project scheduling can be anticipated and mitigated, if not avoided altogether. </a:t>
            </a:r>
          </a:p>
          <a:p>
            <a:pPr marL="0" indent="0" algn="just">
              <a:lnSpc>
                <a:spcPct val="120000"/>
              </a:lnSpc>
              <a:spcBef>
                <a:spcPts val="0"/>
              </a:spcBef>
              <a:buClrTx/>
              <a:buNone/>
            </a:pPr>
            <a:r>
              <a:rPr lang="en-US" sz="2600" b="1" dirty="0">
                <a:solidFill>
                  <a:schemeClr val="tx1"/>
                </a:solidFill>
              </a:rPr>
              <a:t>Step 6: Outline the Project Plan</a:t>
            </a:r>
          </a:p>
          <a:p>
            <a:pPr algn="just">
              <a:lnSpc>
                <a:spcPct val="120000"/>
              </a:lnSpc>
              <a:spcBef>
                <a:spcPts val="0"/>
              </a:spcBef>
              <a:buClrTx/>
              <a:buFont typeface="Wingdings" panose="05000000000000000000" pitchFamily="2" charset="2"/>
              <a:buChar char="q"/>
            </a:pPr>
            <a:r>
              <a:rPr lang="en-US" sz="2600" dirty="0">
                <a:solidFill>
                  <a:schemeClr val="tx1"/>
                </a:solidFill>
              </a:rPr>
              <a:t>Now that you know the contents of a project plan, it’s time to look at how the project plan document is structured. By default, a project plan starts with an executive summary that provides an overview of the entire project management approach, followed by the project scope, goals and objectives, schedule, budget, and other supporting plans.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8568889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SWOT Analysis in Project Management</a:t>
            </a:r>
            <a:endParaRPr lang="en-GB" sz="2500" b="1" dirty="0">
              <a:solidFill>
                <a:srgbClr val="0070C0"/>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123</a:t>
            </a:fld>
            <a:endParaRPr lang="en-US" sz="2800" b="1" dirty="0">
              <a:solidFill>
                <a:schemeClr val="tx1"/>
              </a:solidFill>
              <a:latin typeface="Bookman Old Style" panose="02050604050505020204" pitchFamily="18" charset="0"/>
            </a:endParaRPr>
          </a:p>
        </p:txBody>
      </p:sp>
      <p:pic>
        <p:nvPicPr>
          <p:cNvPr id="4" name="Content Placeholder 3" descr="Colourful SWOT analysis diagram in shape of leaves">
            <a:extLst>
              <a:ext uri="{FF2B5EF4-FFF2-40B4-BE49-F238E27FC236}">
                <a16:creationId xmlns:a16="http://schemas.microsoft.com/office/drawing/2014/main" id="{C9A98B99-FE1C-453E-B3C3-2286996401CB}"/>
              </a:ext>
            </a:extLst>
          </p:cNvPr>
          <p:cNvPicPr>
            <a:picLocks/>
          </p:cNvPicPr>
          <p:nvPr/>
        </p:nvPicPr>
        <p:blipFill>
          <a:blip r:embed="rId3" cstate="print"/>
          <a:srcRect/>
          <a:stretch>
            <a:fillRect/>
          </a:stretch>
        </p:blipFill>
        <p:spPr bwMode="auto">
          <a:xfrm>
            <a:off x="842963" y="1067327"/>
            <a:ext cx="6477000" cy="5257800"/>
          </a:xfrm>
          <a:prstGeom prst="rect">
            <a:avLst/>
          </a:prstGeom>
          <a:noFill/>
          <a:ln w="9525">
            <a:noFill/>
            <a:miter lim="800000"/>
            <a:headEnd/>
            <a:tailEnd/>
          </a:ln>
        </p:spPr>
      </p:pic>
    </p:spTree>
    <p:extLst>
      <p:ext uri="{BB962C8B-B14F-4D97-AF65-F5344CB8AC3E}">
        <p14:creationId xmlns:p14="http://schemas.microsoft.com/office/powerpoint/2010/main" val="222838239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SWOT Analysis in Project Management</a:t>
            </a:r>
          </a:p>
          <a:p>
            <a:pPr algn="just">
              <a:lnSpc>
                <a:spcPct val="120000"/>
              </a:lnSpc>
              <a:spcBef>
                <a:spcPts val="0"/>
              </a:spcBef>
              <a:buClrTx/>
              <a:buFont typeface="Wingdings" panose="05000000000000000000" pitchFamily="2" charset="2"/>
              <a:buChar char="q"/>
            </a:pPr>
            <a:r>
              <a:rPr lang="en-US" sz="2600" dirty="0">
                <a:solidFill>
                  <a:schemeClr val="tx1"/>
                </a:solidFill>
              </a:rPr>
              <a:t>SWOT is an acronym of Strengths, Weaknesses, Opportunities and Threats and as these titles suggest it is not purely a method used for controlling areas of planning and risk, but it is also used to highlight areas of the project that could be maximized to the benefit of the whole project or individual areas where some competitive advantage may be gained. </a:t>
            </a:r>
          </a:p>
          <a:p>
            <a:pPr algn="just">
              <a:lnSpc>
                <a:spcPct val="120000"/>
              </a:lnSpc>
              <a:spcBef>
                <a:spcPts val="0"/>
              </a:spcBef>
              <a:buClrTx/>
              <a:buFont typeface="Wingdings" panose="05000000000000000000" pitchFamily="2" charset="2"/>
              <a:buChar char="q"/>
            </a:pPr>
            <a:r>
              <a:rPr lang="en-US" sz="2600" dirty="0">
                <a:solidFill>
                  <a:schemeClr val="tx1"/>
                </a:solidFill>
              </a:rPr>
              <a:t>It is used to evaluate particular activities of the project in order to optimize their potential as well as to evaluate risks in order to determine the most appropriate way of mitigating those risks.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9519382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85000" lnSpcReduction="2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SWOT analysis is normally performed during the initial project start-up phase so that the elements of the analysis can form the basis of the project plan, but it can also be used later in the project if the project is running into difficulties with scheduling, deliverables or budget and needs to be brought back on track.</a:t>
            </a:r>
          </a:p>
          <a:p>
            <a:pPr marL="0" indent="0" algn="just">
              <a:lnSpc>
                <a:spcPct val="120000"/>
              </a:lnSpc>
              <a:spcBef>
                <a:spcPts val="0"/>
              </a:spcBef>
              <a:buClrTx/>
              <a:buNone/>
            </a:pPr>
            <a:r>
              <a:rPr lang="en-US" sz="2600" b="1" dirty="0">
                <a:solidFill>
                  <a:schemeClr val="tx1"/>
                </a:solidFill>
              </a:rPr>
              <a:t>Strengths</a:t>
            </a:r>
          </a:p>
          <a:p>
            <a:pPr algn="just">
              <a:lnSpc>
                <a:spcPct val="120000"/>
              </a:lnSpc>
              <a:spcBef>
                <a:spcPts val="0"/>
              </a:spcBef>
              <a:buClrTx/>
              <a:buFont typeface="Wingdings" panose="05000000000000000000" pitchFamily="2" charset="2"/>
              <a:buChar char="q"/>
            </a:pPr>
            <a:r>
              <a:rPr lang="en-US" sz="2600" dirty="0">
                <a:solidFill>
                  <a:schemeClr val="tx1"/>
                </a:solidFill>
              </a:rPr>
              <a:t>Does the company have the necessary skills in-house?</a:t>
            </a:r>
          </a:p>
          <a:p>
            <a:pPr algn="just">
              <a:lnSpc>
                <a:spcPct val="120000"/>
              </a:lnSpc>
              <a:spcBef>
                <a:spcPts val="0"/>
              </a:spcBef>
              <a:buClrTx/>
              <a:buFont typeface="Wingdings" panose="05000000000000000000" pitchFamily="2" charset="2"/>
              <a:buChar char="q"/>
            </a:pPr>
            <a:r>
              <a:rPr lang="en-US" sz="2600" dirty="0">
                <a:solidFill>
                  <a:schemeClr val="tx1"/>
                </a:solidFill>
              </a:rPr>
              <a:t>Has a budget been assigned to the project?</a:t>
            </a:r>
          </a:p>
          <a:p>
            <a:pPr algn="just">
              <a:lnSpc>
                <a:spcPct val="120000"/>
              </a:lnSpc>
              <a:spcBef>
                <a:spcPts val="0"/>
              </a:spcBef>
              <a:buClrTx/>
              <a:buFont typeface="Wingdings" panose="05000000000000000000" pitchFamily="2" charset="2"/>
              <a:buChar char="q"/>
            </a:pPr>
            <a:r>
              <a:rPr lang="en-US" sz="2600" dirty="0">
                <a:solidFill>
                  <a:schemeClr val="tx1"/>
                </a:solidFill>
              </a:rPr>
              <a:t>What are the business benefits of completing the project?</a:t>
            </a:r>
          </a:p>
          <a:p>
            <a:pPr algn="just">
              <a:lnSpc>
                <a:spcPct val="120000"/>
              </a:lnSpc>
              <a:spcBef>
                <a:spcPts val="0"/>
              </a:spcBef>
              <a:buClrTx/>
              <a:buFont typeface="Wingdings" panose="05000000000000000000" pitchFamily="2" charset="2"/>
              <a:buChar char="q"/>
            </a:pPr>
            <a:r>
              <a:rPr lang="en-US" sz="2600" dirty="0">
                <a:solidFill>
                  <a:schemeClr val="tx1"/>
                </a:solidFill>
              </a:rPr>
              <a:t>Will the project require new technology or equipment?</a:t>
            </a:r>
          </a:p>
          <a:p>
            <a:pPr algn="just">
              <a:lnSpc>
                <a:spcPct val="120000"/>
              </a:lnSpc>
              <a:spcBef>
                <a:spcPts val="0"/>
              </a:spcBef>
              <a:buClrTx/>
              <a:buFont typeface="Wingdings" panose="05000000000000000000" pitchFamily="2" charset="2"/>
              <a:buChar char="q"/>
            </a:pPr>
            <a:r>
              <a:rPr lang="en-US" sz="2600" dirty="0">
                <a:solidFill>
                  <a:schemeClr val="tx1"/>
                </a:solidFill>
              </a:rPr>
              <a:t>How experienced is the project team on similar projects?</a:t>
            </a:r>
          </a:p>
          <a:p>
            <a:pPr marL="0" indent="0" algn="just">
              <a:lnSpc>
                <a:spcPct val="120000"/>
              </a:lnSpc>
              <a:spcBef>
                <a:spcPts val="0"/>
              </a:spcBef>
              <a:buClrTx/>
              <a:buNone/>
            </a:pPr>
            <a:r>
              <a:rPr lang="en-US" sz="2600" b="1" dirty="0">
                <a:solidFill>
                  <a:schemeClr val="tx1"/>
                </a:solidFill>
              </a:rPr>
              <a:t>Weakness</a:t>
            </a:r>
          </a:p>
          <a:p>
            <a:pPr algn="just">
              <a:lnSpc>
                <a:spcPct val="120000"/>
              </a:lnSpc>
              <a:spcBef>
                <a:spcPts val="0"/>
              </a:spcBef>
              <a:buClrTx/>
              <a:buFont typeface="Wingdings" panose="05000000000000000000" pitchFamily="2" charset="2"/>
              <a:buChar char="q"/>
            </a:pPr>
            <a:r>
              <a:rPr lang="en-US" sz="2600" dirty="0">
                <a:solidFill>
                  <a:schemeClr val="tx1"/>
                </a:solidFill>
              </a:rPr>
              <a:t>Is there a reliable estimate of costs available?</a:t>
            </a:r>
          </a:p>
          <a:p>
            <a:pPr algn="just">
              <a:lnSpc>
                <a:spcPct val="120000"/>
              </a:lnSpc>
              <a:spcBef>
                <a:spcPts val="0"/>
              </a:spcBef>
              <a:buClrTx/>
              <a:buFont typeface="Wingdings" panose="05000000000000000000" pitchFamily="2" charset="2"/>
              <a:buChar char="q"/>
            </a:pPr>
            <a:r>
              <a:rPr lang="en-US" sz="2600" dirty="0">
                <a:solidFill>
                  <a:schemeClr val="tx1"/>
                </a:solidFill>
              </a:rPr>
              <a:t>Does the company have the budget to provide contingency funding?</a:t>
            </a:r>
          </a:p>
          <a:p>
            <a:pPr algn="just">
              <a:lnSpc>
                <a:spcPct val="120000"/>
              </a:lnSpc>
              <a:spcBef>
                <a:spcPts val="0"/>
              </a:spcBef>
              <a:buClrTx/>
              <a:buFont typeface="Wingdings" panose="05000000000000000000" pitchFamily="2" charset="2"/>
              <a:buChar char="q"/>
            </a:pPr>
            <a:r>
              <a:rPr lang="en-US" sz="2600" dirty="0">
                <a:solidFill>
                  <a:schemeClr val="tx1"/>
                </a:solidFill>
              </a:rPr>
              <a:t>What are the drawbacks of the project?</a:t>
            </a:r>
          </a:p>
          <a:p>
            <a:pPr algn="just">
              <a:lnSpc>
                <a:spcPct val="120000"/>
              </a:lnSpc>
              <a:spcBef>
                <a:spcPts val="0"/>
              </a:spcBef>
              <a:buClrTx/>
              <a:buFont typeface="Wingdings" panose="05000000000000000000" pitchFamily="2" charset="2"/>
              <a:buChar char="q"/>
            </a:pPr>
            <a:r>
              <a:rPr lang="en-US" sz="2600" dirty="0">
                <a:solidFill>
                  <a:schemeClr val="tx1"/>
                </a:solidFill>
              </a:rPr>
              <a:t>Will parts of the project need to be outsourced</a:t>
            </a:r>
          </a:p>
          <a:p>
            <a:pPr algn="just">
              <a:lnSpc>
                <a:spcPct val="120000"/>
              </a:lnSpc>
              <a:spcBef>
                <a:spcPts val="0"/>
              </a:spcBef>
              <a:buClrTx/>
              <a:buFont typeface="Wingdings" panose="05000000000000000000" pitchFamily="2" charset="2"/>
              <a:buChar char="q"/>
            </a:pPr>
            <a:r>
              <a:rPr lang="en-US" sz="2600" dirty="0">
                <a:solidFill>
                  <a:schemeClr val="tx1"/>
                </a:solidFill>
              </a:rPr>
              <a:t>Is the proposed schedule realistic?</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46440657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b="1" dirty="0">
                <a:solidFill>
                  <a:schemeClr val="tx1"/>
                </a:solidFill>
              </a:rPr>
              <a:t>Opportunities</a:t>
            </a:r>
          </a:p>
          <a:p>
            <a:pPr algn="just">
              <a:lnSpc>
                <a:spcPct val="120000"/>
              </a:lnSpc>
              <a:spcBef>
                <a:spcPts val="0"/>
              </a:spcBef>
              <a:buClrTx/>
              <a:buFont typeface="Wingdings" panose="05000000000000000000" pitchFamily="2" charset="2"/>
              <a:buChar char="q"/>
            </a:pPr>
            <a:r>
              <a:rPr lang="en-US" sz="2600" dirty="0">
                <a:solidFill>
                  <a:schemeClr val="tx1"/>
                </a:solidFill>
              </a:rPr>
              <a:t>Can a local project be leveraged nationally or internationally?</a:t>
            </a:r>
          </a:p>
          <a:p>
            <a:pPr algn="just">
              <a:lnSpc>
                <a:spcPct val="120000"/>
              </a:lnSpc>
              <a:spcBef>
                <a:spcPts val="0"/>
              </a:spcBef>
              <a:buClrTx/>
              <a:buFont typeface="Wingdings" panose="05000000000000000000" pitchFamily="2" charset="2"/>
              <a:buChar char="q"/>
            </a:pPr>
            <a:r>
              <a:rPr lang="en-US" sz="2600" dirty="0">
                <a:solidFill>
                  <a:schemeClr val="tx1"/>
                </a:solidFill>
              </a:rPr>
              <a:t>Do the competitors have any weaknesses?</a:t>
            </a:r>
          </a:p>
          <a:p>
            <a:pPr algn="just">
              <a:lnSpc>
                <a:spcPct val="120000"/>
              </a:lnSpc>
              <a:spcBef>
                <a:spcPts val="0"/>
              </a:spcBef>
              <a:buClrTx/>
              <a:buFont typeface="Wingdings" panose="05000000000000000000" pitchFamily="2" charset="2"/>
              <a:buChar char="q"/>
            </a:pPr>
            <a:r>
              <a:rPr lang="en-US" sz="2600" dirty="0">
                <a:solidFill>
                  <a:schemeClr val="tx1"/>
                </a:solidFill>
              </a:rPr>
              <a:t>What are the latest industry trends?</a:t>
            </a:r>
          </a:p>
          <a:p>
            <a:pPr algn="just">
              <a:lnSpc>
                <a:spcPct val="120000"/>
              </a:lnSpc>
              <a:spcBef>
                <a:spcPts val="0"/>
              </a:spcBef>
              <a:buClrTx/>
              <a:buFont typeface="Wingdings" panose="05000000000000000000" pitchFamily="2" charset="2"/>
              <a:buChar char="q"/>
            </a:pPr>
            <a:r>
              <a:rPr lang="en-US" sz="2600" dirty="0">
                <a:solidFill>
                  <a:schemeClr val="tx1"/>
                </a:solidFill>
              </a:rPr>
              <a:t>Are there any new, or imminent, technology developments?</a:t>
            </a:r>
          </a:p>
          <a:p>
            <a:pPr marL="0" indent="0" algn="just">
              <a:lnSpc>
                <a:spcPct val="120000"/>
              </a:lnSpc>
              <a:spcBef>
                <a:spcPts val="0"/>
              </a:spcBef>
              <a:buClrTx/>
              <a:buNone/>
            </a:pPr>
            <a:r>
              <a:rPr lang="en-US" sz="2600" b="1" dirty="0">
                <a:solidFill>
                  <a:schemeClr val="tx1"/>
                </a:solidFill>
              </a:rPr>
              <a:t>Threats</a:t>
            </a:r>
          </a:p>
          <a:p>
            <a:pPr algn="just">
              <a:lnSpc>
                <a:spcPct val="120000"/>
              </a:lnSpc>
              <a:spcBef>
                <a:spcPts val="0"/>
              </a:spcBef>
              <a:buClrTx/>
              <a:buFont typeface="Wingdings" panose="05000000000000000000" pitchFamily="2" charset="2"/>
              <a:buChar char="q"/>
            </a:pPr>
            <a:r>
              <a:rPr lang="en-US" sz="2600" dirty="0">
                <a:solidFill>
                  <a:schemeClr val="tx1"/>
                </a:solidFill>
              </a:rPr>
              <a:t>Is there well-established competition already in the marketplace?</a:t>
            </a:r>
          </a:p>
          <a:p>
            <a:pPr algn="just">
              <a:lnSpc>
                <a:spcPct val="120000"/>
              </a:lnSpc>
              <a:spcBef>
                <a:spcPts val="0"/>
              </a:spcBef>
              <a:buClrTx/>
              <a:buFont typeface="Wingdings" panose="05000000000000000000" pitchFamily="2" charset="2"/>
              <a:buChar char="q"/>
            </a:pPr>
            <a:r>
              <a:rPr lang="en-US" sz="2600" dirty="0">
                <a:solidFill>
                  <a:schemeClr val="tx1"/>
                </a:solidFill>
              </a:rPr>
              <a:t>Are experienced staff difficult to replace?</a:t>
            </a:r>
          </a:p>
          <a:p>
            <a:pPr algn="just">
              <a:lnSpc>
                <a:spcPct val="120000"/>
              </a:lnSpc>
              <a:spcBef>
                <a:spcPts val="0"/>
              </a:spcBef>
              <a:buClrTx/>
              <a:buFont typeface="Wingdings" panose="05000000000000000000" pitchFamily="2" charset="2"/>
              <a:buChar char="q"/>
            </a:pPr>
            <a:r>
              <a:rPr lang="en-US" sz="2600" dirty="0">
                <a:solidFill>
                  <a:schemeClr val="tx1"/>
                </a:solidFill>
              </a:rPr>
              <a:t>Has new technology been fully tested?</a:t>
            </a:r>
          </a:p>
          <a:p>
            <a:pPr algn="just">
              <a:lnSpc>
                <a:spcPct val="120000"/>
              </a:lnSpc>
              <a:spcBef>
                <a:spcPts val="0"/>
              </a:spcBef>
              <a:buClrTx/>
              <a:buFont typeface="Wingdings" panose="05000000000000000000" pitchFamily="2" charset="2"/>
              <a:buChar char="q"/>
            </a:pPr>
            <a:r>
              <a:rPr lang="en-US" sz="2600" dirty="0">
                <a:solidFill>
                  <a:schemeClr val="tx1"/>
                </a:solidFill>
              </a:rPr>
              <a:t>Could national or global economic conditions affect the project?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18170747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The Benefits of Feedback</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Feedback is a vital part of any project manager’s skillset. Not just giving it, but also receiving it. Let’s talk about its role, why it’s so valuable and how to get better at providing it.</a:t>
            </a:r>
          </a:p>
          <a:p>
            <a:pPr algn="just">
              <a:lnSpc>
                <a:spcPct val="120000"/>
              </a:lnSpc>
              <a:spcBef>
                <a:spcPts val="0"/>
              </a:spcBef>
              <a:buClrTx/>
              <a:buFont typeface="Wingdings" panose="05000000000000000000" pitchFamily="2" charset="2"/>
              <a:buChar char="q"/>
            </a:pPr>
            <a:r>
              <a:rPr lang="en-US" sz="2600" dirty="0">
                <a:solidFill>
                  <a:schemeClr val="tx1"/>
                </a:solidFill>
              </a:rPr>
              <a:t>For a start, providing feedback—when done regularly—keeps everyone on track. That’s beneficial for anyone involved in the project.</a:t>
            </a:r>
          </a:p>
          <a:p>
            <a:pPr algn="just">
              <a:lnSpc>
                <a:spcPct val="120000"/>
              </a:lnSpc>
              <a:spcBef>
                <a:spcPts val="0"/>
              </a:spcBef>
              <a:buClrTx/>
              <a:buFont typeface="Wingdings" panose="05000000000000000000" pitchFamily="2" charset="2"/>
              <a:buChar char="q"/>
            </a:pPr>
            <a:r>
              <a:rPr lang="en-US" sz="2600" dirty="0">
                <a:solidFill>
                  <a:schemeClr val="tx1"/>
                </a:solidFill>
              </a:rPr>
              <a:t>Clear and honest communication in the team and during a project helps your employees avoid major mistakes. Feedback saves you the time of correcting someone’s work, or the regrets of a worker who feels like he failed.</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4187733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You also form better relationships with the people in your team. Feedback often involves criticism, which is something most people aren’t comfortable with. But when given in the right way, it can help them evolve.</a:t>
            </a:r>
          </a:p>
          <a:p>
            <a:pPr algn="just">
              <a:lnSpc>
                <a:spcPct val="120000"/>
              </a:lnSpc>
              <a:spcBef>
                <a:spcPts val="0"/>
              </a:spcBef>
              <a:buClrTx/>
              <a:buFont typeface="Wingdings" panose="05000000000000000000" pitchFamily="2" charset="2"/>
              <a:buChar char="q"/>
            </a:pPr>
            <a:r>
              <a:rPr lang="en-US" sz="2600" dirty="0">
                <a:solidFill>
                  <a:schemeClr val="tx1"/>
                </a:solidFill>
              </a:rPr>
              <a:t>There are the direct benefits of feedback related to business growth, such as saving money, making more sales, and completing a project on time.</a:t>
            </a:r>
          </a:p>
          <a:p>
            <a:pPr algn="just">
              <a:lnSpc>
                <a:spcPct val="120000"/>
              </a:lnSpc>
              <a:spcBef>
                <a:spcPts val="0"/>
              </a:spcBef>
              <a:buClrTx/>
              <a:buFont typeface="Wingdings" panose="05000000000000000000" pitchFamily="2" charset="2"/>
              <a:buChar char="q"/>
            </a:pPr>
            <a:r>
              <a:rPr lang="en-US" sz="2600" dirty="0">
                <a:solidFill>
                  <a:schemeClr val="tx1"/>
                </a:solidFill>
              </a:rPr>
              <a:t>All this makes people on the team more engaged in the work process. You might notice they show more respect and loyalty once giving feedback becomes a regular practice.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8486631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chemeClr val="tx1"/>
                </a:solidFill>
              </a:rPr>
              <a:t>The Skill of Providing Feedback</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For a project manager, it’s extremely important to give feedback in the right way. While it is a powerful practice that creates a visible positive effect, it can also hurt people, lower their self-esteem or make them feel underappreciated.</a:t>
            </a:r>
          </a:p>
          <a:p>
            <a:pPr algn="just">
              <a:lnSpc>
                <a:spcPct val="120000"/>
              </a:lnSpc>
              <a:spcBef>
                <a:spcPts val="0"/>
              </a:spcBef>
              <a:buClrTx/>
              <a:buFont typeface="Wingdings" panose="05000000000000000000" pitchFamily="2" charset="2"/>
              <a:buChar char="q"/>
            </a:pPr>
            <a:r>
              <a:rPr lang="en-US" sz="2600" dirty="0">
                <a:solidFill>
                  <a:schemeClr val="tx1"/>
                </a:solidFill>
              </a:rPr>
              <a:t>To do this right, plan your approach. Avoid anything that can be heard as blaming or judging. You want to motivate people and show them areas for improvement. Always explain your employees how this is a win-win situation. Mention their strengths, too, after which you can point one aspect they can work on more.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45497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85709" y="6356349"/>
            <a:ext cx="2133600" cy="365125"/>
          </a:xfrm>
        </p:spPr>
        <p:txBody>
          <a:bodyPr/>
          <a:lstStyle/>
          <a:p>
            <a:fld id="{B9FE58B4-0D08-45DE-8784-85A072816467}" type="slidenum">
              <a:rPr lang="en-US" sz="2000" b="1" smtClean="0">
                <a:solidFill>
                  <a:prstClr val="black"/>
                </a:solidFill>
                <a:effectLst>
                  <a:outerShdw blurRad="38100" dist="38100" dir="2700000" algn="tl">
                    <a:srgbClr val="000000">
                      <a:alpha val="43137"/>
                    </a:srgbClr>
                  </a:outerShdw>
                </a:effectLst>
                <a:latin typeface="Bookman Old Style" panose="02050604050505020204" pitchFamily="18" charset="0"/>
              </a:rPr>
              <a:pPr/>
              <a:t>13</a:t>
            </a:fld>
            <a:endParaRPr lang="en-US" sz="2000" b="1" dirty="0">
              <a:solidFill>
                <a:prstClr val="black"/>
              </a:solidFill>
              <a:effectLst>
                <a:outerShdw blurRad="38100" dist="38100" dir="2700000" algn="tl">
                  <a:srgbClr val="000000">
                    <a:alpha val="43137"/>
                  </a:srgbClr>
                </a:outerShdw>
              </a:effectLst>
              <a:latin typeface="Bookman Old Style" panose="02050604050505020204" pitchFamily="18" charset="0"/>
            </a:endParaRPr>
          </a:p>
        </p:txBody>
      </p:sp>
      <p:sp>
        <p:nvSpPr>
          <p:cNvPr id="7" name="Slide Number Placeholder 1"/>
          <p:cNvSpPr>
            <a:spLocks noGrp="1"/>
          </p:cNvSpPr>
          <p:nvPr>
            <p:ph idx="1"/>
          </p:nvPr>
        </p:nvSpPr>
        <p:spPr>
          <a:xfrm>
            <a:off x="124691" y="1"/>
            <a:ext cx="8894617" cy="6721474"/>
          </a:xfrm>
        </p:spPr>
        <p:txBody>
          <a:bodyPr>
            <a:noAutofit/>
          </a:bodyPr>
          <a:lstStyle/>
          <a:p>
            <a:pPr marL="0" indent="0" algn="ctr">
              <a:spcBef>
                <a:spcPts val="0"/>
              </a:spcBef>
              <a:buNone/>
            </a:pPr>
            <a:r>
              <a:rPr lang="en-US" sz="2400" b="1" dirty="0">
                <a:solidFill>
                  <a:srgbClr val="0070C0"/>
                </a:solidFill>
              </a:rPr>
              <a:t>ROLE OF PARLIAMENT</a:t>
            </a:r>
          </a:p>
          <a:p>
            <a:pPr algn="just">
              <a:spcBef>
                <a:spcPts val="0"/>
              </a:spcBef>
              <a:buClrTx/>
              <a:buFont typeface="Wingdings" panose="05000000000000000000" pitchFamily="2" charset="2"/>
              <a:buChar char="q"/>
            </a:pPr>
            <a:r>
              <a:rPr lang="en-US" sz="2400" dirty="0">
                <a:solidFill>
                  <a:schemeClr val="tx1"/>
                </a:solidFill>
              </a:rPr>
              <a:t>Each financial year the Finance Cabinet Secretary ensures that each Ministry prepares estimates of revenues and expenditure for the financial year. Thereafter, parliament moves the </a:t>
            </a:r>
            <a:r>
              <a:rPr lang="en-US" sz="2400" b="1" dirty="0">
                <a:solidFill>
                  <a:schemeClr val="tx1"/>
                </a:solidFill>
              </a:rPr>
              <a:t>vote on account </a:t>
            </a:r>
            <a:r>
              <a:rPr lang="en-US" sz="2400" dirty="0">
                <a:solidFill>
                  <a:schemeClr val="tx1"/>
                </a:solidFill>
              </a:rPr>
              <a:t>motion at the beginning of the financial year.</a:t>
            </a:r>
          </a:p>
          <a:p>
            <a:pPr algn="just">
              <a:spcBef>
                <a:spcPts val="0"/>
              </a:spcBef>
              <a:buClrTx/>
              <a:buFont typeface="Wingdings" panose="05000000000000000000" pitchFamily="2" charset="2"/>
              <a:buChar char="q"/>
            </a:pPr>
            <a:r>
              <a:rPr lang="en-US" sz="2400" dirty="0">
                <a:solidFill>
                  <a:schemeClr val="tx1"/>
                </a:solidFill>
              </a:rPr>
              <a:t>Parliament authorizes the withdraw from the consolidated fund of the sum not exceeding ½ (one half) of the total provision to enable the Ministry to carry on services in the new financial year for both recurrent and development expenditure. This is done in the </a:t>
            </a:r>
            <a:r>
              <a:rPr lang="en-US" sz="2400" b="1" dirty="0">
                <a:solidFill>
                  <a:schemeClr val="tx1"/>
                </a:solidFill>
              </a:rPr>
              <a:t>late June (20th -25th) </a:t>
            </a:r>
            <a:r>
              <a:rPr lang="en-US" sz="2400" dirty="0">
                <a:solidFill>
                  <a:schemeClr val="tx1"/>
                </a:solidFill>
              </a:rPr>
              <a:t>of each financial year.</a:t>
            </a:r>
          </a:p>
          <a:p>
            <a:pPr marL="0" indent="0" algn="just">
              <a:spcBef>
                <a:spcPts val="0"/>
              </a:spcBef>
              <a:buClrTx/>
              <a:buNone/>
            </a:pPr>
            <a:r>
              <a:rPr lang="en-US" sz="2400" b="1" dirty="0">
                <a:solidFill>
                  <a:schemeClr val="tx1"/>
                </a:solidFill>
              </a:rPr>
              <a:t>Roles of parliament in financial management</a:t>
            </a:r>
          </a:p>
          <a:p>
            <a:pPr marL="457200" indent="-457200" algn="just">
              <a:spcBef>
                <a:spcPts val="0"/>
              </a:spcBef>
              <a:buClrTx/>
              <a:buFont typeface="+mj-lt"/>
              <a:buAutoNum type="arabicPeriod"/>
            </a:pPr>
            <a:r>
              <a:rPr lang="en-US" sz="2400" dirty="0">
                <a:solidFill>
                  <a:schemeClr val="tx1"/>
                </a:solidFill>
              </a:rPr>
              <a:t>Approves government annuals estimates, authorizes appropriation of funds as per the constitution of Kenya.</a:t>
            </a:r>
          </a:p>
          <a:p>
            <a:pPr marL="457200" indent="-457200" algn="just">
              <a:spcBef>
                <a:spcPts val="0"/>
              </a:spcBef>
              <a:buClrTx/>
              <a:buFont typeface="+mj-lt"/>
              <a:buAutoNum type="arabicPeriod"/>
            </a:pPr>
            <a:r>
              <a:rPr lang="en-US" sz="2400" dirty="0">
                <a:solidFill>
                  <a:schemeClr val="tx1"/>
                </a:solidFill>
              </a:rPr>
              <a:t>Approves the expenditure of public funds before appropriation through a vote on account. </a:t>
            </a:r>
          </a:p>
          <a:p>
            <a:pPr algn="just">
              <a:spcBef>
                <a:spcPts val="0"/>
              </a:spcBef>
              <a:buClrTx/>
              <a:buFont typeface="Wingdings" panose="05000000000000000000" pitchFamily="2" charset="2"/>
              <a:buChar char="q"/>
            </a:pPr>
            <a:endParaRPr lang="en-US" sz="2400" dirty="0">
              <a:solidFill>
                <a:schemeClr val="tx1"/>
              </a:solidFill>
            </a:endParaRPr>
          </a:p>
          <a:p>
            <a:pPr marL="0" indent="0" algn="just">
              <a:spcBef>
                <a:spcPts val="0"/>
              </a:spcBef>
              <a:buNone/>
            </a:pPr>
            <a:endParaRPr lang="en-US" sz="2400" dirty="0"/>
          </a:p>
          <a:p>
            <a:pPr marL="0" indent="0" algn="just">
              <a:spcBef>
                <a:spcPts val="0"/>
              </a:spcBef>
              <a:buNone/>
            </a:pPr>
            <a:endParaRPr lang="en-US" sz="2400" dirty="0"/>
          </a:p>
          <a:p>
            <a:pPr marL="0" indent="0" algn="just" fontAlgn="auto">
              <a:spcBef>
                <a:spcPts val="0"/>
              </a:spcBef>
              <a:buFont typeface="Wingdings" panose="05000000000000000000" pitchFamily="2" charset="2"/>
              <a:buChar char="q"/>
              <a:defRPr/>
            </a:pPr>
            <a:endParaRPr lang="en-US" sz="2400" b="1" dirty="0"/>
          </a:p>
          <a:p>
            <a:pPr marL="0" indent="0" algn="just">
              <a:spcBef>
                <a:spcPts val="0"/>
              </a:spcBef>
              <a:buNone/>
            </a:pPr>
            <a:endParaRPr lang="en-US" altLang="en-US" sz="2400" dirty="0"/>
          </a:p>
        </p:txBody>
      </p:sp>
    </p:spTree>
    <p:extLst>
      <p:ext uri="{BB962C8B-B14F-4D97-AF65-F5344CB8AC3E}">
        <p14:creationId xmlns:p14="http://schemas.microsoft.com/office/powerpoint/2010/main" val="325918938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Make sure you’re specific. The employee should know exactly what aspect of the project you’re talking about, what they did wrong, and how it can be improved.</a:t>
            </a:r>
          </a:p>
          <a:p>
            <a:pPr algn="just">
              <a:lnSpc>
                <a:spcPct val="120000"/>
              </a:lnSpc>
              <a:spcBef>
                <a:spcPts val="0"/>
              </a:spcBef>
              <a:buClrTx/>
              <a:buFont typeface="Wingdings" panose="05000000000000000000" pitchFamily="2" charset="2"/>
              <a:buChar char="q"/>
            </a:pPr>
            <a:r>
              <a:rPr lang="en-US" sz="2600" dirty="0">
                <a:solidFill>
                  <a:schemeClr val="tx1"/>
                </a:solidFill>
              </a:rPr>
              <a:t>Give people time to understand your feedback and make sure to receive their responses. They should be comfortable with sharing how they feel about it. Be open-minded and take into account your team members’ points of view.</a:t>
            </a:r>
          </a:p>
          <a:p>
            <a:pPr algn="just">
              <a:lnSpc>
                <a:spcPct val="120000"/>
              </a:lnSpc>
              <a:spcBef>
                <a:spcPts val="0"/>
              </a:spcBef>
              <a:buClrTx/>
              <a:buFont typeface="Wingdings" panose="05000000000000000000" pitchFamily="2" charset="2"/>
              <a:buChar char="q"/>
            </a:pPr>
            <a:r>
              <a:rPr lang="en-US" sz="2600" dirty="0">
                <a:solidFill>
                  <a:schemeClr val="tx1"/>
                </a:solidFill>
              </a:rPr>
              <a:t>Don’t forget to let them be part of the problem-solving process. Even if you already have a specific solution in mind, hear them out, then share your proposal using some of their words or ideas.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8324407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1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It is not uncommon that people aren’t actually sure what happened or what their next step should be. That’s why you should ask questions in the end and see if the other person received your message. Follow up after a few days to see how they are doing and whether there’s still an issue.</a:t>
            </a:r>
          </a:p>
          <a:p>
            <a:pPr algn="just">
              <a:lnSpc>
                <a:spcPct val="120000"/>
              </a:lnSpc>
              <a:spcBef>
                <a:spcPts val="0"/>
              </a:spcBef>
              <a:buClrTx/>
              <a:buFont typeface="Wingdings" panose="05000000000000000000" pitchFamily="2" charset="2"/>
              <a:buChar char="q"/>
            </a:pPr>
            <a:r>
              <a:rPr lang="en-US" sz="2600" dirty="0">
                <a:solidFill>
                  <a:schemeClr val="tx1"/>
                </a:solidFill>
              </a:rPr>
              <a:t>Last but not least, encourage team members to provide feedback as well. Leave your ego behind, ask them if they have something to add about your performance and role as a manager, and carefully listen to what they have to say. Let them give examples too so you can see what exactly they mean, then discuss this openly and together to find a way to make it work and use the feedback effectively.</a:t>
            </a:r>
          </a:p>
          <a:p>
            <a:pPr algn="just">
              <a:lnSpc>
                <a:spcPct val="120000"/>
              </a:lnSpc>
              <a:spcBef>
                <a:spcPts val="0"/>
              </a:spcBef>
              <a:buClrTx/>
              <a:buFont typeface="Wingdings" panose="05000000000000000000" pitchFamily="2" charset="2"/>
              <a:buChar char="q"/>
            </a:pPr>
            <a:r>
              <a:rPr lang="en-US" sz="2600" b="1" dirty="0">
                <a:solidFill>
                  <a:schemeClr val="tx1"/>
                </a:solidFill>
              </a:rPr>
              <a:t>Promoting feedback in a team should be your next move. Make room (and plan time!) for it in the process of planning and working on a project. In fact, it should be present at every step. Give your employees time to get used to this new, open-minded and feedback-friendly environment.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6798885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3200" b="1" dirty="0">
                <a:solidFill>
                  <a:srgbClr val="0070C0"/>
                </a:solidFill>
              </a:rPr>
              <a:t>PROPOSAL WRITING</a:t>
            </a:r>
          </a:p>
          <a:p>
            <a:pPr marL="0" indent="0" algn="just">
              <a:lnSpc>
                <a:spcPct val="120000"/>
              </a:lnSpc>
              <a:spcBef>
                <a:spcPts val="0"/>
              </a:spcBef>
              <a:buClrTx/>
              <a:buNone/>
            </a:pPr>
            <a:r>
              <a:rPr lang="en-US" sz="2600" b="1" dirty="0">
                <a:solidFill>
                  <a:schemeClr val="tx1"/>
                </a:solidFill>
              </a:rPr>
              <a:t>What is a project proposal?</a:t>
            </a:r>
          </a:p>
          <a:p>
            <a:pPr algn="just">
              <a:lnSpc>
                <a:spcPct val="120000"/>
              </a:lnSpc>
              <a:spcBef>
                <a:spcPts val="0"/>
              </a:spcBef>
              <a:buClrTx/>
              <a:buFont typeface="Wingdings" panose="05000000000000000000" pitchFamily="2" charset="2"/>
              <a:buChar char="q"/>
            </a:pPr>
            <a:r>
              <a:rPr lang="en-US" sz="2600" dirty="0">
                <a:solidFill>
                  <a:schemeClr val="tx1"/>
                </a:solidFill>
              </a:rPr>
              <a:t>A project proposal is a detailed description of a series of activities aimed at solving a certain problem.</a:t>
            </a:r>
          </a:p>
          <a:p>
            <a:pPr algn="just">
              <a:lnSpc>
                <a:spcPct val="120000"/>
              </a:lnSpc>
              <a:spcBef>
                <a:spcPts val="0"/>
              </a:spcBef>
              <a:buClrTx/>
              <a:buFont typeface="Wingdings" panose="05000000000000000000" pitchFamily="2" charset="2"/>
              <a:buChar char="q"/>
            </a:pPr>
            <a:r>
              <a:rPr lang="en-US" sz="2600" dirty="0">
                <a:solidFill>
                  <a:schemeClr val="tx1"/>
                </a:solidFill>
              </a:rPr>
              <a:t>The project proposal is a means of presenting the project to the outside world in a format that is recognized and accepted</a:t>
            </a:r>
          </a:p>
          <a:p>
            <a:pPr algn="just">
              <a:lnSpc>
                <a:spcPct val="120000"/>
              </a:lnSpc>
              <a:spcBef>
                <a:spcPts val="0"/>
              </a:spcBef>
              <a:buClrTx/>
              <a:buFont typeface="Wingdings" panose="05000000000000000000" pitchFamily="2" charset="2"/>
              <a:buChar char="q"/>
            </a:pPr>
            <a:r>
              <a:rPr lang="en-US" sz="2600" dirty="0">
                <a:solidFill>
                  <a:schemeClr val="tx1"/>
                </a:solidFill>
              </a:rPr>
              <a:t> It gives details about why, what, when and where, as well as how and how much, and whose the project is and whom it is intended to benefit.</a:t>
            </a:r>
          </a:p>
          <a:p>
            <a:pPr algn="just">
              <a:lnSpc>
                <a:spcPct val="120000"/>
              </a:lnSpc>
              <a:spcBef>
                <a:spcPts val="0"/>
              </a:spcBef>
              <a:buClrTx/>
              <a:buFont typeface="Wingdings" panose="05000000000000000000" pitchFamily="2" charset="2"/>
              <a:buChar char="q"/>
            </a:pPr>
            <a:r>
              <a:rPr lang="en-US" sz="2600" dirty="0">
                <a:solidFill>
                  <a:schemeClr val="tx1"/>
                </a:solidFill>
              </a:rPr>
              <a:t>A project proposal is the document that facilitates a professional relationship between an organization and outside contributors.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4164745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Typically, a project proposal is the initial framework for establishing the concept of the project and includes what you want to accomplish, an explanation of objectives, and plans for achieving them. It is common for a project proposal to include a list of activities or tasks that will be associated with the project, illustrate the significance of this specific project idea, and explain the origins of this project. </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A project proposal is also the marketing document that kicks off a relationship between an organization and outside project stakeholders. </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Creating a proposal allows an organization to establish a formal, logical presentation to an outside worker or project donor. Proposals are generally drafted during one of the early phases of your project (before detailed plans are made and resources are allocated). Therefore, time and budget estimates are often rough, at best.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1067924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dirty="0">
                <a:solidFill>
                  <a:schemeClr val="tx1"/>
                </a:solidFill>
              </a:rPr>
              <a:t>The proposal should contain a detailed explanation of the:</a:t>
            </a:r>
          </a:p>
          <a:p>
            <a:pPr algn="just">
              <a:lnSpc>
                <a:spcPct val="120000"/>
              </a:lnSpc>
              <a:spcBef>
                <a:spcPts val="0"/>
              </a:spcBef>
              <a:buClrTx/>
              <a:buFont typeface="Wingdings" panose="05000000000000000000" pitchFamily="2" charset="2"/>
              <a:buChar char="q"/>
            </a:pPr>
            <a:r>
              <a:rPr lang="en-US" sz="2600" dirty="0">
                <a:solidFill>
                  <a:schemeClr val="tx1"/>
                </a:solidFill>
              </a:rPr>
              <a:t>Justification of the project;</a:t>
            </a:r>
          </a:p>
          <a:p>
            <a:pPr algn="just">
              <a:lnSpc>
                <a:spcPct val="120000"/>
              </a:lnSpc>
              <a:spcBef>
                <a:spcPts val="0"/>
              </a:spcBef>
              <a:buClrTx/>
              <a:buFont typeface="Wingdings" panose="05000000000000000000" pitchFamily="2" charset="2"/>
              <a:buChar char="q"/>
            </a:pPr>
            <a:r>
              <a:rPr lang="en-US" sz="2600" dirty="0">
                <a:solidFill>
                  <a:schemeClr val="tx1"/>
                </a:solidFill>
              </a:rPr>
              <a:t>Activities and implementation timeline;</a:t>
            </a:r>
          </a:p>
          <a:p>
            <a:pPr algn="just">
              <a:lnSpc>
                <a:spcPct val="120000"/>
              </a:lnSpc>
              <a:spcBef>
                <a:spcPts val="0"/>
              </a:spcBef>
              <a:buClrTx/>
              <a:buFont typeface="Wingdings" panose="05000000000000000000" pitchFamily="2" charset="2"/>
              <a:buChar char="q"/>
            </a:pPr>
            <a:r>
              <a:rPr lang="en-US" sz="2600" dirty="0">
                <a:solidFill>
                  <a:schemeClr val="tx1"/>
                </a:solidFill>
              </a:rPr>
              <a:t>Methodology; and</a:t>
            </a:r>
          </a:p>
          <a:p>
            <a:pPr algn="just">
              <a:lnSpc>
                <a:spcPct val="120000"/>
              </a:lnSpc>
              <a:spcBef>
                <a:spcPts val="0"/>
              </a:spcBef>
              <a:buClrTx/>
              <a:buFont typeface="Wingdings" panose="05000000000000000000" pitchFamily="2" charset="2"/>
              <a:buChar char="q"/>
            </a:pPr>
            <a:r>
              <a:rPr lang="en-US" sz="2600" dirty="0">
                <a:solidFill>
                  <a:schemeClr val="tx1"/>
                </a:solidFill>
              </a:rPr>
              <a:t>Human, material and financial resources required.</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4527745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The purpose/role of project proposals in project management</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Organizations require it for funding their goals thus clear project proposals essential for success</a:t>
            </a:r>
          </a:p>
          <a:p>
            <a:pPr algn="just">
              <a:lnSpc>
                <a:spcPct val="120000"/>
              </a:lnSpc>
              <a:spcBef>
                <a:spcPts val="0"/>
              </a:spcBef>
              <a:buClrTx/>
              <a:buFont typeface="Wingdings" panose="05000000000000000000" pitchFamily="2" charset="2"/>
              <a:buChar char="q"/>
            </a:pPr>
            <a:r>
              <a:rPr lang="en-US" sz="2600" dirty="0">
                <a:solidFill>
                  <a:schemeClr val="tx1"/>
                </a:solidFill>
              </a:rPr>
              <a:t>Presents the project to the outside world</a:t>
            </a:r>
          </a:p>
          <a:p>
            <a:pPr algn="just">
              <a:lnSpc>
                <a:spcPct val="120000"/>
              </a:lnSpc>
              <a:spcBef>
                <a:spcPts val="0"/>
              </a:spcBef>
              <a:buClrTx/>
              <a:buFont typeface="Wingdings" panose="05000000000000000000" pitchFamily="2" charset="2"/>
              <a:buChar char="q"/>
            </a:pPr>
            <a:r>
              <a:rPr lang="en-US" sz="2600" dirty="0">
                <a:solidFill>
                  <a:schemeClr val="tx1"/>
                </a:solidFill>
              </a:rPr>
              <a:t>It describes a series of problem solving activities  </a:t>
            </a:r>
          </a:p>
          <a:p>
            <a:pPr algn="just">
              <a:lnSpc>
                <a:spcPct val="120000"/>
              </a:lnSpc>
              <a:spcBef>
                <a:spcPts val="0"/>
              </a:spcBef>
              <a:buClrTx/>
              <a:buFont typeface="Wingdings" panose="05000000000000000000" pitchFamily="2" charset="2"/>
              <a:buChar char="q"/>
            </a:pPr>
            <a:r>
              <a:rPr lang="en-US" sz="2600" dirty="0">
                <a:solidFill>
                  <a:schemeClr val="tx1"/>
                </a:solidFill>
              </a:rPr>
              <a:t>It is a tool — not a goal. It should be followed as closely as possible, and deviations should occur only when necessary.</a:t>
            </a:r>
          </a:p>
          <a:p>
            <a:pPr algn="just">
              <a:lnSpc>
                <a:spcPct val="120000"/>
              </a:lnSpc>
              <a:spcBef>
                <a:spcPts val="0"/>
              </a:spcBef>
              <a:buClrTx/>
              <a:buFont typeface="Wingdings" panose="05000000000000000000" pitchFamily="2" charset="2"/>
              <a:buChar char="q"/>
            </a:pPr>
            <a:r>
              <a:rPr lang="en-US" sz="2600" dirty="0">
                <a:solidFill>
                  <a:schemeClr val="tx1"/>
                </a:solidFill>
              </a:rPr>
              <a:t>Proposal writing is one of the phases of project management. It is one of the numerous actions that form a logical sequence of events usually referred to as the project cycle.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22683829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A proposal is required to get executive buy-in for a new project, program, or service at your organization. </a:t>
            </a:r>
          </a:p>
          <a:p>
            <a:pPr algn="just">
              <a:lnSpc>
                <a:spcPct val="120000"/>
              </a:lnSpc>
              <a:spcBef>
                <a:spcPts val="0"/>
              </a:spcBef>
              <a:buClrTx/>
              <a:buFont typeface="Wingdings" panose="05000000000000000000" pitchFamily="2" charset="2"/>
              <a:buChar char="q"/>
            </a:pPr>
            <a:r>
              <a:rPr lang="en-US" sz="2600" dirty="0">
                <a:solidFill>
                  <a:schemeClr val="tx1"/>
                </a:solidFill>
              </a:rPr>
              <a:t>It is used to get everyone on the team thinking about the same goals and priorities. </a:t>
            </a:r>
          </a:p>
          <a:p>
            <a:pPr algn="just">
              <a:lnSpc>
                <a:spcPct val="120000"/>
              </a:lnSpc>
              <a:spcBef>
                <a:spcPts val="0"/>
              </a:spcBef>
              <a:buClrTx/>
              <a:buFont typeface="Wingdings" panose="05000000000000000000" pitchFamily="2" charset="2"/>
              <a:buChar char="q"/>
            </a:pPr>
            <a:r>
              <a:rPr lang="en-US" sz="2600" dirty="0">
                <a:solidFill>
                  <a:schemeClr val="tx1"/>
                </a:solidFill>
              </a:rPr>
              <a:t>It serves as a way for the organization to know when they need to make new hiring decisions or budget adjustments. Successful organizations get their project proposals and engage in project planning before seeking out budget or executive buy-in.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8128405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ctr">
              <a:lnSpc>
                <a:spcPct val="120000"/>
              </a:lnSpc>
              <a:spcBef>
                <a:spcPts val="0"/>
              </a:spcBef>
              <a:buClrTx/>
              <a:buNone/>
            </a:pPr>
            <a:r>
              <a:rPr lang="en-US" sz="2600" b="1" dirty="0">
                <a:solidFill>
                  <a:srgbClr val="0070C0"/>
                </a:solidFill>
              </a:rPr>
              <a:t>Characteristics of a Good project Proposal</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The need for the proposed activity/project is clearly established, preferably with data.</a:t>
            </a:r>
          </a:p>
          <a:p>
            <a:pPr algn="just">
              <a:lnSpc>
                <a:spcPct val="120000"/>
              </a:lnSpc>
              <a:spcBef>
                <a:spcPts val="0"/>
              </a:spcBef>
              <a:buClrTx/>
              <a:buFont typeface="Wingdings" panose="05000000000000000000" pitchFamily="2" charset="2"/>
              <a:buChar char="q"/>
            </a:pPr>
            <a:r>
              <a:rPr lang="en-US" sz="2600" dirty="0">
                <a:solidFill>
                  <a:schemeClr val="tx1"/>
                </a:solidFill>
              </a:rPr>
              <a:t>All important portions and ideas are highlighted. Appropriate detail is provided in all portions of the proposal in accordance with the laid down proposal guidelines.</a:t>
            </a:r>
          </a:p>
          <a:p>
            <a:pPr algn="just">
              <a:lnSpc>
                <a:spcPct val="120000"/>
              </a:lnSpc>
              <a:spcBef>
                <a:spcPts val="0"/>
              </a:spcBef>
              <a:buClrTx/>
              <a:buFont typeface="Wingdings" panose="05000000000000000000" pitchFamily="2" charset="2"/>
              <a:buChar char="q"/>
            </a:pPr>
            <a:r>
              <a:rPr lang="en-US" sz="2600" dirty="0">
                <a:solidFill>
                  <a:schemeClr val="tx1"/>
                </a:solidFill>
              </a:rPr>
              <a:t>The objectives of the project are given in detail.</a:t>
            </a:r>
          </a:p>
          <a:p>
            <a:pPr algn="just">
              <a:lnSpc>
                <a:spcPct val="120000"/>
              </a:lnSpc>
              <a:spcBef>
                <a:spcPts val="0"/>
              </a:spcBef>
              <a:buClrTx/>
              <a:buFont typeface="Wingdings" panose="05000000000000000000" pitchFamily="2" charset="2"/>
              <a:buChar char="q"/>
            </a:pPr>
            <a:r>
              <a:rPr lang="en-US" sz="2600" dirty="0">
                <a:solidFill>
                  <a:schemeClr val="tx1"/>
                </a:solidFill>
              </a:rPr>
              <a:t>There is a detailed schedule of activities for the project, or at least sample portions of such a complete project schedule.</a:t>
            </a:r>
          </a:p>
          <a:p>
            <a:pPr algn="just">
              <a:lnSpc>
                <a:spcPct val="120000"/>
              </a:lnSpc>
              <a:spcBef>
                <a:spcPts val="0"/>
              </a:spcBef>
              <a:buClrTx/>
              <a:buFont typeface="Wingdings" panose="05000000000000000000" pitchFamily="2" charset="2"/>
              <a:buChar char="q"/>
            </a:pPr>
            <a:r>
              <a:rPr lang="en-US" sz="2600" dirty="0">
                <a:solidFill>
                  <a:schemeClr val="tx1"/>
                </a:solidFill>
              </a:rPr>
              <a:t>Collaboration with all interested groups in planning of the proposed project is evident in the proposal. The commitment of all parties is evident, e.g., letters of commitment and cost sharing details be in the appendix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9848664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WHY PROPOSAL FAIL</a:t>
            </a:r>
          </a:p>
          <a:p>
            <a:pPr marL="0" indent="0" algn="just">
              <a:lnSpc>
                <a:spcPct val="120000"/>
              </a:lnSpc>
              <a:spcBef>
                <a:spcPts val="0"/>
              </a:spcBef>
              <a:buClrTx/>
              <a:buNone/>
            </a:pPr>
            <a:r>
              <a:rPr lang="en-US" sz="2600" dirty="0">
                <a:solidFill>
                  <a:schemeClr val="tx1"/>
                </a:solidFill>
              </a:rPr>
              <a:t>80% of proposals submitted fail</a:t>
            </a:r>
          </a:p>
          <a:p>
            <a:pPr marL="0" indent="0" algn="just">
              <a:lnSpc>
                <a:spcPct val="120000"/>
              </a:lnSpc>
              <a:spcBef>
                <a:spcPts val="0"/>
              </a:spcBef>
              <a:buClrTx/>
              <a:buNone/>
            </a:pPr>
            <a:r>
              <a:rPr lang="en-US" sz="2600" dirty="0">
                <a:solidFill>
                  <a:schemeClr val="tx1"/>
                </a:solidFill>
              </a:rPr>
              <a:t>Failed to follow one or more of the submittal requirements</a:t>
            </a:r>
          </a:p>
          <a:p>
            <a:pPr algn="just">
              <a:lnSpc>
                <a:spcPct val="120000"/>
              </a:lnSpc>
              <a:spcBef>
                <a:spcPts val="0"/>
              </a:spcBef>
              <a:buClrTx/>
              <a:buFont typeface="Wingdings" panose="05000000000000000000" pitchFamily="2" charset="2"/>
              <a:buChar char="q"/>
            </a:pPr>
            <a:r>
              <a:rPr lang="en-US" sz="2600" dirty="0">
                <a:solidFill>
                  <a:schemeClr val="tx1"/>
                </a:solidFill>
              </a:rPr>
              <a:t>Not convincing. No innovative ideas</a:t>
            </a:r>
          </a:p>
          <a:p>
            <a:pPr algn="just">
              <a:lnSpc>
                <a:spcPct val="120000"/>
              </a:lnSpc>
              <a:spcBef>
                <a:spcPts val="0"/>
              </a:spcBef>
              <a:buClrTx/>
              <a:buFont typeface="Wingdings" panose="05000000000000000000" pitchFamily="2" charset="2"/>
              <a:buChar char="q"/>
            </a:pPr>
            <a:r>
              <a:rPr lang="en-US" sz="2600" dirty="0">
                <a:solidFill>
                  <a:schemeClr val="tx1"/>
                </a:solidFill>
              </a:rPr>
              <a:t>Budget was unrealistic or incomplete</a:t>
            </a:r>
          </a:p>
          <a:p>
            <a:pPr algn="just">
              <a:lnSpc>
                <a:spcPct val="120000"/>
              </a:lnSpc>
              <a:spcBef>
                <a:spcPts val="0"/>
              </a:spcBef>
              <a:buClrTx/>
              <a:buFont typeface="Wingdings" panose="05000000000000000000" pitchFamily="2" charset="2"/>
              <a:buChar char="q"/>
            </a:pPr>
            <a:r>
              <a:rPr lang="en-US" sz="2600" dirty="0">
                <a:solidFill>
                  <a:schemeClr val="tx1"/>
                </a:solidFill>
              </a:rPr>
              <a:t>Proposals failed to clearly demonstrate a need for the funding</a:t>
            </a:r>
          </a:p>
          <a:p>
            <a:pPr algn="just">
              <a:lnSpc>
                <a:spcPct val="120000"/>
              </a:lnSpc>
              <a:spcBef>
                <a:spcPts val="0"/>
              </a:spcBef>
              <a:buClrTx/>
              <a:buFont typeface="Wingdings" panose="05000000000000000000" pitchFamily="2" charset="2"/>
              <a:buChar char="q"/>
            </a:pPr>
            <a:r>
              <a:rPr lang="en-US" sz="2600" dirty="0">
                <a:solidFill>
                  <a:schemeClr val="tx1"/>
                </a:solidFill>
              </a:rPr>
              <a:t>Proposal problem is too ambitious relative to the ability of your organization to have a favourable impact on the problem</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7085502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Criteria of a Good Project Proposal</a:t>
            </a:r>
          </a:p>
          <a:p>
            <a:pPr algn="just">
              <a:lnSpc>
                <a:spcPct val="120000"/>
              </a:lnSpc>
              <a:spcBef>
                <a:spcPts val="0"/>
              </a:spcBef>
              <a:buClrTx/>
              <a:buFont typeface="Wingdings" panose="05000000000000000000" pitchFamily="2" charset="2"/>
              <a:buChar char="q"/>
            </a:pPr>
            <a:r>
              <a:rPr lang="en-US" sz="2600" dirty="0">
                <a:solidFill>
                  <a:schemeClr val="tx1"/>
                </a:solidFill>
              </a:rPr>
              <a:t>A proposal should be compelling</a:t>
            </a:r>
          </a:p>
          <a:p>
            <a:pPr algn="just">
              <a:lnSpc>
                <a:spcPct val="120000"/>
              </a:lnSpc>
              <a:spcBef>
                <a:spcPts val="0"/>
              </a:spcBef>
              <a:buClrTx/>
              <a:buFont typeface="Wingdings" panose="05000000000000000000" pitchFamily="2" charset="2"/>
              <a:buChar char="q"/>
            </a:pPr>
            <a:r>
              <a:rPr lang="en-US" sz="2600" dirty="0">
                <a:solidFill>
                  <a:schemeClr val="tx1"/>
                </a:solidFill>
              </a:rPr>
              <a:t>The proposal should be clear and its argument must be consistent and logical.</a:t>
            </a:r>
          </a:p>
          <a:p>
            <a:pPr algn="just">
              <a:lnSpc>
                <a:spcPct val="120000"/>
              </a:lnSpc>
              <a:spcBef>
                <a:spcPts val="0"/>
              </a:spcBef>
              <a:buClrTx/>
              <a:buFont typeface="Wingdings" panose="05000000000000000000" pitchFamily="2" charset="2"/>
              <a:buChar char="q"/>
            </a:pPr>
            <a:r>
              <a:rPr lang="en-US" sz="2600" dirty="0">
                <a:solidFill>
                  <a:schemeClr val="tx1"/>
                </a:solidFill>
              </a:rPr>
              <a:t>The proposal should be convincing and it must show that the organization submitting the proposal has the capacity to achieve its objectives.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05896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9953"/>
            <a:ext cx="8839199" cy="6656698"/>
          </a:xfrm>
        </p:spPr>
        <p:txBody>
          <a:bodyPr>
            <a:normAutofit/>
          </a:bodyPr>
          <a:lstStyle/>
          <a:p>
            <a:pPr marL="514350" indent="-514350" algn="just">
              <a:lnSpc>
                <a:spcPct val="120000"/>
              </a:lnSpc>
              <a:spcBef>
                <a:spcPts val="0"/>
              </a:spcBef>
              <a:buClrTx/>
              <a:buFont typeface="+mj-lt"/>
              <a:buAutoNum type="arabicPeriod" startAt="3"/>
            </a:pPr>
            <a:r>
              <a:rPr lang="en-US" sz="2800" dirty="0">
                <a:solidFill>
                  <a:schemeClr val="tx1"/>
                </a:solidFill>
              </a:rPr>
              <a:t>Develops and regulates its own procedure</a:t>
            </a:r>
          </a:p>
          <a:p>
            <a:pPr marL="514350" indent="-514350" algn="just">
              <a:lnSpc>
                <a:spcPct val="120000"/>
              </a:lnSpc>
              <a:spcBef>
                <a:spcPts val="0"/>
              </a:spcBef>
              <a:buClrTx/>
              <a:buFont typeface="+mj-lt"/>
              <a:buAutoNum type="arabicPeriod" startAt="3"/>
            </a:pPr>
            <a:r>
              <a:rPr lang="en-US" sz="2800" dirty="0">
                <a:solidFill>
                  <a:schemeClr val="tx1"/>
                </a:solidFill>
              </a:rPr>
              <a:t>Making the laws through legislature ration which entails the passing of the new laws, of existing law alteration, repealing or conciliation of undesired laws.</a:t>
            </a:r>
          </a:p>
          <a:p>
            <a:pPr marL="514350" indent="-514350" algn="just">
              <a:lnSpc>
                <a:spcPct val="120000"/>
              </a:lnSpc>
              <a:spcBef>
                <a:spcPts val="0"/>
              </a:spcBef>
              <a:buClrTx/>
              <a:buFont typeface="+mj-lt"/>
              <a:buAutoNum type="arabicPeriod" startAt="3"/>
            </a:pPr>
            <a:r>
              <a:rPr lang="en-US" sz="2800" dirty="0">
                <a:solidFill>
                  <a:schemeClr val="tx1"/>
                </a:solidFill>
              </a:rPr>
              <a:t>Delegate to the government the power of making further detailed rules called subsidiary legislation which must be inconsistent with principle law.</a:t>
            </a:r>
          </a:p>
          <a:p>
            <a:pPr marL="514350" indent="-514350" algn="just">
              <a:lnSpc>
                <a:spcPct val="120000"/>
              </a:lnSpc>
              <a:spcBef>
                <a:spcPts val="0"/>
              </a:spcBef>
              <a:buClrTx/>
              <a:buFont typeface="+mj-lt"/>
              <a:buAutoNum type="arabicPeriod" startAt="3"/>
            </a:pPr>
            <a:r>
              <a:rPr lang="en-US" sz="2800" dirty="0">
                <a:solidFill>
                  <a:schemeClr val="tx1"/>
                </a:solidFill>
              </a:rPr>
              <a:t>Approval of all taxation, borrowing and expenditure of the government</a:t>
            </a:r>
          </a:p>
          <a:p>
            <a:pPr marL="514350" indent="-514350" algn="just">
              <a:lnSpc>
                <a:spcPct val="120000"/>
              </a:lnSpc>
              <a:spcBef>
                <a:spcPts val="0"/>
              </a:spcBef>
              <a:buClrTx/>
              <a:buFont typeface="+mj-lt"/>
              <a:buAutoNum type="arabicPeriod" startAt="3"/>
            </a:pPr>
            <a:r>
              <a:rPr lang="en-US" sz="2800" dirty="0">
                <a:solidFill>
                  <a:schemeClr val="tx1"/>
                </a:solidFill>
              </a:rPr>
              <a:t>Exercise authority on government finances through parliament committee.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5333250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b="1" dirty="0">
                <a:solidFill>
                  <a:schemeClr val="tx1"/>
                </a:solidFill>
              </a:rPr>
              <a:t>Advantages of a clear project proposal</a:t>
            </a:r>
            <a:endParaRPr lang="en-GB" sz="2500" b="1" dirty="0">
              <a:solidFill>
                <a:schemeClr val="tx1"/>
              </a:solidFill>
            </a:endParaRPr>
          </a:p>
          <a:p>
            <a:pPr marL="0" indent="0" algn="just">
              <a:lnSpc>
                <a:spcPct val="120000"/>
              </a:lnSpc>
              <a:spcBef>
                <a:spcPts val="0"/>
              </a:spcBef>
              <a:buClrTx/>
              <a:buNone/>
            </a:pPr>
            <a:r>
              <a:rPr lang="en-US" sz="2600" b="1" dirty="0">
                <a:solidFill>
                  <a:schemeClr val="tx1"/>
                </a:solidFill>
              </a:rPr>
              <a:t>1. Establishes Project Viability. </a:t>
            </a:r>
          </a:p>
          <a:p>
            <a:pPr algn="just">
              <a:lnSpc>
                <a:spcPct val="120000"/>
              </a:lnSpc>
              <a:spcBef>
                <a:spcPts val="0"/>
              </a:spcBef>
              <a:buClrTx/>
              <a:buFont typeface="Wingdings" panose="05000000000000000000" pitchFamily="2" charset="2"/>
              <a:buChar char="q"/>
            </a:pPr>
            <a:r>
              <a:rPr lang="en-US" sz="2600" dirty="0">
                <a:solidFill>
                  <a:schemeClr val="tx1"/>
                </a:solidFill>
              </a:rPr>
              <a:t>Clear proposals prove the viability of a project or program. </a:t>
            </a:r>
          </a:p>
          <a:p>
            <a:pPr marL="0" indent="0" algn="just">
              <a:lnSpc>
                <a:spcPct val="120000"/>
              </a:lnSpc>
              <a:spcBef>
                <a:spcPts val="0"/>
              </a:spcBef>
              <a:buClrTx/>
              <a:buNone/>
            </a:pPr>
            <a:r>
              <a:rPr lang="en-US" sz="2600" b="1" dirty="0">
                <a:solidFill>
                  <a:schemeClr val="tx1"/>
                </a:solidFill>
              </a:rPr>
              <a:t>2.Clarifies Expectations. </a:t>
            </a:r>
          </a:p>
          <a:p>
            <a:pPr algn="just">
              <a:lnSpc>
                <a:spcPct val="120000"/>
              </a:lnSpc>
              <a:spcBef>
                <a:spcPts val="0"/>
              </a:spcBef>
              <a:buClrTx/>
              <a:buFont typeface="Wingdings" panose="05000000000000000000" pitchFamily="2" charset="2"/>
              <a:buChar char="q"/>
            </a:pPr>
            <a:r>
              <a:rPr lang="en-US" sz="2600" dirty="0">
                <a:solidFill>
                  <a:schemeClr val="tx1"/>
                </a:solidFill>
              </a:rPr>
              <a:t>Increase clarity regarding requirements and project roadmap. </a:t>
            </a:r>
          </a:p>
          <a:p>
            <a:pPr marL="0" indent="0" algn="just">
              <a:lnSpc>
                <a:spcPct val="120000"/>
              </a:lnSpc>
              <a:spcBef>
                <a:spcPts val="0"/>
              </a:spcBef>
              <a:buClrTx/>
              <a:buNone/>
            </a:pPr>
            <a:r>
              <a:rPr lang="en-US" sz="2600" b="1" dirty="0">
                <a:solidFill>
                  <a:schemeClr val="tx1"/>
                </a:solidFill>
              </a:rPr>
              <a:t>3.Creates Structure. </a:t>
            </a:r>
          </a:p>
          <a:p>
            <a:pPr algn="just">
              <a:lnSpc>
                <a:spcPct val="120000"/>
              </a:lnSpc>
              <a:spcBef>
                <a:spcPts val="0"/>
              </a:spcBef>
              <a:buClrTx/>
              <a:buFont typeface="Wingdings" panose="05000000000000000000" pitchFamily="2" charset="2"/>
              <a:buChar char="q"/>
            </a:pPr>
            <a:r>
              <a:rPr lang="en-US" sz="2600" dirty="0">
                <a:solidFill>
                  <a:schemeClr val="tx1"/>
                </a:solidFill>
              </a:rPr>
              <a:t>Structure and organization is established up front, reducing the chance for misalignment. </a:t>
            </a:r>
          </a:p>
          <a:p>
            <a:pPr marL="0" indent="0" algn="just">
              <a:lnSpc>
                <a:spcPct val="120000"/>
              </a:lnSpc>
              <a:spcBef>
                <a:spcPts val="0"/>
              </a:spcBef>
              <a:buClrTx/>
              <a:buNone/>
            </a:pPr>
            <a:r>
              <a:rPr lang="en-US" sz="2600" b="1" dirty="0">
                <a:solidFill>
                  <a:schemeClr val="tx1"/>
                </a:solidFill>
              </a:rPr>
              <a:t>4.Increases Budget. </a:t>
            </a:r>
          </a:p>
          <a:p>
            <a:pPr algn="just">
              <a:lnSpc>
                <a:spcPct val="120000"/>
              </a:lnSpc>
              <a:spcBef>
                <a:spcPts val="0"/>
              </a:spcBef>
              <a:buClrTx/>
              <a:buFont typeface="Wingdings" panose="05000000000000000000" pitchFamily="2" charset="2"/>
              <a:buChar char="q"/>
            </a:pPr>
            <a:r>
              <a:rPr lang="en-US" sz="2600" dirty="0">
                <a:solidFill>
                  <a:schemeClr val="tx1"/>
                </a:solidFill>
              </a:rPr>
              <a:t>Successful proposals lead to approved budgets and financial support for organizational growth and project replication.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8259125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chemeClr val="tx1"/>
                </a:solidFill>
              </a:rPr>
              <a:t>5.Fuels Business Growth</a:t>
            </a:r>
            <a:r>
              <a:rPr lang="en-US" sz="2600" dirty="0">
                <a:solidFill>
                  <a:schemeClr val="tx1"/>
                </a:solidFill>
              </a:rPr>
              <a:t>. </a:t>
            </a:r>
          </a:p>
          <a:p>
            <a:pPr algn="just">
              <a:lnSpc>
                <a:spcPct val="120000"/>
              </a:lnSpc>
              <a:spcBef>
                <a:spcPts val="0"/>
              </a:spcBef>
              <a:buClrTx/>
              <a:buFont typeface="Wingdings" panose="05000000000000000000" pitchFamily="2" charset="2"/>
              <a:buChar char="q"/>
            </a:pPr>
            <a:r>
              <a:rPr lang="en-US" sz="2600" dirty="0">
                <a:solidFill>
                  <a:schemeClr val="tx1"/>
                </a:solidFill>
              </a:rPr>
              <a:t>Proposals play an integral part in organizational growth, helping in budget approval and new client adoption. </a:t>
            </a:r>
          </a:p>
          <a:p>
            <a:pPr marL="0" indent="0" algn="just">
              <a:lnSpc>
                <a:spcPct val="120000"/>
              </a:lnSpc>
              <a:spcBef>
                <a:spcPts val="0"/>
              </a:spcBef>
              <a:buClrTx/>
              <a:buNone/>
            </a:pPr>
            <a:r>
              <a:rPr lang="en-US" sz="2600" b="1" dirty="0">
                <a:solidFill>
                  <a:schemeClr val="tx1"/>
                </a:solidFill>
              </a:rPr>
              <a:t>6.Exposes the Brand. </a:t>
            </a:r>
          </a:p>
          <a:p>
            <a:pPr algn="just">
              <a:lnSpc>
                <a:spcPct val="120000"/>
              </a:lnSpc>
              <a:spcBef>
                <a:spcPts val="0"/>
              </a:spcBef>
              <a:buClrTx/>
              <a:buFont typeface="Wingdings" panose="05000000000000000000" pitchFamily="2" charset="2"/>
              <a:buChar char="q"/>
            </a:pPr>
            <a:r>
              <a:rPr lang="en-US" sz="2600" dirty="0">
                <a:solidFill>
                  <a:schemeClr val="tx1"/>
                </a:solidFill>
              </a:rPr>
              <a:t>Reaching out to stakeholders and building alliances increases credibility and exposure in the community at large. </a:t>
            </a:r>
          </a:p>
          <a:p>
            <a:pPr marL="0" indent="0" algn="just">
              <a:lnSpc>
                <a:spcPct val="120000"/>
              </a:lnSpc>
              <a:spcBef>
                <a:spcPts val="0"/>
              </a:spcBef>
              <a:buClrTx/>
              <a:buNone/>
            </a:pPr>
            <a:r>
              <a:rPr lang="en-US" sz="2600" b="1" dirty="0">
                <a:solidFill>
                  <a:schemeClr val="tx1"/>
                </a:solidFill>
              </a:rPr>
              <a:t>7.Ensures Future Success. </a:t>
            </a:r>
          </a:p>
          <a:p>
            <a:pPr algn="just">
              <a:lnSpc>
                <a:spcPct val="120000"/>
              </a:lnSpc>
              <a:spcBef>
                <a:spcPts val="0"/>
              </a:spcBef>
              <a:buClrTx/>
              <a:buFont typeface="Wingdings" panose="05000000000000000000" pitchFamily="2" charset="2"/>
              <a:buChar char="q"/>
            </a:pPr>
            <a:r>
              <a:rPr lang="en-US" sz="2600" dirty="0">
                <a:solidFill>
                  <a:schemeClr val="tx1"/>
                </a:solidFill>
              </a:rPr>
              <a:t>Having detailed your project’s methods and measurement tools in advance builds accountability into every step of your work. </a:t>
            </a:r>
          </a:p>
          <a:p>
            <a:pPr marL="0" indent="0" algn="just">
              <a:lnSpc>
                <a:spcPct val="120000"/>
              </a:lnSpc>
              <a:spcBef>
                <a:spcPts val="0"/>
              </a:spcBef>
              <a:buClrTx/>
              <a:buNone/>
            </a:pPr>
            <a:r>
              <a:rPr lang="en-US" sz="2600" b="1" dirty="0">
                <a:solidFill>
                  <a:schemeClr val="tx1"/>
                </a:solidFill>
              </a:rPr>
              <a:t>8.Establishes How to Plan for Success. </a:t>
            </a:r>
          </a:p>
          <a:p>
            <a:pPr algn="just">
              <a:lnSpc>
                <a:spcPct val="120000"/>
              </a:lnSpc>
              <a:spcBef>
                <a:spcPts val="0"/>
              </a:spcBef>
              <a:buClrTx/>
              <a:buFont typeface="Wingdings" panose="05000000000000000000" pitchFamily="2" charset="2"/>
              <a:buChar char="q"/>
            </a:pPr>
            <a:r>
              <a:rPr lang="en-US" sz="2600" dirty="0">
                <a:solidFill>
                  <a:schemeClr val="tx1"/>
                </a:solidFill>
              </a:rPr>
              <a:t>Integrating grant writing into day-to-day work turns proposals into useful planning documents and detailed templates for project implementation.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3671939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GB" sz="2500" b="1" dirty="0">
                <a:solidFill>
                  <a:srgbClr val="0070C0"/>
                </a:solidFill>
              </a:rPr>
              <a:t>Types of project proposal</a:t>
            </a:r>
          </a:p>
          <a:p>
            <a:pPr marL="0" indent="0" algn="just">
              <a:lnSpc>
                <a:spcPct val="120000"/>
              </a:lnSpc>
              <a:spcBef>
                <a:spcPts val="0"/>
              </a:spcBef>
              <a:buClrTx/>
              <a:buNone/>
            </a:pPr>
            <a:r>
              <a:rPr lang="en-GB" sz="2500" b="1" dirty="0">
                <a:solidFill>
                  <a:schemeClr val="tx1"/>
                </a:solidFill>
              </a:rPr>
              <a:t>1. Formally Solicited </a:t>
            </a:r>
          </a:p>
          <a:p>
            <a:pPr algn="just">
              <a:lnSpc>
                <a:spcPct val="120000"/>
              </a:lnSpc>
              <a:spcBef>
                <a:spcPts val="0"/>
              </a:spcBef>
              <a:buClrTx/>
              <a:buFont typeface="Wingdings" panose="05000000000000000000" pitchFamily="2" charset="2"/>
              <a:buChar char="q"/>
            </a:pPr>
            <a:r>
              <a:rPr lang="en-US" sz="2500" dirty="0">
                <a:solidFill>
                  <a:schemeClr val="tx1"/>
                </a:solidFill>
              </a:rPr>
              <a:t>A formally solicited project proposal is established in response to an official request for a new proposal. In this case, a Request for Proposal (RFP) document is used to outline client demands and specific needs. A formally solicited proposal is the structured and specific response to said RFP. Having an RFP makes the entire proposal process easier. As the specifics are spelled out, project planning can prevent misunderstandings or a lack of information that may cause complications later. </a:t>
            </a:r>
          </a:p>
          <a:p>
            <a:pPr algn="just">
              <a:lnSpc>
                <a:spcPct val="120000"/>
              </a:lnSpc>
              <a:spcBef>
                <a:spcPts val="0"/>
              </a:spcBef>
              <a:buClrTx/>
              <a:buFont typeface="Wingdings" panose="05000000000000000000" pitchFamily="2" charset="2"/>
              <a:buChar char="q"/>
            </a:pPr>
            <a:endParaRPr lang="en-GB" sz="2500" b="1"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7341522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2. Informally Solicited </a:t>
            </a:r>
          </a:p>
          <a:p>
            <a:pPr algn="just">
              <a:lnSpc>
                <a:spcPct val="120000"/>
              </a:lnSpc>
              <a:spcBef>
                <a:spcPts val="0"/>
              </a:spcBef>
              <a:buClrTx/>
              <a:buFont typeface="Wingdings" panose="05000000000000000000" pitchFamily="2" charset="2"/>
              <a:buChar char="q"/>
            </a:pPr>
            <a:r>
              <a:rPr lang="en-US" sz="2600" dirty="0">
                <a:solidFill>
                  <a:schemeClr val="tx1"/>
                </a:solidFill>
              </a:rPr>
              <a:t>An informally solicited proposal does not require an RFP. That is, there is no specific document required to outline customer or audience demands. This is the initial rough starting point when proposing a project’s viability. The major differentiator between a formal and informal project proposal is the number of details involved in planning. Informal proposals lack granular project details, such as goals, deliverables, and methods. An informally solicited project proposal can be understood as a proposal request that is lacking specifics.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51554020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3. Unsolicited </a:t>
            </a:r>
          </a:p>
          <a:p>
            <a:pPr algn="just">
              <a:lnSpc>
                <a:spcPct val="120000"/>
              </a:lnSpc>
              <a:spcBef>
                <a:spcPts val="0"/>
              </a:spcBef>
              <a:buClrTx/>
              <a:buFont typeface="Wingdings" panose="05000000000000000000" pitchFamily="2" charset="2"/>
              <a:buChar char="q"/>
            </a:pPr>
            <a:r>
              <a:rPr lang="en-US" sz="2600" dirty="0">
                <a:solidFill>
                  <a:schemeClr val="tx1"/>
                </a:solidFill>
              </a:rPr>
              <a:t>Unsolicited project proposals can be compared to a cold call — no one asked for or expected to receive one, but if the audience can relate to the proposal, it can prove extremely valuable. Unsolicited proposals can be the most difficult types to write, as you will have to put extra work in to convince the audience of the project’s viability. Many times, these proposals require the most research as the audience is unaware that the proposal is even coming their way.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0814035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4. Continuation </a:t>
            </a:r>
          </a:p>
          <a:p>
            <a:pPr algn="just">
              <a:lnSpc>
                <a:spcPct val="120000"/>
              </a:lnSpc>
              <a:spcBef>
                <a:spcPts val="0"/>
              </a:spcBef>
              <a:buClrTx/>
              <a:buFont typeface="Wingdings" panose="05000000000000000000" pitchFamily="2" charset="2"/>
              <a:buChar char="q"/>
            </a:pPr>
            <a:r>
              <a:rPr lang="en-US" sz="2600" dirty="0">
                <a:solidFill>
                  <a:schemeClr val="tx1"/>
                </a:solidFill>
              </a:rPr>
              <a:t>Continuation project proposals are essentially an update or reminder for ongoing and already approved projects. This type of proposal is the simplest to construct, as it is a continuation of already existing documentation. A continuation proposal can be thought of as a check-in with the audience to ensure the correct funds are provided for the next phase, as well as discussing progress and accounting for any changes before moving forward.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340659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chemeClr val="tx1"/>
                </a:solidFill>
              </a:rPr>
              <a:t>5. Renewal </a:t>
            </a:r>
          </a:p>
          <a:p>
            <a:pPr algn="just">
              <a:lnSpc>
                <a:spcPct val="120000"/>
              </a:lnSpc>
              <a:spcBef>
                <a:spcPts val="0"/>
              </a:spcBef>
              <a:buClrTx/>
              <a:buFont typeface="Wingdings" panose="05000000000000000000" pitchFamily="2" charset="2"/>
              <a:buChar char="q"/>
            </a:pPr>
            <a:r>
              <a:rPr lang="en-US" sz="2600" dirty="0">
                <a:solidFill>
                  <a:schemeClr val="tx1"/>
                </a:solidFill>
              </a:rPr>
              <a:t>A renewal project proposal is required when an ongoing project has been terminated or the resources and support behind such project can no longer be used. This proposal is more about proving that the return on investment is greater than the money being spent on resources so that the project can begin again. </a:t>
            </a:r>
          </a:p>
          <a:p>
            <a:pPr marL="0" indent="0" algn="just">
              <a:lnSpc>
                <a:spcPct val="120000"/>
              </a:lnSpc>
              <a:spcBef>
                <a:spcPts val="0"/>
              </a:spcBef>
              <a:buClrTx/>
              <a:buNone/>
            </a:pPr>
            <a:r>
              <a:rPr lang="en-US" sz="2600" b="1" dirty="0">
                <a:solidFill>
                  <a:schemeClr val="tx1"/>
                </a:solidFill>
              </a:rPr>
              <a:t>6. Supplemental </a:t>
            </a:r>
          </a:p>
          <a:p>
            <a:pPr algn="just">
              <a:lnSpc>
                <a:spcPct val="120000"/>
              </a:lnSpc>
              <a:spcBef>
                <a:spcPts val="0"/>
              </a:spcBef>
              <a:buClrTx/>
              <a:buFont typeface="Wingdings" panose="05000000000000000000" pitchFamily="2" charset="2"/>
              <a:buChar char="q"/>
            </a:pPr>
            <a:r>
              <a:rPr lang="en-US" sz="2600" dirty="0">
                <a:solidFill>
                  <a:schemeClr val="tx1"/>
                </a:solidFill>
              </a:rPr>
              <a:t>A supplemental project proposal is required when more resources are required to complete a project than were originally proposed. The main goal of a supplemental proposal is to prove the value of adding resources and update the audience with a timeline based on this new plan. Many times, a supplemental proposal is required when the original project scope has grown beyond initial expectations. It can be seen as a continuation of the original proposal document.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2559649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 y="152401"/>
            <a:ext cx="8648700" cy="6598024"/>
          </a:xfrm>
        </p:spPr>
        <p:txBody>
          <a:bodyPr>
            <a:normAutofit fontScale="92500" lnSpcReduction="10000"/>
          </a:bodyPr>
          <a:lstStyle/>
          <a:p>
            <a:pPr marL="0" indent="0" algn="ctr">
              <a:lnSpc>
                <a:spcPct val="120000"/>
              </a:lnSpc>
              <a:spcBef>
                <a:spcPts val="0"/>
              </a:spcBef>
              <a:buClrTx/>
              <a:buNone/>
            </a:pPr>
            <a:r>
              <a:rPr lang="en-US" sz="2600" b="1" dirty="0">
                <a:solidFill>
                  <a:srgbClr val="0070C0"/>
                </a:solidFill>
              </a:rPr>
              <a:t>How to Write a Project Proposal</a:t>
            </a:r>
          </a:p>
          <a:p>
            <a:pPr algn="just">
              <a:lnSpc>
                <a:spcPct val="120000"/>
              </a:lnSpc>
              <a:spcBef>
                <a:spcPts val="0"/>
              </a:spcBef>
              <a:buClrTx/>
              <a:buFont typeface="Wingdings" panose="05000000000000000000" pitchFamily="2" charset="2"/>
              <a:buChar char="q"/>
            </a:pPr>
            <a:r>
              <a:rPr lang="en-US" sz="2600" dirty="0">
                <a:solidFill>
                  <a:schemeClr val="tx1"/>
                </a:solidFill>
              </a:rPr>
              <a:t>After considering what type of proposal is the best fit for you and your project, it is time to start planning your document. </a:t>
            </a:r>
          </a:p>
          <a:p>
            <a:pPr algn="just">
              <a:lnSpc>
                <a:spcPct val="120000"/>
              </a:lnSpc>
              <a:spcBef>
                <a:spcPts val="0"/>
              </a:spcBef>
              <a:buClrTx/>
              <a:buFont typeface="Wingdings" panose="05000000000000000000" pitchFamily="2" charset="2"/>
              <a:buChar char="q"/>
            </a:pPr>
            <a:r>
              <a:rPr lang="en-US" sz="2600" dirty="0">
                <a:solidFill>
                  <a:schemeClr val="tx1"/>
                </a:solidFill>
              </a:rPr>
              <a:t>It is imperative to keep in mind that, regardless of the proposal type, you will always want to check the following boxes when starting a proposal document. </a:t>
            </a:r>
          </a:p>
          <a:p>
            <a:pPr algn="just">
              <a:lnSpc>
                <a:spcPct val="120000"/>
              </a:lnSpc>
              <a:spcBef>
                <a:spcPts val="0"/>
              </a:spcBef>
              <a:buClrTx/>
              <a:buFont typeface="Wingdings" panose="05000000000000000000" pitchFamily="2" charset="2"/>
              <a:buChar char="ü"/>
            </a:pPr>
            <a:r>
              <a:rPr lang="en-US" sz="2600" dirty="0">
                <a:solidFill>
                  <a:schemeClr val="tx1"/>
                </a:solidFill>
              </a:rPr>
              <a:t>Define your audience. </a:t>
            </a:r>
          </a:p>
          <a:p>
            <a:pPr algn="just">
              <a:lnSpc>
                <a:spcPct val="120000"/>
              </a:lnSpc>
              <a:spcBef>
                <a:spcPts val="0"/>
              </a:spcBef>
              <a:buClrTx/>
              <a:buFont typeface="Wingdings" panose="05000000000000000000" pitchFamily="2" charset="2"/>
              <a:buChar char="ü"/>
            </a:pPr>
            <a:r>
              <a:rPr lang="en-US" sz="2600" dirty="0">
                <a:solidFill>
                  <a:schemeClr val="tx1"/>
                </a:solidFill>
              </a:rPr>
              <a:t>Determine the problem being solved by your proposal. </a:t>
            </a:r>
          </a:p>
          <a:p>
            <a:pPr algn="just">
              <a:lnSpc>
                <a:spcPct val="120000"/>
              </a:lnSpc>
              <a:spcBef>
                <a:spcPts val="0"/>
              </a:spcBef>
              <a:buClrTx/>
              <a:buFont typeface="Wingdings" panose="05000000000000000000" pitchFamily="2" charset="2"/>
              <a:buChar char="ü"/>
            </a:pPr>
            <a:r>
              <a:rPr lang="en-US" sz="2600" dirty="0">
                <a:solidFill>
                  <a:schemeClr val="tx1"/>
                </a:solidFill>
              </a:rPr>
              <a:t>Conduct research on the current state of the issue and potential solutions. </a:t>
            </a:r>
          </a:p>
          <a:p>
            <a:pPr algn="just">
              <a:lnSpc>
                <a:spcPct val="120000"/>
              </a:lnSpc>
              <a:spcBef>
                <a:spcPts val="0"/>
              </a:spcBef>
              <a:buClrTx/>
              <a:buFont typeface="Wingdings" panose="05000000000000000000" pitchFamily="2" charset="2"/>
              <a:buChar char="ü"/>
            </a:pPr>
            <a:r>
              <a:rPr lang="en-US" sz="2600" dirty="0">
                <a:solidFill>
                  <a:schemeClr val="tx1"/>
                </a:solidFill>
              </a:rPr>
              <a:t>Proactively determine the effect that this project will have on company success. </a:t>
            </a:r>
          </a:p>
          <a:p>
            <a:pPr algn="just">
              <a:lnSpc>
                <a:spcPct val="120000"/>
              </a:lnSpc>
              <a:spcBef>
                <a:spcPts val="0"/>
              </a:spcBef>
              <a:buClrTx/>
              <a:buFont typeface="Wingdings" panose="05000000000000000000" pitchFamily="2" charset="2"/>
              <a:buChar char="ü"/>
            </a:pPr>
            <a:r>
              <a:rPr lang="en-US" sz="2600" dirty="0">
                <a:solidFill>
                  <a:schemeClr val="tx1"/>
                </a:solidFill>
              </a:rPr>
              <a:t>Establish a timeline and determine the type and amount of resources required. </a:t>
            </a:r>
          </a:p>
          <a:p>
            <a:pPr algn="just">
              <a:lnSpc>
                <a:spcPct val="120000"/>
              </a:lnSpc>
              <a:spcBef>
                <a:spcPts val="0"/>
              </a:spcBef>
              <a:buClrTx/>
              <a:buFont typeface="Wingdings" panose="05000000000000000000" pitchFamily="2" charset="2"/>
              <a:buChar char="ü"/>
            </a:pPr>
            <a:r>
              <a:rPr lang="en-US" sz="2600" dirty="0">
                <a:solidFill>
                  <a:schemeClr val="tx1"/>
                </a:solidFill>
              </a:rPr>
              <a:t>Begin to outline your proposal document.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211860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Elements of a Project Proposal</a:t>
            </a:r>
          </a:p>
          <a:p>
            <a:pPr marL="0" indent="0" algn="just">
              <a:lnSpc>
                <a:spcPct val="120000"/>
              </a:lnSpc>
              <a:spcBef>
                <a:spcPts val="0"/>
              </a:spcBef>
              <a:buClrTx/>
              <a:buNone/>
            </a:pPr>
            <a:r>
              <a:rPr lang="en-US" sz="2600" dirty="0">
                <a:solidFill>
                  <a:schemeClr val="tx1"/>
                </a:solidFill>
              </a:rPr>
              <a:t>1. Cover Sheet</a:t>
            </a:r>
          </a:p>
          <a:p>
            <a:pPr marL="0" indent="0" algn="just">
              <a:lnSpc>
                <a:spcPct val="120000"/>
              </a:lnSpc>
              <a:spcBef>
                <a:spcPts val="0"/>
              </a:spcBef>
              <a:buClrTx/>
              <a:buNone/>
            </a:pPr>
            <a:r>
              <a:rPr lang="en-US" sz="2600" dirty="0">
                <a:solidFill>
                  <a:schemeClr val="tx1"/>
                </a:solidFill>
              </a:rPr>
              <a:t>2. Project Summary</a:t>
            </a:r>
          </a:p>
          <a:p>
            <a:pPr marL="0" indent="0" algn="just">
              <a:lnSpc>
                <a:spcPct val="120000"/>
              </a:lnSpc>
              <a:spcBef>
                <a:spcPts val="0"/>
              </a:spcBef>
              <a:buClrTx/>
              <a:buNone/>
            </a:pPr>
            <a:r>
              <a:rPr lang="en-US" sz="2600" dirty="0">
                <a:solidFill>
                  <a:schemeClr val="tx1"/>
                </a:solidFill>
              </a:rPr>
              <a:t>3. Executive Summary</a:t>
            </a:r>
          </a:p>
          <a:p>
            <a:pPr marL="0" indent="0" algn="just">
              <a:lnSpc>
                <a:spcPct val="120000"/>
              </a:lnSpc>
              <a:spcBef>
                <a:spcPts val="0"/>
              </a:spcBef>
              <a:buClrTx/>
              <a:buNone/>
            </a:pPr>
            <a:r>
              <a:rPr lang="en-US" sz="2600" dirty="0">
                <a:solidFill>
                  <a:schemeClr val="tx1"/>
                </a:solidFill>
              </a:rPr>
              <a:t>4. Introduction and Situational Analysis</a:t>
            </a:r>
          </a:p>
          <a:p>
            <a:pPr marL="0" indent="0" algn="just">
              <a:lnSpc>
                <a:spcPct val="120000"/>
              </a:lnSpc>
              <a:spcBef>
                <a:spcPts val="0"/>
              </a:spcBef>
              <a:buClrTx/>
              <a:buNone/>
            </a:pPr>
            <a:r>
              <a:rPr lang="en-US" sz="2600" dirty="0">
                <a:solidFill>
                  <a:schemeClr val="tx1"/>
                </a:solidFill>
              </a:rPr>
              <a:t>5. Goal, Objectives, Strategies and Activities</a:t>
            </a:r>
          </a:p>
          <a:p>
            <a:pPr marL="0" indent="0" algn="just">
              <a:lnSpc>
                <a:spcPct val="120000"/>
              </a:lnSpc>
              <a:spcBef>
                <a:spcPts val="0"/>
              </a:spcBef>
              <a:buClrTx/>
              <a:buNone/>
            </a:pPr>
            <a:r>
              <a:rPr lang="en-US" sz="2600" dirty="0">
                <a:solidFill>
                  <a:schemeClr val="tx1"/>
                </a:solidFill>
              </a:rPr>
              <a:t>6. Logical Framework</a:t>
            </a:r>
          </a:p>
          <a:p>
            <a:pPr marL="0" indent="0" algn="just">
              <a:lnSpc>
                <a:spcPct val="120000"/>
              </a:lnSpc>
              <a:spcBef>
                <a:spcPts val="0"/>
              </a:spcBef>
              <a:buClrTx/>
              <a:buNone/>
            </a:pPr>
            <a:r>
              <a:rPr lang="en-US" sz="2600" dirty="0">
                <a:solidFill>
                  <a:schemeClr val="tx1"/>
                </a:solidFill>
              </a:rPr>
              <a:t>7. Management and Workplans</a:t>
            </a:r>
          </a:p>
          <a:p>
            <a:pPr marL="0" indent="0" algn="just">
              <a:lnSpc>
                <a:spcPct val="120000"/>
              </a:lnSpc>
              <a:spcBef>
                <a:spcPts val="0"/>
              </a:spcBef>
              <a:buClrTx/>
              <a:buNone/>
            </a:pPr>
            <a:r>
              <a:rPr lang="en-US" sz="2600" dirty="0">
                <a:solidFill>
                  <a:schemeClr val="tx1"/>
                </a:solidFill>
              </a:rPr>
              <a:t>8 . Project Budget</a:t>
            </a:r>
          </a:p>
          <a:p>
            <a:pPr marL="0" indent="0" algn="just">
              <a:lnSpc>
                <a:spcPct val="120000"/>
              </a:lnSpc>
              <a:spcBef>
                <a:spcPts val="0"/>
              </a:spcBef>
              <a:buClrTx/>
              <a:buNone/>
            </a:pPr>
            <a:r>
              <a:rPr lang="en-US" sz="2600" dirty="0">
                <a:solidFill>
                  <a:schemeClr val="tx1"/>
                </a:solidFill>
              </a:rPr>
              <a:t>9. References</a:t>
            </a:r>
          </a:p>
          <a:p>
            <a:pPr marL="0" indent="0" algn="just">
              <a:lnSpc>
                <a:spcPct val="120000"/>
              </a:lnSpc>
              <a:spcBef>
                <a:spcPts val="0"/>
              </a:spcBef>
              <a:buClrTx/>
              <a:buNone/>
            </a:pPr>
            <a:r>
              <a:rPr lang="en-US" sz="2600" dirty="0">
                <a:solidFill>
                  <a:schemeClr val="tx1"/>
                </a:solidFill>
              </a:rPr>
              <a:t>10.Annexes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26681923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US" sz="2600" b="1" dirty="0">
                <a:solidFill>
                  <a:srgbClr val="0070C0"/>
                </a:solidFill>
              </a:rPr>
              <a:t>Sample Project Proposal Outline </a:t>
            </a:r>
          </a:p>
          <a:p>
            <a:pPr marL="0" indent="0" algn="just">
              <a:lnSpc>
                <a:spcPct val="120000"/>
              </a:lnSpc>
              <a:spcBef>
                <a:spcPts val="0"/>
              </a:spcBef>
              <a:buClrTx/>
              <a:buNone/>
            </a:pPr>
            <a:r>
              <a:rPr lang="en-US" sz="2600" b="1" dirty="0">
                <a:solidFill>
                  <a:schemeClr val="tx1"/>
                </a:solidFill>
              </a:rPr>
              <a:t>Section 1: Project Information </a:t>
            </a:r>
          </a:p>
          <a:p>
            <a:pPr algn="just">
              <a:lnSpc>
                <a:spcPct val="120000"/>
              </a:lnSpc>
              <a:spcBef>
                <a:spcPts val="0"/>
              </a:spcBef>
              <a:buClrTx/>
              <a:buFont typeface="Wingdings" panose="05000000000000000000" pitchFamily="2" charset="2"/>
              <a:buChar char="q"/>
            </a:pPr>
            <a:r>
              <a:rPr lang="en-US" sz="2600" dirty="0">
                <a:solidFill>
                  <a:schemeClr val="tx1"/>
                </a:solidFill>
              </a:rPr>
              <a:t>This section intends to provide a high-level picture of the project as well as convey the most critical project details. </a:t>
            </a:r>
          </a:p>
          <a:p>
            <a:pPr marL="0" indent="0" algn="just">
              <a:lnSpc>
                <a:spcPct val="120000"/>
              </a:lnSpc>
              <a:spcBef>
                <a:spcPts val="0"/>
              </a:spcBef>
              <a:buClrTx/>
              <a:buNone/>
            </a:pPr>
            <a:r>
              <a:rPr lang="en-US" sz="2600" dirty="0">
                <a:solidFill>
                  <a:schemeClr val="tx1"/>
                </a:solidFill>
              </a:rPr>
              <a:t>Include the following in this section: </a:t>
            </a:r>
          </a:p>
          <a:p>
            <a:pPr algn="just">
              <a:lnSpc>
                <a:spcPct val="120000"/>
              </a:lnSpc>
              <a:spcBef>
                <a:spcPts val="0"/>
              </a:spcBef>
              <a:buClrTx/>
              <a:buFont typeface="Wingdings" panose="05000000000000000000" pitchFamily="2" charset="2"/>
              <a:buChar char="q"/>
            </a:pPr>
            <a:r>
              <a:rPr lang="en-US" sz="2600" dirty="0">
                <a:solidFill>
                  <a:schemeClr val="tx1"/>
                </a:solidFill>
              </a:rPr>
              <a:t>Name of the Organization </a:t>
            </a:r>
          </a:p>
          <a:p>
            <a:pPr algn="just">
              <a:lnSpc>
                <a:spcPct val="120000"/>
              </a:lnSpc>
              <a:spcBef>
                <a:spcPts val="0"/>
              </a:spcBef>
              <a:buClrTx/>
              <a:buFont typeface="Wingdings" panose="05000000000000000000" pitchFamily="2" charset="2"/>
              <a:buChar char="q"/>
            </a:pPr>
            <a:r>
              <a:rPr lang="en-US" sz="2600" dirty="0">
                <a:solidFill>
                  <a:schemeClr val="tx1"/>
                </a:solidFill>
              </a:rPr>
              <a:t>Project Title </a:t>
            </a:r>
          </a:p>
          <a:p>
            <a:pPr algn="just">
              <a:lnSpc>
                <a:spcPct val="120000"/>
              </a:lnSpc>
              <a:spcBef>
                <a:spcPts val="0"/>
              </a:spcBef>
              <a:buClrTx/>
              <a:buFont typeface="Wingdings" panose="05000000000000000000" pitchFamily="2" charset="2"/>
              <a:buChar char="q"/>
            </a:pPr>
            <a:r>
              <a:rPr lang="en-US" sz="2600" dirty="0">
                <a:solidFill>
                  <a:schemeClr val="tx1"/>
                </a:solidFill>
              </a:rPr>
              <a:t>Project Summary </a:t>
            </a:r>
          </a:p>
          <a:p>
            <a:pPr algn="just">
              <a:lnSpc>
                <a:spcPct val="120000"/>
              </a:lnSpc>
              <a:spcBef>
                <a:spcPts val="0"/>
              </a:spcBef>
              <a:buClrTx/>
              <a:buFont typeface="Wingdings" panose="05000000000000000000" pitchFamily="2" charset="2"/>
              <a:buChar char="q"/>
            </a:pPr>
            <a:r>
              <a:rPr lang="en-US" sz="2600" dirty="0">
                <a:solidFill>
                  <a:schemeClr val="tx1"/>
                </a:solidFill>
              </a:rPr>
              <a:t>Project Timeframe </a:t>
            </a:r>
          </a:p>
          <a:p>
            <a:pPr algn="just">
              <a:lnSpc>
                <a:spcPct val="120000"/>
              </a:lnSpc>
              <a:spcBef>
                <a:spcPts val="0"/>
              </a:spcBef>
              <a:buClrTx/>
              <a:buFont typeface="Wingdings" panose="05000000000000000000" pitchFamily="2" charset="2"/>
              <a:buChar char="q"/>
            </a:pPr>
            <a:r>
              <a:rPr lang="en-US" sz="2600" dirty="0">
                <a:solidFill>
                  <a:schemeClr val="tx1"/>
                </a:solidFill>
              </a:rPr>
              <a:t>Prepared By </a:t>
            </a:r>
          </a:p>
          <a:p>
            <a:pPr algn="just">
              <a:lnSpc>
                <a:spcPct val="120000"/>
              </a:lnSpc>
              <a:spcBef>
                <a:spcPts val="0"/>
              </a:spcBef>
              <a:buClrTx/>
              <a:buFont typeface="Wingdings" panose="05000000000000000000" pitchFamily="2" charset="2"/>
              <a:buChar char="q"/>
            </a:pPr>
            <a:r>
              <a:rPr lang="en-US" sz="2600" dirty="0">
                <a:solidFill>
                  <a:schemeClr val="tx1"/>
                </a:solidFill>
              </a:rPr>
              <a:t>Attached Documentation </a:t>
            </a:r>
          </a:p>
          <a:p>
            <a:pPr algn="just">
              <a:lnSpc>
                <a:spcPct val="120000"/>
              </a:lnSpc>
              <a:spcBef>
                <a:spcPts val="0"/>
              </a:spcBef>
              <a:buClrTx/>
              <a:buFont typeface="Wingdings" panose="05000000000000000000" pitchFamily="2" charset="2"/>
              <a:buChar char="q"/>
            </a:pPr>
            <a:r>
              <a:rPr lang="en-US" sz="2600" dirty="0">
                <a:solidFill>
                  <a:schemeClr val="tx1"/>
                </a:solidFill>
              </a:rPr>
              <a:t>Project Contacts (any individuals involved in the project)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63780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9953"/>
            <a:ext cx="8753475" cy="6656698"/>
          </a:xfrm>
        </p:spPr>
        <p:txBody>
          <a:bodyPr>
            <a:normAutofit fontScale="70000" lnSpcReduction="20000"/>
          </a:bodyPr>
          <a:lstStyle/>
          <a:p>
            <a:pPr marL="0" indent="0" algn="just">
              <a:lnSpc>
                <a:spcPct val="120000"/>
              </a:lnSpc>
              <a:spcBef>
                <a:spcPts val="0"/>
              </a:spcBef>
              <a:buClrTx/>
              <a:buNone/>
            </a:pPr>
            <a:r>
              <a:rPr lang="en-US" sz="3300" b="1" dirty="0">
                <a:solidFill>
                  <a:schemeClr val="tx1"/>
                </a:solidFill>
              </a:rPr>
              <a:t>Functions of  a member of parliament </a:t>
            </a:r>
          </a:p>
          <a:p>
            <a:pPr marL="0" indent="0" algn="just">
              <a:lnSpc>
                <a:spcPct val="120000"/>
              </a:lnSpc>
              <a:spcBef>
                <a:spcPts val="0"/>
              </a:spcBef>
              <a:buClrTx/>
              <a:buNone/>
            </a:pPr>
            <a:r>
              <a:rPr lang="en-US" sz="3300" dirty="0">
                <a:solidFill>
                  <a:schemeClr val="tx1"/>
                </a:solidFill>
              </a:rPr>
              <a:t>In general, members of parliament have three major roles in the house</a:t>
            </a:r>
          </a:p>
          <a:p>
            <a:pPr algn="just">
              <a:lnSpc>
                <a:spcPct val="120000"/>
              </a:lnSpc>
              <a:spcBef>
                <a:spcPts val="0"/>
              </a:spcBef>
              <a:buClrTx/>
              <a:buFont typeface="Wingdings" panose="05000000000000000000" pitchFamily="2" charset="2"/>
              <a:buChar char="q"/>
            </a:pPr>
            <a:r>
              <a:rPr lang="en-US" sz="3300" dirty="0">
                <a:solidFill>
                  <a:schemeClr val="tx1"/>
                </a:solidFill>
              </a:rPr>
              <a:t>Representing the electorates in all matters</a:t>
            </a:r>
          </a:p>
          <a:p>
            <a:pPr algn="just">
              <a:lnSpc>
                <a:spcPct val="120000"/>
              </a:lnSpc>
              <a:spcBef>
                <a:spcPts val="0"/>
              </a:spcBef>
              <a:buClrTx/>
              <a:buFont typeface="Wingdings" panose="05000000000000000000" pitchFamily="2" charset="2"/>
              <a:buChar char="q"/>
            </a:pPr>
            <a:r>
              <a:rPr lang="en-US" sz="3300" dirty="0">
                <a:solidFill>
                  <a:schemeClr val="tx1"/>
                </a:solidFill>
              </a:rPr>
              <a:t>Oversight government activities</a:t>
            </a:r>
          </a:p>
          <a:p>
            <a:pPr algn="just">
              <a:lnSpc>
                <a:spcPct val="120000"/>
              </a:lnSpc>
              <a:spcBef>
                <a:spcPts val="0"/>
              </a:spcBef>
              <a:buClrTx/>
              <a:buFont typeface="Wingdings" panose="05000000000000000000" pitchFamily="2" charset="2"/>
              <a:buChar char="q"/>
            </a:pPr>
            <a:r>
              <a:rPr lang="en-US" sz="3300" dirty="0">
                <a:solidFill>
                  <a:schemeClr val="tx1"/>
                </a:solidFill>
              </a:rPr>
              <a:t>Legislation</a:t>
            </a:r>
          </a:p>
          <a:p>
            <a:pPr marL="0" indent="0" algn="just">
              <a:lnSpc>
                <a:spcPct val="120000"/>
              </a:lnSpc>
              <a:spcBef>
                <a:spcPts val="0"/>
              </a:spcBef>
              <a:buClrTx/>
              <a:buNone/>
            </a:pPr>
            <a:r>
              <a:rPr lang="en-US" sz="3300" b="1" dirty="0">
                <a:solidFill>
                  <a:schemeClr val="tx1"/>
                </a:solidFill>
              </a:rPr>
              <a:t>Roles of parliament (legislature) in Public financial management (PFM) </a:t>
            </a:r>
          </a:p>
          <a:p>
            <a:pPr algn="just">
              <a:lnSpc>
                <a:spcPct val="120000"/>
              </a:lnSpc>
              <a:spcBef>
                <a:spcPts val="0"/>
              </a:spcBef>
              <a:buClrTx/>
              <a:buFont typeface="Wingdings" panose="05000000000000000000" pitchFamily="2" charset="2"/>
              <a:buChar char="q"/>
            </a:pPr>
            <a:r>
              <a:rPr lang="en-US" sz="3300" u="sng" dirty="0">
                <a:solidFill>
                  <a:schemeClr val="tx1"/>
                </a:solidFill>
              </a:rPr>
              <a:t>Enactment of relevant laws relating to PFM</a:t>
            </a:r>
          </a:p>
          <a:p>
            <a:pPr marL="0" indent="0" algn="just">
              <a:lnSpc>
                <a:spcPct val="120000"/>
              </a:lnSpc>
              <a:spcBef>
                <a:spcPts val="0"/>
              </a:spcBef>
              <a:buClrTx/>
              <a:buNone/>
            </a:pPr>
            <a:r>
              <a:rPr lang="en-US" sz="3300" dirty="0">
                <a:solidFill>
                  <a:schemeClr val="tx1"/>
                </a:solidFill>
              </a:rPr>
              <a:t>Developing, sound policies, laws, rules guidelines  and regulations as pertains PFM</a:t>
            </a:r>
          </a:p>
          <a:p>
            <a:pPr algn="just">
              <a:lnSpc>
                <a:spcPct val="120000"/>
              </a:lnSpc>
              <a:spcBef>
                <a:spcPts val="0"/>
              </a:spcBef>
              <a:buClrTx/>
              <a:buFont typeface="Wingdings" panose="05000000000000000000" pitchFamily="2" charset="2"/>
              <a:buChar char="q"/>
            </a:pPr>
            <a:r>
              <a:rPr lang="en-US" sz="3300" u="sng" dirty="0">
                <a:solidFill>
                  <a:schemeClr val="tx1"/>
                </a:solidFill>
              </a:rPr>
              <a:t>Participating in the budgeting process</a:t>
            </a:r>
          </a:p>
          <a:p>
            <a:pPr marL="0" indent="0" algn="just">
              <a:lnSpc>
                <a:spcPct val="120000"/>
              </a:lnSpc>
              <a:spcBef>
                <a:spcPts val="0"/>
              </a:spcBef>
              <a:buClrTx/>
              <a:buNone/>
            </a:pPr>
            <a:r>
              <a:rPr lang="en-US" sz="3300" dirty="0">
                <a:solidFill>
                  <a:schemeClr val="tx1"/>
                </a:solidFill>
              </a:rPr>
              <a:t>Budgeting is a process, which involves quite a number of activities. The legislative arm of the government, ensures every process is conducted in accordance to the laid down regulations.</a:t>
            </a:r>
          </a:p>
          <a:p>
            <a:pPr algn="just">
              <a:lnSpc>
                <a:spcPct val="120000"/>
              </a:lnSpc>
              <a:spcBef>
                <a:spcPts val="0"/>
              </a:spcBef>
              <a:buClrTx/>
              <a:buFont typeface="Wingdings" panose="05000000000000000000" pitchFamily="2" charset="2"/>
              <a:buChar char="q"/>
            </a:pPr>
            <a:r>
              <a:rPr lang="en-US" sz="3300" u="sng" dirty="0">
                <a:solidFill>
                  <a:schemeClr val="tx1"/>
                </a:solidFill>
              </a:rPr>
              <a:t>Approval of the proposed budgets /appropriation bills</a:t>
            </a:r>
          </a:p>
          <a:p>
            <a:pPr algn="just">
              <a:lnSpc>
                <a:spcPct val="120000"/>
              </a:lnSpc>
              <a:spcBef>
                <a:spcPts val="0"/>
              </a:spcBef>
              <a:buClrTx/>
              <a:buFont typeface="Wingdings" panose="05000000000000000000" pitchFamily="2" charset="2"/>
              <a:buChar char="q"/>
            </a:pPr>
            <a:r>
              <a:rPr lang="en-US" sz="3300" u="sng" dirty="0">
                <a:solidFill>
                  <a:schemeClr val="tx1"/>
                </a:solidFill>
              </a:rPr>
              <a:t>Audit of the public accounts</a:t>
            </a:r>
            <a:r>
              <a:rPr lang="en-US" sz="3300" dirty="0">
                <a:solidFill>
                  <a:schemeClr val="tx1"/>
                </a:solidFill>
              </a:rPr>
              <a:t>. Through the public accounts committee</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5011429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chemeClr val="tx1"/>
                </a:solidFill>
              </a:rPr>
              <a:t>Section 2: Project Summary </a:t>
            </a:r>
          </a:p>
          <a:p>
            <a:pPr algn="just">
              <a:lnSpc>
                <a:spcPct val="120000"/>
              </a:lnSpc>
              <a:spcBef>
                <a:spcPts val="0"/>
              </a:spcBef>
              <a:buClrTx/>
              <a:buFont typeface="Wingdings" panose="05000000000000000000" pitchFamily="2" charset="2"/>
              <a:buChar char="q"/>
            </a:pPr>
            <a:r>
              <a:rPr lang="en-US" sz="2600" dirty="0">
                <a:solidFill>
                  <a:schemeClr val="tx1"/>
                </a:solidFill>
              </a:rPr>
              <a:t>The goal of this section is to present the reasons for doing this project as well as stating all of the objectives. In this section in particular, it is very important to write concisely and clearly. Some project professionals even suggest writing the project summary last.</a:t>
            </a:r>
          </a:p>
          <a:p>
            <a:pPr marL="0" indent="0" algn="just">
              <a:lnSpc>
                <a:spcPct val="120000"/>
              </a:lnSpc>
              <a:spcBef>
                <a:spcPts val="0"/>
              </a:spcBef>
              <a:buClrTx/>
              <a:buNone/>
            </a:pPr>
            <a:r>
              <a:rPr lang="en-US" sz="2600" dirty="0">
                <a:solidFill>
                  <a:schemeClr val="tx1"/>
                </a:solidFill>
              </a:rPr>
              <a:t>Before you begin writing, you should be able to answer the following questions. </a:t>
            </a:r>
          </a:p>
          <a:p>
            <a:pPr algn="just">
              <a:lnSpc>
                <a:spcPct val="120000"/>
              </a:lnSpc>
              <a:spcBef>
                <a:spcPts val="0"/>
              </a:spcBef>
              <a:buClrTx/>
              <a:buFont typeface="Wingdings" panose="05000000000000000000" pitchFamily="2" charset="2"/>
              <a:buChar char="q"/>
            </a:pPr>
            <a:r>
              <a:rPr lang="en-US" sz="2600" dirty="0">
                <a:solidFill>
                  <a:schemeClr val="tx1"/>
                </a:solidFill>
              </a:rPr>
              <a:t>Why are you doing this project? </a:t>
            </a:r>
          </a:p>
          <a:p>
            <a:pPr algn="just">
              <a:lnSpc>
                <a:spcPct val="120000"/>
              </a:lnSpc>
              <a:spcBef>
                <a:spcPts val="0"/>
              </a:spcBef>
              <a:buClrTx/>
              <a:buFont typeface="Wingdings" panose="05000000000000000000" pitchFamily="2" charset="2"/>
              <a:buChar char="q"/>
            </a:pPr>
            <a:r>
              <a:rPr lang="en-US" sz="2600" dirty="0">
                <a:solidFill>
                  <a:schemeClr val="tx1"/>
                </a:solidFill>
              </a:rPr>
              <a:t>What will you be doing? </a:t>
            </a:r>
          </a:p>
          <a:p>
            <a:pPr algn="just">
              <a:lnSpc>
                <a:spcPct val="120000"/>
              </a:lnSpc>
              <a:spcBef>
                <a:spcPts val="0"/>
              </a:spcBef>
              <a:buClrTx/>
              <a:buFont typeface="Wingdings" panose="05000000000000000000" pitchFamily="2" charset="2"/>
              <a:buChar char="q"/>
            </a:pPr>
            <a:r>
              <a:rPr lang="en-US" sz="2600" dirty="0">
                <a:solidFill>
                  <a:schemeClr val="tx1"/>
                </a:solidFill>
              </a:rPr>
              <a:t>How will you be doing it? </a:t>
            </a:r>
          </a:p>
          <a:p>
            <a:pPr algn="just">
              <a:lnSpc>
                <a:spcPct val="120000"/>
              </a:lnSpc>
              <a:spcBef>
                <a:spcPts val="0"/>
              </a:spcBef>
              <a:buClrTx/>
              <a:buFont typeface="Wingdings" panose="05000000000000000000" pitchFamily="2" charset="2"/>
              <a:buChar char="q"/>
            </a:pPr>
            <a:r>
              <a:rPr lang="en-US" sz="2600" dirty="0">
                <a:solidFill>
                  <a:schemeClr val="tx1"/>
                </a:solidFill>
              </a:rPr>
              <a:t>Who will be doing it? </a:t>
            </a:r>
          </a:p>
          <a:p>
            <a:pPr algn="just">
              <a:lnSpc>
                <a:spcPct val="120000"/>
              </a:lnSpc>
              <a:spcBef>
                <a:spcPts val="0"/>
              </a:spcBef>
              <a:buClrTx/>
              <a:buFont typeface="Wingdings" panose="05000000000000000000" pitchFamily="2" charset="2"/>
              <a:buChar char="q"/>
            </a:pPr>
            <a:r>
              <a:rPr lang="en-US" sz="2600" dirty="0">
                <a:solidFill>
                  <a:schemeClr val="tx1"/>
                </a:solidFill>
              </a:rPr>
              <a:t>Where will it be done? </a:t>
            </a:r>
          </a:p>
          <a:p>
            <a:pPr algn="just">
              <a:lnSpc>
                <a:spcPct val="120000"/>
              </a:lnSpc>
              <a:spcBef>
                <a:spcPts val="0"/>
              </a:spcBef>
              <a:buClrTx/>
              <a:buFont typeface="Wingdings" panose="05000000000000000000" pitchFamily="2" charset="2"/>
              <a:buChar char="q"/>
            </a:pPr>
            <a:r>
              <a:rPr lang="en-US" sz="2600" dirty="0">
                <a:solidFill>
                  <a:schemeClr val="tx1"/>
                </a:solidFill>
              </a:rPr>
              <a:t>How long will it take? </a:t>
            </a:r>
          </a:p>
          <a:p>
            <a:pPr algn="just">
              <a:lnSpc>
                <a:spcPct val="120000"/>
              </a:lnSpc>
              <a:spcBef>
                <a:spcPts val="0"/>
              </a:spcBef>
              <a:buClrTx/>
              <a:buFont typeface="Wingdings" panose="05000000000000000000" pitchFamily="2" charset="2"/>
              <a:buChar char="q"/>
            </a:pPr>
            <a:r>
              <a:rPr lang="en-US" sz="2600" dirty="0">
                <a:solidFill>
                  <a:schemeClr val="tx1"/>
                </a:solidFill>
              </a:rPr>
              <a:t>How much will it cost?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7023952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b="1" dirty="0">
                <a:solidFill>
                  <a:schemeClr val="tx1"/>
                </a:solidFill>
              </a:rPr>
              <a:t>Project Background: </a:t>
            </a:r>
            <a:r>
              <a:rPr lang="en-US" sz="2600" dirty="0">
                <a:solidFill>
                  <a:schemeClr val="tx1"/>
                </a:solidFill>
              </a:rPr>
              <a:t>This section of the proposal requires a few succinct sentences that clarify the problem your proposal is tackling. Here, it is critical to explain the current state of the problem and why your audience should care about solving it. Make sure to include references and statistics in this section. Best practice is to keep this no longer than 1 page. </a:t>
            </a:r>
          </a:p>
          <a:p>
            <a:pPr algn="just">
              <a:lnSpc>
                <a:spcPct val="120000"/>
              </a:lnSpc>
              <a:spcBef>
                <a:spcPts val="0"/>
              </a:spcBef>
              <a:buClrTx/>
              <a:buFont typeface="Wingdings" panose="05000000000000000000" pitchFamily="2" charset="2"/>
              <a:buChar char="q"/>
            </a:pPr>
            <a:r>
              <a:rPr lang="en-US" sz="2600" b="1" dirty="0">
                <a:solidFill>
                  <a:schemeClr val="tx1"/>
                </a:solidFill>
              </a:rPr>
              <a:t>Project Objectives: </a:t>
            </a:r>
            <a:r>
              <a:rPr lang="en-US" sz="2600" dirty="0">
                <a:solidFill>
                  <a:schemeClr val="tx1"/>
                </a:solidFill>
              </a:rPr>
              <a:t>Use this section of the proposal to explicitly list the goals that the project is trying to achieve. </a:t>
            </a: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1321999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10000"/>
          </a:bodyPr>
          <a:lstStyle/>
          <a:p>
            <a:pPr marL="0" indent="0" algn="just">
              <a:lnSpc>
                <a:spcPct val="120000"/>
              </a:lnSpc>
              <a:spcBef>
                <a:spcPts val="0"/>
              </a:spcBef>
              <a:buClrTx/>
              <a:buNone/>
            </a:pPr>
            <a:r>
              <a:rPr lang="en-US" sz="2600" b="1" dirty="0">
                <a:solidFill>
                  <a:schemeClr val="tx1"/>
                </a:solidFill>
              </a:rPr>
              <a:t>Section 3: Project Methodology </a:t>
            </a:r>
          </a:p>
          <a:p>
            <a:pPr algn="just">
              <a:lnSpc>
                <a:spcPct val="120000"/>
              </a:lnSpc>
              <a:spcBef>
                <a:spcPts val="0"/>
              </a:spcBef>
              <a:buClrTx/>
              <a:buFont typeface="Wingdings" panose="05000000000000000000" pitchFamily="2" charset="2"/>
              <a:buChar char="q"/>
            </a:pPr>
            <a:r>
              <a:rPr lang="en-US" sz="2600" dirty="0">
                <a:solidFill>
                  <a:schemeClr val="tx1"/>
                </a:solidFill>
              </a:rPr>
              <a:t>The project methodology section of a proposal is where you detail the plan for how the objectives mentioned in the previous section will be achieved. This is the first section of the proposal that details the course of action to remedy the problem and is meant to prove that adequate research has been done for this decision. To start, outline the methodology being used, the population being addressed, and establish the process for reaching your objectives.</a:t>
            </a:r>
          </a:p>
          <a:p>
            <a:pPr marL="0" indent="0" algn="just">
              <a:lnSpc>
                <a:spcPct val="120000"/>
              </a:lnSpc>
              <a:spcBef>
                <a:spcPts val="0"/>
              </a:spcBef>
              <a:buClrTx/>
              <a:buNone/>
            </a:pPr>
            <a:r>
              <a:rPr lang="en-US" sz="2600" dirty="0">
                <a:solidFill>
                  <a:schemeClr val="tx1"/>
                </a:solidFill>
              </a:rPr>
              <a:t>This section is typically broken into three parts: </a:t>
            </a:r>
          </a:p>
          <a:p>
            <a:pPr algn="just">
              <a:lnSpc>
                <a:spcPct val="120000"/>
              </a:lnSpc>
              <a:spcBef>
                <a:spcPts val="0"/>
              </a:spcBef>
              <a:buClrTx/>
              <a:buFont typeface="Wingdings" panose="05000000000000000000" pitchFamily="2" charset="2"/>
              <a:buChar char="q"/>
            </a:pPr>
            <a:r>
              <a:rPr lang="en-US" sz="2600" b="1" dirty="0">
                <a:solidFill>
                  <a:schemeClr val="tx1"/>
                </a:solidFill>
              </a:rPr>
              <a:t>The Project Approach Summary: </a:t>
            </a:r>
            <a:r>
              <a:rPr lang="en-US" sz="2600" dirty="0">
                <a:solidFill>
                  <a:schemeClr val="tx1"/>
                </a:solidFill>
              </a:rPr>
              <a:t>Use a few sentences to describe the overall approach to the project. This includes how the team will be organized, what tools will be used, and how changes will be addressed during execution. </a:t>
            </a:r>
          </a:p>
          <a:p>
            <a:pPr algn="just">
              <a:lnSpc>
                <a:spcPct val="120000"/>
              </a:lnSpc>
              <a:spcBef>
                <a:spcPts val="0"/>
              </a:spcBef>
              <a:buClrTx/>
              <a:buFont typeface="Wingdings" panose="05000000000000000000" pitchFamily="2" charset="2"/>
              <a:buChar char="q"/>
            </a:pPr>
            <a:r>
              <a:rPr lang="en-US" sz="2600" b="1" dirty="0">
                <a:solidFill>
                  <a:schemeClr val="tx1"/>
                </a:solidFill>
              </a:rPr>
              <a:t>Task Breakdown and Time Estimates: </a:t>
            </a:r>
            <a:r>
              <a:rPr lang="en-US" sz="2600" dirty="0">
                <a:solidFill>
                  <a:schemeClr val="tx1"/>
                </a:solidFill>
              </a:rPr>
              <a:t>This is the section of the proposal where a detailed project schedule is presented.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7237481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To start, make a list of tasks that are required for the project as well as an estimation of the hours required to complete each one. From there, you can take a look at your resource pool and allocate your team accordingly. The purpose of this section is to establish the time and steps it will take to achieve the solution, as well as the resources involved in each section. Here is where you start to see ideas turn into action. A project proposal will often include a Gantt chart outlining the resources, tasks, and timeline.</a:t>
            </a:r>
          </a:p>
          <a:p>
            <a:pPr algn="just">
              <a:lnSpc>
                <a:spcPct val="120000"/>
              </a:lnSpc>
              <a:spcBef>
                <a:spcPts val="0"/>
              </a:spcBef>
              <a:buClrTx/>
              <a:buFont typeface="Wingdings" panose="05000000000000000000" pitchFamily="2" charset="2"/>
              <a:buChar char="q"/>
            </a:pPr>
            <a:r>
              <a:rPr lang="en-US" sz="2600" b="1" dirty="0">
                <a:solidFill>
                  <a:schemeClr val="tx1"/>
                </a:solidFill>
              </a:rPr>
              <a:t>Project Deliverables: </a:t>
            </a:r>
            <a:r>
              <a:rPr lang="en-US" sz="2600" dirty="0">
                <a:solidFill>
                  <a:schemeClr val="tx1"/>
                </a:solidFill>
              </a:rPr>
              <a:t>This is where you list out all the deliverables you expect to see after the project is closed. For example, this could be products, information, or reports that you plan to deliver to a client. Ensure that each deliverable has an associated estimated delivery date.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1637269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600" b="1" dirty="0">
                <a:solidFill>
                  <a:schemeClr val="tx1"/>
                </a:solidFill>
              </a:rPr>
              <a:t>Section 4: Project Risk Management </a:t>
            </a:r>
          </a:p>
          <a:p>
            <a:pPr algn="just">
              <a:lnSpc>
                <a:spcPct val="120000"/>
              </a:lnSpc>
              <a:spcBef>
                <a:spcPts val="0"/>
              </a:spcBef>
              <a:buClrTx/>
              <a:buFont typeface="Wingdings" panose="05000000000000000000" pitchFamily="2" charset="2"/>
              <a:buChar char="q"/>
            </a:pPr>
            <a:r>
              <a:rPr lang="en-US" sz="2600" dirty="0">
                <a:solidFill>
                  <a:schemeClr val="tx1"/>
                </a:solidFill>
              </a:rPr>
              <a:t>This section is dedicated to managing change during project execution. Clients know that a proposal rarely covers everything that is required to achieve the given project, so change management techniques are required. Establish how you will monitor project success throughout its entire life cycle to show clients that when and if change occurs, the project will not go haywire. </a:t>
            </a:r>
          </a:p>
          <a:p>
            <a:pPr marL="0" indent="0" algn="just">
              <a:lnSpc>
                <a:spcPct val="120000"/>
              </a:lnSpc>
              <a:spcBef>
                <a:spcPts val="0"/>
              </a:spcBef>
              <a:buClrTx/>
              <a:buNone/>
            </a:pPr>
            <a:r>
              <a:rPr lang="en-US" sz="2600" dirty="0">
                <a:solidFill>
                  <a:schemeClr val="tx1"/>
                </a:solidFill>
              </a:rPr>
              <a:t>This section is broken into two parts: </a:t>
            </a:r>
          </a:p>
          <a:p>
            <a:pPr algn="just">
              <a:lnSpc>
                <a:spcPct val="120000"/>
              </a:lnSpc>
              <a:spcBef>
                <a:spcPts val="0"/>
              </a:spcBef>
              <a:buClrTx/>
              <a:buFont typeface="Wingdings" panose="05000000000000000000" pitchFamily="2" charset="2"/>
              <a:buChar char="q"/>
            </a:pPr>
            <a:r>
              <a:rPr lang="en-US" sz="2600" b="1" dirty="0">
                <a:solidFill>
                  <a:schemeClr val="tx1"/>
                </a:solidFill>
              </a:rPr>
              <a:t>Risk Management Plan: </a:t>
            </a:r>
            <a:r>
              <a:rPr lang="en-US" sz="2600" dirty="0">
                <a:solidFill>
                  <a:schemeClr val="tx1"/>
                </a:solidFill>
              </a:rPr>
              <a:t>A detailed plan of action to minimize the chance of risk or change during the project lifecycle. </a:t>
            </a:r>
          </a:p>
          <a:p>
            <a:pPr algn="just">
              <a:lnSpc>
                <a:spcPct val="120000"/>
              </a:lnSpc>
              <a:spcBef>
                <a:spcPts val="0"/>
              </a:spcBef>
              <a:buClrTx/>
              <a:buFont typeface="Wingdings" panose="05000000000000000000" pitchFamily="2" charset="2"/>
              <a:buChar char="q"/>
            </a:pPr>
            <a:r>
              <a:rPr lang="en-US" sz="2600" b="1" dirty="0">
                <a:solidFill>
                  <a:schemeClr val="tx1"/>
                </a:solidFill>
              </a:rPr>
              <a:t>Risk Register: </a:t>
            </a:r>
            <a:r>
              <a:rPr lang="en-US" sz="2600" dirty="0">
                <a:solidFill>
                  <a:schemeClr val="tx1"/>
                </a:solidFill>
              </a:rPr>
              <a:t>A line-item list of risks and potential counter efforts that will be used to counteract these risks.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761993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chemeClr val="tx1"/>
                </a:solidFill>
              </a:rPr>
              <a:t>Section 5: Project Costs </a:t>
            </a:r>
          </a:p>
          <a:p>
            <a:pPr algn="just">
              <a:lnSpc>
                <a:spcPct val="120000"/>
              </a:lnSpc>
              <a:spcBef>
                <a:spcPts val="0"/>
              </a:spcBef>
              <a:buClrTx/>
              <a:buFont typeface="Wingdings" panose="05000000000000000000" pitchFamily="2" charset="2"/>
              <a:buChar char="q"/>
            </a:pPr>
            <a:r>
              <a:rPr lang="en-US" sz="2600" dirty="0">
                <a:solidFill>
                  <a:schemeClr val="tx1"/>
                </a:solidFill>
              </a:rPr>
              <a:t>This section is dedicated to estimating the overall cost of the proposed project. </a:t>
            </a:r>
          </a:p>
          <a:p>
            <a:pPr marL="0" indent="0" algn="just">
              <a:lnSpc>
                <a:spcPct val="120000"/>
              </a:lnSpc>
              <a:spcBef>
                <a:spcPts val="0"/>
              </a:spcBef>
              <a:buClrTx/>
              <a:buNone/>
            </a:pPr>
            <a:r>
              <a:rPr lang="en-US" sz="2600" dirty="0">
                <a:solidFill>
                  <a:schemeClr val="tx1"/>
                </a:solidFill>
              </a:rPr>
              <a:t>This section is broken into three major parts: </a:t>
            </a:r>
          </a:p>
          <a:p>
            <a:pPr algn="just">
              <a:lnSpc>
                <a:spcPct val="120000"/>
              </a:lnSpc>
              <a:spcBef>
                <a:spcPts val="0"/>
              </a:spcBef>
              <a:buClrTx/>
              <a:buFont typeface="Wingdings" panose="05000000000000000000" pitchFamily="2" charset="2"/>
              <a:buChar char="q"/>
            </a:pPr>
            <a:r>
              <a:rPr lang="en-US" sz="2600" b="1" dirty="0">
                <a:solidFill>
                  <a:schemeClr val="tx1"/>
                </a:solidFill>
              </a:rPr>
              <a:t>Project Budget: </a:t>
            </a:r>
            <a:r>
              <a:rPr lang="en-US" sz="2600" dirty="0">
                <a:solidFill>
                  <a:schemeClr val="tx1"/>
                </a:solidFill>
              </a:rPr>
              <a:t>This should be a detailed, line-item budget broken up by different project categories, such as travel, salary, or supplies. Ensure all overhead or indirect costs are also included in the budget. </a:t>
            </a:r>
          </a:p>
          <a:p>
            <a:pPr algn="just">
              <a:lnSpc>
                <a:spcPct val="120000"/>
              </a:lnSpc>
              <a:spcBef>
                <a:spcPts val="0"/>
              </a:spcBef>
              <a:buClrTx/>
              <a:buFont typeface="Wingdings" panose="05000000000000000000" pitchFamily="2" charset="2"/>
              <a:buChar char="q"/>
            </a:pPr>
            <a:r>
              <a:rPr lang="en-US" sz="2600" b="1" dirty="0">
                <a:solidFill>
                  <a:schemeClr val="tx1"/>
                </a:solidFill>
              </a:rPr>
              <a:t>Budget Narrative: </a:t>
            </a:r>
            <a:r>
              <a:rPr lang="en-US" sz="2600" dirty="0">
                <a:solidFill>
                  <a:schemeClr val="tx1"/>
                </a:solidFill>
              </a:rPr>
              <a:t>This is a brief list of commentaries on the budget if any further clarification or justification is needed. </a:t>
            </a:r>
          </a:p>
          <a:p>
            <a:pPr algn="just">
              <a:lnSpc>
                <a:spcPct val="120000"/>
              </a:lnSpc>
              <a:spcBef>
                <a:spcPts val="0"/>
              </a:spcBef>
              <a:buClrTx/>
              <a:buFont typeface="Wingdings" panose="05000000000000000000" pitchFamily="2" charset="2"/>
              <a:buChar char="q"/>
            </a:pPr>
            <a:r>
              <a:rPr lang="en-US" sz="2600" b="1" dirty="0">
                <a:solidFill>
                  <a:schemeClr val="tx1"/>
                </a:solidFill>
              </a:rPr>
              <a:t>Additional Financial Statements: </a:t>
            </a:r>
            <a:r>
              <a:rPr lang="en-US" sz="2600" dirty="0">
                <a:solidFill>
                  <a:schemeClr val="tx1"/>
                </a:solidFill>
              </a:rPr>
              <a:t>Some projects, depending on complexity, will require additional financial statements like a profit and loss statement, a tax return, or funding sources.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4022986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600" b="1" dirty="0">
                <a:solidFill>
                  <a:schemeClr val="tx1"/>
                </a:solidFill>
              </a:rPr>
              <a:t>Section 6: Conclusion </a:t>
            </a:r>
          </a:p>
          <a:p>
            <a:pPr algn="just">
              <a:lnSpc>
                <a:spcPct val="120000"/>
              </a:lnSpc>
              <a:spcBef>
                <a:spcPts val="0"/>
              </a:spcBef>
              <a:buClrTx/>
              <a:buFont typeface="Wingdings" panose="05000000000000000000" pitchFamily="2" charset="2"/>
              <a:buChar char="q"/>
            </a:pPr>
            <a:r>
              <a:rPr lang="en-US" sz="2600" dirty="0">
                <a:solidFill>
                  <a:schemeClr val="tx1"/>
                </a:solidFill>
              </a:rPr>
              <a:t>The conclusion section of a project proposal intends to be a brief review of all the points already discussed. This is your last chance to win over your audience, so ensure that you incorporate the most important evidence to receive approval. This is also the final moment to prove you have adequately researched all solutions and your proposed method is the best for business. </a:t>
            </a:r>
          </a:p>
          <a:p>
            <a:pPr marL="0" indent="0" algn="just">
              <a:lnSpc>
                <a:spcPct val="120000"/>
              </a:lnSpc>
              <a:spcBef>
                <a:spcPts val="0"/>
              </a:spcBef>
              <a:buClrTx/>
              <a:buNone/>
            </a:pPr>
            <a:r>
              <a:rPr lang="en-US" sz="2600" b="1" dirty="0">
                <a:solidFill>
                  <a:schemeClr val="tx1"/>
                </a:solidFill>
              </a:rPr>
              <a:t>Section 7: Appendix </a:t>
            </a:r>
          </a:p>
          <a:p>
            <a:pPr algn="just">
              <a:lnSpc>
                <a:spcPct val="120000"/>
              </a:lnSpc>
              <a:spcBef>
                <a:spcPts val="0"/>
              </a:spcBef>
              <a:buClrTx/>
              <a:buFont typeface="Wingdings" panose="05000000000000000000" pitchFamily="2" charset="2"/>
              <a:buChar char="q"/>
            </a:pPr>
            <a:r>
              <a:rPr lang="en-US" sz="2600" dirty="0">
                <a:solidFill>
                  <a:schemeClr val="tx1"/>
                </a:solidFill>
              </a:rPr>
              <a:t>This section is dedicated to any additional charts, graphs, images, or reports that were cited in the proposal. Many times, referenced material will go into the appendix as it does not naturally fall into the main body copy of the proposal.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4190318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What is a Work Plan?</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“A work plan is an organization of  future events and activities”</a:t>
            </a:r>
          </a:p>
          <a:p>
            <a:pPr algn="just">
              <a:lnSpc>
                <a:spcPct val="120000"/>
              </a:lnSpc>
              <a:spcBef>
                <a:spcPts val="0"/>
              </a:spcBef>
              <a:buClrTx/>
              <a:buFont typeface="Wingdings" panose="05000000000000000000" pitchFamily="2" charset="2"/>
              <a:buChar char="q"/>
            </a:pPr>
            <a:r>
              <a:rPr lang="en-US" sz="2600" dirty="0">
                <a:solidFill>
                  <a:schemeClr val="tx1"/>
                </a:solidFill>
              </a:rPr>
              <a:t>“A planning tool where departmental objectives of an organization are translated into actual activities to be performed within the actual allocated resources by specific individuals”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691711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Importance of Work Planning and Organization</a:t>
            </a:r>
          </a:p>
          <a:p>
            <a:pPr algn="just">
              <a:lnSpc>
                <a:spcPct val="120000"/>
              </a:lnSpc>
              <a:spcBef>
                <a:spcPts val="0"/>
              </a:spcBef>
              <a:buClrTx/>
              <a:buFont typeface="Wingdings" panose="05000000000000000000" pitchFamily="2" charset="2"/>
              <a:buChar char="q"/>
            </a:pPr>
            <a:r>
              <a:rPr lang="en-US" sz="2600" dirty="0">
                <a:solidFill>
                  <a:schemeClr val="tx1"/>
                </a:solidFill>
              </a:rPr>
              <a:t>Enables staff see connection between their daily activities and goals set both in strategic plan and departmental annual work plan</a:t>
            </a:r>
          </a:p>
          <a:p>
            <a:pPr algn="just">
              <a:lnSpc>
                <a:spcPct val="120000"/>
              </a:lnSpc>
              <a:spcBef>
                <a:spcPts val="0"/>
              </a:spcBef>
              <a:buClrTx/>
              <a:buFont typeface="Wingdings" panose="05000000000000000000" pitchFamily="2" charset="2"/>
              <a:buChar char="q"/>
            </a:pPr>
            <a:r>
              <a:rPr lang="en-US" sz="2600" dirty="0">
                <a:solidFill>
                  <a:schemeClr val="tx1"/>
                </a:solidFill>
              </a:rPr>
              <a:t>Promotes result-oriented and customer-focused culture</a:t>
            </a:r>
          </a:p>
          <a:p>
            <a:pPr algn="just">
              <a:lnSpc>
                <a:spcPct val="120000"/>
              </a:lnSpc>
              <a:spcBef>
                <a:spcPts val="0"/>
              </a:spcBef>
              <a:buClrTx/>
              <a:buFont typeface="Wingdings" panose="05000000000000000000" pitchFamily="2" charset="2"/>
              <a:buChar char="q"/>
            </a:pPr>
            <a:r>
              <a:rPr lang="en-US" sz="2600" dirty="0">
                <a:solidFill>
                  <a:schemeClr val="tx1"/>
                </a:solidFill>
              </a:rPr>
              <a:t>Empowers employees in setting, programmatic goals critical to success of organization.</a:t>
            </a:r>
          </a:p>
          <a:p>
            <a:pPr algn="just">
              <a:lnSpc>
                <a:spcPct val="120000"/>
              </a:lnSpc>
              <a:spcBef>
                <a:spcPts val="0"/>
              </a:spcBef>
              <a:buClrTx/>
              <a:buFont typeface="Wingdings" panose="05000000000000000000" pitchFamily="2" charset="2"/>
              <a:buChar char="q"/>
            </a:pPr>
            <a:r>
              <a:rPr lang="en-US" sz="2600" dirty="0">
                <a:solidFill>
                  <a:schemeClr val="tx1"/>
                </a:solidFill>
              </a:rPr>
              <a:t>Facilitates planning and communication</a:t>
            </a:r>
          </a:p>
          <a:p>
            <a:pPr algn="just">
              <a:lnSpc>
                <a:spcPct val="120000"/>
              </a:lnSpc>
              <a:spcBef>
                <a:spcPts val="0"/>
              </a:spcBef>
              <a:buClrTx/>
              <a:buFont typeface="Wingdings" panose="05000000000000000000" pitchFamily="2" charset="2"/>
              <a:buChar char="q"/>
            </a:pPr>
            <a:r>
              <a:rPr lang="en-US" sz="2600" dirty="0">
                <a:solidFill>
                  <a:schemeClr val="tx1"/>
                </a:solidFill>
              </a:rPr>
              <a:t>Enable better flow of work</a:t>
            </a:r>
          </a:p>
          <a:p>
            <a:pPr algn="just">
              <a:lnSpc>
                <a:spcPct val="120000"/>
              </a:lnSpc>
              <a:spcBef>
                <a:spcPts val="0"/>
              </a:spcBef>
              <a:buClrTx/>
              <a:buFont typeface="Wingdings" panose="05000000000000000000" pitchFamily="2" charset="2"/>
              <a:buChar char="q"/>
            </a:pPr>
            <a:r>
              <a:rPr lang="en-US" sz="2600" dirty="0">
                <a:solidFill>
                  <a:schemeClr val="tx1"/>
                </a:solidFill>
              </a:rPr>
              <a:t>Enhances coordination</a:t>
            </a:r>
          </a:p>
          <a:p>
            <a:pPr algn="just">
              <a:lnSpc>
                <a:spcPct val="120000"/>
              </a:lnSpc>
              <a:spcBef>
                <a:spcPts val="0"/>
              </a:spcBef>
              <a:buClrTx/>
              <a:buFont typeface="Wingdings" panose="05000000000000000000" pitchFamily="2" charset="2"/>
              <a:buChar char="q"/>
            </a:pPr>
            <a:r>
              <a:rPr lang="en-US" sz="2600" dirty="0">
                <a:solidFill>
                  <a:schemeClr val="tx1"/>
                </a:solidFill>
              </a:rPr>
              <a:t>Ensures better time management – Timelines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6633740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TYPES OF PLANS</a:t>
            </a:r>
          </a:p>
          <a:p>
            <a:pPr marL="514350" indent="-514350" algn="just">
              <a:lnSpc>
                <a:spcPct val="120000"/>
              </a:lnSpc>
              <a:spcBef>
                <a:spcPts val="0"/>
              </a:spcBef>
              <a:buClrTx/>
              <a:buFont typeface="+mj-lt"/>
              <a:buAutoNum type="arabicPeriod"/>
            </a:pPr>
            <a:r>
              <a:rPr lang="en-US" sz="2600" dirty="0">
                <a:solidFill>
                  <a:schemeClr val="tx1"/>
                </a:solidFill>
              </a:rPr>
              <a:t>Strategic Plans</a:t>
            </a:r>
          </a:p>
          <a:p>
            <a:pPr marL="514350" indent="-514350" algn="just">
              <a:lnSpc>
                <a:spcPct val="120000"/>
              </a:lnSpc>
              <a:spcBef>
                <a:spcPts val="0"/>
              </a:spcBef>
              <a:buClrTx/>
              <a:buFont typeface="+mj-lt"/>
              <a:buAutoNum type="arabicPeriod"/>
            </a:pPr>
            <a:r>
              <a:rPr lang="en-US" sz="2600" dirty="0">
                <a:solidFill>
                  <a:schemeClr val="tx1"/>
                </a:solidFill>
              </a:rPr>
              <a:t>Annual Operations Plans (annual work plans)</a:t>
            </a:r>
          </a:p>
          <a:p>
            <a:pPr marL="514350" indent="-514350" algn="just">
              <a:lnSpc>
                <a:spcPct val="120000"/>
              </a:lnSpc>
              <a:spcBef>
                <a:spcPts val="0"/>
              </a:spcBef>
              <a:buClrTx/>
              <a:buFont typeface="+mj-lt"/>
              <a:buAutoNum type="arabicPeriod"/>
            </a:pPr>
            <a:r>
              <a:rPr lang="en-US" sz="2600" dirty="0">
                <a:solidFill>
                  <a:schemeClr val="tx1"/>
                </a:solidFill>
              </a:rPr>
              <a:t>Departmental plans</a:t>
            </a:r>
          </a:p>
          <a:p>
            <a:pPr marL="514350" indent="-514350" algn="just">
              <a:lnSpc>
                <a:spcPct val="120000"/>
              </a:lnSpc>
              <a:spcBef>
                <a:spcPts val="0"/>
              </a:spcBef>
              <a:buClrTx/>
              <a:buFont typeface="+mj-lt"/>
              <a:buAutoNum type="arabicPeriod"/>
            </a:pPr>
            <a:r>
              <a:rPr lang="en-US" sz="2600" dirty="0">
                <a:solidFill>
                  <a:schemeClr val="tx1"/>
                </a:solidFill>
              </a:rPr>
              <a:t>Individual work plans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64457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85709" y="6356349"/>
            <a:ext cx="2133600" cy="365125"/>
          </a:xfrm>
        </p:spPr>
        <p:txBody>
          <a:bodyPr/>
          <a:lstStyle/>
          <a:p>
            <a:fld id="{B9FE58B4-0D08-45DE-8784-85A072816467}" type="slidenum">
              <a:rPr lang="en-US" sz="2000" b="1" smtClean="0">
                <a:solidFill>
                  <a:prstClr val="black"/>
                </a:solidFill>
                <a:effectLst>
                  <a:outerShdw blurRad="38100" dist="38100" dir="2700000" algn="tl">
                    <a:srgbClr val="000000">
                      <a:alpha val="43137"/>
                    </a:srgbClr>
                  </a:outerShdw>
                </a:effectLst>
                <a:latin typeface="Bookman Old Style" panose="02050604050505020204" pitchFamily="18" charset="0"/>
              </a:rPr>
              <a:pPr/>
              <a:t>16</a:t>
            </a:fld>
            <a:endParaRPr lang="en-US" sz="2000" b="1" dirty="0">
              <a:solidFill>
                <a:prstClr val="black"/>
              </a:solidFill>
              <a:effectLst>
                <a:outerShdw blurRad="38100" dist="38100" dir="2700000" algn="tl">
                  <a:srgbClr val="000000">
                    <a:alpha val="43137"/>
                  </a:srgbClr>
                </a:outerShdw>
              </a:effectLst>
              <a:latin typeface="Bookman Old Style" panose="02050604050505020204" pitchFamily="18" charset="0"/>
            </a:endParaRPr>
          </a:p>
        </p:txBody>
      </p:sp>
      <p:sp>
        <p:nvSpPr>
          <p:cNvPr id="7" name="Slide Number Placeholder 1"/>
          <p:cNvSpPr>
            <a:spLocks noGrp="1"/>
          </p:cNvSpPr>
          <p:nvPr>
            <p:ph idx="1"/>
          </p:nvPr>
        </p:nvSpPr>
        <p:spPr>
          <a:xfrm>
            <a:off x="228601" y="136527"/>
            <a:ext cx="8790708" cy="6721474"/>
          </a:xfrm>
        </p:spPr>
        <p:txBody>
          <a:bodyPr>
            <a:noAutofit/>
          </a:bodyPr>
          <a:lstStyle/>
          <a:p>
            <a:pPr marL="0" indent="0" algn="ctr">
              <a:spcBef>
                <a:spcPts val="0"/>
              </a:spcBef>
              <a:buNone/>
            </a:pPr>
            <a:r>
              <a:rPr lang="en-US" sz="2300" b="1" dirty="0">
                <a:solidFill>
                  <a:srgbClr val="0070C0"/>
                </a:solidFill>
              </a:rPr>
              <a:t>PARLIAMENTARY COMMITTEES</a:t>
            </a:r>
          </a:p>
          <a:p>
            <a:pPr lvl="0" algn="just">
              <a:spcBef>
                <a:spcPts val="0"/>
              </a:spcBef>
              <a:buClrTx/>
              <a:buFont typeface="Wingdings" panose="05000000000000000000" pitchFamily="2" charset="2"/>
              <a:buChar char="q"/>
              <a:defRPr/>
            </a:pPr>
            <a:r>
              <a:rPr lang="en-US" sz="2300" dirty="0">
                <a:solidFill>
                  <a:prstClr val="black"/>
                </a:solidFill>
              </a:rPr>
              <a:t>The parliament exercises its authority on  government finances through the following parliamentary  committees;</a:t>
            </a:r>
          </a:p>
          <a:p>
            <a:pPr marL="827532" lvl="1" indent="-342900" algn="just">
              <a:spcBef>
                <a:spcPts val="0"/>
              </a:spcBef>
              <a:buClrTx/>
              <a:buFont typeface="Wingdings" panose="05000000000000000000" pitchFamily="2" charset="2"/>
              <a:buChar char="§"/>
              <a:defRPr/>
            </a:pPr>
            <a:r>
              <a:rPr lang="en-US" sz="2300" dirty="0">
                <a:solidFill>
                  <a:prstClr val="black"/>
                </a:solidFill>
              </a:rPr>
              <a:t>The Committee of Ways and Means</a:t>
            </a:r>
          </a:p>
          <a:p>
            <a:pPr marL="827532" lvl="1" indent="-342900" algn="just">
              <a:spcBef>
                <a:spcPts val="0"/>
              </a:spcBef>
              <a:buClrTx/>
              <a:buFont typeface="Wingdings" panose="05000000000000000000" pitchFamily="2" charset="2"/>
              <a:buChar char="§"/>
              <a:defRPr/>
            </a:pPr>
            <a:r>
              <a:rPr lang="en-US" sz="2300" dirty="0">
                <a:solidFill>
                  <a:prstClr val="black"/>
                </a:solidFill>
              </a:rPr>
              <a:t>Budget Committee</a:t>
            </a:r>
          </a:p>
          <a:p>
            <a:pPr marL="827532" lvl="1" indent="-342900" algn="just">
              <a:spcBef>
                <a:spcPts val="0"/>
              </a:spcBef>
              <a:buClrTx/>
              <a:buFont typeface="Wingdings" panose="05000000000000000000" pitchFamily="2" charset="2"/>
              <a:buChar char="§"/>
              <a:defRPr/>
            </a:pPr>
            <a:r>
              <a:rPr lang="en-US" sz="2300" dirty="0">
                <a:solidFill>
                  <a:prstClr val="black"/>
                </a:solidFill>
              </a:rPr>
              <a:t>Public Investments Committee</a:t>
            </a:r>
          </a:p>
          <a:p>
            <a:pPr marL="827532" lvl="1" indent="-342900" algn="just">
              <a:spcBef>
                <a:spcPts val="0"/>
              </a:spcBef>
              <a:buClrTx/>
              <a:buFont typeface="Wingdings" panose="05000000000000000000" pitchFamily="2" charset="2"/>
              <a:buChar char="§"/>
              <a:defRPr/>
            </a:pPr>
            <a:r>
              <a:rPr lang="en-US" sz="2300" dirty="0">
                <a:solidFill>
                  <a:prstClr val="black"/>
                </a:solidFill>
              </a:rPr>
              <a:t>Public Accounts Committee</a:t>
            </a:r>
          </a:p>
          <a:p>
            <a:pPr marL="0" lvl="0" indent="0" algn="just">
              <a:spcBef>
                <a:spcPts val="0"/>
              </a:spcBef>
              <a:buNone/>
              <a:defRPr/>
            </a:pPr>
            <a:r>
              <a:rPr lang="en-US" sz="2300" dirty="0">
                <a:solidFill>
                  <a:prstClr val="black"/>
                </a:solidFill>
              </a:rPr>
              <a:t> </a:t>
            </a:r>
            <a:r>
              <a:rPr lang="en-US" sz="2300" b="1" dirty="0">
                <a:solidFill>
                  <a:prstClr val="black"/>
                </a:solidFill>
              </a:rPr>
              <a:t>PARLIAMENTARY COMMITTEES</a:t>
            </a:r>
            <a:endParaRPr lang="en-US" sz="2300" dirty="0">
              <a:solidFill>
                <a:prstClr val="black"/>
              </a:solidFill>
            </a:endParaRPr>
          </a:p>
          <a:p>
            <a:pPr lvl="0" algn="just">
              <a:spcBef>
                <a:spcPts val="0"/>
              </a:spcBef>
              <a:buClrTx/>
              <a:buFont typeface="Wingdings" panose="05000000000000000000" pitchFamily="2" charset="2"/>
              <a:buChar char="q"/>
              <a:defRPr/>
            </a:pPr>
            <a:r>
              <a:rPr lang="en-US" sz="2300" b="1" dirty="0">
                <a:solidFill>
                  <a:prstClr val="black"/>
                </a:solidFill>
              </a:rPr>
              <a:t>Committee of Supply, and Ways and Means</a:t>
            </a:r>
            <a:endParaRPr lang="en-US" sz="2300" dirty="0">
              <a:solidFill>
                <a:prstClr val="black"/>
              </a:solidFill>
            </a:endParaRPr>
          </a:p>
          <a:p>
            <a:pPr marL="827532" lvl="1" indent="-342900" algn="just">
              <a:spcBef>
                <a:spcPts val="0"/>
              </a:spcBef>
              <a:buClrTx/>
              <a:buFont typeface="Wingdings" panose="05000000000000000000" pitchFamily="2" charset="2"/>
              <a:buChar char="§"/>
              <a:defRPr/>
            </a:pPr>
            <a:r>
              <a:rPr lang="en-US" sz="2300" dirty="0">
                <a:solidFill>
                  <a:prstClr val="black"/>
                </a:solidFill>
              </a:rPr>
              <a:t>Discusses the </a:t>
            </a:r>
            <a:r>
              <a:rPr lang="en-US" sz="2300" b="1" dirty="0">
                <a:solidFill>
                  <a:prstClr val="black"/>
                </a:solidFill>
              </a:rPr>
              <a:t>estimates of every Ministry and after all the votes are </a:t>
            </a:r>
            <a:r>
              <a:rPr lang="en-US" sz="2300" dirty="0">
                <a:solidFill>
                  <a:prstClr val="black"/>
                </a:solidFill>
              </a:rPr>
              <a:t>discussed, Parliament then tables the Finance Bill before the house.</a:t>
            </a:r>
          </a:p>
          <a:p>
            <a:pPr lvl="0" algn="just">
              <a:spcBef>
                <a:spcPts val="0"/>
              </a:spcBef>
              <a:buClrTx/>
              <a:buFont typeface="Wingdings" panose="05000000000000000000" pitchFamily="2" charset="2"/>
              <a:buChar char="q"/>
              <a:defRPr/>
            </a:pPr>
            <a:r>
              <a:rPr lang="en-US" sz="2300" b="1" dirty="0">
                <a:solidFill>
                  <a:prstClr val="black"/>
                </a:solidFill>
              </a:rPr>
              <a:t>Budget Committee</a:t>
            </a:r>
            <a:endParaRPr lang="en-US" sz="2300" dirty="0">
              <a:solidFill>
                <a:prstClr val="black"/>
              </a:solidFill>
            </a:endParaRPr>
          </a:p>
          <a:p>
            <a:pPr marL="827532" lvl="1" indent="-342900" algn="just">
              <a:spcBef>
                <a:spcPts val="0"/>
              </a:spcBef>
              <a:buClrTx/>
              <a:buFont typeface="Wingdings" panose="05000000000000000000" pitchFamily="2" charset="2"/>
              <a:buChar char="§"/>
              <a:defRPr/>
            </a:pPr>
            <a:r>
              <a:rPr lang="en-US" sz="2300" dirty="0">
                <a:solidFill>
                  <a:prstClr val="black"/>
                </a:solidFill>
              </a:rPr>
              <a:t>Examines the annual or supplementary estimates of the expenditure presented to the House and report to the House what, if any, economies or improvements of form should be made in such estimates for the future, consistent with the proper carrying into effect of the policies implied in or by such estimates.</a:t>
            </a:r>
          </a:p>
          <a:p>
            <a:pPr marL="0" indent="0" algn="just">
              <a:spcBef>
                <a:spcPts val="0"/>
              </a:spcBef>
              <a:buNone/>
            </a:pPr>
            <a:endParaRPr lang="en-US" sz="2300" dirty="0"/>
          </a:p>
          <a:p>
            <a:pPr marL="0" indent="0" algn="just">
              <a:spcBef>
                <a:spcPts val="0"/>
              </a:spcBef>
              <a:buNone/>
            </a:pPr>
            <a:endParaRPr lang="en-US" sz="2300" dirty="0"/>
          </a:p>
          <a:p>
            <a:pPr marL="0" indent="0" algn="just" fontAlgn="auto">
              <a:spcBef>
                <a:spcPts val="0"/>
              </a:spcBef>
              <a:buFont typeface="Wingdings" panose="05000000000000000000" pitchFamily="2" charset="2"/>
              <a:buChar char="q"/>
              <a:defRPr/>
            </a:pPr>
            <a:endParaRPr lang="en-US" sz="2300" b="1" dirty="0"/>
          </a:p>
          <a:p>
            <a:pPr marL="0" indent="0" algn="just">
              <a:spcBef>
                <a:spcPts val="0"/>
              </a:spcBef>
              <a:buNone/>
            </a:pPr>
            <a:endParaRPr lang="en-US" altLang="en-US" sz="2300" dirty="0"/>
          </a:p>
        </p:txBody>
      </p:sp>
    </p:spTree>
    <p:extLst>
      <p:ext uri="{BB962C8B-B14F-4D97-AF65-F5344CB8AC3E}">
        <p14:creationId xmlns:p14="http://schemas.microsoft.com/office/powerpoint/2010/main" val="241724845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US" sz="2500" b="1" dirty="0">
                <a:solidFill>
                  <a:srgbClr val="0070C0"/>
                </a:solidFill>
              </a:rPr>
              <a:t>Types of Plans in project management</a:t>
            </a:r>
          </a:p>
          <a:p>
            <a:pPr marL="0" indent="0" algn="just">
              <a:lnSpc>
                <a:spcPct val="120000"/>
              </a:lnSpc>
              <a:spcBef>
                <a:spcPts val="0"/>
              </a:spcBef>
              <a:buClrTx/>
              <a:buNone/>
            </a:pPr>
            <a:r>
              <a:rPr lang="en-US" sz="2600" b="1" dirty="0">
                <a:solidFill>
                  <a:schemeClr val="tx1"/>
                </a:solidFill>
              </a:rPr>
              <a:t>1. Operational Planning</a:t>
            </a:r>
          </a:p>
          <a:p>
            <a:pPr algn="just">
              <a:lnSpc>
                <a:spcPct val="120000"/>
              </a:lnSpc>
              <a:spcBef>
                <a:spcPts val="0"/>
              </a:spcBef>
              <a:buClrTx/>
              <a:buFont typeface="Wingdings" panose="05000000000000000000" pitchFamily="2" charset="2"/>
              <a:buChar char="q"/>
            </a:pPr>
            <a:r>
              <a:rPr lang="en-US" sz="2600" dirty="0">
                <a:solidFill>
                  <a:schemeClr val="tx1"/>
                </a:solidFill>
              </a:rPr>
              <a:t>“Operational plans are about how things need to happen. “Guidelines of how to accomplish the mission are set.”</a:t>
            </a:r>
          </a:p>
          <a:p>
            <a:pPr algn="just">
              <a:lnSpc>
                <a:spcPct val="120000"/>
              </a:lnSpc>
              <a:spcBef>
                <a:spcPts val="0"/>
              </a:spcBef>
              <a:buClrTx/>
              <a:buFont typeface="Wingdings" panose="05000000000000000000" pitchFamily="2" charset="2"/>
              <a:buChar char="q"/>
            </a:pPr>
            <a:r>
              <a:rPr lang="en-US" sz="2600" dirty="0">
                <a:solidFill>
                  <a:schemeClr val="tx1"/>
                </a:solidFill>
              </a:rPr>
              <a:t>This type of planning typically describes the day-to-day running of the company. </a:t>
            </a:r>
          </a:p>
          <a:p>
            <a:pPr algn="just">
              <a:lnSpc>
                <a:spcPct val="120000"/>
              </a:lnSpc>
              <a:spcBef>
                <a:spcPts val="0"/>
              </a:spcBef>
              <a:buClrTx/>
              <a:buFont typeface="Wingdings" panose="05000000000000000000" pitchFamily="2" charset="2"/>
              <a:buChar char="q"/>
            </a:pPr>
            <a:r>
              <a:rPr lang="en-US" sz="2600" dirty="0">
                <a:solidFill>
                  <a:schemeClr val="tx1"/>
                </a:solidFill>
              </a:rPr>
              <a:t>Operational plans are often described as single use plans or ongoing plans. Single use plans are created for events and activities with a single occurrence (such as a single marketing campaign). Ongoing plans include policies for approaching problems, rules for specific regulations and procedures for a  step-by-step process for accomplishing particular objectives.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1978985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2.Strategic Planning</a:t>
            </a:r>
          </a:p>
          <a:p>
            <a:pPr algn="just">
              <a:lnSpc>
                <a:spcPct val="120000"/>
              </a:lnSpc>
              <a:spcBef>
                <a:spcPts val="0"/>
              </a:spcBef>
              <a:buClrTx/>
              <a:buFont typeface="Wingdings" panose="05000000000000000000" pitchFamily="2" charset="2"/>
              <a:buChar char="q"/>
            </a:pPr>
            <a:r>
              <a:rPr lang="en-US" sz="2600" dirty="0">
                <a:solidFill>
                  <a:schemeClr val="tx1"/>
                </a:solidFill>
              </a:rPr>
              <a:t>“Strategic plans are all about why things need to happen,” Story said. “It’s big picture, long-term thinking. It starts at the highest level with defining a mission and casting a vision.”</a:t>
            </a:r>
          </a:p>
          <a:p>
            <a:pPr algn="just">
              <a:lnSpc>
                <a:spcPct val="120000"/>
              </a:lnSpc>
              <a:spcBef>
                <a:spcPts val="0"/>
              </a:spcBef>
              <a:buClrTx/>
              <a:buFont typeface="Wingdings" panose="05000000000000000000" pitchFamily="2" charset="2"/>
              <a:buChar char="q"/>
            </a:pPr>
            <a:r>
              <a:rPr lang="en-US" sz="2600" dirty="0">
                <a:solidFill>
                  <a:schemeClr val="tx1"/>
                </a:solidFill>
              </a:rPr>
              <a:t>Strategic planning includes a high-level overview of the entire business. It’s the foundational basis of the organization and will dictate long-term decisions. The scope of strategic planning can be anywhere from the next two years to the next 10 years. Important components of a strategic plan are vision, mission and values.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4350091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chemeClr val="tx1"/>
                </a:solidFill>
              </a:rPr>
              <a:t>3.Tactical Planning</a:t>
            </a:r>
          </a:p>
          <a:p>
            <a:pPr algn="just">
              <a:lnSpc>
                <a:spcPct val="120000"/>
              </a:lnSpc>
              <a:spcBef>
                <a:spcPts val="0"/>
              </a:spcBef>
              <a:buClrTx/>
              <a:buFont typeface="Wingdings" panose="05000000000000000000" pitchFamily="2" charset="2"/>
              <a:buChar char="q"/>
            </a:pPr>
            <a:r>
              <a:rPr lang="en-US" sz="2600" dirty="0">
                <a:solidFill>
                  <a:schemeClr val="tx1"/>
                </a:solidFill>
              </a:rPr>
              <a:t>“Tactical plans are about what is going to happen,” Story said. “Basically at the tactical level, there are many focused, specific, and short-term plans, where the actual work is being done, that support the high-level strategic plans.”</a:t>
            </a:r>
          </a:p>
          <a:p>
            <a:pPr algn="just">
              <a:lnSpc>
                <a:spcPct val="120000"/>
              </a:lnSpc>
              <a:spcBef>
                <a:spcPts val="0"/>
              </a:spcBef>
              <a:buClrTx/>
              <a:buFont typeface="Wingdings" panose="05000000000000000000" pitchFamily="2" charset="2"/>
              <a:buChar char="q"/>
            </a:pPr>
            <a:r>
              <a:rPr lang="en-US" sz="2600" dirty="0">
                <a:solidFill>
                  <a:schemeClr val="tx1"/>
                </a:solidFill>
              </a:rPr>
              <a:t>Tactical planning supports strategic planning. It includes tactics that the organization plans to use to achieve what’s outlined in the strategic plan. Often, the scope is less than one year and breaks down the strategic plan into actionable chunks. Tactical planning is different from operational planning in that tactical plans ask specific questions about what needs to happen to accomplish a strategic goal; operational plans ask how the organization will generally do something to accomplish the company’s mission.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180901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4. Contingency Planning</a:t>
            </a:r>
          </a:p>
          <a:p>
            <a:pPr algn="just">
              <a:lnSpc>
                <a:spcPct val="120000"/>
              </a:lnSpc>
              <a:spcBef>
                <a:spcPts val="0"/>
              </a:spcBef>
              <a:buClrTx/>
              <a:buFont typeface="Wingdings" panose="05000000000000000000" pitchFamily="2" charset="2"/>
              <a:buChar char="q"/>
            </a:pPr>
            <a:r>
              <a:rPr lang="en-US" sz="2600" dirty="0">
                <a:solidFill>
                  <a:schemeClr val="tx1"/>
                </a:solidFill>
              </a:rPr>
              <a:t>Contingency plans are made when something unexpected happens or when something needs to be changed. Business experts sometimes refer to these plans as a special type of planning.</a:t>
            </a:r>
          </a:p>
          <a:p>
            <a:pPr algn="just">
              <a:lnSpc>
                <a:spcPct val="120000"/>
              </a:lnSpc>
              <a:spcBef>
                <a:spcPts val="0"/>
              </a:spcBef>
              <a:buClrTx/>
              <a:buFont typeface="Wingdings" panose="05000000000000000000" pitchFamily="2" charset="2"/>
              <a:buChar char="q"/>
            </a:pPr>
            <a:r>
              <a:rPr lang="en-US" sz="2600" dirty="0">
                <a:solidFill>
                  <a:schemeClr val="tx1"/>
                </a:solidFill>
              </a:rPr>
              <a:t>Contingency planning can be helpful in circumstances that call for a change. Although managers should anticipate changes when engaged in any of the primary types of planning, contingency planning is essential in moments when changes can’t be foreseen. As the business world becomes more complicated, contingency planning becomes more important to engage in and understand</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4621965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rgbClr val="0070C0"/>
                </a:solidFill>
              </a:rPr>
              <a:t>Business plans for each department</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If your business has grown to contain a series of departments, each with its own targets and objectives, you may need to draw up a departmental business plan.</a:t>
            </a:r>
          </a:p>
          <a:p>
            <a:pPr marL="0" indent="0" algn="just">
              <a:lnSpc>
                <a:spcPct val="120000"/>
              </a:lnSpc>
              <a:spcBef>
                <a:spcPts val="0"/>
              </a:spcBef>
              <a:buClrTx/>
              <a:buNone/>
            </a:pPr>
            <a:r>
              <a:rPr lang="en-US" sz="2600" b="1" dirty="0">
                <a:solidFill>
                  <a:schemeClr val="tx1"/>
                </a:solidFill>
              </a:rPr>
              <a:t>Department plans</a:t>
            </a:r>
          </a:p>
          <a:p>
            <a:pPr algn="just">
              <a:lnSpc>
                <a:spcPct val="120000"/>
              </a:lnSpc>
              <a:spcBef>
                <a:spcPts val="0"/>
              </a:spcBef>
              <a:buClrTx/>
              <a:buFont typeface="Wingdings" panose="05000000000000000000" pitchFamily="2" charset="2"/>
              <a:buChar char="q"/>
            </a:pPr>
            <a:r>
              <a:rPr lang="en-US" sz="2600" dirty="0">
                <a:solidFill>
                  <a:schemeClr val="tx1"/>
                </a:solidFill>
              </a:rPr>
              <a:t>A departmental manager will typically write a business plan for their department, usually under guidance from the business owner. Some people prefer to call it an operational plan. Whatever the name, such plan may:</a:t>
            </a:r>
          </a:p>
          <a:p>
            <a:pPr algn="just">
              <a:lnSpc>
                <a:spcPct val="120000"/>
              </a:lnSpc>
              <a:spcBef>
                <a:spcPts val="0"/>
              </a:spcBef>
              <a:buClrTx/>
              <a:buFont typeface="Wingdings" panose="05000000000000000000" pitchFamily="2" charset="2"/>
              <a:buChar char="q"/>
            </a:pPr>
            <a:r>
              <a:rPr lang="en-US" sz="2600" dirty="0">
                <a:solidFill>
                  <a:schemeClr val="tx1"/>
                </a:solidFill>
              </a:rPr>
              <a:t>Detail any current responsibilities or commitment of the department</a:t>
            </a:r>
          </a:p>
          <a:p>
            <a:pPr algn="just">
              <a:lnSpc>
                <a:spcPct val="120000"/>
              </a:lnSpc>
              <a:spcBef>
                <a:spcPts val="0"/>
              </a:spcBef>
              <a:buClrTx/>
              <a:buFont typeface="Wingdings" panose="05000000000000000000" pitchFamily="2" charset="2"/>
              <a:buChar char="q"/>
            </a:pPr>
            <a:r>
              <a:rPr lang="en-US" sz="2600" dirty="0">
                <a:solidFill>
                  <a:schemeClr val="tx1"/>
                </a:solidFill>
              </a:rPr>
              <a:t>Include a SWOT analysis of the department</a:t>
            </a:r>
          </a:p>
          <a:p>
            <a:pPr algn="just">
              <a:lnSpc>
                <a:spcPct val="120000"/>
              </a:lnSpc>
              <a:spcBef>
                <a:spcPts val="0"/>
              </a:spcBef>
              <a:buClrTx/>
              <a:buFont typeface="Wingdings" panose="05000000000000000000" pitchFamily="2" charset="2"/>
              <a:buChar char="q"/>
            </a:pPr>
            <a:r>
              <a:rPr lang="en-US" sz="2600" dirty="0">
                <a:solidFill>
                  <a:schemeClr val="tx1"/>
                </a:solidFill>
              </a:rPr>
              <a:t>Analyze previous performance</a:t>
            </a:r>
          </a:p>
          <a:p>
            <a:pPr algn="just">
              <a:lnSpc>
                <a:spcPct val="120000"/>
              </a:lnSpc>
              <a:spcBef>
                <a:spcPts val="0"/>
              </a:spcBef>
              <a:buClrTx/>
              <a:buFont typeface="Wingdings" panose="05000000000000000000" pitchFamily="2" charset="2"/>
              <a:buChar char="q"/>
            </a:pPr>
            <a:r>
              <a:rPr lang="en-US" sz="2600" dirty="0">
                <a:solidFill>
                  <a:schemeClr val="tx1"/>
                </a:solidFill>
              </a:rPr>
              <a:t>Collect and review historical information on income and expenses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71622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Create financial forecasts</a:t>
            </a:r>
          </a:p>
          <a:p>
            <a:pPr algn="just">
              <a:lnSpc>
                <a:spcPct val="120000"/>
              </a:lnSpc>
              <a:spcBef>
                <a:spcPts val="0"/>
              </a:spcBef>
              <a:buClrTx/>
              <a:buFont typeface="Wingdings" panose="05000000000000000000" pitchFamily="2" charset="2"/>
              <a:buChar char="q"/>
            </a:pPr>
            <a:r>
              <a:rPr lang="en-US" sz="2600" dirty="0">
                <a:solidFill>
                  <a:schemeClr val="tx1"/>
                </a:solidFill>
              </a:rPr>
              <a:t>Determine departmental goals and initiatives</a:t>
            </a:r>
          </a:p>
          <a:p>
            <a:pPr algn="just">
              <a:lnSpc>
                <a:spcPct val="120000"/>
              </a:lnSpc>
              <a:spcBef>
                <a:spcPts val="0"/>
              </a:spcBef>
              <a:buClrTx/>
              <a:buFont typeface="Wingdings" panose="05000000000000000000" pitchFamily="2" charset="2"/>
              <a:buChar char="q"/>
            </a:pPr>
            <a:r>
              <a:rPr lang="en-US" sz="2600" dirty="0">
                <a:solidFill>
                  <a:schemeClr val="tx1"/>
                </a:solidFill>
              </a:rPr>
              <a:t>Align individual plans with wider business strategy</a:t>
            </a:r>
          </a:p>
          <a:p>
            <a:pPr algn="just">
              <a:lnSpc>
                <a:spcPct val="120000"/>
              </a:lnSpc>
              <a:spcBef>
                <a:spcPts val="0"/>
              </a:spcBef>
              <a:buClrTx/>
              <a:buFont typeface="Wingdings" panose="05000000000000000000" pitchFamily="2" charset="2"/>
              <a:buChar char="q"/>
            </a:pPr>
            <a:r>
              <a:rPr lang="en-US" sz="2600" dirty="0">
                <a:solidFill>
                  <a:schemeClr val="tx1"/>
                </a:solidFill>
              </a:rPr>
              <a:t>Draft tactical plans and propose budget, resource, timescales, etc.</a:t>
            </a:r>
          </a:p>
          <a:p>
            <a:pPr algn="just">
              <a:lnSpc>
                <a:spcPct val="120000"/>
              </a:lnSpc>
              <a:spcBef>
                <a:spcPts val="0"/>
              </a:spcBef>
              <a:buClrTx/>
              <a:buFont typeface="Wingdings" panose="05000000000000000000" pitchFamily="2" charset="2"/>
              <a:buChar char="q"/>
            </a:pPr>
            <a:r>
              <a:rPr lang="en-US" sz="2600" dirty="0">
                <a:solidFill>
                  <a:schemeClr val="tx1"/>
                </a:solidFill>
              </a:rPr>
              <a:t>The manager will then have to agree how their plan fits with other departments, solicit feedback, negotiate - if needed - with senior management, and secure approval. It's important for each department to feel that they are a stakeholder in the plan.</a:t>
            </a:r>
          </a:p>
          <a:p>
            <a:pPr algn="just">
              <a:lnSpc>
                <a:spcPct val="120000"/>
              </a:lnSpc>
              <a:spcBef>
                <a:spcPts val="0"/>
              </a:spcBef>
              <a:buClrTx/>
              <a:buFont typeface="Wingdings" panose="05000000000000000000" pitchFamily="2" charset="2"/>
              <a:buChar char="q"/>
            </a:pPr>
            <a:r>
              <a:rPr lang="en-US" sz="2600" dirty="0">
                <a:solidFill>
                  <a:schemeClr val="tx1"/>
                </a:solidFill>
              </a:rPr>
              <a:t>Each department's budgets and priorities must fit in with those of the entire organisation. Department plans need to be more specific than the overall business plan. It's important that you set realistic and achievable objectives for each department. Find best practices to help you measure performance and set targets.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9310928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endParaRPr lang="en-US" sz="4000" b="1" dirty="0">
              <a:solidFill>
                <a:srgbClr val="00B050"/>
              </a:solidFill>
            </a:endParaRPr>
          </a:p>
          <a:p>
            <a:pPr marL="0" indent="0" algn="ctr">
              <a:lnSpc>
                <a:spcPct val="120000"/>
              </a:lnSpc>
              <a:spcBef>
                <a:spcPts val="0"/>
              </a:spcBef>
              <a:buClrTx/>
              <a:buNone/>
            </a:pPr>
            <a:endParaRPr lang="en-US" sz="4000" b="1" dirty="0">
              <a:solidFill>
                <a:srgbClr val="00B050"/>
              </a:solidFill>
            </a:endParaRPr>
          </a:p>
          <a:p>
            <a:pPr marL="0" indent="0" algn="ctr">
              <a:lnSpc>
                <a:spcPct val="120000"/>
              </a:lnSpc>
              <a:spcBef>
                <a:spcPts val="0"/>
              </a:spcBef>
              <a:buClrTx/>
              <a:buNone/>
            </a:pPr>
            <a:endParaRPr lang="en-US" sz="4000" b="1" dirty="0">
              <a:solidFill>
                <a:srgbClr val="00B050"/>
              </a:solidFill>
            </a:endParaRPr>
          </a:p>
          <a:p>
            <a:pPr marL="0" indent="0" algn="ctr">
              <a:lnSpc>
                <a:spcPct val="120000"/>
              </a:lnSpc>
              <a:spcBef>
                <a:spcPts val="0"/>
              </a:spcBef>
              <a:buClrTx/>
              <a:buNone/>
            </a:pPr>
            <a:endParaRPr lang="en-US" sz="4000" b="1" dirty="0">
              <a:solidFill>
                <a:srgbClr val="00B050"/>
              </a:solidFill>
            </a:endParaRPr>
          </a:p>
          <a:p>
            <a:pPr marL="0" indent="0" algn="ctr">
              <a:lnSpc>
                <a:spcPct val="120000"/>
              </a:lnSpc>
              <a:spcBef>
                <a:spcPts val="0"/>
              </a:spcBef>
              <a:buClrTx/>
              <a:buNone/>
            </a:pPr>
            <a:r>
              <a:rPr lang="en-US" sz="4000" b="1" dirty="0">
                <a:solidFill>
                  <a:srgbClr val="00B050"/>
                </a:solidFill>
              </a:rPr>
              <a:t>DISASTER MANAGEMENT</a:t>
            </a:r>
            <a:endParaRPr lang="en-GB" sz="4000" b="1" dirty="0">
              <a:solidFill>
                <a:srgbClr val="00B050"/>
              </a:solidFill>
            </a:endParaRPr>
          </a:p>
          <a:p>
            <a:pPr marL="0" indent="0" algn="ctr">
              <a:lnSpc>
                <a:spcPct val="120000"/>
              </a:lnSpc>
              <a:spcBef>
                <a:spcPts val="0"/>
              </a:spcBef>
              <a:buClrTx/>
              <a:buNone/>
            </a:pPr>
            <a:endParaRPr lang="en-US" sz="4000" b="1" dirty="0">
              <a:solidFill>
                <a:srgbClr val="00B050"/>
              </a:solidFill>
            </a:endParaRPr>
          </a:p>
          <a:p>
            <a:pPr marL="0" indent="0" algn="ctr">
              <a:lnSpc>
                <a:spcPct val="120000"/>
              </a:lnSpc>
              <a:spcBef>
                <a:spcPts val="0"/>
              </a:spcBef>
              <a:buClrTx/>
              <a:buNone/>
            </a:pPr>
            <a:endParaRPr lang="en-US" sz="4000" b="1" dirty="0">
              <a:solidFill>
                <a:srgbClr val="00B050"/>
              </a:solidFill>
            </a:endParaRPr>
          </a:p>
          <a:p>
            <a:pPr marL="0" indent="0" algn="ctr">
              <a:lnSpc>
                <a:spcPct val="120000"/>
              </a:lnSpc>
              <a:spcBef>
                <a:spcPts val="0"/>
              </a:spcBef>
              <a:buClrTx/>
              <a:buNone/>
            </a:pPr>
            <a:endParaRPr lang="en-US" sz="4000" b="1" dirty="0">
              <a:solidFill>
                <a:srgbClr val="00B050"/>
              </a:solidFill>
            </a:endParaRPr>
          </a:p>
          <a:p>
            <a:pPr marL="0" indent="0" algn="ctr">
              <a:buNone/>
            </a:pPr>
            <a:endParaRPr lang="en-US" sz="4000" b="1" dirty="0">
              <a:solidFill>
                <a:srgbClr val="00B050"/>
              </a:solidFill>
            </a:endParaRPr>
          </a:p>
          <a:p>
            <a:pPr marL="0" indent="0" algn="ctr">
              <a:buNone/>
            </a:pPr>
            <a:endParaRPr lang="en-US" sz="4000" b="1" dirty="0">
              <a:solidFill>
                <a:srgbClr val="00B050"/>
              </a:solidFill>
            </a:endParaRPr>
          </a:p>
          <a:p>
            <a:pPr algn="ctr"/>
            <a:endParaRPr lang="en-US" sz="4000" b="1" dirty="0">
              <a:solidFill>
                <a:srgbClr val="00B050"/>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4512858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152399"/>
            <a:ext cx="8686800" cy="6534251"/>
          </a:xfrm>
        </p:spPr>
        <p:txBody>
          <a:bodyPr>
            <a:normAutofit fontScale="92500" lnSpcReduction="10000"/>
          </a:bodyPr>
          <a:lstStyle/>
          <a:p>
            <a:pPr algn="just">
              <a:lnSpc>
                <a:spcPct val="120000"/>
              </a:lnSpc>
              <a:spcBef>
                <a:spcPts val="0"/>
              </a:spcBef>
              <a:buClrTx/>
              <a:buFont typeface="Wingdings" panose="05000000000000000000" pitchFamily="2" charset="2"/>
              <a:buChar char="q"/>
            </a:pPr>
            <a:r>
              <a:rPr lang="en-US" sz="2600" b="1" dirty="0">
                <a:solidFill>
                  <a:srgbClr val="0070C0"/>
                </a:solidFill>
              </a:rPr>
              <a:t>A Disaster </a:t>
            </a:r>
            <a:r>
              <a:rPr lang="en-US" sz="2600" dirty="0">
                <a:solidFill>
                  <a:schemeClr val="tx1"/>
                </a:solidFill>
              </a:rPr>
              <a:t>is a serious disruption of the functioning of a society, causing widespread human, property or environmental losses which exceed the ability of the affected society to cope using only its own resources</a:t>
            </a:r>
          </a:p>
          <a:p>
            <a:pPr algn="just">
              <a:lnSpc>
                <a:spcPct val="120000"/>
              </a:lnSpc>
              <a:spcBef>
                <a:spcPts val="0"/>
              </a:spcBef>
              <a:buClrTx/>
              <a:buFont typeface="Wingdings" panose="05000000000000000000" pitchFamily="2" charset="2"/>
              <a:buChar char="q"/>
            </a:pPr>
            <a:r>
              <a:rPr lang="en-US" sz="2600" dirty="0">
                <a:solidFill>
                  <a:schemeClr val="tx1"/>
                </a:solidFill>
              </a:rPr>
              <a:t>Is a result of vast ecological breakdown in the relation between humans and their environment, as serious or sudden event on such scale that the stricken community needs extraordinary efforts to cope without outside help or international aid.</a:t>
            </a:r>
          </a:p>
          <a:p>
            <a:pPr algn="just">
              <a:lnSpc>
                <a:spcPct val="120000"/>
              </a:lnSpc>
              <a:spcBef>
                <a:spcPts val="0"/>
              </a:spcBef>
              <a:buClrTx/>
              <a:buFont typeface="Wingdings" panose="05000000000000000000" pitchFamily="2" charset="2"/>
              <a:buChar char="q"/>
            </a:pPr>
            <a:r>
              <a:rPr lang="en-US" sz="2600" dirty="0">
                <a:solidFill>
                  <a:schemeClr val="tx1"/>
                </a:solidFill>
              </a:rPr>
              <a:t>Causes widespread loss of material and environmental damage which exceeds the ability of the affected society to cope with its own resources.</a:t>
            </a:r>
          </a:p>
          <a:p>
            <a:pPr algn="just">
              <a:lnSpc>
                <a:spcPct val="120000"/>
              </a:lnSpc>
              <a:spcBef>
                <a:spcPts val="0"/>
              </a:spcBef>
              <a:buClrTx/>
              <a:buFont typeface="Wingdings" panose="05000000000000000000" pitchFamily="2" charset="2"/>
              <a:buChar char="q"/>
            </a:pPr>
            <a:r>
              <a:rPr lang="en-US" sz="2600" dirty="0">
                <a:solidFill>
                  <a:schemeClr val="tx1"/>
                </a:solidFill>
              </a:rPr>
              <a:t>It implies a sudden overwhelming and unforeseen event.</a:t>
            </a:r>
          </a:p>
          <a:p>
            <a:pPr algn="just">
              <a:lnSpc>
                <a:spcPct val="120000"/>
              </a:lnSpc>
              <a:spcBef>
                <a:spcPts val="0"/>
              </a:spcBef>
              <a:buClrTx/>
              <a:buFont typeface="Wingdings" panose="05000000000000000000" pitchFamily="2" charset="2"/>
              <a:buChar char="q"/>
            </a:pPr>
            <a:r>
              <a:rPr lang="en-US" sz="2600" dirty="0">
                <a:solidFill>
                  <a:schemeClr val="tx1"/>
                </a:solidFill>
              </a:rPr>
              <a:t>Disasters can be defined as unexpected happening causing huge loss of life and property.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4407282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9953"/>
            <a:ext cx="8839199" cy="6656698"/>
          </a:xfrm>
        </p:spPr>
        <p:txBody>
          <a:bodyPr>
            <a:normAutofit/>
          </a:bodyPr>
          <a:lstStyle/>
          <a:p>
            <a:pPr marL="0" indent="0" algn="ctr">
              <a:lnSpc>
                <a:spcPct val="120000"/>
              </a:lnSpc>
              <a:spcBef>
                <a:spcPts val="0"/>
              </a:spcBef>
              <a:buClrTx/>
              <a:buNone/>
            </a:pPr>
            <a:r>
              <a:rPr lang="en-US" sz="2600" b="1" dirty="0">
                <a:solidFill>
                  <a:srgbClr val="0070C0"/>
                </a:solidFill>
              </a:rPr>
              <a:t>Defining the scope of a disaster:</a:t>
            </a:r>
          </a:p>
          <a:p>
            <a:pPr algn="just">
              <a:lnSpc>
                <a:spcPct val="120000"/>
              </a:lnSpc>
              <a:spcBef>
                <a:spcPts val="0"/>
              </a:spcBef>
              <a:buClrTx/>
              <a:buFont typeface="Wingdings" panose="05000000000000000000" pitchFamily="2" charset="2"/>
              <a:buChar char="q"/>
            </a:pPr>
            <a:r>
              <a:rPr lang="en-US" sz="2600" dirty="0">
                <a:solidFill>
                  <a:schemeClr val="tx1"/>
                </a:solidFill>
              </a:rPr>
              <a:t>There is no single measure of a disaster that can capture the full scope of a disaster.</a:t>
            </a:r>
          </a:p>
          <a:p>
            <a:pPr algn="just">
              <a:lnSpc>
                <a:spcPct val="120000"/>
              </a:lnSpc>
              <a:spcBef>
                <a:spcPts val="0"/>
              </a:spcBef>
              <a:buClrTx/>
              <a:buFont typeface="Wingdings" panose="05000000000000000000" pitchFamily="2" charset="2"/>
              <a:buChar char="q"/>
            </a:pPr>
            <a:r>
              <a:rPr lang="en-US" sz="2600" dirty="0">
                <a:solidFill>
                  <a:schemeClr val="tx1"/>
                </a:solidFill>
              </a:rPr>
              <a:t>A common measure is the number of people killed or affected.</a:t>
            </a:r>
          </a:p>
          <a:p>
            <a:pPr algn="just">
              <a:lnSpc>
                <a:spcPct val="120000"/>
              </a:lnSpc>
              <a:spcBef>
                <a:spcPts val="0"/>
              </a:spcBef>
              <a:buClrTx/>
              <a:buFont typeface="Wingdings" panose="05000000000000000000" pitchFamily="2" charset="2"/>
              <a:buChar char="q"/>
            </a:pPr>
            <a:r>
              <a:rPr lang="en-US" sz="2600" dirty="0">
                <a:solidFill>
                  <a:schemeClr val="tx1"/>
                </a:solidFill>
              </a:rPr>
              <a:t>The individual will consider the impact on his or her family and livelihood.</a:t>
            </a:r>
          </a:p>
          <a:p>
            <a:pPr algn="just">
              <a:lnSpc>
                <a:spcPct val="120000"/>
              </a:lnSpc>
              <a:spcBef>
                <a:spcPts val="0"/>
              </a:spcBef>
              <a:buClrTx/>
              <a:buFont typeface="Wingdings" panose="05000000000000000000" pitchFamily="2" charset="2"/>
              <a:buChar char="q"/>
            </a:pPr>
            <a:r>
              <a:rPr lang="en-US" sz="2600" dirty="0">
                <a:solidFill>
                  <a:schemeClr val="tx1"/>
                </a:solidFill>
              </a:rPr>
              <a:t>Disaster managers will assess the speed and success of the disaster response.</a:t>
            </a:r>
          </a:p>
          <a:p>
            <a:pPr algn="just">
              <a:lnSpc>
                <a:spcPct val="120000"/>
              </a:lnSpc>
              <a:spcBef>
                <a:spcPts val="0"/>
              </a:spcBef>
              <a:buClrTx/>
              <a:buFont typeface="Wingdings" panose="05000000000000000000" pitchFamily="2" charset="2"/>
              <a:buChar char="q"/>
            </a:pPr>
            <a:r>
              <a:rPr lang="en-US" sz="2600" dirty="0">
                <a:solidFill>
                  <a:schemeClr val="tx1"/>
                </a:solidFill>
              </a:rPr>
              <a:t>Economists will measure physical loss to houses and buildings and loss of production.</a:t>
            </a:r>
          </a:p>
          <a:p>
            <a:pPr algn="just">
              <a:lnSpc>
                <a:spcPct val="120000"/>
              </a:lnSpc>
              <a:spcBef>
                <a:spcPts val="0"/>
              </a:spcBef>
              <a:buClrTx/>
              <a:buFont typeface="Wingdings" panose="05000000000000000000" pitchFamily="2" charset="2"/>
              <a:buChar char="q"/>
            </a:pPr>
            <a:r>
              <a:rPr lang="en-US" sz="2600" dirty="0">
                <a:solidFill>
                  <a:schemeClr val="tx1"/>
                </a:solidFill>
              </a:rPr>
              <a:t>Politicians will assess political damage from a poor response by state agencies.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10054109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Health workers will consider the resources required to contain an outbreak of meningitis or Ebola.</a:t>
            </a:r>
          </a:p>
          <a:p>
            <a:pPr algn="just">
              <a:lnSpc>
                <a:spcPct val="120000"/>
              </a:lnSpc>
              <a:spcBef>
                <a:spcPts val="0"/>
              </a:spcBef>
              <a:buClrTx/>
              <a:buFont typeface="Wingdings" panose="05000000000000000000" pitchFamily="2" charset="2"/>
              <a:buChar char="q"/>
            </a:pPr>
            <a:r>
              <a:rPr lang="en-US" sz="2600" dirty="0">
                <a:solidFill>
                  <a:schemeClr val="tx1"/>
                </a:solidFill>
              </a:rPr>
              <a:t>Others may focus on the nature of the hazard, the social consequences and the impact to specific elements of the infrastructure.</a:t>
            </a:r>
          </a:p>
          <a:p>
            <a:pPr algn="just">
              <a:lnSpc>
                <a:spcPct val="120000"/>
              </a:lnSpc>
              <a:spcBef>
                <a:spcPts val="0"/>
              </a:spcBef>
              <a:buClrTx/>
              <a:buFont typeface="Wingdings" panose="05000000000000000000" pitchFamily="2" charset="2"/>
              <a:buChar char="q"/>
            </a:pPr>
            <a:r>
              <a:rPr lang="en-US" sz="2600" dirty="0">
                <a:solidFill>
                  <a:schemeClr val="tx1"/>
                </a:solidFill>
              </a:rPr>
              <a:t>To think seriously about a disaster means we must consider all affected and their losses both in the immediate and the longer term.</a:t>
            </a:r>
          </a:p>
          <a:p>
            <a:pPr algn="just">
              <a:lnSpc>
                <a:spcPct val="120000"/>
              </a:lnSpc>
              <a:spcBef>
                <a:spcPts val="0"/>
              </a:spcBef>
              <a:buClrTx/>
              <a:buFont typeface="Wingdings" panose="05000000000000000000" pitchFamily="2" charset="2"/>
              <a:buChar char="q"/>
            </a:pPr>
            <a:r>
              <a:rPr lang="en-US" sz="2600" dirty="0">
                <a:solidFill>
                  <a:schemeClr val="tx1"/>
                </a:solidFill>
              </a:rPr>
              <a:t>Major disasters may be defined as those with one of the following:</a:t>
            </a:r>
          </a:p>
          <a:p>
            <a:pPr algn="just">
              <a:lnSpc>
                <a:spcPct val="120000"/>
              </a:lnSpc>
              <a:spcBef>
                <a:spcPts val="0"/>
              </a:spcBef>
              <a:buClrTx/>
              <a:buFont typeface="Wingdings" panose="05000000000000000000" pitchFamily="2" charset="2"/>
              <a:buChar char="§"/>
            </a:pPr>
            <a:r>
              <a:rPr lang="en-US" sz="2600" dirty="0">
                <a:solidFill>
                  <a:schemeClr val="tx1"/>
                </a:solidFill>
              </a:rPr>
              <a:t>More than 1 per cent of the GDP;</a:t>
            </a:r>
          </a:p>
          <a:p>
            <a:pPr algn="just">
              <a:lnSpc>
                <a:spcPct val="120000"/>
              </a:lnSpc>
              <a:spcBef>
                <a:spcPts val="0"/>
              </a:spcBef>
              <a:buClrTx/>
              <a:buFont typeface="Wingdings" panose="05000000000000000000" pitchFamily="2" charset="2"/>
              <a:buChar char="§"/>
            </a:pPr>
            <a:r>
              <a:rPr lang="en-US" sz="2600" dirty="0">
                <a:solidFill>
                  <a:schemeClr val="tx1"/>
                </a:solidFill>
              </a:rPr>
              <a:t>Causing deaths of more than one 100 persons at a time and place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33816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85709" y="6356349"/>
            <a:ext cx="2133600" cy="365125"/>
          </a:xfrm>
        </p:spPr>
        <p:txBody>
          <a:bodyPr/>
          <a:lstStyle/>
          <a:p>
            <a:fld id="{B9FE58B4-0D08-45DE-8784-85A072816467}" type="slidenum">
              <a:rPr lang="en-US" sz="2000" b="1" smtClean="0">
                <a:solidFill>
                  <a:prstClr val="black"/>
                </a:solidFill>
                <a:effectLst>
                  <a:outerShdw blurRad="38100" dist="38100" dir="2700000" algn="tl">
                    <a:srgbClr val="000000">
                      <a:alpha val="43137"/>
                    </a:srgbClr>
                  </a:outerShdw>
                </a:effectLst>
                <a:latin typeface="Bookman Old Style" panose="02050604050505020204" pitchFamily="18" charset="0"/>
              </a:rPr>
              <a:pPr/>
              <a:t>17</a:t>
            </a:fld>
            <a:endParaRPr lang="en-US" sz="2000" b="1" dirty="0">
              <a:solidFill>
                <a:prstClr val="black"/>
              </a:solidFill>
              <a:effectLst>
                <a:outerShdw blurRad="38100" dist="38100" dir="2700000" algn="tl">
                  <a:srgbClr val="000000">
                    <a:alpha val="43137"/>
                  </a:srgbClr>
                </a:outerShdw>
              </a:effectLst>
              <a:latin typeface="Bookman Old Style" panose="02050604050505020204" pitchFamily="18" charset="0"/>
            </a:endParaRPr>
          </a:p>
        </p:txBody>
      </p:sp>
      <p:sp>
        <p:nvSpPr>
          <p:cNvPr id="7" name="Slide Number Placeholder 1"/>
          <p:cNvSpPr>
            <a:spLocks noGrp="1"/>
          </p:cNvSpPr>
          <p:nvPr>
            <p:ph idx="1"/>
          </p:nvPr>
        </p:nvSpPr>
        <p:spPr>
          <a:xfrm>
            <a:off x="457199" y="228599"/>
            <a:ext cx="8562109" cy="6123543"/>
          </a:xfrm>
        </p:spPr>
        <p:txBody>
          <a:bodyPr>
            <a:noAutofit/>
          </a:bodyPr>
          <a:lstStyle/>
          <a:p>
            <a:pPr marL="0" indent="0" algn="ctr">
              <a:spcBef>
                <a:spcPts val="0"/>
              </a:spcBef>
              <a:buNone/>
            </a:pPr>
            <a:r>
              <a:rPr lang="en-US" sz="2400" b="1" dirty="0">
                <a:solidFill>
                  <a:srgbClr val="0070C0"/>
                </a:solidFill>
              </a:rPr>
              <a:t>PARLIAMENTARY COMMITTEES</a:t>
            </a:r>
            <a:endParaRPr lang="en-US" sz="2400" dirty="0">
              <a:solidFill>
                <a:srgbClr val="0070C0"/>
              </a:solidFill>
            </a:endParaRPr>
          </a:p>
          <a:p>
            <a:pPr marL="274320" lvl="0" indent="-274320" algn="just">
              <a:spcBef>
                <a:spcPts val="0"/>
              </a:spcBef>
              <a:buClr>
                <a:srgbClr val="9BBB59"/>
              </a:buClr>
              <a:buNone/>
              <a:defRPr/>
            </a:pPr>
            <a:r>
              <a:rPr lang="en-US" sz="2200" b="1" dirty="0">
                <a:solidFill>
                  <a:prstClr val="black"/>
                </a:solidFill>
              </a:rPr>
              <a:t>Public Investments Committee</a:t>
            </a:r>
            <a:endParaRPr lang="en-US" sz="2200" dirty="0">
              <a:solidFill>
                <a:prstClr val="black"/>
              </a:solidFill>
            </a:endParaRPr>
          </a:p>
          <a:p>
            <a:pPr lvl="0" algn="just">
              <a:spcBef>
                <a:spcPts val="0"/>
              </a:spcBef>
              <a:buClrTx/>
              <a:buFont typeface="Wingdings" panose="05000000000000000000" pitchFamily="2" charset="2"/>
              <a:buChar char="q"/>
              <a:defRPr/>
            </a:pPr>
            <a:r>
              <a:rPr lang="en-US" sz="2200" dirty="0">
                <a:solidFill>
                  <a:prstClr val="black"/>
                </a:solidFill>
              </a:rPr>
              <a:t>Select committee of the house established  for the purpose of the examination of  the working of the public investments.</a:t>
            </a:r>
          </a:p>
          <a:p>
            <a:pPr marL="0" lvl="0" indent="0" algn="just">
              <a:spcBef>
                <a:spcPts val="0"/>
              </a:spcBef>
              <a:buNone/>
              <a:defRPr/>
            </a:pPr>
            <a:r>
              <a:rPr lang="en-GB" sz="2200" b="1" dirty="0">
                <a:solidFill>
                  <a:prstClr val="black"/>
                </a:solidFill>
              </a:rPr>
              <a:t>Public Accounts Committee</a:t>
            </a:r>
          </a:p>
          <a:p>
            <a:pPr lvl="0" algn="just">
              <a:spcBef>
                <a:spcPts val="0"/>
              </a:spcBef>
              <a:buClrTx/>
              <a:buFont typeface="Wingdings" panose="05000000000000000000" pitchFamily="2" charset="2"/>
              <a:buChar char="q"/>
              <a:defRPr/>
            </a:pPr>
            <a:r>
              <a:rPr lang="en-GB" sz="2200" dirty="0">
                <a:solidFill>
                  <a:prstClr val="black"/>
                </a:solidFill>
              </a:rPr>
              <a:t>Select committee of the house established for the purpose of the examination of the accounts showing the appropriation of the sum voted by the house to meet the public expenditure.</a:t>
            </a:r>
          </a:p>
          <a:p>
            <a:pPr marL="274320" lvl="0" indent="-274320" algn="just">
              <a:spcBef>
                <a:spcPts val="0"/>
              </a:spcBef>
              <a:buFont typeface="Wingdings 2"/>
              <a:buChar char=""/>
              <a:defRPr/>
            </a:pPr>
            <a:endParaRPr lang="en-US" sz="2200" dirty="0">
              <a:solidFill>
                <a:prstClr val="black"/>
              </a:solidFill>
              <a:latin typeface="Bookman Old Style" panose="02050604050505020204" pitchFamily="18" charset="0"/>
            </a:endParaRPr>
          </a:p>
          <a:p>
            <a:pPr marL="0" indent="0" algn="just">
              <a:spcBef>
                <a:spcPts val="0"/>
              </a:spcBef>
              <a:buNone/>
            </a:pPr>
            <a:endParaRPr lang="en-US" sz="2400" dirty="0">
              <a:latin typeface="Bookman Old Style" panose="02050604050505020204" pitchFamily="18" charset="0"/>
            </a:endParaRPr>
          </a:p>
          <a:p>
            <a:pPr marL="0" indent="0" algn="just" fontAlgn="auto">
              <a:spcBef>
                <a:spcPts val="0"/>
              </a:spcBef>
              <a:buNone/>
              <a:defRPr/>
            </a:pPr>
            <a:endParaRPr lang="en-US" sz="2400" b="1" dirty="0">
              <a:latin typeface="Bookman Old Style" panose="02050604050505020204" pitchFamily="18" charset="0"/>
            </a:endParaRPr>
          </a:p>
        </p:txBody>
      </p:sp>
    </p:spTree>
    <p:extLst>
      <p:ext uri="{BB962C8B-B14F-4D97-AF65-F5344CB8AC3E}">
        <p14:creationId xmlns:p14="http://schemas.microsoft.com/office/powerpoint/2010/main" val="1454418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Affecting more than 1 percent of the total population in an area.  </a:t>
            </a:r>
          </a:p>
          <a:p>
            <a:pPr algn="just">
              <a:lnSpc>
                <a:spcPct val="120000"/>
              </a:lnSpc>
              <a:spcBef>
                <a:spcPts val="0"/>
              </a:spcBef>
              <a:buClrTx/>
              <a:buFont typeface="Wingdings" panose="05000000000000000000" pitchFamily="2" charset="2"/>
              <a:buChar char="q"/>
            </a:pPr>
            <a:r>
              <a:rPr lang="en-US" sz="2600" dirty="0">
                <a:solidFill>
                  <a:schemeClr val="tx1"/>
                </a:solidFill>
              </a:rPr>
              <a:t> Disasters are  induced by either physical processes or human activities and habitation.</a:t>
            </a:r>
          </a:p>
          <a:p>
            <a:pPr algn="just">
              <a:lnSpc>
                <a:spcPct val="120000"/>
              </a:lnSpc>
              <a:spcBef>
                <a:spcPts val="0"/>
              </a:spcBef>
              <a:buClrTx/>
              <a:buFont typeface="Wingdings" panose="05000000000000000000" pitchFamily="2" charset="2"/>
              <a:buChar char="q"/>
            </a:pPr>
            <a:r>
              <a:rPr lang="en-US" sz="2600" b="1" dirty="0">
                <a:solidFill>
                  <a:schemeClr val="tx1"/>
                </a:solidFill>
              </a:rPr>
              <a:t>A disaster is an occurrence disrupting the normal conditions of existence and causing a level of suffering that exceeds the capacity of adjustment of the affected community.</a:t>
            </a:r>
          </a:p>
          <a:p>
            <a:pPr algn="just">
              <a:lnSpc>
                <a:spcPct val="120000"/>
              </a:lnSpc>
              <a:spcBef>
                <a:spcPts val="0"/>
              </a:spcBef>
              <a:buClrTx/>
              <a:buFont typeface="Wingdings" panose="05000000000000000000" pitchFamily="2" charset="2"/>
              <a:buChar char="q"/>
            </a:pPr>
            <a:r>
              <a:rPr lang="en-US" sz="2600" dirty="0">
                <a:solidFill>
                  <a:schemeClr val="tx1"/>
                </a:solidFill>
              </a:rPr>
              <a:t>It is the people who matter most, and without the people we have no disaster.</a:t>
            </a:r>
          </a:p>
          <a:p>
            <a:pPr algn="just">
              <a:lnSpc>
                <a:spcPct val="120000"/>
              </a:lnSpc>
              <a:spcBef>
                <a:spcPts val="0"/>
              </a:spcBef>
              <a:buClrTx/>
              <a:buFont typeface="Wingdings" panose="05000000000000000000" pitchFamily="2" charset="2"/>
              <a:buChar char="q"/>
            </a:pPr>
            <a:r>
              <a:rPr lang="en-US" sz="2600" dirty="0">
                <a:solidFill>
                  <a:schemeClr val="tx1"/>
                </a:solidFill>
              </a:rPr>
              <a:t>A disaster occurs when hazards and vulnerability meet</a:t>
            </a:r>
          </a:p>
          <a:p>
            <a:pPr algn="just">
              <a:lnSpc>
                <a:spcPct val="120000"/>
              </a:lnSpc>
              <a:spcBef>
                <a:spcPts val="0"/>
              </a:spcBef>
              <a:buClrTx/>
              <a:buFont typeface="Wingdings" panose="05000000000000000000" pitchFamily="2" charset="2"/>
              <a:buChar char="q"/>
            </a:pPr>
            <a:r>
              <a:rPr lang="en-US" sz="2600" dirty="0">
                <a:solidFill>
                  <a:schemeClr val="tx1"/>
                </a:solidFill>
              </a:rPr>
              <a:t>Vulnerability + Hazard =DISASTER</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881414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9953"/>
            <a:ext cx="8677276" cy="6656697"/>
          </a:xfrm>
        </p:spPr>
        <p:txBody>
          <a:bodyPr>
            <a:normAutofit fontScale="92500"/>
          </a:bodyPr>
          <a:lstStyle/>
          <a:p>
            <a:pPr marL="0" indent="0" algn="ctr">
              <a:lnSpc>
                <a:spcPct val="120000"/>
              </a:lnSpc>
              <a:spcBef>
                <a:spcPts val="0"/>
              </a:spcBef>
              <a:buClrTx/>
              <a:buNone/>
            </a:pPr>
            <a:r>
              <a:rPr lang="en-US" sz="2500" b="1" dirty="0">
                <a:solidFill>
                  <a:srgbClr val="0070C0"/>
                </a:solidFill>
              </a:rPr>
              <a:t>Definitions of terms </a:t>
            </a:r>
          </a:p>
          <a:p>
            <a:pPr marL="0" indent="0" algn="just">
              <a:lnSpc>
                <a:spcPct val="120000"/>
              </a:lnSpc>
              <a:spcBef>
                <a:spcPts val="0"/>
              </a:spcBef>
              <a:buClrTx/>
              <a:buNone/>
            </a:pPr>
            <a:r>
              <a:rPr lang="en-US" sz="2500" b="1" dirty="0">
                <a:solidFill>
                  <a:schemeClr val="tx1"/>
                </a:solidFill>
              </a:rPr>
              <a:t>Hazard:</a:t>
            </a:r>
          </a:p>
          <a:p>
            <a:pPr algn="just">
              <a:lnSpc>
                <a:spcPct val="120000"/>
              </a:lnSpc>
              <a:spcBef>
                <a:spcPts val="0"/>
              </a:spcBef>
              <a:buClrTx/>
              <a:buFont typeface="Wingdings" panose="05000000000000000000" pitchFamily="2" charset="2"/>
              <a:buChar char="q"/>
            </a:pPr>
            <a:r>
              <a:rPr lang="en-US" sz="2500" dirty="0">
                <a:solidFill>
                  <a:schemeClr val="tx1"/>
                </a:solidFill>
              </a:rPr>
              <a:t>Natural processes or phenomena or human activities that can cause the loss of life , or injury, property damage, social and economic disruption or environmental degradation.</a:t>
            </a:r>
          </a:p>
          <a:p>
            <a:pPr algn="just">
              <a:lnSpc>
                <a:spcPct val="120000"/>
              </a:lnSpc>
              <a:spcBef>
                <a:spcPts val="0"/>
              </a:spcBef>
              <a:buClrTx/>
              <a:buFont typeface="Wingdings" panose="05000000000000000000" pitchFamily="2" charset="2"/>
              <a:buChar char="q"/>
            </a:pPr>
            <a:r>
              <a:rPr lang="en-US" sz="2500" dirty="0">
                <a:solidFill>
                  <a:schemeClr val="tx1"/>
                </a:solidFill>
              </a:rPr>
              <a:t>Examples: Earthquakes,  droughts,   landslides, flood, epidemic disease,  tsunami, </a:t>
            </a:r>
          </a:p>
          <a:p>
            <a:pPr algn="just">
              <a:lnSpc>
                <a:spcPct val="120000"/>
              </a:lnSpc>
              <a:spcBef>
                <a:spcPts val="0"/>
              </a:spcBef>
              <a:buClrTx/>
              <a:buFont typeface="Wingdings" panose="05000000000000000000" pitchFamily="2" charset="2"/>
              <a:buChar char="q"/>
            </a:pPr>
            <a:r>
              <a:rPr lang="en-US" sz="2500" b="1" dirty="0">
                <a:solidFill>
                  <a:schemeClr val="tx1"/>
                </a:solidFill>
              </a:rPr>
              <a:t>Hazard Mapping: </a:t>
            </a:r>
            <a:r>
              <a:rPr lang="en-US" sz="2500" dirty="0">
                <a:solidFill>
                  <a:schemeClr val="tx1"/>
                </a:solidFill>
              </a:rPr>
              <a:t>The process of mapping hazard information within a study area</a:t>
            </a:r>
          </a:p>
          <a:p>
            <a:pPr marL="0" indent="0" algn="just">
              <a:lnSpc>
                <a:spcPct val="120000"/>
              </a:lnSpc>
              <a:spcBef>
                <a:spcPts val="0"/>
              </a:spcBef>
              <a:buClrTx/>
              <a:buNone/>
            </a:pPr>
            <a:r>
              <a:rPr lang="en-US" sz="2500" b="1" dirty="0">
                <a:solidFill>
                  <a:schemeClr val="tx1"/>
                </a:solidFill>
              </a:rPr>
              <a:t>Risk: </a:t>
            </a:r>
            <a:r>
              <a:rPr lang="en-US" sz="2500" dirty="0">
                <a:solidFill>
                  <a:schemeClr val="tx1"/>
                </a:solidFill>
              </a:rPr>
              <a:t>Is there probability that a disaster will occur.</a:t>
            </a:r>
          </a:p>
          <a:p>
            <a:pPr algn="just">
              <a:lnSpc>
                <a:spcPct val="120000"/>
              </a:lnSpc>
              <a:spcBef>
                <a:spcPts val="0"/>
              </a:spcBef>
              <a:buClrTx/>
              <a:buFont typeface="Wingdings" panose="05000000000000000000" pitchFamily="2" charset="2"/>
              <a:buChar char="q"/>
            </a:pPr>
            <a:r>
              <a:rPr lang="en-US" sz="2500" dirty="0">
                <a:solidFill>
                  <a:schemeClr val="tx1"/>
                </a:solidFill>
              </a:rPr>
              <a:t>The expected losses from a given hazard to a given element at risk over a specified future period of time.</a:t>
            </a:r>
          </a:p>
          <a:p>
            <a:pPr algn="just">
              <a:lnSpc>
                <a:spcPct val="120000"/>
              </a:lnSpc>
              <a:spcBef>
                <a:spcPts val="0"/>
              </a:spcBef>
              <a:buClrTx/>
              <a:buFont typeface="Wingdings" panose="05000000000000000000" pitchFamily="2" charset="2"/>
              <a:buChar char="q"/>
            </a:pPr>
            <a:r>
              <a:rPr lang="en-US" sz="2500" dirty="0">
                <a:solidFill>
                  <a:schemeClr val="tx1"/>
                </a:solidFill>
              </a:rPr>
              <a:t>Risk can be measured in terms number of lives lost, or extent of physical damage </a:t>
            </a:r>
          </a:p>
          <a:p>
            <a:pPr algn="just">
              <a:lnSpc>
                <a:spcPct val="120000"/>
              </a:lnSpc>
              <a:spcBef>
                <a:spcPts val="0"/>
              </a:spcBef>
              <a:buClrTx/>
              <a:buFont typeface="Wingdings" panose="05000000000000000000" pitchFamily="2" charset="2"/>
              <a:buChar char="q"/>
            </a:pPr>
            <a:r>
              <a:rPr lang="en-US" sz="2500" dirty="0">
                <a:solidFill>
                  <a:schemeClr val="tx1"/>
                </a:solidFill>
              </a:rPr>
              <a:t>25,000 lives lost of 30 years period</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b="1"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2919437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1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75,000 houses experiencing heavy damage over an earthquake</a:t>
            </a:r>
          </a:p>
          <a:p>
            <a:pPr algn="just">
              <a:lnSpc>
                <a:spcPct val="120000"/>
              </a:lnSpc>
              <a:spcBef>
                <a:spcPts val="0"/>
              </a:spcBef>
              <a:buClrTx/>
              <a:buFont typeface="Wingdings" panose="05000000000000000000" pitchFamily="2" charset="2"/>
              <a:buChar char="q"/>
            </a:pPr>
            <a:r>
              <a:rPr lang="en-US" sz="2600" dirty="0">
                <a:solidFill>
                  <a:schemeClr val="tx1"/>
                </a:solidFill>
              </a:rPr>
              <a:t>75% of economic losses to property after earthquake</a:t>
            </a:r>
          </a:p>
          <a:p>
            <a:pPr marL="0" indent="0" algn="just">
              <a:lnSpc>
                <a:spcPct val="120000"/>
              </a:lnSpc>
              <a:spcBef>
                <a:spcPts val="0"/>
              </a:spcBef>
              <a:buClrTx/>
              <a:buNone/>
            </a:pPr>
            <a:r>
              <a:rPr lang="en-US" sz="2600" b="1" dirty="0">
                <a:solidFill>
                  <a:schemeClr val="tx1"/>
                </a:solidFill>
              </a:rPr>
              <a:t>Vulnerability: </a:t>
            </a:r>
            <a:r>
              <a:rPr lang="en-US" sz="2600" dirty="0">
                <a:solidFill>
                  <a:schemeClr val="tx1"/>
                </a:solidFill>
              </a:rPr>
              <a:t>The conditions determined by physical, social, economic and environmental factors or processes, which increase the susceptibility of a community to the impact of hazards. </a:t>
            </a:r>
          </a:p>
          <a:p>
            <a:pPr algn="just">
              <a:lnSpc>
                <a:spcPct val="120000"/>
              </a:lnSpc>
              <a:spcBef>
                <a:spcPts val="0"/>
              </a:spcBef>
              <a:buClrTx/>
              <a:buFont typeface="Wingdings" panose="05000000000000000000" pitchFamily="2" charset="2"/>
              <a:buChar char="q"/>
            </a:pPr>
            <a:r>
              <a:rPr lang="en-US" sz="2600" dirty="0">
                <a:solidFill>
                  <a:schemeClr val="tx1"/>
                </a:solidFill>
              </a:rPr>
              <a:t>The predisposition to suffer damage due to external events</a:t>
            </a:r>
          </a:p>
          <a:p>
            <a:pPr marL="0" indent="0" algn="just">
              <a:lnSpc>
                <a:spcPct val="120000"/>
              </a:lnSpc>
              <a:spcBef>
                <a:spcPts val="0"/>
              </a:spcBef>
              <a:buClrTx/>
              <a:buNone/>
            </a:pPr>
            <a:r>
              <a:rPr lang="en-US" sz="2600" b="1" dirty="0">
                <a:solidFill>
                  <a:schemeClr val="tx1"/>
                </a:solidFill>
              </a:rPr>
              <a:t>Resilience: </a:t>
            </a:r>
            <a:r>
              <a:rPr lang="en-US" sz="2600" dirty="0">
                <a:solidFill>
                  <a:schemeClr val="tx1"/>
                </a:solidFill>
              </a:rPr>
              <a:t>The capacity of a system, community or society potentially exposed to hazards to resist, adapt, and recover from hazard events, and to restore an acceptable level of functioning and structure.</a:t>
            </a:r>
          </a:p>
          <a:p>
            <a:pPr algn="just">
              <a:lnSpc>
                <a:spcPct val="120000"/>
              </a:lnSpc>
              <a:spcBef>
                <a:spcPts val="0"/>
              </a:spcBef>
              <a:buClrTx/>
              <a:buFont typeface="Wingdings" panose="05000000000000000000" pitchFamily="2" charset="2"/>
              <a:buChar char="q"/>
            </a:pPr>
            <a:r>
              <a:rPr lang="en-US" sz="2600" dirty="0">
                <a:solidFill>
                  <a:schemeClr val="tx1"/>
                </a:solidFill>
              </a:rPr>
              <a:t>Adaptability, capacity to recover</a:t>
            </a:r>
          </a:p>
          <a:p>
            <a:pPr marL="0" indent="0" algn="just">
              <a:lnSpc>
                <a:spcPct val="120000"/>
              </a:lnSpc>
              <a:spcBef>
                <a:spcPts val="0"/>
              </a:spcBef>
              <a:buClrTx/>
              <a:buNone/>
            </a:pPr>
            <a:r>
              <a:rPr lang="en-US" sz="2600" b="1" dirty="0">
                <a:solidFill>
                  <a:schemeClr val="tx1"/>
                </a:solidFill>
              </a:rPr>
              <a:t>Susceptibility: </a:t>
            </a:r>
            <a:r>
              <a:rPr lang="en-US" sz="2600" dirty="0">
                <a:solidFill>
                  <a:schemeClr val="tx1"/>
                </a:solidFill>
              </a:rPr>
              <a:t>The factors operating in a community that allow a hazard to cause an emergency and or a disaster.</a:t>
            </a:r>
          </a:p>
          <a:p>
            <a:pPr algn="just">
              <a:lnSpc>
                <a:spcPct val="120000"/>
              </a:lnSpc>
              <a:spcBef>
                <a:spcPts val="0"/>
              </a:spcBef>
              <a:buClrTx/>
              <a:buFont typeface="Wingdings" panose="05000000000000000000" pitchFamily="2" charset="2"/>
              <a:buChar char="q"/>
            </a:pPr>
            <a:r>
              <a:rPr lang="en-US" sz="2600" dirty="0">
                <a:solidFill>
                  <a:schemeClr val="tx1"/>
                </a:solidFill>
              </a:rPr>
              <a:t>Exposure to danger</a:t>
            </a:r>
          </a:p>
          <a:p>
            <a:pPr algn="just">
              <a:lnSpc>
                <a:spcPct val="120000"/>
              </a:lnSpc>
              <a:spcBef>
                <a:spcPts val="0"/>
              </a:spcBef>
              <a:buClrTx/>
              <a:buFont typeface="Wingdings" panose="05000000000000000000" pitchFamily="2" charset="2"/>
              <a:buChar char="q"/>
            </a:pPr>
            <a:r>
              <a:rPr lang="en-US" sz="2600" dirty="0">
                <a:solidFill>
                  <a:schemeClr val="tx1"/>
                </a:solidFill>
              </a:rPr>
              <a:t>Examples of such factors range from a community’s level of development to its location in an earthquake-prone area.</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4858535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chemeClr val="tx1"/>
                </a:solidFill>
              </a:rPr>
              <a:t>Emergency: </a:t>
            </a:r>
            <a:r>
              <a:rPr lang="en-US" sz="2600" dirty="0">
                <a:solidFill>
                  <a:schemeClr val="tx1"/>
                </a:solidFill>
              </a:rPr>
              <a:t>A sudden and usually unforeseen event that calls for immediate measures to Minimize its adverse consequences.</a:t>
            </a:r>
          </a:p>
          <a:p>
            <a:pPr algn="just">
              <a:lnSpc>
                <a:spcPct val="120000"/>
              </a:lnSpc>
              <a:spcBef>
                <a:spcPts val="0"/>
              </a:spcBef>
              <a:buClrTx/>
              <a:buFont typeface="Wingdings" panose="05000000000000000000" pitchFamily="2" charset="2"/>
              <a:buChar char="q"/>
            </a:pPr>
            <a:r>
              <a:rPr lang="en-US" sz="2600" dirty="0">
                <a:solidFill>
                  <a:schemeClr val="tx1"/>
                </a:solidFill>
              </a:rPr>
              <a:t>All routine activities are stopped to respond to the emergency </a:t>
            </a:r>
          </a:p>
          <a:p>
            <a:pPr algn="just">
              <a:lnSpc>
                <a:spcPct val="120000"/>
              </a:lnSpc>
              <a:spcBef>
                <a:spcPts val="0"/>
              </a:spcBef>
              <a:buClrTx/>
              <a:buFont typeface="Wingdings" panose="05000000000000000000" pitchFamily="2" charset="2"/>
              <a:buChar char="q"/>
            </a:pPr>
            <a:r>
              <a:rPr lang="en-US" sz="2600" dirty="0">
                <a:solidFill>
                  <a:schemeClr val="tx1"/>
                </a:solidFill>
              </a:rPr>
              <a:t>a state in which normal procedures are suspended and extra-ordinary measures are taken in order to avert a disaster</a:t>
            </a:r>
          </a:p>
          <a:p>
            <a:pPr marL="0" indent="0" algn="just">
              <a:lnSpc>
                <a:spcPct val="120000"/>
              </a:lnSpc>
              <a:spcBef>
                <a:spcPts val="0"/>
              </a:spcBef>
              <a:buClrTx/>
              <a:buNone/>
            </a:pPr>
            <a:r>
              <a:rPr lang="en-US" sz="2600" b="1" dirty="0">
                <a:solidFill>
                  <a:schemeClr val="tx1"/>
                </a:solidFill>
              </a:rPr>
              <a:t>RISK PERCEPTION:</a:t>
            </a:r>
          </a:p>
          <a:p>
            <a:pPr algn="just">
              <a:lnSpc>
                <a:spcPct val="120000"/>
              </a:lnSpc>
              <a:spcBef>
                <a:spcPts val="0"/>
              </a:spcBef>
              <a:buClrTx/>
              <a:buFont typeface="Wingdings" panose="05000000000000000000" pitchFamily="2" charset="2"/>
              <a:buChar char="q"/>
            </a:pPr>
            <a:r>
              <a:rPr lang="en-US" sz="2600" dirty="0">
                <a:solidFill>
                  <a:schemeClr val="tx1"/>
                </a:solidFill>
              </a:rPr>
              <a:t>Not me</a:t>
            </a:r>
          </a:p>
          <a:p>
            <a:pPr algn="just">
              <a:lnSpc>
                <a:spcPct val="120000"/>
              </a:lnSpc>
              <a:spcBef>
                <a:spcPts val="0"/>
              </a:spcBef>
              <a:buClrTx/>
              <a:buFont typeface="Wingdings" panose="05000000000000000000" pitchFamily="2" charset="2"/>
              <a:buChar char="q"/>
            </a:pPr>
            <a:r>
              <a:rPr lang="en-US" sz="2600" dirty="0">
                <a:solidFill>
                  <a:schemeClr val="tx1"/>
                </a:solidFill>
              </a:rPr>
              <a:t>Other priorities</a:t>
            </a:r>
          </a:p>
          <a:p>
            <a:pPr algn="just">
              <a:lnSpc>
                <a:spcPct val="120000"/>
              </a:lnSpc>
              <a:spcBef>
                <a:spcPts val="0"/>
              </a:spcBef>
              <a:buClrTx/>
              <a:buFont typeface="Wingdings" panose="05000000000000000000" pitchFamily="2" charset="2"/>
              <a:buChar char="q"/>
            </a:pPr>
            <a:r>
              <a:rPr lang="en-US" sz="2600" dirty="0">
                <a:solidFill>
                  <a:schemeClr val="tx1"/>
                </a:solidFill>
              </a:rPr>
              <a:t>Community</a:t>
            </a:r>
          </a:p>
          <a:p>
            <a:pPr algn="just">
              <a:lnSpc>
                <a:spcPct val="120000"/>
              </a:lnSpc>
              <a:spcBef>
                <a:spcPts val="0"/>
              </a:spcBef>
              <a:buClrTx/>
              <a:buFont typeface="Wingdings" panose="05000000000000000000" pitchFamily="2" charset="2"/>
              <a:buChar char="q"/>
            </a:pPr>
            <a:r>
              <a:rPr lang="en-US" sz="2600" dirty="0">
                <a:solidFill>
                  <a:schemeClr val="tx1"/>
                </a:solidFill>
              </a:rPr>
              <a:t>Voluntary</a:t>
            </a:r>
          </a:p>
          <a:p>
            <a:pPr algn="just">
              <a:lnSpc>
                <a:spcPct val="120000"/>
              </a:lnSpc>
              <a:spcBef>
                <a:spcPts val="0"/>
              </a:spcBef>
              <a:buClrTx/>
              <a:buFont typeface="Wingdings" panose="05000000000000000000" pitchFamily="2" charset="2"/>
              <a:buChar char="q"/>
            </a:pPr>
            <a:r>
              <a:rPr lang="en-US" sz="2600" dirty="0">
                <a:solidFill>
                  <a:schemeClr val="tx1"/>
                </a:solidFill>
              </a:rPr>
              <a:t>Information</a:t>
            </a:r>
          </a:p>
          <a:p>
            <a:pPr algn="just">
              <a:lnSpc>
                <a:spcPct val="120000"/>
              </a:lnSpc>
              <a:spcBef>
                <a:spcPts val="0"/>
              </a:spcBef>
              <a:buClrTx/>
              <a:buFont typeface="Wingdings" panose="05000000000000000000" pitchFamily="2" charset="2"/>
              <a:buChar char="q"/>
            </a:pPr>
            <a:r>
              <a:rPr lang="en-US" sz="2600" dirty="0">
                <a:solidFill>
                  <a:schemeClr val="tx1"/>
                </a:solidFill>
              </a:rPr>
              <a:t>Benefits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8550215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Emergency/ Disaster = HAZARD x  RISK (RESILIENT/ SUSCEPTIBLE structures) </a:t>
            </a:r>
          </a:p>
          <a:p>
            <a:pPr algn="just">
              <a:lnSpc>
                <a:spcPct val="120000"/>
              </a:lnSpc>
              <a:spcBef>
                <a:spcPts val="0"/>
              </a:spcBef>
              <a:buClrTx/>
              <a:buFont typeface="Wingdings" panose="05000000000000000000" pitchFamily="2" charset="2"/>
              <a:buChar char="q"/>
            </a:pPr>
            <a:r>
              <a:rPr lang="en-US" sz="2600" dirty="0">
                <a:solidFill>
                  <a:schemeClr val="tx1"/>
                </a:solidFill>
              </a:rPr>
              <a:t>Resilient structures can be strengthened and susceptible structures modified. </a:t>
            </a:r>
          </a:p>
          <a:p>
            <a:pPr algn="just">
              <a:lnSpc>
                <a:spcPct val="120000"/>
              </a:lnSpc>
              <a:spcBef>
                <a:spcPts val="0"/>
              </a:spcBef>
              <a:buClrTx/>
              <a:buFont typeface="Wingdings" panose="05000000000000000000" pitchFamily="2" charset="2"/>
              <a:buChar char="q"/>
            </a:pPr>
            <a:r>
              <a:rPr lang="en-US" sz="2600" dirty="0">
                <a:solidFill>
                  <a:schemeClr val="tx1"/>
                </a:solidFill>
              </a:rPr>
              <a:t>Communities and community members have various needs during an emergency. Personal safety is the paramount!!!</a:t>
            </a:r>
          </a:p>
          <a:p>
            <a:pPr algn="just">
              <a:lnSpc>
                <a:spcPct val="120000"/>
              </a:lnSpc>
              <a:spcBef>
                <a:spcPts val="0"/>
              </a:spcBef>
              <a:buClrTx/>
              <a:buFont typeface="Wingdings" panose="05000000000000000000" pitchFamily="2" charset="2"/>
              <a:buChar char="q"/>
            </a:pPr>
            <a:r>
              <a:rPr lang="en-US" sz="2600" b="1" dirty="0">
                <a:solidFill>
                  <a:schemeClr val="tx1"/>
                </a:solidFill>
              </a:rPr>
              <a:t>CAPACITY: </a:t>
            </a:r>
            <a:r>
              <a:rPr lang="en-US" sz="2600" dirty="0">
                <a:solidFill>
                  <a:schemeClr val="tx1"/>
                </a:solidFill>
              </a:rPr>
              <a:t>ability, ableness to do.</a:t>
            </a:r>
          </a:p>
          <a:p>
            <a:pPr marL="0" indent="0" algn="just">
              <a:lnSpc>
                <a:spcPct val="120000"/>
              </a:lnSpc>
              <a:spcBef>
                <a:spcPts val="0"/>
              </a:spcBef>
              <a:buClrTx/>
              <a:buNone/>
            </a:pPr>
            <a:r>
              <a:rPr lang="en-US" sz="2600" dirty="0">
                <a:solidFill>
                  <a:schemeClr val="tx1"/>
                </a:solidFill>
              </a:rPr>
              <a:t>“Resources, means and strengths which exist in households and communities and which enable them to cope with, withstand, prepare for, prevent, mitigate or quickly recover from a disaster”.</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0900050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dirty="0">
                <a:solidFill>
                  <a:schemeClr val="tx1"/>
                </a:solidFill>
              </a:rPr>
              <a:t>Capacity for emergency management is made of:</a:t>
            </a:r>
          </a:p>
          <a:p>
            <a:pPr marL="514350" indent="-514350" algn="just">
              <a:lnSpc>
                <a:spcPct val="120000"/>
              </a:lnSpc>
              <a:spcBef>
                <a:spcPts val="0"/>
              </a:spcBef>
              <a:buClrTx/>
              <a:buFont typeface="+mj-lt"/>
              <a:buAutoNum type="arabicPeriod"/>
            </a:pPr>
            <a:r>
              <a:rPr lang="en-US" sz="2600" dirty="0">
                <a:solidFill>
                  <a:schemeClr val="tx1"/>
                </a:solidFill>
              </a:rPr>
              <a:t>Information</a:t>
            </a:r>
          </a:p>
          <a:p>
            <a:pPr marL="514350" indent="-514350" algn="just">
              <a:lnSpc>
                <a:spcPct val="120000"/>
              </a:lnSpc>
              <a:spcBef>
                <a:spcPts val="0"/>
              </a:spcBef>
              <a:buClrTx/>
              <a:buFont typeface="+mj-lt"/>
              <a:buAutoNum type="arabicPeriod"/>
            </a:pPr>
            <a:r>
              <a:rPr lang="en-US" sz="2600" dirty="0">
                <a:solidFill>
                  <a:schemeClr val="tx1"/>
                </a:solidFill>
              </a:rPr>
              <a:t>Authority</a:t>
            </a:r>
          </a:p>
          <a:p>
            <a:pPr marL="514350" indent="-514350" algn="just">
              <a:lnSpc>
                <a:spcPct val="120000"/>
              </a:lnSpc>
              <a:spcBef>
                <a:spcPts val="0"/>
              </a:spcBef>
              <a:buClrTx/>
              <a:buFont typeface="+mj-lt"/>
              <a:buAutoNum type="arabicPeriod"/>
            </a:pPr>
            <a:r>
              <a:rPr lang="en-US" sz="2600" dirty="0">
                <a:solidFill>
                  <a:schemeClr val="tx1"/>
                </a:solidFill>
              </a:rPr>
              <a:t>Institutions</a:t>
            </a:r>
          </a:p>
          <a:p>
            <a:pPr marL="514350" indent="-514350" algn="just">
              <a:lnSpc>
                <a:spcPct val="120000"/>
              </a:lnSpc>
              <a:spcBef>
                <a:spcPts val="0"/>
              </a:spcBef>
              <a:buClrTx/>
              <a:buFont typeface="+mj-lt"/>
              <a:buAutoNum type="arabicPeriod"/>
            </a:pPr>
            <a:r>
              <a:rPr lang="en-US" sz="2600" dirty="0">
                <a:solidFill>
                  <a:schemeClr val="tx1"/>
                </a:solidFill>
              </a:rPr>
              <a:t>Partnerships</a:t>
            </a:r>
          </a:p>
          <a:p>
            <a:pPr marL="514350" indent="-514350" algn="just">
              <a:lnSpc>
                <a:spcPct val="120000"/>
              </a:lnSpc>
              <a:spcBef>
                <a:spcPts val="0"/>
              </a:spcBef>
              <a:buClrTx/>
              <a:buFont typeface="+mj-lt"/>
              <a:buAutoNum type="arabicPeriod"/>
            </a:pPr>
            <a:r>
              <a:rPr lang="en-US" sz="2600" dirty="0">
                <a:solidFill>
                  <a:schemeClr val="tx1"/>
                </a:solidFill>
              </a:rPr>
              <a:t>Plans, Resources and Procedures to Activate them</a:t>
            </a:r>
          </a:p>
          <a:p>
            <a:pPr algn="just">
              <a:lnSpc>
                <a:spcPct val="120000"/>
              </a:lnSpc>
              <a:spcBef>
                <a:spcPts val="0"/>
              </a:spcBef>
              <a:buClrTx/>
              <a:buFont typeface="Wingdings" panose="05000000000000000000" pitchFamily="2" charset="2"/>
              <a:buChar char="q"/>
            </a:pPr>
            <a:r>
              <a:rPr lang="en-US" sz="2600" b="1" dirty="0">
                <a:solidFill>
                  <a:schemeClr val="tx1"/>
                </a:solidFill>
              </a:rPr>
              <a:t>Emergency Preparedness</a:t>
            </a:r>
            <a:r>
              <a:rPr lang="en-US" sz="2600" dirty="0">
                <a:solidFill>
                  <a:schemeClr val="tx1"/>
                </a:solidFill>
              </a:rPr>
              <a:t>: A programme of long-term development activities whose goals are to strengthen the overall capability and ability of a country to manage efficiently all types of emergency and bring about an orderly transition from relief through recovery, and back to sustained development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7075713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marR="0" lvl="0" indent="0" algn="just" defTabSz="914400" rtl="0" eaLnBrk="1" fontAlgn="auto" latinLnBrk="0" hangingPunct="1">
              <a:lnSpc>
                <a:spcPct val="115000"/>
              </a:lnSpc>
              <a:spcBef>
                <a:spcPts val="0"/>
              </a:spcBef>
              <a:spcAft>
                <a:spcPts val="0"/>
              </a:spcAft>
              <a:buClrTx/>
              <a:buSzTx/>
              <a:buFont typeface="Arial" pitchFamily="34" charset="0"/>
              <a:buNone/>
              <a:tabLst/>
              <a:defRPr/>
            </a:pPr>
            <a:r>
              <a:rPr kumimoji="0" lang="en-GB" sz="2800" b="1"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Vulnerability      Disaster       Hazard</a:t>
            </a:r>
            <a:endParaRPr kumimoji="0" lang="en-GB" sz="24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endParaRPr>
          </a:p>
          <a:p>
            <a:pPr marL="0" marR="0" lvl="0" indent="0" algn="just" defTabSz="914400" rtl="0" eaLnBrk="1" fontAlgn="auto" latinLnBrk="0" hangingPunct="1">
              <a:lnSpc>
                <a:spcPct val="115000"/>
              </a:lnSpc>
              <a:spcBef>
                <a:spcPts val="0"/>
              </a:spcBef>
              <a:spcAft>
                <a:spcPts val="0"/>
              </a:spcAft>
              <a:buClrTx/>
              <a:buSzTx/>
              <a:buFont typeface="Arial" pitchFamily="34" charset="0"/>
              <a:buNone/>
              <a:tabLst/>
              <a:defRPr/>
            </a:pPr>
            <a:endParaRPr kumimoji="0" lang="en-GB" sz="24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endParaRPr>
          </a:p>
          <a:p>
            <a:pPr marL="0" marR="0" lvl="0" indent="0" algn="just" defTabSz="914400" rtl="0" eaLnBrk="1" fontAlgn="auto" latinLnBrk="0" hangingPunct="1">
              <a:lnSpc>
                <a:spcPct val="115000"/>
              </a:lnSpc>
              <a:spcBef>
                <a:spcPts val="0"/>
              </a:spcBef>
              <a:spcAft>
                <a:spcPts val="0"/>
              </a:spcAft>
              <a:buClrTx/>
              <a:buSzTx/>
              <a:buFont typeface="Arial" pitchFamily="34" charset="0"/>
              <a:buNone/>
              <a:tabLst/>
              <a:defRPr/>
            </a:pPr>
            <a:r>
              <a:rPr kumimoji="0" lang="en-GB" sz="2400" b="0" i="0" u="sng"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Vulnerability</a:t>
            </a:r>
          </a:p>
          <a:p>
            <a:pPr marL="0" marR="0" lvl="0" indent="0" algn="just" defTabSz="914400" rtl="0" eaLnBrk="1" fontAlgn="auto" latinLnBrk="0" hangingPunct="1">
              <a:lnSpc>
                <a:spcPct val="115000"/>
              </a:lnSpc>
              <a:spcBef>
                <a:spcPts val="0"/>
              </a:spcBef>
              <a:spcAft>
                <a:spcPts val="0"/>
              </a:spcAft>
              <a:buClrTx/>
              <a:buSzTx/>
              <a:buFont typeface="Arial" pitchFamily="34" charset="0"/>
              <a:buNone/>
              <a:tabLst/>
              <a:defRPr/>
            </a:pPr>
            <a:r>
              <a:rPr kumimoji="0" lang="en-GB" sz="2400" b="1"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Underlying          Dynamic     Unsafe</a:t>
            </a:r>
          </a:p>
          <a:p>
            <a:pPr marL="0" marR="0" lvl="0" indent="0" algn="just" defTabSz="914400" rtl="0" eaLnBrk="1" fontAlgn="auto" latinLnBrk="0" hangingPunct="1">
              <a:lnSpc>
                <a:spcPct val="115000"/>
              </a:lnSpc>
              <a:spcBef>
                <a:spcPts val="0"/>
              </a:spcBef>
              <a:spcAft>
                <a:spcPts val="0"/>
              </a:spcAft>
              <a:buClrTx/>
              <a:buSzTx/>
              <a:buFont typeface="Arial" pitchFamily="34" charset="0"/>
              <a:buNone/>
              <a:tabLst/>
              <a:defRPr/>
            </a:pPr>
            <a:r>
              <a:rPr kumimoji="0" lang="en-GB" sz="2400" b="1"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Causes                Pressure      Conditions</a:t>
            </a:r>
          </a:p>
          <a:p>
            <a:pPr marL="342900" marR="0" lvl="0" indent="-342900" algn="just"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Limited access     Lack of:          -Dangerous location</a:t>
            </a:r>
          </a:p>
          <a:p>
            <a:pPr marL="0" marR="0" lvl="0" indent="0" algn="just" defTabSz="914400" rtl="0" eaLnBrk="1" fontAlgn="auto" latinLnBrk="0" hangingPunct="1">
              <a:lnSpc>
                <a:spcPct val="115000"/>
              </a:lnSpc>
              <a:spcBef>
                <a:spcPts val="0"/>
              </a:spcBef>
              <a:spcAft>
                <a:spcPts val="0"/>
              </a:spcAft>
              <a:buClrTx/>
              <a:buSzTx/>
              <a:buFont typeface="Arial" pitchFamily="34" charset="0"/>
              <a:buNone/>
              <a:tabLst/>
              <a:defRPr/>
            </a:pPr>
            <a:r>
              <a:rPr kumimoji="0" lang="en-US" sz="22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    to resources        Institutions     -Dangerous buildings </a:t>
            </a:r>
          </a:p>
          <a:p>
            <a:pPr marL="342900" marR="0" lvl="0" indent="-342900" algn="just"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Illness and          Education       -Low Income Level</a:t>
            </a:r>
          </a:p>
          <a:p>
            <a:pPr marL="0" marR="0" lvl="0" indent="0" algn="just" defTabSz="914400" rtl="0" eaLnBrk="1" fontAlgn="auto" latinLnBrk="0" hangingPunct="1">
              <a:lnSpc>
                <a:spcPct val="115000"/>
              </a:lnSpc>
              <a:spcBef>
                <a:spcPts val="0"/>
              </a:spcBef>
              <a:spcAft>
                <a:spcPts val="0"/>
              </a:spcAft>
              <a:buClrTx/>
              <a:buSzTx/>
              <a:buFont typeface="Arial" pitchFamily="34" charset="0"/>
              <a:buNone/>
              <a:tabLst/>
              <a:defRPr/>
            </a:pPr>
            <a:r>
              <a:rPr kumimoji="0" lang="en-US" sz="22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    Disabilities         Training           </a:t>
            </a:r>
          </a:p>
          <a:p>
            <a:pPr marL="342900" marR="0" lvl="0" indent="-342900" algn="just"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Age/Sex              Skills               </a:t>
            </a:r>
          </a:p>
          <a:p>
            <a:pPr marL="342900" marR="0" lvl="0" indent="-342900" algn="just"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Poverty                Populations Explosion</a:t>
            </a:r>
          </a:p>
          <a:p>
            <a:pPr marL="0" marR="0" lvl="0" indent="-342900" algn="just" defTabSz="914400" rtl="0" eaLnBrk="1" fontAlgn="auto" latinLnBrk="0" hangingPunct="1">
              <a:lnSpc>
                <a:spcPct val="115000"/>
              </a:lnSpc>
              <a:spcBef>
                <a:spcPts val="0"/>
              </a:spcBef>
              <a:spcAft>
                <a:spcPts val="0"/>
              </a:spcAft>
              <a:buClrTx/>
              <a:buSzTx/>
              <a:buFont typeface="Arial" pitchFamily="34" charset="0"/>
              <a:buNone/>
              <a:tabLst/>
              <a:defRPr/>
            </a:pPr>
            <a:r>
              <a:rPr kumimoji="0" lang="en-US" sz="22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Others                     Urbanization</a:t>
            </a:r>
          </a:p>
          <a:p>
            <a:pPr marL="0" marR="0" lvl="0" indent="-342900" algn="just" defTabSz="914400" rtl="0" eaLnBrk="1" fontAlgn="auto" latinLnBrk="0" hangingPunct="1">
              <a:lnSpc>
                <a:spcPct val="115000"/>
              </a:lnSpc>
              <a:spcBef>
                <a:spcPts val="0"/>
              </a:spcBef>
              <a:spcAft>
                <a:spcPts val="0"/>
              </a:spcAft>
              <a:buClrTx/>
              <a:buSzTx/>
              <a:buFont typeface="Arial" pitchFamily="34" charset="0"/>
              <a:buNone/>
              <a:tabLst/>
              <a:defRPr/>
            </a:pPr>
            <a:r>
              <a:rPr kumimoji="0" lang="en-US" sz="22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                               Uncontrolled Development </a:t>
            </a:r>
          </a:p>
          <a:p>
            <a:pPr marL="0" marR="0" lvl="0" indent="-342900" algn="just" defTabSz="914400" rtl="0" eaLnBrk="1" fontAlgn="auto" latinLnBrk="0" hangingPunct="1">
              <a:lnSpc>
                <a:spcPct val="115000"/>
              </a:lnSpc>
              <a:spcBef>
                <a:spcPts val="0"/>
              </a:spcBef>
              <a:spcAft>
                <a:spcPts val="0"/>
              </a:spcAft>
              <a:buClrTx/>
              <a:buSzTx/>
              <a:buFont typeface="Arial" pitchFamily="34" charset="0"/>
              <a:buNone/>
              <a:tabLst/>
              <a:defRPr/>
            </a:pPr>
            <a:r>
              <a:rPr kumimoji="0" lang="en-US" sz="22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                               Environmental Degradation</a:t>
            </a:r>
          </a:p>
          <a:p>
            <a:pPr marL="0" marR="0" lvl="0" indent="-342900" algn="just" defTabSz="914400" rtl="0" eaLnBrk="1" fontAlgn="auto" latinLnBrk="0" hangingPunct="1">
              <a:lnSpc>
                <a:spcPct val="115000"/>
              </a:lnSpc>
              <a:spcBef>
                <a:spcPts val="0"/>
              </a:spcBef>
              <a:spcAft>
                <a:spcPts val="0"/>
              </a:spcAft>
              <a:buClrTx/>
              <a:buSzTx/>
              <a:buFont typeface="Arial" pitchFamily="34" charset="0"/>
              <a:buNone/>
              <a:tabLst/>
              <a:defRPr/>
            </a:pPr>
            <a:r>
              <a:rPr kumimoji="0" lang="en-US" sz="2200" b="1" i="0" u="sng"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Hazards: </a:t>
            </a:r>
            <a:r>
              <a:rPr kumimoji="0" lang="en-US" sz="2200" b="1"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(Trigger Events):- </a:t>
            </a:r>
            <a:r>
              <a:rPr kumimoji="0" lang="en-US" sz="22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Earthquake, Tsunamis, Floods, Cyclones, Volcanic eruptions, Drought, Landslide, War, technological accident, Environmental pollution</a:t>
            </a: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176</a:t>
            </a:fld>
            <a:endParaRPr lang="en-US" sz="2800" b="1" dirty="0">
              <a:solidFill>
                <a:schemeClr val="tx1"/>
              </a:solidFill>
              <a:latin typeface="Bookman Old Style" panose="02050604050505020204" pitchFamily="18" charset="0"/>
            </a:endParaRPr>
          </a:p>
        </p:txBody>
      </p:sp>
      <p:cxnSp>
        <p:nvCxnSpPr>
          <p:cNvPr id="4" name="Straight Arrow Connector 3">
            <a:extLst>
              <a:ext uri="{FF2B5EF4-FFF2-40B4-BE49-F238E27FC236}">
                <a16:creationId xmlns:a16="http://schemas.microsoft.com/office/drawing/2014/main" id="{D105B60A-C392-4A1C-8535-7C53678EFB95}"/>
              </a:ext>
            </a:extLst>
          </p:cNvPr>
          <p:cNvCxnSpPr/>
          <p:nvPr/>
        </p:nvCxnSpPr>
        <p:spPr>
          <a:xfrm>
            <a:off x="2819400" y="533400"/>
            <a:ext cx="5334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 name="Straight Arrow Connector 5">
            <a:extLst>
              <a:ext uri="{FF2B5EF4-FFF2-40B4-BE49-F238E27FC236}">
                <a16:creationId xmlns:a16="http://schemas.microsoft.com/office/drawing/2014/main" id="{52991654-4695-4DEF-B380-165A53D6A295}"/>
              </a:ext>
            </a:extLst>
          </p:cNvPr>
          <p:cNvCxnSpPr/>
          <p:nvPr/>
        </p:nvCxnSpPr>
        <p:spPr>
          <a:xfrm flipH="1">
            <a:off x="5029200" y="533400"/>
            <a:ext cx="6858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053539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b="1" dirty="0">
                <a:solidFill>
                  <a:schemeClr val="tx1"/>
                </a:solidFill>
              </a:rPr>
              <a:t>Disaster Risk Reduction: </a:t>
            </a:r>
            <a:r>
              <a:rPr lang="en-US" sz="2600" dirty="0">
                <a:solidFill>
                  <a:schemeClr val="tx1"/>
                </a:solidFill>
              </a:rPr>
              <a:t>The concept and practice of reducing disaster risks through systematic efforts to analyze and manage the causal factors of disasters, including through reduced exposure to hazards, lessened vulnerability of people and property, wise management of land and the environment, and improved preparedness for adverse events.</a:t>
            </a:r>
          </a:p>
          <a:p>
            <a:pPr algn="just">
              <a:lnSpc>
                <a:spcPct val="120000"/>
              </a:lnSpc>
              <a:spcBef>
                <a:spcPts val="0"/>
              </a:spcBef>
              <a:buClrTx/>
              <a:buFont typeface="Wingdings" panose="05000000000000000000" pitchFamily="2" charset="2"/>
              <a:buChar char="q"/>
            </a:pPr>
            <a:r>
              <a:rPr lang="en-US" sz="2600" b="1" dirty="0">
                <a:solidFill>
                  <a:schemeClr val="tx1"/>
                </a:solidFill>
              </a:rPr>
              <a:t>Risk Assessment: </a:t>
            </a:r>
            <a:r>
              <a:rPr lang="en-US" sz="2600" dirty="0">
                <a:solidFill>
                  <a:schemeClr val="tx1"/>
                </a:solidFill>
              </a:rPr>
              <a:t>A methodology to determine the nature and extent of risk by analyzing potential hazards and evaluating existing conditions of vulnerability that together could potentially harm exposed people, property, services, livelihoods and the environment on which they depend.</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510132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b="1" dirty="0">
                <a:solidFill>
                  <a:schemeClr val="tx1"/>
                </a:solidFill>
              </a:rPr>
              <a:t>Prevention: </a:t>
            </a:r>
            <a:r>
              <a:rPr lang="en-US" sz="2600" dirty="0">
                <a:solidFill>
                  <a:schemeClr val="tx1"/>
                </a:solidFill>
              </a:rPr>
              <a:t>An  act of quantifying values into meaningful standardized units; taking measurements. For example, an architect measures the dimensions of a model prior to scaling it to its full-size.  </a:t>
            </a:r>
          </a:p>
          <a:p>
            <a:pPr algn="just">
              <a:lnSpc>
                <a:spcPct val="120000"/>
              </a:lnSpc>
              <a:spcBef>
                <a:spcPts val="0"/>
              </a:spcBef>
              <a:buClrTx/>
              <a:buFont typeface="Wingdings" panose="05000000000000000000" pitchFamily="2" charset="2"/>
              <a:buChar char="q"/>
            </a:pPr>
            <a:r>
              <a:rPr lang="en-US" sz="2600" b="1" dirty="0">
                <a:solidFill>
                  <a:schemeClr val="tx1"/>
                </a:solidFill>
              </a:rPr>
              <a:t>Audit:  </a:t>
            </a:r>
            <a:r>
              <a:rPr lang="en-US" sz="2600" dirty="0">
                <a:solidFill>
                  <a:schemeClr val="tx1"/>
                </a:solidFill>
              </a:rPr>
              <a:t>A disaster audit is the process of collecting and evaluating evidence of an organization's information systems, practices, procedures, operations and governance. </a:t>
            </a:r>
          </a:p>
          <a:p>
            <a:pPr algn="just">
              <a:lnSpc>
                <a:spcPct val="120000"/>
              </a:lnSpc>
              <a:spcBef>
                <a:spcPts val="0"/>
              </a:spcBef>
              <a:buClrTx/>
              <a:buFont typeface="Wingdings" panose="05000000000000000000" pitchFamily="2" charset="2"/>
              <a:buChar char="q"/>
            </a:pPr>
            <a:r>
              <a:rPr lang="en-US" sz="2600" b="1" dirty="0">
                <a:solidFill>
                  <a:schemeClr val="tx1"/>
                </a:solidFill>
              </a:rPr>
              <a:t>Calamity: </a:t>
            </a:r>
            <a:r>
              <a:rPr lang="en-US" sz="2600" dirty="0">
                <a:solidFill>
                  <a:schemeClr val="tx1"/>
                </a:solidFill>
              </a:rPr>
              <a:t>An event that brings terrible loss, lasting distress, or severe affliction; a disaster: A hurricane would be a calamity for this low-lying coastal region.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5877610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a:bodyPr>
          <a:lstStyle/>
          <a:p>
            <a:pPr marL="0" indent="0" algn="ctr">
              <a:lnSpc>
                <a:spcPct val="120000"/>
              </a:lnSpc>
              <a:spcBef>
                <a:spcPts val="0"/>
              </a:spcBef>
              <a:buClrTx/>
              <a:buNone/>
            </a:pPr>
            <a:r>
              <a:rPr lang="en-GB" sz="2500" b="1" dirty="0">
                <a:solidFill>
                  <a:srgbClr val="0070C0"/>
                </a:solidFill>
              </a:rPr>
              <a:t>CAUSES OF DISASTERS:</a:t>
            </a:r>
          </a:p>
          <a:p>
            <a:pPr marL="0" indent="0" algn="just">
              <a:lnSpc>
                <a:spcPct val="120000"/>
              </a:lnSpc>
              <a:spcBef>
                <a:spcPts val="0"/>
              </a:spcBef>
              <a:buClrTx/>
              <a:buNone/>
            </a:pPr>
            <a:r>
              <a:rPr lang="en-US" sz="2500" b="1" dirty="0">
                <a:solidFill>
                  <a:schemeClr val="tx1"/>
                </a:solidFill>
              </a:rPr>
              <a:t>Poverty.  </a:t>
            </a:r>
          </a:p>
          <a:p>
            <a:pPr algn="just">
              <a:lnSpc>
                <a:spcPct val="120000"/>
              </a:lnSpc>
              <a:spcBef>
                <a:spcPts val="0"/>
              </a:spcBef>
              <a:buClrTx/>
              <a:buFont typeface="Wingdings" panose="05000000000000000000" pitchFamily="2" charset="2"/>
              <a:buChar char="q"/>
            </a:pPr>
            <a:r>
              <a:rPr lang="en-US" sz="2500" dirty="0">
                <a:solidFill>
                  <a:schemeClr val="tx1"/>
                </a:solidFill>
              </a:rPr>
              <a:t>It makes people vulnerable to disasters. The wealthy people can either survive a disaster or able to recover quickly. It make people vulnerable to the impact of disasters. For instance people living in the slums are more vulnerable to disasters than those in a planned urban set up, those who live along the river banks, Poor diet etc.</a:t>
            </a:r>
          </a:p>
          <a:p>
            <a:pPr marL="0" indent="0" algn="just">
              <a:lnSpc>
                <a:spcPct val="120000"/>
              </a:lnSpc>
              <a:spcBef>
                <a:spcPts val="0"/>
              </a:spcBef>
              <a:buClrTx/>
              <a:buNone/>
            </a:pPr>
            <a:r>
              <a:rPr lang="en-US" sz="2500" b="1" dirty="0">
                <a:solidFill>
                  <a:schemeClr val="tx1"/>
                </a:solidFill>
              </a:rPr>
              <a:t>Population growth</a:t>
            </a:r>
          </a:p>
          <a:p>
            <a:pPr algn="just">
              <a:lnSpc>
                <a:spcPct val="120000"/>
              </a:lnSpc>
              <a:spcBef>
                <a:spcPts val="0"/>
              </a:spcBef>
              <a:buClrTx/>
              <a:buFont typeface="Wingdings" panose="05000000000000000000" pitchFamily="2" charset="2"/>
              <a:buChar char="q"/>
            </a:pPr>
            <a:r>
              <a:rPr lang="en-US" sz="2500" dirty="0">
                <a:solidFill>
                  <a:schemeClr val="tx1"/>
                </a:solidFill>
              </a:rPr>
              <a:t>If there are many people and structures where a disaster strikes there is a likelihood of higher impact. Many people will be competing for limited resources and therefore conflict.</a:t>
            </a:r>
          </a:p>
          <a:p>
            <a:pPr algn="just">
              <a:lnSpc>
                <a:spcPct val="120000"/>
              </a:lnSpc>
              <a:spcBef>
                <a:spcPts val="0"/>
              </a:spcBef>
              <a:buClrTx/>
              <a:buFont typeface="Wingdings" panose="05000000000000000000" pitchFamily="2" charset="2"/>
              <a:buChar char="q"/>
            </a:pPr>
            <a:endParaRPr lang="en-GB" sz="2500" b="1"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22500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85709" y="6356349"/>
            <a:ext cx="2133600" cy="365125"/>
          </a:xfrm>
        </p:spPr>
        <p:txBody>
          <a:bodyPr/>
          <a:lstStyle/>
          <a:p>
            <a:fld id="{B9FE58B4-0D08-45DE-8784-85A072816467}" type="slidenum">
              <a:rPr lang="en-US" sz="2000" b="1" smtClean="0">
                <a:solidFill>
                  <a:prstClr val="black"/>
                </a:solidFill>
                <a:effectLst>
                  <a:outerShdw blurRad="38100" dist="38100" dir="2700000" algn="tl">
                    <a:srgbClr val="000000">
                      <a:alpha val="43137"/>
                    </a:srgbClr>
                  </a:outerShdw>
                </a:effectLst>
                <a:latin typeface="Bookman Old Style" panose="02050604050505020204" pitchFamily="18" charset="0"/>
              </a:rPr>
              <a:pPr/>
              <a:t>18</a:t>
            </a:fld>
            <a:endParaRPr lang="en-US" sz="2000" b="1" dirty="0">
              <a:solidFill>
                <a:prstClr val="black"/>
              </a:solidFill>
              <a:effectLst>
                <a:outerShdw blurRad="38100" dist="38100" dir="2700000" algn="tl">
                  <a:srgbClr val="000000">
                    <a:alpha val="43137"/>
                  </a:srgbClr>
                </a:outerShdw>
              </a:effectLst>
              <a:latin typeface="Bookman Old Style" panose="02050604050505020204" pitchFamily="18" charset="0"/>
            </a:endParaRPr>
          </a:p>
        </p:txBody>
      </p:sp>
      <p:sp>
        <p:nvSpPr>
          <p:cNvPr id="7" name="Slide Number Placeholder 1"/>
          <p:cNvSpPr>
            <a:spLocks noGrp="1"/>
          </p:cNvSpPr>
          <p:nvPr>
            <p:ph idx="1"/>
          </p:nvPr>
        </p:nvSpPr>
        <p:spPr>
          <a:xfrm>
            <a:off x="124691" y="136527"/>
            <a:ext cx="8894617" cy="6492874"/>
          </a:xfrm>
        </p:spPr>
        <p:txBody>
          <a:bodyPr>
            <a:normAutofit/>
          </a:bodyPr>
          <a:lstStyle/>
          <a:p>
            <a:pPr marL="0" indent="0" algn="ctr">
              <a:spcBef>
                <a:spcPts val="0"/>
              </a:spcBef>
              <a:buNone/>
            </a:pPr>
            <a:r>
              <a:rPr lang="en-US" sz="2600" b="1" dirty="0">
                <a:solidFill>
                  <a:srgbClr val="0070C0"/>
                </a:solidFill>
                <a:latin typeface="+mj-lt"/>
              </a:rPr>
              <a:t>DUTIES OF THE  NATIONAL TREASURY</a:t>
            </a:r>
          </a:p>
          <a:p>
            <a:pPr algn="just" fontAlgn="auto">
              <a:spcBef>
                <a:spcPts val="0"/>
              </a:spcBef>
              <a:buClrTx/>
              <a:buFont typeface="Wingdings" panose="05000000000000000000" pitchFamily="2" charset="2"/>
              <a:buChar char="q"/>
              <a:defRPr/>
            </a:pPr>
            <a:r>
              <a:rPr lang="en-US" sz="2600" dirty="0">
                <a:solidFill>
                  <a:schemeClr val="tx1"/>
                </a:solidFill>
                <a:latin typeface="+mj-lt"/>
              </a:rPr>
              <a:t>Establishing procedures and systems for proper and effective management of Government funds and property</a:t>
            </a:r>
          </a:p>
          <a:p>
            <a:pPr algn="just" fontAlgn="auto">
              <a:spcBef>
                <a:spcPts val="0"/>
              </a:spcBef>
              <a:buClrTx/>
              <a:buFont typeface="Wingdings" panose="05000000000000000000" pitchFamily="2" charset="2"/>
              <a:buChar char="q"/>
              <a:defRPr/>
            </a:pPr>
            <a:r>
              <a:rPr lang="en-US" sz="2600" dirty="0">
                <a:solidFill>
                  <a:schemeClr val="tx1"/>
                </a:solidFill>
                <a:latin typeface="+mj-lt"/>
              </a:rPr>
              <a:t>Establishing accounting procedures and systems;</a:t>
            </a:r>
          </a:p>
          <a:p>
            <a:pPr algn="just" fontAlgn="auto">
              <a:spcBef>
                <a:spcPts val="0"/>
              </a:spcBef>
              <a:buClrTx/>
              <a:buFont typeface="Wingdings" panose="05000000000000000000" pitchFamily="2" charset="2"/>
              <a:buChar char="q"/>
              <a:defRPr/>
            </a:pPr>
            <a:r>
              <a:rPr lang="en-US" sz="2600" dirty="0">
                <a:solidFill>
                  <a:schemeClr val="tx1"/>
                </a:solidFill>
                <a:latin typeface="+mj-lt"/>
              </a:rPr>
              <a:t>Superintending the expenditure of Government money and ensuring that it is properly accounted for;</a:t>
            </a:r>
          </a:p>
          <a:p>
            <a:pPr algn="just" fontAlgn="auto">
              <a:spcBef>
                <a:spcPts val="0"/>
              </a:spcBef>
              <a:buClrTx/>
              <a:buFont typeface="Wingdings" panose="05000000000000000000" pitchFamily="2" charset="2"/>
              <a:buChar char="q"/>
              <a:defRPr/>
            </a:pPr>
            <a:r>
              <a:rPr lang="en-US" sz="2600" dirty="0">
                <a:solidFill>
                  <a:schemeClr val="tx1"/>
                </a:solidFill>
                <a:latin typeface="+mj-lt"/>
              </a:rPr>
              <a:t>Preparing and submitting accounts for each financial year under the Public Audit Act, 2003 for audit by the Auditor General; and</a:t>
            </a:r>
          </a:p>
          <a:p>
            <a:pPr algn="just" fontAlgn="auto">
              <a:spcBef>
                <a:spcPts val="0"/>
              </a:spcBef>
              <a:buClrTx/>
              <a:buFont typeface="Wingdings" panose="05000000000000000000" pitchFamily="2" charset="2"/>
              <a:buChar char="q"/>
              <a:defRPr/>
            </a:pPr>
            <a:r>
              <a:rPr lang="en-US" sz="2600" dirty="0">
                <a:solidFill>
                  <a:schemeClr val="tx1"/>
                </a:solidFill>
                <a:latin typeface="+mj-lt"/>
              </a:rPr>
              <a:t>Ensuring that accounts prepared comply with the provisions of the Government Financial Management Act, 2009.</a:t>
            </a:r>
          </a:p>
          <a:p>
            <a:pPr algn="just" fontAlgn="auto">
              <a:spcBef>
                <a:spcPts val="0"/>
              </a:spcBef>
              <a:buClrTx/>
              <a:buFont typeface="Wingdings" panose="05000000000000000000" pitchFamily="2" charset="2"/>
              <a:buChar char="q"/>
              <a:defRPr/>
            </a:pPr>
            <a:r>
              <a:rPr lang="en-US" sz="2600" dirty="0">
                <a:solidFill>
                  <a:schemeClr val="tx1"/>
                </a:solidFill>
                <a:latin typeface="+mj-lt"/>
              </a:rPr>
              <a:t>Management of  finance of the republic of Kenya.</a:t>
            </a:r>
          </a:p>
          <a:p>
            <a:pPr algn="just" fontAlgn="auto">
              <a:spcBef>
                <a:spcPts val="0"/>
              </a:spcBef>
              <a:buClrTx/>
              <a:buFont typeface="Wingdings" panose="05000000000000000000" pitchFamily="2" charset="2"/>
              <a:buChar char="q"/>
              <a:defRPr/>
            </a:pPr>
            <a:r>
              <a:rPr lang="en-US" sz="2600" dirty="0">
                <a:solidFill>
                  <a:schemeClr val="tx1"/>
                </a:solidFill>
                <a:latin typeface="+mj-lt"/>
              </a:rPr>
              <a:t>Access books and inspect document used in handling any public money’s.</a:t>
            </a:r>
          </a:p>
          <a:p>
            <a:pPr algn="just" fontAlgn="auto">
              <a:spcBef>
                <a:spcPts val="0"/>
              </a:spcBef>
              <a:buClrTx/>
              <a:buFont typeface="Wingdings" panose="05000000000000000000" pitchFamily="2" charset="2"/>
              <a:buChar char="q"/>
              <a:defRPr/>
            </a:pPr>
            <a:endParaRPr lang="en-US" sz="2600" dirty="0">
              <a:solidFill>
                <a:schemeClr val="tx1"/>
              </a:solidFill>
              <a:latin typeface="+mj-lt"/>
            </a:endParaRPr>
          </a:p>
          <a:p>
            <a:pPr algn="just" fontAlgn="auto">
              <a:spcBef>
                <a:spcPts val="0"/>
              </a:spcBef>
              <a:buClrTx/>
              <a:buFont typeface="Wingdings" panose="05000000000000000000" pitchFamily="2" charset="2"/>
              <a:buChar char="q"/>
              <a:defRPr/>
            </a:pPr>
            <a:endParaRPr lang="en-US" sz="2600" dirty="0">
              <a:solidFill>
                <a:schemeClr val="tx1"/>
              </a:solidFill>
              <a:latin typeface="+mj-lt"/>
            </a:endParaRPr>
          </a:p>
          <a:p>
            <a:pPr algn="just" fontAlgn="auto">
              <a:spcBef>
                <a:spcPts val="0"/>
              </a:spcBef>
              <a:buClrTx/>
              <a:buFont typeface="Wingdings" panose="05000000000000000000" pitchFamily="2" charset="2"/>
              <a:buChar char="q"/>
              <a:defRPr/>
            </a:pPr>
            <a:endParaRPr lang="en-US" sz="2600" dirty="0">
              <a:solidFill>
                <a:schemeClr val="tx1"/>
              </a:solidFill>
              <a:latin typeface="+mj-lt"/>
            </a:endParaRPr>
          </a:p>
          <a:p>
            <a:pPr marL="0" indent="0" algn="just">
              <a:spcBef>
                <a:spcPts val="0"/>
              </a:spcBef>
              <a:buNone/>
            </a:pPr>
            <a:endParaRPr lang="en-US" sz="2600" dirty="0">
              <a:solidFill>
                <a:schemeClr val="tx1"/>
              </a:solidFill>
              <a:latin typeface="+mj-lt"/>
            </a:endParaRPr>
          </a:p>
          <a:p>
            <a:pPr marL="0" indent="0" algn="just" fontAlgn="auto">
              <a:spcBef>
                <a:spcPts val="0"/>
              </a:spcBef>
              <a:buFont typeface="Wingdings" panose="05000000000000000000" pitchFamily="2" charset="2"/>
              <a:buChar char="q"/>
              <a:defRPr/>
            </a:pPr>
            <a:endParaRPr lang="en-US" sz="2600" b="1" dirty="0">
              <a:solidFill>
                <a:schemeClr val="tx1"/>
              </a:solidFill>
              <a:latin typeface="+mj-lt"/>
            </a:endParaRPr>
          </a:p>
          <a:p>
            <a:pPr marL="0" indent="0" algn="just">
              <a:spcBef>
                <a:spcPts val="0"/>
              </a:spcBef>
              <a:buNone/>
            </a:pPr>
            <a:endParaRPr lang="en-US" altLang="en-US" sz="2600" dirty="0">
              <a:solidFill>
                <a:schemeClr val="tx1"/>
              </a:solidFill>
              <a:latin typeface="+mj-lt"/>
            </a:endParaRPr>
          </a:p>
        </p:txBody>
      </p:sp>
    </p:spTree>
    <p:extLst>
      <p:ext uri="{BB962C8B-B14F-4D97-AF65-F5344CB8AC3E}">
        <p14:creationId xmlns:p14="http://schemas.microsoft.com/office/powerpoint/2010/main" val="242257389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92500" lnSpcReduction="20000"/>
          </a:bodyPr>
          <a:lstStyle/>
          <a:p>
            <a:pPr algn="just">
              <a:lnSpc>
                <a:spcPct val="120000"/>
              </a:lnSpc>
              <a:spcBef>
                <a:spcPts val="0"/>
              </a:spcBef>
              <a:buClrTx/>
              <a:buFont typeface="Wingdings" panose="05000000000000000000" pitchFamily="2" charset="2"/>
              <a:buChar char="q"/>
            </a:pPr>
            <a:r>
              <a:rPr lang="en-US" sz="2600" b="1" dirty="0">
                <a:solidFill>
                  <a:schemeClr val="tx1"/>
                </a:solidFill>
              </a:rPr>
              <a:t>Rapid Urbanization</a:t>
            </a:r>
            <a:r>
              <a:rPr lang="en-US" sz="2600" dirty="0">
                <a:solidFill>
                  <a:schemeClr val="tx1"/>
                </a:solidFill>
              </a:rPr>
              <a:t>. This leads to development of slums, pollution, environmental degradation, crimes, traffic accidents etc.</a:t>
            </a:r>
          </a:p>
          <a:p>
            <a:pPr algn="just">
              <a:lnSpc>
                <a:spcPct val="120000"/>
              </a:lnSpc>
              <a:spcBef>
                <a:spcPts val="0"/>
              </a:spcBef>
              <a:buClrTx/>
              <a:buFont typeface="Wingdings" panose="05000000000000000000" pitchFamily="2" charset="2"/>
              <a:buChar char="q"/>
            </a:pPr>
            <a:r>
              <a:rPr lang="en-US" sz="2600" b="1" dirty="0">
                <a:solidFill>
                  <a:schemeClr val="tx1"/>
                </a:solidFill>
              </a:rPr>
              <a:t>Environmental degradation</a:t>
            </a:r>
            <a:r>
              <a:rPr lang="en-US" sz="2600" dirty="0">
                <a:solidFill>
                  <a:schemeClr val="tx1"/>
                </a:solidFill>
              </a:rPr>
              <a:t>. This leads to floods, destruction of coast lines, climate change etc.</a:t>
            </a:r>
          </a:p>
          <a:p>
            <a:pPr algn="just">
              <a:lnSpc>
                <a:spcPct val="120000"/>
              </a:lnSpc>
              <a:spcBef>
                <a:spcPts val="0"/>
              </a:spcBef>
              <a:buClrTx/>
              <a:buFont typeface="Wingdings" panose="05000000000000000000" pitchFamily="2" charset="2"/>
              <a:buChar char="q"/>
            </a:pPr>
            <a:r>
              <a:rPr lang="en-US" sz="2600" b="1" dirty="0">
                <a:solidFill>
                  <a:schemeClr val="tx1"/>
                </a:solidFill>
              </a:rPr>
              <a:t>Lack of awareness</a:t>
            </a:r>
            <a:r>
              <a:rPr lang="en-US" sz="2600" dirty="0">
                <a:solidFill>
                  <a:schemeClr val="tx1"/>
                </a:solidFill>
              </a:rPr>
              <a:t>. Disasters can occur not because people are vulnerable but because they are not aware of how to come out of the harm or how to take protective measures. For instance where evacuation routes are situated.</a:t>
            </a:r>
          </a:p>
          <a:p>
            <a:pPr algn="just">
              <a:lnSpc>
                <a:spcPct val="120000"/>
              </a:lnSpc>
              <a:spcBef>
                <a:spcPts val="0"/>
              </a:spcBef>
              <a:buClrTx/>
              <a:buFont typeface="Wingdings" panose="05000000000000000000" pitchFamily="2" charset="2"/>
              <a:buChar char="q"/>
            </a:pPr>
            <a:r>
              <a:rPr lang="en-US" sz="2600" b="1" dirty="0">
                <a:solidFill>
                  <a:schemeClr val="tx1"/>
                </a:solidFill>
              </a:rPr>
              <a:t>War and civil strife</a:t>
            </a:r>
            <a:r>
              <a:rPr lang="en-US" sz="2600" dirty="0">
                <a:solidFill>
                  <a:schemeClr val="tx1"/>
                </a:solidFill>
              </a:rPr>
              <a:t>. This is cause by competing for scarce resources, religious or ethnic intolerance and ideological differences.</a:t>
            </a:r>
          </a:p>
          <a:p>
            <a:pPr algn="just">
              <a:lnSpc>
                <a:spcPct val="120000"/>
              </a:lnSpc>
              <a:spcBef>
                <a:spcPts val="0"/>
              </a:spcBef>
              <a:buClrTx/>
              <a:buFont typeface="Wingdings" panose="05000000000000000000" pitchFamily="2" charset="2"/>
              <a:buChar char="q"/>
            </a:pPr>
            <a:r>
              <a:rPr lang="en-US" sz="2600" b="1" dirty="0">
                <a:solidFill>
                  <a:schemeClr val="tx1"/>
                </a:solidFill>
              </a:rPr>
              <a:t>Transition in cultural practices</a:t>
            </a:r>
            <a:r>
              <a:rPr lang="en-US" sz="2600" dirty="0">
                <a:solidFill>
                  <a:schemeClr val="tx1"/>
                </a:solidFill>
              </a:rPr>
              <a:t>. This is due to the dynamic nature of the society. e.g. from traditional mode of production to adoption of new technologies, industrialization etc.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940943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92500" lnSpcReduction="10000"/>
          </a:bodyPr>
          <a:lstStyle/>
          <a:p>
            <a:pPr marL="0" indent="0" algn="just">
              <a:lnSpc>
                <a:spcPct val="120000"/>
              </a:lnSpc>
              <a:spcBef>
                <a:spcPts val="0"/>
              </a:spcBef>
              <a:buClrTx/>
              <a:buNone/>
            </a:pPr>
            <a:r>
              <a:rPr lang="en-US" sz="2600" b="1" dirty="0">
                <a:solidFill>
                  <a:srgbClr val="0070C0"/>
                </a:solidFill>
              </a:rPr>
              <a:t>Types of disasters:</a:t>
            </a:r>
          </a:p>
          <a:p>
            <a:pPr marL="0" indent="0" algn="just">
              <a:lnSpc>
                <a:spcPct val="120000"/>
              </a:lnSpc>
              <a:spcBef>
                <a:spcPts val="0"/>
              </a:spcBef>
              <a:buClrTx/>
              <a:buNone/>
            </a:pPr>
            <a:r>
              <a:rPr lang="en-US" sz="2600" dirty="0">
                <a:solidFill>
                  <a:schemeClr val="tx1"/>
                </a:solidFill>
              </a:rPr>
              <a:t>The classification of disasters are dependent on the causes. Thus classified as: </a:t>
            </a:r>
          </a:p>
          <a:p>
            <a:pPr algn="just">
              <a:lnSpc>
                <a:spcPct val="120000"/>
              </a:lnSpc>
              <a:spcBef>
                <a:spcPts val="0"/>
              </a:spcBef>
              <a:buClrTx/>
              <a:buFont typeface="Wingdings" panose="05000000000000000000" pitchFamily="2" charset="2"/>
              <a:buChar char="q"/>
            </a:pPr>
            <a:r>
              <a:rPr lang="en-US" sz="2600" b="1" dirty="0">
                <a:solidFill>
                  <a:schemeClr val="tx1"/>
                </a:solidFill>
              </a:rPr>
              <a:t>Natural</a:t>
            </a:r>
            <a:r>
              <a:rPr lang="en-US" sz="2600" dirty="0">
                <a:solidFill>
                  <a:schemeClr val="tx1"/>
                </a:solidFill>
              </a:rPr>
              <a:t> e.g. earthquakes, land/mudslides, volcanic eruptions, floods, hurricanes, tornadoes, drought, tsunamis, and cyclones.</a:t>
            </a:r>
          </a:p>
          <a:p>
            <a:pPr algn="just">
              <a:lnSpc>
                <a:spcPct val="120000"/>
              </a:lnSpc>
              <a:spcBef>
                <a:spcPts val="0"/>
              </a:spcBef>
              <a:buClrTx/>
              <a:buFont typeface="Wingdings" panose="05000000000000000000" pitchFamily="2" charset="2"/>
              <a:buChar char="q"/>
            </a:pPr>
            <a:r>
              <a:rPr lang="en-US" sz="2600" b="1" dirty="0">
                <a:solidFill>
                  <a:schemeClr val="tx1"/>
                </a:solidFill>
              </a:rPr>
              <a:t>Manmade</a:t>
            </a:r>
            <a:r>
              <a:rPr lang="en-US" sz="2600" dirty="0">
                <a:solidFill>
                  <a:schemeClr val="tx1"/>
                </a:solidFill>
              </a:rPr>
              <a:t> e.g. stampedes, fires, transport accidents, industrial accidents, oil spills &amp;nuclear explosions/radiation, War/deliberate attacks etc.</a:t>
            </a:r>
          </a:p>
          <a:p>
            <a:pPr marL="0" indent="0" algn="just">
              <a:lnSpc>
                <a:spcPct val="120000"/>
              </a:lnSpc>
              <a:spcBef>
                <a:spcPts val="0"/>
              </a:spcBef>
              <a:buClrTx/>
              <a:buNone/>
            </a:pPr>
            <a:r>
              <a:rPr lang="en-US" sz="2600" b="1" dirty="0">
                <a:solidFill>
                  <a:srgbClr val="0070C0"/>
                </a:solidFill>
              </a:rPr>
              <a:t>Categories of disasters</a:t>
            </a:r>
          </a:p>
          <a:p>
            <a:pPr algn="just">
              <a:lnSpc>
                <a:spcPct val="120000"/>
              </a:lnSpc>
              <a:spcBef>
                <a:spcPts val="0"/>
              </a:spcBef>
              <a:buClrTx/>
              <a:buFont typeface="Wingdings" panose="05000000000000000000" pitchFamily="2" charset="2"/>
              <a:buChar char="q"/>
            </a:pPr>
            <a:r>
              <a:rPr lang="en-US" sz="2600" b="1" dirty="0">
                <a:solidFill>
                  <a:schemeClr val="tx1"/>
                </a:solidFill>
              </a:rPr>
              <a:t>Rapid onset</a:t>
            </a:r>
            <a:r>
              <a:rPr lang="en-US" sz="2600" dirty="0">
                <a:solidFill>
                  <a:schemeClr val="tx1"/>
                </a:solidFill>
              </a:rPr>
              <a:t>; it just clocks without a warning. e.g. Avalanche, Cold wave, earthquake, floods, etc.</a:t>
            </a:r>
          </a:p>
          <a:p>
            <a:pPr marL="0" indent="0" algn="just">
              <a:lnSpc>
                <a:spcPct val="120000"/>
              </a:lnSpc>
              <a:spcBef>
                <a:spcPts val="0"/>
              </a:spcBef>
              <a:buClrTx/>
              <a:buNone/>
            </a:pPr>
            <a:r>
              <a:rPr lang="en-US" sz="2600" dirty="0">
                <a:solidFill>
                  <a:schemeClr val="tx1"/>
                </a:solidFill>
              </a:rPr>
              <a:t>Can be: </a:t>
            </a:r>
            <a:r>
              <a:rPr lang="en-US" sz="2600" u="sng" dirty="0">
                <a:solidFill>
                  <a:schemeClr val="tx1"/>
                </a:solidFill>
              </a:rPr>
              <a:t>Sudden natural </a:t>
            </a:r>
            <a:r>
              <a:rPr lang="en-US" sz="2600" dirty="0">
                <a:solidFill>
                  <a:schemeClr val="tx1"/>
                </a:solidFill>
              </a:rPr>
              <a:t>or </a:t>
            </a:r>
            <a:r>
              <a:rPr lang="en-US" sz="2600" u="sng" dirty="0">
                <a:solidFill>
                  <a:schemeClr val="tx1"/>
                </a:solidFill>
              </a:rPr>
              <a:t>Sudden man-made</a:t>
            </a:r>
          </a:p>
          <a:p>
            <a:pPr algn="just">
              <a:lnSpc>
                <a:spcPct val="120000"/>
              </a:lnSpc>
              <a:spcBef>
                <a:spcPts val="0"/>
              </a:spcBef>
              <a:buClrTx/>
              <a:buFont typeface="Wingdings" panose="05000000000000000000" pitchFamily="2" charset="2"/>
              <a:buChar char="q"/>
            </a:pPr>
            <a:r>
              <a:rPr lang="en-US" sz="2600" b="1" dirty="0">
                <a:solidFill>
                  <a:schemeClr val="tx1"/>
                </a:solidFill>
              </a:rPr>
              <a:t>Slow onset</a:t>
            </a:r>
            <a:r>
              <a:rPr lang="en-US" sz="2600" dirty="0">
                <a:solidFill>
                  <a:schemeClr val="tx1"/>
                </a:solidFill>
              </a:rPr>
              <a:t>; gives an early warning. e.g. epidemics, Drought, Desertification, Famine, </a:t>
            </a:r>
            <a:r>
              <a:rPr lang="en-US" sz="2600" dirty="0" err="1">
                <a:solidFill>
                  <a:schemeClr val="tx1"/>
                </a:solidFill>
              </a:rPr>
              <a:t>etc</a:t>
            </a:r>
            <a:endParaRPr lang="en-US" sz="2600"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Can be: </a:t>
            </a:r>
            <a:r>
              <a:rPr lang="en-US" sz="2600" u="sng" dirty="0">
                <a:solidFill>
                  <a:schemeClr val="tx1"/>
                </a:solidFill>
              </a:rPr>
              <a:t>Long term natural </a:t>
            </a:r>
            <a:r>
              <a:rPr lang="en-US" sz="2600" dirty="0">
                <a:solidFill>
                  <a:schemeClr val="tx1"/>
                </a:solidFill>
              </a:rPr>
              <a:t>or </a:t>
            </a:r>
            <a:r>
              <a:rPr lang="en-US" sz="2600" u="sng" dirty="0">
                <a:solidFill>
                  <a:schemeClr val="tx1"/>
                </a:solidFill>
              </a:rPr>
              <a:t>Long term man-made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1553843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Natural disasters</a:t>
            </a:r>
          </a:p>
          <a:p>
            <a:pPr algn="just">
              <a:lnSpc>
                <a:spcPct val="120000"/>
              </a:lnSpc>
              <a:spcBef>
                <a:spcPts val="0"/>
              </a:spcBef>
              <a:buClrTx/>
              <a:buFont typeface="Wingdings" panose="05000000000000000000" pitchFamily="2" charset="2"/>
              <a:buChar char="q"/>
            </a:pPr>
            <a:r>
              <a:rPr lang="en-US" sz="2600" dirty="0">
                <a:solidFill>
                  <a:schemeClr val="tx1"/>
                </a:solidFill>
              </a:rPr>
              <a:t>Originate from forces of nature</a:t>
            </a:r>
          </a:p>
          <a:p>
            <a:pPr algn="just">
              <a:lnSpc>
                <a:spcPct val="120000"/>
              </a:lnSpc>
              <a:spcBef>
                <a:spcPts val="0"/>
              </a:spcBef>
              <a:buClrTx/>
              <a:buFont typeface="Wingdings" panose="05000000000000000000" pitchFamily="2" charset="2"/>
              <a:buChar char="q"/>
            </a:pPr>
            <a:r>
              <a:rPr lang="en-US" sz="2600" dirty="0">
                <a:solidFill>
                  <a:schemeClr val="tx1"/>
                </a:solidFill>
              </a:rPr>
              <a:t>These are disasters which are caused by natural events and are not preventable</a:t>
            </a:r>
          </a:p>
          <a:p>
            <a:pPr algn="just">
              <a:lnSpc>
                <a:spcPct val="120000"/>
              </a:lnSpc>
              <a:spcBef>
                <a:spcPts val="0"/>
              </a:spcBef>
              <a:buClrTx/>
              <a:buFont typeface="Wingdings" panose="05000000000000000000" pitchFamily="2" charset="2"/>
              <a:buChar char="q"/>
            </a:pPr>
            <a:r>
              <a:rPr lang="en-US" sz="2600" dirty="0">
                <a:solidFill>
                  <a:schemeClr val="tx1"/>
                </a:solidFill>
              </a:rPr>
              <a:t>Examples: Weather phenomena such as tropical storms, extreme heat or extreme cold, floods, earthquakes, landslides and volcanic eruptions, Lightening, Tsunamis, high winds (caused by tropical cyclones, typhoons, hurricanes and tornadoes, Volcanic eruptions, drought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9408833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Man made Disasters </a:t>
            </a:r>
          </a:p>
          <a:p>
            <a:pPr algn="just">
              <a:lnSpc>
                <a:spcPct val="120000"/>
              </a:lnSpc>
              <a:spcBef>
                <a:spcPts val="0"/>
              </a:spcBef>
              <a:buClrTx/>
              <a:buFont typeface="Wingdings" panose="05000000000000000000" pitchFamily="2" charset="2"/>
              <a:buChar char="q"/>
            </a:pPr>
            <a:r>
              <a:rPr lang="en-US" sz="2600" dirty="0">
                <a:solidFill>
                  <a:schemeClr val="tx1"/>
                </a:solidFill>
              </a:rPr>
              <a:t>Disasters caused by humans</a:t>
            </a:r>
          </a:p>
          <a:p>
            <a:pPr algn="just">
              <a:lnSpc>
                <a:spcPct val="120000"/>
              </a:lnSpc>
              <a:spcBef>
                <a:spcPts val="0"/>
              </a:spcBef>
              <a:buClrTx/>
              <a:buFont typeface="Wingdings" panose="05000000000000000000" pitchFamily="2" charset="2"/>
              <a:buChar char="q"/>
            </a:pPr>
            <a:r>
              <a:rPr lang="en-US" sz="2600" dirty="0">
                <a:solidFill>
                  <a:schemeClr val="tx1"/>
                </a:solidFill>
              </a:rPr>
              <a:t>These are disasters which are caused by human error. In some cases they can be avoided.</a:t>
            </a:r>
          </a:p>
          <a:p>
            <a:pPr algn="just">
              <a:lnSpc>
                <a:spcPct val="120000"/>
              </a:lnSpc>
              <a:spcBef>
                <a:spcPts val="0"/>
              </a:spcBef>
              <a:buClrTx/>
              <a:buFont typeface="Wingdings" panose="05000000000000000000" pitchFamily="2" charset="2"/>
              <a:buChar char="q"/>
            </a:pPr>
            <a:r>
              <a:rPr lang="en-US" sz="2600" dirty="0">
                <a:solidFill>
                  <a:schemeClr val="tx1"/>
                </a:solidFill>
              </a:rPr>
              <a:t>Included transportation accidents, industrial accidents, release of hazardous materials and the collapse of buildings, Fire, Explosions, HIV/AIDS, Mining catastrophes and damage, Contamination of air, water and soil, Large -scale traffic accidents, Radiation, Bioterrorism, Chemical warfare, Terrorism</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4587791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399"/>
            <a:ext cx="8610600" cy="6534251"/>
          </a:xfrm>
        </p:spPr>
        <p:txBody>
          <a:bodyPr>
            <a:normAutofit lnSpcReduction="10000"/>
          </a:bodyPr>
          <a:lstStyle/>
          <a:p>
            <a:pPr marL="0" indent="0" algn="just">
              <a:lnSpc>
                <a:spcPct val="120000"/>
              </a:lnSpc>
              <a:spcBef>
                <a:spcPts val="0"/>
              </a:spcBef>
              <a:buClrTx/>
              <a:buNone/>
            </a:pPr>
            <a:r>
              <a:rPr lang="en-US" sz="2600" dirty="0">
                <a:solidFill>
                  <a:schemeClr val="tx1"/>
                </a:solidFill>
              </a:rPr>
              <a:t>Natural Disasters / calamities</a:t>
            </a:r>
            <a:r>
              <a:rPr lang="en-GB" sz="2500" b="1" dirty="0">
                <a:solidFill>
                  <a:schemeClr val="tx1"/>
                </a:solidFill>
              </a:rPr>
              <a:t> can be classified in various ways: </a:t>
            </a:r>
          </a:p>
          <a:p>
            <a:pPr marL="514350" indent="-514350" algn="just">
              <a:lnSpc>
                <a:spcPct val="120000"/>
              </a:lnSpc>
              <a:spcBef>
                <a:spcPts val="0"/>
              </a:spcBef>
              <a:buClrTx/>
              <a:buFont typeface="+mj-lt"/>
              <a:buAutoNum type="arabicPeriod"/>
            </a:pPr>
            <a:r>
              <a:rPr lang="en-US" sz="2600" b="1" dirty="0">
                <a:solidFill>
                  <a:schemeClr val="tx1"/>
                </a:solidFill>
              </a:rPr>
              <a:t>Meteorological disasters</a:t>
            </a:r>
            <a:r>
              <a:rPr lang="en-US" sz="2600" dirty="0">
                <a:solidFill>
                  <a:schemeClr val="tx1"/>
                </a:solidFill>
              </a:rPr>
              <a:t>: These are disasters resulting from weather / climatic conditions: e.g. flood, Typhoons, hurricane, Cyclones, drought</a:t>
            </a:r>
            <a:endParaRPr lang="en-GB" sz="2500" b="1" dirty="0">
              <a:solidFill>
                <a:schemeClr val="tx1"/>
              </a:solidFill>
            </a:endParaRPr>
          </a:p>
          <a:p>
            <a:pPr marL="514350" indent="-514350" algn="just">
              <a:lnSpc>
                <a:spcPct val="120000"/>
              </a:lnSpc>
              <a:spcBef>
                <a:spcPts val="0"/>
              </a:spcBef>
              <a:buClrTx/>
              <a:buFont typeface="+mj-lt"/>
              <a:buAutoNum type="arabicPeriod"/>
            </a:pPr>
            <a:r>
              <a:rPr lang="en-US" sz="2600" b="1" dirty="0">
                <a:solidFill>
                  <a:schemeClr val="tx1"/>
                </a:solidFill>
              </a:rPr>
              <a:t>Topological disasters</a:t>
            </a:r>
            <a:r>
              <a:rPr lang="en-US" sz="2600" dirty="0">
                <a:solidFill>
                  <a:schemeClr val="tx1"/>
                </a:solidFill>
              </a:rPr>
              <a:t>: originate from the surface of the earth and they impact on the earth’s surface. e.g. landslides, avalanches, rock falls</a:t>
            </a:r>
            <a:endParaRPr lang="en-GB" sz="2500" b="1" dirty="0">
              <a:solidFill>
                <a:schemeClr val="tx1"/>
              </a:solidFill>
            </a:endParaRPr>
          </a:p>
          <a:p>
            <a:pPr marL="514350" indent="-514350" algn="just">
              <a:lnSpc>
                <a:spcPct val="120000"/>
              </a:lnSpc>
              <a:spcBef>
                <a:spcPts val="0"/>
              </a:spcBef>
              <a:buClrTx/>
              <a:buFont typeface="+mj-lt"/>
              <a:buAutoNum type="arabicPeriod"/>
            </a:pPr>
            <a:r>
              <a:rPr lang="en-US" sz="2600" b="1" dirty="0">
                <a:solidFill>
                  <a:schemeClr val="tx1"/>
                </a:solidFill>
              </a:rPr>
              <a:t>Tectonic disasters</a:t>
            </a:r>
            <a:r>
              <a:rPr lang="en-US" sz="2600" dirty="0">
                <a:solidFill>
                  <a:schemeClr val="tx1"/>
                </a:solidFill>
              </a:rPr>
              <a:t>: originate from the earth’s crust or from within where there is a movement or a shift of tectonic plates. e.g. earth quakes</a:t>
            </a:r>
            <a:endParaRPr lang="en-GB" sz="2500" b="1" dirty="0">
              <a:solidFill>
                <a:schemeClr val="tx1"/>
              </a:solidFill>
            </a:endParaRPr>
          </a:p>
          <a:p>
            <a:pPr marL="514350" indent="-514350" algn="just">
              <a:lnSpc>
                <a:spcPct val="120000"/>
              </a:lnSpc>
              <a:spcBef>
                <a:spcPts val="0"/>
              </a:spcBef>
              <a:buClrTx/>
              <a:buFont typeface="+mj-lt"/>
              <a:buAutoNum type="arabicPeriod"/>
            </a:pPr>
            <a:r>
              <a:rPr lang="en-US" sz="2600" b="1" dirty="0">
                <a:solidFill>
                  <a:schemeClr val="tx1"/>
                </a:solidFill>
              </a:rPr>
              <a:t>Biological disasters</a:t>
            </a:r>
            <a:r>
              <a:rPr lang="en-US" sz="2600" dirty="0">
                <a:solidFill>
                  <a:schemeClr val="tx1"/>
                </a:solidFill>
              </a:rPr>
              <a:t>: are caused by pathogens. They include epidemics and communicable diseases. e.g. HIV, Cholera, Typhoid, Ebola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373369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IMPACTS OF DISASTERS ON HEALTH</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In a major disaster, water treatment plants, storage &amp; pumping facilities, &amp; distribution lines could be damaged, interrupted or contaminated.</a:t>
            </a:r>
          </a:p>
          <a:p>
            <a:pPr algn="just">
              <a:lnSpc>
                <a:spcPct val="120000"/>
              </a:lnSpc>
              <a:spcBef>
                <a:spcPts val="0"/>
              </a:spcBef>
              <a:buClrTx/>
              <a:buFont typeface="Wingdings" panose="05000000000000000000" pitchFamily="2" charset="2"/>
              <a:buChar char="q"/>
            </a:pPr>
            <a:r>
              <a:rPr lang="en-US" sz="2600" dirty="0">
                <a:solidFill>
                  <a:schemeClr val="tx1"/>
                </a:solidFill>
              </a:rPr>
              <a:t>Communicable diseases outbreak due to:</a:t>
            </a:r>
          </a:p>
          <a:p>
            <a:pPr lvl="1" algn="just">
              <a:lnSpc>
                <a:spcPct val="120000"/>
              </a:lnSpc>
              <a:spcBef>
                <a:spcPts val="0"/>
              </a:spcBef>
              <a:buClrTx/>
              <a:buFont typeface="Wingdings" panose="05000000000000000000" pitchFamily="2" charset="2"/>
              <a:buChar char="§"/>
            </a:pPr>
            <a:r>
              <a:rPr lang="en-US" sz="2600" dirty="0">
                <a:solidFill>
                  <a:schemeClr val="tx1"/>
                </a:solidFill>
              </a:rPr>
              <a:t>Changes affecting vector populations (increase vector),</a:t>
            </a:r>
          </a:p>
          <a:p>
            <a:pPr lvl="1" algn="just">
              <a:lnSpc>
                <a:spcPct val="120000"/>
              </a:lnSpc>
              <a:spcBef>
                <a:spcPts val="0"/>
              </a:spcBef>
              <a:buClrTx/>
              <a:buFont typeface="Wingdings" panose="05000000000000000000" pitchFamily="2" charset="2"/>
              <a:buChar char="§"/>
            </a:pPr>
            <a:r>
              <a:rPr lang="en-US" sz="2600" dirty="0">
                <a:solidFill>
                  <a:schemeClr val="tx1"/>
                </a:solidFill>
              </a:rPr>
              <a:t>Flooded sewer systems,</a:t>
            </a:r>
          </a:p>
          <a:p>
            <a:pPr lvl="1" algn="just">
              <a:lnSpc>
                <a:spcPct val="120000"/>
              </a:lnSpc>
              <a:spcBef>
                <a:spcPts val="0"/>
              </a:spcBef>
              <a:buClrTx/>
              <a:buFont typeface="Wingdings" panose="05000000000000000000" pitchFamily="2" charset="2"/>
              <a:buChar char="§"/>
            </a:pPr>
            <a:r>
              <a:rPr lang="en-US" sz="2600" dirty="0">
                <a:solidFill>
                  <a:schemeClr val="tx1"/>
                </a:solidFill>
              </a:rPr>
              <a:t>The destruction of the health care infrastructure, and</a:t>
            </a:r>
          </a:p>
          <a:p>
            <a:pPr lvl="1" algn="just">
              <a:lnSpc>
                <a:spcPct val="120000"/>
              </a:lnSpc>
              <a:spcBef>
                <a:spcPts val="0"/>
              </a:spcBef>
              <a:buClrTx/>
              <a:buFont typeface="Wingdings" panose="05000000000000000000" pitchFamily="2" charset="2"/>
              <a:buChar char="§"/>
            </a:pPr>
            <a:r>
              <a:rPr lang="en-US" sz="2600" dirty="0">
                <a:solidFill>
                  <a:schemeClr val="tx1"/>
                </a:solidFill>
              </a:rPr>
              <a:t>The interruption of normal health services geared towards communicable diseases</a:t>
            </a:r>
          </a:p>
          <a:p>
            <a:pPr algn="just">
              <a:lnSpc>
                <a:spcPct val="120000"/>
              </a:lnSpc>
              <a:spcBef>
                <a:spcPts val="0"/>
              </a:spcBef>
              <a:buClrTx/>
              <a:buFont typeface="Wingdings" panose="05000000000000000000" pitchFamily="2" charset="2"/>
              <a:buChar char="q"/>
            </a:pPr>
            <a:r>
              <a:rPr lang="en-US" sz="2600" dirty="0">
                <a:solidFill>
                  <a:schemeClr val="tx1"/>
                </a:solidFill>
              </a:rPr>
              <a:t>Injuries from the event.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0957692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Environmental exposure after the event (no shelter)</a:t>
            </a:r>
          </a:p>
          <a:p>
            <a:pPr algn="just">
              <a:lnSpc>
                <a:spcPct val="120000"/>
              </a:lnSpc>
              <a:spcBef>
                <a:spcPts val="0"/>
              </a:spcBef>
              <a:buClrTx/>
              <a:buFont typeface="Wingdings" panose="05000000000000000000" pitchFamily="2" charset="2"/>
              <a:buChar char="q"/>
            </a:pPr>
            <a:r>
              <a:rPr lang="en-US" sz="2600" dirty="0">
                <a:solidFill>
                  <a:schemeClr val="tx1"/>
                </a:solidFill>
              </a:rPr>
              <a:t>Malnutrition after the event (feeding the population affected)</a:t>
            </a:r>
          </a:p>
          <a:p>
            <a:pPr algn="just">
              <a:lnSpc>
                <a:spcPct val="120000"/>
              </a:lnSpc>
              <a:spcBef>
                <a:spcPts val="0"/>
              </a:spcBef>
              <a:buClrTx/>
              <a:buFont typeface="Wingdings" panose="05000000000000000000" pitchFamily="2" charset="2"/>
              <a:buChar char="q"/>
            </a:pPr>
            <a:r>
              <a:rPr lang="en-US" sz="2600" dirty="0">
                <a:solidFill>
                  <a:schemeClr val="tx1"/>
                </a:solidFill>
              </a:rPr>
              <a:t>Excess Non Communicable diseases (</a:t>
            </a:r>
            <a:r>
              <a:rPr lang="en-US" sz="2600" dirty="0" err="1">
                <a:solidFill>
                  <a:schemeClr val="tx1"/>
                </a:solidFill>
              </a:rPr>
              <a:t>NCD</a:t>
            </a:r>
            <a:r>
              <a:rPr lang="en-US" sz="2600" dirty="0">
                <a:solidFill>
                  <a:schemeClr val="tx1"/>
                </a:solidFill>
              </a:rPr>
              <a:t>) mortality following a disaster.</a:t>
            </a:r>
          </a:p>
          <a:p>
            <a:pPr algn="just">
              <a:lnSpc>
                <a:spcPct val="120000"/>
              </a:lnSpc>
              <a:spcBef>
                <a:spcPts val="0"/>
              </a:spcBef>
              <a:buClrTx/>
              <a:buFont typeface="Wingdings" panose="05000000000000000000" pitchFamily="2" charset="2"/>
              <a:buChar char="q"/>
            </a:pPr>
            <a:r>
              <a:rPr lang="en-US" sz="2600" dirty="0">
                <a:solidFill>
                  <a:schemeClr val="tx1"/>
                </a:solidFill>
              </a:rPr>
              <a:t>Mental health (disaster syndrome).</a:t>
            </a:r>
          </a:p>
          <a:p>
            <a:pPr algn="just">
              <a:lnSpc>
                <a:spcPct val="120000"/>
              </a:lnSpc>
              <a:spcBef>
                <a:spcPts val="0"/>
              </a:spcBef>
              <a:buClrTx/>
              <a:buFont typeface="Wingdings" panose="05000000000000000000" pitchFamily="2" charset="2"/>
              <a:buChar char="q"/>
            </a:pPr>
            <a:r>
              <a:rPr lang="en-US" sz="2600" dirty="0">
                <a:solidFill>
                  <a:schemeClr val="tx1"/>
                </a:solidFill>
              </a:rPr>
              <a:t>Little attention may be paid to the children.</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29295653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97224"/>
            <a:ext cx="8610600" cy="6489427"/>
          </a:xfrm>
        </p:spPr>
        <p:txBody>
          <a:bodyPr>
            <a:normAutofit fontScale="92500"/>
          </a:bodyPr>
          <a:lstStyle/>
          <a:p>
            <a:pPr marL="0" indent="0" algn="just">
              <a:lnSpc>
                <a:spcPct val="120000"/>
              </a:lnSpc>
              <a:spcBef>
                <a:spcPts val="0"/>
              </a:spcBef>
              <a:buClrTx/>
              <a:buNone/>
            </a:pPr>
            <a:r>
              <a:rPr lang="en-US" sz="2600" b="1" dirty="0">
                <a:solidFill>
                  <a:schemeClr val="tx1"/>
                </a:solidFill>
              </a:rPr>
              <a:t>NB: In an event of disaster: </a:t>
            </a:r>
          </a:p>
          <a:p>
            <a:pPr algn="just">
              <a:lnSpc>
                <a:spcPct val="120000"/>
              </a:lnSpc>
              <a:spcBef>
                <a:spcPts val="0"/>
              </a:spcBef>
              <a:buClrTx/>
              <a:buFont typeface="Wingdings" panose="05000000000000000000" pitchFamily="2" charset="2"/>
              <a:buChar char="q"/>
            </a:pPr>
            <a:r>
              <a:rPr lang="en-US" sz="2600" dirty="0">
                <a:solidFill>
                  <a:schemeClr val="tx1"/>
                </a:solidFill>
              </a:rPr>
              <a:t>Listen attentively to children without denying their feelings.</a:t>
            </a:r>
          </a:p>
          <a:p>
            <a:pPr algn="just">
              <a:lnSpc>
                <a:spcPct val="120000"/>
              </a:lnSpc>
              <a:spcBef>
                <a:spcPts val="0"/>
              </a:spcBef>
              <a:buClrTx/>
              <a:buFont typeface="Wingdings" panose="05000000000000000000" pitchFamily="2" charset="2"/>
              <a:buChar char="q"/>
            </a:pPr>
            <a:r>
              <a:rPr lang="en-US" sz="2600" dirty="0">
                <a:solidFill>
                  <a:schemeClr val="tx1"/>
                </a:solidFill>
              </a:rPr>
              <a:t>Give easy-to-understand answers to their questions.</a:t>
            </a:r>
          </a:p>
          <a:p>
            <a:pPr algn="just">
              <a:lnSpc>
                <a:spcPct val="120000"/>
              </a:lnSpc>
              <a:spcBef>
                <a:spcPts val="0"/>
              </a:spcBef>
              <a:buClrTx/>
              <a:buFont typeface="Wingdings" panose="05000000000000000000" pitchFamily="2" charset="2"/>
              <a:buChar char="q"/>
            </a:pPr>
            <a:r>
              <a:rPr lang="en-US" sz="2600" dirty="0">
                <a:solidFill>
                  <a:schemeClr val="tx1"/>
                </a:solidFill>
              </a:rPr>
              <a:t>In the shelter, create an environment in which children can feel safe and secure (e.g. play area)</a:t>
            </a:r>
          </a:p>
          <a:p>
            <a:pPr algn="just">
              <a:lnSpc>
                <a:spcPct val="120000"/>
              </a:lnSpc>
              <a:spcBef>
                <a:spcPts val="0"/>
              </a:spcBef>
              <a:buClrTx/>
              <a:buFont typeface="Wingdings" panose="05000000000000000000" pitchFamily="2" charset="2"/>
              <a:buChar char="q"/>
            </a:pPr>
            <a:r>
              <a:rPr lang="en-US" sz="2600" dirty="0">
                <a:solidFill>
                  <a:schemeClr val="tx1"/>
                </a:solidFill>
              </a:rPr>
              <a:t>In any major disaster, people want to know where their loved ones are, clinicians can assist in making links.</a:t>
            </a:r>
          </a:p>
          <a:p>
            <a:pPr algn="just">
              <a:lnSpc>
                <a:spcPct val="120000"/>
              </a:lnSpc>
              <a:spcBef>
                <a:spcPts val="0"/>
              </a:spcBef>
              <a:buClrTx/>
              <a:buFont typeface="Wingdings" panose="05000000000000000000" pitchFamily="2" charset="2"/>
              <a:buChar char="q"/>
            </a:pPr>
            <a:r>
              <a:rPr lang="en-US" sz="2600" dirty="0">
                <a:solidFill>
                  <a:schemeClr val="tx1"/>
                </a:solidFill>
              </a:rPr>
              <a:t>In case of loss, people need to mourn:</a:t>
            </a:r>
          </a:p>
          <a:p>
            <a:pPr lvl="1" algn="just">
              <a:lnSpc>
                <a:spcPct val="120000"/>
              </a:lnSpc>
              <a:spcBef>
                <a:spcPts val="0"/>
              </a:spcBef>
              <a:buClrTx/>
              <a:buFont typeface="Wingdings" panose="05000000000000000000" pitchFamily="2" charset="2"/>
              <a:buChar char="§"/>
            </a:pPr>
            <a:r>
              <a:rPr lang="en-US" sz="2600" dirty="0">
                <a:solidFill>
                  <a:schemeClr val="tx1"/>
                </a:solidFill>
              </a:rPr>
              <a:t>Give them space, </a:t>
            </a:r>
          </a:p>
          <a:p>
            <a:pPr lvl="1" algn="just">
              <a:lnSpc>
                <a:spcPct val="120000"/>
              </a:lnSpc>
              <a:spcBef>
                <a:spcPts val="0"/>
              </a:spcBef>
              <a:buClrTx/>
              <a:buFont typeface="Wingdings" panose="05000000000000000000" pitchFamily="2" charset="2"/>
              <a:buChar char="§"/>
            </a:pPr>
            <a:r>
              <a:rPr lang="en-US" sz="2600" dirty="0">
                <a:solidFill>
                  <a:schemeClr val="tx1"/>
                </a:solidFill>
              </a:rPr>
              <a:t>Find family friends or local healers to encourage  and support them</a:t>
            </a:r>
          </a:p>
          <a:p>
            <a:pPr lvl="1" algn="just">
              <a:lnSpc>
                <a:spcPct val="120000"/>
              </a:lnSpc>
              <a:spcBef>
                <a:spcPts val="0"/>
              </a:spcBef>
              <a:buClrTx/>
              <a:buFont typeface="Wingdings" panose="05000000000000000000" pitchFamily="2" charset="2"/>
              <a:buChar char="§"/>
            </a:pPr>
            <a:r>
              <a:rPr lang="en-US" sz="2600" dirty="0">
                <a:solidFill>
                  <a:schemeClr val="tx1"/>
                </a:solidFill>
              </a:rPr>
              <a:t>Most are back to normal within 2 weeks</a:t>
            </a:r>
          </a:p>
          <a:p>
            <a:pPr lvl="1" algn="just">
              <a:lnSpc>
                <a:spcPct val="120000"/>
              </a:lnSpc>
              <a:spcBef>
                <a:spcPts val="0"/>
              </a:spcBef>
              <a:buClrTx/>
              <a:buFont typeface="Wingdings" panose="05000000000000000000" pitchFamily="2" charset="2"/>
              <a:buChar char="§"/>
            </a:pPr>
            <a:r>
              <a:rPr lang="en-US" sz="2600" dirty="0">
                <a:solidFill>
                  <a:schemeClr val="tx1"/>
                </a:solidFill>
              </a:rPr>
              <a:t>About 1% to 3%, may need additional help</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4204864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marL="0" indent="0" algn="ctr">
              <a:lnSpc>
                <a:spcPct val="120000"/>
              </a:lnSpc>
              <a:spcBef>
                <a:spcPts val="0"/>
              </a:spcBef>
              <a:buClrTx/>
              <a:buNone/>
            </a:pPr>
            <a:r>
              <a:rPr lang="en-US" sz="2800" b="1" dirty="0">
                <a:solidFill>
                  <a:srgbClr val="0070C0"/>
                </a:solidFill>
              </a:rPr>
              <a:t>PHASES OF A DISASTER:</a:t>
            </a:r>
          </a:p>
          <a:p>
            <a:pPr marL="0" indent="0" algn="just">
              <a:lnSpc>
                <a:spcPct val="120000"/>
              </a:lnSpc>
              <a:spcBef>
                <a:spcPts val="0"/>
              </a:spcBef>
              <a:buClrTx/>
              <a:buNone/>
            </a:pPr>
            <a:r>
              <a:rPr lang="en-US" sz="2800" dirty="0">
                <a:solidFill>
                  <a:schemeClr val="tx1"/>
                </a:solidFill>
              </a:rPr>
              <a:t>A phase is a step or a stage. Disasters also has got phases.</a:t>
            </a:r>
          </a:p>
          <a:p>
            <a:pPr algn="just">
              <a:lnSpc>
                <a:spcPct val="120000"/>
              </a:lnSpc>
              <a:spcBef>
                <a:spcPts val="0"/>
              </a:spcBef>
              <a:buClrTx/>
              <a:buFont typeface="Wingdings" panose="05000000000000000000" pitchFamily="2" charset="2"/>
              <a:buChar char="q"/>
            </a:pPr>
            <a:r>
              <a:rPr lang="en-US" sz="2800" dirty="0">
                <a:solidFill>
                  <a:schemeClr val="tx1"/>
                </a:solidFill>
              </a:rPr>
              <a:t>Warning phase</a:t>
            </a:r>
          </a:p>
          <a:p>
            <a:pPr algn="just">
              <a:lnSpc>
                <a:spcPct val="120000"/>
              </a:lnSpc>
              <a:spcBef>
                <a:spcPts val="0"/>
              </a:spcBef>
              <a:buClrTx/>
              <a:buFont typeface="Wingdings" panose="05000000000000000000" pitchFamily="2" charset="2"/>
              <a:buChar char="q"/>
            </a:pPr>
            <a:r>
              <a:rPr lang="en-US" sz="2800" dirty="0">
                <a:solidFill>
                  <a:schemeClr val="tx1"/>
                </a:solidFill>
              </a:rPr>
              <a:t>Impact phase</a:t>
            </a:r>
          </a:p>
          <a:p>
            <a:pPr algn="just">
              <a:lnSpc>
                <a:spcPct val="120000"/>
              </a:lnSpc>
              <a:spcBef>
                <a:spcPts val="0"/>
              </a:spcBef>
              <a:buClrTx/>
              <a:buFont typeface="Wingdings" panose="05000000000000000000" pitchFamily="2" charset="2"/>
              <a:buChar char="q"/>
            </a:pPr>
            <a:r>
              <a:rPr lang="en-US" sz="2800" dirty="0">
                <a:solidFill>
                  <a:schemeClr val="tx1"/>
                </a:solidFill>
              </a:rPr>
              <a:t>Rescue phase</a:t>
            </a:r>
          </a:p>
          <a:p>
            <a:pPr algn="just">
              <a:lnSpc>
                <a:spcPct val="120000"/>
              </a:lnSpc>
              <a:spcBef>
                <a:spcPts val="0"/>
              </a:spcBef>
              <a:buClrTx/>
              <a:buFont typeface="Wingdings" panose="05000000000000000000" pitchFamily="2" charset="2"/>
              <a:buChar char="q"/>
            </a:pPr>
            <a:r>
              <a:rPr lang="en-US" sz="2800" dirty="0">
                <a:solidFill>
                  <a:schemeClr val="tx1"/>
                </a:solidFill>
              </a:rPr>
              <a:t>Relieve phase.</a:t>
            </a:r>
          </a:p>
          <a:p>
            <a:pPr algn="just">
              <a:lnSpc>
                <a:spcPct val="120000"/>
              </a:lnSpc>
              <a:spcBef>
                <a:spcPts val="0"/>
              </a:spcBef>
              <a:buClrTx/>
              <a:buFont typeface="Wingdings" panose="05000000000000000000" pitchFamily="2" charset="2"/>
              <a:buChar char="q"/>
            </a:pPr>
            <a:r>
              <a:rPr lang="en-US" sz="2800" dirty="0">
                <a:solidFill>
                  <a:schemeClr val="tx1"/>
                </a:solidFill>
              </a:rPr>
              <a:t>Rehabilitation phase</a:t>
            </a:r>
          </a:p>
          <a:p>
            <a:pPr marL="0" indent="0" algn="just">
              <a:lnSpc>
                <a:spcPct val="120000"/>
              </a:lnSpc>
              <a:spcBef>
                <a:spcPts val="0"/>
              </a:spcBef>
              <a:buClrTx/>
              <a:buNone/>
            </a:pPr>
            <a:endParaRPr lang="en-US" sz="2800" dirty="0">
              <a:solidFill>
                <a:schemeClr val="tx1"/>
              </a:solidFill>
            </a:endParaRPr>
          </a:p>
          <a:p>
            <a:pPr marL="0" indent="0" algn="just">
              <a:lnSpc>
                <a:spcPct val="120000"/>
              </a:lnSpc>
              <a:spcBef>
                <a:spcPts val="0"/>
              </a:spcBef>
              <a:buClrTx/>
              <a:buNone/>
            </a:pPr>
            <a:r>
              <a:rPr lang="en-US" sz="2800" dirty="0">
                <a:solidFill>
                  <a:schemeClr val="tx1"/>
                </a:solidFill>
              </a:rPr>
              <a:t>********** some books*******</a:t>
            </a:r>
          </a:p>
          <a:p>
            <a:pPr algn="just">
              <a:lnSpc>
                <a:spcPct val="120000"/>
              </a:lnSpc>
              <a:spcBef>
                <a:spcPts val="0"/>
              </a:spcBef>
              <a:buClrTx/>
              <a:buFont typeface="Wingdings" panose="05000000000000000000" pitchFamily="2" charset="2"/>
              <a:buChar char="q"/>
            </a:pPr>
            <a:r>
              <a:rPr lang="en-US" sz="2800" dirty="0">
                <a:solidFill>
                  <a:schemeClr val="tx1"/>
                </a:solidFill>
              </a:rPr>
              <a:t>Pre-disaster</a:t>
            </a:r>
          </a:p>
          <a:p>
            <a:pPr algn="just">
              <a:lnSpc>
                <a:spcPct val="120000"/>
              </a:lnSpc>
              <a:spcBef>
                <a:spcPts val="0"/>
              </a:spcBef>
              <a:buClrTx/>
              <a:buFont typeface="Wingdings" panose="05000000000000000000" pitchFamily="2" charset="2"/>
              <a:buChar char="q"/>
            </a:pPr>
            <a:r>
              <a:rPr lang="en-US" sz="2800" dirty="0">
                <a:solidFill>
                  <a:schemeClr val="tx1"/>
                </a:solidFill>
              </a:rPr>
              <a:t>Warning</a:t>
            </a:r>
          </a:p>
          <a:p>
            <a:pPr algn="just">
              <a:lnSpc>
                <a:spcPct val="120000"/>
              </a:lnSpc>
              <a:spcBef>
                <a:spcPts val="0"/>
              </a:spcBef>
              <a:buClrTx/>
              <a:buFont typeface="Wingdings" panose="05000000000000000000" pitchFamily="2" charset="2"/>
              <a:buChar char="q"/>
            </a:pPr>
            <a:r>
              <a:rPr lang="en-US" sz="2800" dirty="0">
                <a:solidFill>
                  <a:schemeClr val="tx1"/>
                </a:solidFill>
              </a:rPr>
              <a:t>Impact</a:t>
            </a:r>
          </a:p>
          <a:p>
            <a:pPr algn="just">
              <a:lnSpc>
                <a:spcPct val="120000"/>
              </a:lnSpc>
              <a:spcBef>
                <a:spcPts val="0"/>
              </a:spcBef>
              <a:buClrTx/>
              <a:buFont typeface="Wingdings" panose="05000000000000000000" pitchFamily="2" charset="2"/>
              <a:buChar char="q"/>
            </a:pPr>
            <a:r>
              <a:rPr lang="en-US" sz="2800" dirty="0">
                <a:solidFill>
                  <a:schemeClr val="tx1"/>
                </a:solidFill>
              </a:rPr>
              <a:t>Emergency</a:t>
            </a:r>
          </a:p>
          <a:p>
            <a:pPr lvl="1" algn="just">
              <a:lnSpc>
                <a:spcPct val="120000"/>
              </a:lnSpc>
              <a:spcBef>
                <a:spcPts val="0"/>
              </a:spcBef>
              <a:buClrTx/>
              <a:buFont typeface="Wingdings" panose="05000000000000000000" pitchFamily="2" charset="2"/>
              <a:buChar char="§"/>
            </a:pPr>
            <a:r>
              <a:rPr lang="en-US" sz="2800" dirty="0">
                <a:solidFill>
                  <a:schemeClr val="tx1"/>
                </a:solidFill>
              </a:rPr>
              <a:t>Isolation</a:t>
            </a:r>
          </a:p>
          <a:p>
            <a:pPr lvl="1" algn="just">
              <a:lnSpc>
                <a:spcPct val="120000"/>
              </a:lnSpc>
              <a:spcBef>
                <a:spcPts val="0"/>
              </a:spcBef>
              <a:buClrTx/>
              <a:buFont typeface="Wingdings" panose="05000000000000000000" pitchFamily="2" charset="2"/>
              <a:buChar char="§"/>
            </a:pPr>
            <a:r>
              <a:rPr lang="en-US" sz="2800" dirty="0">
                <a:solidFill>
                  <a:schemeClr val="tx1"/>
                </a:solidFill>
              </a:rPr>
              <a:t>Rescue</a:t>
            </a:r>
          </a:p>
          <a:p>
            <a:pPr lvl="1" algn="just">
              <a:lnSpc>
                <a:spcPct val="120000"/>
              </a:lnSpc>
              <a:spcBef>
                <a:spcPts val="0"/>
              </a:spcBef>
              <a:buClrTx/>
              <a:buFont typeface="Wingdings" panose="05000000000000000000" pitchFamily="2" charset="2"/>
              <a:buChar char="§"/>
            </a:pPr>
            <a:r>
              <a:rPr lang="en-US" sz="2800" dirty="0">
                <a:solidFill>
                  <a:schemeClr val="tx1"/>
                </a:solidFill>
              </a:rPr>
              <a:t>Remedy</a:t>
            </a:r>
          </a:p>
          <a:p>
            <a:pPr algn="just">
              <a:lnSpc>
                <a:spcPct val="120000"/>
              </a:lnSpc>
              <a:spcBef>
                <a:spcPts val="0"/>
              </a:spcBef>
              <a:buClrTx/>
              <a:buFont typeface="Wingdings" panose="05000000000000000000" pitchFamily="2" charset="2"/>
              <a:buChar char="q"/>
            </a:pPr>
            <a:r>
              <a:rPr lang="en-US" sz="2800" dirty="0">
                <a:solidFill>
                  <a:schemeClr val="tx1"/>
                </a:solidFill>
              </a:rPr>
              <a:t>Recovery</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1683407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algn="just">
              <a:lnSpc>
                <a:spcPct val="120000"/>
              </a:lnSpc>
              <a:spcBef>
                <a:spcPts val="0"/>
              </a:spcBef>
              <a:buClrTx/>
              <a:buFont typeface="Wingdings" panose="05000000000000000000" pitchFamily="2" charset="2"/>
              <a:buChar char="q"/>
            </a:pPr>
            <a:r>
              <a:rPr lang="en-US" sz="2600" b="1" dirty="0">
                <a:solidFill>
                  <a:schemeClr val="tx1"/>
                </a:solidFill>
              </a:rPr>
              <a:t>Phase 1: Warning phase</a:t>
            </a:r>
            <a:r>
              <a:rPr lang="en-GB" sz="2500" b="1" dirty="0">
                <a:solidFill>
                  <a:schemeClr val="tx1"/>
                </a:solidFill>
              </a:rPr>
              <a:t>: </a:t>
            </a:r>
            <a:r>
              <a:rPr lang="en-US" sz="2500" dirty="0">
                <a:solidFill>
                  <a:schemeClr val="tx1"/>
                </a:solidFill>
              </a:rPr>
              <a:t>This is the first phase of a disaster. This is when the warnings of the calamity are given or sent sometimes it is referred to as early warning systems. They are usually told to people in advance.</a:t>
            </a:r>
          </a:p>
          <a:p>
            <a:pPr algn="just">
              <a:lnSpc>
                <a:spcPct val="120000"/>
              </a:lnSpc>
              <a:spcBef>
                <a:spcPts val="0"/>
              </a:spcBef>
              <a:buClrTx/>
              <a:buFont typeface="Wingdings" panose="05000000000000000000" pitchFamily="2" charset="2"/>
              <a:buChar char="q"/>
            </a:pPr>
            <a:r>
              <a:rPr lang="en-US" sz="2500" dirty="0">
                <a:solidFill>
                  <a:schemeClr val="tx1"/>
                </a:solidFill>
              </a:rPr>
              <a:t>Use of sophisticated equipment may be necessary to fore see a possible disaster in a certain area example satellites, professional network international bodies like world meteorological organization, international red cross organization etc. have always been able to  predict meteorological disasters like hurricane, tsunami, etc.</a:t>
            </a:r>
          </a:p>
          <a:p>
            <a:pPr algn="just">
              <a:lnSpc>
                <a:spcPct val="120000"/>
              </a:lnSpc>
              <a:spcBef>
                <a:spcPts val="0"/>
              </a:spcBef>
              <a:buClrTx/>
              <a:buFont typeface="Wingdings" panose="05000000000000000000" pitchFamily="2" charset="2"/>
              <a:buChar char="q"/>
            </a:pPr>
            <a:r>
              <a:rPr lang="en-US" sz="2500" b="1" dirty="0">
                <a:solidFill>
                  <a:schemeClr val="tx1"/>
                </a:solidFill>
              </a:rPr>
              <a:t>Phase 2. Impact phase: </a:t>
            </a:r>
            <a:r>
              <a:rPr lang="en-US" sz="2500" dirty="0">
                <a:solidFill>
                  <a:schemeClr val="tx1"/>
                </a:solidFill>
              </a:rPr>
              <a:t>This is the time when the disaster actually strikes and when there is little done to lessen the effects of the victim. The period may last seconds in earth quakes, days or months in situations like floods and droughts or epidemics.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93244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9953"/>
            <a:ext cx="8972555" cy="6656698"/>
          </a:xfrm>
        </p:spPr>
        <p:txBody>
          <a:bodyPr>
            <a:normAutofit fontScale="92500" lnSpcReduction="10000"/>
          </a:bodyPr>
          <a:lstStyle/>
          <a:p>
            <a:pPr marL="0" indent="0" algn="just">
              <a:lnSpc>
                <a:spcPct val="120000"/>
              </a:lnSpc>
              <a:spcBef>
                <a:spcPts val="0"/>
              </a:spcBef>
              <a:buClrTx/>
              <a:buNone/>
            </a:pPr>
            <a:r>
              <a:rPr lang="en-US" sz="2600" b="1" dirty="0">
                <a:solidFill>
                  <a:schemeClr val="tx1"/>
                </a:solidFill>
              </a:rPr>
              <a:t>Role of the treasury in the Public financial management (PFM) </a:t>
            </a:r>
          </a:p>
          <a:p>
            <a:pPr marL="0" indent="0" algn="just">
              <a:lnSpc>
                <a:spcPct val="120000"/>
              </a:lnSpc>
              <a:spcBef>
                <a:spcPts val="0"/>
              </a:spcBef>
              <a:buClrTx/>
              <a:buNone/>
            </a:pPr>
            <a:r>
              <a:rPr lang="en-US" sz="2600" dirty="0">
                <a:solidFill>
                  <a:schemeClr val="tx1"/>
                </a:solidFill>
              </a:rPr>
              <a:t>The article 7 of the public Finance and Expenditure Management Law  (</a:t>
            </a:r>
            <a:r>
              <a:rPr lang="en-US" sz="2600" dirty="0" err="1">
                <a:solidFill>
                  <a:schemeClr val="tx1"/>
                </a:solidFill>
              </a:rPr>
              <a:t>PFEML</a:t>
            </a:r>
            <a:r>
              <a:rPr lang="en-US" sz="2600" dirty="0">
                <a:solidFill>
                  <a:schemeClr val="tx1"/>
                </a:solidFill>
              </a:rPr>
              <a:t>) specifies the roles as:</a:t>
            </a:r>
          </a:p>
          <a:p>
            <a:pPr algn="just">
              <a:lnSpc>
                <a:spcPct val="120000"/>
              </a:lnSpc>
              <a:spcBef>
                <a:spcPts val="0"/>
              </a:spcBef>
              <a:buClrTx/>
              <a:buFont typeface="Wingdings" panose="05000000000000000000" pitchFamily="2" charset="2"/>
              <a:buChar char="q"/>
            </a:pPr>
            <a:r>
              <a:rPr lang="en-US" sz="2600" dirty="0">
                <a:solidFill>
                  <a:schemeClr val="tx1"/>
                </a:solidFill>
              </a:rPr>
              <a:t>Efficient management of the states financial resources through a centralization of budgetary revenues, efficient financial planning and timely management of budget expenditure.</a:t>
            </a:r>
          </a:p>
          <a:p>
            <a:pPr algn="just">
              <a:lnSpc>
                <a:spcPct val="120000"/>
              </a:lnSpc>
              <a:spcBef>
                <a:spcPts val="0"/>
              </a:spcBef>
              <a:buClrTx/>
              <a:buFont typeface="Wingdings" panose="05000000000000000000" pitchFamily="2" charset="2"/>
              <a:buChar char="q"/>
            </a:pPr>
            <a:r>
              <a:rPr lang="en-US" sz="2600" dirty="0">
                <a:solidFill>
                  <a:schemeClr val="tx1"/>
                </a:solidFill>
              </a:rPr>
              <a:t>Managing the Consolidated Fund</a:t>
            </a:r>
          </a:p>
          <a:p>
            <a:pPr algn="just">
              <a:lnSpc>
                <a:spcPct val="120000"/>
              </a:lnSpc>
              <a:spcBef>
                <a:spcPts val="0"/>
              </a:spcBef>
              <a:buClrTx/>
              <a:buFont typeface="Wingdings" panose="05000000000000000000" pitchFamily="2" charset="2"/>
              <a:buChar char="q"/>
            </a:pPr>
            <a:r>
              <a:rPr lang="en-US" sz="2600" dirty="0">
                <a:solidFill>
                  <a:schemeClr val="tx1"/>
                </a:solidFill>
              </a:rPr>
              <a:t>Implementing financial plans</a:t>
            </a:r>
          </a:p>
          <a:p>
            <a:pPr algn="just">
              <a:lnSpc>
                <a:spcPct val="120000"/>
              </a:lnSpc>
              <a:spcBef>
                <a:spcPts val="0"/>
              </a:spcBef>
              <a:buClrTx/>
              <a:buFont typeface="Wingdings" panose="05000000000000000000" pitchFamily="2" charset="2"/>
              <a:buChar char="q"/>
            </a:pPr>
            <a:r>
              <a:rPr lang="en-US" sz="2600" dirty="0">
                <a:solidFill>
                  <a:schemeClr val="tx1"/>
                </a:solidFill>
              </a:rPr>
              <a:t>Managing cash assets</a:t>
            </a:r>
          </a:p>
          <a:p>
            <a:pPr algn="just">
              <a:lnSpc>
                <a:spcPct val="120000"/>
              </a:lnSpc>
              <a:spcBef>
                <a:spcPts val="0"/>
              </a:spcBef>
              <a:buClrTx/>
              <a:buFont typeface="Wingdings" panose="05000000000000000000" pitchFamily="2" charset="2"/>
              <a:buChar char="q"/>
            </a:pPr>
            <a:r>
              <a:rPr lang="en-US" sz="2600" dirty="0">
                <a:solidFill>
                  <a:schemeClr val="tx1"/>
                </a:solidFill>
              </a:rPr>
              <a:t>Implementing and managing the treasury bank accounts</a:t>
            </a:r>
          </a:p>
          <a:p>
            <a:pPr algn="just">
              <a:lnSpc>
                <a:spcPct val="120000"/>
              </a:lnSpc>
              <a:spcBef>
                <a:spcPts val="0"/>
              </a:spcBef>
              <a:buClrTx/>
              <a:buFont typeface="Wingdings" panose="05000000000000000000" pitchFamily="2" charset="2"/>
              <a:buChar char="q"/>
            </a:pPr>
            <a:r>
              <a:rPr lang="en-US" sz="2600" dirty="0">
                <a:solidFill>
                  <a:schemeClr val="tx1"/>
                </a:solidFill>
              </a:rPr>
              <a:t>Implementing the budget and performing expenditure controls in accordance with the revenue and expenditure plans.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7443233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The possible impacts are: Loss of Habitat, species etc.</a:t>
            </a:r>
          </a:p>
          <a:p>
            <a:pPr algn="just">
              <a:lnSpc>
                <a:spcPct val="120000"/>
              </a:lnSpc>
              <a:spcBef>
                <a:spcPts val="0"/>
              </a:spcBef>
              <a:buClrTx/>
              <a:buFont typeface="Wingdings" panose="05000000000000000000" pitchFamily="2" charset="2"/>
              <a:buChar char="q"/>
            </a:pPr>
            <a:r>
              <a:rPr lang="en-US" sz="2600" b="1" dirty="0">
                <a:solidFill>
                  <a:schemeClr val="tx1"/>
                </a:solidFill>
              </a:rPr>
              <a:t>Phase 3.Response phase</a:t>
            </a:r>
            <a:r>
              <a:rPr lang="en-GB" sz="2500" b="1" dirty="0">
                <a:solidFill>
                  <a:schemeClr val="tx1"/>
                </a:solidFill>
              </a:rPr>
              <a:t>: </a:t>
            </a:r>
            <a:r>
              <a:rPr lang="en-US" sz="2500" dirty="0">
                <a:solidFill>
                  <a:schemeClr val="tx1"/>
                </a:solidFill>
              </a:rPr>
              <a:t>This always starts after the impact and continues until the entire place has been recovered / restored.</a:t>
            </a:r>
          </a:p>
          <a:p>
            <a:pPr algn="just">
              <a:lnSpc>
                <a:spcPct val="120000"/>
              </a:lnSpc>
              <a:spcBef>
                <a:spcPts val="0"/>
              </a:spcBef>
              <a:buClrTx/>
              <a:buFont typeface="Wingdings" panose="05000000000000000000" pitchFamily="2" charset="2"/>
              <a:buChar char="q"/>
            </a:pPr>
            <a:r>
              <a:rPr lang="en-US" sz="2500" dirty="0">
                <a:solidFill>
                  <a:schemeClr val="tx1"/>
                </a:solidFill>
              </a:rPr>
              <a:t>Survivors here always assist the victims by giving them first aid and other necessary requirements.</a:t>
            </a:r>
          </a:p>
          <a:p>
            <a:pPr algn="just">
              <a:lnSpc>
                <a:spcPct val="120000"/>
              </a:lnSpc>
              <a:spcBef>
                <a:spcPts val="0"/>
              </a:spcBef>
              <a:buClrTx/>
              <a:buFont typeface="Wingdings" panose="05000000000000000000" pitchFamily="2" charset="2"/>
              <a:buChar char="q"/>
            </a:pPr>
            <a:r>
              <a:rPr lang="en-US" sz="2500" b="1" dirty="0">
                <a:solidFill>
                  <a:schemeClr val="tx1"/>
                </a:solidFill>
              </a:rPr>
              <a:t>Phase 4. Relief phase: </a:t>
            </a:r>
            <a:r>
              <a:rPr lang="en-US" sz="2500" dirty="0">
                <a:solidFill>
                  <a:schemeClr val="tx1"/>
                </a:solidFill>
              </a:rPr>
              <a:t>It is during this time that the experts of the voluntary organization starts arriving and various actions take place like provision of alternative shelter for the homeless, relocations are done and relief supplies are received and continue being distributed to victims, preparation of the operational plan based on evaluation assessment of the disaster area.</a:t>
            </a:r>
          </a:p>
          <a:p>
            <a:pPr algn="just">
              <a:lnSpc>
                <a:spcPct val="120000"/>
              </a:lnSpc>
              <a:spcBef>
                <a:spcPts val="0"/>
              </a:spcBef>
              <a:buClrTx/>
              <a:buFont typeface="Wingdings" panose="05000000000000000000" pitchFamily="2" charset="2"/>
              <a:buChar char="q"/>
            </a:pPr>
            <a:r>
              <a:rPr lang="en-US" sz="2500" dirty="0">
                <a:solidFill>
                  <a:schemeClr val="tx1"/>
                </a:solidFill>
              </a:rPr>
              <a:t>Medical and food supplies are therefore given out.</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7539588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algn="just">
              <a:lnSpc>
                <a:spcPct val="120000"/>
              </a:lnSpc>
              <a:spcBef>
                <a:spcPts val="0"/>
              </a:spcBef>
              <a:buClrTx/>
              <a:buFont typeface="Wingdings" panose="05000000000000000000" pitchFamily="2" charset="2"/>
              <a:buChar char="q"/>
            </a:pPr>
            <a:r>
              <a:rPr lang="en-US" sz="2600" b="1" dirty="0">
                <a:solidFill>
                  <a:schemeClr val="tx1"/>
                </a:solidFill>
              </a:rPr>
              <a:t>Phase 5. Rehabilitation phase: </a:t>
            </a:r>
            <a:r>
              <a:rPr lang="en-US" sz="2600" dirty="0">
                <a:solidFill>
                  <a:schemeClr val="tx1"/>
                </a:solidFill>
              </a:rPr>
              <a:t>To rehabilitate is to bring back to the original form or state.</a:t>
            </a:r>
          </a:p>
          <a:p>
            <a:pPr algn="just">
              <a:lnSpc>
                <a:spcPct val="120000"/>
              </a:lnSpc>
              <a:spcBef>
                <a:spcPts val="0"/>
              </a:spcBef>
              <a:buClrTx/>
              <a:buFont typeface="Wingdings" panose="05000000000000000000" pitchFamily="2" charset="2"/>
              <a:buChar char="q"/>
            </a:pPr>
            <a:r>
              <a:rPr lang="en-US" sz="2600" dirty="0">
                <a:solidFill>
                  <a:schemeClr val="tx1"/>
                </a:solidFill>
              </a:rPr>
              <a:t>This is also called the recovery phase. The aim of the recovery phase is to restore the affected area to its previous state. It differs from the response phase in its focus; recovery efforts are concerned with issues and decisions that must be made after immediate needs are addressed. Recovery efforts are primarily concerned with actions that involve rebuilding destroyed property, re-employment, and the repair of other essential infrastructure. An important aspect of effective recovery efforts is taking advantage of a ‘window of opportunity’ for the implementation of mitigative measures that might otherwise be unpopular. Citizens of the affected area are more likely to accept more mitigative changes when a recent disaster is in fresh memory</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265027013"/>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DISASTER MANAGEMENT</a:t>
            </a:r>
          </a:p>
          <a:p>
            <a:pPr algn="just">
              <a:lnSpc>
                <a:spcPct val="120000"/>
              </a:lnSpc>
              <a:spcBef>
                <a:spcPts val="0"/>
              </a:spcBef>
              <a:buClrTx/>
              <a:buFont typeface="Wingdings" panose="05000000000000000000" pitchFamily="2" charset="2"/>
              <a:buChar char="q"/>
            </a:pPr>
            <a:r>
              <a:rPr lang="en-US" sz="2600" dirty="0">
                <a:solidFill>
                  <a:schemeClr val="tx1"/>
                </a:solidFill>
              </a:rPr>
              <a:t>Refers to the efforts initiated to either prevent disasters or minimize their impacts to the society and environment. </a:t>
            </a:r>
          </a:p>
          <a:p>
            <a:pPr marL="0" indent="0" algn="ctr">
              <a:lnSpc>
                <a:spcPct val="120000"/>
              </a:lnSpc>
              <a:spcBef>
                <a:spcPts val="0"/>
              </a:spcBef>
              <a:buClrTx/>
              <a:buNone/>
            </a:pPr>
            <a:r>
              <a:rPr lang="en-US" sz="2600" b="1" dirty="0">
                <a:solidFill>
                  <a:srgbClr val="0070C0"/>
                </a:solidFill>
              </a:rPr>
              <a:t>AIMS OF DISASTER MANAGEMENT</a:t>
            </a:r>
          </a:p>
          <a:p>
            <a:pPr algn="just">
              <a:lnSpc>
                <a:spcPct val="120000"/>
              </a:lnSpc>
              <a:spcBef>
                <a:spcPts val="0"/>
              </a:spcBef>
              <a:buClrTx/>
              <a:buFont typeface="Wingdings" panose="05000000000000000000" pitchFamily="2" charset="2"/>
              <a:buChar char="q"/>
            </a:pPr>
            <a:r>
              <a:rPr lang="en-US" sz="2600" dirty="0">
                <a:solidFill>
                  <a:schemeClr val="tx1"/>
                </a:solidFill>
              </a:rPr>
              <a:t>Reduce (avoid, if possible) the potential losses from hazards</a:t>
            </a:r>
          </a:p>
          <a:p>
            <a:pPr algn="just">
              <a:lnSpc>
                <a:spcPct val="120000"/>
              </a:lnSpc>
              <a:spcBef>
                <a:spcPts val="0"/>
              </a:spcBef>
              <a:buClrTx/>
              <a:buFont typeface="Wingdings" panose="05000000000000000000" pitchFamily="2" charset="2"/>
              <a:buChar char="q"/>
            </a:pPr>
            <a:r>
              <a:rPr lang="en-US" sz="2600" dirty="0">
                <a:solidFill>
                  <a:schemeClr val="tx1"/>
                </a:solidFill>
              </a:rPr>
              <a:t>Assure prompt and appropriate assistance to victims when necessary</a:t>
            </a:r>
          </a:p>
          <a:p>
            <a:pPr algn="just">
              <a:lnSpc>
                <a:spcPct val="120000"/>
              </a:lnSpc>
              <a:spcBef>
                <a:spcPts val="0"/>
              </a:spcBef>
              <a:buClrTx/>
              <a:buFont typeface="Wingdings" panose="05000000000000000000" pitchFamily="2" charset="2"/>
              <a:buChar char="q"/>
            </a:pPr>
            <a:r>
              <a:rPr lang="en-US" sz="2600" dirty="0">
                <a:solidFill>
                  <a:schemeClr val="tx1"/>
                </a:solidFill>
              </a:rPr>
              <a:t>Achieve rapid and durable recovery</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41988684"/>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PHASES OF DISASTER MANAGEMENT:</a:t>
            </a:r>
          </a:p>
          <a:p>
            <a:pPr marL="0" indent="0" algn="just">
              <a:lnSpc>
                <a:spcPct val="120000"/>
              </a:lnSpc>
              <a:spcBef>
                <a:spcPts val="0"/>
              </a:spcBef>
              <a:buClrTx/>
              <a:buNone/>
            </a:pPr>
            <a:r>
              <a:rPr lang="en-US" sz="2600" dirty="0">
                <a:solidFill>
                  <a:schemeClr val="tx1"/>
                </a:solidFill>
              </a:rPr>
              <a:t>A phase is a step or a stage.  </a:t>
            </a:r>
          </a:p>
          <a:p>
            <a:pPr marL="0" indent="0" algn="just">
              <a:lnSpc>
                <a:spcPct val="120000"/>
              </a:lnSpc>
              <a:spcBef>
                <a:spcPts val="0"/>
              </a:spcBef>
              <a:buClrTx/>
              <a:buNone/>
            </a:pPr>
            <a:r>
              <a:rPr lang="en-US" sz="2600" b="1" dirty="0">
                <a:solidFill>
                  <a:schemeClr val="tx1"/>
                </a:solidFill>
              </a:rPr>
              <a:t> </a:t>
            </a:r>
          </a:p>
          <a:p>
            <a:pPr algn="just">
              <a:lnSpc>
                <a:spcPct val="120000"/>
              </a:lnSpc>
              <a:spcBef>
                <a:spcPts val="0"/>
              </a:spcBef>
              <a:buClrTx/>
              <a:buFont typeface="Wingdings" panose="05000000000000000000" pitchFamily="2" charset="2"/>
              <a:buChar char="q"/>
            </a:pPr>
            <a:r>
              <a:rPr lang="en-US" sz="2600" b="1" dirty="0">
                <a:solidFill>
                  <a:schemeClr val="tx1"/>
                </a:solidFill>
              </a:rPr>
              <a:t>Phase 1: Pre-disaster phase. </a:t>
            </a:r>
            <a:r>
              <a:rPr lang="en-US" sz="2600" dirty="0">
                <a:solidFill>
                  <a:schemeClr val="tx1"/>
                </a:solidFill>
              </a:rPr>
              <a:t>It entails disaster preparedness and mitigation</a:t>
            </a:r>
          </a:p>
          <a:p>
            <a:pPr algn="just">
              <a:lnSpc>
                <a:spcPct val="120000"/>
              </a:lnSpc>
              <a:spcBef>
                <a:spcPts val="0"/>
              </a:spcBef>
              <a:buClrTx/>
              <a:buFont typeface="Wingdings" panose="05000000000000000000" pitchFamily="2" charset="2"/>
              <a:buChar char="q"/>
            </a:pPr>
            <a:r>
              <a:rPr lang="en-US" sz="2600" b="1" dirty="0">
                <a:solidFill>
                  <a:schemeClr val="tx1"/>
                </a:solidFill>
              </a:rPr>
              <a:t>Phase 2: Occurrence phase. </a:t>
            </a:r>
            <a:r>
              <a:rPr lang="en-US" sz="2600" dirty="0">
                <a:solidFill>
                  <a:schemeClr val="tx1"/>
                </a:solidFill>
              </a:rPr>
              <a:t>This phase involves relief and assistance</a:t>
            </a:r>
          </a:p>
          <a:p>
            <a:pPr algn="just">
              <a:lnSpc>
                <a:spcPct val="120000"/>
              </a:lnSpc>
              <a:spcBef>
                <a:spcPts val="0"/>
              </a:spcBef>
              <a:buClrTx/>
              <a:buFont typeface="Wingdings" panose="05000000000000000000" pitchFamily="2" charset="2"/>
              <a:buChar char="q"/>
            </a:pPr>
            <a:r>
              <a:rPr lang="en-US" sz="2600" b="1" dirty="0">
                <a:solidFill>
                  <a:schemeClr val="tx1"/>
                </a:solidFill>
              </a:rPr>
              <a:t>Phase 3: Post Disaster phase. </a:t>
            </a:r>
            <a:r>
              <a:rPr lang="en-US" sz="2600" dirty="0">
                <a:solidFill>
                  <a:schemeClr val="tx1"/>
                </a:solidFill>
              </a:rPr>
              <a:t>it entails rehabilitation, reconstruction and recovery.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5514789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9954"/>
            <a:ext cx="8839199" cy="6656698"/>
          </a:xfrm>
        </p:spPr>
        <p:txBody>
          <a:bodyPr>
            <a:normAutofit fontScale="85000" lnSpcReduction="10000"/>
          </a:bodyPr>
          <a:lstStyle/>
          <a:p>
            <a:pPr marL="0" indent="0" algn="ctr">
              <a:lnSpc>
                <a:spcPct val="120000"/>
              </a:lnSpc>
              <a:spcBef>
                <a:spcPts val="0"/>
              </a:spcBef>
              <a:buClrTx/>
              <a:buNone/>
            </a:pPr>
            <a:r>
              <a:rPr lang="en-US" sz="2600" b="1" dirty="0">
                <a:solidFill>
                  <a:srgbClr val="0070C0"/>
                </a:solidFill>
              </a:rPr>
              <a:t>PRE-DISASTER PHASE</a:t>
            </a:r>
            <a:endParaRPr lang="en-GB" sz="26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It entails mitigation of disasters. </a:t>
            </a:r>
          </a:p>
          <a:p>
            <a:pPr algn="just">
              <a:lnSpc>
                <a:spcPct val="120000"/>
              </a:lnSpc>
              <a:spcBef>
                <a:spcPts val="0"/>
              </a:spcBef>
              <a:buClrTx/>
              <a:buFont typeface="Wingdings" panose="05000000000000000000" pitchFamily="2" charset="2"/>
              <a:buChar char="q"/>
            </a:pPr>
            <a:r>
              <a:rPr lang="en-US" sz="2600" b="1" dirty="0">
                <a:solidFill>
                  <a:schemeClr val="tx1"/>
                </a:solidFill>
              </a:rPr>
              <a:t>Mitigation: </a:t>
            </a:r>
            <a:r>
              <a:rPr lang="en-US" sz="2600" dirty="0">
                <a:solidFill>
                  <a:schemeClr val="tx1"/>
                </a:solidFill>
              </a:rPr>
              <a:t>It is a collective term used to emphasize on all action taken prior to occurrence of a disaster to include;</a:t>
            </a:r>
          </a:p>
          <a:p>
            <a:pPr marL="0" indent="0" algn="just">
              <a:lnSpc>
                <a:spcPct val="120000"/>
              </a:lnSpc>
              <a:spcBef>
                <a:spcPts val="0"/>
              </a:spcBef>
              <a:buClrTx/>
              <a:buNone/>
            </a:pPr>
            <a:r>
              <a:rPr lang="en-US" sz="2600" dirty="0">
                <a:solidFill>
                  <a:schemeClr val="tx1"/>
                </a:solidFill>
              </a:rPr>
              <a:t>	- Preparedness</a:t>
            </a:r>
          </a:p>
          <a:p>
            <a:pPr marL="0" indent="0" algn="just">
              <a:lnSpc>
                <a:spcPct val="120000"/>
              </a:lnSpc>
              <a:spcBef>
                <a:spcPts val="0"/>
              </a:spcBef>
              <a:buClrTx/>
              <a:buNone/>
            </a:pPr>
            <a:r>
              <a:rPr lang="en-US" sz="2600" dirty="0">
                <a:solidFill>
                  <a:schemeClr val="tx1"/>
                </a:solidFill>
              </a:rPr>
              <a:t>	- long term risk reduction</a:t>
            </a:r>
          </a:p>
          <a:p>
            <a:pPr algn="just">
              <a:lnSpc>
                <a:spcPct val="120000"/>
              </a:lnSpc>
              <a:spcBef>
                <a:spcPts val="0"/>
              </a:spcBef>
              <a:buClrTx/>
              <a:buFont typeface="Wingdings" panose="05000000000000000000" pitchFamily="2" charset="2"/>
              <a:buChar char="q"/>
            </a:pPr>
            <a:r>
              <a:rPr lang="en-US" sz="2600" dirty="0">
                <a:solidFill>
                  <a:schemeClr val="tx1"/>
                </a:solidFill>
              </a:rPr>
              <a:t>Mitigation: All actions taken prior to the occurrence of a disaster including preparedness and long term risk reduction measures.</a:t>
            </a:r>
          </a:p>
          <a:p>
            <a:pPr algn="just">
              <a:lnSpc>
                <a:spcPct val="120000"/>
              </a:lnSpc>
              <a:spcBef>
                <a:spcPts val="0"/>
              </a:spcBef>
              <a:buClrTx/>
              <a:buFont typeface="Wingdings" panose="05000000000000000000" pitchFamily="2" charset="2"/>
              <a:buChar char="q"/>
            </a:pPr>
            <a:r>
              <a:rPr lang="en-US" sz="2600" dirty="0">
                <a:solidFill>
                  <a:schemeClr val="tx1"/>
                </a:solidFill>
              </a:rPr>
              <a:t>Disaster preparedness refers to collection of acts designed to minimize loss of life and damage, organize the temporary removal of people and property from a threatened location, and facilitate timely and effectively rescue, relief and rehabilitation.</a:t>
            </a:r>
          </a:p>
          <a:p>
            <a:pPr algn="just">
              <a:lnSpc>
                <a:spcPct val="120000"/>
              </a:lnSpc>
              <a:spcBef>
                <a:spcPts val="0"/>
              </a:spcBef>
              <a:buClrTx/>
              <a:buFont typeface="Wingdings" panose="05000000000000000000" pitchFamily="2" charset="2"/>
              <a:buChar char="q"/>
            </a:pPr>
            <a:r>
              <a:rPr lang="en-US" sz="2600" dirty="0">
                <a:solidFill>
                  <a:schemeClr val="tx1"/>
                </a:solidFill>
              </a:rPr>
              <a:t>In this phase, the manager determines:- </a:t>
            </a:r>
          </a:p>
          <a:p>
            <a:pPr lvl="1" algn="just">
              <a:lnSpc>
                <a:spcPct val="120000"/>
              </a:lnSpc>
              <a:spcBef>
                <a:spcPts val="0"/>
              </a:spcBef>
              <a:buClrTx/>
              <a:buFont typeface="Wingdings" panose="05000000000000000000" pitchFamily="2" charset="2"/>
              <a:buChar char="§"/>
            </a:pPr>
            <a:r>
              <a:rPr lang="en-US" sz="2600" dirty="0">
                <a:solidFill>
                  <a:schemeClr val="tx1"/>
                </a:solidFill>
              </a:rPr>
              <a:t>The degree to which people and communities are protecting themselves </a:t>
            </a:r>
          </a:p>
          <a:p>
            <a:pPr lvl="1" algn="just">
              <a:lnSpc>
                <a:spcPct val="120000"/>
              </a:lnSpc>
              <a:spcBef>
                <a:spcPts val="0"/>
              </a:spcBef>
              <a:buClrTx/>
              <a:buFont typeface="Wingdings" panose="05000000000000000000" pitchFamily="2" charset="2"/>
              <a:buChar char="§"/>
            </a:pPr>
            <a:r>
              <a:rPr lang="en-US" sz="2600" dirty="0">
                <a:solidFill>
                  <a:schemeClr val="tx1"/>
                </a:solidFill>
              </a:rPr>
              <a:t>How they use various resources to prevent occurrence of disasters.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13238678"/>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It also involves establishment of early warning systems &amp; capacity building of the national institutions responsible for data collection, analysis and issuance of forecasts and warnings of the disasters.</a:t>
            </a:r>
          </a:p>
          <a:p>
            <a:pPr marL="0" indent="0" algn="just">
              <a:lnSpc>
                <a:spcPct val="120000"/>
              </a:lnSpc>
              <a:spcBef>
                <a:spcPts val="0"/>
              </a:spcBef>
              <a:buClrTx/>
              <a:buNone/>
            </a:pPr>
            <a:r>
              <a:rPr lang="en-US" sz="2600" b="1" dirty="0">
                <a:solidFill>
                  <a:schemeClr val="tx1"/>
                </a:solidFill>
              </a:rPr>
              <a:t>DISASTER MITIGATION</a:t>
            </a:r>
          </a:p>
          <a:p>
            <a:pPr algn="just">
              <a:lnSpc>
                <a:spcPct val="120000"/>
              </a:lnSpc>
              <a:spcBef>
                <a:spcPts val="0"/>
              </a:spcBef>
              <a:buClrTx/>
              <a:buFont typeface="Wingdings" panose="05000000000000000000" pitchFamily="2" charset="2"/>
              <a:buChar char="q"/>
            </a:pPr>
            <a:r>
              <a:rPr lang="en-US" sz="2600" dirty="0">
                <a:solidFill>
                  <a:schemeClr val="tx1"/>
                </a:solidFill>
              </a:rPr>
              <a:t>It refers to the steps taken to contain or reduce the effects of an anticipated or already occurred disastrous event</a:t>
            </a:r>
          </a:p>
          <a:p>
            <a:pPr algn="just">
              <a:lnSpc>
                <a:spcPct val="120000"/>
              </a:lnSpc>
              <a:spcBef>
                <a:spcPts val="0"/>
              </a:spcBef>
              <a:buClrTx/>
              <a:buFont typeface="Wingdings" panose="05000000000000000000" pitchFamily="2" charset="2"/>
              <a:buChar char="q"/>
            </a:pPr>
            <a:r>
              <a:rPr lang="en-US" sz="2600" dirty="0">
                <a:solidFill>
                  <a:schemeClr val="tx1"/>
                </a:solidFill>
              </a:rPr>
              <a:t>It requires certain organizational &amp; procedural measures to include:- </a:t>
            </a:r>
          </a:p>
          <a:p>
            <a:pPr lvl="1" algn="just">
              <a:lnSpc>
                <a:spcPct val="120000"/>
              </a:lnSpc>
              <a:spcBef>
                <a:spcPts val="0"/>
              </a:spcBef>
              <a:buClrTx/>
              <a:buFont typeface="Wingdings" panose="05000000000000000000" pitchFamily="2" charset="2"/>
              <a:buChar char="§"/>
            </a:pPr>
            <a:r>
              <a:rPr lang="en-US" sz="2400" dirty="0">
                <a:solidFill>
                  <a:schemeClr val="tx1"/>
                </a:solidFill>
              </a:rPr>
              <a:t>Changes in location, planning, upgrading, destroying structures and buildings as required.</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245672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u="sng" dirty="0">
                <a:solidFill>
                  <a:schemeClr val="tx1"/>
                </a:solidFill>
              </a:rPr>
              <a:t>Mitigation measures can be active or passive</a:t>
            </a:r>
            <a:r>
              <a:rPr lang="en-US" sz="2600" dirty="0">
                <a:solidFill>
                  <a:schemeClr val="tx1"/>
                </a:solidFill>
              </a:rPr>
              <a:t>.</a:t>
            </a:r>
          </a:p>
          <a:p>
            <a:pPr algn="just">
              <a:lnSpc>
                <a:spcPct val="120000"/>
              </a:lnSpc>
              <a:spcBef>
                <a:spcPts val="0"/>
              </a:spcBef>
              <a:buClrTx/>
              <a:buFont typeface="Wingdings" panose="05000000000000000000" pitchFamily="2" charset="2"/>
              <a:buChar char="q"/>
            </a:pPr>
            <a:r>
              <a:rPr lang="en-US" sz="2600" b="1" dirty="0">
                <a:solidFill>
                  <a:schemeClr val="tx1"/>
                </a:solidFill>
              </a:rPr>
              <a:t>Active measures </a:t>
            </a:r>
            <a:r>
              <a:rPr lang="en-US" sz="2600" dirty="0">
                <a:solidFill>
                  <a:schemeClr val="tx1"/>
                </a:solidFill>
              </a:rPr>
              <a:t>is where the authority promotes the desired actions by providing the necessary resources. </a:t>
            </a:r>
          </a:p>
          <a:p>
            <a:pPr algn="just">
              <a:lnSpc>
                <a:spcPct val="120000"/>
              </a:lnSpc>
              <a:spcBef>
                <a:spcPts val="0"/>
              </a:spcBef>
              <a:buClrTx/>
              <a:buFont typeface="Wingdings" panose="05000000000000000000" pitchFamily="2" charset="2"/>
              <a:buChar char="q"/>
            </a:pPr>
            <a:r>
              <a:rPr lang="en-US" sz="2600" b="1" dirty="0">
                <a:solidFill>
                  <a:schemeClr val="tx1"/>
                </a:solidFill>
              </a:rPr>
              <a:t>Passive mitigation </a:t>
            </a:r>
            <a:r>
              <a:rPr lang="en-US" sz="2600" dirty="0">
                <a:solidFill>
                  <a:schemeClr val="tx1"/>
                </a:solidFill>
              </a:rPr>
              <a:t>is where the authority prevents undesired action by using control and penalties.</a:t>
            </a:r>
          </a:p>
          <a:p>
            <a:pPr marL="0" indent="0" algn="just">
              <a:lnSpc>
                <a:spcPct val="120000"/>
              </a:lnSpc>
              <a:spcBef>
                <a:spcPts val="0"/>
              </a:spcBef>
              <a:buClrTx/>
              <a:buNone/>
            </a:pPr>
            <a:r>
              <a:rPr lang="en-US" sz="2600" u="sng" dirty="0">
                <a:solidFill>
                  <a:schemeClr val="tx1"/>
                </a:solidFill>
              </a:rPr>
              <a:t>Mitigation measures can also be structural or non structural.</a:t>
            </a:r>
          </a:p>
          <a:p>
            <a:pPr algn="just">
              <a:lnSpc>
                <a:spcPct val="120000"/>
              </a:lnSpc>
              <a:spcBef>
                <a:spcPts val="0"/>
              </a:spcBef>
              <a:buClrTx/>
              <a:buFont typeface="Wingdings" panose="05000000000000000000" pitchFamily="2" charset="2"/>
              <a:buChar char="q"/>
            </a:pPr>
            <a:r>
              <a:rPr lang="en-US" sz="2600" b="1" dirty="0">
                <a:solidFill>
                  <a:schemeClr val="tx1"/>
                </a:solidFill>
              </a:rPr>
              <a:t>Structural</a:t>
            </a:r>
            <a:r>
              <a:rPr lang="en-US" sz="2600" dirty="0">
                <a:solidFill>
                  <a:schemeClr val="tx1"/>
                </a:solidFill>
              </a:rPr>
              <a:t> are physical measures to reduce risk by constructing various structures. e.g. Dykes in flooding areas.</a:t>
            </a:r>
          </a:p>
          <a:p>
            <a:pPr algn="just">
              <a:lnSpc>
                <a:spcPct val="120000"/>
              </a:lnSpc>
              <a:spcBef>
                <a:spcPts val="0"/>
              </a:spcBef>
              <a:buClrTx/>
              <a:buFont typeface="Wingdings" panose="05000000000000000000" pitchFamily="2" charset="2"/>
              <a:buChar char="q"/>
            </a:pPr>
            <a:r>
              <a:rPr lang="en-US" sz="2600" b="1" dirty="0">
                <a:solidFill>
                  <a:schemeClr val="tx1"/>
                </a:solidFill>
              </a:rPr>
              <a:t>Non-structural</a:t>
            </a:r>
            <a:r>
              <a:rPr lang="en-US" sz="2600" dirty="0">
                <a:solidFill>
                  <a:schemeClr val="tx1"/>
                </a:solidFill>
              </a:rPr>
              <a:t>; policies that support development and whose implementation reduces the risk.</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0984439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199" cy="6534251"/>
          </a:xfrm>
        </p:spPr>
        <p:txBody>
          <a:bodyPr>
            <a:normAutofit fontScale="92500"/>
          </a:bodyPr>
          <a:lstStyle/>
          <a:p>
            <a:pPr marL="0" indent="0" algn="just">
              <a:lnSpc>
                <a:spcPct val="120000"/>
              </a:lnSpc>
              <a:spcBef>
                <a:spcPts val="0"/>
              </a:spcBef>
              <a:buClrTx/>
              <a:buNone/>
            </a:pPr>
            <a:r>
              <a:rPr lang="en-US" sz="2600" b="1" dirty="0">
                <a:solidFill>
                  <a:srgbClr val="0070C0"/>
                </a:solidFill>
              </a:rPr>
              <a:t>OCCURRENCE PHASE</a:t>
            </a:r>
          </a:p>
          <a:p>
            <a:pPr algn="just">
              <a:lnSpc>
                <a:spcPct val="120000"/>
              </a:lnSpc>
              <a:spcBef>
                <a:spcPts val="0"/>
              </a:spcBef>
              <a:buClrTx/>
              <a:buFont typeface="Wingdings" panose="05000000000000000000" pitchFamily="2" charset="2"/>
              <a:buChar char="q"/>
            </a:pPr>
            <a:r>
              <a:rPr lang="en-US" sz="2600" dirty="0">
                <a:solidFill>
                  <a:schemeClr val="tx1"/>
                </a:solidFill>
              </a:rPr>
              <a:t>It involves taking the emergency measures</a:t>
            </a:r>
          </a:p>
          <a:p>
            <a:pPr algn="just">
              <a:lnSpc>
                <a:spcPct val="120000"/>
              </a:lnSpc>
              <a:spcBef>
                <a:spcPts val="0"/>
              </a:spcBef>
              <a:buClrTx/>
              <a:buFont typeface="Wingdings" panose="05000000000000000000" pitchFamily="2" charset="2"/>
              <a:buChar char="q"/>
            </a:pPr>
            <a:r>
              <a:rPr lang="en-US" sz="2600" dirty="0">
                <a:solidFill>
                  <a:schemeClr val="tx1"/>
                </a:solidFill>
              </a:rPr>
              <a:t>RELIEF: The period immediately following  the occurrence of a sudden disaster when exceptional measures have to be taken to search  and find the survivors as well as meet their basic needs of shelter, water, food and medical care.</a:t>
            </a:r>
          </a:p>
          <a:p>
            <a:pPr marL="0" indent="0" algn="just">
              <a:lnSpc>
                <a:spcPct val="120000"/>
              </a:lnSpc>
              <a:spcBef>
                <a:spcPts val="0"/>
              </a:spcBef>
              <a:buClrTx/>
              <a:buNone/>
            </a:pPr>
            <a:r>
              <a:rPr lang="en-US" sz="2600" dirty="0">
                <a:solidFill>
                  <a:schemeClr val="tx1"/>
                </a:solidFill>
              </a:rPr>
              <a:t>The manager:</a:t>
            </a:r>
          </a:p>
          <a:p>
            <a:pPr algn="just">
              <a:lnSpc>
                <a:spcPct val="120000"/>
              </a:lnSpc>
              <a:spcBef>
                <a:spcPts val="0"/>
              </a:spcBef>
              <a:buClrTx/>
              <a:buFont typeface="Wingdings" panose="05000000000000000000" pitchFamily="2" charset="2"/>
              <a:buChar char="q"/>
            </a:pPr>
            <a:r>
              <a:rPr lang="en-US" sz="2600" dirty="0">
                <a:solidFill>
                  <a:schemeClr val="tx1"/>
                </a:solidFill>
              </a:rPr>
              <a:t>Confirms the reported emergency &amp; estimates the overall magnitude of damage to the population.</a:t>
            </a:r>
          </a:p>
          <a:p>
            <a:pPr algn="just">
              <a:lnSpc>
                <a:spcPct val="120000"/>
              </a:lnSpc>
              <a:spcBef>
                <a:spcPts val="0"/>
              </a:spcBef>
              <a:buClrTx/>
              <a:buFont typeface="Wingdings" panose="05000000000000000000" pitchFamily="2" charset="2"/>
              <a:buChar char="q"/>
            </a:pPr>
            <a:r>
              <a:rPr lang="en-US" sz="2600" dirty="0">
                <a:solidFill>
                  <a:schemeClr val="tx1"/>
                </a:solidFill>
              </a:rPr>
              <a:t>Identifies local response capacity including organization structure and response</a:t>
            </a:r>
          </a:p>
          <a:p>
            <a:pPr algn="just">
              <a:lnSpc>
                <a:spcPct val="120000"/>
              </a:lnSpc>
              <a:spcBef>
                <a:spcPts val="0"/>
              </a:spcBef>
              <a:buClrTx/>
              <a:buFont typeface="Wingdings" panose="05000000000000000000" pitchFamily="2" charset="2"/>
              <a:buChar char="q"/>
            </a:pPr>
            <a:r>
              <a:rPr lang="en-US" sz="2600" dirty="0">
                <a:solidFill>
                  <a:schemeClr val="tx1"/>
                </a:solidFill>
              </a:rPr>
              <a:t>Identifies medical &amp; logistic response</a:t>
            </a:r>
          </a:p>
          <a:p>
            <a:pPr algn="just">
              <a:lnSpc>
                <a:spcPct val="120000"/>
              </a:lnSpc>
              <a:spcBef>
                <a:spcPts val="0"/>
              </a:spcBef>
              <a:buClrTx/>
              <a:buFont typeface="Wingdings" panose="05000000000000000000" pitchFamily="2" charset="2"/>
              <a:buChar char="q"/>
            </a:pPr>
            <a:r>
              <a:rPr lang="en-US" sz="2600" dirty="0">
                <a:solidFill>
                  <a:schemeClr val="tx1"/>
                </a:solidFill>
              </a:rPr>
              <a:t>Assists in relief and rescue.</a:t>
            </a:r>
          </a:p>
          <a:p>
            <a:pPr algn="just">
              <a:lnSpc>
                <a:spcPct val="120000"/>
              </a:lnSpc>
              <a:spcBef>
                <a:spcPts val="0"/>
              </a:spcBef>
              <a:buClrTx/>
              <a:buFont typeface="Wingdings" panose="05000000000000000000" pitchFamily="2" charset="2"/>
              <a:buChar char="q"/>
            </a:pPr>
            <a:r>
              <a:rPr lang="en-US" sz="2600" dirty="0">
                <a:solidFill>
                  <a:schemeClr val="tx1"/>
                </a:solidFill>
              </a:rPr>
              <a:t>Assists in managing &amp; controlling of local resources.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9340082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b="1" dirty="0">
                <a:solidFill>
                  <a:srgbClr val="0070C0"/>
                </a:solidFill>
              </a:rPr>
              <a:t>POST DISASTER PHASE</a:t>
            </a:r>
            <a:endParaRPr lang="en-GB" sz="2500" b="1" dirty="0">
              <a:solidFill>
                <a:srgbClr val="0070C0"/>
              </a:solidFill>
            </a:endParaRPr>
          </a:p>
          <a:p>
            <a:pPr marL="0" indent="0" algn="just">
              <a:lnSpc>
                <a:spcPct val="120000"/>
              </a:lnSpc>
              <a:spcBef>
                <a:spcPts val="0"/>
              </a:spcBef>
              <a:buClrTx/>
              <a:buNone/>
            </a:pPr>
            <a:r>
              <a:rPr lang="en-US" sz="2600" dirty="0">
                <a:solidFill>
                  <a:schemeClr val="tx1"/>
                </a:solidFill>
              </a:rPr>
              <a:t>REHABILITATION: Operations and decisions taken after a disaster with a view to restoring a stricken community to its former living conditions, while encouraging and facilitating the necessary adjustments to the changes caused by the disaster.</a:t>
            </a:r>
          </a:p>
          <a:p>
            <a:pPr marL="0" indent="0" algn="just">
              <a:lnSpc>
                <a:spcPct val="120000"/>
              </a:lnSpc>
              <a:spcBef>
                <a:spcPts val="0"/>
              </a:spcBef>
              <a:buClrTx/>
              <a:buNone/>
            </a:pPr>
            <a:r>
              <a:rPr lang="en-US" sz="2600" u="sng" dirty="0">
                <a:solidFill>
                  <a:schemeClr val="tx1"/>
                </a:solidFill>
              </a:rPr>
              <a:t>Rehabilitation  process entails</a:t>
            </a:r>
          </a:p>
          <a:p>
            <a:pPr marL="514350" indent="-514350" algn="just">
              <a:lnSpc>
                <a:spcPct val="120000"/>
              </a:lnSpc>
              <a:spcBef>
                <a:spcPts val="0"/>
              </a:spcBef>
              <a:buClrTx/>
              <a:buFont typeface="+mj-lt"/>
              <a:buAutoNum type="alphaLcParenR"/>
            </a:pPr>
            <a:r>
              <a:rPr lang="en-US" sz="2600" dirty="0">
                <a:solidFill>
                  <a:schemeClr val="tx1"/>
                </a:solidFill>
              </a:rPr>
              <a:t>Identify priority of affected people</a:t>
            </a:r>
          </a:p>
          <a:p>
            <a:pPr marL="514350" indent="-514350" algn="just">
              <a:lnSpc>
                <a:spcPct val="120000"/>
              </a:lnSpc>
              <a:spcBef>
                <a:spcPts val="0"/>
              </a:spcBef>
              <a:buClrTx/>
              <a:buFont typeface="+mj-lt"/>
              <a:buAutoNum type="alphaLcParenR"/>
            </a:pPr>
            <a:r>
              <a:rPr lang="en-US" sz="2600" dirty="0">
                <a:solidFill>
                  <a:schemeClr val="tx1"/>
                </a:solidFill>
              </a:rPr>
              <a:t>Identify policies of government with regard to post disaster assistance</a:t>
            </a:r>
          </a:p>
          <a:p>
            <a:pPr marL="514350" indent="-514350" algn="just">
              <a:lnSpc>
                <a:spcPct val="120000"/>
              </a:lnSpc>
              <a:spcBef>
                <a:spcPts val="0"/>
              </a:spcBef>
              <a:buClrTx/>
              <a:buFont typeface="+mj-lt"/>
              <a:buAutoNum type="alphaLcParenR"/>
            </a:pPr>
            <a:r>
              <a:rPr lang="en-US" sz="2600" dirty="0">
                <a:solidFill>
                  <a:schemeClr val="tx1"/>
                </a:solidFill>
              </a:rPr>
              <a:t>Estimate additional support required for national and international sources of relief and recovery</a:t>
            </a:r>
          </a:p>
          <a:p>
            <a:pPr marL="514350" indent="-514350" algn="just">
              <a:lnSpc>
                <a:spcPct val="120000"/>
              </a:lnSpc>
              <a:spcBef>
                <a:spcPts val="0"/>
              </a:spcBef>
              <a:buClrTx/>
              <a:buFont typeface="+mj-lt"/>
              <a:buAutoNum type="alphaLcParenR"/>
            </a:pPr>
            <a:r>
              <a:rPr lang="en-US" sz="2600" dirty="0">
                <a:solidFill>
                  <a:schemeClr val="tx1"/>
                </a:solidFill>
              </a:rPr>
              <a:t>Monitor effectiveness of the continuing rehabilitation measures.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6004150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In recovery, the manager determines the damage to economically significant resource or its implication for development.</a:t>
            </a:r>
          </a:p>
          <a:p>
            <a:pPr algn="just">
              <a:lnSpc>
                <a:spcPct val="120000"/>
              </a:lnSpc>
              <a:spcBef>
                <a:spcPts val="0"/>
              </a:spcBef>
              <a:buClrTx/>
              <a:buFont typeface="Wingdings" panose="05000000000000000000" pitchFamily="2" charset="2"/>
              <a:buChar char="q"/>
            </a:pPr>
            <a:r>
              <a:rPr lang="en-US" sz="2600" dirty="0">
                <a:solidFill>
                  <a:schemeClr val="tx1"/>
                </a:solidFill>
              </a:rPr>
              <a:t>Assess impact of disaster on current developmental programs.</a:t>
            </a:r>
          </a:p>
          <a:p>
            <a:pPr algn="just">
              <a:lnSpc>
                <a:spcPct val="120000"/>
              </a:lnSpc>
              <a:spcBef>
                <a:spcPts val="0"/>
              </a:spcBef>
              <a:buClrTx/>
              <a:buFont typeface="Wingdings" panose="05000000000000000000" pitchFamily="2" charset="2"/>
              <a:buChar char="q"/>
            </a:pPr>
            <a:r>
              <a:rPr lang="en-US" sz="2600" dirty="0">
                <a:solidFill>
                  <a:schemeClr val="tx1"/>
                </a:solidFill>
              </a:rPr>
              <a:t>Identify new development opportunities created by disasters.</a:t>
            </a:r>
          </a:p>
          <a:p>
            <a:pPr marL="0" indent="0" algn="just">
              <a:lnSpc>
                <a:spcPct val="120000"/>
              </a:lnSpc>
              <a:spcBef>
                <a:spcPts val="0"/>
              </a:spcBef>
              <a:buClrTx/>
              <a:buNone/>
            </a:pPr>
            <a:r>
              <a:rPr lang="en-US" sz="2600" u="sng" dirty="0">
                <a:solidFill>
                  <a:schemeClr val="tx1"/>
                </a:solidFill>
              </a:rPr>
              <a:t>RECONSTRUCTION: </a:t>
            </a:r>
            <a:r>
              <a:rPr lang="en-US" sz="2600" dirty="0">
                <a:solidFill>
                  <a:schemeClr val="tx1"/>
                </a:solidFill>
              </a:rPr>
              <a:t>The actions taken to reestablish a community after a period of rehabilitation subsequent to  a disaster.</a:t>
            </a:r>
          </a:p>
          <a:p>
            <a:pPr algn="just">
              <a:lnSpc>
                <a:spcPct val="120000"/>
              </a:lnSpc>
              <a:spcBef>
                <a:spcPts val="0"/>
              </a:spcBef>
              <a:buClrTx/>
              <a:buFont typeface="Wingdings" panose="05000000000000000000" pitchFamily="2" charset="2"/>
              <a:buChar char="q"/>
            </a:pPr>
            <a:r>
              <a:rPr lang="en-US" sz="2600" dirty="0">
                <a:solidFill>
                  <a:schemeClr val="tx1"/>
                </a:solidFill>
              </a:rPr>
              <a:t>Include: Construction of permanent housing, full restoration of all services and complete resumption of the pre-disaster state.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2384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400" dirty="0"/>
              <a:t>Module Competence</a:t>
            </a:r>
            <a:br>
              <a:rPr lang="en-US" dirty="0"/>
            </a:br>
            <a:br>
              <a:rPr lang="en-US" dirty="0"/>
            </a:br>
            <a:br>
              <a:rPr lang="en-US" b="1" i="1" dirty="0"/>
            </a:br>
            <a:endParaRPr lang="en-US" dirty="0"/>
          </a:p>
        </p:txBody>
      </p:sp>
      <p:sp>
        <p:nvSpPr>
          <p:cNvPr id="3" name="Content Placeholder 2"/>
          <p:cNvSpPr>
            <a:spLocks noGrp="1"/>
          </p:cNvSpPr>
          <p:nvPr>
            <p:ph idx="1"/>
          </p:nvPr>
        </p:nvSpPr>
        <p:spPr>
          <a:xfrm>
            <a:off x="609598" y="2160590"/>
            <a:ext cx="7848601" cy="3880773"/>
          </a:xfrm>
        </p:spPr>
        <p:txBody>
          <a:bodyPr>
            <a:normAutofit/>
          </a:bodyPr>
          <a:lstStyle/>
          <a:p>
            <a:pPr algn="just"/>
            <a:r>
              <a:rPr lang="en-US" sz="3200" dirty="0"/>
              <a:t>This Module is designed to enable the learner develop management skills in finance, information, service delivery and project management. </a:t>
            </a:r>
          </a:p>
        </p:txBody>
      </p:sp>
      <p:sp>
        <p:nvSpPr>
          <p:cNvPr id="7" name="Slide Number Placeholder 1">
            <a:extLst>
              <a:ext uri="{FF2B5EF4-FFF2-40B4-BE49-F238E27FC236}">
                <a16:creationId xmlns:a16="http://schemas.microsoft.com/office/drawing/2014/main" id="{42176241-9ACC-45C7-A658-2DE4051354BA}"/>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753476" cy="6445142"/>
          </a:xfrm>
        </p:spPr>
        <p:txBody>
          <a:bodyPr>
            <a:normAutofit/>
          </a:bodyPr>
          <a:lstStyle/>
          <a:p>
            <a:pPr marL="0" indent="0" algn="just">
              <a:lnSpc>
                <a:spcPct val="120000"/>
              </a:lnSpc>
              <a:spcBef>
                <a:spcPts val="0"/>
              </a:spcBef>
              <a:buClrTx/>
              <a:buNone/>
            </a:pPr>
            <a:r>
              <a:rPr lang="en-US" sz="2600" b="1" dirty="0">
                <a:solidFill>
                  <a:schemeClr val="tx1"/>
                </a:solidFill>
              </a:rPr>
              <a:t>Role of the controller of budgets</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The office of controller of Budget of Kenya  is an independent office established under Article 228 of the constitution of Kenya, with core mandate being to oversee the implementation of the budgets of the National and County Governments by authorizing withdrawal from public funds.</a:t>
            </a:r>
          </a:p>
          <a:p>
            <a:pPr marL="0" indent="0" algn="just">
              <a:lnSpc>
                <a:spcPct val="120000"/>
              </a:lnSpc>
              <a:spcBef>
                <a:spcPts val="0"/>
              </a:spcBef>
              <a:buClrTx/>
              <a:buNone/>
            </a:pPr>
            <a:r>
              <a:rPr lang="en-US" sz="2600" b="1" dirty="0">
                <a:solidFill>
                  <a:schemeClr val="tx1"/>
                </a:solidFill>
              </a:rPr>
              <a:t>Specific roles</a:t>
            </a:r>
          </a:p>
          <a:p>
            <a:pPr algn="just">
              <a:lnSpc>
                <a:spcPct val="120000"/>
              </a:lnSpc>
              <a:spcBef>
                <a:spcPts val="0"/>
              </a:spcBef>
              <a:buClrTx/>
              <a:buFont typeface="Wingdings" panose="05000000000000000000" pitchFamily="2" charset="2"/>
              <a:buChar char="q"/>
            </a:pPr>
            <a:r>
              <a:rPr lang="en-US" sz="2600" u="sng" dirty="0">
                <a:solidFill>
                  <a:schemeClr val="tx1"/>
                </a:solidFill>
              </a:rPr>
              <a:t>Oversight</a:t>
            </a:r>
            <a:r>
              <a:rPr lang="en-US" sz="2600" dirty="0">
                <a:solidFill>
                  <a:schemeClr val="tx1"/>
                </a:solidFill>
              </a:rPr>
              <a:t>: overseeing the implementation of the budget both at National and County governments</a:t>
            </a:r>
          </a:p>
          <a:p>
            <a:pPr algn="just">
              <a:lnSpc>
                <a:spcPct val="120000"/>
              </a:lnSpc>
              <a:spcBef>
                <a:spcPts val="0"/>
              </a:spcBef>
              <a:buClrTx/>
              <a:buFont typeface="Wingdings" panose="05000000000000000000" pitchFamily="2" charset="2"/>
              <a:buChar char="q"/>
            </a:pPr>
            <a:r>
              <a:rPr lang="en-US" sz="2600" u="sng" dirty="0">
                <a:solidFill>
                  <a:schemeClr val="tx1"/>
                </a:solidFill>
              </a:rPr>
              <a:t>Controlling role</a:t>
            </a:r>
            <a:r>
              <a:rPr lang="en-US" sz="2600" dirty="0">
                <a:solidFill>
                  <a:schemeClr val="tx1"/>
                </a:solidFill>
              </a:rPr>
              <a:t>: authorizing withdrawals from the public funds.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3367476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GB" sz="2500" b="1" dirty="0">
                <a:solidFill>
                  <a:srgbClr val="0070C0"/>
                </a:solidFill>
              </a:rPr>
              <a:t>TECHNIQUES FOR DISASTER MANAGEMENT</a:t>
            </a:r>
          </a:p>
          <a:p>
            <a:pPr algn="just">
              <a:lnSpc>
                <a:spcPct val="120000"/>
              </a:lnSpc>
              <a:spcBef>
                <a:spcPts val="0"/>
              </a:spcBef>
              <a:buClrTx/>
              <a:buFont typeface="Wingdings" panose="05000000000000000000" pitchFamily="2" charset="2"/>
              <a:buChar char="q"/>
            </a:pPr>
            <a:r>
              <a:rPr lang="en-US" sz="2600" dirty="0">
                <a:solidFill>
                  <a:schemeClr val="tx1"/>
                </a:solidFill>
              </a:rPr>
              <a:t>We can reduce risks either by reducing the hazards or reducing vulnerability of the people through understanding of the epidemiology of disasters</a:t>
            </a:r>
          </a:p>
          <a:p>
            <a:pPr algn="just">
              <a:lnSpc>
                <a:spcPct val="120000"/>
              </a:lnSpc>
              <a:spcBef>
                <a:spcPts val="0"/>
              </a:spcBef>
              <a:buClrTx/>
              <a:buFont typeface="Wingdings" panose="05000000000000000000" pitchFamily="2" charset="2"/>
              <a:buChar char="q"/>
            </a:pPr>
            <a:r>
              <a:rPr lang="en-US" sz="2600" dirty="0">
                <a:solidFill>
                  <a:schemeClr val="tx1"/>
                </a:solidFill>
              </a:rPr>
              <a:t>Disaster mitigation actions include:</a:t>
            </a:r>
          </a:p>
          <a:p>
            <a:pPr marL="514350" indent="-514350" algn="just">
              <a:lnSpc>
                <a:spcPct val="120000"/>
              </a:lnSpc>
              <a:spcBef>
                <a:spcPts val="0"/>
              </a:spcBef>
              <a:buClrTx/>
              <a:buFont typeface="+mj-lt"/>
              <a:buAutoNum type="arabicPeriod"/>
            </a:pPr>
            <a:r>
              <a:rPr lang="en-US" sz="2600" dirty="0">
                <a:solidFill>
                  <a:schemeClr val="tx1"/>
                </a:solidFill>
              </a:rPr>
              <a:t>Engineering</a:t>
            </a:r>
          </a:p>
          <a:p>
            <a:pPr marL="514350" indent="-514350" algn="just">
              <a:lnSpc>
                <a:spcPct val="120000"/>
              </a:lnSpc>
              <a:spcBef>
                <a:spcPts val="0"/>
              </a:spcBef>
              <a:buClrTx/>
              <a:buFont typeface="+mj-lt"/>
              <a:buAutoNum type="arabicPeriod"/>
            </a:pPr>
            <a:r>
              <a:rPr lang="en-US" sz="2600" dirty="0">
                <a:solidFill>
                  <a:schemeClr val="tx1"/>
                </a:solidFill>
              </a:rPr>
              <a:t>Planning</a:t>
            </a:r>
          </a:p>
          <a:p>
            <a:pPr marL="514350" indent="-514350" algn="just">
              <a:lnSpc>
                <a:spcPct val="120000"/>
              </a:lnSpc>
              <a:spcBef>
                <a:spcPts val="0"/>
              </a:spcBef>
              <a:buClrTx/>
              <a:buFont typeface="+mj-lt"/>
              <a:buAutoNum type="arabicPeriod"/>
            </a:pPr>
            <a:r>
              <a:rPr lang="en-US" sz="2600" dirty="0">
                <a:solidFill>
                  <a:schemeClr val="tx1"/>
                </a:solidFill>
              </a:rPr>
              <a:t>Economic</a:t>
            </a:r>
          </a:p>
          <a:p>
            <a:pPr marL="514350" indent="-514350" algn="just">
              <a:lnSpc>
                <a:spcPct val="120000"/>
              </a:lnSpc>
              <a:spcBef>
                <a:spcPts val="0"/>
              </a:spcBef>
              <a:buClrTx/>
              <a:buFont typeface="+mj-lt"/>
              <a:buAutoNum type="arabicPeriod"/>
            </a:pPr>
            <a:r>
              <a:rPr lang="en-US" sz="2600" dirty="0">
                <a:solidFill>
                  <a:schemeClr val="tx1"/>
                </a:solidFill>
              </a:rPr>
              <a:t>Societal</a:t>
            </a:r>
          </a:p>
          <a:p>
            <a:pPr marL="514350" indent="-514350" algn="just">
              <a:lnSpc>
                <a:spcPct val="120000"/>
              </a:lnSpc>
              <a:spcBef>
                <a:spcPts val="0"/>
              </a:spcBef>
              <a:buClrTx/>
              <a:buFont typeface="+mj-lt"/>
              <a:buAutoNum type="arabicPeriod"/>
            </a:pPr>
            <a:r>
              <a:rPr lang="en-US" sz="2600" dirty="0">
                <a:solidFill>
                  <a:schemeClr val="tx1"/>
                </a:solidFill>
              </a:rPr>
              <a:t>Conflict Resolution</a:t>
            </a:r>
          </a:p>
          <a:p>
            <a:pPr marL="514350" indent="-514350" algn="just">
              <a:lnSpc>
                <a:spcPct val="120000"/>
              </a:lnSpc>
              <a:spcBef>
                <a:spcPts val="0"/>
              </a:spcBef>
              <a:buClrTx/>
              <a:buFont typeface="+mj-lt"/>
              <a:buAutoNum type="arabicPeriod"/>
            </a:pPr>
            <a:r>
              <a:rPr lang="en-US" sz="2600" dirty="0">
                <a:solidFill>
                  <a:schemeClr val="tx1"/>
                </a:solidFill>
              </a:rPr>
              <a:t>Management and institutionalization: </a:t>
            </a:r>
          </a:p>
          <a:p>
            <a:pPr algn="just">
              <a:lnSpc>
                <a:spcPct val="120000"/>
              </a:lnSpc>
              <a:spcBef>
                <a:spcPts val="0"/>
              </a:spcBef>
              <a:buClrTx/>
              <a:buFont typeface="Wingdings" panose="05000000000000000000" pitchFamily="2" charset="2"/>
              <a:buChar char="ü"/>
            </a:pPr>
            <a:r>
              <a:rPr lang="en-US" sz="2600" b="1" dirty="0">
                <a:solidFill>
                  <a:schemeClr val="tx1"/>
                </a:solidFill>
              </a:rPr>
              <a:t>Management and institutionalization: </a:t>
            </a:r>
            <a:r>
              <a:rPr lang="en-US" sz="2600" dirty="0">
                <a:solidFill>
                  <a:schemeClr val="tx1"/>
                </a:solidFill>
              </a:rPr>
              <a:t>governments have ways of managing resources, administering services, making decisions, and formulating policies</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85807429"/>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algn="just">
              <a:lnSpc>
                <a:spcPct val="120000"/>
              </a:lnSpc>
              <a:spcBef>
                <a:spcPts val="0"/>
              </a:spcBef>
              <a:buClrTx/>
              <a:buFont typeface="Wingdings" panose="05000000000000000000" pitchFamily="2" charset="2"/>
              <a:buChar char="q"/>
            </a:pPr>
            <a:r>
              <a:rPr lang="en-US" sz="2600" b="1" dirty="0">
                <a:solidFill>
                  <a:schemeClr val="tx1"/>
                </a:solidFill>
              </a:rPr>
              <a:t>Engineering or structural hardening: - </a:t>
            </a:r>
            <a:r>
              <a:rPr lang="en-US" sz="2600" dirty="0">
                <a:solidFill>
                  <a:schemeClr val="tx1"/>
                </a:solidFill>
              </a:rPr>
              <a:t>building a disaster resistant building. Training techniques should be taught to constructors on the practicability of disaster reduction constructions.</a:t>
            </a:r>
          </a:p>
          <a:p>
            <a:pPr algn="just">
              <a:lnSpc>
                <a:spcPct val="120000"/>
              </a:lnSpc>
              <a:spcBef>
                <a:spcPts val="0"/>
              </a:spcBef>
              <a:buClrTx/>
              <a:buFont typeface="Wingdings" panose="05000000000000000000" pitchFamily="2" charset="2"/>
              <a:buChar char="q"/>
            </a:pPr>
            <a:r>
              <a:rPr lang="en-US" sz="2600" b="1" dirty="0">
                <a:solidFill>
                  <a:schemeClr val="tx1"/>
                </a:solidFill>
              </a:rPr>
              <a:t>Planning / Spatial planning: </a:t>
            </a:r>
            <a:r>
              <a:rPr lang="en-US" sz="2600" dirty="0">
                <a:solidFill>
                  <a:schemeClr val="tx1"/>
                </a:solidFill>
              </a:rPr>
              <a:t>Used for displaced population by either hazards or conflicts. There should be identification of safe zones for resettlement. i.e. areas with adequate security resource to support displaced persons.</a:t>
            </a:r>
          </a:p>
          <a:p>
            <a:pPr algn="just">
              <a:lnSpc>
                <a:spcPct val="120000"/>
              </a:lnSpc>
              <a:spcBef>
                <a:spcPts val="0"/>
              </a:spcBef>
              <a:buClrTx/>
              <a:buFont typeface="Wingdings" panose="05000000000000000000" pitchFamily="2" charset="2"/>
              <a:buChar char="q"/>
            </a:pPr>
            <a:r>
              <a:rPr lang="en-US" sz="2600" dirty="0">
                <a:solidFill>
                  <a:schemeClr val="tx1"/>
                </a:solidFill>
              </a:rPr>
              <a:t>In cities and local authorities physical planning should be used to control where buildings are put up</a:t>
            </a:r>
          </a:p>
          <a:p>
            <a:pPr algn="just">
              <a:lnSpc>
                <a:spcPct val="120000"/>
              </a:lnSpc>
              <a:spcBef>
                <a:spcPts val="0"/>
              </a:spcBef>
              <a:buClrTx/>
              <a:buFont typeface="Wingdings" panose="05000000000000000000" pitchFamily="2" charset="2"/>
              <a:buChar char="q"/>
            </a:pPr>
            <a:r>
              <a:rPr lang="en-US" sz="2600" b="1" dirty="0">
                <a:solidFill>
                  <a:schemeClr val="tx1"/>
                </a:solidFill>
              </a:rPr>
              <a:t>Economic: </a:t>
            </a:r>
            <a:r>
              <a:rPr lang="en-US" sz="2600" dirty="0">
                <a:solidFill>
                  <a:schemeClr val="tx1"/>
                </a:solidFill>
              </a:rPr>
              <a:t>Key to mitigation. Diversification of economic activities helps in disaster reduction. A strong economy is the best protection against future disaster.</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9837828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600" b="1" dirty="0">
                <a:solidFill>
                  <a:schemeClr val="tx1"/>
                </a:solidFill>
              </a:rPr>
              <a:t>Societal:</a:t>
            </a:r>
            <a:r>
              <a:rPr lang="en-US" sz="2600" dirty="0">
                <a:solidFill>
                  <a:schemeClr val="tx1"/>
                </a:solidFill>
              </a:rPr>
              <a:t> Mitigation of disaster when there is a concern that is limited to a given society.</a:t>
            </a:r>
          </a:p>
          <a:p>
            <a:pPr algn="just">
              <a:lnSpc>
                <a:spcPct val="120000"/>
              </a:lnSpc>
              <a:spcBef>
                <a:spcPts val="0"/>
              </a:spcBef>
              <a:buClrTx/>
              <a:buFont typeface="Wingdings" panose="05000000000000000000" pitchFamily="2" charset="2"/>
              <a:buChar char="§"/>
            </a:pPr>
            <a:r>
              <a:rPr lang="en-US" sz="2600" dirty="0">
                <a:solidFill>
                  <a:schemeClr val="tx1"/>
                </a:solidFill>
              </a:rPr>
              <a:t>The society should be introduced to mitigation measures. This can be done through training and public awareness programmes. If they are aware, they can take precautions to reduce the risk</a:t>
            </a:r>
          </a:p>
          <a:p>
            <a:pPr algn="just">
              <a:lnSpc>
                <a:spcPct val="120000"/>
              </a:lnSpc>
              <a:spcBef>
                <a:spcPts val="0"/>
              </a:spcBef>
              <a:buClrTx/>
              <a:buFont typeface="Wingdings" panose="05000000000000000000" pitchFamily="2" charset="2"/>
              <a:buChar char="q"/>
            </a:pPr>
            <a:r>
              <a:rPr lang="en-US" sz="2600" b="1" dirty="0">
                <a:solidFill>
                  <a:schemeClr val="tx1"/>
                </a:solidFill>
              </a:rPr>
              <a:t>Conflict reduction: </a:t>
            </a:r>
            <a:r>
              <a:rPr lang="en-US" sz="2600" dirty="0">
                <a:solidFill>
                  <a:schemeClr val="tx1"/>
                </a:solidFill>
              </a:rPr>
              <a:t>In disaster and emergencies created by human conflicts, mitigation includes conflict resolution. Measures start by identification and addressing causes of conflict. applicable in man-made disasters that involve conflicts</a:t>
            </a:r>
          </a:p>
          <a:p>
            <a:pPr algn="just">
              <a:lnSpc>
                <a:spcPct val="120000"/>
              </a:lnSpc>
              <a:spcBef>
                <a:spcPts val="0"/>
              </a:spcBef>
              <a:buClrTx/>
              <a:buFont typeface="Wingdings" panose="05000000000000000000" pitchFamily="2" charset="2"/>
              <a:buChar char="§"/>
            </a:pPr>
            <a:r>
              <a:rPr lang="en-US" sz="2600" dirty="0">
                <a:solidFill>
                  <a:schemeClr val="tx1"/>
                </a:solidFill>
              </a:rPr>
              <a:t>Mitigation involves both passive and active conflict resolution, e.g. dialogues, active discussions, diplomacy mediation etc.</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911342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lnSpcReduction="10000"/>
          </a:bodyPr>
          <a:lstStyle/>
          <a:p>
            <a:pPr marL="0" indent="0" algn="just">
              <a:lnSpc>
                <a:spcPct val="120000"/>
              </a:lnSpc>
              <a:spcBef>
                <a:spcPts val="0"/>
              </a:spcBef>
              <a:buClrTx/>
              <a:buNone/>
            </a:pPr>
            <a:r>
              <a:rPr lang="en-US" sz="2600" b="1" dirty="0">
                <a:solidFill>
                  <a:srgbClr val="0070C0"/>
                </a:solidFill>
              </a:rPr>
              <a:t>PRINCIPLES OF DISASTER MANAGEMENT</a:t>
            </a:r>
          </a:p>
          <a:p>
            <a:pPr marL="514350" indent="-514350" algn="just">
              <a:lnSpc>
                <a:spcPct val="120000"/>
              </a:lnSpc>
              <a:spcBef>
                <a:spcPts val="0"/>
              </a:spcBef>
              <a:buClrTx/>
              <a:buFont typeface="+mj-lt"/>
              <a:buAutoNum type="arabicPeriod"/>
            </a:pPr>
            <a:r>
              <a:rPr lang="en-US" sz="2600" b="1" dirty="0">
                <a:solidFill>
                  <a:schemeClr val="tx1"/>
                </a:solidFill>
              </a:rPr>
              <a:t>It must focus on key issues</a:t>
            </a:r>
          </a:p>
          <a:p>
            <a:pPr algn="just">
              <a:lnSpc>
                <a:spcPct val="120000"/>
              </a:lnSpc>
              <a:spcBef>
                <a:spcPts val="0"/>
              </a:spcBef>
              <a:buClrTx/>
              <a:buFont typeface="Wingdings" panose="05000000000000000000" pitchFamily="2" charset="2"/>
              <a:buChar char="q"/>
            </a:pPr>
            <a:r>
              <a:rPr lang="en-US" sz="2600" dirty="0">
                <a:solidFill>
                  <a:schemeClr val="tx1"/>
                </a:solidFill>
              </a:rPr>
              <a:t>Reduction of vulnerability of communities must be the primary focus and not disaster relief. Disaster management offers a collective safety net that has the potential to protect development processes against those setbacks that wound development in many countries, frequently through natural and man-made disasters.</a:t>
            </a:r>
          </a:p>
          <a:p>
            <a:pPr marL="0" indent="0" algn="just">
              <a:lnSpc>
                <a:spcPct val="120000"/>
              </a:lnSpc>
              <a:spcBef>
                <a:spcPts val="0"/>
              </a:spcBef>
              <a:buClrTx/>
              <a:buNone/>
            </a:pPr>
            <a:r>
              <a:rPr lang="en-US" sz="2600" b="1" dirty="0">
                <a:solidFill>
                  <a:schemeClr val="tx1"/>
                </a:solidFill>
              </a:rPr>
              <a:t>2.  Taking care of the most vulnerable first</a:t>
            </a:r>
          </a:p>
          <a:p>
            <a:pPr algn="just">
              <a:lnSpc>
                <a:spcPct val="120000"/>
              </a:lnSpc>
              <a:spcBef>
                <a:spcPts val="0"/>
              </a:spcBef>
              <a:buClrTx/>
              <a:buFont typeface="Wingdings" panose="05000000000000000000" pitchFamily="2" charset="2"/>
              <a:buChar char="q"/>
            </a:pPr>
            <a:r>
              <a:rPr lang="en-US" sz="2600" dirty="0">
                <a:solidFill>
                  <a:schemeClr val="tx1"/>
                </a:solidFill>
              </a:rPr>
              <a:t>The first priority of disaster management is the protection of the people who are most at risk. The second priority is the protection of the critical resources and systems on which communities depend.</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97024450"/>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b="1" dirty="0">
                <a:solidFill>
                  <a:schemeClr val="tx1"/>
                </a:solidFill>
              </a:rPr>
              <a:t>3. Foster a culture of prevention</a:t>
            </a:r>
          </a:p>
          <a:p>
            <a:pPr algn="just">
              <a:lnSpc>
                <a:spcPct val="120000"/>
              </a:lnSpc>
              <a:spcBef>
                <a:spcPts val="0"/>
              </a:spcBef>
              <a:buClrTx/>
              <a:buFont typeface="Wingdings" panose="05000000000000000000" pitchFamily="2" charset="2"/>
              <a:buChar char="q"/>
            </a:pPr>
            <a:r>
              <a:rPr lang="en-US" sz="2600" dirty="0">
                <a:solidFill>
                  <a:schemeClr val="tx1"/>
                </a:solidFill>
              </a:rPr>
              <a:t>Government will encourage both citizens and government structures to protect themselves and their property to the best of their ability at all times. It will not provide assistance to citizens who have failed to take proper precautions.</a:t>
            </a:r>
          </a:p>
          <a:p>
            <a:pPr marL="0" indent="0" algn="just">
              <a:lnSpc>
                <a:spcPct val="120000"/>
              </a:lnSpc>
              <a:spcBef>
                <a:spcPts val="0"/>
              </a:spcBef>
              <a:buClrTx/>
              <a:buNone/>
            </a:pPr>
            <a:r>
              <a:rPr lang="en-US" sz="2600" b="1" dirty="0">
                <a:solidFill>
                  <a:schemeClr val="tx1"/>
                </a:solidFill>
              </a:rPr>
              <a:t>4.  Integration into development</a:t>
            </a:r>
          </a:p>
          <a:p>
            <a:pPr algn="just">
              <a:lnSpc>
                <a:spcPct val="120000"/>
              </a:lnSpc>
              <a:spcBef>
                <a:spcPts val="0"/>
              </a:spcBef>
              <a:buClrTx/>
              <a:buFont typeface="Wingdings" panose="05000000000000000000" pitchFamily="2" charset="2"/>
              <a:buChar char="q"/>
            </a:pPr>
            <a:r>
              <a:rPr lang="en-US" sz="2600" dirty="0">
                <a:solidFill>
                  <a:schemeClr val="tx1"/>
                </a:solidFill>
              </a:rPr>
              <a:t>Disaster prevention and preparedness should be an integral part of every development policy.</a:t>
            </a:r>
          </a:p>
          <a:p>
            <a:pPr marL="0" indent="0" algn="just">
              <a:lnSpc>
                <a:spcPct val="120000"/>
              </a:lnSpc>
              <a:spcBef>
                <a:spcPts val="0"/>
              </a:spcBef>
              <a:buClrTx/>
              <a:buNone/>
            </a:pPr>
            <a:r>
              <a:rPr lang="en-US" sz="2600" b="1" dirty="0">
                <a:solidFill>
                  <a:schemeClr val="tx1"/>
                </a:solidFill>
              </a:rPr>
              <a:t>5.  Equity</a:t>
            </a:r>
          </a:p>
          <a:p>
            <a:pPr algn="just">
              <a:lnSpc>
                <a:spcPct val="120000"/>
              </a:lnSpc>
              <a:spcBef>
                <a:spcPts val="0"/>
              </a:spcBef>
              <a:buClrTx/>
              <a:buFont typeface="Wingdings" panose="05000000000000000000" pitchFamily="2" charset="2"/>
              <a:buChar char="q"/>
            </a:pPr>
            <a:r>
              <a:rPr lang="en-US" sz="2600" dirty="0">
                <a:solidFill>
                  <a:schemeClr val="tx1"/>
                </a:solidFill>
              </a:rPr>
              <a:t>Disaster assistance must be provided in an equitable, consistent and predictable manner without regard to economic circumstances, industry or geographic location.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5407184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399"/>
            <a:ext cx="8677275" cy="6534251"/>
          </a:xfrm>
        </p:spPr>
        <p:txBody>
          <a:bodyPr>
            <a:normAutofit fontScale="70000" lnSpcReduction="20000"/>
          </a:bodyPr>
          <a:lstStyle/>
          <a:p>
            <a:pPr marL="0" indent="0" algn="just">
              <a:lnSpc>
                <a:spcPct val="120000"/>
              </a:lnSpc>
              <a:spcBef>
                <a:spcPts val="0"/>
              </a:spcBef>
              <a:buClrTx/>
              <a:buNone/>
            </a:pPr>
            <a:r>
              <a:rPr lang="en-US" sz="3100" b="1" dirty="0">
                <a:solidFill>
                  <a:schemeClr val="tx1"/>
                </a:solidFill>
              </a:rPr>
              <a:t>6.  It must ensure community involvement</a:t>
            </a:r>
          </a:p>
          <a:p>
            <a:pPr algn="just">
              <a:lnSpc>
                <a:spcPct val="120000"/>
              </a:lnSpc>
              <a:spcBef>
                <a:spcPts val="0"/>
              </a:spcBef>
              <a:buClrTx/>
              <a:buFont typeface="Wingdings" panose="05000000000000000000" pitchFamily="2" charset="2"/>
              <a:buChar char="q"/>
            </a:pPr>
            <a:r>
              <a:rPr lang="en-US" sz="3100" dirty="0">
                <a:solidFill>
                  <a:schemeClr val="tx1"/>
                </a:solidFill>
              </a:rPr>
              <a:t>Communities must know what disaster management and risk reduction stand for, what their own responsibilities are, how they can help prevent disasters, how they must react during a disaster (and why) and what they can do to support themselves and relief workers, when necessary.</a:t>
            </a:r>
          </a:p>
          <a:p>
            <a:pPr marL="0" indent="0" algn="just">
              <a:lnSpc>
                <a:spcPct val="120000"/>
              </a:lnSpc>
              <a:spcBef>
                <a:spcPts val="0"/>
              </a:spcBef>
              <a:buClrTx/>
              <a:buNone/>
            </a:pPr>
            <a:r>
              <a:rPr lang="en-US" sz="3100" b="1" dirty="0">
                <a:solidFill>
                  <a:schemeClr val="tx1"/>
                </a:solidFill>
              </a:rPr>
              <a:t>7. It must be driven in all spheres of government</a:t>
            </a:r>
          </a:p>
          <a:p>
            <a:pPr algn="just">
              <a:lnSpc>
                <a:spcPct val="120000"/>
              </a:lnSpc>
              <a:spcBef>
                <a:spcPts val="0"/>
              </a:spcBef>
              <a:buClrTx/>
              <a:buFont typeface="Wingdings" panose="05000000000000000000" pitchFamily="2" charset="2"/>
              <a:buChar char="q"/>
            </a:pPr>
            <a:r>
              <a:rPr lang="en-US" sz="3100" dirty="0">
                <a:solidFill>
                  <a:schemeClr val="tx1"/>
                </a:solidFill>
              </a:rPr>
              <a:t>       Disasters know no boundaries. Unless disaster management &amp; risk reduction are effectively driven at central, provincial &amp; county government level and are made compulsory, disasters that impact on a region, county or country will be extremely difficult and costly to address.</a:t>
            </a:r>
          </a:p>
          <a:p>
            <a:pPr marL="0" indent="0" algn="just">
              <a:lnSpc>
                <a:spcPct val="120000"/>
              </a:lnSpc>
              <a:spcBef>
                <a:spcPts val="0"/>
              </a:spcBef>
              <a:buClrTx/>
              <a:buNone/>
            </a:pPr>
            <a:r>
              <a:rPr lang="en-US" sz="3100" b="1" dirty="0">
                <a:solidFill>
                  <a:schemeClr val="tx1"/>
                </a:solidFill>
              </a:rPr>
              <a:t>8. It must be transparent and inclusive</a:t>
            </a:r>
          </a:p>
          <a:p>
            <a:pPr algn="just">
              <a:lnSpc>
                <a:spcPct val="120000"/>
              </a:lnSpc>
              <a:spcBef>
                <a:spcPts val="0"/>
              </a:spcBef>
              <a:buClrTx/>
              <a:buFont typeface="Wingdings" panose="05000000000000000000" pitchFamily="2" charset="2"/>
              <a:buChar char="q"/>
            </a:pPr>
            <a:r>
              <a:rPr lang="en-US" sz="3100" dirty="0">
                <a:solidFill>
                  <a:schemeClr val="tx1"/>
                </a:solidFill>
              </a:rPr>
              <a:t>	Disaster management and risk reduction require transparency in the way decisions are made and information is exchanged. They must also be inclusive, ensuring that all parties responsible for implementing the ongoing program or any of its phases, are consulted; this includes private enterprise, unions, non-governmental organisations and community-based organisations.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83333594"/>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399"/>
            <a:ext cx="8610600" cy="6534251"/>
          </a:xfrm>
        </p:spPr>
        <p:txBody>
          <a:bodyPr>
            <a:normAutofit fontScale="85000" lnSpcReduction="20000"/>
          </a:bodyPr>
          <a:lstStyle/>
          <a:p>
            <a:pPr marL="0" indent="0" algn="just">
              <a:lnSpc>
                <a:spcPct val="120000"/>
              </a:lnSpc>
              <a:spcBef>
                <a:spcPts val="0"/>
              </a:spcBef>
              <a:buClrTx/>
              <a:buNone/>
            </a:pPr>
            <a:r>
              <a:rPr lang="en-US" sz="2600" b="1" dirty="0">
                <a:solidFill>
                  <a:schemeClr val="tx1"/>
                </a:solidFill>
              </a:rPr>
              <a:t>9. It must accommodate local conditions</a:t>
            </a:r>
          </a:p>
          <a:p>
            <a:pPr algn="just">
              <a:lnSpc>
                <a:spcPct val="120000"/>
              </a:lnSpc>
              <a:spcBef>
                <a:spcPts val="0"/>
              </a:spcBef>
              <a:buClrTx/>
              <a:buFont typeface="Wingdings" panose="05000000000000000000" pitchFamily="2" charset="2"/>
              <a:buChar char="q"/>
            </a:pPr>
            <a:r>
              <a:rPr lang="en-US" sz="2600" dirty="0">
                <a:solidFill>
                  <a:schemeClr val="tx1"/>
                </a:solidFill>
              </a:rPr>
              <a:t>Any efforts could be ineffective if proposals/guidelines are accepted or implemented without ensuring that they are adapted to address local conditions, which differ widely from community to community.</a:t>
            </a:r>
          </a:p>
          <a:p>
            <a:pPr marL="0" indent="0" algn="just">
              <a:lnSpc>
                <a:spcPct val="120000"/>
              </a:lnSpc>
              <a:spcBef>
                <a:spcPts val="0"/>
              </a:spcBef>
              <a:buClrTx/>
              <a:buNone/>
            </a:pPr>
            <a:r>
              <a:rPr lang="en-US" sz="2600" b="1" dirty="0">
                <a:solidFill>
                  <a:schemeClr val="tx1"/>
                </a:solidFill>
              </a:rPr>
              <a:t>10. It must have legitimacy</a:t>
            </a:r>
          </a:p>
          <a:p>
            <a:pPr algn="just">
              <a:lnSpc>
                <a:spcPct val="120000"/>
              </a:lnSpc>
              <a:spcBef>
                <a:spcPts val="0"/>
              </a:spcBef>
              <a:buClrTx/>
              <a:buFont typeface="Wingdings" panose="05000000000000000000" pitchFamily="2" charset="2"/>
              <a:buChar char="q"/>
            </a:pPr>
            <a:r>
              <a:rPr lang="en-US" sz="2600" dirty="0">
                <a:solidFill>
                  <a:schemeClr val="tx1"/>
                </a:solidFill>
              </a:rPr>
              <a:t>The structures tasked with implementing a disaster-management program must be recognized by all present and future key role players in the various government structures, as well as among the various community structures with whom liaison is necessary.</a:t>
            </a:r>
          </a:p>
          <a:p>
            <a:pPr marL="0" indent="0" algn="just">
              <a:lnSpc>
                <a:spcPct val="120000"/>
              </a:lnSpc>
              <a:spcBef>
                <a:spcPts val="0"/>
              </a:spcBef>
              <a:buClrTx/>
              <a:buNone/>
            </a:pPr>
            <a:r>
              <a:rPr lang="en-US" sz="2600" b="1" dirty="0">
                <a:solidFill>
                  <a:schemeClr val="tx1"/>
                </a:solidFill>
              </a:rPr>
              <a:t>11. It must be flexible and adaptable</a:t>
            </a:r>
          </a:p>
          <a:p>
            <a:pPr algn="just">
              <a:lnSpc>
                <a:spcPct val="120000"/>
              </a:lnSpc>
              <a:spcBef>
                <a:spcPts val="0"/>
              </a:spcBef>
              <a:buClrTx/>
              <a:buFont typeface="Wingdings" panose="05000000000000000000" pitchFamily="2" charset="2"/>
              <a:buChar char="q"/>
            </a:pPr>
            <a:r>
              <a:rPr lang="en-US" sz="2600" dirty="0">
                <a:solidFill>
                  <a:schemeClr val="tx1"/>
                </a:solidFill>
              </a:rPr>
              <a:t>Flexibility and adaptability must be allowed for, to take into account the rapid changes brought about by modern development, as well as external factors that might pose a threat or have an impact on the functioning of the program. Rapid changes in community structures &amp; the general development of an area</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9220095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28599"/>
            <a:ext cx="8753475" cy="6458051"/>
          </a:xfrm>
        </p:spPr>
        <p:txBody>
          <a:bodyPr>
            <a:normAutofit fontScale="77500" lnSpcReduction="20000"/>
          </a:bodyPr>
          <a:lstStyle/>
          <a:p>
            <a:pPr marL="0" indent="0" algn="just">
              <a:lnSpc>
                <a:spcPct val="120000"/>
              </a:lnSpc>
              <a:spcBef>
                <a:spcPts val="0"/>
              </a:spcBef>
              <a:buClrTx/>
              <a:buNone/>
            </a:pPr>
            <a:r>
              <a:rPr lang="en-US" sz="2600" b="1" dirty="0">
                <a:solidFill>
                  <a:schemeClr val="tx1"/>
                </a:solidFill>
              </a:rPr>
              <a:t>12. It must be efficient and effective</a:t>
            </a:r>
          </a:p>
          <a:p>
            <a:pPr algn="just">
              <a:lnSpc>
                <a:spcPct val="120000"/>
              </a:lnSpc>
              <a:spcBef>
                <a:spcPts val="0"/>
              </a:spcBef>
              <a:buClrTx/>
              <a:buFont typeface="Wingdings" panose="05000000000000000000" pitchFamily="2" charset="2"/>
              <a:buChar char="q"/>
            </a:pPr>
            <a:r>
              <a:rPr lang="en-US" sz="2600" dirty="0">
                <a:solidFill>
                  <a:schemeClr val="tx1"/>
                </a:solidFill>
              </a:rPr>
              <a:t>Unless disaster management is results-driven, in all spheres of government, it is in danger of becoming sidelined, which could in turn become costly should a disaster occur.</a:t>
            </a:r>
          </a:p>
          <a:p>
            <a:pPr marL="0" indent="0" algn="just">
              <a:lnSpc>
                <a:spcPct val="120000"/>
              </a:lnSpc>
              <a:spcBef>
                <a:spcPts val="0"/>
              </a:spcBef>
              <a:buClrTx/>
              <a:buNone/>
            </a:pPr>
            <a:r>
              <a:rPr lang="en-US" sz="2600" b="1" dirty="0">
                <a:solidFill>
                  <a:schemeClr val="tx1"/>
                </a:solidFill>
              </a:rPr>
              <a:t>13. It must be affordable and sustainable</a:t>
            </a:r>
          </a:p>
          <a:p>
            <a:pPr algn="just">
              <a:lnSpc>
                <a:spcPct val="120000"/>
              </a:lnSpc>
              <a:spcBef>
                <a:spcPts val="0"/>
              </a:spcBef>
              <a:buClrTx/>
              <a:buFont typeface="Wingdings" panose="05000000000000000000" pitchFamily="2" charset="2"/>
              <a:buChar char="q"/>
            </a:pPr>
            <a:r>
              <a:rPr lang="en-US" sz="2600" dirty="0">
                <a:solidFill>
                  <a:schemeClr val="tx1"/>
                </a:solidFill>
              </a:rPr>
              <a:t>The allocation of funds is an important issue. Hopefully, funds allocated to the ongoing proactive facets of the disaster-management cycle will mean that funds will be required less often to coordinate disaster relief.</a:t>
            </a:r>
          </a:p>
          <a:p>
            <a:pPr marL="0" indent="0" algn="just">
              <a:lnSpc>
                <a:spcPct val="120000"/>
              </a:lnSpc>
              <a:spcBef>
                <a:spcPts val="0"/>
              </a:spcBef>
              <a:buClrTx/>
              <a:buNone/>
            </a:pPr>
            <a:r>
              <a:rPr lang="en-US" sz="2600" b="1" dirty="0">
                <a:solidFill>
                  <a:schemeClr val="tx1"/>
                </a:solidFill>
              </a:rPr>
              <a:t>14. It must be needs-orientated and prioritized</a:t>
            </a:r>
          </a:p>
          <a:p>
            <a:pPr algn="just">
              <a:lnSpc>
                <a:spcPct val="120000"/>
              </a:lnSpc>
              <a:spcBef>
                <a:spcPts val="0"/>
              </a:spcBef>
              <a:buClrTx/>
              <a:buFont typeface="Wingdings" panose="05000000000000000000" pitchFamily="2" charset="2"/>
              <a:buChar char="q"/>
            </a:pPr>
            <a:r>
              <a:rPr lang="en-US" sz="2600" dirty="0">
                <a:solidFill>
                  <a:schemeClr val="tx1"/>
                </a:solidFill>
              </a:rPr>
              <a:t>Many existing essential and emergency services find it difficult to accept the necessity for disaster management. If the concept is understood, and is seen to address real present and future needs, it will gain acceptance and receive the correct priority it deserves.</a:t>
            </a:r>
          </a:p>
          <a:p>
            <a:pPr marL="0" indent="0" algn="just">
              <a:lnSpc>
                <a:spcPct val="120000"/>
              </a:lnSpc>
              <a:spcBef>
                <a:spcPts val="0"/>
              </a:spcBef>
              <a:buClrTx/>
              <a:buNone/>
            </a:pPr>
            <a:r>
              <a:rPr lang="en-US" sz="2600" b="1" dirty="0">
                <a:solidFill>
                  <a:schemeClr val="tx1"/>
                </a:solidFill>
              </a:rPr>
              <a:t>15. It must be based on a multi-disciplinary and integrated approach</a:t>
            </a:r>
          </a:p>
          <a:p>
            <a:pPr algn="just">
              <a:lnSpc>
                <a:spcPct val="120000"/>
              </a:lnSpc>
              <a:spcBef>
                <a:spcPts val="0"/>
              </a:spcBef>
              <a:buClrTx/>
              <a:buFont typeface="Wingdings" panose="05000000000000000000" pitchFamily="2" charset="2"/>
              <a:buChar char="q"/>
            </a:pPr>
            <a:r>
              <a:rPr lang="en-US" sz="2600" dirty="0">
                <a:solidFill>
                  <a:schemeClr val="tx1"/>
                </a:solidFill>
              </a:rPr>
              <a:t>Disasters are social phenomena, as much as physical or economic events. Disaster reduction is thus a multi-disciplinary process, that includes environment, human settlement, human behavior, health and public administration considerations. Only an integrated approach can have success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64397026"/>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28599"/>
            <a:ext cx="8753475" cy="6458051"/>
          </a:xfrm>
        </p:spPr>
        <p:txBody>
          <a:bodyPr>
            <a:normAutofit fontScale="92500" lnSpcReduction="10000"/>
          </a:bodyPr>
          <a:lstStyle/>
          <a:p>
            <a:pPr marL="0" indent="0" algn="just">
              <a:lnSpc>
                <a:spcPct val="120000"/>
              </a:lnSpc>
              <a:spcBef>
                <a:spcPts val="0"/>
              </a:spcBef>
              <a:buClrTx/>
              <a:buNone/>
            </a:pPr>
            <a:r>
              <a:rPr lang="en-GB" sz="2500" b="1" dirty="0">
                <a:solidFill>
                  <a:schemeClr val="tx1"/>
                </a:solidFill>
              </a:rPr>
              <a:t>NB: </a:t>
            </a:r>
          </a:p>
          <a:p>
            <a:pPr algn="just">
              <a:lnSpc>
                <a:spcPct val="120000"/>
              </a:lnSpc>
              <a:spcBef>
                <a:spcPts val="0"/>
              </a:spcBef>
              <a:buClrTx/>
              <a:buFont typeface="Wingdings" panose="05000000000000000000" pitchFamily="2" charset="2"/>
              <a:buChar char="q"/>
            </a:pPr>
            <a:r>
              <a:rPr lang="en-US" sz="2600" dirty="0">
                <a:solidFill>
                  <a:schemeClr val="tx1"/>
                </a:solidFill>
              </a:rPr>
              <a:t>There are eight principles of disaster management according to Grab and </a:t>
            </a:r>
            <a:r>
              <a:rPr lang="en-US" sz="2600" dirty="0" err="1">
                <a:solidFill>
                  <a:schemeClr val="tx1"/>
                </a:solidFill>
              </a:rPr>
              <a:t>Eng</a:t>
            </a:r>
            <a:r>
              <a:rPr lang="en-US" sz="2600" dirty="0">
                <a:solidFill>
                  <a:schemeClr val="tx1"/>
                </a:solidFill>
              </a:rPr>
              <a:t> (1969). It is important that aid workers use these principles in proper sequence if they are to be effective:</a:t>
            </a:r>
          </a:p>
          <a:p>
            <a:pPr marL="0" indent="0" algn="just">
              <a:lnSpc>
                <a:spcPct val="120000"/>
              </a:lnSpc>
              <a:spcBef>
                <a:spcPts val="0"/>
              </a:spcBef>
              <a:buClrTx/>
              <a:buNone/>
            </a:pPr>
            <a:r>
              <a:rPr lang="en-US" sz="2600" dirty="0">
                <a:solidFill>
                  <a:schemeClr val="tx1"/>
                </a:solidFill>
              </a:rPr>
              <a:t>1.Prevent the occurrence of the disaster whenever possible.</a:t>
            </a:r>
          </a:p>
          <a:p>
            <a:pPr marL="0" indent="0" algn="just">
              <a:lnSpc>
                <a:spcPct val="120000"/>
              </a:lnSpc>
              <a:spcBef>
                <a:spcPts val="0"/>
              </a:spcBef>
              <a:buClrTx/>
              <a:buNone/>
            </a:pPr>
            <a:r>
              <a:rPr lang="en-US" sz="2600" dirty="0">
                <a:solidFill>
                  <a:schemeClr val="tx1"/>
                </a:solidFill>
              </a:rPr>
              <a:t>2.Minimize the number of casualties if the disaster cannot be prevented.</a:t>
            </a:r>
          </a:p>
          <a:p>
            <a:pPr marL="0" indent="0" algn="just">
              <a:lnSpc>
                <a:spcPct val="120000"/>
              </a:lnSpc>
              <a:spcBef>
                <a:spcPts val="0"/>
              </a:spcBef>
              <a:buClrTx/>
              <a:buNone/>
            </a:pPr>
            <a:r>
              <a:rPr lang="en-US" sz="2600" dirty="0">
                <a:solidFill>
                  <a:schemeClr val="tx1"/>
                </a:solidFill>
              </a:rPr>
              <a:t>3.Prevent further casualties from occurring after the initial impact of the disaster.</a:t>
            </a:r>
          </a:p>
          <a:p>
            <a:pPr marL="0" indent="0" algn="just">
              <a:lnSpc>
                <a:spcPct val="120000"/>
              </a:lnSpc>
              <a:spcBef>
                <a:spcPts val="0"/>
              </a:spcBef>
              <a:buClrTx/>
              <a:buNone/>
            </a:pPr>
            <a:r>
              <a:rPr lang="en-US" sz="2600" dirty="0">
                <a:solidFill>
                  <a:schemeClr val="tx1"/>
                </a:solidFill>
              </a:rPr>
              <a:t>4.Rescue victims.</a:t>
            </a:r>
          </a:p>
          <a:p>
            <a:pPr marL="0" indent="0" algn="just">
              <a:lnSpc>
                <a:spcPct val="120000"/>
              </a:lnSpc>
              <a:spcBef>
                <a:spcPts val="0"/>
              </a:spcBef>
              <a:buClrTx/>
              <a:buNone/>
            </a:pPr>
            <a:r>
              <a:rPr lang="en-US" sz="2600" dirty="0">
                <a:solidFill>
                  <a:schemeClr val="tx1"/>
                </a:solidFill>
              </a:rPr>
              <a:t>5.Provide first aid to the injured.</a:t>
            </a:r>
          </a:p>
          <a:p>
            <a:pPr marL="0" indent="0" algn="just">
              <a:lnSpc>
                <a:spcPct val="120000"/>
              </a:lnSpc>
              <a:spcBef>
                <a:spcPts val="0"/>
              </a:spcBef>
              <a:buClrTx/>
              <a:buNone/>
            </a:pPr>
            <a:r>
              <a:rPr lang="en-US" sz="2600" dirty="0">
                <a:solidFill>
                  <a:schemeClr val="tx1"/>
                </a:solidFill>
              </a:rPr>
              <a:t>6.Evacuate the injured to medical facilities.</a:t>
            </a:r>
          </a:p>
          <a:p>
            <a:pPr marL="0" indent="0" algn="just">
              <a:lnSpc>
                <a:spcPct val="120000"/>
              </a:lnSpc>
              <a:spcBef>
                <a:spcPts val="0"/>
              </a:spcBef>
              <a:buClrTx/>
              <a:buNone/>
            </a:pPr>
            <a:r>
              <a:rPr lang="en-US" sz="2600" dirty="0">
                <a:solidFill>
                  <a:schemeClr val="tx1"/>
                </a:solidFill>
              </a:rPr>
              <a:t>7.Provide medical care.</a:t>
            </a:r>
          </a:p>
          <a:p>
            <a:pPr marL="0" indent="0" algn="just">
              <a:lnSpc>
                <a:spcPct val="120000"/>
              </a:lnSpc>
              <a:spcBef>
                <a:spcPts val="0"/>
              </a:spcBef>
              <a:buClrTx/>
              <a:buNone/>
            </a:pPr>
            <a:r>
              <a:rPr lang="en-US" sz="2600" dirty="0">
                <a:solidFill>
                  <a:schemeClr val="tx1"/>
                </a:solidFill>
              </a:rPr>
              <a:t>8.Promote reconstruction of lives.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8631388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chemeClr val="tx1"/>
                </a:solidFill>
              </a:rPr>
              <a:t>ELEMENTS OF DISASTER MANAGEMENT:</a:t>
            </a:r>
          </a:p>
          <a:p>
            <a:pPr algn="just">
              <a:lnSpc>
                <a:spcPct val="120000"/>
              </a:lnSpc>
              <a:spcBef>
                <a:spcPts val="0"/>
              </a:spcBef>
              <a:buClrTx/>
              <a:buFont typeface="Wingdings" panose="05000000000000000000" pitchFamily="2" charset="2"/>
              <a:buChar char="q"/>
            </a:pPr>
            <a:r>
              <a:rPr lang="en-US" sz="2500" dirty="0">
                <a:solidFill>
                  <a:schemeClr val="tx1"/>
                </a:solidFill>
              </a:rPr>
              <a:t>Disaster preparedness planning</a:t>
            </a:r>
          </a:p>
          <a:p>
            <a:pPr marL="0" indent="0" algn="just">
              <a:lnSpc>
                <a:spcPct val="120000"/>
              </a:lnSpc>
              <a:spcBef>
                <a:spcPts val="0"/>
              </a:spcBef>
              <a:buClrTx/>
              <a:buNone/>
            </a:pPr>
            <a:r>
              <a:rPr lang="en-US" sz="2500" dirty="0">
                <a:solidFill>
                  <a:schemeClr val="tx1"/>
                </a:solidFill>
              </a:rPr>
              <a:t>* Vulnerability and risk assessment</a:t>
            </a:r>
          </a:p>
          <a:p>
            <a:pPr algn="just">
              <a:lnSpc>
                <a:spcPct val="120000"/>
              </a:lnSpc>
              <a:spcBef>
                <a:spcPts val="0"/>
              </a:spcBef>
              <a:buClrTx/>
              <a:buFont typeface="Wingdings" panose="05000000000000000000" pitchFamily="2" charset="2"/>
              <a:buChar char="q"/>
            </a:pPr>
            <a:r>
              <a:rPr lang="en-US" sz="2500" dirty="0">
                <a:solidFill>
                  <a:schemeClr val="tx1"/>
                </a:solidFill>
              </a:rPr>
              <a:t>Disaster response</a:t>
            </a:r>
          </a:p>
          <a:p>
            <a:pPr marL="0" indent="0" algn="just">
              <a:lnSpc>
                <a:spcPct val="120000"/>
              </a:lnSpc>
              <a:spcBef>
                <a:spcPts val="0"/>
              </a:spcBef>
              <a:buClrTx/>
              <a:buNone/>
            </a:pPr>
            <a:r>
              <a:rPr lang="en-US" sz="2500" dirty="0">
                <a:solidFill>
                  <a:schemeClr val="tx1"/>
                </a:solidFill>
              </a:rPr>
              <a:t>* Disaster assessment</a:t>
            </a:r>
          </a:p>
          <a:p>
            <a:pPr algn="just">
              <a:lnSpc>
                <a:spcPct val="120000"/>
              </a:lnSpc>
              <a:spcBef>
                <a:spcPts val="0"/>
              </a:spcBef>
              <a:buClrTx/>
              <a:buFont typeface="Wingdings" panose="05000000000000000000" pitchFamily="2" charset="2"/>
              <a:buChar char="q"/>
            </a:pPr>
            <a:r>
              <a:rPr lang="en-US" sz="2500" dirty="0">
                <a:solidFill>
                  <a:schemeClr val="tx1"/>
                </a:solidFill>
              </a:rPr>
              <a:t>Rehabilitation &amp; Reconstruction</a:t>
            </a:r>
          </a:p>
          <a:p>
            <a:pPr algn="just">
              <a:lnSpc>
                <a:spcPct val="120000"/>
              </a:lnSpc>
              <a:spcBef>
                <a:spcPts val="0"/>
              </a:spcBef>
              <a:buClrTx/>
              <a:buFont typeface="Wingdings" panose="05000000000000000000" pitchFamily="2" charset="2"/>
              <a:buChar char="q"/>
            </a:pPr>
            <a:r>
              <a:rPr lang="en-US" sz="2500" dirty="0">
                <a:solidFill>
                  <a:schemeClr val="tx1"/>
                </a:solidFill>
              </a:rPr>
              <a:t>Disaster mitigation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00790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u="sng" dirty="0">
                <a:solidFill>
                  <a:schemeClr val="tx1"/>
                </a:solidFill>
              </a:rPr>
              <a:t>Consolidated fund:</a:t>
            </a:r>
            <a:r>
              <a:rPr lang="en-US" sz="2600" dirty="0">
                <a:solidFill>
                  <a:schemeClr val="tx1"/>
                </a:solidFill>
              </a:rPr>
              <a:t> It is in the consolidated fund  that all money raised or received by or on behalf of the national government is paid. This is the fund that keeps the two levels of government running.</a:t>
            </a:r>
          </a:p>
          <a:p>
            <a:pPr algn="just">
              <a:lnSpc>
                <a:spcPct val="120000"/>
              </a:lnSpc>
              <a:spcBef>
                <a:spcPts val="0"/>
              </a:spcBef>
              <a:buClrTx/>
              <a:buFont typeface="Wingdings" panose="05000000000000000000" pitchFamily="2" charset="2"/>
              <a:buChar char="q"/>
            </a:pPr>
            <a:r>
              <a:rPr lang="en-US" sz="2600" u="sng" dirty="0">
                <a:solidFill>
                  <a:schemeClr val="tx1"/>
                </a:solidFill>
              </a:rPr>
              <a:t>County revenue fund</a:t>
            </a:r>
            <a:r>
              <a:rPr lang="en-US" sz="2600" dirty="0">
                <a:solidFill>
                  <a:schemeClr val="tx1"/>
                </a:solidFill>
              </a:rPr>
              <a:t>: this is the fund in to which all money raised or received by or on behalf of the county governments including money raised  from property rates, taxes, levies etc. is paid. Article 207(1)</a:t>
            </a:r>
          </a:p>
          <a:p>
            <a:pPr algn="just">
              <a:lnSpc>
                <a:spcPct val="120000"/>
              </a:lnSpc>
              <a:spcBef>
                <a:spcPts val="0"/>
              </a:spcBef>
              <a:buClrTx/>
              <a:buFont typeface="Wingdings" panose="05000000000000000000" pitchFamily="2" charset="2"/>
              <a:buChar char="q"/>
            </a:pPr>
            <a:r>
              <a:rPr lang="en-US" sz="2600" dirty="0">
                <a:solidFill>
                  <a:schemeClr val="tx1"/>
                </a:solidFill>
              </a:rPr>
              <a:t>Article 207 (3) of the constitution mandates the controller of budgets power to approve any withdrawals from a revenue fund.</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38023397"/>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a:extLst>
              <a:ext uri="{FF2B5EF4-FFF2-40B4-BE49-F238E27FC236}">
                <a16:creationId xmlns:a16="http://schemas.microsoft.com/office/drawing/2014/main" id="{5409940B-2E34-4911-A162-8CD84DFA1D4B}"/>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725738" y="1617663"/>
            <a:ext cx="4343400" cy="4278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9571" name="Rectangle 3">
            <a:extLst>
              <a:ext uri="{FF2B5EF4-FFF2-40B4-BE49-F238E27FC236}">
                <a16:creationId xmlns:a16="http://schemas.microsoft.com/office/drawing/2014/main" id="{E5C84B53-98EF-4A19-80A4-34E5715C7E2D}"/>
              </a:ext>
            </a:extLst>
          </p:cNvPr>
          <p:cNvSpPr>
            <a:spLocks noGrp="1" noChangeArrowheads="1"/>
          </p:cNvSpPr>
          <p:nvPr>
            <p:ph type="title"/>
          </p:nvPr>
        </p:nvSpPr>
        <p:spPr>
          <a:xfrm>
            <a:off x="609599" y="609600"/>
            <a:ext cx="7543801" cy="762000"/>
          </a:xfrm>
        </p:spPr>
        <p:txBody>
          <a:bodyPr>
            <a:noAutofit/>
          </a:bodyPr>
          <a:lstStyle/>
          <a:p>
            <a:r>
              <a:rPr lang="en-US" altLang="en-US" sz="2800" b="1" dirty="0">
                <a:solidFill>
                  <a:srgbClr val="0070C0"/>
                </a:solidFill>
              </a:rPr>
              <a:t>STEPS/ STAGES IN DISASTER MANAGEMENT</a:t>
            </a:r>
          </a:p>
        </p:txBody>
      </p:sp>
    </p:spTree>
    <p:extLst>
      <p:ext uri="{BB962C8B-B14F-4D97-AF65-F5344CB8AC3E}">
        <p14:creationId xmlns:p14="http://schemas.microsoft.com/office/powerpoint/2010/main" val="292800144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753475" cy="6534251"/>
          </a:xfrm>
        </p:spPr>
        <p:txBody>
          <a:bodyPr>
            <a:normAutofit fontScale="92500" lnSpcReduction="10000"/>
          </a:bodyPr>
          <a:lstStyle/>
          <a:p>
            <a:pPr marL="0" indent="0" algn="just">
              <a:lnSpc>
                <a:spcPct val="120000"/>
              </a:lnSpc>
              <a:spcBef>
                <a:spcPts val="0"/>
              </a:spcBef>
              <a:buClrTx/>
              <a:buNone/>
            </a:pPr>
            <a:r>
              <a:rPr lang="en-US" sz="2600" b="1" dirty="0">
                <a:solidFill>
                  <a:schemeClr val="tx1"/>
                </a:solidFill>
              </a:rPr>
              <a:t>Disaster management cycle </a:t>
            </a:r>
            <a:r>
              <a:rPr lang="en-US" sz="2600" dirty="0">
                <a:solidFill>
                  <a:schemeClr val="tx1"/>
                </a:solidFill>
              </a:rPr>
              <a:t>involves four phases:</a:t>
            </a:r>
          </a:p>
          <a:p>
            <a:pPr marL="0" indent="0" algn="just">
              <a:lnSpc>
                <a:spcPct val="120000"/>
              </a:lnSpc>
              <a:spcBef>
                <a:spcPts val="0"/>
              </a:spcBef>
              <a:buClrTx/>
              <a:buNone/>
            </a:pPr>
            <a:r>
              <a:rPr lang="en-US" sz="2600" dirty="0">
                <a:solidFill>
                  <a:schemeClr val="tx1"/>
                </a:solidFill>
              </a:rPr>
              <a:t>The four stages of disaster management include prevention and mitigation, preparedness, response and recovery</a:t>
            </a:r>
          </a:p>
          <a:p>
            <a:pPr marL="0" indent="0" algn="just">
              <a:lnSpc>
                <a:spcPct val="120000"/>
              </a:lnSpc>
              <a:spcBef>
                <a:spcPts val="0"/>
              </a:spcBef>
              <a:buClrTx/>
              <a:buNone/>
            </a:pPr>
            <a:r>
              <a:rPr lang="en-US" sz="2600" dirty="0">
                <a:solidFill>
                  <a:schemeClr val="tx1"/>
                </a:solidFill>
              </a:rPr>
              <a:t> </a:t>
            </a:r>
            <a:r>
              <a:rPr lang="en-US" sz="2600" dirty="0" err="1">
                <a:solidFill>
                  <a:schemeClr val="tx1"/>
                </a:solidFill>
              </a:rPr>
              <a:t>i</a:t>
            </a:r>
            <a:r>
              <a:rPr lang="en-US" sz="2600" dirty="0">
                <a:solidFill>
                  <a:schemeClr val="tx1"/>
                </a:solidFill>
              </a:rPr>
              <a:t>) Mitigation.</a:t>
            </a:r>
          </a:p>
          <a:p>
            <a:pPr marL="0" indent="0" algn="just">
              <a:lnSpc>
                <a:spcPct val="120000"/>
              </a:lnSpc>
              <a:spcBef>
                <a:spcPts val="0"/>
              </a:spcBef>
              <a:buClrTx/>
              <a:buNone/>
            </a:pPr>
            <a:r>
              <a:rPr lang="en-US" sz="2600" dirty="0">
                <a:solidFill>
                  <a:schemeClr val="tx1"/>
                </a:solidFill>
              </a:rPr>
              <a:t> ii) Preparedness.</a:t>
            </a:r>
          </a:p>
          <a:p>
            <a:pPr marL="0" indent="0" algn="just">
              <a:lnSpc>
                <a:spcPct val="120000"/>
              </a:lnSpc>
              <a:spcBef>
                <a:spcPts val="0"/>
              </a:spcBef>
              <a:buClrTx/>
              <a:buNone/>
            </a:pPr>
            <a:r>
              <a:rPr lang="en-US" sz="2600" dirty="0">
                <a:solidFill>
                  <a:schemeClr val="tx1"/>
                </a:solidFill>
              </a:rPr>
              <a:t> iii) Response.</a:t>
            </a:r>
          </a:p>
          <a:p>
            <a:pPr marL="0" indent="0" algn="just">
              <a:lnSpc>
                <a:spcPct val="120000"/>
              </a:lnSpc>
              <a:spcBef>
                <a:spcPts val="0"/>
              </a:spcBef>
              <a:buClrTx/>
              <a:buNone/>
            </a:pPr>
            <a:r>
              <a:rPr lang="en-US" sz="2600" dirty="0">
                <a:solidFill>
                  <a:schemeClr val="tx1"/>
                </a:solidFill>
              </a:rPr>
              <a:t> iv) Recovery.</a:t>
            </a:r>
          </a:p>
          <a:p>
            <a:pPr marL="0" indent="0" algn="just">
              <a:lnSpc>
                <a:spcPct val="120000"/>
              </a:lnSpc>
              <a:spcBef>
                <a:spcPts val="0"/>
              </a:spcBef>
              <a:buClrTx/>
              <a:buNone/>
            </a:pPr>
            <a:r>
              <a:rPr lang="en-US" sz="2600" b="1" dirty="0">
                <a:solidFill>
                  <a:schemeClr val="tx1"/>
                </a:solidFill>
              </a:rPr>
              <a:t>Mitigation:</a:t>
            </a:r>
          </a:p>
          <a:p>
            <a:pPr algn="just">
              <a:lnSpc>
                <a:spcPct val="120000"/>
              </a:lnSpc>
              <a:spcBef>
                <a:spcPts val="0"/>
              </a:spcBef>
              <a:buClrTx/>
              <a:buFont typeface="Wingdings" panose="05000000000000000000" pitchFamily="2" charset="2"/>
              <a:buChar char="q"/>
            </a:pPr>
            <a:r>
              <a:rPr lang="en-US" sz="2600" dirty="0">
                <a:solidFill>
                  <a:schemeClr val="tx1"/>
                </a:solidFill>
              </a:rPr>
              <a:t>Lessen the impact of a disaster before it strikes</a:t>
            </a:r>
          </a:p>
          <a:p>
            <a:pPr marL="0" indent="0" algn="just">
              <a:lnSpc>
                <a:spcPct val="120000"/>
              </a:lnSpc>
              <a:spcBef>
                <a:spcPts val="0"/>
              </a:spcBef>
              <a:buClrTx/>
              <a:buNone/>
            </a:pPr>
            <a:r>
              <a:rPr lang="en-US" sz="2600" b="1" dirty="0">
                <a:solidFill>
                  <a:schemeClr val="tx1"/>
                </a:solidFill>
              </a:rPr>
              <a:t>Preparedness:</a:t>
            </a:r>
          </a:p>
          <a:p>
            <a:pPr algn="just">
              <a:lnSpc>
                <a:spcPct val="120000"/>
              </a:lnSpc>
              <a:spcBef>
                <a:spcPts val="0"/>
              </a:spcBef>
              <a:buClrTx/>
              <a:buFont typeface="Wingdings" panose="05000000000000000000" pitchFamily="2" charset="2"/>
              <a:buChar char="q"/>
            </a:pPr>
            <a:r>
              <a:rPr lang="en-US" sz="2600" dirty="0">
                <a:solidFill>
                  <a:schemeClr val="tx1"/>
                </a:solidFill>
              </a:rPr>
              <a:t>Activities undertaken to handle a disaster when it strikes.</a:t>
            </a:r>
          </a:p>
          <a:p>
            <a:pPr marL="0" indent="0" algn="just">
              <a:lnSpc>
                <a:spcPct val="120000"/>
              </a:lnSpc>
              <a:spcBef>
                <a:spcPts val="0"/>
              </a:spcBef>
              <a:buClrTx/>
              <a:buNone/>
            </a:pPr>
            <a:r>
              <a:rPr lang="en-US" sz="2600" b="1" dirty="0">
                <a:solidFill>
                  <a:schemeClr val="tx1"/>
                </a:solidFill>
              </a:rPr>
              <a:t>Response:</a:t>
            </a:r>
          </a:p>
          <a:p>
            <a:pPr algn="just">
              <a:lnSpc>
                <a:spcPct val="120000"/>
              </a:lnSpc>
              <a:spcBef>
                <a:spcPts val="0"/>
              </a:spcBef>
              <a:buClrTx/>
              <a:buFont typeface="Wingdings" panose="05000000000000000000" pitchFamily="2" charset="2"/>
              <a:buChar char="q"/>
            </a:pPr>
            <a:r>
              <a:rPr lang="en-US" sz="2600" dirty="0">
                <a:solidFill>
                  <a:schemeClr val="tx1"/>
                </a:solidFill>
              </a:rPr>
              <a:t>Search and rescue, clearing debris, and feeding and sheltering victims (and responders if necessary).</a:t>
            </a:r>
          </a:p>
          <a:p>
            <a:pPr marL="0" indent="0" algn="just">
              <a:lnSpc>
                <a:spcPct val="120000"/>
              </a:lnSpc>
              <a:spcBef>
                <a:spcPts val="0"/>
              </a:spcBef>
              <a:buClrTx/>
              <a:buNone/>
            </a:pPr>
            <a:r>
              <a:rPr lang="en-US" sz="2600" b="1" dirty="0">
                <a:solidFill>
                  <a:schemeClr val="tx1"/>
                </a:solidFill>
              </a:rPr>
              <a:t>Recovery:</a:t>
            </a:r>
          </a:p>
          <a:p>
            <a:pPr algn="just">
              <a:lnSpc>
                <a:spcPct val="120000"/>
              </a:lnSpc>
              <a:spcBef>
                <a:spcPts val="0"/>
              </a:spcBef>
              <a:buClrTx/>
              <a:buFont typeface="Wingdings" panose="05000000000000000000" pitchFamily="2" charset="2"/>
              <a:buChar char="q"/>
            </a:pPr>
            <a:r>
              <a:rPr lang="en-US" sz="2600" dirty="0">
                <a:solidFill>
                  <a:schemeClr val="tx1"/>
                </a:solidFill>
              </a:rPr>
              <a:t>Getting a community back to its pre-disaster status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02675558"/>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09599" y="609600"/>
            <a:ext cx="7467601" cy="1320800"/>
          </a:xfrm>
        </p:spPr>
        <p:txBody>
          <a:bodyPr/>
          <a:lstStyle/>
          <a:p>
            <a:r>
              <a:rPr lang="en-US" dirty="0"/>
              <a:t>DISASTER MANAGEMENT CYCLE</a:t>
            </a:r>
          </a:p>
        </p:txBody>
      </p:sp>
      <p:sp>
        <p:nvSpPr>
          <p:cNvPr id="20483" name="Content Placeholder 2"/>
          <p:cNvSpPr>
            <a:spLocks noGrp="1"/>
          </p:cNvSpPr>
          <p:nvPr>
            <p:ph idx="1"/>
          </p:nvPr>
        </p:nvSpPr>
        <p:spPr/>
        <p:txBody>
          <a:bodyPr>
            <a:normAutofit/>
          </a:bodyPr>
          <a:lstStyle/>
          <a:p>
            <a:pPr marL="0" indent="0">
              <a:buNone/>
            </a:pPr>
            <a:r>
              <a:rPr lang="en-US" sz="4800" dirty="0"/>
              <a:t>4Rs</a:t>
            </a:r>
          </a:p>
          <a:p>
            <a:pPr>
              <a:buFont typeface="Wingdings" panose="05000000000000000000" pitchFamily="2" charset="2"/>
              <a:buChar char="q"/>
            </a:pPr>
            <a:r>
              <a:rPr lang="en-US" sz="4000" dirty="0"/>
              <a:t>Reduction- Mitigation</a:t>
            </a:r>
          </a:p>
          <a:p>
            <a:pPr>
              <a:buFont typeface="Wingdings" panose="05000000000000000000" pitchFamily="2" charset="2"/>
              <a:buChar char="q"/>
            </a:pPr>
            <a:r>
              <a:rPr lang="en-US" sz="4000" dirty="0"/>
              <a:t>Readiness- Preparedness</a:t>
            </a:r>
          </a:p>
          <a:p>
            <a:pPr>
              <a:buFont typeface="Wingdings" panose="05000000000000000000" pitchFamily="2" charset="2"/>
              <a:buChar char="q"/>
            </a:pPr>
            <a:r>
              <a:rPr lang="en-US" sz="4000" dirty="0"/>
              <a:t>Response</a:t>
            </a:r>
          </a:p>
          <a:p>
            <a:pPr>
              <a:buFont typeface="Wingdings" panose="05000000000000000000" pitchFamily="2" charset="2"/>
              <a:buChar char="q"/>
            </a:pPr>
            <a:r>
              <a:rPr lang="en-US" sz="4000" dirty="0"/>
              <a:t>Recovery</a:t>
            </a:r>
          </a:p>
          <a:p>
            <a:endParaRPr lang="en-US" dirty="0"/>
          </a:p>
        </p:txBody>
      </p:sp>
    </p:spTree>
    <p:extLst>
      <p:ext uri="{BB962C8B-B14F-4D97-AF65-F5344CB8AC3E}">
        <p14:creationId xmlns:p14="http://schemas.microsoft.com/office/powerpoint/2010/main" val="114161605"/>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44" y="29953"/>
            <a:ext cx="9105911" cy="6656698"/>
          </a:xfrm>
        </p:spPr>
        <p:txBody>
          <a:bodyPr>
            <a:normAutofit fontScale="92500" lnSpcReduction="20000"/>
          </a:bodyPr>
          <a:lstStyle/>
          <a:p>
            <a:pPr marL="0" indent="0" algn="just">
              <a:lnSpc>
                <a:spcPct val="120000"/>
              </a:lnSpc>
              <a:spcBef>
                <a:spcPts val="0"/>
              </a:spcBef>
              <a:buClrTx/>
              <a:buNone/>
            </a:pPr>
            <a:r>
              <a:rPr lang="en-US" sz="2600" b="1" dirty="0">
                <a:solidFill>
                  <a:schemeClr val="tx1"/>
                </a:solidFill>
              </a:rPr>
              <a:t>PREPAREDNESS</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Aim - Minimize the adverse effects of a hazard through effective precautionary actions, and to ensure timely, appropriate and efficient organization and delivery of emergency response following the impact of a disaster.</a:t>
            </a:r>
          </a:p>
          <a:p>
            <a:pPr marL="0" indent="0" algn="just">
              <a:lnSpc>
                <a:spcPct val="120000"/>
              </a:lnSpc>
              <a:spcBef>
                <a:spcPts val="0"/>
              </a:spcBef>
              <a:buClrTx/>
              <a:buNone/>
            </a:pPr>
            <a:r>
              <a:rPr lang="en-US" sz="2600" b="1" dirty="0">
                <a:solidFill>
                  <a:schemeClr val="tx1"/>
                </a:solidFill>
              </a:rPr>
              <a:t>COMPONENTS OF DISASTER PREPAREDNESS</a:t>
            </a:r>
          </a:p>
          <a:p>
            <a:pPr algn="just">
              <a:lnSpc>
                <a:spcPct val="120000"/>
              </a:lnSpc>
              <a:spcBef>
                <a:spcPts val="0"/>
              </a:spcBef>
              <a:buClrTx/>
              <a:buFont typeface="Wingdings" panose="05000000000000000000" pitchFamily="2" charset="2"/>
              <a:buChar char="q"/>
            </a:pPr>
            <a:r>
              <a:rPr lang="en-US" sz="2600" dirty="0">
                <a:solidFill>
                  <a:schemeClr val="tx1"/>
                </a:solidFill>
              </a:rPr>
              <a:t>Assessing vulnerability.</a:t>
            </a:r>
          </a:p>
          <a:p>
            <a:pPr algn="just">
              <a:lnSpc>
                <a:spcPct val="120000"/>
              </a:lnSpc>
              <a:spcBef>
                <a:spcPts val="0"/>
              </a:spcBef>
              <a:buClrTx/>
              <a:buFont typeface="Wingdings" panose="05000000000000000000" pitchFamily="2" charset="2"/>
              <a:buChar char="q"/>
            </a:pPr>
            <a:r>
              <a:rPr lang="en-US" sz="2600" dirty="0">
                <a:solidFill>
                  <a:schemeClr val="tx1"/>
                </a:solidFill>
              </a:rPr>
              <a:t>Planning.</a:t>
            </a:r>
          </a:p>
          <a:p>
            <a:pPr algn="just">
              <a:lnSpc>
                <a:spcPct val="120000"/>
              </a:lnSpc>
              <a:spcBef>
                <a:spcPts val="0"/>
              </a:spcBef>
              <a:buClrTx/>
              <a:buFont typeface="Wingdings" panose="05000000000000000000" pitchFamily="2" charset="2"/>
              <a:buChar char="q"/>
            </a:pPr>
            <a:r>
              <a:rPr lang="en-US" sz="2600" dirty="0">
                <a:solidFill>
                  <a:schemeClr val="tx1"/>
                </a:solidFill>
              </a:rPr>
              <a:t>Institutional framework</a:t>
            </a:r>
          </a:p>
          <a:p>
            <a:pPr algn="just">
              <a:lnSpc>
                <a:spcPct val="120000"/>
              </a:lnSpc>
              <a:spcBef>
                <a:spcPts val="0"/>
              </a:spcBef>
              <a:buClrTx/>
              <a:buFont typeface="Wingdings" panose="05000000000000000000" pitchFamily="2" charset="2"/>
              <a:buChar char="q"/>
            </a:pPr>
            <a:r>
              <a:rPr lang="en-US" sz="2600" dirty="0">
                <a:solidFill>
                  <a:schemeClr val="tx1"/>
                </a:solidFill>
              </a:rPr>
              <a:t>Information systems.(data collection, early warning  systems, monitoring systems</a:t>
            </a:r>
          </a:p>
          <a:p>
            <a:pPr algn="just">
              <a:lnSpc>
                <a:spcPct val="120000"/>
              </a:lnSpc>
              <a:spcBef>
                <a:spcPts val="0"/>
              </a:spcBef>
              <a:buClrTx/>
              <a:buFont typeface="Wingdings" panose="05000000000000000000" pitchFamily="2" charset="2"/>
              <a:buChar char="q"/>
            </a:pPr>
            <a:r>
              <a:rPr lang="en-US" sz="2600" dirty="0">
                <a:solidFill>
                  <a:schemeClr val="tx1"/>
                </a:solidFill>
              </a:rPr>
              <a:t>Rescue base.(shelter, medicines, food, communication systems, logistics systems, relief workers, clearance workers)</a:t>
            </a:r>
          </a:p>
          <a:p>
            <a:pPr algn="just">
              <a:lnSpc>
                <a:spcPct val="120000"/>
              </a:lnSpc>
              <a:spcBef>
                <a:spcPts val="0"/>
              </a:spcBef>
              <a:buClrTx/>
              <a:buFont typeface="Wingdings" panose="05000000000000000000" pitchFamily="2" charset="2"/>
              <a:buChar char="q"/>
            </a:pPr>
            <a:r>
              <a:rPr lang="en-US" sz="2600" dirty="0">
                <a:solidFill>
                  <a:schemeClr val="tx1"/>
                </a:solidFill>
              </a:rPr>
              <a:t>Warning signs.</a:t>
            </a:r>
          </a:p>
          <a:p>
            <a:pPr algn="just">
              <a:lnSpc>
                <a:spcPct val="120000"/>
              </a:lnSpc>
              <a:spcBef>
                <a:spcPts val="0"/>
              </a:spcBef>
              <a:buClrTx/>
              <a:buFont typeface="Wingdings" panose="05000000000000000000" pitchFamily="2" charset="2"/>
              <a:buChar char="q"/>
            </a:pPr>
            <a:r>
              <a:rPr lang="en-US" sz="2600" dirty="0">
                <a:solidFill>
                  <a:schemeClr val="tx1"/>
                </a:solidFill>
              </a:rPr>
              <a:t>Response mechanisms</a:t>
            </a:r>
          </a:p>
          <a:p>
            <a:pPr algn="just">
              <a:lnSpc>
                <a:spcPct val="120000"/>
              </a:lnSpc>
              <a:spcBef>
                <a:spcPts val="0"/>
              </a:spcBef>
              <a:buClrTx/>
              <a:buFont typeface="Wingdings" panose="05000000000000000000" pitchFamily="2" charset="2"/>
              <a:buChar char="q"/>
            </a:pPr>
            <a:r>
              <a:rPr lang="en-US" sz="2600" dirty="0">
                <a:solidFill>
                  <a:schemeClr val="tx1"/>
                </a:solidFill>
              </a:rPr>
              <a:t>Public education and training</a:t>
            </a:r>
          </a:p>
          <a:p>
            <a:pPr algn="just">
              <a:lnSpc>
                <a:spcPct val="120000"/>
              </a:lnSpc>
              <a:spcBef>
                <a:spcPts val="0"/>
              </a:spcBef>
              <a:buClrTx/>
              <a:buFont typeface="Wingdings" panose="05000000000000000000" pitchFamily="2" charset="2"/>
              <a:buChar char="q"/>
            </a:pPr>
            <a:r>
              <a:rPr lang="en-US" sz="2600" dirty="0">
                <a:solidFill>
                  <a:schemeClr val="tx1"/>
                </a:solidFill>
              </a:rPr>
              <a:t>Rehearsals.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76087858"/>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DISASTER RESPONSE</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Sum total of actions taken by people and institutions in the phase of a disaster.</a:t>
            </a:r>
          </a:p>
          <a:p>
            <a:pPr algn="just">
              <a:lnSpc>
                <a:spcPct val="120000"/>
              </a:lnSpc>
              <a:spcBef>
                <a:spcPts val="0"/>
              </a:spcBef>
              <a:buClrTx/>
              <a:buFont typeface="Wingdings" panose="05000000000000000000" pitchFamily="2" charset="2"/>
              <a:buChar char="q"/>
            </a:pPr>
            <a:r>
              <a:rPr lang="en-US" sz="2600" dirty="0">
                <a:solidFill>
                  <a:schemeClr val="tx1"/>
                </a:solidFill>
              </a:rPr>
              <a:t>Begins with warning of oncoming threat, implementation of disaster preparedness plans and procedures and ends with  the completion of disaster rehabilitation programmes.</a:t>
            </a:r>
          </a:p>
          <a:p>
            <a:pPr marL="0" indent="0" algn="just">
              <a:lnSpc>
                <a:spcPct val="120000"/>
              </a:lnSpc>
              <a:spcBef>
                <a:spcPts val="0"/>
              </a:spcBef>
              <a:buClrTx/>
              <a:buNone/>
            </a:pPr>
            <a:r>
              <a:rPr lang="en-US" sz="2600" b="1" dirty="0">
                <a:solidFill>
                  <a:schemeClr val="tx1"/>
                </a:solidFill>
              </a:rPr>
              <a:t>ACTIVITIES OF EMERGENCY RESPONSE</a:t>
            </a:r>
          </a:p>
          <a:p>
            <a:pPr algn="just">
              <a:lnSpc>
                <a:spcPct val="120000"/>
              </a:lnSpc>
              <a:spcBef>
                <a:spcPts val="0"/>
              </a:spcBef>
              <a:buClrTx/>
              <a:buFont typeface="Wingdings" panose="05000000000000000000" pitchFamily="2" charset="2"/>
              <a:buChar char="q"/>
            </a:pPr>
            <a:r>
              <a:rPr lang="en-US" sz="2600" dirty="0">
                <a:solidFill>
                  <a:schemeClr val="tx1"/>
                </a:solidFill>
              </a:rPr>
              <a:t>Warning</a:t>
            </a:r>
          </a:p>
          <a:p>
            <a:pPr algn="just">
              <a:lnSpc>
                <a:spcPct val="120000"/>
              </a:lnSpc>
              <a:spcBef>
                <a:spcPts val="0"/>
              </a:spcBef>
              <a:buClrTx/>
              <a:buFont typeface="Wingdings" panose="05000000000000000000" pitchFamily="2" charset="2"/>
              <a:buChar char="q"/>
            </a:pPr>
            <a:r>
              <a:rPr lang="en-US" sz="2600" dirty="0">
                <a:solidFill>
                  <a:schemeClr val="tx1"/>
                </a:solidFill>
              </a:rPr>
              <a:t>Evacuation/migration.</a:t>
            </a:r>
          </a:p>
          <a:p>
            <a:pPr algn="just">
              <a:lnSpc>
                <a:spcPct val="120000"/>
              </a:lnSpc>
              <a:spcBef>
                <a:spcPts val="0"/>
              </a:spcBef>
              <a:buClrTx/>
              <a:buFont typeface="Wingdings" panose="05000000000000000000" pitchFamily="2" charset="2"/>
              <a:buChar char="q"/>
            </a:pPr>
            <a:r>
              <a:rPr lang="en-US" sz="2600" dirty="0">
                <a:solidFill>
                  <a:schemeClr val="tx1"/>
                </a:solidFill>
              </a:rPr>
              <a:t>Search and rescue.</a:t>
            </a:r>
          </a:p>
          <a:p>
            <a:pPr algn="just">
              <a:lnSpc>
                <a:spcPct val="120000"/>
              </a:lnSpc>
              <a:spcBef>
                <a:spcPts val="0"/>
              </a:spcBef>
              <a:buClrTx/>
              <a:buFont typeface="Wingdings" panose="05000000000000000000" pitchFamily="2" charset="2"/>
              <a:buChar char="q"/>
            </a:pPr>
            <a:r>
              <a:rPr lang="en-US" sz="2600" dirty="0">
                <a:solidFill>
                  <a:schemeClr val="tx1"/>
                </a:solidFill>
              </a:rPr>
              <a:t>Post-disaster assessment</a:t>
            </a:r>
          </a:p>
          <a:p>
            <a:pPr algn="just">
              <a:lnSpc>
                <a:spcPct val="120000"/>
              </a:lnSpc>
              <a:spcBef>
                <a:spcPts val="0"/>
              </a:spcBef>
              <a:buClrTx/>
              <a:buFont typeface="Wingdings" panose="05000000000000000000" pitchFamily="2" charset="2"/>
              <a:buChar char="q"/>
            </a:pPr>
            <a:r>
              <a:rPr lang="en-US" sz="2600" dirty="0">
                <a:solidFill>
                  <a:schemeClr val="tx1"/>
                </a:solidFill>
              </a:rPr>
              <a:t>Emergency relief.</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3710136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9953"/>
            <a:ext cx="8610600" cy="6656698"/>
          </a:xfrm>
        </p:spPr>
        <p:txBody>
          <a:bodyPr>
            <a:normAutofit fontScale="92500" lnSpcReduction="1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Logistics and supply</a:t>
            </a:r>
          </a:p>
          <a:p>
            <a:pPr algn="just">
              <a:lnSpc>
                <a:spcPct val="120000"/>
              </a:lnSpc>
              <a:spcBef>
                <a:spcPts val="0"/>
              </a:spcBef>
              <a:buClrTx/>
              <a:buFont typeface="Wingdings" panose="05000000000000000000" pitchFamily="2" charset="2"/>
              <a:buChar char="q"/>
            </a:pPr>
            <a:r>
              <a:rPr lang="en-US" sz="2600" dirty="0">
                <a:solidFill>
                  <a:schemeClr val="tx1"/>
                </a:solidFill>
              </a:rPr>
              <a:t>Communication and information management.</a:t>
            </a:r>
          </a:p>
          <a:p>
            <a:pPr algn="just">
              <a:lnSpc>
                <a:spcPct val="120000"/>
              </a:lnSpc>
              <a:spcBef>
                <a:spcPts val="0"/>
              </a:spcBef>
              <a:buClrTx/>
              <a:buFont typeface="Wingdings" panose="05000000000000000000" pitchFamily="2" charset="2"/>
              <a:buChar char="q"/>
            </a:pPr>
            <a:r>
              <a:rPr lang="en-US" sz="2600" dirty="0">
                <a:solidFill>
                  <a:schemeClr val="tx1"/>
                </a:solidFill>
              </a:rPr>
              <a:t>Survivor response and coping.</a:t>
            </a:r>
          </a:p>
          <a:p>
            <a:pPr algn="just">
              <a:lnSpc>
                <a:spcPct val="120000"/>
              </a:lnSpc>
              <a:spcBef>
                <a:spcPts val="0"/>
              </a:spcBef>
              <a:buClrTx/>
              <a:buFont typeface="Wingdings" panose="05000000000000000000" pitchFamily="2" charset="2"/>
              <a:buChar char="q"/>
            </a:pPr>
            <a:r>
              <a:rPr lang="en-US" sz="2600" dirty="0">
                <a:solidFill>
                  <a:schemeClr val="tx1"/>
                </a:solidFill>
              </a:rPr>
              <a:t>Security</a:t>
            </a:r>
          </a:p>
          <a:p>
            <a:pPr algn="just">
              <a:lnSpc>
                <a:spcPct val="120000"/>
              </a:lnSpc>
              <a:spcBef>
                <a:spcPts val="0"/>
              </a:spcBef>
              <a:buClrTx/>
              <a:buFont typeface="Wingdings" panose="05000000000000000000" pitchFamily="2" charset="2"/>
              <a:buChar char="q"/>
            </a:pPr>
            <a:r>
              <a:rPr lang="en-US" sz="2600" dirty="0">
                <a:solidFill>
                  <a:schemeClr val="tx1"/>
                </a:solidFill>
              </a:rPr>
              <a:t>Emergency  operations management.</a:t>
            </a:r>
          </a:p>
          <a:p>
            <a:pPr algn="just">
              <a:lnSpc>
                <a:spcPct val="120000"/>
              </a:lnSpc>
              <a:spcBef>
                <a:spcPts val="0"/>
              </a:spcBef>
              <a:buClrTx/>
              <a:buFont typeface="Wingdings" panose="05000000000000000000" pitchFamily="2" charset="2"/>
              <a:buChar char="q"/>
            </a:pPr>
            <a:r>
              <a:rPr lang="en-US" sz="2600" dirty="0">
                <a:solidFill>
                  <a:schemeClr val="tx1"/>
                </a:solidFill>
              </a:rPr>
              <a:t>Rehabilitation and reconstruction.</a:t>
            </a:r>
          </a:p>
          <a:p>
            <a:pPr marL="0" indent="0" algn="ctr">
              <a:lnSpc>
                <a:spcPct val="120000"/>
              </a:lnSpc>
              <a:spcBef>
                <a:spcPts val="0"/>
              </a:spcBef>
              <a:buClrTx/>
              <a:buNone/>
            </a:pPr>
            <a:r>
              <a:rPr lang="en-US" sz="2600" b="1" dirty="0">
                <a:solidFill>
                  <a:srgbClr val="0070C0"/>
                </a:solidFill>
              </a:rPr>
              <a:t>DISASTER MITIGATION</a:t>
            </a:r>
          </a:p>
          <a:p>
            <a:pPr marL="0" indent="0" algn="just">
              <a:lnSpc>
                <a:spcPct val="120000"/>
              </a:lnSpc>
              <a:spcBef>
                <a:spcPts val="0"/>
              </a:spcBef>
              <a:buClrTx/>
              <a:buNone/>
            </a:pPr>
            <a:r>
              <a:rPr lang="en-US" sz="2600" b="1" dirty="0">
                <a:solidFill>
                  <a:schemeClr val="tx1"/>
                </a:solidFill>
              </a:rPr>
              <a:t>Mitigation measures include:</a:t>
            </a:r>
          </a:p>
          <a:p>
            <a:pPr algn="just">
              <a:lnSpc>
                <a:spcPct val="120000"/>
              </a:lnSpc>
              <a:spcBef>
                <a:spcPts val="0"/>
              </a:spcBef>
              <a:buClrTx/>
              <a:buFont typeface="Wingdings" panose="05000000000000000000" pitchFamily="2" charset="2"/>
              <a:buChar char="q"/>
            </a:pPr>
            <a:r>
              <a:rPr lang="en-US" sz="2600" dirty="0">
                <a:solidFill>
                  <a:schemeClr val="tx1"/>
                </a:solidFill>
              </a:rPr>
              <a:t>Reduce the hazard or reduce vulnerability.</a:t>
            </a:r>
          </a:p>
          <a:p>
            <a:pPr algn="just">
              <a:lnSpc>
                <a:spcPct val="120000"/>
              </a:lnSpc>
              <a:spcBef>
                <a:spcPts val="0"/>
              </a:spcBef>
              <a:buClrTx/>
              <a:buFont typeface="Wingdings" panose="05000000000000000000" pitchFamily="2" charset="2"/>
              <a:buChar char="q"/>
            </a:pPr>
            <a:r>
              <a:rPr lang="en-US" sz="2600" dirty="0">
                <a:solidFill>
                  <a:schemeClr val="tx1"/>
                </a:solidFill>
              </a:rPr>
              <a:t>Tools, powers and budgets.</a:t>
            </a:r>
          </a:p>
          <a:p>
            <a:pPr algn="just">
              <a:lnSpc>
                <a:spcPct val="120000"/>
              </a:lnSpc>
              <a:spcBef>
                <a:spcPts val="0"/>
              </a:spcBef>
              <a:buClrTx/>
              <a:buFont typeface="Wingdings" panose="05000000000000000000" pitchFamily="2" charset="2"/>
              <a:buChar char="q"/>
            </a:pPr>
            <a:r>
              <a:rPr lang="en-US" sz="2600" dirty="0">
                <a:solidFill>
                  <a:schemeClr val="tx1"/>
                </a:solidFill>
              </a:rPr>
              <a:t>Engineering.</a:t>
            </a:r>
          </a:p>
          <a:p>
            <a:pPr algn="just">
              <a:lnSpc>
                <a:spcPct val="120000"/>
              </a:lnSpc>
              <a:spcBef>
                <a:spcPts val="0"/>
              </a:spcBef>
              <a:buClrTx/>
              <a:buFont typeface="Wingdings" panose="05000000000000000000" pitchFamily="2" charset="2"/>
              <a:buChar char="q"/>
            </a:pPr>
            <a:r>
              <a:rPr lang="en-US" sz="2600" dirty="0">
                <a:solidFill>
                  <a:schemeClr val="tx1"/>
                </a:solidFill>
              </a:rPr>
              <a:t>Spatial planning.</a:t>
            </a:r>
          </a:p>
          <a:p>
            <a:pPr algn="just">
              <a:lnSpc>
                <a:spcPct val="120000"/>
              </a:lnSpc>
              <a:spcBef>
                <a:spcPts val="0"/>
              </a:spcBef>
              <a:buClrTx/>
              <a:buFont typeface="Wingdings" panose="05000000000000000000" pitchFamily="2" charset="2"/>
              <a:buChar char="q"/>
            </a:pPr>
            <a:r>
              <a:rPr lang="en-US" sz="2600" dirty="0">
                <a:solidFill>
                  <a:schemeClr val="tx1"/>
                </a:solidFill>
              </a:rPr>
              <a:t>Economic.</a:t>
            </a:r>
          </a:p>
          <a:p>
            <a:pPr algn="just">
              <a:lnSpc>
                <a:spcPct val="120000"/>
              </a:lnSpc>
              <a:spcBef>
                <a:spcPts val="0"/>
              </a:spcBef>
              <a:buClrTx/>
              <a:buFont typeface="Wingdings" panose="05000000000000000000" pitchFamily="2" charset="2"/>
              <a:buChar char="q"/>
            </a:pPr>
            <a:r>
              <a:rPr lang="en-US" sz="2600" dirty="0">
                <a:solidFill>
                  <a:schemeClr val="tx1"/>
                </a:solidFill>
              </a:rPr>
              <a:t>Management and institutionalization of disaster planning.</a:t>
            </a:r>
          </a:p>
          <a:p>
            <a:pPr algn="just">
              <a:lnSpc>
                <a:spcPct val="120000"/>
              </a:lnSpc>
              <a:spcBef>
                <a:spcPts val="0"/>
              </a:spcBef>
              <a:buClrTx/>
              <a:buFont typeface="Wingdings" panose="05000000000000000000" pitchFamily="2" charset="2"/>
              <a:buChar char="q"/>
            </a:pPr>
            <a:r>
              <a:rPr lang="en-US" sz="2600" dirty="0">
                <a:solidFill>
                  <a:schemeClr val="tx1"/>
                </a:solidFill>
              </a:rPr>
              <a:t>Societal</a:t>
            </a:r>
          </a:p>
          <a:p>
            <a:pPr algn="just">
              <a:lnSpc>
                <a:spcPct val="120000"/>
              </a:lnSpc>
              <a:spcBef>
                <a:spcPts val="0"/>
              </a:spcBef>
              <a:buClrTx/>
              <a:buFont typeface="Wingdings" panose="05000000000000000000" pitchFamily="2" charset="2"/>
              <a:buChar char="q"/>
            </a:pPr>
            <a:r>
              <a:rPr lang="en-US" sz="2600" dirty="0">
                <a:solidFill>
                  <a:schemeClr val="tx1"/>
                </a:solidFill>
              </a:rPr>
              <a:t>Conflict reduction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30026913"/>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indent="0" algn="just">
              <a:lnSpc>
                <a:spcPct val="115000"/>
              </a:lnSpc>
              <a:spcBef>
                <a:spcPts val="0"/>
              </a:spcBef>
              <a:spcAft>
                <a:spcPts val="0"/>
              </a:spcAft>
            </a:pPr>
            <a:r>
              <a:rPr lang="en-GB" sz="2400" dirty="0">
                <a:latin typeface="Bookman Old Style" panose="02050604050505020204" pitchFamily="18" charset="0"/>
              </a:rPr>
              <a:t>The Disaster Cycle: THE DISASTER -DEVELOPMENT</a:t>
            </a:r>
          </a:p>
          <a:p>
            <a:pPr marL="0" marR="0" indent="0" algn="just">
              <a:lnSpc>
                <a:spcPct val="115000"/>
              </a:lnSpc>
              <a:spcBef>
                <a:spcPts val="0"/>
              </a:spcBef>
              <a:spcAft>
                <a:spcPts val="0"/>
              </a:spcAft>
            </a:pPr>
            <a:r>
              <a:rPr lang="en-GB" sz="2400" dirty="0">
                <a:latin typeface="Bookman Old Style" panose="02050604050505020204" pitchFamily="18" charset="0"/>
              </a:rPr>
              <a:t>CONTINUUM (Disaster management cycle) - </a:t>
            </a:r>
            <a:r>
              <a:rPr lang="en-GB" sz="2400" dirty="0">
                <a:solidFill>
                  <a:srgbClr val="0070C0"/>
                </a:solidFill>
                <a:latin typeface="Bookman Old Style" panose="02050604050505020204" pitchFamily="18" charset="0"/>
              </a:rPr>
              <a:t>Continued</a:t>
            </a:r>
          </a:p>
          <a:p>
            <a:pPr marL="0" marR="0" indent="0" algn="just">
              <a:lnSpc>
                <a:spcPct val="115000"/>
              </a:lnSpc>
              <a:spcBef>
                <a:spcPts val="0"/>
              </a:spcBef>
              <a:spcAft>
                <a:spcPts val="0"/>
              </a:spcAft>
            </a:pPr>
            <a:endParaRPr lang="en-GB" sz="2400" dirty="0">
              <a:latin typeface="Bookman Old Style" panose="02050604050505020204" pitchFamily="18" charset="0"/>
            </a:endParaRPr>
          </a:p>
          <a:p>
            <a:pPr marL="0" marR="0" indent="0" algn="just">
              <a:lnSpc>
                <a:spcPct val="115000"/>
              </a:lnSpc>
              <a:spcBef>
                <a:spcPts val="0"/>
              </a:spcBef>
              <a:spcAft>
                <a:spcPts val="0"/>
              </a:spcAft>
            </a:pPr>
            <a:endParaRPr lang="en-GB" sz="2400" dirty="0">
              <a:latin typeface="Bookman Old Style" panose="02050604050505020204" pitchFamily="18" charset="0"/>
            </a:endParaRPr>
          </a:p>
          <a:p>
            <a:pPr marL="0" marR="0" indent="0" algn="just">
              <a:lnSpc>
                <a:spcPct val="115000"/>
              </a:lnSpc>
              <a:spcBef>
                <a:spcPts val="0"/>
              </a:spcBef>
              <a:spcAft>
                <a:spcPts val="0"/>
              </a:spcAft>
            </a:pPr>
            <a:endParaRPr lang="en-GB" sz="2400" dirty="0">
              <a:latin typeface="Bookman Old Style" panose="02050604050505020204" pitchFamily="18" charset="0"/>
            </a:endParaRPr>
          </a:p>
          <a:p>
            <a:pPr marL="0" marR="0" indent="0" algn="just">
              <a:lnSpc>
                <a:spcPct val="115000"/>
              </a:lnSpc>
              <a:spcBef>
                <a:spcPts val="0"/>
              </a:spcBef>
              <a:spcAft>
                <a:spcPts val="0"/>
              </a:spcAft>
            </a:pPr>
            <a:endParaRPr lang="en-GB" sz="2400" dirty="0">
              <a:latin typeface="Bookman Old Style" panose="02050604050505020204" pitchFamily="18" charset="0"/>
            </a:endParaRPr>
          </a:p>
          <a:p>
            <a:pPr marL="0" marR="0" indent="0" algn="just">
              <a:lnSpc>
                <a:spcPct val="115000"/>
              </a:lnSpc>
              <a:spcBef>
                <a:spcPts val="0"/>
              </a:spcBef>
              <a:spcAft>
                <a:spcPts val="0"/>
              </a:spcAft>
            </a:pPr>
            <a:endParaRPr lang="en-GB" sz="2400" dirty="0">
              <a:latin typeface="Bookman Old Style" panose="02050604050505020204" pitchFamily="18" charset="0"/>
            </a:endParaRPr>
          </a:p>
          <a:p>
            <a:pPr marL="0" marR="0" indent="0" algn="just">
              <a:lnSpc>
                <a:spcPct val="115000"/>
              </a:lnSpc>
              <a:spcBef>
                <a:spcPts val="0"/>
              </a:spcBef>
              <a:spcAft>
                <a:spcPts val="0"/>
              </a:spcAft>
            </a:pPr>
            <a:endParaRPr lang="en-GB" sz="2400" dirty="0">
              <a:latin typeface="Bookman Old Style" panose="02050604050505020204" pitchFamily="18" charset="0"/>
            </a:endParaRPr>
          </a:p>
          <a:p>
            <a:pPr marL="0" marR="0" indent="0" algn="just">
              <a:lnSpc>
                <a:spcPct val="115000"/>
              </a:lnSpc>
              <a:spcBef>
                <a:spcPts val="0"/>
              </a:spcBef>
              <a:spcAft>
                <a:spcPts val="0"/>
              </a:spcAft>
            </a:pPr>
            <a:endParaRPr lang="en-GB" sz="2400" dirty="0">
              <a:latin typeface="Bookman Old Style" panose="02050604050505020204" pitchFamily="18" charset="0"/>
            </a:endParaRPr>
          </a:p>
          <a:p>
            <a:pPr marL="0" marR="0" indent="0" algn="just">
              <a:lnSpc>
                <a:spcPct val="115000"/>
              </a:lnSpc>
              <a:spcBef>
                <a:spcPts val="0"/>
              </a:spcBef>
              <a:spcAft>
                <a:spcPts val="0"/>
              </a:spcAft>
            </a:pPr>
            <a:endParaRPr lang="en-GB" sz="2400" dirty="0">
              <a:latin typeface="Bookman Old Style" panose="02050604050505020204" pitchFamily="18" charset="0"/>
            </a:endParaRP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Disasters are often thought of as a cycle</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A disaster may occur with or without a </a:t>
            </a:r>
            <a:r>
              <a:rPr lang="en-GB" sz="2200" i="1" u="sng" dirty="0">
                <a:latin typeface="Bookman Old Style" panose="02050604050505020204" pitchFamily="18" charset="0"/>
              </a:rPr>
              <a:t>warning phase</a:t>
            </a:r>
            <a:r>
              <a:rPr lang="en-GB" sz="2200" b="0" dirty="0">
                <a:latin typeface="Bookman Old Style" panose="02050604050505020204" pitchFamily="18" charset="0"/>
              </a:rPr>
              <a:t>.</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A</a:t>
            </a:r>
            <a:r>
              <a:rPr lang="en-GB" sz="2200" i="1" u="sng" dirty="0">
                <a:latin typeface="Bookman Old Style" panose="02050604050505020204" pitchFamily="18" charset="0"/>
              </a:rPr>
              <a:t> response </a:t>
            </a:r>
            <a:r>
              <a:rPr lang="en-GB" sz="2200" b="0" dirty="0">
                <a:latin typeface="Bookman Old Style" panose="02050604050505020204" pitchFamily="18" charset="0"/>
              </a:rPr>
              <a:t>is made following a disaster.</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The response may be helped substantially by any </a:t>
            </a:r>
            <a:r>
              <a:rPr lang="en-GB" sz="2200" i="1" u="sng" dirty="0">
                <a:latin typeface="Bookman Old Style" panose="02050604050505020204" pitchFamily="18" charset="0"/>
              </a:rPr>
              <a:t>preparedness</a:t>
            </a:r>
            <a:r>
              <a:rPr lang="en-GB" sz="2200" b="0" dirty="0">
                <a:latin typeface="Bookman Old Style" panose="02050604050505020204" pitchFamily="18" charset="0"/>
              </a:rPr>
              <a:t> actions which were made before the disaster occurred.</a:t>
            </a: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2" name="Slide Number Placeholder 1"/>
          <p:cNvSpPr>
            <a:spLocks noGrp="1"/>
          </p:cNvSpPr>
          <p:nvPr>
            <p:ph type="sldNum" sz="quarter" idx="12"/>
          </p:nvPr>
        </p:nvSpPr>
        <p:spPr/>
        <p:txBody>
          <a:bodyPr>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216</a:t>
            </a:fld>
            <a:endParaRPr kumimoji="0" lang="en-US" sz="1650" b="0" i="0" u="none" strike="noStrike" kern="1200" cap="none" spc="0" normalizeH="0" baseline="0" noProof="0">
              <a:ln>
                <a:noFill/>
              </a:ln>
              <a:solidFill>
                <a:srgbClr val="FFFFFF"/>
              </a:solidFill>
              <a:effectLst/>
              <a:uLnTx/>
              <a:uFillTx/>
              <a:latin typeface="Franklin Gothic Book"/>
              <a:ea typeface="+mn-ea"/>
              <a:cs typeface="+mn-cs"/>
            </a:endParaRPr>
          </a:p>
        </p:txBody>
      </p:sp>
      <p:pic>
        <p:nvPicPr>
          <p:cNvPr id="4" name="Picture 3"/>
          <p:cNvPicPr>
            <a:picLocks noChangeAspect="1"/>
          </p:cNvPicPr>
          <p:nvPr/>
        </p:nvPicPr>
        <p:blipFill>
          <a:blip r:embed="rId3"/>
          <a:stretch>
            <a:fillRect/>
          </a:stretch>
        </p:blipFill>
        <p:spPr>
          <a:xfrm>
            <a:off x="1850140" y="914400"/>
            <a:ext cx="4552239" cy="3276600"/>
          </a:xfrm>
          <a:prstGeom prst="rect">
            <a:avLst/>
          </a:prstGeom>
        </p:spPr>
      </p:pic>
      <p:sp>
        <p:nvSpPr>
          <p:cNvPr id="6" name="Slide Number Placeholder 1">
            <a:extLst>
              <a:ext uri="{FF2B5EF4-FFF2-40B4-BE49-F238E27FC236}">
                <a16:creationId xmlns:a16="http://schemas.microsoft.com/office/drawing/2014/main" id="{0E2BC607-2F19-4D1B-977F-80300162534F}"/>
              </a:ext>
            </a:extLst>
          </p:cNvPr>
          <p:cNvSpPr txBox="1">
            <a:spLocks/>
          </p:cNvSpPr>
          <p:nvPr/>
        </p:nvSpPr>
        <p:spPr>
          <a:xfrm>
            <a:off x="7924800" y="6325127"/>
            <a:ext cx="1200156" cy="502920"/>
          </a:xfrm>
          <a:prstGeom prst="ellipse">
            <a:avLst/>
          </a:prstGeom>
          <a:ln w="19050">
            <a:solidFill>
              <a:schemeClr val="tx1"/>
            </a:solidFill>
          </a:ln>
        </p:spPr>
        <p:txBody>
          <a:bodyPr vert="horz" lIns="9144" tIns="9144" rIns="9144" bIns="9144" rtlCol="0" anchor="ctr">
            <a:normAutofit fontScale="92500" lnSpcReduction="20000"/>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2688A58-7EBD-4352-985F-DBE786E37319}" type="slidenum">
              <a:rPr lang="en-US" sz="2800" b="1" smtClean="0">
                <a:solidFill>
                  <a:schemeClr val="tx1"/>
                </a:solidFill>
                <a:latin typeface="Bookman Old Style" panose="02050604050505020204" pitchFamily="18" charset="0"/>
              </a:rPr>
              <a:pPr/>
              <a:t>216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237160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lvl="0" indent="0" algn="just">
              <a:lnSpc>
                <a:spcPct val="115000"/>
              </a:lnSpc>
              <a:spcBef>
                <a:spcPts val="0"/>
              </a:spcBef>
            </a:pPr>
            <a:r>
              <a:rPr lang="en-GB" sz="2800" dirty="0">
                <a:solidFill>
                  <a:srgbClr val="000000"/>
                </a:solidFill>
                <a:latin typeface="Bookman Old Style" panose="02050604050505020204" pitchFamily="18" charset="0"/>
              </a:rPr>
              <a:t>PREPAREDNESS: </a:t>
            </a:r>
            <a:r>
              <a:rPr lang="en-GB" sz="2800" b="0" dirty="0">
                <a:solidFill>
                  <a:srgbClr val="000000"/>
                </a:solidFill>
                <a:latin typeface="Bookman Old Style" panose="02050604050505020204" pitchFamily="18" charset="0"/>
              </a:rPr>
              <a:t>The measures that ensure the organized mobilization of personnel, funds, equipment and supplies within a safe environment for effective relief.</a:t>
            </a:r>
            <a:endParaRPr lang="en-GB" sz="2800" dirty="0">
              <a:latin typeface="Bookman Old Style" panose="02050604050505020204" pitchFamily="18" charset="0"/>
            </a:endParaRPr>
          </a:p>
          <a:p>
            <a:pPr marL="0" marR="0" indent="0" algn="just">
              <a:lnSpc>
                <a:spcPct val="115000"/>
              </a:lnSpc>
              <a:spcBef>
                <a:spcPts val="0"/>
              </a:spcBef>
              <a:spcAft>
                <a:spcPts val="0"/>
              </a:spcAft>
            </a:pPr>
            <a:r>
              <a:rPr lang="en-GB" sz="2800" dirty="0">
                <a:latin typeface="Bookman Old Style" panose="02050604050505020204" pitchFamily="18" charset="0"/>
              </a:rPr>
              <a:t>RESPONSE: </a:t>
            </a:r>
            <a:r>
              <a:rPr lang="en-GB" sz="2800" b="0" dirty="0">
                <a:latin typeface="Bookman Old Style" panose="02050604050505020204" pitchFamily="18" charset="0"/>
              </a:rPr>
              <a:t>the set of activities implemented after the impact of a disaster in order to:-</a:t>
            </a:r>
          </a:p>
          <a:p>
            <a:pPr marL="457200" marR="0" indent="-457200" algn="just">
              <a:lnSpc>
                <a:spcPct val="115000"/>
              </a:lnSpc>
              <a:spcBef>
                <a:spcPts val="0"/>
              </a:spcBef>
              <a:spcAft>
                <a:spcPts val="0"/>
              </a:spcAft>
              <a:buFont typeface="Wingdings" panose="05000000000000000000" pitchFamily="2" charset="2"/>
              <a:buChar char="q"/>
            </a:pPr>
            <a:r>
              <a:rPr lang="en-GB" sz="2800" b="0" dirty="0">
                <a:latin typeface="Bookman Old Style" panose="02050604050505020204" pitchFamily="18" charset="0"/>
              </a:rPr>
              <a:t>Assess the needs</a:t>
            </a:r>
          </a:p>
          <a:p>
            <a:pPr marL="457200" marR="0" indent="-457200" algn="just">
              <a:lnSpc>
                <a:spcPct val="115000"/>
              </a:lnSpc>
              <a:spcBef>
                <a:spcPts val="0"/>
              </a:spcBef>
              <a:spcAft>
                <a:spcPts val="0"/>
              </a:spcAft>
              <a:buFont typeface="Wingdings" panose="05000000000000000000" pitchFamily="2" charset="2"/>
              <a:buChar char="q"/>
            </a:pPr>
            <a:r>
              <a:rPr lang="en-GB" sz="2800" b="0" dirty="0">
                <a:latin typeface="Bookman Old Style" panose="02050604050505020204" pitchFamily="18" charset="0"/>
              </a:rPr>
              <a:t>Reduce the suffering</a:t>
            </a:r>
          </a:p>
          <a:p>
            <a:pPr marL="457200" marR="0" indent="-457200" algn="just">
              <a:lnSpc>
                <a:spcPct val="115000"/>
              </a:lnSpc>
              <a:spcBef>
                <a:spcPts val="0"/>
              </a:spcBef>
              <a:spcAft>
                <a:spcPts val="0"/>
              </a:spcAft>
              <a:buFont typeface="Wingdings" panose="05000000000000000000" pitchFamily="2" charset="2"/>
              <a:buChar char="q"/>
            </a:pPr>
            <a:r>
              <a:rPr lang="en-GB" sz="2800" b="0" dirty="0">
                <a:latin typeface="Bookman Old Style" panose="02050604050505020204" pitchFamily="18" charset="0"/>
              </a:rPr>
              <a:t>Limit the spread and the Consequences of the disaster</a:t>
            </a:r>
          </a:p>
          <a:p>
            <a:pPr marL="457200" marR="0" indent="-457200" algn="just">
              <a:lnSpc>
                <a:spcPct val="115000"/>
              </a:lnSpc>
              <a:spcBef>
                <a:spcPts val="0"/>
              </a:spcBef>
              <a:spcAft>
                <a:spcPts val="0"/>
              </a:spcAft>
              <a:buFont typeface="Wingdings" panose="05000000000000000000" pitchFamily="2" charset="2"/>
              <a:buChar char="q"/>
            </a:pPr>
            <a:r>
              <a:rPr lang="en-GB" sz="2800" b="0" dirty="0">
                <a:latin typeface="Bookman Old Style" panose="02050604050505020204" pitchFamily="18" charset="0"/>
              </a:rPr>
              <a:t>Open the way to rehabilitation</a:t>
            </a:r>
          </a:p>
          <a:p>
            <a:pPr marL="0" marR="0" indent="0" algn="just">
              <a:lnSpc>
                <a:spcPct val="115000"/>
              </a:lnSpc>
              <a:spcBef>
                <a:spcPts val="0"/>
              </a:spcBef>
              <a:spcAft>
                <a:spcPts val="0"/>
              </a:spcAft>
            </a:pPr>
            <a:r>
              <a:rPr lang="en-GB" sz="2400" dirty="0">
                <a:latin typeface="Bookman Old Style" panose="02050604050505020204" pitchFamily="18" charset="0"/>
              </a:rPr>
              <a:t>REHABILITATION: </a:t>
            </a:r>
            <a:r>
              <a:rPr lang="en-GB" sz="2400" b="0" dirty="0">
                <a:latin typeface="Bookman Old Style" panose="02050604050505020204" pitchFamily="18" charset="0"/>
              </a:rPr>
              <a:t>The restoration of basic social functions.</a:t>
            </a: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2" name="Slide Number Placeholder 1"/>
          <p:cNvSpPr>
            <a:spLocks noGrp="1"/>
          </p:cNvSpPr>
          <p:nvPr>
            <p:ph type="sldNum" sz="quarter" idx="12"/>
          </p:nvPr>
        </p:nvSpPr>
        <p:spPr/>
        <p:txBody>
          <a:bodyPr>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217</a:t>
            </a:fld>
            <a:endParaRPr kumimoji="0" lang="en-US" sz="165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6" name="Slide Number Placeholder 1">
            <a:extLst>
              <a:ext uri="{FF2B5EF4-FFF2-40B4-BE49-F238E27FC236}">
                <a16:creationId xmlns:a16="http://schemas.microsoft.com/office/drawing/2014/main" id="{59D1FCB7-8C46-4A1B-BA7E-70199A7F4AB9}"/>
              </a:ext>
            </a:extLst>
          </p:cNvPr>
          <p:cNvSpPr txBox="1">
            <a:spLocks/>
          </p:cNvSpPr>
          <p:nvPr/>
        </p:nvSpPr>
        <p:spPr>
          <a:xfrm>
            <a:off x="7924800" y="6325127"/>
            <a:ext cx="1200156" cy="502920"/>
          </a:xfrm>
          <a:prstGeom prst="ellipse">
            <a:avLst/>
          </a:prstGeom>
          <a:ln w="19050">
            <a:solidFill>
              <a:schemeClr val="tx1"/>
            </a:solidFill>
          </a:ln>
        </p:spPr>
        <p:txBody>
          <a:bodyPr vert="horz" lIns="9144" tIns="9144" rIns="9144" bIns="9144" rtlCol="0" anchor="ctr">
            <a:normAutofit fontScale="92500" lnSpcReduction="20000"/>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2688A58-7EBD-4352-985F-DBE786E37319}" type="slidenum">
              <a:rPr lang="en-US" sz="2800" b="1" smtClean="0">
                <a:solidFill>
                  <a:schemeClr val="tx1"/>
                </a:solidFill>
                <a:latin typeface="Bookman Old Style" panose="02050604050505020204" pitchFamily="18" charset="0"/>
              </a:rPr>
              <a:pPr/>
              <a:t>217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830932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indent="0" algn="just">
              <a:lnSpc>
                <a:spcPct val="115000"/>
              </a:lnSpc>
              <a:spcBef>
                <a:spcPts val="0"/>
              </a:spcBef>
              <a:spcAft>
                <a:spcPts val="0"/>
              </a:spcAft>
            </a:pPr>
            <a:r>
              <a:rPr lang="en-GB" sz="2800" dirty="0">
                <a:latin typeface="Bookman Old Style" panose="02050604050505020204" pitchFamily="18" charset="0"/>
              </a:rPr>
              <a:t>Reconstruction: </a:t>
            </a:r>
            <a:r>
              <a:rPr lang="en-GB" sz="2800" b="0" dirty="0">
                <a:latin typeface="Bookman Old Style" panose="02050604050505020204" pitchFamily="18" charset="0"/>
              </a:rPr>
              <a:t>Repairing the effects of a disaster</a:t>
            </a:r>
          </a:p>
          <a:p>
            <a:pPr marL="457200" marR="0" indent="-457200" algn="just">
              <a:lnSpc>
                <a:spcPct val="115000"/>
              </a:lnSpc>
              <a:spcBef>
                <a:spcPts val="0"/>
              </a:spcBef>
              <a:spcAft>
                <a:spcPts val="0"/>
              </a:spcAft>
              <a:buFont typeface="Wingdings" panose="05000000000000000000" pitchFamily="2" charset="2"/>
              <a:buChar char="ü"/>
            </a:pPr>
            <a:r>
              <a:rPr lang="en-GB" sz="2800" b="0" dirty="0">
                <a:latin typeface="Bookman Old Style" panose="02050604050505020204" pitchFamily="18" charset="0"/>
              </a:rPr>
              <a:t>The full resumption of socio-economic activities plus preventive measures.</a:t>
            </a:r>
          </a:p>
          <a:p>
            <a:pPr marL="0" marR="0" indent="0" algn="just">
              <a:lnSpc>
                <a:spcPct val="115000"/>
              </a:lnSpc>
              <a:spcBef>
                <a:spcPts val="0"/>
              </a:spcBef>
              <a:spcAft>
                <a:spcPts val="0"/>
              </a:spcAft>
            </a:pPr>
            <a:r>
              <a:rPr lang="en-GB" sz="2800" dirty="0">
                <a:latin typeface="Bookman Old Style" panose="02050604050505020204" pitchFamily="18" charset="0"/>
              </a:rPr>
              <a:t>Mitigation</a:t>
            </a:r>
            <a:r>
              <a:rPr lang="en-GB" sz="2800" b="0" dirty="0">
                <a:latin typeface="Bookman Old Style" panose="02050604050505020204" pitchFamily="18" charset="0"/>
              </a:rPr>
              <a:t> means to take actions which will lessen a disaster’s consequences and subsequent hazards.</a:t>
            </a:r>
          </a:p>
          <a:p>
            <a:pPr marL="457200" marR="0" indent="-457200" algn="just">
              <a:lnSpc>
                <a:spcPct val="115000"/>
              </a:lnSpc>
              <a:spcBef>
                <a:spcPts val="0"/>
              </a:spcBef>
              <a:spcAft>
                <a:spcPts val="0"/>
              </a:spcAft>
              <a:buFont typeface="Wingdings" panose="05000000000000000000" pitchFamily="2" charset="2"/>
              <a:buChar char="ü"/>
            </a:pPr>
            <a:r>
              <a:rPr lang="en-GB" sz="2800" b="0" dirty="0">
                <a:latin typeface="Bookman Old Style" panose="02050604050505020204" pitchFamily="18" charset="0"/>
              </a:rPr>
              <a:t>A permanent reduction of the risk of disaster</a:t>
            </a:r>
          </a:p>
          <a:p>
            <a:pPr marL="0" marR="0" indent="0" algn="just">
              <a:lnSpc>
                <a:spcPct val="115000"/>
              </a:lnSpc>
              <a:spcBef>
                <a:spcPts val="0"/>
              </a:spcBef>
              <a:spcAft>
                <a:spcPts val="0"/>
              </a:spcAft>
            </a:pPr>
            <a:r>
              <a:rPr lang="en-GB" sz="2800" dirty="0">
                <a:latin typeface="Bookman Old Style" panose="02050604050505020204" pitchFamily="18" charset="0"/>
              </a:rPr>
              <a:t>Types of Mitigation:</a:t>
            </a:r>
            <a:endParaRPr lang="en-US" sz="2800" dirty="0">
              <a:latin typeface="Bookman Old Style" panose="02050604050505020204" pitchFamily="18" charset="0"/>
            </a:endParaRPr>
          </a:p>
          <a:p>
            <a:pPr marL="0" marR="0" algn="just">
              <a:lnSpc>
                <a:spcPct val="115000"/>
              </a:lnSpc>
              <a:spcBef>
                <a:spcPts val="0"/>
              </a:spcBef>
              <a:spcAft>
                <a:spcPts val="0"/>
              </a:spcAft>
            </a:pPr>
            <a:r>
              <a:rPr lang="en-US" sz="2200" dirty="0">
                <a:latin typeface="Bookman Old Style" panose="02050604050505020204" pitchFamily="18" charset="0"/>
              </a:rPr>
              <a:t>“Primary Mitigation”</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Reducing the PRESENCE of the hazard</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Reducing VULNERABILITY</a:t>
            </a:r>
          </a:p>
          <a:p>
            <a:pPr marL="0" marR="0" indent="0" algn="just">
              <a:lnSpc>
                <a:spcPct val="115000"/>
              </a:lnSpc>
              <a:spcBef>
                <a:spcPts val="0"/>
              </a:spcBef>
              <a:spcAft>
                <a:spcPts val="0"/>
              </a:spcAft>
            </a:pPr>
            <a:r>
              <a:rPr lang="en-US" sz="2200" dirty="0">
                <a:latin typeface="Bookman Old Style" panose="02050604050505020204" pitchFamily="18" charset="0"/>
              </a:rPr>
              <a:t>“Secondary” Mitigation:</a:t>
            </a:r>
          </a:p>
          <a:p>
            <a:pPr marR="0" algn="just">
              <a:lnSpc>
                <a:spcPct val="115000"/>
              </a:lnSpc>
              <a:spcBef>
                <a:spcPts val="0"/>
              </a:spcBef>
              <a:spcAft>
                <a:spcPts val="0"/>
              </a:spcAft>
              <a:buFont typeface="Wingdings" panose="05000000000000000000" pitchFamily="2" charset="2"/>
              <a:buChar char="ü"/>
            </a:pPr>
            <a:r>
              <a:rPr lang="en-GB" sz="2200" b="0" dirty="0">
                <a:latin typeface="Bookman Old Style" panose="02050604050505020204" pitchFamily="18" charset="0"/>
              </a:rPr>
              <a:t>Reducing the EFFECTS of the Hazard (Preparedness)</a:t>
            </a:r>
            <a:endParaRPr lang="en-US" sz="2200" b="0" dirty="0">
              <a:latin typeface="Bookman Old Style" panose="02050604050505020204" pitchFamily="18" charset="0"/>
            </a:endParaRPr>
          </a:p>
        </p:txBody>
      </p:sp>
      <p:sp>
        <p:nvSpPr>
          <p:cNvPr id="2" name="Slide Number Placeholder 1"/>
          <p:cNvSpPr>
            <a:spLocks noGrp="1"/>
          </p:cNvSpPr>
          <p:nvPr>
            <p:ph type="sldNum" sz="quarter" idx="12"/>
          </p:nvPr>
        </p:nvSpPr>
        <p:spPr/>
        <p:txBody>
          <a:bodyPr>
            <a:normAutofit fontScale="92500"/>
          </a:bodyPr>
          <a:lstStyle/>
          <a:p>
            <a:fld id="{F2688A58-7EBD-4352-985F-DBE786E37319}" type="slidenum">
              <a:rPr lang="en-US" smtClean="0"/>
              <a:t>218</a:t>
            </a:fld>
            <a:endParaRPr lang="en-US"/>
          </a:p>
        </p:txBody>
      </p:sp>
      <p:sp>
        <p:nvSpPr>
          <p:cNvPr id="6" name="Slide Number Placeholder 1">
            <a:extLst>
              <a:ext uri="{FF2B5EF4-FFF2-40B4-BE49-F238E27FC236}">
                <a16:creationId xmlns:a16="http://schemas.microsoft.com/office/drawing/2014/main" id="{DF944B80-810B-4821-998F-495FD5C6CAE8}"/>
              </a:ext>
            </a:extLst>
          </p:cNvPr>
          <p:cNvSpPr txBox="1">
            <a:spLocks/>
          </p:cNvSpPr>
          <p:nvPr/>
        </p:nvSpPr>
        <p:spPr>
          <a:xfrm>
            <a:off x="7924800" y="6325127"/>
            <a:ext cx="1200156" cy="502920"/>
          </a:xfrm>
          <a:prstGeom prst="ellipse">
            <a:avLst/>
          </a:prstGeom>
          <a:ln w="19050">
            <a:solidFill>
              <a:schemeClr val="tx1"/>
            </a:solidFill>
          </a:ln>
        </p:spPr>
        <p:txBody>
          <a:bodyPr vert="horz" lIns="9144" tIns="9144" rIns="9144" bIns="9144" rtlCol="0" anchor="ctr">
            <a:normAutofit fontScale="92500" lnSpcReduction="20000"/>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2688A58-7EBD-4352-985F-DBE786E37319}" type="slidenum">
              <a:rPr lang="en-US" sz="2800" b="1" smtClean="0">
                <a:solidFill>
                  <a:schemeClr val="tx1"/>
                </a:solidFill>
                <a:latin typeface="Bookman Old Style" panose="02050604050505020204" pitchFamily="18" charset="0"/>
              </a:rPr>
              <a:pPr/>
              <a:t>218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573215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indent="0" algn="just">
              <a:lnSpc>
                <a:spcPct val="115000"/>
              </a:lnSpc>
              <a:spcBef>
                <a:spcPts val="0"/>
              </a:spcBef>
              <a:spcAft>
                <a:spcPts val="0"/>
              </a:spcAft>
              <a:buNone/>
            </a:pPr>
            <a:r>
              <a:rPr lang="en-GB" sz="2800" b="1" dirty="0">
                <a:latin typeface="Bookman Old Style" panose="02050604050505020204" pitchFamily="18" charset="0"/>
              </a:rPr>
              <a:t>The Disaster Cycle: THE DISASTER –DEVELOPMENT CONTINUUM</a:t>
            </a:r>
          </a:p>
          <a:p>
            <a:pPr marL="0" indent="0" algn="r">
              <a:lnSpc>
                <a:spcPct val="115000"/>
              </a:lnSpc>
              <a:spcBef>
                <a:spcPts val="0"/>
              </a:spcBef>
              <a:buNone/>
            </a:pPr>
            <a:r>
              <a:rPr lang="en-GB" sz="2400" dirty="0">
                <a:solidFill>
                  <a:srgbClr val="00B0F0"/>
                </a:solidFill>
                <a:latin typeface="Bookman Old Style" panose="02050604050505020204" pitchFamily="18" charset="0"/>
              </a:rPr>
              <a:t> </a:t>
            </a:r>
          </a:p>
          <a:p>
            <a:pPr marL="0" marR="0" indent="0" algn="ctr">
              <a:lnSpc>
                <a:spcPct val="115000"/>
              </a:lnSpc>
              <a:spcBef>
                <a:spcPts val="0"/>
              </a:spcBef>
              <a:spcAft>
                <a:spcPts val="0"/>
              </a:spcAft>
              <a:buNone/>
            </a:pPr>
            <a:r>
              <a:rPr lang="en-GB" sz="2800" dirty="0">
                <a:solidFill>
                  <a:srgbClr val="FF0000"/>
                </a:solidFill>
                <a:latin typeface="Bookman Old Style" panose="02050604050505020204" pitchFamily="18" charset="0"/>
              </a:rPr>
              <a:t>DISASTER </a:t>
            </a:r>
          </a:p>
          <a:p>
            <a:pPr marL="0" marR="0" indent="0" algn="just">
              <a:lnSpc>
                <a:spcPct val="115000"/>
              </a:lnSpc>
              <a:spcBef>
                <a:spcPts val="0"/>
              </a:spcBef>
              <a:spcAft>
                <a:spcPts val="0"/>
              </a:spcAft>
              <a:buNone/>
            </a:pPr>
            <a:endParaRPr lang="en-GB" sz="2800" dirty="0">
              <a:solidFill>
                <a:srgbClr val="FF0000"/>
              </a:solidFill>
              <a:latin typeface="Bookman Old Style" panose="02050604050505020204" pitchFamily="18" charset="0"/>
            </a:endParaRPr>
          </a:p>
          <a:p>
            <a:pPr marL="0" marR="0" indent="0" algn="just">
              <a:lnSpc>
                <a:spcPct val="115000"/>
              </a:lnSpc>
              <a:spcBef>
                <a:spcPts val="0"/>
              </a:spcBef>
              <a:spcAft>
                <a:spcPts val="0"/>
              </a:spcAft>
              <a:buNone/>
            </a:pPr>
            <a:endParaRPr lang="en-GB" sz="2800" dirty="0">
              <a:solidFill>
                <a:srgbClr val="FF0000"/>
              </a:solidFill>
              <a:latin typeface="Bookman Old Style" panose="02050604050505020204" pitchFamily="18" charset="0"/>
            </a:endParaRPr>
          </a:p>
          <a:p>
            <a:pPr marL="0" indent="0" algn="just">
              <a:lnSpc>
                <a:spcPct val="115000"/>
              </a:lnSpc>
              <a:spcBef>
                <a:spcPts val="0"/>
              </a:spcBef>
              <a:buNone/>
            </a:pPr>
            <a:r>
              <a:rPr lang="en-GB" sz="2800" dirty="0">
                <a:latin typeface="Bookman Old Style" panose="02050604050505020204" pitchFamily="18" charset="0"/>
              </a:rPr>
              <a:t>    Preparedness                    Response</a:t>
            </a:r>
          </a:p>
          <a:p>
            <a:pPr marL="0" indent="0" algn="just">
              <a:lnSpc>
                <a:spcPct val="115000"/>
              </a:lnSpc>
              <a:spcBef>
                <a:spcPts val="0"/>
              </a:spcBef>
              <a:buNone/>
            </a:pPr>
            <a:endParaRPr lang="en-GB" sz="2800" dirty="0">
              <a:latin typeface="Bookman Old Style" panose="02050604050505020204" pitchFamily="18" charset="0"/>
            </a:endParaRPr>
          </a:p>
          <a:p>
            <a:pPr marL="0" indent="0" algn="just">
              <a:lnSpc>
                <a:spcPct val="115000"/>
              </a:lnSpc>
              <a:spcBef>
                <a:spcPts val="0"/>
              </a:spcBef>
              <a:buNone/>
            </a:pPr>
            <a:endParaRPr lang="en-GB" sz="2800" dirty="0">
              <a:latin typeface="Bookman Old Style" panose="02050604050505020204" pitchFamily="18" charset="0"/>
            </a:endParaRPr>
          </a:p>
          <a:p>
            <a:pPr marL="0" indent="0" algn="just">
              <a:lnSpc>
                <a:spcPct val="115000"/>
              </a:lnSpc>
              <a:spcBef>
                <a:spcPts val="0"/>
              </a:spcBef>
              <a:buNone/>
            </a:pPr>
            <a:r>
              <a:rPr lang="en-GB" sz="2800" dirty="0">
                <a:latin typeface="Bookman Old Style" panose="02050604050505020204" pitchFamily="18" charset="0"/>
              </a:rPr>
              <a:t>Prevention                            Rehabilitation</a:t>
            </a:r>
          </a:p>
          <a:p>
            <a:pPr marL="0" indent="0" algn="just">
              <a:lnSpc>
                <a:spcPct val="115000"/>
              </a:lnSpc>
              <a:spcBef>
                <a:spcPts val="0"/>
              </a:spcBef>
              <a:buNone/>
            </a:pPr>
            <a:endParaRPr lang="en-GB" sz="2800" dirty="0">
              <a:latin typeface="Bookman Old Style" panose="02050604050505020204" pitchFamily="18" charset="0"/>
            </a:endParaRPr>
          </a:p>
          <a:p>
            <a:pPr marL="0" marR="0" indent="0" algn="just">
              <a:lnSpc>
                <a:spcPct val="115000"/>
              </a:lnSpc>
              <a:spcBef>
                <a:spcPts val="0"/>
              </a:spcBef>
              <a:spcAft>
                <a:spcPts val="0"/>
              </a:spcAft>
              <a:buNone/>
            </a:pPr>
            <a:r>
              <a:rPr lang="en-GB" sz="2800" dirty="0">
                <a:latin typeface="Bookman Old Style" panose="02050604050505020204" pitchFamily="18" charset="0"/>
              </a:rPr>
              <a:t>                          Reconstruction</a:t>
            </a:r>
          </a:p>
          <a:p>
            <a:pPr marL="0" marR="0" indent="0" algn="just">
              <a:lnSpc>
                <a:spcPct val="115000"/>
              </a:lnSpc>
              <a:spcBef>
                <a:spcPts val="0"/>
              </a:spcBef>
              <a:spcAft>
                <a:spcPts val="0"/>
              </a:spcAft>
              <a:buNone/>
            </a:pPr>
            <a:r>
              <a:rPr lang="en-GB" sz="2800" dirty="0">
                <a:solidFill>
                  <a:srgbClr val="7030A0"/>
                </a:solidFill>
                <a:latin typeface="Bookman Old Style" panose="02050604050505020204" pitchFamily="18" charset="0"/>
              </a:rPr>
              <a:t> </a:t>
            </a:r>
          </a:p>
          <a:p>
            <a:pPr marL="0" marR="0" indent="0" algn="just">
              <a:lnSpc>
                <a:spcPct val="115000"/>
              </a:lnSpc>
              <a:spcBef>
                <a:spcPts val="0"/>
              </a:spcBef>
              <a:spcAft>
                <a:spcPts val="0"/>
              </a:spcAft>
            </a:pPr>
            <a:endParaRPr lang="en-GB" sz="2800" dirty="0">
              <a:latin typeface="Bookman Old Style" panose="02050604050505020204" pitchFamily="18" charset="0"/>
            </a:endParaRPr>
          </a:p>
          <a:p>
            <a:pPr marL="0" marR="0" indent="0" algn="just">
              <a:lnSpc>
                <a:spcPct val="115000"/>
              </a:lnSpc>
              <a:spcBef>
                <a:spcPts val="0"/>
              </a:spcBef>
              <a:spcAft>
                <a:spcPts val="0"/>
              </a:spcAft>
            </a:pPr>
            <a:endParaRPr lang="en-GB" sz="2400" b="0" dirty="0">
              <a:latin typeface="Bookman Old Style" panose="02050604050505020204" pitchFamily="18" charset="0"/>
            </a:endParaRPr>
          </a:p>
          <a:p>
            <a:pPr marL="0" marR="0" indent="0" algn="just">
              <a:lnSpc>
                <a:spcPct val="115000"/>
              </a:lnSpc>
              <a:spcBef>
                <a:spcPts val="0"/>
              </a:spcBef>
              <a:spcAft>
                <a:spcPts val="0"/>
              </a:spcAft>
            </a:pPr>
            <a:endParaRPr lang="en-GB" sz="240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2" name="Slide Number Placeholder 1"/>
          <p:cNvSpPr>
            <a:spLocks noGrp="1"/>
          </p:cNvSpPr>
          <p:nvPr>
            <p:ph type="sldNum" sz="quarter" idx="12"/>
          </p:nvPr>
        </p:nvSpPr>
        <p:spPr/>
        <p:txBody>
          <a:bodyPr>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219</a:t>
            </a:fld>
            <a:endParaRPr kumimoji="0" lang="en-US" sz="165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4" name="Arc 3"/>
          <p:cNvSpPr/>
          <p:nvPr/>
        </p:nvSpPr>
        <p:spPr>
          <a:xfrm>
            <a:off x="4114800" y="1676400"/>
            <a:ext cx="2880000" cy="2590800"/>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6" name="Arc 5"/>
          <p:cNvSpPr/>
          <p:nvPr/>
        </p:nvSpPr>
        <p:spPr>
          <a:xfrm rot="5400000">
            <a:off x="5561445" y="2917296"/>
            <a:ext cx="2230216" cy="856306"/>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7" name="Arc 6"/>
          <p:cNvSpPr/>
          <p:nvPr/>
        </p:nvSpPr>
        <p:spPr>
          <a:xfrm rot="6783426">
            <a:off x="5484680" y="4502201"/>
            <a:ext cx="1679840" cy="444395"/>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8" name="Arc 7"/>
          <p:cNvSpPr/>
          <p:nvPr/>
        </p:nvSpPr>
        <p:spPr>
          <a:xfrm rot="9953308">
            <a:off x="1531800" y="3165154"/>
            <a:ext cx="2880000" cy="2590800"/>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9" name="Arc 8"/>
          <p:cNvSpPr/>
          <p:nvPr/>
        </p:nvSpPr>
        <p:spPr>
          <a:xfrm rot="16920925">
            <a:off x="1813919" y="1859677"/>
            <a:ext cx="2880000" cy="2590800"/>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10" name="Arc 9"/>
          <p:cNvSpPr/>
          <p:nvPr/>
        </p:nvSpPr>
        <p:spPr>
          <a:xfrm rot="15556719">
            <a:off x="1039278" y="3813295"/>
            <a:ext cx="1970770" cy="1060208"/>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Franklin Gothic Book"/>
              <a:ea typeface="+mn-ea"/>
              <a:cs typeface="+mn-cs"/>
            </a:endParaRPr>
          </a:p>
        </p:txBody>
      </p:sp>
      <p:cxnSp>
        <p:nvCxnSpPr>
          <p:cNvPr id="12" name="Straight Arrow Connector 11"/>
          <p:cNvCxnSpPr>
            <a:stCxn id="13" idx="2"/>
          </p:cNvCxnSpPr>
          <p:nvPr/>
        </p:nvCxnSpPr>
        <p:spPr>
          <a:xfrm flipV="1">
            <a:off x="582422" y="2438400"/>
            <a:ext cx="134217" cy="26575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Arc 12"/>
          <p:cNvSpPr/>
          <p:nvPr/>
        </p:nvSpPr>
        <p:spPr>
          <a:xfrm rot="13082851">
            <a:off x="266023" y="2464839"/>
            <a:ext cx="2977870" cy="2313939"/>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14" name="Slide Number Placeholder 1">
            <a:extLst>
              <a:ext uri="{FF2B5EF4-FFF2-40B4-BE49-F238E27FC236}">
                <a16:creationId xmlns:a16="http://schemas.microsoft.com/office/drawing/2014/main" id="{5963F801-83DC-4F3B-9407-6C5E53E4FE18}"/>
              </a:ext>
            </a:extLst>
          </p:cNvPr>
          <p:cNvSpPr txBox="1">
            <a:spLocks/>
          </p:cNvSpPr>
          <p:nvPr/>
        </p:nvSpPr>
        <p:spPr>
          <a:xfrm>
            <a:off x="7924800" y="6325127"/>
            <a:ext cx="1200156" cy="502920"/>
          </a:xfrm>
          <a:prstGeom prst="ellipse">
            <a:avLst/>
          </a:prstGeom>
          <a:ln w="19050">
            <a:solidFill>
              <a:schemeClr val="tx1"/>
            </a:solidFill>
          </a:ln>
        </p:spPr>
        <p:txBody>
          <a:bodyPr vert="horz" lIns="9144" tIns="9144" rIns="9144" bIns="9144" rtlCol="0" anchor="ctr">
            <a:normAutofit fontScale="92500" lnSpcReduction="20000"/>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2688A58-7EBD-4352-985F-DBE786E37319}" type="slidenum">
              <a:rPr lang="en-US" sz="2800" b="1" smtClean="0">
                <a:solidFill>
                  <a:schemeClr val="tx1"/>
                </a:solidFill>
                <a:latin typeface="Bookman Old Style" panose="02050604050505020204" pitchFamily="18" charset="0"/>
              </a:rPr>
              <a:pPr/>
              <a:t>219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9043187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Other roles includes</a:t>
            </a:r>
          </a:p>
          <a:p>
            <a:pPr algn="just">
              <a:lnSpc>
                <a:spcPct val="120000"/>
              </a:lnSpc>
              <a:spcBef>
                <a:spcPts val="0"/>
              </a:spcBef>
              <a:buClrTx/>
              <a:buFont typeface="Wingdings" panose="05000000000000000000" pitchFamily="2" charset="2"/>
              <a:buChar char="q"/>
            </a:pPr>
            <a:r>
              <a:rPr lang="en-US" sz="2600" dirty="0">
                <a:solidFill>
                  <a:schemeClr val="tx1"/>
                </a:solidFill>
              </a:rPr>
              <a:t>Managing the equalization fund</a:t>
            </a:r>
          </a:p>
          <a:p>
            <a:pPr algn="just">
              <a:lnSpc>
                <a:spcPct val="120000"/>
              </a:lnSpc>
              <a:spcBef>
                <a:spcPts val="0"/>
              </a:spcBef>
              <a:buClrTx/>
              <a:buFont typeface="Wingdings" panose="05000000000000000000" pitchFamily="2" charset="2"/>
              <a:buChar char="q"/>
            </a:pPr>
            <a:r>
              <a:rPr lang="en-US" sz="2600" dirty="0">
                <a:solidFill>
                  <a:schemeClr val="tx1"/>
                </a:solidFill>
              </a:rPr>
              <a:t>Advisory role</a:t>
            </a:r>
          </a:p>
          <a:p>
            <a:pPr algn="just">
              <a:lnSpc>
                <a:spcPct val="120000"/>
              </a:lnSpc>
              <a:spcBef>
                <a:spcPts val="0"/>
              </a:spcBef>
              <a:buClrTx/>
              <a:buFont typeface="Wingdings" panose="05000000000000000000" pitchFamily="2" charset="2"/>
              <a:buChar char="q"/>
            </a:pPr>
            <a:r>
              <a:rPr lang="en-US" sz="2600" dirty="0">
                <a:solidFill>
                  <a:schemeClr val="tx1"/>
                </a:solidFill>
              </a:rPr>
              <a:t>Investigation role</a:t>
            </a:r>
          </a:p>
          <a:p>
            <a:pPr algn="just">
              <a:lnSpc>
                <a:spcPct val="120000"/>
              </a:lnSpc>
              <a:spcBef>
                <a:spcPts val="0"/>
              </a:spcBef>
              <a:buClrTx/>
              <a:buFont typeface="Wingdings" panose="05000000000000000000" pitchFamily="2" charset="2"/>
              <a:buChar char="q"/>
            </a:pPr>
            <a:r>
              <a:rPr lang="en-US" sz="2600" dirty="0">
                <a:solidFill>
                  <a:schemeClr val="tx1"/>
                </a:solidFill>
              </a:rPr>
              <a:t>Arbitration/meditation role</a:t>
            </a:r>
          </a:p>
          <a:p>
            <a:pPr marL="0" indent="0" algn="ctr">
              <a:lnSpc>
                <a:spcPct val="120000"/>
              </a:lnSpc>
              <a:spcBef>
                <a:spcPts val="0"/>
              </a:spcBef>
              <a:buClrTx/>
              <a:buNone/>
            </a:pPr>
            <a:r>
              <a:rPr lang="en-US" sz="2600" b="1" dirty="0">
                <a:solidFill>
                  <a:srgbClr val="0070C0"/>
                </a:solidFill>
              </a:rPr>
              <a:t>The auditor role</a:t>
            </a:r>
          </a:p>
          <a:p>
            <a:pPr marL="0" indent="0" algn="just">
              <a:lnSpc>
                <a:spcPct val="120000"/>
              </a:lnSpc>
              <a:spcBef>
                <a:spcPts val="0"/>
              </a:spcBef>
              <a:buClrTx/>
              <a:buNone/>
            </a:pPr>
            <a:r>
              <a:rPr lang="en-US" sz="2600" dirty="0">
                <a:solidFill>
                  <a:schemeClr val="tx1"/>
                </a:solidFill>
              </a:rPr>
              <a:t>The Auditor – Generals roles under the constitution are:-</a:t>
            </a:r>
          </a:p>
          <a:p>
            <a:pPr algn="just">
              <a:lnSpc>
                <a:spcPct val="120000"/>
              </a:lnSpc>
              <a:spcBef>
                <a:spcPts val="0"/>
              </a:spcBef>
              <a:buClrTx/>
              <a:buFont typeface="Wingdings" panose="05000000000000000000" pitchFamily="2" charset="2"/>
              <a:buChar char="q"/>
            </a:pPr>
            <a:r>
              <a:rPr lang="en-US" sz="2600" b="1" dirty="0">
                <a:solidFill>
                  <a:schemeClr val="tx1"/>
                </a:solidFill>
              </a:rPr>
              <a:t>Within six months, after the end of each financial year, the Auditor general shall audit and report, in respect of that financial year, on:</a:t>
            </a:r>
          </a:p>
          <a:p>
            <a:pPr algn="just">
              <a:lnSpc>
                <a:spcPct val="120000"/>
              </a:lnSpc>
              <a:spcBef>
                <a:spcPts val="0"/>
              </a:spcBef>
              <a:buClrTx/>
              <a:buFont typeface="Wingdings" panose="05000000000000000000" pitchFamily="2" charset="2"/>
              <a:buChar char="ü"/>
            </a:pPr>
            <a:r>
              <a:rPr lang="en-US" sz="2600" dirty="0">
                <a:solidFill>
                  <a:schemeClr val="tx1"/>
                </a:solidFill>
              </a:rPr>
              <a:t>Accounts of the national and county governments</a:t>
            </a:r>
          </a:p>
          <a:p>
            <a:pPr algn="just">
              <a:lnSpc>
                <a:spcPct val="120000"/>
              </a:lnSpc>
              <a:spcBef>
                <a:spcPts val="0"/>
              </a:spcBef>
              <a:buClrTx/>
              <a:buFont typeface="Wingdings" panose="05000000000000000000" pitchFamily="2" charset="2"/>
              <a:buChar char="ü"/>
            </a:pPr>
            <a:r>
              <a:rPr lang="en-US" sz="2600" dirty="0">
                <a:solidFill>
                  <a:schemeClr val="tx1"/>
                </a:solidFill>
              </a:rPr>
              <a:t>Accounts of all funds and authorities of both county and national governments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34279404"/>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indent="0" algn="just">
              <a:lnSpc>
                <a:spcPct val="115000"/>
              </a:lnSpc>
              <a:spcBef>
                <a:spcPts val="0"/>
              </a:spcBef>
              <a:spcAft>
                <a:spcPts val="0"/>
              </a:spcAft>
              <a:buNone/>
            </a:pPr>
            <a:r>
              <a:rPr lang="en-GB" sz="2800" b="1" dirty="0">
                <a:latin typeface="Bookman Old Style" panose="02050604050505020204" pitchFamily="18" charset="0"/>
              </a:rPr>
              <a:t>Disaster Management and Emergency Management: Elements</a:t>
            </a:r>
          </a:p>
          <a:p>
            <a:pPr marL="0" indent="0" algn="r">
              <a:lnSpc>
                <a:spcPct val="115000"/>
              </a:lnSpc>
              <a:spcBef>
                <a:spcPts val="0"/>
              </a:spcBef>
              <a:buNone/>
            </a:pPr>
            <a:r>
              <a:rPr lang="en-GB" sz="2400" dirty="0">
                <a:solidFill>
                  <a:srgbClr val="00B0F0"/>
                </a:solidFill>
                <a:latin typeface="Bookman Old Style" panose="02050604050505020204" pitchFamily="18" charset="0"/>
              </a:rPr>
              <a:t>EMERGENCY MANAGEMENT</a:t>
            </a:r>
          </a:p>
          <a:p>
            <a:pPr marL="0" marR="0" indent="0" algn="ctr">
              <a:lnSpc>
                <a:spcPct val="115000"/>
              </a:lnSpc>
              <a:spcBef>
                <a:spcPts val="0"/>
              </a:spcBef>
              <a:spcAft>
                <a:spcPts val="0"/>
              </a:spcAft>
              <a:buNone/>
            </a:pPr>
            <a:r>
              <a:rPr lang="en-GB" sz="2800" dirty="0">
                <a:solidFill>
                  <a:srgbClr val="FF0000"/>
                </a:solidFill>
                <a:latin typeface="Bookman Old Style" panose="02050604050505020204" pitchFamily="18" charset="0"/>
              </a:rPr>
              <a:t>DISASTER </a:t>
            </a:r>
          </a:p>
          <a:p>
            <a:pPr marL="0" marR="0" indent="0" algn="just">
              <a:lnSpc>
                <a:spcPct val="115000"/>
              </a:lnSpc>
              <a:spcBef>
                <a:spcPts val="0"/>
              </a:spcBef>
              <a:spcAft>
                <a:spcPts val="0"/>
              </a:spcAft>
              <a:buNone/>
            </a:pPr>
            <a:endParaRPr lang="en-GB" sz="2800" dirty="0">
              <a:solidFill>
                <a:srgbClr val="FF0000"/>
              </a:solidFill>
              <a:latin typeface="Bookman Old Style" panose="02050604050505020204" pitchFamily="18" charset="0"/>
            </a:endParaRPr>
          </a:p>
          <a:p>
            <a:pPr marL="0" marR="0" indent="0" algn="just">
              <a:lnSpc>
                <a:spcPct val="115000"/>
              </a:lnSpc>
              <a:spcBef>
                <a:spcPts val="0"/>
              </a:spcBef>
              <a:spcAft>
                <a:spcPts val="0"/>
              </a:spcAft>
              <a:buNone/>
            </a:pPr>
            <a:endParaRPr lang="en-GB" sz="2800" dirty="0">
              <a:solidFill>
                <a:srgbClr val="FF0000"/>
              </a:solidFill>
              <a:latin typeface="Bookman Old Style" panose="02050604050505020204" pitchFamily="18" charset="0"/>
            </a:endParaRPr>
          </a:p>
          <a:p>
            <a:pPr marL="0" indent="0" algn="just">
              <a:lnSpc>
                <a:spcPct val="115000"/>
              </a:lnSpc>
              <a:spcBef>
                <a:spcPts val="0"/>
              </a:spcBef>
              <a:buNone/>
            </a:pPr>
            <a:r>
              <a:rPr lang="en-GB" sz="2800" dirty="0">
                <a:latin typeface="Bookman Old Style" panose="02050604050505020204" pitchFamily="18" charset="0"/>
              </a:rPr>
              <a:t>    Preparedness                    Response/Relief</a:t>
            </a:r>
          </a:p>
          <a:p>
            <a:pPr marL="0" indent="0" algn="just">
              <a:lnSpc>
                <a:spcPct val="115000"/>
              </a:lnSpc>
              <a:spcBef>
                <a:spcPts val="0"/>
              </a:spcBef>
              <a:buNone/>
            </a:pPr>
            <a:endParaRPr lang="en-GB" sz="2800" dirty="0">
              <a:latin typeface="Bookman Old Style" panose="02050604050505020204" pitchFamily="18" charset="0"/>
            </a:endParaRPr>
          </a:p>
          <a:p>
            <a:pPr marL="0" indent="0" algn="just">
              <a:lnSpc>
                <a:spcPct val="115000"/>
              </a:lnSpc>
              <a:spcBef>
                <a:spcPts val="0"/>
              </a:spcBef>
              <a:buNone/>
            </a:pPr>
            <a:endParaRPr lang="en-GB" sz="2800" dirty="0">
              <a:latin typeface="Bookman Old Style" panose="02050604050505020204" pitchFamily="18" charset="0"/>
            </a:endParaRPr>
          </a:p>
          <a:p>
            <a:pPr marL="0" indent="0" algn="just">
              <a:lnSpc>
                <a:spcPct val="115000"/>
              </a:lnSpc>
              <a:spcBef>
                <a:spcPts val="0"/>
              </a:spcBef>
              <a:buNone/>
            </a:pPr>
            <a:r>
              <a:rPr lang="en-GB" sz="2800" dirty="0">
                <a:latin typeface="Bookman Old Style" panose="02050604050505020204" pitchFamily="18" charset="0"/>
              </a:rPr>
              <a:t>Mitigation/ Prevention        Rehabilitation</a:t>
            </a:r>
          </a:p>
          <a:p>
            <a:pPr marL="0" indent="0" algn="just">
              <a:lnSpc>
                <a:spcPct val="115000"/>
              </a:lnSpc>
              <a:spcBef>
                <a:spcPts val="0"/>
              </a:spcBef>
              <a:buNone/>
            </a:pPr>
            <a:endParaRPr lang="en-GB" sz="2800" dirty="0">
              <a:latin typeface="Bookman Old Style" panose="02050604050505020204" pitchFamily="18" charset="0"/>
            </a:endParaRPr>
          </a:p>
          <a:p>
            <a:pPr marL="0" marR="0" indent="0" algn="just">
              <a:lnSpc>
                <a:spcPct val="115000"/>
              </a:lnSpc>
              <a:spcBef>
                <a:spcPts val="0"/>
              </a:spcBef>
              <a:spcAft>
                <a:spcPts val="0"/>
              </a:spcAft>
              <a:buNone/>
            </a:pPr>
            <a:r>
              <a:rPr lang="en-GB" sz="2800" dirty="0">
                <a:latin typeface="Bookman Old Style" panose="02050604050505020204" pitchFamily="18" charset="0"/>
              </a:rPr>
              <a:t>                          Reconstruction</a:t>
            </a:r>
          </a:p>
          <a:p>
            <a:pPr marL="0" marR="0" indent="0" algn="just">
              <a:lnSpc>
                <a:spcPct val="115000"/>
              </a:lnSpc>
              <a:spcBef>
                <a:spcPts val="0"/>
              </a:spcBef>
              <a:spcAft>
                <a:spcPts val="0"/>
              </a:spcAft>
              <a:buNone/>
            </a:pPr>
            <a:r>
              <a:rPr lang="en-GB" sz="2800" dirty="0">
                <a:solidFill>
                  <a:srgbClr val="7030A0"/>
                </a:solidFill>
                <a:latin typeface="Bookman Old Style" panose="02050604050505020204" pitchFamily="18" charset="0"/>
              </a:rPr>
              <a:t>DISASTER MANAGEMENT</a:t>
            </a:r>
          </a:p>
          <a:p>
            <a:pPr marL="0" marR="0" indent="0" algn="just">
              <a:lnSpc>
                <a:spcPct val="115000"/>
              </a:lnSpc>
              <a:spcBef>
                <a:spcPts val="0"/>
              </a:spcBef>
              <a:spcAft>
                <a:spcPts val="0"/>
              </a:spcAft>
            </a:pPr>
            <a:endParaRPr lang="en-GB" sz="2800" dirty="0">
              <a:latin typeface="Bookman Old Style" panose="02050604050505020204" pitchFamily="18" charset="0"/>
            </a:endParaRPr>
          </a:p>
          <a:p>
            <a:pPr marL="0" marR="0" indent="0" algn="just">
              <a:lnSpc>
                <a:spcPct val="115000"/>
              </a:lnSpc>
              <a:spcBef>
                <a:spcPts val="0"/>
              </a:spcBef>
              <a:spcAft>
                <a:spcPts val="0"/>
              </a:spcAft>
            </a:pPr>
            <a:endParaRPr lang="en-GB" sz="2400" b="0" dirty="0">
              <a:latin typeface="Bookman Old Style" panose="02050604050505020204" pitchFamily="18" charset="0"/>
            </a:endParaRPr>
          </a:p>
          <a:p>
            <a:pPr marL="0" marR="0" indent="0" algn="just">
              <a:lnSpc>
                <a:spcPct val="115000"/>
              </a:lnSpc>
              <a:spcBef>
                <a:spcPts val="0"/>
              </a:spcBef>
              <a:spcAft>
                <a:spcPts val="0"/>
              </a:spcAft>
            </a:pPr>
            <a:endParaRPr lang="en-GB" sz="240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2" name="Slide Number Placeholder 1"/>
          <p:cNvSpPr>
            <a:spLocks noGrp="1"/>
          </p:cNvSpPr>
          <p:nvPr>
            <p:ph type="sldNum" sz="quarter" idx="12"/>
          </p:nvPr>
        </p:nvSpPr>
        <p:spPr/>
        <p:txBody>
          <a:bodyPr>
            <a:normAutofit fontScale="850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220</a:t>
            </a:fld>
            <a:endParaRPr kumimoji="0" lang="en-US" sz="165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4" name="Arc 3"/>
          <p:cNvSpPr/>
          <p:nvPr/>
        </p:nvSpPr>
        <p:spPr>
          <a:xfrm>
            <a:off x="4114800" y="1676400"/>
            <a:ext cx="2880000" cy="2590800"/>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6" name="Arc 5"/>
          <p:cNvSpPr/>
          <p:nvPr/>
        </p:nvSpPr>
        <p:spPr>
          <a:xfrm rot="5400000">
            <a:off x="5561445" y="2917296"/>
            <a:ext cx="2230216" cy="856306"/>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7" name="Arc 6"/>
          <p:cNvSpPr/>
          <p:nvPr/>
        </p:nvSpPr>
        <p:spPr>
          <a:xfrm rot="6783426">
            <a:off x="5484680" y="4502201"/>
            <a:ext cx="1679840" cy="444395"/>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8" name="Arc 7"/>
          <p:cNvSpPr/>
          <p:nvPr/>
        </p:nvSpPr>
        <p:spPr>
          <a:xfrm rot="9953308">
            <a:off x="1531800" y="3165154"/>
            <a:ext cx="2880000" cy="2590800"/>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9" name="Arc 8"/>
          <p:cNvSpPr/>
          <p:nvPr/>
        </p:nvSpPr>
        <p:spPr>
          <a:xfrm rot="16920925">
            <a:off x="1813919" y="1859677"/>
            <a:ext cx="2880000" cy="2590800"/>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10" name="Arc 9"/>
          <p:cNvSpPr/>
          <p:nvPr/>
        </p:nvSpPr>
        <p:spPr>
          <a:xfrm rot="15556719">
            <a:off x="1039278" y="3813295"/>
            <a:ext cx="1970770" cy="1060208"/>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Franklin Gothic Book"/>
              <a:ea typeface="+mn-ea"/>
              <a:cs typeface="+mn-cs"/>
            </a:endParaRPr>
          </a:p>
        </p:txBody>
      </p:sp>
      <p:cxnSp>
        <p:nvCxnSpPr>
          <p:cNvPr id="12" name="Straight Arrow Connector 11"/>
          <p:cNvCxnSpPr/>
          <p:nvPr/>
        </p:nvCxnSpPr>
        <p:spPr>
          <a:xfrm flipH="1" flipV="1">
            <a:off x="457200" y="3124200"/>
            <a:ext cx="634698" cy="133635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Slide Number Placeholder 1">
            <a:extLst>
              <a:ext uri="{FF2B5EF4-FFF2-40B4-BE49-F238E27FC236}">
                <a16:creationId xmlns:a16="http://schemas.microsoft.com/office/drawing/2014/main" id="{5273E6DF-D322-4386-8A3B-59ABFA702AA1}"/>
              </a:ext>
            </a:extLst>
          </p:cNvPr>
          <p:cNvSpPr txBox="1">
            <a:spLocks/>
          </p:cNvSpPr>
          <p:nvPr/>
        </p:nvSpPr>
        <p:spPr>
          <a:xfrm>
            <a:off x="7924800" y="6325127"/>
            <a:ext cx="1200156" cy="502920"/>
          </a:xfrm>
          <a:prstGeom prst="ellipse">
            <a:avLst/>
          </a:prstGeom>
          <a:ln w="19050">
            <a:solidFill>
              <a:schemeClr val="tx1"/>
            </a:solidFill>
          </a:ln>
        </p:spPr>
        <p:txBody>
          <a:bodyPr vert="horz" lIns="9144" tIns="9144" rIns="9144" bIns="9144" rtlCol="0" anchor="ctr">
            <a:normAutofit fontScale="92500" lnSpcReduction="20000"/>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2688A58-7EBD-4352-985F-DBE786E37319}" type="slidenum">
              <a:rPr lang="en-US" sz="2800" b="1" smtClean="0">
                <a:solidFill>
                  <a:schemeClr val="tx1"/>
                </a:solidFill>
                <a:latin typeface="Bookman Old Style" panose="02050604050505020204" pitchFamily="18" charset="0"/>
              </a:rPr>
              <a:pPr/>
              <a:t>220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216235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09599" y="609600"/>
            <a:ext cx="7467601" cy="685800"/>
          </a:xfrm>
        </p:spPr>
        <p:txBody>
          <a:bodyPr/>
          <a:lstStyle/>
          <a:p>
            <a:r>
              <a:rPr lang="en-US" sz="3600" b="1" dirty="0">
                <a:solidFill>
                  <a:srgbClr val="0070C0"/>
                </a:solidFill>
              </a:rPr>
              <a:t>DISASTER MANAGEMENT CYCLE</a:t>
            </a:r>
          </a:p>
        </p:txBody>
      </p:sp>
      <p:pic>
        <p:nvPicPr>
          <p:cNvPr id="19459" name="Picture 2" descr="C:\Users\MBITHI\Pictures\FEMA_Disaster-716009.jpg"/>
          <p:cNvPicPr>
            <a:picLocks noGrp="1" noChangeAspect="1" noChangeArrowheads="1"/>
          </p:cNvPicPr>
          <p:nvPr>
            <p:ph idx="1"/>
          </p:nvPr>
        </p:nvPicPr>
        <p:blipFill>
          <a:blip r:embed="rId2"/>
          <a:srcRect/>
          <a:stretch>
            <a:fillRect/>
          </a:stretch>
        </p:blipFill>
        <p:spPr>
          <a:xfrm>
            <a:off x="1066800" y="1600200"/>
            <a:ext cx="6477000" cy="4724400"/>
          </a:xfrm>
          <a:noFill/>
        </p:spPr>
      </p:pic>
    </p:spTree>
    <p:extLst>
      <p:ext uri="{BB962C8B-B14F-4D97-AF65-F5344CB8AC3E}">
        <p14:creationId xmlns:p14="http://schemas.microsoft.com/office/powerpoint/2010/main" val="2252652303"/>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Disaster Management:</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222</a:t>
            </a:fld>
            <a:endParaRPr lang="en-US" sz="2800" b="1" dirty="0">
              <a:solidFill>
                <a:schemeClr val="tx1"/>
              </a:solidFill>
              <a:latin typeface="Bookman Old Style" panose="02050604050505020204" pitchFamily="18" charset="0"/>
            </a:endParaRPr>
          </a:p>
        </p:txBody>
      </p:sp>
      <p:pic>
        <p:nvPicPr>
          <p:cNvPr id="4" name="Picture 3">
            <a:extLst>
              <a:ext uri="{FF2B5EF4-FFF2-40B4-BE49-F238E27FC236}">
                <a16:creationId xmlns:a16="http://schemas.microsoft.com/office/drawing/2014/main" id="{53D14F7D-BE75-4490-BC6D-7FB9C247EF28}"/>
              </a:ext>
            </a:extLst>
          </p:cNvPr>
          <p:cNvPicPr>
            <a:picLocks noChangeAspect="1"/>
          </p:cNvPicPr>
          <p:nvPr/>
        </p:nvPicPr>
        <p:blipFill>
          <a:blip r:embed="rId3"/>
          <a:stretch>
            <a:fillRect/>
          </a:stretch>
        </p:blipFill>
        <p:spPr>
          <a:xfrm>
            <a:off x="370590" y="785715"/>
            <a:ext cx="8610600" cy="5900936"/>
          </a:xfrm>
          <a:prstGeom prst="rect">
            <a:avLst/>
          </a:prstGeom>
        </p:spPr>
      </p:pic>
    </p:spTree>
    <p:extLst>
      <p:ext uri="{BB962C8B-B14F-4D97-AF65-F5344CB8AC3E}">
        <p14:creationId xmlns:p14="http://schemas.microsoft.com/office/powerpoint/2010/main" val="4148893866"/>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500" b="1" dirty="0">
                <a:solidFill>
                  <a:srgbClr val="0070C0"/>
                </a:solidFill>
              </a:rPr>
              <a:t>Disaster Management Cycle:</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223</a:t>
            </a:fld>
            <a:endParaRPr lang="en-US" sz="2800" b="1" dirty="0">
              <a:solidFill>
                <a:schemeClr val="tx1"/>
              </a:solidFill>
              <a:latin typeface="Bookman Old Style" panose="02050604050505020204" pitchFamily="18" charset="0"/>
            </a:endParaRPr>
          </a:p>
        </p:txBody>
      </p:sp>
      <p:pic>
        <p:nvPicPr>
          <p:cNvPr id="4" name="Picture 2" descr="http://antipollution.asia/web/images/SEVESEO1.jpg">
            <a:extLst>
              <a:ext uri="{FF2B5EF4-FFF2-40B4-BE49-F238E27FC236}">
                <a16:creationId xmlns:a16="http://schemas.microsoft.com/office/drawing/2014/main" id="{475F092E-FAB9-48B8-9A62-76F4B60445B5}"/>
              </a:ext>
            </a:extLst>
          </p:cNvPr>
          <p:cNvPicPr>
            <a:picLocks noChangeAspect="1" noChangeArrowheads="1"/>
          </p:cNvPicPr>
          <p:nvPr/>
        </p:nvPicPr>
        <p:blipFill>
          <a:blip r:embed="rId3" cstate="print"/>
          <a:srcRect/>
          <a:stretch>
            <a:fillRect/>
          </a:stretch>
        </p:blipFill>
        <p:spPr bwMode="auto">
          <a:xfrm>
            <a:off x="238125" y="851824"/>
            <a:ext cx="8763000" cy="6006176"/>
          </a:xfrm>
          <a:prstGeom prst="rect">
            <a:avLst/>
          </a:prstGeom>
          <a:noFill/>
        </p:spPr>
      </p:pic>
    </p:spTree>
    <p:extLst>
      <p:ext uri="{BB962C8B-B14F-4D97-AF65-F5344CB8AC3E}">
        <p14:creationId xmlns:p14="http://schemas.microsoft.com/office/powerpoint/2010/main" val="1337679809"/>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AIMS OF EMERGENCY AND POST-DISASTER ASSISTANCE</a:t>
            </a:r>
          </a:p>
          <a:p>
            <a:pPr algn="just">
              <a:lnSpc>
                <a:spcPct val="120000"/>
              </a:lnSpc>
              <a:spcBef>
                <a:spcPts val="0"/>
              </a:spcBef>
              <a:buClrTx/>
              <a:buFont typeface="Wingdings" panose="05000000000000000000" pitchFamily="2" charset="2"/>
              <a:buChar char="q"/>
            </a:pPr>
            <a:r>
              <a:rPr lang="en-US" sz="2600" dirty="0">
                <a:solidFill>
                  <a:schemeClr val="tx1"/>
                </a:solidFill>
              </a:rPr>
              <a:t>To ensure the survival of the maximum possible number of victims, keeping them in the best possible health in the circumstances..</a:t>
            </a:r>
          </a:p>
          <a:p>
            <a:pPr algn="just">
              <a:lnSpc>
                <a:spcPct val="120000"/>
              </a:lnSpc>
              <a:spcBef>
                <a:spcPts val="0"/>
              </a:spcBef>
              <a:buClrTx/>
              <a:buFont typeface="Wingdings" panose="05000000000000000000" pitchFamily="2" charset="2"/>
              <a:buChar char="q"/>
            </a:pPr>
            <a:r>
              <a:rPr lang="en-US" sz="2600" dirty="0">
                <a:solidFill>
                  <a:schemeClr val="tx1"/>
                </a:solidFill>
              </a:rPr>
              <a:t>To re-establish self-sufficiency and essential services for all population groups with special attention to those whose needs are greatest.</a:t>
            </a:r>
          </a:p>
          <a:p>
            <a:pPr algn="just">
              <a:lnSpc>
                <a:spcPct val="120000"/>
              </a:lnSpc>
              <a:spcBef>
                <a:spcPts val="0"/>
              </a:spcBef>
              <a:buClrTx/>
              <a:buFont typeface="Wingdings" panose="05000000000000000000" pitchFamily="2" charset="2"/>
              <a:buChar char="q"/>
            </a:pPr>
            <a:r>
              <a:rPr lang="en-US" sz="2600" dirty="0">
                <a:solidFill>
                  <a:schemeClr val="tx1"/>
                </a:solidFill>
              </a:rPr>
              <a:t>Repair or replace damaged infrastructure and regenerate viable economic activities.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36682122"/>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ctr">
              <a:lnSpc>
                <a:spcPct val="120000"/>
              </a:lnSpc>
              <a:spcBef>
                <a:spcPts val="0"/>
              </a:spcBef>
              <a:buClrTx/>
              <a:buNone/>
            </a:pPr>
            <a:r>
              <a:rPr lang="en-US" sz="2600" b="1" dirty="0">
                <a:solidFill>
                  <a:srgbClr val="0070C0"/>
                </a:solidFill>
              </a:rPr>
              <a:t>Disaster Risk Management</a:t>
            </a:r>
          </a:p>
          <a:p>
            <a:pPr algn="just">
              <a:lnSpc>
                <a:spcPct val="120000"/>
              </a:lnSpc>
              <a:spcBef>
                <a:spcPts val="0"/>
              </a:spcBef>
              <a:buClrTx/>
              <a:buFont typeface="Wingdings" panose="05000000000000000000" pitchFamily="2" charset="2"/>
              <a:buChar char="q"/>
            </a:pPr>
            <a:r>
              <a:rPr lang="en-US" sz="2600" dirty="0">
                <a:solidFill>
                  <a:schemeClr val="tx1"/>
                </a:solidFill>
              </a:rPr>
              <a:t>Includes sum total of all activities, programmes and measures which can be taken up before, during and after a disaster with the purpose to avoid a disaster, reduce its impact or recover from its losses.</a:t>
            </a:r>
          </a:p>
          <a:p>
            <a:pPr algn="just">
              <a:lnSpc>
                <a:spcPct val="120000"/>
              </a:lnSpc>
              <a:spcBef>
                <a:spcPts val="0"/>
              </a:spcBef>
              <a:buClrTx/>
              <a:buFont typeface="Wingdings" panose="05000000000000000000" pitchFamily="2" charset="2"/>
              <a:buChar char="q"/>
            </a:pPr>
            <a:r>
              <a:rPr lang="en-US" sz="2600" dirty="0">
                <a:solidFill>
                  <a:schemeClr val="tx1"/>
                </a:solidFill>
              </a:rPr>
              <a:t>The three key stages of activities that are taken up within disaster risk management are as follows:</a:t>
            </a:r>
          </a:p>
          <a:p>
            <a:pPr marL="0" indent="0" algn="just">
              <a:lnSpc>
                <a:spcPct val="120000"/>
              </a:lnSpc>
              <a:spcBef>
                <a:spcPts val="0"/>
              </a:spcBef>
              <a:buClrTx/>
              <a:buNone/>
            </a:pPr>
            <a:r>
              <a:rPr lang="en-US" sz="2600" b="1" dirty="0">
                <a:solidFill>
                  <a:schemeClr val="tx1"/>
                </a:solidFill>
              </a:rPr>
              <a:t>1. Before a disaster (pre-disaster):- </a:t>
            </a:r>
          </a:p>
          <a:p>
            <a:pPr algn="just">
              <a:lnSpc>
                <a:spcPct val="120000"/>
              </a:lnSpc>
              <a:spcBef>
                <a:spcPts val="0"/>
              </a:spcBef>
              <a:buClrTx/>
              <a:buFont typeface="Wingdings" panose="05000000000000000000" pitchFamily="2" charset="2"/>
              <a:buChar char="q"/>
            </a:pPr>
            <a:r>
              <a:rPr lang="en-US" sz="2600" dirty="0">
                <a:solidFill>
                  <a:schemeClr val="tx1"/>
                </a:solidFill>
              </a:rPr>
              <a:t>Pre-disaster activities those which are taken to reduce human and property losses caused by a potential hazard.</a:t>
            </a:r>
          </a:p>
          <a:p>
            <a:pPr algn="just">
              <a:lnSpc>
                <a:spcPct val="120000"/>
              </a:lnSpc>
              <a:spcBef>
                <a:spcPts val="0"/>
              </a:spcBef>
              <a:buClrTx/>
              <a:buFont typeface="Wingdings" panose="05000000000000000000" pitchFamily="2" charset="2"/>
              <a:buChar char="q"/>
            </a:pPr>
            <a:r>
              <a:rPr lang="en-US" sz="2600" dirty="0">
                <a:solidFill>
                  <a:schemeClr val="tx1"/>
                </a:solidFill>
              </a:rPr>
              <a:t>For example, carrying out awareness campaigns, strengthening the existing weak structures, preparation of the disaster management plans at household and community level, etc.</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26653489"/>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2. During a disaster (disaster occurrence).</a:t>
            </a:r>
          </a:p>
          <a:p>
            <a:pPr algn="just">
              <a:lnSpc>
                <a:spcPct val="120000"/>
              </a:lnSpc>
              <a:spcBef>
                <a:spcPts val="0"/>
              </a:spcBef>
              <a:buClrTx/>
              <a:buFont typeface="Wingdings" panose="05000000000000000000" pitchFamily="2" charset="2"/>
              <a:buChar char="q"/>
            </a:pPr>
            <a:r>
              <a:rPr lang="en-US" sz="2600" dirty="0">
                <a:solidFill>
                  <a:schemeClr val="tx1"/>
                </a:solidFill>
              </a:rPr>
              <a:t>These include initiatives taken to ensure that the needs and provisions of victims are met and suffering is minimized.</a:t>
            </a:r>
          </a:p>
          <a:p>
            <a:pPr algn="just">
              <a:lnSpc>
                <a:spcPct val="120000"/>
              </a:lnSpc>
              <a:spcBef>
                <a:spcPts val="0"/>
              </a:spcBef>
              <a:buClrTx/>
              <a:buFont typeface="Wingdings" panose="05000000000000000000" pitchFamily="2" charset="2"/>
              <a:buChar char="q"/>
            </a:pPr>
            <a:r>
              <a:rPr lang="en-US" sz="2600" dirty="0">
                <a:solidFill>
                  <a:schemeClr val="tx1"/>
                </a:solidFill>
              </a:rPr>
              <a:t>Activities taken under this stage are called emergency response activities.</a:t>
            </a:r>
          </a:p>
          <a:p>
            <a:pPr marL="0" indent="0" algn="just">
              <a:lnSpc>
                <a:spcPct val="120000"/>
              </a:lnSpc>
              <a:spcBef>
                <a:spcPts val="0"/>
              </a:spcBef>
              <a:buClrTx/>
              <a:buNone/>
            </a:pPr>
            <a:r>
              <a:rPr lang="en-US" sz="2600" b="1" dirty="0">
                <a:solidFill>
                  <a:schemeClr val="tx1"/>
                </a:solidFill>
              </a:rPr>
              <a:t>3. After a disaster (post-disaster).</a:t>
            </a:r>
          </a:p>
          <a:p>
            <a:pPr algn="just">
              <a:lnSpc>
                <a:spcPct val="120000"/>
              </a:lnSpc>
              <a:spcBef>
                <a:spcPts val="0"/>
              </a:spcBef>
              <a:buClrTx/>
              <a:buFont typeface="Wingdings" panose="05000000000000000000" pitchFamily="2" charset="2"/>
              <a:buChar char="q"/>
            </a:pPr>
            <a:r>
              <a:rPr lang="en-US" sz="2600" dirty="0">
                <a:solidFill>
                  <a:schemeClr val="tx1"/>
                </a:solidFill>
              </a:rPr>
              <a:t>There are initiatives taken in response to a disaster with a purpose to achieve early recovery and rehabilitation of affected communities, immediately after a disaster strikes.</a:t>
            </a:r>
          </a:p>
          <a:p>
            <a:pPr algn="just">
              <a:lnSpc>
                <a:spcPct val="120000"/>
              </a:lnSpc>
              <a:spcBef>
                <a:spcPts val="0"/>
              </a:spcBef>
              <a:buClrTx/>
              <a:buFont typeface="Wingdings" panose="05000000000000000000" pitchFamily="2" charset="2"/>
              <a:buChar char="q"/>
            </a:pPr>
            <a:r>
              <a:rPr lang="en-US" sz="2600" dirty="0">
                <a:solidFill>
                  <a:schemeClr val="tx1"/>
                </a:solidFill>
              </a:rPr>
              <a:t>These are called as response and recovery activities.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2742083"/>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905000" y="685800"/>
            <a:ext cx="5257800" cy="519113"/>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0E5580"/>
                </a:solidFill>
                <a:effectLst/>
                <a:uLnTx/>
                <a:uFillTx/>
                <a:latin typeface="Times New Roman" pitchFamily="18" charset="0"/>
                <a:ea typeface="ＭＳ Ｐゴシック" pitchFamily="34" charset="-128"/>
                <a:cs typeface="+mn-cs"/>
              </a:rPr>
              <a:t>RESCUE CHAIN---SECTORAL</a:t>
            </a:r>
          </a:p>
        </p:txBody>
      </p:sp>
      <p:sp>
        <p:nvSpPr>
          <p:cNvPr id="159747" name="Text Box 3"/>
          <p:cNvSpPr txBox="1">
            <a:spLocks noChangeArrowheads="1"/>
          </p:cNvSpPr>
          <p:nvPr/>
        </p:nvSpPr>
        <p:spPr bwMode="auto">
          <a:xfrm>
            <a:off x="228600" y="1981200"/>
            <a:ext cx="1752600" cy="2657475"/>
          </a:xfrm>
          <a:prstGeom prst="rect">
            <a:avLst/>
          </a:prstGeom>
          <a:noFill/>
          <a:ln w="9525">
            <a:solidFill>
              <a:schemeClr val="tx1"/>
            </a:solidFill>
            <a:miter lim="800000"/>
            <a:headEnd/>
            <a:tailEnd/>
          </a:ln>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itchFamily="34" charset="0"/>
              <a:ea typeface="ＭＳ Ｐゴシック" pitchFamily="34" charset="-128"/>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ahoma" pitchFamily="34" charset="0"/>
                <a:ea typeface="ＭＳ Ｐゴシック" pitchFamily="34" charset="-128"/>
                <a:cs typeface="+mn-cs"/>
              </a:rPr>
              <a:t>*SEARCH*</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ahoma" pitchFamily="34" charset="0"/>
                <a:ea typeface="ＭＳ Ｐゴシック" pitchFamily="34" charset="-128"/>
                <a:cs typeface="+mn-cs"/>
              </a:rPr>
              <a:t>*RESCUE*</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ahoma" pitchFamily="34" charset="0"/>
                <a:ea typeface="ＭＳ Ｐゴシック" pitchFamily="34" charset="-128"/>
                <a:cs typeface="+mn-cs"/>
              </a:rPr>
              <a:t>*First Aid*</a:t>
            </a: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itchFamily="34" charset="0"/>
              <a:ea typeface="ＭＳ Ｐゴシック" pitchFamily="34" charset="-128"/>
              <a:cs typeface="+mn-cs"/>
            </a:endParaRPr>
          </a:p>
        </p:txBody>
      </p:sp>
      <p:sp>
        <p:nvSpPr>
          <p:cNvPr id="159748" name="Text Box 4"/>
          <p:cNvSpPr txBox="1">
            <a:spLocks noChangeArrowheads="1"/>
          </p:cNvSpPr>
          <p:nvPr/>
        </p:nvSpPr>
        <p:spPr bwMode="auto">
          <a:xfrm>
            <a:off x="228600" y="1295400"/>
            <a:ext cx="1981200" cy="45720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ahoma" pitchFamily="34" charset="0"/>
                <a:ea typeface="ＭＳ Ｐゴシック" pitchFamily="34" charset="-128"/>
                <a:cs typeface="+mn-cs"/>
              </a:rPr>
              <a:t>Impact Zone</a:t>
            </a:r>
          </a:p>
        </p:txBody>
      </p:sp>
      <p:sp>
        <p:nvSpPr>
          <p:cNvPr id="24581" name="Text Box 5"/>
          <p:cNvSpPr txBox="1">
            <a:spLocks noChangeArrowheads="1"/>
          </p:cNvSpPr>
          <p:nvPr/>
        </p:nvSpPr>
        <p:spPr bwMode="auto">
          <a:xfrm>
            <a:off x="1981200" y="1981200"/>
            <a:ext cx="1600200" cy="33655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ahoma" pitchFamily="34" charset="0"/>
                <a:ea typeface="ＭＳ Ｐゴシック" pitchFamily="34" charset="-128"/>
                <a:cs typeface="+mn-cs"/>
              </a:rPr>
              <a:t>Command Post</a:t>
            </a:r>
          </a:p>
        </p:txBody>
      </p:sp>
      <p:sp>
        <p:nvSpPr>
          <p:cNvPr id="159750" name="Rectangle 6"/>
          <p:cNvSpPr>
            <a:spLocks noChangeArrowheads="1"/>
          </p:cNvSpPr>
          <p:nvPr/>
        </p:nvSpPr>
        <p:spPr bwMode="auto">
          <a:xfrm>
            <a:off x="2133600" y="2286000"/>
            <a:ext cx="762000" cy="457200"/>
          </a:xfrm>
          <a:prstGeom prst="rect">
            <a:avLst/>
          </a:pr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endParaRPr>
          </a:p>
        </p:txBody>
      </p:sp>
      <p:sp>
        <p:nvSpPr>
          <p:cNvPr id="24583" name="Text Box 7"/>
          <p:cNvSpPr txBox="1">
            <a:spLocks noChangeArrowheads="1"/>
          </p:cNvSpPr>
          <p:nvPr/>
        </p:nvSpPr>
        <p:spPr bwMode="auto">
          <a:xfrm>
            <a:off x="2133600" y="2882900"/>
            <a:ext cx="1600200" cy="1079500"/>
          </a:xfrm>
          <a:prstGeom prst="rect">
            <a:avLst/>
          </a:prstGeom>
          <a:solidFill>
            <a:srgbClr val="FFFF66"/>
          </a:solidFill>
          <a:ln w="9525">
            <a:solidFill>
              <a:schemeClr val="tx1"/>
            </a:solid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FF0000"/>
                </a:solidFill>
                <a:effectLst/>
                <a:uLnTx/>
                <a:uFillTx/>
                <a:latin typeface="Tahoma" pitchFamily="34" charset="0"/>
                <a:ea typeface="ＭＳ Ｐゴシック" pitchFamily="34" charset="-128"/>
                <a:cs typeface="+mn-cs"/>
              </a:rPr>
              <a:t>Triage</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E6C133"/>
                </a:solidFill>
                <a:effectLst/>
                <a:uLnTx/>
                <a:uFillTx/>
                <a:latin typeface="Tahoma" pitchFamily="34" charset="0"/>
                <a:ea typeface="ＭＳ Ｐゴシック" pitchFamily="34" charset="-128"/>
                <a:cs typeface="+mn-cs"/>
              </a:rPr>
              <a:t>Stabilization</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CC99"/>
                </a:solidFill>
                <a:effectLst/>
                <a:uLnTx/>
                <a:uFillTx/>
                <a:latin typeface="Tahoma" pitchFamily="34" charset="0"/>
                <a:ea typeface="ＭＳ Ｐゴシック" pitchFamily="34" charset="-128"/>
                <a:cs typeface="+mn-cs"/>
              </a:rPr>
              <a:t>Evacuation</a:t>
            </a:r>
          </a:p>
        </p:txBody>
      </p:sp>
      <p:sp>
        <p:nvSpPr>
          <p:cNvPr id="24584" name="Oval 8"/>
          <p:cNvSpPr>
            <a:spLocks noChangeArrowheads="1"/>
          </p:cNvSpPr>
          <p:nvPr/>
        </p:nvSpPr>
        <p:spPr bwMode="auto">
          <a:xfrm>
            <a:off x="3886200" y="2667000"/>
            <a:ext cx="2971800" cy="1600200"/>
          </a:xfrm>
          <a:prstGeom prst="ellipse">
            <a:avLst/>
          </a:prstGeom>
          <a:noFill/>
          <a:ln w="28575">
            <a:solidFill>
              <a:srgbClr val="00CC99"/>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endParaRPr>
          </a:p>
        </p:txBody>
      </p:sp>
      <p:sp>
        <p:nvSpPr>
          <p:cNvPr id="24585" name="Text Box 9"/>
          <p:cNvSpPr txBox="1">
            <a:spLocks noChangeArrowheads="1"/>
          </p:cNvSpPr>
          <p:nvPr/>
        </p:nvSpPr>
        <p:spPr bwMode="auto">
          <a:xfrm>
            <a:off x="3200400" y="3048000"/>
            <a:ext cx="4038600" cy="101600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CC99"/>
                </a:solidFill>
                <a:effectLst/>
                <a:uLnTx/>
                <a:uFillTx/>
                <a:latin typeface="Times New Roman" pitchFamily="18" charset="0"/>
                <a:ea typeface="ＭＳ Ｐゴシック" pitchFamily="34" charset="-128"/>
                <a:cs typeface="+mn-cs"/>
              </a:rPr>
              <a:t>Traffic Control</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CC99"/>
                </a:solidFill>
                <a:effectLst/>
                <a:uLnTx/>
                <a:uFillTx/>
                <a:latin typeface="Times New Roman" pitchFamily="18" charset="0"/>
                <a:ea typeface="ＭＳ Ｐゴシック" pitchFamily="34" charset="-128"/>
                <a:cs typeface="+mn-cs"/>
              </a:rPr>
              <a:t>Regulation of Evacuation</a:t>
            </a:r>
          </a:p>
        </p:txBody>
      </p:sp>
      <p:pic>
        <p:nvPicPr>
          <p:cNvPr id="24586" name="Picture 10" descr="c:\Program Files\Common Files\Microsoft Shared\Clipart\cagcat50\bl00381_.wmf"/>
          <p:cNvPicPr>
            <a:picLocks noChangeAspect="1" noChangeArrowheads="1"/>
          </p:cNvPicPr>
          <p:nvPr/>
        </p:nvPicPr>
        <p:blipFill>
          <a:blip r:embed="rId4"/>
          <a:srcRect/>
          <a:stretch>
            <a:fillRect/>
          </a:stretch>
        </p:blipFill>
        <p:spPr bwMode="auto">
          <a:xfrm>
            <a:off x="7696200" y="2286000"/>
            <a:ext cx="1447800" cy="2590800"/>
          </a:xfrm>
          <a:prstGeom prst="rect">
            <a:avLst/>
          </a:prstGeom>
          <a:noFill/>
          <a:ln w="9525">
            <a:noFill/>
            <a:miter lim="800000"/>
            <a:headEnd/>
            <a:tailEnd/>
          </a:ln>
        </p:spPr>
      </p:pic>
      <p:sp>
        <p:nvSpPr>
          <p:cNvPr id="24587" name="Text Box 11"/>
          <p:cNvSpPr txBox="1">
            <a:spLocks noChangeArrowheads="1"/>
          </p:cNvSpPr>
          <p:nvPr/>
        </p:nvSpPr>
        <p:spPr bwMode="auto">
          <a:xfrm>
            <a:off x="2057400" y="3962400"/>
            <a:ext cx="1295400" cy="701675"/>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rPr>
              <a:t>CP / AMP</a:t>
            </a:r>
          </a:p>
        </p:txBody>
      </p:sp>
      <p:sp>
        <p:nvSpPr>
          <p:cNvPr id="24588" name="Text Box 12"/>
          <p:cNvSpPr txBox="1">
            <a:spLocks noChangeArrowheads="1"/>
          </p:cNvSpPr>
          <p:nvPr/>
        </p:nvSpPr>
        <p:spPr bwMode="auto">
          <a:xfrm>
            <a:off x="0" y="5867400"/>
            <a:ext cx="3886200" cy="45720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sng"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rPr>
              <a:t>Pre-Hospital Organization</a:t>
            </a:r>
          </a:p>
        </p:txBody>
      </p:sp>
      <p:sp>
        <p:nvSpPr>
          <p:cNvPr id="24589" name="Text Box 13"/>
          <p:cNvSpPr txBox="1">
            <a:spLocks noChangeArrowheads="1"/>
          </p:cNvSpPr>
          <p:nvPr/>
        </p:nvSpPr>
        <p:spPr bwMode="auto">
          <a:xfrm>
            <a:off x="5486400" y="5867400"/>
            <a:ext cx="3505200" cy="45720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sng"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rPr>
              <a:t>Hospital Organization</a:t>
            </a:r>
          </a:p>
        </p:txBody>
      </p:sp>
      <p:sp>
        <p:nvSpPr>
          <p:cNvPr id="24590" name="Text Box 14"/>
          <p:cNvSpPr txBox="1">
            <a:spLocks noChangeArrowheads="1"/>
          </p:cNvSpPr>
          <p:nvPr/>
        </p:nvSpPr>
        <p:spPr bwMode="auto">
          <a:xfrm>
            <a:off x="6781800" y="2895600"/>
            <a:ext cx="914400" cy="45720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endParaRPr>
          </a:p>
        </p:txBody>
      </p:sp>
      <p:sp>
        <p:nvSpPr>
          <p:cNvPr id="24591" name="Text Box 15"/>
          <p:cNvSpPr txBox="1">
            <a:spLocks noChangeArrowheads="1"/>
          </p:cNvSpPr>
          <p:nvPr/>
        </p:nvSpPr>
        <p:spPr bwMode="auto">
          <a:xfrm>
            <a:off x="6629400" y="2438400"/>
            <a:ext cx="990600" cy="1858963"/>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Tahoma" pitchFamily="34" charset="0"/>
              <a:ea typeface="ＭＳ Ｐゴシック" pitchFamily="34" charset="-128"/>
              <a:cs typeface="+mn-cs"/>
            </a:endParaRP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sng" strike="noStrike" kern="1200" cap="none" spc="0" normalizeH="0" baseline="0" noProof="0">
                <a:ln>
                  <a:noFill/>
                </a:ln>
                <a:solidFill>
                  <a:prstClr val="black"/>
                </a:solidFill>
                <a:effectLst/>
                <a:uLnTx/>
                <a:uFillTx/>
                <a:latin typeface="Tahoma" pitchFamily="34" charset="0"/>
                <a:ea typeface="ＭＳ Ｐゴシック" pitchFamily="34" charset="-128"/>
                <a:cs typeface="+mn-cs"/>
              </a:rPr>
              <a:t>ER</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ahoma" pitchFamily="34" charset="0"/>
                <a:ea typeface="ＭＳ Ｐゴシック" pitchFamily="34" charset="-128"/>
                <a:cs typeface="+mn-cs"/>
              </a:rPr>
              <a:t>or</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1" i="0" u="sng" strike="noStrike" kern="1200" cap="none" spc="0" normalizeH="0" baseline="0" noProof="0">
                <a:ln>
                  <a:noFill/>
                </a:ln>
                <a:solidFill>
                  <a:prstClr val="black"/>
                </a:solidFill>
                <a:effectLst/>
                <a:uLnTx/>
                <a:uFillTx/>
                <a:latin typeface="Tahoma" pitchFamily="34" charset="0"/>
                <a:ea typeface="ＭＳ Ｐゴシック" pitchFamily="34" charset="-128"/>
                <a:cs typeface="+mn-cs"/>
              </a:rPr>
              <a:t>A&amp;ED</a:t>
            </a:r>
          </a:p>
        </p:txBody>
      </p:sp>
      <p:pic>
        <p:nvPicPr>
          <p:cNvPr id="24592" name="Picture 16" descr="c:\Program Files\Common Files\Microsoft Shared\Clipart\cagcat50\tn00561_.wmf"/>
          <p:cNvPicPr>
            <a:picLocks noChangeAspect="1" noChangeArrowheads="1"/>
          </p:cNvPicPr>
          <p:nvPr/>
        </p:nvPicPr>
        <p:blipFill>
          <a:blip r:embed="rId5"/>
          <a:srcRect/>
          <a:stretch>
            <a:fillRect/>
          </a:stretch>
        </p:blipFill>
        <p:spPr bwMode="auto">
          <a:xfrm>
            <a:off x="4648200" y="4343400"/>
            <a:ext cx="1066800" cy="746125"/>
          </a:xfrm>
          <a:prstGeom prst="rect">
            <a:avLst/>
          </a:prstGeom>
          <a:noFill/>
          <a:ln w="9525">
            <a:noFill/>
            <a:miter lim="800000"/>
            <a:headEnd/>
            <a:tailEnd/>
          </a:ln>
        </p:spPr>
      </p:pic>
      <p:pic>
        <p:nvPicPr>
          <p:cNvPr id="24593" name="Picture 17" descr="c:\Program Files\Common Files\Microsoft Shared\Clipart\cagcat50\bd05680_.wmf"/>
          <p:cNvPicPr>
            <a:picLocks noChangeAspect="1" noChangeArrowheads="1"/>
          </p:cNvPicPr>
          <p:nvPr/>
        </p:nvPicPr>
        <p:blipFill>
          <a:blip r:embed="rId6"/>
          <a:srcRect/>
          <a:stretch>
            <a:fillRect/>
          </a:stretch>
        </p:blipFill>
        <p:spPr bwMode="auto">
          <a:xfrm>
            <a:off x="3505200" y="1371600"/>
            <a:ext cx="2600325" cy="1143000"/>
          </a:xfrm>
          <a:prstGeom prst="rect">
            <a:avLst/>
          </a:prstGeom>
          <a:noFill/>
          <a:ln w="9525">
            <a:noFill/>
            <a:miter lim="800000"/>
            <a:headEnd/>
            <a:tailEnd/>
          </a:ln>
        </p:spPr>
      </p:pic>
      <p:sp>
        <p:nvSpPr>
          <p:cNvPr id="24594" name="AutoShape 18"/>
          <p:cNvSpPr>
            <a:spLocks noChangeArrowheads="1"/>
          </p:cNvSpPr>
          <p:nvPr/>
        </p:nvSpPr>
        <p:spPr bwMode="auto">
          <a:xfrm>
            <a:off x="6019800" y="4876800"/>
            <a:ext cx="1676400" cy="381000"/>
          </a:xfrm>
          <a:prstGeom prst="curvedUpArrow">
            <a:avLst>
              <a:gd name="adj1" fmla="val 88000"/>
              <a:gd name="adj2" fmla="val 176000"/>
              <a:gd name="adj3" fmla="val 33333"/>
            </a:avLst>
          </a:prstGeom>
          <a:solidFill>
            <a:schemeClr val="accent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endParaRPr>
          </a:p>
        </p:txBody>
      </p:sp>
      <p:sp>
        <p:nvSpPr>
          <p:cNvPr id="24595" name="AutoShape 19"/>
          <p:cNvSpPr>
            <a:spLocks noChangeArrowheads="1"/>
          </p:cNvSpPr>
          <p:nvPr/>
        </p:nvSpPr>
        <p:spPr bwMode="auto">
          <a:xfrm>
            <a:off x="2514600" y="4648200"/>
            <a:ext cx="2057400" cy="457200"/>
          </a:xfrm>
          <a:prstGeom prst="curvedUpArrow">
            <a:avLst>
              <a:gd name="adj1" fmla="val 90000"/>
              <a:gd name="adj2" fmla="val 180000"/>
              <a:gd name="adj3" fmla="val 33333"/>
            </a:avLst>
          </a:prstGeom>
          <a:solidFill>
            <a:schemeClr val="accent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endParaRPr>
          </a:p>
        </p:txBody>
      </p:sp>
      <p:sp>
        <p:nvSpPr>
          <p:cNvPr id="24596" name="Line 20"/>
          <p:cNvSpPr>
            <a:spLocks noChangeShapeType="1"/>
          </p:cNvSpPr>
          <p:nvPr/>
        </p:nvSpPr>
        <p:spPr bwMode="auto">
          <a:xfrm flipH="1">
            <a:off x="3276600" y="2209800"/>
            <a:ext cx="685800" cy="533400"/>
          </a:xfrm>
          <a:prstGeom prst="line">
            <a:avLst/>
          </a:prstGeom>
          <a:noFill/>
          <a:ln w="76200">
            <a:solidFill>
              <a:schemeClr val="tx1"/>
            </a:solidFill>
            <a:round/>
            <a:headEnd/>
            <a:tailEnd type="triangle" w="med" len="me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pic>
        <p:nvPicPr>
          <p:cNvPr id="24597" name="Picture 21" descr="c:\Program Files\Common Files\Microsoft Shared\Clipart\cagcat50\pe03255_.wmf"/>
          <p:cNvPicPr>
            <a:picLocks noChangeAspect="1" noChangeArrowheads="1"/>
          </p:cNvPicPr>
          <p:nvPr/>
        </p:nvPicPr>
        <p:blipFill>
          <a:blip r:embed="rId7"/>
          <a:srcRect/>
          <a:stretch>
            <a:fillRect/>
          </a:stretch>
        </p:blipFill>
        <p:spPr bwMode="auto">
          <a:xfrm>
            <a:off x="4038600" y="4876800"/>
            <a:ext cx="1447800" cy="1143000"/>
          </a:xfrm>
          <a:prstGeom prst="rect">
            <a:avLst/>
          </a:prstGeom>
          <a:noFill/>
          <a:ln w="9525">
            <a:noFill/>
            <a:miter lim="800000"/>
            <a:headEnd/>
            <a:tailEnd/>
          </a:ln>
        </p:spPr>
      </p:pic>
      <p:pic>
        <p:nvPicPr>
          <p:cNvPr id="24598" name="Picture 22" descr="c:\Program Files\Common Files\Microsoft Shared\Clipart\cagcat50\tn00332_.wmf"/>
          <p:cNvPicPr>
            <a:picLocks noChangeAspect="1" noChangeArrowheads="1"/>
          </p:cNvPicPr>
          <p:nvPr/>
        </p:nvPicPr>
        <p:blipFill>
          <a:blip r:embed="rId8"/>
          <a:srcRect/>
          <a:stretch>
            <a:fillRect/>
          </a:stretch>
        </p:blipFill>
        <p:spPr bwMode="auto">
          <a:xfrm>
            <a:off x="5257800" y="1752600"/>
            <a:ext cx="1828800" cy="812800"/>
          </a:xfrm>
          <a:prstGeom prst="rect">
            <a:avLst/>
          </a:prstGeom>
          <a:noFill/>
          <a:ln w="9525">
            <a:noFill/>
            <a:miter lim="800000"/>
            <a:headEnd/>
            <a:tailEnd/>
          </a:ln>
        </p:spPr>
      </p:pic>
      <p:sp>
        <p:nvSpPr>
          <p:cNvPr id="24599" name="AutoShape 23"/>
          <p:cNvSpPr>
            <a:spLocks noChangeArrowheads="1"/>
          </p:cNvSpPr>
          <p:nvPr/>
        </p:nvSpPr>
        <p:spPr bwMode="auto">
          <a:xfrm>
            <a:off x="7315200" y="3505200"/>
            <a:ext cx="381000"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pic>
        <p:nvPicPr>
          <p:cNvPr id="24600" name="Picture 24" descr="c:\Program Files\Common Files\Microsoft Shared\Clipart\cagcat50\tn00333_.wmf"/>
          <p:cNvPicPr>
            <a:picLocks noChangeAspect="1" noChangeArrowheads="1"/>
          </p:cNvPicPr>
          <p:nvPr/>
        </p:nvPicPr>
        <p:blipFill>
          <a:blip r:embed="rId9"/>
          <a:srcRect/>
          <a:stretch>
            <a:fillRect/>
          </a:stretch>
        </p:blipFill>
        <p:spPr bwMode="auto">
          <a:xfrm>
            <a:off x="5105400" y="5181600"/>
            <a:ext cx="1158875" cy="692150"/>
          </a:xfrm>
          <a:prstGeom prst="rect">
            <a:avLst/>
          </a:prstGeom>
          <a:noFill/>
          <a:ln w="9525">
            <a:noFill/>
            <a:miter lim="800000"/>
            <a:headEnd/>
            <a:tailEnd/>
          </a:ln>
        </p:spPr>
      </p:pic>
      <p:sp>
        <p:nvSpPr>
          <p:cNvPr id="24601" name="AutoShape 25"/>
          <p:cNvSpPr>
            <a:spLocks noChangeArrowheads="1"/>
          </p:cNvSpPr>
          <p:nvPr/>
        </p:nvSpPr>
        <p:spPr bwMode="auto">
          <a:xfrm>
            <a:off x="4495800" y="5181600"/>
            <a:ext cx="228600" cy="228600"/>
          </a:xfrm>
          <a:prstGeom prst="plus">
            <a:avLst>
              <a:gd name="adj" fmla="val 25000"/>
            </a:avLst>
          </a:prstGeom>
          <a:solidFill>
            <a:srgbClr val="FF0000"/>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endParaRPr>
          </a:p>
        </p:txBody>
      </p:sp>
      <p:sp>
        <p:nvSpPr>
          <p:cNvPr id="24602" name="AutoShape 26"/>
          <p:cNvSpPr>
            <a:spLocks noChangeArrowheads="1"/>
          </p:cNvSpPr>
          <p:nvPr/>
        </p:nvSpPr>
        <p:spPr bwMode="auto">
          <a:xfrm>
            <a:off x="5562600" y="5257800"/>
            <a:ext cx="228600" cy="228600"/>
          </a:xfrm>
          <a:prstGeom prst="plus">
            <a:avLst>
              <a:gd name="adj" fmla="val 25000"/>
            </a:avLst>
          </a:prstGeom>
          <a:solidFill>
            <a:srgbClr val="FF0000"/>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endParaRPr>
          </a:p>
        </p:txBody>
      </p:sp>
      <p:sp>
        <p:nvSpPr>
          <p:cNvPr id="24603" name="AutoShape 27"/>
          <p:cNvSpPr>
            <a:spLocks noChangeArrowheads="1"/>
          </p:cNvSpPr>
          <p:nvPr/>
        </p:nvSpPr>
        <p:spPr bwMode="auto">
          <a:xfrm>
            <a:off x="5638800" y="2133600"/>
            <a:ext cx="152400" cy="228600"/>
          </a:xfrm>
          <a:prstGeom prst="plus">
            <a:avLst>
              <a:gd name="adj" fmla="val 25000"/>
            </a:avLst>
          </a:prstGeom>
          <a:solidFill>
            <a:srgbClr val="FF0000"/>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endParaRPr>
          </a:p>
        </p:txBody>
      </p:sp>
      <p:sp>
        <p:nvSpPr>
          <p:cNvPr id="24604" name="AutoShape 28"/>
          <p:cNvSpPr>
            <a:spLocks noChangeArrowheads="1"/>
          </p:cNvSpPr>
          <p:nvPr/>
        </p:nvSpPr>
        <p:spPr bwMode="auto">
          <a:xfrm>
            <a:off x="990600" y="4191000"/>
            <a:ext cx="228600" cy="304800"/>
          </a:xfrm>
          <a:prstGeom prst="plus">
            <a:avLst>
              <a:gd name="adj" fmla="val 25000"/>
            </a:avLst>
          </a:prstGeom>
          <a:solidFill>
            <a:srgbClr val="FF0000"/>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endParaRPr>
          </a:p>
        </p:txBody>
      </p:sp>
      <p:sp>
        <p:nvSpPr>
          <p:cNvPr id="24605" name="AutoShape 29"/>
          <p:cNvSpPr>
            <a:spLocks noChangeArrowheads="1"/>
          </p:cNvSpPr>
          <p:nvPr/>
        </p:nvSpPr>
        <p:spPr bwMode="auto">
          <a:xfrm>
            <a:off x="3352800" y="3048000"/>
            <a:ext cx="228600" cy="228600"/>
          </a:xfrm>
          <a:prstGeom prst="plus">
            <a:avLst>
              <a:gd name="adj" fmla="val 25000"/>
            </a:avLst>
          </a:prstGeom>
          <a:solidFill>
            <a:srgbClr val="FF0000"/>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endParaRPr>
          </a:p>
        </p:txBody>
      </p:sp>
      <p:sp>
        <p:nvSpPr>
          <p:cNvPr id="24606" name="AutoShape 30"/>
          <p:cNvSpPr>
            <a:spLocks noChangeArrowheads="1"/>
          </p:cNvSpPr>
          <p:nvPr/>
        </p:nvSpPr>
        <p:spPr bwMode="auto">
          <a:xfrm>
            <a:off x="8001000" y="4267200"/>
            <a:ext cx="228600" cy="228600"/>
          </a:xfrm>
          <a:prstGeom prst="plus">
            <a:avLst>
              <a:gd name="adj" fmla="val 25000"/>
            </a:avLst>
          </a:prstGeom>
          <a:solidFill>
            <a:srgbClr val="FF0000"/>
          </a:solidFill>
          <a:ln w="9525">
            <a:solidFill>
              <a:schemeClr val="accent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endParaRPr>
          </a:p>
        </p:txBody>
      </p:sp>
      <p:sp>
        <p:nvSpPr>
          <p:cNvPr id="24607" name="AutoShape 31"/>
          <p:cNvSpPr>
            <a:spLocks noChangeArrowheads="1"/>
          </p:cNvSpPr>
          <p:nvPr/>
        </p:nvSpPr>
        <p:spPr bwMode="auto">
          <a:xfrm>
            <a:off x="5334000" y="4648200"/>
            <a:ext cx="228600" cy="228600"/>
          </a:xfrm>
          <a:prstGeom prst="plus">
            <a:avLst>
              <a:gd name="adj" fmla="val 25000"/>
            </a:avLst>
          </a:prstGeom>
          <a:solidFill>
            <a:srgbClr val="FF0000"/>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endParaRPr>
          </a:p>
        </p:txBody>
      </p:sp>
      <p:sp>
        <p:nvSpPr>
          <p:cNvPr id="24608" name="AutoShape 32"/>
          <p:cNvSpPr>
            <a:spLocks noChangeArrowheads="1"/>
          </p:cNvSpPr>
          <p:nvPr/>
        </p:nvSpPr>
        <p:spPr bwMode="auto">
          <a:xfrm>
            <a:off x="2286000" y="2362200"/>
            <a:ext cx="228600" cy="228600"/>
          </a:xfrm>
          <a:prstGeom prst="plus">
            <a:avLst>
              <a:gd name="adj" fmla="val 25000"/>
            </a:avLst>
          </a:prstGeom>
          <a:solidFill>
            <a:srgbClr val="FF0000"/>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endParaRPr>
          </a:p>
        </p:txBody>
      </p:sp>
      <p:sp>
        <p:nvSpPr>
          <p:cNvPr id="24609" name="AutoShape 33"/>
          <p:cNvSpPr>
            <a:spLocks noChangeArrowheads="1"/>
          </p:cNvSpPr>
          <p:nvPr/>
        </p:nvSpPr>
        <p:spPr bwMode="auto">
          <a:xfrm>
            <a:off x="3810000" y="3124200"/>
            <a:ext cx="228600" cy="228600"/>
          </a:xfrm>
          <a:prstGeom prst="plus">
            <a:avLst>
              <a:gd name="adj" fmla="val 25000"/>
            </a:avLst>
          </a:prstGeom>
          <a:solidFill>
            <a:srgbClr val="FFFF00"/>
          </a:solidFill>
          <a:ln w="9525">
            <a:solidFill>
              <a:srgbClr val="00CC99"/>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endParaRPr>
          </a:p>
        </p:txBody>
      </p:sp>
      <p:sp>
        <p:nvSpPr>
          <p:cNvPr id="24610" name="Line 35"/>
          <p:cNvSpPr>
            <a:spLocks noChangeShapeType="1"/>
          </p:cNvSpPr>
          <p:nvPr/>
        </p:nvSpPr>
        <p:spPr bwMode="auto">
          <a:xfrm flipH="1" flipV="1">
            <a:off x="6781800" y="2133600"/>
            <a:ext cx="838200" cy="609600"/>
          </a:xfrm>
          <a:prstGeom prst="line">
            <a:avLst/>
          </a:prstGeom>
          <a:noFill/>
          <a:ln w="76200">
            <a:solidFill>
              <a:schemeClr val="tx1"/>
            </a:solidFill>
            <a:round/>
            <a:headEnd/>
            <a:tailEnd type="triangle" w="med" len="me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4611" name="Slide Number Placeholder 35"/>
          <p:cNvSpPr>
            <a:spLocks noGrp="1"/>
          </p:cNvSpPr>
          <p:nvPr>
            <p:ph type="sldNum" sz="quarter" idx="4"/>
          </p:nvPr>
        </p:nvSpPr>
        <p:spPr>
          <a:noFill/>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4A96E5F9-9440-478F-8118-BD8A2F2DC11E}" type="slidenum">
              <a:rPr kumimoji="0" lang="en-GB" sz="2800" b="0" i="0" u="none" strike="noStrike" kern="1200" cap="none" spc="0" normalizeH="0" baseline="0" noProof="0" smtClean="0">
                <a:ln>
                  <a:noFill/>
                </a:ln>
                <a:solidFill>
                  <a:prstClr val="white"/>
                </a:solidFill>
                <a:effectLst/>
                <a:uLnTx/>
                <a:uFillTx/>
                <a:latin typeface="Arial" pitchFamily="34" charset="0"/>
                <a:ea typeface="ＭＳ Ｐゴシック" pitchFamily="34"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227</a:t>
            </a:fld>
            <a:endParaRPr kumimoji="0" lang="en-GB" sz="2800" b="0" i="0" u="none" strike="noStrike" kern="1200" cap="none" spc="0" normalizeH="0" baseline="0" noProof="0">
              <a:ln>
                <a:noFill/>
              </a:ln>
              <a:solidFill>
                <a:prstClr val="white"/>
              </a:solidFill>
              <a:effectLst/>
              <a:uLnTx/>
              <a:uFillTx/>
              <a:latin typeface="Arial" pitchFamily="34" charset="0"/>
              <a:ea typeface="ＭＳ Ｐゴシック" pitchFamily="34"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9747"/>
                                        </p:tgtEl>
                                        <p:attrNameLst>
                                          <p:attrName>style.visibility</p:attrName>
                                        </p:attrNameLst>
                                      </p:cBhvr>
                                      <p:to>
                                        <p:strVal val="visible"/>
                                      </p:to>
                                    </p:set>
                                    <p:animEffect transition="in" filter="checkerboard(across)">
                                      <p:cBhvr>
                                        <p:cTn id="7" dur="500"/>
                                        <p:tgtEl>
                                          <p:spTgt spid="159747"/>
                                        </p:tgtEl>
                                      </p:cBhvr>
                                    </p:animEffect>
                                  </p:childTnLst>
                                  <p:subTnLst>
                                    <p:audio>
                                      <p:cMediaNode>
                                        <p:cTn display="0" masterRel="sameClick">
                                          <p:stCondLst>
                                            <p:cond evt="begin" delay="0">
                                              <p:tn val="5"/>
                                            </p:cond>
                                          </p:stCondLst>
                                          <p:endCondLst>
                                            <p:cond evt="onStopAudio" delay="0">
                                              <p:tgtEl>
                                                <p:sldTgt/>
                                              </p:tgtEl>
                                            </p:cond>
                                          </p:endCondLst>
                                        </p:cTn>
                                        <p:tgtEl>
                                          <p:sndTgt r:embed="rId2" name="ricochet.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9" presetClass="entr" presetSubtype="10" fill="hold" grpId="0" nodeType="clickEffect">
                                  <p:stCondLst>
                                    <p:cond delay="0"/>
                                  </p:stCondLst>
                                  <p:childTnLst>
                                    <p:set>
                                      <p:cBhvr>
                                        <p:cTn id="11" dur="1" fill="hold">
                                          <p:stCondLst>
                                            <p:cond delay="0"/>
                                          </p:stCondLst>
                                        </p:cTn>
                                        <p:tgtEl>
                                          <p:spTgt spid="159748"/>
                                        </p:tgtEl>
                                        <p:attrNameLst>
                                          <p:attrName>style.visibility</p:attrName>
                                        </p:attrNameLst>
                                      </p:cBhvr>
                                      <p:to>
                                        <p:strVal val="visible"/>
                                      </p:to>
                                    </p:set>
                                    <p:anim calcmode="lin" valueType="num">
                                      <p:cBhvr>
                                        <p:cTn id="12" dur="5000" fill="hold"/>
                                        <p:tgtEl>
                                          <p:spTgt spid="159748"/>
                                        </p:tgtEl>
                                        <p:attrNameLst>
                                          <p:attrName>ppt_w</p:attrName>
                                        </p:attrNameLst>
                                      </p:cBhvr>
                                      <p:tavLst>
                                        <p:tav tm="0" fmla="#ppt_w*sin(2.5*pi*$)">
                                          <p:val>
                                            <p:fltVal val="0"/>
                                          </p:val>
                                        </p:tav>
                                        <p:tav tm="100000">
                                          <p:val>
                                            <p:fltVal val="1"/>
                                          </p:val>
                                        </p:tav>
                                      </p:tavLst>
                                    </p:anim>
                                    <p:anim calcmode="lin" valueType="num">
                                      <p:cBhvr>
                                        <p:cTn id="13" dur="5000" fill="hold"/>
                                        <p:tgtEl>
                                          <p:spTgt spid="159748"/>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59750"/>
                                        </p:tgtEl>
                                        <p:attrNameLst>
                                          <p:attrName>style.visibility</p:attrName>
                                        </p:attrNameLst>
                                      </p:cBhvr>
                                      <p:to>
                                        <p:strVal val="visible"/>
                                      </p:to>
                                    </p:set>
                                    <p:animEffect transition="in" filter="checkerboard(across)">
                                      <p:cBhvr>
                                        <p:cTn id="18" dur="500"/>
                                        <p:tgtEl>
                                          <p:spTgt spid="159750"/>
                                        </p:tgtEl>
                                      </p:cBhvr>
                                    </p:animEffec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animBg="1" autoUpdateAnimBg="0"/>
      <p:bldP spid="159748" grpId="0" autoUpdateAnimBg="0"/>
      <p:bldP spid="159750" grpId="0" animBg="1"/>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92500" lnSpcReduction="10000"/>
          </a:bodyPr>
          <a:lstStyle/>
          <a:p>
            <a:pPr marL="0" indent="0" algn="just">
              <a:lnSpc>
                <a:spcPct val="120000"/>
              </a:lnSpc>
              <a:spcBef>
                <a:spcPts val="0"/>
              </a:spcBef>
              <a:buClrTx/>
              <a:buNone/>
            </a:pPr>
            <a:r>
              <a:rPr lang="en-US" sz="2600" b="1" dirty="0">
                <a:solidFill>
                  <a:schemeClr val="tx1"/>
                </a:solidFill>
              </a:rPr>
              <a:t>At the Incident</a:t>
            </a:r>
          </a:p>
          <a:p>
            <a:pPr algn="just">
              <a:lnSpc>
                <a:spcPct val="120000"/>
              </a:lnSpc>
              <a:spcBef>
                <a:spcPts val="0"/>
              </a:spcBef>
              <a:buClrTx/>
              <a:buFont typeface="Wingdings" panose="05000000000000000000" pitchFamily="2" charset="2"/>
              <a:buChar char="q"/>
            </a:pPr>
            <a:r>
              <a:rPr lang="en-US" sz="2600" dirty="0">
                <a:solidFill>
                  <a:schemeClr val="tx1"/>
                </a:solidFill>
              </a:rPr>
              <a:t>To reduce worsening of the fatalities, the rescue team should perform immediate:</a:t>
            </a:r>
          </a:p>
          <a:p>
            <a:pPr algn="just">
              <a:lnSpc>
                <a:spcPct val="120000"/>
              </a:lnSpc>
              <a:spcBef>
                <a:spcPts val="0"/>
              </a:spcBef>
              <a:buClrTx/>
              <a:buFont typeface="Wingdings" panose="05000000000000000000" pitchFamily="2" charset="2"/>
              <a:buChar char="q"/>
            </a:pPr>
            <a:r>
              <a:rPr lang="en-US" sz="2600" dirty="0">
                <a:solidFill>
                  <a:schemeClr val="tx1"/>
                </a:solidFill>
              </a:rPr>
              <a:t>search and Rapid Triage</a:t>
            </a:r>
          </a:p>
          <a:p>
            <a:pPr algn="just">
              <a:lnSpc>
                <a:spcPct val="120000"/>
              </a:lnSpc>
              <a:spcBef>
                <a:spcPts val="0"/>
              </a:spcBef>
              <a:buClrTx/>
              <a:buFont typeface="Wingdings" panose="05000000000000000000" pitchFamily="2" charset="2"/>
              <a:buChar char="q"/>
            </a:pPr>
            <a:r>
              <a:rPr lang="en-US" sz="2600" dirty="0">
                <a:solidFill>
                  <a:schemeClr val="tx1"/>
                </a:solidFill>
              </a:rPr>
              <a:t>First Aid Treatment</a:t>
            </a:r>
          </a:p>
          <a:p>
            <a:pPr algn="just">
              <a:lnSpc>
                <a:spcPct val="120000"/>
              </a:lnSpc>
              <a:spcBef>
                <a:spcPts val="0"/>
              </a:spcBef>
              <a:buClrTx/>
              <a:buFont typeface="Wingdings" panose="05000000000000000000" pitchFamily="2" charset="2"/>
              <a:buChar char="q"/>
            </a:pPr>
            <a:r>
              <a:rPr lang="en-US" sz="2600" dirty="0">
                <a:solidFill>
                  <a:schemeClr val="tx1"/>
                </a:solidFill>
              </a:rPr>
              <a:t>Transport to the nearest medical  facility</a:t>
            </a:r>
          </a:p>
          <a:p>
            <a:pPr algn="just">
              <a:lnSpc>
                <a:spcPct val="120000"/>
              </a:lnSpc>
              <a:spcBef>
                <a:spcPts val="0"/>
              </a:spcBef>
              <a:buClrTx/>
              <a:buFont typeface="Wingdings" panose="05000000000000000000" pitchFamily="2" charset="2"/>
              <a:buChar char="q"/>
            </a:pPr>
            <a:r>
              <a:rPr lang="en-US" sz="2600" dirty="0">
                <a:solidFill>
                  <a:schemeClr val="tx1"/>
                </a:solidFill>
              </a:rPr>
              <a:t>Search and rescue should be done methodically</a:t>
            </a:r>
          </a:p>
          <a:p>
            <a:pPr algn="just">
              <a:lnSpc>
                <a:spcPct val="120000"/>
              </a:lnSpc>
              <a:spcBef>
                <a:spcPts val="0"/>
              </a:spcBef>
              <a:buClrTx/>
              <a:buFont typeface="Wingdings" panose="05000000000000000000" pitchFamily="2" charset="2"/>
              <a:buChar char="q"/>
            </a:pPr>
            <a:r>
              <a:rPr lang="en-US" sz="2600" dirty="0">
                <a:solidFill>
                  <a:schemeClr val="tx1"/>
                </a:solidFill>
              </a:rPr>
              <a:t>STOP, LOOK, LISTEN, AND THINK.</a:t>
            </a:r>
          </a:p>
          <a:p>
            <a:pPr algn="just">
              <a:lnSpc>
                <a:spcPct val="120000"/>
              </a:lnSpc>
              <a:spcBef>
                <a:spcPts val="0"/>
              </a:spcBef>
              <a:buClrTx/>
              <a:buFont typeface="Wingdings" panose="05000000000000000000" pitchFamily="2" charset="2"/>
              <a:buChar char="q"/>
            </a:pPr>
            <a:r>
              <a:rPr lang="en-US" sz="2600" dirty="0">
                <a:solidFill>
                  <a:schemeClr val="tx1"/>
                </a:solidFill>
              </a:rPr>
              <a:t>CALL FOR HELP!</a:t>
            </a:r>
          </a:p>
          <a:p>
            <a:pPr algn="just">
              <a:lnSpc>
                <a:spcPct val="120000"/>
              </a:lnSpc>
              <a:spcBef>
                <a:spcPts val="0"/>
              </a:spcBef>
              <a:buClrTx/>
              <a:buFont typeface="Wingdings" panose="05000000000000000000" pitchFamily="2" charset="2"/>
              <a:buChar char="q"/>
            </a:pPr>
            <a:r>
              <a:rPr lang="en-US" sz="2600" dirty="0">
                <a:solidFill>
                  <a:schemeClr val="tx1"/>
                </a:solidFill>
              </a:rPr>
              <a:t>Choose a team leader </a:t>
            </a:r>
          </a:p>
          <a:p>
            <a:pPr algn="just">
              <a:lnSpc>
                <a:spcPct val="120000"/>
              </a:lnSpc>
              <a:spcBef>
                <a:spcPts val="0"/>
              </a:spcBef>
              <a:buClrTx/>
              <a:buFont typeface="Wingdings" panose="05000000000000000000" pitchFamily="2" charset="2"/>
              <a:buChar char="q"/>
            </a:pPr>
            <a:r>
              <a:rPr lang="en-US" sz="2600" dirty="0">
                <a:solidFill>
                  <a:schemeClr val="tx1"/>
                </a:solidFill>
              </a:rPr>
              <a:t>Secure the incident site </a:t>
            </a:r>
          </a:p>
          <a:p>
            <a:pPr algn="just">
              <a:lnSpc>
                <a:spcPct val="120000"/>
              </a:lnSpc>
              <a:spcBef>
                <a:spcPts val="0"/>
              </a:spcBef>
              <a:buClrTx/>
              <a:buFont typeface="Wingdings" panose="05000000000000000000" pitchFamily="2" charset="2"/>
              <a:buChar char="q"/>
            </a:pPr>
            <a:r>
              <a:rPr lang="en-US" sz="2600" dirty="0">
                <a:solidFill>
                  <a:schemeClr val="tx1"/>
                </a:solidFill>
              </a:rPr>
              <a:t>Wear protective gadgets- gloves, helmet</a:t>
            </a:r>
          </a:p>
          <a:p>
            <a:pPr algn="just">
              <a:lnSpc>
                <a:spcPct val="120000"/>
              </a:lnSpc>
              <a:spcBef>
                <a:spcPts val="0"/>
              </a:spcBef>
              <a:buClrTx/>
              <a:buFont typeface="Wingdings" panose="05000000000000000000" pitchFamily="2" charset="2"/>
              <a:buChar char="q"/>
            </a:pPr>
            <a:r>
              <a:rPr lang="en-US" sz="2600" dirty="0">
                <a:solidFill>
                  <a:schemeClr val="tx1"/>
                </a:solidFill>
              </a:rPr>
              <a:t>Select a medical incident commander to manage: Triage, Treatment and Transport</a:t>
            </a:r>
          </a:p>
          <a:p>
            <a:pPr marL="0" indent="0" algn="just">
              <a:lnSpc>
                <a:spcPct val="120000"/>
              </a:lnSpc>
              <a:spcBef>
                <a:spcPts val="0"/>
              </a:spcBef>
              <a:buClrTx/>
              <a:buNone/>
            </a:pPr>
            <a:r>
              <a:rPr lang="en-US" sz="2600" dirty="0">
                <a:solidFill>
                  <a:schemeClr val="tx1"/>
                </a:solidFill>
              </a:rPr>
              <a:t>****</a:t>
            </a:r>
          </a:p>
          <a:p>
            <a:pPr algn="just">
              <a:lnSpc>
                <a:spcPct val="120000"/>
              </a:lnSpc>
              <a:spcBef>
                <a:spcPts val="0"/>
              </a:spcBef>
              <a:buClrTx/>
              <a:buFont typeface="Wingdings" panose="05000000000000000000" pitchFamily="2" charset="2"/>
              <a:buChar char="q"/>
            </a:pPr>
            <a:r>
              <a:rPr lang="en-US" sz="2600" dirty="0">
                <a:solidFill>
                  <a:schemeClr val="tx1"/>
                </a:solidFill>
              </a:rPr>
              <a:t>Call for ambulances Transport </a:t>
            </a: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439101303"/>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9953"/>
            <a:ext cx="8886831" cy="6656698"/>
          </a:xfrm>
        </p:spPr>
        <p:txBody>
          <a:bodyPr>
            <a:normAutofit fontScale="92500" lnSpcReduction="10000"/>
          </a:bodyPr>
          <a:lstStyle/>
          <a:p>
            <a:pPr marL="0" indent="0" algn="just">
              <a:lnSpc>
                <a:spcPct val="120000"/>
              </a:lnSpc>
              <a:spcBef>
                <a:spcPts val="0"/>
              </a:spcBef>
              <a:buClrTx/>
              <a:buNone/>
            </a:pPr>
            <a:r>
              <a:rPr lang="en-US" sz="2600" b="1" dirty="0">
                <a:solidFill>
                  <a:srgbClr val="0070C0"/>
                </a:solidFill>
              </a:rPr>
              <a:t>TRIAGING</a:t>
            </a:r>
          </a:p>
          <a:p>
            <a:pPr algn="just">
              <a:lnSpc>
                <a:spcPct val="120000"/>
              </a:lnSpc>
              <a:spcBef>
                <a:spcPts val="0"/>
              </a:spcBef>
              <a:buClrTx/>
              <a:buFont typeface="Wingdings" panose="05000000000000000000" pitchFamily="2" charset="2"/>
              <a:buChar char="q"/>
            </a:pPr>
            <a:r>
              <a:rPr lang="en-US" sz="2600" dirty="0">
                <a:solidFill>
                  <a:schemeClr val="tx1"/>
                </a:solidFill>
              </a:rPr>
              <a:t>It’s a process of assessing patient to determine management priority in large number of casualties according to severity of injury.</a:t>
            </a:r>
          </a:p>
          <a:p>
            <a:pPr algn="just">
              <a:lnSpc>
                <a:spcPct val="120000"/>
              </a:lnSpc>
              <a:spcBef>
                <a:spcPts val="0"/>
              </a:spcBef>
              <a:buClrTx/>
              <a:buFont typeface="Wingdings" panose="05000000000000000000" pitchFamily="2" charset="2"/>
              <a:buChar char="q"/>
            </a:pPr>
            <a:r>
              <a:rPr lang="en-US" sz="2600" dirty="0">
                <a:solidFill>
                  <a:schemeClr val="tx1"/>
                </a:solidFill>
              </a:rPr>
              <a:t>Normally its colour coded and according to </a:t>
            </a:r>
            <a:r>
              <a:rPr lang="en-US" sz="2600" dirty="0" err="1">
                <a:solidFill>
                  <a:schemeClr val="tx1"/>
                </a:solidFill>
              </a:rPr>
              <a:t>NADIMA</a:t>
            </a:r>
            <a:r>
              <a:rPr lang="en-US" sz="2600" dirty="0">
                <a:solidFill>
                  <a:schemeClr val="tx1"/>
                </a:solidFill>
              </a:rPr>
              <a:t> (National Disaster Management Authority),4 colours are used.ie. Red, yellow, green and black.</a:t>
            </a:r>
          </a:p>
          <a:p>
            <a:pPr marL="0" indent="0" algn="just">
              <a:lnSpc>
                <a:spcPct val="120000"/>
              </a:lnSpc>
              <a:spcBef>
                <a:spcPts val="0"/>
              </a:spcBef>
              <a:buClrTx/>
              <a:buNone/>
            </a:pPr>
            <a:r>
              <a:rPr lang="en-US" sz="2600" b="1" dirty="0">
                <a:solidFill>
                  <a:schemeClr val="tx1"/>
                </a:solidFill>
              </a:rPr>
              <a:t>TRIAGE: </a:t>
            </a:r>
            <a:r>
              <a:rPr lang="en-US" sz="2600" dirty="0">
                <a:solidFill>
                  <a:schemeClr val="tx1"/>
                </a:solidFill>
              </a:rPr>
              <a:t>Takes place during emergency response.</a:t>
            </a:r>
          </a:p>
          <a:p>
            <a:pPr algn="just">
              <a:lnSpc>
                <a:spcPct val="120000"/>
              </a:lnSpc>
              <a:spcBef>
                <a:spcPts val="0"/>
              </a:spcBef>
              <a:buClrTx/>
              <a:buFont typeface="Wingdings" panose="05000000000000000000" pitchFamily="2" charset="2"/>
              <a:buChar char="q"/>
            </a:pPr>
            <a:r>
              <a:rPr lang="en-US" sz="2600" dirty="0">
                <a:solidFill>
                  <a:schemeClr val="tx1"/>
                </a:solidFill>
              </a:rPr>
              <a:t>Involves sorting or categorizing of victims.</a:t>
            </a:r>
          </a:p>
          <a:p>
            <a:pPr algn="just">
              <a:lnSpc>
                <a:spcPct val="120000"/>
              </a:lnSpc>
              <a:spcBef>
                <a:spcPts val="0"/>
              </a:spcBef>
              <a:buClrTx/>
              <a:buFont typeface="Wingdings" panose="05000000000000000000" pitchFamily="2" charset="2"/>
              <a:buChar char="q"/>
            </a:pPr>
            <a:r>
              <a:rPr lang="en-US" sz="2600" dirty="0">
                <a:solidFill>
                  <a:schemeClr val="tx1"/>
                </a:solidFill>
              </a:rPr>
              <a:t>The goal is: To maximize the number of survivors by sorting the treatable from untreatable victims.</a:t>
            </a:r>
          </a:p>
          <a:p>
            <a:pPr algn="just">
              <a:lnSpc>
                <a:spcPct val="120000"/>
              </a:lnSpc>
              <a:spcBef>
                <a:spcPts val="0"/>
              </a:spcBef>
              <a:buClrTx/>
              <a:buFont typeface="Wingdings" panose="05000000000000000000" pitchFamily="2" charset="2"/>
              <a:buChar char="q"/>
            </a:pPr>
            <a:r>
              <a:rPr lang="en-US" sz="2600" dirty="0">
                <a:solidFill>
                  <a:schemeClr val="tx1"/>
                </a:solidFill>
              </a:rPr>
              <a:t>Takes place at the scene of the disaster and at each stage of transport for the disaster victims.</a:t>
            </a:r>
          </a:p>
          <a:p>
            <a:pPr marL="0" indent="0" algn="just">
              <a:lnSpc>
                <a:spcPct val="120000"/>
              </a:lnSpc>
              <a:spcBef>
                <a:spcPts val="0"/>
              </a:spcBef>
              <a:buClrTx/>
              <a:buNone/>
            </a:pPr>
            <a:r>
              <a:rPr lang="en-US" sz="2600" b="1" dirty="0">
                <a:solidFill>
                  <a:srgbClr val="0070C0"/>
                </a:solidFill>
              </a:rPr>
              <a:t>Principle of Triaging</a:t>
            </a:r>
          </a:p>
          <a:p>
            <a:pPr algn="just">
              <a:lnSpc>
                <a:spcPct val="120000"/>
              </a:lnSpc>
              <a:spcBef>
                <a:spcPts val="0"/>
              </a:spcBef>
              <a:buClrTx/>
              <a:buFont typeface="Wingdings" panose="05000000000000000000" pitchFamily="2" charset="2"/>
              <a:buChar char="q"/>
            </a:pPr>
            <a:r>
              <a:rPr lang="en-US" sz="2600" dirty="0">
                <a:solidFill>
                  <a:schemeClr val="tx1"/>
                </a:solidFill>
              </a:rPr>
              <a:t>To allocate resources to the greatest good for  the greatest number of people.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59975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28600"/>
            <a:ext cx="8753475" cy="6458051"/>
          </a:xfrm>
        </p:spPr>
        <p:txBody>
          <a:bodyPr>
            <a:normAutofit/>
          </a:bodyPr>
          <a:lstStyle/>
          <a:p>
            <a:pPr algn="just">
              <a:lnSpc>
                <a:spcPct val="120000"/>
              </a:lnSpc>
              <a:spcBef>
                <a:spcPts val="0"/>
              </a:spcBef>
              <a:buClrTx/>
              <a:buFont typeface="Wingdings" panose="05000000000000000000" pitchFamily="2" charset="2"/>
              <a:buChar char="ü"/>
            </a:pPr>
            <a:r>
              <a:rPr lang="en-US" sz="2600" dirty="0">
                <a:solidFill>
                  <a:schemeClr val="tx1"/>
                </a:solidFill>
              </a:rPr>
              <a:t>Accounts of all courts</a:t>
            </a:r>
          </a:p>
          <a:p>
            <a:pPr algn="just">
              <a:lnSpc>
                <a:spcPct val="120000"/>
              </a:lnSpc>
              <a:spcBef>
                <a:spcPts val="0"/>
              </a:spcBef>
              <a:buClrTx/>
              <a:buFont typeface="Wingdings" panose="05000000000000000000" pitchFamily="2" charset="2"/>
              <a:buChar char="ü"/>
            </a:pPr>
            <a:r>
              <a:rPr lang="en-US" sz="2600" dirty="0">
                <a:solidFill>
                  <a:schemeClr val="tx1"/>
                </a:solidFill>
              </a:rPr>
              <a:t>Accounts of every commissions and independent offices established by the constitution</a:t>
            </a:r>
          </a:p>
          <a:p>
            <a:pPr algn="just">
              <a:lnSpc>
                <a:spcPct val="120000"/>
              </a:lnSpc>
              <a:spcBef>
                <a:spcPts val="0"/>
              </a:spcBef>
              <a:buClrTx/>
              <a:buFont typeface="Wingdings" panose="05000000000000000000" pitchFamily="2" charset="2"/>
              <a:buChar char="ü"/>
            </a:pPr>
            <a:r>
              <a:rPr lang="en-US" sz="2600" dirty="0">
                <a:solidFill>
                  <a:schemeClr val="tx1"/>
                </a:solidFill>
              </a:rPr>
              <a:t>The accounts of the national assembly, the senate, and the county assemblies</a:t>
            </a:r>
          </a:p>
          <a:p>
            <a:pPr algn="just">
              <a:lnSpc>
                <a:spcPct val="120000"/>
              </a:lnSpc>
              <a:spcBef>
                <a:spcPts val="0"/>
              </a:spcBef>
              <a:buClrTx/>
              <a:buFont typeface="Wingdings" panose="05000000000000000000" pitchFamily="2" charset="2"/>
              <a:buChar char="ü"/>
            </a:pPr>
            <a:r>
              <a:rPr lang="en-US" sz="2600" dirty="0">
                <a:solidFill>
                  <a:schemeClr val="tx1"/>
                </a:solidFill>
              </a:rPr>
              <a:t>Accounts of political parties funded from public funds</a:t>
            </a:r>
          </a:p>
          <a:p>
            <a:pPr algn="just">
              <a:lnSpc>
                <a:spcPct val="120000"/>
              </a:lnSpc>
              <a:spcBef>
                <a:spcPts val="0"/>
              </a:spcBef>
              <a:buClrTx/>
              <a:buFont typeface="Wingdings" panose="05000000000000000000" pitchFamily="2" charset="2"/>
              <a:buChar char="ü"/>
            </a:pPr>
            <a:r>
              <a:rPr lang="en-US" sz="2600" dirty="0">
                <a:solidFill>
                  <a:schemeClr val="tx1"/>
                </a:solidFill>
              </a:rPr>
              <a:t>The public departments</a:t>
            </a:r>
          </a:p>
          <a:p>
            <a:pPr algn="just">
              <a:lnSpc>
                <a:spcPct val="120000"/>
              </a:lnSpc>
              <a:spcBef>
                <a:spcPts val="0"/>
              </a:spcBef>
              <a:buClrTx/>
              <a:buFont typeface="Wingdings" panose="05000000000000000000" pitchFamily="2" charset="2"/>
              <a:buChar char="ü"/>
            </a:pPr>
            <a:r>
              <a:rPr lang="en-US" sz="2600" dirty="0">
                <a:solidFill>
                  <a:schemeClr val="tx1"/>
                </a:solidFill>
              </a:rPr>
              <a:t>Accounts of any other entity that legislation requires the Attorney General to audit</a:t>
            </a:r>
          </a:p>
          <a:p>
            <a:pPr algn="just">
              <a:lnSpc>
                <a:spcPct val="120000"/>
              </a:lnSpc>
              <a:spcBef>
                <a:spcPts val="0"/>
              </a:spcBef>
              <a:buClrTx/>
              <a:buFont typeface="Wingdings" panose="05000000000000000000" pitchFamily="2" charset="2"/>
              <a:buChar char="ü"/>
            </a:pPr>
            <a:r>
              <a:rPr lang="en-US" sz="2600" dirty="0">
                <a:solidFill>
                  <a:schemeClr val="tx1"/>
                </a:solidFill>
              </a:rPr>
              <a:t>Any other entity funded by public funds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3341049"/>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92500" lnSpcReduction="10000"/>
          </a:bodyPr>
          <a:lstStyle/>
          <a:p>
            <a:pPr marL="0" indent="0" algn="ctr">
              <a:lnSpc>
                <a:spcPct val="120000"/>
              </a:lnSpc>
              <a:spcBef>
                <a:spcPts val="0"/>
              </a:spcBef>
              <a:buClrTx/>
              <a:buNone/>
            </a:pPr>
            <a:r>
              <a:rPr lang="en-US" sz="2600" b="1" dirty="0">
                <a:solidFill>
                  <a:srgbClr val="0070C0"/>
                </a:solidFill>
              </a:rPr>
              <a:t>TRIAGE CATEGORY, PRIORITY, COLOUR, &amp; TYPICAL CONDITIONS</a:t>
            </a:r>
          </a:p>
          <a:p>
            <a:pPr marL="0" indent="0" algn="just">
              <a:lnSpc>
                <a:spcPct val="120000"/>
              </a:lnSpc>
              <a:spcBef>
                <a:spcPts val="0"/>
              </a:spcBef>
              <a:buClrTx/>
              <a:buNone/>
            </a:pPr>
            <a:r>
              <a:rPr lang="en-US" sz="2600" b="1" dirty="0">
                <a:solidFill>
                  <a:schemeClr val="tx1"/>
                </a:solidFill>
              </a:rPr>
              <a:t>1. RED COLOUR</a:t>
            </a:r>
          </a:p>
          <a:p>
            <a:pPr algn="just">
              <a:lnSpc>
                <a:spcPct val="120000"/>
              </a:lnSpc>
              <a:spcBef>
                <a:spcPts val="0"/>
              </a:spcBef>
              <a:buClrTx/>
              <a:buFont typeface="Wingdings" panose="05000000000000000000" pitchFamily="2" charset="2"/>
              <a:buChar char="q"/>
            </a:pPr>
            <a:r>
              <a:rPr lang="en-US" sz="2600" dirty="0">
                <a:solidFill>
                  <a:schemeClr val="tx1"/>
                </a:solidFill>
              </a:rPr>
              <a:t>Require immediate care</a:t>
            </a:r>
          </a:p>
          <a:p>
            <a:pPr algn="just">
              <a:lnSpc>
                <a:spcPct val="120000"/>
              </a:lnSpc>
              <a:spcBef>
                <a:spcPts val="0"/>
              </a:spcBef>
              <a:buClrTx/>
              <a:buFont typeface="Wingdings" panose="05000000000000000000" pitchFamily="2" charset="2"/>
              <a:buChar char="q"/>
            </a:pPr>
            <a:r>
              <a:rPr lang="en-US" sz="2600" dirty="0">
                <a:solidFill>
                  <a:schemeClr val="tx1"/>
                </a:solidFill>
              </a:rPr>
              <a:t>Have life threatening injuries but can benefit from medical interventions if given in time.</a:t>
            </a:r>
          </a:p>
          <a:p>
            <a:pPr algn="just">
              <a:lnSpc>
                <a:spcPct val="120000"/>
              </a:lnSpc>
              <a:spcBef>
                <a:spcPts val="0"/>
              </a:spcBef>
              <a:buClrTx/>
              <a:buFont typeface="Wingdings" panose="05000000000000000000" pitchFamily="2" charset="2"/>
              <a:buChar char="q"/>
            </a:pPr>
            <a:r>
              <a:rPr lang="en-US" sz="2600" dirty="0">
                <a:solidFill>
                  <a:schemeClr val="tx1"/>
                </a:solidFill>
              </a:rPr>
              <a:t>However, they can progress rapidly to expectant if treatment is delayed.</a:t>
            </a:r>
          </a:p>
          <a:p>
            <a:pPr algn="just">
              <a:lnSpc>
                <a:spcPct val="120000"/>
              </a:lnSpc>
              <a:spcBef>
                <a:spcPts val="0"/>
              </a:spcBef>
              <a:buClrTx/>
              <a:buFont typeface="Wingdings" panose="05000000000000000000" pitchFamily="2" charset="2"/>
              <a:buChar char="q"/>
            </a:pPr>
            <a:r>
              <a:rPr lang="en-US" sz="2600" dirty="0">
                <a:solidFill>
                  <a:schemeClr val="tx1"/>
                </a:solidFill>
              </a:rPr>
              <a:t>Typical conditions include:</a:t>
            </a:r>
          </a:p>
          <a:p>
            <a:pPr lvl="1" algn="just">
              <a:lnSpc>
                <a:spcPct val="120000"/>
              </a:lnSpc>
              <a:spcBef>
                <a:spcPts val="0"/>
              </a:spcBef>
              <a:buClrTx/>
              <a:buFont typeface="Wingdings" panose="05000000000000000000" pitchFamily="2" charset="2"/>
              <a:buChar char="§"/>
            </a:pPr>
            <a:r>
              <a:rPr lang="en-US" sz="2600" dirty="0">
                <a:solidFill>
                  <a:schemeClr val="tx1"/>
                </a:solidFill>
              </a:rPr>
              <a:t>sucking chest wound</a:t>
            </a:r>
          </a:p>
          <a:p>
            <a:pPr lvl="1" algn="just">
              <a:lnSpc>
                <a:spcPct val="120000"/>
              </a:lnSpc>
              <a:spcBef>
                <a:spcPts val="0"/>
              </a:spcBef>
              <a:buClrTx/>
              <a:buFont typeface="Wingdings" panose="05000000000000000000" pitchFamily="2" charset="2"/>
              <a:buChar char="§"/>
            </a:pPr>
            <a:r>
              <a:rPr lang="en-US" sz="2600" dirty="0">
                <a:solidFill>
                  <a:schemeClr val="tx1"/>
                </a:solidFill>
              </a:rPr>
              <a:t>Secondary airway obstruction</a:t>
            </a:r>
          </a:p>
          <a:p>
            <a:pPr lvl="1" algn="just">
              <a:lnSpc>
                <a:spcPct val="120000"/>
              </a:lnSpc>
              <a:spcBef>
                <a:spcPts val="0"/>
              </a:spcBef>
              <a:buClrTx/>
              <a:buFont typeface="Wingdings" panose="05000000000000000000" pitchFamily="2" charset="2"/>
              <a:buChar char="§"/>
            </a:pPr>
            <a:r>
              <a:rPr lang="en-US" sz="2600" dirty="0">
                <a:solidFill>
                  <a:schemeClr val="tx1"/>
                </a:solidFill>
              </a:rPr>
              <a:t>Shock</a:t>
            </a:r>
          </a:p>
          <a:p>
            <a:pPr lvl="1" algn="just">
              <a:lnSpc>
                <a:spcPct val="120000"/>
              </a:lnSpc>
              <a:spcBef>
                <a:spcPts val="0"/>
              </a:spcBef>
              <a:buClrTx/>
              <a:buFont typeface="Wingdings" panose="05000000000000000000" pitchFamily="2" charset="2"/>
              <a:buChar char="§"/>
            </a:pPr>
            <a:r>
              <a:rPr lang="en-US" sz="2600" dirty="0">
                <a:solidFill>
                  <a:schemeClr val="tx1"/>
                </a:solidFill>
              </a:rPr>
              <a:t>Pneumothorax		     - Flail chest		</a:t>
            </a:r>
          </a:p>
          <a:p>
            <a:pPr lvl="1" algn="just">
              <a:lnSpc>
                <a:spcPct val="120000"/>
              </a:lnSpc>
              <a:spcBef>
                <a:spcPts val="0"/>
              </a:spcBef>
              <a:buClrTx/>
              <a:buFont typeface="Wingdings" panose="05000000000000000000" pitchFamily="2" charset="2"/>
              <a:buChar char="§"/>
            </a:pPr>
            <a:r>
              <a:rPr lang="en-US" sz="2600" dirty="0">
                <a:solidFill>
                  <a:schemeClr val="tx1"/>
                </a:solidFill>
              </a:rPr>
              <a:t>Asphyxia			     - Open fractures</a:t>
            </a:r>
          </a:p>
          <a:p>
            <a:pPr lvl="1" algn="just">
              <a:lnSpc>
                <a:spcPct val="120000"/>
              </a:lnSpc>
              <a:spcBef>
                <a:spcPts val="0"/>
              </a:spcBef>
              <a:buClrTx/>
              <a:buFont typeface="Wingdings" panose="05000000000000000000" pitchFamily="2" charset="2"/>
              <a:buChar char="§"/>
            </a:pPr>
            <a:r>
              <a:rPr lang="en-US" sz="2600" dirty="0">
                <a:solidFill>
                  <a:schemeClr val="tx1"/>
                </a:solidFill>
              </a:rPr>
              <a:t>Abdominal wounds 	- 2nd and 3rd  degree burns</a:t>
            </a:r>
          </a:p>
          <a:p>
            <a:pPr lvl="1" algn="just">
              <a:lnSpc>
                <a:spcPct val="120000"/>
              </a:lnSpc>
              <a:spcBef>
                <a:spcPts val="0"/>
              </a:spcBef>
              <a:buClrTx/>
              <a:buFont typeface="Wingdings" panose="05000000000000000000" pitchFamily="2" charset="2"/>
              <a:buChar char="§"/>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46419183"/>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2.Yellow colour</a:t>
            </a:r>
          </a:p>
          <a:p>
            <a:pPr algn="just">
              <a:lnSpc>
                <a:spcPct val="120000"/>
              </a:lnSpc>
              <a:spcBef>
                <a:spcPts val="0"/>
              </a:spcBef>
              <a:buClrTx/>
              <a:buFont typeface="Wingdings" panose="05000000000000000000" pitchFamily="2" charset="2"/>
              <a:buChar char="q"/>
            </a:pPr>
            <a:r>
              <a:rPr lang="en-US" sz="2600" dirty="0">
                <a:solidFill>
                  <a:schemeClr val="tx1"/>
                </a:solidFill>
              </a:rPr>
              <a:t>They have severe injuries but not life threatening.</a:t>
            </a:r>
          </a:p>
          <a:p>
            <a:pPr algn="just">
              <a:lnSpc>
                <a:spcPct val="120000"/>
              </a:lnSpc>
              <a:spcBef>
                <a:spcPts val="0"/>
              </a:spcBef>
              <a:buClrTx/>
              <a:buFont typeface="Wingdings" panose="05000000000000000000" pitchFamily="2" charset="2"/>
              <a:buChar char="q"/>
            </a:pPr>
            <a:r>
              <a:rPr lang="en-US" sz="2600" dirty="0">
                <a:solidFill>
                  <a:schemeClr val="tx1"/>
                </a:solidFill>
              </a:rPr>
              <a:t>Medical intervention can be delayed up to a maximum of 2 hours without threat to life.</a:t>
            </a:r>
          </a:p>
          <a:p>
            <a:pPr marL="0" indent="0" algn="just">
              <a:lnSpc>
                <a:spcPct val="120000"/>
              </a:lnSpc>
              <a:spcBef>
                <a:spcPts val="0"/>
              </a:spcBef>
              <a:buClrTx/>
              <a:buNone/>
            </a:pPr>
            <a:r>
              <a:rPr lang="en-US" sz="2600" dirty="0">
                <a:solidFill>
                  <a:schemeClr val="tx1"/>
                </a:solidFill>
              </a:rPr>
              <a:t>Typical conditions include;</a:t>
            </a:r>
          </a:p>
          <a:p>
            <a:pPr algn="just">
              <a:lnSpc>
                <a:spcPct val="120000"/>
              </a:lnSpc>
              <a:spcBef>
                <a:spcPts val="0"/>
              </a:spcBef>
              <a:buClrTx/>
              <a:buFont typeface="Wingdings" panose="05000000000000000000" pitchFamily="2" charset="2"/>
              <a:buChar char="q"/>
            </a:pPr>
            <a:r>
              <a:rPr lang="en-US" sz="2600" dirty="0">
                <a:solidFill>
                  <a:schemeClr val="tx1"/>
                </a:solidFill>
              </a:rPr>
              <a:t>Stable abdominal wound without significant </a:t>
            </a:r>
            <a:r>
              <a:rPr lang="en-US" sz="2600" dirty="0" err="1">
                <a:solidFill>
                  <a:schemeClr val="tx1"/>
                </a:solidFill>
              </a:rPr>
              <a:t>haemorrhage</a:t>
            </a:r>
            <a:r>
              <a:rPr lang="en-US" sz="2600" dirty="0">
                <a:solidFill>
                  <a:schemeClr val="tx1"/>
                </a:solidFill>
              </a:rPr>
              <a:t>.</a:t>
            </a:r>
          </a:p>
          <a:p>
            <a:pPr algn="just">
              <a:lnSpc>
                <a:spcPct val="120000"/>
              </a:lnSpc>
              <a:spcBef>
                <a:spcPts val="0"/>
              </a:spcBef>
              <a:buClrTx/>
              <a:buFont typeface="Wingdings" panose="05000000000000000000" pitchFamily="2" charset="2"/>
              <a:buChar char="q"/>
            </a:pPr>
            <a:r>
              <a:rPr lang="en-US" sz="2600" dirty="0">
                <a:solidFill>
                  <a:schemeClr val="tx1"/>
                </a:solidFill>
              </a:rPr>
              <a:t>Soft tissue injuries</a:t>
            </a:r>
          </a:p>
          <a:p>
            <a:pPr algn="just">
              <a:lnSpc>
                <a:spcPct val="120000"/>
              </a:lnSpc>
              <a:spcBef>
                <a:spcPts val="0"/>
              </a:spcBef>
              <a:buClrTx/>
              <a:buFont typeface="Wingdings" panose="05000000000000000000" pitchFamily="2" charset="2"/>
              <a:buChar char="q"/>
            </a:pPr>
            <a:r>
              <a:rPr lang="en-US" sz="2600" dirty="0" err="1">
                <a:solidFill>
                  <a:schemeClr val="tx1"/>
                </a:solidFill>
              </a:rPr>
              <a:t>Maxillial</a:t>
            </a:r>
            <a:r>
              <a:rPr lang="en-US" sz="2600" dirty="0">
                <a:solidFill>
                  <a:schemeClr val="tx1"/>
                </a:solidFill>
              </a:rPr>
              <a:t> facial injury with no air obstruction.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431087042"/>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3.GREEN COLOUR</a:t>
            </a:r>
          </a:p>
          <a:p>
            <a:pPr algn="just">
              <a:lnSpc>
                <a:spcPct val="120000"/>
              </a:lnSpc>
              <a:spcBef>
                <a:spcPts val="0"/>
              </a:spcBef>
              <a:buClrTx/>
              <a:buFont typeface="Wingdings" panose="05000000000000000000" pitchFamily="2" charset="2"/>
              <a:buChar char="q"/>
            </a:pPr>
            <a:r>
              <a:rPr lang="en-US" sz="2600" dirty="0">
                <a:solidFill>
                  <a:schemeClr val="tx1"/>
                </a:solidFill>
              </a:rPr>
              <a:t>Have minor injuries</a:t>
            </a:r>
          </a:p>
          <a:p>
            <a:pPr algn="just">
              <a:lnSpc>
                <a:spcPct val="120000"/>
              </a:lnSpc>
              <a:spcBef>
                <a:spcPts val="0"/>
              </a:spcBef>
              <a:buClrTx/>
              <a:buFont typeface="Wingdings" panose="05000000000000000000" pitchFamily="2" charset="2"/>
              <a:buChar char="q"/>
            </a:pPr>
            <a:r>
              <a:rPr lang="en-US" sz="2600" dirty="0">
                <a:solidFill>
                  <a:schemeClr val="tx1"/>
                </a:solidFill>
              </a:rPr>
              <a:t>Treatment can be delayed for hours or days</a:t>
            </a:r>
          </a:p>
          <a:p>
            <a:pPr algn="just">
              <a:lnSpc>
                <a:spcPct val="120000"/>
              </a:lnSpc>
              <a:spcBef>
                <a:spcPts val="0"/>
              </a:spcBef>
              <a:buClrTx/>
              <a:buFont typeface="Wingdings" panose="05000000000000000000" pitchFamily="2" charset="2"/>
              <a:buChar char="q"/>
            </a:pPr>
            <a:r>
              <a:rPr lang="en-US" sz="2600" dirty="0">
                <a:solidFill>
                  <a:schemeClr val="tx1"/>
                </a:solidFill>
              </a:rPr>
              <a:t>Casualties can move away from triage area.</a:t>
            </a:r>
          </a:p>
          <a:p>
            <a:pPr marL="0" indent="0" algn="just">
              <a:lnSpc>
                <a:spcPct val="120000"/>
              </a:lnSpc>
              <a:spcBef>
                <a:spcPts val="0"/>
              </a:spcBef>
              <a:buClrTx/>
              <a:buNone/>
            </a:pPr>
            <a:r>
              <a:rPr lang="en-US" sz="2600" dirty="0">
                <a:solidFill>
                  <a:schemeClr val="tx1"/>
                </a:solidFill>
              </a:rPr>
              <a:t>Typical conditions include;</a:t>
            </a:r>
          </a:p>
          <a:p>
            <a:pPr algn="just">
              <a:lnSpc>
                <a:spcPct val="120000"/>
              </a:lnSpc>
              <a:spcBef>
                <a:spcPts val="0"/>
              </a:spcBef>
              <a:buClrTx/>
              <a:buFont typeface="Wingdings" panose="05000000000000000000" pitchFamily="2" charset="2"/>
              <a:buChar char="q"/>
            </a:pPr>
            <a:r>
              <a:rPr lang="en-US" sz="2600" dirty="0">
                <a:solidFill>
                  <a:schemeClr val="tx1"/>
                </a:solidFill>
              </a:rPr>
              <a:t>Upper extremity fracture</a:t>
            </a:r>
          </a:p>
          <a:p>
            <a:pPr algn="just">
              <a:lnSpc>
                <a:spcPct val="120000"/>
              </a:lnSpc>
              <a:spcBef>
                <a:spcPts val="0"/>
              </a:spcBef>
              <a:buClrTx/>
              <a:buFont typeface="Wingdings" panose="05000000000000000000" pitchFamily="2" charset="2"/>
              <a:buChar char="q"/>
            </a:pPr>
            <a:r>
              <a:rPr lang="en-US" sz="2600" dirty="0">
                <a:solidFill>
                  <a:schemeClr val="tx1"/>
                </a:solidFill>
              </a:rPr>
              <a:t>Minors burns</a:t>
            </a:r>
          </a:p>
          <a:p>
            <a:pPr algn="just">
              <a:lnSpc>
                <a:spcPct val="120000"/>
              </a:lnSpc>
              <a:spcBef>
                <a:spcPts val="0"/>
              </a:spcBef>
              <a:buClrTx/>
              <a:buFont typeface="Wingdings" panose="05000000000000000000" pitchFamily="2" charset="2"/>
              <a:buChar char="q"/>
            </a:pPr>
            <a:r>
              <a:rPr lang="en-US" sz="2600" dirty="0">
                <a:solidFill>
                  <a:schemeClr val="tx1"/>
                </a:solidFill>
              </a:rPr>
              <a:t>Small lacerations without significant bleeding</a:t>
            </a:r>
          </a:p>
          <a:p>
            <a:pPr algn="just">
              <a:lnSpc>
                <a:spcPct val="120000"/>
              </a:lnSpc>
              <a:spcBef>
                <a:spcPts val="0"/>
              </a:spcBef>
              <a:buClrTx/>
              <a:buFont typeface="Wingdings" panose="05000000000000000000" pitchFamily="2" charset="2"/>
              <a:buChar char="q"/>
            </a:pPr>
            <a:r>
              <a:rPr lang="en-US" sz="2600" dirty="0">
                <a:solidFill>
                  <a:schemeClr val="tx1"/>
                </a:solidFill>
              </a:rPr>
              <a:t>Behavioral or psychological disturbances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13621895"/>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4. BLACK COLOUR</a:t>
            </a:r>
          </a:p>
          <a:p>
            <a:pPr algn="just">
              <a:lnSpc>
                <a:spcPct val="120000"/>
              </a:lnSpc>
              <a:spcBef>
                <a:spcPts val="0"/>
              </a:spcBef>
              <a:buClrTx/>
              <a:buFont typeface="Wingdings" panose="05000000000000000000" pitchFamily="2" charset="2"/>
              <a:buChar char="q"/>
            </a:pPr>
            <a:r>
              <a:rPr lang="en-US" sz="2600" dirty="0">
                <a:solidFill>
                  <a:schemeClr val="tx1"/>
                </a:solidFill>
              </a:rPr>
              <a:t>Known as expectant</a:t>
            </a:r>
          </a:p>
          <a:p>
            <a:pPr algn="just">
              <a:lnSpc>
                <a:spcPct val="120000"/>
              </a:lnSpc>
              <a:spcBef>
                <a:spcPts val="0"/>
              </a:spcBef>
              <a:buClrTx/>
              <a:buFont typeface="Wingdings" panose="05000000000000000000" pitchFamily="2" charset="2"/>
              <a:buChar char="q"/>
            </a:pPr>
            <a:r>
              <a:rPr lang="en-US" sz="2600" dirty="0">
                <a:solidFill>
                  <a:schemeClr val="tx1"/>
                </a:solidFill>
              </a:rPr>
              <a:t>Have extensive injuries with little chances of survival even with medical care</a:t>
            </a:r>
          </a:p>
          <a:p>
            <a:pPr algn="just">
              <a:lnSpc>
                <a:spcPct val="120000"/>
              </a:lnSpc>
              <a:spcBef>
                <a:spcPts val="0"/>
              </a:spcBef>
              <a:buClrTx/>
              <a:buFont typeface="Wingdings" panose="05000000000000000000" pitchFamily="2" charset="2"/>
              <a:buChar char="q"/>
            </a:pPr>
            <a:r>
              <a:rPr lang="en-US" sz="2600" dirty="0">
                <a:solidFill>
                  <a:schemeClr val="tx1"/>
                </a:solidFill>
              </a:rPr>
              <a:t>Should be separated from others but don’t abandon them, provide comfort.</a:t>
            </a:r>
          </a:p>
          <a:p>
            <a:pPr algn="just">
              <a:lnSpc>
                <a:spcPct val="120000"/>
              </a:lnSpc>
              <a:spcBef>
                <a:spcPts val="0"/>
              </a:spcBef>
              <a:buClrTx/>
              <a:buFont typeface="Wingdings" panose="05000000000000000000" pitchFamily="2" charset="2"/>
              <a:buChar char="q"/>
            </a:pPr>
            <a:r>
              <a:rPr lang="en-US" sz="2600" dirty="0">
                <a:solidFill>
                  <a:schemeClr val="tx1"/>
                </a:solidFill>
              </a:rPr>
              <a:t>Typical conditions include;</a:t>
            </a:r>
          </a:p>
          <a:p>
            <a:pPr algn="just">
              <a:lnSpc>
                <a:spcPct val="120000"/>
              </a:lnSpc>
              <a:spcBef>
                <a:spcPts val="0"/>
              </a:spcBef>
              <a:buClrTx/>
              <a:buFont typeface="Wingdings" panose="05000000000000000000" pitchFamily="2" charset="2"/>
              <a:buChar char="q"/>
            </a:pPr>
            <a:r>
              <a:rPr lang="en-US" sz="2600" dirty="0">
                <a:solidFill>
                  <a:schemeClr val="tx1"/>
                </a:solidFill>
              </a:rPr>
              <a:t>Unresponsive patients with penetrating head wounds.</a:t>
            </a:r>
          </a:p>
          <a:p>
            <a:pPr algn="just">
              <a:lnSpc>
                <a:spcPct val="120000"/>
              </a:lnSpc>
              <a:spcBef>
                <a:spcPts val="0"/>
              </a:spcBef>
              <a:buClrTx/>
              <a:buFont typeface="Wingdings" panose="05000000000000000000" pitchFamily="2" charset="2"/>
              <a:buChar char="q"/>
            </a:pPr>
            <a:r>
              <a:rPr lang="en-US" sz="2600" dirty="0">
                <a:solidFill>
                  <a:schemeClr val="tx1"/>
                </a:solidFill>
              </a:rPr>
              <a:t>High spinal cord injuries</a:t>
            </a:r>
          </a:p>
          <a:p>
            <a:pPr algn="just">
              <a:lnSpc>
                <a:spcPct val="120000"/>
              </a:lnSpc>
              <a:spcBef>
                <a:spcPts val="0"/>
              </a:spcBef>
              <a:buClrTx/>
              <a:buFont typeface="Wingdings" panose="05000000000000000000" pitchFamily="2" charset="2"/>
              <a:buChar char="q"/>
            </a:pPr>
            <a:r>
              <a:rPr lang="en-US" sz="2600" dirty="0">
                <a:solidFill>
                  <a:schemeClr val="tx1"/>
                </a:solidFill>
              </a:rPr>
              <a:t>Secondary and third burns above 60%</a:t>
            </a:r>
          </a:p>
          <a:p>
            <a:pPr algn="just">
              <a:lnSpc>
                <a:spcPct val="120000"/>
              </a:lnSpc>
              <a:spcBef>
                <a:spcPts val="0"/>
              </a:spcBef>
              <a:buClrTx/>
              <a:buFont typeface="Wingdings" panose="05000000000000000000" pitchFamily="2" charset="2"/>
              <a:buChar char="q"/>
            </a:pPr>
            <a:r>
              <a:rPr lang="en-US" sz="2600" dirty="0">
                <a:solidFill>
                  <a:schemeClr val="tx1"/>
                </a:solidFill>
              </a:rPr>
              <a:t>Profound shock with multiple injuries to include abnormal respirations, absent pulse with fixed dilated pupils.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26363737"/>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Summary: </a:t>
            </a:r>
          </a:p>
          <a:p>
            <a:pPr algn="just">
              <a:lnSpc>
                <a:spcPct val="120000"/>
              </a:lnSpc>
              <a:spcBef>
                <a:spcPts val="0"/>
              </a:spcBef>
              <a:buClrTx/>
              <a:buFont typeface="Wingdings" panose="05000000000000000000" pitchFamily="2" charset="2"/>
              <a:buChar char="q"/>
            </a:pPr>
            <a:r>
              <a:rPr lang="en-US" sz="2600" dirty="0">
                <a:solidFill>
                  <a:schemeClr val="tx1"/>
                </a:solidFill>
              </a:rPr>
              <a:t>The best category of sorting is use of colour code with:</a:t>
            </a:r>
          </a:p>
          <a:p>
            <a:pPr marL="0" indent="0" algn="just">
              <a:lnSpc>
                <a:spcPct val="120000"/>
              </a:lnSpc>
              <a:spcBef>
                <a:spcPts val="0"/>
              </a:spcBef>
              <a:buClrTx/>
              <a:buNone/>
            </a:pPr>
            <a:r>
              <a:rPr lang="en-US" sz="2600" dirty="0">
                <a:solidFill>
                  <a:schemeClr val="tx1"/>
                </a:solidFill>
              </a:rPr>
              <a:t>    -Red-Most urgent, first priority.</a:t>
            </a:r>
          </a:p>
          <a:p>
            <a:pPr marL="0" indent="0" algn="just">
              <a:lnSpc>
                <a:spcPct val="120000"/>
              </a:lnSpc>
              <a:spcBef>
                <a:spcPts val="0"/>
              </a:spcBef>
              <a:buClrTx/>
              <a:buNone/>
            </a:pPr>
            <a:r>
              <a:rPr lang="en-US" sz="2600" dirty="0">
                <a:solidFill>
                  <a:schemeClr val="tx1"/>
                </a:solidFill>
              </a:rPr>
              <a:t>    -Yellow-Urgent, second priority.</a:t>
            </a:r>
          </a:p>
          <a:p>
            <a:pPr marL="0" indent="0" algn="just">
              <a:lnSpc>
                <a:spcPct val="120000"/>
              </a:lnSpc>
              <a:spcBef>
                <a:spcPts val="0"/>
              </a:spcBef>
              <a:buClrTx/>
              <a:buNone/>
            </a:pPr>
            <a:r>
              <a:rPr lang="en-US" sz="2600" dirty="0">
                <a:solidFill>
                  <a:schemeClr val="tx1"/>
                </a:solidFill>
              </a:rPr>
              <a:t>    -Green-Third priority</a:t>
            </a:r>
          </a:p>
          <a:p>
            <a:pPr marL="0" indent="0" algn="just">
              <a:lnSpc>
                <a:spcPct val="120000"/>
              </a:lnSpc>
              <a:spcBef>
                <a:spcPts val="0"/>
              </a:spcBef>
              <a:buClrTx/>
              <a:buNone/>
            </a:pPr>
            <a:r>
              <a:rPr lang="en-US" sz="2600" dirty="0">
                <a:solidFill>
                  <a:schemeClr val="tx1"/>
                </a:solidFill>
              </a:rPr>
              <a:t>    -Black-Dying/dead</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03982627"/>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b="1" dirty="0">
                <a:solidFill>
                  <a:srgbClr val="0070C0"/>
                </a:solidFill>
              </a:rPr>
              <a:t>GOALS OF TRIAGING</a:t>
            </a:r>
            <a:endParaRPr lang="en-GB" sz="2500" b="1" dirty="0">
              <a:solidFill>
                <a:srgbClr val="0070C0"/>
              </a:solidFill>
            </a:endParaRPr>
          </a:p>
          <a:p>
            <a:pPr marL="514350" indent="-514350" algn="just">
              <a:lnSpc>
                <a:spcPct val="120000"/>
              </a:lnSpc>
              <a:spcBef>
                <a:spcPts val="0"/>
              </a:spcBef>
              <a:buClrTx/>
              <a:buFont typeface="+mj-lt"/>
              <a:buAutoNum type="arabicPeriod"/>
            </a:pPr>
            <a:r>
              <a:rPr lang="en-US" sz="2600" dirty="0">
                <a:solidFill>
                  <a:schemeClr val="tx1"/>
                </a:solidFill>
              </a:rPr>
              <a:t>Early physical examination and assessment</a:t>
            </a:r>
          </a:p>
          <a:p>
            <a:pPr marL="514350" indent="-514350" algn="just">
              <a:lnSpc>
                <a:spcPct val="120000"/>
              </a:lnSpc>
              <a:spcBef>
                <a:spcPts val="0"/>
              </a:spcBef>
              <a:buClrTx/>
              <a:buFont typeface="+mj-lt"/>
              <a:buAutoNum type="arabicPeriod"/>
            </a:pPr>
            <a:r>
              <a:rPr lang="en-US" sz="2600" dirty="0">
                <a:solidFill>
                  <a:schemeClr val="tx1"/>
                </a:solidFill>
              </a:rPr>
              <a:t>Determine  urgency of the needs for care</a:t>
            </a:r>
          </a:p>
          <a:p>
            <a:pPr marL="514350" indent="-514350" algn="just">
              <a:lnSpc>
                <a:spcPct val="120000"/>
              </a:lnSpc>
              <a:spcBef>
                <a:spcPts val="0"/>
              </a:spcBef>
              <a:buClrTx/>
              <a:buFont typeface="+mj-lt"/>
              <a:buAutoNum type="arabicPeriod"/>
            </a:pPr>
            <a:r>
              <a:rPr lang="en-US" sz="2600" dirty="0">
                <a:solidFill>
                  <a:schemeClr val="tx1"/>
                </a:solidFill>
              </a:rPr>
              <a:t>Implementation of the policy i.e. most critically ill patient must be seen first.</a:t>
            </a:r>
          </a:p>
          <a:p>
            <a:pPr marL="514350" indent="-514350" algn="just">
              <a:lnSpc>
                <a:spcPct val="120000"/>
              </a:lnSpc>
              <a:spcBef>
                <a:spcPts val="0"/>
              </a:spcBef>
              <a:buClrTx/>
              <a:buFont typeface="+mj-lt"/>
              <a:buAutoNum type="arabicPeriod"/>
            </a:pPr>
            <a:r>
              <a:rPr lang="en-US" sz="2600" dirty="0">
                <a:solidFill>
                  <a:schemeClr val="tx1"/>
                </a:solidFill>
              </a:rPr>
              <a:t>Documentation of triage finding.</a:t>
            </a:r>
          </a:p>
          <a:p>
            <a:pPr marL="514350" indent="-514350" algn="just">
              <a:lnSpc>
                <a:spcPct val="120000"/>
              </a:lnSpc>
              <a:spcBef>
                <a:spcPts val="0"/>
              </a:spcBef>
              <a:buClrTx/>
              <a:buFont typeface="+mj-lt"/>
              <a:buAutoNum type="arabicPeriod"/>
            </a:pPr>
            <a:r>
              <a:rPr lang="en-US" sz="2600" dirty="0">
                <a:solidFill>
                  <a:schemeClr val="tx1"/>
                </a:solidFill>
              </a:rPr>
              <a:t>Control of people flow via emergency department.</a:t>
            </a:r>
          </a:p>
          <a:p>
            <a:pPr marL="514350" indent="-514350" algn="just">
              <a:lnSpc>
                <a:spcPct val="120000"/>
              </a:lnSpc>
              <a:spcBef>
                <a:spcPts val="0"/>
              </a:spcBef>
              <a:buClrTx/>
              <a:buFont typeface="+mj-lt"/>
              <a:buAutoNum type="arabicPeriod"/>
            </a:pPr>
            <a:r>
              <a:rPr lang="en-US" sz="2600" dirty="0">
                <a:solidFill>
                  <a:schemeClr val="tx1"/>
                </a:solidFill>
              </a:rPr>
              <a:t>Assignment of care area.</a:t>
            </a:r>
          </a:p>
          <a:p>
            <a:pPr marL="514350" indent="-514350" algn="just">
              <a:lnSpc>
                <a:spcPct val="120000"/>
              </a:lnSpc>
              <a:spcBef>
                <a:spcPts val="0"/>
              </a:spcBef>
              <a:buClrTx/>
              <a:buFont typeface="+mj-lt"/>
              <a:buAutoNum type="arabicPeriod"/>
            </a:pPr>
            <a:r>
              <a:rPr lang="en-US" sz="2600" dirty="0">
                <a:solidFill>
                  <a:schemeClr val="tx1"/>
                </a:solidFill>
              </a:rPr>
              <a:t>Assignment of care providers.</a:t>
            </a:r>
          </a:p>
          <a:p>
            <a:pPr marL="514350" indent="-514350" algn="just">
              <a:lnSpc>
                <a:spcPct val="120000"/>
              </a:lnSpc>
              <a:spcBef>
                <a:spcPts val="0"/>
              </a:spcBef>
              <a:buClrTx/>
              <a:buFont typeface="+mj-lt"/>
              <a:buAutoNum type="arabicPeriod"/>
            </a:pPr>
            <a:r>
              <a:rPr lang="en-US" sz="2600" dirty="0">
                <a:solidFill>
                  <a:schemeClr val="tx1"/>
                </a:solidFill>
              </a:rPr>
              <a:t>Initiation of diagnostic measures for casualties.</a:t>
            </a:r>
          </a:p>
          <a:p>
            <a:pPr marL="514350" indent="-514350" algn="just">
              <a:lnSpc>
                <a:spcPct val="120000"/>
              </a:lnSpc>
              <a:spcBef>
                <a:spcPts val="0"/>
              </a:spcBef>
              <a:buClrTx/>
              <a:buFont typeface="+mj-lt"/>
              <a:buAutoNum type="arabicPeriod"/>
            </a:pPr>
            <a:r>
              <a:rPr lang="en-US" sz="2600" dirty="0">
                <a:solidFill>
                  <a:schemeClr val="tx1"/>
                </a:solidFill>
              </a:rPr>
              <a:t>Initiation of therapeutic measures</a:t>
            </a:r>
          </a:p>
          <a:p>
            <a:pPr marL="514350" indent="-514350" algn="just">
              <a:lnSpc>
                <a:spcPct val="120000"/>
              </a:lnSpc>
              <a:spcBef>
                <a:spcPts val="0"/>
              </a:spcBef>
              <a:buClrTx/>
              <a:buFont typeface="+mj-lt"/>
              <a:buAutoNum type="arabicPeriod"/>
            </a:pPr>
            <a:r>
              <a:rPr lang="en-US" sz="2600" dirty="0">
                <a:solidFill>
                  <a:schemeClr val="tx1"/>
                </a:solidFill>
              </a:rPr>
              <a:t>Infection control</a:t>
            </a:r>
          </a:p>
          <a:p>
            <a:pPr marL="514350" indent="-514350" algn="just">
              <a:lnSpc>
                <a:spcPct val="120000"/>
              </a:lnSpc>
              <a:spcBef>
                <a:spcPts val="0"/>
              </a:spcBef>
              <a:buClrTx/>
              <a:buFont typeface="+mj-lt"/>
              <a:buAutoNum type="arabicPeriod"/>
            </a:pPr>
            <a:r>
              <a:rPr lang="en-US" sz="2600" dirty="0">
                <a:solidFill>
                  <a:schemeClr val="tx1"/>
                </a:solidFill>
              </a:rPr>
              <a:t>Promotion of good public relations</a:t>
            </a:r>
          </a:p>
          <a:p>
            <a:pPr marL="514350" indent="-514350" algn="just">
              <a:lnSpc>
                <a:spcPct val="120000"/>
              </a:lnSpc>
              <a:spcBef>
                <a:spcPts val="0"/>
              </a:spcBef>
              <a:buClrTx/>
              <a:buFont typeface="+mj-lt"/>
              <a:buAutoNum type="arabicPeriod"/>
            </a:pPr>
            <a:r>
              <a:rPr lang="en-US" sz="2600" dirty="0">
                <a:solidFill>
                  <a:schemeClr val="tx1"/>
                </a:solidFill>
              </a:rPr>
              <a:t>Health education of relatives and families</a:t>
            </a:r>
          </a:p>
          <a:p>
            <a:pPr marL="514350" indent="-514350" algn="just">
              <a:lnSpc>
                <a:spcPct val="120000"/>
              </a:lnSpc>
              <a:spcBef>
                <a:spcPts val="0"/>
              </a:spcBef>
              <a:buClrTx/>
              <a:buFont typeface="+mj-lt"/>
              <a:buAutoNum type="arabicPeriod"/>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77463550"/>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dirty="0">
                <a:solidFill>
                  <a:srgbClr val="0070C0"/>
                </a:solidFill>
              </a:rPr>
              <a:t>DUTIES AND RESPONSIBILITIES</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Assess all casualties within 5 minutes of arrival.</a:t>
            </a:r>
          </a:p>
          <a:p>
            <a:pPr algn="just">
              <a:lnSpc>
                <a:spcPct val="120000"/>
              </a:lnSpc>
              <a:spcBef>
                <a:spcPts val="0"/>
              </a:spcBef>
              <a:buClrTx/>
              <a:buFont typeface="Wingdings" panose="05000000000000000000" pitchFamily="2" charset="2"/>
              <a:buChar char="q"/>
            </a:pPr>
            <a:r>
              <a:rPr lang="en-US" sz="2600" dirty="0">
                <a:solidFill>
                  <a:schemeClr val="tx1"/>
                </a:solidFill>
              </a:rPr>
              <a:t>Determine urgency of need for care and assign urgency rating (triaging)</a:t>
            </a:r>
          </a:p>
          <a:p>
            <a:pPr algn="just">
              <a:lnSpc>
                <a:spcPct val="120000"/>
              </a:lnSpc>
              <a:spcBef>
                <a:spcPts val="0"/>
              </a:spcBef>
              <a:buClrTx/>
              <a:buFont typeface="Wingdings" panose="05000000000000000000" pitchFamily="2" charset="2"/>
              <a:buChar char="q"/>
            </a:pPr>
            <a:r>
              <a:rPr lang="en-US" sz="2600" dirty="0">
                <a:solidFill>
                  <a:schemeClr val="tx1"/>
                </a:solidFill>
              </a:rPr>
              <a:t>Designate appropriate care and care providers.</a:t>
            </a:r>
          </a:p>
          <a:p>
            <a:pPr algn="just">
              <a:lnSpc>
                <a:spcPct val="120000"/>
              </a:lnSpc>
              <a:spcBef>
                <a:spcPts val="0"/>
              </a:spcBef>
              <a:buClrTx/>
              <a:buFont typeface="Wingdings" panose="05000000000000000000" pitchFamily="2" charset="2"/>
              <a:buChar char="q"/>
            </a:pPr>
            <a:r>
              <a:rPr lang="en-US" sz="2600" dirty="0">
                <a:solidFill>
                  <a:schemeClr val="tx1"/>
                </a:solidFill>
              </a:rPr>
              <a:t>Document initial patient assessment</a:t>
            </a:r>
          </a:p>
          <a:p>
            <a:pPr algn="just">
              <a:lnSpc>
                <a:spcPct val="120000"/>
              </a:lnSpc>
              <a:spcBef>
                <a:spcPts val="0"/>
              </a:spcBef>
              <a:buClrTx/>
              <a:buFont typeface="Wingdings" panose="05000000000000000000" pitchFamily="2" charset="2"/>
              <a:buChar char="q"/>
            </a:pPr>
            <a:r>
              <a:rPr lang="en-US" sz="2600" dirty="0">
                <a:solidFill>
                  <a:schemeClr val="tx1"/>
                </a:solidFill>
              </a:rPr>
              <a:t>Teach health care to the patient relatives</a:t>
            </a:r>
          </a:p>
          <a:p>
            <a:pPr algn="just">
              <a:lnSpc>
                <a:spcPct val="120000"/>
              </a:lnSpc>
              <a:spcBef>
                <a:spcPts val="0"/>
              </a:spcBef>
              <a:buClrTx/>
              <a:buFont typeface="Wingdings" panose="05000000000000000000" pitchFamily="2" charset="2"/>
              <a:buChar char="q"/>
            </a:pPr>
            <a:r>
              <a:rPr lang="en-US" sz="2600" dirty="0">
                <a:solidFill>
                  <a:schemeClr val="tx1"/>
                </a:solidFill>
              </a:rPr>
              <a:t>Provide immediate care and seek assistance as necessary.</a:t>
            </a:r>
          </a:p>
          <a:p>
            <a:pPr algn="just">
              <a:lnSpc>
                <a:spcPct val="120000"/>
              </a:lnSpc>
              <a:spcBef>
                <a:spcPts val="0"/>
              </a:spcBef>
              <a:buClrTx/>
              <a:buFont typeface="Wingdings" panose="05000000000000000000" pitchFamily="2" charset="2"/>
              <a:buChar char="q"/>
            </a:pPr>
            <a:r>
              <a:rPr lang="en-US" sz="2600" dirty="0">
                <a:solidFill>
                  <a:schemeClr val="tx1"/>
                </a:solidFill>
              </a:rPr>
              <a:t>Keep a record of unusual or peculiar situation</a:t>
            </a:r>
          </a:p>
          <a:p>
            <a:pPr algn="just">
              <a:lnSpc>
                <a:spcPct val="120000"/>
              </a:lnSpc>
              <a:spcBef>
                <a:spcPts val="0"/>
              </a:spcBef>
              <a:buClrTx/>
              <a:buFont typeface="Wingdings" panose="05000000000000000000" pitchFamily="2" charset="2"/>
              <a:buChar char="q"/>
            </a:pPr>
            <a:r>
              <a:rPr lang="en-US" sz="2600" dirty="0">
                <a:solidFill>
                  <a:schemeClr val="tx1"/>
                </a:solidFill>
              </a:rPr>
              <a:t>Control the flow of relatives and visitors</a:t>
            </a:r>
          </a:p>
          <a:p>
            <a:pPr algn="just">
              <a:lnSpc>
                <a:spcPct val="120000"/>
              </a:lnSpc>
              <a:spcBef>
                <a:spcPts val="0"/>
              </a:spcBef>
              <a:buClrTx/>
              <a:buFont typeface="Wingdings" panose="05000000000000000000" pitchFamily="2" charset="2"/>
              <a:buChar char="q"/>
            </a:pPr>
            <a:r>
              <a:rPr lang="en-US" sz="2600" dirty="0">
                <a:solidFill>
                  <a:schemeClr val="tx1"/>
                </a:solidFill>
              </a:rPr>
              <a:t>Advice waiting family members of patient progress</a:t>
            </a:r>
          </a:p>
          <a:p>
            <a:pPr algn="just">
              <a:lnSpc>
                <a:spcPct val="120000"/>
              </a:lnSpc>
              <a:spcBef>
                <a:spcPts val="0"/>
              </a:spcBef>
              <a:buClrTx/>
              <a:buFont typeface="Wingdings" panose="05000000000000000000" pitchFamily="2" charset="2"/>
              <a:buChar char="q"/>
            </a:pPr>
            <a:r>
              <a:rPr lang="en-US" sz="2600" dirty="0">
                <a:solidFill>
                  <a:schemeClr val="tx1"/>
                </a:solidFill>
              </a:rPr>
              <a:t>Obtain past medical history records if necessary</a:t>
            </a:r>
          </a:p>
          <a:p>
            <a:pPr algn="just">
              <a:lnSpc>
                <a:spcPct val="120000"/>
              </a:lnSpc>
              <a:spcBef>
                <a:spcPts val="0"/>
              </a:spcBef>
              <a:buClrTx/>
              <a:buFont typeface="Wingdings" panose="05000000000000000000" pitchFamily="2" charset="2"/>
              <a:buChar char="q"/>
            </a:pPr>
            <a:r>
              <a:rPr lang="en-US" sz="2600" dirty="0">
                <a:solidFill>
                  <a:schemeClr val="tx1"/>
                </a:solidFill>
              </a:rPr>
              <a:t>Supervise clinical activities.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3765354"/>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Country disaster profile</a:t>
            </a:r>
          </a:p>
          <a:p>
            <a:pPr algn="just">
              <a:lnSpc>
                <a:spcPct val="120000"/>
              </a:lnSpc>
              <a:spcBef>
                <a:spcPts val="0"/>
              </a:spcBef>
              <a:buClrTx/>
              <a:buFont typeface="Wingdings" panose="05000000000000000000" pitchFamily="2" charset="2"/>
              <a:buChar char="q"/>
            </a:pPr>
            <a:r>
              <a:rPr lang="en-US" sz="2600" dirty="0">
                <a:solidFill>
                  <a:schemeClr val="tx1"/>
                </a:solidFill>
              </a:rPr>
              <a:t>History of incidence and magnitude of particular types of disasters in different areas, their impacts on the population and economy</a:t>
            </a:r>
          </a:p>
          <a:p>
            <a:pPr algn="just">
              <a:lnSpc>
                <a:spcPct val="120000"/>
              </a:lnSpc>
              <a:spcBef>
                <a:spcPts val="0"/>
              </a:spcBef>
              <a:buClrTx/>
              <a:buFont typeface="Wingdings" panose="05000000000000000000" pitchFamily="2" charset="2"/>
              <a:buChar char="q"/>
            </a:pPr>
            <a:r>
              <a:rPr lang="en-US" sz="2600" dirty="0">
                <a:solidFill>
                  <a:schemeClr val="tx1"/>
                </a:solidFill>
              </a:rPr>
              <a:t>Types of emergency and post-disaster assistance provided; the effectiveness of the assistance, problems faced and lessons learned</a:t>
            </a:r>
          </a:p>
          <a:p>
            <a:pPr algn="just">
              <a:lnSpc>
                <a:spcPct val="120000"/>
              </a:lnSpc>
              <a:spcBef>
                <a:spcPts val="0"/>
              </a:spcBef>
              <a:buClrTx/>
              <a:buFont typeface="Wingdings" panose="05000000000000000000" pitchFamily="2" charset="2"/>
              <a:buChar char="q"/>
            </a:pPr>
            <a:r>
              <a:rPr lang="en-US" sz="2600" dirty="0">
                <a:solidFill>
                  <a:schemeClr val="tx1"/>
                </a:solidFill>
              </a:rPr>
              <a:t>Kinds of needs which can be anticipated in particular areas and circumstances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83438641"/>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National policies, objectives and standards</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Policies regarding soliciting, acceptance and use of international assistance including external personnel</a:t>
            </a:r>
          </a:p>
          <a:p>
            <a:pPr algn="just">
              <a:lnSpc>
                <a:spcPct val="120000"/>
              </a:lnSpc>
              <a:spcBef>
                <a:spcPts val="0"/>
              </a:spcBef>
              <a:buClrTx/>
              <a:buFont typeface="Wingdings" panose="05000000000000000000" pitchFamily="2" charset="2"/>
              <a:buChar char="q"/>
            </a:pPr>
            <a:r>
              <a:rPr lang="en-US" sz="2600" dirty="0">
                <a:solidFill>
                  <a:schemeClr val="tx1"/>
                </a:solidFill>
              </a:rPr>
              <a:t>Authority delegated to local institutions and possible roles of national NGOs and outside assistance Agencies</a:t>
            </a:r>
          </a:p>
          <a:p>
            <a:pPr algn="just">
              <a:lnSpc>
                <a:spcPct val="120000"/>
              </a:lnSpc>
              <a:spcBef>
                <a:spcPts val="0"/>
              </a:spcBef>
              <a:buClrTx/>
              <a:buFont typeface="Wingdings" panose="05000000000000000000" pitchFamily="2" charset="2"/>
              <a:buChar char="q"/>
            </a:pPr>
            <a:r>
              <a:rPr lang="en-US" sz="2600" dirty="0">
                <a:solidFill>
                  <a:schemeClr val="tx1"/>
                </a:solidFill>
              </a:rPr>
              <a:t>Policies on vaccination, prophylactic drugs distribution, care of the unaccompanied children and salvaging of materials</a:t>
            </a:r>
          </a:p>
          <a:p>
            <a:pPr algn="just">
              <a:lnSpc>
                <a:spcPct val="120000"/>
              </a:lnSpc>
              <a:spcBef>
                <a:spcPts val="0"/>
              </a:spcBef>
              <a:buClrTx/>
              <a:buFont typeface="Wingdings" panose="05000000000000000000" pitchFamily="2" charset="2"/>
              <a:buChar char="q"/>
            </a:pPr>
            <a:r>
              <a:rPr lang="en-US" sz="2600" dirty="0">
                <a:solidFill>
                  <a:schemeClr val="tx1"/>
                </a:solidFill>
              </a:rPr>
              <a:t>Particular objectives and standards to be applied to ration scales for food and water, and distribution of shelter materials and households supplies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85219833"/>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Specification of kinds of food and other commodities which are appropriate and acceptable as donations</a:t>
            </a:r>
          </a:p>
          <a:p>
            <a:pPr algn="just">
              <a:lnSpc>
                <a:spcPct val="120000"/>
              </a:lnSpc>
              <a:spcBef>
                <a:spcPts val="0"/>
              </a:spcBef>
              <a:buClrTx/>
              <a:buFont typeface="Wingdings" panose="05000000000000000000" pitchFamily="2" charset="2"/>
              <a:buChar char="q"/>
            </a:pPr>
            <a:r>
              <a:rPr lang="en-US" sz="2600" dirty="0">
                <a:solidFill>
                  <a:schemeClr val="tx1"/>
                </a:solidFill>
              </a:rPr>
              <a:t>General specifications for energy sources normally preferred for vehicles(petrol or diesel) and generators and pumps</a:t>
            </a:r>
          </a:p>
          <a:p>
            <a:pPr algn="just">
              <a:lnSpc>
                <a:spcPct val="120000"/>
              </a:lnSpc>
              <a:spcBef>
                <a:spcPts val="0"/>
              </a:spcBef>
              <a:buClrTx/>
              <a:buFont typeface="Wingdings" panose="05000000000000000000" pitchFamily="2" charset="2"/>
              <a:buChar char="q"/>
            </a:pPr>
            <a:r>
              <a:rPr lang="en-US" sz="2600" dirty="0">
                <a:solidFill>
                  <a:schemeClr val="tx1"/>
                </a:solidFill>
              </a:rPr>
              <a:t>General priorities for the restoration of infrastructure and services</a:t>
            </a:r>
          </a:p>
          <a:p>
            <a:pPr algn="just">
              <a:lnSpc>
                <a:spcPct val="120000"/>
              </a:lnSpc>
              <a:spcBef>
                <a:spcPts val="0"/>
              </a:spcBef>
              <a:buClrTx/>
              <a:buFont typeface="Wingdings" panose="05000000000000000000" pitchFamily="2" charset="2"/>
              <a:buChar char="q"/>
            </a:pPr>
            <a:r>
              <a:rPr lang="en-US" sz="2600" dirty="0">
                <a:solidFill>
                  <a:schemeClr val="tx1"/>
                </a:solidFill>
              </a:rPr>
              <a:t>Policies and arrangements for importing emergency assistance supplies, such as arrangement for waiving fees and taxes, and for the clearance of special relief flights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10708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FINANCIAL REGULATION</a:t>
            </a:r>
          </a:p>
          <a:p>
            <a:pPr marL="0" indent="0" algn="just">
              <a:lnSpc>
                <a:spcPct val="120000"/>
              </a:lnSpc>
              <a:spcBef>
                <a:spcPts val="0"/>
              </a:spcBef>
              <a:buClrTx/>
              <a:buNone/>
            </a:pPr>
            <a:r>
              <a:rPr lang="en-US" sz="2600" dirty="0">
                <a:solidFill>
                  <a:schemeClr val="tx1"/>
                </a:solidFill>
              </a:rPr>
              <a:t>Deals with the administration of government finances and are based on the following document:</a:t>
            </a:r>
          </a:p>
          <a:p>
            <a:pPr algn="just">
              <a:lnSpc>
                <a:spcPct val="120000"/>
              </a:lnSpc>
              <a:spcBef>
                <a:spcPts val="0"/>
              </a:spcBef>
              <a:buClrTx/>
              <a:buFont typeface="Wingdings" panose="05000000000000000000" pitchFamily="2" charset="2"/>
              <a:buChar char="q"/>
            </a:pPr>
            <a:r>
              <a:rPr lang="en-US" sz="2600" dirty="0">
                <a:solidFill>
                  <a:schemeClr val="tx1"/>
                </a:solidFill>
              </a:rPr>
              <a:t>The constitution of Kenya </a:t>
            </a:r>
          </a:p>
          <a:p>
            <a:pPr algn="just">
              <a:lnSpc>
                <a:spcPct val="120000"/>
              </a:lnSpc>
              <a:spcBef>
                <a:spcPts val="0"/>
              </a:spcBef>
              <a:buClrTx/>
              <a:buFont typeface="Wingdings" panose="05000000000000000000" pitchFamily="2" charset="2"/>
              <a:buChar char="q"/>
            </a:pPr>
            <a:r>
              <a:rPr lang="en-US" sz="2600" dirty="0">
                <a:solidFill>
                  <a:schemeClr val="tx1"/>
                </a:solidFill>
              </a:rPr>
              <a:t>Financial regulation and procedures </a:t>
            </a:r>
          </a:p>
          <a:p>
            <a:pPr algn="just">
              <a:lnSpc>
                <a:spcPct val="120000"/>
              </a:lnSpc>
              <a:spcBef>
                <a:spcPts val="0"/>
              </a:spcBef>
              <a:buClrTx/>
              <a:buFont typeface="Wingdings" panose="05000000000000000000" pitchFamily="2" charset="2"/>
              <a:buChar char="q"/>
            </a:pPr>
            <a:r>
              <a:rPr lang="en-US" sz="2600" dirty="0">
                <a:solidFill>
                  <a:schemeClr val="tx1"/>
                </a:solidFill>
              </a:rPr>
              <a:t>The government financial of management act No 5 2004</a:t>
            </a:r>
          </a:p>
          <a:p>
            <a:pPr algn="just">
              <a:lnSpc>
                <a:spcPct val="120000"/>
              </a:lnSpc>
              <a:spcBef>
                <a:spcPts val="0"/>
              </a:spcBef>
              <a:buClrTx/>
              <a:buFont typeface="Wingdings" panose="05000000000000000000" pitchFamily="2" charset="2"/>
              <a:buChar char="q"/>
            </a:pPr>
            <a:r>
              <a:rPr lang="en-US" sz="2600" dirty="0">
                <a:solidFill>
                  <a:schemeClr val="tx1"/>
                </a:solidFill>
              </a:rPr>
              <a:t>Treasury circulars issued from time to time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47286801"/>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US" sz="2600" b="1" dirty="0">
                <a:solidFill>
                  <a:srgbClr val="0070C0"/>
                </a:solidFill>
              </a:rPr>
              <a:t>Government structures for warning and emergency response</a:t>
            </a:r>
          </a:p>
          <a:p>
            <a:pPr algn="just">
              <a:lnSpc>
                <a:spcPct val="120000"/>
              </a:lnSpc>
              <a:spcBef>
                <a:spcPts val="0"/>
              </a:spcBef>
              <a:buClrTx/>
              <a:buFont typeface="Wingdings" panose="05000000000000000000" pitchFamily="2" charset="2"/>
              <a:buChar char="q"/>
            </a:pPr>
            <a:r>
              <a:rPr lang="en-US" sz="2600" dirty="0">
                <a:solidFill>
                  <a:schemeClr val="tx1"/>
                </a:solidFill>
              </a:rPr>
              <a:t>The contact responsible for all national hazard forecasting and warning systems</a:t>
            </a:r>
          </a:p>
          <a:p>
            <a:pPr algn="just">
              <a:lnSpc>
                <a:spcPct val="120000"/>
              </a:lnSpc>
              <a:spcBef>
                <a:spcPts val="0"/>
              </a:spcBef>
              <a:buClrTx/>
              <a:buFont typeface="Wingdings" panose="05000000000000000000" pitchFamily="2" charset="2"/>
              <a:buChar char="q"/>
            </a:pPr>
            <a:r>
              <a:rPr lang="en-US" sz="2600" dirty="0">
                <a:solidFill>
                  <a:schemeClr val="tx1"/>
                </a:solidFill>
              </a:rPr>
              <a:t>Government contact responsible for the management of emergency and relief and post-disaster assistance operations in a central coordination body; contact in individual ministries</a:t>
            </a:r>
          </a:p>
          <a:p>
            <a:pPr algn="just">
              <a:lnSpc>
                <a:spcPct val="120000"/>
              </a:lnSpc>
              <a:spcBef>
                <a:spcPts val="0"/>
              </a:spcBef>
              <a:buClrTx/>
              <a:buFont typeface="Wingdings" panose="05000000000000000000" pitchFamily="2" charset="2"/>
              <a:buChar char="q"/>
            </a:pPr>
            <a:r>
              <a:rPr lang="en-US" sz="2600" dirty="0">
                <a:solidFill>
                  <a:schemeClr val="tx1"/>
                </a:solidFill>
              </a:rPr>
              <a:t>Address, fax and telephone number of any National disaster Coordination centre</a:t>
            </a:r>
          </a:p>
          <a:p>
            <a:pPr algn="just">
              <a:lnSpc>
                <a:spcPct val="120000"/>
              </a:lnSpc>
              <a:spcBef>
                <a:spcPts val="0"/>
              </a:spcBef>
              <a:buClrTx/>
              <a:buFont typeface="Wingdings" panose="05000000000000000000" pitchFamily="2" charset="2"/>
              <a:buChar char="q"/>
            </a:pPr>
            <a:r>
              <a:rPr lang="en-US" sz="2600" dirty="0">
                <a:solidFill>
                  <a:schemeClr val="tx1"/>
                </a:solidFill>
              </a:rPr>
              <a:t>Policies on whether and how foreign donors will have access to the centre during emergencies</a:t>
            </a:r>
          </a:p>
          <a:p>
            <a:pPr algn="just">
              <a:lnSpc>
                <a:spcPct val="120000"/>
              </a:lnSpc>
              <a:spcBef>
                <a:spcPts val="0"/>
              </a:spcBef>
              <a:buClrTx/>
              <a:buFont typeface="Wingdings" panose="05000000000000000000" pitchFamily="2" charset="2"/>
              <a:buChar char="q"/>
            </a:pPr>
            <a:r>
              <a:rPr lang="en-US" sz="2600" dirty="0">
                <a:solidFill>
                  <a:schemeClr val="tx1"/>
                </a:solidFill>
              </a:rPr>
              <a:t>Procedures for assessing damage, needs and resources following the impact of a disaster</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77364243"/>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Contact persons responsible for arranging and assuring</a:t>
            </a:r>
          </a:p>
          <a:p>
            <a:pPr algn="just">
              <a:lnSpc>
                <a:spcPct val="120000"/>
              </a:lnSpc>
              <a:spcBef>
                <a:spcPts val="0"/>
              </a:spcBef>
              <a:buClrTx/>
              <a:buFont typeface="Wingdings" panose="05000000000000000000" pitchFamily="2" charset="2"/>
              <a:buChar char="q"/>
            </a:pPr>
            <a:r>
              <a:rPr lang="en-US" sz="2600" dirty="0">
                <a:solidFill>
                  <a:schemeClr val="tx1"/>
                </a:solidFill>
              </a:rPr>
              <a:t>Coordination and liaison with international community</a:t>
            </a:r>
          </a:p>
          <a:p>
            <a:pPr algn="just">
              <a:lnSpc>
                <a:spcPct val="120000"/>
              </a:lnSpc>
              <a:spcBef>
                <a:spcPts val="0"/>
              </a:spcBef>
              <a:buClrTx/>
              <a:buFont typeface="Wingdings" panose="05000000000000000000" pitchFamily="2" charset="2"/>
              <a:buChar char="q"/>
            </a:pPr>
            <a:r>
              <a:rPr lang="en-US" sz="2600" dirty="0">
                <a:solidFill>
                  <a:schemeClr val="tx1"/>
                </a:solidFill>
              </a:rPr>
              <a:t>UN system, embassies and NGOs</a:t>
            </a:r>
          </a:p>
          <a:p>
            <a:pPr algn="just">
              <a:lnSpc>
                <a:spcPct val="120000"/>
              </a:lnSpc>
              <a:spcBef>
                <a:spcPts val="0"/>
              </a:spcBef>
              <a:buClrTx/>
              <a:buFont typeface="Wingdings" panose="05000000000000000000" pitchFamily="2" charset="2"/>
              <a:buChar char="q"/>
            </a:pPr>
            <a:r>
              <a:rPr lang="en-US" sz="2600" dirty="0">
                <a:solidFill>
                  <a:schemeClr val="tx1"/>
                </a:solidFill>
              </a:rPr>
              <a:t>Search and rescue operations</a:t>
            </a:r>
          </a:p>
          <a:p>
            <a:pPr algn="just">
              <a:lnSpc>
                <a:spcPct val="120000"/>
              </a:lnSpc>
              <a:spcBef>
                <a:spcPts val="0"/>
              </a:spcBef>
              <a:buClrTx/>
              <a:buFont typeface="Wingdings" panose="05000000000000000000" pitchFamily="2" charset="2"/>
              <a:buChar char="q"/>
            </a:pPr>
            <a:r>
              <a:rPr lang="en-US" sz="2600" dirty="0">
                <a:solidFill>
                  <a:schemeClr val="tx1"/>
                </a:solidFill>
              </a:rPr>
              <a:t>Post disaster surveys and assessments</a:t>
            </a:r>
          </a:p>
          <a:p>
            <a:pPr algn="just">
              <a:lnSpc>
                <a:spcPct val="120000"/>
              </a:lnSpc>
              <a:spcBef>
                <a:spcPts val="0"/>
              </a:spcBef>
              <a:buClrTx/>
              <a:buFont typeface="Wingdings" panose="05000000000000000000" pitchFamily="2" charset="2"/>
              <a:buChar char="q"/>
            </a:pPr>
            <a:r>
              <a:rPr lang="en-US" sz="2600" dirty="0">
                <a:solidFill>
                  <a:schemeClr val="tx1"/>
                </a:solidFill>
              </a:rPr>
              <a:t>Food supply systems where needed</a:t>
            </a:r>
          </a:p>
          <a:p>
            <a:pPr algn="just">
              <a:lnSpc>
                <a:spcPct val="120000"/>
              </a:lnSpc>
              <a:spcBef>
                <a:spcPts val="0"/>
              </a:spcBef>
              <a:buClrTx/>
              <a:buFont typeface="Wingdings" panose="05000000000000000000" pitchFamily="2" charset="2"/>
              <a:buChar char="q"/>
            </a:pPr>
            <a:r>
              <a:rPr lang="en-US" sz="2600" dirty="0">
                <a:solidFill>
                  <a:schemeClr val="tx1"/>
                </a:solidFill>
              </a:rPr>
              <a:t>Medical and preventive health care</a:t>
            </a:r>
          </a:p>
          <a:p>
            <a:pPr algn="just">
              <a:lnSpc>
                <a:spcPct val="120000"/>
              </a:lnSpc>
              <a:spcBef>
                <a:spcPts val="0"/>
              </a:spcBef>
              <a:buClrTx/>
              <a:buFont typeface="Wingdings" panose="05000000000000000000" pitchFamily="2" charset="2"/>
              <a:buChar char="q"/>
            </a:pPr>
            <a:r>
              <a:rPr lang="en-US" sz="2600" dirty="0">
                <a:solidFill>
                  <a:schemeClr val="tx1"/>
                </a:solidFill>
              </a:rPr>
              <a:t>Water supplies and environmental sanitation</a:t>
            </a:r>
          </a:p>
          <a:p>
            <a:pPr algn="just">
              <a:lnSpc>
                <a:spcPct val="120000"/>
              </a:lnSpc>
              <a:spcBef>
                <a:spcPts val="0"/>
              </a:spcBef>
              <a:buClrTx/>
              <a:buFont typeface="Wingdings" panose="05000000000000000000" pitchFamily="2" charset="2"/>
              <a:buChar char="q"/>
            </a:pPr>
            <a:r>
              <a:rPr lang="en-US" sz="2600" dirty="0">
                <a:solidFill>
                  <a:schemeClr val="tx1"/>
                </a:solidFill>
              </a:rPr>
              <a:t>Emergency shelter and other relief supplies</a:t>
            </a:r>
          </a:p>
          <a:p>
            <a:pPr algn="just">
              <a:lnSpc>
                <a:spcPct val="120000"/>
              </a:lnSpc>
              <a:spcBef>
                <a:spcPts val="0"/>
              </a:spcBef>
              <a:buClrTx/>
              <a:buFont typeface="Wingdings" panose="05000000000000000000" pitchFamily="2" charset="2"/>
              <a:buChar char="q"/>
            </a:pPr>
            <a:r>
              <a:rPr lang="en-US" sz="2600" dirty="0">
                <a:solidFill>
                  <a:schemeClr val="tx1"/>
                </a:solidFill>
              </a:rPr>
              <a:t>Information and communication</a:t>
            </a:r>
          </a:p>
          <a:p>
            <a:pPr algn="just">
              <a:lnSpc>
                <a:spcPct val="120000"/>
              </a:lnSpc>
              <a:spcBef>
                <a:spcPts val="0"/>
              </a:spcBef>
              <a:buClrTx/>
              <a:buFont typeface="Wingdings" panose="05000000000000000000" pitchFamily="2" charset="2"/>
              <a:buChar char="q"/>
            </a:pPr>
            <a:r>
              <a:rPr lang="en-US" sz="2600" dirty="0">
                <a:solidFill>
                  <a:schemeClr val="tx1"/>
                </a:solidFill>
              </a:rPr>
              <a:t>Logistic services</a:t>
            </a:r>
          </a:p>
          <a:p>
            <a:pPr algn="just">
              <a:lnSpc>
                <a:spcPct val="120000"/>
              </a:lnSpc>
              <a:spcBef>
                <a:spcPts val="0"/>
              </a:spcBef>
              <a:buClrTx/>
              <a:buFont typeface="Wingdings" panose="05000000000000000000" pitchFamily="2" charset="2"/>
              <a:buChar char="q"/>
            </a:pPr>
            <a:r>
              <a:rPr lang="en-US" sz="2600" dirty="0">
                <a:solidFill>
                  <a:schemeClr val="tx1"/>
                </a:solidFill>
              </a:rPr>
              <a:t>security</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570374960"/>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The Policy Elements</a:t>
            </a:r>
            <a:endParaRPr lang="en-GB" sz="2500" b="1" dirty="0">
              <a:solidFill>
                <a:srgbClr val="0070C0"/>
              </a:solidFill>
            </a:endParaRPr>
          </a:p>
          <a:p>
            <a:pPr marL="0" indent="0" algn="just">
              <a:lnSpc>
                <a:spcPct val="120000"/>
              </a:lnSpc>
              <a:spcBef>
                <a:spcPts val="0"/>
              </a:spcBef>
              <a:buClrTx/>
              <a:buNone/>
            </a:pPr>
            <a:r>
              <a:rPr lang="en-US" sz="2600" dirty="0">
                <a:solidFill>
                  <a:schemeClr val="tx1"/>
                </a:solidFill>
              </a:rPr>
              <a:t>There are four policy elements :</a:t>
            </a:r>
          </a:p>
          <a:p>
            <a:pPr algn="just">
              <a:lnSpc>
                <a:spcPct val="120000"/>
              </a:lnSpc>
              <a:spcBef>
                <a:spcPts val="0"/>
              </a:spcBef>
              <a:buClrTx/>
              <a:buFont typeface="Wingdings" panose="05000000000000000000" pitchFamily="2" charset="2"/>
              <a:buChar char="q"/>
            </a:pPr>
            <a:r>
              <a:rPr lang="en-US" sz="2600" dirty="0">
                <a:solidFill>
                  <a:schemeClr val="tx1"/>
                </a:solidFill>
              </a:rPr>
              <a:t>Prevention </a:t>
            </a:r>
          </a:p>
          <a:p>
            <a:pPr algn="just">
              <a:lnSpc>
                <a:spcPct val="120000"/>
              </a:lnSpc>
              <a:spcBef>
                <a:spcPts val="0"/>
              </a:spcBef>
              <a:buClrTx/>
              <a:buFont typeface="Wingdings" panose="05000000000000000000" pitchFamily="2" charset="2"/>
              <a:buChar char="q"/>
            </a:pPr>
            <a:r>
              <a:rPr lang="en-US" sz="2600" dirty="0">
                <a:solidFill>
                  <a:schemeClr val="tx1"/>
                </a:solidFill>
              </a:rPr>
              <a:t>Mitigation</a:t>
            </a:r>
          </a:p>
          <a:p>
            <a:pPr algn="just">
              <a:lnSpc>
                <a:spcPct val="120000"/>
              </a:lnSpc>
              <a:spcBef>
                <a:spcPts val="0"/>
              </a:spcBef>
              <a:buClrTx/>
              <a:buFont typeface="Wingdings" panose="05000000000000000000" pitchFamily="2" charset="2"/>
              <a:buChar char="q"/>
            </a:pPr>
            <a:r>
              <a:rPr lang="en-US" sz="2600" dirty="0">
                <a:solidFill>
                  <a:schemeClr val="tx1"/>
                </a:solidFill>
              </a:rPr>
              <a:t>Preparedness</a:t>
            </a:r>
          </a:p>
          <a:p>
            <a:pPr algn="just">
              <a:lnSpc>
                <a:spcPct val="120000"/>
              </a:lnSpc>
              <a:spcBef>
                <a:spcPts val="0"/>
              </a:spcBef>
              <a:buClrTx/>
              <a:buFont typeface="Wingdings" panose="05000000000000000000" pitchFamily="2" charset="2"/>
              <a:buChar char="q"/>
            </a:pPr>
            <a:r>
              <a:rPr lang="en-US" sz="2600" dirty="0">
                <a:solidFill>
                  <a:schemeClr val="tx1"/>
                </a:solidFill>
              </a:rPr>
              <a:t>Response and recovery - Disaster Trust fund, insurance, food reserves.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79564001"/>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endParaRPr lang="en-US" sz="4000" b="1" dirty="0">
              <a:solidFill>
                <a:srgbClr val="00B050"/>
              </a:solidFill>
            </a:endParaRPr>
          </a:p>
          <a:p>
            <a:pPr marL="0" indent="0" algn="ctr">
              <a:lnSpc>
                <a:spcPct val="120000"/>
              </a:lnSpc>
              <a:spcBef>
                <a:spcPts val="0"/>
              </a:spcBef>
              <a:buClrTx/>
              <a:buNone/>
            </a:pPr>
            <a:endParaRPr lang="en-US" sz="4000" b="1" dirty="0">
              <a:solidFill>
                <a:srgbClr val="00B050"/>
              </a:solidFill>
            </a:endParaRPr>
          </a:p>
          <a:p>
            <a:pPr marL="0" indent="0" algn="ctr">
              <a:lnSpc>
                <a:spcPct val="120000"/>
              </a:lnSpc>
              <a:spcBef>
                <a:spcPts val="0"/>
              </a:spcBef>
              <a:buClrTx/>
              <a:buNone/>
            </a:pPr>
            <a:endParaRPr lang="en-US" sz="4000" b="1" dirty="0">
              <a:solidFill>
                <a:srgbClr val="00B050"/>
              </a:solidFill>
            </a:endParaRPr>
          </a:p>
          <a:p>
            <a:pPr marL="0" indent="0" algn="ctr">
              <a:lnSpc>
                <a:spcPct val="120000"/>
              </a:lnSpc>
              <a:spcBef>
                <a:spcPts val="0"/>
              </a:spcBef>
              <a:buClrTx/>
              <a:buNone/>
            </a:pPr>
            <a:endParaRPr lang="en-US" sz="4000" b="1" dirty="0">
              <a:solidFill>
                <a:srgbClr val="00B050"/>
              </a:solidFill>
            </a:endParaRPr>
          </a:p>
          <a:p>
            <a:pPr marL="0" indent="0" algn="ctr">
              <a:lnSpc>
                <a:spcPct val="120000"/>
              </a:lnSpc>
              <a:spcBef>
                <a:spcPts val="0"/>
              </a:spcBef>
              <a:buClrTx/>
              <a:buNone/>
            </a:pPr>
            <a:r>
              <a:rPr lang="en-GB" sz="4000" b="1" dirty="0">
                <a:solidFill>
                  <a:srgbClr val="00B050"/>
                </a:solidFill>
              </a:rPr>
              <a:t>HEALTH INFORMATION SYSTEMS</a:t>
            </a:r>
          </a:p>
          <a:p>
            <a:pPr marL="0" indent="0" algn="ctr">
              <a:lnSpc>
                <a:spcPct val="120000"/>
              </a:lnSpc>
              <a:spcBef>
                <a:spcPts val="0"/>
              </a:spcBef>
              <a:buClrTx/>
              <a:buNone/>
            </a:pPr>
            <a:endParaRPr lang="en-US" sz="4000" b="1" dirty="0">
              <a:solidFill>
                <a:srgbClr val="00B050"/>
              </a:solidFill>
            </a:endParaRPr>
          </a:p>
          <a:p>
            <a:pPr marL="0" indent="0" algn="ctr">
              <a:lnSpc>
                <a:spcPct val="120000"/>
              </a:lnSpc>
              <a:spcBef>
                <a:spcPts val="0"/>
              </a:spcBef>
              <a:buClrTx/>
              <a:buNone/>
            </a:pPr>
            <a:endParaRPr lang="en-US" sz="4000" b="1" dirty="0">
              <a:solidFill>
                <a:srgbClr val="00B050"/>
              </a:solidFill>
            </a:endParaRPr>
          </a:p>
          <a:p>
            <a:pPr marL="0" indent="0" algn="ctr">
              <a:lnSpc>
                <a:spcPct val="120000"/>
              </a:lnSpc>
              <a:spcBef>
                <a:spcPts val="0"/>
              </a:spcBef>
              <a:buClrTx/>
              <a:buNone/>
            </a:pPr>
            <a:endParaRPr lang="en-US" sz="4000" b="1" dirty="0">
              <a:solidFill>
                <a:srgbClr val="00B050"/>
              </a:solidFill>
            </a:endParaRPr>
          </a:p>
          <a:p>
            <a:pPr marL="0" indent="0" algn="ctr">
              <a:buNone/>
            </a:pPr>
            <a:endParaRPr lang="en-US" sz="4000" b="1" dirty="0">
              <a:solidFill>
                <a:srgbClr val="00B050"/>
              </a:solidFill>
            </a:endParaRPr>
          </a:p>
          <a:p>
            <a:pPr marL="0" indent="0" algn="ctr">
              <a:buNone/>
            </a:pPr>
            <a:endParaRPr lang="en-US" sz="4000" b="1" dirty="0">
              <a:solidFill>
                <a:srgbClr val="00B050"/>
              </a:solidFill>
            </a:endParaRPr>
          </a:p>
          <a:p>
            <a:pPr algn="ctr"/>
            <a:endParaRPr lang="en-US" sz="4000" b="1" dirty="0">
              <a:solidFill>
                <a:srgbClr val="00B050"/>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0558792"/>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500" b="1" dirty="0">
                <a:solidFill>
                  <a:srgbClr val="0070C0"/>
                </a:solidFill>
              </a:rPr>
              <a:t>INTRODUCTION TO HEALTH INFORMATION SYSTEMS</a:t>
            </a:r>
          </a:p>
          <a:p>
            <a:pPr marL="0" indent="0" algn="ctr">
              <a:lnSpc>
                <a:spcPct val="120000"/>
              </a:lnSpc>
              <a:spcBef>
                <a:spcPts val="0"/>
              </a:spcBef>
              <a:buClrTx/>
              <a:buNone/>
            </a:pPr>
            <a:r>
              <a:rPr lang="en-US" sz="2500" b="1" u="sng" dirty="0">
                <a:solidFill>
                  <a:schemeClr val="tx1"/>
                </a:solidFill>
              </a:rPr>
              <a:t>The concept of information </a:t>
            </a:r>
          </a:p>
          <a:p>
            <a:pPr algn="just">
              <a:lnSpc>
                <a:spcPct val="120000"/>
              </a:lnSpc>
              <a:spcBef>
                <a:spcPts val="0"/>
              </a:spcBef>
              <a:buClrTx/>
              <a:buFont typeface="Wingdings" panose="05000000000000000000" pitchFamily="2" charset="2"/>
              <a:buChar char="q"/>
            </a:pPr>
            <a:r>
              <a:rPr lang="en-US" sz="2500" dirty="0">
                <a:solidFill>
                  <a:schemeClr val="tx1"/>
                </a:solidFill>
              </a:rPr>
              <a:t>Data that have been processed and is read for use by the recipient.</a:t>
            </a:r>
          </a:p>
          <a:p>
            <a:pPr algn="just">
              <a:lnSpc>
                <a:spcPct val="120000"/>
              </a:lnSpc>
              <a:spcBef>
                <a:spcPts val="0"/>
              </a:spcBef>
              <a:buClrTx/>
              <a:buFont typeface="Wingdings" panose="05000000000000000000" pitchFamily="2" charset="2"/>
              <a:buChar char="q"/>
            </a:pPr>
            <a:r>
              <a:rPr lang="en-US" sz="2500" dirty="0">
                <a:solidFill>
                  <a:schemeClr val="tx1"/>
                </a:solidFill>
              </a:rPr>
              <a:t>Data that have been interpreted and understood by the recipient of the message and provides a basis for decision making.</a:t>
            </a:r>
          </a:p>
          <a:p>
            <a:pPr algn="just">
              <a:lnSpc>
                <a:spcPct val="120000"/>
              </a:lnSpc>
              <a:spcBef>
                <a:spcPts val="0"/>
              </a:spcBef>
              <a:buClrTx/>
              <a:buFont typeface="Wingdings" panose="05000000000000000000" pitchFamily="2" charset="2"/>
              <a:buChar char="q"/>
            </a:pPr>
            <a:r>
              <a:rPr lang="en-US" sz="2500" dirty="0">
                <a:solidFill>
                  <a:schemeClr val="tx1"/>
                </a:solidFill>
              </a:rPr>
              <a:t>It is data which have been analyzed, summarized  and  processed in some other fashion to produce a message.</a:t>
            </a:r>
          </a:p>
          <a:p>
            <a:pPr algn="just">
              <a:lnSpc>
                <a:spcPct val="120000"/>
              </a:lnSpc>
              <a:spcBef>
                <a:spcPts val="0"/>
              </a:spcBef>
              <a:buClrTx/>
              <a:buFont typeface="Wingdings" panose="05000000000000000000" pitchFamily="2" charset="2"/>
              <a:buChar char="q"/>
            </a:pPr>
            <a:r>
              <a:rPr lang="en-US" sz="2500" dirty="0">
                <a:solidFill>
                  <a:schemeClr val="tx1"/>
                </a:solidFill>
              </a:rPr>
              <a:t>In its widest sense it covers all kinds of facts and understanding having a bearing on organizational management.</a:t>
            </a:r>
          </a:p>
          <a:p>
            <a:pPr algn="just">
              <a:lnSpc>
                <a:spcPct val="120000"/>
              </a:lnSpc>
              <a:spcBef>
                <a:spcPts val="0"/>
              </a:spcBef>
              <a:buClrTx/>
              <a:buFont typeface="Wingdings" panose="05000000000000000000" pitchFamily="2" charset="2"/>
              <a:buChar char="q"/>
            </a:pPr>
            <a:r>
              <a:rPr lang="en-US" sz="2500" dirty="0">
                <a:solidFill>
                  <a:schemeClr val="tx1"/>
                </a:solidFill>
              </a:rPr>
              <a:t>Information – data that has been processed or reorganized into a more meaningful form.</a:t>
            </a: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68269338"/>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500" b="1" dirty="0">
                <a:solidFill>
                  <a:srgbClr val="0070C0"/>
                </a:solidFill>
              </a:rPr>
              <a:t>The Functions Performed by Information </a:t>
            </a:r>
          </a:p>
          <a:p>
            <a:pPr algn="just">
              <a:lnSpc>
                <a:spcPct val="120000"/>
              </a:lnSpc>
              <a:spcBef>
                <a:spcPts val="0"/>
              </a:spcBef>
              <a:buClrTx/>
              <a:buFont typeface="Wingdings" panose="05000000000000000000" pitchFamily="2" charset="2"/>
              <a:buChar char="q"/>
            </a:pPr>
            <a:r>
              <a:rPr lang="en-US" sz="2600" dirty="0">
                <a:solidFill>
                  <a:schemeClr val="tx1"/>
                </a:solidFill>
              </a:rPr>
              <a:t>The reduction of uncertainty</a:t>
            </a:r>
          </a:p>
          <a:p>
            <a:pPr algn="just">
              <a:lnSpc>
                <a:spcPct val="120000"/>
              </a:lnSpc>
              <a:spcBef>
                <a:spcPts val="0"/>
              </a:spcBef>
              <a:buClrTx/>
              <a:buFont typeface="Wingdings" panose="05000000000000000000" pitchFamily="2" charset="2"/>
              <a:buChar char="q"/>
            </a:pPr>
            <a:r>
              <a:rPr lang="en-US" sz="2600" dirty="0">
                <a:solidFill>
                  <a:schemeClr val="tx1"/>
                </a:solidFill>
              </a:rPr>
              <a:t>As an aid  to  monitoring and control</a:t>
            </a:r>
          </a:p>
          <a:p>
            <a:pPr algn="just">
              <a:lnSpc>
                <a:spcPct val="120000"/>
              </a:lnSpc>
              <a:spcBef>
                <a:spcPts val="0"/>
              </a:spcBef>
              <a:buClrTx/>
              <a:buFont typeface="Wingdings" panose="05000000000000000000" pitchFamily="2" charset="2"/>
              <a:buChar char="q"/>
            </a:pPr>
            <a:r>
              <a:rPr lang="en-US" sz="2600" dirty="0">
                <a:solidFill>
                  <a:schemeClr val="tx1"/>
                </a:solidFill>
              </a:rPr>
              <a:t>As means of communication</a:t>
            </a:r>
          </a:p>
          <a:p>
            <a:pPr algn="just">
              <a:lnSpc>
                <a:spcPct val="120000"/>
              </a:lnSpc>
              <a:spcBef>
                <a:spcPts val="0"/>
              </a:spcBef>
              <a:buClrTx/>
              <a:buFont typeface="Wingdings" panose="05000000000000000000" pitchFamily="2" charset="2"/>
              <a:buChar char="q"/>
            </a:pPr>
            <a:r>
              <a:rPr lang="en-US" sz="2600" dirty="0">
                <a:solidFill>
                  <a:schemeClr val="tx1"/>
                </a:solidFill>
              </a:rPr>
              <a:t>As a memory supplement</a:t>
            </a:r>
          </a:p>
          <a:p>
            <a:pPr algn="just">
              <a:lnSpc>
                <a:spcPct val="120000"/>
              </a:lnSpc>
              <a:spcBef>
                <a:spcPts val="0"/>
              </a:spcBef>
              <a:buClrTx/>
              <a:buFont typeface="Wingdings" panose="05000000000000000000" pitchFamily="2" charset="2"/>
              <a:buChar char="q"/>
            </a:pPr>
            <a:r>
              <a:rPr lang="en-US" sz="2600" dirty="0">
                <a:solidFill>
                  <a:schemeClr val="tx1"/>
                </a:solidFill>
              </a:rPr>
              <a:t>As an aid for simplification </a:t>
            </a:r>
          </a:p>
          <a:p>
            <a:pPr marL="0" indent="0" algn="ctr">
              <a:lnSpc>
                <a:spcPct val="120000"/>
              </a:lnSpc>
              <a:spcBef>
                <a:spcPts val="0"/>
              </a:spcBef>
              <a:buClrTx/>
              <a:buNone/>
            </a:pPr>
            <a:r>
              <a:rPr lang="en-US" sz="2600" b="1" dirty="0">
                <a:solidFill>
                  <a:srgbClr val="0070C0"/>
                </a:solidFill>
              </a:rPr>
              <a:t>VALUE OF INFORMATION </a:t>
            </a:r>
          </a:p>
          <a:p>
            <a:pPr algn="just">
              <a:lnSpc>
                <a:spcPct val="120000"/>
              </a:lnSpc>
              <a:spcBef>
                <a:spcPts val="0"/>
              </a:spcBef>
              <a:buClrTx/>
              <a:buFont typeface="Wingdings" panose="05000000000000000000" pitchFamily="2" charset="2"/>
              <a:buChar char="q"/>
            </a:pPr>
            <a:r>
              <a:rPr lang="en-US" sz="2600" dirty="0">
                <a:solidFill>
                  <a:schemeClr val="tx1"/>
                </a:solidFill>
              </a:rPr>
              <a:t>Information  is vital for decision making</a:t>
            </a:r>
          </a:p>
          <a:p>
            <a:pPr algn="just">
              <a:lnSpc>
                <a:spcPct val="120000"/>
              </a:lnSpc>
              <a:spcBef>
                <a:spcPts val="0"/>
              </a:spcBef>
              <a:buClrTx/>
              <a:buFont typeface="Wingdings" panose="05000000000000000000" pitchFamily="2" charset="2"/>
              <a:buChar char="q"/>
            </a:pPr>
            <a:r>
              <a:rPr lang="en-US" sz="2600" dirty="0">
                <a:solidFill>
                  <a:schemeClr val="tx1"/>
                </a:solidFill>
              </a:rPr>
              <a:t>Improves decision making</a:t>
            </a:r>
          </a:p>
          <a:p>
            <a:pPr algn="just">
              <a:lnSpc>
                <a:spcPct val="120000"/>
              </a:lnSpc>
              <a:spcBef>
                <a:spcPts val="0"/>
              </a:spcBef>
              <a:buClrTx/>
              <a:buFont typeface="Wingdings" panose="05000000000000000000" pitchFamily="2" charset="2"/>
              <a:buChar char="q"/>
            </a:pPr>
            <a:r>
              <a:rPr lang="en-US" sz="2600" dirty="0">
                <a:solidFill>
                  <a:schemeClr val="tx1"/>
                </a:solidFill>
              </a:rPr>
              <a:t>Enhances efficiency</a:t>
            </a:r>
          </a:p>
          <a:p>
            <a:pPr algn="just">
              <a:lnSpc>
                <a:spcPct val="120000"/>
              </a:lnSpc>
              <a:spcBef>
                <a:spcPts val="0"/>
              </a:spcBef>
              <a:buClrTx/>
              <a:buFont typeface="Wingdings" panose="05000000000000000000" pitchFamily="2" charset="2"/>
              <a:buChar char="q"/>
            </a:pPr>
            <a:r>
              <a:rPr lang="en-US" sz="2600" dirty="0">
                <a:solidFill>
                  <a:schemeClr val="tx1"/>
                </a:solidFill>
              </a:rPr>
              <a:t>Provides a competitive edge to the organization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05207998"/>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9953"/>
            <a:ext cx="8753475" cy="6656698"/>
          </a:xfrm>
        </p:spPr>
        <p:txBody>
          <a:bodyPr>
            <a:normAutofit fontScale="92500" lnSpcReduction="20000"/>
          </a:bodyPr>
          <a:lstStyle/>
          <a:p>
            <a:pPr marL="0" indent="0" algn="ctr">
              <a:lnSpc>
                <a:spcPct val="120000"/>
              </a:lnSpc>
              <a:spcBef>
                <a:spcPts val="0"/>
              </a:spcBef>
              <a:buClrTx/>
              <a:buNone/>
            </a:pPr>
            <a:r>
              <a:rPr lang="en-GB" sz="2500" b="1" dirty="0">
                <a:solidFill>
                  <a:srgbClr val="0070C0"/>
                </a:solidFill>
              </a:rPr>
              <a:t>THE CONCEPT OF DATA </a:t>
            </a:r>
          </a:p>
          <a:p>
            <a:pPr algn="just">
              <a:lnSpc>
                <a:spcPct val="120000"/>
              </a:lnSpc>
              <a:spcBef>
                <a:spcPts val="0"/>
              </a:spcBef>
              <a:buClrTx/>
              <a:buFont typeface="Wingdings" panose="05000000000000000000" pitchFamily="2" charset="2"/>
              <a:buChar char="q"/>
            </a:pPr>
            <a:r>
              <a:rPr lang="en-US" sz="2600" dirty="0">
                <a:solidFill>
                  <a:schemeClr val="tx1"/>
                </a:solidFill>
              </a:rPr>
              <a:t>Facts, ideas, or concepts that can be collected and be represented electronically in digital form.</a:t>
            </a:r>
          </a:p>
          <a:p>
            <a:pPr algn="just">
              <a:lnSpc>
                <a:spcPct val="120000"/>
              </a:lnSpc>
              <a:spcBef>
                <a:spcPts val="0"/>
              </a:spcBef>
              <a:buClrTx/>
              <a:buFont typeface="Wingdings" panose="05000000000000000000" pitchFamily="2" charset="2"/>
              <a:buChar char="q"/>
            </a:pPr>
            <a:r>
              <a:rPr lang="en-US" sz="2600" dirty="0">
                <a:solidFill>
                  <a:schemeClr val="tx1"/>
                </a:solidFill>
              </a:rPr>
              <a:t>Data are facts obtained by reading, observation, counting, measuring, and weighing etc. which are then recorded. </a:t>
            </a:r>
          </a:p>
          <a:p>
            <a:pPr algn="just">
              <a:lnSpc>
                <a:spcPct val="120000"/>
              </a:lnSpc>
              <a:spcBef>
                <a:spcPts val="0"/>
              </a:spcBef>
              <a:buClrTx/>
              <a:buFont typeface="Wingdings" panose="05000000000000000000" pitchFamily="2" charset="2"/>
              <a:buChar char="q"/>
            </a:pPr>
            <a:r>
              <a:rPr lang="en-US" sz="2600" dirty="0">
                <a:solidFill>
                  <a:schemeClr val="tx1"/>
                </a:solidFill>
              </a:rPr>
              <a:t>It is  raw or basic data and are often records of the day to day transactions of the organization. </a:t>
            </a:r>
          </a:p>
          <a:p>
            <a:pPr algn="just">
              <a:lnSpc>
                <a:spcPct val="120000"/>
              </a:lnSpc>
              <a:spcBef>
                <a:spcPts val="0"/>
              </a:spcBef>
              <a:buClrTx/>
              <a:buFont typeface="Wingdings" panose="05000000000000000000" pitchFamily="2" charset="2"/>
              <a:buChar char="q"/>
            </a:pPr>
            <a:r>
              <a:rPr lang="en-US" sz="2600" dirty="0">
                <a:solidFill>
                  <a:schemeClr val="tx1"/>
                </a:solidFill>
              </a:rPr>
              <a:t>Raw facts about people, places, events, and things that are of importance in an organization. </a:t>
            </a:r>
          </a:p>
          <a:p>
            <a:pPr algn="just">
              <a:lnSpc>
                <a:spcPct val="120000"/>
              </a:lnSpc>
              <a:spcBef>
                <a:spcPts val="0"/>
              </a:spcBef>
              <a:buClrTx/>
              <a:buFont typeface="Wingdings" panose="05000000000000000000" pitchFamily="2" charset="2"/>
              <a:buChar char="q"/>
            </a:pPr>
            <a:r>
              <a:rPr lang="en-US" sz="2600" dirty="0">
                <a:solidFill>
                  <a:schemeClr val="tx1"/>
                </a:solidFill>
              </a:rPr>
              <a:t>For example, the data, amount and other details of an invoice or cheque, payroll details of pay, National Insurance and tax for a person, the output for a machine or shift, the number of vehicles passing a road monitoring point and so on.</a:t>
            </a:r>
          </a:p>
          <a:p>
            <a:pPr algn="just">
              <a:lnSpc>
                <a:spcPct val="120000"/>
              </a:lnSpc>
              <a:spcBef>
                <a:spcPts val="0"/>
              </a:spcBef>
              <a:buClrTx/>
              <a:buFont typeface="Wingdings" panose="05000000000000000000" pitchFamily="2" charset="2"/>
              <a:buChar char="q"/>
            </a:pPr>
            <a:r>
              <a:rPr lang="en-US" sz="2600" dirty="0">
                <a:solidFill>
                  <a:schemeClr val="tx1"/>
                </a:solidFill>
              </a:rPr>
              <a:t>Data are derived from both external and internal sources. </a:t>
            </a:r>
          </a:p>
          <a:p>
            <a:pPr algn="just">
              <a:lnSpc>
                <a:spcPct val="120000"/>
              </a:lnSpc>
              <a:spcBef>
                <a:spcPts val="0"/>
              </a:spcBef>
              <a:buClrTx/>
              <a:buFont typeface="Wingdings" panose="05000000000000000000" pitchFamily="2" charset="2"/>
              <a:buChar char="q"/>
            </a:pPr>
            <a:r>
              <a:rPr lang="en-US" sz="2600" dirty="0">
                <a:solidFill>
                  <a:schemeClr val="tx1"/>
                </a:solidFill>
              </a:rPr>
              <a:t>Most external data are in readily usable and concrete forms e.g. – bank statements, purchase invoices.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3402621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NB:</a:t>
            </a:r>
          </a:p>
          <a:p>
            <a:pPr algn="just">
              <a:lnSpc>
                <a:spcPct val="120000"/>
              </a:lnSpc>
              <a:spcBef>
                <a:spcPts val="0"/>
              </a:spcBef>
              <a:buClrTx/>
              <a:buFont typeface="Wingdings" panose="05000000000000000000" pitchFamily="2" charset="2"/>
              <a:buChar char="q"/>
            </a:pPr>
            <a:r>
              <a:rPr lang="en-US" sz="2600" b="1" dirty="0">
                <a:solidFill>
                  <a:schemeClr val="tx1"/>
                </a:solidFill>
              </a:rPr>
              <a:t>Knowledge</a:t>
            </a:r>
            <a:r>
              <a:rPr lang="en-US" sz="2600" dirty="0">
                <a:solidFill>
                  <a:schemeClr val="tx1"/>
                </a:solidFill>
              </a:rPr>
              <a:t> – data and information that is further refined based on the facts, truths, beliefs, judgments, experiences, and expertise of the recipient. </a:t>
            </a:r>
          </a:p>
          <a:p>
            <a:pPr marL="0" indent="0" algn="ctr">
              <a:lnSpc>
                <a:spcPct val="120000"/>
              </a:lnSpc>
              <a:spcBef>
                <a:spcPts val="0"/>
              </a:spcBef>
              <a:buClrTx/>
              <a:buNone/>
            </a:pPr>
            <a:r>
              <a:rPr lang="en-US" sz="2600" b="1" dirty="0">
                <a:solidFill>
                  <a:srgbClr val="0070C0"/>
                </a:solidFill>
              </a:rPr>
              <a:t>Data collection infrastructure</a:t>
            </a:r>
          </a:p>
          <a:p>
            <a:pPr algn="just">
              <a:lnSpc>
                <a:spcPct val="120000"/>
              </a:lnSpc>
              <a:spcBef>
                <a:spcPts val="0"/>
              </a:spcBef>
              <a:buClrTx/>
              <a:buFont typeface="Wingdings" panose="05000000000000000000" pitchFamily="2" charset="2"/>
              <a:buChar char="q"/>
            </a:pPr>
            <a:r>
              <a:rPr lang="en-US" sz="2600" dirty="0">
                <a:solidFill>
                  <a:schemeClr val="tx1"/>
                </a:solidFill>
              </a:rPr>
              <a:t>Ideally, data should come from an information-producing system that:</a:t>
            </a:r>
          </a:p>
          <a:p>
            <a:pPr algn="just">
              <a:lnSpc>
                <a:spcPct val="120000"/>
              </a:lnSpc>
              <a:spcBef>
                <a:spcPts val="0"/>
              </a:spcBef>
              <a:buClrTx/>
              <a:buFont typeface="Wingdings" panose="05000000000000000000" pitchFamily="2" charset="2"/>
              <a:buChar char="ü"/>
            </a:pPr>
            <a:r>
              <a:rPr lang="en-US" sz="2600" dirty="0">
                <a:solidFill>
                  <a:schemeClr val="tx1"/>
                </a:solidFill>
              </a:rPr>
              <a:t>Has strong legitimacy </a:t>
            </a:r>
          </a:p>
          <a:p>
            <a:pPr algn="just">
              <a:lnSpc>
                <a:spcPct val="120000"/>
              </a:lnSpc>
              <a:spcBef>
                <a:spcPts val="0"/>
              </a:spcBef>
              <a:buClrTx/>
              <a:buFont typeface="Wingdings" panose="05000000000000000000" pitchFamily="2" charset="2"/>
              <a:buChar char="ü"/>
            </a:pPr>
            <a:r>
              <a:rPr lang="en-US" sz="2600" dirty="0">
                <a:solidFill>
                  <a:schemeClr val="tx1"/>
                </a:solidFill>
              </a:rPr>
              <a:t>Has high-level political support </a:t>
            </a:r>
          </a:p>
          <a:p>
            <a:pPr algn="just">
              <a:lnSpc>
                <a:spcPct val="120000"/>
              </a:lnSpc>
              <a:spcBef>
                <a:spcPts val="0"/>
              </a:spcBef>
              <a:buClrTx/>
              <a:buFont typeface="Wingdings" panose="05000000000000000000" pitchFamily="2" charset="2"/>
              <a:buChar char="ü"/>
            </a:pPr>
            <a:r>
              <a:rPr lang="en-US" sz="2600" dirty="0">
                <a:solidFill>
                  <a:schemeClr val="tx1"/>
                </a:solidFill>
              </a:rPr>
              <a:t>Is transparent</a:t>
            </a:r>
          </a:p>
          <a:p>
            <a:pPr algn="just">
              <a:lnSpc>
                <a:spcPct val="120000"/>
              </a:lnSpc>
              <a:spcBef>
                <a:spcPts val="0"/>
              </a:spcBef>
              <a:buClrTx/>
              <a:buFont typeface="Wingdings" panose="05000000000000000000" pitchFamily="2" charset="2"/>
              <a:buChar char="ü"/>
            </a:pPr>
            <a:r>
              <a:rPr lang="en-US" sz="2600" dirty="0">
                <a:solidFill>
                  <a:schemeClr val="tx1"/>
                </a:solidFill>
              </a:rPr>
              <a:t>Includes policy, technical, academic and civil society constituencies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81675637"/>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Sources of data</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There are essentially two broad categories of data sources: </a:t>
            </a:r>
          </a:p>
          <a:p>
            <a:pPr marL="0" indent="0" algn="just">
              <a:lnSpc>
                <a:spcPct val="120000"/>
              </a:lnSpc>
              <a:spcBef>
                <a:spcPts val="0"/>
              </a:spcBef>
              <a:buClrTx/>
              <a:buNone/>
            </a:pPr>
            <a:r>
              <a:rPr lang="en-US" sz="2600" dirty="0">
                <a:solidFill>
                  <a:schemeClr val="tx1"/>
                </a:solidFill>
              </a:rPr>
              <a:t>  (a) population based </a:t>
            </a:r>
          </a:p>
          <a:p>
            <a:pPr marL="0" indent="0" algn="just">
              <a:lnSpc>
                <a:spcPct val="120000"/>
              </a:lnSpc>
              <a:spcBef>
                <a:spcPts val="0"/>
              </a:spcBef>
              <a:buClrTx/>
              <a:buNone/>
            </a:pPr>
            <a:r>
              <a:rPr lang="en-US" sz="2600" dirty="0">
                <a:solidFill>
                  <a:schemeClr val="tx1"/>
                </a:solidFill>
              </a:rPr>
              <a:t>  (b) institution based. </a:t>
            </a:r>
          </a:p>
          <a:p>
            <a:pPr algn="just">
              <a:lnSpc>
                <a:spcPct val="120000"/>
              </a:lnSpc>
              <a:spcBef>
                <a:spcPts val="0"/>
              </a:spcBef>
              <a:buClrTx/>
              <a:buFont typeface="Wingdings" panose="05000000000000000000" pitchFamily="2" charset="2"/>
              <a:buChar char="q"/>
            </a:pPr>
            <a:r>
              <a:rPr lang="en-US" sz="2600" dirty="0">
                <a:solidFill>
                  <a:schemeClr val="tx1"/>
                </a:solidFill>
              </a:rPr>
              <a:t>Surveillance systems, which combine population-based and institution-based data, are sometimes classified as a third category.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263529279"/>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600" b="1" dirty="0">
                <a:solidFill>
                  <a:schemeClr val="tx1"/>
                </a:solidFill>
              </a:rPr>
              <a:t>Population-based data sources</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Population-based data sources include sources that have information on every individual in a population (for example, censuses or vital registration systems) and sources that have information on a representative sample of the population (for example, household surveys). </a:t>
            </a:r>
          </a:p>
          <a:p>
            <a:pPr marL="0" indent="0" algn="just">
              <a:lnSpc>
                <a:spcPct val="120000"/>
              </a:lnSpc>
              <a:spcBef>
                <a:spcPts val="0"/>
              </a:spcBef>
              <a:buClrTx/>
              <a:buNone/>
            </a:pPr>
            <a:r>
              <a:rPr lang="en-US" sz="2600" b="1" dirty="0">
                <a:solidFill>
                  <a:schemeClr val="tx1"/>
                </a:solidFill>
              </a:rPr>
              <a:t>Institution-based data sources</a:t>
            </a:r>
          </a:p>
          <a:p>
            <a:pPr algn="just">
              <a:lnSpc>
                <a:spcPct val="120000"/>
              </a:lnSpc>
              <a:spcBef>
                <a:spcPts val="0"/>
              </a:spcBef>
              <a:buClrTx/>
              <a:buFont typeface="Wingdings" panose="05000000000000000000" pitchFamily="2" charset="2"/>
              <a:buChar char="q"/>
            </a:pPr>
            <a:r>
              <a:rPr lang="en-US" sz="2600" dirty="0">
                <a:solidFill>
                  <a:schemeClr val="tx1"/>
                </a:solidFill>
              </a:rPr>
              <a:t>Institution-based data sources gather data in the course of administrative and operational activities, and thus only include people that have had interaction with a given institution. It is possible that administrative data from institution-based sources could reflect the individual or household level. Examples of institution-based data sources include resource, service or individual records.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86940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9953"/>
            <a:ext cx="8753475" cy="6656698"/>
          </a:xfrm>
        </p:spPr>
        <p:txBody>
          <a:bodyPr>
            <a:normAutofit lnSpcReduction="10000"/>
          </a:bodyPr>
          <a:lstStyle/>
          <a:p>
            <a:pPr marL="0" indent="0" algn="ctr">
              <a:lnSpc>
                <a:spcPct val="120000"/>
              </a:lnSpc>
              <a:spcBef>
                <a:spcPts val="0"/>
              </a:spcBef>
              <a:buClrTx/>
              <a:buNone/>
            </a:pPr>
            <a:r>
              <a:rPr lang="en-US" sz="2600" b="1" dirty="0">
                <a:solidFill>
                  <a:schemeClr val="tx1"/>
                </a:solidFill>
              </a:rPr>
              <a:t>PUBLIC FINANCE ASSOCIATED ACTS</a:t>
            </a:r>
            <a:r>
              <a:rPr lang="en-GB" sz="2500" b="1" dirty="0">
                <a:solidFill>
                  <a:schemeClr val="tx1"/>
                </a:solidFill>
              </a:rPr>
              <a:t>:</a:t>
            </a:r>
          </a:p>
          <a:p>
            <a:pPr marL="514350" indent="-514350" algn="just">
              <a:lnSpc>
                <a:spcPct val="120000"/>
              </a:lnSpc>
              <a:spcBef>
                <a:spcPts val="0"/>
              </a:spcBef>
              <a:buClrTx/>
              <a:buFont typeface="+mj-lt"/>
              <a:buAutoNum type="arabicPeriod"/>
            </a:pPr>
            <a:r>
              <a:rPr lang="en-US" sz="2800" dirty="0">
                <a:solidFill>
                  <a:schemeClr val="tx1"/>
                </a:solidFill>
              </a:rPr>
              <a:t>The National Constituencies Development Fund Act 2016</a:t>
            </a:r>
          </a:p>
          <a:p>
            <a:pPr marL="514350" indent="-514350" algn="just">
              <a:lnSpc>
                <a:spcPct val="120000"/>
              </a:lnSpc>
              <a:spcBef>
                <a:spcPts val="0"/>
              </a:spcBef>
              <a:buClrTx/>
              <a:buFont typeface="+mj-lt"/>
              <a:buAutoNum type="arabicPeriod"/>
            </a:pPr>
            <a:r>
              <a:rPr lang="en-US" sz="2800" dirty="0">
                <a:solidFill>
                  <a:schemeClr val="tx1"/>
                </a:solidFill>
              </a:rPr>
              <a:t>The Government Financial Management Act No. 5, 2004</a:t>
            </a:r>
          </a:p>
          <a:p>
            <a:pPr marL="514350" indent="-514350" algn="just">
              <a:lnSpc>
                <a:spcPct val="120000"/>
              </a:lnSpc>
              <a:spcBef>
                <a:spcPts val="0"/>
              </a:spcBef>
              <a:buClrTx/>
              <a:buFont typeface="+mj-lt"/>
              <a:buAutoNum type="arabicPeriod"/>
            </a:pPr>
            <a:r>
              <a:rPr lang="en-US" sz="2800" dirty="0">
                <a:solidFill>
                  <a:schemeClr val="tx1"/>
                </a:solidFill>
              </a:rPr>
              <a:t>The Public Finance Management Act, 2012</a:t>
            </a:r>
          </a:p>
          <a:p>
            <a:pPr marL="514350" indent="-514350" algn="just">
              <a:lnSpc>
                <a:spcPct val="120000"/>
              </a:lnSpc>
              <a:spcBef>
                <a:spcPts val="0"/>
              </a:spcBef>
              <a:buClrTx/>
              <a:buFont typeface="+mj-lt"/>
              <a:buAutoNum type="arabicPeriod"/>
            </a:pPr>
            <a:r>
              <a:rPr lang="en-US" sz="2800" dirty="0">
                <a:solidFill>
                  <a:schemeClr val="tx1"/>
                </a:solidFill>
              </a:rPr>
              <a:t>The National Government Loans Guarantee Act, 2011</a:t>
            </a:r>
          </a:p>
          <a:p>
            <a:pPr marL="514350" indent="-514350" algn="just">
              <a:lnSpc>
                <a:spcPct val="120000"/>
              </a:lnSpc>
              <a:spcBef>
                <a:spcPts val="0"/>
              </a:spcBef>
              <a:buClrTx/>
              <a:buFont typeface="+mj-lt"/>
              <a:buAutoNum type="arabicPeriod"/>
            </a:pPr>
            <a:r>
              <a:rPr lang="en-US" sz="2800" dirty="0">
                <a:solidFill>
                  <a:schemeClr val="tx1"/>
                </a:solidFill>
              </a:rPr>
              <a:t>The Independent Offices Act, 2011</a:t>
            </a:r>
          </a:p>
          <a:p>
            <a:pPr marL="514350" indent="-514350" algn="just">
              <a:lnSpc>
                <a:spcPct val="120000"/>
              </a:lnSpc>
              <a:spcBef>
                <a:spcPts val="0"/>
              </a:spcBef>
              <a:buClrTx/>
              <a:buFont typeface="+mj-lt"/>
              <a:buAutoNum type="arabicPeriod"/>
            </a:pPr>
            <a:r>
              <a:rPr lang="en-US" sz="2800" dirty="0">
                <a:solidFill>
                  <a:schemeClr val="tx1"/>
                </a:solidFill>
              </a:rPr>
              <a:t>The Commission on Revenue Allocation Act, 2011</a:t>
            </a:r>
          </a:p>
          <a:p>
            <a:pPr marL="514350" indent="-514350" algn="just">
              <a:lnSpc>
                <a:spcPct val="120000"/>
              </a:lnSpc>
              <a:spcBef>
                <a:spcPts val="0"/>
              </a:spcBef>
              <a:buClrTx/>
              <a:buFont typeface="+mj-lt"/>
              <a:buAutoNum type="arabicPeriod"/>
            </a:pPr>
            <a:r>
              <a:rPr lang="en-US" sz="2800" dirty="0">
                <a:solidFill>
                  <a:schemeClr val="tx1"/>
                </a:solidFill>
              </a:rPr>
              <a:t>The Fiscal Management Act, 2009</a:t>
            </a:r>
          </a:p>
          <a:p>
            <a:pPr marL="514350" indent="-514350" algn="just">
              <a:lnSpc>
                <a:spcPct val="120000"/>
              </a:lnSpc>
              <a:spcBef>
                <a:spcPts val="0"/>
              </a:spcBef>
              <a:buClrTx/>
              <a:buFont typeface="+mj-lt"/>
              <a:buAutoNum type="arabicPeriod"/>
            </a:pPr>
            <a:r>
              <a:rPr lang="en-US" sz="2800" dirty="0">
                <a:solidFill>
                  <a:schemeClr val="tx1"/>
                </a:solidFill>
              </a:rPr>
              <a:t>The Public Audit Act, 2003</a:t>
            </a:r>
          </a:p>
          <a:p>
            <a:pPr marL="514350" indent="-514350" algn="just">
              <a:lnSpc>
                <a:spcPct val="120000"/>
              </a:lnSpc>
              <a:spcBef>
                <a:spcPts val="0"/>
              </a:spcBef>
              <a:buClrTx/>
              <a:buFont typeface="+mj-lt"/>
              <a:buAutoNum type="arabicPeriod"/>
            </a:pPr>
            <a:r>
              <a:rPr lang="en-US" sz="2800" dirty="0">
                <a:solidFill>
                  <a:schemeClr val="tx1"/>
                </a:solidFill>
              </a:rPr>
              <a:t>The Procurement and Asset Disposal Act 2015</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87877618"/>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500" b="1" dirty="0">
                <a:solidFill>
                  <a:schemeClr val="tx1"/>
                </a:solidFill>
              </a:rPr>
              <a:t>Data source types</a:t>
            </a: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250</a:t>
            </a:fld>
            <a:endParaRPr lang="en-US" sz="2800" b="1" dirty="0">
              <a:solidFill>
                <a:schemeClr val="tx1"/>
              </a:solidFill>
              <a:latin typeface="Bookman Old Style" panose="02050604050505020204" pitchFamily="18" charset="0"/>
            </a:endParaRPr>
          </a:p>
        </p:txBody>
      </p:sp>
      <p:graphicFrame>
        <p:nvGraphicFramePr>
          <p:cNvPr id="6" name="Content Placeholder 4">
            <a:extLst>
              <a:ext uri="{FF2B5EF4-FFF2-40B4-BE49-F238E27FC236}">
                <a16:creationId xmlns:a16="http://schemas.microsoft.com/office/drawing/2014/main" id="{12A75758-F2C6-438B-9569-94BA09A61329}"/>
              </a:ext>
            </a:extLst>
          </p:cNvPr>
          <p:cNvGraphicFramePr>
            <a:graphicFrameLocks/>
          </p:cNvGraphicFramePr>
          <p:nvPr/>
        </p:nvGraphicFramePr>
        <p:xfrm>
          <a:off x="276595" y="1239013"/>
          <a:ext cx="8579296" cy="5069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0414474"/>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Types of data</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There are two types of data –</a:t>
            </a:r>
          </a:p>
          <a:p>
            <a:pPr marL="514350" indent="-514350" algn="just">
              <a:lnSpc>
                <a:spcPct val="120000"/>
              </a:lnSpc>
              <a:spcBef>
                <a:spcPts val="0"/>
              </a:spcBef>
              <a:buClrTx/>
              <a:buFont typeface="+mj-lt"/>
              <a:buAutoNum type="alphaLcParenR"/>
            </a:pPr>
            <a:r>
              <a:rPr lang="en-US" sz="2600" dirty="0">
                <a:solidFill>
                  <a:schemeClr val="tx1"/>
                </a:solidFill>
              </a:rPr>
              <a:t>Primary data </a:t>
            </a:r>
          </a:p>
          <a:p>
            <a:pPr marL="514350" indent="-514350" algn="just">
              <a:lnSpc>
                <a:spcPct val="120000"/>
              </a:lnSpc>
              <a:spcBef>
                <a:spcPts val="0"/>
              </a:spcBef>
              <a:buClrTx/>
              <a:buFont typeface="+mj-lt"/>
              <a:buAutoNum type="alphaLcParenR"/>
            </a:pPr>
            <a:r>
              <a:rPr lang="en-US" sz="2600" dirty="0">
                <a:solidFill>
                  <a:schemeClr val="tx1"/>
                </a:solidFill>
              </a:rPr>
              <a:t>Secondary data.</a:t>
            </a:r>
          </a:p>
          <a:p>
            <a:pPr algn="just">
              <a:lnSpc>
                <a:spcPct val="120000"/>
              </a:lnSpc>
              <a:spcBef>
                <a:spcPts val="0"/>
              </a:spcBef>
              <a:buClrTx/>
              <a:buFont typeface="Wingdings" panose="05000000000000000000" pitchFamily="2" charset="2"/>
              <a:buChar char="q"/>
            </a:pPr>
            <a:r>
              <a:rPr lang="en-US" sz="2600" dirty="0">
                <a:solidFill>
                  <a:schemeClr val="tx1"/>
                </a:solidFill>
              </a:rPr>
              <a:t>In the context of health care, primary data and secondary data are distinguishable as follows:</a:t>
            </a:r>
          </a:p>
          <a:p>
            <a:pPr algn="just">
              <a:lnSpc>
                <a:spcPct val="120000"/>
              </a:lnSpc>
              <a:spcBef>
                <a:spcPts val="0"/>
              </a:spcBef>
              <a:buClrTx/>
              <a:buFont typeface="Wingdings" panose="05000000000000000000" pitchFamily="2" charset="2"/>
              <a:buChar char="q"/>
            </a:pPr>
            <a:r>
              <a:rPr lang="en-US" sz="2600" b="1" dirty="0">
                <a:solidFill>
                  <a:schemeClr val="tx1"/>
                </a:solidFill>
              </a:rPr>
              <a:t>Primary data: </a:t>
            </a:r>
            <a:r>
              <a:rPr lang="en-US" sz="2600" dirty="0">
                <a:solidFill>
                  <a:schemeClr val="tx1"/>
                </a:solidFill>
              </a:rPr>
              <a:t>Primary data are obtained from the original data source. That is, documentation in the patient’s medical/health record collected by staff at either a hospital, clinic, out-reach or aid post. Daily ward census reports collected in hospitals are also primary data.</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232333070"/>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Secondary data:</a:t>
            </a:r>
          </a:p>
          <a:p>
            <a:pPr algn="just">
              <a:lnSpc>
                <a:spcPct val="120000"/>
              </a:lnSpc>
              <a:spcBef>
                <a:spcPts val="0"/>
              </a:spcBef>
              <a:buClrTx/>
              <a:buFont typeface="Wingdings" panose="05000000000000000000" pitchFamily="2" charset="2"/>
              <a:buChar char="q"/>
            </a:pPr>
            <a:r>
              <a:rPr lang="en-US" sz="2600" dirty="0">
                <a:solidFill>
                  <a:schemeClr val="tx1"/>
                </a:solidFill>
              </a:rPr>
              <a:t>Secondary data are data sets derived from primary data. Secondary data are individual or aggregate health care data found in reports that are summarized from the source. At the hospital or health centre level, secondary data include the master patients’ index, disease and procedure indexes, health care statistics and disease registries. At primary care level, they also include such aspects as the patients’ name index and statistics.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14271776"/>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What can be done to improve and ensure data quality</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Keep the design of the information system as simple as possible</a:t>
            </a:r>
          </a:p>
          <a:p>
            <a:pPr algn="just">
              <a:lnSpc>
                <a:spcPct val="120000"/>
              </a:lnSpc>
              <a:spcBef>
                <a:spcPts val="0"/>
              </a:spcBef>
              <a:buClrTx/>
              <a:buFont typeface="Wingdings" panose="05000000000000000000" pitchFamily="2" charset="2"/>
              <a:buChar char="q"/>
            </a:pPr>
            <a:r>
              <a:rPr lang="en-US" sz="2600" dirty="0">
                <a:solidFill>
                  <a:schemeClr val="tx1"/>
                </a:solidFill>
              </a:rPr>
              <a:t>Involve users in the design of the system</a:t>
            </a:r>
          </a:p>
          <a:p>
            <a:pPr algn="just">
              <a:lnSpc>
                <a:spcPct val="120000"/>
              </a:lnSpc>
              <a:spcBef>
                <a:spcPts val="0"/>
              </a:spcBef>
              <a:buClrTx/>
              <a:buFont typeface="Wingdings" panose="05000000000000000000" pitchFamily="2" charset="2"/>
              <a:buChar char="q"/>
            </a:pPr>
            <a:r>
              <a:rPr lang="en-US" sz="2600" dirty="0">
                <a:solidFill>
                  <a:schemeClr val="tx1"/>
                </a:solidFill>
              </a:rPr>
              <a:t>Standardize procedures and definitions</a:t>
            </a:r>
          </a:p>
          <a:p>
            <a:pPr algn="just">
              <a:lnSpc>
                <a:spcPct val="120000"/>
              </a:lnSpc>
              <a:spcBef>
                <a:spcPts val="0"/>
              </a:spcBef>
              <a:buClrTx/>
              <a:buFont typeface="Wingdings" panose="05000000000000000000" pitchFamily="2" charset="2"/>
              <a:buChar char="q"/>
            </a:pPr>
            <a:r>
              <a:rPr lang="en-US" sz="2600" dirty="0">
                <a:solidFill>
                  <a:schemeClr val="tx1"/>
                </a:solidFill>
              </a:rPr>
              <a:t>Design of data collection instruments</a:t>
            </a:r>
          </a:p>
          <a:p>
            <a:pPr algn="just">
              <a:lnSpc>
                <a:spcPct val="120000"/>
              </a:lnSpc>
              <a:spcBef>
                <a:spcPts val="0"/>
              </a:spcBef>
              <a:buClrTx/>
              <a:buFont typeface="Wingdings" panose="05000000000000000000" pitchFamily="2" charset="2"/>
              <a:buChar char="q"/>
            </a:pPr>
            <a:r>
              <a:rPr lang="en-US" sz="2600" dirty="0">
                <a:solidFill>
                  <a:schemeClr val="tx1"/>
                </a:solidFill>
              </a:rPr>
              <a:t>Develop an appropriate incentive structure</a:t>
            </a:r>
          </a:p>
          <a:p>
            <a:pPr algn="just">
              <a:lnSpc>
                <a:spcPct val="120000"/>
              </a:lnSpc>
              <a:spcBef>
                <a:spcPts val="0"/>
              </a:spcBef>
              <a:buClrTx/>
              <a:buFont typeface="Wingdings" panose="05000000000000000000" pitchFamily="2" charset="2"/>
              <a:buChar char="q"/>
            </a:pPr>
            <a:r>
              <a:rPr lang="en-US" sz="2600" dirty="0">
                <a:solidFill>
                  <a:schemeClr val="tx1"/>
                </a:solidFill>
              </a:rPr>
              <a:t>Plan for effective checking procedures</a:t>
            </a:r>
          </a:p>
          <a:p>
            <a:pPr algn="just">
              <a:lnSpc>
                <a:spcPct val="120000"/>
              </a:lnSpc>
              <a:spcBef>
                <a:spcPts val="0"/>
              </a:spcBef>
              <a:buClrTx/>
              <a:buFont typeface="Wingdings" panose="05000000000000000000" pitchFamily="2" charset="2"/>
              <a:buChar char="q"/>
            </a:pPr>
            <a:r>
              <a:rPr lang="en-US" sz="2600" dirty="0">
                <a:solidFill>
                  <a:schemeClr val="tx1"/>
                </a:solidFill>
              </a:rPr>
              <a:t>Training</a:t>
            </a:r>
          </a:p>
          <a:p>
            <a:pPr marL="0" indent="0" algn="ctr">
              <a:lnSpc>
                <a:spcPct val="120000"/>
              </a:lnSpc>
              <a:spcBef>
                <a:spcPts val="0"/>
              </a:spcBef>
              <a:buClrTx/>
              <a:buNone/>
            </a:pPr>
            <a:r>
              <a:rPr lang="en-US" sz="2600" b="1" dirty="0">
                <a:solidFill>
                  <a:srgbClr val="0070C0"/>
                </a:solidFill>
              </a:rPr>
              <a:t>Data collection methods</a:t>
            </a:r>
          </a:p>
          <a:p>
            <a:pPr marL="0" indent="0" algn="just">
              <a:lnSpc>
                <a:spcPct val="120000"/>
              </a:lnSpc>
              <a:spcBef>
                <a:spcPts val="0"/>
              </a:spcBef>
              <a:buClrTx/>
              <a:buNone/>
            </a:pPr>
            <a:r>
              <a:rPr lang="en-US" sz="2600" dirty="0">
                <a:solidFill>
                  <a:schemeClr val="tx1"/>
                </a:solidFill>
              </a:rPr>
              <a:t>There are two major data collection methods:</a:t>
            </a:r>
          </a:p>
          <a:p>
            <a:pPr marL="514350" indent="-514350" algn="just">
              <a:lnSpc>
                <a:spcPct val="120000"/>
              </a:lnSpc>
              <a:spcBef>
                <a:spcPts val="0"/>
              </a:spcBef>
              <a:buClrTx/>
              <a:buFont typeface="+mj-lt"/>
              <a:buAutoNum type="arabicPeriod"/>
            </a:pPr>
            <a:r>
              <a:rPr lang="en-US" sz="2600" dirty="0">
                <a:solidFill>
                  <a:schemeClr val="tx1"/>
                </a:solidFill>
              </a:rPr>
              <a:t>Manual</a:t>
            </a:r>
          </a:p>
          <a:p>
            <a:pPr marL="514350" indent="-514350" algn="just">
              <a:lnSpc>
                <a:spcPct val="120000"/>
              </a:lnSpc>
              <a:spcBef>
                <a:spcPts val="0"/>
              </a:spcBef>
              <a:buClrTx/>
              <a:buFont typeface="+mj-lt"/>
              <a:buAutoNum type="arabicPeriod"/>
            </a:pPr>
            <a:r>
              <a:rPr lang="en-US" sz="2600" dirty="0">
                <a:solidFill>
                  <a:schemeClr val="tx1"/>
                </a:solidFill>
              </a:rPr>
              <a:t>electronic</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75726479"/>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b="1" dirty="0">
                <a:solidFill>
                  <a:srgbClr val="0070C0"/>
                </a:solidFill>
              </a:rPr>
              <a:t>Health care data</a:t>
            </a:r>
          </a:p>
          <a:p>
            <a:pPr algn="just">
              <a:lnSpc>
                <a:spcPct val="120000"/>
              </a:lnSpc>
              <a:spcBef>
                <a:spcPts val="0"/>
              </a:spcBef>
              <a:buClrTx/>
              <a:buFont typeface="Wingdings" panose="05000000000000000000" pitchFamily="2" charset="2"/>
              <a:buChar char="q"/>
            </a:pPr>
            <a:r>
              <a:rPr lang="en-US" sz="2600" dirty="0">
                <a:solidFill>
                  <a:schemeClr val="tx1"/>
                </a:solidFill>
              </a:rPr>
              <a:t>Health care data are items of knowledge about an individual patient or a group of patients. </a:t>
            </a:r>
          </a:p>
          <a:p>
            <a:pPr algn="just">
              <a:lnSpc>
                <a:spcPct val="120000"/>
              </a:lnSpc>
              <a:spcBef>
                <a:spcPts val="0"/>
              </a:spcBef>
              <a:buClrTx/>
              <a:buFont typeface="Wingdings" panose="05000000000000000000" pitchFamily="2" charset="2"/>
              <a:buChar char="q"/>
            </a:pPr>
            <a:r>
              <a:rPr lang="en-US" sz="2600" dirty="0">
                <a:solidFill>
                  <a:schemeClr val="tx1"/>
                </a:solidFill>
              </a:rPr>
              <a:t>In health care, data is captured about a patient in paper or electronic format during his or her attendance at an outpatient clinic, community health centre, primary health care provider, or his or her admission to a hospital. </a:t>
            </a:r>
          </a:p>
          <a:p>
            <a:pPr algn="just">
              <a:lnSpc>
                <a:spcPct val="120000"/>
              </a:lnSpc>
              <a:spcBef>
                <a:spcPts val="0"/>
              </a:spcBef>
              <a:buClrTx/>
              <a:buFont typeface="Wingdings" panose="05000000000000000000" pitchFamily="2" charset="2"/>
              <a:buChar char="q"/>
            </a:pPr>
            <a:r>
              <a:rPr lang="en-US" sz="2600" dirty="0">
                <a:solidFill>
                  <a:schemeClr val="tx1"/>
                </a:solidFill>
              </a:rPr>
              <a:t>The data collected should include all relevant findings relating to the patient’s condition, diagnoses, treatment, if any, and other events as they occur. </a:t>
            </a:r>
          </a:p>
          <a:p>
            <a:pPr algn="just">
              <a:lnSpc>
                <a:spcPct val="120000"/>
              </a:lnSpc>
              <a:spcBef>
                <a:spcPts val="0"/>
              </a:spcBef>
              <a:buClrTx/>
              <a:buFont typeface="Wingdings" panose="05000000000000000000" pitchFamily="2" charset="2"/>
              <a:buChar char="q"/>
            </a:pPr>
            <a:r>
              <a:rPr lang="en-US" sz="2600" dirty="0">
                <a:solidFill>
                  <a:schemeClr val="tx1"/>
                </a:solidFill>
              </a:rPr>
              <a:t>Whether the data is collected manually or in a computer, it is important to ensure that the information is correct at the point of entry.</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6980608"/>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chemeClr val="tx1"/>
                </a:solidFill>
              </a:rPr>
              <a:t>Types of routine data collection methods</a:t>
            </a:r>
          </a:p>
          <a:p>
            <a:pPr algn="just">
              <a:lnSpc>
                <a:spcPct val="120000"/>
              </a:lnSpc>
              <a:spcBef>
                <a:spcPts val="0"/>
              </a:spcBef>
              <a:buClrTx/>
              <a:buFont typeface="Wingdings" panose="05000000000000000000" pitchFamily="2" charset="2"/>
              <a:buChar char="q"/>
            </a:pPr>
            <a:r>
              <a:rPr lang="en-US" sz="2600" dirty="0">
                <a:solidFill>
                  <a:schemeClr val="tx1"/>
                </a:solidFill>
              </a:rPr>
              <a:t>Health unit data collection</a:t>
            </a:r>
          </a:p>
          <a:p>
            <a:pPr algn="just">
              <a:lnSpc>
                <a:spcPct val="120000"/>
              </a:lnSpc>
              <a:spcBef>
                <a:spcPts val="0"/>
              </a:spcBef>
              <a:buClrTx/>
              <a:buFont typeface="Wingdings" panose="05000000000000000000" pitchFamily="2" charset="2"/>
              <a:buChar char="q"/>
            </a:pPr>
            <a:r>
              <a:rPr lang="en-US" sz="2600" dirty="0">
                <a:solidFill>
                  <a:schemeClr val="tx1"/>
                </a:solidFill>
              </a:rPr>
              <a:t>Community data collection</a:t>
            </a:r>
          </a:p>
          <a:p>
            <a:pPr lvl="1" algn="just">
              <a:lnSpc>
                <a:spcPct val="120000"/>
              </a:lnSpc>
              <a:spcBef>
                <a:spcPts val="0"/>
              </a:spcBef>
              <a:buClrTx/>
              <a:buFont typeface="Wingdings" panose="05000000000000000000" pitchFamily="2" charset="2"/>
              <a:buChar char="ü"/>
            </a:pPr>
            <a:r>
              <a:rPr lang="en-US" sz="2400" dirty="0">
                <a:solidFill>
                  <a:schemeClr val="tx1"/>
                </a:solidFill>
              </a:rPr>
              <a:t>To monitor activities performed in the community by health unit staff or by community health workers</a:t>
            </a:r>
          </a:p>
          <a:p>
            <a:pPr lvl="1" algn="just">
              <a:lnSpc>
                <a:spcPct val="120000"/>
              </a:lnSpc>
              <a:spcBef>
                <a:spcPts val="0"/>
              </a:spcBef>
              <a:buClrTx/>
              <a:buFont typeface="Wingdings" panose="05000000000000000000" pitchFamily="2" charset="2"/>
              <a:buChar char="ü"/>
            </a:pPr>
            <a:r>
              <a:rPr lang="en-US" sz="2400" dirty="0">
                <a:solidFill>
                  <a:schemeClr val="tx1"/>
                </a:solidFill>
              </a:rPr>
              <a:t>To obtain more representative data on the health status and living environment of the communities served, including data on births and deaths in the community, agricultural and meteorological data, data on education etc.</a:t>
            </a:r>
          </a:p>
          <a:p>
            <a:pPr lvl="1" algn="just">
              <a:lnSpc>
                <a:spcPct val="120000"/>
              </a:lnSpc>
              <a:spcBef>
                <a:spcPts val="0"/>
              </a:spcBef>
              <a:buClrTx/>
              <a:buFont typeface="Wingdings" panose="05000000000000000000" pitchFamily="2" charset="2"/>
              <a:buChar char="ü"/>
            </a:pPr>
            <a:r>
              <a:rPr lang="en-US" sz="2400" dirty="0">
                <a:solidFill>
                  <a:schemeClr val="tx1"/>
                </a:solidFill>
              </a:rPr>
              <a:t>To assist in planning for health services that are more accessible to community</a:t>
            </a:r>
          </a:p>
          <a:p>
            <a:pPr algn="just">
              <a:lnSpc>
                <a:spcPct val="120000"/>
              </a:lnSpc>
              <a:spcBef>
                <a:spcPts val="0"/>
              </a:spcBef>
              <a:buClrTx/>
              <a:buFont typeface="Wingdings" panose="05000000000000000000" pitchFamily="2" charset="2"/>
              <a:buChar char="q"/>
            </a:pPr>
            <a:r>
              <a:rPr lang="en-US" sz="2600" dirty="0">
                <a:solidFill>
                  <a:schemeClr val="tx1"/>
                </a:solidFill>
              </a:rPr>
              <a:t>Civil registration systems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76557674"/>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399"/>
            <a:ext cx="8610600" cy="6534251"/>
          </a:xfrm>
        </p:spPr>
        <p:txBody>
          <a:bodyPr>
            <a:normAutofit fontScale="77500" lnSpcReduction="20000"/>
          </a:bodyPr>
          <a:lstStyle/>
          <a:p>
            <a:pPr marL="0" indent="0" algn="ctr">
              <a:lnSpc>
                <a:spcPct val="120000"/>
              </a:lnSpc>
              <a:spcBef>
                <a:spcPts val="0"/>
              </a:spcBef>
              <a:buClrTx/>
              <a:buNone/>
            </a:pPr>
            <a:r>
              <a:rPr lang="en-US" sz="2600" b="1" dirty="0">
                <a:solidFill>
                  <a:srgbClr val="0070C0"/>
                </a:solidFill>
              </a:rPr>
              <a:t>Data collection instruments</a:t>
            </a:r>
            <a:endParaRPr lang="en-GB" sz="2500" b="1" dirty="0">
              <a:solidFill>
                <a:srgbClr val="0070C0"/>
              </a:solidFill>
            </a:endParaRPr>
          </a:p>
          <a:p>
            <a:pPr marL="0" indent="0" algn="just">
              <a:lnSpc>
                <a:spcPct val="120000"/>
              </a:lnSpc>
              <a:spcBef>
                <a:spcPts val="0"/>
              </a:spcBef>
              <a:buClrTx/>
              <a:buNone/>
            </a:pPr>
            <a:r>
              <a:rPr lang="en-US" sz="2600" b="1" dirty="0">
                <a:solidFill>
                  <a:schemeClr val="tx1"/>
                </a:solidFill>
              </a:rPr>
              <a:t>Curative</a:t>
            </a:r>
          </a:p>
          <a:p>
            <a:pPr lvl="1" algn="just">
              <a:lnSpc>
                <a:spcPct val="120000"/>
              </a:lnSpc>
              <a:spcBef>
                <a:spcPts val="0"/>
              </a:spcBef>
              <a:buClrTx/>
              <a:buFont typeface="Wingdings" panose="05000000000000000000" pitchFamily="2" charset="2"/>
              <a:buChar char="§"/>
            </a:pPr>
            <a:r>
              <a:rPr lang="en-US" sz="2400" dirty="0">
                <a:solidFill>
                  <a:schemeClr val="tx1"/>
                </a:solidFill>
              </a:rPr>
              <a:t>Medical records</a:t>
            </a:r>
          </a:p>
          <a:p>
            <a:pPr lvl="1" algn="just">
              <a:lnSpc>
                <a:spcPct val="120000"/>
              </a:lnSpc>
              <a:spcBef>
                <a:spcPts val="0"/>
              </a:spcBef>
              <a:buClrTx/>
              <a:buFont typeface="Wingdings" panose="05000000000000000000" pitchFamily="2" charset="2"/>
              <a:buChar char="§"/>
            </a:pPr>
            <a:r>
              <a:rPr lang="en-US" sz="2400" dirty="0">
                <a:solidFill>
                  <a:schemeClr val="tx1"/>
                </a:solidFill>
              </a:rPr>
              <a:t>Laboratory forms</a:t>
            </a:r>
          </a:p>
          <a:p>
            <a:pPr lvl="1" algn="just">
              <a:lnSpc>
                <a:spcPct val="120000"/>
              </a:lnSpc>
              <a:spcBef>
                <a:spcPts val="0"/>
              </a:spcBef>
              <a:buClrTx/>
              <a:buFont typeface="Wingdings" panose="05000000000000000000" pitchFamily="2" charset="2"/>
              <a:buChar char="§"/>
            </a:pPr>
            <a:r>
              <a:rPr lang="en-US" sz="2400" dirty="0">
                <a:solidFill>
                  <a:schemeClr val="tx1"/>
                </a:solidFill>
              </a:rPr>
              <a:t>Referral forms </a:t>
            </a:r>
          </a:p>
          <a:p>
            <a:pPr marL="0" indent="0" algn="just">
              <a:lnSpc>
                <a:spcPct val="120000"/>
              </a:lnSpc>
              <a:spcBef>
                <a:spcPts val="0"/>
              </a:spcBef>
              <a:buClrTx/>
              <a:buNone/>
            </a:pPr>
            <a:r>
              <a:rPr lang="en-US" sz="2600" b="1" dirty="0">
                <a:solidFill>
                  <a:schemeClr val="tx1"/>
                </a:solidFill>
              </a:rPr>
              <a:t>Preventive</a:t>
            </a:r>
          </a:p>
          <a:p>
            <a:pPr lvl="1" algn="just">
              <a:lnSpc>
                <a:spcPct val="120000"/>
              </a:lnSpc>
              <a:spcBef>
                <a:spcPts val="0"/>
              </a:spcBef>
              <a:buClrTx/>
              <a:buFont typeface="Wingdings" panose="05000000000000000000" pitchFamily="2" charset="2"/>
              <a:buChar char="§"/>
            </a:pPr>
            <a:r>
              <a:rPr lang="en-US" sz="2400" dirty="0">
                <a:solidFill>
                  <a:schemeClr val="tx1"/>
                </a:solidFill>
              </a:rPr>
              <a:t>Growth cards</a:t>
            </a:r>
          </a:p>
          <a:p>
            <a:pPr lvl="1" algn="just">
              <a:lnSpc>
                <a:spcPct val="120000"/>
              </a:lnSpc>
              <a:spcBef>
                <a:spcPts val="0"/>
              </a:spcBef>
              <a:buClrTx/>
              <a:buFont typeface="Wingdings" panose="05000000000000000000" pitchFamily="2" charset="2"/>
              <a:buChar char="§"/>
            </a:pPr>
            <a:r>
              <a:rPr lang="en-US" sz="2400" dirty="0" err="1">
                <a:solidFill>
                  <a:schemeClr val="tx1"/>
                </a:solidFill>
              </a:rPr>
              <a:t>MCH</a:t>
            </a:r>
            <a:r>
              <a:rPr lang="en-US" sz="2400" dirty="0">
                <a:solidFill>
                  <a:schemeClr val="tx1"/>
                </a:solidFill>
              </a:rPr>
              <a:t> cards</a:t>
            </a:r>
          </a:p>
          <a:p>
            <a:pPr lvl="1" algn="just">
              <a:lnSpc>
                <a:spcPct val="120000"/>
              </a:lnSpc>
              <a:spcBef>
                <a:spcPts val="0"/>
              </a:spcBef>
              <a:buClrTx/>
              <a:buFont typeface="Wingdings" panose="05000000000000000000" pitchFamily="2" charset="2"/>
              <a:buChar char="§"/>
            </a:pPr>
            <a:r>
              <a:rPr lang="en-US" sz="2400" dirty="0">
                <a:solidFill>
                  <a:schemeClr val="tx1"/>
                </a:solidFill>
              </a:rPr>
              <a:t>School health card</a:t>
            </a:r>
          </a:p>
          <a:p>
            <a:pPr lvl="1" algn="just">
              <a:lnSpc>
                <a:spcPct val="120000"/>
              </a:lnSpc>
              <a:spcBef>
                <a:spcPts val="0"/>
              </a:spcBef>
              <a:buClrTx/>
              <a:buFont typeface="Wingdings" panose="05000000000000000000" pitchFamily="2" charset="2"/>
              <a:buChar char="§"/>
            </a:pPr>
            <a:r>
              <a:rPr lang="en-US" sz="2400" dirty="0">
                <a:solidFill>
                  <a:schemeClr val="tx1"/>
                </a:solidFill>
              </a:rPr>
              <a:t>Family registration records</a:t>
            </a:r>
          </a:p>
          <a:p>
            <a:pPr algn="just">
              <a:lnSpc>
                <a:spcPct val="120000"/>
              </a:lnSpc>
              <a:spcBef>
                <a:spcPts val="0"/>
              </a:spcBef>
              <a:buClrTx/>
              <a:buFont typeface="Wingdings" panose="05000000000000000000" pitchFamily="2" charset="2"/>
              <a:buChar char="q"/>
            </a:pPr>
            <a:r>
              <a:rPr lang="en-US" sz="2600" dirty="0">
                <a:solidFill>
                  <a:schemeClr val="tx1"/>
                </a:solidFill>
              </a:rPr>
              <a:t>Home-based records: Immunization cards, Growth-monitoring card, Maternal health card</a:t>
            </a:r>
          </a:p>
          <a:p>
            <a:pPr algn="just">
              <a:lnSpc>
                <a:spcPct val="120000"/>
              </a:lnSpc>
              <a:spcBef>
                <a:spcPts val="0"/>
              </a:spcBef>
              <a:buClrTx/>
              <a:buFont typeface="Wingdings" panose="05000000000000000000" pitchFamily="2" charset="2"/>
              <a:buChar char="q"/>
            </a:pPr>
            <a:r>
              <a:rPr lang="en-US" sz="2600" dirty="0">
                <a:solidFill>
                  <a:schemeClr val="tx1"/>
                </a:solidFill>
              </a:rPr>
              <a:t>Health worker based records: Pregnancy/birth card, death report form, child records, women’s register, workers work form</a:t>
            </a:r>
          </a:p>
          <a:p>
            <a:pPr algn="just">
              <a:lnSpc>
                <a:spcPct val="120000"/>
              </a:lnSpc>
              <a:spcBef>
                <a:spcPts val="0"/>
              </a:spcBef>
              <a:buClrTx/>
              <a:buFont typeface="Wingdings" panose="05000000000000000000" pitchFamily="2" charset="2"/>
              <a:buChar char="q"/>
            </a:pPr>
            <a:r>
              <a:rPr lang="en-US" sz="2600" dirty="0">
                <a:solidFill>
                  <a:schemeClr val="tx1"/>
                </a:solidFill>
              </a:rPr>
              <a:t>Supervisor’s based: Supervisor’s roster</a:t>
            </a:r>
          </a:p>
          <a:p>
            <a:pPr algn="just">
              <a:lnSpc>
                <a:spcPct val="120000"/>
              </a:lnSpc>
              <a:spcBef>
                <a:spcPts val="0"/>
              </a:spcBef>
              <a:buClrTx/>
              <a:buFont typeface="Wingdings" panose="05000000000000000000" pitchFamily="2" charset="2"/>
              <a:buChar char="q"/>
            </a:pPr>
            <a:r>
              <a:rPr lang="en-US" sz="2600" dirty="0">
                <a:solidFill>
                  <a:schemeClr val="tx1"/>
                </a:solidFill>
              </a:rPr>
              <a:t>Sub county-based records: Family enrollment forms, birth registers, death registers, health worker’s report, supervisor’s report</a:t>
            </a:r>
          </a:p>
          <a:p>
            <a:pPr algn="just">
              <a:lnSpc>
                <a:spcPct val="120000"/>
              </a:lnSpc>
              <a:spcBef>
                <a:spcPts val="0"/>
              </a:spcBef>
              <a:buClrTx/>
              <a:buFont typeface="Wingdings" panose="05000000000000000000" pitchFamily="2" charset="2"/>
              <a:buChar char="q"/>
            </a:pPr>
            <a:r>
              <a:rPr lang="en-US" sz="2600" dirty="0">
                <a:solidFill>
                  <a:schemeClr val="tx1"/>
                </a:solidFill>
              </a:rPr>
              <a:t>Home office- and donor-based reports of health project outputs and population health status</a:t>
            </a:r>
          </a:p>
          <a:p>
            <a:pPr algn="just">
              <a:lnSpc>
                <a:spcPct val="120000"/>
              </a:lnSpc>
              <a:spcBef>
                <a:spcPts val="0"/>
              </a:spcBef>
              <a:buClrTx/>
              <a:buFont typeface="Wingdings" panose="05000000000000000000" pitchFamily="2" charset="2"/>
              <a:buChar char="§"/>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72636639"/>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ctr">
              <a:lnSpc>
                <a:spcPct val="120000"/>
              </a:lnSpc>
              <a:spcBef>
                <a:spcPts val="0"/>
              </a:spcBef>
              <a:buClrTx/>
              <a:buNone/>
            </a:pPr>
            <a:r>
              <a:rPr lang="en-US" sz="2600" b="1" dirty="0">
                <a:solidFill>
                  <a:srgbClr val="0070C0"/>
                </a:solidFill>
              </a:rPr>
              <a:t>Data storage and analysis</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Data is normally stored, and analyzed using electronic hardware and software in a network database.</a:t>
            </a:r>
          </a:p>
          <a:p>
            <a:pPr algn="just">
              <a:lnSpc>
                <a:spcPct val="120000"/>
              </a:lnSpc>
              <a:spcBef>
                <a:spcPts val="0"/>
              </a:spcBef>
              <a:buClrTx/>
              <a:buFont typeface="Wingdings" panose="05000000000000000000" pitchFamily="2" charset="2"/>
              <a:buChar char="q"/>
            </a:pPr>
            <a:r>
              <a:rPr lang="en-US" sz="2600" dirty="0">
                <a:solidFill>
                  <a:schemeClr val="tx1"/>
                </a:solidFill>
              </a:rPr>
              <a:t>Manual storage in files properly indexed for easy retrieval.</a:t>
            </a:r>
          </a:p>
          <a:p>
            <a:pPr marL="0" indent="0" algn="ctr">
              <a:lnSpc>
                <a:spcPct val="120000"/>
              </a:lnSpc>
              <a:spcBef>
                <a:spcPts val="0"/>
              </a:spcBef>
              <a:buClrTx/>
              <a:buNone/>
            </a:pPr>
            <a:r>
              <a:rPr lang="en-US" sz="2600" b="1" dirty="0">
                <a:solidFill>
                  <a:srgbClr val="0070C0"/>
                </a:solidFill>
              </a:rPr>
              <a:t>Easy retrieval of data</a:t>
            </a:r>
          </a:p>
          <a:p>
            <a:pPr algn="just">
              <a:lnSpc>
                <a:spcPct val="120000"/>
              </a:lnSpc>
              <a:spcBef>
                <a:spcPts val="0"/>
              </a:spcBef>
              <a:buClrTx/>
              <a:buFont typeface="Wingdings" panose="05000000000000000000" pitchFamily="2" charset="2"/>
              <a:buChar char="q"/>
            </a:pPr>
            <a:r>
              <a:rPr lang="en-US" sz="2600" dirty="0">
                <a:solidFill>
                  <a:schemeClr val="tx1"/>
                </a:solidFill>
              </a:rPr>
              <a:t>Indexing of data facilitates information retrieval. Effective indexing of data assists the storage and retrieval of information. </a:t>
            </a:r>
          </a:p>
          <a:p>
            <a:pPr algn="just">
              <a:lnSpc>
                <a:spcPct val="120000"/>
              </a:lnSpc>
              <a:spcBef>
                <a:spcPts val="0"/>
              </a:spcBef>
              <a:buClrTx/>
              <a:buFont typeface="Wingdings" panose="05000000000000000000" pitchFamily="2" charset="2"/>
              <a:buChar char="q"/>
            </a:pPr>
            <a:r>
              <a:rPr lang="en-US" sz="2600" dirty="0">
                <a:solidFill>
                  <a:schemeClr val="tx1"/>
                </a:solidFill>
              </a:rPr>
              <a:t> Reference and research information is collected and managed for use by staff and patients/consumers in achieving the organization’s goals. </a:t>
            </a:r>
          </a:p>
          <a:p>
            <a:pPr algn="just">
              <a:lnSpc>
                <a:spcPct val="120000"/>
              </a:lnSpc>
              <a:spcBef>
                <a:spcPts val="0"/>
              </a:spcBef>
              <a:buClrTx/>
              <a:buFont typeface="Wingdings" panose="05000000000000000000" pitchFamily="2" charset="2"/>
              <a:buChar char="q"/>
            </a:pPr>
            <a:r>
              <a:rPr lang="en-US" sz="2600" dirty="0">
                <a:solidFill>
                  <a:schemeClr val="tx1"/>
                </a:solidFill>
              </a:rPr>
              <a:t> The organization uniquely identifies all patients/consumers, including newborn infants. The organization needs to consider the efficiency and effectiveness of its system of uniquely identifying patients/consumers.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91197737"/>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Difficulties in Managing Data</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Amount of data increases exponentially.</a:t>
            </a:r>
          </a:p>
          <a:p>
            <a:pPr algn="just">
              <a:lnSpc>
                <a:spcPct val="120000"/>
              </a:lnSpc>
              <a:spcBef>
                <a:spcPts val="0"/>
              </a:spcBef>
              <a:buClrTx/>
              <a:buFont typeface="Wingdings" panose="05000000000000000000" pitchFamily="2" charset="2"/>
              <a:buChar char="q"/>
            </a:pPr>
            <a:r>
              <a:rPr lang="en-US" sz="2600" dirty="0">
                <a:solidFill>
                  <a:schemeClr val="tx1"/>
                </a:solidFill>
              </a:rPr>
              <a:t>Data are scattered and collected  by many individuals using various methods and devices.</a:t>
            </a:r>
          </a:p>
          <a:p>
            <a:pPr algn="just">
              <a:lnSpc>
                <a:spcPct val="120000"/>
              </a:lnSpc>
              <a:spcBef>
                <a:spcPts val="0"/>
              </a:spcBef>
              <a:buClrTx/>
              <a:buFont typeface="Wingdings" panose="05000000000000000000" pitchFamily="2" charset="2"/>
              <a:buChar char="q"/>
            </a:pPr>
            <a:r>
              <a:rPr lang="en-US" sz="2600" dirty="0">
                <a:solidFill>
                  <a:schemeClr val="tx1"/>
                </a:solidFill>
              </a:rPr>
              <a:t>Data come from many sources.</a:t>
            </a:r>
          </a:p>
          <a:p>
            <a:pPr algn="just">
              <a:lnSpc>
                <a:spcPct val="120000"/>
              </a:lnSpc>
              <a:spcBef>
                <a:spcPts val="0"/>
              </a:spcBef>
              <a:buClrTx/>
              <a:buFont typeface="Wingdings" panose="05000000000000000000" pitchFamily="2" charset="2"/>
              <a:buChar char="q"/>
            </a:pPr>
            <a:r>
              <a:rPr lang="en-US" sz="2600" dirty="0">
                <a:solidFill>
                  <a:schemeClr val="tx1"/>
                </a:solidFill>
              </a:rPr>
              <a:t>Data security, quality and integrity are critical.</a:t>
            </a:r>
          </a:p>
          <a:p>
            <a:pPr algn="just">
              <a:lnSpc>
                <a:spcPct val="120000"/>
              </a:lnSpc>
              <a:spcBef>
                <a:spcPts val="0"/>
              </a:spcBef>
              <a:buClrTx/>
              <a:buFont typeface="Wingdings" panose="05000000000000000000" pitchFamily="2" charset="2"/>
              <a:buChar char="q"/>
            </a:pPr>
            <a:r>
              <a:rPr lang="en-US" sz="2600" dirty="0">
                <a:solidFill>
                  <a:schemeClr val="tx1"/>
                </a:solidFill>
              </a:rPr>
              <a:t>An ever-increasing amount of data needs to be considered in making organizational decisions.</a:t>
            </a:r>
          </a:p>
          <a:p>
            <a:pPr algn="just">
              <a:lnSpc>
                <a:spcPct val="120000"/>
              </a:lnSpc>
              <a:spcBef>
                <a:spcPts val="0"/>
              </a:spcBef>
              <a:buClrTx/>
              <a:buFont typeface="Wingdings" panose="05000000000000000000" pitchFamily="2" charset="2"/>
              <a:buChar char="q"/>
            </a:pPr>
            <a:r>
              <a:rPr lang="en-US" sz="2600" dirty="0">
                <a:solidFill>
                  <a:schemeClr val="tx1"/>
                </a:solidFill>
              </a:rPr>
              <a:t>Solution: network database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50571770"/>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41509"/>
            <a:ext cx="8677275" cy="6445142"/>
          </a:xfrm>
        </p:spPr>
        <p:txBody>
          <a:bodyPr>
            <a:normAutofit fontScale="92500" lnSpcReduction="20000"/>
          </a:bodyPr>
          <a:lstStyle/>
          <a:p>
            <a:pPr marL="0" indent="0" algn="ctr">
              <a:lnSpc>
                <a:spcPct val="120000"/>
              </a:lnSpc>
              <a:spcBef>
                <a:spcPts val="0"/>
              </a:spcBef>
              <a:buClrTx/>
              <a:buNone/>
            </a:pPr>
            <a:r>
              <a:rPr lang="en-US" sz="2600" b="1" dirty="0">
                <a:solidFill>
                  <a:srgbClr val="0070C0"/>
                </a:solidFill>
              </a:rPr>
              <a:t>Information utilization: decision making</a:t>
            </a:r>
          </a:p>
          <a:p>
            <a:pPr algn="just">
              <a:lnSpc>
                <a:spcPct val="120000"/>
              </a:lnSpc>
              <a:spcBef>
                <a:spcPts val="0"/>
              </a:spcBef>
              <a:buClrTx/>
              <a:buFont typeface="Wingdings" panose="05000000000000000000" pitchFamily="2" charset="2"/>
              <a:buChar char="q"/>
            </a:pPr>
            <a:r>
              <a:rPr lang="en-US" sz="2600" dirty="0">
                <a:solidFill>
                  <a:schemeClr val="tx1"/>
                </a:solidFill>
              </a:rPr>
              <a:t>For operation management and decision making-Data must be transformed into information that will become the basis for evidence and knowledge to shape health action.</a:t>
            </a:r>
          </a:p>
          <a:p>
            <a:pPr algn="just">
              <a:lnSpc>
                <a:spcPct val="120000"/>
              </a:lnSpc>
              <a:spcBef>
                <a:spcPts val="0"/>
              </a:spcBef>
              <a:buClrTx/>
              <a:buFont typeface="Wingdings" panose="05000000000000000000" pitchFamily="2" charset="2"/>
              <a:buChar char="q"/>
            </a:pPr>
            <a:r>
              <a:rPr lang="en-US" sz="2600" dirty="0">
                <a:solidFill>
                  <a:schemeClr val="tx1"/>
                </a:solidFill>
              </a:rPr>
              <a:t>Dissemination and Use - The value of health information is enhanced by making it readily accessible to decision-makers and by providing incentives for, or otherwise facilitating, information use.</a:t>
            </a:r>
          </a:p>
          <a:p>
            <a:pPr marL="0" indent="0" algn="ctr">
              <a:lnSpc>
                <a:spcPct val="120000"/>
              </a:lnSpc>
              <a:spcBef>
                <a:spcPts val="0"/>
              </a:spcBef>
              <a:buClrTx/>
              <a:buNone/>
            </a:pPr>
            <a:r>
              <a:rPr lang="en-US" sz="2600" b="1" dirty="0">
                <a:solidFill>
                  <a:srgbClr val="0070C0"/>
                </a:solidFill>
              </a:rPr>
              <a:t>Government planning and policy development.</a:t>
            </a:r>
          </a:p>
          <a:p>
            <a:pPr algn="just">
              <a:lnSpc>
                <a:spcPct val="120000"/>
              </a:lnSpc>
              <a:spcBef>
                <a:spcPts val="0"/>
              </a:spcBef>
              <a:buClrTx/>
              <a:buFont typeface="Wingdings" panose="05000000000000000000" pitchFamily="2" charset="2"/>
              <a:buChar char="q"/>
            </a:pPr>
            <a:r>
              <a:rPr lang="en-US" sz="2600" dirty="0">
                <a:solidFill>
                  <a:schemeClr val="tx1"/>
                </a:solidFill>
              </a:rPr>
              <a:t>Government policymakers and health care administrators at primary, secondary and tertiary levels of health care, as well as doctors, nurses, other health care providers and health information managers. All of these share responsibility for the documentation, implementation, development, and management of health information services.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597633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399"/>
            <a:ext cx="8524876" cy="6534251"/>
          </a:xfrm>
        </p:spPr>
        <p:txBody>
          <a:bodyPr>
            <a:normAutofit fontScale="47500" lnSpcReduction="20000"/>
          </a:bodyPr>
          <a:lstStyle/>
          <a:p>
            <a:pPr marL="0" indent="0" algn="ctr">
              <a:lnSpc>
                <a:spcPct val="120000"/>
              </a:lnSpc>
              <a:spcBef>
                <a:spcPts val="0"/>
              </a:spcBef>
              <a:buClrTx/>
              <a:buNone/>
            </a:pPr>
            <a:r>
              <a:rPr lang="en-US" sz="4400" b="1" dirty="0">
                <a:solidFill>
                  <a:schemeClr val="tx1"/>
                </a:solidFill>
              </a:rPr>
              <a:t>CLASSIFICATION OF EXPENDITURE</a:t>
            </a:r>
            <a:r>
              <a:rPr lang="en-GB" sz="4400" b="1" dirty="0">
                <a:solidFill>
                  <a:schemeClr val="tx1"/>
                </a:solidFill>
              </a:rPr>
              <a:t>:</a:t>
            </a:r>
          </a:p>
          <a:p>
            <a:pPr marL="0" indent="0" algn="just">
              <a:lnSpc>
                <a:spcPct val="120000"/>
              </a:lnSpc>
              <a:spcBef>
                <a:spcPts val="0"/>
              </a:spcBef>
              <a:buClrTx/>
              <a:buNone/>
            </a:pPr>
            <a:r>
              <a:rPr lang="en-US" sz="4400" dirty="0">
                <a:solidFill>
                  <a:schemeClr val="tx1"/>
                </a:solidFill>
              </a:rPr>
              <a:t>Government Expenditure is classified into:-</a:t>
            </a:r>
            <a:endParaRPr lang="en-GB" sz="4400" b="1" dirty="0">
              <a:solidFill>
                <a:schemeClr val="tx1"/>
              </a:solidFill>
            </a:endParaRPr>
          </a:p>
          <a:p>
            <a:pPr marL="0" indent="0" algn="just">
              <a:lnSpc>
                <a:spcPct val="120000"/>
              </a:lnSpc>
              <a:spcBef>
                <a:spcPts val="0"/>
              </a:spcBef>
              <a:buClrTx/>
              <a:buNone/>
            </a:pPr>
            <a:r>
              <a:rPr lang="en-US" sz="4400" b="1" dirty="0">
                <a:solidFill>
                  <a:schemeClr val="tx1"/>
                </a:solidFill>
              </a:rPr>
              <a:t>1) Recurrent</a:t>
            </a:r>
          </a:p>
          <a:p>
            <a:pPr marL="0" indent="0" algn="just">
              <a:lnSpc>
                <a:spcPct val="120000"/>
              </a:lnSpc>
              <a:spcBef>
                <a:spcPts val="0"/>
              </a:spcBef>
              <a:buClrTx/>
              <a:buNone/>
            </a:pPr>
            <a:r>
              <a:rPr lang="en-US" sz="4400" dirty="0">
                <a:solidFill>
                  <a:schemeClr val="tx1"/>
                </a:solidFill>
              </a:rPr>
              <a:t>Daily cost of running expenses incurred in the provision of Government services from year to year (expenditure relates to cost of running ministerial services)</a:t>
            </a:r>
          </a:p>
          <a:p>
            <a:pPr marL="0" indent="0" algn="just">
              <a:lnSpc>
                <a:spcPct val="120000"/>
              </a:lnSpc>
              <a:spcBef>
                <a:spcPts val="0"/>
              </a:spcBef>
              <a:buClrTx/>
              <a:buNone/>
            </a:pPr>
            <a:r>
              <a:rPr lang="en-US" sz="4400" dirty="0">
                <a:solidFill>
                  <a:schemeClr val="tx1"/>
                </a:solidFill>
              </a:rPr>
              <a:t>Finances needed to pay for the operating costs of running the services of the Government e.g. purchase of patient’s food, petrol, stationery etc.</a:t>
            </a:r>
          </a:p>
          <a:p>
            <a:pPr marL="0" indent="0" algn="just">
              <a:lnSpc>
                <a:spcPct val="120000"/>
              </a:lnSpc>
              <a:spcBef>
                <a:spcPts val="0"/>
              </a:spcBef>
              <a:buClrTx/>
              <a:buNone/>
            </a:pPr>
            <a:r>
              <a:rPr lang="en-US" sz="4400" b="1" dirty="0">
                <a:solidFill>
                  <a:schemeClr val="tx1"/>
                </a:solidFill>
              </a:rPr>
              <a:t>2) Development expenditure</a:t>
            </a:r>
          </a:p>
          <a:p>
            <a:pPr marL="0" indent="0" algn="just">
              <a:lnSpc>
                <a:spcPct val="120000"/>
              </a:lnSpc>
              <a:spcBef>
                <a:spcPts val="0"/>
              </a:spcBef>
              <a:buClrTx/>
              <a:buNone/>
            </a:pPr>
            <a:r>
              <a:rPr lang="en-US" sz="4400" dirty="0">
                <a:solidFill>
                  <a:schemeClr val="tx1"/>
                </a:solidFill>
              </a:rPr>
              <a:t>Finances needed for implementation of development programmes and projects</a:t>
            </a:r>
          </a:p>
          <a:p>
            <a:pPr marL="0" indent="0" algn="just">
              <a:lnSpc>
                <a:spcPct val="120000"/>
              </a:lnSpc>
              <a:spcBef>
                <a:spcPts val="0"/>
              </a:spcBef>
              <a:buClrTx/>
              <a:buNone/>
            </a:pPr>
            <a:r>
              <a:rPr lang="en-US" sz="4400" dirty="0">
                <a:solidFill>
                  <a:schemeClr val="tx1"/>
                </a:solidFill>
              </a:rPr>
              <a:t>Outlay incurred to acquire or develop new productive capacity like new equipment, infrastructures, human skills development and other facilities.</a:t>
            </a:r>
          </a:p>
          <a:p>
            <a:pPr marL="0" indent="0" algn="just">
              <a:lnSpc>
                <a:spcPct val="120000"/>
              </a:lnSpc>
              <a:spcBef>
                <a:spcPts val="0"/>
              </a:spcBef>
              <a:buClrTx/>
              <a:buNone/>
            </a:pPr>
            <a:r>
              <a:rPr lang="en-US" sz="4400" b="1" dirty="0">
                <a:solidFill>
                  <a:schemeClr val="tx1"/>
                </a:solidFill>
              </a:rPr>
              <a:t>3) Capital Expenditure</a:t>
            </a:r>
          </a:p>
          <a:p>
            <a:pPr marL="0" indent="0" algn="just">
              <a:lnSpc>
                <a:spcPct val="120000"/>
              </a:lnSpc>
              <a:spcBef>
                <a:spcPts val="0"/>
              </a:spcBef>
              <a:buClrTx/>
              <a:buNone/>
            </a:pPr>
            <a:r>
              <a:rPr lang="en-US" sz="4400" dirty="0">
                <a:solidFill>
                  <a:schemeClr val="tx1"/>
                </a:solidFill>
              </a:rPr>
              <a:t>This is defined to include major repairs carried out to extend the operationally useful lives of capital goods and facilities.</a:t>
            </a:r>
          </a:p>
          <a:p>
            <a:pPr marL="0" indent="0" algn="just">
              <a:lnSpc>
                <a:spcPct val="120000"/>
              </a:lnSpc>
              <a:spcBef>
                <a:spcPts val="0"/>
              </a:spcBef>
              <a:buClrTx/>
              <a:buNone/>
            </a:pPr>
            <a:r>
              <a:rPr lang="en-US" sz="4400" dirty="0">
                <a:solidFill>
                  <a:schemeClr val="tx1"/>
                </a:solidFill>
              </a:rPr>
              <a:t>Enables the Government to plan the expenditure and allocation of resources</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45002890"/>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9953"/>
            <a:ext cx="8972556" cy="6828047"/>
          </a:xfrm>
        </p:spPr>
        <p:txBody>
          <a:bodyPr>
            <a:normAutofit fontScale="25000" lnSpcReduction="20000"/>
          </a:bodyPr>
          <a:lstStyle/>
          <a:p>
            <a:pPr algn="just">
              <a:lnSpc>
                <a:spcPct val="120000"/>
              </a:lnSpc>
              <a:spcBef>
                <a:spcPts val="0"/>
              </a:spcBef>
              <a:buClrTx/>
              <a:buFont typeface="Wingdings" panose="05000000000000000000" pitchFamily="2" charset="2"/>
              <a:buChar char="q"/>
            </a:pPr>
            <a:r>
              <a:rPr lang="en-US" sz="8800" dirty="0">
                <a:solidFill>
                  <a:schemeClr val="tx1"/>
                </a:solidFill>
              </a:rPr>
              <a:t>Providers of health care services need information not only at the point of service but also at the point of decision making in a format that maximizes the decision-making process.</a:t>
            </a:r>
          </a:p>
          <a:p>
            <a:pPr marL="0" indent="0" algn="ctr">
              <a:lnSpc>
                <a:spcPct val="120000"/>
              </a:lnSpc>
              <a:spcBef>
                <a:spcPts val="0"/>
              </a:spcBef>
              <a:buClrTx/>
              <a:buNone/>
            </a:pPr>
            <a:r>
              <a:rPr lang="en-US" sz="8800" b="1" dirty="0">
                <a:solidFill>
                  <a:srgbClr val="0070C0"/>
                </a:solidFill>
              </a:rPr>
              <a:t>Data collection, aggregation and use</a:t>
            </a:r>
          </a:p>
          <a:p>
            <a:pPr algn="just">
              <a:lnSpc>
                <a:spcPct val="120000"/>
              </a:lnSpc>
              <a:spcBef>
                <a:spcPts val="0"/>
              </a:spcBef>
              <a:buClrTx/>
              <a:buFont typeface="Wingdings" panose="05000000000000000000" pitchFamily="2" charset="2"/>
              <a:buChar char="q"/>
            </a:pPr>
            <a:r>
              <a:rPr lang="en-US" sz="8800" dirty="0">
                <a:solidFill>
                  <a:schemeClr val="tx1"/>
                </a:solidFill>
              </a:rPr>
              <a:t>Patient/consumer care, management of services, education and research are facilitated by the collection and aggregation of data.</a:t>
            </a:r>
          </a:p>
          <a:p>
            <a:pPr algn="just">
              <a:lnSpc>
                <a:spcPct val="120000"/>
              </a:lnSpc>
              <a:spcBef>
                <a:spcPts val="0"/>
              </a:spcBef>
              <a:buClrTx/>
              <a:buFont typeface="Wingdings" panose="05000000000000000000" pitchFamily="2" charset="2"/>
              <a:buChar char="q"/>
            </a:pPr>
            <a:r>
              <a:rPr lang="en-US" sz="8800" dirty="0">
                <a:solidFill>
                  <a:schemeClr val="tx1"/>
                </a:solidFill>
              </a:rPr>
              <a:t> Data management -  Relevant, accurate, quantitative and qualitative data are collected and used in a timely and efficient manner for delivery of patient/consumer care and management of services. </a:t>
            </a:r>
          </a:p>
          <a:p>
            <a:pPr algn="just">
              <a:lnSpc>
                <a:spcPct val="120000"/>
              </a:lnSpc>
              <a:spcBef>
                <a:spcPts val="0"/>
              </a:spcBef>
              <a:buClrTx/>
              <a:buFont typeface="Wingdings" panose="05000000000000000000" pitchFamily="2" charset="2"/>
              <a:buChar char="q"/>
            </a:pPr>
            <a:r>
              <a:rPr lang="en-US" sz="8800" dirty="0">
                <a:solidFill>
                  <a:schemeClr val="tx1"/>
                </a:solidFill>
              </a:rPr>
              <a:t>Information created by the organization needs to be timely, accurate, clear, concise and presented in a way that is appropriate to the users’ needs. </a:t>
            </a:r>
          </a:p>
          <a:p>
            <a:pPr algn="just">
              <a:lnSpc>
                <a:spcPct val="120000"/>
              </a:lnSpc>
              <a:spcBef>
                <a:spcPts val="0"/>
              </a:spcBef>
              <a:buClrTx/>
              <a:buFont typeface="Wingdings" panose="05000000000000000000" pitchFamily="2" charset="2"/>
              <a:buChar char="q"/>
            </a:pPr>
            <a:r>
              <a:rPr lang="en-US" sz="8800" dirty="0">
                <a:solidFill>
                  <a:schemeClr val="tx1"/>
                </a:solidFill>
              </a:rPr>
              <a:t>The collection of data and reporting of information should comply with professional  standards and statutory requirements.</a:t>
            </a:r>
          </a:p>
          <a:p>
            <a:pPr algn="just">
              <a:lnSpc>
                <a:spcPct val="120000"/>
              </a:lnSpc>
              <a:spcBef>
                <a:spcPts val="0"/>
              </a:spcBef>
              <a:buClrTx/>
              <a:buFont typeface="Wingdings" panose="05000000000000000000" pitchFamily="2" charset="2"/>
              <a:buChar char="q"/>
            </a:pPr>
            <a:r>
              <a:rPr lang="en-US" sz="8800" dirty="0">
                <a:solidFill>
                  <a:schemeClr val="tx1"/>
                </a:solidFill>
              </a:rPr>
              <a:t>Ensuring consistency is an important part of the data collection process. Data consistency is promoted by complying with protocols, definitions and standards. It is also promoted by the use of standard definitions, symbols and abbreviations throughout the organization. </a:t>
            </a:r>
            <a:endParaRPr lang="en-US" sz="88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22182346"/>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lnSpcReduction="10000"/>
          </a:bodyPr>
          <a:lstStyle/>
          <a:p>
            <a:pPr marL="0" indent="0" algn="just">
              <a:lnSpc>
                <a:spcPct val="120000"/>
              </a:lnSpc>
              <a:spcBef>
                <a:spcPts val="0"/>
              </a:spcBef>
              <a:buClrTx/>
              <a:buNone/>
            </a:pPr>
            <a:r>
              <a:rPr lang="en-GB" sz="2500" b="1" dirty="0">
                <a:solidFill>
                  <a:srgbClr val="0070C0"/>
                </a:solidFill>
              </a:rPr>
              <a:t>HEALTH INFORMATION SYSTEM </a:t>
            </a:r>
          </a:p>
          <a:p>
            <a:pPr marL="0" indent="0" algn="just">
              <a:lnSpc>
                <a:spcPct val="120000"/>
              </a:lnSpc>
              <a:spcBef>
                <a:spcPts val="0"/>
              </a:spcBef>
              <a:buClrTx/>
              <a:buNone/>
            </a:pPr>
            <a:r>
              <a:rPr lang="en-US" sz="2600" b="1" dirty="0">
                <a:solidFill>
                  <a:schemeClr val="tx1"/>
                </a:solidFill>
              </a:rPr>
              <a:t>System</a:t>
            </a:r>
          </a:p>
          <a:p>
            <a:pPr algn="just">
              <a:lnSpc>
                <a:spcPct val="120000"/>
              </a:lnSpc>
              <a:spcBef>
                <a:spcPts val="0"/>
              </a:spcBef>
              <a:buClrTx/>
              <a:buFont typeface="Wingdings" panose="05000000000000000000" pitchFamily="2" charset="2"/>
              <a:buChar char="q"/>
            </a:pPr>
            <a:r>
              <a:rPr lang="en-US" sz="2600" dirty="0">
                <a:solidFill>
                  <a:schemeClr val="tx1"/>
                </a:solidFill>
              </a:rPr>
              <a:t>A collection of components that work together to achieve common objective.</a:t>
            </a:r>
          </a:p>
          <a:p>
            <a:pPr marL="0" indent="0" algn="just">
              <a:lnSpc>
                <a:spcPct val="120000"/>
              </a:lnSpc>
              <a:spcBef>
                <a:spcPts val="0"/>
              </a:spcBef>
              <a:buClrTx/>
              <a:buNone/>
            </a:pPr>
            <a:r>
              <a:rPr lang="en-US" sz="2600" b="1" dirty="0">
                <a:solidFill>
                  <a:schemeClr val="tx1"/>
                </a:solidFill>
              </a:rPr>
              <a:t>Information System</a:t>
            </a:r>
          </a:p>
          <a:p>
            <a:pPr algn="just">
              <a:lnSpc>
                <a:spcPct val="120000"/>
              </a:lnSpc>
              <a:spcBef>
                <a:spcPts val="0"/>
              </a:spcBef>
              <a:buClrTx/>
              <a:buFont typeface="Wingdings" panose="05000000000000000000" pitchFamily="2" charset="2"/>
              <a:buChar char="q"/>
            </a:pPr>
            <a:r>
              <a:rPr lang="en-US" sz="2600" dirty="0">
                <a:solidFill>
                  <a:schemeClr val="tx1"/>
                </a:solidFill>
              </a:rPr>
              <a:t>A system that provides information support to the decision making process at each level of the organization. </a:t>
            </a:r>
          </a:p>
          <a:p>
            <a:pPr marL="0" indent="0" algn="just">
              <a:lnSpc>
                <a:spcPct val="120000"/>
              </a:lnSpc>
              <a:spcBef>
                <a:spcPts val="0"/>
              </a:spcBef>
              <a:buClrTx/>
              <a:buNone/>
            </a:pPr>
            <a:r>
              <a:rPr lang="en-US" sz="2600" b="1" dirty="0">
                <a:solidFill>
                  <a:schemeClr val="tx1"/>
                </a:solidFill>
              </a:rPr>
              <a:t>Health Information System</a:t>
            </a:r>
          </a:p>
          <a:p>
            <a:pPr algn="just">
              <a:lnSpc>
                <a:spcPct val="120000"/>
              </a:lnSpc>
              <a:spcBef>
                <a:spcPts val="0"/>
              </a:spcBef>
              <a:buClrTx/>
              <a:buFont typeface="Wingdings" panose="05000000000000000000" pitchFamily="2" charset="2"/>
              <a:buChar char="q"/>
            </a:pPr>
            <a:r>
              <a:rPr lang="en-US" sz="2600" dirty="0">
                <a:solidFill>
                  <a:schemeClr val="tx1"/>
                </a:solidFill>
              </a:rPr>
              <a:t>A system that integrates data collection processing, reporting, and use of the information necessary for improving health service effectiveness and efficiency through better management at all levels of health services.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69017448"/>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A set of components and procedures organized with the objective of generating information which will improve health care management decisions at all levels of the health </a:t>
            </a:r>
          </a:p>
          <a:p>
            <a:pPr algn="just">
              <a:lnSpc>
                <a:spcPct val="120000"/>
              </a:lnSpc>
              <a:spcBef>
                <a:spcPts val="0"/>
              </a:spcBef>
              <a:buClrTx/>
              <a:buFont typeface="Wingdings" panose="05000000000000000000" pitchFamily="2" charset="2"/>
              <a:buChar char="q"/>
            </a:pPr>
            <a:r>
              <a:rPr lang="en-US" sz="2600" dirty="0">
                <a:solidFill>
                  <a:schemeClr val="tx1"/>
                </a:solidFill>
              </a:rPr>
              <a:t>A comprehensive and integrated structure that collects, collates, analyses, evaluates, stores, disseminates, health and health – related data and information for use by all.</a:t>
            </a:r>
          </a:p>
          <a:p>
            <a:pPr algn="just">
              <a:lnSpc>
                <a:spcPct val="120000"/>
              </a:lnSpc>
              <a:spcBef>
                <a:spcPts val="0"/>
              </a:spcBef>
              <a:buClrTx/>
              <a:buFont typeface="Wingdings" panose="05000000000000000000" pitchFamily="2" charset="2"/>
              <a:buChar char="q"/>
            </a:pPr>
            <a:r>
              <a:rPr lang="en-US" sz="2600" dirty="0">
                <a:solidFill>
                  <a:schemeClr val="tx1"/>
                </a:solidFill>
              </a:rPr>
              <a:t>It is an integral part of a health system, the operational boundaries of which include  all resources, organizations and actors that are involved in the regulation, financing, and provision of actions whose primary intent is to protect, promote or improve health.</a:t>
            </a:r>
          </a:p>
          <a:p>
            <a:pPr algn="just">
              <a:lnSpc>
                <a:spcPct val="120000"/>
              </a:lnSpc>
              <a:spcBef>
                <a:spcPts val="0"/>
              </a:spcBef>
              <a:buClrTx/>
              <a:buFont typeface="Wingdings" panose="05000000000000000000" pitchFamily="2" charset="2"/>
              <a:buChar char="q"/>
            </a:pPr>
            <a:r>
              <a:rPr lang="en-US" sz="2600" dirty="0">
                <a:solidFill>
                  <a:schemeClr val="tx1"/>
                </a:solidFill>
              </a:rPr>
              <a:t>HIS is an integrated effort to collect, process, report and use health information and knowledge to influence policy – making, programme action and research</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2539178"/>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9953"/>
            <a:ext cx="8753475" cy="6656698"/>
          </a:xfrm>
        </p:spPr>
        <p:txBody>
          <a:bodyPr>
            <a:normAutofit fontScale="92500" lnSpcReduction="20000"/>
          </a:bodyPr>
          <a:lstStyle/>
          <a:p>
            <a:pPr marL="0" indent="0" algn="ctr">
              <a:lnSpc>
                <a:spcPct val="120000"/>
              </a:lnSpc>
              <a:spcBef>
                <a:spcPts val="0"/>
              </a:spcBef>
              <a:buClrTx/>
              <a:buNone/>
            </a:pPr>
            <a:r>
              <a:rPr lang="en-GB" sz="2500" b="1" dirty="0">
                <a:solidFill>
                  <a:srgbClr val="0070C0"/>
                </a:solidFill>
              </a:rPr>
              <a:t>DOMAINS OF HEALTH INFORMATION </a:t>
            </a:r>
          </a:p>
          <a:p>
            <a:pPr algn="just">
              <a:lnSpc>
                <a:spcPct val="120000"/>
              </a:lnSpc>
              <a:spcBef>
                <a:spcPts val="0"/>
              </a:spcBef>
              <a:buClrTx/>
              <a:buFont typeface="Wingdings" panose="05000000000000000000" pitchFamily="2" charset="2"/>
              <a:buChar char="q"/>
            </a:pPr>
            <a:r>
              <a:rPr lang="en-US" sz="2600" dirty="0">
                <a:solidFill>
                  <a:schemeClr val="tx1"/>
                </a:solidFill>
              </a:rPr>
              <a:t>Health determinants</a:t>
            </a:r>
          </a:p>
          <a:p>
            <a:pPr algn="just">
              <a:lnSpc>
                <a:spcPct val="120000"/>
              </a:lnSpc>
              <a:spcBef>
                <a:spcPts val="0"/>
              </a:spcBef>
              <a:buClrTx/>
              <a:buFont typeface="Wingdings" panose="05000000000000000000" pitchFamily="2" charset="2"/>
              <a:buChar char="q"/>
            </a:pPr>
            <a:r>
              <a:rPr lang="en-US" sz="2600" dirty="0">
                <a:solidFill>
                  <a:schemeClr val="tx1"/>
                </a:solidFill>
              </a:rPr>
              <a:t>Health system inputs</a:t>
            </a:r>
          </a:p>
          <a:p>
            <a:pPr algn="just">
              <a:lnSpc>
                <a:spcPct val="120000"/>
              </a:lnSpc>
              <a:spcBef>
                <a:spcPts val="0"/>
              </a:spcBef>
              <a:buClrTx/>
              <a:buFont typeface="Wingdings" panose="05000000000000000000" pitchFamily="2" charset="2"/>
              <a:buChar char="q"/>
            </a:pPr>
            <a:r>
              <a:rPr lang="en-US" sz="2600" dirty="0">
                <a:solidFill>
                  <a:schemeClr val="tx1"/>
                </a:solidFill>
              </a:rPr>
              <a:t>HEALTH SYSTEM Outputs</a:t>
            </a:r>
          </a:p>
          <a:p>
            <a:pPr algn="just">
              <a:lnSpc>
                <a:spcPct val="120000"/>
              </a:lnSpc>
              <a:spcBef>
                <a:spcPts val="0"/>
              </a:spcBef>
              <a:buClrTx/>
              <a:buFont typeface="Wingdings" panose="05000000000000000000" pitchFamily="2" charset="2"/>
              <a:buChar char="q"/>
            </a:pPr>
            <a:r>
              <a:rPr lang="en-US" sz="2600" dirty="0">
                <a:solidFill>
                  <a:schemeClr val="tx1"/>
                </a:solidFill>
              </a:rPr>
              <a:t>Health system outcomes </a:t>
            </a:r>
          </a:p>
          <a:p>
            <a:pPr marL="0" indent="0" algn="ctr">
              <a:lnSpc>
                <a:spcPct val="120000"/>
              </a:lnSpc>
              <a:spcBef>
                <a:spcPts val="0"/>
              </a:spcBef>
              <a:buClrTx/>
              <a:buNone/>
            </a:pPr>
            <a:r>
              <a:rPr lang="en-US" sz="2600" b="1" dirty="0">
                <a:solidFill>
                  <a:srgbClr val="0070C0"/>
                </a:solidFill>
              </a:rPr>
              <a:t>HEALTH INFORMATION SUBSYSTEMS </a:t>
            </a:r>
          </a:p>
          <a:p>
            <a:pPr marL="514350" indent="-514350" algn="just">
              <a:lnSpc>
                <a:spcPct val="120000"/>
              </a:lnSpc>
              <a:spcBef>
                <a:spcPts val="0"/>
              </a:spcBef>
              <a:buClrTx/>
              <a:buFont typeface="+mj-lt"/>
              <a:buAutoNum type="arabicPeriod"/>
            </a:pPr>
            <a:r>
              <a:rPr lang="en-US" sz="2600" dirty="0">
                <a:solidFill>
                  <a:schemeClr val="tx1"/>
                </a:solidFill>
              </a:rPr>
              <a:t>Disease surveillance and outbreak  notification</a:t>
            </a:r>
          </a:p>
          <a:p>
            <a:pPr marL="514350" indent="-514350" algn="just">
              <a:lnSpc>
                <a:spcPct val="120000"/>
              </a:lnSpc>
              <a:spcBef>
                <a:spcPts val="0"/>
              </a:spcBef>
              <a:buClrTx/>
              <a:buFont typeface="+mj-lt"/>
              <a:buAutoNum type="arabicPeriod"/>
            </a:pPr>
            <a:r>
              <a:rPr lang="en-US" sz="2600" dirty="0">
                <a:solidFill>
                  <a:schemeClr val="tx1"/>
                </a:solidFill>
              </a:rPr>
              <a:t>Data generated through household surveys</a:t>
            </a:r>
          </a:p>
          <a:p>
            <a:pPr marL="514350" indent="-514350" algn="just">
              <a:lnSpc>
                <a:spcPct val="120000"/>
              </a:lnSpc>
              <a:spcBef>
                <a:spcPts val="0"/>
              </a:spcBef>
              <a:buClrTx/>
              <a:buFont typeface="+mj-lt"/>
              <a:buAutoNum type="arabicPeriod"/>
            </a:pPr>
            <a:r>
              <a:rPr lang="en-US" sz="2600" dirty="0">
                <a:solidFill>
                  <a:schemeClr val="tx1"/>
                </a:solidFill>
              </a:rPr>
              <a:t>Registration of vital events and consensus( e.g. birth, death and causes of death).</a:t>
            </a:r>
          </a:p>
          <a:p>
            <a:pPr marL="514350" indent="-514350" algn="just">
              <a:lnSpc>
                <a:spcPct val="120000"/>
              </a:lnSpc>
              <a:spcBef>
                <a:spcPts val="0"/>
              </a:spcBef>
              <a:buClrTx/>
              <a:buFont typeface="+mj-lt"/>
              <a:buAutoNum type="arabicPeriod"/>
            </a:pPr>
            <a:r>
              <a:rPr lang="en-US" sz="2600" dirty="0">
                <a:solidFill>
                  <a:schemeClr val="tx1"/>
                </a:solidFill>
              </a:rPr>
              <a:t>Data collection based on patient and service records and reporting from community health workers, health workers and health facilities.</a:t>
            </a:r>
          </a:p>
          <a:p>
            <a:pPr marL="514350" indent="-514350" algn="just">
              <a:lnSpc>
                <a:spcPct val="120000"/>
              </a:lnSpc>
              <a:spcBef>
                <a:spcPts val="0"/>
              </a:spcBef>
              <a:buClrTx/>
              <a:buFont typeface="+mj-lt"/>
              <a:buAutoNum type="arabicPeriod"/>
            </a:pPr>
            <a:r>
              <a:rPr lang="en-US" sz="2600" dirty="0">
                <a:solidFill>
                  <a:schemeClr val="tx1"/>
                </a:solidFill>
              </a:rPr>
              <a:t> Programme specific monitoring and evaluation for example for TB, HIV/AIDS etc.</a:t>
            </a:r>
          </a:p>
          <a:p>
            <a:pPr marL="514350" indent="-514350" algn="just">
              <a:lnSpc>
                <a:spcPct val="120000"/>
              </a:lnSpc>
              <a:spcBef>
                <a:spcPts val="0"/>
              </a:spcBef>
              <a:buClrTx/>
              <a:buFont typeface="+mj-lt"/>
              <a:buAutoNum type="arabicPeriod"/>
            </a:pPr>
            <a:r>
              <a:rPr lang="en-US" sz="2600" dirty="0">
                <a:solidFill>
                  <a:schemeClr val="tx1"/>
                </a:solidFill>
              </a:rPr>
              <a:t>Administration and resource management (including finance/budget, personnel and supplies.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89474721"/>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FUNCTION OF HEALTH INFORMATION SYSTEM</a:t>
            </a:r>
            <a:endParaRPr lang="en-GB" sz="2500" b="1" dirty="0">
              <a:solidFill>
                <a:srgbClr val="0070C0"/>
              </a:solidFill>
            </a:endParaRPr>
          </a:p>
          <a:p>
            <a:pPr marL="514350" indent="-514350" algn="just">
              <a:lnSpc>
                <a:spcPct val="120000"/>
              </a:lnSpc>
              <a:spcBef>
                <a:spcPts val="0"/>
              </a:spcBef>
              <a:buClrTx/>
              <a:buFont typeface="+mj-lt"/>
              <a:buAutoNum type="arabicPeriod"/>
            </a:pPr>
            <a:r>
              <a:rPr lang="en-US" sz="2600" dirty="0">
                <a:solidFill>
                  <a:schemeClr val="tx1"/>
                </a:solidFill>
              </a:rPr>
              <a:t>Bring together data from all different subsystems</a:t>
            </a:r>
          </a:p>
          <a:p>
            <a:pPr marL="514350" indent="-514350" algn="just">
              <a:lnSpc>
                <a:spcPct val="120000"/>
              </a:lnSpc>
              <a:spcBef>
                <a:spcPts val="0"/>
              </a:spcBef>
              <a:buClrTx/>
              <a:buFont typeface="+mj-lt"/>
              <a:buAutoNum type="arabicPeriod"/>
            </a:pPr>
            <a:r>
              <a:rPr lang="en-US" sz="2600" dirty="0">
                <a:solidFill>
                  <a:schemeClr val="tx1"/>
                </a:solidFill>
              </a:rPr>
              <a:t>To share and disseminate  data to the many different audiences for health information</a:t>
            </a:r>
          </a:p>
          <a:p>
            <a:pPr marL="514350" indent="-514350" algn="just">
              <a:lnSpc>
                <a:spcPct val="120000"/>
              </a:lnSpc>
              <a:spcBef>
                <a:spcPts val="0"/>
              </a:spcBef>
              <a:buClrTx/>
              <a:buFont typeface="+mj-lt"/>
              <a:buAutoNum type="arabicPeriod"/>
            </a:pPr>
            <a:r>
              <a:rPr lang="en-US" sz="2600" dirty="0">
                <a:solidFill>
                  <a:schemeClr val="tx1"/>
                </a:solidFill>
              </a:rPr>
              <a:t>To ensure that health information is used rationally, effectively and efficiently to improve health action.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49708571"/>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COMPONENTS OF HEALTH INFORMATION SYSTEM</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Ministry of Health</a:t>
            </a:r>
          </a:p>
          <a:p>
            <a:pPr algn="just">
              <a:lnSpc>
                <a:spcPct val="120000"/>
              </a:lnSpc>
              <a:spcBef>
                <a:spcPts val="0"/>
              </a:spcBef>
              <a:buClrTx/>
              <a:buFont typeface="Wingdings" panose="05000000000000000000" pitchFamily="2" charset="2"/>
              <a:buChar char="q"/>
            </a:pPr>
            <a:r>
              <a:rPr lang="en-US" sz="2600" dirty="0">
                <a:solidFill>
                  <a:schemeClr val="tx1"/>
                </a:solidFill>
              </a:rPr>
              <a:t>Kenya National Bureau of Statistics (</a:t>
            </a:r>
            <a:r>
              <a:rPr lang="en-US" sz="2600" dirty="0" err="1">
                <a:solidFill>
                  <a:schemeClr val="tx1"/>
                </a:solidFill>
              </a:rPr>
              <a:t>KNBS</a:t>
            </a:r>
            <a:r>
              <a:rPr lang="en-US" sz="2600" dirty="0">
                <a:solidFill>
                  <a:schemeClr val="tx1"/>
                </a:solidFill>
              </a:rPr>
              <a:t>)</a:t>
            </a:r>
          </a:p>
          <a:p>
            <a:pPr algn="just">
              <a:lnSpc>
                <a:spcPct val="120000"/>
              </a:lnSpc>
              <a:spcBef>
                <a:spcPts val="0"/>
              </a:spcBef>
              <a:buClrTx/>
              <a:buFont typeface="Wingdings" panose="05000000000000000000" pitchFamily="2" charset="2"/>
              <a:buChar char="q"/>
            </a:pPr>
            <a:r>
              <a:rPr lang="en-US" sz="2600" dirty="0">
                <a:solidFill>
                  <a:schemeClr val="tx1"/>
                </a:solidFill>
              </a:rPr>
              <a:t>Vital Registration</a:t>
            </a:r>
          </a:p>
          <a:p>
            <a:pPr algn="just">
              <a:lnSpc>
                <a:spcPct val="120000"/>
              </a:lnSpc>
              <a:spcBef>
                <a:spcPts val="0"/>
              </a:spcBef>
              <a:buClrTx/>
              <a:buFont typeface="Wingdings" panose="05000000000000000000" pitchFamily="2" charset="2"/>
              <a:buChar char="q"/>
            </a:pPr>
            <a:r>
              <a:rPr lang="en-US" sz="2600" dirty="0">
                <a:solidFill>
                  <a:schemeClr val="tx1"/>
                </a:solidFill>
              </a:rPr>
              <a:t>Private Health Institutions</a:t>
            </a:r>
          </a:p>
          <a:p>
            <a:pPr algn="just">
              <a:lnSpc>
                <a:spcPct val="120000"/>
              </a:lnSpc>
              <a:spcBef>
                <a:spcPts val="0"/>
              </a:spcBef>
              <a:buClrTx/>
              <a:buFont typeface="Wingdings" panose="05000000000000000000" pitchFamily="2" charset="2"/>
              <a:buChar char="q"/>
            </a:pPr>
            <a:r>
              <a:rPr lang="en-US" sz="2600" dirty="0">
                <a:solidFill>
                  <a:schemeClr val="tx1"/>
                </a:solidFill>
              </a:rPr>
              <a:t>Research Institutions</a:t>
            </a:r>
          </a:p>
          <a:p>
            <a:pPr algn="just">
              <a:lnSpc>
                <a:spcPct val="120000"/>
              </a:lnSpc>
              <a:spcBef>
                <a:spcPts val="0"/>
              </a:spcBef>
              <a:buClrTx/>
              <a:buFont typeface="Wingdings" panose="05000000000000000000" pitchFamily="2" charset="2"/>
              <a:buChar char="q"/>
            </a:pPr>
            <a:r>
              <a:rPr lang="en-US" sz="2600" dirty="0">
                <a:solidFill>
                  <a:schemeClr val="tx1"/>
                </a:solidFill>
              </a:rPr>
              <a:t>Faith Based Organization  (</a:t>
            </a:r>
            <a:r>
              <a:rPr lang="en-US" sz="2600" dirty="0" err="1">
                <a:solidFill>
                  <a:schemeClr val="tx1"/>
                </a:solidFill>
              </a:rPr>
              <a:t>FBO</a:t>
            </a:r>
            <a:r>
              <a:rPr lang="en-US" sz="2600" dirty="0">
                <a:solidFill>
                  <a:schemeClr val="tx1"/>
                </a:solidFill>
              </a:rPr>
              <a:t>),  </a:t>
            </a:r>
            <a:r>
              <a:rPr lang="en-US" sz="2600" dirty="0" err="1">
                <a:solidFill>
                  <a:schemeClr val="tx1"/>
                </a:solidFill>
              </a:rPr>
              <a:t>etc</a:t>
            </a: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44780821"/>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THE CURRENT LEVELS OF CARE IN THE HEALTH SECTOR ARE:</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Level 1 – Community</a:t>
            </a:r>
          </a:p>
          <a:p>
            <a:pPr algn="just">
              <a:lnSpc>
                <a:spcPct val="120000"/>
              </a:lnSpc>
              <a:spcBef>
                <a:spcPts val="0"/>
              </a:spcBef>
              <a:buClrTx/>
              <a:buFont typeface="Wingdings" panose="05000000000000000000" pitchFamily="2" charset="2"/>
              <a:buChar char="q"/>
            </a:pPr>
            <a:r>
              <a:rPr lang="en-US" sz="2600" dirty="0">
                <a:solidFill>
                  <a:schemeClr val="tx1"/>
                </a:solidFill>
              </a:rPr>
              <a:t>Level 2 – Dispensary and Clinics</a:t>
            </a:r>
          </a:p>
          <a:p>
            <a:pPr algn="just">
              <a:lnSpc>
                <a:spcPct val="120000"/>
              </a:lnSpc>
              <a:spcBef>
                <a:spcPts val="0"/>
              </a:spcBef>
              <a:buClrTx/>
              <a:buFont typeface="Wingdings" panose="05000000000000000000" pitchFamily="2" charset="2"/>
              <a:buChar char="q"/>
            </a:pPr>
            <a:r>
              <a:rPr lang="en-US" sz="2600" dirty="0">
                <a:solidFill>
                  <a:schemeClr val="tx1"/>
                </a:solidFill>
              </a:rPr>
              <a:t>Level 3 - Health Centre including Maternity and Nursing</a:t>
            </a:r>
          </a:p>
          <a:p>
            <a:pPr algn="just">
              <a:lnSpc>
                <a:spcPct val="120000"/>
              </a:lnSpc>
              <a:spcBef>
                <a:spcPts val="0"/>
              </a:spcBef>
              <a:buClrTx/>
              <a:buFont typeface="Wingdings" panose="05000000000000000000" pitchFamily="2" charset="2"/>
              <a:buChar char="q"/>
            </a:pPr>
            <a:r>
              <a:rPr lang="en-US" sz="2600" dirty="0">
                <a:solidFill>
                  <a:schemeClr val="tx1"/>
                </a:solidFill>
              </a:rPr>
              <a:t>Level 4 -   Sub – county Hospitals (Primary hospitals)</a:t>
            </a:r>
          </a:p>
          <a:p>
            <a:pPr algn="just">
              <a:lnSpc>
                <a:spcPct val="120000"/>
              </a:lnSpc>
              <a:spcBef>
                <a:spcPts val="0"/>
              </a:spcBef>
              <a:buClrTx/>
              <a:buFont typeface="Wingdings" panose="05000000000000000000" pitchFamily="2" charset="2"/>
              <a:buChar char="q"/>
            </a:pPr>
            <a:r>
              <a:rPr lang="en-US" sz="2600" dirty="0">
                <a:solidFill>
                  <a:schemeClr val="tx1"/>
                </a:solidFill>
              </a:rPr>
              <a:t>Level 5 - County and general Hospitals (Secondary Hospitals)</a:t>
            </a:r>
          </a:p>
          <a:p>
            <a:pPr algn="just">
              <a:lnSpc>
                <a:spcPct val="120000"/>
              </a:lnSpc>
              <a:spcBef>
                <a:spcPts val="0"/>
              </a:spcBef>
              <a:buClrTx/>
              <a:buFont typeface="Wingdings" panose="05000000000000000000" pitchFamily="2" charset="2"/>
              <a:buChar char="q"/>
            </a:pPr>
            <a:r>
              <a:rPr lang="en-US" sz="2600" dirty="0">
                <a:solidFill>
                  <a:schemeClr val="tx1"/>
                </a:solidFill>
              </a:rPr>
              <a:t>Level 6  - National Referral Hospitals (tertiary</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42383632"/>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9953"/>
            <a:ext cx="8610600" cy="6656698"/>
          </a:xfrm>
        </p:spPr>
        <p:txBody>
          <a:bodyPr>
            <a:normAutofit fontScale="92500" lnSpcReduction="10000"/>
          </a:bodyPr>
          <a:lstStyle/>
          <a:p>
            <a:pPr marL="0" indent="0" algn="ctr">
              <a:lnSpc>
                <a:spcPct val="120000"/>
              </a:lnSpc>
              <a:spcBef>
                <a:spcPts val="0"/>
              </a:spcBef>
              <a:buClrTx/>
              <a:buNone/>
            </a:pPr>
            <a:r>
              <a:rPr lang="en-US" sz="2600" b="1" dirty="0">
                <a:solidFill>
                  <a:srgbClr val="0070C0"/>
                </a:solidFill>
              </a:rPr>
              <a:t>BENEFITS OF HIS </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Helping decision makers to detect and control emerging and endemic health problems, monitor progress towards health goals, and promote equity.</a:t>
            </a:r>
          </a:p>
          <a:p>
            <a:pPr algn="just">
              <a:lnSpc>
                <a:spcPct val="120000"/>
              </a:lnSpc>
              <a:spcBef>
                <a:spcPts val="0"/>
              </a:spcBef>
              <a:buClrTx/>
              <a:buFont typeface="Wingdings" panose="05000000000000000000" pitchFamily="2" charset="2"/>
              <a:buChar char="q"/>
            </a:pPr>
            <a:r>
              <a:rPr lang="en-US" sz="2600" dirty="0">
                <a:solidFill>
                  <a:schemeClr val="tx1"/>
                </a:solidFill>
              </a:rPr>
              <a:t>Empowering individuals and communities with timely and understandable health related information, and drive improvements in quality of services.</a:t>
            </a:r>
          </a:p>
          <a:p>
            <a:pPr algn="just">
              <a:lnSpc>
                <a:spcPct val="120000"/>
              </a:lnSpc>
              <a:spcBef>
                <a:spcPts val="0"/>
              </a:spcBef>
              <a:buClrTx/>
              <a:buFont typeface="Wingdings" panose="05000000000000000000" pitchFamily="2" charset="2"/>
              <a:buChar char="q"/>
            </a:pPr>
            <a:r>
              <a:rPr lang="en-US" sz="2600" dirty="0">
                <a:solidFill>
                  <a:schemeClr val="tx1"/>
                </a:solidFill>
              </a:rPr>
              <a:t>Strengthening the evidence based decision making for effective health policies, permitting evaluation of scale – up efforts, and enabling innovation through research</a:t>
            </a:r>
          </a:p>
          <a:p>
            <a:pPr algn="just">
              <a:lnSpc>
                <a:spcPct val="120000"/>
              </a:lnSpc>
              <a:spcBef>
                <a:spcPts val="0"/>
              </a:spcBef>
              <a:buClrTx/>
              <a:buFont typeface="Wingdings" panose="05000000000000000000" pitchFamily="2" charset="2"/>
              <a:buChar char="q"/>
            </a:pPr>
            <a:r>
              <a:rPr lang="en-US" sz="2600" dirty="0">
                <a:solidFill>
                  <a:schemeClr val="tx1"/>
                </a:solidFill>
              </a:rPr>
              <a:t>Improving governance, mobilizing new resources, and ensuring accountability in the way they are used.</a:t>
            </a:r>
          </a:p>
          <a:p>
            <a:pPr algn="just">
              <a:lnSpc>
                <a:spcPct val="120000"/>
              </a:lnSpc>
              <a:spcBef>
                <a:spcPts val="0"/>
              </a:spcBef>
              <a:buClrTx/>
              <a:buFont typeface="Wingdings" panose="05000000000000000000" pitchFamily="2" charset="2"/>
              <a:buChar char="q"/>
            </a:pPr>
            <a:r>
              <a:rPr lang="en-US" sz="2600" dirty="0">
                <a:solidFill>
                  <a:schemeClr val="tx1"/>
                </a:solidFill>
              </a:rPr>
              <a:t>Since a properly organized HIS is needed to produce information for taking action, the development of HIS strategic plan will provide clear road map for implementation of planned activities.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68528975"/>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CURRENT HIS SUBSYSTEMS </a:t>
            </a:r>
          </a:p>
          <a:p>
            <a:pPr marL="0" indent="0" algn="just">
              <a:lnSpc>
                <a:spcPct val="120000"/>
              </a:lnSpc>
              <a:spcBef>
                <a:spcPts val="0"/>
              </a:spcBef>
              <a:buClrTx/>
              <a:buNone/>
            </a:pPr>
            <a:r>
              <a:rPr lang="en-US" sz="2600" dirty="0">
                <a:solidFill>
                  <a:schemeClr val="tx1"/>
                </a:solidFill>
              </a:rPr>
              <a:t>There are various subsystems in HIS and are summarized in the three categories namely: </a:t>
            </a:r>
          </a:p>
          <a:p>
            <a:pPr algn="just">
              <a:lnSpc>
                <a:spcPct val="120000"/>
              </a:lnSpc>
              <a:spcBef>
                <a:spcPts val="0"/>
              </a:spcBef>
              <a:buClrTx/>
              <a:buFont typeface="Wingdings" panose="05000000000000000000" pitchFamily="2" charset="2"/>
              <a:buChar char="q"/>
            </a:pPr>
            <a:r>
              <a:rPr lang="en-US" sz="2600" dirty="0">
                <a:solidFill>
                  <a:schemeClr val="tx1"/>
                </a:solidFill>
              </a:rPr>
              <a:t>Health services information</a:t>
            </a:r>
          </a:p>
          <a:p>
            <a:pPr algn="just">
              <a:lnSpc>
                <a:spcPct val="120000"/>
              </a:lnSpc>
              <a:spcBef>
                <a:spcPts val="0"/>
              </a:spcBef>
              <a:buClrTx/>
              <a:buFont typeface="Wingdings" panose="05000000000000000000" pitchFamily="2" charset="2"/>
              <a:buChar char="q"/>
            </a:pPr>
            <a:r>
              <a:rPr lang="en-US" sz="2600" dirty="0">
                <a:solidFill>
                  <a:schemeClr val="tx1"/>
                </a:solidFill>
              </a:rPr>
              <a:t>Population based data</a:t>
            </a:r>
          </a:p>
          <a:p>
            <a:pPr algn="just">
              <a:lnSpc>
                <a:spcPct val="120000"/>
              </a:lnSpc>
              <a:spcBef>
                <a:spcPts val="0"/>
              </a:spcBef>
              <a:buClrTx/>
              <a:buFont typeface="Wingdings" panose="05000000000000000000" pitchFamily="2" charset="2"/>
              <a:buChar char="q"/>
            </a:pPr>
            <a:r>
              <a:rPr lang="en-US" sz="2600" dirty="0">
                <a:solidFill>
                  <a:schemeClr val="tx1"/>
                </a:solidFill>
              </a:rPr>
              <a:t>Management information</a:t>
            </a:r>
          </a:p>
          <a:p>
            <a:pPr marL="0" indent="0" algn="just">
              <a:lnSpc>
                <a:spcPct val="120000"/>
              </a:lnSpc>
              <a:spcBef>
                <a:spcPts val="0"/>
              </a:spcBef>
              <a:buClrTx/>
              <a:buNone/>
            </a:pPr>
            <a:r>
              <a:rPr lang="en-US" sz="2600" b="1" u="sng" dirty="0">
                <a:solidFill>
                  <a:schemeClr val="tx1"/>
                </a:solidFill>
              </a:rPr>
              <a:t>POPULATION BASED DATA </a:t>
            </a:r>
          </a:p>
          <a:p>
            <a:pPr algn="just">
              <a:lnSpc>
                <a:spcPct val="120000"/>
              </a:lnSpc>
              <a:spcBef>
                <a:spcPts val="0"/>
              </a:spcBef>
              <a:buClrTx/>
              <a:buFont typeface="Wingdings" panose="05000000000000000000" pitchFamily="2" charset="2"/>
              <a:buChar char="q"/>
            </a:pPr>
            <a:r>
              <a:rPr lang="en-US" sz="2600" dirty="0">
                <a:solidFill>
                  <a:schemeClr val="tx1"/>
                </a:solidFill>
              </a:rPr>
              <a:t>Population based data include census, vital registration and surveys </a:t>
            </a:r>
          </a:p>
          <a:p>
            <a:pPr marL="0" indent="0" algn="just">
              <a:lnSpc>
                <a:spcPct val="120000"/>
              </a:lnSpc>
              <a:spcBef>
                <a:spcPts val="0"/>
              </a:spcBef>
              <a:buClrTx/>
              <a:buNone/>
            </a:pPr>
            <a:r>
              <a:rPr lang="en-US" sz="2600" b="1" u="sng" dirty="0">
                <a:solidFill>
                  <a:schemeClr val="tx1"/>
                </a:solidFill>
              </a:rPr>
              <a:t>MANAGEMENT INFORMATION </a:t>
            </a:r>
          </a:p>
          <a:p>
            <a:pPr algn="just">
              <a:lnSpc>
                <a:spcPct val="120000"/>
              </a:lnSpc>
              <a:spcBef>
                <a:spcPts val="0"/>
              </a:spcBef>
              <a:buClrTx/>
              <a:buFont typeface="Wingdings" panose="05000000000000000000" pitchFamily="2" charset="2"/>
              <a:buChar char="q"/>
            </a:pPr>
            <a:r>
              <a:rPr lang="en-US" sz="2600" dirty="0">
                <a:solidFill>
                  <a:schemeClr val="tx1"/>
                </a:solidFill>
              </a:rPr>
              <a:t>Covers administrative records, health services, and disease records.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65994986"/>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886831" cy="6534251"/>
          </a:xfrm>
        </p:spPr>
        <p:txBody>
          <a:bodyPr>
            <a:normAutofit/>
          </a:bodyPr>
          <a:lstStyle/>
          <a:p>
            <a:pPr marL="0" indent="0" algn="ctr">
              <a:lnSpc>
                <a:spcPct val="120000"/>
              </a:lnSpc>
              <a:spcBef>
                <a:spcPts val="0"/>
              </a:spcBef>
              <a:buClrTx/>
              <a:buNone/>
            </a:pPr>
            <a:r>
              <a:rPr lang="en-US" sz="2600" b="1" dirty="0">
                <a:solidFill>
                  <a:srgbClr val="0070C0"/>
                </a:solidFill>
              </a:rPr>
              <a:t>HEALTH INFORMATION SYSTEM DATA SOURCES</a:t>
            </a:r>
          </a:p>
          <a:p>
            <a:pPr algn="just">
              <a:lnSpc>
                <a:spcPct val="120000"/>
              </a:lnSpc>
              <a:spcBef>
                <a:spcPts val="0"/>
              </a:spcBef>
              <a:buClrTx/>
              <a:buFont typeface="Wingdings" panose="05000000000000000000" pitchFamily="2" charset="2"/>
              <a:buChar char="q"/>
            </a:pPr>
            <a:r>
              <a:rPr lang="en-US" sz="2600" dirty="0">
                <a:solidFill>
                  <a:schemeClr val="tx1"/>
                </a:solidFill>
              </a:rPr>
              <a:t>Data collection based on patient and services records and reporting from community health workers and health facilities.</a:t>
            </a:r>
          </a:p>
          <a:p>
            <a:pPr algn="just">
              <a:lnSpc>
                <a:spcPct val="120000"/>
              </a:lnSpc>
              <a:spcBef>
                <a:spcPts val="0"/>
              </a:spcBef>
              <a:buClrTx/>
              <a:buFont typeface="Wingdings" panose="05000000000000000000" pitchFamily="2" charset="2"/>
              <a:buChar char="q"/>
            </a:pPr>
            <a:r>
              <a:rPr lang="en-US" sz="2600" dirty="0">
                <a:solidFill>
                  <a:schemeClr val="tx1"/>
                </a:solidFill>
              </a:rPr>
              <a:t>Data generated through household surveys</a:t>
            </a:r>
          </a:p>
          <a:p>
            <a:pPr algn="just">
              <a:lnSpc>
                <a:spcPct val="120000"/>
              </a:lnSpc>
              <a:spcBef>
                <a:spcPts val="0"/>
              </a:spcBef>
              <a:buClrTx/>
              <a:buFont typeface="Wingdings" panose="05000000000000000000" pitchFamily="2" charset="2"/>
              <a:buChar char="q"/>
            </a:pPr>
            <a:r>
              <a:rPr lang="en-US" sz="2600" dirty="0">
                <a:solidFill>
                  <a:schemeClr val="tx1"/>
                </a:solidFill>
              </a:rPr>
              <a:t>Registration of vital events (births, death and causes of death)</a:t>
            </a:r>
          </a:p>
          <a:p>
            <a:pPr algn="just">
              <a:lnSpc>
                <a:spcPct val="120000"/>
              </a:lnSpc>
              <a:spcBef>
                <a:spcPts val="0"/>
              </a:spcBef>
              <a:buClrTx/>
              <a:buFont typeface="Wingdings" panose="05000000000000000000" pitchFamily="2" charset="2"/>
              <a:buChar char="q"/>
            </a:pPr>
            <a:r>
              <a:rPr lang="en-US" sz="2600" dirty="0">
                <a:solidFill>
                  <a:schemeClr val="tx1"/>
                </a:solidFill>
              </a:rPr>
              <a:t>Disease surveillance and outbreak notification</a:t>
            </a:r>
          </a:p>
          <a:p>
            <a:pPr algn="just">
              <a:lnSpc>
                <a:spcPct val="120000"/>
              </a:lnSpc>
              <a:spcBef>
                <a:spcPts val="0"/>
              </a:spcBef>
              <a:buClrTx/>
              <a:buFont typeface="Wingdings" panose="05000000000000000000" pitchFamily="2" charset="2"/>
              <a:buChar char="q"/>
            </a:pPr>
            <a:r>
              <a:rPr lang="en-US" sz="2600" dirty="0">
                <a:solidFill>
                  <a:schemeClr val="tx1"/>
                </a:solidFill>
              </a:rPr>
              <a:t>Programme specific monitoring and evaluation</a:t>
            </a:r>
          </a:p>
          <a:p>
            <a:pPr algn="just">
              <a:lnSpc>
                <a:spcPct val="120000"/>
              </a:lnSpc>
              <a:spcBef>
                <a:spcPts val="0"/>
              </a:spcBef>
              <a:buClrTx/>
              <a:buFont typeface="Wingdings" panose="05000000000000000000" pitchFamily="2" charset="2"/>
              <a:buChar char="q"/>
            </a:pPr>
            <a:r>
              <a:rPr lang="en-US" sz="2600" dirty="0">
                <a:solidFill>
                  <a:schemeClr val="tx1"/>
                </a:solidFill>
              </a:rPr>
              <a:t>Administration and resource management ( including finance /budget, personnel and supplies).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76447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ctr">
              <a:lnSpc>
                <a:spcPct val="120000"/>
              </a:lnSpc>
              <a:spcBef>
                <a:spcPts val="0"/>
              </a:spcBef>
              <a:buClrTx/>
              <a:buNone/>
            </a:pPr>
            <a:r>
              <a:rPr lang="en-US" sz="2600" b="1" dirty="0">
                <a:solidFill>
                  <a:srgbClr val="0070C0"/>
                </a:solidFill>
              </a:rPr>
              <a:t>THE BUDGETARY PROCESS</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A budget is a numerical plan for allocating resources for specific activities.</a:t>
            </a:r>
          </a:p>
          <a:p>
            <a:pPr algn="just">
              <a:lnSpc>
                <a:spcPct val="120000"/>
              </a:lnSpc>
              <a:spcBef>
                <a:spcPts val="0"/>
              </a:spcBef>
              <a:buClrTx/>
              <a:buFont typeface="Wingdings" panose="05000000000000000000" pitchFamily="2" charset="2"/>
              <a:buChar char="q"/>
            </a:pPr>
            <a:r>
              <a:rPr lang="en-US" sz="2600" dirty="0">
                <a:solidFill>
                  <a:schemeClr val="tx1"/>
                </a:solidFill>
              </a:rPr>
              <a:t>A budget is a financial plan for implementing management decisions. </a:t>
            </a:r>
          </a:p>
          <a:p>
            <a:pPr marL="0" indent="0" algn="just">
              <a:lnSpc>
                <a:spcPct val="120000"/>
              </a:lnSpc>
              <a:spcBef>
                <a:spcPts val="0"/>
              </a:spcBef>
              <a:buClrTx/>
              <a:buNone/>
            </a:pPr>
            <a:r>
              <a:rPr lang="en-US" sz="2600" b="1" dirty="0">
                <a:solidFill>
                  <a:schemeClr val="tx1"/>
                </a:solidFill>
              </a:rPr>
              <a:t>Type of budget:</a:t>
            </a:r>
          </a:p>
          <a:p>
            <a:pPr marL="0" indent="0" algn="just">
              <a:lnSpc>
                <a:spcPct val="120000"/>
              </a:lnSpc>
              <a:spcBef>
                <a:spcPts val="0"/>
              </a:spcBef>
              <a:buClrTx/>
              <a:buNone/>
            </a:pPr>
            <a:r>
              <a:rPr lang="en-US" sz="2600" dirty="0">
                <a:solidFill>
                  <a:schemeClr val="tx1"/>
                </a:solidFill>
              </a:rPr>
              <a:t>There are 4 categories of budgets </a:t>
            </a:r>
          </a:p>
          <a:p>
            <a:pPr marL="514350" indent="-514350" algn="just">
              <a:lnSpc>
                <a:spcPct val="120000"/>
              </a:lnSpc>
              <a:spcBef>
                <a:spcPts val="0"/>
              </a:spcBef>
              <a:buClrTx/>
              <a:buFont typeface="+mj-lt"/>
              <a:buAutoNum type="arabicPeriod"/>
            </a:pPr>
            <a:r>
              <a:rPr lang="en-US" sz="2600" b="1" dirty="0">
                <a:solidFill>
                  <a:schemeClr val="tx1"/>
                </a:solidFill>
              </a:rPr>
              <a:t>Cash budgets</a:t>
            </a:r>
            <a:r>
              <a:rPr lang="en-US" sz="2600" dirty="0">
                <a:solidFill>
                  <a:schemeClr val="tx1"/>
                </a:solidFill>
              </a:rPr>
              <a:t>; forecasts cash on hand and how much will be needed</a:t>
            </a:r>
          </a:p>
          <a:p>
            <a:pPr marL="514350" indent="-514350" algn="just">
              <a:lnSpc>
                <a:spcPct val="120000"/>
              </a:lnSpc>
              <a:spcBef>
                <a:spcPts val="0"/>
              </a:spcBef>
              <a:buClrTx/>
              <a:buFont typeface="+mj-lt"/>
              <a:buAutoNum type="arabicPeriod"/>
            </a:pPr>
            <a:r>
              <a:rPr lang="en-US" sz="2600" b="1" dirty="0">
                <a:solidFill>
                  <a:schemeClr val="tx1"/>
                </a:solidFill>
              </a:rPr>
              <a:t>Revenue budgets</a:t>
            </a:r>
            <a:r>
              <a:rPr lang="en-US" sz="2600" dirty="0">
                <a:solidFill>
                  <a:schemeClr val="tx1"/>
                </a:solidFill>
              </a:rPr>
              <a:t>; projects future sales </a:t>
            </a:r>
          </a:p>
          <a:p>
            <a:pPr marL="514350" indent="-514350" algn="just">
              <a:lnSpc>
                <a:spcPct val="120000"/>
              </a:lnSpc>
              <a:spcBef>
                <a:spcPts val="0"/>
              </a:spcBef>
              <a:buClrTx/>
              <a:buFont typeface="+mj-lt"/>
              <a:buAutoNum type="arabicPeriod"/>
            </a:pPr>
            <a:r>
              <a:rPr lang="en-US" sz="2600" b="1" dirty="0">
                <a:solidFill>
                  <a:schemeClr val="tx1"/>
                </a:solidFill>
              </a:rPr>
              <a:t>Variable budget</a:t>
            </a:r>
            <a:r>
              <a:rPr lang="en-US" sz="2600" dirty="0">
                <a:solidFill>
                  <a:schemeClr val="tx1"/>
                </a:solidFill>
              </a:rPr>
              <a:t>; takes into account the costs that vary with volume. </a:t>
            </a:r>
          </a:p>
          <a:p>
            <a:pPr marL="514350" indent="-514350" algn="just">
              <a:lnSpc>
                <a:spcPct val="120000"/>
              </a:lnSpc>
              <a:spcBef>
                <a:spcPts val="0"/>
              </a:spcBef>
              <a:buClrTx/>
              <a:buFont typeface="+mj-lt"/>
              <a:buAutoNum type="arabicPeriod"/>
            </a:pPr>
            <a:r>
              <a:rPr lang="en-US" sz="2600" b="1" dirty="0">
                <a:solidFill>
                  <a:schemeClr val="tx1"/>
                </a:solidFill>
              </a:rPr>
              <a:t>Fixed budget</a:t>
            </a:r>
            <a:r>
              <a:rPr lang="en-US" sz="2600" dirty="0">
                <a:solidFill>
                  <a:schemeClr val="tx1"/>
                </a:solidFill>
              </a:rPr>
              <a:t>; assumes fixed level of sales or production</a:t>
            </a:r>
          </a:p>
          <a:p>
            <a:pPr marL="514350" indent="-514350" algn="just">
              <a:lnSpc>
                <a:spcPct val="120000"/>
              </a:lnSpc>
              <a:spcBef>
                <a:spcPts val="0"/>
              </a:spcBef>
              <a:buClrTx/>
              <a:buFont typeface="+mj-lt"/>
              <a:buAutoNum type="arabicPeriod"/>
            </a:pPr>
            <a:r>
              <a:rPr lang="en-US" sz="2600" b="1" dirty="0">
                <a:solidFill>
                  <a:schemeClr val="tx1"/>
                </a:solidFill>
              </a:rPr>
              <a:t>Expense budget</a:t>
            </a:r>
            <a:r>
              <a:rPr lang="en-US" sz="2600" dirty="0">
                <a:solidFill>
                  <a:schemeClr val="tx1"/>
                </a:solidFill>
              </a:rPr>
              <a:t>; lists primary activities and allocates cash amount to each.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81089727"/>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599"/>
            <a:ext cx="8839199" cy="6458051"/>
          </a:xfrm>
        </p:spPr>
        <p:txBody>
          <a:bodyPr>
            <a:normAutofit fontScale="55000" lnSpcReduction="20000"/>
          </a:bodyPr>
          <a:lstStyle/>
          <a:p>
            <a:pPr marL="0" indent="0" algn="ctr">
              <a:lnSpc>
                <a:spcPct val="120000"/>
              </a:lnSpc>
              <a:spcBef>
                <a:spcPts val="0"/>
              </a:spcBef>
              <a:buClrTx/>
              <a:buNone/>
            </a:pPr>
            <a:r>
              <a:rPr lang="en-US" sz="4400" b="1" dirty="0">
                <a:solidFill>
                  <a:srgbClr val="0070C0"/>
                </a:solidFill>
              </a:rPr>
              <a:t>USERS OF HEALTH INFORMATION </a:t>
            </a:r>
            <a:endParaRPr lang="en-GB" sz="4400" b="1" dirty="0">
              <a:solidFill>
                <a:srgbClr val="0070C0"/>
              </a:solidFill>
            </a:endParaRPr>
          </a:p>
          <a:p>
            <a:pPr algn="just">
              <a:lnSpc>
                <a:spcPct val="120000"/>
              </a:lnSpc>
              <a:spcBef>
                <a:spcPts val="0"/>
              </a:spcBef>
              <a:buClrTx/>
              <a:buFont typeface="Wingdings" panose="05000000000000000000" pitchFamily="2" charset="2"/>
              <a:buChar char="q"/>
            </a:pPr>
            <a:r>
              <a:rPr lang="en-US" sz="4000" dirty="0">
                <a:solidFill>
                  <a:schemeClr val="tx1"/>
                </a:solidFill>
              </a:rPr>
              <a:t>At each of the health system, users of health information have different needs and use information in different ways.</a:t>
            </a:r>
          </a:p>
          <a:p>
            <a:pPr algn="just">
              <a:lnSpc>
                <a:spcPct val="120000"/>
              </a:lnSpc>
              <a:spcBef>
                <a:spcPts val="0"/>
              </a:spcBef>
              <a:buClrTx/>
              <a:buFont typeface="Wingdings" panose="05000000000000000000" pitchFamily="2" charset="2"/>
              <a:buChar char="q"/>
            </a:pPr>
            <a:r>
              <a:rPr lang="en-US" sz="4000" dirty="0">
                <a:solidFill>
                  <a:schemeClr val="tx1"/>
                </a:solidFill>
              </a:rPr>
              <a:t>At the most basic level of client – health worker  interaction, patient records are a vital of information at the individuals level, for reviews of care and norms, confidential inquiries and facility based audit reviews of provider practices.</a:t>
            </a:r>
          </a:p>
          <a:p>
            <a:pPr algn="just">
              <a:lnSpc>
                <a:spcPct val="120000"/>
              </a:lnSpc>
              <a:spcBef>
                <a:spcPts val="0"/>
              </a:spcBef>
              <a:buClrTx/>
              <a:buFont typeface="Wingdings" panose="05000000000000000000" pitchFamily="2" charset="2"/>
              <a:buChar char="q"/>
            </a:pPr>
            <a:r>
              <a:rPr lang="en-US" sz="4000" dirty="0">
                <a:solidFill>
                  <a:schemeClr val="tx1"/>
                </a:solidFill>
              </a:rPr>
              <a:t>At the facility, managers need information on patient profiles, patterns of admissions and discharges, length of hospital stay, use of medicines and equipment, deployment of different categories of health care workers and ancillary staff, costs and income</a:t>
            </a:r>
          </a:p>
          <a:p>
            <a:pPr algn="just">
              <a:lnSpc>
                <a:spcPct val="120000"/>
              </a:lnSpc>
              <a:spcBef>
                <a:spcPts val="0"/>
              </a:spcBef>
              <a:buClrTx/>
              <a:buFont typeface="Wingdings" panose="05000000000000000000" pitchFamily="2" charset="2"/>
              <a:buChar char="q"/>
            </a:pPr>
            <a:r>
              <a:rPr lang="en-US" sz="4000" dirty="0">
                <a:solidFill>
                  <a:schemeClr val="tx1"/>
                </a:solidFill>
              </a:rPr>
              <a:t>At sub county, county and national level, policy makers, planners, managers and other stakeholders  use this information and data on locally relevant population profiles and risk factors in decision making regarding allocation of resources to different facilities</a:t>
            </a:r>
          </a:p>
          <a:p>
            <a:pPr algn="just">
              <a:lnSpc>
                <a:spcPct val="120000"/>
              </a:lnSpc>
              <a:spcBef>
                <a:spcPts val="0"/>
              </a:spcBef>
              <a:buClrTx/>
              <a:buFont typeface="Wingdings" panose="05000000000000000000" pitchFamily="2" charset="2"/>
              <a:buChar char="q"/>
            </a:pPr>
            <a:r>
              <a:rPr lang="en-US" sz="4000" dirty="0">
                <a:solidFill>
                  <a:schemeClr val="tx1"/>
                </a:solidFill>
              </a:rPr>
              <a:t>Within the public health sector, such information is transmitted upwards through sub county and county levels to the national level where basic resource allocation decisions are made.</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75147043"/>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INSTITUTIONAL REVIEW OF HIS </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Health Information System in Kenya has been reviewed severally with a view of putting in place sound systems that provides quantitative and qualitative data which is essential for identifying major health problems.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55701575"/>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399"/>
            <a:ext cx="8610600" cy="6534251"/>
          </a:xfrm>
        </p:spPr>
        <p:txBody>
          <a:bodyPr>
            <a:normAutofit fontScale="85000" lnSpcReduction="20000"/>
          </a:bodyPr>
          <a:lstStyle/>
          <a:p>
            <a:pPr marL="0" indent="0" algn="ctr">
              <a:lnSpc>
                <a:spcPct val="120000"/>
              </a:lnSpc>
              <a:spcBef>
                <a:spcPts val="0"/>
              </a:spcBef>
              <a:buClrTx/>
              <a:buNone/>
            </a:pPr>
            <a:r>
              <a:rPr lang="en-US" sz="2600" b="1" dirty="0">
                <a:solidFill>
                  <a:srgbClr val="0070C0"/>
                </a:solidFill>
              </a:rPr>
              <a:t>CHARACTERISTICS OF GOOD INFORMATION </a:t>
            </a:r>
            <a:endParaRPr lang="en-GB" sz="2500" b="1" dirty="0">
              <a:solidFill>
                <a:srgbClr val="0070C0"/>
              </a:solidFill>
            </a:endParaRPr>
          </a:p>
          <a:p>
            <a:pPr marL="0" indent="0" algn="just">
              <a:lnSpc>
                <a:spcPct val="120000"/>
              </a:lnSpc>
              <a:spcBef>
                <a:spcPts val="0"/>
              </a:spcBef>
              <a:buClrTx/>
              <a:buNone/>
            </a:pPr>
            <a:r>
              <a:rPr lang="en-US" sz="2600" dirty="0">
                <a:solidFill>
                  <a:schemeClr val="tx1"/>
                </a:solidFill>
              </a:rPr>
              <a:t>Good information is that which is used and which creates value. Good information is:</a:t>
            </a:r>
          </a:p>
          <a:p>
            <a:pPr algn="just">
              <a:lnSpc>
                <a:spcPct val="120000"/>
              </a:lnSpc>
              <a:spcBef>
                <a:spcPts val="0"/>
              </a:spcBef>
              <a:buClrTx/>
              <a:buFont typeface="Wingdings" panose="05000000000000000000" pitchFamily="2" charset="2"/>
              <a:buChar char="q"/>
            </a:pPr>
            <a:r>
              <a:rPr lang="en-US" sz="2600" b="1" dirty="0">
                <a:solidFill>
                  <a:schemeClr val="tx1"/>
                </a:solidFill>
              </a:rPr>
              <a:t>Relevant</a:t>
            </a:r>
            <a:r>
              <a:rPr lang="en-US" sz="2600" dirty="0">
                <a:solidFill>
                  <a:schemeClr val="tx1"/>
                </a:solidFill>
              </a:rPr>
              <a:t> for its purpose—relevant to the problem being considered.</a:t>
            </a:r>
          </a:p>
          <a:p>
            <a:pPr algn="just">
              <a:lnSpc>
                <a:spcPct val="120000"/>
              </a:lnSpc>
              <a:spcBef>
                <a:spcPts val="0"/>
              </a:spcBef>
              <a:buClrTx/>
              <a:buFont typeface="Wingdings" panose="05000000000000000000" pitchFamily="2" charset="2"/>
              <a:buChar char="q"/>
            </a:pPr>
            <a:r>
              <a:rPr lang="en-US" sz="2600" dirty="0">
                <a:solidFill>
                  <a:schemeClr val="tx1"/>
                </a:solidFill>
              </a:rPr>
              <a:t>Sufficiently </a:t>
            </a:r>
            <a:r>
              <a:rPr lang="en-US" sz="2600" b="1" dirty="0">
                <a:solidFill>
                  <a:schemeClr val="tx1"/>
                </a:solidFill>
              </a:rPr>
              <a:t>accurate</a:t>
            </a:r>
            <a:r>
              <a:rPr lang="en-US" sz="2600" dirty="0">
                <a:solidFill>
                  <a:schemeClr val="tx1"/>
                </a:solidFill>
              </a:rPr>
              <a:t> for its purpose -  Accurate  for the  purpose it is intended</a:t>
            </a:r>
          </a:p>
          <a:p>
            <a:pPr algn="just">
              <a:lnSpc>
                <a:spcPct val="120000"/>
              </a:lnSpc>
              <a:spcBef>
                <a:spcPts val="0"/>
              </a:spcBef>
              <a:buClrTx/>
              <a:buFont typeface="Wingdings" panose="05000000000000000000" pitchFamily="2" charset="2"/>
              <a:buChar char="q"/>
            </a:pPr>
            <a:r>
              <a:rPr lang="en-US" sz="2600" b="1" dirty="0">
                <a:solidFill>
                  <a:schemeClr val="tx1"/>
                </a:solidFill>
              </a:rPr>
              <a:t>Complete </a:t>
            </a:r>
            <a:r>
              <a:rPr lang="en-US" sz="2600" dirty="0">
                <a:solidFill>
                  <a:schemeClr val="tx1"/>
                </a:solidFill>
              </a:rPr>
              <a:t>enough for the problem. Complete in respect of the  key elements of the problem.</a:t>
            </a:r>
          </a:p>
          <a:p>
            <a:pPr algn="just">
              <a:lnSpc>
                <a:spcPct val="120000"/>
              </a:lnSpc>
              <a:spcBef>
                <a:spcPts val="0"/>
              </a:spcBef>
              <a:buClrTx/>
              <a:buFont typeface="Wingdings" panose="05000000000000000000" pitchFamily="2" charset="2"/>
              <a:buChar char="q"/>
            </a:pPr>
            <a:r>
              <a:rPr lang="en-US" sz="2600" dirty="0">
                <a:solidFill>
                  <a:schemeClr val="tx1"/>
                </a:solidFill>
              </a:rPr>
              <a:t>From a source in which the user has </a:t>
            </a:r>
            <a:r>
              <a:rPr lang="en-US" sz="2600" b="1" dirty="0">
                <a:solidFill>
                  <a:schemeClr val="tx1"/>
                </a:solidFill>
              </a:rPr>
              <a:t>confidence </a:t>
            </a:r>
            <a:r>
              <a:rPr lang="en-US" sz="2600" dirty="0">
                <a:solidFill>
                  <a:schemeClr val="tx1"/>
                </a:solidFill>
              </a:rPr>
              <a:t>- when the source has been reliable in the past and when there is good communication between the information producer and the manager.</a:t>
            </a:r>
          </a:p>
          <a:p>
            <a:pPr algn="just">
              <a:lnSpc>
                <a:spcPct val="120000"/>
              </a:lnSpc>
              <a:spcBef>
                <a:spcPts val="0"/>
              </a:spcBef>
              <a:buClrTx/>
              <a:buFont typeface="Wingdings" panose="05000000000000000000" pitchFamily="2" charset="2"/>
              <a:buChar char="q"/>
            </a:pPr>
            <a:r>
              <a:rPr lang="en-US" sz="2600" dirty="0">
                <a:solidFill>
                  <a:schemeClr val="tx1"/>
                </a:solidFill>
              </a:rPr>
              <a:t>Communicated to the </a:t>
            </a:r>
            <a:r>
              <a:rPr lang="en-US" sz="2600" b="1" dirty="0">
                <a:solidFill>
                  <a:schemeClr val="tx1"/>
                </a:solidFill>
              </a:rPr>
              <a:t>right person </a:t>
            </a:r>
            <a:r>
              <a:rPr lang="en-US" sz="2600" dirty="0">
                <a:solidFill>
                  <a:schemeClr val="tx1"/>
                </a:solidFill>
              </a:rPr>
              <a:t>– information directed exactly where it is required.</a:t>
            </a:r>
          </a:p>
          <a:p>
            <a:pPr algn="just">
              <a:lnSpc>
                <a:spcPct val="120000"/>
              </a:lnSpc>
              <a:spcBef>
                <a:spcPts val="0"/>
              </a:spcBef>
              <a:buClrTx/>
              <a:buFont typeface="Wingdings" panose="05000000000000000000" pitchFamily="2" charset="2"/>
              <a:buChar char="q"/>
            </a:pPr>
            <a:r>
              <a:rPr lang="en-US" sz="2600" dirty="0">
                <a:solidFill>
                  <a:schemeClr val="tx1"/>
                </a:solidFill>
              </a:rPr>
              <a:t> Communicated in </a:t>
            </a:r>
            <a:r>
              <a:rPr lang="en-US" sz="2600" b="1" dirty="0">
                <a:solidFill>
                  <a:schemeClr val="tx1"/>
                </a:solidFill>
              </a:rPr>
              <a:t>time</a:t>
            </a:r>
            <a:r>
              <a:rPr lang="en-US" sz="2600" dirty="0">
                <a:solidFill>
                  <a:schemeClr val="tx1"/>
                </a:solidFill>
              </a:rPr>
              <a:t> for its purpose. In time to be used</a:t>
            </a:r>
          </a:p>
          <a:p>
            <a:pPr algn="just">
              <a:lnSpc>
                <a:spcPct val="120000"/>
              </a:lnSpc>
              <a:spcBef>
                <a:spcPts val="0"/>
              </a:spcBef>
              <a:buClrTx/>
              <a:buFont typeface="Wingdings" panose="05000000000000000000" pitchFamily="2" charset="2"/>
              <a:buChar char="q"/>
            </a:pPr>
            <a:r>
              <a:rPr lang="en-US" sz="2600" dirty="0">
                <a:solidFill>
                  <a:schemeClr val="tx1"/>
                </a:solidFill>
              </a:rPr>
              <a:t>That which contains the </a:t>
            </a:r>
            <a:r>
              <a:rPr lang="en-US" sz="2600" b="1" dirty="0">
                <a:solidFill>
                  <a:schemeClr val="tx1"/>
                </a:solidFill>
              </a:rPr>
              <a:t>right level of detail </a:t>
            </a:r>
            <a:r>
              <a:rPr lang="en-US" sz="2600" dirty="0">
                <a:solidFill>
                  <a:schemeClr val="tx1"/>
                </a:solidFill>
              </a:rPr>
              <a:t>– Detailed in consistent with effective decision making.</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39188891"/>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Communicated by an appropriate </a:t>
            </a:r>
            <a:r>
              <a:rPr lang="en-US" sz="2600" b="1" dirty="0">
                <a:solidFill>
                  <a:schemeClr val="tx1"/>
                </a:solidFill>
              </a:rPr>
              <a:t>channel of communication</a:t>
            </a:r>
            <a:r>
              <a:rPr lang="en-US" sz="2600" dirty="0">
                <a:solidFill>
                  <a:schemeClr val="tx1"/>
                </a:solidFill>
              </a:rPr>
              <a:t>- Communicate through proper channel e.g. – with regard to the nature and purpose of the information, the speed required, and the requirements of the user</a:t>
            </a:r>
          </a:p>
          <a:p>
            <a:pPr algn="just">
              <a:lnSpc>
                <a:spcPct val="120000"/>
              </a:lnSpc>
              <a:spcBef>
                <a:spcPts val="0"/>
              </a:spcBef>
              <a:buClrTx/>
              <a:buFont typeface="Wingdings" panose="05000000000000000000" pitchFamily="2" charset="2"/>
              <a:buChar char="q"/>
            </a:pPr>
            <a:r>
              <a:rPr lang="en-US" sz="2600" dirty="0">
                <a:solidFill>
                  <a:schemeClr val="tx1"/>
                </a:solidFill>
              </a:rPr>
              <a:t>That which is </a:t>
            </a:r>
            <a:r>
              <a:rPr lang="en-US" sz="2600" b="1" dirty="0">
                <a:solidFill>
                  <a:schemeClr val="tx1"/>
                </a:solidFill>
              </a:rPr>
              <a:t>understandable by the user </a:t>
            </a:r>
            <a:r>
              <a:rPr lang="en-US" sz="2600" dirty="0">
                <a:solidFill>
                  <a:schemeClr val="tx1"/>
                </a:solidFill>
              </a:rPr>
              <a:t>- 1. Information preferred by the user e.g. in the form of pictures, narrative, statistical and facts 2. Remembered knowledge, environmental factors, e.g.  group pressures, the time available, and trust in the information system 3. Language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429634818"/>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US" sz="2800" b="1" dirty="0">
                <a:solidFill>
                  <a:srgbClr val="0070C0"/>
                </a:solidFill>
              </a:rPr>
              <a:t>THE IMPORTANCE OF INFORMATION AND MANAGEMENT </a:t>
            </a:r>
            <a:endParaRPr lang="en-GB" sz="2800" b="1" dirty="0">
              <a:solidFill>
                <a:srgbClr val="0070C0"/>
              </a:solidFill>
            </a:endParaRPr>
          </a:p>
          <a:p>
            <a:pPr algn="just">
              <a:lnSpc>
                <a:spcPct val="120000"/>
              </a:lnSpc>
              <a:spcBef>
                <a:spcPts val="0"/>
              </a:spcBef>
              <a:buClrTx/>
              <a:buFont typeface="Wingdings" panose="05000000000000000000" pitchFamily="2" charset="2"/>
              <a:buChar char="q"/>
            </a:pPr>
            <a:r>
              <a:rPr lang="en-US" sz="2800" dirty="0">
                <a:solidFill>
                  <a:schemeClr val="tx1"/>
                </a:solidFill>
              </a:rPr>
              <a:t>Managers in organizations make decisions, prepare plans, control activities by using information from formal sources, e.g. from organizations  management information systems – or from informal means, such as face to face conversations, telephone calls, through social contacts and so on.</a:t>
            </a:r>
          </a:p>
          <a:p>
            <a:pPr algn="just">
              <a:lnSpc>
                <a:spcPct val="120000"/>
              </a:lnSpc>
              <a:spcBef>
                <a:spcPts val="0"/>
              </a:spcBef>
              <a:buClrTx/>
              <a:buFont typeface="Wingdings" panose="05000000000000000000" pitchFamily="2" charset="2"/>
              <a:buChar char="q"/>
            </a:pPr>
            <a:r>
              <a:rPr lang="en-US" sz="2800" dirty="0">
                <a:solidFill>
                  <a:schemeClr val="tx1"/>
                </a:solidFill>
              </a:rPr>
              <a:t>Managers are faced with-</a:t>
            </a:r>
          </a:p>
          <a:p>
            <a:pPr lvl="1" algn="just">
              <a:lnSpc>
                <a:spcPct val="120000"/>
              </a:lnSpc>
              <a:spcBef>
                <a:spcPts val="0"/>
              </a:spcBef>
              <a:buClrTx/>
              <a:buFont typeface="Wingdings" panose="05000000000000000000" pitchFamily="2" charset="2"/>
              <a:buChar char="§"/>
            </a:pPr>
            <a:r>
              <a:rPr lang="en-US" sz="2800" dirty="0">
                <a:solidFill>
                  <a:schemeClr val="tx1"/>
                </a:solidFill>
              </a:rPr>
              <a:t>Accelerating rate of change</a:t>
            </a:r>
          </a:p>
          <a:p>
            <a:pPr lvl="1" algn="just">
              <a:lnSpc>
                <a:spcPct val="120000"/>
              </a:lnSpc>
              <a:spcBef>
                <a:spcPts val="0"/>
              </a:spcBef>
              <a:buClrTx/>
              <a:buFont typeface="Wingdings" panose="05000000000000000000" pitchFamily="2" charset="2"/>
              <a:buChar char="§"/>
            </a:pPr>
            <a:r>
              <a:rPr lang="en-US" sz="2800" dirty="0">
                <a:solidFill>
                  <a:schemeClr val="tx1"/>
                </a:solidFill>
              </a:rPr>
              <a:t>More complex environment</a:t>
            </a:r>
          </a:p>
          <a:p>
            <a:pPr lvl="1" algn="just">
              <a:lnSpc>
                <a:spcPct val="120000"/>
              </a:lnSpc>
              <a:spcBef>
                <a:spcPts val="0"/>
              </a:spcBef>
              <a:buClrTx/>
              <a:buFont typeface="Wingdings" panose="05000000000000000000" pitchFamily="2" charset="2"/>
              <a:buChar char="§"/>
            </a:pPr>
            <a:r>
              <a:rPr lang="en-US" sz="2800" dirty="0">
                <a:solidFill>
                  <a:schemeClr val="tx1"/>
                </a:solidFill>
              </a:rPr>
              <a:t>Considerable uncertainty.</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37425865"/>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753475" cy="6534251"/>
          </a:xfrm>
        </p:spPr>
        <p:txBody>
          <a:bodyPr>
            <a:normAutofit fontScale="92500"/>
          </a:bodyPr>
          <a:lstStyle/>
          <a:p>
            <a:pPr marL="0" indent="0" algn="just">
              <a:lnSpc>
                <a:spcPct val="120000"/>
              </a:lnSpc>
              <a:spcBef>
                <a:spcPts val="0"/>
              </a:spcBef>
              <a:buClrTx/>
              <a:buNone/>
            </a:pPr>
            <a:r>
              <a:rPr lang="en-US" sz="2600" b="1" dirty="0">
                <a:solidFill>
                  <a:srgbClr val="0070C0"/>
                </a:solidFill>
              </a:rPr>
              <a:t>TYPES OF HEALTH MANAGEMENT INFORMATION SYSTEMS</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Management Information Systems</a:t>
            </a:r>
          </a:p>
          <a:p>
            <a:pPr algn="just">
              <a:lnSpc>
                <a:spcPct val="120000"/>
              </a:lnSpc>
              <a:spcBef>
                <a:spcPts val="0"/>
              </a:spcBef>
              <a:buClrTx/>
              <a:buFont typeface="Wingdings" panose="05000000000000000000" pitchFamily="2" charset="2"/>
              <a:buChar char="q"/>
            </a:pPr>
            <a:r>
              <a:rPr lang="en-US" sz="2600" dirty="0">
                <a:solidFill>
                  <a:schemeClr val="tx1"/>
                </a:solidFill>
              </a:rPr>
              <a:t>Database Management Systems</a:t>
            </a:r>
          </a:p>
          <a:p>
            <a:pPr algn="just">
              <a:lnSpc>
                <a:spcPct val="120000"/>
              </a:lnSpc>
              <a:spcBef>
                <a:spcPts val="0"/>
              </a:spcBef>
              <a:buClrTx/>
              <a:buFont typeface="Wingdings" panose="05000000000000000000" pitchFamily="2" charset="2"/>
              <a:buChar char="q"/>
            </a:pPr>
            <a:r>
              <a:rPr lang="en-US" sz="2600" dirty="0">
                <a:solidFill>
                  <a:schemeClr val="tx1"/>
                </a:solidFill>
              </a:rPr>
              <a:t>Decision Support Systems</a:t>
            </a:r>
          </a:p>
          <a:p>
            <a:pPr algn="just">
              <a:lnSpc>
                <a:spcPct val="120000"/>
              </a:lnSpc>
              <a:spcBef>
                <a:spcPts val="0"/>
              </a:spcBef>
              <a:buClrTx/>
              <a:buFont typeface="Wingdings" panose="05000000000000000000" pitchFamily="2" charset="2"/>
              <a:buChar char="q"/>
            </a:pPr>
            <a:r>
              <a:rPr lang="en-US" sz="2600" dirty="0">
                <a:solidFill>
                  <a:schemeClr val="tx1"/>
                </a:solidFill>
              </a:rPr>
              <a:t>Question Answer Systems</a:t>
            </a:r>
          </a:p>
          <a:p>
            <a:pPr algn="just">
              <a:lnSpc>
                <a:spcPct val="120000"/>
              </a:lnSpc>
              <a:spcBef>
                <a:spcPts val="0"/>
              </a:spcBef>
              <a:buClrTx/>
              <a:buFont typeface="Wingdings" panose="05000000000000000000" pitchFamily="2" charset="2"/>
              <a:buChar char="q"/>
            </a:pPr>
            <a:r>
              <a:rPr lang="en-US" sz="2600" dirty="0">
                <a:solidFill>
                  <a:schemeClr val="tx1"/>
                </a:solidFill>
              </a:rPr>
              <a:t>Information Retrieval Systems</a:t>
            </a:r>
          </a:p>
          <a:p>
            <a:pPr algn="just">
              <a:lnSpc>
                <a:spcPct val="120000"/>
              </a:lnSpc>
              <a:spcBef>
                <a:spcPts val="0"/>
              </a:spcBef>
              <a:buClrTx/>
              <a:buFont typeface="Wingdings" panose="05000000000000000000" pitchFamily="2" charset="2"/>
              <a:buChar char="q"/>
            </a:pPr>
            <a:r>
              <a:rPr lang="en-US" sz="2600" dirty="0">
                <a:solidFill>
                  <a:schemeClr val="tx1"/>
                </a:solidFill>
              </a:rPr>
              <a:t>The Internet</a:t>
            </a:r>
          </a:p>
          <a:p>
            <a:pPr marL="0" indent="0" algn="just">
              <a:lnSpc>
                <a:spcPct val="120000"/>
              </a:lnSpc>
              <a:spcBef>
                <a:spcPts val="0"/>
              </a:spcBef>
              <a:buClrTx/>
              <a:buNone/>
            </a:pPr>
            <a:r>
              <a:rPr lang="en-US" sz="2600" b="1" dirty="0">
                <a:solidFill>
                  <a:schemeClr val="tx1"/>
                </a:solidFill>
              </a:rPr>
              <a:t>SUMMARY</a:t>
            </a:r>
          </a:p>
          <a:p>
            <a:pPr algn="just">
              <a:lnSpc>
                <a:spcPct val="120000"/>
              </a:lnSpc>
              <a:spcBef>
                <a:spcPts val="0"/>
              </a:spcBef>
              <a:buClrTx/>
              <a:buFont typeface="Wingdings" panose="05000000000000000000" pitchFamily="2" charset="2"/>
              <a:buChar char="q"/>
            </a:pPr>
            <a:r>
              <a:rPr lang="en-US" sz="2600" dirty="0">
                <a:solidFill>
                  <a:schemeClr val="tx1"/>
                </a:solidFill>
              </a:rPr>
              <a:t>Information increases knowledge, reduces uncertainty, adds value when used.</a:t>
            </a:r>
          </a:p>
          <a:p>
            <a:pPr algn="just">
              <a:lnSpc>
                <a:spcPct val="120000"/>
              </a:lnSpc>
              <a:spcBef>
                <a:spcPts val="0"/>
              </a:spcBef>
              <a:buClrTx/>
              <a:buFont typeface="Wingdings" panose="05000000000000000000" pitchFamily="2" charset="2"/>
              <a:buChar char="q"/>
            </a:pPr>
            <a:r>
              <a:rPr lang="en-US" sz="2600" dirty="0">
                <a:solidFill>
                  <a:schemeClr val="tx1"/>
                </a:solidFill>
              </a:rPr>
              <a:t>Data are facts which have been recorded</a:t>
            </a:r>
          </a:p>
          <a:p>
            <a:pPr algn="just">
              <a:lnSpc>
                <a:spcPct val="120000"/>
              </a:lnSpc>
              <a:spcBef>
                <a:spcPts val="0"/>
              </a:spcBef>
              <a:buClrTx/>
              <a:buFont typeface="Wingdings" panose="05000000000000000000" pitchFamily="2" charset="2"/>
              <a:buChar char="q"/>
            </a:pPr>
            <a:r>
              <a:rPr lang="en-US" sz="2600" dirty="0">
                <a:solidFill>
                  <a:schemeClr val="tx1"/>
                </a:solidFill>
              </a:rPr>
              <a:t>Information is processed data which is understood by the user.</a:t>
            </a:r>
          </a:p>
          <a:p>
            <a:pPr algn="just">
              <a:lnSpc>
                <a:spcPct val="120000"/>
              </a:lnSpc>
              <a:spcBef>
                <a:spcPts val="0"/>
              </a:spcBef>
              <a:buClrTx/>
              <a:buFont typeface="Wingdings" panose="05000000000000000000" pitchFamily="2" charset="2"/>
              <a:buChar char="q"/>
            </a:pPr>
            <a:r>
              <a:rPr lang="en-US" sz="2600" dirty="0">
                <a:solidFill>
                  <a:schemeClr val="tx1"/>
                </a:solidFill>
              </a:rPr>
              <a:t>The value of information comes from its user</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73791397"/>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US" sz="2600" b="1" dirty="0">
                <a:solidFill>
                  <a:srgbClr val="0070C0"/>
                </a:solidFill>
              </a:rPr>
              <a:t>Objectives of Health Management Information Systems.</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The primary purpose of the organization is to satisfy the needs of its clients. </a:t>
            </a:r>
          </a:p>
          <a:p>
            <a:pPr algn="just">
              <a:lnSpc>
                <a:spcPct val="120000"/>
              </a:lnSpc>
              <a:spcBef>
                <a:spcPts val="0"/>
              </a:spcBef>
              <a:buClrTx/>
              <a:buFont typeface="Wingdings" panose="05000000000000000000" pitchFamily="2" charset="2"/>
              <a:buChar char="q"/>
            </a:pPr>
            <a:r>
              <a:rPr lang="en-US" sz="2600" dirty="0">
                <a:solidFill>
                  <a:schemeClr val="tx1"/>
                </a:solidFill>
              </a:rPr>
              <a:t>The system approach is objective oriented. </a:t>
            </a:r>
          </a:p>
          <a:p>
            <a:pPr algn="just">
              <a:lnSpc>
                <a:spcPct val="120000"/>
              </a:lnSpc>
              <a:spcBef>
                <a:spcPts val="0"/>
              </a:spcBef>
              <a:buClrTx/>
              <a:buFont typeface="Wingdings" panose="05000000000000000000" pitchFamily="2" charset="2"/>
              <a:buChar char="q"/>
            </a:pPr>
            <a:r>
              <a:rPr lang="en-US" sz="2600" dirty="0">
                <a:solidFill>
                  <a:schemeClr val="tx1"/>
                </a:solidFill>
              </a:rPr>
              <a:t>The approach is a top – down one where what comes before how.</a:t>
            </a:r>
          </a:p>
          <a:p>
            <a:pPr algn="just">
              <a:lnSpc>
                <a:spcPct val="120000"/>
              </a:lnSpc>
              <a:spcBef>
                <a:spcPts val="0"/>
              </a:spcBef>
              <a:buClrTx/>
              <a:buFont typeface="Wingdings" panose="05000000000000000000" pitchFamily="2" charset="2"/>
              <a:buChar char="q"/>
            </a:pPr>
            <a:r>
              <a:rPr lang="en-US" sz="2600" dirty="0">
                <a:solidFill>
                  <a:schemeClr val="tx1"/>
                </a:solidFill>
              </a:rPr>
              <a:t>The purpose of the organization is expressed in its objectives.</a:t>
            </a:r>
          </a:p>
          <a:p>
            <a:pPr algn="just">
              <a:lnSpc>
                <a:spcPct val="120000"/>
              </a:lnSpc>
              <a:spcBef>
                <a:spcPts val="0"/>
              </a:spcBef>
              <a:buClrTx/>
              <a:buFont typeface="Wingdings" panose="05000000000000000000" pitchFamily="2" charset="2"/>
              <a:buChar char="q"/>
            </a:pPr>
            <a:r>
              <a:rPr lang="en-US" sz="2600" dirty="0">
                <a:solidFill>
                  <a:schemeClr val="tx1"/>
                </a:solidFill>
              </a:rPr>
              <a:t>Objectives express the direction and level of achievement expected from the organization as a whole and, at lower levels, from the individual parts, sections and departments which make up the organization.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1164757"/>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ctr">
              <a:lnSpc>
                <a:spcPct val="120000"/>
              </a:lnSpc>
              <a:spcBef>
                <a:spcPts val="0"/>
              </a:spcBef>
              <a:buClrTx/>
              <a:buNone/>
            </a:pPr>
            <a:r>
              <a:rPr lang="en-US" sz="2600" b="1" dirty="0">
                <a:solidFill>
                  <a:srgbClr val="0070C0"/>
                </a:solidFill>
              </a:rPr>
              <a:t>Types of Objectives in Health Management Information Systems</a:t>
            </a:r>
          </a:p>
          <a:p>
            <a:pPr marL="514350" indent="-514350" algn="just">
              <a:lnSpc>
                <a:spcPct val="120000"/>
              </a:lnSpc>
              <a:spcBef>
                <a:spcPts val="0"/>
              </a:spcBef>
              <a:buClrTx/>
              <a:buFont typeface="+mj-lt"/>
              <a:buAutoNum type="arabicPeriod"/>
            </a:pPr>
            <a:r>
              <a:rPr lang="en-US" sz="2600" dirty="0">
                <a:solidFill>
                  <a:schemeClr val="tx1"/>
                </a:solidFill>
              </a:rPr>
              <a:t>Personal and Organizational objectives</a:t>
            </a:r>
          </a:p>
          <a:p>
            <a:pPr marL="914400" lvl="1" indent="-514350" algn="just">
              <a:lnSpc>
                <a:spcPct val="120000"/>
              </a:lnSpc>
              <a:spcBef>
                <a:spcPts val="0"/>
              </a:spcBef>
              <a:buClrTx/>
              <a:buFont typeface="Wingdings" panose="05000000000000000000" pitchFamily="2" charset="2"/>
              <a:buChar char="q"/>
            </a:pPr>
            <a:r>
              <a:rPr lang="en-US" sz="2600" dirty="0">
                <a:solidFill>
                  <a:schemeClr val="tx1"/>
                </a:solidFill>
              </a:rPr>
              <a:t>Helps to achieve individual and health organizational objectives.</a:t>
            </a:r>
          </a:p>
          <a:p>
            <a:pPr marL="514350" indent="-514350" algn="just">
              <a:lnSpc>
                <a:spcPct val="120000"/>
              </a:lnSpc>
              <a:spcBef>
                <a:spcPts val="0"/>
              </a:spcBef>
              <a:buClrTx/>
              <a:buFont typeface="+mj-lt"/>
              <a:buAutoNum type="arabicPeriod"/>
            </a:pPr>
            <a:r>
              <a:rPr lang="en-US" sz="2600" dirty="0">
                <a:solidFill>
                  <a:schemeClr val="tx1"/>
                </a:solidFill>
              </a:rPr>
              <a:t>Multiple objectives – Series of objectives to cope with the various responsibilities of a health survive organization e.g.</a:t>
            </a:r>
          </a:p>
          <a:p>
            <a:pPr marL="514350" indent="-514350" algn="just">
              <a:lnSpc>
                <a:spcPct val="120000"/>
              </a:lnSpc>
              <a:spcBef>
                <a:spcPts val="0"/>
              </a:spcBef>
              <a:buClrTx/>
              <a:buFont typeface="+mj-lt"/>
              <a:buAutoNum type="arabicPeriod"/>
            </a:pPr>
            <a:r>
              <a:rPr lang="en-US" sz="2600" dirty="0">
                <a:solidFill>
                  <a:schemeClr val="tx1"/>
                </a:solidFill>
              </a:rPr>
              <a:t>Conflicting objectives</a:t>
            </a:r>
          </a:p>
          <a:p>
            <a:pPr marL="914400" lvl="1" indent="-514350" algn="just">
              <a:lnSpc>
                <a:spcPct val="120000"/>
              </a:lnSpc>
              <a:spcBef>
                <a:spcPts val="0"/>
              </a:spcBef>
              <a:buClrTx/>
              <a:buFont typeface="Wingdings" panose="05000000000000000000" pitchFamily="2" charset="2"/>
              <a:buChar char="q"/>
            </a:pPr>
            <a:r>
              <a:rPr lang="en-US" sz="2600" dirty="0">
                <a:solidFill>
                  <a:schemeClr val="tx1"/>
                </a:solidFill>
              </a:rPr>
              <a:t>Objectives are often in conflict and some compromise is usually necessary</a:t>
            </a:r>
          </a:p>
          <a:p>
            <a:pPr marL="914400" lvl="1" indent="-514350" algn="just">
              <a:lnSpc>
                <a:spcPct val="120000"/>
              </a:lnSpc>
              <a:spcBef>
                <a:spcPts val="0"/>
              </a:spcBef>
              <a:buClrTx/>
              <a:buFont typeface="Wingdings" panose="05000000000000000000" pitchFamily="2" charset="2"/>
              <a:buChar char="q"/>
            </a:pPr>
            <a:r>
              <a:rPr lang="en-US" sz="2600" dirty="0">
                <a:solidFill>
                  <a:schemeClr val="tx1"/>
                </a:solidFill>
              </a:rPr>
              <a:t>Management have to overcome constrains which hinder the fulfilment of objectives</a:t>
            </a:r>
          </a:p>
          <a:p>
            <a:pPr marL="914400" lvl="1" indent="-514350" algn="just">
              <a:lnSpc>
                <a:spcPct val="120000"/>
              </a:lnSpc>
              <a:spcBef>
                <a:spcPts val="0"/>
              </a:spcBef>
              <a:buClrTx/>
              <a:buFont typeface="Wingdings" panose="05000000000000000000" pitchFamily="2" charset="2"/>
              <a:buChar char="q"/>
            </a:pPr>
            <a:r>
              <a:rPr lang="en-US" sz="2600" dirty="0">
                <a:solidFill>
                  <a:schemeClr val="tx1"/>
                </a:solidFill>
              </a:rPr>
              <a:t>Hard issues are measurable, clearly defined with known solution techniques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00119014"/>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GB" sz="2500" b="1" dirty="0">
                <a:solidFill>
                  <a:srgbClr val="0070C0"/>
                </a:solidFill>
              </a:rPr>
              <a:t>Healthcare Information System</a:t>
            </a:r>
          </a:p>
          <a:p>
            <a:pPr algn="just">
              <a:lnSpc>
                <a:spcPct val="120000"/>
              </a:lnSpc>
              <a:spcBef>
                <a:spcPts val="0"/>
              </a:spcBef>
              <a:buClrTx/>
              <a:buFont typeface="Wingdings" panose="05000000000000000000" pitchFamily="2" charset="2"/>
              <a:buChar char="q"/>
            </a:pPr>
            <a:r>
              <a:rPr lang="en-US" sz="2600" dirty="0">
                <a:solidFill>
                  <a:schemeClr val="tx1"/>
                </a:solidFill>
              </a:rPr>
              <a:t>Healthcare Information System (Hospital Information System HIS)—a group of systems used to support and enhance healthcare functions by use of computer hardware and software to process data into information for operation, management and decision making.</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38383972"/>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Information Technology  vs. Information System</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279</a:t>
            </a:fld>
            <a:endParaRPr lang="en-US" sz="2800" b="1" dirty="0">
              <a:solidFill>
                <a:schemeClr val="tx1"/>
              </a:solidFill>
              <a:latin typeface="Bookman Old Style" panose="02050604050505020204" pitchFamily="18" charset="0"/>
            </a:endParaRPr>
          </a:p>
        </p:txBody>
      </p:sp>
      <p:graphicFrame>
        <p:nvGraphicFramePr>
          <p:cNvPr id="6" name="Content Placeholder 3">
            <a:extLst>
              <a:ext uri="{FF2B5EF4-FFF2-40B4-BE49-F238E27FC236}">
                <a16:creationId xmlns:a16="http://schemas.microsoft.com/office/drawing/2014/main" id="{79112803-0C82-4EF9-9273-9FB8E70F12D7}"/>
              </a:ext>
            </a:extLst>
          </p:cNvPr>
          <p:cNvGraphicFramePr>
            <a:graphicFrameLocks/>
          </p:cNvGraphicFramePr>
          <p:nvPr>
            <p:extLst>
              <p:ext uri="{D42A27DB-BD31-4B8C-83A1-F6EECF244321}">
                <p14:modId xmlns:p14="http://schemas.microsoft.com/office/powerpoint/2010/main" val="2575319051"/>
              </p:ext>
            </p:extLst>
          </p:nvPr>
        </p:nvGraphicFramePr>
        <p:xfrm>
          <a:off x="457200" y="1143000"/>
          <a:ext cx="8229600" cy="4648200"/>
        </p:xfrm>
        <a:graphic>
          <a:graphicData uri="http://schemas.openxmlformats.org/drawingml/2006/table">
            <a:tbl>
              <a:tblPr firstRow="1" bandRow="1"/>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139477">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altLang="en-US" sz="2400" dirty="0">
                          <a:solidFill>
                            <a:srgbClr val="FF0000"/>
                          </a:solidFill>
                          <a:latin typeface="Verdana" panose="020B0604030504040204" pitchFamily="34" charset="0"/>
                          <a:ea typeface="Verdana" panose="020B0604030504040204" pitchFamily="34" charset="0"/>
                          <a:cs typeface="Verdana" panose="020B0604030504040204" pitchFamily="34" charset="0"/>
                        </a:rPr>
                        <a:t>Information technology</a:t>
                      </a:r>
                    </a:p>
                    <a:p>
                      <a:r>
                        <a:rPr lang="en-US" altLang="en-US" sz="2400" dirty="0">
                          <a:latin typeface="Verdana" panose="020B0604030504040204" pitchFamily="34" charset="0"/>
                          <a:ea typeface="Verdana" panose="020B0604030504040204" pitchFamily="34" charset="0"/>
                          <a:cs typeface="Verdana" panose="020B0604030504040204" pitchFamily="34" charset="0"/>
                        </a:rPr>
                        <a:t>Combinations of </a:t>
                      </a:r>
                      <a:r>
                        <a:rPr lang="en-US" alt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hardware</a:t>
                      </a:r>
                      <a:r>
                        <a:rPr lang="en-US" altLang="en-US" sz="2400" dirty="0">
                          <a:latin typeface="Verdana" panose="020B0604030504040204" pitchFamily="34" charset="0"/>
                          <a:ea typeface="Verdana" panose="020B0604030504040204" pitchFamily="34" charset="0"/>
                          <a:cs typeface="Verdana" panose="020B0604030504040204" pitchFamily="34" charset="0"/>
                        </a:rPr>
                        <a:t>,</a:t>
                      </a:r>
                    </a:p>
                    <a:p>
                      <a:r>
                        <a:rPr lang="en-US" altLang="en-US" sz="2400" dirty="0">
                          <a:latin typeface="Verdana" panose="020B0604030504040204" pitchFamily="34" charset="0"/>
                          <a:ea typeface="Verdana" panose="020B0604030504040204" pitchFamily="34" charset="0"/>
                          <a:cs typeface="Verdana" panose="020B0604030504040204" pitchFamily="34" charset="0"/>
                        </a:rPr>
                        <a:t> </a:t>
                      </a:r>
                      <a:r>
                        <a:rPr lang="en-US" alt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software, and telecom networks </a:t>
                      </a:r>
                      <a:r>
                        <a:rPr lang="en-US" altLang="en-US" sz="2400" dirty="0">
                          <a:latin typeface="Verdana" panose="020B0604030504040204" pitchFamily="34" charset="0"/>
                          <a:ea typeface="Verdana" panose="020B0604030504040204" pitchFamily="34" charset="0"/>
                          <a:cs typeface="Verdana" panose="020B0604030504040204" pitchFamily="34" charset="0"/>
                        </a:rPr>
                        <a:t>use to process data</a:t>
                      </a:r>
                      <a:endParaRPr lang="en-US" sz="24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altLang="en-US" sz="2400" dirty="0">
                          <a:solidFill>
                            <a:srgbClr val="FF0000"/>
                          </a:solidFill>
                          <a:cs typeface="Arial" panose="020B0604020202020204" pitchFamily="34" charset="0"/>
                        </a:rPr>
                        <a:t>Information system</a:t>
                      </a:r>
                    </a:p>
                    <a:p>
                      <a:r>
                        <a:rPr lang="en-US" altLang="en-US" sz="2400" dirty="0">
                          <a:cs typeface="Arial" panose="020B0604020202020204" pitchFamily="34" charset="0"/>
                        </a:rPr>
                        <a:t>Combinations </a:t>
                      </a:r>
                      <a:r>
                        <a:rPr lang="en-US" altLang="en-US" sz="2400" dirty="0">
                          <a:solidFill>
                            <a:schemeClr val="bg1"/>
                          </a:solidFill>
                          <a:cs typeface="Arial" panose="020B0604020202020204" pitchFamily="34" charset="0"/>
                        </a:rPr>
                        <a:t>of hardware, software, </a:t>
                      </a:r>
                    </a:p>
                    <a:p>
                      <a:r>
                        <a:rPr lang="en-US" altLang="en-US" sz="2400" dirty="0">
                          <a:solidFill>
                            <a:schemeClr val="bg1"/>
                          </a:solidFill>
                          <a:cs typeface="Arial" panose="020B0604020202020204" pitchFamily="34" charset="0"/>
                        </a:rPr>
                        <a:t>and telecom networks that people build and use to </a:t>
                      </a:r>
                      <a:r>
                        <a:rPr lang="en-US" altLang="en-US" sz="2400" u="sng" dirty="0">
                          <a:solidFill>
                            <a:schemeClr val="bg1"/>
                          </a:solidFill>
                          <a:cs typeface="Arial" panose="020B0604020202020204" pitchFamily="34" charset="0"/>
                        </a:rPr>
                        <a:t>collect</a:t>
                      </a:r>
                      <a:r>
                        <a:rPr lang="en-US" altLang="en-US" sz="2400" dirty="0">
                          <a:solidFill>
                            <a:schemeClr val="bg1"/>
                          </a:solidFill>
                          <a:cs typeface="Arial" panose="020B0604020202020204" pitchFamily="34" charset="0"/>
                        </a:rPr>
                        <a:t>, </a:t>
                      </a:r>
                      <a:r>
                        <a:rPr lang="en-US" altLang="en-US" sz="2400" u="sng" dirty="0">
                          <a:solidFill>
                            <a:schemeClr val="bg1"/>
                          </a:solidFill>
                          <a:cs typeface="Arial" panose="020B0604020202020204" pitchFamily="34" charset="0"/>
                        </a:rPr>
                        <a:t>create</a:t>
                      </a:r>
                      <a:r>
                        <a:rPr lang="en-US" altLang="en-US" sz="2400" dirty="0">
                          <a:solidFill>
                            <a:schemeClr val="bg1"/>
                          </a:solidFill>
                          <a:cs typeface="Arial" panose="020B0604020202020204" pitchFamily="34" charset="0"/>
                        </a:rPr>
                        <a:t>, and </a:t>
                      </a:r>
                      <a:r>
                        <a:rPr lang="en-US" altLang="en-US" sz="2400" u="sng" dirty="0">
                          <a:solidFill>
                            <a:schemeClr val="bg1"/>
                          </a:solidFill>
                          <a:cs typeface="Arial" panose="020B0604020202020204" pitchFamily="34" charset="0"/>
                        </a:rPr>
                        <a:t>distribute</a:t>
                      </a:r>
                      <a:r>
                        <a:rPr lang="en-US" altLang="en-US" sz="2400" dirty="0">
                          <a:solidFill>
                            <a:schemeClr val="bg1"/>
                          </a:solidFill>
                          <a:cs typeface="Arial" panose="020B0604020202020204" pitchFamily="34" charset="0"/>
                        </a:rPr>
                        <a:t> useful data in organizations (for decision making</a:t>
                      </a:r>
                      <a:r>
                        <a:rPr lang="en-US" altLang="en-US" sz="1800" dirty="0">
                          <a:solidFill>
                            <a:schemeClr val="bg1"/>
                          </a:solidFill>
                          <a:cs typeface="Arial" panose="020B0604020202020204" pitchFamily="34" charset="0"/>
                        </a:rPr>
                        <a:t>)</a:t>
                      </a:r>
                      <a:endParaRPr lang="en-US"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508723">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53801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chemeClr val="tx1"/>
                </a:solidFill>
              </a:rPr>
              <a:t>Importance of budgeting:</a:t>
            </a:r>
          </a:p>
          <a:p>
            <a:pPr marL="514350" indent="-514350" algn="just">
              <a:lnSpc>
                <a:spcPct val="120000"/>
              </a:lnSpc>
              <a:spcBef>
                <a:spcPts val="0"/>
              </a:spcBef>
              <a:buClrTx/>
              <a:buFont typeface="+mj-lt"/>
              <a:buAutoNum type="arabicPeriod"/>
            </a:pPr>
            <a:r>
              <a:rPr lang="en-US" sz="2600" dirty="0">
                <a:solidFill>
                  <a:schemeClr val="tx1"/>
                </a:solidFill>
              </a:rPr>
              <a:t>Budget are useful tools for allocating resources and guiding work within departments.</a:t>
            </a:r>
          </a:p>
          <a:p>
            <a:pPr marL="514350" indent="-514350" algn="just">
              <a:lnSpc>
                <a:spcPct val="120000"/>
              </a:lnSpc>
              <a:spcBef>
                <a:spcPts val="0"/>
              </a:spcBef>
              <a:buClrTx/>
              <a:buFont typeface="+mj-lt"/>
              <a:buAutoNum type="arabicPeriod"/>
            </a:pPr>
            <a:r>
              <a:rPr lang="en-US" sz="2600" dirty="0">
                <a:solidFill>
                  <a:schemeClr val="tx1"/>
                </a:solidFill>
              </a:rPr>
              <a:t>It ensures financial discipline and structure throughout the organization.</a:t>
            </a:r>
          </a:p>
          <a:p>
            <a:pPr marL="514350" indent="-514350" algn="just">
              <a:lnSpc>
                <a:spcPct val="120000"/>
              </a:lnSpc>
              <a:spcBef>
                <a:spcPts val="0"/>
              </a:spcBef>
              <a:buClrTx/>
              <a:buFont typeface="+mj-lt"/>
              <a:buAutoNum type="arabicPeriod"/>
            </a:pPr>
            <a:r>
              <a:rPr lang="en-US" sz="2600" dirty="0">
                <a:solidFill>
                  <a:schemeClr val="tx1"/>
                </a:solidFill>
              </a:rPr>
              <a:t>Budgets are used to aid coordination within the firm, communicate plans, motivate and control actions. </a:t>
            </a:r>
          </a:p>
          <a:p>
            <a:pPr marL="0" indent="0" algn="ctr">
              <a:lnSpc>
                <a:spcPct val="120000"/>
              </a:lnSpc>
              <a:spcBef>
                <a:spcPts val="0"/>
              </a:spcBef>
              <a:buClrTx/>
              <a:buNone/>
            </a:pPr>
            <a:r>
              <a:rPr lang="en-US" sz="2600" b="1" dirty="0">
                <a:solidFill>
                  <a:schemeClr val="tx1"/>
                </a:solidFill>
              </a:rPr>
              <a:t>Financial budgeting steps:</a:t>
            </a:r>
          </a:p>
          <a:p>
            <a:pPr marL="0" indent="0" algn="just">
              <a:lnSpc>
                <a:spcPct val="120000"/>
              </a:lnSpc>
              <a:spcBef>
                <a:spcPts val="0"/>
              </a:spcBef>
              <a:buClrTx/>
              <a:buNone/>
            </a:pPr>
            <a:r>
              <a:rPr lang="en-US" sz="2600" dirty="0">
                <a:solidFill>
                  <a:schemeClr val="tx1"/>
                </a:solidFill>
              </a:rPr>
              <a:t>The procedure for preparing financial budgets consists of the following steps</a:t>
            </a:r>
          </a:p>
          <a:p>
            <a:pPr marL="514350" indent="-514350" algn="just">
              <a:lnSpc>
                <a:spcPct val="120000"/>
              </a:lnSpc>
              <a:spcBef>
                <a:spcPts val="0"/>
              </a:spcBef>
              <a:buClrTx/>
              <a:buFont typeface="+mj-lt"/>
              <a:buAutoNum type="arabicPeriod"/>
            </a:pPr>
            <a:r>
              <a:rPr lang="en-US" sz="2600" dirty="0">
                <a:solidFill>
                  <a:schemeClr val="tx1"/>
                </a:solidFill>
              </a:rPr>
              <a:t>Preparation of budget guidelines derived from  the organizational plan and forecasts. This includes the activity levels for which budgets have to be created.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66319942"/>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Information Technology</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Computer equipment </a:t>
            </a:r>
          </a:p>
          <a:p>
            <a:pPr lvl="1" algn="just">
              <a:lnSpc>
                <a:spcPct val="120000"/>
              </a:lnSpc>
              <a:spcBef>
                <a:spcPts val="0"/>
              </a:spcBef>
              <a:buClrTx/>
              <a:buFont typeface="Wingdings" panose="05000000000000000000" pitchFamily="2" charset="2"/>
              <a:buChar char="§"/>
            </a:pPr>
            <a:r>
              <a:rPr lang="en-US" sz="2400" dirty="0">
                <a:solidFill>
                  <a:schemeClr val="tx1"/>
                </a:solidFill>
              </a:rPr>
              <a:t> Hardware</a:t>
            </a:r>
          </a:p>
          <a:p>
            <a:pPr lvl="1" algn="just">
              <a:lnSpc>
                <a:spcPct val="120000"/>
              </a:lnSpc>
              <a:spcBef>
                <a:spcPts val="0"/>
              </a:spcBef>
              <a:buClrTx/>
              <a:buFont typeface="Wingdings" panose="05000000000000000000" pitchFamily="2" charset="2"/>
              <a:buChar char="§"/>
            </a:pPr>
            <a:r>
              <a:rPr lang="en-US" sz="2400" dirty="0">
                <a:solidFill>
                  <a:schemeClr val="tx1"/>
                </a:solidFill>
              </a:rPr>
              <a:t> Software</a:t>
            </a:r>
          </a:p>
          <a:p>
            <a:pPr lvl="1" algn="just">
              <a:lnSpc>
                <a:spcPct val="120000"/>
              </a:lnSpc>
              <a:spcBef>
                <a:spcPts val="0"/>
              </a:spcBef>
              <a:buClrTx/>
              <a:buFont typeface="Wingdings" panose="05000000000000000000" pitchFamily="2" charset="2"/>
              <a:buChar char="§"/>
            </a:pPr>
            <a:r>
              <a:rPr lang="en-US" sz="2400" dirty="0">
                <a:solidFill>
                  <a:schemeClr val="tx1"/>
                </a:solidFill>
              </a:rPr>
              <a:t> Telecommunication network</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To collect / store, process, and display data</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8245123"/>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700" b="1" dirty="0">
                <a:solidFill>
                  <a:srgbClr val="0070C0"/>
                </a:solidFill>
              </a:rPr>
              <a:t>Types of Healthcare Information</a:t>
            </a:r>
          </a:p>
          <a:p>
            <a:pPr algn="just">
              <a:lnSpc>
                <a:spcPct val="120000"/>
              </a:lnSpc>
              <a:spcBef>
                <a:spcPts val="0"/>
              </a:spcBef>
              <a:buClrTx/>
              <a:buFont typeface="Wingdings" panose="05000000000000000000" pitchFamily="2" charset="2"/>
              <a:buChar char="q"/>
            </a:pPr>
            <a:r>
              <a:rPr lang="en-US" sz="2700" dirty="0">
                <a:solidFill>
                  <a:schemeClr val="tx1"/>
                </a:solidFill>
              </a:rPr>
              <a:t>Clinical information systems</a:t>
            </a:r>
          </a:p>
          <a:p>
            <a:pPr lvl="1" algn="just">
              <a:lnSpc>
                <a:spcPct val="120000"/>
              </a:lnSpc>
              <a:spcBef>
                <a:spcPts val="0"/>
              </a:spcBef>
              <a:buClrTx/>
              <a:buFont typeface="Wingdings" panose="05000000000000000000" pitchFamily="2" charset="2"/>
              <a:buChar char="§"/>
            </a:pPr>
            <a:r>
              <a:rPr lang="en-US" sz="2700" dirty="0">
                <a:solidFill>
                  <a:schemeClr val="tx1"/>
                </a:solidFill>
              </a:rPr>
              <a:t>Directly support care</a:t>
            </a:r>
          </a:p>
          <a:p>
            <a:pPr lvl="1" algn="just">
              <a:lnSpc>
                <a:spcPct val="120000"/>
              </a:lnSpc>
              <a:spcBef>
                <a:spcPts val="0"/>
              </a:spcBef>
              <a:buClrTx/>
              <a:buFont typeface="Wingdings" panose="05000000000000000000" pitchFamily="2" charset="2"/>
              <a:buChar char="§"/>
            </a:pPr>
            <a:r>
              <a:rPr lang="en-US" sz="2700" dirty="0">
                <a:solidFill>
                  <a:schemeClr val="tx1"/>
                </a:solidFill>
              </a:rPr>
              <a:t>Individual systems may be standalone</a:t>
            </a:r>
          </a:p>
          <a:p>
            <a:pPr lvl="1" algn="just">
              <a:lnSpc>
                <a:spcPct val="120000"/>
              </a:lnSpc>
              <a:spcBef>
                <a:spcPts val="0"/>
              </a:spcBef>
              <a:buClrTx/>
              <a:buFont typeface="Wingdings" panose="05000000000000000000" pitchFamily="2" charset="2"/>
              <a:buChar char="§"/>
            </a:pPr>
            <a:r>
              <a:rPr lang="en-US" sz="2700" dirty="0">
                <a:solidFill>
                  <a:schemeClr val="tx1"/>
                </a:solidFill>
              </a:rPr>
              <a:t>Goal: data exchange among systems  </a:t>
            </a:r>
          </a:p>
          <a:p>
            <a:pPr algn="just">
              <a:lnSpc>
                <a:spcPct val="120000"/>
              </a:lnSpc>
              <a:spcBef>
                <a:spcPts val="0"/>
              </a:spcBef>
              <a:buClrTx/>
              <a:buFont typeface="Wingdings" panose="05000000000000000000" pitchFamily="2" charset="2"/>
              <a:buChar char="q"/>
            </a:pPr>
            <a:r>
              <a:rPr lang="en-US" sz="2700" dirty="0">
                <a:solidFill>
                  <a:schemeClr val="tx1"/>
                </a:solidFill>
              </a:rPr>
              <a:t>Administrative systems</a:t>
            </a:r>
          </a:p>
          <a:p>
            <a:pPr lvl="1" algn="just">
              <a:lnSpc>
                <a:spcPct val="120000"/>
              </a:lnSpc>
              <a:spcBef>
                <a:spcPts val="0"/>
              </a:spcBef>
              <a:buClrTx/>
              <a:buFont typeface="Wingdings" panose="05000000000000000000" pitchFamily="2" charset="2"/>
              <a:buChar char="§"/>
            </a:pPr>
            <a:r>
              <a:rPr lang="en-US" sz="2700" dirty="0">
                <a:solidFill>
                  <a:schemeClr val="tx1"/>
                </a:solidFill>
              </a:rPr>
              <a:t>Indirectly support patient care</a:t>
            </a:r>
          </a:p>
          <a:p>
            <a:pPr lvl="1" algn="just">
              <a:lnSpc>
                <a:spcPct val="120000"/>
              </a:lnSpc>
              <a:spcBef>
                <a:spcPts val="0"/>
              </a:spcBef>
              <a:buClrTx/>
              <a:buFont typeface="Wingdings" panose="05000000000000000000" pitchFamily="2" charset="2"/>
              <a:buChar char="§"/>
            </a:pPr>
            <a:r>
              <a:rPr lang="en-US" sz="2700" dirty="0">
                <a:solidFill>
                  <a:schemeClr val="tx1"/>
                </a:solidFill>
              </a:rPr>
              <a:t>Individual systems may stand alone</a:t>
            </a:r>
          </a:p>
          <a:p>
            <a:pPr lvl="1" algn="just">
              <a:lnSpc>
                <a:spcPct val="120000"/>
              </a:lnSpc>
              <a:spcBef>
                <a:spcPts val="0"/>
              </a:spcBef>
              <a:buClrTx/>
              <a:buFont typeface="Wingdings" panose="05000000000000000000" pitchFamily="2" charset="2"/>
              <a:buChar char="§"/>
            </a:pPr>
            <a:r>
              <a:rPr lang="en-US" sz="2700" dirty="0">
                <a:solidFill>
                  <a:schemeClr val="tx1"/>
                </a:solidFill>
              </a:rPr>
              <a:t>Goal: data exchange among systems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buNone/>
            </a:pPr>
            <a:endParaRPr lang="en-US" sz="2600" dirty="0"/>
          </a:p>
          <a:p>
            <a:pPr marL="0" indent="0" algn="just">
              <a:buNone/>
            </a:pPr>
            <a:endParaRPr lang="en-US" sz="2600" dirty="0"/>
          </a:p>
          <a:p>
            <a:pPr algn="just"/>
            <a:endParaRPr lang="en-US" sz="26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14614018"/>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1. Clinical Information Systems</a:t>
            </a:r>
          </a:p>
          <a:p>
            <a:pPr algn="just">
              <a:lnSpc>
                <a:spcPct val="120000"/>
              </a:lnSpc>
              <a:spcBef>
                <a:spcPts val="0"/>
              </a:spcBef>
              <a:buClrTx/>
              <a:buFont typeface="Wingdings" panose="05000000000000000000" pitchFamily="2" charset="2"/>
              <a:buChar char="q"/>
            </a:pPr>
            <a:r>
              <a:rPr lang="en-US" sz="2600" dirty="0">
                <a:solidFill>
                  <a:schemeClr val="tx1"/>
                </a:solidFill>
              </a:rPr>
              <a:t>Nursing</a:t>
            </a:r>
          </a:p>
          <a:p>
            <a:pPr algn="just">
              <a:lnSpc>
                <a:spcPct val="120000"/>
              </a:lnSpc>
              <a:spcBef>
                <a:spcPts val="0"/>
              </a:spcBef>
              <a:buClrTx/>
              <a:buFont typeface="Wingdings" panose="05000000000000000000" pitchFamily="2" charset="2"/>
              <a:buChar char="q"/>
            </a:pPr>
            <a:r>
              <a:rPr lang="en-US" sz="2600" dirty="0">
                <a:solidFill>
                  <a:schemeClr val="tx1"/>
                </a:solidFill>
              </a:rPr>
              <a:t>Monitoring</a:t>
            </a:r>
          </a:p>
          <a:p>
            <a:pPr algn="just">
              <a:lnSpc>
                <a:spcPct val="120000"/>
              </a:lnSpc>
              <a:spcBef>
                <a:spcPts val="0"/>
              </a:spcBef>
              <a:buClrTx/>
              <a:buFont typeface="Wingdings" panose="05000000000000000000" pitchFamily="2" charset="2"/>
              <a:buChar char="q"/>
            </a:pPr>
            <a:r>
              <a:rPr lang="en-US" sz="2600" dirty="0">
                <a:solidFill>
                  <a:schemeClr val="tx1"/>
                </a:solidFill>
              </a:rPr>
              <a:t>Order entry</a:t>
            </a:r>
          </a:p>
          <a:p>
            <a:pPr algn="just">
              <a:lnSpc>
                <a:spcPct val="120000"/>
              </a:lnSpc>
              <a:spcBef>
                <a:spcPts val="0"/>
              </a:spcBef>
              <a:buClrTx/>
              <a:buFont typeface="Wingdings" panose="05000000000000000000" pitchFamily="2" charset="2"/>
              <a:buChar char="q"/>
            </a:pPr>
            <a:r>
              <a:rPr lang="en-US" sz="2600" dirty="0">
                <a:solidFill>
                  <a:schemeClr val="tx1"/>
                </a:solidFill>
              </a:rPr>
              <a:t>Laboratory</a:t>
            </a:r>
          </a:p>
          <a:p>
            <a:pPr algn="just">
              <a:lnSpc>
                <a:spcPct val="120000"/>
              </a:lnSpc>
              <a:spcBef>
                <a:spcPts val="0"/>
              </a:spcBef>
              <a:buClrTx/>
              <a:buFont typeface="Wingdings" panose="05000000000000000000" pitchFamily="2" charset="2"/>
              <a:buChar char="q"/>
            </a:pPr>
            <a:r>
              <a:rPr lang="en-US" sz="2600" dirty="0">
                <a:solidFill>
                  <a:schemeClr val="tx1"/>
                </a:solidFill>
              </a:rPr>
              <a:t>Radiology</a:t>
            </a:r>
          </a:p>
          <a:p>
            <a:pPr algn="just">
              <a:lnSpc>
                <a:spcPct val="120000"/>
              </a:lnSpc>
              <a:spcBef>
                <a:spcPts val="0"/>
              </a:spcBef>
              <a:buClrTx/>
              <a:buFont typeface="Wingdings" panose="05000000000000000000" pitchFamily="2" charset="2"/>
              <a:buChar char="q"/>
            </a:pPr>
            <a:r>
              <a:rPr lang="en-US" sz="2600" dirty="0">
                <a:solidFill>
                  <a:schemeClr val="tx1"/>
                </a:solidFill>
              </a:rPr>
              <a:t>Pharmacy</a:t>
            </a:r>
          </a:p>
          <a:p>
            <a:pPr algn="just">
              <a:lnSpc>
                <a:spcPct val="120000"/>
              </a:lnSpc>
              <a:spcBef>
                <a:spcPts val="0"/>
              </a:spcBef>
              <a:buClrTx/>
              <a:buFont typeface="Wingdings" panose="05000000000000000000" pitchFamily="2" charset="2"/>
              <a:buChar char="q"/>
            </a:pPr>
            <a:r>
              <a:rPr lang="en-US" sz="2600" dirty="0">
                <a:solidFill>
                  <a:schemeClr val="tx1"/>
                </a:solidFill>
              </a:rPr>
              <a:t>Other Ancillary Systems ( Physician Practice, Ambulatory, Long-term, Home-care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90867685"/>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2. Administrative Systems</a:t>
            </a:r>
          </a:p>
          <a:p>
            <a:pPr algn="just">
              <a:lnSpc>
                <a:spcPct val="120000"/>
              </a:lnSpc>
              <a:spcBef>
                <a:spcPts val="0"/>
              </a:spcBef>
              <a:buClrTx/>
              <a:buFont typeface="Wingdings" panose="05000000000000000000" pitchFamily="2" charset="2"/>
              <a:buChar char="q"/>
            </a:pPr>
            <a:r>
              <a:rPr lang="en-US" sz="2600" dirty="0">
                <a:solidFill>
                  <a:schemeClr val="tx1"/>
                </a:solidFill>
              </a:rPr>
              <a:t>Client Registration</a:t>
            </a:r>
          </a:p>
          <a:p>
            <a:pPr algn="just">
              <a:lnSpc>
                <a:spcPct val="120000"/>
              </a:lnSpc>
              <a:spcBef>
                <a:spcPts val="0"/>
              </a:spcBef>
              <a:buClrTx/>
              <a:buFont typeface="Wingdings" panose="05000000000000000000" pitchFamily="2" charset="2"/>
              <a:buChar char="q"/>
            </a:pPr>
            <a:r>
              <a:rPr lang="en-US" sz="2600" dirty="0">
                <a:solidFill>
                  <a:schemeClr val="tx1"/>
                </a:solidFill>
              </a:rPr>
              <a:t>Financial</a:t>
            </a:r>
          </a:p>
          <a:p>
            <a:pPr algn="just">
              <a:lnSpc>
                <a:spcPct val="120000"/>
              </a:lnSpc>
              <a:spcBef>
                <a:spcPts val="0"/>
              </a:spcBef>
              <a:buClrTx/>
              <a:buFont typeface="Wingdings" panose="05000000000000000000" pitchFamily="2" charset="2"/>
              <a:buChar char="q"/>
            </a:pPr>
            <a:r>
              <a:rPr lang="en-US" sz="2600" dirty="0">
                <a:solidFill>
                  <a:schemeClr val="tx1"/>
                </a:solidFill>
              </a:rPr>
              <a:t>Payroll and Human Resource</a:t>
            </a:r>
          </a:p>
          <a:p>
            <a:pPr algn="just">
              <a:lnSpc>
                <a:spcPct val="120000"/>
              </a:lnSpc>
              <a:spcBef>
                <a:spcPts val="0"/>
              </a:spcBef>
              <a:buClrTx/>
              <a:buFont typeface="Wingdings" panose="05000000000000000000" pitchFamily="2" charset="2"/>
              <a:buChar char="q"/>
            </a:pPr>
            <a:r>
              <a:rPr lang="en-US" sz="2600" dirty="0">
                <a:solidFill>
                  <a:schemeClr val="tx1"/>
                </a:solidFill>
              </a:rPr>
              <a:t>Risk management</a:t>
            </a:r>
          </a:p>
          <a:p>
            <a:pPr algn="just">
              <a:lnSpc>
                <a:spcPct val="120000"/>
              </a:lnSpc>
              <a:spcBef>
                <a:spcPts val="0"/>
              </a:spcBef>
              <a:buClrTx/>
              <a:buFont typeface="Wingdings" panose="05000000000000000000" pitchFamily="2" charset="2"/>
              <a:buChar char="q"/>
            </a:pPr>
            <a:r>
              <a:rPr lang="en-US" sz="2600" dirty="0">
                <a:solidFill>
                  <a:schemeClr val="tx1"/>
                </a:solidFill>
              </a:rPr>
              <a:t>Quality assurance</a:t>
            </a:r>
          </a:p>
          <a:p>
            <a:pPr algn="just">
              <a:lnSpc>
                <a:spcPct val="120000"/>
              </a:lnSpc>
              <a:spcBef>
                <a:spcPts val="0"/>
              </a:spcBef>
              <a:buClrTx/>
              <a:buFont typeface="Wingdings" panose="05000000000000000000" pitchFamily="2" charset="2"/>
              <a:buChar char="q"/>
            </a:pPr>
            <a:r>
              <a:rPr lang="en-US" sz="2600" dirty="0">
                <a:solidFill>
                  <a:schemeClr val="tx1"/>
                </a:solidFill>
              </a:rPr>
              <a:t>Contract management</a:t>
            </a:r>
          </a:p>
          <a:p>
            <a:pPr algn="just">
              <a:lnSpc>
                <a:spcPct val="120000"/>
              </a:lnSpc>
              <a:spcBef>
                <a:spcPts val="0"/>
              </a:spcBef>
              <a:buClrTx/>
              <a:buFont typeface="Wingdings" panose="05000000000000000000" pitchFamily="2" charset="2"/>
              <a:buChar char="q"/>
            </a:pPr>
            <a:r>
              <a:rPr lang="en-US" sz="2600" dirty="0">
                <a:solidFill>
                  <a:schemeClr val="tx1"/>
                </a:solidFill>
              </a:rPr>
              <a:t>Materials management</a:t>
            </a:r>
          </a:p>
          <a:p>
            <a:pPr algn="just">
              <a:lnSpc>
                <a:spcPct val="120000"/>
              </a:lnSpc>
              <a:spcBef>
                <a:spcPts val="0"/>
              </a:spcBef>
              <a:buClrTx/>
              <a:buFont typeface="Wingdings" panose="05000000000000000000" pitchFamily="2" charset="2"/>
              <a:buChar char="q"/>
            </a:pPr>
            <a:r>
              <a:rPr lang="en-US" sz="2600" dirty="0">
                <a:solidFill>
                  <a:schemeClr val="tx1"/>
                </a:solidFill>
              </a:rPr>
              <a:t>Scheduling</a:t>
            </a:r>
          </a:p>
          <a:p>
            <a:pPr algn="just">
              <a:lnSpc>
                <a:spcPct val="120000"/>
              </a:lnSpc>
              <a:spcBef>
                <a:spcPts val="0"/>
              </a:spcBef>
              <a:buClrTx/>
              <a:buFont typeface="Wingdings" panose="05000000000000000000" pitchFamily="2" charset="2"/>
              <a:buChar char="q"/>
            </a:pPr>
            <a:r>
              <a:rPr lang="en-US" sz="2600" dirty="0">
                <a:solidFill>
                  <a:schemeClr val="tx1"/>
                </a:solidFill>
              </a:rPr>
              <a:t>Other Administrative Systems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66709537"/>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Steps involved in restructuring of Health MIS</a:t>
            </a:r>
          </a:p>
          <a:p>
            <a:pPr marL="0" indent="0" algn="just">
              <a:lnSpc>
                <a:spcPct val="120000"/>
              </a:lnSpc>
              <a:spcBef>
                <a:spcPts val="0"/>
              </a:spcBef>
              <a:buClrTx/>
              <a:buNone/>
            </a:pPr>
            <a:r>
              <a:rPr lang="en-US" sz="2600" dirty="0">
                <a:solidFill>
                  <a:schemeClr val="tx1"/>
                </a:solidFill>
              </a:rPr>
              <a:t>Step 1: Identifying information needs and feasible indicators</a:t>
            </a:r>
          </a:p>
          <a:p>
            <a:pPr marL="0" indent="0" algn="just">
              <a:lnSpc>
                <a:spcPct val="120000"/>
              </a:lnSpc>
              <a:spcBef>
                <a:spcPts val="0"/>
              </a:spcBef>
              <a:buClrTx/>
              <a:buNone/>
            </a:pPr>
            <a:r>
              <a:rPr lang="en-US" sz="2600" dirty="0">
                <a:solidFill>
                  <a:schemeClr val="tx1"/>
                </a:solidFill>
              </a:rPr>
              <a:t>Step 2: Defining data sources and developing data collection instruments for each of the indicators selected</a:t>
            </a:r>
          </a:p>
          <a:p>
            <a:pPr marL="0" indent="0" algn="just">
              <a:lnSpc>
                <a:spcPct val="120000"/>
              </a:lnSpc>
              <a:spcBef>
                <a:spcPts val="0"/>
              </a:spcBef>
              <a:buClrTx/>
              <a:buNone/>
            </a:pPr>
            <a:r>
              <a:rPr lang="en-US" sz="2600" dirty="0">
                <a:solidFill>
                  <a:schemeClr val="tx1"/>
                </a:solidFill>
              </a:rPr>
              <a:t>Step 3: Developing a data transmission and processing system</a:t>
            </a:r>
          </a:p>
          <a:p>
            <a:pPr marL="0" indent="0" algn="just">
              <a:lnSpc>
                <a:spcPct val="120000"/>
              </a:lnSpc>
              <a:spcBef>
                <a:spcPts val="0"/>
              </a:spcBef>
              <a:buClrTx/>
              <a:buNone/>
            </a:pPr>
            <a:r>
              <a:rPr lang="en-US" sz="2600" dirty="0">
                <a:solidFill>
                  <a:schemeClr val="tx1"/>
                </a:solidFill>
              </a:rPr>
              <a:t>Step 4: Ensuring use of the information generated</a:t>
            </a:r>
          </a:p>
          <a:p>
            <a:pPr marL="0" indent="0" algn="just">
              <a:lnSpc>
                <a:spcPct val="120000"/>
              </a:lnSpc>
              <a:spcBef>
                <a:spcPts val="0"/>
              </a:spcBef>
              <a:buClrTx/>
              <a:buNone/>
            </a:pPr>
            <a:r>
              <a:rPr lang="en-US" sz="2600" dirty="0">
                <a:solidFill>
                  <a:schemeClr val="tx1"/>
                </a:solidFill>
              </a:rPr>
              <a:t>Step 5: Planning for health MIS resources</a:t>
            </a:r>
          </a:p>
          <a:p>
            <a:pPr marL="0" indent="0" algn="just">
              <a:lnSpc>
                <a:spcPct val="120000"/>
              </a:lnSpc>
              <a:spcBef>
                <a:spcPts val="0"/>
              </a:spcBef>
              <a:buClrTx/>
              <a:buNone/>
            </a:pPr>
            <a:r>
              <a:rPr lang="en-US" sz="2600" dirty="0">
                <a:solidFill>
                  <a:schemeClr val="tx1"/>
                </a:solidFill>
              </a:rPr>
              <a:t>Step 6: Developing a set of organizational rules for health information system management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467974451"/>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endParaRPr lang="en-US" sz="4000" b="1" dirty="0">
              <a:solidFill>
                <a:srgbClr val="00B050"/>
              </a:solidFill>
            </a:endParaRPr>
          </a:p>
          <a:p>
            <a:pPr marL="0" indent="0" algn="ctr">
              <a:lnSpc>
                <a:spcPct val="120000"/>
              </a:lnSpc>
              <a:spcBef>
                <a:spcPts val="0"/>
              </a:spcBef>
              <a:buClrTx/>
              <a:buNone/>
            </a:pPr>
            <a:endParaRPr lang="en-US" sz="4000" b="1" dirty="0">
              <a:solidFill>
                <a:srgbClr val="00B050"/>
              </a:solidFill>
            </a:endParaRPr>
          </a:p>
          <a:p>
            <a:pPr marL="0" indent="0" algn="ctr">
              <a:lnSpc>
                <a:spcPct val="120000"/>
              </a:lnSpc>
              <a:spcBef>
                <a:spcPts val="0"/>
              </a:spcBef>
              <a:buClrTx/>
              <a:buNone/>
            </a:pPr>
            <a:endParaRPr lang="en-US" sz="4000" b="1" dirty="0">
              <a:solidFill>
                <a:srgbClr val="00B050"/>
              </a:solidFill>
            </a:endParaRPr>
          </a:p>
          <a:p>
            <a:pPr marL="0" indent="0" algn="ctr">
              <a:lnSpc>
                <a:spcPct val="120000"/>
              </a:lnSpc>
              <a:spcBef>
                <a:spcPts val="0"/>
              </a:spcBef>
              <a:buClrTx/>
              <a:buNone/>
            </a:pPr>
            <a:r>
              <a:rPr lang="en-US" sz="4000" b="1" dirty="0">
                <a:solidFill>
                  <a:srgbClr val="00B050"/>
                </a:solidFill>
              </a:rPr>
              <a:t>QUALITY ASSURANCE IN HEALTH SERVICES</a:t>
            </a:r>
          </a:p>
          <a:p>
            <a:pPr marL="0" indent="0" algn="ctr">
              <a:lnSpc>
                <a:spcPct val="120000"/>
              </a:lnSpc>
              <a:spcBef>
                <a:spcPts val="0"/>
              </a:spcBef>
              <a:buClrTx/>
              <a:buNone/>
            </a:pPr>
            <a:endParaRPr lang="en-US" sz="4000" b="1" dirty="0">
              <a:solidFill>
                <a:srgbClr val="00B050"/>
              </a:solidFill>
            </a:endParaRPr>
          </a:p>
          <a:p>
            <a:pPr marL="0" indent="0" algn="ctr">
              <a:lnSpc>
                <a:spcPct val="120000"/>
              </a:lnSpc>
              <a:spcBef>
                <a:spcPts val="0"/>
              </a:spcBef>
              <a:buClrTx/>
              <a:buNone/>
            </a:pPr>
            <a:endParaRPr lang="en-US" sz="4000" b="1" dirty="0">
              <a:solidFill>
                <a:srgbClr val="00B050"/>
              </a:solidFill>
            </a:endParaRPr>
          </a:p>
          <a:p>
            <a:pPr marL="0" indent="0" algn="ctr">
              <a:lnSpc>
                <a:spcPct val="120000"/>
              </a:lnSpc>
              <a:spcBef>
                <a:spcPts val="0"/>
              </a:spcBef>
              <a:buClrTx/>
              <a:buNone/>
            </a:pPr>
            <a:endParaRPr lang="en-US" sz="4000" b="1" dirty="0">
              <a:solidFill>
                <a:srgbClr val="00B050"/>
              </a:solidFill>
            </a:endParaRPr>
          </a:p>
          <a:p>
            <a:pPr marL="0" indent="0" algn="ctr">
              <a:buNone/>
            </a:pPr>
            <a:endParaRPr lang="en-US" sz="4000" b="1" dirty="0">
              <a:solidFill>
                <a:srgbClr val="00B050"/>
              </a:solidFill>
            </a:endParaRPr>
          </a:p>
          <a:p>
            <a:pPr marL="0" indent="0" algn="ctr">
              <a:buNone/>
            </a:pPr>
            <a:endParaRPr lang="en-US" sz="4000" b="1" dirty="0">
              <a:solidFill>
                <a:srgbClr val="00B050"/>
              </a:solidFill>
            </a:endParaRPr>
          </a:p>
          <a:p>
            <a:pPr algn="ctr"/>
            <a:endParaRPr lang="en-US" sz="4000" b="1" dirty="0">
              <a:solidFill>
                <a:srgbClr val="00B050"/>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34656512"/>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Introduction</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Quality is currently a key policy in both service and product markets.</a:t>
            </a:r>
          </a:p>
          <a:p>
            <a:pPr algn="just">
              <a:lnSpc>
                <a:spcPct val="120000"/>
              </a:lnSpc>
              <a:spcBef>
                <a:spcPts val="0"/>
              </a:spcBef>
              <a:buClrTx/>
              <a:buFont typeface="Wingdings" panose="05000000000000000000" pitchFamily="2" charset="2"/>
              <a:buChar char="q"/>
            </a:pPr>
            <a:r>
              <a:rPr lang="en-US" sz="2600" dirty="0">
                <a:solidFill>
                  <a:schemeClr val="tx1"/>
                </a:solidFill>
              </a:rPr>
              <a:t>Quality normally includes achievement of a predestined standards or targets, also includes involvement of client requirements in the determination of such targets or standard and the consideration of available resources ;financial and others in the achievement of such a target and the recognition that there is always a room for improvement and the targets and standards must be reviewed regularly</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79916583"/>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Quality of health care</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Fully meeting the needs of those who need the service most, at the lowest cost to the organization/individuals and within the limits set by higher authorities.</a:t>
            </a:r>
          </a:p>
          <a:p>
            <a:pPr algn="just">
              <a:lnSpc>
                <a:spcPct val="120000"/>
              </a:lnSpc>
              <a:spcBef>
                <a:spcPts val="0"/>
              </a:spcBef>
              <a:buClrTx/>
              <a:buFont typeface="Wingdings" panose="05000000000000000000" pitchFamily="2" charset="2"/>
              <a:buChar char="q"/>
            </a:pPr>
            <a:r>
              <a:rPr lang="en-US" sz="2600" dirty="0">
                <a:solidFill>
                  <a:schemeClr val="tx1"/>
                </a:solidFill>
              </a:rPr>
              <a:t>Customer: a person who buys/takes goods or services</a:t>
            </a:r>
          </a:p>
          <a:p>
            <a:pPr algn="just">
              <a:lnSpc>
                <a:spcPct val="120000"/>
              </a:lnSpc>
              <a:spcBef>
                <a:spcPts val="0"/>
              </a:spcBef>
              <a:buClrTx/>
              <a:buFont typeface="Wingdings" panose="05000000000000000000" pitchFamily="2" charset="2"/>
              <a:buChar char="q"/>
            </a:pPr>
            <a:r>
              <a:rPr lang="en-US" sz="2600" dirty="0">
                <a:solidFill>
                  <a:schemeClr val="tx1"/>
                </a:solidFill>
              </a:rPr>
              <a:t>Can also supply {internal-give and take within the organization e.g. staff while external consumes only patients &amp; stakeholders}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71910450"/>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Why quality of health care is important</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Patient satisfaction-better health outcomes</a:t>
            </a:r>
          </a:p>
          <a:p>
            <a:pPr algn="just">
              <a:lnSpc>
                <a:spcPct val="120000"/>
              </a:lnSpc>
              <a:spcBef>
                <a:spcPts val="0"/>
              </a:spcBef>
              <a:buClrTx/>
              <a:buFont typeface="Wingdings" panose="05000000000000000000" pitchFamily="2" charset="2"/>
              <a:buChar char="q"/>
            </a:pPr>
            <a:r>
              <a:rPr lang="en-US" sz="2600" dirty="0">
                <a:solidFill>
                  <a:schemeClr val="tx1"/>
                </a:solidFill>
              </a:rPr>
              <a:t>Criteria for assessing our output</a:t>
            </a:r>
          </a:p>
          <a:p>
            <a:pPr algn="just">
              <a:lnSpc>
                <a:spcPct val="120000"/>
              </a:lnSpc>
              <a:spcBef>
                <a:spcPts val="0"/>
              </a:spcBef>
              <a:buClrTx/>
              <a:buFont typeface="Wingdings" panose="05000000000000000000" pitchFamily="2" charset="2"/>
              <a:buChar char="q"/>
            </a:pPr>
            <a:r>
              <a:rPr lang="en-US" sz="2600" dirty="0">
                <a:solidFill>
                  <a:schemeClr val="tx1"/>
                </a:solidFill>
              </a:rPr>
              <a:t>Better relationship between fellow workers, patients and communities in the service. Poor quality has been a source of labour disputes.</a:t>
            </a:r>
          </a:p>
          <a:p>
            <a:pPr algn="just">
              <a:lnSpc>
                <a:spcPct val="120000"/>
              </a:lnSpc>
              <a:spcBef>
                <a:spcPts val="0"/>
              </a:spcBef>
              <a:buClrTx/>
              <a:buFont typeface="Wingdings" panose="05000000000000000000" pitchFamily="2" charset="2"/>
              <a:buChar char="q"/>
            </a:pPr>
            <a:r>
              <a:rPr lang="en-US" sz="2600" dirty="0">
                <a:solidFill>
                  <a:schemeClr val="tx1"/>
                </a:solidFill>
              </a:rPr>
              <a:t>Good name of the institution( increases patronage)</a:t>
            </a:r>
          </a:p>
          <a:p>
            <a:pPr algn="just">
              <a:lnSpc>
                <a:spcPct val="120000"/>
              </a:lnSpc>
              <a:spcBef>
                <a:spcPts val="0"/>
              </a:spcBef>
              <a:buClrTx/>
              <a:buFont typeface="Wingdings" panose="05000000000000000000" pitchFamily="2" charset="2"/>
              <a:buChar char="q"/>
            </a:pPr>
            <a:r>
              <a:rPr lang="en-US" sz="2600" dirty="0">
                <a:solidFill>
                  <a:schemeClr val="tx1"/>
                </a:solidFill>
              </a:rPr>
              <a:t>More finances to the organization</a:t>
            </a:r>
          </a:p>
          <a:p>
            <a:pPr algn="just">
              <a:lnSpc>
                <a:spcPct val="120000"/>
              </a:lnSpc>
              <a:spcBef>
                <a:spcPts val="0"/>
              </a:spcBef>
              <a:buClrTx/>
              <a:buFont typeface="Wingdings" panose="05000000000000000000" pitchFamily="2" charset="2"/>
              <a:buChar char="q"/>
            </a:pPr>
            <a:r>
              <a:rPr lang="en-US" sz="2600" dirty="0">
                <a:solidFill>
                  <a:schemeClr val="tx1"/>
                </a:solidFill>
              </a:rPr>
              <a:t>Satisfy needs of our customers.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80623729"/>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rgbClr val="0070C0"/>
                </a:solidFill>
              </a:rPr>
              <a:t>Poor quality services may lead to:</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Loss in terms of finances</a:t>
            </a:r>
          </a:p>
          <a:p>
            <a:pPr algn="just">
              <a:lnSpc>
                <a:spcPct val="120000"/>
              </a:lnSpc>
              <a:spcBef>
                <a:spcPts val="0"/>
              </a:spcBef>
              <a:buClrTx/>
              <a:buFont typeface="Wingdings" panose="05000000000000000000" pitchFamily="2" charset="2"/>
              <a:buChar char="q"/>
            </a:pPr>
            <a:r>
              <a:rPr lang="en-US" sz="2600" dirty="0">
                <a:solidFill>
                  <a:schemeClr val="tx1"/>
                </a:solidFill>
              </a:rPr>
              <a:t>Loss of time (waiting time)</a:t>
            </a:r>
          </a:p>
          <a:p>
            <a:pPr algn="just">
              <a:lnSpc>
                <a:spcPct val="120000"/>
              </a:lnSpc>
              <a:spcBef>
                <a:spcPts val="0"/>
              </a:spcBef>
              <a:buClrTx/>
              <a:buFont typeface="Wingdings" panose="05000000000000000000" pitchFamily="2" charset="2"/>
              <a:buChar char="q"/>
            </a:pPr>
            <a:r>
              <a:rPr lang="en-US" sz="2600" dirty="0">
                <a:solidFill>
                  <a:schemeClr val="tx1"/>
                </a:solidFill>
              </a:rPr>
              <a:t>Wastage of the good will of the facility ( erode)</a:t>
            </a:r>
          </a:p>
          <a:p>
            <a:pPr algn="just">
              <a:lnSpc>
                <a:spcPct val="120000"/>
              </a:lnSpc>
              <a:spcBef>
                <a:spcPts val="0"/>
              </a:spcBef>
              <a:buClrTx/>
              <a:buFont typeface="Wingdings" panose="05000000000000000000" pitchFamily="2" charset="2"/>
              <a:buChar char="q"/>
            </a:pPr>
            <a:r>
              <a:rPr lang="en-US" sz="2600" dirty="0">
                <a:solidFill>
                  <a:schemeClr val="tx1"/>
                </a:solidFill>
              </a:rPr>
              <a:t>High morbidity &amp; mortality rates</a:t>
            </a:r>
          </a:p>
          <a:p>
            <a:pPr algn="just">
              <a:lnSpc>
                <a:spcPct val="120000"/>
              </a:lnSpc>
              <a:spcBef>
                <a:spcPts val="0"/>
              </a:spcBef>
              <a:buClrTx/>
              <a:buFont typeface="Wingdings" panose="05000000000000000000" pitchFamily="2" charset="2"/>
              <a:buChar char="q"/>
            </a:pPr>
            <a:r>
              <a:rPr lang="en-US" sz="2600" dirty="0">
                <a:solidFill>
                  <a:schemeClr val="tx1"/>
                </a:solidFill>
              </a:rPr>
              <a:t>High cost of services</a:t>
            </a:r>
          </a:p>
          <a:p>
            <a:pPr algn="just">
              <a:lnSpc>
                <a:spcPct val="120000"/>
              </a:lnSpc>
              <a:spcBef>
                <a:spcPts val="0"/>
              </a:spcBef>
              <a:buClrTx/>
              <a:buFont typeface="Wingdings" panose="05000000000000000000" pitchFamily="2" charset="2"/>
              <a:buChar char="q"/>
            </a:pPr>
            <a:r>
              <a:rPr lang="en-US" sz="2600" dirty="0">
                <a:solidFill>
                  <a:schemeClr val="tx1"/>
                </a:solidFill>
              </a:rPr>
              <a:t>Litigation</a:t>
            </a:r>
          </a:p>
          <a:p>
            <a:pPr algn="just">
              <a:lnSpc>
                <a:spcPct val="120000"/>
              </a:lnSpc>
              <a:spcBef>
                <a:spcPts val="0"/>
              </a:spcBef>
              <a:buClrTx/>
              <a:buFont typeface="Wingdings" panose="05000000000000000000" pitchFamily="2" charset="2"/>
              <a:buChar char="q"/>
            </a:pPr>
            <a:r>
              <a:rPr lang="en-US" sz="2600" dirty="0">
                <a:solidFill>
                  <a:schemeClr val="tx1"/>
                </a:solidFill>
              </a:rPr>
              <a:t>Soiling the organization name.</a:t>
            </a:r>
          </a:p>
          <a:p>
            <a:pPr marL="0" indent="0" algn="ctr">
              <a:lnSpc>
                <a:spcPct val="120000"/>
              </a:lnSpc>
              <a:spcBef>
                <a:spcPts val="0"/>
              </a:spcBef>
              <a:buClrTx/>
              <a:buNone/>
            </a:pPr>
            <a:r>
              <a:rPr lang="en-US" sz="2600" b="1" dirty="0">
                <a:solidFill>
                  <a:srgbClr val="0070C0"/>
                </a:solidFill>
              </a:rPr>
              <a:t>Why quality of care is important (merits)</a:t>
            </a:r>
          </a:p>
          <a:p>
            <a:pPr algn="just">
              <a:lnSpc>
                <a:spcPct val="120000"/>
              </a:lnSpc>
              <a:spcBef>
                <a:spcPts val="0"/>
              </a:spcBef>
              <a:buClrTx/>
              <a:buFont typeface="Wingdings" panose="05000000000000000000" pitchFamily="2" charset="2"/>
              <a:buChar char="q"/>
            </a:pPr>
            <a:r>
              <a:rPr lang="en-US" sz="2600" dirty="0">
                <a:solidFill>
                  <a:schemeClr val="tx1"/>
                </a:solidFill>
              </a:rPr>
              <a:t>Mostly its concerned on excellence (high standards) . Because all the rest are competing for higher standards)</a:t>
            </a:r>
          </a:p>
          <a:p>
            <a:pPr algn="just">
              <a:lnSpc>
                <a:spcPct val="120000"/>
              </a:lnSpc>
              <a:spcBef>
                <a:spcPts val="0"/>
              </a:spcBef>
              <a:buClrTx/>
              <a:buFont typeface="Wingdings" panose="05000000000000000000" pitchFamily="2" charset="2"/>
              <a:buChar char="q"/>
            </a:pPr>
            <a:r>
              <a:rPr lang="en-US" sz="2600" dirty="0">
                <a:solidFill>
                  <a:schemeClr val="tx1"/>
                </a:solidFill>
              </a:rPr>
              <a:t>Concerned about recovering costs or converting costs into advantages</a:t>
            </a:r>
          </a:p>
          <a:p>
            <a:pPr algn="just">
              <a:lnSpc>
                <a:spcPct val="120000"/>
              </a:lnSpc>
              <a:spcBef>
                <a:spcPts val="0"/>
              </a:spcBef>
              <a:buClrTx/>
              <a:buFont typeface="Wingdings" panose="05000000000000000000" pitchFamily="2" charset="2"/>
              <a:buChar char="q"/>
            </a:pPr>
            <a:r>
              <a:rPr lang="en-US" sz="2600" dirty="0">
                <a:solidFill>
                  <a:schemeClr val="tx1"/>
                </a:solidFill>
              </a:rPr>
              <a:t>Cost is a key concern to any manager and managers are always concerned on reducing operational costs.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78518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514350" indent="-514350" algn="just">
              <a:lnSpc>
                <a:spcPct val="120000"/>
              </a:lnSpc>
              <a:spcBef>
                <a:spcPts val="0"/>
              </a:spcBef>
              <a:buClrTx/>
              <a:buFont typeface="+mj-lt"/>
              <a:buAutoNum type="arabicPeriod" startAt="2"/>
            </a:pPr>
            <a:r>
              <a:rPr lang="en-US" sz="2800" dirty="0">
                <a:solidFill>
                  <a:schemeClr val="tx1"/>
                </a:solidFill>
              </a:rPr>
              <a:t>Initial budgets for a budget or cost centre are prepared by departmental managers with the help of budget accountants </a:t>
            </a:r>
          </a:p>
          <a:p>
            <a:pPr marL="514350" indent="-514350" algn="just">
              <a:lnSpc>
                <a:spcPct val="120000"/>
              </a:lnSpc>
              <a:spcBef>
                <a:spcPts val="0"/>
              </a:spcBef>
              <a:buClrTx/>
              <a:buFont typeface="+mj-lt"/>
              <a:buAutoNum type="arabicPeriod" startAt="2"/>
            </a:pPr>
            <a:r>
              <a:rPr lang="en-US" sz="2800" dirty="0">
                <a:solidFill>
                  <a:schemeClr val="tx1"/>
                </a:solidFill>
              </a:rPr>
              <a:t>Departmental budgets are collated and analyzed to produce the main budget (master budget); which is reviewed by top managers who may require changes at departmental level to bring it to line with organizational financial objectives and plans</a:t>
            </a:r>
          </a:p>
          <a:p>
            <a:pPr marL="514350" indent="-514350" algn="just">
              <a:lnSpc>
                <a:spcPct val="120000"/>
              </a:lnSpc>
              <a:spcBef>
                <a:spcPts val="0"/>
              </a:spcBef>
              <a:buClrTx/>
              <a:buFont typeface="+mj-lt"/>
              <a:buAutoNum type="arabicPeriod" startAt="2"/>
            </a:pPr>
            <a:r>
              <a:rPr lang="en-US" sz="2800" dirty="0">
                <a:solidFill>
                  <a:schemeClr val="tx1"/>
                </a:solidFill>
              </a:rPr>
              <a:t>The master budget; the main budget is finally approved by the top management and issued to each departmental  manager for planning and control purposes.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41825130"/>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Satisfaction in terms of the patients and staff.</a:t>
            </a:r>
          </a:p>
          <a:p>
            <a:pPr algn="just">
              <a:lnSpc>
                <a:spcPct val="120000"/>
              </a:lnSpc>
              <a:spcBef>
                <a:spcPts val="0"/>
              </a:spcBef>
              <a:buClrTx/>
              <a:buFont typeface="Wingdings" panose="05000000000000000000" pitchFamily="2" charset="2"/>
              <a:buChar char="q"/>
            </a:pPr>
            <a:r>
              <a:rPr lang="en-US" sz="2600" dirty="0">
                <a:solidFill>
                  <a:schemeClr val="tx1"/>
                </a:solidFill>
              </a:rPr>
              <a:t>More customers will be attracted</a:t>
            </a:r>
          </a:p>
          <a:p>
            <a:pPr algn="just">
              <a:lnSpc>
                <a:spcPct val="120000"/>
              </a:lnSpc>
              <a:spcBef>
                <a:spcPts val="0"/>
              </a:spcBef>
              <a:buClrTx/>
              <a:buFont typeface="Wingdings" panose="05000000000000000000" pitchFamily="2" charset="2"/>
              <a:buChar char="q"/>
            </a:pPr>
            <a:r>
              <a:rPr lang="en-US" sz="2600" dirty="0">
                <a:solidFill>
                  <a:schemeClr val="tx1"/>
                </a:solidFill>
              </a:rPr>
              <a:t>Interpersonal staff development ( same recreation facilities e.g. tea rooms, promoting team work) what the doctor knows the rest should know little about.</a:t>
            </a:r>
          </a:p>
          <a:p>
            <a:pPr algn="just">
              <a:lnSpc>
                <a:spcPct val="120000"/>
              </a:lnSpc>
              <a:spcBef>
                <a:spcPts val="0"/>
              </a:spcBef>
              <a:buClrTx/>
              <a:buFont typeface="Wingdings" panose="05000000000000000000" pitchFamily="2" charset="2"/>
              <a:buChar char="q"/>
            </a:pPr>
            <a:r>
              <a:rPr lang="en-US" sz="2600" dirty="0">
                <a:solidFill>
                  <a:schemeClr val="tx1"/>
                </a:solidFill>
              </a:rPr>
              <a:t>Vertical  and horizontal integration &amp; interpersonal relationships.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34575218"/>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US" sz="2600" b="1" dirty="0">
                <a:solidFill>
                  <a:schemeClr val="tx1"/>
                </a:solidFill>
              </a:rPr>
              <a:t>Definitions </a:t>
            </a:r>
          </a:p>
          <a:p>
            <a:pPr marL="0" indent="0" algn="just">
              <a:lnSpc>
                <a:spcPct val="120000"/>
              </a:lnSpc>
              <a:spcBef>
                <a:spcPts val="0"/>
              </a:spcBef>
              <a:buClrTx/>
              <a:buNone/>
            </a:pPr>
            <a:r>
              <a:rPr lang="en-US" sz="2600" b="1" dirty="0">
                <a:solidFill>
                  <a:schemeClr val="tx1"/>
                </a:solidFill>
              </a:rPr>
              <a:t>Quality</a:t>
            </a:r>
          </a:p>
          <a:p>
            <a:pPr algn="just">
              <a:lnSpc>
                <a:spcPct val="120000"/>
              </a:lnSpc>
              <a:spcBef>
                <a:spcPts val="0"/>
              </a:spcBef>
              <a:buClrTx/>
              <a:buFont typeface="Wingdings" panose="05000000000000000000" pitchFamily="2" charset="2"/>
              <a:buChar char="q"/>
            </a:pPr>
            <a:r>
              <a:rPr lang="en-US" sz="2600" dirty="0">
                <a:solidFill>
                  <a:schemeClr val="tx1"/>
                </a:solidFill>
              </a:rPr>
              <a:t>It is conformance to standards and fitness of purpose</a:t>
            </a:r>
          </a:p>
          <a:p>
            <a:pPr marL="0" indent="0" algn="just">
              <a:lnSpc>
                <a:spcPct val="120000"/>
              </a:lnSpc>
              <a:spcBef>
                <a:spcPts val="0"/>
              </a:spcBef>
              <a:buClrTx/>
              <a:buNone/>
            </a:pPr>
            <a:r>
              <a:rPr lang="en-US" sz="2600" b="1" dirty="0">
                <a:solidFill>
                  <a:schemeClr val="tx1"/>
                </a:solidFill>
              </a:rPr>
              <a:t>Quality Assurance (QA): </a:t>
            </a:r>
            <a:r>
              <a:rPr lang="en-US" sz="2600" dirty="0">
                <a:solidFill>
                  <a:schemeClr val="tx1"/>
                </a:solidFill>
              </a:rPr>
              <a:t>A process that focuses mainly on measuring compliance with established standards</a:t>
            </a:r>
          </a:p>
          <a:p>
            <a:pPr marL="0" indent="0" algn="just">
              <a:lnSpc>
                <a:spcPct val="120000"/>
              </a:lnSpc>
              <a:spcBef>
                <a:spcPts val="0"/>
              </a:spcBef>
              <a:buClrTx/>
              <a:buNone/>
            </a:pPr>
            <a:r>
              <a:rPr lang="en-US" sz="2600" b="1" dirty="0">
                <a:solidFill>
                  <a:schemeClr val="tx1"/>
                </a:solidFill>
              </a:rPr>
              <a:t>In Health –</a:t>
            </a:r>
          </a:p>
          <a:p>
            <a:pPr marL="0" indent="0" algn="just">
              <a:lnSpc>
                <a:spcPct val="120000"/>
              </a:lnSpc>
              <a:spcBef>
                <a:spcPts val="0"/>
              </a:spcBef>
              <a:buClrTx/>
              <a:buNone/>
            </a:pPr>
            <a:r>
              <a:rPr lang="en-US" sz="2600" dirty="0">
                <a:solidFill>
                  <a:schemeClr val="tx1"/>
                </a:solidFill>
              </a:rPr>
              <a:t>The most desirable outcome of a health intervention in terms of:</a:t>
            </a:r>
          </a:p>
          <a:p>
            <a:pPr algn="just">
              <a:lnSpc>
                <a:spcPct val="120000"/>
              </a:lnSpc>
              <a:spcBef>
                <a:spcPts val="0"/>
              </a:spcBef>
              <a:buClrTx/>
              <a:buFont typeface="Wingdings" panose="05000000000000000000" pitchFamily="2" charset="2"/>
              <a:buChar char="q"/>
            </a:pPr>
            <a:r>
              <a:rPr lang="en-US" sz="2600" dirty="0">
                <a:solidFill>
                  <a:schemeClr val="tx1"/>
                </a:solidFill>
              </a:rPr>
              <a:t>Maximum well-being for the client, considering:</a:t>
            </a:r>
          </a:p>
          <a:p>
            <a:pPr lvl="1" algn="just">
              <a:lnSpc>
                <a:spcPct val="120000"/>
              </a:lnSpc>
              <a:spcBef>
                <a:spcPts val="0"/>
              </a:spcBef>
              <a:buClrTx/>
              <a:buFont typeface="Wingdings" panose="05000000000000000000" pitchFamily="2" charset="2"/>
              <a:buChar char="§"/>
            </a:pPr>
            <a:r>
              <a:rPr lang="en-US" sz="2600" dirty="0">
                <a:solidFill>
                  <a:schemeClr val="tx1"/>
                </a:solidFill>
              </a:rPr>
              <a:t>Risks and benefits</a:t>
            </a:r>
          </a:p>
          <a:p>
            <a:pPr lvl="1" algn="just">
              <a:lnSpc>
                <a:spcPct val="120000"/>
              </a:lnSpc>
              <a:spcBef>
                <a:spcPts val="0"/>
              </a:spcBef>
              <a:buClrTx/>
              <a:buFont typeface="Wingdings" panose="05000000000000000000" pitchFamily="2" charset="2"/>
              <a:buChar char="§"/>
            </a:pPr>
            <a:r>
              <a:rPr lang="en-US" sz="2600" dirty="0">
                <a:solidFill>
                  <a:schemeClr val="tx1"/>
                </a:solidFill>
              </a:rPr>
              <a:t>Gains and loses </a:t>
            </a:r>
          </a:p>
          <a:p>
            <a:pPr algn="just">
              <a:lnSpc>
                <a:spcPct val="120000"/>
              </a:lnSpc>
              <a:spcBef>
                <a:spcPts val="0"/>
              </a:spcBef>
              <a:buClrTx/>
              <a:buFont typeface="Wingdings" panose="05000000000000000000" pitchFamily="2" charset="2"/>
              <a:buChar char="q"/>
            </a:pPr>
            <a:r>
              <a:rPr lang="en-US" sz="2600" dirty="0">
                <a:solidFill>
                  <a:schemeClr val="tx1"/>
                </a:solidFill>
              </a:rPr>
              <a:t>Provider satisfaction </a:t>
            </a:r>
          </a:p>
          <a:p>
            <a:pPr algn="just">
              <a:lnSpc>
                <a:spcPct val="120000"/>
              </a:lnSpc>
              <a:spcBef>
                <a:spcPts val="0"/>
              </a:spcBef>
              <a:buClrTx/>
              <a:buFont typeface="Wingdings" panose="05000000000000000000" pitchFamily="2" charset="2"/>
              <a:buChar char="q"/>
            </a:pPr>
            <a:r>
              <a:rPr lang="en-US" sz="2600" dirty="0">
                <a:solidFill>
                  <a:schemeClr val="tx1"/>
                </a:solidFill>
              </a:rPr>
              <a:t>Efficiency </a:t>
            </a:r>
          </a:p>
          <a:p>
            <a:pPr algn="just">
              <a:lnSpc>
                <a:spcPct val="120000"/>
              </a:lnSpc>
              <a:spcBef>
                <a:spcPts val="0"/>
              </a:spcBef>
              <a:buClrTx/>
              <a:buFont typeface="Wingdings" panose="05000000000000000000" pitchFamily="2" charset="2"/>
              <a:buChar char="q"/>
            </a:pPr>
            <a:r>
              <a:rPr lang="en-US" sz="2600" dirty="0">
                <a:solidFill>
                  <a:schemeClr val="tx1"/>
                </a:solidFill>
              </a:rPr>
              <a:t>Individual and social balance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24427242"/>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chemeClr val="tx1"/>
                </a:solidFill>
              </a:rPr>
              <a:t>Quality assurance</a:t>
            </a:r>
          </a:p>
          <a:p>
            <a:pPr marL="0" indent="0" algn="just">
              <a:lnSpc>
                <a:spcPct val="120000"/>
              </a:lnSpc>
              <a:spcBef>
                <a:spcPts val="0"/>
              </a:spcBef>
              <a:buClrTx/>
              <a:buNone/>
            </a:pPr>
            <a:r>
              <a:rPr lang="en-US" sz="2600" u="sng" dirty="0">
                <a:solidFill>
                  <a:schemeClr val="tx1"/>
                </a:solidFill>
              </a:rPr>
              <a:t>First definition</a:t>
            </a:r>
          </a:p>
          <a:p>
            <a:pPr algn="just">
              <a:lnSpc>
                <a:spcPct val="120000"/>
              </a:lnSpc>
              <a:spcBef>
                <a:spcPts val="0"/>
              </a:spcBef>
              <a:buClrTx/>
              <a:buFont typeface="Wingdings" panose="05000000000000000000" pitchFamily="2" charset="2"/>
              <a:buChar char="q"/>
            </a:pPr>
            <a:r>
              <a:rPr lang="en-US" sz="2600" dirty="0">
                <a:solidFill>
                  <a:schemeClr val="tx1"/>
                </a:solidFill>
              </a:rPr>
              <a:t>Kelly, 2006- Approach which involves elimination of defects in reference to  tangible products-what you see while in service industry- intangible products which is performance in accordance to set targets.</a:t>
            </a:r>
          </a:p>
          <a:p>
            <a:pPr algn="just">
              <a:lnSpc>
                <a:spcPct val="120000"/>
              </a:lnSpc>
              <a:spcBef>
                <a:spcPts val="0"/>
              </a:spcBef>
              <a:buClrTx/>
              <a:buFont typeface="Wingdings" panose="05000000000000000000" pitchFamily="2" charset="2"/>
              <a:buChar char="q"/>
            </a:pPr>
            <a:r>
              <a:rPr lang="en-US" sz="2600" dirty="0">
                <a:solidFill>
                  <a:schemeClr val="tx1"/>
                </a:solidFill>
              </a:rPr>
              <a:t>When targeting in quality assurance relative terms are avoided.  Must be specific to the expectation e.g. shall, will, should to avoid ambiguity.</a:t>
            </a:r>
          </a:p>
          <a:p>
            <a:pPr marL="0" indent="0" algn="just">
              <a:lnSpc>
                <a:spcPct val="120000"/>
              </a:lnSpc>
              <a:spcBef>
                <a:spcPts val="0"/>
              </a:spcBef>
              <a:buClrTx/>
              <a:buNone/>
            </a:pPr>
            <a:r>
              <a:rPr lang="en-US" sz="2600" u="sng" dirty="0">
                <a:solidFill>
                  <a:schemeClr val="tx1"/>
                </a:solidFill>
              </a:rPr>
              <a:t>Second definition</a:t>
            </a:r>
          </a:p>
          <a:p>
            <a:pPr algn="just">
              <a:lnSpc>
                <a:spcPct val="120000"/>
              </a:lnSpc>
              <a:spcBef>
                <a:spcPts val="0"/>
              </a:spcBef>
              <a:buClrTx/>
              <a:buFont typeface="Wingdings" panose="05000000000000000000" pitchFamily="2" charset="2"/>
              <a:buChar char="q"/>
            </a:pPr>
            <a:r>
              <a:rPr lang="en-US" sz="2600" dirty="0">
                <a:solidFill>
                  <a:schemeClr val="tx1"/>
                </a:solidFill>
              </a:rPr>
              <a:t>Delivering cost effective, efficient, high quality health services and includes all actions to make it even better.</a:t>
            </a:r>
          </a:p>
          <a:p>
            <a:pPr algn="just">
              <a:lnSpc>
                <a:spcPct val="120000"/>
              </a:lnSpc>
              <a:spcBef>
                <a:spcPts val="0"/>
              </a:spcBef>
              <a:buClrTx/>
              <a:buFont typeface="Wingdings" panose="05000000000000000000" pitchFamily="2" charset="2"/>
              <a:buChar char="ü"/>
            </a:pPr>
            <a:r>
              <a:rPr lang="en-US" sz="2600" b="1" dirty="0">
                <a:solidFill>
                  <a:schemeClr val="tx1"/>
                </a:solidFill>
              </a:rPr>
              <a:t>Cost effective: </a:t>
            </a:r>
            <a:r>
              <a:rPr lang="en-US" sz="2600" dirty="0">
                <a:solidFill>
                  <a:schemeClr val="tx1"/>
                </a:solidFill>
              </a:rPr>
              <a:t>services which have value for money.</a:t>
            </a:r>
          </a:p>
          <a:p>
            <a:pPr algn="just">
              <a:lnSpc>
                <a:spcPct val="120000"/>
              </a:lnSpc>
              <a:spcBef>
                <a:spcPts val="0"/>
              </a:spcBef>
              <a:buClrTx/>
              <a:buFont typeface="Wingdings" panose="05000000000000000000" pitchFamily="2" charset="2"/>
              <a:buChar char="ü"/>
            </a:pPr>
            <a:r>
              <a:rPr lang="en-US" sz="2600" b="1" dirty="0">
                <a:solidFill>
                  <a:schemeClr val="tx1"/>
                </a:solidFill>
              </a:rPr>
              <a:t>Effective: </a:t>
            </a:r>
            <a:r>
              <a:rPr lang="en-US" sz="2600" dirty="0">
                <a:solidFill>
                  <a:schemeClr val="tx1"/>
                </a:solidFill>
              </a:rPr>
              <a:t>able to meet client needs</a:t>
            </a:r>
          </a:p>
          <a:p>
            <a:pPr algn="just">
              <a:lnSpc>
                <a:spcPct val="120000"/>
              </a:lnSpc>
              <a:spcBef>
                <a:spcPts val="0"/>
              </a:spcBef>
              <a:buClrTx/>
              <a:buFont typeface="Wingdings" panose="05000000000000000000" pitchFamily="2" charset="2"/>
              <a:buChar char="ü"/>
            </a:pPr>
            <a:r>
              <a:rPr lang="en-US" sz="2600" b="1" dirty="0">
                <a:solidFill>
                  <a:schemeClr val="tx1"/>
                </a:solidFill>
              </a:rPr>
              <a:t>Efficient services: </a:t>
            </a:r>
            <a:r>
              <a:rPr lang="en-US" sz="2600" dirty="0">
                <a:solidFill>
                  <a:schemeClr val="tx1"/>
                </a:solidFill>
              </a:rPr>
              <a:t>offered in real time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01989059"/>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Quality management:</a:t>
            </a:r>
          </a:p>
          <a:p>
            <a:pPr algn="just">
              <a:lnSpc>
                <a:spcPct val="120000"/>
              </a:lnSpc>
              <a:spcBef>
                <a:spcPts val="0"/>
              </a:spcBef>
              <a:buClrTx/>
              <a:buFont typeface="Wingdings" panose="05000000000000000000" pitchFamily="2" charset="2"/>
              <a:buChar char="q"/>
            </a:pPr>
            <a:r>
              <a:rPr lang="en-US" sz="2600" dirty="0">
                <a:solidFill>
                  <a:schemeClr val="tx1"/>
                </a:solidFill>
              </a:rPr>
              <a:t>Can be defined as a systematic managerial transformation designed to address the needs &amp; opportunities of the entire organization, as they try to cope with increasing change complexity and tension within the environment your working in.</a:t>
            </a:r>
          </a:p>
          <a:p>
            <a:pPr algn="just">
              <a:lnSpc>
                <a:spcPct val="120000"/>
              </a:lnSpc>
              <a:spcBef>
                <a:spcPts val="0"/>
              </a:spcBef>
              <a:buClrTx/>
              <a:buFont typeface="Wingdings" panose="05000000000000000000" pitchFamily="2" charset="2"/>
              <a:buChar char="q"/>
            </a:pPr>
            <a:r>
              <a:rPr lang="en-US" sz="2600" dirty="0">
                <a:solidFill>
                  <a:schemeClr val="tx1"/>
                </a:solidFill>
              </a:rPr>
              <a:t>Engages the principle of quality improvement which identifies gaps, that exists between the services actually provided and expectation for the services.</a:t>
            </a:r>
          </a:p>
          <a:p>
            <a:pPr algn="just">
              <a:lnSpc>
                <a:spcPct val="120000"/>
              </a:lnSpc>
              <a:spcBef>
                <a:spcPts val="0"/>
              </a:spcBef>
              <a:buClrTx/>
              <a:buFont typeface="Wingdings" panose="05000000000000000000" pitchFamily="2" charset="2"/>
              <a:buChar char="q"/>
            </a:pPr>
            <a:r>
              <a:rPr lang="en-US" sz="2600" dirty="0">
                <a:solidFill>
                  <a:schemeClr val="tx1"/>
                </a:solidFill>
              </a:rPr>
              <a:t>Calls for continuous  quality improvement to always better the services.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67320745"/>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Key principles in quality management</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Change acceptance-embracing change</a:t>
            </a:r>
          </a:p>
          <a:p>
            <a:pPr algn="just">
              <a:lnSpc>
                <a:spcPct val="120000"/>
              </a:lnSpc>
              <a:spcBef>
                <a:spcPts val="0"/>
              </a:spcBef>
              <a:buClrTx/>
              <a:buFont typeface="Wingdings" panose="05000000000000000000" pitchFamily="2" charset="2"/>
              <a:buChar char="q"/>
            </a:pPr>
            <a:r>
              <a:rPr lang="en-US" sz="2600" dirty="0">
                <a:solidFill>
                  <a:schemeClr val="tx1"/>
                </a:solidFill>
              </a:rPr>
              <a:t>Acceptance to continuous  improvement systems</a:t>
            </a:r>
          </a:p>
          <a:p>
            <a:pPr algn="just">
              <a:lnSpc>
                <a:spcPct val="120000"/>
              </a:lnSpc>
              <a:spcBef>
                <a:spcPts val="0"/>
              </a:spcBef>
              <a:buClrTx/>
              <a:buFont typeface="Wingdings" panose="05000000000000000000" pitchFamily="2" charset="2"/>
              <a:buChar char="q"/>
            </a:pPr>
            <a:r>
              <a:rPr lang="en-US" sz="2600" dirty="0">
                <a:solidFill>
                  <a:schemeClr val="tx1"/>
                </a:solidFill>
              </a:rPr>
              <a:t>Setting quality standards</a:t>
            </a:r>
          </a:p>
          <a:p>
            <a:pPr algn="just">
              <a:lnSpc>
                <a:spcPct val="120000"/>
              </a:lnSpc>
              <a:spcBef>
                <a:spcPts val="0"/>
              </a:spcBef>
              <a:buClrTx/>
              <a:buFont typeface="Wingdings" panose="05000000000000000000" pitchFamily="2" charset="2"/>
              <a:buChar char="q"/>
            </a:pPr>
            <a:r>
              <a:rPr lang="en-US" sz="2600" dirty="0">
                <a:solidFill>
                  <a:schemeClr val="tx1"/>
                </a:solidFill>
              </a:rPr>
              <a:t>Focus on customer needs; the customer is the king</a:t>
            </a:r>
          </a:p>
          <a:p>
            <a:pPr algn="just">
              <a:lnSpc>
                <a:spcPct val="120000"/>
              </a:lnSpc>
              <a:spcBef>
                <a:spcPts val="0"/>
              </a:spcBef>
              <a:buClrTx/>
              <a:buFont typeface="Wingdings" panose="05000000000000000000" pitchFamily="2" charset="2"/>
              <a:buChar char="q"/>
            </a:pPr>
            <a:r>
              <a:rPr lang="en-US" sz="2600" dirty="0">
                <a:solidFill>
                  <a:schemeClr val="tx1"/>
                </a:solidFill>
              </a:rPr>
              <a:t>Embraces team work</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52429381"/>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Sources of data</a:t>
            </a:r>
          </a:p>
          <a:p>
            <a:pPr algn="just">
              <a:lnSpc>
                <a:spcPct val="120000"/>
              </a:lnSpc>
              <a:spcBef>
                <a:spcPts val="0"/>
              </a:spcBef>
              <a:buClrTx/>
              <a:buFont typeface="Wingdings" panose="05000000000000000000" pitchFamily="2" charset="2"/>
              <a:buChar char="q"/>
            </a:pPr>
            <a:r>
              <a:rPr lang="en-US" sz="2600" dirty="0">
                <a:solidFill>
                  <a:schemeClr val="tx1"/>
                </a:solidFill>
              </a:rPr>
              <a:t>Health systems incorporate data from more than one level of data collection (clients, providers, facilities, population)</a:t>
            </a:r>
          </a:p>
          <a:p>
            <a:pPr algn="just">
              <a:lnSpc>
                <a:spcPct val="120000"/>
              </a:lnSpc>
              <a:spcBef>
                <a:spcPts val="0"/>
              </a:spcBef>
              <a:buClrTx/>
              <a:buFont typeface="Wingdings" panose="05000000000000000000" pitchFamily="2" charset="2"/>
              <a:buChar char="q"/>
            </a:pPr>
            <a:r>
              <a:rPr lang="en-US" sz="2600" dirty="0">
                <a:solidFill>
                  <a:schemeClr val="tx1"/>
                </a:solidFill>
              </a:rPr>
              <a:t>Two categories of sources:</a:t>
            </a:r>
          </a:p>
          <a:p>
            <a:pPr marL="0" indent="0" algn="just">
              <a:lnSpc>
                <a:spcPct val="120000"/>
              </a:lnSpc>
              <a:spcBef>
                <a:spcPts val="0"/>
              </a:spcBef>
              <a:buClrTx/>
              <a:buNone/>
            </a:pPr>
            <a:r>
              <a:rPr lang="en-US" sz="2600" b="1" dirty="0">
                <a:solidFill>
                  <a:schemeClr val="tx1"/>
                </a:solidFill>
              </a:rPr>
              <a:t>Routine</a:t>
            </a:r>
          </a:p>
          <a:p>
            <a:pPr algn="just">
              <a:lnSpc>
                <a:spcPct val="120000"/>
              </a:lnSpc>
              <a:spcBef>
                <a:spcPts val="0"/>
              </a:spcBef>
              <a:buClrTx/>
              <a:buFont typeface="Wingdings" panose="05000000000000000000" pitchFamily="2" charset="2"/>
              <a:buChar char="q"/>
            </a:pPr>
            <a:r>
              <a:rPr lang="en-US" sz="2600" dirty="0">
                <a:solidFill>
                  <a:schemeClr val="tx1"/>
                </a:solidFill>
              </a:rPr>
              <a:t>Data collected on a continuous basis e.g. Facility based data (Service statistics)</a:t>
            </a:r>
          </a:p>
          <a:p>
            <a:pPr marL="0" indent="0" algn="just">
              <a:lnSpc>
                <a:spcPct val="120000"/>
              </a:lnSpc>
              <a:spcBef>
                <a:spcPts val="0"/>
              </a:spcBef>
              <a:buClrTx/>
              <a:buNone/>
            </a:pPr>
            <a:r>
              <a:rPr lang="en-US" sz="2600" b="1" dirty="0">
                <a:solidFill>
                  <a:schemeClr val="tx1"/>
                </a:solidFill>
              </a:rPr>
              <a:t>Non-routine</a:t>
            </a:r>
          </a:p>
          <a:p>
            <a:pPr algn="just">
              <a:lnSpc>
                <a:spcPct val="120000"/>
              </a:lnSpc>
              <a:spcBef>
                <a:spcPts val="0"/>
              </a:spcBef>
              <a:buClrTx/>
              <a:buFont typeface="Wingdings" panose="05000000000000000000" pitchFamily="2" charset="2"/>
              <a:buChar char="q"/>
            </a:pPr>
            <a:r>
              <a:rPr lang="en-US" sz="2600" dirty="0">
                <a:solidFill>
                  <a:schemeClr val="tx1"/>
                </a:solidFill>
              </a:rPr>
              <a:t>Data collected on a periodic basis e.g. facility based surveys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62386650"/>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ctr">
              <a:lnSpc>
                <a:spcPct val="120000"/>
              </a:lnSpc>
              <a:spcBef>
                <a:spcPts val="0"/>
              </a:spcBef>
              <a:buClrTx/>
              <a:buNone/>
            </a:pPr>
            <a:r>
              <a:rPr lang="en-US" sz="2600" b="1" dirty="0">
                <a:solidFill>
                  <a:srgbClr val="0070C0"/>
                </a:solidFill>
              </a:rPr>
              <a:t>DATA QUALITY - DEFINITION</a:t>
            </a:r>
          </a:p>
          <a:p>
            <a:pPr algn="just">
              <a:lnSpc>
                <a:spcPct val="120000"/>
              </a:lnSpc>
              <a:spcBef>
                <a:spcPts val="0"/>
              </a:spcBef>
              <a:buClrTx/>
              <a:buFont typeface="Wingdings" panose="05000000000000000000" pitchFamily="2" charset="2"/>
              <a:buChar char="q"/>
            </a:pPr>
            <a:r>
              <a:rPr lang="en-US" sz="2600" dirty="0">
                <a:solidFill>
                  <a:schemeClr val="tx1"/>
                </a:solidFill>
              </a:rPr>
              <a:t>Quality DOES NOT MEAN zero defects</a:t>
            </a:r>
          </a:p>
          <a:p>
            <a:pPr algn="just">
              <a:lnSpc>
                <a:spcPct val="120000"/>
              </a:lnSpc>
              <a:spcBef>
                <a:spcPts val="0"/>
              </a:spcBef>
              <a:buClrTx/>
              <a:buFont typeface="Wingdings" panose="05000000000000000000" pitchFamily="2" charset="2"/>
              <a:buChar char="q"/>
            </a:pPr>
            <a:r>
              <a:rPr lang="en-US" sz="2600" dirty="0">
                <a:solidFill>
                  <a:schemeClr val="tx1"/>
                </a:solidFill>
              </a:rPr>
              <a:t>“Quality” is relative – based on what is acceptable or fit for the purpose – rather than a concept of absolute perfection</a:t>
            </a:r>
          </a:p>
          <a:p>
            <a:pPr algn="just">
              <a:lnSpc>
                <a:spcPct val="120000"/>
              </a:lnSpc>
              <a:spcBef>
                <a:spcPts val="0"/>
              </a:spcBef>
              <a:buClrTx/>
              <a:buFont typeface="Wingdings" panose="05000000000000000000" pitchFamily="2" charset="2"/>
              <a:buChar char="q"/>
            </a:pPr>
            <a:r>
              <a:rPr lang="en-US" sz="2600" dirty="0">
                <a:solidFill>
                  <a:schemeClr val="tx1"/>
                </a:solidFill>
              </a:rPr>
              <a:t>Data has quality if it satisfies the requirements of its intended use</a:t>
            </a:r>
          </a:p>
          <a:p>
            <a:pPr algn="just">
              <a:lnSpc>
                <a:spcPct val="120000"/>
              </a:lnSpc>
              <a:spcBef>
                <a:spcPts val="0"/>
              </a:spcBef>
              <a:buClrTx/>
              <a:buFont typeface="Wingdings" panose="05000000000000000000" pitchFamily="2" charset="2"/>
              <a:buChar char="q"/>
            </a:pPr>
            <a:r>
              <a:rPr lang="en-US" sz="2600" dirty="0">
                <a:solidFill>
                  <a:schemeClr val="tx1"/>
                </a:solidFill>
              </a:rPr>
              <a:t>All features and characteristics of data that bear on its ability to meet stated needs and expectations of the user</a:t>
            </a:r>
          </a:p>
          <a:p>
            <a:pPr marL="0" indent="0" algn="ctr">
              <a:lnSpc>
                <a:spcPct val="120000"/>
              </a:lnSpc>
              <a:spcBef>
                <a:spcPts val="0"/>
              </a:spcBef>
              <a:buClrTx/>
              <a:buNone/>
            </a:pPr>
            <a:r>
              <a:rPr lang="en-US" sz="2600" b="1" dirty="0">
                <a:solidFill>
                  <a:srgbClr val="0070C0"/>
                </a:solidFill>
              </a:rPr>
              <a:t>THE NEED FOR DATA QUALITY</a:t>
            </a:r>
          </a:p>
          <a:p>
            <a:pPr algn="just">
              <a:lnSpc>
                <a:spcPct val="120000"/>
              </a:lnSpc>
              <a:spcBef>
                <a:spcPts val="0"/>
              </a:spcBef>
              <a:buClrTx/>
              <a:buFont typeface="Wingdings" panose="05000000000000000000" pitchFamily="2" charset="2"/>
              <a:buChar char="q"/>
            </a:pPr>
            <a:r>
              <a:rPr lang="en-US" sz="2600" dirty="0">
                <a:solidFill>
                  <a:schemeClr val="tx1"/>
                </a:solidFill>
              </a:rPr>
              <a:t>Quality data = life-blood of programmes</a:t>
            </a:r>
          </a:p>
          <a:p>
            <a:pPr algn="just">
              <a:lnSpc>
                <a:spcPct val="120000"/>
              </a:lnSpc>
              <a:spcBef>
                <a:spcPts val="0"/>
              </a:spcBef>
              <a:buClrTx/>
              <a:buFont typeface="Wingdings" panose="05000000000000000000" pitchFamily="2" charset="2"/>
              <a:buChar char="q"/>
            </a:pPr>
            <a:r>
              <a:rPr lang="en-US" sz="2600" dirty="0">
                <a:solidFill>
                  <a:schemeClr val="tx1"/>
                </a:solidFill>
              </a:rPr>
              <a:t>“While hardware and software are the infrastructure, the veins and arteries of a system, it is the data that actually gives the system life”</a:t>
            </a:r>
          </a:p>
          <a:p>
            <a:pPr algn="just">
              <a:lnSpc>
                <a:spcPct val="120000"/>
              </a:lnSpc>
              <a:spcBef>
                <a:spcPts val="0"/>
              </a:spcBef>
              <a:buClrTx/>
              <a:buFont typeface="Wingdings" panose="05000000000000000000" pitchFamily="2" charset="2"/>
              <a:buChar char="q"/>
            </a:pPr>
            <a:r>
              <a:rPr lang="en-US" sz="2600" dirty="0">
                <a:solidFill>
                  <a:schemeClr val="tx1"/>
                </a:solidFill>
              </a:rPr>
              <a:t>All decisions about programmes are wholly governed by the quality of data generated and used</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46896097"/>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Data quality dimensions</a:t>
            </a:r>
          </a:p>
          <a:p>
            <a:pPr marL="0" indent="0" algn="just">
              <a:lnSpc>
                <a:spcPct val="120000"/>
              </a:lnSpc>
              <a:spcBef>
                <a:spcPts val="0"/>
              </a:spcBef>
              <a:buClrTx/>
              <a:buNone/>
            </a:pPr>
            <a:r>
              <a:rPr lang="en-US" sz="2600" dirty="0">
                <a:solidFill>
                  <a:schemeClr val="tx1"/>
                </a:solidFill>
              </a:rPr>
              <a:t>Quality data have 6 key attributes: </a:t>
            </a:r>
          </a:p>
          <a:p>
            <a:pPr algn="just">
              <a:lnSpc>
                <a:spcPct val="120000"/>
              </a:lnSpc>
              <a:spcBef>
                <a:spcPts val="0"/>
              </a:spcBef>
              <a:buClrTx/>
              <a:buFont typeface="Wingdings" panose="05000000000000000000" pitchFamily="2" charset="2"/>
              <a:buChar char="q"/>
            </a:pPr>
            <a:r>
              <a:rPr lang="en-US" sz="2600" dirty="0">
                <a:solidFill>
                  <a:schemeClr val="tx1"/>
                </a:solidFill>
              </a:rPr>
              <a:t>Accuracy or validity</a:t>
            </a:r>
          </a:p>
          <a:p>
            <a:pPr algn="just">
              <a:lnSpc>
                <a:spcPct val="120000"/>
              </a:lnSpc>
              <a:spcBef>
                <a:spcPts val="0"/>
              </a:spcBef>
              <a:buClrTx/>
              <a:buFont typeface="Wingdings" panose="05000000000000000000" pitchFamily="2" charset="2"/>
              <a:buChar char="q"/>
            </a:pPr>
            <a:r>
              <a:rPr lang="en-US" sz="2600" dirty="0">
                <a:solidFill>
                  <a:schemeClr val="tx1"/>
                </a:solidFill>
              </a:rPr>
              <a:t>Reliability</a:t>
            </a:r>
          </a:p>
          <a:p>
            <a:pPr algn="just">
              <a:lnSpc>
                <a:spcPct val="120000"/>
              </a:lnSpc>
              <a:spcBef>
                <a:spcPts val="0"/>
              </a:spcBef>
              <a:buClrTx/>
              <a:buFont typeface="Wingdings" panose="05000000000000000000" pitchFamily="2" charset="2"/>
              <a:buChar char="q"/>
            </a:pPr>
            <a:r>
              <a:rPr lang="en-US" sz="2600" dirty="0">
                <a:solidFill>
                  <a:schemeClr val="tx1"/>
                </a:solidFill>
              </a:rPr>
              <a:t>Timeliness</a:t>
            </a:r>
          </a:p>
          <a:p>
            <a:pPr algn="just">
              <a:lnSpc>
                <a:spcPct val="120000"/>
              </a:lnSpc>
              <a:spcBef>
                <a:spcPts val="0"/>
              </a:spcBef>
              <a:buClrTx/>
              <a:buFont typeface="Wingdings" panose="05000000000000000000" pitchFamily="2" charset="2"/>
              <a:buChar char="q"/>
            </a:pPr>
            <a:r>
              <a:rPr lang="en-US" sz="2600" dirty="0">
                <a:solidFill>
                  <a:schemeClr val="tx1"/>
                </a:solidFill>
              </a:rPr>
              <a:t>Completeness</a:t>
            </a:r>
          </a:p>
          <a:p>
            <a:pPr algn="just">
              <a:lnSpc>
                <a:spcPct val="120000"/>
              </a:lnSpc>
              <a:spcBef>
                <a:spcPts val="0"/>
              </a:spcBef>
              <a:buClrTx/>
              <a:buFont typeface="Wingdings" panose="05000000000000000000" pitchFamily="2" charset="2"/>
              <a:buChar char="q"/>
            </a:pPr>
            <a:r>
              <a:rPr lang="en-US" sz="2600" dirty="0">
                <a:solidFill>
                  <a:schemeClr val="tx1"/>
                </a:solidFill>
              </a:rPr>
              <a:t>Precision</a:t>
            </a:r>
          </a:p>
          <a:p>
            <a:pPr algn="just">
              <a:lnSpc>
                <a:spcPct val="120000"/>
              </a:lnSpc>
              <a:spcBef>
                <a:spcPts val="0"/>
              </a:spcBef>
              <a:buClrTx/>
              <a:buFont typeface="Wingdings" panose="05000000000000000000" pitchFamily="2" charset="2"/>
              <a:buChar char="q"/>
            </a:pPr>
            <a:r>
              <a:rPr lang="en-US" sz="2600" dirty="0">
                <a:solidFill>
                  <a:schemeClr val="tx1"/>
                </a:solidFill>
              </a:rPr>
              <a:t>Credibility or integrity</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r>
              <a:rPr lang="en-US" sz="2600" b="1" dirty="0">
                <a:solidFill>
                  <a:schemeClr val="tx1"/>
                </a:solidFill>
              </a:rPr>
              <a:t>Accuracy or validity</a:t>
            </a:r>
          </a:p>
          <a:p>
            <a:pPr algn="just">
              <a:lnSpc>
                <a:spcPct val="120000"/>
              </a:lnSpc>
              <a:spcBef>
                <a:spcPts val="0"/>
              </a:spcBef>
              <a:buClrTx/>
              <a:buFont typeface="Wingdings" panose="05000000000000000000" pitchFamily="2" charset="2"/>
              <a:buChar char="q"/>
            </a:pPr>
            <a:r>
              <a:rPr lang="en-US" sz="2600" dirty="0">
                <a:solidFill>
                  <a:schemeClr val="tx1"/>
                </a:solidFill>
              </a:rPr>
              <a:t>Data are correct and explicitly reflect the object or transaction it describes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44208861"/>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Reliability</a:t>
            </a:r>
          </a:p>
          <a:p>
            <a:pPr algn="just">
              <a:lnSpc>
                <a:spcPct val="120000"/>
              </a:lnSpc>
              <a:spcBef>
                <a:spcPts val="0"/>
              </a:spcBef>
              <a:buClrTx/>
              <a:buFont typeface="Wingdings" panose="05000000000000000000" pitchFamily="2" charset="2"/>
              <a:buChar char="q"/>
            </a:pPr>
            <a:r>
              <a:rPr lang="en-US" sz="2600" dirty="0">
                <a:solidFill>
                  <a:schemeClr val="tx1"/>
                </a:solidFill>
              </a:rPr>
              <a:t>Data are measured and collected consistently – based on protocols and procedures that do not change according to who is using them, when or how often they are used</a:t>
            </a:r>
          </a:p>
          <a:p>
            <a:pPr marL="0" indent="0" algn="just">
              <a:lnSpc>
                <a:spcPct val="120000"/>
              </a:lnSpc>
              <a:spcBef>
                <a:spcPts val="0"/>
              </a:spcBef>
              <a:buClrTx/>
              <a:buNone/>
            </a:pPr>
            <a:r>
              <a:rPr lang="en-US" sz="2600" b="1" dirty="0">
                <a:solidFill>
                  <a:schemeClr val="tx1"/>
                </a:solidFill>
              </a:rPr>
              <a:t>Timeliness</a:t>
            </a:r>
          </a:p>
          <a:p>
            <a:pPr algn="just">
              <a:lnSpc>
                <a:spcPct val="120000"/>
              </a:lnSpc>
              <a:spcBef>
                <a:spcPts val="0"/>
              </a:spcBef>
              <a:buClrTx/>
              <a:buFont typeface="Wingdings" panose="05000000000000000000" pitchFamily="2" charset="2"/>
              <a:buChar char="q"/>
            </a:pPr>
            <a:r>
              <a:rPr lang="en-US" sz="2600" dirty="0">
                <a:solidFill>
                  <a:schemeClr val="tx1"/>
                </a:solidFill>
              </a:rPr>
              <a:t>Data are up-to-date (current) and available on time (available to the end-user when needed)</a:t>
            </a:r>
          </a:p>
          <a:p>
            <a:pPr marL="0" indent="0" algn="just">
              <a:lnSpc>
                <a:spcPct val="120000"/>
              </a:lnSpc>
              <a:spcBef>
                <a:spcPts val="0"/>
              </a:spcBef>
              <a:buClrTx/>
              <a:buNone/>
            </a:pPr>
            <a:r>
              <a:rPr lang="en-US" sz="2600" b="1" dirty="0">
                <a:solidFill>
                  <a:schemeClr val="tx1"/>
                </a:solidFill>
              </a:rPr>
              <a:t>Completeness</a:t>
            </a:r>
          </a:p>
          <a:p>
            <a:pPr algn="just">
              <a:lnSpc>
                <a:spcPct val="120000"/>
              </a:lnSpc>
              <a:spcBef>
                <a:spcPts val="0"/>
              </a:spcBef>
              <a:buClrTx/>
              <a:buFont typeface="Wingdings" panose="05000000000000000000" pitchFamily="2" charset="2"/>
              <a:buChar char="q"/>
            </a:pPr>
            <a:r>
              <a:rPr lang="en-US" sz="2600" dirty="0">
                <a:solidFill>
                  <a:schemeClr val="tx1"/>
                </a:solidFill>
              </a:rPr>
              <a:t>All the expected attributes are appropriately inclusive</a:t>
            </a:r>
          </a:p>
          <a:p>
            <a:pPr algn="just">
              <a:lnSpc>
                <a:spcPct val="120000"/>
              </a:lnSpc>
              <a:spcBef>
                <a:spcPts val="0"/>
              </a:spcBef>
              <a:buClrTx/>
              <a:buFont typeface="Wingdings" panose="05000000000000000000" pitchFamily="2" charset="2"/>
              <a:buChar char="q"/>
            </a:pPr>
            <a:r>
              <a:rPr lang="en-US" sz="2600" dirty="0">
                <a:solidFill>
                  <a:schemeClr val="tx1"/>
                </a:solidFill>
              </a:rPr>
              <a:t>Data represents the complete list of all eligible persons or units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90026393"/>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Precision</a:t>
            </a:r>
          </a:p>
          <a:p>
            <a:pPr algn="just">
              <a:lnSpc>
                <a:spcPct val="120000"/>
              </a:lnSpc>
              <a:spcBef>
                <a:spcPts val="0"/>
              </a:spcBef>
              <a:buClrTx/>
              <a:buFont typeface="Wingdings" panose="05000000000000000000" pitchFamily="2" charset="2"/>
              <a:buChar char="q"/>
            </a:pPr>
            <a:r>
              <a:rPr lang="en-US" sz="2600" dirty="0">
                <a:solidFill>
                  <a:schemeClr val="tx1"/>
                </a:solidFill>
              </a:rPr>
              <a:t>Operationally defined in clear, understandable terms - have the expected sufficient detail</a:t>
            </a:r>
          </a:p>
          <a:p>
            <a:pPr marL="0" indent="0" algn="just">
              <a:lnSpc>
                <a:spcPct val="120000"/>
              </a:lnSpc>
              <a:spcBef>
                <a:spcPts val="0"/>
              </a:spcBef>
              <a:buClrTx/>
              <a:buNone/>
            </a:pPr>
            <a:r>
              <a:rPr lang="en-US" sz="2600" b="1" dirty="0">
                <a:solidFill>
                  <a:schemeClr val="tx1"/>
                </a:solidFill>
              </a:rPr>
              <a:t>Credibility or integrity</a:t>
            </a:r>
          </a:p>
          <a:p>
            <a:pPr algn="just">
              <a:lnSpc>
                <a:spcPct val="120000"/>
              </a:lnSpc>
              <a:spcBef>
                <a:spcPts val="0"/>
              </a:spcBef>
              <a:buClrTx/>
              <a:buFont typeface="Wingdings" panose="05000000000000000000" pitchFamily="2" charset="2"/>
              <a:buChar char="q"/>
            </a:pPr>
            <a:r>
              <a:rPr lang="en-US" sz="2600" dirty="0">
                <a:solidFill>
                  <a:schemeClr val="tx1"/>
                </a:solidFill>
              </a:rPr>
              <a:t>The degree to which users trust both the accuracy and reliability of data </a:t>
            </a:r>
          </a:p>
          <a:p>
            <a:pPr algn="just">
              <a:lnSpc>
                <a:spcPct val="120000"/>
              </a:lnSpc>
              <a:spcBef>
                <a:spcPts val="0"/>
              </a:spcBef>
              <a:buClrTx/>
              <a:buFont typeface="Wingdings" panose="05000000000000000000" pitchFamily="2" charset="2"/>
              <a:buChar char="q"/>
            </a:pPr>
            <a:r>
              <a:rPr lang="en-US" sz="2600" dirty="0">
                <a:solidFill>
                  <a:schemeClr val="tx1"/>
                </a:solidFill>
              </a:rPr>
              <a:t>Data should be protected from deliberate bias or manipulation (political or personal reasons)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62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84258"/>
            <a:ext cx="7239001" cy="838200"/>
          </a:xfrm>
        </p:spPr>
        <p:txBody>
          <a:bodyPr>
            <a:normAutofit fontScale="90000"/>
          </a:bodyPr>
          <a:lstStyle/>
          <a:p>
            <a:pPr lvl="0"/>
            <a:r>
              <a:rPr lang="en-US" sz="4400" dirty="0"/>
              <a:t>Module Outcomes </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381000" y="914400"/>
            <a:ext cx="8458201" cy="5759342"/>
          </a:xfrm>
        </p:spPr>
        <p:txBody>
          <a:bodyPr>
            <a:normAutofit fontScale="92500" lnSpcReduction="10000"/>
          </a:bodyPr>
          <a:lstStyle/>
          <a:p>
            <a:pPr algn="just"/>
            <a:r>
              <a:rPr lang="en-US" sz="3200" dirty="0"/>
              <a:t>By the end of this module, the learner should: -</a:t>
            </a:r>
          </a:p>
          <a:p>
            <a:pPr marL="0" indent="0" algn="just">
              <a:buNone/>
            </a:pPr>
            <a:endParaRPr lang="en-US" sz="3200" dirty="0"/>
          </a:p>
          <a:p>
            <a:pPr marL="0" indent="0" algn="just">
              <a:buNone/>
            </a:pPr>
            <a:r>
              <a:rPr lang="en-US" sz="3200" dirty="0"/>
              <a:t>Explain financial resource management for healthcare</a:t>
            </a:r>
          </a:p>
          <a:p>
            <a:pPr marL="514350" indent="-514350" algn="just">
              <a:buAutoNum type="arabicPeriod"/>
            </a:pPr>
            <a:r>
              <a:rPr lang="en-GB" sz="3200" dirty="0"/>
              <a:t>Project Management</a:t>
            </a:r>
          </a:p>
          <a:p>
            <a:pPr marL="514350" indent="-514350" algn="just">
              <a:buAutoNum type="arabicPeriod"/>
            </a:pPr>
            <a:r>
              <a:rPr lang="en-GB" sz="3200" dirty="0"/>
              <a:t>Quality Assurance in health care services</a:t>
            </a:r>
          </a:p>
          <a:p>
            <a:pPr marL="514350" indent="-514350" algn="just">
              <a:buAutoNum type="arabicPeriod"/>
            </a:pPr>
            <a:r>
              <a:rPr lang="en-GB" sz="3200" dirty="0"/>
              <a:t>Health information systems</a:t>
            </a:r>
          </a:p>
          <a:p>
            <a:pPr marL="514350" indent="-514350" algn="just">
              <a:buAutoNum type="arabicPeriod"/>
            </a:pPr>
            <a:r>
              <a:rPr lang="en-GB" sz="3200" dirty="0"/>
              <a:t>Explain the process of project management</a:t>
            </a:r>
          </a:p>
          <a:p>
            <a:pPr marL="514350" indent="-514350" algn="just">
              <a:buAutoNum type="arabicPeriod"/>
            </a:pPr>
            <a:r>
              <a:rPr lang="en-GB" sz="3200" dirty="0"/>
              <a:t>Appreciate importance of monitoring and evaluation in healthcare </a:t>
            </a:r>
            <a:endParaRPr lang="en-US" sz="3200" dirty="0"/>
          </a:p>
          <a:p>
            <a:pPr marL="514350" indent="-514350" algn="just">
              <a:buAutoNum type="arabicPeriod"/>
            </a:pPr>
            <a:endParaRPr lang="en-US" sz="3200" dirty="0"/>
          </a:p>
          <a:p>
            <a:pPr marL="514350" indent="-514350" algn="just">
              <a:buAutoNum type="arabicPeriod"/>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BDA35745-B6A4-4970-B905-8881CA88A4A7}"/>
              </a:ext>
            </a:extLst>
          </p:cNvPr>
          <p:cNvSpPr>
            <a:spLocks noGrp="1"/>
          </p:cNvSpPr>
          <p:nvPr>
            <p:ph type="sldNum" sz="quarter" idx="12"/>
          </p:nvPr>
        </p:nvSpPr>
        <p:spPr>
          <a:xfrm>
            <a:off x="7848600" y="6170822"/>
            <a:ext cx="990601"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43045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chemeClr val="tx1"/>
                </a:solidFill>
              </a:rPr>
              <a:t>Kenya Government budgetary process</a:t>
            </a:r>
            <a:r>
              <a:rPr lang="en-GB" sz="2500" b="1" dirty="0">
                <a:solidFill>
                  <a:schemeClr val="tx1"/>
                </a:solidFill>
              </a:rPr>
              <a:t>:</a:t>
            </a:r>
          </a:p>
          <a:p>
            <a:pPr algn="just">
              <a:lnSpc>
                <a:spcPct val="120000"/>
              </a:lnSpc>
              <a:spcBef>
                <a:spcPts val="0"/>
              </a:spcBef>
              <a:buClrTx/>
              <a:buFont typeface="Wingdings" panose="05000000000000000000" pitchFamily="2" charset="2"/>
              <a:buChar char="q"/>
            </a:pPr>
            <a:r>
              <a:rPr lang="en-US" sz="2600" dirty="0">
                <a:solidFill>
                  <a:schemeClr val="tx1"/>
                </a:solidFill>
              </a:rPr>
              <a:t>It is outlined in the public finance management (PFM) act 2012</a:t>
            </a:r>
          </a:p>
          <a:p>
            <a:pPr algn="just">
              <a:lnSpc>
                <a:spcPct val="120000"/>
              </a:lnSpc>
              <a:spcBef>
                <a:spcPts val="0"/>
              </a:spcBef>
              <a:buClrTx/>
              <a:buFont typeface="Wingdings" panose="05000000000000000000" pitchFamily="2" charset="2"/>
              <a:buChar char="q"/>
            </a:pPr>
            <a:r>
              <a:rPr lang="en-US" sz="2600" dirty="0">
                <a:solidFill>
                  <a:schemeClr val="tx1"/>
                </a:solidFill>
              </a:rPr>
              <a:t>It requires the national treasury to begin its work at least 10 months before the end of the financial year.</a:t>
            </a:r>
          </a:p>
          <a:p>
            <a:pPr algn="just">
              <a:lnSpc>
                <a:spcPct val="120000"/>
              </a:lnSpc>
              <a:spcBef>
                <a:spcPts val="0"/>
              </a:spcBef>
              <a:buClrTx/>
              <a:buFont typeface="Wingdings" panose="05000000000000000000" pitchFamily="2" charset="2"/>
              <a:buChar char="q"/>
            </a:pPr>
            <a:r>
              <a:rPr lang="en-US" sz="2600" dirty="0">
                <a:solidFill>
                  <a:schemeClr val="tx1"/>
                </a:solidFill>
              </a:rPr>
              <a:t>“No later than august 30 in each year</a:t>
            </a:r>
          </a:p>
          <a:p>
            <a:pPr algn="just">
              <a:lnSpc>
                <a:spcPct val="120000"/>
              </a:lnSpc>
              <a:spcBef>
                <a:spcPts val="0"/>
              </a:spcBef>
              <a:buClrTx/>
              <a:buFont typeface="Wingdings" panose="05000000000000000000" pitchFamily="2" charset="2"/>
              <a:buChar char="q"/>
            </a:pPr>
            <a:r>
              <a:rPr lang="en-US" sz="2600" dirty="0">
                <a:solidFill>
                  <a:schemeClr val="tx1"/>
                </a:solidFill>
              </a:rPr>
              <a:t> The cabinet secretary shall issue to all national government entities a circular setting out guidelines on the budget process to be followed</a:t>
            </a:r>
          </a:p>
          <a:p>
            <a:pPr algn="just">
              <a:lnSpc>
                <a:spcPct val="120000"/>
              </a:lnSpc>
              <a:spcBef>
                <a:spcPts val="0"/>
              </a:spcBef>
              <a:buClrTx/>
              <a:buFont typeface="Wingdings" panose="05000000000000000000" pitchFamily="2" charset="2"/>
              <a:buChar char="q"/>
            </a:pPr>
            <a:r>
              <a:rPr lang="en-US" sz="2600" dirty="0">
                <a:solidFill>
                  <a:schemeClr val="tx1"/>
                </a:solidFill>
              </a:rPr>
              <a:t>Upon receiving the circular, government agencies are then expected to provide information to the national treasury on their budgetary requirements within certain deadlines.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7977974"/>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What influences data quality?</a:t>
            </a:r>
          </a:p>
          <a:p>
            <a:pPr algn="just">
              <a:lnSpc>
                <a:spcPct val="120000"/>
              </a:lnSpc>
              <a:spcBef>
                <a:spcPts val="0"/>
              </a:spcBef>
              <a:buClrTx/>
              <a:buFont typeface="Wingdings" panose="05000000000000000000" pitchFamily="2" charset="2"/>
              <a:buChar char="q"/>
            </a:pPr>
            <a:r>
              <a:rPr lang="en-US" sz="2600" b="1" dirty="0">
                <a:solidFill>
                  <a:schemeClr val="tx1"/>
                </a:solidFill>
              </a:rPr>
              <a:t>Poor data quality is more of a behavioural rather than a technology problem</a:t>
            </a:r>
          </a:p>
          <a:p>
            <a:pPr lvl="1" algn="just">
              <a:lnSpc>
                <a:spcPct val="120000"/>
              </a:lnSpc>
              <a:spcBef>
                <a:spcPts val="0"/>
              </a:spcBef>
              <a:buClrTx/>
              <a:buFont typeface="Wingdings" panose="05000000000000000000" pitchFamily="2" charset="2"/>
              <a:buChar char="§"/>
            </a:pPr>
            <a:r>
              <a:rPr lang="en-US" sz="2800" dirty="0">
                <a:solidFill>
                  <a:schemeClr val="tx1"/>
                </a:solidFill>
              </a:rPr>
              <a:t>Lack of clear mechanisms for data ownership and accountability for data quality</a:t>
            </a:r>
          </a:p>
          <a:p>
            <a:pPr lvl="1" algn="just">
              <a:lnSpc>
                <a:spcPct val="120000"/>
              </a:lnSpc>
              <a:spcBef>
                <a:spcPts val="0"/>
              </a:spcBef>
              <a:buClrTx/>
              <a:buFont typeface="Wingdings" panose="05000000000000000000" pitchFamily="2" charset="2"/>
              <a:buChar char="§"/>
            </a:pPr>
            <a:r>
              <a:rPr lang="en-US" sz="2800" dirty="0">
                <a:solidFill>
                  <a:schemeClr val="tx1"/>
                </a:solidFill>
              </a:rPr>
              <a:t>Inability to address data problems due to lack of time, competing priorities, inability to access correct information, lack of authority, or unavailable administrative support</a:t>
            </a:r>
          </a:p>
          <a:p>
            <a:pPr lvl="1" algn="just">
              <a:lnSpc>
                <a:spcPct val="120000"/>
              </a:lnSpc>
              <a:spcBef>
                <a:spcPts val="0"/>
              </a:spcBef>
              <a:buClrTx/>
              <a:buFont typeface="Wingdings" panose="05000000000000000000" pitchFamily="2" charset="2"/>
              <a:buChar char="§"/>
            </a:pPr>
            <a:r>
              <a:rPr lang="en-US" sz="2800" dirty="0">
                <a:solidFill>
                  <a:schemeClr val="tx1"/>
                </a:solidFill>
              </a:rPr>
              <a:t>Motivational issues such as the desire to focus on more challenging work or a reluctance to expose data problems created by co-workers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300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59179724"/>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Factors that influence data quality</a:t>
            </a:r>
          </a:p>
          <a:p>
            <a:pPr marL="0" indent="0" algn="just">
              <a:lnSpc>
                <a:spcPct val="120000"/>
              </a:lnSpc>
              <a:spcBef>
                <a:spcPts val="0"/>
              </a:spcBef>
              <a:buClrTx/>
              <a:buNone/>
            </a:pPr>
            <a:r>
              <a:rPr lang="en-US" sz="2600" dirty="0">
                <a:solidFill>
                  <a:schemeClr val="tx1"/>
                </a:solidFill>
              </a:rPr>
              <a:t>There are 3 general factors:</a:t>
            </a:r>
          </a:p>
          <a:p>
            <a:pPr marL="0" indent="0" algn="just">
              <a:lnSpc>
                <a:spcPct val="120000"/>
              </a:lnSpc>
              <a:spcBef>
                <a:spcPts val="0"/>
              </a:spcBef>
              <a:buClrTx/>
              <a:buNone/>
            </a:pPr>
            <a:r>
              <a:rPr lang="en-US" sz="2600" b="1" dirty="0">
                <a:solidFill>
                  <a:schemeClr val="tx1"/>
                </a:solidFill>
              </a:rPr>
              <a:t>1. Technical determinants</a:t>
            </a:r>
          </a:p>
          <a:p>
            <a:pPr algn="just">
              <a:lnSpc>
                <a:spcPct val="120000"/>
              </a:lnSpc>
              <a:spcBef>
                <a:spcPts val="0"/>
              </a:spcBef>
              <a:buClrTx/>
              <a:buFont typeface="Wingdings" panose="05000000000000000000" pitchFamily="2" charset="2"/>
              <a:buChar char="q"/>
            </a:pPr>
            <a:r>
              <a:rPr lang="en-US" sz="2600" dirty="0">
                <a:solidFill>
                  <a:schemeClr val="tx1"/>
                </a:solidFill>
              </a:rPr>
              <a:t>Standard indicators</a:t>
            </a:r>
          </a:p>
          <a:p>
            <a:pPr algn="just">
              <a:lnSpc>
                <a:spcPct val="120000"/>
              </a:lnSpc>
              <a:spcBef>
                <a:spcPts val="0"/>
              </a:spcBef>
              <a:buClrTx/>
              <a:buFont typeface="Wingdings" panose="05000000000000000000" pitchFamily="2" charset="2"/>
              <a:buChar char="q"/>
            </a:pPr>
            <a:r>
              <a:rPr lang="en-US" sz="2600" dirty="0">
                <a:solidFill>
                  <a:schemeClr val="tx1"/>
                </a:solidFill>
              </a:rPr>
              <a:t>Data collection forms</a:t>
            </a:r>
          </a:p>
          <a:p>
            <a:pPr algn="just">
              <a:lnSpc>
                <a:spcPct val="120000"/>
              </a:lnSpc>
              <a:spcBef>
                <a:spcPts val="0"/>
              </a:spcBef>
              <a:buClrTx/>
              <a:buFont typeface="Wingdings" panose="05000000000000000000" pitchFamily="2" charset="2"/>
              <a:buChar char="q"/>
            </a:pPr>
            <a:r>
              <a:rPr lang="en-US" sz="2600" dirty="0">
                <a:solidFill>
                  <a:schemeClr val="tx1"/>
                </a:solidFill>
              </a:rPr>
              <a:t>Information technology</a:t>
            </a:r>
          </a:p>
          <a:p>
            <a:pPr algn="just">
              <a:lnSpc>
                <a:spcPct val="120000"/>
              </a:lnSpc>
              <a:spcBef>
                <a:spcPts val="0"/>
              </a:spcBef>
              <a:buClrTx/>
              <a:buFont typeface="Wingdings" panose="05000000000000000000" pitchFamily="2" charset="2"/>
              <a:buChar char="q"/>
            </a:pPr>
            <a:r>
              <a:rPr lang="en-US" sz="2600" dirty="0">
                <a:solidFill>
                  <a:schemeClr val="tx1"/>
                </a:solidFill>
              </a:rPr>
              <a:t>Data presentation</a:t>
            </a:r>
          </a:p>
          <a:p>
            <a:pPr algn="just">
              <a:lnSpc>
                <a:spcPct val="120000"/>
              </a:lnSpc>
              <a:spcBef>
                <a:spcPts val="0"/>
              </a:spcBef>
              <a:buClrTx/>
              <a:buFont typeface="Wingdings" panose="05000000000000000000" pitchFamily="2" charset="2"/>
              <a:buChar char="q"/>
            </a:pPr>
            <a:r>
              <a:rPr lang="en-US" sz="2600" dirty="0">
                <a:solidFill>
                  <a:schemeClr val="tx1"/>
                </a:solidFill>
              </a:rPr>
              <a:t>Personnel training</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r>
              <a:rPr lang="en-US" sz="2600" b="1" dirty="0">
                <a:solidFill>
                  <a:schemeClr val="tx1"/>
                </a:solidFill>
              </a:rPr>
              <a:t>2. System  / environmental determinants</a:t>
            </a:r>
          </a:p>
          <a:p>
            <a:pPr algn="just">
              <a:lnSpc>
                <a:spcPct val="120000"/>
              </a:lnSpc>
              <a:spcBef>
                <a:spcPts val="0"/>
              </a:spcBef>
              <a:buClrTx/>
              <a:buFont typeface="Wingdings" panose="05000000000000000000" pitchFamily="2" charset="2"/>
              <a:buChar char="q"/>
            </a:pPr>
            <a:r>
              <a:rPr lang="en-US" sz="2600" dirty="0">
                <a:solidFill>
                  <a:schemeClr val="tx1"/>
                </a:solidFill>
              </a:rPr>
              <a:t>Resources</a:t>
            </a:r>
          </a:p>
          <a:p>
            <a:pPr algn="just">
              <a:lnSpc>
                <a:spcPct val="120000"/>
              </a:lnSpc>
              <a:spcBef>
                <a:spcPts val="0"/>
              </a:spcBef>
              <a:buClrTx/>
              <a:buFont typeface="Wingdings" panose="05000000000000000000" pitchFamily="2" charset="2"/>
              <a:buChar char="q"/>
            </a:pPr>
            <a:r>
              <a:rPr lang="en-US" sz="2600" dirty="0">
                <a:solidFill>
                  <a:schemeClr val="tx1"/>
                </a:solidFill>
              </a:rPr>
              <a:t>Roles and responsibilities</a:t>
            </a:r>
          </a:p>
          <a:p>
            <a:pPr algn="just">
              <a:lnSpc>
                <a:spcPct val="120000"/>
              </a:lnSpc>
              <a:spcBef>
                <a:spcPts val="0"/>
              </a:spcBef>
              <a:buClrTx/>
              <a:buFont typeface="Wingdings" panose="05000000000000000000" pitchFamily="2" charset="2"/>
              <a:buChar char="q"/>
            </a:pPr>
            <a:r>
              <a:rPr lang="en-US" sz="2600" dirty="0">
                <a:solidFill>
                  <a:schemeClr val="tx1"/>
                </a:solidFill>
              </a:rPr>
              <a:t>Organizational culture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301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75122690"/>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3. Behavioral determinants  </a:t>
            </a:r>
          </a:p>
          <a:p>
            <a:pPr algn="just">
              <a:lnSpc>
                <a:spcPct val="120000"/>
              </a:lnSpc>
              <a:spcBef>
                <a:spcPts val="0"/>
              </a:spcBef>
              <a:buClrTx/>
              <a:buFont typeface="Wingdings" panose="05000000000000000000" pitchFamily="2" charset="2"/>
              <a:buChar char="q"/>
            </a:pPr>
            <a:r>
              <a:rPr lang="en-US" sz="2600" dirty="0">
                <a:solidFill>
                  <a:schemeClr val="tx1"/>
                </a:solidFill>
              </a:rPr>
              <a:t>Motivation</a:t>
            </a:r>
          </a:p>
          <a:p>
            <a:pPr algn="just">
              <a:lnSpc>
                <a:spcPct val="120000"/>
              </a:lnSpc>
              <a:spcBef>
                <a:spcPts val="0"/>
              </a:spcBef>
              <a:buClrTx/>
              <a:buFont typeface="Wingdings" panose="05000000000000000000" pitchFamily="2" charset="2"/>
              <a:buChar char="q"/>
            </a:pPr>
            <a:r>
              <a:rPr lang="en-US" sz="2600" dirty="0">
                <a:solidFill>
                  <a:schemeClr val="tx1"/>
                </a:solidFill>
              </a:rPr>
              <a:t>Attitudes and values</a:t>
            </a:r>
          </a:p>
          <a:p>
            <a:pPr algn="just">
              <a:lnSpc>
                <a:spcPct val="120000"/>
              </a:lnSpc>
              <a:spcBef>
                <a:spcPts val="0"/>
              </a:spcBef>
              <a:buClrTx/>
              <a:buFont typeface="Wingdings" panose="05000000000000000000" pitchFamily="2" charset="2"/>
              <a:buChar char="q"/>
            </a:pPr>
            <a:r>
              <a:rPr lang="en-US" sz="2600" dirty="0">
                <a:solidFill>
                  <a:schemeClr val="tx1"/>
                </a:solidFill>
              </a:rPr>
              <a:t>Confidence</a:t>
            </a:r>
          </a:p>
          <a:p>
            <a:pPr algn="just">
              <a:lnSpc>
                <a:spcPct val="120000"/>
              </a:lnSpc>
              <a:spcBef>
                <a:spcPts val="0"/>
              </a:spcBef>
              <a:buClrTx/>
              <a:buFont typeface="Wingdings" panose="05000000000000000000" pitchFamily="2" charset="2"/>
              <a:buChar char="q"/>
            </a:pPr>
            <a:r>
              <a:rPr lang="en-US" sz="2600" dirty="0">
                <a:solidFill>
                  <a:schemeClr val="tx1"/>
                </a:solidFill>
              </a:rPr>
              <a:t>Sense of responsibility</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302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280778391"/>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Challenges in ensuring data quality</a:t>
            </a:r>
          </a:p>
          <a:p>
            <a:pPr algn="just">
              <a:lnSpc>
                <a:spcPct val="120000"/>
              </a:lnSpc>
              <a:spcBef>
                <a:spcPts val="0"/>
              </a:spcBef>
              <a:buClrTx/>
              <a:buFont typeface="Wingdings" panose="05000000000000000000" pitchFamily="2" charset="2"/>
              <a:buChar char="q"/>
            </a:pPr>
            <a:r>
              <a:rPr lang="en-US" sz="2600" dirty="0">
                <a:solidFill>
                  <a:schemeClr val="tx1"/>
                </a:solidFill>
              </a:rPr>
              <a:t>It requires cross-functional cooperation </a:t>
            </a:r>
          </a:p>
          <a:p>
            <a:pPr algn="just">
              <a:lnSpc>
                <a:spcPct val="120000"/>
              </a:lnSpc>
              <a:spcBef>
                <a:spcPts val="0"/>
              </a:spcBef>
              <a:buClrTx/>
              <a:buFont typeface="Wingdings" panose="05000000000000000000" pitchFamily="2" charset="2"/>
              <a:buChar char="q"/>
            </a:pPr>
            <a:r>
              <a:rPr lang="en-US" sz="2600" dirty="0">
                <a:solidFill>
                  <a:schemeClr val="tx1"/>
                </a:solidFill>
              </a:rPr>
              <a:t>No specific unit or department feels it is responsible for the problem</a:t>
            </a:r>
          </a:p>
          <a:p>
            <a:pPr algn="just">
              <a:lnSpc>
                <a:spcPct val="120000"/>
              </a:lnSpc>
              <a:spcBef>
                <a:spcPts val="0"/>
              </a:spcBef>
              <a:buClrTx/>
              <a:buFont typeface="Wingdings" panose="05000000000000000000" pitchFamily="2" charset="2"/>
              <a:buChar char="q"/>
            </a:pPr>
            <a:r>
              <a:rPr lang="en-US" sz="2600" dirty="0">
                <a:solidFill>
                  <a:schemeClr val="tx1"/>
                </a:solidFill>
              </a:rPr>
              <a:t>It requires the agency to acknowledge that poor data quality is a problem</a:t>
            </a:r>
          </a:p>
          <a:p>
            <a:pPr algn="just">
              <a:lnSpc>
                <a:spcPct val="120000"/>
              </a:lnSpc>
              <a:spcBef>
                <a:spcPts val="0"/>
              </a:spcBef>
              <a:buClrTx/>
              <a:buFont typeface="Wingdings" panose="05000000000000000000" pitchFamily="2" charset="2"/>
              <a:buChar char="q"/>
            </a:pPr>
            <a:r>
              <a:rPr lang="en-US" sz="2600" dirty="0">
                <a:solidFill>
                  <a:schemeClr val="tx1"/>
                </a:solidFill>
              </a:rPr>
              <a:t>It requires discipline across the board</a:t>
            </a:r>
          </a:p>
          <a:p>
            <a:pPr algn="just">
              <a:lnSpc>
                <a:spcPct val="120000"/>
              </a:lnSpc>
              <a:spcBef>
                <a:spcPts val="0"/>
              </a:spcBef>
              <a:buClrTx/>
              <a:buFont typeface="Wingdings" panose="05000000000000000000" pitchFamily="2" charset="2"/>
              <a:buChar char="q"/>
            </a:pPr>
            <a:r>
              <a:rPr lang="en-US" sz="2600" dirty="0">
                <a:solidFill>
                  <a:schemeClr val="tx1"/>
                </a:solidFill>
              </a:rPr>
              <a:t>It requires an investment of financial and human resources</a:t>
            </a:r>
          </a:p>
          <a:p>
            <a:pPr algn="just">
              <a:lnSpc>
                <a:spcPct val="120000"/>
              </a:lnSpc>
              <a:spcBef>
                <a:spcPts val="0"/>
              </a:spcBef>
              <a:buClrTx/>
              <a:buFont typeface="Wingdings" panose="05000000000000000000" pitchFamily="2" charset="2"/>
              <a:buChar char="q"/>
            </a:pPr>
            <a:r>
              <a:rPr lang="en-US" sz="2600" dirty="0">
                <a:solidFill>
                  <a:schemeClr val="tx1"/>
                </a:solidFill>
              </a:rPr>
              <a:t>It is perceived to be extremely manpower-intensive</a:t>
            </a:r>
          </a:p>
          <a:p>
            <a:pPr algn="just">
              <a:lnSpc>
                <a:spcPct val="120000"/>
              </a:lnSpc>
              <a:spcBef>
                <a:spcPts val="0"/>
              </a:spcBef>
              <a:buClrTx/>
              <a:buFont typeface="Wingdings" panose="05000000000000000000" pitchFamily="2" charset="2"/>
              <a:buChar char="q"/>
            </a:pPr>
            <a:r>
              <a:rPr lang="en-US" sz="2600" dirty="0">
                <a:solidFill>
                  <a:schemeClr val="tx1"/>
                </a:solidFill>
              </a:rPr>
              <a:t>The return on investment is often difficult to quantify and hence justify</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303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288812569"/>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Addressing Data Quality Issues: Data Quality Audits</a:t>
            </a:r>
            <a:endParaRPr lang="en-GB" sz="26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Phase 1: Self-assessment and Process Assessment</a:t>
            </a:r>
          </a:p>
          <a:p>
            <a:pPr algn="just">
              <a:lnSpc>
                <a:spcPct val="120000"/>
              </a:lnSpc>
              <a:spcBef>
                <a:spcPts val="0"/>
              </a:spcBef>
              <a:buClrTx/>
              <a:buFont typeface="Wingdings" panose="05000000000000000000" pitchFamily="2" charset="2"/>
              <a:buChar char="q"/>
            </a:pPr>
            <a:r>
              <a:rPr lang="en-US" sz="2600" dirty="0">
                <a:solidFill>
                  <a:schemeClr val="tx1"/>
                </a:solidFill>
              </a:rPr>
              <a:t>Phase 2: Verification and Validation</a:t>
            </a:r>
          </a:p>
          <a:p>
            <a:pPr lvl="1" algn="just">
              <a:lnSpc>
                <a:spcPct val="120000"/>
              </a:lnSpc>
              <a:spcBef>
                <a:spcPts val="0"/>
              </a:spcBef>
              <a:buClrTx/>
              <a:buFont typeface="Wingdings" panose="05000000000000000000" pitchFamily="2" charset="2"/>
              <a:buChar char="§"/>
            </a:pPr>
            <a:r>
              <a:rPr lang="en-US" sz="2600" dirty="0">
                <a:solidFill>
                  <a:schemeClr val="tx1"/>
                </a:solidFill>
              </a:rPr>
              <a:t>Internal audit</a:t>
            </a:r>
          </a:p>
          <a:p>
            <a:pPr lvl="1" algn="just">
              <a:lnSpc>
                <a:spcPct val="120000"/>
              </a:lnSpc>
              <a:spcBef>
                <a:spcPts val="0"/>
              </a:spcBef>
              <a:buClrTx/>
              <a:buFont typeface="Wingdings" panose="05000000000000000000" pitchFamily="2" charset="2"/>
              <a:buChar char="§"/>
            </a:pPr>
            <a:r>
              <a:rPr lang="en-US" sz="2600" dirty="0">
                <a:solidFill>
                  <a:schemeClr val="tx1"/>
                </a:solidFill>
              </a:rPr>
              <a:t>External audit</a:t>
            </a:r>
          </a:p>
          <a:p>
            <a:pPr algn="just">
              <a:lnSpc>
                <a:spcPct val="120000"/>
              </a:lnSpc>
              <a:spcBef>
                <a:spcPts val="0"/>
              </a:spcBef>
              <a:buClrTx/>
              <a:buFont typeface="Wingdings" panose="05000000000000000000" pitchFamily="2" charset="2"/>
              <a:buChar char="q"/>
            </a:pPr>
            <a:r>
              <a:rPr lang="en-US" sz="2600" dirty="0">
                <a:solidFill>
                  <a:schemeClr val="tx1"/>
                </a:solidFill>
              </a:rPr>
              <a:t>Requires a comprehensive data quality program built on four principles:</a:t>
            </a:r>
          </a:p>
          <a:p>
            <a:pPr lvl="1" algn="just">
              <a:lnSpc>
                <a:spcPct val="120000"/>
              </a:lnSpc>
              <a:spcBef>
                <a:spcPts val="0"/>
              </a:spcBef>
              <a:buClrTx/>
              <a:buFont typeface="Wingdings" panose="05000000000000000000" pitchFamily="2" charset="2"/>
              <a:buChar char="§"/>
            </a:pPr>
            <a:r>
              <a:rPr lang="en-US" sz="2600" dirty="0">
                <a:solidFill>
                  <a:schemeClr val="tx1"/>
                </a:solidFill>
              </a:rPr>
              <a:t>Prevention</a:t>
            </a:r>
          </a:p>
          <a:p>
            <a:pPr lvl="1" algn="just">
              <a:lnSpc>
                <a:spcPct val="120000"/>
              </a:lnSpc>
              <a:spcBef>
                <a:spcPts val="0"/>
              </a:spcBef>
              <a:buClrTx/>
              <a:buFont typeface="Wingdings" panose="05000000000000000000" pitchFamily="2" charset="2"/>
              <a:buChar char="§"/>
            </a:pPr>
            <a:r>
              <a:rPr lang="en-US" sz="2600" dirty="0">
                <a:solidFill>
                  <a:schemeClr val="tx1"/>
                </a:solidFill>
              </a:rPr>
              <a:t>Detection</a:t>
            </a:r>
          </a:p>
          <a:p>
            <a:pPr lvl="1" algn="just">
              <a:lnSpc>
                <a:spcPct val="120000"/>
              </a:lnSpc>
              <a:spcBef>
                <a:spcPts val="0"/>
              </a:spcBef>
              <a:buClrTx/>
              <a:buFont typeface="Wingdings" panose="05000000000000000000" pitchFamily="2" charset="2"/>
              <a:buChar char="§"/>
            </a:pPr>
            <a:r>
              <a:rPr lang="en-US" sz="2600" dirty="0">
                <a:solidFill>
                  <a:schemeClr val="tx1"/>
                </a:solidFill>
              </a:rPr>
              <a:t>Correction</a:t>
            </a:r>
          </a:p>
          <a:p>
            <a:pPr lvl="1" algn="just">
              <a:lnSpc>
                <a:spcPct val="120000"/>
              </a:lnSpc>
              <a:spcBef>
                <a:spcPts val="0"/>
              </a:spcBef>
              <a:buClrTx/>
              <a:buFont typeface="Wingdings" panose="05000000000000000000" pitchFamily="2" charset="2"/>
              <a:buChar char="§"/>
            </a:pPr>
            <a:r>
              <a:rPr lang="en-US" sz="2600" dirty="0">
                <a:solidFill>
                  <a:schemeClr val="tx1"/>
                </a:solidFill>
              </a:rPr>
              <a:t>Accountability</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buNone/>
            </a:pPr>
            <a:endParaRPr lang="en-US" sz="2600" dirty="0"/>
          </a:p>
          <a:p>
            <a:pPr marL="0" indent="0" algn="just">
              <a:buNone/>
            </a:pPr>
            <a:endParaRPr lang="en-US" sz="2600" dirty="0"/>
          </a:p>
          <a:p>
            <a:pPr algn="just"/>
            <a:endParaRPr lang="en-US" sz="26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304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06586394"/>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Challenges in the implementation of quality systems</a:t>
            </a:r>
            <a:endParaRPr lang="en-GB" sz="2500" b="1" dirty="0">
              <a:solidFill>
                <a:srgbClr val="0070C0"/>
              </a:solidFill>
            </a:endParaRPr>
          </a:p>
          <a:p>
            <a:pPr marL="0" indent="0" algn="just">
              <a:lnSpc>
                <a:spcPct val="120000"/>
              </a:lnSpc>
              <a:spcBef>
                <a:spcPts val="0"/>
              </a:spcBef>
              <a:buClrTx/>
              <a:buNone/>
            </a:pPr>
            <a:r>
              <a:rPr lang="en-US" sz="2600" b="1" dirty="0">
                <a:solidFill>
                  <a:schemeClr val="tx1"/>
                </a:solidFill>
              </a:rPr>
              <a:t>Top management issues</a:t>
            </a:r>
          </a:p>
          <a:p>
            <a:pPr algn="just">
              <a:lnSpc>
                <a:spcPct val="120000"/>
              </a:lnSpc>
              <a:spcBef>
                <a:spcPts val="0"/>
              </a:spcBef>
              <a:buClrTx/>
              <a:buFont typeface="Wingdings" panose="05000000000000000000" pitchFamily="2" charset="2"/>
              <a:buChar char="q"/>
            </a:pPr>
            <a:r>
              <a:rPr lang="en-US" sz="2600" dirty="0">
                <a:solidFill>
                  <a:schemeClr val="tx1"/>
                </a:solidFill>
              </a:rPr>
              <a:t>Resistant to change ( holding in to old concepts)</a:t>
            </a:r>
          </a:p>
          <a:p>
            <a:pPr algn="just">
              <a:lnSpc>
                <a:spcPct val="120000"/>
              </a:lnSpc>
              <a:spcBef>
                <a:spcPts val="0"/>
              </a:spcBef>
              <a:buClrTx/>
              <a:buFont typeface="Wingdings" panose="05000000000000000000" pitchFamily="2" charset="2"/>
              <a:buChar char="q"/>
            </a:pPr>
            <a:r>
              <a:rPr lang="en-US" sz="2600" dirty="0">
                <a:solidFill>
                  <a:schemeClr val="tx1"/>
                </a:solidFill>
              </a:rPr>
              <a:t>Do not belief in quality managements  concepts</a:t>
            </a:r>
          </a:p>
          <a:p>
            <a:pPr algn="just">
              <a:lnSpc>
                <a:spcPct val="120000"/>
              </a:lnSpc>
              <a:spcBef>
                <a:spcPts val="0"/>
              </a:spcBef>
              <a:buClrTx/>
              <a:buFont typeface="Wingdings" panose="05000000000000000000" pitchFamily="2" charset="2"/>
              <a:buChar char="q"/>
            </a:pPr>
            <a:r>
              <a:rPr lang="en-US" sz="2600" dirty="0">
                <a:solidFill>
                  <a:schemeClr val="tx1"/>
                </a:solidFill>
              </a:rPr>
              <a:t>Do not commit to be involved</a:t>
            </a:r>
          </a:p>
          <a:p>
            <a:pPr algn="just">
              <a:lnSpc>
                <a:spcPct val="120000"/>
              </a:lnSpc>
              <a:spcBef>
                <a:spcPts val="0"/>
              </a:spcBef>
              <a:buClrTx/>
              <a:buFont typeface="Wingdings" panose="05000000000000000000" pitchFamily="2" charset="2"/>
              <a:buChar char="q"/>
            </a:pPr>
            <a:r>
              <a:rPr lang="en-US" sz="2600" dirty="0">
                <a:solidFill>
                  <a:schemeClr val="tx1"/>
                </a:solidFill>
              </a:rPr>
              <a:t>Lack of commitment of enough resources</a:t>
            </a:r>
          </a:p>
          <a:p>
            <a:pPr algn="just">
              <a:lnSpc>
                <a:spcPct val="120000"/>
              </a:lnSpc>
              <a:spcBef>
                <a:spcPts val="0"/>
              </a:spcBef>
              <a:buClrTx/>
              <a:buFont typeface="Wingdings" panose="05000000000000000000" pitchFamily="2" charset="2"/>
              <a:buChar char="q"/>
            </a:pPr>
            <a:r>
              <a:rPr lang="en-US" sz="2600" dirty="0">
                <a:solidFill>
                  <a:schemeClr val="tx1"/>
                </a:solidFill>
              </a:rPr>
              <a:t>Looking for short term results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305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98394451"/>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753475" cy="6534251"/>
          </a:xfrm>
        </p:spPr>
        <p:txBody>
          <a:bodyPr>
            <a:normAutofit fontScale="92500" lnSpcReduction="20000"/>
          </a:bodyPr>
          <a:lstStyle/>
          <a:p>
            <a:pPr marL="0" indent="0" algn="ctr">
              <a:lnSpc>
                <a:spcPct val="120000"/>
              </a:lnSpc>
              <a:spcBef>
                <a:spcPts val="0"/>
              </a:spcBef>
              <a:buClrTx/>
              <a:buNone/>
            </a:pPr>
            <a:r>
              <a:rPr lang="en-US" sz="2600" b="1" dirty="0">
                <a:solidFill>
                  <a:srgbClr val="0070C0"/>
                </a:solidFill>
              </a:rPr>
              <a:t>How do you measure quality in health care?</a:t>
            </a:r>
          </a:p>
          <a:p>
            <a:pPr algn="just">
              <a:lnSpc>
                <a:spcPct val="120000"/>
              </a:lnSpc>
              <a:spcBef>
                <a:spcPts val="0"/>
              </a:spcBef>
              <a:buClrTx/>
              <a:buFont typeface="Wingdings" panose="05000000000000000000" pitchFamily="2" charset="2"/>
              <a:buChar char="q"/>
            </a:pPr>
            <a:r>
              <a:rPr lang="en-US" sz="2600" dirty="0">
                <a:solidFill>
                  <a:schemeClr val="tx1"/>
                </a:solidFill>
              </a:rPr>
              <a:t>Quality measures are tools that help us measure or quantify  health care processes, outcomes, patient perceptions, and organizational structure and /or systems that are associated with the ability to provide high-quality care and /or that relate to one or more quality goals for health care.</a:t>
            </a:r>
          </a:p>
          <a:p>
            <a:pPr marL="0" indent="0" algn="just">
              <a:lnSpc>
                <a:spcPct val="120000"/>
              </a:lnSpc>
              <a:spcBef>
                <a:spcPts val="0"/>
              </a:spcBef>
              <a:buClrTx/>
              <a:buNone/>
            </a:pPr>
            <a:r>
              <a:rPr lang="en-US" sz="2600" b="1" dirty="0">
                <a:solidFill>
                  <a:schemeClr val="tx1"/>
                </a:solidFill>
              </a:rPr>
              <a:t>Measures of quality: </a:t>
            </a:r>
          </a:p>
          <a:p>
            <a:pPr algn="just">
              <a:lnSpc>
                <a:spcPct val="120000"/>
              </a:lnSpc>
              <a:spcBef>
                <a:spcPts val="0"/>
              </a:spcBef>
              <a:buClrTx/>
              <a:buFont typeface="Wingdings" panose="05000000000000000000" pitchFamily="2" charset="2"/>
              <a:buChar char="q"/>
            </a:pPr>
            <a:r>
              <a:rPr lang="en-US" sz="2600" dirty="0">
                <a:solidFill>
                  <a:schemeClr val="tx1"/>
                </a:solidFill>
              </a:rPr>
              <a:t>Quality can be  measured in following ways:</a:t>
            </a:r>
          </a:p>
          <a:p>
            <a:pPr marL="0" indent="0" algn="just">
              <a:lnSpc>
                <a:spcPct val="120000"/>
              </a:lnSpc>
              <a:spcBef>
                <a:spcPts val="0"/>
              </a:spcBef>
              <a:buClrTx/>
              <a:buNone/>
            </a:pPr>
            <a:r>
              <a:rPr lang="en-US" sz="2600" b="1" dirty="0">
                <a:solidFill>
                  <a:schemeClr val="tx1"/>
                </a:solidFill>
              </a:rPr>
              <a:t>1. </a:t>
            </a:r>
            <a:r>
              <a:rPr lang="en-US" sz="2600" b="1" u="sng" dirty="0">
                <a:solidFill>
                  <a:schemeClr val="tx1"/>
                </a:solidFill>
              </a:rPr>
              <a:t>Process measures</a:t>
            </a:r>
          </a:p>
          <a:p>
            <a:pPr algn="just">
              <a:lnSpc>
                <a:spcPct val="120000"/>
              </a:lnSpc>
              <a:spcBef>
                <a:spcPts val="0"/>
              </a:spcBef>
              <a:buClrTx/>
              <a:buFont typeface="Wingdings" panose="05000000000000000000" pitchFamily="2" charset="2"/>
              <a:buChar char="q"/>
            </a:pPr>
            <a:r>
              <a:rPr lang="en-US" sz="2600" dirty="0">
                <a:solidFill>
                  <a:schemeClr val="tx1"/>
                </a:solidFill>
              </a:rPr>
              <a:t>Process measures assesses if  a provider of service is generally following the required professional and technical aspects e.g. </a:t>
            </a:r>
            <a:r>
              <a:rPr lang="en-US" sz="2600" dirty="0" err="1">
                <a:solidFill>
                  <a:schemeClr val="tx1"/>
                </a:solidFill>
              </a:rPr>
              <a:t>S.O.Ps</a:t>
            </a:r>
            <a:r>
              <a:rPr lang="en-US" sz="2600" dirty="0">
                <a:solidFill>
                  <a:schemeClr val="tx1"/>
                </a:solidFill>
              </a:rPr>
              <a:t> (standard operating procedures). It shows what a provider does to maintain or improve</a:t>
            </a:r>
          </a:p>
          <a:p>
            <a:pPr algn="just">
              <a:lnSpc>
                <a:spcPct val="120000"/>
              </a:lnSpc>
              <a:spcBef>
                <a:spcPts val="0"/>
              </a:spcBef>
              <a:buClrTx/>
              <a:buFont typeface="Wingdings" panose="05000000000000000000" pitchFamily="2" charset="2"/>
              <a:buChar char="q"/>
            </a:pPr>
            <a:r>
              <a:rPr lang="en-US" sz="2600" dirty="0">
                <a:solidFill>
                  <a:schemeClr val="tx1"/>
                </a:solidFill>
              </a:rPr>
              <a:t>Process measures can inform consumers about medical care they  may expect to receive for a given condition or disease, and can contribute towards improving health outcomes.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306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07269580"/>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b="1" dirty="0">
                <a:solidFill>
                  <a:schemeClr val="tx1"/>
                </a:solidFill>
              </a:rPr>
              <a:t>2. </a:t>
            </a:r>
            <a:r>
              <a:rPr lang="en-US" sz="2600" b="1" u="sng" dirty="0">
                <a:solidFill>
                  <a:schemeClr val="tx1"/>
                </a:solidFill>
              </a:rPr>
              <a:t>Structural Measures</a:t>
            </a:r>
          </a:p>
          <a:p>
            <a:pPr algn="just">
              <a:lnSpc>
                <a:spcPct val="120000"/>
              </a:lnSpc>
              <a:spcBef>
                <a:spcPts val="0"/>
              </a:spcBef>
              <a:buClrTx/>
              <a:buFont typeface="Wingdings" panose="05000000000000000000" pitchFamily="2" charset="2"/>
              <a:buChar char="q"/>
            </a:pPr>
            <a:r>
              <a:rPr lang="en-US" sz="2600" dirty="0">
                <a:solidFill>
                  <a:schemeClr val="tx1"/>
                </a:solidFill>
              </a:rPr>
              <a:t>Structural measures gives consumers a sense of health care providers capacity, systems, and processes, to provide high quality of care.</a:t>
            </a:r>
          </a:p>
          <a:p>
            <a:pPr marL="0" indent="0" algn="just">
              <a:lnSpc>
                <a:spcPct val="120000"/>
              </a:lnSpc>
              <a:spcBef>
                <a:spcPts val="0"/>
              </a:spcBef>
              <a:buClrTx/>
              <a:buNone/>
            </a:pPr>
            <a:r>
              <a:rPr lang="en-US" sz="2600" dirty="0">
                <a:solidFill>
                  <a:schemeClr val="tx1"/>
                </a:solidFill>
              </a:rPr>
              <a:t>e.g. </a:t>
            </a:r>
          </a:p>
          <a:p>
            <a:pPr marL="514350" indent="-514350" algn="just">
              <a:lnSpc>
                <a:spcPct val="120000"/>
              </a:lnSpc>
              <a:spcBef>
                <a:spcPts val="0"/>
              </a:spcBef>
              <a:buClrTx/>
              <a:buFont typeface="+mj-lt"/>
              <a:buAutoNum type="arabicPeriod"/>
            </a:pPr>
            <a:r>
              <a:rPr lang="en-US" sz="2600" dirty="0">
                <a:solidFill>
                  <a:schemeClr val="tx1"/>
                </a:solidFill>
              </a:rPr>
              <a:t>The ratio providers to patients</a:t>
            </a:r>
          </a:p>
          <a:p>
            <a:pPr marL="514350" indent="-514350" algn="just">
              <a:lnSpc>
                <a:spcPct val="120000"/>
              </a:lnSpc>
              <a:spcBef>
                <a:spcPts val="0"/>
              </a:spcBef>
              <a:buClrTx/>
              <a:buFont typeface="+mj-lt"/>
              <a:buAutoNum type="arabicPeriod"/>
            </a:pPr>
            <a:r>
              <a:rPr lang="en-US" sz="2600" dirty="0">
                <a:solidFill>
                  <a:schemeClr val="tx1"/>
                </a:solidFill>
              </a:rPr>
              <a:t>No of specialists in a facility</a:t>
            </a:r>
          </a:p>
          <a:p>
            <a:pPr marL="0" indent="0" algn="just">
              <a:lnSpc>
                <a:spcPct val="120000"/>
              </a:lnSpc>
              <a:spcBef>
                <a:spcPts val="0"/>
              </a:spcBef>
              <a:buClrTx/>
              <a:buNone/>
            </a:pPr>
            <a:r>
              <a:rPr lang="en-US" sz="2600" b="1" dirty="0">
                <a:solidFill>
                  <a:schemeClr val="tx1"/>
                </a:solidFill>
              </a:rPr>
              <a:t>3. </a:t>
            </a:r>
            <a:r>
              <a:rPr lang="en-US" sz="2600" b="1" u="sng" dirty="0">
                <a:solidFill>
                  <a:schemeClr val="tx1"/>
                </a:solidFill>
              </a:rPr>
              <a:t>Outcome measures</a:t>
            </a:r>
          </a:p>
          <a:p>
            <a:pPr algn="just">
              <a:lnSpc>
                <a:spcPct val="120000"/>
              </a:lnSpc>
              <a:spcBef>
                <a:spcPts val="0"/>
              </a:spcBef>
              <a:buClrTx/>
              <a:buFont typeface="Wingdings" panose="05000000000000000000" pitchFamily="2" charset="2"/>
              <a:buChar char="q"/>
            </a:pPr>
            <a:r>
              <a:rPr lang="en-US" sz="2600" dirty="0">
                <a:solidFill>
                  <a:schemeClr val="tx1"/>
                </a:solidFill>
              </a:rPr>
              <a:t>Outcome measures reflects the impact of the health care service or intervention on the health status of patients . For example:</a:t>
            </a:r>
          </a:p>
          <a:p>
            <a:pPr marL="514350" indent="-514350" algn="just">
              <a:lnSpc>
                <a:spcPct val="120000"/>
              </a:lnSpc>
              <a:spcBef>
                <a:spcPts val="0"/>
              </a:spcBef>
              <a:buClrTx/>
              <a:buFont typeface="+mj-lt"/>
              <a:buAutoNum type="arabicPeriod"/>
            </a:pPr>
            <a:r>
              <a:rPr lang="en-US" sz="2600" dirty="0">
                <a:solidFill>
                  <a:schemeClr val="tx1"/>
                </a:solidFill>
              </a:rPr>
              <a:t>The % of patients who died as a result of surgery</a:t>
            </a:r>
          </a:p>
          <a:p>
            <a:pPr marL="514350" indent="-514350" algn="just">
              <a:lnSpc>
                <a:spcPct val="120000"/>
              </a:lnSpc>
              <a:spcBef>
                <a:spcPts val="0"/>
              </a:spcBef>
              <a:buClrTx/>
              <a:buFont typeface="+mj-lt"/>
              <a:buAutoNum type="arabicPeriod"/>
            </a:pPr>
            <a:r>
              <a:rPr lang="en-US" sz="2600" dirty="0">
                <a:solidFill>
                  <a:schemeClr val="tx1"/>
                </a:solidFill>
              </a:rPr>
              <a:t>The rate of surgical complications or hospital acquired infections.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307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67279947"/>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dirty="0">
                <a:solidFill>
                  <a:schemeClr val="tx1"/>
                </a:solidFill>
              </a:rPr>
              <a:t>Measures of quality: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308</a:t>
            </a:fld>
            <a:endParaRPr lang="en-US" sz="2800" b="1" dirty="0">
              <a:solidFill>
                <a:schemeClr val="tx1"/>
              </a:solidFill>
              <a:latin typeface="Bookman Old Style" panose="02050604050505020204" pitchFamily="18" charset="0"/>
            </a:endParaRPr>
          </a:p>
        </p:txBody>
      </p:sp>
      <p:graphicFrame>
        <p:nvGraphicFramePr>
          <p:cNvPr id="4" name="Content Placeholder 3">
            <a:extLst>
              <a:ext uri="{FF2B5EF4-FFF2-40B4-BE49-F238E27FC236}">
                <a16:creationId xmlns:a16="http://schemas.microsoft.com/office/drawing/2014/main" id="{321CE7CC-5162-41AE-8C46-13B4B0B092AC}"/>
              </a:ext>
            </a:extLst>
          </p:cNvPr>
          <p:cNvGraphicFramePr>
            <a:graphicFrameLocks/>
          </p:cNvGraphicFramePr>
          <p:nvPr>
            <p:extLst>
              <p:ext uri="{D42A27DB-BD31-4B8C-83A1-F6EECF244321}">
                <p14:modId xmlns:p14="http://schemas.microsoft.com/office/powerpoint/2010/main" val="3326859111"/>
              </p:ext>
            </p:extLst>
          </p:nvPr>
        </p:nvGraphicFramePr>
        <p:xfrm>
          <a:off x="457199" y="914399"/>
          <a:ext cx="8391525" cy="6058340"/>
        </p:xfrm>
        <a:graphic>
          <a:graphicData uri="http://schemas.openxmlformats.org/drawingml/2006/table">
            <a:tbl>
              <a:tblPr firstRow="1" bandRow="1"/>
              <a:tblGrid>
                <a:gridCol w="2797175">
                  <a:extLst>
                    <a:ext uri="{9D8B030D-6E8A-4147-A177-3AD203B41FA5}">
                      <a16:colId xmlns:a16="http://schemas.microsoft.com/office/drawing/2014/main" val="20000"/>
                    </a:ext>
                  </a:extLst>
                </a:gridCol>
                <a:gridCol w="2797175">
                  <a:extLst>
                    <a:ext uri="{9D8B030D-6E8A-4147-A177-3AD203B41FA5}">
                      <a16:colId xmlns:a16="http://schemas.microsoft.com/office/drawing/2014/main" val="20001"/>
                    </a:ext>
                  </a:extLst>
                </a:gridCol>
                <a:gridCol w="2797175">
                  <a:extLst>
                    <a:ext uri="{9D8B030D-6E8A-4147-A177-3AD203B41FA5}">
                      <a16:colId xmlns:a16="http://schemas.microsoft.com/office/drawing/2014/main" val="20002"/>
                    </a:ext>
                  </a:extLst>
                </a:gridCol>
              </a:tblGrid>
              <a:tr h="45361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dirty="0"/>
                        <a:t>Entity</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dirty="0"/>
                        <a:t>Description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dirty="0"/>
                        <a:t>Example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1789584">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2000" dirty="0">
                          <a:latin typeface="+mn-lt"/>
                        </a:rPr>
                        <a:t>Structure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2000" dirty="0">
                          <a:latin typeface="+mn-lt"/>
                        </a:rPr>
                        <a:t>Asses the characteristics</a:t>
                      </a:r>
                      <a:r>
                        <a:rPr lang="en-US" sz="2000" baseline="0" dirty="0">
                          <a:latin typeface="+mn-lt"/>
                        </a:rPr>
                        <a:t> of a care setting, including facilities, personnel, and/or policies related to care </a:t>
                      </a:r>
                      <a:r>
                        <a:rPr lang="en-US" sz="2000" baseline="0" dirty="0" err="1">
                          <a:latin typeface="+mn-lt"/>
                        </a:rPr>
                        <a:t>derivery</a:t>
                      </a:r>
                      <a:endParaRPr lang="en-US" sz="2000"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2000" dirty="0">
                          <a:latin typeface="+mn-lt"/>
                        </a:rPr>
                        <a:t>Does an intensive care unit (ICU) have a critical care specialist at all times?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45361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sz="20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sz="20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sz="20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1454037">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2000" dirty="0">
                          <a:latin typeface="+mn-lt"/>
                        </a:rPr>
                        <a:t>Process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2000" dirty="0">
                          <a:latin typeface="+mn-lt"/>
                        </a:rPr>
                        <a:t>Determines if the services provided to patients are consistent with routine clinical care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2000" dirty="0">
                          <a:latin typeface="+mn-lt"/>
                        </a:rPr>
                        <a:t>Does a</a:t>
                      </a:r>
                      <a:r>
                        <a:rPr lang="en-US" sz="2000" baseline="0" dirty="0">
                          <a:latin typeface="+mn-lt"/>
                        </a:rPr>
                        <a:t> doctor ensure that his or her patients receive recommended cancer therapy?</a:t>
                      </a:r>
                      <a:endParaRPr lang="en-US" sz="20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111849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2000" dirty="0">
                          <a:latin typeface="+mn-lt"/>
                        </a:rPr>
                        <a:t>Outcome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2000" dirty="0">
                          <a:latin typeface="+mn-lt"/>
                        </a:rPr>
                        <a:t>Evaluates patients health as a result of the care received</a:t>
                      </a:r>
                      <a:r>
                        <a:rPr lang="en-US" sz="2000" baseline="0" dirty="0">
                          <a:latin typeface="+mn-lt"/>
                        </a:rPr>
                        <a:t> </a:t>
                      </a:r>
                      <a:endParaRPr lang="en-US" sz="20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2000" dirty="0">
                          <a:latin typeface="+mn-lt"/>
                        </a:rPr>
                        <a:t>What is the survival rate for patients who experience</a:t>
                      </a:r>
                      <a:r>
                        <a:rPr lang="en-US" sz="2000" baseline="0" dirty="0">
                          <a:latin typeface="+mn-lt"/>
                        </a:rPr>
                        <a:t> a heart attach?</a:t>
                      </a:r>
                      <a:endParaRPr lang="en-US" sz="20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87743326"/>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GB" sz="2500" b="1" dirty="0">
                <a:solidFill>
                  <a:srgbClr val="0070C0"/>
                </a:solidFill>
              </a:rPr>
              <a:t>Patient measures</a:t>
            </a:r>
          </a:p>
          <a:p>
            <a:pPr algn="just">
              <a:lnSpc>
                <a:spcPct val="120000"/>
              </a:lnSpc>
              <a:spcBef>
                <a:spcPts val="0"/>
              </a:spcBef>
              <a:buClrTx/>
              <a:buFont typeface="Wingdings" panose="05000000000000000000" pitchFamily="2" charset="2"/>
              <a:buChar char="q"/>
            </a:pPr>
            <a:r>
              <a:rPr lang="en-US" sz="2600" b="1" dirty="0">
                <a:solidFill>
                  <a:schemeClr val="tx1"/>
                </a:solidFill>
              </a:rPr>
              <a:t>Patient experience measures </a:t>
            </a:r>
            <a:r>
              <a:rPr lang="en-US" sz="2600" dirty="0">
                <a:solidFill>
                  <a:schemeClr val="tx1"/>
                </a:solidFill>
              </a:rPr>
              <a:t>provides feedback on patients experiences of their care, including the inter-personal aspects of care.</a:t>
            </a:r>
          </a:p>
          <a:p>
            <a:pPr algn="just">
              <a:lnSpc>
                <a:spcPct val="120000"/>
              </a:lnSpc>
              <a:spcBef>
                <a:spcPts val="0"/>
              </a:spcBef>
              <a:buClrTx/>
              <a:buFont typeface="Wingdings" panose="05000000000000000000" pitchFamily="2" charset="2"/>
              <a:buChar char="q"/>
            </a:pPr>
            <a:r>
              <a:rPr lang="en-US" sz="2600" dirty="0">
                <a:solidFill>
                  <a:schemeClr val="tx1"/>
                </a:solidFill>
              </a:rPr>
              <a:t>These includes how the patient was received at the health facility, staff attitudes, availability of commodities, level of involvement, hospital environment etc.</a:t>
            </a:r>
          </a:p>
          <a:p>
            <a:pPr algn="just">
              <a:lnSpc>
                <a:spcPct val="120000"/>
              </a:lnSpc>
              <a:spcBef>
                <a:spcPts val="0"/>
              </a:spcBef>
              <a:buClrTx/>
              <a:buFont typeface="Wingdings" panose="05000000000000000000" pitchFamily="2" charset="2"/>
              <a:buChar char="q"/>
            </a:pPr>
            <a:r>
              <a:rPr lang="en-US" sz="2600" b="1" dirty="0">
                <a:solidFill>
                  <a:schemeClr val="tx1"/>
                </a:solidFill>
              </a:rPr>
              <a:t>Outcome/out puts: </a:t>
            </a:r>
            <a:r>
              <a:rPr lang="en-US" sz="2600" dirty="0">
                <a:solidFill>
                  <a:schemeClr val="tx1"/>
                </a:solidFill>
              </a:rPr>
              <a:t>assessing  if the customer has received positive or negative services.</a:t>
            </a:r>
          </a:p>
          <a:p>
            <a:pPr algn="just">
              <a:lnSpc>
                <a:spcPct val="120000"/>
              </a:lnSpc>
              <a:spcBef>
                <a:spcPts val="0"/>
              </a:spcBef>
              <a:buClrTx/>
              <a:buFont typeface="Wingdings" panose="05000000000000000000" pitchFamily="2" charset="2"/>
              <a:buChar char="q"/>
            </a:pPr>
            <a:r>
              <a:rPr lang="en-US" sz="2600" b="1" dirty="0">
                <a:solidFill>
                  <a:schemeClr val="tx1"/>
                </a:solidFill>
              </a:rPr>
              <a:t>Processes: </a:t>
            </a:r>
            <a:r>
              <a:rPr lang="en-US" sz="2600" dirty="0">
                <a:solidFill>
                  <a:schemeClr val="tx1"/>
                </a:solidFill>
              </a:rPr>
              <a:t>all that an employees does to deriver a service to a client e.g. in immunization cold chain maintenance, vaccine management, actual immunization, documentation, advice to the caretaker etc.</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309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11916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The PFM Act also makes provisions for public participation</a:t>
            </a:r>
          </a:p>
          <a:p>
            <a:pPr algn="just">
              <a:lnSpc>
                <a:spcPct val="120000"/>
              </a:lnSpc>
              <a:spcBef>
                <a:spcPts val="0"/>
              </a:spcBef>
              <a:buClrTx/>
              <a:buFont typeface="Wingdings" panose="05000000000000000000" pitchFamily="2" charset="2"/>
              <a:buChar char="q"/>
            </a:pPr>
            <a:r>
              <a:rPr lang="en-US" sz="2600" dirty="0">
                <a:solidFill>
                  <a:schemeClr val="tx1"/>
                </a:solidFill>
              </a:rPr>
              <a:t>The process lasts nearly a  year-long &amp; culminates in the approval of the budget by the National Assembly before June 30.</a:t>
            </a:r>
          </a:p>
          <a:p>
            <a:pPr algn="just">
              <a:lnSpc>
                <a:spcPct val="120000"/>
              </a:lnSpc>
              <a:spcBef>
                <a:spcPts val="0"/>
              </a:spcBef>
              <a:buClrTx/>
              <a:buFont typeface="Wingdings" panose="05000000000000000000" pitchFamily="2" charset="2"/>
              <a:buChar char="q"/>
            </a:pPr>
            <a:r>
              <a:rPr lang="en-US" sz="2600" dirty="0">
                <a:solidFill>
                  <a:schemeClr val="tx1"/>
                </a:solidFill>
              </a:rPr>
              <a:t>The Constitution requires the Cabinet Secretary to submit budget estimates to the National Assembly at least two months before the end of the financial year.</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16134895"/>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dirty="0">
                <a:solidFill>
                  <a:schemeClr val="tx1"/>
                </a:solidFill>
              </a:rPr>
              <a:t>Patient measures</a:t>
            </a:r>
          </a:p>
          <a:p>
            <a:pPr marL="0" indent="0" algn="just">
              <a:lnSpc>
                <a:spcPct val="120000"/>
              </a:lnSpc>
              <a:spcBef>
                <a:spcPts val="0"/>
              </a:spcBef>
              <a:buClrTx/>
              <a:buNone/>
            </a:pPr>
            <a:r>
              <a:rPr lang="en-US" sz="2600" dirty="0">
                <a:solidFill>
                  <a:schemeClr val="tx1"/>
                </a:solidFill>
              </a:rPr>
              <a:t>: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310</a:t>
            </a:fld>
            <a:endParaRPr lang="en-US" sz="2800" b="1" dirty="0">
              <a:solidFill>
                <a:schemeClr val="tx1"/>
              </a:solidFill>
              <a:latin typeface="Bookman Old Style" panose="02050604050505020204" pitchFamily="18" charset="0"/>
            </a:endParaRPr>
          </a:p>
        </p:txBody>
      </p:sp>
      <p:graphicFrame>
        <p:nvGraphicFramePr>
          <p:cNvPr id="6" name="Content Placeholder 3">
            <a:extLst>
              <a:ext uri="{FF2B5EF4-FFF2-40B4-BE49-F238E27FC236}">
                <a16:creationId xmlns:a16="http://schemas.microsoft.com/office/drawing/2014/main" id="{4D85607F-9779-49B1-8077-E7C7DE727EC5}"/>
              </a:ext>
            </a:extLst>
          </p:cNvPr>
          <p:cNvGraphicFramePr>
            <a:graphicFrameLocks/>
          </p:cNvGraphicFramePr>
          <p:nvPr>
            <p:extLst>
              <p:ext uri="{D42A27DB-BD31-4B8C-83A1-F6EECF244321}">
                <p14:modId xmlns:p14="http://schemas.microsoft.com/office/powerpoint/2010/main" val="613218990"/>
              </p:ext>
            </p:extLst>
          </p:nvPr>
        </p:nvGraphicFramePr>
        <p:xfrm>
          <a:off x="295275" y="838200"/>
          <a:ext cx="8391525" cy="5848452"/>
        </p:xfrm>
        <a:graphic>
          <a:graphicData uri="http://schemas.openxmlformats.org/drawingml/2006/table">
            <a:tbl>
              <a:tblPr firstRow="1" bandRow="1"/>
              <a:tblGrid>
                <a:gridCol w="2797175">
                  <a:extLst>
                    <a:ext uri="{9D8B030D-6E8A-4147-A177-3AD203B41FA5}">
                      <a16:colId xmlns:a16="http://schemas.microsoft.com/office/drawing/2014/main" val="20000"/>
                    </a:ext>
                  </a:extLst>
                </a:gridCol>
                <a:gridCol w="2797175">
                  <a:extLst>
                    <a:ext uri="{9D8B030D-6E8A-4147-A177-3AD203B41FA5}">
                      <a16:colId xmlns:a16="http://schemas.microsoft.com/office/drawing/2014/main" val="20001"/>
                    </a:ext>
                  </a:extLst>
                </a:gridCol>
                <a:gridCol w="2797175">
                  <a:extLst>
                    <a:ext uri="{9D8B030D-6E8A-4147-A177-3AD203B41FA5}">
                      <a16:colId xmlns:a16="http://schemas.microsoft.com/office/drawing/2014/main" val="20002"/>
                    </a:ext>
                  </a:extLst>
                </a:gridCol>
              </a:tblGrid>
              <a:tr h="122519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dirty="0">
                          <a:latin typeface="+mn-lt"/>
                        </a:rPr>
                        <a:t>Health care professional</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dirty="0">
                          <a:latin typeface="+mn-lt"/>
                        </a:rPr>
                        <a:t>Assesses the quality of care provided by an individual health care professional</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dirty="0">
                          <a:latin typeface="+mn-lt"/>
                        </a:rPr>
                        <a:t>Did the physician tell the patient how his lifestyle affects</a:t>
                      </a:r>
                      <a:r>
                        <a:rPr lang="en-US" baseline="0" dirty="0">
                          <a:latin typeface="+mn-lt"/>
                        </a:rPr>
                        <a:t> his diabetic condition</a:t>
                      </a:r>
                      <a:endParaRPr lang="en-US"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1507927">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a:latin typeface="+mn-lt"/>
                        </a:rPr>
                        <a:t>Patient experience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a:latin typeface="+mn-lt"/>
                        </a:rPr>
                        <a:t>Provides feedback</a:t>
                      </a:r>
                      <a:r>
                        <a:rPr lang="en-US" baseline="0" dirty="0">
                          <a:latin typeface="+mn-lt"/>
                        </a:rPr>
                        <a:t> on patient experience of care</a:t>
                      </a:r>
                      <a:endParaRPr lang="en-US"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a:latin typeface="+mn-lt"/>
                        </a:rPr>
                        <a:t>Do </a:t>
                      </a:r>
                      <a:r>
                        <a:rPr lang="en-US" baseline="0" dirty="0">
                          <a:latin typeface="+mn-lt"/>
                        </a:rPr>
                        <a:t> </a:t>
                      </a:r>
                      <a:r>
                        <a:rPr lang="en-US" dirty="0">
                          <a:latin typeface="+mn-lt"/>
                        </a:rPr>
                        <a:t>patients report that their provider explains their treatment options in ways that are easy to understand?</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122519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a:latin typeface="+mn-lt"/>
                        </a:rPr>
                        <a:t>provider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a:latin typeface="+mn-lt"/>
                        </a:rPr>
                        <a:t>Assesses the quality of providers facilities and /or the overall quality of care provided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a:latin typeface="+mn-lt"/>
                        </a:rPr>
                        <a:t>Does the hospital</a:t>
                      </a:r>
                      <a:r>
                        <a:rPr lang="en-US" baseline="0" dirty="0">
                          <a:latin typeface="+mn-lt"/>
                        </a:rPr>
                        <a:t> provide services for kidney dialysis</a:t>
                      </a:r>
                      <a:endParaRPr lang="en-US"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1507927">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a:latin typeface="+mn-lt"/>
                        </a:rPr>
                        <a:t>Health plan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a:latin typeface="+mn-lt"/>
                        </a:rPr>
                        <a:t>Assesses the services provided by the health plan and the over all performance of providers in the plans network</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a:latin typeface="+mn-lt"/>
                        </a:rPr>
                        <a:t>Does the health plan cover the treatment of kidney failure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382218">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98554720"/>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Standards in measuring health care</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Quality measurements in health care is the process of using data to evaluate the performance of health plan/interventions and health care providers against recognized quality standards</a:t>
            </a:r>
          </a:p>
          <a:p>
            <a:pPr algn="just">
              <a:lnSpc>
                <a:spcPct val="120000"/>
              </a:lnSpc>
              <a:spcBef>
                <a:spcPts val="0"/>
              </a:spcBef>
              <a:buClrTx/>
              <a:buFont typeface="Wingdings" panose="05000000000000000000" pitchFamily="2" charset="2"/>
              <a:buChar char="q"/>
            </a:pPr>
            <a:r>
              <a:rPr lang="en-US" sz="2600" dirty="0">
                <a:solidFill>
                  <a:schemeClr val="tx1"/>
                </a:solidFill>
              </a:rPr>
              <a:t>Measuring the quality of health care is important because it tells us how the health system is performing and leads to improved care.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311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64981833"/>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rgbClr val="0070C0"/>
                </a:solidFill>
              </a:rPr>
              <a:t>Sources of data on health care quality</a:t>
            </a:r>
            <a:endParaRPr lang="en-GB" sz="2500" b="1" dirty="0">
              <a:solidFill>
                <a:srgbClr val="0070C0"/>
              </a:solidFill>
            </a:endParaRPr>
          </a:p>
          <a:p>
            <a:pPr marL="0" indent="0" algn="just">
              <a:lnSpc>
                <a:spcPct val="120000"/>
              </a:lnSpc>
              <a:spcBef>
                <a:spcPts val="0"/>
              </a:spcBef>
              <a:buClrTx/>
              <a:buNone/>
            </a:pPr>
            <a:r>
              <a:rPr lang="en-US" sz="2600" dirty="0">
                <a:solidFill>
                  <a:schemeClr val="tx1"/>
                </a:solidFill>
              </a:rPr>
              <a:t>Some common sources of the data that are currently used to track quality measures include:-</a:t>
            </a:r>
          </a:p>
          <a:p>
            <a:pPr algn="just">
              <a:lnSpc>
                <a:spcPct val="120000"/>
              </a:lnSpc>
              <a:spcBef>
                <a:spcPts val="0"/>
              </a:spcBef>
              <a:buClrTx/>
              <a:buFont typeface="Wingdings" panose="05000000000000000000" pitchFamily="2" charset="2"/>
              <a:buChar char="q"/>
            </a:pPr>
            <a:r>
              <a:rPr lang="en-US" sz="2600" b="1" dirty="0">
                <a:solidFill>
                  <a:schemeClr val="tx1"/>
                </a:solidFill>
              </a:rPr>
              <a:t>Administrative data: </a:t>
            </a:r>
            <a:r>
              <a:rPr lang="en-US" sz="2600" dirty="0">
                <a:solidFill>
                  <a:schemeClr val="tx1"/>
                </a:solidFill>
              </a:rPr>
              <a:t>these includes health insurance claims that are used to bill payers for health care services.</a:t>
            </a:r>
          </a:p>
          <a:p>
            <a:pPr algn="just">
              <a:lnSpc>
                <a:spcPct val="120000"/>
              </a:lnSpc>
              <a:spcBef>
                <a:spcPts val="0"/>
              </a:spcBef>
              <a:buClrTx/>
              <a:buFont typeface="Wingdings" panose="05000000000000000000" pitchFamily="2" charset="2"/>
              <a:buChar char="§"/>
            </a:pPr>
            <a:r>
              <a:rPr lang="en-US" sz="2600" dirty="0">
                <a:solidFill>
                  <a:schemeClr val="tx1"/>
                </a:solidFill>
              </a:rPr>
              <a:t>However the administrative data may be insufficient to determine weather the services were appropriate for the patients who received them.</a:t>
            </a:r>
          </a:p>
          <a:p>
            <a:pPr algn="just">
              <a:lnSpc>
                <a:spcPct val="120000"/>
              </a:lnSpc>
              <a:spcBef>
                <a:spcPts val="0"/>
              </a:spcBef>
              <a:buClrTx/>
              <a:buFont typeface="Wingdings" panose="05000000000000000000" pitchFamily="2" charset="2"/>
              <a:buChar char="q"/>
            </a:pPr>
            <a:r>
              <a:rPr lang="en-US" sz="2600" b="1" dirty="0">
                <a:solidFill>
                  <a:schemeClr val="tx1"/>
                </a:solidFill>
              </a:rPr>
              <a:t>Disease registries</a:t>
            </a:r>
            <a:r>
              <a:rPr lang="en-US" sz="2600" dirty="0">
                <a:solidFill>
                  <a:schemeClr val="tx1"/>
                </a:solidFill>
              </a:rPr>
              <a:t>: These are organized systems that capture data on patients with a specific disease or condition beyond that is available in administrative claims data. e.g. surveillance data, Centre for Disease Control and Prevention, births and deaths, as well as the Census data.</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312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77906622"/>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b="1" dirty="0">
                <a:solidFill>
                  <a:schemeClr val="tx1"/>
                </a:solidFill>
              </a:rPr>
              <a:t>Medical records: </a:t>
            </a:r>
            <a:r>
              <a:rPr lang="en-US" sz="2600" dirty="0">
                <a:solidFill>
                  <a:schemeClr val="tx1"/>
                </a:solidFill>
              </a:rPr>
              <a:t>the information that providers keep on patients.</a:t>
            </a:r>
          </a:p>
          <a:p>
            <a:pPr algn="just">
              <a:lnSpc>
                <a:spcPct val="120000"/>
              </a:lnSpc>
              <a:spcBef>
                <a:spcPts val="0"/>
              </a:spcBef>
              <a:buClrTx/>
              <a:buFont typeface="Wingdings" panose="05000000000000000000" pitchFamily="2" charset="2"/>
              <a:buChar char="ü"/>
            </a:pPr>
            <a:r>
              <a:rPr lang="en-US" sz="2600" dirty="0">
                <a:solidFill>
                  <a:schemeClr val="tx1"/>
                </a:solidFill>
              </a:rPr>
              <a:t>Health records contains far more detail than claims data, including information on medical histories and current medical conditions</a:t>
            </a:r>
          </a:p>
          <a:p>
            <a:pPr algn="just">
              <a:lnSpc>
                <a:spcPct val="120000"/>
              </a:lnSpc>
              <a:spcBef>
                <a:spcPts val="0"/>
              </a:spcBef>
              <a:buClrTx/>
              <a:buFont typeface="Wingdings" panose="05000000000000000000" pitchFamily="2" charset="2"/>
              <a:buChar char="q"/>
            </a:pPr>
            <a:r>
              <a:rPr lang="en-US" sz="2600" b="1" dirty="0">
                <a:solidFill>
                  <a:schemeClr val="tx1"/>
                </a:solidFill>
              </a:rPr>
              <a:t>Qualitative data:</a:t>
            </a:r>
            <a:r>
              <a:rPr lang="en-US" sz="2600" dirty="0">
                <a:solidFill>
                  <a:schemeClr val="tx1"/>
                </a:solidFill>
              </a:rPr>
              <a:t> qualitative data, such as data from patient surveys, focus groups, and interviews, provide the level of detail needed for reporting the patient experience measures.</a:t>
            </a:r>
          </a:p>
          <a:p>
            <a:pPr algn="just">
              <a:lnSpc>
                <a:spcPct val="120000"/>
              </a:lnSpc>
              <a:spcBef>
                <a:spcPts val="0"/>
              </a:spcBef>
              <a:buClrTx/>
              <a:buFont typeface="Wingdings" panose="05000000000000000000" pitchFamily="2" charset="2"/>
              <a:buChar char="ü"/>
            </a:pPr>
            <a:r>
              <a:rPr lang="en-US" sz="2600" dirty="0">
                <a:solidFill>
                  <a:schemeClr val="tx1"/>
                </a:solidFill>
              </a:rPr>
              <a:t>These data are generally collected through patient surveys that are administered by mail, phone or email, and their provide feedback on many different elements of the care clients receive.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313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88274980"/>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dirty="0">
                <a:solidFill>
                  <a:schemeClr val="tx1"/>
                </a:solidFill>
              </a:rPr>
              <a:t>NB:</a:t>
            </a:r>
          </a:p>
          <a:p>
            <a:pPr algn="just">
              <a:lnSpc>
                <a:spcPct val="120000"/>
              </a:lnSpc>
              <a:spcBef>
                <a:spcPts val="0"/>
              </a:spcBef>
              <a:buClrTx/>
              <a:buFont typeface="Wingdings" panose="05000000000000000000" pitchFamily="2" charset="2"/>
              <a:buChar char="q"/>
            </a:pPr>
            <a:r>
              <a:rPr lang="en-US" sz="2600" dirty="0">
                <a:solidFill>
                  <a:schemeClr val="tx1"/>
                </a:solidFill>
              </a:rPr>
              <a:t>Quality management does not just happen, it’s a deliberate attempt to always identify bottlenecks in service delivery, while at the same time seeking to address the concerns, and consistently improving every part of the process.</a:t>
            </a:r>
          </a:p>
          <a:p>
            <a:pPr algn="just">
              <a:lnSpc>
                <a:spcPct val="120000"/>
              </a:lnSpc>
              <a:spcBef>
                <a:spcPts val="0"/>
              </a:spcBef>
              <a:buClrTx/>
              <a:buFont typeface="Wingdings" panose="05000000000000000000" pitchFamily="2" charset="2"/>
              <a:buChar char="q"/>
            </a:pPr>
            <a:r>
              <a:rPr lang="en-US" sz="2600" dirty="0">
                <a:solidFill>
                  <a:schemeClr val="tx1"/>
                </a:solidFill>
              </a:rPr>
              <a:t>To ensure adherence to quality; SOPS are developed</a:t>
            </a:r>
          </a:p>
          <a:p>
            <a:pPr algn="just">
              <a:lnSpc>
                <a:spcPct val="120000"/>
              </a:lnSpc>
              <a:spcBef>
                <a:spcPts val="0"/>
              </a:spcBef>
              <a:buClrTx/>
              <a:buFont typeface="Wingdings" panose="05000000000000000000" pitchFamily="2" charset="2"/>
              <a:buChar char="q"/>
            </a:pPr>
            <a:r>
              <a:rPr lang="en-US" sz="2600" dirty="0">
                <a:solidFill>
                  <a:schemeClr val="tx1"/>
                </a:solidFill>
              </a:rPr>
              <a:t>Health information is skewed to the provider</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314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543152345"/>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endParaRPr lang="en-US" sz="4000" b="1" dirty="0">
              <a:solidFill>
                <a:srgbClr val="00B050"/>
              </a:solidFill>
            </a:endParaRPr>
          </a:p>
          <a:p>
            <a:pPr marL="0" indent="0" algn="ctr">
              <a:lnSpc>
                <a:spcPct val="120000"/>
              </a:lnSpc>
              <a:spcBef>
                <a:spcPts val="0"/>
              </a:spcBef>
              <a:buClrTx/>
              <a:buNone/>
            </a:pPr>
            <a:endParaRPr lang="en-US" sz="4000" b="1" dirty="0">
              <a:solidFill>
                <a:srgbClr val="00B050"/>
              </a:solidFill>
            </a:endParaRPr>
          </a:p>
          <a:p>
            <a:pPr marL="0" indent="0" algn="ctr">
              <a:lnSpc>
                <a:spcPct val="120000"/>
              </a:lnSpc>
              <a:spcBef>
                <a:spcPts val="0"/>
              </a:spcBef>
              <a:buClrTx/>
              <a:buNone/>
            </a:pPr>
            <a:endParaRPr lang="en-US" sz="4000" b="1" dirty="0">
              <a:solidFill>
                <a:srgbClr val="00B050"/>
              </a:solidFill>
            </a:endParaRPr>
          </a:p>
          <a:p>
            <a:pPr marL="0" indent="0" algn="ctr">
              <a:lnSpc>
                <a:spcPct val="120000"/>
              </a:lnSpc>
              <a:spcBef>
                <a:spcPts val="0"/>
              </a:spcBef>
              <a:buClrTx/>
              <a:buNone/>
            </a:pPr>
            <a:endParaRPr lang="en-US" sz="4000" b="1" dirty="0">
              <a:solidFill>
                <a:srgbClr val="00B050"/>
              </a:solidFill>
            </a:endParaRPr>
          </a:p>
          <a:p>
            <a:pPr marL="0" indent="0" algn="ctr">
              <a:lnSpc>
                <a:spcPct val="120000"/>
              </a:lnSpc>
              <a:spcBef>
                <a:spcPts val="0"/>
              </a:spcBef>
              <a:buClrTx/>
              <a:buNone/>
            </a:pPr>
            <a:r>
              <a:rPr lang="en-GB" sz="4000" b="1" dirty="0">
                <a:solidFill>
                  <a:srgbClr val="00B050"/>
                </a:solidFill>
              </a:rPr>
              <a:t>MONITORING AND EVALUATION</a:t>
            </a:r>
          </a:p>
          <a:p>
            <a:pPr marL="0" indent="0" algn="ctr">
              <a:lnSpc>
                <a:spcPct val="120000"/>
              </a:lnSpc>
              <a:spcBef>
                <a:spcPts val="0"/>
              </a:spcBef>
              <a:buClrTx/>
              <a:buNone/>
            </a:pPr>
            <a:endParaRPr lang="en-US" sz="4000" b="1" dirty="0">
              <a:solidFill>
                <a:srgbClr val="00B050"/>
              </a:solidFill>
            </a:endParaRPr>
          </a:p>
          <a:p>
            <a:pPr marL="0" indent="0" algn="ctr">
              <a:lnSpc>
                <a:spcPct val="120000"/>
              </a:lnSpc>
              <a:spcBef>
                <a:spcPts val="0"/>
              </a:spcBef>
              <a:buClrTx/>
              <a:buNone/>
            </a:pPr>
            <a:endParaRPr lang="en-US" sz="4000" b="1" dirty="0">
              <a:solidFill>
                <a:srgbClr val="00B050"/>
              </a:solidFill>
            </a:endParaRPr>
          </a:p>
          <a:p>
            <a:pPr marL="0" indent="0" algn="ctr">
              <a:lnSpc>
                <a:spcPct val="120000"/>
              </a:lnSpc>
              <a:spcBef>
                <a:spcPts val="0"/>
              </a:spcBef>
              <a:buClrTx/>
              <a:buNone/>
            </a:pPr>
            <a:endParaRPr lang="en-US" sz="4000" b="1" dirty="0">
              <a:solidFill>
                <a:srgbClr val="00B050"/>
              </a:solidFill>
            </a:endParaRPr>
          </a:p>
          <a:p>
            <a:pPr marL="0" indent="0" algn="ctr">
              <a:buNone/>
            </a:pPr>
            <a:endParaRPr lang="en-US" sz="4000" b="1" dirty="0">
              <a:solidFill>
                <a:srgbClr val="00B050"/>
              </a:solidFill>
            </a:endParaRPr>
          </a:p>
          <a:p>
            <a:pPr marL="0" indent="0" algn="ctr">
              <a:buNone/>
            </a:pPr>
            <a:endParaRPr lang="en-US" sz="4000" b="1" dirty="0">
              <a:solidFill>
                <a:srgbClr val="00B050"/>
              </a:solidFill>
            </a:endParaRPr>
          </a:p>
          <a:p>
            <a:pPr algn="ctr"/>
            <a:endParaRPr lang="en-US" sz="4000" b="1" dirty="0">
              <a:solidFill>
                <a:srgbClr val="00B050"/>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315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78076206"/>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What is monitoring and Evaluation?</a:t>
            </a:r>
          </a:p>
          <a:p>
            <a:pPr algn="just">
              <a:lnSpc>
                <a:spcPct val="120000"/>
              </a:lnSpc>
              <a:spcBef>
                <a:spcPts val="0"/>
              </a:spcBef>
              <a:buClrTx/>
              <a:buFont typeface="Wingdings" panose="05000000000000000000" pitchFamily="2" charset="2"/>
              <a:buChar char="q"/>
            </a:pPr>
            <a:r>
              <a:rPr lang="en-US" sz="2600" dirty="0">
                <a:solidFill>
                  <a:schemeClr val="tx1"/>
                </a:solidFill>
              </a:rPr>
              <a:t>A process of determining progress based on the planned with a view to identifying unforeseen constraints, thus making necessary changes in time. </a:t>
            </a:r>
          </a:p>
          <a:p>
            <a:pPr algn="just">
              <a:lnSpc>
                <a:spcPct val="120000"/>
              </a:lnSpc>
              <a:spcBef>
                <a:spcPts val="0"/>
              </a:spcBef>
              <a:buClrTx/>
              <a:buFont typeface="Wingdings" panose="05000000000000000000" pitchFamily="2" charset="2"/>
              <a:buChar char="q"/>
            </a:pPr>
            <a:r>
              <a:rPr lang="en-US" sz="2600" dirty="0">
                <a:solidFill>
                  <a:schemeClr val="tx1"/>
                </a:solidFill>
              </a:rPr>
              <a:t>Routine supervision is one of the most effective methods for monitoring and evaluating the implementation of a project.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316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36263559"/>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Monitoring</a:t>
            </a:r>
          </a:p>
          <a:p>
            <a:pPr algn="just">
              <a:lnSpc>
                <a:spcPct val="120000"/>
              </a:lnSpc>
              <a:spcBef>
                <a:spcPts val="0"/>
              </a:spcBef>
              <a:buClrTx/>
              <a:buFont typeface="Wingdings" panose="05000000000000000000" pitchFamily="2" charset="2"/>
              <a:buChar char="q"/>
            </a:pPr>
            <a:r>
              <a:rPr lang="en-US" sz="2600" dirty="0">
                <a:solidFill>
                  <a:schemeClr val="tx1"/>
                </a:solidFill>
              </a:rPr>
              <a:t>Routine   tracking and reporting  of priority   information   about  a programme /project   and   it’s   intended  outputs,  outcomes  and  impacts</a:t>
            </a:r>
          </a:p>
          <a:p>
            <a:pPr algn="just">
              <a:lnSpc>
                <a:spcPct val="120000"/>
              </a:lnSpc>
              <a:spcBef>
                <a:spcPts val="0"/>
              </a:spcBef>
              <a:buClrTx/>
              <a:buFont typeface="Wingdings" panose="05000000000000000000" pitchFamily="2" charset="2"/>
              <a:buChar char="q"/>
            </a:pPr>
            <a:r>
              <a:rPr lang="en-US" sz="2600" dirty="0">
                <a:solidFill>
                  <a:schemeClr val="tx1"/>
                </a:solidFill>
              </a:rPr>
              <a:t>Routine collection and analysis of information to track progress against set objectives </a:t>
            </a:r>
          </a:p>
          <a:p>
            <a:pPr algn="just">
              <a:lnSpc>
                <a:spcPct val="120000"/>
              </a:lnSpc>
              <a:spcBef>
                <a:spcPts val="0"/>
              </a:spcBef>
              <a:buClrTx/>
              <a:buFont typeface="Wingdings" panose="05000000000000000000" pitchFamily="2" charset="2"/>
              <a:buChar char="q"/>
            </a:pPr>
            <a:r>
              <a:rPr lang="en-US" sz="2600" dirty="0">
                <a:solidFill>
                  <a:schemeClr val="tx1"/>
                </a:solidFill>
              </a:rPr>
              <a:t>Helps identify trends and patterns, adapt strategies and inform decisions for project/programme management</a:t>
            </a:r>
          </a:p>
          <a:p>
            <a:pPr algn="just">
              <a:lnSpc>
                <a:spcPct val="120000"/>
              </a:lnSpc>
              <a:spcBef>
                <a:spcPts val="0"/>
              </a:spcBef>
              <a:buClrTx/>
              <a:buFont typeface="Wingdings" panose="05000000000000000000" pitchFamily="2" charset="2"/>
              <a:buChar char="q"/>
            </a:pPr>
            <a:r>
              <a:rPr lang="en-US" sz="2600" dirty="0">
                <a:solidFill>
                  <a:schemeClr val="tx1"/>
                </a:solidFill>
              </a:rPr>
              <a:t>A continuous collection and analysis of data on specified indicators  to provide information on the extent of progress and achievement of objectives in an ongoing project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317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86001381"/>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Monitoring means to keep track of and to check systematically all project activities.  </a:t>
            </a:r>
          </a:p>
          <a:p>
            <a:pPr algn="just">
              <a:lnSpc>
                <a:spcPct val="120000"/>
              </a:lnSpc>
              <a:spcBef>
                <a:spcPts val="0"/>
              </a:spcBef>
              <a:buClrTx/>
              <a:buFont typeface="Wingdings" panose="05000000000000000000" pitchFamily="2" charset="2"/>
              <a:buChar char="q"/>
            </a:pPr>
            <a:r>
              <a:rPr lang="en-US" sz="2600" dirty="0">
                <a:solidFill>
                  <a:schemeClr val="tx1"/>
                </a:solidFill>
              </a:rPr>
              <a:t>This enables the evaluation and examination and appraisal of how things are going on the project.</a:t>
            </a:r>
          </a:p>
          <a:p>
            <a:pPr algn="just">
              <a:lnSpc>
                <a:spcPct val="120000"/>
              </a:lnSpc>
              <a:spcBef>
                <a:spcPts val="0"/>
              </a:spcBef>
              <a:buClrTx/>
              <a:buFont typeface="Wingdings" panose="05000000000000000000" pitchFamily="2" charset="2"/>
              <a:buChar char="q"/>
            </a:pPr>
            <a:r>
              <a:rPr lang="en-US" sz="2600" dirty="0">
                <a:solidFill>
                  <a:schemeClr val="tx1"/>
                </a:solidFill>
              </a:rPr>
              <a:t>Monitoring means to make sure sufficient intelligence is gained on the status of the project so that an accurate and timely evaluation can be conducted of the project. </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The emphasis in monitoring is on checking progress towards the achievement of an objective.</a:t>
            </a:r>
          </a:p>
          <a:p>
            <a:pPr algn="just">
              <a:lnSpc>
                <a:spcPct val="120000"/>
              </a:lnSpc>
              <a:spcBef>
                <a:spcPts val="0"/>
              </a:spcBef>
              <a:buClrTx/>
              <a:buFont typeface="Wingdings" panose="05000000000000000000" pitchFamily="2" charset="2"/>
              <a:buChar char="q"/>
            </a:pPr>
            <a:r>
              <a:rPr lang="en-US" sz="2600" dirty="0">
                <a:solidFill>
                  <a:schemeClr val="tx1"/>
                </a:solidFill>
              </a:rPr>
              <a:t>Identifies any bottleneck that may arise providing timely solutions to ensure the project is not derailed.</a:t>
            </a:r>
          </a:p>
          <a:p>
            <a:pPr algn="just">
              <a:lnSpc>
                <a:spcPct val="120000"/>
              </a:lnSpc>
              <a:spcBef>
                <a:spcPts val="0"/>
              </a:spcBef>
              <a:buClrTx/>
              <a:buFont typeface="Wingdings" panose="05000000000000000000" pitchFamily="2" charset="2"/>
              <a:buChar char="q"/>
            </a:pPr>
            <a:r>
              <a:rPr lang="en-US" sz="2600" dirty="0">
                <a:solidFill>
                  <a:schemeClr val="tx1"/>
                </a:solidFill>
              </a:rPr>
              <a:t>A good monitoring system will thus give an early warning on the implementation of a course of action, that the end goal will be reached as planned.</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318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73191122"/>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ctr">
              <a:lnSpc>
                <a:spcPct val="120000"/>
              </a:lnSpc>
              <a:spcBef>
                <a:spcPts val="0"/>
              </a:spcBef>
              <a:buClrTx/>
              <a:buNone/>
            </a:pPr>
            <a:r>
              <a:rPr lang="en-US" sz="2600" b="1" dirty="0">
                <a:solidFill>
                  <a:srgbClr val="0070C0"/>
                </a:solidFill>
              </a:rPr>
              <a:t>WHAT IS EVALUATION?</a:t>
            </a:r>
          </a:p>
          <a:p>
            <a:pPr algn="just">
              <a:lnSpc>
                <a:spcPct val="120000"/>
              </a:lnSpc>
              <a:spcBef>
                <a:spcPts val="0"/>
              </a:spcBef>
              <a:buClrTx/>
              <a:buFont typeface="Wingdings" panose="05000000000000000000" pitchFamily="2" charset="2"/>
              <a:buChar char="q"/>
            </a:pPr>
            <a:r>
              <a:rPr lang="en-US" sz="2600" dirty="0">
                <a:solidFill>
                  <a:schemeClr val="tx1"/>
                </a:solidFill>
              </a:rPr>
              <a:t>Time-bound  exercise that attempts  to assess    systematically    and  objectively    the   relevance, performance  and   success    of   programmes /projects</a:t>
            </a:r>
          </a:p>
          <a:p>
            <a:pPr algn="just">
              <a:lnSpc>
                <a:spcPct val="120000"/>
              </a:lnSpc>
              <a:spcBef>
                <a:spcPts val="0"/>
              </a:spcBef>
              <a:buClrTx/>
              <a:buFont typeface="Wingdings" panose="05000000000000000000" pitchFamily="2" charset="2"/>
              <a:buChar char="q"/>
            </a:pPr>
            <a:r>
              <a:rPr lang="en-US" sz="2600" dirty="0">
                <a:solidFill>
                  <a:schemeClr val="tx1"/>
                </a:solidFill>
              </a:rPr>
              <a:t>Involves a systematic, objective analysis of a project’s outcome and impact in relation to its goals &amp; objectives</a:t>
            </a:r>
          </a:p>
          <a:p>
            <a:pPr algn="just">
              <a:lnSpc>
                <a:spcPct val="120000"/>
              </a:lnSpc>
              <a:spcBef>
                <a:spcPts val="0"/>
              </a:spcBef>
              <a:buClrTx/>
              <a:buFont typeface="Wingdings" panose="05000000000000000000" pitchFamily="2" charset="2"/>
              <a:buChar char="q"/>
            </a:pPr>
            <a:r>
              <a:rPr lang="en-US" sz="2600" dirty="0">
                <a:solidFill>
                  <a:schemeClr val="tx1"/>
                </a:solidFill>
              </a:rPr>
              <a:t> Measures how well programme activities have met expected objectives and/or the extent to which changes in outcomes can be attributed to the program or intervention</a:t>
            </a:r>
          </a:p>
          <a:p>
            <a:pPr algn="just">
              <a:lnSpc>
                <a:spcPct val="120000"/>
              </a:lnSpc>
              <a:spcBef>
                <a:spcPts val="0"/>
              </a:spcBef>
              <a:buClrTx/>
              <a:buFont typeface="Wingdings" panose="05000000000000000000" pitchFamily="2" charset="2"/>
              <a:buChar char="q"/>
            </a:pPr>
            <a:r>
              <a:rPr lang="en-US" sz="2600" dirty="0">
                <a:solidFill>
                  <a:schemeClr val="tx1"/>
                </a:solidFill>
              </a:rPr>
              <a:t>Determine the degree to which changes in outcomes, such as increased knowledge or improved prevention methods are the result of program activities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319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14369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600" b="1" dirty="0">
                <a:solidFill>
                  <a:schemeClr val="tx1"/>
                </a:solidFill>
              </a:rPr>
              <a:t>Six steps of the budgetary process</a:t>
            </a:r>
            <a:r>
              <a:rPr lang="en-GB" sz="2500" b="1" dirty="0">
                <a:solidFill>
                  <a:schemeClr val="tx1"/>
                </a:solidFill>
              </a:rPr>
              <a:t>:</a:t>
            </a:r>
          </a:p>
          <a:p>
            <a:pPr marL="514350" indent="-514350" algn="just">
              <a:lnSpc>
                <a:spcPct val="120000"/>
              </a:lnSpc>
              <a:spcBef>
                <a:spcPts val="0"/>
              </a:spcBef>
              <a:buClrTx/>
              <a:buFont typeface="+mj-lt"/>
              <a:buAutoNum type="arabicPeriod"/>
            </a:pPr>
            <a:r>
              <a:rPr lang="en-US" sz="2600" b="1" dirty="0">
                <a:solidFill>
                  <a:schemeClr val="tx1"/>
                </a:solidFill>
              </a:rPr>
              <a:t>Revenue Estimation </a:t>
            </a:r>
            <a:r>
              <a:rPr lang="en-US" sz="2600" dirty="0">
                <a:solidFill>
                  <a:schemeClr val="tx1"/>
                </a:solidFill>
              </a:rPr>
              <a:t>performed in the executive branch by the finance director, clerk's office, budget director, manager, or a team.</a:t>
            </a:r>
          </a:p>
          <a:p>
            <a:pPr marL="514350" indent="-514350" algn="just">
              <a:lnSpc>
                <a:spcPct val="120000"/>
              </a:lnSpc>
              <a:spcBef>
                <a:spcPts val="0"/>
              </a:spcBef>
              <a:buClrTx/>
              <a:buFont typeface="+mj-lt"/>
              <a:buAutoNum type="arabicPeriod"/>
            </a:pPr>
            <a:r>
              <a:rPr lang="en-US" sz="2600" b="1" dirty="0">
                <a:solidFill>
                  <a:schemeClr val="tx1"/>
                </a:solidFill>
              </a:rPr>
              <a:t>Budget Call </a:t>
            </a:r>
            <a:r>
              <a:rPr lang="en-US" sz="2600" dirty="0">
                <a:solidFill>
                  <a:schemeClr val="tx1"/>
                </a:solidFill>
              </a:rPr>
              <a:t>issued to outline the presentation form, recommend certain goals.</a:t>
            </a:r>
          </a:p>
          <a:p>
            <a:pPr marL="514350" indent="-514350" algn="just">
              <a:lnSpc>
                <a:spcPct val="120000"/>
              </a:lnSpc>
              <a:spcBef>
                <a:spcPts val="0"/>
              </a:spcBef>
              <a:buClrTx/>
              <a:buFont typeface="+mj-lt"/>
              <a:buAutoNum type="arabicPeriod"/>
            </a:pPr>
            <a:r>
              <a:rPr lang="en-US" sz="2600" b="1" dirty="0">
                <a:solidFill>
                  <a:schemeClr val="tx1"/>
                </a:solidFill>
              </a:rPr>
              <a:t>Budget Formulation </a:t>
            </a:r>
            <a:r>
              <a:rPr lang="en-US" sz="2600" dirty="0">
                <a:solidFill>
                  <a:schemeClr val="tx1"/>
                </a:solidFill>
              </a:rPr>
              <a:t>reflecting on the past, set goals for the future and reconcile the difference.</a:t>
            </a:r>
          </a:p>
          <a:p>
            <a:pPr marL="514350" indent="-514350" algn="just">
              <a:lnSpc>
                <a:spcPct val="120000"/>
              </a:lnSpc>
              <a:spcBef>
                <a:spcPts val="0"/>
              </a:spcBef>
              <a:buClrTx/>
              <a:buFont typeface="+mj-lt"/>
              <a:buAutoNum type="arabicPeriod"/>
            </a:pPr>
            <a:r>
              <a:rPr lang="en-US" sz="2600" b="1" dirty="0">
                <a:solidFill>
                  <a:schemeClr val="tx1"/>
                </a:solidFill>
              </a:rPr>
              <a:t>Budget Hearings </a:t>
            </a:r>
            <a:r>
              <a:rPr lang="en-US" sz="2600" dirty="0">
                <a:solidFill>
                  <a:schemeClr val="tx1"/>
                </a:solidFill>
              </a:rPr>
              <a:t>can include departments, sections, the executive, and the public to discuss changes in the budget.</a:t>
            </a:r>
          </a:p>
          <a:p>
            <a:pPr marL="514350" indent="-514350" algn="just">
              <a:lnSpc>
                <a:spcPct val="120000"/>
              </a:lnSpc>
              <a:spcBef>
                <a:spcPts val="0"/>
              </a:spcBef>
              <a:buClrTx/>
              <a:buFont typeface="+mj-lt"/>
              <a:buAutoNum type="arabicPeriod"/>
            </a:pPr>
            <a:r>
              <a:rPr lang="en-US" sz="2600" b="1" dirty="0">
                <a:solidFill>
                  <a:schemeClr val="tx1"/>
                </a:solidFill>
              </a:rPr>
              <a:t>Budget Adoption </a:t>
            </a:r>
            <a:r>
              <a:rPr lang="en-US" sz="2600" dirty="0">
                <a:solidFill>
                  <a:schemeClr val="tx1"/>
                </a:solidFill>
              </a:rPr>
              <a:t>final approval by the legislative body.</a:t>
            </a:r>
          </a:p>
          <a:p>
            <a:pPr marL="514350" indent="-514350" algn="just">
              <a:lnSpc>
                <a:spcPct val="120000"/>
              </a:lnSpc>
              <a:spcBef>
                <a:spcPts val="0"/>
              </a:spcBef>
              <a:buClrTx/>
              <a:buFont typeface="+mj-lt"/>
              <a:buAutoNum type="arabicPeriod"/>
            </a:pPr>
            <a:r>
              <a:rPr lang="en-US" sz="2600" b="1" dirty="0">
                <a:solidFill>
                  <a:schemeClr val="tx1"/>
                </a:solidFill>
              </a:rPr>
              <a:t>Budget Execution </a:t>
            </a:r>
            <a:r>
              <a:rPr lang="en-US" sz="2600" dirty="0">
                <a:solidFill>
                  <a:schemeClr val="tx1"/>
                </a:solidFill>
              </a:rPr>
              <a:t>amending the budget as the fiscal year progresses.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254343450"/>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The systematic and objective assessment of an ongoing or completed project, program or policy, its design, implementation and results.</a:t>
            </a:r>
          </a:p>
          <a:p>
            <a:pPr algn="just">
              <a:lnSpc>
                <a:spcPct val="120000"/>
              </a:lnSpc>
              <a:spcBef>
                <a:spcPts val="0"/>
              </a:spcBef>
              <a:buClrTx/>
              <a:buFont typeface="Wingdings" panose="05000000000000000000" pitchFamily="2" charset="2"/>
              <a:buChar char="q"/>
            </a:pPr>
            <a:r>
              <a:rPr lang="en-US" sz="2600" dirty="0">
                <a:solidFill>
                  <a:schemeClr val="tx1"/>
                </a:solidFill>
              </a:rPr>
              <a:t>The aim is to determine the relevance and fulfilment of objectives, development efficiency, effectiveness, impact and sustainability.</a:t>
            </a:r>
          </a:p>
          <a:p>
            <a:pPr algn="just">
              <a:lnSpc>
                <a:spcPct val="120000"/>
              </a:lnSpc>
              <a:spcBef>
                <a:spcPts val="0"/>
              </a:spcBef>
              <a:buClrTx/>
              <a:buFont typeface="Wingdings" panose="05000000000000000000" pitchFamily="2" charset="2"/>
              <a:buChar char="q"/>
            </a:pPr>
            <a:r>
              <a:rPr lang="en-US" sz="2600" dirty="0">
                <a:solidFill>
                  <a:schemeClr val="tx1"/>
                </a:solidFill>
              </a:rPr>
              <a:t>An evaluation should provide information  that is credible and useful ,enabling the incorporation of lessons learned in to the decision making process of both the recipients and donors.</a:t>
            </a:r>
          </a:p>
          <a:p>
            <a:pPr algn="just">
              <a:lnSpc>
                <a:spcPct val="120000"/>
              </a:lnSpc>
              <a:spcBef>
                <a:spcPts val="0"/>
              </a:spcBef>
              <a:buClrTx/>
              <a:buFont typeface="Wingdings" panose="05000000000000000000" pitchFamily="2" charset="2"/>
              <a:buChar char="q"/>
            </a:pPr>
            <a:r>
              <a:rPr lang="en-US" sz="2600" dirty="0">
                <a:solidFill>
                  <a:schemeClr val="tx1"/>
                </a:solidFill>
              </a:rPr>
              <a:t>Evaluation also refers to the process of determine the worth or significance of an program/ project.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37191918"/>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Note: evaluation in some instances involves the definition of appropriate standards, the examination of performance against set standards, an assessment of actual and expected results and the identification of relevant lessons.</a:t>
            </a:r>
          </a:p>
          <a:p>
            <a:pPr algn="just">
              <a:lnSpc>
                <a:spcPct val="120000"/>
              </a:lnSpc>
              <a:spcBef>
                <a:spcPts val="0"/>
              </a:spcBef>
              <a:buClrTx/>
              <a:buFont typeface="Wingdings" panose="05000000000000000000" pitchFamily="2" charset="2"/>
              <a:buChar char="q"/>
            </a:pPr>
            <a:r>
              <a:rPr lang="en-US" sz="2600" dirty="0">
                <a:solidFill>
                  <a:schemeClr val="tx1"/>
                </a:solidFill>
              </a:rPr>
              <a:t>Evaluation is the determination of merit or shortcoming.</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29773752"/>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dirty="0">
                <a:solidFill>
                  <a:srgbClr val="0070C0"/>
                </a:solidFill>
              </a:rPr>
              <a:t>Differences between Monitoring and Evaluation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322</a:t>
            </a:fld>
            <a:endParaRPr lang="en-US" sz="2800" b="1" dirty="0">
              <a:solidFill>
                <a:schemeClr val="tx1"/>
              </a:solidFill>
              <a:latin typeface="Bookman Old Style" panose="02050604050505020204" pitchFamily="18" charset="0"/>
            </a:endParaRPr>
          </a:p>
        </p:txBody>
      </p:sp>
      <p:sp>
        <p:nvSpPr>
          <p:cNvPr id="4" name="Rectangle 3">
            <a:extLst>
              <a:ext uri="{FF2B5EF4-FFF2-40B4-BE49-F238E27FC236}">
                <a16:creationId xmlns:a16="http://schemas.microsoft.com/office/drawing/2014/main" id="{4F8CDE13-D421-4023-87D5-528A039E5F2A}"/>
              </a:ext>
            </a:extLst>
          </p:cNvPr>
          <p:cNvSpPr txBox="1">
            <a:spLocks noChangeArrowheads="1"/>
          </p:cNvSpPr>
          <p:nvPr/>
        </p:nvSpPr>
        <p:spPr>
          <a:xfrm>
            <a:off x="457198" y="1232970"/>
            <a:ext cx="4114802" cy="463443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Clr>
                <a:srgbClr val="0BD0D9"/>
              </a:buClr>
              <a:buFont typeface="Wingdings 2"/>
              <a:buNone/>
            </a:pPr>
            <a:r>
              <a:rPr lang="en-US" altLang="en-US" b="1" dirty="0">
                <a:solidFill>
                  <a:prstClr val="black"/>
                </a:solidFill>
              </a:rPr>
              <a:t>Monitoring </a:t>
            </a:r>
          </a:p>
          <a:p>
            <a:pPr>
              <a:buClrTx/>
              <a:buFont typeface="Wingdings" panose="05000000000000000000" pitchFamily="2" charset="2"/>
              <a:buChar char="q"/>
            </a:pPr>
            <a:r>
              <a:rPr lang="en-US" altLang="en-US" dirty="0">
                <a:solidFill>
                  <a:prstClr val="black"/>
                </a:solidFill>
              </a:rPr>
              <a:t>Routine&amp; continuous</a:t>
            </a:r>
          </a:p>
          <a:p>
            <a:pPr>
              <a:buClrTx/>
              <a:buFont typeface="Wingdings" panose="05000000000000000000" pitchFamily="2" charset="2"/>
              <a:buChar char="q"/>
            </a:pPr>
            <a:r>
              <a:rPr lang="en-US" altLang="en-US" dirty="0">
                <a:solidFill>
                  <a:prstClr val="black"/>
                </a:solidFill>
              </a:rPr>
              <a:t>Internal to program</a:t>
            </a:r>
          </a:p>
          <a:p>
            <a:pPr>
              <a:buClrTx/>
              <a:buFont typeface="Wingdings" panose="05000000000000000000" pitchFamily="2" charset="2"/>
              <a:buChar char="q"/>
            </a:pPr>
            <a:r>
              <a:rPr lang="en-US" altLang="en-US" dirty="0">
                <a:solidFill>
                  <a:prstClr val="black"/>
                </a:solidFill>
              </a:rPr>
              <a:t>Regular</a:t>
            </a:r>
          </a:p>
          <a:p>
            <a:pPr>
              <a:buClrTx/>
              <a:buFont typeface="Wingdings" panose="05000000000000000000" pitchFamily="2" charset="2"/>
              <a:buChar char="q"/>
            </a:pPr>
            <a:r>
              <a:rPr lang="en-US" altLang="en-US" dirty="0">
                <a:solidFill>
                  <a:prstClr val="black"/>
                </a:solidFill>
              </a:rPr>
              <a:t>Measure actual performance</a:t>
            </a:r>
          </a:p>
          <a:p>
            <a:pPr>
              <a:buClrTx/>
              <a:buFont typeface="Wingdings" panose="05000000000000000000" pitchFamily="2" charset="2"/>
              <a:buChar char="q"/>
            </a:pPr>
            <a:r>
              <a:rPr lang="en-US" altLang="en-US" dirty="0">
                <a:solidFill>
                  <a:prstClr val="black"/>
                </a:solidFill>
              </a:rPr>
              <a:t>Track cost</a:t>
            </a:r>
          </a:p>
          <a:p>
            <a:pPr>
              <a:buClrTx/>
              <a:buFont typeface="Wingdings" panose="05000000000000000000" pitchFamily="2" charset="2"/>
              <a:buChar char="q"/>
            </a:pPr>
            <a:r>
              <a:rPr lang="en-US" altLang="en-US" dirty="0">
                <a:solidFill>
                  <a:prstClr val="black"/>
                </a:solidFill>
              </a:rPr>
              <a:t>Done by those in program</a:t>
            </a:r>
          </a:p>
          <a:p>
            <a:pPr>
              <a:buClrTx/>
              <a:buFont typeface="Wingdings" panose="05000000000000000000" pitchFamily="2" charset="2"/>
              <a:buChar char="q"/>
            </a:pPr>
            <a:r>
              <a:rPr lang="en-US" altLang="en-US" dirty="0">
                <a:solidFill>
                  <a:prstClr val="black"/>
                </a:solidFill>
              </a:rPr>
              <a:t>Improve efficiency</a:t>
            </a:r>
          </a:p>
        </p:txBody>
      </p:sp>
      <p:sp>
        <p:nvSpPr>
          <p:cNvPr id="6" name="Rectangle 4">
            <a:extLst>
              <a:ext uri="{FF2B5EF4-FFF2-40B4-BE49-F238E27FC236}">
                <a16:creationId xmlns:a16="http://schemas.microsoft.com/office/drawing/2014/main" id="{7BFC8EF8-3BAE-4921-90B9-C9860F4F9CAC}"/>
              </a:ext>
            </a:extLst>
          </p:cNvPr>
          <p:cNvSpPr txBox="1">
            <a:spLocks noChangeArrowheads="1"/>
          </p:cNvSpPr>
          <p:nvPr/>
        </p:nvSpPr>
        <p:spPr>
          <a:xfrm>
            <a:off x="4791073" y="1232970"/>
            <a:ext cx="4057652" cy="4634430"/>
          </a:xfrm>
          <a:prstGeom prst="rect">
            <a:avLst/>
          </a:prstGeom>
        </p:spPr>
        <p:txBody>
          <a:bodyPr vert="horz">
            <a:normAutofit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Clr>
                <a:srgbClr val="0BD0D9"/>
              </a:buClr>
              <a:buFont typeface="Wingdings 2"/>
              <a:buNone/>
            </a:pPr>
            <a:r>
              <a:rPr lang="en-US" altLang="en-US" b="1" dirty="0">
                <a:solidFill>
                  <a:prstClr val="black"/>
                </a:solidFill>
              </a:rPr>
              <a:t>Evaluation</a:t>
            </a:r>
          </a:p>
          <a:p>
            <a:pPr>
              <a:buClrTx/>
              <a:buFont typeface="Wingdings" panose="05000000000000000000" pitchFamily="2" charset="2"/>
              <a:buChar char="q"/>
            </a:pPr>
            <a:r>
              <a:rPr lang="en-US" altLang="en-US" dirty="0">
                <a:solidFill>
                  <a:prstClr val="black"/>
                </a:solidFill>
              </a:rPr>
              <a:t>Time bound</a:t>
            </a:r>
          </a:p>
          <a:p>
            <a:pPr>
              <a:buClrTx/>
              <a:buFont typeface="Wingdings" panose="05000000000000000000" pitchFamily="2" charset="2"/>
              <a:buChar char="q"/>
            </a:pPr>
            <a:r>
              <a:rPr lang="en-US" altLang="en-US" dirty="0">
                <a:solidFill>
                  <a:prstClr val="black"/>
                </a:solidFill>
              </a:rPr>
              <a:t>External/internal</a:t>
            </a:r>
          </a:p>
          <a:p>
            <a:pPr>
              <a:buClrTx/>
              <a:buFont typeface="Wingdings" panose="05000000000000000000" pitchFamily="2" charset="2"/>
              <a:buChar char="q"/>
            </a:pPr>
            <a:r>
              <a:rPr lang="en-US" altLang="en-US" dirty="0">
                <a:solidFill>
                  <a:prstClr val="black"/>
                </a:solidFill>
              </a:rPr>
              <a:t>Periodic</a:t>
            </a:r>
          </a:p>
          <a:p>
            <a:pPr>
              <a:buClrTx/>
              <a:buFont typeface="Wingdings" panose="05000000000000000000" pitchFamily="2" charset="2"/>
              <a:buChar char="q"/>
            </a:pPr>
            <a:r>
              <a:rPr lang="en-US" altLang="en-US" dirty="0">
                <a:solidFill>
                  <a:prstClr val="black"/>
                </a:solidFill>
              </a:rPr>
              <a:t>Measure overall changes due to program</a:t>
            </a:r>
          </a:p>
          <a:p>
            <a:pPr>
              <a:buClrTx/>
              <a:buFont typeface="Wingdings" panose="05000000000000000000" pitchFamily="2" charset="2"/>
              <a:buChar char="q"/>
            </a:pPr>
            <a:r>
              <a:rPr lang="en-US" altLang="en-US" dirty="0">
                <a:solidFill>
                  <a:prstClr val="black"/>
                </a:solidFill>
              </a:rPr>
              <a:t>Inform future resource allocation</a:t>
            </a:r>
          </a:p>
          <a:p>
            <a:pPr>
              <a:buClrTx/>
              <a:buFont typeface="Wingdings" panose="05000000000000000000" pitchFamily="2" charset="2"/>
              <a:buChar char="q"/>
            </a:pPr>
            <a:r>
              <a:rPr lang="en-US" altLang="en-US" dirty="0">
                <a:solidFill>
                  <a:prstClr val="black"/>
                </a:solidFill>
              </a:rPr>
              <a:t>Rigorous and requires a design</a:t>
            </a:r>
          </a:p>
          <a:p>
            <a:pPr>
              <a:buClrTx/>
              <a:buFont typeface="Wingdings" panose="05000000000000000000" pitchFamily="2" charset="2"/>
              <a:buChar char="q"/>
            </a:pPr>
            <a:r>
              <a:rPr lang="en-US" altLang="en-US" dirty="0">
                <a:solidFill>
                  <a:prstClr val="black"/>
                </a:solidFill>
              </a:rPr>
              <a:t>Improve effectiveness</a:t>
            </a:r>
          </a:p>
        </p:txBody>
      </p:sp>
    </p:spTree>
    <p:extLst>
      <p:ext uri="{BB962C8B-B14F-4D97-AF65-F5344CB8AC3E}">
        <p14:creationId xmlns:p14="http://schemas.microsoft.com/office/powerpoint/2010/main" val="568728482"/>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Concept of Monitoring &amp; Evaluation</a:t>
            </a:r>
          </a:p>
          <a:p>
            <a:pPr algn="just">
              <a:lnSpc>
                <a:spcPct val="120000"/>
              </a:lnSpc>
              <a:spcBef>
                <a:spcPts val="0"/>
              </a:spcBef>
              <a:buClrTx/>
              <a:buFont typeface="Wingdings" panose="05000000000000000000" pitchFamily="2" charset="2"/>
              <a:buChar char="q"/>
            </a:pPr>
            <a:r>
              <a:rPr lang="en-US" sz="2600" b="1" dirty="0">
                <a:solidFill>
                  <a:schemeClr val="tx1"/>
                </a:solidFill>
              </a:rPr>
              <a:t>What gets measured gets done</a:t>
            </a:r>
            <a:r>
              <a:rPr lang="en-US" sz="2600" dirty="0">
                <a:solidFill>
                  <a:schemeClr val="tx1"/>
                </a:solidFill>
              </a:rPr>
              <a:t>:- Monitoring and evaluation ensures projects/programs are done in adherence to set plans, set budgets, timelines, and deliver to the expectation.</a:t>
            </a:r>
          </a:p>
          <a:p>
            <a:pPr algn="just">
              <a:lnSpc>
                <a:spcPct val="120000"/>
              </a:lnSpc>
              <a:spcBef>
                <a:spcPts val="0"/>
              </a:spcBef>
              <a:buClrTx/>
              <a:buFont typeface="Wingdings" panose="05000000000000000000" pitchFamily="2" charset="2"/>
              <a:buChar char="q"/>
            </a:pPr>
            <a:r>
              <a:rPr lang="en-US" sz="2600" b="1" dirty="0">
                <a:solidFill>
                  <a:schemeClr val="tx1"/>
                </a:solidFill>
              </a:rPr>
              <a:t>It’s not done unless it’s documented</a:t>
            </a:r>
            <a:r>
              <a:rPr lang="en-US" sz="2600" dirty="0">
                <a:solidFill>
                  <a:schemeClr val="tx1"/>
                </a:solidFill>
              </a:rPr>
              <a:t>:- </a:t>
            </a:r>
            <a:r>
              <a:rPr lang="en-US" sz="2600" dirty="0" err="1">
                <a:solidFill>
                  <a:schemeClr val="tx1"/>
                </a:solidFill>
              </a:rPr>
              <a:t>M&amp;E</a:t>
            </a:r>
            <a:r>
              <a:rPr lang="en-US" sz="2600" dirty="0">
                <a:solidFill>
                  <a:schemeClr val="tx1"/>
                </a:solidFill>
              </a:rPr>
              <a:t> gives evidence of the works done, by documenting the projects success against the set criteria.</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1513710"/>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ctr">
              <a:lnSpc>
                <a:spcPct val="120000"/>
              </a:lnSpc>
              <a:spcBef>
                <a:spcPts val="0"/>
              </a:spcBef>
              <a:buClrTx/>
              <a:buNone/>
            </a:pPr>
            <a:r>
              <a:rPr lang="en-GB" sz="2500" b="1" dirty="0">
                <a:solidFill>
                  <a:srgbClr val="0070C0"/>
                </a:solidFill>
              </a:rPr>
              <a:t>Importance of monitoring and evaluation:</a:t>
            </a:r>
          </a:p>
          <a:p>
            <a:pPr algn="just">
              <a:lnSpc>
                <a:spcPct val="120000"/>
              </a:lnSpc>
              <a:spcBef>
                <a:spcPts val="0"/>
              </a:spcBef>
              <a:buClrTx/>
              <a:buFont typeface="Wingdings" panose="05000000000000000000" pitchFamily="2" charset="2"/>
              <a:buChar char="q"/>
            </a:pPr>
            <a:r>
              <a:rPr lang="en-US" sz="2600" dirty="0">
                <a:solidFill>
                  <a:schemeClr val="tx1"/>
                </a:solidFill>
              </a:rPr>
              <a:t>Governments are increasingly being called upon to demonstrate results.</a:t>
            </a:r>
          </a:p>
          <a:p>
            <a:pPr algn="just">
              <a:lnSpc>
                <a:spcPct val="120000"/>
              </a:lnSpc>
              <a:spcBef>
                <a:spcPts val="0"/>
              </a:spcBef>
              <a:buClrTx/>
              <a:buFont typeface="Wingdings" panose="05000000000000000000" pitchFamily="2" charset="2"/>
              <a:buChar char="q"/>
            </a:pPr>
            <a:r>
              <a:rPr lang="en-US" sz="2600" dirty="0">
                <a:solidFill>
                  <a:schemeClr val="tx1"/>
                </a:solidFill>
              </a:rPr>
              <a:t>Must demonstrate that they are making a difference in the life's of their people and that value for money, has been delivered.</a:t>
            </a:r>
          </a:p>
          <a:p>
            <a:pPr algn="just">
              <a:lnSpc>
                <a:spcPct val="120000"/>
              </a:lnSpc>
              <a:spcBef>
                <a:spcPts val="0"/>
              </a:spcBef>
              <a:buClrTx/>
              <a:buFont typeface="Wingdings" panose="05000000000000000000" pitchFamily="2" charset="2"/>
              <a:buChar char="q"/>
            </a:pPr>
            <a:r>
              <a:rPr lang="en-US" sz="2600" dirty="0">
                <a:solidFill>
                  <a:schemeClr val="tx1"/>
                </a:solidFill>
              </a:rPr>
              <a:t> Generating information for evidence based decision making e.g. weather to continue investing or divest the project</a:t>
            </a:r>
          </a:p>
          <a:p>
            <a:pPr marL="0" indent="0" algn="just">
              <a:lnSpc>
                <a:spcPct val="120000"/>
              </a:lnSpc>
              <a:spcBef>
                <a:spcPts val="0"/>
              </a:spcBef>
              <a:buClrTx/>
              <a:buNone/>
            </a:pPr>
            <a:r>
              <a:rPr lang="en-US" sz="2600" b="1" dirty="0">
                <a:solidFill>
                  <a:schemeClr val="tx1"/>
                </a:solidFill>
              </a:rPr>
              <a:t>Others importance includes</a:t>
            </a:r>
          </a:p>
          <a:p>
            <a:pPr algn="just">
              <a:lnSpc>
                <a:spcPct val="120000"/>
              </a:lnSpc>
              <a:spcBef>
                <a:spcPts val="0"/>
              </a:spcBef>
              <a:buClrTx/>
              <a:buFont typeface="Wingdings" panose="05000000000000000000" pitchFamily="2" charset="2"/>
              <a:buChar char="q"/>
            </a:pPr>
            <a:r>
              <a:rPr lang="en-US" sz="2600" dirty="0">
                <a:solidFill>
                  <a:schemeClr val="tx1"/>
                </a:solidFill>
              </a:rPr>
              <a:t>Organization learning:-implementing learnt lessons</a:t>
            </a:r>
          </a:p>
          <a:p>
            <a:pPr algn="just">
              <a:lnSpc>
                <a:spcPct val="120000"/>
              </a:lnSpc>
              <a:spcBef>
                <a:spcPts val="0"/>
              </a:spcBef>
              <a:buClrTx/>
              <a:buFont typeface="Wingdings" panose="05000000000000000000" pitchFamily="2" charset="2"/>
              <a:buChar char="q"/>
            </a:pPr>
            <a:r>
              <a:rPr lang="en-US" sz="2600" dirty="0">
                <a:solidFill>
                  <a:schemeClr val="tx1"/>
                </a:solidFill>
              </a:rPr>
              <a:t>Promotes accountability</a:t>
            </a:r>
          </a:p>
          <a:p>
            <a:pPr algn="just">
              <a:lnSpc>
                <a:spcPct val="120000"/>
              </a:lnSpc>
              <a:spcBef>
                <a:spcPts val="0"/>
              </a:spcBef>
              <a:buClrTx/>
              <a:buFont typeface="Wingdings" panose="05000000000000000000" pitchFamily="2" charset="2"/>
              <a:buChar char="q"/>
            </a:pPr>
            <a:r>
              <a:rPr lang="en-US" sz="2600" dirty="0">
                <a:solidFill>
                  <a:schemeClr val="tx1"/>
                </a:solidFill>
              </a:rPr>
              <a:t>Soliciting support for programs</a:t>
            </a:r>
          </a:p>
          <a:p>
            <a:pPr algn="just">
              <a:lnSpc>
                <a:spcPct val="120000"/>
              </a:lnSpc>
              <a:spcBef>
                <a:spcPts val="0"/>
              </a:spcBef>
              <a:buClrTx/>
              <a:buFont typeface="Wingdings" panose="05000000000000000000" pitchFamily="2" charset="2"/>
              <a:buChar char="q"/>
            </a:pPr>
            <a:r>
              <a:rPr lang="en-US" sz="2600" dirty="0">
                <a:solidFill>
                  <a:schemeClr val="tx1"/>
                </a:solidFill>
              </a:rPr>
              <a:t>Promoting transparency</a:t>
            </a:r>
          </a:p>
          <a:p>
            <a:pPr algn="just">
              <a:lnSpc>
                <a:spcPct val="120000"/>
              </a:lnSpc>
              <a:spcBef>
                <a:spcPts val="0"/>
              </a:spcBef>
              <a:buClrTx/>
              <a:buFont typeface="Wingdings" panose="05000000000000000000" pitchFamily="2" charset="2"/>
              <a:buChar char="q"/>
            </a:pPr>
            <a:r>
              <a:rPr lang="en-US" sz="2600" dirty="0">
                <a:solidFill>
                  <a:schemeClr val="tx1"/>
                </a:solidFill>
              </a:rPr>
              <a:t>Supporting advocacy:-argument for the continuation, adjustment, or termination.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21419903"/>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Principles of Monitoring</a:t>
            </a:r>
            <a:endParaRPr lang="en-GB" sz="26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Decision oriented and</a:t>
            </a:r>
          </a:p>
          <a:p>
            <a:pPr algn="just">
              <a:lnSpc>
                <a:spcPct val="120000"/>
              </a:lnSpc>
              <a:spcBef>
                <a:spcPts val="0"/>
              </a:spcBef>
              <a:buClrTx/>
              <a:buFont typeface="Wingdings" panose="05000000000000000000" pitchFamily="2" charset="2"/>
              <a:buChar char="q"/>
            </a:pPr>
            <a:r>
              <a:rPr lang="en-US" sz="2600" dirty="0">
                <a:solidFill>
                  <a:schemeClr val="tx1"/>
                </a:solidFill>
              </a:rPr>
              <a:t>It should be systematic</a:t>
            </a:r>
          </a:p>
          <a:p>
            <a:pPr algn="just">
              <a:lnSpc>
                <a:spcPct val="120000"/>
              </a:lnSpc>
              <a:spcBef>
                <a:spcPts val="0"/>
              </a:spcBef>
              <a:buClrTx/>
              <a:buFont typeface="Wingdings" panose="05000000000000000000" pitchFamily="2" charset="2"/>
              <a:buChar char="q"/>
            </a:pPr>
            <a:r>
              <a:rPr lang="en-US" sz="2600" dirty="0">
                <a:solidFill>
                  <a:schemeClr val="tx1"/>
                </a:solidFill>
              </a:rPr>
              <a:t>Its costs should be kept at bare minimum;</a:t>
            </a:r>
          </a:p>
          <a:p>
            <a:pPr algn="just">
              <a:lnSpc>
                <a:spcPct val="120000"/>
              </a:lnSpc>
              <a:spcBef>
                <a:spcPts val="0"/>
              </a:spcBef>
              <a:buClrTx/>
              <a:buFont typeface="Wingdings" panose="05000000000000000000" pitchFamily="2" charset="2"/>
              <a:buChar char="q"/>
            </a:pPr>
            <a:r>
              <a:rPr lang="en-US" sz="2600" dirty="0">
                <a:solidFill>
                  <a:schemeClr val="tx1"/>
                </a:solidFill>
              </a:rPr>
              <a:t>Designed as a cyclic process beginning with a baseline survey before commencement of a project;</a:t>
            </a:r>
          </a:p>
          <a:p>
            <a:pPr algn="just">
              <a:lnSpc>
                <a:spcPct val="120000"/>
              </a:lnSpc>
              <a:spcBef>
                <a:spcPts val="0"/>
              </a:spcBef>
              <a:buClrTx/>
              <a:buFont typeface="Wingdings" panose="05000000000000000000" pitchFamily="2" charset="2"/>
              <a:buChar char="q"/>
            </a:pPr>
            <a:r>
              <a:rPr lang="en-US" sz="2600" dirty="0">
                <a:solidFill>
                  <a:schemeClr val="tx1"/>
                </a:solidFill>
              </a:rPr>
              <a:t>System should be evolved through consultations with the potential users with a view to including their information requirements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7812814"/>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Types of Monitoring</a:t>
            </a:r>
            <a:endParaRPr lang="en-GB" sz="26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Routine</a:t>
            </a:r>
          </a:p>
          <a:p>
            <a:pPr lvl="1" algn="just">
              <a:lnSpc>
                <a:spcPct val="120000"/>
              </a:lnSpc>
              <a:spcBef>
                <a:spcPts val="0"/>
              </a:spcBef>
              <a:buClrTx/>
              <a:buFont typeface="Wingdings" panose="05000000000000000000" pitchFamily="2" charset="2"/>
              <a:buChar char="§"/>
            </a:pPr>
            <a:r>
              <a:rPr lang="en-US" sz="2600" dirty="0">
                <a:solidFill>
                  <a:schemeClr val="tx1"/>
                </a:solidFill>
              </a:rPr>
              <a:t>Compiling information on a regular,  ongoing basis for a core set of indicators</a:t>
            </a:r>
          </a:p>
          <a:p>
            <a:pPr lvl="1" algn="just">
              <a:lnSpc>
                <a:spcPct val="120000"/>
              </a:lnSpc>
              <a:spcBef>
                <a:spcPts val="0"/>
              </a:spcBef>
              <a:buClrTx/>
              <a:buFont typeface="Wingdings" panose="05000000000000000000" pitchFamily="2" charset="2"/>
              <a:buChar char="§"/>
            </a:pPr>
            <a:r>
              <a:rPr lang="en-US" sz="2600" dirty="0">
                <a:solidFill>
                  <a:schemeClr val="tx1"/>
                </a:solidFill>
              </a:rPr>
              <a:t>Identify areas of discrepancy during implementation</a:t>
            </a:r>
          </a:p>
          <a:p>
            <a:pPr algn="just">
              <a:lnSpc>
                <a:spcPct val="120000"/>
              </a:lnSpc>
              <a:spcBef>
                <a:spcPts val="0"/>
              </a:spcBef>
              <a:buClrTx/>
              <a:buFont typeface="Wingdings" panose="05000000000000000000" pitchFamily="2" charset="2"/>
              <a:buChar char="q"/>
            </a:pPr>
            <a:r>
              <a:rPr lang="en-US" sz="2600" dirty="0">
                <a:solidFill>
                  <a:schemeClr val="tx1"/>
                </a:solidFill>
              </a:rPr>
              <a:t>Short-term</a:t>
            </a:r>
          </a:p>
          <a:p>
            <a:pPr lvl="1" algn="just">
              <a:lnSpc>
                <a:spcPct val="120000"/>
              </a:lnSpc>
              <a:spcBef>
                <a:spcPts val="0"/>
              </a:spcBef>
              <a:buClrTx/>
              <a:buFont typeface="Wingdings" panose="05000000000000000000" pitchFamily="2" charset="2"/>
              <a:buChar char="§"/>
            </a:pPr>
            <a:r>
              <a:rPr lang="en-US" sz="2600" dirty="0">
                <a:solidFill>
                  <a:schemeClr val="tx1"/>
                </a:solidFill>
              </a:rPr>
              <a:t>Done for a limited period of time and usually for specific activity or purpose e.g. after identification of a problem, new activity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buNone/>
            </a:pPr>
            <a:endParaRPr lang="en-US" sz="2600" dirty="0"/>
          </a:p>
          <a:p>
            <a:pPr marL="0" indent="0" algn="just">
              <a:buNone/>
            </a:pPr>
            <a:endParaRPr lang="en-US" sz="2600" dirty="0"/>
          </a:p>
          <a:p>
            <a:pPr algn="just"/>
            <a:endParaRPr lang="en-US" sz="26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99640869"/>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Uses of Monitoring</a:t>
            </a:r>
            <a:endParaRPr lang="en-GB" sz="26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Help make decisions and recommendations about future directions</a:t>
            </a:r>
          </a:p>
          <a:p>
            <a:pPr algn="just">
              <a:lnSpc>
                <a:spcPct val="120000"/>
              </a:lnSpc>
              <a:spcBef>
                <a:spcPts val="0"/>
              </a:spcBef>
              <a:buClrTx/>
              <a:buFont typeface="Wingdings" panose="05000000000000000000" pitchFamily="2" charset="2"/>
              <a:buChar char="q"/>
            </a:pPr>
            <a:r>
              <a:rPr lang="en-US" sz="2600" dirty="0">
                <a:solidFill>
                  <a:schemeClr val="tx1"/>
                </a:solidFill>
              </a:rPr>
              <a:t>Identify the strengths and weaknesses of a project</a:t>
            </a:r>
          </a:p>
          <a:p>
            <a:pPr algn="just">
              <a:lnSpc>
                <a:spcPct val="120000"/>
              </a:lnSpc>
              <a:spcBef>
                <a:spcPts val="0"/>
              </a:spcBef>
              <a:buClrTx/>
              <a:buFont typeface="Wingdings" panose="05000000000000000000" pitchFamily="2" charset="2"/>
              <a:buChar char="q"/>
            </a:pPr>
            <a:r>
              <a:rPr lang="en-US" sz="2600" dirty="0">
                <a:solidFill>
                  <a:schemeClr val="tx1"/>
                </a:solidFill>
              </a:rPr>
              <a:t>Feed data back to support programs and policies</a:t>
            </a:r>
          </a:p>
          <a:p>
            <a:pPr algn="just">
              <a:lnSpc>
                <a:spcPct val="120000"/>
              </a:lnSpc>
              <a:spcBef>
                <a:spcPts val="0"/>
              </a:spcBef>
              <a:buClrTx/>
              <a:buFont typeface="Wingdings" panose="05000000000000000000" pitchFamily="2" charset="2"/>
              <a:buChar char="q"/>
            </a:pPr>
            <a:r>
              <a:rPr lang="en-US" sz="2600" dirty="0">
                <a:solidFill>
                  <a:schemeClr val="tx1"/>
                </a:solidFill>
              </a:rPr>
              <a:t>Assess and determine stakeholder and target group satisfaction</a:t>
            </a:r>
          </a:p>
          <a:p>
            <a:pPr algn="just">
              <a:lnSpc>
                <a:spcPct val="120000"/>
              </a:lnSpc>
              <a:spcBef>
                <a:spcPts val="0"/>
              </a:spcBef>
              <a:buClrTx/>
              <a:buFont typeface="Wingdings" panose="05000000000000000000" pitchFamily="2" charset="2"/>
              <a:buChar char="q"/>
            </a:pPr>
            <a:r>
              <a:rPr lang="en-US" sz="2600" dirty="0">
                <a:solidFill>
                  <a:schemeClr val="tx1"/>
                </a:solidFill>
              </a:rPr>
              <a:t>Determine whether the project is meeting its objectives</a:t>
            </a:r>
          </a:p>
          <a:p>
            <a:pPr algn="just">
              <a:lnSpc>
                <a:spcPct val="120000"/>
              </a:lnSpc>
              <a:spcBef>
                <a:spcPts val="0"/>
              </a:spcBef>
              <a:buClrTx/>
              <a:buFont typeface="Wingdings" panose="05000000000000000000" pitchFamily="2" charset="2"/>
              <a:buChar char="q"/>
            </a:pPr>
            <a:r>
              <a:rPr lang="en-US" sz="2600" dirty="0">
                <a:solidFill>
                  <a:schemeClr val="tx1"/>
                </a:solidFill>
              </a:rPr>
              <a:t>Meet demands for accountability to funding bodies</a:t>
            </a:r>
          </a:p>
          <a:p>
            <a:pPr algn="just">
              <a:lnSpc>
                <a:spcPct val="120000"/>
              </a:lnSpc>
              <a:spcBef>
                <a:spcPts val="0"/>
              </a:spcBef>
              <a:buClrTx/>
              <a:buFont typeface="Wingdings" panose="05000000000000000000" pitchFamily="2" charset="2"/>
              <a:buChar char="q"/>
            </a:pPr>
            <a:r>
              <a:rPr lang="en-US" sz="2600" dirty="0">
                <a:solidFill>
                  <a:schemeClr val="tx1"/>
                </a:solidFill>
              </a:rPr>
              <a:t>Develop the skills and understanding of people involved in a project</a:t>
            </a:r>
          </a:p>
          <a:p>
            <a:pPr algn="just">
              <a:lnSpc>
                <a:spcPct val="120000"/>
              </a:lnSpc>
              <a:spcBef>
                <a:spcPts val="0"/>
              </a:spcBef>
              <a:buClrTx/>
              <a:buFont typeface="Wingdings" panose="05000000000000000000" pitchFamily="2" charset="2"/>
              <a:buChar char="q"/>
            </a:pPr>
            <a:r>
              <a:rPr lang="en-US" sz="2600" dirty="0">
                <a:solidFill>
                  <a:schemeClr val="tx1"/>
                </a:solidFill>
              </a:rPr>
              <a:t>Promote a project to the wider community.</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49331757"/>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Means (Tools) used in Monitoring</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Work plans </a:t>
            </a:r>
          </a:p>
          <a:p>
            <a:pPr algn="just">
              <a:lnSpc>
                <a:spcPct val="120000"/>
              </a:lnSpc>
              <a:spcBef>
                <a:spcPts val="0"/>
              </a:spcBef>
              <a:buClrTx/>
              <a:buFont typeface="Wingdings" panose="05000000000000000000" pitchFamily="2" charset="2"/>
              <a:buChar char="q"/>
            </a:pPr>
            <a:r>
              <a:rPr lang="en-US" sz="2600" dirty="0">
                <a:solidFill>
                  <a:schemeClr val="tx1"/>
                </a:solidFill>
              </a:rPr>
              <a:t>Field/Mission visits</a:t>
            </a:r>
          </a:p>
          <a:p>
            <a:pPr algn="just">
              <a:lnSpc>
                <a:spcPct val="120000"/>
              </a:lnSpc>
              <a:spcBef>
                <a:spcPts val="0"/>
              </a:spcBef>
              <a:buClrTx/>
              <a:buFont typeface="Wingdings" panose="05000000000000000000" pitchFamily="2" charset="2"/>
              <a:buChar char="q"/>
            </a:pPr>
            <a:r>
              <a:rPr lang="en-US" sz="2600" dirty="0">
                <a:solidFill>
                  <a:schemeClr val="tx1"/>
                </a:solidFill>
              </a:rPr>
              <a:t>Periodic reporting </a:t>
            </a:r>
          </a:p>
          <a:p>
            <a:pPr algn="just">
              <a:lnSpc>
                <a:spcPct val="120000"/>
              </a:lnSpc>
              <a:spcBef>
                <a:spcPts val="0"/>
              </a:spcBef>
              <a:buClrTx/>
              <a:buFont typeface="Wingdings" panose="05000000000000000000" pitchFamily="2" charset="2"/>
              <a:buChar char="q"/>
            </a:pPr>
            <a:r>
              <a:rPr lang="en-US" sz="2600" dirty="0">
                <a:solidFill>
                  <a:schemeClr val="tx1"/>
                </a:solidFill>
              </a:rPr>
              <a:t>Regular Meeting by Stakeholders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88716948"/>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Challenges Faced in Monitoring</a:t>
            </a:r>
            <a:endParaRPr lang="en-GB" sz="26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Organizational</a:t>
            </a:r>
          </a:p>
          <a:p>
            <a:pPr lvl="1" algn="just">
              <a:lnSpc>
                <a:spcPct val="120000"/>
              </a:lnSpc>
              <a:spcBef>
                <a:spcPts val="0"/>
              </a:spcBef>
              <a:buClrTx/>
              <a:buFont typeface="Wingdings" panose="05000000000000000000" pitchFamily="2" charset="2"/>
              <a:buChar char="§"/>
            </a:pPr>
            <a:r>
              <a:rPr lang="en-US" sz="2600" dirty="0">
                <a:solidFill>
                  <a:schemeClr val="tx1"/>
                </a:solidFill>
              </a:rPr>
              <a:t>Absence of separate monitoring unit,</a:t>
            </a:r>
          </a:p>
          <a:p>
            <a:pPr lvl="1" algn="just">
              <a:lnSpc>
                <a:spcPct val="120000"/>
              </a:lnSpc>
              <a:spcBef>
                <a:spcPts val="0"/>
              </a:spcBef>
              <a:buClrTx/>
              <a:buFont typeface="Wingdings" panose="05000000000000000000" pitchFamily="2" charset="2"/>
              <a:buChar char="§"/>
            </a:pPr>
            <a:r>
              <a:rPr lang="en-US" sz="2600" dirty="0">
                <a:solidFill>
                  <a:schemeClr val="tx1"/>
                </a:solidFill>
              </a:rPr>
              <a:t>Existence of weak unit, lack of coordination</a:t>
            </a:r>
          </a:p>
          <a:p>
            <a:pPr algn="just">
              <a:lnSpc>
                <a:spcPct val="120000"/>
              </a:lnSpc>
              <a:spcBef>
                <a:spcPts val="0"/>
              </a:spcBef>
              <a:buClrTx/>
              <a:buFont typeface="Wingdings" panose="05000000000000000000" pitchFamily="2" charset="2"/>
              <a:buChar char="q"/>
            </a:pPr>
            <a:r>
              <a:rPr lang="en-US" sz="2600" dirty="0">
                <a:solidFill>
                  <a:schemeClr val="tx1"/>
                </a:solidFill>
              </a:rPr>
              <a:t>Financial </a:t>
            </a:r>
          </a:p>
          <a:p>
            <a:pPr lvl="1" algn="just">
              <a:lnSpc>
                <a:spcPct val="120000"/>
              </a:lnSpc>
              <a:spcBef>
                <a:spcPts val="0"/>
              </a:spcBef>
              <a:buClrTx/>
              <a:buFont typeface="Wingdings" panose="05000000000000000000" pitchFamily="2" charset="2"/>
              <a:buChar char="§"/>
            </a:pPr>
            <a:r>
              <a:rPr lang="en-US" sz="2600" dirty="0">
                <a:solidFill>
                  <a:schemeClr val="tx1"/>
                </a:solidFill>
              </a:rPr>
              <a:t>Inadequate financial resources and/or liquidity etc.)</a:t>
            </a:r>
          </a:p>
          <a:p>
            <a:pPr algn="just">
              <a:lnSpc>
                <a:spcPct val="120000"/>
              </a:lnSpc>
              <a:spcBef>
                <a:spcPts val="0"/>
              </a:spcBef>
              <a:buClrTx/>
              <a:buFont typeface="Wingdings" panose="05000000000000000000" pitchFamily="2" charset="2"/>
              <a:buChar char="q"/>
            </a:pPr>
            <a:r>
              <a:rPr lang="en-US" sz="2600" dirty="0">
                <a:solidFill>
                  <a:schemeClr val="tx1"/>
                </a:solidFill>
              </a:rPr>
              <a:t>Staff and training</a:t>
            </a:r>
          </a:p>
          <a:p>
            <a:pPr lvl="1" algn="just">
              <a:lnSpc>
                <a:spcPct val="120000"/>
              </a:lnSpc>
              <a:spcBef>
                <a:spcPts val="0"/>
              </a:spcBef>
              <a:buClrTx/>
              <a:buFont typeface="Wingdings" panose="05000000000000000000" pitchFamily="2" charset="2"/>
              <a:buChar char="§"/>
            </a:pPr>
            <a:r>
              <a:rPr lang="en-US" sz="2600" dirty="0">
                <a:solidFill>
                  <a:schemeClr val="tx1"/>
                </a:solidFill>
              </a:rPr>
              <a:t>Lack of adequate trained/qualified staff, transfer of experienced staff.</a:t>
            </a:r>
          </a:p>
          <a:p>
            <a:pPr algn="just">
              <a:lnSpc>
                <a:spcPct val="120000"/>
              </a:lnSpc>
              <a:spcBef>
                <a:spcPts val="0"/>
              </a:spcBef>
              <a:buClrTx/>
              <a:buFont typeface="Wingdings" panose="05000000000000000000" pitchFamily="2" charset="2"/>
              <a:buChar char="q"/>
            </a:pPr>
            <a:r>
              <a:rPr lang="en-US" sz="2600" dirty="0">
                <a:solidFill>
                  <a:schemeClr val="tx1"/>
                </a:solidFill>
              </a:rPr>
              <a:t>Information (frequency of flows, content, quality)</a:t>
            </a:r>
          </a:p>
          <a:p>
            <a:pPr algn="just">
              <a:lnSpc>
                <a:spcPct val="120000"/>
              </a:lnSpc>
              <a:spcBef>
                <a:spcPts val="0"/>
              </a:spcBef>
              <a:buClrTx/>
              <a:buFont typeface="Wingdings" panose="05000000000000000000" pitchFamily="2" charset="2"/>
              <a:buChar char="q"/>
            </a:pPr>
            <a:r>
              <a:rPr lang="en-US" sz="2600" dirty="0">
                <a:solidFill>
                  <a:schemeClr val="tx1"/>
                </a:solidFill>
              </a:rPr>
              <a:t>Intangible elements (conceptual, attitudinal etc.)</a:t>
            </a:r>
          </a:p>
          <a:p>
            <a:pPr algn="just">
              <a:lnSpc>
                <a:spcPct val="120000"/>
              </a:lnSpc>
              <a:spcBef>
                <a:spcPts val="0"/>
              </a:spcBef>
              <a:buClrTx/>
              <a:buFont typeface="Wingdings" panose="05000000000000000000" pitchFamily="2" charset="2"/>
              <a:buChar char="q"/>
            </a:pPr>
            <a:r>
              <a:rPr lang="en-US" sz="2600" dirty="0">
                <a:solidFill>
                  <a:schemeClr val="tx1"/>
                </a:solidFill>
              </a:rPr>
              <a:t>Delays (procedures, sanctions, late action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4880327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9953"/>
            <a:ext cx="8753476" cy="6656698"/>
          </a:xfrm>
        </p:spPr>
        <p:txBody>
          <a:bodyPr>
            <a:normAutofit fontScale="92500" lnSpcReduction="20000"/>
          </a:bodyPr>
          <a:lstStyle/>
          <a:p>
            <a:pPr marL="0" indent="0" algn="just">
              <a:lnSpc>
                <a:spcPct val="120000"/>
              </a:lnSpc>
              <a:spcBef>
                <a:spcPts val="0"/>
              </a:spcBef>
              <a:buClrTx/>
              <a:buNone/>
            </a:pPr>
            <a:r>
              <a:rPr lang="en-US" sz="2600" b="1" dirty="0">
                <a:solidFill>
                  <a:schemeClr val="tx1"/>
                </a:solidFill>
              </a:rPr>
              <a:t>Functions of a budget document</a:t>
            </a:r>
            <a:r>
              <a:rPr lang="en-GB" sz="2500" b="1" dirty="0">
                <a:solidFill>
                  <a:schemeClr val="tx1"/>
                </a:solidFill>
              </a:rPr>
              <a:t>:</a:t>
            </a:r>
          </a:p>
          <a:p>
            <a:pPr algn="just">
              <a:lnSpc>
                <a:spcPct val="120000"/>
              </a:lnSpc>
              <a:spcBef>
                <a:spcPts val="0"/>
              </a:spcBef>
              <a:buClrTx/>
              <a:buFont typeface="Wingdings" panose="05000000000000000000" pitchFamily="2" charset="2"/>
              <a:buChar char="q"/>
            </a:pPr>
            <a:r>
              <a:rPr lang="en-US" sz="2600" dirty="0">
                <a:solidFill>
                  <a:schemeClr val="tx1"/>
                </a:solidFill>
              </a:rPr>
              <a:t>It is a policy document</a:t>
            </a:r>
          </a:p>
          <a:p>
            <a:pPr algn="just">
              <a:lnSpc>
                <a:spcPct val="120000"/>
              </a:lnSpc>
              <a:spcBef>
                <a:spcPts val="0"/>
              </a:spcBef>
              <a:buClrTx/>
              <a:buFont typeface="Wingdings" panose="05000000000000000000" pitchFamily="2" charset="2"/>
              <a:buChar char="§"/>
            </a:pPr>
            <a:r>
              <a:rPr lang="en-US" sz="2600" dirty="0">
                <a:solidFill>
                  <a:schemeClr val="tx1"/>
                </a:solidFill>
              </a:rPr>
              <a:t> A government's budget is designed as a plan for implementing its policy. </a:t>
            </a:r>
          </a:p>
          <a:p>
            <a:pPr marL="0" indent="0" algn="just">
              <a:lnSpc>
                <a:spcPct val="120000"/>
              </a:lnSpc>
              <a:spcBef>
                <a:spcPts val="0"/>
              </a:spcBef>
              <a:buClrTx/>
              <a:buNone/>
            </a:pPr>
            <a:r>
              <a:rPr lang="en-US" sz="2600" b="1" dirty="0">
                <a:solidFill>
                  <a:schemeClr val="tx1"/>
                </a:solidFill>
              </a:rPr>
              <a:t>Traditional verses current functions</a:t>
            </a:r>
          </a:p>
          <a:p>
            <a:pPr algn="just">
              <a:lnSpc>
                <a:spcPct val="120000"/>
              </a:lnSpc>
              <a:spcBef>
                <a:spcPts val="0"/>
              </a:spcBef>
              <a:buClrTx/>
              <a:buFont typeface="Wingdings" panose="05000000000000000000" pitchFamily="2" charset="2"/>
              <a:buChar char="q"/>
            </a:pPr>
            <a:r>
              <a:rPr lang="en-US" sz="2600" dirty="0">
                <a:solidFill>
                  <a:schemeClr val="tx1"/>
                </a:solidFill>
              </a:rPr>
              <a:t>Management - steering function</a:t>
            </a:r>
          </a:p>
          <a:p>
            <a:pPr algn="just">
              <a:lnSpc>
                <a:spcPct val="120000"/>
              </a:lnSpc>
              <a:spcBef>
                <a:spcPts val="0"/>
              </a:spcBef>
              <a:buClrTx/>
              <a:buFont typeface="Wingdings" panose="05000000000000000000" pitchFamily="2" charset="2"/>
              <a:buChar char="q"/>
            </a:pPr>
            <a:r>
              <a:rPr lang="en-US" sz="2600" dirty="0">
                <a:solidFill>
                  <a:schemeClr val="tx1"/>
                </a:solidFill>
              </a:rPr>
              <a:t>Control- monitoring function</a:t>
            </a:r>
          </a:p>
          <a:p>
            <a:pPr algn="just">
              <a:lnSpc>
                <a:spcPct val="120000"/>
              </a:lnSpc>
              <a:spcBef>
                <a:spcPts val="0"/>
              </a:spcBef>
              <a:buClrTx/>
              <a:buFont typeface="Wingdings" panose="05000000000000000000" pitchFamily="2" charset="2"/>
              <a:buChar char="q"/>
            </a:pPr>
            <a:r>
              <a:rPr lang="en-US" sz="2600" dirty="0">
                <a:solidFill>
                  <a:schemeClr val="tx1"/>
                </a:solidFill>
              </a:rPr>
              <a:t>Planning- strategic brokering</a:t>
            </a:r>
          </a:p>
          <a:p>
            <a:pPr marL="0" indent="0" algn="just">
              <a:lnSpc>
                <a:spcPct val="120000"/>
              </a:lnSpc>
              <a:spcBef>
                <a:spcPts val="0"/>
              </a:spcBef>
              <a:buClrTx/>
              <a:buNone/>
            </a:pPr>
            <a:endParaRPr lang="en-US" sz="2600" dirty="0">
              <a:solidFill>
                <a:schemeClr val="tx1"/>
              </a:solidFill>
            </a:endParaRPr>
          </a:p>
          <a:p>
            <a:pPr algn="just">
              <a:lnSpc>
                <a:spcPct val="120000"/>
              </a:lnSpc>
              <a:spcBef>
                <a:spcPts val="0"/>
              </a:spcBef>
              <a:buClrTx/>
              <a:buFont typeface="Wingdings" panose="05000000000000000000" pitchFamily="2" charset="2"/>
              <a:buChar char="q"/>
            </a:pPr>
            <a:r>
              <a:rPr lang="en-US" sz="2600" b="1" dirty="0">
                <a:solidFill>
                  <a:schemeClr val="tx1"/>
                </a:solidFill>
              </a:rPr>
              <a:t>monitoring</a:t>
            </a:r>
            <a:r>
              <a:rPr lang="en-US" sz="2600" dirty="0">
                <a:solidFill>
                  <a:schemeClr val="tx1"/>
                </a:solidFill>
              </a:rPr>
              <a:t> function focuses on the consequences of expenditures.</a:t>
            </a:r>
          </a:p>
          <a:p>
            <a:pPr algn="just">
              <a:lnSpc>
                <a:spcPct val="120000"/>
              </a:lnSpc>
              <a:spcBef>
                <a:spcPts val="0"/>
              </a:spcBef>
              <a:buClrTx/>
              <a:buFont typeface="Wingdings" panose="05000000000000000000" pitchFamily="2" charset="2"/>
              <a:buChar char="q"/>
            </a:pPr>
            <a:r>
              <a:rPr lang="en-US" sz="2600" b="1" dirty="0">
                <a:solidFill>
                  <a:schemeClr val="tx1"/>
                </a:solidFill>
              </a:rPr>
              <a:t>Steering:</a:t>
            </a:r>
            <a:r>
              <a:rPr lang="en-US" sz="2600" dirty="0">
                <a:solidFill>
                  <a:schemeClr val="tx1"/>
                </a:solidFill>
              </a:rPr>
              <a:t> as a response to the traditional management function, the steering function serves as a guide for managing.</a:t>
            </a:r>
          </a:p>
          <a:p>
            <a:pPr algn="just">
              <a:lnSpc>
                <a:spcPct val="120000"/>
              </a:lnSpc>
              <a:spcBef>
                <a:spcPts val="0"/>
              </a:spcBef>
              <a:buClrTx/>
              <a:buFont typeface="Wingdings" panose="05000000000000000000" pitchFamily="2" charset="2"/>
              <a:buChar char="q"/>
            </a:pPr>
            <a:r>
              <a:rPr lang="en-US" sz="2600" b="1" dirty="0">
                <a:solidFill>
                  <a:schemeClr val="tx1"/>
                </a:solidFill>
              </a:rPr>
              <a:t>Strategic Brokering </a:t>
            </a:r>
            <a:r>
              <a:rPr lang="en-US" sz="2600" dirty="0">
                <a:solidFill>
                  <a:schemeClr val="tx1"/>
                </a:solidFill>
              </a:rPr>
              <a:t>uses the budget document as a means of constantly looking for possible directions and reacting to the environment.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98083844"/>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ctr">
              <a:lnSpc>
                <a:spcPct val="120000"/>
              </a:lnSpc>
              <a:spcBef>
                <a:spcPts val="0"/>
              </a:spcBef>
              <a:buClrTx/>
              <a:buNone/>
            </a:pPr>
            <a:r>
              <a:rPr lang="en-US" sz="2600" b="1" dirty="0">
                <a:solidFill>
                  <a:srgbClr val="0070C0"/>
                </a:solidFill>
              </a:rPr>
              <a:t>Types of Evaluation</a:t>
            </a:r>
          </a:p>
          <a:p>
            <a:pPr marL="0" marR="0" indent="0" algn="just" rtl="0" eaLnBrk="1" fontAlgn="base" latinLnBrk="0" hangingPunct="1">
              <a:spcBef>
                <a:spcPts val="480"/>
              </a:spcBef>
              <a:spcAft>
                <a:spcPts val="0"/>
              </a:spcAft>
              <a:buClrTx/>
              <a:buNone/>
            </a:pPr>
            <a:r>
              <a:rPr lang="en-US" sz="2600" b="1" i="0" u="none" strike="noStrike" kern="1200" baseline="0" dirty="0">
                <a:ln>
                  <a:noFill/>
                </a:ln>
                <a:solidFill>
                  <a:srgbClr val="000000"/>
                </a:solidFill>
                <a:effectLst/>
              </a:rPr>
              <a:t>Formative (Ex-ante Evaluation)</a:t>
            </a:r>
            <a:endParaRPr lang="en-GB" sz="2600" b="0" i="0" u="none" strike="noStrike" dirty="0">
              <a:effectLst/>
            </a:endParaRPr>
          </a:p>
          <a:p>
            <a:pPr marR="0" algn="just" rtl="0" eaLnBrk="1" fontAlgn="base" latinLnBrk="0" hangingPunct="1">
              <a:lnSpc>
                <a:spcPct val="125000"/>
              </a:lnSpc>
              <a:spcBef>
                <a:spcPts val="480"/>
              </a:spcBef>
              <a:spcAft>
                <a:spcPts val="0"/>
              </a:spcAft>
              <a:buClrTx/>
              <a:buFont typeface="Wingdings" panose="05000000000000000000" pitchFamily="2" charset="2"/>
              <a:buChar char="q"/>
            </a:pPr>
            <a:r>
              <a:rPr lang="en-US" sz="2600" b="0" i="0" u="none" strike="noStrike" kern="1200" baseline="0" dirty="0">
                <a:ln>
                  <a:noFill/>
                </a:ln>
                <a:solidFill>
                  <a:srgbClr val="000000"/>
                </a:solidFill>
                <a:effectLst/>
              </a:rPr>
              <a:t>Initial assessment of the target populations and contextual environment. Determines concept and design </a:t>
            </a:r>
            <a:endParaRPr lang="en-GB" sz="2600" b="0" i="0" u="none" strike="noStrike" dirty="0">
              <a:effectLst/>
            </a:endParaRPr>
          </a:p>
          <a:p>
            <a:pPr marL="0" marR="0" indent="0" algn="just" rtl="0" eaLnBrk="1" fontAlgn="base" latinLnBrk="0" hangingPunct="1">
              <a:spcBef>
                <a:spcPts val="480"/>
              </a:spcBef>
              <a:spcAft>
                <a:spcPts val="0"/>
              </a:spcAft>
              <a:buClrTx/>
              <a:buNone/>
            </a:pPr>
            <a:r>
              <a:rPr lang="en-US" sz="2600" b="1" i="0" u="none" strike="noStrike" kern="1200" baseline="0" dirty="0">
                <a:ln>
                  <a:noFill/>
                </a:ln>
                <a:solidFill>
                  <a:srgbClr val="000000"/>
                </a:solidFill>
                <a:effectLst/>
              </a:rPr>
              <a:t>Process (On-going Evaluation)</a:t>
            </a:r>
            <a:endParaRPr lang="en-GB" sz="2600" b="0" i="0" u="none" strike="noStrike" dirty="0">
              <a:effectLst/>
            </a:endParaRPr>
          </a:p>
          <a:p>
            <a:pPr marR="0" algn="just" rtl="0" eaLnBrk="1" fontAlgn="base" latinLnBrk="0" hangingPunct="1">
              <a:lnSpc>
                <a:spcPct val="125000"/>
              </a:lnSpc>
              <a:spcBef>
                <a:spcPts val="480"/>
              </a:spcBef>
              <a:spcAft>
                <a:spcPts val="0"/>
              </a:spcAft>
              <a:buClrTx/>
              <a:buFont typeface="Wingdings" panose="05000000000000000000" pitchFamily="2" charset="2"/>
              <a:buChar char="q"/>
            </a:pPr>
            <a:r>
              <a:rPr lang="en-US" sz="2600" b="0" i="0" u="none" strike="noStrike" kern="1200" baseline="0" dirty="0">
                <a:ln>
                  <a:noFill/>
                </a:ln>
                <a:solidFill>
                  <a:srgbClr val="000000"/>
                </a:solidFill>
                <a:effectLst/>
              </a:rPr>
              <a:t>Seeks to identify the extent to which planned activities have been achieved and assesses the quality of the activities/services </a:t>
            </a:r>
            <a:endParaRPr lang="en-GB" sz="2600" b="0" i="0" u="none" strike="noStrike" dirty="0">
              <a:effectLst/>
            </a:endParaRPr>
          </a:p>
          <a:p>
            <a:pPr marL="0" marR="0" indent="0" algn="just" rtl="0" eaLnBrk="1" fontAlgn="base" latinLnBrk="0" hangingPunct="1">
              <a:spcBef>
                <a:spcPts val="480"/>
              </a:spcBef>
              <a:spcAft>
                <a:spcPts val="0"/>
              </a:spcAft>
              <a:buClrTx/>
              <a:buNone/>
            </a:pPr>
            <a:r>
              <a:rPr lang="en-US" sz="2600" b="1" i="0" u="none" strike="noStrike" kern="1200" baseline="0" dirty="0">
                <a:ln>
                  <a:noFill/>
                </a:ln>
                <a:solidFill>
                  <a:srgbClr val="000000"/>
                </a:solidFill>
                <a:effectLst/>
              </a:rPr>
              <a:t>Outcome  </a:t>
            </a:r>
            <a:endParaRPr lang="en-GB" sz="2600" b="0" i="0" u="none" strike="noStrike" dirty="0">
              <a:effectLst/>
            </a:endParaRPr>
          </a:p>
          <a:p>
            <a:pPr marR="0" algn="just" rtl="0" eaLnBrk="1" fontAlgn="base" latinLnBrk="0" hangingPunct="1">
              <a:spcBef>
                <a:spcPts val="480"/>
              </a:spcBef>
              <a:spcAft>
                <a:spcPts val="0"/>
              </a:spcAft>
              <a:buClrTx/>
              <a:buFont typeface="Wingdings" panose="05000000000000000000" pitchFamily="2" charset="2"/>
              <a:buChar char="q"/>
            </a:pPr>
            <a:r>
              <a:rPr lang="en-US" sz="2600" b="0" i="0" u="none" strike="noStrike" kern="1200" baseline="0" dirty="0">
                <a:ln>
                  <a:noFill/>
                </a:ln>
                <a:solidFill>
                  <a:srgbClr val="000000"/>
                </a:solidFill>
                <a:effectLst/>
              </a:rPr>
              <a:t>Examines specific program outcomes and accomplishments.  What changes were observed, what does it mean, and if changes are a result of the interventions? </a:t>
            </a:r>
            <a:endParaRPr lang="en-GB" sz="2600" b="0" i="0" u="none" strike="noStrike" dirty="0">
              <a:effectLst/>
            </a:endParaRPr>
          </a:p>
          <a:p>
            <a:pPr marL="0" marR="0" indent="0" algn="just" rtl="0" eaLnBrk="1" fontAlgn="base" latinLnBrk="0" hangingPunct="1">
              <a:spcBef>
                <a:spcPts val="480"/>
              </a:spcBef>
              <a:spcAft>
                <a:spcPts val="0"/>
              </a:spcAft>
              <a:buClrTx/>
              <a:buNone/>
            </a:pPr>
            <a:r>
              <a:rPr lang="en-US" sz="2600" b="1" i="0" u="none" strike="noStrike" kern="1200" baseline="0" dirty="0">
                <a:ln>
                  <a:noFill/>
                </a:ln>
                <a:solidFill>
                  <a:srgbClr val="000000"/>
                </a:solidFill>
                <a:effectLst/>
              </a:rPr>
              <a:t>Impact (Ex-Post Evaluation) </a:t>
            </a:r>
            <a:endParaRPr lang="en-GB" sz="2600" b="0" i="0" u="none" strike="noStrike" dirty="0">
              <a:effectLst/>
            </a:endParaRPr>
          </a:p>
          <a:p>
            <a:pPr marR="0" algn="just" rtl="0" eaLnBrk="1" fontAlgn="base" latinLnBrk="0" hangingPunct="1">
              <a:spcBef>
                <a:spcPts val="480"/>
              </a:spcBef>
              <a:spcAft>
                <a:spcPts val="0"/>
              </a:spcAft>
              <a:buClrTx/>
              <a:buFont typeface="Wingdings" panose="05000000000000000000" pitchFamily="2" charset="2"/>
              <a:buChar char="q"/>
            </a:pPr>
            <a:r>
              <a:rPr lang="en-US" sz="2600" b="0" i="0" u="none" strike="noStrike" kern="1200" baseline="0" dirty="0">
                <a:ln>
                  <a:noFill/>
                </a:ln>
                <a:solidFill>
                  <a:srgbClr val="000000"/>
                </a:solidFill>
                <a:effectLst/>
              </a:rPr>
              <a:t>Gauges the program’s overall impact and effectiveness. Aims to strengthen design and replication of effective programs and strategies </a:t>
            </a:r>
            <a:endParaRPr lang="en-GB" sz="2600" b="0" i="0" u="none" strike="noStrike" dirty="0">
              <a:effectLst/>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330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91715836"/>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b="1" dirty="0">
                <a:solidFill>
                  <a:schemeClr val="tx1"/>
                </a:solidFill>
              </a:rPr>
              <a:t>Mid term evaluation: </a:t>
            </a:r>
            <a:r>
              <a:rPr lang="en-US" sz="2600" dirty="0">
                <a:solidFill>
                  <a:schemeClr val="tx1"/>
                </a:solidFill>
              </a:rPr>
              <a:t>done at the middle of a project implementation</a:t>
            </a:r>
          </a:p>
          <a:p>
            <a:pPr algn="just">
              <a:lnSpc>
                <a:spcPct val="120000"/>
              </a:lnSpc>
              <a:spcBef>
                <a:spcPts val="0"/>
              </a:spcBef>
              <a:buClrTx/>
              <a:buFont typeface="Wingdings" panose="05000000000000000000" pitchFamily="2" charset="2"/>
              <a:buChar char="q"/>
            </a:pPr>
            <a:r>
              <a:rPr lang="en-US" sz="2600" b="1" dirty="0">
                <a:solidFill>
                  <a:schemeClr val="tx1"/>
                </a:solidFill>
              </a:rPr>
              <a:t>End term/summative evaluation: </a:t>
            </a:r>
            <a:r>
              <a:rPr lang="en-US" sz="2600" dirty="0">
                <a:solidFill>
                  <a:schemeClr val="tx1"/>
                </a:solidFill>
              </a:rPr>
              <a:t>evaluation done at the end of the project.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331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9069886"/>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Evaluation Challenges</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What to evaluate;</a:t>
            </a:r>
          </a:p>
          <a:p>
            <a:pPr algn="just">
              <a:lnSpc>
                <a:spcPct val="120000"/>
              </a:lnSpc>
              <a:spcBef>
                <a:spcPts val="0"/>
              </a:spcBef>
              <a:buClrTx/>
              <a:buFont typeface="Wingdings" panose="05000000000000000000" pitchFamily="2" charset="2"/>
              <a:buChar char="q"/>
            </a:pPr>
            <a:r>
              <a:rPr lang="en-US" sz="2600" dirty="0">
                <a:solidFill>
                  <a:schemeClr val="tx1"/>
                </a:solidFill>
              </a:rPr>
              <a:t>When to evaluate;</a:t>
            </a:r>
          </a:p>
          <a:p>
            <a:pPr algn="just">
              <a:lnSpc>
                <a:spcPct val="120000"/>
              </a:lnSpc>
              <a:spcBef>
                <a:spcPts val="0"/>
              </a:spcBef>
              <a:buClrTx/>
              <a:buFont typeface="Wingdings" panose="05000000000000000000" pitchFamily="2" charset="2"/>
              <a:buChar char="q"/>
            </a:pPr>
            <a:r>
              <a:rPr lang="en-US" sz="2600" dirty="0">
                <a:solidFill>
                  <a:schemeClr val="tx1"/>
                </a:solidFill>
              </a:rPr>
              <a:t>What data are needed;</a:t>
            </a:r>
          </a:p>
          <a:p>
            <a:pPr algn="just">
              <a:lnSpc>
                <a:spcPct val="120000"/>
              </a:lnSpc>
              <a:spcBef>
                <a:spcPts val="0"/>
              </a:spcBef>
              <a:buClrTx/>
              <a:buFont typeface="Wingdings" panose="05000000000000000000" pitchFamily="2" charset="2"/>
              <a:buChar char="q"/>
            </a:pPr>
            <a:r>
              <a:rPr lang="en-US" sz="2600" dirty="0">
                <a:solidFill>
                  <a:schemeClr val="tx1"/>
                </a:solidFill>
              </a:rPr>
              <a:t>Who should do the evaluation;</a:t>
            </a:r>
          </a:p>
          <a:p>
            <a:pPr algn="just">
              <a:lnSpc>
                <a:spcPct val="120000"/>
              </a:lnSpc>
              <a:spcBef>
                <a:spcPts val="0"/>
              </a:spcBef>
              <a:buClrTx/>
              <a:buFont typeface="Wingdings" panose="05000000000000000000" pitchFamily="2" charset="2"/>
              <a:buChar char="q"/>
            </a:pPr>
            <a:r>
              <a:rPr lang="en-US" sz="2600" dirty="0">
                <a:solidFill>
                  <a:schemeClr val="tx1"/>
                </a:solidFill>
              </a:rPr>
              <a:t>How to disseminate the findings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332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553005778"/>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Importance of Evaluation</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Checks if the objectives are being achieved</a:t>
            </a:r>
          </a:p>
          <a:p>
            <a:pPr algn="just">
              <a:lnSpc>
                <a:spcPct val="120000"/>
              </a:lnSpc>
              <a:spcBef>
                <a:spcPts val="0"/>
              </a:spcBef>
              <a:buClrTx/>
              <a:buFont typeface="Wingdings" panose="05000000000000000000" pitchFamily="2" charset="2"/>
              <a:buChar char="q"/>
            </a:pPr>
            <a:r>
              <a:rPr lang="en-US" sz="2600" dirty="0">
                <a:solidFill>
                  <a:schemeClr val="tx1"/>
                </a:solidFill>
              </a:rPr>
              <a:t>Improves planning and management </a:t>
            </a:r>
          </a:p>
          <a:p>
            <a:pPr algn="just">
              <a:lnSpc>
                <a:spcPct val="120000"/>
              </a:lnSpc>
              <a:spcBef>
                <a:spcPts val="0"/>
              </a:spcBef>
              <a:buClrTx/>
              <a:buFont typeface="Wingdings" panose="05000000000000000000" pitchFamily="2" charset="2"/>
              <a:buChar char="q"/>
            </a:pPr>
            <a:r>
              <a:rPr lang="en-US" sz="2600" dirty="0">
                <a:solidFill>
                  <a:schemeClr val="tx1"/>
                </a:solidFill>
              </a:rPr>
              <a:t>Strengthens programmes </a:t>
            </a:r>
          </a:p>
          <a:p>
            <a:pPr algn="just">
              <a:lnSpc>
                <a:spcPct val="120000"/>
              </a:lnSpc>
              <a:spcBef>
                <a:spcPts val="0"/>
              </a:spcBef>
              <a:buClrTx/>
              <a:buFont typeface="Wingdings" panose="05000000000000000000" pitchFamily="2" charset="2"/>
              <a:buChar char="q"/>
            </a:pPr>
            <a:r>
              <a:rPr lang="en-US" sz="2600" dirty="0">
                <a:solidFill>
                  <a:schemeClr val="tx1"/>
                </a:solidFill>
              </a:rPr>
              <a:t>Promotes institutional learning and informs policy</a:t>
            </a:r>
          </a:p>
          <a:p>
            <a:pPr algn="just">
              <a:lnSpc>
                <a:spcPct val="120000"/>
              </a:lnSpc>
              <a:spcBef>
                <a:spcPts val="0"/>
              </a:spcBef>
              <a:buClrTx/>
              <a:buFont typeface="Wingdings" panose="05000000000000000000" pitchFamily="2" charset="2"/>
              <a:buChar char="q"/>
            </a:pPr>
            <a:r>
              <a:rPr lang="en-US" sz="2600" dirty="0">
                <a:solidFill>
                  <a:schemeClr val="tx1"/>
                </a:solidFill>
              </a:rPr>
              <a:t>Helps in accounting to the people receiving the service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333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83926924"/>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How do we Monitor and Evaluate – Methods</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Routine supervision or visits</a:t>
            </a:r>
          </a:p>
          <a:p>
            <a:pPr algn="just">
              <a:lnSpc>
                <a:spcPct val="120000"/>
              </a:lnSpc>
              <a:spcBef>
                <a:spcPts val="0"/>
              </a:spcBef>
              <a:buClrTx/>
              <a:buFont typeface="Wingdings" panose="05000000000000000000" pitchFamily="2" charset="2"/>
              <a:buChar char="q"/>
            </a:pPr>
            <a:r>
              <a:rPr lang="en-US" sz="2600" dirty="0">
                <a:solidFill>
                  <a:schemeClr val="tx1"/>
                </a:solidFill>
              </a:rPr>
              <a:t>Spot checks</a:t>
            </a:r>
          </a:p>
          <a:p>
            <a:pPr algn="just">
              <a:lnSpc>
                <a:spcPct val="120000"/>
              </a:lnSpc>
              <a:spcBef>
                <a:spcPts val="0"/>
              </a:spcBef>
              <a:buClrTx/>
              <a:buFont typeface="Wingdings" panose="05000000000000000000" pitchFamily="2" charset="2"/>
              <a:buChar char="q"/>
            </a:pPr>
            <a:r>
              <a:rPr lang="en-US" sz="2600" dirty="0">
                <a:solidFill>
                  <a:schemeClr val="tx1"/>
                </a:solidFill>
              </a:rPr>
              <a:t>Baseline surveys</a:t>
            </a:r>
          </a:p>
          <a:p>
            <a:pPr algn="just">
              <a:lnSpc>
                <a:spcPct val="120000"/>
              </a:lnSpc>
              <a:spcBef>
                <a:spcPts val="0"/>
              </a:spcBef>
              <a:buClrTx/>
              <a:buFont typeface="Wingdings" panose="05000000000000000000" pitchFamily="2" charset="2"/>
              <a:buChar char="q"/>
            </a:pPr>
            <a:r>
              <a:rPr lang="en-US" sz="2600" dirty="0">
                <a:solidFill>
                  <a:schemeClr val="tx1"/>
                </a:solidFill>
              </a:rPr>
              <a:t>Annual Reviews</a:t>
            </a:r>
          </a:p>
          <a:p>
            <a:pPr algn="just">
              <a:lnSpc>
                <a:spcPct val="120000"/>
              </a:lnSpc>
              <a:spcBef>
                <a:spcPts val="0"/>
              </a:spcBef>
              <a:buClrTx/>
              <a:buFont typeface="Wingdings" panose="05000000000000000000" pitchFamily="2" charset="2"/>
              <a:buChar char="q"/>
            </a:pPr>
            <a:r>
              <a:rPr lang="en-US" sz="2600" dirty="0">
                <a:solidFill>
                  <a:schemeClr val="tx1"/>
                </a:solidFill>
              </a:rPr>
              <a:t>Mid term Evaluation</a:t>
            </a:r>
          </a:p>
          <a:p>
            <a:pPr algn="just">
              <a:lnSpc>
                <a:spcPct val="120000"/>
              </a:lnSpc>
              <a:spcBef>
                <a:spcPts val="0"/>
              </a:spcBef>
              <a:buClrTx/>
              <a:buFont typeface="Wingdings" panose="05000000000000000000" pitchFamily="2" charset="2"/>
              <a:buChar char="q"/>
            </a:pPr>
            <a:r>
              <a:rPr lang="en-US" sz="2600" dirty="0">
                <a:solidFill>
                  <a:schemeClr val="tx1"/>
                </a:solidFill>
              </a:rPr>
              <a:t>End term/Final Evaluation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334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180872833"/>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Monitoring &amp; Evaluation tools</a:t>
            </a:r>
          </a:p>
          <a:p>
            <a:pPr algn="just">
              <a:lnSpc>
                <a:spcPct val="120000"/>
              </a:lnSpc>
              <a:spcBef>
                <a:spcPts val="0"/>
              </a:spcBef>
              <a:buClrTx/>
              <a:buFont typeface="Wingdings" panose="05000000000000000000" pitchFamily="2" charset="2"/>
              <a:buChar char="q"/>
            </a:pPr>
            <a:r>
              <a:rPr lang="en-US" sz="2600" dirty="0">
                <a:solidFill>
                  <a:schemeClr val="tx1"/>
                </a:solidFill>
              </a:rPr>
              <a:t>There is no standard definition of a </a:t>
            </a:r>
            <a:r>
              <a:rPr lang="en-US" sz="2600" dirty="0" err="1">
                <a:solidFill>
                  <a:schemeClr val="tx1"/>
                </a:solidFill>
              </a:rPr>
              <a:t>M&amp;E</a:t>
            </a:r>
            <a:r>
              <a:rPr lang="en-US" sz="2600" dirty="0">
                <a:solidFill>
                  <a:schemeClr val="tx1"/>
                </a:solidFill>
              </a:rPr>
              <a:t> framework, or how it differs from an </a:t>
            </a:r>
            <a:r>
              <a:rPr lang="en-US" sz="2600" dirty="0" err="1">
                <a:solidFill>
                  <a:schemeClr val="tx1"/>
                </a:solidFill>
              </a:rPr>
              <a:t>M&amp;E</a:t>
            </a:r>
            <a:r>
              <a:rPr lang="en-US" sz="2600" dirty="0">
                <a:solidFill>
                  <a:schemeClr val="tx1"/>
                </a:solidFill>
              </a:rPr>
              <a:t> plan.</a:t>
            </a:r>
          </a:p>
          <a:p>
            <a:pPr algn="just">
              <a:lnSpc>
                <a:spcPct val="120000"/>
              </a:lnSpc>
              <a:spcBef>
                <a:spcPts val="0"/>
              </a:spcBef>
              <a:buClrTx/>
              <a:buFont typeface="Wingdings" panose="05000000000000000000" pitchFamily="2" charset="2"/>
              <a:buChar char="q"/>
            </a:pPr>
            <a:r>
              <a:rPr lang="en-US" sz="2600" dirty="0">
                <a:solidFill>
                  <a:schemeClr val="tx1"/>
                </a:solidFill>
              </a:rPr>
              <a:t>For many organizations  an </a:t>
            </a:r>
            <a:r>
              <a:rPr lang="en-US" sz="2600" dirty="0" err="1">
                <a:solidFill>
                  <a:schemeClr val="tx1"/>
                </a:solidFill>
              </a:rPr>
              <a:t>M&amp;E</a:t>
            </a:r>
            <a:r>
              <a:rPr lang="en-US" sz="2600" dirty="0">
                <a:solidFill>
                  <a:schemeClr val="tx1"/>
                </a:solidFill>
              </a:rPr>
              <a:t> framework is a table that describes the indicators that are used to measure weather the project is a success.</a:t>
            </a:r>
          </a:p>
          <a:p>
            <a:pPr algn="just">
              <a:lnSpc>
                <a:spcPct val="120000"/>
              </a:lnSpc>
              <a:spcBef>
                <a:spcPts val="0"/>
              </a:spcBef>
              <a:buClrTx/>
              <a:buFont typeface="Wingdings" panose="05000000000000000000" pitchFamily="2" charset="2"/>
              <a:buChar char="q"/>
            </a:pPr>
            <a:r>
              <a:rPr lang="en-US" sz="2600" dirty="0">
                <a:solidFill>
                  <a:schemeClr val="tx1"/>
                </a:solidFill>
              </a:rPr>
              <a:t>The </a:t>
            </a:r>
            <a:r>
              <a:rPr lang="en-US" sz="2600" dirty="0" err="1">
                <a:solidFill>
                  <a:schemeClr val="tx1"/>
                </a:solidFill>
              </a:rPr>
              <a:t>M&amp;E</a:t>
            </a:r>
            <a:r>
              <a:rPr lang="en-US" sz="2600" dirty="0">
                <a:solidFill>
                  <a:schemeClr val="tx1"/>
                </a:solidFill>
              </a:rPr>
              <a:t> framework then becomes one part of the </a:t>
            </a:r>
            <a:r>
              <a:rPr lang="en-US" sz="2600" dirty="0" err="1">
                <a:solidFill>
                  <a:schemeClr val="tx1"/>
                </a:solidFill>
              </a:rPr>
              <a:t>M&amp;E</a:t>
            </a:r>
            <a:r>
              <a:rPr lang="en-US" sz="2600" dirty="0">
                <a:solidFill>
                  <a:schemeClr val="tx1"/>
                </a:solidFill>
              </a:rPr>
              <a:t> plan, which describes how the whole </a:t>
            </a:r>
            <a:r>
              <a:rPr lang="en-US" sz="2600" dirty="0" err="1">
                <a:solidFill>
                  <a:schemeClr val="tx1"/>
                </a:solidFill>
              </a:rPr>
              <a:t>M&amp;E</a:t>
            </a:r>
            <a:r>
              <a:rPr lang="en-US" sz="2600" dirty="0">
                <a:solidFill>
                  <a:schemeClr val="tx1"/>
                </a:solidFill>
              </a:rPr>
              <a:t> system for the program works, including things like, who is responsible, what forms and tools will be used, data flows through the organization.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335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46437505"/>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Monitoring an evaluation tools are thus:- activity/ project / program specific designed formats for evaluating the 	project, and may include;</a:t>
            </a:r>
          </a:p>
          <a:p>
            <a:pPr algn="just">
              <a:lnSpc>
                <a:spcPct val="120000"/>
              </a:lnSpc>
              <a:spcBef>
                <a:spcPts val="0"/>
              </a:spcBef>
              <a:buClrTx/>
              <a:buFont typeface="Wingdings" panose="05000000000000000000" pitchFamily="2" charset="2"/>
              <a:buChar char="ü"/>
            </a:pPr>
            <a:r>
              <a:rPr lang="en-US" sz="2600" dirty="0">
                <a:solidFill>
                  <a:schemeClr val="tx1"/>
                </a:solidFill>
              </a:rPr>
              <a:t>Various reporting tools</a:t>
            </a:r>
          </a:p>
          <a:p>
            <a:pPr algn="just">
              <a:lnSpc>
                <a:spcPct val="120000"/>
              </a:lnSpc>
              <a:spcBef>
                <a:spcPts val="0"/>
              </a:spcBef>
              <a:buClrTx/>
              <a:buFont typeface="Wingdings" panose="05000000000000000000" pitchFamily="2" charset="2"/>
              <a:buChar char="ü"/>
            </a:pPr>
            <a:r>
              <a:rPr lang="en-US" sz="2600" dirty="0">
                <a:solidFill>
                  <a:schemeClr val="tx1"/>
                </a:solidFill>
              </a:rPr>
              <a:t>Minutes taken during meetings with stakeholders</a:t>
            </a:r>
          </a:p>
          <a:p>
            <a:pPr algn="just">
              <a:lnSpc>
                <a:spcPct val="120000"/>
              </a:lnSpc>
              <a:spcBef>
                <a:spcPts val="0"/>
              </a:spcBef>
              <a:buClrTx/>
              <a:buFont typeface="Wingdings" panose="05000000000000000000" pitchFamily="2" charset="2"/>
              <a:buChar char="ü"/>
            </a:pPr>
            <a:r>
              <a:rPr lang="en-US" sz="2600" dirty="0">
                <a:solidFill>
                  <a:schemeClr val="tx1"/>
                </a:solidFill>
              </a:rPr>
              <a:t>Photos taken while undertaking the project</a:t>
            </a:r>
          </a:p>
          <a:p>
            <a:pPr algn="just">
              <a:lnSpc>
                <a:spcPct val="120000"/>
              </a:lnSpc>
              <a:spcBef>
                <a:spcPts val="0"/>
              </a:spcBef>
              <a:buClrTx/>
              <a:buFont typeface="Wingdings" panose="05000000000000000000" pitchFamily="2" charset="2"/>
              <a:buChar char="ü"/>
            </a:pPr>
            <a:r>
              <a:rPr lang="en-US" sz="2600" dirty="0">
                <a:solidFill>
                  <a:schemeClr val="tx1"/>
                </a:solidFill>
              </a:rPr>
              <a:t>Questionnaires filled by key informants</a:t>
            </a:r>
          </a:p>
          <a:p>
            <a:pPr algn="just">
              <a:lnSpc>
                <a:spcPct val="120000"/>
              </a:lnSpc>
              <a:spcBef>
                <a:spcPts val="0"/>
              </a:spcBef>
              <a:buClrTx/>
              <a:buFont typeface="Wingdings" panose="05000000000000000000" pitchFamily="2" charset="2"/>
              <a:buChar char="ü"/>
            </a:pPr>
            <a:r>
              <a:rPr lang="en-US" sz="2600" dirty="0">
                <a:solidFill>
                  <a:schemeClr val="tx1"/>
                </a:solidFill>
              </a:rPr>
              <a:t>Surveys undertaken during implementation etc. </a:t>
            </a:r>
          </a:p>
          <a:p>
            <a:pPr marL="0" indent="0" algn="just">
              <a:lnSpc>
                <a:spcPct val="120000"/>
              </a:lnSpc>
              <a:spcBef>
                <a:spcPts val="0"/>
              </a:spcBef>
              <a:buClrTx/>
              <a:buNone/>
            </a:pPr>
            <a:r>
              <a:rPr lang="en-US" sz="2600" b="1" dirty="0">
                <a:solidFill>
                  <a:schemeClr val="tx1"/>
                </a:solidFill>
              </a:rPr>
              <a:t>They can further be broken into:-</a:t>
            </a:r>
          </a:p>
          <a:p>
            <a:pPr algn="just">
              <a:lnSpc>
                <a:spcPct val="120000"/>
              </a:lnSpc>
              <a:spcBef>
                <a:spcPts val="0"/>
              </a:spcBef>
              <a:buClrTx/>
              <a:buFont typeface="Wingdings" panose="05000000000000000000" pitchFamily="2" charset="2"/>
              <a:buChar char="q"/>
            </a:pPr>
            <a:r>
              <a:rPr lang="en-US" sz="2600" dirty="0">
                <a:solidFill>
                  <a:schemeClr val="tx1"/>
                </a:solidFill>
              </a:rPr>
              <a:t>Outcome </a:t>
            </a:r>
            <a:r>
              <a:rPr lang="en-US" sz="2600" dirty="0" err="1">
                <a:solidFill>
                  <a:schemeClr val="tx1"/>
                </a:solidFill>
              </a:rPr>
              <a:t>M&amp;E</a:t>
            </a:r>
            <a:r>
              <a:rPr lang="en-US" sz="2600" dirty="0">
                <a:solidFill>
                  <a:schemeClr val="tx1"/>
                </a:solidFill>
              </a:rPr>
              <a:t> tools</a:t>
            </a:r>
          </a:p>
          <a:p>
            <a:pPr algn="just">
              <a:lnSpc>
                <a:spcPct val="120000"/>
              </a:lnSpc>
              <a:spcBef>
                <a:spcPts val="0"/>
              </a:spcBef>
              <a:buClrTx/>
              <a:buFont typeface="Wingdings" panose="05000000000000000000" pitchFamily="2" charset="2"/>
              <a:buChar char="q"/>
            </a:pPr>
            <a:r>
              <a:rPr lang="en-US" sz="2600" dirty="0">
                <a:solidFill>
                  <a:schemeClr val="tx1"/>
                </a:solidFill>
              </a:rPr>
              <a:t>Output </a:t>
            </a:r>
            <a:r>
              <a:rPr lang="en-US" sz="2600" dirty="0" err="1">
                <a:solidFill>
                  <a:schemeClr val="tx1"/>
                </a:solidFill>
              </a:rPr>
              <a:t>M&amp;E</a:t>
            </a:r>
            <a:r>
              <a:rPr lang="en-US" sz="2600" dirty="0">
                <a:solidFill>
                  <a:schemeClr val="tx1"/>
                </a:solidFill>
              </a:rPr>
              <a:t> tools</a:t>
            </a:r>
          </a:p>
          <a:p>
            <a:pPr algn="just">
              <a:lnSpc>
                <a:spcPct val="120000"/>
              </a:lnSpc>
              <a:spcBef>
                <a:spcPts val="0"/>
              </a:spcBef>
              <a:buClrTx/>
              <a:buFont typeface="Wingdings" panose="05000000000000000000" pitchFamily="2" charset="2"/>
              <a:buChar char="q"/>
            </a:pPr>
            <a:r>
              <a:rPr lang="en-US" sz="2600" dirty="0">
                <a:solidFill>
                  <a:schemeClr val="tx1"/>
                </a:solidFill>
              </a:rPr>
              <a:t>Impact </a:t>
            </a:r>
            <a:r>
              <a:rPr lang="en-US" sz="2600" dirty="0" err="1">
                <a:solidFill>
                  <a:schemeClr val="tx1"/>
                </a:solidFill>
              </a:rPr>
              <a:t>M&amp;E</a:t>
            </a:r>
            <a:r>
              <a:rPr lang="en-US" sz="2600" dirty="0">
                <a:solidFill>
                  <a:schemeClr val="tx1"/>
                </a:solidFill>
              </a:rPr>
              <a:t> tools</a:t>
            </a:r>
          </a:p>
          <a:p>
            <a:pPr algn="just">
              <a:lnSpc>
                <a:spcPct val="120000"/>
              </a:lnSpc>
              <a:spcBef>
                <a:spcPts val="0"/>
              </a:spcBef>
              <a:buClrTx/>
              <a:buFont typeface="Wingdings" panose="05000000000000000000" pitchFamily="2" charset="2"/>
              <a:buChar char="q"/>
            </a:pPr>
            <a:r>
              <a:rPr lang="en-US" sz="2600" dirty="0">
                <a:solidFill>
                  <a:schemeClr val="tx1"/>
                </a:solidFill>
              </a:rPr>
              <a:t>Process </a:t>
            </a:r>
            <a:r>
              <a:rPr lang="en-US" sz="2600" dirty="0" err="1">
                <a:solidFill>
                  <a:schemeClr val="tx1"/>
                </a:solidFill>
              </a:rPr>
              <a:t>M&amp;E</a:t>
            </a:r>
            <a:r>
              <a:rPr lang="en-US" sz="2600" dirty="0">
                <a:solidFill>
                  <a:schemeClr val="tx1"/>
                </a:solidFill>
              </a:rPr>
              <a:t> tools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336</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743928623"/>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Template of an </a:t>
            </a:r>
            <a:r>
              <a:rPr lang="en-US" sz="2600" dirty="0" err="1">
                <a:solidFill>
                  <a:schemeClr val="tx1"/>
                </a:solidFill>
              </a:rPr>
              <a:t>M&amp;E</a:t>
            </a:r>
            <a:r>
              <a:rPr lang="en-US" sz="2600" dirty="0">
                <a:solidFill>
                  <a:schemeClr val="tx1"/>
                </a:solidFill>
              </a:rPr>
              <a:t> framework</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337</a:t>
            </a:fld>
            <a:endParaRPr lang="en-US" sz="2800" b="1" dirty="0">
              <a:solidFill>
                <a:schemeClr val="tx1"/>
              </a:solidFill>
              <a:latin typeface="Bookman Old Style" panose="02050604050505020204" pitchFamily="18" charset="0"/>
            </a:endParaRPr>
          </a:p>
        </p:txBody>
      </p:sp>
      <p:graphicFrame>
        <p:nvGraphicFramePr>
          <p:cNvPr id="6" name="Content Placeholder 3">
            <a:extLst>
              <a:ext uri="{FF2B5EF4-FFF2-40B4-BE49-F238E27FC236}">
                <a16:creationId xmlns:a16="http://schemas.microsoft.com/office/drawing/2014/main" id="{84FDC196-3B46-4FA8-BD54-6A6F2EB8414D}"/>
              </a:ext>
            </a:extLst>
          </p:cNvPr>
          <p:cNvGraphicFramePr>
            <a:graphicFrameLocks/>
          </p:cNvGraphicFramePr>
          <p:nvPr>
            <p:extLst>
              <p:ext uri="{D42A27DB-BD31-4B8C-83A1-F6EECF244321}">
                <p14:modId xmlns:p14="http://schemas.microsoft.com/office/powerpoint/2010/main" val="2891907833"/>
              </p:ext>
            </p:extLst>
          </p:nvPr>
        </p:nvGraphicFramePr>
        <p:xfrm>
          <a:off x="238124" y="808669"/>
          <a:ext cx="8610597" cy="6223000"/>
        </p:xfrm>
        <a:graphic>
          <a:graphicData uri="http://schemas.openxmlformats.org/drawingml/2006/table">
            <a:tbl>
              <a:tblPr firstRow="1" bandRow="1"/>
              <a:tblGrid>
                <a:gridCol w="956733">
                  <a:extLst>
                    <a:ext uri="{9D8B030D-6E8A-4147-A177-3AD203B41FA5}">
                      <a16:colId xmlns:a16="http://schemas.microsoft.com/office/drawing/2014/main" val="20000"/>
                    </a:ext>
                  </a:extLst>
                </a:gridCol>
                <a:gridCol w="956733">
                  <a:extLst>
                    <a:ext uri="{9D8B030D-6E8A-4147-A177-3AD203B41FA5}">
                      <a16:colId xmlns:a16="http://schemas.microsoft.com/office/drawing/2014/main" val="20001"/>
                    </a:ext>
                  </a:extLst>
                </a:gridCol>
                <a:gridCol w="956733">
                  <a:extLst>
                    <a:ext uri="{9D8B030D-6E8A-4147-A177-3AD203B41FA5}">
                      <a16:colId xmlns:a16="http://schemas.microsoft.com/office/drawing/2014/main" val="20002"/>
                    </a:ext>
                  </a:extLst>
                </a:gridCol>
                <a:gridCol w="956733">
                  <a:extLst>
                    <a:ext uri="{9D8B030D-6E8A-4147-A177-3AD203B41FA5}">
                      <a16:colId xmlns:a16="http://schemas.microsoft.com/office/drawing/2014/main" val="20003"/>
                    </a:ext>
                  </a:extLst>
                </a:gridCol>
                <a:gridCol w="956733">
                  <a:extLst>
                    <a:ext uri="{9D8B030D-6E8A-4147-A177-3AD203B41FA5}">
                      <a16:colId xmlns:a16="http://schemas.microsoft.com/office/drawing/2014/main" val="20004"/>
                    </a:ext>
                  </a:extLst>
                </a:gridCol>
                <a:gridCol w="956733">
                  <a:extLst>
                    <a:ext uri="{9D8B030D-6E8A-4147-A177-3AD203B41FA5}">
                      <a16:colId xmlns:a16="http://schemas.microsoft.com/office/drawing/2014/main" val="20005"/>
                    </a:ext>
                  </a:extLst>
                </a:gridCol>
                <a:gridCol w="956733">
                  <a:extLst>
                    <a:ext uri="{9D8B030D-6E8A-4147-A177-3AD203B41FA5}">
                      <a16:colId xmlns:a16="http://schemas.microsoft.com/office/drawing/2014/main" val="20006"/>
                    </a:ext>
                  </a:extLst>
                </a:gridCol>
                <a:gridCol w="956733">
                  <a:extLst>
                    <a:ext uri="{9D8B030D-6E8A-4147-A177-3AD203B41FA5}">
                      <a16:colId xmlns:a16="http://schemas.microsoft.com/office/drawing/2014/main" val="20007"/>
                    </a:ext>
                  </a:extLst>
                </a:gridCol>
                <a:gridCol w="956733">
                  <a:extLst>
                    <a:ext uri="{9D8B030D-6E8A-4147-A177-3AD203B41FA5}">
                      <a16:colId xmlns:a16="http://schemas.microsoft.com/office/drawing/2014/main" val="20008"/>
                    </a:ext>
                  </a:extLst>
                </a:gridCol>
              </a:tblGrid>
              <a:tr h="37084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endParaRPr lang="en-US"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dirty="0">
                          <a:latin typeface="+mn-lt"/>
                        </a:rPr>
                        <a:t>Indicator</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dirty="0">
                          <a:latin typeface="+mn-lt"/>
                        </a:rPr>
                        <a:t>Definition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dirty="0">
                          <a:latin typeface="+mn-lt"/>
                        </a:rPr>
                        <a:t>Baseline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dirty="0">
                          <a:latin typeface="+mn-lt"/>
                        </a:rPr>
                        <a:t>Target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dirty="0">
                          <a:latin typeface="+mn-lt"/>
                        </a:rPr>
                        <a:t>Data source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dirty="0">
                          <a:latin typeface="+mn-lt"/>
                        </a:rPr>
                        <a:t>Frequency</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dirty="0">
                          <a:latin typeface="+mn-lt"/>
                        </a:rPr>
                        <a:t>Responsible</a:t>
                      </a:r>
                      <a:r>
                        <a:rPr lang="en-US" baseline="0" dirty="0">
                          <a:latin typeface="+mn-lt"/>
                        </a:rPr>
                        <a:t> person</a:t>
                      </a:r>
                      <a:endParaRPr lang="en-US"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dirty="0">
                          <a:latin typeface="+mn-lt"/>
                        </a:rPr>
                        <a:t>Remarks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37084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a:latin typeface="+mn-lt"/>
                        </a:rPr>
                        <a:t>Goal</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a:latin typeface="+mn-lt"/>
                        </a:rPr>
                        <a:t>100%</a:t>
                      </a:r>
                      <a:r>
                        <a:rPr lang="en-US" baseline="0" dirty="0">
                          <a:latin typeface="+mn-lt"/>
                        </a:rPr>
                        <a:t> immunization coverage</a:t>
                      </a:r>
                      <a:endParaRPr lang="en-US"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a:latin typeface="+mn-lt"/>
                        </a:rPr>
                        <a:t>All illegible</a:t>
                      </a:r>
                      <a:r>
                        <a:rPr lang="en-US" baseline="0" dirty="0">
                          <a:latin typeface="+mn-lt"/>
                        </a:rPr>
                        <a:t> children immunized</a:t>
                      </a:r>
                      <a:endParaRPr lang="en-US"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a:latin typeface="+mn-lt"/>
                        </a:rPr>
                        <a:t>60%</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a:latin typeface="+mn-lt"/>
                        </a:rPr>
                        <a:t>100%</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a:latin typeface="+mn-lt"/>
                        </a:rPr>
                        <a:t>Immunization register</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a:latin typeface="+mn-lt"/>
                        </a:rPr>
                        <a:t>Monthly</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err="1">
                          <a:latin typeface="+mn-lt"/>
                        </a:rPr>
                        <a:t>Scphn</a:t>
                      </a:r>
                      <a:endParaRPr lang="en-US"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37084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a:latin typeface="+mn-lt"/>
                        </a:rPr>
                        <a:t>Outcomes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a:latin typeface="+mn-lt"/>
                        </a:rPr>
                        <a:t>%Of children immunized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37084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a:latin typeface="+mn-lt"/>
                        </a:rPr>
                        <a:t>Outputs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a:latin typeface="+mn-lt"/>
                        </a:rPr>
                        <a:t> No of children immunized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37084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51795642"/>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INDICATORS</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Indicators are signs that show changes in certain conditions</a:t>
            </a:r>
          </a:p>
          <a:p>
            <a:pPr algn="just">
              <a:lnSpc>
                <a:spcPct val="120000"/>
              </a:lnSpc>
              <a:spcBef>
                <a:spcPts val="0"/>
              </a:spcBef>
              <a:buClrTx/>
              <a:buFont typeface="Wingdings" panose="05000000000000000000" pitchFamily="2" charset="2"/>
              <a:buChar char="q"/>
            </a:pPr>
            <a:r>
              <a:rPr lang="en-US" sz="2600" dirty="0">
                <a:solidFill>
                  <a:schemeClr val="tx1"/>
                </a:solidFill>
              </a:rPr>
              <a:t>An indicator is anything or variable that measures performance or change. Indicators are variables that help to measure changes directly or indirectly (WHO, 1981)</a:t>
            </a:r>
          </a:p>
          <a:p>
            <a:pPr algn="just">
              <a:lnSpc>
                <a:spcPct val="120000"/>
              </a:lnSpc>
              <a:spcBef>
                <a:spcPts val="0"/>
              </a:spcBef>
              <a:buClrTx/>
              <a:buFont typeface="Wingdings" panose="05000000000000000000" pitchFamily="2" charset="2"/>
              <a:buChar char="q"/>
            </a:pPr>
            <a:r>
              <a:rPr lang="en-US" sz="2600" dirty="0">
                <a:solidFill>
                  <a:schemeClr val="tx1"/>
                </a:solidFill>
              </a:rPr>
              <a:t>They are eye openers, markers, units of measure, descriptors, reducers</a:t>
            </a:r>
          </a:p>
          <a:p>
            <a:pPr algn="just">
              <a:lnSpc>
                <a:spcPct val="120000"/>
              </a:lnSpc>
              <a:spcBef>
                <a:spcPts val="0"/>
              </a:spcBef>
              <a:buClrTx/>
              <a:buFont typeface="Wingdings" panose="05000000000000000000" pitchFamily="2" charset="2"/>
              <a:buChar char="q"/>
            </a:pPr>
            <a:r>
              <a:rPr lang="en-US" sz="2600" b="1" u="sng" dirty="0">
                <a:solidFill>
                  <a:schemeClr val="tx1"/>
                </a:solidFill>
              </a:rPr>
              <a:t>Five types:</a:t>
            </a:r>
            <a:r>
              <a:rPr lang="en-US" sz="2600" b="1" dirty="0">
                <a:solidFill>
                  <a:schemeClr val="tx1"/>
                </a:solidFill>
              </a:rPr>
              <a:t> </a:t>
            </a:r>
            <a:r>
              <a:rPr lang="en-US" sz="2600" dirty="0">
                <a:solidFill>
                  <a:schemeClr val="tx1"/>
                </a:solidFill>
              </a:rPr>
              <a:t>Input, Process, output, outcome and impact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338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23776789"/>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600" b="1" dirty="0">
                <a:solidFill>
                  <a:schemeClr val="tx1"/>
                </a:solidFill>
              </a:rPr>
              <a:t>A performance indicator (s) </a:t>
            </a:r>
            <a:r>
              <a:rPr lang="en-US" sz="2600" dirty="0">
                <a:solidFill>
                  <a:schemeClr val="tx1"/>
                </a:solidFill>
              </a:rPr>
              <a:t>is a set of  quantifiable measures that an organization uses to gauge or compare performance in terms of meeting their strategic goals and or objectives</a:t>
            </a:r>
          </a:p>
          <a:p>
            <a:pPr algn="just">
              <a:lnSpc>
                <a:spcPct val="120000"/>
              </a:lnSpc>
              <a:spcBef>
                <a:spcPts val="0"/>
              </a:spcBef>
              <a:buClrTx/>
              <a:buFont typeface="Wingdings" panose="05000000000000000000" pitchFamily="2" charset="2"/>
              <a:buChar char="q"/>
            </a:pPr>
            <a:r>
              <a:rPr lang="en-US" sz="2600" dirty="0">
                <a:solidFill>
                  <a:schemeClr val="tx1"/>
                </a:solidFill>
              </a:rPr>
              <a:t>These metrics are used to determine a company's progress in achieving its strategic and operational goals.</a:t>
            </a:r>
          </a:p>
          <a:p>
            <a:pPr algn="just">
              <a:lnSpc>
                <a:spcPct val="120000"/>
              </a:lnSpc>
              <a:spcBef>
                <a:spcPts val="0"/>
              </a:spcBef>
              <a:buClrTx/>
              <a:buFont typeface="Wingdings" panose="05000000000000000000" pitchFamily="2" charset="2"/>
              <a:buChar char="q"/>
            </a:pPr>
            <a:r>
              <a:rPr lang="en-US" sz="2600" dirty="0">
                <a:solidFill>
                  <a:schemeClr val="tx1"/>
                </a:solidFill>
              </a:rPr>
              <a:t>Can be seen as an organization key success indicators.</a:t>
            </a:r>
          </a:p>
          <a:p>
            <a:pPr algn="just">
              <a:lnSpc>
                <a:spcPct val="120000"/>
              </a:lnSpc>
              <a:spcBef>
                <a:spcPts val="0"/>
              </a:spcBef>
              <a:buClrTx/>
              <a:buFont typeface="Wingdings" panose="05000000000000000000" pitchFamily="2" charset="2"/>
              <a:buChar char="q"/>
            </a:pPr>
            <a:r>
              <a:rPr lang="en-US" sz="2600" dirty="0">
                <a:solidFill>
                  <a:schemeClr val="tx1"/>
                </a:solidFill>
              </a:rPr>
              <a:t>A performance target is the specific, planned level of result to be achieved within an explicit time-frame with a given level of resources. For example to increase the level of immunization from the current 65% to 70%.</a:t>
            </a:r>
          </a:p>
          <a:p>
            <a:pPr algn="just">
              <a:lnSpc>
                <a:spcPct val="120000"/>
              </a:lnSpc>
              <a:spcBef>
                <a:spcPts val="0"/>
              </a:spcBef>
              <a:buClrTx/>
              <a:buFont typeface="Wingdings" panose="05000000000000000000" pitchFamily="2" charset="2"/>
              <a:buChar char="q"/>
            </a:pPr>
            <a:r>
              <a:rPr lang="en-US" sz="2600" dirty="0">
                <a:solidFill>
                  <a:schemeClr val="tx1"/>
                </a:solidFill>
              </a:rPr>
              <a:t>Note: indicators are signpost to target achievement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339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950934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chemeClr val="tx1"/>
                </a:solidFill>
              </a:rPr>
              <a:t>Values in budgeting</a:t>
            </a:r>
          </a:p>
          <a:p>
            <a:pPr marL="0" indent="0" algn="just">
              <a:lnSpc>
                <a:spcPct val="120000"/>
              </a:lnSpc>
              <a:spcBef>
                <a:spcPts val="0"/>
              </a:spcBef>
              <a:buClrTx/>
              <a:buNone/>
            </a:pPr>
            <a:r>
              <a:rPr lang="en-US" sz="2600" dirty="0">
                <a:solidFill>
                  <a:schemeClr val="tx1"/>
                </a:solidFill>
              </a:rPr>
              <a:t>They include;</a:t>
            </a:r>
          </a:p>
          <a:p>
            <a:pPr marL="0" indent="0" algn="just">
              <a:lnSpc>
                <a:spcPct val="120000"/>
              </a:lnSpc>
              <a:spcBef>
                <a:spcPts val="0"/>
              </a:spcBef>
              <a:buClrTx/>
              <a:buNone/>
            </a:pPr>
            <a:r>
              <a:rPr lang="en-US" sz="2600" b="1" u="sng" dirty="0">
                <a:solidFill>
                  <a:schemeClr val="tx1"/>
                </a:solidFill>
              </a:rPr>
              <a:t>Accountability</a:t>
            </a:r>
          </a:p>
          <a:p>
            <a:pPr algn="just">
              <a:lnSpc>
                <a:spcPct val="120000"/>
              </a:lnSpc>
              <a:spcBef>
                <a:spcPts val="0"/>
              </a:spcBef>
              <a:buClrTx/>
              <a:buFont typeface="Wingdings" panose="05000000000000000000" pitchFamily="2" charset="2"/>
              <a:buChar char="q"/>
            </a:pPr>
            <a:r>
              <a:rPr lang="en-US" sz="2600" dirty="0">
                <a:solidFill>
                  <a:schemeClr val="tx1"/>
                </a:solidFill>
              </a:rPr>
              <a:t>Focuses on the inputs going into the system or program in action</a:t>
            </a:r>
          </a:p>
          <a:p>
            <a:pPr algn="just">
              <a:lnSpc>
                <a:spcPct val="120000"/>
              </a:lnSpc>
              <a:spcBef>
                <a:spcPts val="0"/>
              </a:spcBef>
              <a:buClrTx/>
              <a:buFont typeface="Wingdings" panose="05000000000000000000" pitchFamily="2" charset="2"/>
              <a:buChar char="q"/>
            </a:pPr>
            <a:r>
              <a:rPr lang="en-US" sz="2600" dirty="0">
                <a:solidFill>
                  <a:schemeClr val="tx1"/>
                </a:solidFill>
              </a:rPr>
              <a:t>Best characterized by the line-item budgeting approach.</a:t>
            </a:r>
          </a:p>
          <a:p>
            <a:pPr algn="just">
              <a:lnSpc>
                <a:spcPct val="120000"/>
              </a:lnSpc>
              <a:spcBef>
                <a:spcPts val="0"/>
              </a:spcBef>
              <a:buClrTx/>
              <a:buFont typeface="Wingdings" panose="05000000000000000000" pitchFamily="2" charset="2"/>
              <a:buChar char="q"/>
            </a:pPr>
            <a:r>
              <a:rPr lang="en-US" sz="2600" dirty="0">
                <a:solidFill>
                  <a:schemeClr val="tx1"/>
                </a:solidFill>
              </a:rPr>
              <a:t>It is best suited for the control and monitoring functions of a budget</a:t>
            </a:r>
          </a:p>
          <a:p>
            <a:pPr marL="0" indent="0" algn="just">
              <a:lnSpc>
                <a:spcPct val="120000"/>
              </a:lnSpc>
              <a:spcBef>
                <a:spcPts val="0"/>
              </a:spcBef>
              <a:buClrTx/>
              <a:buNone/>
            </a:pPr>
            <a:r>
              <a:rPr lang="en-US" sz="2600" b="1" u="sng" dirty="0">
                <a:solidFill>
                  <a:schemeClr val="tx1"/>
                </a:solidFill>
              </a:rPr>
              <a:t>Efficiency</a:t>
            </a:r>
          </a:p>
          <a:p>
            <a:pPr algn="just">
              <a:lnSpc>
                <a:spcPct val="120000"/>
              </a:lnSpc>
              <a:spcBef>
                <a:spcPts val="0"/>
              </a:spcBef>
              <a:buClrTx/>
              <a:buFont typeface="Wingdings" panose="05000000000000000000" pitchFamily="2" charset="2"/>
              <a:buChar char="q"/>
            </a:pPr>
            <a:r>
              <a:rPr lang="en-US" sz="2600" dirty="0">
                <a:solidFill>
                  <a:schemeClr val="tx1"/>
                </a:solidFill>
              </a:rPr>
              <a:t> focuses on the process of the system or program and its conversion of inputs (resources) into outputs (policy).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28570213"/>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Selecting Indicators</a:t>
            </a:r>
          </a:p>
          <a:p>
            <a:pPr marL="0" indent="0" algn="just">
              <a:lnSpc>
                <a:spcPct val="120000"/>
              </a:lnSpc>
              <a:spcBef>
                <a:spcPts val="0"/>
              </a:spcBef>
              <a:buClrTx/>
              <a:buNone/>
            </a:pPr>
            <a:r>
              <a:rPr lang="en-US" sz="2600" dirty="0">
                <a:solidFill>
                  <a:schemeClr val="tx1"/>
                </a:solidFill>
              </a:rPr>
              <a:t>The “CREAM” of Good Performance</a:t>
            </a:r>
          </a:p>
          <a:p>
            <a:pPr marL="0" indent="0" algn="just">
              <a:lnSpc>
                <a:spcPct val="120000"/>
              </a:lnSpc>
              <a:spcBef>
                <a:spcPts val="0"/>
              </a:spcBef>
              <a:buClrTx/>
              <a:buNone/>
            </a:pPr>
            <a:r>
              <a:rPr lang="en-US" sz="2600" dirty="0">
                <a:solidFill>
                  <a:schemeClr val="tx1"/>
                </a:solidFill>
              </a:rPr>
              <a:t>A good performance indicator must be: </a:t>
            </a:r>
          </a:p>
          <a:p>
            <a:pPr algn="just">
              <a:lnSpc>
                <a:spcPct val="120000"/>
              </a:lnSpc>
              <a:spcBef>
                <a:spcPts val="0"/>
              </a:spcBef>
              <a:buClrTx/>
              <a:buFont typeface="Wingdings" panose="05000000000000000000" pitchFamily="2" charset="2"/>
              <a:buChar char="q"/>
            </a:pPr>
            <a:r>
              <a:rPr lang="en-US" sz="2600" b="1" dirty="0">
                <a:solidFill>
                  <a:schemeClr val="tx1"/>
                </a:solidFill>
              </a:rPr>
              <a:t>C</a:t>
            </a:r>
            <a:r>
              <a:rPr lang="en-US" sz="2600" dirty="0">
                <a:solidFill>
                  <a:schemeClr val="tx1"/>
                </a:solidFill>
              </a:rPr>
              <a:t>lear:			(Precise and unambiguous)</a:t>
            </a:r>
          </a:p>
          <a:p>
            <a:pPr algn="just">
              <a:lnSpc>
                <a:spcPct val="120000"/>
              </a:lnSpc>
              <a:spcBef>
                <a:spcPts val="0"/>
              </a:spcBef>
              <a:buClrTx/>
              <a:buFont typeface="Wingdings" panose="05000000000000000000" pitchFamily="2" charset="2"/>
              <a:buChar char="q"/>
            </a:pPr>
            <a:r>
              <a:rPr lang="en-US" sz="2600" b="1" dirty="0">
                <a:solidFill>
                  <a:schemeClr val="tx1"/>
                </a:solidFill>
              </a:rPr>
              <a:t>R</a:t>
            </a:r>
            <a:r>
              <a:rPr lang="en-US" sz="2600" dirty="0">
                <a:solidFill>
                  <a:schemeClr val="tx1"/>
                </a:solidFill>
              </a:rPr>
              <a:t>elevant: 	(Appropriate to subject at hand)</a:t>
            </a:r>
          </a:p>
          <a:p>
            <a:pPr algn="just">
              <a:lnSpc>
                <a:spcPct val="120000"/>
              </a:lnSpc>
              <a:spcBef>
                <a:spcPts val="0"/>
              </a:spcBef>
              <a:buClrTx/>
              <a:buFont typeface="Wingdings" panose="05000000000000000000" pitchFamily="2" charset="2"/>
              <a:buChar char="q"/>
            </a:pPr>
            <a:r>
              <a:rPr lang="en-US" sz="2600" b="1" dirty="0">
                <a:solidFill>
                  <a:schemeClr val="tx1"/>
                </a:solidFill>
              </a:rPr>
              <a:t>E</a:t>
            </a:r>
            <a:r>
              <a:rPr lang="en-US" sz="2600" dirty="0">
                <a:solidFill>
                  <a:schemeClr val="tx1"/>
                </a:solidFill>
              </a:rPr>
              <a:t>conomic: 	(Available at reasonable cost)</a:t>
            </a:r>
          </a:p>
          <a:p>
            <a:pPr algn="just">
              <a:lnSpc>
                <a:spcPct val="120000"/>
              </a:lnSpc>
              <a:spcBef>
                <a:spcPts val="0"/>
              </a:spcBef>
              <a:buClrTx/>
              <a:buFont typeface="Wingdings" panose="05000000000000000000" pitchFamily="2" charset="2"/>
              <a:buChar char="q"/>
            </a:pPr>
            <a:r>
              <a:rPr lang="en-US" sz="2600" b="1" dirty="0">
                <a:solidFill>
                  <a:schemeClr val="tx1"/>
                </a:solidFill>
              </a:rPr>
              <a:t>A</a:t>
            </a:r>
            <a:r>
              <a:rPr lang="en-US" sz="2600" dirty="0">
                <a:solidFill>
                  <a:schemeClr val="tx1"/>
                </a:solidFill>
              </a:rPr>
              <a:t>dequate: 	(Must provide a sufficient basis to assess 					performance)</a:t>
            </a:r>
          </a:p>
          <a:p>
            <a:pPr algn="just">
              <a:lnSpc>
                <a:spcPct val="120000"/>
              </a:lnSpc>
              <a:spcBef>
                <a:spcPts val="0"/>
              </a:spcBef>
              <a:buClrTx/>
              <a:buFont typeface="Wingdings" panose="05000000000000000000" pitchFamily="2" charset="2"/>
              <a:buChar char="q"/>
            </a:pPr>
            <a:r>
              <a:rPr lang="en-US" sz="2600" b="1" dirty="0">
                <a:solidFill>
                  <a:schemeClr val="tx1"/>
                </a:solidFill>
              </a:rPr>
              <a:t>M</a:t>
            </a:r>
            <a:r>
              <a:rPr lang="en-US" sz="2600" dirty="0">
                <a:solidFill>
                  <a:schemeClr val="tx1"/>
                </a:solidFill>
              </a:rPr>
              <a:t>onitorable: (Must be amenable to independent 							validation)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340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44821576"/>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GB" sz="2500" b="1" dirty="0">
                <a:solidFill>
                  <a:srgbClr val="0070C0"/>
                </a:solidFill>
              </a:rPr>
              <a:t>Uses of indicators</a:t>
            </a:r>
          </a:p>
          <a:p>
            <a:pPr algn="just">
              <a:lnSpc>
                <a:spcPct val="120000"/>
              </a:lnSpc>
              <a:spcBef>
                <a:spcPts val="0"/>
              </a:spcBef>
              <a:buClrTx/>
              <a:buFont typeface="Wingdings" panose="05000000000000000000" pitchFamily="2" charset="2"/>
              <a:buChar char="q"/>
            </a:pPr>
            <a:r>
              <a:rPr lang="en-US" sz="2600" dirty="0">
                <a:solidFill>
                  <a:schemeClr val="tx1"/>
                </a:solidFill>
              </a:rPr>
              <a:t>If measured sequentially over time, an indicator can show the direction and speed of change and may be useful in comparing among different areas or groups.</a:t>
            </a:r>
          </a:p>
          <a:p>
            <a:pPr algn="just">
              <a:lnSpc>
                <a:spcPct val="120000"/>
              </a:lnSpc>
              <a:spcBef>
                <a:spcPts val="0"/>
              </a:spcBef>
              <a:buClrTx/>
              <a:buFont typeface="Wingdings" panose="05000000000000000000" pitchFamily="2" charset="2"/>
              <a:buChar char="q"/>
            </a:pPr>
            <a:r>
              <a:rPr lang="en-US" sz="2600" dirty="0">
                <a:solidFill>
                  <a:schemeClr val="tx1"/>
                </a:solidFill>
              </a:rPr>
              <a:t>An indicator can illustrate to the people concerned whether they are making any progress towards reaching a targeted level of health in their circumstances.</a:t>
            </a:r>
          </a:p>
          <a:p>
            <a:pPr algn="just">
              <a:lnSpc>
                <a:spcPct val="120000"/>
              </a:lnSpc>
              <a:spcBef>
                <a:spcPts val="0"/>
              </a:spcBef>
              <a:buClrTx/>
              <a:buFont typeface="Wingdings" panose="05000000000000000000" pitchFamily="2" charset="2"/>
              <a:buChar char="q"/>
            </a:pPr>
            <a:r>
              <a:rPr lang="en-US" sz="2600" dirty="0">
                <a:solidFill>
                  <a:schemeClr val="tx1"/>
                </a:solidFill>
              </a:rPr>
              <a:t>Indicators are also used to motivate people to act and put pressure on policy makers to make changes in policies and strategies.</a:t>
            </a:r>
          </a:p>
          <a:p>
            <a:pPr algn="just">
              <a:lnSpc>
                <a:spcPct val="120000"/>
              </a:lnSpc>
              <a:spcBef>
                <a:spcPts val="0"/>
              </a:spcBef>
              <a:buClrTx/>
              <a:buFont typeface="Wingdings" panose="05000000000000000000" pitchFamily="2" charset="2"/>
              <a:buChar char="q"/>
            </a:pPr>
            <a:r>
              <a:rPr lang="en-US" sz="2600" dirty="0">
                <a:solidFill>
                  <a:schemeClr val="tx1"/>
                </a:solidFill>
              </a:rPr>
              <a:t>Can be used to foster a more equitable distribution of health resources among and within countries e.g. use of </a:t>
            </a:r>
            <a:r>
              <a:rPr lang="en-US" sz="2600" dirty="0" err="1">
                <a:solidFill>
                  <a:schemeClr val="tx1"/>
                </a:solidFill>
              </a:rPr>
              <a:t>IMR</a:t>
            </a:r>
            <a:r>
              <a:rPr lang="en-US" sz="2600" dirty="0">
                <a:solidFill>
                  <a:schemeClr val="tx1"/>
                </a:solidFill>
              </a:rPr>
              <a:t> and </a:t>
            </a:r>
            <a:r>
              <a:rPr lang="en-US" sz="2600" dirty="0" err="1">
                <a:solidFill>
                  <a:schemeClr val="tx1"/>
                </a:solidFill>
              </a:rPr>
              <a:t>UMR</a:t>
            </a: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341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4220667"/>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ctr">
              <a:lnSpc>
                <a:spcPct val="120000"/>
              </a:lnSpc>
              <a:spcBef>
                <a:spcPts val="0"/>
              </a:spcBef>
              <a:buClrTx/>
              <a:buNone/>
            </a:pPr>
            <a:r>
              <a:rPr lang="en-GB" sz="2500" b="1" dirty="0">
                <a:solidFill>
                  <a:srgbClr val="0070C0"/>
                </a:solidFill>
              </a:rPr>
              <a:t>Terms of reference</a:t>
            </a:r>
          </a:p>
          <a:p>
            <a:pPr algn="just">
              <a:lnSpc>
                <a:spcPct val="120000"/>
              </a:lnSpc>
              <a:spcBef>
                <a:spcPts val="0"/>
              </a:spcBef>
              <a:buClrTx/>
              <a:buFont typeface="Wingdings" panose="05000000000000000000" pitchFamily="2" charset="2"/>
              <a:buChar char="q"/>
            </a:pPr>
            <a:r>
              <a:rPr lang="en-US" sz="2600" dirty="0">
                <a:solidFill>
                  <a:schemeClr val="tx1"/>
                </a:solidFill>
              </a:rPr>
              <a:t>A document which describes the purpose and structure of the project and the approach towards implementation.</a:t>
            </a:r>
          </a:p>
          <a:p>
            <a:pPr algn="just">
              <a:lnSpc>
                <a:spcPct val="120000"/>
              </a:lnSpc>
              <a:spcBef>
                <a:spcPts val="0"/>
              </a:spcBef>
              <a:buClrTx/>
              <a:buFont typeface="Wingdings" panose="05000000000000000000" pitchFamily="2" charset="2"/>
              <a:buChar char="q"/>
            </a:pPr>
            <a:r>
              <a:rPr lang="en-US" sz="2600" dirty="0">
                <a:solidFill>
                  <a:schemeClr val="tx1"/>
                </a:solidFill>
              </a:rPr>
              <a:t>Its sets out the boundaries, of which both the contractor and the owner defines their engagement.</a:t>
            </a:r>
          </a:p>
          <a:p>
            <a:pPr marL="0" indent="0" algn="just">
              <a:lnSpc>
                <a:spcPct val="120000"/>
              </a:lnSpc>
              <a:spcBef>
                <a:spcPts val="0"/>
              </a:spcBef>
              <a:buClrTx/>
              <a:buNone/>
            </a:pPr>
            <a:r>
              <a:rPr lang="en-US" sz="2600" b="1" dirty="0">
                <a:solidFill>
                  <a:schemeClr val="tx1"/>
                </a:solidFill>
              </a:rPr>
              <a:t>Examples</a:t>
            </a:r>
          </a:p>
          <a:p>
            <a:pPr algn="just">
              <a:lnSpc>
                <a:spcPct val="120000"/>
              </a:lnSpc>
              <a:spcBef>
                <a:spcPts val="0"/>
              </a:spcBef>
              <a:buClrTx/>
              <a:buFont typeface="Wingdings" panose="05000000000000000000" pitchFamily="2" charset="2"/>
              <a:buChar char="q"/>
            </a:pPr>
            <a:r>
              <a:rPr lang="en-US" sz="2600" dirty="0">
                <a:solidFill>
                  <a:schemeClr val="tx1"/>
                </a:solidFill>
              </a:rPr>
              <a:t>The population to be covered.</a:t>
            </a:r>
          </a:p>
          <a:p>
            <a:pPr algn="just">
              <a:lnSpc>
                <a:spcPct val="120000"/>
              </a:lnSpc>
              <a:spcBef>
                <a:spcPts val="0"/>
              </a:spcBef>
              <a:buClrTx/>
              <a:buFont typeface="Wingdings" panose="05000000000000000000" pitchFamily="2" charset="2"/>
              <a:buChar char="q"/>
            </a:pPr>
            <a:r>
              <a:rPr lang="en-US" sz="2600" dirty="0">
                <a:solidFill>
                  <a:schemeClr val="tx1"/>
                </a:solidFill>
              </a:rPr>
              <a:t>What is the geographical area involved?</a:t>
            </a:r>
          </a:p>
          <a:p>
            <a:pPr algn="just">
              <a:lnSpc>
                <a:spcPct val="120000"/>
              </a:lnSpc>
              <a:spcBef>
                <a:spcPts val="0"/>
              </a:spcBef>
              <a:buClrTx/>
              <a:buFont typeface="Wingdings" panose="05000000000000000000" pitchFamily="2" charset="2"/>
              <a:buChar char="q"/>
            </a:pPr>
            <a:r>
              <a:rPr lang="en-US" sz="2600" dirty="0">
                <a:solidFill>
                  <a:schemeClr val="tx1"/>
                </a:solidFill>
              </a:rPr>
              <a:t>What are the scope of works?</a:t>
            </a:r>
          </a:p>
          <a:p>
            <a:pPr algn="just">
              <a:lnSpc>
                <a:spcPct val="120000"/>
              </a:lnSpc>
              <a:spcBef>
                <a:spcPts val="0"/>
              </a:spcBef>
              <a:buClrTx/>
              <a:buFont typeface="Wingdings" panose="05000000000000000000" pitchFamily="2" charset="2"/>
              <a:buChar char="q"/>
            </a:pPr>
            <a:r>
              <a:rPr lang="en-US" sz="2600" dirty="0">
                <a:solidFill>
                  <a:schemeClr val="tx1"/>
                </a:solidFill>
              </a:rPr>
              <a:t>How will payments be made? E.g. by project phase or end week</a:t>
            </a:r>
          </a:p>
          <a:p>
            <a:pPr algn="just">
              <a:lnSpc>
                <a:spcPct val="120000"/>
              </a:lnSpc>
              <a:spcBef>
                <a:spcPts val="0"/>
              </a:spcBef>
              <a:buClrTx/>
              <a:buFont typeface="Wingdings" panose="05000000000000000000" pitchFamily="2" charset="2"/>
              <a:buChar char="q"/>
            </a:pPr>
            <a:r>
              <a:rPr lang="en-US" sz="2600" dirty="0">
                <a:solidFill>
                  <a:schemeClr val="tx1"/>
                </a:solidFill>
              </a:rPr>
              <a:t>What is the time scale for the project?</a:t>
            </a:r>
          </a:p>
          <a:p>
            <a:pPr algn="just">
              <a:lnSpc>
                <a:spcPct val="120000"/>
              </a:lnSpc>
              <a:spcBef>
                <a:spcPts val="0"/>
              </a:spcBef>
              <a:buClrTx/>
              <a:buFont typeface="Wingdings" panose="05000000000000000000" pitchFamily="2" charset="2"/>
              <a:buChar char="q"/>
            </a:pPr>
            <a:r>
              <a:rPr lang="en-US" sz="2600" dirty="0">
                <a:solidFill>
                  <a:schemeClr val="tx1"/>
                </a:solidFill>
              </a:rPr>
              <a:t>What are the time frames?</a:t>
            </a:r>
          </a:p>
          <a:p>
            <a:pPr algn="just">
              <a:lnSpc>
                <a:spcPct val="120000"/>
              </a:lnSpc>
              <a:spcBef>
                <a:spcPts val="0"/>
              </a:spcBef>
              <a:buClrTx/>
              <a:buFont typeface="Wingdings" panose="05000000000000000000" pitchFamily="2" charset="2"/>
              <a:buChar char="q"/>
            </a:pPr>
            <a:r>
              <a:rPr lang="en-US" sz="2600" dirty="0">
                <a:solidFill>
                  <a:schemeClr val="tx1"/>
                </a:solidFill>
              </a:rPr>
              <a:t>Conflict resolution mechanisms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342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33874882"/>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Performance standard</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A performance standard  is a management-approved expression of the performance threshold(s), requirement(s), or expectation(s) that must be met to be appraised at a particular level of performance.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343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22338687"/>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Frameworks used in Monitoring and Evaluation</a:t>
            </a:r>
            <a:endParaRPr lang="en-GB" sz="2600" b="1" dirty="0">
              <a:solidFill>
                <a:srgbClr val="0070C0"/>
              </a:solidFill>
            </a:endParaRPr>
          </a:p>
          <a:p>
            <a:pPr marL="0" indent="0" algn="just">
              <a:lnSpc>
                <a:spcPct val="120000"/>
              </a:lnSpc>
              <a:spcBef>
                <a:spcPts val="0"/>
              </a:spcBef>
              <a:buClrTx/>
              <a:buNone/>
            </a:pPr>
            <a:r>
              <a:rPr lang="en-US" sz="2600" dirty="0">
                <a:solidFill>
                  <a:schemeClr val="tx1"/>
                </a:solidFill>
              </a:rPr>
              <a:t>What are frameworks?</a:t>
            </a:r>
          </a:p>
          <a:p>
            <a:pPr algn="just">
              <a:lnSpc>
                <a:spcPct val="120000"/>
              </a:lnSpc>
              <a:spcBef>
                <a:spcPts val="0"/>
              </a:spcBef>
              <a:buClrTx/>
              <a:buFont typeface="Wingdings" panose="05000000000000000000" pitchFamily="2" charset="2"/>
              <a:buChar char="q"/>
            </a:pPr>
            <a:r>
              <a:rPr lang="en-US" sz="2600" dirty="0">
                <a:solidFill>
                  <a:schemeClr val="tx1"/>
                </a:solidFill>
              </a:rPr>
              <a:t>Models, pictures or maps</a:t>
            </a:r>
          </a:p>
          <a:p>
            <a:pPr algn="just">
              <a:lnSpc>
                <a:spcPct val="120000"/>
              </a:lnSpc>
              <a:spcBef>
                <a:spcPts val="0"/>
              </a:spcBef>
              <a:buClrTx/>
              <a:buFont typeface="Wingdings" panose="05000000000000000000" pitchFamily="2" charset="2"/>
              <a:buChar char="q"/>
            </a:pPr>
            <a:r>
              <a:rPr lang="en-US" sz="2600" dirty="0">
                <a:solidFill>
                  <a:schemeClr val="tx1"/>
                </a:solidFill>
              </a:rPr>
              <a:t>Visualize the factors that drive an intervention</a:t>
            </a:r>
          </a:p>
          <a:p>
            <a:pPr algn="just">
              <a:lnSpc>
                <a:spcPct val="120000"/>
              </a:lnSpc>
              <a:spcBef>
                <a:spcPts val="0"/>
              </a:spcBef>
              <a:buClrTx/>
              <a:buFont typeface="Wingdings" panose="05000000000000000000" pitchFamily="2" charset="2"/>
              <a:buChar char="q"/>
            </a:pPr>
            <a:r>
              <a:rPr lang="en-US" sz="2600" dirty="0">
                <a:solidFill>
                  <a:schemeClr val="tx1"/>
                </a:solidFill>
              </a:rPr>
              <a:t>Maps that illustrate how a program should work</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r>
              <a:rPr lang="en-US" sz="2600" dirty="0">
                <a:solidFill>
                  <a:schemeClr val="tx1"/>
                </a:solidFill>
              </a:rPr>
              <a:t>Frameworks</a:t>
            </a:r>
          </a:p>
          <a:p>
            <a:pPr marL="0" indent="0">
              <a:lnSpc>
                <a:spcPct val="120000"/>
              </a:lnSpc>
              <a:spcBef>
                <a:spcPts val="0"/>
              </a:spcBef>
              <a:buClrTx/>
              <a:buNone/>
            </a:pPr>
            <a:r>
              <a:rPr lang="en-US" sz="2600" dirty="0">
                <a:solidFill>
                  <a:schemeClr val="tx1"/>
                </a:solidFill>
              </a:rPr>
              <a:t>1. Conceptual Frameworks</a:t>
            </a:r>
            <a:br>
              <a:rPr lang="en-US" sz="2600" dirty="0">
                <a:solidFill>
                  <a:schemeClr val="tx1"/>
                </a:solidFill>
              </a:rPr>
            </a:br>
            <a:r>
              <a:rPr lang="en-US" sz="2600" dirty="0">
                <a:solidFill>
                  <a:schemeClr val="tx1"/>
                </a:solidFill>
              </a:rPr>
              <a:t>3. Logic Models</a:t>
            </a:r>
            <a:br>
              <a:rPr lang="en-US" sz="2600" dirty="0">
                <a:solidFill>
                  <a:schemeClr val="tx1"/>
                </a:solidFill>
              </a:rPr>
            </a:br>
            <a:r>
              <a:rPr lang="en-US" sz="2600" dirty="0">
                <a:solidFill>
                  <a:schemeClr val="tx1"/>
                </a:solidFill>
              </a:rPr>
              <a:t>2. Results Frameworks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344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23828586"/>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Logic Models</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Diagrams that identify and illustrate the linear relationships flowing from program inputs, processes,  outputs, and outcomes</a:t>
            </a:r>
          </a:p>
          <a:p>
            <a:pPr marL="0" indent="0" algn="just">
              <a:lnSpc>
                <a:spcPct val="120000"/>
              </a:lnSpc>
              <a:spcBef>
                <a:spcPts val="0"/>
              </a:spcBef>
              <a:buClrTx/>
              <a:buNone/>
            </a:pPr>
            <a:r>
              <a:rPr lang="en-US" sz="2600" b="1" dirty="0">
                <a:solidFill>
                  <a:schemeClr val="tx1"/>
                </a:solidFill>
              </a:rPr>
              <a:t>Purposes:</a:t>
            </a:r>
          </a:p>
          <a:p>
            <a:pPr algn="just">
              <a:lnSpc>
                <a:spcPct val="120000"/>
              </a:lnSpc>
              <a:spcBef>
                <a:spcPts val="0"/>
              </a:spcBef>
              <a:buClrTx/>
              <a:buFont typeface="Wingdings" panose="05000000000000000000" pitchFamily="2" charset="2"/>
              <a:buChar char="q"/>
            </a:pPr>
            <a:r>
              <a:rPr lang="en-US" sz="2600" dirty="0">
                <a:solidFill>
                  <a:schemeClr val="tx1"/>
                </a:solidFill>
              </a:rPr>
              <a:t>Provides a streamlined interpretation of planned use of resources and desired ends</a:t>
            </a:r>
          </a:p>
          <a:p>
            <a:pPr algn="just">
              <a:lnSpc>
                <a:spcPct val="120000"/>
              </a:lnSpc>
              <a:spcBef>
                <a:spcPts val="0"/>
              </a:spcBef>
              <a:buClrTx/>
              <a:buFont typeface="Wingdings" panose="05000000000000000000" pitchFamily="2" charset="2"/>
              <a:buChar char="q"/>
            </a:pPr>
            <a:r>
              <a:rPr lang="en-US" sz="2600" dirty="0">
                <a:solidFill>
                  <a:schemeClr val="tx1"/>
                </a:solidFill>
              </a:rPr>
              <a:t>Clarifies project/program assumptions about linear relationships between key factors relevant to desired ends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345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12589414"/>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dirty="0">
                <a:solidFill>
                  <a:schemeClr val="tx1"/>
                </a:solidFill>
              </a:rPr>
              <a:t>Example of a Logic Model</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346</a:t>
            </a:fld>
            <a:endParaRPr lang="en-US" sz="2800" b="1" dirty="0">
              <a:solidFill>
                <a:schemeClr val="tx1"/>
              </a:solidFill>
              <a:latin typeface="Bookman Old Style" panose="02050604050505020204" pitchFamily="18" charset="0"/>
            </a:endParaRPr>
          </a:p>
        </p:txBody>
      </p:sp>
      <p:sp>
        <p:nvSpPr>
          <p:cNvPr id="4" name="Rectangle 13">
            <a:extLst>
              <a:ext uri="{FF2B5EF4-FFF2-40B4-BE49-F238E27FC236}">
                <a16:creationId xmlns:a16="http://schemas.microsoft.com/office/drawing/2014/main" id="{FB3A888C-5B3B-4629-8E68-7564EFA41165}"/>
              </a:ext>
            </a:extLst>
          </p:cNvPr>
          <p:cNvSpPr>
            <a:spLocks noChangeArrowheads="1"/>
          </p:cNvSpPr>
          <p:nvPr/>
        </p:nvSpPr>
        <p:spPr bwMode="auto">
          <a:xfrm>
            <a:off x="381000" y="2209800"/>
            <a:ext cx="898525" cy="365125"/>
          </a:xfrm>
          <a:prstGeom prst="rect">
            <a:avLst/>
          </a:prstGeom>
          <a:noFill/>
          <a:ln w="9525">
            <a:noFill/>
            <a:miter lim="800000"/>
            <a:headEnd/>
            <a:tailEnd/>
          </a:ln>
        </p:spPr>
        <p:txBody>
          <a:bodyPr wrap="none" lIns="0" tIns="0" rIns="0" bIns="0">
            <a:spAutoFit/>
          </a:bodyPr>
          <a:lstStyle/>
          <a:p>
            <a:r>
              <a:rPr lang="en-US" sz="2400" dirty="0">
                <a:solidFill>
                  <a:srgbClr val="FF3300"/>
                </a:solidFill>
                <a:latin typeface="Times New Roman" pitchFamily="18" charset="0"/>
              </a:rPr>
              <a:t>INPUT</a:t>
            </a:r>
            <a:endParaRPr lang="en-US" sz="2400" dirty="0">
              <a:solidFill>
                <a:prstClr val="black"/>
              </a:solidFill>
              <a:latin typeface="Times New Roman" pitchFamily="18" charset="0"/>
            </a:endParaRPr>
          </a:p>
        </p:txBody>
      </p:sp>
      <p:sp>
        <p:nvSpPr>
          <p:cNvPr id="6" name="Rectangle 14">
            <a:extLst>
              <a:ext uri="{FF2B5EF4-FFF2-40B4-BE49-F238E27FC236}">
                <a16:creationId xmlns:a16="http://schemas.microsoft.com/office/drawing/2014/main" id="{9908F73F-C7B6-44F2-AC35-1B3C5C5B573C}"/>
              </a:ext>
            </a:extLst>
          </p:cNvPr>
          <p:cNvSpPr>
            <a:spLocks noChangeArrowheads="1"/>
          </p:cNvSpPr>
          <p:nvPr/>
        </p:nvSpPr>
        <p:spPr bwMode="auto">
          <a:xfrm>
            <a:off x="1801813" y="2209800"/>
            <a:ext cx="1322387" cy="365125"/>
          </a:xfrm>
          <a:prstGeom prst="rect">
            <a:avLst/>
          </a:prstGeom>
          <a:noFill/>
          <a:ln w="9525">
            <a:noFill/>
            <a:miter lim="800000"/>
            <a:headEnd/>
            <a:tailEnd/>
          </a:ln>
        </p:spPr>
        <p:txBody>
          <a:bodyPr wrap="none" lIns="0" tIns="0" rIns="0" bIns="0">
            <a:spAutoFit/>
          </a:bodyPr>
          <a:lstStyle/>
          <a:p>
            <a:r>
              <a:rPr lang="en-US" sz="2400" dirty="0">
                <a:solidFill>
                  <a:srgbClr val="FF3300"/>
                </a:solidFill>
                <a:latin typeface="Times New Roman" pitchFamily="18" charset="0"/>
              </a:rPr>
              <a:t>PROCESS</a:t>
            </a:r>
            <a:endParaRPr lang="en-US" sz="2400" dirty="0">
              <a:solidFill>
                <a:prstClr val="black"/>
              </a:solidFill>
              <a:latin typeface="Times New Roman" pitchFamily="18" charset="0"/>
            </a:endParaRPr>
          </a:p>
        </p:txBody>
      </p:sp>
      <p:sp>
        <p:nvSpPr>
          <p:cNvPr id="7" name="Rectangle 15">
            <a:extLst>
              <a:ext uri="{FF2B5EF4-FFF2-40B4-BE49-F238E27FC236}">
                <a16:creationId xmlns:a16="http://schemas.microsoft.com/office/drawing/2014/main" id="{AC270998-7F5A-4A82-8B3B-2F9605FA708D}"/>
              </a:ext>
            </a:extLst>
          </p:cNvPr>
          <p:cNvSpPr>
            <a:spLocks noChangeArrowheads="1"/>
          </p:cNvSpPr>
          <p:nvPr/>
        </p:nvSpPr>
        <p:spPr bwMode="auto">
          <a:xfrm>
            <a:off x="3756025" y="2209800"/>
            <a:ext cx="4778375" cy="365125"/>
          </a:xfrm>
          <a:prstGeom prst="rect">
            <a:avLst/>
          </a:prstGeom>
          <a:noFill/>
          <a:ln w="9525">
            <a:noFill/>
            <a:miter lim="800000"/>
            <a:headEnd/>
            <a:tailEnd/>
          </a:ln>
        </p:spPr>
        <p:txBody>
          <a:bodyPr wrap="none" lIns="0" tIns="0" rIns="0" bIns="0">
            <a:spAutoFit/>
          </a:bodyPr>
          <a:lstStyle/>
          <a:p>
            <a:r>
              <a:rPr lang="en-US" sz="2400" dirty="0">
                <a:solidFill>
                  <a:srgbClr val="FF3300"/>
                </a:solidFill>
                <a:latin typeface="Times New Roman" pitchFamily="18" charset="0"/>
              </a:rPr>
              <a:t>OUTPUT       OUTCOME     IMPACT</a:t>
            </a:r>
            <a:endParaRPr lang="en-US" sz="2400" dirty="0">
              <a:solidFill>
                <a:prstClr val="black"/>
              </a:solidFill>
              <a:latin typeface="Times New Roman" pitchFamily="18" charset="0"/>
            </a:endParaRPr>
          </a:p>
        </p:txBody>
      </p:sp>
      <p:sp>
        <p:nvSpPr>
          <p:cNvPr id="8" name="Freeform 16">
            <a:extLst>
              <a:ext uri="{FF2B5EF4-FFF2-40B4-BE49-F238E27FC236}">
                <a16:creationId xmlns:a16="http://schemas.microsoft.com/office/drawing/2014/main" id="{65E09596-98F0-4907-8942-629A9800B27D}"/>
              </a:ext>
            </a:extLst>
          </p:cNvPr>
          <p:cNvSpPr>
            <a:spLocks noEditPoints="1"/>
          </p:cNvSpPr>
          <p:nvPr/>
        </p:nvSpPr>
        <p:spPr bwMode="auto">
          <a:xfrm>
            <a:off x="1295400" y="2362200"/>
            <a:ext cx="457200" cy="76200"/>
          </a:xfrm>
          <a:custGeom>
            <a:avLst/>
            <a:gdLst>
              <a:gd name="T0" fmla="*/ 2147483647 w 1540"/>
              <a:gd name="T1" fmla="*/ 2147483647 h 218"/>
              <a:gd name="T2" fmla="*/ 2147483647 w 1540"/>
              <a:gd name="T3" fmla="*/ 2147483647 h 218"/>
              <a:gd name="T4" fmla="*/ 2147483647 w 1540"/>
              <a:gd name="T5" fmla="*/ 2147483647 h 218"/>
              <a:gd name="T6" fmla="*/ 2147483647 w 1540"/>
              <a:gd name="T7" fmla="*/ 2147483647 h 218"/>
              <a:gd name="T8" fmla="*/ 2147483647 w 1540"/>
              <a:gd name="T9" fmla="*/ 2147483647 h 218"/>
              <a:gd name="T10" fmla="*/ 0 w 1540"/>
              <a:gd name="T11" fmla="*/ 2147483647 h 218"/>
              <a:gd name="T12" fmla="*/ 2147483647 w 1540"/>
              <a:gd name="T13" fmla="*/ 2147483647 h 218"/>
              <a:gd name="T14" fmla="*/ 2147483647 w 1540"/>
              <a:gd name="T15" fmla="*/ 0 h 218"/>
              <a:gd name="T16" fmla="*/ 2147483647 w 1540"/>
              <a:gd name="T17" fmla="*/ 2147483647 h 218"/>
              <a:gd name="T18" fmla="*/ 2147483647 w 1540"/>
              <a:gd name="T19" fmla="*/ 2147483647 h 218"/>
              <a:gd name="T20" fmla="*/ 2147483647 w 1540"/>
              <a:gd name="T21" fmla="*/ 0 h 2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40"/>
              <a:gd name="T34" fmla="*/ 0 h 218"/>
              <a:gd name="T35" fmla="*/ 1540 w 1540"/>
              <a:gd name="T36" fmla="*/ 218 h 2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40" h="218">
                <a:moveTo>
                  <a:pt x="14" y="95"/>
                </a:moveTo>
                <a:lnTo>
                  <a:pt x="1385" y="95"/>
                </a:lnTo>
                <a:cubicBezTo>
                  <a:pt x="1393" y="95"/>
                  <a:pt x="1399" y="101"/>
                  <a:pt x="1399" y="109"/>
                </a:cubicBezTo>
                <a:cubicBezTo>
                  <a:pt x="1399" y="117"/>
                  <a:pt x="1393" y="123"/>
                  <a:pt x="1385" y="123"/>
                </a:cubicBezTo>
                <a:lnTo>
                  <a:pt x="14" y="123"/>
                </a:lnTo>
                <a:cubicBezTo>
                  <a:pt x="6" y="123"/>
                  <a:pt x="0" y="117"/>
                  <a:pt x="0" y="109"/>
                </a:cubicBezTo>
                <a:cubicBezTo>
                  <a:pt x="0" y="101"/>
                  <a:pt x="6" y="95"/>
                  <a:pt x="14" y="95"/>
                </a:cubicBezTo>
                <a:close/>
                <a:moveTo>
                  <a:pt x="1322" y="0"/>
                </a:moveTo>
                <a:lnTo>
                  <a:pt x="1540" y="109"/>
                </a:lnTo>
                <a:lnTo>
                  <a:pt x="1322" y="218"/>
                </a:lnTo>
                <a:lnTo>
                  <a:pt x="1322" y="0"/>
                </a:lnTo>
                <a:close/>
              </a:path>
            </a:pathLst>
          </a:custGeom>
          <a:solidFill>
            <a:srgbClr val="000000"/>
          </a:solidFill>
          <a:ln w="38100">
            <a:solidFill>
              <a:srgbClr val="000000"/>
            </a:solidFill>
            <a:bevel/>
            <a:headEnd/>
            <a:tailEnd/>
          </a:ln>
        </p:spPr>
        <p:txBody>
          <a:bodyPr/>
          <a:lstStyle/>
          <a:p>
            <a:endParaRPr lang="en-US">
              <a:solidFill>
                <a:prstClr val="black"/>
              </a:solidFill>
            </a:endParaRPr>
          </a:p>
        </p:txBody>
      </p:sp>
      <p:sp>
        <p:nvSpPr>
          <p:cNvPr id="9" name="Rectangle 23">
            <a:extLst>
              <a:ext uri="{FF2B5EF4-FFF2-40B4-BE49-F238E27FC236}">
                <a16:creationId xmlns:a16="http://schemas.microsoft.com/office/drawing/2014/main" id="{1E313182-E3E4-431A-AA86-4A3F513B54FC}"/>
              </a:ext>
            </a:extLst>
          </p:cNvPr>
          <p:cNvSpPr>
            <a:spLocks noChangeArrowheads="1"/>
          </p:cNvSpPr>
          <p:nvPr/>
        </p:nvSpPr>
        <p:spPr bwMode="auto">
          <a:xfrm>
            <a:off x="0" y="3048000"/>
            <a:ext cx="1600200" cy="1219200"/>
          </a:xfrm>
          <a:prstGeom prst="rect">
            <a:avLst/>
          </a:prstGeom>
          <a:noFill/>
          <a:ln w="9525">
            <a:noFill/>
            <a:miter lim="800000"/>
            <a:headEnd/>
            <a:tailEnd/>
          </a:ln>
        </p:spPr>
        <p:txBody>
          <a:bodyPr lIns="0" tIns="0" rIns="0" bIns="0">
            <a:spAutoFit/>
          </a:bodyPr>
          <a:lstStyle/>
          <a:p>
            <a:pPr algn="ctr"/>
            <a:r>
              <a:rPr lang="en-US" sz="2000" dirty="0">
                <a:solidFill>
                  <a:srgbClr val="000000"/>
                </a:solidFill>
                <a:latin typeface="Times New Roman" pitchFamily="18" charset="0"/>
              </a:rPr>
              <a:t>Develop clinical</a:t>
            </a:r>
          </a:p>
          <a:p>
            <a:pPr algn="ctr"/>
            <a:r>
              <a:rPr lang="en-US" sz="2000" dirty="0">
                <a:solidFill>
                  <a:srgbClr val="000000"/>
                </a:solidFill>
                <a:latin typeface="Times New Roman" pitchFamily="18" charset="0"/>
              </a:rPr>
              <a:t>training curriculum</a:t>
            </a:r>
            <a:endParaRPr lang="en-US" sz="2000" dirty="0">
              <a:solidFill>
                <a:prstClr val="black"/>
              </a:solidFill>
              <a:latin typeface="Times New Roman" pitchFamily="18" charset="0"/>
            </a:endParaRPr>
          </a:p>
        </p:txBody>
      </p:sp>
      <p:sp>
        <p:nvSpPr>
          <p:cNvPr id="10" name="Rectangle 41">
            <a:extLst>
              <a:ext uri="{FF2B5EF4-FFF2-40B4-BE49-F238E27FC236}">
                <a16:creationId xmlns:a16="http://schemas.microsoft.com/office/drawing/2014/main" id="{C88A07CC-32CB-4F2E-8FA7-18470E6C6A99}"/>
              </a:ext>
            </a:extLst>
          </p:cNvPr>
          <p:cNvSpPr>
            <a:spLocks noChangeArrowheads="1"/>
          </p:cNvSpPr>
          <p:nvPr/>
        </p:nvSpPr>
        <p:spPr bwMode="auto">
          <a:xfrm>
            <a:off x="1752600" y="3048000"/>
            <a:ext cx="1371600" cy="914400"/>
          </a:xfrm>
          <a:prstGeom prst="rect">
            <a:avLst/>
          </a:prstGeom>
          <a:noFill/>
          <a:ln w="9525">
            <a:noFill/>
            <a:miter lim="800000"/>
            <a:headEnd/>
            <a:tailEnd/>
          </a:ln>
        </p:spPr>
        <p:txBody>
          <a:bodyPr lIns="0" tIns="0" rIns="0" bIns="0">
            <a:spAutoFit/>
          </a:bodyPr>
          <a:lstStyle/>
          <a:p>
            <a:pPr algn="ctr"/>
            <a:r>
              <a:rPr lang="en-US" sz="2000">
                <a:solidFill>
                  <a:srgbClr val="000000"/>
                </a:solidFill>
                <a:latin typeface="Times New Roman" pitchFamily="18" charset="0"/>
              </a:rPr>
              <a:t>Conduct</a:t>
            </a:r>
          </a:p>
          <a:p>
            <a:pPr algn="ctr"/>
            <a:r>
              <a:rPr lang="en-US" sz="2000">
                <a:solidFill>
                  <a:srgbClr val="000000"/>
                </a:solidFill>
                <a:latin typeface="Times New Roman" pitchFamily="18" charset="0"/>
              </a:rPr>
              <a:t>training events</a:t>
            </a:r>
            <a:endParaRPr lang="en-US" sz="2000">
              <a:solidFill>
                <a:prstClr val="black"/>
              </a:solidFill>
              <a:latin typeface="Times New Roman" pitchFamily="18" charset="0"/>
            </a:endParaRPr>
          </a:p>
        </p:txBody>
      </p:sp>
      <p:sp>
        <p:nvSpPr>
          <p:cNvPr id="11" name="Rectangle 42">
            <a:extLst>
              <a:ext uri="{FF2B5EF4-FFF2-40B4-BE49-F238E27FC236}">
                <a16:creationId xmlns:a16="http://schemas.microsoft.com/office/drawing/2014/main" id="{C2CE7B03-C522-4C5D-8B2E-C878909DFAD7}"/>
              </a:ext>
            </a:extLst>
          </p:cNvPr>
          <p:cNvSpPr>
            <a:spLocks noChangeArrowheads="1"/>
          </p:cNvSpPr>
          <p:nvPr/>
        </p:nvSpPr>
        <p:spPr bwMode="auto">
          <a:xfrm>
            <a:off x="3505200" y="3048000"/>
            <a:ext cx="1600200" cy="1219200"/>
          </a:xfrm>
          <a:prstGeom prst="rect">
            <a:avLst/>
          </a:prstGeom>
          <a:noFill/>
          <a:ln w="9525">
            <a:noFill/>
            <a:miter lim="800000"/>
            <a:headEnd/>
            <a:tailEnd/>
          </a:ln>
        </p:spPr>
        <p:txBody>
          <a:bodyPr lIns="0" tIns="0" rIns="0" bIns="0">
            <a:spAutoFit/>
          </a:bodyPr>
          <a:lstStyle/>
          <a:p>
            <a:pPr algn="ctr"/>
            <a:r>
              <a:rPr lang="en-US" sz="2000">
                <a:solidFill>
                  <a:srgbClr val="000000"/>
                </a:solidFill>
                <a:latin typeface="Times New Roman" pitchFamily="18" charset="0"/>
              </a:rPr>
              <a:t>Practitioners</a:t>
            </a:r>
          </a:p>
          <a:p>
            <a:pPr algn="ctr"/>
            <a:r>
              <a:rPr lang="en-US" sz="2000">
                <a:solidFill>
                  <a:srgbClr val="000000"/>
                </a:solidFill>
                <a:latin typeface="Times New Roman" pitchFamily="18" charset="0"/>
              </a:rPr>
              <a:t>trained in new clinical techniques</a:t>
            </a:r>
            <a:endParaRPr lang="en-US" sz="2000">
              <a:solidFill>
                <a:prstClr val="black"/>
              </a:solidFill>
              <a:latin typeface="Times New Roman" pitchFamily="18" charset="0"/>
            </a:endParaRPr>
          </a:p>
        </p:txBody>
      </p:sp>
      <p:sp>
        <p:nvSpPr>
          <p:cNvPr id="12" name="Rectangle 43">
            <a:extLst>
              <a:ext uri="{FF2B5EF4-FFF2-40B4-BE49-F238E27FC236}">
                <a16:creationId xmlns:a16="http://schemas.microsoft.com/office/drawing/2014/main" id="{0D52CC69-2197-4053-AA67-43C46551BE27}"/>
              </a:ext>
            </a:extLst>
          </p:cNvPr>
          <p:cNvSpPr>
            <a:spLocks noChangeArrowheads="1"/>
          </p:cNvSpPr>
          <p:nvPr/>
        </p:nvSpPr>
        <p:spPr bwMode="auto">
          <a:xfrm>
            <a:off x="5410200" y="3048000"/>
            <a:ext cx="1600200" cy="1524000"/>
          </a:xfrm>
          <a:prstGeom prst="rect">
            <a:avLst/>
          </a:prstGeom>
          <a:noFill/>
          <a:ln w="9525">
            <a:noFill/>
            <a:miter lim="800000"/>
            <a:headEnd/>
            <a:tailEnd/>
          </a:ln>
        </p:spPr>
        <p:txBody>
          <a:bodyPr lIns="0" tIns="0" rIns="0" bIns="0">
            <a:spAutoFit/>
          </a:bodyPr>
          <a:lstStyle/>
          <a:p>
            <a:pPr algn="ctr"/>
            <a:r>
              <a:rPr lang="en-US" sz="2000">
                <a:solidFill>
                  <a:srgbClr val="000000"/>
                </a:solidFill>
                <a:latin typeface="Times New Roman" pitchFamily="18" charset="0"/>
              </a:rPr>
              <a:t>Increase in clients served by (newly) trained providers</a:t>
            </a:r>
            <a:endParaRPr lang="en-US" sz="2000">
              <a:solidFill>
                <a:prstClr val="black"/>
              </a:solidFill>
              <a:latin typeface="Times New Roman" pitchFamily="18" charset="0"/>
            </a:endParaRPr>
          </a:p>
        </p:txBody>
      </p:sp>
      <p:sp>
        <p:nvSpPr>
          <p:cNvPr id="13" name="Rectangle 44">
            <a:extLst>
              <a:ext uri="{FF2B5EF4-FFF2-40B4-BE49-F238E27FC236}">
                <a16:creationId xmlns:a16="http://schemas.microsoft.com/office/drawing/2014/main" id="{5E11C70E-FE66-43DD-82E0-0F7FB9DC26CF}"/>
              </a:ext>
            </a:extLst>
          </p:cNvPr>
          <p:cNvSpPr>
            <a:spLocks noChangeArrowheads="1"/>
          </p:cNvSpPr>
          <p:nvPr/>
        </p:nvSpPr>
        <p:spPr bwMode="auto">
          <a:xfrm>
            <a:off x="7086600" y="3048000"/>
            <a:ext cx="1600200" cy="1219200"/>
          </a:xfrm>
          <a:prstGeom prst="rect">
            <a:avLst/>
          </a:prstGeom>
          <a:noFill/>
          <a:ln w="9525">
            <a:noFill/>
            <a:miter lim="800000"/>
            <a:headEnd/>
            <a:tailEnd/>
          </a:ln>
        </p:spPr>
        <p:txBody>
          <a:bodyPr lIns="0" tIns="0" rIns="0" bIns="0">
            <a:spAutoFit/>
          </a:bodyPr>
          <a:lstStyle/>
          <a:p>
            <a:pPr algn="ctr"/>
            <a:r>
              <a:rPr lang="en-US" sz="2000">
                <a:solidFill>
                  <a:srgbClr val="000000"/>
                </a:solidFill>
                <a:latin typeface="Times New Roman" pitchFamily="18" charset="0"/>
              </a:rPr>
              <a:t>Declining morbidity levels in target population</a:t>
            </a:r>
            <a:endParaRPr lang="en-US" sz="2000">
              <a:solidFill>
                <a:prstClr val="black"/>
              </a:solidFill>
              <a:latin typeface="Times New Roman" pitchFamily="18" charset="0"/>
            </a:endParaRPr>
          </a:p>
        </p:txBody>
      </p:sp>
      <p:sp>
        <p:nvSpPr>
          <p:cNvPr id="14" name="Freeform 45">
            <a:extLst>
              <a:ext uri="{FF2B5EF4-FFF2-40B4-BE49-F238E27FC236}">
                <a16:creationId xmlns:a16="http://schemas.microsoft.com/office/drawing/2014/main" id="{94D2053C-F389-43DE-892B-A3FC7A5EC743}"/>
              </a:ext>
            </a:extLst>
          </p:cNvPr>
          <p:cNvSpPr>
            <a:spLocks noEditPoints="1"/>
          </p:cNvSpPr>
          <p:nvPr/>
        </p:nvSpPr>
        <p:spPr bwMode="auto">
          <a:xfrm>
            <a:off x="3200400" y="2362200"/>
            <a:ext cx="457200" cy="76200"/>
          </a:xfrm>
          <a:custGeom>
            <a:avLst/>
            <a:gdLst>
              <a:gd name="T0" fmla="*/ 2147483647 w 1540"/>
              <a:gd name="T1" fmla="*/ 2147483647 h 218"/>
              <a:gd name="T2" fmla="*/ 2147483647 w 1540"/>
              <a:gd name="T3" fmla="*/ 2147483647 h 218"/>
              <a:gd name="T4" fmla="*/ 2147483647 w 1540"/>
              <a:gd name="T5" fmla="*/ 2147483647 h 218"/>
              <a:gd name="T6" fmla="*/ 2147483647 w 1540"/>
              <a:gd name="T7" fmla="*/ 2147483647 h 218"/>
              <a:gd name="T8" fmla="*/ 2147483647 w 1540"/>
              <a:gd name="T9" fmla="*/ 2147483647 h 218"/>
              <a:gd name="T10" fmla="*/ 0 w 1540"/>
              <a:gd name="T11" fmla="*/ 2147483647 h 218"/>
              <a:gd name="T12" fmla="*/ 2147483647 w 1540"/>
              <a:gd name="T13" fmla="*/ 2147483647 h 218"/>
              <a:gd name="T14" fmla="*/ 2147483647 w 1540"/>
              <a:gd name="T15" fmla="*/ 0 h 218"/>
              <a:gd name="T16" fmla="*/ 2147483647 w 1540"/>
              <a:gd name="T17" fmla="*/ 2147483647 h 218"/>
              <a:gd name="T18" fmla="*/ 2147483647 w 1540"/>
              <a:gd name="T19" fmla="*/ 2147483647 h 218"/>
              <a:gd name="T20" fmla="*/ 2147483647 w 1540"/>
              <a:gd name="T21" fmla="*/ 0 h 2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40"/>
              <a:gd name="T34" fmla="*/ 0 h 218"/>
              <a:gd name="T35" fmla="*/ 1540 w 1540"/>
              <a:gd name="T36" fmla="*/ 218 h 2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40" h="218">
                <a:moveTo>
                  <a:pt x="14" y="95"/>
                </a:moveTo>
                <a:lnTo>
                  <a:pt x="1385" y="95"/>
                </a:lnTo>
                <a:cubicBezTo>
                  <a:pt x="1393" y="95"/>
                  <a:pt x="1399" y="101"/>
                  <a:pt x="1399" y="109"/>
                </a:cubicBezTo>
                <a:cubicBezTo>
                  <a:pt x="1399" y="117"/>
                  <a:pt x="1393" y="123"/>
                  <a:pt x="1385" y="123"/>
                </a:cubicBezTo>
                <a:lnTo>
                  <a:pt x="14" y="123"/>
                </a:lnTo>
                <a:cubicBezTo>
                  <a:pt x="6" y="123"/>
                  <a:pt x="0" y="117"/>
                  <a:pt x="0" y="109"/>
                </a:cubicBezTo>
                <a:cubicBezTo>
                  <a:pt x="0" y="101"/>
                  <a:pt x="6" y="95"/>
                  <a:pt x="14" y="95"/>
                </a:cubicBezTo>
                <a:close/>
                <a:moveTo>
                  <a:pt x="1322" y="0"/>
                </a:moveTo>
                <a:lnTo>
                  <a:pt x="1540" y="109"/>
                </a:lnTo>
                <a:lnTo>
                  <a:pt x="1322" y="218"/>
                </a:lnTo>
                <a:lnTo>
                  <a:pt x="1322" y="0"/>
                </a:lnTo>
                <a:close/>
              </a:path>
            </a:pathLst>
          </a:custGeom>
          <a:solidFill>
            <a:srgbClr val="000000"/>
          </a:solidFill>
          <a:ln w="38100">
            <a:solidFill>
              <a:srgbClr val="000000"/>
            </a:solidFill>
            <a:bevel/>
            <a:headEnd/>
            <a:tailEnd/>
          </a:ln>
        </p:spPr>
        <p:txBody>
          <a:bodyPr/>
          <a:lstStyle/>
          <a:p>
            <a:endParaRPr lang="en-US">
              <a:solidFill>
                <a:prstClr val="black"/>
              </a:solidFill>
            </a:endParaRPr>
          </a:p>
        </p:txBody>
      </p:sp>
      <p:sp>
        <p:nvSpPr>
          <p:cNvPr id="15" name="Freeform 46">
            <a:extLst>
              <a:ext uri="{FF2B5EF4-FFF2-40B4-BE49-F238E27FC236}">
                <a16:creationId xmlns:a16="http://schemas.microsoft.com/office/drawing/2014/main" id="{E6112EF4-6EB8-41A2-A43C-0DFACB6C66BC}"/>
              </a:ext>
            </a:extLst>
          </p:cNvPr>
          <p:cNvSpPr>
            <a:spLocks noEditPoints="1"/>
          </p:cNvSpPr>
          <p:nvPr/>
        </p:nvSpPr>
        <p:spPr bwMode="auto">
          <a:xfrm>
            <a:off x="4953000" y="2362200"/>
            <a:ext cx="457200" cy="76200"/>
          </a:xfrm>
          <a:custGeom>
            <a:avLst/>
            <a:gdLst>
              <a:gd name="T0" fmla="*/ 2147483647 w 1540"/>
              <a:gd name="T1" fmla="*/ 2147483647 h 218"/>
              <a:gd name="T2" fmla="*/ 2147483647 w 1540"/>
              <a:gd name="T3" fmla="*/ 2147483647 h 218"/>
              <a:gd name="T4" fmla="*/ 2147483647 w 1540"/>
              <a:gd name="T5" fmla="*/ 2147483647 h 218"/>
              <a:gd name="T6" fmla="*/ 2147483647 w 1540"/>
              <a:gd name="T7" fmla="*/ 2147483647 h 218"/>
              <a:gd name="T8" fmla="*/ 2147483647 w 1540"/>
              <a:gd name="T9" fmla="*/ 2147483647 h 218"/>
              <a:gd name="T10" fmla="*/ 0 w 1540"/>
              <a:gd name="T11" fmla="*/ 2147483647 h 218"/>
              <a:gd name="T12" fmla="*/ 2147483647 w 1540"/>
              <a:gd name="T13" fmla="*/ 2147483647 h 218"/>
              <a:gd name="T14" fmla="*/ 2147483647 w 1540"/>
              <a:gd name="T15" fmla="*/ 0 h 218"/>
              <a:gd name="T16" fmla="*/ 2147483647 w 1540"/>
              <a:gd name="T17" fmla="*/ 2147483647 h 218"/>
              <a:gd name="T18" fmla="*/ 2147483647 w 1540"/>
              <a:gd name="T19" fmla="*/ 2147483647 h 218"/>
              <a:gd name="T20" fmla="*/ 2147483647 w 1540"/>
              <a:gd name="T21" fmla="*/ 0 h 2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40"/>
              <a:gd name="T34" fmla="*/ 0 h 218"/>
              <a:gd name="T35" fmla="*/ 1540 w 1540"/>
              <a:gd name="T36" fmla="*/ 218 h 2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40" h="218">
                <a:moveTo>
                  <a:pt x="14" y="95"/>
                </a:moveTo>
                <a:lnTo>
                  <a:pt x="1385" y="95"/>
                </a:lnTo>
                <a:cubicBezTo>
                  <a:pt x="1393" y="95"/>
                  <a:pt x="1399" y="101"/>
                  <a:pt x="1399" y="109"/>
                </a:cubicBezTo>
                <a:cubicBezTo>
                  <a:pt x="1399" y="117"/>
                  <a:pt x="1393" y="123"/>
                  <a:pt x="1385" y="123"/>
                </a:cubicBezTo>
                <a:lnTo>
                  <a:pt x="14" y="123"/>
                </a:lnTo>
                <a:cubicBezTo>
                  <a:pt x="6" y="123"/>
                  <a:pt x="0" y="117"/>
                  <a:pt x="0" y="109"/>
                </a:cubicBezTo>
                <a:cubicBezTo>
                  <a:pt x="0" y="101"/>
                  <a:pt x="6" y="95"/>
                  <a:pt x="14" y="95"/>
                </a:cubicBezTo>
                <a:close/>
                <a:moveTo>
                  <a:pt x="1322" y="0"/>
                </a:moveTo>
                <a:lnTo>
                  <a:pt x="1540" y="109"/>
                </a:lnTo>
                <a:lnTo>
                  <a:pt x="1322" y="218"/>
                </a:lnTo>
                <a:lnTo>
                  <a:pt x="1322" y="0"/>
                </a:lnTo>
                <a:close/>
              </a:path>
            </a:pathLst>
          </a:custGeom>
          <a:solidFill>
            <a:srgbClr val="000000"/>
          </a:solidFill>
          <a:ln w="38100">
            <a:solidFill>
              <a:srgbClr val="000000"/>
            </a:solidFill>
            <a:bevel/>
            <a:headEnd/>
            <a:tailEnd/>
          </a:ln>
        </p:spPr>
        <p:txBody>
          <a:bodyPr/>
          <a:lstStyle/>
          <a:p>
            <a:endParaRPr lang="en-US">
              <a:solidFill>
                <a:prstClr val="black"/>
              </a:solidFill>
            </a:endParaRPr>
          </a:p>
        </p:txBody>
      </p:sp>
      <p:sp>
        <p:nvSpPr>
          <p:cNvPr id="16" name="Freeform 47">
            <a:extLst>
              <a:ext uri="{FF2B5EF4-FFF2-40B4-BE49-F238E27FC236}">
                <a16:creationId xmlns:a16="http://schemas.microsoft.com/office/drawing/2014/main" id="{41A47D3B-8540-42D2-A24C-E92EDC03B9D8}"/>
              </a:ext>
            </a:extLst>
          </p:cNvPr>
          <p:cNvSpPr>
            <a:spLocks noEditPoints="1"/>
          </p:cNvSpPr>
          <p:nvPr/>
        </p:nvSpPr>
        <p:spPr bwMode="auto">
          <a:xfrm>
            <a:off x="7010400" y="2362200"/>
            <a:ext cx="304800" cy="76200"/>
          </a:xfrm>
          <a:custGeom>
            <a:avLst/>
            <a:gdLst>
              <a:gd name="T0" fmla="*/ 2147483647 w 1540"/>
              <a:gd name="T1" fmla="*/ 2147483647 h 218"/>
              <a:gd name="T2" fmla="*/ 2147483647 w 1540"/>
              <a:gd name="T3" fmla="*/ 2147483647 h 218"/>
              <a:gd name="T4" fmla="*/ 2147483647 w 1540"/>
              <a:gd name="T5" fmla="*/ 2147483647 h 218"/>
              <a:gd name="T6" fmla="*/ 2147483647 w 1540"/>
              <a:gd name="T7" fmla="*/ 2147483647 h 218"/>
              <a:gd name="T8" fmla="*/ 2147483647 w 1540"/>
              <a:gd name="T9" fmla="*/ 2147483647 h 218"/>
              <a:gd name="T10" fmla="*/ 0 w 1540"/>
              <a:gd name="T11" fmla="*/ 2147483647 h 218"/>
              <a:gd name="T12" fmla="*/ 2147483647 w 1540"/>
              <a:gd name="T13" fmla="*/ 2147483647 h 218"/>
              <a:gd name="T14" fmla="*/ 2147483647 w 1540"/>
              <a:gd name="T15" fmla="*/ 0 h 218"/>
              <a:gd name="T16" fmla="*/ 2147483647 w 1540"/>
              <a:gd name="T17" fmla="*/ 2147483647 h 218"/>
              <a:gd name="T18" fmla="*/ 2147483647 w 1540"/>
              <a:gd name="T19" fmla="*/ 2147483647 h 218"/>
              <a:gd name="T20" fmla="*/ 2147483647 w 1540"/>
              <a:gd name="T21" fmla="*/ 0 h 2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40"/>
              <a:gd name="T34" fmla="*/ 0 h 218"/>
              <a:gd name="T35" fmla="*/ 1540 w 1540"/>
              <a:gd name="T36" fmla="*/ 218 h 2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40" h="218">
                <a:moveTo>
                  <a:pt x="14" y="95"/>
                </a:moveTo>
                <a:lnTo>
                  <a:pt x="1385" y="95"/>
                </a:lnTo>
                <a:cubicBezTo>
                  <a:pt x="1393" y="95"/>
                  <a:pt x="1399" y="101"/>
                  <a:pt x="1399" y="109"/>
                </a:cubicBezTo>
                <a:cubicBezTo>
                  <a:pt x="1399" y="117"/>
                  <a:pt x="1393" y="123"/>
                  <a:pt x="1385" y="123"/>
                </a:cubicBezTo>
                <a:lnTo>
                  <a:pt x="14" y="123"/>
                </a:lnTo>
                <a:cubicBezTo>
                  <a:pt x="6" y="123"/>
                  <a:pt x="0" y="117"/>
                  <a:pt x="0" y="109"/>
                </a:cubicBezTo>
                <a:cubicBezTo>
                  <a:pt x="0" y="101"/>
                  <a:pt x="6" y="95"/>
                  <a:pt x="14" y="95"/>
                </a:cubicBezTo>
                <a:close/>
                <a:moveTo>
                  <a:pt x="1322" y="0"/>
                </a:moveTo>
                <a:lnTo>
                  <a:pt x="1540" y="109"/>
                </a:lnTo>
                <a:lnTo>
                  <a:pt x="1322" y="218"/>
                </a:lnTo>
                <a:lnTo>
                  <a:pt x="1322" y="0"/>
                </a:lnTo>
                <a:close/>
              </a:path>
            </a:pathLst>
          </a:custGeom>
          <a:solidFill>
            <a:srgbClr val="000000"/>
          </a:solidFill>
          <a:ln w="38100">
            <a:solidFill>
              <a:srgbClr val="000000"/>
            </a:solidFill>
            <a:bevel/>
            <a:headEnd/>
            <a:tailEnd/>
          </a:ln>
        </p:spPr>
        <p:txBody>
          <a:bodyPr/>
          <a:lstStyle/>
          <a:p>
            <a:endParaRPr lang="en-US">
              <a:solidFill>
                <a:prstClr val="black"/>
              </a:solidFill>
            </a:endParaRPr>
          </a:p>
        </p:txBody>
      </p:sp>
    </p:spTree>
    <p:extLst>
      <p:ext uri="{BB962C8B-B14F-4D97-AF65-F5344CB8AC3E}">
        <p14:creationId xmlns:p14="http://schemas.microsoft.com/office/powerpoint/2010/main" val="3836509415"/>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600" b="1" dirty="0">
                <a:solidFill>
                  <a:schemeClr val="tx1"/>
                </a:solidFill>
              </a:rPr>
              <a:t>Results Framework</a:t>
            </a:r>
            <a:r>
              <a:rPr lang="en-GB" sz="2500" b="1" dirty="0">
                <a:solidFill>
                  <a:schemeClr val="tx1"/>
                </a:solidFill>
              </a:rPr>
              <a:t>: </a:t>
            </a:r>
          </a:p>
          <a:p>
            <a:pPr algn="just">
              <a:lnSpc>
                <a:spcPct val="120000"/>
              </a:lnSpc>
              <a:spcBef>
                <a:spcPts val="0"/>
              </a:spcBef>
              <a:buClrTx/>
              <a:buFont typeface="Wingdings" panose="05000000000000000000" pitchFamily="2" charset="2"/>
              <a:buChar char="q"/>
            </a:pPr>
            <a:r>
              <a:rPr lang="en-US" sz="2600" dirty="0">
                <a:solidFill>
                  <a:schemeClr val="tx1"/>
                </a:solidFill>
              </a:rPr>
              <a:t>Results frameworks are diagrams that identify steps, or levels, of results, and illustrate the causal relationships linking all levels of a program’s objectives. </a:t>
            </a:r>
          </a:p>
          <a:p>
            <a:pPr algn="just">
              <a:lnSpc>
                <a:spcPct val="120000"/>
              </a:lnSpc>
              <a:spcBef>
                <a:spcPts val="0"/>
              </a:spcBef>
              <a:buClrTx/>
              <a:buFont typeface="Wingdings" panose="05000000000000000000" pitchFamily="2" charset="2"/>
              <a:buChar char="q"/>
            </a:pPr>
            <a:r>
              <a:rPr lang="en-US" sz="2600" dirty="0">
                <a:solidFill>
                  <a:schemeClr val="tx1"/>
                </a:solidFill>
              </a:rPr>
              <a:t>A presentation of a whole view of a program including—</a:t>
            </a:r>
          </a:p>
          <a:p>
            <a:pPr algn="just">
              <a:lnSpc>
                <a:spcPct val="120000"/>
              </a:lnSpc>
              <a:spcBef>
                <a:spcPts val="0"/>
              </a:spcBef>
              <a:buClrTx/>
              <a:buFont typeface="Wingdings" panose="05000000000000000000" pitchFamily="2" charset="2"/>
              <a:buChar char="ü"/>
            </a:pPr>
            <a:r>
              <a:rPr lang="en-US" sz="2600" dirty="0">
                <a:solidFill>
                  <a:schemeClr val="tx1"/>
                </a:solidFill>
              </a:rPr>
              <a:t>The big goal </a:t>
            </a:r>
          </a:p>
          <a:p>
            <a:pPr algn="just">
              <a:lnSpc>
                <a:spcPct val="120000"/>
              </a:lnSpc>
              <a:spcBef>
                <a:spcPts val="0"/>
              </a:spcBef>
              <a:buClrTx/>
              <a:buFont typeface="Wingdings" panose="05000000000000000000" pitchFamily="2" charset="2"/>
              <a:buChar char="ü"/>
            </a:pPr>
            <a:r>
              <a:rPr lang="en-US" sz="2600" dirty="0">
                <a:solidFill>
                  <a:schemeClr val="tx1"/>
                </a:solidFill>
              </a:rPr>
              <a:t>Our ideas about the things that have to be in place to achieve  success.</a:t>
            </a:r>
          </a:p>
          <a:p>
            <a:pPr algn="just">
              <a:lnSpc>
                <a:spcPct val="120000"/>
              </a:lnSpc>
              <a:spcBef>
                <a:spcPts val="0"/>
              </a:spcBef>
              <a:buClrTx/>
              <a:buFont typeface="Wingdings" panose="05000000000000000000" pitchFamily="2" charset="2"/>
              <a:buChar char="q"/>
            </a:pPr>
            <a:r>
              <a:rPr lang="en-US" sz="2600" dirty="0">
                <a:solidFill>
                  <a:schemeClr val="tx1"/>
                </a:solidFill>
              </a:rPr>
              <a:t>Other terms used: Strategic frameworks</a:t>
            </a:r>
          </a:p>
          <a:p>
            <a:pPr algn="just">
              <a:lnSpc>
                <a:spcPct val="120000"/>
              </a:lnSpc>
              <a:spcBef>
                <a:spcPts val="0"/>
              </a:spcBef>
              <a:buClrTx/>
              <a:buFont typeface="Wingdings" panose="05000000000000000000" pitchFamily="2" charset="2"/>
              <a:buChar char="q"/>
            </a:pPr>
            <a:r>
              <a:rPr lang="en-US" sz="2600" dirty="0">
                <a:solidFill>
                  <a:schemeClr val="tx1"/>
                </a:solidFill>
              </a:rPr>
              <a:t>Focus on the END result(s) and the strategies that we can use to achieve them</a:t>
            </a:r>
          </a:p>
          <a:p>
            <a:pPr algn="just">
              <a:lnSpc>
                <a:spcPct val="120000"/>
              </a:lnSpc>
              <a:spcBef>
                <a:spcPts val="0"/>
              </a:spcBef>
              <a:buClrTx/>
              <a:buFont typeface="Wingdings" panose="05000000000000000000" pitchFamily="2" charset="2"/>
              <a:buChar char="q"/>
            </a:pPr>
            <a:r>
              <a:rPr lang="en-US" sz="2600" dirty="0">
                <a:solidFill>
                  <a:schemeClr val="tx1"/>
                </a:solidFill>
              </a:rPr>
              <a:t>Identifies the logic and links behind programs and to identify necessary and sufficient elements for success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347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25389193"/>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Elements of Results Frameworks</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b="1" dirty="0">
                <a:solidFill>
                  <a:schemeClr val="tx1"/>
                </a:solidFill>
              </a:rPr>
              <a:t>Goal Statement</a:t>
            </a:r>
            <a:r>
              <a:rPr lang="en-US" sz="2600" dirty="0">
                <a:solidFill>
                  <a:schemeClr val="tx1"/>
                </a:solidFill>
              </a:rPr>
              <a:t>— the change in health conditions that we hope to achieve</a:t>
            </a:r>
          </a:p>
          <a:p>
            <a:pPr algn="just">
              <a:lnSpc>
                <a:spcPct val="120000"/>
              </a:lnSpc>
              <a:spcBef>
                <a:spcPts val="0"/>
              </a:spcBef>
              <a:buClrTx/>
              <a:buFont typeface="Wingdings" panose="05000000000000000000" pitchFamily="2" charset="2"/>
              <a:buChar char="q"/>
            </a:pPr>
            <a:r>
              <a:rPr lang="en-US" sz="2600" b="1" dirty="0">
                <a:solidFill>
                  <a:schemeClr val="tx1"/>
                </a:solidFill>
              </a:rPr>
              <a:t>Strategic (or Key) Objective (SO)—</a:t>
            </a:r>
            <a:r>
              <a:rPr lang="en-US" sz="2600" dirty="0">
                <a:solidFill>
                  <a:schemeClr val="tx1"/>
                </a:solidFill>
              </a:rPr>
              <a:t>the main result that will help us achieve our goal and for which we can measure change</a:t>
            </a:r>
          </a:p>
          <a:p>
            <a:pPr algn="just">
              <a:lnSpc>
                <a:spcPct val="120000"/>
              </a:lnSpc>
              <a:spcBef>
                <a:spcPts val="0"/>
              </a:spcBef>
              <a:buClrTx/>
              <a:buFont typeface="Wingdings" panose="05000000000000000000" pitchFamily="2" charset="2"/>
              <a:buChar char="q"/>
            </a:pPr>
            <a:r>
              <a:rPr lang="en-US" sz="2600" b="1" dirty="0">
                <a:solidFill>
                  <a:schemeClr val="tx1"/>
                </a:solidFill>
              </a:rPr>
              <a:t>(Intermediate) Results (IRs)—</a:t>
            </a:r>
            <a:r>
              <a:rPr lang="en-US" sz="2600" dirty="0">
                <a:solidFill>
                  <a:schemeClr val="tx1"/>
                </a:solidFill>
              </a:rPr>
              <a:t>the things that need to be in place to ensure achievement of the SO</a:t>
            </a:r>
          </a:p>
          <a:p>
            <a:pPr algn="just">
              <a:lnSpc>
                <a:spcPct val="120000"/>
              </a:lnSpc>
              <a:spcBef>
                <a:spcPts val="0"/>
              </a:spcBef>
              <a:buClrTx/>
              <a:buFont typeface="Wingdings" panose="05000000000000000000" pitchFamily="2" charset="2"/>
              <a:buChar char="q"/>
            </a:pPr>
            <a:r>
              <a:rPr lang="en-US" sz="2600" b="1" dirty="0">
                <a:solidFill>
                  <a:schemeClr val="tx1"/>
                </a:solidFill>
              </a:rPr>
              <a:t>Strategies &amp; Activities </a:t>
            </a:r>
            <a:r>
              <a:rPr lang="en-US" sz="2600" dirty="0">
                <a:solidFill>
                  <a:schemeClr val="tx1"/>
                </a:solidFill>
              </a:rPr>
              <a:t>—what a project does to achieve its intermediate results that contribute to the objective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348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71949717"/>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a:extLst>
              <a:ext uri="{FF2B5EF4-FFF2-40B4-BE49-F238E27FC236}">
                <a16:creationId xmlns:a16="http://schemas.microsoft.com/office/drawing/2014/main" id="{3F02B99B-E99A-4FC0-9E12-C6AFC0666F96}"/>
              </a:ext>
            </a:extLst>
          </p:cNvPr>
          <p:cNvSpPr>
            <a:spLocks noGrp="1" noChangeArrowheads="1"/>
          </p:cNvSpPr>
          <p:nvPr>
            <p:ph type="title"/>
          </p:nvPr>
        </p:nvSpPr>
        <p:spPr>
          <a:xfrm>
            <a:off x="457200" y="247650"/>
            <a:ext cx="7343775" cy="350838"/>
          </a:xfrm>
        </p:spPr>
        <p:txBody>
          <a:bodyPr/>
          <a:lstStyle/>
          <a:p>
            <a:pPr eaLnBrk="1" hangingPunct="1">
              <a:defRPr/>
            </a:pPr>
            <a:r>
              <a:rPr lang="en-US" sz="1700"/>
              <a:t>Example of a Results Framework Application</a:t>
            </a:r>
          </a:p>
        </p:txBody>
      </p:sp>
      <p:sp>
        <p:nvSpPr>
          <p:cNvPr id="31747" name="Rectangle 3">
            <a:extLst>
              <a:ext uri="{FF2B5EF4-FFF2-40B4-BE49-F238E27FC236}">
                <a16:creationId xmlns:a16="http://schemas.microsoft.com/office/drawing/2014/main" id="{AE47F313-DDFA-400C-9B0C-BEF64C51BC1B}"/>
              </a:ext>
            </a:extLst>
          </p:cNvPr>
          <p:cNvSpPr>
            <a:spLocks noChangeArrowheads="1"/>
          </p:cNvSpPr>
          <p:nvPr/>
        </p:nvSpPr>
        <p:spPr bwMode="auto">
          <a:xfrm>
            <a:off x="1600200" y="1050925"/>
            <a:ext cx="5803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Angsana New" panose="020B0502040204020203" pitchFamily="18" charset="-34"/>
                <a:cs typeface="Angsana New" panose="020B0502040204020203" pitchFamily="18" charset="-34"/>
              </a:rPr>
              <a:t>Donor/USAID Reproductive Health Program</a:t>
            </a:r>
          </a:p>
        </p:txBody>
      </p:sp>
      <p:sp>
        <p:nvSpPr>
          <p:cNvPr id="31748" name="Line 4">
            <a:extLst>
              <a:ext uri="{FF2B5EF4-FFF2-40B4-BE49-F238E27FC236}">
                <a16:creationId xmlns:a16="http://schemas.microsoft.com/office/drawing/2014/main" id="{E5A4D05A-C342-4BC4-A7CB-0BD072E1F11F}"/>
              </a:ext>
            </a:extLst>
          </p:cNvPr>
          <p:cNvSpPr>
            <a:spLocks noChangeShapeType="1"/>
          </p:cNvSpPr>
          <p:nvPr/>
        </p:nvSpPr>
        <p:spPr bwMode="auto">
          <a:xfrm>
            <a:off x="1757363" y="2438400"/>
            <a:ext cx="0" cy="274638"/>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749" name="Rectangle 5">
            <a:extLst>
              <a:ext uri="{FF2B5EF4-FFF2-40B4-BE49-F238E27FC236}">
                <a16:creationId xmlns:a16="http://schemas.microsoft.com/office/drawing/2014/main" id="{8FA42CBF-BB43-4A32-8F76-8A42405B1636}"/>
              </a:ext>
            </a:extLst>
          </p:cNvPr>
          <p:cNvSpPr>
            <a:spLocks noChangeArrowheads="1"/>
          </p:cNvSpPr>
          <p:nvPr/>
        </p:nvSpPr>
        <p:spPr bwMode="auto">
          <a:xfrm>
            <a:off x="533400" y="2644775"/>
            <a:ext cx="3276600" cy="687388"/>
          </a:xfrm>
          <a:prstGeom prst="rect">
            <a:avLst/>
          </a:prstGeom>
          <a:solidFill>
            <a:schemeClr val="hlink"/>
          </a:solidFill>
          <a:ln w="9525">
            <a:solidFill>
              <a:srgbClr val="FF0066"/>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750" name="Rectangle 6">
            <a:extLst>
              <a:ext uri="{FF2B5EF4-FFF2-40B4-BE49-F238E27FC236}">
                <a16:creationId xmlns:a16="http://schemas.microsoft.com/office/drawing/2014/main" id="{684A2BDC-CF61-4D7C-8C10-F613A23FD5A8}"/>
              </a:ext>
            </a:extLst>
          </p:cNvPr>
          <p:cNvSpPr>
            <a:spLocks noChangeArrowheads="1"/>
          </p:cNvSpPr>
          <p:nvPr/>
        </p:nvSpPr>
        <p:spPr bwMode="auto">
          <a:xfrm>
            <a:off x="933450" y="3608388"/>
            <a:ext cx="3028950" cy="1192212"/>
          </a:xfrm>
          <a:prstGeom prst="rect">
            <a:avLst/>
          </a:prstGeom>
          <a:solidFill>
            <a:schemeClr val="hlink"/>
          </a:solidFill>
          <a:ln w="9525">
            <a:solidFill>
              <a:srgbClr val="FF0066"/>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751" name="Rectangle 7">
            <a:extLst>
              <a:ext uri="{FF2B5EF4-FFF2-40B4-BE49-F238E27FC236}">
                <a16:creationId xmlns:a16="http://schemas.microsoft.com/office/drawing/2014/main" id="{8308FBC1-692B-43AA-9642-261BC3BD1343}"/>
              </a:ext>
            </a:extLst>
          </p:cNvPr>
          <p:cNvSpPr>
            <a:spLocks noChangeArrowheads="1"/>
          </p:cNvSpPr>
          <p:nvPr/>
        </p:nvSpPr>
        <p:spPr bwMode="auto">
          <a:xfrm>
            <a:off x="933450" y="5029200"/>
            <a:ext cx="3028950" cy="838200"/>
          </a:xfrm>
          <a:prstGeom prst="rect">
            <a:avLst/>
          </a:prstGeom>
          <a:solidFill>
            <a:schemeClr val="hlink"/>
          </a:solidFill>
          <a:ln w="9525">
            <a:solidFill>
              <a:srgbClr val="FF0066"/>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752" name="Rectangle 8">
            <a:extLst>
              <a:ext uri="{FF2B5EF4-FFF2-40B4-BE49-F238E27FC236}">
                <a16:creationId xmlns:a16="http://schemas.microsoft.com/office/drawing/2014/main" id="{66961ABD-C729-4DAD-9DA7-928F6CF94F9A}"/>
              </a:ext>
            </a:extLst>
          </p:cNvPr>
          <p:cNvSpPr>
            <a:spLocks noChangeArrowheads="1"/>
          </p:cNvSpPr>
          <p:nvPr/>
        </p:nvSpPr>
        <p:spPr bwMode="auto">
          <a:xfrm>
            <a:off x="685800" y="1649413"/>
            <a:ext cx="7696200" cy="412750"/>
          </a:xfrm>
          <a:prstGeom prst="rect">
            <a:avLst/>
          </a:prstGeom>
          <a:solidFill>
            <a:schemeClr val="hlink"/>
          </a:solidFill>
          <a:ln w="9525">
            <a:solidFill>
              <a:srgbClr val="FF0066"/>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753" name="Rectangle 9">
            <a:extLst>
              <a:ext uri="{FF2B5EF4-FFF2-40B4-BE49-F238E27FC236}">
                <a16:creationId xmlns:a16="http://schemas.microsoft.com/office/drawing/2014/main" id="{989AD91F-A8C6-40BB-AE2D-4B112AE558C7}"/>
              </a:ext>
            </a:extLst>
          </p:cNvPr>
          <p:cNvSpPr>
            <a:spLocks noChangeArrowheads="1"/>
          </p:cNvSpPr>
          <p:nvPr/>
        </p:nvSpPr>
        <p:spPr bwMode="auto">
          <a:xfrm>
            <a:off x="533400" y="2644775"/>
            <a:ext cx="332105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defTabSz="825500" eaLnBrk="0" hangingPunct="0">
              <a:defRPr>
                <a:solidFill>
                  <a:schemeClr val="tx1"/>
                </a:solidFill>
                <a:latin typeface="Arial" panose="020B0604020202020204" pitchFamily="34" charset="0"/>
              </a:defRPr>
            </a:lvl1pPr>
            <a:lvl2pPr marL="742950" indent="-285750" defTabSz="825500" eaLnBrk="0" hangingPunct="0">
              <a:defRPr>
                <a:solidFill>
                  <a:schemeClr val="tx1"/>
                </a:solidFill>
                <a:latin typeface="Arial" panose="020B0604020202020204" pitchFamily="34" charset="0"/>
              </a:defRPr>
            </a:lvl2pPr>
            <a:lvl3pPr marL="1143000" indent="-228600" defTabSz="825500" eaLnBrk="0" hangingPunct="0">
              <a:defRPr>
                <a:solidFill>
                  <a:schemeClr val="tx1"/>
                </a:solidFill>
                <a:latin typeface="Arial" panose="020B0604020202020204" pitchFamily="34" charset="0"/>
              </a:defRPr>
            </a:lvl3pPr>
            <a:lvl4pPr marL="1600200" indent="-228600" defTabSz="825500" eaLnBrk="0" hangingPunct="0">
              <a:defRPr>
                <a:solidFill>
                  <a:schemeClr val="tx1"/>
                </a:solidFill>
                <a:latin typeface="Arial" panose="020B0604020202020204" pitchFamily="34" charset="0"/>
              </a:defRPr>
            </a:lvl4pPr>
            <a:lvl5pPr marL="2057400" indent="-228600" defTabSz="825500" eaLnBrk="0" hangingPunct="0">
              <a:defRPr>
                <a:solidFill>
                  <a:schemeClr val="tx1"/>
                </a:solidFill>
                <a:latin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255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Times New Roman" panose="02020603050405020304" pitchFamily="18" charset="0"/>
                <a:ea typeface="Angsana New" panose="020B0502040204020203" pitchFamily="18" charset="-34"/>
                <a:cs typeface="Angsana New" panose="020B0502040204020203" pitchFamily="18" charset="-34"/>
              </a:rPr>
              <a:t>IR1 Strengthened sustainability </a:t>
            </a:r>
            <a:br>
              <a:rPr kumimoji="0" lang="en-US" altLang="en-US" sz="1800" b="1" i="0" u="none" strike="noStrike" kern="1200" cap="none" spc="0" normalizeH="0" baseline="0" noProof="0">
                <a:ln>
                  <a:noFill/>
                </a:ln>
                <a:solidFill>
                  <a:srgbClr val="000000"/>
                </a:solidFill>
                <a:effectLst/>
                <a:uLnTx/>
                <a:uFillTx/>
                <a:latin typeface="Times New Roman" panose="02020603050405020304" pitchFamily="18" charset="0"/>
                <a:ea typeface="Angsana New" panose="020B0502040204020203" pitchFamily="18" charset="-34"/>
                <a:cs typeface="Angsana New" panose="020B0502040204020203" pitchFamily="18" charset="-34"/>
              </a:rPr>
            </a:br>
            <a:r>
              <a:rPr kumimoji="0" lang="en-US" altLang="en-US" sz="1800" b="1" i="0" u="none" strike="noStrike" kern="1200" cap="none" spc="0" normalizeH="0" baseline="0" noProof="0">
                <a:ln>
                  <a:noFill/>
                </a:ln>
                <a:solidFill>
                  <a:srgbClr val="000000"/>
                </a:solidFill>
                <a:effectLst/>
                <a:uLnTx/>
                <a:uFillTx/>
                <a:latin typeface="Times New Roman" panose="02020603050405020304" pitchFamily="18" charset="0"/>
                <a:ea typeface="Angsana New" panose="020B0502040204020203" pitchFamily="18" charset="-34"/>
                <a:cs typeface="Angsana New" panose="020B0502040204020203" pitchFamily="18" charset="-34"/>
              </a:rPr>
              <a:t>of FP/RH Program</a:t>
            </a:r>
          </a:p>
        </p:txBody>
      </p:sp>
      <p:sp>
        <p:nvSpPr>
          <p:cNvPr id="31754" name="Rectangle 10">
            <a:extLst>
              <a:ext uri="{FF2B5EF4-FFF2-40B4-BE49-F238E27FC236}">
                <a16:creationId xmlns:a16="http://schemas.microsoft.com/office/drawing/2014/main" id="{907B882E-3AF9-4E48-9EB4-C4E9690E0629}"/>
              </a:ext>
            </a:extLst>
          </p:cNvPr>
          <p:cNvSpPr>
            <a:spLocks noChangeArrowheads="1"/>
          </p:cNvSpPr>
          <p:nvPr/>
        </p:nvSpPr>
        <p:spPr bwMode="auto">
          <a:xfrm>
            <a:off x="914400" y="3581400"/>
            <a:ext cx="30988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defTabSz="825500" eaLnBrk="0" hangingPunct="0">
              <a:defRPr>
                <a:solidFill>
                  <a:schemeClr val="tx1"/>
                </a:solidFill>
                <a:latin typeface="Arial" panose="020B0604020202020204" pitchFamily="34" charset="0"/>
              </a:defRPr>
            </a:lvl1pPr>
            <a:lvl2pPr marL="742950" indent="-285750" defTabSz="825500" eaLnBrk="0" hangingPunct="0">
              <a:defRPr>
                <a:solidFill>
                  <a:schemeClr val="tx1"/>
                </a:solidFill>
                <a:latin typeface="Arial" panose="020B0604020202020204" pitchFamily="34" charset="0"/>
              </a:defRPr>
            </a:lvl2pPr>
            <a:lvl3pPr marL="1143000" indent="-228600" defTabSz="825500" eaLnBrk="0" hangingPunct="0">
              <a:defRPr>
                <a:solidFill>
                  <a:schemeClr val="tx1"/>
                </a:solidFill>
                <a:latin typeface="Arial" panose="020B0604020202020204" pitchFamily="34" charset="0"/>
              </a:defRPr>
            </a:lvl3pPr>
            <a:lvl4pPr marL="1600200" indent="-228600" defTabSz="825500" eaLnBrk="0" hangingPunct="0">
              <a:defRPr>
                <a:solidFill>
                  <a:schemeClr val="tx1"/>
                </a:solidFill>
                <a:latin typeface="Arial" panose="020B0604020202020204" pitchFamily="34" charset="0"/>
              </a:defRPr>
            </a:lvl4pPr>
            <a:lvl5pPr marL="2057400" indent="-228600" defTabSz="825500" eaLnBrk="0" hangingPunct="0">
              <a:defRPr>
                <a:solidFill>
                  <a:schemeClr val="tx1"/>
                </a:solidFill>
                <a:latin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255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Angsana New" panose="020B0502040204020203" pitchFamily="18" charset="-34"/>
                <a:cs typeface="Angsana New" panose="020B0502040204020203" pitchFamily="18" charset="-34"/>
              </a:rPr>
              <a:t>IR1.1 Improved policy </a:t>
            </a:r>
            <a:b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Angsana New" panose="020B0502040204020203" pitchFamily="18" charset="-34"/>
                <a:cs typeface="Angsana New" panose="020B0502040204020203" pitchFamily="18" charset="-34"/>
              </a:rPr>
            </a:b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Angsana New" panose="020B0502040204020203" pitchFamily="18" charset="-34"/>
                <a:cs typeface="Angsana New" panose="020B0502040204020203" pitchFamily="18" charset="-34"/>
              </a:rPr>
              <a:t>environment for the provision </a:t>
            </a:r>
            <a:b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Angsana New" panose="020B0502040204020203" pitchFamily="18" charset="-34"/>
                <a:cs typeface="Angsana New" panose="020B0502040204020203" pitchFamily="18" charset="-34"/>
              </a:rPr>
            </a:b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Angsana New" panose="020B0502040204020203" pitchFamily="18" charset="-34"/>
                <a:cs typeface="Angsana New" panose="020B0502040204020203" pitchFamily="18" charset="-34"/>
              </a:rPr>
              <a:t>of FP/RH services in the public </a:t>
            </a:r>
            <a:b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Angsana New" panose="020B0502040204020203" pitchFamily="18" charset="-34"/>
                <a:cs typeface="Angsana New" panose="020B0502040204020203" pitchFamily="18" charset="-34"/>
              </a:rPr>
            </a:b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Angsana New" panose="020B0502040204020203" pitchFamily="18" charset="-34"/>
                <a:cs typeface="Angsana New" panose="020B0502040204020203" pitchFamily="18" charset="-34"/>
              </a:rPr>
              <a:t>and private sectors</a:t>
            </a:r>
          </a:p>
        </p:txBody>
      </p:sp>
      <p:sp>
        <p:nvSpPr>
          <p:cNvPr id="31755" name="Rectangle 11">
            <a:extLst>
              <a:ext uri="{FF2B5EF4-FFF2-40B4-BE49-F238E27FC236}">
                <a16:creationId xmlns:a16="http://schemas.microsoft.com/office/drawing/2014/main" id="{0D313CD1-3BF9-4BD5-8283-07F42CE6F303}"/>
              </a:ext>
            </a:extLst>
          </p:cNvPr>
          <p:cNvSpPr>
            <a:spLocks noChangeArrowheads="1"/>
          </p:cNvSpPr>
          <p:nvPr/>
        </p:nvSpPr>
        <p:spPr bwMode="auto">
          <a:xfrm>
            <a:off x="955675" y="5083175"/>
            <a:ext cx="32353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479" tIns="41239" rIns="82479" bIns="41239">
            <a:spAutoFit/>
          </a:bodyPr>
          <a:lstStyle>
            <a:lvl1pPr defTabSz="825500" eaLnBrk="0" hangingPunct="0">
              <a:defRPr>
                <a:solidFill>
                  <a:schemeClr val="tx1"/>
                </a:solidFill>
                <a:latin typeface="Arial" panose="020B0604020202020204" pitchFamily="34" charset="0"/>
              </a:defRPr>
            </a:lvl1pPr>
            <a:lvl2pPr marL="742950" indent="-285750" defTabSz="825500" eaLnBrk="0" hangingPunct="0">
              <a:defRPr>
                <a:solidFill>
                  <a:schemeClr val="tx1"/>
                </a:solidFill>
                <a:latin typeface="Arial" panose="020B0604020202020204" pitchFamily="34" charset="0"/>
              </a:defRPr>
            </a:lvl2pPr>
            <a:lvl3pPr marL="1143000" indent="-228600" defTabSz="825500" eaLnBrk="0" hangingPunct="0">
              <a:defRPr>
                <a:solidFill>
                  <a:schemeClr val="tx1"/>
                </a:solidFill>
                <a:latin typeface="Arial" panose="020B0604020202020204" pitchFamily="34" charset="0"/>
              </a:defRPr>
            </a:lvl3pPr>
            <a:lvl4pPr marL="1600200" indent="-228600" defTabSz="825500" eaLnBrk="0" hangingPunct="0">
              <a:defRPr>
                <a:solidFill>
                  <a:schemeClr val="tx1"/>
                </a:solidFill>
                <a:latin typeface="Arial" panose="020B0604020202020204" pitchFamily="34" charset="0"/>
              </a:defRPr>
            </a:lvl4pPr>
            <a:lvl5pPr marL="2057400" indent="-228600" defTabSz="825500" eaLnBrk="0" hangingPunct="0">
              <a:defRPr>
                <a:solidFill>
                  <a:schemeClr val="tx1"/>
                </a:solidFill>
                <a:latin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255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Angsana New" panose="020B0502040204020203" pitchFamily="18" charset="-34"/>
                <a:cs typeface="Angsana New" panose="020B0502040204020203" pitchFamily="18" charset="-34"/>
              </a:rPr>
              <a:t>IR1.2 Strengthened NGO advocacy for FP program</a:t>
            </a:r>
          </a:p>
        </p:txBody>
      </p:sp>
      <p:sp>
        <p:nvSpPr>
          <p:cNvPr id="31756" name="Rectangle 12">
            <a:extLst>
              <a:ext uri="{FF2B5EF4-FFF2-40B4-BE49-F238E27FC236}">
                <a16:creationId xmlns:a16="http://schemas.microsoft.com/office/drawing/2014/main" id="{C1FBBFD4-D0F3-4F5D-BDD0-6245534CCBF4}"/>
              </a:ext>
            </a:extLst>
          </p:cNvPr>
          <p:cNvSpPr>
            <a:spLocks noChangeArrowheads="1"/>
          </p:cNvSpPr>
          <p:nvPr/>
        </p:nvSpPr>
        <p:spPr bwMode="auto">
          <a:xfrm>
            <a:off x="685800" y="1676400"/>
            <a:ext cx="763905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defTabSz="825500" eaLnBrk="0" hangingPunct="0">
              <a:defRPr>
                <a:solidFill>
                  <a:schemeClr val="tx1"/>
                </a:solidFill>
                <a:latin typeface="Arial" panose="020B0604020202020204" pitchFamily="34" charset="0"/>
              </a:defRPr>
            </a:lvl1pPr>
            <a:lvl2pPr marL="742950" indent="-285750" defTabSz="825500" eaLnBrk="0" hangingPunct="0">
              <a:defRPr>
                <a:solidFill>
                  <a:schemeClr val="tx1"/>
                </a:solidFill>
                <a:latin typeface="Arial" panose="020B0604020202020204" pitchFamily="34" charset="0"/>
              </a:defRPr>
            </a:lvl2pPr>
            <a:lvl3pPr marL="1143000" indent="-228600" defTabSz="825500" eaLnBrk="0" hangingPunct="0">
              <a:defRPr>
                <a:solidFill>
                  <a:schemeClr val="tx1"/>
                </a:solidFill>
                <a:latin typeface="Arial" panose="020B0604020202020204" pitchFamily="34" charset="0"/>
              </a:defRPr>
            </a:lvl3pPr>
            <a:lvl4pPr marL="1600200" indent="-228600" defTabSz="825500" eaLnBrk="0" hangingPunct="0">
              <a:defRPr>
                <a:solidFill>
                  <a:schemeClr val="tx1"/>
                </a:solidFill>
                <a:latin typeface="Arial" panose="020B0604020202020204" pitchFamily="34" charset="0"/>
              </a:defRPr>
            </a:lvl4pPr>
            <a:lvl5pPr marL="2057400" indent="-228600" defTabSz="825500" eaLnBrk="0" hangingPunct="0">
              <a:defRPr>
                <a:solidFill>
                  <a:schemeClr val="tx1"/>
                </a:solidFill>
                <a:latin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8255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Times New Roman" panose="02020603050405020304" pitchFamily="18" charset="0"/>
                <a:ea typeface="Angsana New" panose="020B0502040204020203" pitchFamily="18" charset="-34"/>
                <a:cs typeface="Angsana New" panose="020B0502040204020203" pitchFamily="18" charset="-34"/>
              </a:rPr>
              <a:t>SO1: Increased Utilization of Family Planning/Reproductive Health Services</a:t>
            </a:r>
          </a:p>
        </p:txBody>
      </p:sp>
      <p:sp>
        <p:nvSpPr>
          <p:cNvPr id="31757" name="Line 13">
            <a:extLst>
              <a:ext uri="{FF2B5EF4-FFF2-40B4-BE49-F238E27FC236}">
                <a16:creationId xmlns:a16="http://schemas.microsoft.com/office/drawing/2014/main" id="{FACA84CA-08C6-49EF-8312-7188F2A41244}"/>
              </a:ext>
            </a:extLst>
          </p:cNvPr>
          <p:cNvSpPr>
            <a:spLocks noChangeShapeType="1"/>
          </p:cNvSpPr>
          <p:nvPr/>
        </p:nvSpPr>
        <p:spPr bwMode="auto">
          <a:xfrm>
            <a:off x="1757363" y="2438400"/>
            <a:ext cx="5629275"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758" name="Line 14">
            <a:extLst>
              <a:ext uri="{FF2B5EF4-FFF2-40B4-BE49-F238E27FC236}">
                <a16:creationId xmlns:a16="http://schemas.microsoft.com/office/drawing/2014/main" id="{47097661-5117-40E4-AB7C-1D5EB2A70E8B}"/>
              </a:ext>
            </a:extLst>
          </p:cNvPr>
          <p:cNvSpPr>
            <a:spLocks noChangeShapeType="1"/>
          </p:cNvSpPr>
          <p:nvPr/>
        </p:nvSpPr>
        <p:spPr bwMode="auto">
          <a:xfrm>
            <a:off x="7386638" y="2438400"/>
            <a:ext cx="0" cy="274638"/>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759" name="Rectangle 15">
            <a:extLst>
              <a:ext uri="{FF2B5EF4-FFF2-40B4-BE49-F238E27FC236}">
                <a16:creationId xmlns:a16="http://schemas.microsoft.com/office/drawing/2014/main" id="{64442278-1B1B-466C-B785-865F37109855}"/>
              </a:ext>
            </a:extLst>
          </p:cNvPr>
          <p:cNvSpPr>
            <a:spLocks noChangeArrowheads="1"/>
          </p:cNvSpPr>
          <p:nvPr/>
        </p:nvSpPr>
        <p:spPr bwMode="auto">
          <a:xfrm>
            <a:off x="4724400" y="2644775"/>
            <a:ext cx="4191000" cy="687388"/>
          </a:xfrm>
          <a:prstGeom prst="rect">
            <a:avLst/>
          </a:prstGeom>
          <a:solidFill>
            <a:schemeClr val="hlink"/>
          </a:solidFill>
          <a:ln w="9525">
            <a:solidFill>
              <a:srgbClr val="FF0066"/>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760" name="Rectangle 16">
            <a:extLst>
              <a:ext uri="{FF2B5EF4-FFF2-40B4-BE49-F238E27FC236}">
                <a16:creationId xmlns:a16="http://schemas.microsoft.com/office/drawing/2014/main" id="{10BDA5DC-FD3F-4F32-A145-C0729B6916DA}"/>
              </a:ext>
            </a:extLst>
          </p:cNvPr>
          <p:cNvSpPr>
            <a:spLocks noChangeArrowheads="1"/>
          </p:cNvSpPr>
          <p:nvPr/>
        </p:nvSpPr>
        <p:spPr bwMode="auto">
          <a:xfrm>
            <a:off x="4800600" y="2667000"/>
            <a:ext cx="41148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defTabSz="825500" eaLnBrk="0" hangingPunct="0">
              <a:defRPr>
                <a:solidFill>
                  <a:schemeClr val="tx1"/>
                </a:solidFill>
                <a:latin typeface="Arial" panose="020B0604020202020204" pitchFamily="34" charset="0"/>
              </a:defRPr>
            </a:lvl1pPr>
            <a:lvl2pPr marL="742950" indent="-285750" defTabSz="825500" eaLnBrk="0" hangingPunct="0">
              <a:defRPr>
                <a:solidFill>
                  <a:schemeClr val="tx1"/>
                </a:solidFill>
                <a:latin typeface="Arial" panose="020B0604020202020204" pitchFamily="34" charset="0"/>
              </a:defRPr>
            </a:lvl2pPr>
            <a:lvl3pPr marL="1143000" indent="-228600" defTabSz="825500" eaLnBrk="0" hangingPunct="0">
              <a:defRPr>
                <a:solidFill>
                  <a:schemeClr val="tx1"/>
                </a:solidFill>
                <a:latin typeface="Arial" panose="020B0604020202020204" pitchFamily="34" charset="0"/>
              </a:defRPr>
            </a:lvl3pPr>
            <a:lvl4pPr marL="1600200" indent="-228600" defTabSz="825500" eaLnBrk="0" hangingPunct="0">
              <a:defRPr>
                <a:solidFill>
                  <a:schemeClr val="tx1"/>
                </a:solidFill>
                <a:latin typeface="Arial" panose="020B0604020202020204" pitchFamily="34" charset="0"/>
              </a:defRPr>
            </a:lvl4pPr>
            <a:lvl5pPr marL="2057400" indent="-228600" defTabSz="825500" eaLnBrk="0" hangingPunct="0">
              <a:defRPr>
                <a:solidFill>
                  <a:schemeClr val="tx1"/>
                </a:solidFill>
                <a:latin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255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Times New Roman" panose="02020603050405020304" pitchFamily="18" charset="0"/>
                <a:ea typeface="Angsana New" panose="020B0502040204020203" pitchFamily="18" charset="-34"/>
                <a:cs typeface="Angsana New" panose="020B0502040204020203" pitchFamily="18" charset="-34"/>
              </a:rPr>
              <a:t>IR2 Expansion of high quality FP/RH </a:t>
            </a:r>
            <a:br>
              <a:rPr kumimoji="0" lang="en-US" altLang="en-US" sz="1800" b="1" i="0" u="none" strike="noStrike" kern="1200" cap="none" spc="0" normalizeH="0" baseline="0" noProof="0">
                <a:ln>
                  <a:noFill/>
                </a:ln>
                <a:solidFill>
                  <a:srgbClr val="000000"/>
                </a:solidFill>
                <a:effectLst/>
                <a:uLnTx/>
                <a:uFillTx/>
                <a:latin typeface="Times New Roman" panose="02020603050405020304" pitchFamily="18" charset="0"/>
                <a:ea typeface="Angsana New" panose="020B0502040204020203" pitchFamily="18" charset="-34"/>
                <a:cs typeface="Angsana New" panose="020B0502040204020203" pitchFamily="18" charset="-34"/>
              </a:rPr>
            </a:br>
            <a:r>
              <a:rPr kumimoji="0" lang="en-US" altLang="en-US" sz="1800" b="1" i="0" u="none" strike="noStrike" kern="1200" cap="none" spc="0" normalizeH="0" baseline="0" noProof="0">
                <a:ln>
                  <a:noFill/>
                </a:ln>
                <a:solidFill>
                  <a:srgbClr val="000000"/>
                </a:solidFill>
                <a:effectLst/>
                <a:uLnTx/>
                <a:uFillTx/>
                <a:latin typeface="Times New Roman" panose="02020603050405020304" pitchFamily="18" charset="0"/>
                <a:ea typeface="Angsana New" panose="020B0502040204020203" pitchFamily="18" charset="-34"/>
                <a:cs typeface="Angsana New" panose="020B0502040204020203" pitchFamily="18" charset="-34"/>
              </a:rPr>
              <a:t>services in the public and private sectors</a:t>
            </a:r>
          </a:p>
        </p:txBody>
      </p:sp>
      <p:sp>
        <p:nvSpPr>
          <p:cNvPr id="31761" name="Rectangle 17">
            <a:extLst>
              <a:ext uri="{FF2B5EF4-FFF2-40B4-BE49-F238E27FC236}">
                <a16:creationId xmlns:a16="http://schemas.microsoft.com/office/drawing/2014/main" id="{BD695E08-AB42-43F4-88AF-94DB162EB836}"/>
              </a:ext>
            </a:extLst>
          </p:cNvPr>
          <p:cNvSpPr>
            <a:spLocks noChangeArrowheads="1"/>
          </p:cNvSpPr>
          <p:nvPr/>
        </p:nvSpPr>
        <p:spPr bwMode="auto">
          <a:xfrm>
            <a:off x="4495800" y="3579813"/>
            <a:ext cx="3962400" cy="687387"/>
          </a:xfrm>
          <a:prstGeom prst="rect">
            <a:avLst/>
          </a:prstGeom>
          <a:solidFill>
            <a:schemeClr val="hlink"/>
          </a:solidFill>
          <a:ln w="9525">
            <a:solidFill>
              <a:srgbClr val="FF0066"/>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762" name="Rectangle 18">
            <a:extLst>
              <a:ext uri="{FF2B5EF4-FFF2-40B4-BE49-F238E27FC236}">
                <a16:creationId xmlns:a16="http://schemas.microsoft.com/office/drawing/2014/main" id="{CFDC6A9D-8DF9-43F6-A34D-CEF21F5F0F2D}"/>
              </a:ext>
            </a:extLst>
          </p:cNvPr>
          <p:cNvSpPr>
            <a:spLocks noChangeArrowheads="1"/>
          </p:cNvSpPr>
          <p:nvPr/>
        </p:nvSpPr>
        <p:spPr bwMode="auto">
          <a:xfrm>
            <a:off x="4549775" y="3579813"/>
            <a:ext cx="38862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defTabSz="825500" eaLnBrk="0" hangingPunct="0">
              <a:defRPr>
                <a:solidFill>
                  <a:schemeClr val="tx1"/>
                </a:solidFill>
                <a:latin typeface="Arial" panose="020B0604020202020204" pitchFamily="34" charset="0"/>
              </a:defRPr>
            </a:lvl1pPr>
            <a:lvl2pPr marL="742950" indent="-285750" defTabSz="825500" eaLnBrk="0" hangingPunct="0">
              <a:defRPr>
                <a:solidFill>
                  <a:schemeClr val="tx1"/>
                </a:solidFill>
                <a:latin typeface="Arial" panose="020B0604020202020204" pitchFamily="34" charset="0"/>
              </a:defRPr>
            </a:lvl2pPr>
            <a:lvl3pPr marL="1143000" indent="-228600" defTabSz="825500" eaLnBrk="0" hangingPunct="0">
              <a:defRPr>
                <a:solidFill>
                  <a:schemeClr val="tx1"/>
                </a:solidFill>
                <a:latin typeface="Arial" panose="020B0604020202020204" pitchFamily="34" charset="0"/>
              </a:defRPr>
            </a:lvl3pPr>
            <a:lvl4pPr marL="1600200" indent="-228600" defTabSz="825500" eaLnBrk="0" hangingPunct="0">
              <a:defRPr>
                <a:solidFill>
                  <a:schemeClr val="tx1"/>
                </a:solidFill>
                <a:latin typeface="Arial" panose="020B0604020202020204" pitchFamily="34" charset="0"/>
              </a:defRPr>
            </a:lvl4pPr>
            <a:lvl5pPr marL="2057400" indent="-228600" defTabSz="825500" eaLnBrk="0" hangingPunct="0">
              <a:defRPr>
                <a:solidFill>
                  <a:schemeClr val="tx1"/>
                </a:solidFill>
                <a:latin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8255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Angsana New" panose="020B0502040204020203" pitchFamily="18" charset="-34"/>
                <a:cs typeface="Angsana New" panose="020B0502040204020203" pitchFamily="18" charset="-34"/>
              </a:rPr>
              <a:t>IR2.1 Increased availability of </a:t>
            </a:r>
            <a:b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Angsana New" panose="020B0502040204020203" pitchFamily="18" charset="-34"/>
                <a:cs typeface="Angsana New" panose="020B0502040204020203" pitchFamily="18" charset="-34"/>
              </a:rPr>
            </a:b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Angsana New" panose="020B0502040204020203" pitchFamily="18" charset="-34"/>
                <a:cs typeface="Angsana New" panose="020B0502040204020203" pitchFamily="18" charset="-34"/>
              </a:rPr>
              <a:t>postpartum and postabortion FP services</a:t>
            </a:r>
          </a:p>
        </p:txBody>
      </p:sp>
      <p:sp>
        <p:nvSpPr>
          <p:cNvPr id="31763" name="Text Box 19">
            <a:extLst>
              <a:ext uri="{FF2B5EF4-FFF2-40B4-BE49-F238E27FC236}">
                <a16:creationId xmlns:a16="http://schemas.microsoft.com/office/drawing/2014/main" id="{5B2A95EF-5031-4A16-985F-4F114075A2A5}"/>
              </a:ext>
            </a:extLst>
          </p:cNvPr>
          <p:cNvSpPr txBox="1">
            <a:spLocks noChangeArrowheads="1"/>
          </p:cNvSpPr>
          <p:nvPr/>
        </p:nvSpPr>
        <p:spPr bwMode="auto">
          <a:xfrm>
            <a:off x="3733800" y="6278563"/>
            <a:ext cx="5105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altLang="en-US" sz="1200" b="0" i="0" u="none" strike="noStrike" kern="1200" cap="none" spc="0" normalizeH="0" baseline="0" noProof="0">
                <a:ln>
                  <a:noFill/>
                </a:ln>
                <a:solidFill>
                  <a:srgbClr val="FF0066"/>
                </a:solidFill>
                <a:effectLst/>
                <a:uLnTx/>
                <a:uFillTx/>
                <a:latin typeface="Arial" panose="020B0604020202020204" pitchFamily="34" charset="0"/>
                <a:ea typeface="Angsana New" panose="020B0502040204020203" pitchFamily="18" charset="-34"/>
                <a:cs typeface="Angsana New" panose="020B0502040204020203" pitchFamily="18" charset="-34"/>
              </a:rPr>
              <a:t>Source: USAID/Turkey Performance Monitoring Plan, 1998-2001</a:t>
            </a:r>
          </a:p>
        </p:txBody>
      </p:sp>
      <p:sp>
        <p:nvSpPr>
          <p:cNvPr id="31764" name="Rectangle 20">
            <a:extLst>
              <a:ext uri="{FF2B5EF4-FFF2-40B4-BE49-F238E27FC236}">
                <a16:creationId xmlns:a16="http://schemas.microsoft.com/office/drawing/2014/main" id="{38A08044-78A7-484C-BDEE-7BB3D84E6ED3}"/>
              </a:ext>
            </a:extLst>
          </p:cNvPr>
          <p:cNvSpPr>
            <a:spLocks noChangeArrowheads="1"/>
          </p:cNvSpPr>
          <p:nvPr/>
        </p:nvSpPr>
        <p:spPr bwMode="auto">
          <a:xfrm>
            <a:off x="4495800" y="4419600"/>
            <a:ext cx="3962400" cy="914400"/>
          </a:xfrm>
          <a:prstGeom prst="rect">
            <a:avLst/>
          </a:prstGeom>
          <a:solidFill>
            <a:schemeClr val="hlink"/>
          </a:solidFill>
          <a:ln w="9525">
            <a:solidFill>
              <a:srgbClr val="FF0066"/>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765" name="Rectangle 21">
            <a:extLst>
              <a:ext uri="{FF2B5EF4-FFF2-40B4-BE49-F238E27FC236}">
                <a16:creationId xmlns:a16="http://schemas.microsoft.com/office/drawing/2014/main" id="{D4A0935A-C6B6-48AB-A8E8-59CFE15CD8F6}"/>
              </a:ext>
            </a:extLst>
          </p:cNvPr>
          <p:cNvSpPr>
            <a:spLocks noChangeArrowheads="1"/>
          </p:cNvSpPr>
          <p:nvPr/>
        </p:nvSpPr>
        <p:spPr bwMode="auto">
          <a:xfrm>
            <a:off x="4889500" y="4419600"/>
            <a:ext cx="3492500"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defTabSz="825500" eaLnBrk="0" hangingPunct="0">
              <a:defRPr>
                <a:solidFill>
                  <a:schemeClr val="tx1"/>
                </a:solidFill>
                <a:latin typeface="Arial" panose="020B0604020202020204" pitchFamily="34" charset="0"/>
              </a:defRPr>
            </a:lvl1pPr>
            <a:lvl2pPr marL="742950" indent="-285750" defTabSz="825500" eaLnBrk="0" hangingPunct="0">
              <a:defRPr>
                <a:solidFill>
                  <a:schemeClr val="tx1"/>
                </a:solidFill>
                <a:latin typeface="Arial" panose="020B0604020202020204" pitchFamily="34" charset="0"/>
              </a:defRPr>
            </a:lvl2pPr>
            <a:lvl3pPr marL="1143000" indent="-228600" defTabSz="825500" eaLnBrk="0" hangingPunct="0">
              <a:defRPr>
                <a:solidFill>
                  <a:schemeClr val="tx1"/>
                </a:solidFill>
                <a:latin typeface="Arial" panose="020B0604020202020204" pitchFamily="34" charset="0"/>
              </a:defRPr>
            </a:lvl3pPr>
            <a:lvl4pPr marL="1600200" indent="-228600" defTabSz="825500" eaLnBrk="0" hangingPunct="0">
              <a:defRPr>
                <a:solidFill>
                  <a:schemeClr val="tx1"/>
                </a:solidFill>
                <a:latin typeface="Arial" panose="020B0604020202020204" pitchFamily="34" charset="0"/>
              </a:defRPr>
            </a:lvl4pPr>
            <a:lvl5pPr marL="2057400" indent="-228600" defTabSz="825500" eaLnBrk="0" hangingPunct="0">
              <a:defRPr>
                <a:solidFill>
                  <a:schemeClr val="tx1"/>
                </a:solidFill>
                <a:latin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8255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Angsana New" panose="020B0502040204020203" pitchFamily="18" charset="-34"/>
                <a:cs typeface="Angsana New" panose="020B0502040204020203" pitchFamily="18" charset="-34"/>
              </a:rPr>
              <a:t>IR2.2 Increased accurate knowledge</a:t>
            </a:r>
            <a:b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Angsana New" panose="020B0502040204020203" pitchFamily="18" charset="-34"/>
                <a:cs typeface="Angsana New" panose="020B0502040204020203" pitchFamily="18" charset="-34"/>
              </a:rPr>
            </a:b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Angsana New" panose="020B0502040204020203" pitchFamily="18" charset="-34"/>
                <a:cs typeface="Angsana New" panose="020B0502040204020203" pitchFamily="18" charset="-34"/>
              </a:rPr>
              <a:t>of clients about modern methods</a:t>
            </a:r>
            <a:b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Angsana New" panose="020B0502040204020203" pitchFamily="18" charset="-34"/>
                <a:cs typeface="Angsana New" panose="020B0502040204020203" pitchFamily="18" charset="-34"/>
              </a:rPr>
            </a:b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Angsana New" panose="020B0502040204020203" pitchFamily="18" charset="-34"/>
                <a:cs typeface="Angsana New" panose="020B0502040204020203" pitchFamily="18" charset="-34"/>
              </a:rPr>
              <a:t>and FP services</a:t>
            </a:r>
          </a:p>
        </p:txBody>
      </p:sp>
      <p:sp>
        <p:nvSpPr>
          <p:cNvPr id="31766" name="Line 22">
            <a:extLst>
              <a:ext uri="{FF2B5EF4-FFF2-40B4-BE49-F238E27FC236}">
                <a16:creationId xmlns:a16="http://schemas.microsoft.com/office/drawing/2014/main" id="{875D2B3D-8710-40A5-AFF9-73BB82A41790}"/>
              </a:ext>
            </a:extLst>
          </p:cNvPr>
          <p:cNvSpPr>
            <a:spLocks noChangeShapeType="1"/>
          </p:cNvSpPr>
          <p:nvPr/>
        </p:nvSpPr>
        <p:spPr bwMode="auto">
          <a:xfrm>
            <a:off x="4572000" y="2057400"/>
            <a:ext cx="0" cy="38100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767" name="Line 23">
            <a:extLst>
              <a:ext uri="{FF2B5EF4-FFF2-40B4-BE49-F238E27FC236}">
                <a16:creationId xmlns:a16="http://schemas.microsoft.com/office/drawing/2014/main" id="{B751C804-3035-46FE-90C9-02A3C7C18EC2}"/>
              </a:ext>
            </a:extLst>
          </p:cNvPr>
          <p:cNvSpPr>
            <a:spLocks noChangeShapeType="1"/>
          </p:cNvSpPr>
          <p:nvPr/>
        </p:nvSpPr>
        <p:spPr bwMode="auto">
          <a:xfrm flipH="1">
            <a:off x="687388" y="3352800"/>
            <a:ext cx="3175" cy="220980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768" name="Line 24">
            <a:extLst>
              <a:ext uri="{FF2B5EF4-FFF2-40B4-BE49-F238E27FC236}">
                <a16:creationId xmlns:a16="http://schemas.microsoft.com/office/drawing/2014/main" id="{DA534059-99E2-46F1-97B6-9A8F85DD0686}"/>
              </a:ext>
            </a:extLst>
          </p:cNvPr>
          <p:cNvSpPr>
            <a:spLocks noChangeShapeType="1"/>
          </p:cNvSpPr>
          <p:nvPr/>
        </p:nvSpPr>
        <p:spPr bwMode="auto">
          <a:xfrm>
            <a:off x="685800" y="5564188"/>
            <a:ext cx="2286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769" name="Line 25">
            <a:extLst>
              <a:ext uri="{FF2B5EF4-FFF2-40B4-BE49-F238E27FC236}">
                <a16:creationId xmlns:a16="http://schemas.microsoft.com/office/drawing/2014/main" id="{38B867F5-2EE2-4412-8178-956F17AA2C68}"/>
              </a:ext>
            </a:extLst>
          </p:cNvPr>
          <p:cNvSpPr>
            <a:spLocks noChangeShapeType="1"/>
          </p:cNvSpPr>
          <p:nvPr/>
        </p:nvSpPr>
        <p:spPr bwMode="auto">
          <a:xfrm>
            <a:off x="685800" y="4114800"/>
            <a:ext cx="2286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770" name="Rectangle 26">
            <a:extLst>
              <a:ext uri="{FF2B5EF4-FFF2-40B4-BE49-F238E27FC236}">
                <a16:creationId xmlns:a16="http://schemas.microsoft.com/office/drawing/2014/main" id="{F18B88F3-A952-4B03-A643-BCCDFEF107EE}"/>
              </a:ext>
            </a:extLst>
          </p:cNvPr>
          <p:cNvSpPr>
            <a:spLocks noChangeArrowheads="1"/>
          </p:cNvSpPr>
          <p:nvPr/>
        </p:nvSpPr>
        <p:spPr bwMode="auto">
          <a:xfrm>
            <a:off x="4114800" y="5484813"/>
            <a:ext cx="4343400" cy="687387"/>
          </a:xfrm>
          <a:prstGeom prst="rect">
            <a:avLst/>
          </a:prstGeom>
          <a:solidFill>
            <a:schemeClr val="hlink"/>
          </a:solidFill>
          <a:ln w="9525">
            <a:solidFill>
              <a:srgbClr val="FF0066"/>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771" name="Rectangle 27">
            <a:extLst>
              <a:ext uri="{FF2B5EF4-FFF2-40B4-BE49-F238E27FC236}">
                <a16:creationId xmlns:a16="http://schemas.microsoft.com/office/drawing/2014/main" id="{E4148060-C970-4645-B8DE-699F304002C2}"/>
              </a:ext>
            </a:extLst>
          </p:cNvPr>
          <p:cNvSpPr>
            <a:spLocks noChangeArrowheads="1"/>
          </p:cNvSpPr>
          <p:nvPr/>
        </p:nvSpPr>
        <p:spPr bwMode="auto">
          <a:xfrm>
            <a:off x="4114800" y="5484813"/>
            <a:ext cx="42545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defTabSz="825500" eaLnBrk="0" hangingPunct="0">
              <a:defRPr>
                <a:solidFill>
                  <a:schemeClr val="tx1"/>
                </a:solidFill>
                <a:latin typeface="Arial" panose="020B0604020202020204" pitchFamily="34" charset="0"/>
              </a:defRPr>
            </a:lvl1pPr>
            <a:lvl2pPr marL="742950" indent="-285750" defTabSz="825500" eaLnBrk="0" hangingPunct="0">
              <a:defRPr>
                <a:solidFill>
                  <a:schemeClr val="tx1"/>
                </a:solidFill>
                <a:latin typeface="Arial" panose="020B0604020202020204" pitchFamily="34" charset="0"/>
              </a:defRPr>
            </a:lvl2pPr>
            <a:lvl3pPr marL="1143000" indent="-228600" defTabSz="825500" eaLnBrk="0" hangingPunct="0">
              <a:defRPr>
                <a:solidFill>
                  <a:schemeClr val="tx1"/>
                </a:solidFill>
                <a:latin typeface="Arial" panose="020B0604020202020204" pitchFamily="34" charset="0"/>
              </a:defRPr>
            </a:lvl3pPr>
            <a:lvl4pPr marL="1600200" indent="-228600" defTabSz="825500" eaLnBrk="0" hangingPunct="0">
              <a:defRPr>
                <a:solidFill>
                  <a:schemeClr val="tx1"/>
                </a:solidFill>
                <a:latin typeface="Arial" panose="020B0604020202020204" pitchFamily="34" charset="0"/>
              </a:defRPr>
            </a:lvl4pPr>
            <a:lvl5pPr marL="2057400" indent="-228600" defTabSz="825500" eaLnBrk="0" hangingPunct="0">
              <a:defRPr>
                <a:solidFill>
                  <a:schemeClr val="tx1"/>
                </a:solidFill>
                <a:latin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8255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Angsana New" panose="020B0502040204020203" pitchFamily="18" charset="-34"/>
                <a:cs typeface="Angsana New" panose="020B0502040204020203" pitchFamily="18" charset="-34"/>
              </a:rPr>
              <a:t>IR2.3 Improved job performance of </a:t>
            </a:r>
            <a:b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Angsana New" panose="020B0502040204020203" pitchFamily="18" charset="-34"/>
                <a:cs typeface="Angsana New" panose="020B0502040204020203" pitchFamily="18" charset="-34"/>
              </a:rPr>
            </a:b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Angsana New" panose="020B0502040204020203" pitchFamily="18" charset="-34"/>
                <a:cs typeface="Angsana New" panose="020B0502040204020203" pitchFamily="18" charset="-34"/>
              </a:rPr>
              <a:t>health providers, trainers, and administrators</a:t>
            </a:r>
          </a:p>
        </p:txBody>
      </p:sp>
      <p:sp>
        <p:nvSpPr>
          <p:cNvPr id="31772" name="Line 28">
            <a:extLst>
              <a:ext uri="{FF2B5EF4-FFF2-40B4-BE49-F238E27FC236}">
                <a16:creationId xmlns:a16="http://schemas.microsoft.com/office/drawing/2014/main" id="{3F3A9737-2F63-4F94-A3CD-5E6AA51AE443}"/>
              </a:ext>
            </a:extLst>
          </p:cNvPr>
          <p:cNvSpPr>
            <a:spLocks noChangeShapeType="1"/>
          </p:cNvSpPr>
          <p:nvPr/>
        </p:nvSpPr>
        <p:spPr bwMode="auto">
          <a:xfrm flipH="1">
            <a:off x="8682038" y="3351213"/>
            <a:ext cx="4762" cy="2516187"/>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773" name="Line 29">
            <a:extLst>
              <a:ext uri="{FF2B5EF4-FFF2-40B4-BE49-F238E27FC236}">
                <a16:creationId xmlns:a16="http://schemas.microsoft.com/office/drawing/2014/main" id="{CC5677E8-99B5-4E5B-BC2A-72F4512DAD4B}"/>
              </a:ext>
            </a:extLst>
          </p:cNvPr>
          <p:cNvSpPr>
            <a:spLocks noChangeShapeType="1"/>
          </p:cNvSpPr>
          <p:nvPr/>
        </p:nvSpPr>
        <p:spPr bwMode="auto">
          <a:xfrm>
            <a:off x="8458200" y="5867400"/>
            <a:ext cx="2286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774" name="Line 30">
            <a:extLst>
              <a:ext uri="{FF2B5EF4-FFF2-40B4-BE49-F238E27FC236}">
                <a16:creationId xmlns:a16="http://schemas.microsoft.com/office/drawing/2014/main" id="{23737DDC-1AA1-47F7-950E-8545C4A280FE}"/>
              </a:ext>
            </a:extLst>
          </p:cNvPr>
          <p:cNvSpPr>
            <a:spLocks noChangeShapeType="1"/>
          </p:cNvSpPr>
          <p:nvPr/>
        </p:nvSpPr>
        <p:spPr bwMode="auto">
          <a:xfrm>
            <a:off x="8458200" y="3886200"/>
            <a:ext cx="2286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775" name="Line 31">
            <a:extLst>
              <a:ext uri="{FF2B5EF4-FFF2-40B4-BE49-F238E27FC236}">
                <a16:creationId xmlns:a16="http://schemas.microsoft.com/office/drawing/2014/main" id="{23DA1474-B8AA-460C-B1C5-08EFFCE6E403}"/>
              </a:ext>
            </a:extLst>
          </p:cNvPr>
          <p:cNvSpPr>
            <a:spLocks noChangeShapeType="1"/>
          </p:cNvSpPr>
          <p:nvPr/>
        </p:nvSpPr>
        <p:spPr bwMode="auto">
          <a:xfrm>
            <a:off x="8458200" y="4572000"/>
            <a:ext cx="2286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transition>
    <p:pull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Its focus on the process makes this value appropriate for performance budgets and most in-line with management and steering functions.</a:t>
            </a:r>
          </a:p>
          <a:p>
            <a:pPr marL="0" indent="0" algn="just">
              <a:lnSpc>
                <a:spcPct val="120000"/>
              </a:lnSpc>
              <a:spcBef>
                <a:spcPts val="0"/>
              </a:spcBef>
              <a:buClrTx/>
              <a:buNone/>
            </a:pPr>
            <a:r>
              <a:rPr lang="en-US" sz="2600" b="1" u="sng" dirty="0">
                <a:solidFill>
                  <a:schemeClr val="tx1"/>
                </a:solidFill>
              </a:rPr>
              <a:t>Efficacy</a:t>
            </a:r>
          </a:p>
          <a:p>
            <a:pPr algn="just">
              <a:lnSpc>
                <a:spcPct val="120000"/>
              </a:lnSpc>
              <a:spcBef>
                <a:spcPts val="0"/>
              </a:spcBef>
              <a:buClrTx/>
              <a:buFont typeface="Wingdings" panose="05000000000000000000" pitchFamily="2" charset="2"/>
              <a:buChar char="q"/>
            </a:pPr>
            <a:r>
              <a:rPr lang="en-US" sz="2600" dirty="0">
                <a:solidFill>
                  <a:schemeClr val="tx1"/>
                </a:solidFill>
              </a:rPr>
              <a:t>Focuses on outputs and outcomes, measuring the impact of policy. </a:t>
            </a:r>
          </a:p>
          <a:p>
            <a:pPr algn="just">
              <a:lnSpc>
                <a:spcPct val="120000"/>
              </a:lnSpc>
              <a:spcBef>
                <a:spcPts val="0"/>
              </a:spcBef>
              <a:buClrTx/>
              <a:buFont typeface="Wingdings" panose="05000000000000000000" pitchFamily="2" charset="2"/>
              <a:buChar char="q"/>
            </a:pPr>
            <a:r>
              <a:rPr lang="en-US" sz="2600" dirty="0">
                <a:solidFill>
                  <a:schemeClr val="tx1"/>
                </a:solidFill>
              </a:rPr>
              <a:t>This value follows both the program budget and planning, programming </a:t>
            </a:r>
          </a:p>
          <a:p>
            <a:pPr algn="just">
              <a:lnSpc>
                <a:spcPct val="120000"/>
              </a:lnSpc>
              <a:spcBef>
                <a:spcPts val="0"/>
              </a:spcBef>
              <a:buClrTx/>
              <a:buFont typeface="Wingdings" panose="05000000000000000000" pitchFamily="2" charset="2"/>
              <a:buChar char="q"/>
            </a:pPr>
            <a:r>
              <a:rPr lang="en-US" sz="2600" dirty="0">
                <a:solidFill>
                  <a:schemeClr val="tx1"/>
                </a:solidFill>
              </a:rPr>
              <a:t>It coincides with the planning and strategic brokering functions.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08978977"/>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600" b="1" dirty="0">
                <a:solidFill>
                  <a:schemeClr val="tx1"/>
                </a:solidFill>
              </a:rPr>
              <a:t>Conceptual Frameworks</a:t>
            </a:r>
            <a:r>
              <a:rPr lang="en-GB" sz="2500" b="1" dirty="0">
                <a:solidFill>
                  <a:schemeClr val="tx1"/>
                </a:solidFill>
              </a:rPr>
              <a:t>:</a:t>
            </a:r>
          </a:p>
          <a:p>
            <a:pPr algn="just">
              <a:lnSpc>
                <a:spcPct val="120000"/>
              </a:lnSpc>
              <a:spcBef>
                <a:spcPts val="0"/>
              </a:spcBef>
              <a:buClrTx/>
              <a:buFont typeface="Wingdings" panose="05000000000000000000" pitchFamily="2" charset="2"/>
              <a:buChar char="q"/>
            </a:pPr>
            <a:r>
              <a:rPr lang="en-US" sz="2600" dirty="0">
                <a:solidFill>
                  <a:schemeClr val="tx1"/>
                </a:solidFill>
              </a:rPr>
              <a:t>Conceptual, or “research”, frameworks (models) are diagrams that identify and illustrate the relationships among systemic, organizational, individual, or other salient factors that may influence program/project operation and the successful achievement of program or project goals.</a:t>
            </a:r>
          </a:p>
          <a:p>
            <a:pPr marL="0" indent="0" algn="just">
              <a:lnSpc>
                <a:spcPct val="120000"/>
              </a:lnSpc>
              <a:spcBef>
                <a:spcPts val="0"/>
              </a:spcBef>
              <a:buClrTx/>
              <a:buNone/>
            </a:pPr>
            <a:r>
              <a:rPr lang="en-US" sz="2600" b="1" u="sng" dirty="0">
                <a:solidFill>
                  <a:schemeClr val="tx1"/>
                </a:solidFill>
              </a:rPr>
              <a:t>Role of Conceptual Frameworks</a:t>
            </a:r>
          </a:p>
          <a:p>
            <a:pPr algn="just">
              <a:lnSpc>
                <a:spcPct val="120000"/>
              </a:lnSpc>
              <a:spcBef>
                <a:spcPts val="0"/>
              </a:spcBef>
              <a:buClrTx/>
              <a:buFont typeface="Wingdings" panose="05000000000000000000" pitchFamily="2" charset="2"/>
              <a:buChar char="q"/>
            </a:pPr>
            <a:r>
              <a:rPr lang="en-US" sz="2600" dirty="0">
                <a:solidFill>
                  <a:schemeClr val="tx1"/>
                </a:solidFill>
              </a:rPr>
              <a:t>Derive program Goals, </a:t>
            </a:r>
          </a:p>
          <a:p>
            <a:pPr algn="just">
              <a:lnSpc>
                <a:spcPct val="120000"/>
              </a:lnSpc>
              <a:spcBef>
                <a:spcPts val="0"/>
              </a:spcBef>
              <a:buClrTx/>
              <a:buFont typeface="Wingdings" panose="05000000000000000000" pitchFamily="2" charset="2"/>
              <a:buChar char="q"/>
            </a:pPr>
            <a:r>
              <a:rPr lang="en-US" sz="2600" dirty="0">
                <a:solidFill>
                  <a:schemeClr val="tx1"/>
                </a:solidFill>
              </a:rPr>
              <a:t>Known or expected relationships among program and environmental factors that may affect the effectiveness of the activities or the outcome of the intervention</a:t>
            </a:r>
          </a:p>
          <a:p>
            <a:pPr algn="just">
              <a:lnSpc>
                <a:spcPct val="120000"/>
              </a:lnSpc>
              <a:spcBef>
                <a:spcPts val="0"/>
              </a:spcBef>
              <a:buClrTx/>
              <a:buFont typeface="Wingdings" panose="05000000000000000000" pitchFamily="2" charset="2"/>
              <a:buChar char="q"/>
            </a:pPr>
            <a:r>
              <a:rPr lang="en-US" sz="2600" dirty="0">
                <a:solidFill>
                  <a:schemeClr val="tx1"/>
                </a:solidFill>
              </a:rPr>
              <a:t>Development of operational plans </a:t>
            </a:r>
          </a:p>
          <a:p>
            <a:pPr algn="just">
              <a:lnSpc>
                <a:spcPct val="120000"/>
              </a:lnSpc>
              <a:spcBef>
                <a:spcPts val="0"/>
              </a:spcBef>
              <a:buClrTx/>
              <a:buFont typeface="Wingdings" panose="05000000000000000000" pitchFamily="2" charset="2"/>
              <a:buChar char="q"/>
            </a:pPr>
            <a:r>
              <a:rPr lang="en-US" sz="2600" dirty="0">
                <a:solidFill>
                  <a:schemeClr val="tx1"/>
                </a:solidFill>
              </a:rPr>
              <a:t>Clarifying  the program’s Assumptions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350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69247738"/>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71C9630C-CBCE-4854-859A-FD604C8C5208}"/>
              </a:ext>
            </a:extLst>
          </p:cNvPr>
          <p:cNvSpPr txBox="1">
            <a:spLocks noChangeArrowheads="1"/>
          </p:cNvSpPr>
          <p:nvPr/>
        </p:nvSpPr>
        <p:spPr bwMode="auto">
          <a:xfrm>
            <a:off x="5926138" y="930275"/>
            <a:ext cx="931862" cy="527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Health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outcome</a:t>
            </a: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39" name="Text Box 3">
            <a:extLst>
              <a:ext uri="{FF2B5EF4-FFF2-40B4-BE49-F238E27FC236}">
                <a16:creationId xmlns:a16="http://schemas.microsoft.com/office/drawing/2014/main" id="{7C9BC3EE-CFD5-4EAC-B3EE-28A87898C6A4}"/>
              </a:ext>
            </a:extLst>
          </p:cNvPr>
          <p:cNvSpPr txBox="1">
            <a:spLocks noChangeArrowheads="1"/>
          </p:cNvSpPr>
          <p:nvPr/>
        </p:nvSpPr>
        <p:spPr bwMode="auto">
          <a:xfrm>
            <a:off x="7369175" y="914400"/>
            <a:ext cx="1327150" cy="5270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Demographic</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outcome</a:t>
            </a: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40" name="Text Box 4">
            <a:extLst>
              <a:ext uri="{FF2B5EF4-FFF2-40B4-BE49-F238E27FC236}">
                <a16:creationId xmlns:a16="http://schemas.microsoft.com/office/drawing/2014/main" id="{E282EC2C-4D25-48F4-A487-8A445E760EFE}"/>
              </a:ext>
            </a:extLst>
          </p:cNvPr>
          <p:cNvSpPr txBox="1">
            <a:spLocks noChangeArrowheads="1"/>
          </p:cNvSpPr>
          <p:nvPr/>
        </p:nvSpPr>
        <p:spPr bwMode="auto">
          <a:xfrm>
            <a:off x="4191000" y="914400"/>
            <a:ext cx="1306513" cy="527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Biological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determinants</a:t>
            </a: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41" name="Text Box 5">
            <a:extLst>
              <a:ext uri="{FF2B5EF4-FFF2-40B4-BE49-F238E27FC236}">
                <a16:creationId xmlns:a16="http://schemas.microsoft.com/office/drawing/2014/main" id="{1883B1AA-4307-4B24-B59E-5C31044FEC76}"/>
              </a:ext>
            </a:extLst>
          </p:cNvPr>
          <p:cNvSpPr txBox="1">
            <a:spLocks noChangeArrowheads="1"/>
          </p:cNvSpPr>
          <p:nvPr/>
        </p:nvSpPr>
        <p:spPr bwMode="auto">
          <a:xfrm>
            <a:off x="2449513" y="914400"/>
            <a:ext cx="1306512" cy="527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Proximate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determinants</a:t>
            </a: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42" name="Text Box 6">
            <a:extLst>
              <a:ext uri="{FF2B5EF4-FFF2-40B4-BE49-F238E27FC236}">
                <a16:creationId xmlns:a16="http://schemas.microsoft.com/office/drawing/2014/main" id="{0585B028-5FEE-43D5-B73F-15D2076B034D}"/>
              </a:ext>
            </a:extLst>
          </p:cNvPr>
          <p:cNvSpPr txBox="1">
            <a:spLocks noChangeArrowheads="1"/>
          </p:cNvSpPr>
          <p:nvPr/>
        </p:nvSpPr>
        <p:spPr bwMode="auto">
          <a:xfrm>
            <a:off x="293688" y="914400"/>
            <a:ext cx="1306512" cy="527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Underlying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determinants</a:t>
            </a: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43" name="Line 7">
            <a:extLst>
              <a:ext uri="{FF2B5EF4-FFF2-40B4-BE49-F238E27FC236}">
                <a16:creationId xmlns:a16="http://schemas.microsoft.com/office/drawing/2014/main" id="{B509EFFD-E4B7-4F3B-8D5F-54CC607DF70B}"/>
              </a:ext>
            </a:extLst>
          </p:cNvPr>
          <p:cNvSpPr>
            <a:spLocks noChangeShapeType="1"/>
          </p:cNvSpPr>
          <p:nvPr/>
        </p:nvSpPr>
        <p:spPr bwMode="auto">
          <a:xfrm>
            <a:off x="1676400" y="12192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44" name="Line 8">
            <a:extLst>
              <a:ext uri="{FF2B5EF4-FFF2-40B4-BE49-F238E27FC236}">
                <a16:creationId xmlns:a16="http://schemas.microsoft.com/office/drawing/2014/main" id="{3BAF0486-3E85-460F-93E9-9845CF85EC0B}"/>
              </a:ext>
            </a:extLst>
          </p:cNvPr>
          <p:cNvSpPr>
            <a:spLocks noChangeShapeType="1"/>
          </p:cNvSpPr>
          <p:nvPr/>
        </p:nvSpPr>
        <p:spPr bwMode="auto">
          <a:xfrm>
            <a:off x="3810000" y="12192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45" name="Line 9">
            <a:extLst>
              <a:ext uri="{FF2B5EF4-FFF2-40B4-BE49-F238E27FC236}">
                <a16:creationId xmlns:a16="http://schemas.microsoft.com/office/drawing/2014/main" id="{C150CBAD-AA98-43BA-A2A7-96648F0E6285}"/>
              </a:ext>
            </a:extLst>
          </p:cNvPr>
          <p:cNvSpPr>
            <a:spLocks noChangeShapeType="1"/>
          </p:cNvSpPr>
          <p:nvPr/>
        </p:nvSpPr>
        <p:spPr bwMode="auto">
          <a:xfrm>
            <a:off x="5562600" y="12192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46" name="Line 10">
            <a:extLst>
              <a:ext uri="{FF2B5EF4-FFF2-40B4-BE49-F238E27FC236}">
                <a16:creationId xmlns:a16="http://schemas.microsoft.com/office/drawing/2014/main" id="{B0223EA2-310E-4C46-8D26-FFF1E33C6DF9}"/>
              </a:ext>
            </a:extLst>
          </p:cNvPr>
          <p:cNvSpPr>
            <a:spLocks noChangeShapeType="1"/>
          </p:cNvSpPr>
          <p:nvPr/>
        </p:nvSpPr>
        <p:spPr bwMode="auto">
          <a:xfrm>
            <a:off x="6858000" y="12192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47" name="Text Box 11">
            <a:extLst>
              <a:ext uri="{FF2B5EF4-FFF2-40B4-BE49-F238E27FC236}">
                <a16:creationId xmlns:a16="http://schemas.microsoft.com/office/drawing/2014/main" id="{710F9A86-D568-4C8E-9D29-0B1E0286E38C}"/>
              </a:ext>
            </a:extLst>
          </p:cNvPr>
          <p:cNvSpPr txBox="1">
            <a:spLocks noChangeArrowheads="1"/>
          </p:cNvSpPr>
          <p:nvPr/>
        </p:nvSpPr>
        <p:spPr bwMode="auto">
          <a:xfrm>
            <a:off x="4191000" y="2009775"/>
            <a:ext cx="1524000" cy="874713"/>
          </a:xfrm>
          <a:prstGeom prst="rect">
            <a:avLst/>
          </a:prstGeom>
          <a:solidFill>
            <a:srgbClr val="CCFFFF"/>
          </a:solidFill>
          <a:ln w="22225">
            <a:solidFill>
              <a:srgbClr val="800000"/>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FF0000"/>
                </a:solidFill>
                <a:effectLst/>
                <a:uLnTx/>
                <a:uFillTx/>
                <a:latin typeface="Arial" panose="020B0604020202020204" pitchFamily="34" charset="0"/>
                <a:ea typeface="+mn-ea"/>
                <a:cs typeface="+mn-cs"/>
              </a:rPr>
              <a:t>C</a:t>
            </a: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Rate of Contact of  susceptible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to infected persons</a:t>
            </a: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48" name="Text Box 12">
            <a:extLst>
              <a:ext uri="{FF2B5EF4-FFF2-40B4-BE49-F238E27FC236}">
                <a16:creationId xmlns:a16="http://schemas.microsoft.com/office/drawing/2014/main" id="{7CC17CC2-94AD-4590-BE3B-A28CFC2B7B7F}"/>
              </a:ext>
            </a:extLst>
          </p:cNvPr>
          <p:cNvSpPr txBox="1">
            <a:spLocks noChangeArrowheads="1"/>
          </p:cNvSpPr>
          <p:nvPr/>
        </p:nvSpPr>
        <p:spPr bwMode="auto">
          <a:xfrm>
            <a:off x="4219575" y="3495675"/>
            <a:ext cx="1495425" cy="649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65281"/>
                </a:solidFill>
                <a:effectLst/>
                <a:uLnTx/>
                <a:uFillTx/>
                <a:latin typeface="Arial" panose="020B0604020202020204" pitchFamily="34" charset="0"/>
                <a:ea typeface="+mn-ea"/>
                <a:cs typeface="+mn-cs"/>
              </a:rPr>
              <a:t>B</a:t>
            </a:r>
            <a:r>
              <a:rPr kumimoji="0" lang="en-US" altLang="en-US" sz="1200" b="1" i="0" u="none" strike="noStrike" kern="1200" cap="none" spc="0" normalizeH="0" baseline="0" noProof="0">
                <a:ln>
                  <a:noFill/>
                </a:ln>
                <a:solidFill>
                  <a:srgbClr val="4949FF"/>
                </a:solidFill>
                <a:effectLst/>
                <a:uLnTx/>
                <a:uFillTx/>
                <a:latin typeface="Arial" panose="020B0604020202020204" pitchFamily="34" charset="0"/>
                <a:ea typeface="+mn-ea"/>
                <a:cs typeface="+mn-cs"/>
              </a:rPr>
              <a:t>  </a:t>
            </a: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Efficiency of transmission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per contact</a:t>
            </a: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49" name="Text Box 13">
            <a:extLst>
              <a:ext uri="{FF2B5EF4-FFF2-40B4-BE49-F238E27FC236}">
                <a16:creationId xmlns:a16="http://schemas.microsoft.com/office/drawing/2014/main" id="{D7E2B301-DF45-4B55-B368-BFF1F1FBB665}"/>
              </a:ext>
            </a:extLst>
          </p:cNvPr>
          <p:cNvSpPr txBox="1">
            <a:spLocks noChangeArrowheads="1"/>
          </p:cNvSpPr>
          <p:nvPr/>
        </p:nvSpPr>
        <p:spPr bwMode="auto">
          <a:xfrm>
            <a:off x="4191000" y="5105400"/>
            <a:ext cx="15240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65281"/>
                </a:solidFill>
                <a:effectLst/>
                <a:uLnTx/>
                <a:uFillTx/>
                <a:latin typeface="Arial" panose="020B0604020202020204" pitchFamily="34" charset="0"/>
                <a:ea typeface="+mn-ea"/>
                <a:cs typeface="+mn-cs"/>
              </a:rPr>
              <a:t>D </a:t>
            </a: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Duration of</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infectivity</a:t>
            </a: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50" name="Text Box 14">
            <a:extLst>
              <a:ext uri="{FF2B5EF4-FFF2-40B4-BE49-F238E27FC236}">
                <a16:creationId xmlns:a16="http://schemas.microsoft.com/office/drawing/2014/main" id="{A233E07C-650C-4C77-B44B-3BA0CB75A36E}"/>
              </a:ext>
            </a:extLst>
          </p:cNvPr>
          <p:cNvSpPr txBox="1">
            <a:spLocks noChangeArrowheads="1"/>
          </p:cNvSpPr>
          <p:nvPr/>
        </p:nvSpPr>
        <p:spPr bwMode="auto">
          <a:xfrm>
            <a:off x="6096000" y="2886075"/>
            <a:ext cx="1219200" cy="590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Arial" panose="020B0604020202020204" pitchFamily="34" charset="0"/>
                <a:ea typeface="+mn-ea"/>
                <a:cs typeface="+mn-cs"/>
              </a:rPr>
              <a:t>HIV</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Arial" panose="020B0604020202020204" pitchFamily="34" charset="0"/>
                <a:ea typeface="+mn-ea"/>
                <a:cs typeface="+mn-cs"/>
              </a:rPr>
              <a:t>incidence</a:t>
            </a:r>
            <a:endPar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51" name="Text Box 15">
            <a:extLst>
              <a:ext uri="{FF2B5EF4-FFF2-40B4-BE49-F238E27FC236}">
                <a16:creationId xmlns:a16="http://schemas.microsoft.com/office/drawing/2014/main" id="{0869B3F7-F989-4920-922B-C14464386224}"/>
              </a:ext>
            </a:extLst>
          </p:cNvPr>
          <p:cNvSpPr txBox="1">
            <a:spLocks noChangeArrowheads="1"/>
          </p:cNvSpPr>
          <p:nvPr/>
        </p:nvSpPr>
        <p:spPr bwMode="auto">
          <a:xfrm>
            <a:off x="6096000" y="4486275"/>
            <a:ext cx="9906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STI</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incidence</a:t>
            </a: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52" name="Rectangle 16">
            <a:extLst>
              <a:ext uri="{FF2B5EF4-FFF2-40B4-BE49-F238E27FC236}">
                <a16:creationId xmlns:a16="http://schemas.microsoft.com/office/drawing/2014/main" id="{07FE22F2-BCD7-4C57-A511-88D8E230B669}"/>
              </a:ext>
            </a:extLst>
          </p:cNvPr>
          <p:cNvSpPr>
            <a:spLocks noChangeArrowheads="1"/>
          </p:cNvSpPr>
          <p:nvPr/>
        </p:nvSpPr>
        <p:spPr bwMode="auto">
          <a:xfrm>
            <a:off x="3429000" y="2716213"/>
            <a:ext cx="184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53" name="Text Box 17">
            <a:extLst>
              <a:ext uri="{FF2B5EF4-FFF2-40B4-BE49-F238E27FC236}">
                <a16:creationId xmlns:a16="http://schemas.microsoft.com/office/drawing/2014/main" id="{D91F7636-C43A-4D2F-B4A1-E147E378F4C6}"/>
              </a:ext>
            </a:extLst>
          </p:cNvPr>
          <p:cNvSpPr txBox="1">
            <a:spLocks noChangeArrowheads="1"/>
          </p:cNvSpPr>
          <p:nvPr/>
        </p:nvSpPr>
        <p:spPr bwMode="auto">
          <a:xfrm>
            <a:off x="7620000" y="3678238"/>
            <a:ext cx="1295400" cy="346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Arial" panose="020B0604020202020204" pitchFamily="34" charset="0"/>
                <a:ea typeface="+mn-ea"/>
                <a:cs typeface="+mn-cs"/>
              </a:rPr>
              <a:t>Mortality</a:t>
            </a: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54" name="Text Box 18">
            <a:extLst>
              <a:ext uri="{FF2B5EF4-FFF2-40B4-BE49-F238E27FC236}">
                <a16:creationId xmlns:a16="http://schemas.microsoft.com/office/drawing/2014/main" id="{449759F5-DD3F-442A-8DB8-3D5D01B0F95C}"/>
              </a:ext>
            </a:extLst>
          </p:cNvPr>
          <p:cNvSpPr txBox="1">
            <a:spLocks noChangeArrowheads="1"/>
          </p:cNvSpPr>
          <p:nvPr/>
        </p:nvSpPr>
        <p:spPr bwMode="auto">
          <a:xfrm>
            <a:off x="2286000" y="1911350"/>
            <a:ext cx="1524000" cy="1177925"/>
          </a:xfrm>
          <a:prstGeom prst="rect">
            <a:avLst/>
          </a:prstGeom>
          <a:solidFill>
            <a:srgbClr val="CCFFFF"/>
          </a:solidFill>
          <a:ln w="22225">
            <a:solidFill>
              <a:srgbClr val="800000"/>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New Partner acquisition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Mixing patterns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Concurrency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Abstinence</a:t>
            </a: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55" name="Text Box 19">
            <a:extLst>
              <a:ext uri="{FF2B5EF4-FFF2-40B4-BE49-F238E27FC236}">
                <a16:creationId xmlns:a16="http://schemas.microsoft.com/office/drawing/2014/main" id="{5A5D2ACB-BD55-4A1A-B99B-42A42AC21315}"/>
              </a:ext>
            </a:extLst>
          </p:cNvPr>
          <p:cNvSpPr txBox="1">
            <a:spLocks noChangeArrowheads="1"/>
          </p:cNvSpPr>
          <p:nvPr/>
        </p:nvSpPr>
        <p:spPr bwMode="auto">
          <a:xfrm>
            <a:off x="2286000" y="3282950"/>
            <a:ext cx="1524000" cy="10144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Condom use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Concurrent STI</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Risky sexual practices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Chemotherapy</a:t>
            </a: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56" name="Rectangle 20">
            <a:extLst>
              <a:ext uri="{FF2B5EF4-FFF2-40B4-BE49-F238E27FC236}">
                <a16:creationId xmlns:a16="http://schemas.microsoft.com/office/drawing/2014/main" id="{033F3F8F-D574-4F76-9367-ED4AC6EBF9E8}"/>
              </a:ext>
            </a:extLst>
          </p:cNvPr>
          <p:cNvSpPr>
            <a:spLocks noChangeArrowheads="1"/>
          </p:cNvSpPr>
          <p:nvPr/>
        </p:nvSpPr>
        <p:spPr bwMode="auto">
          <a:xfrm>
            <a:off x="3581400" y="2868613"/>
            <a:ext cx="184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57" name="Text Box 21">
            <a:extLst>
              <a:ext uri="{FF2B5EF4-FFF2-40B4-BE49-F238E27FC236}">
                <a16:creationId xmlns:a16="http://schemas.microsoft.com/office/drawing/2014/main" id="{8AD4C47A-ADA7-499E-87A6-566104B990DC}"/>
              </a:ext>
            </a:extLst>
          </p:cNvPr>
          <p:cNvSpPr txBox="1">
            <a:spLocks noChangeArrowheads="1"/>
          </p:cNvSpPr>
          <p:nvPr/>
        </p:nvSpPr>
        <p:spPr bwMode="auto">
          <a:xfrm>
            <a:off x="2286000" y="5187950"/>
            <a:ext cx="1524000" cy="831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Treatment  with ARV, Treatment  of opportunistic infections</a:t>
            </a: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58" name="Line 22">
            <a:extLst>
              <a:ext uri="{FF2B5EF4-FFF2-40B4-BE49-F238E27FC236}">
                <a16:creationId xmlns:a16="http://schemas.microsoft.com/office/drawing/2014/main" id="{1629E761-8618-42A0-BB27-478BE5ADC2FE}"/>
              </a:ext>
            </a:extLst>
          </p:cNvPr>
          <p:cNvSpPr>
            <a:spLocks noChangeShapeType="1"/>
          </p:cNvSpPr>
          <p:nvPr/>
        </p:nvSpPr>
        <p:spPr bwMode="auto">
          <a:xfrm>
            <a:off x="6629400" y="3505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59" name="Line 23">
            <a:extLst>
              <a:ext uri="{FF2B5EF4-FFF2-40B4-BE49-F238E27FC236}">
                <a16:creationId xmlns:a16="http://schemas.microsoft.com/office/drawing/2014/main" id="{5224177C-73CB-49A7-813F-23ADCBD3B03F}"/>
              </a:ext>
            </a:extLst>
          </p:cNvPr>
          <p:cNvSpPr>
            <a:spLocks noChangeShapeType="1"/>
          </p:cNvSpPr>
          <p:nvPr/>
        </p:nvSpPr>
        <p:spPr bwMode="auto">
          <a:xfrm>
            <a:off x="6629400" y="38100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60" name="Line 24">
            <a:extLst>
              <a:ext uri="{FF2B5EF4-FFF2-40B4-BE49-F238E27FC236}">
                <a16:creationId xmlns:a16="http://schemas.microsoft.com/office/drawing/2014/main" id="{4D3CCCEA-0514-417C-A55D-E0853003A328}"/>
              </a:ext>
            </a:extLst>
          </p:cNvPr>
          <p:cNvSpPr>
            <a:spLocks noChangeShapeType="1"/>
          </p:cNvSpPr>
          <p:nvPr/>
        </p:nvSpPr>
        <p:spPr bwMode="auto">
          <a:xfrm>
            <a:off x="3810000" y="53340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61" name="Line 25">
            <a:extLst>
              <a:ext uri="{FF2B5EF4-FFF2-40B4-BE49-F238E27FC236}">
                <a16:creationId xmlns:a16="http://schemas.microsoft.com/office/drawing/2014/main" id="{96510B71-1208-4335-B23D-7E11495C726B}"/>
              </a:ext>
            </a:extLst>
          </p:cNvPr>
          <p:cNvSpPr>
            <a:spLocks noChangeShapeType="1"/>
          </p:cNvSpPr>
          <p:nvPr/>
        </p:nvSpPr>
        <p:spPr bwMode="auto">
          <a:xfrm>
            <a:off x="3048000" y="54864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62" name="Line 26">
            <a:extLst>
              <a:ext uri="{FF2B5EF4-FFF2-40B4-BE49-F238E27FC236}">
                <a16:creationId xmlns:a16="http://schemas.microsoft.com/office/drawing/2014/main" id="{46666600-8C6F-4C21-99F9-17AAE1981F87}"/>
              </a:ext>
            </a:extLst>
          </p:cNvPr>
          <p:cNvSpPr>
            <a:spLocks noChangeShapeType="1"/>
          </p:cNvSpPr>
          <p:nvPr/>
        </p:nvSpPr>
        <p:spPr bwMode="auto">
          <a:xfrm>
            <a:off x="3048000" y="6248400"/>
            <a:ext cx="426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63" name="Line 27">
            <a:extLst>
              <a:ext uri="{FF2B5EF4-FFF2-40B4-BE49-F238E27FC236}">
                <a16:creationId xmlns:a16="http://schemas.microsoft.com/office/drawing/2014/main" id="{29816B37-F4D2-4E1E-BCD2-8246DAD82148}"/>
              </a:ext>
            </a:extLst>
          </p:cNvPr>
          <p:cNvSpPr>
            <a:spLocks noChangeShapeType="1"/>
          </p:cNvSpPr>
          <p:nvPr/>
        </p:nvSpPr>
        <p:spPr bwMode="auto">
          <a:xfrm flipV="1">
            <a:off x="7315200" y="3810000"/>
            <a:ext cx="0" cy="2438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64" name="Line 28">
            <a:extLst>
              <a:ext uri="{FF2B5EF4-FFF2-40B4-BE49-F238E27FC236}">
                <a16:creationId xmlns:a16="http://schemas.microsoft.com/office/drawing/2014/main" id="{FF9D855D-2514-41CC-8DBC-33F942E2FB41}"/>
              </a:ext>
            </a:extLst>
          </p:cNvPr>
          <p:cNvSpPr>
            <a:spLocks noChangeShapeType="1"/>
          </p:cNvSpPr>
          <p:nvPr/>
        </p:nvSpPr>
        <p:spPr bwMode="auto">
          <a:xfrm>
            <a:off x="3810000" y="52578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65" name="Line 29">
            <a:extLst>
              <a:ext uri="{FF2B5EF4-FFF2-40B4-BE49-F238E27FC236}">
                <a16:creationId xmlns:a16="http://schemas.microsoft.com/office/drawing/2014/main" id="{3100D675-E066-4729-B243-2F5A31858831}"/>
              </a:ext>
            </a:extLst>
          </p:cNvPr>
          <p:cNvSpPr>
            <a:spLocks noChangeShapeType="1"/>
          </p:cNvSpPr>
          <p:nvPr/>
        </p:nvSpPr>
        <p:spPr bwMode="auto">
          <a:xfrm>
            <a:off x="3810000" y="37338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66" name="Line 30">
            <a:extLst>
              <a:ext uri="{FF2B5EF4-FFF2-40B4-BE49-F238E27FC236}">
                <a16:creationId xmlns:a16="http://schemas.microsoft.com/office/drawing/2014/main" id="{99E56F55-7279-45AA-92C4-2386FAEFAB84}"/>
              </a:ext>
            </a:extLst>
          </p:cNvPr>
          <p:cNvSpPr>
            <a:spLocks noChangeShapeType="1"/>
          </p:cNvSpPr>
          <p:nvPr/>
        </p:nvSpPr>
        <p:spPr bwMode="auto">
          <a:xfrm>
            <a:off x="3810000" y="23622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67" name="Line 31">
            <a:extLst>
              <a:ext uri="{FF2B5EF4-FFF2-40B4-BE49-F238E27FC236}">
                <a16:creationId xmlns:a16="http://schemas.microsoft.com/office/drawing/2014/main" id="{6DFB9829-C83D-4139-83B9-2B3AAD0EABA3}"/>
              </a:ext>
            </a:extLst>
          </p:cNvPr>
          <p:cNvSpPr>
            <a:spLocks noChangeShapeType="1"/>
          </p:cNvSpPr>
          <p:nvPr/>
        </p:nvSpPr>
        <p:spPr bwMode="auto">
          <a:xfrm>
            <a:off x="5715000" y="23622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68" name="Line 32">
            <a:extLst>
              <a:ext uri="{FF2B5EF4-FFF2-40B4-BE49-F238E27FC236}">
                <a16:creationId xmlns:a16="http://schemas.microsoft.com/office/drawing/2014/main" id="{59FAD752-7642-4067-B4CE-9E559E784017}"/>
              </a:ext>
            </a:extLst>
          </p:cNvPr>
          <p:cNvSpPr>
            <a:spLocks noChangeShapeType="1"/>
          </p:cNvSpPr>
          <p:nvPr/>
        </p:nvSpPr>
        <p:spPr bwMode="auto">
          <a:xfrm>
            <a:off x="5715000" y="37338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69" name="Line 33">
            <a:extLst>
              <a:ext uri="{FF2B5EF4-FFF2-40B4-BE49-F238E27FC236}">
                <a16:creationId xmlns:a16="http://schemas.microsoft.com/office/drawing/2014/main" id="{DF0133D8-072B-446E-A052-ACCDE3E82276}"/>
              </a:ext>
            </a:extLst>
          </p:cNvPr>
          <p:cNvSpPr>
            <a:spLocks noChangeShapeType="1"/>
          </p:cNvSpPr>
          <p:nvPr/>
        </p:nvSpPr>
        <p:spPr bwMode="auto">
          <a:xfrm>
            <a:off x="5715000" y="53340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70" name="Line 34">
            <a:extLst>
              <a:ext uri="{FF2B5EF4-FFF2-40B4-BE49-F238E27FC236}">
                <a16:creationId xmlns:a16="http://schemas.microsoft.com/office/drawing/2014/main" id="{3BF98AA0-E41C-40E2-98E8-257764167865}"/>
              </a:ext>
            </a:extLst>
          </p:cNvPr>
          <p:cNvSpPr>
            <a:spLocks noChangeShapeType="1"/>
          </p:cNvSpPr>
          <p:nvPr/>
        </p:nvSpPr>
        <p:spPr bwMode="auto">
          <a:xfrm flipV="1">
            <a:off x="5867400" y="2362200"/>
            <a:ext cx="0" cy="297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71" name="Line 35">
            <a:extLst>
              <a:ext uri="{FF2B5EF4-FFF2-40B4-BE49-F238E27FC236}">
                <a16:creationId xmlns:a16="http://schemas.microsoft.com/office/drawing/2014/main" id="{DFE83485-8623-40D4-A2D5-E8910C652C0E}"/>
              </a:ext>
            </a:extLst>
          </p:cNvPr>
          <p:cNvSpPr>
            <a:spLocks noChangeShapeType="1"/>
          </p:cNvSpPr>
          <p:nvPr/>
        </p:nvSpPr>
        <p:spPr bwMode="auto">
          <a:xfrm>
            <a:off x="5867400" y="3124200"/>
            <a:ext cx="228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72" name="Line 36">
            <a:extLst>
              <a:ext uri="{FF2B5EF4-FFF2-40B4-BE49-F238E27FC236}">
                <a16:creationId xmlns:a16="http://schemas.microsoft.com/office/drawing/2014/main" id="{BCAB797F-C0DC-4CC9-948E-266CC2B815FD}"/>
              </a:ext>
            </a:extLst>
          </p:cNvPr>
          <p:cNvSpPr>
            <a:spLocks noChangeShapeType="1"/>
          </p:cNvSpPr>
          <p:nvPr/>
        </p:nvSpPr>
        <p:spPr bwMode="auto">
          <a:xfrm>
            <a:off x="5867400" y="4724400"/>
            <a:ext cx="228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73" name="Text Box 37">
            <a:extLst>
              <a:ext uri="{FF2B5EF4-FFF2-40B4-BE49-F238E27FC236}">
                <a16:creationId xmlns:a16="http://schemas.microsoft.com/office/drawing/2014/main" id="{DC245A58-B2F7-4844-AFE0-411D347CE5B8}"/>
              </a:ext>
            </a:extLst>
          </p:cNvPr>
          <p:cNvSpPr txBox="1">
            <a:spLocks noChangeArrowheads="1"/>
          </p:cNvSpPr>
          <p:nvPr/>
        </p:nvSpPr>
        <p:spPr bwMode="auto">
          <a:xfrm>
            <a:off x="228600" y="2514600"/>
            <a:ext cx="1447800" cy="2738438"/>
          </a:xfrm>
          <a:prstGeom prst="rect">
            <a:avLst/>
          </a:prstGeom>
          <a:solidFill>
            <a:srgbClr val="CCFFFF"/>
          </a:solidFill>
          <a:ln w="25400">
            <a:solidFill>
              <a:srgbClr val="800000"/>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600" b="1" i="0" u="none" strike="noStrike" kern="1200" cap="none" spc="0" normalizeH="0" baseline="0" noProof="0">
                <a:ln>
                  <a:noFill/>
                </a:ln>
                <a:solidFill>
                  <a:srgbClr val="000000"/>
                </a:solidFill>
                <a:effectLst/>
                <a:uLnTx/>
                <a:uFillTx/>
                <a:latin typeface="Arial" panose="020B0604020202020204" pitchFamily="34" charset="0"/>
                <a:ea typeface="+mn-ea"/>
                <a:cs typeface="+mn-cs"/>
              </a:rPr>
              <a:t>Context</a:t>
            </a:r>
            <a:endPar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Socio-economic</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Socio-cultural</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Intervention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programmes</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VCT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STD control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Condom promotion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IEC</a:t>
            </a:r>
          </a:p>
        </p:txBody>
      </p:sp>
      <p:sp>
        <p:nvSpPr>
          <p:cNvPr id="14374" name="Line 38">
            <a:extLst>
              <a:ext uri="{FF2B5EF4-FFF2-40B4-BE49-F238E27FC236}">
                <a16:creationId xmlns:a16="http://schemas.microsoft.com/office/drawing/2014/main" id="{A0238EFC-F3A6-4CAF-BC64-6102117CAAEB}"/>
              </a:ext>
            </a:extLst>
          </p:cNvPr>
          <p:cNvSpPr>
            <a:spLocks noChangeShapeType="1"/>
          </p:cNvSpPr>
          <p:nvPr/>
        </p:nvSpPr>
        <p:spPr bwMode="auto">
          <a:xfrm>
            <a:off x="1676400" y="35814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75" name="Line 39">
            <a:extLst>
              <a:ext uri="{FF2B5EF4-FFF2-40B4-BE49-F238E27FC236}">
                <a16:creationId xmlns:a16="http://schemas.microsoft.com/office/drawing/2014/main" id="{41D71687-BF22-4C6B-9DA9-980FD5FBCACC}"/>
              </a:ext>
            </a:extLst>
          </p:cNvPr>
          <p:cNvSpPr>
            <a:spLocks noChangeShapeType="1"/>
          </p:cNvSpPr>
          <p:nvPr/>
        </p:nvSpPr>
        <p:spPr bwMode="auto">
          <a:xfrm>
            <a:off x="1905000" y="2362200"/>
            <a:ext cx="0" cy="2895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76" name="Line 40">
            <a:extLst>
              <a:ext uri="{FF2B5EF4-FFF2-40B4-BE49-F238E27FC236}">
                <a16:creationId xmlns:a16="http://schemas.microsoft.com/office/drawing/2014/main" id="{2267C87F-D069-4CA3-88AD-887E6EBB0043}"/>
              </a:ext>
            </a:extLst>
          </p:cNvPr>
          <p:cNvSpPr>
            <a:spLocks noChangeShapeType="1"/>
          </p:cNvSpPr>
          <p:nvPr/>
        </p:nvSpPr>
        <p:spPr bwMode="auto">
          <a:xfrm>
            <a:off x="1905000" y="23622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77" name="Line 41">
            <a:extLst>
              <a:ext uri="{FF2B5EF4-FFF2-40B4-BE49-F238E27FC236}">
                <a16:creationId xmlns:a16="http://schemas.microsoft.com/office/drawing/2014/main" id="{C03CA376-98B2-4608-A1D5-5925A5BF7970}"/>
              </a:ext>
            </a:extLst>
          </p:cNvPr>
          <p:cNvSpPr>
            <a:spLocks noChangeShapeType="1"/>
          </p:cNvSpPr>
          <p:nvPr/>
        </p:nvSpPr>
        <p:spPr bwMode="auto">
          <a:xfrm>
            <a:off x="1905000" y="37338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78" name="Line 42">
            <a:extLst>
              <a:ext uri="{FF2B5EF4-FFF2-40B4-BE49-F238E27FC236}">
                <a16:creationId xmlns:a16="http://schemas.microsoft.com/office/drawing/2014/main" id="{FD3A8147-4837-444F-AB92-3B32F0B5B20C}"/>
              </a:ext>
            </a:extLst>
          </p:cNvPr>
          <p:cNvSpPr>
            <a:spLocks noChangeShapeType="1"/>
          </p:cNvSpPr>
          <p:nvPr/>
        </p:nvSpPr>
        <p:spPr bwMode="auto">
          <a:xfrm>
            <a:off x="1905000" y="52578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79" name="Text Box 43">
            <a:extLst>
              <a:ext uri="{FF2B5EF4-FFF2-40B4-BE49-F238E27FC236}">
                <a16:creationId xmlns:a16="http://schemas.microsoft.com/office/drawing/2014/main" id="{3517199F-B5CF-410C-B568-3DFF75396532}"/>
              </a:ext>
            </a:extLst>
          </p:cNvPr>
          <p:cNvSpPr txBox="1">
            <a:spLocks noChangeArrowheads="1"/>
          </p:cNvSpPr>
          <p:nvPr/>
        </p:nvSpPr>
        <p:spPr bwMode="auto">
          <a:xfrm>
            <a:off x="441325" y="6361113"/>
            <a:ext cx="3511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Source: Boerma, and Weir 2005.</a:t>
            </a:r>
          </a:p>
        </p:txBody>
      </p:sp>
      <p:sp>
        <p:nvSpPr>
          <p:cNvPr id="14380" name="Text Box 44">
            <a:extLst>
              <a:ext uri="{FF2B5EF4-FFF2-40B4-BE49-F238E27FC236}">
                <a16:creationId xmlns:a16="http://schemas.microsoft.com/office/drawing/2014/main" id="{072C57A0-E000-4D3C-B6D7-2AEA2F832CFD}"/>
              </a:ext>
            </a:extLst>
          </p:cNvPr>
          <p:cNvSpPr txBox="1">
            <a:spLocks noChangeArrowheads="1"/>
          </p:cNvSpPr>
          <p:nvPr/>
        </p:nvSpPr>
        <p:spPr bwMode="auto">
          <a:xfrm>
            <a:off x="1203325" y="112713"/>
            <a:ext cx="4743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Example of HIV/AIDS conceptual Framework</a:t>
            </a:r>
          </a:p>
        </p:txBody>
      </p:sp>
    </p:spTree>
  </p:cSld>
  <p:clrMapOvr>
    <a:masterClrMapping/>
  </p:clrMapOvr>
  <p:transition>
    <p:pull dir="d"/>
  </p:transition>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REPORT</a:t>
            </a:r>
          </a:p>
          <a:p>
            <a:pPr algn="just">
              <a:lnSpc>
                <a:spcPct val="120000"/>
              </a:lnSpc>
              <a:spcBef>
                <a:spcPts val="0"/>
              </a:spcBef>
              <a:buClrTx/>
              <a:buFont typeface="Wingdings" panose="05000000000000000000" pitchFamily="2" charset="2"/>
              <a:buChar char="q"/>
            </a:pPr>
            <a:r>
              <a:rPr lang="en-US" sz="2600" b="1" dirty="0">
                <a:solidFill>
                  <a:schemeClr val="tx1"/>
                </a:solidFill>
              </a:rPr>
              <a:t>Report</a:t>
            </a:r>
            <a:r>
              <a:rPr lang="en-US" sz="2600" dirty="0">
                <a:solidFill>
                  <a:schemeClr val="tx1"/>
                </a:solidFill>
              </a:rPr>
              <a:t>: an account/statement describing in detail an event or situation</a:t>
            </a:r>
          </a:p>
          <a:p>
            <a:pPr algn="just">
              <a:lnSpc>
                <a:spcPct val="120000"/>
              </a:lnSpc>
              <a:spcBef>
                <a:spcPts val="0"/>
              </a:spcBef>
              <a:buClrTx/>
              <a:buFont typeface="Wingdings" panose="05000000000000000000" pitchFamily="2" charset="2"/>
              <a:buChar char="q"/>
            </a:pPr>
            <a:r>
              <a:rPr lang="en-US" sz="2600" b="1" dirty="0">
                <a:solidFill>
                  <a:schemeClr val="tx1"/>
                </a:solidFill>
              </a:rPr>
              <a:t>Formal communication </a:t>
            </a:r>
            <a:r>
              <a:rPr lang="en-US" sz="2600" dirty="0">
                <a:solidFill>
                  <a:schemeClr val="tx1"/>
                </a:solidFill>
              </a:rPr>
              <a:t>– oral (speeches and other oral presentations) or written for a specific purpose.  </a:t>
            </a:r>
          </a:p>
          <a:p>
            <a:pPr algn="just">
              <a:lnSpc>
                <a:spcPct val="120000"/>
              </a:lnSpc>
              <a:spcBef>
                <a:spcPts val="0"/>
              </a:spcBef>
              <a:buClrTx/>
              <a:buFont typeface="Wingdings" panose="05000000000000000000" pitchFamily="2" charset="2"/>
              <a:buChar char="q"/>
            </a:pPr>
            <a:r>
              <a:rPr lang="en-US" sz="2600" dirty="0">
                <a:solidFill>
                  <a:schemeClr val="tx1"/>
                </a:solidFill>
              </a:rPr>
              <a:t>Written document in which a given problem (issue, event or finding) that has happened in an organisation is examined for the purpose of conveying information, reporting findings, putting forward ideas, or recommendations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352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34387730"/>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dirty="0">
                <a:solidFill>
                  <a:srgbClr val="0070C0"/>
                </a:solidFill>
              </a:rPr>
              <a:t>Report Format</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353</a:t>
            </a:fld>
            <a:endParaRPr lang="en-US" sz="2800" b="1" dirty="0">
              <a:solidFill>
                <a:schemeClr val="tx1"/>
              </a:solidFill>
              <a:latin typeface="Bookman Old Style" panose="02050604050505020204" pitchFamily="18" charset="0"/>
            </a:endParaRPr>
          </a:p>
        </p:txBody>
      </p:sp>
      <p:sp>
        <p:nvSpPr>
          <p:cNvPr id="4" name="Content Placeholder 2">
            <a:extLst>
              <a:ext uri="{FF2B5EF4-FFF2-40B4-BE49-F238E27FC236}">
                <a16:creationId xmlns:a16="http://schemas.microsoft.com/office/drawing/2014/main" id="{846C6B4E-EB6C-4C15-8199-4044A2852E82}"/>
              </a:ext>
            </a:extLst>
          </p:cNvPr>
          <p:cNvSpPr txBox="1">
            <a:spLocks/>
          </p:cNvSpPr>
          <p:nvPr/>
        </p:nvSpPr>
        <p:spPr>
          <a:xfrm>
            <a:off x="460376" y="990600"/>
            <a:ext cx="3749675" cy="45720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ClrTx/>
              <a:buFont typeface="Wingdings" panose="05000000000000000000" pitchFamily="2" charset="2"/>
              <a:buChar char="q"/>
            </a:pPr>
            <a:r>
              <a:rPr lang="en-GB" altLang="en-US" sz="2600" dirty="0">
                <a:solidFill>
                  <a:schemeClr val="tx1"/>
                </a:solidFill>
              </a:rPr>
              <a:t>Title</a:t>
            </a:r>
          </a:p>
          <a:p>
            <a:pPr>
              <a:buClrTx/>
              <a:buFont typeface="Wingdings" panose="05000000000000000000" pitchFamily="2" charset="2"/>
              <a:buChar char="q"/>
            </a:pPr>
            <a:r>
              <a:rPr lang="en-GB" altLang="en-US" sz="2600" dirty="0">
                <a:solidFill>
                  <a:schemeClr val="tx1"/>
                </a:solidFill>
              </a:rPr>
              <a:t>Table of contents</a:t>
            </a:r>
          </a:p>
          <a:p>
            <a:pPr>
              <a:buClrTx/>
              <a:buFont typeface="Wingdings" panose="05000000000000000000" pitchFamily="2" charset="2"/>
              <a:buChar char="q"/>
            </a:pPr>
            <a:r>
              <a:rPr lang="en-GB" altLang="en-US" sz="2600" dirty="0">
                <a:solidFill>
                  <a:schemeClr val="tx1"/>
                </a:solidFill>
              </a:rPr>
              <a:t>Acknowledgements</a:t>
            </a:r>
          </a:p>
          <a:p>
            <a:pPr>
              <a:buClrTx/>
              <a:buFont typeface="Wingdings" panose="05000000000000000000" pitchFamily="2" charset="2"/>
              <a:buChar char="q"/>
            </a:pPr>
            <a:r>
              <a:rPr lang="en-GB" altLang="en-US" sz="2600" dirty="0">
                <a:solidFill>
                  <a:schemeClr val="tx1"/>
                </a:solidFill>
              </a:rPr>
              <a:t>Executive summary </a:t>
            </a:r>
          </a:p>
          <a:p>
            <a:pPr>
              <a:buClrTx/>
              <a:buFont typeface="Wingdings" panose="05000000000000000000" pitchFamily="2" charset="2"/>
              <a:buChar char="q"/>
            </a:pPr>
            <a:r>
              <a:rPr lang="en-GB" altLang="en-US" sz="2600" dirty="0">
                <a:solidFill>
                  <a:schemeClr val="tx1"/>
                </a:solidFill>
              </a:rPr>
              <a:t>Introduction </a:t>
            </a:r>
          </a:p>
          <a:p>
            <a:pPr>
              <a:buClrTx/>
              <a:buFont typeface="Wingdings" panose="05000000000000000000" pitchFamily="2" charset="2"/>
              <a:buChar char="q"/>
            </a:pPr>
            <a:r>
              <a:rPr lang="en-GB" altLang="en-US" sz="2600" dirty="0">
                <a:solidFill>
                  <a:schemeClr val="tx1"/>
                </a:solidFill>
              </a:rPr>
              <a:t>Goals &amp; objectives</a:t>
            </a:r>
          </a:p>
          <a:p>
            <a:pPr>
              <a:buClrTx/>
              <a:buFont typeface="Wingdings" panose="05000000000000000000" pitchFamily="2" charset="2"/>
              <a:buChar char="q"/>
            </a:pPr>
            <a:r>
              <a:rPr lang="en-GB" altLang="en-US" sz="2600" dirty="0">
                <a:solidFill>
                  <a:schemeClr val="tx1"/>
                </a:solidFill>
              </a:rPr>
              <a:t>Body of the report or major issues</a:t>
            </a:r>
          </a:p>
          <a:p>
            <a:endParaRPr lang="en-GB" altLang="en-US" dirty="0"/>
          </a:p>
        </p:txBody>
      </p:sp>
      <p:sp>
        <p:nvSpPr>
          <p:cNvPr id="6" name="Content Placeholder 9">
            <a:extLst>
              <a:ext uri="{FF2B5EF4-FFF2-40B4-BE49-F238E27FC236}">
                <a16:creationId xmlns:a16="http://schemas.microsoft.com/office/drawing/2014/main" id="{3350B14F-9A46-4A60-9DA7-5375C16C702A}"/>
              </a:ext>
            </a:extLst>
          </p:cNvPr>
          <p:cNvSpPr txBox="1">
            <a:spLocks/>
          </p:cNvSpPr>
          <p:nvPr/>
        </p:nvSpPr>
        <p:spPr>
          <a:xfrm>
            <a:off x="4953001" y="990600"/>
            <a:ext cx="3749675" cy="4572000"/>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ClrTx/>
              <a:buFont typeface="Wingdings" panose="05000000000000000000" pitchFamily="2" charset="2"/>
              <a:buChar char="q"/>
            </a:pPr>
            <a:r>
              <a:rPr lang="en-GB" altLang="en-US" sz="2600" dirty="0">
                <a:solidFill>
                  <a:schemeClr val="tx1"/>
                </a:solidFill>
              </a:rPr>
              <a:t>Summary and conclusion </a:t>
            </a:r>
          </a:p>
          <a:p>
            <a:pPr>
              <a:buClrTx/>
              <a:buFont typeface="Wingdings" panose="05000000000000000000" pitchFamily="2" charset="2"/>
              <a:buChar char="q"/>
            </a:pPr>
            <a:r>
              <a:rPr lang="en-GB" altLang="en-US" sz="2600" dirty="0">
                <a:solidFill>
                  <a:schemeClr val="tx1"/>
                </a:solidFill>
              </a:rPr>
              <a:t>Recommendations </a:t>
            </a:r>
          </a:p>
          <a:p>
            <a:pPr>
              <a:buClrTx/>
              <a:buFont typeface="Wingdings" panose="05000000000000000000" pitchFamily="2" charset="2"/>
              <a:buChar char="q"/>
            </a:pPr>
            <a:r>
              <a:rPr lang="en-GB" altLang="en-US" sz="2600" dirty="0">
                <a:solidFill>
                  <a:schemeClr val="tx1"/>
                </a:solidFill>
              </a:rPr>
              <a:t>List of references (where applicable)</a:t>
            </a:r>
          </a:p>
          <a:p>
            <a:pPr>
              <a:buClrTx/>
              <a:buFont typeface="Wingdings" panose="05000000000000000000" pitchFamily="2" charset="2"/>
              <a:buChar char="q"/>
            </a:pPr>
            <a:r>
              <a:rPr lang="en-GB" altLang="en-US" sz="2600" dirty="0">
                <a:solidFill>
                  <a:schemeClr val="tx1"/>
                </a:solidFill>
              </a:rPr>
              <a:t>Appendices </a:t>
            </a:r>
          </a:p>
        </p:txBody>
      </p:sp>
      <p:pic>
        <p:nvPicPr>
          <p:cNvPr id="7" name="Picture 6" descr="C:\Users\dpetska\AppData\Local\Microsoft\Windows\Temporary Internet Files\Content.IE5\8S153BKV\MC900012869[1].wmf">
            <a:extLst>
              <a:ext uri="{FF2B5EF4-FFF2-40B4-BE49-F238E27FC236}">
                <a16:creationId xmlns:a16="http://schemas.microsoft.com/office/drawing/2014/main" id="{A1FC99AA-8C9E-4D35-8275-DBF8835906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3476" y="4130726"/>
            <a:ext cx="17081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6385755"/>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Characteristics of a Report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354</a:t>
            </a:fld>
            <a:endParaRPr lang="en-US" sz="2800" b="1" dirty="0">
              <a:solidFill>
                <a:schemeClr val="tx1"/>
              </a:solidFill>
              <a:latin typeface="Bookman Old Style" panose="02050604050505020204" pitchFamily="18" charset="0"/>
            </a:endParaRPr>
          </a:p>
        </p:txBody>
      </p:sp>
      <p:grpSp>
        <p:nvGrpSpPr>
          <p:cNvPr id="4" name="Group 3">
            <a:extLst>
              <a:ext uri="{FF2B5EF4-FFF2-40B4-BE49-F238E27FC236}">
                <a16:creationId xmlns:a16="http://schemas.microsoft.com/office/drawing/2014/main" id="{9DD363E0-DB12-4C96-8630-590DAA642B46}"/>
              </a:ext>
            </a:extLst>
          </p:cNvPr>
          <p:cNvGrpSpPr/>
          <p:nvPr/>
        </p:nvGrpSpPr>
        <p:grpSpPr>
          <a:xfrm>
            <a:off x="3114778" y="1351998"/>
            <a:ext cx="3258572" cy="2477606"/>
            <a:chOff x="2058998" y="49213"/>
            <a:chExt cx="3258572" cy="2477606"/>
          </a:xfrm>
        </p:grpSpPr>
        <p:sp>
          <p:nvSpPr>
            <p:cNvPr id="12" name="Oval 11">
              <a:extLst>
                <a:ext uri="{FF2B5EF4-FFF2-40B4-BE49-F238E27FC236}">
                  <a16:creationId xmlns:a16="http://schemas.microsoft.com/office/drawing/2014/main" id="{5A1DD35D-87A1-48CC-A9B2-2A353AEB42A7}"/>
                </a:ext>
              </a:extLst>
            </p:cNvPr>
            <p:cNvSpPr/>
            <p:nvPr/>
          </p:nvSpPr>
          <p:spPr>
            <a:xfrm>
              <a:off x="2058998" y="49213"/>
              <a:ext cx="3258572" cy="2477606"/>
            </a:xfrm>
            <a:prstGeom prst="ellipse">
              <a:avLst/>
            </a:prstGeom>
            <a:solidFill>
              <a:srgbClr val="FFFF00"/>
            </a:solidFill>
          </p:spPr>
          <p:style>
            <a:lnRef idx="0">
              <a:schemeClr val="lt1">
                <a:hueOff val="0"/>
                <a:satOff val="0"/>
                <a:lumOff val="0"/>
                <a:alphaOff val="0"/>
              </a:schemeClr>
            </a:lnRef>
            <a:fillRef idx="3">
              <a:scrgbClr r="0" g="0" b="0"/>
            </a:fillRef>
            <a:effectRef idx="3">
              <a:schemeClr val="accent1">
                <a:alpha val="50000"/>
                <a:hueOff val="0"/>
                <a:satOff val="0"/>
                <a:lumOff val="0"/>
                <a:alphaOff val="0"/>
              </a:schemeClr>
            </a:effectRef>
            <a:fontRef idx="minor">
              <a:schemeClr val="tx1"/>
            </a:fontRef>
          </p:style>
        </p:sp>
        <p:sp>
          <p:nvSpPr>
            <p:cNvPr id="13" name="Oval 4">
              <a:extLst>
                <a:ext uri="{FF2B5EF4-FFF2-40B4-BE49-F238E27FC236}">
                  <a16:creationId xmlns:a16="http://schemas.microsoft.com/office/drawing/2014/main" id="{010586F7-2C86-4C4D-A275-CF170B899025}"/>
                </a:ext>
              </a:extLst>
            </p:cNvPr>
            <p:cNvSpPr txBox="1"/>
            <p:nvPr/>
          </p:nvSpPr>
          <p:spPr>
            <a:xfrm>
              <a:off x="2493474" y="482794"/>
              <a:ext cx="2389619" cy="111492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1244600" rtl="0">
                <a:lnSpc>
                  <a:spcPct val="90000"/>
                </a:lnSpc>
                <a:spcBef>
                  <a:spcPct val="0"/>
                </a:spcBef>
                <a:spcAft>
                  <a:spcPct val="35000"/>
                </a:spcAft>
                <a:buNone/>
              </a:pPr>
              <a:r>
                <a:rPr lang="en-GB" sz="2800" kern="1200" dirty="0"/>
                <a:t>Pre-defined structure</a:t>
              </a:r>
              <a:endParaRPr lang="en-US" sz="2800" kern="1200" dirty="0"/>
            </a:p>
          </p:txBody>
        </p:sp>
      </p:grpSp>
      <p:grpSp>
        <p:nvGrpSpPr>
          <p:cNvPr id="6" name="Group 5">
            <a:extLst>
              <a:ext uri="{FF2B5EF4-FFF2-40B4-BE49-F238E27FC236}">
                <a16:creationId xmlns:a16="http://schemas.microsoft.com/office/drawing/2014/main" id="{590DB599-E56C-44D2-AF4E-4C88CF252EE0}"/>
              </a:ext>
            </a:extLst>
          </p:cNvPr>
          <p:cNvGrpSpPr/>
          <p:nvPr/>
        </p:nvGrpSpPr>
        <p:grpSpPr>
          <a:xfrm>
            <a:off x="4188704" y="2971039"/>
            <a:ext cx="3278888" cy="2477606"/>
            <a:chOff x="3132924" y="1668254"/>
            <a:chExt cx="3278888" cy="2477606"/>
          </a:xfrm>
        </p:grpSpPr>
        <p:sp>
          <p:nvSpPr>
            <p:cNvPr id="10" name="Oval 9">
              <a:extLst>
                <a:ext uri="{FF2B5EF4-FFF2-40B4-BE49-F238E27FC236}">
                  <a16:creationId xmlns:a16="http://schemas.microsoft.com/office/drawing/2014/main" id="{45845812-A8D6-474F-B980-A598525AAEFF}"/>
                </a:ext>
              </a:extLst>
            </p:cNvPr>
            <p:cNvSpPr/>
            <p:nvPr/>
          </p:nvSpPr>
          <p:spPr>
            <a:xfrm>
              <a:off x="3132924" y="1668254"/>
              <a:ext cx="3278888" cy="2477606"/>
            </a:xfrm>
            <a:prstGeom prst="ellipse">
              <a:avLst/>
            </a:prstGeom>
            <a:solidFill>
              <a:srgbClr val="FFCC99"/>
            </a:solidFill>
          </p:spPr>
          <p:style>
            <a:lnRef idx="0">
              <a:schemeClr val="lt1">
                <a:hueOff val="0"/>
                <a:satOff val="0"/>
                <a:lumOff val="0"/>
                <a:alphaOff val="0"/>
              </a:schemeClr>
            </a:lnRef>
            <a:fillRef idx="3">
              <a:scrgbClr r="0" g="0" b="0"/>
            </a:fillRef>
            <a:effectRef idx="3">
              <a:schemeClr val="accent1">
                <a:alpha val="50000"/>
                <a:hueOff val="0"/>
                <a:satOff val="0"/>
                <a:lumOff val="0"/>
                <a:alphaOff val="0"/>
              </a:schemeClr>
            </a:effectRef>
            <a:fontRef idx="minor">
              <a:schemeClr val="tx1"/>
            </a:fontRef>
          </p:style>
        </p:sp>
        <p:sp>
          <p:nvSpPr>
            <p:cNvPr id="11" name="Oval 6">
              <a:extLst>
                <a:ext uri="{FF2B5EF4-FFF2-40B4-BE49-F238E27FC236}">
                  <a16:creationId xmlns:a16="http://schemas.microsoft.com/office/drawing/2014/main" id="{E9053198-01B5-4293-A383-A2BFDF5F89FB}"/>
                </a:ext>
              </a:extLst>
            </p:cNvPr>
            <p:cNvSpPr txBox="1"/>
            <p:nvPr/>
          </p:nvSpPr>
          <p:spPr>
            <a:xfrm>
              <a:off x="4135718" y="2308303"/>
              <a:ext cx="1967333" cy="136268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l" defTabSz="1200150" rtl="0">
                <a:lnSpc>
                  <a:spcPct val="90000"/>
                </a:lnSpc>
                <a:spcBef>
                  <a:spcPct val="0"/>
                </a:spcBef>
                <a:spcAft>
                  <a:spcPct val="35000"/>
                </a:spcAft>
                <a:buNone/>
              </a:pPr>
              <a:r>
                <a:rPr lang="en-GB" sz="2700" kern="1200" dirty="0"/>
                <a:t>Independent sections</a:t>
              </a:r>
              <a:endParaRPr lang="en-US" sz="2700" kern="1200" dirty="0"/>
            </a:p>
          </p:txBody>
        </p:sp>
      </p:grpSp>
      <p:grpSp>
        <p:nvGrpSpPr>
          <p:cNvPr id="7" name="Group 6">
            <a:extLst>
              <a:ext uri="{FF2B5EF4-FFF2-40B4-BE49-F238E27FC236}">
                <a16:creationId xmlns:a16="http://schemas.microsoft.com/office/drawing/2014/main" id="{A6624652-86BA-494B-BED9-4142A13B5DB8}"/>
              </a:ext>
            </a:extLst>
          </p:cNvPr>
          <p:cNvGrpSpPr/>
          <p:nvPr/>
        </p:nvGrpSpPr>
        <p:grpSpPr>
          <a:xfrm>
            <a:off x="1676408" y="3028396"/>
            <a:ext cx="3241204" cy="2477606"/>
            <a:chOff x="620628" y="1725611"/>
            <a:chExt cx="3241204" cy="2477606"/>
          </a:xfrm>
        </p:grpSpPr>
        <p:sp>
          <p:nvSpPr>
            <p:cNvPr id="8" name="Oval 7">
              <a:extLst>
                <a:ext uri="{FF2B5EF4-FFF2-40B4-BE49-F238E27FC236}">
                  <a16:creationId xmlns:a16="http://schemas.microsoft.com/office/drawing/2014/main" id="{CD6D10AB-842B-4EA4-AD8C-82D3F75BAACF}"/>
                </a:ext>
              </a:extLst>
            </p:cNvPr>
            <p:cNvSpPr/>
            <p:nvPr/>
          </p:nvSpPr>
          <p:spPr>
            <a:xfrm>
              <a:off x="620628" y="1725611"/>
              <a:ext cx="3241204" cy="2477606"/>
            </a:xfrm>
            <a:prstGeom prst="ellipse">
              <a:avLst/>
            </a:prstGeom>
            <a:solidFill>
              <a:srgbClr val="CCFFCC"/>
            </a:solidFill>
          </p:spPr>
          <p:style>
            <a:lnRef idx="0">
              <a:schemeClr val="lt1">
                <a:hueOff val="0"/>
                <a:satOff val="0"/>
                <a:lumOff val="0"/>
                <a:alphaOff val="0"/>
              </a:schemeClr>
            </a:lnRef>
            <a:fillRef idx="3">
              <a:scrgbClr r="0" g="0" b="0"/>
            </a:fillRef>
            <a:effectRef idx="3">
              <a:schemeClr val="accent1">
                <a:alpha val="50000"/>
                <a:hueOff val="0"/>
                <a:satOff val="0"/>
                <a:lumOff val="0"/>
                <a:alphaOff val="0"/>
              </a:schemeClr>
            </a:effectRef>
            <a:fontRef idx="minor">
              <a:schemeClr val="tx1"/>
            </a:fontRef>
          </p:style>
        </p:sp>
        <p:sp>
          <p:nvSpPr>
            <p:cNvPr id="9" name="Oval 8">
              <a:extLst>
                <a:ext uri="{FF2B5EF4-FFF2-40B4-BE49-F238E27FC236}">
                  <a16:creationId xmlns:a16="http://schemas.microsoft.com/office/drawing/2014/main" id="{778D81DD-24F4-46A4-A4E8-FE380BF992A9}"/>
                </a:ext>
              </a:extLst>
            </p:cNvPr>
            <p:cNvSpPr txBox="1"/>
            <p:nvPr/>
          </p:nvSpPr>
          <p:spPr>
            <a:xfrm>
              <a:off x="925841" y="2365659"/>
              <a:ext cx="1944722" cy="136268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1244600" rtl="0">
                <a:lnSpc>
                  <a:spcPct val="90000"/>
                </a:lnSpc>
                <a:spcBef>
                  <a:spcPct val="0"/>
                </a:spcBef>
                <a:spcAft>
                  <a:spcPct val="35000"/>
                </a:spcAft>
                <a:buNone/>
              </a:pPr>
              <a:endParaRPr lang="en-GB" sz="2800" kern="1200" dirty="0"/>
            </a:p>
            <a:p>
              <a:pPr marL="0" lvl="0" indent="0" algn="ctr" defTabSz="1244600" rtl="0">
                <a:lnSpc>
                  <a:spcPct val="90000"/>
                </a:lnSpc>
                <a:spcBef>
                  <a:spcPct val="0"/>
                </a:spcBef>
                <a:spcAft>
                  <a:spcPct val="35000"/>
                </a:spcAft>
                <a:buNone/>
              </a:pPr>
              <a:r>
                <a:rPr lang="en-GB" sz="2800" kern="1200" dirty="0"/>
                <a:t>Unbiased and objective conclusions </a:t>
              </a:r>
              <a:br>
                <a:rPr lang="en-GB" sz="2800" kern="1200" dirty="0"/>
              </a:br>
              <a:br>
                <a:rPr lang="en-GB" sz="1900" kern="1200" dirty="0"/>
              </a:br>
              <a:endParaRPr lang="en-US" sz="1900" kern="1200" dirty="0"/>
            </a:p>
          </p:txBody>
        </p:sp>
      </p:grpSp>
    </p:spTree>
    <p:extLst>
      <p:ext uri="{BB962C8B-B14F-4D97-AF65-F5344CB8AC3E}">
        <p14:creationId xmlns:p14="http://schemas.microsoft.com/office/powerpoint/2010/main" val="539468197"/>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Types of Reports </a:t>
            </a:r>
          </a:p>
          <a:p>
            <a:pPr algn="just">
              <a:lnSpc>
                <a:spcPct val="120000"/>
              </a:lnSpc>
              <a:spcBef>
                <a:spcPts val="0"/>
              </a:spcBef>
              <a:buClrTx/>
              <a:buFont typeface="Wingdings" panose="05000000000000000000" pitchFamily="2" charset="2"/>
              <a:buChar char="q"/>
            </a:pPr>
            <a:r>
              <a:rPr lang="en-US" sz="2600" b="1" dirty="0">
                <a:solidFill>
                  <a:schemeClr val="tx1"/>
                </a:solidFill>
              </a:rPr>
              <a:t>Special Reports </a:t>
            </a:r>
          </a:p>
          <a:p>
            <a:pPr algn="just">
              <a:lnSpc>
                <a:spcPct val="120000"/>
              </a:lnSpc>
              <a:spcBef>
                <a:spcPts val="0"/>
              </a:spcBef>
              <a:buClrTx/>
              <a:buFont typeface="Wingdings" panose="05000000000000000000" pitchFamily="2" charset="2"/>
              <a:buChar char="q"/>
            </a:pPr>
            <a:endParaRPr lang="en-US" sz="2600" b="1"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355</a:t>
            </a:fld>
            <a:endParaRPr lang="en-US" sz="2800" b="1" dirty="0">
              <a:solidFill>
                <a:schemeClr val="tx1"/>
              </a:solidFill>
              <a:latin typeface="Bookman Old Style" panose="02050604050505020204" pitchFamily="18" charset="0"/>
            </a:endParaRPr>
          </a:p>
        </p:txBody>
      </p:sp>
      <p:graphicFrame>
        <p:nvGraphicFramePr>
          <p:cNvPr id="4" name="Diagram 3">
            <a:extLst>
              <a:ext uri="{FF2B5EF4-FFF2-40B4-BE49-F238E27FC236}">
                <a16:creationId xmlns:a16="http://schemas.microsoft.com/office/drawing/2014/main" id="{6A13D096-852C-4BAF-8D56-598D6BC866DF}"/>
              </a:ext>
            </a:extLst>
          </p:cNvPr>
          <p:cNvGraphicFramePr/>
          <p:nvPr>
            <p:extLst>
              <p:ext uri="{D42A27DB-BD31-4B8C-83A1-F6EECF244321}">
                <p14:modId xmlns:p14="http://schemas.microsoft.com/office/powerpoint/2010/main" val="4184525784"/>
              </p:ext>
            </p:extLst>
          </p:nvPr>
        </p:nvGraphicFramePr>
        <p:xfrm>
          <a:off x="838200" y="1752600"/>
          <a:ext cx="7315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3509405"/>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b="1" dirty="0">
                <a:solidFill>
                  <a:schemeClr val="tx1"/>
                </a:solidFill>
              </a:rPr>
              <a:t>Routine Reports   - Can be 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356</a:t>
            </a:fld>
            <a:endParaRPr lang="en-US" sz="2800" b="1" dirty="0">
              <a:solidFill>
                <a:schemeClr val="tx1"/>
              </a:solidFill>
              <a:latin typeface="Bookman Old Style" panose="02050604050505020204" pitchFamily="18" charset="0"/>
            </a:endParaRPr>
          </a:p>
        </p:txBody>
      </p:sp>
      <p:grpSp>
        <p:nvGrpSpPr>
          <p:cNvPr id="4" name="Group 3">
            <a:extLst>
              <a:ext uri="{FF2B5EF4-FFF2-40B4-BE49-F238E27FC236}">
                <a16:creationId xmlns:a16="http://schemas.microsoft.com/office/drawing/2014/main" id="{21DD329F-5BE2-4577-9965-DC13910E4387}"/>
              </a:ext>
            </a:extLst>
          </p:cNvPr>
          <p:cNvGrpSpPr/>
          <p:nvPr/>
        </p:nvGrpSpPr>
        <p:grpSpPr>
          <a:xfrm>
            <a:off x="1881910" y="973494"/>
            <a:ext cx="5050862" cy="868467"/>
            <a:chOff x="1348506" y="466"/>
            <a:chExt cx="5050862" cy="868467"/>
          </a:xfrm>
        </p:grpSpPr>
        <p:sp>
          <p:nvSpPr>
            <p:cNvPr id="23" name="Rectangle: Rounded Corners 22">
              <a:extLst>
                <a:ext uri="{FF2B5EF4-FFF2-40B4-BE49-F238E27FC236}">
                  <a16:creationId xmlns:a16="http://schemas.microsoft.com/office/drawing/2014/main" id="{2D211EFD-8CF5-4C76-BC3E-B8C21210CD47}"/>
                </a:ext>
              </a:extLst>
            </p:cNvPr>
            <p:cNvSpPr/>
            <p:nvPr/>
          </p:nvSpPr>
          <p:spPr>
            <a:xfrm>
              <a:off x="1348506" y="466"/>
              <a:ext cx="5050862" cy="868467"/>
            </a:xfrm>
            <a:prstGeom prst="roundRect">
              <a:avLst/>
            </a:prstGeom>
            <a:solidFill>
              <a:srgbClr val="00CCFF"/>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24" name="Rectangle: Rounded Corners 4">
              <a:extLst>
                <a:ext uri="{FF2B5EF4-FFF2-40B4-BE49-F238E27FC236}">
                  <a16:creationId xmlns:a16="http://schemas.microsoft.com/office/drawing/2014/main" id="{4CFD07BD-D0DF-47C6-BEB1-FF1291D333D2}"/>
                </a:ext>
              </a:extLst>
            </p:cNvPr>
            <p:cNvSpPr txBox="1"/>
            <p:nvPr/>
          </p:nvSpPr>
          <p:spPr>
            <a:xfrm>
              <a:off x="1390901" y="42861"/>
              <a:ext cx="4966072" cy="7836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rPr>
                <a:t>Progress – Finance, HR, Training, etc</a:t>
              </a:r>
            </a:p>
          </p:txBody>
        </p:sp>
      </p:grpSp>
      <p:sp>
        <p:nvSpPr>
          <p:cNvPr id="6" name="Straight Connector 5">
            <a:extLst>
              <a:ext uri="{FF2B5EF4-FFF2-40B4-BE49-F238E27FC236}">
                <a16:creationId xmlns:a16="http://schemas.microsoft.com/office/drawing/2014/main" id="{F80BC2CB-F855-4BA4-ADB9-2A58789B0EFE}"/>
              </a:ext>
            </a:extLst>
          </p:cNvPr>
          <p:cNvSpPr/>
          <p:nvPr/>
        </p:nvSpPr>
        <p:spPr>
          <a:xfrm>
            <a:off x="2507886" y="1664935"/>
            <a:ext cx="3468500" cy="3468500"/>
          </a:xfrm>
          <a:custGeom>
            <a:avLst/>
            <a:gdLst/>
            <a:ahLst/>
            <a:cxnLst/>
            <a:rect l="0" t="0" r="0" b="0"/>
            <a:pathLst>
              <a:path>
                <a:moveTo>
                  <a:pt x="2602433" y="232956"/>
                </a:moveTo>
                <a:arcTo wR="1734250" hR="1734250" stAng="18002421" swAng="712653"/>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7" name="Group 6">
            <a:extLst>
              <a:ext uri="{FF2B5EF4-FFF2-40B4-BE49-F238E27FC236}">
                <a16:creationId xmlns:a16="http://schemas.microsoft.com/office/drawing/2014/main" id="{7DE1CD1F-A2DC-47AB-B7FA-332707A126E5}"/>
              </a:ext>
            </a:extLst>
          </p:cNvPr>
          <p:cNvGrpSpPr/>
          <p:nvPr/>
        </p:nvGrpSpPr>
        <p:grpSpPr>
          <a:xfrm>
            <a:off x="4603838" y="2191095"/>
            <a:ext cx="3930565" cy="1572109"/>
            <a:chOff x="4070434" y="1218067"/>
            <a:chExt cx="3930565" cy="1572109"/>
          </a:xfrm>
        </p:grpSpPr>
        <p:sp>
          <p:nvSpPr>
            <p:cNvPr id="21" name="Rectangle: Rounded Corners 20">
              <a:extLst>
                <a:ext uri="{FF2B5EF4-FFF2-40B4-BE49-F238E27FC236}">
                  <a16:creationId xmlns:a16="http://schemas.microsoft.com/office/drawing/2014/main" id="{8D49E16C-CA1D-49F7-A763-5BEB45EEF103}"/>
                </a:ext>
              </a:extLst>
            </p:cNvPr>
            <p:cNvSpPr/>
            <p:nvPr/>
          </p:nvSpPr>
          <p:spPr>
            <a:xfrm>
              <a:off x="4070434" y="1218067"/>
              <a:ext cx="3930565" cy="1572109"/>
            </a:xfrm>
            <a:prstGeom prst="roundRect">
              <a:avLst/>
            </a:prstGeom>
            <a:solidFill>
              <a:srgbClr val="CCECFF"/>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22" name="Rectangle: Rounded Corners 7">
              <a:extLst>
                <a:ext uri="{FF2B5EF4-FFF2-40B4-BE49-F238E27FC236}">
                  <a16:creationId xmlns:a16="http://schemas.microsoft.com/office/drawing/2014/main" id="{11E2A875-C49D-4FDF-8843-D88694F345BA}"/>
                </a:ext>
              </a:extLst>
            </p:cNvPr>
            <p:cNvSpPr txBox="1"/>
            <p:nvPr/>
          </p:nvSpPr>
          <p:spPr>
            <a:xfrm>
              <a:off x="4147178" y="1294811"/>
              <a:ext cx="3777077" cy="14186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rPr>
                <a:t>Project – Feasibility, Monitoring and Evaluation , Completion </a:t>
              </a:r>
            </a:p>
          </p:txBody>
        </p:sp>
      </p:grpSp>
      <p:sp>
        <p:nvSpPr>
          <p:cNvPr id="8" name="Straight Connector 8">
            <a:extLst>
              <a:ext uri="{FF2B5EF4-FFF2-40B4-BE49-F238E27FC236}">
                <a16:creationId xmlns:a16="http://schemas.microsoft.com/office/drawing/2014/main" id="{9FF96A06-9CAD-4F6B-A546-3CE9DFBD85ED}"/>
              </a:ext>
            </a:extLst>
          </p:cNvPr>
          <p:cNvSpPr/>
          <p:nvPr/>
        </p:nvSpPr>
        <p:spPr>
          <a:xfrm>
            <a:off x="3059730" y="2416005"/>
            <a:ext cx="3468500" cy="3468500"/>
          </a:xfrm>
          <a:custGeom>
            <a:avLst/>
            <a:gdLst/>
            <a:ahLst/>
            <a:cxnLst/>
            <a:rect l="0" t="0" r="0" b="0"/>
            <a:pathLst>
              <a:path>
                <a:moveTo>
                  <a:pt x="3438551" y="1413341"/>
                </a:moveTo>
                <a:arcTo wR="1734250" hR="1734250" stAng="20960186" swAng="402886"/>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9" name="Group 8">
            <a:extLst>
              <a:ext uri="{FF2B5EF4-FFF2-40B4-BE49-F238E27FC236}">
                <a16:creationId xmlns:a16="http://schemas.microsoft.com/office/drawing/2014/main" id="{FB680981-D72B-40B9-8D84-2EBEE345AA05}"/>
              </a:ext>
            </a:extLst>
          </p:cNvPr>
          <p:cNvGrpSpPr/>
          <p:nvPr/>
        </p:nvGrpSpPr>
        <p:grpSpPr>
          <a:xfrm>
            <a:off x="5086605" y="4098309"/>
            <a:ext cx="2370155" cy="868467"/>
            <a:chOff x="4553201" y="3125281"/>
            <a:chExt cx="2370155" cy="868467"/>
          </a:xfrm>
        </p:grpSpPr>
        <p:sp>
          <p:nvSpPr>
            <p:cNvPr id="19" name="Rectangle: Rounded Corners 18">
              <a:extLst>
                <a:ext uri="{FF2B5EF4-FFF2-40B4-BE49-F238E27FC236}">
                  <a16:creationId xmlns:a16="http://schemas.microsoft.com/office/drawing/2014/main" id="{2CB7D250-BCB7-43F9-B71D-353BD829FFCA}"/>
                </a:ext>
              </a:extLst>
            </p:cNvPr>
            <p:cNvSpPr/>
            <p:nvPr/>
          </p:nvSpPr>
          <p:spPr>
            <a:xfrm>
              <a:off x="4553201" y="3125281"/>
              <a:ext cx="2370155" cy="868467"/>
            </a:xfrm>
            <a:prstGeom prst="roundRect">
              <a:avLst/>
            </a:prstGeom>
            <a:solidFill>
              <a:srgbClr val="00B0F0"/>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20" name="Rectangle: Rounded Corners 10">
              <a:extLst>
                <a:ext uri="{FF2B5EF4-FFF2-40B4-BE49-F238E27FC236}">
                  <a16:creationId xmlns:a16="http://schemas.microsoft.com/office/drawing/2014/main" id="{AF07BD4F-28FF-4D5B-8867-FF759921F883}"/>
                </a:ext>
              </a:extLst>
            </p:cNvPr>
            <p:cNvSpPr txBox="1"/>
            <p:nvPr/>
          </p:nvSpPr>
          <p:spPr>
            <a:xfrm>
              <a:off x="4595596" y="3167676"/>
              <a:ext cx="2285365" cy="7836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kern="1200" dirty="0">
                  <a:solidFill>
                    <a:schemeClr val="tx1"/>
                  </a:solidFill>
                </a:rPr>
                <a:t>Meeting</a:t>
              </a:r>
            </a:p>
          </p:txBody>
        </p:sp>
      </p:grpSp>
      <p:sp>
        <p:nvSpPr>
          <p:cNvPr id="10" name="Straight Connector 11">
            <a:extLst>
              <a:ext uri="{FF2B5EF4-FFF2-40B4-BE49-F238E27FC236}">
                <a16:creationId xmlns:a16="http://schemas.microsoft.com/office/drawing/2014/main" id="{72B6970D-8C32-416B-999A-3D22C2F828A4}"/>
              </a:ext>
            </a:extLst>
          </p:cNvPr>
          <p:cNvSpPr/>
          <p:nvPr/>
        </p:nvSpPr>
        <p:spPr>
          <a:xfrm>
            <a:off x="2727111" y="2192836"/>
            <a:ext cx="3468500" cy="3468500"/>
          </a:xfrm>
          <a:custGeom>
            <a:avLst/>
            <a:gdLst/>
            <a:ahLst/>
            <a:cxnLst/>
            <a:rect l="0" t="0" r="0" b="0"/>
            <a:pathLst>
              <a:path>
                <a:moveTo>
                  <a:pt x="2724567" y="3157941"/>
                </a:moveTo>
                <a:arcTo wR="1734250" hR="1734250" stAng="3310656" swAng="4178694"/>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1" name="Group 10">
            <a:extLst>
              <a:ext uri="{FF2B5EF4-FFF2-40B4-BE49-F238E27FC236}">
                <a16:creationId xmlns:a16="http://schemas.microsoft.com/office/drawing/2014/main" id="{E6ECFCEE-8D6D-45F4-B757-ED0AECA422EE}"/>
              </a:ext>
            </a:extLst>
          </p:cNvPr>
          <p:cNvGrpSpPr/>
          <p:nvPr/>
        </p:nvGrpSpPr>
        <p:grpSpPr>
          <a:xfrm>
            <a:off x="1425523" y="4098307"/>
            <a:ext cx="2399456" cy="868467"/>
            <a:chOff x="892119" y="3125279"/>
            <a:chExt cx="2399456" cy="868467"/>
          </a:xfrm>
        </p:grpSpPr>
        <p:sp>
          <p:nvSpPr>
            <p:cNvPr id="17" name="Rectangle: Rounded Corners 16">
              <a:extLst>
                <a:ext uri="{FF2B5EF4-FFF2-40B4-BE49-F238E27FC236}">
                  <a16:creationId xmlns:a16="http://schemas.microsoft.com/office/drawing/2014/main" id="{60CEE2DA-04CE-4ACA-A354-AF966EF8D5FD}"/>
                </a:ext>
              </a:extLst>
            </p:cNvPr>
            <p:cNvSpPr/>
            <p:nvPr/>
          </p:nvSpPr>
          <p:spPr>
            <a:xfrm>
              <a:off x="892119" y="3125279"/>
              <a:ext cx="2399456" cy="868467"/>
            </a:xfrm>
            <a:prstGeom prst="roundRect">
              <a:avLst/>
            </a:prstGeom>
            <a:solidFill>
              <a:srgbClr val="66CCFF"/>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18" name="Rectangle: Rounded Corners 13">
              <a:extLst>
                <a:ext uri="{FF2B5EF4-FFF2-40B4-BE49-F238E27FC236}">
                  <a16:creationId xmlns:a16="http://schemas.microsoft.com/office/drawing/2014/main" id="{11FE888A-0E02-4844-9A53-6C1E1AEB95CE}"/>
                </a:ext>
              </a:extLst>
            </p:cNvPr>
            <p:cNvSpPr txBox="1"/>
            <p:nvPr/>
          </p:nvSpPr>
          <p:spPr>
            <a:xfrm>
              <a:off x="934514" y="3167674"/>
              <a:ext cx="2314666" cy="7836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kern="1200" dirty="0">
                  <a:solidFill>
                    <a:schemeClr val="tx1"/>
                  </a:solidFill>
                </a:rPr>
                <a:t>Field Trip</a:t>
              </a:r>
            </a:p>
          </p:txBody>
        </p:sp>
      </p:grpSp>
      <p:sp>
        <p:nvSpPr>
          <p:cNvPr id="12" name="Straight Connector 14">
            <a:extLst>
              <a:ext uri="{FF2B5EF4-FFF2-40B4-BE49-F238E27FC236}">
                <a16:creationId xmlns:a16="http://schemas.microsoft.com/office/drawing/2014/main" id="{59AA846B-3398-4DB7-91D5-968A0168F796}"/>
              </a:ext>
            </a:extLst>
          </p:cNvPr>
          <p:cNvSpPr/>
          <p:nvPr/>
        </p:nvSpPr>
        <p:spPr>
          <a:xfrm>
            <a:off x="2357088" y="2278801"/>
            <a:ext cx="3468500" cy="3468500"/>
          </a:xfrm>
          <a:custGeom>
            <a:avLst/>
            <a:gdLst/>
            <a:ahLst/>
            <a:cxnLst/>
            <a:rect l="0" t="0" r="0" b="0"/>
            <a:pathLst>
              <a:path>
                <a:moveTo>
                  <a:pt x="2" y="1737269"/>
                </a:moveTo>
                <a:arcTo wR="1734250" hR="1734250" stAng="10794016" swAng="491173"/>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3" name="Group 12">
            <a:extLst>
              <a:ext uri="{FF2B5EF4-FFF2-40B4-BE49-F238E27FC236}">
                <a16:creationId xmlns:a16="http://schemas.microsoft.com/office/drawing/2014/main" id="{1F8A7857-7C26-482D-A28C-D9E2BB6B171D}"/>
              </a:ext>
            </a:extLst>
          </p:cNvPr>
          <p:cNvGrpSpPr/>
          <p:nvPr/>
        </p:nvGrpSpPr>
        <p:grpSpPr>
          <a:xfrm>
            <a:off x="609596" y="2268431"/>
            <a:ext cx="3424315" cy="1419519"/>
            <a:chOff x="76192" y="1295403"/>
            <a:chExt cx="3424315" cy="1419519"/>
          </a:xfrm>
        </p:grpSpPr>
        <p:sp>
          <p:nvSpPr>
            <p:cNvPr id="15" name="Rectangle: Rounded Corners 14">
              <a:extLst>
                <a:ext uri="{FF2B5EF4-FFF2-40B4-BE49-F238E27FC236}">
                  <a16:creationId xmlns:a16="http://schemas.microsoft.com/office/drawing/2014/main" id="{58FA8543-1ED5-4B3D-99B8-5936422678C6}"/>
                </a:ext>
              </a:extLst>
            </p:cNvPr>
            <p:cNvSpPr/>
            <p:nvPr/>
          </p:nvSpPr>
          <p:spPr>
            <a:xfrm>
              <a:off x="76192" y="1295403"/>
              <a:ext cx="3424315" cy="1419519"/>
            </a:xfrm>
            <a:prstGeom prst="roundRect">
              <a:avLst/>
            </a:prstGeom>
            <a:solidFill>
              <a:srgbClr val="99CCFF"/>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16" name="Rectangle: Rounded Corners 16">
              <a:extLst>
                <a:ext uri="{FF2B5EF4-FFF2-40B4-BE49-F238E27FC236}">
                  <a16:creationId xmlns:a16="http://schemas.microsoft.com/office/drawing/2014/main" id="{7B9607E3-A26D-48C8-B0BA-6D6744838348}"/>
                </a:ext>
              </a:extLst>
            </p:cNvPr>
            <p:cNvSpPr txBox="1"/>
            <p:nvPr/>
          </p:nvSpPr>
          <p:spPr>
            <a:xfrm>
              <a:off x="145487" y="1364698"/>
              <a:ext cx="3285725" cy="12809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kern="1200" dirty="0">
                  <a:solidFill>
                    <a:schemeClr val="tx1"/>
                  </a:solidFill>
                </a:rPr>
                <a:t>Workshop. Seminar, Course</a:t>
              </a:r>
            </a:p>
          </p:txBody>
        </p:sp>
      </p:grpSp>
      <p:sp>
        <p:nvSpPr>
          <p:cNvPr id="14" name="Straight Connector 17">
            <a:extLst>
              <a:ext uri="{FF2B5EF4-FFF2-40B4-BE49-F238E27FC236}">
                <a16:creationId xmlns:a16="http://schemas.microsoft.com/office/drawing/2014/main" id="{F38E6A04-B07D-425E-9A89-67042EBA68D5}"/>
              </a:ext>
            </a:extLst>
          </p:cNvPr>
          <p:cNvSpPr/>
          <p:nvPr/>
        </p:nvSpPr>
        <p:spPr>
          <a:xfrm>
            <a:off x="2834437" y="1677094"/>
            <a:ext cx="3468500" cy="3468500"/>
          </a:xfrm>
          <a:custGeom>
            <a:avLst/>
            <a:gdLst/>
            <a:ahLst/>
            <a:cxnLst/>
            <a:rect l="0" t="0" r="0" b="0"/>
            <a:pathLst>
              <a:path>
                <a:moveTo>
                  <a:pt x="527582" y="488627"/>
                </a:moveTo>
                <a:arcTo wR="1734250" hR="1734250" stAng="13554604" swAng="853191"/>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2273505329"/>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endParaRPr lang="en-GB" sz="5400" b="1" dirty="0">
              <a:solidFill>
                <a:srgbClr val="00B050"/>
              </a:solidFill>
            </a:endParaRPr>
          </a:p>
          <a:p>
            <a:pPr marL="0" indent="0" algn="ctr">
              <a:lnSpc>
                <a:spcPct val="120000"/>
              </a:lnSpc>
              <a:spcBef>
                <a:spcPts val="0"/>
              </a:spcBef>
              <a:buClrTx/>
              <a:buNone/>
            </a:pPr>
            <a:endParaRPr lang="en-GB" sz="5400" b="1" dirty="0">
              <a:solidFill>
                <a:srgbClr val="00B050"/>
              </a:solidFill>
            </a:endParaRPr>
          </a:p>
          <a:p>
            <a:pPr marL="0" indent="0" algn="ctr">
              <a:lnSpc>
                <a:spcPct val="120000"/>
              </a:lnSpc>
              <a:spcBef>
                <a:spcPts val="0"/>
              </a:spcBef>
              <a:buClrTx/>
              <a:buNone/>
            </a:pPr>
            <a:r>
              <a:rPr lang="en-GB" sz="5400" b="1" dirty="0">
                <a:solidFill>
                  <a:srgbClr val="00B050"/>
                </a:solidFill>
              </a:rPr>
              <a:t>END</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357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32900935"/>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467601" cy="5715000"/>
          </a:xfrm>
        </p:spPr>
        <p:txBody>
          <a:bodyPr>
            <a:normAutofit/>
          </a:bodyPr>
          <a:lstStyle/>
          <a:p>
            <a:pPr algn="ctr"/>
            <a:br>
              <a:rPr lang="en-US" b="1" dirty="0">
                <a:ln w="22225">
                  <a:solidFill>
                    <a:schemeClr val="accent2"/>
                  </a:solidFill>
                  <a:prstDash val="solid"/>
                </a:ln>
                <a:solidFill>
                  <a:schemeClr val="accent2">
                    <a:lumMod val="40000"/>
                    <a:lumOff val="60000"/>
                  </a:schemeClr>
                </a:solidFill>
                <a:latin typeface="Arial" charset="0"/>
                <a:ea typeface="ＭＳ Ｐゴシック" pitchFamily="1" charset="-128"/>
                <a:cs typeface="ＭＳ Ｐゴシック"/>
              </a:rPr>
            </a:br>
            <a:br>
              <a:rPr lang="en-US" b="1" dirty="0">
                <a:ln w="22225">
                  <a:solidFill>
                    <a:schemeClr val="accent2"/>
                  </a:solidFill>
                  <a:prstDash val="solid"/>
                </a:ln>
                <a:solidFill>
                  <a:schemeClr val="accent2">
                    <a:lumMod val="40000"/>
                    <a:lumOff val="60000"/>
                  </a:schemeClr>
                </a:solidFill>
                <a:latin typeface="Arial" charset="0"/>
                <a:ea typeface="ＭＳ Ｐゴシック" pitchFamily="1" charset="-128"/>
                <a:cs typeface="ＭＳ Ｐゴシック"/>
              </a:rPr>
            </a:br>
            <a:br>
              <a:rPr lang="en-US" b="1" dirty="0">
                <a:ln w="22225">
                  <a:solidFill>
                    <a:schemeClr val="accent2"/>
                  </a:solidFill>
                  <a:prstDash val="solid"/>
                </a:ln>
                <a:solidFill>
                  <a:schemeClr val="accent2">
                    <a:lumMod val="40000"/>
                    <a:lumOff val="60000"/>
                  </a:schemeClr>
                </a:solidFill>
                <a:latin typeface="Arial" charset="0"/>
                <a:ea typeface="ＭＳ Ｐゴシック" pitchFamily="1" charset="-128"/>
                <a:cs typeface="ＭＳ Ｐゴシック"/>
              </a:rPr>
            </a:br>
            <a:br>
              <a:rPr lang="en-US" b="1" dirty="0">
                <a:ln w="22225">
                  <a:solidFill>
                    <a:schemeClr val="accent2"/>
                  </a:solidFill>
                  <a:prstDash val="solid"/>
                </a:ln>
                <a:solidFill>
                  <a:schemeClr val="accent2">
                    <a:lumMod val="40000"/>
                    <a:lumOff val="60000"/>
                  </a:schemeClr>
                </a:solidFill>
                <a:latin typeface="Arial" charset="0"/>
                <a:ea typeface="ＭＳ Ｐゴシック" pitchFamily="1" charset="-128"/>
                <a:cs typeface="ＭＳ Ｐゴシック"/>
              </a:rPr>
            </a:br>
            <a:br>
              <a:rPr lang="en-US" b="1" dirty="0">
                <a:ln w="22225">
                  <a:solidFill>
                    <a:schemeClr val="accent2"/>
                  </a:solidFill>
                  <a:prstDash val="solid"/>
                </a:ln>
                <a:solidFill>
                  <a:schemeClr val="accent2">
                    <a:lumMod val="40000"/>
                    <a:lumOff val="60000"/>
                  </a:schemeClr>
                </a:solidFill>
                <a:latin typeface="Arial" charset="0"/>
                <a:ea typeface="ＭＳ Ｐゴシック" pitchFamily="1" charset="-128"/>
                <a:cs typeface="ＭＳ Ｐゴシック"/>
              </a:rPr>
            </a:br>
            <a:r>
              <a:rPr lang="en-US" b="1" dirty="0">
                <a:ln w="22225">
                  <a:solidFill>
                    <a:schemeClr val="accent2"/>
                  </a:solidFill>
                  <a:prstDash val="solid"/>
                </a:ln>
                <a:solidFill>
                  <a:schemeClr val="accent2">
                    <a:lumMod val="40000"/>
                    <a:lumOff val="60000"/>
                  </a:schemeClr>
                </a:solidFill>
                <a:latin typeface="Arial" charset="0"/>
                <a:ea typeface="ＭＳ Ｐゴシック" pitchFamily="1" charset="-128"/>
                <a:cs typeface="ＭＳ Ｐゴシック"/>
              </a:rPr>
              <a:t>THANKS</a:t>
            </a:r>
            <a:endParaRPr lang="en-US" b="1" dirty="0">
              <a:ln w="22225">
                <a:solidFill>
                  <a:schemeClr val="accent2"/>
                </a:solidFill>
                <a:prstDash val="solid"/>
              </a:ln>
              <a:solidFill>
                <a:schemeClr val="accent2">
                  <a:lumMod val="40000"/>
                  <a:lumOff val="60000"/>
                </a:schemeClr>
              </a:solidFill>
            </a:endParaRPr>
          </a:p>
        </p:txBody>
      </p:sp>
      <p:sp>
        <p:nvSpPr>
          <p:cNvPr id="4" name="Slide Number Placeholder 1">
            <a:extLst>
              <a:ext uri="{FF2B5EF4-FFF2-40B4-BE49-F238E27FC236}">
                <a16:creationId xmlns:a16="http://schemas.microsoft.com/office/drawing/2014/main" id="{B68D1F08-7210-4F00-8190-B7A8CF55FB9A}"/>
              </a:ext>
            </a:extLst>
          </p:cNvPr>
          <p:cNvSpPr>
            <a:spLocks noGrp="1"/>
          </p:cNvSpPr>
          <p:nvPr>
            <p:ph type="sldNum" sz="quarter" idx="12"/>
          </p:nvPr>
        </p:nvSpPr>
        <p:spPr>
          <a:xfrm>
            <a:off x="7620000" y="6170822"/>
            <a:ext cx="12192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358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37054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9953"/>
            <a:ext cx="8763000" cy="6656698"/>
          </a:xfrm>
        </p:spPr>
        <p:txBody>
          <a:bodyPr>
            <a:normAutofit fontScale="77500" lnSpcReduction="20000"/>
          </a:bodyPr>
          <a:lstStyle/>
          <a:p>
            <a:pPr marL="0" indent="0" algn="just">
              <a:lnSpc>
                <a:spcPct val="120000"/>
              </a:lnSpc>
              <a:spcBef>
                <a:spcPts val="0"/>
              </a:spcBef>
              <a:buClrTx/>
              <a:buNone/>
            </a:pPr>
            <a:r>
              <a:rPr lang="en-US" sz="2600" b="1" dirty="0">
                <a:solidFill>
                  <a:schemeClr val="tx1"/>
                </a:solidFill>
              </a:rPr>
              <a:t>QUALITIES OF A GOOD BUDGET</a:t>
            </a:r>
            <a:r>
              <a:rPr lang="en-GB" sz="2500" b="1" dirty="0">
                <a:solidFill>
                  <a:schemeClr val="tx1"/>
                </a:solidFill>
              </a:rPr>
              <a:t>:</a:t>
            </a:r>
          </a:p>
          <a:p>
            <a:pPr marL="0" indent="0" algn="just">
              <a:lnSpc>
                <a:spcPct val="120000"/>
              </a:lnSpc>
              <a:spcBef>
                <a:spcPts val="0"/>
              </a:spcBef>
              <a:buClrTx/>
              <a:buNone/>
            </a:pPr>
            <a:r>
              <a:rPr lang="en-US" sz="2600" dirty="0">
                <a:solidFill>
                  <a:schemeClr val="tx1"/>
                </a:solidFill>
              </a:rPr>
              <a:t>1) </a:t>
            </a:r>
            <a:r>
              <a:rPr lang="en-US" sz="2600" b="1" dirty="0">
                <a:solidFill>
                  <a:schemeClr val="tx1"/>
                </a:solidFill>
              </a:rPr>
              <a:t>Comprehensive</a:t>
            </a:r>
            <a:r>
              <a:rPr lang="en-US" sz="2600" dirty="0">
                <a:solidFill>
                  <a:schemeClr val="tx1"/>
                </a:solidFill>
              </a:rPr>
              <a:t> - Must include all relevant elements and factors in detail</a:t>
            </a:r>
          </a:p>
          <a:p>
            <a:pPr marL="0" indent="0" algn="just">
              <a:lnSpc>
                <a:spcPct val="120000"/>
              </a:lnSpc>
              <a:spcBef>
                <a:spcPts val="0"/>
              </a:spcBef>
              <a:buClrTx/>
              <a:buNone/>
            </a:pPr>
            <a:r>
              <a:rPr lang="en-US" sz="2600" dirty="0">
                <a:solidFill>
                  <a:schemeClr val="tx1"/>
                </a:solidFill>
              </a:rPr>
              <a:t>2) </a:t>
            </a:r>
            <a:r>
              <a:rPr lang="en-US" sz="2600" b="1" dirty="0">
                <a:solidFill>
                  <a:schemeClr val="tx1"/>
                </a:solidFill>
              </a:rPr>
              <a:t>Predictable</a:t>
            </a:r>
            <a:r>
              <a:rPr lang="en-US" sz="2600" dirty="0">
                <a:solidFill>
                  <a:schemeClr val="tx1"/>
                </a:solidFill>
              </a:rPr>
              <a:t> - Allow economic actors to plan ahead thus enhancing service delivery to the citizens</a:t>
            </a:r>
          </a:p>
          <a:p>
            <a:pPr marL="0" indent="0" algn="just">
              <a:lnSpc>
                <a:spcPct val="120000"/>
              </a:lnSpc>
              <a:spcBef>
                <a:spcPts val="0"/>
              </a:spcBef>
              <a:buClrTx/>
              <a:buNone/>
            </a:pPr>
            <a:r>
              <a:rPr lang="en-US" sz="2600" dirty="0">
                <a:solidFill>
                  <a:schemeClr val="tx1"/>
                </a:solidFill>
              </a:rPr>
              <a:t>3) </a:t>
            </a:r>
            <a:r>
              <a:rPr lang="en-US" sz="2600" b="1" dirty="0">
                <a:solidFill>
                  <a:schemeClr val="tx1"/>
                </a:solidFill>
              </a:rPr>
              <a:t>Contestable</a:t>
            </a:r>
            <a:r>
              <a:rPr lang="en-US" sz="2600" dirty="0">
                <a:solidFill>
                  <a:schemeClr val="tx1"/>
                </a:solidFill>
              </a:rPr>
              <a:t> - Means that economic actors compete fairly and that they can be able to question the government on any of the items on the budget, or on any of its priorities</a:t>
            </a:r>
          </a:p>
          <a:p>
            <a:pPr marL="0" indent="0" algn="just">
              <a:lnSpc>
                <a:spcPct val="120000"/>
              </a:lnSpc>
              <a:spcBef>
                <a:spcPts val="0"/>
              </a:spcBef>
              <a:buClrTx/>
              <a:buNone/>
            </a:pPr>
            <a:r>
              <a:rPr lang="en-US" sz="2600" dirty="0">
                <a:solidFill>
                  <a:schemeClr val="tx1"/>
                </a:solidFill>
              </a:rPr>
              <a:t>4) </a:t>
            </a:r>
            <a:r>
              <a:rPr lang="en-US" sz="2600" b="1" dirty="0">
                <a:solidFill>
                  <a:schemeClr val="tx1"/>
                </a:solidFill>
              </a:rPr>
              <a:t>Transparent</a:t>
            </a:r>
            <a:r>
              <a:rPr lang="en-US" sz="2600" dirty="0">
                <a:solidFill>
                  <a:schemeClr val="tx1"/>
                </a:solidFill>
              </a:rPr>
              <a:t> - Budget process must be done openly, with information being availed to</a:t>
            </a:r>
          </a:p>
          <a:p>
            <a:pPr marL="0" indent="0" algn="just">
              <a:lnSpc>
                <a:spcPct val="120000"/>
              </a:lnSpc>
              <a:spcBef>
                <a:spcPts val="0"/>
              </a:spcBef>
              <a:buClrTx/>
              <a:buNone/>
            </a:pPr>
            <a:r>
              <a:rPr lang="en-US" sz="2600" dirty="0">
                <a:solidFill>
                  <a:schemeClr val="tx1"/>
                </a:solidFill>
              </a:rPr>
              <a:t>stakeholders in a timely manner to allow their contributions such information must also be reliable and sufficient to warrant decision making</a:t>
            </a:r>
          </a:p>
          <a:p>
            <a:pPr marL="0" indent="0" algn="just">
              <a:lnSpc>
                <a:spcPct val="120000"/>
              </a:lnSpc>
              <a:spcBef>
                <a:spcPts val="0"/>
              </a:spcBef>
              <a:buClrTx/>
              <a:buNone/>
            </a:pPr>
            <a:r>
              <a:rPr lang="en-US" sz="2600" dirty="0">
                <a:solidFill>
                  <a:schemeClr val="tx1"/>
                </a:solidFill>
              </a:rPr>
              <a:t>5) </a:t>
            </a:r>
            <a:r>
              <a:rPr lang="en-US" sz="2600" b="1" dirty="0">
                <a:solidFill>
                  <a:schemeClr val="tx1"/>
                </a:solidFill>
              </a:rPr>
              <a:t>Periodic</a:t>
            </a:r>
            <a:r>
              <a:rPr lang="en-US" sz="2600" dirty="0">
                <a:solidFill>
                  <a:schemeClr val="tx1"/>
                </a:solidFill>
              </a:rPr>
              <a:t> - budget should be for a set period of time, for example, it may be yearly,</a:t>
            </a:r>
          </a:p>
          <a:p>
            <a:pPr marL="0" indent="0" algn="just">
              <a:lnSpc>
                <a:spcPct val="120000"/>
              </a:lnSpc>
              <a:spcBef>
                <a:spcPts val="0"/>
              </a:spcBef>
              <a:buClrTx/>
              <a:buNone/>
            </a:pPr>
            <a:r>
              <a:rPr lang="en-US" sz="2600" dirty="0">
                <a:solidFill>
                  <a:schemeClr val="tx1"/>
                </a:solidFill>
              </a:rPr>
              <a:t>quarterly, or semi-annual</a:t>
            </a:r>
          </a:p>
          <a:p>
            <a:pPr marL="0" indent="0" algn="just">
              <a:lnSpc>
                <a:spcPct val="120000"/>
              </a:lnSpc>
              <a:spcBef>
                <a:spcPts val="0"/>
              </a:spcBef>
              <a:buClrTx/>
              <a:buNone/>
            </a:pPr>
            <a:r>
              <a:rPr lang="en-US" sz="2600" dirty="0">
                <a:solidFill>
                  <a:schemeClr val="tx1"/>
                </a:solidFill>
              </a:rPr>
              <a:t>6) </a:t>
            </a:r>
            <a:r>
              <a:rPr lang="en-US" sz="2600" b="1" dirty="0">
                <a:solidFill>
                  <a:schemeClr val="tx1"/>
                </a:solidFill>
              </a:rPr>
              <a:t>Authority and accountability </a:t>
            </a:r>
            <a:r>
              <a:rPr lang="en-US" sz="2600" dirty="0">
                <a:solidFill>
                  <a:schemeClr val="tx1"/>
                </a:solidFill>
              </a:rPr>
              <a:t>- government must be held accountable for the implementation of the budget, and must act within it and keep to the commitments made</a:t>
            </a:r>
          </a:p>
          <a:p>
            <a:pPr marL="0" indent="0" algn="just">
              <a:lnSpc>
                <a:spcPct val="120000"/>
              </a:lnSpc>
              <a:spcBef>
                <a:spcPts val="0"/>
              </a:spcBef>
              <a:buClrTx/>
              <a:buNone/>
            </a:pPr>
            <a:r>
              <a:rPr lang="en-US" sz="2600" dirty="0">
                <a:solidFill>
                  <a:schemeClr val="tx1"/>
                </a:solidFill>
              </a:rPr>
              <a:t>7) </a:t>
            </a:r>
            <a:r>
              <a:rPr lang="en-US" sz="2600" b="1" dirty="0">
                <a:solidFill>
                  <a:schemeClr val="tx1"/>
                </a:solidFill>
              </a:rPr>
              <a:t>Allocative efficiency </a:t>
            </a:r>
            <a:r>
              <a:rPr lang="en-US" sz="2600" dirty="0">
                <a:solidFill>
                  <a:schemeClr val="tx1"/>
                </a:solidFill>
              </a:rPr>
              <a:t>- All expenditure</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1191297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85709" y="6356349"/>
            <a:ext cx="2133600" cy="365125"/>
          </a:xfrm>
        </p:spPr>
        <p:txBody>
          <a:bodyPr/>
          <a:lstStyle/>
          <a:p>
            <a:fld id="{B9FE58B4-0D08-45DE-8784-85A072816467}" type="slidenum">
              <a:rPr lang="en-US" sz="2000" b="1" smtClean="0">
                <a:solidFill>
                  <a:prstClr val="black"/>
                </a:solidFill>
                <a:effectLst>
                  <a:outerShdw blurRad="38100" dist="38100" dir="2700000" algn="tl">
                    <a:srgbClr val="000000">
                      <a:alpha val="43137"/>
                    </a:srgbClr>
                  </a:outerShdw>
                </a:effectLst>
                <a:latin typeface="Bookman Old Style" panose="02050604050505020204" pitchFamily="18" charset="0"/>
              </a:rPr>
              <a:pPr/>
              <a:t>37</a:t>
            </a:fld>
            <a:endParaRPr lang="en-US" sz="2000" b="1" dirty="0">
              <a:solidFill>
                <a:prstClr val="black"/>
              </a:solidFill>
              <a:effectLst>
                <a:outerShdw blurRad="38100" dist="38100" dir="2700000" algn="tl">
                  <a:srgbClr val="000000">
                    <a:alpha val="43137"/>
                  </a:srgbClr>
                </a:outerShdw>
              </a:effectLst>
              <a:latin typeface="Bookman Old Style" panose="02050604050505020204" pitchFamily="18" charset="0"/>
            </a:endParaRPr>
          </a:p>
        </p:txBody>
      </p:sp>
      <p:sp>
        <p:nvSpPr>
          <p:cNvPr id="7" name="Slide Number Placeholder 1"/>
          <p:cNvSpPr>
            <a:spLocks noGrp="1"/>
          </p:cNvSpPr>
          <p:nvPr>
            <p:ph idx="1"/>
          </p:nvPr>
        </p:nvSpPr>
        <p:spPr>
          <a:xfrm>
            <a:off x="124691" y="136526"/>
            <a:ext cx="8894618" cy="6584947"/>
          </a:xfrm>
        </p:spPr>
        <p:txBody>
          <a:bodyPr>
            <a:normAutofit fontScale="92500" lnSpcReduction="10000"/>
          </a:bodyPr>
          <a:lstStyle/>
          <a:p>
            <a:pPr marL="0" indent="0" algn="just">
              <a:spcBef>
                <a:spcPts val="0"/>
              </a:spcBef>
              <a:buNone/>
            </a:pPr>
            <a:r>
              <a:rPr lang="en-US" sz="2800" b="1" dirty="0">
                <a:solidFill>
                  <a:srgbClr val="0070C0"/>
                </a:solidFill>
              </a:rPr>
              <a:t>Sources of National Government funds</a:t>
            </a:r>
          </a:p>
          <a:p>
            <a:pPr marL="0" lvl="2" indent="0" algn="just" fontAlgn="auto">
              <a:spcBef>
                <a:spcPts val="0"/>
              </a:spcBef>
              <a:buClr>
                <a:schemeClr val="accent4"/>
              </a:buClr>
              <a:buFont typeface="Wingdings 2"/>
              <a:buNone/>
              <a:defRPr/>
            </a:pPr>
            <a:r>
              <a:rPr lang="en-US" sz="2800" b="1" u="sng" dirty="0">
                <a:solidFill>
                  <a:schemeClr val="tx1"/>
                </a:solidFill>
              </a:rPr>
              <a:t>Internal Sources</a:t>
            </a:r>
            <a:endParaRPr lang="en-US" sz="2800" dirty="0">
              <a:solidFill>
                <a:schemeClr val="tx1"/>
              </a:solidFill>
            </a:endParaRPr>
          </a:p>
          <a:p>
            <a:pPr marL="457200" lvl="2" indent="-457200" algn="just" fontAlgn="auto">
              <a:spcBef>
                <a:spcPts val="0"/>
              </a:spcBef>
              <a:buClrTx/>
              <a:buFont typeface="Wingdings" panose="05000000000000000000" pitchFamily="2" charset="2"/>
              <a:buChar char="q"/>
              <a:defRPr/>
            </a:pPr>
            <a:r>
              <a:rPr lang="en-US" sz="2800" dirty="0">
                <a:solidFill>
                  <a:schemeClr val="tx1"/>
                </a:solidFill>
              </a:rPr>
              <a:t>Taxes  e.g., VAT, Income tax, Customs duties </a:t>
            </a:r>
            <a:r>
              <a:rPr lang="en-US" sz="2800" dirty="0" err="1">
                <a:solidFill>
                  <a:schemeClr val="tx1"/>
                </a:solidFill>
              </a:rPr>
              <a:t>etc</a:t>
            </a:r>
            <a:endParaRPr lang="en-US" sz="2800" dirty="0">
              <a:solidFill>
                <a:schemeClr val="tx1"/>
              </a:solidFill>
            </a:endParaRPr>
          </a:p>
          <a:p>
            <a:pPr marL="457200" lvl="2" indent="-457200" algn="just" fontAlgn="auto">
              <a:spcBef>
                <a:spcPts val="0"/>
              </a:spcBef>
              <a:buClrTx/>
              <a:buFont typeface="Wingdings" panose="05000000000000000000" pitchFamily="2" charset="2"/>
              <a:buChar char="q"/>
              <a:defRPr/>
            </a:pPr>
            <a:r>
              <a:rPr lang="en-US" sz="2800" dirty="0">
                <a:solidFill>
                  <a:schemeClr val="tx1"/>
                </a:solidFill>
              </a:rPr>
              <a:t>Fees  e.g., licenses</a:t>
            </a:r>
          </a:p>
          <a:p>
            <a:pPr marL="457200" lvl="2" indent="-457200" algn="just" fontAlgn="auto">
              <a:spcBef>
                <a:spcPts val="0"/>
              </a:spcBef>
              <a:buClrTx/>
              <a:buFont typeface="Wingdings" panose="05000000000000000000" pitchFamily="2" charset="2"/>
              <a:buChar char="q"/>
              <a:defRPr/>
            </a:pPr>
            <a:r>
              <a:rPr lang="en-US" sz="2800" dirty="0">
                <a:solidFill>
                  <a:schemeClr val="tx1"/>
                </a:solidFill>
              </a:rPr>
              <a:t>Fines – penalties</a:t>
            </a:r>
          </a:p>
          <a:p>
            <a:pPr marL="457200" lvl="2" indent="-457200" algn="just" fontAlgn="auto">
              <a:spcBef>
                <a:spcPts val="0"/>
              </a:spcBef>
              <a:buClrTx/>
              <a:buFont typeface="Wingdings" panose="05000000000000000000" pitchFamily="2" charset="2"/>
              <a:buChar char="q"/>
              <a:defRPr/>
            </a:pPr>
            <a:r>
              <a:rPr lang="en-US" sz="2800" dirty="0">
                <a:solidFill>
                  <a:schemeClr val="tx1"/>
                </a:solidFill>
              </a:rPr>
              <a:t>Loans or Internal borrowing – Treasury Bills &amp; Bonds</a:t>
            </a:r>
          </a:p>
          <a:p>
            <a:pPr marL="285750" lvl="1" algn="just" fontAlgn="auto">
              <a:spcBef>
                <a:spcPts val="0"/>
              </a:spcBef>
              <a:buClrTx/>
              <a:buFont typeface="Wingdings" panose="05000000000000000000" pitchFamily="2" charset="2"/>
              <a:buChar char="q"/>
              <a:defRPr/>
            </a:pPr>
            <a:r>
              <a:rPr lang="en-GB" sz="3200" dirty="0">
                <a:solidFill>
                  <a:schemeClr val="tx1"/>
                </a:solidFill>
              </a:rPr>
              <a:t> </a:t>
            </a:r>
            <a:r>
              <a:rPr lang="en-GB" sz="2800" dirty="0">
                <a:solidFill>
                  <a:schemeClr val="tx1"/>
                </a:solidFill>
              </a:rPr>
              <a:t>Earnings from visible and invisible exports.</a:t>
            </a:r>
          </a:p>
          <a:p>
            <a:pPr algn="just" fontAlgn="auto">
              <a:spcBef>
                <a:spcPts val="0"/>
              </a:spcBef>
              <a:buClrTx/>
              <a:buFont typeface="Wingdings" panose="05000000000000000000" pitchFamily="2" charset="2"/>
              <a:buChar char="q"/>
              <a:defRPr/>
            </a:pPr>
            <a:r>
              <a:rPr lang="en-GB" sz="2800" dirty="0">
                <a:solidFill>
                  <a:schemeClr val="tx1"/>
                </a:solidFill>
              </a:rPr>
              <a:t>Deficit financing/over issue/printing of money</a:t>
            </a:r>
          </a:p>
          <a:p>
            <a:pPr algn="just" fontAlgn="auto">
              <a:spcBef>
                <a:spcPts val="0"/>
              </a:spcBef>
              <a:buClrTx/>
              <a:buFont typeface="Wingdings" panose="05000000000000000000" pitchFamily="2" charset="2"/>
              <a:buChar char="q"/>
              <a:defRPr/>
            </a:pPr>
            <a:r>
              <a:rPr lang="en-GB" sz="2800" dirty="0">
                <a:solidFill>
                  <a:schemeClr val="tx1"/>
                </a:solidFill>
              </a:rPr>
              <a:t>Royalties (use of natural resources e.g. minerals, forests)</a:t>
            </a:r>
          </a:p>
          <a:p>
            <a:pPr algn="just" fontAlgn="auto">
              <a:spcBef>
                <a:spcPts val="0"/>
              </a:spcBef>
              <a:buClrTx/>
              <a:buFont typeface="Wingdings" panose="05000000000000000000" pitchFamily="2" charset="2"/>
              <a:buChar char="q"/>
              <a:defRPr/>
            </a:pPr>
            <a:r>
              <a:rPr lang="en-US" sz="2800" dirty="0">
                <a:solidFill>
                  <a:schemeClr val="tx1"/>
                </a:solidFill>
              </a:rPr>
              <a:t>Investment revenue from a variety of sources e.g. dividends and interest</a:t>
            </a:r>
          </a:p>
          <a:p>
            <a:pPr algn="just" fontAlgn="auto">
              <a:spcBef>
                <a:spcPts val="0"/>
              </a:spcBef>
              <a:buClrTx/>
              <a:buFont typeface="Wingdings" panose="05000000000000000000" pitchFamily="2" charset="2"/>
              <a:buChar char="q"/>
              <a:defRPr/>
            </a:pPr>
            <a:r>
              <a:rPr lang="en-US" sz="2800" dirty="0">
                <a:solidFill>
                  <a:schemeClr val="tx1"/>
                </a:solidFill>
              </a:rPr>
              <a:t>Other recurrent revenue e.g. traffic, tourist, aviation, forests, rentals, court fines</a:t>
            </a:r>
          </a:p>
          <a:p>
            <a:pPr algn="just" fontAlgn="auto">
              <a:spcBef>
                <a:spcPts val="0"/>
              </a:spcBef>
              <a:buClrTx/>
              <a:buFont typeface="Wingdings" panose="05000000000000000000" pitchFamily="2" charset="2"/>
              <a:buChar char="q"/>
              <a:defRPr/>
            </a:pPr>
            <a:r>
              <a:rPr lang="en-US" sz="2800" dirty="0">
                <a:solidFill>
                  <a:schemeClr val="tx1"/>
                </a:solidFill>
              </a:rPr>
              <a:t>Community financing e.g. fund raising, harambee</a:t>
            </a:r>
          </a:p>
          <a:p>
            <a:pPr algn="just" fontAlgn="auto">
              <a:spcBef>
                <a:spcPts val="0"/>
              </a:spcBef>
              <a:buClrTx/>
              <a:buFont typeface="Wingdings" panose="05000000000000000000" pitchFamily="2" charset="2"/>
              <a:buChar char="q"/>
              <a:defRPr/>
            </a:pPr>
            <a:r>
              <a:rPr lang="en-US" sz="2800" dirty="0">
                <a:solidFill>
                  <a:schemeClr val="tx1"/>
                </a:solidFill>
              </a:rPr>
              <a:t>Health insurance funds - </a:t>
            </a:r>
            <a:r>
              <a:rPr lang="en-US" sz="2800" dirty="0" err="1">
                <a:solidFill>
                  <a:schemeClr val="tx1"/>
                </a:solidFill>
              </a:rPr>
              <a:t>NHIF</a:t>
            </a:r>
            <a:endParaRPr lang="en-US" sz="2800" dirty="0">
              <a:solidFill>
                <a:schemeClr val="tx1"/>
              </a:solidFill>
            </a:endParaRPr>
          </a:p>
          <a:p>
            <a:pPr algn="just" fontAlgn="auto">
              <a:spcBef>
                <a:spcPts val="0"/>
              </a:spcBef>
              <a:buClrTx/>
              <a:buFont typeface="Wingdings" panose="05000000000000000000" pitchFamily="2" charset="2"/>
              <a:buChar char="q"/>
              <a:defRPr/>
            </a:pPr>
            <a:r>
              <a:rPr lang="en-US" sz="2800" dirty="0">
                <a:solidFill>
                  <a:schemeClr val="tx1"/>
                </a:solidFill>
              </a:rPr>
              <a:t>Private financing e.g. facility improvement funds-</a:t>
            </a:r>
            <a:r>
              <a:rPr lang="en-US" sz="2800" dirty="0" err="1">
                <a:solidFill>
                  <a:schemeClr val="tx1"/>
                </a:solidFill>
              </a:rPr>
              <a:t>FIF</a:t>
            </a:r>
            <a:r>
              <a:rPr lang="en-US" sz="2800" dirty="0">
                <a:solidFill>
                  <a:schemeClr val="tx1"/>
                </a:solidFill>
              </a:rPr>
              <a:t> or cost sharing</a:t>
            </a:r>
          </a:p>
          <a:p>
            <a:pPr algn="just" fontAlgn="auto">
              <a:spcBef>
                <a:spcPts val="0"/>
              </a:spcBef>
              <a:buClrTx/>
              <a:buFont typeface="Wingdings" panose="05000000000000000000" pitchFamily="2" charset="2"/>
              <a:buChar char="q"/>
              <a:defRPr/>
            </a:pPr>
            <a:endParaRPr lang="en-US" sz="2800" dirty="0">
              <a:solidFill>
                <a:schemeClr val="tx1"/>
              </a:solidFill>
            </a:endParaRPr>
          </a:p>
          <a:p>
            <a:pPr algn="just" fontAlgn="auto">
              <a:spcBef>
                <a:spcPts val="0"/>
              </a:spcBef>
              <a:buClrTx/>
              <a:buFont typeface="Wingdings" panose="05000000000000000000" pitchFamily="2" charset="2"/>
              <a:buChar char="q"/>
              <a:defRPr/>
            </a:pPr>
            <a:endParaRPr lang="en-US" sz="2800" dirty="0">
              <a:solidFill>
                <a:schemeClr val="tx1"/>
              </a:solidFill>
            </a:endParaRPr>
          </a:p>
          <a:p>
            <a:pPr algn="just" fontAlgn="auto">
              <a:spcBef>
                <a:spcPts val="0"/>
              </a:spcBef>
              <a:buClrTx/>
              <a:buFont typeface="Wingdings" panose="05000000000000000000" pitchFamily="2" charset="2"/>
              <a:buChar char="q"/>
              <a:defRPr/>
            </a:pPr>
            <a:endParaRPr lang="en-US" sz="2800" dirty="0">
              <a:solidFill>
                <a:schemeClr val="tx1"/>
              </a:solidFill>
            </a:endParaRPr>
          </a:p>
          <a:p>
            <a:pPr algn="just" fontAlgn="auto">
              <a:spcBef>
                <a:spcPts val="0"/>
              </a:spcBef>
              <a:buClrTx/>
              <a:buFont typeface="Wingdings" panose="05000000000000000000" pitchFamily="2" charset="2"/>
              <a:buChar char="q"/>
              <a:defRPr/>
            </a:pPr>
            <a:endParaRPr lang="en-GB" sz="2800" dirty="0">
              <a:solidFill>
                <a:schemeClr val="tx1"/>
              </a:solidFill>
            </a:endParaRPr>
          </a:p>
          <a:p>
            <a:pPr marL="0" indent="0" algn="just">
              <a:spcBef>
                <a:spcPts val="0"/>
              </a:spcBef>
              <a:buNone/>
            </a:pPr>
            <a:endParaRPr lang="en-US" altLang="en-US" sz="2800" dirty="0">
              <a:latin typeface="Bookman Old Style" panose="02050604050505020204" pitchFamily="18" charset="0"/>
            </a:endParaRPr>
          </a:p>
        </p:txBody>
      </p:sp>
    </p:spTree>
    <p:extLst>
      <p:ext uri="{BB962C8B-B14F-4D97-AF65-F5344CB8AC3E}">
        <p14:creationId xmlns:p14="http://schemas.microsoft.com/office/powerpoint/2010/main" val="32115831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85709" y="6356349"/>
            <a:ext cx="2133600" cy="365125"/>
          </a:xfrm>
        </p:spPr>
        <p:txBody>
          <a:bodyPr/>
          <a:lstStyle/>
          <a:p>
            <a:fld id="{B9FE58B4-0D08-45DE-8784-85A072816467}" type="slidenum">
              <a:rPr lang="en-US" sz="2000" b="1" smtClean="0">
                <a:solidFill>
                  <a:prstClr val="black"/>
                </a:solidFill>
                <a:effectLst>
                  <a:outerShdw blurRad="38100" dist="38100" dir="2700000" algn="tl">
                    <a:srgbClr val="000000">
                      <a:alpha val="43137"/>
                    </a:srgbClr>
                  </a:outerShdw>
                </a:effectLst>
                <a:latin typeface="Bookman Old Style" panose="02050604050505020204" pitchFamily="18" charset="0"/>
              </a:rPr>
              <a:pPr/>
              <a:t>38</a:t>
            </a:fld>
            <a:endParaRPr lang="en-US" sz="2000" b="1" dirty="0">
              <a:solidFill>
                <a:prstClr val="black"/>
              </a:solidFill>
              <a:effectLst>
                <a:outerShdw blurRad="38100" dist="38100" dir="2700000" algn="tl">
                  <a:srgbClr val="000000">
                    <a:alpha val="43137"/>
                  </a:srgbClr>
                </a:outerShdw>
              </a:effectLst>
              <a:latin typeface="Bookman Old Style" panose="02050604050505020204" pitchFamily="18" charset="0"/>
            </a:endParaRPr>
          </a:p>
        </p:txBody>
      </p:sp>
      <p:sp>
        <p:nvSpPr>
          <p:cNvPr id="7" name="Slide Number Placeholder 1"/>
          <p:cNvSpPr>
            <a:spLocks noGrp="1"/>
          </p:cNvSpPr>
          <p:nvPr>
            <p:ph idx="1"/>
          </p:nvPr>
        </p:nvSpPr>
        <p:spPr>
          <a:xfrm>
            <a:off x="457199" y="228599"/>
            <a:ext cx="8562109" cy="6123543"/>
          </a:xfrm>
        </p:spPr>
        <p:txBody>
          <a:bodyPr>
            <a:normAutofit/>
          </a:bodyPr>
          <a:lstStyle/>
          <a:p>
            <a:pPr marL="0" indent="0" algn="just">
              <a:spcBef>
                <a:spcPts val="0"/>
              </a:spcBef>
              <a:buNone/>
            </a:pPr>
            <a:r>
              <a:rPr lang="en-US" sz="2800" b="1" dirty="0">
                <a:solidFill>
                  <a:srgbClr val="0070C0"/>
                </a:solidFill>
              </a:rPr>
              <a:t>Sources of National Government funds</a:t>
            </a:r>
          </a:p>
          <a:p>
            <a:pPr marL="0" indent="0" algn="just">
              <a:spcBef>
                <a:spcPts val="0"/>
              </a:spcBef>
              <a:buNone/>
            </a:pPr>
            <a:r>
              <a:rPr lang="en-GB" sz="2800" b="1" u="sng" dirty="0">
                <a:solidFill>
                  <a:schemeClr val="tx1"/>
                </a:solidFill>
              </a:rPr>
              <a:t>External Sources</a:t>
            </a:r>
          </a:p>
          <a:p>
            <a:pPr marL="539496" lvl="3" indent="-457200">
              <a:spcBef>
                <a:spcPts val="600"/>
              </a:spcBef>
              <a:buClrTx/>
              <a:buFont typeface="Wingdings" panose="05000000000000000000" pitchFamily="2" charset="2"/>
              <a:buChar char="q"/>
              <a:defRPr/>
            </a:pPr>
            <a:r>
              <a:rPr lang="en-US" sz="2800" dirty="0">
                <a:solidFill>
                  <a:schemeClr val="tx1"/>
                </a:solidFill>
              </a:rPr>
              <a:t>External borrowing – international institutions &amp; foreign governments</a:t>
            </a:r>
          </a:p>
          <a:p>
            <a:pPr marL="539496" lvl="3" indent="-457200">
              <a:spcBef>
                <a:spcPts val="600"/>
              </a:spcBef>
              <a:buClrTx/>
              <a:buFont typeface="Wingdings" panose="05000000000000000000" pitchFamily="2" charset="2"/>
              <a:buChar char="q"/>
              <a:defRPr/>
            </a:pPr>
            <a:r>
              <a:rPr lang="en-US" sz="2800" dirty="0">
                <a:solidFill>
                  <a:schemeClr val="tx1"/>
                </a:solidFill>
              </a:rPr>
              <a:t>Donations from foreign partners</a:t>
            </a:r>
          </a:p>
          <a:p>
            <a:pPr marL="539496" lvl="3" indent="-457200">
              <a:spcBef>
                <a:spcPts val="600"/>
              </a:spcBef>
              <a:buClrTx/>
              <a:buFont typeface="Wingdings" panose="05000000000000000000" pitchFamily="2" charset="2"/>
              <a:buChar char="q"/>
              <a:defRPr/>
            </a:pPr>
            <a:r>
              <a:rPr lang="en-US" sz="2800" dirty="0">
                <a:solidFill>
                  <a:schemeClr val="tx1"/>
                </a:solidFill>
              </a:rPr>
              <a:t>Grants - Grants in aid- bilateral or multilateral donors</a:t>
            </a:r>
          </a:p>
          <a:p>
            <a:pPr marL="539496" lvl="3" indent="-457200">
              <a:spcBef>
                <a:spcPts val="600"/>
              </a:spcBef>
              <a:buClrTx/>
              <a:buFont typeface="Wingdings" panose="05000000000000000000" pitchFamily="2" charset="2"/>
              <a:buChar char="q"/>
              <a:defRPr/>
            </a:pPr>
            <a:endParaRPr lang="en-US" sz="2800" dirty="0">
              <a:solidFill>
                <a:schemeClr val="tx1"/>
              </a:solidFill>
            </a:endParaRPr>
          </a:p>
          <a:p>
            <a:pPr marL="0" indent="0" algn="just">
              <a:spcBef>
                <a:spcPts val="0"/>
              </a:spcBef>
              <a:buNone/>
            </a:pPr>
            <a:endParaRPr lang="en-US" altLang="en-US" sz="2800" dirty="0"/>
          </a:p>
        </p:txBody>
      </p:sp>
    </p:spTree>
    <p:extLst>
      <p:ext uri="{BB962C8B-B14F-4D97-AF65-F5344CB8AC3E}">
        <p14:creationId xmlns:p14="http://schemas.microsoft.com/office/powerpoint/2010/main" val="1224050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85709" y="6356349"/>
            <a:ext cx="2133600" cy="365125"/>
          </a:xfrm>
        </p:spPr>
        <p:txBody>
          <a:bodyPr/>
          <a:lstStyle/>
          <a:p>
            <a:fld id="{B9FE58B4-0D08-45DE-8784-85A072816467}" type="slidenum">
              <a:rPr lang="en-US" sz="2000" b="1" smtClean="0">
                <a:solidFill>
                  <a:prstClr val="black"/>
                </a:solidFill>
                <a:effectLst>
                  <a:outerShdw blurRad="38100" dist="38100" dir="2700000" algn="tl">
                    <a:srgbClr val="000000">
                      <a:alpha val="43137"/>
                    </a:srgbClr>
                  </a:outerShdw>
                </a:effectLst>
                <a:latin typeface="Bookman Old Style" panose="02050604050505020204" pitchFamily="18" charset="0"/>
              </a:rPr>
              <a:pPr/>
              <a:t>39</a:t>
            </a:fld>
            <a:endParaRPr lang="en-US" sz="2000" b="1" dirty="0">
              <a:solidFill>
                <a:prstClr val="black"/>
              </a:solidFill>
              <a:effectLst>
                <a:outerShdw blurRad="38100" dist="38100" dir="2700000" algn="tl">
                  <a:srgbClr val="000000">
                    <a:alpha val="43137"/>
                  </a:srgbClr>
                </a:outerShdw>
              </a:effectLst>
              <a:latin typeface="Bookman Old Style" panose="02050604050505020204" pitchFamily="18" charset="0"/>
            </a:endParaRPr>
          </a:p>
        </p:txBody>
      </p:sp>
      <p:sp>
        <p:nvSpPr>
          <p:cNvPr id="7" name="Slide Number Placeholder 1"/>
          <p:cNvSpPr>
            <a:spLocks noGrp="1"/>
          </p:cNvSpPr>
          <p:nvPr>
            <p:ph idx="1"/>
          </p:nvPr>
        </p:nvSpPr>
        <p:spPr>
          <a:xfrm>
            <a:off x="152401" y="136526"/>
            <a:ext cx="8866908" cy="6215617"/>
          </a:xfrm>
        </p:spPr>
        <p:txBody>
          <a:bodyPr>
            <a:normAutofit/>
          </a:bodyPr>
          <a:lstStyle/>
          <a:p>
            <a:pPr marL="0" indent="0" algn="just">
              <a:spcBef>
                <a:spcPts val="0"/>
              </a:spcBef>
              <a:buNone/>
            </a:pPr>
            <a:r>
              <a:rPr lang="en-US" sz="2400" b="1" dirty="0">
                <a:solidFill>
                  <a:srgbClr val="0070C0"/>
                </a:solidFill>
              </a:rPr>
              <a:t>Sources of County Government funds</a:t>
            </a:r>
          </a:p>
          <a:p>
            <a:pPr algn="just">
              <a:spcBef>
                <a:spcPts val="0"/>
              </a:spcBef>
              <a:buClrTx/>
              <a:buFont typeface="Wingdings" panose="05000000000000000000" pitchFamily="2" charset="2"/>
              <a:buChar char="q"/>
            </a:pPr>
            <a:r>
              <a:rPr lang="en-US" altLang="en-US" sz="2400" dirty="0">
                <a:solidFill>
                  <a:schemeClr val="tx1"/>
                </a:solidFill>
              </a:rPr>
              <a:t>Disbursements from the National Treasury</a:t>
            </a:r>
          </a:p>
          <a:p>
            <a:pPr algn="just">
              <a:spcBef>
                <a:spcPts val="0"/>
              </a:spcBef>
              <a:buClrTx/>
              <a:buFont typeface="Wingdings" panose="05000000000000000000" pitchFamily="2" charset="2"/>
              <a:buChar char="q"/>
            </a:pPr>
            <a:r>
              <a:rPr lang="en-US" altLang="en-US" sz="2400" dirty="0">
                <a:solidFill>
                  <a:schemeClr val="tx1"/>
                </a:solidFill>
              </a:rPr>
              <a:t>Property rates</a:t>
            </a:r>
          </a:p>
          <a:p>
            <a:pPr algn="just">
              <a:spcBef>
                <a:spcPts val="0"/>
              </a:spcBef>
              <a:buClrTx/>
              <a:buFont typeface="Wingdings" panose="05000000000000000000" pitchFamily="2" charset="2"/>
              <a:buChar char="q"/>
            </a:pPr>
            <a:r>
              <a:rPr lang="en-US" altLang="en-US" sz="2400" dirty="0">
                <a:solidFill>
                  <a:schemeClr val="tx1"/>
                </a:solidFill>
              </a:rPr>
              <a:t>Entertainment taxes</a:t>
            </a:r>
          </a:p>
          <a:p>
            <a:pPr algn="just">
              <a:spcBef>
                <a:spcPts val="0"/>
              </a:spcBef>
              <a:buClrTx/>
              <a:buFont typeface="Wingdings" panose="05000000000000000000" pitchFamily="2" charset="2"/>
              <a:buChar char="q"/>
            </a:pPr>
            <a:r>
              <a:rPr lang="en-US" altLang="en-US" sz="2400" dirty="0">
                <a:solidFill>
                  <a:schemeClr val="tx1"/>
                </a:solidFill>
              </a:rPr>
              <a:t>Charges for services they provide</a:t>
            </a:r>
          </a:p>
          <a:p>
            <a:pPr algn="just">
              <a:spcBef>
                <a:spcPts val="0"/>
              </a:spcBef>
              <a:buClrTx/>
              <a:buFont typeface="Wingdings" panose="05000000000000000000" pitchFamily="2" charset="2"/>
              <a:buChar char="q"/>
            </a:pPr>
            <a:r>
              <a:rPr lang="en-US" altLang="en-US" sz="2400" dirty="0">
                <a:solidFill>
                  <a:schemeClr val="tx1"/>
                </a:solidFill>
              </a:rPr>
              <a:t>Any other tax authorized by an Act of Parliament</a:t>
            </a:r>
          </a:p>
          <a:p>
            <a:pPr algn="just">
              <a:spcBef>
                <a:spcPts val="0"/>
              </a:spcBef>
              <a:buClrTx/>
              <a:buFont typeface="Wingdings" panose="05000000000000000000" pitchFamily="2" charset="2"/>
              <a:buChar char="q"/>
            </a:pPr>
            <a:endParaRPr lang="en-US" altLang="en-US" sz="2400" dirty="0">
              <a:solidFill>
                <a:schemeClr val="tx1"/>
              </a:solidFill>
            </a:endParaRPr>
          </a:p>
          <a:p>
            <a:pPr marL="0" indent="0" algn="just">
              <a:spcBef>
                <a:spcPts val="0"/>
              </a:spcBef>
              <a:buNone/>
            </a:pPr>
            <a:r>
              <a:rPr lang="en-US" altLang="en-US" sz="2400" b="1" dirty="0">
                <a:solidFill>
                  <a:srgbClr val="0070C0"/>
                </a:solidFill>
              </a:rPr>
              <a:t>Contingency Funds</a:t>
            </a:r>
          </a:p>
          <a:p>
            <a:pPr algn="just">
              <a:spcBef>
                <a:spcPts val="0"/>
              </a:spcBef>
              <a:buClrTx/>
              <a:buFont typeface="Wingdings" panose="05000000000000000000" pitchFamily="2" charset="2"/>
              <a:buChar char="q"/>
            </a:pPr>
            <a:r>
              <a:rPr lang="en-US" altLang="en-US" sz="2400" dirty="0">
                <a:solidFill>
                  <a:schemeClr val="tx1"/>
                </a:solidFill>
              </a:rPr>
              <a:t>Established in accordance to the constitution and is designed to meet expenditures for which no provision existing between which must b incurred in public interest before its possible to obtain provision through supplementally estimates.</a:t>
            </a:r>
          </a:p>
          <a:p>
            <a:pPr algn="just">
              <a:spcBef>
                <a:spcPts val="0"/>
              </a:spcBef>
              <a:buClrTx/>
              <a:buFont typeface="Wingdings" panose="05000000000000000000" pitchFamily="2" charset="2"/>
              <a:buChar char="q"/>
            </a:pPr>
            <a:r>
              <a:rPr lang="en-US" altLang="en-US" sz="2400" dirty="0">
                <a:solidFill>
                  <a:schemeClr val="tx1"/>
                </a:solidFill>
              </a:rPr>
              <a:t>Used to provide for temporally shortage of cash for a vote. </a:t>
            </a:r>
          </a:p>
          <a:p>
            <a:pPr marL="0" indent="0" algn="just">
              <a:spcBef>
                <a:spcPts val="0"/>
              </a:spcBef>
              <a:buNone/>
            </a:pPr>
            <a:endParaRPr lang="en-US" altLang="en-US" sz="2400" dirty="0">
              <a:solidFill>
                <a:schemeClr val="tx1"/>
              </a:solidFill>
            </a:endParaRPr>
          </a:p>
        </p:txBody>
      </p:sp>
    </p:spTree>
    <p:extLst>
      <p:ext uri="{BB962C8B-B14F-4D97-AF65-F5344CB8AC3E}">
        <p14:creationId xmlns:p14="http://schemas.microsoft.com/office/powerpoint/2010/main" val="317410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400" dirty="0"/>
              <a:t>Module Units</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609598" y="1219200"/>
            <a:ext cx="8153402" cy="5257800"/>
          </a:xfrm>
        </p:spPr>
        <p:txBody>
          <a:bodyPr>
            <a:normAutofit/>
          </a:bodyPr>
          <a:lstStyle/>
          <a:p>
            <a:pPr marL="0" indent="0" algn="just">
              <a:buClrTx/>
              <a:buNone/>
            </a:pPr>
            <a:r>
              <a:rPr lang="en-US" sz="3200" b="1" dirty="0">
                <a:solidFill>
                  <a:schemeClr val="tx1"/>
                </a:solidFill>
              </a:rPr>
              <a:t>Module Name 									Hours</a:t>
            </a:r>
          </a:p>
          <a:p>
            <a:pPr marL="0" indent="0" algn="just">
              <a:buClrTx/>
              <a:buNone/>
            </a:pPr>
            <a:r>
              <a:rPr lang="en-GB" sz="3200" b="1" dirty="0">
                <a:solidFill>
                  <a:schemeClr val="tx1"/>
                </a:solidFill>
              </a:rPr>
              <a:t>										       </a:t>
            </a:r>
            <a:r>
              <a:rPr lang="en-GB" sz="2400" b="1" dirty="0">
                <a:solidFill>
                  <a:schemeClr val="tx1"/>
                </a:solidFill>
              </a:rPr>
              <a:t>Theory  Practical</a:t>
            </a:r>
            <a:endParaRPr lang="en-US" sz="3200" b="1" dirty="0">
              <a:solidFill>
                <a:schemeClr val="tx1"/>
              </a:solidFill>
            </a:endParaRPr>
          </a:p>
          <a:p>
            <a:pPr marL="514350" indent="-514350" algn="just">
              <a:buClrTx/>
              <a:buFont typeface="+mj-lt"/>
              <a:buAutoNum type="arabicPeriod"/>
            </a:pPr>
            <a:r>
              <a:rPr lang="en-US" sz="2800" dirty="0">
                <a:solidFill>
                  <a:schemeClr val="tx1"/>
                </a:solidFill>
              </a:rPr>
              <a:t>Financial Resource Management		6		0                                         </a:t>
            </a:r>
          </a:p>
          <a:p>
            <a:pPr marL="514350" indent="-514350" algn="just">
              <a:buClrTx/>
              <a:buFont typeface="+mj-lt"/>
              <a:buAutoNum type="arabicPeriod"/>
            </a:pPr>
            <a:r>
              <a:rPr lang="en-US" sz="2800" dirty="0">
                <a:solidFill>
                  <a:schemeClr val="tx1"/>
                </a:solidFill>
              </a:rPr>
              <a:t>Project management						6		0</a:t>
            </a:r>
          </a:p>
          <a:p>
            <a:pPr marL="514350" indent="-514350" algn="just">
              <a:buClrTx/>
              <a:buFont typeface="+mj-lt"/>
              <a:buAutoNum type="arabicPeriod"/>
            </a:pPr>
            <a:r>
              <a:rPr lang="en-GB" sz="2800" dirty="0">
                <a:solidFill>
                  <a:schemeClr val="tx1"/>
                </a:solidFill>
              </a:rPr>
              <a:t>Disaster Management						4		0</a:t>
            </a:r>
          </a:p>
          <a:p>
            <a:pPr marL="514350" indent="-514350" algn="just">
              <a:buClrTx/>
              <a:buFont typeface="+mj-lt"/>
              <a:buAutoNum type="arabicPeriod"/>
            </a:pPr>
            <a:r>
              <a:rPr lang="en-GB" sz="2800" dirty="0">
                <a:solidFill>
                  <a:schemeClr val="tx1"/>
                </a:solidFill>
              </a:rPr>
              <a:t>Health Information Systems				6		0</a:t>
            </a:r>
          </a:p>
          <a:p>
            <a:pPr marL="514350" indent="-514350" algn="just">
              <a:buClrTx/>
              <a:buFont typeface="+mj-lt"/>
              <a:buAutoNum type="arabicPeriod"/>
            </a:pPr>
            <a:r>
              <a:rPr lang="en-GB" sz="2800" dirty="0">
                <a:solidFill>
                  <a:schemeClr val="tx1"/>
                </a:solidFill>
              </a:rPr>
              <a:t>Quality Assurance in Health Services	4		0</a:t>
            </a:r>
          </a:p>
          <a:p>
            <a:pPr marL="514350" indent="-514350" algn="just">
              <a:buClrTx/>
              <a:buFont typeface="+mj-lt"/>
              <a:buAutoNum type="arabicPeriod"/>
            </a:pPr>
            <a:r>
              <a:rPr lang="en-GB" sz="2800" dirty="0">
                <a:solidFill>
                  <a:schemeClr val="tx1"/>
                </a:solidFill>
              </a:rPr>
              <a:t>Monitoring and Evaluation 				4 		0</a:t>
            </a:r>
            <a:endParaRPr lang="en-US" sz="2800" dirty="0">
              <a:solidFill>
                <a:schemeClr val="tx1"/>
              </a:solidFill>
            </a:endParaRPr>
          </a:p>
          <a:p>
            <a:pPr marL="0" indent="0" algn="just">
              <a:buClrTx/>
              <a:buNone/>
            </a:pPr>
            <a:endParaRPr lang="en-US" sz="3200" dirty="0">
              <a:solidFill>
                <a:schemeClr val="tx1"/>
              </a:solidFill>
            </a:endParaRPr>
          </a:p>
        </p:txBody>
      </p:sp>
      <p:sp>
        <p:nvSpPr>
          <p:cNvPr id="5" name="Slide Number Placeholder 1">
            <a:extLst>
              <a:ext uri="{FF2B5EF4-FFF2-40B4-BE49-F238E27FC236}">
                <a16:creationId xmlns:a16="http://schemas.microsoft.com/office/drawing/2014/main" id="{57D0C1E0-0E5B-49AA-B28B-007C112363CD}"/>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2758274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6534251"/>
          </a:xfrm>
        </p:spPr>
        <p:txBody>
          <a:bodyPr>
            <a:normAutofit/>
          </a:bodyPr>
          <a:lstStyle/>
          <a:p>
            <a:pPr marL="0" indent="0" algn="ctr">
              <a:lnSpc>
                <a:spcPct val="120000"/>
              </a:lnSpc>
              <a:spcBef>
                <a:spcPts val="0"/>
              </a:spcBef>
              <a:buClrTx/>
              <a:buNone/>
            </a:pPr>
            <a:r>
              <a:rPr lang="en-US" sz="2800" b="1" dirty="0">
                <a:solidFill>
                  <a:srgbClr val="0070C0"/>
                </a:solidFill>
              </a:rPr>
              <a:t>Consolidated funds services</a:t>
            </a:r>
            <a:endParaRPr lang="en-GB" sz="2800" b="1" dirty="0">
              <a:solidFill>
                <a:srgbClr val="0070C0"/>
              </a:solidFill>
            </a:endParaRPr>
          </a:p>
          <a:p>
            <a:pPr marL="0" indent="0" algn="just">
              <a:lnSpc>
                <a:spcPct val="120000"/>
              </a:lnSpc>
              <a:spcBef>
                <a:spcPts val="0"/>
              </a:spcBef>
              <a:buClrTx/>
              <a:buNone/>
            </a:pPr>
            <a:r>
              <a:rPr lang="en-US" sz="2800" dirty="0">
                <a:solidFill>
                  <a:schemeClr val="tx1"/>
                </a:solidFill>
              </a:rPr>
              <a:t>Are direct charges against the consolidated funds which are not debatable by parliament</a:t>
            </a:r>
          </a:p>
          <a:p>
            <a:pPr marL="0" indent="0" algn="just">
              <a:lnSpc>
                <a:spcPct val="120000"/>
              </a:lnSpc>
              <a:spcBef>
                <a:spcPts val="0"/>
              </a:spcBef>
              <a:buClrTx/>
              <a:buNone/>
            </a:pPr>
            <a:r>
              <a:rPr lang="en-US" sz="2800" dirty="0">
                <a:solidFill>
                  <a:schemeClr val="tx1"/>
                </a:solidFill>
              </a:rPr>
              <a:t>They comprise the expenditure in respect of the following.</a:t>
            </a:r>
          </a:p>
          <a:p>
            <a:pPr algn="just">
              <a:lnSpc>
                <a:spcPct val="120000"/>
              </a:lnSpc>
              <a:spcBef>
                <a:spcPts val="0"/>
              </a:spcBef>
              <a:buClrTx/>
              <a:buFont typeface="Wingdings" panose="05000000000000000000" pitchFamily="2" charset="2"/>
              <a:buChar char="q"/>
            </a:pPr>
            <a:r>
              <a:rPr lang="en-US" sz="2800" dirty="0">
                <a:solidFill>
                  <a:schemeClr val="tx1"/>
                </a:solidFill>
              </a:rPr>
              <a:t>Pension and gratuities</a:t>
            </a:r>
          </a:p>
          <a:p>
            <a:pPr algn="just">
              <a:lnSpc>
                <a:spcPct val="120000"/>
              </a:lnSpc>
              <a:spcBef>
                <a:spcPts val="0"/>
              </a:spcBef>
              <a:buClrTx/>
              <a:buFont typeface="Wingdings" panose="05000000000000000000" pitchFamily="2" charset="2"/>
              <a:buChar char="q"/>
            </a:pPr>
            <a:r>
              <a:rPr lang="en-US" sz="2800" dirty="0">
                <a:solidFill>
                  <a:schemeClr val="tx1"/>
                </a:solidFill>
              </a:rPr>
              <a:t>Pubic debt servicing charges</a:t>
            </a:r>
          </a:p>
          <a:p>
            <a:pPr algn="just">
              <a:lnSpc>
                <a:spcPct val="120000"/>
              </a:lnSpc>
              <a:spcBef>
                <a:spcPts val="0"/>
              </a:spcBef>
              <a:buClrTx/>
              <a:buFont typeface="Wingdings" panose="05000000000000000000" pitchFamily="2" charset="2"/>
              <a:buChar char="q"/>
            </a:pPr>
            <a:r>
              <a:rPr lang="en-US" sz="2800" dirty="0">
                <a:solidFill>
                  <a:schemeClr val="tx1"/>
                </a:solidFill>
              </a:rPr>
              <a:t>Remuneration of constitutional officers</a:t>
            </a:r>
          </a:p>
          <a:p>
            <a:pPr algn="just">
              <a:lnSpc>
                <a:spcPct val="120000"/>
              </a:lnSpc>
              <a:spcBef>
                <a:spcPts val="0"/>
              </a:spcBef>
              <a:buClrTx/>
              <a:buFont typeface="Wingdings" panose="05000000000000000000" pitchFamily="2" charset="2"/>
              <a:buChar char="q"/>
            </a:pPr>
            <a:r>
              <a:rPr lang="en-US" sz="2800" dirty="0">
                <a:solidFill>
                  <a:schemeClr val="tx1"/>
                </a:solidFill>
              </a:rPr>
              <a:t>Subscription of international organizations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507350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800" b="1" dirty="0">
                <a:solidFill>
                  <a:srgbClr val="0070C0"/>
                </a:solidFill>
              </a:rPr>
              <a:t>Financing the Health Sector</a:t>
            </a:r>
            <a:endParaRPr lang="en-GB" sz="2800" b="1" dirty="0">
              <a:solidFill>
                <a:srgbClr val="0070C0"/>
              </a:solidFill>
            </a:endParaRPr>
          </a:p>
          <a:p>
            <a:pPr algn="just">
              <a:lnSpc>
                <a:spcPct val="120000"/>
              </a:lnSpc>
              <a:spcBef>
                <a:spcPts val="0"/>
              </a:spcBef>
              <a:buClrTx/>
              <a:buFont typeface="Wingdings" panose="05000000000000000000" pitchFamily="2" charset="2"/>
              <a:buChar char="q"/>
            </a:pPr>
            <a:r>
              <a:rPr lang="en-US" sz="2800" dirty="0">
                <a:solidFill>
                  <a:schemeClr val="tx1"/>
                </a:solidFill>
              </a:rPr>
              <a:t>Through budgetary allocation to both levels of government </a:t>
            </a:r>
          </a:p>
          <a:p>
            <a:pPr algn="just">
              <a:lnSpc>
                <a:spcPct val="120000"/>
              </a:lnSpc>
              <a:spcBef>
                <a:spcPts val="0"/>
              </a:spcBef>
              <a:buClrTx/>
              <a:buFont typeface="Wingdings" panose="05000000000000000000" pitchFamily="2" charset="2"/>
              <a:buChar char="q"/>
            </a:pPr>
            <a:r>
              <a:rPr lang="en-US" sz="2800" dirty="0">
                <a:solidFill>
                  <a:schemeClr val="tx1"/>
                </a:solidFill>
              </a:rPr>
              <a:t>Through grants or donation from a development </a:t>
            </a:r>
          </a:p>
          <a:p>
            <a:pPr algn="just">
              <a:lnSpc>
                <a:spcPct val="120000"/>
              </a:lnSpc>
              <a:spcBef>
                <a:spcPts val="0"/>
              </a:spcBef>
              <a:buClrTx/>
              <a:buFont typeface="Wingdings" panose="05000000000000000000" pitchFamily="2" charset="2"/>
              <a:buChar char="q"/>
            </a:pPr>
            <a:r>
              <a:rPr lang="en-US" sz="2800" dirty="0">
                <a:solidFill>
                  <a:schemeClr val="tx1"/>
                </a:solidFill>
              </a:rPr>
              <a:t>partners/ charitable entities to both levels of government </a:t>
            </a:r>
          </a:p>
          <a:p>
            <a:pPr algn="just">
              <a:lnSpc>
                <a:spcPct val="120000"/>
              </a:lnSpc>
              <a:spcBef>
                <a:spcPts val="0"/>
              </a:spcBef>
              <a:buClrTx/>
              <a:buFont typeface="Wingdings" panose="05000000000000000000" pitchFamily="2" charset="2"/>
              <a:buChar char="q"/>
            </a:pPr>
            <a:r>
              <a:rPr lang="en-US" sz="2800" dirty="0">
                <a:solidFill>
                  <a:schemeClr val="tx1"/>
                </a:solidFill>
              </a:rPr>
              <a:t>Equalizations fund to be managed by national government or by counties as conditional grant for health (see Article. 204) </a:t>
            </a:r>
          </a:p>
          <a:p>
            <a:pPr algn="just">
              <a:lnSpc>
                <a:spcPct val="120000"/>
              </a:lnSpc>
              <a:spcBef>
                <a:spcPts val="0"/>
              </a:spcBef>
              <a:buClrTx/>
              <a:buFont typeface="Wingdings" panose="05000000000000000000" pitchFamily="2" charset="2"/>
              <a:buChar char="q"/>
            </a:pPr>
            <a:r>
              <a:rPr lang="en-US" sz="2800" dirty="0">
                <a:solidFill>
                  <a:schemeClr val="tx1"/>
                </a:solidFill>
              </a:rPr>
              <a:t>Money raised by counties through taxes and licenses </a:t>
            </a:r>
          </a:p>
          <a:p>
            <a:pPr algn="just">
              <a:lnSpc>
                <a:spcPct val="120000"/>
              </a:lnSpc>
              <a:spcBef>
                <a:spcPts val="0"/>
              </a:spcBef>
              <a:buClrTx/>
              <a:buFont typeface="Wingdings" panose="05000000000000000000" pitchFamily="2" charset="2"/>
              <a:buChar char="q"/>
            </a:pPr>
            <a:r>
              <a:rPr lang="en-US" sz="2800" dirty="0">
                <a:solidFill>
                  <a:schemeClr val="tx1"/>
                </a:solidFill>
              </a:rPr>
              <a:t>Through Loans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640853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800" dirty="0">
                <a:solidFill>
                  <a:schemeClr val="tx1"/>
                </a:solidFill>
              </a:rPr>
              <a:t>Under the Constitution and the PFM Law, each sector has the power to approach donors for funding </a:t>
            </a:r>
          </a:p>
          <a:p>
            <a:pPr algn="just">
              <a:lnSpc>
                <a:spcPct val="120000"/>
              </a:lnSpc>
              <a:spcBef>
                <a:spcPts val="0"/>
              </a:spcBef>
              <a:buClrTx/>
              <a:buFont typeface="Wingdings" panose="05000000000000000000" pitchFamily="2" charset="2"/>
              <a:buChar char="q"/>
            </a:pPr>
            <a:r>
              <a:rPr lang="en-US" sz="2800" dirty="0">
                <a:solidFill>
                  <a:schemeClr val="tx1"/>
                </a:solidFill>
              </a:rPr>
              <a:t>Currently the Health Sector-Wide Approach “Health-</a:t>
            </a:r>
          </a:p>
          <a:p>
            <a:pPr algn="just">
              <a:lnSpc>
                <a:spcPct val="120000"/>
              </a:lnSpc>
              <a:spcBef>
                <a:spcPts val="0"/>
              </a:spcBef>
              <a:buClrTx/>
              <a:buFont typeface="Wingdings" panose="05000000000000000000" pitchFamily="2" charset="2"/>
              <a:buChar char="q"/>
            </a:pPr>
            <a:r>
              <a:rPr lang="en-US" sz="2800" dirty="0">
                <a:solidFill>
                  <a:schemeClr val="tx1"/>
                </a:solidFill>
              </a:rPr>
              <a:t>SWAP” brings together government, donors, NGOs, the private sector and civil society </a:t>
            </a:r>
          </a:p>
          <a:p>
            <a:pPr algn="just">
              <a:lnSpc>
                <a:spcPct val="120000"/>
              </a:lnSpc>
              <a:spcBef>
                <a:spcPts val="0"/>
              </a:spcBef>
              <a:buClrTx/>
              <a:buFont typeface="Wingdings" panose="05000000000000000000" pitchFamily="2" charset="2"/>
              <a:buChar char="q"/>
            </a:pPr>
            <a:r>
              <a:rPr lang="en-US" sz="2800" dirty="0">
                <a:solidFill>
                  <a:schemeClr val="tx1"/>
                </a:solidFill>
              </a:rPr>
              <a:t>Now with devolution the definition of government refers to 48 entities. </a:t>
            </a:r>
          </a:p>
          <a:p>
            <a:pPr algn="just">
              <a:lnSpc>
                <a:spcPct val="120000"/>
              </a:lnSpc>
              <a:spcBef>
                <a:spcPts val="0"/>
              </a:spcBef>
              <a:buClrTx/>
              <a:buFont typeface="Wingdings" panose="05000000000000000000" pitchFamily="2" charset="2"/>
              <a:buChar char="q"/>
            </a:pPr>
            <a:r>
              <a:rPr lang="en-US" sz="2800" dirty="0">
                <a:solidFill>
                  <a:schemeClr val="tx1"/>
                </a:solidFill>
              </a:rPr>
              <a:t>The Health SWAP arrangement will have to change either through the IGR (Intergovernmental Relations) Framework or each county is accommodated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342934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85709" y="6356349"/>
            <a:ext cx="2133600" cy="365125"/>
          </a:xfrm>
        </p:spPr>
        <p:txBody>
          <a:bodyPr/>
          <a:lstStyle/>
          <a:p>
            <a:fld id="{B9FE58B4-0D08-45DE-8784-85A072816467}" type="slidenum">
              <a:rPr lang="en-US" sz="2000" b="1" smtClean="0">
                <a:solidFill>
                  <a:prstClr val="black"/>
                </a:solidFill>
                <a:effectLst>
                  <a:outerShdw blurRad="38100" dist="38100" dir="2700000" algn="tl">
                    <a:srgbClr val="000000">
                      <a:alpha val="43137"/>
                    </a:srgbClr>
                  </a:outerShdw>
                </a:effectLst>
                <a:latin typeface="Bookman Old Style" panose="02050604050505020204" pitchFamily="18" charset="0"/>
              </a:rPr>
              <a:pPr/>
              <a:t>43</a:t>
            </a:fld>
            <a:endParaRPr lang="en-US" sz="2000" b="1" dirty="0">
              <a:solidFill>
                <a:prstClr val="black"/>
              </a:solidFill>
              <a:effectLst>
                <a:outerShdw blurRad="38100" dist="38100" dir="2700000" algn="tl">
                  <a:srgbClr val="000000">
                    <a:alpha val="43137"/>
                  </a:srgbClr>
                </a:outerShdw>
              </a:effectLst>
              <a:latin typeface="Bookman Old Style" panose="02050604050505020204" pitchFamily="18" charset="0"/>
            </a:endParaRPr>
          </a:p>
        </p:txBody>
      </p:sp>
      <p:sp>
        <p:nvSpPr>
          <p:cNvPr id="7" name="Slide Number Placeholder 1"/>
          <p:cNvSpPr>
            <a:spLocks noGrp="1"/>
          </p:cNvSpPr>
          <p:nvPr>
            <p:ph idx="1"/>
          </p:nvPr>
        </p:nvSpPr>
        <p:spPr>
          <a:xfrm>
            <a:off x="457199" y="228599"/>
            <a:ext cx="8562109" cy="6123543"/>
          </a:xfrm>
        </p:spPr>
        <p:txBody>
          <a:bodyPr>
            <a:normAutofit/>
          </a:bodyPr>
          <a:lstStyle/>
          <a:p>
            <a:pPr marL="0" indent="0" algn="ctr">
              <a:spcBef>
                <a:spcPts val="0"/>
              </a:spcBef>
              <a:buNone/>
            </a:pPr>
            <a:r>
              <a:rPr lang="en-US" altLang="en-US" sz="2800" b="1" dirty="0">
                <a:solidFill>
                  <a:schemeClr val="tx1"/>
                </a:solidFill>
              </a:rPr>
              <a:t>SOURCES OF HEALTH CARE FINANCING</a:t>
            </a:r>
            <a:endParaRPr lang="en-US" altLang="en-US" sz="2800" dirty="0">
              <a:solidFill>
                <a:schemeClr val="tx1"/>
              </a:solidFill>
            </a:endParaRPr>
          </a:p>
          <a:p>
            <a:pPr algn="just">
              <a:buClrTx/>
              <a:buFont typeface="Wingdings" panose="05000000000000000000" pitchFamily="2" charset="2"/>
              <a:buChar char="q"/>
            </a:pPr>
            <a:r>
              <a:rPr lang="en-US" altLang="en-US" sz="2800" dirty="0">
                <a:solidFill>
                  <a:schemeClr val="tx1"/>
                </a:solidFill>
              </a:rPr>
              <a:t>Treasury Allocations</a:t>
            </a:r>
          </a:p>
          <a:p>
            <a:pPr algn="just">
              <a:buClrTx/>
              <a:buFont typeface="Wingdings" panose="05000000000000000000" pitchFamily="2" charset="2"/>
              <a:buChar char="q"/>
            </a:pPr>
            <a:r>
              <a:rPr lang="en-US" altLang="en-US" sz="2800" dirty="0">
                <a:solidFill>
                  <a:schemeClr val="tx1"/>
                </a:solidFill>
              </a:rPr>
              <a:t>Social  Insurance (Health Insurance)</a:t>
            </a:r>
          </a:p>
          <a:p>
            <a:pPr algn="just">
              <a:buClrTx/>
              <a:buFont typeface="Wingdings" panose="05000000000000000000" pitchFamily="2" charset="2"/>
              <a:buChar char="q"/>
            </a:pPr>
            <a:r>
              <a:rPr lang="en-US" altLang="en-US" sz="2800" dirty="0">
                <a:solidFill>
                  <a:schemeClr val="tx1"/>
                </a:solidFill>
              </a:rPr>
              <a:t>User Fees (Cost Sharing)</a:t>
            </a:r>
          </a:p>
          <a:p>
            <a:pPr algn="just">
              <a:buClrTx/>
              <a:buFont typeface="Wingdings" panose="05000000000000000000" pitchFamily="2" charset="2"/>
              <a:buChar char="q"/>
            </a:pPr>
            <a:r>
              <a:rPr lang="en-US" altLang="en-US" sz="2800" dirty="0" err="1">
                <a:solidFill>
                  <a:schemeClr val="tx1"/>
                </a:solidFill>
              </a:rPr>
              <a:t>Harambee</a:t>
            </a:r>
            <a:r>
              <a:rPr lang="en-US" altLang="en-US" sz="2800" dirty="0">
                <a:solidFill>
                  <a:schemeClr val="tx1"/>
                </a:solidFill>
              </a:rPr>
              <a:t> Efforts</a:t>
            </a:r>
          </a:p>
          <a:p>
            <a:pPr algn="just">
              <a:buClrTx/>
              <a:buFont typeface="Wingdings" panose="05000000000000000000" pitchFamily="2" charset="2"/>
              <a:buChar char="q"/>
            </a:pPr>
            <a:r>
              <a:rPr lang="en-US" altLang="en-US" sz="2800" b="1" dirty="0">
                <a:solidFill>
                  <a:schemeClr val="tx1"/>
                </a:solidFill>
              </a:rPr>
              <a:t>CDF </a:t>
            </a:r>
            <a:r>
              <a:rPr lang="en-US" altLang="en-US" sz="2800" dirty="0">
                <a:solidFill>
                  <a:schemeClr val="tx1"/>
                </a:solidFill>
              </a:rPr>
              <a:t>(Community Development Fund) AND </a:t>
            </a:r>
            <a:r>
              <a:rPr lang="en-US" altLang="en-US" sz="2800" b="1" dirty="0" err="1">
                <a:solidFill>
                  <a:schemeClr val="tx1"/>
                </a:solidFill>
              </a:rPr>
              <a:t>LATF</a:t>
            </a:r>
            <a:r>
              <a:rPr lang="en-US" altLang="en-US" sz="2800" dirty="0">
                <a:solidFill>
                  <a:schemeClr val="tx1"/>
                </a:solidFill>
              </a:rPr>
              <a:t> (Local Authority Trust Fund)</a:t>
            </a:r>
          </a:p>
          <a:p>
            <a:pPr algn="just">
              <a:buClrTx/>
              <a:buFont typeface="Wingdings" panose="05000000000000000000" pitchFamily="2" charset="2"/>
              <a:buChar char="q"/>
            </a:pPr>
            <a:r>
              <a:rPr lang="en-US" altLang="en-US" sz="2800" dirty="0">
                <a:solidFill>
                  <a:schemeClr val="tx1"/>
                </a:solidFill>
              </a:rPr>
              <a:t>Development Partners</a:t>
            </a:r>
          </a:p>
          <a:p>
            <a:pPr algn="just">
              <a:buClrTx/>
              <a:buFont typeface="Wingdings" panose="05000000000000000000" pitchFamily="2" charset="2"/>
              <a:buChar char="q"/>
            </a:pPr>
            <a:r>
              <a:rPr lang="en-US" altLang="en-US" sz="2800" dirty="0">
                <a:solidFill>
                  <a:schemeClr val="tx1"/>
                </a:solidFill>
              </a:rPr>
              <a:t>Donor funding</a:t>
            </a:r>
          </a:p>
          <a:p>
            <a:pPr algn="just">
              <a:buClrTx/>
              <a:buFont typeface="Wingdings" panose="05000000000000000000" pitchFamily="2" charset="2"/>
              <a:buChar char="q"/>
            </a:pPr>
            <a:r>
              <a:rPr lang="en-US" altLang="en-US" sz="2800" dirty="0">
                <a:solidFill>
                  <a:schemeClr val="tx1"/>
                </a:solidFill>
              </a:rPr>
              <a:t>Grants</a:t>
            </a:r>
          </a:p>
          <a:p>
            <a:pPr marL="0" indent="0" algn="just">
              <a:spcBef>
                <a:spcPts val="0"/>
              </a:spcBef>
              <a:buNone/>
            </a:pPr>
            <a:endParaRPr lang="en-US" altLang="en-US" sz="2800" dirty="0"/>
          </a:p>
        </p:txBody>
      </p:sp>
    </p:spTree>
    <p:extLst>
      <p:ext uri="{BB962C8B-B14F-4D97-AF65-F5344CB8AC3E}">
        <p14:creationId xmlns:p14="http://schemas.microsoft.com/office/powerpoint/2010/main" val="19776740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85709" y="6356349"/>
            <a:ext cx="2133600" cy="365125"/>
          </a:xfrm>
        </p:spPr>
        <p:txBody>
          <a:bodyPr/>
          <a:lstStyle/>
          <a:p>
            <a:fld id="{B9FE58B4-0D08-45DE-8784-85A072816467}" type="slidenum">
              <a:rPr lang="en-US" sz="2000" b="1" smtClean="0">
                <a:solidFill>
                  <a:prstClr val="black"/>
                </a:solidFill>
                <a:effectLst>
                  <a:outerShdw blurRad="38100" dist="38100" dir="2700000" algn="tl">
                    <a:srgbClr val="000000">
                      <a:alpha val="43137"/>
                    </a:srgbClr>
                  </a:outerShdw>
                </a:effectLst>
                <a:latin typeface="Bookman Old Style" panose="02050604050505020204" pitchFamily="18" charset="0"/>
              </a:rPr>
              <a:pPr/>
              <a:t>44</a:t>
            </a:fld>
            <a:endParaRPr lang="en-US" sz="2000" b="1" dirty="0">
              <a:solidFill>
                <a:prstClr val="black"/>
              </a:solidFill>
              <a:effectLst>
                <a:outerShdw blurRad="38100" dist="38100" dir="2700000" algn="tl">
                  <a:srgbClr val="000000">
                    <a:alpha val="43137"/>
                  </a:srgbClr>
                </a:outerShdw>
              </a:effectLst>
              <a:latin typeface="Bookman Old Style" panose="02050604050505020204" pitchFamily="18" charset="0"/>
            </a:endParaRPr>
          </a:p>
        </p:txBody>
      </p:sp>
      <p:sp>
        <p:nvSpPr>
          <p:cNvPr id="7" name="Slide Number Placeholder 1"/>
          <p:cNvSpPr>
            <a:spLocks noGrp="1"/>
          </p:cNvSpPr>
          <p:nvPr>
            <p:ph idx="1"/>
          </p:nvPr>
        </p:nvSpPr>
        <p:spPr>
          <a:xfrm>
            <a:off x="457199" y="228599"/>
            <a:ext cx="8562109" cy="6123543"/>
          </a:xfrm>
        </p:spPr>
        <p:txBody>
          <a:bodyPr>
            <a:normAutofit/>
          </a:bodyPr>
          <a:lstStyle/>
          <a:p>
            <a:pPr marL="0" indent="0" algn="ctr">
              <a:spcBef>
                <a:spcPts val="0"/>
              </a:spcBef>
              <a:buNone/>
            </a:pPr>
            <a:r>
              <a:rPr lang="en-US" altLang="en-US" sz="2400" b="1" dirty="0">
                <a:solidFill>
                  <a:schemeClr val="tx1"/>
                </a:solidFill>
              </a:rPr>
              <a:t>Financial Accounting Systems and mechanisms</a:t>
            </a:r>
          </a:p>
          <a:p>
            <a:pPr marL="0" indent="0" algn="just">
              <a:spcBef>
                <a:spcPts val="0"/>
              </a:spcBef>
              <a:buNone/>
            </a:pPr>
            <a:r>
              <a:rPr lang="en-US" altLang="en-US" sz="2400" dirty="0">
                <a:solidFill>
                  <a:schemeClr val="tx1"/>
                </a:solidFill>
              </a:rPr>
              <a:t>Focus on the following issues</a:t>
            </a:r>
          </a:p>
          <a:p>
            <a:pPr algn="just">
              <a:spcBef>
                <a:spcPts val="0"/>
              </a:spcBef>
              <a:buClrTx/>
              <a:buFont typeface="Wingdings" panose="05000000000000000000" pitchFamily="2" charset="2"/>
              <a:buChar char="q"/>
            </a:pPr>
            <a:r>
              <a:rPr lang="en-US" altLang="en-US" sz="2400" dirty="0">
                <a:solidFill>
                  <a:schemeClr val="tx1"/>
                </a:solidFill>
              </a:rPr>
              <a:t>Principles</a:t>
            </a:r>
          </a:p>
          <a:p>
            <a:pPr algn="just">
              <a:spcBef>
                <a:spcPts val="0"/>
              </a:spcBef>
              <a:buClrTx/>
              <a:buFont typeface="Wingdings" panose="05000000000000000000" pitchFamily="2" charset="2"/>
              <a:buChar char="q"/>
            </a:pPr>
            <a:r>
              <a:rPr lang="en-US" altLang="en-US" sz="2400" dirty="0">
                <a:solidFill>
                  <a:schemeClr val="tx1"/>
                </a:solidFill>
              </a:rPr>
              <a:t>Accounting cycle</a:t>
            </a:r>
          </a:p>
          <a:p>
            <a:pPr algn="just">
              <a:spcBef>
                <a:spcPts val="0"/>
              </a:spcBef>
              <a:buClrTx/>
              <a:buFont typeface="Wingdings" panose="05000000000000000000" pitchFamily="2" charset="2"/>
              <a:buChar char="q"/>
            </a:pPr>
            <a:r>
              <a:rPr lang="en-US" altLang="en-US" sz="2400" dirty="0">
                <a:solidFill>
                  <a:schemeClr val="tx1"/>
                </a:solidFill>
              </a:rPr>
              <a:t>Financial statements</a:t>
            </a:r>
          </a:p>
          <a:p>
            <a:pPr algn="just">
              <a:spcBef>
                <a:spcPts val="0"/>
              </a:spcBef>
              <a:buClrTx/>
              <a:buFont typeface="Wingdings" panose="05000000000000000000" pitchFamily="2" charset="2"/>
              <a:buChar char="q"/>
            </a:pPr>
            <a:r>
              <a:rPr lang="en-US" altLang="en-US" sz="2400" dirty="0">
                <a:solidFill>
                  <a:schemeClr val="tx1"/>
                </a:solidFill>
              </a:rPr>
              <a:t>Financial auditing processes</a:t>
            </a:r>
          </a:p>
          <a:p>
            <a:pPr marL="0" indent="0" algn="just">
              <a:spcBef>
                <a:spcPts val="0"/>
              </a:spcBef>
              <a:buFont typeface="Wingdings" panose="05000000000000000000" pitchFamily="2" charset="2"/>
              <a:buChar char="q"/>
              <a:defRPr/>
            </a:pPr>
            <a:endParaRPr lang="en-US" altLang="en-US" sz="2400" dirty="0">
              <a:solidFill>
                <a:schemeClr val="tx1"/>
              </a:solidFill>
            </a:endParaRPr>
          </a:p>
          <a:p>
            <a:pPr marL="0" indent="0" algn="just" fontAlgn="auto">
              <a:spcBef>
                <a:spcPts val="0"/>
              </a:spcBef>
              <a:spcAft>
                <a:spcPts val="0"/>
              </a:spcAft>
              <a:buNone/>
              <a:defRPr/>
            </a:pPr>
            <a:endParaRPr lang="en-US" sz="2400" dirty="0">
              <a:solidFill>
                <a:schemeClr val="tx1"/>
              </a:solidFill>
            </a:endParaRPr>
          </a:p>
          <a:p>
            <a:pPr marL="0" indent="0" algn="just" fontAlgn="auto">
              <a:spcBef>
                <a:spcPts val="0"/>
              </a:spcBef>
              <a:spcAft>
                <a:spcPts val="0"/>
              </a:spcAft>
              <a:buFont typeface="Wingdings" panose="05000000000000000000" pitchFamily="2" charset="2"/>
              <a:buChar char="q"/>
              <a:defRPr/>
            </a:pPr>
            <a:endParaRPr lang="en-US" sz="2400" dirty="0">
              <a:solidFill>
                <a:schemeClr val="tx1"/>
              </a:solidFill>
            </a:endParaRPr>
          </a:p>
          <a:p>
            <a:pPr marL="0" indent="0" algn="just">
              <a:spcBef>
                <a:spcPts val="0"/>
              </a:spcBef>
              <a:buNone/>
            </a:pPr>
            <a:endParaRPr lang="en-US" altLang="en-US" sz="2400" dirty="0">
              <a:solidFill>
                <a:schemeClr val="tx1"/>
              </a:solidFill>
            </a:endParaRPr>
          </a:p>
        </p:txBody>
      </p:sp>
    </p:spTree>
    <p:extLst>
      <p:ext uri="{BB962C8B-B14F-4D97-AF65-F5344CB8AC3E}">
        <p14:creationId xmlns:p14="http://schemas.microsoft.com/office/powerpoint/2010/main" val="25411534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85709" y="6356349"/>
            <a:ext cx="2133600" cy="365125"/>
          </a:xfrm>
        </p:spPr>
        <p:txBody>
          <a:bodyPr/>
          <a:lstStyle/>
          <a:p>
            <a:fld id="{B9FE58B4-0D08-45DE-8784-85A072816467}" type="slidenum">
              <a:rPr lang="en-US" sz="2000" b="1" smtClean="0">
                <a:solidFill>
                  <a:prstClr val="black"/>
                </a:solidFill>
                <a:effectLst>
                  <a:outerShdw blurRad="38100" dist="38100" dir="2700000" algn="tl">
                    <a:srgbClr val="000000">
                      <a:alpha val="43137"/>
                    </a:srgbClr>
                  </a:outerShdw>
                </a:effectLst>
                <a:latin typeface="Bookman Old Style" panose="02050604050505020204" pitchFamily="18" charset="0"/>
              </a:rPr>
              <a:pPr/>
              <a:t>45</a:t>
            </a:fld>
            <a:endParaRPr lang="en-US" sz="2000" b="1" dirty="0">
              <a:solidFill>
                <a:prstClr val="black"/>
              </a:solidFill>
              <a:effectLst>
                <a:outerShdw blurRad="38100" dist="38100" dir="2700000" algn="tl">
                  <a:srgbClr val="000000">
                    <a:alpha val="43137"/>
                  </a:srgbClr>
                </a:outerShdw>
              </a:effectLst>
              <a:latin typeface="Bookman Old Style" panose="02050604050505020204" pitchFamily="18" charset="0"/>
            </a:endParaRPr>
          </a:p>
        </p:txBody>
      </p:sp>
      <p:sp>
        <p:nvSpPr>
          <p:cNvPr id="7" name="Slide Number Placeholder 1"/>
          <p:cNvSpPr>
            <a:spLocks noGrp="1"/>
          </p:cNvSpPr>
          <p:nvPr>
            <p:ph idx="1"/>
          </p:nvPr>
        </p:nvSpPr>
        <p:spPr>
          <a:xfrm>
            <a:off x="457199" y="228599"/>
            <a:ext cx="8562109" cy="6123543"/>
          </a:xfrm>
        </p:spPr>
        <p:txBody>
          <a:bodyPr>
            <a:noAutofit/>
          </a:bodyPr>
          <a:lstStyle/>
          <a:p>
            <a:pPr marL="0" indent="0" algn="just">
              <a:spcBef>
                <a:spcPts val="0"/>
              </a:spcBef>
              <a:buNone/>
            </a:pPr>
            <a:r>
              <a:rPr lang="en-US" altLang="en-US" sz="2800" b="1" dirty="0">
                <a:solidFill>
                  <a:schemeClr val="tx1"/>
                </a:solidFill>
              </a:rPr>
              <a:t>Core Principles for Financial Resource Management</a:t>
            </a:r>
          </a:p>
          <a:p>
            <a:pPr algn="just">
              <a:spcBef>
                <a:spcPts val="0"/>
              </a:spcBef>
              <a:buClrTx/>
              <a:buFont typeface="Wingdings" panose="05000000000000000000" pitchFamily="2" charset="2"/>
              <a:buChar char="q"/>
            </a:pPr>
            <a:r>
              <a:rPr lang="en-US" altLang="en-US" sz="2800" dirty="0">
                <a:solidFill>
                  <a:schemeClr val="tx1"/>
                </a:solidFill>
              </a:rPr>
              <a:t>Maintain public trust</a:t>
            </a:r>
          </a:p>
          <a:p>
            <a:pPr algn="just">
              <a:spcBef>
                <a:spcPts val="0"/>
              </a:spcBef>
              <a:buClrTx/>
              <a:buFont typeface="Wingdings" panose="05000000000000000000" pitchFamily="2" charset="2"/>
              <a:buChar char="q"/>
            </a:pPr>
            <a:r>
              <a:rPr lang="en-US" altLang="en-US" sz="2800" dirty="0">
                <a:solidFill>
                  <a:schemeClr val="tx1"/>
                </a:solidFill>
              </a:rPr>
              <a:t>Ensure internal and external accountability </a:t>
            </a:r>
          </a:p>
          <a:p>
            <a:pPr algn="just">
              <a:spcBef>
                <a:spcPts val="0"/>
              </a:spcBef>
              <a:buClrTx/>
              <a:buFont typeface="Wingdings" panose="05000000000000000000" pitchFamily="2" charset="2"/>
              <a:buChar char="q"/>
            </a:pPr>
            <a:r>
              <a:rPr lang="en-US" altLang="en-US" sz="2800" dirty="0">
                <a:solidFill>
                  <a:schemeClr val="tx1"/>
                </a:solidFill>
              </a:rPr>
              <a:t>Ensure risk management and mitigation</a:t>
            </a:r>
          </a:p>
          <a:p>
            <a:pPr algn="just">
              <a:spcBef>
                <a:spcPts val="0"/>
              </a:spcBef>
              <a:buClrTx/>
              <a:buFont typeface="Wingdings" panose="05000000000000000000" pitchFamily="2" charset="2"/>
              <a:buChar char="q"/>
            </a:pPr>
            <a:r>
              <a:rPr lang="en-US" altLang="en-US" sz="2800" dirty="0">
                <a:solidFill>
                  <a:schemeClr val="tx1"/>
                </a:solidFill>
              </a:rPr>
              <a:t>Minimize risk to support groups and volunteers through education/training</a:t>
            </a:r>
          </a:p>
          <a:p>
            <a:pPr algn="just">
              <a:spcBef>
                <a:spcPts val="0"/>
              </a:spcBef>
              <a:buClrTx/>
              <a:buFont typeface="Wingdings" panose="05000000000000000000" pitchFamily="2" charset="2"/>
              <a:buChar char="q"/>
            </a:pPr>
            <a:r>
              <a:rPr lang="en-US" altLang="en-US" sz="2800" dirty="0">
                <a:solidFill>
                  <a:schemeClr val="tx1"/>
                </a:solidFill>
              </a:rPr>
              <a:t>Clearly identify role of Extension and role of Support Group</a:t>
            </a:r>
          </a:p>
          <a:p>
            <a:pPr marL="0" indent="0" algn="just">
              <a:spcBef>
                <a:spcPts val="0"/>
              </a:spcBef>
              <a:buNone/>
              <a:defRPr/>
            </a:pPr>
            <a:endParaRPr lang="en-US" sz="2800" dirty="0">
              <a:latin typeface="Bookman Old Style" panose="02050604050505020204" pitchFamily="18" charset="0"/>
            </a:endParaRPr>
          </a:p>
          <a:p>
            <a:pPr marL="0" indent="0" algn="just" fontAlgn="auto">
              <a:spcBef>
                <a:spcPts val="0"/>
              </a:spcBef>
              <a:buFont typeface="Wingdings" panose="05000000000000000000" pitchFamily="2" charset="2"/>
              <a:buChar char="q"/>
              <a:defRPr/>
            </a:pPr>
            <a:endParaRPr lang="en-US" sz="2800" b="1" dirty="0">
              <a:latin typeface="Bookman Old Style" panose="02050604050505020204" pitchFamily="18" charset="0"/>
            </a:endParaRPr>
          </a:p>
          <a:p>
            <a:pPr marL="0" indent="0" algn="just">
              <a:spcBef>
                <a:spcPts val="0"/>
              </a:spcBef>
              <a:buNone/>
            </a:pPr>
            <a:endParaRPr lang="en-US" altLang="en-US" sz="2800" dirty="0">
              <a:latin typeface="Bookman Old Style" panose="02050604050505020204" pitchFamily="18" charset="0"/>
            </a:endParaRPr>
          </a:p>
        </p:txBody>
      </p:sp>
    </p:spTree>
    <p:extLst>
      <p:ext uri="{BB962C8B-B14F-4D97-AF65-F5344CB8AC3E}">
        <p14:creationId xmlns:p14="http://schemas.microsoft.com/office/powerpoint/2010/main" val="12237990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85709" y="6356349"/>
            <a:ext cx="2133600" cy="365125"/>
          </a:xfrm>
        </p:spPr>
        <p:txBody>
          <a:bodyPr/>
          <a:lstStyle/>
          <a:p>
            <a:fld id="{B9FE58B4-0D08-45DE-8784-85A072816467}" type="slidenum">
              <a:rPr lang="en-US" sz="2000" b="1" smtClean="0">
                <a:solidFill>
                  <a:prstClr val="black"/>
                </a:solidFill>
                <a:effectLst>
                  <a:outerShdw blurRad="38100" dist="38100" dir="2700000" algn="tl">
                    <a:srgbClr val="000000">
                      <a:alpha val="43137"/>
                    </a:srgbClr>
                  </a:outerShdw>
                </a:effectLst>
                <a:latin typeface="Bookman Old Style" panose="02050604050505020204" pitchFamily="18" charset="0"/>
              </a:rPr>
              <a:pPr/>
              <a:t>46</a:t>
            </a:fld>
            <a:endParaRPr lang="en-US" sz="2000" b="1" dirty="0">
              <a:solidFill>
                <a:prstClr val="black"/>
              </a:solidFill>
              <a:effectLst>
                <a:outerShdw blurRad="38100" dist="38100" dir="2700000" algn="tl">
                  <a:srgbClr val="000000">
                    <a:alpha val="43137"/>
                  </a:srgbClr>
                </a:outerShdw>
              </a:effectLst>
              <a:latin typeface="Bookman Old Style" panose="02050604050505020204" pitchFamily="18" charset="0"/>
            </a:endParaRPr>
          </a:p>
        </p:txBody>
      </p:sp>
      <p:sp>
        <p:nvSpPr>
          <p:cNvPr id="7" name="Slide Number Placeholder 1"/>
          <p:cNvSpPr>
            <a:spLocks noGrp="1"/>
          </p:cNvSpPr>
          <p:nvPr>
            <p:ph idx="1"/>
          </p:nvPr>
        </p:nvSpPr>
        <p:spPr>
          <a:xfrm>
            <a:off x="457199" y="136527"/>
            <a:ext cx="8562109" cy="6492874"/>
          </a:xfrm>
        </p:spPr>
        <p:txBody>
          <a:bodyPr>
            <a:normAutofit/>
          </a:bodyPr>
          <a:lstStyle/>
          <a:p>
            <a:pPr marL="0" indent="0" algn="ctr">
              <a:spcBef>
                <a:spcPts val="0"/>
              </a:spcBef>
              <a:buNone/>
            </a:pPr>
            <a:r>
              <a:rPr lang="en-US" altLang="en-US" sz="2000" b="1" dirty="0">
                <a:solidFill>
                  <a:srgbClr val="0070C0"/>
                </a:solidFill>
              </a:rPr>
              <a:t>FINANCIAL ACCOUNTING SYSTEM</a:t>
            </a:r>
            <a:endParaRPr lang="en-US" altLang="en-US" sz="2000" dirty="0">
              <a:solidFill>
                <a:srgbClr val="0070C0"/>
              </a:solidFill>
            </a:endParaRPr>
          </a:p>
          <a:p>
            <a:pPr marL="0" indent="0" algn="just">
              <a:spcBef>
                <a:spcPts val="0"/>
              </a:spcBef>
              <a:buClrTx/>
              <a:buFont typeface="Wingdings" panose="05000000000000000000" pitchFamily="2" charset="2"/>
              <a:buChar char="q"/>
              <a:defRPr/>
            </a:pPr>
            <a:r>
              <a:rPr lang="en-US" sz="2400" dirty="0">
                <a:solidFill>
                  <a:schemeClr val="tx1"/>
                </a:solidFill>
              </a:rPr>
              <a:t>Accounting: “It is recording assembly and summarization of financial effects of executive action. </a:t>
            </a:r>
          </a:p>
          <a:p>
            <a:pPr marL="0" indent="0" algn="just">
              <a:spcBef>
                <a:spcPts val="0"/>
              </a:spcBef>
              <a:buClrTx/>
              <a:buFont typeface="Wingdings" panose="05000000000000000000" pitchFamily="2" charset="2"/>
              <a:buChar char="q"/>
              <a:defRPr/>
            </a:pPr>
            <a:r>
              <a:rPr lang="en-US" sz="2400" dirty="0">
                <a:solidFill>
                  <a:schemeClr val="tx1"/>
                </a:solidFill>
              </a:rPr>
              <a:t>A harmonious relationship between budget and account is important to current comparisons, between goals set in and accomplished.”</a:t>
            </a:r>
          </a:p>
          <a:p>
            <a:pPr marL="0" indent="0" algn="just">
              <a:spcBef>
                <a:spcPts val="0"/>
              </a:spcBef>
              <a:buClrTx/>
              <a:buFont typeface="Wingdings" panose="05000000000000000000" pitchFamily="2" charset="2"/>
              <a:buChar char="q"/>
              <a:defRPr/>
            </a:pPr>
            <a:r>
              <a:rPr lang="en-US" sz="2400" dirty="0">
                <a:solidFill>
                  <a:schemeClr val="tx1"/>
                </a:solidFill>
              </a:rPr>
              <a:t>Auditing: “It is the investigation and report on the fidelity and legality of all financial transactions”.  </a:t>
            </a:r>
          </a:p>
          <a:p>
            <a:pPr marL="0" indent="0" algn="just" fontAlgn="auto">
              <a:spcBef>
                <a:spcPts val="0"/>
              </a:spcBef>
              <a:spcAft>
                <a:spcPts val="0"/>
              </a:spcAft>
              <a:buClrTx/>
              <a:buFont typeface="Wingdings" panose="05000000000000000000" pitchFamily="2" charset="2"/>
              <a:buChar char="q"/>
              <a:defRPr/>
            </a:pPr>
            <a:r>
              <a:rPr lang="en-US" sz="2400" dirty="0">
                <a:solidFill>
                  <a:schemeClr val="tx1"/>
                </a:solidFill>
              </a:rPr>
              <a:t>Areas that deals with government policies and procedures for the collection and utilization of public resources need proper system &amp; mechanism in place.</a:t>
            </a:r>
          </a:p>
          <a:p>
            <a:pPr marL="0" indent="0" algn="just" fontAlgn="auto">
              <a:spcBef>
                <a:spcPts val="0"/>
              </a:spcBef>
              <a:spcAft>
                <a:spcPts val="0"/>
              </a:spcAft>
              <a:buClrTx/>
              <a:buFont typeface="Wingdings" panose="05000000000000000000" pitchFamily="2" charset="2"/>
              <a:buChar char="q"/>
              <a:defRPr/>
            </a:pPr>
            <a:r>
              <a:rPr lang="en-US" sz="2400" dirty="0">
                <a:solidFill>
                  <a:schemeClr val="tx1"/>
                </a:solidFill>
              </a:rPr>
              <a:t>Right system help in the proper financing of public goods and utilities that impact not only the economic and political life of a nation but the social welfare as well.</a:t>
            </a:r>
          </a:p>
          <a:p>
            <a:pPr marL="0" indent="0" algn="just">
              <a:spcBef>
                <a:spcPts val="0"/>
              </a:spcBef>
              <a:buClrTx/>
              <a:buFont typeface="Wingdings" panose="05000000000000000000" pitchFamily="2" charset="2"/>
              <a:buChar char="q"/>
              <a:defRPr/>
            </a:pPr>
            <a:r>
              <a:rPr lang="en-US" altLang="en-US" sz="2400" dirty="0">
                <a:solidFill>
                  <a:schemeClr val="tx1"/>
                </a:solidFill>
              </a:rPr>
              <a:t>Determines when transactions &amp; events are recognized</a:t>
            </a:r>
          </a:p>
          <a:p>
            <a:pPr marL="0" indent="0" algn="just">
              <a:spcBef>
                <a:spcPts val="0"/>
              </a:spcBef>
              <a:buClrTx/>
              <a:buFont typeface="Wingdings" panose="05000000000000000000" pitchFamily="2" charset="2"/>
              <a:buChar char="q"/>
              <a:defRPr/>
            </a:pPr>
            <a:r>
              <a:rPr lang="en-US" altLang="en-US" sz="2400" dirty="0">
                <a:solidFill>
                  <a:schemeClr val="tx1"/>
                </a:solidFill>
              </a:rPr>
              <a:t>Introduction of the computerized </a:t>
            </a:r>
            <a:r>
              <a:rPr lang="en-US" altLang="en-US" sz="2400" dirty="0" err="1">
                <a:solidFill>
                  <a:schemeClr val="tx1"/>
                </a:solidFill>
              </a:rPr>
              <a:t>IFMS</a:t>
            </a:r>
            <a:r>
              <a:rPr lang="en-US" altLang="en-US" sz="2400" dirty="0">
                <a:solidFill>
                  <a:schemeClr val="tx1"/>
                </a:solidFill>
              </a:rPr>
              <a:t> (integrated Financial Management system)</a:t>
            </a:r>
          </a:p>
          <a:p>
            <a:pPr marL="0" indent="0" algn="just">
              <a:spcBef>
                <a:spcPts val="0"/>
              </a:spcBef>
              <a:buFont typeface="Wingdings" panose="05000000000000000000" pitchFamily="2" charset="2"/>
              <a:buChar char="q"/>
              <a:defRPr/>
            </a:pPr>
            <a:endParaRPr lang="en-US" altLang="en-US" sz="2400" dirty="0">
              <a:latin typeface="Bookman Old Style" panose="02050604050505020204" pitchFamily="18" charset="0"/>
            </a:endParaRPr>
          </a:p>
          <a:p>
            <a:pPr marL="0" indent="0" algn="just" fontAlgn="auto">
              <a:spcBef>
                <a:spcPts val="0"/>
              </a:spcBef>
              <a:spcAft>
                <a:spcPts val="0"/>
              </a:spcAft>
              <a:buNone/>
              <a:defRPr/>
            </a:pPr>
            <a:endParaRPr lang="en-US" sz="2400" dirty="0">
              <a:latin typeface="Bookman Old Style" panose="02050604050505020204" pitchFamily="18" charset="0"/>
            </a:endParaRPr>
          </a:p>
          <a:p>
            <a:pPr marL="0" indent="0" algn="just" fontAlgn="auto">
              <a:spcBef>
                <a:spcPts val="0"/>
              </a:spcBef>
              <a:spcAft>
                <a:spcPts val="0"/>
              </a:spcAft>
              <a:buFont typeface="Wingdings" panose="05000000000000000000" pitchFamily="2" charset="2"/>
              <a:buChar char="q"/>
              <a:defRPr/>
            </a:pPr>
            <a:endParaRPr lang="en-US" sz="2400" dirty="0">
              <a:latin typeface="Bookman Old Style" panose="02050604050505020204" pitchFamily="18" charset="0"/>
            </a:endParaRPr>
          </a:p>
          <a:p>
            <a:pPr marL="0" indent="0" algn="just">
              <a:spcBef>
                <a:spcPts val="0"/>
              </a:spcBef>
              <a:buNone/>
            </a:pPr>
            <a:endParaRPr lang="en-US" altLang="en-US" sz="2400" dirty="0">
              <a:latin typeface="Bookman Old Style" panose="02050604050505020204" pitchFamily="18" charset="0"/>
            </a:endParaRPr>
          </a:p>
        </p:txBody>
      </p:sp>
    </p:spTree>
    <p:extLst>
      <p:ext uri="{BB962C8B-B14F-4D97-AF65-F5344CB8AC3E}">
        <p14:creationId xmlns:p14="http://schemas.microsoft.com/office/powerpoint/2010/main" val="38713241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9953"/>
            <a:ext cx="8886831" cy="6656698"/>
          </a:xfrm>
        </p:spPr>
        <p:txBody>
          <a:bodyPr>
            <a:normAutofit fontScale="92500" lnSpcReduction="10000"/>
          </a:bodyPr>
          <a:lstStyle/>
          <a:p>
            <a:pPr algn="just">
              <a:lnSpc>
                <a:spcPct val="120000"/>
              </a:lnSpc>
              <a:spcBef>
                <a:spcPts val="0"/>
              </a:spcBef>
              <a:buClrTx/>
              <a:buFont typeface="Wingdings" panose="05000000000000000000" pitchFamily="2" charset="2"/>
              <a:buChar char="q"/>
            </a:pPr>
            <a:r>
              <a:rPr lang="en-US" sz="3000" b="1" dirty="0">
                <a:solidFill>
                  <a:srgbClr val="0070C0"/>
                </a:solidFill>
              </a:rPr>
              <a:t>Accounting officers</a:t>
            </a:r>
            <a:r>
              <a:rPr lang="en-GB" sz="2600" b="1" dirty="0">
                <a:solidFill>
                  <a:srgbClr val="0070C0"/>
                </a:solidFill>
              </a:rPr>
              <a:t>: </a:t>
            </a:r>
            <a:r>
              <a:rPr lang="en-US" sz="2600" dirty="0">
                <a:solidFill>
                  <a:schemeClr val="tx1"/>
                </a:solidFill>
              </a:rPr>
              <a:t>These are principal secretaries or heads of department who are appointed in writing by principal secretary treasury.</a:t>
            </a:r>
          </a:p>
          <a:p>
            <a:pPr marL="0" indent="0" algn="just">
              <a:lnSpc>
                <a:spcPct val="120000"/>
              </a:lnSpc>
              <a:spcBef>
                <a:spcPts val="0"/>
              </a:spcBef>
              <a:buClrTx/>
              <a:buNone/>
            </a:pPr>
            <a:r>
              <a:rPr lang="en-US" sz="2600" b="1" dirty="0">
                <a:solidFill>
                  <a:srgbClr val="0070C0"/>
                </a:solidFill>
              </a:rPr>
              <a:t>Duties of an accounting officer:</a:t>
            </a:r>
          </a:p>
          <a:p>
            <a:pPr algn="just">
              <a:lnSpc>
                <a:spcPct val="120000"/>
              </a:lnSpc>
              <a:spcBef>
                <a:spcPts val="0"/>
              </a:spcBef>
              <a:buClrTx/>
              <a:buFont typeface="Wingdings" panose="05000000000000000000" pitchFamily="2" charset="2"/>
              <a:buChar char="q"/>
            </a:pPr>
            <a:r>
              <a:rPr lang="en-US" sz="2600" dirty="0">
                <a:solidFill>
                  <a:schemeClr val="tx1"/>
                </a:solidFill>
              </a:rPr>
              <a:t>No expenditure is made until it is lawful, authorized, effective efficient and economical.</a:t>
            </a:r>
          </a:p>
          <a:p>
            <a:pPr algn="just">
              <a:lnSpc>
                <a:spcPct val="120000"/>
              </a:lnSpc>
              <a:spcBef>
                <a:spcPts val="0"/>
              </a:spcBef>
              <a:buClrTx/>
              <a:buFont typeface="Wingdings" panose="05000000000000000000" pitchFamily="2" charset="2"/>
              <a:buChar char="q"/>
            </a:pPr>
            <a:r>
              <a:rPr lang="en-US" sz="2600" dirty="0">
                <a:solidFill>
                  <a:schemeClr val="tx1"/>
                </a:solidFill>
              </a:rPr>
              <a:t>Proper financial and accounting records and kept </a:t>
            </a:r>
          </a:p>
          <a:p>
            <a:pPr algn="just">
              <a:lnSpc>
                <a:spcPct val="120000"/>
              </a:lnSpc>
              <a:spcBef>
                <a:spcPts val="0"/>
              </a:spcBef>
              <a:buClrTx/>
              <a:buFont typeface="Wingdings" panose="05000000000000000000" pitchFamily="2" charset="2"/>
              <a:buChar char="q"/>
            </a:pPr>
            <a:r>
              <a:rPr lang="en-US" sz="2600" dirty="0">
                <a:solidFill>
                  <a:schemeClr val="tx1"/>
                </a:solidFill>
              </a:rPr>
              <a:t>Any financial or accounting record are kept in electronic format are adequately protected.</a:t>
            </a:r>
          </a:p>
          <a:p>
            <a:pPr algn="just">
              <a:lnSpc>
                <a:spcPct val="120000"/>
              </a:lnSpc>
              <a:spcBef>
                <a:spcPts val="0"/>
              </a:spcBef>
              <a:buClrTx/>
              <a:buFont typeface="Wingdings" panose="05000000000000000000" pitchFamily="2" charset="2"/>
              <a:buChar char="q"/>
            </a:pPr>
            <a:r>
              <a:rPr lang="en-US" sz="2600" dirty="0">
                <a:solidFill>
                  <a:schemeClr val="tx1"/>
                </a:solidFill>
              </a:rPr>
              <a:t>Accounts for each financial year are prepared and submitted for audit by controller and auditor general.</a:t>
            </a:r>
          </a:p>
          <a:p>
            <a:pPr algn="just">
              <a:lnSpc>
                <a:spcPct val="120000"/>
              </a:lnSpc>
              <a:spcBef>
                <a:spcPts val="0"/>
              </a:spcBef>
              <a:buClrTx/>
              <a:buFont typeface="Wingdings" panose="05000000000000000000" pitchFamily="2" charset="2"/>
              <a:buChar char="q"/>
            </a:pPr>
            <a:r>
              <a:rPr lang="en-US" sz="2600" dirty="0">
                <a:solidFill>
                  <a:schemeClr val="tx1"/>
                </a:solidFill>
              </a:rPr>
              <a:t>Adequate arrangement are made for mx. Of liabilities </a:t>
            </a:r>
          </a:p>
          <a:p>
            <a:pPr algn="just">
              <a:lnSpc>
                <a:spcPct val="120000"/>
              </a:lnSpc>
              <a:spcBef>
                <a:spcPts val="0"/>
              </a:spcBef>
              <a:buClrTx/>
              <a:buFont typeface="Wingdings" panose="05000000000000000000" pitchFamily="2" charset="2"/>
              <a:buChar char="q"/>
            </a:pPr>
            <a:r>
              <a:rPr lang="en-US" sz="2600" dirty="0">
                <a:solidFill>
                  <a:schemeClr val="tx1"/>
                </a:solidFill>
              </a:rPr>
              <a:t>All contracts are completed</a:t>
            </a:r>
          </a:p>
          <a:p>
            <a:pPr algn="just">
              <a:lnSpc>
                <a:spcPct val="120000"/>
              </a:lnSpc>
              <a:spcBef>
                <a:spcPts val="0"/>
              </a:spcBef>
              <a:buClrTx/>
              <a:buFont typeface="Wingdings" panose="05000000000000000000" pitchFamily="2" charset="2"/>
              <a:buChar char="q"/>
            </a:pPr>
            <a:r>
              <a:rPr lang="en-US" sz="2600" dirty="0">
                <a:solidFill>
                  <a:schemeClr val="tx1"/>
                </a:solidFill>
              </a:rPr>
              <a:t>All applicable procedures are followed in the acquisition and disposal of property and that adequate arrangements are for the custody safeguarding property.</a:t>
            </a:r>
          </a:p>
          <a:p>
            <a:pPr algn="just">
              <a:lnSpc>
                <a:spcPct val="120000"/>
              </a:lnSpc>
              <a:spcBef>
                <a:spcPts val="0"/>
              </a:spcBef>
              <a:buClrTx/>
              <a:buFont typeface="Wingdings" panose="05000000000000000000" pitchFamily="2" charset="2"/>
              <a:buChar char="q"/>
            </a:pPr>
            <a:endParaRPr lang="en-US" sz="2500" b="1"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400" dirty="0">
              <a:solidFill>
                <a:schemeClr val="tx1"/>
              </a:solidFill>
            </a:endParaRPr>
          </a:p>
          <a:p>
            <a:pPr marL="0" indent="0" algn="just">
              <a:buNone/>
            </a:pPr>
            <a:endParaRPr lang="en-US" sz="2400" dirty="0">
              <a:solidFill>
                <a:schemeClr val="tx1"/>
              </a:solidFill>
            </a:endParaRPr>
          </a:p>
          <a:p>
            <a:pPr marL="0" indent="0" algn="just">
              <a:buNone/>
            </a:pPr>
            <a:endParaRPr lang="en-US" sz="2400" dirty="0">
              <a:solidFill>
                <a:schemeClr val="tx1"/>
              </a:solidFill>
            </a:endParaRPr>
          </a:p>
          <a:p>
            <a:pPr algn="just"/>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031641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85709" y="6356349"/>
            <a:ext cx="2133600" cy="365125"/>
          </a:xfrm>
        </p:spPr>
        <p:txBody>
          <a:bodyPr/>
          <a:lstStyle/>
          <a:p>
            <a:fld id="{B9FE58B4-0D08-45DE-8784-85A072816467}" type="slidenum">
              <a:rPr lang="en-US" sz="2000" b="1" smtClean="0">
                <a:solidFill>
                  <a:prstClr val="black"/>
                </a:solidFill>
                <a:effectLst>
                  <a:outerShdw blurRad="38100" dist="38100" dir="2700000" algn="tl">
                    <a:srgbClr val="000000">
                      <a:alpha val="43137"/>
                    </a:srgbClr>
                  </a:outerShdw>
                </a:effectLst>
                <a:latin typeface="Bookman Old Style" panose="02050604050505020204" pitchFamily="18" charset="0"/>
              </a:rPr>
              <a:pPr/>
              <a:t>48</a:t>
            </a:fld>
            <a:endParaRPr lang="en-US" sz="2000" b="1" dirty="0">
              <a:solidFill>
                <a:prstClr val="black"/>
              </a:solidFill>
              <a:effectLst>
                <a:outerShdw blurRad="38100" dist="38100" dir="2700000" algn="tl">
                  <a:srgbClr val="000000">
                    <a:alpha val="43137"/>
                  </a:srgbClr>
                </a:outerShdw>
              </a:effectLst>
              <a:latin typeface="Bookman Old Style" panose="02050604050505020204" pitchFamily="18" charset="0"/>
            </a:endParaRPr>
          </a:p>
        </p:txBody>
      </p:sp>
      <p:sp>
        <p:nvSpPr>
          <p:cNvPr id="7" name="Slide Number Placeholder 1"/>
          <p:cNvSpPr>
            <a:spLocks noGrp="1"/>
          </p:cNvSpPr>
          <p:nvPr>
            <p:ph idx="1"/>
          </p:nvPr>
        </p:nvSpPr>
        <p:spPr>
          <a:xfrm>
            <a:off x="457199" y="228599"/>
            <a:ext cx="8562109" cy="6400801"/>
          </a:xfrm>
        </p:spPr>
        <p:txBody>
          <a:bodyPr>
            <a:noAutofit/>
          </a:bodyPr>
          <a:lstStyle/>
          <a:p>
            <a:pPr marL="0" indent="0" algn="ctr">
              <a:lnSpc>
                <a:spcPts val="2880"/>
              </a:lnSpc>
              <a:spcBef>
                <a:spcPts val="0"/>
              </a:spcBef>
              <a:buNone/>
            </a:pPr>
            <a:r>
              <a:rPr lang="en-US" sz="2400" b="1" dirty="0">
                <a:solidFill>
                  <a:srgbClr val="0070C0"/>
                </a:solidFill>
              </a:rPr>
              <a:t>Accountable Documents</a:t>
            </a:r>
          </a:p>
          <a:p>
            <a:pPr marL="0" indent="0" algn="just">
              <a:lnSpc>
                <a:spcPts val="2880"/>
              </a:lnSpc>
              <a:spcBef>
                <a:spcPts val="0"/>
              </a:spcBef>
              <a:buNone/>
            </a:pPr>
            <a:r>
              <a:rPr lang="en-US" sz="2400" b="1" i="1" dirty="0">
                <a:solidFill>
                  <a:schemeClr val="tx1"/>
                </a:solidFill>
              </a:rPr>
              <a:t>Documents For Recording Expenditure</a:t>
            </a:r>
          </a:p>
          <a:p>
            <a:pPr marL="0" lvl="0" algn="just" fontAlgn="base">
              <a:lnSpc>
                <a:spcPts val="2880"/>
              </a:lnSpc>
              <a:spcBef>
                <a:spcPts val="0"/>
              </a:spcBef>
              <a:buClrTx/>
              <a:buSzPct val="68000"/>
              <a:buFont typeface="Wingdings" panose="05000000000000000000" pitchFamily="2" charset="2"/>
              <a:buChar char="q"/>
            </a:pPr>
            <a:r>
              <a:rPr lang="en-US" altLang="en-US" sz="2400" b="1" dirty="0">
                <a:solidFill>
                  <a:schemeClr val="tx1"/>
                </a:solidFill>
              </a:rPr>
              <a:t>F.O. 11	- 	</a:t>
            </a:r>
            <a:r>
              <a:rPr lang="en-US" altLang="en-US" sz="2400" dirty="0">
                <a:solidFill>
                  <a:schemeClr val="tx1"/>
                </a:solidFill>
              </a:rPr>
              <a:t>Vote Book</a:t>
            </a:r>
          </a:p>
          <a:p>
            <a:pPr marL="0" lvl="0" indent="0" algn="just" fontAlgn="base">
              <a:lnSpc>
                <a:spcPts val="2880"/>
              </a:lnSpc>
              <a:spcBef>
                <a:spcPts val="0"/>
              </a:spcBef>
              <a:buClrTx/>
              <a:buSzPct val="68000"/>
              <a:buNone/>
            </a:pPr>
            <a:r>
              <a:rPr lang="en-US" altLang="en-US" sz="2400" dirty="0">
                <a:solidFill>
                  <a:schemeClr val="tx1"/>
                </a:solidFill>
              </a:rPr>
              <a:t>- Is a record of receipt of the total amount of expenditure sanctioned for services of the financial year and any further known liabilities in respect of the year.</a:t>
            </a:r>
          </a:p>
          <a:p>
            <a:pPr marL="0" lvl="0" indent="0" algn="just" fontAlgn="base">
              <a:lnSpc>
                <a:spcPts val="2880"/>
              </a:lnSpc>
              <a:spcBef>
                <a:spcPts val="0"/>
              </a:spcBef>
              <a:buClrTx/>
              <a:buSzPct val="68000"/>
              <a:buNone/>
            </a:pPr>
            <a:r>
              <a:rPr lang="en-US" altLang="en-US" sz="2400" dirty="0">
                <a:solidFill>
                  <a:schemeClr val="tx1"/>
                </a:solidFill>
              </a:rPr>
              <a:t>-Contains all voted provisions given to a ministry/department in a given financial year</a:t>
            </a:r>
          </a:p>
          <a:p>
            <a:pPr marL="0" lvl="0" algn="just" fontAlgn="base">
              <a:lnSpc>
                <a:spcPts val="2880"/>
              </a:lnSpc>
              <a:spcBef>
                <a:spcPts val="0"/>
              </a:spcBef>
              <a:buClrTx/>
              <a:buSzPct val="68000"/>
              <a:buFont typeface="Wingdings" panose="05000000000000000000" pitchFamily="2" charset="2"/>
              <a:buChar char="q"/>
            </a:pPr>
            <a:r>
              <a:rPr lang="en-US" altLang="en-US" sz="2400" b="1" dirty="0">
                <a:solidFill>
                  <a:schemeClr val="tx1"/>
                </a:solidFill>
              </a:rPr>
              <a:t>F.O. 20</a:t>
            </a:r>
            <a:r>
              <a:rPr lang="en-US" altLang="en-US" sz="2400" dirty="0">
                <a:solidFill>
                  <a:schemeClr val="tx1"/>
                </a:solidFill>
              </a:rPr>
              <a:t>	- Used exclusively in payment for accounting expenditure incurred on Voted Provision </a:t>
            </a:r>
          </a:p>
          <a:p>
            <a:pPr marL="0" lvl="0" algn="just" fontAlgn="base">
              <a:lnSpc>
                <a:spcPts val="2880"/>
              </a:lnSpc>
              <a:spcBef>
                <a:spcPts val="0"/>
              </a:spcBef>
              <a:buClrTx/>
              <a:buSzPct val="68000"/>
              <a:buFont typeface="Wingdings" panose="05000000000000000000" pitchFamily="2" charset="2"/>
              <a:buChar char="q"/>
            </a:pPr>
            <a:r>
              <a:rPr lang="en-US" altLang="en-US" sz="2400" b="1" dirty="0">
                <a:solidFill>
                  <a:schemeClr val="tx1"/>
                </a:solidFill>
              </a:rPr>
              <a:t>F.O. 21</a:t>
            </a:r>
            <a:r>
              <a:rPr lang="en-US" altLang="en-US" sz="2400" dirty="0">
                <a:solidFill>
                  <a:schemeClr val="tx1"/>
                </a:solidFill>
              </a:rPr>
              <a:t>	-used exclusively in payments not chargeable to the voted provision i.e.; suspense, clearance, deposits.</a:t>
            </a:r>
          </a:p>
          <a:p>
            <a:pPr marL="0" lvl="0" algn="just" fontAlgn="base">
              <a:lnSpc>
                <a:spcPts val="2880"/>
              </a:lnSpc>
              <a:spcBef>
                <a:spcPts val="0"/>
              </a:spcBef>
              <a:buClrTx/>
              <a:buSzPct val="68000"/>
              <a:buFont typeface="Wingdings" panose="05000000000000000000" pitchFamily="2" charset="2"/>
              <a:buChar char="q"/>
            </a:pPr>
            <a:r>
              <a:rPr lang="en-US" altLang="en-US" sz="2400" b="1" dirty="0">
                <a:solidFill>
                  <a:schemeClr val="tx1"/>
                </a:solidFill>
              </a:rPr>
              <a:t>F.O. 22</a:t>
            </a:r>
            <a:r>
              <a:rPr lang="en-US" altLang="en-US" sz="2400" dirty="0">
                <a:solidFill>
                  <a:schemeClr val="tx1"/>
                </a:solidFill>
              </a:rPr>
              <a:t>	-Used for payment of claims for travel and subsistence allowances chargeable to voted provisions only.</a:t>
            </a:r>
          </a:p>
          <a:p>
            <a:pPr marL="0" lvl="0" algn="just" fontAlgn="base">
              <a:lnSpc>
                <a:spcPts val="2880"/>
              </a:lnSpc>
              <a:spcBef>
                <a:spcPts val="0"/>
              </a:spcBef>
              <a:buClrTx/>
              <a:buSzPct val="68000"/>
              <a:buFont typeface="Wingdings" panose="05000000000000000000" pitchFamily="2" charset="2"/>
              <a:buChar char="q"/>
            </a:pPr>
            <a:r>
              <a:rPr lang="en-US" altLang="en-US" sz="2400" b="1" dirty="0">
                <a:solidFill>
                  <a:schemeClr val="tx1"/>
                </a:solidFill>
              </a:rPr>
              <a:t>F.O. 25</a:t>
            </a:r>
            <a:r>
              <a:rPr lang="en-US" altLang="en-US" sz="2400" dirty="0">
                <a:solidFill>
                  <a:schemeClr val="tx1"/>
                </a:solidFill>
              </a:rPr>
              <a:t>	-Used for adjustments involving the ledger, cashbook or   within Expenditure items.</a:t>
            </a:r>
          </a:p>
          <a:p>
            <a:pPr marL="452437" lvl="0" algn="just" fontAlgn="base">
              <a:lnSpc>
                <a:spcPct val="80000"/>
              </a:lnSpc>
              <a:spcBef>
                <a:spcPts val="400"/>
              </a:spcBef>
              <a:spcAft>
                <a:spcPct val="0"/>
              </a:spcAft>
              <a:buClrTx/>
              <a:buSzPct val="68000"/>
              <a:buFont typeface="Wingdings" panose="05000000000000000000" pitchFamily="2" charset="2"/>
              <a:buChar char="q"/>
            </a:pPr>
            <a:endParaRPr lang="en-US" altLang="en-US" sz="2400" b="1" dirty="0">
              <a:solidFill>
                <a:schemeClr val="tx1"/>
              </a:solidFill>
            </a:endParaRPr>
          </a:p>
          <a:p>
            <a:pPr marL="0" indent="0" algn="just">
              <a:buNone/>
            </a:pPr>
            <a:endParaRPr lang="en-US" altLang="en-US" sz="2400" dirty="0">
              <a:latin typeface="Bookman Old Style" panose="02050604050505020204" pitchFamily="18" charset="0"/>
            </a:endParaRPr>
          </a:p>
          <a:p>
            <a:pPr marL="0" indent="0" algn="just">
              <a:lnSpc>
                <a:spcPct val="120000"/>
              </a:lnSpc>
              <a:spcBef>
                <a:spcPts val="0"/>
              </a:spcBef>
              <a:buNone/>
            </a:pPr>
            <a:endParaRPr lang="en-US" altLang="en-US" sz="2400" dirty="0">
              <a:latin typeface="Bookman Old Style" panose="02050604050505020204" pitchFamily="18" charset="0"/>
            </a:endParaRPr>
          </a:p>
        </p:txBody>
      </p:sp>
    </p:spTree>
    <p:extLst>
      <p:ext uri="{BB962C8B-B14F-4D97-AF65-F5344CB8AC3E}">
        <p14:creationId xmlns:p14="http://schemas.microsoft.com/office/powerpoint/2010/main" val="4494402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85709" y="6356349"/>
            <a:ext cx="2133600" cy="365125"/>
          </a:xfrm>
        </p:spPr>
        <p:txBody>
          <a:bodyPr/>
          <a:lstStyle/>
          <a:p>
            <a:fld id="{B9FE58B4-0D08-45DE-8784-85A072816467}" type="slidenum">
              <a:rPr lang="en-US" sz="2000" b="1" smtClean="0">
                <a:solidFill>
                  <a:prstClr val="black"/>
                </a:solidFill>
                <a:effectLst>
                  <a:outerShdw blurRad="38100" dist="38100" dir="2700000" algn="tl">
                    <a:srgbClr val="000000">
                      <a:alpha val="43137"/>
                    </a:srgbClr>
                  </a:outerShdw>
                </a:effectLst>
                <a:latin typeface="Bookman Old Style" panose="02050604050505020204" pitchFamily="18" charset="0"/>
              </a:rPr>
              <a:pPr/>
              <a:t>49</a:t>
            </a:fld>
            <a:endParaRPr lang="en-US" sz="2000" b="1" dirty="0">
              <a:solidFill>
                <a:prstClr val="black"/>
              </a:solidFill>
              <a:effectLst>
                <a:outerShdw blurRad="38100" dist="38100" dir="2700000" algn="tl">
                  <a:srgbClr val="000000">
                    <a:alpha val="43137"/>
                  </a:srgbClr>
                </a:outerShdw>
              </a:effectLst>
              <a:latin typeface="Bookman Old Style" panose="02050604050505020204" pitchFamily="18" charset="0"/>
            </a:endParaRPr>
          </a:p>
        </p:txBody>
      </p:sp>
      <p:sp>
        <p:nvSpPr>
          <p:cNvPr id="7" name="Slide Number Placeholder 1"/>
          <p:cNvSpPr>
            <a:spLocks noGrp="1"/>
          </p:cNvSpPr>
          <p:nvPr>
            <p:ph idx="1"/>
          </p:nvPr>
        </p:nvSpPr>
        <p:spPr>
          <a:xfrm>
            <a:off x="457199" y="228599"/>
            <a:ext cx="8562109" cy="6123543"/>
          </a:xfrm>
        </p:spPr>
        <p:txBody>
          <a:bodyPr>
            <a:noAutofit/>
          </a:bodyPr>
          <a:lstStyle/>
          <a:p>
            <a:pPr marL="0" indent="0" algn="just">
              <a:lnSpc>
                <a:spcPts val="2880"/>
              </a:lnSpc>
              <a:spcBef>
                <a:spcPts val="0"/>
              </a:spcBef>
              <a:buNone/>
            </a:pPr>
            <a:r>
              <a:rPr lang="en-US" sz="2400" b="1" i="1" dirty="0">
                <a:solidFill>
                  <a:schemeClr val="tx1"/>
                </a:solidFill>
              </a:rPr>
              <a:t>Documents For Recording Expenditure</a:t>
            </a:r>
          </a:p>
          <a:p>
            <a:pPr marL="0" algn="just">
              <a:lnSpc>
                <a:spcPts val="2880"/>
              </a:lnSpc>
              <a:spcBef>
                <a:spcPts val="0"/>
              </a:spcBef>
              <a:buClrTx/>
              <a:buFont typeface="Wingdings" panose="05000000000000000000" pitchFamily="2" charset="2"/>
              <a:buChar char="q"/>
            </a:pPr>
            <a:r>
              <a:rPr lang="en-US" altLang="en-US" sz="2400" b="1" dirty="0">
                <a:solidFill>
                  <a:schemeClr val="tx1"/>
                </a:solidFill>
              </a:rPr>
              <a:t>F.O. 17</a:t>
            </a:r>
            <a:r>
              <a:rPr lang="en-US" altLang="en-US" sz="2400" dirty="0">
                <a:solidFill>
                  <a:schemeClr val="tx1"/>
                </a:solidFill>
              </a:rPr>
              <a:t>	-Receipt voucher prepared to account for money received by  the Government for which official receipts have been issued.</a:t>
            </a:r>
            <a:endParaRPr lang="en-US" altLang="en-US" sz="2400" b="1" dirty="0">
              <a:solidFill>
                <a:schemeClr val="tx1"/>
              </a:solidFill>
            </a:endParaRPr>
          </a:p>
          <a:p>
            <a:pPr marL="0" algn="just">
              <a:lnSpc>
                <a:spcPts val="2880"/>
              </a:lnSpc>
              <a:spcBef>
                <a:spcPts val="0"/>
              </a:spcBef>
              <a:buClrTx/>
              <a:buFont typeface="Wingdings" panose="05000000000000000000" pitchFamily="2" charset="2"/>
              <a:buChar char="q"/>
            </a:pPr>
            <a:r>
              <a:rPr lang="en-US" altLang="en-US" sz="2400" b="1" dirty="0">
                <a:solidFill>
                  <a:schemeClr val="tx1"/>
                </a:solidFill>
              </a:rPr>
              <a:t>L.P.O.(Local purchase Order</a:t>
            </a:r>
            <a:r>
              <a:rPr lang="en-US" altLang="en-US" sz="2400" dirty="0">
                <a:solidFill>
                  <a:schemeClr val="tx1"/>
                </a:solidFill>
              </a:rPr>
              <a:t>)-For ordering physical items/goods</a:t>
            </a:r>
          </a:p>
          <a:p>
            <a:pPr marL="0" algn="just">
              <a:lnSpc>
                <a:spcPts val="2880"/>
              </a:lnSpc>
              <a:spcBef>
                <a:spcPts val="0"/>
              </a:spcBef>
              <a:buClrTx/>
              <a:buFont typeface="Wingdings" panose="05000000000000000000" pitchFamily="2" charset="2"/>
              <a:buChar char="q"/>
            </a:pPr>
            <a:r>
              <a:rPr lang="en-US" altLang="en-US" sz="2400" b="1" dirty="0">
                <a:solidFill>
                  <a:schemeClr val="tx1"/>
                </a:solidFill>
              </a:rPr>
              <a:t>L.S.O. (Local Service Order)	</a:t>
            </a:r>
            <a:r>
              <a:rPr lang="en-US" altLang="en-US" sz="2400" dirty="0">
                <a:solidFill>
                  <a:schemeClr val="tx1"/>
                </a:solidFill>
              </a:rPr>
              <a:t>-For ordering a service to the Government e.g. vehicles repairs</a:t>
            </a:r>
          </a:p>
          <a:p>
            <a:pPr marL="0" algn="just">
              <a:lnSpc>
                <a:spcPts val="2880"/>
              </a:lnSpc>
              <a:spcBef>
                <a:spcPts val="0"/>
              </a:spcBef>
              <a:buClrTx/>
              <a:buFont typeface="Wingdings" panose="05000000000000000000" pitchFamily="2" charset="2"/>
              <a:buChar char="q"/>
            </a:pPr>
            <a:r>
              <a:rPr lang="en-US" altLang="en-US" sz="2400" b="1" dirty="0" err="1">
                <a:solidFill>
                  <a:schemeClr val="tx1"/>
                </a:solidFill>
              </a:rPr>
              <a:t>A.I.E</a:t>
            </a:r>
            <a:r>
              <a:rPr lang="en-US" altLang="en-US" sz="2400" b="1" dirty="0">
                <a:solidFill>
                  <a:schemeClr val="tx1"/>
                </a:solidFill>
              </a:rPr>
              <a:t>.</a:t>
            </a:r>
            <a:r>
              <a:rPr lang="en-US" altLang="en-US" sz="2400" dirty="0">
                <a:solidFill>
                  <a:schemeClr val="tx1"/>
                </a:solidFill>
              </a:rPr>
              <a:t>-	Authority to Incur Expenditure by one Accounting officer on behalf of the other and ask for reimbursement from the issuing authority.  </a:t>
            </a:r>
          </a:p>
          <a:p>
            <a:pPr marL="0" algn="just">
              <a:lnSpc>
                <a:spcPts val="2880"/>
              </a:lnSpc>
              <a:spcBef>
                <a:spcPts val="0"/>
              </a:spcBef>
              <a:buClrTx/>
              <a:buFont typeface="Wingdings" panose="05000000000000000000" pitchFamily="2" charset="2"/>
              <a:buChar char="q"/>
            </a:pPr>
            <a:r>
              <a:rPr lang="en-US" altLang="en-US" sz="2400" dirty="0">
                <a:solidFill>
                  <a:schemeClr val="tx1"/>
                </a:solidFill>
              </a:rPr>
              <a:t>It is the authority given to Accounting Officers by the Paymaster General to effect authorized payments</a:t>
            </a:r>
          </a:p>
          <a:p>
            <a:pPr marL="0" algn="just">
              <a:lnSpc>
                <a:spcPts val="2880"/>
              </a:lnSpc>
              <a:spcBef>
                <a:spcPts val="0"/>
              </a:spcBef>
              <a:buClrTx/>
              <a:buFont typeface="Wingdings" panose="05000000000000000000" pitchFamily="2" charset="2"/>
              <a:buChar char="q"/>
            </a:pPr>
            <a:r>
              <a:rPr lang="en-US" altLang="en-US" sz="2400" dirty="0">
                <a:solidFill>
                  <a:schemeClr val="tx1"/>
                </a:solidFill>
              </a:rPr>
              <a:t>The duty of the paymaster General is performed by the Financial Secretary                                                                  </a:t>
            </a:r>
            <a:endParaRPr lang="en-US" altLang="en-US" sz="2400" b="1" dirty="0">
              <a:solidFill>
                <a:schemeClr val="tx1"/>
              </a:solidFill>
            </a:endParaRPr>
          </a:p>
          <a:p>
            <a:pPr marL="0" algn="just">
              <a:lnSpc>
                <a:spcPts val="2880"/>
              </a:lnSpc>
              <a:spcBef>
                <a:spcPts val="0"/>
              </a:spcBef>
              <a:buClrTx/>
              <a:buFont typeface="Wingdings" panose="05000000000000000000" pitchFamily="2" charset="2"/>
              <a:buChar char="q"/>
            </a:pPr>
            <a:r>
              <a:rPr lang="en-US" altLang="en-US" sz="2400" b="1" dirty="0" err="1">
                <a:solidFill>
                  <a:schemeClr val="tx1"/>
                </a:solidFill>
              </a:rPr>
              <a:t>Cheques</a:t>
            </a:r>
            <a:r>
              <a:rPr lang="en-US" altLang="en-US" sz="2400" dirty="0">
                <a:solidFill>
                  <a:schemeClr val="tx1"/>
                </a:solidFill>
              </a:rPr>
              <a:t>	-Document of payment through the bank</a:t>
            </a:r>
          </a:p>
          <a:p>
            <a:endParaRPr lang="en-US" altLang="en-US" sz="2400" dirty="0"/>
          </a:p>
          <a:p>
            <a:pPr marL="0" indent="0" algn="just">
              <a:buNone/>
            </a:pPr>
            <a:endParaRPr lang="en-US" altLang="en-US" sz="2400" dirty="0"/>
          </a:p>
          <a:p>
            <a:pPr marL="0" indent="0" algn="just">
              <a:lnSpc>
                <a:spcPct val="120000"/>
              </a:lnSpc>
              <a:spcBef>
                <a:spcPts val="0"/>
              </a:spcBef>
              <a:buNone/>
            </a:pPr>
            <a:endParaRPr lang="en-US" altLang="en-US" sz="2400" dirty="0"/>
          </a:p>
        </p:txBody>
      </p:sp>
    </p:spTree>
    <p:extLst>
      <p:ext uri="{BB962C8B-B14F-4D97-AF65-F5344CB8AC3E}">
        <p14:creationId xmlns:p14="http://schemas.microsoft.com/office/powerpoint/2010/main" val="4166763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6347713" cy="914400"/>
          </a:xfrm>
        </p:spPr>
        <p:txBody>
          <a:bodyPr>
            <a:normAutofit fontScale="90000"/>
          </a:bodyPr>
          <a:lstStyle/>
          <a:p>
            <a:pPr lvl="0"/>
            <a:r>
              <a:rPr lang="en-US" sz="4400" dirty="0"/>
              <a:t>Module Content</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228600" y="685800"/>
            <a:ext cx="8839200" cy="5987942"/>
          </a:xfrm>
        </p:spPr>
        <p:txBody>
          <a:bodyPr>
            <a:noAutofit/>
          </a:bodyPr>
          <a:lstStyle/>
          <a:p>
            <a:pPr marL="514350" indent="-514350" algn="just">
              <a:buClrTx/>
              <a:buFont typeface="+mj-lt"/>
              <a:buAutoNum type="arabicPeriod"/>
            </a:pPr>
            <a:r>
              <a:rPr lang="en-US" sz="2600" b="1" dirty="0"/>
              <a:t>Financial resource management: </a:t>
            </a:r>
            <a:r>
              <a:rPr lang="en-US" sz="2600" dirty="0"/>
              <a:t>the role of parliament, treasury the controller and auditor general in public financial management, sources of health care financing, financial accounting systems and mechanisms, accounting documents; </a:t>
            </a:r>
            <a:r>
              <a:rPr lang="en-US" sz="2600" dirty="0" err="1"/>
              <a:t>imprest</a:t>
            </a:r>
            <a:r>
              <a:rPr lang="en-US" sz="2600" dirty="0"/>
              <a:t>, vouchers, per diem, facility improvement fund (</a:t>
            </a:r>
            <a:r>
              <a:rPr lang="en-US" sz="2600" dirty="0" err="1"/>
              <a:t>FIF</a:t>
            </a:r>
            <a:r>
              <a:rPr lang="en-US" sz="2600" dirty="0"/>
              <a:t>), salary, allowances, vote books, budget types.</a:t>
            </a:r>
          </a:p>
          <a:p>
            <a:pPr marL="514350" indent="-514350" algn="just">
              <a:buClrTx/>
              <a:buFont typeface="+mj-lt"/>
              <a:buAutoNum type="arabicPeriod"/>
            </a:pPr>
            <a:r>
              <a:rPr lang="en-US" sz="2600" b="1" dirty="0"/>
              <a:t>Project management: </a:t>
            </a:r>
            <a:r>
              <a:rPr lang="en-US" sz="2600" dirty="0"/>
              <a:t>introduction, principles &amp; concepts, the importance of planning, project planning &amp; design, proposal writing, types of plans: strategic plans, annual operational plans, annual, departmental and individual plans, project planning process, cycle, situation analysis, feedback, prioritization, developing implementation plans, budgeting, technique for public involvement.</a:t>
            </a:r>
          </a:p>
        </p:txBody>
      </p:sp>
      <p:sp>
        <p:nvSpPr>
          <p:cNvPr id="5" name="Slide Number Placeholder 1">
            <a:extLst>
              <a:ext uri="{FF2B5EF4-FFF2-40B4-BE49-F238E27FC236}">
                <a16:creationId xmlns:a16="http://schemas.microsoft.com/office/drawing/2014/main" id="{AF5F7DAD-4836-4578-ADA9-66CCDA9FBDAA}"/>
              </a:ext>
            </a:extLst>
          </p:cNvPr>
          <p:cNvSpPr>
            <a:spLocks noGrp="1"/>
          </p:cNvSpPr>
          <p:nvPr>
            <p:ph type="sldNum" sz="quarter" idx="12"/>
          </p:nvPr>
        </p:nvSpPr>
        <p:spPr>
          <a:xfrm>
            <a:off x="8000999" y="6170822"/>
            <a:ext cx="838201"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46954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85000" lnSpcReduction="20000"/>
          </a:bodyPr>
          <a:lstStyle/>
          <a:p>
            <a:pPr algn="just">
              <a:lnSpc>
                <a:spcPct val="120000"/>
              </a:lnSpc>
              <a:spcBef>
                <a:spcPts val="0"/>
              </a:spcBef>
              <a:buClrTx/>
              <a:buFont typeface="Wingdings" panose="05000000000000000000" pitchFamily="2" charset="2"/>
              <a:buChar char="q"/>
            </a:pPr>
            <a:r>
              <a:rPr lang="en-US" sz="2600" b="1" dirty="0">
                <a:solidFill>
                  <a:schemeClr val="tx1"/>
                </a:solidFill>
              </a:rPr>
              <a:t>Cash Book (F.0. 26)</a:t>
            </a:r>
            <a:r>
              <a:rPr lang="en-GB" sz="2500" b="1" dirty="0">
                <a:solidFill>
                  <a:schemeClr val="tx1"/>
                </a:solidFill>
              </a:rPr>
              <a:t>: </a:t>
            </a:r>
            <a:r>
              <a:rPr lang="en-US" sz="2500" dirty="0">
                <a:solidFill>
                  <a:schemeClr val="tx1"/>
                </a:solidFill>
              </a:rPr>
              <a:t>A source book of original entry, which the treasurer is required to maintain foe the purpose of recording receipts, adjustments to balances, deposits and disbursements through warrants</a:t>
            </a:r>
          </a:p>
          <a:p>
            <a:pPr algn="just">
              <a:lnSpc>
                <a:spcPct val="120000"/>
              </a:lnSpc>
              <a:spcBef>
                <a:spcPts val="0"/>
              </a:spcBef>
              <a:buClrTx/>
              <a:buFont typeface="Wingdings" panose="05000000000000000000" pitchFamily="2" charset="2"/>
              <a:buChar char="q"/>
            </a:pPr>
            <a:r>
              <a:rPr lang="en-US" sz="2500" dirty="0">
                <a:solidFill>
                  <a:schemeClr val="tx1"/>
                </a:solidFill>
              </a:rPr>
              <a:t>This is an accountable document used for recording daily receipts and payments of cash/cheques made in the Government business transactions</a:t>
            </a:r>
          </a:p>
          <a:p>
            <a:pPr algn="just">
              <a:lnSpc>
                <a:spcPct val="120000"/>
              </a:lnSpc>
              <a:spcBef>
                <a:spcPts val="0"/>
              </a:spcBef>
              <a:buClrTx/>
              <a:buFont typeface="Wingdings" panose="05000000000000000000" pitchFamily="2" charset="2"/>
              <a:buChar char="q"/>
            </a:pPr>
            <a:r>
              <a:rPr lang="en-US" sz="2600" b="1" dirty="0">
                <a:solidFill>
                  <a:schemeClr val="tx1"/>
                </a:solidFill>
              </a:rPr>
              <a:t>Payment Vouchers</a:t>
            </a:r>
            <a:r>
              <a:rPr lang="en-US" sz="2500" b="1" dirty="0">
                <a:solidFill>
                  <a:schemeClr val="tx1"/>
                </a:solidFill>
              </a:rPr>
              <a:t>: </a:t>
            </a:r>
            <a:r>
              <a:rPr lang="en-US" sz="2500" dirty="0">
                <a:solidFill>
                  <a:schemeClr val="tx1"/>
                </a:solidFill>
              </a:rPr>
              <a:t>Are documents which used as proof that a monetary transaction has occurred between two parties</a:t>
            </a:r>
          </a:p>
          <a:p>
            <a:pPr algn="just">
              <a:lnSpc>
                <a:spcPct val="120000"/>
              </a:lnSpc>
              <a:spcBef>
                <a:spcPts val="0"/>
              </a:spcBef>
              <a:buClrTx/>
              <a:buFont typeface="Wingdings" panose="05000000000000000000" pitchFamily="2" charset="2"/>
              <a:buChar char="q"/>
            </a:pPr>
            <a:r>
              <a:rPr lang="en-US" sz="2500" dirty="0">
                <a:solidFill>
                  <a:schemeClr val="tx1"/>
                </a:solidFill>
              </a:rPr>
              <a:t>Is an internal document used in a department in order to collect and organize the necessary documentation and approvals before paying an invoice</a:t>
            </a:r>
          </a:p>
          <a:p>
            <a:pPr algn="just">
              <a:lnSpc>
                <a:spcPct val="120000"/>
              </a:lnSpc>
              <a:spcBef>
                <a:spcPts val="0"/>
              </a:spcBef>
              <a:buClrTx/>
              <a:buFont typeface="Wingdings" panose="05000000000000000000" pitchFamily="2" charset="2"/>
              <a:buChar char="q"/>
            </a:pPr>
            <a:r>
              <a:rPr lang="en-US" sz="2500" dirty="0">
                <a:solidFill>
                  <a:schemeClr val="tx1"/>
                </a:solidFill>
              </a:rPr>
              <a:t>Voucher acts as a cover page to which the following will be attached - invoice, LPO/LSO, receiving report, and other information needed to process the invoice for payment</a:t>
            </a:r>
          </a:p>
          <a:p>
            <a:pPr algn="just">
              <a:lnSpc>
                <a:spcPct val="120000"/>
              </a:lnSpc>
              <a:spcBef>
                <a:spcPts val="0"/>
              </a:spcBef>
              <a:buClrTx/>
              <a:buFont typeface="Wingdings" panose="05000000000000000000" pitchFamily="2" charset="2"/>
              <a:buChar char="q"/>
            </a:pPr>
            <a:r>
              <a:rPr lang="en-US" sz="2500" dirty="0">
                <a:solidFill>
                  <a:schemeClr val="tx1"/>
                </a:solidFill>
              </a:rPr>
              <a:t>An invoice is the bill that is received by the purchaser of goods or services from an outside supplier. The invoice lists the quantities of items, brief descriptions, prices, total amount due, credit terms, where to remit payment, etc.</a:t>
            </a: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069900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85709" y="6356349"/>
            <a:ext cx="2133600" cy="365125"/>
          </a:xfrm>
        </p:spPr>
        <p:txBody>
          <a:bodyPr/>
          <a:lstStyle/>
          <a:p>
            <a:fld id="{B9FE58B4-0D08-45DE-8784-85A072816467}" type="slidenum">
              <a:rPr lang="en-US" sz="2000" b="1" smtClean="0">
                <a:solidFill>
                  <a:prstClr val="black"/>
                </a:solidFill>
                <a:effectLst>
                  <a:outerShdw blurRad="38100" dist="38100" dir="2700000" algn="tl">
                    <a:srgbClr val="000000">
                      <a:alpha val="43137"/>
                    </a:srgbClr>
                  </a:outerShdw>
                </a:effectLst>
                <a:latin typeface="Bookman Old Style" panose="02050604050505020204" pitchFamily="18" charset="0"/>
              </a:rPr>
              <a:pPr/>
              <a:t>51</a:t>
            </a:fld>
            <a:endParaRPr lang="en-US" sz="2000" b="1" dirty="0">
              <a:solidFill>
                <a:prstClr val="black"/>
              </a:solidFill>
              <a:effectLst>
                <a:outerShdw blurRad="38100" dist="38100" dir="2700000" algn="tl">
                  <a:srgbClr val="000000">
                    <a:alpha val="43137"/>
                  </a:srgbClr>
                </a:outerShdw>
              </a:effectLst>
              <a:latin typeface="Bookman Old Style" panose="02050604050505020204" pitchFamily="18" charset="0"/>
            </a:endParaRPr>
          </a:p>
        </p:txBody>
      </p:sp>
      <p:sp>
        <p:nvSpPr>
          <p:cNvPr id="7" name="Slide Number Placeholder 1"/>
          <p:cNvSpPr>
            <a:spLocks noGrp="1"/>
          </p:cNvSpPr>
          <p:nvPr>
            <p:ph idx="1"/>
          </p:nvPr>
        </p:nvSpPr>
        <p:spPr>
          <a:xfrm>
            <a:off x="228601" y="136527"/>
            <a:ext cx="8790708" cy="6215616"/>
          </a:xfrm>
        </p:spPr>
        <p:txBody>
          <a:bodyPr>
            <a:noAutofit/>
          </a:bodyPr>
          <a:lstStyle/>
          <a:p>
            <a:pPr marL="0" indent="0" algn="just">
              <a:lnSpc>
                <a:spcPts val="2880"/>
              </a:lnSpc>
              <a:spcBef>
                <a:spcPts val="0"/>
              </a:spcBef>
              <a:buNone/>
            </a:pPr>
            <a:r>
              <a:rPr lang="en-US" sz="2400" b="1" i="1" dirty="0">
                <a:solidFill>
                  <a:schemeClr val="tx1"/>
                </a:solidFill>
              </a:rPr>
              <a:t>Documents For Recording Expenditure</a:t>
            </a:r>
            <a:endParaRPr lang="en-US" sz="2400" dirty="0">
              <a:solidFill>
                <a:schemeClr val="tx1"/>
              </a:solidFill>
            </a:endParaRPr>
          </a:p>
          <a:p>
            <a:pPr marL="0" algn="just">
              <a:lnSpc>
                <a:spcPts val="2880"/>
              </a:lnSpc>
              <a:spcBef>
                <a:spcPts val="0"/>
              </a:spcBef>
              <a:buClrTx/>
              <a:buFont typeface="Wingdings" panose="05000000000000000000" pitchFamily="2" charset="2"/>
              <a:buChar char="q"/>
            </a:pPr>
            <a:r>
              <a:rPr lang="en-US" altLang="en-US" sz="2400" b="1" dirty="0">
                <a:solidFill>
                  <a:schemeClr val="tx1"/>
                </a:solidFill>
              </a:rPr>
              <a:t>Receipt Books</a:t>
            </a:r>
            <a:r>
              <a:rPr lang="en-US" altLang="en-US" sz="2400" dirty="0">
                <a:solidFill>
                  <a:schemeClr val="tx1"/>
                </a:solidFill>
              </a:rPr>
              <a:t>- Miscellaneous receipt book (F.O.6) and Other document/receipt issued to acknowledge monies received by the Government</a:t>
            </a:r>
            <a:endParaRPr lang="en-US" altLang="en-US" sz="2400" b="1" dirty="0">
              <a:solidFill>
                <a:schemeClr val="tx1"/>
              </a:solidFill>
            </a:endParaRPr>
          </a:p>
          <a:p>
            <a:pPr marL="0" algn="just">
              <a:lnSpc>
                <a:spcPts val="2880"/>
              </a:lnSpc>
              <a:spcBef>
                <a:spcPts val="0"/>
              </a:spcBef>
              <a:buClrTx/>
              <a:buFont typeface="Wingdings" panose="05000000000000000000" pitchFamily="2" charset="2"/>
              <a:buChar char="q"/>
            </a:pPr>
            <a:r>
              <a:rPr lang="en-US" altLang="en-US" sz="2400" b="1" dirty="0" err="1">
                <a:solidFill>
                  <a:schemeClr val="tx1"/>
                </a:solidFill>
              </a:rPr>
              <a:t>Imprest</a:t>
            </a:r>
            <a:r>
              <a:rPr lang="en-US" altLang="en-US" sz="2400" b="1" dirty="0">
                <a:solidFill>
                  <a:schemeClr val="tx1"/>
                </a:solidFill>
              </a:rPr>
              <a:t> Warrant Forms</a:t>
            </a:r>
            <a:r>
              <a:rPr lang="en-US" altLang="en-US" sz="2400" dirty="0">
                <a:solidFill>
                  <a:schemeClr val="tx1"/>
                </a:solidFill>
              </a:rPr>
              <a:t>-Form used to process cash advance to an officer to meet government expenditure and Account for the advance.</a:t>
            </a:r>
            <a:endParaRPr lang="en-US" altLang="en-US" sz="2400" b="1" i="1" dirty="0">
              <a:solidFill>
                <a:schemeClr val="tx1"/>
              </a:solidFill>
            </a:endParaRPr>
          </a:p>
          <a:p>
            <a:pPr marL="0" algn="just">
              <a:lnSpc>
                <a:spcPts val="2880"/>
              </a:lnSpc>
              <a:spcBef>
                <a:spcPts val="0"/>
              </a:spcBef>
              <a:buClrTx/>
              <a:buFont typeface="Wingdings" panose="05000000000000000000" pitchFamily="2" charset="2"/>
              <a:buChar char="q"/>
            </a:pPr>
            <a:r>
              <a:rPr lang="en-US" altLang="en-US" sz="2400" b="1" i="1" dirty="0">
                <a:solidFill>
                  <a:schemeClr val="tx1"/>
                </a:solidFill>
              </a:rPr>
              <a:t>C.B.K. Oversees</a:t>
            </a:r>
            <a:r>
              <a:rPr lang="en-US" altLang="en-US" sz="2400" b="1" dirty="0">
                <a:solidFill>
                  <a:schemeClr val="tx1"/>
                </a:solidFill>
              </a:rPr>
              <a:t>(Payment Authority Form P.A.)</a:t>
            </a:r>
            <a:r>
              <a:rPr lang="en-US" altLang="en-US" sz="2400" dirty="0">
                <a:solidFill>
                  <a:schemeClr val="tx1"/>
                </a:solidFill>
              </a:rPr>
              <a:t>	-Form used by the Government to pay or transfer money for overseas payment</a:t>
            </a:r>
          </a:p>
          <a:p>
            <a:pPr marL="0" algn="just">
              <a:lnSpc>
                <a:spcPts val="2880"/>
              </a:lnSpc>
              <a:spcBef>
                <a:spcPts val="0"/>
              </a:spcBef>
              <a:buClrTx/>
              <a:buFont typeface="Wingdings" panose="05000000000000000000" pitchFamily="2" charset="2"/>
              <a:buChar char="q"/>
            </a:pPr>
            <a:endParaRPr lang="en-US" altLang="en-US" sz="2400" dirty="0">
              <a:solidFill>
                <a:schemeClr val="tx1"/>
              </a:solidFill>
            </a:endParaRPr>
          </a:p>
          <a:p>
            <a:pPr marL="0" algn="just">
              <a:lnSpc>
                <a:spcPts val="2880"/>
              </a:lnSpc>
              <a:spcBef>
                <a:spcPts val="0"/>
              </a:spcBef>
              <a:buClrTx/>
              <a:buFont typeface="Wingdings" panose="05000000000000000000" pitchFamily="2" charset="2"/>
              <a:buChar char="q"/>
            </a:pPr>
            <a:r>
              <a:rPr lang="en-US" altLang="en-US" sz="2400" dirty="0">
                <a:solidFill>
                  <a:schemeClr val="tx1"/>
                </a:solidFill>
              </a:rPr>
              <a:t>NOTE: The above documents/forms must be preserved for a certain prescribed period by the Treasury in the Financial orders</a:t>
            </a:r>
          </a:p>
          <a:p>
            <a:pPr marL="0" indent="0" algn="just">
              <a:buNone/>
            </a:pPr>
            <a:endParaRPr lang="en-US" sz="2400" b="1" i="1" dirty="0">
              <a:latin typeface="Bookman Old Style" panose="02050604050505020204" pitchFamily="18" charset="0"/>
            </a:endParaRPr>
          </a:p>
        </p:txBody>
      </p:sp>
    </p:spTree>
    <p:extLst>
      <p:ext uri="{BB962C8B-B14F-4D97-AF65-F5344CB8AC3E}">
        <p14:creationId xmlns:p14="http://schemas.microsoft.com/office/powerpoint/2010/main" val="23766034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85709" y="6356349"/>
            <a:ext cx="2133600" cy="365125"/>
          </a:xfrm>
        </p:spPr>
        <p:txBody>
          <a:bodyPr/>
          <a:lstStyle/>
          <a:p>
            <a:fld id="{B9FE58B4-0D08-45DE-8784-85A072816467}" type="slidenum">
              <a:rPr lang="en-US" sz="2000" b="1" smtClean="0">
                <a:solidFill>
                  <a:prstClr val="black"/>
                </a:solidFill>
                <a:effectLst>
                  <a:outerShdw blurRad="38100" dist="38100" dir="2700000" algn="tl">
                    <a:srgbClr val="000000">
                      <a:alpha val="43137"/>
                    </a:srgbClr>
                  </a:outerShdw>
                </a:effectLst>
                <a:latin typeface="Bookman Old Style" panose="02050604050505020204" pitchFamily="18" charset="0"/>
              </a:rPr>
              <a:pPr/>
              <a:t>52</a:t>
            </a:fld>
            <a:endParaRPr lang="en-US" sz="2000" b="1" dirty="0">
              <a:solidFill>
                <a:prstClr val="black"/>
              </a:solidFill>
              <a:effectLst>
                <a:outerShdw blurRad="38100" dist="38100" dir="2700000" algn="tl">
                  <a:srgbClr val="000000">
                    <a:alpha val="43137"/>
                  </a:srgbClr>
                </a:outerShdw>
              </a:effectLst>
              <a:latin typeface="Bookman Old Style" panose="02050604050505020204" pitchFamily="18" charset="0"/>
            </a:endParaRPr>
          </a:p>
        </p:txBody>
      </p:sp>
      <p:sp>
        <p:nvSpPr>
          <p:cNvPr id="7" name="Slide Number Placeholder 1"/>
          <p:cNvSpPr>
            <a:spLocks noGrp="1"/>
          </p:cNvSpPr>
          <p:nvPr>
            <p:ph idx="1"/>
          </p:nvPr>
        </p:nvSpPr>
        <p:spPr>
          <a:xfrm>
            <a:off x="124691" y="0"/>
            <a:ext cx="8894617" cy="6858000"/>
          </a:xfrm>
        </p:spPr>
        <p:txBody>
          <a:bodyPr>
            <a:noAutofit/>
          </a:bodyPr>
          <a:lstStyle/>
          <a:p>
            <a:pPr marL="0" indent="0" algn="ctr">
              <a:spcBef>
                <a:spcPts val="0"/>
              </a:spcBef>
              <a:buNone/>
            </a:pPr>
            <a:r>
              <a:rPr lang="en-US" sz="2800" b="1" dirty="0">
                <a:solidFill>
                  <a:schemeClr val="tx1"/>
                </a:solidFill>
              </a:rPr>
              <a:t>Summary of Accounting documents</a:t>
            </a:r>
          </a:p>
          <a:p>
            <a:pPr marL="0" indent="0" algn="just">
              <a:spcBef>
                <a:spcPts val="0"/>
              </a:spcBef>
              <a:buClrTx/>
              <a:buNone/>
            </a:pPr>
            <a:r>
              <a:rPr lang="en-US" sz="2800" b="1" dirty="0">
                <a:solidFill>
                  <a:schemeClr val="tx1"/>
                </a:solidFill>
              </a:rPr>
              <a:t>Accountable documents</a:t>
            </a:r>
            <a:r>
              <a:rPr lang="en-US" sz="2800" dirty="0">
                <a:solidFill>
                  <a:schemeClr val="tx1"/>
                </a:solidFill>
              </a:rPr>
              <a:t>: Used for authorizing the release and acceptance of funds or for ordering goods and services and requires control on issues and use in the government accounting system.</a:t>
            </a:r>
          </a:p>
          <a:p>
            <a:pPr algn="just">
              <a:spcBef>
                <a:spcPts val="0"/>
              </a:spcBef>
              <a:buClrTx/>
              <a:buFont typeface="Wingdings" panose="05000000000000000000" pitchFamily="2" charset="2"/>
              <a:buChar char="q"/>
            </a:pPr>
            <a:r>
              <a:rPr lang="en-US" sz="2800" dirty="0">
                <a:solidFill>
                  <a:schemeClr val="tx1"/>
                </a:solidFill>
              </a:rPr>
              <a:t>Authority to Incur Expenditure (</a:t>
            </a:r>
            <a:r>
              <a:rPr lang="en-US" sz="2800" dirty="0" err="1">
                <a:solidFill>
                  <a:schemeClr val="tx1"/>
                </a:solidFill>
              </a:rPr>
              <a:t>AIEs</a:t>
            </a:r>
            <a:r>
              <a:rPr lang="en-US" sz="2800" dirty="0">
                <a:solidFill>
                  <a:schemeClr val="tx1"/>
                </a:solidFill>
              </a:rPr>
              <a:t>)</a:t>
            </a:r>
          </a:p>
          <a:p>
            <a:pPr algn="just">
              <a:spcBef>
                <a:spcPts val="0"/>
              </a:spcBef>
              <a:buClrTx/>
              <a:buFont typeface="Wingdings" panose="05000000000000000000" pitchFamily="2" charset="2"/>
              <a:buChar char="q"/>
            </a:pPr>
            <a:r>
              <a:rPr lang="en-US" sz="2800" dirty="0">
                <a:solidFill>
                  <a:schemeClr val="tx1"/>
                </a:solidFill>
              </a:rPr>
              <a:t>Local Purchase Orders (</a:t>
            </a:r>
            <a:r>
              <a:rPr lang="en-US" sz="2800" dirty="0" err="1">
                <a:solidFill>
                  <a:schemeClr val="tx1"/>
                </a:solidFill>
              </a:rPr>
              <a:t>LPO</a:t>
            </a:r>
            <a:r>
              <a:rPr lang="en-US" sz="2800" dirty="0">
                <a:solidFill>
                  <a:schemeClr val="tx1"/>
                </a:solidFill>
              </a:rPr>
              <a:t>)</a:t>
            </a:r>
          </a:p>
          <a:p>
            <a:pPr algn="just">
              <a:spcBef>
                <a:spcPts val="0"/>
              </a:spcBef>
              <a:buClrTx/>
              <a:buFont typeface="Wingdings" panose="05000000000000000000" pitchFamily="2" charset="2"/>
              <a:buChar char="q"/>
            </a:pPr>
            <a:r>
              <a:rPr lang="en-US" sz="2800" dirty="0">
                <a:solidFill>
                  <a:schemeClr val="tx1"/>
                </a:solidFill>
              </a:rPr>
              <a:t>Local Service Orders (LSO)</a:t>
            </a:r>
          </a:p>
          <a:p>
            <a:pPr algn="just">
              <a:spcBef>
                <a:spcPts val="0"/>
              </a:spcBef>
              <a:buClrTx/>
              <a:buFont typeface="Wingdings" panose="05000000000000000000" pitchFamily="2" charset="2"/>
              <a:buChar char="q"/>
            </a:pPr>
            <a:r>
              <a:rPr lang="en-US" sz="2800" dirty="0" err="1">
                <a:solidFill>
                  <a:schemeClr val="tx1"/>
                </a:solidFill>
              </a:rPr>
              <a:t>Imprest</a:t>
            </a:r>
            <a:r>
              <a:rPr lang="en-US" sz="2800" dirty="0">
                <a:solidFill>
                  <a:schemeClr val="tx1"/>
                </a:solidFill>
              </a:rPr>
              <a:t> warrant</a:t>
            </a:r>
          </a:p>
          <a:p>
            <a:pPr algn="just">
              <a:spcBef>
                <a:spcPts val="0"/>
              </a:spcBef>
              <a:buClrTx/>
              <a:buFont typeface="Wingdings" panose="05000000000000000000" pitchFamily="2" charset="2"/>
              <a:buChar char="q"/>
            </a:pPr>
            <a:r>
              <a:rPr lang="en-US" sz="2800" dirty="0">
                <a:solidFill>
                  <a:schemeClr val="tx1"/>
                </a:solidFill>
              </a:rPr>
              <a:t>Vouchers</a:t>
            </a:r>
          </a:p>
          <a:p>
            <a:pPr algn="just">
              <a:spcBef>
                <a:spcPts val="0"/>
              </a:spcBef>
              <a:buClrTx/>
              <a:buFont typeface="Wingdings" panose="05000000000000000000" pitchFamily="2" charset="2"/>
              <a:buChar char="q"/>
            </a:pPr>
            <a:r>
              <a:rPr lang="en-US" sz="2800" dirty="0">
                <a:solidFill>
                  <a:schemeClr val="tx1"/>
                </a:solidFill>
              </a:rPr>
              <a:t>Cheque book</a:t>
            </a:r>
          </a:p>
          <a:p>
            <a:pPr algn="just">
              <a:spcBef>
                <a:spcPts val="0"/>
              </a:spcBef>
              <a:buClrTx/>
              <a:buFont typeface="Wingdings" panose="05000000000000000000" pitchFamily="2" charset="2"/>
              <a:buChar char="q"/>
            </a:pPr>
            <a:r>
              <a:rPr lang="en-US" sz="2800" dirty="0">
                <a:solidFill>
                  <a:schemeClr val="tx1"/>
                </a:solidFill>
              </a:rPr>
              <a:t>Cash book (F.O. 26)</a:t>
            </a:r>
          </a:p>
          <a:p>
            <a:pPr algn="just">
              <a:spcBef>
                <a:spcPts val="0"/>
              </a:spcBef>
              <a:buClrTx/>
              <a:buFont typeface="Wingdings" panose="05000000000000000000" pitchFamily="2" charset="2"/>
              <a:buChar char="q"/>
            </a:pPr>
            <a:r>
              <a:rPr lang="en-US" sz="2800" dirty="0">
                <a:solidFill>
                  <a:schemeClr val="tx1"/>
                </a:solidFill>
              </a:rPr>
              <a:t>Vote books</a:t>
            </a:r>
          </a:p>
          <a:p>
            <a:pPr algn="just">
              <a:spcBef>
                <a:spcPts val="0"/>
              </a:spcBef>
              <a:buClrTx/>
              <a:buFont typeface="Wingdings" panose="05000000000000000000" pitchFamily="2" charset="2"/>
              <a:buChar char="q"/>
            </a:pPr>
            <a:r>
              <a:rPr lang="en-US" sz="2800" dirty="0">
                <a:solidFill>
                  <a:schemeClr val="tx1"/>
                </a:solidFill>
              </a:rPr>
              <a:t>Payment voucher (a) F.0 20  (b) F. 022. (c) Receipt voucher e.g. FO 17. (d) FO 79. (e) S 13</a:t>
            </a:r>
          </a:p>
          <a:p>
            <a:pPr algn="just">
              <a:spcBef>
                <a:spcPts val="0"/>
              </a:spcBef>
              <a:buClrTx/>
              <a:buFont typeface="Wingdings" panose="05000000000000000000" pitchFamily="2" charset="2"/>
              <a:buChar char="q"/>
            </a:pPr>
            <a:endParaRPr lang="en-US" sz="2800" dirty="0">
              <a:solidFill>
                <a:schemeClr val="tx1"/>
              </a:solidFill>
            </a:endParaRPr>
          </a:p>
          <a:p>
            <a:pPr marL="0" indent="0" algn="just">
              <a:lnSpc>
                <a:spcPct val="120000"/>
              </a:lnSpc>
              <a:spcBef>
                <a:spcPts val="0"/>
              </a:spcBef>
              <a:buNone/>
            </a:pPr>
            <a:endParaRPr lang="en-US" sz="2400" dirty="0"/>
          </a:p>
          <a:p>
            <a:pPr marL="0" indent="0" algn="just" fontAlgn="auto">
              <a:lnSpc>
                <a:spcPct val="120000"/>
              </a:lnSpc>
              <a:spcBef>
                <a:spcPts val="0"/>
              </a:spcBef>
              <a:buFont typeface="Wingdings" panose="05000000000000000000" pitchFamily="2" charset="2"/>
              <a:buChar char="q"/>
              <a:defRPr/>
            </a:pPr>
            <a:endParaRPr lang="en-US" sz="2400" b="1" dirty="0"/>
          </a:p>
          <a:p>
            <a:pPr marL="0" indent="0" algn="just">
              <a:lnSpc>
                <a:spcPct val="120000"/>
              </a:lnSpc>
              <a:spcBef>
                <a:spcPts val="0"/>
              </a:spcBef>
              <a:buNone/>
            </a:pPr>
            <a:endParaRPr lang="en-US" altLang="en-US" sz="2400" dirty="0"/>
          </a:p>
        </p:txBody>
      </p:sp>
    </p:spTree>
    <p:extLst>
      <p:ext uri="{BB962C8B-B14F-4D97-AF65-F5344CB8AC3E}">
        <p14:creationId xmlns:p14="http://schemas.microsoft.com/office/powerpoint/2010/main" val="26560917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b="1" dirty="0" err="1">
                <a:solidFill>
                  <a:srgbClr val="0070C0"/>
                </a:solidFill>
              </a:rPr>
              <a:t>Imprest</a:t>
            </a:r>
            <a:r>
              <a:rPr lang="en-US" sz="2600" b="1" dirty="0">
                <a:solidFill>
                  <a:srgbClr val="0070C0"/>
                </a:solidFill>
              </a:rPr>
              <a:t> Warrant (F.O.24)</a:t>
            </a:r>
            <a:r>
              <a:rPr lang="en-GB" sz="2500" b="1" dirty="0">
                <a:solidFill>
                  <a:srgbClr val="0070C0"/>
                </a:solidFill>
              </a:rPr>
              <a:t>:</a:t>
            </a:r>
          </a:p>
          <a:p>
            <a:pPr algn="just">
              <a:lnSpc>
                <a:spcPct val="120000"/>
              </a:lnSpc>
              <a:spcBef>
                <a:spcPts val="0"/>
              </a:spcBef>
              <a:buClrTx/>
              <a:buFont typeface="Wingdings" panose="05000000000000000000" pitchFamily="2" charset="2"/>
              <a:buChar char="q"/>
            </a:pPr>
            <a:r>
              <a:rPr lang="en-US" sz="2600" dirty="0">
                <a:solidFill>
                  <a:schemeClr val="tx1"/>
                </a:solidFill>
              </a:rPr>
              <a:t>An </a:t>
            </a:r>
            <a:r>
              <a:rPr lang="en-US" sz="2600" dirty="0" err="1">
                <a:solidFill>
                  <a:schemeClr val="tx1"/>
                </a:solidFill>
              </a:rPr>
              <a:t>imprest</a:t>
            </a:r>
            <a:r>
              <a:rPr lang="en-US" sz="2600" dirty="0">
                <a:solidFill>
                  <a:schemeClr val="tx1"/>
                </a:solidFill>
              </a:rPr>
              <a:t> is a form of cash advance or a “float” which the Accounting Officer may authorize to be issued to officers who in the course of the duty required to make payments which cannot be made through the cash office of their Department.</a:t>
            </a:r>
          </a:p>
          <a:p>
            <a:pPr algn="just">
              <a:lnSpc>
                <a:spcPct val="120000"/>
              </a:lnSpc>
              <a:spcBef>
                <a:spcPts val="0"/>
              </a:spcBef>
              <a:buClrTx/>
              <a:buFont typeface="Wingdings" panose="05000000000000000000" pitchFamily="2" charset="2"/>
              <a:buChar char="q"/>
            </a:pPr>
            <a:r>
              <a:rPr lang="en-US" sz="2600" dirty="0">
                <a:solidFill>
                  <a:schemeClr val="tx1"/>
                </a:solidFill>
              </a:rPr>
              <a:t>The </a:t>
            </a:r>
            <a:r>
              <a:rPr lang="en-US" sz="2600" dirty="0" err="1">
                <a:solidFill>
                  <a:schemeClr val="tx1"/>
                </a:solidFill>
              </a:rPr>
              <a:t>imprest</a:t>
            </a:r>
            <a:r>
              <a:rPr lang="en-US" sz="2600" dirty="0">
                <a:solidFill>
                  <a:schemeClr val="tx1"/>
                </a:solidFill>
              </a:rPr>
              <a:t> warrant document also has the following certificates: -</a:t>
            </a:r>
          </a:p>
          <a:p>
            <a:pPr marL="0" indent="0" algn="just">
              <a:lnSpc>
                <a:spcPct val="120000"/>
              </a:lnSpc>
              <a:spcBef>
                <a:spcPts val="0"/>
              </a:spcBef>
              <a:buClrTx/>
              <a:buNone/>
            </a:pPr>
            <a:r>
              <a:rPr lang="en-US" sz="2600" dirty="0" err="1">
                <a:solidFill>
                  <a:schemeClr val="tx1"/>
                </a:solidFill>
              </a:rPr>
              <a:t>i</a:t>
            </a:r>
            <a:r>
              <a:rPr lang="en-US" sz="2600" dirty="0">
                <a:solidFill>
                  <a:schemeClr val="tx1"/>
                </a:solidFill>
              </a:rPr>
              <a:t>) </a:t>
            </a:r>
            <a:r>
              <a:rPr lang="en-US" sz="2600" dirty="0" err="1">
                <a:solidFill>
                  <a:schemeClr val="tx1"/>
                </a:solidFill>
              </a:rPr>
              <a:t>A.I.E</a:t>
            </a:r>
            <a:r>
              <a:rPr lang="en-US" sz="2600" dirty="0">
                <a:solidFill>
                  <a:schemeClr val="tx1"/>
                </a:solidFill>
              </a:rPr>
              <a:t> Holder</a:t>
            </a:r>
          </a:p>
          <a:p>
            <a:pPr marL="0" indent="0" algn="just">
              <a:lnSpc>
                <a:spcPct val="120000"/>
              </a:lnSpc>
              <a:spcBef>
                <a:spcPts val="0"/>
              </a:spcBef>
              <a:buClrTx/>
              <a:buNone/>
            </a:pPr>
            <a:r>
              <a:rPr lang="en-US" sz="2600" dirty="0">
                <a:solidFill>
                  <a:schemeClr val="tx1"/>
                </a:solidFill>
              </a:rPr>
              <a:t>ii) Accountant in-charge of the </a:t>
            </a:r>
            <a:r>
              <a:rPr lang="en-US" sz="2600" dirty="0" err="1">
                <a:solidFill>
                  <a:schemeClr val="tx1"/>
                </a:solidFill>
              </a:rPr>
              <a:t>imprest</a:t>
            </a:r>
            <a:endParaRPr lang="en-US" sz="2600" dirty="0">
              <a:solidFill>
                <a:schemeClr val="tx1"/>
              </a:solidFill>
            </a:endParaRPr>
          </a:p>
          <a:p>
            <a:pPr marL="0" indent="0" algn="just">
              <a:lnSpc>
                <a:spcPct val="120000"/>
              </a:lnSpc>
              <a:spcBef>
                <a:spcPts val="0"/>
              </a:spcBef>
              <a:buClrTx/>
              <a:buNone/>
            </a:pPr>
            <a:r>
              <a:rPr lang="en-US" sz="2600" dirty="0">
                <a:solidFill>
                  <a:schemeClr val="tx1"/>
                </a:solidFill>
              </a:rPr>
              <a:t>iii) Accountant in-charge vote book.</a:t>
            </a:r>
          </a:p>
          <a:p>
            <a:pPr marL="0" indent="0" algn="just">
              <a:lnSpc>
                <a:spcPct val="120000"/>
              </a:lnSpc>
              <a:spcBef>
                <a:spcPts val="0"/>
              </a:spcBef>
              <a:buClrTx/>
              <a:buNone/>
            </a:pPr>
            <a:r>
              <a:rPr lang="en-US" sz="2600" dirty="0">
                <a:solidFill>
                  <a:schemeClr val="tx1"/>
                </a:solidFill>
              </a:rPr>
              <a:t>iv) Accounting Officer</a:t>
            </a:r>
          </a:p>
          <a:p>
            <a:pPr marL="0" indent="0" algn="just">
              <a:lnSpc>
                <a:spcPct val="120000"/>
              </a:lnSpc>
              <a:spcBef>
                <a:spcPts val="0"/>
              </a:spcBef>
              <a:buClrTx/>
              <a:buNone/>
            </a:pPr>
            <a:r>
              <a:rPr lang="en-US" sz="2600" dirty="0">
                <a:solidFill>
                  <a:schemeClr val="tx1"/>
                </a:solidFill>
              </a:rPr>
              <a:t>v) Acknowledgement of cash by the </a:t>
            </a:r>
            <a:r>
              <a:rPr lang="en-US" sz="2600" dirty="0" err="1">
                <a:solidFill>
                  <a:schemeClr val="tx1"/>
                </a:solidFill>
              </a:rPr>
              <a:t>imprest</a:t>
            </a:r>
            <a:r>
              <a:rPr lang="en-US" sz="2600" dirty="0">
                <a:solidFill>
                  <a:schemeClr val="tx1"/>
                </a:solidFill>
              </a:rPr>
              <a:t> holder within 48 hours following return from official duty</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017613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Types of </a:t>
            </a:r>
            <a:r>
              <a:rPr lang="en-US" sz="2600" b="1" dirty="0" err="1">
                <a:solidFill>
                  <a:srgbClr val="0070C0"/>
                </a:solidFill>
              </a:rPr>
              <a:t>imprest</a:t>
            </a:r>
            <a:endParaRPr lang="en-GB" sz="2500" b="1" dirty="0">
              <a:solidFill>
                <a:srgbClr val="0070C0"/>
              </a:solidFill>
            </a:endParaRPr>
          </a:p>
          <a:p>
            <a:pPr marL="0" indent="0" algn="just">
              <a:lnSpc>
                <a:spcPct val="120000"/>
              </a:lnSpc>
              <a:spcBef>
                <a:spcPts val="0"/>
              </a:spcBef>
              <a:buClrTx/>
              <a:buNone/>
            </a:pPr>
            <a:r>
              <a:rPr lang="en-US" sz="2600" b="1" dirty="0">
                <a:solidFill>
                  <a:schemeClr val="tx1"/>
                </a:solidFill>
              </a:rPr>
              <a:t>Temporary/ safari </a:t>
            </a:r>
            <a:r>
              <a:rPr lang="en-US" sz="2600" b="1" dirty="0" err="1">
                <a:solidFill>
                  <a:schemeClr val="tx1"/>
                </a:solidFill>
              </a:rPr>
              <a:t>imprest</a:t>
            </a:r>
            <a:endParaRPr lang="en-US" sz="26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Used in official journeys and are intended to provide officers with funds with which they can meet travelling, accommodation and other identical charges</a:t>
            </a:r>
          </a:p>
          <a:p>
            <a:pPr marL="0" indent="0" algn="just">
              <a:lnSpc>
                <a:spcPct val="120000"/>
              </a:lnSpc>
              <a:spcBef>
                <a:spcPts val="0"/>
              </a:spcBef>
              <a:buClrTx/>
              <a:buNone/>
            </a:pPr>
            <a:r>
              <a:rPr lang="en-US" sz="2600" b="1" dirty="0">
                <a:solidFill>
                  <a:schemeClr val="tx1"/>
                </a:solidFill>
              </a:rPr>
              <a:t>Standing </a:t>
            </a:r>
            <a:r>
              <a:rPr lang="en-US" sz="2600" b="1" dirty="0" err="1">
                <a:solidFill>
                  <a:schemeClr val="tx1"/>
                </a:solidFill>
              </a:rPr>
              <a:t>imprest</a:t>
            </a:r>
            <a:endParaRPr lang="en-US" sz="26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Involves personal responsibility because it is issued to an officer in his / her name and not to the holder of the office</a:t>
            </a:r>
          </a:p>
          <a:p>
            <a:pPr marL="0" indent="0" algn="just">
              <a:lnSpc>
                <a:spcPct val="120000"/>
              </a:lnSpc>
              <a:spcBef>
                <a:spcPts val="0"/>
              </a:spcBef>
              <a:buClrTx/>
              <a:buNone/>
            </a:pPr>
            <a:r>
              <a:rPr lang="en-US" sz="2600" b="1" dirty="0">
                <a:solidFill>
                  <a:schemeClr val="tx1"/>
                </a:solidFill>
              </a:rPr>
              <a:t>Special </a:t>
            </a:r>
            <a:r>
              <a:rPr lang="en-US" sz="2600" b="1" dirty="0" err="1">
                <a:solidFill>
                  <a:schemeClr val="tx1"/>
                </a:solidFill>
              </a:rPr>
              <a:t>imprest</a:t>
            </a:r>
            <a:endParaRPr lang="en-US" sz="26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Issued to cover expenses related to special state duties and is not to be accounted for e.g. </a:t>
            </a:r>
            <a:r>
              <a:rPr lang="en-US" sz="2600" dirty="0" err="1">
                <a:solidFill>
                  <a:schemeClr val="tx1"/>
                </a:solidFill>
              </a:rPr>
              <a:t>NSIS</a:t>
            </a: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400" dirty="0">
              <a:solidFill>
                <a:schemeClr val="tx1"/>
              </a:solidFill>
            </a:endParaRPr>
          </a:p>
          <a:p>
            <a:pPr marL="0" indent="0" algn="just">
              <a:buNone/>
            </a:pPr>
            <a:endParaRPr lang="en-US" sz="2400" dirty="0">
              <a:solidFill>
                <a:schemeClr val="tx1"/>
              </a:solidFill>
            </a:endParaRPr>
          </a:p>
          <a:p>
            <a:pPr marL="0" indent="0" algn="just">
              <a:buNone/>
            </a:pPr>
            <a:endParaRPr lang="en-US" sz="2400" dirty="0">
              <a:solidFill>
                <a:schemeClr val="tx1"/>
              </a:solidFill>
            </a:endParaRPr>
          </a:p>
          <a:p>
            <a:pPr algn="just"/>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252275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9953"/>
            <a:ext cx="8839199" cy="6656698"/>
          </a:xfrm>
        </p:spPr>
        <p:txBody>
          <a:bodyPr>
            <a:normAutofit lnSpcReduction="10000"/>
          </a:bodyPr>
          <a:lstStyle/>
          <a:p>
            <a:pPr marL="0" indent="0" algn="just">
              <a:lnSpc>
                <a:spcPct val="120000"/>
              </a:lnSpc>
              <a:spcBef>
                <a:spcPts val="0"/>
              </a:spcBef>
              <a:buClrTx/>
              <a:buNone/>
            </a:pPr>
            <a:r>
              <a:rPr lang="en-US" sz="2600" b="1" dirty="0">
                <a:solidFill>
                  <a:srgbClr val="0070C0"/>
                </a:solidFill>
              </a:rPr>
              <a:t>Conditions for issuing an </a:t>
            </a:r>
            <a:r>
              <a:rPr lang="en-US" sz="2600" b="1" dirty="0" err="1">
                <a:solidFill>
                  <a:srgbClr val="0070C0"/>
                </a:solidFill>
              </a:rPr>
              <a:t>imprest</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Adequate funds are available for the item of expenditure</a:t>
            </a:r>
          </a:p>
          <a:p>
            <a:pPr algn="just">
              <a:lnSpc>
                <a:spcPct val="120000"/>
              </a:lnSpc>
              <a:spcBef>
                <a:spcPts val="0"/>
              </a:spcBef>
              <a:buClrTx/>
              <a:buFont typeface="Wingdings" panose="05000000000000000000" pitchFamily="2" charset="2"/>
              <a:buChar char="q"/>
            </a:pPr>
            <a:r>
              <a:rPr lang="en-US" sz="2600" dirty="0">
                <a:solidFill>
                  <a:schemeClr val="tx1"/>
                </a:solidFill>
              </a:rPr>
              <a:t>The main objective of the </a:t>
            </a:r>
            <a:r>
              <a:rPr lang="en-US" sz="2600" dirty="0" err="1">
                <a:solidFill>
                  <a:schemeClr val="tx1"/>
                </a:solidFill>
              </a:rPr>
              <a:t>jany</a:t>
            </a:r>
            <a:r>
              <a:rPr lang="en-US" sz="2600" dirty="0">
                <a:solidFill>
                  <a:schemeClr val="tx1"/>
                </a:solidFill>
              </a:rPr>
              <a:t> cannot be achieved by other cheaper means</a:t>
            </a:r>
          </a:p>
          <a:p>
            <a:pPr algn="just">
              <a:lnSpc>
                <a:spcPct val="120000"/>
              </a:lnSpc>
              <a:spcBef>
                <a:spcPts val="0"/>
              </a:spcBef>
              <a:buClrTx/>
              <a:buFont typeface="Wingdings" panose="05000000000000000000" pitchFamily="2" charset="2"/>
              <a:buChar char="q"/>
            </a:pPr>
            <a:r>
              <a:rPr lang="en-US" sz="2600" dirty="0">
                <a:solidFill>
                  <a:schemeClr val="tx1"/>
                </a:solidFill>
              </a:rPr>
              <a:t>Applicants do not have any outstanding </a:t>
            </a:r>
            <a:r>
              <a:rPr lang="en-US" sz="2600" dirty="0" err="1">
                <a:solidFill>
                  <a:schemeClr val="tx1"/>
                </a:solidFill>
              </a:rPr>
              <a:t>imprest</a:t>
            </a:r>
            <a:r>
              <a:rPr lang="en-US" sz="2600" dirty="0">
                <a:solidFill>
                  <a:schemeClr val="tx1"/>
                </a:solidFill>
              </a:rPr>
              <a:t> which have nit been accounted for.</a:t>
            </a:r>
          </a:p>
          <a:p>
            <a:pPr algn="just">
              <a:lnSpc>
                <a:spcPct val="120000"/>
              </a:lnSpc>
              <a:spcBef>
                <a:spcPts val="0"/>
              </a:spcBef>
              <a:buClrTx/>
              <a:buFont typeface="Wingdings" panose="05000000000000000000" pitchFamily="2" charset="2"/>
              <a:buChar char="q"/>
            </a:pPr>
            <a:r>
              <a:rPr lang="en-US" sz="2600" dirty="0">
                <a:solidFill>
                  <a:schemeClr val="tx1"/>
                </a:solidFill>
              </a:rPr>
              <a:t>The accountant in charge of the </a:t>
            </a:r>
            <a:r>
              <a:rPr lang="en-US" sz="2600" dirty="0" err="1">
                <a:solidFill>
                  <a:schemeClr val="tx1"/>
                </a:solidFill>
              </a:rPr>
              <a:t>imprst</a:t>
            </a:r>
            <a:r>
              <a:rPr lang="en-US" sz="2600" dirty="0">
                <a:solidFill>
                  <a:schemeClr val="tx1"/>
                </a:solidFill>
              </a:rPr>
              <a:t> section should certify on </a:t>
            </a:r>
            <a:r>
              <a:rPr lang="en-US" sz="2600" dirty="0" err="1">
                <a:solidFill>
                  <a:schemeClr val="tx1"/>
                </a:solidFill>
              </a:rPr>
              <a:t>imprest</a:t>
            </a:r>
            <a:r>
              <a:rPr lang="en-US" sz="2600" dirty="0">
                <a:solidFill>
                  <a:schemeClr val="tx1"/>
                </a:solidFill>
              </a:rPr>
              <a:t> warrant that the applicant does not have any outstanding </a:t>
            </a:r>
            <a:r>
              <a:rPr lang="en-US" sz="2600" dirty="0" err="1">
                <a:solidFill>
                  <a:schemeClr val="tx1"/>
                </a:solidFill>
              </a:rPr>
              <a:t>imprest</a:t>
            </a:r>
            <a:endParaRPr lang="en-US" sz="2600"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The accountant in charge of vote book control to certify that adequate funds are available against the relevant expense of expenditure to meet the proposed expense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400" dirty="0">
              <a:solidFill>
                <a:schemeClr val="tx1"/>
              </a:solidFill>
            </a:endParaRPr>
          </a:p>
          <a:p>
            <a:pPr marL="0" indent="0" algn="just">
              <a:buNone/>
            </a:pPr>
            <a:endParaRPr lang="en-US" sz="2400" dirty="0">
              <a:solidFill>
                <a:schemeClr val="tx1"/>
              </a:solidFill>
            </a:endParaRPr>
          </a:p>
          <a:p>
            <a:pPr marL="0" indent="0" algn="just">
              <a:buNone/>
            </a:pPr>
            <a:endParaRPr lang="en-US" sz="2400" dirty="0">
              <a:solidFill>
                <a:schemeClr val="tx1"/>
              </a:solidFill>
            </a:endParaRPr>
          </a:p>
          <a:p>
            <a:pPr algn="just"/>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105075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85709" y="6356349"/>
            <a:ext cx="2133600" cy="365125"/>
          </a:xfrm>
        </p:spPr>
        <p:txBody>
          <a:bodyPr/>
          <a:lstStyle/>
          <a:p>
            <a:fld id="{B9FE58B4-0D08-45DE-8784-85A072816467}" type="slidenum">
              <a:rPr lang="en-US" sz="2000" b="1" smtClean="0">
                <a:solidFill>
                  <a:prstClr val="black"/>
                </a:solidFill>
                <a:effectLst>
                  <a:outerShdw blurRad="38100" dist="38100" dir="2700000" algn="tl">
                    <a:srgbClr val="000000">
                      <a:alpha val="43137"/>
                    </a:srgbClr>
                  </a:outerShdw>
                </a:effectLst>
                <a:latin typeface="Bookman Old Style" panose="02050604050505020204" pitchFamily="18" charset="0"/>
              </a:rPr>
              <a:pPr/>
              <a:t>56</a:t>
            </a:fld>
            <a:endParaRPr lang="en-US" sz="2000" b="1" dirty="0">
              <a:solidFill>
                <a:prstClr val="black"/>
              </a:solidFill>
              <a:effectLst>
                <a:outerShdw blurRad="38100" dist="38100" dir="2700000" algn="tl">
                  <a:srgbClr val="000000">
                    <a:alpha val="43137"/>
                  </a:srgbClr>
                </a:outerShdw>
              </a:effectLst>
              <a:latin typeface="Bookman Old Style" panose="02050604050505020204" pitchFamily="18" charset="0"/>
            </a:endParaRPr>
          </a:p>
        </p:txBody>
      </p:sp>
      <p:sp>
        <p:nvSpPr>
          <p:cNvPr id="7" name="Slide Number Placeholder 1"/>
          <p:cNvSpPr>
            <a:spLocks noGrp="1"/>
          </p:cNvSpPr>
          <p:nvPr>
            <p:ph idx="1"/>
          </p:nvPr>
        </p:nvSpPr>
        <p:spPr>
          <a:xfrm>
            <a:off x="457199" y="228599"/>
            <a:ext cx="8562109" cy="6123543"/>
          </a:xfrm>
        </p:spPr>
        <p:txBody>
          <a:bodyPr>
            <a:noAutofit/>
          </a:bodyPr>
          <a:lstStyle/>
          <a:p>
            <a:pPr marL="0" indent="0" algn="ctr">
              <a:lnSpc>
                <a:spcPct val="120000"/>
              </a:lnSpc>
              <a:spcBef>
                <a:spcPts val="0"/>
              </a:spcBef>
              <a:buNone/>
            </a:pPr>
            <a:r>
              <a:rPr lang="en-US" sz="2200" b="1" dirty="0">
                <a:solidFill>
                  <a:schemeClr val="tx1"/>
                </a:solidFill>
              </a:rPr>
              <a:t>Definition of Terms</a:t>
            </a:r>
          </a:p>
          <a:p>
            <a:pPr algn="just">
              <a:lnSpc>
                <a:spcPct val="120000"/>
              </a:lnSpc>
              <a:spcBef>
                <a:spcPts val="0"/>
              </a:spcBef>
              <a:buClrTx/>
              <a:buFont typeface="Wingdings" panose="05000000000000000000" pitchFamily="2" charset="2"/>
              <a:buChar char="q"/>
            </a:pPr>
            <a:r>
              <a:rPr lang="en-GB" sz="2200" b="1" dirty="0">
                <a:solidFill>
                  <a:schemeClr val="tx1"/>
                </a:solidFill>
              </a:rPr>
              <a:t>Per diem </a:t>
            </a:r>
            <a:r>
              <a:rPr lang="en-GB" sz="2200" dirty="0">
                <a:solidFill>
                  <a:schemeClr val="tx1"/>
                </a:solidFill>
              </a:rPr>
              <a:t>(Latin for "per day" or "for each day") is a daily allowance for expenses—a specific amount of money an organization gives an individual, often an employee, student athlete (usually for away matches), per day to cover living expenses when traveling for work.</a:t>
            </a:r>
            <a:endParaRPr lang="en-US" sz="2200" dirty="0">
              <a:solidFill>
                <a:schemeClr val="tx1"/>
              </a:solidFill>
            </a:endParaRPr>
          </a:p>
          <a:p>
            <a:pPr algn="just" fontAlgn="auto">
              <a:lnSpc>
                <a:spcPct val="120000"/>
              </a:lnSpc>
              <a:spcBef>
                <a:spcPts val="0"/>
              </a:spcBef>
              <a:buClrTx/>
              <a:buFont typeface="Wingdings" panose="05000000000000000000" pitchFamily="2" charset="2"/>
              <a:buChar char="q"/>
              <a:defRPr/>
            </a:pPr>
            <a:r>
              <a:rPr lang="en-US" sz="2200" b="1" dirty="0">
                <a:solidFill>
                  <a:schemeClr val="tx1"/>
                </a:solidFill>
              </a:rPr>
              <a:t>Salary: </a:t>
            </a:r>
            <a:r>
              <a:rPr lang="en-GB" sz="2200" dirty="0">
                <a:solidFill>
                  <a:schemeClr val="tx1"/>
                </a:solidFill>
              </a:rPr>
              <a:t>a fixed regular payment, typically paid on a monthly or biweekly basis but often expressed as an annual sum, made by an employer to an employee, especially a professional or white-collar worker.</a:t>
            </a:r>
          </a:p>
          <a:p>
            <a:pPr algn="just" fontAlgn="auto">
              <a:lnSpc>
                <a:spcPct val="120000"/>
              </a:lnSpc>
              <a:spcBef>
                <a:spcPts val="0"/>
              </a:spcBef>
              <a:buClrTx/>
              <a:buFont typeface="Wingdings" panose="05000000000000000000" pitchFamily="2" charset="2"/>
              <a:buChar char="q"/>
              <a:defRPr/>
            </a:pPr>
            <a:r>
              <a:rPr lang="en-GB" sz="2200" b="1" dirty="0">
                <a:solidFill>
                  <a:schemeClr val="tx1"/>
                </a:solidFill>
              </a:rPr>
              <a:t>Allowance: </a:t>
            </a:r>
            <a:r>
              <a:rPr lang="en-GB" sz="2200" dirty="0">
                <a:solidFill>
                  <a:schemeClr val="tx1"/>
                </a:solidFill>
              </a:rPr>
              <a:t>An allowance is the financial benefit given to the employee by the employer over and above the regular salary. These benefits are provided to cover expenses which m</a:t>
            </a:r>
            <a:r>
              <a:rPr lang="en-GB" sz="2400" dirty="0">
                <a:solidFill>
                  <a:schemeClr val="tx1"/>
                </a:solidFill>
              </a:rPr>
              <a:t>ay be incurred to facilitate the discharge of service</a:t>
            </a:r>
            <a:endParaRPr lang="en-US" sz="2400" dirty="0">
              <a:solidFill>
                <a:schemeClr val="tx1"/>
              </a:solidFill>
            </a:endParaRPr>
          </a:p>
          <a:p>
            <a:pPr marL="0" indent="0" algn="just">
              <a:lnSpc>
                <a:spcPct val="120000"/>
              </a:lnSpc>
              <a:spcBef>
                <a:spcPts val="0"/>
              </a:spcBef>
              <a:buNone/>
            </a:pPr>
            <a:endParaRPr lang="en-US" altLang="en-US" sz="2400" dirty="0"/>
          </a:p>
        </p:txBody>
      </p:sp>
    </p:spTree>
    <p:extLst>
      <p:ext uri="{BB962C8B-B14F-4D97-AF65-F5344CB8AC3E}">
        <p14:creationId xmlns:p14="http://schemas.microsoft.com/office/powerpoint/2010/main" val="211680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chemeClr val="tx1"/>
                </a:solidFill>
              </a:rPr>
              <a:t>Balance sheet</a:t>
            </a:r>
            <a:r>
              <a:rPr lang="en-GB" sz="2500" b="1" dirty="0">
                <a:solidFill>
                  <a:schemeClr val="tx1"/>
                </a:solidFill>
              </a:rPr>
              <a:t>: </a:t>
            </a:r>
            <a:r>
              <a:rPr lang="en-US" sz="2500" dirty="0">
                <a:solidFill>
                  <a:schemeClr val="tx1"/>
                </a:solidFill>
              </a:rPr>
              <a:t>A statement that discloses the assets, liabilities, reserves and equities of a fund or governmental unit at a specified date.</a:t>
            </a:r>
          </a:p>
          <a:p>
            <a:pPr algn="just">
              <a:lnSpc>
                <a:spcPct val="120000"/>
              </a:lnSpc>
              <a:spcBef>
                <a:spcPts val="0"/>
              </a:spcBef>
              <a:buClrTx/>
              <a:buFont typeface="Wingdings" panose="05000000000000000000" pitchFamily="2" charset="2"/>
              <a:buChar char="q"/>
            </a:pPr>
            <a:r>
              <a:rPr lang="en-US" sz="2500" dirty="0">
                <a:solidFill>
                  <a:schemeClr val="tx1"/>
                </a:solidFill>
              </a:rPr>
              <a:t>Financial statement that summarizes a company’s assets, liabilities and shareholders’ equity at a specific point in time.</a:t>
            </a:r>
          </a:p>
          <a:p>
            <a:pPr marL="0" indent="0" algn="just">
              <a:lnSpc>
                <a:spcPct val="120000"/>
              </a:lnSpc>
              <a:spcBef>
                <a:spcPts val="0"/>
              </a:spcBef>
              <a:buClrTx/>
              <a:buNone/>
            </a:pPr>
            <a:r>
              <a:rPr lang="en-US" sz="2600" b="1" dirty="0">
                <a:solidFill>
                  <a:schemeClr val="tx1"/>
                </a:solidFill>
              </a:rPr>
              <a:t>Bond</a:t>
            </a:r>
            <a:r>
              <a:rPr lang="en-US" sz="2500" b="1" dirty="0">
                <a:solidFill>
                  <a:schemeClr val="tx1"/>
                </a:solidFill>
              </a:rPr>
              <a:t>: </a:t>
            </a:r>
            <a:r>
              <a:rPr lang="en-US" sz="2500" dirty="0">
                <a:solidFill>
                  <a:schemeClr val="tx1"/>
                </a:solidFill>
              </a:rPr>
              <a:t>A means to raise money through the issuance of a debt.</a:t>
            </a:r>
          </a:p>
          <a:p>
            <a:pPr algn="just">
              <a:lnSpc>
                <a:spcPct val="120000"/>
              </a:lnSpc>
              <a:spcBef>
                <a:spcPts val="0"/>
              </a:spcBef>
              <a:buClrTx/>
              <a:buFont typeface="Wingdings" panose="05000000000000000000" pitchFamily="2" charset="2"/>
              <a:buChar char="q"/>
            </a:pPr>
            <a:r>
              <a:rPr lang="en-US" sz="2500" dirty="0">
                <a:solidFill>
                  <a:schemeClr val="tx1"/>
                </a:solidFill>
              </a:rPr>
              <a:t>A debt instrument issued for a period with the purpose of raising capital by borrowing.</a:t>
            </a:r>
          </a:p>
          <a:p>
            <a:pPr algn="just">
              <a:lnSpc>
                <a:spcPct val="120000"/>
              </a:lnSpc>
              <a:spcBef>
                <a:spcPts val="0"/>
              </a:spcBef>
              <a:buClrTx/>
              <a:buFont typeface="Wingdings" panose="05000000000000000000" pitchFamily="2" charset="2"/>
              <a:buChar char="q"/>
            </a:pPr>
            <a:r>
              <a:rPr lang="en-US" sz="2500" dirty="0">
                <a:solidFill>
                  <a:schemeClr val="tx1"/>
                </a:solidFill>
              </a:rPr>
              <a:t>Is a promise to repay the principal along with the interest (coupons) on a specified date (maturity)</a:t>
            </a:r>
          </a:p>
          <a:p>
            <a:pPr marL="0" indent="0" algn="just">
              <a:lnSpc>
                <a:spcPct val="120000"/>
              </a:lnSpc>
              <a:spcBef>
                <a:spcPts val="0"/>
              </a:spcBef>
              <a:buClrTx/>
              <a:buNone/>
            </a:pPr>
            <a:r>
              <a:rPr lang="en-US" sz="2600" b="1" dirty="0">
                <a:solidFill>
                  <a:schemeClr val="tx1"/>
                </a:solidFill>
              </a:rPr>
              <a:t>Borrowing: </a:t>
            </a:r>
            <a:r>
              <a:rPr lang="en-US" sz="2600" dirty="0">
                <a:solidFill>
                  <a:schemeClr val="tx1"/>
                </a:solidFill>
              </a:rPr>
              <a:t>Funds obtained from repayable sources including loans secured by the government from financial institutions and other sources both internal and external to finance development projects and/or budget support</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900741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9954"/>
            <a:ext cx="8610600" cy="6656698"/>
          </a:xfrm>
        </p:spPr>
        <p:txBody>
          <a:bodyPr>
            <a:normAutofit fontScale="92500" lnSpcReduction="20000"/>
          </a:bodyPr>
          <a:lstStyle/>
          <a:p>
            <a:pPr marL="0" indent="0" algn="just">
              <a:lnSpc>
                <a:spcPct val="120000"/>
              </a:lnSpc>
              <a:spcBef>
                <a:spcPts val="0"/>
              </a:spcBef>
              <a:buClrTx/>
              <a:buNone/>
            </a:pPr>
            <a:r>
              <a:rPr lang="en-US" sz="2600" b="1" dirty="0">
                <a:solidFill>
                  <a:schemeClr val="tx1"/>
                </a:solidFill>
              </a:rPr>
              <a:t>Audit/Auditing</a:t>
            </a:r>
            <a:r>
              <a:rPr lang="en-GB" sz="2500" b="1" dirty="0">
                <a:solidFill>
                  <a:schemeClr val="tx1"/>
                </a:solidFill>
              </a:rPr>
              <a:t>: A systematic process of: </a:t>
            </a:r>
          </a:p>
          <a:p>
            <a:pPr algn="just">
              <a:lnSpc>
                <a:spcPct val="120000"/>
              </a:lnSpc>
              <a:spcBef>
                <a:spcPts val="0"/>
              </a:spcBef>
              <a:buClrTx/>
              <a:buFont typeface="Wingdings" panose="05000000000000000000" pitchFamily="2" charset="2"/>
              <a:buChar char="q"/>
            </a:pPr>
            <a:r>
              <a:rPr lang="en-US" sz="2600" dirty="0">
                <a:solidFill>
                  <a:schemeClr val="tx1"/>
                </a:solidFill>
              </a:rPr>
              <a:t>Objectively obtaining and evaluating evidence regarding assertions about economic actions and events to ascertain the degree of correspondence between those assertions and established criteria and Communicating the results to interested users</a:t>
            </a:r>
          </a:p>
          <a:p>
            <a:pPr algn="just">
              <a:lnSpc>
                <a:spcPct val="120000"/>
              </a:lnSpc>
              <a:spcBef>
                <a:spcPts val="0"/>
              </a:spcBef>
              <a:buClrTx/>
              <a:buFont typeface="Wingdings" panose="05000000000000000000" pitchFamily="2" charset="2"/>
              <a:buChar char="q"/>
            </a:pPr>
            <a:r>
              <a:rPr lang="en-US" sz="2600" dirty="0">
                <a:solidFill>
                  <a:schemeClr val="tx1"/>
                </a:solidFill>
              </a:rPr>
              <a:t>o An official examination and verification of accounts and records, especially of financial accounts</a:t>
            </a:r>
          </a:p>
          <a:p>
            <a:pPr algn="just">
              <a:lnSpc>
                <a:spcPct val="120000"/>
              </a:lnSpc>
              <a:spcBef>
                <a:spcPts val="0"/>
              </a:spcBef>
              <a:buClrTx/>
              <a:buFont typeface="Wingdings" panose="05000000000000000000" pitchFamily="2" charset="2"/>
              <a:buChar char="q"/>
            </a:pPr>
            <a:r>
              <a:rPr lang="en-US" sz="2600" dirty="0">
                <a:solidFill>
                  <a:schemeClr val="tx1"/>
                </a:solidFill>
              </a:rPr>
              <a:t>o A report or statement reflecting an audit; a final statement of account</a:t>
            </a:r>
          </a:p>
          <a:p>
            <a:pPr algn="just">
              <a:lnSpc>
                <a:spcPct val="120000"/>
              </a:lnSpc>
              <a:spcBef>
                <a:spcPts val="0"/>
              </a:spcBef>
              <a:buClrTx/>
              <a:buFont typeface="Wingdings" panose="05000000000000000000" pitchFamily="2" charset="2"/>
              <a:buChar char="q"/>
            </a:pPr>
            <a:r>
              <a:rPr lang="en-US" sz="2600" dirty="0">
                <a:solidFill>
                  <a:schemeClr val="tx1"/>
                </a:solidFill>
              </a:rPr>
              <a:t>o An examination of a community’s financial systems, procedures and data by certified public accountant (independent auditor) and a report on the fairness of financial statements and on local compliance with the statutes and regulations</a:t>
            </a:r>
          </a:p>
          <a:p>
            <a:pPr algn="just">
              <a:lnSpc>
                <a:spcPct val="120000"/>
              </a:lnSpc>
              <a:spcBef>
                <a:spcPts val="0"/>
              </a:spcBef>
              <a:buClrTx/>
              <a:buFont typeface="Wingdings" panose="05000000000000000000" pitchFamily="2" charset="2"/>
              <a:buChar char="q"/>
            </a:pPr>
            <a:r>
              <a:rPr lang="en-US" sz="2600" dirty="0">
                <a:solidFill>
                  <a:schemeClr val="tx1"/>
                </a:solidFill>
              </a:rPr>
              <a:t>o A valuable management tool for evaluating the fiscal performance of a community</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025459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b="1" dirty="0">
                <a:solidFill>
                  <a:schemeClr val="tx1"/>
                </a:solidFill>
              </a:rPr>
              <a:t>Grants: </a:t>
            </a:r>
            <a:r>
              <a:rPr lang="en-US" sz="2600" dirty="0">
                <a:solidFill>
                  <a:schemeClr val="tx1"/>
                </a:solidFill>
              </a:rPr>
              <a:t>All non-repayable transfers received from other levels of government or from private individuals, or institutions including reparations and gifts given for particular projects or programs or for general budget support.</a:t>
            </a:r>
          </a:p>
          <a:p>
            <a:pPr algn="just">
              <a:lnSpc>
                <a:spcPct val="120000"/>
              </a:lnSpc>
              <a:spcBef>
                <a:spcPts val="0"/>
              </a:spcBef>
              <a:buClrTx/>
              <a:buFont typeface="Wingdings" panose="05000000000000000000" pitchFamily="2" charset="2"/>
              <a:buChar char="q"/>
            </a:pPr>
            <a:r>
              <a:rPr lang="en-US" sz="2600" b="1" dirty="0">
                <a:solidFill>
                  <a:schemeClr val="tx1"/>
                </a:solidFill>
              </a:rPr>
              <a:t>Tax/taxation: </a:t>
            </a:r>
            <a:r>
              <a:rPr lang="en-US" sz="2600" dirty="0">
                <a:solidFill>
                  <a:schemeClr val="tx1"/>
                </a:solidFill>
              </a:rPr>
              <a:t>A compulsory transfer of money (or occasionally goods or services) from private individuals, institutions or groups to the state.</a:t>
            </a:r>
          </a:p>
          <a:p>
            <a:pPr algn="just">
              <a:lnSpc>
                <a:spcPct val="120000"/>
              </a:lnSpc>
              <a:spcBef>
                <a:spcPts val="0"/>
              </a:spcBef>
              <a:buClrTx/>
              <a:buFont typeface="Wingdings" panose="05000000000000000000" pitchFamily="2" charset="2"/>
              <a:buChar char="q"/>
            </a:pPr>
            <a:r>
              <a:rPr lang="en-US" sz="2600" b="1" dirty="0">
                <a:solidFill>
                  <a:schemeClr val="tx1"/>
                </a:solidFill>
              </a:rPr>
              <a:t>Tariff: </a:t>
            </a:r>
            <a:r>
              <a:rPr lang="en-US" sz="2600" dirty="0">
                <a:solidFill>
                  <a:schemeClr val="tx1"/>
                </a:solidFill>
              </a:rPr>
              <a:t>A tax imposed on goods imported from outside the country that is not imposed on similar goods from within the country.</a:t>
            </a:r>
          </a:p>
          <a:p>
            <a:pPr algn="just">
              <a:lnSpc>
                <a:spcPct val="120000"/>
              </a:lnSpc>
              <a:spcBef>
                <a:spcPts val="0"/>
              </a:spcBef>
              <a:buClrTx/>
              <a:buFont typeface="Wingdings" panose="05000000000000000000" pitchFamily="2" charset="2"/>
              <a:buChar char="q"/>
            </a:pPr>
            <a:r>
              <a:rPr lang="en-US" sz="2600" dirty="0">
                <a:solidFill>
                  <a:schemeClr val="tx1"/>
                </a:solidFill>
              </a:rPr>
              <a:t>Revenue: A cash inflow which does not increase the liability of the government</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61735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6347713" cy="381000"/>
          </a:xfrm>
        </p:spPr>
        <p:txBody>
          <a:bodyPr>
            <a:normAutofit fontScale="90000"/>
          </a:bodyPr>
          <a:lstStyle/>
          <a:p>
            <a:pPr lvl="0"/>
            <a:r>
              <a:rPr lang="en-US" sz="4000" dirty="0"/>
              <a:t>Module Content</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152400" y="381000"/>
            <a:ext cx="8915400" cy="6292742"/>
          </a:xfrm>
        </p:spPr>
        <p:txBody>
          <a:bodyPr>
            <a:noAutofit/>
          </a:bodyPr>
          <a:lstStyle/>
          <a:p>
            <a:pPr marL="514350" indent="-514350" algn="just">
              <a:buClrTx/>
              <a:buFont typeface="+mj-lt"/>
              <a:buAutoNum type="arabicPeriod" startAt="3"/>
            </a:pPr>
            <a:r>
              <a:rPr lang="en-US" sz="2250" b="1" dirty="0"/>
              <a:t>Disaster management: </a:t>
            </a:r>
            <a:r>
              <a:rPr lang="en-US" sz="2250" dirty="0"/>
              <a:t>concepts, terminologies &amp; types of disasters, national policy framework, handling emergency at health facility.</a:t>
            </a:r>
          </a:p>
          <a:p>
            <a:pPr marL="514350" indent="-514350" algn="just">
              <a:buClrTx/>
              <a:buFont typeface="+mj-lt"/>
              <a:buAutoNum type="arabicPeriod" startAt="3"/>
            </a:pPr>
            <a:r>
              <a:rPr lang="en-US" sz="2250" b="1" dirty="0"/>
              <a:t>Health Information Systems: </a:t>
            </a:r>
            <a:r>
              <a:rPr lang="en-US" sz="2250" dirty="0"/>
              <a:t>health information; sources, types, systems, data collection methods, storage and analysis, information utilization, application, policy development, decision making.</a:t>
            </a:r>
          </a:p>
          <a:p>
            <a:pPr marL="514350" indent="-514350" algn="just">
              <a:buClrTx/>
              <a:buFont typeface="+mj-lt"/>
              <a:buAutoNum type="arabicPeriod" startAt="3"/>
            </a:pPr>
            <a:r>
              <a:rPr lang="en-US" sz="2250" b="1" dirty="0"/>
              <a:t>Quality assurance in health service: </a:t>
            </a:r>
            <a:r>
              <a:rPr lang="en-US" sz="2250" dirty="0"/>
              <a:t>quality assurance, concepts, principles, quality assurance in the healthcare setting, methods and tools of measuring quality, standards in measuring quality.</a:t>
            </a:r>
          </a:p>
          <a:p>
            <a:pPr marL="514350" indent="-514350" algn="just">
              <a:buClrTx/>
              <a:buFont typeface="+mj-lt"/>
              <a:buAutoNum type="arabicPeriod" startAt="3"/>
            </a:pPr>
            <a:r>
              <a:rPr lang="en-US" sz="2250" b="1" dirty="0"/>
              <a:t>Monitoring and evaluation: </a:t>
            </a:r>
            <a:r>
              <a:rPr lang="en-US" sz="2250" dirty="0"/>
              <a:t>concepts, types, processes, monitoring and evaluation tools, terms of reference, monitoring tools, evaluation tools, performance indicators and targets, concepts, definitions, performance standards, work breakdown schedules (</a:t>
            </a:r>
            <a:r>
              <a:rPr lang="en-US" sz="2250" dirty="0" err="1"/>
              <a:t>wbs</a:t>
            </a:r>
            <a:r>
              <a:rPr lang="en-US" sz="2250" dirty="0"/>
              <a:t>), work plans, logical framework approach, reports, types, formats, characteristics of a good report.</a:t>
            </a:r>
          </a:p>
        </p:txBody>
      </p:sp>
      <p:sp>
        <p:nvSpPr>
          <p:cNvPr id="5" name="Slide Number Placeholder 1">
            <a:extLst>
              <a:ext uri="{FF2B5EF4-FFF2-40B4-BE49-F238E27FC236}">
                <a16:creationId xmlns:a16="http://schemas.microsoft.com/office/drawing/2014/main" id="{AF5F7DAD-4836-4578-ADA9-66CCDA9FBDAA}"/>
              </a:ext>
            </a:extLst>
          </p:cNvPr>
          <p:cNvSpPr>
            <a:spLocks noGrp="1"/>
          </p:cNvSpPr>
          <p:nvPr>
            <p:ph type="sldNum" sz="quarter" idx="12"/>
          </p:nvPr>
        </p:nvSpPr>
        <p:spPr>
          <a:xfrm>
            <a:off x="8000999" y="6170822"/>
            <a:ext cx="838201"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556317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chemeClr val="tx1"/>
                </a:solidFill>
              </a:rPr>
              <a:t>Auditing Systems and Mechanisms</a:t>
            </a:r>
            <a:r>
              <a:rPr lang="en-GB" sz="2500" b="1" dirty="0">
                <a:solidFill>
                  <a:schemeClr val="tx1"/>
                </a:solidFill>
              </a:rPr>
              <a:t>:</a:t>
            </a:r>
          </a:p>
          <a:p>
            <a:pPr marL="0" indent="0" algn="just">
              <a:lnSpc>
                <a:spcPct val="120000"/>
              </a:lnSpc>
              <a:spcBef>
                <a:spcPts val="0"/>
              </a:spcBef>
              <a:buClrTx/>
              <a:buNone/>
            </a:pPr>
            <a:r>
              <a:rPr lang="en-US" sz="2600" b="1" dirty="0">
                <a:solidFill>
                  <a:schemeClr val="tx1"/>
                </a:solidFill>
              </a:rPr>
              <a:t>Auditing is</a:t>
            </a:r>
          </a:p>
          <a:p>
            <a:pPr algn="just">
              <a:lnSpc>
                <a:spcPct val="120000"/>
              </a:lnSpc>
              <a:spcBef>
                <a:spcPts val="0"/>
              </a:spcBef>
              <a:buClrTx/>
              <a:buFont typeface="Wingdings" panose="05000000000000000000" pitchFamily="2" charset="2"/>
              <a:buChar char="q"/>
            </a:pPr>
            <a:r>
              <a:rPr lang="en-US" sz="2600" dirty="0">
                <a:solidFill>
                  <a:schemeClr val="tx1"/>
                </a:solidFill>
              </a:rPr>
              <a:t>Conducting an official financial examination of (an individual's or organization's accounts)</a:t>
            </a:r>
          </a:p>
          <a:p>
            <a:pPr algn="just">
              <a:lnSpc>
                <a:spcPct val="120000"/>
              </a:lnSpc>
              <a:spcBef>
                <a:spcPts val="0"/>
              </a:spcBef>
              <a:buClrTx/>
              <a:buFont typeface="Wingdings" panose="05000000000000000000" pitchFamily="2" charset="2"/>
              <a:buChar char="q"/>
            </a:pPr>
            <a:r>
              <a:rPr lang="en-US" sz="2600" dirty="0">
                <a:solidFill>
                  <a:schemeClr val="tx1"/>
                </a:solidFill>
              </a:rPr>
              <a:t>An official examination and verification of accounts and records, especially of financial accounts</a:t>
            </a:r>
          </a:p>
          <a:p>
            <a:pPr marL="0" indent="0" algn="just">
              <a:lnSpc>
                <a:spcPct val="120000"/>
              </a:lnSpc>
              <a:spcBef>
                <a:spcPts val="0"/>
              </a:spcBef>
              <a:buClrTx/>
              <a:buNone/>
            </a:pPr>
            <a:r>
              <a:rPr lang="en-US" sz="2600" b="1" dirty="0">
                <a:solidFill>
                  <a:schemeClr val="tx1"/>
                </a:solidFill>
              </a:rPr>
              <a:t>Audit</a:t>
            </a:r>
          </a:p>
          <a:p>
            <a:pPr algn="just">
              <a:lnSpc>
                <a:spcPct val="120000"/>
              </a:lnSpc>
              <a:spcBef>
                <a:spcPts val="0"/>
              </a:spcBef>
              <a:buClrTx/>
              <a:buFont typeface="Wingdings" panose="05000000000000000000" pitchFamily="2" charset="2"/>
              <a:buChar char="q"/>
            </a:pPr>
            <a:r>
              <a:rPr lang="en-US" sz="2600" dirty="0">
                <a:solidFill>
                  <a:schemeClr val="tx1"/>
                </a:solidFill>
              </a:rPr>
              <a:t>To examine and verify an account or accounts by reference to vouchers</a:t>
            </a:r>
          </a:p>
          <a:p>
            <a:pPr algn="just">
              <a:lnSpc>
                <a:spcPct val="120000"/>
              </a:lnSpc>
              <a:spcBef>
                <a:spcPts val="0"/>
              </a:spcBef>
              <a:buClrTx/>
              <a:buFont typeface="Wingdings" panose="05000000000000000000" pitchFamily="2" charset="2"/>
              <a:buChar char="q"/>
            </a:pPr>
            <a:r>
              <a:rPr lang="en-US" sz="2600" dirty="0">
                <a:solidFill>
                  <a:schemeClr val="tx1"/>
                </a:solidFill>
              </a:rPr>
              <a:t>To make an audit of; examine (accounts, records, etc.) for purposes of verification:</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9151208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9953"/>
            <a:ext cx="8753475" cy="6656698"/>
          </a:xfrm>
        </p:spPr>
        <p:txBody>
          <a:bodyPr>
            <a:normAutofit fontScale="85000" lnSpcReduction="10000"/>
          </a:bodyPr>
          <a:lstStyle/>
          <a:p>
            <a:pPr marL="0" indent="0" algn="just">
              <a:lnSpc>
                <a:spcPct val="120000"/>
              </a:lnSpc>
              <a:spcBef>
                <a:spcPts val="0"/>
              </a:spcBef>
              <a:buClrTx/>
              <a:buNone/>
            </a:pPr>
            <a:r>
              <a:rPr lang="en-US" sz="2600" b="1" dirty="0">
                <a:solidFill>
                  <a:schemeClr val="tx1"/>
                </a:solidFill>
              </a:rPr>
              <a:t>OBJECTIVES OF AUDITING</a:t>
            </a:r>
            <a:r>
              <a:rPr lang="en-GB" sz="2500" b="1" dirty="0">
                <a:solidFill>
                  <a:schemeClr val="tx1"/>
                </a:solidFill>
              </a:rPr>
              <a:t>:</a:t>
            </a:r>
          </a:p>
          <a:p>
            <a:pPr algn="just">
              <a:lnSpc>
                <a:spcPct val="120000"/>
              </a:lnSpc>
              <a:spcBef>
                <a:spcPts val="0"/>
              </a:spcBef>
              <a:buClrTx/>
              <a:buFont typeface="Wingdings" panose="05000000000000000000" pitchFamily="2" charset="2"/>
              <a:buChar char="q"/>
            </a:pPr>
            <a:r>
              <a:rPr lang="en-US" sz="2600" dirty="0">
                <a:solidFill>
                  <a:schemeClr val="tx1"/>
                </a:solidFill>
              </a:rPr>
              <a:t>The fundamental purpose of the audit is to provide independent assurance that management has, in its financial statements, presented a “true and fair” view of a organization's financial performance and position.</a:t>
            </a:r>
          </a:p>
          <a:p>
            <a:pPr marL="0" indent="0" algn="just">
              <a:lnSpc>
                <a:spcPct val="120000"/>
              </a:lnSpc>
              <a:spcBef>
                <a:spcPts val="0"/>
              </a:spcBef>
              <a:buClrTx/>
              <a:buNone/>
            </a:pPr>
            <a:r>
              <a:rPr lang="en-US" sz="2600" b="1" dirty="0">
                <a:solidFill>
                  <a:schemeClr val="tx1"/>
                </a:solidFill>
              </a:rPr>
              <a:t>Can be</a:t>
            </a:r>
          </a:p>
          <a:p>
            <a:pPr marL="0" indent="0" algn="just">
              <a:lnSpc>
                <a:spcPct val="120000"/>
              </a:lnSpc>
              <a:spcBef>
                <a:spcPts val="0"/>
              </a:spcBef>
              <a:buClrTx/>
              <a:buNone/>
            </a:pPr>
            <a:r>
              <a:rPr lang="en-US" sz="2600" b="1" u="sng" dirty="0">
                <a:solidFill>
                  <a:schemeClr val="tx1"/>
                </a:solidFill>
              </a:rPr>
              <a:t>1) Primary Objectives</a:t>
            </a:r>
          </a:p>
          <a:p>
            <a:pPr marL="0" indent="0" algn="just">
              <a:lnSpc>
                <a:spcPct val="120000"/>
              </a:lnSpc>
              <a:spcBef>
                <a:spcPts val="0"/>
              </a:spcBef>
              <a:buClrTx/>
              <a:buNone/>
            </a:pPr>
            <a:r>
              <a:rPr lang="en-US" sz="2600" dirty="0">
                <a:solidFill>
                  <a:schemeClr val="tx1"/>
                </a:solidFill>
              </a:rPr>
              <a:t>a) Examining the system of internal check</a:t>
            </a:r>
          </a:p>
          <a:p>
            <a:pPr marL="0" indent="0" algn="just">
              <a:lnSpc>
                <a:spcPct val="120000"/>
              </a:lnSpc>
              <a:spcBef>
                <a:spcPts val="0"/>
              </a:spcBef>
              <a:buClrTx/>
              <a:buNone/>
            </a:pPr>
            <a:r>
              <a:rPr lang="en-US" sz="2600" dirty="0">
                <a:solidFill>
                  <a:schemeClr val="tx1"/>
                </a:solidFill>
              </a:rPr>
              <a:t>b) Examining the arithmetical accuracy of books of account by verification of posting, casting and balancing</a:t>
            </a:r>
          </a:p>
          <a:p>
            <a:pPr marL="0" indent="0" algn="just">
              <a:lnSpc>
                <a:spcPct val="120000"/>
              </a:lnSpc>
              <a:spcBef>
                <a:spcPts val="0"/>
              </a:spcBef>
              <a:buClrTx/>
              <a:buNone/>
            </a:pPr>
            <a:r>
              <a:rPr lang="en-US" sz="2600" dirty="0">
                <a:solidFill>
                  <a:schemeClr val="tx1"/>
                </a:solidFill>
              </a:rPr>
              <a:t>c) Verifying the reality and validity of the transaction</a:t>
            </a:r>
          </a:p>
          <a:p>
            <a:pPr marL="0" indent="0" algn="just">
              <a:lnSpc>
                <a:spcPct val="120000"/>
              </a:lnSpc>
              <a:spcBef>
                <a:spcPts val="0"/>
              </a:spcBef>
              <a:buClrTx/>
              <a:buNone/>
            </a:pPr>
            <a:r>
              <a:rPr lang="en-US" sz="2600" dirty="0">
                <a:solidFill>
                  <a:schemeClr val="tx1"/>
                </a:solidFill>
              </a:rPr>
              <a:t>d) Confirming the existence and value of assets and liabilities</a:t>
            </a:r>
          </a:p>
          <a:p>
            <a:pPr marL="0" indent="0" algn="just">
              <a:lnSpc>
                <a:spcPct val="120000"/>
              </a:lnSpc>
              <a:spcBef>
                <a:spcPts val="0"/>
              </a:spcBef>
              <a:buClrTx/>
              <a:buNone/>
            </a:pPr>
            <a:r>
              <a:rPr lang="en-US" sz="2600" dirty="0">
                <a:solidFill>
                  <a:schemeClr val="tx1"/>
                </a:solidFill>
              </a:rPr>
              <a:t>e) Verifying whether all the statutory requirements are fulfilled or not</a:t>
            </a:r>
          </a:p>
          <a:p>
            <a:pPr marL="0" indent="0" algn="just">
              <a:lnSpc>
                <a:spcPct val="120000"/>
              </a:lnSpc>
              <a:spcBef>
                <a:spcPts val="0"/>
              </a:spcBef>
              <a:buClrTx/>
              <a:buNone/>
            </a:pPr>
            <a:r>
              <a:rPr lang="en-US" sz="2600" dirty="0">
                <a:solidFill>
                  <a:schemeClr val="tx1"/>
                </a:solidFill>
              </a:rPr>
              <a:t>f) Reporting true and fairness of accounting and financial position</a:t>
            </a:r>
          </a:p>
          <a:p>
            <a:pPr marL="0" indent="0" algn="just">
              <a:lnSpc>
                <a:spcPct val="120000"/>
              </a:lnSpc>
              <a:spcBef>
                <a:spcPts val="0"/>
              </a:spcBef>
              <a:buClrTx/>
              <a:buNone/>
            </a:pPr>
            <a:r>
              <a:rPr lang="en-US" sz="2600" dirty="0">
                <a:solidFill>
                  <a:schemeClr val="tx1"/>
                </a:solidFill>
              </a:rPr>
              <a:t>g) Examining the proper distinction of capital and revenue nature of transaction</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977980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44" y="29953"/>
            <a:ext cx="9105912" cy="6656698"/>
          </a:xfrm>
        </p:spPr>
        <p:txBody>
          <a:bodyPr>
            <a:normAutofit fontScale="92500" lnSpcReduction="20000"/>
          </a:bodyPr>
          <a:lstStyle/>
          <a:p>
            <a:pPr marL="0" indent="0" algn="just">
              <a:lnSpc>
                <a:spcPct val="120000"/>
              </a:lnSpc>
              <a:spcBef>
                <a:spcPts val="0"/>
              </a:spcBef>
              <a:buClrTx/>
              <a:buNone/>
            </a:pPr>
            <a:r>
              <a:rPr lang="en-US" sz="2600" b="1" u="sng" dirty="0">
                <a:solidFill>
                  <a:schemeClr val="tx1"/>
                </a:solidFill>
              </a:rPr>
              <a:t>2) Secondary Objectives (Subsidiary objectives)</a:t>
            </a:r>
          </a:p>
          <a:p>
            <a:pPr marL="0" indent="0" algn="just">
              <a:lnSpc>
                <a:spcPct val="120000"/>
              </a:lnSpc>
              <a:spcBef>
                <a:spcPts val="0"/>
              </a:spcBef>
              <a:buClrTx/>
              <a:buNone/>
            </a:pPr>
            <a:r>
              <a:rPr lang="en-US" sz="2600" dirty="0">
                <a:solidFill>
                  <a:schemeClr val="tx1"/>
                </a:solidFill>
              </a:rPr>
              <a:t>a) Detention and prevention of errors</a:t>
            </a:r>
          </a:p>
          <a:p>
            <a:pPr marL="0" indent="0" algn="just">
              <a:lnSpc>
                <a:spcPct val="120000"/>
              </a:lnSpc>
              <a:spcBef>
                <a:spcPts val="0"/>
              </a:spcBef>
              <a:buClrTx/>
              <a:buNone/>
            </a:pPr>
            <a:r>
              <a:rPr lang="en-US" sz="2600" dirty="0">
                <a:solidFill>
                  <a:schemeClr val="tx1"/>
                </a:solidFill>
              </a:rPr>
              <a:t>b) Detention and prevention of frauds</a:t>
            </a:r>
          </a:p>
          <a:p>
            <a:pPr marL="0" indent="0" algn="just">
              <a:lnSpc>
                <a:spcPct val="120000"/>
              </a:lnSpc>
              <a:spcBef>
                <a:spcPts val="0"/>
              </a:spcBef>
              <a:buClrTx/>
              <a:buNone/>
            </a:pPr>
            <a:r>
              <a:rPr lang="en-US" sz="2600" dirty="0">
                <a:solidFill>
                  <a:schemeClr val="tx1"/>
                </a:solidFill>
              </a:rPr>
              <a:t>c) Other objectives</a:t>
            </a:r>
          </a:p>
          <a:p>
            <a:pPr marL="0" indent="0" algn="just">
              <a:lnSpc>
                <a:spcPct val="120000"/>
              </a:lnSpc>
              <a:spcBef>
                <a:spcPts val="0"/>
              </a:spcBef>
              <a:buClrTx/>
              <a:buNone/>
            </a:pPr>
            <a:r>
              <a:rPr lang="en-US" sz="2600" dirty="0" err="1">
                <a:solidFill>
                  <a:schemeClr val="tx1"/>
                </a:solidFill>
              </a:rPr>
              <a:t>i</a:t>
            </a:r>
            <a:r>
              <a:rPr lang="en-US" sz="2600" dirty="0">
                <a:solidFill>
                  <a:schemeClr val="tx1"/>
                </a:solidFill>
              </a:rPr>
              <a:t>. To prepare audit report of company</a:t>
            </a:r>
          </a:p>
          <a:p>
            <a:pPr marL="0" indent="0" algn="just">
              <a:lnSpc>
                <a:spcPct val="120000"/>
              </a:lnSpc>
              <a:spcBef>
                <a:spcPts val="0"/>
              </a:spcBef>
              <a:buClrTx/>
              <a:buNone/>
            </a:pPr>
            <a:r>
              <a:rPr lang="en-US" sz="2600" dirty="0">
                <a:solidFill>
                  <a:schemeClr val="tx1"/>
                </a:solidFill>
              </a:rPr>
              <a:t>ii. To provide information to income tax authority</a:t>
            </a:r>
          </a:p>
          <a:p>
            <a:pPr marL="0" indent="0" algn="just">
              <a:lnSpc>
                <a:spcPct val="120000"/>
              </a:lnSpc>
              <a:spcBef>
                <a:spcPts val="0"/>
              </a:spcBef>
              <a:buClrTx/>
              <a:buNone/>
            </a:pPr>
            <a:r>
              <a:rPr lang="en-US" sz="2600" dirty="0">
                <a:solidFill>
                  <a:schemeClr val="tx1"/>
                </a:solidFill>
              </a:rPr>
              <a:t>iii. To satisfy the provision of company acts</a:t>
            </a:r>
          </a:p>
          <a:p>
            <a:pPr marL="0" indent="0" algn="ctr">
              <a:lnSpc>
                <a:spcPct val="120000"/>
              </a:lnSpc>
              <a:spcBef>
                <a:spcPts val="0"/>
              </a:spcBef>
              <a:buClrTx/>
              <a:buNone/>
            </a:pPr>
            <a:r>
              <a:rPr lang="en-US" sz="2600" b="1" dirty="0">
                <a:solidFill>
                  <a:srgbClr val="0070C0"/>
                </a:solidFill>
              </a:rPr>
              <a:t>TYPES OF AUDITING:</a:t>
            </a:r>
          </a:p>
          <a:p>
            <a:pPr marL="0" indent="0" algn="just">
              <a:lnSpc>
                <a:spcPct val="120000"/>
              </a:lnSpc>
              <a:spcBef>
                <a:spcPts val="0"/>
              </a:spcBef>
              <a:buClrTx/>
              <a:buNone/>
            </a:pPr>
            <a:r>
              <a:rPr lang="en-US" sz="2600" b="1" dirty="0">
                <a:solidFill>
                  <a:schemeClr val="tx1"/>
                </a:solidFill>
              </a:rPr>
              <a:t>1) Internal Audit (Operational Audit)</a:t>
            </a:r>
          </a:p>
          <a:p>
            <a:pPr algn="just">
              <a:lnSpc>
                <a:spcPct val="120000"/>
              </a:lnSpc>
              <a:spcBef>
                <a:spcPts val="0"/>
              </a:spcBef>
              <a:buClrTx/>
              <a:buFont typeface="Wingdings" panose="05000000000000000000" pitchFamily="2" charset="2"/>
              <a:buChar char="q"/>
            </a:pPr>
            <a:r>
              <a:rPr lang="en-US" sz="2600" dirty="0">
                <a:solidFill>
                  <a:schemeClr val="tx1"/>
                </a:solidFill>
              </a:rPr>
              <a:t>Is a voluntary appraisal activity undertaken by an organization to provide assurance over the effectiveness of internal controls, risk management and governance to facilitate the achievement of organizational objectives</a:t>
            </a:r>
          </a:p>
          <a:p>
            <a:pPr algn="just">
              <a:lnSpc>
                <a:spcPct val="120000"/>
              </a:lnSpc>
              <a:spcBef>
                <a:spcPts val="0"/>
              </a:spcBef>
              <a:buClrTx/>
              <a:buFont typeface="Wingdings" panose="05000000000000000000" pitchFamily="2" charset="2"/>
              <a:buChar char="q"/>
            </a:pPr>
            <a:r>
              <a:rPr lang="en-US" sz="2600" dirty="0">
                <a:solidFill>
                  <a:schemeClr val="tx1"/>
                </a:solidFill>
              </a:rPr>
              <a:t>Performed by employees of the organization who report to the audit committee of the board of directors</a:t>
            </a:r>
          </a:p>
          <a:p>
            <a:pPr algn="just">
              <a:lnSpc>
                <a:spcPct val="120000"/>
              </a:lnSpc>
              <a:spcBef>
                <a:spcPts val="0"/>
              </a:spcBef>
              <a:buClrTx/>
              <a:buFont typeface="Wingdings" panose="05000000000000000000" pitchFamily="2" charset="2"/>
              <a:buChar char="q"/>
            </a:pPr>
            <a:r>
              <a:rPr lang="en-US" sz="2600" dirty="0">
                <a:solidFill>
                  <a:schemeClr val="tx1"/>
                </a:solidFill>
              </a:rPr>
              <a:t>Is very broad and can encompass any matters which can affect the achievement of organizational objectives</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378342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2) External Audit (Financial Audit, Statutory Audit)</a:t>
            </a:r>
            <a:r>
              <a:rPr lang="en-GB" sz="2500" b="1" dirty="0">
                <a:solidFill>
                  <a:schemeClr val="tx1"/>
                </a:solidFill>
              </a:rPr>
              <a:t>:</a:t>
            </a:r>
          </a:p>
          <a:p>
            <a:pPr algn="just">
              <a:lnSpc>
                <a:spcPct val="120000"/>
              </a:lnSpc>
              <a:spcBef>
                <a:spcPts val="0"/>
              </a:spcBef>
              <a:buClrTx/>
              <a:buFont typeface="Wingdings" panose="05000000000000000000" pitchFamily="2" charset="2"/>
              <a:buChar char="q"/>
            </a:pPr>
            <a:r>
              <a:rPr lang="en-US" sz="2600" dirty="0">
                <a:solidFill>
                  <a:schemeClr val="tx1"/>
                </a:solidFill>
              </a:rPr>
              <a:t>Involves the examination of the truth and fairness of the financial statements of an entity by an external auditor who is independent of the organization</a:t>
            </a:r>
          </a:p>
          <a:p>
            <a:pPr algn="just">
              <a:lnSpc>
                <a:spcPct val="120000"/>
              </a:lnSpc>
              <a:spcBef>
                <a:spcPts val="0"/>
              </a:spcBef>
              <a:buClrTx/>
              <a:buFont typeface="Wingdings" panose="05000000000000000000" pitchFamily="2" charset="2"/>
              <a:buChar char="q"/>
            </a:pPr>
            <a:r>
              <a:rPr lang="en-US" sz="2600" dirty="0">
                <a:solidFill>
                  <a:schemeClr val="tx1"/>
                </a:solidFill>
              </a:rPr>
              <a:t>External auditors are required to comply with professional auditing standards such as the International Standards on Auditing and ethical guidelines</a:t>
            </a:r>
          </a:p>
          <a:p>
            <a:pPr marL="0" indent="0" algn="just">
              <a:lnSpc>
                <a:spcPct val="120000"/>
              </a:lnSpc>
              <a:spcBef>
                <a:spcPts val="0"/>
              </a:spcBef>
              <a:buClrTx/>
              <a:buNone/>
            </a:pPr>
            <a:r>
              <a:rPr lang="en-US" sz="2600" b="1" dirty="0">
                <a:solidFill>
                  <a:schemeClr val="tx1"/>
                </a:solidFill>
              </a:rPr>
              <a:t>3) Forensic Audit</a:t>
            </a:r>
          </a:p>
          <a:p>
            <a:pPr algn="just">
              <a:lnSpc>
                <a:spcPct val="120000"/>
              </a:lnSpc>
              <a:spcBef>
                <a:spcPts val="0"/>
              </a:spcBef>
              <a:buClrTx/>
              <a:buFont typeface="Wingdings" panose="05000000000000000000" pitchFamily="2" charset="2"/>
              <a:buChar char="q"/>
            </a:pPr>
            <a:r>
              <a:rPr lang="en-US" sz="2600" dirty="0">
                <a:solidFill>
                  <a:schemeClr val="tx1"/>
                </a:solidFill>
              </a:rPr>
              <a:t>Involves use of auditing &amp; investigative skills to situations involving legal implications</a:t>
            </a:r>
          </a:p>
          <a:p>
            <a:pPr algn="just">
              <a:lnSpc>
                <a:spcPct val="120000"/>
              </a:lnSpc>
              <a:spcBef>
                <a:spcPts val="0"/>
              </a:spcBef>
              <a:buClrTx/>
              <a:buFont typeface="Wingdings" panose="05000000000000000000" pitchFamily="2" charset="2"/>
              <a:buChar char="q"/>
            </a:pPr>
            <a:r>
              <a:rPr lang="en-US" sz="2600" dirty="0">
                <a:solidFill>
                  <a:schemeClr val="tx1"/>
                </a:solidFill>
              </a:rPr>
              <a:t>Findings of a forensic audit could be used in the court of law as expert opinion on financial matters</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37107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May be required in the following instances:</a:t>
            </a:r>
          </a:p>
          <a:p>
            <a:pPr marL="0" indent="0" algn="just">
              <a:lnSpc>
                <a:spcPct val="120000"/>
              </a:lnSpc>
              <a:spcBef>
                <a:spcPts val="0"/>
              </a:spcBef>
              <a:buClrTx/>
              <a:buNone/>
            </a:pPr>
            <a:r>
              <a:rPr lang="en-US" sz="2600" dirty="0" err="1">
                <a:solidFill>
                  <a:schemeClr val="tx1"/>
                </a:solidFill>
              </a:rPr>
              <a:t>i</a:t>
            </a:r>
            <a:r>
              <a:rPr lang="en-US" sz="2600" dirty="0">
                <a:solidFill>
                  <a:schemeClr val="tx1"/>
                </a:solidFill>
              </a:rPr>
              <a:t>) Fraud investigations involving misappropriation of funds, money laundering, tax evasion and insider trading</a:t>
            </a:r>
          </a:p>
          <a:p>
            <a:pPr marL="0" indent="0" algn="just">
              <a:lnSpc>
                <a:spcPct val="120000"/>
              </a:lnSpc>
              <a:spcBef>
                <a:spcPts val="0"/>
              </a:spcBef>
              <a:buClrTx/>
              <a:buNone/>
            </a:pPr>
            <a:r>
              <a:rPr lang="en-US" sz="2600" dirty="0">
                <a:solidFill>
                  <a:schemeClr val="tx1"/>
                </a:solidFill>
              </a:rPr>
              <a:t>ii) Quantification of loss in case of insurance claims</a:t>
            </a:r>
          </a:p>
          <a:p>
            <a:pPr marL="0" indent="0" algn="just">
              <a:lnSpc>
                <a:spcPct val="120000"/>
              </a:lnSpc>
              <a:spcBef>
                <a:spcPts val="0"/>
              </a:spcBef>
              <a:buClrTx/>
              <a:buNone/>
            </a:pPr>
            <a:r>
              <a:rPr lang="en-US" sz="2600" dirty="0">
                <a:solidFill>
                  <a:schemeClr val="tx1"/>
                </a:solidFill>
              </a:rPr>
              <a:t>iii) Determination of the profit share of business partners in case of a dispute</a:t>
            </a:r>
          </a:p>
          <a:p>
            <a:pPr marL="0" indent="0" algn="just">
              <a:lnSpc>
                <a:spcPct val="120000"/>
              </a:lnSpc>
              <a:spcBef>
                <a:spcPts val="0"/>
              </a:spcBef>
              <a:buClrTx/>
              <a:buNone/>
            </a:pPr>
            <a:r>
              <a:rPr lang="en-US" sz="2600" dirty="0">
                <a:solidFill>
                  <a:schemeClr val="tx1"/>
                </a:solidFill>
              </a:rPr>
              <a:t>iv) Determination of claims of professional negligence</a:t>
            </a:r>
          </a:p>
          <a:p>
            <a:pPr marL="0" indent="0" algn="just">
              <a:lnSpc>
                <a:spcPct val="120000"/>
              </a:lnSpc>
              <a:spcBef>
                <a:spcPts val="0"/>
              </a:spcBef>
              <a:buClrTx/>
              <a:buNone/>
            </a:pPr>
            <a:r>
              <a:rPr lang="en-US" sz="2600" b="1" dirty="0">
                <a:solidFill>
                  <a:schemeClr val="tx1"/>
                </a:solidFill>
              </a:rPr>
              <a:t>4) Public Sector</a:t>
            </a:r>
          </a:p>
          <a:p>
            <a:pPr algn="just">
              <a:lnSpc>
                <a:spcPct val="120000"/>
              </a:lnSpc>
              <a:spcBef>
                <a:spcPts val="0"/>
              </a:spcBef>
              <a:buClrTx/>
              <a:buFont typeface="Wingdings" panose="05000000000000000000" pitchFamily="2" charset="2"/>
              <a:buChar char="q"/>
            </a:pPr>
            <a:r>
              <a:rPr lang="en-US" sz="2600" dirty="0">
                <a:solidFill>
                  <a:schemeClr val="tx1"/>
                </a:solidFill>
              </a:rPr>
              <a:t>State owned organization and institutions are required by law in several jurisdictions to have their affairs examined by a public sector auditor</a:t>
            </a:r>
          </a:p>
          <a:p>
            <a:pPr algn="just">
              <a:lnSpc>
                <a:spcPct val="120000"/>
              </a:lnSpc>
              <a:spcBef>
                <a:spcPts val="0"/>
              </a:spcBef>
              <a:buClrTx/>
              <a:buFont typeface="Wingdings" panose="05000000000000000000" pitchFamily="2" charset="2"/>
              <a:buChar char="q"/>
            </a:pPr>
            <a:r>
              <a:rPr lang="en-US" sz="2600" dirty="0">
                <a:solidFill>
                  <a:schemeClr val="tx1"/>
                </a:solidFill>
              </a:rPr>
              <a:t>Conducted under the supervision of the auditor general (responsible for strengthening public sector accountability and governance and promoting transparency)</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870553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41509"/>
            <a:ext cx="8677275" cy="6445142"/>
          </a:xfrm>
        </p:spPr>
        <p:txBody>
          <a:bodyPr>
            <a:normAutofit fontScale="92500" lnSpcReduction="2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Involves the scrutiny of the financial affairs of the state owned enterprises to assess whether they have been operated in way which is in the best interest of the public and whether standard procedures have been followed to comply with the requirements in place to promote transparency and good governance (e.g. public sector procurement rules)</a:t>
            </a:r>
          </a:p>
          <a:p>
            <a:pPr algn="just">
              <a:lnSpc>
                <a:spcPct val="120000"/>
              </a:lnSpc>
              <a:spcBef>
                <a:spcPts val="0"/>
              </a:spcBef>
              <a:buClrTx/>
              <a:buFont typeface="Wingdings" panose="05000000000000000000" pitchFamily="2" charset="2"/>
              <a:buChar char="q"/>
            </a:pPr>
            <a:r>
              <a:rPr lang="en-US" sz="2600" dirty="0">
                <a:solidFill>
                  <a:schemeClr val="tx1"/>
                </a:solidFill>
              </a:rPr>
              <a:t>Increasingly concerned with the efficiency, effectiveness and economy of resources used in state organizations which has given way for the development of value for money audits</a:t>
            </a:r>
          </a:p>
          <a:p>
            <a:pPr marL="0" indent="0" algn="just">
              <a:lnSpc>
                <a:spcPct val="120000"/>
              </a:lnSpc>
              <a:spcBef>
                <a:spcPts val="0"/>
              </a:spcBef>
              <a:buClrTx/>
              <a:buNone/>
            </a:pPr>
            <a:r>
              <a:rPr lang="en-US" sz="2600" b="1" dirty="0">
                <a:solidFill>
                  <a:schemeClr val="tx1"/>
                </a:solidFill>
              </a:rPr>
              <a:t>5) Tax</a:t>
            </a:r>
          </a:p>
          <a:p>
            <a:pPr algn="just">
              <a:lnSpc>
                <a:spcPct val="120000"/>
              </a:lnSpc>
              <a:spcBef>
                <a:spcPts val="0"/>
              </a:spcBef>
              <a:buClrTx/>
              <a:buFont typeface="Wingdings" panose="05000000000000000000" pitchFamily="2" charset="2"/>
              <a:buChar char="q"/>
            </a:pPr>
            <a:r>
              <a:rPr lang="en-US" sz="2600" dirty="0">
                <a:solidFill>
                  <a:schemeClr val="tx1"/>
                </a:solidFill>
              </a:rPr>
              <a:t>Conducted to assess the accuracy of the tax returns filed by a company and are therefore used to determine the amount of any over or under assessment of tax liability towards the tax authorities</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781796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6) Information System</a:t>
            </a:r>
          </a:p>
          <a:p>
            <a:pPr algn="just">
              <a:lnSpc>
                <a:spcPct val="120000"/>
              </a:lnSpc>
              <a:spcBef>
                <a:spcPts val="0"/>
              </a:spcBef>
              <a:buClrTx/>
              <a:buFont typeface="Wingdings" panose="05000000000000000000" pitchFamily="2" charset="2"/>
              <a:buChar char="q"/>
            </a:pPr>
            <a:r>
              <a:rPr lang="en-US" sz="2600" dirty="0">
                <a:solidFill>
                  <a:schemeClr val="tx1"/>
                </a:solidFill>
              </a:rPr>
              <a:t>Involves assessment of the controls relevant to the IT infrastructure within an organization</a:t>
            </a:r>
          </a:p>
          <a:p>
            <a:pPr algn="just">
              <a:lnSpc>
                <a:spcPct val="120000"/>
              </a:lnSpc>
              <a:spcBef>
                <a:spcPts val="0"/>
              </a:spcBef>
              <a:buClrTx/>
              <a:buFont typeface="Wingdings" panose="05000000000000000000" pitchFamily="2" charset="2"/>
              <a:buChar char="q"/>
            </a:pPr>
            <a:r>
              <a:rPr lang="en-US" sz="2600" dirty="0">
                <a:solidFill>
                  <a:schemeClr val="tx1"/>
                </a:solidFill>
              </a:rPr>
              <a:t>Performed as part of the internal control assessment during internal or external audit</a:t>
            </a:r>
          </a:p>
          <a:p>
            <a:pPr algn="just">
              <a:lnSpc>
                <a:spcPct val="120000"/>
              </a:lnSpc>
              <a:spcBef>
                <a:spcPts val="0"/>
              </a:spcBef>
              <a:buClrTx/>
              <a:buFont typeface="Wingdings" panose="05000000000000000000" pitchFamily="2" charset="2"/>
              <a:buChar char="q"/>
            </a:pPr>
            <a:r>
              <a:rPr lang="en-US" sz="2600" dirty="0">
                <a:solidFill>
                  <a:schemeClr val="tx1"/>
                </a:solidFill>
              </a:rPr>
              <a:t>Comprises of the evaluation of the following aspects of information system:</a:t>
            </a:r>
            <a:endParaRPr lang="en-GB" sz="2500" b="1" dirty="0">
              <a:solidFill>
                <a:schemeClr val="tx1"/>
              </a:solidFill>
            </a:endParaRPr>
          </a:p>
          <a:p>
            <a:pPr marL="0" indent="0" algn="just">
              <a:lnSpc>
                <a:spcPct val="120000"/>
              </a:lnSpc>
              <a:spcBef>
                <a:spcPts val="0"/>
              </a:spcBef>
              <a:buClrTx/>
              <a:buNone/>
            </a:pPr>
            <a:r>
              <a:rPr lang="en-US" sz="2600" dirty="0" err="1">
                <a:solidFill>
                  <a:schemeClr val="tx1"/>
                </a:solidFill>
              </a:rPr>
              <a:t>i</a:t>
            </a:r>
            <a:r>
              <a:rPr lang="en-US" sz="2600" dirty="0">
                <a:solidFill>
                  <a:schemeClr val="tx1"/>
                </a:solidFill>
              </a:rPr>
              <a:t>) Design and internal controls of the system</a:t>
            </a:r>
          </a:p>
          <a:p>
            <a:pPr marL="0" indent="0" algn="just">
              <a:lnSpc>
                <a:spcPct val="120000"/>
              </a:lnSpc>
              <a:spcBef>
                <a:spcPts val="0"/>
              </a:spcBef>
              <a:buClrTx/>
              <a:buNone/>
            </a:pPr>
            <a:r>
              <a:rPr lang="en-US" sz="2600" dirty="0">
                <a:solidFill>
                  <a:schemeClr val="tx1"/>
                </a:solidFill>
              </a:rPr>
              <a:t>ii) Information security and privacy</a:t>
            </a:r>
          </a:p>
          <a:p>
            <a:pPr marL="0" indent="0" algn="just">
              <a:lnSpc>
                <a:spcPct val="120000"/>
              </a:lnSpc>
              <a:spcBef>
                <a:spcPts val="0"/>
              </a:spcBef>
              <a:buClrTx/>
              <a:buNone/>
            </a:pPr>
            <a:r>
              <a:rPr lang="en-US" sz="2600" dirty="0">
                <a:solidFill>
                  <a:schemeClr val="tx1"/>
                </a:solidFill>
              </a:rPr>
              <a:t>iii) Operational effectiveness and efficiency</a:t>
            </a:r>
          </a:p>
          <a:p>
            <a:pPr marL="0" indent="0" algn="just">
              <a:lnSpc>
                <a:spcPct val="120000"/>
              </a:lnSpc>
              <a:spcBef>
                <a:spcPts val="0"/>
              </a:spcBef>
              <a:buClrTx/>
              <a:buNone/>
            </a:pPr>
            <a:r>
              <a:rPr lang="en-US" sz="2600" dirty="0">
                <a:solidFill>
                  <a:schemeClr val="tx1"/>
                </a:solidFill>
              </a:rPr>
              <a:t>iv) Information processing and data integrity</a:t>
            </a:r>
          </a:p>
          <a:p>
            <a:pPr marL="0" indent="0" algn="just">
              <a:lnSpc>
                <a:spcPct val="120000"/>
              </a:lnSpc>
              <a:spcBef>
                <a:spcPts val="0"/>
              </a:spcBef>
              <a:buClrTx/>
              <a:buNone/>
            </a:pPr>
            <a:r>
              <a:rPr lang="en-US" sz="2600" dirty="0">
                <a:solidFill>
                  <a:schemeClr val="tx1"/>
                </a:solidFill>
              </a:rPr>
              <a:t>v) System development standards</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305485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endParaRPr lang="en-US" sz="4000" b="1" dirty="0">
              <a:solidFill>
                <a:srgbClr val="00B050"/>
              </a:solidFill>
            </a:endParaRPr>
          </a:p>
          <a:p>
            <a:pPr marL="0" indent="0" algn="ctr">
              <a:lnSpc>
                <a:spcPct val="120000"/>
              </a:lnSpc>
              <a:spcBef>
                <a:spcPts val="0"/>
              </a:spcBef>
              <a:buClrTx/>
              <a:buNone/>
            </a:pPr>
            <a:endParaRPr lang="en-US" sz="4000" b="1" dirty="0">
              <a:solidFill>
                <a:srgbClr val="00B050"/>
              </a:solidFill>
            </a:endParaRPr>
          </a:p>
          <a:p>
            <a:pPr marL="0" indent="0" algn="ctr">
              <a:lnSpc>
                <a:spcPct val="120000"/>
              </a:lnSpc>
              <a:spcBef>
                <a:spcPts val="0"/>
              </a:spcBef>
              <a:buClrTx/>
              <a:buNone/>
            </a:pPr>
            <a:endParaRPr lang="en-US" sz="4000" b="1" dirty="0">
              <a:solidFill>
                <a:srgbClr val="00B050"/>
              </a:solidFill>
            </a:endParaRPr>
          </a:p>
          <a:p>
            <a:pPr marL="0" indent="0" algn="ctr">
              <a:lnSpc>
                <a:spcPct val="120000"/>
              </a:lnSpc>
              <a:spcBef>
                <a:spcPts val="0"/>
              </a:spcBef>
              <a:buClrTx/>
              <a:buNone/>
            </a:pPr>
            <a:endParaRPr lang="en-US" sz="4000" b="1" dirty="0">
              <a:solidFill>
                <a:srgbClr val="00B050"/>
              </a:solidFill>
            </a:endParaRPr>
          </a:p>
          <a:p>
            <a:pPr marL="0" indent="0" algn="ctr">
              <a:lnSpc>
                <a:spcPct val="120000"/>
              </a:lnSpc>
              <a:spcBef>
                <a:spcPts val="0"/>
              </a:spcBef>
              <a:buClrTx/>
              <a:buNone/>
            </a:pPr>
            <a:r>
              <a:rPr lang="en-US" sz="4000" b="1" dirty="0">
                <a:solidFill>
                  <a:srgbClr val="00B050"/>
                </a:solidFill>
              </a:rPr>
              <a:t>PROJECT MANAGEMENT</a:t>
            </a:r>
            <a:endParaRPr lang="en-GB" sz="4000" b="1" dirty="0">
              <a:solidFill>
                <a:srgbClr val="00B050"/>
              </a:solidFill>
            </a:endParaRPr>
          </a:p>
          <a:p>
            <a:pPr marL="0" indent="0" algn="ctr">
              <a:lnSpc>
                <a:spcPct val="120000"/>
              </a:lnSpc>
              <a:spcBef>
                <a:spcPts val="0"/>
              </a:spcBef>
              <a:buClrTx/>
              <a:buNone/>
            </a:pPr>
            <a:endParaRPr lang="en-US" sz="4000" b="1" dirty="0">
              <a:solidFill>
                <a:srgbClr val="00B050"/>
              </a:solidFill>
            </a:endParaRPr>
          </a:p>
          <a:p>
            <a:pPr marL="0" indent="0" algn="ctr">
              <a:lnSpc>
                <a:spcPct val="120000"/>
              </a:lnSpc>
              <a:spcBef>
                <a:spcPts val="0"/>
              </a:spcBef>
              <a:buClrTx/>
              <a:buNone/>
            </a:pPr>
            <a:endParaRPr lang="en-US" sz="4000" b="1" dirty="0">
              <a:solidFill>
                <a:srgbClr val="00B050"/>
              </a:solidFill>
            </a:endParaRPr>
          </a:p>
          <a:p>
            <a:pPr marL="0" indent="0" algn="ctr">
              <a:lnSpc>
                <a:spcPct val="120000"/>
              </a:lnSpc>
              <a:spcBef>
                <a:spcPts val="0"/>
              </a:spcBef>
              <a:buClrTx/>
              <a:buNone/>
            </a:pPr>
            <a:endParaRPr lang="en-US" sz="4000" b="1" dirty="0">
              <a:solidFill>
                <a:srgbClr val="00B050"/>
              </a:solidFill>
            </a:endParaRPr>
          </a:p>
          <a:p>
            <a:pPr marL="0" indent="0" algn="ctr">
              <a:buNone/>
            </a:pPr>
            <a:endParaRPr lang="en-US" sz="4000" b="1" dirty="0">
              <a:solidFill>
                <a:srgbClr val="00B050"/>
              </a:solidFill>
            </a:endParaRPr>
          </a:p>
          <a:p>
            <a:pPr marL="0" indent="0" algn="ctr">
              <a:buNone/>
            </a:pPr>
            <a:endParaRPr lang="en-US" sz="4000" b="1" dirty="0">
              <a:solidFill>
                <a:srgbClr val="00B050"/>
              </a:solidFill>
            </a:endParaRPr>
          </a:p>
          <a:p>
            <a:pPr algn="ctr"/>
            <a:endParaRPr lang="en-US" sz="4000" b="1" dirty="0">
              <a:solidFill>
                <a:srgbClr val="00B050"/>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7567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INTRODUCTION TO PROJECT MANAGEMENT</a:t>
            </a:r>
          </a:p>
          <a:p>
            <a:pPr marL="0" indent="0" algn="just">
              <a:lnSpc>
                <a:spcPct val="120000"/>
              </a:lnSpc>
              <a:spcBef>
                <a:spcPts val="0"/>
              </a:spcBef>
              <a:buClrTx/>
              <a:buNone/>
            </a:pPr>
            <a:r>
              <a:rPr lang="en-US" sz="2600" u="sng" dirty="0">
                <a:solidFill>
                  <a:srgbClr val="0070C0"/>
                </a:solidFill>
              </a:rPr>
              <a:t>What is project (work)?</a:t>
            </a:r>
          </a:p>
          <a:p>
            <a:pPr algn="just">
              <a:lnSpc>
                <a:spcPct val="120000"/>
              </a:lnSpc>
              <a:spcBef>
                <a:spcPts val="0"/>
              </a:spcBef>
              <a:buClrTx/>
              <a:buFont typeface="Wingdings" panose="05000000000000000000" pitchFamily="2" charset="2"/>
              <a:buChar char="q"/>
            </a:pPr>
            <a:r>
              <a:rPr lang="en-US" sz="2600" dirty="0">
                <a:solidFill>
                  <a:schemeClr val="tx1"/>
                </a:solidFill>
              </a:rPr>
              <a:t>A </a:t>
            </a:r>
            <a:r>
              <a:rPr lang="en-US" sz="2600" b="1" dirty="0">
                <a:solidFill>
                  <a:schemeClr val="tx1"/>
                </a:solidFill>
              </a:rPr>
              <a:t>temporary</a:t>
            </a:r>
            <a:r>
              <a:rPr lang="en-US" sz="2600" dirty="0">
                <a:solidFill>
                  <a:schemeClr val="tx1"/>
                </a:solidFill>
              </a:rPr>
              <a:t> system of actions or activities to achieve an objective, with clear </a:t>
            </a:r>
            <a:r>
              <a:rPr lang="en-US" sz="2600" b="1" dirty="0">
                <a:solidFill>
                  <a:schemeClr val="tx1"/>
                </a:solidFill>
              </a:rPr>
              <a:t>start</a:t>
            </a:r>
            <a:r>
              <a:rPr lang="en-US" sz="2600" dirty="0">
                <a:solidFill>
                  <a:schemeClr val="tx1"/>
                </a:solidFill>
              </a:rPr>
              <a:t> and </a:t>
            </a:r>
            <a:r>
              <a:rPr lang="en-US" sz="2600" b="1" dirty="0">
                <a:solidFill>
                  <a:schemeClr val="tx1"/>
                </a:solidFill>
              </a:rPr>
              <a:t>finish date</a:t>
            </a:r>
            <a:r>
              <a:rPr lang="en-US" sz="2600" dirty="0">
                <a:solidFill>
                  <a:schemeClr val="tx1"/>
                </a:solidFill>
              </a:rPr>
              <a:t>, initiated and completed through a </a:t>
            </a:r>
            <a:r>
              <a:rPr lang="en-US" sz="2600" b="1" dirty="0">
                <a:solidFill>
                  <a:schemeClr val="tx1"/>
                </a:solidFill>
              </a:rPr>
              <a:t>network of people </a:t>
            </a:r>
            <a:r>
              <a:rPr lang="en-US" sz="2600" dirty="0">
                <a:solidFill>
                  <a:schemeClr val="tx1"/>
                </a:solidFill>
              </a:rPr>
              <a:t>within the constraints of </a:t>
            </a:r>
            <a:r>
              <a:rPr lang="en-US" sz="2600" b="1" dirty="0">
                <a:solidFill>
                  <a:schemeClr val="tx1"/>
                </a:solidFill>
              </a:rPr>
              <a:t>time, costs </a:t>
            </a:r>
            <a:r>
              <a:rPr lang="en-US" sz="2600" dirty="0">
                <a:solidFill>
                  <a:schemeClr val="tx1"/>
                </a:solidFill>
              </a:rPr>
              <a:t>and </a:t>
            </a:r>
            <a:r>
              <a:rPr lang="en-US" sz="2600" b="1" dirty="0">
                <a:solidFill>
                  <a:schemeClr val="tx1"/>
                </a:solidFill>
              </a:rPr>
              <a:t>specifications</a:t>
            </a:r>
            <a:r>
              <a:rPr lang="en-US" sz="2600" dirty="0">
                <a:solidFill>
                  <a:schemeClr val="tx1"/>
                </a:solidFill>
              </a:rPr>
              <a:t>.</a:t>
            </a:r>
          </a:p>
          <a:p>
            <a:pPr marL="0" indent="0" algn="ctr">
              <a:lnSpc>
                <a:spcPct val="120000"/>
              </a:lnSpc>
              <a:spcBef>
                <a:spcPts val="0"/>
              </a:spcBef>
              <a:buClrTx/>
              <a:buNone/>
            </a:pPr>
            <a:r>
              <a:rPr lang="en-US" sz="2600" dirty="0">
                <a:solidFill>
                  <a:schemeClr val="tx1"/>
                </a:solidFill>
              </a:rPr>
              <a:t>OR</a:t>
            </a:r>
          </a:p>
          <a:p>
            <a:pPr algn="just">
              <a:lnSpc>
                <a:spcPct val="120000"/>
              </a:lnSpc>
              <a:spcBef>
                <a:spcPts val="0"/>
              </a:spcBef>
              <a:buClrTx/>
              <a:buFont typeface="Wingdings" panose="05000000000000000000" pitchFamily="2" charset="2"/>
              <a:buChar char="q"/>
            </a:pPr>
            <a:r>
              <a:rPr lang="en-US" sz="2600" dirty="0">
                <a:solidFill>
                  <a:schemeClr val="tx1"/>
                </a:solidFill>
              </a:rPr>
              <a:t>“a </a:t>
            </a:r>
            <a:r>
              <a:rPr lang="en-US" sz="2600" b="1" dirty="0">
                <a:solidFill>
                  <a:schemeClr val="tx1"/>
                </a:solidFill>
              </a:rPr>
              <a:t>specific, finite task </a:t>
            </a:r>
            <a:r>
              <a:rPr lang="en-US" sz="2600" dirty="0">
                <a:solidFill>
                  <a:schemeClr val="tx1"/>
                </a:solidFill>
              </a:rPr>
              <a:t>to be accomplished” through a network of People within the constraints of </a:t>
            </a:r>
            <a:r>
              <a:rPr lang="en-US" sz="2600" b="1" dirty="0">
                <a:solidFill>
                  <a:schemeClr val="tx1"/>
                </a:solidFill>
              </a:rPr>
              <a:t>schedule</a:t>
            </a:r>
            <a:r>
              <a:rPr lang="en-US" sz="2600" dirty="0">
                <a:solidFill>
                  <a:schemeClr val="tx1"/>
                </a:solidFill>
              </a:rPr>
              <a:t>, </a:t>
            </a:r>
            <a:r>
              <a:rPr lang="en-US" sz="2600" b="1" dirty="0">
                <a:solidFill>
                  <a:schemeClr val="tx1"/>
                </a:solidFill>
              </a:rPr>
              <a:t>budget</a:t>
            </a:r>
            <a:r>
              <a:rPr lang="en-US" sz="2600" dirty="0">
                <a:solidFill>
                  <a:schemeClr val="tx1"/>
                </a:solidFill>
              </a:rPr>
              <a:t> targets and </a:t>
            </a:r>
            <a:r>
              <a:rPr lang="en-US" sz="2600" b="1" dirty="0">
                <a:solidFill>
                  <a:schemeClr val="tx1"/>
                </a:solidFill>
              </a:rPr>
              <a:t>specifications</a:t>
            </a:r>
            <a:r>
              <a:rPr lang="en-US" sz="2600" dirty="0">
                <a:solidFill>
                  <a:schemeClr val="tx1"/>
                </a:solidFill>
              </a:rPr>
              <a: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508579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A project is a temporary effort to create a unique product, service or result. A project has a definite start and end. </a:t>
            </a:r>
          </a:p>
          <a:p>
            <a:pPr algn="just">
              <a:lnSpc>
                <a:spcPct val="120000"/>
              </a:lnSpc>
              <a:spcBef>
                <a:spcPts val="0"/>
              </a:spcBef>
              <a:buClrTx/>
              <a:buFont typeface="Wingdings" panose="05000000000000000000" pitchFamily="2" charset="2"/>
              <a:buChar char="q"/>
            </a:pPr>
            <a:r>
              <a:rPr lang="en-US" sz="2600" dirty="0">
                <a:solidFill>
                  <a:schemeClr val="tx1"/>
                </a:solidFill>
              </a:rPr>
              <a:t>A project management plan is created by a project manager. This plan requires a buy-in from all stakeholders. The plan should be (SMART);</a:t>
            </a:r>
          </a:p>
          <a:p>
            <a:pPr algn="just">
              <a:lnSpc>
                <a:spcPct val="120000"/>
              </a:lnSpc>
              <a:spcBef>
                <a:spcPts val="0"/>
              </a:spcBef>
              <a:buClrTx/>
              <a:buFont typeface="Wingdings" panose="05000000000000000000" pitchFamily="2" charset="2"/>
              <a:buChar char="ü"/>
            </a:pPr>
            <a:r>
              <a:rPr lang="en-US" sz="2600" dirty="0">
                <a:solidFill>
                  <a:schemeClr val="tx1"/>
                </a:solidFill>
              </a:rPr>
              <a:t>S-Smart</a:t>
            </a:r>
          </a:p>
          <a:p>
            <a:pPr algn="just">
              <a:lnSpc>
                <a:spcPct val="120000"/>
              </a:lnSpc>
              <a:spcBef>
                <a:spcPts val="0"/>
              </a:spcBef>
              <a:buClrTx/>
              <a:buFont typeface="Wingdings" panose="05000000000000000000" pitchFamily="2" charset="2"/>
              <a:buChar char="ü"/>
            </a:pPr>
            <a:r>
              <a:rPr lang="en-US" sz="2600" dirty="0">
                <a:solidFill>
                  <a:schemeClr val="tx1"/>
                </a:solidFill>
              </a:rPr>
              <a:t>M-Measurable</a:t>
            </a:r>
          </a:p>
          <a:p>
            <a:pPr algn="just">
              <a:lnSpc>
                <a:spcPct val="120000"/>
              </a:lnSpc>
              <a:spcBef>
                <a:spcPts val="0"/>
              </a:spcBef>
              <a:buClrTx/>
              <a:buFont typeface="Wingdings" panose="05000000000000000000" pitchFamily="2" charset="2"/>
              <a:buChar char="ü"/>
            </a:pPr>
            <a:r>
              <a:rPr lang="en-US" sz="2600" dirty="0">
                <a:solidFill>
                  <a:schemeClr val="tx1"/>
                </a:solidFill>
              </a:rPr>
              <a:t>A-Achievable</a:t>
            </a:r>
          </a:p>
          <a:p>
            <a:pPr algn="just">
              <a:lnSpc>
                <a:spcPct val="120000"/>
              </a:lnSpc>
              <a:spcBef>
                <a:spcPts val="0"/>
              </a:spcBef>
              <a:buClrTx/>
              <a:buFont typeface="Wingdings" panose="05000000000000000000" pitchFamily="2" charset="2"/>
              <a:buChar char="ü"/>
            </a:pPr>
            <a:r>
              <a:rPr lang="en-US" sz="2600" dirty="0">
                <a:solidFill>
                  <a:schemeClr val="tx1"/>
                </a:solidFill>
              </a:rPr>
              <a:t>R-Realistic</a:t>
            </a:r>
          </a:p>
          <a:p>
            <a:pPr algn="just">
              <a:lnSpc>
                <a:spcPct val="120000"/>
              </a:lnSpc>
              <a:spcBef>
                <a:spcPts val="0"/>
              </a:spcBef>
              <a:buClrTx/>
              <a:buFont typeface="Wingdings" panose="05000000000000000000" pitchFamily="2" charset="2"/>
              <a:buChar char="ü"/>
            </a:pPr>
            <a:r>
              <a:rPr lang="en-US" sz="2600" dirty="0">
                <a:solidFill>
                  <a:schemeClr val="tx1"/>
                </a:solidFill>
              </a:rPr>
              <a:t>T-Time-bound.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73355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38200"/>
          </a:xfrm>
        </p:spPr>
        <p:txBody>
          <a:bodyPr>
            <a:normAutofit fontScale="90000"/>
          </a:bodyPr>
          <a:lstStyle/>
          <a:p>
            <a:pPr lvl="0"/>
            <a:r>
              <a:rPr lang="en-US" sz="4400" dirty="0"/>
              <a:t>Teaching Strategies </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609598" y="1676400"/>
            <a:ext cx="7391401" cy="4364963"/>
          </a:xfrm>
        </p:spPr>
        <p:txBody>
          <a:bodyPr>
            <a:normAutofit/>
          </a:bodyPr>
          <a:lstStyle/>
          <a:p>
            <a:pPr marL="514350" indent="-514350" algn="just">
              <a:buFont typeface="+mj-lt"/>
              <a:buAutoNum type="arabicPeriod"/>
            </a:pPr>
            <a:r>
              <a:rPr lang="en-US" sz="3200" dirty="0"/>
              <a:t>Interactive Lectures</a:t>
            </a:r>
          </a:p>
          <a:p>
            <a:pPr marL="514350" indent="-514350" algn="just">
              <a:buFont typeface="+mj-lt"/>
              <a:buAutoNum type="arabicPeriod"/>
            </a:pPr>
            <a:r>
              <a:rPr lang="en-GB" sz="3200" dirty="0"/>
              <a:t>small group tutorials</a:t>
            </a:r>
          </a:p>
          <a:p>
            <a:pPr marL="514350" indent="-514350" algn="just">
              <a:buFont typeface="+mj-lt"/>
              <a:buAutoNum type="arabicPeriod"/>
            </a:pPr>
            <a:r>
              <a:rPr lang="en-GB" sz="3200" dirty="0"/>
              <a:t>Group assignments </a:t>
            </a:r>
            <a:endParaRPr lang="en-US" sz="3200" dirty="0"/>
          </a:p>
          <a:p>
            <a:pPr marL="514350" indent="-514350" algn="just">
              <a:buFont typeface="+mj-lt"/>
              <a:buAutoNum type="arabicPeriod"/>
            </a:pPr>
            <a:r>
              <a:rPr lang="en-US" sz="3200" dirty="0"/>
              <a:t>Participatory learning </a:t>
            </a:r>
          </a:p>
          <a:p>
            <a:pPr marL="514350" indent="-514350" algn="just">
              <a:buFont typeface="+mj-lt"/>
              <a:buAutoNum type="arabicPeriod"/>
            </a:pPr>
            <a:r>
              <a:rPr lang="en-US" sz="3200" dirty="0"/>
              <a:t>Group Discussions</a:t>
            </a:r>
          </a:p>
          <a:p>
            <a:pPr marL="514350" indent="-514350" algn="just">
              <a:buFont typeface="+mj-lt"/>
              <a:buAutoNum type="arabicPeriod"/>
            </a:pPr>
            <a:r>
              <a:rPr lang="en-US" sz="3200" dirty="0"/>
              <a:t>Assignments </a:t>
            </a:r>
          </a:p>
          <a:p>
            <a:pPr algn="just"/>
            <a:endParaRPr lang="en-US" sz="3200" dirty="0"/>
          </a:p>
          <a:p>
            <a:pPr algn="just"/>
            <a:endParaRPr lang="en-US" sz="3200" dirty="0"/>
          </a:p>
        </p:txBody>
      </p:sp>
      <p:sp>
        <p:nvSpPr>
          <p:cNvPr id="5" name="Slide Number Placeholder 1">
            <a:extLst>
              <a:ext uri="{FF2B5EF4-FFF2-40B4-BE49-F238E27FC236}">
                <a16:creationId xmlns:a16="http://schemas.microsoft.com/office/drawing/2014/main" id="{AFC026AD-744A-49B2-84B8-325600741476}"/>
              </a:ext>
            </a:extLst>
          </p:cNvPr>
          <p:cNvSpPr>
            <a:spLocks noGrp="1"/>
          </p:cNvSpPr>
          <p:nvPr>
            <p:ph type="sldNum" sz="quarter" idx="12"/>
          </p:nvPr>
        </p:nvSpPr>
        <p:spPr>
          <a:xfrm>
            <a:off x="7848601" y="6170822"/>
            <a:ext cx="9906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198700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506" y="152400"/>
            <a:ext cx="8866094" cy="6534251"/>
          </a:xfrm>
        </p:spPr>
        <p:txBody>
          <a:bodyPr>
            <a:normAutofit/>
          </a:bodyPr>
          <a:lstStyle/>
          <a:p>
            <a:pPr marL="0" indent="0" algn="just">
              <a:lnSpc>
                <a:spcPct val="120000"/>
              </a:lnSpc>
              <a:spcBef>
                <a:spcPts val="0"/>
              </a:spcBef>
              <a:buClrTx/>
              <a:buNone/>
            </a:pPr>
            <a:r>
              <a:rPr lang="en-GB" sz="2500" b="1" dirty="0">
                <a:solidFill>
                  <a:srgbClr val="0070C0"/>
                </a:solidFill>
              </a:rPr>
              <a:t>Other Terms:</a:t>
            </a:r>
          </a:p>
          <a:p>
            <a:pPr algn="just">
              <a:lnSpc>
                <a:spcPct val="120000"/>
              </a:lnSpc>
              <a:spcBef>
                <a:spcPts val="0"/>
              </a:spcBef>
              <a:buClrTx/>
              <a:buFont typeface="Wingdings" panose="05000000000000000000" pitchFamily="2" charset="2"/>
              <a:buChar char="q"/>
            </a:pPr>
            <a:r>
              <a:rPr lang="en-US" sz="2600" b="1" u="sng" dirty="0">
                <a:solidFill>
                  <a:schemeClr val="tx1"/>
                </a:solidFill>
              </a:rPr>
              <a:t>Operational Work</a:t>
            </a:r>
            <a:r>
              <a:rPr lang="en-GB" sz="2500" b="1" dirty="0">
                <a:solidFill>
                  <a:schemeClr val="tx1"/>
                </a:solidFill>
              </a:rPr>
              <a:t>: </a:t>
            </a:r>
            <a:r>
              <a:rPr lang="en-US" sz="2500" dirty="0">
                <a:solidFill>
                  <a:schemeClr val="tx1"/>
                </a:solidFill>
              </a:rPr>
              <a:t>An organization can either have operational work or project work. The difference between operational work and project work is that the operational work is always ongoing whereas project work has a definite end.</a:t>
            </a:r>
          </a:p>
          <a:p>
            <a:pPr algn="just">
              <a:lnSpc>
                <a:spcPct val="120000"/>
              </a:lnSpc>
              <a:spcBef>
                <a:spcPts val="0"/>
              </a:spcBef>
              <a:buClrTx/>
              <a:buFont typeface="Wingdings" panose="05000000000000000000" pitchFamily="2" charset="2"/>
              <a:buChar char="q"/>
            </a:pPr>
            <a:r>
              <a:rPr lang="en-US" sz="2500" b="1" u="sng" dirty="0">
                <a:solidFill>
                  <a:schemeClr val="tx1"/>
                </a:solidFill>
              </a:rPr>
              <a:t>Program:</a:t>
            </a:r>
            <a:r>
              <a:rPr lang="en-US" sz="2500" dirty="0">
                <a:solidFill>
                  <a:schemeClr val="tx1"/>
                </a:solidFill>
              </a:rPr>
              <a:t> A group of projects is termed as a Program. There are several projects carried out in an organization and managing these projects independently becomes a challenge for the organization. Hence, a group of related projects is combined together in a program.</a:t>
            </a:r>
          </a:p>
          <a:p>
            <a:pPr algn="just">
              <a:lnSpc>
                <a:spcPct val="120000"/>
              </a:lnSpc>
              <a:spcBef>
                <a:spcPts val="0"/>
              </a:spcBef>
              <a:buClrTx/>
              <a:buFont typeface="Wingdings" panose="05000000000000000000" pitchFamily="2" charset="2"/>
              <a:buChar char="q"/>
            </a:pPr>
            <a:r>
              <a:rPr lang="en-US" sz="2500" b="1" u="sng" dirty="0">
                <a:solidFill>
                  <a:schemeClr val="tx1"/>
                </a:solidFill>
              </a:rPr>
              <a:t>Portfolio:</a:t>
            </a:r>
            <a:r>
              <a:rPr lang="en-US" sz="2500" dirty="0">
                <a:solidFill>
                  <a:schemeClr val="tx1"/>
                </a:solidFill>
              </a:rPr>
              <a:t> A portfolio includes a group of programs and individual projects that are implemented to achieve a specific strategic business goal.</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334733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b="1" u="sng" dirty="0" err="1">
                <a:solidFill>
                  <a:schemeClr val="tx1"/>
                </a:solidFill>
              </a:rPr>
              <a:t>OPM</a:t>
            </a:r>
            <a:r>
              <a:rPr lang="en-US" sz="2600" b="1" u="sng" dirty="0">
                <a:solidFill>
                  <a:schemeClr val="tx1"/>
                </a:solidFill>
              </a:rPr>
              <a:t> (Organizational Project Management):</a:t>
            </a:r>
            <a:r>
              <a:rPr lang="en-US" sz="2600" u="sng" dirty="0">
                <a:solidFill>
                  <a:schemeClr val="tx1"/>
                </a:solidFill>
              </a:rPr>
              <a:t> </a:t>
            </a:r>
            <a:r>
              <a:rPr lang="en-US" sz="2600" dirty="0">
                <a:solidFill>
                  <a:schemeClr val="tx1"/>
                </a:solidFill>
              </a:rPr>
              <a:t>This is a framework in which portfolio, program, and projects are integrated with organizational enablers to achieve strategic objectives.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5012419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Main Characteristics of Projects </a:t>
            </a:r>
          </a:p>
          <a:p>
            <a:pPr algn="just">
              <a:lnSpc>
                <a:spcPct val="120000"/>
              </a:lnSpc>
              <a:spcBef>
                <a:spcPts val="0"/>
              </a:spcBef>
              <a:buClrTx/>
              <a:buFont typeface="Wingdings" panose="05000000000000000000" pitchFamily="2" charset="2"/>
              <a:buChar char="q"/>
            </a:pPr>
            <a:r>
              <a:rPr lang="en-US" sz="2600" b="1" dirty="0">
                <a:solidFill>
                  <a:schemeClr val="tx1"/>
                </a:solidFill>
              </a:rPr>
              <a:t>Unique</a:t>
            </a:r>
            <a:r>
              <a:rPr lang="en-US" sz="2600" dirty="0">
                <a:solidFill>
                  <a:schemeClr val="tx1"/>
                </a:solidFill>
              </a:rPr>
              <a:t> set of </a:t>
            </a:r>
            <a:r>
              <a:rPr lang="en-US" sz="2600" b="1" dirty="0">
                <a:solidFill>
                  <a:schemeClr val="tx1"/>
                </a:solidFill>
              </a:rPr>
              <a:t>sequenced</a:t>
            </a:r>
            <a:r>
              <a:rPr lang="en-US" sz="2600" dirty="0">
                <a:solidFill>
                  <a:schemeClr val="tx1"/>
                </a:solidFill>
              </a:rPr>
              <a:t> events and  therefore </a:t>
            </a:r>
            <a:r>
              <a:rPr lang="en-US" sz="2600" b="1" dirty="0">
                <a:solidFill>
                  <a:schemeClr val="tx1"/>
                </a:solidFill>
              </a:rPr>
              <a:t>none repetitive </a:t>
            </a:r>
            <a:r>
              <a:rPr lang="en-US" sz="2600" dirty="0">
                <a:solidFill>
                  <a:schemeClr val="tx1"/>
                </a:solidFill>
              </a:rPr>
              <a:t>within an organization;</a:t>
            </a:r>
          </a:p>
          <a:p>
            <a:pPr algn="just">
              <a:lnSpc>
                <a:spcPct val="120000"/>
              </a:lnSpc>
              <a:spcBef>
                <a:spcPts val="0"/>
              </a:spcBef>
              <a:buClrTx/>
              <a:buFont typeface="Wingdings" panose="05000000000000000000" pitchFamily="2" charset="2"/>
              <a:buChar char="q"/>
            </a:pPr>
            <a:r>
              <a:rPr lang="en-US" sz="2600" dirty="0">
                <a:solidFill>
                  <a:schemeClr val="tx1"/>
                </a:solidFill>
              </a:rPr>
              <a:t> Has a </a:t>
            </a:r>
            <a:r>
              <a:rPr lang="en-US" sz="2600" b="1" dirty="0">
                <a:solidFill>
                  <a:schemeClr val="tx1"/>
                </a:solidFill>
              </a:rPr>
              <a:t>defined scope</a:t>
            </a:r>
            <a:r>
              <a:rPr lang="en-US" sz="2600" dirty="0">
                <a:solidFill>
                  <a:schemeClr val="tx1"/>
                </a:solidFill>
              </a:rPr>
              <a:t>;</a:t>
            </a:r>
          </a:p>
          <a:p>
            <a:pPr algn="just">
              <a:lnSpc>
                <a:spcPct val="120000"/>
              </a:lnSpc>
              <a:spcBef>
                <a:spcPts val="0"/>
              </a:spcBef>
              <a:buClrTx/>
              <a:buFont typeface="Wingdings" panose="05000000000000000000" pitchFamily="2" charset="2"/>
              <a:buChar char="q"/>
            </a:pPr>
            <a:r>
              <a:rPr lang="en-US" sz="2600" dirty="0">
                <a:solidFill>
                  <a:schemeClr val="tx1"/>
                </a:solidFill>
              </a:rPr>
              <a:t> Has a </a:t>
            </a:r>
            <a:r>
              <a:rPr lang="en-US" sz="2600" b="1" dirty="0">
                <a:solidFill>
                  <a:schemeClr val="tx1"/>
                </a:solidFill>
              </a:rPr>
              <a:t>start </a:t>
            </a:r>
            <a:r>
              <a:rPr lang="en-US" sz="2600" dirty="0">
                <a:solidFill>
                  <a:schemeClr val="tx1"/>
                </a:solidFill>
              </a:rPr>
              <a:t>and a </a:t>
            </a:r>
            <a:r>
              <a:rPr lang="en-US" sz="2600" b="1" dirty="0">
                <a:solidFill>
                  <a:schemeClr val="tx1"/>
                </a:solidFill>
              </a:rPr>
              <a:t>finish</a:t>
            </a:r>
            <a:r>
              <a:rPr lang="en-US" sz="2600" dirty="0">
                <a:solidFill>
                  <a:schemeClr val="tx1"/>
                </a:solidFill>
              </a:rPr>
              <a:t> date;</a:t>
            </a:r>
          </a:p>
          <a:p>
            <a:pPr algn="just">
              <a:lnSpc>
                <a:spcPct val="120000"/>
              </a:lnSpc>
              <a:spcBef>
                <a:spcPts val="0"/>
              </a:spcBef>
              <a:buClrTx/>
              <a:buFont typeface="Wingdings" panose="05000000000000000000" pitchFamily="2" charset="2"/>
              <a:buChar char="q"/>
            </a:pPr>
            <a:r>
              <a:rPr lang="en-US" sz="2600" dirty="0">
                <a:solidFill>
                  <a:schemeClr val="tx1"/>
                </a:solidFill>
              </a:rPr>
              <a:t> </a:t>
            </a:r>
            <a:r>
              <a:rPr lang="en-US" sz="2600" b="1" dirty="0">
                <a:solidFill>
                  <a:schemeClr val="tx1"/>
                </a:solidFill>
              </a:rPr>
              <a:t>Limited resources </a:t>
            </a:r>
            <a:r>
              <a:rPr lang="en-US" sz="2600" dirty="0">
                <a:solidFill>
                  <a:schemeClr val="tx1"/>
                </a:solidFill>
              </a:rPr>
              <a:t>and budget;</a:t>
            </a:r>
          </a:p>
          <a:p>
            <a:pPr algn="just">
              <a:lnSpc>
                <a:spcPct val="120000"/>
              </a:lnSpc>
              <a:spcBef>
                <a:spcPts val="0"/>
              </a:spcBef>
              <a:buClrTx/>
              <a:buFont typeface="Wingdings" panose="05000000000000000000" pitchFamily="2" charset="2"/>
              <a:buChar char="q"/>
            </a:pPr>
            <a:r>
              <a:rPr lang="en-US" sz="2600" dirty="0">
                <a:solidFill>
                  <a:schemeClr val="tx1"/>
                </a:solidFill>
              </a:rPr>
              <a:t> </a:t>
            </a:r>
            <a:r>
              <a:rPr lang="en-US" sz="2600" b="1" dirty="0">
                <a:solidFill>
                  <a:schemeClr val="tx1"/>
                </a:solidFill>
              </a:rPr>
              <a:t>Involves many people </a:t>
            </a:r>
            <a:r>
              <a:rPr lang="en-US" sz="2600" dirty="0">
                <a:solidFill>
                  <a:schemeClr val="tx1"/>
                </a:solidFill>
              </a:rPr>
              <a:t>across functional areas in the organization;</a:t>
            </a:r>
          </a:p>
          <a:p>
            <a:pPr algn="just">
              <a:lnSpc>
                <a:spcPct val="120000"/>
              </a:lnSpc>
              <a:spcBef>
                <a:spcPts val="0"/>
              </a:spcBef>
              <a:buClrTx/>
              <a:buFont typeface="Wingdings" panose="05000000000000000000" pitchFamily="2" charset="2"/>
              <a:buChar char="q"/>
            </a:pPr>
            <a:r>
              <a:rPr lang="en-US" sz="2600" dirty="0">
                <a:solidFill>
                  <a:schemeClr val="tx1"/>
                </a:solidFill>
              </a:rPr>
              <a:t>Range in </a:t>
            </a:r>
            <a:r>
              <a:rPr lang="en-US" sz="2600" b="1" dirty="0">
                <a:solidFill>
                  <a:schemeClr val="tx1"/>
                </a:solidFill>
              </a:rPr>
              <a:t>size, scope, cost and time</a:t>
            </a:r>
            <a:r>
              <a:rPr lang="en-US" sz="2600" dirty="0">
                <a:solidFill>
                  <a:schemeClr val="tx1"/>
                </a:solidFill>
              </a:rPr>
              <a:t>;</a:t>
            </a:r>
          </a:p>
          <a:p>
            <a:pPr algn="just">
              <a:lnSpc>
                <a:spcPct val="120000"/>
              </a:lnSpc>
              <a:spcBef>
                <a:spcPts val="0"/>
              </a:spcBef>
              <a:buClrTx/>
              <a:buFont typeface="Wingdings" panose="05000000000000000000" pitchFamily="2" charset="2"/>
              <a:buChar char="q"/>
            </a:pPr>
            <a:r>
              <a:rPr lang="en-US" sz="2600" b="1" dirty="0">
                <a:solidFill>
                  <a:schemeClr val="tx1"/>
                </a:solidFill>
              </a:rPr>
              <a:t>Goal</a:t>
            </a:r>
            <a:r>
              <a:rPr lang="en-US" sz="2600" dirty="0">
                <a:solidFill>
                  <a:schemeClr val="tx1"/>
                </a:solidFill>
              </a:rPr>
              <a:t> oriented.</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65496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Examples of Projects</a:t>
            </a:r>
            <a:endParaRPr lang="en-GB" sz="2500" b="1" dirty="0">
              <a:solidFill>
                <a:srgbClr val="0070C0"/>
              </a:solidFill>
            </a:endParaRPr>
          </a:p>
          <a:p>
            <a:pPr marL="0" indent="0" algn="just">
              <a:lnSpc>
                <a:spcPct val="120000"/>
              </a:lnSpc>
              <a:spcBef>
                <a:spcPts val="0"/>
              </a:spcBef>
              <a:buClrTx/>
              <a:buNone/>
            </a:pPr>
            <a:r>
              <a:rPr lang="en-US" sz="2600" b="1" dirty="0">
                <a:solidFill>
                  <a:schemeClr val="tx1"/>
                </a:solidFill>
              </a:rPr>
              <a:t>Industrial Projects:</a:t>
            </a:r>
          </a:p>
          <a:p>
            <a:pPr algn="just">
              <a:lnSpc>
                <a:spcPct val="120000"/>
              </a:lnSpc>
              <a:spcBef>
                <a:spcPts val="0"/>
              </a:spcBef>
              <a:buClrTx/>
              <a:buFont typeface="Wingdings" panose="05000000000000000000" pitchFamily="2" charset="2"/>
              <a:buChar char="q"/>
            </a:pPr>
            <a:r>
              <a:rPr lang="en-US" sz="2600" dirty="0">
                <a:solidFill>
                  <a:schemeClr val="tx1"/>
                </a:solidFill>
              </a:rPr>
              <a:t>Designing or Constructing a house</a:t>
            </a:r>
          </a:p>
          <a:p>
            <a:pPr algn="just">
              <a:lnSpc>
                <a:spcPct val="120000"/>
              </a:lnSpc>
              <a:spcBef>
                <a:spcPts val="0"/>
              </a:spcBef>
              <a:buClrTx/>
              <a:buFont typeface="Wingdings" panose="05000000000000000000" pitchFamily="2" charset="2"/>
              <a:buChar char="q"/>
            </a:pPr>
            <a:r>
              <a:rPr lang="en-US" sz="2600" dirty="0">
                <a:solidFill>
                  <a:schemeClr val="tx1"/>
                </a:solidFill>
              </a:rPr>
              <a:t>Provide gas supply to an industrial estate</a:t>
            </a:r>
          </a:p>
          <a:p>
            <a:pPr algn="just">
              <a:lnSpc>
                <a:spcPct val="120000"/>
              </a:lnSpc>
              <a:spcBef>
                <a:spcPts val="0"/>
              </a:spcBef>
              <a:buClrTx/>
              <a:buFont typeface="Wingdings" panose="05000000000000000000" pitchFamily="2" charset="2"/>
              <a:buChar char="q"/>
            </a:pPr>
            <a:r>
              <a:rPr lang="en-US" sz="2600" dirty="0">
                <a:solidFill>
                  <a:schemeClr val="tx1"/>
                </a:solidFill>
              </a:rPr>
              <a:t>Build a motor way </a:t>
            </a:r>
          </a:p>
          <a:p>
            <a:pPr algn="just">
              <a:lnSpc>
                <a:spcPct val="120000"/>
              </a:lnSpc>
              <a:spcBef>
                <a:spcPts val="0"/>
              </a:spcBef>
              <a:buClrTx/>
              <a:buFont typeface="Wingdings" panose="05000000000000000000" pitchFamily="2" charset="2"/>
              <a:buChar char="q"/>
            </a:pPr>
            <a:r>
              <a:rPr lang="en-US" sz="2600" dirty="0">
                <a:solidFill>
                  <a:schemeClr val="tx1"/>
                </a:solidFill>
              </a:rPr>
              <a:t>Design a new car</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r>
              <a:rPr lang="en-US" sz="2600" b="1" dirty="0">
                <a:solidFill>
                  <a:schemeClr val="tx1"/>
                </a:solidFill>
              </a:rPr>
              <a:t>Business Projects</a:t>
            </a:r>
          </a:p>
          <a:p>
            <a:pPr algn="just">
              <a:lnSpc>
                <a:spcPct val="120000"/>
              </a:lnSpc>
              <a:spcBef>
                <a:spcPts val="0"/>
              </a:spcBef>
              <a:buClrTx/>
              <a:buFont typeface="Wingdings" panose="05000000000000000000" pitchFamily="2" charset="2"/>
              <a:buChar char="q"/>
            </a:pPr>
            <a:r>
              <a:rPr lang="en-US" sz="2600" dirty="0">
                <a:solidFill>
                  <a:schemeClr val="tx1"/>
                </a:solidFill>
              </a:rPr>
              <a:t>Develop a new course</a:t>
            </a:r>
          </a:p>
          <a:p>
            <a:pPr algn="just">
              <a:lnSpc>
                <a:spcPct val="120000"/>
              </a:lnSpc>
              <a:spcBef>
                <a:spcPts val="0"/>
              </a:spcBef>
              <a:buClrTx/>
              <a:buFont typeface="Wingdings" panose="05000000000000000000" pitchFamily="2" charset="2"/>
              <a:buChar char="q"/>
            </a:pPr>
            <a:r>
              <a:rPr lang="en-US" sz="2600" dirty="0">
                <a:solidFill>
                  <a:schemeClr val="tx1"/>
                </a:solidFill>
              </a:rPr>
              <a:t>Develop a computer system</a:t>
            </a:r>
          </a:p>
          <a:p>
            <a:pPr algn="just">
              <a:lnSpc>
                <a:spcPct val="120000"/>
              </a:lnSpc>
              <a:spcBef>
                <a:spcPts val="0"/>
              </a:spcBef>
              <a:buClrTx/>
              <a:buFont typeface="Wingdings" panose="05000000000000000000" pitchFamily="2" charset="2"/>
              <a:buChar char="q"/>
            </a:pPr>
            <a:r>
              <a:rPr lang="en-US" sz="2600" dirty="0">
                <a:solidFill>
                  <a:schemeClr val="tx1"/>
                </a:solidFill>
              </a:rPr>
              <a:t>Launch a new product</a:t>
            </a:r>
          </a:p>
          <a:p>
            <a:pPr algn="just">
              <a:lnSpc>
                <a:spcPct val="120000"/>
              </a:lnSpc>
              <a:spcBef>
                <a:spcPts val="0"/>
              </a:spcBef>
              <a:buClrTx/>
              <a:buFont typeface="Wingdings" panose="05000000000000000000" pitchFamily="2" charset="2"/>
              <a:buChar char="q"/>
            </a:pPr>
            <a:r>
              <a:rPr lang="en-US" sz="2600" dirty="0">
                <a:solidFill>
                  <a:schemeClr val="tx1"/>
                </a:solidFill>
              </a:rPr>
              <a:t>Prepare annual report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524440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Personal Projects:</a:t>
            </a:r>
          </a:p>
          <a:p>
            <a:pPr algn="just">
              <a:lnSpc>
                <a:spcPct val="120000"/>
              </a:lnSpc>
              <a:spcBef>
                <a:spcPts val="0"/>
              </a:spcBef>
              <a:buClrTx/>
              <a:buFont typeface="Wingdings" panose="05000000000000000000" pitchFamily="2" charset="2"/>
              <a:buChar char="q"/>
            </a:pPr>
            <a:r>
              <a:rPr lang="en-US" sz="2600" dirty="0">
                <a:solidFill>
                  <a:schemeClr val="tx1"/>
                </a:solidFill>
              </a:rPr>
              <a:t>Obtaining an MBA (career project)</a:t>
            </a:r>
          </a:p>
          <a:p>
            <a:pPr algn="just">
              <a:lnSpc>
                <a:spcPct val="120000"/>
              </a:lnSpc>
              <a:spcBef>
                <a:spcPts val="0"/>
              </a:spcBef>
              <a:buClrTx/>
              <a:buFont typeface="Wingdings" panose="05000000000000000000" pitchFamily="2" charset="2"/>
              <a:buChar char="q"/>
            </a:pPr>
            <a:r>
              <a:rPr lang="en-US" sz="2600" dirty="0">
                <a:solidFill>
                  <a:schemeClr val="tx1"/>
                </a:solidFill>
              </a:rPr>
              <a:t>Write a report</a:t>
            </a:r>
          </a:p>
          <a:p>
            <a:pPr algn="just">
              <a:lnSpc>
                <a:spcPct val="120000"/>
              </a:lnSpc>
              <a:spcBef>
                <a:spcPts val="0"/>
              </a:spcBef>
              <a:buClrTx/>
              <a:buFont typeface="Wingdings" panose="05000000000000000000" pitchFamily="2" charset="2"/>
              <a:buChar char="q"/>
            </a:pPr>
            <a:r>
              <a:rPr lang="en-US" sz="2600" dirty="0">
                <a:solidFill>
                  <a:schemeClr val="tx1"/>
                </a:solidFill>
              </a:rPr>
              <a:t>Plan wedding</a:t>
            </a:r>
          </a:p>
          <a:p>
            <a:pPr algn="just">
              <a:lnSpc>
                <a:spcPct val="120000"/>
              </a:lnSpc>
              <a:spcBef>
                <a:spcPts val="0"/>
              </a:spcBef>
              <a:buClrTx/>
              <a:buFont typeface="Wingdings" panose="05000000000000000000" pitchFamily="2" charset="2"/>
              <a:buChar char="q"/>
            </a:pPr>
            <a:r>
              <a:rPr lang="en-US" sz="2600" dirty="0">
                <a:solidFill>
                  <a:schemeClr val="tx1"/>
                </a:solidFill>
              </a:rPr>
              <a:t>Preparing a meal</a:t>
            </a:r>
          </a:p>
          <a:p>
            <a:pPr algn="just">
              <a:lnSpc>
                <a:spcPct val="120000"/>
              </a:lnSpc>
              <a:spcBef>
                <a:spcPts val="0"/>
              </a:spcBef>
              <a:buClrTx/>
              <a:buFont typeface="Wingdings" panose="05000000000000000000" pitchFamily="2" charset="2"/>
              <a:buChar char="q"/>
            </a:pPr>
            <a:r>
              <a:rPr lang="en-US" sz="2600" dirty="0">
                <a:solidFill>
                  <a:schemeClr val="tx1"/>
                </a:solidFill>
              </a:rPr>
              <a:t>Plan a birthday party</a:t>
            </a:r>
          </a:p>
          <a:p>
            <a:pPr algn="just">
              <a:lnSpc>
                <a:spcPct val="120000"/>
              </a:lnSpc>
              <a:spcBef>
                <a:spcPts val="0"/>
              </a:spcBef>
              <a:buClrTx/>
              <a:buFont typeface="Wingdings" panose="05000000000000000000" pitchFamily="2" charset="2"/>
              <a:buChar char="q"/>
            </a:pPr>
            <a:r>
              <a:rPr lang="en-US" sz="2600" dirty="0">
                <a:solidFill>
                  <a:schemeClr val="tx1"/>
                </a:solidFill>
              </a:rPr>
              <a:t>Plant a garden</a:t>
            </a:r>
          </a:p>
          <a:p>
            <a:pPr algn="just">
              <a:lnSpc>
                <a:spcPct val="120000"/>
              </a:lnSpc>
              <a:spcBef>
                <a:spcPts val="0"/>
              </a:spcBef>
              <a:buClrTx/>
              <a:buFont typeface="Wingdings" panose="05000000000000000000" pitchFamily="2" charset="2"/>
              <a:buChar char="q"/>
            </a:pPr>
            <a:r>
              <a:rPr lang="en-US" sz="2600" dirty="0">
                <a:solidFill>
                  <a:schemeClr val="tx1"/>
                </a:solidFill>
              </a:rPr>
              <a:t>Build a house extension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r>
              <a:rPr lang="en-US" sz="2600" b="1" dirty="0">
                <a:solidFill>
                  <a:schemeClr val="tx1"/>
                </a:solidFill>
              </a:rPr>
              <a:t>Other projects:</a:t>
            </a:r>
          </a:p>
          <a:p>
            <a:pPr algn="just">
              <a:lnSpc>
                <a:spcPct val="120000"/>
              </a:lnSpc>
              <a:spcBef>
                <a:spcPts val="0"/>
              </a:spcBef>
              <a:buClrTx/>
              <a:buFont typeface="Wingdings" panose="05000000000000000000" pitchFamily="2" charset="2"/>
              <a:buChar char="q"/>
            </a:pPr>
            <a:r>
              <a:rPr lang="en-US" sz="2600" dirty="0">
                <a:solidFill>
                  <a:schemeClr val="tx1"/>
                </a:solidFill>
              </a:rPr>
              <a:t>Disaster recovery operations;</a:t>
            </a:r>
          </a:p>
          <a:p>
            <a:pPr algn="just">
              <a:lnSpc>
                <a:spcPct val="120000"/>
              </a:lnSpc>
              <a:spcBef>
                <a:spcPts val="0"/>
              </a:spcBef>
              <a:buClrTx/>
              <a:buFont typeface="Wingdings" panose="05000000000000000000" pitchFamily="2" charset="2"/>
              <a:buChar char="q"/>
            </a:pPr>
            <a:r>
              <a:rPr lang="en-US" sz="2600" dirty="0">
                <a:solidFill>
                  <a:schemeClr val="tx1"/>
                </a:solidFill>
              </a:rPr>
              <a:t>Olympic tournament; </a:t>
            </a:r>
          </a:p>
          <a:p>
            <a:pPr algn="just">
              <a:lnSpc>
                <a:spcPct val="120000"/>
              </a:lnSpc>
              <a:spcBef>
                <a:spcPts val="0"/>
              </a:spcBef>
              <a:buClrTx/>
              <a:buFont typeface="Wingdings" panose="05000000000000000000" pitchFamily="2" charset="2"/>
              <a:buChar char="q"/>
            </a:pPr>
            <a:r>
              <a:rPr lang="en-US" sz="2600" dirty="0">
                <a:solidFill>
                  <a:schemeClr val="tx1"/>
                </a:solidFill>
              </a:rPr>
              <a:t>Preparing for a war: e.g. Gulf war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601482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753475" cy="6534251"/>
          </a:xfrm>
        </p:spPr>
        <p:txBody>
          <a:bodyPr>
            <a:normAutofit fontScale="92500" lnSpcReduction="20000"/>
          </a:bodyPr>
          <a:lstStyle/>
          <a:p>
            <a:pPr marL="0" indent="0" algn="ctr">
              <a:lnSpc>
                <a:spcPct val="120000"/>
              </a:lnSpc>
              <a:spcBef>
                <a:spcPts val="0"/>
              </a:spcBef>
              <a:buClrTx/>
              <a:buNone/>
            </a:pPr>
            <a:r>
              <a:rPr lang="en-US" sz="2600" b="1" dirty="0">
                <a:solidFill>
                  <a:srgbClr val="0070C0"/>
                </a:solidFill>
              </a:rPr>
              <a:t>Why are Projects Important?</a:t>
            </a:r>
          </a:p>
          <a:p>
            <a:pPr marL="514350" indent="-514350" algn="just">
              <a:lnSpc>
                <a:spcPct val="120000"/>
              </a:lnSpc>
              <a:spcBef>
                <a:spcPts val="0"/>
              </a:spcBef>
              <a:buClrTx/>
              <a:buFont typeface="+mj-lt"/>
              <a:buAutoNum type="arabicPeriod"/>
            </a:pPr>
            <a:r>
              <a:rPr lang="en-US" sz="2600" b="1" dirty="0">
                <a:solidFill>
                  <a:schemeClr val="tx1"/>
                </a:solidFill>
              </a:rPr>
              <a:t>Shortened project life cycle </a:t>
            </a:r>
            <a:r>
              <a:rPr lang="en-US" sz="2600" dirty="0">
                <a:solidFill>
                  <a:schemeClr val="tx1"/>
                </a:solidFill>
              </a:rPr>
              <a:t>– increasingly, the life cycle of new products is measured in terms of months or even weeks, rather than years</a:t>
            </a:r>
          </a:p>
          <a:p>
            <a:pPr marL="514350" indent="-514350" algn="just">
              <a:lnSpc>
                <a:spcPct val="120000"/>
              </a:lnSpc>
              <a:spcBef>
                <a:spcPts val="0"/>
              </a:spcBef>
              <a:buClrTx/>
              <a:buFont typeface="+mj-lt"/>
              <a:buAutoNum type="arabicPeriod"/>
            </a:pPr>
            <a:r>
              <a:rPr lang="en-US" sz="2600" b="1" dirty="0">
                <a:solidFill>
                  <a:schemeClr val="tx1"/>
                </a:solidFill>
              </a:rPr>
              <a:t>Narrow project launch windows </a:t>
            </a:r>
            <a:r>
              <a:rPr lang="en-US" sz="2600" dirty="0">
                <a:solidFill>
                  <a:schemeClr val="tx1"/>
                </a:solidFill>
              </a:rPr>
              <a:t>– organizations are aware of the dangers of missing the optimum point at which to launch a new product and must take a proactive view toward the timing of product introductions</a:t>
            </a:r>
          </a:p>
          <a:p>
            <a:pPr marL="514350" indent="-514350" algn="just">
              <a:lnSpc>
                <a:spcPct val="120000"/>
              </a:lnSpc>
              <a:spcBef>
                <a:spcPts val="0"/>
              </a:spcBef>
              <a:buClrTx/>
              <a:buFont typeface="+mj-lt"/>
              <a:buAutoNum type="arabicPeriod"/>
            </a:pPr>
            <a:r>
              <a:rPr lang="en-US" sz="2600" b="1" dirty="0">
                <a:solidFill>
                  <a:schemeClr val="tx1"/>
                </a:solidFill>
              </a:rPr>
              <a:t>Increasingly technical and complex products </a:t>
            </a:r>
            <a:r>
              <a:rPr lang="en-US" sz="2600" dirty="0">
                <a:solidFill>
                  <a:schemeClr val="tx1"/>
                </a:solidFill>
              </a:rPr>
              <a:t>– the public’s appetite for “the next big thing” continues unabated and substantially unsatisfied. People want the new models of their consumer goods to be better, bigger (or smaller), faster and more complex than the old ones</a:t>
            </a:r>
          </a:p>
          <a:p>
            <a:pPr marL="514350" indent="-514350" algn="just">
              <a:lnSpc>
                <a:spcPct val="120000"/>
              </a:lnSpc>
              <a:spcBef>
                <a:spcPts val="0"/>
              </a:spcBef>
              <a:buClrTx/>
              <a:buFont typeface="+mj-lt"/>
              <a:buAutoNum type="arabicPeriod"/>
            </a:pPr>
            <a:r>
              <a:rPr lang="en-US" sz="2600" b="1" dirty="0">
                <a:solidFill>
                  <a:schemeClr val="tx1"/>
                </a:solidFill>
              </a:rPr>
              <a:t>Emergence of global markets </a:t>
            </a:r>
            <a:r>
              <a:rPr lang="en-US" sz="2600" dirty="0">
                <a:solidFill>
                  <a:schemeClr val="tx1"/>
                </a:solidFill>
              </a:rPr>
              <a:t>– the increased globalization of the economy, coupled with enhanced methods for quickly interacting with customers, has created a new set of challenges for business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798233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Using project management, successful organizations of the future will recognize 	and learn to rapidly exploit the prospects 	offered by a global business environment</a:t>
            </a:r>
          </a:p>
          <a:p>
            <a:pPr marL="514350" indent="-514350" algn="just">
              <a:lnSpc>
                <a:spcPct val="120000"/>
              </a:lnSpc>
              <a:spcBef>
                <a:spcPts val="0"/>
              </a:spcBef>
              <a:buClrTx/>
              <a:buFont typeface="+mj-lt"/>
              <a:buAutoNum type="arabicPeriod" startAt="5"/>
            </a:pPr>
            <a:r>
              <a:rPr lang="en-US" sz="2600" b="1" dirty="0">
                <a:solidFill>
                  <a:schemeClr val="tx1"/>
                </a:solidFill>
              </a:rPr>
              <a:t>An economic period marked by inflation </a:t>
            </a:r>
            <a:r>
              <a:rPr lang="en-US" sz="2600" dirty="0">
                <a:solidFill>
                  <a:schemeClr val="tx1"/>
                </a:solidFill>
              </a:rPr>
              <a:t>companies can’t continue to increase profit margins through simply raising prices for their products or services. As a tool designed to realize such goals as internal efficiency, project management is also a means to bolster profits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507499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PROJECT LIFE CYCLE</a:t>
            </a:r>
          </a:p>
          <a:p>
            <a:pPr algn="just">
              <a:lnSpc>
                <a:spcPct val="120000"/>
              </a:lnSpc>
              <a:spcBef>
                <a:spcPts val="0"/>
              </a:spcBef>
              <a:buClrTx/>
              <a:buFont typeface="Wingdings" panose="05000000000000000000" pitchFamily="2" charset="2"/>
              <a:buChar char="q"/>
            </a:pPr>
            <a:r>
              <a:rPr lang="en-US" sz="2600" dirty="0">
                <a:solidFill>
                  <a:schemeClr val="tx1"/>
                </a:solidFill>
              </a:rPr>
              <a:t>A project life cycle refers to the stages in a project’s development</a:t>
            </a:r>
          </a:p>
          <a:p>
            <a:pPr algn="just">
              <a:lnSpc>
                <a:spcPct val="120000"/>
              </a:lnSpc>
              <a:spcBef>
                <a:spcPts val="0"/>
              </a:spcBef>
              <a:buClrTx/>
              <a:buFont typeface="Wingdings" panose="05000000000000000000" pitchFamily="2" charset="2"/>
              <a:buChar char="q"/>
            </a:pPr>
            <a:r>
              <a:rPr lang="en-US" sz="2600" dirty="0">
                <a:solidFill>
                  <a:schemeClr val="tx1"/>
                </a:solidFill>
              </a:rPr>
              <a:t>Life cycles are important because they demonstrate the logic that governs a project</a:t>
            </a:r>
          </a:p>
          <a:p>
            <a:pPr algn="just">
              <a:lnSpc>
                <a:spcPct val="120000"/>
              </a:lnSpc>
              <a:spcBef>
                <a:spcPts val="0"/>
              </a:spcBef>
              <a:buClrTx/>
              <a:buFont typeface="Wingdings" panose="05000000000000000000" pitchFamily="2" charset="2"/>
              <a:buChar char="q"/>
            </a:pPr>
            <a:r>
              <a:rPr lang="en-US" sz="2600" dirty="0">
                <a:solidFill>
                  <a:schemeClr val="tx1"/>
                </a:solidFill>
              </a:rPr>
              <a:t>They also help in developing plans for carrying out the project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4501403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500" b="1" dirty="0">
                <a:solidFill>
                  <a:schemeClr val="tx1"/>
                </a:solidFill>
              </a:rPr>
              <a:t>The Project Life Cycle</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78</a:t>
            </a:fld>
            <a:endParaRPr lang="en-US" sz="2800" b="1" dirty="0">
              <a:solidFill>
                <a:schemeClr val="tx1"/>
              </a:solidFill>
              <a:latin typeface="Bookman Old Style" panose="02050604050505020204" pitchFamily="18" charset="0"/>
            </a:endParaRPr>
          </a:p>
        </p:txBody>
      </p:sp>
      <p:graphicFrame>
        <p:nvGraphicFramePr>
          <p:cNvPr id="4" name="Object 2">
            <a:extLst>
              <a:ext uri="{FF2B5EF4-FFF2-40B4-BE49-F238E27FC236}">
                <a16:creationId xmlns:a16="http://schemas.microsoft.com/office/drawing/2014/main" id="{C1F37D49-FD1F-4E59-8B3A-3FCCB7079B4B}"/>
              </a:ext>
            </a:extLst>
          </p:cNvPr>
          <p:cNvGraphicFramePr>
            <a:graphicFrameLocks noChangeAspect="1"/>
          </p:cNvGraphicFramePr>
          <p:nvPr>
            <p:extLst>
              <p:ext uri="{D42A27DB-BD31-4B8C-83A1-F6EECF244321}">
                <p14:modId xmlns:p14="http://schemas.microsoft.com/office/powerpoint/2010/main" val="1866672985"/>
              </p:ext>
            </p:extLst>
          </p:nvPr>
        </p:nvGraphicFramePr>
        <p:xfrm>
          <a:off x="571500" y="773967"/>
          <a:ext cx="8001000" cy="5409764"/>
        </p:xfrm>
        <a:graphic>
          <a:graphicData uri="http://schemas.openxmlformats.org/presentationml/2006/ole">
            <mc:AlternateContent xmlns:mc="http://schemas.openxmlformats.org/markup-compatibility/2006">
              <mc:Choice xmlns:v="urn:schemas-microsoft-com:vml" Requires="v">
                <p:oleObj spid="_x0000_s1025" name="Document" r:id="rId4" imgW="7366485" imgH="7084857" progId="Word.Document.8">
                  <p:embed/>
                </p:oleObj>
              </mc:Choice>
              <mc:Fallback>
                <p:oleObj name="Document" r:id="rId4" imgW="7366485" imgH="7084857" progId="Word.Document.8">
                  <p:embed/>
                  <p:pic>
                    <p:nvPicPr>
                      <p:cNvPr id="4" name="Object 2">
                        <a:extLst>
                          <a:ext uri="{FF2B5EF4-FFF2-40B4-BE49-F238E27FC236}">
                            <a16:creationId xmlns:a16="http://schemas.microsoft.com/office/drawing/2014/main" id="{C1F37D49-FD1F-4E59-8B3A-3FCCB7079B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773967"/>
                        <a:ext cx="8001000" cy="5409764"/>
                      </a:xfrm>
                      <a:prstGeom prst="rect">
                        <a:avLst/>
                      </a:prstGeom>
                      <a:noFill/>
                    </p:spPr>
                  </p:pic>
                </p:oleObj>
              </mc:Fallback>
            </mc:AlternateContent>
          </a:graphicData>
        </a:graphic>
      </p:graphicFrame>
    </p:spTree>
    <p:extLst>
      <p:ext uri="{BB962C8B-B14F-4D97-AF65-F5344CB8AC3E}">
        <p14:creationId xmlns:p14="http://schemas.microsoft.com/office/powerpoint/2010/main" val="15214209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(a)The conceptual / Initiation phase</a:t>
            </a:r>
          </a:p>
          <a:p>
            <a:pPr algn="just">
              <a:lnSpc>
                <a:spcPct val="120000"/>
              </a:lnSpc>
              <a:spcBef>
                <a:spcPts val="0"/>
              </a:spcBef>
              <a:buClrTx/>
              <a:buFont typeface="Wingdings" panose="05000000000000000000" pitchFamily="2" charset="2"/>
              <a:buChar char="q"/>
            </a:pPr>
            <a:r>
              <a:rPr lang="en-US" sz="2600" dirty="0">
                <a:solidFill>
                  <a:schemeClr val="tx1"/>
                </a:solidFill>
              </a:rPr>
              <a:t>Establish corporate objectives and constraints;</a:t>
            </a:r>
          </a:p>
          <a:p>
            <a:pPr algn="just">
              <a:lnSpc>
                <a:spcPct val="120000"/>
              </a:lnSpc>
              <a:spcBef>
                <a:spcPts val="0"/>
              </a:spcBef>
              <a:buClrTx/>
              <a:buFont typeface="Wingdings" panose="05000000000000000000" pitchFamily="2" charset="2"/>
              <a:buChar char="q"/>
            </a:pPr>
            <a:r>
              <a:rPr lang="en-US" sz="2600" dirty="0">
                <a:solidFill>
                  <a:schemeClr val="tx1"/>
                </a:solidFill>
              </a:rPr>
              <a:t>The development of the initial goal and technical specifications for a project. </a:t>
            </a:r>
          </a:p>
          <a:p>
            <a:pPr algn="just">
              <a:lnSpc>
                <a:spcPct val="120000"/>
              </a:lnSpc>
              <a:spcBef>
                <a:spcPts val="0"/>
              </a:spcBef>
              <a:buClrTx/>
              <a:buFont typeface="Wingdings" panose="05000000000000000000" pitchFamily="2" charset="2"/>
              <a:buChar char="q"/>
            </a:pPr>
            <a:r>
              <a:rPr lang="en-US" sz="2600" dirty="0">
                <a:solidFill>
                  <a:schemeClr val="tx1"/>
                </a:solidFill>
              </a:rPr>
              <a:t>Scope of the work is determined, necessary resources identified and stakeholders signed on</a:t>
            </a:r>
          </a:p>
          <a:p>
            <a:pPr algn="just">
              <a:lnSpc>
                <a:spcPct val="120000"/>
              </a:lnSpc>
              <a:spcBef>
                <a:spcPts val="0"/>
              </a:spcBef>
              <a:buClrTx/>
              <a:buFont typeface="Wingdings" panose="05000000000000000000" pitchFamily="2" charset="2"/>
              <a:buChar char="q"/>
            </a:pPr>
            <a:r>
              <a:rPr lang="en-US" sz="2600" dirty="0">
                <a:solidFill>
                  <a:schemeClr val="tx1"/>
                </a:solidFill>
              </a:rPr>
              <a:t>Identify the need for the project within corporate strategy framework;</a:t>
            </a:r>
          </a:p>
          <a:p>
            <a:pPr algn="just">
              <a:lnSpc>
                <a:spcPct val="120000"/>
              </a:lnSpc>
              <a:spcBef>
                <a:spcPts val="0"/>
              </a:spcBef>
              <a:buClrTx/>
              <a:buFont typeface="Wingdings" panose="05000000000000000000" pitchFamily="2" charset="2"/>
              <a:buChar char="q"/>
            </a:pPr>
            <a:r>
              <a:rPr lang="en-US" sz="2600" dirty="0">
                <a:solidFill>
                  <a:schemeClr val="tx1"/>
                </a:solidFill>
              </a:rPr>
              <a:t>Investigate feasibility of proceeding with project; </a:t>
            </a:r>
          </a:p>
          <a:p>
            <a:pPr algn="just">
              <a:lnSpc>
                <a:spcPct val="120000"/>
              </a:lnSpc>
              <a:spcBef>
                <a:spcPts val="0"/>
              </a:spcBef>
              <a:buClrTx/>
              <a:buFont typeface="Wingdings" panose="05000000000000000000" pitchFamily="2" charset="2"/>
              <a:buChar char="q"/>
            </a:pPr>
            <a:r>
              <a:rPr lang="en-US" sz="2600" dirty="0">
                <a:solidFill>
                  <a:schemeClr val="tx1"/>
                </a:solidFill>
              </a:rPr>
              <a:t>Identify gaps in present market supply and areas of potential demand growth;</a:t>
            </a:r>
          </a:p>
          <a:p>
            <a:pPr algn="just">
              <a:lnSpc>
                <a:spcPct val="120000"/>
              </a:lnSpc>
              <a:spcBef>
                <a:spcPts val="0"/>
              </a:spcBef>
              <a:buClrTx/>
              <a:buFont typeface="Wingdings" panose="05000000000000000000" pitchFamily="2" charset="2"/>
              <a:buChar char="q"/>
            </a:pPr>
            <a:r>
              <a:rPr lang="en-US" sz="2600" dirty="0">
                <a:solidFill>
                  <a:schemeClr val="tx1"/>
                </a:solidFill>
              </a:rPr>
              <a:t>Identify long-term socio-economic trends in the demand for different types of project etc.</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58251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6347713" cy="457200"/>
          </a:xfrm>
        </p:spPr>
        <p:txBody>
          <a:bodyPr>
            <a:normAutofit fontScale="90000"/>
          </a:bodyPr>
          <a:lstStyle/>
          <a:p>
            <a:pPr lvl="0"/>
            <a:r>
              <a:rPr lang="en-US" sz="4000" dirty="0"/>
              <a:t>Reference</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228600" y="609600"/>
            <a:ext cx="8763000" cy="6064142"/>
          </a:xfrm>
        </p:spPr>
        <p:txBody>
          <a:bodyPr>
            <a:normAutofit fontScale="85000" lnSpcReduction="20000"/>
          </a:bodyPr>
          <a:lstStyle/>
          <a:p>
            <a:pPr marL="514350" indent="-514350" algn="just">
              <a:buFont typeface="+mj-lt"/>
              <a:buAutoNum type="arabicPeriod"/>
            </a:pPr>
            <a:r>
              <a:rPr lang="en-GB" sz="3200" dirty="0"/>
              <a:t>Cripps, Gilbert, et al. </a:t>
            </a:r>
            <a:r>
              <a:rPr lang="en-GB" sz="3200" i="1" dirty="0"/>
              <a:t>Guide To Designing And Managing Community-based Health Financing Schemes In East And Southern Africa. </a:t>
            </a:r>
            <a:r>
              <a:rPr lang="en-GB" sz="3200" dirty="0"/>
              <a:t>Partnerships for Health Reform Plus.</a:t>
            </a:r>
          </a:p>
          <a:p>
            <a:pPr marL="514350" indent="-514350" algn="just">
              <a:buFont typeface="+mj-lt"/>
              <a:buAutoNum type="arabicPeriod"/>
            </a:pPr>
            <a:r>
              <a:rPr lang="en-GB" sz="3200" dirty="0"/>
              <a:t> USAID/Regional Economic Development Services Office in East and Southern Africa, 2,000. </a:t>
            </a:r>
            <a:r>
              <a:rPr lang="en-GB" sz="3200" dirty="0">
                <a:hlinkClick r:id="rId3"/>
              </a:rPr>
              <a:t>https://www.phrplus.org/pubs/hts8.pdf</a:t>
            </a:r>
            <a:r>
              <a:rPr lang="en-GB" sz="3200" dirty="0"/>
              <a:t> (accessed march, 2005).</a:t>
            </a:r>
          </a:p>
          <a:p>
            <a:pPr marL="514350" indent="-514350" algn="just">
              <a:buFont typeface="+mj-lt"/>
              <a:buAutoNum type="arabicPeriod"/>
            </a:pPr>
            <a:r>
              <a:rPr lang="en-GB" sz="3200" dirty="0"/>
              <a:t>Donabedian, </a:t>
            </a:r>
            <a:r>
              <a:rPr lang="en-GB" sz="3200" dirty="0" err="1"/>
              <a:t>Avedis</a:t>
            </a:r>
            <a:r>
              <a:rPr lang="en-GB" sz="3200" dirty="0"/>
              <a:t>, Explorations in Quality Assessment and Monitoring, Ann Arbor, MI: Health Administration Press, 1980, pp, 5-6</a:t>
            </a:r>
          </a:p>
          <a:p>
            <a:pPr marL="514350" indent="-514350" algn="just">
              <a:buFont typeface="+mj-lt"/>
              <a:buAutoNum type="arabicPeriod"/>
            </a:pPr>
            <a:r>
              <a:rPr lang="en-GB" sz="3200" dirty="0" err="1"/>
              <a:t>Liebler</a:t>
            </a:r>
            <a:r>
              <a:rPr lang="en-GB" sz="3200" dirty="0"/>
              <a:t>, J.G. and McConnell, C.R. (2016), Management Principles for Health care organizations. (1</a:t>
            </a:r>
            <a:r>
              <a:rPr lang="en-GB" sz="3200" baseline="30000" dirty="0"/>
              <a:t>st</a:t>
            </a:r>
            <a:r>
              <a:rPr lang="en-GB" sz="3200" dirty="0"/>
              <a:t> Edition). Elsevier Ltd, Washington, USA</a:t>
            </a:r>
          </a:p>
          <a:p>
            <a:pPr marL="514350" indent="-514350" algn="just">
              <a:buFont typeface="+mj-lt"/>
              <a:buAutoNum type="arabicPeriod"/>
            </a:pPr>
            <a:r>
              <a:rPr lang="en-GB" sz="3200" dirty="0"/>
              <a:t>E-book. Jones and </a:t>
            </a:r>
            <a:r>
              <a:rPr lang="en-GB" sz="3200" dirty="0" err="1"/>
              <a:t>Barttlet</a:t>
            </a:r>
            <a:r>
              <a:rPr lang="en-GB" sz="3200" dirty="0"/>
              <a:t> </a:t>
            </a:r>
          </a:p>
          <a:p>
            <a:pPr marL="514350" indent="-514350" algn="just">
              <a:buFont typeface="+mj-lt"/>
              <a:buAutoNum type="arabicPeriod"/>
            </a:pPr>
            <a:endParaRPr lang="en-US" sz="3200" dirty="0"/>
          </a:p>
          <a:p>
            <a:pPr marL="514350" indent="-514350" algn="just">
              <a:buFont typeface="+mj-lt"/>
              <a:buAutoNum type="arabicPeriod"/>
            </a:pPr>
            <a:endParaRPr lang="en-US" sz="3200" dirty="0"/>
          </a:p>
          <a:p>
            <a:pPr marL="514350" indent="-514350" algn="just">
              <a:buFont typeface="+mj-lt"/>
              <a:buAutoNum type="arabicPeriod"/>
            </a:pPr>
            <a:endParaRPr lang="en-US" sz="3200" dirty="0"/>
          </a:p>
          <a:p>
            <a:pPr algn="just"/>
            <a:endParaRPr lang="en-US" sz="3200" dirty="0"/>
          </a:p>
          <a:p>
            <a:pPr algn="just"/>
            <a:endParaRPr lang="en-US" sz="3200" dirty="0"/>
          </a:p>
        </p:txBody>
      </p:sp>
      <p:sp>
        <p:nvSpPr>
          <p:cNvPr id="5" name="Slide Number Placeholder 1">
            <a:extLst>
              <a:ext uri="{FF2B5EF4-FFF2-40B4-BE49-F238E27FC236}">
                <a16:creationId xmlns:a16="http://schemas.microsoft.com/office/drawing/2014/main" id="{4837ECFE-93AB-48E4-BAF5-288C59FE01AF}"/>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442164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600" b="1" dirty="0">
                <a:solidFill>
                  <a:schemeClr val="tx1"/>
                </a:solidFill>
              </a:rPr>
              <a:t>(b)	Design and Development / planning Phase</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Preferred option is designed in detail</a:t>
            </a:r>
          </a:p>
          <a:p>
            <a:pPr algn="just">
              <a:lnSpc>
                <a:spcPct val="120000"/>
              </a:lnSpc>
              <a:spcBef>
                <a:spcPts val="0"/>
              </a:spcBef>
              <a:buClrTx/>
              <a:buFont typeface="Wingdings" panose="05000000000000000000" pitchFamily="2" charset="2"/>
              <a:buChar char="q"/>
            </a:pPr>
            <a:r>
              <a:rPr lang="en-US" sz="2600" dirty="0">
                <a:solidFill>
                  <a:schemeClr val="tx1"/>
                </a:solidFill>
              </a:rPr>
              <a:t>All detailed specifications, schematics, schedules and other plans are developed. Individual pieces of the project (work packages) are broken down into assignments and process for completion clearly delineated</a:t>
            </a:r>
          </a:p>
          <a:p>
            <a:pPr algn="just">
              <a:lnSpc>
                <a:spcPct val="120000"/>
              </a:lnSpc>
              <a:spcBef>
                <a:spcPts val="0"/>
              </a:spcBef>
              <a:buClrTx/>
              <a:buFont typeface="Wingdings" panose="05000000000000000000" pitchFamily="2" charset="2"/>
              <a:buChar char="q"/>
            </a:pPr>
            <a:r>
              <a:rPr lang="en-US" sz="2600" dirty="0">
                <a:solidFill>
                  <a:schemeClr val="tx1"/>
                </a:solidFill>
              </a:rPr>
              <a:t>The build method is outlined</a:t>
            </a:r>
          </a:p>
          <a:p>
            <a:pPr algn="just">
              <a:lnSpc>
                <a:spcPct val="120000"/>
              </a:lnSpc>
              <a:spcBef>
                <a:spcPts val="0"/>
              </a:spcBef>
              <a:buClrTx/>
              <a:buFont typeface="Wingdings" panose="05000000000000000000" pitchFamily="2" charset="2"/>
              <a:buChar char="q"/>
            </a:pPr>
            <a:r>
              <a:rPr lang="en-US" sz="2600" dirty="0">
                <a:solidFill>
                  <a:schemeClr val="tx1"/>
                </a:solidFill>
              </a:rPr>
              <a:t>Determine resource requirements of each subsystem </a:t>
            </a:r>
          </a:p>
          <a:p>
            <a:pPr algn="just">
              <a:lnSpc>
                <a:spcPct val="120000"/>
              </a:lnSpc>
              <a:spcBef>
                <a:spcPts val="0"/>
              </a:spcBef>
              <a:buClrTx/>
              <a:buFont typeface="Wingdings" panose="05000000000000000000" pitchFamily="2" charset="2"/>
              <a:buChar char="q"/>
            </a:pPr>
            <a:r>
              <a:rPr lang="en-US" sz="2600" dirty="0">
                <a:solidFill>
                  <a:schemeClr val="tx1"/>
                </a:solidFill>
              </a:rPr>
              <a:t>Develop detailed schedules and plans for implementing the project</a:t>
            </a:r>
          </a:p>
          <a:p>
            <a:pPr algn="just">
              <a:lnSpc>
                <a:spcPct val="120000"/>
              </a:lnSpc>
              <a:spcBef>
                <a:spcPts val="0"/>
              </a:spcBef>
              <a:buClrTx/>
              <a:buFont typeface="Wingdings" panose="05000000000000000000" pitchFamily="2" charset="2"/>
              <a:buChar char="q"/>
            </a:pPr>
            <a:r>
              <a:rPr lang="en-US" sz="2600" dirty="0">
                <a:solidFill>
                  <a:schemeClr val="tx1"/>
                </a:solidFill>
              </a:rPr>
              <a:t>Determine financial and operational goals and performance monitoring criteria</a:t>
            </a:r>
          </a:p>
          <a:p>
            <a:pPr algn="just">
              <a:lnSpc>
                <a:spcPct val="120000"/>
              </a:lnSpc>
              <a:spcBef>
                <a:spcPts val="0"/>
              </a:spcBef>
              <a:buClrTx/>
              <a:buFont typeface="Wingdings" panose="05000000000000000000" pitchFamily="2" charset="2"/>
              <a:buChar char="q"/>
            </a:pPr>
            <a:r>
              <a:rPr lang="en-US" sz="2600" dirty="0">
                <a:solidFill>
                  <a:schemeClr val="tx1"/>
                </a:solidFill>
              </a:rPr>
              <a:t>Prepare detailed job descriptions, work packages, manuals and contract specifications etc.</a:t>
            </a:r>
          </a:p>
          <a:p>
            <a:pPr marL="0"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lnSpc>
                <a:spcPct val="120000"/>
              </a:lnSpc>
              <a:spcBef>
                <a:spcPts val="0"/>
              </a:spcBef>
              <a:buNone/>
            </a:pPr>
            <a:endParaRPr lang="en-US" sz="2400" dirty="0"/>
          </a:p>
          <a:p>
            <a:pPr marL="0" indent="0" algn="just">
              <a:lnSpc>
                <a:spcPct val="120000"/>
              </a:lnSpc>
              <a:spcBef>
                <a:spcPts val="0"/>
              </a:spcBef>
              <a:buNone/>
            </a:pPr>
            <a:endParaRPr lang="en-US" sz="2400" dirty="0"/>
          </a:p>
          <a:p>
            <a:pPr marL="0" algn="just">
              <a:lnSpc>
                <a:spcPct val="120000"/>
              </a:lnSpc>
              <a:spcBef>
                <a:spcPts val="0"/>
              </a:spcBef>
            </a:pPr>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291100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(c) Implementation /Construction/ Execution Phase</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Actual implementation begins based on the plans approved in the previous phase</a:t>
            </a:r>
          </a:p>
          <a:p>
            <a:pPr algn="just">
              <a:lnSpc>
                <a:spcPct val="120000"/>
              </a:lnSpc>
              <a:spcBef>
                <a:spcPts val="0"/>
              </a:spcBef>
              <a:buClrTx/>
              <a:buFont typeface="Wingdings" panose="05000000000000000000" pitchFamily="2" charset="2"/>
              <a:buChar char="q"/>
            </a:pPr>
            <a:r>
              <a:rPr lang="en-US" sz="2600" dirty="0">
                <a:solidFill>
                  <a:schemeClr val="tx1"/>
                </a:solidFill>
              </a:rPr>
              <a:t>The actual “work” of the project is performed, the system developed or the product created and fabricated. The bulk of project team labour is performed</a:t>
            </a:r>
          </a:p>
          <a:p>
            <a:pPr algn="just">
              <a:lnSpc>
                <a:spcPct val="120000"/>
              </a:lnSpc>
              <a:spcBef>
                <a:spcPts val="0"/>
              </a:spcBef>
              <a:buClrTx/>
              <a:buFont typeface="Wingdings" panose="05000000000000000000" pitchFamily="2" charset="2"/>
              <a:buChar char="q"/>
            </a:pPr>
            <a:r>
              <a:rPr lang="en-US" sz="2600" dirty="0">
                <a:solidFill>
                  <a:schemeClr val="tx1"/>
                </a:solidFill>
              </a:rPr>
              <a:t>Contracts are awarded </a:t>
            </a:r>
          </a:p>
          <a:p>
            <a:pPr algn="just">
              <a:lnSpc>
                <a:spcPct val="120000"/>
              </a:lnSpc>
              <a:spcBef>
                <a:spcPts val="0"/>
              </a:spcBef>
              <a:buClrTx/>
              <a:buFont typeface="Wingdings" panose="05000000000000000000" pitchFamily="2" charset="2"/>
              <a:buChar char="q"/>
            </a:pPr>
            <a:r>
              <a:rPr lang="en-US" sz="2600" dirty="0">
                <a:solidFill>
                  <a:schemeClr val="tx1"/>
                </a:solidFill>
              </a:rPr>
              <a:t>Construction proceeds as per the detailed plan.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267284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(d) Commissioning and hand-over / Termination/ Closeout phase</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Occurs when the completed project is transferred to the customer, its resources reassigned and the project formally closed out. As specific sub activities are completed, the project shrinks in scope and costs decline rapidly</a:t>
            </a:r>
          </a:p>
          <a:p>
            <a:pPr algn="just">
              <a:lnSpc>
                <a:spcPct val="120000"/>
              </a:lnSpc>
              <a:spcBef>
                <a:spcPts val="0"/>
              </a:spcBef>
              <a:buClrTx/>
              <a:buFont typeface="Wingdings" panose="05000000000000000000" pitchFamily="2" charset="2"/>
              <a:buChar char="q"/>
            </a:pPr>
            <a:r>
              <a:rPr lang="en-US" sz="2600" dirty="0">
                <a:solidFill>
                  <a:schemeClr val="tx1"/>
                </a:solidFill>
              </a:rPr>
              <a:t>The building is inspected to confirm that it has been constructed as per the design/specifications.</a:t>
            </a:r>
          </a:p>
          <a:p>
            <a:pPr algn="just">
              <a:lnSpc>
                <a:spcPct val="120000"/>
              </a:lnSpc>
              <a:spcBef>
                <a:spcPts val="0"/>
              </a:spcBef>
              <a:buClrTx/>
              <a:buFont typeface="Wingdings" panose="05000000000000000000" pitchFamily="2" charset="2"/>
              <a:buChar char="q"/>
            </a:pPr>
            <a:r>
              <a:rPr lang="en-US" sz="2600" dirty="0">
                <a:solidFill>
                  <a:schemeClr val="tx1"/>
                </a:solidFill>
              </a:rPr>
              <a:t>Approval is then given and hand-over to the owner done.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87332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What is Project Planning?</a:t>
            </a:r>
          </a:p>
          <a:p>
            <a:pPr algn="just">
              <a:lnSpc>
                <a:spcPct val="120000"/>
              </a:lnSpc>
              <a:spcBef>
                <a:spcPts val="0"/>
              </a:spcBef>
              <a:buClrTx/>
              <a:buFont typeface="Wingdings" panose="05000000000000000000" pitchFamily="2" charset="2"/>
              <a:buChar char="q"/>
            </a:pPr>
            <a:r>
              <a:rPr lang="en-US" sz="2600" dirty="0">
                <a:solidFill>
                  <a:schemeClr val="tx1"/>
                </a:solidFill>
              </a:rPr>
              <a:t>Planning is described, in general, as selecting certain enterprise objectives and establishing the policies, procedures and programs necessary for achieving them</a:t>
            </a:r>
          </a:p>
          <a:p>
            <a:pPr algn="just">
              <a:lnSpc>
                <a:spcPct val="120000"/>
              </a:lnSpc>
              <a:spcBef>
                <a:spcPts val="0"/>
              </a:spcBef>
              <a:buClrTx/>
              <a:buFont typeface="Wingdings" panose="05000000000000000000" pitchFamily="2" charset="2"/>
              <a:buChar char="q"/>
            </a:pPr>
            <a:r>
              <a:rPr lang="en-US" sz="2600" dirty="0">
                <a:solidFill>
                  <a:schemeClr val="tx1"/>
                </a:solidFill>
              </a:rPr>
              <a:t>Project planning involves a series of steps that determine how to achieve a particular community or organizational goal or set of related goals and this goal can be identified in a community or a strategic plan </a:t>
            </a:r>
          </a:p>
          <a:p>
            <a:pPr algn="just">
              <a:lnSpc>
                <a:spcPct val="120000"/>
              </a:lnSpc>
              <a:spcBef>
                <a:spcPts val="0"/>
              </a:spcBef>
              <a:buClrTx/>
              <a:buFont typeface="Wingdings" panose="05000000000000000000" pitchFamily="2" charset="2"/>
              <a:buChar char="q"/>
            </a:pPr>
            <a:r>
              <a:rPr lang="en-US" sz="2600" dirty="0">
                <a:solidFill>
                  <a:schemeClr val="tx1"/>
                </a:solidFill>
              </a:rPr>
              <a:t>Planning is an iterative process that is performed throughout the life of the project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329031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a:solidFill>
                  <a:schemeClr val="tx1"/>
                </a:solidFill>
              </a:rPr>
              <a:t>Project planning plays an essential role in helping guide stakeholders, sponsors, teams, and the project manager through other project phases. Planning is needed to identify desired goals, reduce risks, avoid missed deadlines, and ultimately deliver the agreed product, service or result. Without careful planning, project performance is almost certainly guaranteed to suffer. </a:t>
            </a:r>
          </a:p>
          <a:p>
            <a:pPr algn="just">
              <a:lnSpc>
                <a:spcPct val="120000"/>
              </a:lnSpc>
              <a:spcBef>
                <a:spcPts val="0"/>
              </a:spcBef>
              <a:buClrTx/>
              <a:buFont typeface="Wingdings" panose="05000000000000000000" pitchFamily="2" charset="2"/>
              <a:buChar char="q"/>
            </a:pPr>
            <a:r>
              <a:rPr lang="en-US" sz="2500" dirty="0">
                <a:solidFill>
                  <a:schemeClr val="tx1"/>
                </a:solidFill>
              </a:rPr>
              <a:t>Project planning requires breaking down a larger project into tasks, assembling a project team, and determining a schedule over which the work is to be completed. During this phase, you create smaller goals within the larger project, making sure each is achievable within the time frame.</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738526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Reasons for insufficient planning</a:t>
            </a:r>
            <a:endParaRPr lang="en-GB" sz="2500" b="1" dirty="0">
              <a:solidFill>
                <a:srgbClr val="0070C0"/>
              </a:solidFill>
            </a:endParaRPr>
          </a:p>
          <a:p>
            <a:pPr marL="0" indent="0" algn="just">
              <a:lnSpc>
                <a:spcPct val="120000"/>
              </a:lnSpc>
              <a:spcBef>
                <a:spcPts val="0"/>
              </a:spcBef>
              <a:buClrTx/>
              <a:buNone/>
            </a:pPr>
            <a:r>
              <a:rPr lang="en-US" sz="2600" dirty="0">
                <a:solidFill>
                  <a:schemeClr val="tx1"/>
                </a:solidFill>
              </a:rPr>
              <a:t>The saying "failure to plan is planning to fail" certainly holds true when managing projects. After all, how can you manage a project without determining how and when you are going to manage it? Yes, planning takes time and effort, and is in no way exciting (for most of us), but it is necessary for success. So why do project managers rush this step?</a:t>
            </a:r>
          </a:p>
          <a:p>
            <a:pPr algn="just">
              <a:lnSpc>
                <a:spcPct val="120000"/>
              </a:lnSpc>
              <a:spcBef>
                <a:spcPts val="0"/>
              </a:spcBef>
              <a:buClrTx/>
              <a:buFont typeface="Wingdings" panose="05000000000000000000" pitchFamily="2" charset="2"/>
              <a:buChar char="q"/>
            </a:pPr>
            <a:r>
              <a:rPr lang="en-US" sz="2600" b="1" dirty="0">
                <a:solidFill>
                  <a:schemeClr val="tx1"/>
                </a:solidFill>
              </a:rPr>
              <a:t>Unrealistic project expectations</a:t>
            </a:r>
            <a:r>
              <a:rPr lang="en-US" sz="2600" dirty="0">
                <a:solidFill>
                  <a:schemeClr val="tx1"/>
                </a:solidFill>
              </a:rPr>
              <a:t>. The pressure to complete a project in a specified amount of time may have caused them to either skip or rush through the planning phase.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46994939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600" b="1" dirty="0">
                <a:solidFill>
                  <a:schemeClr val="tx1"/>
                </a:solidFill>
              </a:rPr>
              <a:t>Impatience</a:t>
            </a:r>
            <a:r>
              <a:rPr lang="en-US" sz="2600" dirty="0">
                <a:solidFill>
                  <a:schemeClr val="tx1"/>
                </a:solidFill>
              </a:rPr>
              <a:t>. This can play a significant role in why project managers skip over the planning phase and jump right into execution. This need to skip over the most critical project management phase will likely result in regret and rework, at the very least.</a:t>
            </a:r>
          </a:p>
          <a:p>
            <a:pPr algn="just">
              <a:lnSpc>
                <a:spcPct val="120000"/>
              </a:lnSpc>
              <a:spcBef>
                <a:spcPts val="0"/>
              </a:spcBef>
              <a:buClrTx/>
              <a:buFont typeface="Wingdings" panose="05000000000000000000" pitchFamily="2" charset="2"/>
              <a:buChar char="q"/>
            </a:pPr>
            <a:r>
              <a:rPr lang="en-US" sz="2600" b="1" dirty="0">
                <a:solidFill>
                  <a:schemeClr val="tx1"/>
                </a:solidFill>
              </a:rPr>
              <a:t>A lack of understanding </a:t>
            </a:r>
            <a:r>
              <a:rPr lang="en-US" sz="2600" dirty="0">
                <a:solidFill>
                  <a:schemeClr val="tx1"/>
                </a:solidFill>
              </a:rPr>
              <a:t>on  how planning affects the successful execution of projects may be one of the biggest reasons planning is ignored.</a:t>
            </a:r>
          </a:p>
          <a:p>
            <a:pPr marL="0" indent="0" algn="ctr">
              <a:lnSpc>
                <a:spcPct val="120000"/>
              </a:lnSpc>
              <a:spcBef>
                <a:spcPts val="0"/>
              </a:spcBef>
              <a:buClrTx/>
              <a:buNone/>
            </a:pPr>
            <a:r>
              <a:rPr lang="en-US" sz="2600" b="1" dirty="0">
                <a:solidFill>
                  <a:srgbClr val="0070C0"/>
                </a:solidFill>
              </a:rPr>
              <a:t>What does careful planning help to achieve?</a:t>
            </a:r>
          </a:p>
          <a:p>
            <a:pPr marL="0" indent="0" algn="just">
              <a:lnSpc>
                <a:spcPct val="120000"/>
              </a:lnSpc>
              <a:spcBef>
                <a:spcPts val="0"/>
              </a:spcBef>
              <a:buClrTx/>
              <a:buNone/>
            </a:pPr>
            <a:r>
              <a:rPr lang="en-US" sz="2600" b="1" dirty="0">
                <a:solidFill>
                  <a:schemeClr val="tx1"/>
                </a:solidFill>
              </a:rPr>
              <a:t>1.Planning identifies and reduces potential risks</a:t>
            </a:r>
          </a:p>
          <a:p>
            <a:pPr algn="just">
              <a:lnSpc>
                <a:spcPct val="120000"/>
              </a:lnSpc>
              <a:spcBef>
                <a:spcPts val="0"/>
              </a:spcBef>
              <a:buClrTx/>
              <a:buFont typeface="Wingdings" panose="05000000000000000000" pitchFamily="2" charset="2"/>
              <a:buChar char="q"/>
            </a:pPr>
            <a:r>
              <a:rPr lang="en-US" sz="2600" dirty="0">
                <a:solidFill>
                  <a:schemeClr val="tx1"/>
                </a:solidFill>
              </a:rPr>
              <a:t>Risk is always lurking in the background, whether at a micro or macro level. What may seem like a minor risk to a task could pose a larger threat later during project execution.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434161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Proper planning allows teams to ensure that risks can be mitigated against and that smaller tasks roll-up into milestones that meet with the larger goals of the project, reducing potential risks.</a:t>
            </a:r>
          </a:p>
          <a:p>
            <a:pPr marL="0" indent="0" algn="just">
              <a:lnSpc>
                <a:spcPct val="120000"/>
              </a:lnSpc>
              <a:spcBef>
                <a:spcPts val="0"/>
              </a:spcBef>
              <a:buClrTx/>
              <a:buNone/>
            </a:pPr>
            <a:r>
              <a:rPr lang="en-US" sz="2600" b="1" dirty="0">
                <a:solidFill>
                  <a:schemeClr val="tx1"/>
                </a:solidFill>
              </a:rPr>
              <a:t>2. Reducing project failure rates</a:t>
            </a:r>
          </a:p>
          <a:p>
            <a:pPr algn="just">
              <a:lnSpc>
                <a:spcPct val="120000"/>
              </a:lnSpc>
              <a:spcBef>
                <a:spcPts val="0"/>
              </a:spcBef>
              <a:buClrTx/>
              <a:buFont typeface="Wingdings" panose="05000000000000000000" pitchFamily="2" charset="2"/>
              <a:buChar char="q"/>
            </a:pPr>
            <a:r>
              <a:rPr lang="en-US" sz="2600" dirty="0">
                <a:solidFill>
                  <a:schemeClr val="tx1"/>
                </a:solidFill>
              </a:rPr>
              <a:t>Planning is the second phase of project management. This is where you cross the T's and dot the I’s </a:t>
            </a:r>
            <a:r>
              <a:rPr lang="en-US" sz="2600" i="1" dirty="0">
                <a:solidFill>
                  <a:schemeClr val="tx1"/>
                </a:solidFill>
              </a:rPr>
              <a:t>(to take care of every detail, even minor ones). </a:t>
            </a:r>
            <a:r>
              <a:rPr lang="en-US" sz="2600" dirty="0">
                <a:solidFill>
                  <a:schemeClr val="tx1"/>
                </a:solidFill>
              </a:rPr>
              <a:t>It's where the scope of the project is laid out, where the timeline, costs, deliverables and the details are ironed out. This is where expectations are set and assumptions are identified. Without this vital step, it is almost certain things will fall through the cracks and a project team is bound to miss crucial details, deadlines and eventually deliverables.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184643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b="1" dirty="0">
                <a:solidFill>
                  <a:srgbClr val="0070C0"/>
                </a:solidFill>
              </a:rPr>
              <a:t>How to become an expert planner</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To become an expert at planning, work on anticipating all aspects of a project that will either create a win or risk the outcome. First, determine if the project aligns with broader business objectives. If it does not, the project should be revisited more closely. There will be situations whereby a project is still required in order to address an isolated problem that may not necessarily be part of the bigger strategic picture.</a:t>
            </a:r>
          </a:p>
          <a:p>
            <a:pPr algn="just">
              <a:lnSpc>
                <a:spcPct val="120000"/>
              </a:lnSpc>
              <a:spcBef>
                <a:spcPts val="0"/>
              </a:spcBef>
              <a:buClrTx/>
              <a:buFont typeface="Wingdings" panose="05000000000000000000" pitchFamily="2" charset="2"/>
              <a:buChar char="q"/>
            </a:pPr>
            <a:r>
              <a:rPr lang="en-US" sz="2600" dirty="0">
                <a:solidFill>
                  <a:schemeClr val="tx1"/>
                </a:solidFill>
              </a:rPr>
              <a:t>Make sure to get a solid understanding of your end goal(s), break down what needs to be done to meet those goals, then identify tasks and milestones that are needed to be achieved.</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6544139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Once you have done this, determine the resources needed to complete each task and identify any potential risks or obstacles, and how each risk can be addressed.</a:t>
            </a:r>
          </a:p>
          <a:p>
            <a:pPr algn="just">
              <a:lnSpc>
                <a:spcPct val="120000"/>
              </a:lnSpc>
              <a:spcBef>
                <a:spcPts val="0"/>
              </a:spcBef>
              <a:buClrTx/>
              <a:buFont typeface="Wingdings" panose="05000000000000000000" pitchFamily="2" charset="2"/>
              <a:buChar char="q"/>
            </a:pPr>
            <a:r>
              <a:rPr lang="en-US" sz="2600" dirty="0">
                <a:solidFill>
                  <a:schemeClr val="tx1"/>
                </a:solidFill>
              </a:rPr>
              <a:t>The key in planning is to look at each of the knowledge areas below and make sure you and your team will address each of these areas in ways that will help reach all the end goals.</a:t>
            </a:r>
          </a:p>
          <a:p>
            <a:pPr algn="just">
              <a:lnSpc>
                <a:spcPct val="120000"/>
              </a:lnSpc>
              <a:spcBef>
                <a:spcPts val="0"/>
              </a:spcBef>
              <a:buClrTx/>
              <a:buFont typeface="Wingdings" panose="05000000000000000000" pitchFamily="2" charset="2"/>
              <a:buChar char="ü"/>
            </a:pPr>
            <a:r>
              <a:rPr lang="en-US" sz="2600" dirty="0">
                <a:solidFill>
                  <a:schemeClr val="tx1"/>
                </a:solidFill>
              </a:rPr>
              <a:t>Communications</a:t>
            </a:r>
          </a:p>
          <a:p>
            <a:pPr algn="just">
              <a:lnSpc>
                <a:spcPct val="120000"/>
              </a:lnSpc>
              <a:spcBef>
                <a:spcPts val="0"/>
              </a:spcBef>
              <a:buClrTx/>
              <a:buFont typeface="Wingdings" panose="05000000000000000000" pitchFamily="2" charset="2"/>
              <a:buChar char="ü"/>
            </a:pPr>
            <a:r>
              <a:rPr lang="en-US" sz="2600" dirty="0">
                <a:solidFill>
                  <a:schemeClr val="tx1"/>
                </a:solidFill>
              </a:rPr>
              <a:t>Costs</a:t>
            </a:r>
          </a:p>
          <a:p>
            <a:pPr algn="just">
              <a:lnSpc>
                <a:spcPct val="120000"/>
              </a:lnSpc>
              <a:spcBef>
                <a:spcPts val="0"/>
              </a:spcBef>
              <a:buClrTx/>
              <a:buFont typeface="Wingdings" panose="05000000000000000000" pitchFamily="2" charset="2"/>
              <a:buChar char="ü"/>
            </a:pPr>
            <a:r>
              <a:rPr lang="en-US" sz="2600" dirty="0">
                <a:solidFill>
                  <a:schemeClr val="tx1"/>
                </a:solidFill>
              </a:rPr>
              <a:t>Human resources</a:t>
            </a:r>
          </a:p>
          <a:p>
            <a:pPr algn="just">
              <a:lnSpc>
                <a:spcPct val="120000"/>
              </a:lnSpc>
              <a:spcBef>
                <a:spcPts val="0"/>
              </a:spcBef>
              <a:buClrTx/>
              <a:buFont typeface="Wingdings" panose="05000000000000000000" pitchFamily="2" charset="2"/>
              <a:buChar char="ü"/>
            </a:pPr>
            <a:r>
              <a:rPr lang="en-US" sz="2600" dirty="0">
                <a:solidFill>
                  <a:schemeClr val="tx1"/>
                </a:solidFill>
              </a:rPr>
              <a:t>Procurement</a:t>
            </a:r>
          </a:p>
          <a:p>
            <a:pPr algn="just">
              <a:lnSpc>
                <a:spcPct val="120000"/>
              </a:lnSpc>
              <a:spcBef>
                <a:spcPts val="0"/>
              </a:spcBef>
              <a:buClrTx/>
              <a:buFont typeface="Wingdings" panose="05000000000000000000" pitchFamily="2" charset="2"/>
              <a:buChar char="ü"/>
            </a:pPr>
            <a:r>
              <a:rPr lang="en-US" sz="2600" dirty="0">
                <a:solidFill>
                  <a:schemeClr val="tx1"/>
                </a:solidFill>
              </a:rPr>
              <a:t>Quality of deliverables</a:t>
            </a:r>
          </a:p>
          <a:p>
            <a:pPr algn="just">
              <a:lnSpc>
                <a:spcPct val="120000"/>
              </a:lnSpc>
              <a:spcBef>
                <a:spcPts val="0"/>
              </a:spcBef>
              <a:buClrTx/>
              <a:buFont typeface="Wingdings" panose="05000000000000000000" pitchFamily="2" charset="2"/>
              <a:buChar char="ü"/>
            </a:pPr>
            <a:r>
              <a:rPr lang="en-US" sz="2600" dirty="0">
                <a:solidFill>
                  <a:schemeClr val="tx1"/>
                </a:solidFill>
              </a:rPr>
              <a:t>Business requirements</a:t>
            </a:r>
          </a:p>
          <a:p>
            <a:pPr algn="just">
              <a:lnSpc>
                <a:spcPct val="120000"/>
              </a:lnSpc>
              <a:spcBef>
                <a:spcPts val="0"/>
              </a:spcBef>
              <a:buClrTx/>
              <a:buFont typeface="Wingdings" panose="05000000000000000000" pitchFamily="2" charset="2"/>
              <a:buChar char="ü"/>
            </a:pPr>
            <a:r>
              <a:rPr lang="en-US" sz="2600" dirty="0">
                <a:solidFill>
                  <a:schemeClr val="tx1"/>
                </a:solidFill>
              </a:rPr>
              <a:t>Risks</a:t>
            </a:r>
          </a:p>
          <a:p>
            <a:pPr algn="just">
              <a:lnSpc>
                <a:spcPct val="120000"/>
              </a:lnSpc>
              <a:spcBef>
                <a:spcPts val="0"/>
              </a:spcBef>
              <a:buClrTx/>
              <a:buFont typeface="Wingdings" panose="05000000000000000000" pitchFamily="2" charset="2"/>
              <a:buChar char="ü"/>
            </a:pPr>
            <a:r>
              <a:rPr lang="en-US" sz="2600" dirty="0">
                <a:solidFill>
                  <a:schemeClr val="tx1"/>
                </a:solidFill>
              </a:rPr>
              <a:t>Schedules</a:t>
            </a:r>
          </a:p>
          <a:p>
            <a:pPr algn="just">
              <a:lnSpc>
                <a:spcPct val="120000"/>
              </a:lnSpc>
              <a:spcBef>
                <a:spcPts val="0"/>
              </a:spcBef>
              <a:buClrTx/>
              <a:buFont typeface="Wingdings" panose="05000000000000000000" pitchFamily="2" charset="2"/>
              <a:buChar char="ü"/>
            </a:pPr>
            <a:r>
              <a:rPr lang="en-US" sz="2600" dirty="0">
                <a:solidFill>
                  <a:schemeClr val="tx1"/>
                </a:solidFill>
              </a:rPr>
              <a:t>Project scope</a:t>
            </a:r>
          </a:p>
          <a:p>
            <a:pPr algn="just">
              <a:lnSpc>
                <a:spcPct val="120000"/>
              </a:lnSpc>
              <a:spcBef>
                <a:spcPts val="0"/>
              </a:spcBef>
              <a:buClrTx/>
              <a:buFont typeface="Wingdings" panose="05000000000000000000" pitchFamily="2" charset="2"/>
              <a:buChar char="ü"/>
            </a:pPr>
            <a:r>
              <a:rPr lang="en-US" sz="2600" dirty="0">
                <a:solidFill>
                  <a:schemeClr val="tx1"/>
                </a:solidFill>
              </a:rPr>
              <a:t>Stakeholders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88751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endParaRPr lang="en-US" sz="2600" b="1" dirty="0">
              <a:solidFill>
                <a:srgbClr val="00B050"/>
              </a:solidFill>
            </a:endParaRPr>
          </a:p>
          <a:p>
            <a:pPr marL="0" indent="0" algn="ctr">
              <a:lnSpc>
                <a:spcPct val="120000"/>
              </a:lnSpc>
              <a:spcBef>
                <a:spcPts val="0"/>
              </a:spcBef>
              <a:buClrTx/>
              <a:buNone/>
            </a:pPr>
            <a:endParaRPr lang="en-US" sz="2600" b="1" dirty="0">
              <a:solidFill>
                <a:srgbClr val="00B050"/>
              </a:solidFill>
            </a:endParaRPr>
          </a:p>
          <a:p>
            <a:pPr marL="0" indent="0" algn="ctr">
              <a:lnSpc>
                <a:spcPct val="120000"/>
              </a:lnSpc>
              <a:spcBef>
                <a:spcPts val="0"/>
              </a:spcBef>
              <a:buClrTx/>
              <a:buNone/>
            </a:pPr>
            <a:endParaRPr lang="en-US" sz="2600" b="1" dirty="0">
              <a:solidFill>
                <a:srgbClr val="00B050"/>
              </a:solidFill>
            </a:endParaRPr>
          </a:p>
          <a:p>
            <a:pPr marL="0" indent="0" algn="ctr">
              <a:lnSpc>
                <a:spcPct val="120000"/>
              </a:lnSpc>
              <a:spcBef>
                <a:spcPts val="0"/>
              </a:spcBef>
              <a:buClrTx/>
              <a:buNone/>
            </a:pPr>
            <a:endParaRPr lang="en-US" sz="2600" b="1" dirty="0">
              <a:solidFill>
                <a:srgbClr val="00B050"/>
              </a:solidFill>
            </a:endParaRPr>
          </a:p>
          <a:p>
            <a:pPr marL="0" indent="0" algn="ctr">
              <a:lnSpc>
                <a:spcPct val="120000"/>
              </a:lnSpc>
              <a:spcBef>
                <a:spcPts val="0"/>
              </a:spcBef>
              <a:buClrTx/>
              <a:buNone/>
            </a:pPr>
            <a:endParaRPr lang="en-US" sz="2600" b="1" dirty="0">
              <a:solidFill>
                <a:srgbClr val="00B050"/>
              </a:solidFill>
            </a:endParaRPr>
          </a:p>
          <a:p>
            <a:pPr marL="0" indent="0" algn="ctr">
              <a:lnSpc>
                <a:spcPct val="120000"/>
              </a:lnSpc>
              <a:spcBef>
                <a:spcPts val="0"/>
              </a:spcBef>
              <a:buClrTx/>
              <a:buNone/>
            </a:pPr>
            <a:endParaRPr lang="en-US" sz="2600" b="1" dirty="0">
              <a:solidFill>
                <a:srgbClr val="00B050"/>
              </a:solidFill>
            </a:endParaRPr>
          </a:p>
          <a:p>
            <a:pPr marL="0" indent="0" algn="ctr">
              <a:lnSpc>
                <a:spcPct val="120000"/>
              </a:lnSpc>
              <a:spcBef>
                <a:spcPts val="0"/>
              </a:spcBef>
              <a:buClrTx/>
              <a:buNone/>
            </a:pPr>
            <a:r>
              <a:rPr lang="en-US" sz="3600" b="1" dirty="0">
                <a:solidFill>
                  <a:srgbClr val="00B050"/>
                </a:solidFill>
              </a:rPr>
              <a:t>FINANCIAL RESOURCE MANAGEMENT</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314393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Consider project planning and its activities the starting and ending point of your project. All roads lead back to this phase, including your activities and final deliverables. Take the time to slow things down and plan all aspects of your project, including tasks, milestones, deliverables, costs, resources and all other possible considerations before diving into your project. This will help you avoid a considerable amount of stress during project execution as well as stakeholder disappointment at the time of delivery.</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069518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Project Planning</a:t>
            </a:r>
          </a:p>
          <a:p>
            <a:pPr algn="just">
              <a:lnSpc>
                <a:spcPct val="120000"/>
              </a:lnSpc>
              <a:spcBef>
                <a:spcPts val="0"/>
              </a:spcBef>
              <a:buClrTx/>
              <a:buFont typeface="Wingdings" panose="05000000000000000000" pitchFamily="2" charset="2"/>
              <a:buChar char="q"/>
            </a:pPr>
            <a:r>
              <a:rPr lang="en-US" sz="2600" dirty="0">
                <a:solidFill>
                  <a:schemeClr val="tx1"/>
                </a:solidFill>
              </a:rPr>
              <a:t>Its main purpose is arrange time, cost and resources adequately to estimate the work needed and to effectively manage risk during project execution</a:t>
            </a:r>
          </a:p>
          <a:p>
            <a:pPr marL="0" indent="0" algn="just">
              <a:lnSpc>
                <a:spcPct val="120000"/>
              </a:lnSpc>
              <a:spcBef>
                <a:spcPts val="0"/>
              </a:spcBef>
              <a:buClrTx/>
              <a:buNone/>
            </a:pPr>
            <a:r>
              <a:rPr lang="en-US" sz="2600" b="1" dirty="0">
                <a:solidFill>
                  <a:schemeClr val="tx1"/>
                </a:solidFill>
              </a:rPr>
              <a:t>Project planning generally consists of:</a:t>
            </a:r>
          </a:p>
          <a:p>
            <a:pPr algn="just">
              <a:lnSpc>
                <a:spcPct val="120000"/>
              </a:lnSpc>
              <a:spcBef>
                <a:spcPts val="0"/>
              </a:spcBef>
              <a:buClrTx/>
              <a:buFont typeface="Wingdings" panose="05000000000000000000" pitchFamily="2" charset="2"/>
              <a:buChar char="q"/>
            </a:pPr>
            <a:r>
              <a:rPr lang="en-US" sz="2600" dirty="0">
                <a:solidFill>
                  <a:schemeClr val="tx1"/>
                </a:solidFill>
              </a:rPr>
              <a:t>Determining how to plan</a:t>
            </a:r>
          </a:p>
          <a:p>
            <a:pPr algn="just">
              <a:lnSpc>
                <a:spcPct val="120000"/>
              </a:lnSpc>
              <a:spcBef>
                <a:spcPts val="0"/>
              </a:spcBef>
              <a:buClrTx/>
              <a:buFont typeface="Wingdings" panose="05000000000000000000" pitchFamily="2" charset="2"/>
              <a:buChar char="q"/>
            </a:pPr>
            <a:r>
              <a:rPr lang="en-US" sz="2600" dirty="0">
                <a:solidFill>
                  <a:schemeClr val="tx1"/>
                </a:solidFill>
              </a:rPr>
              <a:t>Developing the scope statement</a:t>
            </a:r>
          </a:p>
          <a:p>
            <a:pPr algn="just">
              <a:lnSpc>
                <a:spcPct val="120000"/>
              </a:lnSpc>
              <a:spcBef>
                <a:spcPts val="0"/>
              </a:spcBef>
              <a:buClrTx/>
              <a:buFont typeface="Wingdings" panose="05000000000000000000" pitchFamily="2" charset="2"/>
              <a:buChar char="q"/>
            </a:pPr>
            <a:r>
              <a:rPr lang="en-US" sz="2600" dirty="0">
                <a:solidFill>
                  <a:schemeClr val="tx1"/>
                </a:solidFill>
              </a:rPr>
              <a:t>Selecting the planning team</a:t>
            </a:r>
          </a:p>
          <a:p>
            <a:pPr algn="just">
              <a:lnSpc>
                <a:spcPct val="120000"/>
              </a:lnSpc>
              <a:spcBef>
                <a:spcPts val="0"/>
              </a:spcBef>
              <a:buClrTx/>
              <a:buFont typeface="Wingdings" panose="05000000000000000000" pitchFamily="2" charset="2"/>
              <a:buChar char="q"/>
            </a:pPr>
            <a:r>
              <a:rPr lang="en-US" sz="2600" dirty="0">
                <a:solidFill>
                  <a:schemeClr val="tx1"/>
                </a:solidFill>
              </a:rPr>
              <a:t>Identifying deliverables and creating the work        breakdown structure</a:t>
            </a:r>
          </a:p>
          <a:p>
            <a:pPr algn="just">
              <a:lnSpc>
                <a:spcPct val="120000"/>
              </a:lnSpc>
              <a:spcBef>
                <a:spcPts val="0"/>
              </a:spcBef>
              <a:buClrTx/>
              <a:buFont typeface="Wingdings" panose="05000000000000000000" pitchFamily="2" charset="2"/>
              <a:buChar char="q"/>
            </a:pPr>
            <a:r>
              <a:rPr lang="en-US" sz="2600" dirty="0">
                <a:solidFill>
                  <a:schemeClr val="tx1"/>
                </a:solidFill>
              </a:rPr>
              <a:t>Identifying the activities needed to complete those deliverables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8653089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GB" sz="2500" b="1" dirty="0">
                <a:solidFill>
                  <a:srgbClr val="0070C0"/>
                </a:solidFill>
              </a:rPr>
              <a:t>WHAT IS PROJECT MANAGEMENT?</a:t>
            </a:r>
          </a:p>
          <a:p>
            <a:pPr algn="just">
              <a:lnSpc>
                <a:spcPct val="120000"/>
              </a:lnSpc>
              <a:spcBef>
                <a:spcPts val="0"/>
              </a:spcBef>
              <a:buClrTx/>
              <a:buFont typeface="Wingdings" panose="05000000000000000000" pitchFamily="2" charset="2"/>
              <a:buChar char="q"/>
            </a:pPr>
            <a:r>
              <a:rPr lang="en-US" sz="2600" dirty="0">
                <a:solidFill>
                  <a:schemeClr val="tx1"/>
                </a:solidFill>
              </a:rPr>
              <a:t>A discipline of organizing and managing resources so as to complete project on defined scope, time and cost constraints</a:t>
            </a:r>
          </a:p>
          <a:p>
            <a:pPr algn="just">
              <a:lnSpc>
                <a:spcPct val="120000"/>
              </a:lnSpc>
              <a:spcBef>
                <a:spcPts val="0"/>
              </a:spcBef>
              <a:buClrTx/>
              <a:buFont typeface="Wingdings" panose="05000000000000000000" pitchFamily="2" charset="2"/>
              <a:buChar char="q"/>
            </a:pPr>
            <a:r>
              <a:rPr lang="en-US" sz="2600" dirty="0">
                <a:solidFill>
                  <a:schemeClr val="tx1"/>
                </a:solidFill>
              </a:rPr>
              <a:t>A set of principles and tools for </a:t>
            </a:r>
            <a:r>
              <a:rPr lang="en-US" sz="2600" b="1" dirty="0">
                <a:solidFill>
                  <a:schemeClr val="tx1"/>
                </a:solidFill>
              </a:rPr>
              <a:t>Defining,</a:t>
            </a:r>
            <a:r>
              <a:rPr lang="en-US" sz="2600" dirty="0">
                <a:solidFill>
                  <a:schemeClr val="tx1"/>
                </a:solidFill>
              </a:rPr>
              <a:t> </a:t>
            </a:r>
            <a:r>
              <a:rPr lang="en-US" sz="2600" b="1" dirty="0">
                <a:solidFill>
                  <a:schemeClr val="tx1"/>
                </a:solidFill>
              </a:rPr>
              <a:t>Planning,</a:t>
            </a:r>
            <a:r>
              <a:rPr lang="en-US" sz="2600" dirty="0">
                <a:solidFill>
                  <a:schemeClr val="tx1"/>
                </a:solidFill>
              </a:rPr>
              <a:t> </a:t>
            </a:r>
            <a:r>
              <a:rPr lang="en-US" sz="2600" b="1" dirty="0">
                <a:solidFill>
                  <a:schemeClr val="tx1"/>
                </a:solidFill>
              </a:rPr>
              <a:t>Executing,</a:t>
            </a:r>
            <a:r>
              <a:rPr lang="en-US" sz="2600" dirty="0">
                <a:solidFill>
                  <a:schemeClr val="tx1"/>
                </a:solidFill>
              </a:rPr>
              <a:t> </a:t>
            </a:r>
            <a:r>
              <a:rPr lang="en-US" sz="2600" b="1" dirty="0">
                <a:solidFill>
                  <a:schemeClr val="tx1"/>
                </a:solidFill>
              </a:rPr>
              <a:t>Controlling, </a:t>
            </a:r>
            <a:r>
              <a:rPr lang="en-US" sz="2600" dirty="0">
                <a:solidFill>
                  <a:schemeClr val="tx1"/>
                </a:solidFill>
              </a:rPr>
              <a:t>and </a:t>
            </a:r>
            <a:r>
              <a:rPr lang="en-US" sz="2600" b="1" dirty="0">
                <a:solidFill>
                  <a:schemeClr val="tx1"/>
                </a:solidFill>
              </a:rPr>
              <a:t>Completing</a:t>
            </a:r>
            <a:r>
              <a:rPr lang="en-US" sz="2600" dirty="0">
                <a:solidFill>
                  <a:schemeClr val="tx1"/>
                </a:solidFill>
              </a:rPr>
              <a:t> a PROJECT  </a:t>
            </a:r>
          </a:p>
          <a:p>
            <a:pPr algn="just">
              <a:lnSpc>
                <a:spcPct val="120000"/>
              </a:lnSpc>
              <a:spcBef>
                <a:spcPts val="0"/>
              </a:spcBef>
              <a:buClrTx/>
              <a:buFont typeface="Wingdings" panose="05000000000000000000" pitchFamily="2" charset="2"/>
              <a:buChar char="q"/>
            </a:pPr>
            <a:r>
              <a:rPr lang="en-US" sz="2600" dirty="0">
                <a:solidFill>
                  <a:schemeClr val="tx1"/>
                </a:solidFill>
              </a:rPr>
              <a:t>The discipline of project management is about providing the tools and techniques that enable the project team (not just the project manager) to organize their work to meet these constraints</a:t>
            </a:r>
          </a:p>
          <a:p>
            <a:pPr algn="just">
              <a:lnSpc>
                <a:spcPct val="120000"/>
              </a:lnSpc>
              <a:spcBef>
                <a:spcPts val="0"/>
              </a:spcBef>
              <a:buClrTx/>
              <a:buFont typeface="Wingdings" panose="05000000000000000000" pitchFamily="2" charset="2"/>
              <a:buChar char="q"/>
            </a:pPr>
            <a:r>
              <a:rPr lang="en-US" sz="2600" dirty="0">
                <a:solidFill>
                  <a:schemeClr val="tx1"/>
                </a:solidFill>
              </a:rPr>
              <a:t>Project Management is not about managing people alone. It bifurcates project management into different process groups and knowledge areas. Process groups include initiating, planning, executing, monitoring and controlling, and closing.</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268524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Knowledge areas include integration, scope, time cost, quality, human resources, communication, risk, procurement, and stakeholder management.</a:t>
            </a:r>
          </a:p>
          <a:p>
            <a:pPr algn="just">
              <a:lnSpc>
                <a:spcPct val="120000"/>
              </a:lnSpc>
              <a:spcBef>
                <a:spcPts val="0"/>
              </a:spcBef>
              <a:buClrTx/>
              <a:buFont typeface="Wingdings" panose="05000000000000000000" pitchFamily="2" charset="2"/>
              <a:buChar char="q"/>
            </a:pPr>
            <a:endParaRPr lang="en-US" sz="2600" b="1" dirty="0">
              <a:solidFill>
                <a:srgbClr val="0070C0"/>
              </a:solidFill>
            </a:endParaRPr>
          </a:p>
          <a:p>
            <a:pPr marL="0" indent="0" algn="just">
              <a:lnSpc>
                <a:spcPct val="120000"/>
              </a:lnSpc>
              <a:spcBef>
                <a:spcPts val="0"/>
              </a:spcBef>
              <a:buClrTx/>
              <a:buNone/>
            </a:pPr>
            <a:r>
              <a:rPr lang="en-US" sz="2600" b="1" dirty="0">
                <a:solidFill>
                  <a:srgbClr val="0070C0"/>
                </a:solidFill>
              </a:rPr>
              <a:t>Project Management Concept</a:t>
            </a:r>
            <a:endParaRPr lang="en-GB" sz="2500" b="1" dirty="0">
              <a:solidFill>
                <a:srgbClr val="0070C0"/>
              </a:solidFill>
            </a:endParaRPr>
          </a:p>
          <a:p>
            <a:pPr marL="0" indent="0" algn="just">
              <a:lnSpc>
                <a:spcPct val="120000"/>
              </a:lnSpc>
              <a:spcBef>
                <a:spcPts val="0"/>
              </a:spcBef>
              <a:buClrTx/>
              <a:buNone/>
            </a:pPr>
            <a:r>
              <a:rPr lang="en-US" sz="2600" dirty="0">
                <a:solidFill>
                  <a:schemeClr val="tx1"/>
                </a:solidFill>
              </a:rPr>
              <a:t>Success of a project means that the Project must</a:t>
            </a:r>
          </a:p>
          <a:p>
            <a:pPr algn="just">
              <a:lnSpc>
                <a:spcPct val="120000"/>
              </a:lnSpc>
              <a:spcBef>
                <a:spcPts val="0"/>
              </a:spcBef>
              <a:buClrTx/>
              <a:buFont typeface="Wingdings" panose="05000000000000000000" pitchFamily="2" charset="2"/>
              <a:buChar char="q"/>
            </a:pPr>
            <a:r>
              <a:rPr lang="en-US" sz="2600" dirty="0">
                <a:solidFill>
                  <a:schemeClr val="tx1"/>
                </a:solidFill>
              </a:rPr>
              <a:t>Get Completed</a:t>
            </a:r>
          </a:p>
          <a:p>
            <a:pPr algn="just">
              <a:lnSpc>
                <a:spcPct val="120000"/>
              </a:lnSpc>
              <a:spcBef>
                <a:spcPts val="0"/>
              </a:spcBef>
              <a:buClrTx/>
              <a:buFont typeface="Wingdings" panose="05000000000000000000" pitchFamily="2" charset="2"/>
              <a:buChar char="q"/>
            </a:pPr>
            <a:r>
              <a:rPr lang="en-US" sz="2600" dirty="0">
                <a:solidFill>
                  <a:schemeClr val="tx1"/>
                </a:solidFill>
              </a:rPr>
              <a:t>Get completed within time</a:t>
            </a:r>
          </a:p>
          <a:p>
            <a:pPr algn="just">
              <a:lnSpc>
                <a:spcPct val="120000"/>
              </a:lnSpc>
              <a:spcBef>
                <a:spcPts val="0"/>
              </a:spcBef>
              <a:buClrTx/>
              <a:buFont typeface="Wingdings" panose="05000000000000000000" pitchFamily="2" charset="2"/>
              <a:buChar char="q"/>
            </a:pPr>
            <a:r>
              <a:rPr lang="en-US" sz="2600" dirty="0">
                <a:solidFill>
                  <a:schemeClr val="tx1"/>
                </a:solidFill>
              </a:rPr>
              <a:t>Be completed within allocated resources</a:t>
            </a:r>
          </a:p>
          <a:p>
            <a:pPr algn="just">
              <a:lnSpc>
                <a:spcPct val="120000"/>
              </a:lnSpc>
              <a:spcBef>
                <a:spcPts val="0"/>
              </a:spcBef>
              <a:buClrTx/>
              <a:buFont typeface="Wingdings" panose="05000000000000000000" pitchFamily="2" charset="2"/>
              <a:buChar char="q"/>
            </a:pPr>
            <a:r>
              <a:rPr lang="en-US" sz="2600" dirty="0">
                <a:solidFill>
                  <a:schemeClr val="tx1"/>
                </a:solidFill>
              </a:rPr>
              <a:t>Perform to satisfaction</a:t>
            </a:r>
          </a:p>
          <a:p>
            <a:pPr algn="just">
              <a:lnSpc>
                <a:spcPct val="120000"/>
              </a:lnSpc>
              <a:spcBef>
                <a:spcPts val="0"/>
              </a:spcBef>
              <a:buClrTx/>
              <a:buFont typeface="Wingdings" panose="05000000000000000000" pitchFamily="2" charset="2"/>
              <a:buChar char="q"/>
            </a:pPr>
            <a:r>
              <a:rPr lang="en-US" sz="2600" dirty="0">
                <a:solidFill>
                  <a:schemeClr val="tx1"/>
                </a:solidFill>
              </a:rPr>
              <a:t>Scope or Magnitude of the work</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8141954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What can one achieve with project management?</a:t>
            </a:r>
          </a:p>
          <a:p>
            <a:pPr marL="0" indent="0" algn="ctr">
              <a:lnSpc>
                <a:spcPct val="120000"/>
              </a:lnSpc>
              <a:spcBef>
                <a:spcPts val="0"/>
              </a:spcBef>
              <a:buClrTx/>
              <a:buNone/>
            </a:pPr>
            <a:r>
              <a:rPr lang="en-US" sz="2600" b="1" dirty="0">
                <a:solidFill>
                  <a:srgbClr val="0070C0"/>
                </a:solidFill>
              </a:rPr>
              <a:t>{Importance}</a:t>
            </a:r>
          </a:p>
          <a:p>
            <a:pPr marL="514350" indent="-514350" algn="just">
              <a:lnSpc>
                <a:spcPct val="120000"/>
              </a:lnSpc>
              <a:spcBef>
                <a:spcPts val="0"/>
              </a:spcBef>
              <a:buClrTx/>
              <a:buFont typeface="+mj-lt"/>
              <a:buAutoNum type="alphaLcParenR"/>
            </a:pPr>
            <a:r>
              <a:rPr lang="en-US" sz="2600" dirty="0">
                <a:solidFill>
                  <a:schemeClr val="tx1"/>
                </a:solidFill>
              </a:rPr>
              <a:t>Complete projects on time, on budget and on target</a:t>
            </a:r>
          </a:p>
          <a:p>
            <a:pPr marL="514350" indent="-514350" algn="just">
              <a:lnSpc>
                <a:spcPct val="120000"/>
              </a:lnSpc>
              <a:spcBef>
                <a:spcPts val="0"/>
              </a:spcBef>
              <a:buClrTx/>
              <a:buFont typeface="+mj-lt"/>
              <a:buAutoNum type="alphaLcParenR"/>
            </a:pPr>
            <a:r>
              <a:rPr lang="en-US" sz="2600" dirty="0">
                <a:solidFill>
                  <a:schemeClr val="tx1"/>
                </a:solidFill>
              </a:rPr>
              <a:t>Get proven strategies for clarifying project objectives</a:t>
            </a:r>
          </a:p>
          <a:p>
            <a:pPr marL="514350" indent="-514350" algn="just">
              <a:lnSpc>
                <a:spcPct val="120000"/>
              </a:lnSpc>
              <a:spcBef>
                <a:spcPts val="0"/>
              </a:spcBef>
              <a:buClrTx/>
              <a:buFont typeface="+mj-lt"/>
              <a:buAutoNum type="alphaLcParenR"/>
            </a:pPr>
            <a:r>
              <a:rPr lang="en-US" sz="2600" dirty="0">
                <a:solidFill>
                  <a:schemeClr val="tx1"/>
                </a:solidFill>
              </a:rPr>
              <a:t>Help one avoid serious errors of omission</a:t>
            </a:r>
          </a:p>
          <a:p>
            <a:pPr marL="514350" indent="-514350" algn="just">
              <a:lnSpc>
                <a:spcPct val="120000"/>
              </a:lnSpc>
              <a:spcBef>
                <a:spcPts val="0"/>
              </a:spcBef>
              <a:buClrTx/>
              <a:buFont typeface="+mj-lt"/>
              <a:buAutoNum type="alphaLcParenR"/>
            </a:pPr>
            <a:r>
              <a:rPr lang="en-US" sz="2600" dirty="0">
                <a:solidFill>
                  <a:schemeClr val="tx1"/>
                </a:solidFill>
              </a:rPr>
              <a:t>Eliminate costly mistakes</a:t>
            </a:r>
          </a:p>
          <a:p>
            <a:pPr marL="514350" indent="-514350" algn="just">
              <a:lnSpc>
                <a:spcPct val="120000"/>
              </a:lnSpc>
              <a:spcBef>
                <a:spcPts val="0"/>
              </a:spcBef>
              <a:buClrTx/>
              <a:buFont typeface="+mj-lt"/>
              <a:buAutoNum type="alphaLcParenR"/>
            </a:pPr>
            <a:r>
              <a:rPr lang="en-US" sz="2600" dirty="0">
                <a:solidFill>
                  <a:schemeClr val="tx1"/>
                </a:solidFill>
              </a:rPr>
              <a:t>Address the necessary people skills for acquiring the cooperation, support</a:t>
            </a:r>
          </a:p>
          <a:p>
            <a:pPr marL="514350" indent="-514350" algn="just">
              <a:lnSpc>
                <a:spcPct val="120000"/>
              </a:lnSpc>
              <a:spcBef>
                <a:spcPts val="0"/>
              </a:spcBef>
              <a:buClrTx/>
              <a:buFont typeface="+mj-lt"/>
              <a:buAutoNum type="alphaLcParenR"/>
            </a:pPr>
            <a:r>
              <a:rPr lang="en-US" sz="2600" dirty="0">
                <a:solidFill>
                  <a:schemeClr val="tx1"/>
                </a:solidFill>
              </a:rPr>
              <a:t>Obtain necessary resources to get work done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786887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1"/>
            <a:ext cx="8610600" cy="6534250"/>
          </a:xfrm>
        </p:spPr>
        <p:txBody>
          <a:bodyPr>
            <a:normAutofit fontScale="92500" lnSpcReduction="10000"/>
          </a:bodyPr>
          <a:lstStyle/>
          <a:p>
            <a:pPr marL="0" indent="0" algn="ctr">
              <a:lnSpc>
                <a:spcPct val="120000"/>
              </a:lnSpc>
              <a:spcBef>
                <a:spcPts val="0"/>
              </a:spcBef>
              <a:buClrTx/>
              <a:buNone/>
            </a:pPr>
            <a:r>
              <a:rPr lang="en-US" sz="2600" b="1" dirty="0">
                <a:solidFill>
                  <a:srgbClr val="0070C0"/>
                </a:solidFill>
              </a:rPr>
              <a:t>Principles of Project Management</a:t>
            </a:r>
          </a:p>
          <a:p>
            <a:pPr algn="just">
              <a:lnSpc>
                <a:spcPct val="120000"/>
              </a:lnSpc>
              <a:spcBef>
                <a:spcPts val="0"/>
              </a:spcBef>
              <a:buClrTx/>
              <a:buFont typeface="Wingdings" panose="05000000000000000000" pitchFamily="2" charset="2"/>
              <a:buChar char="q"/>
            </a:pPr>
            <a:r>
              <a:rPr lang="en-US" sz="2600" dirty="0">
                <a:solidFill>
                  <a:schemeClr val="tx1"/>
                </a:solidFill>
              </a:rPr>
              <a:t>A principle can be defined as an underlying fundamental law or concept. </a:t>
            </a:r>
          </a:p>
          <a:p>
            <a:pPr algn="just">
              <a:lnSpc>
                <a:spcPct val="120000"/>
              </a:lnSpc>
              <a:spcBef>
                <a:spcPts val="0"/>
              </a:spcBef>
              <a:buClrTx/>
              <a:buFont typeface="Wingdings" panose="05000000000000000000" pitchFamily="2" charset="2"/>
              <a:buChar char="q"/>
            </a:pPr>
            <a:r>
              <a:rPr lang="en-US" sz="2600" dirty="0">
                <a:solidFill>
                  <a:schemeClr val="tx1"/>
                </a:solidFill>
              </a:rPr>
              <a:t>Therefore, the principles of project management are the fundamental rules that should be followed for the successful management of projects. </a:t>
            </a:r>
          </a:p>
          <a:p>
            <a:pPr marL="0" indent="0" algn="ctr">
              <a:lnSpc>
                <a:spcPct val="120000"/>
              </a:lnSpc>
              <a:spcBef>
                <a:spcPts val="0"/>
              </a:spcBef>
              <a:buClrTx/>
              <a:buNone/>
            </a:pPr>
            <a:r>
              <a:rPr lang="en-US" sz="2600" b="1" dirty="0">
                <a:solidFill>
                  <a:schemeClr val="tx1"/>
                </a:solidFill>
              </a:rPr>
              <a:t>Nine principles of project management</a:t>
            </a:r>
          </a:p>
          <a:p>
            <a:pPr marL="514350" indent="-514350" algn="just">
              <a:lnSpc>
                <a:spcPct val="120000"/>
              </a:lnSpc>
              <a:spcBef>
                <a:spcPts val="0"/>
              </a:spcBef>
              <a:buClrTx/>
              <a:buFont typeface="+mj-lt"/>
              <a:buAutoNum type="arabicPeriod"/>
            </a:pPr>
            <a:r>
              <a:rPr lang="en-US" sz="2600" dirty="0">
                <a:solidFill>
                  <a:schemeClr val="tx1"/>
                </a:solidFill>
              </a:rPr>
              <a:t>Formal project management structure</a:t>
            </a:r>
          </a:p>
          <a:p>
            <a:pPr marL="514350" indent="-514350" algn="just">
              <a:lnSpc>
                <a:spcPct val="120000"/>
              </a:lnSpc>
              <a:spcBef>
                <a:spcPts val="0"/>
              </a:spcBef>
              <a:buClrTx/>
              <a:buFont typeface="+mj-lt"/>
              <a:buAutoNum type="arabicPeriod"/>
            </a:pPr>
            <a:r>
              <a:rPr lang="en-US" sz="2600" dirty="0">
                <a:solidFill>
                  <a:schemeClr val="tx1"/>
                </a:solidFill>
              </a:rPr>
              <a:t>Invested and engaged project sponsor</a:t>
            </a:r>
          </a:p>
          <a:p>
            <a:pPr marL="514350" indent="-514350" algn="just">
              <a:lnSpc>
                <a:spcPct val="120000"/>
              </a:lnSpc>
              <a:spcBef>
                <a:spcPts val="0"/>
              </a:spcBef>
              <a:buClrTx/>
              <a:buFont typeface="+mj-lt"/>
              <a:buAutoNum type="arabicPeriod"/>
            </a:pPr>
            <a:r>
              <a:rPr lang="en-US" sz="2600" dirty="0">
                <a:solidFill>
                  <a:schemeClr val="tx1"/>
                </a:solidFill>
              </a:rPr>
              <a:t>Clear and objective goals and outcomes</a:t>
            </a:r>
          </a:p>
          <a:p>
            <a:pPr marL="514350" indent="-514350" algn="just">
              <a:lnSpc>
                <a:spcPct val="120000"/>
              </a:lnSpc>
              <a:spcBef>
                <a:spcPts val="0"/>
              </a:spcBef>
              <a:buClrTx/>
              <a:buFont typeface="+mj-lt"/>
              <a:buAutoNum type="arabicPeriod"/>
            </a:pPr>
            <a:r>
              <a:rPr lang="en-US" sz="2600" dirty="0">
                <a:solidFill>
                  <a:schemeClr val="tx1"/>
                </a:solidFill>
              </a:rPr>
              <a:t>Documented roles and responsibilities </a:t>
            </a:r>
          </a:p>
          <a:p>
            <a:pPr marL="514350" indent="-514350" algn="just">
              <a:lnSpc>
                <a:spcPct val="120000"/>
              </a:lnSpc>
              <a:spcBef>
                <a:spcPts val="0"/>
              </a:spcBef>
              <a:buClrTx/>
              <a:buFont typeface="+mj-lt"/>
              <a:buAutoNum type="arabicPeriod"/>
            </a:pPr>
            <a:r>
              <a:rPr lang="en-US" sz="2600" dirty="0">
                <a:solidFill>
                  <a:schemeClr val="tx1"/>
                </a:solidFill>
              </a:rPr>
              <a:t>Strong change management </a:t>
            </a:r>
          </a:p>
          <a:p>
            <a:pPr marL="514350" indent="-514350" algn="just">
              <a:lnSpc>
                <a:spcPct val="120000"/>
              </a:lnSpc>
              <a:spcBef>
                <a:spcPts val="0"/>
              </a:spcBef>
              <a:buClrTx/>
              <a:buFont typeface="+mj-lt"/>
              <a:buAutoNum type="arabicPeriod"/>
            </a:pPr>
            <a:r>
              <a:rPr lang="en-US" sz="2600" dirty="0">
                <a:solidFill>
                  <a:schemeClr val="tx1"/>
                </a:solidFill>
              </a:rPr>
              <a:t>Risk management </a:t>
            </a:r>
          </a:p>
          <a:p>
            <a:pPr marL="514350" indent="-514350" algn="just">
              <a:lnSpc>
                <a:spcPct val="120000"/>
              </a:lnSpc>
              <a:spcBef>
                <a:spcPts val="0"/>
              </a:spcBef>
              <a:buClrTx/>
              <a:buFont typeface="+mj-lt"/>
              <a:buAutoNum type="arabicPeriod"/>
            </a:pPr>
            <a:r>
              <a:rPr lang="en-US" sz="2600" dirty="0">
                <a:solidFill>
                  <a:schemeClr val="tx1"/>
                </a:solidFill>
              </a:rPr>
              <a:t>Mature value delivery capabilities </a:t>
            </a:r>
          </a:p>
          <a:p>
            <a:pPr marL="514350" indent="-514350" algn="just">
              <a:lnSpc>
                <a:spcPct val="120000"/>
              </a:lnSpc>
              <a:spcBef>
                <a:spcPts val="0"/>
              </a:spcBef>
              <a:buClrTx/>
              <a:buFont typeface="+mj-lt"/>
              <a:buAutoNum type="arabicPeriod"/>
            </a:pPr>
            <a:r>
              <a:rPr lang="en-US" sz="2600" dirty="0">
                <a:solidFill>
                  <a:schemeClr val="tx1"/>
                </a:solidFill>
              </a:rPr>
              <a:t>Performance management baseline</a:t>
            </a:r>
          </a:p>
          <a:p>
            <a:pPr marL="514350" indent="-514350" algn="just">
              <a:lnSpc>
                <a:spcPct val="120000"/>
              </a:lnSpc>
              <a:spcBef>
                <a:spcPts val="0"/>
              </a:spcBef>
              <a:buClrTx/>
              <a:buFont typeface="+mj-lt"/>
              <a:buAutoNum type="arabicPeriod"/>
            </a:pPr>
            <a:r>
              <a:rPr lang="en-US" sz="2600" dirty="0">
                <a:solidFill>
                  <a:schemeClr val="tx1"/>
                </a:solidFill>
              </a:rPr>
              <a:t>Communication plan</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0454369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92500" lnSpcReduction="10000"/>
          </a:bodyPr>
          <a:lstStyle/>
          <a:p>
            <a:pPr marL="0" indent="0" algn="just">
              <a:lnSpc>
                <a:spcPct val="120000"/>
              </a:lnSpc>
              <a:spcBef>
                <a:spcPts val="0"/>
              </a:spcBef>
              <a:buClrTx/>
              <a:buNone/>
            </a:pPr>
            <a:r>
              <a:rPr lang="en-US" sz="2600" b="1" dirty="0">
                <a:solidFill>
                  <a:schemeClr val="tx1"/>
                </a:solidFill>
              </a:rPr>
              <a:t>1. Formal Structure</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It’s important for projects to have a formalized structure, including processes, procedures, and tools. </a:t>
            </a:r>
          </a:p>
          <a:p>
            <a:pPr algn="just">
              <a:lnSpc>
                <a:spcPct val="120000"/>
              </a:lnSpc>
              <a:spcBef>
                <a:spcPts val="0"/>
              </a:spcBef>
              <a:buClrTx/>
              <a:buFont typeface="Wingdings" panose="05000000000000000000" pitchFamily="2" charset="2"/>
              <a:buChar char="q"/>
            </a:pPr>
            <a:r>
              <a:rPr lang="en-US" sz="2600" dirty="0">
                <a:solidFill>
                  <a:schemeClr val="tx1"/>
                </a:solidFill>
              </a:rPr>
              <a:t>A project should have both a project charter and project plan, as well as a designated project team. </a:t>
            </a:r>
          </a:p>
          <a:p>
            <a:pPr algn="just">
              <a:lnSpc>
                <a:spcPct val="120000"/>
              </a:lnSpc>
              <a:spcBef>
                <a:spcPts val="0"/>
              </a:spcBef>
              <a:buClrTx/>
              <a:buFont typeface="Wingdings" panose="05000000000000000000" pitchFamily="2" charset="2"/>
              <a:buChar char="q"/>
            </a:pPr>
            <a:r>
              <a:rPr lang="en-US" sz="2600" dirty="0">
                <a:solidFill>
                  <a:schemeClr val="tx1"/>
                </a:solidFill>
              </a:rPr>
              <a:t>This helps ensure it is prioritized and managed successfully. </a:t>
            </a:r>
          </a:p>
          <a:p>
            <a:pPr marL="0" indent="0" algn="just">
              <a:lnSpc>
                <a:spcPct val="120000"/>
              </a:lnSpc>
              <a:spcBef>
                <a:spcPts val="0"/>
              </a:spcBef>
              <a:buClrTx/>
              <a:buNone/>
            </a:pPr>
            <a:r>
              <a:rPr lang="en-US" sz="2600" b="1" dirty="0">
                <a:solidFill>
                  <a:schemeClr val="tx1"/>
                </a:solidFill>
              </a:rPr>
              <a:t>2. Project Sponsor</a:t>
            </a:r>
          </a:p>
          <a:p>
            <a:pPr algn="just">
              <a:lnSpc>
                <a:spcPct val="120000"/>
              </a:lnSpc>
              <a:spcBef>
                <a:spcPts val="0"/>
              </a:spcBef>
              <a:buClrTx/>
              <a:buFont typeface="Wingdings" panose="05000000000000000000" pitchFamily="2" charset="2"/>
              <a:buChar char="q"/>
            </a:pPr>
            <a:r>
              <a:rPr lang="en-US" sz="2600" dirty="0">
                <a:solidFill>
                  <a:schemeClr val="tx1"/>
                </a:solidFill>
              </a:rPr>
              <a:t>An effective project sponsor is critical to the success of a project. </a:t>
            </a:r>
          </a:p>
          <a:p>
            <a:pPr algn="just">
              <a:lnSpc>
                <a:spcPct val="120000"/>
              </a:lnSpc>
              <a:spcBef>
                <a:spcPts val="0"/>
              </a:spcBef>
              <a:buClrTx/>
              <a:buFont typeface="Wingdings" panose="05000000000000000000" pitchFamily="2" charset="2"/>
              <a:buChar char="q"/>
            </a:pPr>
            <a:r>
              <a:rPr lang="en-US" sz="2600" dirty="0">
                <a:solidFill>
                  <a:schemeClr val="tx1"/>
                </a:solidFill>
              </a:rPr>
              <a:t>Sponsors are there to champion your project and to be a spokesperson for it with the other executives. A strong sponsor can help overcome roadblocks such as the loss of a key resource. Having an engaged sponsor makes it easier to communicate progress, escalate issues, and guide stakeholders through decision-making processes.</a:t>
            </a: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9358710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b="1" dirty="0">
                <a:solidFill>
                  <a:schemeClr val="tx1"/>
                </a:solidFill>
              </a:rPr>
              <a:t>3. Goals and Outcomes</a:t>
            </a:r>
          </a:p>
          <a:p>
            <a:pPr algn="just">
              <a:lnSpc>
                <a:spcPct val="120000"/>
              </a:lnSpc>
              <a:spcBef>
                <a:spcPts val="0"/>
              </a:spcBef>
              <a:buClrTx/>
              <a:buFont typeface="Wingdings" panose="05000000000000000000" pitchFamily="2" charset="2"/>
              <a:buChar char="q"/>
            </a:pPr>
            <a:r>
              <a:rPr lang="en-US" sz="2600" dirty="0">
                <a:solidFill>
                  <a:schemeClr val="tx1"/>
                </a:solidFill>
              </a:rPr>
              <a:t>Project requirements and approval criteria should all be determined and documented at the beginning of the project. It’s important to ensure these are reviewed and approved by all key stakeholders, including the sponsor and customer. </a:t>
            </a:r>
          </a:p>
          <a:p>
            <a:pPr algn="just">
              <a:lnSpc>
                <a:spcPct val="120000"/>
              </a:lnSpc>
              <a:spcBef>
                <a:spcPts val="0"/>
              </a:spcBef>
              <a:buClrTx/>
              <a:buFont typeface="Wingdings" panose="05000000000000000000" pitchFamily="2" charset="2"/>
              <a:buChar char="q"/>
            </a:pPr>
            <a:r>
              <a:rPr lang="en-US" sz="2600" dirty="0">
                <a:solidFill>
                  <a:schemeClr val="tx1"/>
                </a:solidFill>
              </a:rPr>
              <a:t>The most common factor behind failed projects is a lack of clear goals. Without clear requirements and approval criteria, it will be difficult to tell if a project is a success or not. </a:t>
            </a:r>
          </a:p>
          <a:p>
            <a:pPr marL="0" indent="0" algn="just">
              <a:lnSpc>
                <a:spcPct val="120000"/>
              </a:lnSpc>
              <a:spcBef>
                <a:spcPts val="0"/>
              </a:spcBef>
              <a:buClrTx/>
              <a:buNone/>
            </a:pPr>
            <a:r>
              <a:rPr lang="en-US" sz="2600" b="1" dirty="0">
                <a:solidFill>
                  <a:schemeClr val="tx1"/>
                </a:solidFill>
              </a:rPr>
              <a:t>4. Roles and Responsibilities</a:t>
            </a:r>
          </a:p>
          <a:p>
            <a:pPr algn="just">
              <a:lnSpc>
                <a:spcPct val="120000"/>
              </a:lnSpc>
              <a:spcBef>
                <a:spcPts val="0"/>
              </a:spcBef>
              <a:buClrTx/>
              <a:buFont typeface="Wingdings" panose="05000000000000000000" pitchFamily="2" charset="2"/>
              <a:buChar char="q"/>
            </a:pPr>
            <a:r>
              <a:rPr lang="en-US" sz="2600" dirty="0">
                <a:solidFill>
                  <a:schemeClr val="tx1"/>
                </a:solidFill>
              </a:rPr>
              <a:t>There are two forms that should be used for documenting and defining the roles and responsibilities of everyone involved with a project.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2240680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For project team members, a RACI or </a:t>
            </a:r>
            <a:r>
              <a:rPr lang="en-US" sz="2500" dirty="0" err="1">
                <a:solidFill>
                  <a:schemeClr val="tx1"/>
                </a:solidFill>
              </a:rPr>
              <a:t>RASCI</a:t>
            </a:r>
            <a:r>
              <a:rPr lang="en-US" sz="2500" dirty="0">
                <a:solidFill>
                  <a:schemeClr val="tx1"/>
                </a:solidFill>
              </a:rPr>
              <a:t> is used to define responsibilities and expectations. Here are what the letters stand for: R= Responsible A= Accountable S= Sign-off authority (not always used) C= Consulted I= Involved</a:t>
            </a:r>
          </a:p>
          <a:p>
            <a:pPr algn="just">
              <a:lnSpc>
                <a:spcPct val="120000"/>
              </a:lnSpc>
              <a:spcBef>
                <a:spcPts val="0"/>
              </a:spcBef>
              <a:buClrTx/>
              <a:buFont typeface="Wingdings" panose="05000000000000000000" pitchFamily="2" charset="2"/>
              <a:buChar char="q"/>
            </a:pPr>
            <a:r>
              <a:rPr lang="en-US" sz="2500" dirty="0">
                <a:solidFill>
                  <a:schemeClr val="tx1"/>
                </a:solidFill>
              </a:rPr>
              <a:t>For stakeholders outside of the primary project team, a stakeholder register is compiled. This helps you document who your stakeholders are, as well as important information such as the following:</a:t>
            </a:r>
          </a:p>
          <a:p>
            <a:pPr algn="just">
              <a:lnSpc>
                <a:spcPct val="120000"/>
              </a:lnSpc>
              <a:spcBef>
                <a:spcPts val="0"/>
              </a:spcBef>
              <a:buClrTx/>
              <a:buFont typeface="Wingdings" panose="05000000000000000000" pitchFamily="2" charset="2"/>
              <a:buChar char="ü"/>
            </a:pPr>
            <a:r>
              <a:rPr lang="en-US" sz="2500" dirty="0">
                <a:solidFill>
                  <a:schemeClr val="tx1"/>
                </a:solidFill>
              </a:rPr>
              <a:t>Communication preferences (type and frequency)</a:t>
            </a:r>
          </a:p>
          <a:p>
            <a:pPr algn="just">
              <a:lnSpc>
                <a:spcPct val="120000"/>
              </a:lnSpc>
              <a:spcBef>
                <a:spcPts val="0"/>
              </a:spcBef>
              <a:buClrTx/>
              <a:buFont typeface="Wingdings" panose="05000000000000000000" pitchFamily="2" charset="2"/>
              <a:buChar char="ü"/>
            </a:pPr>
            <a:r>
              <a:rPr lang="en-US" sz="2500" dirty="0">
                <a:solidFill>
                  <a:schemeClr val="tx1"/>
                </a:solidFill>
              </a:rPr>
              <a:t>Contact information</a:t>
            </a:r>
          </a:p>
          <a:p>
            <a:pPr algn="just">
              <a:lnSpc>
                <a:spcPct val="120000"/>
              </a:lnSpc>
              <a:spcBef>
                <a:spcPts val="0"/>
              </a:spcBef>
              <a:buClrTx/>
              <a:buFont typeface="Wingdings" panose="05000000000000000000" pitchFamily="2" charset="2"/>
              <a:buChar char="ü"/>
            </a:pPr>
            <a:r>
              <a:rPr lang="en-US" sz="2500" dirty="0">
                <a:solidFill>
                  <a:schemeClr val="tx1"/>
                </a:solidFill>
              </a:rPr>
              <a:t>Level of influence on the project</a:t>
            </a:r>
          </a:p>
          <a:p>
            <a:pPr algn="just">
              <a:lnSpc>
                <a:spcPct val="120000"/>
              </a:lnSpc>
              <a:spcBef>
                <a:spcPts val="0"/>
              </a:spcBef>
              <a:buClrTx/>
              <a:buFont typeface="Wingdings" panose="05000000000000000000" pitchFamily="2" charset="2"/>
              <a:buChar char="ü"/>
            </a:pPr>
            <a:r>
              <a:rPr lang="en-US" sz="2500" dirty="0">
                <a:solidFill>
                  <a:schemeClr val="tx1"/>
                </a:solidFill>
              </a:rPr>
              <a:t>Engagement level with the project</a:t>
            </a:r>
          </a:p>
          <a:p>
            <a:pPr algn="just">
              <a:lnSpc>
                <a:spcPct val="120000"/>
              </a:lnSpc>
              <a:spcBef>
                <a:spcPts val="0"/>
              </a:spcBef>
              <a:buClrTx/>
              <a:buFont typeface="Wingdings" panose="05000000000000000000" pitchFamily="2" charset="2"/>
              <a:buChar char="ü"/>
            </a:pPr>
            <a:r>
              <a:rPr lang="en-US" sz="2500" dirty="0">
                <a:solidFill>
                  <a:schemeClr val="tx1"/>
                </a:solidFill>
              </a:rPr>
              <a:t>Their role within the company</a:t>
            </a:r>
          </a:p>
          <a:p>
            <a:pPr algn="just">
              <a:lnSpc>
                <a:spcPct val="120000"/>
              </a:lnSpc>
              <a:spcBef>
                <a:spcPts val="0"/>
              </a:spcBef>
              <a:buClrTx/>
              <a:buFont typeface="Wingdings" panose="05000000000000000000" pitchFamily="2" charset="2"/>
              <a:buChar char="ü"/>
            </a:pPr>
            <a:r>
              <a:rPr lang="en-US" sz="2500" dirty="0">
                <a:solidFill>
                  <a:schemeClr val="tx1"/>
                </a:solidFill>
              </a:rPr>
              <a:t>Other relevant information or notes</a:t>
            </a:r>
          </a:p>
          <a:p>
            <a:pPr algn="just">
              <a:lnSpc>
                <a:spcPct val="120000"/>
              </a:lnSpc>
              <a:spcBef>
                <a:spcPts val="0"/>
              </a:spcBef>
              <a:buClrTx/>
              <a:buFont typeface="Wingdings" panose="05000000000000000000" pitchFamily="2" charset="2"/>
              <a:buChar char="q"/>
            </a:pPr>
            <a:endParaRPr lang="en-US" sz="2500" b="1"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7467907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chemeClr val="tx1"/>
                </a:solidFill>
              </a:rPr>
              <a:t>5. Management of Project Changes</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A project needs to have a well-defined scope to ensure the outcome meets customer expectations, as discussed in the goals section above. Without strong change management, a project could suffer from scope creep, which is when the scope of a project gradually grows beyond the initial project guidelines. </a:t>
            </a:r>
            <a:endParaRPr lang="en-GB" sz="2500" b="1" dirty="0">
              <a:solidFill>
                <a:schemeClr val="tx1"/>
              </a:solidFill>
            </a:endParaRPr>
          </a:p>
          <a:p>
            <a:pPr marL="0" indent="0" algn="just">
              <a:lnSpc>
                <a:spcPct val="120000"/>
              </a:lnSpc>
              <a:spcBef>
                <a:spcPts val="0"/>
              </a:spcBef>
              <a:buClrTx/>
              <a:buNone/>
            </a:pPr>
            <a:r>
              <a:rPr lang="en-US" sz="2600" b="1" dirty="0">
                <a:solidFill>
                  <a:schemeClr val="tx1"/>
                </a:solidFill>
              </a:rPr>
              <a:t>6. Risk Management</a:t>
            </a:r>
          </a:p>
          <a:p>
            <a:pPr algn="just">
              <a:lnSpc>
                <a:spcPct val="120000"/>
              </a:lnSpc>
              <a:spcBef>
                <a:spcPts val="0"/>
              </a:spcBef>
              <a:buClrTx/>
              <a:buFont typeface="Wingdings" panose="05000000000000000000" pitchFamily="2" charset="2"/>
              <a:buChar char="q"/>
            </a:pPr>
            <a:r>
              <a:rPr lang="en-US" sz="2600" dirty="0">
                <a:solidFill>
                  <a:schemeClr val="tx1"/>
                </a:solidFill>
              </a:rPr>
              <a:t>Since we cannot execute projects in a bubble, they all face some risks. After all, a risk is simply an unexpected event that impacts your project. It can be good or bad, and it can affect your resources, technology or processes. In order to minimize or eliminate the impact that risks will have on your projects, it’s important to manage risk. This includes identifying, evaluating and monitoring risks, as well as deciding upon action plans to implement if the risks occur.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49193804"/>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_rels/theme3.xml.rels><?xml version="1.0" encoding="UTF-8" standalone="yes"?>
<Relationships xmlns="http://schemas.openxmlformats.org/package/2006/relationships"><Relationship Id="rId1" Type="http://schemas.openxmlformats.org/officeDocument/2006/relationships/image" Target="../media/image3.jpeg" /></Relationships>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4.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18226</TotalTime>
  <Words>30020</Words>
  <Application>Microsoft Office PowerPoint</Application>
  <PresentationFormat>On-screen Show (4:3)</PresentationFormat>
  <Paragraphs>4600</Paragraphs>
  <Slides>358</Slides>
  <Notes>353</Notes>
  <HiddenSlides>0</HiddenSlides>
  <MMClips>0</MMClips>
  <ScaleCrop>false</ScaleCrop>
  <HeadingPairs>
    <vt:vector size="4" baseType="variant">
      <vt:variant>
        <vt:lpstr>Theme</vt:lpstr>
      </vt:variant>
      <vt:variant>
        <vt:i4>4</vt:i4>
      </vt:variant>
      <vt:variant>
        <vt:lpstr>Slide Titles</vt:lpstr>
      </vt:variant>
      <vt:variant>
        <vt:i4>358</vt:i4>
      </vt:variant>
    </vt:vector>
  </HeadingPairs>
  <TitlesOfParts>
    <vt:vector size="362" baseType="lpstr">
      <vt:lpstr>Facet</vt:lpstr>
      <vt:lpstr>Angles</vt:lpstr>
      <vt:lpstr>Ion Boardroom</vt:lpstr>
      <vt:lpstr>1_Default Design</vt:lpstr>
      <vt:lpstr>PowerPoint Presentation</vt:lpstr>
      <vt:lpstr>Module Competence   </vt:lpstr>
      <vt:lpstr>Module Outcomes     </vt:lpstr>
      <vt:lpstr>Module Units    </vt:lpstr>
      <vt:lpstr>Module Content    </vt:lpstr>
      <vt:lpstr>Module Content    </vt:lpstr>
      <vt:lpstr>Teaching Strategies     </vt:lpstr>
      <vt:lpstr>Reference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STEPS/ STAGES IN DISASTER MANAGEMENT</vt:lpstr>
      <vt:lpstr>PowerPoint Presentation</vt:lpstr>
      <vt:lpstr>DISASTER MANAGEMENT CYCLE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DISASTER MANAGEMENT CYCLE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of a Results Framework Application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FUNDAMENTALS OF ENVIRONMENTAL HEALTH</dc:title>
  <dc:creator>user</dc:creator>
  <cp:lastModifiedBy>Unknown User</cp:lastModifiedBy>
  <cp:revision>1211</cp:revision>
  <dcterms:created xsi:type="dcterms:W3CDTF">2014-09-21T16:36:48Z</dcterms:created>
  <dcterms:modified xsi:type="dcterms:W3CDTF">2021-07-31T05:47:41Z</dcterms:modified>
</cp:coreProperties>
</file>