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1" r:id="rId8"/>
    <p:sldId id="262" r:id="rId9"/>
    <p:sldId id="263" r:id="rId10"/>
    <p:sldId id="265" r:id="rId11"/>
    <p:sldId id="267" r:id="rId12"/>
    <p:sldId id="269" r:id="rId13"/>
    <p:sldId id="268" r:id="rId14"/>
    <p:sldId id="272" r:id="rId15"/>
    <p:sldId id="273" r:id="rId16"/>
    <p:sldId id="270" r:id="rId17"/>
    <p:sldId id="279" r:id="rId18"/>
    <p:sldId id="278" r:id="rId19"/>
    <p:sldId id="264" r:id="rId20"/>
    <p:sldId id="271" r:id="rId21"/>
    <p:sldId id="274" r:id="rId22"/>
    <p:sldId id="277" r:id="rId23"/>
    <p:sldId id="275" r:id="rId24"/>
    <p:sldId id="280" r:id="rId25"/>
    <p:sldId id="276"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42AD1E-2649-4ED9-989A-A080220049CE}" type="datetimeFigureOut">
              <a:rPr lang="en-US" smtClean="0"/>
              <a:t>8/18/2019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3BECB-B62B-46D9-8B62-D9E38308610A}" type="slidenum">
              <a:rPr lang="en-US" smtClean="0"/>
              <a:t>‹#›</a:t>
            </a:fld>
            <a:endParaRPr lang="en-US" dirty="0"/>
          </a:p>
        </p:txBody>
      </p:sp>
    </p:spTree>
    <p:extLst>
      <p:ext uri="{BB962C8B-B14F-4D97-AF65-F5344CB8AC3E}">
        <p14:creationId xmlns:p14="http://schemas.microsoft.com/office/powerpoint/2010/main" val="140083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2AD1E-2649-4ED9-989A-A080220049CE}" type="datetimeFigureOut">
              <a:rPr lang="en-US" smtClean="0"/>
              <a:t>8/18/2019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3BECB-B62B-46D9-8B62-D9E38308610A}" type="slidenum">
              <a:rPr lang="en-US" smtClean="0"/>
              <a:t>‹#›</a:t>
            </a:fld>
            <a:endParaRPr lang="en-US" dirty="0"/>
          </a:p>
        </p:txBody>
      </p:sp>
    </p:spTree>
    <p:extLst>
      <p:ext uri="{BB962C8B-B14F-4D97-AF65-F5344CB8AC3E}">
        <p14:creationId xmlns:p14="http://schemas.microsoft.com/office/powerpoint/2010/main" val="220323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2AD1E-2649-4ED9-989A-A080220049CE}" type="datetimeFigureOut">
              <a:rPr lang="en-US" smtClean="0"/>
              <a:t>8/18/2019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3BECB-B62B-46D9-8B62-D9E38308610A}" type="slidenum">
              <a:rPr lang="en-US" smtClean="0"/>
              <a:t>‹#›</a:t>
            </a:fld>
            <a:endParaRPr lang="en-US" dirty="0"/>
          </a:p>
        </p:txBody>
      </p:sp>
    </p:spTree>
    <p:extLst>
      <p:ext uri="{BB962C8B-B14F-4D97-AF65-F5344CB8AC3E}">
        <p14:creationId xmlns:p14="http://schemas.microsoft.com/office/powerpoint/2010/main" val="175108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2AD1E-2649-4ED9-989A-A080220049CE}" type="datetimeFigureOut">
              <a:rPr lang="en-US" smtClean="0"/>
              <a:t>8/18/2019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3BECB-B62B-46D9-8B62-D9E38308610A}" type="slidenum">
              <a:rPr lang="en-US" smtClean="0"/>
              <a:t>‹#›</a:t>
            </a:fld>
            <a:endParaRPr lang="en-US" dirty="0"/>
          </a:p>
        </p:txBody>
      </p:sp>
    </p:spTree>
    <p:extLst>
      <p:ext uri="{BB962C8B-B14F-4D97-AF65-F5344CB8AC3E}">
        <p14:creationId xmlns:p14="http://schemas.microsoft.com/office/powerpoint/2010/main" val="323563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42AD1E-2649-4ED9-989A-A080220049CE}" type="datetimeFigureOut">
              <a:rPr lang="en-US" smtClean="0"/>
              <a:t>8/18/2019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3BECB-B62B-46D9-8B62-D9E38308610A}" type="slidenum">
              <a:rPr lang="en-US" smtClean="0"/>
              <a:t>‹#›</a:t>
            </a:fld>
            <a:endParaRPr lang="en-US" dirty="0"/>
          </a:p>
        </p:txBody>
      </p:sp>
    </p:spTree>
    <p:extLst>
      <p:ext uri="{BB962C8B-B14F-4D97-AF65-F5344CB8AC3E}">
        <p14:creationId xmlns:p14="http://schemas.microsoft.com/office/powerpoint/2010/main" val="4186085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42AD1E-2649-4ED9-989A-A080220049CE}" type="datetimeFigureOut">
              <a:rPr lang="en-US" smtClean="0"/>
              <a:t>8/18/2019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53BECB-B62B-46D9-8B62-D9E38308610A}" type="slidenum">
              <a:rPr lang="en-US" smtClean="0"/>
              <a:t>‹#›</a:t>
            </a:fld>
            <a:endParaRPr lang="en-US" dirty="0"/>
          </a:p>
        </p:txBody>
      </p:sp>
    </p:spTree>
    <p:extLst>
      <p:ext uri="{BB962C8B-B14F-4D97-AF65-F5344CB8AC3E}">
        <p14:creationId xmlns:p14="http://schemas.microsoft.com/office/powerpoint/2010/main" val="269300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42AD1E-2649-4ED9-989A-A080220049CE}" type="datetimeFigureOut">
              <a:rPr lang="en-US" smtClean="0"/>
              <a:t>8/18/2019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53BECB-B62B-46D9-8B62-D9E38308610A}" type="slidenum">
              <a:rPr lang="en-US" smtClean="0"/>
              <a:t>‹#›</a:t>
            </a:fld>
            <a:endParaRPr lang="en-US" dirty="0"/>
          </a:p>
        </p:txBody>
      </p:sp>
    </p:spTree>
    <p:extLst>
      <p:ext uri="{BB962C8B-B14F-4D97-AF65-F5344CB8AC3E}">
        <p14:creationId xmlns:p14="http://schemas.microsoft.com/office/powerpoint/2010/main" val="1865062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42AD1E-2649-4ED9-989A-A080220049CE}" type="datetimeFigureOut">
              <a:rPr lang="en-US" smtClean="0"/>
              <a:t>8/18/2019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53BECB-B62B-46D9-8B62-D9E38308610A}" type="slidenum">
              <a:rPr lang="en-US" smtClean="0"/>
              <a:t>‹#›</a:t>
            </a:fld>
            <a:endParaRPr lang="en-US" dirty="0"/>
          </a:p>
        </p:txBody>
      </p:sp>
    </p:spTree>
    <p:extLst>
      <p:ext uri="{BB962C8B-B14F-4D97-AF65-F5344CB8AC3E}">
        <p14:creationId xmlns:p14="http://schemas.microsoft.com/office/powerpoint/2010/main" val="300605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2AD1E-2649-4ED9-989A-A080220049CE}" type="datetimeFigureOut">
              <a:rPr lang="en-US" smtClean="0"/>
              <a:t>8/18/2019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53BECB-B62B-46D9-8B62-D9E38308610A}" type="slidenum">
              <a:rPr lang="en-US" smtClean="0"/>
              <a:t>‹#›</a:t>
            </a:fld>
            <a:endParaRPr lang="en-US" dirty="0"/>
          </a:p>
        </p:txBody>
      </p:sp>
    </p:spTree>
    <p:extLst>
      <p:ext uri="{BB962C8B-B14F-4D97-AF65-F5344CB8AC3E}">
        <p14:creationId xmlns:p14="http://schemas.microsoft.com/office/powerpoint/2010/main" val="3598898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2AD1E-2649-4ED9-989A-A080220049CE}" type="datetimeFigureOut">
              <a:rPr lang="en-US" smtClean="0"/>
              <a:t>8/18/2019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53BECB-B62B-46D9-8B62-D9E38308610A}" type="slidenum">
              <a:rPr lang="en-US" smtClean="0"/>
              <a:t>‹#›</a:t>
            </a:fld>
            <a:endParaRPr lang="en-US" dirty="0"/>
          </a:p>
        </p:txBody>
      </p:sp>
    </p:spTree>
    <p:extLst>
      <p:ext uri="{BB962C8B-B14F-4D97-AF65-F5344CB8AC3E}">
        <p14:creationId xmlns:p14="http://schemas.microsoft.com/office/powerpoint/2010/main" val="141123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2AD1E-2649-4ED9-989A-A080220049CE}" type="datetimeFigureOut">
              <a:rPr lang="en-US" smtClean="0"/>
              <a:t>8/18/2019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53BECB-B62B-46D9-8B62-D9E38308610A}" type="slidenum">
              <a:rPr lang="en-US" smtClean="0"/>
              <a:t>‹#›</a:t>
            </a:fld>
            <a:endParaRPr lang="en-US" dirty="0"/>
          </a:p>
        </p:txBody>
      </p:sp>
    </p:spTree>
    <p:extLst>
      <p:ext uri="{BB962C8B-B14F-4D97-AF65-F5344CB8AC3E}">
        <p14:creationId xmlns:p14="http://schemas.microsoft.com/office/powerpoint/2010/main" val="2384498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2AD1E-2649-4ED9-989A-A080220049CE}" type="datetimeFigureOut">
              <a:rPr lang="en-US" smtClean="0"/>
              <a:t>8/18/2019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3BECB-B62B-46D9-8B62-D9E38308610A}" type="slidenum">
              <a:rPr lang="en-US" smtClean="0"/>
              <a:t>‹#›</a:t>
            </a:fld>
            <a:endParaRPr lang="en-US" dirty="0"/>
          </a:p>
        </p:txBody>
      </p:sp>
    </p:spTree>
    <p:extLst>
      <p:ext uri="{BB962C8B-B14F-4D97-AF65-F5344CB8AC3E}">
        <p14:creationId xmlns:p14="http://schemas.microsoft.com/office/powerpoint/2010/main" val="1339944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ANATOMY</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INTRODUCTION </a:t>
            </a:r>
          </a:p>
          <a:p>
            <a:endParaRPr lang="en-US" dirty="0"/>
          </a:p>
          <a:p>
            <a:r>
              <a:rPr lang="en-US" dirty="0" smtClean="0"/>
              <a:t>BY</a:t>
            </a:r>
          </a:p>
          <a:p>
            <a:r>
              <a:rPr lang="en-US" dirty="0" smtClean="0"/>
              <a:t> F. R. KURIA</a:t>
            </a:r>
            <a:endParaRPr lang="en-US" dirty="0"/>
          </a:p>
        </p:txBody>
      </p:sp>
    </p:spTree>
    <p:extLst>
      <p:ext uri="{BB962C8B-B14F-4D97-AF65-F5344CB8AC3E}">
        <p14:creationId xmlns:p14="http://schemas.microsoft.com/office/powerpoint/2010/main" val="3425590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99"/>
                </a:solidFill>
                <a:effectLst>
                  <a:outerShdw blurRad="38100" dist="38100" dir="2700000" algn="tl">
                    <a:srgbClr val="C0C0C0"/>
                  </a:outerShdw>
                </a:effectLst>
                <a:latin typeface="Arial" charset="0"/>
              </a:rPr>
              <a:t>The Language of Anatomy</a:t>
            </a:r>
            <a:br>
              <a:rPr lang="en-US" dirty="0" smtClean="0">
                <a:solidFill>
                  <a:srgbClr val="000099"/>
                </a:solidFill>
                <a:effectLst>
                  <a:outerShdw blurRad="38100" dist="38100" dir="2700000" algn="tl">
                    <a:srgbClr val="C0C0C0"/>
                  </a:outerShdw>
                </a:effectLst>
                <a:latin typeface="Arial" charset="0"/>
              </a:rPr>
            </a:b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spcAft>
                <a:spcPct val="50000"/>
              </a:spcAft>
              <a:buClr>
                <a:srgbClr val="FF6600"/>
              </a:buClr>
              <a:buFont typeface="Times" charset="0"/>
              <a:buChar char="•"/>
            </a:pPr>
            <a:r>
              <a:rPr lang="en-US" sz="3400" dirty="0" smtClean="0">
                <a:latin typeface="Arial" charset="0"/>
              </a:rPr>
              <a:t>To ensure unity and prevent misunderstanding there</a:t>
            </a:r>
            <a:r>
              <a:rPr lang="en-US" sz="3400" dirty="0">
                <a:latin typeface="Arial" charset="0"/>
              </a:rPr>
              <a:t> </a:t>
            </a:r>
            <a:r>
              <a:rPr lang="en-US" sz="3400" dirty="0" smtClean="0">
                <a:latin typeface="Arial" charset="0"/>
              </a:rPr>
              <a:t>are  terms  which are used to describe:</a:t>
            </a:r>
          </a:p>
          <a:p>
            <a:pPr lvl="1" algn="ctr">
              <a:lnSpc>
                <a:spcPct val="90000"/>
              </a:lnSpc>
              <a:spcAft>
                <a:spcPct val="50000"/>
              </a:spcAft>
              <a:buClr>
                <a:srgbClr val="FF6600"/>
              </a:buClr>
              <a:buFont typeface="Times" charset="0"/>
              <a:buChar char="•"/>
            </a:pPr>
            <a:r>
              <a:rPr lang="en-US" sz="3000" dirty="0" smtClean="0">
                <a:latin typeface="Arial" charset="0"/>
              </a:rPr>
              <a:t>Position</a:t>
            </a:r>
          </a:p>
          <a:p>
            <a:pPr lvl="1" algn="ctr">
              <a:lnSpc>
                <a:spcPct val="90000"/>
              </a:lnSpc>
              <a:spcAft>
                <a:spcPct val="50000"/>
              </a:spcAft>
              <a:buClr>
                <a:srgbClr val="FF6600"/>
              </a:buClr>
              <a:buFont typeface="Times" charset="0"/>
              <a:buChar char="•"/>
            </a:pPr>
            <a:r>
              <a:rPr lang="en-US" sz="3000" dirty="0" smtClean="0">
                <a:latin typeface="Arial" charset="0"/>
              </a:rPr>
              <a:t>Direction</a:t>
            </a:r>
          </a:p>
          <a:p>
            <a:pPr lvl="1" algn="ctr">
              <a:lnSpc>
                <a:spcPct val="90000"/>
              </a:lnSpc>
              <a:spcAft>
                <a:spcPct val="50000"/>
              </a:spcAft>
              <a:buClr>
                <a:srgbClr val="FF6600"/>
              </a:buClr>
              <a:buFont typeface="Times" charset="0"/>
              <a:buChar char="•"/>
            </a:pPr>
            <a:r>
              <a:rPr lang="en-US" sz="3000" dirty="0" smtClean="0">
                <a:latin typeface="Arial" charset="0"/>
              </a:rPr>
              <a:t>Regions</a:t>
            </a:r>
          </a:p>
          <a:p>
            <a:pPr lvl="1" algn="ctr">
              <a:lnSpc>
                <a:spcPct val="90000"/>
              </a:lnSpc>
              <a:spcAft>
                <a:spcPct val="50000"/>
              </a:spcAft>
              <a:buClr>
                <a:srgbClr val="FF6600"/>
              </a:buClr>
              <a:buFont typeface="Times" charset="0"/>
              <a:buChar char="•"/>
            </a:pPr>
            <a:r>
              <a:rPr lang="en-US" sz="3000" dirty="0" smtClean="0">
                <a:latin typeface="Arial" charset="0"/>
              </a:rPr>
              <a:t>Structures</a:t>
            </a:r>
          </a:p>
          <a:p>
            <a:pPr lvl="1">
              <a:lnSpc>
                <a:spcPct val="90000"/>
              </a:lnSpc>
              <a:spcAft>
                <a:spcPct val="50000"/>
              </a:spcAft>
              <a:buClr>
                <a:srgbClr val="FF6600"/>
              </a:buClr>
              <a:buFont typeface="Times" charset="0"/>
              <a:buChar char="•"/>
            </a:pPr>
            <a:r>
              <a:rPr lang="en-US" sz="3000" dirty="0" smtClean="0">
                <a:latin typeface="Arial" charset="0"/>
              </a:rPr>
              <a:t>In relation to the human body.</a:t>
            </a:r>
          </a:p>
          <a:p>
            <a:endParaRPr lang="en-US" dirty="0"/>
          </a:p>
        </p:txBody>
      </p:sp>
    </p:spTree>
    <p:extLst>
      <p:ext uri="{BB962C8B-B14F-4D97-AF65-F5344CB8AC3E}">
        <p14:creationId xmlns:p14="http://schemas.microsoft.com/office/powerpoint/2010/main" val="415923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Position and direction</a:t>
            </a:r>
            <a:endParaRPr lang="en-US"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0982" b="13737"/>
          <a:stretch>
            <a:fillRect/>
          </a:stretch>
        </p:blipFill>
        <p:spPr bwMode="auto">
          <a:xfrm>
            <a:off x="92622" y="838200"/>
            <a:ext cx="905137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67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99"/>
                </a:solidFill>
                <a:effectLst>
                  <a:outerShdw blurRad="38100" dist="38100" dir="2700000" algn="tl">
                    <a:srgbClr val="C0C0C0"/>
                  </a:outerShdw>
                </a:effectLst>
                <a:latin typeface="Arial" charset="0"/>
              </a:rPr>
              <a:t>Body Landmarks</a:t>
            </a:r>
            <a:br>
              <a:rPr lang="en-US" dirty="0" smtClean="0">
                <a:solidFill>
                  <a:srgbClr val="000099"/>
                </a:solidFill>
                <a:effectLst>
                  <a:outerShdw blurRad="38100" dist="38100" dir="2700000" algn="tl">
                    <a:srgbClr val="C0C0C0"/>
                  </a:outerShdw>
                </a:effectLst>
                <a:latin typeface="Arial" charset="0"/>
              </a:rPr>
            </a:br>
            <a:endParaRPr lang="en-US" dirty="0"/>
          </a:p>
        </p:txBody>
      </p:sp>
      <p:sp>
        <p:nvSpPr>
          <p:cNvPr id="3" name="Content Placeholder 2"/>
          <p:cNvSpPr>
            <a:spLocks noGrp="1"/>
          </p:cNvSpPr>
          <p:nvPr>
            <p:ph idx="1"/>
          </p:nvPr>
        </p:nvSpPr>
        <p:spPr/>
        <p:txBody>
          <a:bodyPr/>
          <a:lstStyle/>
          <a:p>
            <a:r>
              <a:rPr lang="en-US" dirty="0" smtClean="0">
                <a:latin typeface="Arial" charset="0"/>
              </a:rPr>
              <a:t>Anterior</a:t>
            </a:r>
            <a:endParaRPr lang="en-US" sz="2800" dirty="0" smtClean="0">
              <a:latin typeface="Arial" charset="0"/>
            </a:endParaRPr>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r="47183" b="2922"/>
          <a:stretch>
            <a:fillRect/>
          </a:stretch>
        </p:blipFill>
        <p:spPr bwMode="auto">
          <a:xfrm>
            <a:off x="4876800" y="1143000"/>
            <a:ext cx="3155950"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65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00400" cy="3535362"/>
          </a:xfrm>
        </p:spPr>
        <p:txBody>
          <a:bodyPr>
            <a:normAutofit/>
          </a:bodyPr>
          <a:lstStyle/>
          <a:p>
            <a:r>
              <a:rPr lang="en-US" dirty="0" smtClean="0"/>
              <a:t/>
            </a:r>
            <a:br>
              <a:rPr lang="en-US" dirty="0" smtClean="0"/>
            </a:br>
            <a:r>
              <a:rPr lang="en-US" dirty="0" smtClean="0">
                <a:solidFill>
                  <a:srgbClr val="000099"/>
                </a:solidFill>
                <a:effectLst>
                  <a:outerShdw blurRad="38100" dist="38100" dir="2700000" algn="tl">
                    <a:srgbClr val="C0C0C0"/>
                  </a:outerShdw>
                </a:effectLst>
                <a:latin typeface="Arial" charset="0"/>
              </a:rPr>
              <a:t>Body Landmarks</a:t>
            </a:r>
            <a:br>
              <a:rPr lang="en-US" dirty="0" smtClean="0">
                <a:solidFill>
                  <a:srgbClr val="000099"/>
                </a:solidFill>
                <a:effectLst>
                  <a:outerShdw blurRad="38100" dist="38100" dir="2700000" algn="tl">
                    <a:srgbClr val="C0C0C0"/>
                  </a:outerShdw>
                </a:effectLst>
                <a:latin typeface="Arial" charset="0"/>
              </a:rPr>
            </a:br>
            <a:r>
              <a:rPr lang="en-US" dirty="0" smtClean="0"/>
              <a:t>Posterior</a:t>
            </a:r>
            <a:br>
              <a:rPr lang="en-US" dirty="0" smtClean="0"/>
            </a:br>
            <a:endParaRPr lang="en-US" dirty="0"/>
          </a:p>
        </p:txBody>
      </p:sp>
      <p:pic>
        <p:nvPicPr>
          <p:cNvPr id="4"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0000" b="2922"/>
          <a:stretch>
            <a:fillRect/>
          </a:stretch>
        </p:blipFill>
        <p:spPr bwMode="auto">
          <a:xfrm flipH="1">
            <a:off x="5029200" y="533400"/>
            <a:ext cx="3154369"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9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lstStyle/>
          <a:p>
            <a:r>
              <a:rPr lang="en-US" dirty="0" smtClean="0"/>
              <a:t>Human body planes</a:t>
            </a:r>
            <a:endParaRPr lang="en-US" dirty="0"/>
          </a:p>
        </p:txBody>
      </p:sp>
      <p:sp>
        <p:nvSpPr>
          <p:cNvPr id="3" name="Content Placeholder 2"/>
          <p:cNvSpPr>
            <a:spLocks noGrp="1"/>
          </p:cNvSpPr>
          <p:nvPr>
            <p:ph idx="1"/>
          </p:nvPr>
        </p:nvSpPr>
        <p:spPr>
          <a:xfrm>
            <a:off x="457200" y="2743200"/>
            <a:ext cx="8229600" cy="3382963"/>
          </a:xfrm>
        </p:spPr>
        <p:txBody>
          <a:bodyPr/>
          <a:lstStyle/>
          <a:p>
            <a:r>
              <a:rPr lang="en-US" dirty="0" smtClean="0"/>
              <a:t>Descriptions are based on imaginary planes median/sagittal, coronal/frontal and horizontal, applied to a body in the anatomical position.</a:t>
            </a:r>
            <a:endParaRPr lang="en-US" dirty="0"/>
          </a:p>
        </p:txBody>
      </p:sp>
    </p:spTree>
    <p:extLst>
      <p:ext uri="{BB962C8B-B14F-4D97-AF65-F5344CB8AC3E}">
        <p14:creationId xmlns:p14="http://schemas.microsoft.com/office/powerpoint/2010/main" val="209881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5668963"/>
          </a:xfrm>
        </p:spPr>
        <p:txBody>
          <a:bodyPr/>
          <a:lstStyle/>
          <a:p>
            <a:r>
              <a:rPr lang="en-US" b="1" dirty="0" smtClean="0"/>
              <a:t>The median plane (sagittal)</a:t>
            </a:r>
            <a:r>
              <a:rPr lang="en-US" dirty="0" smtClean="0"/>
              <a:t>passes longitudinally through the body and divides it into right and left halves.</a:t>
            </a:r>
          </a:p>
          <a:p>
            <a:r>
              <a:rPr lang="en-US" b="1" dirty="0" smtClean="0"/>
              <a:t>The coronal plane (frontal)</a:t>
            </a:r>
            <a:r>
              <a:rPr lang="en-US" dirty="0" smtClean="0"/>
              <a:t>divides the body into anterior (front) and posterior (back). </a:t>
            </a:r>
          </a:p>
          <a:p>
            <a:r>
              <a:rPr lang="en-US" b="1" dirty="0"/>
              <a:t>A</a:t>
            </a:r>
            <a:r>
              <a:rPr lang="en-US" b="1" dirty="0" smtClean="0"/>
              <a:t> transverse plane </a:t>
            </a:r>
            <a:r>
              <a:rPr lang="en-US" dirty="0"/>
              <a:t>passes horizontally through the body in a plane parallel to the </a:t>
            </a:r>
            <a:r>
              <a:rPr lang="en-US" dirty="0" smtClean="0"/>
              <a:t>floor.</a:t>
            </a:r>
            <a:endParaRPr lang="en-US" dirty="0"/>
          </a:p>
        </p:txBody>
      </p:sp>
    </p:spTree>
    <p:extLst>
      <p:ext uri="{BB962C8B-B14F-4D97-AF65-F5344CB8AC3E}">
        <p14:creationId xmlns:p14="http://schemas.microsoft.com/office/powerpoint/2010/main" val="215233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3000"/>
          <a:stretch>
            <a:fillRect/>
          </a:stretch>
        </p:blipFill>
        <p:spPr bwMode="auto">
          <a:xfrm>
            <a:off x="914400" y="381000"/>
            <a:ext cx="7620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94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610600" cy="6477000"/>
          </a:xfrm>
        </p:spPr>
        <p:txBody>
          <a:bodyPr>
            <a:normAutofit fontScale="92500" lnSpcReduction="20000"/>
          </a:bodyPr>
          <a:lstStyle/>
          <a:p>
            <a:r>
              <a:rPr lang="en-US" dirty="0" smtClean="0"/>
              <a:t>The terms </a:t>
            </a:r>
            <a:r>
              <a:rPr lang="en-US" b="1" dirty="0" smtClean="0"/>
              <a:t>anterior </a:t>
            </a:r>
            <a:r>
              <a:rPr lang="en-US" dirty="0" smtClean="0"/>
              <a:t>and </a:t>
            </a:r>
            <a:r>
              <a:rPr lang="en-US" b="1" dirty="0" smtClean="0"/>
              <a:t>posterior</a:t>
            </a:r>
            <a:r>
              <a:rPr lang="en-US" dirty="0" smtClean="0"/>
              <a:t> are used to indicate the front and back of the body.</a:t>
            </a:r>
          </a:p>
          <a:p>
            <a:r>
              <a:rPr lang="en-US" dirty="0" smtClean="0"/>
              <a:t>In describing the </a:t>
            </a:r>
            <a:r>
              <a:rPr lang="en-US" b="1" dirty="0" smtClean="0"/>
              <a:t>hand</a:t>
            </a:r>
            <a:r>
              <a:rPr lang="en-US" dirty="0" smtClean="0"/>
              <a:t>, the terms </a:t>
            </a:r>
            <a:r>
              <a:rPr lang="en-US" b="1" dirty="0" smtClean="0"/>
              <a:t>palmar </a:t>
            </a:r>
            <a:r>
              <a:rPr lang="en-US" dirty="0" smtClean="0"/>
              <a:t>and </a:t>
            </a:r>
            <a:r>
              <a:rPr lang="en-US" b="1" dirty="0" smtClean="0"/>
              <a:t>dorsal surfaces </a:t>
            </a:r>
            <a:r>
              <a:rPr lang="en-US" dirty="0" smtClean="0"/>
              <a:t>are used in place of anterior and posterior.</a:t>
            </a:r>
          </a:p>
          <a:p>
            <a:r>
              <a:rPr lang="en-US" dirty="0" smtClean="0"/>
              <a:t> in describing the </a:t>
            </a:r>
            <a:r>
              <a:rPr lang="en-US" b="1" dirty="0" smtClean="0"/>
              <a:t>foot</a:t>
            </a:r>
            <a:r>
              <a:rPr lang="en-US" dirty="0" smtClean="0"/>
              <a:t>, the terms </a:t>
            </a:r>
            <a:r>
              <a:rPr lang="en-US" b="1" dirty="0" smtClean="0"/>
              <a:t>plantar</a:t>
            </a:r>
            <a:r>
              <a:rPr lang="en-US" dirty="0" smtClean="0"/>
              <a:t> and </a:t>
            </a:r>
            <a:r>
              <a:rPr lang="en-US" b="1" dirty="0" smtClean="0"/>
              <a:t>dorsal</a:t>
            </a:r>
            <a:r>
              <a:rPr lang="en-US" dirty="0" smtClean="0"/>
              <a:t> surfaces are used instead of lower and upper surfaces.</a:t>
            </a:r>
          </a:p>
          <a:p>
            <a:r>
              <a:rPr lang="en-US" dirty="0" smtClean="0"/>
              <a:t> The terms </a:t>
            </a:r>
            <a:r>
              <a:rPr lang="en-US" b="1" dirty="0" smtClean="0"/>
              <a:t>proximal </a:t>
            </a:r>
            <a:r>
              <a:rPr lang="en-US" dirty="0" smtClean="0"/>
              <a:t>and </a:t>
            </a:r>
            <a:r>
              <a:rPr lang="en-US" b="1" dirty="0" smtClean="0"/>
              <a:t>distal </a:t>
            </a:r>
            <a:r>
              <a:rPr lang="en-US" dirty="0" smtClean="0"/>
              <a:t>describe the relative distances from the roots of the limbs,  I.E. the arm is proximal to the forearm and the hand is distal to the forearm</a:t>
            </a:r>
          </a:p>
          <a:p>
            <a:endParaRPr lang="en-US" dirty="0" smtClean="0"/>
          </a:p>
          <a:p>
            <a:pPr marL="0" indent="0">
              <a:buNone/>
            </a:pPr>
            <a:r>
              <a:rPr lang="en-US" b="1" dirty="0" smtClean="0"/>
              <a:t>NB</a:t>
            </a:r>
            <a:r>
              <a:rPr lang="en-US" dirty="0" smtClean="0"/>
              <a:t> (the proximal and distal aspect is derived based on its origin to the body, the closer the origin to the body it becomes proximal and the further the origin from the body it becomes distal )</a:t>
            </a:r>
          </a:p>
          <a:p>
            <a:endParaRPr lang="en-US" dirty="0"/>
          </a:p>
          <a:p>
            <a:pPr marL="0" indent="0">
              <a:buNone/>
            </a:pPr>
            <a:endParaRPr lang="en-US" dirty="0"/>
          </a:p>
        </p:txBody>
      </p:sp>
    </p:spTree>
    <p:extLst>
      <p:ext uri="{BB962C8B-B14F-4D97-AF65-F5344CB8AC3E}">
        <p14:creationId xmlns:p14="http://schemas.microsoft.com/office/powerpoint/2010/main" val="1710676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38200"/>
            <a:ext cx="883919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21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0"/>
            <a:ext cx="7543800" cy="66911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47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47183" b="2922"/>
          <a:stretch>
            <a:fillRect/>
          </a:stretch>
        </p:blipFill>
        <p:spPr bwMode="auto">
          <a:xfrm>
            <a:off x="2743200" y="44666"/>
            <a:ext cx="3978115" cy="666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23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Anatomical position</a:t>
            </a:r>
            <a:r>
              <a:rPr lang="en-US" dirty="0"/>
              <a:t> </a:t>
            </a:r>
            <a:r>
              <a:rPr lang="en-US" dirty="0" smtClean="0"/>
              <a:t>is when a person is standing erect and facing forwards, upper limbs by the side with the palms facing forwards, and lower limbs together with the feet facing forward. </a:t>
            </a:r>
            <a:endParaRPr lang="en-US" dirty="0"/>
          </a:p>
        </p:txBody>
      </p:sp>
    </p:spTree>
    <p:extLst>
      <p:ext uri="{BB962C8B-B14F-4D97-AF65-F5344CB8AC3E}">
        <p14:creationId xmlns:p14="http://schemas.microsoft.com/office/powerpoint/2010/main" val="160885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Cavities of the body</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They are divided into  two, the ventral and dorsal cavities.</a:t>
            </a:r>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b="2922"/>
          <a:stretch>
            <a:fillRect/>
          </a:stretch>
        </p:blipFill>
        <p:spPr bwMode="auto">
          <a:xfrm>
            <a:off x="3657600" y="1600200"/>
            <a:ext cx="5029200" cy="504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33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Terms Related to Movement</a:t>
            </a:r>
            <a:endParaRPr lang="en-US" dirty="0"/>
          </a:p>
        </p:txBody>
      </p:sp>
      <p:sp>
        <p:nvSpPr>
          <p:cNvPr id="3" name="Content Placeholder 2"/>
          <p:cNvSpPr>
            <a:spLocks noGrp="1"/>
          </p:cNvSpPr>
          <p:nvPr>
            <p:ph idx="1"/>
          </p:nvPr>
        </p:nvSpPr>
        <p:spPr>
          <a:xfrm>
            <a:off x="457200" y="838200"/>
            <a:ext cx="8229600" cy="5287963"/>
          </a:xfrm>
        </p:spPr>
        <p:txBody>
          <a:bodyPr/>
          <a:lstStyle/>
          <a:p>
            <a:r>
              <a:rPr lang="en-US" b="1" dirty="0" smtClean="0"/>
              <a:t>Flexion</a:t>
            </a:r>
            <a:r>
              <a:rPr lang="en-US" dirty="0" smtClean="0"/>
              <a:t> is a movement that takes place in a sagittal plane. It is usually an anterior movement on the elbow joint, but posterior in the case of the knee joint .</a:t>
            </a:r>
          </a:p>
          <a:p>
            <a:r>
              <a:rPr lang="en-US" b="1" dirty="0" smtClean="0"/>
              <a:t>Extension</a:t>
            </a:r>
            <a:r>
              <a:rPr lang="en-US" dirty="0" smtClean="0"/>
              <a:t> means straightening the joint and usually takes place in a posterior direction.</a:t>
            </a:r>
          </a:p>
          <a:p>
            <a:r>
              <a:rPr lang="en-US" b="1" dirty="0" smtClean="0"/>
              <a:t>Lateral flexion </a:t>
            </a:r>
            <a:r>
              <a:rPr lang="en-US" dirty="0" smtClean="0"/>
              <a:t>is a movement of the trunk in the coronal plane </a:t>
            </a:r>
            <a:endParaRPr lang="en-US" dirty="0"/>
          </a:p>
        </p:txBody>
      </p:sp>
    </p:spTree>
    <p:extLst>
      <p:ext uri="{BB962C8B-B14F-4D97-AF65-F5344CB8AC3E}">
        <p14:creationId xmlns:p14="http://schemas.microsoft.com/office/powerpoint/2010/main" val="1132281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3058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726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a:bodyPr>
          <a:lstStyle/>
          <a:p>
            <a:r>
              <a:rPr lang="en-US" b="1" dirty="0" smtClean="0"/>
              <a:t>Abduction</a:t>
            </a:r>
            <a:r>
              <a:rPr lang="en-US" dirty="0" smtClean="0"/>
              <a:t> is a movement of a limb away from the midline of the body in the coronal plane.</a:t>
            </a:r>
          </a:p>
          <a:p>
            <a:r>
              <a:rPr lang="en-US" b="1" dirty="0" smtClean="0"/>
              <a:t>Adduction</a:t>
            </a:r>
            <a:r>
              <a:rPr lang="en-US" dirty="0" smtClean="0"/>
              <a:t> is a movement of a limb toward the body in the coronal plane.</a:t>
            </a:r>
          </a:p>
          <a:p>
            <a:r>
              <a:rPr lang="en-US" b="1" dirty="0" smtClean="0"/>
              <a:t>Rotation</a:t>
            </a:r>
            <a:r>
              <a:rPr lang="en-US" dirty="0" smtClean="0"/>
              <a:t> is the term applied to the movement of a part of the body around its long axis.</a:t>
            </a:r>
          </a:p>
          <a:p>
            <a:r>
              <a:rPr lang="en-US" dirty="0" smtClean="0"/>
              <a:t> </a:t>
            </a:r>
            <a:r>
              <a:rPr lang="en-US" b="1" dirty="0" smtClean="0"/>
              <a:t>Medial rotation </a:t>
            </a:r>
            <a:r>
              <a:rPr lang="en-US" dirty="0" smtClean="0"/>
              <a:t>is the movement that results in the anterior surface of the part facing medially. </a:t>
            </a:r>
          </a:p>
          <a:p>
            <a:r>
              <a:rPr lang="en-US" b="1" dirty="0" smtClean="0"/>
              <a:t>Lateral rotation </a:t>
            </a:r>
            <a:r>
              <a:rPr lang="en-US" dirty="0" smtClean="0"/>
              <a:t>is the movement that results in the anterior surface of the part facing laterally. </a:t>
            </a:r>
            <a:endParaRPr lang="en-US" dirty="0"/>
          </a:p>
        </p:txBody>
      </p:sp>
    </p:spTree>
    <p:extLst>
      <p:ext uri="{BB962C8B-B14F-4D97-AF65-F5344CB8AC3E}">
        <p14:creationId xmlns:p14="http://schemas.microsoft.com/office/powerpoint/2010/main" val="51501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381999"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253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049963"/>
          </a:xfrm>
        </p:spPr>
        <p:txBody>
          <a:bodyPr>
            <a:normAutofit fontScale="85000" lnSpcReduction="20000"/>
          </a:bodyPr>
          <a:lstStyle/>
          <a:p>
            <a:r>
              <a:rPr lang="en-US" b="1" dirty="0" smtClean="0"/>
              <a:t>Pronation </a:t>
            </a:r>
            <a:r>
              <a:rPr lang="en-US" dirty="0" smtClean="0"/>
              <a:t>of the forearm is a medial rotation of the forearm in such a manner that the palm of the hand faces posteriorly .</a:t>
            </a:r>
          </a:p>
          <a:p>
            <a:r>
              <a:rPr lang="en-US" b="1" dirty="0" smtClean="0"/>
              <a:t>Supination </a:t>
            </a:r>
            <a:r>
              <a:rPr lang="en-US" dirty="0" smtClean="0"/>
              <a:t>of the forearm is a lateral</a:t>
            </a:r>
            <a:br>
              <a:rPr lang="en-US" dirty="0" smtClean="0"/>
            </a:br>
            <a:r>
              <a:rPr lang="en-US" dirty="0" smtClean="0"/>
              <a:t>rotation of the forearm from the pronated position so that the palm of the hand comes to face anteriorly .</a:t>
            </a:r>
          </a:p>
          <a:p>
            <a:r>
              <a:rPr lang="en-US" b="1" dirty="0" smtClean="0"/>
              <a:t>Circumduction</a:t>
            </a:r>
            <a:r>
              <a:rPr lang="en-US" dirty="0" smtClean="0"/>
              <a:t> is the combination in sequence of the movements of flexion, extension, abduction, and adduction (shoulder).</a:t>
            </a:r>
          </a:p>
          <a:p>
            <a:r>
              <a:rPr lang="en-US" b="1" dirty="0" smtClean="0"/>
              <a:t>Protraction</a:t>
            </a:r>
            <a:r>
              <a:rPr lang="en-US" dirty="0" smtClean="0"/>
              <a:t> is to move forward.</a:t>
            </a:r>
          </a:p>
          <a:p>
            <a:r>
              <a:rPr lang="en-US" b="1" dirty="0" smtClean="0"/>
              <a:t>retraction</a:t>
            </a:r>
            <a:r>
              <a:rPr lang="en-US" dirty="0" smtClean="0"/>
              <a:t> is to move backward (describes the forward and backward movement of the jaw).</a:t>
            </a:r>
          </a:p>
          <a:p>
            <a:r>
              <a:rPr lang="en-US" dirty="0" smtClean="0"/>
              <a:t> </a:t>
            </a:r>
            <a:r>
              <a:rPr lang="en-US" b="1" dirty="0" smtClean="0"/>
              <a:t>Inversion</a:t>
            </a:r>
            <a:r>
              <a:rPr lang="en-US" dirty="0" smtClean="0"/>
              <a:t> is the movement of the foot so that the sole faces in a medial direction.</a:t>
            </a:r>
          </a:p>
          <a:p>
            <a:r>
              <a:rPr lang="en-US" dirty="0" smtClean="0"/>
              <a:t> </a:t>
            </a:r>
            <a:r>
              <a:rPr lang="en-US" b="1" dirty="0" smtClean="0"/>
              <a:t>Eversion</a:t>
            </a:r>
            <a:r>
              <a:rPr lang="en-US" dirty="0" smtClean="0"/>
              <a:t> is the opposite movement of the foot so that the sole faces in a lateral direction.</a:t>
            </a:r>
          </a:p>
          <a:p>
            <a:endParaRPr lang="en-US" dirty="0"/>
          </a:p>
        </p:txBody>
      </p:sp>
    </p:spTree>
    <p:extLst>
      <p:ext uri="{BB962C8B-B14F-4D97-AF65-F5344CB8AC3E}">
        <p14:creationId xmlns:p14="http://schemas.microsoft.com/office/powerpoint/2010/main" val="2528506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8212"/>
            <a:ext cx="8305800" cy="671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561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486400" cy="1752600"/>
          </a:xfrm>
        </p:spPr>
        <p:txBody>
          <a:bodyPr>
            <a:normAutofit fontScale="90000"/>
          </a:bodyPr>
          <a:lstStyle/>
          <a:p>
            <a:r>
              <a:rPr lang="en-US" b="1" dirty="0" smtClean="0">
                <a:effectLst>
                  <a:outerShdw blurRad="38100" dist="38100" dir="2700000" algn="tl">
                    <a:srgbClr val="C0C0C0"/>
                  </a:outerShdw>
                </a:effectLst>
                <a:latin typeface="Arial" charset="0"/>
              </a:rPr>
              <a:t>Organ System </a:t>
            </a:r>
            <a:br>
              <a:rPr lang="en-US" b="1" dirty="0" smtClean="0">
                <a:effectLst>
                  <a:outerShdw blurRad="38100" dist="38100" dir="2700000" algn="tl">
                    <a:srgbClr val="C0C0C0"/>
                  </a:outerShdw>
                </a:effectLst>
                <a:latin typeface="Arial" charset="0"/>
              </a:rPr>
            </a:br>
            <a:r>
              <a:rPr lang="en-US" sz="3600" b="1" dirty="0">
                <a:effectLst>
                  <a:outerShdw blurRad="38100" dist="38100" dir="2700000" algn="tl">
                    <a:srgbClr val="C0C0C0"/>
                  </a:outerShdw>
                </a:effectLst>
                <a:latin typeface="Arial" charset="0"/>
              </a:rPr>
              <a:t>I</a:t>
            </a:r>
            <a:r>
              <a:rPr lang="en-US" sz="3600" b="1" dirty="0" smtClean="0">
                <a:effectLst>
                  <a:outerShdw blurRad="38100" dist="38100" dir="2700000" algn="tl">
                    <a:srgbClr val="C0C0C0"/>
                  </a:outerShdw>
                </a:effectLst>
                <a:latin typeface="Arial" charset="0"/>
              </a:rPr>
              <a:t>ntegumentary</a:t>
            </a:r>
            <a:r>
              <a:rPr lang="en-US" sz="3600" dirty="0" smtClean="0">
                <a:solidFill>
                  <a:srgbClr val="000099"/>
                </a:solidFill>
                <a:effectLst>
                  <a:outerShdw blurRad="38100" dist="38100" dir="2700000" algn="tl">
                    <a:srgbClr val="C0C0C0"/>
                  </a:outerShdw>
                </a:effectLst>
                <a:latin typeface="Arial" charset="0"/>
              </a:rPr>
              <a:t/>
            </a:r>
            <a:br>
              <a:rPr lang="en-US" sz="3600" dirty="0" smtClean="0">
                <a:solidFill>
                  <a:srgbClr val="000099"/>
                </a:solidFill>
                <a:effectLst>
                  <a:outerShdw blurRad="38100" dist="38100" dir="2700000" algn="tl">
                    <a:srgbClr val="C0C0C0"/>
                  </a:outerShdw>
                </a:effectLst>
                <a:latin typeface="Arial" charset="0"/>
              </a:rPr>
            </a:br>
            <a:endParaRPr lang="en-US" sz="3600" dirty="0"/>
          </a:p>
        </p:txBody>
      </p:sp>
      <p:sp>
        <p:nvSpPr>
          <p:cNvPr id="3" name="Content Placeholder 2"/>
          <p:cNvSpPr>
            <a:spLocks noGrp="1"/>
          </p:cNvSpPr>
          <p:nvPr>
            <p:ph idx="1"/>
          </p:nvPr>
        </p:nvSpPr>
        <p:spPr>
          <a:xfrm>
            <a:off x="457200" y="1828800"/>
            <a:ext cx="5410200" cy="4876800"/>
          </a:xfrm>
        </p:spPr>
        <p:txBody>
          <a:bodyPr>
            <a:normAutofit/>
          </a:bodyPr>
          <a:lstStyle/>
          <a:p>
            <a:pPr lvl="1">
              <a:lnSpc>
                <a:spcPct val="90000"/>
              </a:lnSpc>
              <a:spcAft>
                <a:spcPct val="50000"/>
              </a:spcAft>
              <a:buClr>
                <a:srgbClr val="FF6600"/>
              </a:buClr>
              <a:buFont typeface="Times" charset="0"/>
              <a:buChar char="•"/>
            </a:pPr>
            <a:r>
              <a:rPr lang="en-US" sz="3000" dirty="0" smtClean="0">
                <a:latin typeface="Arial" charset="0"/>
              </a:rPr>
              <a:t>Forms the external body covering</a:t>
            </a:r>
          </a:p>
          <a:p>
            <a:pPr lvl="1">
              <a:lnSpc>
                <a:spcPct val="90000"/>
              </a:lnSpc>
              <a:spcAft>
                <a:spcPct val="50000"/>
              </a:spcAft>
              <a:buClr>
                <a:srgbClr val="FF6600"/>
              </a:buClr>
              <a:buFont typeface="Times" charset="0"/>
              <a:buChar char="•"/>
            </a:pPr>
            <a:r>
              <a:rPr lang="en-US" sz="3000" dirty="0" smtClean="0">
                <a:latin typeface="Arial" charset="0"/>
              </a:rPr>
              <a:t>Protects deeper tissue from injury</a:t>
            </a:r>
          </a:p>
          <a:p>
            <a:pPr lvl="1">
              <a:lnSpc>
                <a:spcPct val="90000"/>
              </a:lnSpc>
              <a:spcAft>
                <a:spcPct val="50000"/>
              </a:spcAft>
              <a:buClr>
                <a:srgbClr val="FF6600"/>
              </a:buClr>
              <a:buFont typeface="Times" charset="0"/>
              <a:buChar char="•"/>
            </a:pPr>
            <a:r>
              <a:rPr lang="en-US" sz="3000" dirty="0" smtClean="0">
                <a:latin typeface="Arial" charset="0"/>
              </a:rPr>
              <a:t>Synthesizes vitamin D</a:t>
            </a:r>
          </a:p>
          <a:p>
            <a:pPr lvl="1">
              <a:lnSpc>
                <a:spcPct val="90000"/>
              </a:lnSpc>
              <a:spcAft>
                <a:spcPct val="50000"/>
              </a:spcAft>
              <a:buClr>
                <a:srgbClr val="FF6600"/>
              </a:buClr>
              <a:buFont typeface="Times" charset="0"/>
              <a:buChar char="•"/>
            </a:pPr>
            <a:r>
              <a:rPr lang="en-US" sz="3000" dirty="0" smtClean="0">
                <a:latin typeface="Arial" charset="0"/>
              </a:rPr>
              <a:t>Location of cutaneous nerve receptors</a:t>
            </a:r>
          </a:p>
          <a:p>
            <a:endParaRPr lang="en-US"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l="15976" r="11243" b="5013"/>
          <a:stretch>
            <a:fillRect/>
          </a:stretch>
        </p:blipFill>
        <p:spPr bwMode="auto">
          <a:xfrm>
            <a:off x="5727700" y="1219200"/>
            <a:ext cx="30607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85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4800600" cy="5745163"/>
          </a:xfrm>
        </p:spPr>
        <p:txBody>
          <a:bodyPr>
            <a:normAutofit/>
          </a:bodyPr>
          <a:lstStyle/>
          <a:p>
            <a:pPr>
              <a:lnSpc>
                <a:spcPct val="90000"/>
              </a:lnSpc>
              <a:spcAft>
                <a:spcPct val="50000"/>
              </a:spcAft>
              <a:buClr>
                <a:srgbClr val="FF6600"/>
              </a:buClr>
              <a:buFont typeface="Times" charset="0"/>
              <a:buChar char="•"/>
            </a:pPr>
            <a:r>
              <a:rPr lang="en-US" sz="3400" b="1" dirty="0" smtClean="0">
                <a:latin typeface="Arial" charset="0"/>
              </a:rPr>
              <a:t>Skeletal</a:t>
            </a:r>
          </a:p>
          <a:p>
            <a:pPr lvl="1">
              <a:lnSpc>
                <a:spcPct val="90000"/>
              </a:lnSpc>
              <a:spcAft>
                <a:spcPct val="50000"/>
              </a:spcAft>
              <a:buClr>
                <a:srgbClr val="FF6600"/>
              </a:buClr>
              <a:buFont typeface="Times" charset="0"/>
              <a:buChar char="•"/>
            </a:pPr>
            <a:r>
              <a:rPr lang="en-US" sz="3000" dirty="0" smtClean="0">
                <a:latin typeface="Arial" charset="0"/>
              </a:rPr>
              <a:t>Protects and supports body organs</a:t>
            </a:r>
          </a:p>
          <a:p>
            <a:pPr lvl="1">
              <a:lnSpc>
                <a:spcPct val="90000"/>
              </a:lnSpc>
              <a:spcAft>
                <a:spcPct val="50000"/>
              </a:spcAft>
              <a:buClr>
                <a:srgbClr val="FF6600"/>
              </a:buClr>
              <a:buFont typeface="Times" charset="0"/>
              <a:buChar char="•"/>
            </a:pPr>
            <a:r>
              <a:rPr lang="en-US" sz="3000" dirty="0" smtClean="0">
                <a:latin typeface="Arial" charset="0"/>
              </a:rPr>
              <a:t>Provides muscle attachment for movement</a:t>
            </a:r>
          </a:p>
          <a:p>
            <a:pPr lvl="1">
              <a:lnSpc>
                <a:spcPct val="90000"/>
              </a:lnSpc>
              <a:spcAft>
                <a:spcPct val="50000"/>
              </a:spcAft>
              <a:buClr>
                <a:srgbClr val="FF6600"/>
              </a:buClr>
              <a:buFont typeface="Times" charset="0"/>
              <a:buChar char="•"/>
            </a:pPr>
            <a:r>
              <a:rPr lang="en-US" sz="3000" dirty="0" smtClean="0">
                <a:latin typeface="Arial" charset="0"/>
              </a:rPr>
              <a:t>Site of blood cell formation</a:t>
            </a:r>
          </a:p>
          <a:p>
            <a:pPr lvl="1">
              <a:lnSpc>
                <a:spcPct val="90000"/>
              </a:lnSpc>
              <a:spcAft>
                <a:spcPct val="50000"/>
              </a:spcAft>
              <a:buClr>
                <a:srgbClr val="FF6600"/>
              </a:buClr>
              <a:buFont typeface="Times" charset="0"/>
              <a:buChar char="•"/>
            </a:pPr>
            <a:r>
              <a:rPr lang="en-US" sz="3000" dirty="0" smtClean="0">
                <a:latin typeface="Arial" charset="0"/>
              </a:rPr>
              <a:t>Stores minerals</a:t>
            </a:r>
          </a:p>
          <a:p>
            <a:endParaRPr lang="en-US"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l="6195" r="7080" b="5554"/>
          <a:stretch>
            <a:fillRect/>
          </a:stretch>
        </p:blipFill>
        <p:spPr bwMode="auto">
          <a:xfrm>
            <a:off x="5105400" y="1066800"/>
            <a:ext cx="3733800"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3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DEFINATION</a:t>
            </a:r>
            <a:endParaRPr lang="en-US" dirty="0"/>
          </a:p>
        </p:txBody>
      </p:sp>
      <p:sp>
        <p:nvSpPr>
          <p:cNvPr id="3" name="Content Placeholder 2"/>
          <p:cNvSpPr>
            <a:spLocks noGrp="1"/>
          </p:cNvSpPr>
          <p:nvPr>
            <p:ph idx="1"/>
          </p:nvPr>
        </p:nvSpPr>
        <p:spPr/>
        <p:txBody>
          <a:bodyPr/>
          <a:lstStyle/>
          <a:p>
            <a:r>
              <a:rPr lang="en-US" b="1" dirty="0" smtClean="0"/>
              <a:t>Anatomy</a:t>
            </a:r>
            <a:r>
              <a:rPr lang="en-US" dirty="0" smtClean="0"/>
              <a:t> is a science that study's both  </a:t>
            </a:r>
            <a:r>
              <a:rPr lang="en-US" b="1" i="1" dirty="0" smtClean="0"/>
              <a:t>microscopic and macroscopic </a:t>
            </a:r>
            <a:r>
              <a:rPr lang="en-US" dirty="0" smtClean="0"/>
              <a:t>structures structure of the body </a:t>
            </a:r>
          </a:p>
          <a:p>
            <a:r>
              <a:rPr lang="en-US" dirty="0" smtClean="0"/>
              <a:t> </a:t>
            </a:r>
            <a:r>
              <a:rPr lang="en-US" b="1" dirty="0" smtClean="0">
                <a:latin typeface="Arial" charset="0"/>
              </a:rPr>
              <a:t>Physiology</a:t>
            </a:r>
            <a:r>
              <a:rPr lang="en-US" dirty="0" smtClean="0">
                <a:latin typeface="Arial" charset="0"/>
              </a:rPr>
              <a:t> – study of how the body work or functions.</a:t>
            </a:r>
          </a:p>
          <a:p>
            <a:endParaRPr lang="en-US" dirty="0"/>
          </a:p>
          <a:p>
            <a:r>
              <a:rPr lang="en-US" dirty="0" smtClean="0">
                <a:effectLst/>
              </a:rPr>
              <a:t> anatomy  forms the basis for the practice of medicine</a:t>
            </a:r>
            <a:endParaRPr lang="en-US" dirty="0"/>
          </a:p>
        </p:txBody>
      </p:sp>
    </p:spTree>
    <p:extLst>
      <p:ext uri="{BB962C8B-B14F-4D97-AF65-F5344CB8AC3E}">
        <p14:creationId xmlns:p14="http://schemas.microsoft.com/office/powerpoint/2010/main" val="3526368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38800"/>
          </a:xfrm>
        </p:spPr>
        <p:txBody>
          <a:bodyPr/>
          <a:lstStyle/>
          <a:p>
            <a:pPr>
              <a:lnSpc>
                <a:spcPct val="90000"/>
              </a:lnSpc>
              <a:spcAft>
                <a:spcPct val="50000"/>
              </a:spcAft>
              <a:buClr>
                <a:srgbClr val="FF6600"/>
              </a:buClr>
              <a:buFont typeface="Times" charset="0"/>
              <a:buChar char="•"/>
            </a:pPr>
            <a:r>
              <a:rPr lang="en-US" sz="3400" b="1" dirty="0" smtClean="0">
                <a:latin typeface="Arial" charset="0"/>
              </a:rPr>
              <a:t>Muscular system</a:t>
            </a:r>
          </a:p>
          <a:p>
            <a:pPr lvl="1">
              <a:lnSpc>
                <a:spcPct val="90000"/>
              </a:lnSpc>
              <a:spcAft>
                <a:spcPct val="50000"/>
              </a:spcAft>
              <a:buClr>
                <a:srgbClr val="FF6600"/>
              </a:buClr>
              <a:buFont typeface="Times" charset="0"/>
              <a:buChar char="•"/>
            </a:pPr>
            <a:r>
              <a:rPr lang="en-US" sz="3000" dirty="0" smtClean="0">
                <a:latin typeface="Arial" charset="0"/>
              </a:rPr>
              <a:t>Allows locomotion</a:t>
            </a:r>
          </a:p>
          <a:p>
            <a:pPr lvl="1">
              <a:lnSpc>
                <a:spcPct val="90000"/>
              </a:lnSpc>
              <a:spcAft>
                <a:spcPct val="50000"/>
              </a:spcAft>
              <a:buClr>
                <a:srgbClr val="FF6600"/>
              </a:buClr>
              <a:buFont typeface="Times" charset="0"/>
              <a:buChar char="•"/>
            </a:pPr>
            <a:r>
              <a:rPr lang="en-US" sz="3000" dirty="0" smtClean="0">
                <a:latin typeface="Arial" charset="0"/>
              </a:rPr>
              <a:t>Maintains posture</a:t>
            </a:r>
          </a:p>
          <a:p>
            <a:pPr lvl="1">
              <a:lnSpc>
                <a:spcPct val="90000"/>
              </a:lnSpc>
              <a:spcAft>
                <a:spcPct val="50000"/>
              </a:spcAft>
              <a:buClr>
                <a:srgbClr val="FF6600"/>
              </a:buClr>
              <a:buFont typeface="Times" charset="0"/>
              <a:buChar char="•"/>
            </a:pPr>
            <a:r>
              <a:rPr lang="en-US" sz="3000" dirty="0" smtClean="0">
                <a:latin typeface="Arial" charset="0"/>
              </a:rPr>
              <a:t>Produces heat</a:t>
            </a:r>
          </a:p>
          <a:p>
            <a:endParaRPr lang="en-US"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l="8824" r="8235" b="5554"/>
          <a:stretch>
            <a:fillRect/>
          </a:stretch>
        </p:blipFill>
        <p:spPr bwMode="auto">
          <a:xfrm>
            <a:off x="5257800" y="1065213"/>
            <a:ext cx="358140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62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495800" cy="4754563"/>
          </a:xfrm>
        </p:spPr>
        <p:txBody>
          <a:bodyPr/>
          <a:lstStyle/>
          <a:p>
            <a:pPr>
              <a:lnSpc>
                <a:spcPct val="90000"/>
              </a:lnSpc>
              <a:spcAft>
                <a:spcPct val="50000"/>
              </a:spcAft>
              <a:buClr>
                <a:srgbClr val="FF6600"/>
              </a:buClr>
              <a:buFont typeface="Times" charset="0"/>
              <a:buChar char="•"/>
            </a:pPr>
            <a:r>
              <a:rPr lang="en-US" sz="3400" dirty="0" smtClean="0">
                <a:latin typeface="Arial" charset="0"/>
              </a:rPr>
              <a:t>Endocrine</a:t>
            </a:r>
          </a:p>
          <a:p>
            <a:pPr lvl="1">
              <a:lnSpc>
                <a:spcPct val="90000"/>
              </a:lnSpc>
              <a:spcAft>
                <a:spcPct val="50000"/>
              </a:spcAft>
              <a:buClr>
                <a:srgbClr val="FF6600"/>
              </a:buClr>
              <a:buFont typeface="Times" charset="0"/>
              <a:buChar char="•"/>
            </a:pPr>
            <a:r>
              <a:rPr lang="en-US" sz="3000" dirty="0" smtClean="0">
                <a:latin typeface="Arial" charset="0"/>
              </a:rPr>
              <a:t>Secretes regulatory hormones</a:t>
            </a:r>
          </a:p>
          <a:p>
            <a:pPr lvl="2">
              <a:lnSpc>
                <a:spcPct val="90000"/>
              </a:lnSpc>
              <a:spcAft>
                <a:spcPct val="50000"/>
              </a:spcAft>
              <a:buClr>
                <a:srgbClr val="FF6600"/>
              </a:buClr>
              <a:buFont typeface="Times" charset="0"/>
              <a:buChar char="•"/>
            </a:pPr>
            <a:r>
              <a:rPr lang="en-US" sz="2800" dirty="0" smtClean="0">
                <a:latin typeface="Arial" charset="0"/>
              </a:rPr>
              <a:t>Growth</a:t>
            </a:r>
          </a:p>
          <a:p>
            <a:pPr lvl="2">
              <a:lnSpc>
                <a:spcPct val="90000"/>
              </a:lnSpc>
              <a:spcAft>
                <a:spcPct val="50000"/>
              </a:spcAft>
              <a:buClr>
                <a:srgbClr val="FF6600"/>
              </a:buClr>
              <a:buFont typeface="Times" charset="0"/>
              <a:buChar char="•"/>
            </a:pPr>
            <a:r>
              <a:rPr lang="en-US" sz="2800" dirty="0" smtClean="0">
                <a:latin typeface="Arial" charset="0"/>
              </a:rPr>
              <a:t>Reproduction</a:t>
            </a:r>
          </a:p>
          <a:p>
            <a:pPr lvl="2">
              <a:lnSpc>
                <a:spcPct val="90000"/>
              </a:lnSpc>
              <a:spcAft>
                <a:spcPct val="50000"/>
              </a:spcAft>
              <a:buClr>
                <a:srgbClr val="FF6600"/>
              </a:buClr>
              <a:buFont typeface="Times" charset="0"/>
              <a:buChar char="•"/>
            </a:pPr>
            <a:r>
              <a:rPr lang="en-US" sz="2800" dirty="0" smtClean="0">
                <a:latin typeface="Arial" charset="0"/>
              </a:rPr>
              <a:t>Metabolism</a:t>
            </a:r>
            <a:endParaRPr lang="en-US" sz="3000" dirty="0" smtClean="0">
              <a:latin typeface="Arial" charset="0"/>
            </a:endParaRPr>
          </a:p>
          <a:p>
            <a:endParaRPr lang="en-US"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r="3983" b="5554"/>
          <a:stretch>
            <a:fillRect/>
          </a:stretch>
        </p:blipFill>
        <p:spPr bwMode="auto">
          <a:xfrm>
            <a:off x="4800600" y="990600"/>
            <a:ext cx="4133850"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53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5410200" cy="5440363"/>
          </a:xfrm>
        </p:spPr>
        <p:txBody>
          <a:bodyPr>
            <a:normAutofit/>
          </a:bodyPr>
          <a:lstStyle/>
          <a:p>
            <a:pPr>
              <a:lnSpc>
                <a:spcPct val="90000"/>
              </a:lnSpc>
              <a:spcAft>
                <a:spcPct val="50000"/>
              </a:spcAft>
              <a:buClr>
                <a:srgbClr val="FF6600"/>
              </a:buClr>
              <a:buFont typeface="Times" charset="0"/>
              <a:buChar char="•"/>
            </a:pPr>
            <a:r>
              <a:rPr lang="en-US" sz="3400" dirty="0" smtClean="0">
                <a:latin typeface="Arial" charset="0"/>
              </a:rPr>
              <a:t>Cardiovascular</a:t>
            </a:r>
          </a:p>
          <a:p>
            <a:pPr lvl="1">
              <a:lnSpc>
                <a:spcPct val="90000"/>
              </a:lnSpc>
              <a:spcAft>
                <a:spcPct val="50000"/>
              </a:spcAft>
              <a:buClr>
                <a:srgbClr val="FF6600"/>
              </a:buClr>
              <a:buFont typeface="Times" charset="0"/>
              <a:buChar char="•"/>
            </a:pPr>
            <a:r>
              <a:rPr lang="en-US" sz="3000" dirty="0" smtClean="0">
                <a:latin typeface="Arial" charset="0"/>
              </a:rPr>
              <a:t>Transports materials in body via blood pumped by heart</a:t>
            </a:r>
          </a:p>
          <a:p>
            <a:pPr lvl="2">
              <a:lnSpc>
                <a:spcPct val="90000"/>
              </a:lnSpc>
              <a:spcAft>
                <a:spcPct val="50000"/>
              </a:spcAft>
              <a:buClr>
                <a:srgbClr val="FF6600"/>
              </a:buClr>
              <a:buFont typeface="Times" charset="0"/>
              <a:buChar char="•"/>
            </a:pPr>
            <a:r>
              <a:rPr lang="en-US" sz="2800" dirty="0" smtClean="0">
                <a:latin typeface="Arial" charset="0"/>
              </a:rPr>
              <a:t>Oxygen</a:t>
            </a:r>
          </a:p>
          <a:p>
            <a:pPr lvl="2">
              <a:lnSpc>
                <a:spcPct val="90000"/>
              </a:lnSpc>
              <a:spcAft>
                <a:spcPct val="50000"/>
              </a:spcAft>
              <a:buClr>
                <a:srgbClr val="FF6600"/>
              </a:buClr>
              <a:buFont typeface="Times" charset="0"/>
              <a:buChar char="•"/>
            </a:pPr>
            <a:r>
              <a:rPr lang="en-US" sz="2800" dirty="0" smtClean="0">
                <a:latin typeface="Arial" charset="0"/>
              </a:rPr>
              <a:t>Carbon dioxide</a:t>
            </a:r>
          </a:p>
          <a:p>
            <a:pPr lvl="2">
              <a:lnSpc>
                <a:spcPct val="90000"/>
              </a:lnSpc>
              <a:spcAft>
                <a:spcPct val="50000"/>
              </a:spcAft>
              <a:buClr>
                <a:srgbClr val="FF6600"/>
              </a:buClr>
              <a:buFont typeface="Times" charset="0"/>
              <a:buChar char="•"/>
            </a:pPr>
            <a:r>
              <a:rPr lang="en-US" sz="2800" dirty="0" smtClean="0">
                <a:latin typeface="Arial" charset="0"/>
              </a:rPr>
              <a:t>Nutrients</a:t>
            </a:r>
          </a:p>
          <a:p>
            <a:pPr lvl="2">
              <a:lnSpc>
                <a:spcPct val="90000"/>
              </a:lnSpc>
              <a:spcAft>
                <a:spcPct val="50000"/>
              </a:spcAft>
              <a:buClr>
                <a:srgbClr val="FF6600"/>
              </a:buClr>
              <a:buFont typeface="Times" charset="0"/>
              <a:buChar char="•"/>
            </a:pPr>
            <a:r>
              <a:rPr lang="en-US" sz="2800" dirty="0" smtClean="0">
                <a:latin typeface="Arial" charset="0"/>
              </a:rPr>
              <a:t>Wastes</a:t>
            </a:r>
          </a:p>
          <a:p>
            <a:pPr lvl="2">
              <a:lnSpc>
                <a:spcPct val="90000"/>
              </a:lnSpc>
              <a:spcAft>
                <a:spcPct val="50000"/>
              </a:spcAft>
              <a:buClr>
                <a:srgbClr val="FF6600"/>
              </a:buClr>
              <a:buFont typeface="Times" charset="0"/>
              <a:buChar char="•"/>
            </a:pPr>
            <a:endParaRPr lang="en-US" sz="3000" dirty="0" smtClean="0">
              <a:latin typeface="Arial" charset="0"/>
            </a:endParaRPr>
          </a:p>
          <a:p>
            <a:endParaRPr lang="en-US"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l="9735" r="17699" b="5554"/>
          <a:stretch>
            <a:fillRect/>
          </a:stretch>
        </p:blipFill>
        <p:spPr bwMode="auto">
          <a:xfrm>
            <a:off x="5791200" y="1141413"/>
            <a:ext cx="312420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76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5029200" cy="4906963"/>
          </a:xfrm>
        </p:spPr>
        <p:txBody>
          <a:bodyPr/>
          <a:lstStyle/>
          <a:p>
            <a:pPr>
              <a:lnSpc>
                <a:spcPct val="90000"/>
              </a:lnSpc>
              <a:spcAft>
                <a:spcPct val="50000"/>
              </a:spcAft>
              <a:buClr>
                <a:srgbClr val="FF6600"/>
              </a:buClr>
              <a:buFont typeface="Times" charset="0"/>
              <a:buChar char="•"/>
            </a:pPr>
            <a:r>
              <a:rPr lang="en-US" sz="3400" dirty="0" smtClean="0">
                <a:latin typeface="Arial" charset="0"/>
              </a:rPr>
              <a:t>Lymphatic</a:t>
            </a:r>
          </a:p>
          <a:p>
            <a:pPr lvl="1">
              <a:lnSpc>
                <a:spcPct val="90000"/>
              </a:lnSpc>
              <a:spcAft>
                <a:spcPct val="50000"/>
              </a:spcAft>
              <a:buClr>
                <a:srgbClr val="FF6600"/>
              </a:buClr>
              <a:buFont typeface="Times" charset="0"/>
              <a:buChar char="•"/>
            </a:pPr>
            <a:r>
              <a:rPr lang="en-US" sz="3000" dirty="0" smtClean="0">
                <a:latin typeface="Arial" charset="0"/>
              </a:rPr>
              <a:t>Returns fluids to blood vessels</a:t>
            </a:r>
          </a:p>
          <a:p>
            <a:pPr lvl="1">
              <a:lnSpc>
                <a:spcPct val="90000"/>
              </a:lnSpc>
              <a:spcAft>
                <a:spcPct val="50000"/>
              </a:spcAft>
              <a:buClr>
                <a:srgbClr val="FF6600"/>
              </a:buClr>
              <a:buFont typeface="Times" charset="0"/>
              <a:buChar char="•"/>
            </a:pPr>
            <a:r>
              <a:rPr lang="en-US" sz="3000" dirty="0" smtClean="0">
                <a:latin typeface="Arial" charset="0"/>
              </a:rPr>
              <a:t>Disposes of debris</a:t>
            </a:r>
          </a:p>
          <a:p>
            <a:pPr lvl="1">
              <a:lnSpc>
                <a:spcPct val="90000"/>
              </a:lnSpc>
              <a:spcAft>
                <a:spcPct val="50000"/>
              </a:spcAft>
              <a:buClr>
                <a:srgbClr val="FF6600"/>
              </a:buClr>
              <a:buFont typeface="Times" charset="0"/>
              <a:buChar char="•"/>
            </a:pPr>
            <a:r>
              <a:rPr lang="en-US" sz="3000" dirty="0" smtClean="0">
                <a:latin typeface="Arial" charset="0"/>
              </a:rPr>
              <a:t>Involved in immunity</a:t>
            </a:r>
          </a:p>
          <a:p>
            <a:endParaRPr lang="en-US"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l="5310" r="13274" b="5554"/>
          <a:stretch>
            <a:fillRect/>
          </a:stretch>
        </p:blipFill>
        <p:spPr bwMode="auto">
          <a:xfrm>
            <a:off x="5257800" y="609601"/>
            <a:ext cx="3733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49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4876800" cy="5135563"/>
          </a:xfrm>
        </p:spPr>
        <p:txBody>
          <a:bodyPr/>
          <a:lstStyle/>
          <a:p>
            <a:pPr>
              <a:lnSpc>
                <a:spcPct val="90000"/>
              </a:lnSpc>
              <a:spcAft>
                <a:spcPct val="50000"/>
              </a:spcAft>
              <a:buClr>
                <a:srgbClr val="FF6600"/>
              </a:buClr>
              <a:buFont typeface="Times" charset="0"/>
              <a:buChar char="•"/>
            </a:pPr>
            <a:r>
              <a:rPr lang="en-US" sz="3400" dirty="0" smtClean="0">
                <a:latin typeface="Arial" charset="0"/>
              </a:rPr>
              <a:t>Respiratory</a:t>
            </a:r>
          </a:p>
          <a:p>
            <a:pPr lvl="1">
              <a:lnSpc>
                <a:spcPct val="90000"/>
              </a:lnSpc>
              <a:spcAft>
                <a:spcPct val="50000"/>
              </a:spcAft>
              <a:buClr>
                <a:srgbClr val="FF6600"/>
              </a:buClr>
              <a:buFont typeface="Times" charset="0"/>
              <a:buChar char="•"/>
            </a:pPr>
            <a:r>
              <a:rPr lang="en-US" sz="3000" dirty="0" smtClean="0">
                <a:latin typeface="Arial" charset="0"/>
              </a:rPr>
              <a:t>Keeps blood supplied with oxygen</a:t>
            </a:r>
          </a:p>
          <a:p>
            <a:pPr lvl="1">
              <a:lnSpc>
                <a:spcPct val="90000"/>
              </a:lnSpc>
              <a:spcAft>
                <a:spcPct val="50000"/>
              </a:spcAft>
              <a:buClr>
                <a:srgbClr val="FF6600"/>
              </a:buClr>
              <a:buFont typeface="Times" charset="0"/>
              <a:buChar char="•"/>
            </a:pPr>
            <a:r>
              <a:rPr lang="en-US" sz="3000" dirty="0" smtClean="0">
                <a:latin typeface="Arial" charset="0"/>
              </a:rPr>
              <a:t>Removes carbon dioxide</a:t>
            </a:r>
          </a:p>
          <a:p>
            <a:endParaRPr lang="en-US"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l="10620" r="15044" b="5554"/>
          <a:stretch>
            <a:fillRect/>
          </a:stretch>
        </p:blipFill>
        <p:spPr bwMode="auto">
          <a:xfrm>
            <a:off x="5181600" y="77939"/>
            <a:ext cx="3810000" cy="617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99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5105400" cy="5364163"/>
          </a:xfrm>
        </p:spPr>
        <p:txBody>
          <a:bodyPr/>
          <a:lstStyle/>
          <a:p>
            <a:pPr>
              <a:spcAft>
                <a:spcPct val="50000"/>
              </a:spcAft>
              <a:buClr>
                <a:srgbClr val="FF6600"/>
              </a:buClr>
              <a:buFont typeface="Times" charset="0"/>
              <a:buChar char="•"/>
            </a:pPr>
            <a:r>
              <a:rPr lang="en-US" sz="3400" dirty="0" smtClean="0">
                <a:latin typeface="Arial" charset="0"/>
              </a:rPr>
              <a:t>Digestive</a:t>
            </a:r>
          </a:p>
          <a:p>
            <a:pPr lvl="1">
              <a:spcAft>
                <a:spcPct val="50000"/>
              </a:spcAft>
              <a:buClr>
                <a:srgbClr val="FF6600"/>
              </a:buClr>
              <a:buFont typeface="Times" charset="0"/>
              <a:buChar char="•"/>
            </a:pPr>
            <a:r>
              <a:rPr lang="en-US" sz="3000" dirty="0" smtClean="0">
                <a:latin typeface="Arial" charset="0"/>
              </a:rPr>
              <a:t>Breaks down food</a:t>
            </a:r>
          </a:p>
          <a:p>
            <a:pPr lvl="1">
              <a:spcAft>
                <a:spcPct val="50000"/>
              </a:spcAft>
              <a:buClr>
                <a:srgbClr val="FF6600"/>
              </a:buClr>
              <a:buFont typeface="Times" charset="0"/>
              <a:buChar char="•"/>
            </a:pPr>
            <a:r>
              <a:rPr lang="en-US" sz="3000" dirty="0" smtClean="0">
                <a:latin typeface="Arial" charset="0"/>
              </a:rPr>
              <a:t>Allows for nutrient absorption into blood</a:t>
            </a:r>
          </a:p>
          <a:p>
            <a:pPr lvl="1">
              <a:spcAft>
                <a:spcPct val="50000"/>
              </a:spcAft>
              <a:buClr>
                <a:srgbClr val="FF6600"/>
              </a:buClr>
              <a:buFont typeface="Times" charset="0"/>
              <a:buChar char="•"/>
            </a:pPr>
            <a:r>
              <a:rPr lang="en-US" sz="3000" dirty="0" smtClean="0">
                <a:latin typeface="Arial" charset="0"/>
              </a:rPr>
              <a:t>Eliminates indigestible material</a:t>
            </a:r>
          </a:p>
          <a:p>
            <a:endParaRPr lang="en-US"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l="5310" r="13274" b="5554"/>
          <a:stretch>
            <a:fillRect/>
          </a:stretch>
        </p:blipFill>
        <p:spPr bwMode="auto">
          <a:xfrm>
            <a:off x="5029200" y="238332"/>
            <a:ext cx="3962400" cy="585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1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5638800" cy="5516563"/>
          </a:xfrm>
        </p:spPr>
        <p:txBody>
          <a:bodyPr>
            <a:normAutofit/>
          </a:bodyPr>
          <a:lstStyle/>
          <a:p>
            <a:pPr>
              <a:lnSpc>
                <a:spcPct val="90000"/>
              </a:lnSpc>
              <a:spcAft>
                <a:spcPct val="50000"/>
              </a:spcAft>
              <a:buClr>
                <a:srgbClr val="FF6600"/>
              </a:buClr>
              <a:buFont typeface="Times" charset="0"/>
              <a:buChar char="•"/>
            </a:pPr>
            <a:r>
              <a:rPr lang="en-US" sz="3400" dirty="0" smtClean="0">
                <a:latin typeface="Arial" charset="0"/>
              </a:rPr>
              <a:t>Urinary</a:t>
            </a:r>
          </a:p>
          <a:p>
            <a:pPr lvl="1">
              <a:lnSpc>
                <a:spcPct val="90000"/>
              </a:lnSpc>
              <a:spcAft>
                <a:spcPct val="50000"/>
              </a:spcAft>
              <a:buClr>
                <a:srgbClr val="FF6600"/>
              </a:buClr>
              <a:buFont typeface="Times" charset="0"/>
              <a:buChar char="•"/>
            </a:pPr>
            <a:r>
              <a:rPr lang="en-US" sz="3000" dirty="0" smtClean="0">
                <a:latin typeface="Arial" charset="0"/>
              </a:rPr>
              <a:t>Eliminates nitrogenous wastes</a:t>
            </a:r>
          </a:p>
          <a:p>
            <a:pPr lvl="1">
              <a:lnSpc>
                <a:spcPct val="90000"/>
              </a:lnSpc>
              <a:spcAft>
                <a:spcPct val="50000"/>
              </a:spcAft>
              <a:buClr>
                <a:srgbClr val="FF6600"/>
              </a:buClr>
              <a:buFont typeface="Times" charset="0"/>
              <a:buChar char="•"/>
            </a:pPr>
            <a:r>
              <a:rPr lang="en-US" sz="3000" dirty="0" smtClean="0">
                <a:latin typeface="Arial" charset="0"/>
              </a:rPr>
              <a:t>Maintains acid – base balance</a:t>
            </a:r>
          </a:p>
          <a:p>
            <a:pPr lvl="1">
              <a:lnSpc>
                <a:spcPct val="90000"/>
              </a:lnSpc>
              <a:spcAft>
                <a:spcPct val="50000"/>
              </a:spcAft>
              <a:buClr>
                <a:srgbClr val="FF6600"/>
              </a:buClr>
              <a:buFont typeface="Times" charset="0"/>
              <a:buChar char="•"/>
            </a:pPr>
            <a:r>
              <a:rPr lang="en-US" sz="3000" dirty="0" smtClean="0">
                <a:latin typeface="Arial" charset="0"/>
              </a:rPr>
              <a:t>Regulation of materials</a:t>
            </a:r>
          </a:p>
          <a:p>
            <a:pPr lvl="2">
              <a:lnSpc>
                <a:spcPct val="90000"/>
              </a:lnSpc>
              <a:spcAft>
                <a:spcPct val="50000"/>
              </a:spcAft>
              <a:buClr>
                <a:srgbClr val="FF6600"/>
              </a:buClr>
              <a:buFont typeface="Times" charset="0"/>
              <a:buChar char="•"/>
            </a:pPr>
            <a:r>
              <a:rPr lang="en-US" sz="3000" dirty="0" smtClean="0">
                <a:latin typeface="Arial" charset="0"/>
              </a:rPr>
              <a:t>Water</a:t>
            </a:r>
          </a:p>
          <a:p>
            <a:pPr lvl="2">
              <a:lnSpc>
                <a:spcPct val="90000"/>
              </a:lnSpc>
              <a:spcAft>
                <a:spcPct val="50000"/>
              </a:spcAft>
              <a:buClr>
                <a:srgbClr val="FF6600"/>
              </a:buClr>
              <a:buFont typeface="Times" charset="0"/>
              <a:buChar char="•"/>
            </a:pPr>
            <a:r>
              <a:rPr lang="en-US" sz="3000" dirty="0" smtClean="0">
                <a:latin typeface="Arial" charset="0"/>
              </a:rPr>
              <a:t>Electrolytes</a:t>
            </a:r>
          </a:p>
          <a:p>
            <a:endParaRPr lang="en-US"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l="12390" r="15044" b="5554"/>
          <a:stretch>
            <a:fillRect/>
          </a:stretch>
        </p:blipFill>
        <p:spPr bwMode="auto">
          <a:xfrm>
            <a:off x="5562600" y="457201"/>
            <a:ext cx="3429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8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610600" cy="5440363"/>
          </a:xfrm>
        </p:spPr>
        <p:txBody>
          <a:bodyPr/>
          <a:lstStyle/>
          <a:p>
            <a:pPr>
              <a:lnSpc>
                <a:spcPct val="90000"/>
              </a:lnSpc>
              <a:spcAft>
                <a:spcPct val="50000"/>
              </a:spcAft>
              <a:buClr>
                <a:srgbClr val="FF6600"/>
              </a:buClr>
              <a:buFont typeface="Times" charset="0"/>
              <a:buChar char="•"/>
            </a:pPr>
            <a:r>
              <a:rPr lang="en-US" sz="3400" dirty="0" smtClean="0">
                <a:latin typeface="Arial" charset="0"/>
              </a:rPr>
              <a:t>Reproductive</a:t>
            </a:r>
          </a:p>
          <a:p>
            <a:pPr lvl="1">
              <a:lnSpc>
                <a:spcPct val="90000"/>
              </a:lnSpc>
              <a:spcAft>
                <a:spcPct val="50000"/>
              </a:spcAft>
              <a:buClr>
                <a:srgbClr val="FF6600"/>
              </a:buClr>
              <a:buFont typeface="Times" charset="0"/>
              <a:buChar char="•"/>
            </a:pPr>
            <a:r>
              <a:rPr lang="en-US" sz="3000" dirty="0" smtClean="0">
                <a:latin typeface="Arial" charset="0"/>
              </a:rPr>
              <a:t>Production </a:t>
            </a:r>
            <a:br>
              <a:rPr lang="en-US" sz="3000" dirty="0" smtClean="0">
                <a:latin typeface="Arial" charset="0"/>
              </a:rPr>
            </a:br>
            <a:r>
              <a:rPr lang="en-US" sz="3000" dirty="0" smtClean="0">
                <a:latin typeface="Arial" charset="0"/>
              </a:rPr>
              <a:t>of offspring</a:t>
            </a:r>
          </a:p>
          <a:p>
            <a:endParaRPr lang="en-US"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l="1642" r="2573" b="5554"/>
          <a:stretch>
            <a:fillRect/>
          </a:stretch>
        </p:blipFill>
        <p:spPr bwMode="auto">
          <a:xfrm>
            <a:off x="3962400" y="1447800"/>
            <a:ext cx="5105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63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3733800"/>
          </a:xfrm>
        </p:spPr>
        <p:txBody>
          <a:bodyPr/>
          <a:lstStyle/>
          <a:p>
            <a:pPr marL="0" indent="0">
              <a:buNone/>
            </a:pPr>
            <a:r>
              <a:rPr lang="en-US" dirty="0" smtClean="0"/>
              <a:t>                              </a:t>
            </a:r>
          </a:p>
          <a:p>
            <a:pPr marL="0" indent="0">
              <a:buNone/>
            </a:pPr>
            <a:endParaRPr lang="en-US" dirty="0"/>
          </a:p>
          <a:p>
            <a:pPr marL="0" indent="0">
              <a:buNone/>
            </a:pPr>
            <a:r>
              <a:rPr lang="en-US" dirty="0" smtClean="0"/>
              <a:t>                                  THANK YOU</a:t>
            </a:r>
          </a:p>
          <a:p>
            <a:endParaRPr lang="en-US" dirty="0"/>
          </a:p>
          <a:p>
            <a:endParaRPr lang="en-US" dirty="0" smtClean="0"/>
          </a:p>
          <a:p>
            <a:pPr marL="0" indent="0">
              <a:buNone/>
            </a:pPr>
            <a:r>
              <a:rPr lang="en-US" dirty="0" smtClean="0"/>
              <a:t>                              GOD BLESS YOU</a:t>
            </a:r>
            <a:endParaRPr lang="en-US" dirty="0"/>
          </a:p>
        </p:txBody>
      </p:sp>
    </p:spTree>
    <p:extLst>
      <p:ext uri="{BB962C8B-B14F-4D97-AF65-F5344CB8AC3E}">
        <p14:creationId xmlns:p14="http://schemas.microsoft.com/office/powerpoint/2010/main" val="180333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just">
              <a:buNone/>
            </a:pPr>
            <a:r>
              <a:rPr lang="en-US" dirty="0" smtClean="0"/>
              <a:t> </a:t>
            </a:r>
            <a:r>
              <a:rPr lang="en-US" sz="3600" b="1" i="1" dirty="0" smtClean="0"/>
              <a:t>I</a:t>
            </a:r>
            <a:r>
              <a:rPr lang="en-US" sz="4000" b="1" i="1" dirty="0" smtClean="0"/>
              <a:t>T IS  DIVIDED INTO:</a:t>
            </a:r>
          </a:p>
          <a:p>
            <a:pPr algn="just">
              <a:buFont typeface="Wingdings" pitchFamily="2" charset="2"/>
              <a:buChar char="Ø"/>
            </a:pPr>
            <a:r>
              <a:rPr lang="en-US" dirty="0" smtClean="0"/>
              <a:t>topographical or gross anatomy</a:t>
            </a:r>
          </a:p>
          <a:p>
            <a:pPr algn="just">
              <a:buFont typeface="Wingdings" pitchFamily="2" charset="2"/>
              <a:buChar char="Ø"/>
            </a:pPr>
            <a:r>
              <a:rPr lang="en-US" dirty="0" smtClean="0"/>
              <a:t> histology</a:t>
            </a:r>
          </a:p>
          <a:p>
            <a:pPr algn="just">
              <a:buFont typeface="Wingdings" pitchFamily="2" charset="2"/>
              <a:buChar char="Ø"/>
            </a:pPr>
            <a:r>
              <a:rPr lang="en-US" dirty="0" smtClean="0"/>
              <a:t> embryology </a:t>
            </a:r>
          </a:p>
          <a:p>
            <a:pPr algn="just">
              <a:buFont typeface="Wingdings" pitchFamily="2" charset="2"/>
              <a:buChar char="Ø"/>
            </a:pPr>
            <a:r>
              <a:rPr lang="en-US" dirty="0" smtClean="0"/>
              <a:t>  neuroanatomy</a:t>
            </a:r>
            <a:endParaRPr lang="en-US" dirty="0"/>
          </a:p>
        </p:txBody>
      </p:sp>
    </p:spTree>
    <p:extLst>
      <p:ext uri="{BB962C8B-B14F-4D97-AF65-F5344CB8AC3E}">
        <p14:creationId xmlns:p14="http://schemas.microsoft.com/office/powerpoint/2010/main" val="198000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history</a:t>
            </a:r>
            <a:endParaRPr lang="en-US" sz="5400" dirty="0"/>
          </a:p>
        </p:txBody>
      </p:sp>
      <p:sp>
        <p:nvSpPr>
          <p:cNvPr id="3" name="Content Placeholder 2"/>
          <p:cNvSpPr>
            <a:spLocks noGrp="1"/>
          </p:cNvSpPr>
          <p:nvPr>
            <p:ph idx="1"/>
          </p:nvPr>
        </p:nvSpPr>
        <p:spPr/>
        <p:txBody>
          <a:bodyPr/>
          <a:lstStyle/>
          <a:p>
            <a:r>
              <a:rPr lang="en-US" dirty="0" smtClean="0"/>
              <a:t>There are thousands of structures  and it is impossible to describe them  without an extensive and often highly specialized vocabulary. </a:t>
            </a:r>
          </a:p>
          <a:p>
            <a:r>
              <a:rPr lang="en-US" dirty="0" smtClean="0"/>
              <a:t>these terms used,  are often derived from Latin or Greek, and are used to the exclusion of any other, throughout the world.</a:t>
            </a:r>
            <a:endParaRPr lang="en-US" dirty="0"/>
          </a:p>
        </p:txBody>
      </p:sp>
    </p:spTree>
    <p:extLst>
      <p:ext uri="{BB962C8B-B14F-4D97-AF65-F5344CB8AC3E}">
        <p14:creationId xmlns:p14="http://schemas.microsoft.com/office/powerpoint/2010/main" val="119085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457200" lvl="1" indent="0">
              <a:lnSpc>
                <a:spcPct val="80000"/>
              </a:lnSpc>
              <a:spcAft>
                <a:spcPct val="50000"/>
              </a:spcAft>
              <a:buClr>
                <a:srgbClr val="FF6600"/>
              </a:buClr>
              <a:buNone/>
            </a:pPr>
            <a:r>
              <a:rPr lang="en-US" b="1" dirty="0" smtClean="0"/>
              <a:t> Gross anatomy </a:t>
            </a:r>
            <a:r>
              <a:rPr lang="en-US" dirty="0" smtClean="0"/>
              <a:t>is also known as macroscopic anatomy/ morphology/topographic anatomy-it studies </a:t>
            </a:r>
            <a:r>
              <a:rPr lang="en-US" sz="2400" dirty="0">
                <a:latin typeface="Arial" charset="0"/>
              </a:rPr>
              <a:t>l</a:t>
            </a:r>
            <a:r>
              <a:rPr lang="en-US" sz="2400" dirty="0" smtClean="0">
                <a:latin typeface="Arial" charset="0"/>
              </a:rPr>
              <a:t>arge structures that are easily observable.</a:t>
            </a:r>
          </a:p>
          <a:p>
            <a:pPr lvl="1">
              <a:lnSpc>
                <a:spcPct val="80000"/>
              </a:lnSpc>
              <a:spcAft>
                <a:spcPct val="50000"/>
              </a:spcAft>
              <a:buClr>
                <a:srgbClr val="FF6600"/>
              </a:buClr>
            </a:pPr>
            <a:endParaRPr lang="en-US" sz="2400" dirty="0" smtClean="0">
              <a:latin typeface="Arial" charset="0"/>
            </a:endParaRPr>
          </a:p>
          <a:p>
            <a:endParaRPr lang="en-US" dirty="0" smtClean="0"/>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l="8928" r="16072" b="5554"/>
          <a:stretch>
            <a:fillRect/>
          </a:stretch>
        </p:blipFill>
        <p:spPr bwMode="auto">
          <a:xfrm>
            <a:off x="3124200" y="1828800"/>
            <a:ext cx="3587228" cy="434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2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histology</a:t>
            </a:r>
            <a:endParaRPr lang="en-US" dirty="0"/>
          </a:p>
        </p:txBody>
      </p:sp>
      <p:sp>
        <p:nvSpPr>
          <p:cNvPr id="3" name="Content Placeholder 2"/>
          <p:cNvSpPr>
            <a:spLocks noGrp="1"/>
          </p:cNvSpPr>
          <p:nvPr>
            <p:ph idx="1"/>
          </p:nvPr>
        </p:nvSpPr>
        <p:spPr/>
        <p:txBody>
          <a:bodyPr>
            <a:normAutofit/>
          </a:bodyPr>
          <a:lstStyle/>
          <a:p>
            <a:r>
              <a:rPr lang="en-US" dirty="0" smtClean="0">
                <a:effectLst/>
              </a:rPr>
              <a:t>is the microscopic study of the tissues of the body and of how these tissues are arranged to constitute organs. </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b="5499"/>
          <a:stretch>
            <a:fillRect/>
          </a:stretch>
        </p:blipFill>
        <p:spPr bwMode="auto">
          <a:xfrm>
            <a:off x="3886200" y="2989260"/>
            <a:ext cx="4725987"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7"/>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838200" y="3131869"/>
            <a:ext cx="3048000" cy="36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56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embryology</a:t>
            </a:r>
            <a:endParaRPr lang="en-US" dirty="0"/>
          </a:p>
        </p:txBody>
      </p:sp>
      <p:sp>
        <p:nvSpPr>
          <p:cNvPr id="3" name="Content Placeholder 2"/>
          <p:cNvSpPr>
            <a:spLocks noGrp="1"/>
          </p:cNvSpPr>
          <p:nvPr>
            <p:ph idx="1"/>
          </p:nvPr>
        </p:nvSpPr>
        <p:spPr/>
        <p:txBody>
          <a:bodyPr/>
          <a:lstStyle/>
          <a:p>
            <a:r>
              <a:rPr lang="en-US" dirty="0" smtClean="0"/>
              <a:t>It’s the study of developmental anatomy that begins from the fusion of sperm and an ovum and continues to early adult hood.</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62000" y="3124200"/>
            <a:ext cx="7569199" cy="341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48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5592762"/>
          </a:xfrm>
        </p:spPr>
        <p:txBody>
          <a:bodyPr>
            <a:normAutofit/>
          </a:bodyPr>
          <a:lstStyle/>
          <a:p>
            <a:r>
              <a:rPr lang="en-US" b="1" dirty="0" err="1" smtClean="0"/>
              <a:t>Neuro</a:t>
            </a:r>
            <a:r>
              <a:rPr lang="en-US" b="1" dirty="0" smtClean="0"/>
              <a:t>-anatomy</a:t>
            </a:r>
            <a:br>
              <a:rPr lang="en-US" b="1" dirty="0" smtClean="0"/>
            </a:br>
            <a:r>
              <a:rPr lang="en-US" dirty="0" smtClean="0"/>
              <a:t>it’s the study of the nervous system,</a:t>
            </a:r>
            <a:br>
              <a:rPr lang="en-US" dirty="0" smtClean="0"/>
            </a:br>
            <a:r>
              <a:rPr lang="en-US" dirty="0" smtClean="0"/>
              <a:t>the central and peripheral nervous system and its functions.</a:t>
            </a:r>
            <a:br>
              <a:rPr lang="en-US" dirty="0" smtClean="0"/>
            </a:br>
            <a:endParaRPr lang="en-US" dirty="0"/>
          </a:p>
        </p:txBody>
      </p:sp>
      <p:pic>
        <p:nvPicPr>
          <p:cNvPr id="4"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651" r="14793" b="5554"/>
          <a:stretch>
            <a:fillRect/>
          </a:stretch>
        </p:blipFill>
        <p:spPr bwMode="auto">
          <a:xfrm>
            <a:off x="6553200" y="762000"/>
            <a:ext cx="231209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26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779</Words>
  <Application>Microsoft Office PowerPoint</Application>
  <PresentationFormat>On-screen Show (4:3)</PresentationFormat>
  <Paragraphs>116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HUMAN ANATOMY</vt:lpstr>
      <vt:lpstr>PowerPoint Presentation</vt:lpstr>
      <vt:lpstr>DEFINATION</vt:lpstr>
      <vt:lpstr>PowerPoint Presentation</vt:lpstr>
      <vt:lpstr>history</vt:lpstr>
      <vt:lpstr>PowerPoint Presentation</vt:lpstr>
      <vt:lpstr>histology</vt:lpstr>
      <vt:lpstr>embryology</vt:lpstr>
      <vt:lpstr>Neuro-anatomy it’s the study of the nervous system, the central and peripheral nervous system and its functions. </vt:lpstr>
      <vt:lpstr>The Language of Anatomy </vt:lpstr>
      <vt:lpstr>Position and direction</vt:lpstr>
      <vt:lpstr>Body Landmarks </vt:lpstr>
      <vt:lpstr> Body Landmarks Posterior </vt:lpstr>
      <vt:lpstr>Human body planes</vt:lpstr>
      <vt:lpstr>PowerPoint Presentation</vt:lpstr>
      <vt:lpstr>PowerPoint Presentation</vt:lpstr>
      <vt:lpstr>PowerPoint Presentation</vt:lpstr>
      <vt:lpstr>PowerPoint Presentation</vt:lpstr>
      <vt:lpstr>PowerPoint Presentation</vt:lpstr>
      <vt:lpstr>PowerPoint Presentation</vt:lpstr>
      <vt:lpstr>Cavities of the body</vt:lpstr>
      <vt:lpstr>Terms Related to Movement</vt:lpstr>
      <vt:lpstr>PowerPoint Presentation</vt:lpstr>
      <vt:lpstr>PowerPoint Presentation</vt:lpstr>
      <vt:lpstr>PowerPoint Presentation</vt:lpstr>
      <vt:lpstr>PowerPoint Presentation</vt:lpstr>
      <vt:lpstr>PowerPoint Presentation</vt:lpstr>
      <vt:lpstr>Organ System  Integumentary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dc:title>
  <dc:creator>user</dc:creator>
  <cp:lastModifiedBy>user</cp:lastModifiedBy>
  <cp:revision>27</cp:revision>
  <dcterms:created xsi:type="dcterms:W3CDTF">2019-08-12T20:39:45Z</dcterms:created>
  <dcterms:modified xsi:type="dcterms:W3CDTF">2019-08-19T05:11:46Z</dcterms:modified>
</cp:coreProperties>
</file>