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75"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6" r:id="rId22"/>
    <p:sldId id="277"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45" autoAdjust="0"/>
    <p:restoredTop sz="83557" autoAdjust="0"/>
  </p:normalViewPr>
  <p:slideViewPr>
    <p:cSldViewPr snapToGrid="0">
      <p:cViewPr varScale="1">
        <p:scale>
          <a:sx n="66" d="100"/>
          <a:sy n="66" d="100"/>
        </p:scale>
        <p:origin x="78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A8BB4C-0C5B-4F11-9BD1-55273B2D409F}" type="datetimeFigureOut">
              <a:rPr lang="en-US" smtClean="0"/>
              <a:t>3/23/2022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FAD971-4092-40A6-A45E-30C9131249A6}" type="slidenum">
              <a:rPr lang="en-US" smtClean="0"/>
              <a:t>‹#›</a:t>
            </a:fld>
            <a:endParaRPr lang="en-US"/>
          </a:p>
        </p:txBody>
      </p:sp>
    </p:spTree>
    <p:extLst>
      <p:ext uri="{BB962C8B-B14F-4D97-AF65-F5344CB8AC3E}">
        <p14:creationId xmlns:p14="http://schemas.microsoft.com/office/powerpoint/2010/main" val="4031868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Health </a:t>
            </a:r>
            <a:r>
              <a:rPr lang="en-US" dirty="0" err="1" smtClean="0"/>
              <a:t>defn</a:t>
            </a:r>
            <a:r>
              <a:rPr lang="en-US" dirty="0" smtClean="0"/>
              <a:t> (WHO)- </a:t>
            </a:r>
            <a:r>
              <a:rPr lang="en-US" sz="1200" b="0" i="0" kern="1200" dirty="0" smtClean="0">
                <a:solidFill>
                  <a:schemeClr val="tx1"/>
                </a:solidFill>
                <a:effectLst/>
                <a:latin typeface="+mn-lt"/>
                <a:ea typeface="+mn-ea"/>
                <a:cs typeface="+mn-cs"/>
              </a:rPr>
              <a:t>Health is </a:t>
            </a:r>
            <a:r>
              <a:rPr lang="en-US" sz="1200" b="1" i="0" kern="1200" dirty="0" smtClean="0">
                <a:solidFill>
                  <a:schemeClr val="tx1"/>
                </a:solidFill>
                <a:effectLst/>
                <a:latin typeface="+mn-lt"/>
                <a:ea typeface="+mn-ea"/>
                <a:cs typeface="+mn-cs"/>
              </a:rPr>
              <a:t>a state of complete physical, mental and social well-being and not merely the absence of disease or infirmity</a:t>
            </a:r>
            <a:r>
              <a:rPr lang="en-US" sz="1200" b="0" i="0" kern="1200" dirty="0" smtClean="0">
                <a:solidFill>
                  <a:schemeClr val="tx1"/>
                </a:solidFill>
                <a:effectLst/>
                <a:latin typeface="+mn-lt"/>
                <a:ea typeface="+mn-ea"/>
                <a:cs typeface="+mn-cs"/>
              </a:rPr>
              <a:t>.</a:t>
            </a:r>
            <a:endParaRPr lang="en-US" dirty="0" smtClean="0"/>
          </a:p>
          <a:p>
            <a:pPr marL="171450" indent="-171450">
              <a:buFont typeface="Arial" panose="020B0604020202020204" pitchFamily="34" charset="0"/>
              <a:buChar char="•"/>
            </a:pPr>
            <a:r>
              <a:rPr lang="en-US" dirty="0" smtClean="0"/>
              <a:t>Classical</a:t>
            </a:r>
            <a:r>
              <a:rPr lang="en-US" baseline="0" dirty="0" smtClean="0"/>
              <a:t> conditioning- </a:t>
            </a:r>
            <a:r>
              <a:rPr lang="en-US" sz="1200" b="0" i="0" kern="1200" dirty="0" smtClean="0">
                <a:solidFill>
                  <a:schemeClr val="tx1"/>
                </a:solidFill>
                <a:effectLst/>
                <a:latin typeface="+mn-lt"/>
                <a:ea typeface="+mn-ea"/>
                <a:cs typeface="+mn-cs"/>
              </a:rPr>
              <a:t>is </a:t>
            </a:r>
            <a:r>
              <a:rPr lang="en-US" sz="1200" b="1" i="0" kern="1200" dirty="0" smtClean="0">
                <a:solidFill>
                  <a:schemeClr val="tx1"/>
                </a:solidFill>
                <a:effectLst/>
                <a:latin typeface="+mn-lt"/>
                <a:ea typeface="+mn-ea"/>
                <a:cs typeface="+mn-cs"/>
              </a:rPr>
              <a:t>a type of unconscious or automatic learning</a:t>
            </a:r>
            <a:r>
              <a:rPr lang="en-US" sz="1200" b="0" i="0" kern="1200" dirty="0" smtClean="0">
                <a:solidFill>
                  <a:schemeClr val="tx1"/>
                </a:solidFill>
                <a:effectLst/>
                <a:latin typeface="+mn-lt"/>
                <a:ea typeface="+mn-ea"/>
                <a:cs typeface="+mn-cs"/>
              </a:rPr>
              <a:t>. This learning process creates a conditioned response through associations between an unconditioned stimulus and a neutral stimulus. Example </a:t>
            </a:r>
            <a:r>
              <a:rPr lang="en-US" sz="1200" b="1" i="0" kern="1200" dirty="0" smtClean="0">
                <a:solidFill>
                  <a:schemeClr val="tx1"/>
                </a:solidFill>
                <a:effectLst/>
                <a:latin typeface="+mn-lt"/>
                <a:ea typeface="+mn-ea"/>
                <a:cs typeface="+mn-cs"/>
              </a:rPr>
              <a:t>imagine that you are conditioning a dog to salivate in response to the sound of a bell.</a:t>
            </a:r>
            <a:r>
              <a:rPr lang="en-US" sz="1200" b="0" i="0" kern="1200" dirty="0" smtClean="0">
                <a:solidFill>
                  <a:schemeClr val="tx1"/>
                </a:solidFill>
                <a:effectLst/>
                <a:latin typeface="+mn-lt"/>
                <a:ea typeface="+mn-ea"/>
                <a:cs typeface="+mn-cs"/>
              </a:rPr>
              <a:t> </a:t>
            </a:r>
            <a:r>
              <a:rPr lang="en-US" sz="1200" b="1" i="0" kern="1200" dirty="0" smtClean="0">
                <a:solidFill>
                  <a:schemeClr val="tx1"/>
                </a:solidFill>
                <a:effectLst/>
                <a:latin typeface="+mn-lt"/>
                <a:ea typeface="+mn-ea"/>
                <a:cs typeface="+mn-cs"/>
              </a:rPr>
              <a:t>You repeatedly pair the presentation of food with the sound of the bell</a:t>
            </a:r>
            <a:r>
              <a:rPr lang="en-US" sz="1200" b="0" i="0" kern="1200" dirty="0" smtClean="0">
                <a:solidFill>
                  <a:schemeClr val="tx1"/>
                </a:solidFill>
                <a:effectLst/>
                <a:latin typeface="+mn-lt"/>
                <a:ea typeface="+mn-ea"/>
                <a:cs typeface="+mn-cs"/>
              </a:rPr>
              <a:t>.</a:t>
            </a:r>
            <a:endParaRPr lang="en-US" baseline="0" dirty="0" smtClean="0"/>
          </a:p>
          <a:p>
            <a:pPr marL="171450" indent="-171450">
              <a:buFont typeface="Arial" panose="020B0604020202020204" pitchFamily="34" charset="0"/>
              <a:buChar char="•"/>
            </a:pPr>
            <a:r>
              <a:rPr lang="en-US" baseline="0" dirty="0" smtClean="0"/>
              <a:t>Operant conditioning- </a:t>
            </a:r>
            <a:r>
              <a:rPr lang="en-US" sz="1200" b="0" i="0" kern="1200" dirty="0" err="1" smtClean="0">
                <a:solidFill>
                  <a:schemeClr val="tx1"/>
                </a:solidFill>
                <a:effectLst/>
                <a:latin typeface="+mn-lt"/>
                <a:ea typeface="+mn-ea"/>
                <a:cs typeface="+mn-cs"/>
              </a:rPr>
              <a:t>eferred</a:t>
            </a:r>
            <a:r>
              <a:rPr lang="en-US" sz="1200" b="0" i="0" kern="1200" dirty="0" smtClean="0">
                <a:solidFill>
                  <a:schemeClr val="tx1"/>
                </a:solidFill>
                <a:effectLst/>
                <a:latin typeface="+mn-lt"/>
                <a:ea typeface="+mn-ea"/>
                <a:cs typeface="+mn-cs"/>
              </a:rPr>
              <a:t> to as instrumental conditioning, is </a:t>
            </a:r>
            <a:r>
              <a:rPr lang="en-US" sz="1200" b="1" i="0" kern="1200" dirty="0" smtClean="0">
                <a:solidFill>
                  <a:schemeClr val="tx1"/>
                </a:solidFill>
                <a:effectLst/>
                <a:latin typeface="+mn-lt"/>
                <a:ea typeface="+mn-ea"/>
                <a:cs typeface="+mn-cs"/>
              </a:rPr>
              <a:t>a method of learning that employs rewards and punishments for behavior</a:t>
            </a:r>
            <a:r>
              <a:rPr lang="en-US" sz="1200" b="0" i="0" kern="1200" dirty="0" smtClean="0">
                <a:solidFill>
                  <a:schemeClr val="tx1"/>
                </a:solidFill>
                <a:effectLst/>
                <a:latin typeface="+mn-lt"/>
                <a:ea typeface="+mn-ea"/>
                <a:cs typeface="+mn-cs"/>
              </a:rPr>
              <a:t>. Through operant conditioning, an association is made between a behavior and a consequence (whether negative or positive) for that behavior. Example</a:t>
            </a:r>
            <a:r>
              <a:rPr lang="en-US" sz="1200" b="0" i="0" kern="1200" baseline="0" dirty="0" smtClean="0">
                <a:solidFill>
                  <a:schemeClr val="tx1"/>
                </a:solidFill>
                <a:effectLst/>
                <a:latin typeface="+mn-lt"/>
                <a:ea typeface="+mn-ea"/>
                <a:cs typeface="+mn-cs"/>
              </a:rPr>
              <a:t> </a:t>
            </a:r>
            <a:r>
              <a:rPr lang="en-US" sz="1200" b="1" i="0" kern="1200" dirty="0" smtClean="0">
                <a:solidFill>
                  <a:schemeClr val="tx1"/>
                </a:solidFill>
                <a:effectLst/>
                <a:latin typeface="+mn-lt"/>
                <a:ea typeface="+mn-ea"/>
                <a:cs typeface="+mn-cs"/>
              </a:rPr>
              <a:t> child may learn to open a box to get the sweets inside, or learn to avoid touching a hot stove</a:t>
            </a:r>
            <a:r>
              <a:rPr lang="en-US" sz="1200" b="0" i="0" kern="1200" dirty="0" smtClean="0">
                <a:solidFill>
                  <a:schemeClr val="tx1"/>
                </a:solidFill>
                <a:effectLst/>
                <a:latin typeface="+mn-lt"/>
                <a:ea typeface="+mn-ea"/>
                <a:cs typeface="+mn-cs"/>
              </a:rPr>
              <a:t>; in operant terms, the box and the stove are "discriminative stimuli".</a:t>
            </a:r>
            <a:endParaRPr lang="en-US" baseline="0" dirty="0" smtClean="0"/>
          </a:p>
          <a:p>
            <a:pPr marL="171450" indent="-171450">
              <a:buFont typeface="Arial" panose="020B0604020202020204" pitchFamily="34" charset="0"/>
              <a:buChar char="•"/>
            </a:pPr>
            <a:r>
              <a:rPr lang="en-US" baseline="0" dirty="0" smtClean="0"/>
              <a:t>Principles of psychology-</a:t>
            </a:r>
          </a:p>
          <a:p>
            <a:pPr marL="171450" indent="-171450">
              <a:buFont typeface="Arial" panose="020B0604020202020204" pitchFamily="34" charset="0"/>
              <a:buChar char="•"/>
            </a:pPr>
            <a:r>
              <a:rPr lang="en-US" baseline="0" dirty="0" smtClean="0"/>
              <a:t>Psychoanalysis - </a:t>
            </a:r>
            <a:r>
              <a:rPr lang="en-US" sz="1200" b="1" i="0" kern="1200" dirty="0" smtClean="0">
                <a:solidFill>
                  <a:schemeClr val="tx1"/>
                </a:solidFill>
                <a:effectLst/>
                <a:latin typeface="+mn-lt"/>
                <a:ea typeface="+mn-ea"/>
                <a:cs typeface="+mn-cs"/>
              </a:rPr>
              <a:t>a method of analyzing psychic phenomena and treating emotional disorders that involves treatment sessions during which the patient is encouraged to talk freely about personal experiences and especially about early childhood and dreams</a:t>
            </a:r>
            <a:r>
              <a:rPr lang="en-US" sz="1200" b="0" i="0" kern="1200" dirty="0" smtClean="0">
                <a:solidFill>
                  <a:schemeClr val="tx1"/>
                </a:solidFill>
                <a:effectLst/>
                <a:latin typeface="+mn-lt"/>
                <a:ea typeface="+mn-ea"/>
                <a:cs typeface="+mn-cs"/>
              </a:rPr>
              <a:t>.</a:t>
            </a:r>
            <a:endParaRPr lang="en-US" baseline="0" dirty="0" smtClean="0"/>
          </a:p>
          <a:p>
            <a:pPr marL="171450" indent="-171450">
              <a:buFont typeface="Arial" panose="020B0604020202020204" pitchFamily="34" charset="0"/>
              <a:buChar char="•"/>
            </a:pPr>
            <a:r>
              <a:rPr lang="en-US" baseline="0" dirty="0" smtClean="0"/>
              <a:t>Recap of the previous lesson- </a:t>
            </a:r>
            <a:r>
              <a:rPr lang="en-US" baseline="0" dirty="0" err="1" smtClean="0"/>
              <a:t>defn</a:t>
            </a:r>
            <a:r>
              <a:rPr lang="en-US" baseline="0" dirty="0" smtClean="0"/>
              <a:t> of psychology, who is the father of psychology, classification of psychology; basic &amp; applied with examples, relevance of psychology to nursing</a:t>
            </a:r>
            <a:endParaRPr lang="en-US" dirty="0"/>
          </a:p>
        </p:txBody>
      </p:sp>
      <p:sp>
        <p:nvSpPr>
          <p:cNvPr id="4" name="Slide Number Placeholder 3"/>
          <p:cNvSpPr>
            <a:spLocks noGrp="1"/>
          </p:cNvSpPr>
          <p:nvPr>
            <p:ph type="sldNum" sz="quarter" idx="10"/>
          </p:nvPr>
        </p:nvSpPr>
        <p:spPr/>
        <p:txBody>
          <a:bodyPr/>
          <a:lstStyle/>
          <a:p>
            <a:fld id="{7DFAD971-4092-40A6-A45E-30C9131249A6}" type="slidenum">
              <a:rPr lang="en-US" smtClean="0"/>
              <a:t>1</a:t>
            </a:fld>
            <a:endParaRPr lang="en-US"/>
          </a:p>
        </p:txBody>
      </p:sp>
    </p:spTree>
    <p:extLst>
      <p:ext uri="{BB962C8B-B14F-4D97-AF65-F5344CB8AC3E}">
        <p14:creationId xmlns:p14="http://schemas.microsoft.com/office/powerpoint/2010/main" val="35859960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FAD971-4092-40A6-A45E-30C9131249A6}" type="slidenum">
              <a:rPr lang="en-US" smtClean="0"/>
              <a:t>3</a:t>
            </a:fld>
            <a:endParaRPr lang="en-US"/>
          </a:p>
        </p:txBody>
      </p:sp>
    </p:spTree>
    <p:extLst>
      <p:ext uri="{BB962C8B-B14F-4D97-AF65-F5344CB8AC3E}">
        <p14:creationId xmlns:p14="http://schemas.microsoft.com/office/powerpoint/2010/main" val="34226048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It is the true foundation age</a:t>
            </a:r>
          </a:p>
          <a:p>
            <a:pPr marL="171450" indent="-171450">
              <a:buFont typeface="Arial" panose="020B0604020202020204" pitchFamily="34" charset="0"/>
              <a:buChar char="•"/>
            </a:pPr>
            <a:r>
              <a:rPr lang="en-US" dirty="0" smtClean="0"/>
              <a:t>“ “ an age of rapid growth</a:t>
            </a:r>
            <a:r>
              <a:rPr lang="en-US" baseline="0" dirty="0" smtClean="0"/>
              <a:t> and change</a:t>
            </a:r>
          </a:p>
          <a:p>
            <a:pPr marL="171450" indent="-171450">
              <a:buFont typeface="Arial" panose="020B0604020202020204" pitchFamily="34" charset="0"/>
              <a:buChar char="•"/>
            </a:pPr>
            <a:r>
              <a:rPr lang="en-US" baseline="0" dirty="0" smtClean="0"/>
              <a:t>“ “ “ “ “ increasing independency</a:t>
            </a:r>
          </a:p>
          <a:p>
            <a:pPr marL="171450" indent="-171450">
              <a:buFont typeface="Arial" panose="020B0604020202020204" pitchFamily="34" charset="0"/>
              <a:buChar char="•"/>
            </a:pPr>
            <a:r>
              <a:rPr lang="en-US" baseline="0" dirty="0" smtClean="0"/>
              <a:t>Heightened individuality</a:t>
            </a:r>
          </a:p>
          <a:p>
            <a:pPr marL="171450" indent="-171450">
              <a:buFont typeface="Arial" panose="020B0604020202020204" pitchFamily="34" charset="0"/>
              <a:buChar char="•"/>
            </a:pPr>
            <a:r>
              <a:rPr lang="en-US" baseline="0" dirty="0" smtClean="0"/>
              <a:t>It is the foundation period for socialization</a:t>
            </a:r>
          </a:p>
          <a:p>
            <a:pPr marL="171450" indent="-171450">
              <a:buFont typeface="Arial" panose="020B0604020202020204" pitchFamily="34" charset="0"/>
              <a:buChar char="•"/>
            </a:pPr>
            <a:r>
              <a:rPr lang="en-US" baseline="0" dirty="0" smtClean="0"/>
              <a:t>It is the foundation period for sex-role typing</a:t>
            </a:r>
            <a:endParaRPr lang="en-US" dirty="0"/>
          </a:p>
        </p:txBody>
      </p:sp>
      <p:sp>
        <p:nvSpPr>
          <p:cNvPr id="4" name="Slide Number Placeholder 3"/>
          <p:cNvSpPr>
            <a:spLocks noGrp="1"/>
          </p:cNvSpPr>
          <p:nvPr>
            <p:ph type="sldNum" sz="quarter" idx="10"/>
          </p:nvPr>
        </p:nvSpPr>
        <p:spPr/>
        <p:txBody>
          <a:bodyPr/>
          <a:lstStyle/>
          <a:p>
            <a:fld id="{7DFAD971-4092-40A6-A45E-30C9131249A6}" type="slidenum">
              <a:rPr lang="en-US" smtClean="0"/>
              <a:t>10</a:t>
            </a:fld>
            <a:endParaRPr lang="en-US"/>
          </a:p>
        </p:txBody>
      </p:sp>
    </p:spTree>
    <p:extLst>
      <p:ext uri="{BB962C8B-B14F-4D97-AF65-F5344CB8AC3E}">
        <p14:creationId xmlns:p14="http://schemas.microsoft.com/office/powerpoint/2010/main" val="22682097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Types of memory-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Alzheimer’s disease</a:t>
            </a:r>
          </a:p>
          <a:p>
            <a:endParaRPr lang="en-US" dirty="0"/>
          </a:p>
        </p:txBody>
      </p:sp>
      <p:sp>
        <p:nvSpPr>
          <p:cNvPr id="4" name="Slide Number Placeholder 3"/>
          <p:cNvSpPr>
            <a:spLocks noGrp="1"/>
          </p:cNvSpPr>
          <p:nvPr>
            <p:ph type="sldNum" sz="quarter" idx="10"/>
          </p:nvPr>
        </p:nvSpPr>
        <p:spPr/>
        <p:txBody>
          <a:bodyPr/>
          <a:lstStyle/>
          <a:p>
            <a:fld id="{7DFAD971-4092-40A6-A45E-30C9131249A6}" type="slidenum">
              <a:rPr lang="en-US" smtClean="0"/>
              <a:t>18</a:t>
            </a:fld>
            <a:endParaRPr lang="en-US"/>
          </a:p>
        </p:txBody>
      </p:sp>
    </p:spTree>
    <p:extLst>
      <p:ext uri="{BB962C8B-B14F-4D97-AF65-F5344CB8AC3E}">
        <p14:creationId xmlns:p14="http://schemas.microsoft.com/office/powerpoint/2010/main" val="14634290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Senescence – the organic process of</a:t>
            </a:r>
            <a:r>
              <a:rPr lang="en-US" baseline="0" dirty="0" smtClean="0"/>
              <a:t> ageing.</a:t>
            </a:r>
          </a:p>
          <a:p>
            <a:r>
              <a:rPr lang="en-US" baseline="0" dirty="0" smtClean="0"/>
              <a:t>Gerontology – medical study of the aging process</a:t>
            </a:r>
            <a:endParaRPr lang="en-US" dirty="0"/>
          </a:p>
        </p:txBody>
      </p:sp>
      <p:sp>
        <p:nvSpPr>
          <p:cNvPr id="4" name="Slide Number Placeholder 3"/>
          <p:cNvSpPr>
            <a:spLocks noGrp="1"/>
          </p:cNvSpPr>
          <p:nvPr>
            <p:ph type="sldNum" sz="quarter" idx="10"/>
          </p:nvPr>
        </p:nvSpPr>
        <p:spPr/>
        <p:txBody>
          <a:bodyPr/>
          <a:lstStyle/>
          <a:p>
            <a:fld id="{7DFAD971-4092-40A6-A45E-30C9131249A6}" type="slidenum">
              <a:rPr lang="en-US" smtClean="0"/>
              <a:t>19</a:t>
            </a:fld>
            <a:endParaRPr lang="en-US"/>
          </a:p>
        </p:txBody>
      </p:sp>
    </p:spTree>
    <p:extLst>
      <p:ext uri="{BB962C8B-B14F-4D97-AF65-F5344CB8AC3E}">
        <p14:creationId xmlns:p14="http://schemas.microsoft.com/office/powerpoint/2010/main" val="19880494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US" dirty="0" smtClean="0"/>
              <a:t>Growth and </a:t>
            </a:r>
            <a:r>
              <a:rPr lang="en-US" dirty="0" err="1" smtClean="0"/>
              <a:t>devpt</a:t>
            </a:r>
            <a:r>
              <a:rPr lang="en-US" dirty="0" smtClean="0"/>
              <a:t> is a continuous process</a:t>
            </a:r>
            <a:r>
              <a:rPr lang="en-US" baseline="0" dirty="0" smtClean="0"/>
              <a:t> from conception to death.</a:t>
            </a:r>
          </a:p>
          <a:p>
            <a:pPr marL="228600" indent="-228600">
              <a:buFont typeface="+mj-lt"/>
              <a:buAutoNum type="arabicPeriod"/>
            </a:pPr>
            <a:r>
              <a:rPr lang="en-US" baseline="0" dirty="0" smtClean="0"/>
              <a:t>Every species, whether animals or human follow a pattern of </a:t>
            </a:r>
            <a:r>
              <a:rPr lang="en-US" baseline="0" dirty="0" err="1" smtClean="0"/>
              <a:t>devpt</a:t>
            </a:r>
            <a:r>
              <a:rPr lang="en-US" baseline="0" dirty="0" smtClean="0"/>
              <a:t> peculiar to it. This pattern in general is the same for all individuals e.g. infants stand before they walk; draw circles before they make square</a:t>
            </a:r>
          </a:p>
          <a:p>
            <a:pPr marL="228600" indent="-228600">
              <a:buFont typeface="+mj-lt"/>
              <a:buAutoNum type="arabicPeriod"/>
            </a:pPr>
            <a:r>
              <a:rPr lang="en-US" baseline="0" dirty="0" err="1" smtClean="0"/>
              <a:t>Devpt</a:t>
            </a:r>
            <a:r>
              <a:rPr lang="en-US" baseline="0" dirty="0" smtClean="0"/>
              <a:t> proceeds from general to specific. In all areas of </a:t>
            </a:r>
            <a:r>
              <a:rPr lang="en-US" baseline="0" dirty="0" err="1" smtClean="0"/>
              <a:t>devpt</a:t>
            </a:r>
            <a:r>
              <a:rPr lang="en-US" baseline="0" dirty="0" smtClean="0"/>
              <a:t>, general activities always </a:t>
            </a:r>
            <a:r>
              <a:rPr lang="en-US" baseline="0" dirty="0" err="1" smtClean="0"/>
              <a:t>procedes</a:t>
            </a:r>
            <a:r>
              <a:rPr lang="en-US" baseline="0" dirty="0" smtClean="0"/>
              <a:t> specific activities. Example infants wave their arms randomly. They make such specific responses as reaching out for an object near them</a:t>
            </a:r>
          </a:p>
          <a:p>
            <a:pPr marL="228600" indent="-228600">
              <a:buFont typeface="+mj-lt"/>
              <a:buAutoNum type="arabicPeriod"/>
            </a:pPr>
            <a:r>
              <a:rPr lang="en-US" baseline="0" dirty="0" smtClean="0"/>
              <a:t>The tempo of </a:t>
            </a:r>
            <a:r>
              <a:rPr lang="en-US" baseline="0" dirty="0" err="1" smtClean="0"/>
              <a:t>devpt</a:t>
            </a:r>
            <a:r>
              <a:rPr lang="en-US" baseline="0" dirty="0" smtClean="0"/>
              <a:t> is not even. </a:t>
            </a:r>
            <a:r>
              <a:rPr lang="en-US" baseline="0" dirty="0" err="1" smtClean="0"/>
              <a:t>Indiviaduals</a:t>
            </a:r>
            <a:r>
              <a:rPr lang="en-US" baseline="0" dirty="0" smtClean="0"/>
              <a:t> differ in the rate of growth and </a:t>
            </a:r>
            <a:r>
              <a:rPr lang="en-US" baseline="0" dirty="0" err="1" smtClean="0"/>
              <a:t>devpt</a:t>
            </a:r>
            <a:r>
              <a:rPr lang="en-US" baseline="0" dirty="0" smtClean="0"/>
              <a:t>. i.e. boys and girls have diff </a:t>
            </a:r>
            <a:r>
              <a:rPr lang="en-US" baseline="0" dirty="0" err="1" smtClean="0"/>
              <a:t>devpt</a:t>
            </a:r>
            <a:r>
              <a:rPr lang="en-US" baseline="0" dirty="0" smtClean="0"/>
              <a:t> rates</a:t>
            </a:r>
          </a:p>
          <a:p>
            <a:pPr marL="228600" indent="-228600">
              <a:buFont typeface="+mj-lt"/>
              <a:buAutoNum type="arabicPeriod"/>
            </a:pPr>
            <a:r>
              <a:rPr lang="en-US" baseline="0" dirty="0" smtClean="0"/>
              <a:t>This principle descries the direction…i.e. the child gains control of the head 1</a:t>
            </a:r>
            <a:r>
              <a:rPr lang="en-US" baseline="30000" dirty="0" smtClean="0"/>
              <a:t>st</a:t>
            </a:r>
            <a:r>
              <a:rPr lang="en-US" baseline="0" dirty="0" smtClean="0"/>
              <a:t> then the arms and then the legs</a:t>
            </a:r>
          </a:p>
          <a:p>
            <a:pPr marL="228600" indent="-228600">
              <a:buFont typeface="+mj-lt"/>
              <a:buAutoNum type="arabicPeriod"/>
            </a:pPr>
            <a:r>
              <a:rPr lang="en-US" baseline="0" dirty="0" smtClean="0"/>
              <a:t>The directional sequence of </a:t>
            </a:r>
            <a:r>
              <a:rPr lang="en-US" baseline="0" dirty="0" err="1" smtClean="0"/>
              <a:t>devpt</a:t>
            </a:r>
            <a:r>
              <a:rPr lang="en-US" baseline="0" dirty="0" smtClean="0"/>
              <a:t> during both prenatal and postnatal stages may either be (1) head to toe (2) from central axis to the </a:t>
            </a:r>
            <a:r>
              <a:rPr lang="en-US" baseline="0" dirty="0" err="1" smtClean="0"/>
              <a:t>extremeties</a:t>
            </a:r>
            <a:r>
              <a:rPr lang="en-US" baseline="0" dirty="0" smtClean="0"/>
              <a:t> of the body….i.e. the spinal cord develops before outer parts of the body</a:t>
            </a:r>
          </a:p>
          <a:p>
            <a:pPr marL="228600" indent="-228600">
              <a:buFont typeface="+mj-lt"/>
              <a:buAutoNum type="arabicPeriod"/>
            </a:pPr>
            <a:endParaRPr lang="en-US" baseline="0" dirty="0" smtClean="0"/>
          </a:p>
          <a:p>
            <a:pPr marL="228600" indent="-228600">
              <a:buFont typeface="+mj-lt"/>
              <a:buAutoNum type="arabicPeriod"/>
            </a:pPr>
            <a:r>
              <a:rPr lang="en-US" dirty="0" smtClean="0"/>
              <a:t>Changes in the brain and nervous system account largely for maturation . and help children to improve in thinking and motor skills</a:t>
            </a:r>
          </a:p>
          <a:p>
            <a:pPr marL="228600" indent="-228600">
              <a:buFont typeface="+mj-lt"/>
              <a:buAutoNum type="arabicPeriod"/>
            </a:pPr>
            <a:r>
              <a:rPr lang="en-US" dirty="0" smtClean="0"/>
              <a:t>i.e.</a:t>
            </a:r>
            <a:r>
              <a:rPr lang="en-US" baseline="0" dirty="0" smtClean="0"/>
              <a:t> children at first are able to hold big things using both arms, in the next part able to hold things in a single hand</a:t>
            </a:r>
          </a:p>
          <a:p>
            <a:pPr marL="228600" indent="-228600">
              <a:buFont typeface="+mj-lt"/>
              <a:buAutoNum type="arabicPeriod"/>
            </a:pPr>
            <a:r>
              <a:rPr lang="en-US" baseline="0" dirty="0" smtClean="0"/>
              <a:t>Each individual grows in his own personal manner. He/she should be permitted to grow at his/her own rate i.e. if we expect too much he/she does even less than his/her capability</a:t>
            </a:r>
          </a:p>
          <a:p>
            <a:pPr marL="228600" indent="-228600">
              <a:buFont typeface="+mj-lt"/>
              <a:buAutoNum type="arabicPeriod"/>
            </a:pPr>
            <a:r>
              <a:rPr lang="en-US" baseline="0" dirty="0" err="1" smtClean="0"/>
              <a:t>Sorrounding</a:t>
            </a:r>
            <a:r>
              <a:rPr lang="en-US" baseline="0" dirty="0" smtClean="0"/>
              <a:t> or one’s </a:t>
            </a:r>
            <a:r>
              <a:rPr lang="en-US" baseline="0" dirty="0" err="1" smtClean="0"/>
              <a:t>env</a:t>
            </a:r>
            <a:r>
              <a:rPr lang="en-US" baseline="0" dirty="0" smtClean="0"/>
              <a:t> can encourage/hinder the energy of an individual, but the drive force that pushes an individual to grow is carried inside him</a:t>
            </a:r>
          </a:p>
          <a:p>
            <a:pPr marL="228600" indent="-228600">
              <a:buFont typeface="+mj-lt"/>
              <a:buAutoNum type="arabicPeriod"/>
            </a:pPr>
            <a:endParaRPr lang="en-US" dirty="0"/>
          </a:p>
        </p:txBody>
      </p:sp>
      <p:sp>
        <p:nvSpPr>
          <p:cNvPr id="4" name="Slide Number Placeholder 3"/>
          <p:cNvSpPr>
            <a:spLocks noGrp="1"/>
          </p:cNvSpPr>
          <p:nvPr>
            <p:ph type="sldNum" sz="quarter" idx="10"/>
          </p:nvPr>
        </p:nvSpPr>
        <p:spPr/>
        <p:txBody>
          <a:bodyPr/>
          <a:lstStyle/>
          <a:p>
            <a:fld id="{7DFAD971-4092-40A6-A45E-30C9131249A6}" type="slidenum">
              <a:rPr lang="en-US" smtClean="0"/>
              <a:t>20</a:t>
            </a:fld>
            <a:endParaRPr lang="en-US"/>
          </a:p>
        </p:txBody>
      </p:sp>
    </p:spTree>
    <p:extLst>
      <p:ext uri="{BB962C8B-B14F-4D97-AF65-F5344CB8AC3E}">
        <p14:creationId xmlns:p14="http://schemas.microsoft.com/office/powerpoint/2010/main" val="2578849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Writing</a:t>
            </a:r>
            <a:r>
              <a:rPr lang="en-US" baseline="0" dirty="0" smtClean="0"/>
              <a:t> nursing </a:t>
            </a:r>
            <a:r>
              <a:rPr lang="en-US" baseline="0" dirty="0" err="1" smtClean="0"/>
              <a:t>Dx</a:t>
            </a:r>
            <a:r>
              <a:rPr lang="en-US" baseline="0" dirty="0" smtClean="0"/>
              <a:t> statements.</a:t>
            </a:r>
          </a:p>
          <a:p>
            <a:r>
              <a:rPr lang="en-US" baseline="0" dirty="0" smtClean="0"/>
              <a:t>2- part statements; the 1</a:t>
            </a:r>
            <a:r>
              <a:rPr lang="en-US" baseline="30000" dirty="0" smtClean="0"/>
              <a:t>st</a:t>
            </a:r>
            <a:r>
              <a:rPr lang="en-US" baseline="0" dirty="0" smtClean="0"/>
              <a:t> part is the diagnostic label and the 2</a:t>
            </a:r>
            <a:r>
              <a:rPr lang="en-US" baseline="30000" dirty="0" smtClean="0"/>
              <a:t>nd</a:t>
            </a:r>
            <a:r>
              <a:rPr lang="en-US" baseline="0" dirty="0" smtClean="0"/>
              <a:t> is the validation for a risk nursing dx or the presence of the risk factor i.e. risk for infection r/to compromised host fence </a:t>
            </a:r>
          </a:p>
          <a:p>
            <a:r>
              <a:rPr lang="en-US" baseline="0" dirty="0" smtClean="0"/>
              <a:t>3 -part statements; diagnostic label, contributing factor (“related to”) and signs and symptoms (“as evidenced by”). The PES format includes the problem, etiology and signs and symptoms example; </a:t>
            </a:r>
            <a:r>
              <a:rPr lang="en-US" baseline="0" dirty="0" err="1" smtClean="0"/>
              <a:t>impared</a:t>
            </a:r>
            <a:r>
              <a:rPr lang="en-US" baseline="0" dirty="0" smtClean="0"/>
              <a:t> physical mobility related to decreased muscle control AEB inability to control lower </a:t>
            </a:r>
            <a:r>
              <a:rPr lang="en-US" baseline="0" dirty="0" err="1" smtClean="0"/>
              <a:t>extremeties</a:t>
            </a:r>
            <a:endParaRPr lang="en-US" dirty="0"/>
          </a:p>
        </p:txBody>
      </p:sp>
      <p:sp>
        <p:nvSpPr>
          <p:cNvPr id="4" name="Slide Number Placeholder 3"/>
          <p:cNvSpPr>
            <a:spLocks noGrp="1"/>
          </p:cNvSpPr>
          <p:nvPr>
            <p:ph type="sldNum" sz="quarter" idx="10"/>
          </p:nvPr>
        </p:nvSpPr>
        <p:spPr/>
        <p:txBody>
          <a:bodyPr/>
          <a:lstStyle/>
          <a:p>
            <a:fld id="{7DFAD971-4092-40A6-A45E-30C9131249A6}" type="slidenum">
              <a:rPr lang="en-US" smtClean="0"/>
              <a:t>22</a:t>
            </a:fld>
            <a:endParaRPr lang="en-US"/>
          </a:p>
        </p:txBody>
      </p:sp>
    </p:spTree>
    <p:extLst>
      <p:ext uri="{BB962C8B-B14F-4D97-AF65-F5344CB8AC3E}">
        <p14:creationId xmlns:p14="http://schemas.microsoft.com/office/powerpoint/2010/main" val="7161917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36DD01A-C04E-476A-AB4C-17FD79E0D618}" type="datetimeFigureOut">
              <a:rPr lang="en-US" smtClean="0"/>
              <a:t>3/23/2022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8BBF30-4A57-4B1A-AD96-480C6DD9E228}" type="slidenum">
              <a:rPr lang="en-US" smtClean="0"/>
              <a:t>‹#›</a:t>
            </a:fld>
            <a:endParaRPr lang="en-US"/>
          </a:p>
        </p:txBody>
      </p:sp>
    </p:spTree>
    <p:extLst>
      <p:ext uri="{BB962C8B-B14F-4D97-AF65-F5344CB8AC3E}">
        <p14:creationId xmlns:p14="http://schemas.microsoft.com/office/powerpoint/2010/main" val="139597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DD01A-C04E-476A-AB4C-17FD79E0D618}" type="datetimeFigureOut">
              <a:rPr lang="en-US" smtClean="0"/>
              <a:t>3/23/2022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8BBF30-4A57-4B1A-AD96-480C6DD9E228}" type="slidenum">
              <a:rPr lang="en-US" smtClean="0"/>
              <a:t>‹#›</a:t>
            </a:fld>
            <a:endParaRPr lang="en-US"/>
          </a:p>
        </p:txBody>
      </p:sp>
    </p:spTree>
    <p:extLst>
      <p:ext uri="{BB962C8B-B14F-4D97-AF65-F5344CB8AC3E}">
        <p14:creationId xmlns:p14="http://schemas.microsoft.com/office/powerpoint/2010/main" val="2142868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DD01A-C04E-476A-AB4C-17FD79E0D618}" type="datetimeFigureOut">
              <a:rPr lang="en-US" smtClean="0"/>
              <a:t>3/23/2022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8BBF30-4A57-4B1A-AD96-480C6DD9E228}" type="slidenum">
              <a:rPr lang="en-US" smtClean="0"/>
              <a:t>‹#›</a:t>
            </a:fld>
            <a:endParaRPr lang="en-US"/>
          </a:p>
        </p:txBody>
      </p:sp>
    </p:spTree>
    <p:extLst>
      <p:ext uri="{BB962C8B-B14F-4D97-AF65-F5344CB8AC3E}">
        <p14:creationId xmlns:p14="http://schemas.microsoft.com/office/powerpoint/2010/main" val="3844548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DD01A-C04E-476A-AB4C-17FD79E0D618}" type="datetimeFigureOut">
              <a:rPr lang="en-US" smtClean="0"/>
              <a:t>3/23/2022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8BBF30-4A57-4B1A-AD96-480C6DD9E228}" type="slidenum">
              <a:rPr lang="en-US" smtClean="0"/>
              <a:t>‹#›</a:t>
            </a:fld>
            <a:endParaRPr lang="en-US"/>
          </a:p>
        </p:txBody>
      </p:sp>
    </p:spTree>
    <p:extLst>
      <p:ext uri="{BB962C8B-B14F-4D97-AF65-F5344CB8AC3E}">
        <p14:creationId xmlns:p14="http://schemas.microsoft.com/office/powerpoint/2010/main" val="544319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6DD01A-C04E-476A-AB4C-17FD79E0D618}" type="datetimeFigureOut">
              <a:rPr lang="en-US" smtClean="0"/>
              <a:t>3/23/2022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8BBF30-4A57-4B1A-AD96-480C6DD9E228}" type="slidenum">
              <a:rPr lang="en-US" smtClean="0"/>
              <a:t>‹#›</a:t>
            </a:fld>
            <a:endParaRPr lang="en-US"/>
          </a:p>
        </p:txBody>
      </p:sp>
    </p:spTree>
    <p:extLst>
      <p:ext uri="{BB962C8B-B14F-4D97-AF65-F5344CB8AC3E}">
        <p14:creationId xmlns:p14="http://schemas.microsoft.com/office/powerpoint/2010/main" val="3559135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36DD01A-C04E-476A-AB4C-17FD79E0D618}" type="datetimeFigureOut">
              <a:rPr lang="en-US" smtClean="0"/>
              <a:t>3/23/2022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8BBF30-4A57-4B1A-AD96-480C6DD9E228}" type="slidenum">
              <a:rPr lang="en-US" smtClean="0"/>
              <a:t>‹#›</a:t>
            </a:fld>
            <a:endParaRPr lang="en-US"/>
          </a:p>
        </p:txBody>
      </p:sp>
    </p:spTree>
    <p:extLst>
      <p:ext uri="{BB962C8B-B14F-4D97-AF65-F5344CB8AC3E}">
        <p14:creationId xmlns:p14="http://schemas.microsoft.com/office/powerpoint/2010/main" val="4254782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36DD01A-C04E-476A-AB4C-17FD79E0D618}" type="datetimeFigureOut">
              <a:rPr lang="en-US" smtClean="0"/>
              <a:t>3/23/2022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8BBF30-4A57-4B1A-AD96-480C6DD9E228}" type="slidenum">
              <a:rPr lang="en-US" smtClean="0"/>
              <a:t>‹#›</a:t>
            </a:fld>
            <a:endParaRPr lang="en-US"/>
          </a:p>
        </p:txBody>
      </p:sp>
    </p:spTree>
    <p:extLst>
      <p:ext uri="{BB962C8B-B14F-4D97-AF65-F5344CB8AC3E}">
        <p14:creationId xmlns:p14="http://schemas.microsoft.com/office/powerpoint/2010/main" val="2115854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6DD01A-C04E-476A-AB4C-17FD79E0D618}" type="datetimeFigureOut">
              <a:rPr lang="en-US" smtClean="0"/>
              <a:t>3/23/2022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8BBF30-4A57-4B1A-AD96-480C6DD9E228}" type="slidenum">
              <a:rPr lang="en-US" smtClean="0"/>
              <a:t>‹#›</a:t>
            </a:fld>
            <a:endParaRPr lang="en-US"/>
          </a:p>
        </p:txBody>
      </p:sp>
    </p:spTree>
    <p:extLst>
      <p:ext uri="{BB962C8B-B14F-4D97-AF65-F5344CB8AC3E}">
        <p14:creationId xmlns:p14="http://schemas.microsoft.com/office/powerpoint/2010/main" val="3022251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6DD01A-C04E-476A-AB4C-17FD79E0D618}" type="datetimeFigureOut">
              <a:rPr lang="en-US" smtClean="0"/>
              <a:t>3/23/2022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8BBF30-4A57-4B1A-AD96-480C6DD9E228}" type="slidenum">
              <a:rPr lang="en-US" smtClean="0"/>
              <a:t>‹#›</a:t>
            </a:fld>
            <a:endParaRPr lang="en-US"/>
          </a:p>
        </p:txBody>
      </p:sp>
    </p:spTree>
    <p:extLst>
      <p:ext uri="{BB962C8B-B14F-4D97-AF65-F5344CB8AC3E}">
        <p14:creationId xmlns:p14="http://schemas.microsoft.com/office/powerpoint/2010/main" val="2379480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6DD01A-C04E-476A-AB4C-17FD79E0D618}" type="datetimeFigureOut">
              <a:rPr lang="en-US" smtClean="0"/>
              <a:t>3/23/2022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8BBF30-4A57-4B1A-AD96-480C6DD9E228}" type="slidenum">
              <a:rPr lang="en-US" smtClean="0"/>
              <a:t>‹#›</a:t>
            </a:fld>
            <a:endParaRPr lang="en-US"/>
          </a:p>
        </p:txBody>
      </p:sp>
    </p:spTree>
    <p:extLst>
      <p:ext uri="{BB962C8B-B14F-4D97-AF65-F5344CB8AC3E}">
        <p14:creationId xmlns:p14="http://schemas.microsoft.com/office/powerpoint/2010/main" val="3681280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6DD01A-C04E-476A-AB4C-17FD79E0D618}" type="datetimeFigureOut">
              <a:rPr lang="en-US" smtClean="0"/>
              <a:t>3/23/2022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8BBF30-4A57-4B1A-AD96-480C6DD9E228}" type="slidenum">
              <a:rPr lang="en-US" smtClean="0"/>
              <a:t>‹#›</a:t>
            </a:fld>
            <a:endParaRPr lang="en-US"/>
          </a:p>
        </p:txBody>
      </p:sp>
    </p:spTree>
    <p:extLst>
      <p:ext uri="{BB962C8B-B14F-4D97-AF65-F5344CB8AC3E}">
        <p14:creationId xmlns:p14="http://schemas.microsoft.com/office/powerpoint/2010/main" val="140885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DD01A-C04E-476A-AB4C-17FD79E0D618}" type="datetimeFigureOut">
              <a:rPr lang="en-US" smtClean="0"/>
              <a:t>3/23/2022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8BBF30-4A57-4B1A-AD96-480C6DD9E228}" type="slidenum">
              <a:rPr lang="en-US" smtClean="0"/>
              <a:t>‹#›</a:t>
            </a:fld>
            <a:endParaRPr lang="en-US"/>
          </a:p>
        </p:txBody>
      </p:sp>
    </p:spTree>
    <p:extLst>
      <p:ext uri="{BB962C8B-B14F-4D97-AF65-F5344CB8AC3E}">
        <p14:creationId xmlns:p14="http://schemas.microsoft.com/office/powerpoint/2010/main" val="21367727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4213"/>
            <a:ext cx="9144000" cy="2387600"/>
          </a:xfrm>
        </p:spPr>
        <p:txBody>
          <a:bodyPr/>
          <a:lstStyle/>
          <a:p>
            <a:r>
              <a:rPr lang="en-US" dirty="0" smtClean="0">
                <a:latin typeface="Comic Sans MS" panose="030F0702030302020204" pitchFamily="66" charset="0"/>
              </a:rPr>
              <a:t>HUMAN GROWTH AND DEVELEPMENT.</a:t>
            </a:r>
            <a:endParaRPr lang="en-US" dirty="0">
              <a:latin typeface="Comic Sans MS" panose="030F0702030302020204" pitchFamily="66" charset="0"/>
            </a:endParaRPr>
          </a:p>
        </p:txBody>
      </p:sp>
      <p:sp>
        <p:nvSpPr>
          <p:cNvPr id="3" name="Subtitle 2"/>
          <p:cNvSpPr>
            <a:spLocks noGrp="1"/>
          </p:cNvSpPr>
          <p:nvPr>
            <p:ph type="subTitle" idx="1"/>
          </p:nvPr>
        </p:nvSpPr>
        <p:spPr>
          <a:xfrm>
            <a:off x="10062359" y="6107733"/>
            <a:ext cx="1599210" cy="447448"/>
          </a:xfrm>
        </p:spPr>
        <p:txBody>
          <a:bodyPr/>
          <a:lstStyle/>
          <a:p>
            <a:r>
              <a:rPr lang="en-US" dirty="0" smtClean="0"/>
              <a:t>BY: VINNY</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90702" y="2660073"/>
            <a:ext cx="7030192" cy="2948875"/>
          </a:xfrm>
          <a:prstGeom prst="rect">
            <a:avLst/>
          </a:prstGeom>
        </p:spPr>
      </p:pic>
    </p:spTree>
    <p:extLst>
      <p:ext uri="{BB962C8B-B14F-4D97-AF65-F5344CB8AC3E}">
        <p14:creationId xmlns:p14="http://schemas.microsoft.com/office/powerpoint/2010/main" val="7730456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omic Sans MS" panose="030F0702030302020204" pitchFamily="66" charset="0"/>
              </a:rPr>
              <a:t>BABY HOOD.</a:t>
            </a:r>
            <a:r>
              <a:rPr lang="en-US" dirty="0" smtClean="0">
                <a:latin typeface="Comic Sans MS" panose="030F0702030302020204" pitchFamily="66" charset="0"/>
              </a:rPr>
              <a:t>	</a:t>
            </a:r>
            <a:endParaRPr lang="en-US" dirty="0">
              <a:latin typeface="Comic Sans MS" panose="030F0702030302020204" pitchFamily="66" charset="0"/>
            </a:endParaRPr>
          </a:p>
        </p:txBody>
      </p:sp>
      <p:sp>
        <p:nvSpPr>
          <p:cNvPr id="3" name="Content Placeholder 2"/>
          <p:cNvSpPr>
            <a:spLocks noGrp="1"/>
          </p:cNvSpPr>
          <p:nvPr>
            <p:ph idx="1"/>
          </p:nvPr>
        </p:nvSpPr>
        <p:spPr/>
        <p:txBody>
          <a:bodyPr/>
          <a:lstStyle/>
          <a:p>
            <a:r>
              <a:rPr lang="en-US" b="1" dirty="0" smtClean="0">
                <a:latin typeface="Comic Sans MS" panose="030F0702030302020204" pitchFamily="66" charset="0"/>
              </a:rPr>
              <a:t>Babyhood</a:t>
            </a:r>
            <a:r>
              <a:rPr lang="en-US" dirty="0" smtClean="0">
                <a:latin typeface="Comic Sans MS" panose="030F0702030302020204" pitchFamily="66" charset="0"/>
              </a:rPr>
              <a:t> is a time when babies are totally dependent upon parents and caregiver for their protection and care. Consistent, adequate, gent care can encourage the infant to develop the capacity to trust people</a:t>
            </a:r>
            <a:endParaRPr lang="en-US" dirty="0">
              <a:latin typeface="Comic Sans MS" panose="030F0702030302020204" pitchFamily="66" charset="0"/>
            </a:endParaRPr>
          </a:p>
        </p:txBody>
      </p:sp>
    </p:spTree>
    <p:extLst>
      <p:ext uri="{BB962C8B-B14F-4D97-AF65-F5344CB8AC3E}">
        <p14:creationId xmlns:p14="http://schemas.microsoft.com/office/powerpoint/2010/main" val="33517278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515600" cy="1325563"/>
          </a:xfrm>
        </p:spPr>
        <p:txBody>
          <a:bodyPr/>
          <a:lstStyle/>
          <a:p>
            <a:r>
              <a:rPr lang="en-US" b="1" dirty="0" smtClean="0">
                <a:latin typeface="Comic Sans MS" panose="030F0702030302020204" pitchFamily="66" charset="0"/>
              </a:rPr>
              <a:t>EARLY CHILDHOOD.</a:t>
            </a:r>
            <a:endParaRPr lang="en-US" b="1" dirty="0">
              <a:latin typeface="Comic Sans MS" panose="030F0702030302020204" pitchFamily="66" charset="0"/>
            </a:endParaRPr>
          </a:p>
        </p:txBody>
      </p:sp>
      <p:sp>
        <p:nvSpPr>
          <p:cNvPr id="3" name="Content Placeholder 2"/>
          <p:cNvSpPr>
            <a:spLocks noGrp="1"/>
          </p:cNvSpPr>
          <p:nvPr>
            <p:ph idx="1"/>
          </p:nvPr>
        </p:nvSpPr>
        <p:spPr/>
        <p:txBody>
          <a:bodyPr>
            <a:normAutofit fontScale="85000" lnSpcReduction="20000"/>
          </a:bodyPr>
          <a:lstStyle/>
          <a:p>
            <a:pPr>
              <a:buFont typeface="Wingdings" panose="05000000000000000000" pitchFamily="2" charset="2"/>
              <a:buChar char="Ø"/>
            </a:pPr>
            <a:r>
              <a:rPr lang="en-US" dirty="0" smtClean="0">
                <a:latin typeface="Comic Sans MS" panose="030F0702030302020204" pitchFamily="66" charset="0"/>
              </a:rPr>
              <a:t>It generally includes toddlerhood and some time afterwards.</a:t>
            </a:r>
          </a:p>
          <a:p>
            <a:pPr>
              <a:buFont typeface="Wingdings" panose="05000000000000000000" pitchFamily="2" charset="2"/>
              <a:buChar char="Ø"/>
            </a:pPr>
            <a:r>
              <a:rPr lang="en-US" b="1" dirty="0" smtClean="0">
                <a:latin typeface="Comic Sans MS" panose="030F0702030302020204" pitchFamily="66" charset="0"/>
              </a:rPr>
              <a:t>Physical</a:t>
            </a:r>
            <a:r>
              <a:rPr lang="en-US" dirty="0" smtClean="0">
                <a:latin typeface="Comic Sans MS" panose="030F0702030302020204" pitchFamily="66" charset="0"/>
              </a:rPr>
              <a:t>: By age 6, the average weight is 45lbs and the average height is 46 inches. Muscle coordination allow the child to run, climb, and move freely. Children learn how to write, draw and use a fork and knife. By 2 – 4 years, most children learn bowel and bladder control.</a:t>
            </a:r>
          </a:p>
          <a:p>
            <a:pPr>
              <a:buFont typeface="Wingdings" panose="05000000000000000000" pitchFamily="2" charset="2"/>
              <a:buChar char="Ø"/>
            </a:pPr>
            <a:r>
              <a:rPr lang="en-US" b="1" dirty="0" smtClean="0">
                <a:latin typeface="Comic Sans MS" panose="030F0702030302020204" pitchFamily="66" charset="0"/>
              </a:rPr>
              <a:t>Mental</a:t>
            </a:r>
            <a:r>
              <a:rPr lang="en-US" dirty="0" smtClean="0">
                <a:latin typeface="Comic Sans MS" panose="030F0702030302020204" pitchFamily="66" charset="0"/>
              </a:rPr>
              <a:t>: develops rapidly. Vocabulary grows from using several words at age one to 1500-2500 words by age 6. </a:t>
            </a:r>
            <a:r>
              <a:rPr lang="en-US" dirty="0">
                <a:latin typeface="Comic Sans MS" panose="030F0702030302020204" pitchFamily="66" charset="0"/>
              </a:rPr>
              <a:t>B</a:t>
            </a:r>
            <a:r>
              <a:rPr lang="en-US" dirty="0" smtClean="0">
                <a:latin typeface="Comic Sans MS" panose="030F0702030302020204" pitchFamily="66" charset="0"/>
              </a:rPr>
              <a:t>y age 6 most children want to learn how to read and write.</a:t>
            </a:r>
          </a:p>
          <a:p>
            <a:pPr>
              <a:buFont typeface="Wingdings" panose="05000000000000000000" pitchFamily="2" charset="2"/>
              <a:buChar char="Ø"/>
            </a:pPr>
            <a:r>
              <a:rPr lang="en-US" b="1" dirty="0" smtClean="0">
                <a:latin typeface="Comic Sans MS" panose="030F0702030302020204" pitchFamily="66" charset="0"/>
              </a:rPr>
              <a:t>Emotional: </a:t>
            </a:r>
            <a:r>
              <a:rPr lang="en-US" dirty="0" smtClean="0">
                <a:latin typeface="Comic Sans MS" panose="030F0702030302020204" pitchFamily="66" charset="0"/>
              </a:rPr>
              <a:t>“terrible twos” – children become frustrated when they cannot perform as desired. They can become stubborn.</a:t>
            </a:r>
          </a:p>
          <a:p>
            <a:pPr>
              <a:buFont typeface="Wingdings" panose="05000000000000000000" pitchFamily="2" charset="2"/>
              <a:buChar char="Ø"/>
            </a:pPr>
            <a:r>
              <a:rPr lang="en-US" b="1" dirty="0" smtClean="0">
                <a:latin typeface="Comic Sans MS" panose="030F0702030302020204" pitchFamily="66" charset="0"/>
              </a:rPr>
              <a:t>Needs</a:t>
            </a:r>
            <a:r>
              <a:rPr lang="en-US" dirty="0" smtClean="0">
                <a:latin typeface="Comic Sans MS" panose="030F0702030302020204" pitchFamily="66" charset="0"/>
              </a:rPr>
              <a:t>: still include food, rest, shelter, love and security. They must learn to be responsible and to follow rules. This is accomplished by making reasonable demands based on the child’s ability.  </a:t>
            </a:r>
            <a:endParaRPr lang="en-US" dirty="0">
              <a:latin typeface="Comic Sans MS" panose="030F0702030302020204" pitchFamily="66" charset="0"/>
            </a:endParaRPr>
          </a:p>
        </p:txBody>
      </p:sp>
    </p:spTree>
    <p:extLst>
      <p:ext uri="{BB962C8B-B14F-4D97-AF65-F5344CB8AC3E}">
        <p14:creationId xmlns:p14="http://schemas.microsoft.com/office/powerpoint/2010/main" val="19201524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omic Sans MS" panose="030F0702030302020204" pitchFamily="66" charset="0"/>
              </a:rPr>
              <a:t>LATE CHILDHOOD</a:t>
            </a:r>
            <a:endParaRPr lang="en-US" b="1" dirty="0">
              <a:latin typeface="Comic Sans MS" panose="030F0702030302020204" pitchFamily="66" charset="0"/>
            </a:endParaRPr>
          </a:p>
        </p:txBody>
      </p:sp>
      <p:sp>
        <p:nvSpPr>
          <p:cNvPr id="3" name="Content Placeholder 2"/>
          <p:cNvSpPr>
            <a:spLocks noGrp="1"/>
          </p:cNvSpPr>
          <p:nvPr>
            <p:ph idx="1"/>
          </p:nvPr>
        </p:nvSpPr>
        <p:spPr/>
        <p:txBody>
          <a:bodyPr>
            <a:normAutofit fontScale="92500" lnSpcReduction="20000"/>
          </a:bodyPr>
          <a:lstStyle/>
          <a:p>
            <a:pPr>
              <a:buFont typeface="Wingdings" panose="05000000000000000000" pitchFamily="2" charset="2"/>
              <a:buChar char="Ø"/>
            </a:pPr>
            <a:r>
              <a:rPr lang="en-US" dirty="0" smtClean="0">
                <a:latin typeface="Comic Sans MS" panose="030F0702030302020204" pitchFamily="66" charset="0"/>
              </a:rPr>
              <a:t>It is the time period from the age of 6 until the age of 12 years. It is in late childhood that the first sign of puberty usually begin to appear. A lot of growth is experienced by both boys and girl during late childhood.</a:t>
            </a:r>
          </a:p>
          <a:p>
            <a:pPr>
              <a:buFont typeface="Wingdings" panose="05000000000000000000" pitchFamily="2" charset="2"/>
              <a:buChar char="Ø"/>
            </a:pPr>
            <a:r>
              <a:rPr lang="en-US" b="1" dirty="0" smtClean="0">
                <a:latin typeface="Comic Sans MS" panose="030F0702030302020204" pitchFamily="66" charset="0"/>
              </a:rPr>
              <a:t>Physica</a:t>
            </a:r>
            <a:r>
              <a:rPr lang="en-US" dirty="0" smtClean="0">
                <a:latin typeface="Comic Sans MS" panose="030F0702030302020204" pitchFamily="66" charset="0"/>
              </a:rPr>
              <a:t>l: also known as preadolescence. Most of the baby  teeth are lost and permanent teeth erupt. During ages 10-12, secondary sexual x-tics may begin to develop in some children.</a:t>
            </a:r>
          </a:p>
          <a:p>
            <a:pPr>
              <a:buFont typeface="Wingdings" panose="05000000000000000000" pitchFamily="2" charset="2"/>
              <a:buChar char="Ø"/>
            </a:pPr>
            <a:r>
              <a:rPr lang="en-US" dirty="0" smtClean="0">
                <a:latin typeface="Comic Sans MS" panose="030F0702030302020204" pitchFamily="66" charset="0"/>
              </a:rPr>
              <a:t>Mental: rapid because child is in school.</a:t>
            </a:r>
          </a:p>
          <a:p>
            <a:pPr>
              <a:buFont typeface="Wingdings" panose="05000000000000000000" pitchFamily="2" charset="2"/>
              <a:buChar char="Ø"/>
            </a:pPr>
            <a:r>
              <a:rPr lang="en-US" b="1" dirty="0" smtClean="0">
                <a:latin typeface="Comic Sans MS" panose="030F0702030302020204" pitchFamily="66" charset="0"/>
              </a:rPr>
              <a:t>Emotional</a:t>
            </a:r>
            <a:r>
              <a:rPr lang="en-US" dirty="0" smtClean="0">
                <a:latin typeface="Comic Sans MS" panose="030F0702030302020204" pitchFamily="66" charset="0"/>
              </a:rPr>
              <a:t>: Fear surrounding starting school are brought under control. By ages 10-12, sexual maturation and body changes can lead to periods of depression following by periods of joy.</a:t>
            </a:r>
          </a:p>
          <a:p>
            <a:pPr>
              <a:buFont typeface="Wingdings" panose="05000000000000000000" pitchFamily="2" charset="2"/>
              <a:buChar char="Ø"/>
            </a:pPr>
            <a:r>
              <a:rPr lang="en-US" b="1" dirty="0" smtClean="0">
                <a:latin typeface="Comic Sans MS" panose="030F0702030302020204" pitchFamily="66" charset="0"/>
              </a:rPr>
              <a:t>Needs</a:t>
            </a:r>
            <a:r>
              <a:rPr lang="en-US" dirty="0" smtClean="0">
                <a:latin typeface="Comic Sans MS" panose="030F0702030302020204" pitchFamily="66" charset="0"/>
              </a:rPr>
              <a:t>: the same as infancy and early childhood but now peer acceptance is added. </a:t>
            </a:r>
            <a:endParaRPr lang="en-US" dirty="0">
              <a:latin typeface="Comic Sans MS" panose="030F0702030302020204" pitchFamily="66" charset="0"/>
            </a:endParaRPr>
          </a:p>
        </p:txBody>
      </p:sp>
    </p:spTree>
    <p:extLst>
      <p:ext uri="{BB962C8B-B14F-4D97-AF65-F5344CB8AC3E}">
        <p14:creationId xmlns:p14="http://schemas.microsoft.com/office/powerpoint/2010/main" val="12807008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omic Sans MS" panose="030F0702030302020204" pitchFamily="66" charset="0"/>
              </a:rPr>
              <a:t>PUBERTY</a:t>
            </a:r>
            <a:endParaRPr lang="en-US" b="1" dirty="0">
              <a:latin typeface="Comic Sans MS" panose="030F0702030302020204" pitchFamily="66" charset="0"/>
            </a:endParaRPr>
          </a:p>
        </p:txBody>
      </p:sp>
      <p:sp>
        <p:nvSpPr>
          <p:cNvPr id="3" name="Content Placeholder 2"/>
          <p:cNvSpPr>
            <a:spLocks noGrp="1"/>
          </p:cNvSpPr>
          <p:nvPr>
            <p:ph idx="1"/>
          </p:nvPr>
        </p:nvSpPr>
        <p:spPr/>
        <p:txBody>
          <a:bodyPr>
            <a:normAutofit fontScale="85000" lnSpcReduction="20000"/>
          </a:bodyPr>
          <a:lstStyle/>
          <a:p>
            <a:pPr>
              <a:buFont typeface="Wingdings" panose="05000000000000000000" pitchFamily="2" charset="2"/>
              <a:buChar char="Ø"/>
            </a:pPr>
            <a:r>
              <a:rPr lang="en-US" b="1" dirty="0" smtClean="0">
                <a:latin typeface="Comic Sans MS" panose="030F0702030302020204" pitchFamily="66" charset="0"/>
              </a:rPr>
              <a:t>Puberty </a:t>
            </a:r>
            <a:r>
              <a:rPr lang="en-US" dirty="0" smtClean="0">
                <a:latin typeface="Comic Sans MS" panose="030F0702030302020204" pitchFamily="66" charset="0"/>
              </a:rPr>
              <a:t>is the process of physical changes through which a child’s body matures into an adult body capable of sexual reproduction.</a:t>
            </a:r>
          </a:p>
          <a:p>
            <a:pPr>
              <a:buFont typeface="Wingdings" panose="05000000000000000000" pitchFamily="2" charset="2"/>
              <a:buChar char="Ø"/>
            </a:pPr>
            <a:r>
              <a:rPr lang="en-US" dirty="0" smtClean="0">
                <a:latin typeface="Comic Sans MS" panose="030F0702030302020204" pitchFamily="66" charset="0"/>
              </a:rPr>
              <a:t>It is initiated by hormonal signals from the brain to the gonads: the ovaries in a girl, testes in a boy. In response to the signals, the gonads produce hormones that stimulate libido and the growth function, and transformation of the brain, bones, muscle, blood, skin, hair, breast and sex organs.</a:t>
            </a:r>
          </a:p>
          <a:p>
            <a:pPr>
              <a:buFont typeface="Wingdings" panose="05000000000000000000" pitchFamily="2" charset="2"/>
              <a:buChar char="Ø"/>
            </a:pPr>
            <a:r>
              <a:rPr lang="en-US" dirty="0" smtClean="0">
                <a:latin typeface="Comic Sans MS" panose="030F0702030302020204" pitchFamily="66" charset="0"/>
              </a:rPr>
              <a:t>Physical growth – height and weight- accelerates in the 1</a:t>
            </a:r>
            <a:r>
              <a:rPr lang="en-US" baseline="30000" dirty="0" smtClean="0">
                <a:latin typeface="Comic Sans MS" panose="030F0702030302020204" pitchFamily="66" charset="0"/>
              </a:rPr>
              <a:t>st</a:t>
            </a:r>
            <a:r>
              <a:rPr lang="en-US" dirty="0" smtClean="0">
                <a:latin typeface="Comic Sans MS" panose="030F0702030302020204" pitchFamily="66" charset="0"/>
              </a:rPr>
              <a:t> half of puberty and is completed when an adult body has developed. Until the maturation of their reproductive capabilities, the pre-pubertal physical differences between boys and girls ar</a:t>
            </a:r>
            <a:r>
              <a:rPr lang="en-US" dirty="0">
                <a:latin typeface="Comic Sans MS" panose="030F0702030302020204" pitchFamily="66" charset="0"/>
              </a:rPr>
              <a:t>e</a:t>
            </a:r>
            <a:r>
              <a:rPr lang="en-US" dirty="0" smtClean="0">
                <a:latin typeface="Comic Sans MS" panose="030F0702030302020204" pitchFamily="66" charset="0"/>
              </a:rPr>
              <a:t> the external sex organs.</a:t>
            </a:r>
          </a:p>
          <a:p>
            <a:pPr>
              <a:buFont typeface="Wingdings" panose="05000000000000000000" pitchFamily="2" charset="2"/>
              <a:buChar char="Ø"/>
            </a:pPr>
            <a:r>
              <a:rPr lang="en-US" dirty="0" smtClean="0">
                <a:latin typeface="Comic Sans MS" panose="030F0702030302020204" pitchFamily="66" charset="0"/>
              </a:rPr>
              <a:t>On average, girls begin puberty around ages 10-11 and end puberty around 15-17; boys begin around ages 11-12 and end around 16-17.</a:t>
            </a:r>
            <a:endParaRPr lang="en-US" dirty="0">
              <a:latin typeface="Comic Sans MS" panose="030F0702030302020204" pitchFamily="66" charset="0"/>
            </a:endParaRPr>
          </a:p>
        </p:txBody>
      </p:sp>
    </p:spTree>
    <p:extLst>
      <p:ext uri="{BB962C8B-B14F-4D97-AF65-F5344CB8AC3E}">
        <p14:creationId xmlns:p14="http://schemas.microsoft.com/office/powerpoint/2010/main" val="27671398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omic Sans MS" panose="030F0702030302020204" pitchFamily="66" charset="0"/>
              </a:rPr>
              <a:t>ADOLESCENCE</a:t>
            </a:r>
            <a:endParaRPr lang="en-US" b="1" dirty="0">
              <a:latin typeface="Comic Sans MS" panose="030F0702030302020204" pitchFamily="66" charset="0"/>
            </a:endParaRPr>
          </a:p>
        </p:txBody>
      </p:sp>
      <p:sp>
        <p:nvSpPr>
          <p:cNvPr id="3" name="Content Placeholder 2"/>
          <p:cNvSpPr>
            <a:spLocks noGrp="1"/>
          </p:cNvSpPr>
          <p:nvPr>
            <p:ph idx="1"/>
          </p:nvPr>
        </p:nvSpPr>
        <p:spPr/>
        <p:txBody>
          <a:bodyPr>
            <a:normAutofit fontScale="77500" lnSpcReduction="20000"/>
          </a:bodyPr>
          <a:lstStyle/>
          <a:p>
            <a:pPr>
              <a:buFont typeface="Wingdings" panose="05000000000000000000" pitchFamily="2" charset="2"/>
              <a:buChar char="Ø"/>
            </a:pPr>
            <a:r>
              <a:rPr lang="en-US" dirty="0" smtClean="0">
                <a:latin typeface="Comic Sans MS" panose="030F0702030302020204" pitchFamily="66" charset="0"/>
              </a:rPr>
              <a:t>Adolescence(from </a:t>
            </a:r>
            <a:r>
              <a:rPr lang="en-US" dirty="0">
                <a:latin typeface="Comic Sans MS" panose="030F0702030302020204" pitchFamily="66" charset="0"/>
              </a:rPr>
              <a:t>L</a:t>
            </a:r>
            <a:r>
              <a:rPr lang="en-US" dirty="0" smtClean="0">
                <a:latin typeface="Comic Sans MS" panose="030F0702030302020204" pitchFamily="66" charset="0"/>
              </a:rPr>
              <a:t>atin </a:t>
            </a:r>
            <a:r>
              <a:rPr lang="en-US" b="1" i="1" dirty="0" err="1" smtClean="0">
                <a:latin typeface="Comic Sans MS" panose="030F0702030302020204" pitchFamily="66" charset="0"/>
              </a:rPr>
              <a:t>Adolescere</a:t>
            </a:r>
            <a:r>
              <a:rPr lang="en-US" i="1" dirty="0" smtClean="0">
                <a:latin typeface="Comic Sans MS" panose="030F0702030302020204" pitchFamily="66" charset="0"/>
              </a:rPr>
              <a:t> </a:t>
            </a:r>
            <a:r>
              <a:rPr lang="en-US" dirty="0" smtClean="0">
                <a:latin typeface="Comic Sans MS" panose="030F0702030302020204" pitchFamily="66" charset="0"/>
              </a:rPr>
              <a:t>, meaning ‘to grow up’) is a transitional stage of physical and psychological development that generally occurs during the period from puberty to legal adulthood (age of majority)</a:t>
            </a:r>
          </a:p>
          <a:p>
            <a:pPr>
              <a:buFont typeface="Wingdings" panose="05000000000000000000" pitchFamily="2" charset="2"/>
              <a:buChar char="Ø"/>
            </a:pPr>
            <a:r>
              <a:rPr lang="en-US" dirty="0" smtClean="0">
                <a:latin typeface="Comic Sans MS" panose="030F0702030302020204" pitchFamily="66" charset="0"/>
              </a:rPr>
              <a:t>Adolescence is usually associated with the teenage years, but its physical, psychological or cultural expressions may begin early and end later</a:t>
            </a:r>
          </a:p>
          <a:p>
            <a:pPr>
              <a:buFont typeface="Wingdings" panose="05000000000000000000" pitchFamily="2" charset="2"/>
              <a:buChar char="Ø"/>
            </a:pPr>
            <a:r>
              <a:rPr lang="en-US" b="1" dirty="0" smtClean="0">
                <a:latin typeface="Comic Sans MS" panose="030F0702030302020204" pitchFamily="66" charset="0"/>
              </a:rPr>
              <a:t>Physical</a:t>
            </a:r>
            <a:r>
              <a:rPr lang="en-US" dirty="0" smtClean="0">
                <a:latin typeface="Comic Sans MS" panose="030F0702030302020204" pitchFamily="66" charset="0"/>
              </a:rPr>
              <a:t>: physical changes are most dramatic in the early period. Growth spurts occurs that can affect coordination.</a:t>
            </a:r>
          </a:p>
          <a:p>
            <a:pPr>
              <a:buFont typeface="Wingdings" panose="05000000000000000000" pitchFamily="2" charset="2"/>
              <a:buChar char="Ø"/>
            </a:pPr>
            <a:r>
              <a:rPr lang="en-US" b="1" dirty="0" smtClean="0">
                <a:latin typeface="Comic Sans MS" panose="030F0702030302020204" pitchFamily="66" charset="0"/>
              </a:rPr>
              <a:t>Mental</a:t>
            </a:r>
            <a:r>
              <a:rPr lang="en-US" dirty="0" smtClean="0">
                <a:latin typeface="Comic Sans MS" panose="030F0702030302020204" pitchFamily="66" charset="0"/>
              </a:rPr>
              <a:t>: growth primarily involves increase in knowledge and sharpening of skills. Conflict occurs when adolescents ar</a:t>
            </a:r>
            <a:r>
              <a:rPr lang="en-US" dirty="0" smtClean="0">
                <a:latin typeface="Comic Sans MS" panose="030F0702030302020204" pitchFamily="66" charset="0"/>
              </a:rPr>
              <a:t>e treated both as children and adults, or told to ‘grow up’ while being reminded that they are ‘still children’</a:t>
            </a:r>
          </a:p>
          <a:p>
            <a:pPr>
              <a:buFont typeface="Wingdings" panose="05000000000000000000" pitchFamily="2" charset="2"/>
              <a:buChar char="Ø"/>
            </a:pPr>
            <a:r>
              <a:rPr lang="en-US" b="1" dirty="0" smtClean="0">
                <a:latin typeface="Comic Sans MS" panose="030F0702030302020204" pitchFamily="66" charset="0"/>
              </a:rPr>
              <a:t>Emotional</a:t>
            </a:r>
            <a:r>
              <a:rPr lang="en-US" dirty="0" smtClean="0">
                <a:latin typeface="Comic Sans MS" panose="030F0702030302020204" pitchFamily="66" charset="0"/>
              </a:rPr>
              <a:t>: often stormy and in conflict. Trying to establish independence and identities.</a:t>
            </a:r>
            <a:endParaRPr lang="en-US" dirty="0">
              <a:latin typeface="Comic Sans MS" panose="030F0702030302020204" pitchFamily="66" charset="0"/>
            </a:endParaRPr>
          </a:p>
        </p:txBody>
      </p:sp>
    </p:spTree>
    <p:extLst>
      <p:ext uri="{BB962C8B-B14F-4D97-AF65-F5344CB8AC3E}">
        <p14:creationId xmlns:p14="http://schemas.microsoft.com/office/powerpoint/2010/main" val="35280177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13398"/>
          </a:xfrm>
        </p:spPr>
        <p:txBody>
          <a:bodyPr/>
          <a:lstStyle/>
          <a:p>
            <a:endParaRPr lang="en-US"/>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b="1" dirty="0" smtClean="0">
                <a:latin typeface="Comic Sans MS" panose="030F0702030302020204" pitchFamily="66" charset="0"/>
              </a:rPr>
              <a:t>Social</a:t>
            </a:r>
            <a:r>
              <a:rPr lang="en-US" dirty="0" smtClean="0">
                <a:latin typeface="Comic Sans MS" panose="030F0702030302020204" pitchFamily="66" charset="0"/>
              </a:rPr>
              <a:t>: spending more time with friends than family. Seek security in groups of people their own age.</a:t>
            </a:r>
          </a:p>
          <a:p>
            <a:pPr>
              <a:buFont typeface="Wingdings" panose="05000000000000000000" pitchFamily="2" charset="2"/>
              <a:buChar char="Ø"/>
            </a:pPr>
            <a:r>
              <a:rPr lang="en-US" b="1" dirty="0" smtClean="0">
                <a:latin typeface="Comic Sans MS" panose="030F0702030302020204" pitchFamily="66" charset="0"/>
              </a:rPr>
              <a:t>Needs</a:t>
            </a:r>
            <a:r>
              <a:rPr lang="en-US" dirty="0" smtClean="0">
                <a:latin typeface="Comic Sans MS" panose="030F0702030302020204" pitchFamily="66" charset="0"/>
              </a:rPr>
              <a:t>: in addition to basic needs, adolescents needs reassurance, support and understanding. Eating disorders and chemical abuse may occur if adolescents experience feelings of inadequacy or insecurity.</a:t>
            </a:r>
          </a:p>
          <a:p>
            <a:pPr marL="0" indent="0">
              <a:buNone/>
            </a:pPr>
            <a:endParaRPr lang="en-US" dirty="0"/>
          </a:p>
        </p:txBody>
      </p:sp>
    </p:spTree>
    <p:extLst>
      <p:ext uri="{BB962C8B-B14F-4D97-AF65-F5344CB8AC3E}">
        <p14:creationId xmlns:p14="http://schemas.microsoft.com/office/powerpoint/2010/main" val="275120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omic Sans MS" panose="030F0702030302020204" pitchFamily="66" charset="0"/>
              </a:rPr>
              <a:t>EARLY ADULTHOOD</a:t>
            </a:r>
            <a:endParaRPr lang="en-US" b="1" dirty="0">
              <a:latin typeface="Comic Sans MS" panose="030F0702030302020204" pitchFamily="66" charset="0"/>
            </a:endParaRPr>
          </a:p>
        </p:txBody>
      </p:sp>
      <p:sp>
        <p:nvSpPr>
          <p:cNvPr id="3" name="Content Placeholder 2"/>
          <p:cNvSpPr>
            <a:spLocks noGrp="1"/>
          </p:cNvSpPr>
          <p:nvPr>
            <p:ph idx="1"/>
          </p:nvPr>
        </p:nvSpPr>
        <p:spPr/>
        <p:txBody>
          <a:bodyPr>
            <a:normAutofit fontScale="85000" lnSpcReduction="20000"/>
          </a:bodyPr>
          <a:lstStyle/>
          <a:p>
            <a:pPr>
              <a:buFont typeface="Wingdings" panose="05000000000000000000" pitchFamily="2" charset="2"/>
              <a:buChar char="Ø"/>
            </a:pPr>
            <a:r>
              <a:rPr lang="en-US" dirty="0" smtClean="0">
                <a:latin typeface="Comic Sans MS" panose="030F0702030302020204" pitchFamily="66" charset="0"/>
              </a:rPr>
              <a:t>Also called “</a:t>
            </a:r>
            <a:r>
              <a:rPr lang="en-US" b="1" dirty="0" smtClean="0">
                <a:latin typeface="Comic Sans MS" panose="030F0702030302020204" pitchFamily="66" charset="0"/>
              </a:rPr>
              <a:t>emerging adulthood</a:t>
            </a:r>
            <a:r>
              <a:rPr lang="en-US" dirty="0" smtClean="0">
                <a:latin typeface="Comic Sans MS" panose="030F0702030302020204" pitchFamily="66" charset="0"/>
              </a:rPr>
              <a:t>”</a:t>
            </a:r>
          </a:p>
          <a:p>
            <a:pPr>
              <a:buFont typeface="Wingdings" panose="05000000000000000000" pitchFamily="2" charset="2"/>
              <a:buChar char="Ø"/>
            </a:pPr>
            <a:r>
              <a:rPr lang="en-US" dirty="0" smtClean="0">
                <a:latin typeface="Comic Sans MS" panose="030F0702030302020204" pitchFamily="66" charset="0"/>
              </a:rPr>
              <a:t>Is a stage of life btw 18-25 years, when adolescents become more independent and explore different life possibilities</a:t>
            </a:r>
          </a:p>
          <a:p>
            <a:pPr>
              <a:buFont typeface="Wingdings" panose="05000000000000000000" pitchFamily="2" charset="2"/>
              <a:buChar char="Ø"/>
            </a:pPr>
            <a:r>
              <a:rPr lang="en-US" dirty="0" smtClean="0">
                <a:latin typeface="Comic Sans MS" panose="030F0702030302020204" pitchFamily="66" charset="0"/>
              </a:rPr>
              <a:t>May also be referred to Young adulthood stage in Erik Erikson’s model.</a:t>
            </a:r>
          </a:p>
          <a:p>
            <a:pPr>
              <a:buFont typeface="Wingdings" panose="05000000000000000000" pitchFamily="2" charset="2"/>
              <a:buChar char="Ø"/>
            </a:pPr>
            <a:r>
              <a:rPr lang="en-US" b="1" dirty="0" smtClean="0">
                <a:latin typeface="Comic Sans MS" panose="030F0702030302020204" pitchFamily="66" charset="0"/>
              </a:rPr>
              <a:t>Physical</a:t>
            </a:r>
            <a:r>
              <a:rPr lang="en-US" dirty="0" smtClean="0">
                <a:latin typeface="Comic Sans MS" panose="030F0702030302020204" pitchFamily="66" charset="0"/>
              </a:rPr>
              <a:t>: usually the most productive life stage. Physical development is basically complete. This is the prime time for childbearing.</a:t>
            </a:r>
          </a:p>
          <a:p>
            <a:pPr>
              <a:buFont typeface="Wingdings" panose="05000000000000000000" pitchFamily="2" charset="2"/>
              <a:buChar char="Ø"/>
            </a:pPr>
            <a:r>
              <a:rPr lang="en-US" b="1" dirty="0" smtClean="0">
                <a:latin typeface="Comic Sans MS" panose="030F0702030302020204" pitchFamily="66" charset="0"/>
              </a:rPr>
              <a:t>Metal</a:t>
            </a:r>
            <a:r>
              <a:rPr lang="en-US" dirty="0" smtClean="0">
                <a:latin typeface="Comic Sans MS" panose="030F0702030302020204" pitchFamily="66" charset="0"/>
              </a:rPr>
              <a:t>: formal education continues, young adults may choose to marry and start families</a:t>
            </a:r>
          </a:p>
          <a:p>
            <a:pPr>
              <a:buFont typeface="Wingdings" panose="05000000000000000000" pitchFamily="2" charset="2"/>
              <a:buChar char="Ø"/>
            </a:pPr>
            <a:r>
              <a:rPr lang="en-US" dirty="0" smtClean="0">
                <a:latin typeface="Comic Sans MS" panose="030F0702030302020204" pitchFamily="66" charset="0"/>
              </a:rPr>
              <a:t>Emotional: may experience stress related to careers, marriage, family.</a:t>
            </a:r>
          </a:p>
          <a:p>
            <a:pPr>
              <a:buFont typeface="Wingdings" panose="05000000000000000000" pitchFamily="2" charset="2"/>
              <a:buChar char="Ø"/>
            </a:pPr>
            <a:r>
              <a:rPr lang="en-US" b="1" dirty="0" smtClean="0">
                <a:latin typeface="Comic Sans MS" panose="030F0702030302020204" pitchFamily="66" charset="0"/>
              </a:rPr>
              <a:t>Social</a:t>
            </a:r>
            <a:r>
              <a:rPr lang="en-US" dirty="0" smtClean="0">
                <a:latin typeface="Comic Sans MS" panose="030F0702030302020204" pitchFamily="66" charset="0"/>
              </a:rPr>
              <a:t>: development frequently involves moving away from peers to associate with coworkers and mates. i.e. males become nurses or secretaries, females may take administrative or construction positions</a:t>
            </a:r>
          </a:p>
          <a:p>
            <a:pPr marL="0" indent="0">
              <a:buNone/>
            </a:pPr>
            <a:endParaRPr lang="en-US" dirty="0"/>
          </a:p>
        </p:txBody>
      </p:sp>
    </p:spTree>
    <p:extLst>
      <p:ext uri="{BB962C8B-B14F-4D97-AF65-F5344CB8AC3E}">
        <p14:creationId xmlns:p14="http://schemas.microsoft.com/office/powerpoint/2010/main" val="19985343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omic Sans MS" panose="030F0702030302020204" pitchFamily="66" charset="0"/>
              </a:rPr>
              <a:t>MIDDLE AGE.</a:t>
            </a:r>
            <a:endParaRPr lang="en-US" b="1" dirty="0">
              <a:latin typeface="Comic Sans MS" panose="030F0702030302020204" pitchFamily="66" charset="0"/>
            </a:endParaRPr>
          </a:p>
        </p:txBody>
      </p:sp>
      <p:sp>
        <p:nvSpPr>
          <p:cNvPr id="3" name="Content Placeholder 2"/>
          <p:cNvSpPr>
            <a:spLocks noGrp="1"/>
          </p:cNvSpPr>
          <p:nvPr>
            <p:ph idx="1"/>
          </p:nvPr>
        </p:nvSpPr>
        <p:spPr/>
        <p:txBody>
          <a:bodyPr>
            <a:normAutofit fontScale="85000" lnSpcReduction="20000"/>
          </a:bodyPr>
          <a:lstStyle/>
          <a:p>
            <a:pPr>
              <a:buFont typeface="Wingdings" panose="05000000000000000000" pitchFamily="2" charset="2"/>
              <a:buChar char="Ø"/>
            </a:pPr>
            <a:r>
              <a:rPr lang="en-US" dirty="0" smtClean="0">
                <a:latin typeface="Comic Sans MS" panose="030F0702030302020204" pitchFamily="66" charset="0"/>
              </a:rPr>
              <a:t>Is btw the age of 45-65 years old. Many changes may occurs btw adulthood and this stage.</a:t>
            </a:r>
          </a:p>
          <a:p>
            <a:pPr>
              <a:buFont typeface="Wingdings" panose="05000000000000000000" pitchFamily="2" charset="2"/>
              <a:buChar char="Ø"/>
            </a:pPr>
            <a:r>
              <a:rPr lang="en-US" dirty="0" smtClean="0">
                <a:latin typeface="Comic Sans MS" panose="030F0702030302020204" pitchFamily="66" charset="0"/>
              </a:rPr>
              <a:t>The body may slow down and the middle aged might become more sensitive to diet, substance abuse, stress and rest. Chronic health problems can become an issue with disability or disease</a:t>
            </a:r>
          </a:p>
          <a:p>
            <a:pPr>
              <a:buFont typeface="Wingdings" panose="05000000000000000000" pitchFamily="2" charset="2"/>
              <a:buChar char="Ø"/>
            </a:pPr>
            <a:r>
              <a:rPr lang="en-US" b="1" dirty="0" smtClean="0">
                <a:latin typeface="Comic Sans MS" panose="030F0702030302020204" pitchFamily="66" charset="0"/>
              </a:rPr>
              <a:t>Physical: </a:t>
            </a:r>
            <a:r>
              <a:rPr lang="en-US" dirty="0" smtClean="0">
                <a:latin typeface="Comic Sans MS" panose="030F0702030302020204" pitchFamily="66" charset="0"/>
              </a:rPr>
              <a:t>change begin to occur. Hair begin to gray and thin, skin begins to wrinkle, hearing loss starts, vision declines and weight gain occurs.</a:t>
            </a:r>
          </a:p>
          <a:p>
            <a:pPr>
              <a:buFont typeface="Wingdings" panose="05000000000000000000" pitchFamily="2" charset="2"/>
              <a:buChar char="Ø"/>
            </a:pPr>
            <a:r>
              <a:rPr lang="en-US" b="1" dirty="0" smtClean="0">
                <a:latin typeface="Comic Sans MS" panose="030F0702030302020204" pitchFamily="66" charset="0"/>
              </a:rPr>
              <a:t>Mental</a:t>
            </a:r>
            <a:r>
              <a:rPr lang="en-US" dirty="0" smtClean="0">
                <a:latin typeface="Comic Sans MS" panose="030F0702030302020204" pitchFamily="66" charset="0"/>
              </a:rPr>
              <a:t>: mental abilities can continue to increase. This is the period when individuals understand life and have learned to cope with many of its stresses.</a:t>
            </a:r>
          </a:p>
          <a:p>
            <a:pPr>
              <a:buFont typeface="Wingdings" panose="05000000000000000000" pitchFamily="2" charset="2"/>
              <a:buChar char="Ø"/>
            </a:pPr>
            <a:r>
              <a:rPr lang="en-US" b="1" dirty="0" smtClean="0">
                <a:latin typeface="Comic Sans MS" panose="030F0702030302020204" pitchFamily="66" charset="0"/>
              </a:rPr>
              <a:t>Emotiona</a:t>
            </a:r>
            <a:r>
              <a:rPr lang="en-US" dirty="0" smtClean="0">
                <a:latin typeface="Comic Sans MS" panose="030F0702030302020204" pitchFamily="66" charset="0"/>
              </a:rPr>
              <a:t>l: can be a period of contentment or crisis. Emotional status varies depending on life changes revolving around children growing up and leaving home, job satisfaction, financial success, good health.</a:t>
            </a:r>
            <a:endParaRPr lang="en-US" dirty="0">
              <a:latin typeface="Comic Sans MS" panose="030F0702030302020204" pitchFamily="66" charset="0"/>
            </a:endParaRPr>
          </a:p>
        </p:txBody>
      </p:sp>
    </p:spTree>
    <p:extLst>
      <p:ext uri="{BB962C8B-B14F-4D97-AF65-F5344CB8AC3E}">
        <p14:creationId xmlns:p14="http://schemas.microsoft.com/office/powerpoint/2010/main" val="10828029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omic Sans MS" panose="030F0702030302020204" pitchFamily="66" charset="0"/>
              </a:rPr>
              <a:t>OLD AGE.( 65 YRS TO DEATH)</a:t>
            </a:r>
            <a:endParaRPr lang="en-US" b="1" dirty="0">
              <a:latin typeface="Comic Sans MS" panose="030F0702030302020204" pitchFamily="66" charset="0"/>
            </a:endParaRPr>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latin typeface="Comic Sans MS" panose="030F0702030302020204" pitchFamily="66" charset="0"/>
              </a:rPr>
              <a:t>“</a:t>
            </a:r>
            <a:r>
              <a:rPr lang="en-US" b="1" dirty="0" smtClean="0">
                <a:latin typeface="Comic Sans MS" panose="030F0702030302020204" pitchFamily="66" charset="0"/>
              </a:rPr>
              <a:t>elderly”, ”senior citizen” ,”golden ager”, retired citizen”</a:t>
            </a:r>
          </a:p>
          <a:p>
            <a:pPr>
              <a:buFont typeface="Wingdings" panose="05000000000000000000" pitchFamily="2" charset="2"/>
              <a:buChar char="Ø"/>
            </a:pPr>
            <a:r>
              <a:rPr lang="en-US" dirty="0" smtClean="0">
                <a:latin typeface="Comic Sans MS" panose="030F0702030302020204" pitchFamily="66" charset="0"/>
              </a:rPr>
              <a:t>Refers to ages nearing or surpassing the life expectancy of human beings, and thus the end of the human life cycle.</a:t>
            </a:r>
          </a:p>
          <a:p>
            <a:pPr>
              <a:buFont typeface="Wingdings" panose="05000000000000000000" pitchFamily="2" charset="2"/>
              <a:buChar char="Ø"/>
            </a:pPr>
            <a:r>
              <a:rPr lang="en-US" dirty="0" smtClean="0">
                <a:latin typeface="Comic Sans MS" panose="030F0702030302020204" pitchFamily="66" charset="0"/>
              </a:rPr>
              <a:t>This stage is the extension after 65yrs till death</a:t>
            </a:r>
          </a:p>
          <a:p>
            <a:pPr>
              <a:buFont typeface="Wingdings" panose="05000000000000000000" pitchFamily="2" charset="2"/>
              <a:buChar char="Ø"/>
            </a:pPr>
            <a:r>
              <a:rPr lang="en-US" b="1" dirty="0" smtClean="0">
                <a:latin typeface="Comic Sans MS" panose="030F0702030302020204" pitchFamily="66" charset="0"/>
              </a:rPr>
              <a:t>Physical</a:t>
            </a:r>
            <a:r>
              <a:rPr lang="en-US" dirty="0" smtClean="0">
                <a:latin typeface="Comic Sans MS" panose="030F0702030302020204" pitchFamily="66" charset="0"/>
              </a:rPr>
              <a:t>: physical </a:t>
            </a:r>
            <a:r>
              <a:rPr lang="en-US" dirty="0" err="1" smtClean="0">
                <a:latin typeface="Comic Sans MS" panose="030F0702030302020204" pitchFamily="66" charset="0"/>
              </a:rPr>
              <a:t>devpt</a:t>
            </a:r>
            <a:r>
              <a:rPr lang="en-US" dirty="0" smtClean="0">
                <a:latin typeface="Comic Sans MS" panose="030F0702030302020204" pitchFamily="66" charset="0"/>
              </a:rPr>
              <a:t> are on the decline. All body systems are affected. Skin becomes dry, wrinkled and thinner. Hair become thin and bones become brittle and more likely to break. Muscle loses tone, nervous system can cause intolerance to temperature changes.</a:t>
            </a:r>
          </a:p>
          <a:p>
            <a:pPr>
              <a:buFont typeface="Wingdings" panose="05000000000000000000" pitchFamily="2" charset="2"/>
              <a:buChar char="Ø"/>
            </a:pPr>
            <a:r>
              <a:rPr lang="en-US" b="1" dirty="0" smtClean="0">
                <a:latin typeface="Comic Sans MS" panose="030F0702030302020204" pitchFamily="66" charset="0"/>
              </a:rPr>
              <a:t>Mental</a:t>
            </a:r>
            <a:r>
              <a:rPr lang="en-US" dirty="0" smtClean="0">
                <a:latin typeface="Comic Sans MS" panose="030F0702030302020204" pitchFamily="66" charset="0"/>
              </a:rPr>
              <a:t>: mental abilities varies among individuals. While some elderly people continue to learn, others have mental declines that can affect short-term memory. Diseases such as Alzheimer’s disease can lead to </a:t>
            </a:r>
            <a:r>
              <a:rPr lang="en-US" dirty="0" err="1" smtClean="0">
                <a:latin typeface="Comic Sans MS" panose="030F0702030302020204" pitchFamily="66" charset="0"/>
              </a:rPr>
              <a:t>irreversable</a:t>
            </a:r>
            <a:r>
              <a:rPr lang="en-US" dirty="0" smtClean="0">
                <a:latin typeface="Comic Sans MS" panose="030F0702030302020204" pitchFamily="66" charset="0"/>
              </a:rPr>
              <a:t> loss of memory, intellectual functions, speech and disorientation.</a:t>
            </a:r>
            <a:endParaRPr lang="en-US" dirty="0">
              <a:latin typeface="Comic Sans MS" panose="030F0702030302020204" pitchFamily="66" charset="0"/>
            </a:endParaRPr>
          </a:p>
        </p:txBody>
      </p:sp>
    </p:spTree>
    <p:extLst>
      <p:ext uri="{BB962C8B-B14F-4D97-AF65-F5344CB8AC3E}">
        <p14:creationId xmlns:p14="http://schemas.microsoft.com/office/powerpoint/2010/main" val="9049505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b="1" dirty="0" smtClean="0">
                <a:latin typeface="Comic Sans MS" panose="030F0702030302020204" pitchFamily="66" charset="0"/>
              </a:rPr>
              <a:t>Emotiona</a:t>
            </a:r>
            <a:r>
              <a:rPr lang="en-US" dirty="0" smtClean="0">
                <a:latin typeface="Comic Sans MS" panose="030F0702030302020204" pitchFamily="66" charset="0"/>
              </a:rPr>
              <a:t>l; varies depending on individual’s abilities. Some remain happy and enjoy life, while others may become lonely, frustrated, depressed and withdrawn.</a:t>
            </a:r>
          </a:p>
          <a:p>
            <a:pPr>
              <a:buFont typeface="Wingdings" panose="05000000000000000000" pitchFamily="2" charset="2"/>
              <a:buChar char="Ø"/>
            </a:pPr>
            <a:r>
              <a:rPr lang="en-US" b="1" dirty="0" smtClean="0">
                <a:latin typeface="Comic Sans MS" panose="030F0702030302020204" pitchFamily="66" charset="0"/>
              </a:rPr>
              <a:t>Needs</a:t>
            </a:r>
            <a:r>
              <a:rPr lang="en-US" dirty="0" smtClean="0">
                <a:latin typeface="Comic Sans MS" panose="030F0702030302020204" pitchFamily="66" charset="0"/>
              </a:rPr>
              <a:t>: they need sense of belonging, self-esteem, financial security, social acceptance and love.</a:t>
            </a:r>
            <a:endParaRPr lang="en-US" dirty="0">
              <a:latin typeface="Comic Sans MS" panose="030F0702030302020204" pitchFamily="66" charset="0"/>
            </a:endParaRPr>
          </a:p>
        </p:txBody>
      </p:sp>
    </p:spTree>
    <p:extLst>
      <p:ext uri="{BB962C8B-B14F-4D97-AF65-F5344CB8AC3E}">
        <p14:creationId xmlns:p14="http://schemas.microsoft.com/office/powerpoint/2010/main" val="14599562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omic Sans MS" panose="030F0702030302020204" pitchFamily="66" charset="0"/>
              </a:rPr>
              <a:t>OBJECTIVES</a:t>
            </a:r>
            <a:endParaRPr lang="en-US" b="1" dirty="0">
              <a:latin typeface="Comic Sans MS" panose="030F0702030302020204" pitchFamily="66" charset="0"/>
            </a:endParaRPr>
          </a:p>
        </p:txBody>
      </p:sp>
      <p:sp>
        <p:nvSpPr>
          <p:cNvPr id="3" name="Content Placeholder 2"/>
          <p:cNvSpPr>
            <a:spLocks noGrp="1"/>
          </p:cNvSpPr>
          <p:nvPr>
            <p:ph idx="1"/>
          </p:nvPr>
        </p:nvSpPr>
        <p:spPr/>
        <p:txBody>
          <a:bodyPr/>
          <a:lstStyle/>
          <a:p>
            <a:r>
              <a:rPr lang="en-US" dirty="0" smtClean="0">
                <a:latin typeface="Comic Sans MS" panose="030F0702030302020204" pitchFamily="66" charset="0"/>
              </a:rPr>
              <a:t>At the end of the lecture the learner should be able to:</a:t>
            </a:r>
          </a:p>
          <a:p>
            <a:pPr marL="514350" indent="-514350">
              <a:buFont typeface="+mj-lt"/>
              <a:buAutoNum type="arabicPeriod"/>
            </a:pPr>
            <a:r>
              <a:rPr lang="en-US" dirty="0" smtClean="0">
                <a:latin typeface="Comic Sans MS" panose="030F0702030302020204" pitchFamily="66" charset="0"/>
              </a:rPr>
              <a:t>Define growth &amp; development</a:t>
            </a:r>
          </a:p>
          <a:p>
            <a:pPr marL="514350" indent="-514350">
              <a:buFont typeface="+mj-lt"/>
              <a:buAutoNum type="arabicPeriod"/>
            </a:pPr>
            <a:r>
              <a:rPr lang="en-US" dirty="0" smtClean="0">
                <a:latin typeface="Comic Sans MS" panose="030F0702030302020204" pitchFamily="66" charset="0"/>
              </a:rPr>
              <a:t>Stages of life</a:t>
            </a:r>
          </a:p>
          <a:p>
            <a:pPr marL="514350" indent="-514350">
              <a:buFont typeface="+mj-lt"/>
              <a:buAutoNum type="arabicPeriod"/>
            </a:pPr>
            <a:r>
              <a:rPr lang="en-US" dirty="0" smtClean="0">
                <a:latin typeface="Comic Sans MS" panose="030F0702030302020204" pitchFamily="66" charset="0"/>
              </a:rPr>
              <a:t>Types of growth and development</a:t>
            </a:r>
          </a:p>
          <a:p>
            <a:pPr marL="514350" indent="-514350">
              <a:buFont typeface="+mj-lt"/>
              <a:buAutoNum type="arabicPeriod"/>
            </a:pPr>
            <a:r>
              <a:rPr lang="en-US" dirty="0" smtClean="0">
                <a:latin typeface="Comic Sans MS" panose="030F0702030302020204" pitchFamily="66" charset="0"/>
              </a:rPr>
              <a:t>Describe each principle of growth &amp; development</a:t>
            </a:r>
            <a:endParaRPr lang="en-US" dirty="0">
              <a:latin typeface="Comic Sans MS" panose="030F0702030302020204" pitchFamily="66" charset="0"/>
            </a:endParaRPr>
          </a:p>
        </p:txBody>
      </p:sp>
    </p:spTree>
    <p:extLst>
      <p:ext uri="{BB962C8B-B14F-4D97-AF65-F5344CB8AC3E}">
        <p14:creationId xmlns:p14="http://schemas.microsoft.com/office/powerpoint/2010/main" val="13557891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omic Sans MS" panose="030F0702030302020204" pitchFamily="66" charset="0"/>
              </a:rPr>
              <a:t>PRINCIPLES OF GROWTH &amp; DEVELOPMENT.</a:t>
            </a:r>
            <a:endParaRPr lang="en-US" b="1" dirty="0">
              <a:latin typeface="Comic Sans MS" panose="030F0702030302020204" pitchFamily="66" charset="0"/>
            </a:endParaRPr>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rabicPeriod"/>
            </a:pPr>
            <a:r>
              <a:rPr lang="en-US" dirty="0" smtClean="0">
                <a:latin typeface="Comic Sans MS" panose="030F0702030302020204" pitchFamily="66" charset="0"/>
              </a:rPr>
              <a:t>Continuity</a:t>
            </a:r>
          </a:p>
          <a:p>
            <a:pPr marL="514350" indent="-514350">
              <a:buFont typeface="+mj-lt"/>
              <a:buAutoNum type="arabicPeriod"/>
            </a:pPr>
            <a:r>
              <a:rPr lang="en-US" dirty="0" smtClean="0">
                <a:latin typeface="Comic Sans MS" panose="030F0702030302020204" pitchFamily="66" charset="0"/>
              </a:rPr>
              <a:t>Sequentially</a:t>
            </a:r>
          </a:p>
          <a:p>
            <a:pPr marL="514350" indent="-514350">
              <a:buFont typeface="+mj-lt"/>
              <a:buAutoNum type="arabicPeriod"/>
            </a:pPr>
            <a:r>
              <a:rPr lang="en-US" dirty="0" smtClean="0">
                <a:latin typeface="Comic Sans MS" panose="030F0702030302020204" pitchFamily="66" charset="0"/>
              </a:rPr>
              <a:t>Generality to specificity</a:t>
            </a:r>
          </a:p>
          <a:p>
            <a:pPr marL="514350" indent="-514350">
              <a:buFont typeface="+mj-lt"/>
              <a:buAutoNum type="arabicPeriod"/>
            </a:pPr>
            <a:r>
              <a:rPr lang="en-US" dirty="0" smtClean="0">
                <a:latin typeface="Comic Sans MS" panose="030F0702030302020204" pitchFamily="66" charset="0"/>
              </a:rPr>
              <a:t>Differentially</a:t>
            </a:r>
          </a:p>
          <a:p>
            <a:pPr marL="514350" indent="-514350">
              <a:buFont typeface="+mj-lt"/>
              <a:buAutoNum type="arabicPeriod"/>
            </a:pPr>
            <a:r>
              <a:rPr lang="en-US" dirty="0" smtClean="0">
                <a:latin typeface="Comic Sans MS" panose="030F0702030302020204" pitchFamily="66" charset="0"/>
              </a:rPr>
              <a:t>Development proceeds from the head downwards</a:t>
            </a:r>
          </a:p>
          <a:p>
            <a:pPr marL="514350" indent="-514350">
              <a:buFont typeface="+mj-lt"/>
              <a:buAutoNum type="arabicPeriod"/>
            </a:pPr>
            <a:r>
              <a:rPr lang="en-US" dirty="0" smtClean="0">
                <a:latin typeface="Comic Sans MS" panose="030F0702030302020204" pitchFamily="66" charset="0"/>
              </a:rPr>
              <a:t>Development proceeds from the center of the body outward</a:t>
            </a:r>
          </a:p>
          <a:p>
            <a:pPr marL="514350" indent="-514350">
              <a:buFont typeface="+mj-lt"/>
              <a:buAutoNum type="arabicPeriod"/>
            </a:pPr>
            <a:r>
              <a:rPr lang="en-US" dirty="0" smtClean="0">
                <a:latin typeface="Comic Sans MS" panose="030F0702030302020204" pitchFamily="66" charset="0"/>
              </a:rPr>
              <a:t>Development depends on maturation and learning</a:t>
            </a:r>
          </a:p>
          <a:p>
            <a:pPr marL="514350" indent="-514350">
              <a:buFont typeface="+mj-lt"/>
              <a:buAutoNum type="arabicPeriod"/>
            </a:pPr>
            <a:r>
              <a:rPr lang="en-US" dirty="0" smtClean="0">
                <a:latin typeface="Comic Sans MS" panose="030F0702030302020204" pitchFamily="66" charset="0"/>
              </a:rPr>
              <a:t>Development proceeds from the simple to more complex</a:t>
            </a:r>
          </a:p>
          <a:p>
            <a:pPr marL="514350" indent="-514350">
              <a:buFont typeface="+mj-lt"/>
              <a:buAutoNum type="arabicPeriod"/>
            </a:pPr>
            <a:r>
              <a:rPr lang="en-US" dirty="0" smtClean="0">
                <a:latin typeface="Comic Sans MS" panose="030F0702030302020204" pitchFamily="66" charset="0"/>
              </a:rPr>
              <a:t>Growth is a personal matter</a:t>
            </a:r>
          </a:p>
          <a:p>
            <a:pPr marL="514350" indent="-514350">
              <a:buFont typeface="+mj-lt"/>
              <a:buAutoNum type="arabicPeriod"/>
            </a:pPr>
            <a:r>
              <a:rPr lang="en-US" dirty="0" smtClean="0">
                <a:latin typeface="Comic Sans MS" panose="030F0702030302020204" pitchFamily="66" charset="0"/>
              </a:rPr>
              <a:t>Growth comes from within</a:t>
            </a:r>
            <a:endParaRPr lang="en-US"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12192000" y="2761490"/>
            <a:ext cx="4161183" cy="2479607"/>
          </a:xfrm>
          <a:prstGeom prst="rect">
            <a:avLst/>
          </a:prstGeom>
        </p:spPr>
      </p:pic>
    </p:spTree>
    <p:extLst>
      <p:ext uri="{BB962C8B-B14F-4D97-AF65-F5344CB8AC3E}">
        <p14:creationId xmlns:p14="http://schemas.microsoft.com/office/powerpoint/2010/main" val="966031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omic Sans MS" panose="030F0702030302020204" pitchFamily="66" charset="0"/>
              </a:rPr>
              <a:t>SUMMARY.</a:t>
            </a:r>
            <a:endParaRPr lang="en-US" b="1" dirty="0">
              <a:latin typeface="Comic Sans MS" panose="030F0702030302020204" pitchFamily="66" charset="0"/>
            </a:endParaRPr>
          </a:p>
        </p:txBody>
      </p:sp>
      <p:sp>
        <p:nvSpPr>
          <p:cNvPr id="3" name="Content Placeholder 2"/>
          <p:cNvSpPr>
            <a:spLocks noGrp="1"/>
          </p:cNvSpPr>
          <p:nvPr>
            <p:ph idx="1"/>
          </p:nvPr>
        </p:nvSpPr>
        <p:spPr/>
        <p:txBody>
          <a:bodyPr/>
          <a:lstStyle/>
          <a:p>
            <a:r>
              <a:rPr lang="en-US" dirty="0" smtClean="0">
                <a:latin typeface="Comic Sans MS" panose="030F0702030302020204" pitchFamily="66" charset="0"/>
              </a:rPr>
              <a:t>Define growth and development</a:t>
            </a:r>
          </a:p>
          <a:p>
            <a:r>
              <a:rPr lang="en-US" dirty="0" smtClean="0">
                <a:latin typeface="Comic Sans MS" panose="030F0702030302020204" pitchFamily="66" charset="0"/>
              </a:rPr>
              <a:t>Principles of growth and development</a:t>
            </a:r>
            <a:endParaRPr lang="en-US" dirty="0">
              <a:latin typeface="Comic Sans MS" panose="030F0702030302020204" pitchFamily="66" charset="0"/>
            </a:endParaRPr>
          </a:p>
        </p:txBody>
      </p:sp>
    </p:spTree>
    <p:extLst>
      <p:ext uri="{BB962C8B-B14F-4D97-AF65-F5344CB8AC3E}">
        <p14:creationId xmlns:p14="http://schemas.microsoft.com/office/powerpoint/2010/main" val="2379396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omic Sans MS" panose="030F0702030302020204" pitchFamily="66" charset="0"/>
              </a:rPr>
              <a:t>Commonly asked questions</a:t>
            </a:r>
            <a:endParaRPr lang="en-US" b="1" dirty="0">
              <a:latin typeface="Comic Sans MS" panose="030F0702030302020204" pitchFamily="66" charset="0"/>
            </a:endParaRPr>
          </a:p>
        </p:txBody>
      </p:sp>
      <p:sp>
        <p:nvSpPr>
          <p:cNvPr id="3" name="Content Placeholder 2"/>
          <p:cNvSpPr>
            <a:spLocks noGrp="1"/>
          </p:cNvSpPr>
          <p:nvPr>
            <p:ph idx="1"/>
          </p:nvPr>
        </p:nvSpPr>
        <p:spPr/>
        <p:txBody>
          <a:bodyPr/>
          <a:lstStyle/>
          <a:p>
            <a:r>
              <a:rPr lang="en-US" dirty="0" smtClean="0">
                <a:latin typeface="Comic Sans MS" panose="030F0702030302020204" pitchFamily="66" charset="0"/>
              </a:rPr>
              <a:t>Principles of growth &amp; Development- 7M</a:t>
            </a:r>
          </a:p>
          <a:p>
            <a:r>
              <a:rPr lang="en-US" dirty="0" smtClean="0">
                <a:latin typeface="Comic Sans MS" panose="030F0702030302020204" pitchFamily="66" charset="0"/>
              </a:rPr>
              <a:t>Develop a nursing care plan for an adolescent girl.( 20 marks)</a:t>
            </a:r>
            <a:endParaRPr lang="en-US" dirty="0">
              <a:latin typeface="Comic Sans MS" panose="030F0702030302020204" pitchFamily="66" charset="0"/>
            </a:endParaRPr>
          </a:p>
        </p:txBody>
      </p:sp>
    </p:spTree>
    <p:extLst>
      <p:ext uri="{BB962C8B-B14F-4D97-AF65-F5344CB8AC3E}">
        <p14:creationId xmlns:p14="http://schemas.microsoft.com/office/powerpoint/2010/main" val="4283717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57389"/>
          </a:xfrm>
        </p:spPr>
        <p:txBody>
          <a:bodyPr>
            <a:normAutofit fontScale="90000"/>
          </a:bodyPr>
          <a:lstStyle/>
          <a:p>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88457" y="1016000"/>
            <a:ext cx="8679543" cy="4890294"/>
          </a:xfrm>
        </p:spPr>
      </p:pic>
    </p:spTree>
    <p:extLst>
      <p:ext uri="{BB962C8B-B14F-4D97-AF65-F5344CB8AC3E}">
        <p14:creationId xmlns:p14="http://schemas.microsoft.com/office/powerpoint/2010/main" val="3990335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xit" presetSubtype="0" fill="hold" nodeType="clickEffect">
                                  <p:stCondLst>
                                    <p:cond delay="0"/>
                                  </p:stCondLst>
                                  <p:childTnLst>
                                    <p:animEffect transition="out" filter="wipe(down)">
                                      <p:cBhvr>
                                        <p:cTn id="6" dur="180" accel="50000">
                                          <p:stCondLst>
                                            <p:cond delay="1820"/>
                                          </p:stCondLst>
                                        </p:cTn>
                                        <p:tgtEl>
                                          <p:spTgt spid="4"/>
                                        </p:tgtEl>
                                      </p:cBhvr>
                                    </p:animEffect>
                                    <p:anim calcmode="lin" valueType="num">
                                      <p:cBhvr>
                                        <p:cTn id="7" dur="1822" tmFilter="0,0; 0.14,0.31; 0.43,0.73; 0.71,0.91; 1.0,1.0">
                                          <p:stCondLst>
                                            <p:cond delay="0"/>
                                          </p:stCondLst>
                                        </p:cTn>
                                        <p:tgtEl>
                                          <p:spTgt spid="4"/>
                                        </p:tgtEl>
                                        <p:attrNameLst>
                                          <p:attrName>ppt_x</p:attrName>
                                        </p:attrNameLst>
                                      </p:cBhvr>
                                      <p:tavLst>
                                        <p:tav tm="0">
                                          <p:val>
                                            <p:strVal val="ppt_x"/>
                                          </p:val>
                                        </p:tav>
                                        <p:tav tm="100000">
                                          <p:val>
                                            <p:strVal val="#ppt_x+0.25"/>
                                          </p:val>
                                        </p:tav>
                                      </p:tavLst>
                                    </p:anim>
                                    <p:anim calcmode="lin" valueType="num">
                                      <p:cBhvr>
                                        <p:cTn id="8" dur="178">
                                          <p:stCondLst>
                                            <p:cond delay="1822"/>
                                          </p:stCondLst>
                                        </p:cTn>
                                        <p:tgtEl>
                                          <p:spTgt spid="4"/>
                                        </p:tgtEl>
                                        <p:attrNameLst>
                                          <p:attrName>ppt_x</p:attrName>
                                        </p:attrNameLst>
                                      </p:cBhvr>
                                      <p:tavLst>
                                        <p:tav tm="0">
                                          <p:val>
                                            <p:strVal val="ppt_x"/>
                                          </p:val>
                                        </p:tav>
                                        <p:tav tm="100000">
                                          <p:val>
                                            <p:strVal val="ppt_x"/>
                                          </p:val>
                                        </p:tav>
                                      </p:tavLst>
                                    </p:anim>
                                    <p:anim calcmode="lin" valueType="num">
                                      <p:cBhvr>
                                        <p:cTn id="9" dur="664" tmFilter="0.0,0.0;0.25,0.07;0.50,0.2;0.75,0.467;1.0,1.0">
                                          <p:stCondLst>
                                            <p:cond delay="0"/>
                                          </p:stCondLst>
                                        </p:cTn>
                                        <p:tgtEl>
                                          <p:spTgt spid="4"/>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13" dur="180" accel="50000">
                                          <p:stCondLst>
                                            <p:cond delay="1820"/>
                                          </p:stCondLst>
                                        </p:cTn>
                                        <p:tgtEl>
                                          <p:spTgt spid="4"/>
                                        </p:tgtEl>
                                        <p:attrNameLst>
                                          <p:attrName>ppt_y</p:attrName>
                                        </p:attrNameLst>
                                      </p:cBhvr>
                                      <p:tavLst>
                                        <p:tav tm="0">
                                          <p:val>
                                            <p:strVal val="ppt_y"/>
                                          </p:val>
                                        </p:tav>
                                        <p:tav tm="100000">
                                          <p:val>
                                            <p:strVal val="ppt_y+ppt_h"/>
                                          </p:val>
                                        </p:tav>
                                      </p:tavLst>
                                    </p:anim>
                                    <p:animScale>
                                      <p:cBhvr>
                                        <p:cTn id="14" dur="26">
                                          <p:stCondLst>
                                            <p:cond delay="620"/>
                                          </p:stCondLst>
                                        </p:cTn>
                                        <p:tgtEl>
                                          <p:spTgt spid="4"/>
                                        </p:tgtEl>
                                      </p:cBhvr>
                                      <p:to x="100000" y="60000"/>
                                    </p:animScale>
                                    <p:animScale>
                                      <p:cBhvr>
                                        <p:cTn id="15" dur="166" decel="50000">
                                          <p:stCondLst>
                                            <p:cond delay="646"/>
                                          </p:stCondLst>
                                        </p:cTn>
                                        <p:tgtEl>
                                          <p:spTgt spid="4"/>
                                        </p:tgtEl>
                                      </p:cBhvr>
                                      <p:to x="100000" y="100000"/>
                                    </p:animScale>
                                    <p:animScale>
                                      <p:cBhvr>
                                        <p:cTn id="16" dur="26">
                                          <p:stCondLst>
                                            <p:cond delay="1312"/>
                                          </p:stCondLst>
                                        </p:cTn>
                                        <p:tgtEl>
                                          <p:spTgt spid="4"/>
                                        </p:tgtEl>
                                      </p:cBhvr>
                                      <p:to x="100000" y="80000"/>
                                    </p:animScale>
                                    <p:animScale>
                                      <p:cBhvr>
                                        <p:cTn id="17" dur="166" decel="50000">
                                          <p:stCondLst>
                                            <p:cond delay="1338"/>
                                          </p:stCondLst>
                                        </p:cTn>
                                        <p:tgtEl>
                                          <p:spTgt spid="4"/>
                                        </p:tgtEl>
                                      </p:cBhvr>
                                      <p:to x="100000" y="100000"/>
                                    </p:animScale>
                                    <p:animScale>
                                      <p:cBhvr>
                                        <p:cTn id="18" dur="26">
                                          <p:stCondLst>
                                            <p:cond delay="1642"/>
                                          </p:stCondLst>
                                        </p:cTn>
                                        <p:tgtEl>
                                          <p:spTgt spid="4"/>
                                        </p:tgtEl>
                                      </p:cBhvr>
                                      <p:to x="100000" y="90000"/>
                                    </p:animScale>
                                    <p:animScale>
                                      <p:cBhvr>
                                        <p:cTn id="19" dur="166" decel="50000">
                                          <p:stCondLst>
                                            <p:cond delay="1668"/>
                                          </p:stCondLst>
                                        </p:cTn>
                                        <p:tgtEl>
                                          <p:spTgt spid="4"/>
                                        </p:tgtEl>
                                      </p:cBhvr>
                                      <p:to x="100000" y="100000"/>
                                    </p:animScale>
                                    <p:animScale>
                                      <p:cBhvr>
                                        <p:cTn id="20" dur="26">
                                          <p:stCondLst>
                                            <p:cond delay="1808"/>
                                          </p:stCondLst>
                                        </p:cTn>
                                        <p:tgtEl>
                                          <p:spTgt spid="4"/>
                                        </p:tgtEl>
                                      </p:cBhvr>
                                      <p:to x="100000" y="95000"/>
                                    </p:animScale>
                                    <p:animScale>
                                      <p:cBhvr>
                                        <p:cTn id="21" dur="166" decel="50000">
                                          <p:stCondLst>
                                            <p:cond delay="1834"/>
                                          </p:stCondLst>
                                        </p:cTn>
                                        <p:tgtEl>
                                          <p:spTgt spid="4"/>
                                        </p:tgtEl>
                                      </p:cBhvr>
                                      <p:to x="100000" y="100000"/>
                                    </p:animScale>
                                    <p:set>
                                      <p:cBhvr>
                                        <p:cTn id="22" dur="1" fill="hold">
                                          <p:stCondLst>
                                            <p:cond delay="1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omic Sans MS" panose="030F0702030302020204" pitchFamily="66" charset="0"/>
              </a:rPr>
              <a:t>GROWTH AND DEVELOPMENT</a:t>
            </a:r>
            <a:endParaRPr lang="en-US" b="1" dirty="0">
              <a:latin typeface="Comic Sans MS" panose="030F0702030302020204" pitchFamily="66" charset="0"/>
            </a:endParaRPr>
          </a:p>
        </p:txBody>
      </p:sp>
      <p:sp>
        <p:nvSpPr>
          <p:cNvPr id="3" name="Content Placeholder 2"/>
          <p:cNvSpPr>
            <a:spLocks noGrp="1"/>
          </p:cNvSpPr>
          <p:nvPr>
            <p:ph idx="1"/>
          </p:nvPr>
        </p:nvSpPr>
        <p:spPr/>
        <p:txBody>
          <a:bodyPr/>
          <a:lstStyle/>
          <a:p>
            <a:pPr marL="0" indent="0">
              <a:buNone/>
            </a:pPr>
            <a:r>
              <a:rPr lang="en-US" b="1" dirty="0" smtClean="0">
                <a:latin typeface="Comic Sans MS" panose="030F0702030302020204" pitchFamily="66" charset="0"/>
              </a:rPr>
              <a:t>Growth</a:t>
            </a:r>
            <a:r>
              <a:rPr lang="en-US" dirty="0" smtClean="0">
                <a:latin typeface="Comic Sans MS" panose="030F0702030302020204" pitchFamily="66" charset="0"/>
              </a:rPr>
              <a:t> – the measurable physical changes that occur </a:t>
            </a:r>
            <a:r>
              <a:rPr lang="en-US" dirty="0" err="1" smtClean="0">
                <a:latin typeface="Comic Sans MS" panose="030F0702030302020204" pitchFamily="66" charset="0"/>
              </a:rPr>
              <a:t>throught</a:t>
            </a:r>
            <a:r>
              <a:rPr lang="en-US" dirty="0" smtClean="0">
                <a:latin typeface="Comic Sans MS" panose="030F0702030302020204" pitchFamily="66" charset="0"/>
              </a:rPr>
              <a:t> a person’s life.</a:t>
            </a:r>
          </a:p>
          <a:p>
            <a:pPr marL="0" indent="0">
              <a:buNone/>
            </a:pPr>
            <a:r>
              <a:rPr lang="en-US" dirty="0">
                <a:latin typeface="Comic Sans MS" panose="030F0702030302020204" pitchFamily="66" charset="0"/>
              </a:rPr>
              <a:t>	</a:t>
            </a:r>
            <a:r>
              <a:rPr lang="en-US" dirty="0" smtClean="0">
                <a:latin typeface="Comic Sans MS" panose="030F0702030302020204" pitchFamily="66" charset="0"/>
              </a:rPr>
              <a:t>example: height, weight, body shape, dental structure</a:t>
            </a:r>
          </a:p>
          <a:p>
            <a:pPr marL="0" indent="0">
              <a:buNone/>
            </a:pPr>
            <a:endParaRPr lang="en-US" dirty="0">
              <a:latin typeface="Comic Sans MS" panose="030F0702030302020204" pitchFamily="66" charset="0"/>
            </a:endParaRPr>
          </a:p>
          <a:p>
            <a:pPr marL="0" indent="0">
              <a:buNone/>
            </a:pPr>
            <a:r>
              <a:rPr lang="en-US" b="1" dirty="0" smtClean="0">
                <a:latin typeface="Comic Sans MS" panose="030F0702030302020204" pitchFamily="66" charset="0"/>
              </a:rPr>
              <a:t>Development</a:t>
            </a:r>
            <a:r>
              <a:rPr lang="en-US" dirty="0" smtClean="0">
                <a:latin typeface="Comic Sans MS" panose="030F0702030302020204" pitchFamily="66" charset="0"/>
              </a:rPr>
              <a:t> – refers to the changes in intellectual, mental and emotional skills that  occurs over time. Think, maturation.</a:t>
            </a:r>
            <a:endParaRPr lang="en-US" dirty="0">
              <a:latin typeface="Comic Sans MS" panose="030F0702030302020204" pitchFamily="66" charset="0"/>
            </a:endParaRPr>
          </a:p>
        </p:txBody>
      </p:sp>
    </p:spTree>
    <p:extLst>
      <p:ext uri="{BB962C8B-B14F-4D97-AF65-F5344CB8AC3E}">
        <p14:creationId xmlns:p14="http://schemas.microsoft.com/office/powerpoint/2010/main" val="3683351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omic Sans MS" panose="030F0702030302020204" pitchFamily="66" charset="0"/>
              </a:rPr>
              <a:t>LIFE </a:t>
            </a:r>
            <a:r>
              <a:rPr lang="en-US" b="1" dirty="0" smtClean="0">
                <a:latin typeface="Comic Sans MS" panose="030F0702030302020204" pitchFamily="66" charset="0"/>
              </a:rPr>
              <a:t>STAGES</a:t>
            </a:r>
            <a:endParaRPr lang="en-US" b="1" dirty="0">
              <a:latin typeface="Comic Sans MS" panose="030F0702030302020204" pitchFamily="66" charset="0"/>
            </a:endParaRPr>
          </a:p>
        </p:txBody>
      </p:sp>
      <p:sp>
        <p:nvSpPr>
          <p:cNvPr id="3" name="Content Placeholder 2"/>
          <p:cNvSpPr>
            <a:spLocks noGrp="1"/>
          </p:cNvSpPr>
          <p:nvPr>
            <p:ph idx="1"/>
          </p:nvPr>
        </p:nvSpPr>
        <p:spPr/>
        <p:txBody>
          <a:bodyPr>
            <a:normAutofit fontScale="92500" lnSpcReduction="20000"/>
          </a:bodyPr>
          <a:lstStyle/>
          <a:p>
            <a:pPr marL="571500" indent="-571500">
              <a:buFont typeface="+mj-lt"/>
              <a:buAutoNum type="romanLcPeriod"/>
            </a:pPr>
            <a:r>
              <a:rPr lang="en-US" dirty="0" smtClean="0">
                <a:latin typeface="Comic Sans MS" panose="030F0702030302020204" pitchFamily="66" charset="0"/>
              </a:rPr>
              <a:t>Prenatal period: The stage before taking birth</a:t>
            </a:r>
          </a:p>
          <a:p>
            <a:pPr marL="571500" indent="-571500">
              <a:buFont typeface="+mj-lt"/>
              <a:buAutoNum type="romanLcPeriod"/>
            </a:pPr>
            <a:r>
              <a:rPr lang="en-US" dirty="0" smtClean="0">
                <a:latin typeface="Comic Sans MS" panose="030F0702030302020204" pitchFamily="66" charset="0"/>
              </a:rPr>
              <a:t>Infancy: BIRTH TO ONE (1) Year</a:t>
            </a:r>
          </a:p>
          <a:p>
            <a:pPr marL="571500" indent="-571500">
              <a:buFont typeface="+mj-lt"/>
              <a:buAutoNum type="romanLcPeriod"/>
            </a:pPr>
            <a:r>
              <a:rPr lang="en-US" dirty="0" smtClean="0">
                <a:latin typeface="Comic Sans MS" panose="030F0702030302020204" pitchFamily="66" charset="0"/>
              </a:rPr>
              <a:t>Baby Hood</a:t>
            </a:r>
          </a:p>
          <a:p>
            <a:pPr marL="571500" indent="-571500">
              <a:buFont typeface="+mj-lt"/>
              <a:buAutoNum type="romanLcPeriod"/>
            </a:pPr>
            <a:r>
              <a:rPr lang="en-US" dirty="0" smtClean="0">
                <a:latin typeface="Comic Sans MS" panose="030F0702030302020204" pitchFamily="66" charset="0"/>
              </a:rPr>
              <a:t>Early Childhood: 1-6 years</a:t>
            </a:r>
          </a:p>
          <a:p>
            <a:pPr marL="571500" indent="-571500">
              <a:buFont typeface="+mj-lt"/>
              <a:buAutoNum type="romanLcPeriod"/>
            </a:pPr>
            <a:r>
              <a:rPr lang="en-US" dirty="0" smtClean="0">
                <a:latin typeface="Comic Sans MS" panose="030F0702030302020204" pitchFamily="66" charset="0"/>
              </a:rPr>
              <a:t>Late childhood: 6-12 years</a:t>
            </a:r>
          </a:p>
          <a:p>
            <a:pPr marL="571500" indent="-571500">
              <a:buFont typeface="+mj-lt"/>
              <a:buAutoNum type="romanLcPeriod"/>
            </a:pPr>
            <a:r>
              <a:rPr lang="en-US" dirty="0" smtClean="0">
                <a:latin typeface="Comic Sans MS" panose="030F0702030302020204" pitchFamily="66" charset="0"/>
              </a:rPr>
              <a:t>Puberty or preadolescence</a:t>
            </a:r>
          </a:p>
          <a:p>
            <a:pPr marL="571500" indent="-571500">
              <a:buFont typeface="+mj-lt"/>
              <a:buAutoNum type="romanLcPeriod"/>
            </a:pPr>
            <a:r>
              <a:rPr lang="en-US" dirty="0" smtClean="0">
                <a:latin typeface="Comic Sans MS" panose="030F0702030302020204" pitchFamily="66" charset="0"/>
              </a:rPr>
              <a:t>Adolescence: 12-18 years</a:t>
            </a:r>
          </a:p>
          <a:p>
            <a:pPr marL="571500" indent="-571500">
              <a:buFont typeface="+mj-lt"/>
              <a:buAutoNum type="romanLcPeriod"/>
            </a:pPr>
            <a:r>
              <a:rPr lang="en-US" dirty="0" smtClean="0">
                <a:latin typeface="Comic Sans MS" panose="030F0702030302020204" pitchFamily="66" charset="0"/>
              </a:rPr>
              <a:t>Early adulthood: 19-40 years</a:t>
            </a:r>
          </a:p>
          <a:p>
            <a:pPr marL="571500" indent="-571500">
              <a:buFont typeface="+mj-lt"/>
              <a:buAutoNum type="romanLcPeriod"/>
            </a:pPr>
            <a:r>
              <a:rPr lang="en-US" dirty="0" smtClean="0">
                <a:latin typeface="Comic Sans MS" panose="030F0702030302020204" pitchFamily="66" charset="0"/>
              </a:rPr>
              <a:t>Middle Adulthood: 40 – 65 years</a:t>
            </a:r>
          </a:p>
          <a:p>
            <a:pPr marL="571500" indent="-571500">
              <a:buFont typeface="+mj-lt"/>
              <a:buAutoNum type="romanLcPeriod"/>
            </a:pPr>
            <a:r>
              <a:rPr lang="en-US" dirty="0" smtClean="0">
                <a:latin typeface="Comic Sans MS" panose="030F0702030302020204" pitchFamily="66" charset="0"/>
              </a:rPr>
              <a:t>Old age: After 65 Years</a:t>
            </a:r>
            <a:endParaRPr lang="en-US" dirty="0">
              <a:latin typeface="Comic Sans MS" panose="030F0702030302020204" pitchFamily="66" charset="0"/>
            </a:endParaRPr>
          </a:p>
        </p:txBody>
      </p:sp>
    </p:spTree>
    <p:extLst>
      <p:ext uri="{BB962C8B-B14F-4D97-AF65-F5344CB8AC3E}">
        <p14:creationId xmlns:p14="http://schemas.microsoft.com/office/powerpoint/2010/main" val="17146494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7795"/>
          </a:xfrm>
        </p:spPr>
        <p:txBody>
          <a:bodyPr>
            <a:normAutofit fontScale="90000"/>
          </a:bodyPr>
          <a:lstStyle/>
          <a:p>
            <a:endParaRPr lang="en-US" dirty="0"/>
          </a:p>
        </p:txBody>
      </p:sp>
      <p:pic>
        <p:nvPicPr>
          <p:cNvPr id="4" name="Content Placeholder 3"/>
          <p:cNvPicPr>
            <a:picLocks noGrp="1" noChangeAspect="1"/>
          </p:cNvPicPr>
          <p:nvPr>
            <p:ph idx="1"/>
          </p:nvPr>
        </p:nvPicPr>
        <p:blipFill>
          <a:blip r:embed="rId2"/>
          <a:stretch>
            <a:fillRect/>
          </a:stretch>
        </p:blipFill>
        <p:spPr>
          <a:xfrm>
            <a:off x="640080" y="502920"/>
            <a:ext cx="10713720" cy="5674043"/>
          </a:xfrm>
          <a:prstGeom prst="rect">
            <a:avLst/>
          </a:prstGeom>
        </p:spPr>
      </p:pic>
    </p:spTree>
    <p:extLst>
      <p:ext uri="{BB962C8B-B14F-4D97-AF65-F5344CB8AC3E}">
        <p14:creationId xmlns:p14="http://schemas.microsoft.com/office/powerpoint/2010/main" val="14997281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omic Sans MS" panose="030F0702030302020204" pitchFamily="66" charset="0"/>
              </a:rPr>
              <a:t>TYPES </a:t>
            </a:r>
            <a:r>
              <a:rPr lang="en-US" b="1" dirty="0" smtClean="0">
                <a:latin typeface="Comic Sans MS" panose="030F0702030302020204" pitchFamily="66" charset="0"/>
              </a:rPr>
              <a:t>OF GROWTH AND DEVELOPMENT</a:t>
            </a:r>
            <a:endParaRPr lang="en-US" b="1" dirty="0">
              <a:latin typeface="Comic Sans MS" panose="030F0702030302020204" pitchFamily="66" charset="0"/>
            </a:endParaRPr>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latin typeface="Comic Sans MS" panose="030F0702030302020204" pitchFamily="66" charset="0"/>
              </a:rPr>
              <a:t>Physical – body growth that includes height and weight changes</a:t>
            </a:r>
          </a:p>
          <a:p>
            <a:pPr marL="514350" indent="-514350">
              <a:buFont typeface="+mj-lt"/>
              <a:buAutoNum type="arabicPeriod"/>
            </a:pPr>
            <a:r>
              <a:rPr lang="en-US" dirty="0" smtClean="0">
                <a:latin typeface="Comic Sans MS" panose="030F0702030302020204" pitchFamily="66" charset="0"/>
              </a:rPr>
              <a:t>Mental – intellectual development, problem solving</a:t>
            </a:r>
          </a:p>
          <a:p>
            <a:pPr marL="514350" indent="-514350">
              <a:buFont typeface="+mj-lt"/>
              <a:buAutoNum type="arabicPeriod"/>
            </a:pPr>
            <a:r>
              <a:rPr lang="en-US" dirty="0" smtClean="0">
                <a:latin typeface="Comic Sans MS" panose="030F0702030302020204" pitchFamily="66" charset="0"/>
              </a:rPr>
              <a:t>Emotional – refers to feelings and includes dealing with love, hate, joy, fear, excitement and other similar feelings</a:t>
            </a:r>
          </a:p>
          <a:p>
            <a:pPr marL="514350" indent="-514350">
              <a:buFont typeface="+mj-lt"/>
              <a:buAutoNum type="arabicPeriod"/>
            </a:pPr>
            <a:r>
              <a:rPr lang="en-US" dirty="0" smtClean="0">
                <a:latin typeface="Comic Sans MS" panose="030F0702030302020204" pitchFamily="66" charset="0"/>
              </a:rPr>
              <a:t>Social – refers to interaction and relationship with other people.</a:t>
            </a:r>
            <a:endParaRPr lang="en-US" dirty="0">
              <a:latin typeface="Comic Sans MS" panose="030F0702030302020204" pitchFamily="66" charset="0"/>
            </a:endParaRPr>
          </a:p>
        </p:txBody>
      </p:sp>
    </p:spTree>
    <p:extLst>
      <p:ext uri="{BB962C8B-B14F-4D97-AF65-F5344CB8AC3E}">
        <p14:creationId xmlns:p14="http://schemas.microsoft.com/office/powerpoint/2010/main" val="440696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omic Sans MS" panose="030F0702030302020204" pitchFamily="66" charset="0"/>
              </a:rPr>
              <a:t>PRENATAL PERIOD.</a:t>
            </a:r>
            <a:endParaRPr lang="en-US" b="1" dirty="0">
              <a:latin typeface="Comic Sans MS" panose="030F0702030302020204" pitchFamily="66" charset="0"/>
            </a:endParaRPr>
          </a:p>
        </p:txBody>
      </p:sp>
      <p:sp>
        <p:nvSpPr>
          <p:cNvPr id="3" name="Content Placeholder 2"/>
          <p:cNvSpPr>
            <a:spLocks noGrp="1"/>
          </p:cNvSpPr>
          <p:nvPr>
            <p:ph idx="1"/>
          </p:nvPr>
        </p:nvSpPr>
        <p:spPr/>
        <p:txBody>
          <a:bodyPr>
            <a:normAutofit fontScale="85000" lnSpcReduction="10000"/>
          </a:bodyPr>
          <a:lstStyle/>
          <a:p>
            <a:pPr>
              <a:buFont typeface="Wingdings" panose="05000000000000000000" pitchFamily="2" charset="2"/>
              <a:buChar char="Ø"/>
            </a:pPr>
            <a:r>
              <a:rPr lang="en-US" dirty="0" smtClean="0">
                <a:latin typeface="Comic Sans MS" panose="030F0702030302020204" pitchFamily="66" charset="0"/>
              </a:rPr>
              <a:t>The development from conception till birth of a baby constitute the prenatal stage. The approximate period of prenatal development is taken to be 9 calendar months or 10 lunar months ( i.e., 128 days) although babies are not born exactly after 280 days of conception.</a:t>
            </a:r>
          </a:p>
          <a:p>
            <a:pPr>
              <a:buFont typeface="Wingdings" panose="05000000000000000000" pitchFamily="2" charset="2"/>
              <a:buChar char="Ø"/>
            </a:pPr>
            <a:r>
              <a:rPr lang="en-US" dirty="0" smtClean="0">
                <a:latin typeface="Comic Sans MS" panose="030F0702030302020204" pitchFamily="66" charset="0"/>
              </a:rPr>
              <a:t>Biologically it takes about 266 days from conception for a foetus to become ready for the birth process. Birth of a normal full term baby takes place at ant time after that.</a:t>
            </a:r>
          </a:p>
          <a:p>
            <a:pPr>
              <a:buFont typeface="Wingdings" panose="05000000000000000000" pitchFamily="2" charset="2"/>
              <a:buChar char="Ø"/>
            </a:pPr>
            <a:r>
              <a:rPr lang="en-US" dirty="0" smtClean="0">
                <a:latin typeface="Comic Sans MS" panose="030F0702030302020204" pitchFamily="66" charset="0"/>
              </a:rPr>
              <a:t>Prenatal stage is further divided into 3 phases.</a:t>
            </a:r>
          </a:p>
          <a:p>
            <a:pPr>
              <a:buFont typeface="Wingdings" panose="05000000000000000000" pitchFamily="2" charset="2"/>
              <a:buChar char="Ø"/>
            </a:pPr>
            <a:r>
              <a:rPr lang="en-US" b="1" dirty="0" smtClean="0">
                <a:latin typeface="Comic Sans MS" panose="030F0702030302020204" pitchFamily="66" charset="0"/>
              </a:rPr>
              <a:t>The 1</a:t>
            </a:r>
            <a:r>
              <a:rPr lang="en-US" b="1" baseline="30000" dirty="0" smtClean="0">
                <a:latin typeface="Comic Sans MS" panose="030F0702030302020204" pitchFamily="66" charset="0"/>
              </a:rPr>
              <a:t>st</a:t>
            </a:r>
            <a:r>
              <a:rPr lang="en-US" b="1" dirty="0" smtClean="0">
                <a:latin typeface="Comic Sans MS" panose="030F0702030302020204" pitchFamily="66" charset="0"/>
              </a:rPr>
              <a:t> phase </a:t>
            </a:r>
            <a:r>
              <a:rPr lang="en-US" dirty="0" smtClean="0">
                <a:latin typeface="Comic Sans MS" panose="030F0702030302020204" pitchFamily="66" charset="0"/>
              </a:rPr>
              <a:t>– the </a:t>
            </a:r>
            <a:r>
              <a:rPr lang="en-US" b="1" dirty="0" smtClean="0">
                <a:latin typeface="Comic Sans MS" panose="030F0702030302020204" pitchFamily="66" charset="0"/>
              </a:rPr>
              <a:t>germinal period </a:t>
            </a:r>
            <a:r>
              <a:rPr lang="en-US" dirty="0" smtClean="0">
                <a:latin typeface="Comic Sans MS" panose="030F0702030302020204" pitchFamily="66" charset="0"/>
              </a:rPr>
              <a:t>– is the period from conception until implantation. Conception occurs when a sperm penetrates the wall of a ripened ovum forming a zygote. In about 8 – 14 days, the zygote gets firmly attached to the wall of the mother’s uterus. This is called implantation which brings the germinal period to end.</a:t>
            </a:r>
            <a:endParaRPr lang="en-US" dirty="0">
              <a:latin typeface="Comic Sans MS" panose="030F0702030302020204" pitchFamily="66" charset="0"/>
            </a:endParaRPr>
          </a:p>
        </p:txBody>
      </p:sp>
    </p:spTree>
    <p:extLst>
      <p:ext uri="{BB962C8B-B14F-4D97-AF65-F5344CB8AC3E}">
        <p14:creationId xmlns:p14="http://schemas.microsoft.com/office/powerpoint/2010/main" val="34258296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97815"/>
          </a:xfrm>
        </p:spPr>
        <p:txBody>
          <a:bodyPr>
            <a:normAutofit fontScale="90000"/>
          </a:bodyPr>
          <a:lstStyle/>
          <a:p>
            <a:endParaRPr lang="en-US" dirty="0"/>
          </a:p>
        </p:txBody>
      </p:sp>
      <p:sp>
        <p:nvSpPr>
          <p:cNvPr id="3" name="Content Placeholder 2"/>
          <p:cNvSpPr>
            <a:spLocks noGrp="1"/>
          </p:cNvSpPr>
          <p:nvPr>
            <p:ph idx="1"/>
          </p:nvPr>
        </p:nvSpPr>
        <p:spPr>
          <a:xfrm>
            <a:off x="838200" y="914400"/>
            <a:ext cx="10515600" cy="5262563"/>
          </a:xfrm>
        </p:spPr>
        <p:txBody>
          <a:bodyPr/>
          <a:lstStyle/>
          <a:p>
            <a:pPr>
              <a:buFont typeface="Wingdings" panose="05000000000000000000" pitchFamily="2" charset="2"/>
              <a:buChar char="Ø"/>
            </a:pPr>
            <a:r>
              <a:rPr lang="en-US" dirty="0" smtClean="0">
                <a:latin typeface="Comic Sans MS" panose="030F0702030302020204" pitchFamily="66" charset="0"/>
              </a:rPr>
              <a:t>The 2</a:t>
            </a:r>
            <a:r>
              <a:rPr lang="en-US" baseline="30000" dirty="0" smtClean="0">
                <a:latin typeface="Comic Sans MS" panose="030F0702030302020204" pitchFamily="66" charset="0"/>
              </a:rPr>
              <a:t>nd</a:t>
            </a:r>
            <a:r>
              <a:rPr lang="en-US" dirty="0" smtClean="0">
                <a:latin typeface="Comic Sans MS" panose="030F0702030302020204" pitchFamily="66" charset="0"/>
              </a:rPr>
              <a:t> phase – period of the embryo – which lasts from the beginning of the 3</a:t>
            </a:r>
            <a:r>
              <a:rPr lang="en-US" baseline="30000" dirty="0" smtClean="0">
                <a:latin typeface="Comic Sans MS" panose="030F0702030302020204" pitchFamily="66" charset="0"/>
              </a:rPr>
              <a:t>rd</a:t>
            </a:r>
            <a:r>
              <a:rPr lang="en-US" dirty="0" smtClean="0">
                <a:latin typeface="Comic Sans MS" panose="030F0702030302020204" pitchFamily="66" charset="0"/>
              </a:rPr>
              <a:t> week to the end of the 8</a:t>
            </a:r>
            <a:r>
              <a:rPr lang="en-US" baseline="30000" dirty="0" smtClean="0">
                <a:latin typeface="Comic Sans MS" panose="030F0702030302020204" pitchFamily="66" charset="0"/>
              </a:rPr>
              <a:t>th</a:t>
            </a:r>
            <a:r>
              <a:rPr lang="en-US" dirty="0" smtClean="0">
                <a:latin typeface="Comic Sans MS" panose="030F0702030302020204" pitchFamily="66" charset="0"/>
              </a:rPr>
              <a:t> week. During this time all major organs are formed and the heart begins to beat.</a:t>
            </a:r>
          </a:p>
          <a:p>
            <a:pPr>
              <a:buFont typeface="Wingdings" panose="05000000000000000000" pitchFamily="2" charset="2"/>
              <a:buChar char="Ø"/>
            </a:pPr>
            <a:r>
              <a:rPr lang="en-US" dirty="0" smtClean="0">
                <a:latin typeface="Comic Sans MS" panose="030F0702030302020204" pitchFamily="66" charset="0"/>
              </a:rPr>
              <a:t>The 3</a:t>
            </a:r>
            <a:r>
              <a:rPr lang="en-US" baseline="30000" dirty="0" smtClean="0">
                <a:latin typeface="Comic Sans MS" panose="030F0702030302020204" pitchFamily="66" charset="0"/>
              </a:rPr>
              <a:t>rd</a:t>
            </a:r>
            <a:r>
              <a:rPr lang="en-US" dirty="0" smtClean="0">
                <a:latin typeface="Comic Sans MS" panose="030F0702030302020204" pitchFamily="66" charset="0"/>
              </a:rPr>
              <a:t> phase – period of the fetus – it lasts from the 3</a:t>
            </a:r>
            <a:r>
              <a:rPr lang="en-US" baseline="30000" dirty="0" smtClean="0">
                <a:latin typeface="Comic Sans MS" panose="030F0702030302020204" pitchFamily="66" charset="0"/>
              </a:rPr>
              <a:t>rd</a:t>
            </a:r>
            <a:r>
              <a:rPr lang="en-US" dirty="0" smtClean="0">
                <a:latin typeface="Comic Sans MS" panose="030F0702030302020204" pitchFamily="66" charset="0"/>
              </a:rPr>
              <a:t>  prenatal month until the baby I born. The major organs system begin to function and the growth of the organism is quite rapid. </a:t>
            </a:r>
            <a:endParaRPr lang="en-US" dirty="0">
              <a:latin typeface="Comic Sans MS" panose="030F0702030302020204" pitchFamily="66" charset="0"/>
            </a:endParaRPr>
          </a:p>
        </p:txBody>
      </p:sp>
    </p:spTree>
    <p:extLst>
      <p:ext uri="{BB962C8B-B14F-4D97-AF65-F5344CB8AC3E}">
        <p14:creationId xmlns:p14="http://schemas.microsoft.com/office/powerpoint/2010/main" val="18459932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omic Sans MS" panose="030F0702030302020204" pitchFamily="66" charset="0"/>
              </a:rPr>
              <a:t>INFANCY</a:t>
            </a:r>
            <a:endParaRPr lang="en-US" b="1" dirty="0">
              <a:latin typeface="Comic Sans MS" panose="030F0702030302020204" pitchFamily="66" charset="0"/>
            </a:endParaRPr>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Ø"/>
            </a:pPr>
            <a:r>
              <a:rPr lang="en-US" dirty="0" smtClean="0">
                <a:latin typeface="Comic Sans MS" panose="030F0702030302020204" pitchFamily="66" charset="0"/>
              </a:rPr>
              <a:t>The term “infant” is typically applied to young children under 1 year of age.</a:t>
            </a:r>
          </a:p>
          <a:p>
            <a:pPr>
              <a:buFont typeface="Wingdings" panose="05000000000000000000" pitchFamily="2" charset="2"/>
              <a:buChar char="Ø"/>
            </a:pPr>
            <a:r>
              <a:rPr lang="en-US" b="1" dirty="0" smtClean="0">
                <a:latin typeface="Comic Sans MS" panose="030F0702030302020204" pitchFamily="66" charset="0"/>
              </a:rPr>
              <a:t>Physical</a:t>
            </a:r>
            <a:r>
              <a:rPr lang="en-US" dirty="0" smtClean="0">
                <a:latin typeface="Comic Sans MS" panose="030F0702030302020204" pitchFamily="66" charset="0"/>
              </a:rPr>
              <a:t> ; the most dramatic and rapid changes in growth and development happens during the 1</a:t>
            </a:r>
            <a:r>
              <a:rPr lang="en-US" baseline="30000" dirty="0" smtClean="0">
                <a:latin typeface="Comic Sans MS" panose="030F0702030302020204" pitchFamily="66" charset="0"/>
              </a:rPr>
              <a:t>st</a:t>
            </a:r>
            <a:r>
              <a:rPr lang="en-US" dirty="0" smtClean="0">
                <a:latin typeface="Comic Sans MS" panose="030F0702030302020204" pitchFamily="66" charset="0"/>
              </a:rPr>
              <a:t> year of life.</a:t>
            </a:r>
          </a:p>
          <a:p>
            <a:pPr>
              <a:buFont typeface="Wingdings" panose="05000000000000000000" pitchFamily="2" charset="2"/>
              <a:buChar char="Ø"/>
            </a:pPr>
            <a:r>
              <a:rPr lang="en-US" b="1" dirty="0" smtClean="0">
                <a:latin typeface="Comic Sans MS" panose="030F0702030302020204" pitchFamily="66" charset="0"/>
              </a:rPr>
              <a:t>Mental</a:t>
            </a:r>
            <a:r>
              <a:rPr lang="en-US" dirty="0" smtClean="0">
                <a:latin typeface="Comic Sans MS" panose="030F0702030302020204" pitchFamily="66" charset="0"/>
              </a:rPr>
              <a:t> ; infant makes their needs known by crying. They cannot yet speak, but are able to understand some words by six months old. By one year, they understand many words and use single words in their vocabulary.</a:t>
            </a:r>
          </a:p>
          <a:p>
            <a:pPr>
              <a:buFont typeface="Wingdings" panose="05000000000000000000" pitchFamily="2" charset="2"/>
              <a:buChar char="Ø"/>
            </a:pPr>
            <a:r>
              <a:rPr lang="en-US" b="1" dirty="0" smtClean="0">
                <a:latin typeface="Comic Sans MS" panose="030F0702030302020204" pitchFamily="66" charset="0"/>
              </a:rPr>
              <a:t>Needs</a:t>
            </a:r>
            <a:r>
              <a:rPr lang="en-US" dirty="0" smtClean="0">
                <a:latin typeface="Comic Sans MS" panose="030F0702030302020204" pitchFamily="66" charset="0"/>
              </a:rPr>
              <a:t> ; infants are dependent on others for all their needs. Love and security are essential for emotional and social growth. Stimulation is essential for mental growth.</a:t>
            </a:r>
            <a:endParaRPr lang="en-US" dirty="0">
              <a:latin typeface="Comic Sans MS" panose="030F0702030302020204" pitchFamily="66" charset="0"/>
            </a:endParaRPr>
          </a:p>
        </p:txBody>
      </p:sp>
    </p:spTree>
    <p:extLst>
      <p:ext uri="{BB962C8B-B14F-4D97-AF65-F5344CB8AC3E}">
        <p14:creationId xmlns:p14="http://schemas.microsoft.com/office/powerpoint/2010/main" val="26211639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982</TotalTime>
  <Words>2220</Words>
  <Application>Microsoft Office PowerPoint</Application>
  <PresentationFormat>Widescreen</PresentationFormat>
  <Paragraphs>144</Paragraphs>
  <Slides>23</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Calibri Light</vt:lpstr>
      <vt:lpstr>Comic Sans MS</vt:lpstr>
      <vt:lpstr>Wingdings</vt:lpstr>
      <vt:lpstr>Office Theme</vt:lpstr>
      <vt:lpstr>HUMAN GROWTH AND DEVELEPMENT.</vt:lpstr>
      <vt:lpstr>OBJECTIVES</vt:lpstr>
      <vt:lpstr>GROWTH AND DEVELOPMENT</vt:lpstr>
      <vt:lpstr>LIFE STAGES</vt:lpstr>
      <vt:lpstr>PowerPoint Presentation</vt:lpstr>
      <vt:lpstr>TYPES OF GROWTH AND DEVELOPMENT</vt:lpstr>
      <vt:lpstr>PRENATAL PERIOD.</vt:lpstr>
      <vt:lpstr>PowerPoint Presentation</vt:lpstr>
      <vt:lpstr>INFANCY</vt:lpstr>
      <vt:lpstr>BABY HOOD. </vt:lpstr>
      <vt:lpstr>EARLY CHILDHOOD.</vt:lpstr>
      <vt:lpstr>LATE CHILDHOOD</vt:lpstr>
      <vt:lpstr>PUBERTY</vt:lpstr>
      <vt:lpstr>ADOLESCENCE</vt:lpstr>
      <vt:lpstr>PowerPoint Presentation</vt:lpstr>
      <vt:lpstr>EARLY ADULTHOOD</vt:lpstr>
      <vt:lpstr>MIDDLE AGE.</vt:lpstr>
      <vt:lpstr>OLD AGE.( 65 YRS TO DEATH)</vt:lpstr>
      <vt:lpstr>PowerPoint Presentation</vt:lpstr>
      <vt:lpstr>PRINCIPLES OF GROWTH &amp; DEVELOPMENT.</vt:lpstr>
      <vt:lpstr>SUMMARY.</vt:lpstr>
      <vt:lpstr>Commonly asked questions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GROWTH AND DEVELEPMENT.</dc:title>
  <dc:creator>Vincent Odhiambo</dc:creator>
  <cp:lastModifiedBy>Vincent Odhiambo</cp:lastModifiedBy>
  <cp:revision>39</cp:revision>
  <dcterms:created xsi:type="dcterms:W3CDTF">2022-03-22T17:58:07Z</dcterms:created>
  <dcterms:modified xsi:type="dcterms:W3CDTF">2022-03-23T23:01:41Z</dcterms:modified>
</cp:coreProperties>
</file>