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slides/slide290.xml" ContentType="application/vnd.openxmlformats-officedocument.presentationml.slide+xml"/>
  <Override PartName="/ppt/notesMasters/notesMaster1.xml" ContentType="application/vnd.openxmlformats-officedocument.presentationml.notesMaster+xml"/>
  <Override PartName="/ppt/slides/slide169.xml" ContentType="application/vnd.openxmlformats-officedocument.presentationml.slide+xml"/>
  <Override PartName="/ppt/slides/slide221.xml" ContentType="application/vnd.openxmlformats-officedocument.presentationml.slide+xml"/>
  <Override PartName="/ppt/slides/slide308.xml" ContentType="application/vnd.openxmlformats-officedocument.presentationml.slide+xml"/>
  <Override PartName="/ppt/slides/slide31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32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s/slide295.xml" ContentType="application/vnd.openxmlformats-officedocument.presentationml.slide+xml"/>
  <Override PartName="/ppt/slides/slide300.xml" ContentType="application/vnd.openxmlformats-officedocument.presentationml.slide+xml"/>
  <Override PartName="/ppt/slides/slide31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327.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316.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30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slides/slide289.xml" ContentType="application/vnd.openxmlformats-officedocument.presentationml.slide+xml"/>
  <Override PartName="/ppt/slides/slide330.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81.xml" ContentType="application/vnd.openxmlformats-officedocument.presentationml.slide+xml"/>
  <Override PartName="/ppt/slides/slide292.xml" ContentType="application/vnd.openxmlformats-officedocument.presentationml.slide+xml"/>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slides/slide32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s/slide297.xml" ContentType="application/vnd.openxmlformats-officedocument.presentationml.slide+xml"/>
  <Override PartName="/ppt/slides/slide302.xml" ContentType="application/vnd.openxmlformats-officedocument.presentationml.slide+xml"/>
  <Override PartName="/ppt/slides/slide313.xml" ContentType="application/vnd.openxmlformats-officedocument.presentationml.slide+xml"/>
  <Override PartName="/ppt/slideLayouts/slideLayout9.xml" ContentType="application/vnd.openxmlformats-officedocument.presentationml.slideLayout+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239.xml" ContentType="application/vnd.openxmlformats-officedocument.presentationml.slide+xml"/>
  <Override PartName="/ppt/slides/slide286.xml" ContentType="application/vnd.openxmlformats-officedocument.presentationml.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53.xml" ContentType="application/vnd.openxmlformats-officedocument.presentationml.slide+xml"/>
  <Override PartName="/ppt/slides/slide13.xml" ContentType="application/vnd.openxmlformats-officedocument.presentationml.slide+xml"/>
  <Override PartName="/ppt/slides/slide60.xml" ContentType="application/vnd.openxmlformats-officedocument.presentationml.slide+xml"/>
  <Override PartName="/ppt/slides/slide242.xml" ContentType="application/vnd.openxmlformats-officedocument.presentationml.slide+xml"/>
  <Override PartName="/ppt/slides/slide329.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231.xml" ContentType="application/vnd.openxmlformats-officedocument.presentationml.slide+xml"/>
  <Override PartName="/ppt/slides/slide318.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307.xml" ContentType="application/vnd.openxmlformats-officedocument.presentationml.slide+xml"/>
  <Override PartName="/ppt/slides/slide325.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314.xml" ContentType="application/vnd.openxmlformats-officedocument.presentationml.slide+xml"/>
  <Override PartName="/ppt/slides/slide332.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87.xml" ContentType="application/vnd.openxmlformats-officedocument.presentationml.slide+xml"/>
  <Override PartName="/ppt/slides/slide298.xml" ContentType="application/vnd.openxmlformats-officedocument.presentationml.slide+xml"/>
  <Override PartName="/ppt/slides/slide303.xml" ContentType="application/vnd.openxmlformats-officedocument.presentationml.slide+xml"/>
  <Override PartName="/ppt/slides/slide32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31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s/slide294.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32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299.xml" ContentType="application/vnd.openxmlformats-officedocument.presentationml.slide+xml"/>
  <Override PartName="/ppt/slides/slide304.xml" ContentType="application/vnd.openxmlformats-officedocument.presentationml.slide+xml"/>
  <Override PartName="/ppt/slides/slide31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slides/slide288.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s/slide291.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309.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323.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slides/slide312.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s/slide296.xml" ContentType="application/vnd.openxmlformats-officedocument.presentationml.slide+xml"/>
  <Override PartName="/ppt/slides/slide30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theme/theme3.xml" ContentType="application/vnd.openxmlformats-officedocument.them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12.xml" ContentType="application/vnd.openxmlformats-officedocument.presentationml.slide+xml"/>
  <Override PartName="/ppt/slides/slide178.xml" ContentType="application/vnd.openxmlformats-officedocument.presentationml.slide+xml"/>
  <Override PartName="/ppt/slides/slide230.xml" ContentType="application/vnd.openxmlformats-officedocument.presentationml.slide+xml"/>
  <Override PartName="/ppt/slides/slide328.xml" ContentType="application/vnd.openxmlformats-officedocument.presentationml.slide+xml"/>
  <Override PartName="/ppt/slideLayouts/slideLayout11.xml" ContentType="application/vnd.openxmlformats-officedocument.presentationml.slideLayout+xml"/>
  <Override PartName="/ppt/slides/slide167.xml" ContentType="application/vnd.openxmlformats-officedocument.presentationml.slide+xml"/>
  <Override PartName="/ppt/slides/slide306.xml" ContentType="application/vnd.openxmlformats-officedocument.presentationml.slide+xml"/>
  <Override PartName="/ppt/slides/slide317.xml" ContentType="application/vnd.openxmlformats-officedocument.presentationml.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s/slide331.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32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246.xml" ContentType="application/vnd.openxmlformats-officedocument.presentationml.slide+xml"/>
  <Override PartName="/ppt/slides/slide293.xml" ContentType="application/vnd.openxmlformats-officedocument.presentationml.slide+xml"/>
  <Override PartName="/ppt/slideLayouts/slideLayout5.xml" ContentType="application/vnd.openxmlformats-officedocument.presentationml.slideLayout+xml"/>
  <Override PartName="/ppt/slides/slide53.xml" ContentType="application/vnd.openxmlformats-officedocument.presentationml.slide+xml"/>
  <Override PartName="/ppt/slides/slide235.xml" ContentType="application/vnd.openxmlformats-officedocument.presentationml.slide+xml"/>
  <Override PartName="/ppt/slides/slide282.xml" ContentType="application/vnd.openxmlformats-officedocument.presentationml.slide+xml"/>
  <Default Extension="jpeg" ContentType="image/jpeg"/>
  <Override PartName="/ppt/slides/slide31.xml" ContentType="application/vnd.openxmlformats-officedocument.presentationml.slide+xml"/>
  <Override PartName="/ppt/slides/slide42.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4"/>
  </p:notesMasterIdLst>
  <p:handoutMasterIdLst>
    <p:handoutMasterId r:id="rId33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48" r:id="rId60"/>
    <p:sldId id="314" r:id="rId61"/>
    <p:sldId id="327" r:id="rId62"/>
    <p:sldId id="328"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3" r:id="rId138"/>
    <p:sldId id="394" r:id="rId139"/>
    <p:sldId id="395" r:id="rId140"/>
    <p:sldId id="396" r:id="rId141"/>
    <p:sldId id="397" r:id="rId142"/>
    <p:sldId id="398" r:id="rId143"/>
    <p:sldId id="399" r:id="rId144"/>
    <p:sldId id="400" r:id="rId145"/>
    <p:sldId id="401" r:id="rId146"/>
    <p:sldId id="604" r:id="rId147"/>
    <p:sldId id="402" r:id="rId148"/>
    <p:sldId id="403" r:id="rId149"/>
    <p:sldId id="404" r:id="rId150"/>
    <p:sldId id="405" r:id="rId151"/>
    <p:sldId id="406" r:id="rId152"/>
    <p:sldId id="407" r:id="rId153"/>
    <p:sldId id="408" r:id="rId154"/>
    <p:sldId id="409" r:id="rId155"/>
    <p:sldId id="410" r:id="rId156"/>
    <p:sldId id="411" r:id="rId157"/>
    <p:sldId id="473" r:id="rId158"/>
    <p:sldId id="488" r:id="rId159"/>
    <p:sldId id="474" r:id="rId160"/>
    <p:sldId id="489" r:id="rId161"/>
    <p:sldId id="475" r:id="rId162"/>
    <p:sldId id="490" r:id="rId163"/>
    <p:sldId id="476" r:id="rId164"/>
    <p:sldId id="491" r:id="rId165"/>
    <p:sldId id="477" r:id="rId166"/>
    <p:sldId id="492" r:id="rId167"/>
    <p:sldId id="493" r:id="rId168"/>
    <p:sldId id="478" r:id="rId169"/>
    <p:sldId id="479" r:id="rId170"/>
    <p:sldId id="494" r:id="rId171"/>
    <p:sldId id="480" r:id="rId172"/>
    <p:sldId id="495" r:id="rId173"/>
    <p:sldId id="481" r:id="rId174"/>
    <p:sldId id="482" r:id="rId175"/>
    <p:sldId id="496" r:id="rId176"/>
    <p:sldId id="483" r:id="rId177"/>
    <p:sldId id="497" r:id="rId178"/>
    <p:sldId id="484" r:id="rId179"/>
    <p:sldId id="498" r:id="rId180"/>
    <p:sldId id="486" r:id="rId181"/>
    <p:sldId id="485" r:id="rId182"/>
    <p:sldId id="487" r:id="rId183"/>
    <p:sldId id="514" r:id="rId184"/>
    <p:sldId id="515" r:id="rId185"/>
    <p:sldId id="516" r:id="rId186"/>
    <p:sldId id="517" r:id="rId187"/>
    <p:sldId id="518" r:id="rId188"/>
    <p:sldId id="519" r:id="rId189"/>
    <p:sldId id="520" r:id="rId190"/>
    <p:sldId id="521" r:id="rId191"/>
    <p:sldId id="416" r:id="rId192"/>
    <p:sldId id="423" r:id="rId193"/>
    <p:sldId id="429" r:id="rId194"/>
    <p:sldId id="418" r:id="rId195"/>
    <p:sldId id="419" r:id="rId196"/>
    <p:sldId id="420" r:id="rId197"/>
    <p:sldId id="421" r:id="rId198"/>
    <p:sldId id="422" r:id="rId199"/>
    <p:sldId id="424" r:id="rId200"/>
    <p:sldId id="425" r:id="rId201"/>
    <p:sldId id="426" r:id="rId202"/>
    <p:sldId id="427" r:id="rId203"/>
    <p:sldId id="430" r:id="rId204"/>
    <p:sldId id="431" r:id="rId205"/>
    <p:sldId id="432" r:id="rId206"/>
    <p:sldId id="433" r:id="rId207"/>
    <p:sldId id="434" r:id="rId208"/>
    <p:sldId id="435" r:id="rId209"/>
    <p:sldId id="436" r:id="rId210"/>
    <p:sldId id="437" r:id="rId211"/>
    <p:sldId id="438" r:id="rId212"/>
    <p:sldId id="439" r:id="rId213"/>
    <p:sldId id="440" r:id="rId214"/>
    <p:sldId id="441" r:id="rId215"/>
    <p:sldId id="442" r:id="rId216"/>
    <p:sldId id="444" r:id="rId217"/>
    <p:sldId id="445" r:id="rId218"/>
    <p:sldId id="446" r:id="rId219"/>
    <p:sldId id="447" r:id="rId220"/>
    <p:sldId id="448" r:id="rId221"/>
    <p:sldId id="449" r:id="rId222"/>
    <p:sldId id="450" r:id="rId223"/>
    <p:sldId id="451" r:id="rId224"/>
    <p:sldId id="452" r:id="rId225"/>
    <p:sldId id="453" r:id="rId226"/>
    <p:sldId id="454" r:id="rId227"/>
    <p:sldId id="455" r:id="rId228"/>
    <p:sldId id="456" r:id="rId229"/>
    <p:sldId id="457" r:id="rId230"/>
    <p:sldId id="458" r:id="rId231"/>
    <p:sldId id="459" r:id="rId232"/>
    <p:sldId id="460" r:id="rId233"/>
    <p:sldId id="461" r:id="rId234"/>
    <p:sldId id="462" r:id="rId235"/>
    <p:sldId id="463" r:id="rId236"/>
    <p:sldId id="499" r:id="rId237"/>
    <p:sldId id="500" r:id="rId238"/>
    <p:sldId id="501" r:id="rId239"/>
    <p:sldId id="502" r:id="rId240"/>
    <p:sldId id="503" r:id="rId241"/>
    <p:sldId id="504" r:id="rId242"/>
    <p:sldId id="505" r:id="rId243"/>
    <p:sldId id="506" r:id="rId244"/>
    <p:sldId id="507" r:id="rId245"/>
    <p:sldId id="508" r:id="rId246"/>
    <p:sldId id="509" r:id="rId247"/>
    <p:sldId id="510" r:id="rId248"/>
    <p:sldId id="511" r:id="rId249"/>
    <p:sldId id="512" r:id="rId250"/>
    <p:sldId id="513" r:id="rId251"/>
    <p:sldId id="546" r:id="rId252"/>
    <p:sldId id="547" r:id="rId253"/>
    <p:sldId id="548" r:id="rId254"/>
    <p:sldId id="549" r:id="rId255"/>
    <p:sldId id="522" r:id="rId256"/>
    <p:sldId id="523" r:id="rId257"/>
    <p:sldId id="524" r:id="rId258"/>
    <p:sldId id="525" r:id="rId259"/>
    <p:sldId id="526" r:id="rId260"/>
    <p:sldId id="527" r:id="rId261"/>
    <p:sldId id="528" r:id="rId262"/>
    <p:sldId id="529" r:id="rId263"/>
    <p:sldId id="530" r:id="rId264"/>
    <p:sldId id="531" r:id="rId265"/>
    <p:sldId id="532" r:id="rId266"/>
    <p:sldId id="533" r:id="rId267"/>
    <p:sldId id="534" r:id="rId268"/>
    <p:sldId id="603" r:id="rId269"/>
    <p:sldId id="535" r:id="rId270"/>
    <p:sldId id="550" r:id="rId271"/>
    <p:sldId id="551" r:id="rId272"/>
    <p:sldId id="552" r:id="rId273"/>
    <p:sldId id="553" r:id="rId274"/>
    <p:sldId id="554" r:id="rId275"/>
    <p:sldId id="555" r:id="rId276"/>
    <p:sldId id="536" r:id="rId277"/>
    <p:sldId id="537" r:id="rId278"/>
    <p:sldId id="538" r:id="rId279"/>
    <p:sldId id="539" r:id="rId280"/>
    <p:sldId id="540" r:id="rId281"/>
    <p:sldId id="541" r:id="rId282"/>
    <p:sldId id="542" r:id="rId283"/>
    <p:sldId id="543" r:id="rId284"/>
    <p:sldId id="544" r:id="rId285"/>
    <p:sldId id="545" r:id="rId286"/>
    <p:sldId id="556" r:id="rId287"/>
    <p:sldId id="557" r:id="rId288"/>
    <p:sldId id="558" r:id="rId289"/>
    <p:sldId id="559" r:id="rId290"/>
    <p:sldId id="560" r:id="rId291"/>
    <p:sldId id="561" r:id="rId292"/>
    <p:sldId id="563" r:id="rId293"/>
    <p:sldId id="564" r:id="rId294"/>
    <p:sldId id="566" r:id="rId295"/>
    <p:sldId id="567" r:id="rId296"/>
    <p:sldId id="565" r:id="rId297"/>
    <p:sldId id="578" r:id="rId298"/>
    <p:sldId id="579" r:id="rId299"/>
    <p:sldId id="580" r:id="rId300"/>
    <p:sldId id="581" r:id="rId301"/>
    <p:sldId id="582" r:id="rId302"/>
    <p:sldId id="583" r:id="rId303"/>
    <p:sldId id="584" r:id="rId304"/>
    <p:sldId id="585" r:id="rId305"/>
    <p:sldId id="562" r:id="rId306"/>
    <p:sldId id="568" r:id="rId307"/>
    <p:sldId id="569" r:id="rId308"/>
    <p:sldId id="570" r:id="rId309"/>
    <p:sldId id="571" r:id="rId310"/>
    <p:sldId id="572" r:id="rId311"/>
    <p:sldId id="573" r:id="rId312"/>
    <p:sldId id="574" r:id="rId313"/>
    <p:sldId id="575" r:id="rId314"/>
    <p:sldId id="576" r:id="rId315"/>
    <p:sldId id="577" r:id="rId316"/>
    <p:sldId id="586" r:id="rId317"/>
    <p:sldId id="587" r:id="rId318"/>
    <p:sldId id="588" r:id="rId319"/>
    <p:sldId id="589" r:id="rId320"/>
    <p:sldId id="590" r:id="rId321"/>
    <p:sldId id="591" r:id="rId322"/>
    <p:sldId id="592" r:id="rId323"/>
    <p:sldId id="593" r:id="rId324"/>
    <p:sldId id="594" r:id="rId325"/>
    <p:sldId id="595" r:id="rId326"/>
    <p:sldId id="596" r:id="rId327"/>
    <p:sldId id="597" r:id="rId328"/>
    <p:sldId id="598" r:id="rId329"/>
    <p:sldId id="599" r:id="rId330"/>
    <p:sldId id="600" r:id="rId331"/>
    <p:sldId id="601" r:id="rId332"/>
    <p:sldId id="602" r:id="rId3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264"/>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1794"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324" Type="http://schemas.openxmlformats.org/officeDocument/2006/relationships/slide" Target="slides/slide323.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335" Type="http://schemas.openxmlformats.org/officeDocument/2006/relationships/handoutMaster" Target="handoutMasters/handoutMaster1.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25" Type="http://schemas.openxmlformats.org/officeDocument/2006/relationships/slide" Target="slides/slide324.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presProps" Target="presProps.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viewProps" Target="viewProps.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theme" Target="theme/theme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302" Type="http://schemas.openxmlformats.org/officeDocument/2006/relationships/slide" Target="slides/slide301.xml"/><Relationship Id="rId307" Type="http://schemas.openxmlformats.org/officeDocument/2006/relationships/slide" Target="slides/slide306.xml"/><Relationship Id="rId323" Type="http://schemas.openxmlformats.org/officeDocument/2006/relationships/slide" Target="slides/slide322.xml"/><Relationship Id="rId328" Type="http://schemas.openxmlformats.org/officeDocument/2006/relationships/slide" Target="slides/slide32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313" Type="http://schemas.openxmlformats.org/officeDocument/2006/relationships/slide" Target="slides/slide312.xml"/><Relationship Id="rId318" Type="http://schemas.openxmlformats.org/officeDocument/2006/relationships/slide" Target="slides/slide317.xml"/><Relationship Id="rId33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33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40BEB87-7C45-4E25-8669-F0C3E9A19E83}" type="datetimeFigureOut">
              <a:rPr lang="en-US" smtClean="0"/>
              <a:pPr/>
              <a:t>10/28/2018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B7032E0-E687-4E45-A585-4C5659A1E00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51A86E5-0693-4572-8DF9-159314F86723}" type="datetimeFigureOut">
              <a:rPr lang="en-US" smtClean="0"/>
              <a:pPr/>
              <a:t>10/28/2018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685C38C-12ED-4CF4-ABEC-88C5667C661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83360-039F-498F-8D61-229C239CA254}" type="datetime1">
              <a:rPr lang="en-US" smtClean="0"/>
              <a:pPr/>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56316-5802-4591-B032-ED900D052EE2}" type="datetime1">
              <a:rPr lang="en-US" smtClean="0"/>
              <a:pPr/>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6C2502-6C30-4AF3-89CC-5E0CDB9FA6D8}" type="datetime1">
              <a:rPr lang="en-US" smtClean="0"/>
              <a:pPr/>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30B2B0-A49E-4DF0-854A-15BEB7B615D0}" type="datetime1">
              <a:rPr lang="en-US" smtClean="0"/>
              <a:pPr/>
              <a:t>10/28/2018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276F33-CE45-417D-BAA8-45E364AFD003}" type="datetime1">
              <a:rPr lang="en-US" smtClean="0"/>
              <a:pPr/>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EDB82E-963B-428F-9827-61F27D389B85}" type="datetime1">
              <a:rPr lang="en-US" smtClean="0"/>
              <a:pPr/>
              <a:t>10/28/2018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1D1B44-CFFD-4556-9A15-5C619545F4AD}" type="datetime1">
              <a:rPr lang="en-US" smtClean="0"/>
              <a:pPr/>
              <a:t>10/28/2018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24FF8-273D-45C4-A878-2DDC6CC80040}" type="datetime1">
              <a:rPr lang="en-US" smtClean="0"/>
              <a:pPr/>
              <a:t>10/28/2018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F421-B62E-4487-938C-EB7C2C415616}" type="datetime1">
              <a:rPr lang="en-US" smtClean="0"/>
              <a:pPr/>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30B07-A8E0-4991-93AE-7CDADD0B50D9}" type="datetime1">
              <a:rPr lang="en-US" smtClean="0"/>
              <a:pPr/>
              <a:t>10/28/2018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AD1C8-2323-4471-8A5F-FF8FEC33CE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10789-7E72-4198-B6C2-FB967100BF85}" type="datetime1">
              <a:rPr lang="en-US" smtClean="0"/>
              <a:pPr/>
              <a:t>10/28/2018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2AD1C8-2323-4471-8A5F-FF8FEC33CE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8" Type="http://schemas.openxmlformats.org/officeDocument/2006/relationships/hyperlink" Target="https://en.wikipedia.org/wiki/Teacher" TargetMode="External"/><Relationship Id="rId3" Type="http://schemas.openxmlformats.org/officeDocument/2006/relationships/hyperlink" Target="https://en.wikipedia.org/wiki/Social_learning_theory" TargetMode="External"/><Relationship Id="rId7" Type="http://schemas.openxmlformats.org/officeDocument/2006/relationships/hyperlink" Target="https://en.wikipedia.org/wiki/Friend" TargetMode="External"/><Relationship Id="rId2" Type="http://schemas.openxmlformats.org/officeDocument/2006/relationships/hyperlink" Target="https://en.wikipedia.org/wiki/Learning" TargetMode="External"/><Relationship Id="rId1" Type="http://schemas.openxmlformats.org/officeDocument/2006/relationships/slideLayout" Target="../slideLayouts/slideLayout2.xml"/><Relationship Id="rId6" Type="http://schemas.openxmlformats.org/officeDocument/2006/relationships/hyperlink" Target="https://en.wikipedia.org/wiki/Sibling" TargetMode="External"/><Relationship Id="rId5" Type="http://schemas.openxmlformats.org/officeDocument/2006/relationships/hyperlink" Target="https://en.wikipedia.org/wiki/Parent" TargetMode="External"/><Relationship Id="rId4" Type="http://schemas.openxmlformats.org/officeDocument/2006/relationships/hyperlink" Target="https://en.wikipedia.org/wiki/Reinforcement" TargetMode="Externa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hyperlink" Target="https://en.wikipedia.org/wiki/Observational_learning" TargetMode="External"/><Relationship Id="rId2" Type="http://schemas.openxmlformats.org/officeDocument/2006/relationships/hyperlink" Target="https://en.wikipedia.org/wiki/Cognition"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hyperlink" Target="https://en.wikipedia.org/wiki/Diffusion" TargetMode="Externa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3" Type="http://schemas.openxmlformats.org/officeDocument/2006/relationships/hyperlink" Target="https://en.wikipedia.org/wiki/Community" TargetMode="External"/><Relationship Id="rId2" Type="http://schemas.openxmlformats.org/officeDocument/2006/relationships/hyperlink" Target="https://en.wikipedia.org/wiki/Culture" TargetMode="External"/><Relationship Id="rId1" Type="http://schemas.openxmlformats.org/officeDocument/2006/relationships/slideLayout" Target="../slideLayouts/slideLayout2.xml"/><Relationship Id="rId4" Type="http://schemas.openxmlformats.org/officeDocument/2006/relationships/hyperlink" Target="https://en.wikipedia.org/wiki/Observational_learning" TargetMode="External"/></Relationships>
</file>

<file path=ppt/slides/_rels/slide163.xml.rels><?xml version="1.0" encoding="UTF-8" standalone="yes"?>
<Relationships xmlns="http://schemas.openxmlformats.org/package/2006/relationships"><Relationship Id="rId3" Type="http://schemas.openxmlformats.org/officeDocument/2006/relationships/hyperlink" Target="https://en.wikipedia.org/wiki/Bobo_doll_experiment" TargetMode="External"/><Relationship Id="rId2" Type="http://schemas.openxmlformats.org/officeDocument/2006/relationships/hyperlink" Target="https://en.wikipedia.org/wiki/Albert_Bandura"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en.wikipedia.org/wiki/Reciprocal_determinism" TargetMode="External"/><Relationship Id="rId2" Type="http://schemas.openxmlformats.org/officeDocument/2006/relationships/hyperlink" Target="https://en.wikipedia.org/wiki/Bobo_doll_experiment"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en.wikipedia.org/wiki/Observational_learning"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en.wikipedia.org/wiki/Child_Integration"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en.wikipedia.org/wiki/Observational_learning"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en.wikipedia.org/wiki/Social_cognitive_theory"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en.wikipedia.org/wiki/Observational_learning"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3" Type="http://schemas.openxmlformats.org/officeDocument/2006/relationships/hyperlink" Target="https://en.wikipedia.org/wiki/Infancy" TargetMode="External"/><Relationship Id="rId2" Type="http://schemas.openxmlformats.org/officeDocument/2006/relationships/hyperlink" Target="https://en.wikipedia.org/wiki/Albert_Bandura" TargetMode="External"/><Relationship Id="rId1" Type="http://schemas.openxmlformats.org/officeDocument/2006/relationships/slideLayout" Target="../slideLayouts/slideLayout2.xml"/><Relationship Id="rId4" Type="http://schemas.openxmlformats.org/officeDocument/2006/relationships/hyperlink" Target="https://en.wikipedia.org/wiki/Adolescence" TargetMode="External"/></Relationships>
</file>

<file path=ppt/slides/_rels/slide177.xml.rels><?xml version="1.0" encoding="UTF-8" standalone="yes"?>
<Relationships xmlns="http://schemas.openxmlformats.org/package/2006/relationships"><Relationship Id="rId2" Type="http://schemas.openxmlformats.org/officeDocument/2006/relationships/hyperlink" Target="https://en.wikipedia.org/wiki/Social_skills"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3" Type="http://schemas.openxmlformats.org/officeDocument/2006/relationships/hyperlink" Target="https://en.wikipedia.org/wiki/Elementary_school" TargetMode="External"/><Relationship Id="rId2" Type="http://schemas.openxmlformats.org/officeDocument/2006/relationships/hyperlink" Target="https://en.wikipedia.org/wiki/Imitation" TargetMode="External"/><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3" Type="http://schemas.openxmlformats.org/officeDocument/2006/relationships/hyperlink" Target="https://en.wikipedia.org/wiki/Ethology" TargetMode="External"/><Relationship Id="rId2" Type="http://schemas.openxmlformats.org/officeDocument/2006/relationships/hyperlink" Target="https://en.wikipedia.org/wiki/Michael_Tomasello" TargetMode="External"/><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en.wikipedia.org/wiki/Reinforcement"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HUMAN PSYCHOLOGY</a:t>
            </a:r>
            <a:endParaRPr lang="en-US" b="1" dirty="0"/>
          </a:p>
        </p:txBody>
      </p:sp>
      <p:sp>
        <p:nvSpPr>
          <p:cNvPr id="3" name="Subtitle 2"/>
          <p:cNvSpPr>
            <a:spLocks noGrp="1"/>
          </p:cNvSpPr>
          <p:nvPr>
            <p:ph type="subTitle" idx="1"/>
          </p:nvPr>
        </p:nvSpPr>
        <p:spPr/>
        <p:txBody>
          <a:bodyPr/>
          <a:lstStyle/>
          <a:p>
            <a:r>
              <a:rPr lang="en-US" dirty="0" smtClean="0"/>
              <a:t>BY </a:t>
            </a:r>
          </a:p>
          <a:p>
            <a:r>
              <a:rPr lang="en-US" dirty="0" smtClean="0"/>
              <a:t>VICTORIA KIMANI</a:t>
            </a:r>
            <a:endParaRPr lang="en-US" dirty="0"/>
          </a:p>
        </p:txBody>
      </p:sp>
      <p:sp>
        <p:nvSpPr>
          <p:cNvPr id="4" name="Date Placeholder 3"/>
          <p:cNvSpPr>
            <a:spLocks noGrp="1"/>
          </p:cNvSpPr>
          <p:nvPr>
            <p:ph type="dt" sz="half" idx="10"/>
          </p:nvPr>
        </p:nvSpPr>
        <p:spPr/>
        <p:txBody>
          <a:bodyPr/>
          <a:lstStyle/>
          <a:p>
            <a:fld id="{C59C99A7-6A1B-44A4-B1C9-D0089A5170CD}"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HISTORICAL B/GROUND</a:t>
            </a:r>
            <a:endParaRPr lang="en-US" b="1" dirty="0"/>
          </a:p>
        </p:txBody>
      </p:sp>
      <p:sp>
        <p:nvSpPr>
          <p:cNvPr id="3" name="Content Placeholder 2"/>
          <p:cNvSpPr>
            <a:spLocks noGrp="1"/>
          </p:cNvSpPr>
          <p:nvPr>
            <p:ph idx="1"/>
          </p:nvPr>
        </p:nvSpPr>
        <p:spPr/>
        <p:txBody>
          <a:bodyPr>
            <a:normAutofit lnSpcReduction="10000"/>
          </a:bodyPr>
          <a:lstStyle/>
          <a:p>
            <a:r>
              <a:rPr lang="en-US" dirty="0" smtClean="0"/>
              <a:t>History of psychology dates back to the ancient Greeks</a:t>
            </a:r>
          </a:p>
          <a:p>
            <a:r>
              <a:rPr lang="en-US" dirty="0" smtClean="0"/>
              <a:t>It was a branch of philosophy until 1879 when it developed as an independent scientific displine in German and Us.</a:t>
            </a:r>
          </a:p>
          <a:p>
            <a:r>
              <a:rPr lang="en-US" dirty="0" smtClean="0"/>
              <a:t>Wilhelm Wundt(1879) founded the first lab of psychological research in leipzig Germany.</a:t>
            </a:r>
          </a:p>
          <a:p>
            <a:r>
              <a:rPr lang="en-US" dirty="0" smtClean="0"/>
              <a:t>He was a professor and regarded as father of experimental psychology.</a:t>
            </a:r>
            <a:endParaRPr lang="en-US" dirty="0"/>
          </a:p>
        </p:txBody>
      </p:sp>
      <p:sp>
        <p:nvSpPr>
          <p:cNvPr id="4" name="Date Placeholder 3"/>
          <p:cNvSpPr>
            <a:spLocks noGrp="1"/>
          </p:cNvSpPr>
          <p:nvPr>
            <p:ph type="dt" sz="half" idx="10"/>
          </p:nvPr>
        </p:nvSpPr>
        <p:spPr/>
        <p:txBody>
          <a:bodyPr/>
          <a:lstStyle/>
          <a:p>
            <a:fld id="{3E2B2531-64E0-4609-A83B-EC23377BB452}"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a:t>
            </a:fld>
            <a:endParaRPr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2.It may be goal oriented and may be aided by motivation</a:t>
            </a:r>
          </a:p>
          <a:p>
            <a:pPr>
              <a:buNone/>
            </a:pPr>
            <a:r>
              <a:rPr lang="en-US" dirty="0" smtClean="0"/>
              <a:t>3.It may occur consciously or unconsciously</a:t>
            </a:r>
          </a:p>
          <a:p>
            <a:pPr>
              <a:buNone/>
            </a:pPr>
            <a:r>
              <a:rPr lang="en-US" dirty="0" smtClean="0"/>
              <a:t>4.There is evidence for human behavioral  learning prenatally,(as early  as 32 weeks) indicating that central nervous system is sufficiently developed and primed for learning and memory to occur very early on in development.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100</a:t>
            </a:fld>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Theories of learning</a:t>
            </a:r>
            <a:endParaRPr lang="en-US" b="1" dirty="0"/>
          </a:p>
        </p:txBody>
      </p:sp>
      <p:sp>
        <p:nvSpPr>
          <p:cNvPr id="3" name="Content Placeholder 2"/>
          <p:cNvSpPr>
            <a:spLocks noGrp="1"/>
          </p:cNvSpPr>
          <p:nvPr>
            <p:ph idx="1"/>
          </p:nvPr>
        </p:nvSpPr>
        <p:spPr/>
        <p:txBody>
          <a:bodyPr/>
          <a:lstStyle/>
          <a:p>
            <a:pPr>
              <a:buNone/>
            </a:pPr>
            <a:r>
              <a:rPr lang="en-US" dirty="0" smtClean="0"/>
              <a:t>   There are many theories of learning .In this topic ,we shall explore 3 key theories of learning namely;</a:t>
            </a:r>
          </a:p>
          <a:p>
            <a:pPr>
              <a:buNone/>
            </a:pPr>
            <a:r>
              <a:rPr lang="en-US" dirty="0" smtClean="0"/>
              <a:t>1.Classical conditioning</a:t>
            </a:r>
          </a:p>
          <a:p>
            <a:pPr>
              <a:buNone/>
            </a:pPr>
            <a:r>
              <a:rPr lang="en-US" dirty="0" smtClean="0"/>
              <a:t>2.Operant conditioning</a:t>
            </a:r>
          </a:p>
          <a:p>
            <a:pPr>
              <a:buNone/>
            </a:pPr>
            <a:r>
              <a:rPr lang="en-US" dirty="0" smtClean="0"/>
              <a:t>3.Social learning theory</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Classical conditioning</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t>What is classical conditioning?</a:t>
            </a:r>
          </a:p>
          <a:p>
            <a:pPr>
              <a:buNone/>
            </a:pPr>
            <a:r>
              <a:rPr lang="en-US" dirty="0" smtClean="0"/>
              <a:t>    Is a learning process in which an association is made  between a previously neutral stimulus and a stimulus that naturally evokes a response.</a:t>
            </a:r>
          </a:p>
          <a:p>
            <a:pPr>
              <a:buNone/>
            </a:pPr>
            <a:r>
              <a:rPr lang="en-US" dirty="0" smtClean="0"/>
              <a:t>    For example, in Pavlov’s classic experiment with dogs, the smell of food was the naturally occurring stimulus and was paired with the previously neutral ringing of the bell.</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Once an association had been made between the two, the sound of the bell alone could lead  to a response.</a:t>
            </a:r>
          </a:p>
          <a:p>
            <a:pPr>
              <a:buNone/>
            </a:pPr>
            <a:r>
              <a:rPr lang="en-US" dirty="0" smtClean="0"/>
              <a:t>Classical conditioning therefore occurs through association between an environment stimulus and a naturally occurring stimulus.</a:t>
            </a:r>
          </a:p>
          <a:p>
            <a:pPr>
              <a:buNone/>
            </a:pPr>
            <a:r>
              <a:rPr lang="en-US" dirty="0" smtClean="0"/>
              <a:t>In order to understand how classical conditioning works, it is important to be familiar with the following basic terms of conditioning process;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103</a:t>
            </a:fld>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Key concepts in classical conditioning</a:t>
            </a:r>
            <a:endParaRPr lang="en-US" b="1" dirty="0"/>
          </a:p>
        </p:txBody>
      </p:sp>
      <p:sp>
        <p:nvSpPr>
          <p:cNvPr id="3" name="Content Placeholder 2"/>
          <p:cNvSpPr>
            <a:spLocks noGrp="1"/>
          </p:cNvSpPr>
          <p:nvPr>
            <p:ph idx="1"/>
          </p:nvPr>
        </p:nvSpPr>
        <p:spPr/>
        <p:txBody>
          <a:bodyPr/>
          <a:lstStyle/>
          <a:p>
            <a:pPr>
              <a:buNone/>
            </a:pPr>
            <a:r>
              <a:rPr lang="en-US" b="1" dirty="0" smtClean="0"/>
              <a:t>1.Neutral stimulus</a:t>
            </a:r>
          </a:p>
          <a:p>
            <a:pPr>
              <a:buNone/>
            </a:pPr>
            <a:r>
              <a:rPr lang="en-US" dirty="0" smtClean="0"/>
              <a:t>    Is a stimulus which initially produces no specific response other than focusing attention. In classical conditioning, when used together with an unconditioned stimulus, the neutral stimulus is the one that later becomes a conditioned stimulus, for example the sound of a bell summoning people for lunch.</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104</a:t>
            </a:fld>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2.The unconditioned stimulus</a:t>
            </a:r>
          </a:p>
          <a:p>
            <a:pPr>
              <a:buNone/>
            </a:pPr>
            <a:r>
              <a:rPr lang="en-US" dirty="0" smtClean="0"/>
              <a:t>    Is one that unconditionally ,naturally and automatically triggers a response. For example, when you smell one of your favorite foods, you may immediately feel very hungry.</a:t>
            </a:r>
          </a:p>
          <a:p>
            <a:pPr>
              <a:buNone/>
            </a:pPr>
            <a:r>
              <a:rPr lang="en-US" dirty="0" smtClean="0"/>
              <a:t>    In this example ,the smell of food is the unconditioned stimulus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105</a:t>
            </a:fld>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3.The unconditioned response</a:t>
            </a:r>
          </a:p>
          <a:p>
            <a:pPr>
              <a:buNone/>
            </a:pPr>
            <a:r>
              <a:rPr lang="en-US" dirty="0" smtClean="0"/>
              <a:t>   Is the unlearned response that occurs naturally in response to the unconditioned stimulus. example is the feeling of hunger in response to the unconditioned response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106</a:t>
            </a:fld>
            <a:endParaRPr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4.The conditioned stimulus</a:t>
            </a:r>
          </a:p>
          <a:p>
            <a:pPr>
              <a:buNone/>
            </a:pPr>
            <a:r>
              <a:rPr lang="en-US" dirty="0" smtClean="0"/>
              <a:t>   Is a previously neutral stimulus that, after becoming associated with the unconditioned stimulus, eventually comes to trigger a conditioned response. In the earlier example, suppose that when you smelled your favorite food, you also heard the sound of the whistle.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107</a:t>
            </a:fld>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While the whistle is unrelated to the smell of food, if the sound of the whistle was paired multiple with the smell, the sound would eventually trigger the conditioned response. In this case, the sound of the whistle is the conditioned stimulus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108</a:t>
            </a:fld>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5.The conditioned response</a:t>
            </a:r>
          </a:p>
          <a:p>
            <a:pPr>
              <a:buNone/>
            </a:pPr>
            <a:r>
              <a:rPr lang="en-US" dirty="0" smtClean="0"/>
              <a:t>   Is the learned response to the previously neutral stimulus. Example is the conditioned response would be feeling hungry when you heard the sound of the lunch bell.</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109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Other contributors to the field of psychology are HERMANN EBBING HAUS(Pioneer study of memory)</a:t>
            </a:r>
          </a:p>
          <a:p>
            <a:r>
              <a:rPr lang="en-US" dirty="0" smtClean="0"/>
              <a:t>WILLIAM JAMES(American father of pragmatism)</a:t>
            </a:r>
          </a:p>
          <a:p>
            <a:r>
              <a:rPr lang="en-US" dirty="0" smtClean="0"/>
              <a:t>IVAN PAVLON (Father of classical con </a:t>
            </a:r>
            <a:r>
              <a:rPr lang="en-US" dirty="0" err="1" smtClean="0"/>
              <a:t>ditioning</a:t>
            </a:r>
            <a:r>
              <a:rPr lang="en-US" dirty="0" smtClean="0"/>
              <a:t>)</a:t>
            </a:r>
          </a:p>
          <a:p>
            <a:r>
              <a:rPr lang="en-US" dirty="0" smtClean="0"/>
              <a:t>STANLY HALL brought scientific pedagogy to the US from Germany in early 1880s.</a:t>
            </a:r>
          </a:p>
          <a:p>
            <a:endParaRPr lang="en-US" dirty="0"/>
          </a:p>
        </p:txBody>
      </p:sp>
      <p:sp>
        <p:nvSpPr>
          <p:cNvPr id="4" name="Date Placeholder 3"/>
          <p:cNvSpPr>
            <a:spLocks noGrp="1"/>
          </p:cNvSpPr>
          <p:nvPr>
            <p:ph type="dt" sz="half" idx="10"/>
          </p:nvPr>
        </p:nvSpPr>
        <p:spPr/>
        <p:txBody>
          <a:bodyPr/>
          <a:lstStyle/>
          <a:p>
            <a:fld id="{85E1DFAA-2BF0-4736-B9B9-90E62658F8B5}"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a:t>
            </a:fld>
            <a:endParaRPr lang="en-US"/>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Stages of learning</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1.Acquistition</a:t>
            </a:r>
          </a:p>
          <a:p>
            <a:pPr>
              <a:buNone/>
            </a:pPr>
            <a:r>
              <a:rPr lang="en-US" dirty="0" smtClean="0"/>
              <a:t>    Is the initial stage of learning when a response is first established and gradually strengthened, for example ,if you are trying to teach a dog to shake in response to a verbal command, you can say the response has been acquired as soon as the dog shakes in response to the verbal command. Once the response has been acquired, you can gradually reinforce the shake response to make sure the behavior is well learned.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110</a:t>
            </a:fld>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2.Extinction</a:t>
            </a:r>
          </a:p>
          <a:p>
            <a:pPr>
              <a:buNone/>
            </a:pPr>
            <a:r>
              <a:rPr lang="en-US" dirty="0" smtClean="0"/>
              <a:t>    Occurs when the occurrences of a conditioned response decrease or </a:t>
            </a:r>
            <a:r>
              <a:rPr lang="en-US" dirty="0" err="1" smtClean="0"/>
              <a:t>disapears.In</a:t>
            </a:r>
            <a:r>
              <a:rPr lang="en-US" dirty="0" smtClean="0"/>
              <a:t> classical conditioning, this happens when a conditioned stimulus is no longer paired with an unconditioned stimulus. For example, if the smell of food(the unconditioned stimulus) has been paired with the sound of a whistle(the conditioned stimulus),it would eventually come to evoke the conditioned response of hunger. However ,if the unconditioned stimulus(the smell of food) were no longer paired with the conditioned stimulus(the bell),eventually the conditioned response(hunger)would disappear.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111</a:t>
            </a:fld>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3.Spontaneous recovery</a:t>
            </a:r>
          </a:p>
          <a:p>
            <a:pPr>
              <a:buNone/>
            </a:pPr>
            <a:r>
              <a:rPr lang="en-US" dirty="0" smtClean="0"/>
              <a:t>   Is the reappearance of the conditioned response after a rest period or period of lessened response. If the conditioned stimulus and unconditioned stimulus are no longer associated, extinction will occur very rapidly after a spontaneous recovery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112</a:t>
            </a:fld>
            <a:endParaRPr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76400"/>
            <a:ext cx="8229600" cy="4525963"/>
          </a:xfrm>
        </p:spPr>
        <p:txBody>
          <a:bodyPr/>
          <a:lstStyle/>
          <a:p>
            <a:pPr>
              <a:buNone/>
            </a:pPr>
            <a:r>
              <a:rPr lang="en-US" b="1" dirty="0" smtClean="0"/>
              <a:t>4.Stimulus generalization </a:t>
            </a:r>
          </a:p>
          <a:p>
            <a:pPr>
              <a:buNone/>
            </a:pPr>
            <a:r>
              <a:rPr lang="en-US" dirty="0" smtClean="0"/>
              <a:t>    Is the tendency for the conditioned stimulus to evoke similar responses after the response has been conditioned, For example, if a rat has been conditioned to fear a stuffed white </a:t>
            </a:r>
            <a:r>
              <a:rPr lang="en-US" dirty="0" err="1" smtClean="0"/>
              <a:t>rabbit,it</a:t>
            </a:r>
            <a:r>
              <a:rPr lang="en-US" dirty="0" smtClean="0"/>
              <a:t> will exhibit fear of object fear similar to the conditioned stimulus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113</a:t>
            </a:fld>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5.Stimulus discrimination </a:t>
            </a:r>
          </a:p>
          <a:p>
            <a:pPr>
              <a:buNone/>
            </a:pPr>
            <a:r>
              <a:rPr lang="en-US" dirty="0" smtClean="0"/>
              <a:t>   Is the ability to differentiate between a conditioned stimulus and other stimuli that has not been paired with an unconditioned stimulus. For example, if a bell tone were the conditioned stimulus, discrimination would involve being able to tell the difference between the bell tone and other similar sounds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114</a:t>
            </a:fld>
            <a:endParaRPr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Procedure in classical conditioning</a:t>
            </a:r>
            <a:endParaRPr lang="en-US" b="1"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It involves presentation of a neutral stimulus along with a stimulus of some significance.</a:t>
            </a:r>
          </a:p>
          <a:p>
            <a:pPr>
              <a:buNone/>
            </a:pPr>
            <a:r>
              <a:rPr lang="en-US" dirty="0" smtClean="0"/>
              <a:t>    The neutral stimulus could be any event that does not result in an overt behavioral response from the organism under investigation. Pavlov referred to this as conditioned stimulus(CS).Conversely ,presentation of a significant stimulus necessarily evokes an innate, often </a:t>
            </a:r>
            <a:r>
              <a:rPr lang="en-US" dirty="0" err="1" smtClean="0"/>
              <a:t>reflexive,response.Pavlov</a:t>
            </a:r>
            <a:r>
              <a:rPr lang="en-US" dirty="0" smtClean="0"/>
              <a:t> called these the unconditioned stimuli(US) and unconditioned response(UR),respectively. If the CS and the US are repeatedly paired, eventually the two stimulus become associated and the organism begin to produce a behavioral response to the </a:t>
            </a:r>
            <a:r>
              <a:rPr lang="en-US" dirty="0" err="1" smtClean="0"/>
              <a:t>CR.Pavlov</a:t>
            </a:r>
            <a:r>
              <a:rPr lang="en-US" dirty="0" smtClean="0"/>
              <a:t> called this the CR.</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115</a:t>
            </a:fld>
            <a:endParaRPr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Basics of classical conditioning</a:t>
            </a:r>
            <a:endParaRPr lang="en-US" b="1" dirty="0"/>
          </a:p>
        </p:txBody>
      </p:sp>
      <p:sp>
        <p:nvSpPr>
          <p:cNvPr id="3" name="Content Placeholder 2"/>
          <p:cNvSpPr>
            <a:spLocks noGrp="1"/>
          </p:cNvSpPr>
          <p:nvPr>
            <p:ph idx="1"/>
          </p:nvPr>
        </p:nvSpPr>
        <p:spPr/>
        <p:txBody>
          <a:bodyPr>
            <a:normAutofit lnSpcReduction="10000"/>
          </a:bodyPr>
          <a:lstStyle/>
          <a:p>
            <a:r>
              <a:rPr lang="en-US" dirty="0" smtClean="0"/>
              <a:t>The 1</a:t>
            </a:r>
            <a:r>
              <a:rPr lang="en-US" baseline="30000" dirty="0" smtClean="0"/>
              <a:t>st</a:t>
            </a:r>
            <a:r>
              <a:rPr lang="en-US" dirty="0" smtClean="0"/>
              <a:t> and most famous example of classical conditioning involve the salivary conditioning of Pavlov dogs. During his research on the physiology of digestion in dogs, Pavlov noticed that, rather than simply salivating in the presence of meat powder(an innate response to food that he called UR),the dog began to salivate in the presence of the lab technician who normally feeds them. Pavlov called these psychic secretions.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116</a:t>
            </a:fld>
            <a:endParaRPr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From this observation he predicted that, if a particular stimulus in the dog’s surroundings were present when the dog was  presented with meat powder, then this stimulus would become associated with food and cause salivation on its own. In his initial experiment, Pavlov used a bell to call the dogs to the food and after a few repetitions, the dogs started to salivate in response to the bell.</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117</a:t>
            </a:fld>
            <a:endParaRPr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In this experiment, the meat powder is the US(naturally causing salivation without having been learned);the bell is the neutral stimulus(initially having no effect on the expected response of salivation).However when the bell produces the effect of salivation in the dog. Classical conditioning has occurred hence this bell is referred to as CS which is evoking CR of salivation at this stage.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118</a:t>
            </a:fld>
            <a:endParaRPr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Little Albert Experiment</a:t>
            </a:r>
          </a:p>
          <a:p>
            <a:pPr>
              <a:buNone/>
            </a:pPr>
            <a:r>
              <a:rPr lang="en-US" dirty="0" smtClean="0"/>
              <a:t>   John </a:t>
            </a:r>
            <a:r>
              <a:rPr lang="en-US" dirty="0" err="1" smtClean="0"/>
              <a:t>B.Watson</a:t>
            </a:r>
            <a:r>
              <a:rPr lang="en-US" dirty="0" smtClean="0"/>
              <a:t> founder of behaviorism, demonstrated classical conditioning empirically through experimentation using the little Albert experiment in which a child “Albert” was presented with a white  rat(CS).</a:t>
            </a:r>
          </a:p>
          <a:p>
            <a:pPr>
              <a:buNone/>
            </a:pPr>
            <a:r>
              <a:rPr lang="en-US" dirty="0" smtClean="0"/>
              <a:t>   After a control period in which the child reacted normally to the presence of the rat, the experiment paired the presence of the rat with a loud, jarring noise caused by clanging two pipes together behind the Childs head(US).</a:t>
            </a:r>
          </a:p>
          <a:p>
            <a:pPr>
              <a:buNone/>
            </a:pPr>
            <a:endParaRPr lang="en-US" dirty="0" smtClean="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119</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JOHN DEWEY of educational theory (1890).</a:t>
            </a:r>
          </a:p>
          <a:p>
            <a:r>
              <a:rPr lang="en-US" dirty="0" smtClean="0"/>
              <a:t>HUGO MUNSTER BERG began writing about application of psychology to industry law and other fields.</a:t>
            </a:r>
          </a:p>
          <a:p>
            <a:r>
              <a:rPr lang="en-US" dirty="0" smtClean="0"/>
              <a:t>LIGHTNER WITMER established the 1</a:t>
            </a:r>
            <a:r>
              <a:rPr lang="en-US" baseline="30000" dirty="0" smtClean="0"/>
              <a:t>st</a:t>
            </a:r>
            <a:r>
              <a:rPr lang="en-US" dirty="0" smtClean="0"/>
              <a:t> psychological clinic in the (1890).</a:t>
            </a:r>
          </a:p>
          <a:p>
            <a:r>
              <a:rPr lang="en-US" dirty="0" smtClean="0"/>
              <a:t>JAMES MCKEEN CATTEL generated the 1</a:t>
            </a:r>
            <a:r>
              <a:rPr lang="en-US" baseline="30000" dirty="0" smtClean="0"/>
              <a:t>st</a:t>
            </a:r>
            <a:r>
              <a:rPr lang="en-US" dirty="0" smtClean="0"/>
              <a:t> program of mental testing in (1890)</a:t>
            </a:r>
            <a:endParaRPr lang="en-US" dirty="0"/>
          </a:p>
        </p:txBody>
      </p:sp>
      <p:sp>
        <p:nvSpPr>
          <p:cNvPr id="4" name="Date Placeholder 3"/>
          <p:cNvSpPr>
            <a:spLocks noGrp="1"/>
          </p:cNvSpPr>
          <p:nvPr>
            <p:ph type="dt" sz="half" idx="10"/>
          </p:nvPr>
        </p:nvSpPr>
        <p:spPr/>
        <p:txBody>
          <a:bodyPr/>
          <a:lstStyle/>
          <a:p>
            <a:fld id="{8323494A-263C-4218-B2A2-6DC01CFFA70F}"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a:t>
            </a:fld>
            <a:endParaRPr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As the trial progressed, the child began to show signs of distress at the sight of the rat, even when unaccompanied by the frightening noise. Further more the child demonstrated stimulus generalization association, and showed distress when presented with any white, furry object even when such things as </a:t>
            </a:r>
            <a:r>
              <a:rPr lang="en-US" dirty="0" err="1" smtClean="0"/>
              <a:t>rabbit,dog,a</a:t>
            </a:r>
            <a:r>
              <a:rPr lang="en-US" dirty="0" smtClean="0"/>
              <a:t> fur coat and Santa Claus mask with hair.</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120</a:t>
            </a:fld>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Application of classical conditioning</a:t>
            </a:r>
            <a:endParaRPr lang="en-US" b="1"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There are numerous real-world application for classical conditioning:</a:t>
            </a:r>
          </a:p>
          <a:p>
            <a:pPr>
              <a:buNone/>
            </a:pPr>
            <a:r>
              <a:rPr lang="en-US" dirty="0" smtClean="0"/>
              <a:t>1.When we salivate at the sight of our favorite food café, we are classically conditioned</a:t>
            </a:r>
          </a:p>
          <a:p>
            <a:pPr>
              <a:buNone/>
            </a:pPr>
            <a:r>
              <a:rPr lang="en-US" dirty="0" smtClean="0"/>
              <a:t>2.Many dogs trainers use classical conditioning techniques to help people train their pets</a:t>
            </a:r>
          </a:p>
          <a:p>
            <a:pPr>
              <a:buNone/>
            </a:pPr>
            <a:r>
              <a:rPr lang="en-US" dirty="0" smtClean="0"/>
              <a:t>3.Teachers are able to apply classical conditioning in the class by creating a positive classroom environment to help students overcome anxiety or fear. Paring an anxiety provoking situation, such as performing in front of a group, with pleasant surrounding help student learn new association.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121</a:t>
            </a:fld>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    Instead of feeling anxious and tense in these situations, the child will learn to stay relaxed and calm.</a:t>
            </a:r>
          </a:p>
          <a:p>
            <a:pPr>
              <a:buNone/>
            </a:pPr>
            <a:r>
              <a:rPr lang="en-US" dirty="0" smtClean="0"/>
              <a:t>4.Many anxiety disorders are as a result of classical conditioning Counselors use classical conditioning in treating phobias and anxiety problems.</a:t>
            </a:r>
          </a:p>
          <a:p>
            <a:pPr>
              <a:buNone/>
            </a:pPr>
            <a:r>
              <a:rPr lang="en-US" dirty="0" smtClean="0"/>
              <a:t>    Therapies associated with classical conditioning are aversion therapy, flooding and systemic </a:t>
            </a:r>
            <a:r>
              <a:rPr lang="en-US" dirty="0" err="1" smtClean="0"/>
              <a:t>desentisization,which</a:t>
            </a:r>
            <a:r>
              <a:rPr lang="en-US" dirty="0" smtClean="0"/>
              <a:t> are designed to cause either aversive(negative) feelings toward something, or reduce unwanted fear and negativity/aversion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122</a:t>
            </a:fld>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Operant conditioning</a:t>
            </a:r>
            <a:endParaRPr lang="en-US" b="1" dirty="0"/>
          </a:p>
        </p:txBody>
      </p:sp>
      <p:sp>
        <p:nvSpPr>
          <p:cNvPr id="3" name="Content Placeholder 2"/>
          <p:cNvSpPr>
            <a:spLocks noGrp="1"/>
          </p:cNvSpPr>
          <p:nvPr>
            <p:ph idx="1"/>
          </p:nvPr>
        </p:nvSpPr>
        <p:spPr/>
        <p:txBody>
          <a:bodyPr/>
          <a:lstStyle/>
          <a:p>
            <a:pPr>
              <a:buNone/>
            </a:pPr>
            <a:r>
              <a:rPr lang="en-US" b="1" dirty="0" smtClean="0"/>
              <a:t>INTRODUCTION;</a:t>
            </a:r>
          </a:p>
          <a:p>
            <a:pPr>
              <a:buNone/>
            </a:pPr>
            <a:r>
              <a:rPr lang="en-US" dirty="0" smtClean="0"/>
              <a:t>The scientific study dates back in the beginning of 20 century with the work of Edward L Thorndike and Lloyd Morgan.</a:t>
            </a:r>
          </a:p>
          <a:p>
            <a:pPr>
              <a:buNone/>
            </a:pPr>
            <a:r>
              <a:rPr lang="en-US" dirty="0" smtClean="0"/>
              <a:t>Thorndike early experimental work, looking at cats escaping from in  puzzle boxes in William James basement at Harvard led to his famous “law of effect”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123</a:t>
            </a:fld>
            <a:endParaRPr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Of several response made to the same situation, those which are accompanied or closely followed by satisfaction to the animal…</a:t>
            </a:r>
            <a:r>
              <a:rPr lang="en-US" dirty="0" err="1" smtClean="0"/>
              <a:t>will,other</a:t>
            </a:r>
            <a:r>
              <a:rPr lang="en-US" dirty="0" smtClean="0"/>
              <a:t> things being equal, be more firmly connected with the situation…;those which are accompanied or closely followed by discomfort…will have their connection with the situation weakened..The greater the satisfaction or discomfort, the greater the strengthening or weakening of the bond.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124</a:t>
            </a:fld>
            <a:endParaRPr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operant conditioning?</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 Is the use of behavior's antecedent and/or its consequence to influence the occurrence  and form of behavior.</a:t>
            </a:r>
          </a:p>
          <a:p>
            <a:pPr>
              <a:buNone/>
            </a:pPr>
            <a:r>
              <a:rPr lang="en-US" dirty="0" smtClean="0"/>
              <a:t>OC deals with the modification of voluntary behavior or operant behavior.</a:t>
            </a:r>
          </a:p>
          <a:p>
            <a:pPr>
              <a:buNone/>
            </a:pPr>
            <a:r>
              <a:rPr lang="en-US" dirty="0" smtClean="0"/>
              <a:t>Operant behavior operates on the environment and is maintained by its consequences.</a:t>
            </a:r>
          </a:p>
          <a:p>
            <a:pPr>
              <a:buNone/>
            </a:pPr>
            <a:r>
              <a:rPr lang="en-US" dirty="0" smtClean="0"/>
              <a:t>Operant was coined by behaviorist B.F Skinner in 1953.</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125</a:t>
            </a:fld>
            <a:endParaRPr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Skinner believed that internal thought and motivation could not be used to explain </a:t>
            </a:r>
            <a:r>
              <a:rPr lang="en-US" dirty="0" err="1" smtClean="0"/>
              <a:t>behaviour.instead,he</a:t>
            </a:r>
            <a:r>
              <a:rPr lang="en-US" dirty="0" smtClean="0"/>
              <a:t> suggested, we should look only at the external, observable causes of human behavior.</a:t>
            </a:r>
          </a:p>
          <a:p>
            <a:pPr>
              <a:buNone/>
            </a:pPr>
            <a:r>
              <a:rPr lang="en-US" dirty="0" smtClean="0"/>
              <a:t>Operant conditioning </a:t>
            </a:r>
            <a:r>
              <a:rPr lang="en-US" b="1" dirty="0" smtClean="0"/>
              <a:t>(sometimes referred to as  instrumental conditioning)</a:t>
            </a:r>
            <a:r>
              <a:rPr lang="en-US" dirty="0" smtClean="0"/>
              <a:t> is a method of learning that occurs through reward and punishment for behavior.</a:t>
            </a:r>
          </a:p>
          <a:p>
            <a:pPr>
              <a:buNone/>
            </a:pPr>
            <a:r>
              <a:rPr lang="en-US" dirty="0" smtClean="0"/>
              <a:t>Through operant an  association is made between a behavior and a consequence for that behavior.</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126</a:t>
            </a:fld>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Behavior that are rewarded are likely to be repeated while behavior that are punished are not likely to be repeated in future.</a:t>
            </a:r>
          </a:p>
          <a:p>
            <a:pPr>
              <a:buNone/>
            </a:pPr>
            <a:r>
              <a:rPr lang="en-US" dirty="0" smtClean="0"/>
              <a:t>Skinner used the term operant to refer to any ‘active behavior that operates upon the environment to generate consequences’</a:t>
            </a:r>
          </a:p>
          <a:p>
            <a:pPr>
              <a:buNone/>
            </a:pPr>
            <a:r>
              <a:rPr lang="en-US" dirty="0" smtClean="0"/>
              <a:t>Consequences can either be positive or negative.</a:t>
            </a:r>
          </a:p>
          <a:p>
            <a:pPr>
              <a:buNone/>
            </a:pPr>
            <a:r>
              <a:rPr lang="en-US" dirty="0" smtClean="0"/>
              <a:t>The theory explains how we acquire a wide range of learned behaviors that we exhibit each day and every day of our lives.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127</a:t>
            </a:fld>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Key concept in operant conditioning</a:t>
            </a:r>
            <a:endParaRPr lang="en-US" b="1" dirty="0"/>
          </a:p>
        </p:txBody>
      </p:sp>
      <p:sp>
        <p:nvSpPr>
          <p:cNvPr id="3" name="Content Placeholder 2"/>
          <p:cNvSpPr>
            <a:spLocks noGrp="1"/>
          </p:cNvSpPr>
          <p:nvPr>
            <p:ph idx="1"/>
          </p:nvPr>
        </p:nvSpPr>
        <p:spPr/>
        <p:txBody>
          <a:bodyPr/>
          <a:lstStyle/>
          <a:p>
            <a:pPr>
              <a:buNone/>
            </a:pPr>
            <a:r>
              <a:rPr lang="en-US" b="1" dirty="0" smtClean="0"/>
              <a:t>1.Reinforcement</a:t>
            </a:r>
          </a:p>
          <a:p>
            <a:pPr>
              <a:buNone/>
            </a:pPr>
            <a:r>
              <a:rPr lang="en-US" dirty="0" smtClean="0"/>
              <a:t>   Is a term in operant conditioning and behavior analysis for the delivery of a stimuli,(immediately or shortly) after a response, that results in an increase in the future rate or probability of that response.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128</a:t>
            </a:fld>
            <a:endParaRPr lang="en-US"/>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2.A </a:t>
            </a:r>
            <a:r>
              <a:rPr lang="en-US" b="1" dirty="0" err="1" smtClean="0"/>
              <a:t>reinforcer</a:t>
            </a:r>
            <a:endParaRPr lang="en-US" b="1" dirty="0" smtClean="0"/>
          </a:p>
          <a:p>
            <a:pPr>
              <a:buNone/>
            </a:pPr>
            <a:r>
              <a:rPr lang="en-US" dirty="0" smtClean="0"/>
              <a:t>    Is any event that strengthens or increases the behavior it follows. There are different types of rein forcers:</a:t>
            </a:r>
          </a:p>
          <a:p>
            <a:pPr>
              <a:buNone/>
            </a:pPr>
            <a:r>
              <a:rPr lang="en-US" b="1" dirty="0" smtClean="0"/>
              <a:t>1,Primary rein forcers;</a:t>
            </a:r>
          </a:p>
          <a:p>
            <a:pPr>
              <a:buNone/>
            </a:pPr>
            <a:r>
              <a:rPr lang="en-US" dirty="0" smtClean="0"/>
              <a:t>    Sometimes called an unconditioned </a:t>
            </a:r>
            <a:r>
              <a:rPr lang="en-US" dirty="0" err="1" smtClean="0"/>
              <a:t>reinforcer,is</a:t>
            </a:r>
            <a:r>
              <a:rPr lang="en-US" dirty="0" smtClean="0"/>
              <a:t> a stimulus that does not require pairing to function as a </a:t>
            </a:r>
            <a:r>
              <a:rPr lang="en-US" dirty="0" err="1" smtClean="0"/>
              <a:t>reinforcer</a:t>
            </a:r>
            <a:r>
              <a:rPr lang="en-US" dirty="0" smtClean="0"/>
              <a:t> and most likely has obtained this function through the evolution and its role in species’ survival.</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129</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1990s psychology became a new independent science that systematically organized into different school of thought</a:t>
            </a:r>
            <a:endParaRPr lang="en-US" dirty="0"/>
          </a:p>
        </p:txBody>
      </p:sp>
      <p:sp>
        <p:nvSpPr>
          <p:cNvPr id="4" name="Date Placeholder 3"/>
          <p:cNvSpPr>
            <a:spLocks noGrp="1"/>
          </p:cNvSpPr>
          <p:nvPr>
            <p:ph type="dt" sz="half" idx="10"/>
          </p:nvPr>
        </p:nvSpPr>
        <p:spPr/>
        <p:txBody>
          <a:bodyPr/>
          <a:lstStyle/>
          <a:p>
            <a:fld id="{52032F9C-2C6E-490F-8A3C-45055D253DD7}"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a:t>
            </a:fld>
            <a:endParaRPr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    Example of primary </a:t>
            </a:r>
            <a:r>
              <a:rPr lang="en-US" dirty="0" err="1" smtClean="0"/>
              <a:t>reinforcer</a:t>
            </a:r>
            <a:r>
              <a:rPr lang="en-US" dirty="0" smtClean="0"/>
              <a:t> include sleep , food, </a:t>
            </a:r>
            <a:r>
              <a:rPr lang="en-US" dirty="0" err="1" smtClean="0"/>
              <a:t>air,water,and</a:t>
            </a:r>
            <a:r>
              <a:rPr lang="en-US" dirty="0" smtClean="0"/>
              <a:t> </a:t>
            </a:r>
            <a:r>
              <a:rPr lang="en-US" dirty="0" err="1" smtClean="0"/>
              <a:t>sex.Other</a:t>
            </a:r>
            <a:r>
              <a:rPr lang="en-US" dirty="0" smtClean="0"/>
              <a:t> primary </a:t>
            </a:r>
            <a:r>
              <a:rPr lang="en-US" dirty="0" err="1" smtClean="0"/>
              <a:t>reinforcers,such</a:t>
            </a:r>
            <a:r>
              <a:rPr lang="en-US" dirty="0" smtClean="0"/>
              <a:t> as certain drugs, may mimic the effect of other primary </a:t>
            </a:r>
            <a:r>
              <a:rPr lang="en-US" dirty="0" err="1" smtClean="0"/>
              <a:t>reinforcers.While</a:t>
            </a:r>
            <a:r>
              <a:rPr lang="en-US" dirty="0" smtClean="0"/>
              <a:t> these primary </a:t>
            </a:r>
            <a:r>
              <a:rPr lang="en-US" dirty="0" err="1" smtClean="0"/>
              <a:t>reinforcers</a:t>
            </a:r>
            <a:r>
              <a:rPr lang="en-US" dirty="0" smtClean="0"/>
              <a:t> are fairly stable through life and across </a:t>
            </a:r>
            <a:r>
              <a:rPr lang="en-US" dirty="0" err="1" smtClean="0"/>
              <a:t>individuals,the</a:t>
            </a:r>
            <a:r>
              <a:rPr lang="en-US" dirty="0" smtClean="0"/>
              <a:t> reinforcing value of different primary </a:t>
            </a:r>
            <a:r>
              <a:rPr lang="en-US" dirty="0" err="1" smtClean="0"/>
              <a:t>reinforcers</a:t>
            </a:r>
            <a:r>
              <a:rPr lang="en-US" dirty="0" smtClean="0"/>
              <a:t> varies due to </a:t>
            </a:r>
            <a:r>
              <a:rPr lang="en-US" dirty="0" err="1" smtClean="0"/>
              <a:t>mutiple</a:t>
            </a:r>
            <a:r>
              <a:rPr lang="en-US" dirty="0" smtClean="0"/>
              <a:t> factors(</a:t>
            </a:r>
            <a:r>
              <a:rPr lang="en-US" dirty="0" err="1" smtClean="0"/>
              <a:t>e.g.genetics,experiences</a:t>
            </a:r>
            <a:r>
              <a:rPr lang="en-US" dirty="0" smtClean="0"/>
              <a:t>).Thus one person may prefer one type of food while another abhors it.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130</a:t>
            </a:fld>
            <a:endParaRPr lang="en-US"/>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Or one person may eat lots of food while another may eat very little. So even though food is a primary </a:t>
            </a:r>
            <a:r>
              <a:rPr lang="en-US" dirty="0" err="1" smtClean="0"/>
              <a:t>reinforcer</a:t>
            </a:r>
            <a:r>
              <a:rPr lang="en-US" dirty="0" smtClean="0"/>
              <a:t> for both individuals, the value of food as a </a:t>
            </a:r>
            <a:r>
              <a:rPr lang="en-US" dirty="0" err="1" smtClean="0"/>
              <a:t>reinforcer</a:t>
            </a:r>
            <a:r>
              <a:rPr lang="en-US" dirty="0" smtClean="0"/>
              <a:t> differ between them.</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131</a:t>
            </a:fld>
            <a:endParaRPr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t>ii,secondary</a:t>
            </a:r>
            <a:r>
              <a:rPr lang="en-US" b="1" dirty="0" smtClean="0"/>
              <a:t> </a:t>
            </a:r>
            <a:r>
              <a:rPr lang="en-US" b="1" dirty="0" err="1" smtClean="0"/>
              <a:t>reinforcers</a:t>
            </a:r>
            <a:endParaRPr lang="en-US" b="1" dirty="0" smtClean="0"/>
          </a:p>
          <a:p>
            <a:pPr>
              <a:buNone/>
            </a:pPr>
            <a:r>
              <a:rPr lang="en-US" dirty="0" smtClean="0"/>
              <a:t>   Sometimes called a conditioned </a:t>
            </a:r>
            <a:r>
              <a:rPr lang="en-US" dirty="0" err="1" smtClean="0"/>
              <a:t>reinforcer,is</a:t>
            </a:r>
            <a:r>
              <a:rPr lang="en-US" dirty="0" smtClean="0"/>
              <a:t> a stimulus or a situation that has acquired its function as  a </a:t>
            </a:r>
            <a:r>
              <a:rPr lang="en-US" dirty="0" err="1" smtClean="0"/>
              <a:t>reinforcer</a:t>
            </a:r>
            <a:r>
              <a:rPr lang="en-US" dirty="0" smtClean="0"/>
              <a:t> after pairing with a stimulus that functions as a </a:t>
            </a:r>
            <a:r>
              <a:rPr lang="en-US" dirty="0" err="1" smtClean="0"/>
              <a:t>reinforcer</a:t>
            </a:r>
            <a:r>
              <a:rPr lang="en-US" dirty="0" smtClean="0"/>
              <a:t>.</a:t>
            </a:r>
          </a:p>
          <a:p>
            <a:pPr>
              <a:buNone/>
            </a:pPr>
            <a:r>
              <a:rPr lang="en-US" dirty="0" smtClean="0"/>
              <a:t>   This stimulus may be a primary </a:t>
            </a:r>
            <a:r>
              <a:rPr lang="en-US" dirty="0" err="1" smtClean="0"/>
              <a:t>reinforcer</a:t>
            </a:r>
            <a:r>
              <a:rPr lang="en-US" dirty="0" smtClean="0"/>
              <a:t> or another conditioned </a:t>
            </a:r>
            <a:r>
              <a:rPr lang="en-US" dirty="0" err="1" smtClean="0"/>
              <a:t>reinforcer</a:t>
            </a:r>
            <a:r>
              <a:rPr lang="en-US" dirty="0" smtClean="0"/>
              <a:t> (such as money).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132</a:t>
            </a:fld>
            <a:endParaRPr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An example of secondary </a:t>
            </a:r>
            <a:r>
              <a:rPr lang="en-US" dirty="0" err="1" smtClean="0"/>
              <a:t>reinforcer</a:t>
            </a:r>
            <a:r>
              <a:rPr lang="en-US" dirty="0" smtClean="0"/>
              <a:t> would be the sound of a clicker, as used in clicker training. The sound of a clicker has been associated with praise or treats, and subsequently, the sound of the clicker may function as a </a:t>
            </a:r>
            <a:r>
              <a:rPr lang="en-US" dirty="0" err="1" smtClean="0"/>
              <a:t>reinforcer</a:t>
            </a:r>
            <a:r>
              <a:rPr lang="en-US" dirty="0" smtClean="0"/>
              <a:t>.</a:t>
            </a:r>
          </a:p>
          <a:p>
            <a:pPr>
              <a:buNone/>
            </a:pPr>
            <a:r>
              <a:rPr lang="en-US" dirty="0" smtClean="0"/>
              <a:t>   As with primary </a:t>
            </a:r>
            <a:r>
              <a:rPr lang="en-US" dirty="0" err="1" smtClean="0"/>
              <a:t>reinforcer</a:t>
            </a:r>
            <a:r>
              <a:rPr lang="en-US" dirty="0" smtClean="0"/>
              <a:t>, an organism can experience satiation and deprivation with secondary </a:t>
            </a:r>
            <a:r>
              <a:rPr lang="en-US" dirty="0" err="1" smtClean="0"/>
              <a:t>reinforcers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133</a:t>
            </a:fld>
            <a:endParaRPr lang="en-US"/>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t>iii,positive</a:t>
            </a:r>
            <a:r>
              <a:rPr lang="en-US" b="1" dirty="0" smtClean="0"/>
              <a:t> </a:t>
            </a:r>
            <a:r>
              <a:rPr lang="en-US" b="1" dirty="0" err="1" smtClean="0"/>
              <a:t>reinforcers</a:t>
            </a:r>
            <a:endParaRPr lang="en-US" b="1" dirty="0" smtClean="0"/>
          </a:p>
          <a:p>
            <a:pPr>
              <a:buNone/>
            </a:pPr>
            <a:r>
              <a:rPr lang="en-US" dirty="0" smtClean="0"/>
              <a:t>These are favorable events or outcomes that are presented after the </a:t>
            </a:r>
            <a:r>
              <a:rPr lang="en-US" dirty="0" err="1" smtClean="0"/>
              <a:t>behaviour.In</a:t>
            </a:r>
            <a:r>
              <a:rPr lang="en-US" dirty="0" smtClean="0"/>
              <a:t> situation that reflect positive reinforcement, a response or </a:t>
            </a:r>
            <a:r>
              <a:rPr lang="en-US" dirty="0" err="1" smtClean="0"/>
              <a:t>behaviour</a:t>
            </a:r>
            <a:r>
              <a:rPr lang="en-US" dirty="0" smtClean="0"/>
              <a:t> is strengthened by the addition of something positive,(praise or a direct reward)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134</a:t>
            </a:fld>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t>iv,Negative</a:t>
            </a:r>
            <a:r>
              <a:rPr lang="en-US" b="1" dirty="0" smtClean="0"/>
              <a:t> </a:t>
            </a:r>
            <a:r>
              <a:rPr lang="en-US" b="1" dirty="0" err="1" smtClean="0"/>
              <a:t>reinforcers</a:t>
            </a:r>
            <a:endParaRPr lang="en-US" b="1" dirty="0" smtClean="0"/>
          </a:p>
          <a:p>
            <a:pPr>
              <a:buNone/>
            </a:pPr>
            <a:r>
              <a:rPr lang="en-US" dirty="0" smtClean="0"/>
              <a:t>    Involve the removal of unfavorable events or outcomes after the display of a </a:t>
            </a:r>
            <a:r>
              <a:rPr lang="en-US" dirty="0" err="1" smtClean="0"/>
              <a:t>behaviour.In</a:t>
            </a:r>
            <a:r>
              <a:rPr lang="en-US" dirty="0" smtClean="0"/>
              <a:t> this situation, a response is strengthened by the removal of something considered unpleasant. For example the removal of headache(an unfavorable outcome) after taking a painkiller(a negative </a:t>
            </a:r>
            <a:r>
              <a:rPr lang="en-US" dirty="0" err="1" smtClean="0"/>
              <a:t>reinforcer</a:t>
            </a:r>
            <a:r>
              <a:rPr lang="en-US" dirty="0" smtClean="0"/>
              <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135</a:t>
            </a:fld>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In the skinner box experiment, a negative reinforcement can be a loud noise continuously sounding inside the rats cage until it engages in the target </a:t>
            </a:r>
            <a:r>
              <a:rPr lang="en-US" dirty="0" err="1" smtClean="0"/>
              <a:t>behaviour,such</a:t>
            </a:r>
            <a:r>
              <a:rPr lang="en-US" dirty="0" smtClean="0"/>
              <a:t> as pressing a lever, upon which the loud noise is removed. In both of these cases of reinforcement, the behavior increases.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136</a:t>
            </a:fld>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punishment</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Punishment is the presentation of an adverse or painful event or outcome that causes a decrease in the behavior it follows.</a:t>
            </a:r>
          </a:p>
          <a:p>
            <a:pPr>
              <a:buNone/>
            </a:pPr>
            <a:r>
              <a:rPr lang="en-US" dirty="0" smtClean="0"/>
              <a:t>There are two kinds of punishments.</a:t>
            </a:r>
          </a:p>
          <a:p>
            <a:pPr>
              <a:buNone/>
            </a:pPr>
            <a:r>
              <a:rPr lang="en-US" dirty="0" err="1" smtClean="0"/>
              <a:t>i,Positive</a:t>
            </a:r>
            <a:r>
              <a:rPr lang="en-US" dirty="0" smtClean="0"/>
              <a:t> punishment(sometimes referred to as punishment by application),involves the presentation of an unfavorable event or outcome in order to weaken the response it follows.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137</a:t>
            </a:fld>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Occur when a behavior(response) is followed by a stimulus, such as introducing a shock or loud noise, resulting in a decrease in the behavior or spanking a child after a certain undesirable behavior like stealing.</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138</a:t>
            </a:fld>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err="1" smtClean="0"/>
              <a:t>ii,negative</a:t>
            </a:r>
            <a:r>
              <a:rPr lang="en-US" b="1" dirty="0" smtClean="0"/>
              <a:t> punishment(also known as punishment by removal)</a:t>
            </a:r>
            <a:r>
              <a:rPr lang="en-US" dirty="0" smtClean="0"/>
              <a:t> which occur when an favorable event or outcome is removed after a behavior occur for example denying a child access to his/her favorite T.V program me after an undesirable behavior or taking away a child’s toy following an undesirable </a:t>
            </a:r>
            <a:r>
              <a:rPr lang="en-US" dirty="0" err="1" smtClean="0"/>
              <a:t>behaviour.In</a:t>
            </a:r>
            <a:r>
              <a:rPr lang="en-US" dirty="0" smtClean="0"/>
              <a:t> both of these cases of punishment, the behavior decreases.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139</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GOALS OF PSYCHOLOGY</a:t>
            </a: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1.TO DESCRIBE: through describing the behavior of human and other animals one is able to understand and gain a better perspective on what is considered normal and abnormal.</a:t>
            </a:r>
          </a:p>
          <a:p>
            <a:pPr>
              <a:buNone/>
            </a:pPr>
            <a:r>
              <a:rPr lang="en-US" dirty="0" smtClean="0"/>
              <a:t>2.TO EXPLAIN: psychologist are interested in explaining behavior in addition to merely describing it e.g. why people do thing they do, factors contributing to social behavior and mental health problems.</a:t>
            </a:r>
          </a:p>
          <a:p>
            <a:pPr>
              <a:buNone/>
            </a:pPr>
            <a:r>
              <a:rPr lang="en-US" dirty="0" smtClean="0"/>
              <a:t>3.TO PREDICT: To make prediction about how we think and act</a:t>
            </a:r>
            <a:endParaRPr lang="en-US" dirty="0"/>
          </a:p>
        </p:txBody>
      </p:sp>
      <p:sp>
        <p:nvSpPr>
          <p:cNvPr id="4" name="Date Placeholder 3"/>
          <p:cNvSpPr>
            <a:spLocks noGrp="1"/>
          </p:cNvSpPr>
          <p:nvPr>
            <p:ph type="dt" sz="half" idx="10"/>
          </p:nvPr>
        </p:nvSpPr>
        <p:spPr/>
        <p:txBody>
          <a:bodyPr/>
          <a:lstStyle/>
          <a:p>
            <a:fld id="{70F115DE-9CCA-4A25-8248-EFB732C0C24A}"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a:t>
            </a:fld>
            <a:endParaRPr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Extinction</a:t>
            </a:r>
            <a:r>
              <a:rPr lang="en-US" dirty="0" smtClean="0"/>
              <a:t> is the lack of any consequence following a </a:t>
            </a:r>
            <a:r>
              <a:rPr lang="en-US" dirty="0" err="1" smtClean="0"/>
              <a:t>behaviour.When</a:t>
            </a:r>
            <a:r>
              <a:rPr lang="en-US" dirty="0" smtClean="0"/>
              <a:t> a behavior is inconsequential, producing neither favorable nor unfavorable consequence, it will occur with less frequency.</a:t>
            </a:r>
          </a:p>
          <a:p>
            <a:pPr>
              <a:buNone/>
            </a:pPr>
            <a:r>
              <a:rPr lang="en-US" dirty="0" smtClean="0"/>
              <a:t>   When a previously reinforced behavior is no longer reinforced with either positive or negative reinforcement, it leads to a decline in the response.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140</a:t>
            </a:fld>
            <a:endParaRPr lang="en-US"/>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Avoidance conditioning </a:t>
            </a:r>
            <a:r>
              <a:rPr lang="en-US" dirty="0" smtClean="0"/>
              <a:t>occurs when a behavior prevents an aversive stimuli from starting or being applied. for example automobile drivers fill their fuel tanks while on long journeys to avoid stalling in the middle of the road.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141</a:t>
            </a:fld>
            <a:endParaRPr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smtClean="0"/>
              <a:t>   Escape conditioning</a:t>
            </a:r>
            <a:r>
              <a:rPr lang="en-US" dirty="0" smtClean="0"/>
              <a:t> occur when behavior removes an aversive stimuli that has already started. Escape conditioning is automatic and occur very fast. For example withdrawing your fingers from a hot stove.</a:t>
            </a:r>
            <a:endParaRPr lang="en-US" b="1"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142</a:t>
            </a:fld>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Basics of operant conditioning</a:t>
            </a:r>
            <a:endParaRPr lang="en-US" b="1"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Skinner illustrated the idea of operant conditioning through experiments involving animals.</a:t>
            </a:r>
          </a:p>
          <a:p>
            <a:pPr>
              <a:buNone/>
            </a:pPr>
            <a:r>
              <a:rPr lang="en-US" dirty="0" smtClean="0"/>
              <a:t>By putting an animal in a small cage, skinner could affect the animals behavior by forcing it to take a certain action in to receive a reward such as food pellets.</a:t>
            </a:r>
          </a:p>
          <a:p>
            <a:pPr>
              <a:buNone/>
            </a:pPr>
            <a:r>
              <a:rPr lang="en-US" dirty="0" smtClean="0"/>
              <a:t>The action performed would be a conditioned response enacted for the reward which would be the </a:t>
            </a:r>
            <a:r>
              <a:rPr lang="en-US" dirty="0" err="1" smtClean="0"/>
              <a:t>reinforcer</a:t>
            </a:r>
            <a:r>
              <a:rPr lang="en-US" dirty="0" smtClean="0"/>
              <a:t> of the animals </a:t>
            </a:r>
            <a:r>
              <a:rPr lang="en-US" dirty="0" err="1" smtClean="0"/>
              <a:t>behaviour.For</a:t>
            </a:r>
            <a:r>
              <a:rPr lang="en-US" dirty="0" smtClean="0"/>
              <a:t> example skinner could design a box where a pigeon had to press a button in order to receive a food pellet.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143</a:t>
            </a:fld>
            <a:endParaRPr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Skinner found that eventually the pigeon would by any chance stumble upon the fact that pushing the button elicited a food pellet.</a:t>
            </a:r>
          </a:p>
          <a:p>
            <a:pPr>
              <a:buNone/>
            </a:pPr>
            <a:r>
              <a:rPr lang="en-US" dirty="0" smtClean="0"/>
              <a:t>The pigeon would become conditioned to press the button in order to receive the food pellet….</a:t>
            </a:r>
          </a:p>
          <a:p>
            <a:pPr>
              <a:buNone/>
            </a:pPr>
            <a:r>
              <a:rPr lang="en-US" dirty="0" smtClean="0"/>
              <a:t>And the frequency of conditioned response(pushing the button) would increase.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144</a:t>
            </a:fld>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Guidelines to effective use of punishment</a:t>
            </a:r>
            <a:endParaRPr lang="en-US" b="1"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Punishment is one consequence aimed at shaping behavior.</a:t>
            </a:r>
          </a:p>
          <a:p>
            <a:pPr>
              <a:buNone/>
            </a:pPr>
            <a:r>
              <a:rPr lang="en-US" dirty="0" smtClean="0"/>
              <a:t>For punishment to be, the following guidelines should be followed;</a:t>
            </a:r>
          </a:p>
          <a:p>
            <a:pPr>
              <a:buNone/>
            </a:pPr>
            <a:r>
              <a:rPr lang="en-US" dirty="0" err="1" smtClean="0"/>
              <a:t>i,The</a:t>
            </a:r>
            <a:r>
              <a:rPr lang="en-US" dirty="0" smtClean="0"/>
              <a:t> punishment must be punishing-true punishment decreases the response it follows. Sometimes adults makes assumption about what consequences will be punishment, but sometime a common punishment might be reinforcing e.g. .’the child for whom time out is a pleasure; the kid who hates school suspended for non-attendance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145</a:t>
            </a:fld>
            <a:endParaRPr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Punishment is one consequence aimed at shaping behavior.</a:t>
            </a:r>
          </a:p>
          <a:p>
            <a:pPr>
              <a:buNone/>
            </a:pPr>
            <a:r>
              <a:rPr lang="en-US" dirty="0" smtClean="0"/>
              <a:t>For punishment to be, the following guidelines should be followed;</a:t>
            </a:r>
          </a:p>
          <a:p>
            <a:pPr>
              <a:buNone/>
            </a:pPr>
            <a:r>
              <a:rPr lang="en-US" dirty="0" err="1" smtClean="0"/>
              <a:t>i,The</a:t>
            </a:r>
            <a:r>
              <a:rPr lang="en-US" dirty="0" smtClean="0"/>
              <a:t> punishment must be punishing-true punishment decreases the response it follows. Sometimes adults makes assumption about what consequences will be punishment, but sometime a common punishment might be reinforcing e.g. .’the child for whom time out is a pleasure; the kid who hates school suspended for non-attendance</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146</a:t>
            </a:fld>
            <a:endParaRPr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ii, The punishment must be strong enough to be effective, but not overly severe.</a:t>
            </a:r>
          </a:p>
          <a:p>
            <a:pPr>
              <a:buNone/>
            </a:pPr>
            <a:r>
              <a:rPr lang="en-US" dirty="0" smtClean="0"/>
              <a:t>    Punishment that is too short or mild is not effective e.g. fines are not sufficient deterrents for many drunk drivers; threats of getting bad grade is not sufficient to keep many students from not studying. Punishment that is overly severe may have undesirable side effects, such as </a:t>
            </a:r>
            <a:r>
              <a:rPr lang="en-US" dirty="0" err="1" smtClean="0"/>
              <a:t>resentment,hostility,or</a:t>
            </a:r>
            <a:r>
              <a:rPr lang="en-US" dirty="0" smtClean="0"/>
              <a:t> escape </a:t>
            </a:r>
            <a:r>
              <a:rPr lang="en-US" dirty="0" err="1" smtClean="0"/>
              <a:t>behaviour,and</a:t>
            </a:r>
            <a:r>
              <a:rPr lang="en-US" dirty="0" smtClean="0"/>
              <a:t> may reappear at its original level once the punisher has left the scene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147</a:t>
            </a:fld>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err="1" smtClean="0"/>
              <a:t>iii,punishment</a:t>
            </a:r>
            <a:r>
              <a:rPr lang="en-US" dirty="0" smtClean="0"/>
              <a:t> should be threatened once before it is administered.</a:t>
            </a:r>
          </a:p>
          <a:p>
            <a:pPr>
              <a:buNone/>
            </a:pPr>
            <a:r>
              <a:rPr lang="en-US" dirty="0" smtClean="0"/>
              <a:t>    People should be warned ahead of time, since punishment is most likely to deter behavior when an individual knows that the behavior will lead to punishment, what that punishment will be, and that the punishment </a:t>
            </a:r>
            <a:r>
              <a:rPr lang="en-US" dirty="0" err="1" smtClean="0"/>
              <a:t>is,infact</a:t>
            </a:r>
            <a:r>
              <a:rPr lang="en-US" dirty="0" smtClean="0"/>
              <a:t> likely to occur as promised.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148</a:t>
            </a:fld>
            <a:endParaRPr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err="1" smtClean="0"/>
              <a:t>iv,the</a:t>
            </a:r>
            <a:r>
              <a:rPr lang="en-US" dirty="0" smtClean="0"/>
              <a:t> behavior to be punished should be described in clear, concrete terms. students should understand exactly which responses are acceptable e.g. student told ‘disruption of the class is unacceptable 'might not actually know what ‘disruption’ means exactly, and if ‘getting out of your seat without permission’ is</a:t>
            </a:r>
          </a:p>
          <a:p>
            <a:pPr>
              <a:buNone/>
            </a:pPr>
            <a:r>
              <a:rPr lang="en-US" dirty="0" smtClean="0"/>
              <a:t>    Included, the student needs to know that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149</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Once we understand more about what happens and why we can use that information to make predictions about when why and how it might happen again.</a:t>
            </a:r>
          </a:p>
          <a:p>
            <a:r>
              <a:rPr lang="en-US" dirty="0" smtClean="0"/>
              <a:t>Predictions can allow psychologist to make guesses about human behavior without necessarily  understanding the necessary mechanism underlying the phenomenon</a:t>
            </a:r>
            <a:endParaRPr lang="en-US" dirty="0"/>
          </a:p>
        </p:txBody>
      </p:sp>
      <p:sp>
        <p:nvSpPr>
          <p:cNvPr id="4" name="Date Placeholder 3"/>
          <p:cNvSpPr>
            <a:spLocks noGrp="1"/>
          </p:cNvSpPr>
          <p:nvPr>
            <p:ph type="dt" sz="half" idx="10"/>
          </p:nvPr>
        </p:nvSpPr>
        <p:spPr/>
        <p:txBody>
          <a:bodyPr/>
          <a:lstStyle/>
          <a:p>
            <a:fld id="{A63AD817-24D0-4FA1-9CB0-43090AD3237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a:t>
            </a:fld>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err="1" smtClean="0"/>
              <a:t>v,punishment</a:t>
            </a:r>
            <a:r>
              <a:rPr lang="en-US" dirty="0" smtClean="0"/>
              <a:t> should be consistent.</a:t>
            </a:r>
          </a:p>
          <a:p>
            <a:pPr>
              <a:buNone/>
            </a:pPr>
            <a:r>
              <a:rPr lang="en-US" dirty="0" smtClean="0"/>
              <a:t>   When a response is punished only occasionally, the response disappear slowly if at all</a:t>
            </a:r>
          </a:p>
          <a:p>
            <a:pPr>
              <a:buNone/>
            </a:pPr>
            <a:r>
              <a:rPr lang="en-US" dirty="0" err="1" smtClean="0"/>
              <a:t>vi,whenever</a:t>
            </a:r>
            <a:r>
              <a:rPr lang="en-US" dirty="0" smtClean="0"/>
              <a:t> possible, the environment should be modified: so that the behavior is less likely to </a:t>
            </a:r>
            <a:r>
              <a:rPr lang="en-US" dirty="0" err="1" smtClean="0"/>
              <a:t>occur.e.g</a:t>
            </a:r>
            <a:r>
              <a:rPr lang="en-US" dirty="0" smtClean="0"/>
              <a:t> people on diet should not stock their kitchen with junk foods; cheating on exams can be reduced by having students sit apart from one another or by administering two different forms of exams.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150</a:t>
            </a:fld>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err="1" smtClean="0"/>
              <a:t>vii,Desirable</a:t>
            </a:r>
            <a:r>
              <a:rPr lang="en-US" dirty="0" smtClean="0"/>
              <a:t> alternative behavior should be taught and reinforced. Punishment is more effective combined with reinforcement of appropriate behavioral misbehavior is more likely to be permanently suppressed when alternative behavior are reinforced, especially when those behavior are incompatible with the punished behavior e.g. if punishing playground aggression, reinforce appropriate social behavior</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151</a:t>
            </a:fld>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err="1" smtClean="0"/>
              <a:t>viii,whenever</a:t>
            </a:r>
            <a:r>
              <a:rPr lang="en-US" dirty="0" smtClean="0"/>
              <a:t> possible, punishment should immediately follow the inappropriate behavior.</a:t>
            </a:r>
          </a:p>
          <a:p>
            <a:pPr>
              <a:buNone/>
            </a:pPr>
            <a:r>
              <a:rPr lang="en-US" dirty="0" smtClean="0"/>
              <a:t>    Effectiveness of punishment decreases dramatically when delayed, although if punishment cannot follow the </a:t>
            </a:r>
            <a:r>
              <a:rPr lang="en-US" dirty="0" err="1" smtClean="0"/>
              <a:t>misbehaviour,the</a:t>
            </a:r>
            <a:r>
              <a:rPr lang="en-US" dirty="0" smtClean="0"/>
              <a:t> punished behavior must be clearly described.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152</a:t>
            </a:fld>
            <a:endParaRPr lang="en-US"/>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dirty="0" err="1" smtClean="0"/>
              <a:t>ix,an</a:t>
            </a:r>
            <a:r>
              <a:rPr lang="en-US" dirty="0" smtClean="0"/>
              <a:t> explanation of why the behavior is unacceptable should be given; punishment is more effective when r reasons why certain behaviors cannot be tolerated are given.(</a:t>
            </a:r>
            <a:r>
              <a:rPr lang="en-US" dirty="0" err="1" smtClean="0"/>
              <a:t>e.g.when</a:t>
            </a:r>
            <a:r>
              <a:rPr lang="en-US" dirty="0" smtClean="0"/>
              <a:t> you talk without permission and when you get out your seat during quiet reading </a:t>
            </a:r>
            <a:r>
              <a:rPr lang="en-US" dirty="0" err="1" smtClean="0"/>
              <a:t>time,you</a:t>
            </a:r>
            <a:r>
              <a:rPr lang="en-US" dirty="0" smtClean="0"/>
              <a:t> keep </a:t>
            </a:r>
            <a:r>
              <a:rPr lang="en-US" dirty="0" err="1" smtClean="0"/>
              <a:t>otherchildren</a:t>
            </a:r>
            <a:r>
              <a:rPr lang="en-US" dirty="0" smtClean="0"/>
              <a:t> from getting their work done).The advantage of this are that providing the reasoning for the punishment lessen the critical factor of </a:t>
            </a:r>
            <a:r>
              <a:rPr lang="en-US" dirty="0" err="1" smtClean="0"/>
              <a:t>immeadiacy</a:t>
            </a:r>
            <a:r>
              <a:rPr lang="en-US" dirty="0" smtClean="0"/>
              <a:t> in the </a:t>
            </a:r>
            <a:r>
              <a:rPr lang="en-US" dirty="0" err="1" smtClean="0"/>
              <a:t>punishment,increasing</a:t>
            </a:r>
            <a:r>
              <a:rPr lang="en-US" dirty="0" smtClean="0"/>
              <a:t> the </a:t>
            </a:r>
            <a:r>
              <a:rPr lang="en-US" dirty="0" err="1" smtClean="0"/>
              <a:t>likelyhood</a:t>
            </a:r>
            <a:r>
              <a:rPr lang="en-US" dirty="0" smtClean="0"/>
              <a:t> that similar </a:t>
            </a:r>
            <a:r>
              <a:rPr lang="en-US" dirty="0" err="1" smtClean="0"/>
              <a:t>misbehaviours</a:t>
            </a:r>
            <a:r>
              <a:rPr lang="en-US" dirty="0" smtClean="0"/>
              <a:t> are also suppressed(the effect of the punishment generalizes to other </a:t>
            </a:r>
            <a:r>
              <a:rPr lang="en-US" dirty="0" err="1" smtClean="0"/>
              <a:t>behaviours</a:t>
            </a:r>
            <a:r>
              <a:rPr lang="en-US" dirty="0" smtClean="0"/>
              <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153</a:t>
            </a:fld>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,increasing the </a:t>
            </a:r>
            <a:r>
              <a:rPr lang="en-US" dirty="0" err="1" smtClean="0"/>
              <a:t>likelyhood</a:t>
            </a:r>
            <a:r>
              <a:rPr lang="en-US" dirty="0" smtClean="0"/>
              <a:t> that the </a:t>
            </a:r>
            <a:r>
              <a:rPr lang="en-US" dirty="0" err="1" smtClean="0"/>
              <a:t>misbehaviour</a:t>
            </a:r>
            <a:r>
              <a:rPr lang="en-US" dirty="0" smtClean="0"/>
              <a:t> will be suppressed even when the punisher is </a:t>
            </a:r>
            <a:r>
              <a:rPr lang="en-US" dirty="0" err="1" smtClean="0"/>
              <a:t>absent,and</a:t>
            </a:r>
            <a:r>
              <a:rPr lang="en-US" dirty="0" smtClean="0"/>
              <a:t> helps with the older children’s expectation that they be told why thy cannot engage in certain </a:t>
            </a:r>
            <a:r>
              <a:rPr lang="en-US" dirty="0" err="1" smtClean="0"/>
              <a:t>behaviour</a:t>
            </a:r>
            <a:r>
              <a:rPr lang="en-US" dirty="0" smtClean="0"/>
              <a:t> and are less likely to be defiant when reasons are provided.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154</a:t>
            </a:fld>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err="1" smtClean="0"/>
              <a:t>x,some</a:t>
            </a:r>
            <a:r>
              <a:rPr lang="en-US" dirty="0" smtClean="0"/>
              <a:t> punishments that are particularly ineffective and should be avoided.</a:t>
            </a:r>
          </a:p>
          <a:p>
            <a:pPr>
              <a:buNone/>
            </a:pPr>
            <a:r>
              <a:rPr lang="en-US" dirty="0" smtClean="0"/>
              <a:t>Not generally effective and not recommended are physical punishment(especially with older children),psychological </a:t>
            </a:r>
            <a:r>
              <a:rPr lang="en-US" dirty="0" err="1" smtClean="0"/>
              <a:t>punishment,extra</a:t>
            </a:r>
            <a:r>
              <a:rPr lang="en-US" dirty="0" smtClean="0"/>
              <a:t> </a:t>
            </a:r>
            <a:r>
              <a:rPr lang="en-US" dirty="0" err="1" smtClean="0"/>
              <a:t>classwork,and</a:t>
            </a:r>
            <a:r>
              <a:rPr lang="en-US" dirty="0" smtClean="0"/>
              <a:t> suspension from school.</a:t>
            </a:r>
          </a:p>
          <a:p>
            <a:pPr>
              <a:buNone/>
            </a:pPr>
            <a:r>
              <a:rPr lang="en-US" dirty="0" smtClean="0"/>
              <a:t>Alternative to suspension is in-house suspension(in-house time out),which does not reward misbehaving students by removing them from the school </a:t>
            </a:r>
            <a:r>
              <a:rPr lang="en-US" dirty="0" err="1" smtClean="0"/>
              <a:t>enviroment</a:t>
            </a:r>
            <a:r>
              <a:rPr lang="en-US" dirty="0" smtClean="0"/>
              <a:t> but prevents interacting with peer that most students find rewarding</a:t>
            </a:r>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155</a:t>
            </a:fld>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err="1" smtClean="0"/>
              <a:t>xi,punishment</a:t>
            </a:r>
            <a:r>
              <a:rPr lang="en-US" dirty="0" smtClean="0"/>
              <a:t> should be </a:t>
            </a:r>
            <a:r>
              <a:rPr lang="en-US" dirty="0" err="1" smtClean="0"/>
              <a:t>sparingly.An</a:t>
            </a:r>
            <a:r>
              <a:rPr lang="en-US" dirty="0" smtClean="0"/>
              <a:t> effective punishment is one that does not need to be administered very often to be </a:t>
            </a:r>
            <a:r>
              <a:rPr lang="en-US" dirty="0" err="1" smtClean="0"/>
              <a:t>effective.When</a:t>
            </a:r>
            <a:r>
              <a:rPr lang="en-US" dirty="0" smtClean="0"/>
              <a:t> punishment is a frequent occurrence, the numerous disadvantages of punishment are likely to appear(i.e. </a:t>
            </a:r>
            <a:r>
              <a:rPr lang="en-US" dirty="0" err="1" smtClean="0"/>
              <a:t>anger,resentmemt.avoidance,etc</a:t>
            </a:r>
            <a:r>
              <a:rPr lang="en-US" dirty="0" smtClean="0"/>
              <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156</a:t>
            </a:fld>
            <a:endParaRPr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Observational learning</a:t>
            </a:r>
            <a:endParaRPr lang="en-US" dirty="0"/>
          </a:p>
        </p:txBody>
      </p:sp>
      <p:sp>
        <p:nvSpPr>
          <p:cNvPr id="3" name="Content Placeholder 2"/>
          <p:cNvSpPr>
            <a:spLocks noGrp="1"/>
          </p:cNvSpPr>
          <p:nvPr>
            <p:ph idx="1"/>
          </p:nvPr>
        </p:nvSpPr>
        <p:spPr/>
        <p:txBody>
          <a:bodyPr>
            <a:normAutofit/>
          </a:bodyPr>
          <a:lstStyle/>
          <a:p>
            <a:pPr>
              <a:buNone/>
            </a:pPr>
            <a:r>
              <a:rPr lang="en-US" b="1" dirty="0" smtClean="0"/>
              <a:t>   Observational learning</a:t>
            </a:r>
            <a:r>
              <a:rPr lang="en-US" dirty="0" smtClean="0"/>
              <a:t> is </a:t>
            </a:r>
            <a:r>
              <a:rPr lang="en-US" dirty="0" smtClean="0">
                <a:hlinkClick r:id="rId2" tooltip="Learning"/>
              </a:rPr>
              <a:t>learning</a:t>
            </a:r>
            <a:r>
              <a:rPr lang="en-US" dirty="0" smtClean="0"/>
              <a:t> that occurs through observing the behavior of others.</a:t>
            </a:r>
          </a:p>
          <a:p>
            <a:pPr>
              <a:buNone/>
            </a:pPr>
            <a:r>
              <a:rPr lang="en-US" dirty="0" smtClean="0"/>
              <a:t>    It is a form of </a:t>
            </a:r>
            <a:r>
              <a:rPr lang="en-US" dirty="0" smtClean="0">
                <a:hlinkClick r:id="rId3" tooltip="Social learning theory"/>
              </a:rPr>
              <a:t>social learning</a:t>
            </a:r>
            <a:r>
              <a:rPr lang="en-US" dirty="0" smtClean="0"/>
              <a:t> which takes various forms, based on various processes.</a:t>
            </a:r>
          </a:p>
          <a:p>
            <a:pPr>
              <a:buNone/>
            </a:pPr>
            <a:r>
              <a:rPr lang="en-US" dirty="0" smtClean="0"/>
              <a:t>    In humans, this form of learning seems to not need </a:t>
            </a:r>
            <a:r>
              <a:rPr lang="en-US" dirty="0" smtClean="0">
                <a:hlinkClick r:id="rId4" tooltip="Reinforcement"/>
              </a:rPr>
              <a:t>reinforcement</a:t>
            </a:r>
            <a:r>
              <a:rPr lang="en-US" dirty="0" smtClean="0"/>
              <a:t> to occur, but instead, requires a social model such as a </a:t>
            </a:r>
            <a:r>
              <a:rPr lang="en-US" dirty="0" smtClean="0">
                <a:hlinkClick r:id="rId5" tooltip="Parent"/>
              </a:rPr>
              <a:t>parent</a:t>
            </a:r>
            <a:r>
              <a:rPr lang="en-US" dirty="0" smtClean="0"/>
              <a:t>, </a:t>
            </a:r>
            <a:r>
              <a:rPr lang="en-US" dirty="0" smtClean="0">
                <a:hlinkClick r:id="rId6" tooltip="Sibling"/>
              </a:rPr>
              <a:t>sibling</a:t>
            </a:r>
            <a:r>
              <a:rPr lang="en-US" dirty="0" smtClean="0"/>
              <a:t>, </a:t>
            </a:r>
            <a:r>
              <a:rPr lang="en-US" dirty="0" smtClean="0">
                <a:hlinkClick r:id="rId7" tooltip="Friend"/>
              </a:rPr>
              <a:t>friend</a:t>
            </a:r>
            <a:r>
              <a:rPr lang="en-US" dirty="0" smtClean="0"/>
              <a:t>, or </a:t>
            </a:r>
            <a:r>
              <a:rPr lang="en-US" dirty="0" smtClean="0">
                <a:hlinkClick r:id="rId8" tooltip="Teacher"/>
              </a:rPr>
              <a:t>teacher</a:t>
            </a:r>
            <a:r>
              <a:rPr lang="en-US" dirty="0" smtClean="0"/>
              <a:t> with surroundings.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157</a:t>
            </a:fld>
            <a:endParaRPr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Particularly in childhood, a model is someone of authority or higher status in an environment. In animals, observational learning is often based on classical conditioning, in which an instinctive behavior is elicited by observing the behavior of another (e.g. mobbing in birds), but other processes may be involved as well.</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158</a:t>
            </a:fld>
            <a:endParaRPr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Human observational learning</a:t>
            </a:r>
          </a:p>
          <a:p>
            <a:pPr>
              <a:buNone/>
            </a:pPr>
            <a:r>
              <a:rPr lang="en-US" dirty="0" smtClean="0"/>
              <a:t>    Many behaviors that a learner observes, remembers, and imitates are actions that models display and display modeling, even though the model may not intentionally try to instill a particular behavior. A child may learn to swear, smack, smoke, and deem other inappropriate behavior acceptable through poor modeling. </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159</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E.g. if a researchers notices that scores of a specific aptitude test can be used to predict high school drop out rate that information can be used to estimate drop out of school every year.</a:t>
            </a:r>
          </a:p>
          <a:p>
            <a:pPr>
              <a:buNone/>
            </a:pPr>
            <a:r>
              <a:rPr lang="en-US" dirty="0" smtClean="0"/>
              <a:t>4.TO CHANGE: psychologist strive to change, influence or control behavior in order to make positive changes in peoples live e.g. school drop out</a:t>
            </a:r>
            <a:endParaRPr lang="en-US" dirty="0"/>
          </a:p>
        </p:txBody>
      </p:sp>
      <p:sp>
        <p:nvSpPr>
          <p:cNvPr id="4" name="Date Placeholder 3"/>
          <p:cNvSpPr>
            <a:spLocks noGrp="1"/>
          </p:cNvSpPr>
          <p:nvPr>
            <p:ph type="dt" sz="half" idx="10"/>
          </p:nvPr>
        </p:nvSpPr>
        <p:spPr/>
        <p:txBody>
          <a:bodyPr/>
          <a:lstStyle/>
          <a:p>
            <a:fld id="{E91C1B66-B0F3-42AC-94DD-3C4A5F0E395A}"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a:t>
            </a:fld>
            <a:endParaRPr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Bandura</a:t>
            </a:r>
            <a:r>
              <a:rPr lang="en-US" dirty="0" smtClean="0"/>
              <a:t> claims that children continually learn desirable and undesirable behavior through observational learning. Observational learning suggests that an individual's environment, </a:t>
            </a:r>
            <a:r>
              <a:rPr lang="en-US" dirty="0" smtClean="0">
                <a:hlinkClick r:id="rId2" tooltip="Cognition"/>
              </a:rPr>
              <a:t>cognition</a:t>
            </a:r>
            <a:r>
              <a:rPr lang="en-US" dirty="0" smtClean="0"/>
              <a:t>, and behavior all incorporate and ultimately determine how the individual functions and models.</a:t>
            </a:r>
            <a:r>
              <a:rPr lang="en-US" baseline="30000" dirty="0" smtClean="0">
                <a:hlinkClick r:id="rId3"/>
              </a:rPr>
              <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160</a:t>
            </a:fld>
            <a:endParaRPr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Through observational learning, individual behaviors can spread across a culture through a process called </a:t>
            </a:r>
            <a:r>
              <a:rPr lang="en-US" i="1" dirty="0" smtClean="0">
                <a:hlinkClick r:id="rId2" tooltip="Diffusion"/>
              </a:rPr>
              <a:t>diffusion</a:t>
            </a:r>
            <a:r>
              <a:rPr lang="en-US" i="1" dirty="0" smtClean="0"/>
              <a:t> chain</a:t>
            </a:r>
            <a:r>
              <a:rPr lang="en-US" dirty="0" smtClean="0"/>
              <a:t>. This basically occurs when an individual first learns a behavior by observing another individual and that individual serves as a model through whom other individuals learn the behavior, and so on.</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161</a:t>
            </a:fld>
            <a:endParaRPr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tooltip="Culture"/>
              </a:rPr>
              <a:t>Culture</a:t>
            </a:r>
            <a:r>
              <a:rPr lang="en-US" dirty="0" smtClean="0"/>
              <a:t> plays a role in whether observational learning is the dominant learning style in a person or </a:t>
            </a:r>
            <a:r>
              <a:rPr lang="en-US" dirty="0" smtClean="0">
                <a:hlinkClick r:id="rId3" tooltip="Community"/>
              </a:rPr>
              <a:t>community</a:t>
            </a:r>
            <a:r>
              <a:rPr lang="en-US" dirty="0" smtClean="0"/>
              <a:t>. Some cultures expect children to actively participate in their communities and are therefore exposed to different trades and roles on a daily basis.</a:t>
            </a:r>
            <a:r>
              <a:rPr lang="en-US" baseline="30000" dirty="0" smtClean="0">
                <a:hlinkClick r:id="rId4"/>
              </a:rPr>
              <a:t>[4]</a:t>
            </a:r>
            <a:r>
              <a:rPr lang="en-US" dirty="0" smtClean="0"/>
              <a:t> This exposure allows children to observe and learn the different skills and practices that are valued in their communities.</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162</a:t>
            </a:fld>
            <a:endParaRPr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hlinkClick r:id="rId2" tooltip="Albert Bandura"/>
              </a:rPr>
              <a:t>Albert </a:t>
            </a:r>
            <a:r>
              <a:rPr lang="en-US" dirty="0" err="1" smtClean="0">
                <a:hlinkClick r:id="rId2" tooltip="Albert Bandura"/>
              </a:rPr>
              <a:t>Bandura</a:t>
            </a:r>
            <a:r>
              <a:rPr lang="en-US" dirty="0" smtClean="0"/>
              <a:t>, who is known for the classic </a:t>
            </a:r>
            <a:r>
              <a:rPr lang="en-US" dirty="0" err="1" smtClean="0">
                <a:hlinkClick r:id="rId3" tooltip="Bobo doll experiment"/>
              </a:rPr>
              <a:t>Bobo</a:t>
            </a:r>
            <a:r>
              <a:rPr lang="en-US" dirty="0" smtClean="0">
                <a:hlinkClick r:id="rId3" tooltip="Bobo doll experiment"/>
              </a:rPr>
              <a:t> doll experiment</a:t>
            </a:r>
            <a:r>
              <a:rPr lang="en-US" dirty="0" smtClean="0"/>
              <a:t>, identified this basic form of learning in 1961. The importance of observational learning lies in helping individuals, especially children, acquire new responses by observing others' behavior.</a:t>
            </a:r>
          </a:p>
          <a:p>
            <a:endParaRPr lang="en-US" dirty="0" smtClean="0"/>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163</a:t>
            </a:fld>
            <a:endParaRPr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err="1" smtClean="0">
                <a:hlinkClick r:id="rId2" tooltip="Bobo doll experiment"/>
              </a:rPr>
              <a:t>Bobo</a:t>
            </a:r>
            <a:r>
              <a:rPr lang="en-US" dirty="0" smtClean="0">
                <a:hlinkClick r:id="rId2" tooltip="Bobo doll experiment"/>
              </a:rPr>
              <a:t> doll</a:t>
            </a:r>
            <a:endParaRPr lang="en-US" dirty="0" smtClean="0"/>
          </a:p>
          <a:p>
            <a:pPr>
              <a:buNone/>
            </a:pPr>
            <a:r>
              <a:rPr lang="en-US" dirty="0" smtClean="0"/>
              <a:t>Albert </a:t>
            </a:r>
            <a:r>
              <a:rPr lang="en-US" dirty="0" err="1" smtClean="0"/>
              <a:t>Bandura</a:t>
            </a:r>
            <a:r>
              <a:rPr lang="en-US" dirty="0" smtClean="0"/>
              <a:t> states that people’s behavior could be determined by their environment. Observational learning occurs through observing negative and positive behaviors. </a:t>
            </a:r>
            <a:r>
              <a:rPr lang="en-US" dirty="0" err="1" smtClean="0"/>
              <a:t>Bandura</a:t>
            </a:r>
            <a:r>
              <a:rPr lang="en-US" dirty="0" smtClean="0"/>
              <a:t> believes in </a:t>
            </a:r>
            <a:r>
              <a:rPr lang="en-US" dirty="0" smtClean="0">
                <a:hlinkClick r:id="rId3" tooltip="Reciprocal determinism"/>
              </a:rPr>
              <a:t>reciprocal determinism</a:t>
            </a:r>
            <a:r>
              <a:rPr lang="en-US" dirty="0" smtClean="0"/>
              <a:t> in which the environment can influence people’s behavior and vice versa. For instance, the </a:t>
            </a:r>
            <a:r>
              <a:rPr lang="en-US" dirty="0" err="1" smtClean="0"/>
              <a:t>Bobo</a:t>
            </a:r>
            <a:r>
              <a:rPr lang="en-US" dirty="0" smtClean="0"/>
              <a:t> doll experiment shows that model, in a determined environment, affects children’s behavior.</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164</a:t>
            </a:fld>
            <a:endParaRPr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this experiment </a:t>
            </a:r>
            <a:r>
              <a:rPr lang="en-US" dirty="0" err="1" smtClean="0"/>
              <a:t>Bandura</a:t>
            </a:r>
            <a:r>
              <a:rPr lang="en-US" dirty="0" smtClean="0"/>
              <a:t> demonstrates that one group of children placed in an aggressive environment would act the same way, while the control group and the other group of children placed in a passive role model environment hardly shows any type of aggression.</a:t>
            </a:r>
            <a:r>
              <a:rPr lang="en-US" baseline="30000" dirty="0" smtClean="0">
                <a:hlinkClick r:id="rId2"/>
              </a:rPr>
              <a:t>[6]</a:t>
            </a:r>
            <a:endParaRPr lang="en-US" dirty="0" smtClean="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165</a:t>
            </a:fld>
            <a:endParaRPr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communities where children's primary mode of learning is through observation, the </a:t>
            </a:r>
            <a:r>
              <a:rPr lang="en-US" dirty="0" smtClean="0">
                <a:hlinkClick r:id="rId2" tooltip="Child Integration"/>
              </a:rPr>
              <a:t>children</a:t>
            </a:r>
            <a:r>
              <a:rPr lang="en-US" dirty="0" smtClean="0"/>
              <a:t> are rarely separated from adult activities. This incorporation into the adult world at an early age allows children to use observational learning skills in multiple spheres of life. This learning through observation requires keen attentive abilities.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166</a:t>
            </a:fld>
            <a:endParaRPr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Culturally, they learn that their participation and contributions are valued in their communities. This teaches children that it is their duty, as members of the community, to observe others' contributions so they gradually become involved and participate further in the community.</a:t>
            </a:r>
            <a:r>
              <a:rPr lang="en-US" baseline="30000" dirty="0" smtClean="0">
                <a:hlinkClick r:id="rId2"/>
              </a:rPr>
              <a:t>[7]</a:t>
            </a:r>
            <a:endParaRPr lang="en-US" dirty="0" smtClean="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167</a:t>
            </a:fld>
            <a:endParaRPr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err="1" smtClean="0"/>
              <a:t>Bandura's</a:t>
            </a:r>
            <a:r>
              <a:rPr lang="en-US" dirty="0" smtClean="0"/>
              <a:t> </a:t>
            </a:r>
            <a:r>
              <a:rPr lang="en-US" dirty="0" smtClean="0">
                <a:hlinkClick r:id="rId2" tooltip="Social cognitive theory"/>
              </a:rPr>
              <a:t>social cognitive learning theory</a:t>
            </a:r>
            <a:r>
              <a:rPr lang="en-US" dirty="0" smtClean="0"/>
              <a:t> states that there are four stages involved in observational learning:</a:t>
            </a:r>
          </a:p>
          <a:p>
            <a:r>
              <a:rPr lang="en-US" b="1" dirty="0" smtClean="0"/>
              <a:t>Attention</a:t>
            </a:r>
            <a:r>
              <a:rPr lang="en-US" dirty="0" smtClean="0"/>
              <a:t>: Observers cannot learn unless they pay attention to what's happening around them. This process is influenced by characteristics of the model, such as how much one likes or identifies with the model, and by characteristics of the observer, such as the observer's expectations or level of emotional arousal.</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168</a:t>
            </a:fld>
            <a:endParaRPr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Retention</a:t>
            </a:r>
            <a:r>
              <a:rPr lang="en-US" dirty="0" smtClean="0"/>
              <a:t>/</a:t>
            </a:r>
            <a:r>
              <a:rPr lang="en-US" b="1" dirty="0" smtClean="0"/>
              <a:t>Memory:</a:t>
            </a:r>
            <a:r>
              <a:rPr lang="en-US" dirty="0" smtClean="0"/>
              <a:t> Observers must not only recognize the observed behavior but also remember it at some later time. This process depends on the observer's ability to code or structure the information in an easily remembered form or to mentally or physically rehearse the model's actions.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169</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SCHOOLS  OF PSYCHOLOGY</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1.Psychoanalytic school</a:t>
            </a:r>
          </a:p>
          <a:p>
            <a:pPr>
              <a:buNone/>
            </a:pPr>
            <a:r>
              <a:rPr lang="en-US" dirty="0" smtClean="0"/>
              <a:t>2.Behavioural school</a:t>
            </a:r>
          </a:p>
          <a:p>
            <a:pPr>
              <a:buNone/>
            </a:pPr>
            <a:r>
              <a:rPr lang="en-US" dirty="0" smtClean="0"/>
              <a:t>3.Gestalt school</a:t>
            </a:r>
          </a:p>
          <a:p>
            <a:pPr>
              <a:buNone/>
            </a:pPr>
            <a:r>
              <a:rPr lang="en-US" dirty="0" smtClean="0"/>
              <a:t>4.Humanistic school</a:t>
            </a:r>
          </a:p>
          <a:p>
            <a:pPr>
              <a:buNone/>
            </a:pPr>
            <a:r>
              <a:rPr lang="en-US" dirty="0" smtClean="0"/>
              <a:t>5.Cognitive school</a:t>
            </a:r>
          </a:p>
          <a:p>
            <a:pPr>
              <a:buNone/>
            </a:pPr>
            <a:r>
              <a:rPr lang="en-US" dirty="0" smtClean="0"/>
              <a:t>6.Existentialism school</a:t>
            </a:r>
          </a:p>
          <a:p>
            <a:pPr>
              <a:buNone/>
            </a:pPr>
            <a:r>
              <a:rPr lang="en-US" dirty="0" smtClean="0"/>
              <a:t>7.Eclectism approach school</a:t>
            </a:r>
          </a:p>
          <a:p>
            <a:pPr>
              <a:buNone/>
            </a:pPr>
            <a:r>
              <a:rPr lang="en-US" dirty="0" smtClean="0"/>
              <a:t>8.Structuralism school</a:t>
            </a:r>
            <a:endParaRPr lang="en-US" dirty="0"/>
          </a:p>
        </p:txBody>
      </p:sp>
      <p:sp>
        <p:nvSpPr>
          <p:cNvPr id="4" name="Date Placeholder 3"/>
          <p:cNvSpPr>
            <a:spLocks noGrp="1"/>
          </p:cNvSpPr>
          <p:nvPr>
            <p:ph type="dt" sz="half" idx="10"/>
          </p:nvPr>
        </p:nvSpPr>
        <p:spPr/>
        <p:txBody>
          <a:bodyPr/>
          <a:lstStyle/>
          <a:p>
            <a:fld id="{D0D84633-B45E-4E8D-B6D8-B252D1C83354}"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a:t>
            </a:fld>
            <a:endParaRPr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Initiation</a:t>
            </a:r>
            <a:r>
              <a:rPr lang="en-US" dirty="0" smtClean="0"/>
              <a:t>/</a:t>
            </a:r>
            <a:r>
              <a:rPr lang="en-US" b="1" dirty="0" smtClean="0"/>
              <a:t>Motor</a:t>
            </a:r>
            <a:r>
              <a:rPr lang="en-US" dirty="0" smtClean="0"/>
              <a:t>: Observers must be physically and/intellectually capable of producing the act. In many cases the observer possesses the necessary responses. But sometimes, reproducing the model's actions may involve skills the observer has not yet acquired. It is one thing to carefully watch a circus juggler, but it is quite another to go home and repeat those acts.</a:t>
            </a:r>
          </a:p>
          <a:p>
            <a:r>
              <a:rPr lang="en-US" dirty="0" smtClean="0"/>
              <a:t> </a:t>
            </a:r>
            <a:r>
              <a:rPr lang="en-US" b="1" dirty="0" smtClean="0"/>
              <a:t>Motivation</a:t>
            </a:r>
            <a:r>
              <a:rPr lang="en-US" dirty="0" smtClean="0"/>
              <a:t>: Coaches also give pep talks, recognizing the importance of motivational processes to learning.</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170</a:t>
            </a:fld>
            <a:endParaRPr lang="en-US"/>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Bandura</a:t>
            </a:r>
            <a:r>
              <a:rPr lang="en-US" dirty="0" smtClean="0"/>
              <a:t> clearly distinguishes between learning and performance. Unless motivated, a person does not produce learned behavior. This motivation can come from external reinforcement, such as the experimenter's promise of reward in some of </a:t>
            </a:r>
            <a:r>
              <a:rPr lang="en-US" dirty="0" err="1" smtClean="0"/>
              <a:t>Bandura's</a:t>
            </a:r>
            <a:r>
              <a:rPr lang="en-US" dirty="0" smtClean="0"/>
              <a:t> studies, or the bribe of a parent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171</a:t>
            </a:fld>
            <a:endParaRPr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Or it can come from vicarious reinforcement, based on the observation that models are rewarded. High-status models can affect performance through motivation. For example, girls aged 11 to 14 performed better on a motor performance task when they thought it was demonstrated by a high-status cheerleader than by a low-status model.</a:t>
            </a:r>
            <a:r>
              <a:rPr lang="en-US" baseline="30000" dirty="0" smtClean="0">
                <a:hlinkClick r:id="rId2"/>
              </a:rPr>
              <a:t>[9]</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172</a:t>
            </a:fld>
            <a:endParaRPr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Some have even added a step between attention and retention involving encoding a behavior.</a:t>
            </a:r>
          </a:p>
          <a:p>
            <a:r>
              <a:rPr lang="en-US" dirty="0" smtClean="0"/>
              <a:t>Observational learning leads to a change in an individual's behavior along three dimensions:</a:t>
            </a:r>
          </a:p>
          <a:p>
            <a:r>
              <a:rPr lang="en-US" dirty="0" smtClean="0"/>
              <a:t>An individual thinks about a situation in a different way and may have incentive to react to it.</a:t>
            </a:r>
          </a:p>
          <a:p>
            <a:r>
              <a:rPr lang="en-US" dirty="0" smtClean="0"/>
              <a:t>The change is a result of a person's direct experiences as opposed to being in-born.</a:t>
            </a:r>
          </a:p>
          <a:p>
            <a:r>
              <a:rPr lang="en-US" dirty="0" smtClean="0"/>
              <a:t>For the most part, the change an individual has made is permanent.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173</a:t>
            </a:fld>
            <a:endParaRPr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Effect on behavior</a:t>
            </a:r>
          </a:p>
          <a:p>
            <a:pPr>
              <a:buNone/>
            </a:pPr>
            <a:r>
              <a:rPr lang="en-US" b="1" dirty="0" smtClean="0"/>
              <a:t>    </a:t>
            </a:r>
            <a:r>
              <a:rPr lang="en-US" dirty="0" smtClean="0"/>
              <a:t>According to </a:t>
            </a:r>
            <a:r>
              <a:rPr lang="en-US" dirty="0" err="1" smtClean="0"/>
              <a:t>Bandura's</a:t>
            </a:r>
            <a:r>
              <a:rPr lang="en-US" dirty="0" smtClean="0"/>
              <a:t> social cognitive learning theory, observational learning can affect behavior in many ways, with both positive and negative consequences. It can teach completely new behaviors, for one. It can also increase or decrease the frequency of behaviors that have previously been learned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174</a:t>
            </a:fld>
            <a:endParaRPr lang="en-US"/>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Observational learning can even encourage behaviors that were previously forbidden (for example, the violent behavior towards the </a:t>
            </a:r>
            <a:r>
              <a:rPr lang="en-US" dirty="0" err="1" smtClean="0"/>
              <a:t>Bobo</a:t>
            </a:r>
            <a:r>
              <a:rPr lang="en-US" dirty="0" smtClean="0"/>
              <a:t> doll that children imitated in Albert </a:t>
            </a:r>
            <a:r>
              <a:rPr lang="en-US" dirty="0" err="1" smtClean="0"/>
              <a:t>Bandura's</a:t>
            </a:r>
            <a:r>
              <a:rPr lang="en-US" dirty="0" smtClean="0"/>
              <a:t> study). Observational learning can also influence behaviors that are similar to, but not identical to, the ones being modeled. For example, seeing a model excel at playing the piano may motivate an observer to play the saxophone.</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175</a:t>
            </a:fld>
            <a:endParaRPr lang="en-US"/>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b="1" dirty="0" smtClean="0"/>
              <a:t>Age difference</a:t>
            </a:r>
          </a:p>
          <a:p>
            <a:pPr>
              <a:buNone/>
            </a:pPr>
            <a:r>
              <a:rPr lang="en-US" dirty="0" smtClean="0">
                <a:hlinkClick r:id="rId2" tooltip="Albert Bandura"/>
              </a:rPr>
              <a:t>    Albert </a:t>
            </a:r>
            <a:r>
              <a:rPr lang="en-US" dirty="0" err="1" smtClean="0">
                <a:hlinkClick r:id="rId2" tooltip="Albert Bandura"/>
              </a:rPr>
              <a:t>Bandura</a:t>
            </a:r>
            <a:r>
              <a:rPr lang="en-US" dirty="0" smtClean="0"/>
              <a:t> stressed that developing children learn from different social models, meaning that no two children are exposed to exactly the same modeling influence. From </a:t>
            </a:r>
            <a:r>
              <a:rPr lang="en-US" dirty="0" smtClean="0">
                <a:hlinkClick r:id="rId3" tooltip="Infancy"/>
              </a:rPr>
              <a:t>infancy</a:t>
            </a:r>
            <a:r>
              <a:rPr lang="en-US" dirty="0" smtClean="0"/>
              <a:t> to </a:t>
            </a:r>
            <a:r>
              <a:rPr lang="en-US" dirty="0" smtClean="0">
                <a:hlinkClick r:id="rId4" tooltip="Adolescence"/>
              </a:rPr>
              <a:t>adolescence</a:t>
            </a:r>
            <a:r>
              <a:rPr lang="en-US" dirty="0" smtClean="0"/>
              <a:t>, they are exposed to various social models. A 2013 study found that a toddlers' previous social familiarity with a model was not always necessary for learning and that they were also able to learn from observing a stranger demonstrating or modeling a new action to another stranger.</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176</a:t>
            </a:fld>
            <a:endParaRPr lang="en-US"/>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It was once believed that babies could not imitate actions until the latter half of the first year. However a number of studies now report that infants as young as seven days can imitate simple facial expressions. By the latter half of their first year, 9-month-old babies can imitate actions hours after they first see them. As they continue to develop, toddlers around age two can acquire important personal and </a:t>
            </a:r>
            <a:r>
              <a:rPr lang="en-US" dirty="0" smtClean="0">
                <a:hlinkClick r:id="rId2" tooltip="Social skills"/>
              </a:rPr>
              <a:t>social skills</a:t>
            </a:r>
            <a:r>
              <a:rPr lang="en-US" dirty="0" smtClean="0"/>
              <a:t> by imitating a social model.</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177</a:t>
            </a:fld>
            <a:endParaRPr lang="en-US"/>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hlinkClick r:id="rId2" tooltip="Imitation"/>
              </a:rPr>
              <a:t>Deferred imitation</a:t>
            </a:r>
            <a:r>
              <a:rPr lang="en-US" dirty="0" smtClean="0"/>
              <a:t> is an important developmental milestone in a two-year-old, in which children not only construct symbolic representations, but can also remember information. Unlike toddlers, children of </a:t>
            </a:r>
            <a:r>
              <a:rPr lang="en-US" dirty="0" smtClean="0">
                <a:hlinkClick r:id="rId3" tooltip="Elementary school"/>
              </a:rPr>
              <a:t>elementary school</a:t>
            </a:r>
            <a:r>
              <a:rPr lang="en-US" dirty="0" smtClean="0"/>
              <a:t> age are less likely to rely on imagination to represent an experience. Instead, they can verbally describe the model's behavior. Since this form of learning does not need reinforcement, it is more likely to occur regularly.</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178</a:t>
            </a:fld>
            <a:endParaRPr lang="en-US"/>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 age increases, age-related observational learning motor skills may decrease in athletes and golfers. Younger and skilled golfers have higher observational learning compared to older golfers and less skilled golfers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179</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Psychoanalytic school</a:t>
            </a:r>
            <a:endParaRPr lang="en-US" b="1" dirty="0"/>
          </a:p>
        </p:txBody>
      </p:sp>
      <p:sp>
        <p:nvSpPr>
          <p:cNvPr id="3" name="Content Placeholder 2"/>
          <p:cNvSpPr>
            <a:spLocks noGrp="1"/>
          </p:cNvSpPr>
          <p:nvPr>
            <p:ph idx="1"/>
          </p:nvPr>
        </p:nvSpPr>
        <p:spPr/>
        <p:txBody>
          <a:bodyPr/>
          <a:lstStyle/>
          <a:p>
            <a:pPr>
              <a:buNone/>
            </a:pPr>
            <a:r>
              <a:rPr lang="en-US" dirty="0" smtClean="0"/>
              <a:t> Was founded by SIGMUD FREUD during late 1800s and early 1900s.</a:t>
            </a:r>
          </a:p>
          <a:p>
            <a:pPr>
              <a:buNone/>
            </a:pPr>
            <a:r>
              <a:rPr lang="en-US" dirty="0" smtClean="0"/>
              <a:t>An Australian doctor</a:t>
            </a:r>
          </a:p>
          <a:p>
            <a:pPr>
              <a:buNone/>
            </a:pPr>
            <a:r>
              <a:rPr lang="en-US" dirty="0" smtClean="0"/>
              <a:t>It was based on the theory that behavior is determined by powerful inner forces most of which are buried in the unconscious mind.</a:t>
            </a:r>
          </a:p>
          <a:p>
            <a:pPr>
              <a:buNone/>
            </a:pPr>
            <a:r>
              <a:rPr lang="en-US" dirty="0" smtClean="0"/>
              <a:t>According to </a:t>
            </a:r>
            <a:r>
              <a:rPr lang="en-US" dirty="0" err="1" smtClean="0"/>
              <a:t>freud</a:t>
            </a:r>
            <a:r>
              <a:rPr lang="en-US" dirty="0" smtClean="0"/>
              <a:t> from early childhood people repress(force out of conscious awareness) </a:t>
            </a:r>
          </a:p>
          <a:p>
            <a:pPr>
              <a:buNone/>
            </a:pPr>
            <a:endParaRPr lang="en-US" dirty="0"/>
          </a:p>
        </p:txBody>
      </p:sp>
      <p:sp>
        <p:nvSpPr>
          <p:cNvPr id="4" name="Date Placeholder 3"/>
          <p:cNvSpPr>
            <a:spLocks noGrp="1"/>
          </p:cNvSpPr>
          <p:nvPr>
            <p:ph type="dt" sz="half" idx="10"/>
          </p:nvPr>
        </p:nvSpPr>
        <p:spPr/>
        <p:txBody>
          <a:bodyPr/>
          <a:lstStyle/>
          <a:p>
            <a:fld id="{13F60474-7BE3-4814-8B37-06597031ACC3}"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a:t>
            </a:fld>
            <a:endParaRPr lang="en-US"/>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Observational causal learning</a:t>
            </a:r>
          </a:p>
          <a:p>
            <a:pPr>
              <a:buNone/>
            </a:pPr>
            <a:r>
              <a:rPr lang="en-US" dirty="0" smtClean="0"/>
              <a:t>    Humans use observational </a:t>
            </a:r>
            <a:r>
              <a:rPr lang="en-US" dirty="0" err="1" smtClean="0"/>
              <a:t>Moleen</a:t>
            </a:r>
            <a:r>
              <a:rPr lang="en-US" dirty="0" smtClean="0"/>
              <a:t> causal learning to watch other people’s actions and use the information gained to find out how something works and how we can do it ourselves.</a:t>
            </a:r>
          </a:p>
          <a:p>
            <a:pPr>
              <a:buNone/>
            </a:pPr>
            <a:r>
              <a:rPr lang="en-US" dirty="0" smtClean="0"/>
              <a:t>    A study of 25-month-old infants found that they can learn causal relations from observing human interventions. They also learn by observing normal actions not created by intentional human action.</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180</a:t>
            </a:fld>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Learning without imitation</a:t>
            </a:r>
          </a:p>
          <a:p>
            <a:pPr>
              <a:buNone/>
            </a:pPr>
            <a:r>
              <a:rPr lang="en-US" dirty="0" smtClean="0">
                <a:hlinkClick r:id="rId2" tooltip="Michael Tomasello"/>
              </a:rPr>
              <a:t>   Michael </a:t>
            </a:r>
            <a:r>
              <a:rPr lang="en-US" dirty="0" err="1" smtClean="0">
                <a:hlinkClick r:id="rId2" tooltip="Michael Tomasello"/>
              </a:rPr>
              <a:t>Tomasello</a:t>
            </a:r>
            <a:r>
              <a:rPr lang="en-US" dirty="0" smtClean="0"/>
              <a:t> described various ways of observational learning without the process of imitation in animals (</a:t>
            </a:r>
            <a:r>
              <a:rPr lang="en-US" dirty="0" err="1" smtClean="0">
                <a:hlinkClick r:id="rId3" tooltip="Ethology"/>
              </a:rPr>
              <a:t>ethology</a:t>
            </a:r>
            <a:r>
              <a:rPr lang="en-US" dirty="0" smtClean="0"/>
              <a:t>): Exposure- Individuals learn about their environment with a close proximity to other individuals that have more experience. For example, a young dolphin learning the location of a plethora of fish by staying near its mother.</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181</a:t>
            </a:fld>
            <a:endParaRPr lang="en-US"/>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b="1" dirty="0" smtClean="0"/>
              <a:t>Peer model influences</a:t>
            </a:r>
          </a:p>
          <a:p>
            <a:pPr>
              <a:buNone/>
            </a:pPr>
            <a:r>
              <a:rPr lang="en-US" dirty="0" smtClean="0"/>
              <a:t>    Observational learning is very beneficial when there are positive, reinforcing peer models involved. Although individuals go through four different stages for observational learning: attention; retention ; production; and motivation, this does not simply mean that when an individual's attention is captured that it automatically sets the process in that exact order. One of the most important ongoing stages for observational learning, especially among children, is motivation and </a:t>
            </a:r>
            <a:r>
              <a:rPr lang="en-US" dirty="0" smtClean="0">
                <a:hlinkClick r:id="rId2" tooltip="Reinforcement"/>
              </a:rPr>
              <a:t>positive reinforcement</a:t>
            </a:r>
            <a:r>
              <a:rPr lang="en-US" baseline="30000" dirty="0" smtClean="0"/>
              <a:t>.</a:t>
            </a:r>
            <a:endParaRPr lang="en-US" dirty="0" smtClean="0"/>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182</a:t>
            </a:fld>
            <a:endParaRPr lang="en-US"/>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Factors affecting learning process:</a:t>
            </a:r>
          </a:p>
          <a:p>
            <a:pPr>
              <a:buNone/>
            </a:pPr>
            <a:r>
              <a:rPr lang="en-US" dirty="0" smtClean="0"/>
              <a:t>1,intellectual </a:t>
            </a:r>
            <a:r>
              <a:rPr lang="en-US" dirty="0" err="1" smtClean="0"/>
              <a:t>factors;refer</a:t>
            </a:r>
            <a:r>
              <a:rPr lang="en-US" dirty="0" smtClean="0"/>
              <a:t> to individual mental </a:t>
            </a:r>
            <a:r>
              <a:rPr lang="en-US" dirty="0" err="1" smtClean="0"/>
              <a:t>level.pupils</a:t>
            </a:r>
            <a:r>
              <a:rPr lang="en-US" dirty="0" smtClean="0"/>
              <a:t> with low intelligence often encounter serious difficulty in mastering schoolwork.</a:t>
            </a:r>
          </a:p>
          <a:p>
            <a:pPr>
              <a:buNone/>
            </a:pPr>
            <a:r>
              <a:rPr lang="en-US" dirty="0" smtClean="0"/>
              <a:t>    Knowledge of the nature of the pupil intellect is of considerable value in the guidance and the diagnosis of disability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183</a:t>
            </a:fld>
            <a:endParaRPr lang="en-US"/>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2.Learning factors: for example lack of mastery of what has been </a:t>
            </a:r>
            <a:r>
              <a:rPr lang="en-US" dirty="0" err="1" smtClean="0"/>
              <a:t>taught,faulty</a:t>
            </a:r>
            <a:r>
              <a:rPr lang="en-US" dirty="0" smtClean="0"/>
              <a:t> methods of teaching and narrowness of experimental background may affect the learning process.</a:t>
            </a:r>
          </a:p>
          <a:p>
            <a:pPr>
              <a:buNone/>
            </a:pPr>
            <a:r>
              <a:rPr lang="en-US" dirty="0" smtClean="0"/>
              <a:t>    If school </a:t>
            </a:r>
            <a:r>
              <a:rPr lang="en-US" dirty="0" err="1" smtClean="0"/>
              <a:t>proceedes</a:t>
            </a:r>
            <a:r>
              <a:rPr lang="en-US" dirty="0" smtClean="0"/>
              <a:t> without constantly checking up on the extent to which the masterly of what is taught the pupils </a:t>
            </a:r>
            <a:r>
              <a:rPr lang="en-US" dirty="0" err="1" smtClean="0"/>
              <a:t>accumlates</a:t>
            </a:r>
            <a:r>
              <a:rPr lang="en-US" dirty="0" smtClean="0"/>
              <a:t> a number of deficiencies that interfere with successful progress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184</a:t>
            </a:fld>
            <a:endParaRPr lang="en-US"/>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3,physical factors; such as </a:t>
            </a:r>
            <a:r>
              <a:rPr lang="en-US" dirty="0" err="1" smtClean="0"/>
              <a:t>health,physical</a:t>
            </a:r>
            <a:r>
              <a:rPr lang="en-US" dirty="0" smtClean="0"/>
              <a:t> </a:t>
            </a:r>
            <a:r>
              <a:rPr lang="en-US" dirty="0" err="1" smtClean="0"/>
              <a:t>development,nutrition,visual</a:t>
            </a:r>
            <a:r>
              <a:rPr lang="en-US" dirty="0" smtClean="0"/>
              <a:t> and physical defects and </a:t>
            </a:r>
            <a:r>
              <a:rPr lang="en-US" dirty="0" err="1" smtClean="0"/>
              <a:t>gladular</a:t>
            </a:r>
            <a:r>
              <a:rPr lang="en-US" dirty="0" smtClean="0"/>
              <a:t> abnormality.</a:t>
            </a:r>
          </a:p>
          <a:p>
            <a:pPr>
              <a:buNone/>
            </a:pPr>
            <a:r>
              <a:rPr lang="en-US" dirty="0" smtClean="0"/>
              <a:t>    Children suffering from visual auditory and other physical defects are seriously </a:t>
            </a:r>
            <a:r>
              <a:rPr lang="en-US" dirty="0" err="1" smtClean="0"/>
              <a:t>handcapped</a:t>
            </a:r>
            <a:r>
              <a:rPr lang="en-US" dirty="0" smtClean="0"/>
              <a:t> in developing skills such as reading and spelling.</a:t>
            </a:r>
          </a:p>
          <a:p>
            <a:pPr>
              <a:buNone/>
            </a:pPr>
            <a:r>
              <a:rPr lang="en-US" dirty="0" smtClean="0"/>
              <a:t>    Various glands of internal </a:t>
            </a:r>
            <a:r>
              <a:rPr lang="en-US" dirty="0" err="1" smtClean="0"/>
              <a:t>secrection</a:t>
            </a:r>
            <a:r>
              <a:rPr lang="en-US" dirty="0" smtClean="0"/>
              <a:t> </a:t>
            </a:r>
            <a:r>
              <a:rPr lang="en-US" dirty="0" err="1" smtClean="0"/>
              <a:t>e.g</a:t>
            </a:r>
            <a:r>
              <a:rPr lang="en-US" dirty="0" smtClean="0"/>
              <a:t> thyroid and pituitary </a:t>
            </a:r>
            <a:r>
              <a:rPr lang="en-US" dirty="0" err="1" smtClean="0"/>
              <a:t>glands,affect</a:t>
            </a:r>
            <a:r>
              <a:rPr lang="en-US" dirty="0" smtClean="0"/>
              <a:t> </a:t>
            </a:r>
            <a:r>
              <a:rPr lang="en-US" dirty="0" err="1" smtClean="0"/>
              <a:t>behaviour</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185</a:t>
            </a:fld>
            <a:endParaRPr lang="en-US"/>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4,mental </a:t>
            </a:r>
            <a:r>
              <a:rPr lang="en-US" dirty="0" err="1" smtClean="0"/>
              <a:t>factors,attitude</a:t>
            </a:r>
            <a:r>
              <a:rPr lang="en-US" dirty="0" smtClean="0"/>
              <a:t> falls under mental factors and is important in the development of personality.</a:t>
            </a:r>
          </a:p>
          <a:p>
            <a:pPr>
              <a:buNone/>
            </a:pPr>
            <a:r>
              <a:rPr lang="en-US" dirty="0" smtClean="0"/>
              <a:t>   Among these attitude are </a:t>
            </a:r>
            <a:r>
              <a:rPr lang="en-US" dirty="0" err="1" smtClean="0"/>
              <a:t>interests,cheerfulness,affection,prejudice,open</a:t>
            </a:r>
            <a:r>
              <a:rPr lang="en-US" dirty="0" smtClean="0"/>
              <a:t> mindedness and loyalty.</a:t>
            </a:r>
          </a:p>
          <a:p>
            <a:pPr>
              <a:buNone/>
            </a:pPr>
            <a:r>
              <a:rPr lang="en-US" dirty="0" smtClean="0"/>
              <a:t>   Attitude </a:t>
            </a:r>
            <a:r>
              <a:rPr lang="en-US" dirty="0" err="1" smtClean="0"/>
              <a:t>excercises</a:t>
            </a:r>
            <a:r>
              <a:rPr lang="en-US" dirty="0" smtClean="0"/>
              <a:t> a stimulating effect upon the rate of learning and teaching and upon the progress in school.</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186</a:t>
            </a:fld>
            <a:endParaRPr lang="en-US"/>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5,emotional and social </a:t>
            </a:r>
            <a:r>
              <a:rPr lang="en-US" dirty="0" err="1" smtClean="0"/>
              <a:t>factors;personal</a:t>
            </a:r>
            <a:r>
              <a:rPr lang="en-US" dirty="0" smtClean="0"/>
              <a:t> factors such as instincts and </a:t>
            </a:r>
            <a:r>
              <a:rPr lang="en-US" dirty="0" err="1" smtClean="0"/>
              <a:t>emotions,and</a:t>
            </a:r>
            <a:r>
              <a:rPr lang="en-US" dirty="0" smtClean="0"/>
              <a:t> social factors such as cooperation and </a:t>
            </a:r>
            <a:r>
              <a:rPr lang="en-US" dirty="0" err="1" smtClean="0"/>
              <a:t>rivarly,are</a:t>
            </a:r>
            <a:r>
              <a:rPr lang="en-US" dirty="0" smtClean="0"/>
              <a:t> directly related to a complex psychology of </a:t>
            </a:r>
            <a:r>
              <a:rPr lang="en-US" dirty="0" err="1" smtClean="0"/>
              <a:t>motivation.For</a:t>
            </a:r>
            <a:r>
              <a:rPr lang="en-US" dirty="0" smtClean="0"/>
              <a:t> some reasons a pupil may have developed a dislike for some subjects because he may fail to see its </a:t>
            </a:r>
            <a:r>
              <a:rPr lang="en-US" dirty="0" err="1" smtClean="0"/>
              <a:t>value,or</a:t>
            </a:r>
            <a:r>
              <a:rPr lang="en-US" dirty="0" smtClean="0"/>
              <a:t> may lack foundation.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187</a:t>
            </a:fld>
            <a:endParaRPr lang="en-US"/>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6,Teachers personality;</a:t>
            </a:r>
          </a:p>
          <a:p>
            <a:pPr>
              <a:buNone/>
            </a:pPr>
            <a:r>
              <a:rPr lang="en-US" dirty="0" smtClean="0"/>
              <a:t>   The way in which the teachers personality interacts with his personality interacts with the personality of the pupil being taught help  to determine the kind of behavior which emerge from learning situation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188</a:t>
            </a:fld>
            <a:endParaRPr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7,Enviromental </a:t>
            </a:r>
            <a:r>
              <a:rPr lang="en-US" dirty="0" err="1" smtClean="0"/>
              <a:t>factors;this</a:t>
            </a:r>
            <a:r>
              <a:rPr lang="en-US" dirty="0" smtClean="0"/>
              <a:t> includes the conditions in which learning took place and include </a:t>
            </a:r>
            <a:r>
              <a:rPr lang="en-US" dirty="0" err="1" smtClean="0"/>
              <a:t>classroom,textbooks,equipment,school</a:t>
            </a:r>
            <a:r>
              <a:rPr lang="en-US" dirty="0" smtClean="0"/>
              <a:t> supplies and other instructional materials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189</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Any desire or needs that are unacceptable to themselves or to the society. The repressed feelings can cause personality disturbances, self destructive behaviors or even physical symptoms.</a:t>
            </a:r>
          </a:p>
          <a:p>
            <a:pPr>
              <a:buNone/>
            </a:pPr>
            <a:r>
              <a:rPr lang="en-US" dirty="0" smtClean="0"/>
              <a:t>Freud developed several techniques to bring repressed feelings to the level of conscious awareness in a method called free association where the patient relaxes and talks about anything that comes out in mind,</a:t>
            </a:r>
            <a:endParaRPr lang="en-US" dirty="0"/>
          </a:p>
        </p:txBody>
      </p:sp>
      <p:sp>
        <p:nvSpPr>
          <p:cNvPr id="4" name="Date Placeholder 3"/>
          <p:cNvSpPr>
            <a:spLocks noGrp="1"/>
          </p:cNvSpPr>
          <p:nvPr>
            <p:ph type="dt" sz="half" idx="10"/>
          </p:nvPr>
        </p:nvSpPr>
        <p:spPr/>
        <p:txBody>
          <a:bodyPr/>
          <a:lstStyle/>
          <a:p>
            <a:fld id="{21083F48-ED14-403F-A5C7-51DA5FEF4259}"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a:t>
            </a:fld>
            <a:endParaRPr lang="en-US"/>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MEMORY</a:t>
            </a:r>
            <a:endParaRPr lang="en-US" b="1" dirty="0"/>
          </a:p>
        </p:txBody>
      </p:sp>
      <p:sp>
        <p:nvSpPr>
          <p:cNvPr id="3" name="Subtitle 2"/>
          <p:cNvSpPr>
            <a:spLocks noGrp="1"/>
          </p:cNvSpPr>
          <p:nvPr>
            <p:ph type="subTitle" idx="1"/>
          </p:nvPr>
        </p:nvSpPr>
        <p:spPr/>
        <p:txBody>
          <a:bodyPr/>
          <a:lstStyle/>
          <a:p>
            <a:r>
              <a:rPr lang="en-US" b="1" dirty="0" smtClean="0"/>
              <a:t>BY </a:t>
            </a:r>
          </a:p>
          <a:p>
            <a:r>
              <a:rPr lang="en-US" b="1" dirty="0" smtClean="0"/>
              <a:t>VICTORIA</a:t>
            </a:r>
          </a:p>
          <a:p>
            <a:r>
              <a:rPr lang="en-US" b="1" dirty="0" smtClean="0"/>
              <a:t>31/10/2017</a:t>
            </a:r>
            <a:endParaRPr lang="en-US" b="1" dirty="0"/>
          </a:p>
        </p:txBody>
      </p:sp>
      <p:sp>
        <p:nvSpPr>
          <p:cNvPr id="4" name="Date Placeholder 3"/>
          <p:cNvSpPr>
            <a:spLocks noGrp="1"/>
          </p:cNvSpPr>
          <p:nvPr>
            <p:ph type="dt" sz="half" idx="10"/>
          </p:nvPr>
        </p:nvSpPr>
        <p:spPr/>
        <p:txBody>
          <a:bodyPr/>
          <a:lstStyle/>
          <a:p>
            <a:fld id="{2D783360-039F-498F-8D61-229C239CA254}"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190</a:t>
            </a:fld>
            <a:endParaRPr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MEMORY</a:t>
            </a:r>
            <a:endParaRPr lang="en-US" b="1" dirty="0"/>
          </a:p>
        </p:txBody>
      </p:sp>
      <p:sp>
        <p:nvSpPr>
          <p:cNvPr id="3" name="Content Placeholder 2"/>
          <p:cNvSpPr>
            <a:spLocks noGrp="1"/>
          </p:cNvSpPr>
          <p:nvPr>
            <p:ph idx="1"/>
          </p:nvPr>
        </p:nvSpPr>
        <p:spPr/>
        <p:txBody>
          <a:bodyPr>
            <a:normAutofit/>
          </a:bodyPr>
          <a:lstStyle/>
          <a:p>
            <a:pPr>
              <a:buNone/>
            </a:pPr>
            <a:r>
              <a:rPr lang="en-US" b="1" dirty="0" smtClean="0"/>
              <a:t>   DEFINATION: </a:t>
            </a:r>
            <a:r>
              <a:rPr lang="en-US" dirty="0" smtClean="0"/>
              <a:t>Memory is the process by which  information is acquired ,stored in the brain and later retrieved.</a:t>
            </a:r>
          </a:p>
          <a:p>
            <a:pPr>
              <a:buNone/>
            </a:pPr>
            <a:r>
              <a:rPr lang="en-US" dirty="0" smtClean="0"/>
              <a:t>    It can also be defined as the retention of information overtime through encoding, storage and retrieval</a:t>
            </a:r>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191</a:t>
            </a:fld>
            <a:endParaRPr lang="en-US"/>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   Human memory is like a computer, it allows us to store information for later use. Without memory, experiences would leave no mark on our </a:t>
            </a:r>
            <a:r>
              <a:rPr lang="en-US" dirty="0" err="1" smtClean="0"/>
              <a:t>behaviours.We</a:t>
            </a:r>
            <a:r>
              <a:rPr lang="en-US" dirty="0" smtClean="0"/>
              <a:t>  would be unable to retain information and skills acquired through experiences. In order  to do </a:t>
            </a:r>
            <a:r>
              <a:rPr lang="en-US" dirty="0" err="1" smtClean="0"/>
              <a:t>this,however,both</a:t>
            </a:r>
            <a:r>
              <a:rPr lang="en-US" dirty="0" smtClean="0"/>
              <a:t> the computer and the human need to master 3 processes involved in memory an image or a sound.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192</a:t>
            </a:fld>
            <a:endParaRPr lang="en-US"/>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The 1</a:t>
            </a:r>
            <a:r>
              <a:rPr lang="en-US" baseline="30000" dirty="0" smtClean="0"/>
              <a:t>st</a:t>
            </a:r>
            <a:r>
              <a:rPr lang="en-US" dirty="0" smtClean="0"/>
              <a:t> is called </a:t>
            </a:r>
            <a:r>
              <a:rPr lang="en-US" b="1" dirty="0" smtClean="0"/>
              <a:t>memory encoding;</a:t>
            </a:r>
          </a:p>
          <a:p>
            <a:pPr>
              <a:buNone/>
            </a:pPr>
            <a:r>
              <a:rPr lang="en-US" dirty="0" smtClean="0"/>
              <a:t>The 1</a:t>
            </a:r>
            <a:r>
              <a:rPr lang="en-US" baseline="30000" dirty="0" smtClean="0"/>
              <a:t>st</a:t>
            </a:r>
            <a:r>
              <a:rPr lang="en-US" dirty="0" smtClean="0"/>
              <a:t> stage of taking information from the outside world through our senses</a:t>
            </a:r>
          </a:p>
          <a:p>
            <a:pPr>
              <a:buNone/>
            </a:pPr>
            <a:r>
              <a:rPr lang="en-US" dirty="0" smtClean="0"/>
              <a:t>The information is then transformed or converted(encoded) so that it can be stored.</a:t>
            </a:r>
          </a:p>
          <a:p>
            <a:pPr>
              <a:buNone/>
            </a:pPr>
            <a:r>
              <a:rPr lang="en-US" dirty="0" smtClean="0"/>
              <a:t>This means transforming data into a meaningful form such as association with an existing memory.</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193</a:t>
            </a:fld>
            <a:endParaRPr lang="en-US"/>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We encode information either </a:t>
            </a:r>
            <a:r>
              <a:rPr lang="en-US" b="1" dirty="0" smtClean="0"/>
              <a:t>acoustically</a:t>
            </a:r>
            <a:r>
              <a:rPr lang="en-US" dirty="0" smtClean="0"/>
              <a:t>(coded by auditory signals of a recognizable sound);</a:t>
            </a:r>
            <a:r>
              <a:rPr lang="en-US" b="1" dirty="0" smtClean="0"/>
              <a:t>visually</a:t>
            </a:r>
            <a:r>
              <a:rPr lang="en-US" dirty="0" smtClean="0"/>
              <a:t>(coded by forming a mental picture) or </a:t>
            </a:r>
            <a:r>
              <a:rPr lang="en-US" b="1" dirty="0" smtClean="0"/>
              <a:t>semantically</a:t>
            </a:r>
            <a:r>
              <a:rPr lang="en-US" dirty="0" smtClean="0"/>
              <a:t>(coded by a meaning),visual coding fades away faster than auditory coding. We code semantically when we transform sound or visual images into recognizable words. Encoding information semantically by meaning helps to preserve information in memory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194</a:t>
            </a:fld>
            <a:endParaRPr lang="en-US"/>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Next is the actual </a:t>
            </a:r>
            <a:r>
              <a:rPr lang="en-US" b="1" dirty="0" smtClean="0"/>
              <a:t>Memory storage</a:t>
            </a:r>
            <a:r>
              <a:rPr lang="en-US" dirty="0" smtClean="0"/>
              <a:t>…which simply means retaining information in memory. For this to take place, the computer must physically write the 1’ and 0’ onto the hand drive. It is very similar for us because it means that a physiological change must occur for the memory to be stored in the brain.</a:t>
            </a:r>
          </a:p>
          <a:p>
            <a:pPr>
              <a:buNone/>
            </a:pPr>
            <a:r>
              <a:rPr lang="en-US" dirty="0" smtClean="0"/>
              <a:t>Some memories never get erased from memory for example your wedding day, your initiation day or your 1</a:t>
            </a:r>
            <a:r>
              <a:rPr lang="en-US" baseline="30000" dirty="0" smtClean="0"/>
              <a:t>st</a:t>
            </a:r>
            <a:r>
              <a:rPr lang="en-US" dirty="0" smtClean="0"/>
              <a:t> sexual experience.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195</a:t>
            </a:fld>
            <a:endParaRPr lang="en-US"/>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The final process is </a:t>
            </a:r>
            <a:r>
              <a:rPr lang="en-US" b="1" dirty="0" smtClean="0"/>
              <a:t>Retrieval,</a:t>
            </a:r>
            <a:r>
              <a:rPr lang="en-US" dirty="0" smtClean="0"/>
              <a:t> which means taking information out of storage by reserving the process of encoding. In other words. returning to mind or consciousness, the information to a form similar to what we stored so that we can use it. While some memories are retrieved effortlessly, other will depend on availability of retrieval cues which are associated with the original learning to jog our  memory.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196</a:t>
            </a:fld>
            <a:endParaRPr lang="en-US"/>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Two types of retrieval are recall and recognition ….identifying information after experiencing it again for example taking a multiple choice question requires that you recognize the correct answer out of a group of available answers and recall….which means being able access information without being cued for example answering a question on a fill-in-a-blank test.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197</a:t>
            </a:fld>
            <a:endParaRPr lang="en-US"/>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MEMORY</a:t>
            </a:r>
            <a:endParaRPr lang="en-US" b="1" dirty="0"/>
          </a:p>
        </p:txBody>
      </p:sp>
      <p:sp>
        <p:nvSpPr>
          <p:cNvPr id="3" name="Content Placeholder 2"/>
          <p:cNvSpPr>
            <a:spLocks noGrp="1"/>
          </p:cNvSpPr>
          <p:nvPr>
            <p:ph idx="1"/>
          </p:nvPr>
        </p:nvSpPr>
        <p:spPr/>
        <p:txBody>
          <a:bodyPr/>
          <a:lstStyle/>
          <a:p>
            <a:pPr>
              <a:buNone/>
            </a:pPr>
            <a:r>
              <a:rPr lang="en-US" b="1" dirty="0" smtClean="0"/>
              <a:t>1.SENSORY MEMORY:</a:t>
            </a:r>
          </a:p>
          <a:p>
            <a:pPr>
              <a:buNone/>
            </a:pPr>
            <a:r>
              <a:rPr lang="en-US" dirty="0" smtClean="0"/>
              <a:t>    Refers to the information we receive through the senses.</a:t>
            </a:r>
          </a:p>
          <a:p>
            <a:pPr>
              <a:buNone/>
            </a:pPr>
            <a:r>
              <a:rPr lang="en-US" dirty="0" smtClean="0"/>
              <a:t>    Our basic senses include the sense of sight, touch, smell, taste and hearing. This memory is very brief lasting only as much as few seconds.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198</a:t>
            </a:fld>
            <a:endParaRPr lang="en-US"/>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2.SHORT TERM MEMORY(STM)</a:t>
            </a:r>
          </a:p>
          <a:p>
            <a:pPr>
              <a:buNone/>
            </a:pPr>
            <a:r>
              <a:rPr lang="en-US" dirty="0" smtClean="0"/>
              <a:t>    Takes over when the information in our sensory memory is transferred to our consciousness or our awareness.</a:t>
            </a:r>
          </a:p>
          <a:p>
            <a:pPr>
              <a:buNone/>
            </a:pPr>
            <a:r>
              <a:rPr lang="en-US" dirty="0" smtClean="0"/>
              <a:t>     This is the information that is currently active such as reading this page, talking to a friend, or writing a paper. short term memory can definitely last longer than sensory memory(up to 30 seconds or so), but it is still has a very limited capacity.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199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OBJECTIVES</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 By the end of the module, the learner shall be able to:</a:t>
            </a:r>
          </a:p>
          <a:p>
            <a:pPr>
              <a:buNone/>
            </a:pPr>
            <a:r>
              <a:rPr lang="en-US" dirty="0" smtClean="0"/>
              <a:t>1.Develop understanding of the development of psychology and its influence on health.</a:t>
            </a:r>
          </a:p>
          <a:p>
            <a:pPr>
              <a:buNone/>
            </a:pPr>
            <a:r>
              <a:rPr lang="en-US" dirty="0" smtClean="0"/>
              <a:t>2.Develop an understanding of physical, cognitive and socio-emotional influence on human behavior.</a:t>
            </a:r>
          </a:p>
          <a:p>
            <a:pPr>
              <a:buNone/>
            </a:pPr>
            <a:r>
              <a:rPr lang="en-US" dirty="0" smtClean="0"/>
              <a:t>3.Utilise knowledge of cognitive process in explaining human behavior.</a:t>
            </a:r>
            <a:endParaRPr lang="en-US" dirty="0"/>
          </a:p>
        </p:txBody>
      </p:sp>
      <p:sp>
        <p:nvSpPr>
          <p:cNvPr id="4" name="Date Placeholder 3"/>
          <p:cNvSpPr>
            <a:spLocks noGrp="1"/>
          </p:cNvSpPr>
          <p:nvPr>
            <p:ph type="dt" sz="half" idx="10"/>
          </p:nvPr>
        </p:nvSpPr>
        <p:spPr/>
        <p:txBody>
          <a:bodyPr/>
          <a:lstStyle/>
          <a:p>
            <a:fld id="{9A4D421E-1C7E-4D0F-B88F-B4905ACD17D2}"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While the therapist listens for clues to the person inner feelings.</a:t>
            </a:r>
          </a:p>
          <a:p>
            <a:pPr>
              <a:buNone/>
            </a:pPr>
            <a:r>
              <a:rPr lang="en-US" dirty="0" smtClean="0"/>
              <a:t>Psychologist also try to interpret dreams which they regard as a reflection of unconscious drives and conflicts.</a:t>
            </a:r>
          </a:p>
          <a:p>
            <a:pPr>
              <a:buNone/>
            </a:pPr>
            <a:r>
              <a:rPr lang="en-US" dirty="0" smtClean="0"/>
              <a:t>The goal is to help the patient understand and accept repressed feelings and find ways to deal with them.</a:t>
            </a:r>
            <a:endParaRPr lang="en-US" dirty="0"/>
          </a:p>
        </p:txBody>
      </p:sp>
      <p:sp>
        <p:nvSpPr>
          <p:cNvPr id="4" name="Date Placeholder 3"/>
          <p:cNvSpPr>
            <a:spLocks noGrp="1"/>
          </p:cNvSpPr>
          <p:nvPr>
            <p:ph type="dt" sz="half" idx="10"/>
          </p:nvPr>
        </p:nvSpPr>
        <p:spPr/>
        <p:txBody>
          <a:bodyPr/>
          <a:lstStyle/>
          <a:p>
            <a:fld id="{2DA51EDB-CBE2-4750-8A07-CA07489ABFBC}"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a:t>
            </a:fld>
            <a:endParaRPr lang="en-US"/>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According to research, we can remember approximately 5 to 9(7+/-2) bits of information in our Short term memory at any given time.</a:t>
            </a:r>
          </a:p>
          <a:p>
            <a:pPr>
              <a:buNone/>
            </a:pPr>
            <a:r>
              <a:rPr lang="en-US" dirty="0" smtClean="0"/>
              <a:t>  If short term memory last up to 30 seconds, how do we ever get any work done? wouldn't we start to lose focus or concentrate about twice every minute?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200</a:t>
            </a:fld>
            <a:endParaRPr lang="en-US"/>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This argument prompted researchers to look at a second phase of STM that is now referred to as working memory.</a:t>
            </a:r>
          </a:p>
          <a:p>
            <a:pPr>
              <a:buNone/>
            </a:pPr>
            <a:r>
              <a:rPr lang="en-US" b="1" dirty="0" smtClean="0"/>
              <a:t>   Working memory </a:t>
            </a:r>
            <a:r>
              <a:rPr lang="en-US" dirty="0" smtClean="0"/>
              <a:t>is the process that takes place when we continually focus on material longer than STM alone will allow.</a:t>
            </a:r>
          </a:p>
          <a:p>
            <a:pPr>
              <a:buNone/>
            </a:pPr>
            <a:r>
              <a:rPr lang="en-US" dirty="0" smtClean="0"/>
              <a:t>   What happens when our short term memory is full and another bit of information enters?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201</a:t>
            </a:fld>
            <a:endParaRPr lang="en-US"/>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Displacement</a:t>
            </a:r>
            <a:r>
              <a:rPr lang="en-US" dirty="0" smtClean="0"/>
              <a:t> will </a:t>
            </a:r>
            <a:r>
              <a:rPr lang="en-US" dirty="0" err="1" smtClean="0"/>
              <a:t>occur.Displacement</a:t>
            </a:r>
            <a:r>
              <a:rPr lang="en-US" dirty="0" smtClean="0"/>
              <a:t>….. means that the new information will push out part of the old information.</a:t>
            </a:r>
          </a:p>
          <a:p>
            <a:pPr>
              <a:buNone/>
            </a:pPr>
            <a:r>
              <a:rPr lang="en-US" dirty="0" smtClean="0"/>
              <a:t>    Suddenly someone says the area code for the phone number and almost instantly you forgot the last two digits of the </a:t>
            </a:r>
            <a:r>
              <a:rPr lang="en-US" dirty="0" err="1" smtClean="0"/>
              <a:t>number.We</a:t>
            </a:r>
            <a:r>
              <a:rPr lang="en-US" dirty="0" smtClean="0"/>
              <a:t> can further sharpen our short term.</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202</a:t>
            </a:fld>
            <a:endParaRPr lang="en-US"/>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Reconstruction….</a:t>
            </a:r>
            <a:r>
              <a:rPr lang="en-US" dirty="0" smtClean="0"/>
              <a:t>sometimes we actually fill in the blanks in our </a:t>
            </a:r>
            <a:r>
              <a:rPr lang="en-US" dirty="0" err="1" smtClean="0"/>
              <a:t>memory.In</a:t>
            </a:r>
            <a:r>
              <a:rPr lang="en-US" dirty="0" smtClean="0"/>
              <a:t> other </a:t>
            </a:r>
            <a:r>
              <a:rPr lang="en-US" dirty="0" err="1" smtClean="0"/>
              <a:t>words,when</a:t>
            </a:r>
            <a:r>
              <a:rPr lang="en-US" dirty="0" smtClean="0"/>
              <a:t> trying to get a complete picture in our </a:t>
            </a:r>
            <a:r>
              <a:rPr lang="en-US" dirty="0" err="1" smtClean="0"/>
              <a:t>minds,we</a:t>
            </a:r>
            <a:r>
              <a:rPr lang="en-US" dirty="0" smtClean="0"/>
              <a:t> will make up the missing </a:t>
            </a:r>
            <a:r>
              <a:rPr lang="en-US" dirty="0" err="1" smtClean="0"/>
              <a:t>parts,often</a:t>
            </a:r>
            <a:r>
              <a:rPr lang="en-US" dirty="0" smtClean="0"/>
              <a:t> without any realization that this is </a:t>
            </a:r>
            <a:r>
              <a:rPr lang="en-US" dirty="0" err="1" smtClean="0"/>
              <a:t>occuring</a:t>
            </a:r>
            <a:r>
              <a:rPr lang="en-US" dirty="0" smtClean="0"/>
              <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203</a:t>
            </a:fld>
            <a:endParaRPr lang="en-US"/>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3.LONG TERM MEMORY(LTM</a:t>
            </a:r>
            <a:r>
              <a:rPr lang="en-US" dirty="0" smtClean="0"/>
              <a:t>)</a:t>
            </a:r>
          </a:p>
          <a:p>
            <a:pPr>
              <a:buNone/>
            </a:pPr>
            <a:r>
              <a:rPr lang="en-US" dirty="0" smtClean="0"/>
              <a:t>    Finally, there is LTM ,which is most similar to the permanent storage of a </a:t>
            </a:r>
            <a:r>
              <a:rPr lang="en-US" dirty="0" err="1" smtClean="0"/>
              <a:t>computer.Unlike</a:t>
            </a:r>
            <a:r>
              <a:rPr lang="en-US" dirty="0" smtClean="0"/>
              <a:t> the other two  </a:t>
            </a:r>
            <a:r>
              <a:rPr lang="en-US" dirty="0" err="1" smtClean="0"/>
              <a:t>types,LTM</a:t>
            </a:r>
            <a:r>
              <a:rPr lang="en-US" dirty="0" smtClean="0"/>
              <a:t> is relatively permanent and practically unlimited in terms of its storage </a:t>
            </a:r>
            <a:r>
              <a:rPr lang="en-US" dirty="0" err="1" smtClean="0"/>
              <a:t>capacity.it</a:t>
            </a:r>
            <a:r>
              <a:rPr lang="en-US" dirty="0" smtClean="0"/>
              <a:t> has been argued that we have enough space in our LTM to memorize every phone number in the US and still function normally in terms  of remembering what we do </a:t>
            </a:r>
            <a:r>
              <a:rPr lang="en-US" dirty="0" err="1" smtClean="0"/>
              <a:t>now.Obviously</a:t>
            </a:r>
            <a:r>
              <a:rPr lang="en-US" dirty="0" smtClean="0"/>
              <a:t> we don’t use even a fraction of this storage space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204</a:t>
            </a:fld>
            <a:endParaRPr lang="en-US"/>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Sub-categories of LTM</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Declarative memory(explicit);</a:t>
            </a:r>
            <a:r>
              <a:rPr lang="en-US" dirty="0" smtClean="0"/>
              <a:t>this is memory for </a:t>
            </a:r>
            <a:r>
              <a:rPr lang="en-US" dirty="0" err="1" smtClean="0"/>
              <a:t>facts,life</a:t>
            </a:r>
            <a:r>
              <a:rPr lang="en-US" dirty="0" smtClean="0"/>
              <a:t> </a:t>
            </a:r>
            <a:r>
              <a:rPr lang="en-US" dirty="0" err="1" smtClean="0"/>
              <a:t>events,and</a:t>
            </a:r>
            <a:r>
              <a:rPr lang="en-US" dirty="0" smtClean="0"/>
              <a:t> information about our </a:t>
            </a:r>
            <a:r>
              <a:rPr lang="en-US" dirty="0" err="1" smtClean="0"/>
              <a:t>enviroment</a:t>
            </a:r>
            <a:r>
              <a:rPr lang="en-US" dirty="0" smtClean="0"/>
              <a:t> are stored in declarative memory</a:t>
            </a:r>
          </a:p>
          <a:p>
            <a:pPr>
              <a:buNone/>
            </a:pPr>
            <a:r>
              <a:rPr lang="en-US" dirty="0" smtClean="0"/>
              <a:t>This includes </a:t>
            </a:r>
            <a:r>
              <a:rPr lang="en-US" b="1" dirty="0" smtClean="0"/>
              <a:t>semantic</a:t>
            </a:r>
            <a:r>
              <a:rPr lang="en-US" dirty="0" smtClean="0"/>
              <a:t> memory and </a:t>
            </a:r>
            <a:r>
              <a:rPr lang="en-US" b="1" dirty="0" smtClean="0"/>
              <a:t>episodic </a:t>
            </a:r>
            <a:r>
              <a:rPr lang="en-US" dirty="0" smtClean="0"/>
              <a:t>memory.</a:t>
            </a:r>
          </a:p>
          <a:p>
            <a:pPr>
              <a:buNone/>
            </a:pPr>
            <a:r>
              <a:rPr lang="en-US" b="1" dirty="0" smtClean="0"/>
              <a:t>Semantic memory </a:t>
            </a:r>
            <a:r>
              <a:rPr lang="en-US" dirty="0" smtClean="0"/>
              <a:t>store factual knowledge like meaning of </a:t>
            </a:r>
            <a:r>
              <a:rPr lang="en-US" dirty="0" err="1" smtClean="0"/>
              <a:t>words,concepts</a:t>
            </a:r>
            <a:r>
              <a:rPr lang="en-US" dirty="0" smtClean="0"/>
              <a:t> and our ability to do </a:t>
            </a:r>
            <a:r>
              <a:rPr lang="en-US" dirty="0" err="1" smtClean="0"/>
              <a:t>maths</a:t>
            </a:r>
            <a:r>
              <a:rPr lang="en-US" dirty="0" smtClean="0"/>
              <a:t> and it can either be </a:t>
            </a:r>
            <a:r>
              <a:rPr lang="en-US" b="1" dirty="0" smtClean="0"/>
              <a:t>prospective memory</a:t>
            </a:r>
            <a:r>
              <a:rPr lang="en-US" dirty="0" smtClean="0"/>
              <a:t>…….remembering information about doing something in the future </a:t>
            </a:r>
            <a:r>
              <a:rPr lang="en-US" b="1" dirty="0" smtClean="0"/>
              <a:t>or retrospective memory…</a:t>
            </a:r>
            <a:r>
              <a:rPr lang="en-US" dirty="0" smtClean="0"/>
              <a:t>..remembering the past.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205</a:t>
            </a:fld>
            <a:endParaRPr lang="en-US"/>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smtClean="0"/>
              <a:t>Episodic memory</a:t>
            </a:r>
            <a:r>
              <a:rPr lang="en-US" dirty="0" smtClean="0"/>
              <a:t>…stores memories for events and situation for example when your siblings was </a:t>
            </a:r>
            <a:r>
              <a:rPr lang="en-US" dirty="0" err="1" smtClean="0"/>
              <a:t>born,your</a:t>
            </a:r>
            <a:r>
              <a:rPr lang="en-US" dirty="0" smtClean="0"/>
              <a:t> first </a:t>
            </a:r>
            <a:r>
              <a:rPr lang="en-US" dirty="0" err="1" smtClean="0"/>
              <a:t>date,your</a:t>
            </a:r>
            <a:r>
              <a:rPr lang="en-US" dirty="0" smtClean="0"/>
              <a:t> driving test among other similar episodes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206</a:t>
            </a:fld>
            <a:endParaRPr lang="en-US"/>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Non-declarative memory(implicit);</a:t>
            </a:r>
          </a:p>
          <a:p>
            <a:pPr>
              <a:buNone/>
            </a:pPr>
            <a:r>
              <a:rPr lang="en-US" dirty="0" smtClean="0"/>
              <a:t>    Is the 2rd sub-category which is often not thought of as memory because it refers to </a:t>
            </a:r>
            <a:r>
              <a:rPr lang="en-US" dirty="0" err="1" smtClean="0"/>
              <a:t>internal,rather</a:t>
            </a:r>
            <a:r>
              <a:rPr lang="en-US" dirty="0" smtClean="0"/>
              <a:t> than external </a:t>
            </a:r>
            <a:r>
              <a:rPr lang="en-US" dirty="0" err="1" smtClean="0"/>
              <a:t>information.When</a:t>
            </a:r>
            <a:r>
              <a:rPr lang="en-US" dirty="0" smtClean="0"/>
              <a:t> you brush your </a:t>
            </a:r>
            <a:r>
              <a:rPr lang="en-US" dirty="0" err="1" smtClean="0"/>
              <a:t>teeth,write</a:t>
            </a:r>
            <a:r>
              <a:rPr lang="en-US" dirty="0" smtClean="0"/>
              <a:t> your </a:t>
            </a:r>
            <a:r>
              <a:rPr lang="en-US" dirty="0" err="1" smtClean="0"/>
              <a:t>name,or</a:t>
            </a:r>
            <a:r>
              <a:rPr lang="en-US" dirty="0" smtClean="0"/>
              <a:t> scratch your </a:t>
            </a:r>
            <a:r>
              <a:rPr lang="en-US" dirty="0" err="1" smtClean="0"/>
              <a:t>eyes,you</a:t>
            </a:r>
            <a:r>
              <a:rPr lang="en-US" dirty="0" smtClean="0"/>
              <a:t> do with ease because you previously stored this movements and can recall them with </a:t>
            </a:r>
            <a:r>
              <a:rPr lang="en-US" dirty="0" err="1" smtClean="0"/>
              <a:t>ease.This</a:t>
            </a:r>
            <a:r>
              <a:rPr lang="en-US" dirty="0" smtClean="0"/>
              <a:t> is </a:t>
            </a:r>
            <a:r>
              <a:rPr lang="en-US" dirty="0" err="1" smtClean="0"/>
              <a:t>reffered</a:t>
            </a:r>
            <a:r>
              <a:rPr lang="en-US" dirty="0" smtClean="0"/>
              <a:t> to as </a:t>
            </a:r>
            <a:r>
              <a:rPr lang="en-US" dirty="0" err="1" smtClean="0"/>
              <a:t>nondeclarative</a:t>
            </a:r>
            <a:r>
              <a:rPr lang="en-US" dirty="0" smtClean="0"/>
              <a:t>(implicit) memory.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207</a:t>
            </a:fld>
            <a:endParaRPr lang="en-US"/>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This are memories we have stored due extensive </a:t>
            </a:r>
            <a:r>
              <a:rPr lang="en-US" dirty="0" err="1" smtClean="0"/>
              <a:t>practice,conditioning,or</a:t>
            </a:r>
            <a:r>
              <a:rPr lang="en-US" dirty="0" smtClean="0"/>
              <a:t> </a:t>
            </a:r>
            <a:r>
              <a:rPr lang="en-US" dirty="0" err="1" smtClean="0"/>
              <a:t>habits.it</a:t>
            </a:r>
            <a:r>
              <a:rPr lang="en-US" dirty="0" smtClean="0"/>
              <a:t> is memory in which </a:t>
            </a:r>
            <a:r>
              <a:rPr lang="en-US" dirty="0" err="1" smtClean="0"/>
              <a:t>behaviour</a:t>
            </a:r>
            <a:r>
              <a:rPr lang="en-US" dirty="0" smtClean="0"/>
              <a:t> is affected by brain experience resulting to that experience being consciously recollected…for example skills of playing </a:t>
            </a:r>
            <a:r>
              <a:rPr lang="en-US" dirty="0" err="1" smtClean="0"/>
              <a:t>tennis,riding</a:t>
            </a:r>
            <a:r>
              <a:rPr lang="en-US" dirty="0" smtClean="0"/>
              <a:t>  bicycle and </a:t>
            </a:r>
            <a:r>
              <a:rPr lang="en-US" dirty="0" err="1" smtClean="0"/>
              <a:t>typing.Types</a:t>
            </a:r>
            <a:r>
              <a:rPr lang="en-US" dirty="0" smtClean="0"/>
              <a:t> of implicit memory include </a:t>
            </a:r>
            <a:r>
              <a:rPr lang="en-US" b="1" dirty="0" smtClean="0"/>
              <a:t>Procedural memory</a:t>
            </a:r>
            <a:r>
              <a:rPr lang="en-US" dirty="0" smtClean="0"/>
              <a:t>….memory for skills e.g. driving a car.</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208</a:t>
            </a:fld>
            <a:endParaRPr lang="en-US"/>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smtClean="0"/>
              <a:t>    Priming memory</a:t>
            </a:r>
            <a:r>
              <a:rPr lang="en-US" dirty="0" smtClean="0"/>
              <a:t>…a type of implicit memory information that people already have in storage is activated to help them remember new information better and faster….e.g. in filling a crossword puzzle.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209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Behaviourism</a:t>
            </a:r>
            <a:r>
              <a:rPr lang="en-US" b="1" dirty="0" smtClean="0"/>
              <a:t> school</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Introduced in 1913 by JOHN B. WATSON an American psychologist.</a:t>
            </a:r>
          </a:p>
          <a:p>
            <a:r>
              <a:rPr lang="en-US" dirty="0" smtClean="0"/>
              <a:t>He believed that observable behavior ,not inner experience was the only reliable source of information.</a:t>
            </a:r>
          </a:p>
          <a:p>
            <a:r>
              <a:rPr lang="en-US" dirty="0" smtClean="0"/>
              <a:t>Also stressed the importance of the environment in shaping an individual behavior</a:t>
            </a:r>
          </a:p>
          <a:p>
            <a:r>
              <a:rPr lang="en-US" dirty="0" smtClean="0"/>
              <a:t>Behavior Movement was greatly influence by the work of a Russian psychologist IVAN P. PAVLOV(classical conditioning)</a:t>
            </a:r>
            <a:endParaRPr lang="en-US" dirty="0"/>
          </a:p>
        </p:txBody>
      </p:sp>
      <p:sp>
        <p:nvSpPr>
          <p:cNvPr id="4" name="Date Placeholder 3"/>
          <p:cNvSpPr>
            <a:spLocks noGrp="1"/>
          </p:cNvSpPr>
          <p:nvPr>
            <p:ph type="dt" sz="half" idx="10"/>
          </p:nvPr>
        </p:nvSpPr>
        <p:spPr/>
        <p:txBody>
          <a:bodyPr/>
          <a:lstStyle/>
          <a:p>
            <a:fld id="{670524D8-65F9-44AB-B104-3BEB58B6E2E3}"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a:t>
            </a:fld>
            <a:endParaRPr lang="en-US"/>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RECALL; refers</a:t>
            </a:r>
            <a:r>
              <a:rPr lang="en-US" dirty="0" smtClean="0"/>
              <a:t> to the retrieval of events or information from the past. Below we will discuss the  types of recall and two theories.</a:t>
            </a:r>
          </a:p>
          <a:p>
            <a:pPr>
              <a:buNone/>
            </a:pPr>
            <a:r>
              <a:rPr lang="en-US" b="1" dirty="0" smtClean="0"/>
              <a:t>   Two stage theory of recall;</a:t>
            </a:r>
          </a:p>
          <a:p>
            <a:pPr>
              <a:buNone/>
            </a:pPr>
            <a:r>
              <a:rPr lang="en-US" dirty="0" smtClean="0"/>
              <a:t>    It states that the process of recall begins with a search and retrieval process, and then a decision or recognition process where the correct information is chosen from what has been retrieved.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210</a:t>
            </a:fld>
            <a:endParaRPr lang="en-US"/>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Encoding specificity theory;</a:t>
            </a:r>
          </a:p>
          <a:p>
            <a:pPr>
              <a:buNone/>
            </a:pPr>
            <a:r>
              <a:rPr lang="en-US" dirty="0" smtClean="0"/>
              <a:t>    It finds similarities between the process of recognition and that of recall. The encoding specificity principles states that memory utilizes information from the memory trace, or the situation in which it was learned, and from the environment in which it is retrieved.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211</a:t>
            </a:fld>
            <a:endParaRPr lang="en-US"/>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recall</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There are 3 main types of recall;</a:t>
            </a:r>
          </a:p>
          <a:p>
            <a:pPr>
              <a:buNone/>
            </a:pPr>
            <a:r>
              <a:rPr lang="en-US" b="1" dirty="0" smtClean="0"/>
              <a:t>Free </a:t>
            </a:r>
            <a:r>
              <a:rPr lang="en-US" b="1" dirty="0" err="1" smtClean="0"/>
              <a:t>recall,cued</a:t>
            </a:r>
            <a:r>
              <a:rPr lang="en-US" b="1" dirty="0" smtClean="0"/>
              <a:t> recall and serial recall.</a:t>
            </a:r>
          </a:p>
          <a:p>
            <a:pPr>
              <a:buNone/>
            </a:pPr>
            <a:r>
              <a:rPr lang="en-US" dirty="0" smtClean="0"/>
              <a:t>Psychologists test these forms of recall as a way to study the memory processes of humans and animals.</a:t>
            </a:r>
          </a:p>
          <a:p>
            <a:pPr>
              <a:buNone/>
            </a:pPr>
            <a:r>
              <a:rPr lang="en-US" b="1" dirty="0" smtClean="0"/>
              <a:t>FREE </a:t>
            </a:r>
            <a:r>
              <a:rPr lang="en-US" b="1" dirty="0" err="1" smtClean="0"/>
              <a:t>RECALL;</a:t>
            </a:r>
            <a:r>
              <a:rPr lang="en-US" dirty="0" err="1" smtClean="0"/>
              <a:t>describes</a:t>
            </a:r>
            <a:r>
              <a:rPr lang="en-US" dirty="0" smtClean="0"/>
              <a:t> the process in which a person is given a list of items to remember and then tested by being asked to recall them in any order.</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212</a:t>
            </a:fld>
            <a:endParaRPr lang="en-US"/>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Free recall often displays evidence of primacy and </a:t>
            </a:r>
            <a:r>
              <a:rPr lang="en-US" dirty="0" err="1" smtClean="0"/>
              <a:t>recency</a:t>
            </a:r>
            <a:r>
              <a:rPr lang="en-US" dirty="0" smtClean="0"/>
              <a:t> effects. Primacy effect are displayed when the person recalls items presented at the beginning of the list earlier and more often. The </a:t>
            </a:r>
            <a:r>
              <a:rPr lang="en-US" dirty="0" err="1" smtClean="0"/>
              <a:t>recency</a:t>
            </a:r>
            <a:r>
              <a:rPr lang="en-US" dirty="0" smtClean="0"/>
              <a:t> effect is when the person recalls  item presented at the end of the list earlier and more often.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213</a:t>
            </a:fld>
            <a:endParaRPr lang="en-US"/>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CUED RECALL;</a:t>
            </a:r>
          </a:p>
          <a:p>
            <a:pPr>
              <a:buNone/>
            </a:pPr>
            <a:r>
              <a:rPr lang="en-US" dirty="0" smtClean="0"/>
              <a:t>   Refer to the process in which a person is given a list of item to remember and is then tested with the use of </a:t>
            </a:r>
            <a:r>
              <a:rPr lang="en-US" dirty="0" err="1" smtClean="0"/>
              <a:t>cues.Cues</a:t>
            </a:r>
            <a:r>
              <a:rPr lang="en-US" dirty="0" smtClean="0"/>
              <a:t> act as guides to what the person is prompted to remember a certain item on the list or remember the list in a certain </a:t>
            </a:r>
            <a:r>
              <a:rPr lang="en-US" dirty="0" err="1" smtClean="0"/>
              <a:t>order.Cued</a:t>
            </a:r>
            <a:r>
              <a:rPr lang="en-US" dirty="0" smtClean="0"/>
              <a:t> recall also plays into free recall because when cues are provided to a person they remember items  on the list that they did not originally recall  without a cue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214</a:t>
            </a:fld>
            <a:endParaRPr lang="en-US"/>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smtClean="0"/>
              <a:t>SERIAL RECALL;</a:t>
            </a:r>
          </a:p>
          <a:p>
            <a:pPr>
              <a:buNone/>
            </a:pPr>
            <a:r>
              <a:rPr lang="en-US" dirty="0" smtClean="0"/>
              <a:t>    Ability to recall items or events in the order in which they </a:t>
            </a:r>
            <a:r>
              <a:rPr lang="en-US" dirty="0" err="1" smtClean="0"/>
              <a:t>occurred.the</a:t>
            </a:r>
            <a:r>
              <a:rPr lang="en-US" dirty="0" smtClean="0"/>
              <a:t> ability of human to store items in memory and recall them is important to the use of </a:t>
            </a:r>
            <a:r>
              <a:rPr lang="en-US" dirty="0" err="1" smtClean="0"/>
              <a:t>language.Imagine</a:t>
            </a:r>
            <a:r>
              <a:rPr lang="en-US" dirty="0" smtClean="0"/>
              <a:t> recalling  the different parts of a sentence, but in the wrong </a:t>
            </a:r>
            <a:r>
              <a:rPr lang="en-US" dirty="0" err="1" smtClean="0"/>
              <a:t>order.e.g</a:t>
            </a:r>
            <a:r>
              <a:rPr lang="en-US" dirty="0" smtClean="0"/>
              <a:t>. mixing up the order of </a:t>
            </a:r>
            <a:r>
              <a:rPr lang="en-US" dirty="0" err="1" smtClean="0"/>
              <a:t>phenomes,or</a:t>
            </a:r>
            <a:r>
              <a:rPr lang="en-US" dirty="0" smtClean="0"/>
              <a:t> meaningful units of sounds, in a word so that ‘slight’ becomes ‘style’. Serial order also helps us remember the order of events in our </a:t>
            </a:r>
            <a:r>
              <a:rPr lang="en-US" dirty="0" err="1" smtClean="0"/>
              <a:t>lives,our</a:t>
            </a:r>
            <a:r>
              <a:rPr lang="en-US" dirty="0" smtClean="0"/>
              <a:t> autographical </a:t>
            </a:r>
            <a:r>
              <a:rPr lang="en-US" dirty="0" err="1" smtClean="0"/>
              <a:t>memories.Our</a:t>
            </a:r>
            <a:r>
              <a:rPr lang="en-US" dirty="0" smtClean="0"/>
              <a:t> memory of our past appear to exist on a </a:t>
            </a:r>
            <a:r>
              <a:rPr lang="en-US" dirty="0" err="1" smtClean="0"/>
              <a:t>continum</a:t>
            </a:r>
            <a:r>
              <a:rPr lang="en-US" dirty="0" smtClean="0"/>
              <a:t> on which more recent events are more easily remembered.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215</a:t>
            </a:fld>
            <a:endParaRPr lang="en-US"/>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The right prefrontal cortex of the brain has been related to the retrieval </a:t>
            </a:r>
            <a:r>
              <a:rPr lang="en-US" dirty="0" err="1" smtClean="0"/>
              <a:t>attempt;the</a:t>
            </a:r>
            <a:r>
              <a:rPr lang="en-US" dirty="0" smtClean="0"/>
              <a:t> medial temporal lobes to conscious </a:t>
            </a:r>
            <a:r>
              <a:rPr lang="en-US" dirty="0" err="1" smtClean="0"/>
              <a:t>recollection;the</a:t>
            </a:r>
            <a:r>
              <a:rPr lang="en-US" dirty="0" smtClean="0"/>
              <a:t> anterior </a:t>
            </a:r>
            <a:r>
              <a:rPr lang="en-US" dirty="0" err="1" smtClean="0"/>
              <a:t>cingulate</a:t>
            </a:r>
            <a:r>
              <a:rPr lang="en-US" dirty="0" smtClean="0"/>
              <a:t> to response selection; the posterior midline region to </a:t>
            </a:r>
            <a:r>
              <a:rPr lang="en-US" dirty="0" err="1" smtClean="0"/>
              <a:t>imagery;the</a:t>
            </a:r>
            <a:r>
              <a:rPr lang="en-US" dirty="0" smtClean="0"/>
              <a:t> inferior parietal to awareness of </a:t>
            </a:r>
            <a:r>
              <a:rPr lang="en-US" dirty="0" err="1" smtClean="0"/>
              <a:t>space;and</a:t>
            </a:r>
            <a:r>
              <a:rPr lang="en-US" dirty="0" smtClean="0"/>
              <a:t> the cerebellum to self initiated retrieval.</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216</a:t>
            </a:fld>
            <a:endParaRPr lang="en-US"/>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Assignment  read on Basal </a:t>
            </a:r>
            <a:r>
              <a:rPr lang="en-US" dirty="0" err="1" smtClean="0"/>
              <a:t>gaglia</a:t>
            </a:r>
            <a:r>
              <a:rPr lang="en-US" dirty="0" smtClean="0"/>
              <a:t> and related structures of the brain associated with memory.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217</a:t>
            </a:fld>
            <a:endParaRPr lang="en-US"/>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affecting recall</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t>  Attention  </a:t>
            </a:r>
            <a:r>
              <a:rPr lang="en-US" dirty="0" smtClean="0"/>
              <a:t>-involves turning ones presence of mind to something and focusing on it.</a:t>
            </a:r>
          </a:p>
          <a:p>
            <a:pPr>
              <a:buNone/>
            </a:pPr>
            <a:r>
              <a:rPr lang="en-US" dirty="0" smtClean="0"/>
              <a:t>   The only time attention largely affects memory is during the encoding </a:t>
            </a:r>
            <a:r>
              <a:rPr lang="en-US" dirty="0" err="1" smtClean="0"/>
              <a:t>phase.Distractors</a:t>
            </a:r>
            <a:r>
              <a:rPr lang="en-US" dirty="0" smtClean="0"/>
              <a:t> task does not allow proper input and reduces  the amount of information </a:t>
            </a:r>
            <a:r>
              <a:rPr lang="en-US" dirty="0" err="1" smtClean="0"/>
              <a:t>learned.It</a:t>
            </a:r>
            <a:r>
              <a:rPr lang="en-US" dirty="0" smtClean="0"/>
              <a:t> has been observed that different parts of the brain are at work depending on whether one is recalling with full rather than divide attention.</a:t>
            </a:r>
          </a:p>
          <a:p>
            <a:pPr>
              <a:buNone/>
            </a:pPr>
            <a:endParaRPr lang="en-US" b="1"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218</a:t>
            </a:fld>
            <a:endParaRPr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Interference</a:t>
            </a:r>
            <a:r>
              <a:rPr lang="en-US" dirty="0" smtClean="0"/>
              <a:t>-in the absence of interference, the are two factors  at a play when recalling  </a:t>
            </a:r>
            <a:r>
              <a:rPr lang="en-US" dirty="0" err="1" smtClean="0"/>
              <a:t>alist</a:t>
            </a:r>
            <a:r>
              <a:rPr lang="en-US" dirty="0" smtClean="0"/>
              <a:t> of items ;the </a:t>
            </a:r>
            <a:r>
              <a:rPr lang="en-US" dirty="0" err="1" smtClean="0"/>
              <a:t>recency</a:t>
            </a:r>
            <a:r>
              <a:rPr lang="en-US" dirty="0" smtClean="0"/>
              <a:t> and the primacy </a:t>
            </a:r>
            <a:r>
              <a:rPr lang="en-US" dirty="0" err="1" smtClean="0"/>
              <a:t>effect.The</a:t>
            </a:r>
            <a:r>
              <a:rPr lang="en-US" dirty="0" smtClean="0"/>
              <a:t> </a:t>
            </a:r>
            <a:r>
              <a:rPr lang="en-US" dirty="0" err="1" smtClean="0"/>
              <a:t>recency</a:t>
            </a:r>
            <a:r>
              <a:rPr lang="en-US" dirty="0" smtClean="0"/>
              <a:t> effect occur when the STM is used to remember the most recent items and the primacy effect occur when  LTM  has encoded the earlier </a:t>
            </a:r>
            <a:r>
              <a:rPr lang="en-US" dirty="0" err="1" smtClean="0"/>
              <a:t>items.The</a:t>
            </a:r>
            <a:r>
              <a:rPr lang="en-US" dirty="0" smtClean="0"/>
              <a:t> </a:t>
            </a:r>
            <a:r>
              <a:rPr lang="en-US" dirty="0" err="1" smtClean="0"/>
              <a:t>recency</a:t>
            </a:r>
            <a:r>
              <a:rPr lang="en-US" dirty="0" smtClean="0"/>
              <a:t> can be eliminated if there is a period  of interference between the input and the output of information extending longer than the holding time of STM(15-30 SEC).This occurs when a person is given subsequent information to recall preceding the recall of the initial </a:t>
            </a:r>
            <a:r>
              <a:rPr lang="en-US" dirty="0" err="1" smtClean="0"/>
              <a:t>information.The</a:t>
            </a:r>
            <a:r>
              <a:rPr lang="en-US" dirty="0" smtClean="0"/>
              <a:t> primacy effect is not affected by </a:t>
            </a:r>
            <a:r>
              <a:rPr lang="en-US" dirty="0" err="1" smtClean="0"/>
              <a:t>inteference</a:t>
            </a:r>
            <a:r>
              <a:rPr lang="en-US" dirty="0" smtClean="0"/>
              <a:t> of </a:t>
            </a:r>
            <a:r>
              <a:rPr lang="en-US" dirty="0" err="1" smtClean="0"/>
              <a:t>recall.it</a:t>
            </a:r>
            <a:r>
              <a:rPr lang="en-US" dirty="0" smtClean="0"/>
              <a:t> has been found that recalling some items  can interfere and inhibit the recall of other items.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219</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B.F SKINNER also gained attention for behaviorist ideas, he described how the principle of conditioning might be applied to create an ideal well planned and well structured society.</a:t>
            </a:r>
            <a:endParaRPr lang="en-US" dirty="0"/>
          </a:p>
        </p:txBody>
      </p:sp>
      <p:sp>
        <p:nvSpPr>
          <p:cNvPr id="4" name="Date Placeholder 3"/>
          <p:cNvSpPr>
            <a:spLocks noGrp="1"/>
          </p:cNvSpPr>
          <p:nvPr>
            <p:ph type="dt" sz="half" idx="10"/>
          </p:nvPr>
        </p:nvSpPr>
        <p:spPr/>
        <p:txBody>
          <a:bodyPr/>
          <a:lstStyle/>
          <a:p>
            <a:fld id="{6F4A8402-A1F0-413E-8CDD-9247C16B2D1A}"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a:t>
            </a:fld>
            <a:endParaRPr lang="en-US"/>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smtClean="0"/>
              <a:t>    </a:t>
            </a:r>
            <a:r>
              <a:rPr lang="en-US" b="1" dirty="0" err="1" smtClean="0"/>
              <a:t>Context;</a:t>
            </a:r>
            <a:r>
              <a:rPr lang="en-US" dirty="0" err="1" smtClean="0"/>
              <a:t>you</a:t>
            </a:r>
            <a:r>
              <a:rPr lang="en-US" dirty="0" smtClean="0"/>
              <a:t> can recall more when the </a:t>
            </a:r>
            <a:r>
              <a:rPr lang="en-US" dirty="0" err="1" smtClean="0"/>
              <a:t>enviroments</a:t>
            </a:r>
            <a:r>
              <a:rPr lang="en-US" dirty="0" smtClean="0"/>
              <a:t> are similar in both the learning and recall phase e.g. students may perform better in exam by studying in silence, because exams are usually done in silence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220</a:t>
            </a:fld>
            <a:endParaRPr lang="en-US"/>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State dependency memory</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Is demonstrated when materials learned under influence of a drug is best recalled in the same drug state.</a:t>
            </a:r>
          </a:p>
          <a:p>
            <a:pPr>
              <a:buNone/>
            </a:pPr>
            <a:r>
              <a:rPr lang="en-US" dirty="0" smtClean="0"/>
              <a:t>A study by carter and </a:t>
            </a:r>
            <a:r>
              <a:rPr lang="en-US" dirty="0" err="1" smtClean="0"/>
              <a:t>cassy</a:t>
            </a:r>
            <a:r>
              <a:rPr lang="en-US" dirty="0" smtClean="0"/>
              <a:t>(1998) showed this effect with </a:t>
            </a:r>
            <a:r>
              <a:rPr lang="en-US" dirty="0" err="1" smtClean="0"/>
              <a:t>alcohol.If</a:t>
            </a:r>
            <a:r>
              <a:rPr lang="en-US" dirty="0" smtClean="0"/>
              <a:t> you study while intoxicated you will recall more of what you studied if you test yourself while intoxicated in comparison to testing yourself while sober having studied under influence.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221</a:t>
            </a:fld>
            <a:endParaRPr lang="en-US"/>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err="1" smtClean="0"/>
              <a:t>Reasearch</a:t>
            </a:r>
            <a:r>
              <a:rPr lang="en-US" dirty="0" smtClean="0"/>
              <a:t> indicate that heavy marijuana use is associated with significant </a:t>
            </a:r>
            <a:r>
              <a:rPr lang="en-US" dirty="0" err="1" smtClean="0"/>
              <a:t>impairement</a:t>
            </a:r>
            <a:r>
              <a:rPr lang="en-US" dirty="0" smtClean="0"/>
              <a:t>  in memory retrieval.</a:t>
            </a:r>
          </a:p>
          <a:p>
            <a:pPr>
              <a:buNone/>
            </a:pPr>
            <a:r>
              <a:rPr lang="en-US" dirty="0" smtClean="0"/>
              <a:t>Cannabis induces loss of internal control and cognitive </a:t>
            </a:r>
            <a:r>
              <a:rPr lang="en-US" dirty="0" err="1" smtClean="0"/>
              <a:t>impairement,especially</a:t>
            </a:r>
            <a:r>
              <a:rPr lang="en-US" dirty="0" smtClean="0"/>
              <a:t> </a:t>
            </a:r>
            <a:r>
              <a:rPr lang="en-US" dirty="0" err="1" smtClean="0"/>
              <a:t>impairement</a:t>
            </a:r>
            <a:r>
              <a:rPr lang="en-US" dirty="0" smtClean="0"/>
              <a:t> of attention and </a:t>
            </a:r>
            <a:r>
              <a:rPr lang="en-US" dirty="0" err="1" smtClean="0"/>
              <a:t>memory,for</a:t>
            </a:r>
            <a:r>
              <a:rPr lang="en-US" dirty="0" smtClean="0"/>
              <a:t> the duration of the intoxication period.</a:t>
            </a:r>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222</a:t>
            </a:fld>
            <a:endParaRPr lang="en-US"/>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Stimulants such as </a:t>
            </a:r>
            <a:r>
              <a:rPr lang="en-US" dirty="0" err="1" smtClean="0"/>
              <a:t>cocaine,amphetamines</a:t>
            </a:r>
            <a:r>
              <a:rPr lang="en-US" dirty="0" smtClean="0"/>
              <a:t> or caffeine are known to improve recall in </a:t>
            </a:r>
            <a:r>
              <a:rPr lang="en-US" dirty="0" err="1" smtClean="0"/>
              <a:t>humans.However</a:t>
            </a:r>
            <a:r>
              <a:rPr lang="en-US" dirty="0" smtClean="0"/>
              <a:t> the effect of prolonged use of stimulants on cognitive functioning is very different from the impact or one time user.</a:t>
            </a:r>
          </a:p>
          <a:p>
            <a:pPr>
              <a:buNone/>
            </a:pPr>
            <a:r>
              <a:rPr lang="en-US" dirty="0" smtClean="0"/>
              <a:t>Researchers indicate that stimulants use lower recall rates in humans after prolonged usage.</a:t>
            </a:r>
          </a:p>
          <a:p>
            <a:pPr>
              <a:buNone/>
            </a:pPr>
            <a:r>
              <a:rPr lang="en-US" dirty="0" smtClean="0"/>
              <a:t>The degree of </a:t>
            </a:r>
            <a:r>
              <a:rPr lang="en-US" dirty="0" err="1" smtClean="0"/>
              <a:t>excecutive</a:t>
            </a:r>
            <a:r>
              <a:rPr lang="en-US" dirty="0" smtClean="0"/>
              <a:t> </a:t>
            </a:r>
            <a:r>
              <a:rPr lang="en-US" dirty="0" err="1" smtClean="0"/>
              <a:t>impairement</a:t>
            </a:r>
            <a:r>
              <a:rPr lang="en-US" dirty="0" smtClean="0"/>
              <a:t> increases with the severity of </a:t>
            </a:r>
            <a:r>
              <a:rPr lang="en-US" dirty="0" err="1" smtClean="0"/>
              <a:t>use,and</a:t>
            </a:r>
            <a:r>
              <a:rPr lang="en-US" dirty="0" smtClean="0"/>
              <a:t> the </a:t>
            </a:r>
            <a:r>
              <a:rPr lang="en-US" dirty="0" err="1" smtClean="0"/>
              <a:t>impairements</a:t>
            </a:r>
            <a:r>
              <a:rPr lang="en-US" dirty="0" smtClean="0"/>
              <a:t> are relatively </a:t>
            </a:r>
            <a:r>
              <a:rPr lang="en-US" dirty="0" err="1" smtClean="0"/>
              <a:t>longlasting</a:t>
            </a:r>
            <a:r>
              <a:rPr lang="en-US" dirty="0" smtClean="0"/>
              <a:t>.</a:t>
            </a:r>
          </a:p>
          <a:p>
            <a:pPr>
              <a:buNone/>
            </a:pPr>
            <a:r>
              <a:rPr lang="en-US" dirty="0" smtClean="0"/>
              <a:t>Whether or not stimulants have a positive or negative effect on recall depends on amount used and duration.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223</a:t>
            </a:fld>
            <a:endParaRPr lang="en-US"/>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forgetting</a:t>
            </a:r>
            <a:endParaRPr lang="en-US" b="1"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Is the inability to retrieve previously stored information or failure to access stored </a:t>
            </a:r>
            <a:r>
              <a:rPr lang="en-US" dirty="0" err="1" smtClean="0"/>
              <a:t>memories.it</a:t>
            </a:r>
            <a:r>
              <a:rPr lang="en-US" dirty="0" smtClean="0"/>
              <a:t> seems that as much as we do </a:t>
            </a:r>
            <a:r>
              <a:rPr lang="en-US" dirty="0" err="1" smtClean="0"/>
              <a:t>remember,we</a:t>
            </a:r>
            <a:r>
              <a:rPr lang="en-US" dirty="0" smtClean="0"/>
              <a:t> forget even more.</a:t>
            </a:r>
          </a:p>
          <a:p>
            <a:pPr>
              <a:buNone/>
            </a:pPr>
            <a:r>
              <a:rPr lang="en-US" dirty="0" smtClean="0"/>
              <a:t>Why we forget;</a:t>
            </a:r>
          </a:p>
          <a:p>
            <a:pPr>
              <a:buNone/>
            </a:pPr>
            <a:r>
              <a:rPr lang="en-US" b="1" dirty="0" smtClean="0"/>
              <a:t>-Encoding </a:t>
            </a:r>
            <a:r>
              <a:rPr lang="en-US" b="1" dirty="0" err="1" smtClean="0"/>
              <a:t>failure;</a:t>
            </a:r>
            <a:r>
              <a:rPr lang="en-US" dirty="0" err="1" smtClean="0"/>
              <a:t>some</a:t>
            </a:r>
            <a:r>
              <a:rPr lang="en-US" dirty="0" smtClean="0"/>
              <a:t> information not making it to </a:t>
            </a:r>
            <a:r>
              <a:rPr lang="en-US" dirty="0" err="1" smtClean="0"/>
              <a:t>LTM;other</a:t>
            </a:r>
            <a:r>
              <a:rPr lang="en-US" dirty="0" smtClean="0"/>
              <a:t> </a:t>
            </a:r>
            <a:r>
              <a:rPr lang="en-US" dirty="0" err="1" smtClean="0"/>
              <a:t>times,the</a:t>
            </a:r>
            <a:r>
              <a:rPr lang="en-US" dirty="0" smtClean="0"/>
              <a:t> information gets </a:t>
            </a:r>
            <a:r>
              <a:rPr lang="en-US" dirty="0" err="1" smtClean="0"/>
              <a:t>there,but</a:t>
            </a:r>
            <a:r>
              <a:rPr lang="en-US" dirty="0" smtClean="0"/>
              <a:t> is lost before attaching itself to our LTM.</a:t>
            </a:r>
          </a:p>
          <a:p>
            <a:pPr>
              <a:buNone/>
            </a:pPr>
            <a:r>
              <a:rPr lang="en-US" b="1" dirty="0" smtClean="0"/>
              <a:t>-decay </a:t>
            </a:r>
            <a:r>
              <a:rPr lang="en-US" b="1" dirty="0" err="1" smtClean="0"/>
              <a:t>theory;</a:t>
            </a:r>
            <a:r>
              <a:rPr lang="en-US" dirty="0" err="1" smtClean="0"/>
              <a:t>this</a:t>
            </a:r>
            <a:r>
              <a:rPr lang="en-US" dirty="0" smtClean="0"/>
              <a:t> means the information that is not used for an extended period of time decay or fades away over time.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224</a:t>
            </a:fld>
            <a:endParaRPr lang="en-US"/>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0" y="1600200"/>
            <a:ext cx="8229600" cy="4525963"/>
          </a:xfrm>
        </p:spPr>
        <p:txBody>
          <a:bodyPr>
            <a:normAutofit fontScale="92500" lnSpcReduction="10000"/>
          </a:bodyPr>
          <a:lstStyle/>
          <a:p>
            <a:pPr>
              <a:buNone/>
            </a:pPr>
            <a:r>
              <a:rPr lang="en-US" b="1" dirty="0" smtClean="0"/>
              <a:t>-Distractions </a:t>
            </a:r>
            <a:r>
              <a:rPr lang="en-US" dirty="0" smtClean="0"/>
              <a:t>is sometimes failing to remember the information for various reasons this could be due to error of association(e.g. believing something about the data which is not correct causing you to attempt to retrieve information that is not there)</a:t>
            </a:r>
          </a:p>
          <a:p>
            <a:pPr>
              <a:buNone/>
            </a:pPr>
            <a:r>
              <a:rPr lang="en-US" b="1" dirty="0" smtClean="0"/>
              <a:t>-</a:t>
            </a:r>
            <a:r>
              <a:rPr lang="en-US" b="1" dirty="0" err="1" smtClean="0"/>
              <a:t>repression;</a:t>
            </a:r>
            <a:r>
              <a:rPr lang="en-US" dirty="0" err="1" smtClean="0"/>
              <a:t>means</a:t>
            </a:r>
            <a:r>
              <a:rPr lang="en-US" dirty="0" smtClean="0"/>
              <a:t> forgetting memories because we do not want to remember the associated feelings(motivated feelings).e.g. </a:t>
            </a:r>
            <a:r>
              <a:rPr lang="en-US" dirty="0" err="1" smtClean="0"/>
              <a:t>forgeting</a:t>
            </a:r>
            <a:r>
              <a:rPr lang="en-US" dirty="0" smtClean="0"/>
              <a:t> incidence of sexual abuse when a child.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225</a:t>
            </a:fld>
            <a:endParaRPr lang="en-US"/>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a:t>
            </a:r>
            <a:r>
              <a:rPr lang="en-US" b="1" dirty="0" err="1" smtClean="0"/>
              <a:t>interference;</a:t>
            </a:r>
            <a:r>
              <a:rPr lang="en-US" dirty="0" err="1" smtClean="0"/>
              <a:t>according</a:t>
            </a:r>
            <a:r>
              <a:rPr lang="en-US" dirty="0" smtClean="0"/>
              <a:t> to the theory people forget not because memory is actually lost from storage but because other information get in the way of what we want to </a:t>
            </a:r>
            <a:r>
              <a:rPr lang="en-US" dirty="0" err="1" smtClean="0"/>
              <a:t>remember.e.g</a:t>
            </a:r>
            <a:r>
              <a:rPr lang="en-US" dirty="0" smtClean="0"/>
              <a:t>. proactive interference…. ,previously learned material interferes with newly learned </a:t>
            </a:r>
            <a:r>
              <a:rPr lang="en-US" dirty="0" err="1" smtClean="0"/>
              <a:t>materials.Retroacive</a:t>
            </a:r>
            <a:r>
              <a:rPr lang="en-US" dirty="0" smtClean="0"/>
              <a:t> interference…newly learned materials interferes with previously learned materials.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226</a:t>
            </a:fld>
            <a:endParaRPr lang="en-US"/>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-retrieval failure </a:t>
            </a:r>
            <a:r>
              <a:rPr lang="en-US" dirty="0" smtClean="0"/>
              <a:t>theory which claims that information stored in LTM never lost but may at times be inaccessible.</a:t>
            </a:r>
          </a:p>
          <a:p>
            <a:pPr>
              <a:buNone/>
            </a:pPr>
            <a:r>
              <a:rPr lang="en-US" b="1" dirty="0" smtClean="0"/>
              <a:t>-amnesia;(</a:t>
            </a:r>
            <a:r>
              <a:rPr lang="en-US" dirty="0" smtClean="0"/>
              <a:t>loss of memory) which can be psychological e.g. due to a traumatic experience or physiological in origin e.g. due to brain damage.</a:t>
            </a:r>
          </a:p>
          <a:p>
            <a:pPr>
              <a:buNone/>
            </a:pPr>
            <a:r>
              <a:rPr lang="en-US" b="1" dirty="0" smtClean="0"/>
              <a:t>-</a:t>
            </a:r>
            <a:r>
              <a:rPr lang="en-US" b="1" dirty="0" err="1" smtClean="0"/>
              <a:t>anterograde</a:t>
            </a:r>
            <a:r>
              <a:rPr lang="en-US" b="1" dirty="0" smtClean="0"/>
              <a:t> </a:t>
            </a:r>
            <a:r>
              <a:rPr lang="en-US" b="1" dirty="0" err="1" smtClean="0"/>
              <a:t>amnesia;</a:t>
            </a:r>
            <a:r>
              <a:rPr lang="en-US" dirty="0" err="1" smtClean="0"/>
              <a:t>memory</a:t>
            </a:r>
            <a:r>
              <a:rPr lang="en-US" dirty="0" smtClean="0"/>
              <a:t> disorder with loss of ability to form or store new memories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227</a:t>
            </a:fld>
            <a:endParaRPr lang="en-US"/>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Remembering</a:t>
            </a:r>
            <a:endParaRPr lang="en-US" b="1" dirty="0"/>
          </a:p>
        </p:txBody>
      </p:sp>
      <p:sp>
        <p:nvSpPr>
          <p:cNvPr id="3" name="Content Placeholder 2"/>
          <p:cNvSpPr>
            <a:spLocks noGrp="1"/>
          </p:cNvSpPr>
          <p:nvPr>
            <p:ph idx="1"/>
          </p:nvPr>
        </p:nvSpPr>
        <p:spPr/>
        <p:txBody>
          <a:bodyPr/>
          <a:lstStyle/>
          <a:p>
            <a:pPr>
              <a:buNone/>
            </a:pPr>
            <a:r>
              <a:rPr lang="en-US" dirty="0" smtClean="0"/>
              <a:t>Is the ability to keep in memory something said or done.</a:t>
            </a:r>
          </a:p>
          <a:p>
            <a:pPr>
              <a:buNone/>
            </a:pPr>
            <a:r>
              <a:rPr lang="en-US" b="1" dirty="0" smtClean="0"/>
              <a:t>Factors </a:t>
            </a:r>
            <a:r>
              <a:rPr lang="en-US" b="1" dirty="0" err="1" smtClean="0"/>
              <a:t>influncing</a:t>
            </a:r>
            <a:r>
              <a:rPr lang="en-US" b="1" dirty="0" smtClean="0"/>
              <a:t> remembering;</a:t>
            </a:r>
          </a:p>
          <a:p>
            <a:pPr>
              <a:buNone/>
            </a:pPr>
            <a:r>
              <a:rPr lang="en-US" dirty="0" smtClean="0"/>
              <a:t>1.intelligence;the higher the </a:t>
            </a:r>
            <a:r>
              <a:rPr lang="en-US" dirty="0" err="1" smtClean="0"/>
              <a:t>intelligence,the</a:t>
            </a:r>
            <a:r>
              <a:rPr lang="en-US" dirty="0" smtClean="0"/>
              <a:t> higher the ability to remember</a:t>
            </a:r>
          </a:p>
          <a:p>
            <a:pPr>
              <a:buNone/>
            </a:pPr>
            <a:r>
              <a:rPr lang="en-US" dirty="0" smtClean="0"/>
              <a:t>2.enviroment;this can influence what is learnt or observed and remembered through association</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228</a:t>
            </a:fld>
            <a:endParaRPr lang="en-US"/>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3.Value </a:t>
            </a:r>
            <a:r>
              <a:rPr lang="en-US" dirty="0" err="1" smtClean="0"/>
              <a:t>attached;people</a:t>
            </a:r>
            <a:r>
              <a:rPr lang="en-US" dirty="0" smtClean="0"/>
              <a:t> are likely to remember what they judge as valuable.</a:t>
            </a:r>
          </a:p>
          <a:p>
            <a:pPr>
              <a:buNone/>
            </a:pPr>
            <a:r>
              <a:rPr lang="en-US" dirty="0" smtClean="0"/>
              <a:t>4.Eidetic </a:t>
            </a:r>
            <a:r>
              <a:rPr lang="en-US" dirty="0" err="1" smtClean="0"/>
              <a:t>imagery;able</a:t>
            </a:r>
            <a:r>
              <a:rPr lang="en-US" dirty="0" smtClean="0"/>
              <a:t> to improve  memory to the extent that they have </a:t>
            </a:r>
            <a:r>
              <a:rPr lang="en-US" dirty="0" err="1" smtClean="0"/>
              <a:t>photoghaphic</a:t>
            </a:r>
            <a:r>
              <a:rPr lang="en-US" dirty="0" smtClean="0"/>
              <a:t> memories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229</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Gestalt school</a:t>
            </a:r>
            <a:endParaRPr lang="en-US" b="1" dirty="0"/>
          </a:p>
        </p:txBody>
      </p:sp>
      <p:sp>
        <p:nvSpPr>
          <p:cNvPr id="3" name="Content Placeholder 2"/>
          <p:cNvSpPr>
            <a:spLocks noGrp="1"/>
          </p:cNvSpPr>
          <p:nvPr>
            <p:ph idx="1"/>
          </p:nvPr>
        </p:nvSpPr>
        <p:spPr/>
        <p:txBody>
          <a:bodyPr/>
          <a:lstStyle/>
          <a:p>
            <a:r>
              <a:rPr lang="en-US" dirty="0" smtClean="0"/>
              <a:t>Founded about 1912 by MAX WERTHEIMER a German psychologist.</a:t>
            </a:r>
          </a:p>
          <a:p>
            <a:r>
              <a:rPr lang="en-US" dirty="0" smtClean="0"/>
              <a:t>Developed a reaction against structuralism.</a:t>
            </a:r>
          </a:p>
          <a:p>
            <a:r>
              <a:rPr lang="en-US" dirty="0" smtClean="0"/>
              <a:t>Believed that human being and other animals perceive the external world as an organized pattern not just an individual sensation</a:t>
            </a:r>
          </a:p>
          <a:p>
            <a:r>
              <a:rPr lang="en-US" dirty="0" smtClean="0"/>
              <a:t>The word gestalt means pattern, form or shape.</a:t>
            </a:r>
          </a:p>
          <a:p>
            <a:endParaRPr lang="en-US" dirty="0"/>
          </a:p>
        </p:txBody>
      </p:sp>
      <p:sp>
        <p:nvSpPr>
          <p:cNvPr id="4" name="Date Placeholder 3"/>
          <p:cNvSpPr>
            <a:spLocks noGrp="1"/>
          </p:cNvSpPr>
          <p:nvPr>
            <p:ph type="dt" sz="half" idx="10"/>
          </p:nvPr>
        </p:nvSpPr>
        <p:spPr/>
        <p:txBody>
          <a:bodyPr/>
          <a:lstStyle/>
          <a:p>
            <a:fld id="{43BC55D1-8F18-4C40-AD65-D12F66B2B76A}"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a:t>
            </a:fld>
            <a:endParaRPr lang="en-US"/>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Ways to improve memory</a:t>
            </a:r>
            <a:endParaRPr lang="en-US" b="1"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Mnemonic devices……</a:t>
            </a:r>
            <a:r>
              <a:rPr lang="en-US" dirty="0" err="1" smtClean="0"/>
              <a:t>e.g.acronyms</a:t>
            </a:r>
            <a:r>
              <a:rPr lang="en-US" dirty="0" smtClean="0"/>
              <a:t> like KANU ,a poetic </a:t>
            </a:r>
            <a:r>
              <a:rPr lang="en-US" dirty="0" err="1" smtClean="0"/>
              <a:t>sentence,narratives</a:t>
            </a:r>
            <a:r>
              <a:rPr lang="en-US" dirty="0" smtClean="0"/>
              <a:t> </a:t>
            </a:r>
            <a:r>
              <a:rPr lang="en-US" dirty="0" err="1" smtClean="0"/>
              <a:t>etc,which</a:t>
            </a:r>
            <a:r>
              <a:rPr lang="en-US" dirty="0" smtClean="0"/>
              <a:t> tag information visually or verbally</a:t>
            </a:r>
          </a:p>
          <a:p>
            <a:pPr marL="514350" indent="-514350">
              <a:buNone/>
            </a:pPr>
            <a:r>
              <a:rPr lang="en-US" dirty="0" smtClean="0"/>
              <a:t>2.Paying close attention to facilitate the </a:t>
            </a:r>
            <a:r>
              <a:rPr lang="en-US" dirty="0" err="1" smtClean="0"/>
              <a:t>enconding</a:t>
            </a:r>
            <a:r>
              <a:rPr lang="en-US" dirty="0" smtClean="0"/>
              <a:t> process.</a:t>
            </a:r>
          </a:p>
          <a:p>
            <a:pPr marL="514350" indent="-514350">
              <a:buNone/>
            </a:pPr>
            <a:r>
              <a:rPr lang="en-US" dirty="0" smtClean="0"/>
              <a:t>3.rehearsal….practicing repeatedly</a:t>
            </a:r>
          </a:p>
          <a:p>
            <a:pPr marL="514350" indent="-514350">
              <a:buNone/>
            </a:pPr>
            <a:r>
              <a:rPr lang="en-US" dirty="0" smtClean="0"/>
              <a:t>4.For students distributed study with breaks in between is recommended for enhanced attention and retention.</a:t>
            </a:r>
          </a:p>
          <a:p>
            <a:pPr marL="514350" indent="-514350">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230</a:t>
            </a:fld>
            <a:endParaRPr lang="en-US"/>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5.Reducing interference through systematic study…this underscores the need for a study timetable</a:t>
            </a:r>
          </a:p>
          <a:p>
            <a:pPr>
              <a:buNone/>
            </a:pPr>
            <a:r>
              <a:rPr lang="en-US" dirty="0" smtClean="0"/>
              <a:t>6.Using questions for study facilitates deep processing</a:t>
            </a:r>
          </a:p>
          <a:p>
            <a:pPr>
              <a:buNone/>
            </a:pPr>
            <a:r>
              <a:rPr lang="en-US" dirty="0" smtClean="0"/>
              <a:t>7.A conducive learning </a:t>
            </a:r>
            <a:r>
              <a:rPr lang="en-US" dirty="0" err="1" smtClean="0"/>
              <a:t>enviroment</a:t>
            </a:r>
            <a:r>
              <a:rPr lang="en-US" dirty="0" smtClean="0"/>
              <a:t> with minimal interruption will enhance attention thus facilitating encode and storage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231</a:t>
            </a:fld>
            <a:endParaRPr lang="en-US"/>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8.chunking…..</a:t>
            </a:r>
            <a:r>
              <a:rPr lang="en-US" dirty="0" err="1" smtClean="0"/>
              <a:t>organisation</a:t>
            </a:r>
            <a:r>
              <a:rPr lang="en-US" dirty="0" smtClean="0"/>
              <a:t> of material into meaningful grouping</a:t>
            </a:r>
          </a:p>
          <a:p>
            <a:pPr>
              <a:buNone/>
            </a:pPr>
            <a:r>
              <a:rPr lang="en-US" dirty="0" smtClean="0"/>
              <a:t>9.Creating linkages/associations…external cues enhance memory.</a:t>
            </a:r>
          </a:p>
          <a:p>
            <a:pPr>
              <a:buNone/>
            </a:pPr>
            <a:r>
              <a:rPr lang="en-US" dirty="0" smtClean="0"/>
              <a:t>10.peg-word system…creating visual images that enhance recall.</a:t>
            </a:r>
          </a:p>
          <a:p>
            <a:pPr>
              <a:buNone/>
            </a:pPr>
            <a:r>
              <a:rPr lang="en-US" dirty="0" smtClean="0"/>
              <a:t>11.A healthy lifestyle free from </a:t>
            </a:r>
            <a:r>
              <a:rPr lang="en-US" dirty="0" err="1" smtClean="0"/>
              <a:t>drugs.research</a:t>
            </a:r>
            <a:r>
              <a:rPr lang="en-US" dirty="0" smtClean="0"/>
              <a:t> indicates that abuse of drugs interferes with memory.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232</a:t>
            </a:fld>
            <a:endParaRPr lang="en-US"/>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12.sleep,balanced </a:t>
            </a:r>
            <a:r>
              <a:rPr lang="en-US" dirty="0" err="1" smtClean="0"/>
              <a:t>diet,exercise</a:t>
            </a:r>
            <a:r>
              <a:rPr lang="en-US" dirty="0" smtClean="0"/>
              <a:t> and water….increase </a:t>
            </a:r>
            <a:r>
              <a:rPr lang="en-US" dirty="0" err="1" smtClean="0"/>
              <a:t>elertnesss</a:t>
            </a:r>
            <a:r>
              <a:rPr lang="en-US" dirty="0" smtClean="0"/>
              <a:t>.</a:t>
            </a:r>
          </a:p>
          <a:p>
            <a:pPr>
              <a:buNone/>
            </a:pPr>
            <a:r>
              <a:rPr lang="en-US" dirty="0" smtClean="0"/>
              <a:t>13.devise effective strategies of dealing with </a:t>
            </a:r>
            <a:r>
              <a:rPr lang="en-US" dirty="0" err="1" smtClean="0"/>
              <a:t>stresss</a:t>
            </a:r>
            <a:r>
              <a:rPr lang="en-US" dirty="0" smtClean="0"/>
              <a:t>…as </a:t>
            </a:r>
            <a:r>
              <a:rPr lang="en-US" dirty="0" err="1" smtClean="0"/>
              <a:t>stresss</a:t>
            </a:r>
            <a:r>
              <a:rPr lang="en-US" dirty="0" smtClean="0"/>
              <a:t> with all aspects of memory</a:t>
            </a:r>
          </a:p>
          <a:p>
            <a:pPr>
              <a:buNone/>
            </a:pPr>
            <a:r>
              <a:rPr lang="en-US" dirty="0" smtClean="0"/>
              <a:t>14.Take clear summary notes…noting the key terms which acts as reminders.</a:t>
            </a:r>
          </a:p>
          <a:p>
            <a:pPr>
              <a:buNone/>
            </a:pPr>
            <a:r>
              <a:rPr lang="en-US" dirty="0" smtClean="0"/>
              <a:t>15.Appropriate revision techniques using the PQ4Rs.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233</a:t>
            </a:fld>
            <a:endParaRPr lang="en-US"/>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PQ4Rs;P-previous</a:t>
            </a:r>
          </a:p>
          <a:p>
            <a:pPr>
              <a:buNone/>
            </a:pPr>
            <a:r>
              <a:rPr lang="en-US" dirty="0" smtClean="0"/>
              <a:t>Q –questions</a:t>
            </a:r>
          </a:p>
          <a:p>
            <a:pPr>
              <a:buNone/>
            </a:pPr>
            <a:r>
              <a:rPr lang="en-US" dirty="0" smtClean="0"/>
              <a:t>R-read</a:t>
            </a:r>
          </a:p>
          <a:p>
            <a:pPr>
              <a:buNone/>
            </a:pPr>
            <a:r>
              <a:rPr lang="en-US" dirty="0" smtClean="0"/>
              <a:t>R –reflect</a:t>
            </a:r>
          </a:p>
          <a:p>
            <a:pPr>
              <a:buNone/>
            </a:pPr>
            <a:r>
              <a:rPr lang="en-US" dirty="0" smtClean="0"/>
              <a:t>R-recite</a:t>
            </a:r>
          </a:p>
          <a:p>
            <a:pPr>
              <a:buNone/>
            </a:pPr>
            <a:r>
              <a:rPr lang="en-US" dirty="0" smtClean="0"/>
              <a:t>R-review</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234</a:t>
            </a:fld>
            <a:endParaRPr lang="en-US"/>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INTELLIGENCE</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t>Background;</a:t>
            </a:r>
          </a:p>
          <a:p>
            <a:pPr>
              <a:buNone/>
            </a:pPr>
            <a:r>
              <a:rPr lang="en-US" dirty="0" smtClean="0"/>
              <a:t>   Intelligence is derived from a </a:t>
            </a:r>
            <a:r>
              <a:rPr lang="en-US" dirty="0" err="1" smtClean="0"/>
              <a:t>latin</a:t>
            </a:r>
            <a:r>
              <a:rPr lang="en-US" dirty="0" smtClean="0"/>
              <a:t> word </a:t>
            </a:r>
            <a:r>
              <a:rPr lang="en-US" dirty="0" err="1" smtClean="0"/>
              <a:t>intelligere,meaning</a:t>
            </a:r>
            <a:r>
              <a:rPr lang="en-US" dirty="0" smtClean="0"/>
              <a:t> ‘understanding’.</a:t>
            </a:r>
          </a:p>
          <a:p>
            <a:pPr>
              <a:buNone/>
            </a:pPr>
            <a:r>
              <a:rPr lang="en-US" dirty="0" smtClean="0"/>
              <a:t>   Intelligence is an </a:t>
            </a:r>
            <a:r>
              <a:rPr lang="en-US" dirty="0" err="1" smtClean="0"/>
              <a:t>umbrela</a:t>
            </a:r>
            <a:r>
              <a:rPr lang="en-US" dirty="0" smtClean="0"/>
              <a:t> term describing a property of the mind including related </a:t>
            </a:r>
            <a:r>
              <a:rPr lang="en-US" dirty="0" err="1" smtClean="0"/>
              <a:t>abilities,such</a:t>
            </a:r>
            <a:r>
              <a:rPr lang="en-US" dirty="0" smtClean="0"/>
              <a:t> as the capacities for abstract </a:t>
            </a:r>
            <a:r>
              <a:rPr lang="en-US" dirty="0" err="1" smtClean="0"/>
              <a:t>thought,understanding,communication,reasoning,learning,learning</a:t>
            </a:r>
            <a:r>
              <a:rPr lang="en-US" dirty="0" smtClean="0"/>
              <a:t> from past experiences ,planning and problem solving.</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235</a:t>
            </a:fld>
            <a:endParaRPr lang="en-US"/>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b="1" dirty="0" smtClean="0"/>
              <a:t>DEFINATION:</a:t>
            </a:r>
          </a:p>
          <a:p>
            <a:pPr>
              <a:buNone/>
            </a:pPr>
            <a:r>
              <a:rPr lang="en-US" dirty="0" smtClean="0"/>
              <a:t>   It is the capacity to understand the world, think rationally and use resources effectively , when faced with challenges.</a:t>
            </a:r>
          </a:p>
          <a:p>
            <a:pPr>
              <a:buNone/>
            </a:pPr>
            <a:r>
              <a:rPr lang="en-US" b="1" dirty="0" smtClean="0"/>
              <a:t>TYPES OF INTELLIGENCE:</a:t>
            </a:r>
          </a:p>
          <a:p>
            <a:pPr>
              <a:buNone/>
            </a:pPr>
            <a:r>
              <a:rPr lang="en-US" dirty="0" smtClean="0"/>
              <a:t>1.Fluid </a:t>
            </a:r>
            <a:r>
              <a:rPr lang="en-US" dirty="0" err="1" smtClean="0"/>
              <a:t>intelligence:it</a:t>
            </a:r>
            <a:r>
              <a:rPr lang="en-US" dirty="0" smtClean="0"/>
              <a:t> reflects information processing </a:t>
            </a:r>
            <a:r>
              <a:rPr lang="en-US" dirty="0" err="1" smtClean="0"/>
              <a:t>capabilities,reasoning</a:t>
            </a:r>
            <a:r>
              <a:rPr lang="en-US" dirty="0" smtClean="0"/>
              <a:t> and memory </a:t>
            </a:r>
            <a:r>
              <a:rPr lang="en-US" dirty="0" err="1" smtClean="0"/>
              <a:t>eg</a:t>
            </a:r>
            <a:r>
              <a:rPr lang="en-US" dirty="0" smtClean="0"/>
              <a:t> if we are asked to solve an analogy, group a series of letters according to some criterion or remember a set of </a:t>
            </a:r>
            <a:r>
              <a:rPr lang="en-US" dirty="0" err="1" smtClean="0"/>
              <a:t>numbers,we</a:t>
            </a:r>
            <a:r>
              <a:rPr lang="en-US" dirty="0" smtClean="0"/>
              <a:t> would be using fluid intelligence </a:t>
            </a:r>
            <a:r>
              <a:rPr lang="en-US" dirty="0" err="1" smtClean="0"/>
              <a:t>i.e</a:t>
            </a:r>
            <a:r>
              <a:rPr lang="en-US" dirty="0" smtClean="0"/>
              <a:t> solving a puzzle (cattell,1998) </a:t>
            </a:r>
            <a:r>
              <a:rPr lang="en-US" dirty="0" err="1" smtClean="0"/>
              <a:t>kane</a:t>
            </a:r>
            <a:r>
              <a:rPr lang="en-US" dirty="0" smtClean="0"/>
              <a:t> and enge,2002)</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236</a:t>
            </a:fld>
            <a:endParaRPr lang="en-US"/>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2.Crystallized intelligence : Is the accumulation of information, skills and strategies that people have learned through experience and that they can apply in problem solving situations.</a:t>
            </a:r>
          </a:p>
          <a:p>
            <a:pPr>
              <a:buNone/>
            </a:pPr>
            <a:r>
              <a:rPr lang="en-US" dirty="0" smtClean="0"/>
              <a:t>    It reflects our ability to call up information from LTM e.g. if asked to participate in a discussion about the solution to the cause of poverty a task that allows as to draw on our own past experiences and knowledge of the world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237</a:t>
            </a:fld>
            <a:endParaRPr lang="en-US"/>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In contrast a fluid intelligence reflect a more general kind of intelligence while crystalline intelligence </a:t>
            </a:r>
            <a:r>
              <a:rPr lang="en-US" dirty="0" err="1" smtClean="0"/>
              <a:t>intelligence</a:t>
            </a:r>
            <a:r>
              <a:rPr lang="en-US" dirty="0" smtClean="0"/>
              <a:t> is more a reflection of the culture in which a person is raised.</a:t>
            </a:r>
          </a:p>
          <a:p>
            <a:pPr>
              <a:buNone/>
            </a:pPr>
            <a:r>
              <a:rPr lang="en-US" dirty="0" smtClean="0"/>
              <a:t>Evidence in elderly who show decline in fluid but not crystalline intelligence.</a:t>
            </a:r>
          </a:p>
          <a:p>
            <a:pPr>
              <a:buNone/>
            </a:pPr>
            <a:r>
              <a:rPr lang="en-US" dirty="0" smtClean="0"/>
              <a:t>OTHER TYPES OF INTELLIGENCE:</a:t>
            </a:r>
          </a:p>
          <a:p>
            <a:pPr>
              <a:buNone/>
            </a:pPr>
            <a:r>
              <a:rPr lang="en-US" dirty="0" smtClean="0"/>
              <a:t>1.Practical </a:t>
            </a:r>
            <a:r>
              <a:rPr lang="en-US" dirty="0" err="1" smtClean="0"/>
              <a:t>intelligence:is</a:t>
            </a:r>
            <a:r>
              <a:rPr lang="en-US" dirty="0" smtClean="0"/>
              <a:t> related to overall success in living</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238</a:t>
            </a:fld>
            <a:endParaRPr lang="en-US"/>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2.Emotional </a:t>
            </a:r>
            <a:r>
              <a:rPr lang="en-US" dirty="0" err="1" smtClean="0"/>
              <a:t>inteligence;is</a:t>
            </a:r>
            <a:r>
              <a:rPr lang="en-US" dirty="0" smtClean="0"/>
              <a:t> the set of skills that underlie the accurate </a:t>
            </a:r>
            <a:r>
              <a:rPr lang="en-US" dirty="0" err="1" smtClean="0"/>
              <a:t>assesments,evaluation,expression</a:t>
            </a:r>
            <a:r>
              <a:rPr lang="en-US" dirty="0" smtClean="0"/>
              <a:t> and regulation of emotions.</a:t>
            </a:r>
          </a:p>
          <a:p>
            <a:pPr>
              <a:buNone/>
            </a:pPr>
            <a:r>
              <a:rPr lang="en-US" dirty="0" smtClean="0"/>
              <a:t>   According top </a:t>
            </a:r>
            <a:r>
              <a:rPr lang="en-US" dirty="0" err="1" smtClean="0"/>
              <a:t>sychologist</a:t>
            </a:r>
            <a:r>
              <a:rPr lang="en-US" dirty="0" smtClean="0"/>
              <a:t> Daniel Coleman 1995 EI underlies the ability to get along with others.</a:t>
            </a:r>
          </a:p>
          <a:p>
            <a:pPr>
              <a:buNone/>
            </a:pPr>
            <a:r>
              <a:rPr lang="en-US" dirty="0" smtClean="0"/>
              <a:t>   </a:t>
            </a:r>
            <a:r>
              <a:rPr lang="en-US" dirty="0" err="1" smtClean="0"/>
              <a:t>Ei</a:t>
            </a:r>
            <a:r>
              <a:rPr lang="en-US" dirty="0" smtClean="0"/>
              <a:t> is the basis to empathy for others self awareness and social skills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239</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Gestalt believed that behavior Should be studied as an organized pattern rather than a separate incidence of stimulus and response</a:t>
            </a:r>
          </a:p>
          <a:p>
            <a:r>
              <a:rPr lang="en-US" dirty="0" smtClean="0"/>
              <a:t>He had a saying “The whole is greater than sum of its parts "this was an important principle of gestalt school.</a:t>
            </a:r>
            <a:endParaRPr lang="en-US" dirty="0"/>
          </a:p>
        </p:txBody>
      </p:sp>
      <p:sp>
        <p:nvSpPr>
          <p:cNvPr id="4" name="Date Placeholder 3"/>
          <p:cNvSpPr>
            <a:spLocks noGrp="1"/>
          </p:cNvSpPr>
          <p:nvPr>
            <p:ph type="dt" sz="half" idx="10"/>
          </p:nvPr>
        </p:nvSpPr>
        <p:spPr/>
        <p:txBody>
          <a:bodyPr/>
          <a:lstStyle/>
          <a:p>
            <a:fld id="{EEADCB98-7842-44DF-B494-B1D65899F9EF}"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a:t>
            </a:fld>
            <a:endParaRPr lang="en-US"/>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Biological basis of intelligence:</a:t>
            </a:r>
          </a:p>
          <a:p>
            <a:pPr>
              <a:buNone/>
            </a:pPr>
            <a:r>
              <a:rPr lang="en-US" dirty="0" smtClean="0"/>
              <a:t>    According to the findings of a cognitive scientist John Duncan the brain of people completing intelligence test in both verbal and </a:t>
            </a:r>
            <a:r>
              <a:rPr lang="en-US" dirty="0" err="1" smtClean="0"/>
              <a:t>spartial</a:t>
            </a:r>
            <a:r>
              <a:rPr lang="en-US" dirty="0" smtClean="0"/>
              <a:t> domain show activation in a similar location, the lateral pre fontal </a:t>
            </a:r>
            <a:r>
              <a:rPr lang="en-US" dirty="0" err="1" smtClean="0"/>
              <a:t>cortex.That</a:t>
            </a:r>
            <a:r>
              <a:rPr lang="en-US" dirty="0" smtClean="0"/>
              <a:t> the area is above the outer edge of the </a:t>
            </a:r>
            <a:r>
              <a:rPr lang="en-US" dirty="0" err="1" smtClean="0"/>
              <a:t>eyebrow,about</a:t>
            </a:r>
            <a:r>
              <a:rPr lang="en-US" dirty="0" smtClean="0"/>
              <a:t> where people rest their heads in the palms of their hands if they are thinking hard about a problem.</a:t>
            </a:r>
          </a:p>
          <a:p>
            <a:pPr>
              <a:buNone/>
            </a:pPr>
            <a:r>
              <a:rPr lang="en-US" dirty="0" smtClean="0"/>
              <a:t>    This area of the brain is </a:t>
            </a:r>
            <a:r>
              <a:rPr lang="en-US" dirty="0" err="1" smtClean="0"/>
              <a:t>critial</a:t>
            </a:r>
            <a:r>
              <a:rPr lang="en-US" dirty="0" smtClean="0"/>
              <a:t> to judging many pieces of information </a:t>
            </a:r>
            <a:r>
              <a:rPr lang="en-US" dirty="0" err="1" smtClean="0"/>
              <a:t>silmuteneously</a:t>
            </a:r>
            <a:r>
              <a:rPr lang="en-US" dirty="0" smtClean="0"/>
              <a:t> and solving new problems(Bourke and Duncan)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240</a:t>
            </a:fld>
            <a:endParaRPr lang="en-US"/>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Concepts of intelligence:</a:t>
            </a:r>
          </a:p>
          <a:p>
            <a:pPr>
              <a:buNone/>
            </a:pPr>
            <a:r>
              <a:rPr lang="en-US" dirty="0" smtClean="0"/>
              <a:t>1.Intelligence </a:t>
            </a:r>
            <a:r>
              <a:rPr lang="en-US" dirty="0" err="1" smtClean="0"/>
              <a:t>quotent</a:t>
            </a:r>
            <a:r>
              <a:rPr lang="en-US" dirty="0" smtClean="0"/>
              <a:t>(IQ)</a:t>
            </a:r>
          </a:p>
          <a:p>
            <a:pPr>
              <a:buNone/>
            </a:pPr>
            <a:r>
              <a:rPr lang="en-US" dirty="0" smtClean="0"/>
              <a:t>This is the measure of intelligence</a:t>
            </a:r>
          </a:p>
          <a:p>
            <a:pPr>
              <a:buNone/>
            </a:pPr>
            <a:r>
              <a:rPr lang="en-US" dirty="0" smtClean="0"/>
              <a:t>It is a ratio between the mental age and chronological age</a:t>
            </a:r>
          </a:p>
          <a:p>
            <a:pPr>
              <a:buNone/>
            </a:pPr>
            <a:r>
              <a:rPr lang="en-US" dirty="0" smtClean="0"/>
              <a:t>            IQ=MA/CA  X  100</a:t>
            </a:r>
          </a:p>
          <a:p>
            <a:pPr>
              <a:buNone/>
            </a:pPr>
            <a:r>
              <a:rPr lang="en-US" dirty="0" smtClean="0"/>
              <a:t>2.Chronological age</a:t>
            </a:r>
          </a:p>
          <a:p>
            <a:pPr>
              <a:buNone/>
            </a:pPr>
            <a:r>
              <a:rPr lang="en-US" dirty="0" smtClean="0"/>
              <a:t>This refers to the actual age of an individual counted from the day of birth.</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241</a:t>
            </a:fld>
            <a:endParaRPr lang="en-US"/>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3.Mental age;</a:t>
            </a:r>
          </a:p>
          <a:p>
            <a:pPr>
              <a:buNone/>
            </a:pPr>
            <a:r>
              <a:rPr lang="en-US" dirty="0" smtClean="0"/>
              <a:t>This refers to the mental maturity of an individual and corresponds  this level of performance in an intelligence test.</a:t>
            </a:r>
          </a:p>
          <a:p>
            <a:pPr>
              <a:buNone/>
            </a:pPr>
            <a:r>
              <a:rPr lang="en-US" dirty="0" smtClean="0"/>
              <a:t>Key issues in intelligence:</a:t>
            </a:r>
          </a:p>
          <a:p>
            <a:pPr>
              <a:buNone/>
            </a:pPr>
            <a:r>
              <a:rPr lang="en-US" dirty="0" smtClean="0"/>
              <a:t>1.Nature </a:t>
            </a:r>
            <a:r>
              <a:rPr lang="en-US" dirty="0" err="1" smtClean="0"/>
              <a:t>vs</a:t>
            </a:r>
            <a:r>
              <a:rPr lang="en-US" dirty="0" smtClean="0"/>
              <a:t> nature </a:t>
            </a:r>
            <a:r>
              <a:rPr lang="en-US" dirty="0" err="1" smtClean="0"/>
              <a:t>i.e</a:t>
            </a:r>
            <a:r>
              <a:rPr lang="en-US" dirty="0" smtClean="0"/>
              <a:t> it is inherited or acquired from the </a:t>
            </a:r>
            <a:r>
              <a:rPr lang="en-US" dirty="0" err="1" smtClean="0"/>
              <a:t>enviroment</a:t>
            </a:r>
            <a:r>
              <a:rPr lang="en-US" dirty="0" smtClean="0"/>
              <a:t>.</a:t>
            </a:r>
          </a:p>
          <a:p>
            <a:pPr>
              <a:buNone/>
            </a:pPr>
            <a:r>
              <a:rPr lang="en-US" dirty="0" smtClean="0"/>
              <a:t>2.The stability of intelligence</a:t>
            </a:r>
          </a:p>
          <a:p>
            <a:pPr>
              <a:buNone/>
            </a:pPr>
            <a:r>
              <a:rPr lang="en-US" dirty="0" smtClean="0"/>
              <a:t>Below 7 years IQ is not stable above 7 years is stable.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242</a:t>
            </a:fld>
            <a:endParaRPr lang="en-US"/>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3.The rise and fall of </a:t>
            </a:r>
            <a:r>
              <a:rPr lang="en-US" dirty="0" err="1" smtClean="0"/>
              <a:t>IQ;at</a:t>
            </a:r>
            <a:r>
              <a:rPr lang="en-US" dirty="0" smtClean="0"/>
              <a:t> birth the individual cant adapt to </a:t>
            </a:r>
            <a:r>
              <a:rPr lang="en-US" dirty="0" err="1" smtClean="0"/>
              <a:t>enviroment</a:t>
            </a:r>
            <a:r>
              <a:rPr lang="en-US" dirty="0" smtClean="0"/>
              <a:t> on its own but as they grow they adapt independently to the </a:t>
            </a:r>
            <a:r>
              <a:rPr lang="en-US" dirty="0" err="1" smtClean="0"/>
              <a:t>enviroment</a:t>
            </a:r>
            <a:r>
              <a:rPr lang="en-US" dirty="0" smtClean="0"/>
              <a:t>.</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243</a:t>
            </a:fld>
            <a:endParaRPr lang="en-US"/>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Assessing intelligence:</a:t>
            </a:r>
          </a:p>
          <a:p>
            <a:pPr>
              <a:buNone/>
            </a:pPr>
            <a:r>
              <a:rPr lang="en-US" dirty="0" smtClean="0"/>
              <a:t>Intelligence test is a test devised to quantify a person level of intelligence</a:t>
            </a:r>
          </a:p>
          <a:p>
            <a:pPr>
              <a:buNone/>
            </a:pPr>
            <a:r>
              <a:rPr lang="en-US" dirty="0" smtClean="0"/>
              <a:t>The first intelligence test was developed by a </a:t>
            </a:r>
            <a:r>
              <a:rPr lang="en-US" dirty="0" err="1" smtClean="0"/>
              <a:t>french</a:t>
            </a:r>
            <a:r>
              <a:rPr lang="en-US" dirty="0" smtClean="0"/>
              <a:t> psychologist Alfred </a:t>
            </a:r>
            <a:r>
              <a:rPr lang="en-US" dirty="0" err="1" smtClean="0"/>
              <a:t>Binet</a:t>
            </a:r>
            <a:r>
              <a:rPr lang="en-US" dirty="0" smtClean="0"/>
              <a:t> 1857-1911.</a:t>
            </a:r>
          </a:p>
          <a:p>
            <a:pPr>
              <a:buNone/>
            </a:pPr>
            <a:r>
              <a:rPr lang="en-US" dirty="0" smtClean="0"/>
              <a:t>His test followed from a simple premise if performance on certain task or test item improved with chronological or physical age, performance could be used to distinguish more intelligent people from less intelligent ones within a particular age group.</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244</a:t>
            </a:fld>
            <a:endParaRPr lang="en-US"/>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dirty="0" smtClean="0"/>
              <a:t>   On the basis of </a:t>
            </a:r>
            <a:r>
              <a:rPr lang="en-US" dirty="0" err="1" smtClean="0"/>
              <a:t>Binet</a:t>
            </a:r>
            <a:r>
              <a:rPr lang="en-US" dirty="0" smtClean="0"/>
              <a:t> test children were assigned a score  relating to their mental age , the average age of individual who achieve a particular level of performance on a test.</a:t>
            </a:r>
          </a:p>
          <a:p>
            <a:pPr>
              <a:buNone/>
            </a:pPr>
            <a:r>
              <a:rPr lang="en-US" dirty="0" smtClean="0"/>
              <a:t>A solution to the problem came in form of intelligence </a:t>
            </a:r>
            <a:r>
              <a:rPr lang="en-US" dirty="0" err="1" smtClean="0"/>
              <a:t>quotent</a:t>
            </a:r>
            <a:r>
              <a:rPr lang="en-US" dirty="0" smtClean="0"/>
              <a:t> or IQ a score that takes into account an individuals mental and chronological ages</a:t>
            </a:r>
          </a:p>
          <a:p>
            <a:pPr>
              <a:buNone/>
            </a:pPr>
            <a:r>
              <a:rPr lang="en-US" dirty="0" smtClean="0"/>
              <a:t>           IQ score=MA/CA  X100 </a:t>
            </a:r>
            <a:r>
              <a:rPr lang="en-US" dirty="0" err="1" smtClean="0"/>
              <a:t>e.g.A</a:t>
            </a:r>
            <a:r>
              <a:rPr lang="en-US" dirty="0" smtClean="0"/>
              <a:t> 20 year old performing at a mental age of 18.calculate an IQ score       18/20  x100  =90</a:t>
            </a:r>
          </a:p>
          <a:p>
            <a:pPr>
              <a:buNone/>
            </a:pPr>
            <a:r>
              <a:rPr lang="en-US" dirty="0" smtClean="0"/>
              <a:t>The average IQ scores 100 and 68% of people score between 85 and 115.</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245</a:t>
            </a:fld>
            <a:endParaRPr lang="en-US"/>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dirty="0" smtClean="0"/>
              <a:t>Other intelligence tests include:</a:t>
            </a:r>
          </a:p>
          <a:p>
            <a:pPr>
              <a:buNone/>
            </a:pPr>
            <a:r>
              <a:rPr lang="en-US" dirty="0" smtClean="0"/>
              <a:t>1.stanford-Binet test</a:t>
            </a:r>
          </a:p>
          <a:p>
            <a:pPr>
              <a:buNone/>
            </a:pPr>
            <a:r>
              <a:rPr lang="en-US" dirty="0" smtClean="0"/>
              <a:t>2.Wechslers adult intelligence scale-iii(WAIS III)</a:t>
            </a:r>
          </a:p>
          <a:p>
            <a:pPr>
              <a:buNone/>
            </a:pPr>
            <a:r>
              <a:rPr lang="en-US" dirty="0" smtClean="0"/>
              <a:t>3Wesler intelligence scale for </a:t>
            </a:r>
            <a:r>
              <a:rPr lang="en-US" dirty="0" err="1" smtClean="0"/>
              <a:t>chldren</a:t>
            </a:r>
            <a:r>
              <a:rPr lang="en-US" dirty="0" smtClean="0"/>
              <a:t> iv </a:t>
            </a:r>
          </a:p>
          <a:p>
            <a:pPr>
              <a:buNone/>
            </a:pPr>
            <a:r>
              <a:rPr lang="en-US" dirty="0" smtClean="0"/>
              <a:t>    Other types of standardized test;</a:t>
            </a:r>
          </a:p>
          <a:p>
            <a:pPr>
              <a:buNone/>
            </a:pPr>
            <a:r>
              <a:rPr lang="en-US" dirty="0" smtClean="0"/>
              <a:t>    are achievement and aptitude test.</a:t>
            </a:r>
          </a:p>
          <a:p>
            <a:pPr>
              <a:buNone/>
            </a:pPr>
            <a:r>
              <a:rPr lang="en-US" dirty="0" smtClean="0"/>
              <a:t>    Tests are expected to be both reliable and valid.</a:t>
            </a:r>
          </a:p>
          <a:p>
            <a:pPr>
              <a:buNone/>
            </a:pPr>
            <a:r>
              <a:rPr lang="en-US" dirty="0" smtClean="0"/>
              <a:t>    </a:t>
            </a:r>
            <a:r>
              <a:rPr lang="en-US" dirty="0" err="1" smtClean="0"/>
              <a:t>Reliabilty</a:t>
            </a:r>
            <a:r>
              <a:rPr lang="en-US" dirty="0" smtClean="0"/>
              <a:t> refer to the consistency with which a test measure what is trying to measure while validity is when its actually measure what is supposed to measure</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246</a:t>
            </a:fld>
            <a:endParaRPr lang="en-US"/>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Variation in intelligence:</a:t>
            </a:r>
          </a:p>
          <a:p>
            <a:pPr>
              <a:buNone/>
            </a:pPr>
            <a:r>
              <a:rPr lang="en-US" dirty="0" smtClean="0"/>
              <a:t>   Mental </a:t>
            </a:r>
            <a:r>
              <a:rPr lang="en-US" dirty="0" err="1" smtClean="0"/>
              <a:t>retardation;a</a:t>
            </a:r>
            <a:r>
              <a:rPr lang="en-US" dirty="0" smtClean="0"/>
              <a:t> condition </a:t>
            </a:r>
            <a:r>
              <a:rPr lang="en-US" dirty="0" err="1" smtClean="0"/>
              <a:t>characterised</a:t>
            </a:r>
            <a:r>
              <a:rPr lang="en-US" dirty="0" smtClean="0"/>
              <a:t> by significance limitation both in intellectual functioning and in </a:t>
            </a:r>
            <a:r>
              <a:rPr lang="en-US" dirty="0" err="1" smtClean="0"/>
              <a:t>conceptual,social</a:t>
            </a:r>
            <a:r>
              <a:rPr lang="en-US" dirty="0" smtClean="0"/>
              <a:t> and practical adaptive skills.</a:t>
            </a:r>
          </a:p>
          <a:p>
            <a:pPr>
              <a:buNone/>
            </a:pPr>
            <a:r>
              <a:rPr lang="en-US" dirty="0" smtClean="0"/>
              <a:t>Causes of mental retardation;</a:t>
            </a:r>
          </a:p>
          <a:p>
            <a:pPr>
              <a:buNone/>
            </a:pPr>
            <a:r>
              <a:rPr lang="en-US" dirty="0" smtClean="0"/>
              <a:t>1.Foetal </a:t>
            </a:r>
            <a:r>
              <a:rPr lang="en-US" dirty="0" err="1" smtClean="0"/>
              <a:t>acohol</a:t>
            </a:r>
            <a:r>
              <a:rPr lang="en-US" dirty="0" smtClean="0"/>
              <a:t> </a:t>
            </a:r>
            <a:r>
              <a:rPr lang="en-US" dirty="0" err="1" smtClean="0"/>
              <a:t>sydrome</a:t>
            </a:r>
            <a:r>
              <a:rPr lang="en-US" dirty="0" smtClean="0"/>
              <a:t> (FAS) </a:t>
            </a:r>
          </a:p>
          <a:p>
            <a:pPr>
              <a:buNone/>
            </a:pPr>
            <a:r>
              <a:rPr lang="en-US" dirty="0" smtClean="0"/>
              <a:t>   Common cause of mental retardation in newborns </a:t>
            </a:r>
            <a:r>
              <a:rPr lang="en-US" dirty="0" err="1" smtClean="0"/>
              <a:t>occuring</a:t>
            </a:r>
            <a:r>
              <a:rPr lang="en-US" dirty="0" smtClean="0"/>
              <a:t> when the mother uses alcohol during pregnancy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247</a:t>
            </a:fld>
            <a:endParaRPr lang="en-US"/>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2.Down </a:t>
            </a:r>
            <a:r>
              <a:rPr lang="en-US" dirty="0" err="1" smtClean="0"/>
              <a:t>sydrome</a:t>
            </a:r>
            <a:r>
              <a:rPr lang="en-US" dirty="0" smtClean="0"/>
              <a:t> ; a cause of mental retardation resulting from extra chromosomes</a:t>
            </a:r>
          </a:p>
          <a:p>
            <a:pPr>
              <a:buNone/>
            </a:pPr>
            <a:r>
              <a:rPr lang="en-US" dirty="0" smtClean="0"/>
              <a:t>3.Familial retardation; mental retardation in which no apparent biological defect exist but there is a history of retardation in the family i.e. could be due to extreme poverty leading to malnutrition or certain genetic factors impossible to determine.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248</a:t>
            </a:fld>
            <a:endParaRPr lang="en-US"/>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dirty="0" smtClean="0"/>
              <a:t>Why the levels of intelligence varies:</a:t>
            </a:r>
          </a:p>
          <a:p>
            <a:pPr>
              <a:buNone/>
            </a:pPr>
            <a:r>
              <a:rPr lang="en-US" dirty="0" smtClean="0"/>
              <a:t>1.Due to instruments used</a:t>
            </a:r>
          </a:p>
          <a:p>
            <a:pPr>
              <a:buNone/>
            </a:pPr>
            <a:r>
              <a:rPr lang="en-US" dirty="0" smtClean="0"/>
              <a:t>2.Standardized sample used</a:t>
            </a:r>
          </a:p>
          <a:p>
            <a:pPr>
              <a:buNone/>
            </a:pPr>
            <a:r>
              <a:rPr lang="en-US" dirty="0" smtClean="0"/>
              <a:t>3.Competency of the administrator</a:t>
            </a:r>
          </a:p>
          <a:p>
            <a:pPr>
              <a:buNone/>
            </a:pPr>
            <a:r>
              <a:rPr lang="en-US" dirty="0" smtClean="0"/>
              <a:t>4.Accuracy of scoring</a:t>
            </a:r>
          </a:p>
          <a:p>
            <a:pPr>
              <a:buNone/>
            </a:pPr>
            <a:r>
              <a:rPr lang="en-US" dirty="0" smtClean="0"/>
              <a:t>5.Personality and situational factor</a:t>
            </a:r>
          </a:p>
          <a:p>
            <a:pPr>
              <a:buNone/>
            </a:pPr>
            <a:r>
              <a:rPr lang="en-US" dirty="0" smtClean="0"/>
              <a:t>6.Gender i.e. females score higher in verbal skills than </a:t>
            </a:r>
            <a:r>
              <a:rPr lang="en-US" dirty="0" err="1" smtClean="0"/>
              <a:t>males,males</a:t>
            </a:r>
            <a:r>
              <a:rPr lang="en-US" dirty="0" smtClean="0"/>
              <a:t> score higher in </a:t>
            </a:r>
            <a:r>
              <a:rPr lang="en-US" dirty="0" err="1" smtClean="0"/>
              <a:t>quantititive</a:t>
            </a:r>
            <a:r>
              <a:rPr lang="en-US" dirty="0" smtClean="0"/>
              <a:t> and mathematical </a:t>
            </a:r>
            <a:r>
              <a:rPr lang="en-US" dirty="0" err="1" smtClean="0"/>
              <a:t>ablities</a:t>
            </a:r>
            <a:endParaRPr lang="en-US" dirty="0" smtClean="0"/>
          </a:p>
          <a:p>
            <a:pPr>
              <a:buNone/>
            </a:pPr>
            <a:r>
              <a:rPr lang="en-US" dirty="0" smtClean="0"/>
              <a:t>7.Culture i.e. culture provide specific model of thinking</a:t>
            </a:r>
          </a:p>
          <a:p>
            <a:pPr>
              <a:buNone/>
            </a:pPr>
            <a:r>
              <a:rPr lang="en-US" dirty="0" smtClean="0"/>
              <a:t>8.Family </a:t>
            </a:r>
            <a:r>
              <a:rPr lang="en-US" dirty="0" err="1" smtClean="0"/>
              <a:t>enviroment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249</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Humanistic  school</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Believed that individuals are controlled by their own values and choices and not entirely by the environment as behaviorists think or by unconscious drives, as psychoanalysts believe.</a:t>
            </a:r>
          </a:p>
          <a:p>
            <a:r>
              <a:rPr lang="en-US" dirty="0" smtClean="0"/>
              <a:t>The goal of humanistic psychology is to help people function effectively and fulfill their own potential.</a:t>
            </a:r>
          </a:p>
          <a:p>
            <a:r>
              <a:rPr lang="en-US" dirty="0" smtClean="0"/>
              <a:t>According to the school people are born with a self actualizing tendency which can be fully realized,</a:t>
            </a:r>
            <a:endParaRPr lang="en-US" dirty="0"/>
          </a:p>
        </p:txBody>
      </p:sp>
      <p:sp>
        <p:nvSpPr>
          <p:cNvPr id="4" name="Date Placeholder 3"/>
          <p:cNvSpPr>
            <a:spLocks noGrp="1"/>
          </p:cNvSpPr>
          <p:nvPr>
            <p:ph type="dt" sz="half" idx="10"/>
          </p:nvPr>
        </p:nvSpPr>
        <p:spPr/>
        <p:txBody>
          <a:bodyPr/>
          <a:lstStyle/>
          <a:p>
            <a:fld id="{5614AF22-2ACA-4F7C-82E5-A21323909B6C}"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a:t>
            </a:fld>
            <a:endParaRPr lang="en-US"/>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Theories of intelligence:</a:t>
            </a:r>
          </a:p>
          <a:p>
            <a:pPr>
              <a:buNone/>
            </a:pPr>
            <a:r>
              <a:rPr lang="en-US" dirty="0" smtClean="0"/>
              <a:t>1. Factor analysis theory which is </a:t>
            </a:r>
            <a:r>
              <a:rPr lang="en-US" dirty="0" err="1" smtClean="0"/>
              <a:t>devided</a:t>
            </a:r>
            <a:r>
              <a:rPr lang="en-US" dirty="0" smtClean="0"/>
              <a:t> into;</a:t>
            </a:r>
          </a:p>
          <a:p>
            <a:pPr>
              <a:buNone/>
            </a:pPr>
            <a:r>
              <a:rPr lang="en-US" dirty="0" smtClean="0"/>
              <a:t>   -general factor/view of intelligence..suggest the </a:t>
            </a:r>
            <a:r>
              <a:rPr lang="en-US" dirty="0" err="1" smtClean="0"/>
              <a:t>exsistence</a:t>
            </a:r>
            <a:r>
              <a:rPr lang="en-US" dirty="0" smtClean="0"/>
              <a:t> of a general intellectual ability taped by intellectual  activities and specific aptitude.</a:t>
            </a:r>
          </a:p>
          <a:p>
            <a:pPr>
              <a:buNone/>
            </a:pPr>
            <a:r>
              <a:rPr lang="en-US" dirty="0" smtClean="0"/>
              <a:t>  - </a:t>
            </a:r>
            <a:r>
              <a:rPr lang="en-US" dirty="0" err="1" smtClean="0"/>
              <a:t>mutiple</a:t>
            </a:r>
            <a:r>
              <a:rPr lang="en-US" dirty="0" smtClean="0"/>
              <a:t> factor view point …involve ability such   as </a:t>
            </a:r>
            <a:r>
              <a:rPr lang="en-US" dirty="0" err="1" smtClean="0"/>
              <a:t>verbal,artistic,mechanical,spatial,musical,body</a:t>
            </a:r>
            <a:r>
              <a:rPr lang="en-US" dirty="0" smtClean="0"/>
              <a:t> </a:t>
            </a:r>
            <a:r>
              <a:rPr lang="en-US" dirty="0" err="1" smtClean="0"/>
              <a:t>kinesthies</a:t>
            </a:r>
            <a:r>
              <a:rPr lang="en-US" dirty="0" smtClean="0"/>
              <a:t> and mathematical.</a:t>
            </a:r>
          </a:p>
          <a:p>
            <a:pPr>
              <a:buNone/>
            </a:pPr>
            <a:r>
              <a:rPr lang="en-US" dirty="0" smtClean="0"/>
              <a:t>2.Psychometric approach</a:t>
            </a:r>
          </a:p>
          <a:p>
            <a:pPr>
              <a:buNone/>
            </a:pPr>
            <a:r>
              <a:rPr lang="en-US" dirty="0" smtClean="0"/>
              <a:t>3.Information processing approach</a:t>
            </a:r>
          </a:p>
          <a:p>
            <a:pPr>
              <a:buNone/>
            </a:pPr>
            <a:r>
              <a:rPr lang="en-US" dirty="0" smtClean="0"/>
              <a:t>4.triarchic theory of intelligence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250</a:t>
            </a:fld>
            <a:endParaRPr lang="en-US"/>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Why does intelligence predict how well we do our jobs?</a:t>
            </a:r>
          </a:p>
          <a:p>
            <a:pPr>
              <a:buNone/>
            </a:pPr>
            <a:r>
              <a:rPr lang="en-US" dirty="0" smtClean="0"/>
              <a:t>1.Many occupations are available only to person with college or graduate degree, and person with higher intelligence are more likely to qualify for advanced education(partly because admission tests largely measures intelligence) and are more likely to complete advanced degree programs once they are admitted.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251</a:t>
            </a:fld>
            <a:endParaRPr lang="en-US"/>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2.It takes less time to train persons with higher intelligence to a high level of job knowledge and skill than persons with lower levels of intelligence</a:t>
            </a:r>
          </a:p>
          <a:p>
            <a:pPr>
              <a:buNone/>
            </a:pPr>
            <a:r>
              <a:rPr lang="en-US" dirty="0" smtClean="0"/>
              <a:t>3.Person with higher intelligence tend to </a:t>
            </a:r>
            <a:r>
              <a:rPr lang="en-US" dirty="0" err="1" smtClean="0"/>
              <a:t>perfom</a:t>
            </a:r>
            <a:r>
              <a:rPr lang="en-US" dirty="0" smtClean="0"/>
              <a:t> better in complex </a:t>
            </a:r>
            <a:r>
              <a:rPr lang="en-US" dirty="0" err="1" smtClean="0"/>
              <a:t>jobs,particularly</a:t>
            </a:r>
            <a:r>
              <a:rPr lang="en-US" dirty="0" smtClean="0"/>
              <a:t> if they involve making </a:t>
            </a:r>
            <a:r>
              <a:rPr lang="en-US" dirty="0" err="1" smtClean="0"/>
              <a:t>judgement</a:t>
            </a:r>
            <a:r>
              <a:rPr lang="en-US" dirty="0" smtClean="0"/>
              <a:t> in changing situations require updating of job skills e.g. </a:t>
            </a:r>
            <a:r>
              <a:rPr lang="en-US" dirty="0" err="1" smtClean="0"/>
              <a:t>lawyer,scientist,physician</a:t>
            </a:r>
            <a:r>
              <a:rPr lang="en-US" dirty="0" smtClean="0"/>
              <a:t> etc</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252</a:t>
            </a:fld>
            <a:endParaRPr lang="en-US"/>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Why intelligence may have risen over successive generation?</a:t>
            </a:r>
          </a:p>
          <a:p>
            <a:pPr>
              <a:buNone/>
            </a:pPr>
            <a:r>
              <a:rPr lang="en-US" dirty="0" smtClean="0"/>
              <a:t>1.Nutrition and health have improved drastically in many parts of the world </a:t>
            </a:r>
          </a:p>
          <a:p>
            <a:pPr>
              <a:buNone/>
            </a:pPr>
            <a:r>
              <a:rPr lang="en-US" dirty="0" smtClean="0"/>
              <a:t>2.Increase in level of education may have produced increase in intelligence test  score..this is because better educated parents provide a more intellectually stimulating  home </a:t>
            </a:r>
            <a:r>
              <a:rPr lang="en-US" dirty="0" err="1" smtClean="0"/>
              <a:t>enviroment</a:t>
            </a:r>
            <a:r>
              <a:rPr lang="en-US" dirty="0" smtClean="0"/>
              <a:t> ,which increases the intelligence test score of their children.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253</a:t>
            </a:fld>
            <a:endParaRPr lang="en-US"/>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3.Intellectual stimulation of children through </a:t>
            </a:r>
            <a:r>
              <a:rPr lang="en-US" dirty="0" err="1" smtClean="0"/>
              <a:t>television,computers</a:t>
            </a:r>
            <a:r>
              <a:rPr lang="en-US" dirty="0" smtClean="0"/>
              <a:t> ,learning toys </a:t>
            </a:r>
            <a:r>
              <a:rPr lang="en-US" dirty="0" err="1" smtClean="0"/>
              <a:t>e.t.c</a:t>
            </a:r>
            <a:endParaRPr lang="en-US" dirty="0" smtClean="0"/>
          </a:p>
          <a:p>
            <a:pPr>
              <a:buNone/>
            </a:pPr>
            <a:r>
              <a:rPr lang="en-US" dirty="0" smtClean="0"/>
              <a:t>4.Inter </a:t>
            </a:r>
            <a:r>
              <a:rPr lang="en-US" dirty="0" err="1" smtClean="0"/>
              <a:t>marriges</a:t>
            </a:r>
            <a:r>
              <a:rPr lang="en-US" dirty="0" smtClean="0"/>
              <a:t> from one country to another leading ‘hybrid vigor’ with high intelligence scores owing to the less influence of harmful recessive traits.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254</a:t>
            </a:fld>
            <a:endParaRPr lang="en-US"/>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Language and Thinking</a:t>
            </a:r>
            <a:endParaRPr lang="en-US" dirty="0"/>
          </a:p>
        </p:txBody>
      </p:sp>
      <p:sp>
        <p:nvSpPr>
          <p:cNvPr id="3" name="Subtitle 2"/>
          <p:cNvSpPr>
            <a:spLocks noGrp="1"/>
          </p:cNvSpPr>
          <p:nvPr>
            <p:ph type="subTitle" idx="1"/>
          </p:nvPr>
        </p:nvSpPr>
        <p:spPr/>
        <p:txBody>
          <a:bodyPr/>
          <a:lstStyle/>
          <a:p>
            <a:r>
              <a:rPr lang="en-US" dirty="0" smtClean="0"/>
              <a:t>By</a:t>
            </a:r>
          </a:p>
          <a:p>
            <a:r>
              <a:rPr lang="en-US" dirty="0" smtClean="0"/>
              <a:t>VICTORIA</a:t>
            </a:r>
            <a:endParaRPr lang="en-US" dirty="0"/>
          </a:p>
        </p:txBody>
      </p:sp>
      <p:sp>
        <p:nvSpPr>
          <p:cNvPr id="4" name="Date Placeholder 3"/>
          <p:cNvSpPr>
            <a:spLocks noGrp="1"/>
          </p:cNvSpPr>
          <p:nvPr>
            <p:ph type="dt" sz="half" idx="10"/>
          </p:nvPr>
        </p:nvSpPr>
        <p:spPr/>
        <p:txBody>
          <a:bodyPr/>
          <a:lstStyle/>
          <a:p>
            <a:fld id="{2D783360-039F-498F-8D61-229C239CA254}"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255</a:t>
            </a:fld>
            <a:endParaRPr lang="en-US"/>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t>Defination;Language</a:t>
            </a:r>
            <a:r>
              <a:rPr lang="en-US" dirty="0" smtClean="0"/>
              <a:t> is the communication of information through symbols arranged according to systematic rules.</a:t>
            </a:r>
          </a:p>
          <a:p>
            <a:pPr>
              <a:buNone/>
            </a:pPr>
            <a:r>
              <a:rPr lang="en-US" dirty="0" smtClean="0"/>
              <a:t>It is an important cognitive ability that is indispensable for communicating with other</a:t>
            </a:r>
          </a:p>
          <a:p>
            <a:pPr>
              <a:buNone/>
            </a:pPr>
            <a:r>
              <a:rPr lang="en-US" dirty="0" smtClean="0"/>
              <a:t>Not only is language a central to communication it is also closely tied to the way in which we think about and understand the world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256</a:t>
            </a:fld>
            <a:endParaRPr lang="en-US"/>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dirty="0" smtClean="0"/>
              <a:t>No wonder psychologist have devoted considerable attention to studying language(Barrett,1999;owens,2011;Saffran and Schwartz,2003;Fitch and </a:t>
            </a:r>
            <a:r>
              <a:rPr lang="en-US" dirty="0" err="1" smtClean="0"/>
              <a:t>Sandens</a:t>
            </a:r>
            <a:r>
              <a:rPr lang="en-US" dirty="0" smtClean="0"/>
              <a:t> 2005)</a:t>
            </a:r>
          </a:p>
          <a:p>
            <a:pPr>
              <a:buNone/>
            </a:pPr>
            <a:r>
              <a:rPr lang="en-US" dirty="0" smtClean="0"/>
              <a:t>The basis structure of language rest on </a:t>
            </a:r>
            <a:r>
              <a:rPr lang="en-US" dirty="0" err="1" smtClean="0"/>
              <a:t>grammar,the</a:t>
            </a:r>
            <a:r>
              <a:rPr lang="en-US" dirty="0" smtClean="0"/>
              <a:t> system of rules that determine how our thoughts can be expressed.</a:t>
            </a:r>
          </a:p>
          <a:p>
            <a:pPr>
              <a:buNone/>
            </a:pPr>
            <a:r>
              <a:rPr lang="en-US" dirty="0" smtClean="0"/>
              <a:t>Grammar deals with 3 </a:t>
            </a:r>
            <a:r>
              <a:rPr lang="en-US" dirty="0" err="1" smtClean="0"/>
              <a:t>mojor</a:t>
            </a:r>
            <a:r>
              <a:rPr lang="en-US" dirty="0" smtClean="0"/>
              <a:t> components of language namely;</a:t>
            </a:r>
          </a:p>
          <a:p>
            <a:pPr>
              <a:buNone/>
            </a:pPr>
            <a:r>
              <a:rPr lang="en-US" dirty="0" smtClean="0"/>
              <a:t>Phonology</a:t>
            </a:r>
          </a:p>
          <a:p>
            <a:pPr>
              <a:buNone/>
            </a:pPr>
            <a:r>
              <a:rPr lang="en-US" dirty="0" smtClean="0"/>
              <a:t>Syntax</a:t>
            </a:r>
          </a:p>
          <a:p>
            <a:pPr>
              <a:buNone/>
            </a:pPr>
            <a:r>
              <a:rPr lang="en-US" dirty="0" smtClean="0"/>
              <a:t>semantics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257</a:t>
            </a:fld>
            <a:endParaRPr lang="en-US"/>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a:t>
            </a:r>
            <a:r>
              <a:rPr lang="en-US" b="1" dirty="0" err="1" smtClean="0"/>
              <a:t>PHONOLOGY;</a:t>
            </a:r>
            <a:r>
              <a:rPr lang="en-US" dirty="0" err="1" smtClean="0"/>
              <a:t>is</a:t>
            </a:r>
            <a:r>
              <a:rPr lang="en-US" dirty="0" smtClean="0"/>
              <a:t> the study of the smallest basic unit of  speech called </a:t>
            </a:r>
            <a:r>
              <a:rPr lang="en-US" dirty="0" err="1" smtClean="0"/>
              <a:t>phonemes,that</a:t>
            </a:r>
            <a:r>
              <a:rPr lang="en-US" dirty="0" smtClean="0"/>
              <a:t> affects meaning and of the way we use those sounds to form word and produce meaning </a:t>
            </a:r>
            <a:r>
              <a:rPr lang="en-US" dirty="0" err="1" smtClean="0"/>
              <a:t>e.g</a:t>
            </a:r>
            <a:r>
              <a:rPr lang="en-US" dirty="0" smtClean="0"/>
              <a:t> a sound in fat and a sound in fate represent two different phonemes in </a:t>
            </a:r>
            <a:r>
              <a:rPr lang="en-US" dirty="0" err="1" smtClean="0"/>
              <a:t>english</a:t>
            </a:r>
            <a:r>
              <a:rPr lang="en-US" dirty="0" smtClean="0"/>
              <a:t>(vilman,1996;Baddeley,Gathercolex and </a:t>
            </a:r>
            <a:r>
              <a:rPr lang="en-US" dirty="0" err="1" smtClean="0"/>
              <a:t>Apagano</a:t>
            </a:r>
            <a:r>
              <a:rPr lang="en-US" dirty="0" smtClean="0"/>
              <a:t> ,1998)</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258</a:t>
            </a:fld>
            <a:endParaRPr lang="en-US"/>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    Linguists have identified more than 800 </a:t>
            </a:r>
            <a:r>
              <a:rPr lang="en-US" dirty="0" err="1" smtClean="0"/>
              <a:t>different,phonemes</a:t>
            </a:r>
            <a:r>
              <a:rPr lang="en-US" dirty="0" smtClean="0"/>
              <a:t> among all the worlds languages. </a:t>
            </a:r>
          </a:p>
          <a:p>
            <a:pPr>
              <a:buNone/>
            </a:pPr>
            <a:r>
              <a:rPr lang="en-US" dirty="0" smtClean="0"/>
              <a:t>Although English speakers use 52 </a:t>
            </a:r>
            <a:r>
              <a:rPr lang="en-US" dirty="0" err="1" smtClean="0"/>
              <a:t>phenemes</a:t>
            </a:r>
            <a:r>
              <a:rPr lang="en-US" dirty="0" smtClean="0"/>
              <a:t> to produce </a:t>
            </a:r>
            <a:r>
              <a:rPr lang="en-US" dirty="0" err="1" smtClean="0"/>
              <a:t>words,other</a:t>
            </a:r>
            <a:r>
              <a:rPr lang="en-US" dirty="0" smtClean="0"/>
              <a:t> languages use from a few as 15 to as many as 141.</a:t>
            </a:r>
          </a:p>
          <a:p>
            <a:pPr>
              <a:buNone/>
            </a:pPr>
            <a:r>
              <a:rPr lang="en-US" dirty="0" smtClean="0"/>
              <a:t>Differences in </a:t>
            </a:r>
            <a:r>
              <a:rPr lang="en-US" dirty="0" err="1" smtClean="0"/>
              <a:t>phenemes</a:t>
            </a:r>
            <a:r>
              <a:rPr lang="en-US" dirty="0" smtClean="0"/>
              <a:t> are one reason people have difficulty in learning other languages </a:t>
            </a:r>
            <a:r>
              <a:rPr lang="en-US" dirty="0" err="1" smtClean="0"/>
              <a:t>e.g</a:t>
            </a:r>
            <a:r>
              <a:rPr lang="en-US" dirty="0" smtClean="0"/>
              <a:t> to a </a:t>
            </a:r>
            <a:r>
              <a:rPr lang="en-US" dirty="0" err="1" smtClean="0"/>
              <a:t>japanese</a:t>
            </a:r>
            <a:r>
              <a:rPr lang="en-US" dirty="0" smtClean="0"/>
              <a:t> speaker whose native languages does not have a r </a:t>
            </a:r>
            <a:r>
              <a:rPr lang="en-US" dirty="0" err="1" smtClean="0"/>
              <a:t>phenemes,english</a:t>
            </a:r>
            <a:r>
              <a:rPr lang="en-US" dirty="0" smtClean="0"/>
              <a:t> words such roar present some difficulty(Gibbs,2002;Iversion et al,2002)</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259</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availed to an individual.</a:t>
            </a:r>
          </a:p>
          <a:p>
            <a:r>
              <a:rPr lang="en-US" dirty="0" smtClean="0"/>
              <a:t>Key supporters of humanistic  are American psychologist ABRAHAM MASLOW AND CARL ROGERS</a:t>
            </a:r>
            <a:endParaRPr lang="en-US" dirty="0"/>
          </a:p>
        </p:txBody>
      </p:sp>
      <p:sp>
        <p:nvSpPr>
          <p:cNvPr id="4" name="Date Placeholder 3"/>
          <p:cNvSpPr>
            <a:spLocks noGrp="1"/>
          </p:cNvSpPr>
          <p:nvPr>
            <p:ph type="dt" sz="half" idx="10"/>
          </p:nvPr>
        </p:nvSpPr>
        <p:spPr/>
        <p:txBody>
          <a:bodyPr/>
          <a:lstStyle/>
          <a:p>
            <a:fld id="{047090BB-3B55-472E-96EB-D6A29DD41BF6}"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a:t>
            </a:fld>
            <a:endParaRPr lang="en-US"/>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err="1" smtClean="0"/>
              <a:t>SYNTAX;</a:t>
            </a:r>
            <a:r>
              <a:rPr lang="en-US" dirty="0" err="1" smtClean="0"/>
              <a:t>refer</a:t>
            </a:r>
            <a:r>
              <a:rPr lang="en-US" dirty="0" smtClean="0"/>
              <a:t> to the rules that indicate how words and phrases can be combined to form sentences e.g. radio down the turn is not a meaningful sequence whereas turn on the radio is.</a:t>
            </a:r>
          </a:p>
          <a:p>
            <a:pPr>
              <a:buNone/>
            </a:pPr>
            <a:r>
              <a:rPr lang="en-US" b="1" dirty="0" err="1" smtClean="0"/>
              <a:t>SEMANTICS;</a:t>
            </a:r>
            <a:r>
              <a:rPr lang="en-US" dirty="0" err="1" smtClean="0"/>
              <a:t>this</a:t>
            </a:r>
            <a:r>
              <a:rPr lang="en-US" dirty="0" smtClean="0"/>
              <a:t> are the rules governing the meaning of words and sentences </a:t>
            </a:r>
            <a:r>
              <a:rPr lang="en-US" dirty="0" err="1" smtClean="0"/>
              <a:t>e.g.can</a:t>
            </a:r>
            <a:r>
              <a:rPr lang="en-US" dirty="0" smtClean="0"/>
              <a:t> make distinction between; the truck hit Laura(which we would be likely to say if we just seen the truck hitting Laura and Laura was hit by a truck which we would probably say if someone ask  why Laura was missing or passes while she recuperated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260</a:t>
            </a:fld>
            <a:endParaRPr lang="en-US"/>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HOW LANGUAGE DEVELOP;</a:t>
            </a:r>
          </a:p>
          <a:p>
            <a:pPr>
              <a:buNone/>
            </a:pPr>
            <a:r>
              <a:rPr lang="en-US" dirty="0" smtClean="0"/>
              <a:t>Language </a:t>
            </a:r>
            <a:r>
              <a:rPr lang="en-US" dirty="0" err="1" smtClean="0"/>
              <a:t>production,which</a:t>
            </a:r>
            <a:r>
              <a:rPr lang="en-US" dirty="0" smtClean="0"/>
              <a:t> follows language </a:t>
            </a:r>
            <a:r>
              <a:rPr lang="en-US" dirty="0" err="1" smtClean="0"/>
              <a:t>comprehension,develop</a:t>
            </a:r>
            <a:r>
              <a:rPr lang="en-US" dirty="0" smtClean="0"/>
              <a:t> out of babbling(speech like but meaningless sounds from children 3 months through 1 year),which then leads to the production of actual words.</a:t>
            </a:r>
          </a:p>
          <a:p>
            <a:pPr>
              <a:buNone/>
            </a:pPr>
            <a:r>
              <a:rPr lang="en-US" dirty="0" smtClean="0"/>
              <a:t>After 1 </a:t>
            </a:r>
            <a:r>
              <a:rPr lang="en-US" dirty="0" err="1" smtClean="0"/>
              <a:t>yearof</a:t>
            </a:r>
            <a:r>
              <a:rPr lang="en-US" dirty="0" smtClean="0"/>
              <a:t> age children use two words </a:t>
            </a:r>
            <a:r>
              <a:rPr lang="en-US" dirty="0" err="1" smtClean="0"/>
              <a:t>combination,increase</a:t>
            </a:r>
            <a:r>
              <a:rPr lang="en-US" dirty="0" smtClean="0"/>
              <a:t> their </a:t>
            </a:r>
            <a:r>
              <a:rPr lang="en-US" dirty="0" err="1" smtClean="0"/>
              <a:t>vocaburary,and</a:t>
            </a:r>
            <a:r>
              <a:rPr lang="en-US" dirty="0" smtClean="0"/>
              <a:t> use telegraphic </a:t>
            </a:r>
            <a:r>
              <a:rPr lang="en-US" dirty="0" err="1" smtClean="0"/>
              <a:t>speech,which</a:t>
            </a:r>
            <a:r>
              <a:rPr lang="en-US" dirty="0" smtClean="0"/>
              <a:t> drops words not critical to the message.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261</a:t>
            </a:fld>
            <a:endParaRPr lang="en-US"/>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By age 5,acquisition of language rules is relatively complete.</a:t>
            </a:r>
          </a:p>
          <a:p>
            <a:pPr>
              <a:buNone/>
            </a:pPr>
            <a:r>
              <a:rPr lang="en-US" dirty="0" smtClean="0"/>
              <a:t>Learning theorists suggests that language is acquired  through reinforcement and conditioning.</a:t>
            </a:r>
          </a:p>
          <a:p>
            <a:pPr>
              <a:buNone/>
            </a:pPr>
            <a:r>
              <a:rPr lang="en-US" dirty="0" smtClean="0"/>
              <a:t>Most evidence suggest that although language does not determine thought it does affect the way people store information in memory and how well they can retrieve it.</a:t>
            </a:r>
          </a:p>
          <a:p>
            <a:pPr>
              <a:buNone/>
            </a:pPr>
            <a:r>
              <a:rPr lang="en-US" dirty="0" smtClean="0"/>
              <a:t>People who speak more than one language may have a cognitive advantage over those who speak only one.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262</a:t>
            </a:fld>
            <a:endParaRPr lang="en-US"/>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Thinking</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err="1" smtClean="0"/>
              <a:t>Defination</a:t>
            </a:r>
            <a:r>
              <a:rPr lang="en-US" b="1" dirty="0" smtClean="0"/>
              <a:t>;</a:t>
            </a:r>
          </a:p>
          <a:p>
            <a:pPr>
              <a:buNone/>
            </a:pPr>
            <a:r>
              <a:rPr lang="en-US" dirty="0" smtClean="0"/>
              <a:t>It is manipulation of mental representations of information.</a:t>
            </a:r>
          </a:p>
          <a:p>
            <a:pPr>
              <a:buNone/>
            </a:pPr>
            <a:r>
              <a:rPr lang="en-US" dirty="0" smtClean="0"/>
              <a:t>No </a:t>
            </a:r>
            <a:r>
              <a:rPr lang="en-US" smtClean="0"/>
              <a:t>other species contemplates,analyze,recollects</a:t>
            </a:r>
            <a:r>
              <a:rPr lang="en-US" dirty="0" smtClean="0"/>
              <a:t> or plans the way human do.</a:t>
            </a:r>
          </a:p>
          <a:p>
            <a:pPr>
              <a:buNone/>
            </a:pPr>
            <a:r>
              <a:rPr lang="en-US" dirty="0" smtClean="0"/>
              <a:t>A representation may be inform of </a:t>
            </a:r>
            <a:r>
              <a:rPr lang="en-US" dirty="0" err="1" smtClean="0"/>
              <a:t>words,visual</a:t>
            </a:r>
            <a:r>
              <a:rPr lang="en-US" dirty="0" smtClean="0"/>
              <a:t> </a:t>
            </a:r>
            <a:r>
              <a:rPr lang="en-US" dirty="0" err="1" smtClean="0"/>
              <a:t>image,a</a:t>
            </a:r>
            <a:r>
              <a:rPr lang="en-US" dirty="0" smtClean="0"/>
              <a:t> sound or data or any other sensory modality stored in the memory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263</a:t>
            </a:fld>
            <a:endParaRPr lang="en-US"/>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Thinking transforms a particular representation of information into different forms in order to answer </a:t>
            </a:r>
            <a:r>
              <a:rPr lang="en-US" dirty="0" err="1" smtClean="0"/>
              <a:t>questions,solve</a:t>
            </a:r>
            <a:r>
              <a:rPr lang="en-US" dirty="0" smtClean="0"/>
              <a:t> problems and reach goals.</a:t>
            </a:r>
          </a:p>
          <a:p>
            <a:pPr>
              <a:buNone/>
            </a:pPr>
            <a:r>
              <a:rPr lang="en-US" b="1" dirty="0" smtClean="0"/>
              <a:t>What is mental image?</a:t>
            </a:r>
          </a:p>
          <a:p>
            <a:pPr>
              <a:buNone/>
            </a:pPr>
            <a:r>
              <a:rPr lang="en-US" dirty="0" smtClean="0"/>
              <a:t>Is the representation in the mind that resemble an object or event being represented.</a:t>
            </a:r>
          </a:p>
          <a:p>
            <a:pPr>
              <a:buNone/>
            </a:pPr>
            <a:r>
              <a:rPr lang="en-US" dirty="0" err="1" smtClean="0"/>
              <a:t>NB.research</a:t>
            </a:r>
            <a:r>
              <a:rPr lang="en-US" dirty="0" smtClean="0"/>
              <a:t> has found that our mental images have many of the properties of the actual stimuli they represent e.g. it takes the mind longer to scan mental images of large object than small ones just as it takes eyes to scan larger objects longer than the small ones.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264</a:t>
            </a:fld>
            <a:endParaRPr lang="en-US"/>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Some experts see the production of mental images as a way to improve various things </a:t>
            </a:r>
            <a:r>
              <a:rPr lang="en-US" dirty="0" err="1" smtClean="0"/>
              <a:t>e.g</a:t>
            </a:r>
            <a:r>
              <a:rPr lang="en-US" dirty="0" smtClean="0"/>
              <a:t> athletes use mental </a:t>
            </a:r>
            <a:r>
              <a:rPr lang="en-US" dirty="0" err="1" smtClean="0"/>
              <a:t>imergery</a:t>
            </a:r>
            <a:r>
              <a:rPr lang="en-US" dirty="0" smtClean="0"/>
              <a:t> in their </a:t>
            </a:r>
            <a:r>
              <a:rPr lang="en-US" dirty="0" err="1" smtClean="0"/>
              <a:t>training;basketball</a:t>
            </a:r>
            <a:r>
              <a:rPr lang="en-US" dirty="0" smtClean="0"/>
              <a:t> players may try to produce vivid and detailed images of the court, the basket and the ball and the noisy </a:t>
            </a:r>
            <a:r>
              <a:rPr lang="en-US" dirty="0" err="1" smtClean="0"/>
              <a:t>crowd.They</a:t>
            </a:r>
            <a:r>
              <a:rPr lang="en-US" dirty="0" smtClean="0"/>
              <a:t> may </a:t>
            </a:r>
            <a:r>
              <a:rPr lang="en-US" dirty="0" err="1" smtClean="0"/>
              <a:t>visualise</a:t>
            </a:r>
            <a:r>
              <a:rPr lang="en-US" dirty="0" smtClean="0"/>
              <a:t> themselves taking a foul shot 1 watching the </a:t>
            </a:r>
            <a:r>
              <a:rPr lang="en-US" dirty="0" err="1" smtClean="0"/>
              <a:t>ball,and</a:t>
            </a:r>
            <a:r>
              <a:rPr lang="en-US" dirty="0" smtClean="0"/>
              <a:t> hearing the switch as it goes through the net and it works.(</a:t>
            </a:r>
            <a:r>
              <a:rPr lang="en-US" dirty="0" err="1" smtClean="0"/>
              <a:t>Druckman</a:t>
            </a:r>
            <a:r>
              <a:rPr lang="en-US" dirty="0" smtClean="0"/>
              <a:t> and </a:t>
            </a:r>
            <a:r>
              <a:rPr lang="en-US" dirty="0" err="1" smtClean="0"/>
              <a:t>Bjork</a:t>
            </a:r>
            <a:r>
              <a:rPr lang="en-US" dirty="0" smtClean="0"/>
              <a:t> 1991;cummings and hall 2002)</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265</a:t>
            </a:fld>
            <a:endParaRPr lang="en-US"/>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CONCEPTS;</a:t>
            </a:r>
          </a:p>
          <a:p>
            <a:pPr>
              <a:buNone/>
            </a:pPr>
            <a:r>
              <a:rPr lang="en-US" dirty="0" err="1" smtClean="0"/>
              <a:t>Categolization</a:t>
            </a:r>
            <a:r>
              <a:rPr lang="en-US" dirty="0" smtClean="0"/>
              <a:t> of </a:t>
            </a:r>
            <a:r>
              <a:rPr lang="en-US" dirty="0" err="1" smtClean="0"/>
              <a:t>objects,events,people</a:t>
            </a:r>
            <a:r>
              <a:rPr lang="en-US" dirty="0" smtClean="0"/>
              <a:t> that share common properties concept enable use to classify newly encountered objects on the basis of our past experiences.</a:t>
            </a:r>
          </a:p>
          <a:p>
            <a:pPr>
              <a:buNone/>
            </a:pPr>
            <a:r>
              <a:rPr lang="en-US" dirty="0" smtClean="0"/>
              <a:t>Concepts </a:t>
            </a:r>
            <a:r>
              <a:rPr lang="en-US" dirty="0" err="1" smtClean="0"/>
              <a:t>infuences</a:t>
            </a:r>
            <a:r>
              <a:rPr lang="en-US" dirty="0" smtClean="0"/>
              <a:t> behavior.</a:t>
            </a:r>
          </a:p>
          <a:p>
            <a:pPr>
              <a:buNone/>
            </a:pPr>
            <a:r>
              <a:rPr lang="en-US" b="1" dirty="0" err="1" smtClean="0"/>
              <a:t>USES;</a:t>
            </a:r>
            <a:r>
              <a:rPr lang="en-US" dirty="0" err="1" smtClean="0"/>
              <a:t>Enables</a:t>
            </a:r>
            <a:r>
              <a:rPr lang="en-US" dirty="0" smtClean="0"/>
              <a:t> us to think about and understand more readily the complex world in which we live </a:t>
            </a:r>
            <a:r>
              <a:rPr lang="en-US" dirty="0" err="1" smtClean="0"/>
              <a:t>e.g.the</a:t>
            </a:r>
            <a:r>
              <a:rPr lang="en-US" dirty="0" smtClean="0"/>
              <a:t> suppositions we make about the reason for other peoples behavior based on the way in which we classify </a:t>
            </a:r>
            <a:r>
              <a:rPr lang="en-US" dirty="0" err="1" smtClean="0"/>
              <a:t>behaviour</a:t>
            </a:r>
            <a:r>
              <a:rPr lang="en-US" dirty="0" smtClean="0"/>
              <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266</a:t>
            </a:fld>
            <a:endParaRPr lang="en-US"/>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MOTIVATION  ,MOTIVES AND  EMOTIONS</a:t>
            </a:r>
            <a:endParaRPr lang="en-US" dirty="0"/>
          </a:p>
        </p:txBody>
      </p:sp>
      <p:sp>
        <p:nvSpPr>
          <p:cNvPr id="3" name="Subtitle 2"/>
          <p:cNvSpPr>
            <a:spLocks noGrp="1"/>
          </p:cNvSpPr>
          <p:nvPr>
            <p:ph type="subTitle" idx="1"/>
          </p:nvPr>
        </p:nvSpPr>
        <p:spPr/>
        <p:txBody>
          <a:bodyPr/>
          <a:lstStyle/>
          <a:p>
            <a:r>
              <a:rPr lang="en-US" dirty="0" smtClean="0"/>
              <a:t>BY</a:t>
            </a:r>
          </a:p>
          <a:p>
            <a:r>
              <a:rPr lang="en-US" dirty="0" smtClean="0"/>
              <a:t>VICTORIA</a:t>
            </a:r>
            <a:endParaRPr lang="en-US" dirty="0"/>
          </a:p>
        </p:txBody>
      </p:sp>
      <p:sp>
        <p:nvSpPr>
          <p:cNvPr id="4" name="Date Placeholder 3"/>
          <p:cNvSpPr>
            <a:spLocks noGrp="1"/>
          </p:cNvSpPr>
          <p:nvPr>
            <p:ph type="dt" sz="half" idx="10"/>
          </p:nvPr>
        </p:nvSpPr>
        <p:spPr/>
        <p:txBody>
          <a:bodyPr/>
          <a:lstStyle/>
          <a:p>
            <a:fld id="{2D783360-039F-498F-8D61-229C239CA254}"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267</a:t>
            </a:fld>
            <a:endParaRPr lang="en-US"/>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MOTIVATION</a:t>
            </a:r>
            <a:endParaRPr lang="en-US" dirty="0"/>
          </a:p>
        </p:txBody>
      </p:sp>
      <p:sp>
        <p:nvSpPr>
          <p:cNvPr id="3" name="Subtitle 2"/>
          <p:cNvSpPr>
            <a:spLocks noGrp="1"/>
          </p:cNvSpPr>
          <p:nvPr>
            <p:ph type="subTitle" idx="1"/>
          </p:nvPr>
        </p:nvSpPr>
        <p:spPr/>
        <p:txBody>
          <a:bodyPr/>
          <a:lstStyle/>
          <a:p>
            <a:r>
              <a:rPr lang="en-US" dirty="0" smtClean="0"/>
              <a:t>BY</a:t>
            </a:r>
          </a:p>
          <a:p>
            <a:r>
              <a:rPr lang="en-US" dirty="0" smtClean="0"/>
              <a:t>VICTORIA</a:t>
            </a:r>
            <a:endParaRPr lang="en-US" dirty="0"/>
          </a:p>
        </p:txBody>
      </p:sp>
      <p:sp>
        <p:nvSpPr>
          <p:cNvPr id="4" name="Date Placeholder 3"/>
          <p:cNvSpPr>
            <a:spLocks noGrp="1"/>
          </p:cNvSpPr>
          <p:nvPr>
            <p:ph type="dt" sz="half" idx="10"/>
          </p:nvPr>
        </p:nvSpPr>
        <p:spPr/>
        <p:txBody>
          <a:bodyPr/>
          <a:lstStyle/>
          <a:p>
            <a:fld id="{2D783360-039F-498F-8D61-229C239CA254}"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268</a:t>
            </a:fld>
            <a:endParaRPr lang="en-US"/>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MOTIVATION</a:t>
            </a:r>
            <a:endParaRPr lang="en-US" b="1" dirty="0"/>
          </a:p>
        </p:txBody>
      </p:sp>
      <p:sp>
        <p:nvSpPr>
          <p:cNvPr id="3" name="Content Placeholder 2"/>
          <p:cNvSpPr>
            <a:spLocks noGrp="1"/>
          </p:cNvSpPr>
          <p:nvPr>
            <p:ph idx="1"/>
          </p:nvPr>
        </p:nvSpPr>
        <p:spPr/>
        <p:txBody>
          <a:bodyPr/>
          <a:lstStyle/>
          <a:p>
            <a:pPr>
              <a:buNone/>
            </a:pPr>
            <a:r>
              <a:rPr lang="en-US" b="1" dirty="0" err="1" smtClean="0"/>
              <a:t>Defination;</a:t>
            </a:r>
            <a:r>
              <a:rPr lang="en-US" dirty="0" err="1" smtClean="0"/>
              <a:t>is</a:t>
            </a:r>
            <a:r>
              <a:rPr lang="en-US" dirty="0" smtClean="0"/>
              <a:t> the internal and external factors that stimulates desire and energy in people to be continually interested and committed to a </a:t>
            </a:r>
            <a:r>
              <a:rPr lang="en-US" dirty="0" err="1" smtClean="0"/>
              <a:t>job,role</a:t>
            </a:r>
            <a:r>
              <a:rPr lang="en-US" dirty="0" smtClean="0"/>
              <a:t> or subject or to make an effort to attain a goal</a:t>
            </a:r>
          </a:p>
          <a:p>
            <a:pPr>
              <a:buNone/>
            </a:pPr>
            <a:r>
              <a:rPr lang="en-US" b="1" dirty="0" smtClean="0"/>
              <a:t>OR</a:t>
            </a:r>
          </a:p>
          <a:p>
            <a:pPr>
              <a:buNone/>
            </a:pPr>
            <a:r>
              <a:rPr lang="en-US" dirty="0" smtClean="0"/>
              <a:t>    It is the force that </a:t>
            </a:r>
            <a:r>
              <a:rPr lang="en-US" dirty="0" err="1" smtClean="0"/>
              <a:t>activates,energises</a:t>
            </a:r>
            <a:r>
              <a:rPr lang="en-US" dirty="0" smtClean="0"/>
              <a:t> and sustains a specific goal oriented </a:t>
            </a:r>
            <a:r>
              <a:rPr lang="en-US" dirty="0" err="1" smtClean="0"/>
              <a:t>behaviour</a:t>
            </a:r>
            <a:r>
              <a:rPr lang="en-US" dirty="0" smtClean="0"/>
              <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269</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Cognitivism school</a:t>
            </a:r>
            <a:endParaRPr lang="en-US" b="1" dirty="0"/>
          </a:p>
        </p:txBody>
      </p:sp>
      <p:sp>
        <p:nvSpPr>
          <p:cNvPr id="3" name="Content Placeholder 2"/>
          <p:cNvSpPr>
            <a:spLocks noGrp="1"/>
          </p:cNvSpPr>
          <p:nvPr>
            <p:ph idx="1"/>
          </p:nvPr>
        </p:nvSpPr>
        <p:spPr/>
        <p:txBody>
          <a:bodyPr>
            <a:normAutofit lnSpcReduction="10000"/>
          </a:bodyPr>
          <a:lstStyle/>
          <a:p>
            <a:r>
              <a:rPr lang="en-US" dirty="0" smtClean="0"/>
              <a:t>Founded by ULRIC NEISSER(1965).</a:t>
            </a:r>
          </a:p>
          <a:p>
            <a:r>
              <a:rPr lang="en-US" dirty="0" smtClean="0"/>
              <a:t>Postulated that the mind as having a certain conceptual structure.</a:t>
            </a:r>
          </a:p>
          <a:p>
            <a:r>
              <a:rPr lang="en-US" dirty="0" smtClean="0"/>
              <a:t>Accepts the use of scientific methods and generally rejects introspection as a valid method of investigation.</a:t>
            </a:r>
          </a:p>
          <a:p>
            <a:r>
              <a:rPr lang="en-US" dirty="0" smtClean="0"/>
              <a:t>It acknowledge the existence of internal mental states( such as belief ,desire and motivation) unlike behaviorist</a:t>
            </a:r>
            <a:endParaRPr lang="en-US" dirty="0"/>
          </a:p>
        </p:txBody>
      </p:sp>
      <p:sp>
        <p:nvSpPr>
          <p:cNvPr id="4" name="Date Placeholder 3"/>
          <p:cNvSpPr>
            <a:spLocks noGrp="1"/>
          </p:cNvSpPr>
          <p:nvPr>
            <p:ph type="dt" sz="half" idx="10"/>
          </p:nvPr>
        </p:nvSpPr>
        <p:spPr/>
        <p:txBody>
          <a:bodyPr/>
          <a:lstStyle/>
          <a:p>
            <a:fld id="{E19A9467-680C-431C-A922-64A2DB79C66D}"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a:t>
            </a:fld>
            <a:endParaRPr lang="en-US"/>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Factors that affects motivation;</a:t>
            </a:r>
          </a:p>
          <a:p>
            <a:pPr>
              <a:buNone/>
            </a:pPr>
            <a:r>
              <a:rPr lang="en-US" dirty="0" smtClean="0"/>
              <a:t>They are both conscious and unconscious factors</a:t>
            </a:r>
          </a:p>
          <a:p>
            <a:pPr marL="514350" indent="-514350">
              <a:buAutoNum type="arabicPeriod"/>
            </a:pPr>
            <a:r>
              <a:rPr lang="en-US" dirty="0" smtClean="0"/>
              <a:t>Intensity of desire or need</a:t>
            </a:r>
          </a:p>
          <a:p>
            <a:pPr marL="514350" indent="-514350">
              <a:buAutoNum type="arabicPeriod"/>
            </a:pPr>
            <a:r>
              <a:rPr lang="en-US" dirty="0" smtClean="0"/>
              <a:t>Incentive or reward value of the goal</a:t>
            </a:r>
          </a:p>
          <a:p>
            <a:pPr marL="514350" indent="-514350">
              <a:buAutoNum type="arabicPeriod"/>
            </a:pPr>
            <a:r>
              <a:rPr lang="en-US" dirty="0" err="1" smtClean="0"/>
              <a:t>Expectatations</a:t>
            </a:r>
            <a:r>
              <a:rPr lang="en-US" dirty="0" smtClean="0"/>
              <a:t> of the individual and of his or her peers</a:t>
            </a:r>
          </a:p>
          <a:p>
            <a:pPr marL="514350" indent="-514350">
              <a:buAutoNum type="arabicPeriod"/>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270</a:t>
            </a:fld>
            <a:endParaRPr lang="en-US"/>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This factors are the reason one has for behaving in a certain way e.g. a students that spend extra time studying for a test because he /she  want  a better grade in class.</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271</a:t>
            </a:fld>
            <a:endParaRPr lang="en-US"/>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TYPES OF MOTIVATION;</a:t>
            </a:r>
          </a:p>
          <a:p>
            <a:pPr>
              <a:buNone/>
            </a:pPr>
            <a:r>
              <a:rPr lang="en-US" b="1" dirty="0" smtClean="0"/>
              <a:t>Intrinsic and extrinsic</a:t>
            </a:r>
          </a:p>
          <a:p>
            <a:pPr>
              <a:buNone/>
            </a:pPr>
            <a:r>
              <a:rPr lang="en-US" dirty="0" smtClean="0"/>
              <a:t>Intrinsic means the individual motivation is coming from within</a:t>
            </a:r>
          </a:p>
          <a:p>
            <a:pPr>
              <a:buNone/>
            </a:pPr>
            <a:r>
              <a:rPr lang="en-US" dirty="0" smtClean="0"/>
              <a:t>The individual has a desire to perform a specific task because its result are in accordance with his belief system or fulfils a desire and therefore importance is attached to it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272</a:t>
            </a:fld>
            <a:endParaRPr lang="en-US"/>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Intrinsic motivation is usually associated with high education/work achievement and enjoyment by  students and employees.</a:t>
            </a:r>
          </a:p>
          <a:p>
            <a:pPr>
              <a:buNone/>
            </a:pPr>
            <a:r>
              <a:rPr lang="en-US" dirty="0" smtClean="0"/>
              <a:t>Students are likely to be intrinsically motivated if they attribute their educational results to internal factors that they can control e.g. the amount of effort they put in ,believe they can be effective agents in reaching desired goal i.e. the results are not determined by luck  and are interested in mastering a topic rather than just rote-learning to achieve good grades.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273</a:t>
            </a:fld>
            <a:endParaRPr lang="en-US"/>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Employees who enjoy their work are also likely to accord higher output compared to their counterparts who are only working for the external reward like money or fear of losing the job</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274</a:t>
            </a:fld>
            <a:endParaRPr lang="en-US"/>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dirty="0" smtClean="0"/>
              <a:t>Extrinsic motivation; means the individual motivational stimuli are coming from outside in other words our desire to perform a task are controlled by outside source</a:t>
            </a:r>
          </a:p>
          <a:p>
            <a:pPr>
              <a:buNone/>
            </a:pPr>
            <a:r>
              <a:rPr lang="en-US" dirty="0" smtClean="0"/>
              <a:t>Money is the most obvious example though coercion and threat of punishment are also common extrinsic motivations.</a:t>
            </a:r>
          </a:p>
          <a:p>
            <a:pPr>
              <a:buNone/>
            </a:pPr>
            <a:r>
              <a:rPr lang="en-US" dirty="0" smtClean="0"/>
              <a:t>Others are cheers , verbal praise, tours, parties and trophies also motivate performer to do well hence they are extrinsic incentives.</a:t>
            </a:r>
          </a:p>
          <a:p>
            <a:pPr>
              <a:buNone/>
            </a:pPr>
            <a:r>
              <a:rPr lang="en-US" dirty="0" smtClean="0"/>
              <a:t>Competition is in general extrinsic because it encourages the performer to win and beat others not to enjoy the intrinsic reward of the activity</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275</a:t>
            </a:fld>
            <a:endParaRPr lang="en-US"/>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a:buNone/>
            </a:pPr>
            <a:r>
              <a:rPr lang="en-US" dirty="0" smtClean="0"/>
              <a:t>Intrinsic Motivation Vs Extrinsic Motivation Intrinsic Motivation; The act of being motivated by internal factors to perform certain actions and behavior is called </a:t>
            </a:r>
            <a:r>
              <a:rPr lang="en-US" i="1" dirty="0" smtClean="0"/>
              <a:t>Intrinsic Motivation.</a:t>
            </a:r>
            <a:r>
              <a:rPr lang="en-US" dirty="0" smtClean="0"/>
              <a:t> Whenever an individual performs an action or behavior because the individual is affected by the eternal factors such as rewards or punishments, such form of motivation is called </a:t>
            </a:r>
            <a:r>
              <a:rPr lang="en-US" i="1" dirty="0" smtClean="0"/>
              <a:t>Extrinsic Motivation</a:t>
            </a:r>
            <a:r>
              <a:rPr lang="en-US" dirty="0" smtClean="0"/>
              <a:t>.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276</a:t>
            </a:fld>
            <a:endParaRPr lang="en-US"/>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intrinsic </a:t>
            </a:r>
            <a:r>
              <a:rPr lang="en-US" dirty="0" err="1" smtClean="0"/>
              <a:t>vs</a:t>
            </a:r>
            <a:r>
              <a:rPr lang="en-US" dirty="0" smtClean="0"/>
              <a:t> extrinsic</a:t>
            </a:r>
            <a:endParaRPr lang="en-US" dirty="0"/>
          </a:p>
        </p:txBody>
      </p:sp>
      <p:sp>
        <p:nvSpPr>
          <p:cNvPr id="3" name="Content Placeholder 2"/>
          <p:cNvSpPr>
            <a:spLocks noGrp="1"/>
          </p:cNvSpPr>
          <p:nvPr>
            <p:ph idx="1"/>
          </p:nvPr>
        </p:nvSpPr>
        <p:spPr/>
        <p:txBody>
          <a:bodyPr/>
          <a:lstStyle/>
          <a:p>
            <a:pPr>
              <a:buNone/>
            </a:pPr>
            <a:r>
              <a:rPr lang="en-US" dirty="0" smtClean="0"/>
              <a:t>There is neither pressure nor any sort of reward for the actions you perform due to intrinsic motivation. </a:t>
            </a:r>
          </a:p>
          <a:p>
            <a:pPr>
              <a:buNone/>
            </a:pPr>
            <a:r>
              <a:rPr lang="en-US" dirty="0" smtClean="0"/>
              <a:t>You get rewarded as promised for the actions you perform due to extrinsic motivation.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277</a:t>
            </a:fld>
            <a:endParaRPr lang="en-US"/>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The needs or causes that lead to intrinsic motivation are: Autonomy: the need to have complete control over one’s own life.</a:t>
            </a:r>
          </a:p>
          <a:p>
            <a:pPr>
              <a:buNone/>
            </a:pPr>
            <a:r>
              <a:rPr lang="en-US" dirty="0" smtClean="0"/>
              <a:t>Relatedness: the need to maintain companionship or connection with others.</a:t>
            </a:r>
          </a:p>
          <a:p>
            <a:pPr>
              <a:buNone/>
            </a:pPr>
            <a:r>
              <a:rPr lang="en-US" dirty="0" smtClean="0"/>
              <a:t>Competence: the need to do be the best and/or succeed.</a:t>
            </a:r>
          </a:p>
          <a:p>
            <a:pPr>
              <a:buNone/>
            </a:pPr>
            <a:r>
              <a:rPr lang="en-US" dirty="0" smtClean="0"/>
              <a:t>The needs or causes that lead to extrinsic motivation (and not limited to) are: Money ,</a:t>
            </a:r>
            <a:r>
              <a:rPr lang="en-US" dirty="0" err="1" smtClean="0"/>
              <a:t>Praise,Competition,Threat</a:t>
            </a:r>
            <a:r>
              <a:rPr lang="en-US" dirty="0" smtClean="0"/>
              <a:t> of a punishment</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278</a:t>
            </a:fld>
            <a:endParaRPr lang="en-US"/>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Intrinsic incentives are hard to figure. In a class or workplace, different individuals will/might require different approaches. Extrinsic incentives can be used to motivate a whole group, thus increasing productivity in workplace or creating a better learning environment in classrooms.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279</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concentrates on such mental processes as thinking reasoning, and self awareness.</a:t>
            </a:r>
          </a:p>
          <a:p>
            <a:r>
              <a:rPr lang="en-US" dirty="0" smtClean="0"/>
              <a:t>It investigates how a person gathers information about the world processes it and responds to it</a:t>
            </a:r>
            <a:endParaRPr lang="en-US" dirty="0"/>
          </a:p>
        </p:txBody>
      </p:sp>
      <p:sp>
        <p:nvSpPr>
          <p:cNvPr id="4" name="Date Placeholder 3"/>
          <p:cNvSpPr>
            <a:spLocks noGrp="1"/>
          </p:cNvSpPr>
          <p:nvPr>
            <p:ph type="dt" sz="half" idx="10"/>
          </p:nvPr>
        </p:nvSpPr>
        <p:spPr/>
        <p:txBody>
          <a:bodyPr/>
          <a:lstStyle/>
          <a:p>
            <a:fld id="{4CFBBACC-89CE-4F2F-900F-C5FD50FE5E98}"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a:t>
            </a:fld>
            <a:endParaRPr lang="en-US"/>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None/>
            </a:pPr>
            <a:r>
              <a:rPr lang="en-US" dirty="0" smtClean="0"/>
              <a:t>   Fostering intrinsic motivation can be a lengthy process, requiring special treatment. Extrinsic Motivation often occur instantly as soon as the subject understands the perks of performing certain actions.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280</a:t>
            </a:fld>
            <a:endParaRPr lang="en-US"/>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None/>
            </a:pPr>
            <a:r>
              <a:rPr lang="en-US" dirty="0" smtClean="0"/>
              <a:t>   Intrinsic Motivation lasts for longer periods and often leads to higher level of success. Extrinsic Motivation might only occur for limited period of time, and the individual stops performing actions after the punishment or reward is applied.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281</a:t>
            </a:fld>
            <a:endParaRPr lang="en-US"/>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Example 1:</a:t>
            </a:r>
            <a:r>
              <a:rPr lang="en-US" dirty="0" smtClean="0"/>
              <a:t> A student attends guitar classes because he wanted to. Whether he was inspired by some </a:t>
            </a:r>
            <a:r>
              <a:rPr lang="en-US" dirty="0" err="1" smtClean="0"/>
              <a:t>rockstars</a:t>
            </a:r>
            <a:r>
              <a:rPr lang="en-US" dirty="0" smtClean="0"/>
              <a:t> or just enjoyed the idea of playing in front of a crowd, this sort of motivation is classified as intrinsic motivation. </a:t>
            </a:r>
          </a:p>
          <a:p>
            <a:r>
              <a:rPr lang="en-US" dirty="0" smtClean="0"/>
              <a:t>In the above example, there is a higher chance for a student to carry on playing guitar and reach stardom in the years to come.</a:t>
            </a:r>
          </a:p>
          <a:p>
            <a:r>
              <a:rPr lang="en-US" b="1" dirty="0" smtClean="0"/>
              <a:t>Example 1:</a:t>
            </a:r>
            <a:r>
              <a:rPr lang="en-US" dirty="0" smtClean="0"/>
              <a:t> A student attends guitar classes because his parents promise to double his allowance money. In the above example, the chances of the student learning guitar efficiently is quite low, as the student only seeks an excuse to quit. Additionally, the student is most likely to give up playing guitar if the allowance money isn't doubled as promised.</a:t>
            </a:r>
          </a:p>
          <a:p>
            <a:endParaRPr lang="en-US" dirty="0" smtClean="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282</a:t>
            </a:fld>
            <a:endParaRPr lang="en-US"/>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Example 2:</a:t>
            </a:r>
            <a:r>
              <a:rPr lang="en-US" dirty="0" smtClean="0"/>
              <a:t> A group of students might not all get intrinsically motivated, which could hamper class productivity. </a:t>
            </a:r>
          </a:p>
          <a:p>
            <a:pPr>
              <a:buNone/>
            </a:pPr>
            <a:r>
              <a:rPr lang="en-US" b="1" dirty="0" smtClean="0"/>
              <a:t>      Example 2:</a:t>
            </a:r>
            <a:r>
              <a:rPr lang="en-US" dirty="0" smtClean="0"/>
              <a:t> A group of students could be persuaded with the promise of rewards, or even motivated under the fear of punishment. Regardless of the matter of motivation, the whole class would perform well increasing the overall productivity.</a:t>
            </a:r>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283</a:t>
            </a:fld>
            <a:endParaRPr lang="en-US"/>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US" dirty="0" smtClean="0"/>
              <a:t>    </a:t>
            </a:r>
            <a:r>
              <a:rPr lang="en-US" b="1" dirty="0" smtClean="0"/>
              <a:t>Similarities between Intrinsic Motivation and Extrinsic Motivation</a:t>
            </a:r>
          </a:p>
          <a:p>
            <a:pPr>
              <a:buNone/>
            </a:pPr>
            <a:r>
              <a:rPr lang="en-US" dirty="0" smtClean="0"/>
              <a:t>     Both Intrinsic and Extrinsic motivation have their own sets of advantages and disadvantages. There is no saying which among them is more beneficial, as it largely depends on the situation and the individuals being motivated. The techniques applied are different, time duration required for each type of motivation to kick in is different, and so are the results. However, at the core, the major purpose of both kinds of motivation remains the same. The </a:t>
            </a:r>
            <a:r>
              <a:rPr lang="en-US" b="1" dirty="0" smtClean="0"/>
              <a:t>ultimate goal</a:t>
            </a:r>
            <a:r>
              <a:rPr lang="en-US" dirty="0" smtClean="0"/>
              <a:t> is to motivate an individual to get the job done.</a:t>
            </a:r>
          </a:p>
          <a:p>
            <a:pPr>
              <a:buNone/>
            </a:pPr>
            <a:r>
              <a:rPr lang="en-US" dirty="0" smtClean="0"/>
              <a:t>      In conclusion, both types of motivation are required for an organism leading the organism in completing the goals.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284</a:t>
            </a:fld>
            <a:endParaRPr lang="en-US"/>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 of motivation</a:t>
            </a:r>
            <a:endParaRPr lang="en-US" b="1" dirty="0"/>
          </a:p>
        </p:txBody>
      </p:sp>
      <p:sp>
        <p:nvSpPr>
          <p:cNvPr id="3" name="Content Placeholder 2"/>
          <p:cNvSpPr>
            <a:spLocks noGrp="1"/>
          </p:cNvSpPr>
          <p:nvPr>
            <p:ph idx="1"/>
          </p:nvPr>
        </p:nvSpPr>
        <p:spPr/>
        <p:txBody>
          <a:bodyPr>
            <a:normAutofit lnSpcReduction="10000"/>
          </a:bodyPr>
          <a:lstStyle/>
          <a:p>
            <a:pPr>
              <a:buNone/>
            </a:pPr>
            <a:r>
              <a:rPr lang="en-US" b="1" dirty="0" smtClean="0"/>
              <a:t>EDUCATION MOTIVATION: </a:t>
            </a:r>
            <a:r>
              <a:rPr lang="en-US" dirty="0" smtClean="0"/>
              <a:t>is of particular interest in education psychologist because of the crucial role it plays in students learning</a:t>
            </a:r>
          </a:p>
          <a:p>
            <a:pPr>
              <a:buNone/>
            </a:pPr>
            <a:r>
              <a:rPr lang="en-US" dirty="0" smtClean="0"/>
              <a:t>Because students are not always internally motivated they sometimes need situated motivation, which is found in environmental condition that the teacher creates.</a:t>
            </a:r>
          </a:p>
          <a:p>
            <a:pPr>
              <a:buNone/>
            </a:pPr>
            <a:r>
              <a:rPr lang="en-US" dirty="0" smtClean="0"/>
              <a:t>Both intrinsic and extrinsic motivation should be used in school set up.</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285</a:t>
            </a:fld>
            <a:endParaRPr lang="en-US"/>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Intrinsic motivation occur when students are internally motivated to read  because it either brings them pleasure, they think it is important or they feel that  what they are learning is significant.</a:t>
            </a:r>
          </a:p>
          <a:p>
            <a:pPr>
              <a:buNone/>
            </a:pPr>
            <a:r>
              <a:rPr lang="en-US" dirty="0" smtClean="0"/>
              <a:t>Extrinsic motivation comes into play when a student is compelled to do something or act a certain way because of factors external to him or her like money or good grades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286</a:t>
            </a:fld>
            <a:endParaRPr lang="en-US"/>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Motivation in education can have several effects on how students learn and how they behave toward subject matters. It can;</a:t>
            </a:r>
          </a:p>
          <a:p>
            <a:pPr>
              <a:buNone/>
            </a:pPr>
            <a:r>
              <a:rPr lang="en-US" dirty="0" smtClean="0"/>
              <a:t>1.Direct behavior towards particular goal.</a:t>
            </a:r>
          </a:p>
          <a:p>
            <a:pPr>
              <a:buNone/>
            </a:pPr>
            <a:r>
              <a:rPr lang="en-US" dirty="0" smtClean="0"/>
              <a:t>2.Lead to increase efforts and energy</a:t>
            </a:r>
          </a:p>
          <a:p>
            <a:pPr>
              <a:buNone/>
            </a:pPr>
            <a:r>
              <a:rPr lang="en-US" dirty="0" smtClean="0"/>
              <a:t>3.Increase initiation of and persistence in activities.</a:t>
            </a:r>
          </a:p>
          <a:p>
            <a:pPr>
              <a:buNone/>
            </a:pPr>
            <a:r>
              <a:rPr lang="en-US" dirty="0" smtClean="0"/>
              <a:t>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287</a:t>
            </a:fld>
            <a:endParaRPr lang="en-US"/>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4.Enhance cognitive processing</a:t>
            </a:r>
          </a:p>
          <a:p>
            <a:pPr>
              <a:buNone/>
            </a:pPr>
            <a:r>
              <a:rPr lang="en-US" dirty="0" smtClean="0"/>
              <a:t>5.Determine what consequences are reinforcing</a:t>
            </a:r>
          </a:p>
          <a:p>
            <a:pPr>
              <a:buNone/>
            </a:pPr>
            <a:r>
              <a:rPr lang="en-US" dirty="0" smtClean="0"/>
              <a:t>6.Leads to improved performance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288</a:t>
            </a:fld>
            <a:endParaRPr lang="en-US"/>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WORKPLACE MOTIVATION:</a:t>
            </a:r>
            <a:r>
              <a:rPr lang="en-US" dirty="0" smtClean="0"/>
              <a:t>Is a powerful tool in the workplace environment that can lead to employees working at their most efficient level of production.</a:t>
            </a:r>
          </a:p>
          <a:p>
            <a:pPr>
              <a:buNone/>
            </a:pPr>
            <a:r>
              <a:rPr lang="en-US" dirty="0" smtClean="0"/>
              <a:t>Nonetheless there are three common characters types of subordinates, ascendants indifferent and ambivalent all of whom react and interact uniquely and must be treated be treated, managed and motivated accordingly.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289</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Structuralism school</a:t>
            </a:r>
            <a:endParaRPr lang="en-US" b="1" dirty="0"/>
          </a:p>
        </p:txBody>
      </p:sp>
      <p:sp>
        <p:nvSpPr>
          <p:cNvPr id="3" name="Content Placeholder 2"/>
          <p:cNvSpPr>
            <a:spLocks noGrp="1"/>
          </p:cNvSpPr>
          <p:nvPr>
            <p:ph idx="1"/>
          </p:nvPr>
        </p:nvSpPr>
        <p:spPr/>
        <p:txBody>
          <a:bodyPr>
            <a:normAutofit lnSpcReduction="10000"/>
          </a:bodyPr>
          <a:lstStyle/>
          <a:p>
            <a:r>
              <a:rPr lang="en-US" dirty="0" smtClean="0"/>
              <a:t>It grew out of the work done by WILLIAM JAMES,WILHEM WUNDT AND their associates.</a:t>
            </a:r>
          </a:p>
          <a:p>
            <a:r>
              <a:rPr lang="en-US" dirty="0" smtClean="0"/>
              <a:t>Believed that the chief purpose of psychology was to describe ,analyze and explain conscious experience particularly feelings and sensation.</a:t>
            </a:r>
          </a:p>
          <a:p>
            <a:r>
              <a:rPr lang="en-US" dirty="0" smtClean="0"/>
              <a:t>They identified 4 basic skin sensation i.e. warm, cold pain and pressure</a:t>
            </a:r>
          </a:p>
          <a:p>
            <a:r>
              <a:rPr lang="en-US" dirty="0" smtClean="0"/>
              <a:t>Analyzed the sensation of wetness as the combined experience to cold and smoothness</a:t>
            </a:r>
            <a:endParaRPr lang="en-US" dirty="0"/>
          </a:p>
        </p:txBody>
      </p:sp>
      <p:sp>
        <p:nvSpPr>
          <p:cNvPr id="4" name="Date Placeholder 3"/>
          <p:cNvSpPr>
            <a:spLocks noGrp="1"/>
          </p:cNvSpPr>
          <p:nvPr>
            <p:ph type="dt" sz="half" idx="10"/>
          </p:nvPr>
        </p:nvSpPr>
        <p:spPr/>
        <p:txBody>
          <a:bodyPr/>
          <a:lstStyle/>
          <a:p>
            <a:fld id="{71A32BBC-4BB1-429C-8983-92A2D00C159F}"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a:t>
            </a:fld>
            <a:endParaRPr lang="en-US"/>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An effective leader must understand how to manage all characters and more importantly the manager must utilize avenue that allow  room for employees to work and grow and find answers independently</a:t>
            </a:r>
          </a:p>
          <a:p>
            <a:pPr>
              <a:buNone/>
            </a:pPr>
            <a:r>
              <a:rPr lang="en-US" dirty="0" smtClean="0"/>
              <a:t>Research establishes that the social contact a worker has at work place are very important and that boredom and repetitiveness of task lead to reduced motivation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290</a:t>
            </a:fld>
            <a:endParaRPr lang="en-US"/>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Further findings indicate that workers could be motivated by acknowledging their social needs  and making them feel important.</a:t>
            </a:r>
          </a:p>
          <a:p>
            <a:pPr>
              <a:buNone/>
            </a:pPr>
            <a:r>
              <a:rPr lang="en-US" dirty="0" smtClean="0"/>
              <a:t>This can be achieved by giving employees freedom to make decisions on the job and paying greater attention to informal work group.</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291</a:t>
            </a:fld>
            <a:endParaRPr lang="en-US"/>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THEORIES OF MOTIVATION</a:t>
            </a:r>
            <a:endParaRPr lang="en-US" b="1" dirty="0"/>
          </a:p>
        </p:txBody>
      </p:sp>
      <p:sp>
        <p:nvSpPr>
          <p:cNvPr id="3" name="Content Placeholder 2"/>
          <p:cNvSpPr>
            <a:spLocks noGrp="1"/>
          </p:cNvSpPr>
          <p:nvPr>
            <p:ph idx="1"/>
          </p:nvPr>
        </p:nvSpPr>
        <p:spPr/>
        <p:txBody>
          <a:bodyPr/>
          <a:lstStyle/>
          <a:p>
            <a:pPr>
              <a:buNone/>
            </a:pPr>
            <a:r>
              <a:rPr lang="en-US" b="1" dirty="0" smtClean="0"/>
              <a:t>MASLOW’S THEORY OF HIERACHY OF NEEDS;</a:t>
            </a:r>
          </a:p>
          <a:p>
            <a:pPr>
              <a:buNone/>
            </a:pPr>
            <a:r>
              <a:rPr lang="en-US" dirty="0" smtClean="0"/>
              <a:t>Widely discussed theory of motivation</a:t>
            </a:r>
          </a:p>
          <a:p>
            <a:pPr>
              <a:buNone/>
            </a:pPr>
            <a:r>
              <a:rPr lang="en-US" dirty="0" smtClean="0"/>
              <a:t>The theory can be summarized as follows;</a:t>
            </a:r>
          </a:p>
          <a:p>
            <a:pPr>
              <a:buNone/>
            </a:pPr>
            <a:r>
              <a:rPr lang="en-US" dirty="0" smtClean="0"/>
              <a:t>Human beings have wants and desires which influence their behavior </a:t>
            </a:r>
          </a:p>
          <a:p>
            <a:pPr>
              <a:buNone/>
            </a:pPr>
            <a:r>
              <a:rPr lang="en-US" dirty="0" smtClean="0"/>
              <a:t>Only unsatisfied needs influence behavior satisfied needs do not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292</a:t>
            </a:fld>
            <a:endParaRPr lang="en-US"/>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Since needs are many, they are arranged in order of importance, from the basic to complex</a:t>
            </a:r>
          </a:p>
          <a:p>
            <a:pPr>
              <a:buNone/>
            </a:pPr>
            <a:r>
              <a:rPr lang="en-US" dirty="0" smtClean="0"/>
              <a:t>The person advances to the next level needs only after the lower level need is at least minimally satisfied</a:t>
            </a:r>
          </a:p>
          <a:p>
            <a:pPr>
              <a:buNone/>
            </a:pPr>
            <a:r>
              <a:rPr lang="en-US" dirty="0" smtClean="0"/>
              <a:t>The further the progress up the hierarchy the more individuality, humanness and psychological health a person will show.</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293</a:t>
            </a:fld>
            <a:endParaRPr lang="en-US"/>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smtClean="0"/>
              <a:t>The needs listed from the basic to complex are as follows;</a:t>
            </a:r>
          </a:p>
          <a:p>
            <a:pPr>
              <a:buNone/>
            </a:pPr>
            <a:r>
              <a:rPr lang="en-US" dirty="0" smtClean="0"/>
              <a:t>1.Physiological needs e.g. food , water, shelter, sleep, air , sex, clothing</a:t>
            </a:r>
          </a:p>
          <a:p>
            <a:pPr>
              <a:buNone/>
            </a:pPr>
            <a:r>
              <a:rPr lang="en-US" dirty="0" smtClean="0"/>
              <a:t>2.Security/safety needs e.g. health, education, employment, property, social stability</a:t>
            </a:r>
          </a:p>
          <a:p>
            <a:pPr>
              <a:buNone/>
            </a:pPr>
            <a:r>
              <a:rPr lang="en-US" dirty="0" smtClean="0"/>
              <a:t>3.Love and belonging </a:t>
            </a:r>
            <a:r>
              <a:rPr lang="en-US" dirty="0" err="1" smtClean="0"/>
              <a:t>e.g</a:t>
            </a:r>
            <a:r>
              <a:rPr lang="en-US" dirty="0" smtClean="0"/>
              <a:t> family, </a:t>
            </a:r>
            <a:r>
              <a:rPr lang="en-US" dirty="0" err="1" smtClean="0"/>
              <a:t>friendship,intimacy,sense</a:t>
            </a:r>
            <a:r>
              <a:rPr lang="en-US" dirty="0" smtClean="0"/>
              <a:t> of connection</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294</a:t>
            </a:fld>
            <a:endParaRPr lang="en-US"/>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4.Esteem needs e.g. confidence, achievement, respect of others, need to be unique individual</a:t>
            </a:r>
          </a:p>
          <a:p>
            <a:pPr>
              <a:buNone/>
            </a:pPr>
            <a:r>
              <a:rPr lang="en-US" dirty="0" smtClean="0"/>
              <a:t>5.Self actualization </a:t>
            </a:r>
            <a:r>
              <a:rPr lang="en-US" dirty="0" err="1" smtClean="0"/>
              <a:t>i.e</a:t>
            </a:r>
            <a:r>
              <a:rPr lang="en-US" dirty="0" smtClean="0"/>
              <a:t> morality, creativity, acceptance, spontaneity, purpose, inner potential</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295</a:t>
            </a:fld>
            <a:endParaRPr lang="en-US"/>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t>Maslows</a:t>
            </a:r>
            <a:r>
              <a:rPr lang="en-US" b="1" dirty="0" smtClean="0"/>
              <a:t> </a:t>
            </a:r>
            <a:r>
              <a:rPr lang="en-US" b="1" dirty="0" err="1" smtClean="0"/>
              <a:t>hierachy</a:t>
            </a:r>
            <a:r>
              <a:rPr lang="en-US" b="1" dirty="0" smtClean="0"/>
              <a:t> of needs pyramid</a:t>
            </a:r>
            <a:endParaRPr lang="en-US" b="1"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296</a:t>
            </a:fld>
            <a:endParaRPr lang="en-US"/>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8229600" cy="4525963"/>
          </a:xfrm>
        </p:spPr>
        <p:txBody>
          <a:bodyPr>
            <a:normAutofit fontScale="85000" lnSpcReduction="10000"/>
          </a:bodyPr>
          <a:lstStyle/>
          <a:p>
            <a:pPr>
              <a:buNone/>
            </a:pPr>
            <a:r>
              <a:rPr lang="en-US" b="1" dirty="0" smtClean="0"/>
              <a:t>Physiological needs;</a:t>
            </a:r>
          </a:p>
          <a:p>
            <a:pPr>
              <a:buNone/>
            </a:pPr>
            <a:r>
              <a:rPr lang="en-US" dirty="0" smtClean="0"/>
              <a:t>Are obvious</a:t>
            </a:r>
          </a:p>
          <a:p>
            <a:pPr>
              <a:buNone/>
            </a:pPr>
            <a:r>
              <a:rPr lang="en-US" dirty="0" smtClean="0"/>
              <a:t>Literal  requirements for human survival</a:t>
            </a:r>
          </a:p>
          <a:p>
            <a:pPr>
              <a:buNone/>
            </a:pPr>
            <a:r>
              <a:rPr lang="en-US" dirty="0" smtClean="0"/>
              <a:t>If not met ,the human body simply cannot continue to function</a:t>
            </a:r>
          </a:p>
          <a:p>
            <a:pPr>
              <a:buNone/>
            </a:pPr>
            <a:r>
              <a:rPr lang="en-US" dirty="0" smtClean="0"/>
              <a:t>They include </a:t>
            </a:r>
            <a:r>
              <a:rPr lang="en-US" dirty="0" err="1" smtClean="0"/>
              <a:t>Air,water</a:t>
            </a:r>
            <a:r>
              <a:rPr lang="en-US" dirty="0" smtClean="0"/>
              <a:t> and food –metabolic requirements for survival in all animals including human</a:t>
            </a:r>
          </a:p>
          <a:p>
            <a:pPr>
              <a:buNone/>
            </a:pPr>
            <a:r>
              <a:rPr lang="en-US" dirty="0" smtClean="0"/>
              <a:t>Clothing and shelter provide protection from </a:t>
            </a:r>
            <a:r>
              <a:rPr lang="en-US" dirty="0" err="1" smtClean="0"/>
              <a:t>elements.S</a:t>
            </a:r>
            <a:r>
              <a:rPr lang="en-US" dirty="0" smtClean="0"/>
              <a:t> </a:t>
            </a:r>
            <a:r>
              <a:rPr lang="en-US" dirty="0" err="1" smtClean="0"/>
              <a:t>exual</a:t>
            </a:r>
            <a:r>
              <a:rPr lang="en-US" dirty="0" smtClean="0"/>
              <a:t>  instinct contribute to maintaining a birth rate adequate to survival of the species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297</a:t>
            </a:fld>
            <a:endParaRPr lang="en-US"/>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Safety/security needs;</a:t>
            </a:r>
          </a:p>
          <a:p>
            <a:pPr>
              <a:buNone/>
            </a:pPr>
            <a:r>
              <a:rPr lang="en-US" dirty="0" smtClean="0"/>
              <a:t>With </a:t>
            </a:r>
            <a:r>
              <a:rPr lang="en-US" dirty="0" err="1" smtClean="0"/>
              <a:t>physilogical</a:t>
            </a:r>
            <a:r>
              <a:rPr lang="en-US" dirty="0" smtClean="0"/>
              <a:t> needs relatively satisfied this needs take precedence and dominate </a:t>
            </a:r>
            <a:r>
              <a:rPr lang="en-US" dirty="0" err="1" smtClean="0"/>
              <a:t>behaviour</a:t>
            </a:r>
            <a:endParaRPr lang="en-US" dirty="0" smtClean="0"/>
          </a:p>
          <a:p>
            <a:pPr>
              <a:buNone/>
            </a:pPr>
            <a:r>
              <a:rPr lang="en-US" dirty="0" smtClean="0"/>
              <a:t>These are needs to do with people yearning  for a predictable orderly world in which perceived </a:t>
            </a:r>
            <a:r>
              <a:rPr lang="en-US" dirty="0" err="1" smtClean="0"/>
              <a:t>unfaireness</a:t>
            </a:r>
            <a:r>
              <a:rPr lang="en-US" dirty="0" smtClean="0"/>
              <a:t> and inconsistency are under control</a:t>
            </a:r>
          </a:p>
          <a:p>
            <a:pPr>
              <a:buNone/>
            </a:pPr>
            <a:r>
              <a:rPr lang="en-US" dirty="0" smtClean="0"/>
              <a:t>In the world of work  these needs manifest themselves in such things as preference for job </a:t>
            </a:r>
            <a:r>
              <a:rPr lang="en-US" dirty="0" err="1" smtClean="0"/>
              <a:t>security,grievances</a:t>
            </a:r>
            <a:r>
              <a:rPr lang="en-US" dirty="0" smtClean="0"/>
              <a:t> procedures for protecting individual from </a:t>
            </a:r>
            <a:r>
              <a:rPr lang="en-US" dirty="0" err="1" smtClean="0"/>
              <a:t>authority,insurance</a:t>
            </a:r>
            <a:r>
              <a:rPr lang="en-US" dirty="0" smtClean="0"/>
              <a:t> policies etc</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298</a:t>
            </a:fld>
            <a:endParaRPr lang="en-US"/>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US" dirty="0" smtClean="0"/>
              <a:t>They include personal </a:t>
            </a:r>
            <a:r>
              <a:rPr lang="en-US" dirty="0" err="1" smtClean="0"/>
              <a:t>seurity,financial</a:t>
            </a:r>
            <a:r>
              <a:rPr lang="en-US" dirty="0" smtClean="0"/>
              <a:t> security, health and well </a:t>
            </a:r>
            <a:r>
              <a:rPr lang="en-US" dirty="0" err="1" smtClean="0"/>
              <a:t>being,safety</a:t>
            </a:r>
            <a:r>
              <a:rPr lang="en-US" dirty="0" smtClean="0"/>
              <a:t> against accidents/illness and their adverse impacts</a:t>
            </a:r>
          </a:p>
          <a:p>
            <a:pPr>
              <a:buNone/>
            </a:pPr>
            <a:r>
              <a:rPr lang="en-US" b="1" dirty="0" smtClean="0"/>
              <a:t>Love and </a:t>
            </a:r>
            <a:r>
              <a:rPr lang="en-US" b="1" dirty="0" err="1" smtClean="0"/>
              <a:t>belonging;</a:t>
            </a:r>
            <a:r>
              <a:rPr lang="en-US" dirty="0" err="1" smtClean="0"/>
              <a:t>involve</a:t>
            </a:r>
            <a:r>
              <a:rPr lang="en-US" dirty="0" smtClean="0"/>
              <a:t> emotionally based relationships in general e.g. </a:t>
            </a:r>
            <a:r>
              <a:rPr lang="en-US" dirty="0" err="1" smtClean="0"/>
              <a:t>friendship,intimacy</a:t>
            </a:r>
            <a:r>
              <a:rPr lang="en-US" dirty="0" smtClean="0"/>
              <a:t> and </a:t>
            </a:r>
            <a:r>
              <a:rPr lang="en-US" dirty="0" err="1" smtClean="0"/>
              <a:t>family.Human</a:t>
            </a:r>
            <a:r>
              <a:rPr lang="en-US" dirty="0" smtClean="0"/>
              <a:t> need to feel a sense of belonging and acceptance whether it comes from a large social group such as a </a:t>
            </a:r>
            <a:r>
              <a:rPr lang="en-US" dirty="0" err="1" smtClean="0"/>
              <a:t>club,office</a:t>
            </a:r>
            <a:r>
              <a:rPr lang="en-US" dirty="0" smtClean="0"/>
              <a:t> </a:t>
            </a:r>
            <a:r>
              <a:rPr lang="en-US" dirty="0" err="1" smtClean="0"/>
              <a:t>culture,religion</a:t>
            </a:r>
            <a:r>
              <a:rPr lang="en-US" dirty="0" smtClean="0"/>
              <a:t> </a:t>
            </a:r>
            <a:r>
              <a:rPr lang="en-US" dirty="0" err="1" smtClean="0"/>
              <a:t>group,proffessional</a:t>
            </a:r>
            <a:r>
              <a:rPr lang="en-US" dirty="0" smtClean="0"/>
              <a:t> </a:t>
            </a:r>
            <a:r>
              <a:rPr lang="en-US" dirty="0" err="1" smtClean="0"/>
              <a:t>organisations,gangs,sports</a:t>
            </a:r>
            <a:r>
              <a:rPr lang="en-US" dirty="0" smtClean="0"/>
              <a:t> or small social connection </a:t>
            </a:r>
            <a:r>
              <a:rPr lang="en-US" dirty="0" err="1" smtClean="0"/>
              <a:t>i.e</a:t>
            </a:r>
            <a:r>
              <a:rPr lang="en-US" dirty="0" smtClean="0"/>
              <a:t> </a:t>
            </a:r>
            <a:r>
              <a:rPr lang="en-US" dirty="0" err="1" smtClean="0"/>
              <a:t>family,intimate</a:t>
            </a:r>
            <a:r>
              <a:rPr lang="en-US" dirty="0" smtClean="0"/>
              <a:t> </a:t>
            </a:r>
            <a:r>
              <a:rPr lang="en-US" dirty="0" err="1" smtClean="0"/>
              <a:t>partner,mentor</a:t>
            </a:r>
            <a:r>
              <a:rPr lang="en-US" dirty="0" smtClean="0"/>
              <a:t> ,</a:t>
            </a:r>
            <a:r>
              <a:rPr lang="en-US" dirty="0" err="1" smtClean="0"/>
              <a:t>confidant,collegue</a:t>
            </a:r>
            <a:r>
              <a:rPr lang="en-US" dirty="0" smtClean="0"/>
              <a:t> etc</a:t>
            </a:r>
          </a:p>
          <a:p>
            <a:pPr>
              <a:buNone/>
            </a:pPr>
            <a:endParaRPr lang="en-US" dirty="0" smtClean="0"/>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299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4.Demonstrate understanding of how motivation and emotions influence human behavior.</a:t>
            </a:r>
          </a:p>
          <a:p>
            <a:pPr>
              <a:buNone/>
            </a:pPr>
            <a:r>
              <a:rPr lang="en-US" dirty="0" smtClean="0"/>
              <a:t>5.Demonstrate understanding of how personality influence health and health care delivery.</a:t>
            </a:r>
            <a:endParaRPr lang="en-US" dirty="0"/>
          </a:p>
        </p:txBody>
      </p:sp>
      <p:sp>
        <p:nvSpPr>
          <p:cNvPr id="4" name="Date Placeholder 3"/>
          <p:cNvSpPr>
            <a:spLocks noGrp="1"/>
          </p:cNvSpPr>
          <p:nvPr>
            <p:ph type="dt" sz="half" idx="10"/>
          </p:nvPr>
        </p:nvSpPr>
        <p:spPr/>
        <p:txBody>
          <a:bodyPr/>
          <a:lstStyle/>
          <a:p>
            <a:fld id="{66C2FEED-ED86-48C3-9F39-B292060C3B7A}"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Used research method called introspection where they were trained to observe and report as accurately as they could their mental processes, feelings and experience.</a:t>
            </a:r>
            <a:endParaRPr lang="en-US" dirty="0"/>
          </a:p>
        </p:txBody>
      </p:sp>
      <p:sp>
        <p:nvSpPr>
          <p:cNvPr id="4" name="Date Placeholder 3"/>
          <p:cNvSpPr>
            <a:spLocks noGrp="1"/>
          </p:cNvSpPr>
          <p:nvPr>
            <p:ph type="dt" sz="half" idx="10"/>
          </p:nvPr>
        </p:nvSpPr>
        <p:spPr/>
        <p:txBody>
          <a:bodyPr/>
          <a:lstStyle/>
          <a:p>
            <a:fld id="{77361DA9-6830-443A-B643-F1E19BED0157}"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a:t>
            </a:fld>
            <a:endParaRPr lang="en-US"/>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They need to be loved sexually or non sexually by others </a:t>
            </a:r>
          </a:p>
          <a:p>
            <a:pPr>
              <a:buNone/>
            </a:pPr>
            <a:r>
              <a:rPr lang="en-US" dirty="0" smtClean="0"/>
              <a:t>In absence of these elements  many people become susceptible to </a:t>
            </a:r>
            <a:r>
              <a:rPr lang="en-US" dirty="0" err="1" smtClean="0"/>
              <a:t>lonileness</a:t>
            </a:r>
            <a:r>
              <a:rPr lang="en-US" dirty="0" smtClean="0"/>
              <a:t> ,social anxiety and clinical depression</a:t>
            </a:r>
          </a:p>
          <a:p>
            <a:pPr>
              <a:buNone/>
            </a:pPr>
            <a:r>
              <a:rPr lang="en-US" dirty="0" smtClean="0"/>
              <a:t>Need for belonging can often overcome the physiological and security depending on the strength of the peer pressure </a:t>
            </a:r>
            <a:r>
              <a:rPr lang="en-US" dirty="0" err="1" smtClean="0"/>
              <a:t>e.g</a:t>
            </a:r>
            <a:r>
              <a:rPr lang="en-US" dirty="0" smtClean="0"/>
              <a:t> in anorexic may ignore the need to eat and the security of health for a feeling of  love and belonging</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300</a:t>
            </a:fld>
            <a:endParaRPr lang="en-US"/>
          </a:p>
        </p:txBody>
      </p:sp>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Esteem </a:t>
            </a:r>
            <a:r>
              <a:rPr lang="en-US" b="1" dirty="0" err="1" smtClean="0"/>
              <a:t>needs;</a:t>
            </a:r>
            <a:r>
              <a:rPr lang="en-US" dirty="0" err="1" smtClean="0"/>
              <a:t>all</a:t>
            </a:r>
            <a:r>
              <a:rPr lang="en-US" dirty="0" smtClean="0"/>
              <a:t> humans needs to be respected and to have self esteem and self respect</a:t>
            </a:r>
            <a:r>
              <a:rPr lang="en-US" b="1" dirty="0" smtClean="0"/>
              <a:t>.</a:t>
            </a:r>
            <a:endParaRPr lang="en-US" dirty="0" smtClean="0"/>
          </a:p>
          <a:p>
            <a:pPr>
              <a:buNone/>
            </a:pPr>
            <a:r>
              <a:rPr lang="en-US" dirty="0" smtClean="0"/>
              <a:t>It present the normal human desire to be accepted and valued by others </a:t>
            </a:r>
          </a:p>
          <a:p>
            <a:pPr>
              <a:buNone/>
            </a:pPr>
            <a:r>
              <a:rPr lang="en-US" dirty="0" smtClean="0"/>
              <a:t>People need to engage themselves to gain recognition and have an activity or activities that gives the person a sense  of contribution to feel accepted and self </a:t>
            </a:r>
            <a:r>
              <a:rPr lang="en-US" dirty="0" err="1" smtClean="0"/>
              <a:t>valued,be</a:t>
            </a:r>
            <a:r>
              <a:rPr lang="en-US" dirty="0" smtClean="0"/>
              <a:t> it in a </a:t>
            </a:r>
            <a:r>
              <a:rPr lang="en-US" dirty="0" err="1" smtClean="0"/>
              <a:t>proffesion</a:t>
            </a:r>
            <a:r>
              <a:rPr lang="en-US" dirty="0" smtClean="0"/>
              <a:t> or hobby</a:t>
            </a:r>
          </a:p>
          <a:p>
            <a:pPr>
              <a:buNone/>
            </a:pPr>
            <a:r>
              <a:rPr lang="en-US" dirty="0" smtClean="0"/>
              <a:t> </a:t>
            </a:r>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301</a:t>
            </a:fld>
            <a:endParaRPr lang="en-US"/>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Imbalance at this level can result in low self esteem or an inferiority complex.</a:t>
            </a:r>
          </a:p>
          <a:p>
            <a:pPr>
              <a:buNone/>
            </a:pPr>
            <a:r>
              <a:rPr lang="en-US" dirty="0" smtClean="0"/>
              <a:t>People with low self esteem need respect from </a:t>
            </a:r>
            <a:r>
              <a:rPr lang="en-US" dirty="0" err="1" smtClean="0"/>
              <a:t>others.They</a:t>
            </a:r>
            <a:r>
              <a:rPr lang="en-US" dirty="0" smtClean="0"/>
              <a:t> will not be able to </a:t>
            </a:r>
            <a:r>
              <a:rPr lang="en-US" dirty="0" err="1" smtClean="0"/>
              <a:t>to</a:t>
            </a:r>
            <a:r>
              <a:rPr lang="en-US" dirty="0" smtClean="0"/>
              <a:t> improve their view of themselves by simply receiving </a:t>
            </a:r>
            <a:r>
              <a:rPr lang="en-US" dirty="0" err="1" smtClean="0"/>
              <a:t>fame,respect</a:t>
            </a:r>
            <a:r>
              <a:rPr lang="en-US" dirty="0" smtClean="0"/>
              <a:t> and glory externally  but must first accept themselves internally</a:t>
            </a:r>
          </a:p>
          <a:p>
            <a:pPr>
              <a:buNone/>
            </a:pPr>
            <a:r>
              <a:rPr lang="en-US" dirty="0" smtClean="0"/>
              <a:t>Depression can prevent one from  obtaining self esteem on both levels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302</a:t>
            </a:fld>
            <a:endParaRPr lang="en-US"/>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Self actualization;</a:t>
            </a:r>
          </a:p>
          <a:p>
            <a:pPr>
              <a:buNone/>
            </a:pPr>
            <a:r>
              <a:rPr lang="en-US" dirty="0" smtClean="0"/>
              <a:t>“What a man can </a:t>
            </a:r>
            <a:r>
              <a:rPr lang="en-US" dirty="0" err="1" smtClean="0"/>
              <a:t>be,he</a:t>
            </a:r>
            <a:r>
              <a:rPr lang="en-US" dirty="0" smtClean="0"/>
              <a:t> must be”</a:t>
            </a:r>
          </a:p>
          <a:p>
            <a:pPr>
              <a:buNone/>
            </a:pPr>
            <a:r>
              <a:rPr lang="en-US" dirty="0" smtClean="0"/>
              <a:t>This forms the basis for the perceived need for self actualization</a:t>
            </a:r>
          </a:p>
          <a:p>
            <a:pPr>
              <a:buNone/>
            </a:pPr>
            <a:r>
              <a:rPr lang="en-US" dirty="0" smtClean="0"/>
              <a:t>This level of need pertain to what a person full potential is and realization of that potential</a:t>
            </a:r>
          </a:p>
          <a:p>
            <a:pPr>
              <a:buNone/>
            </a:pPr>
            <a:r>
              <a:rPr lang="en-US" dirty="0" smtClean="0"/>
              <a:t>Maslow describes this  desire as the desire to become more and more what one is ,to become everything that one is capable of becoming</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303</a:t>
            </a:fld>
            <a:endParaRPr lang="en-US"/>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This is a broad definition of the need for self actualization but when applied to individual it becomes specific.</a:t>
            </a:r>
          </a:p>
          <a:p>
            <a:pPr>
              <a:buNone/>
            </a:pPr>
            <a:r>
              <a:rPr lang="en-US" dirty="0" smtClean="0"/>
              <a:t>e.g. one individual may have the strong desire to become an ideal parent, in </a:t>
            </a:r>
            <a:r>
              <a:rPr lang="en-US" dirty="0" err="1" smtClean="0"/>
              <a:t>onether</a:t>
            </a:r>
            <a:r>
              <a:rPr lang="en-US" dirty="0" smtClean="0"/>
              <a:t> it may be expressed athletically and in another it may be expressed  in painting pictures or inventions.</a:t>
            </a:r>
          </a:p>
          <a:p>
            <a:pPr>
              <a:buNone/>
            </a:pPr>
            <a:r>
              <a:rPr lang="en-US" dirty="0" smtClean="0"/>
              <a:t>In order to reach a clear understand of this level one must first not only achieve the previous </a:t>
            </a:r>
            <a:r>
              <a:rPr lang="en-US" dirty="0" err="1" smtClean="0"/>
              <a:t>needs,physiological,safety,love</a:t>
            </a:r>
            <a:r>
              <a:rPr lang="en-US" dirty="0" smtClean="0"/>
              <a:t> and esteem but master this needs.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304</a:t>
            </a:fld>
            <a:endParaRPr lang="en-US"/>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525963"/>
          </a:xfrm>
        </p:spPr>
        <p:txBody>
          <a:bodyPr/>
          <a:lstStyle/>
          <a:p>
            <a:pPr>
              <a:buNone/>
            </a:pPr>
            <a:r>
              <a:rPr lang="en-US" b="1" dirty="0" smtClean="0"/>
              <a:t>Optimal arousal theory;(</a:t>
            </a:r>
            <a:r>
              <a:rPr lang="en-US" b="1" dirty="0" err="1" smtClean="0"/>
              <a:t>korman</a:t>
            </a:r>
            <a:r>
              <a:rPr lang="en-US" b="1" dirty="0" smtClean="0"/>
              <a:t> 1974)</a:t>
            </a:r>
          </a:p>
          <a:p>
            <a:pPr>
              <a:buNone/>
            </a:pPr>
            <a:r>
              <a:rPr lang="en-US" dirty="0" smtClean="0"/>
              <a:t>Arousal refers to the overall state of alertness and activation of a person</a:t>
            </a:r>
          </a:p>
          <a:p>
            <a:pPr>
              <a:buNone/>
            </a:pPr>
            <a:r>
              <a:rPr lang="en-US" dirty="0" smtClean="0"/>
              <a:t>It suggest that humans are motivated to maintain a comfortable level of arousal</a:t>
            </a:r>
          </a:p>
          <a:p>
            <a:pPr>
              <a:buNone/>
            </a:pPr>
            <a:r>
              <a:rPr lang="en-US" dirty="0" smtClean="0"/>
              <a:t>An individual sleeping is at a very low level of arousal</a:t>
            </a:r>
          </a:p>
          <a:p>
            <a:pPr>
              <a:buNone/>
            </a:pPr>
            <a:r>
              <a:rPr lang="en-US" dirty="0" smtClean="0"/>
              <a:t>Relaxed person is at high level</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305</a:t>
            </a:fld>
            <a:endParaRPr lang="en-US"/>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Active alert person moderate, anxious person high level of arousal and frenzied panic extremely high arousal levels</a:t>
            </a:r>
          </a:p>
          <a:p>
            <a:pPr>
              <a:buNone/>
            </a:pPr>
            <a:r>
              <a:rPr lang="en-US" dirty="0" err="1" smtClean="0"/>
              <a:t>NB;arousal</a:t>
            </a:r>
            <a:r>
              <a:rPr lang="en-US" dirty="0" smtClean="0"/>
              <a:t> best when performance is not very high and not too low</a:t>
            </a:r>
          </a:p>
          <a:p>
            <a:pPr>
              <a:buNone/>
            </a:pPr>
            <a:r>
              <a:rPr lang="en-US" dirty="0" smtClean="0"/>
              <a:t>Psychologists says that each individual strives to maintain an optimal level of arousal in the nervous system.</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306</a:t>
            </a:fld>
            <a:endParaRPr lang="en-US"/>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b="1" dirty="0" smtClean="0"/>
              <a:t>AFFILIATION MOTIVATION(</a:t>
            </a:r>
            <a:r>
              <a:rPr lang="en-US" b="1" dirty="0" err="1" smtClean="0"/>
              <a:t>houston</a:t>
            </a:r>
            <a:r>
              <a:rPr lang="en-US" b="1" dirty="0" smtClean="0"/>
              <a:t> 1985)</a:t>
            </a:r>
          </a:p>
          <a:p>
            <a:pPr>
              <a:buNone/>
            </a:pPr>
            <a:r>
              <a:rPr lang="en-US" dirty="0" smtClean="0"/>
              <a:t>Some people believe that affiliation motivation is an inborn need that is based on natural selection</a:t>
            </a:r>
          </a:p>
          <a:p>
            <a:pPr>
              <a:buNone/>
            </a:pPr>
            <a:r>
              <a:rPr lang="en-US" dirty="0" smtClean="0"/>
              <a:t>A stone age man that hunted alone would have been less able to kill large animals for </a:t>
            </a:r>
            <a:r>
              <a:rPr lang="en-US" dirty="0" err="1" smtClean="0"/>
              <a:t>food,avoid</a:t>
            </a:r>
            <a:r>
              <a:rPr lang="en-US" dirty="0" smtClean="0"/>
              <a:t> being eaten and therefore survival was difficult forces of nature may have selected these human with a need to affiliation-survived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307</a:t>
            </a:fld>
            <a:endParaRPr lang="en-US"/>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Other psychologist believe that each human learns the motive to affiliate through his/her own experiences</a:t>
            </a:r>
          </a:p>
          <a:p>
            <a:pPr>
              <a:buNone/>
            </a:pPr>
            <a:r>
              <a:rPr lang="en-US" dirty="0" smtClean="0"/>
              <a:t>As infants experiences being </a:t>
            </a:r>
            <a:r>
              <a:rPr lang="en-US" dirty="0" err="1" smtClean="0"/>
              <a:t>feed,cleaned</a:t>
            </a:r>
            <a:r>
              <a:rPr lang="en-US" dirty="0" smtClean="0"/>
              <a:t> ,</a:t>
            </a:r>
            <a:r>
              <a:rPr lang="en-US" dirty="0" err="1" smtClean="0"/>
              <a:t>tickled,kept</a:t>
            </a:r>
            <a:r>
              <a:rPr lang="en-US" dirty="0" smtClean="0"/>
              <a:t> warm and other positive forms of nurturing in the presence of another human being may become positive stimuli through conditioning.</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308</a:t>
            </a:fld>
            <a:endParaRPr lang="en-US"/>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Also as our warm action ,smiling to hugging others often leads  to pleasant outcome ,then affiliate behavior are likely to be positively reinforced</a:t>
            </a:r>
          </a:p>
          <a:p>
            <a:pPr>
              <a:buNone/>
            </a:pPr>
            <a:r>
              <a:rPr lang="en-US" dirty="0" smtClean="0"/>
              <a:t>NB; It describe a person need to feel a sense of involvement and belonging within a social group. Having a strong bond with others make a person feel as  if they are part of something important that create a powerful impact.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309</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Existentialism school</a:t>
            </a:r>
            <a:endParaRPr lang="en-US" b="1" dirty="0"/>
          </a:p>
        </p:txBody>
      </p:sp>
      <p:sp>
        <p:nvSpPr>
          <p:cNvPr id="3" name="Content Placeholder 2"/>
          <p:cNvSpPr>
            <a:spLocks noGrp="1"/>
          </p:cNvSpPr>
          <p:nvPr>
            <p:ph idx="1"/>
          </p:nvPr>
        </p:nvSpPr>
        <p:spPr/>
        <p:txBody>
          <a:bodyPr/>
          <a:lstStyle/>
          <a:p>
            <a:r>
              <a:rPr lang="en-US" dirty="0" smtClean="0"/>
              <a:t>Was coined by a French philosopher GABRIEL MARCEL(1940)</a:t>
            </a:r>
          </a:p>
          <a:p>
            <a:r>
              <a:rPr lang="en-US" dirty="0" smtClean="0"/>
              <a:t>SEREN KIERKEGAARD AND FRIEDRICH NIETZSCHE were the 1</a:t>
            </a:r>
            <a:r>
              <a:rPr lang="en-US" baseline="30000" dirty="0" smtClean="0"/>
              <a:t>st</a:t>
            </a:r>
            <a:r>
              <a:rPr lang="en-US" dirty="0" smtClean="0"/>
              <a:t> philosophers in the 19</a:t>
            </a:r>
            <a:r>
              <a:rPr lang="en-US" baseline="30000" dirty="0" smtClean="0"/>
              <a:t>th</a:t>
            </a:r>
            <a:r>
              <a:rPr lang="en-US" dirty="0" smtClean="0"/>
              <a:t> century</a:t>
            </a:r>
          </a:p>
          <a:p>
            <a:r>
              <a:rPr lang="en-US" dirty="0" smtClean="0"/>
              <a:t>They focused on subjective human experience rather than the objective truth of mathematical and science</a:t>
            </a:r>
            <a:endParaRPr lang="en-US" dirty="0"/>
          </a:p>
        </p:txBody>
      </p:sp>
      <p:sp>
        <p:nvSpPr>
          <p:cNvPr id="4" name="Date Placeholder 3"/>
          <p:cNvSpPr>
            <a:spLocks noGrp="1"/>
          </p:cNvSpPr>
          <p:nvPr>
            <p:ph type="dt" sz="half" idx="10"/>
          </p:nvPr>
        </p:nvSpPr>
        <p:spPr/>
        <p:txBody>
          <a:bodyPr/>
          <a:lstStyle/>
          <a:p>
            <a:fld id="{B5D8EDC8-BF0D-42E8-A6E1-09AC2235182F}"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a:t>
            </a:fld>
            <a:endParaRPr lang="en-US"/>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ACHIEVEMENT MOTIVATION(NEED TO ACHIEVE)</a:t>
            </a:r>
          </a:p>
          <a:p>
            <a:pPr>
              <a:buNone/>
            </a:pPr>
            <a:r>
              <a:rPr lang="en-US" dirty="0" smtClean="0"/>
              <a:t>This is a psychological need for success in school, sports, occupation and other competitive situation</a:t>
            </a:r>
          </a:p>
          <a:p>
            <a:pPr>
              <a:buNone/>
            </a:pPr>
            <a:r>
              <a:rPr lang="en-US" dirty="0" smtClean="0"/>
              <a:t>Person high in achievement experiences little anxiety or fear of failure but tend to choose job and other challenges in which they have a realistic chances for success.</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310</a:t>
            </a:fld>
            <a:endParaRPr lang="en-US"/>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Motivation is a learned motive .Children with high motivation tend to have parents who are in occupation that demand individual achievement(turners 1970).The parents probably </a:t>
            </a:r>
            <a:r>
              <a:rPr lang="en-US" dirty="0" err="1" smtClean="0"/>
              <a:t>encourage,model</a:t>
            </a:r>
            <a:r>
              <a:rPr lang="en-US" dirty="0" smtClean="0"/>
              <a:t> and reinforce achievement in children</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311</a:t>
            </a:fld>
            <a:endParaRPr lang="en-US"/>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Individual low in achievement are anxious in competitive situation such as a test and sales competition and greatly fear </a:t>
            </a:r>
            <a:r>
              <a:rPr lang="en-US" dirty="0" err="1" smtClean="0"/>
              <a:t>failure.They</a:t>
            </a:r>
            <a:r>
              <a:rPr lang="en-US" dirty="0" smtClean="0"/>
              <a:t> avoid competitive occupation that they are suited for </a:t>
            </a:r>
            <a:r>
              <a:rPr lang="en-US" dirty="0" err="1" smtClean="0"/>
              <a:t>expirience</a:t>
            </a:r>
            <a:r>
              <a:rPr lang="en-US" dirty="0" smtClean="0"/>
              <a:t> discomfort if they enter such jobs.(</a:t>
            </a:r>
            <a:r>
              <a:rPr lang="en-US" dirty="0" err="1" smtClean="0"/>
              <a:t>Atkison</a:t>
            </a:r>
            <a:r>
              <a:rPr lang="en-US" dirty="0" smtClean="0"/>
              <a:t> 1964)</a:t>
            </a:r>
          </a:p>
          <a:p>
            <a:pPr>
              <a:buNone/>
            </a:pPr>
            <a:r>
              <a:rPr lang="en-US" dirty="0" smtClean="0"/>
              <a:t>Individual fear success if they are overly concerned about the responsibilities that are associated with success or if it leads to rejection by other</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312</a:t>
            </a:fld>
            <a:endParaRPr lang="en-US"/>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SOLOMON’S OPPONENT –PROCESS THEORY OF ACQUIRED MOTIVES(by Richard Solomon 1980)</a:t>
            </a:r>
          </a:p>
          <a:p>
            <a:pPr>
              <a:buNone/>
            </a:pPr>
            <a:r>
              <a:rPr lang="en-US" dirty="0" smtClean="0"/>
              <a:t>Explain why people love doing certain activities or why people love doing certain activities or why people become addicted to </a:t>
            </a:r>
            <a:r>
              <a:rPr lang="en-US" dirty="0" err="1" smtClean="0"/>
              <a:t>relationships,spouse,girlfriend,boyfriend</a:t>
            </a:r>
            <a:r>
              <a:rPr lang="en-US" dirty="0" smtClean="0"/>
              <a:t> in two ways;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313</a:t>
            </a:fld>
            <a:endParaRPr lang="en-US"/>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1.Every state of the positive  feeling is followed by a constructing negative feeling and vice versa </a:t>
            </a:r>
            <a:r>
              <a:rPr lang="en-US" dirty="0" err="1" smtClean="0"/>
              <a:t>e.g.parachute</a:t>
            </a:r>
            <a:r>
              <a:rPr lang="en-US" dirty="0" smtClean="0"/>
              <a:t> </a:t>
            </a:r>
            <a:r>
              <a:rPr lang="en-US" dirty="0" err="1" smtClean="0"/>
              <a:t>jumping,learning</a:t>
            </a:r>
            <a:r>
              <a:rPr lang="en-US" dirty="0" smtClean="0"/>
              <a:t> to ride a bike initial feeling is fear and therefore negative but with more repetition this diminishes and positive feeling increases</a:t>
            </a:r>
          </a:p>
          <a:p>
            <a:pPr>
              <a:buNone/>
            </a:pPr>
            <a:r>
              <a:rPr lang="en-US" dirty="0" smtClean="0"/>
              <a:t>2.Any feeling either positive or negative that are experienced many times in succession losses some of its </a:t>
            </a:r>
            <a:r>
              <a:rPr lang="en-US" dirty="0" err="1" smtClean="0"/>
              <a:t>intesity</a:t>
            </a:r>
            <a:endParaRPr lang="en-US" dirty="0" smtClean="0"/>
          </a:p>
          <a:p>
            <a:pPr>
              <a:buNone/>
            </a:pPr>
            <a:r>
              <a:rPr lang="en-US" dirty="0" smtClean="0"/>
              <a:t>Process of being addicted to things that feel good at 1</a:t>
            </a:r>
            <a:r>
              <a:rPr lang="en-US" baseline="30000" dirty="0" smtClean="0"/>
              <a:t>st</a:t>
            </a:r>
            <a:r>
              <a:rPr lang="en-US" dirty="0" smtClean="0"/>
              <a:t> follows the opposite course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314</a:t>
            </a:fld>
            <a:endParaRPr lang="en-US"/>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Being with a girlfriend /boyfriend is pleasurable and when they go we miss </a:t>
            </a:r>
            <a:r>
              <a:rPr lang="en-US" dirty="0" err="1" smtClean="0"/>
              <a:t>them,negative</a:t>
            </a:r>
            <a:r>
              <a:rPr lang="en-US" dirty="0" smtClean="0"/>
              <a:t> feeling ,being with them is reinforcing as it stops the negative feeling of missing them</a:t>
            </a:r>
          </a:p>
          <a:p>
            <a:pPr>
              <a:buNone/>
            </a:pPr>
            <a:r>
              <a:rPr lang="en-US" dirty="0" smtClean="0"/>
              <a:t>As the positive feeling decreases feeling of needing the loved one increases.</a:t>
            </a:r>
          </a:p>
          <a:p>
            <a:pPr>
              <a:buNone/>
            </a:pPr>
            <a:r>
              <a:rPr lang="en-US" dirty="0" smtClean="0"/>
              <a:t>If one stops seeing the friends  because the positive feelings is gone it is negative feeling of missing them that motive you to go back</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315</a:t>
            </a:fld>
            <a:endParaRPr lang="en-US"/>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err="1" smtClean="0"/>
              <a:t>Defination</a:t>
            </a:r>
            <a:r>
              <a:rPr lang="en-US" dirty="0" smtClean="0"/>
              <a:t> ;</a:t>
            </a:r>
          </a:p>
          <a:p>
            <a:pPr>
              <a:buNone/>
            </a:pPr>
            <a:r>
              <a:rPr lang="en-US" dirty="0" smtClean="0"/>
              <a:t>    motive is an emotion ,</a:t>
            </a:r>
            <a:r>
              <a:rPr lang="en-US" dirty="0" err="1" smtClean="0"/>
              <a:t>desire,physiological</a:t>
            </a:r>
            <a:r>
              <a:rPr lang="en-US" dirty="0" smtClean="0"/>
              <a:t> need or similar impulse that acts as an incitement to action.</a:t>
            </a:r>
          </a:p>
          <a:p>
            <a:pPr>
              <a:buNone/>
            </a:pPr>
            <a:r>
              <a:rPr lang="en-US" dirty="0" smtClean="0"/>
              <a:t>Types of motives;</a:t>
            </a:r>
          </a:p>
          <a:p>
            <a:pPr>
              <a:buNone/>
            </a:pPr>
            <a:r>
              <a:rPr lang="en-US" dirty="0" err="1" smtClean="0"/>
              <a:t>i,Bilogical</a:t>
            </a:r>
            <a:r>
              <a:rPr lang="en-US" dirty="0" smtClean="0"/>
              <a:t> motive</a:t>
            </a:r>
          </a:p>
          <a:p>
            <a:pPr>
              <a:buNone/>
            </a:pPr>
            <a:r>
              <a:rPr lang="en-US" dirty="0" err="1" smtClean="0"/>
              <a:t>ii,Physiological</a:t>
            </a:r>
            <a:r>
              <a:rPr lang="en-US" dirty="0" smtClean="0"/>
              <a:t> motive</a:t>
            </a:r>
          </a:p>
          <a:p>
            <a:pPr>
              <a:buNone/>
            </a:pPr>
            <a:r>
              <a:rPr lang="en-US" dirty="0" err="1" smtClean="0"/>
              <a:t>iii,personal</a:t>
            </a:r>
            <a:endParaRPr lang="en-US" dirty="0" smtClean="0"/>
          </a:p>
          <a:p>
            <a:pPr>
              <a:buNone/>
            </a:pPr>
            <a:r>
              <a:rPr lang="en-US" dirty="0" err="1" smtClean="0"/>
              <a:t>Vi,social</a:t>
            </a:r>
            <a:r>
              <a:rPr lang="en-US" dirty="0" smtClean="0"/>
              <a:t> motive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316</a:t>
            </a:fld>
            <a:endParaRPr lang="en-US"/>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Biological motive;</a:t>
            </a:r>
          </a:p>
          <a:p>
            <a:pPr>
              <a:buNone/>
            </a:pPr>
            <a:r>
              <a:rPr lang="en-US" dirty="0" smtClean="0"/>
              <a:t>also referred to as physiological motive.</a:t>
            </a:r>
          </a:p>
          <a:p>
            <a:pPr>
              <a:buNone/>
            </a:pPr>
            <a:r>
              <a:rPr lang="en-US" dirty="0" smtClean="0"/>
              <a:t>These motives are essential for the survival of the organisms </a:t>
            </a:r>
          </a:p>
          <a:p>
            <a:pPr>
              <a:buNone/>
            </a:pPr>
            <a:r>
              <a:rPr lang="en-US" dirty="0" smtClean="0"/>
              <a:t>They are triggered when there is imbalance in the body</a:t>
            </a:r>
          </a:p>
          <a:p>
            <a:pPr>
              <a:buNone/>
            </a:pPr>
            <a:r>
              <a:rPr lang="en-US" dirty="0" smtClean="0"/>
              <a:t>The body always tends to maintain a state of equilibrium called homeostasis in many of its internal physiological process.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317</a:t>
            </a:fld>
            <a:endParaRPr lang="en-US"/>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This balance is essential for the normal life </a:t>
            </a:r>
          </a:p>
          <a:p>
            <a:pPr>
              <a:buNone/>
            </a:pPr>
            <a:r>
              <a:rPr lang="en-US" dirty="0" smtClean="0"/>
              <a:t>Homeostasis help to maintain internal physiological process at optimal levels </a:t>
            </a:r>
            <a:r>
              <a:rPr lang="en-US" dirty="0" err="1" smtClean="0"/>
              <a:t>e.g.temperature</a:t>
            </a:r>
            <a:r>
              <a:rPr lang="en-US" dirty="0" smtClean="0"/>
              <a:t> levels ,fluid levels </a:t>
            </a:r>
            <a:r>
              <a:rPr lang="en-US" dirty="0" err="1" smtClean="0"/>
              <a:t>et.c</a:t>
            </a:r>
            <a:r>
              <a:rPr lang="en-US" dirty="0" smtClean="0"/>
              <a:t> are maintained at certain optimal levels or homeostasis levels.</a:t>
            </a:r>
          </a:p>
          <a:p>
            <a:pPr>
              <a:buNone/>
            </a:pPr>
            <a:r>
              <a:rPr lang="en-US" dirty="0" smtClean="0"/>
              <a:t>When there is variation an individual is motivated for restoring the state of equilibrium.</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318</a:t>
            </a:fld>
            <a:endParaRPr lang="en-US"/>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Physiological motives;</a:t>
            </a:r>
          </a:p>
          <a:p>
            <a:pPr>
              <a:buNone/>
            </a:pPr>
            <a:r>
              <a:rPr lang="en-US" dirty="0" smtClean="0"/>
              <a:t>This are motives related to individual well being but not to survival e.g.</a:t>
            </a:r>
          </a:p>
          <a:p>
            <a:pPr>
              <a:buNone/>
            </a:pPr>
            <a:r>
              <a:rPr lang="en-US" dirty="0" err="1" smtClean="0"/>
              <a:t>A,hunger</a:t>
            </a:r>
            <a:r>
              <a:rPr lang="en-US" dirty="0" smtClean="0"/>
              <a:t> motives.</a:t>
            </a:r>
          </a:p>
          <a:p>
            <a:pPr>
              <a:buNone/>
            </a:pPr>
            <a:r>
              <a:rPr lang="en-US" dirty="0" smtClean="0"/>
              <a:t>We eat to </a:t>
            </a:r>
            <a:r>
              <a:rPr lang="en-US" dirty="0" err="1" smtClean="0"/>
              <a:t>live.Food</a:t>
            </a:r>
            <a:r>
              <a:rPr lang="en-US" dirty="0" smtClean="0"/>
              <a:t> we take is digested and nutritional substances are absorbed</a:t>
            </a:r>
          </a:p>
          <a:p>
            <a:pPr>
              <a:buNone/>
            </a:pPr>
            <a:r>
              <a:rPr lang="en-US" dirty="0" smtClean="0"/>
              <a:t>Biochemical process get their energy from the food in order to sustain life</a:t>
            </a:r>
          </a:p>
          <a:p>
            <a:pPr>
              <a:buNone/>
            </a:pPr>
            <a:r>
              <a:rPr lang="en-US" dirty="0" smtClean="0"/>
              <a:t>When these substances are exhausted some imbalance exists.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319</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They considered the role of making free choices,particulary regarding fundamental values and beliefs and how such choices change the nature and identity of the chooser.</a:t>
            </a:r>
          </a:p>
          <a:p>
            <a:r>
              <a:rPr lang="en-US" dirty="0" smtClean="0"/>
              <a:t>Individual invent their own values and create the very terms under which they excel.</a:t>
            </a:r>
          </a:p>
          <a:p>
            <a:r>
              <a:rPr lang="en-US" dirty="0" smtClean="0"/>
              <a:t>To escape meaningless individuals should learn to come up with a meaning for their existence despite circumstances.</a:t>
            </a:r>
            <a:endParaRPr lang="en-US" dirty="0"/>
          </a:p>
        </p:txBody>
      </p:sp>
      <p:sp>
        <p:nvSpPr>
          <p:cNvPr id="4" name="Date Placeholder 3"/>
          <p:cNvSpPr>
            <a:spLocks noGrp="1"/>
          </p:cNvSpPr>
          <p:nvPr>
            <p:ph type="dt" sz="half" idx="10"/>
          </p:nvPr>
        </p:nvSpPr>
        <p:spPr/>
        <p:txBody>
          <a:bodyPr/>
          <a:lstStyle/>
          <a:p>
            <a:fld id="{3CF76F86-C8D5-4955-AB90-3E3509D63C98}"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a:t>
            </a:fld>
            <a:endParaRPr lang="en-US"/>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err="1" smtClean="0"/>
              <a:t>B,Thirst</a:t>
            </a:r>
            <a:r>
              <a:rPr lang="en-US" dirty="0" smtClean="0"/>
              <a:t> motive</a:t>
            </a:r>
          </a:p>
          <a:p>
            <a:pPr>
              <a:buNone/>
            </a:pPr>
            <a:r>
              <a:rPr lang="en-US" dirty="0" smtClean="0"/>
              <a:t>In our daily life regularly we take fluids in the form of water and other </a:t>
            </a:r>
            <a:r>
              <a:rPr lang="en-US" dirty="0" err="1" smtClean="0"/>
              <a:t>beveranges</a:t>
            </a:r>
            <a:endParaRPr lang="en-US" dirty="0" smtClean="0"/>
          </a:p>
          <a:p>
            <a:pPr>
              <a:buNone/>
            </a:pPr>
            <a:r>
              <a:rPr lang="en-US" dirty="0" smtClean="0"/>
              <a:t>These fluids  are essential for our body tissues  for normal functioning</a:t>
            </a:r>
          </a:p>
          <a:p>
            <a:pPr>
              <a:buNone/>
            </a:pPr>
            <a:r>
              <a:rPr lang="en-US" dirty="0" smtClean="0"/>
              <a:t>When water levels in our bodies decreases we develop motive to drink water</a:t>
            </a:r>
          </a:p>
          <a:p>
            <a:pPr>
              <a:buNone/>
            </a:pPr>
            <a:r>
              <a:rPr lang="en-US" dirty="0" smtClean="0"/>
              <a:t>Thirst motive is indicated by dryness of mouth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320</a:t>
            </a:fld>
            <a:endParaRPr lang="en-US"/>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C, need for sleep</a:t>
            </a:r>
          </a:p>
          <a:p>
            <a:pPr>
              <a:buNone/>
            </a:pPr>
            <a:r>
              <a:rPr lang="en-US" dirty="0" smtClean="0"/>
              <a:t>Sleep is essential process  for normal functioning of body and mind.</a:t>
            </a:r>
          </a:p>
          <a:p>
            <a:pPr>
              <a:buNone/>
            </a:pPr>
            <a:r>
              <a:rPr lang="en-US" dirty="0" smtClean="0"/>
              <a:t>When our body and mind are tired and they need rest for </a:t>
            </a:r>
            <a:r>
              <a:rPr lang="en-US" dirty="0" err="1" smtClean="0"/>
              <a:t>rejuvination</a:t>
            </a:r>
            <a:r>
              <a:rPr lang="en-US" dirty="0" smtClean="0"/>
              <a:t> of energy</a:t>
            </a:r>
          </a:p>
          <a:p>
            <a:pPr>
              <a:buNone/>
            </a:pPr>
            <a:r>
              <a:rPr lang="en-US" dirty="0" smtClean="0"/>
              <a:t>It is </a:t>
            </a:r>
            <a:r>
              <a:rPr lang="en-US" dirty="0" err="1" smtClean="0"/>
              <a:t>observeved</a:t>
            </a:r>
            <a:r>
              <a:rPr lang="en-US" dirty="0" smtClean="0"/>
              <a:t> that there is excess </a:t>
            </a:r>
            <a:r>
              <a:rPr lang="en-US" dirty="0" err="1" smtClean="0"/>
              <a:t>accumlation</a:t>
            </a:r>
            <a:r>
              <a:rPr lang="en-US" dirty="0" smtClean="0"/>
              <a:t> of toxin called ‘lactic </a:t>
            </a:r>
            <a:r>
              <a:rPr lang="en-US" dirty="0" err="1" smtClean="0"/>
              <a:t>acid’when</a:t>
            </a:r>
            <a:r>
              <a:rPr lang="en-US" dirty="0" smtClean="0"/>
              <a:t> tired.</a:t>
            </a:r>
          </a:p>
          <a:p>
            <a:pPr>
              <a:buNone/>
            </a:pPr>
            <a:r>
              <a:rPr lang="en-US" dirty="0" smtClean="0"/>
              <a:t>After sleep it disappears and the person becomes active</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321</a:t>
            </a:fld>
            <a:endParaRPr lang="en-US"/>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Sleep deprivation also leads to psychological problems like confusion in ability to </a:t>
            </a:r>
            <a:r>
              <a:rPr lang="en-US" dirty="0" err="1" smtClean="0"/>
              <a:t>concentrate,dropping</a:t>
            </a:r>
            <a:r>
              <a:rPr lang="en-US" dirty="0" smtClean="0"/>
              <a:t> eyes muscle tremors etc.</a:t>
            </a:r>
          </a:p>
          <a:p>
            <a:pPr>
              <a:buNone/>
            </a:pPr>
            <a:r>
              <a:rPr lang="en-US" dirty="0" err="1" smtClean="0"/>
              <a:t>D,Sex</a:t>
            </a:r>
            <a:r>
              <a:rPr lang="en-US" dirty="0" smtClean="0"/>
              <a:t> motive; is a biological motive arises in the organism as a result of secretion of sex hormones like androgen and </a:t>
            </a:r>
            <a:r>
              <a:rPr lang="en-US" dirty="0" err="1" smtClean="0"/>
              <a:t>oestrogen.Sex</a:t>
            </a:r>
            <a:r>
              <a:rPr lang="en-US" dirty="0" smtClean="0"/>
              <a:t> need is not essential for the survival of individual but it is essential for the survival of species.</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322</a:t>
            </a:fld>
            <a:endParaRPr lang="en-US"/>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However </a:t>
            </a:r>
            <a:r>
              <a:rPr lang="en-US" dirty="0" err="1" smtClean="0"/>
              <a:t>fulfilment</a:t>
            </a:r>
            <a:r>
              <a:rPr lang="en-US" dirty="0" smtClean="0"/>
              <a:t> of sex need Is not like satisfying hunger or thirst</a:t>
            </a:r>
          </a:p>
          <a:p>
            <a:pPr>
              <a:buNone/>
            </a:pPr>
            <a:r>
              <a:rPr lang="en-US" dirty="0" smtClean="0"/>
              <a:t>The society and the law </a:t>
            </a:r>
            <a:r>
              <a:rPr lang="en-US" dirty="0" err="1" smtClean="0"/>
              <a:t>excercises</a:t>
            </a:r>
            <a:r>
              <a:rPr lang="en-US" dirty="0" smtClean="0"/>
              <a:t> certain codes of conduct</a:t>
            </a:r>
          </a:p>
          <a:p>
            <a:pPr>
              <a:buNone/>
            </a:pPr>
            <a:r>
              <a:rPr lang="en-US" dirty="0" smtClean="0"/>
              <a:t>Human beings has to adhere to these rules usually the need is fulfilled through marriage.</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323</a:t>
            </a:fld>
            <a:endParaRPr lang="en-US"/>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err="1" smtClean="0"/>
              <a:t>F,Need</a:t>
            </a:r>
            <a:r>
              <a:rPr lang="en-US" dirty="0" smtClean="0"/>
              <a:t> for avoidance of pain;</a:t>
            </a:r>
          </a:p>
          <a:p>
            <a:pPr>
              <a:buNone/>
            </a:pPr>
            <a:r>
              <a:rPr lang="en-US" dirty="0" smtClean="0"/>
              <a:t>No organisms can continue to bear pain whenever we experience pain we try to avoid it .</a:t>
            </a:r>
          </a:p>
          <a:p>
            <a:pPr>
              <a:buNone/>
            </a:pPr>
            <a:r>
              <a:rPr lang="en-US" dirty="0" smtClean="0"/>
              <a:t>We are motivated to escape from painful stimuli e.g. when we are under hot sun we go to shade.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324</a:t>
            </a:fld>
            <a:endParaRPr lang="en-US"/>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SOCIAL MOTIVES;</a:t>
            </a:r>
          </a:p>
          <a:p>
            <a:pPr>
              <a:buNone/>
            </a:pPr>
            <a:r>
              <a:rPr lang="en-US" dirty="0" smtClean="0"/>
              <a:t>They are called social motives because they are learnt in social groups as a result of interaction with the family and the society</a:t>
            </a:r>
          </a:p>
          <a:p>
            <a:pPr>
              <a:buNone/>
            </a:pPr>
            <a:r>
              <a:rPr lang="en-US" dirty="0" smtClean="0"/>
              <a:t>That is why their strength differ from one individual to another example include </a:t>
            </a:r>
          </a:p>
          <a:p>
            <a:pPr>
              <a:buNone/>
            </a:pPr>
            <a:r>
              <a:rPr lang="en-US" dirty="0" err="1" smtClean="0"/>
              <a:t>A,achievement</a:t>
            </a:r>
            <a:r>
              <a:rPr lang="en-US" dirty="0" smtClean="0"/>
              <a:t> motive –desire to achieve some goals.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325</a:t>
            </a:fld>
            <a:endParaRPr lang="en-US"/>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err="1" smtClean="0"/>
              <a:t>B,aggressive</a:t>
            </a:r>
            <a:r>
              <a:rPr lang="en-US" dirty="0" smtClean="0"/>
              <a:t> motive –a motive to react aggressively when faced with frustration e.g. person is obstructed from reaching a goal or insulted by others</a:t>
            </a:r>
          </a:p>
          <a:p>
            <a:pPr>
              <a:buNone/>
            </a:pPr>
            <a:r>
              <a:rPr lang="en-US" dirty="0" err="1" smtClean="0"/>
              <a:t>C,power</a:t>
            </a:r>
            <a:r>
              <a:rPr lang="en-US" dirty="0" smtClean="0"/>
              <a:t> motive-people with power motive will be concerned with having an impact on others </a:t>
            </a:r>
          </a:p>
          <a:p>
            <a:pPr>
              <a:buNone/>
            </a:pPr>
            <a:r>
              <a:rPr lang="en-US" dirty="0" smtClean="0"/>
              <a:t>They try to influence people  by their reputation</a:t>
            </a:r>
          </a:p>
          <a:p>
            <a:pPr>
              <a:buNone/>
            </a:pPr>
            <a:r>
              <a:rPr lang="en-US" dirty="0" smtClean="0"/>
              <a:t>They expect people to bow their heads and obey their instructions usually people with high power motives choose jobs where they can </a:t>
            </a:r>
            <a:r>
              <a:rPr lang="en-US" dirty="0" err="1" smtClean="0"/>
              <a:t>excert</a:t>
            </a:r>
            <a:r>
              <a:rPr lang="en-US" dirty="0" smtClean="0"/>
              <a:t> their powers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326</a:t>
            </a:fld>
            <a:endParaRPr lang="en-US"/>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D, acquisitive motive-directs the individual for the acquisition of material property e.g. money or other property</a:t>
            </a:r>
          </a:p>
          <a:p>
            <a:pPr>
              <a:buNone/>
            </a:pPr>
            <a:r>
              <a:rPr lang="en-US" dirty="0" smtClean="0"/>
              <a:t>E, Curiosity motive; tendency to explore  and know new things e.g. travelling to look at new places ,new development taking place outside their environment</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327</a:t>
            </a:fld>
            <a:endParaRPr lang="en-US"/>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F, Gregariousness motive-also known as affiliation need, the individual has tendency to associate oneself with other members of the group or same species e.g. participating in group activities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328</a:t>
            </a:fld>
            <a:endParaRPr lang="en-US"/>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PERSONAL MOTIVE-these are individualized motive e.g.</a:t>
            </a:r>
          </a:p>
          <a:p>
            <a:pPr>
              <a:buNone/>
            </a:pPr>
            <a:r>
              <a:rPr lang="en-US" dirty="0" smtClean="0"/>
              <a:t>A, force of habit-people form different habits e.g. chewing tobacco, smoking ,alcohol consumption</a:t>
            </a:r>
          </a:p>
          <a:p>
            <a:pPr>
              <a:buNone/>
            </a:pPr>
            <a:r>
              <a:rPr lang="en-US" dirty="0" smtClean="0"/>
              <a:t>Also these habits may be good e.g. reading newspaper, </a:t>
            </a:r>
            <a:r>
              <a:rPr lang="en-US" dirty="0" err="1" smtClean="0"/>
              <a:t>excercising</a:t>
            </a:r>
            <a:r>
              <a:rPr lang="en-US" dirty="0" smtClean="0"/>
              <a:t> once  this habits are formed  they act as drivers and compel the person to perform the act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329</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Eclecticism school/Contemporary approach</a:t>
            </a:r>
            <a:endParaRPr lang="en-US" b="1" dirty="0"/>
          </a:p>
        </p:txBody>
      </p:sp>
      <p:sp>
        <p:nvSpPr>
          <p:cNvPr id="3" name="Content Placeholder 2"/>
          <p:cNvSpPr>
            <a:spLocks noGrp="1"/>
          </p:cNvSpPr>
          <p:nvPr>
            <p:ph idx="1"/>
          </p:nvPr>
        </p:nvSpPr>
        <p:spPr/>
        <p:txBody>
          <a:bodyPr>
            <a:normAutofit lnSpcReduction="10000"/>
          </a:bodyPr>
          <a:lstStyle/>
          <a:p>
            <a:r>
              <a:rPr lang="en-US" dirty="0" smtClean="0"/>
              <a:t>Many psychologist do not associate themselves with a particular school or theory instead they select and use what seems best from a wide variety of  sources of approach called eclectic approach</a:t>
            </a:r>
          </a:p>
          <a:p>
            <a:r>
              <a:rPr lang="en-US" dirty="0" smtClean="0"/>
              <a:t>This is because every school of thought and every theory of personality has significant to contribute in the understanding of human behavior.</a:t>
            </a:r>
            <a:endParaRPr lang="en-US" dirty="0"/>
          </a:p>
        </p:txBody>
      </p:sp>
      <p:sp>
        <p:nvSpPr>
          <p:cNvPr id="4" name="Date Placeholder 3"/>
          <p:cNvSpPr>
            <a:spLocks noGrp="1"/>
          </p:cNvSpPr>
          <p:nvPr>
            <p:ph type="dt" sz="half" idx="10"/>
          </p:nvPr>
        </p:nvSpPr>
        <p:spPr/>
        <p:txBody>
          <a:bodyPr/>
          <a:lstStyle/>
          <a:p>
            <a:fld id="{1CA897D5-B11B-4B6F-B3EA-AB9843E1D031}"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33</a:t>
            </a:fld>
            <a:endParaRPr lang="en-US"/>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B, goal of life-e.g. related to education , occupation, income, etc once goal is set one is motivated to fulfill that goal.</a:t>
            </a:r>
          </a:p>
          <a:p>
            <a:pPr>
              <a:buNone/>
            </a:pPr>
            <a:r>
              <a:rPr lang="en-US" dirty="0" smtClean="0"/>
              <a:t>The goal depends on factors such as knowledge, personality, facilitation available, family and social background etc</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330</a:t>
            </a:fld>
            <a:endParaRPr lang="en-US"/>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C, level of aspiration-these is aspiring to achieve or get something or achieve a goal </a:t>
            </a:r>
          </a:p>
          <a:p>
            <a:pPr>
              <a:buNone/>
            </a:pPr>
            <a:r>
              <a:rPr lang="en-US" dirty="0" smtClean="0"/>
              <a:t>The amount of satisfaction he gains depend upon his level of aspiration</a:t>
            </a:r>
          </a:p>
          <a:p>
            <a:pPr>
              <a:buNone/>
            </a:pPr>
            <a:r>
              <a:rPr lang="en-US" dirty="0" smtClean="0"/>
              <a:t>D, attitude and interest-whenever we have positive attitude we  will have motivation to attain in negative  we will be motivated to avoid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331</a:t>
            </a:fld>
            <a:endParaRPr lang="en-US"/>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EMOTIONS</a:t>
            </a:r>
            <a:endParaRPr lang="en-US" dirty="0"/>
          </a:p>
        </p:txBody>
      </p:sp>
      <p:sp>
        <p:nvSpPr>
          <p:cNvPr id="3" name="Content Placeholder 2"/>
          <p:cNvSpPr>
            <a:spLocks noGrp="1"/>
          </p:cNvSpPr>
          <p:nvPr>
            <p:ph idx="1"/>
          </p:nvPr>
        </p:nvSpPr>
        <p:spPr/>
        <p:txBody>
          <a:bodyPr/>
          <a:lstStyle/>
          <a:p>
            <a:pPr>
              <a:buNone/>
            </a:pPr>
            <a:r>
              <a:rPr lang="en-US" dirty="0" smtClean="0"/>
              <a:t>Assignment</a:t>
            </a:r>
          </a:p>
          <a:p>
            <a:pPr>
              <a:buNone/>
            </a:pPr>
            <a:r>
              <a:rPr lang="en-US" dirty="0" err="1" smtClean="0"/>
              <a:t>Defination,physiology,biochemistry,theories,emotional</a:t>
            </a:r>
            <a:r>
              <a:rPr lang="en-US" dirty="0" smtClean="0"/>
              <a:t> expression , </a:t>
            </a:r>
            <a:r>
              <a:rPr lang="en-US" smtClean="0"/>
              <a:t>emotional experiences  </a:t>
            </a:r>
            <a:r>
              <a:rPr lang="en-US" dirty="0" smtClean="0"/>
              <a:t>and emotional  intelligence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332</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Branches of psychology</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1.Abnormal psychology</a:t>
            </a:r>
          </a:p>
          <a:p>
            <a:pPr>
              <a:buNone/>
            </a:pPr>
            <a:r>
              <a:rPr lang="en-US" dirty="0" smtClean="0"/>
              <a:t>2.Behavioural </a:t>
            </a:r>
          </a:p>
          <a:p>
            <a:pPr>
              <a:buNone/>
            </a:pPr>
            <a:r>
              <a:rPr lang="en-US" dirty="0" smtClean="0"/>
              <a:t>3.Clinical</a:t>
            </a:r>
          </a:p>
          <a:p>
            <a:pPr>
              <a:buNone/>
            </a:pPr>
            <a:r>
              <a:rPr lang="en-US" dirty="0" smtClean="0"/>
              <a:t>4.Counselling</a:t>
            </a:r>
          </a:p>
          <a:p>
            <a:pPr>
              <a:buNone/>
            </a:pPr>
            <a:r>
              <a:rPr lang="en-US" dirty="0" smtClean="0"/>
              <a:t>5.Cognitive</a:t>
            </a:r>
          </a:p>
          <a:p>
            <a:pPr>
              <a:buNone/>
            </a:pPr>
            <a:r>
              <a:rPr lang="en-US" dirty="0" smtClean="0"/>
              <a:t>6.Community</a:t>
            </a:r>
          </a:p>
          <a:p>
            <a:pPr>
              <a:buNone/>
            </a:pPr>
            <a:r>
              <a:rPr lang="en-US" dirty="0" smtClean="0"/>
              <a:t>7.Experimental</a:t>
            </a:r>
          </a:p>
          <a:p>
            <a:pPr>
              <a:buNone/>
            </a:pPr>
            <a:r>
              <a:rPr lang="en-US" dirty="0" smtClean="0"/>
              <a:t>8.Health</a:t>
            </a:r>
          </a:p>
          <a:p>
            <a:pPr>
              <a:buNone/>
            </a:pPr>
            <a:r>
              <a:rPr lang="en-US" dirty="0" smtClean="0"/>
              <a:t>9.industrial/organization</a:t>
            </a:r>
          </a:p>
          <a:p>
            <a:pPr>
              <a:buNone/>
            </a:pPr>
            <a:r>
              <a:rPr lang="en-US" dirty="0" smtClean="0"/>
              <a:t>10.Social</a:t>
            </a:r>
          </a:p>
          <a:p>
            <a:pPr>
              <a:buNone/>
            </a:pPr>
            <a:r>
              <a:rPr lang="en-US" dirty="0" smtClean="0"/>
              <a:t>11.Personality</a:t>
            </a:r>
          </a:p>
          <a:p>
            <a:pPr>
              <a:buNone/>
            </a:pPr>
            <a:r>
              <a:rPr lang="en-US" dirty="0" smtClean="0"/>
              <a:t>12.Evolutionally</a:t>
            </a:r>
          </a:p>
          <a:p>
            <a:pPr>
              <a:buNone/>
            </a:pPr>
            <a:r>
              <a:rPr lang="en-US" dirty="0" smtClean="0"/>
              <a:t>13forensic/legal</a:t>
            </a:r>
          </a:p>
          <a:p>
            <a:pPr>
              <a:buNone/>
            </a:pPr>
            <a:r>
              <a:rPr lang="en-US" dirty="0" smtClean="0"/>
              <a:t>14.developmental</a:t>
            </a:r>
            <a:endParaRPr lang="en-US" dirty="0"/>
          </a:p>
        </p:txBody>
      </p:sp>
      <p:sp>
        <p:nvSpPr>
          <p:cNvPr id="4" name="Date Placeholder 3"/>
          <p:cNvSpPr>
            <a:spLocks noGrp="1"/>
          </p:cNvSpPr>
          <p:nvPr>
            <p:ph type="dt" sz="half" idx="10"/>
          </p:nvPr>
        </p:nvSpPr>
        <p:spPr/>
        <p:txBody>
          <a:bodyPr/>
          <a:lstStyle/>
          <a:p>
            <a:fld id="{E3CB9E54-4583-4FAA-9E68-7B2FBF9B3689}"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1.Abnormal psychology;</a:t>
            </a:r>
          </a:p>
          <a:p>
            <a:pPr>
              <a:buNone/>
            </a:pPr>
            <a:r>
              <a:rPr lang="en-US" dirty="0" smtClean="0"/>
              <a:t>   Study of certain </a:t>
            </a:r>
            <a:r>
              <a:rPr lang="en-US" dirty="0" err="1" smtClean="0"/>
              <a:t>behaviour</a:t>
            </a:r>
            <a:r>
              <a:rPr lang="en-US" dirty="0" smtClean="0"/>
              <a:t> abnormalities in a person’s psyche/mind such as neurosis and mental </a:t>
            </a:r>
            <a:r>
              <a:rPr lang="en-US" dirty="0" err="1" smtClean="0"/>
              <a:t>retardation.Hypnosis</a:t>
            </a:r>
            <a:r>
              <a:rPr lang="en-US" dirty="0" smtClean="0"/>
              <a:t> and mesmerism are often used for treatment</a:t>
            </a:r>
          </a:p>
          <a:p>
            <a:pPr>
              <a:buNone/>
            </a:pPr>
            <a:r>
              <a:rPr lang="en-US" b="1" dirty="0" smtClean="0"/>
              <a:t>2.Behavioural </a:t>
            </a:r>
            <a:r>
              <a:rPr lang="en-US" b="1" dirty="0" err="1" smtClean="0"/>
              <a:t>psychology;</a:t>
            </a:r>
            <a:r>
              <a:rPr lang="en-US" dirty="0" err="1" smtClean="0"/>
              <a:t>study</a:t>
            </a:r>
            <a:r>
              <a:rPr lang="en-US" dirty="0" smtClean="0"/>
              <a:t> mental process and the </a:t>
            </a:r>
            <a:r>
              <a:rPr lang="en-US" dirty="0" err="1" smtClean="0"/>
              <a:t>behavioural</a:t>
            </a:r>
            <a:r>
              <a:rPr lang="en-US" dirty="0" smtClean="0"/>
              <a:t> patterns of human as well as non-human </a:t>
            </a:r>
            <a:r>
              <a:rPr lang="en-US" dirty="0" err="1" smtClean="0"/>
              <a:t>subjects.treatment</a:t>
            </a:r>
            <a:r>
              <a:rPr lang="en-US" dirty="0" smtClean="0"/>
              <a:t> is more physical like </a:t>
            </a:r>
            <a:r>
              <a:rPr lang="en-US" dirty="0" err="1" smtClean="0"/>
              <a:t>electrocutic</a:t>
            </a:r>
            <a:r>
              <a:rPr lang="en-US" dirty="0" smtClean="0"/>
              <a:t> lesion and chemical </a:t>
            </a:r>
            <a:r>
              <a:rPr lang="en-US" dirty="0" err="1" smtClean="0"/>
              <a:t>lesion.its</a:t>
            </a:r>
            <a:r>
              <a:rPr lang="en-US" dirty="0" smtClean="0"/>
              <a:t> more concerned with the physical functioning of the brain and its cells.</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3.Clinical psychology;</a:t>
            </a:r>
          </a:p>
          <a:p>
            <a:pPr>
              <a:buNone/>
            </a:pPr>
            <a:r>
              <a:rPr lang="en-US" dirty="0" smtClean="0"/>
              <a:t>Scientific study of the </a:t>
            </a:r>
            <a:r>
              <a:rPr lang="en-US" dirty="0" err="1" smtClean="0"/>
              <a:t>prevention,understanding</a:t>
            </a:r>
            <a:r>
              <a:rPr lang="en-US" dirty="0" smtClean="0"/>
              <a:t> and the relieving of psychological disorders</a:t>
            </a:r>
          </a:p>
          <a:p>
            <a:pPr>
              <a:buNone/>
            </a:pPr>
            <a:r>
              <a:rPr lang="en-US" dirty="0" smtClean="0"/>
              <a:t>Psychologists conduct assessments of abnormal </a:t>
            </a:r>
            <a:r>
              <a:rPr lang="en-US" dirty="0" err="1" smtClean="0"/>
              <a:t>behaviour</a:t>
            </a:r>
            <a:r>
              <a:rPr lang="en-US" dirty="0" smtClean="0"/>
              <a:t> by administering psychological tests through interview and observation after which they give diagnosis and psychotherapy as a means of treatment</a:t>
            </a:r>
          </a:p>
          <a:p>
            <a:pPr>
              <a:buNone/>
            </a:pPr>
            <a:r>
              <a:rPr lang="en-US" dirty="0" smtClean="0"/>
              <a:t>Psychotherapy entails application of psychological principles to facilitate healing</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Clinical psychologists work mostly in hospital settings where they work hand in hand with </a:t>
            </a:r>
            <a:r>
              <a:rPr lang="en-US" dirty="0" err="1" smtClean="0"/>
              <a:t>psychatrist</a:t>
            </a:r>
            <a:r>
              <a:rPr lang="en-US" dirty="0" smtClean="0"/>
              <a:t> and medical doctors for the purpose of </a:t>
            </a:r>
            <a:r>
              <a:rPr lang="en-US" dirty="0" err="1" smtClean="0"/>
              <a:t>refferal</a:t>
            </a:r>
            <a:r>
              <a:rPr lang="en-US" dirty="0" smtClean="0"/>
              <a:t> because they do not prescribe </a:t>
            </a:r>
            <a:r>
              <a:rPr lang="en-US" dirty="0" err="1" smtClean="0"/>
              <a:t>psychatric</a:t>
            </a:r>
            <a:r>
              <a:rPr lang="en-US" dirty="0" smtClean="0"/>
              <a:t> medication.</a:t>
            </a:r>
          </a:p>
          <a:p>
            <a:pPr>
              <a:buNone/>
            </a:pPr>
            <a:r>
              <a:rPr lang="en-US" dirty="0" smtClean="0"/>
              <a:t>Clinical psychologist is related to </a:t>
            </a:r>
            <a:r>
              <a:rPr lang="en-US" dirty="0" err="1" smtClean="0"/>
              <a:t>counselling</a:t>
            </a:r>
            <a:r>
              <a:rPr lang="en-US" dirty="0" smtClean="0"/>
              <a:t> psychology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US" b="1" dirty="0" err="1" smtClean="0"/>
              <a:t>Counselling</a:t>
            </a:r>
            <a:r>
              <a:rPr lang="en-US" b="1" dirty="0" smtClean="0"/>
              <a:t> psychology;</a:t>
            </a:r>
          </a:p>
          <a:p>
            <a:pPr>
              <a:buNone/>
            </a:pPr>
            <a:r>
              <a:rPr lang="en-US" dirty="0" smtClean="0"/>
              <a:t> scientific study of the </a:t>
            </a:r>
            <a:r>
              <a:rPr lang="en-US" dirty="0" err="1" smtClean="0"/>
              <a:t>prevention,understanding</a:t>
            </a:r>
            <a:r>
              <a:rPr lang="en-US" dirty="0" smtClean="0"/>
              <a:t> and relieving psychological problems </a:t>
            </a:r>
            <a:r>
              <a:rPr lang="en-US" dirty="0" err="1" smtClean="0"/>
              <a:t>occuring</a:t>
            </a:r>
            <a:r>
              <a:rPr lang="en-US" dirty="0" smtClean="0"/>
              <a:t> from the challenges of the daily living</a:t>
            </a:r>
          </a:p>
          <a:p>
            <a:pPr>
              <a:buNone/>
            </a:pPr>
            <a:r>
              <a:rPr lang="en-US" dirty="0" smtClean="0"/>
              <a:t>It work more with </a:t>
            </a:r>
            <a:r>
              <a:rPr lang="en-US" dirty="0" err="1" smtClean="0"/>
              <a:t>families,institutions</a:t>
            </a:r>
            <a:r>
              <a:rPr lang="en-US" dirty="0" smtClean="0"/>
              <a:t> and communities</a:t>
            </a:r>
          </a:p>
          <a:p>
            <a:pPr>
              <a:buNone/>
            </a:pPr>
            <a:r>
              <a:rPr lang="en-US" dirty="0" smtClean="0"/>
              <a:t>While they may </a:t>
            </a:r>
            <a:r>
              <a:rPr lang="en-US" dirty="0" err="1" smtClean="0"/>
              <a:t>dx,assess</a:t>
            </a:r>
            <a:r>
              <a:rPr lang="en-US" dirty="0" smtClean="0"/>
              <a:t> and </a:t>
            </a:r>
            <a:r>
              <a:rPr lang="en-US" dirty="0" err="1" smtClean="0"/>
              <a:t>rx</a:t>
            </a:r>
            <a:r>
              <a:rPr lang="en-US" dirty="0" smtClean="0"/>
              <a:t> adjustment difficulties like clinical psychologist they often address problems which are more moderate than those encountered by clinical psychologists such as clients who need help in coping with the stresses of everyday life and focus on strengthening their existing resources rather than overcoming disorders and </a:t>
            </a:r>
            <a:r>
              <a:rPr lang="en-US" dirty="0" err="1" smtClean="0"/>
              <a:t>deficiences</a:t>
            </a:r>
            <a:r>
              <a:rPr lang="en-US" dirty="0" smtClean="0"/>
              <a:t>.</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Clinical and </a:t>
            </a:r>
            <a:r>
              <a:rPr lang="en-US" dirty="0" err="1" smtClean="0"/>
              <a:t>counselling</a:t>
            </a:r>
            <a:r>
              <a:rPr lang="en-US" dirty="0" smtClean="0"/>
              <a:t> psychologists are general practitioners of the psychology field.</a:t>
            </a:r>
          </a:p>
          <a:p>
            <a:pPr>
              <a:buNone/>
            </a:pPr>
            <a:r>
              <a:rPr lang="en-US" b="1" dirty="0" smtClean="0"/>
              <a:t>Cognitive </a:t>
            </a:r>
            <a:r>
              <a:rPr lang="en-US" b="1" dirty="0" err="1" smtClean="0"/>
              <a:t>Psychology;</a:t>
            </a:r>
            <a:r>
              <a:rPr lang="en-US" dirty="0" err="1" smtClean="0"/>
              <a:t>branch</a:t>
            </a:r>
            <a:r>
              <a:rPr lang="en-US" dirty="0" smtClean="0"/>
              <a:t> of psychology that deal with internal mental processes of thought such as visual </a:t>
            </a:r>
            <a:r>
              <a:rPr lang="en-US" dirty="0" err="1" smtClean="0"/>
              <a:t>processing,memory,problem</a:t>
            </a:r>
            <a:r>
              <a:rPr lang="en-US" dirty="0" smtClean="0"/>
              <a:t> solving and </a:t>
            </a:r>
            <a:r>
              <a:rPr lang="en-US" dirty="0" err="1" smtClean="0"/>
              <a:t>language.its</a:t>
            </a:r>
            <a:r>
              <a:rPr lang="en-US" dirty="0" smtClean="0"/>
              <a:t> a recent branches of psychology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TO PSYCHOLOGY</a:t>
            </a:r>
            <a:endParaRPr lang="en-US" b="1" dirty="0"/>
          </a:p>
        </p:txBody>
      </p:sp>
      <p:sp>
        <p:nvSpPr>
          <p:cNvPr id="3" name="Content Placeholder 2"/>
          <p:cNvSpPr>
            <a:spLocks noGrp="1"/>
          </p:cNvSpPr>
          <p:nvPr>
            <p:ph idx="1"/>
          </p:nvPr>
        </p:nvSpPr>
        <p:spPr/>
        <p:txBody>
          <a:bodyPr/>
          <a:lstStyle/>
          <a:p>
            <a:pPr>
              <a:buNone/>
            </a:pPr>
            <a:r>
              <a:rPr lang="en-US" b="1" dirty="0" smtClean="0"/>
              <a:t>What is psychology? </a:t>
            </a:r>
            <a:r>
              <a:rPr lang="en-US" dirty="0" smtClean="0"/>
              <a:t>The word literally means “study of the soul” The word is derived from ancient Greek (psyche-meaning breath, spirit or soul)and (logia-study of).</a:t>
            </a:r>
          </a:p>
          <a:p>
            <a:pPr>
              <a:buNone/>
            </a:pPr>
            <a:r>
              <a:rPr lang="en-US" b="1" dirty="0" smtClean="0"/>
              <a:t>Definition of psychology</a:t>
            </a:r>
            <a:r>
              <a:rPr lang="en-US" dirty="0" smtClean="0"/>
              <a:t>: Is the scientific study of mental processes and behavior of humans and other animals</a:t>
            </a:r>
          </a:p>
        </p:txBody>
      </p:sp>
      <p:sp>
        <p:nvSpPr>
          <p:cNvPr id="4" name="Date Placeholder 3"/>
          <p:cNvSpPr>
            <a:spLocks noGrp="1"/>
          </p:cNvSpPr>
          <p:nvPr>
            <p:ph type="dt" sz="half" idx="10"/>
          </p:nvPr>
        </p:nvSpPr>
        <p:spPr/>
        <p:txBody>
          <a:bodyPr/>
          <a:lstStyle/>
          <a:p>
            <a:fld id="{955376DB-BA89-43E6-A46C-AE5E4AB42619}"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Community </a:t>
            </a:r>
            <a:r>
              <a:rPr lang="en-US" b="1" dirty="0" err="1" smtClean="0"/>
              <a:t>psychology;</a:t>
            </a:r>
            <a:r>
              <a:rPr lang="en-US" dirty="0" err="1" smtClean="0"/>
              <a:t>study</a:t>
            </a:r>
            <a:r>
              <a:rPr lang="en-US" dirty="0" smtClean="0"/>
              <a:t> the psychology of individual and the dynamics in a community.</a:t>
            </a:r>
          </a:p>
          <a:p>
            <a:pPr>
              <a:buNone/>
            </a:pPr>
            <a:r>
              <a:rPr lang="en-US" dirty="0" smtClean="0"/>
              <a:t>Study the concepts that are characteristic to community oriented </a:t>
            </a:r>
            <a:r>
              <a:rPr lang="en-US" dirty="0" err="1" smtClean="0"/>
              <a:t>behaviour</a:t>
            </a:r>
            <a:r>
              <a:rPr lang="en-US" dirty="0" smtClean="0"/>
              <a:t>.</a:t>
            </a:r>
          </a:p>
          <a:p>
            <a:pPr>
              <a:buNone/>
            </a:pPr>
            <a:r>
              <a:rPr lang="en-US" dirty="0" smtClean="0"/>
              <a:t>Help a community understand </a:t>
            </a:r>
            <a:r>
              <a:rPr lang="en-US" dirty="0" err="1" smtClean="0"/>
              <a:t>empowerment,social</a:t>
            </a:r>
            <a:r>
              <a:rPr lang="en-US" dirty="0" smtClean="0"/>
              <a:t> </a:t>
            </a:r>
            <a:r>
              <a:rPr lang="en-US" dirty="0" err="1" smtClean="0"/>
              <a:t>justice,citizen</a:t>
            </a:r>
            <a:r>
              <a:rPr lang="en-US" dirty="0" smtClean="0"/>
              <a:t> participation etc also </a:t>
            </a:r>
            <a:r>
              <a:rPr lang="en-US" dirty="0" err="1" smtClean="0"/>
              <a:t>reffered</a:t>
            </a:r>
            <a:r>
              <a:rPr lang="en-US" dirty="0" smtClean="0"/>
              <a:t> to as critical psychology </a:t>
            </a:r>
            <a:r>
              <a:rPr lang="en-US" dirty="0" err="1" smtClean="0"/>
              <a:t>eg</a:t>
            </a:r>
            <a:r>
              <a:rPr lang="en-US" dirty="0" smtClean="0"/>
              <a:t> empowering community about </a:t>
            </a:r>
            <a:r>
              <a:rPr lang="en-US" dirty="0" err="1" smtClean="0"/>
              <a:t>fgm</a:t>
            </a:r>
            <a:r>
              <a:rPr lang="en-US" dirty="0" smtClean="0"/>
              <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Experimental </a:t>
            </a:r>
            <a:r>
              <a:rPr lang="en-US" b="1" dirty="0" err="1" smtClean="0"/>
              <a:t>psychology;</a:t>
            </a:r>
            <a:r>
              <a:rPr lang="en-US" dirty="0" err="1" smtClean="0"/>
              <a:t>study</a:t>
            </a:r>
            <a:r>
              <a:rPr lang="en-US" dirty="0" smtClean="0"/>
              <a:t> to understand causes of </a:t>
            </a:r>
            <a:r>
              <a:rPr lang="en-US" dirty="0" err="1" smtClean="0"/>
              <a:t>behaviour</a:t>
            </a:r>
            <a:r>
              <a:rPr lang="en-US" dirty="0" smtClean="0"/>
              <a:t> by studying human and </a:t>
            </a:r>
            <a:r>
              <a:rPr lang="en-US" dirty="0" err="1" smtClean="0"/>
              <a:t>animals.studied</a:t>
            </a:r>
            <a:r>
              <a:rPr lang="en-US" dirty="0" smtClean="0"/>
              <a:t> within and outside laboratory settings.</a:t>
            </a:r>
          </a:p>
          <a:p>
            <a:pPr>
              <a:buNone/>
            </a:pPr>
            <a:r>
              <a:rPr lang="en-US" b="1" dirty="0" smtClean="0"/>
              <a:t>Health </a:t>
            </a:r>
            <a:r>
              <a:rPr lang="en-US" b="1" dirty="0" err="1" smtClean="0"/>
              <a:t>psychology;</a:t>
            </a:r>
            <a:r>
              <a:rPr lang="en-US" dirty="0" err="1" smtClean="0"/>
              <a:t>focuses</a:t>
            </a:r>
            <a:r>
              <a:rPr lang="en-US" dirty="0" smtClean="0"/>
              <a:t> on the clinical </a:t>
            </a:r>
            <a:r>
              <a:rPr lang="en-US" dirty="0" err="1" smtClean="0"/>
              <a:t>rx</a:t>
            </a:r>
            <a:r>
              <a:rPr lang="en-US" dirty="0" smtClean="0"/>
              <a:t> of pts with physical </a:t>
            </a:r>
            <a:r>
              <a:rPr lang="en-US" dirty="0" err="1" smtClean="0"/>
              <a:t>illness,offering</a:t>
            </a:r>
            <a:r>
              <a:rPr lang="en-US" dirty="0" smtClean="0"/>
              <a:t> practical advice people can use </a:t>
            </a:r>
            <a:r>
              <a:rPr lang="en-US" dirty="0" err="1" smtClean="0"/>
              <a:t>inoder</a:t>
            </a:r>
            <a:r>
              <a:rPr lang="en-US" dirty="0" smtClean="0"/>
              <a:t> to improve their </a:t>
            </a:r>
            <a:r>
              <a:rPr lang="en-US" dirty="0" err="1" smtClean="0"/>
              <a:t>health.special</a:t>
            </a:r>
            <a:r>
              <a:rPr lang="en-US" dirty="0" smtClean="0"/>
              <a:t> emphasis on psychosomatic </a:t>
            </a:r>
            <a:r>
              <a:rPr lang="en-US" dirty="0" err="1" smtClean="0"/>
              <a:t>disoders</a:t>
            </a:r>
            <a:r>
              <a:rPr lang="en-US" dirty="0" smtClean="0"/>
              <a:t>(</a:t>
            </a:r>
            <a:r>
              <a:rPr lang="en-US" dirty="0" err="1" smtClean="0"/>
              <a:t>disoders</a:t>
            </a:r>
            <a:r>
              <a:rPr lang="en-US" dirty="0" smtClean="0"/>
              <a:t> related to </a:t>
            </a:r>
            <a:r>
              <a:rPr lang="en-US" dirty="0" err="1" smtClean="0"/>
              <a:t>phychological</a:t>
            </a:r>
            <a:r>
              <a:rPr lang="en-US" dirty="0" smtClean="0"/>
              <a:t> factors but not biological causes)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Industrial/organizational psychology;</a:t>
            </a:r>
          </a:p>
          <a:p>
            <a:pPr>
              <a:buNone/>
            </a:pPr>
            <a:r>
              <a:rPr lang="en-US" dirty="0" smtClean="0"/>
              <a:t>Employed by companies to administer tests which measure </a:t>
            </a:r>
            <a:r>
              <a:rPr lang="en-US" dirty="0" err="1" smtClean="0"/>
              <a:t>employes</a:t>
            </a:r>
            <a:r>
              <a:rPr lang="en-US" dirty="0" smtClean="0"/>
              <a:t> aptitude or skills in hiring and placement </a:t>
            </a:r>
            <a:r>
              <a:rPr lang="en-US" dirty="0" err="1" smtClean="0"/>
              <a:t>programs.may</a:t>
            </a:r>
            <a:r>
              <a:rPr lang="en-US" dirty="0" smtClean="0"/>
              <a:t> conduct </a:t>
            </a:r>
            <a:r>
              <a:rPr lang="en-US" dirty="0" err="1" smtClean="0"/>
              <a:t>reaserch</a:t>
            </a:r>
            <a:r>
              <a:rPr lang="en-US" dirty="0" smtClean="0"/>
              <a:t> on </a:t>
            </a:r>
            <a:r>
              <a:rPr lang="en-US" dirty="0" err="1" smtClean="0"/>
              <a:t>employes,motivation,productivity,job</a:t>
            </a:r>
            <a:r>
              <a:rPr lang="en-US" dirty="0" smtClean="0"/>
              <a:t> satisfaction and advice the management accordingly.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Social </a:t>
            </a:r>
            <a:r>
              <a:rPr lang="en-US" b="1" dirty="0" err="1" smtClean="0"/>
              <a:t>psychology;</a:t>
            </a:r>
            <a:r>
              <a:rPr lang="en-US" dirty="0" err="1" smtClean="0"/>
              <a:t>study</a:t>
            </a:r>
            <a:r>
              <a:rPr lang="en-US" dirty="0" smtClean="0"/>
              <a:t> of human </a:t>
            </a:r>
            <a:r>
              <a:rPr lang="en-US" dirty="0" err="1" smtClean="0"/>
              <a:t>interaction.including</a:t>
            </a:r>
            <a:r>
              <a:rPr lang="en-US" dirty="0" smtClean="0"/>
              <a:t> </a:t>
            </a:r>
            <a:r>
              <a:rPr lang="en-US" dirty="0" err="1" smtClean="0"/>
              <a:t>communication,cooperation</a:t>
            </a:r>
            <a:r>
              <a:rPr lang="en-US" dirty="0" smtClean="0"/>
              <a:t> and </a:t>
            </a:r>
            <a:r>
              <a:rPr lang="en-US" dirty="0" err="1" smtClean="0"/>
              <a:t>competition,leadership</a:t>
            </a:r>
            <a:r>
              <a:rPr lang="en-US" dirty="0" smtClean="0"/>
              <a:t> and attitude </a:t>
            </a:r>
            <a:r>
              <a:rPr lang="en-US" dirty="0" err="1" smtClean="0"/>
              <a:t>development.it</a:t>
            </a:r>
            <a:r>
              <a:rPr lang="en-US" dirty="0" smtClean="0"/>
              <a:t> seek to understand human </a:t>
            </a:r>
            <a:r>
              <a:rPr lang="en-US" dirty="0" err="1" smtClean="0"/>
              <a:t>behaviour</a:t>
            </a:r>
            <a:r>
              <a:rPr lang="en-US" dirty="0" smtClean="0"/>
              <a:t> in social setting.</a:t>
            </a:r>
          </a:p>
          <a:p>
            <a:pPr>
              <a:buNone/>
            </a:pPr>
            <a:r>
              <a:rPr lang="en-US" b="1" dirty="0" smtClean="0"/>
              <a:t>Personality </a:t>
            </a:r>
            <a:r>
              <a:rPr lang="en-US" b="1" dirty="0" err="1" smtClean="0"/>
              <a:t>psychology;</a:t>
            </a:r>
            <a:r>
              <a:rPr lang="en-US" dirty="0" err="1" smtClean="0"/>
              <a:t>it</a:t>
            </a:r>
            <a:r>
              <a:rPr lang="en-US" dirty="0" smtClean="0"/>
              <a:t> governs the legitimate </a:t>
            </a:r>
            <a:r>
              <a:rPr lang="en-US" dirty="0" err="1" smtClean="0"/>
              <a:t>iq</a:t>
            </a:r>
            <a:r>
              <a:rPr lang="en-US" dirty="0" smtClean="0"/>
              <a:t>(intelligence </a:t>
            </a:r>
            <a:r>
              <a:rPr lang="en-US" dirty="0" err="1" smtClean="0"/>
              <a:t>quotent</a:t>
            </a:r>
            <a:r>
              <a:rPr lang="en-US" dirty="0" smtClean="0"/>
              <a:t>) test and the personality test that one takes to understand themselves </a:t>
            </a:r>
            <a:r>
              <a:rPr lang="en-US" dirty="0" err="1" smtClean="0"/>
              <a:t>better.studies</a:t>
            </a:r>
            <a:r>
              <a:rPr lang="en-US" dirty="0" smtClean="0"/>
              <a:t> specific personality </a:t>
            </a:r>
            <a:r>
              <a:rPr lang="en-US" dirty="0" err="1" smtClean="0"/>
              <a:t>disoders</a:t>
            </a:r>
            <a:r>
              <a:rPr lang="en-US" dirty="0" smtClean="0"/>
              <a:t> </a:t>
            </a:r>
            <a:r>
              <a:rPr lang="en-US" dirty="0" err="1" smtClean="0"/>
              <a:t>e.g</a:t>
            </a:r>
            <a:r>
              <a:rPr lang="en-US" dirty="0" smtClean="0"/>
              <a:t> </a:t>
            </a:r>
            <a:r>
              <a:rPr lang="en-US" dirty="0" err="1" smtClean="0"/>
              <a:t>narscistic</a:t>
            </a:r>
            <a:r>
              <a:rPr lang="en-US" dirty="0" smtClean="0"/>
              <a:t> personality </a:t>
            </a:r>
            <a:r>
              <a:rPr lang="en-US" dirty="0" err="1" smtClean="0"/>
              <a:t>disoders,boarderline</a:t>
            </a:r>
            <a:r>
              <a:rPr lang="en-US" dirty="0" smtClean="0"/>
              <a:t> pd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dirty="0" smtClean="0"/>
              <a:t>Evolutionary </a:t>
            </a:r>
            <a:r>
              <a:rPr lang="en-US" b="1" dirty="0" err="1" smtClean="0"/>
              <a:t>psychology;</a:t>
            </a:r>
            <a:r>
              <a:rPr lang="en-US" dirty="0" err="1" smtClean="0"/>
              <a:t>studies</a:t>
            </a:r>
            <a:r>
              <a:rPr lang="en-US" dirty="0" smtClean="0"/>
              <a:t> the most primal psychological stimuli in human </a:t>
            </a:r>
            <a:r>
              <a:rPr lang="en-US" dirty="0" err="1" smtClean="0"/>
              <a:t>being.it</a:t>
            </a:r>
            <a:r>
              <a:rPr lang="en-US" dirty="0" smtClean="0"/>
              <a:t> is believed by evolutionary </a:t>
            </a:r>
            <a:r>
              <a:rPr lang="en-US" dirty="0" err="1" smtClean="0"/>
              <a:t>scientist,that</a:t>
            </a:r>
            <a:r>
              <a:rPr lang="en-US" dirty="0" smtClean="0"/>
              <a:t> while it is absolutely natural for a human being to pick out linguistic </a:t>
            </a:r>
            <a:r>
              <a:rPr lang="en-US" dirty="0" err="1" smtClean="0"/>
              <a:t>skills,the</a:t>
            </a:r>
            <a:r>
              <a:rPr lang="en-US" dirty="0" smtClean="0"/>
              <a:t> same does not hold true for reading and writing.</a:t>
            </a:r>
          </a:p>
          <a:p>
            <a:pPr>
              <a:buNone/>
            </a:pPr>
            <a:r>
              <a:rPr lang="en-US" b="1" dirty="0" smtClean="0"/>
              <a:t>Forensic/legal </a:t>
            </a:r>
            <a:r>
              <a:rPr lang="en-US" b="1" dirty="0" err="1" smtClean="0"/>
              <a:t>psychology;</a:t>
            </a:r>
            <a:r>
              <a:rPr lang="en-US" dirty="0" err="1" smtClean="0"/>
              <a:t>legal</a:t>
            </a:r>
            <a:r>
              <a:rPr lang="en-US" dirty="0" smtClean="0"/>
              <a:t> psychologist is basically the same as cognitive and clinical </a:t>
            </a:r>
            <a:r>
              <a:rPr lang="en-US" dirty="0" err="1" smtClean="0"/>
              <a:t>psychology.legal</a:t>
            </a:r>
            <a:r>
              <a:rPr lang="en-US" dirty="0" smtClean="0"/>
              <a:t> psychologist assist in the process of crime investigation.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It use this understanding to judge the testimonies and statements of the witnesses or the </a:t>
            </a:r>
            <a:r>
              <a:rPr lang="en-US" dirty="0" err="1" smtClean="0"/>
              <a:t>victims,giving</a:t>
            </a:r>
            <a:r>
              <a:rPr lang="en-US" dirty="0" smtClean="0"/>
              <a:t> the investigation the extra push that it may </a:t>
            </a:r>
            <a:r>
              <a:rPr lang="en-US" dirty="0" err="1" smtClean="0"/>
              <a:t>need.often</a:t>
            </a:r>
            <a:r>
              <a:rPr lang="en-US" dirty="0" smtClean="0"/>
              <a:t> work within the judicial system in such diverse area as determining an inmates readiness for </a:t>
            </a:r>
            <a:r>
              <a:rPr lang="en-US" dirty="0" err="1" smtClean="0"/>
              <a:t>parole,evaluation</a:t>
            </a:r>
            <a:r>
              <a:rPr lang="en-US" dirty="0" smtClean="0"/>
              <a:t> of rehabilitation </a:t>
            </a:r>
            <a:r>
              <a:rPr lang="en-US" dirty="0" err="1" smtClean="0"/>
              <a:t>programs,criminal</a:t>
            </a:r>
            <a:r>
              <a:rPr lang="en-US" dirty="0" smtClean="0"/>
              <a:t> competency and </a:t>
            </a:r>
            <a:r>
              <a:rPr lang="en-US" dirty="0" err="1" smtClean="0"/>
              <a:t>damages,eye</a:t>
            </a:r>
            <a:r>
              <a:rPr lang="en-US" dirty="0" smtClean="0"/>
              <a:t> witness testimony and </a:t>
            </a:r>
            <a:r>
              <a:rPr lang="en-US" dirty="0" err="1" smtClean="0"/>
              <a:t>evidence,just</a:t>
            </a:r>
            <a:r>
              <a:rPr lang="en-US" dirty="0" smtClean="0"/>
              <a:t> selection and police training</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Developmental </a:t>
            </a:r>
            <a:r>
              <a:rPr lang="en-US" b="1" dirty="0" err="1" smtClean="0"/>
              <a:t>psychology;</a:t>
            </a:r>
            <a:r>
              <a:rPr lang="en-US" dirty="0" err="1" smtClean="0"/>
              <a:t>study</a:t>
            </a:r>
            <a:r>
              <a:rPr lang="en-US" dirty="0" smtClean="0"/>
              <a:t> systematic changes that occur in a human being and his psyche over the course of life.</a:t>
            </a:r>
          </a:p>
          <a:p>
            <a:pPr>
              <a:buNone/>
            </a:pPr>
            <a:r>
              <a:rPr lang="en-US" dirty="0" smtClean="0"/>
              <a:t>Concerned with early child development and care</a:t>
            </a:r>
          </a:p>
          <a:p>
            <a:pPr>
              <a:buNone/>
            </a:pPr>
            <a:r>
              <a:rPr lang="en-US" dirty="0" smtClean="0"/>
              <a:t>Each individual goes through certain changes during their life</a:t>
            </a:r>
          </a:p>
          <a:p>
            <a:pPr>
              <a:buNone/>
            </a:pPr>
            <a:r>
              <a:rPr lang="en-US" dirty="0" smtClean="0"/>
              <a:t>Study progression and help understand these changes their causes and effects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dirty="0" smtClean="0"/>
              <a:t>   Educational </a:t>
            </a:r>
            <a:r>
              <a:rPr lang="en-US" b="1" dirty="0" err="1" smtClean="0"/>
              <a:t>psychology;</a:t>
            </a:r>
            <a:r>
              <a:rPr lang="en-US" dirty="0" err="1" smtClean="0"/>
              <a:t>study</a:t>
            </a:r>
            <a:r>
              <a:rPr lang="en-US" dirty="0" smtClean="0"/>
              <a:t> how humans learn in educational </a:t>
            </a:r>
            <a:r>
              <a:rPr lang="en-US" dirty="0" err="1" smtClean="0"/>
              <a:t>settings,the</a:t>
            </a:r>
            <a:r>
              <a:rPr lang="en-US" dirty="0" smtClean="0"/>
              <a:t> effectiveness of educational interventions the psychology of teaching and the social psychology of schools as </a:t>
            </a:r>
            <a:r>
              <a:rPr lang="en-US" dirty="0" err="1" smtClean="0"/>
              <a:t>organisations.concerned</a:t>
            </a:r>
            <a:r>
              <a:rPr lang="en-US" dirty="0" smtClean="0"/>
              <a:t> with how students learn and develop often </a:t>
            </a:r>
            <a:r>
              <a:rPr lang="en-US" dirty="0" err="1" smtClean="0"/>
              <a:t>foccussing</a:t>
            </a:r>
            <a:r>
              <a:rPr lang="en-US" dirty="0" smtClean="0"/>
              <a:t> on subgroups such as gifted children and those subject to specific disabilities.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Methods of studying psychology</a:t>
            </a:r>
            <a:endParaRPr lang="en-US" b="1" dirty="0"/>
          </a:p>
        </p:txBody>
      </p:sp>
      <p:sp>
        <p:nvSpPr>
          <p:cNvPr id="3" name="Content Placeholder 2"/>
          <p:cNvSpPr>
            <a:spLocks noGrp="1"/>
          </p:cNvSpPr>
          <p:nvPr>
            <p:ph idx="1"/>
          </p:nvPr>
        </p:nvSpPr>
        <p:spPr/>
        <p:txBody>
          <a:bodyPr/>
          <a:lstStyle/>
          <a:p>
            <a:pPr>
              <a:buNone/>
            </a:pPr>
            <a:r>
              <a:rPr lang="en-US" dirty="0" smtClean="0"/>
              <a:t>1.Introspection</a:t>
            </a:r>
          </a:p>
          <a:p>
            <a:pPr>
              <a:buNone/>
            </a:pPr>
            <a:r>
              <a:rPr lang="en-US" dirty="0" smtClean="0"/>
              <a:t>2.Observation</a:t>
            </a:r>
          </a:p>
          <a:p>
            <a:pPr>
              <a:buNone/>
            </a:pPr>
            <a:r>
              <a:rPr lang="en-US" dirty="0" smtClean="0"/>
              <a:t>3.Clinical method/case history</a:t>
            </a:r>
          </a:p>
          <a:p>
            <a:pPr>
              <a:buNone/>
            </a:pPr>
            <a:r>
              <a:rPr lang="en-US" dirty="0" smtClean="0"/>
              <a:t>4.Experimental</a:t>
            </a:r>
          </a:p>
          <a:p>
            <a:pPr>
              <a:buNone/>
            </a:pPr>
            <a:r>
              <a:rPr lang="en-US" dirty="0" smtClean="0"/>
              <a:t>5.Survey</a:t>
            </a:r>
          </a:p>
          <a:p>
            <a:pPr>
              <a:buNone/>
            </a:pPr>
            <a:r>
              <a:rPr lang="en-US" dirty="0" smtClean="0"/>
              <a:t>6.Genetics</a:t>
            </a:r>
          </a:p>
          <a:p>
            <a:pPr>
              <a:buNone/>
            </a:pPr>
            <a:r>
              <a:rPr lang="en-US" dirty="0" smtClean="0"/>
              <a:t>7.Testing</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Introspection;</a:t>
            </a:r>
          </a:p>
          <a:p>
            <a:pPr>
              <a:buNone/>
            </a:pPr>
            <a:r>
              <a:rPr lang="en-US" dirty="0" smtClean="0"/>
              <a:t>Introduced by E.B </a:t>
            </a:r>
            <a:r>
              <a:rPr lang="en-US" dirty="0" err="1" smtClean="0"/>
              <a:t>Titcher</a:t>
            </a:r>
            <a:endParaRPr lang="en-US" dirty="0" smtClean="0"/>
          </a:p>
          <a:p>
            <a:pPr>
              <a:buNone/>
            </a:pPr>
            <a:r>
              <a:rPr lang="en-US" dirty="0" smtClean="0"/>
              <a:t>Known as self observation meaning to look within the individual himself can observe and report.</a:t>
            </a:r>
          </a:p>
          <a:p>
            <a:pPr>
              <a:buNone/>
            </a:pPr>
            <a:r>
              <a:rPr lang="en-US" dirty="0" smtClean="0"/>
              <a:t>Some demerits are that the method cannot be used to study </a:t>
            </a:r>
            <a:r>
              <a:rPr lang="en-US" dirty="0" err="1" smtClean="0"/>
              <a:t>children,animals</a:t>
            </a:r>
            <a:r>
              <a:rPr lang="en-US" dirty="0" smtClean="0"/>
              <a:t> and person suffering from mental disorder.</a:t>
            </a:r>
          </a:p>
          <a:p>
            <a:pPr>
              <a:buNone/>
            </a:pPr>
            <a:r>
              <a:rPr lang="en-US" dirty="0" smtClean="0"/>
              <a:t>Its cheap and easy method</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Psychology is used in understanding  and control of human behavior</a:t>
            </a:r>
          </a:p>
          <a:p>
            <a:pPr>
              <a:buNone/>
            </a:pPr>
            <a:r>
              <a:rPr lang="en-US" dirty="0" smtClean="0"/>
              <a:t>It includes peoples attitude physical and emotional changes.</a:t>
            </a:r>
          </a:p>
          <a:p>
            <a:pPr>
              <a:buNone/>
            </a:pPr>
            <a:r>
              <a:rPr lang="en-US" dirty="0" smtClean="0"/>
              <a:t>In this field a professional/practitioner or researcher is called a psychologist.</a:t>
            </a:r>
          </a:p>
          <a:p>
            <a:pPr>
              <a:buNone/>
            </a:pPr>
            <a:r>
              <a:rPr lang="en-US" dirty="0" smtClean="0"/>
              <a:t>Psychologist are classified in social or behavioral,</a:t>
            </a:r>
            <a:endParaRPr lang="en-US" dirty="0"/>
          </a:p>
        </p:txBody>
      </p:sp>
      <p:sp>
        <p:nvSpPr>
          <p:cNvPr id="4" name="Date Placeholder 3"/>
          <p:cNvSpPr>
            <a:spLocks noGrp="1"/>
          </p:cNvSpPr>
          <p:nvPr>
            <p:ph type="dt" sz="half" idx="10"/>
          </p:nvPr>
        </p:nvSpPr>
        <p:spPr/>
        <p:txBody>
          <a:bodyPr/>
          <a:lstStyle/>
          <a:p>
            <a:fld id="{DACF4252-B3F7-4E0F-8DD3-3C882FDD4FE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observation;</a:t>
            </a:r>
          </a:p>
          <a:p>
            <a:pPr>
              <a:buNone/>
            </a:pPr>
            <a:r>
              <a:rPr lang="en-US" dirty="0" smtClean="0"/>
              <a:t>Useful where experiments cannot be conducted</a:t>
            </a:r>
          </a:p>
          <a:p>
            <a:pPr>
              <a:buNone/>
            </a:pPr>
            <a:r>
              <a:rPr lang="en-US" dirty="0" err="1" smtClean="0"/>
              <a:t>Obervers</a:t>
            </a:r>
            <a:r>
              <a:rPr lang="en-US" dirty="0" smtClean="0"/>
              <a:t> will observe and collect the data </a:t>
            </a:r>
            <a:r>
              <a:rPr lang="en-US" dirty="0" err="1" smtClean="0"/>
              <a:t>eg</a:t>
            </a:r>
            <a:r>
              <a:rPr lang="en-US" dirty="0" smtClean="0"/>
              <a:t> hospital nurse will make observation of pts </a:t>
            </a:r>
            <a:r>
              <a:rPr lang="en-US" dirty="0" err="1" smtClean="0"/>
              <a:t>temp,pulse</a:t>
            </a:r>
            <a:r>
              <a:rPr lang="en-US" dirty="0" smtClean="0"/>
              <a:t> , </a:t>
            </a:r>
            <a:r>
              <a:rPr lang="en-US" dirty="0" err="1" smtClean="0"/>
              <a:t>bp,etc</a:t>
            </a:r>
            <a:r>
              <a:rPr lang="en-US" dirty="0" smtClean="0"/>
              <a:t>.</a:t>
            </a:r>
          </a:p>
          <a:p>
            <a:pPr>
              <a:buNone/>
            </a:pPr>
            <a:r>
              <a:rPr lang="en-US" dirty="0" smtClean="0"/>
              <a:t>Called naturalistic/objective observation </a:t>
            </a:r>
            <a:r>
              <a:rPr lang="en-US" dirty="0" err="1" smtClean="0"/>
              <a:t>bcos</a:t>
            </a:r>
            <a:r>
              <a:rPr lang="en-US" dirty="0" smtClean="0"/>
              <a:t> the </a:t>
            </a:r>
            <a:r>
              <a:rPr lang="en-US" dirty="0" err="1" smtClean="0"/>
              <a:t>pax</a:t>
            </a:r>
            <a:r>
              <a:rPr lang="en-US" dirty="0" smtClean="0"/>
              <a:t> being observed is not aware that they are being observed</a:t>
            </a:r>
          </a:p>
          <a:p>
            <a:pPr>
              <a:buNone/>
            </a:pPr>
            <a:r>
              <a:rPr lang="en-US" dirty="0" smtClean="0"/>
              <a:t>Demerits are chances of subjective report and prejudice of observer</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observation;</a:t>
            </a:r>
          </a:p>
          <a:p>
            <a:pPr>
              <a:buNone/>
            </a:pPr>
            <a:r>
              <a:rPr lang="en-US" dirty="0" smtClean="0"/>
              <a:t>Useful where experiments cannot be conducted</a:t>
            </a:r>
          </a:p>
          <a:p>
            <a:pPr>
              <a:buNone/>
            </a:pPr>
            <a:r>
              <a:rPr lang="en-US" dirty="0" err="1" smtClean="0"/>
              <a:t>Obervers</a:t>
            </a:r>
            <a:r>
              <a:rPr lang="en-US" dirty="0" smtClean="0"/>
              <a:t> will observe and collect the data </a:t>
            </a:r>
            <a:r>
              <a:rPr lang="en-US" dirty="0" err="1" smtClean="0"/>
              <a:t>eg</a:t>
            </a:r>
            <a:r>
              <a:rPr lang="en-US" dirty="0" smtClean="0"/>
              <a:t> hospital nurse will make observation of pts </a:t>
            </a:r>
            <a:r>
              <a:rPr lang="en-US" dirty="0" err="1" smtClean="0"/>
              <a:t>temp,pulse</a:t>
            </a:r>
            <a:r>
              <a:rPr lang="en-US" dirty="0" smtClean="0"/>
              <a:t> , </a:t>
            </a:r>
            <a:r>
              <a:rPr lang="en-US" dirty="0" err="1" smtClean="0"/>
              <a:t>bp,etc</a:t>
            </a:r>
            <a:r>
              <a:rPr lang="en-US" dirty="0" smtClean="0"/>
              <a:t>.</a:t>
            </a:r>
          </a:p>
          <a:p>
            <a:pPr>
              <a:buNone/>
            </a:pPr>
            <a:r>
              <a:rPr lang="en-US" dirty="0" smtClean="0"/>
              <a:t>Called naturalistic/objective observation </a:t>
            </a:r>
            <a:r>
              <a:rPr lang="en-US" dirty="0" err="1" smtClean="0"/>
              <a:t>bcos</a:t>
            </a:r>
            <a:r>
              <a:rPr lang="en-US" dirty="0" smtClean="0"/>
              <a:t> the </a:t>
            </a:r>
            <a:r>
              <a:rPr lang="en-US" dirty="0" err="1" smtClean="0"/>
              <a:t>pax</a:t>
            </a:r>
            <a:r>
              <a:rPr lang="en-US" dirty="0" smtClean="0"/>
              <a:t> being observed is not aware that they are being observed</a:t>
            </a:r>
          </a:p>
          <a:p>
            <a:pPr>
              <a:buNone/>
            </a:pPr>
            <a:r>
              <a:rPr lang="en-US" dirty="0" smtClean="0"/>
              <a:t>Demerits are chances of subjective report and prejudice of observer</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Clinical/case/history </a:t>
            </a:r>
            <a:r>
              <a:rPr lang="en-US" b="1" dirty="0" err="1" smtClean="0"/>
              <a:t>method;</a:t>
            </a:r>
            <a:r>
              <a:rPr lang="en-US" dirty="0" err="1" smtClean="0"/>
              <a:t>commonly</a:t>
            </a:r>
            <a:r>
              <a:rPr lang="en-US" dirty="0" smtClean="0"/>
              <a:t> seen in hospital and also in education setting.</a:t>
            </a:r>
          </a:p>
          <a:p>
            <a:pPr>
              <a:buNone/>
            </a:pPr>
            <a:r>
              <a:rPr lang="en-US" dirty="0" smtClean="0"/>
              <a:t>Information is collected when a patient is being seen in hospital pertaining the disease </a:t>
            </a:r>
            <a:r>
              <a:rPr lang="en-US" dirty="0" err="1" smtClean="0"/>
              <a:t>e.g</a:t>
            </a:r>
            <a:r>
              <a:rPr lang="en-US" dirty="0" smtClean="0"/>
              <a:t> past </a:t>
            </a:r>
            <a:r>
              <a:rPr lang="en-US" dirty="0" err="1" smtClean="0"/>
              <a:t>history,rx</a:t>
            </a:r>
            <a:r>
              <a:rPr lang="en-US" dirty="0" smtClean="0"/>
              <a:t> taken </a:t>
            </a:r>
            <a:r>
              <a:rPr lang="en-US" dirty="0" err="1" smtClean="0"/>
              <a:t>e.t.c</a:t>
            </a:r>
            <a:endParaRPr lang="en-US" dirty="0" smtClean="0"/>
          </a:p>
          <a:p>
            <a:pPr>
              <a:buNone/>
            </a:pPr>
            <a:r>
              <a:rPr lang="en-US" dirty="0" smtClean="0"/>
              <a:t>The information may be </a:t>
            </a:r>
            <a:r>
              <a:rPr lang="en-US" dirty="0" err="1" smtClean="0"/>
              <a:t>colllected</a:t>
            </a:r>
            <a:r>
              <a:rPr lang="en-US" dirty="0" smtClean="0"/>
              <a:t> from pts </a:t>
            </a:r>
            <a:r>
              <a:rPr lang="en-US" dirty="0" err="1" smtClean="0"/>
              <a:t>family,friends</a:t>
            </a:r>
            <a:r>
              <a:rPr lang="en-US" dirty="0" smtClean="0"/>
              <a:t> or </a:t>
            </a:r>
            <a:r>
              <a:rPr lang="en-US" dirty="0" err="1" smtClean="0"/>
              <a:t>neighbours</a:t>
            </a:r>
            <a:r>
              <a:rPr lang="en-US" dirty="0" smtClean="0"/>
              <a: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Survey method;</a:t>
            </a:r>
          </a:p>
          <a:p>
            <a:pPr>
              <a:buNone/>
            </a:pPr>
            <a:r>
              <a:rPr lang="en-US" dirty="0" smtClean="0"/>
              <a:t>Used to gather information from a large no. of people.</a:t>
            </a:r>
          </a:p>
          <a:p>
            <a:pPr>
              <a:buNone/>
            </a:pPr>
            <a:r>
              <a:rPr lang="en-US" dirty="0" err="1" smtClean="0"/>
              <a:t>Questionares,checklists,rating</a:t>
            </a:r>
            <a:r>
              <a:rPr lang="en-US" dirty="0" smtClean="0"/>
              <a:t> </a:t>
            </a:r>
            <a:r>
              <a:rPr lang="en-US" dirty="0" err="1" smtClean="0"/>
              <a:t>scales.inventories</a:t>
            </a:r>
            <a:r>
              <a:rPr lang="en-US" dirty="0" smtClean="0"/>
              <a:t> are used to collect required information.</a:t>
            </a:r>
          </a:p>
          <a:p>
            <a:pPr>
              <a:buNone/>
            </a:pPr>
            <a:r>
              <a:rPr lang="en-US" dirty="0" smtClean="0"/>
              <a:t>Methods used to gather information about political </a:t>
            </a:r>
            <a:r>
              <a:rPr lang="en-US" dirty="0" err="1" smtClean="0"/>
              <a:t>opinion,customers</a:t>
            </a:r>
            <a:r>
              <a:rPr lang="en-US" dirty="0" smtClean="0"/>
              <a:t> preferences etc awareness about a disease, opinion about health need etc</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Genetic method;</a:t>
            </a:r>
          </a:p>
          <a:p>
            <a:pPr>
              <a:buNone/>
            </a:pPr>
            <a:r>
              <a:rPr lang="en-US" dirty="0" smtClean="0"/>
              <a:t>Also called developmental method.</a:t>
            </a:r>
          </a:p>
          <a:p>
            <a:pPr>
              <a:buNone/>
            </a:pPr>
            <a:r>
              <a:rPr lang="en-US" dirty="0" smtClean="0"/>
              <a:t>Most of the </a:t>
            </a:r>
            <a:r>
              <a:rPr lang="en-US" dirty="0" err="1" smtClean="0"/>
              <a:t>behaviour</a:t>
            </a:r>
            <a:r>
              <a:rPr lang="en-US" dirty="0" smtClean="0"/>
              <a:t> are as a result of earlier experiences </a:t>
            </a:r>
            <a:r>
              <a:rPr lang="en-US" dirty="0" err="1" smtClean="0"/>
              <a:t>e.g</a:t>
            </a:r>
            <a:r>
              <a:rPr lang="en-US" dirty="0" smtClean="0"/>
              <a:t> </a:t>
            </a:r>
            <a:r>
              <a:rPr lang="en-US" dirty="0" err="1" smtClean="0"/>
              <a:t>inorder</a:t>
            </a:r>
            <a:r>
              <a:rPr lang="en-US" dirty="0" smtClean="0"/>
              <a:t> to understand the </a:t>
            </a:r>
            <a:r>
              <a:rPr lang="en-US" dirty="0" err="1" smtClean="0"/>
              <a:t>behaviour</a:t>
            </a:r>
            <a:r>
              <a:rPr lang="en-US" dirty="0" smtClean="0"/>
              <a:t> of adults we need to know their childhood development.</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Testing methods;</a:t>
            </a:r>
          </a:p>
          <a:p>
            <a:pPr>
              <a:buNone/>
            </a:pPr>
            <a:r>
              <a:rPr lang="en-US" dirty="0" smtClean="0"/>
              <a:t>Different tests are developed by psychologist to study various aspect of </a:t>
            </a:r>
            <a:r>
              <a:rPr lang="en-US" dirty="0" err="1" smtClean="0"/>
              <a:t>behaviour,the</a:t>
            </a:r>
            <a:r>
              <a:rPr lang="en-US" dirty="0" smtClean="0"/>
              <a:t> </a:t>
            </a:r>
            <a:r>
              <a:rPr lang="en-US" dirty="0" err="1" smtClean="0"/>
              <a:t>attitude,interest,abilities,intelligence,adjustment,personality</a:t>
            </a:r>
            <a:r>
              <a:rPr lang="en-US" dirty="0" smtClean="0"/>
              <a:t> and such other factors which influence </a:t>
            </a:r>
            <a:r>
              <a:rPr lang="en-US" dirty="0" err="1" smtClean="0"/>
              <a:t>behaviour.Can</a:t>
            </a:r>
            <a:r>
              <a:rPr lang="en-US" dirty="0" smtClean="0"/>
              <a:t> be studied by administering the suitable tests.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Relevance of psychology in health care</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It appreciates the way we  comprehend the </a:t>
            </a:r>
            <a:r>
              <a:rPr lang="en-US" dirty="0" err="1" smtClean="0"/>
              <a:t>behaviour</a:t>
            </a:r>
            <a:r>
              <a:rPr lang="en-US" dirty="0" smtClean="0"/>
              <a:t> of the pts to </a:t>
            </a:r>
            <a:r>
              <a:rPr lang="en-US" dirty="0" err="1" smtClean="0"/>
              <a:t>utilise</a:t>
            </a:r>
            <a:r>
              <a:rPr lang="en-US" dirty="0" smtClean="0"/>
              <a:t> appropriate psychological intervention from them</a:t>
            </a:r>
          </a:p>
          <a:p>
            <a:r>
              <a:rPr lang="en-US" dirty="0" smtClean="0"/>
              <a:t>It provides better understanding as to the r/ship of the illness and proper way to conduct </a:t>
            </a:r>
            <a:r>
              <a:rPr lang="en-US" dirty="0" err="1" smtClean="0"/>
              <a:t>behaviour</a:t>
            </a:r>
            <a:r>
              <a:rPr lang="en-US" dirty="0" smtClean="0"/>
              <a:t> therapeutics intervention by use of effective communication process</a:t>
            </a:r>
          </a:p>
          <a:p>
            <a:r>
              <a:rPr lang="en-US" dirty="0" smtClean="0"/>
              <a:t>It ensures effective coping mechanism to reduce the risk of stress-related illness as the result of illness including the feeling of pain in the health recovery of the pts.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It informs the r/ship of </a:t>
            </a:r>
            <a:r>
              <a:rPr lang="en-US" dirty="0" err="1" smtClean="0"/>
              <a:t>behaviour</a:t>
            </a:r>
            <a:r>
              <a:rPr lang="en-US" dirty="0" smtClean="0"/>
              <a:t> and its influence to the well being of the pts.</a:t>
            </a:r>
          </a:p>
          <a:p>
            <a:r>
              <a:rPr lang="en-US" dirty="0" smtClean="0"/>
              <a:t>It helps the physician to explain health related </a:t>
            </a:r>
            <a:r>
              <a:rPr lang="en-US" dirty="0" err="1" smtClean="0"/>
              <a:t>behaviour</a:t>
            </a:r>
            <a:r>
              <a:rPr lang="en-US" dirty="0" smtClean="0"/>
              <a:t> that are affected by the lifestyle(such as personal vices of </a:t>
            </a:r>
            <a:r>
              <a:rPr lang="en-US" dirty="0" err="1" smtClean="0"/>
              <a:t>smoking,drinking,drug</a:t>
            </a:r>
            <a:r>
              <a:rPr lang="en-US" dirty="0" smtClean="0"/>
              <a:t> addiction etc and its health consequences.</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Help in modification of </a:t>
            </a:r>
            <a:r>
              <a:rPr lang="en-US" dirty="0" err="1" smtClean="0"/>
              <a:t>behaviour</a:t>
            </a:r>
            <a:r>
              <a:rPr lang="en-US" dirty="0" smtClean="0"/>
              <a:t> from negative response such as depression and stress to positive counter-response such as moral and psychological </a:t>
            </a:r>
            <a:r>
              <a:rPr lang="en-US" dirty="0" err="1" smtClean="0"/>
              <a:t>support,understanding</a:t>
            </a:r>
            <a:r>
              <a:rPr lang="en-US" dirty="0" smtClean="0"/>
              <a:t> of the </a:t>
            </a:r>
            <a:r>
              <a:rPr lang="en-US" dirty="0" err="1" smtClean="0"/>
              <a:t>beh,and</a:t>
            </a:r>
            <a:r>
              <a:rPr lang="en-US" dirty="0" smtClean="0"/>
              <a:t> other effective mechanism to finally recover from the illness in the hospital.</a:t>
            </a:r>
            <a:endParaRPr lang="en-US" dirty="0"/>
          </a:p>
        </p:txBody>
      </p:sp>
      <p:sp>
        <p:nvSpPr>
          <p:cNvPr id="5" name="Slide Number Placeholder 4"/>
          <p:cNvSpPr>
            <a:spLocks noGrp="1"/>
          </p:cNvSpPr>
          <p:nvPr>
            <p:ph type="sldNum" sz="quarter" idx="12"/>
          </p:nvPr>
        </p:nvSpPr>
        <p:spPr/>
        <p:txBody>
          <a:bodyPr/>
          <a:lstStyle/>
          <a:p>
            <a:fld id="{A72AD1C8-2323-4471-8A5F-FF8FEC33CE66}"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HUMAN GROWTH &amp;DEVELOPMENT</a:t>
            </a:r>
            <a:endParaRPr lang="en-US" b="1" dirty="0"/>
          </a:p>
        </p:txBody>
      </p:sp>
      <p:sp>
        <p:nvSpPr>
          <p:cNvPr id="3" name="Content Placeholder 2"/>
          <p:cNvSpPr>
            <a:spLocks noGrp="1"/>
          </p:cNvSpPr>
          <p:nvPr>
            <p:ph idx="1"/>
          </p:nvPr>
        </p:nvSpPr>
        <p:spPr/>
        <p:txBody>
          <a:bodyPr/>
          <a:lstStyle/>
          <a:p>
            <a:pPr>
              <a:buNone/>
            </a:pPr>
            <a:r>
              <a:rPr lang="en-US" b="1" dirty="0" smtClean="0"/>
              <a:t>                                         BY</a:t>
            </a:r>
          </a:p>
          <a:p>
            <a:pPr>
              <a:buNone/>
            </a:pPr>
            <a:endParaRPr lang="en-US" b="1" dirty="0" smtClean="0"/>
          </a:p>
          <a:p>
            <a:pPr>
              <a:buNone/>
            </a:pPr>
            <a:r>
              <a:rPr lang="en-US" b="1" dirty="0" smtClean="0"/>
              <a:t>                              VICTORIA KIMANI</a:t>
            </a:r>
          </a:p>
          <a:p>
            <a:pPr>
              <a:buNone/>
            </a:pPr>
            <a:r>
              <a:rPr lang="en-US" b="1" dirty="0" smtClean="0"/>
              <a:t>                                   03/10/2017</a:t>
            </a:r>
            <a:endParaRPr lang="en-US" b="1"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Meaning that they are interested in behavior of organisms both in isolation and in group.</a:t>
            </a:r>
          </a:p>
          <a:p>
            <a:pPr>
              <a:buNone/>
            </a:pPr>
            <a:r>
              <a:rPr lang="en-US" b="1" dirty="0" smtClean="0"/>
              <a:t>Psychology as a scientific displine:</a:t>
            </a:r>
          </a:p>
          <a:p>
            <a:pPr>
              <a:buNone/>
            </a:pPr>
            <a:r>
              <a:rPr lang="en-US" dirty="0" smtClean="0"/>
              <a:t>1.Psychologist conduct careful scientific studies using valid and reliable instruments in order to discover things  that would not be apparent on the basis of casual observation.</a:t>
            </a:r>
          </a:p>
          <a:p>
            <a:pPr>
              <a:buNone/>
            </a:pPr>
            <a:endParaRPr lang="en-US" dirty="0" smtClean="0"/>
          </a:p>
          <a:p>
            <a:pPr>
              <a:buNone/>
            </a:pPr>
            <a:endParaRPr lang="en-US" dirty="0"/>
          </a:p>
        </p:txBody>
      </p:sp>
      <p:sp>
        <p:nvSpPr>
          <p:cNvPr id="4" name="Date Placeholder 3"/>
          <p:cNvSpPr>
            <a:spLocks noGrp="1"/>
          </p:cNvSpPr>
          <p:nvPr>
            <p:ph type="dt" sz="half" idx="10"/>
          </p:nvPr>
        </p:nvSpPr>
        <p:spPr/>
        <p:txBody>
          <a:bodyPr/>
          <a:lstStyle/>
          <a:p>
            <a:fld id="{9B1856FB-C005-4127-87CD-942EA6124A24}"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HUMAN GROWTH AND DEVELOPMENT</a:t>
            </a:r>
            <a:endParaRPr lang="en-US" b="1" dirty="0"/>
          </a:p>
        </p:txBody>
      </p:sp>
      <p:sp>
        <p:nvSpPr>
          <p:cNvPr id="3" name="Content Placeholder 2"/>
          <p:cNvSpPr>
            <a:spLocks noGrp="1"/>
          </p:cNvSpPr>
          <p:nvPr>
            <p:ph idx="1"/>
          </p:nvPr>
        </p:nvSpPr>
        <p:spPr/>
        <p:txBody>
          <a:bodyPr/>
          <a:lstStyle/>
          <a:p>
            <a:pPr>
              <a:buNone/>
            </a:pPr>
            <a:r>
              <a:rPr lang="en-US" b="1" dirty="0" smtClean="0"/>
              <a:t>Introduction</a:t>
            </a:r>
          </a:p>
          <a:p>
            <a:pPr>
              <a:buNone/>
            </a:pPr>
            <a:r>
              <a:rPr lang="en-US" dirty="0" smtClean="0"/>
              <a:t>It begins with conception i.e. fertilization of the egg by a sperm</a:t>
            </a:r>
          </a:p>
          <a:p>
            <a:pPr>
              <a:buNone/>
            </a:pPr>
            <a:r>
              <a:rPr lang="en-US" dirty="0" smtClean="0"/>
              <a:t>Over the next 9 months astounding advances in physical growth occurs.</a:t>
            </a:r>
          </a:p>
          <a:p>
            <a:pPr>
              <a:buNone/>
            </a:pPr>
            <a:r>
              <a:rPr lang="en-US" dirty="0" smtClean="0"/>
              <a:t>The fertilized egg becomes a complex new born capable of surviving with assistance outside the womb. </a:t>
            </a:r>
          </a:p>
          <a:p>
            <a:pPr>
              <a:buNone/>
            </a:pPr>
            <a:endParaRPr lang="en-US" dirty="0"/>
          </a:p>
        </p:txBody>
      </p:sp>
      <p:sp>
        <p:nvSpPr>
          <p:cNvPr id="5" name="Slide Number Placeholder 4"/>
          <p:cNvSpPr>
            <a:spLocks noGrp="1"/>
          </p:cNvSpPr>
          <p:nvPr>
            <p:ph type="sldNum" sz="quarter" idx="12"/>
          </p:nvPr>
        </p:nvSpPr>
        <p:spPr/>
        <p:txBody>
          <a:bodyPr/>
          <a:lstStyle/>
          <a:p>
            <a:fld id="{A72AD1C8-2323-4471-8A5F-FF8FEC33CE66}"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t>Defination</a:t>
            </a:r>
            <a:r>
              <a:rPr lang="en-US" b="1" dirty="0" smtClean="0"/>
              <a:t> of Growth;</a:t>
            </a:r>
          </a:p>
          <a:p>
            <a:pPr>
              <a:buNone/>
            </a:pPr>
            <a:r>
              <a:rPr lang="en-US" dirty="0" smtClean="0"/>
              <a:t>Refer to </a:t>
            </a:r>
            <a:r>
              <a:rPr lang="en-US" dirty="0" err="1" smtClean="0"/>
              <a:t>quantitive</a:t>
            </a:r>
            <a:r>
              <a:rPr lang="en-US" dirty="0" smtClean="0"/>
              <a:t> changes that take place in human over </a:t>
            </a:r>
            <a:r>
              <a:rPr lang="en-US" dirty="0" err="1" smtClean="0"/>
              <a:t>time.This</a:t>
            </a:r>
            <a:r>
              <a:rPr lang="en-US" dirty="0" smtClean="0"/>
              <a:t> changes could be physical such as </a:t>
            </a:r>
            <a:r>
              <a:rPr lang="en-US" dirty="0" err="1" smtClean="0"/>
              <a:t>height,increase</a:t>
            </a:r>
            <a:r>
              <a:rPr lang="en-US" dirty="0" smtClean="0"/>
              <a:t> in </a:t>
            </a:r>
            <a:r>
              <a:rPr lang="en-US" dirty="0" err="1" smtClean="0"/>
              <a:t>size,growth</a:t>
            </a:r>
            <a:r>
              <a:rPr lang="en-US" dirty="0" smtClean="0"/>
              <a:t> of muscles </a:t>
            </a:r>
            <a:r>
              <a:rPr lang="en-US" dirty="0" err="1" smtClean="0"/>
              <a:t>etc.or</a:t>
            </a:r>
            <a:r>
              <a:rPr lang="en-US" dirty="0" smtClean="0"/>
              <a:t> abstract </a:t>
            </a:r>
            <a:r>
              <a:rPr lang="en-US" dirty="0" err="1" smtClean="0"/>
              <a:t>e.g</a:t>
            </a:r>
            <a:r>
              <a:rPr lang="en-US" dirty="0" smtClean="0"/>
              <a:t> internal systems such as </a:t>
            </a:r>
            <a:r>
              <a:rPr lang="en-US" dirty="0" err="1" smtClean="0"/>
              <a:t>digestive,respiratory</a:t>
            </a:r>
            <a:r>
              <a:rPr lang="en-US" dirty="0" smtClean="0"/>
              <a:t> and reproductive system becoming more complex or mature.</a:t>
            </a:r>
          </a:p>
        </p:txBody>
      </p:sp>
      <p:sp>
        <p:nvSpPr>
          <p:cNvPr id="5" name="Slide Number Placeholder 4"/>
          <p:cNvSpPr>
            <a:spLocks noGrp="1"/>
          </p:cNvSpPr>
          <p:nvPr>
            <p:ph type="sldNum" sz="quarter" idx="12"/>
          </p:nvPr>
        </p:nvSpPr>
        <p:spPr/>
        <p:txBody>
          <a:bodyPr/>
          <a:lstStyle/>
          <a:p>
            <a:fld id="{A72AD1C8-2323-4471-8A5F-FF8FEC33CE66}"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err="1" smtClean="0"/>
              <a:t>Defination</a:t>
            </a:r>
            <a:r>
              <a:rPr lang="en-US" b="1" dirty="0" smtClean="0"/>
              <a:t> of development;</a:t>
            </a:r>
          </a:p>
          <a:p>
            <a:pPr>
              <a:buNone/>
            </a:pPr>
            <a:r>
              <a:rPr lang="en-US" dirty="0" smtClean="0"/>
              <a:t>Refer to the qualitative changes(cognitive and emotional) that occur in human beings over </a:t>
            </a:r>
            <a:r>
              <a:rPr lang="en-US" dirty="0" err="1" smtClean="0"/>
              <a:t>time.These</a:t>
            </a:r>
            <a:r>
              <a:rPr lang="en-US" dirty="0" smtClean="0"/>
              <a:t> changes begin during pregnancy(prenatal period),though more pronounced after birth (post natal period)</a:t>
            </a:r>
            <a:endParaRPr lang="en-US" dirty="0"/>
          </a:p>
        </p:txBody>
      </p:sp>
      <p:sp>
        <p:nvSpPr>
          <p:cNvPr id="5" name="Slide Number Placeholder 4"/>
          <p:cNvSpPr>
            <a:spLocks noGrp="1"/>
          </p:cNvSpPr>
          <p:nvPr>
            <p:ph type="sldNum" sz="quarter" idx="12"/>
          </p:nvPr>
        </p:nvSpPr>
        <p:spPr/>
        <p:txBody>
          <a:bodyPr/>
          <a:lstStyle/>
          <a:p>
            <a:fld id="{A72AD1C8-2323-4471-8A5F-FF8FEC33CE66}"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Factors influencing human growth and development;</a:t>
            </a:r>
          </a:p>
          <a:p>
            <a:pPr>
              <a:buNone/>
            </a:pPr>
            <a:r>
              <a:rPr lang="en-US" b="1" dirty="0" smtClean="0"/>
              <a:t>1.Enviromental </a:t>
            </a:r>
            <a:r>
              <a:rPr lang="en-US" b="1" dirty="0" err="1" smtClean="0"/>
              <a:t>hazards;</a:t>
            </a:r>
            <a:r>
              <a:rPr lang="en-US" dirty="0" err="1" smtClean="0"/>
              <a:t>radiation,chemicals</a:t>
            </a:r>
            <a:r>
              <a:rPr lang="en-US" dirty="0" smtClean="0"/>
              <a:t> and </a:t>
            </a:r>
            <a:r>
              <a:rPr lang="en-US" dirty="0" err="1" smtClean="0"/>
              <a:t>othe</a:t>
            </a:r>
            <a:r>
              <a:rPr lang="en-US" dirty="0" smtClean="0"/>
              <a:t> hazards in the </a:t>
            </a:r>
            <a:r>
              <a:rPr lang="en-US" dirty="0" err="1" smtClean="0"/>
              <a:t>enviroment</a:t>
            </a:r>
            <a:r>
              <a:rPr lang="en-US" dirty="0" smtClean="0"/>
              <a:t> can endanger the </a:t>
            </a:r>
            <a:r>
              <a:rPr lang="en-US" dirty="0" err="1" smtClean="0"/>
              <a:t>foetus</a:t>
            </a:r>
            <a:r>
              <a:rPr lang="en-US" dirty="0" smtClean="0"/>
              <a:t>.</a:t>
            </a:r>
          </a:p>
          <a:p>
            <a:pPr>
              <a:buNone/>
            </a:pPr>
            <a:r>
              <a:rPr lang="en-US" dirty="0" smtClean="0"/>
              <a:t>Chromosomal abnormalities are higher among </a:t>
            </a:r>
            <a:r>
              <a:rPr lang="en-US" dirty="0" err="1" smtClean="0"/>
              <a:t>offsprings</a:t>
            </a:r>
            <a:r>
              <a:rPr lang="en-US" dirty="0" smtClean="0"/>
              <a:t> of fathers exposed to high levels of radiations in there occupations.</a:t>
            </a:r>
          </a:p>
          <a:p>
            <a:pPr>
              <a:buNone/>
            </a:pPr>
            <a:endParaRPr lang="en-US" dirty="0"/>
          </a:p>
        </p:txBody>
      </p:sp>
      <p:sp>
        <p:nvSpPr>
          <p:cNvPr id="5" name="Slide Number Placeholder 4"/>
          <p:cNvSpPr>
            <a:spLocks noGrp="1"/>
          </p:cNvSpPr>
          <p:nvPr>
            <p:ph type="sldNum" sz="quarter" idx="12"/>
          </p:nvPr>
        </p:nvSpPr>
        <p:spPr/>
        <p:txBody>
          <a:bodyPr/>
          <a:lstStyle/>
          <a:p>
            <a:fld id="{A72AD1C8-2323-4471-8A5F-FF8FEC33CE66}"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t>Enviromental</a:t>
            </a:r>
            <a:r>
              <a:rPr lang="en-US" dirty="0" smtClean="0"/>
              <a:t> pollutants and toxic waste are source of danger to unborn children </a:t>
            </a:r>
            <a:r>
              <a:rPr lang="en-US" dirty="0" err="1" smtClean="0"/>
              <a:t>e.g</a:t>
            </a:r>
            <a:r>
              <a:rPr lang="en-US" dirty="0" smtClean="0"/>
              <a:t> carbon </a:t>
            </a:r>
            <a:r>
              <a:rPr lang="en-US" dirty="0" err="1" smtClean="0"/>
              <a:t>monoxide,mercury</a:t>
            </a:r>
            <a:r>
              <a:rPr lang="en-US" dirty="0" smtClean="0"/>
              <a:t> and lead.</a:t>
            </a:r>
          </a:p>
          <a:p>
            <a:r>
              <a:rPr lang="en-US" dirty="0" smtClean="0"/>
              <a:t>Toxoplasmosis (a mild infection that causes cold like </a:t>
            </a:r>
            <a:r>
              <a:rPr lang="en-US" dirty="0" err="1" smtClean="0"/>
              <a:t>symtoms</a:t>
            </a:r>
            <a:r>
              <a:rPr lang="en-US" dirty="0" smtClean="0"/>
              <a:t> or no </a:t>
            </a:r>
            <a:r>
              <a:rPr lang="en-US" dirty="0" err="1" smtClean="0"/>
              <a:t>apallent</a:t>
            </a:r>
            <a:r>
              <a:rPr lang="en-US" dirty="0" smtClean="0"/>
              <a:t> illness in adults) can cause eye </a:t>
            </a:r>
            <a:r>
              <a:rPr lang="en-US" dirty="0" err="1" smtClean="0"/>
              <a:t>defect,brain</a:t>
            </a:r>
            <a:r>
              <a:rPr lang="en-US" dirty="0" smtClean="0"/>
              <a:t> defect and pre-mature </a:t>
            </a:r>
            <a:r>
              <a:rPr lang="en-US" dirty="0" err="1" smtClean="0"/>
              <a:t>birth.cats</a:t>
            </a:r>
            <a:r>
              <a:rPr lang="en-US" dirty="0" smtClean="0"/>
              <a:t> are common carriers due to outdoor cats eating raw meat hygiene is essential.</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2.Mothers </a:t>
            </a:r>
            <a:r>
              <a:rPr lang="en-US" b="1" dirty="0" err="1" smtClean="0"/>
              <a:t>age;</a:t>
            </a:r>
            <a:r>
              <a:rPr lang="en-US" dirty="0" err="1" smtClean="0"/>
              <a:t>two</a:t>
            </a:r>
            <a:r>
              <a:rPr lang="en-US" dirty="0" smtClean="0"/>
              <a:t> times period of </a:t>
            </a:r>
            <a:r>
              <a:rPr lang="en-US" dirty="0" err="1" smtClean="0"/>
              <a:t>of</a:t>
            </a:r>
            <a:r>
              <a:rPr lang="en-US" dirty="0" smtClean="0"/>
              <a:t> special interest </a:t>
            </a:r>
            <a:r>
              <a:rPr lang="en-US" dirty="0" err="1" smtClean="0"/>
              <a:t>i.e</a:t>
            </a:r>
            <a:r>
              <a:rPr lang="en-US" dirty="0" smtClean="0"/>
              <a:t> adolescence and forty years and above.</a:t>
            </a:r>
          </a:p>
          <a:p>
            <a:pPr>
              <a:buNone/>
            </a:pPr>
            <a:r>
              <a:rPr lang="en-US" dirty="0" smtClean="0"/>
              <a:t>Adolescence have higher chances of miscarriage still birth and </a:t>
            </a:r>
            <a:r>
              <a:rPr lang="en-US" dirty="0" err="1" smtClean="0"/>
              <a:t>foetal</a:t>
            </a:r>
            <a:r>
              <a:rPr lang="en-US" dirty="0" smtClean="0"/>
              <a:t> malformation because the reproductive organs of the female are not fully mature. Down </a:t>
            </a:r>
            <a:r>
              <a:rPr lang="en-US" dirty="0" err="1" smtClean="0"/>
              <a:t>sydrome</a:t>
            </a:r>
            <a:r>
              <a:rPr lang="en-US" dirty="0" smtClean="0"/>
              <a:t> is a form of mental retardation related to mothers age.</a:t>
            </a:r>
          </a:p>
          <a:p>
            <a:pPr>
              <a:buNone/>
            </a:pPr>
            <a:r>
              <a:rPr lang="en-US" dirty="0" smtClean="0"/>
              <a:t>By the age of 40 the probability is slightly over 1 in a 100.by age of 50 it is almost 1 in 10.The risk is higher before 18 years.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b="1" dirty="0" smtClean="0"/>
              <a:t>3.Nutrition ;</a:t>
            </a:r>
          </a:p>
          <a:p>
            <a:pPr>
              <a:buNone/>
            </a:pPr>
            <a:r>
              <a:rPr lang="en-US" dirty="0" smtClean="0"/>
              <a:t>Developing </a:t>
            </a:r>
            <a:r>
              <a:rPr lang="en-US" dirty="0" err="1" smtClean="0"/>
              <a:t>foetus</a:t>
            </a:r>
            <a:r>
              <a:rPr lang="en-US" dirty="0" smtClean="0"/>
              <a:t> depend completely on its mother for nutrition which comes from the mothers blood</a:t>
            </a:r>
          </a:p>
          <a:p>
            <a:pPr>
              <a:buNone/>
            </a:pPr>
            <a:r>
              <a:rPr lang="en-US" dirty="0" smtClean="0"/>
              <a:t>Maternal malnutrition is responsible for slow </a:t>
            </a:r>
            <a:r>
              <a:rPr lang="en-US" dirty="0" err="1" smtClean="0"/>
              <a:t>foetal</a:t>
            </a:r>
            <a:r>
              <a:rPr lang="en-US" dirty="0" smtClean="0"/>
              <a:t> growth and low birth weight</a:t>
            </a:r>
          </a:p>
          <a:p>
            <a:pPr>
              <a:buNone/>
            </a:pPr>
            <a:r>
              <a:rPr lang="en-US" dirty="0" smtClean="0"/>
              <a:t>Folic acid deficiency for </a:t>
            </a:r>
            <a:r>
              <a:rPr lang="en-US" dirty="0" err="1" smtClean="0"/>
              <a:t>examole</a:t>
            </a:r>
            <a:r>
              <a:rPr lang="en-US" dirty="0" smtClean="0"/>
              <a:t> can lead to neural tube defect such as </a:t>
            </a:r>
            <a:r>
              <a:rPr lang="en-US" dirty="0" err="1" smtClean="0"/>
              <a:t>spina</a:t>
            </a:r>
            <a:r>
              <a:rPr lang="en-US" dirty="0" smtClean="0"/>
              <a:t> bifida.</a:t>
            </a:r>
          </a:p>
          <a:p>
            <a:pPr>
              <a:buNone/>
            </a:pPr>
            <a:r>
              <a:rPr lang="en-US" dirty="0" smtClean="0"/>
              <a:t>Under developed </a:t>
            </a:r>
            <a:r>
              <a:rPr lang="en-US" dirty="0" err="1" smtClean="0"/>
              <a:t>foetal</a:t>
            </a:r>
            <a:r>
              <a:rPr lang="en-US" dirty="0" smtClean="0"/>
              <a:t> brain is brought about by protein(essential amino acid) or glucose deprivation leading to mental retardation.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4.Maternal diseases and infection;</a:t>
            </a:r>
          </a:p>
          <a:p>
            <a:pPr>
              <a:buNone/>
            </a:pPr>
            <a:r>
              <a:rPr lang="en-US" dirty="0" smtClean="0"/>
              <a:t>Can produce defects by crossing the placental barrier </a:t>
            </a:r>
            <a:r>
              <a:rPr lang="en-US" dirty="0" err="1" smtClean="0"/>
              <a:t>e.g</a:t>
            </a:r>
            <a:r>
              <a:rPr lang="en-US" dirty="0" smtClean="0"/>
              <a:t> greater damage to the </a:t>
            </a:r>
            <a:r>
              <a:rPr lang="en-US" dirty="0" err="1" smtClean="0"/>
              <a:t>foetus</a:t>
            </a:r>
            <a:r>
              <a:rPr lang="en-US" dirty="0" smtClean="0"/>
              <a:t> from mother contracting German measles(rubella)occur during 3</a:t>
            </a:r>
            <a:r>
              <a:rPr lang="en-US" baseline="30000" dirty="0" smtClean="0"/>
              <a:t>rd</a:t>
            </a:r>
            <a:r>
              <a:rPr lang="en-US" dirty="0" smtClean="0"/>
              <a:t> and 4</a:t>
            </a:r>
            <a:r>
              <a:rPr lang="en-US" baseline="30000" dirty="0" smtClean="0"/>
              <a:t>th</a:t>
            </a:r>
            <a:r>
              <a:rPr lang="en-US" dirty="0" smtClean="0"/>
              <a:t> week of development has devastating effects.</a:t>
            </a:r>
          </a:p>
          <a:p>
            <a:pPr>
              <a:buNone/>
            </a:pPr>
            <a:r>
              <a:rPr lang="en-US" b="1" dirty="0" smtClean="0"/>
              <a:t>5.Certain medicinal drugs </a:t>
            </a:r>
            <a:r>
              <a:rPr lang="en-US" dirty="0" smtClean="0"/>
              <a:t>such as </a:t>
            </a:r>
            <a:r>
              <a:rPr lang="en-US" dirty="0" err="1" smtClean="0"/>
              <a:t>asprin</a:t>
            </a:r>
            <a:r>
              <a:rPr lang="en-US" dirty="0" smtClean="0"/>
              <a:t> and antidepressant may harm the </a:t>
            </a:r>
            <a:r>
              <a:rPr lang="en-US" dirty="0" err="1" smtClean="0"/>
              <a:t>foetus</a:t>
            </a:r>
            <a:r>
              <a:rPr lang="en-US" dirty="0" smtClean="0"/>
              <a:t> physically and </a:t>
            </a:r>
            <a:r>
              <a:rPr lang="en-US" dirty="0" err="1" smtClean="0"/>
              <a:t>behaviourally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Alcohol intake lead to </a:t>
            </a:r>
            <a:r>
              <a:rPr lang="en-US" dirty="0" err="1" smtClean="0"/>
              <a:t>foetal</a:t>
            </a:r>
            <a:r>
              <a:rPr lang="en-US" dirty="0" smtClean="0"/>
              <a:t> alcohol </a:t>
            </a:r>
            <a:r>
              <a:rPr lang="en-US" dirty="0" err="1" smtClean="0"/>
              <a:t>sydrome</a:t>
            </a:r>
            <a:r>
              <a:rPr lang="en-US" dirty="0" smtClean="0"/>
              <a:t>.(FAS)</a:t>
            </a:r>
          </a:p>
          <a:p>
            <a:pPr>
              <a:buNone/>
            </a:pPr>
            <a:r>
              <a:rPr lang="en-US" dirty="0" smtClean="0"/>
              <a:t>Abnormality of FAS include abnormal facial characteristic(small </a:t>
            </a:r>
            <a:r>
              <a:rPr lang="en-US" dirty="0" err="1" smtClean="0"/>
              <a:t>head,wide</a:t>
            </a:r>
            <a:r>
              <a:rPr lang="en-US" dirty="0" smtClean="0"/>
              <a:t> spacing between </a:t>
            </a:r>
            <a:r>
              <a:rPr lang="en-US" dirty="0" err="1" smtClean="0"/>
              <a:t>eyes,flattened</a:t>
            </a:r>
            <a:r>
              <a:rPr lang="en-US" dirty="0" smtClean="0"/>
              <a:t> </a:t>
            </a:r>
            <a:r>
              <a:rPr lang="en-US" dirty="0" err="1" smtClean="0"/>
              <a:t>nose,narrow</a:t>
            </a:r>
            <a:r>
              <a:rPr lang="en-US" dirty="0" smtClean="0"/>
              <a:t> upper lip and unusual eyelids) defective </a:t>
            </a:r>
            <a:r>
              <a:rPr lang="en-US" dirty="0" err="1" smtClean="0"/>
              <a:t>limbs,overall</a:t>
            </a:r>
            <a:r>
              <a:rPr lang="en-US" dirty="0" smtClean="0"/>
              <a:t> growth </a:t>
            </a:r>
            <a:r>
              <a:rPr lang="en-US" dirty="0" err="1" smtClean="0"/>
              <a:t>retardation,learning</a:t>
            </a:r>
            <a:r>
              <a:rPr lang="en-US" dirty="0" smtClean="0"/>
              <a:t> disabilities and </a:t>
            </a:r>
            <a:r>
              <a:rPr lang="en-US" dirty="0" err="1" smtClean="0"/>
              <a:t>behaviour</a:t>
            </a:r>
            <a:r>
              <a:rPr lang="en-US" dirty="0" smtClean="0"/>
              <a:t> problems.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US" dirty="0" smtClean="0"/>
              <a:t>FAE (</a:t>
            </a:r>
            <a:r>
              <a:rPr lang="en-US" dirty="0" err="1" smtClean="0"/>
              <a:t>foetal</a:t>
            </a:r>
            <a:r>
              <a:rPr lang="en-US" dirty="0" smtClean="0"/>
              <a:t> alcohol effect) is when the child is born of alcohol abusive mother and has below average intelligence.</a:t>
            </a:r>
          </a:p>
          <a:p>
            <a:pPr>
              <a:buNone/>
            </a:pPr>
            <a:r>
              <a:rPr lang="en-US" dirty="0" err="1" smtClean="0"/>
              <a:t>Ciggarette</a:t>
            </a:r>
            <a:r>
              <a:rPr lang="en-US" dirty="0" smtClean="0"/>
              <a:t> smoking increases the risk of abnormalities including malformation of limbs and the urinary tract</a:t>
            </a:r>
          </a:p>
          <a:p>
            <a:pPr>
              <a:buNone/>
            </a:pPr>
            <a:r>
              <a:rPr lang="en-US" dirty="0" err="1" smtClean="0"/>
              <a:t>Foetal</a:t>
            </a:r>
            <a:r>
              <a:rPr lang="en-US" dirty="0" smtClean="0"/>
              <a:t> and neonatal mortality among smoking  mothers increases the incidence of pre term births and low birth weight.</a:t>
            </a:r>
          </a:p>
          <a:p>
            <a:pPr>
              <a:buNone/>
            </a:pPr>
            <a:r>
              <a:rPr lang="en-US" dirty="0" smtClean="0"/>
              <a:t>Respiratory problem and sudden infant death is common.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2.Psychologist also study existing bodies of psychological research and devote more thought to psychological issues in everyday life.</a:t>
            </a:r>
          </a:p>
          <a:p>
            <a:pPr>
              <a:buNone/>
            </a:pPr>
            <a:r>
              <a:rPr lang="en-US" dirty="0" smtClean="0"/>
              <a:t>Psychological research is either considered basic or applied.</a:t>
            </a:r>
          </a:p>
          <a:p>
            <a:pPr>
              <a:buNone/>
            </a:pPr>
            <a:r>
              <a:rPr lang="en-US" dirty="0" smtClean="0"/>
              <a:t>Basic psychology is concerned with answering question about behavior through psychological theory and research.</a:t>
            </a:r>
            <a:endParaRPr lang="en-US" dirty="0"/>
          </a:p>
        </p:txBody>
      </p:sp>
      <p:sp>
        <p:nvSpPr>
          <p:cNvPr id="4" name="Date Placeholder 3"/>
          <p:cNvSpPr>
            <a:spLocks noGrp="1"/>
          </p:cNvSpPr>
          <p:nvPr>
            <p:ph type="dt" sz="half" idx="10"/>
          </p:nvPr>
        </p:nvSpPr>
        <p:spPr/>
        <p:txBody>
          <a:bodyPr/>
          <a:lstStyle/>
          <a:p>
            <a:fld id="{740C68CE-9E49-43D2-B4B5-D8BBF9E0A871}"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err="1" smtClean="0"/>
              <a:t>Tranqulisers</a:t>
            </a:r>
            <a:r>
              <a:rPr lang="en-US" dirty="0" smtClean="0"/>
              <a:t> (drugs having calming effect) taking in the 1</a:t>
            </a:r>
            <a:r>
              <a:rPr lang="en-US" baseline="30000" dirty="0" smtClean="0"/>
              <a:t>st</a:t>
            </a:r>
            <a:r>
              <a:rPr lang="en-US" dirty="0" smtClean="0"/>
              <a:t> 3 months may cause cleft palate and other congenital malformation or cause addiction in babies.</a:t>
            </a:r>
          </a:p>
          <a:p>
            <a:pPr>
              <a:buNone/>
            </a:pPr>
            <a:r>
              <a:rPr lang="en-US" dirty="0" smtClean="0"/>
              <a:t>Long term use of psychoactive(</a:t>
            </a:r>
            <a:r>
              <a:rPr lang="en-US" dirty="0" err="1" smtClean="0"/>
              <a:t>heroin,cocain</a:t>
            </a:r>
            <a:r>
              <a:rPr lang="en-US" dirty="0" smtClean="0"/>
              <a:t> etc) can cause </a:t>
            </a:r>
            <a:r>
              <a:rPr lang="en-US" dirty="0" err="1" smtClean="0"/>
              <a:t>behavioural</a:t>
            </a:r>
            <a:r>
              <a:rPr lang="en-US" dirty="0" smtClean="0"/>
              <a:t> or learning disabilities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70</a:t>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6.Poverty ;</a:t>
            </a:r>
          </a:p>
          <a:p>
            <a:pPr>
              <a:buNone/>
            </a:pPr>
            <a:r>
              <a:rPr lang="en-US" dirty="0" smtClean="0"/>
              <a:t>Compared with women of higher socioeconomic </a:t>
            </a:r>
            <a:r>
              <a:rPr lang="en-US" dirty="0" err="1" smtClean="0"/>
              <a:t>status,pregnant</a:t>
            </a:r>
            <a:r>
              <a:rPr lang="en-US" dirty="0" smtClean="0"/>
              <a:t> women at the bottom of the economic ladder are more likely to be </a:t>
            </a:r>
            <a:r>
              <a:rPr lang="en-US" dirty="0" err="1" smtClean="0"/>
              <a:t>ill,malnourished</a:t>
            </a:r>
            <a:r>
              <a:rPr lang="en-US" dirty="0" smtClean="0"/>
              <a:t> ,teenaged and </a:t>
            </a:r>
            <a:r>
              <a:rPr lang="en-US" dirty="0" err="1" smtClean="0"/>
              <a:t>stressesd</a:t>
            </a:r>
            <a:r>
              <a:rPr lang="en-US" dirty="0" smtClean="0"/>
              <a:t> </a:t>
            </a:r>
            <a:r>
              <a:rPr lang="en-US" dirty="0" err="1" smtClean="0"/>
              <a:t>e.g</a:t>
            </a:r>
            <a:r>
              <a:rPr lang="en-US" dirty="0" smtClean="0"/>
              <a:t> more than 25m low birth weight infants born worldwide each year the overwhelming majority are in developing countries.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71</a:t>
            </a:fld>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b="1" dirty="0" smtClean="0"/>
              <a:t>7.Emotional status of the mother;</a:t>
            </a:r>
          </a:p>
          <a:p>
            <a:pPr>
              <a:buNone/>
            </a:pPr>
            <a:r>
              <a:rPr lang="en-US" dirty="0" smtClean="0"/>
              <a:t>The mother emotional status can be </a:t>
            </a:r>
            <a:r>
              <a:rPr lang="en-US" dirty="0" err="1" smtClean="0"/>
              <a:t>trasmitted</a:t>
            </a:r>
            <a:r>
              <a:rPr lang="en-US" dirty="0" smtClean="0"/>
              <a:t> to the </a:t>
            </a:r>
            <a:r>
              <a:rPr lang="en-US" dirty="0" err="1" smtClean="0"/>
              <a:t>foetus.when</a:t>
            </a:r>
            <a:r>
              <a:rPr lang="en-US" dirty="0" smtClean="0"/>
              <a:t>  a pregnant woman experiences intense </a:t>
            </a:r>
            <a:r>
              <a:rPr lang="en-US" dirty="0" err="1" smtClean="0"/>
              <a:t>fear,anxienty</a:t>
            </a:r>
            <a:r>
              <a:rPr lang="en-US" dirty="0" smtClean="0"/>
              <a:t> and other negative </a:t>
            </a:r>
            <a:r>
              <a:rPr lang="en-US" dirty="0" err="1" smtClean="0"/>
              <a:t>emotions,psychological</a:t>
            </a:r>
            <a:r>
              <a:rPr lang="en-US" dirty="0" smtClean="0"/>
              <a:t> changes occurs in the </a:t>
            </a:r>
            <a:r>
              <a:rPr lang="en-US" dirty="0" err="1" smtClean="0"/>
              <a:t>foetus</a:t>
            </a:r>
            <a:r>
              <a:rPr lang="en-US" dirty="0" smtClean="0"/>
              <a:t>.</a:t>
            </a:r>
          </a:p>
          <a:p>
            <a:pPr>
              <a:buNone/>
            </a:pPr>
            <a:r>
              <a:rPr lang="en-US" dirty="0" smtClean="0"/>
              <a:t>This include changes in respiration and </a:t>
            </a:r>
            <a:r>
              <a:rPr lang="en-US" dirty="0" err="1" smtClean="0"/>
              <a:t>gladular</a:t>
            </a:r>
            <a:r>
              <a:rPr lang="en-US" dirty="0" smtClean="0"/>
              <a:t> secretions </a:t>
            </a:r>
            <a:r>
              <a:rPr lang="en-US" dirty="0" err="1" smtClean="0"/>
              <a:t>e.g</a:t>
            </a:r>
            <a:r>
              <a:rPr lang="en-US" dirty="0" smtClean="0"/>
              <a:t> producing adrenaline in response to fear restrict blood flow to the uterus area and may deprive the </a:t>
            </a:r>
            <a:r>
              <a:rPr lang="en-US" dirty="0" err="1" smtClean="0"/>
              <a:t>foetus</a:t>
            </a:r>
            <a:r>
              <a:rPr lang="en-US" dirty="0" smtClean="0"/>
              <a:t> of adequate oxygen leading to </a:t>
            </a:r>
            <a:r>
              <a:rPr lang="en-US" dirty="0" err="1" smtClean="0"/>
              <a:t>foetal</a:t>
            </a:r>
            <a:r>
              <a:rPr lang="en-US" dirty="0" smtClean="0"/>
              <a:t> stress.</a:t>
            </a:r>
          </a:p>
          <a:p>
            <a:pPr>
              <a:buNone/>
            </a:pPr>
            <a:r>
              <a:rPr lang="en-US" dirty="0" smtClean="0"/>
              <a:t>Studies indicate that </a:t>
            </a:r>
            <a:r>
              <a:rPr lang="en-US" dirty="0" err="1" smtClean="0"/>
              <a:t>reasuring</a:t>
            </a:r>
            <a:r>
              <a:rPr lang="en-US" dirty="0" smtClean="0"/>
              <a:t> the mother of </a:t>
            </a:r>
            <a:r>
              <a:rPr lang="en-US" dirty="0" err="1" smtClean="0"/>
              <a:t>foetal</a:t>
            </a:r>
            <a:r>
              <a:rPr lang="en-US" dirty="0" smtClean="0"/>
              <a:t> well being has positive outcome for the infant.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Importance of studying human development in health;</a:t>
            </a:r>
          </a:p>
          <a:p>
            <a:pPr>
              <a:buNone/>
            </a:pPr>
            <a:r>
              <a:rPr lang="en-US" dirty="0" smtClean="0"/>
              <a:t>Psychologist in this area study the way the child develop they work in the clinic to identify children who have issues of developing</a:t>
            </a:r>
          </a:p>
          <a:p>
            <a:pPr>
              <a:buNone/>
            </a:pPr>
            <a:r>
              <a:rPr lang="en-US" dirty="0" smtClean="0"/>
              <a:t>They also help parents who are struggling to understand the problems they face while bringing up children with development issues and </a:t>
            </a:r>
            <a:r>
              <a:rPr lang="en-US" dirty="0" err="1" smtClean="0"/>
              <a:t>refering</a:t>
            </a:r>
            <a:r>
              <a:rPr lang="en-US" dirty="0" smtClean="0"/>
              <a:t> to appropriate department </a:t>
            </a:r>
            <a:r>
              <a:rPr lang="en-US" dirty="0" err="1" smtClean="0"/>
              <a:t>eg</a:t>
            </a:r>
            <a:r>
              <a:rPr lang="en-US" dirty="0" smtClean="0"/>
              <a:t> occupational therapy.</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STAGES OF HUMAN DEVELOPMENT</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t>1.Prenatal</a:t>
            </a:r>
          </a:p>
          <a:p>
            <a:pPr>
              <a:buNone/>
            </a:pPr>
            <a:r>
              <a:rPr lang="en-US" dirty="0" smtClean="0"/>
              <a:t>2.Neonatal </a:t>
            </a:r>
          </a:p>
          <a:p>
            <a:pPr>
              <a:buNone/>
            </a:pPr>
            <a:r>
              <a:rPr lang="en-US" dirty="0" smtClean="0"/>
              <a:t>3.Infancy</a:t>
            </a:r>
          </a:p>
          <a:p>
            <a:pPr>
              <a:buNone/>
            </a:pPr>
            <a:r>
              <a:rPr lang="en-US" dirty="0" smtClean="0"/>
              <a:t>4.Childhood</a:t>
            </a:r>
          </a:p>
          <a:p>
            <a:pPr>
              <a:buNone/>
            </a:pPr>
            <a:r>
              <a:rPr lang="en-US" dirty="0" smtClean="0"/>
              <a:t>5.Puberty</a:t>
            </a:r>
          </a:p>
          <a:p>
            <a:pPr>
              <a:buNone/>
            </a:pPr>
            <a:r>
              <a:rPr lang="en-US" dirty="0" smtClean="0"/>
              <a:t>6.Adolescence</a:t>
            </a:r>
          </a:p>
          <a:p>
            <a:pPr>
              <a:buNone/>
            </a:pPr>
            <a:r>
              <a:rPr lang="en-US" dirty="0" smtClean="0"/>
              <a:t>7.Adulthood</a:t>
            </a:r>
          </a:p>
          <a:p>
            <a:pPr>
              <a:buNone/>
            </a:pPr>
            <a:r>
              <a:rPr lang="en-US" dirty="0" smtClean="0"/>
              <a:t>8.Old age</a:t>
            </a:r>
          </a:p>
          <a:p>
            <a:pPr>
              <a:buNone/>
            </a:pP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1.Prenatal period/development ;</a:t>
            </a:r>
          </a:p>
          <a:p>
            <a:pPr>
              <a:buNone/>
            </a:pPr>
            <a:r>
              <a:rPr lang="en-US" dirty="0" smtClean="0"/>
              <a:t>The 9 month of the stage is usually divided into 3 stages namely;</a:t>
            </a:r>
          </a:p>
          <a:p>
            <a:pPr>
              <a:buNone/>
            </a:pPr>
            <a:r>
              <a:rPr lang="en-US" b="1" dirty="0" smtClean="0"/>
              <a:t>Germinal-(conception-14 days)</a:t>
            </a:r>
          </a:p>
          <a:p>
            <a:pPr>
              <a:buNone/>
            </a:pPr>
            <a:r>
              <a:rPr lang="en-US" b="1" dirty="0" smtClean="0"/>
              <a:t>Embryonic (14 days-8 weeks)</a:t>
            </a:r>
          </a:p>
          <a:p>
            <a:pPr>
              <a:buNone/>
            </a:pPr>
            <a:r>
              <a:rPr lang="en-US" b="1" dirty="0" err="1" smtClean="0"/>
              <a:t>Foetal</a:t>
            </a:r>
            <a:r>
              <a:rPr lang="en-US" b="1" dirty="0" smtClean="0"/>
              <a:t> period(9 week – birth)</a:t>
            </a:r>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Germinal period;</a:t>
            </a:r>
          </a:p>
          <a:p>
            <a:pPr>
              <a:buNone/>
            </a:pPr>
            <a:r>
              <a:rPr lang="en-US" dirty="0" smtClean="0"/>
              <a:t>Last from conception until 2 weeks.</a:t>
            </a:r>
          </a:p>
          <a:p>
            <a:pPr>
              <a:buNone/>
            </a:pPr>
            <a:r>
              <a:rPr lang="en-US" dirty="0" smtClean="0"/>
              <a:t>The fertilized egg is called zygote which undergoes rapid cell division and growth and its cells begin differentiation and cluster to assume specialized </a:t>
            </a:r>
            <a:r>
              <a:rPr lang="en-US" dirty="0" err="1" smtClean="0"/>
              <a:t>role.some</a:t>
            </a:r>
            <a:r>
              <a:rPr lang="en-US" dirty="0" smtClean="0"/>
              <a:t> cell provides food and oxygen to the </a:t>
            </a:r>
            <a:r>
              <a:rPr lang="en-US" dirty="0" err="1" smtClean="0"/>
              <a:t>foetus</a:t>
            </a:r>
            <a:r>
              <a:rPr lang="en-US" dirty="0" smtClean="0"/>
              <a:t> while others begin to form structures of the developing human.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Implantation of the cell mass now called the </a:t>
            </a:r>
            <a:r>
              <a:rPr lang="en-US" dirty="0" err="1" smtClean="0"/>
              <a:t>blasto</a:t>
            </a:r>
            <a:r>
              <a:rPr lang="en-US" dirty="0" smtClean="0"/>
              <a:t> cyst into the inner wall of the mothers uterus where it will remain for the duration of prenatal period. Implantation also  triggers hormonal changes in the mothers body that enable it to nature the developing human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Embryonic </a:t>
            </a:r>
            <a:r>
              <a:rPr lang="en-US" b="1" dirty="0" err="1" smtClean="0"/>
              <a:t>period;</a:t>
            </a:r>
            <a:r>
              <a:rPr lang="en-US" dirty="0" err="1" smtClean="0"/>
              <a:t>last</a:t>
            </a:r>
            <a:r>
              <a:rPr lang="en-US" dirty="0" smtClean="0"/>
              <a:t> from 14</a:t>
            </a:r>
            <a:r>
              <a:rPr lang="en-US" baseline="30000" dirty="0" smtClean="0"/>
              <a:t>th</a:t>
            </a:r>
            <a:r>
              <a:rPr lang="en-US" dirty="0" smtClean="0"/>
              <a:t> day through the 8</a:t>
            </a:r>
            <a:r>
              <a:rPr lang="en-US" baseline="30000" dirty="0" smtClean="0"/>
              <a:t>th</a:t>
            </a:r>
            <a:r>
              <a:rPr lang="en-US" dirty="0" smtClean="0"/>
              <a:t> week.</a:t>
            </a:r>
          </a:p>
          <a:p>
            <a:pPr>
              <a:buNone/>
            </a:pPr>
            <a:r>
              <a:rPr lang="en-US" dirty="0" smtClean="0"/>
              <a:t>    Major structure and organs system begins to form at 4</a:t>
            </a:r>
            <a:r>
              <a:rPr lang="en-US" baseline="30000" dirty="0" smtClean="0"/>
              <a:t>th</a:t>
            </a:r>
            <a:r>
              <a:rPr lang="en-US" dirty="0" smtClean="0"/>
              <a:t> week for example the brain begin to </a:t>
            </a:r>
            <a:r>
              <a:rPr lang="en-US" dirty="0" err="1" smtClean="0"/>
              <a:t>develop,primitive</a:t>
            </a:r>
            <a:r>
              <a:rPr lang="en-US" dirty="0" smtClean="0"/>
              <a:t> heart starts to </a:t>
            </a:r>
            <a:r>
              <a:rPr lang="en-US" dirty="0" err="1" smtClean="0"/>
              <a:t>beat,eyes,ears</a:t>
            </a:r>
            <a:r>
              <a:rPr lang="en-US" dirty="0" smtClean="0"/>
              <a:t> and mouth begin to </a:t>
            </a:r>
            <a:r>
              <a:rPr lang="en-US" dirty="0" err="1" smtClean="0"/>
              <a:t>form.By</a:t>
            </a:r>
            <a:r>
              <a:rPr lang="en-US" dirty="0" smtClean="0"/>
              <a:t> 8</a:t>
            </a:r>
            <a:r>
              <a:rPr lang="en-US" baseline="30000" dirty="0" smtClean="0"/>
              <a:t>th</a:t>
            </a:r>
            <a:r>
              <a:rPr lang="en-US" dirty="0" smtClean="0"/>
              <a:t> week after conception embryo has most of its basic organs </a:t>
            </a:r>
            <a:r>
              <a:rPr lang="en-US" dirty="0" err="1" smtClean="0"/>
              <a:t>system,facial</a:t>
            </a:r>
            <a:r>
              <a:rPr lang="en-US" dirty="0" smtClean="0"/>
              <a:t> features have formed and even fingers and toes formed.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err="1" smtClean="0"/>
              <a:t>Foetal</a:t>
            </a:r>
            <a:r>
              <a:rPr lang="en-US" b="1" dirty="0" smtClean="0"/>
              <a:t> period;</a:t>
            </a:r>
          </a:p>
          <a:p>
            <a:pPr>
              <a:buNone/>
            </a:pPr>
            <a:r>
              <a:rPr lang="en-US" dirty="0" smtClean="0"/>
              <a:t>Is from 9</a:t>
            </a:r>
            <a:r>
              <a:rPr lang="en-US" baseline="30000" dirty="0" smtClean="0"/>
              <a:t>th</a:t>
            </a:r>
            <a:r>
              <a:rPr lang="en-US" dirty="0" smtClean="0"/>
              <a:t> week until birth, </a:t>
            </a:r>
            <a:r>
              <a:rPr lang="en-US" dirty="0" err="1" smtClean="0"/>
              <a:t>mojor</a:t>
            </a:r>
            <a:r>
              <a:rPr lang="en-US" dirty="0" smtClean="0"/>
              <a:t> organs grow in size and complexity, muscular and nervous system develop and sex organ form.</a:t>
            </a:r>
          </a:p>
          <a:p>
            <a:pPr>
              <a:buNone/>
            </a:pPr>
            <a:r>
              <a:rPr lang="en-US" dirty="0" smtClean="0"/>
              <a:t>By the 4</a:t>
            </a:r>
            <a:r>
              <a:rPr lang="en-US" baseline="30000" dirty="0" smtClean="0"/>
              <a:t>th</a:t>
            </a:r>
            <a:r>
              <a:rPr lang="en-US" dirty="0" smtClean="0"/>
              <a:t> or 5</a:t>
            </a:r>
            <a:r>
              <a:rPr lang="en-US" baseline="30000" dirty="0" smtClean="0"/>
              <a:t>th</a:t>
            </a:r>
            <a:r>
              <a:rPr lang="en-US" dirty="0" smtClean="0"/>
              <a:t> month, mother can begin to feel the fetus moving within them.</a:t>
            </a:r>
          </a:p>
          <a:p>
            <a:pPr>
              <a:buNone/>
            </a:pPr>
            <a:r>
              <a:rPr lang="en-US" dirty="0" smtClean="0"/>
              <a:t>Nearly all nerves that the brain will use through out life are formed and become specialized in function. As birth approaches fetus grow significantly in size adds protective fat stores in preparation for outside the womb.</a:t>
            </a:r>
          </a:p>
          <a:p>
            <a:pPr>
              <a:buNone/>
            </a:pPr>
            <a:endParaRPr lang="en-US" dirty="0" smtClean="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While applied psychology utilizes this knowledge to actively intervene in the treatment of individual with mental or emotional disorders</a:t>
            </a:r>
          </a:p>
          <a:p>
            <a:pPr>
              <a:buNone/>
            </a:pPr>
            <a:r>
              <a:rPr lang="en-US" dirty="0" smtClean="0"/>
              <a:t> and is also employed in business education and governance among other sector.</a:t>
            </a:r>
          </a:p>
          <a:p>
            <a:pPr>
              <a:buNone/>
            </a:pPr>
            <a:r>
              <a:rPr lang="en-US" b="1" dirty="0" smtClean="0"/>
              <a:t>Psychology and the concept of the mind: </a:t>
            </a:r>
            <a:r>
              <a:rPr lang="en-US" dirty="0" smtClean="0"/>
              <a:t>psychology is thus concerned with the study of organisms mental processes resulting from both conscious and unconscious states.</a:t>
            </a:r>
          </a:p>
          <a:p>
            <a:pPr>
              <a:buNone/>
            </a:pPr>
            <a:endParaRPr lang="en-US" dirty="0"/>
          </a:p>
        </p:txBody>
      </p:sp>
      <p:sp>
        <p:nvSpPr>
          <p:cNvPr id="4" name="Date Placeholder 3"/>
          <p:cNvSpPr>
            <a:spLocks noGrp="1"/>
          </p:cNvSpPr>
          <p:nvPr>
            <p:ph type="dt" sz="half" idx="10"/>
          </p:nvPr>
        </p:nvSpPr>
        <p:spPr/>
        <p:txBody>
          <a:bodyPr/>
          <a:lstStyle/>
          <a:p>
            <a:fld id="{57C00F2B-FACB-40F2-ABE3-588508E3EE5E}"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a:t>
            </a:fld>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2.Neonatal period;</a:t>
            </a:r>
          </a:p>
          <a:p>
            <a:pPr>
              <a:buNone/>
            </a:pPr>
            <a:r>
              <a:rPr lang="en-US" dirty="0" smtClean="0"/>
              <a:t>Is 0-28 days</a:t>
            </a:r>
          </a:p>
          <a:p>
            <a:pPr>
              <a:buNone/>
            </a:pPr>
            <a:r>
              <a:rPr lang="en-US" dirty="0" smtClean="0"/>
              <a:t>Infants are born with a number of autonomic response(reflexes) that aids survival including the rooting reflexes that help them locate food.</a:t>
            </a:r>
          </a:p>
          <a:p>
            <a:pPr>
              <a:buNone/>
            </a:pPr>
            <a:r>
              <a:rPr lang="en-US" dirty="0" smtClean="0"/>
              <a:t>Newborns rapidly developing senses of sight and hearing seen tuned to social events, such as a caretaker face or voice.</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Researchers can discover some of what pre verbal infant sense, think and remember by observing what they react to.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81</a:t>
            </a:fld>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3.Infancy period;(</a:t>
            </a:r>
            <a:r>
              <a:rPr lang="en-US" dirty="0" smtClean="0"/>
              <a:t>1-12 months) 1 year</a:t>
            </a:r>
          </a:p>
          <a:p>
            <a:pPr>
              <a:buNone/>
            </a:pPr>
            <a:r>
              <a:rPr lang="en-US" dirty="0" smtClean="0"/>
              <a:t>Infant is a Latin word meaning unable to speak or speechless</a:t>
            </a:r>
          </a:p>
          <a:p>
            <a:pPr>
              <a:buNone/>
            </a:pPr>
            <a:r>
              <a:rPr lang="en-US" dirty="0" smtClean="0"/>
              <a:t>They cry as a form of basic instinctive communication.</a:t>
            </a:r>
          </a:p>
          <a:p>
            <a:pPr>
              <a:buNone/>
            </a:pPr>
            <a:r>
              <a:rPr lang="en-US" dirty="0" smtClean="0"/>
              <a:t>A crying infant may be trying to express a variety of feelings including hunger, discomfort, </a:t>
            </a:r>
            <a:r>
              <a:rPr lang="en-US" dirty="0" err="1" smtClean="0"/>
              <a:t>overstimulation,boredom,wanting</a:t>
            </a:r>
            <a:r>
              <a:rPr lang="en-US" dirty="0" smtClean="0"/>
              <a:t> something or loneliness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Breastfeeding is the recommended method of feeding by all major infants health organization.</a:t>
            </a:r>
          </a:p>
          <a:p>
            <a:pPr>
              <a:buNone/>
            </a:pPr>
            <a:r>
              <a:rPr lang="en-US" dirty="0" smtClean="0"/>
              <a:t>Infant is undergoing  many adaptation to extra uterine life and its physiological system such as immune system.</a:t>
            </a:r>
          </a:p>
          <a:p>
            <a:pPr>
              <a:buNone/>
            </a:pPr>
            <a:r>
              <a:rPr lang="en-US" dirty="0" smtClean="0"/>
              <a:t>Infant mortality is the death of an infant in the 1</a:t>
            </a:r>
            <a:r>
              <a:rPr lang="en-US" baseline="30000" dirty="0" smtClean="0"/>
              <a:t>st</a:t>
            </a:r>
            <a:r>
              <a:rPr lang="en-US" dirty="0" smtClean="0"/>
              <a:t> year of life often expressed as the number of deaths per 1000 live births.</a:t>
            </a:r>
          </a:p>
          <a:p>
            <a:pPr>
              <a:buNone/>
            </a:pPr>
            <a:r>
              <a:rPr lang="en-US" dirty="0" smtClean="0"/>
              <a:t>Major causes of infant mortality dehydration, infection, congenital malformation.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4.Childhood period;</a:t>
            </a:r>
          </a:p>
          <a:p>
            <a:pPr>
              <a:buNone/>
            </a:pPr>
            <a:r>
              <a:rPr lang="en-US" dirty="0" smtClean="0"/>
              <a:t>Divided into 3 ;</a:t>
            </a:r>
          </a:p>
          <a:p>
            <a:pPr>
              <a:buNone/>
            </a:pPr>
            <a:r>
              <a:rPr lang="en-US" dirty="0" smtClean="0"/>
              <a:t>Toddler(1-3years)</a:t>
            </a:r>
          </a:p>
          <a:p>
            <a:pPr>
              <a:buNone/>
            </a:pPr>
            <a:r>
              <a:rPr lang="en-US" dirty="0" smtClean="0"/>
              <a:t>Pre school(4-6 years)</a:t>
            </a:r>
          </a:p>
          <a:p>
            <a:pPr>
              <a:buNone/>
            </a:pPr>
            <a:r>
              <a:rPr lang="en-US" dirty="0" smtClean="0"/>
              <a:t>School going(6-13 years)</a:t>
            </a:r>
          </a:p>
          <a:p>
            <a:pPr>
              <a:buNone/>
            </a:pPr>
            <a:r>
              <a:rPr lang="en-US" dirty="0" smtClean="0"/>
              <a:t>Toddlers is a child between 1-3 years</a:t>
            </a:r>
          </a:p>
          <a:p>
            <a:pPr>
              <a:buNone/>
            </a:pPr>
            <a:r>
              <a:rPr lang="en-US" dirty="0" smtClean="0"/>
              <a:t>A time for great cognition, emotional and social development</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5.Puberty period;</a:t>
            </a:r>
            <a:r>
              <a:rPr lang="en-US" dirty="0" smtClean="0"/>
              <a:t>(9-11 years)</a:t>
            </a:r>
          </a:p>
          <a:p>
            <a:pPr>
              <a:buNone/>
            </a:pPr>
            <a:r>
              <a:rPr lang="en-US" dirty="0" smtClean="0"/>
              <a:t>Period of rapid growth and physiological changes which </a:t>
            </a:r>
            <a:r>
              <a:rPr lang="en-US" dirty="0" err="1" smtClean="0"/>
              <a:t>calminates</a:t>
            </a:r>
            <a:r>
              <a:rPr lang="en-US" dirty="0" smtClean="0"/>
              <a:t> in sexual maturity</a:t>
            </a:r>
          </a:p>
          <a:p>
            <a:pPr>
              <a:buNone/>
            </a:pPr>
            <a:r>
              <a:rPr lang="en-US" dirty="0" smtClean="0"/>
              <a:t>Period is influenced by hereditary although </a:t>
            </a:r>
            <a:r>
              <a:rPr lang="en-US" dirty="0" err="1" smtClean="0"/>
              <a:t>enviromental</a:t>
            </a:r>
            <a:r>
              <a:rPr lang="en-US" dirty="0" smtClean="0"/>
              <a:t> factors </a:t>
            </a:r>
            <a:r>
              <a:rPr lang="en-US" dirty="0" err="1" smtClean="0"/>
              <a:t>e.g</a:t>
            </a:r>
            <a:r>
              <a:rPr lang="en-US" dirty="0" smtClean="0"/>
              <a:t> diet ,</a:t>
            </a:r>
            <a:r>
              <a:rPr lang="en-US" dirty="0" err="1" smtClean="0"/>
              <a:t>excercises</a:t>
            </a:r>
            <a:r>
              <a:rPr lang="en-US" dirty="0" smtClean="0"/>
              <a:t> also </a:t>
            </a:r>
            <a:r>
              <a:rPr lang="en-US" dirty="0" err="1" smtClean="0"/>
              <a:t>excert</a:t>
            </a:r>
            <a:r>
              <a:rPr lang="en-US" dirty="0" smtClean="0"/>
              <a:t> some influence</a:t>
            </a:r>
          </a:p>
          <a:p>
            <a:pPr>
              <a:buNone/>
            </a:pPr>
            <a:r>
              <a:rPr lang="en-US" dirty="0" smtClean="0"/>
              <a:t>Some significant part of pubertal dev. involve distinctive physiological changes in individuals </a:t>
            </a:r>
            <a:r>
              <a:rPr lang="en-US" dirty="0" err="1" smtClean="0"/>
              <a:t>height,weight,body</a:t>
            </a:r>
            <a:r>
              <a:rPr lang="en-US" dirty="0" smtClean="0"/>
              <a:t> composition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It occurs through along process and begins with a surge in hormone production which in turns causes a number of physical changes</a:t>
            </a:r>
          </a:p>
          <a:p>
            <a:pPr>
              <a:buNone/>
            </a:pPr>
            <a:r>
              <a:rPr lang="en-US" dirty="0" smtClean="0"/>
              <a:t>It’s a stage of life </a:t>
            </a:r>
            <a:r>
              <a:rPr lang="en-US" dirty="0" err="1" smtClean="0"/>
              <a:t>characterised</a:t>
            </a:r>
            <a:r>
              <a:rPr lang="en-US" dirty="0" smtClean="0"/>
              <a:t> by the development of secondary sex characteristic.</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6.Adolescence period</a:t>
            </a:r>
            <a:r>
              <a:rPr lang="en-US" dirty="0" smtClean="0"/>
              <a:t>;(12-19 years)</a:t>
            </a:r>
          </a:p>
          <a:p>
            <a:pPr>
              <a:buNone/>
            </a:pPr>
            <a:r>
              <a:rPr lang="en-US" dirty="0" smtClean="0"/>
              <a:t>Means  grown up</a:t>
            </a:r>
          </a:p>
          <a:p>
            <a:pPr>
              <a:buNone/>
            </a:pPr>
            <a:r>
              <a:rPr lang="en-US" dirty="0" smtClean="0"/>
              <a:t>It is a transitional stage of physical and physiological human development that generally occur during the period from puberty to legal adulthood</a:t>
            </a:r>
          </a:p>
          <a:p>
            <a:pPr>
              <a:buNone/>
            </a:pPr>
            <a:r>
              <a:rPr lang="en-US" dirty="0" smtClean="0"/>
              <a:t>Period is most closely associated with the teenage years.</a:t>
            </a:r>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A transitional period between childhood  and adult hood whose cultural purpose is the preparation of children to adult role.</a:t>
            </a:r>
          </a:p>
          <a:p>
            <a:pPr>
              <a:buNone/>
            </a:pPr>
            <a:r>
              <a:rPr lang="en-US" dirty="0" smtClean="0"/>
              <a:t>Period involving education ,training, employment and unemployment as well as transition from one living circumstance to another.</a:t>
            </a:r>
          </a:p>
          <a:p>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88</a:t>
            </a:fld>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dirty="0" smtClean="0"/>
              <a:t>7.Adulthood(20+ years)</a:t>
            </a:r>
          </a:p>
          <a:p>
            <a:pPr>
              <a:buNone/>
            </a:pPr>
            <a:r>
              <a:rPr lang="en-US" dirty="0" smtClean="0"/>
              <a:t>Is divided into;</a:t>
            </a:r>
          </a:p>
          <a:p>
            <a:pPr>
              <a:buNone/>
            </a:pPr>
            <a:r>
              <a:rPr lang="en-US" dirty="0" smtClean="0"/>
              <a:t>Young adulthood(20-39 years)</a:t>
            </a:r>
          </a:p>
          <a:p>
            <a:pPr>
              <a:buNone/>
            </a:pPr>
            <a:r>
              <a:rPr lang="en-US" dirty="0" smtClean="0"/>
              <a:t>Middle adulthood(40-60 years)</a:t>
            </a:r>
          </a:p>
          <a:p>
            <a:pPr>
              <a:buNone/>
            </a:pPr>
            <a:r>
              <a:rPr lang="en-US" dirty="0" smtClean="0"/>
              <a:t>Elder( senior citizen 60+ years)</a:t>
            </a:r>
          </a:p>
          <a:p>
            <a:pPr>
              <a:buNone/>
            </a:pPr>
            <a:r>
              <a:rPr lang="en-US" dirty="0" smtClean="0"/>
              <a:t>Is a stage characterized by a legal maturation , occupational, sexual , emotional ,employed and socialization perspective</a:t>
            </a:r>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89</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Mental processes include the thoughts and feelings and motives that each of us experience privately that cannot be observed but can be inferred from behavior</a:t>
            </a:r>
          </a:p>
          <a:p>
            <a:pPr>
              <a:buNone/>
            </a:pPr>
            <a:r>
              <a:rPr lang="en-US" b="1" dirty="0" smtClean="0"/>
              <a:t>Psychological concept of behaviour:</a:t>
            </a:r>
            <a:r>
              <a:rPr lang="en-US" dirty="0" smtClean="0"/>
              <a:t>behaviour is the action or reaction of a human or animal in response to external or internal </a:t>
            </a:r>
            <a:r>
              <a:rPr lang="en-US" dirty="0" err="1" smtClean="0"/>
              <a:t>stimuli.Behaviour</a:t>
            </a:r>
            <a:r>
              <a:rPr lang="en-US" dirty="0" smtClean="0"/>
              <a:t> can be overt(open and observable)</a:t>
            </a:r>
            <a:r>
              <a:rPr lang="en-US" dirty="0" err="1" smtClean="0"/>
              <a:t>e.g</a:t>
            </a:r>
            <a:r>
              <a:rPr lang="en-US" dirty="0" smtClean="0"/>
              <a:t> a flown or Covert(</a:t>
            </a:r>
            <a:r>
              <a:rPr lang="en-US" dirty="0" err="1" smtClean="0"/>
              <a:t>beh</a:t>
            </a:r>
            <a:r>
              <a:rPr lang="en-US" dirty="0" smtClean="0"/>
              <a:t>. Not directly observed but may be </a:t>
            </a:r>
            <a:r>
              <a:rPr lang="en-US" dirty="0" err="1" smtClean="0"/>
              <a:t>infered</a:t>
            </a:r>
            <a:r>
              <a:rPr lang="en-US" dirty="0" smtClean="0"/>
              <a:t> from overt </a:t>
            </a:r>
            <a:r>
              <a:rPr lang="en-US" dirty="0" err="1" smtClean="0"/>
              <a:t>beh</a:t>
            </a:r>
            <a:r>
              <a:rPr lang="en-US" dirty="0" smtClean="0"/>
              <a:t>)</a:t>
            </a:r>
            <a:r>
              <a:rPr lang="en-US" dirty="0" err="1" smtClean="0"/>
              <a:t>e.g</a:t>
            </a:r>
            <a:r>
              <a:rPr lang="en-US" dirty="0" smtClean="0"/>
              <a:t> increase heart beat.</a:t>
            </a:r>
          </a:p>
          <a:p>
            <a:endParaRPr lang="en-US" dirty="0"/>
          </a:p>
        </p:txBody>
      </p:sp>
      <p:sp>
        <p:nvSpPr>
          <p:cNvPr id="4" name="Date Placeholder 3"/>
          <p:cNvSpPr>
            <a:spLocks noGrp="1"/>
          </p:cNvSpPr>
          <p:nvPr>
            <p:ph type="dt" sz="half" idx="10"/>
          </p:nvPr>
        </p:nvSpPr>
        <p:spPr/>
        <p:txBody>
          <a:bodyPr/>
          <a:lstStyle/>
          <a:p>
            <a:fld id="{3099BC6A-B1CD-483B-B79B-02B72978322F}"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a:t>
            </a:fld>
            <a:endParaRPr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Young adulthood can be considered healthiest time of life and young adults are generally in good health.</a:t>
            </a:r>
          </a:p>
          <a:p>
            <a:pPr>
              <a:buNone/>
            </a:pPr>
            <a:r>
              <a:rPr lang="en-US" dirty="0" smtClean="0"/>
              <a:t>Women reach their peak fertility in their early 20s</a:t>
            </a:r>
          </a:p>
          <a:p>
            <a:pPr>
              <a:buNone/>
            </a:pPr>
            <a:r>
              <a:rPr lang="en-US" dirty="0" smtClean="0"/>
              <a:t>Regarding diseases, cancer is much less common in young than in older adult except testicular cancer, and cancer of the cervix.</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b="1" dirty="0" smtClean="0"/>
              <a:t>Old age(60+ years)</a:t>
            </a:r>
          </a:p>
          <a:p>
            <a:pPr>
              <a:buNone/>
            </a:pPr>
            <a:r>
              <a:rPr lang="en-US" dirty="0" smtClean="0"/>
              <a:t>Consist of ages nearly and surpassing life expectancy of human being and thus the end of human life cycle.</a:t>
            </a:r>
          </a:p>
          <a:p>
            <a:pPr>
              <a:buNone/>
            </a:pPr>
            <a:r>
              <a:rPr lang="en-US" dirty="0" smtClean="0"/>
              <a:t>Old  people often have limited regenerative abilities and are more susceptible to diseases ,syndromes and sickness.</a:t>
            </a:r>
          </a:p>
          <a:p>
            <a:pPr>
              <a:buNone/>
            </a:pPr>
            <a:r>
              <a:rPr lang="en-US" dirty="0" smtClean="0"/>
              <a:t>They face other social issues such as </a:t>
            </a:r>
            <a:r>
              <a:rPr lang="en-US" dirty="0" err="1" smtClean="0"/>
              <a:t>retirement,lonileness</a:t>
            </a:r>
            <a:r>
              <a:rPr lang="en-US" dirty="0" smtClean="0"/>
              <a:t> and ageism</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91</a:t>
            </a:fld>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Physical mark of old age</a:t>
            </a:r>
          </a:p>
          <a:p>
            <a:pPr>
              <a:buNone/>
            </a:pPr>
            <a:r>
              <a:rPr lang="en-US" dirty="0" smtClean="0"/>
              <a:t>1.Bon and joints thin and shrink. This  result  in  loss  of height they are susceptible to bone and joint diseases and osteoarthritis</a:t>
            </a:r>
          </a:p>
          <a:p>
            <a:pPr>
              <a:buNone/>
            </a:pPr>
            <a:r>
              <a:rPr lang="en-US" dirty="0" smtClean="0"/>
              <a:t>2.Chronic diseases –most older person has at least one chronic disease.</a:t>
            </a:r>
          </a:p>
          <a:p>
            <a:pPr>
              <a:buNone/>
            </a:pPr>
            <a:r>
              <a:rPr lang="en-US" dirty="0" smtClean="0"/>
              <a:t>3.Chronic mucus hypo secretion-coughing and bringing out sputum</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4.Dental problems-less saliva and less ability for oral hygiene</a:t>
            </a:r>
          </a:p>
          <a:p>
            <a:pPr>
              <a:buNone/>
            </a:pPr>
            <a:r>
              <a:rPr lang="en-US" dirty="0" smtClean="0"/>
              <a:t>5.Digestive system e.g. Swallowing difficulties, inability to eat and absorb nutrients constipation and bleeding</a:t>
            </a:r>
          </a:p>
          <a:p>
            <a:pPr>
              <a:buNone/>
            </a:pPr>
            <a:r>
              <a:rPr lang="en-US" dirty="0" smtClean="0"/>
              <a:t>6.Eye sight –diminished eye sight make it difficult to read.</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93</a:t>
            </a:fld>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COGNITIVE PSYCHOLOGY</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Cognitive psychology is a sub-</a:t>
            </a:r>
            <a:r>
              <a:rPr lang="en-US" dirty="0" err="1" smtClean="0"/>
              <a:t>displine</a:t>
            </a:r>
            <a:r>
              <a:rPr lang="en-US" dirty="0" smtClean="0"/>
              <a:t> of psychology exploring </a:t>
            </a:r>
            <a:r>
              <a:rPr lang="en-US" b="1" dirty="0" smtClean="0"/>
              <a:t>internal mental process</a:t>
            </a:r>
            <a:r>
              <a:rPr lang="en-US" dirty="0" smtClean="0"/>
              <a:t>. It accepts the use of scientific method, and generally rejects introspection as a valid method of investigation. It explicitly acknowledges the existence of internal mental states(such as belief, desire and motivation).Cognitive neuroscience has provided evidence of a relationship between certain  physiological brain states thus supporting central assumption of cognitive psychology</a:t>
            </a:r>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    ULRIC NEISSER coined the term “cognitive psychology” in his book Cognitive psychology published in 1965.In his book he defined the term  “COGNITION” as </a:t>
            </a:r>
          </a:p>
          <a:p>
            <a:pPr>
              <a:buNone/>
            </a:pPr>
            <a:r>
              <a:rPr lang="en-US" dirty="0" smtClean="0"/>
              <a:t>   “all process by which the sensory input is </a:t>
            </a:r>
            <a:r>
              <a:rPr lang="en-US" dirty="0" err="1" smtClean="0"/>
              <a:t>transformed,reduced,elaborated,stored,recovered</a:t>
            </a:r>
            <a:r>
              <a:rPr lang="en-US" dirty="0" smtClean="0"/>
              <a:t> and used. it is concerned with these processes even when they operate in the absence of relevance stimulation, as in images and hallucinations”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95</a:t>
            </a:fld>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It is important from the above definition that cognition is involved in everything human being mighty possibly do; that every psychological phenomenon is a cognitive phenomenon. The reality is very important for counseling practitioners.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  Cognition as a social process: </a:t>
            </a:r>
          </a:p>
          <a:p>
            <a:pPr>
              <a:buNone/>
            </a:pPr>
            <a:r>
              <a:rPr lang="en-US" dirty="0" smtClean="0"/>
              <a:t>   It has been observed that language acquisition in human children fails to emerge unless the children are exposed to language. Thus ,language acquisition is an example of an emergent </a:t>
            </a:r>
            <a:r>
              <a:rPr lang="en-US" dirty="0" err="1" smtClean="0"/>
              <a:t>behaviour.In</a:t>
            </a:r>
            <a:r>
              <a:rPr lang="en-US" dirty="0" smtClean="0"/>
              <a:t>  this case, the individual is made up of a set of mechanisms ‘expecting’ such input from the social world .</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    Education has the explicit task in the society of developing child cognition: choices are made regarding the environment and permitted action that lead to a formed experience. In large systemic perspective, cognition is considered closely related to the social and human organization functioning and constrains. Managerial decision making process can be erroneous in politics, economy and industry due to socio-cognitive factors.</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a:t>
            </a:r>
            <a:endParaRPr lang="en-US" b="1" dirty="0"/>
          </a:p>
        </p:txBody>
      </p:sp>
      <p:sp>
        <p:nvSpPr>
          <p:cNvPr id="3" name="Content Placeholder 2"/>
          <p:cNvSpPr>
            <a:spLocks noGrp="1"/>
          </p:cNvSpPr>
          <p:nvPr>
            <p:ph idx="1"/>
          </p:nvPr>
        </p:nvSpPr>
        <p:spPr/>
        <p:txBody>
          <a:bodyPr>
            <a:normAutofit fontScale="92500"/>
          </a:bodyPr>
          <a:lstStyle/>
          <a:p>
            <a:pPr>
              <a:buNone/>
            </a:pPr>
            <a:r>
              <a:rPr lang="en-US" b="1" dirty="0" smtClean="0"/>
              <a:t>What is learning?</a:t>
            </a:r>
          </a:p>
          <a:p>
            <a:pPr>
              <a:buNone/>
            </a:pPr>
            <a:r>
              <a:rPr lang="en-US" dirty="0" smtClean="0"/>
              <a:t>   Learning is a relatively permanent behavior brought about by experience(education and training) and maturation(personal development)</a:t>
            </a:r>
          </a:p>
          <a:p>
            <a:pPr>
              <a:buNone/>
            </a:pPr>
            <a:r>
              <a:rPr lang="en-US" dirty="0" smtClean="0"/>
              <a:t>    It entails;</a:t>
            </a:r>
          </a:p>
          <a:p>
            <a:pPr>
              <a:buNone/>
            </a:pPr>
            <a:r>
              <a:rPr lang="en-US" dirty="0" smtClean="0"/>
              <a:t>1.Acquiring new knowledge, behavior, skills, values, preferences or understanding, and may involve synthesizing different types of information.</a:t>
            </a:r>
            <a:endParaRPr lang="en-US" dirty="0"/>
          </a:p>
        </p:txBody>
      </p:sp>
      <p:sp>
        <p:nvSpPr>
          <p:cNvPr id="4" name="Date Placeholder 3"/>
          <p:cNvSpPr>
            <a:spLocks noGrp="1"/>
          </p:cNvSpPr>
          <p:nvPr>
            <p:ph type="dt" sz="half" idx="10"/>
          </p:nvPr>
        </p:nvSpPr>
        <p:spPr/>
        <p:txBody>
          <a:bodyPr/>
          <a:lstStyle/>
          <a:p>
            <a:fld id="{E3C9B4C4-B31B-4569-B59E-7F3A2446106B}" type="datetime1">
              <a:rPr lang="en-US" smtClean="0"/>
              <a:pPr/>
              <a:t>10/28/2018</a:t>
            </a:fld>
            <a:endParaRPr lang="en-US"/>
          </a:p>
        </p:txBody>
      </p:sp>
      <p:sp>
        <p:nvSpPr>
          <p:cNvPr id="5" name="Slide Number Placeholder 4"/>
          <p:cNvSpPr>
            <a:spLocks noGrp="1"/>
          </p:cNvSpPr>
          <p:nvPr>
            <p:ph type="sldNum" sz="quarter" idx="12"/>
          </p:nvPr>
        </p:nvSpPr>
        <p:spPr/>
        <p:txBody>
          <a:bodyPr/>
          <a:lstStyle/>
          <a:p>
            <a:fld id="{A72AD1C8-2323-4471-8A5F-FF8FEC33CE66}" type="slidenum">
              <a:rPr lang="en-US" smtClean="0"/>
              <a:pPr/>
              <a:t>99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6969</TotalTime>
  <Words>18112</Words>
  <Application>Microsoft Office PowerPoint</Application>
  <PresentationFormat>On-screen Show (4:3)</PresentationFormat>
  <Paragraphs>1636</Paragraphs>
  <Slides>332</Slides>
  <Notes>0</Notes>
  <HiddenSlides>0</HiddenSlides>
  <MMClips>0</MMClips>
  <ScaleCrop>false</ScaleCrop>
  <HeadingPairs>
    <vt:vector size="4" baseType="variant">
      <vt:variant>
        <vt:lpstr>Theme</vt:lpstr>
      </vt:variant>
      <vt:variant>
        <vt:i4>1</vt:i4>
      </vt:variant>
      <vt:variant>
        <vt:lpstr>Slide Titles</vt:lpstr>
      </vt:variant>
      <vt:variant>
        <vt:i4>332</vt:i4>
      </vt:variant>
    </vt:vector>
  </HeadingPairs>
  <TitlesOfParts>
    <vt:vector size="333" baseType="lpstr">
      <vt:lpstr>Office Theme</vt:lpstr>
      <vt:lpstr>HUMAN PSYCHOLOGY</vt:lpstr>
      <vt:lpstr>LEARNING OBJECTIVES</vt:lpstr>
      <vt:lpstr>Slide 3</vt:lpstr>
      <vt:lpstr>INTRODUCTION TO PSYCHOLOGY</vt:lpstr>
      <vt:lpstr>Slide 5</vt:lpstr>
      <vt:lpstr>Slide 6</vt:lpstr>
      <vt:lpstr>Slide 7</vt:lpstr>
      <vt:lpstr>Slide 8</vt:lpstr>
      <vt:lpstr>Slide 9</vt:lpstr>
      <vt:lpstr>HISTORICAL B/GROUND</vt:lpstr>
      <vt:lpstr>Slide 11</vt:lpstr>
      <vt:lpstr>Slide 12</vt:lpstr>
      <vt:lpstr>Slide 13</vt:lpstr>
      <vt:lpstr>GOALS OF PSYCHOLOGY</vt:lpstr>
      <vt:lpstr>Slide 15</vt:lpstr>
      <vt:lpstr>Slide 16</vt:lpstr>
      <vt:lpstr>SCHOOLS  OF PSYCHOLOGY</vt:lpstr>
      <vt:lpstr>Psychoanalytic school</vt:lpstr>
      <vt:lpstr>Slide 19</vt:lpstr>
      <vt:lpstr>Slide 20</vt:lpstr>
      <vt:lpstr>Behaviourism school</vt:lpstr>
      <vt:lpstr>Slide 22</vt:lpstr>
      <vt:lpstr>Gestalt school</vt:lpstr>
      <vt:lpstr>Slide 24</vt:lpstr>
      <vt:lpstr>Humanistic  school</vt:lpstr>
      <vt:lpstr>Slide 26</vt:lpstr>
      <vt:lpstr>Cognitivism school</vt:lpstr>
      <vt:lpstr>Slide 28</vt:lpstr>
      <vt:lpstr>Structuralism school</vt:lpstr>
      <vt:lpstr>Slide 30</vt:lpstr>
      <vt:lpstr>Existentialism school</vt:lpstr>
      <vt:lpstr>Slide 32</vt:lpstr>
      <vt:lpstr>Eclecticism school/Contemporary approach</vt:lpstr>
      <vt:lpstr>Branches of psychology</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Methods of studying psychology</vt:lpstr>
      <vt:lpstr>Slide 49</vt:lpstr>
      <vt:lpstr>Slide 50</vt:lpstr>
      <vt:lpstr>Slide 51</vt:lpstr>
      <vt:lpstr>Slide 52</vt:lpstr>
      <vt:lpstr>Slide 53</vt:lpstr>
      <vt:lpstr>Slide 54</vt:lpstr>
      <vt:lpstr>Slide 55</vt:lpstr>
      <vt:lpstr>Relevance of psychology in health care</vt:lpstr>
      <vt:lpstr>Slide 57</vt:lpstr>
      <vt:lpstr>Slide 58</vt:lpstr>
      <vt:lpstr>HUMAN GROWTH &amp;DEVELOPMENT</vt:lpstr>
      <vt:lpstr>HUMAN GROWTH AND DEVELOPMENT</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STAGES OF HUMAN DEVELOPMENT</vt:lpstr>
      <vt:lpstr>Slide 75</vt:lpstr>
      <vt:lpstr>Slide 76</vt:lpstr>
      <vt:lpstr>Slide 77</vt:lpstr>
      <vt:lpstr>Slide 78</vt:lpstr>
      <vt:lpstr>Slide 79</vt:lpstr>
      <vt:lpstr>Slide 80</vt:lpstr>
      <vt:lpstr>Slide 81</vt:lpstr>
      <vt:lpstr> </vt:lpstr>
      <vt:lpstr>Slide 83</vt:lpstr>
      <vt:lpstr>Slide 84</vt:lpstr>
      <vt:lpstr>Slide 85</vt:lpstr>
      <vt:lpstr>Slide 86</vt:lpstr>
      <vt:lpstr>Slide 87</vt:lpstr>
      <vt:lpstr>Slide 88</vt:lpstr>
      <vt:lpstr> </vt:lpstr>
      <vt:lpstr>Slide 90</vt:lpstr>
      <vt:lpstr>Slide 91</vt:lpstr>
      <vt:lpstr>Slide 92</vt:lpstr>
      <vt:lpstr>Slide 93</vt:lpstr>
      <vt:lpstr>COGNITIVE PSYCHOLOGY</vt:lpstr>
      <vt:lpstr>Slide 95</vt:lpstr>
      <vt:lpstr>Slide 96</vt:lpstr>
      <vt:lpstr>Slide 97</vt:lpstr>
      <vt:lpstr>Slide 98</vt:lpstr>
      <vt:lpstr>LEARNING</vt:lpstr>
      <vt:lpstr>Slide 100</vt:lpstr>
      <vt:lpstr>Theories of learning</vt:lpstr>
      <vt:lpstr>Classical conditioning</vt:lpstr>
      <vt:lpstr>Slide 103</vt:lpstr>
      <vt:lpstr>Key concepts in classical conditioning</vt:lpstr>
      <vt:lpstr>Slide 105</vt:lpstr>
      <vt:lpstr>Slide 106</vt:lpstr>
      <vt:lpstr>Slide 107</vt:lpstr>
      <vt:lpstr>Slide 108</vt:lpstr>
      <vt:lpstr>Slide 109</vt:lpstr>
      <vt:lpstr>Stages of learning</vt:lpstr>
      <vt:lpstr>Slide 111</vt:lpstr>
      <vt:lpstr>Slide 112</vt:lpstr>
      <vt:lpstr>Slide 113</vt:lpstr>
      <vt:lpstr>Slide 114</vt:lpstr>
      <vt:lpstr>Procedure in classical conditioning</vt:lpstr>
      <vt:lpstr>Basics of classical conditioning</vt:lpstr>
      <vt:lpstr>Slide 117</vt:lpstr>
      <vt:lpstr>Slide 118</vt:lpstr>
      <vt:lpstr>Slide 119</vt:lpstr>
      <vt:lpstr>Slide 120</vt:lpstr>
      <vt:lpstr>Application of classical conditioning</vt:lpstr>
      <vt:lpstr>Slide 122</vt:lpstr>
      <vt:lpstr>Operant conditioning</vt:lpstr>
      <vt:lpstr>Slide 124</vt:lpstr>
      <vt:lpstr>What is operant conditioning?</vt:lpstr>
      <vt:lpstr>Slide 126</vt:lpstr>
      <vt:lpstr>Slide 127</vt:lpstr>
      <vt:lpstr>Key concept in operant conditioning</vt:lpstr>
      <vt:lpstr>Slide 129</vt:lpstr>
      <vt:lpstr>Slide 130</vt:lpstr>
      <vt:lpstr>Slide 131</vt:lpstr>
      <vt:lpstr>Slide 132</vt:lpstr>
      <vt:lpstr>Slide 133</vt:lpstr>
      <vt:lpstr>Slide 134</vt:lpstr>
      <vt:lpstr>Slide 135</vt:lpstr>
      <vt:lpstr>Slide 136</vt:lpstr>
      <vt:lpstr>punishment</vt:lpstr>
      <vt:lpstr>Slide 138</vt:lpstr>
      <vt:lpstr>Slide 139</vt:lpstr>
      <vt:lpstr>Slide 140</vt:lpstr>
      <vt:lpstr>Slide 141</vt:lpstr>
      <vt:lpstr>Slide 142</vt:lpstr>
      <vt:lpstr>Basics of operant conditioning</vt:lpstr>
      <vt:lpstr>Slide 144</vt:lpstr>
      <vt:lpstr>Guidelines to effective use of punishment</vt:lpstr>
      <vt:lpstr>Slide 146</vt:lpstr>
      <vt:lpstr>Slide 147</vt:lpstr>
      <vt:lpstr>Slide 148</vt:lpstr>
      <vt:lpstr>Slide 149</vt:lpstr>
      <vt:lpstr>Slide 150</vt:lpstr>
      <vt:lpstr>Slide 151</vt:lpstr>
      <vt:lpstr>Slide 152</vt:lpstr>
      <vt:lpstr>Slide 153</vt:lpstr>
      <vt:lpstr>Slide 154</vt:lpstr>
      <vt:lpstr>Slide 155</vt:lpstr>
      <vt:lpstr>Slide 156</vt:lpstr>
      <vt:lpstr>Observational learning</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MEMORY</vt:lpstr>
      <vt:lpstr>MEMORY</vt:lpstr>
      <vt:lpstr>Slide 192</vt:lpstr>
      <vt:lpstr>Slide 193</vt:lpstr>
      <vt:lpstr>Slide 194</vt:lpstr>
      <vt:lpstr>Slide 195</vt:lpstr>
      <vt:lpstr>Slide 196</vt:lpstr>
      <vt:lpstr>Slide 197</vt:lpstr>
      <vt:lpstr>TYPES OF MEMORY</vt:lpstr>
      <vt:lpstr>Slide 199</vt:lpstr>
      <vt:lpstr>Slide 200</vt:lpstr>
      <vt:lpstr>Slide 201</vt:lpstr>
      <vt:lpstr>Slide 202</vt:lpstr>
      <vt:lpstr>Slide 203</vt:lpstr>
      <vt:lpstr>Slide 204</vt:lpstr>
      <vt:lpstr>Sub-categories of LTM</vt:lpstr>
      <vt:lpstr>Slide 206</vt:lpstr>
      <vt:lpstr>Slide 207</vt:lpstr>
      <vt:lpstr>Slide 208</vt:lpstr>
      <vt:lpstr>Slide 209</vt:lpstr>
      <vt:lpstr>Slide 210</vt:lpstr>
      <vt:lpstr>Slide 211</vt:lpstr>
      <vt:lpstr>Types of recall</vt:lpstr>
      <vt:lpstr>Slide 213</vt:lpstr>
      <vt:lpstr>Slide 214</vt:lpstr>
      <vt:lpstr>Slide 215</vt:lpstr>
      <vt:lpstr>Slide 216</vt:lpstr>
      <vt:lpstr>Slide 217</vt:lpstr>
      <vt:lpstr>Factors affecting recall</vt:lpstr>
      <vt:lpstr>Slide 219</vt:lpstr>
      <vt:lpstr>Slide 220</vt:lpstr>
      <vt:lpstr>State dependency memory</vt:lpstr>
      <vt:lpstr>Slide 222</vt:lpstr>
      <vt:lpstr>Slide 223</vt:lpstr>
      <vt:lpstr>forgetting</vt:lpstr>
      <vt:lpstr>Slide 225</vt:lpstr>
      <vt:lpstr>Slide 226</vt:lpstr>
      <vt:lpstr>Slide 227</vt:lpstr>
      <vt:lpstr>Remembering</vt:lpstr>
      <vt:lpstr>Slide 229</vt:lpstr>
      <vt:lpstr>Ways to improve memory</vt:lpstr>
      <vt:lpstr>Slide 231</vt:lpstr>
      <vt:lpstr>Slide 232</vt:lpstr>
      <vt:lpstr>Slide 233</vt:lpstr>
      <vt:lpstr>Slide 234</vt:lpstr>
      <vt:lpstr>INTELLIGENCE</vt:lpstr>
      <vt:lpstr>Slide 236</vt:lpstr>
      <vt:lpstr>Slide 237</vt:lpstr>
      <vt:lpstr>Slide 238</vt:lpstr>
      <vt:lpstr>Slide 239</vt:lpstr>
      <vt:lpstr>Slide 240</vt:lpstr>
      <vt:lpstr>Slide 241</vt:lpstr>
      <vt:lpstr>Slide 242</vt:lpstr>
      <vt:lpstr>Slide 243</vt:lpstr>
      <vt:lpstr>Slide 244</vt:lpstr>
      <vt:lpstr>Slide 245</vt:lpstr>
      <vt:lpstr>Slide 246</vt:lpstr>
      <vt:lpstr>Slide 247</vt:lpstr>
      <vt:lpstr>Slide 248</vt:lpstr>
      <vt:lpstr>Slide 249</vt:lpstr>
      <vt:lpstr>Slide 250</vt:lpstr>
      <vt:lpstr>Slide 251</vt:lpstr>
      <vt:lpstr>Slide 252</vt:lpstr>
      <vt:lpstr>Slide 253</vt:lpstr>
      <vt:lpstr>Slide 254</vt:lpstr>
      <vt:lpstr>Language and Thinking</vt:lpstr>
      <vt:lpstr>Slide 256</vt:lpstr>
      <vt:lpstr>Slide 257</vt:lpstr>
      <vt:lpstr>Slide 258</vt:lpstr>
      <vt:lpstr>Slide 259</vt:lpstr>
      <vt:lpstr>Slide 260</vt:lpstr>
      <vt:lpstr>Slide 261</vt:lpstr>
      <vt:lpstr>Slide 262</vt:lpstr>
      <vt:lpstr>Thinking</vt:lpstr>
      <vt:lpstr>Slide 264</vt:lpstr>
      <vt:lpstr>Slide 265</vt:lpstr>
      <vt:lpstr>Slide 266</vt:lpstr>
      <vt:lpstr>MOTIVATION  ,MOTIVES AND  EMOTIONS</vt:lpstr>
      <vt:lpstr>MOTIVATION</vt:lpstr>
      <vt:lpstr>MOTIVATION</vt:lpstr>
      <vt:lpstr>Slide 270</vt:lpstr>
      <vt:lpstr>Slide 271</vt:lpstr>
      <vt:lpstr>Slide 272</vt:lpstr>
      <vt:lpstr>Slide 273</vt:lpstr>
      <vt:lpstr>Slide 274</vt:lpstr>
      <vt:lpstr>Slide 275</vt:lpstr>
      <vt:lpstr>Slide 276</vt:lpstr>
      <vt:lpstr>intrinsic vs extrinsic</vt:lpstr>
      <vt:lpstr>ct</vt:lpstr>
      <vt:lpstr>ct</vt:lpstr>
      <vt:lpstr>ct</vt:lpstr>
      <vt:lpstr>ct</vt:lpstr>
      <vt:lpstr>ct</vt:lpstr>
      <vt:lpstr>ct</vt:lpstr>
      <vt:lpstr>Slide 284</vt:lpstr>
      <vt:lpstr>Application of motivation</vt:lpstr>
      <vt:lpstr>Slide 286</vt:lpstr>
      <vt:lpstr>Slide 287</vt:lpstr>
      <vt:lpstr>Slide 288</vt:lpstr>
      <vt:lpstr>Slide 289</vt:lpstr>
      <vt:lpstr>Slide 290</vt:lpstr>
      <vt:lpstr>Slide 291</vt:lpstr>
      <vt:lpstr>THEORIES OF MOTIVATION</vt:lpstr>
      <vt:lpstr>Slide 293</vt:lpstr>
      <vt:lpstr>Slide 294</vt:lpstr>
      <vt:lpstr>Slide 295</vt:lpstr>
      <vt:lpstr>Slide 296</vt:lpstr>
      <vt:lpstr>Slide 297</vt:lpstr>
      <vt:lpstr>Slide 298</vt:lpstr>
      <vt:lpstr>Slide 299</vt:lpstr>
      <vt:lpstr>Slide 300</vt:lpstr>
      <vt:lpstr>Slide 301</vt:lpstr>
      <vt:lpstr>Slide 302</vt:lpstr>
      <vt:lpstr>Slide 303</vt:lpstr>
      <vt:lpstr>Slide 304</vt:lpstr>
      <vt:lpstr>Slide 305</vt:lpstr>
      <vt:lpstr>Slide 306</vt:lpstr>
      <vt:lpstr>Slide 307</vt:lpstr>
      <vt:lpstr>Slide 308</vt:lpstr>
      <vt:lpstr>Slide 309</vt:lpstr>
      <vt:lpstr>Slide 310</vt:lpstr>
      <vt:lpstr>Slide 311</vt:lpstr>
      <vt:lpstr>Slide 312</vt:lpstr>
      <vt:lpstr>Slide 313</vt:lpstr>
      <vt:lpstr>Slide 314</vt:lpstr>
      <vt:lpstr>Slide 315</vt:lpstr>
      <vt:lpstr>MOTIVES</vt:lpstr>
      <vt:lpstr>Slide 317</vt:lpstr>
      <vt:lpstr>Slide 318</vt:lpstr>
      <vt:lpstr>Slide 319</vt:lpstr>
      <vt:lpstr>Slide 320</vt:lpstr>
      <vt:lpstr>Slide 321</vt:lpstr>
      <vt:lpstr>Slide 322</vt:lpstr>
      <vt:lpstr>Slide 323</vt:lpstr>
      <vt:lpstr>Slide 324</vt:lpstr>
      <vt:lpstr>Slide 325</vt:lpstr>
      <vt:lpstr>Slide 326</vt:lpstr>
      <vt:lpstr>Slide 327</vt:lpstr>
      <vt:lpstr>Slide 328</vt:lpstr>
      <vt:lpstr>Slide 329</vt:lpstr>
      <vt:lpstr>Slide 330</vt:lpstr>
      <vt:lpstr>Slide 331</vt:lpstr>
      <vt:lpstr>EMOTIONS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PSYCHOLOGY</dc:title>
  <dc:creator>me</dc:creator>
  <cp:lastModifiedBy>me</cp:lastModifiedBy>
  <cp:revision>610</cp:revision>
  <dcterms:created xsi:type="dcterms:W3CDTF">2016-09-26T14:31:24Z</dcterms:created>
  <dcterms:modified xsi:type="dcterms:W3CDTF">2018-10-28T14:52:58Z</dcterms:modified>
</cp:coreProperties>
</file>