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499" r:id="rId2"/>
    <p:sldId id="500" r:id="rId3"/>
    <p:sldId id="418" r:id="rId4"/>
    <p:sldId id="413" r:id="rId5"/>
    <p:sldId id="472" r:id="rId6"/>
    <p:sldId id="347" r:id="rId7"/>
    <p:sldId id="368" r:id="rId8"/>
    <p:sldId id="348" r:id="rId9"/>
    <p:sldId id="349" r:id="rId10"/>
    <p:sldId id="350" r:id="rId11"/>
    <p:sldId id="454" r:id="rId12"/>
    <p:sldId id="351" r:id="rId13"/>
    <p:sldId id="352" r:id="rId14"/>
    <p:sldId id="354" r:id="rId15"/>
    <p:sldId id="455" r:id="rId16"/>
    <p:sldId id="363" r:id="rId17"/>
    <p:sldId id="458" r:id="rId18"/>
    <p:sldId id="457" r:id="rId19"/>
    <p:sldId id="355" r:id="rId20"/>
    <p:sldId id="456" r:id="rId21"/>
    <p:sldId id="496" r:id="rId22"/>
    <p:sldId id="497" r:id="rId23"/>
    <p:sldId id="356" r:id="rId24"/>
    <p:sldId id="357" r:id="rId25"/>
    <p:sldId id="358" r:id="rId26"/>
    <p:sldId id="464" r:id="rId27"/>
    <p:sldId id="360" r:id="rId28"/>
    <p:sldId id="361" r:id="rId29"/>
    <p:sldId id="362" r:id="rId30"/>
    <p:sldId id="345" r:id="rId31"/>
    <p:sldId id="303" r:id="rId32"/>
    <p:sldId id="465" r:id="rId33"/>
    <p:sldId id="468" r:id="rId34"/>
    <p:sldId id="469" r:id="rId35"/>
    <p:sldId id="470" r:id="rId36"/>
    <p:sldId id="482" r:id="rId37"/>
    <p:sldId id="501" r:id="rId38"/>
    <p:sldId id="502" r:id="rId39"/>
    <p:sldId id="503" r:id="rId40"/>
    <p:sldId id="504"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1009" autoAdjust="0"/>
  </p:normalViewPr>
  <p:slideViewPr>
    <p:cSldViewPr>
      <p:cViewPr varScale="1">
        <p:scale>
          <a:sx n="77" d="100"/>
          <a:sy n="77" d="100"/>
        </p:scale>
        <p:origin x="1200" y="96"/>
      </p:cViewPr>
      <p:guideLst>
        <p:guide orient="horz" pos="2160"/>
        <p:guide pos="2880"/>
      </p:guideLst>
    </p:cSldViewPr>
  </p:slideViewPr>
  <p:outlineViewPr>
    <p:cViewPr>
      <p:scale>
        <a:sx n="33" d="100"/>
        <a:sy n="33" d="100"/>
      </p:scale>
      <p:origin x="54" y="27486"/>
    </p:cViewPr>
  </p:outlineViewPr>
  <p:notesTextViewPr>
    <p:cViewPr>
      <p:scale>
        <a:sx n="100" d="100"/>
        <a:sy n="100" d="100"/>
      </p:scale>
      <p:origin x="0" y="0"/>
    </p:cViewPr>
  </p:notesTextViewPr>
  <p:sorterViewPr>
    <p:cViewPr>
      <p:scale>
        <a:sx n="66" d="100"/>
        <a:sy n="66" d="100"/>
      </p:scale>
      <p:origin x="0" y="96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6D1FA-324A-4F57-8298-378C20BA27D9}" type="datetimeFigureOut">
              <a:rPr lang="en-GB" smtClean="0"/>
              <a:pPr/>
              <a:t>23/11/2021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15DA16-0121-46C1-AD4F-AB46FD6333CA}" type="slidenum">
              <a:rPr lang="en-GB" smtClean="0"/>
              <a:pPr/>
              <a:t>‹#›</a:t>
            </a:fld>
            <a:endParaRPr lang="en-GB"/>
          </a:p>
        </p:txBody>
      </p:sp>
    </p:spTree>
    <p:extLst>
      <p:ext uri="{BB962C8B-B14F-4D97-AF65-F5344CB8AC3E}">
        <p14:creationId xmlns:p14="http://schemas.microsoft.com/office/powerpoint/2010/main" val="400268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939078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11</a:t>
            </a:fld>
            <a:endParaRPr lang="en-GB"/>
          </a:p>
        </p:txBody>
      </p:sp>
    </p:spTree>
    <p:extLst>
      <p:ext uri="{BB962C8B-B14F-4D97-AF65-F5344CB8AC3E}">
        <p14:creationId xmlns:p14="http://schemas.microsoft.com/office/powerpoint/2010/main" val="1100782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a:cs typeface="Cordia New" pitchFamily="34" charset="-34"/>
            </a:endParaRP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BD0B42-53BA-40BE-BD9B-9019AA5E93CA}" type="slidenum">
              <a:rPr lang="en-GB">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2651087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marL="660400" indent="-660400" eaLnBrk="1" hangingPunct="1">
              <a:lnSpc>
                <a:spcPct val="90000"/>
              </a:lnSpc>
              <a:buClr>
                <a:schemeClr val="tx1"/>
              </a:buClr>
            </a:pPr>
            <a:endParaRPr lang="en-US" sz="1200" dirty="0">
              <a:cs typeface="Cordia New" pitchFamily="34" charset="-34"/>
            </a:endParaRP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F7AE0B-9AC7-4879-8098-B2293989C878}" type="slidenum">
              <a:rPr lang="en-GB">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4290492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F17390-9B76-4833-B50E-36125E31448B}" type="slidenum">
              <a:rPr lang="en-GB">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010706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15</a:t>
            </a:fld>
            <a:endParaRPr lang="en-GB"/>
          </a:p>
        </p:txBody>
      </p:sp>
    </p:spTree>
    <p:extLst>
      <p:ext uri="{BB962C8B-B14F-4D97-AF65-F5344CB8AC3E}">
        <p14:creationId xmlns:p14="http://schemas.microsoft.com/office/powerpoint/2010/main" val="115260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215DA16-0121-46C1-AD4F-AB46FD6333CA}" type="slidenum">
              <a:rPr lang="en-GB" smtClean="0"/>
              <a:pPr/>
              <a:t>16</a:t>
            </a:fld>
            <a:endParaRPr lang="en-GB"/>
          </a:p>
        </p:txBody>
      </p:sp>
    </p:spTree>
    <p:extLst>
      <p:ext uri="{BB962C8B-B14F-4D97-AF65-F5344CB8AC3E}">
        <p14:creationId xmlns:p14="http://schemas.microsoft.com/office/powerpoint/2010/main" val="3517459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17</a:t>
            </a:fld>
            <a:endParaRPr lang="en-GB"/>
          </a:p>
        </p:txBody>
      </p:sp>
    </p:spTree>
    <p:extLst>
      <p:ext uri="{BB962C8B-B14F-4D97-AF65-F5344CB8AC3E}">
        <p14:creationId xmlns:p14="http://schemas.microsoft.com/office/powerpoint/2010/main" val="3001580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18</a:t>
            </a:fld>
            <a:endParaRPr lang="en-GB"/>
          </a:p>
        </p:txBody>
      </p:sp>
    </p:spTree>
    <p:extLst>
      <p:ext uri="{BB962C8B-B14F-4D97-AF65-F5344CB8AC3E}">
        <p14:creationId xmlns:p14="http://schemas.microsoft.com/office/powerpoint/2010/main" val="39762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a:cs typeface="Cordia New" pitchFamily="34" charset="-34"/>
            </a:endParaRP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DA9484-370E-4F03-ACDB-BACBD2D8F004}" type="slidenum">
              <a:rPr lang="en-GB">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4112603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15DA16-0121-46C1-AD4F-AB46FD6333CA}" type="slidenum">
              <a:rPr lang="en-GB" smtClean="0"/>
              <a:pPr/>
              <a:t>20</a:t>
            </a:fld>
            <a:endParaRPr lang="en-GB"/>
          </a:p>
        </p:txBody>
      </p:sp>
    </p:spTree>
    <p:extLst>
      <p:ext uri="{BB962C8B-B14F-4D97-AF65-F5344CB8AC3E}">
        <p14:creationId xmlns:p14="http://schemas.microsoft.com/office/powerpoint/2010/main" val="6153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3</a:t>
            </a:fld>
            <a:endParaRPr lang="en-GB"/>
          </a:p>
        </p:txBody>
      </p:sp>
    </p:spTree>
    <p:extLst>
      <p:ext uri="{BB962C8B-B14F-4D97-AF65-F5344CB8AC3E}">
        <p14:creationId xmlns:p14="http://schemas.microsoft.com/office/powerpoint/2010/main" val="1967900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21</a:t>
            </a:fld>
            <a:endParaRPr lang="en-GB"/>
          </a:p>
        </p:txBody>
      </p:sp>
    </p:spTree>
    <p:extLst>
      <p:ext uri="{BB962C8B-B14F-4D97-AF65-F5344CB8AC3E}">
        <p14:creationId xmlns:p14="http://schemas.microsoft.com/office/powerpoint/2010/main" val="4097649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22</a:t>
            </a:fld>
            <a:endParaRPr lang="en-GB"/>
          </a:p>
        </p:txBody>
      </p:sp>
    </p:spTree>
    <p:extLst>
      <p:ext uri="{BB962C8B-B14F-4D97-AF65-F5344CB8AC3E}">
        <p14:creationId xmlns:p14="http://schemas.microsoft.com/office/powerpoint/2010/main" val="2416171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Font typeface="+mj-lt"/>
              <a:buNone/>
            </a:pPr>
            <a:endParaRPr lang="en-GB" dirty="0">
              <a:cs typeface="Cordia New" pitchFamily="34" charset="-34"/>
            </a:endParaRP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B169F4-89B2-4416-919E-D82CD25DA887}" type="slidenum">
              <a:rPr lang="en-GB">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1251049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6FC0A2-93DA-4234-9825-431CA97F8304}" type="slidenum">
              <a:rPr lang="en-GB">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21816748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6135E8-3271-4346-B1A2-BDE16BAFFCEC}" type="slidenum">
              <a:rPr lang="en-GB">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1833001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p:spPr>
      </p:sp>
      <p:sp>
        <p:nvSpPr>
          <p:cNvPr id="201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cs typeface="Cordia New" pitchFamily="34" charset="-34"/>
            </a:endParaRPr>
          </a:p>
        </p:txBody>
      </p:sp>
      <p:sp>
        <p:nvSpPr>
          <p:cNvPr id="201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A63D56-08E9-48DD-BE6F-2F015C249EF5}" type="slidenum">
              <a:rPr lang="en-US" smtClean="0">
                <a:latin typeface="Arial" pitchFamily="34" charset="0"/>
              </a:rPr>
              <a:pPr/>
              <a:t>26</a:t>
            </a:fld>
            <a:endParaRPr lang="en-US">
              <a:latin typeface="Arial" pitchFamily="34" charset="0"/>
            </a:endParaRPr>
          </a:p>
        </p:txBody>
      </p:sp>
    </p:spTree>
    <p:extLst>
      <p:ext uri="{BB962C8B-B14F-4D97-AF65-F5344CB8AC3E}">
        <p14:creationId xmlns:p14="http://schemas.microsoft.com/office/powerpoint/2010/main" val="4037996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F11E49-97D9-4B00-AC2D-B60D4D6FF2BC}" type="slidenum">
              <a:rPr lang="en-GB">
                <a:solidFill>
                  <a:prstClr val="black"/>
                </a:solidFill>
              </a:rPr>
              <a:pPr/>
              <a:t>27</a:t>
            </a:fld>
            <a:endParaRPr lang="en-GB">
              <a:solidFill>
                <a:prstClr val="black"/>
              </a:solidFill>
            </a:endParaRPr>
          </a:p>
        </p:txBody>
      </p:sp>
    </p:spTree>
    <p:extLst>
      <p:ext uri="{BB962C8B-B14F-4D97-AF65-F5344CB8AC3E}">
        <p14:creationId xmlns:p14="http://schemas.microsoft.com/office/powerpoint/2010/main" val="33179532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4FB55A-9A26-473A-B207-23143C9BCF56}" type="slidenum">
              <a:rPr lang="en-GB">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12942626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EC58A9-15C9-4B54-8774-D45A99A47186}" type="slidenum">
              <a:rPr lang="en-GB">
                <a:solidFill>
                  <a:prstClr val="black"/>
                </a:solidFill>
              </a:rPr>
              <a:pPr/>
              <a:t>29</a:t>
            </a:fld>
            <a:endParaRPr lang="en-GB">
              <a:solidFill>
                <a:prstClr val="black"/>
              </a:solidFill>
            </a:endParaRPr>
          </a:p>
        </p:txBody>
      </p:sp>
    </p:spTree>
    <p:extLst>
      <p:ext uri="{BB962C8B-B14F-4D97-AF65-F5344CB8AC3E}">
        <p14:creationId xmlns:p14="http://schemas.microsoft.com/office/powerpoint/2010/main" val="41834254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cs typeface="Cordia New" pitchFamily="34" charset="-34"/>
            </a:endParaRPr>
          </a:p>
        </p:txBody>
      </p:sp>
      <p:sp>
        <p:nvSpPr>
          <p:cNvPr id="4" name="Slide Number Placeholder 3"/>
          <p:cNvSpPr>
            <a:spLocks noGrp="1"/>
          </p:cNvSpPr>
          <p:nvPr>
            <p:ph type="sldNum" sz="quarter" idx="5"/>
          </p:nvPr>
        </p:nvSpPr>
        <p:spPr/>
        <p:txBody>
          <a:bodyPr/>
          <a:lstStyle/>
          <a:p>
            <a:pPr>
              <a:defRPr/>
            </a:pPr>
            <a:fld id="{0ACC0618-4DA6-4C7D-9F07-C930C89337CF}" type="slidenum">
              <a:rPr lang="th-TH">
                <a:solidFill>
                  <a:prstClr val="black"/>
                </a:solidFill>
              </a:rPr>
              <a:pPr>
                <a:defRPr/>
              </a:pPr>
              <a:t>30</a:t>
            </a:fld>
            <a:endParaRPr lang="th-TH">
              <a:solidFill>
                <a:prstClr val="black"/>
              </a:solidFill>
            </a:endParaRPr>
          </a:p>
        </p:txBody>
      </p:sp>
    </p:spTree>
    <p:extLst>
      <p:ext uri="{BB962C8B-B14F-4D97-AF65-F5344CB8AC3E}">
        <p14:creationId xmlns:p14="http://schemas.microsoft.com/office/powerpoint/2010/main" val="3367029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4</a:t>
            </a:fld>
            <a:endParaRPr lang="en-GB"/>
          </a:p>
        </p:txBody>
      </p:sp>
    </p:spTree>
    <p:extLst>
      <p:ext uri="{BB962C8B-B14F-4D97-AF65-F5344CB8AC3E}">
        <p14:creationId xmlns:p14="http://schemas.microsoft.com/office/powerpoint/2010/main" val="28451584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cs typeface="Cordia New" pitchFamily="34" charset="-34"/>
            </a:endParaRPr>
          </a:p>
        </p:txBody>
      </p:sp>
      <p:sp>
        <p:nvSpPr>
          <p:cNvPr id="4" name="Slide Number Placeholder 3"/>
          <p:cNvSpPr>
            <a:spLocks noGrp="1"/>
          </p:cNvSpPr>
          <p:nvPr>
            <p:ph type="sldNum" sz="quarter" idx="5"/>
          </p:nvPr>
        </p:nvSpPr>
        <p:spPr/>
        <p:txBody>
          <a:bodyPr/>
          <a:lstStyle/>
          <a:p>
            <a:pPr>
              <a:defRPr/>
            </a:pPr>
            <a:fld id="{716C4EA7-E5F9-4B0B-ADF0-388C17695814}" type="slidenum">
              <a:rPr lang="th-TH">
                <a:solidFill>
                  <a:prstClr val="black"/>
                </a:solidFill>
              </a:rPr>
              <a:pPr>
                <a:defRPr/>
              </a:pPr>
              <a:t>31</a:t>
            </a:fld>
            <a:endParaRPr lang="th-TH">
              <a:solidFill>
                <a:prstClr val="black"/>
              </a:solidFill>
            </a:endParaRPr>
          </a:p>
        </p:txBody>
      </p:sp>
    </p:spTree>
    <p:extLst>
      <p:ext uri="{BB962C8B-B14F-4D97-AF65-F5344CB8AC3E}">
        <p14:creationId xmlns:p14="http://schemas.microsoft.com/office/powerpoint/2010/main" val="878204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p:spPr>
      </p:sp>
      <p:sp>
        <p:nvSpPr>
          <p:cNvPr id="207875" name="Notes Placeholder 2"/>
          <p:cNvSpPr>
            <a:spLocks noGrp="1"/>
          </p:cNvSpPr>
          <p:nvPr>
            <p:ph type="body" idx="1"/>
          </p:nvPr>
        </p:nvSpPr>
        <p:spPr bwMode="auto">
          <a:noFill/>
        </p:spPr>
        <p:txBody>
          <a:bodyPr wrap="square" numCol="1" anchor="t" anchorCtr="0" compatLnSpc="1">
            <a:prstTxWarp prst="textNoShape">
              <a:avLst/>
            </a:prstTxWarp>
          </a:bodyPr>
          <a:lstStyle/>
          <a:p>
            <a:pPr marL="742950" indent="-742950" eaLnBrk="1" fontAlgn="auto" hangingPunct="1">
              <a:spcAft>
                <a:spcPts val="0"/>
              </a:spcAft>
              <a:buClr>
                <a:schemeClr val="accent3"/>
              </a:buClr>
              <a:buFont typeface="+mj-lt"/>
              <a:buAutoNum type="arabicPeriod"/>
              <a:defRPr/>
            </a:pPr>
            <a:endParaRPr lang="en-US" sz="1200" dirty="0"/>
          </a:p>
        </p:txBody>
      </p:sp>
      <p:sp>
        <p:nvSpPr>
          <p:cNvPr id="207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B8E9E0-7046-4F36-A45D-7481FC645B96}" type="slidenum">
              <a:rPr lang="en-GB" smtClean="0">
                <a:latin typeface="Arial" pitchFamily="34" charset="0"/>
                <a:ea typeface="MS PGothic" pitchFamily="34" charset="-128"/>
              </a:rPr>
              <a:pPr/>
              <a:t>32</a:t>
            </a:fld>
            <a:endParaRPr lang="en-GB">
              <a:latin typeface="Arial" pitchFamily="34" charset="0"/>
              <a:ea typeface="MS PGothic" pitchFamily="34" charset="-128"/>
            </a:endParaRPr>
          </a:p>
        </p:txBody>
      </p:sp>
    </p:spTree>
    <p:extLst>
      <p:ext uri="{BB962C8B-B14F-4D97-AF65-F5344CB8AC3E}">
        <p14:creationId xmlns:p14="http://schemas.microsoft.com/office/powerpoint/2010/main" val="643782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15DA16-0121-46C1-AD4F-AB46FD6333CA}" type="slidenum">
              <a:rPr lang="en-GB" smtClean="0"/>
              <a:pPr/>
              <a:t>33</a:t>
            </a:fld>
            <a:endParaRPr lang="en-GB"/>
          </a:p>
        </p:txBody>
      </p:sp>
    </p:spTree>
    <p:extLst>
      <p:ext uri="{BB962C8B-B14F-4D97-AF65-F5344CB8AC3E}">
        <p14:creationId xmlns:p14="http://schemas.microsoft.com/office/powerpoint/2010/main" val="38619590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p:spPr>
      </p:sp>
      <p:sp>
        <p:nvSpPr>
          <p:cNvPr id="221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cs typeface="Cordia New" pitchFamily="34" charset="-34"/>
            </a:endParaRPr>
          </a:p>
        </p:txBody>
      </p:sp>
      <p:sp>
        <p:nvSpPr>
          <p:cNvPr id="221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FA3345-4C20-4B77-9D28-8A5E67B4665A}" type="slidenum">
              <a:rPr lang="en-US" smtClean="0">
                <a:latin typeface="Arial" pitchFamily="34" charset="0"/>
              </a:rPr>
              <a:pPr/>
              <a:t>34</a:t>
            </a:fld>
            <a:endParaRPr lang="en-US">
              <a:latin typeface="Arial" pitchFamily="34" charset="0"/>
            </a:endParaRPr>
          </a:p>
        </p:txBody>
      </p:sp>
    </p:spTree>
    <p:extLst>
      <p:ext uri="{BB962C8B-B14F-4D97-AF65-F5344CB8AC3E}">
        <p14:creationId xmlns:p14="http://schemas.microsoft.com/office/powerpoint/2010/main" val="19924965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bwMode="auto">
          <a:noFill/>
          <a:ln>
            <a:solidFill>
              <a:srgbClr val="000000"/>
            </a:solidFill>
            <a:miter lim="800000"/>
            <a:headEnd/>
            <a:tailEnd/>
          </a:ln>
        </p:spPr>
      </p:sp>
      <p:sp>
        <p:nvSpPr>
          <p:cNvPr id="226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cs typeface="Cordia New" pitchFamily="34" charset="-34"/>
            </a:endParaRPr>
          </a:p>
        </p:txBody>
      </p:sp>
      <p:sp>
        <p:nvSpPr>
          <p:cNvPr id="226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BB0165-3B56-43D9-A089-8DD97B1809A0}" type="slidenum">
              <a:rPr lang="en-US" smtClean="0">
                <a:latin typeface="Arial" pitchFamily="34" charset="0"/>
              </a:rPr>
              <a:pPr/>
              <a:t>35</a:t>
            </a:fld>
            <a:endParaRPr lang="en-US">
              <a:latin typeface="Arial" pitchFamily="34" charset="0"/>
            </a:endParaRPr>
          </a:p>
        </p:txBody>
      </p:sp>
    </p:spTree>
    <p:extLst>
      <p:ext uri="{BB962C8B-B14F-4D97-AF65-F5344CB8AC3E}">
        <p14:creationId xmlns:p14="http://schemas.microsoft.com/office/powerpoint/2010/main" val="23342698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p:spPr>
      </p:sp>
      <p:sp>
        <p:nvSpPr>
          <p:cNvPr id="1269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latin typeface="Arial" pitchFamily="34" charset="0"/>
              <a:cs typeface="Cordia New" pitchFamily="34" charset="-34"/>
            </a:endParaRPr>
          </a:p>
        </p:txBody>
      </p:sp>
      <p:sp>
        <p:nvSpPr>
          <p:cNvPr id="126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75420E-37C2-4998-B845-958C34F086F4}" type="slidenum">
              <a:rPr lang="en-US" smtClean="0">
                <a:latin typeface="Arial" pitchFamily="34" charset="0"/>
                <a:ea typeface="MS PGothic" pitchFamily="34" charset="-128"/>
              </a:rPr>
              <a:pPr/>
              <a:t>36</a:t>
            </a:fld>
            <a:endParaRPr lang="en-US">
              <a:latin typeface="Arial" pitchFamily="34" charset="0"/>
              <a:ea typeface="MS PGothic" pitchFamily="34" charset="-128"/>
            </a:endParaRPr>
          </a:p>
        </p:txBody>
      </p:sp>
    </p:spTree>
    <p:extLst>
      <p:ext uri="{BB962C8B-B14F-4D97-AF65-F5344CB8AC3E}">
        <p14:creationId xmlns:p14="http://schemas.microsoft.com/office/powerpoint/2010/main" val="2423058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15DA16-0121-46C1-AD4F-AB46FD6333CA}" type="slidenum">
              <a:rPr lang="en-GB" smtClean="0"/>
              <a:pPr/>
              <a:t>5</a:t>
            </a:fld>
            <a:endParaRPr lang="en-GB"/>
          </a:p>
        </p:txBody>
      </p:sp>
    </p:spTree>
    <p:extLst>
      <p:ext uri="{BB962C8B-B14F-4D97-AF65-F5344CB8AC3E}">
        <p14:creationId xmlns:p14="http://schemas.microsoft.com/office/powerpoint/2010/main" val="67081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a:cs typeface="Cordia New" pitchFamily="34" charset="-34"/>
            </a:endParaRP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3F78E9-5D23-461F-AAFD-BEE47882CF85}"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59547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p:cNvSpPr>
            <a:spLocks noGrp="1" noChangeArrowheads="1"/>
          </p:cNvSpPr>
          <p:nvPr>
            <p:ph type="hdr" sz="quarter"/>
          </p:nvPr>
        </p:nvSpPr>
        <p:spPr>
          <a:noFill/>
        </p:spPr>
        <p:txBody>
          <a:bodyPr/>
          <a:lstStyle/>
          <a:p>
            <a:r>
              <a:rPr lang="en-GB">
                <a:solidFill>
                  <a:prstClr val="black"/>
                </a:solidFill>
              </a:rPr>
              <a:t>COWI PowerPoint design manual</a:t>
            </a:r>
          </a:p>
        </p:txBody>
      </p:sp>
      <p:sp>
        <p:nvSpPr>
          <p:cNvPr id="34819" name="Rectangle 9"/>
          <p:cNvSpPr>
            <a:spLocks noGrp="1" noChangeArrowheads="1"/>
          </p:cNvSpPr>
          <p:nvPr>
            <p:ph type="dt" sz="quarter" idx="1"/>
          </p:nvPr>
        </p:nvSpPr>
        <p:spPr>
          <a:noFill/>
        </p:spPr>
        <p:txBody>
          <a:bodyPr/>
          <a:lstStyle/>
          <a:p>
            <a:r>
              <a:rPr lang="en-GB">
                <a:solidFill>
                  <a:prstClr val="black"/>
                </a:solidFill>
              </a:rPr>
              <a:t>03.07.04</a:t>
            </a: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endParaRPr lang="da-DK" dirty="0"/>
          </a:p>
        </p:txBody>
      </p:sp>
    </p:spTree>
    <p:extLst>
      <p:ext uri="{BB962C8B-B14F-4D97-AF65-F5344CB8AC3E}">
        <p14:creationId xmlns:p14="http://schemas.microsoft.com/office/powerpoint/2010/main" val="2525431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cs typeface="Cordia New" pitchFamily="34" charset="-34"/>
            </a:endParaRP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9FEAF0-9EC9-4482-AAD3-B551E66B10A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700536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a:cs typeface="Cordia New" pitchFamily="34" charset="-34"/>
            </a:endParaRP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3FFAE1-B702-44BF-BA85-DAC1DEB5479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3614710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th-TH" sz="1200" dirty="0"/>
          </a:p>
          <a:p>
            <a:pPr>
              <a:spcBef>
                <a:spcPct val="0"/>
              </a:spcBef>
            </a:pPr>
            <a:endParaRPr lang="en-GB" dirty="0">
              <a:cs typeface="Cordia New" pitchFamily="34" charset="-34"/>
            </a:endParaRPr>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9FB69C-7A2C-44F4-ADB1-C9B119EAFA54}"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062407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2DC0B78-1EE5-431C-A0E6-47657B81498D}" type="datetime1">
              <a:rPr lang="en-US" smtClean="0"/>
              <a:pPr>
                <a:defRPr/>
              </a:pPr>
              <a:t>11/23/2021</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AD18307-AF33-4F31-A87C-5208DA6F91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5FD724D-9E36-41EA-A136-0248F9246F5C}" type="datetime1">
              <a:rPr lang="en-US" smtClean="0"/>
              <a:pPr>
                <a:defRPr/>
              </a:pPr>
              <a:t>11/23/2021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B1259B5-3901-4426-B5A6-B9F3F7D479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4A8EFDCE-B9E1-4FFB-9495-DC6DDCBB5100}" type="datetime1">
              <a:rPr lang="en-US" smtClean="0"/>
              <a:pPr>
                <a:defRPr/>
              </a:pPr>
              <a:t>11/23/2021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6469B3C-4292-4DF3-B74D-A4475695760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fld id="{0EEC29BE-1784-4275-A4BC-F4F55C899DDA}" type="datetime1">
              <a:rPr lang="en-US" smtClean="0"/>
              <a:pPr>
                <a:defRPr/>
              </a:pPr>
              <a:t>11/23/2021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5484F17-5B99-40D2-89B1-C16381EFE50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50A4E1A-971B-4DF7-A976-4ADADF15CB2E}" type="datetime1">
              <a:rPr lang="en-US" smtClean="0"/>
              <a:pPr>
                <a:defRPr/>
              </a:pPr>
              <a:t>11/23/2021</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1CABC4E-A2FD-4320-9EE2-3E602FFA634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08F0AA94-02FF-468F-9AED-92ABF61F52F0}" type="datetime1">
              <a:rPr lang="en-US" smtClean="0"/>
              <a:pPr>
                <a:defRPr/>
              </a:pPr>
              <a:t>11/23/2021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34FD13E-3AF7-4539-87F3-53183DE41AC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C966F9C0-6A51-4920-BCB5-130D091EB8A0}" type="datetime1">
              <a:rPr lang="en-US" smtClean="0"/>
              <a:pPr>
                <a:defRPr/>
              </a:pPr>
              <a:t>11/23/2021</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E1D3016-85F5-4617-ADF6-6BC8D436009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063FC2B2-3BAB-4BAB-A31C-7A23E27A79D8}" type="datetime1">
              <a:rPr lang="en-US" smtClean="0"/>
              <a:pPr>
                <a:defRPr/>
              </a:pPr>
              <a:t>11/23/2021</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F525D68-CAC7-4D43-9FC6-74BB8AC77B1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2D46801-8CD0-4C9D-B67B-CA5B7A1FE464}" type="datetime1">
              <a:rPr lang="en-US" smtClean="0"/>
              <a:pPr>
                <a:defRPr/>
              </a:pPr>
              <a:t>11/23/2021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074B807-C81C-40B9-AC5A-85B3BBF7C7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86EAD013-3064-4347-9621-C43B5399962B}" type="datetime1">
              <a:rPr lang="en-US" smtClean="0"/>
              <a:pPr>
                <a:defRPr/>
              </a:pPr>
              <a:t>11/23/2021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29342F8-EBA6-49BF-B77D-05E4748842D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0DA7EF00-961B-4E23-904C-F6C6C828873A}" type="datetime1">
              <a:rPr lang="en-US" smtClean="0"/>
              <a:pPr>
                <a:defRPr/>
              </a:pPr>
              <a:t>11/23/2021</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204977E-7A11-41E9-A14F-F8E4208F8B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99CB8650-DF32-4747-A7BC-3BA3D23C129F}" type="datetime1">
              <a:rPr lang="en-US" smtClean="0"/>
              <a:pPr>
                <a:defRPr/>
              </a:pPr>
              <a:t>11/23/2021</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5CE69BF0-ED11-4882-9330-0040E9DD68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57400"/>
            <a:ext cx="8229600" cy="1143000"/>
          </a:xfrm>
        </p:spPr>
        <p:txBody>
          <a:bodyPr>
            <a:noAutofit/>
          </a:bodyPr>
          <a:lstStyle/>
          <a:p>
            <a:pPr algn="ctr"/>
            <a:r>
              <a:rPr lang="en-US" sz="7200" dirty="0">
                <a:solidFill>
                  <a:srgbClr val="FF0000"/>
                </a:solidFill>
              </a:rPr>
              <a:t>Human Resource Management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2285309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944562"/>
          </a:xfrm>
        </p:spPr>
        <p:txBody>
          <a:bodyPr>
            <a:normAutofit/>
          </a:bodyPr>
          <a:lstStyle/>
          <a:p>
            <a:pPr eaLnBrk="1" hangingPunct="1"/>
            <a:r>
              <a:rPr lang="en-US" dirty="0">
                <a:cs typeface="Angsana New" pitchFamily="18" charset="-34"/>
              </a:rPr>
              <a:t>2. HRM </a:t>
            </a:r>
            <a:r>
              <a:rPr lang="en-US" sz="4400" dirty="0">
                <a:cs typeface="Angsana New" pitchFamily="18" charset="-34"/>
              </a:rPr>
              <a:t>-</a:t>
            </a:r>
            <a:r>
              <a:rPr lang="en-US" sz="3200" dirty="0">
                <a:cs typeface="Angsana New" pitchFamily="18" charset="-34"/>
              </a:rPr>
              <a:t>(</a:t>
            </a:r>
            <a:r>
              <a:rPr lang="en-US" sz="3200" dirty="0">
                <a:solidFill>
                  <a:srgbClr val="FF0000"/>
                </a:solidFill>
                <a:cs typeface="Angsana New" pitchFamily="18" charset="-34"/>
              </a:rPr>
              <a:t>Recruitment)</a:t>
            </a:r>
            <a:endParaRPr lang="en-US" sz="3100" dirty="0">
              <a:solidFill>
                <a:srgbClr val="FF0000"/>
              </a:solidFill>
              <a:cs typeface="Angsana New" pitchFamily="18" charset="-34"/>
            </a:endParaRPr>
          </a:p>
        </p:txBody>
      </p:sp>
      <p:sp>
        <p:nvSpPr>
          <p:cNvPr id="6147" name="Rectangle 3"/>
          <p:cNvSpPr>
            <a:spLocks noGrp="1" noChangeArrowheads="1"/>
          </p:cNvSpPr>
          <p:nvPr>
            <p:ph type="body" idx="1"/>
          </p:nvPr>
        </p:nvSpPr>
        <p:spPr>
          <a:xfrm>
            <a:off x="304800" y="1481138"/>
            <a:ext cx="8610600" cy="4995862"/>
          </a:xfrm>
        </p:spPr>
        <p:txBody>
          <a:bodyPr/>
          <a:lstStyle/>
          <a:p>
            <a:pPr marL="660400" indent="-660400" eaLnBrk="1" hangingPunct="1">
              <a:lnSpc>
                <a:spcPct val="90000"/>
              </a:lnSpc>
              <a:buClr>
                <a:schemeClr val="tx1"/>
              </a:buClr>
              <a:buFont typeface="Wingdings" pitchFamily="2" charset="2"/>
              <a:buChar char="Ø"/>
            </a:pPr>
            <a:r>
              <a:rPr lang="en-US" sz="2800" b="1" u="sng" dirty="0">
                <a:cs typeface="Cordia New" pitchFamily="34" charset="-34"/>
              </a:rPr>
              <a:t>Recruitment -  </a:t>
            </a:r>
            <a:r>
              <a:rPr lang="en-US" sz="2800" dirty="0">
                <a:cs typeface="Cordia New" pitchFamily="34" charset="-34"/>
              </a:rPr>
              <a:t>the process of inviting/ attracting qualified individuals and encouraging them to apply for job vacancy in the organization</a:t>
            </a:r>
          </a:p>
          <a:p>
            <a:pPr marL="660400" indent="-660400" eaLnBrk="1" hangingPunct="1">
              <a:lnSpc>
                <a:spcPct val="90000"/>
              </a:lnSpc>
              <a:buClr>
                <a:schemeClr val="tx1"/>
              </a:buClr>
              <a:buFont typeface="Wingdings" pitchFamily="2" charset="2"/>
              <a:buChar char="Ø"/>
            </a:pPr>
            <a:endParaRPr lang="en-US" sz="2800" dirty="0">
              <a:cs typeface="Cordia New" pitchFamily="34" charset="-34"/>
            </a:endParaRPr>
          </a:p>
          <a:p>
            <a:pPr marL="660400" indent="-660400" eaLnBrk="1" hangingPunct="1">
              <a:lnSpc>
                <a:spcPct val="90000"/>
              </a:lnSpc>
              <a:buClr>
                <a:schemeClr val="tx1"/>
              </a:buClr>
              <a:buFont typeface="Wingdings" pitchFamily="2" charset="2"/>
              <a:buChar char="Ø"/>
            </a:pPr>
            <a:r>
              <a:rPr lang="en-GB" sz="2800" dirty="0"/>
              <a:t>The nature of the recruitment process </a:t>
            </a:r>
            <a:br>
              <a:rPr lang="en-GB" sz="2800" dirty="0"/>
            </a:br>
            <a:r>
              <a:rPr lang="en-GB" sz="2800" dirty="0"/>
              <a:t>is regulated and subject to employment law</a:t>
            </a:r>
          </a:p>
          <a:p>
            <a:pPr marL="660400" indent="-660400" eaLnBrk="1" hangingPunct="1">
              <a:lnSpc>
                <a:spcPct val="90000"/>
              </a:lnSpc>
              <a:buClr>
                <a:schemeClr val="tx1"/>
              </a:buClr>
              <a:buFont typeface="Wingdings" pitchFamily="2" charset="2"/>
              <a:buChar char="Ø"/>
            </a:pPr>
            <a:endParaRPr lang="en-GB" sz="2800" dirty="0"/>
          </a:p>
          <a:p>
            <a:pPr marL="660400" indent="-660400" eaLnBrk="1" hangingPunct="1">
              <a:lnSpc>
                <a:spcPct val="90000"/>
              </a:lnSpc>
              <a:buClr>
                <a:schemeClr val="tx1"/>
              </a:buClr>
              <a:buFont typeface="Wingdings" pitchFamily="2" charset="2"/>
              <a:buChar char="Ø"/>
            </a:pPr>
            <a:r>
              <a:rPr lang="en-GB" sz="2800" dirty="0"/>
              <a:t>Main forms of recruitment through advertising in newspapers, magazines, trade papers, internet and internal vacancy lists.</a:t>
            </a:r>
          </a:p>
          <a:p>
            <a:pPr marL="660400" indent="-660400" eaLnBrk="1" hangingPunct="1">
              <a:lnSpc>
                <a:spcPct val="90000"/>
              </a:lnSpc>
              <a:buClr>
                <a:schemeClr val="tx1"/>
              </a:buClr>
              <a:buFont typeface="Wingdings" pitchFamily="2" charset="2"/>
              <a:buChar char="Ø"/>
            </a:pPr>
            <a:endParaRPr lang="en-US" sz="3200" dirty="0">
              <a:cs typeface="Cordia New" pitchFamily="34" charset="-34"/>
            </a:endParaRPr>
          </a:p>
          <a:p>
            <a:pPr marL="660400" indent="-660400" eaLnBrk="1" hangingPunct="1">
              <a:lnSpc>
                <a:spcPct val="90000"/>
              </a:lnSpc>
              <a:buClr>
                <a:schemeClr val="tx1"/>
              </a:buClr>
              <a:buFont typeface="Wingdings" pitchFamily="2" charset="2"/>
              <a:buChar char="Ø"/>
            </a:pPr>
            <a:endParaRPr lang="en-US"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lstStyle/>
          <a:p>
            <a:pPr>
              <a:buNone/>
            </a:pPr>
            <a:r>
              <a:rPr lang="en-GB" sz="2800" dirty="0"/>
              <a:t>The process involves: </a:t>
            </a:r>
          </a:p>
          <a:p>
            <a:pPr>
              <a:buNone/>
            </a:pPr>
            <a:endParaRPr lang="en-GB" sz="2000" dirty="0"/>
          </a:p>
          <a:p>
            <a:r>
              <a:rPr lang="en-GB" sz="2800" b="1" dirty="0"/>
              <a:t>Job description </a:t>
            </a:r>
            <a:r>
              <a:rPr lang="en-GB" sz="2800" dirty="0"/>
              <a:t>– outline of the role </a:t>
            </a:r>
            <a:br>
              <a:rPr lang="en-GB" sz="2800" dirty="0"/>
            </a:br>
            <a:r>
              <a:rPr lang="en-GB" sz="2800" dirty="0"/>
              <a:t>of the job holder</a:t>
            </a:r>
          </a:p>
          <a:p>
            <a:endParaRPr lang="en-GB" sz="1800" dirty="0"/>
          </a:p>
          <a:p>
            <a:r>
              <a:rPr lang="en-GB" sz="2800" b="1" dirty="0"/>
              <a:t>Person specification </a:t>
            </a:r>
            <a:r>
              <a:rPr lang="en-GB" sz="2800" dirty="0"/>
              <a:t>– outline of the skills and qualities required of the post holder</a:t>
            </a:r>
          </a:p>
          <a:p>
            <a:endParaRPr lang="en-GB" sz="1800" dirty="0"/>
          </a:p>
          <a:p>
            <a:r>
              <a:rPr lang="en-GB" sz="2800" dirty="0"/>
              <a:t>Applicants may demonstrate their suitability through application form, letter, curriculum vitae (CV) or other methods such as lunch</a:t>
            </a:r>
          </a:p>
          <a:p>
            <a:endParaRPr lang="en-US" dirty="0"/>
          </a:p>
        </p:txBody>
      </p:sp>
      <p:sp>
        <p:nvSpPr>
          <p:cNvPr id="3" name="Title 2"/>
          <p:cNvSpPr>
            <a:spLocks noGrp="1"/>
          </p:cNvSpPr>
          <p:nvPr>
            <p:ph type="title"/>
          </p:nvPr>
        </p:nvSpPr>
        <p:spPr>
          <a:xfrm>
            <a:off x="457200" y="274638"/>
            <a:ext cx="8229600" cy="868362"/>
          </a:xfrm>
        </p:spPr>
        <p:txBody>
          <a:bodyPr/>
          <a:lstStyle/>
          <a:p>
            <a:r>
              <a:rPr lang="en-US" dirty="0"/>
              <a:t>HRM – </a:t>
            </a:r>
            <a:r>
              <a:rPr lang="en-US" dirty="0">
                <a:solidFill>
                  <a:srgbClr val="FF0000"/>
                </a:solidFill>
              </a:rPr>
              <a:t>Recruitment cont..</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639762"/>
          </a:xfrm>
        </p:spPr>
        <p:txBody>
          <a:bodyPr>
            <a:normAutofit fontScale="90000"/>
          </a:bodyPr>
          <a:lstStyle/>
          <a:p>
            <a:pPr eaLnBrk="1" hangingPunct="1"/>
            <a:r>
              <a:rPr lang="en-US" dirty="0">
                <a:cs typeface="Angsana New" pitchFamily="18" charset="-34"/>
              </a:rPr>
              <a:t>3. HRM- </a:t>
            </a:r>
            <a:r>
              <a:rPr lang="en-US" sz="3600" dirty="0">
                <a:solidFill>
                  <a:srgbClr val="FF0000"/>
                </a:solidFill>
                <a:cs typeface="Angsana New" pitchFamily="18" charset="-34"/>
              </a:rPr>
              <a:t>(Selection and Placement) </a:t>
            </a:r>
          </a:p>
        </p:txBody>
      </p:sp>
      <p:sp>
        <p:nvSpPr>
          <p:cNvPr id="7171" name="Rectangle 3"/>
          <p:cNvSpPr>
            <a:spLocks noGrp="1" noChangeArrowheads="1"/>
          </p:cNvSpPr>
          <p:nvPr>
            <p:ph type="body" idx="1"/>
          </p:nvPr>
        </p:nvSpPr>
        <p:spPr>
          <a:xfrm>
            <a:off x="457200" y="1219200"/>
            <a:ext cx="8229600" cy="5334000"/>
          </a:xfrm>
        </p:spPr>
        <p:txBody>
          <a:bodyPr/>
          <a:lstStyle/>
          <a:p>
            <a:pPr marL="660400" indent="-660400" eaLnBrk="1" hangingPunct="1">
              <a:lnSpc>
                <a:spcPct val="90000"/>
              </a:lnSpc>
              <a:buClr>
                <a:schemeClr val="tx1"/>
              </a:buClr>
              <a:buFont typeface="Wingdings" pitchFamily="2" charset="2"/>
              <a:buChar char="Ø"/>
            </a:pPr>
            <a:r>
              <a:rPr lang="en-US" sz="2800" b="1" dirty="0">
                <a:cs typeface="Cordia New" pitchFamily="34" charset="-34"/>
              </a:rPr>
              <a:t>Selection </a:t>
            </a:r>
            <a:r>
              <a:rPr lang="en-US" sz="2800" dirty="0">
                <a:cs typeface="Cordia New" pitchFamily="34" charset="-34"/>
              </a:rPr>
              <a:t>– process of choosing the right candidates </a:t>
            </a:r>
          </a:p>
          <a:p>
            <a:pPr marL="660400" indent="-660400" eaLnBrk="1" hangingPunct="1">
              <a:lnSpc>
                <a:spcPct val="90000"/>
              </a:lnSpc>
              <a:buClr>
                <a:schemeClr val="tx1"/>
              </a:buClr>
              <a:buFont typeface="Wingdings" pitchFamily="2" charset="2"/>
              <a:buChar char="Ø"/>
            </a:pPr>
            <a:endParaRPr lang="en-US" sz="1050" dirty="0">
              <a:cs typeface="Cordia New" pitchFamily="34" charset="-34"/>
            </a:endParaRPr>
          </a:p>
          <a:p>
            <a:pPr marL="660400" indent="-660400" eaLnBrk="1" hangingPunct="1">
              <a:lnSpc>
                <a:spcPct val="90000"/>
              </a:lnSpc>
              <a:buClr>
                <a:schemeClr val="tx1"/>
              </a:buClr>
              <a:buFont typeface="Wingdings" pitchFamily="2" charset="2"/>
              <a:buChar char="Ø"/>
            </a:pPr>
            <a:r>
              <a:rPr lang="en-US" sz="2800" dirty="0">
                <a:cs typeface="Cordia New" pitchFamily="34" charset="-34"/>
              </a:rPr>
              <a:t>i.e. process through which organization chooses, from a group of applicants, those individuals best suited both for open positions and the organization itself</a:t>
            </a:r>
          </a:p>
          <a:p>
            <a:pPr marL="660400" indent="-660400" eaLnBrk="1" hangingPunct="1">
              <a:lnSpc>
                <a:spcPct val="90000"/>
              </a:lnSpc>
              <a:buClr>
                <a:schemeClr val="tx1"/>
              </a:buClr>
              <a:buFont typeface="Wingdings" pitchFamily="2" charset="2"/>
              <a:buChar char="Ø"/>
            </a:pPr>
            <a:endParaRPr lang="en-US" sz="1600" dirty="0">
              <a:cs typeface="Cordia New" pitchFamily="34" charset="-34"/>
            </a:endParaRPr>
          </a:p>
          <a:p>
            <a:pPr marL="660400" indent="-660400" eaLnBrk="1" hangingPunct="1">
              <a:lnSpc>
                <a:spcPct val="90000"/>
              </a:lnSpc>
              <a:buClr>
                <a:schemeClr val="tx1"/>
              </a:buClr>
              <a:buFont typeface="Wingdings" pitchFamily="2" charset="2"/>
              <a:buChar char="Ø"/>
            </a:pPr>
            <a:r>
              <a:rPr lang="en-GB" sz="2800" dirty="0"/>
              <a:t>A long process which begins with interview of applicants and ends with employment contract. </a:t>
            </a:r>
          </a:p>
          <a:p>
            <a:pPr marL="660400" indent="-660400" eaLnBrk="1" hangingPunct="1">
              <a:lnSpc>
                <a:spcPct val="90000"/>
              </a:lnSpc>
              <a:buClr>
                <a:schemeClr val="tx1"/>
              </a:buClr>
              <a:buFont typeface="Wingdings" pitchFamily="2" charset="2"/>
              <a:buChar char="Ø"/>
            </a:pPr>
            <a:endParaRPr lang="en-GB" sz="1100" dirty="0"/>
          </a:p>
          <a:p>
            <a:pPr marL="660400" indent="-660400" eaLnBrk="1" hangingPunct="1">
              <a:lnSpc>
                <a:spcPct val="90000"/>
              </a:lnSpc>
              <a:buClr>
                <a:schemeClr val="tx1"/>
              </a:buClr>
              <a:buFont typeface="Wingdings" pitchFamily="2" charset="2"/>
              <a:buChar char="Ø"/>
            </a:pPr>
            <a:r>
              <a:rPr lang="en-GB" sz="2800" dirty="0"/>
              <a:t>Different organizations have different selection approaches </a:t>
            </a:r>
            <a:endParaRPr lang="en-US" sz="2800"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down)">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wipe(down)">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wipe(down)">
                                      <p:cBhvr>
                                        <p:cTn id="17" dur="5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171">
                                            <p:txEl>
                                              <p:pRg st="6" end="6"/>
                                            </p:txEl>
                                          </p:spTgt>
                                        </p:tgtEl>
                                        <p:attrNameLst>
                                          <p:attrName>style.visibility</p:attrName>
                                        </p:attrNameLst>
                                      </p:cBhvr>
                                      <p:to>
                                        <p:strVal val="visible"/>
                                      </p:to>
                                    </p:set>
                                    <p:animEffect transition="in" filter="wipe(down)">
                                      <p:cBhvr>
                                        <p:cTn id="22"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715962"/>
          </a:xfrm>
        </p:spPr>
        <p:txBody>
          <a:bodyPr>
            <a:normAutofit/>
          </a:bodyPr>
          <a:lstStyle/>
          <a:p>
            <a:pPr eaLnBrk="1" hangingPunct="1"/>
            <a:r>
              <a:rPr lang="en-US" sz="4000" dirty="0">
                <a:cs typeface="Angsana New" pitchFamily="18" charset="-34"/>
              </a:rPr>
              <a:t>HRM-</a:t>
            </a:r>
            <a:r>
              <a:rPr lang="en-US" sz="4000" dirty="0">
                <a:solidFill>
                  <a:srgbClr val="FF0000"/>
                </a:solidFill>
                <a:cs typeface="Angsana New" pitchFamily="18" charset="-34"/>
              </a:rPr>
              <a:t>(Placement)</a:t>
            </a:r>
          </a:p>
        </p:txBody>
      </p:sp>
      <p:sp>
        <p:nvSpPr>
          <p:cNvPr id="8195" name="Rectangle 3"/>
          <p:cNvSpPr>
            <a:spLocks noGrp="1" noChangeArrowheads="1"/>
          </p:cNvSpPr>
          <p:nvPr>
            <p:ph type="body" idx="1"/>
          </p:nvPr>
        </p:nvSpPr>
        <p:spPr>
          <a:xfrm>
            <a:off x="228600" y="1143000"/>
            <a:ext cx="8610600" cy="5410200"/>
          </a:xfrm>
        </p:spPr>
        <p:txBody>
          <a:bodyPr/>
          <a:lstStyle/>
          <a:p>
            <a:pPr marL="660400" indent="-660400" eaLnBrk="1" hangingPunct="1">
              <a:lnSpc>
                <a:spcPct val="90000"/>
              </a:lnSpc>
              <a:buFont typeface="Wingdings" pitchFamily="2" charset="2"/>
              <a:buChar char="Ø"/>
            </a:pPr>
            <a:r>
              <a:rPr lang="en-US" sz="2800" b="1" u="sng" dirty="0">
                <a:cs typeface="Cordia New" pitchFamily="34" charset="-34"/>
              </a:rPr>
              <a:t>Placement </a:t>
            </a:r>
            <a:r>
              <a:rPr lang="en-US" sz="2800" dirty="0">
                <a:cs typeface="Cordia New" pitchFamily="34" charset="-34"/>
              </a:rPr>
              <a:t>of workers  is the act of offering the job to a finally selected candidate.</a:t>
            </a:r>
          </a:p>
          <a:p>
            <a:pPr marL="660400" indent="-660400" eaLnBrk="1" hangingPunct="1">
              <a:lnSpc>
                <a:spcPct val="90000"/>
              </a:lnSpc>
              <a:buFont typeface="Wingdings" pitchFamily="2" charset="2"/>
              <a:buChar char="Ø"/>
            </a:pPr>
            <a:endParaRPr lang="en-US" sz="1050" dirty="0">
              <a:cs typeface="Cordia New" pitchFamily="34" charset="-34"/>
            </a:endParaRPr>
          </a:p>
          <a:p>
            <a:pPr marL="660400" indent="-660400" eaLnBrk="1" hangingPunct="1">
              <a:lnSpc>
                <a:spcPct val="90000"/>
              </a:lnSpc>
              <a:buFont typeface="Wingdings" pitchFamily="2" charset="2"/>
              <a:buChar char="Ø"/>
            </a:pPr>
            <a:r>
              <a:rPr lang="en-US" sz="2800" dirty="0">
                <a:cs typeface="Cordia New" pitchFamily="34" charset="-34"/>
              </a:rPr>
              <a:t>According to </a:t>
            </a:r>
            <a:r>
              <a:rPr lang="en-US" sz="2800" dirty="0" err="1">
                <a:cs typeface="Cordia New" pitchFamily="34" charset="-34"/>
              </a:rPr>
              <a:t>Pigors</a:t>
            </a:r>
            <a:r>
              <a:rPr lang="en-US" sz="2800" dirty="0">
                <a:cs typeface="Cordia New" pitchFamily="34" charset="-34"/>
              </a:rPr>
              <a:t> and </a:t>
            </a:r>
            <a:r>
              <a:rPr lang="en-US" sz="2800" dirty="0" err="1">
                <a:cs typeface="Cordia New" pitchFamily="34" charset="-34"/>
              </a:rPr>
              <a:t>Myres</a:t>
            </a:r>
            <a:r>
              <a:rPr lang="en-US" sz="2800" dirty="0">
                <a:cs typeface="Cordia New" pitchFamily="34" charset="-34"/>
              </a:rPr>
              <a:t>, </a:t>
            </a:r>
            <a:r>
              <a:rPr lang="en-US" sz="2800" i="1" dirty="0">
                <a:cs typeface="Cordia New" pitchFamily="34" charset="-34"/>
              </a:rPr>
              <a:t>placement has an experimental element, for its initial stages is termed as probation period, pending confirmation.</a:t>
            </a:r>
            <a:r>
              <a:rPr lang="en-US" sz="2800" dirty="0">
                <a:cs typeface="Cordia New" pitchFamily="34" charset="-34"/>
              </a:rPr>
              <a:t> </a:t>
            </a:r>
          </a:p>
          <a:p>
            <a:pPr marL="660400" indent="-660400" eaLnBrk="1" hangingPunct="1">
              <a:lnSpc>
                <a:spcPct val="90000"/>
              </a:lnSpc>
              <a:buFont typeface="Wingdings" pitchFamily="2" charset="2"/>
              <a:buChar char="Ø"/>
            </a:pPr>
            <a:endParaRPr lang="en-US" sz="1100" dirty="0">
              <a:cs typeface="Cordia New" pitchFamily="34" charset="-34"/>
            </a:endParaRPr>
          </a:p>
          <a:p>
            <a:pPr marL="660400" indent="-660400" eaLnBrk="1" hangingPunct="1">
              <a:lnSpc>
                <a:spcPct val="90000"/>
              </a:lnSpc>
              <a:buFont typeface="Wingdings" pitchFamily="2" charset="2"/>
              <a:buChar char="Ø"/>
            </a:pPr>
            <a:r>
              <a:rPr lang="en-US" sz="2800" dirty="0">
                <a:cs typeface="Cordia New" pitchFamily="34" charset="-34"/>
              </a:rPr>
              <a:t>But for most employees it is a decisive step and should consist in matching </a:t>
            </a:r>
          </a:p>
          <a:p>
            <a:pPr marL="915988" lvl="1" indent="-660400" eaLnBrk="1" hangingPunct="1">
              <a:lnSpc>
                <a:spcPct val="90000"/>
              </a:lnSpc>
              <a:buFont typeface="Wingdings" pitchFamily="2" charset="2"/>
              <a:buChar char="§"/>
            </a:pPr>
            <a:r>
              <a:rPr lang="en-US" sz="2400" dirty="0">
                <a:cs typeface="Cordia New" pitchFamily="34" charset="-34"/>
              </a:rPr>
              <a:t>what the job demands (i.e. job requirement), </a:t>
            </a:r>
          </a:p>
          <a:p>
            <a:pPr marL="915988" lvl="1" indent="-660400" eaLnBrk="1" hangingPunct="1">
              <a:lnSpc>
                <a:spcPct val="90000"/>
              </a:lnSpc>
              <a:buFont typeface="Wingdings" pitchFamily="2" charset="2"/>
              <a:buChar char="§"/>
            </a:pPr>
            <a:r>
              <a:rPr lang="en-US" sz="2400" dirty="0">
                <a:cs typeface="Cordia New" pitchFamily="34" charset="-34"/>
              </a:rPr>
              <a:t>what it imposes (working conditions) and </a:t>
            </a:r>
          </a:p>
          <a:p>
            <a:pPr marL="915988" lvl="1" indent="-660400" eaLnBrk="1" hangingPunct="1">
              <a:lnSpc>
                <a:spcPct val="90000"/>
              </a:lnSpc>
              <a:buFont typeface="Wingdings" pitchFamily="2" charset="2"/>
              <a:buChar char="§"/>
            </a:pPr>
            <a:r>
              <a:rPr lang="en-US" sz="2400" dirty="0">
                <a:cs typeface="Cordia New" pitchFamily="34" charset="-34"/>
              </a:rPr>
              <a:t>what if offers (compensation).</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 calcmode="lin" valueType="num">
                                      <p:cBhvr additive="base">
                                        <p:cTn id="13"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 calcmode="lin" valueType="num">
                                      <p:cBhvr additive="base">
                                        <p:cTn id="19"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195">
                                            <p:txEl>
                                              <p:pRg st="5" end="5"/>
                                            </p:txEl>
                                          </p:spTgt>
                                        </p:tgtEl>
                                        <p:attrNameLst>
                                          <p:attrName>style.visibility</p:attrName>
                                        </p:attrNameLst>
                                      </p:cBhvr>
                                      <p:to>
                                        <p:strVal val="visible"/>
                                      </p:to>
                                    </p:set>
                                    <p:anim calcmode="lin" valueType="num">
                                      <p:cBhvr additive="base">
                                        <p:cTn id="23"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19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195">
                                            <p:txEl>
                                              <p:pRg st="6" end="6"/>
                                            </p:txEl>
                                          </p:spTgt>
                                        </p:tgtEl>
                                        <p:attrNameLst>
                                          <p:attrName>style.visibility</p:attrName>
                                        </p:attrNameLst>
                                      </p:cBhvr>
                                      <p:to>
                                        <p:strVal val="visible"/>
                                      </p:to>
                                    </p:set>
                                    <p:anim calcmode="lin" valueType="num">
                                      <p:cBhvr additive="base">
                                        <p:cTn id="27"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195">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95">
                                            <p:txEl>
                                              <p:pRg st="7" end="7"/>
                                            </p:txEl>
                                          </p:spTgt>
                                        </p:tgtEl>
                                        <p:attrNameLst>
                                          <p:attrName>style.visibility</p:attrName>
                                        </p:attrNameLst>
                                      </p:cBhvr>
                                      <p:to>
                                        <p:strVal val="visible"/>
                                      </p:to>
                                    </p:set>
                                    <p:anim calcmode="lin" valueType="num">
                                      <p:cBhvr additive="base">
                                        <p:cTn id="31"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sz="3200" dirty="0">
                <a:solidFill>
                  <a:schemeClr val="tx1"/>
                </a:solidFill>
                <a:cs typeface="Angsana New" pitchFamily="18" charset="-34"/>
              </a:rPr>
              <a:t>4) Human Resource Development (HRD) </a:t>
            </a:r>
          </a:p>
        </p:txBody>
      </p:sp>
      <p:sp>
        <p:nvSpPr>
          <p:cNvPr id="10243" name="Rectangle 3"/>
          <p:cNvSpPr>
            <a:spLocks noGrp="1" noChangeArrowheads="1"/>
          </p:cNvSpPr>
          <p:nvPr>
            <p:ph type="body" idx="1"/>
          </p:nvPr>
        </p:nvSpPr>
        <p:spPr>
          <a:xfrm>
            <a:off x="304800" y="1481138"/>
            <a:ext cx="8610600" cy="4525962"/>
          </a:xfrm>
        </p:spPr>
        <p:txBody>
          <a:bodyPr/>
          <a:lstStyle/>
          <a:p>
            <a:pPr marL="660400" indent="-660400" eaLnBrk="1" hangingPunct="1">
              <a:buClr>
                <a:schemeClr val="tx1"/>
              </a:buClr>
              <a:buFont typeface="Wingdings" pitchFamily="2" charset="2"/>
              <a:buNone/>
            </a:pPr>
            <a:r>
              <a:rPr lang="en-US" dirty="0">
                <a:cs typeface="Cordia New" pitchFamily="34" charset="-34"/>
              </a:rPr>
              <a:t>Deals not only with training &amp; development of </a:t>
            </a:r>
          </a:p>
          <a:p>
            <a:pPr marL="660400" indent="-660400" eaLnBrk="1" hangingPunct="1">
              <a:buClr>
                <a:schemeClr val="tx1"/>
              </a:buClr>
              <a:buFont typeface="Wingdings" pitchFamily="2" charset="2"/>
              <a:buNone/>
            </a:pPr>
            <a:r>
              <a:rPr lang="en-US" dirty="0">
                <a:cs typeface="Cordia New" pitchFamily="34" charset="-34"/>
              </a:rPr>
              <a:t>staff but also with career planning &amp; development</a:t>
            </a:r>
          </a:p>
          <a:p>
            <a:pPr marL="660400" indent="-660400" eaLnBrk="1" hangingPunct="1">
              <a:buClr>
                <a:schemeClr val="tx1"/>
              </a:buClr>
              <a:buFont typeface="Wingdings" pitchFamily="2" charset="2"/>
              <a:buNone/>
            </a:pPr>
            <a:r>
              <a:rPr lang="en-US" dirty="0">
                <a:cs typeface="Cordia New" pitchFamily="34" charset="-34"/>
              </a:rPr>
              <a:t>activities and performance appraisal &amp; counseling. </a:t>
            </a:r>
          </a:p>
          <a:p>
            <a:pPr marL="660400" indent="-660400" eaLnBrk="1" hangingPunct="1">
              <a:buClr>
                <a:schemeClr val="tx1"/>
              </a:buClr>
              <a:buFont typeface="Wingdings" pitchFamily="2" charset="2"/>
              <a:buNone/>
            </a:pPr>
            <a:endParaRPr lang="en-US" dirty="0">
              <a:cs typeface="Cordia New" pitchFamily="34" charset="-34"/>
            </a:endParaRPr>
          </a:p>
          <a:p>
            <a:pPr marL="660400" indent="-660400" eaLnBrk="1" hangingPunct="1">
              <a:buClr>
                <a:schemeClr val="tx1"/>
              </a:buClr>
              <a:buFont typeface="Wingdings" pitchFamily="2" charset="2"/>
              <a:buNone/>
            </a:pPr>
            <a:r>
              <a:rPr lang="en-US" b="1" i="1" dirty="0">
                <a:cs typeface="Cordia New" pitchFamily="34" charset="-34"/>
              </a:rPr>
              <a:t>HRD involves:</a:t>
            </a:r>
          </a:p>
          <a:p>
            <a:pPr marL="915988" lvl="1" indent="-660400" eaLnBrk="1" hangingPunct="1">
              <a:buClr>
                <a:schemeClr val="tx1"/>
              </a:buClr>
              <a:buFont typeface="+mj-lt"/>
              <a:buAutoNum type="romanLcPeriod"/>
            </a:pPr>
            <a:r>
              <a:rPr lang="en-US" sz="2800" dirty="0">
                <a:cs typeface="Cordia New" pitchFamily="34" charset="-34"/>
              </a:rPr>
              <a:t>Orientation and Induction </a:t>
            </a:r>
          </a:p>
          <a:p>
            <a:pPr marL="915988" lvl="1" indent="-660400" eaLnBrk="1" hangingPunct="1">
              <a:buClr>
                <a:schemeClr val="tx1"/>
              </a:buClr>
              <a:buFont typeface="+mj-lt"/>
              <a:buAutoNum type="romanLcPeriod"/>
            </a:pPr>
            <a:r>
              <a:rPr lang="en-US" sz="2800" dirty="0">
                <a:cs typeface="Cordia New" pitchFamily="34" charset="-34"/>
              </a:rPr>
              <a:t>Training </a:t>
            </a:r>
          </a:p>
          <a:p>
            <a:pPr marL="915988" lvl="1" indent="-660400" eaLnBrk="1" hangingPunct="1">
              <a:buClr>
                <a:schemeClr val="tx1"/>
              </a:buClr>
              <a:buFont typeface="+mj-lt"/>
              <a:buAutoNum type="romanLcPeriod"/>
            </a:pPr>
            <a:r>
              <a:rPr lang="en-US" sz="2800" dirty="0">
                <a:cs typeface="Cordia New" pitchFamily="34" charset="-34"/>
              </a:rPr>
              <a:t>Development </a:t>
            </a:r>
          </a:p>
          <a:p>
            <a:pPr marL="915988" lvl="1" indent="-660400" eaLnBrk="1" hangingPunct="1">
              <a:buClr>
                <a:schemeClr val="tx1"/>
              </a:buClr>
              <a:buFont typeface="+mj-lt"/>
              <a:buAutoNum type="romanLcPeriod"/>
            </a:pPr>
            <a:r>
              <a:rPr lang="en-US" sz="2800" dirty="0">
                <a:cs typeface="Cordia New" pitchFamily="34" charset="-34"/>
              </a:rPr>
              <a:t>Career Planning and </a:t>
            </a:r>
            <a:r>
              <a:rPr lang="en-US" sz="2800" dirty="0" err="1">
                <a:cs typeface="Cordia New" pitchFamily="34" charset="-34"/>
              </a:rPr>
              <a:t>Pathing</a:t>
            </a:r>
            <a:r>
              <a:rPr lang="en-US" sz="2800" dirty="0">
                <a:cs typeface="Cordia New" pitchFamily="34" charset="-34"/>
              </a:rPr>
              <a:t> </a:t>
            </a:r>
            <a:endParaRPr lang="en-US" dirty="0">
              <a:cs typeface="Cordia New" pitchFamily="34" charset="-34"/>
            </a:endParaRPr>
          </a:p>
          <a:p>
            <a:pPr marL="915988" lvl="1" indent="-660400" eaLnBrk="1" hangingPunct="1">
              <a:buClr>
                <a:schemeClr val="tx1"/>
              </a:buClr>
              <a:buFont typeface="+mj-lt"/>
              <a:buAutoNum type="romanLcPeriod"/>
            </a:pPr>
            <a:r>
              <a:rPr lang="en-US" sz="2800" dirty="0">
                <a:cs typeface="Cordia New" pitchFamily="34" charset="-34"/>
              </a:rPr>
              <a:t>Career Counseling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0243">
                                            <p:txEl>
                                              <p:pRg st="5" end="5"/>
                                            </p:txEl>
                                          </p:spTgt>
                                        </p:tgtEl>
                                        <p:attrNameLst>
                                          <p:attrName>style.visibility</p:attrName>
                                        </p:attrNameLst>
                                      </p:cBhvr>
                                      <p:to>
                                        <p:strVal val="visible"/>
                                      </p:to>
                                    </p:set>
                                    <p:anim calcmode="lin" valueType="num">
                                      <p:cBhvr additive="base">
                                        <p:cTn id="29"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243">
                                            <p:txEl>
                                              <p:pRg st="6" end="6"/>
                                            </p:txEl>
                                          </p:spTgt>
                                        </p:tgtEl>
                                        <p:attrNameLst>
                                          <p:attrName>style.visibility</p:attrName>
                                        </p:attrNameLst>
                                      </p:cBhvr>
                                      <p:to>
                                        <p:strVal val="visible"/>
                                      </p:to>
                                    </p:set>
                                    <p:anim calcmode="lin" valueType="num">
                                      <p:cBhvr additive="base">
                                        <p:cTn id="3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24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0243">
                                            <p:txEl>
                                              <p:pRg st="7" end="7"/>
                                            </p:txEl>
                                          </p:spTgt>
                                        </p:tgtEl>
                                        <p:attrNameLst>
                                          <p:attrName>style.visibility</p:attrName>
                                        </p:attrNameLst>
                                      </p:cBhvr>
                                      <p:to>
                                        <p:strVal val="visible"/>
                                      </p:to>
                                    </p:set>
                                    <p:anim calcmode="lin" valueType="num">
                                      <p:cBhvr additive="base">
                                        <p:cTn id="37"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0243">
                                            <p:txEl>
                                              <p:pRg st="8" end="8"/>
                                            </p:txEl>
                                          </p:spTgt>
                                        </p:tgtEl>
                                        <p:attrNameLst>
                                          <p:attrName>style.visibility</p:attrName>
                                        </p:attrNameLst>
                                      </p:cBhvr>
                                      <p:to>
                                        <p:strVal val="visible"/>
                                      </p:to>
                                    </p:set>
                                    <p:anim calcmode="lin" valueType="num">
                                      <p:cBhvr additive="base">
                                        <p:cTn id="41"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24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0243">
                                            <p:txEl>
                                              <p:pRg st="9" end="9"/>
                                            </p:txEl>
                                          </p:spTgt>
                                        </p:tgtEl>
                                        <p:attrNameLst>
                                          <p:attrName>style.visibility</p:attrName>
                                        </p:attrNameLst>
                                      </p:cBhvr>
                                      <p:to>
                                        <p:strVal val="visible"/>
                                      </p:to>
                                    </p:set>
                                    <p:anim calcmode="lin" valueType="num">
                                      <p:cBhvr additive="base">
                                        <p:cTn id="45" dur="500" fill="hold"/>
                                        <p:tgtEl>
                                          <p:spTgt spid="1024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2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382000" cy="5334000"/>
          </a:xfrm>
        </p:spPr>
        <p:txBody>
          <a:bodyPr/>
          <a:lstStyle/>
          <a:p>
            <a:pPr marL="342900" lvl="0" indent="-342900">
              <a:spcBef>
                <a:spcPct val="20000"/>
              </a:spcBef>
              <a:buClrTx/>
              <a:buSzTx/>
              <a:buFontTx/>
              <a:buChar char="•"/>
            </a:pPr>
            <a:r>
              <a:rPr lang="en-GB" sz="3200" kern="0" dirty="0">
                <a:solidFill>
                  <a:srgbClr val="000000"/>
                </a:solidFill>
                <a:latin typeface="MetaNormal-Roman"/>
              </a:rPr>
              <a:t>A procedure for providing new employees with basic background information about the firm such as rules</a:t>
            </a:r>
          </a:p>
          <a:p>
            <a:pPr marL="342900" lvl="0" indent="-342900">
              <a:spcBef>
                <a:spcPct val="20000"/>
              </a:spcBef>
              <a:buClrTx/>
              <a:buSzTx/>
              <a:buFontTx/>
              <a:buChar char="•"/>
            </a:pPr>
            <a:endParaRPr lang="en-GB" sz="3200" kern="0" dirty="0">
              <a:solidFill>
                <a:srgbClr val="000000"/>
              </a:solidFill>
              <a:latin typeface="MetaNormal-Roman"/>
            </a:endParaRPr>
          </a:p>
          <a:p>
            <a:pPr marL="342900" lvl="0" indent="-342900">
              <a:spcBef>
                <a:spcPct val="20000"/>
              </a:spcBef>
              <a:buClrTx/>
              <a:buSzTx/>
              <a:buFontTx/>
              <a:buChar char="•"/>
            </a:pPr>
            <a:r>
              <a:rPr lang="en-GB" sz="3200" kern="0" dirty="0">
                <a:solidFill>
                  <a:srgbClr val="000000"/>
                </a:solidFill>
                <a:latin typeface="MetaNormal-Roman"/>
              </a:rPr>
              <a:t>New employee orientation effectively integrates the new employee into your organization and assists with retention, motivation, job satisfaction, and quickly enabling each individual to become contributing members of the work team.</a:t>
            </a:r>
          </a:p>
          <a:p>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r>
              <a:rPr lang="en-US" dirty="0"/>
              <a:t>4a. HRD: </a:t>
            </a:r>
            <a:r>
              <a:rPr lang="en-US" dirty="0">
                <a:solidFill>
                  <a:srgbClr val="FF0000"/>
                </a:solidFill>
              </a:rPr>
              <a:t>Orientation &amp; Induction</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lstStyle/>
          <a:p>
            <a:r>
              <a:rPr lang="en-US" sz="2800" b="1" dirty="0">
                <a:cs typeface="Cordia New" pitchFamily="34" charset="-34"/>
              </a:rPr>
              <a:t>Training</a:t>
            </a:r>
            <a:r>
              <a:rPr lang="en-US" sz="2800" dirty="0">
                <a:cs typeface="Cordia New" pitchFamily="34" charset="-34"/>
              </a:rPr>
              <a:t>- process of equipping learners with the needed skills, knowledge and attitude for the present job. </a:t>
            </a:r>
          </a:p>
          <a:p>
            <a:r>
              <a:rPr lang="en-US" sz="2800" dirty="0">
                <a:cs typeface="Browallia New" pitchFamily="34" charset="-34"/>
              </a:rPr>
              <a:t>Imparting skills for improving the performance of the current job</a:t>
            </a:r>
          </a:p>
          <a:p>
            <a:r>
              <a:rPr lang="da-DK" sz="2800" dirty="0"/>
              <a:t>Constant upgrading of knowledge and skills to meet changing demands from the outside world, i.e. new technology</a:t>
            </a:r>
          </a:p>
          <a:p>
            <a:pPr eaLnBrk="1" hangingPunct="1"/>
            <a:r>
              <a:rPr lang="en-US" sz="2800" b="1" dirty="0">
                <a:cs typeface="Browallia New" pitchFamily="34" charset="-34"/>
              </a:rPr>
              <a:t>Training Methods</a:t>
            </a:r>
          </a:p>
          <a:p>
            <a:pPr lvl="3" eaLnBrk="1" hangingPunct="1">
              <a:buFont typeface="Wingdings" pitchFamily="2" charset="2"/>
              <a:buChar char="§"/>
            </a:pPr>
            <a:r>
              <a:rPr lang="en-US" sz="2400" dirty="0">
                <a:cs typeface="Browallia New" pitchFamily="34" charset="-34"/>
              </a:rPr>
              <a:t>Coaching, Internships</a:t>
            </a:r>
          </a:p>
          <a:p>
            <a:pPr lvl="3" eaLnBrk="1" hangingPunct="1">
              <a:buFont typeface="Wingdings" pitchFamily="2" charset="2"/>
              <a:buChar char="§"/>
            </a:pPr>
            <a:r>
              <a:rPr lang="en-US" sz="2400" dirty="0">
                <a:cs typeface="Browallia New" pitchFamily="34" charset="-34"/>
              </a:rPr>
              <a:t>On the job training (OJT), Job rotation</a:t>
            </a:r>
          </a:p>
          <a:p>
            <a:pPr lvl="3" eaLnBrk="1" hangingPunct="1">
              <a:buFont typeface="Wingdings" pitchFamily="2" charset="2"/>
              <a:buChar char="§"/>
            </a:pPr>
            <a:r>
              <a:rPr lang="en-US" sz="2400" dirty="0">
                <a:cs typeface="Browallia New" pitchFamily="34" charset="-34"/>
              </a:rPr>
              <a:t>Any other?</a:t>
            </a:r>
            <a:endParaRPr lang="th-TH" sz="2400" dirty="0"/>
          </a:p>
          <a:p>
            <a:endParaRPr lang="en-GB" dirty="0"/>
          </a:p>
        </p:txBody>
      </p:sp>
      <p:sp>
        <p:nvSpPr>
          <p:cNvPr id="3" name="Title 2"/>
          <p:cNvSpPr>
            <a:spLocks noGrp="1"/>
          </p:cNvSpPr>
          <p:nvPr>
            <p:ph type="title"/>
          </p:nvPr>
        </p:nvSpPr>
        <p:spPr>
          <a:xfrm>
            <a:off x="457200" y="274638"/>
            <a:ext cx="8229600" cy="715962"/>
          </a:xfrm>
        </p:spPr>
        <p:txBody>
          <a:bodyPr>
            <a:normAutofit/>
          </a:bodyPr>
          <a:lstStyle/>
          <a:p>
            <a:r>
              <a:rPr lang="en-US" sz="4000" dirty="0">
                <a:cs typeface="Angsana New" pitchFamily="18" charset="-34"/>
              </a:rPr>
              <a:t>4b. </a:t>
            </a:r>
            <a:r>
              <a:rPr lang="en-US" sz="4000" dirty="0" err="1">
                <a:cs typeface="Angsana New" pitchFamily="18" charset="-34"/>
              </a:rPr>
              <a:t>HRD:</a:t>
            </a:r>
            <a:r>
              <a:rPr lang="en-US" sz="4000" dirty="0" err="1">
                <a:solidFill>
                  <a:srgbClr val="FF0000"/>
                </a:solidFill>
                <a:cs typeface="Angsana New" pitchFamily="18" charset="-34"/>
              </a:rPr>
              <a:t>Training</a:t>
            </a:r>
            <a:r>
              <a:rPr lang="en-US" sz="4000" dirty="0">
                <a:solidFill>
                  <a:srgbClr val="FF0000"/>
                </a:solidFill>
                <a:cs typeface="Angsana New" pitchFamily="18" charset="-34"/>
              </a:rPr>
              <a:t> </a:t>
            </a:r>
            <a:endParaRPr lang="en-GB" sz="4000" dirty="0">
              <a:solidFill>
                <a:srgbClr val="FF0000"/>
              </a:solidFill>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Training needs assessment</a:t>
            </a:r>
          </a:p>
          <a:p>
            <a:r>
              <a:rPr lang="en-US" sz="2800" dirty="0"/>
              <a:t>Projections based on needs</a:t>
            </a:r>
          </a:p>
          <a:p>
            <a:r>
              <a:rPr lang="en-US" sz="2800" dirty="0"/>
              <a:t>Budgets</a:t>
            </a:r>
          </a:p>
          <a:p>
            <a:r>
              <a:rPr lang="en-US" sz="2800" dirty="0"/>
              <a:t>Administration – policies, guidelines, criteria</a:t>
            </a:r>
          </a:p>
          <a:p>
            <a:r>
              <a:rPr lang="en-US" sz="2800" dirty="0"/>
              <a:t>Monitoring and evaluation </a:t>
            </a:r>
          </a:p>
          <a:p>
            <a:endParaRPr lang="en-US" dirty="0"/>
          </a:p>
        </p:txBody>
      </p:sp>
      <p:sp>
        <p:nvSpPr>
          <p:cNvPr id="3" name="Title 2"/>
          <p:cNvSpPr>
            <a:spLocks noGrp="1"/>
          </p:cNvSpPr>
          <p:nvPr>
            <p:ph type="title"/>
          </p:nvPr>
        </p:nvSpPr>
        <p:spPr/>
        <p:txBody>
          <a:bodyPr/>
          <a:lstStyle/>
          <a:p>
            <a:r>
              <a:rPr lang="en-US" dirty="0"/>
              <a:t>Training process</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60400" indent="-660400" eaLnBrk="1" hangingPunct="1">
              <a:buClr>
                <a:schemeClr val="tx1"/>
              </a:buClr>
              <a:buFont typeface="Wingdings" pitchFamily="2" charset="2"/>
              <a:buChar char="Ø"/>
              <a:defRPr/>
            </a:pPr>
            <a:r>
              <a:rPr lang="en-US" sz="2800" b="1" dirty="0">
                <a:cs typeface="Cordia New" pitchFamily="34" charset="-34"/>
              </a:rPr>
              <a:t>Development</a:t>
            </a:r>
            <a:r>
              <a:rPr lang="en-US" sz="2800" dirty="0">
                <a:cs typeface="Cordia New" pitchFamily="34" charset="-34"/>
              </a:rPr>
              <a:t>- learning that goes beyond today’s current job needs, hence</a:t>
            </a:r>
            <a:r>
              <a:rPr lang="en-US" sz="2800" dirty="0"/>
              <a:t> this includes training and education but goes beyond to target learning experiences which assist employees in personal life and growth</a:t>
            </a:r>
          </a:p>
          <a:p>
            <a:pPr marL="660400" indent="-660400" eaLnBrk="1" hangingPunct="1">
              <a:buClr>
                <a:schemeClr val="tx1"/>
              </a:buClr>
              <a:buFont typeface="Wingdings" pitchFamily="2" charset="2"/>
              <a:buChar char="Ø"/>
              <a:defRPr/>
            </a:pPr>
            <a:r>
              <a:rPr lang="en-US" sz="2800" dirty="0"/>
              <a:t>It  prepares employees for future work, increase capacities to perform in the current jobs and </a:t>
            </a:r>
            <a:r>
              <a:rPr lang="en-US" sz="2800" dirty="0">
                <a:cs typeface="Cordia New" pitchFamily="34" charset="-34"/>
              </a:rPr>
              <a:t>for future challenges </a:t>
            </a:r>
          </a:p>
          <a:p>
            <a:endParaRPr lang="en-US" dirty="0"/>
          </a:p>
        </p:txBody>
      </p:sp>
      <p:sp>
        <p:nvSpPr>
          <p:cNvPr id="3" name="Title 2"/>
          <p:cNvSpPr>
            <a:spLocks noGrp="1"/>
          </p:cNvSpPr>
          <p:nvPr>
            <p:ph type="title"/>
          </p:nvPr>
        </p:nvSpPr>
        <p:spPr/>
        <p:txBody>
          <a:bodyPr/>
          <a:lstStyle/>
          <a:p>
            <a:r>
              <a:rPr lang="en-US" dirty="0"/>
              <a:t>4c. HRD: </a:t>
            </a:r>
            <a:r>
              <a:rPr lang="en-US" dirty="0">
                <a:solidFill>
                  <a:srgbClr val="FF0000"/>
                </a:solidFill>
              </a:rPr>
              <a:t>Development</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sz="3200" dirty="0">
                <a:solidFill>
                  <a:schemeClr val="tx1"/>
                </a:solidFill>
                <a:cs typeface="Angsana New" pitchFamily="18" charset="-34"/>
              </a:rPr>
              <a:t>4d. HRD – </a:t>
            </a:r>
            <a:r>
              <a:rPr lang="en-US" sz="3200" dirty="0">
                <a:solidFill>
                  <a:srgbClr val="FF0000"/>
                </a:solidFill>
                <a:cs typeface="Angsana New" pitchFamily="18" charset="-34"/>
              </a:rPr>
              <a:t>CAREER PLANNING &amp; PATHING</a:t>
            </a:r>
          </a:p>
        </p:txBody>
      </p:sp>
      <p:sp>
        <p:nvSpPr>
          <p:cNvPr id="11267" name="Rectangle 3"/>
          <p:cNvSpPr>
            <a:spLocks noGrp="1" noChangeArrowheads="1"/>
          </p:cNvSpPr>
          <p:nvPr>
            <p:ph type="body" idx="1"/>
          </p:nvPr>
        </p:nvSpPr>
        <p:spPr>
          <a:xfrm>
            <a:off x="457200" y="990600"/>
            <a:ext cx="8382000" cy="5867400"/>
          </a:xfrm>
        </p:spPr>
        <p:txBody>
          <a:bodyPr/>
          <a:lstStyle/>
          <a:p>
            <a:pPr marL="660400" indent="-660400" eaLnBrk="1" hangingPunct="1">
              <a:buClr>
                <a:schemeClr val="tx1"/>
              </a:buClr>
              <a:buFont typeface="Wingdings" pitchFamily="2" charset="2"/>
              <a:buChar char="Ø"/>
            </a:pPr>
            <a:r>
              <a:rPr lang="en-US" sz="3000" b="1" dirty="0">
                <a:cs typeface="Cordia New" pitchFamily="34" charset="-34"/>
              </a:rPr>
              <a:t>Career planning-</a:t>
            </a:r>
            <a:r>
              <a:rPr lang="en-US" sz="3000" dirty="0">
                <a:cs typeface="Cordia New" pitchFamily="34" charset="-34"/>
              </a:rPr>
              <a:t> an ongoing process whereby an individuals sets career goal and identify the means to achieve them</a:t>
            </a:r>
          </a:p>
          <a:p>
            <a:pPr marL="660400" indent="-660400" eaLnBrk="1" hangingPunct="1">
              <a:buClr>
                <a:schemeClr val="tx1"/>
              </a:buClr>
              <a:buFont typeface="Wingdings" pitchFamily="2" charset="2"/>
              <a:buChar char="Ø"/>
            </a:pPr>
            <a:r>
              <a:rPr lang="en-US" sz="3000" b="1" dirty="0">
                <a:cs typeface="Cordia New" pitchFamily="34" charset="-34"/>
              </a:rPr>
              <a:t>Career development-</a:t>
            </a:r>
            <a:r>
              <a:rPr lang="en-US" sz="3000" dirty="0">
                <a:cs typeface="Cordia New" pitchFamily="34" charset="-34"/>
              </a:rPr>
              <a:t>  formal approach used  by organization to ensure that people with proper qualification and experiences are available when needed</a:t>
            </a:r>
          </a:p>
          <a:p>
            <a:pPr marL="660400" indent="-660400" eaLnBrk="1" hangingPunct="1">
              <a:buClr>
                <a:schemeClr val="tx1"/>
              </a:buClr>
              <a:buFont typeface="Wingdings" pitchFamily="2" charset="2"/>
              <a:buChar char="Ø"/>
            </a:pPr>
            <a:r>
              <a:rPr lang="en-US" sz="2800" b="1" dirty="0">
                <a:cs typeface="Cordia New" pitchFamily="34" charset="-34"/>
              </a:rPr>
              <a:t>Career </a:t>
            </a:r>
            <a:r>
              <a:rPr lang="en-US" sz="2800" b="1" dirty="0" err="1">
                <a:cs typeface="Cordia New" pitchFamily="34" charset="-34"/>
              </a:rPr>
              <a:t>pathing</a:t>
            </a:r>
            <a:r>
              <a:rPr lang="en-US" sz="2800" b="1" dirty="0">
                <a:cs typeface="Cordia New" pitchFamily="34" charset="-34"/>
              </a:rPr>
              <a:t>- </a:t>
            </a:r>
            <a:r>
              <a:rPr lang="en-US" sz="2800" dirty="0">
                <a:cs typeface="Cordia New" pitchFamily="34" charset="-34"/>
              </a:rPr>
              <a:t>identifying</a:t>
            </a:r>
            <a:r>
              <a:rPr lang="en-US" sz="2800" b="1" dirty="0">
                <a:cs typeface="Cordia New" pitchFamily="34" charset="-34"/>
              </a:rPr>
              <a:t> </a:t>
            </a:r>
            <a:r>
              <a:rPr lang="en-US" sz="2800" dirty="0">
                <a:cs typeface="Cordia New" pitchFamily="34" charset="-34"/>
              </a:rPr>
              <a:t>career goals and means to achieve them</a:t>
            </a:r>
            <a:r>
              <a:rPr lang="en-US" sz="2400" dirty="0">
                <a:cs typeface="Cordia New" pitchFamily="34" charset="-34"/>
              </a:rPr>
              <a:t>. </a:t>
            </a:r>
            <a:r>
              <a:rPr lang="en-US" sz="2800" dirty="0">
                <a:cs typeface="Arial" pitchFamily="34" charset="0"/>
              </a:rPr>
              <a:t>Career expectations of employees may differ significantly and therefore career paths should identify realistic options available within an </a:t>
            </a:r>
            <a:r>
              <a:rPr lang="en-US" sz="2800" dirty="0" err="1">
                <a:cs typeface="Arial" pitchFamily="34" charset="0"/>
              </a:rPr>
              <a:t>organisation</a:t>
            </a:r>
            <a:endParaRPr lang="en-US" sz="3000"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a:t>
            </a:fld>
            <a:endParaRPr lang="en-US"/>
          </a:p>
        </p:txBody>
      </p:sp>
      <p:sp>
        <p:nvSpPr>
          <p:cNvPr id="2" name="Content Placeholder 1"/>
          <p:cNvSpPr>
            <a:spLocks noGrp="1"/>
          </p:cNvSpPr>
          <p:nvPr>
            <p:ph idx="4294967295"/>
          </p:nvPr>
        </p:nvSpPr>
        <p:spPr>
          <a:xfrm>
            <a:off x="0" y="381000"/>
            <a:ext cx="8229600" cy="5626100"/>
          </a:xfrm>
        </p:spPr>
        <p:txBody>
          <a:bodyPr/>
          <a:lstStyle/>
          <a:p>
            <a:pPr marL="361950" lvl="0" indent="0">
              <a:buClr>
                <a:srgbClr val="2DA2BF"/>
              </a:buClr>
              <a:buNone/>
              <a:defRPr/>
            </a:pPr>
            <a:r>
              <a:rPr lang="en-GB" sz="3200" b="1" dirty="0">
                <a:solidFill>
                  <a:prstClr val="black"/>
                </a:solidFill>
                <a:latin typeface="Arial" charset="0"/>
                <a:cs typeface="Arial" charset="0"/>
              </a:rPr>
              <a:t>Human resource management (HRM) </a:t>
            </a:r>
            <a:r>
              <a:rPr lang="en-GB" sz="3200" dirty="0">
                <a:solidFill>
                  <a:prstClr val="black"/>
                </a:solidFill>
                <a:latin typeface="Arial" charset="0"/>
                <a:cs typeface="Arial" charset="0"/>
              </a:rPr>
              <a:t>is the systematic acquisition, maintenance, utilisation and outplacement of work force to achieve organisational objectives. It has several functional areas like planning, training and development, performance management amongst others.</a:t>
            </a:r>
          </a:p>
          <a:p>
            <a:pPr lvl="0" algn="r">
              <a:buClr>
                <a:srgbClr val="2DA2BF"/>
              </a:buClr>
              <a:buNone/>
              <a:defRPr/>
            </a:pPr>
            <a:r>
              <a:rPr lang="en-GB" sz="1600" i="1" dirty="0">
                <a:solidFill>
                  <a:prstClr val="black"/>
                </a:solidFill>
                <a:latin typeface="Arial" pitchFamily="34" charset="0"/>
                <a:cs typeface="Arial" pitchFamily="34" charset="0"/>
              </a:rPr>
              <a:t>Source: </a:t>
            </a:r>
            <a:r>
              <a:rPr lang="en-GB" sz="1600" i="1" dirty="0" err="1">
                <a:solidFill>
                  <a:prstClr val="black"/>
                </a:solidFill>
                <a:latin typeface="Arial" pitchFamily="34" charset="0"/>
                <a:cs typeface="Arial" pitchFamily="34" charset="0"/>
              </a:rPr>
              <a:t>Dessler</a:t>
            </a:r>
            <a:r>
              <a:rPr lang="en-GB" sz="1600" i="1" dirty="0">
                <a:solidFill>
                  <a:prstClr val="black"/>
                </a:solidFill>
                <a:latin typeface="Arial" pitchFamily="34" charset="0"/>
                <a:cs typeface="Arial" pitchFamily="34" charset="0"/>
              </a:rPr>
              <a:t> (2006) Human Resource Management</a:t>
            </a:r>
          </a:p>
          <a:p>
            <a:pPr lvl="0" algn="r">
              <a:buClr>
                <a:srgbClr val="2DA2BF"/>
              </a:buClr>
              <a:buNone/>
              <a:defRPr/>
            </a:pPr>
            <a:endParaRPr lang="en-GB" sz="1600" i="1" dirty="0">
              <a:solidFill>
                <a:prstClr val="black"/>
              </a:solidFill>
              <a:latin typeface="Arial" pitchFamily="34" charset="0"/>
              <a:cs typeface="Arial" pitchFamily="34" charset="0"/>
            </a:endParaRPr>
          </a:p>
          <a:p>
            <a:pPr lvl="0">
              <a:buClr>
                <a:srgbClr val="2DA2BF"/>
              </a:buClr>
              <a:defRPr/>
            </a:pPr>
            <a:r>
              <a:rPr lang="da-DK" sz="3200" dirty="0">
                <a:solidFill>
                  <a:prstClr val="black"/>
                </a:solidFill>
                <a:latin typeface="Arial" pitchFamily="34" charset="0"/>
                <a:cs typeface="Arial" pitchFamily="34" charset="0"/>
              </a:rPr>
              <a:t>The aim is to "get the right </a:t>
            </a:r>
            <a:r>
              <a:rPr lang="da-DK" sz="3200" u="sng" dirty="0">
                <a:solidFill>
                  <a:prstClr val="black"/>
                </a:solidFill>
                <a:latin typeface="Arial" pitchFamily="34" charset="0"/>
                <a:cs typeface="Arial" pitchFamily="34" charset="0"/>
              </a:rPr>
              <a:t>people</a:t>
            </a:r>
            <a:r>
              <a:rPr lang="da-DK" sz="3200" dirty="0">
                <a:solidFill>
                  <a:prstClr val="black"/>
                </a:solidFill>
                <a:latin typeface="Arial" pitchFamily="34" charset="0"/>
                <a:cs typeface="Arial" pitchFamily="34" charset="0"/>
              </a:rPr>
              <a:t> doing the right </a:t>
            </a:r>
            <a:r>
              <a:rPr lang="da-DK" sz="3200" u="sng" dirty="0">
                <a:solidFill>
                  <a:prstClr val="black"/>
                </a:solidFill>
                <a:latin typeface="Arial" pitchFamily="34" charset="0"/>
                <a:cs typeface="Arial" pitchFamily="34" charset="0"/>
              </a:rPr>
              <a:t>things</a:t>
            </a:r>
            <a:r>
              <a:rPr lang="da-DK" sz="3200" dirty="0">
                <a:solidFill>
                  <a:prstClr val="black"/>
                </a:solidFill>
                <a:latin typeface="Arial" pitchFamily="34" charset="0"/>
                <a:cs typeface="Arial" pitchFamily="34" charset="0"/>
              </a:rPr>
              <a:t> at the right </a:t>
            </a:r>
            <a:r>
              <a:rPr lang="da-DK" sz="3200" u="sng" dirty="0">
                <a:solidFill>
                  <a:prstClr val="black"/>
                </a:solidFill>
                <a:latin typeface="Arial" pitchFamily="34" charset="0"/>
                <a:cs typeface="Arial" pitchFamily="34" charset="0"/>
              </a:rPr>
              <a:t>time,</a:t>
            </a:r>
            <a:r>
              <a:rPr lang="da-DK" sz="3200" dirty="0">
                <a:solidFill>
                  <a:prstClr val="black"/>
                </a:solidFill>
                <a:latin typeface="Arial" pitchFamily="34" charset="0"/>
                <a:cs typeface="Arial" pitchFamily="34" charset="0"/>
              </a:rPr>
              <a:t> right </a:t>
            </a:r>
            <a:r>
              <a:rPr lang="da-DK" sz="3200" u="sng" dirty="0">
                <a:solidFill>
                  <a:prstClr val="black"/>
                </a:solidFill>
                <a:latin typeface="Arial" pitchFamily="34" charset="0"/>
                <a:cs typeface="Arial" pitchFamily="34" charset="0"/>
              </a:rPr>
              <a:t>place &amp; right working environment</a:t>
            </a:r>
            <a:r>
              <a:rPr lang="da-DK" sz="3200" dirty="0">
                <a:solidFill>
                  <a:prstClr val="black"/>
                </a:solidFill>
                <a:latin typeface="Arial" pitchFamily="34" charset="0"/>
                <a:cs typeface="Arial" pitchFamily="34" charset="0"/>
              </a:rPr>
              <a:t>"</a:t>
            </a:r>
          </a:p>
          <a:p>
            <a:endParaRPr lang="en-US" dirty="0"/>
          </a:p>
        </p:txBody>
      </p:sp>
    </p:spTree>
    <p:extLst>
      <p:ext uri="{BB962C8B-B14F-4D97-AF65-F5344CB8AC3E}">
        <p14:creationId xmlns:p14="http://schemas.microsoft.com/office/powerpoint/2010/main" val="21362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458200" cy="5486400"/>
          </a:xfrm>
        </p:spPr>
        <p:txBody>
          <a:bodyPr/>
          <a:lstStyle/>
          <a:p>
            <a:r>
              <a:rPr lang="en-GB" sz="2800" i="1" dirty="0"/>
              <a:t>Succession planning</a:t>
            </a:r>
            <a:r>
              <a:rPr lang="en-GB" sz="2800" dirty="0"/>
              <a:t> is a systematic approach that recognizes that some jobs are the lifeblood of the organization and concrete plans must be in place on how they shall be filled to avoid a void when the current office bearer vacates</a:t>
            </a:r>
          </a:p>
          <a:p>
            <a:r>
              <a:rPr lang="en-GB" sz="2800" dirty="0"/>
              <a:t>Process of identifying internal people with potential to fill these key positions</a:t>
            </a:r>
          </a:p>
          <a:p>
            <a:r>
              <a:rPr lang="en-US" sz="2800" dirty="0">
                <a:cs typeface="Arial" pitchFamily="34" charset="0"/>
              </a:rPr>
              <a:t>Ensures continuity and allows managers to better appreciate the capabilities and skills, experience, diversity, language skills and interest in learning of their employees</a:t>
            </a:r>
            <a:endParaRPr lang="fr-FR" sz="2800" dirty="0"/>
          </a:p>
          <a:p>
            <a:endParaRPr lang="en-US" dirty="0"/>
          </a:p>
        </p:txBody>
      </p:sp>
      <p:sp>
        <p:nvSpPr>
          <p:cNvPr id="3" name="Title 2"/>
          <p:cNvSpPr>
            <a:spLocks noGrp="1"/>
          </p:cNvSpPr>
          <p:nvPr>
            <p:ph type="title"/>
          </p:nvPr>
        </p:nvSpPr>
        <p:spPr>
          <a:xfrm>
            <a:off x="457200" y="274638"/>
            <a:ext cx="8382000" cy="563562"/>
          </a:xfrm>
        </p:spPr>
        <p:txBody>
          <a:bodyPr>
            <a:normAutofit/>
          </a:bodyPr>
          <a:lstStyle/>
          <a:p>
            <a:r>
              <a:rPr lang="en-US" sz="2800" dirty="0"/>
              <a:t>4e. HRD: </a:t>
            </a:r>
            <a:r>
              <a:rPr lang="en-US" sz="2800" dirty="0">
                <a:solidFill>
                  <a:srgbClr val="FF0000"/>
                </a:solidFill>
              </a:rPr>
              <a:t>Succession Planning &amp; Management</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itchFamily="34" charset="0"/>
              <a:buChar char="•"/>
            </a:pPr>
            <a:r>
              <a:rPr lang="en-US" sz="2400" dirty="0"/>
              <a:t>The planning takes into account the fact that employees will not remain indefinitely in the service of the organization and provides a plan and process to deal with change that occur when employees leave</a:t>
            </a:r>
          </a:p>
          <a:p>
            <a:pPr marL="457200" indent="-457200">
              <a:buFont typeface="Arial" pitchFamily="34" charset="0"/>
              <a:buChar char="•"/>
            </a:pPr>
            <a:endParaRPr lang="en-US" sz="2400" dirty="0"/>
          </a:p>
          <a:p>
            <a:pPr marL="457200" indent="-457200">
              <a:buFont typeface="Arial" pitchFamily="34" charset="0"/>
              <a:buChar char="•"/>
            </a:pPr>
            <a:r>
              <a:rPr lang="en-US" sz="2400" dirty="0">
                <a:cs typeface="Arial" pitchFamily="34" charset="0"/>
              </a:rPr>
              <a:t>The emphasis is on employee development, so that the organization has a pool of qualified candidates who are willing to participate and contest for key positions or positions in key areas , if they become vacant</a:t>
            </a:r>
          </a:p>
          <a:p>
            <a:pPr eaLnBrk="1" hangingPunct="1">
              <a:buFontTx/>
              <a:buChar char="•"/>
            </a:pPr>
            <a:endParaRPr lang="en-US" sz="2400" dirty="0"/>
          </a:p>
          <a:p>
            <a:endParaRPr lang="en-US" dirty="0"/>
          </a:p>
          <a:p>
            <a:endParaRPr lang="en-US" dirty="0"/>
          </a:p>
        </p:txBody>
      </p:sp>
      <p:sp>
        <p:nvSpPr>
          <p:cNvPr id="3" name="Title 2"/>
          <p:cNvSpPr>
            <a:spLocks noGrp="1"/>
          </p:cNvSpPr>
          <p:nvPr>
            <p:ph type="title"/>
          </p:nvPr>
        </p:nvSpPr>
        <p:spPr/>
        <p:txBody>
          <a:bodyPr/>
          <a:lstStyle/>
          <a:p>
            <a:r>
              <a:rPr lang="en-US" dirty="0"/>
              <a:t>Why is planning key in HRH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z="2800" dirty="0"/>
              <a:t>Promote employee development</a:t>
            </a:r>
          </a:p>
          <a:p>
            <a:pPr eaLnBrk="1" hangingPunct="1"/>
            <a:r>
              <a:rPr lang="en-US" sz="2800" dirty="0"/>
              <a:t>Refine corporate planning</a:t>
            </a:r>
          </a:p>
          <a:p>
            <a:pPr eaLnBrk="1" hangingPunct="1"/>
            <a:r>
              <a:rPr lang="en-US" sz="2800" dirty="0"/>
              <a:t>Establish a talent pool</a:t>
            </a:r>
          </a:p>
          <a:p>
            <a:pPr eaLnBrk="1" hangingPunct="1"/>
            <a:r>
              <a:rPr lang="en-US" sz="2800" dirty="0"/>
              <a:t>Identify highly talented individuals</a:t>
            </a:r>
          </a:p>
          <a:p>
            <a:pPr eaLnBrk="1" hangingPunct="1"/>
            <a:r>
              <a:rPr lang="en-US" sz="2800" dirty="0"/>
              <a:t>Have right leaders prepared when needed</a:t>
            </a:r>
          </a:p>
          <a:p>
            <a:pPr eaLnBrk="1" hangingPunct="1"/>
            <a:r>
              <a:rPr lang="en-US" sz="2800" dirty="0"/>
              <a:t>Important leadership positions identified</a:t>
            </a:r>
          </a:p>
          <a:p>
            <a:pPr eaLnBrk="1" hangingPunct="1"/>
            <a:r>
              <a:rPr lang="en-US" sz="2800" dirty="0"/>
              <a:t>Strengthen individual advancement</a:t>
            </a:r>
            <a:endParaRPr lang="en-US" dirty="0"/>
          </a:p>
        </p:txBody>
      </p:sp>
      <p:sp>
        <p:nvSpPr>
          <p:cNvPr id="3" name="Title 2"/>
          <p:cNvSpPr>
            <a:spLocks noGrp="1"/>
          </p:cNvSpPr>
          <p:nvPr>
            <p:ph type="title"/>
          </p:nvPr>
        </p:nvSpPr>
        <p:spPr/>
        <p:txBody>
          <a:bodyPr>
            <a:normAutofit/>
          </a:bodyPr>
          <a:lstStyle/>
          <a:p>
            <a:r>
              <a:rPr lang="en-US" sz="4400" dirty="0"/>
              <a:t>Why Succession Planning ?</a:t>
            </a:r>
            <a:endParaRPr lang="en-US" dirty="0"/>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ipe(down)">
                                      <p:cBhvr>
                                        <p:cTn id="16" dur="500"/>
                                        <p:tgtEl>
                                          <p:spTgt spid="2">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down)">
                                      <p:cBhvr>
                                        <p:cTn id="22" dur="500"/>
                                        <p:tgtEl>
                                          <p:spTgt spid="2">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wipe(down)">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639762"/>
          </a:xfrm>
        </p:spPr>
        <p:txBody>
          <a:bodyPr>
            <a:normAutofit fontScale="90000"/>
          </a:bodyPr>
          <a:lstStyle/>
          <a:p>
            <a:pPr eaLnBrk="1" hangingPunct="1"/>
            <a:r>
              <a:rPr lang="en-US" dirty="0">
                <a:cs typeface="Angsana New" pitchFamily="18" charset="-34"/>
              </a:rPr>
              <a:t>5. </a:t>
            </a:r>
            <a:r>
              <a:rPr lang="en-US" dirty="0">
                <a:solidFill>
                  <a:srgbClr val="FF0000"/>
                </a:solidFill>
                <a:cs typeface="Angsana New" pitchFamily="18" charset="-34"/>
              </a:rPr>
              <a:t>Performance Management</a:t>
            </a:r>
          </a:p>
        </p:txBody>
      </p:sp>
      <p:sp>
        <p:nvSpPr>
          <p:cNvPr id="12291" name="Rectangle 3"/>
          <p:cNvSpPr>
            <a:spLocks noGrp="1" noChangeArrowheads="1"/>
          </p:cNvSpPr>
          <p:nvPr>
            <p:ph type="body" idx="1"/>
          </p:nvPr>
        </p:nvSpPr>
        <p:spPr>
          <a:xfrm>
            <a:off x="457200" y="1143000"/>
            <a:ext cx="8229600" cy="5410200"/>
          </a:xfrm>
        </p:spPr>
        <p:txBody>
          <a:bodyPr/>
          <a:lstStyle/>
          <a:p>
            <a:pPr marL="660400" indent="-660400" eaLnBrk="1" hangingPunct="1">
              <a:lnSpc>
                <a:spcPct val="90000"/>
              </a:lnSpc>
              <a:buClr>
                <a:schemeClr val="tx1"/>
              </a:buClr>
              <a:buFont typeface="Wingdings" pitchFamily="2" charset="2"/>
              <a:buChar char="Ø"/>
            </a:pPr>
            <a:r>
              <a:rPr lang="en-US" sz="2800" b="1" dirty="0">
                <a:cs typeface="Arial" pitchFamily="34" charset="0"/>
              </a:rPr>
              <a:t>Performance Management: </a:t>
            </a:r>
            <a:r>
              <a:rPr lang="en-US" sz="2800" dirty="0">
                <a:cs typeface="Arial" pitchFamily="34" charset="0"/>
              </a:rPr>
              <a:t>It is a process of establishing shared understanding about what is to be achieved and an approach to managing and developing people in a way that increases probability that goals will be achieved in the long and shorter term and in the most efficient way</a:t>
            </a:r>
          </a:p>
          <a:p>
            <a:pPr marL="660400" indent="-660400" eaLnBrk="1" hangingPunct="1">
              <a:lnSpc>
                <a:spcPct val="90000"/>
              </a:lnSpc>
              <a:buClr>
                <a:schemeClr val="tx1"/>
              </a:buClr>
              <a:buFont typeface="Wingdings" pitchFamily="2" charset="2"/>
              <a:buChar char="Ø"/>
            </a:pPr>
            <a:r>
              <a:rPr lang="en-US" sz="2800" b="1" dirty="0">
                <a:cs typeface="Cordia New" pitchFamily="34" charset="-34"/>
              </a:rPr>
              <a:t>Performance appraisal or review </a:t>
            </a:r>
            <a:r>
              <a:rPr lang="en-US" sz="2800" dirty="0">
                <a:cs typeface="Cordia New" pitchFamily="34" charset="-34"/>
              </a:rPr>
              <a:t>a process whereby employees and teams are evaluated to determine how well they are performing their tasks and how to overcome their shortfalls. Assessment is based on agreed upon standards</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20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2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792162"/>
          </a:xfrm>
        </p:spPr>
        <p:txBody>
          <a:bodyPr>
            <a:normAutofit/>
          </a:bodyPr>
          <a:lstStyle/>
          <a:p>
            <a:pPr eaLnBrk="1" hangingPunct="1"/>
            <a:r>
              <a:rPr lang="en-US" sz="4000" dirty="0">
                <a:solidFill>
                  <a:schemeClr val="tx1"/>
                </a:solidFill>
                <a:cs typeface="Angsana New" pitchFamily="18" charset="-34"/>
              </a:rPr>
              <a:t>6) </a:t>
            </a:r>
            <a:r>
              <a:rPr lang="en-US" sz="4000" dirty="0">
                <a:solidFill>
                  <a:srgbClr val="FF0000"/>
                </a:solidFill>
                <a:cs typeface="Angsana New" pitchFamily="18" charset="-34"/>
              </a:rPr>
              <a:t>Compensation &amp; Benefits</a:t>
            </a:r>
          </a:p>
        </p:txBody>
      </p:sp>
      <p:sp>
        <p:nvSpPr>
          <p:cNvPr id="13315" name="Rectangle 3"/>
          <p:cNvSpPr>
            <a:spLocks noGrp="1" noChangeArrowheads="1"/>
          </p:cNvSpPr>
          <p:nvPr>
            <p:ph type="body" idx="1"/>
          </p:nvPr>
        </p:nvSpPr>
        <p:spPr>
          <a:xfrm>
            <a:off x="457200" y="1219200"/>
            <a:ext cx="8229600" cy="5181600"/>
          </a:xfrm>
        </p:spPr>
        <p:txBody>
          <a:bodyPr/>
          <a:lstStyle/>
          <a:p>
            <a:pPr marL="660400" indent="-660400" eaLnBrk="1" hangingPunct="1">
              <a:buClr>
                <a:schemeClr val="tx1"/>
              </a:buClr>
              <a:buFont typeface="Wingdings" pitchFamily="2" charset="2"/>
              <a:buChar char="Ø"/>
            </a:pPr>
            <a:r>
              <a:rPr lang="en-US" sz="2800" b="1" dirty="0">
                <a:cs typeface="Cordia New" pitchFamily="34" charset="-34"/>
              </a:rPr>
              <a:t>Compensation</a:t>
            </a:r>
            <a:r>
              <a:rPr lang="en-US" sz="2800" dirty="0">
                <a:cs typeface="Cordia New" pitchFamily="34" charset="-34"/>
              </a:rPr>
              <a:t> –Covers all rewards that individual receive as a result of their employment and consequent expenditure of their efforts, time and energy in the organization. </a:t>
            </a:r>
          </a:p>
          <a:p>
            <a:pPr marL="660400" indent="-660400" eaLnBrk="1" hangingPunct="1">
              <a:buClr>
                <a:schemeClr val="tx1"/>
              </a:buClr>
              <a:buFont typeface="Wingdings" pitchFamily="2" charset="2"/>
              <a:buChar char="Ø"/>
            </a:pPr>
            <a:endParaRPr lang="en-US" sz="2800" dirty="0">
              <a:cs typeface="Cordia New" pitchFamily="34" charset="-34"/>
            </a:endParaRPr>
          </a:p>
          <a:p>
            <a:pPr marL="660400" indent="-660400" eaLnBrk="1" hangingPunct="1">
              <a:buClr>
                <a:schemeClr val="tx1"/>
              </a:buClr>
              <a:buNone/>
            </a:pPr>
            <a:r>
              <a:rPr lang="en-US" b="1" i="1" dirty="0">
                <a:cs typeface="Cordia New" pitchFamily="34" charset="-34"/>
              </a:rPr>
              <a:t>It consists of:</a:t>
            </a:r>
          </a:p>
          <a:p>
            <a:pPr marL="1154113" lvl="2" indent="-660400" eaLnBrk="1" hangingPunct="1">
              <a:buClr>
                <a:schemeClr val="tx1"/>
              </a:buClr>
              <a:buFont typeface="+mj-lt"/>
              <a:buAutoNum type="romanLcPeriod"/>
            </a:pPr>
            <a:r>
              <a:rPr lang="en-US" sz="2800" dirty="0">
                <a:cs typeface="Cordia New" pitchFamily="34" charset="-34"/>
              </a:rPr>
              <a:t>Pay/base/basic pay</a:t>
            </a:r>
          </a:p>
          <a:p>
            <a:pPr marL="1154113" lvl="2" indent="-660400" eaLnBrk="1" hangingPunct="1">
              <a:buClr>
                <a:schemeClr val="tx1"/>
              </a:buClr>
              <a:buFont typeface="+mj-lt"/>
              <a:buAutoNum type="romanLcPeriod"/>
            </a:pPr>
            <a:r>
              <a:rPr lang="en-US" sz="2800" dirty="0">
                <a:cs typeface="Cordia New" pitchFamily="34" charset="-34"/>
              </a:rPr>
              <a:t>Benefits</a:t>
            </a:r>
          </a:p>
          <a:p>
            <a:pPr marL="1154113" lvl="2" indent="-660400" eaLnBrk="1" hangingPunct="1">
              <a:buClr>
                <a:schemeClr val="tx1"/>
              </a:buClr>
              <a:buFont typeface="+mj-lt"/>
              <a:buAutoNum type="romanLcPeriod"/>
            </a:pPr>
            <a:r>
              <a:rPr lang="en-US" sz="2800" dirty="0">
                <a:cs typeface="Cordia New" pitchFamily="34" charset="-34"/>
              </a:rPr>
              <a:t>Non-financial rewards</a:t>
            </a:r>
          </a:p>
          <a:p>
            <a:pPr marL="1154113" lvl="2" indent="-660400" eaLnBrk="1" hangingPunct="1">
              <a:buClr>
                <a:schemeClr val="tx1"/>
              </a:buClr>
              <a:buFont typeface="+mj-lt"/>
              <a:buAutoNum type="romanLcPeriod"/>
            </a:pPr>
            <a:r>
              <a:rPr lang="en-US" sz="2800" dirty="0">
                <a:cs typeface="Cordia New" pitchFamily="34" charset="-34"/>
              </a:rPr>
              <a:t>Incentives </a:t>
            </a:r>
          </a:p>
          <a:p>
            <a:pPr marL="660400" indent="-660400" eaLnBrk="1" hangingPunct="1">
              <a:buClr>
                <a:schemeClr val="tx1"/>
              </a:buClr>
              <a:buFont typeface="Wingdings" pitchFamily="2" charset="2"/>
              <a:buNone/>
            </a:pPr>
            <a:endParaRPr lang="en-US"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 calcmode="lin" valueType="num">
                                      <p:cBhvr additive="base">
                                        <p:cTn id="13"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 calcmode="lin" valueType="num">
                                      <p:cBhvr additive="base">
                                        <p:cTn id="17"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31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315">
                                            <p:txEl>
                                              <p:pRg st="4" end="4"/>
                                            </p:txEl>
                                          </p:spTgt>
                                        </p:tgtEl>
                                        <p:attrNameLst>
                                          <p:attrName>style.visibility</p:attrName>
                                        </p:attrNameLst>
                                      </p:cBhvr>
                                      <p:to>
                                        <p:strVal val="visible"/>
                                      </p:to>
                                    </p:set>
                                    <p:anim calcmode="lin" valueType="num">
                                      <p:cBhvr additive="base">
                                        <p:cTn id="2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31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315">
                                            <p:txEl>
                                              <p:pRg st="5" end="5"/>
                                            </p:txEl>
                                          </p:spTgt>
                                        </p:tgtEl>
                                        <p:attrNameLst>
                                          <p:attrName>style.visibility</p:attrName>
                                        </p:attrNameLst>
                                      </p:cBhvr>
                                      <p:to>
                                        <p:strVal val="visible"/>
                                      </p:to>
                                    </p:set>
                                    <p:anim calcmode="lin" valueType="num">
                                      <p:cBhvr additive="base">
                                        <p:cTn id="25"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315">
                                            <p:txEl>
                                              <p:pRg st="6" end="6"/>
                                            </p:txEl>
                                          </p:spTgt>
                                        </p:tgtEl>
                                        <p:attrNameLst>
                                          <p:attrName>style.visibility</p:attrName>
                                        </p:attrNameLst>
                                      </p:cBhvr>
                                      <p:to>
                                        <p:strVal val="visible"/>
                                      </p:to>
                                    </p:set>
                                    <p:anim calcmode="lin" valueType="num">
                                      <p:cBhvr additive="base">
                                        <p:cTn id="29"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31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792162"/>
          </a:xfrm>
        </p:spPr>
        <p:txBody>
          <a:bodyPr/>
          <a:lstStyle/>
          <a:p>
            <a:pPr eaLnBrk="1" hangingPunct="1"/>
            <a:r>
              <a:rPr lang="en-US" dirty="0">
                <a:cs typeface="Angsana New" pitchFamily="18" charset="-34"/>
              </a:rPr>
              <a:t>Compensation: types</a:t>
            </a:r>
          </a:p>
        </p:txBody>
      </p:sp>
      <p:sp>
        <p:nvSpPr>
          <p:cNvPr id="14339" name="Rectangle 3"/>
          <p:cNvSpPr>
            <a:spLocks noGrp="1" noChangeArrowheads="1"/>
          </p:cNvSpPr>
          <p:nvPr>
            <p:ph type="body" idx="1"/>
          </p:nvPr>
        </p:nvSpPr>
        <p:spPr>
          <a:xfrm>
            <a:off x="304800" y="990600"/>
            <a:ext cx="8839200" cy="5867400"/>
          </a:xfrm>
        </p:spPr>
        <p:txBody>
          <a:bodyPr/>
          <a:lstStyle/>
          <a:p>
            <a:pPr marL="660400" indent="-660400" eaLnBrk="1" hangingPunct="1">
              <a:buClr>
                <a:schemeClr val="tx1"/>
              </a:buClr>
              <a:buNone/>
            </a:pPr>
            <a:r>
              <a:rPr lang="en-US" sz="2600" b="1" dirty="0" err="1">
                <a:cs typeface="Cordia New" pitchFamily="34" charset="-34"/>
              </a:rPr>
              <a:t>i</a:t>
            </a:r>
            <a:r>
              <a:rPr lang="en-US" sz="2600" b="1" dirty="0">
                <a:cs typeface="Cordia New" pitchFamily="34" charset="-34"/>
              </a:rPr>
              <a:t>)	Pay/base/basic pay</a:t>
            </a:r>
            <a:r>
              <a:rPr lang="en-US" sz="2600" dirty="0">
                <a:cs typeface="Cordia New" pitchFamily="34" charset="-34"/>
              </a:rPr>
              <a:t> – the money that a person receives for performing a job e.g. salary/wages.</a:t>
            </a:r>
          </a:p>
          <a:p>
            <a:pPr marL="660400" indent="-660400" eaLnBrk="1" hangingPunct="1">
              <a:buClr>
                <a:schemeClr val="tx1"/>
              </a:buClr>
              <a:buNone/>
            </a:pPr>
            <a:r>
              <a:rPr lang="en-US" sz="2600" b="1" dirty="0">
                <a:cs typeface="Cordia New" pitchFamily="34" charset="-34"/>
              </a:rPr>
              <a:t>ii)	Benefits</a:t>
            </a:r>
            <a:r>
              <a:rPr lang="en-US" sz="2600" dirty="0">
                <a:cs typeface="Cordia New" pitchFamily="34" charset="-34"/>
              </a:rPr>
              <a:t>- additional financial reward other than base pay., e.g. paid vacations, medical insurance, sick leave/ Fringe benefits.</a:t>
            </a:r>
          </a:p>
          <a:p>
            <a:pPr marL="660400" indent="-660400" eaLnBrk="1" hangingPunct="1">
              <a:buClr>
                <a:schemeClr val="tx1"/>
              </a:buClr>
              <a:buNone/>
            </a:pPr>
            <a:r>
              <a:rPr lang="en-US" sz="2600" b="1" dirty="0">
                <a:cs typeface="Cordia New" pitchFamily="34" charset="-34"/>
              </a:rPr>
              <a:t>iii)	Non-financial rewards</a:t>
            </a:r>
            <a:r>
              <a:rPr lang="en-US" sz="2600" dirty="0">
                <a:cs typeface="Cordia New" pitchFamily="34" charset="-34"/>
              </a:rPr>
              <a:t> -any non- monetary reward such as enjoyment of work performed, e.g. flex time, effective tools and equipments etc.</a:t>
            </a:r>
          </a:p>
          <a:p>
            <a:pPr marL="660400" indent="-660400" eaLnBrk="1" hangingPunct="1">
              <a:buClr>
                <a:schemeClr val="tx1"/>
              </a:buClr>
              <a:buNone/>
            </a:pPr>
            <a:r>
              <a:rPr lang="en-US" sz="2600" b="1" dirty="0">
                <a:cs typeface="Cordia New" pitchFamily="34" charset="-34"/>
              </a:rPr>
              <a:t>iv)	Incentives</a:t>
            </a:r>
            <a:r>
              <a:rPr lang="en-US" sz="2600" dirty="0">
                <a:cs typeface="Cordia New" pitchFamily="34" charset="-34"/>
              </a:rPr>
              <a:t>- </a:t>
            </a:r>
            <a:r>
              <a:rPr lang="en-US" sz="2400" dirty="0">
                <a:cs typeface="Cordia New" pitchFamily="34" charset="-34"/>
              </a:rPr>
              <a:t>compensation given to employees for extra tasks, better performance or unique contribution ,e.g. over time pay, commissions.</a:t>
            </a:r>
          </a:p>
          <a:p>
            <a:pPr marL="660400" indent="-660400" eaLnBrk="1" hangingPunct="1">
              <a:buClr>
                <a:schemeClr val="tx1"/>
              </a:buClr>
              <a:buFont typeface="Wingdings" pitchFamily="2" charset="2"/>
              <a:buNone/>
            </a:pPr>
            <a:r>
              <a:rPr lang="en-US" sz="2400" dirty="0">
                <a:cs typeface="Cordia New" pitchFamily="34" charset="-34"/>
              </a:rPr>
              <a:t>     -These will inspire the staff to take up extra responsibilities, improve performance and have job satisfaction.</a:t>
            </a:r>
          </a:p>
          <a:p>
            <a:pPr marL="660400" indent="-660400" eaLnBrk="1" hangingPunct="1">
              <a:buClr>
                <a:schemeClr val="tx1"/>
              </a:buClr>
              <a:buFont typeface="Wingdings" pitchFamily="2" charset="2"/>
              <a:buNone/>
            </a:pPr>
            <a:endParaRPr lang="en-US"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additive="base">
                                        <p:cTn id="31"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762000" y="304800"/>
            <a:ext cx="7775575" cy="685800"/>
          </a:xfrm>
        </p:spPr>
        <p:txBody>
          <a:bodyPr>
            <a:normAutofit/>
          </a:bodyPr>
          <a:lstStyle/>
          <a:p>
            <a:r>
              <a:rPr lang="en-US" sz="3600" dirty="0">
                <a:latin typeface="Arial" pitchFamily="34" charset="0"/>
                <a:cs typeface="Arial" pitchFamily="34" charset="0"/>
              </a:rPr>
              <a:t>Role of compensation &amp; rewards</a:t>
            </a:r>
          </a:p>
        </p:txBody>
      </p:sp>
      <p:sp>
        <p:nvSpPr>
          <p:cNvPr id="88067" name="Content Placeholder 2"/>
          <p:cNvSpPr>
            <a:spLocks noGrp="1"/>
          </p:cNvSpPr>
          <p:nvPr>
            <p:ph idx="1"/>
          </p:nvPr>
        </p:nvSpPr>
        <p:spPr>
          <a:xfrm>
            <a:off x="609600" y="1066800"/>
            <a:ext cx="8228013" cy="5340350"/>
          </a:xfrm>
        </p:spPr>
        <p:txBody>
          <a:bodyPr/>
          <a:lstStyle/>
          <a:p>
            <a:pPr>
              <a:spcBef>
                <a:spcPct val="0"/>
              </a:spcBef>
              <a:buFontTx/>
              <a:buNone/>
            </a:pPr>
            <a:r>
              <a:rPr lang="en-US" sz="2700" dirty="0">
                <a:latin typeface="Arial" pitchFamily="34" charset="0"/>
                <a:cs typeface="Arial" pitchFamily="34" charset="0"/>
              </a:rPr>
              <a:t>An effective workforce strategy will address the core challenges of:</a:t>
            </a:r>
          </a:p>
          <a:p>
            <a:pPr lvl="1">
              <a:spcBef>
                <a:spcPct val="0"/>
              </a:spcBef>
              <a:buFont typeface="Wingdings" pitchFamily="2" charset="2"/>
              <a:buChar char="§"/>
            </a:pPr>
            <a:r>
              <a:rPr lang="en-US" sz="2700" dirty="0">
                <a:latin typeface="Arial" pitchFamily="34" charset="0"/>
                <a:cs typeface="Arial" pitchFamily="34" charset="0"/>
              </a:rPr>
              <a:t>improving recruitment</a:t>
            </a:r>
          </a:p>
          <a:p>
            <a:pPr lvl="1">
              <a:spcBef>
                <a:spcPct val="0"/>
              </a:spcBef>
              <a:buFont typeface="Wingdings" pitchFamily="2" charset="2"/>
              <a:buChar char="§"/>
            </a:pPr>
            <a:r>
              <a:rPr lang="en-US" sz="2700" dirty="0">
                <a:latin typeface="Arial" pitchFamily="34" charset="0"/>
                <a:cs typeface="Arial" pitchFamily="34" charset="0"/>
              </a:rPr>
              <a:t>improving the performance of the existing workforce </a:t>
            </a:r>
          </a:p>
          <a:p>
            <a:pPr lvl="1">
              <a:spcBef>
                <a:spcPct val="0"/>
              </a:spcBef>
              <a:buFont typeface="Wingdings" pitchFamily="2" charset="2"/>
              <a:buChar char="§"/>
            </a:pPr>
            <a:r>
              <a:rPr lang="en-US" sz="2700" dirty="0">
                <a:latin typeface="Arial" pitchFamily="34" charset="0"/>
                <a:cs typeface="Arial" pitchFamily="34" charset="0"/>
              </a:rPr>
              <a:t>Slowing the rate at which workers leave the health workforce </a:t>
            </a:r>
          </a:p>
          <a:p>
            <a:pPr lvl="1">
              <a:spcBef>
                <a:spcPct val="0"/>
              </a:spcBef>
              <a:buFontTx/>
              <a:buNone/>
            </a:pPr>
            <a:r>
              <a:rPr lang="en-US" sz="2700" dirty="0">
                <a:latin typeface="Arial" pitchFamily="34" charset="0"/>
                <a:cs typeface="Arial" pitchFamily="34" charset="0"/>
              </a:rPr>
              <a:t> </a:t>
            </a:r>
          </a:p>
          <a:p>
            <a:pPr>
              <a:spcBef>
                <a:spcPct val="0"/>
              </a:spcBef>
              <a:buFontTx/>
              <a:buNone/>
            </a:pPr>
            <a:r>
              <a:rPr lang="en-US" sz="2700" dirty="0">
                <a:latin typeface="Arial" pitchFamily="34" charset="0"/>
                <a:cs typeface="Arial" pitchFamily="34" charset="0"/>
              </a:rPr>
              <a:t>	Incentives can play a role in all these areas by providing a means through which health systems can attract and retain essential and highly sought-after health care professionals</a:t>
            </a:r>
            <a:endParaRPr lang="en-US" dirty="0">
              <a:latin typeface="Arial" pitchFamily="34" charset="0"/>
              <a:cs typeface="Arial" pitchFamily="34" charset="0"/>
            </a:endParaRPr>
          </a:p>
          <a:p>
            <a:pPr>
              <a:buFontTx/>
              <a:buNone/>
            </a:pPr>
            <a:endParaRPr lang="en-US" sz="2800" dirty="0"/>
          </a:p>
          <a:p>
            <a:pPr>
              <a:buFontTx/>
              <a:buNone/>
            </a:pPr>
            <a:endParaRPr lang="en-US" dirty="0"/>
          </a:p>
        </p:txBody>
      </p:sp>
      <p:sp>
        <p:nvSpPr>
          <p:cNvPr id="88068" name="Title 1"/>
          <p:cNvSpPr txBox="1">
            <a:spLocks/>
          </p:cNvSpPr>
          <p:nvPr/>
        </p:nvSpPr>
        <p:spPr bwMode="auto">
          <a:xfrm>
            <a:off x="6477000" y="6467475"/>
            <a:ext cx="2362200" cy="390525"/>
          </a:xfrm>
          <a:prstGeom prst="rect">
            <a:avLst/>
          </a:prstGeom>
          <a:noFill/>
          <a:ln w="9525">
            <a:noFill/>
            <a:miter lim="800000"/>
            <a:headEnd/>
            <a:tailEnd/>
          </a:ln>
        </p:spPr>
        <p:txBody>
          <a:bodyPr anchor="ctr"/>
          <a:lstStyle/>
          <a:p>
            <a:pPr lvl="1"/>
            <a:r>
              <a:rPr lang="en-US" sz="1400">
                <a:cs typeface="Arial" pitchFamily="34" charset="0"/>
              </a:rPr>
              <a:t>(WHO, 2006)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229600" cy="868363"/>
          </a:xfrm>
        </p:spPr>
        <p:txBody>
          <a:bodyPr/>
          <a:lstStyle/>
          <a:p>
            <a:pPr eaLnBrk="1" hangingPunct="1"/>
            <a:r>
              <a:rPr lang="en-US" dirty="0">
                <a:solidFill>
                  <a:schemeClr val="tx1"/>
                </a:solidFill>
                <a:cs typeface="Angsana New" pitchFamily="18" charset="-34"/>
              </a:rPr>
              <a:t>7) </a:t>
            </a:r>
            <a:r>
              <a:rPr lang="en-US" dirty="0">
                <a:solidFill>
                  <a:srgbClr val="FF0000"/>
                </a:solidFill>
                <a:cs typeface="Angsana New" pitchFamily="18" charset="-34"/>
              </a:rPr>
              <a:t>Safety &amp; Health (wellness)</a:t>
            </a:r>
          </a:p>
        </p:txBody>
      </p:sp>
      <p:sp>
        <p:nvSpPr>
          <p:cNvPr id="16387" name="Rectangle 3"/>
          <p:cNvSpPr>
            <a:spLocks noGrp="1" noChangeArrowheads="1"/>
          </p:cNvSpPr>
          <p:nvPr>
            <p:ph type="body" idx="1"/>
          </p:nvPr>
        </p:nvSpPr>
        <p:spPr>
          <a:xfrm>
            <a:off x="0" y="1219200"/>
            <a:ext cx="9144000" cy="4754563"/>
          </a:xfrm>
        </p:spPr>
        <p:txBody>
          <a:bodyPr/>
          <a:lstStyle/>
          <a:p>
            <a:pPr eaLnBrk="1" hangingPunct="1">
              <a:buClr>
                <a:schemeClr val="tx1"/>
              </a:buClr>
              <a:buFont typeface="Wingdings" pitchFamily="2" charset="2"/>
              <a:buChar char="Ø"/>
            </a:pPr>
            <a:r>
              <a:rPr lang="en-US" b="1" dirty="0">
                <a:cs typeface="Cordia New" pitchFamily="34" charset="-34"/>
              </a:rPr>
              <a:t> </a:t>
            </a:r>
            <a:r>
              <a:rPr lang="en-US" sz="3200" b="1" dirty="0">
                <a:cs typeface="Cordia New" pitchFamily="34" charset="-34"/>
              </a:rPr>
              <a:t>Safety</a:t>
            </a:r>
            <a:r>
              <a:rPr lang="en-US" sz="3200" dirty="0">
                <a:cs typeface="Cordia New" pitchFamily="34" charset="-34"/>
              </a:rPr>
              <a:t> – involves protecting employees from injuries caused by work related accidents or activities</a:t>
            </a:r>
          </a:p>
          <a:p>
            <a:pPr eaLnBrk="1" hangingPunct="1">
              <a:buClr>
                <a:schemeClr val="tx1"/>
              </a:buClr>
              <a:buFont typeface="Wingdings" pitchFamily="2" charset="2"/>
              <a:buChar char="Ø"/>
            </a:pPr>
            <a:r>
              <a:rPr lang="en-US" sz="3200" b="1" dirty="0">
                <a:cs typeface="Cordia New" pitchFamily="34" charset="-34"/>
              </a:rPr>
              <a:t>Health </a:t>
            </a:r>
            <a:r>
              <a:rPr lang="en-US" sz="3200" dirty="0">
                <a:cs typeface="Cordia New" pitchFamily="34" charset="-34"/>
              </a:rPr>
              <a:t>– employees freedom from illness, mental physical , spiritual and their general well-being.</a:t>
            </a:r>
          </a:p>
          <a:p>
            <a:pPr eaLnBrk="1" hangingPunct="1">
              <a:buClr>
                <a:schemeClr val="tx1"/>
              </a:buClr>
              <a:buFont typeface="Wingdings" pitchFamily="2" charset="2"/>
              <a:buChar char="Ø"/>
            </a:pPr>
            <a:endParaRPr lang="en-US" sz="3200" dirty="0">
              <a:cs typeface="Cordia New" pitchFamily="34" charset="-34"/>
            </a:endParaRPr>
          </a:p>
          <a:p>
            <a:pPr eaLnBrk="1" hangingPunct="1">
              <a:buClr>
                <a:schemeClr val="tx1"/>
              </a:buClr>
              <a:buFont typeface="Wingdings" pitchFamily="2" charset="2"/>
              <a:buChar char="Ø"/>
            </a:pPr>
            <a:r>
              <a:rPr lang="en-US" sz="3200" dirty="0">
                <a:cs typeface="Cordia New" pitchFamily="34" charset="-34"/>
              </a:rPr>
              <a:t>These can be achieved by providing medical cover, protective equipments, safety and health training.</a:t>
            </a:r>
          </a:p>
          <a:p>
            <a:pPr eaLnBrk="1" hangingPunct="1">
              <a:buClr>
                <a:schemeClr val="tx1"/>
              </a:buClr>
              <a:buFont typeface="Wingdings" pitchFamily="2" charset="2"/>
              <a:buNone/>
            </a:pPr>
            <a:endParaRPr lang="en-US"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20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fade">
                                      <p:cBhvr>
                                        <p:cTn id="17" dur="20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458200" cy="868362"/>
          </a:xfrm>
        </p:spPr>
        <p:txBody>
          <a:bodyPr>
            <a:normAutofit/>
          </a:bodyPr>
          <a:lstStyle/>
          <a:p>
            <a:pPr eaLnBrk="1" hangingPunct="1"/>
            <a:r>
              <a:rPr lang="en-US" sz="4000" dirty="0">
                <a:solidFill>
                  <a:schemeClr val="tx1"/>
                </a:solidFill>
                <a:cs typeface="Angsana New" pitchFamily="18" charset="-34"/>
              </a:rPr>
              <a:t>8) </a:t>
            </a:r>
            <a:r>
              <a:rPr lang="en-US" sz="4000" dirty="0">
                <a:solidFill>
                  <a:srgbClr val="FF0000"/>
                </a:solidFill>
                <a:cs typeface="Angsana New" pitchFamily="18" charset="-34"/>
              </a:rPr>
              <a:t>Employees &amp; labor relations</a:t>
            </a:r>
          </a:p>
        </p:txBody>
      </p:sp>
      <p:sp>
        <p:nvSpPr>
          <p:cNvPr id="17411" name="Rectangle 3"/>
          <p:cNvSpPr>
            <a:spLocks noGrp="1" noChangeArrowheads="1"/>
          </p:cNvSpPr>
          <p:nvPr>
            <p:ph type="body" idx="1"/>
          </p:nvPr>
        </p:nvSpPr>
        <p:spPr>
          <a:xfrm>
            <a:off x="304800" y="1219200"/>
            <a:ext cx="8382000" cy="5029200"/>
          </a:xfrm>
        </p:spPr>
        <p:txBody>
          <a:bodyPr/>
          <a:lstStyle/>
          <a:p>
            <a:pPr eaLnBrk="1" hangingPunct="1">
              <a:lnSpc>
                <a:spcPct val="90000"/>
              </a:lnSpc>
              <a:buFontTx/>
              <a:buNone/>
            </a:pPr>
            <a:r>
              <a:rPr lang="en-US" sz="3200" b="1" i="1" dirty="0">
                <a:cs typeface="Cordia New" pitchFamily="34" charset="-34"/>
              </a:rPr>
              <a:t>This consists of:</a:t>
            </a:r>
          </a:p>
          <a:p>
            <a:pPr eaLnBrk="1" hangingPunct="1">
              <a:lnSpc>
                <a:spcPct val="90000"/>
              </a:lnSpc>
              <a:buFontTx/>
              <a:buNone/>
            </a:pPr>
            <a:endParaRPr lang="en-US" sz="1000" b="1" i="1" dirty="0">
              <a:cs typeface="Cordia New" pitchFamily="34" charset="-34"/>
            </a:endParaRPr>
          </a:p>
          <a:p>
            <a:pPr eaLnBrk="1" hangingPunct="1">
              <a:lnSpc>
                <a:spcPct val="90000"/>
              </a:lnSpc>
              <a:buClr>
                <a:schemeClr val="tx1"/>
              </a:buClr>
              <a:buFont typeface="Wingdings" pitchFamily="2" charset="2"/>
              <a:buChar char="Ø"/>
            </a:pPr>
            <a:r>
              <a:rPr lang="en-US" sz="3200" dirty="0">
                <a:cs typeface="Cordia New" pitchFamily="34" charset="-34"/>
              </a:rPr>
              <a:t> </a:t>
            </a:r>
            <a:r>
              <a:rPr lang="en-US" sz="3200" b="1" dirty="0">
                <a:cs typeface="Cordia New" pitchFamily="34" charset="-34"/>
              </a:rPr>
              <a:t>Employees &amp; management interaction</a:t>
            </a:r>
            <a:r>
              <a:rPr lang="en-US" sz="3200" dirty="0">
                <a:cs typeface="Cordia New" pitchFamily="34" charset="-34"/>
              </a:rPr>
              <a:t>. This must be cordial to boost the morale of the workers and consequently their productivity. It also covers relations among employees themselves.</a:t>
            </a:r>
          </a:p>
          <a:p>
            <a:pPr eaLnBrk="1" hangingPunct="1">
              <a:lnSpc>
                <a:spcPct val="90000"/>
              </a:lnSpc>
              <a:buClr>
                <a:schemeClr val="tx1"/>
              </a:buClr>
              <a:buFont typeface="Wingdings" pitchFamily="2" charset="2"/>
              <a:buChar char="Ø"/>
            </a:pPr>
            <a:endParaRPr lang="en-US" sz="1200" dirty="0">
              <a:cs typeface="Cordia New" pitchFamily="34" charset="-34"/>
            </a:endParaRPr>
          </a:p>
          <a:p>
            <a:pPr eaLnBrk="1" hangingPunct="1">
              <a:lnSpc>
                <a:spcPct val="90000"/>
              </a:lnSpc>
              <a:buClr>
                <a:schemeClr val="tx1"/>
              </a:buClr>
              <a:buFont typeface="Wingdings" pitchFamily="2" charset="2"/>
              <a:buChar char="Ø"/>
            </a:pPr>
            <a:r>
              <a:rPr lang="en-US" sz="3200" dirty="0">
                <a:cs typeface="Cordia New" pitchFamily="34" charset="-34"/>
              </a:rPr>
              <a:t>Management hold the key to creating a conducive environment for such interaction to take root and flourish. </a:t>
            </a:r>
          </a:p>
          <a:p>
            <a:pPr eaLnBrk="1" hangingPunct="1">
              <a:lnSpc>
                <a:spcPct val="90000"/>
              </a:lnSpc>
              <a:buClr>
                <a:schemeClr val="tx1"/>
              </a:buClr>
              <a:buFont typeface="Wingdings" pitchFamily="2" charset="2"/>
              <a:buChar char="Ø"/>
            </a:pPr>
            <a:endParaRPr lang="en-US"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sz="4000" dirty="0">
                <a:solidFill>
                  <a:schemeClr val="tx1"/>
                </a:solidFill>
                <a:cs typeface="Angsana New" pitchFamily="18" charset="-34"/>
              </a:rPr>
              <a:t>Labor relations</a:t>
            </a:r>
          </a:p>
        </p:txBody>
      </p:sp>
      <p:sp>
        <p:nvSpPr>
          <p:cNvPr id="18435" name="Rectangle 3"/>
          <p:cNvSpPr>
            <a:spLocks noGrp="1" noChangeArrowheads="1"/>
          </p:cNvSpPr>
          <p:nvPr>
            <p:ph type="body" idx="1"/>
          </p:nvPr>
        </p:nvSpPr>
        <p:spPr>
          <a:xfrm>
            <a:off x="457200" y="1219200"/>
            <a:ext cx="8458200" cy="5638800"/>
          </a:xfrm>
        </p:spPr>
        <p:txBody>
          <a:bodyPr/>
          <a:lstStyle/>
          <a:p>
            <a:pPr eaLnBrk="1" hangingPunct="1">
              <a:buClr>
                <a:schemeClr val="tx1"/>
              </a:buClr>
              <a:buFont typeface="Wingdings" pitchFamily="2" charset="2"/>
              <a:buChar char="Ø"/>
            </a:pPr>
            <a:r>
              <a:rPr lang="en-US" sz="3200" b="1" dirty="0">
                <a:cs typeface="Cordia New" pitchFamily="34" charset="-34"/>
              </a:rPr>
              <a:t>Labor Relations-</a:t>
            </a:r>
            <a:r>
              <a:rPr lang="en-US" sz="3200" dirty="0">
                <a:cs typeface="Cordia New" pitchFamily="34" charset="-34"/>
              </a:rPr>
              <a:t> recognition of union membership and the willingness by the management to resolve disputes through the union.</a:t>
            </a:r>
          </a:p>
          <a:p>
            <a:pPr eaLnBrk="1" hangingPunct="1">
              <a:spcBef>
                <a:spcPts val="0"/>
              </a:spcBef>
              <a:buClr>
                <a:schemeClr val="tx1"/>
              </a:buClr>
              <a:buFont typeface="Wingdings" pitchFamily="2" charset="2"/>
              <a:buChar char="Ø"/>
            </a:pPr>
            <a:endParaRPr lang="en-US" sz="3200" dirty="0">
              <a:cs typeface="Cordia New" pitchFamily="34" charset="-34"/>
            </a:endParaRPr>
          </a:p>
          <a:p>
            <a:pPr eaLnBrk="1" hangingPunct="1">
              <a:buClr>
                <a:schemeClr val="tx1"/>
              </a:buClr>
              <a:buFont typeface="Wingdings" pitchFamily="2" charset="2"/>
              <a:buChar char="Ø"/>
            </a:pPr>
            <a:r>
              <a:rPr lang="en-US" sz="3200" dirty="0">
                <a:cs typeface="Cordia New" pitchFamily="34" charset="-34"/>
              </a:rPr>
              <a:t>Employees should be given the freedom to join trade union and to participate actively and as stipulated by ILO.</a:t>
            </a:r>
          </a:p>
          <a:p>
            <a:pPr eaLnBrk="1" hangingPunct="1">
              <a:spcBef>
                <a:spcPts val="0"/>
              </a:spcBef>
              <a:buClr>
                <a:schemeClr val="tx1"/>
              </a:buClr>
              <a:buFont typeface="Wingdings" pitchFamily="2" charset="2"/>
              <a:buChar char="Ø"/>
            </a:pPr>
            <a:endParaRPr lang="en-US" sz="3200" dirty="0">
              <a:cs typeface="Cordia New" pitchFamily="34" charset="-34"/>
            </a:endParaRPr>
          </a:p>
          <a:p>
            <a:pPr eaLnBrk="1" hangingPunct="1">
              <a:buClr>
                <a:schemeClr val="tx1"/>
              </a:buClr>
              <a:buFont typeface="Wingdings" pitchFamily="2" charset="2"/>
              <a:buChar char="Ø"/>
            </a:pPr>
            <a:r>
              <a:rPr lang="en-US" sz="3200" dirty="0">
                <a:cs typeface="Cordia New" pitchFamily="34" charset="-34"/>
              </a:rPr>
              <a:t>Role of regulatory bodies in HRH management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 calcmode="lin" valueType="num">
                                      <p:cBhvr additive="base">
                                        <p:cTn id="19"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410200"/>
          </a:xfrm>
        </p:spPr>
        <p:txBody>
          <a:bodyPr/>
          <a:lstStyle/>
          <a:p>
            <a:r>
              <a:rPr lang="en-GB" sz="3200" dirty="0"/>
              <a:t>Contested scholarly definitions ... </a:t>
            </a:r>
          </a:p>
          <a:p>
            <a:r>
              <a:rPr lang="en-GB" sz="3200" dirty="0"/>
              <a:t>The </a:t>
            </a:r>
            <a:r>
              <a:rPr lang="en-GB" sz="3200" b="1" dirty="0"/>
              <a:t>part </a:t>
            </a:r>
            <a:r>
              <a:rPr lang="en-GB" sz="3200" dirty="0"/>
              <a:t>of human resource management that specifically deals with </a:t>
            </a:r>
            <a:r>
              <a:rPr lang="en-GB" sz="3200" i="1" dirty="0"/>
              <a:t>training</a:t>
            </a:r>
            <a:r>
              <a:rPr lang="en-GB" sz="3200" dirty="0"/>
              <a:t> and </a:t>
            </a:r>
            <a:r>
              <a:rPr lang="en-GB" sz="3200" i="1" dirty="0"/>
              <a:t>development</a:t>
            </a:r>
            <a:r>
              <a:rPr lang="en-GB" sz="3200" dirty="0"/>
              <a:t> of the </a:t>
            </a:r>
            <a:r>
              <a:rPr lang="en-GB" sz="3200" b="1" dirty="0"/>
              <a:t>health workforce. </a:t>
            </a:r>
          </a:p>
          <a:p>
            <a:r>
              <a:rPr lang="en-GB" sz="3200" dirty="0"/>
              <a:t>Organized learning activities arranged within an organization in order to improve performance and growth at personal, team, organizational levels and includes the systems &amp; practices</a:t>
            </a:r>
            <a:endParaRPr lang="en-GB" sz="3200" b="1" dirty="0"/>
          </a:p>
          <a:p>
            <a:br>
              <a:rPr lang="en-GB" dirty="0"/>
            </a:br>
            <a:endParaRPr lang="en-GB" dirty="0"/>
          </a:p>
          <a:p>
            <a:endParaRPr lang="en-US" dirty="0"/>
          </a:p>
        </p:txBody>
      </p:sp>
      <p:sp>
        <p:nvSpPr>
          <p:cNvPr id="3" name="Title 2"/>
          <p:cNvSpPr>
            <a:spLocks noGrp="1"/>
          </p:cNvSpPr>
          <p:nvPr>
            <p:ph type="title"/>
          </p:nvPr>
        </p:nvSpPr>
        <p:spPr>
          <a:xfrm>
            <a:off x="457200" y="274638"/>
            <a:ext cx="8229600" cy="639762"/>
          </a:xfrm>
        </p:spPr>
        <p:txBody>
          <a:bodyPr>
            <a:noAutofit/>
          </a:bodyPr>
          <a:lstStyle/>
          <a:p>
            <a:r>
              <a:rPr lang="en-US" sz="4000" dirty="0">
                <a:solidFill>
                  <a:schemeClr val="tx1"/>
                </a:solidFill>
              </a:rPr>
              <a:t>Human Resource Development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eaLnBrk="1" hangingPunct="1"/>
            <a:r>
              <a:rPr lang="en-US" dirty="0">
                <a:solidFill>
                  <a:schemeClr val="tx1"/>
                </a:solidFill>
                <a:cs typeface="Cordia New" pitchFamily="34" charset="-34"/>
              </a:rPr>
              <a:t>9) </a:t>
            </a:r>
            <a:r>
              <a:rPr lang="en-US" dirty="0">
                <a:solidFill>
                  <a:srgbClr val="FF0000"/>
                </a:solidFill>
                <a:cs typeface="Cordia New" pitchFamily="34" charset="-34"/>
              </a:rPr>
              <a:t>Motivation and Retention</a:t>
            </a:r>
            <a:endParaRPr lang="th-TH" dirty="0">
              <a:solidFill>
                <a:srgbClr val="FF0000"/>
              </a:solidFill>
            </a:endParaRPr>
          </a:p>
        </p:txBody>
      </p:sp>
      <p:sp>
        <p:nvSpPr>
          <p:cNvPr id="10243" name="Content Placeholder 2"/>
          <p:cNvSpPr>
            <a:spLocks noGrp="1"/>
          </p:cNvSpPr>
          <p:nvPr>
            <p:ph idx="1"/>
          </p:nvPr>
        </p:nvSpPr>
        <p:spPr>
          <a:xfrm>
            <a:off x="685800" y="1371600"/>
            <a:ext cx="8229600" cy="4953000"/>
          </a:xfrm>
        </p:spPr>
        <p:txBody>
          <a:bodyPr/>
          <a:lstStyle/>
          <a:p>
            <a:pPr eaLnBrk="1" hangingPunct="1"/>
            <a:r>
              <a:rPr lang="en-US" sz="2800" b="1" dirty="0">
                <a:cs typeface="Browallia New" pitchFamily="34" charset="-34"/>
              </a:rPr>
              <a:t>Motivation: </a:t>
            </a:r>
            <a:r>
              <a:rPr lang="en-US" sz="2800" dirty="0">
                <a:cs typeface="Browallia New" pitchFamily="34" charset="-34"/>
              </a:rPr>
              <a:t>Influencing people to do things willingly and enthusiastically</a:t>
            </a:r>
          </a:p>
          <a:p>
            <a:pPr eaLnBrk="1" hangingPunct="1"/>
            <a:r>
              <a:rPr lang="en-US" sz="2800" dirty="0">
                <a:cs typeface="Browallia New" pitchFamily="34" charset="-34"/>
              </a:rPr>
              <a:t>Motivation is driven by the desire to satisfy human needs</a:t>
            </a:r>
            <a:endParaRPr lang="th-TH" sz="2800" dirty="0"/>
          </a:p>
          <a:p>
            <a:pPr eaLnBrk="1" hangingPunct="1"/>
            <a:r>
              <a:rPr lang="da-DK" sz="2800" b="1" dirty="0"/>
              <a:t>Retention: </a:t>
            </a:r>
            <a:r>
              <a:rPr lang="en-US" sz="2800" dirty="0">
                <a:cs typeface="Browallia New" pitchFamily="34" charset="-34"/>
              </a:rPr>
              <a:t>Maintaining employees within an organization</a:t>
            </a:r>
          </a:p>
          <a:p>
            <a:pPr eaLnBrk="1" hangingPunct="1"/>
            <a:r>
              <a:rPr lang="da-DK" sz="2800" dirty="0"/>
              <a:t>Maintain the best staff within the organisation, because the people feel it is a good place to work (motivation) and not because they don’t have anywhere else to go</a:t>
            </a:r>
          </a:p>
          <a:p>
            <a:pPr eaLnBrk="1" hangingPunct="1"/>
            <a:endParaRPr lang="th-TH" sz="4000" dirty="0"/>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down)">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wipe(down)">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wipe(down)">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wipe(down)">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eaLnBrk="1" hangingPunct="1"/>
            <a:r>
              <a:rPr lang="en-US" sz="3200" dirty="0">
                <a:cs typeface="Browallia New" pitchFamily="34" charset="-34"/>
              </a:rPr>
              <a:t>Avoid recruitment and selection costs</a:t>
            </a:r>
          </a:p>
          <a:p>
            <a:pPr eaLnBrk="1" hangingPunct="1"/>
            <a:endParaRPr lang="en-US" sz="3200" dirty="0">
              <a:cs typeface="Browallia New" pitchFamily="34" charset="-34"/>
            </a:endParaRPr>
          </a:p>
          <a:p>
            <a:pPr eaLnBrk="1" hangingPunct="1"/>
            <a:r>
              <a:rPr lang="en-US" sz="3200" dirty="0">
                <a:cs typeface="Browallia New" pitchFamily="34" charset="-34"/>
              </a:rPr>
              <a:t>Avoid loosing experienced workers</a:t>
            </a:r>
          </a:p>
          <a:p>
            <a:pPr eaLnBrk="1" hangingPunct="1"/>
            <a:endParaRPr lang="en-US" sz="3200" dirty="0">
              <a:cs typeface="Browallia New" pitchFamily="34" charset="-34"/>
            </a:endParaRPr>
          </a:p>
          <a:p>
            <a:pPr eaLnBrk="1" hangingPunct="1"/>
            <a:r>
              <a:rPr lang="en-US" sz="3200" dirty="0">
                <a:cs typeface="Browallia New" pitchFamily="34" charset="-34"/>
              </a:rPr>
              <a:t>Avoid costs of retraining</a:t>
            </a:r>
            <a:endParaRPr lang="th-TH" sz="3200" dirty="0"/>
          </a:p>
        </p:txBody>
      </p:sp>
      <p:sp>
        <p:nvSpPr>
          <p:cNvPr id="11266" name="Title 1"/>
          <p:cNvSpPr>
            <a:spLocks noGrp="1"/>
          </p:cNvSpPr>
          <p:nvPr>
            <p:ph type="title"/>
          </p:nvPr>
        </p:nvSpPr>
        <p:spPr/>
        <p:txBody>
          <a:bodyPr/>
          <a:lstStyle/>
          <a:p>
            <a:pPr eaLnBrk="1" hangingPunct="1"/>
            <a:r>
              <a:rPr lang="en-US" dirty="0">
                <a:solidFill>
                  <a:schemeClr val="tx1"/>
                </a:solidFill>
                <a:cs typeface="Cordia New" pitchFamily="34" charset="-34"/>
              </a:rPr>
              <a:t>Why retain employees</a:t>
            </a:r>
            <a:r>
              <a:rPr lang="en-US" dirty="0">
                <a:cs typeface="Cordia New" pitchFamily="34" charset="-34"/>
              </a:rPr>
              <a:t>?</a:t>
            </a:r>
            <a:endParaRPr lang="th-TH" dirty="0"/>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anim calcmode="lin" valueType="num">
                                      <p:cBhvr additive="base">
                                        <p:cTn id="19"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2"/>
          <p:cNvSpPr>
            <a:spLocks noGrp="1"/>
          </p:cNvSpPr>
          <p:nvPr>
            <p:ph idx="1"/>
          </p:nvPr>
        </p:nvSpPr>
        <p:spPr>
          <a:xfrm>
            <a:off x="727075" y="1066800"/>
            <a:ext cx="8112125" cy="4927600"/>
          </a:xfrm>
        </p:spPr>
        <p:txBody>
          <a:bodyPr/>
          <a:lstStyle/>
          <a:p>
            <a:r>
              <a:rPr lang="en-US" sz="2800" dirty="0"/>
              <a:t>	</a:t>
            </a:r>
            <a:r>
              <a:rPr lang="en-US" sz="3200" dirty="0">
                <a:latin typeface="Arial" pitchFamily="34" charset="0"/>
                <a:cs typeface="Arial" pitchFamily="34" charset="0"/>
              </a:rPr>
              <a:t>The following are the five questions that staff ask themselves about their work:</a:t>
            </a:r>
          </a:p>
          <a:p>
            <a:pPr marL="623887" indent="-514350">
              <a:buFont typeface="+mj-lt"/>
              <a:buAutoNum type="arabicPeriod"/>
            </a:pPr>
            <a:r>
              <a:rPr lang="en-US" sz="3200" dirty="0">
                <a:latin typeface="Arial" pitchFamily="34" charset="0"/>
                <a:cs typeface="Arial" pitchFamily="34" charset="0"/>
              </a:rPr>
              <a:t>Am I being treated fairly? </a:t>
            </a:r>
            <a:endParaRPr lang="en-US" sz="3200" i="1" dirty="0">
              <a:solidFill>
                <a:srgbClr val="FF0000"/>
              </a:solidFill>
              <a:latin typeface="Arial" pitchFamily="34" charset="0"/>
              <a:cs typeface="Arial" pitchFamily="34" charset="0"/>
            </a:endParaRPr>
          </a:p>
          <a:p>
            <a:pPr marL="623887" indent="-514350">
              <a:buFont typeface="+mj-lt"/>
              <a:buAutoNum type="arabicPeriod"/>
            </a:pPr>
            <a:r>
              <a:rPr lang="en-US" sz="3200" dirty="0">
                <a:latin typeface="Arial" pitchFamily="34" charset="0"/>
                <a:cs typeface="Arial" pitchFamily="34" charset="0"/>
              </a:rPr>
              <a:t>Do I know what I’m supposed to do?</a:t>
            </a:r>
            <a:endParaRPr lang="en-US" sz="3200" i="1" dirty="0">
              <a:solidFill>
                <a:srgbClr val="FF0000"/>
              </a:solidFill>
              <a:latin typeface="Arial" pitchFamily="34" charset="0"/>
              <a:cs typeface="Arial" pitchFamily="34" charset="0"/>
            </a:endParaRPr>
          </a:p>
          <a:p>
            <a:pPr marL="623887" indent="-514350">
              <a:buFont typeface="+mj-lt"/>
              <a:buAutoNum type="arabicPeriod"/>
            </a:pPr>
            <a:r>
              <a:rPr lang="en-US" sz="3200" dirty="0">
                <a:latin typeface="Arial" pitchFamily="34" charset="0"/>
                <a:cs typeface="Arial" pitchFamily="34" charset="0"/>
              </a:rPr>
              <a:t>How do I know how well I’m doing?</a:t>
            </a:r>
            <a:endParaRPr lang="en-US" sz="3200" i="1" dirty="0">
              <a:solidFill>
                <a:srgbClr val="FF0000"/>
              </a:solidFill>
              <a:latin typeface="Arial" pitchFamily="34" charset="0"/>
              <a:cs typeface="Arial" pitchFamily="34" charset="0"/>
            </a:endParaRPr>
          </a:p>
          <a:p>
            <a:pPr marL="623887" indent="-514350">
              <a:buFont typeface="+mj-lt"/>
              <a:buAutoNum type="arabicPeriod"/>
            </a:pPr>
            <a:r>
              <a:rPr lang="en-US" sz="3200" dirty="0">
                <a:latin typeface="Arial" pitchFamily="34" charset="0"/>
                <a:cs typeface="Arial" pitchFamily="34" charset="0"/>
              </a:rPr>
              <a:t>Who cares? </a:t>
            </a:r>
            <a:endParaRPr lang="en-US" sz="3200" i="1" dirty="0">
              <a:solidFill>
                <a:srgbClr val="FF0000"/>
              </a:solidFill>
              <a:latin typeface="Arial" pitchFamily="34" charset="0"/>
              <a:cs typeface="Arial" pitchFamily="34" charset="0"/>
            </a:endParaRPr>
          </a:p>
          <a:p>
            <a:pPr marL="623887" indent="-514350">
              <a:buFont typeface="+mj-lt"/>
              <a:buAutoNum type="arabicPeriod"/>
            </a:pPr>
            <a:r>
              <a:rPr lang="en-US" sz="3200" dirty="0">
                <a:latin typeface="Arial" pitchFamily="34" charset="0"/>
                <a:cs typeface="Arial" pitchFamily="34" charset="0"/>
              </a:rPr>
              <a:t>Do I have a future in this </a:t>
            </a:r>
            <a:r>
              <a:rPr lang="en-US" sz="3200" dirty="0" err="1">
                <a:latin typeface="Arial" pitchFamily="34" charset="0"/>
                <a:cs typeface="Arial" pitchFamily="34" charset="0"/>
              </a:rPr>
              <a:t>organisation</a:t>
            </a:r>
            <a:r>
              <a:rPr lang="en-US" sz="3200" dirty="0">
                <a:latin typeface="Arial" pitchFamily="34" charset="0"/>
                <a:cs typeface="Arial" pitchFamily="34" charset="0"/>
              </a:rPr>
              <a:t>? </a:t>
            </a:r>
          </a:p>
          <a:p>
            <a:pPr marL="623887" indent="-514350">
              <a:buNone/>
            </a:pPr>
            <a:endParaRPr lang="en-US" sz="2400" i="1" dirty="0">
              <a:solidFill>
                <a:srgbClr val="FF0000"/>
              </a:solidFill>
              <a:latin typeface="Arial" pitchFamily="34" charset="0"/>
              <a:cs typeface="Arial" pitchFamily="34" charset="0"/>
            </a:endParaRPr>
          </a:p>
          <a:p>
            <a:r>
              <a:rPr lang="en-GB" sz="2800" b="1" dirty="0"/>
              <a:t>Any other reasons for high staff turnover? </a:t>
            </a:r>
          </a:p>
        </p:txBody>
      </p:sp>
      <p:sp>
        <p:nvSpPr>
          <p:cNvPr id="94211" name="Rectangle 2"/>
          <p:cNvSpPr>
            <a:spLocks noChangeArrowheads="1"/>
          </p:cNvSpPr>
          <p:nvPr/>
        </p:nvSpPr>
        <p:spPr bwMode="auto">
          <a:xfrm>
            <a:off x="990600" y="381000"/>
            <a:ext cx="7543800" cy="646331"/>
          </a:xfrm>
          <a:prstGeom prst="rect">
            <a:avLst/>
          </a:prstGeom>
          <a:noFill/>
          <a:ln w="9525">
            <a:noFill/>
            <a:miter lim="800000"/>
            <a:headEnd/>
            <a:tailEnd/>
          </a:ln>
        </p:spPr>
        <p:txBody>
          <a:bodyPr wrap="square">
            <a:spAutoFit/>
          </a:bodyPr>
          <a:lstStyle/>
          <a:p>
            <a:r>
              <a:rPr lang="en-US" sz="3600" b="1" dirty="0"/>
              <a:t>Motivation and Retention of HRH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 calcmode="lin" valueType="num">
                                      <p:cBhvr additive="base">
                                        <p:cTn id="7" dur="500" fill="hold"/>
                                        <p:tgtEl>
                                          <p:spTgt spid="942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0">
                                            <p:txEl>
                                              <p:pRg st="1" end="1"/>
                                            </p:txEl>
                                          </p:spTgt>
                                        </p:tgtEl>
                                        <p:attrNameLst>
                                          <p:attrName>style.visibility</p:attrName>
                                        </p:attrNameLst>
                                      </p:cBhvr>
                                      <p:to>
                                        <p:strVal val="visible"/>
                                      </p:to>
                                    </p:set>
                                    <p:anim calcmode="lin" valueType="num">
                                      <p:cBhvr additive="base">
                                        <p:cTn id="13" dur="500" fill="hold"/>
                                        <p:tgtEl>
                                          <p:spTgt spid="942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0">
                                            <p:txEl>
                                              <p:pRg st="2" end="2"/>
                                            </p:txEl>
                                          </p:spTgt>
                                        </p:tgtEl>
                                        <p:attrNameLst>
                                          <p:attrName>style.visibility</p:attrName>
                                        </p:attrNameLst>
                                      </p:cBhvr>
                                      <p:to>
                                        <p:strVal val="visible"/>
                                      </p:to>
                                    </p:set>
                                    <p:anim calcmode="lin" valueType="num">
                                      <p:cBhvr additive="base">
                                        <p:cTn id="19" dur="500" fill="hold"/>
                                        <p:tgtEl>
                                          <p:spTgt spid="942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4210">
                                            <p:txEl>
                                              <p:pRg st="3" end="3"/>
                                            </p:txEl>
                                          </p:spTgt>
                                        </p:tgtEl>
                                        <p:attrNameLst>
                                          <p:attrName>style.visibility</p:attrName>
                                        </p:attrNameLst>
                                      </p:cBhvr>
                                      <p:to>
                                        <p:strVal val="visible"/>
                                      </p:to>
                                    </p:set>
                                    <p:anim calcmode="lin" valueType="num">
                                      <p:cBhvr additive="base">
                                        <p:cTn id="25" dur="500" fill="hold"/>
                                        <p:tgtEl>
                                          <p:spTgt spid="942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4210">
                                            <p:txEl>
                                              <p:pRg st="4" end="4"/>
                                            </p:txEl>
                                          </p:spTgt>
                                        </p:tgtEl>
                                        <p:attrNameLst>
                                          <p:attrName>style.visibility</p:attrName>
                                        </p:attrNameLst>
                                      </p:cBhvr>
                                      <p:to>
                                        <p:strVal val="visible"/>
                                      </p:to>
                                    </p:set>
                                    <p:anim calcmode="lin" valueType="num">
                                      <p:cBhvr additive="base">
                                        <p:cTn id="31" dur="500" fill="hold"/>
                                        <p:tgtEl>
                                          <p:spTgt spid="942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42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4210">
                                            <p:txEl>
                                              <p:pRg st="5" end="5"/>
                                            </p:txEl>
                                          </p:spTgt>
                                        </p:tgtEl>
                                        <p:attrNameLst>
                                          <p:attrName>style.visibility</p:attrName>
                                        </p:attrNameLst>
                                      </p:cBhvr>
                                      <p:to>
                                        <p:strVal val="visible"/>
                                      </p:to>
                                    </p:set>
                                    <p:anim calcmode="lin" valueType="num">
                                      <p:cBhvr additive="base">
                                        <p:cTn id="37" dur="500" fill="hold"/>
                                        <p:tgtEl>
                                          <p:spTgt spid="942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42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4210">
                                            <p:txEl>
                                              <p:pRg st="7" end="7"/>
                                            </p:txEl>
                                          </p:spTgt>
                                        </p:tgtEl>
                                        <p:attrNameLst>
                                          <p:attrName>style.visibility</p:attrName>
                                        </p:attrNameLst>
                                      </p:cBhvr>
                                      <p:to>
                                        <p:strVal val="visible"/>
                                      </p:to>
                                    </p:set>
                                    <p:anim calcmode="lin" valueType="num">
                                      <p:cBhvr additive="base">
                                        <p:cTn id="43" dur="500" fill="hold"/>
                                        <p:tgtEl>
                                          <p:spTgt spid="9421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42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81600"/>
          </a:xfrm>
        </p:spPr>
        <p:txBody>
          <a:bodyPr/>
          <a:lstStyle/>
          <a:p>
            <a:r>
              <a:rPr lang="en-US" sz="2800" b="1" i="1" dirty="0"/>
              <a:t>Ten Means of exit from employment</a:t>
            </a:r>
          </a:p>
          <a:p>
            <a:pPr marL="593725" indent="-457200">
              <a:buFont typeface="+mj-lt"/>
              <a:buAutoNum type="arabicPeriod"/>
            </a:pPr>
            <a:r>
              <a:rPr lang="en-US" sz="2400" dirty="0"/>
              <a:t>Death; Resignation; Retirement; Dismissal</a:t>
            </a:r>
          </a:p>
          <a:p>
            <a:pPr marL="593725" indent="-457200">
              <a:buFont typeface="+mj-lt"/>
              <a:buAutoNum type="arabicPeriod"/>
            </a:pPr>
            <a:r>
              <a:rPr lang="en-US" sz="2400" dirty="0"/>
              <a:t>Downsizing/retrenchment</a:t>
            </a:r>
          </a:p>
          <a:p>
            <a:pPr marL="593725" indent="-457200">
              <a:buFont typeface="+mj-lt"/>
              <a:buAutoNum type="arabicPeriod"/>
            </a:pPr>
            <a:r>
              <a:rPr lang="en-US" sz="2400" dirty="0"/>
              <a:t>Retirement on health, public interest</a:t>
            </a:r>
          </a:p>
          <a:p>
            <a:pPr marL="593725" indent="-457200">
              <a:buFont typeface="+mj-lt"/>
              <a:buAutoNum type="arabicPeriod"/>
            </a:pPr>
            <a:r>
              <a:rPr lang="en-US" sz="2400" dirty="0"/>
              <a:t>Early retirement</a:t>
            </a:r>
          </a:p>
          <a:p>
            <a:pPr marL="593725" indent="-457200">
              <a:buFont typeface="+mj-lt"/>
              <a:buAutoNum type="arabicPeriod"/>
            </a:pPr>
            <a:r>
              <a:rPr lang="en-GB" sz="2400" dirty="0"/>
              <a:t>In search of greener pastures</a:t>
            </a:r>
          </a:p>
          <a:p>
            <a:pPr marL="593725" indent="-457200">
              <a:buFont typeface="+mj-lt"/>
              <a:buAutoNum type="arabicPeriod"/>
            </a:pPr>
            <a:r>
              <a:rPr lang="en-GB" sz="2400" dirty="0"/>
              <a:t>To undertake private assignments</a:t>
            </a:r>
          </a:p>
          <a:p>
            <a:pPr marL="593725" indent="-457200">
              <a:buFont typeface="+mj-lt"/>
              <a:buAutoNum type="arabicPeriod"/>
            </a:pPr>
            <a:r>
              <a:rPr lang="en-GB" sz="2400" dirty="0"/>
              <a:t>Relocate to other regions</a:t>
            </a:r>
          </a:p>
          <a:p>
            <a:pPr marL="593725" indent="-457200">
              <a:buFont typeface="+mj-lt"/>
              <a:buAutoNum type="arabicPeriod"/>
            </a:pPr>
            <a:r>
              <a:rPr lang="en-GB" sz="2400" dirty="0"/>
              <a:t>To undertake greater assignments in other sectors</a:t>
            </a:r>
          </a:p>
          <a:p>
            <a:pPr marL="593725" indent="-457200">
              <a:buFont typeface="+mj-lt"/>
              <a:buAutoNum type="arabicPeriod"/>
            </a:pPr>
            <a:r>
              <a:rPr lang="en-GB" sz="2400" dirty="0"/>
              <a:t>Change of profession</a:t>
            </a:r>
          </a:p>
          <a:p>
            <a:pPr marL="593725" indent="-457200">
              <a:buFont typeface="+mj-lt"/>
              <a:buAutoNum type="arabicPeriod"/>
            </a:pPr>
            <a:r>
              <a:rPr lang="en-GB" sz="2400" dirty="0"/>
              <a:t>Redundancy</a:t>
            </a:r>
          </a:p>
          <a:p>
            <a:pPr lvl="1"/>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a:t>10</a:t>
            </a:r>
            <a:r>
              <a:rPr lang="en-US" dirty="0">
                <a:solidFill>
                  <a:srgbClr val="FF0000"/>
                </a:solidFill>
              </a:rPr>
              <a:t>) Separation &amp; Exit Management:</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re 1"/>
          <p:cNvSpPr>
            <a:spLocks noGrp="1"/>
          </p:cNvSpPr>
          <p:nvPr>
            <p:ph type="title"/>
          </p:nvPr>
        </p:nvSpPr>
        <p:spPr>
          <a:xfrm>
            <a:off x="914400" y="381000"/>
            <a:ext cx="6019800" cy="571500"/>
          </a:xfrm>
        </p:spPr>
        <p:txBody>
          <a:bodyPr>
            <a:noAutofit/>
          </a:bodyPr>
          <a:lstStyle/>
          <a:p>
            <a:r>
              <a:rPr lang="en-US" sz="4000" dirty="0">
                <a:latin typeface="Arial" pitchFamily="34" charset="0"/>
                <a:cs typeface="Arial" pitchFamily="34" charset="0"/>
              </a:rPr>
              <a:t>Exit interviews</a:t>
            </a:r>
            <a:endParaRPr lang="fr-FR" sz="4000" dirty="0">
              <a:latin typeface="Arial" pitchFamily="34" charset="0"/>
              <a:cs typeface="Arial" pitchFamily="34" charset="0"/>
            </a:endParaRPr>
          </a:p>
        </p:txBody>
      </p:sp>
      <p:sp>
        <p:nvSpPr>
          <p:cNvPr id="107523" name="Espace réservé du contenu 2"/>
          <p:cNvSpPr>
            <a:spLocks noGrp="1"/>
          </p:cNvSpPr>
          <p:nvPr>
            <p:ph idx="1"/>
          </p:nvPr>
        </p:nvSpPr>
        <p:spPr>
          <a:xfrm>
            <a:off x="533400" y="1066800"/>
            <a:ext cx="8153400" cy="5257800"/>
          </a:xfrm>
        </p:spPr>
        <p:txBody>
          <a:bodyPr/>
          <a:lstStyle/>
          <a:p>
            <a:pPr>
              <a:spcBef>
                <a:spcPct val="0"/>
              </a:spcBef>
              <a:buFontTx/>
              <a:buNone/>
            </a:pPr>
            <a:r>
              <a:rPr lang="en-US" sz="3200" dirty="0">
                <a:latin typeface="Arial" pitchFamily="34" charset="0"/>
                <a:cs typeface="Arial" pitchFamily="34" charset="0"/>
              </a:rPr>
              <a:t>The exit interview is an important tool for HR and all employees who leave the service should voluntarily participate in an exit interview: </a:t>
            </a:r>
          </a:p>
          <a:p>
            <a:pPr lvl="1"/>
            <a:r>
              <a:rPr lang="en-US" sz="2800" dirty="0"/>
              <a:t>Plan the interview carefully</a:t>
            </a:r>
          </a:p>
          <a:p>
            <a:pPr lvl="1"/>
            <a:r>
              <a:rPr lang="en-US" sz="2800" dirty="0"/>
              <a:t>Get to the point</a:t>
            </a:r>
          </a:p>
          <a:p>
            <a:pPr lvl="1"/>
            <a:r>
              <a:rPr lang="en-US" sz="2800" dirty="0"/>
              <a:t>Describe situation</a:t>
            </a:r>
          </a:p>
          <a:p>
            <a:pPr lvl="1"/>
            <a:r>
              <a:rPr lang="en-US" sz="2800" dirty="0"/>
              <a:t>Listen</a:t>
            </a:r>
          </a:p>
          <a:p>
            <a:pPr lvl="1"/>
            <a:r>
              <a:rPr lang="en-US" sz="2800" dirty="0"/>
              <a:t>Review all elements of severance pay</a:t>
            </a:r>
          </a:p>
          <a:p>
            <a:pPr lvl="1"/>
            <a:r>
              <a:rPr lang="en-US" sz="2800" dirty="0"/>
              <a:t>Identify the next step</a:t>
            </a:r>
          </a:p>
          <a:p>
            <a:pPr lvl="1">
              <a:buNone/>
            </a:pPr>
            <a:r>
              <a:rPr lang="en-US" sz="2800" i="1" dirty="0">
                <a:solidFill>
                  <a:srgbClr val="FF0000"/>
                </a:solidFill>
              </a:rPr>
              <a:t>What are some possible questions to ask? </a:t>
            </a:r>
          </a:p>
          <a:p>
            <a:pPr>
              <a:spcBef>
                <a:spcPct val="0"/>
              </a:spcBef>
              <a:buFontTx/>
              <a:buNone/>
            </a:pPr>
            <a:endParaRPr lang="fr-FR" sz="3200" i="1" dirty="0">
              <a:solidFill>
                <a:srgbClr val="FF0000"/>
              </a:solidFill>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Espace réservé du contenu 2"/>
          <p:cNvSpPr>
            <a:spLocks noGrp="1"/>
          </p:cNvSpPr>
          <p:nvPr>
            <p:ph idx="1"/>
          </p:nvPr>
        </p:nvSpPr>
        <p:spPr>
          <a:xfrm>
            <a:off x="609600" y="1066800"/>
            <a:ext cx="8296275" cy="5159375"/>
          </a:xfrm>
        </p:spPr>
        <p:txBody>
          <a:bodyPr/>
          <a:lstStyle/>
          <a:p>
            <a:pPr marL="0" indent="0">
              <a:buFontTx/>
              <a:buNone/>
              <a:defRPr/>
            </a:pPr>
            <a:r>
              <a:rPr lang="en-US" sz="2800" b="1" dirty="0">
                <a:latin typeface="Arial" pitchFamily="34" charset="0"/>
                <a:cs typeface="Arial" pitchFamily="34" charset="0"/>
              </a:rPr>
              <a:t>Good Practice</a:t>
            </a:r>
            <a:endParaRPr lang="en-US" sz="2800" dirty="0">
              <a:latin typeface="Arial" pitchFamily="34" charset="0"/>
              <a:cs typeface="Arial" pitchFamily="34" charset="0"/>
            </a:endParaRPr>
          </a:p>
          <a:p>
            <a:pPr marL="341313" lvl="1" indent="-333375">
              <a:buFont typeface="Arial" pitchFamily="34" charset="0"/>
              <a:buChar char="•"/>
              <a:defRPr/>
            </a:pPr>
            <a:r>
              <a:rPr lang="en-US" sz="2800" dirty="0">
                <a:latin typeface="Arial" pitchFamily="34" charset="0"/>
                <a:ea typeface="+mn-ea"/>
                <a:cs typeface="Arial" pitchFamily="34" charset="0"/>
              </a:rPr>
              <a:t>At a personal interview, you can retrieve the objects loaned to the employee by the </a:t>
            </a:r>
            <a:r>
              <a:rPr lang="en-US" sz="2800" dirty="0" err="1">
                <a:latin typeface="Arial" pitchFamily="34" charset="0"/>
                <a:ea typeface="+mn-ea"/>
                <a:cs typeface="Arial" pitchFamily="34" charset="0"/>
              </a:rPr>
              <a:t>organisation</a:t>
            </a:r>
            <a:r>
              <a:rPr lang="en-US" sz="2800" dirty="0">
                <a:latin typeface="Arial" pitchFamily="34" charset="0"/>
                <a:ea typeface="+mn-ea"/>
                <a:cs typeface="Arial" pitchFamily="34" charset="0"/>
              </a:rPr>
              <a:t>; keys, badges, equipment, etc.</a:t>
            </a:r>
          </a:p>
          <a:p>
            <a:pPr marL="341313" lvl="1" indent="-333375">
              <a:buFont typeface="Arial" pitchFamily="34" charset="0"/>
              <a:buChar char="•"/>
              <a:defRPr/>
            </a:pPr>
            <a:endParaRPr lang="en-US" sz="1200" dirty="0">
              <a:latin typeface="Arial" pitchFamily="34" charset="0"/>
              <a:ea typeface="+mn-ea"/>
              <a:cs typeface="Arial" pitchFamily="34" charset="0"/>
            </a:endParaRPr>
          </a:p>
          <a:p>
            <a:pPr marL="341313" lvl="1" indent="-333375">
              <a:buFont typeface="Arial" pitchFamily="34" charset="0"/>
              <a:buChar char="•"/>
              <a:defRPr/>
            </a:pPr>
            <a:r>
              <a:rPr lang="en-US" sz="2800" dirty="0">
                <a:latin typeface="Arial" pitchFamily="34" charset="0"/>
                <a:ea typeface="+mn-ea"/>
                <a:cs typeface="Arial" pitchFamily="34" charset="0"/>
              </a:rPr>
              <a:t>End the interview on a positive note.</a:t>
            </a:r>
          </a:p>
          <a:p>
            <a:pPr marL="341313" lvl="1" indent="-333375">
              <a:buFont typeface="Arial" pitchFamily="34" charset="0"/>
              <a:buChar char="•"/>
              <a:defRPr/>
            </a:pPr>
            <a:endParaRPr lang="en-US" sz="1400" dirty="0">
              <a:latin typeface="Arial" pitchFamily="34" charset="0"/>
              <a:ea typeface="+mn-ea"/>
              <a:cs typeface="Arial" pitchFamily="34" charset="0"/>
            </a:endParaRPr>
          </a:p>
          <a:p>
            <a:pPr marL="341313" lvl="1" indent="-333375">
              <a:buFont typeface="Arial" pitchFamily="34" charset="0"/>
              <a:buChar char="•"/>
              <a:defRPr/>
            </a:pPr>
            <a:r>
              <a:rPr lang="en-US" sz="2800" dirty="0">
                <a:latin typeface="Arial" pitchFamily="34" charset="0"/>
                <a:ea typeface="+mn-ea"/>
                <a:cs typeface="Arial" pitchFamily="34" charset="0"/>
              </a:rPr>
              <a:t>Thank the employee for his/her years of service within the </a:t>
            </a:r>
            <a:r>
              <a:rPr lang="en-US" sz="2800" dirty="0" err="1">
                <a:latin typeface="Arial" pitchFamily="34" charset="0"/>
                <a:ea typeface="+mn-ea"/>
                <a:cs typeface="Arial" pitchFamily="34" charset="0"/>
              </a:rPr>
              <a:t>organisation</a:t>
            </a:r>
            <a:endParaRPr lang="en-US" sz="2800" dirty="0">
              <a:latin typeface="Arial" pitchFamily="34" charset="0"/>
              <a:ea typeface="+mn-ea"/>
              <a:cs typeface="Arial" pitchFamily="34" charset="0"/>
            </a:endParaRPr>
          </a:p>
          <a:p>
            <a:pPr marL="341313" lvl="1" indent="-333375">
              <a:buFont typeface="Arial" pitchFamily="34" charset="0"/>
              <a:buChar char="•"/>
              <a:defRPr/>
            </a:pPr>
            <a:endParaRPr lang="en-US" sz="1100" dirty="0">
              <a:latin typeface="Arial" pitchFamily="34" charset="0"/>
              <a:ea typeface="+mn-ea"/>
              <a:cs typeface="Arial" pitchFamily="34" charset="0"/>
            </a:endParaRPr>
          </a:p>
          <a:p>
            <a:pPr marL="341313" lvl="1" indent="-333375">
              <a:buFont typeface="Arial" pitchFamily="34" charset="0"/>
              <a:buChar char="•"/>
              <a:defRPr/>
            </a:pPr>
            <a:r>
              <a:rPr lang="en-US" sz="2800" dirty="0">
                <a:latin typeface="Arial" pitchFamily="34" charset="0"/>
                <a:ea typeface="+mn-ea"/>
                <a:cs typeface="Arial" pitchFamily="34" charset="0"/>
              </a:rPr>
              <a:t>Tell him/her the information s/he has given will be very useful and wish the interviewee good luck for the future</a:t>
            </a:r>
          </a:p>
          <a:p>
            <a:pPr lvl="1">
              <a:buFont typeface="Arial" pitchFamily="34" charset="0"/>
              <a:buChar char="•"/>
              <a:defRPr/>
            </a:pPr>
            <a:endParaRPr lang="en-US" sz="2750" dirty="0">
              <a:ea typeface="+mn-ea"/>
            </a:endParaRPr>
          </a:p>
          <a:p>
            <a:pPr lvl="1">
              <a:buFont typeface="Arial" pitchFamily="34" charset="0"/>
              <a:buChar char="•"/>
              <a:defRPr/>
            </a:pPr>
            <a:endParaRPr lang="en-US" sz="2750" dirty="0">
              <a:ea typeface="+mn-ea"/>
            </a:endParaRPr>
          </a:p>
          <a:p>
            <a:pPr lvl="1">
              <a:buFont typeface="Arial" pitchFamily="34" charset="0"/>
              <a:buChar char="•"/>
              <a:defRPr/>
            </a:pPr>
            <a:endParaRPr lang="en-US" sz="2750" dirty="0">
              <a:ea typeface="+mn-ea"/>
            </a:endParaRPr>
          </a:p>
          <a:p>
            <a:pPr lvl="1">
              <a:buFont typeface="Arial" pitchFamily="34" charset="0"/>
              <a:buChar char="•"/>
              <a:defRPr/>
            </a:pPr>
            <a:endParaRPr lang="en-US" sz="2750" dirty="0">
              <a:ea typeface="+mn-ea"/>
            </a:endParaRPr>
          </a:p>
        </p:txBody>
      </p:sp>
      <p:sp>
        <p:nvSpPr>
          <p:cNvPr id="112643" name="Titre 1"/>
          <p:cNvSpPr>
            <a:spLocks noGrp="1"/>
          </p:cNvSpPr>
          <p:nvPr>
            <p:ph type="title"/>
          </p:nvPr>
        </p:nvSpPr>
        <p:spPr>
          <a:xfrm>
            <a:off x="304800" y="304800"/>
            <a:ext cx="6934200" cy="609600"/>
          </a:xfrm>
        </p:spPr>
        <p:txBody>
          <a:bodyPr>
            <a:noAutofit/>
          </a:bodyPr>
          <a:lstStyle/>
          <a:p>
            <a:r>
              <a:rPr lang="en-US" sz="4400" dirty="0">
                <a:solidFill>
                  <a:srgbClr val="FF0000"/>
                </a:solidFill>
                <a:latin typeface="Arial" pitchFamily="34" charset="0"/>
                <a:cs typeface="Arial" pitchFamily="34" charset="0"/>
              </a:rPr>
              <a:t>Exit interviews …</a:t>
            </a:r>
            <a:endParaRPr lang="fr-FR" sz="4400" dirty="0">
              <a:solidFill>
                <a:srgbClr val="FF0000"/>
              </a:solidFill>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8382000" cy="914400"/>
          </a:xfrm>
          <a:prstGeom prst="rect">
            <a:avLst/>
          </a:prstGeom>
        </p:spPr>
        <p:txBody>
          <a:bodyPr/>
          <a:lstStyle/>
          <a:p>
            <a:pPr algn="ctr">
              <a:defRPr/>
            </a:pPr>
            <a:r>
              <a:rPr lang="en-GB" sz="3600" b="1" kern="0" dirty="0">
                <a:solidFill>
                  <a:schemeClr val="tx2"/>
                </a:solidFill>
                <a:ea typeface="+mj-ea"/>
                <a:cs typeface="Arial" pitchFamily="34" charset="0"/>
              </a:rPr>
              <a:t>Emerging practices in HRH</a:t>
            </a:r>
            <a:endParaRPr lang="en-US" sz="3600" b="1" kern="0" dirty="0">
              <a:solidFill>
                <a:schemeClr val="tx2"/>
              </a:solidFill>
              <a:ea typeface="+mj-ea"/>
              <a:cs typeface="Arial" pitchFamily="34" charset="0"/>
            </a:endParaRPr>
          </a:p>
        </p:txBody>
      </p:sp>
      <p:sp>
        <p:nvSpPr>
          <p:cNvPr id="3" name="Rectangle 3"/>
          <p:cNvSpPr txBox="1">
            <a:spLocks noChangeArrowheads="1"/>
          </p:cNvSpPr>
          <p:nvPr/>
        </p:nvSpPr>
        <p:spPr>
          <a:xfrm>
            <a:off x="762000" y="1295400"/>
            <a:ext cx="7848600" cy="5562600"/>
          </a:xfrm>
          <a:prstGeom prst="rect">
            <a:avLst/>
          </a:prstGeom>
        </p:spPr>
        <p:txBody>
          <a:bodyPr/>
          <a:lstStyle/>
          <a:p>
            <a:pPr marL="341313" indent="-341313">
              <a:lnSpc>
                <a:spcPct val="90000"/>
              </a:lnSpc>
              <a:spcBef>
                <a:spcPct val="20000"/>
              </a:spcBef>
              <a:buFont typeface="Arial" pitchFamily="34" charset="0"/>
              <a:buChar char="•"/>
              <a:defRPr/>
            </a:pPr>
            <a:r>
              <a:rPr lang="en-GB" sz="2400" kern="0" dirty="0">
                <a:cs typeface="Arial" pitchFamily="34" charset="0"/>
              </a:rPr>
              <a:t>Task shifting and task sharing</a:t>
            </a:r>
          </a:p>
          <a:p>
            <a:pPr marL="341313" indent="-341313">
              <a:lnSpc>
                <a:spcPct val="90000"/>
              </a:lnSpc>
              <a:spcBef>
                <a:spcPct val="20000"/>
              </a:spcBef>
              <a:buFont typeface="Arial" pitchFamily="34" charset="0"/>
              <a:buChar char="•"/>
              <a:defRPr/>
            </a:pPr>
            <a:r>
              <a:rPr lang="en-GB" sz="2400" kern="0" dirty="0">
                <a:cs typeface="Arial" pitchFamily="34" charset="0"/>
              </a:rPr>
              <a:t>Rationalisation of training</a:t>
            </a:r>
          </a:p>
          <a:p>
            <a:pPr marL="341313" indent="-341313">
              <a:lnSpc>
                <a:spcPct val="90000"/>
              </a:lnSpc>
              <a:spcBef>
                <a:spcPct val="20000"/>
              </a:spcBef>
              <a:buFont typeface="Arial" pitchFamily="34" charset="0"/>
              <a:buChar char="•"/>
              <a:defRPr/>
            </a:pPr>
            <a:r>
              <a:rPr lang="en-GB" sz="2400" kern="0" dirty="0">
                <a:cs typeface="Arial" pitchFamily="34" charset="0"/>
              </a:rPr>
              <a:t>Inter-governmental contracts compensation for migration</a:t>
            </a:r>
          </a:p>
          <a:p>
            <a:pPr marL="341313" indent="-341313">
              <a:lnSpc>
                <a:spcPct val="90000"/>
              </a:lnSpc>
              <a:spcBef>
                <a:spcPct val="20000"/>
              </a:spcBef>
              <a:buFont typeface="Arial" pitchFamily="34" charset="0"/>
              <a:buChar char="•"/>
              <a:defRPr/>
            </a:pPr>
            <a:r>
              <a:rPr lang="en-GB" sz="2400" kern="0" dirty="0">
                <a:cs typeface="Arial" pitchFamily="34" charset="0"/>
              </a:rPr>
              <a:t>Performance management </a:t>
            </a:r>
          </a:p>
          <a:p>
            <a:pPr marL="341313" indent="-341313">
              <a:lnSpc>
                <a:spcPct val="90000"/>
              </a:lnSpc>
              <a:spcBef>
                <a:spcPct val="20000"/>
              </a:spcBef>
              <a:buFont typeface="Arial" pitchFamily="34" charset="0"/>
              <a:buChar char="•"/>
              <a:defRPr/>
            </a:pPr>
            <a:r>
              <a:rPr lang="en-GB" sz="2400" kern="0" dirty="0">
                <a:cs typeface="Arial" pitchFamily="34" charset="0"/>
              </a:rPr>
              <a:t>Work place improvement</a:t>
            </a:r>
          </a:p>
          <a:p>
            <a:pPr marL="341313" indent="-341313">
              <a:lnSpc>
                <a:spcPct val="90000"/>
              </a:lnSpc>
              <a:spcBef>
                <a:spcPct val="20000"/>
              </a:spcBef>
              <a:buFont typeface="Arial" pitchFamily="34" charset="0"/>
              <a:buChar char="•"/>
              <a:defRPr/>
            </a:pPr>
            <a:r>
              <a:rPr lang="en-GB" sz="2400" kern="0" dirty="0">
                <a:cs typeface="Arial" pitchFamily="34" charset="0"/>
              </a:rPr>
              <a:t>HRH strategic plans</a:t>
            </a:r>
          </a:p>
          <a:p>
            <a:pPr marL="341313" indent="-341313">
              <a:lnSpc>
                <a:spcPct val="90000"/>
              </a:lnSpc>
              <a:spcBef>
                <a:spcPct val="20000"/>
              </a:spcBef>
              <a:buFont typeface="Arial" pitchFamily="34" charset="0"/>
              <a:buChar char="•"/>
              <a:defRPr/>
            </a:pPr>
            <a:r>
              <a:rPr lang="en-GB" sz="2400" kern="0" dirty="0">
                <a:cs typeface="Arial" pitchFamily="34" charset="0"/>
              </a:rPr>
              <a:t>WHO code of practice</a:t>
            </a:r>
          </a:p>
          <a:p>
            <a:pPr marL="341313" indent="-341313">
              <a:lnSpc>
                <a:spcPct val="90000"/>
              </a:lnSpc>
              <a:spcBef>
                <a:spcPct val="20000"/>
              </a:spcBef>
              <a:buFont typeface="Arial" pitchFamily="34" charset="0"/>
              <a:buChar char="•"/>
              <a:defRPr/>
            </a:pPr>
            <a:r>
              <a:rPr lang="en-GB" sz="2400" kern="0" dirty="0">
                <a:cs typeface="Arial" pitchFamily="34" charset="0"/>
              </a:rPr>
              <a:t>Formal and incentivised Comm</a:t>
            </a:r>
          </a:p>
          <a:p>
            <a:pPr marL="341313" indent="-341313">
              <a:lnSpc>
                <a:spcPct val="90000"/>
              </a:lnSpc>
              <a:spcBef>
                <a:spcPct val="20000"/>
              </a:spcBef>
              <a:buFont typeface="Arial" pitchFamily="34" charset="0"/>
              <a:buChar char="•"/>
              <a:defRPr/>
            </a:pPr>
            <a:r>
              <a:rPr lang="en-GB" sz="2400" kern="0" dirty="0">
                <a:cs typeface="Arial" pitchFamily="34" charset="0"/>
              </a:rPr>
              <a:t>unity Health Workers</a:t>
            </a:r>
          </a:p>
          <a:p>
            <a:pPr marL="341313" indent="-341313">
              <a:lnSpc>
                <a:spcPct val="90000"/>
              </a:lnSpc>
              <a:spcBef>
                <a:spcPct val="20000"/>
              </a:spcBef>
              <a:buFont typeface="Arial" pitchFamily="34" charset="0"/>
              <a:buChar char="•"/>
              <a:defRPr/>
            </a:pPr>
            <a:r>
              <a:rPr lang="en-GB" sz="2400" kern="0" dirty="0">
                <a:cs typeface="Arial" pitchFamily="34" charset="0"/>
              </a:rPr>
              <a:t>Strengthening HRD units in devolved health systems</a:t>
            </a:r>
          </a:p>
          <a:p>
            <a:pPr marL="341313" indent="-341313">
              <a:lnSpc>
                <a:spcPct val="90000"/>
              </a:lnSpc>
              <a:spcBef>
                <a:spcPct val="20000"/>
              </a:spcBef>
              <a:buFont typeface="Arial" pitchFamily="34" charset="0"/>
              <a:buChar char="•"/>
              <a:defRPr/>
            </a:pPr>
            <a:r>
              <a:rPr lang="en-GB" sz="2400" kern="0" dirty="0">
                <a:cs typeface="Arial" pitchFamily="34" charset="0"/>
              </a:rPr>
              <a:t>Creation of HRH observatories</a:t>
            </a:r>
          </a:p>
          <a:p>
            <a:pPr marL="341313" indent="-341313">
              <a:lnSpc>
                <a:spcPct val="90000"/>
              </a:lnSpc>
              <a:spcBef>
                <a:spcPct val="20000"/>
              </a:spcBef>
              <a:buFont typeface="Arial" pitchFamily="34" charset="0"/>
              <a:buChar char="•"/>
              <a:defRPr/>
            </a:pPr>
            <a:r>
              <a:rPr lang="en-GB" sz="2400" kern="0" dirty="0">
                <a:cs typeface="Arial" pitchFamily="34" charset="0"/>
              </a:rPr>
              <a:t>Challenges to adequate compensation </a:t>
            </a:r>
          </a:p>
          <a:p>
            <a:pPr marL="341313" indent="-341313">
              <a:lnSpc>
                <a:spcPct val="90000"/>
              </a:lnSpc>
              <a:spcBef>
                <a:spcPct val="20000"/>
              </a:spcBef>
              <a:buFont typeface="Arial" pitchFamily="34" charset="0"/>
              <a:buChar char="•"/>
              <a:defRPr/>
            </a:pPr>
            <a:endParaRPr lang="en-GB" sz="2800" kern="0" dirty="0">
              <a:cs typeface="Arial" pitchFamily="34" charset="0"/>
            </a:endParaRPr>
          </a:p>
          <a:p>
            <a:pPr marL="609600" indent="-609600">
              <a:lnSpc>
                <a:spcPct val="90000"/>
              </a:lnSpc>
              <a:spcBef>
                <a:spcPct val="20000"/>
              </a:spcBef>
              <a:buFont typeface="Arial" pitchFamily="34" charset="0"/>
              <a:buChar char="•"/>
              <a:defRPr/>
            </a:pPr>
            <a:endParaRPr lang="en-GB" b="1" kern="0" dirty="0">
              <a:latin typeface="+mn-lt"/>
            </a:endParaRPr>
          </a:p>
          <a:p>
            <a:pPr marL="609600" indent="-609600">
              <a:lnSpc>
                <a:spcPct val="90000"/>
              </a:lnSpc>
              <a:spcBef>
                <a:spcPct val="20000"/>
              </a:spcBef>
              <a:buFont typeface="Wingdings" pitchFamily="2" charset="2"/>
              <a:buNone/>
              <a:defRPr/>
            </a:pPr>
            <a:endParaRPr lang="en-GB" sz="3200" b="1" kern="0" dirty="0">
              <a:latin typeface="+mn-lt"/>
            </a:endParaRPr>
          </a:p>
          <a:p>
            <a:pPr marL="609600" indent="-609600">
              <a:lnSpc>
                <a:spcPct val="90000"/>
              </a:lnSpc>
              <a:spcBef>
                <a:spcPct val="20000"/>
              </a:spcBef>
              <a:buFont typeface="Wingdings" pitchFamily="2" charset="2"/>
              <a:buNone/>
              <a:defRPr/>
            </a:pPr>
            <a:r>
              <a:rPr lang="en-GB" sz="3200" b="1" kern="0" dirty="0">
                <a:latin typeface="+mn-lt"/>
              </a:rPr>
              <a:t>             			</a:t>
            </a:r>
          </a:p>
          <a:p>
            <a:pPr marL="609600" indent="-609600">
              <a:lnSpc>
                <a:spcPct val="90000"/>
              </a:lnSpc>
              <a:spcBef>
                <a:spcPct val="20000"/>
              </a:spcBef>
              <a:buFont typeface="Wingdings" pitchFamily="2" charset="2"/>
              <a:buNone/>
              <a:defRPr/>
            </a:pPr>
            <a:endParaRPr lang="en-GB" sz="3200" b="1" kern="0" dirty="0">
              <a:latin typeface="+mn-lt"/>
            </a:endParaRPr>
          </a:p>
          <a:p>
            <a:pPr marL="609600" indent="-609600">
              <a:lnSpc>
                <a:spcPct val="90000"/>
              </a:lnSpc>
              <a:spcBef>
                <a:spcPct val="20000"/>
              </a:spcBef>
              <a:buFont typeface="Wingdings" pitchFamily="2" charset="2"/>
              <a:buNone/>
              <a:defRPr/>
            </a:pPr>
            <a:endParaRPr lang="en-US" b="1" kern="0" dirty="0">
              <a:latin typeface="+mn-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BA0FE65-3104-4D53-90FC-3E2302A9EB3A}"/>
              </a:ext>
            </a:extLst>
          </p:cNvPr>
          <p:cNvSpPr>
            <a:spLocks noGrp="1"/>
          </p:cNvSpPr>
          <p:nvPr>
            <p:ph idx="1"/>
          </p:nvPr>
        </p:nvSpPr>
        <p:spPr>
          <a:xfrm>
            <a:off x="457200" y="274638"/>
            <a:ext cx="8229600" cy="5732462"/>
          </a:xfrm>
        </p:spPr>
        <p:txBody>
          <a:bodyPr/>
          <a:lstStyle/>
          <a:p>
            <a:pPr marL="0" marR="0">
              <a:lnSpc>
                <a:spcPct val="115000"/>
              </a:lnSpc>
              <a:spcBef>
                <a:spcPts val="0"/>
              </a:spcBef>
              <a:spcAft>
                <a:spcPts val="1000"/>
              </a:spcAft>
            </a:pP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COACHING,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Is training method in which a more experienced and skilled professional provides advice and guidance to employees regarding the work goals, performance and career trajectory.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As a HR professional it is important to identify the key skills required for a job role in a specific department.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Performance of individual employees has to be tracked in tandem with respective lead or head of department and coaching can be provided where needed.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BBE85A80-5593-48C1-9F13-B59B4FBA89AA}"/>
              </a:ext>
            </a:extLst>
          </p:cNvPr>
          <p:cNvSpPr>
            <a:spLocks noGrp="1"/>
          </p:cNvSpPr>
          <p:nvPr>
            <p:ph type="title"/>
          </p:nvPr>
        </p:nvSpPr>
        <p:spPr/>
        <p:txBody>
          <a:bodyPr/>
          <a:lstStyle/>
          <a:p>
            <a:endParaRPr lang="en-US"/>
          </a:p>
        </p:txBody>
      </p:sp>
      <p:sp>
        <p:nvSpPr>
          <p:cNvPr id="2" name="Slide Number Placeholder 1">
            <a:extLst>
              <a:ext uri="{FF2B5EF4-FFF2-40B4-BE49-F238E27FC236}">
                <a16:creationId xmlns:a16="http://schemas.microsoft.com/office/drawing/2014/main" id="{90D2E219-CAB8-4F08-9432-A9561282A914}"/>
              </a:ext>
            </a:extLst>
          </p:cNvPr>
          <p:cNvSpPr>
            <a:spLocks noGrp="1"/>
          </p:cNvSpPr>
          <p:nvPr>
            <p:ph type="sldNum" sz="quarter" idx="12"/>
          </p:nvPr>
        </p:nvSpPr>
        <p:spPr/>
        <p:txBody>
          <a:bodyPr/>
          <a:lstStyle/>
          <a:p>
            <a:pPr>
              <a:defRPr/>
            </a:pPr>
            <a:fld id="{9074B807-C81C-40B9-AC5A-85B3BBF7C7A5}" type="slidenum">
              <a:rPr lang="en-US" smtClean="0"/>
              <a:pPr>
                <a:defRPr/>
              </a:pPr>
              <a:t>37</a:t>
            </a:fld>
            <a:endParaRPr lang="en-US"/>
          </a:p>
        </p:txBody>
      </p:sp>
    </p:spTree>
    <p:extLst>
      <p:ext uri="{BB962C8B-B14F-4D97-AF65-F5344CB8AC3E}">
        <p14:creationId xmlns:p14="http://schemas.microsoft.com/office/powerpoint/2010/main" val="3566308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955BBB-E840-4DF7-95AC-109A2AC5EF1D}"/>
              </a:ext>
            </a:extLst>
          </p:cNvPr>
          <p:cNvSpPr>
            <a:spLocks noGrp="1"/>
          </p:cNvSpPr>
          <p:nvPr>
            <p:ph idx="1"/>
          </p:nvPr>
        </p:nvSpPr>
        <p:spPr>
          <a:xfrm>
            <a:off x="457200" y="274638"/>
            <a:ext cx="8229600" cy="5732462"/>
          </a:xfrm>
        </p:spPr>
        <p:txBody>
          <a:bodyPr/>
          <a:lstStyle/>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Fundamentally the coaching procedure will be a business relationship between the coach and the employee.</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Coaching interventions are necessary in today’s evolving business environment in terms of executive leadership and retention as well.</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role of a human resource management professional is increasingly becoming strategic and forward thinking coaching is becoming  a tool for HR to increase employee retention and productivity .Being a non-directive process in itself an HR professional can coach any employee regardless of job specification or level of expertise.</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5145269B-4106-46DA-A80F-BCB8479D8F77}"/>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4C4943BF-4BF4-473E-8345-AE526724C9D7}"/>
              </a:ext>
            </a:extLst>
          </p:cNvPr>
          <p:cNvSpPr>
            <a:spLocks noGrp="1"/>
          </p:cNvSpPr>
          <p:nvPr>
            <p:ph type="sldNum" sz="quarter" idx="12"/>
          </p:nvPr>
        </p:nvSpPr>
        <p:spPr/>
        <p:txBody>
          <a:bodyPr/>
          <a:lstStyle/>
          <a:p>
            <a:pPr>
              <a:defRPr/>
            </a:pPr>
            <a:fld id="{25484F17-5B99-40D2-89B1-C16381EFE505}" type="slidenum">
              <a:rPr lang="en-US" smtClean="0"/>
              <a:pPr>
                <a:defRPr/>
              </a:pPr>
              <a:t>38</a:t>
            </a:fld>
            <a:endParaRPr lang="en-US"/>
          </a:p>
        </p:txBody>
      </p:sp>
    </p:spTree>
    <p:extLst>
      <p:ext uri="{BB962C8B-B14F-4D97-AF65-F5344CB8AC3E}">
        <p14:creationId xmlns:p14="http://schemas.microsoft.com/office/powerpoint/2010/main" val="3354536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0A776C-9489-4D86-AB91-F2F1B9C6F1BD}"/>
              </a:ext>
            </a:extLst>
          </p:cNvPr>
          <p:cNvSpPr>
            <a:spLocks noGrp="1"/>
          </p:cNvSpPr>
          <p:nvPr>
            <p:ph idx="1"/>
          </p:nvPr>
        </p:nvSpPr>
        <p:spPr>
          <a:xfrm>
            <a:off x="457200" y="0"/>
            <a:ext cx="8229600" cy="6007100"/>
          </a:xfrm>
        </p:spPr>
        <p:txBody>
          <a:bodyPr/>
          <a:lstStyle/>
          <a:p>
            <a:pPr marL="0" marR="0">
              <a:lnSpc>
                <a:spcPct val="115000"/>
              </a:lnSpc>
              <a:spcBef>
                <a:spcPts val="0"/>
              </a:spcBef>
              <a:spcAft>
                <a:spcPts val="1000"/>
              </a:spcAft>
            </a:pP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COUNSELLING,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HR function is at the forefront when it comes to employee’s grievances and personal issues of employees.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traditional role of the HR was perceived largely as a function that drives the recruitment and onboarding activities. But over period of time the role has evolved and HR professionals are often seen as workplace counsellors.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counseling process is all about giving a safe platform to employees where they can talk about the issues that are not allowing them to perform to the best of their abilities and skills.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4EF21232-2601-4D02-963B-26DDD305D83C}"/>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5D662E07-BEF9-4173-B8BD-5CF51ADDA1CB}"/>
              </a:ext>
            </a:extLst>
          </p:cNvPr>
          <p:cNvSpPr>
            <a:spLocks noGrp="1"/>
          </p:cNvSpPr>
          <p:nvPr>
            <p:ph type="sldNum" sz="quarter" idx="12"/>
          </p:nvPr>
        </p:nvSpPr>
        <p:spPr/>
        <p:txBody>
          <a:bodyPr/>
          <a:lstStyle/>
          <a:p>
            <a:pPr>
              <a:defRPr/>
            </a:pPr>
            <a:fld id="{25484F17-5B99-40D2-89B1-C16381EFE505}" type="slidenum">
              <a:rPr lang="en-US" smtClean="0"/>
              <a:pPr>
                <a:defRPr/>
              </a:pPr>
              <a:t>39</a:t>
            </a:fld>
            <a:endParaRPr lang="en-US"/>
          </a:p>
        </p:txBody>
      </p:sp>
    </p:spTree>
    <p:extLst>
      <p:ext uri="{BB962C8B-B14F-4D97-AF65-F5344CB8AC3E}">
        <p14:creationId xmlns:p14="http://schemas.microsoft.com/office/powerpoint/2010/main" val="88249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0"/>
            <a:ext cx="8534400" cy="6096000"/>
          </a:xfrm>
        </p:spPr>
        <p:txBody>
          <a:bodyPr/>
          <a:lstStyle/>
          <a:p>
            <a:pPr marL="287338" indent="-19050">
              <a:spcBef>
                <a:spcPts val="600"/>
              </a:spcBef>
              <a:defRPr/>
            </a:pPr>
            <a:r>
              <a:rPr lang="en-US" sz="2800" b="1" dirty="0">
                <a:ea typeface="ＭＳ Ｐゴシック" pitchFamily="34" charset="-128"/>
              </a:rPr>
              <a:t>Human resources for health </a:t>
            </a:r>
            <a:r>
              <a:rPr lang="en-US" sz="2800" dirty="0">
                <a:ea typeface="ＭＳ Ｐゴシック" pitchFamily="34" charset="-128"/>
              </a:rPr>
              <a:t>includes all categories of health care workers from specialists physicians/surgeons through to community health workers</a:t>
            </a:r>
          </a:p>
          <a:p>
            <a:pPr algn="r">
              <a:spcBef>
                <a:spcPts val="600"/>
              </a:spcBef>
              <a:defRPr/>
            </a:pPr>
            <a:r>
              <a:rPr lang="en-US" sz="2000" i="1" dirty="0">
                <a:ea typeface="ＭＳ Ｐゴシック" pitchFamily="34" charset="-128"/>
              </a:rPr>
              <a:t>Source: World Health Report (WHO 2010)</a:t>
            </a:r>
            <a:endParaRPr lang="en-US" sz="2400" i="1" dirty="0">
              <a:ea typeface="ＭＳ Ｐゴシック" pitchFamily="34" charset="-128"/>
            </a:endParaRPr>
          </a:p>
          <a:p>
            <a:pPr marL="231775" indent="-231775">
              <a:spcBef>
                <a:spcPct val="50000"/>
              </a:spcBef>
              <a:defRPr/>
            </a:pPr>
            <a:r>
              <a:rPr lang="en-US" sz="2800" b="1" dirty="0">
                <a:ea typeface="ＭＳ Ｐゴシック" pitchFamily="34" charset="-128"/>
              </a:rPr>
              <a:t>Human resources for health  management </a:t>
            </a:r>
            <a:r>
              <a:rPr lang="en-US" sz="2800" dirty="0">
                <a:ea typeface="ＭＳ Ｐゴシック" pitchFamily="34" charset="-128"/>
              </a:rPr>
              <a:t>is the integrated use of policies, systems and management and leadership practices to plan for necessary staff and to recruit, motivate, develop, and maintain employees so that a health institution or organization can meet its goal</a:t>
            </a:r>
          </a:p>
          <a:p>
            <a:pPr algn="r">
              <a:spcBef>
                <a:spcPct val="50000"/>
              </a:spcBef>
              <a:defRPr/>
            </a:pPr>
            <a:r>
              <a:rPr lang="en-US" sz="1600" i="1" dirty="0">
                <a:ea typeface="ＭＳ Ｐゴシック" pitchFamily="34" charset="-128"/>
              </a:rPr>
              <a:t>Source: USAID MSH e-handbook for Leaders and Managers (2010)</a:t>
            </a:r>
            <a:endParaRPr lang="en-US" sz="3200" i="1" dirty="0">
              <a:ea typeface="ＭＳ Ｐゴシック" pitchFamily="34" charset="-128"/>
            </a:endParaRPr>
          </a:p>
          <a:p>
            <a:endParaRPr lang="en-US" sz="2400" dirty="0"/>
          </a:p>
        </p:txBody>
      </p:sp>
      <p:sp>
        <p:nvSpPr>
          <p:cNvPr id="3" name="Title 2"/>
          <p:cNvSpPr>
            <a:spLocks noGrp="1"/>
          </p:cNvSpPr>
          <p:nvPr>
            <p:ph type="title"/>
          </p:nvPr>
        </p:nvSpPr>
        <p:spPr>
          <a:xfrm>
            <a:off x="457200" y="228600"/>
            <a:ext cx="8229600" cy="487362"/>
          </a:xfrm>
        </p:spPr>
        <p:txBody>
          <a:bodyPr>
            <a:noAutofit/>
          </a:bodyPr>
          <a:lstStyle/>
          <a:p>
            <a:r>
              <a:rPr lang="en-US" sz="4000" dirty="0">
                <a:solidFill>
                  <a:schemeClr val="tx1"/>
                </a:solidFill>
              </a:rPr>
              <a:t>Human Resources for Health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B8806E-0DFE-46A8-8E12-7999B295A9BB}"/>
              </a:ext>
            </a:extLst>
          </p:cNvPr>
          <p:cNvSpPr>
            <a:spLocks noGrp="1"/>
          </p:cNvSpPr>
          <p:nvPr>
            <p:ph idx="1"/>
          </p:nvPr>
        </p:nvSpPr>
        <p:spPr/>
        <p:txBody>
          <a:bodyPr/>
          <a:lstStyle/>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-Organizations are emphasizing on de-stressed employees in order to boost productivity.</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-Counselling also helps employees to maintain a healthy work life balance </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255588" algn="l" defTabSz="914400" rtl="0" eaLnBrk="0" fontAlgn="base" latinLnBrk="0" hangingPunct="0">
              <a:lnSpc>
                <a:spcPct val="115000"/>
              </a:lnSpc>
              <a:spcBef>
                <a:spcPts val="0"/>
              </a:spcBef>
              <a:spcAft>
                <a:spcPts val="1000"/>
              </a:spcAft>
              <a:buClr>
                <a:srgbClr val="2DA2BF"/>
              </a:buClr>
              <a:buSzPct val="68000"/>
              <a:buFont typeface="Wingdings 3" pitchFamily="18" charset="2"/>
              <a:buChar char=""/>
              <a:tabLst/>
              <a:defRPr/>
            </a:pPr>
            <a:r>
              <a:rPr kumimoji="0" lang="en-US" sz="2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many cases human resource initiate an employee welfare team separately to ensure the counseling process takes place and organization runs smoothly.</a:t>
            </a:r>
            <a:endParaRPr kumimoji="0" lang="en-US"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3" name="Title 2">
            <a:extLst>
              <a:ext uri="{FF2B5EF4-FFF2-40B4-BE49-F238E27FC236}">
                <a16:creationId xmlns:a16="http://schemas.microsoft.com/office/drawing/2014/main" id="{C0BDA6F0-8B1D-4E8F-BAA4-B813D7459EDE}"/>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9CE50F5E-95CF-4C1D-B88D-6C799587E2BF}"/>
              </a:ext>
            </a:extLst>
          </p:cNvPr>
          <p:cNvSpPr>
            <a:spLocks noGrp="1"/>
          </p:cNvSpPr>
          <p:nvPr>
            <p:ph type="sldNum" sz="quarter" idx="12"/>
          </p:nvPr>
        </p:nvSpPr>
        <p:spPr/>
        <p:txBody>
          <a:bodyPr/>
          <a:lstStyle/>
          <a:p>
            <a:pPr>
              <a:defRPr/>
            </a:pPr>
            <a:fld id="{25484F17-5B99-40D2-89B1-C16381EFE505}" type="slidenum">
              <a:rPr lang="en-US" smtClean="0"/>
              <a:pPr>
                <a:defRPr/>
              </a:pPr>
              <a:t>40</a:t>
            </a:fld>
            <a:endParaRPr lang="en-US"/>
          </a:p>
        </p:txBody>
      </p:sp>
    </p:spTree>
    <p:extLst>
      <p:ext uri="{BB962C8B-B14F-4D97-AF65-F5344CB8AC3E}">
        <p14:creationId xmlns:p14="http://schemas.microsoft.com/office/powerpoint/2010/main" val="158821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29200"/>
          </a:xfrm>
        </p:spPr>
        <p:txBody>
          <a:bodyPr/>
          <a:lstStyle/>
          <a:p>
            <a:r>
              <a:rPr lang="en-GB" sz="2400" dirty="0"/>
              <a:t>The public health workforce includes those </a:t>
            </a:r>
            <a:r>
              <a:rPr lang="en-GB" sz="2400" u="sng" dirty="0"/>
              <a:t>primarily involved in protecting and promoting</a:t>
            </a:r>
            <a:r>
              <a:rPr lang="en-GB" sz="2400" dirty="0"/>
              <a:t> the health of whole or specific populations (as distinct from activities directed to the care of individuals),</a:t>
            </a:r>
            <a:r>
              <a:rPr lang="en-GB" sz="2400" u="sng" dirty="0"/>
              <a:t> irrespective of their organizational base</a:t>
            </a:r>
            <a:r>
              <a:rPr lang="en-GB" sz="2400" dirty="0"/>
              <a:t>.</a:t>
            </a:r>
          </a:p>
          <a:p>
            <a:endParaRPr lang="en-GB" sz="2400" dirty="0"/>
          </a:p>
          <a:p>
            <a:r>
              <a:rPr lang="en-GB" sz="2400" dirty="0"/>
              <a:t>The public health workforce is characterized by its </a:t>
            </a:r>
            <a:r>
              <a:rPr lang="en-GB" sz="2400" u="sng" dirty="0"/>
              <a:t>diversity </a:t>
            </a:r>
            <a:r>
              <a:rPr lang="en-GB" sz="2400" dirty="0"/>
              <a:t>and its </a:t>
            </a:r>
            <a:r>
              <a:rPr lang="en-GB" sz="2400" u="sng" dirty="0"/>
              <a:t>complexity</a:t>
            </a:r>
            <a:r>
              <a:rPr lang="en-GB" sz="2400" dirty="0"/>
              <a:t> and includes people from a wide range of occupational backgrounds – for example, physicians, nurses, health managers, occupational health and safety personnel, health economists, environmental health specialists, health promotion specialists and community development workers.</a:t>
            </a:r>
            <a:endParaRPr lang="en-US" sz="2400" dirty="0"/>
          </a:p>
        </p:txBody>
      </p:sp>
      <p:sp>
        <p:nvSpPr>
          <p:cNvPr id="3" name="Title 2"/>
          <p:cNvSpPr>
            <a:spLocks noGrp="1"/>
          </p:cNvSpPr>
          <p:nvPr>
            <p:ph type="title"/>
          </p:nvPr>
        </p:nvSpPr>
        <p:spPr>
          <a:xfrm>
            <a:off x="457200" y="274638"/>
            <a:ext cx="8229600" cy="715962"/>
          </a:xfrm>
        </p:spPr>
        <p:txBody>
          <a:bodyPr>
            <a:normAutofit/>
          </a:bodyPr>
          <a:lstStyle/>
          <a:p>
            <a:r>
              <a:rPr lang="en-US" sz="4000" dirty="0">
                <a:solidFill>
                  <a:schemeClr val="tx1"/>
                </a:solidFill>
              </a:rPr>
              <a:t>Public Health Workforce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228600"/>
            <a:ext cx="8229600" cy="533400"/>
          </a:xfrm>
        </p:spPr>
        <p:txBody>
          <a:bodyPr>
            <a:noAutofit/>
          </a:bodyPr>
          <a:lstStyle/>
          <a:p>
            <a:pPr eaLnBrk="1" hangingPunct="1"/>
            <a:r>
              <a:rPr lang="en-US" sz="4000" dirty="0">
                <a:solidFill>
                  <a:schemeClr val="tx1"/>
                </a:solidFill>
                <a:cs typeface="Angsana New" pitchFamily="18" charset="-34"/>
              </a:rPr>
              <a:t>Human Resource Management</a:t>
            </a:r>
          </a:p>
        </p:txBody>
      </p:sp>
      <p:sp>
        <p:nvSpPr>
          <p:cNvPr id="4099" name="Rectangle 3"/>
          <p:cNvSpPr>
            <a:spLocks noGrp="1" noChangeArrowheads="1"/>
          </p:cNvSpPr>
          <p:nvPr>
            <p:ph type="body" idx="1"/>
          </p:nvPr>
        </p:nvSpPr>
        <p:spPr>
          <a:xfrm>
            <a:off x="381000" y="838200"/>
            <a:ext cx="8534400" cy="5791200"/>
          </a:xfrm>
        </p:spPr>
        <p:txBody>
          <a:bodyPr rtlCol="0">
            <a:normAutofit/>
          </a:bodyPr>
          <a:lstStyle/>
          <a:p>
            <a:pPr marL="660400" indent="-660400" eaLnBrk="1" fontAlgn="auto" hangingPunct="1">
              <a:spcAft>
                <a:spcPts val="0"/>
              </a:spcAft>
              <a:buFontTx/>
              <a:buNone/>
              <a:defRPr/>
            </a:pPr>
            <a:r>
              <a:rPr lang="en-US" sz="2800" dirty="0"/>
              <a:t>It consists of the following functional areas:</a:t>
            </a:r>
          </a:p>
          <a:p>
            <a:pPr marL="804862" indent="-660400" eaLnBrk="1" fontAlgn="auto" hangingPunct="1">
              <a:spcAft>
                <a:spcPts val="0"/>
              </a:spcAft>
              <a:buFont typeface="+mj-lt"/>
              <a:buAutoNum type="arabicParenR"/>
              <a:defRPr/>
            </a:pPr>
            <a:r>
              <a:rPr lang="en-US" sz="2600" dirty="0"/>
              <a:t>Planning, </a:t>
            </a:r>
          </a:p>
          <a:p>
            <a:pPr marL="804862" indent="-660400" eaLnBrk="1" fontAlgn="auto" hangingPunct="1">
              <a:spcAft>
                <a:spcPts val="0"/>
              </a:spcAft>
              <a:buFont typeface="+mj-lt"/>
              <a:buAutoNum type="arabicParenR"/>
              <a:defRPr/>
            </a:pPr>
            <a:r>
              <a:rPr lang="en-US" sz="2600" dirty="0"/>
              <a:t>Recruitment, </a:t>
            </a:r>
          </a:p>
          <a:p>
            <a:pPr marL="804862" indent="-660400" eaLnBrk="1" fontAlgn="auto" hangingPunct="1">
              <a:spcAft>
                <a:spcPts val="0"/>
              </a:spcAft>
              <a:buFont typeface="+mj-lt"/>
              <a:buAutoNum type="arabicParenR"/>
              <a:defRPr/>
            </a:pPr>
            <a:r>
              <a:rPr lang="en-US" sz="2600" dirty="0"/>
              <a:t>Selection and Placement,  </a:t>
            </a:r>
          </a:p>
          <a:p>
            <a:pPr marL="804862" indent="-660400" eaLnBrk="1" fontAlgn="auto" hangingPunct="1">
              <a:spcAft>
                <a:spcPts val="0"/>
              </a:spcAft>
              <a:buFont typeface="+mj-lt"/>
              <a:buAutoNum type="arabicParenR"/>
              <a:defRPr/>
            </a:pPr>
            <a:r>
              <a:rPr lang="en-US" sz="2600" dirty="0"/>
              <a:t>Human resource development &amp; training including succession management</a:t>
            </a:r>
          </a:p>
          <a:p>
            <a:pPr marL="804862" indent="-660400" eaLnBrk="1" fontAlgn="auto" hangingPunct="1">
              <a:spcAft>
                <a:spcPts val="0"/>
              </a:spcAft>
              <a:buFont typeface="+mj-lt"/>
              <a:buAutoNum type="arabicParenR"/>
              <a:defRPr/>
            </a:pPr>
            <a:r>
              <a:rPr lang="en-US" sz="2600" dirty="0"/>
              <a:t>Performance Management </a:t>
            </a:r>
          </a:p>
          <a:p>
            <a:pPr marL="804862" indent="-660400" eaLnBrk="1" fontAlgn="auto" hangingPunct="1">
              <a:spcAft>
                <a:spcPts val="0"/>
              </a:spcAft>
              <a:buFont typeface="+mj-lt"/>
              <a:buAutoNum type="arabicParenR"/>
              <a:defRPr/>
            </a:pPr>
            <a:r>
              <a:rPr lang="en-US" sz="2600" dirty="0"/>
              <a:t>Compensation, benefits and rewards</a:t>
            </a:r>
          </a:p>
          <a:p>
            <a:pPr marL="804862" indent="-660400" eaLnBrk="1" fontAlgn="auto" hangingPunct="1">
              <a:spcAft>
                <a:spcPts val="0"/>
              </a:spcAft>
              <a:buFont typeface="+mj-lt"/>
              <a:buAutoNum type="arabicParenR"/>
              <a:defRPr/>
            </a:pPr>
            <a:r>
              <a:rPr lang="en-US" sz="2600" dirty="0"/>
              <a:t>Safety and health (Employee wellness)</a:t>
            </a:r>
          </a:p>
          <a:p>
            <a:pPr marL="804862" indent="-660400" eaLnBrk="1" fontAlgn="auto" hangingPunct="1">
              <a:spcAft>
                <a:spcPts val="0"/>
              </a:spcAft>
              <a:buFont typeface="+mj-lt"/>
              <a:buAutoNum type="arabicParenR"/>
              <a:defRPr/>
            </a:pPr>
            <a:r>
              <a:rPr lang="en-US" sz="2600" dirty="0"/>
              <a:t>Employee and labor relations</a:t>
            </a:r>
          </a:p>
          <a:p>
            <a:pPr marL="804862" indent="-660400" eaLnBrk="1" fontAlgn="auto" hangingPunct="1">
              <a:spcAft>
                <a:spcPts val="0"/>
              </a:spcAft>
              <a:buFont typeface="+mj-lt"/>
              <a:buAutoNum type="arabicParenR"/>
              <a:defRPr/>
            </a:pPr>
            <a:r>
              <a:rPr lang="en-US" sz="2600" dirty="0"/>
              <a:t>Motivation and Retention </a:t>
            </a:r>
          </a:p>
          <a:p>
            <a:pPr marL="804862" indent="-660400" eaLnBrk="1" fontAlgn="auto" hangingPunct="1">
              <a:spcAft>
                <a:spcPts val="0"/>
              </a:spcAft>
              <a:buFont typeface="+mj-lt"/>
              <a:buAutoNum type="arabicParenR"/>
              <a:defRPr/>
            </a:pPr>
            <a:r>
              <a:rPr lang="en-US" sz="2600" dirty="0"/>
              <a:t>Exit Management </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9">
                                            <p:txEl>
                                              <p:pRg st="6" end="6"/>
                                            </p:txEl>
                                          </p:spTgt>
                                        </p:tgtEl>
                                        <p:attrNameLst>
                                          <p:attrName>style.visibility</p:attrName>
                                        </p:attrNameLst>
                                      </p:cBhvr>
                                      <p:to>
                                        <p:strVal val="visible"/>
                                      </p:to>
                                    </p:set>
                                    <p:anim calcmode="lin" valueType="num">
                                      <p:cBhvr additive="base">
                                        <p:cTn id="43"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099">
                                            <p:txEl>
                                              <p:pRg st="7" end="7"/>
                                            </p:txEl>
                                          </p:spTgt>
                                        </p:tgtEl>
                                        <p:attrNameLst>
                                          <p:attrName>style.visibility</p:attrName>
                                        </p:attrNameLst>
                                      </p:cBhvr>
                                      <p:to>
                                        <p:strVal val="visible"/>
                                      </p:to>
                                    </p:set>
                                    <p:anim calcmode="lin" valueType="num">
                                      <p:cBhvr additive="base">
                                        <p:cTn id="49"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099">
                                            <p:txEl>
                                              <p:pRg st="8" end="8"/>
                                            </p:txEl>
                                          </p:spTgt>
                                        </p:tgtEl>
                                        <p:attrNameLst>
                                          <p:attrName>style.visibility</p:attrName>
                                        </p:attrNameLst>
                                      </p:cBhvr>
                                      <p:to>
                                        <p:strVal val="visible"/>
                                      </p:to>
                                    </p:set>
                                    <p:anim calcmode="lin" valueType="num">
                                      <p:cBhvr additive="base">
                                        <p:cTn id="55"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099">
                                            <p:txEl>
                                              <p:pRg st="9" end="9"/>
                                            </p:txEl>
                                          </p:spTgt>
                                        </p:tgtEl>
                                        <p:attrNameLst>
                                          <p:attrName>style.visibility</p:attrName>
                                        </p:attrNameLst>
                                      </p:cBhvr>
                                      <p:to>
                                        <p:strVal val="visible"/>
                                      </p:to>
                                    </p:set>
                                    <p:anim calcmode="lin" valueType="num">
                                      <p:cBhvr additive="base">
                                        <p:cTn id="61" dur="500" fill="hold"/>
                                        <p:tgtEl>
                                          <p:spTgt spid="409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09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099">
                                            <p:txEl>
                                              <p:pRg st="10" end="10"/>
                                            </p:txEl>
                                          </p:spTgt>
                                        </p:tgtEl>
                                        <p:attrNameLst>
                                          <p:attrName>style.visibility</p:attrName>
                                        </p:attrNameLst>
                                      </p:cBhvr>
                                      <p:to>
                                        <p:strVal val="visible"/>
                                      </p:to>
                                    </p:set>
                                    <p:anim calcmode="lin" valueType="num">
                                      <p:cBhvr additive="base">
                                        <p:cTn id="67" dur="5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09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33400" y="0"/>
            <a:ext cx="8229600" cy="563562"/>
          </a:xfrm>
        </p:spPr>
        <p:txBody>
          <a:bodyPr>
            <a:normAutofit fontScale="90000"/>
          </a:bodyPr>
          <a:lstStyle/>
          <a:p>
            <a:r>
              <a:rPr lang="da-DK" sz="4000" b="1" dirty="0">
                <a:solidFill>
                  <a:schemeClr val="tx1"/>
                </a:solidFill>
              </a:rPr>
              <a:t>The Human resource Wheel</a:t>
            </a:r>
          </a:p>
        </p:txBody>
      </p:sp>
      <p:pic>
        <p:nvPicPr>
          <p:cNvPr id="8195" name="Picture 5" descr="The Human Resource wheel"/>
          <p:cNvPicPr>
            <a:picLocks noChangeAspect="1" noChangeArrowheads="1"/>
          </p:cNvPicPr>
          <p:nvPr/>
        </p:nvPicPr>
        <p:blipFill>
          <a:blip r:embed="rId3" cstate="print"/>
          <a:srcRect l="9979" t="12263" r="8067" b="42599"/>
          <a:stretch>
            <a:fillRect/>
          </a:stretch>
        </p:blipFill>
        <p:spPr bwMode="auto">
          <a:xfrm>
            <a:off x="152400" y="533400"/>
            <a:ext cx="8458199" cy="63246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dirty="0">
                <a:cs typeface="Angsana New" pitchFamily="18" charset="-34"/>
              </a:rPr>
              <a:t>1) HRM-</a:t>
            </a:r>
            <a:r>
              <a:rPr lang="en-US" dirty="0">
                <a:solidFill>
                  <a:srgbClr val="FF0000"/>
                </a:solidFill>
                <a:cs typeface="Angsana New" pitchFamily="18" charset="-34"/>
              </a:rPr>
              <a:t>Planning </a:t>
            </a:r>
          </a:p>
        </p:txBody>
      </p:sp>
      <p:sp>
        <p:nvSpPr>
          <p:cNvPr id="4099" name="Rectangle 3"/>
          <p:cNvSpPr>
            <a:spLocks noGrp="1" noChangeArrowheads="1"/>
          </p:cNvSpPr>
          <p:nvPr>
            <p:ph type="body" idx="1"/>
          </p:nvPr>
        </p:nvSpPr>
        <p:spPr>
          <a:xfrm>
            <a:off x="228600" y="990600"/>
            <a:ext cx="8763000" cy="5638800"/>
          </a:xfrm>
        </p:spPr>
        <p:txBody>
          <a:bodyPr/>
          <a:lstStyle/>
          <a:p>
            <a:pPr marL="540000" indent="-660400" eaLnBrk="1" hangingPunct="1">
              <a:spcBef>
                <a:spcPts val="0"/>
              </a:spcBef>
              <a:buClr>
                <a:schemeClr val="tx1"/>
              </a:buClr>
            </a:pPr>
            <a:r>
              <a:rPr lang="en-US" sz="2800" b="1" u="sng" dirty="0">
                <a:cs typeface="Cordia New" pitchFamily="34" charset="-34"/>
              </a:rPr>
              <a:t>Human resource planning</a:t>
            </a:r>
            <a:r>
              <a:rPr lang="en-US" sz="2800" b="1" dirty="0">
                <a:cs typeface="Cordia New" pitchFamily="34" charset="-34"/>
              </a:rPr>
              <a:t>:  </a:t>
            </a:r>
            <a:r>
              <a:rPr lang="en-US" sz="2800" dirty="0">
                <a:cs typeface="Cordia New" pitchFamily="34" charset="-34"/>
              </a:rPr>
              <a:t>A systematic process of assessing human resource requirements to ensure that the required numbers of employees with the required skills are available when needed currently and in future. It involves forecasting demand and supply, setting goals and determining strategies</a:t>
            </a:r>
          </a:p>
          <a:p>
            <a:pPr marL="540000" indent="-660400" eaLnBrk="1" hangingPunct="1">
              <a:spcBef>
                <a:spcPts val="0"/>
              </a:spcBef>
              <a:buClr>
                <a:schemeClr val="tx1"/>
              </a:buClr>
            </a:pPr>
            <a:r>
              <a:rPr lang="en-US" sz="2800" dirty="0">
                <a:cs typeface="Cordia New" pitchFamily="34" charset="-34"/>
              </a:rPr>
              <a:t>The process through which an organization ensures that it always has the proper number of employees with appropriate skills in the right jobs at the right time to achieve organization’s objectives. </a:t>
            </a:r>
          </a:p>
          <a:p>
            <a:pPr marL="660400" indent="-660400" eaLnBrk="1" hangingPunct="1">
              <a:buClr>
                <a:schemeClr val="tx1"/>
              </a:buClr>
              <a:buFont typeface="Wingdings" pitchFamily="2" charset="2"/>
              <a:buChar char="Ø"/>
            </a:pPr>
            <a:endParaRPr lang="en-US" sz="2800" dirty="0"/>
          </a:p>
          <a:p>
            <a:pPr marL="660400" indent="-660400" eaLnBrk="1" hangingPunct="1">
              <a:buClr>
                <a:schemeClr val="tx1"/>
              </a:buClr>
              <a:buFont typeface="Wingdings" pitchFamily="2" charset="2"/>
              <a:buChar char="Ø"/>
            </a:pPr>
            <a:endParaRPr lang="en-US" sz="2800" dirty="0">
              <a:cs typeface="Cordia New" pitchFamily="34" charset="-34"/>
            </a:endParaRP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39762"/>
          </a:xfrm>
        </p:spPr>
        <p:txBody>
          <a:bodyPr>
            <a:normAutofit fontScale="90000"/>
          </a:bodyPr>
          <a:lstStyle/>
          <a:p>
            <a:pPr eaLnBrk="1" hangingPunct="1"/>
            <a:r>
              <a:rPr lang="en-US" dirty="0">
                <a:cs typeface="Angsana New" pitchFamily="18" charset="-34"/>
              </a:rPr>
              <a:t>HRM-Planning </a:t>
            </a:r>
            <a:r>
              <a:rPr lang="en-US" dirty="0">
                <a:solidFill>
                  <a:srgbClr val="FF0000"/>
                </a:solidFill>
                <a:cs typeface="Angsana New" pitchFamily="18" charset="-34"/>
              </a:rPr>
              <a:t>(Analysis)</a:t>
            </a:r>
          </a:p>
        </p:txBody>
      </p:sp>
      <p:sp>
        <p:nvSpPr>
          <p:cNvPr id="5123" name="Rectangle 3"/>
          <p:cNvSpPr>
            <a:spLocks noGrp="1" noChangeArrowheads="1"/>
          </p:cNvSpPr>
          <p:nvPr>
            <p:ph type="body" idx="1"/>
          </p:nvPr>
        </p:nvSpPr>
        <p:spPr>
          <a:xfrm>
            <a:off x="457200" y="1143000"/>
            <a:ext cx="8229600" cy="4864100"/>
          </a:xfrm>
        </p:spPr>
        <p:txBody>
          <a:bodyPr/>
          <a:lstStyle/>
          <a:p>
            <a:pPr marL="660400" indent="-660400" eaLnBrk="1" hangingPunct="1">
              <a:buClr>
                <a:schemeClr val="tx1"/>
              </a:buClr>
              <a:buFont typeface="Wingdings" pitchFamily="2" charset="2"/>
              <a:buNone/>
            </a:pPr>
            <a:r>
              <a:rPr lang="en-US" sz="3200" dirty="0">
                <a:cs typeface="Cordia New" pitchFamily="34" charset="-34"/>
              </a:rPr>
              <a:t>It involves:</a:t>
            </a:r>
            <a:endParaRPr lang="en-US" sz="4400" b="1" u="sng" dirty="0">
              <a:cs typeface="Cordia New" pitchFamily="34" charset="-34"/>
            </a:endParaRPr>
          </a:p>
          <a:p>
            <a:pPr marL="660400" indent="-660400" eaLnBrk="1" hangingPunct="1">
              <a:buClr>
                <a:schemeClr val="tx1"/>
              </a:buClr>
              <a:buFont typeface="Wingdings" pitchFamily="2" charset="2"/>
              <a:buChar char="Ø"/>
            </a:pPr>
            <a:r>
              <a:rPr lang="en-US" sz="2800" b="1" u="sng" dirty="0">
                <a:cs typeface="Cordia New" pitchFamily="34" charset="-34"/>
              </a:rPr>
              <a:t>Job analysis</a:t>
            </a:r>
            <a:r>
              <a:rPr lang="en-US" sz="2800" dirty="0">
                <a:cs typeface="Cordia New" pitchFamily="34" charset="-34"/>
              </a:rPr>
              <a:t>  - determining skills duties &amp; knowledge  required for job performance in the organization/ community</a:t>
            </a:r>
          </a:p>
          <a:p>
            <a:pPr marL="660400" indent="-660400" eaLnBrk="1" hangingPunct="1">
              <a:buClr>
                <a:schemeClr val="tx1"/>
              </a:buClr>
              <a:buFont typeface="Wingdings" pitchFamily="2" charset="2"/>
              <a:buChar char="Ø"/>
            </a:pPr>
            <a:endParaRPr lang="en-US" sz="2800" dirty="0">
              <a:cs typeface="Cordia New" pitchFamily="34" charset="-34"/>
            </a:endParaRPr>
          </a:p>
          <a:p>
            <a:pPr marL="660400" indent="-660400" eaLnBrk="1" hangingPunct="1">
              <a:buClr>
                <a:schemeClr val="tx1"/>
              </a:buClr>
              <a:buFont typeface="Wingdings" pitchFamily="2" charset="2"/>
              <a:buChar char="Ø"/>
            </a:pPr>
            <a:r>
              <a:rPr lang="en-US" sz="2800" b="1" dirty="0">
                <a:cs typeface="Cordia New" pitchFamily="34" charset="-34"/>
              </a:rPr>
              <a:t>Staffing needs analysis- </a:t>
            </a:r>
            <a:r>
              <a:rPr lang="en-US" sz="2800" dirty="0">
                <a:cs typeface="Cordia New" pitchFamily="34" charset="-34"/>
              </a:rPr>
              <a:t>systematic reviewing human resource requirements to ensure that the required numbers of employees with the required skills and resources are available when needed.</a:t>
            </a:r>
          </a:p>
        </p:txBody>
      </p:sp>
      <p:sp>
        <p:nvSpPr>
          <p:cNvPr id="4" name="Slide Number Placeholder 3"/>
          <p:cNvSpPr>
            <a:spLocks noGrp="1"/>
          </p:cNvSpPr>
          <p:nvPr>
            <p:ph type="sldNum" sz="quarter" idx="12"/>
          </p:nvPr>
        </p:nvSpPr>
        <p:spPr/>
        <p:txBody>
          <a:bodyPr/>
          <a:lstStyle/>
          <a:p>
            <a:pPr>
              <a:defRPr/>
            </a:pPr>
            <a:fld id="{25484F17-5B99-40D2-89B1-C16381EFE505}"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anim calcmode="lin" valueType="num">
                                      <p:cBhvr additive="base">
                                        <p:cTn id="19"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4383</TotalTime>
  <Words>2558</Words>
  <Application>Microsoft Office PowerPoint</Application>
  <PresentationFormat>On-screen Show (4:3)</PresentationFormat>
  <Paragraphs>320</Paragraphs>
  <Slides>40</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Calibri</vt:lpstr>
      <vt:lpstr>Lucida Sans Unicode</vt:lpstr>
      <vt:lpstr>MetaNormal-Roman</vt:lpstr>
      <vt:lpstr>Verdana</vt:lpstr>
      <vt:lpstr>Wingdings</vt:lpstr>
      <vt:lpstr>Wingdings 2</vt:lpstr>
      <vt:lpstr>Wingdings 3</vt:lpstr>
      <vt:lpstr>Concourse</vt:lpstr>
      <vt:lpstr>Human Resource Management </vt:lpstr>
      <vt:lpstr>PowerPoint Presentation</vt:lpstr>
      <vt:lpstr>Human Resource Development </vt:lpstr>
      <vt:lpstr>Human Resources for Health </vt:lpstr>
      <vt:lpstr>Public Health Workforce </vt:lpstr>
      <vt:lpstr>Human Resource Management</vt:lpstr>
      <vt:lpstr>The Human resource Wheel</vt:lpstr>
      <vt:lpstr>1) HRM-Planning </vt:lpstr>
      <vt:lpstr>HRM-Planning (Analysis)</vt:lpstr>
      <vt:lpstr>2. HRM -(Recruitment)</vt:lpstr>
      <vt:lpstr>HRM – Recruitment cont..</vt:lpstr>
      <vt:lpstr>3. HRM- (Selection and Placement) </vt:lpstr>
      <vt:lpstr>HRM-(Placement)</vt:lpstr>
      <vt:lpstr>4) Human Resource Development (HRD) </vt:lpstr>
      <vt:lpstr>4a. HRD: Orientation &amp; Induction</vt:lpstr>
      <vt:lpstr>4b. HRD:Training </vt:lpstr>
      <vt:lpstr>Training process</vt:lpstr>
      <vt:lpstr>4c. HRD: Development</vt:lpstr>
      <vt:lpstr>4d. HRD – CAREER PLANNING &amp; PATHING</vt:lpstr>
      <vt:lpstr>4e. HRD: Succession Planning &amp; Management</vt:lpstr>
      <vt:lpstr>Why is planning key in HRH </vt:lpstr>
      <vt:lpstr>Why Succession Planning ?</vt:lpstr>
      <vt:lpstr>5. Performance Management</vt:lpstr>
      <vt:lpstr>6) Compensation &amp; Benefits</vt:lpstr>
      <vt:lpstr>Compensation: types</vt:lpstr>
      <vt:lpstr>Role of compensation &amp; rewards</vt:lpstr>
      <vt:lpstr>7) Safety &amp; Health (wellness)</vt:lpstr>
      <vt:lpstr>8) Employees &amp; labor relations</vt:lpstr>
      <vt:lpstr>Labor relations</vt:lpstr>
      <vt:lpstr>9) Motivation and Retention</vt:lpstr>
      <vt:lpstr>Why retain employees?</vt:lpstr>
      <vt:lpstr>PowerPoint Presentation</vt:lpstr>
      <vt:lpstr>10) Separation &amp; Exit Management:</vt:lpstr>
      <vt:lpstr>Exit interviews</vt:lpstr>
      <vt:lpstr>Exit interviews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dc:title>
  <dc:creator>Administratr</dc:creator>
  <cp:lastModifiedBy>Mercy</cp:lastModifiedBy>
  <cp:revision>221</cp:revision>
  <dcterms:created xsi:type="dcterms:W3CDTF">2010-11-29T11:47:46Z</dcterms:created>
  <dcterms:modified xsi:type="dcterms:W3CDTF">2021-11-23T18:19:06Z</dcterms:modified>
</cp:coreProperties>
</file>