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3"/>
  </p:notesMasterIdLst>
  <p:sldIdLst>
    <p:sldId id="328" r:id="rId2"/>
    <p:sldId id="323" r:id="rId3"/>
    <p:sldId id="282" r:id="rId4"/>
    <p:sldId id="350" r:id="rId5"/>
    <p:sldId id="347" r:id="rId6"/>
    <p:sldId id="370" r:id="rId7"/>
    <p:sldId id="354" r:id="rId8"/>
    <p:sldId id="375" r:id="rId9"/>
    <p:sldId id="358" r:id="rId10"/>
    <p:sldId id="360" r:id="rId11"/>
    <p:sldId id="362" r:id="rId12"/>
    <p:sldId id="364" r:id="rId13"/>
    <p:sldId id="366" r:id="rId14"/>
    <p:sldId id="377" r:id="rId15"/>
    <p:sldId id="378" r:id="rId16"/>
    <p:sldId id="379" r:id="rId17"/>
    <p:sldId id="384" r:id="rId18"/>
    <p:sldId id="386" r:id="rId19"/>
    <p:sldId id="388" r:id="rId20"/>
    <p:sldId id="390" r:id="rId21"/>
    <p:sldId id="393" r:id="rId22"/>
    <p:sldId id="395" r:id="rId23"/>
    <p:sldId id="396" r:id="rId24"/>
    <p:sldId id="398" r:id="rId25"/>
    <p:sldId id="399" r:id="rId26"/>
    <p:sldId id="400" r:id="rId27"/>
    <p:sldId id="402" r:id="rId28"/>
    <p:sldId id="404" r:id="rId29"/>
    <p:sldId id="406" r:id="rId30"/>
    <p:sldId id="408" r:id="rId31"/>
    <p:sldId id="331" r:id="rId32"/>
    <p:sldId id="409" r:id="rId33"/>
    <p:sldId id="411" r:id="rId34"/>
    <p:sldId id="413" r:id="rId35"/>
    <p:sldId id="414" r:id="rId36"/>
    <p:sldId id="415" r:id="rId37"/>
    <p:sldId id="416" r:id="rId38"/>
    <p:sldId id="418" r:id="rId39"/>
    <p:sldId id="419" r:id="rId40"/>
    <p:sldId id="420" r:id="rId41"/>
    <p:sldId id="422" r:id="rId42"/>
    <p:sldId id="424" r:id="rId43"/>
    <p:sldId id="426" r:id="rId44"/>
    <p:sldId id="428" r:id="rId45"/>
    <p:sldId id="429" r:id="rId46"/>
    <p:sldId id="433" r:id="rId47"/>
    <p:sldId id="435" r:id="rId48"/>
    <p:sldId id="437" r:id="rId49"/>
    <p:sldId id="439" r:id="rId50"/>
    <p:sldId id="260" r:id="rId51"/>
    <p:sldId id="30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799" autoAdjust="0"/>
  </p:normalViewPr>
  <p:slideViewPr>
    <p:cSldViewPr snapToGrid="0">
      <p:cViewPr varScale="1">
        <p:scale>
          <a:sx n="76" d="100"/>
          <a:sy n="76" d="100"/>
        </p:scale>
        <p:origin x="126"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A2D18-E026-4CCA-AB97-78EE10F4714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4E183AE-F700-48CE-A2C6-F6EFF9638B58}">
      <dgm:prSet phldrT="[Text]" custT="1"/>
      <dgm:spPr>
        <a:solidFill>
          <a:srgbClr val="FFC000"/>
        </a:solidFill>
      </dgm:spPr>
      <dgm:t>
        <a:bodyPr/>
        <a:lstStyle/>
        <a:p>
          <a:r>
            <a:rPr lang="en-US" sz="2400" b="1" dirty="0">
              <a:solidFill>
                <a:srgbClr val="FFFF00"/>
              </a:solidFill>
            </a:rPr>
            <a:t>1</a:t>
          </a:r>
        </a:p>
      </dgm:t>
    </dgm:pt>
    <dgm:pt modelId="{B6C77F9E-99E8-478E-A047-08B5792D0A4E}" type="parTrans" cxnId="{17F109B0-1FB0-49A4-83DB-2EC2E6AD0F06}">
      <dgm:prSet/>
      <dgm:spPr/>
      <dgm:t>
        <a:bodyPr/>
        <a:lstStyle/>
        <a:p>
          <a:endParaRPr lang="en-US"/>
        </a:p>
      </dgm:t>
    </dgm:pt>
    <dgm:pt modelId="{80E98438-2849-410C-AAF9-C11117D3FA27}" type="sibTrans" cxnId="{17F109B0-1FB0-49A4-83DB-2EC2E6AD0F06}">
      <dgm:prSet/>
      <dgm:spPr/>
      <dgm:t>
        <a:bodyPr/>
        <a:lstStyle/>
        <a:p>
          <a:endParaRPr lang="en-US"/>
        </a:p>
      </dgm:t>
    </dgm:pt>
    <dgm:pt modelId="{4D908035-3FB9-407C-A381-E8CBE9024F79}">
      <dgm:prSet phldrT="[Text]" custT="1"/>
      <dgm:spPr>
        <a:solidFill>
          <a:srgbClr val="FFC000"/>
        </a:solidFill>
      </dgm:spPr>
      <dgm:t>
        <a:bodyPr/>
        <a:lstStyle/>
        <a:p>
          <a:r>
            <a:rPr lang="en-US" sz="2400" dirty="0">
              <a:solidFill>
                <a:srgbClr val="FF0000"/>
              </a:solidFill>
            </a:rPr>
            <a:t>Social Studies</a:t>
          </a:r>
        </a:p>
      </dgm:t>
    </dgm:pt>
    <dgm:pt modelId="{4D9736E1-6A11-491F-8213-37253CC4A16A}" type="parTrans" cxnId="{6CEE3C8C-3F66-4CAA-B61E-4985D2538450}">
      <dgm:prSet/>
      <dgm:spPr/>
      <dgm:t>
        <a:bodyPr/>
        <a:lstStyle/>
        <a:p>
          <a:endParaRPr lang="en-US"/>
        </a:p>
      </dgm:t>
    </dgm:pt>
    <dgm:pt modelId="{A989E846-73BD-4BD7-AD00-5C59B40D3888}" type="sibTrans" cxnId="{6CEE3C8C-3F66-4CAA-B61E-4985D2538450}">
      <dgm:prSet/>
      <dgm:spPr/>
      <dgm:t>
        <a:bodyPr/>
        <a:lstStyle/>
        <a:p>
          <a:endParaRPr lang="en-US"/>
        </a:p>
      </dgm:t>
    </dgm:pt>
    <dgm:pt modelId="{38E9D275-5447-4C17-9D6B-5E58ED41B88C}">
      <dgm:prSet phldrT="[Text]" custT="1"/>
      <dgm:spPr>
        <a:solidFill>
          <a:srgbClr val="92D050"/>
        </a:solidFill>
      </dgm:spPr>
      <dgm:t>
        <a:bodyPr/>
        <a:lstStyle/>
        <a:p>
          <a:r>
            <a:rPr lang="en-US" sz="2000" b="1" dirty="0">
              <a:solidFill>
                <a:srgbClr val="FFFF00"/>
              </a:solidFill>
            </a:rPr>
            <a:t>2</a:t>
          </a:r>
        </a:p>
      </dgm:t>
    </dgm:pt>
    <dgm:pt modelId="{B24417F4-5115-4843-9338-AF65E067FB70}" type="parTrans" cxnId="{2C6569CF-EF9C-43DF-8A89-B860B60AF827}">
      <dgm:prSet/>
      <dgm:spPr/>
      <dgm:t>
        <a:bodyPr/>
        <a:lstStyle/>
        <a:p>
          <a:endParaRPr lang="en-US"/>
        </a:p>
      </dgm:t>
    </dgm:pt>
    <dgm:pt modelId="{762988C0-FB1E-48F0-8F89-F010A054B65F}" type="sibTrans" cxnId="{2C6569CF-EF9C-43DF-8A89-B860B60AF827}">
      <dgm:prSet/>
      <dgm:spPr/>
      <dgm:t>
        <a:bodyPr/>
        <a:lstStyle/>
        <a:p>
          <a:endParaRPr lang="en-US"/>
        </a:p>
      </dgm:t>
    </dgm:pt>
    <dgm:pt modelId="{9CE1F2C0-5295-40C1-BC1C-F5430EDD3D14}">
      <dgm:prSet phldrT="[Text]" custT="1"/>
      <dgm:spPr>
        <a:solidFill>
          <a:srgbClr val="92D050"/>
        </a:solidFill>
      </dgm:spPr>
      <dgm:t>
        <a:bodyPr/>
        <a:lstStyle/>
        <a:p>
          <a:r>
            <a:rPr lang="en-GB" sz="2400" dirty="0">
              <a:solidFill>
                <a:srgbClr val="00B0F0"/>
              </a:solidFill>
            </a:rPr>
            <a:t>Business Studies</a:t>
          </a:r>
          <a:endParaRPr lang="en-US" sz="2400" dirty="0">
            <a:solidFill>
              <a:srgbClr val="00B0F0"/>
            </a:solidFill>
          </a:endParaRPr>
        </a:p>
      </dgm:t>
    </dgm:pt>
    <dgm:pt modelId="{6A761607-570D-4481-BB68-3C459BF90725}" type="parTrans" cxnId="{6C3C4133-8BB5-45BC-96B1-F7F3ACB1FEF2}">
      <dgm:prSet/>
      <dgm:spPr/>
      <dgm:t>
        <a:bodyPr/>
        <a:lstStyle/>
        <a:p>
          <a:endParaRPr lang="en-US"/>
        </a:p>
      </dgm:t>
    </dgm:pt>
    <dgm:pt modelId="{49AEEE4C-4FCD-4971-AFF1-BE4BA311147B}" type="sibTrans" cxnId="{6C3C4133-8BB5-45BC-96B1-F7F3ACB1FEF2}">
      <dgm:prSet/>
      <dgm:spPr/>
      <dgm:t>
        <a:bodyPr/>
        <a:lstStyle/>
        <a:p>
          <a:endParaRPr lang="en-US"/>
        </a:p>
      </dgm:t>
    </dgm:pt>
    <dgm:pt modelId="{30B00F26-B1CA-4BA5-BF80-0179F826F731}">
      <dgm:prSet phldrT="[Text]" custT="1"/>
      <dgm:spPr>
        <a:solidFill>
          <a:srgbClr val="CC66FF"/>
        </a:solidFill>
      </dgm:spPr>
      <dgm:t>
        <a:bodyPr/>
        <a:lstStyle/>
        <a:p>
          <a:r>
            <a:rPr lang="en-US" sz="2000" b="1" dirty="0">
              <a:solidFill>
                <a:srgbClr val="FFFF00"/>
              </a:solidFill>
            </a:rPr>
            <a:t>3</a:t>
          </a:r>
        </a:p>
      </dgm:t>
    </dgm:pt>
    <dgm:pt modelId="{D0295D57-2F58-4952-88C6-A0633DC84C76}" type="parTrans" cxnId="{2F8D6446-E17F-4097-BDE4-EA3003FCF084}">
      <dgm:prSet/>
      <dgm:spPr/>
      <dgm:t>
        <a:bodyPr/>
        <a:lstStyle/>
        <a:p>
          <a:endParaRPr lang="en-US"/>
        </a:p>
      </dgm:t>
    </dgm:pt>
    <dgm:pt modelId="{7B2DA059-7998-4512-82B7-156387DCF661}" type="sibTrans" cxnId="{2F8D6446-E17F-4097-BDE4-EA3003FCF084}">
      <dgm:prSet/>
      <dgm:spPr/>
      <dgm:t>
        <a:bodyPr/>
        <a:lstStyle/>
        <a:p>
          <a:endParaRPr lang="en-US"/>
        </a:p>
      </dgm:t>
    </dgm:pt>
    <dgm:pt modelId="{21895F27-AEB1-4AEC-A97B-1E151CD9233C}">
      <dgm:prSet phldrT="[Text]" custT="1"/>
      <dgm:spPr>
        <a:solidFill>
          <a:srgbClr val="CC66FF"/>
        </a:solidFill>
      </dgm:spPr>
      <dgm:t>
        <a:bodyPr/>
        <a:lstStyle/>
        <a:p>
          <a:r>
            <a:rPr lang="en-GB" sz="2000" b="1" dirty="0">
              <a:solidFill>
                <a:srgbClr val="FFFF00"/>
              </a:solidFill>
            </a:rPr>
            <a:t>Christian Religious Education </a:t>
          </a:r>
          <a:endParaRPr lang="en-US" sz="2000" b="1" dirty="0">
            <a:solidFill>
              <a:srgbClr val="FFFF00"/>
            </a:solidFill>
          </a:endParaRPr>
        </a:p>
      </dgm:t>
    </dgm:pt>
    <dgm:pt modelId="{88B6668F-AF6F-4C2D-A73C-0B66AE87544F}" type="parTrans" cxnId="{79AA6817-EF65-499C-BF35-9A368BC39217}">
      <dgm:prSet/>
      <dgm:spPr/>
      <dgm:t>
        <a:bodyPr/>
        <a:lstStyle/>
        <a:p>
          <a:endParaRPr lang="en-US"/>
        </a:p>
      </dgm:t>
    </dgm:pt>
    <dgm:pt modelId="{36D838F7-176C-4719-9235-9FBCA1732E1A}" type="sibTrans" cxnId="{79AA6817-EF65-499C-BF35-9A368BC39217}">
      <dgm:prSet/>
      <dgm:spPr/>
      <dgm:t>
        <a:bodyPr/>
        <a:lstStyle/>
        <a:p>
          <a:endParaRPr lang="en-US"/>
        </a:p>
      </dgm:t>
    </dgm:pt>
    <dgm:pt modelId="{A6BEAD50-2B8E-4FA0-AA97-A981183B3856}">
      <dgm:prSet custT="1"/>
      <dgm:spPr>
        <a:solidFill>
          <a:schemeClr val="accent5"/>
        </a:solidFill>
      </dgm:spPr>
      <dgm:t>
        <a:bodyPr/>
        <a:lstStyle/>
        <a:p>
          <a:r>
            <a:rPr lang="en-US" sz="2000" b="1" dirty="0">
              <a:solidFill>
                <a:srgbClr val="FFFF00"/>
              </a:solidFill>
            </a:rPr>
            <a:t>4</a:t>
          </a:r>
        </a:p>
      </dgm:t>
    </dgm:pt>
    <dgm:pt modelId="{EFC2C473-B14A-4807-888D-09E637C4F524}" type="parTrans" cxnId="{697E9D5F-FA3B-4F3C-92C9-35925AB786D8}">
      <dgm:prSet/>
      <dgm:spPr/>
      <dgm:t>
        <a:bodyPr/>
        <a:lstStyle/>
        <a:p>
          <a:endParaRPr lang="en-US"/>
        </a:p>
      </dgm:t>
    </dgm:pt>
    <dgm:pt modelId="{944CDA08-A237-478F-8337-61FEFCA51F03}" type="sibTrans" cxnId="{697E9D5F-FA3B-4F3C-92C9-35925AB786D8}">
      <dgm:prSet/>
      <dgm:spPr/>
      <dgm:t>
        <a:bodyPr/>
        <a:lstStyle/>
        <a:p>
          <a:endParaRPr lang="en-US"/>
        </a:p>
      </dgm:t>
    </dgm:pt>
    <dgm:pt modelId="{F08ACD15-1B13-4CC0-963C-59BF467ED414}">
      <dgm:prSet custT="1"/>
      <dgm:spPr>
        <a:solidFill>
          <a:schemeClr val="accent3"/>
        </a:solidFill>
      </dgm:spPr>
      <dgm:t>
        <a:bodyPr/>
        <a:lstStyle/>
        <a:p>
          <a:r>
            <a:rPr lang="en-US" sz="2000" b="1" dirty="0">
              <a:solidFill>
                <a:srgbClr val="FFFF00"/>
              </a:solidFill>
            </a:rPr>
            <a:t>5</a:t>
          </a:r>
        </a:p>
      </dgm:t>
    </dgm:pt>
    <dgm:pt modelId="{175194DE-4AB9-4D5C-9174-1DF346179924}" type="parTrans" cxnId="{0E1D4931-B870-431C-9F36-C130E3B6273C}">
      <dgm:prSet/>
      <dgm:spPr/>
      <dgm:t>
        <a:bodyPr/>
        <a:lstStyle/>
        <a:p>
          <a:endParaRPr lang="en-US"/>
        </a:p>
      </dgm:t>
    </dgm:pt>
    <dgm:pt modelId="{E2A52157-AEB1-41DB-B734-6C44C79799DD}" type="sibTrans" cxnId="{0E1D4931-B870-431C-9F36-C130E3B6273C}">
      <dgm:prSet/>
      <dgm:spPr/>
      <dgm:t>
        <a:bodyPr/>
        <a:lstStyle/>
        <a:p>
          <a:endParaRPr lang="en-US"/>
        </a:p>
      </dgm:t>
    </dgm:pt>
    <dgm:pt modelId="{8611DB29-C04A-4C6B-B31B-CE090FF6DB3A}">
      <dgm:prSet custT="1"/>
      <dgm:spPr>
        <a:solidFill>
          <a:schemeClr val="accent5"/>
        </a:solidFill>
      </dgm:spPr>
      <dgm:t>
        <a:bodyPr/>
        <a:lstStyle/>
        <a:p>
          <a:r>
            <a:rPr lang="en-GB" sz="2000" b="1" dirty="0">
              <a:solidFill>
                <a:srgbClr val="FFC000"/>
              </a:solidFill>
            </a:rPr>
            <a:t>Islamic Religious Education </a:t>
          </a:r>
          <a:endParaRPr lang="en-US" sz="2000" b="1" dirty="0">
            <a:solidFill>
              <a:srgbClr val="FFC000"/>
            </a:solidFill>
          </a:endParaRPr>
        </a:p>
      </dgm:t>
    </dgm:pt>
    <dgm:pt modelId="{92287AD0-332C-4811-955D-93EC5BEDB601}" type="parTrans" cxnId="{36666395-DCD8-461F-8091-6D39E38849E0}">
      <dgm:prSet/>
      <dgm:spPr/>
      <dgm:t>
        <a:bodyPr/>
        <a:lstStyle/>
        <a:p>
          <a:endParaRPr lang="en-US"/>
        </a:p>
      </dgm:t>
    </dgm:pt>
    <dgm:pt modelId="{74A20927-6CCA-4036-A9DB-C5AC4A1EAFE0}" type="sibTrans" cxnId="{36666395-DCD8-461F-8091-6D39E38849E0}">
      <dgm:prSet/>
      <dgm:spPr/>
      <dgm:t>
        <a:bodyPr/>
        <a:lstStyle/>
        <a:p>
          <a:endParaRPr lang="en-US"/>
        </a:p>
      </dgm:t>
    </dgm:pt>
    <dgm:pt modelId="{A46AE883-D9F0-482A-9A78-8A50BE0AC4E4}">
      <dgm:prSet custT="1"/>
      <dgm:spPr>
        <a:solidFill>
          <a:schemeClr val="accent3"/>
        </a:solidFill>
      </dgm:spPr>
      <dgm:t>
        <a:bodyPr/>
        <a:lstStyle/>
        <a:p>
          <a:r>
            <a:rPr lang="en-GB" sz="2000" b="1" dirty="0">
              <a:solidFill>
                <a:srgbClr val="002060"/>
              </a:solidFill>
            </a:rPr>
            <a:t>Hindu Religious Education</a:t>
          </a:r>
          <a:endParaRPr lang="en-US" sz="2000" b="1" dirty="0">
            <a:solidFill>
              <a:srgbClr val="002060"/>
            </a:solidFill>
          </a:endParaRPr>
        </a:p>
      </dgm:t>
    </dgm:pt>
    <dgm:pt modelId="{396C7CCB-05F7-4B5B-A2EB-45BEFA4A55B7}" type="parTrans" cxnId="{D11DFD6B-0B6F-42D4-8C81-43D780B275A9}">
      <dgm:prSet/>
      <dgm:spPr/>
      <dgm:t>
        <a:bodyPr/>
        <a:lstStyle/>
        <a:p>
          <a:endParaRPr lang="en-US"/>
        </a:p>
      </dgm:t>
    </dgm:pt>
    <dgm:pt modelId="{9BA03B40-106D-4C58-9224-985111C3AA44}" type="sibTrans" cxnId="{D11DFD6B-0B6F-42D4-8C81-43D780B275A9}">
      <dgm:prSet/>
      <dgm:spPr/>
      <dgm:t>
        <a:bodyPr/>
        <a:lstStyle/>
        <a:p>
          <a:endParaRPr lang="en-US"/>
        </a:p>
      </dgm:t>
    </dgm:pt>
    <dgm:pt modelId="{49BE1479-3673-4CEC-9175-3F61EBFFCD48}">
      <dgm:prSet custT="1"/>
      <dgm:spPr>
        <a:solidFill>
          <a:schemeClr val="accent4">
            <a:lumMod val="60000"/>
            <a:lumOff val="40000"/>
          </a:schemeClr>
        </a:solidFill>
      </dgm:spPr>
      <dgm:t>
        <a:bodyPr/>
        <a:lstStyle/>
        <a:p>
          <a:r>
            <a:rPr lang="en-US" sz="2000" b="1" dirty="0">
              <a:solidFill>
                <a:srgbClr val="FFFF00"/>
              </a:solidFill>
            </a:rPr>
            <a:t>6</a:t>
          </a:r>
        </a:p>
      </dgm:t>
    </dgm:pt>
    <dgm:pt modelId="{7EB2240B-5EF1-4FB1-A0BA-CC0D0FFB6D79}" type="parTrans" cxnId="{E5F2218F-E05B-4B79-8479-E6002343EA6E}">
      <dgm:prSet/>
      <dgm:spPr/>
      <dgm:t>
        <a:bodyPr/>
        <a:lstStyle/>
        <a:p>
          <a:endParaRPr lang="en-US"/>
        </a:p>
      </dgm:t>
    </dgm:pt>
    <dgm:pt modelId="{DFF9E72A-8DB9-4BD7-A152-4ABCCD76BD7D}" type="sibTrans" cxnId="{E5F2218F-E05B-4B79-8479-E6002343EA6E}">
      <dgm:prSet/>
      <dgm:spPr/>
      <dgm:t>
        <a:bodyPr/>
        <a:lstStyle/>
        <a:p>
          <a:endParaRPr lang="en-US"/>
        </a:p>
      </dgm:t>
    </dgm:pt>
    <dgm:pt modelId="{66A7FB67-71C2-4A89-A163-F729D057B77F}">
      <dgm:prSet custT="1"/>
      <dgm:spPr>
        <a:solidFill>
          <a:schemeClr val="accent4">
            <a:lumMod val="60000"/>
            <a:lumOff val="40000"/>
          </a:schemeClr>
        </a:solidFill>
      </dgm:spPr>
      <dgm:t>
        <a:bodyPr/>
        <a:lstStyle/>
        <a:p>
          <a:r>
            <a:rPr lang="en-US" sz="2000" b="1" dirty="0">
              <a:solidFill>
                <a:schemeClr val="tx1"/>
              </a:solidFill>
            </a:rPr>
            <a:t>Life Skills Education</a:t>
          </a:r>
        </a:p>
      </dgm:t>
    </dgm:pt>
    <dgm:pt modelId="{DAB5D73F-8939-416F-88B5-9B7BAA75135A}" type="parTrans" cxnId="{B6184937-1096-432A-9849-F628C15D6FB7}">
      <dgm:prSet/>
      <dgm:spPr/>
      <dgm:t>
        <a:bodyPr/>
        <a:lstStyle/>
        <a:p>
          <a:endParaRPr lang="en-US"/>
        </a:p>
      </dgm:t>
    </dgm:pt>
    <dgm:pt modelId="{CECCC170-44D4-422E-A4A9-CEE62334DF1C}" type="sibTrans" cxnId="{B6184937-1096-432A-9849-F628C15D6FB7}">
      <dgm:prSet/>
      <dgm:spPr/>
      <dgm:t>
        <a:bodyPr/>
        <a:lstStyle/>
        <a:p>
          <a:endParaRPr lang="en-US"/>
        </a:p>
      </dgm:t>
    </dgm:pt>
    <dgm:pt modelId="{971060E7-DE23-4B1C-80DA-9B28B412381A}" type="pres">
      <dgm:prSet presAssocID="{2C9A2D18-E026-4CCA-AB97-78EE10F47142}" presName="Name0" presStyleCnt="0">
        <dgm:presLayoutVars>
          <dgm:dir/>
          <dgm:resizeHandles val="exact"/>
        </dgm:presLayoutVars>
      </dgm:prSet>
      <dgm:spPr/>
      <dgm:t>
        <a:bodyPr/>
        <a:lstStyle/>
        <a:p>
          <a:endParaRPr lang="en-US"/>
        </a:p>
      </dgm:t>
    </dgm:pt>
    <dgm:pt modelId="{0FC7E4F4-BF56-4006-B682-4A07F700D673}" type="pres">
      <dgm:prSet presAssocID="{24E183AE-F700-48CE-A2C6-F6EFF9638B58}" presName="node" presStyleLbl="node1" presStyleIdx="0" presStyleCnt="6">
        <dgm:presLayoutVars>
          <dgm:bulletEnabled val="1"/>
        </dgm:presLayoutVars>
      </dgm:prSet>
      <dgm:spPr/>
      <dgm:t>
        <a:bodyPr/>
        <a:lstStyle/>
        <a:p>
          <a:endParaRPr lang="en-US"/>
        </a:p>
      </dgm:t>
    </dgm:pt>
    <dgm:pt modelId="{6DE7C52A-AA50-4B02-8DA6-9C530DC1ACC1}" type="pres">
      <dgm:prSet presAssocID="{80E98438-2849-410C-AAF9-C11117D3FA27}" presName="sibTrans" presStyleCnt="0"/>
      <dgm:spPr/>
    </dgm:pt>
    <dgm:pt modelId="{B6F64E99-7203-4FB3-A778-4A4C6E53E7A8}" type="pres">
      <dgm:prSet presAssocID="{38E9D275-5447-4C17-9D6B-5E58ED41B88C}" presName="node" presStyleLbl="node1" presStyleIdx="1" presStyleCnt="6">
        <dgm:presLayoutVars>
          <dgm:bulletEnabled val="1"/>
        </dgm:presLayoutVars>
      </dgm:prSet>
      <dgm:spPr/>
      <dgm:t>
        <a:bodyPr/>
        <a:lstStyle/>
        <a:p>
          <a:endParaRPr lang="en-US"/>
        </a:p>
      </dgm:t>
    </dgm:pt>
    <dgm:pt modelId="{1F29F188-E501-4644-823B-00B14767A252}" type="pres">
      <dgm:prSet presAssocID="{762988C0-FB1E-48F0-8F89-F010A054B65F}" presName="sibTrans" presStyleCnt="0"/>
      <dgm:spPr/>
    </dgm:pt>
    <dgm:pt modelId="{D76518B7-1668-438C-8875-00BCF9C118F9}" type="pres">
      <dgm:prSet presAssocID="{30B00F26-B1CA-4BA5-BF80-0179F826F731}" presName="node" presStyleLbl="node1" presStyleIdx="2" presStyleCnt="6">
        <dgm:presLayoutVars>
          <dgm:bulletEnabled val="1"/>
        </dgm:presLayoutVars>
      </dgm:prSet>
      <dgm:spPr/>
      <dgm:t>
        <a:bodyPr/>
        <a:lstStyle/>
        <a:p>
          <a:endParaRPr lang="en-US"/>
        </a:p>
      </dgm:t>
    </dgm:pt>
    <dgm:pt modelId="{6FE9B7F1-9B08-489D-91C5-25345E745938}" type="pres">
      <dgm:prSet presAssocID="{7B2DA059-7998-4512-82B7-156387DCF661}" presName="sibTrans" presStyleCnt="0"/>
      <dgm:spPr/>
    </dgm:pt>
    <dgm:pt modelId="{510283D2-DAE3-400D-9FC8-636035882EFF}" type="pres">
      <dgm:prSet presAssocID="{A6BEAD50-2B8E-4FA0-AA97-A981183B3856}" presName="node" presStyleLbl="node1" presStyleIdx="3" presStyleCnt="6">
        <dgm:presLayoutVars>
          <dgm:bulletEnabled val="1"/>
        </dgm:presLayoutVars>
      </dgm:prSet>
      <dgm:spPr/>
      <dgm:t>
        <a:bodyPr/>
        <a:lstStyle/>
        <a:p>
          <a:endParaRPr lang="en-US"/>
        </a:p>
      </dgm:t>
    </dgm:pt>
    <dgm:pt modelId="{983E1E3D-29A3-4F7C-8F77-A6A1563CB024}" type="pres">
      <dgm:prSet presAssocID="{944CDA08-A237-478F-8337-61FEFCA51F03}" presName="sibTrans" presStyleCnt="0"/>
      <dgm:spPr/>
    </dgm:pt>
    <dgm:pt modelId="{898F0276-2B56-4A89-A13A-0EA404199FCF}" type="pres">
      <dgm:prSet presAssocID="{F08ACD15-1B13-4CC0-963C-59BF467ED414}" presName="node" presStyleLbl="node1" presStyleIdx="4" presStyleCnt="6" custLinFactNeighborX="-52892">
        <dgm:presLayoutVars>
          <dgm:bulletEnabled val="1"/>
        </dgm:presLayoutVars>
      </dgm:prSet>
      <dgm:spPr/>
      <dgm:t>
        <a:bodyPr/>
        <a:lstStyle/>
        <a:p>
          <a:endParaRPr lang="en-US"/>
        </a:p>
      </dgm:t>
    </dgm:pt>
    <dgm:pt modelId="{733CD37A-22D0-45D9-B799-E5ED8298BD32}" type="pres">
      <dgm:prSet presAssocID="{E2A52157-AEB1-41DB-B734-6C44C79799DD}" presName="sibTrans" presStyleCnt="0"/>
      <dgm:spPr/>
    </dgm:pt>
    <dgm:pt modelId="{66975625-1314-4D4E-8581-076ED2602AA2}" type="pres">
      <dgm:prSet presAssocID="{49BE1479-3673-4CEC-9175-3F61EBFFCD48}" presName="node" presStyleLbl="node1" presStyleIdx="5" presStyleCnt="6">
        <dgm:presLayoutVars>
          <dgm:bulletEnabled val="1"/>
        </dgm:presLayoutVars>
      </dgm:prSet>
      <dgm:spPr/>
      <dgm:t>
        <a:bodyPr/>
        <a:lstStyle/>
        <a:p>
          <a:endParaRPr lang="en-US"/>
        </a:p>
      </dgm:t>
    </dgm:pt>
  </dgm:ptLst>
  <dgm:cxnLst>
    <dgm:cxn modelId="{79AA6817-EF65-499C-BF35-9A368BC39217}" srcId="{30B00F26-B1CA-4BA5-BF80-0179F826F731}" destId="{21895F27-AEB1-4AEC-A97B-1E151CD9233C}" srcOrd="0" destOrd="0" parTransId="{88B6668F-AF6F-4C2D-A73C-0B66AE87544F}" sibTransId="{36D838F7-176C-4719-9235-9FBCA1732E1A}"/>
    <dgm:cxn modelId="{697E9D5F-FA3B-4F3C-92C9-35925AB786D8}" srcId="{2C9A2D18-E026-4CCA-AB97-78EE10F47142}" destId="{A6BEAD50-2B8E-4FA0-AA97-A981183B3856}" srcOrd="3" destOrd="0" parTransId="{EFC2C473-B14A-4807-888D-09E637C4F524}" sibTransId="{944CDA08-A237-478F-8337-61FEFCA51F03}"/>
    <dgm:cxn modelId="{2C6569CF-EF9C-43DF-8A89-B860B60AF827}" srcId="{2C9A2D18-E026-4CCA-AB97-78EE10F47142}" destId="{38E9D275-5447-4C17-9D6B-5E58ED41B88C}" srcOrd="1" destOrd="0" parTransId="{B24417F4-5115-4843-9338-AF65E067FB70}" sibTransId="{762988C0-FB1E-48F0-8F89-F010A054B65F}"/>
    <dgm:cxn modelId="{DC42E547-7669-4169-A48A-6B2B22CC1D5A}" type="presOf" srcId="{30B00F26-B1CA-4BA5-BF80-0179F826F731}" destId="{D76518B7-1668-438C-8875-00BCF9C118F9}" srcOrd="0" destOrd="0" presId="urn:microsoft.com/office/officeart/2005/8/layout/hList6"/>
    <dgm:cxn modelId="{BC96499D-5CA9-4A0E-92C5-10DC21A76FBB}" type="presOf" srcId="{4D908035-3FB9-407C-A381-E8CBE9024F79}" destId="{0FC7E4F4-BF56-4006-B682-4A07F700D673}" srcOrd="0" destOrd="1" presId="urn:microsoft.com/office/officeart/2005/8/layout/hList6"/>
    <dgm:cxn modelId="{B6184937-1096-432A-9849-F628C15D6FB7}" srcId="{49BE1479-3673-4CEC-9175-3F61EBFFCD48}" destId="{66A7FB67-71C2-4A89-A163-F729D057B77F}" srcOrd="0" destOrd="0" parTransId="{DAB5D73F-8939-416F-88B5-9B7BAA75135A}" sibTransId="{CECCC170-44D4-422E-A4A9-CEE62334DF1C}"/>
    <dgm:cxn modelId="{E249B3D1-D996-4DCB-AE09-454CE8399234}" type="presOf" srcId="{A6BEAD50-2B8E-4FA0-AA97-A981183B3856}" destId="{510283D2-DAE3-400D-9FC8-636035882EFF}" srcOrd="0" destOrd="0" presId="urn:microsoft.com/office/officeart/2005/8/layout/hList6"/>
    <dgm:cxn modelId="{36666395-DCD8-461F-8091-6D39E38849E0}" srcId="{A6BEAD50-2B8E-4FA0-AA97-A981183B3856}" destId="{8611DB29-C04A-4C6B-B31B-CE090FF6DB3A}" srcOrd="0" destOrd="0" parTransId="{92287AD0-332C-4811-955D-93EC5BEDB601}" sibTransId="{74A20927-6CCA-4036-A9DB-C5AC4A1EAFE0}"/>
    <dgm:cxn modelId="{2F8D6446-E17F-4097-BDE4-EA3003FCF084}" srcId="{2C9A2D18-E026-4CCA-AB97-78EE10F47142}" destId="{30B00F26-B1CA-4BA5-BF80-0179F826F731}" srcOrd="2" destOrd="0" parTransId="{D0295D57-2F58-4952-88C6-A0633DC84C76}" sibTransId="{7B2DA059-7998-4512-82B7-156387DCF661}"/>
    <dgm:cxn modelId="{55700E6B-DB7C-4E83-82A6-27188C2DD6C5}" type="presOf" srcId="{2C9A2D18-E026-4CCA-AB97-78EE10F47142}" destId="{971060E7-DE23-4B1C-80DA-9B28B412381A}" srcOrd="0" destOrd="0" presId="urn:microsoft.com/office/officeart/2005/8/layout/hList6"/>
    <dgm:cxn modelId="{6CEE3C8C-3F66-4CAA-B61E-4985D2538450}" srcId="{24E183AE-F700-48CE-A2C6-F6EFF9638B58}" destId="{4D908035-3FB9-407C-A381-E8CBE9024F79}" srcOrd="0" destOrd="0" parTransId="{4D9736E1-6A11-491F-8213-37253CC4A16A}" sibTransId="{A989E846-73BD-4BD7-AD00-5C59B40D3888}"/>
    <dgm:cxn modelId="{6D6B5170-4FD3-4F09-99EA-169730562610}" type="presOf" srcId="{66A7FB67-71C2-4A89-A163-F729D057B77F}" destId="{66975625-1314-4D4E-8581-076ED2602AA2}" srcOrd="0" destOrd="1" presId="urn:microsoft.com/office/officeart/2005/8/layout/hList6"/>
    <dgm:cxn modelId="{D11DFD6B-0B6F-42D4-8C81-43D780B275A9}" srcId="{F08ACD15-1B13-4CC0-963C-59BF467ED414}" destId="{A46AE883-D9F0-482A-9A78-8A50BE0AC4E4}" srcOrd="0" destOrd="0" parTransId="{396C7CCB-05F7-4B5B-A2EB-45BEFA4A55B7}" sibTransId="{9BA03B40-106D-4C58-9224-985111C3AA44}"/>
    <dgm:cxn modelId="{6BA953F0-28A1-480E-A6A9-4F0BD3FB1771}" type="presOf" srcId="{A46AE883-D9F0-482A-9A78-8A50BE0AC4E4}" destId="{898F0276-2B56-4A89-A13A-0EA404199FCF}" srcOrd="0" destOrd="1" presId="urn:microsoft.com/office/officeart/2005/8/layout/hList6"/>
    <dgm:cxn modelId="{D5CA5BC8-C54F-417F-B863-6CAFD3486BA3}" type="presOf" srcId="{49BE1479-3673-4CEC-9175-3F61EBFFCD48}" destId="{66975625-1314-4D4E-8581-076ED2602AA2}" srcOrd="0" destOrd="0" presId="urn:microsoft.com/office/officeart/2005/8/layout/hList6"/>
    <dgm:cxn modelId="{3424FEF7-488F-4204-B3F7-F04DA78285C4}" type="presOf" srcId="{21895F27-AEB1-4AEC-A97B-1E151CD9233C}" destId="{D76518B7-1668-438C-8875-00BCF9C118F9}" srcOrd="0" destOrd="1" presId="urn:microsoft.com/office/officeart/2005/8/layout/hList6"/>
    <dgm:cxn modelId="{6C3C4133-8BB5-45BC-96B1-F7F3ACB1FEF2}" srcId="{38E9D275-5447-4C17-9D6B-5E58ED41B88C}" destId="{9CE1F2C0-5295-40C1-BC1C-F5430EDD3D14}" srcOrd="0" destOrd="0" parTransId="{6A761607-570D-4481-BB68-3C459BF90725}" sibTransId="{49AEEE4C-4FCD-4971-AFF1-BE4BA311147B}"/>
    <dgm:cxn modelId="{1254DCBF-1216-4F89-8B60-9219847A68EE}" type="presOf" srcId="{38E9D275-5447-4C17-9D6B-5E58ED41B88C}" destId="{B6F64E99-7203-4FB3-A778-4A4C6E53E7A8}" srcOrd="0" destOrd="0" presId="urn:microsoft.com/office/officeart/2005/8/layout/hList6"/>
    <dgm:cxn modelId="{5B57FB34-0A98-4A81-B27C-A4B3551197B4}" type="presOf" srcId="{9CE1F2C0-5295-40C1-BC1C-F5430EDD3D14}" destId="{B6F64E99-7203-4FB3-A778-4A4C6E53E7A8}" srcOrd="0" destOrd="1" presId="urn:microsoft.com/office/officeart/2005/8/layout/hList6"/>
    <dgm:cxn modelId="{E5F2218F-E05B-4B79-8479-E6002343EA6E}" srcId="{2C9A2D18-E026-4CCA-AB97-78EE10F47142}" destId="{49BE1479-3673-4CEC-9175-3F61EBFFCD48}" srcOrd="5" destOrd="0" parTransId="{7EB2240B-5EF1-4FB1-A0BA-CC0D0FFB6D79}" sibTransId="{DFF9E72A-8DB9-4BD7-A152-4ABCCD76BD7D}"/>
    <dgm:cxn modelId="{DAC09D74-032E-4A87-A437-96B0A89A485F}" type="presOf" srcId="{24E183AE-F700-48CE-A2C6-F6EFF9638B58}" destId="{0FC7E4F4-BF56-4006-B682-4A07F700D673}" srcOrd="0" destOrd="0" presId="urn:microsoft.com/office/officeart/2005/8/layout/hList6"/>
    <dgm:cxn modelId="{A1B45B32-BC50-46D8-A703-258FC75D2D13}" type="presOf" srcId="{F08ACD15-1B13-4CC0-963C-59BF467ED414}" destId="{898F0276-2B56-4A89-A13A-0EA404199FCF}" srcOrd="0" destOrd="0" presId="urn:microsoft.com/office/officeart/2005/8/layout/hList6"/>
    <dgm:cxn modelId="{DA93DA79-4CE3-4D4E-AEA1-7E9C3408A949}" type="presOf" srcId="{8611DB29-C04A-4C6B-B31B-CE090FF6DB3A}" destId="{510283D2-DAE3-400D-9FC8-636035882EFF}" srcOrd="0" destOrd="1" presId="urn:microsoft.com/office/officeart/2005/8/layout/hList6"/>
    <dgm:cxn modelId="{17F109B0-1FB0-49A4-83DB-2EC2E6AD0F06}" srcId="{2C9A2D18-E026-4CCA-AB97-78EE10F47142}" destId="{24E183AE-F700-48CE-A2C6-F6EFF9638B58}" srcOrd="0" destOrd="0" parTransId="{B6C77F9E-99E8-478E-A047-08B5792D0A4E}" sibTransId="{80E98438-2849-410C-AAF9-C11117D3FA27}"/>
    <dgm:cxn modelId="{0E1D4931-B870-431C-9F36-C130E3B6273C}" srcId="{2C9A2D18-E026-4CCA-AB97-78EE10F47142}" destId="{F08ACD15-1B13-4CC0-963C-59BF467ED414}" srcOrd="4" destOrd="0" parTransId="{175194DE-4AB9-4D5C-9174-1DF346179924}" sibTransId="{E2A52157-AEB1-41DB-B734-6C44C79799DD}"/>
    <dgm:cxn modelId="{24FECB2F-F35F-4137-96C6-1C68CC49A44F}" type="presParOf" srcId="{971060E7-DE23-4B1C-80DA-9B28B412381A}" destId="{0FC7E4F4-BF56-4006-B682-4A07F700D673}" srcOrd="0" destOrd="0" presId="urn:microsoft.com/office/officeart/2005/8/layout/hList6"/>
    <dgm:cxn modelId="{535AF2BF-23F7-49FE-B16E-EDBC9DF0B0D7}" type="presParOf" srcId="{971060E7-DE23-4B1C-80DA-9B28B412381A}" destId="{6DE7C52A-AA50-4B02-8DA6-9C530DC1ACC1}" srcOrd="1" destOrd="0" presId="urn:microsoft.com/office/officeart/2005/8/layout/hList6"/>
    <dgm:cxn modelId="{AE853E4C-A2ED-425A-9AB7-68C84AC5E042}" type="presParOf" srcId="{971060E7-DE23-4B1C-80DA-9B28B412381A}" destId="{B6F64E99-7203-4FB3-A778-4A4C6E53E7A8}" srcOrd="2" destOrd="0" presId="urn:microsoft.com/office/officeart/2005/8/layout/hList6"/>
    <dgm:cxn modelId="{89D09254-721F-494F-AE56-D4DAFFB7101E}" type="presParOf" srcId="{971060E7-DE23-4B1C-80DA-9B28B412381A}" destId="{1F29F188-E501-4644-823B-00B14767A252}" srcOrd="3" destOrd="0" presId="urn:microsoft.com/office/officeart/2005/8/layout/hList6"/>
    <dgm:cxn modelId="{091EFF28-EADD-4E09-8FBD-D93F85F713A7}" type="presParOf" srcId="{971060E7-DE23-4B1C-80DA-9B28B412381A}" destId="{D76518B7-1668-438C-8875-00BCF9C118F9}" srcOrd="4" destOrd="0" presId="urn:microsoft.com/office/officeart/2005/8/layout/hList6"/>
    <dgm:cxn modelId="{1EB4325F-D83A-4D15-9E43-B37331AB515C}" type="presParOf" srcId="{971060E7-DE23-4B1C-80DA-9B28B412381A}" destId="{6FE9B7F1-9B08-489D-91C5-25345E745938}" srcOrd="5" destOrd="0" presId="urn:microsoft.com/office/officeart/2005/8/layout/hList6"/>
    <dgm:cxn modelId="{7059FED7-379C-4A2B-8E9C-F54E2A7E7A84}" type="presParOf" srcId="{971060E7-DE23-4B1C-80DA-9B28B412381A}" destId="{510283D2-DAE3-400D-9FC8-636035882EFF}" srcOrd="6" destOrd="0" presId="urn:microsoft.com/office/officeart/2005/8/layout/hList6"/>
    <dgm:cxn modelId="{ED28E8D0-A5DC-4ECE-9D86-AAE3E8098E78}" type="presParOf" srcId="{971060E7-DE23-4B1C-80DA-9B28B412381A}" destId="{983E1E3D-29A3-4F7C-8F77-A6A1563CB024}" srcOrd="7" destOrd="0" presId="urn:microsoft.com/office/officeart/2005/8/layout/hList6"/>
    <dgm:cxn modelId="{7B3AE1FB-AC9F-402A-A096-28249BEB2D96}" type="presParOf" srcId="{971060E7-DE23-4B1C-80DA-9B28B412381A}" destId="{898F0276-2B56-4A89-A13A-0EA404199FCF}" srcOrd="8" destOrd="0" presId="urn:microsoft.com/office/officeart/2005/8/layout/hList6"/>
    <dgm:cxn modelId="{4CC9E211-BC36-4B16-A108-DC6A296BE12C}" type="presParOf" srcId="{971060E7-DE23-4B1C-80DA-9B28B412381A}" destId="{733CD37A-22D0-45D9-B799-E5ED8298BD32}" srcOrd="9" destOrd="0" presId="urn:microsoft.com/office/officeart/2005/8/layout/hList6"/>
    <dgm:cxn modelId="{D57C2948-A834-45B1-B140-FF8245DA94AF}" type="presParOf" srcId="{971060E7-DE23-4B1C-80DA-9B28B412381A}" destId="{66975625-1314-4D4E-8581-076ED2602AA2}" srcOrd="10"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C4AABE-53D7-4BD4-B187-99DB34B551D0}" type="doc">
      <dgm:prSet loTypeId="urn:microsoft.com/office/officeart/2011/layout/InterconnectedBlockProcess" loCatId="process" qsTypeId="urn:microsoft.com/office/officeart/2005/8/quickstyle/simple1" qsCatId="simple" csTypeId="urn:microsoft.com/office/officeart/2005/8/colors/colorful5" csCatId="colorful" phldr="1"/>
      <dgm:spPr/>
      <dgm:t>
        <a:bodyPr/>
        <a:lstStyle/>
        <a:p>
          <a:endParaRPr lang="en-US"/>
        </a:p>
      </dgm:t>
    </dgm:pt>
    <dgm:pt modelId="{A3B31BD4-CD0D-4602-8C53-9941F231B8F0}">
      <dgm:prSet phldrT="[Text]" custT="1"/>
      <dgm:spPr/>
      <dgm:t>
        <a:bodyPr/>
        <a:lstStyle/>
        <a:p>
          <a:r>
            <a:rPr lang="en-US" sz="2000" b="1" dirty="0">
              <a:solidFill>
                <a:srgbClr val="FFFF00"/>
              </a:solidFill>
            </a:rPr>
            <a:t>National Goals of Education</a:t>
          </a:r>
        </a:p>
      </dgm:t>
    </dgm:pt>
    <dgm:pt modelId="{CE384202-D718-4C68-8F0E-330991356CC6}" type="parTrans" cxnId="{59F61084-0D22-4F33-BDB7-457A59E06B38}">
      <dgm:prSet/>
      <dgm:spPr/>
      <dgm:t>
        <a:bodyPr/>
        <a:lstStyle/>
        <a:p>
          <a:endParaRPr lang="en-US"/>
        </a:p>
      </dgm:t>
    </dgm:pt>
    <dgm:pt modelId="{87C928BD-F233-4F15-AB04-4B1F1F07990B}" type="sibTrans" cxnId="{59F61084-0D22-4F33-BDB7-457A59E06B38}">
      <dgm:prSet/>
      <dgm:spPr/>
      <dgm:t>
        <a:bodyPr/>
        <a:lstStyle/>
        <a:p>
          <a:endParaRPr lang="en-US"/>
        </a:p>
      </dgm:t>
    </dgm:pt>
    <dgm:pt modelId="{5D937730-008B-4FA6-B12A-0E340703C467}">
      <dgm:prSet phldrT="[Text]" custT="1"/>
      <dgm:spPr/>
      <dgm:t>
        <a:bodyPr/>
        <a:lstStyle/>
        <a:p>
          <a:pPr algn="just"/>
          <a:endParaRPr lang="en-US" sz="2000" b="1" dirty="0"/>
        </a:p>
        <a:p>
          <a:pPr algn="l"/>
          <a:r>
            <a:rPr lang="en-US" sz="2000" b="1" dirty="0"/>
            <a:t>No. 1: </a:t>
          </a:r>
          <a:r>
            <a:rPr lang="en-US" sz="2000" dirty="0"/>
            <a:t>Education in Kenya should foster nationalism, patriotism and promote national unity </a:t>
          </a:r>
        </a:p>
      </dgm:t>
    </dgm:pt>
    <dgm:pt modelId="{2867EBDB-FEEE-4898-9688-DF22707721BB}" type="parTrans" cxnId="{A24A1449-421C-416F-915D-76FCE685862A}">
      <dgm:prSet/>
      <dgm:spPr/>
      <dgm:t>
        <a:bodyPr/>
        <a:lstStyle/>
        <a:p>
          <a:endParaRPr lang="en-US"/>
        </a:p>
      </dgm:t>
    </dgm:pt>
    <dgm:pt modelId="{39BDCC4B-0400-4759-BF76-02C33F8748D9}" type="sibTrans" cxnId="{A24A1449-421C-416F-915D-76FCE685862A}">
      <dgm:prSet/>
      <dgm:spPr/>
      <dgm:t>
        <a:bodyPr/>
        <a:lstStyle/>
        <a:p>
          <a:endParaRPr lang="en-US"/>
        </a:p>
      </dgm:t>
    </dgm:pt>
    <dgm:pt modelId="{37316C19-0F69-43BB-ABB1-1DC1B3D49D0F}">
      <dgm:prSet phldrT="[Text]" custT="1"/>
      <dgm:spPr/>
      <dgm:t>
        <a:bodyPr/>
        <a:lstStyle/>
        <a:p>
          <a:endParaRPr lang="en-US" sz="2000" b="1" dirty="0"/>
        </a:p>
        <a:p>
          <a:r>
            <a:rPr lang="en-US" sz="2000" b="1" dirty="0">
              <a:solidFill>
                <a:srgbClr val="FFFF00"/>
              </a:solidFill>
            </a:rPr>
            <a:t>Level Learning Outcomes</a:t>
          </a:r>
        </a:p>
      </dgm:t>
    </dgm:pt>
    <dgm:pt modelId="{90C12C6E-24BC-4FF5-B736-EFBB56671A7D}" type="parTrans" cxnId="{56F6271E-81ED-4C18-9015-31C22CD222D6}">
      <dgm:prSet/>
      <dgm:spPr/>
      <dgm:t>
        <a:bodyPr/>
        <a:lstStyle/>
        <a:p>
          <a:endParaRPr lang="en-US"/>
        </a:p>
      </dgm:t>
    </dgm:pt>
    <dgm:pt modelId="{1014699C-3FA4-4D79-BAFF-F87AC298B8B1}" type="sibTrans" cxnId="{56F6271E-81ED-4C18-9015-31C22CD222D6}">
      <dgm:prSet/>
      <dgm:spPr/>
      <dgm:t>
        <a:bodyPr/>
        <a:lstStyle/>
        <a:p>
          <a:endParaRPr lang="en-US"/>
        </a:p>
      </dgm:t>
    </dgm:pt>
    <dgm:pt modelId="{F820DE0F-B934-4B11-9DA9-C100792ACBF0}">
      <dgm:prSet phldrT="[Text]" custT="1"/>
      <dgm:spPr/>
      <dgm:t>
        <a:bodyPr/>
        <a:lstStyle/>
        <a:p>
          <a:pPr algn="l"/>
          <a:r>
            <a:rPr lang="en-US" sz="2000" b="1" dirty="0"/>
            <a:t>No.08:</a:t>
          </a:r>
          <a:r>
            <a:rPr lang="en-US" sz="2000" dirty="0"/>
            <a:t> Demonstrate ethical </a:t>
          </a:r>
          <a:r>
            <a:rPr lang="en-US" sz="2000" dirty="0" err="1"/>
            <a:t>behaviour</a:t>
          </a:r>
          <a:r>
            <a:rPr lang="en-US" sz="2000" dirty="0"/>
            <a:t> and exhibit good citizenship as a civic responsibility</a:t>
          </a:r>
        </a:p>
      </dgm:t>
    </dgm:pt>
    <dgm:pt modelId="{C7C44660-D8B8-4F89-936F-44D4C347C56E}" type="parTrans" cxnId="{664D5490-3E24-42D6-8B49-1CC23A05E3FD}">
      <dgm:prSet/>
      <dgm:spPr/>
      <dgm:t>
        <a:bodyPr/>
        <a:lstStyle/>
        <a:p>
          <a:endParaRPr lang="en-US"/>
        </a:p>
      </dgm:t>
    </dgm:pt>
    <dgm:pt modelId="{A3223C3D-A973-435F-9B3F-3DE9890EF8EF}" type="sibTrans" cxnId="{664D5490-3E24-42D6-8B49-1CC23A05E3FD}">
      <dgm:prSet/>
      <dgm:spPr/>
      <dgm:t>
        <a:bodyPr/>
        <a:lstStyle/>
        <a:p>
          <a:endParaRPr lang="en-US"/>
        </a:p>
      </dgm:t>
    </dgm:pt>
    <dgm:pt modelId="{774B7ED9-60AC-4A2F-8AFA-C853B61DE888}">
      <dgm:prSet phldrT="[Text]" custT="1"/>
      <dgm:spPr/>
      <dgm:t>
        <a:bodyPr/>
        <a:lstStyle/>
        <a:p>
          <a:pPr algn="l"/>
          <a:r>
            <a:rPr lang="en-US" sz="2000" b="1" dirty="0">
              <a:latin typeface="+mj-lt"/>
            </a:rPr>
            <a:t>No. 10: </a:t>
          </a:r>
          <a:r>
            <a:rPr lang="en-US" sz="2000" dirty="0">
              <a:effectLst/>
              <a:latin typeface="+mj-lt"/>
            </a:rPr>
            <a:t>Demonstrate appreciation of the country’s rich, diverse cultural heritage for harmonious </a:t>
          </a:r>
          <a:r>
            <a:rPr lang="en-US" sz="1800" dirty="0">
              <a:effectLst/>
              <a:latin typeface="+mj-lt"/>
            </a:rPr>
            <a:t>living</a:t>
          </a:r>
        </a:p>
        <a:p>
          <a:pPr algn="just"/>
          <a:endParaRPr lang="en-US" sz="1800" dirty="0">
            <a:latin typeface="+mj-lt"/>
          </a:endParaRPr>
        </a:p>
      </dgm:t>
    </dgm:pt>
    <dgm:pt modelId="{0CC524A2-164A-4331-A780-A1251CAEA99F}" type="parTrans" cxnId="{C51C2092-40FD-4AED-8E4A-403C360CF6FB}">
      <dgm:prSet/>
      <dgm:spPr/>
      <dgm:t>
        <a:bodyPr/>
        <a:lstStyle/>
        <a:p>
          <a:endParaRPr lang="en-US"/>
        </a:p>
      </dgm:t>
    </dgm:pt>
    <dgm:pt modelId="{3C6DFDA0-BC36-4863-81B7-5F8D2BD80318}" type="sibTrans" cxnId="{C51C2092-40FD-4AED-8E4A-403C360CF6FB}">
      <dgm:prSet/>
      <dgm:spPr/>
      <dgm:t>
        <a:bodyPr/>
        <a:lstStyle/>
        <a:p>
          <a:endParaRPr lang="en-US"/>
        </a:p>
      </dgm:t>
    </dgm:pt>
    <dgm:pt modelId="{F36AE941-C765-4B9A-AA06-BD553CEC1362}">
      <dgm:prSet phldrT="[Text]" custT="1"/>
      <dgm:spPr/>
      <dgm:t>
        <a:bodyPr/>
        <a:lstStyle/>
        <a:p>
          <a:endParaRPr lang="en-US" sz="2000" b="1" dirty="0"/>
        </a:p>
        <a:p>
          <a:r>
            <a:rPr lang="en-US" sz="2000" b="1" dirty="0">
              <a:solidFill>
                <a:srgbClr val="FFFF00"/>
              </a:solidFill>
            </a:rPr>
            <a:t>Social Studies General Learning Outcomes </a:t>
          </a:r>
        </a:p>
      </dgm:t>
    </dgm:pt>
    <dgm:pt modelId="{ECEA3C2E-2BA9-450A-AC9D-397141D26667}" type="parTrans" cxnId="{016EC355-4EB5-441A-B43F-35527ADDDB53}">
      <dgm:prSet/>
      <dgm:spPr/>
      <dgm:t>
        <a:bodyPr/>
        <a:lstStyle/>
        <a:p>
          <a:endParaRPr lang="en-US"/>
        </a:p>
      </dgm:t>
    </dgm:pt>
    <dgm:pt modelId="{F32E7973-4FA7-41A9-A7CA-E337FA1BE2FD}" type="sibTrans" cxnId="{016EC355-4EB5-441A-B43F-35527ADDDB53}">
      <dgm:prSet/>
      <dgm:spPr/>
      <dgm:t>
        <a:bodyPr/>
        <a:lstStyle/>
        <a:p>
          <a:endParaRPr lang="en-US"/>
        </a:p>
      </dgm:t>
    </dgm:pt>
    <dgm:pt modelId="{F6D600BE-3E59-4D4A-829D-211FFC59B79E}">
      <dgm:prSet phldrT="[Text]" custT="1"/>
      <dgm:spPr/>
      <dgm:t>
        <a:bodyPr/>
        <a:lstStyle/>
        <a:p>
          <a:pPr algn="l"/>
          <a:r>
            <a:rPr lang="en-US" sz="1800" b="1" dirty="0">
              <a:effectLst/>
              <a:latin typeface="+mj-lt"/>
              <a:ea typeface="*HY_Sinmyeongjo-Identity-H"/>
            </a:rPr>
            <a:t>No. 4:</a:t>
          </a:r>
          <a:r>
            <a:rPr lang="en-US" sz="1800" dirty="0">
              <a:effectLst/>
              <a:latin typeface="+mj-lt"/>
              <a:ea typeface="*HY_Sinmyeongjo-Identity-H"/>
            </a:rPr>
            <a:t>Develop understanding of values and basic principles of democracy, governance, human rights and roles as a responsible citizen</a:t>
          </a:r>
          <a:endParaRPr lang="en-US" sz="1800" dirty="0">
            <a:latin typeface="+mj-lt"/>
          </a:endParaRPr>
        </a:p>
      </dgm:t>
    </dgm:pt>
    <dgm:pt modelId="{152CB192-5358-453A-A1AB-9EE743E0D650}" type="parTrans" cxnId="{84C9EC47-73E4-411A-90D7-08E466E42363}">
      <dgm:prSet/>
      <dgm:spPr/>
      <dgm:t>
        <a:bodyPr/>
        <a:lstStyle/>
        <a:p>
          <a:endParaRPr lang="en-US"/>
        </a:p>
      </dgm:t>
    </dgm:pt>
    <dgm:pt modelId="{8860D24B-D77F-4D84-A878-AE13DE389797}" type="sibTrans" cxnId="{84C9EC47-73E4-411A-90D7-08E466E42363}">
      <dgm:prSet/>
      <dgm:spPr/>
      <dgm:t>
        <a:bodyPr/>
        <a:lstStyle/>
        <a:p>
          <a:endParaRPr lang="en-US"/>
        </a:p>
      </dgm:t>
    </dgm:pt>
    <dgm:pt modelId="{86345C4C-722D-426B-ADA1-7D766C8600E1}">
      <dgm:prSet custT="1"/>
      <dgm:spPr/>
      <dgm:t>
        <a:bodyPr/>
        <a:lstStyle/>
        <a:p>
          <a:pPr algn="l"/>
          <a:r>
            <a:rPr lang="en-GB" sz="1800" b="1" dirty="0">
              <a:effectLst/>
              <a:latin typeface="+mj-lt"/>
              <a:ea typeface="Times New Roman" panose="02020603050405020304" pitchFamily="18" charset="0"/>
            </a:rPr>
            <a:t>No. 5: </a:t>
          </a:r>
          <a:r>
            <a:rPr lang="en-GB" sz="1800" dirty="0">
              <a:effectLst/>
              <a:latin typeface="+mj-lt"/>
              <a:ea typeface="Times New Roman" panose="02020603050405020304" pitchFamily="18" charset="0"/>
            </a:rPr>
            <a:t>Cultivate respect and appreciation for diversity and differences that contribute to international understanding for mutual social responsibility</a:t>
          </a:r>
        </a:p>
        <a:p>
          <a:pPr algn="just"/>
          <a:endParaRPr lang="en-US" sz="1800" dirty="0">
            <a:effectLst/>
            <a:latin typeface="+mj-lt"/>
          </a:endParaRPr>
        </a:p>
      </dgm:t>
    </dgm:pt>
    <dgm:pt modelId="{F4BF4C22-BE54-445D-9956-07C2F98C08DE}" type="parTrans" cxnId="{7EC35AB6-DA8B-4404-9B04-E1A11DE6F9A9}">
      <dgm:prSet/>
      <dgm:spPr/>
      <dgm:t>
        <a:bodyPr/>
        <a:lstStyle/>
        <a:p>
          <a:endParaRPr lang="en-US"/>
        </a:p>
      </dgm:t>
    </dgm:pt>
    <dgm:pt modelId="{E6BEFE51-89EC-4318-B4BF-AEBCBFE34DA0}" type="sibTrans" cxnId="{7EC35AB6-DA8B-4404-9B04-E1A11DE6F9A9}">
      <dgm:prSet/>
      <dgm:spPr/>
      <dgm:t>
        <a:bodyPr/>
        <a:lstStyle/>
        <a:p>
          <a:endParaRPr lang="en-US"/>
        </a:p>
      </dgm:t>
    </dgm:pt>
    <dgm:pt modelId="{99A1DB5A-59E5-4521-8779-0F67B6B90956}">
      <dgm:prSet phldrT="[Text]" custT="1"/>
      <dgm:spPr/>
      <dgm:t>
        <a:bodyPr/>
        <a:lstStyle/>
        <a:p>
          <a:pPr algn="l"/>
          <a:r>
            <a:rPr lang="en-GB" sz="1800" b="1" dirty="0">
              <a:effectLst/>
              <a:latin typeface="+mj-lt"/>
              <a:ea typeface="Times New Roman" panose="02020603050405020304" pitchFamily="18" charset="0"/>
            </a:rPr>
            <a:t>No. 2 : </a:t>
          </a:r>
          <a:r>
            <a:rPr lang="en-GB" sz="1800" dirty="0">
              <a:effectLst/>
              <a:latin typeface="+mj-lt"/>
              <a:ea typeface="Times New Roman" panose="02020603050405020304" pitchFamily="18" charset="0"/>
            </a:rPr>
            <a:t>Appreciate and </a:t>
          </a:r>
          <a:r>
            <a:rPr lang="en-US" sz="1800" dirty="0">
              <a:effectLst/>
              <a:latin typeface="+mj-lt"/>
              <a:ea typeface="*HY_Sinmyeongjo-Identity-H"/>
            </a:rPr>
            <a:t>be proud of the Kenyan cultural heritage and be willing to further develop, preserve and share it globally</a:t>
          </a:r>
          <a:endParaRPr lang="en-US" sz="1800" dirty="0">
            <a:latin typeface="+mj-lt"/>
          </a:endParaRPr>
        </a:p>
      </dgm:t>
    </dgm:pt>
    <dgm:pt modelId="{AF95FF66-045D-43C9-83DD-34F3FAF3161B}" type="parTrans" cxnId="{46555568-DC47-4EF9-8698-B158A4881181}">
      <dgm:prSet/>
      <dgm:spPr/>
      <dgm:t>
        <a:bodyPr/>
        <a:lstStyle/>
        <a:p>
          <a:endParaRPr lang="en-US"/>
        </a:p>
      </dgm:t>
    </dgm:pt>
    <dgm:pt modelId="{46E20F0A-073A-491D-BDF3-CFA665E0EDDF}" type="sibTrans" cxnId="{46555568-DC47-4EF9-8698-B158A4881181}">
      <dgm:prSet/>
      <dgm:spPr/>
      <dgm:t>
        <a:bodyPr/>
        <a:lstStyle/>
        <a:p>
          <a:endParaRPr lang="en-US"/>
        </a:p>
      </dgm:t>
    </dgm:pt>
    <dgm:pt modelId="{AE1DFDCD-E5C0-46DD-A041-3C573E19335A}" type="pres">
      <dgm:prSet presAssocID="{01C4AABE-53D7-4BD4-B187-99DB34B551D0}" presName="Name0" presStyleCnt="0">
        <dgm:presLayoutVars>
          <dgm:chMax val="7"/>
          <dgm:chPref val="5"/>
          <dgm:dir/>
          <dgm:animOne val="branch"/>
          <dgm:animLvl val="lvl"/>
        </dgm:presLayoutVars>
      </dgm:prSet>
      <dgm:spPr/>
      <dgm:t>
        <a:bodyPr/>
        <a:lstStyle/>
        <a:p>
          <a:endParaRPr lang="en-US"/>
        </a:p>
      </dgm:t>
    </dgm:pt>
    <dgm:pt modelId="{D875FB7A-4EA2-4AF4-8F9E-B668C41E3D06}" type="pres">
      <dgm:prSet presAssocID="{F36AE941-C765-4B9A-AA06-BD553CEC1362}" presName="ChildAccent3" presStyleCnt="0"/>
      <dgm:spPr/>
    </dgm:pt>
    <dgm:pt modelId="{BD7E1289-52FE-4718-B17C-2F9F3F276AC2}" type="pres">
      <dgm:prSet presAssocID="{F36AE941-C765-4B9A-AA06-BD553CEC1362}" presName="ChildAccent" presStyleLbl="alignImgPlace1" presStyleIdx="0" presStyleCnt="3" custScaleX="178708" custScaleY="85427" custLinFactNeighborX="29471" custLinFactNeighborY="-10738"/>
      <dgm:spPr/>
      <dgm:t>
        <a:bodyPr/>
        <a:lstStyle/>
        <a:p>
          <a:endParaRPr lang="en-US"/>
        </a:p>
      </dgm:t>
    </dgm:pt>
    <dgm:pt modelId="{BE31EDC3-CA14-4117-9AD6-AD6963CF6281}" type="pres">
      <dgm:prSet presAssocID="{F36AE941-C765-4B9A-AA06-BD553CEC1362}" presName="Child3" presStyleLbl="revTx" presStyleIdx="0" presStyleCnt="0">
        <dgm:presLayoutVars>
          <dgm:chMax val="0"/>
          <dgm:chPref val="0"/>
          <dgm:bulletEnabled val="1"/>
        </dgm:presLayoutVars>
      </dgm:prSet>
      <dgm:spPr/>
      <dgm:t>
        <a:bodyPr/>
        <a:lstStyle/>
        <a:p>
          <a:endParaRPr lang="en-US"/>
        </a:p>
      </dgm:t>
    </dgm:pt>
    <dgm:pt modelId="{D0CF6811-B4C8-4DF9-8FDC-25F34437C384}" type="pres">
      <dgm:prSet presAssocID="{F36AE941-C765-4B9A-AA06-BD553CEC1362}" presName="Parent3" presStyleLbl="node1" presStyleIdx="0" presStyleCnt="3" custScaleX="173696" custLinFactNeighborX="27487" custLinFactNeighborY="-1959">
        <dgm:presLayoutVars>
          <dgm:chMax val="2"/>
          <dgm:chPref val="1"/>
          <dgm:bulletEnabled val="1"/>
        </dgm:presLayoutVars>
      </dgm:prSet>
      <dgm:spPr/>
      <dgm:t>
        <a:bodyPr/>
        <a:lstStyle/>
        <a:p>
          <a:endParaRPr lang="en-US"/>
        </a:p>
      </dgm:t>
    </dgm:pt>
    <dgm:pt modelId="{C496D790-173D-4915-A681-A3780035928F}" type="pres">
      <dgm:prSet presAssocID="{37316C19-0F69-43BB-ABB1-1DC1B3D49D0F}" presName="ChildAccent2" presStyleCnt="0"/>
      <dgm:spPr/>
    </dgm:pt>
    <dgm:pt modelId="{EF5E6A46-A93E-464E-BB76-604FC3F756D5}" type="pres">
      <dgm:prSet presAssocID="{37316C19-0F69-43BB-ABB1-1DC1B3D49D0F}" presName="ChildAccent" presStyleLbl="alignImgPlace1" presStyleIdx="1" presStyleCnt="3" custScaleX="157466" custScaleY="85299" custLinFactNeighborX="-42002" custLinFactNeighborY="-8386"/>
      <dgm:spPr/>
      <dgm:t>
        <a:bodyPr/>
        <a:lstStyle/>
        <a:p>
          <a:endParaRPr lang="en-US"/>
        </a:p>
      </dgm:t>
    </dgm:pt>
    <dgm:pt modelId="{1657D9DB-E10B-49C3-96AC-69ED34713A33}" type="pres">
      <dgm:prSet presAssocID="{37316C19-0F69-43BB-ABB1-1DC1B3D49D0F}" presName="Child2" presStyleLbl="revTx" presStyleIdx="0" presStyleCnt="0">
        <dgm:presLayoutVars>
          <dgm:chMax val="0"/>
          <dgm:chPref val="0"/>
          <dgm:bulletEnabled val="1"/>
        </dgm:presLayoutVars>
      </dgm:prSet>
      <dgm:spPr/>
      <dgm:t>
        <a:bodyPr/>
        <a:lstStyle/>
        <a:p>
          <a:endParaRPr lang="en-US"/>
        </a:p>
      </dgm:t>
    </dgm:pt>
    <dgm:pt modelId="{2AC37C1C-0E50-4DE0-B041-C9ABD4875F65}" type="pres">
      <dgm:prSet presAssocID="{37316C19-0F69-43BB-ABB1-1DC1B3D49D0F}" presName="Parent2" presStyleLbl="node1" presStyleIdx="1" presStyleCnt="3" custScaleX="189869" custScaleY="125960" custLinFactNeighborX="-55411" custLinFactNeighborY="-13982">
        <dgm:presLayoutVars>
          <dgm:chMax val="2"/>
          <dgm:chPref val="1"/>
          <dgm:bulletEnabled val="1"/>
        </dgm:presLayoutVars>
      </dgm:prSet>
      <dgm:spPr/>
      <dgm:t>
        <a:bodyPr/>
        <a:lstStyle/>
        <a:p>
          <a:endParaRPr lang="en-US"/>
        </a:p>
      </dgm:t>
    </dgm:pt>
    <dgm:pt modelId="{20A0F8C8-BC0C-4D31-AC95-C006F70AC615}" type="pres">
      <dgm:prSet presAssocID="{A3B31BD4-CD0D-4602-8C53-9941F231B8F0}" presName="ChildAccent1" presStyleCnt="0"/>
      <dgm:spPr/>
    </dgm:pt>
    <dgm:pt modelId="{2EC79E48-C147-4BA0-87D9-B05A7DCE48BD}" type="pres">
      <dgm:prSet presAssocID="{A3B31BD4-CD0D-4602-8C53-9941F231B8F0}" presName="ChildAccent" presStyleLbl="alignImgPlace1" presStyleIdx="2" presStyleCnt="3" custScaleX="162960" custScaleY="81018" custLinFactX="-16737" custLinFactNeighborX="-100000" custLinFactNeighborY="-6263"/>
      <dgm:spPr/>
      <dgm:t>
        <a:bodyPr/>
        <a:lstStyle/>
        <a:p>
          <a:endParaRPr lang="en-US"/>
        </a:p>
      </dgm:t>
    </dgm:pt>
    <dgm:pt modelId="{3975EF3F-E060-48D8-82DA-DAF1A7DC9163}" type="pres">
      <dgm:prSet presAssocID="{A3B31BD4-CD0D-4602-8C53-9941F231B8F0}" presName="Child1" presStyleLbl="revTx" presStyleIdx="0" presStyleCnt="0">
        <dgm:presLayoutVars>
          <dgm:chMax val="0"/>
          <dgm:chPref val="0"/>
          <dgm:bulletEnabled val="1"/>
        </dgm:presLayoutVars>
      </dgm:prSet>
      <dgm:spPr/>
      <dgm:t>
        <a:bodyPr/>
        <a:lstStyle/>
        <a:p>
          <a:endParaRPr lang="en-US"/>
        </a:p>
      </dgm:t>
    </dgm:pt>
    <dgm:pt modelId="{EED92E93-649A-411A-8F14-0612FB67D8D0}" type="pres">
      <dgm:prSet presAssocID="{A3B31BD4-CD0D-4602-8C53-9941F231B8F0}" presName="Parent1" presStyleLbl="node1" presStyleIdx="2" presStyleCnt="3" custScaleX="145639" custScaleY="190108" custLinFactX="-5530" custLinFactNeighborX="-100000" custLinFactNeighborY="-29591">
        <dgm:presLayoutVars>
          <dgm:chMax val="2"/>
          <dgm:chPref val="1"/>
          <dgm:bulletEnabled val="1"/>
        </dgm:presLayoutVars>
      </dgm:prSet>
      <dgm:spPr/>
      <dgm:t>
        <a:bodyPr/>
        <a:lstStyle/>
        <a:p>
          <a:endParaRPr lang="en-US"/>
        </a:p>
      </dgm:t>
    </dgm:pt>
  </dgm:ptLst>
  <dgm:cxnLst>
    <dgm:cxn modelId="{644B57A0-857D-4F94-B6C9-AEE52000B241}" type="presOf" srcId="{774B7ED9-60AC-4A2F-8AFA-C853B61DE888}" destId="{EF5E6A46-A93E-464E-BB76-604FC3F756D5}" srcOrd="0" destOrd="1" presId="urn:microsoft.com/office/officeart/2011/layout/InterconnectedBlockProcess"/>
    <dgm:cxn modelId="{A4DC0B70-644B-47FC-A73F-E282FEC4A41C}" type="presOf" srcId="{F820DE0F-B934-4B11-9DA9-C100792ACBF0}" destId="{1657D9DB-E10B-49C3-96AC-69ED34713A33}" srcOrd="1" destOrd="0" presId="urn:microsoft.com/office/officeart/2011/layout/InterconnectedBlockProcess"/>
    <dgm:cxn modelId="{1DD377E9-CF05-4E26-8BA1-CF3D337014E0}" type="presOf" srcId="{86345C4C-722D-426B-ADA1-7D766C8600E1}" destId="{BE31EDC3-CA14-4117-9AD6-AD6963CF6281}" srcOrd="1" destOrd="2" presId="urn:microsoft.com/office/officeart/2011/layout/InterconnectedBlockProcess"/>
    <dgm:cxn modelId="{56C6E511-C2F1-4A24-B6ED-ED34310DB042}" type="presOf" srcId="{F820DE0F-B934-4B11-9DA9-C100792ACBF0}" destId="{EF5E6A46-A93E-464E-BB76-604FC3F756D5}" srcOrd="0" destOrd="0" presId="urn:microsoft.com/office/officeart/2011/layout/InterconnectedBlockProcess"/>
    <dgm:cxn modelId="{D2EA1BA4-E2EF-4443-8369-17E905CAB783}" type="presOf" srcId="{01C4AABE-53D7-4BD4-B187-99DB34B551D0}" destId="{AE1DFDCD-E5C0-46DD-A041-3C573E19335A}" srcOrd="0" destOrd="0" presId="urn:microsoft.com/office/officeart/2011/layout/InterconnectedBlockProcess"/>
    <dgm:cxn modelId="{45363D29-CF2E-40F1-879E-290FDD26AC07}" type="presOf" srcId="{F36AE941-C765-4B9A-AA06-BD553CEC1362}" destId="{D0CF6811-B4C8-4DF9-8FDC-25F34437C384}" srcOrd="0" destOrd="0" presId="urn:microsoft.com/office/officeart/2011/layout/InterconnectedBlockProcess"/>
    <dgm:cxn modelId="{6972AEBB-7B0B-48BF-BCA3-77782FEEA567}" type="presOf" srcId="{A3B31BD4-CD0D-4602-8C53-9941F231B8F0}" destId="{EED92E93-649A-411A-8F14-0612FB67D8D0}" srcOrd="0" destOrd="0" presId="urn:microsoft.com/office/officeart/2011/layout/InterconnectedBlockProcess"/>
    <dgm:cxn modelId="{657A9C02-F27F-42B6-A647-F903FA433647}" type="presOf" srcId="{37316C19-0F69-43BB-ABB1-1DC1B3D49D0F}" destId="{2AC37C1C-0E50-4DE0-B041-C9ABD4875F65}" srcOrd="0" destOrd="0" presId="urn:microsoft.com/office/officeart/2011/layout/InterconnectedBlockProcess"/>
    <dgm:cxn modelId="{46555568-DC47-4EF9-8698-B158A4881181}" srcId="{F36AE941-C765-4B9A-AA06-BD553CEC1362}" destId="{99A1DB5A-59E5-4521-8779-0F67B6B90956}" srcOrd="0" destOrd="0" parTransId="{AF95FF66-045D-43C9-83DD-34F3FAF3161B}" sibTransId="{46E20F0A-073A-491D-BDF3-CFA665E0EDDF}"/>
    <dgm:cxn modelId="{A24A1449-421C-416F-915D-76FCE685862A}" srcId="{A3B31BD4-CD0D-4602-8C53-9941F231B8F0}" destId="{5D937730-008B-4FA6-B12A-0E340703C467}" srcOrd="0" destOrd="0" parTransId="{2867EBDB-FEEE-4898-9688-DF22707721BB}" sibTransId="{39BDCC4B-0400-4759-BF76-02C33F8748D9}"/>
    <dgm:cxn modelId="{1FB75FCC-BC65-4B5E-AAEF-FCA1FA6BEA03}" type="presOf" srcId="{774B7ED9-60AC-4A2F-8AFA-C853B61DE888}" destId="{1657D9DB-E10B-49C3-96AC-69ED34713A33}" srcOrd="1" destOrd="1" presId="urn:microsoft.com/office/officeart/2011/layout/InterconnectedBlockProcess"/>
    <dgm:cxn modelId="{664D5490-3E24-42D6-8B49-1CC23A05E3FD}" srcId="{37316C19-0F69-43BB-ABB1-1DC1B3D49D0F}" destId="{F820DE0F-B934-4B11-9DA9-C100792ACBF0}" srcOrd="0" destOrd="0" parTransId="{C7C44660-D8B8-4F89-936F-44D4C347C56E}" sibTransId="{A3223C3D-A973-435F-9B3F-3DE9890EF8EF}"/>
    <dgm:cxn modelId="{F66DC2B8-1A7F-48AF-85AC-7B8B65763A2B}" type="presOf" srcId="{99A1DB5A-59E5-4521-8779-0F67B6B90956}" destId="{BE31EDC3-CA14-4117-9AD6-AD6963CF6281}" srcOrd="1" destOrd="0" presId="urn:microsoft.com/office/officeart/2011/layout/InterconnectedBlockProcess"/>
    <dgm:cxn modelId="{59F61084-0D22-4F33-BDB7-457A59E06B38}" srcId="{01C4AABE-53D7-4BD4-B187-99DB34B551D0}" destId="{A3B31BD4-CD0D-4602-8C53-9941F231B8F0}" srcOrd="0" destOrd="0" parTransId="{CE384202-D718-4C68-8F0E-330991356CC6}" sibTransId="{87C928BD-F233-4F15-AB04-4B1F1F07990B}"/>
    <dgm:cxn modelId="{623360F2-C55C-48DC-A55A-93945CDC0650}" type="presOf" srcId="{5D937730-008B-4FA6-B12A-0E340703C467}" destId="{2EC79E48-C147-4BA0-87D9-B05A7DCE48BD}" srcOrd="0" destOrd="0" presId="urn:microsoft.com/office/officeart/2011/layout/InterconnectedBlockProcess"/>
    <dgm:cxn modelId="{CE804B1A-F5F5-4300-BFDB-8AEF32133ECA}" type="presOf" srcId="{86345C4C-722D-426B-ADA1-7D766C8600E1}" destId="{BD7E1289-52FE-4718-B17C-2F9F3F276AC2}" srcOrd="0" destOrd="2" presId="urn:microsoft.com/office/officeart/2011/layout/InterconnectedBlockProcess"/>
    <dgm:cxn modelId="{5C43C8D2-09E5-4B3F-86C0-40D37131629C}" type="presOf" srcId="{5D937730-008B-4FA6-B12A-0E340703C467}" destId="{3975EF3F-E060-48D8-82DA-DAF1A7DC9163}" srcOrd="1" destOrd="0" presId="urn:microsoft.com/office/officeart/2011/layout/InterconnectedBlockProcess"/>
    <dgm:cxn modelId="{7EC35AB6-DA8B-4404-9B04-E1A11DE6F9A9}" srcId="{F36AE941-C765-4B9A-AA06-BD553CEC1362}" destId="{86345C4C-722D-426B-ADA1-7D766C8600E1}" srcOrd="2" destOrd="0" parTransId="{F4BF4C22-BE54-445D-9956-07C2F98C08DE}" sibTransId="{E6BEFE51-89EC-4318-B4BF-AEBCBFE34DA0}"/>
    <dgm:cxn modelId="{D3172066-9A3D-4A4A-A2E7-8D2C60C08EF6}" type="presOf" srcId="{F6D600BE-3E59-4D4A-829D-211FFC59B79E}" destId="{BE31EDC3-CA14-4117-9AD6-AD6963CF6281}" srcOrd="1" destOrd="1" presId="urn:microsoft.com/office/officeart/2011/layout/InterconnectedBlockProcess"/>
    <dgm:cxn modelId="{56F6271E-81ED-4C18-9015-31C22CD222D6}" srcId="{01C4AABE-53D7-4BD4-B187-99DB34B551D0}" destId="{37316C19-0F69-43BB-ABB1-1DC1B3D49D0F}" srcOrd="1" destOrd="0" parTransId="{90C12C6E-24BC-4FF5-B736-EFBB56671A7D}" sibTransId="{1014699C-3FA4-4D79-BAFF-F87AC298B8B1}"/>
    <dgm:cxn modelId="{84C9EC47-73E4-411A-90D7-08E466E42363}" srcId="{F36AE941-C765-4B9A-AA06-BD553CEC1362}" destId="{F6D600BE-3E59-4D4A-829D-211FFC59B79E}" srcOrd="1" destOrd="0" parTransId="{152CB192-5358-453A-A1AB-9EE743E0D650}" sibTransId="{8860D24B-D77F-4D84-A878-AE13DE389797}"/>
    <dgm:cxn modelId="{D31F326D-BD24-4BA9-AFC1-0BC458A90E8E}" type="presOf" srcId="{F6D600BE-3E59-4D4A-829D-211FFC59B79E}" destId="{BD7E1289-52FE-4718-B17C-2F9F3F276AC2}" srcOrd="0" destOrd="1" presId="urn:microsoft.com/office/officeart/2011/layout/InterconnectedBlockProcess"/>
    <dgm:cxn modelId="{C51C2092-40FD-4AED-8E4A-403C360CF6FB}" srcId="{37316C19-0F69-43BB-ABB1-1DC1B3D49D0F}" destId="{774B7ED9-60AC-4A2F-8AFA-C853B61DE888}" srcOrd="1" destOrd="0" parTransId="{0CC524A2-164A-4331-A780-A1251CAEA99F}" sibTransId="{3C6DFDA0-BC36-4863-81B7-5F8D2BD80318}"/>
    <dgm:cxn modelId="{016EC355-4EB5-441A-B43F-35527ADDDB53}" srcId="{01C4AABE-53D7-4BD4-B187-99DB34B551D0}" destId="{F36AE941-C765-4B9A-AA06-BD553CEC1362}" srcOrd="2" destOrd="0" parTransId="{ECEA3C2E-2BA9-450A-AC9D-397141D26667}" sibTransId="{F32E7973-4FA7-41A9-A7CA-E337FA1BE2FD}"/>
    <dgm:cxn modelId="{D47D02D1-91A7-48B4-A386-03DC5EB36322}" type="presOf" srcId="{99A1DB5A-59E5-4521-8779-0F67B6B90956}" destId="{BD7E1289-52FE-4718-B17C-2F9F3F276AC2}" srcOrd="0" destOrd="0" presId="urn:microsoft.com/office/officeart/2011/layout/InterconnectedBlockProcess"/>
    <dgm:cxn modelId="{2F91048F-4E9F-4DCC-9A4D-CE1FF66805BA}" type="presParOf" srcId="{AE1DFDCD-E5C0-46DD-A041-3C573E19335A}" destId="{D875FB7A-4EA2-4AF4-8F9E-B668C41E3D06}" srcOrd="0" destOrd="0" presId="urn:microsoft.com/office/officeart/2011/layout/InterconnectedBlockProcess"/>
    <dgm:cxn modelId="{7FC379FE-C93D-4474-A346-EACF3AEEC149}" type="presParOf" srcId="{D875FB7A-4EA2-4AF4-8F9E-B668C41E3D06}" destId="{BD7E1289-52FE-4718-B17C-2F9F3F276AC2}" srcOrd="0" destOrd="0" presId="urn:microsoft.com/office/officeart/2011/layout/InterconnectedBlockProcess"/>
    <dgm:cxn modelId="{B0075903-2FD0-4979-85B0-9FC079D31DEB}" type="presParOf" srcId="{AE1DFDCD-E5C0-46DD-A041-3C573E19335A}" destId="{BE31EDC3-CA14-4117-9AD6-AD6963CF6281}" srcOrd="1" destOrd="0" presId="urn:microsoft.com/office/officeart/2011/layout/InterconnectedBlockProcess"/>
    <dgm:cxn modelId="{631640A0-EFC9-4B39-B99A-94F52A60E96C}" type="presParOf" srcId="{AE1DFDCD-E5C0-46DD-A041-3C573E19335A}" destId="{D0CF6811-B4C8-4DF9-8FDC-25F34437C384}" srcOrd="2" destOrd="0" presId="urn:microsoft.com/office/officeart/2011/layout/InterconnectedBlockProcess"/>
    <dgm:cxn modelId="{CA65ADCC-F799-4E37-896F-CE15A1000635}" type="presParOf" srcId="{AE1DFDCD-E5C0-46DD-A041-3C573E19335A}" destId="{C496D790-173D-4915-A681-A3780035928F}" srcOrd="3" destOrd="0" presId="urn:microsoft.com/office/officeart/2011/layout/InterconnectedBlockProcess"/>
    <dgm:cxn modelId="{B66975A7-BC43-4A97-AB91-0D711AEAA72A}" type="presParOf" srcId="{C496D790-173D-4915-A681-A3780035928F}" destId="{EF5E6A46-A93E-464E-BB76-604FC3F756D5}" srcOrd="0" destOrd="0" presId="urn:microsoft.com/office/officeart/2011/layout/InterconnectedBlockProcess"/>
    <dgm:cxn modelId="{87CED992-0304-4BBE-B473-AA7CF13E1122}" type="presParOf" srcId="{AE1DFDCD-E5C0-46DD-A041-3C573E19335A}" destId="{1657D9DB-E10B-49C3-96AC-69ED34713A33}" srcOrd="4" destOrd="0" presId="urn:microsoft.com/office/officeart/2011/layout/InterconnectedBlockProcess"/>
    <dgm:cxn modelId="{DE2E36DD-F5E0-4393-9783-678BB67B545E}" type="presParOf" srcId="{AE1DFDCD-E5C0-46DD-A041-3C573E19335A}" destId="{2AC37C1C-0E50-4DE0-B041-C9ABD4875F65}" srcOrd="5" destOrd="0" presId="urn:microsoft.com/office/officeart/2011/layout/InterconnectedBlockProcess"/>
    <dgm:cxn modelId="{BAB5C121-0BDE-4300-A532-BB8589717F25}" type="presParOf" srcId="{AE1DFDCD-E5C0-46DD-A041-3C573E19335A}" destId="{20A0F8C8-BC0C-4D31-AC95-C006F70AC615}" srcOrd="6" destOrd="0" presId="urn:microsoft.com/office/officeart/2011/layout/InterconnectedBlockProcess"/>
    <dgm:cxn modelId="{3AE4FA4E-A381-424D-8410-B5FEC8A9C015}" type="presParOf" srcId="{20A0F8C8-BC0C-4D31-AC95-C006F70AC615}" destId="{2EC79E48-C147-4BA0-87D9-B05A7DCE48BD}" srcOrd="0" destOrd="0" presId="urn:microsoft.com/office/officeart/2011/layout/InterconnectedBlockProcess"/>
    <dgm:cxn modelId="{3698508C-C2C6-4722-A962-E39969FF1A7E}" type="presParOf" srcId="{AE1DFDCD-E5C0-46DD-A041-3C573E19335A}" destId="{3975EF3F-E060-48D8-82DA-DAF1A7DC9163}" srcOrd="7" destOrd="0" presId="urn:microsoft.com/office/officeart/2011/layout/InterconnectedBlockProcess"/>
    <dgm:cxn modelId="{70283DE5-3956-4FDC-8E25-9DAB7AC6C36F}" type="presParOf" srcId="{AE1DFDCD-E5C0-46DD-A041-3C573E19335A}" destId="{EED92E93-649A-411A-8F14-0612FB67D8D0}" srcOrd="8" destOrd="0" presId="urn:microsoft.com/office/officeart/2011/layout/InterconnectedBlockProcess"/>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7E4F4-BF56-4006-B682-4A07F700D673}">
      <dsp:nvSpPr>
        <dsp:cNvPr id="0" name=""/>
        <dsp:cNvSpPr/>
      </dsp:nvSpPr>
      <dsp:spPr>
        <a:xfrm rot="16200000">
          <a:off x="-1036773" y="1041379"/>
          <a:ext cx="3902507" cy="1819748"/>
        </a:xfrm>
        <a:prstGeom prst="flowChartManualOperati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a:solidFill>
                <a:srgbClr val="FFFF00"/>
              </a:solidFill>
            </a:rPr>
            <a:t>1</a:t>
          </a:r>
        </a:p>
        <a:p>
          <a:pPr marL="228600" lvl="1" indent="-228600" algn="l" defTabSz="1066800">
            <a:lnSpc>
              <a:spcPct val="90000"/>
            </a:lnSpc>
            <a:spcBef>
              <a:spcPct val="0"/>
            </a:spcBef>
            <a:spcAft>
              <a:spcPct val="15000"/>
            </a:spcAft>
            <a:buChar char="••"/>
          </a:pPr>
          <a:r>
            <a:rPr lang="en-US" sz="2400" kern="1200" dirty="0">
              <a:solidFill>
                <a:srgbClr val="FF0000"/>
              </a:solidFill>
            </a:rPr>
            <a:t>Social Studies</a:t>
          </a:r>
        </a:p>
      </dsp:txBody>
      <dsp:txXfrm rot="5400000">
        <a:off x="4606" y="780501"/>
        <a:ext cx="1819748" cy="2341505"/>
      </dsp:txXfrm>
    </dsp:sp>
    <dsp:sp modelId="{B6F64E99-7203-4FB3-A778-4A4C6E53E7A8}">
      <dsp:nvSpPr>
        <dsp:cNvPr id="0" name=""/>
        <dsp:cNvSpPr/>
      </dsp:nvSpPr>
      <dsp:spPr>
        <a:xfrm rot="16200000">
          <a:off x="919456" y="1041379"/>
          <a:ext cx="3902507" cy="1819748"/>
        </a:xfrm>
        <a:prstGeom prst="flowChartManualOperati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kern="1200" dirty="0">
              <a:solidFill>
                <a:srgbClr val="FFFF00"/>
              </a:solidFill>
            </a:rPr>
            <a:t>2</a:t>
          </a:r>
        </a:p>
        <a:p>
          <a:pPr marL="228600" lvl="1" indent="-228600" algn="l" defTabSz="1066800">
            <a:lnSpc>
              <a:spcPct val="90000"/>
            </a:lnSpc>
            <a:spcBef>
              <a:spcPct val="0"/>
            </a:spcBef>
            <a:spcAft>
              <a:spcPct val="15000"/>
            </a:spcAft>
            <a:buChar char="••"/>
          </a:pPr>
          <a:r>
            <a:rPr lang="en-GB" sz="2400" kern="1200" dirty="0">
              <a:solidFill>
                <a:srgbClr val="00B0F0"/>
              </a:solidFill>
            </a:rPr>
            <a:t>Business Studies</a:t>
          </a:r>
          <a:endParaRPr lang="en-US" sz="2400" kern="1200" dirty="0">
            <a:solidFill>
              <a:srgbClr val="00B0F0"/>
            </a:solidFill>
          </a:endParaRPr>
        </a:p>
      </dsp:txBody>
      <dsp:txXfrm rot="5400000">
        <a:off x="1960835" y="780501"/>
        <a:ext cx="1819748" cy="2341505"/>
      </dsp:txXfrm>
    </dsp:sp>
    <dsp:sp modelId="{D76518B7-1668-438C-8875-00BCF9C118F9}">
      <dsp:nvSpPr>
        <dsp:cNvPr id="0" name=""/>
        <dsp:cNvSpPr/>
      </dsp:nvSpPr>
      <dsp:spPr>
        <a:xfrm rot="16200000">
          <a:off x="2875686" y="1041379"/>
          <a:ext cx="3902507" cy="1819748"/>
        </a:xfrm>
        <a:prstGeom prst="flowChartManualOperation">
          <a:avLst/>
        </a:prstGeom>
        <a:solidFill>
          <a:srgbClr val="CC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kern="1200" dirty="0">
              <a:solidFill>
                <a:srgbClr val="FFFF00"/>
              </a:solidFill>
            </a:rPr>
            <a:t>3</a:t>
          </a:r>
        </a:p>
        <a:p>
          <a:pPr marL="228600" lvl="1" indent="-228600" algn="l" defTabSz="889000">
            <a:lnSpc>
              <a:spcPct val="90000"/>
            </a:lnSpc>
            <a:spcBef>
              <a:spcPct val="0"/>
            </a:spcBef>
            <a:spcAft>
              <a:spcPct val="15000"/>
            </a:spcAft>
            <a:buChar char="••"/>
          </a:pPr>
          <a:r>
            <a:rPr lang="en-GB" sz="2000" b="1" kern="1200" dirty="0">
              <a:solidFill>
                <a:srgbClr val="FFFF00"/>
              </a:solidFill>
            </a:rPr>
            <a:t>Christian Religious Education </a:t>
          </a:r>
          <a:endParaRPr lang="en-US" sz="2000" b="1" kern="1200" dirty="0">
            <a:solidFill>
              <a:srgbClr val="FFFF00"/>
            </a:solidFill>
          </a:endParaRPr>
        </a:p>
      </dsp:txBody>
      <dsp:txXfrm rot="5400000">
        <a:off x="3917065" y="780501"/>
        <a:ext cx="1819748" cy="2341505"/>
      </dsp:txXfrm>
    </dsp:sp>
    <dsp:sp modelId="{510283D2-DAE3-400D-9FC8-636035882EFF}">
      <dsp:nvSpPr>
        <dsp:cNvPr id="0" name=""/>
        <dsp:cNvSpPr/>
      </dsp:nvSpPr>
      <dsp:spPr>
        <a:xfrm rot="16200000">
          <a:off x="4831915" y="1041379"/>
          <a:ext cx="3902507" cy="1819748"/>
        </a:xfrm>
        <a:prstGeom prst="flowChartManualOperati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kern="1200" dirty="0">
              <a:solidFill>
                <a:srgbClr val="FFFF00"/>
              </a:solidFill>
            </a:rPr>
            <a:t>4</a:t>
          </a:r>
        </a:p>
        <a:p>
          <a:pPr marL="228600" lvl="1" indent="-228600" algn="l" defTabSz="889000">
            <a:lnSpc>
              <a:spcPct val="90000"/>
            </a:lnSpc>
            <a:spcBef>
              <a:spcPct val="0"/>
            </a:spcBef>
            <a:spcAft>
              <a:spcPct val="15000"/>
            </a:spcAft>
            <a:buChar char="••"/>
          </a:pPr>
          <a:r>
            <a:rPr lang="en-GB" sz="2000" b="1" kern="1200" dirty="0">
              <a:solidFill>
                <a:srgbClr val="FFC000"/>
              </a:solidFill>
            </a:rPr>
            <a:t>Islamic Religious Education </a:t>
          </a:r>
          <a:endParaRPr lang="en-US" sz="2000" b="1" kern="1200" dirty="0">
            <a:solidFill>
              <a:srgbClr val="FFC000"/>
            </a:solidFill>
          </a:endParaRPr>
        </a:p>
      </dsp:txBody>
      <dsp:txXfrm rot="5400000">
        <a:off x="5873294" y="780501"/>
        <a:ext cx="1819748" cy="2341505"/>
      </dsp:txXfrm>
    </dsp:sp>
    <dsp:sp modelId="{898F0276-2B56-4A89-A13A-0EA404199FCF}">
      <dsp:nvSpPr>
        <dsp:cNvPr id="0" name=""/>
        <dsp:cNvSpPr/>
      </dsp:nvSpPr>
      <dsp:spPr>
        <a:xfrm rot="16200000">
          <a:off x="6715957" y="1041379"/>
          <a:ext cx="3902507" cy="1819748"/>
        </a:xfrm>
        <a:prstGeom prst="flowChartManualOperati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kern="1200" dirty="0">
              <a:solidFill>
                <a:srgbClr val="FFFF00"/>
              </a:solidFill>
            </a:rPr>
            <a:t>5</a:t>
          </a:r>
        </a:p>
        <a:p>
          <a:pPr marL="228600" lvl="1" indent="-228600" algn="l" defTabSz="889000">
            <a:lnSpc>
              <a:spcPct val="90000"/>
            </a:lnSpc>
            <a:spcBef>
              <a:spcPct val="0"/>
            </a:spcBef>
            <a:spcAft>
              <a:spcPct val="15000"/>
            </a:spcAft>
            <a:buChar char="••"/>
          </a:pPr>
          <a:r>
            <a:rPr lang="en-GB" sz="2000" b="1" kern="1200" dirty="0">
              <a:solidFill>
                <a:srgbClr val="002060"/>
              </a:solidFill>
            </a:rPr>
            <a:t>Hindu Religious Education</a:t>
          </a:r>
          <a:endParaRPr lang="en-US" sz="2000" b="1" kern="1200" dirty="0">
            <a:solidFill>
              <a:srgbClr val="002060"/>
            </a:solidFill>
          </a:endParaRPr>
        </a:p>
      </dsp:txBody>
      <dsp:txXfrm rot="5400000">
        <a:off x="7757336" y="780501"/>
        <a:ext cx="1819748" cy="2341505"/>
      </dsp:txXfrm>
    </dsp:sp>
    <dsp:sp modelId="{66975625-1314-4D4E-8581-076ED2602AA2}">
      <dsp:nvSpPr>
        <dsp:cNvPr id="0" name=""/>
        <dsp:cNvSpPr/>
      </dsp:nvSpPr>
      <dsp:spPr>
        <a:xfrm rot="16200000">
          <a:off x="8744375" y="1041379"/>
          <a:ext cx="3902507" cy="1819748"/>
        </a:xfrm>
        <a:prstGeom prst="flowChartManualOperati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kern="1200" dirty="0">
              <a:solidFill>
                <a:srgbClr val="FFFF00"/>
              </a:solidFill>
            </a:rPr>
            <a:t>6</a:t>
          </a:r>
        </a:p>
        <a:p>
          <a:pPr marL="228600" lvl="1" indent="-228600" algn="l" defTabSz="889000">
            <a:lnSpc>
              <a:spcPct val="90000"/>
            </a:lnSpc>
            <a:spcBef>
              <a:spcPct val="0"/>
            </a:spcBef>
            <a:spcAft>
              <a:spcPct val="15000"/>
            </a:spcAft>
            <a:buChar char="••"/>
          </a:pPr>
          <a:r>
            <a:rPr lang="en-US" sz="2000" b="1" kern="1200" dirty="0">
              <a:solidFill>
                <a:schemeClr val="tx1"/>
              </a:solidFill>
            </a:rPr>
            <a:t>Life Skills Education</a:t>
          </a:r>
        </a:p>
      </dsp:txBody>
      <dsp:txXfrm rot="5400000">
        <a:off x="9785754" y="780501"/>
        <a:ext cx="1819748" cy="2341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9D97B-FCB2-47A1-B7CA-73065F9FA509}" type="datetimeFigureOut">
              <a:rPr lang="en-US" smtClean="0"/>
              <a:t>5/2/2022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1A848-6757-44CB-B117-D056DCC0CF5A}" type="slidenum">
              <a:rPr lang="en-US" smtClean="0"/>
              <a:t>‹#›</a:t>
            </a:fld>
            <a:endParaRPr lang="en-US" dirty="0"/>
          </a:p>
        </p:txBody>
      </p:sp>
    </p:spTree>
    <p:extLst>
      <p:ext uri="{BB962C8B-B14F-4D97-AF65-F5344CB8AC3E}">
        <p14:creationId xmlns:p14="http://schemas.microsoft.com/office/powerpoint/2010/main" val="375225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cs typeface="Calibri"/>
              </a:rPr>
              <a:t>The outcome is linked to the outcome of the previous session on Audio based and video based modes of remote learning </a:t>
            </a:r>
          </a:p>
        </p:txBody>
      </p:sp>
      <p:sp>
        <p:nvSpPr>
          <p:cNvPr id="4" name="Slide Number Placeholder 3"/>
          <p:cNvSpPr>
            <a:spLocks noGrp="1"/>
          </p:cNvSpPr>
          <p:nvPr>
            <p:ph type="sldNum" sz="quarter" idx="5"/>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239822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EDBEA508-E0E9-F185-9D88-03F7A4E3673D}"/>
              </a:ext>
            </a:extLst>
          </p:cNvPr>
          <p:cNvSpPr>
            <a:spLocks noGrp="1" noRot="1" noChangeAspect="1" noTextEdit="1"/>
          </p:cNvSpPr>
          <p:nvPr>
            <p:ph type="sldImg"/>
          </p:nvPr>
        </p:nvSpPr>
        <p:spPr>
          <a:ln>
            <a:headEnd/>
            <a:tailEnd/>
          </a:ln>
        </p:spPr>
      </p:sp>
      <p:sp>
        <p:nvSpPr>
          <p:cNvPr id="32771" name="Notes Placeholder 2">
            <a:extLst>
              <a:ext uri="{FF2B5EF4-FFF2-40B4-BE49-F238E27FC236}">
                <a16:creationId xmlns:a16="http://schemas.microsoft.com/office/drawing/2014/main" xmlns="" id="{1CCB3D94-038D-0752-BD6B-8A7036C19CF7}"/>
              </a:ext>
            </a:extLst>
          </p:cNvPr>
          <p:cNvSpPr txBox="1">
            <a:spLocks noGrp="1"/>
          </p:cNvSpPr>
          <p:nvPr>
            <p:ph type="body" idx="1"/>
          </p:nvPr>
        </p:nvSpPr>
        <p:spPr/>
        <p:txBody>
          <a:bodyPr/>
          <a:lstStyle/>
          <a:p>
            <a:pPr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2772" name="Slide Number Placeholder 3">
            <a:extLst>
              <a:ext uri="{FF2B5EF4-FFF2-40B4-BE49-F238E27FC236}">
                <a16:creationId xmlns:a16="http://schemas.microsoft.com/office/drawing/2014/main" xmlns="" id="{72660679-6302-E856-27AE-ABB59E31BD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fld id="{0BA3EB98-C184-4794-8966-0C302F3D62FC}" type="slidenum">
              <a:rPr lang="en-GB" altLang="en-US"/>
              <a:pPr algn="l"/>
              <a:t>8</a:t>
            </a:fld>
            <a:endParaRPr lang="en-GB" altLang="en-US"/>
          </a:p>
        </p:txBody>
      </p:sp>
    </p:spTree>
    <p:extLst>
      <p:ext uri="{BB962C8B-B14F-4D97-AF65-F5344CB8AC3E}">
        <p14:creationId xmlns:p14="http://schemas.microsoft.com/office/powerpoint/2010/main" val="239974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85F585D8-5764-22EB-CDA2-F9B15A29B765}"/>
              </a:ext>
            </a:extLst>
          </p:cNvPr>
          <p:cNvSpPr>
            <a:spLocks noGrp="1" noRot="1" noChangeAspect="1" noTextEdit="1"/>
          </p:cNvSpPr>
          <p:nvPr>
            <p:ph type="sldImg"/>
          </p:nvPr>
        </p:nvSpPr>
        <p:spPr>
          <a:ln>
            <a:headEnd/>
            <a:tailEnd/>
          </a:ln>
        </p:spPr>
      </p:sp>
      <p:sp>
        <p:nvSpPr>
          <p:cNvPr id="34819" name="Notes Placeholder 2">
            <a:extLst>
              <a:ext uri="{FF2B5EF4-FFF2-40B4-BE49-F238E27FC236}">
                <a16:creationId xmlns:a16="http://schemas.microsoft.com/office/drawing/2014/main" xmlns="" id="{198CD13C-707B-4CC3-3799-37C2282F61B7}"/>
              </a:ext>
            </a:extLst>
          </p:cNvPr>
          <p:cNvSpPr txBox="1">
            <a:spLocks noGrp="1"/>
          </p:cNvSpPr>
          <p:nvPr>
            <p:ph type="body" idx="1"/>
          </p:nvPr>
        </p:nvSpPr>
        <p:spPr/>
        <p:txBody>
          <a:bodyPr/>
          <a:lstStyle/>
          <a:p>
            <a:pPr eaLnBrk="1" hangingPunct="1">
              <a:buSzPts val="1400"/>
            </a:pPr>
            <a:endParaRPr lang="en-US" altLang="en-US" sz="1200" dirty="0">
              <a:latin typeface="Calibri" panose="020F0502020204030204" pitchFamily="34" charset="0"/>
              <a:cs typeface="Calibri" panose="020F0502020204030204" pitchFamily="34" charset="0"/>
              <a:sym typeface="Calibri" panose="020F0502020204030204" pitchFamily="34" charset="0"/>
            </a:endParaRPr>
          </a:p>
        </p:txBody>
      </p:sp>
      <p:sp>
        <p:nvSpPr>
          <p:cNvPr id="34820" name="Slide Number Placeholder 3">
            <a:extLst>
              <a:ext uri="{FF2B5EF4-FFF2-40B4-BE49-F238E27FC236}">
                <a16:creationId xmlns:a16="http://schemas.microsoft.com/office/drawing/2014/main" xmlns="" id="{19D4C6ED-5C3A-292A-897F-27080CC884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fld id="{86E8C8F0-5CAC-4183-997F-1CF19D707BC9}" type="slidenum">
              <a:rPr lang="en-GB" altLang="en-US"/>
              <a:pPr algn="l"/>
              <a:t>9</a:t>
            </a:fld>
            <a:endParaRPr lang="en-GB" altLang="en-US"/>
          </a:p>
        </p:txBody>
      </p:sp>
    </p:spTree>
    <p:extLst>
      <p:ext uri="{BB962C8B-B14F-4D97-AF65-F5344CB8AC3E}">
        <p14:creationId xmlns:p14="http://schemas.microsoft.com/office/powerpoint/2010/main" val="200460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xmlns="" id="{FA105B5E-ED2B-9434-9A75-9085A1E9F911}"/>
              </a:ext>
            </a:extLst>
          </p:cNvPr>
          <p:cNvSpPr>
            <a:spLocks noGrp="1" noRot="1" noChangeAspect="1" noTextEdit="1"/>
          </p:cNvSpPr>
          <p:nvPr>
            <p:ph type="sldImg"/>
          </p:nvPr>
        </p:nvSpPr>
        <p:spPr>
          <a:ln>
            <a:headEnd/>
            <a:tailEnd/>
          </a:ln>
        </p:spPr>
      </p:sp>
      <p:sp>
        <p:nvSpPr>
          <p:cNvPr id="38915" name="Notes Placeholder 2">
            <a:extLst>
              <a:ext uri="{FF2B5EF4-FFF2-40B4-BE49-F238E27FC236}">
                <a16:creationId xmlns:a16="http://schemas.microsoft.com/office/drawing/2014/main" xmlns="" id="{B0DC4F8C-DF41-7C28-FE9B-B3683C3EC93B}"/>
              </a:ext>
            </a:extLst>
          </p:cNvPr>
          <p:cNvSpPr txBox="1">
            <a:spLocks noGrp="1"/>
          </p:cNvSpPr>
          <p:nvPr>
            <p:ph type="body" idx="1"/>
          </p:nvPr>
        </p:nvSpPr>
        <p:spPr/>
        <p:txBody>
          <a:bodyPr/>
          <a:lstStyle/>
          <a:p>
            <a:pPr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8916" name="Slide Number Placeholder 3">
            <a:extLst>
              <a:ext uri="{FF2B5EF4-FFF2-40B4-BE49-F238E27FC236}">
                <a16:creationId xmlns:a16="http://schemas.microsoft.com/office/drawing/2014/main" xmlns="" id="{0DED0D4E-8736-8AD1-6026-C860CA017C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E876F7C-D082-4069-A710-F417C706F58B}" type="slidenum">
              <a:rPr lang="en-US" altLang="en-US" sz="1200">
                <a:latin typeface="Calibri" panose="020F0502020204030204" pitchFamily="34" charset="0"/>
                <a:cs typeface="Calibri" panose="020F0502020204030204" pitchFamily="34" charset="0"/>
                <a:sym typeface="Calibri" panose="020F0502020204030204" pitchFamily="34" charset="0"/>
              </a:rPr>
              <a:pPr/>
              <a:t>12</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10242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4AEF08FA-B381-EACD-4426-6DA8D6EE2205}"/>
              </a:ext>
            </a:extLst>
          </p:cNvPr>
          <p:cNvSpPr>
            <a:spLocks noGrp="1" noRot="1" noChangeAspect="1" noTextEdit="1"/>
          </p:cNvSpPr>
          <p:nvPr>
            <p:ph type="sldImg"/>
          </p:nvPr>
        </p:nvSpPr>
        <p:spPr>
          <a:ln>
            <a:headEnd/>
            <a:tailEnd/>
          </a:ln>
        </p:spPr>
      </p:sp>
      <p:sp>
        <p:nvSpPr>
          <p:cNvPr id="43011" name="Notes Placeholder 2">
            <a:extLst>
              <a:ext uri="{FF2B5EF4-FFF2-40B4-BE49-F238E27FC236}">
                <a16:creationId xmlns:a16="http://schemas.microsoft.com/office/drawing/2014/main" xmlns="" id="{B0EEEB56-DB51-1D1C-2EE0-4B586CFE0968}"/>
              </a:ext>
            </a:extLst>
          </p:cNvPr>
          <p:cNvSpPr txBox="1">
            <a:spLocks noGrp="1"/>
          </p:cNvSpPr>
          <p:nvPr>
            <p:ph type="body" idx="1"/>
          </p:nvPr>
        </p:nvSpPr>
        <p:spPr/>
        <p:txBody>
          <a:bodyPr/>
          <a:lstStyle/>
          <a:p>
            <a:pPr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3012" name="Slide Number Placeholder 3">
            <a:extLst>
              <a:ext uri="{FF2B5EF4-FFF2-40B4-BE49-F238E27FC236}">
                <a16:creationId xmlns:a16="http://schemas.microsoft.com/office/drawing/2014/main" xmlns="" id="{4E590793-558C-6F9A-DA89-F34ADC3F74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fld id="{7270FAE7-AD24-4A94-BE04-3AFBDA331981}" type="slidenum">
              <a:rPr lang="en-GB" altLang="en-US"/>
              <a:pPr algn="l"/>
              <a:t>14</a:t>
            </a:fld>
            <a:endParaRPr lang="en-GB" altLang="en-US"/>
          </a:p>
        </p:txBody>
      </p:sp>
    </p:spTree>
    <p:extLst>
      <p:ext uri="{BB962C8B-B14F-4D97-AF65-F5344CB8AC3E}">
        <p14:creationId xmlns:p14="http://schemas.microsoft.com/office/powerpoint/2010/main" val="50892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E5B69817-1246-3312-8DAD-7D22EC64215C}"/>
              </a:ext>
            </a:extLst>
          </p:cNvPr>
          <p:cNvSpPr>
            <a:spLocks noGrp="1" noRot="1" noChangeAspect="1" noTextEdit="1"/>
          </p:cNvSpPr>
          <p:nvPr>
            <p:ph type="sldImg"/>
          </p:nvPr>
        </p:nvSpPr>
        <p:spPr>
          <a:ln>
            <a:headEnd/>
            <a:tailEnd/>
          </a:ln>
        </p:spPr>
      </p:sp>
      <p:sp>
        <p:nvSpPr>
          <p:cNvPr id="55299" name="Notes Placeholder 2">
            <a:extLst>
              <a:ext uri="{FF2B5EF4-FFF2-40B4-BE49-F238E27FC236}">
                <a16:creationId xmlns:a16="http://schemas.microsoft.com/office/drawing/2014/main" xmlns="" id="{35930F4E-2CAB-5B1E-8424-32C24C4972C2}"/>
              </a:ext>
            </a:extLst>
          </p:cNvPr>
          <p:cNvSpPr txBox="1">
            <a:spLocks noGrp="1"/>
          </p:cNvSpPr>
          <p:nvPr>
            <p:ph type="body" idx="1"/>
          </p:nvPr>
        </p:nvSpPr>
        <p:spPr/>
        <p:txBody>
          <a:bodyPr/>
          <a:lstStyle/>
          <a:p>
            <a:endParaRPr lang="en-US" altLang="en-US">
              <a:latin typeface="Arial" panose="020B0604020202020204" pitchFamily="34" charset="0"/>
              <a:cs typeface="Arial" panose="020B0604020202020204" pitchFamily="34" charset="0"/>
            </a:endParaRPr>
          </a:p>
        </p:txBody>
      </p:sp>
      <p:sp>
        <p:nvSpPr>
          <p:cNvPr id="55300" name="Slide Number Placeholder 3">
            <a:extLst>
              <a:ext uri="{FF2B5EF4-FFF2-40B4-BE49-F238E27FC236}">
                <a16:creationId xmlns:a16="http://schemas.microsoft.com/office/drawing/2014/main" xmlns="" id="{874841CC-3B00-672C-1796-E427266F12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B3B1F99-A91C-4B6C-B249-9A73934602E8}" type="slidenum">
              <a:rPr lang="en-US" altLang="en-US" sz="1200">
                <a:latin typeface="Calibri" panose="020F0502020204030204" pitchFamily="34" charset="0"/>
                <a:cs typeface="Calibri" panose="020F0502020204030204" pitchFamily="34" charset="0"/>
                <a:sym typeface="Calibri" panose="020F0502020204030204" pitchFamily="34" charset="0"/>
              </a:rPr>
              <a:pPr/>
              <a:t>20</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31941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xmlns="" id="{5FB0945B-CC09-42A6-57C6-FAD2B38BCE2D}"/>
              </a:ext>
            </a:extLst>
          </p:cNvPr>
          <p:cNvSpPr>
            <a:spLocks noGrp="1" noRot="1" noChangeAspect="1" noTextEdit="1"/>
          </p:cNvSpPr>
          <p:nvPr>
            <p:ph type="sldImg"/>
          </p:nvPr>
        </p:nvSpPr>
        <p:spPr>
          <a:ln>
            <a:headEnd/>
            <a:tailEnd/>
          </a:ln>
        </p:spPr>
      </p:sp>
      <p:sp>
        <p:nvSpPr>
          <p:cNvPr id="75779" name="Notes Placeholder 2">
            <a:extLst>
              <a:ext uri="{FF2B5EF4-FFF2-40B4-BE49-F238E27FC236}">
                <a16:creationId xmlns:a16="http://schemas.microsoft.com/office/drawing/2014/main" xmlns="" id="{A6AD7D98-D8A0-AE69-F6C8-3AA711B6DD71}"/>
              </a:ext>
            </a:extLst>
          </p:cNvPr>
          <p:cNvSpPr txBox="1">
            <a:spLocks noGrp="1"/>
          </p:cNvSpPr>
          <p:nvPr>
            <p:ph type="body" idx="1"/>
          </p:nvPr>
        </p:nvSpPr>
        <p:spPr>
          <a:ln/>
        </p:spPr>
        <p:txBody>
          <a:bodyPr/>
          <a:lstStyle/>
          <a:p>
            <a:pPr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5780" name="Slide Number Placeholder 3">
            <a:extLst>
              <a:ext uri="{FF2B5EF4-FFF2-40B4-BE49-F238E27FC236}">
                <a16:creationId xmlns:a16="http://schemas.microsoft.com/office/drawing/2014/main" xmlns="" id="{D859469F-B954-3FE8-D172-014AC60764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5E478F7-56CC-44A8-8FAA-87A277A2DD95}" type="slidenum">
              <a:rPr lang="en-US" altLang="en-US" sz="1200">
                <a:latin typeface="Calibri" panose="020F0502020204030204" pitchFamily="34" charset="0"/>
                <a:cs typeface="Calibri" panose="020F0502020204030204" pitchFamily="34" charset="0"/>
                <a:sym typeface="Calibri" panose="020F0502020204030204" pitchFamily="34" charset="0"/>
              </a:rPr>
              <a:pPr/>
              <a:t>29</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887040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481B8A-BE87-4657-8C15-73975CDBA16E}" type="slidenum">
              <a:rPr lang="en-GB" smtClean="0"/>
              <a:pPr/>
              <a:t>51</a:t>
            </a:fld>
            <a:endParaRPr lang="en-GB" dirty="0"/>
          </a:p>
        </p:txBody>
      </p:sp>
    </p:spTree>
    <p:extLst>
      <p:ext uri="{BB962C8B-B14F-4D97-AF65-F5344CB8AC3E}">
        <p14:creationId xmlns:p14="http://schemas.microsoft.com/office/powerpoint/2010/main" val="269027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614420"/>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F9DD391-4804-4F9B-9322-99E9297BCBF0}" type="datetimeFigureOut">
              <a:rPr lang="en-US" smtClean="0"/>
              <a:t>5/2/2022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C64593D-D7A4-4A39-BD83-3C5E6636E979}" type="slidenum">
              <a:rPr lang="en-US" smtClean="0"/>
              <a:t>‹#›</a:t>
            </a:fld>
            <a:endParaRPr lang="en-US" dirty="0"/>
          </a:p>
        </p:txBody>
      </p:sp>
    </p:spTree>
    <p:extLst>
      <p:ext uri="{BB962C8B-B14F-4D97-AF65-F5344CB8AC3E}">
        <p14:creationId xmlns:p14="http://schemas.microsoft.com/office/powerpoint/2010/main" val="2158811475"/>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038976434"/>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heading">
    <p:spTree>
      <p:nvGrpSpPr>
        <p:cNvPr id="1" name=""/>
        <p:cNvGrpSpPr/>
        <p:nvPr/>
      </p:nvGrpSpPr>
      <p:grpSpPr>
        <a:xfrm>
          <a:off x="0" y="0"/>
          <a:ext cx="0" cy="0"/>
          <a:chOff x="0" y="0"/>
          <a:chExt cx="0" cy="0"/>
        </a:xfrm>
      </p:grpSpPr>
      <p:sp>
        <p:nvSpPr>
          <p:cNvPr id="24" name="Content"/>
          <p:cNvSpPr>
            <a:spLocks noGrp="1"/>
          </p:cNvSpPr>
          <p:nvPr>
            <p:ph sz="quarter" idx="11"/>
          </p:nvPr>
        </p:nvSpPr>
        <p:spPr>
          <a:xfrm>
            <a:off x="580572" y="1883664"/>
            <a:ext cx="11030857" cy="4443984"/>
          </a:xfrm>
          <a:prstGeom prst="rect">
            <a:avLst/>
          </a:prstGeom>
        </p:spPr>
        <p:txBody>
          <a:bodyPr lIns="0" tIns="0" rIns="0" bIns="0" rtlCol="0">
            <a:noAutofit/>
          </a:bodyPr>
          <a:lstStyle>
            <a:lvl1pPr>
              <a:defRPr sz="1400" dirty="0" smtClean="0"/>
            </a:lvl1pPr>
            <a:lvl2pPr>
              <a:defRPr sz="1400" dirty="0" smtClean="0"/>
            </a:lvl2pPr>
            <a:lvl3pPr>
              <a:defRPr sz="1400" dirty="0" smtClean="0"/>
            </a:lvl3pPr>
            <a:lvl4pPr>
              <a:defRPr sz="1400" dirty="0" smtClean="0"/>
            </a:lvl4pPr>
            <a:lvl5pPr>
              <a:defRPr sz="1400" dirty="0" smtClean="0"/>
            </a:lvl5pPr>
            <a:lvl6pPr>
              <a:defRPr sz="1400" dirty="0" smtClean="0"/>
            </a:lvl6pPr>
            <a:lvl7pPr>
              <a:defRPr sz="1400" dirty="0" smtClean="0"/>
            </a:lvl7pPr>
            <a:lvl8pPr>
              <a:defRPr sz="1400" dirty="0" smtClean="0"/>
            </a:lvl8pPr>
            <a:lvl9pPr>
              <a:defRPr sz="1400" dirty="0" smtClean="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2" name="Heading"/>
          <p:cNvSpPr>
            <a:spLocks noGrp="1"/>
          </p:cNvSpPr>
          <p:nvPr>
            <p:ph type="body" sz="quarter" idx="10"/>
          </p:nvPr>
        </p:nvSpPr>
        <p:spPr>
          <a:xfrm>
            <a:off x="580572" y="1399032"/>
            <a:ext cx="11030857" cy="429768"/>
          </a:xfrm>
          <a:prstGeom prst="rect">
            <a:avLst/>
          </a:prstGeom>
        </p:spPr>
        <p:txBody>
          <a:bodyPr/>
          <a:lstStyle>
            <a:lvl1pPr marL="0" indent="0">
              <a:spcBef>
                <a:spcPts val="0"/>
              </a:spcBef>
              <a:buFont typeface="Arial" panose="020B0604020202020204" pitchFamily="34" charset="0"/>
              <a:buChar char="​"/>
              <a:defRPr sz="1400" b="1" baseline="0">
                <a:solidFill>
                  <a:schemeClr val="accent1"/>
                </a:solidFill>
                <a:latin typeface="+mj-lt"/>
                <a:ea typeface="+mj-ea"/>
              </a:defRPr>
            </a:lvl1pPr>
            <a:lvl2pPr marL="0" indent="0">
              <a:spcBef>
                <a:spcPts val="0"/>
              </a:spcBef>
              <a:buFont typeface="Arial" panose="020B0604020202020204" pitchFamily="34" charset="0"/>
              <a:buChar char="​"/>
              <a:defRPr sz="1400" baseline="0">
                <a:solidFill>
                  <a:schemeClr val="accent1"/>
                </a:solidFill>
                <a:latin typeface="+mj-lt"/>
                <a:ea typeface="+mj-ea"/>
              </a:defRPr>
            </a:lvl2pPr>
            <a:lvl3pPr marL="0" indent="0">
              <a:spcBef>
                <a:spcPts val="0"/>
              </a:spcBef>
              <a:buFont typeface="Arial" panose="020B0604020202020204" pitchFamily="34" charset="0"/>
              <a:buChar char="​"/>
              <a:defRPr sz="1400" baseline="0"/>
            </a:lvl3pPr>
            <a:lvl4pPr marL="0" indent="0">
              <a:spcBef>
                <a:spcPts val="0"/>
              </a:spcBef>
              <a:buFont typeface="Arial" panose="020B0604020202020204" pitchFamily="34" charset="0"/>
              <a:buChar char="​"/>
              <a:defRPr sz="1400" baseline="0"/>
            </a:lvl4pPr>
            <a:lvl5pPr marL="0" indent="0">
              <a:spcBef>
                <a:spcPts val="0"/>
              </a:spcBef>
              <a:buFont typeface="Arial" panose="020B0604020202020204" pitchFamily="34" charset="0"/>
              <a:buChar char="​"/>
              <a:defRPr sz="1400" baseline="0"/>
            </a:lvl5pPr>
            <a:lvl6pPr marL="0" indent="0">
              <a:spcBef>
                <a:spcPts val="0"/>
              </a:spcBef>
              <a:buFont typeface="Arial" panose="020B0604020202020204" pitchFamily="34" charset="0"/>
              <a:buChar char="​"/>
              <a:defRPr sz="1400" baseline="0"/>
            </a:lvl6pPr>
            <a:lvl7pPr marL="0" indent="0">
              <a:spcBef>
                <a:spcPts val="0"/>
              </a:spcBef>
              <a:buFont typeface="Arial" panose="020B0604020202020204" pitchFamily="34" charset="0"/>
              <a:buChar char="​"/>
              <a:defRPr sz="1400" baseline="0"/>
            </a:lvl7pPr>
            <a:lvl8pPr marL="0" indent="0">
              <a:spcBef>
                <a:spcPts val="0"/>
              </a:spcBef>
              <a:buFont typeface="Arial" panose="020B0604020202020204" pitchFamily="34" charset="0"/>
              <a:buChar char="​"/>
              <a:defRPr sz="1400" baseline="0"/>
            </a:lvl8pPr>
            <a:lvl9pPr marL="0" indent="0">
              <a:spcBef>
                <a:spcPts val="0"/>
              </a:spcBef>
              <a:buFont typeface="Arial" panose="020B0604020202020204" pitchFamily="34" charset="0"/>
              <a:buChar char="​"/>
              <a:defRPr sz="1400" baseline="0"/>
            </a:lvl9pPr>
          </a:lstStyle>
          <a:p>
            <a:pPr lvl="0"/>
            <a:r>
              <a:rPr lang="en-US"/>
              <a:t>Click to edit Master text styles</a:t>
            </a:r>
          </a:p>
          <a:p>
            <a:pPr lvl="1"/>
            <a:r>
              <a:rPr lang="en-US"/>
              <a:t>Second level</a:t>
            </a:r>
          </a:p>
        </p:txBody>
      </p:sp>
      <p:sp>
        <p:nvSpPr>
          <p:cNvPr id="2" name="Title"/>
          <p:cNvSpPr>
            <a:spLocks noGrp="1"/>
          </p:cNvSpPr>
          <p:nvPr>
            <p:ph type="title"/>
          </p:nvPr>
        </p:nvSpPr>
        <p:spPr>
          <a:xfrm>
            <a:off x="609600" y="274638"/>
            <a:ext cx="10972800" cy="1143000"/>
          </a:xfrm>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19054081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5_Custom Layout">
    <p:spTree>
      <p:nvGrpSpPr>
        <p:cNvPr id="1" name="Shape 103"/>
        <p:cNvGrpSpPr/>
        <p:nvPr/>
      </p:nvGrpSpPr>
      <p:grpSpPr>
        <a:xfrm>
          <a:off x="0" y="0"/>
          <a:ext cx="0" cy="0"/>
          <a:chOff x="0" y="0"/>
          <a:chExt cx="0" cy="0"/>
        </a:xfrm>
      </p:grpSpPr>
      <p:sp>
        <p:nvSpPr>
          <p:cNvPr id="2" name="Google Shape;104;p17">
            <a:extLst>
              <a:ext uri="{FF2B5EF4-FFF2-40B4-BE49-F238E27FC236}">
                <a16:creationId xmlns:a16="http://schemas.microsoft.com/office/drawing/2014/main" xmlns="" id="{FE3476DF-79D3-1686-AD17-E10E8D57CF55}"/>
              </a:ext>
            </a:extLst>
          </p:cNvPr>
          <p:cNvSpPr txBox="1">
            <a:spLocks noGrp="1"/>
          </p:cNvSpPr>
          <p:nvPr>
            <p:ph type="dt" idx="10"/>
          </p:nvPr>
        </p:nvSpPr>
        <p:spPr>
          <a:xfrm>
            <a:off x="609600" y="6356350"/>
            <a:ext cx="2844800" cy="365125"/>
          </a:xfrm>
          <a:prstGeom prst="rect">
            <a:avLst/>
          </a:prstGeom>
        </p:spPr>
        <p:txBody>
          <a:bodyPr/>
          <a:lstStyle>
            <a:lvl1pPr>
              <a:defRPr/>
            </a:lvl1pPr>
          </a:lstStyle>
          <a:p>
            <a:pPr>
              <a:defRPr/>
            </a:pPr>
            <a:endParaRPr lang="en-US"/>
          </a:p>
        </p:txBody>
      </p:sp>
      <p:sp>
        <p:nvSpPr>
          <p:cNvPr id="3" name="Google Shape;105;p17">
            <a:extLst>
              <a:ext uri="{FF2B5EF4-FFF2-40B4-BE49-F238E27FC236}">
                <a16:creationId xmlns:a16="http://schemas.microsoft.com/office/drawing/2014/main" xmlns="" id="{BCE12878-9E2E-81FD-7470-7CA83797247D}"/>
              </a:ext>
            </a:extLst>
          </p:cNvPr>
          <p:cNvSpPr txBox="1">
            <a:spLocks noGrp="1"/>
          </p:cNvSpPr>
          <p:nvPr>
            <p:ph type="ftr" idx="11"/>
          </p:nvPr>
        </p:nvSpPr>
        <p:spPr>
          <a:xfrm>
            <a:off x="4165600" y="6356350"/>
            <a:ext cx="3860800" cy="365125"/>
          </a:xfrm>
          <a:prstGeom prst="rect">
            <a:avLst/>
          </a:prstGeom>
        </p:spPr>
        <p:txBody>
          <a:bodyPr/>
          <a:lstStyle>
            <a:lvl1pPr>
              <a:defRPr/>
            </a:lvl1pPr>
          </a:lstStyle>
          <a:p>
            <a:pPr>
              <a:defRPr/>
            </a:pPr>
            <a:endParaRPr lang="en-US"/>
          </a:p>
        </p:txBody>
      </p:sp>
      <p:sp>
        <p:nvSpPr>
          <p:cNvPr id="4" name="Google Shape;106;p17">
            <a:extLst>
              <a:ext uri="{FF2B5EF4-FFF2-40B4-BE49-F238E27FC236}">
                <a16:creationId xmlns:a16="http://schemas.microsoft.com/office/drawing/2014/main" xmlns="" id="{7A56BCEF-1B0B-218C-3434-548EE36B1953}"/>
              </a:ext>
            </a:extLst>
          </p:cNvPr>
          <p:cNvSpPr txBox="1">
            <a:spLocks noGrp="1"/>
          </p:cNvSpPr>
          <p:nvPr>
            <p:ph type="sldNum" idx="12"/>
          </p:nvPr>
        </p:nvSpPr>
        <p:spPr>
          <a:xfrm>
            <a:off x="8737600" y="6356350"/>
            <a:ext cx="2844800" cy="365125"/>
          </a:xfrm>
          <a:prstGeom prst="rect">
            <a:avLst/>
          </a:prstGeo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231DBDA0-4A59-43DA-A748-F302DD061E39}" type="slidenum">
              <a:rPr lang="en-US" altLang="en-US"/>
              <a:pPr/>
              <a:t>‹#›</a:t>
            </a:fld>
            <a:endParaRPr lang="en-US" altLang="en-US"/>
          </a:p>
        </p:txBody>
      </p:sp>
    </p:spTree>
    <p:extLst>
      <p:ext uri="{BB962C8B-B14F-4D97-AF65-F5344CB8AC3E}">
        <p14:creationId xmlns:p14="http://schemas.microsoft.com/office/powerpoint/2010/main" val="11015814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53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95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94096"/>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F7AA5-08A3-2944-99A0-25DEC0405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dirty="0"/>
          </a:p>
        </p:txBody>
      </p:sp>
    </p:spTree>
    <p:extLst>
      <p:ext uri="{BB962C8B-B14F-4D97-AF65-F5344CB8AC3E}">
        <p14:creationId xmlns:p14="http://schemas.microsoft.com/office/powerpoint/2010/main" val="197470653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BDEDC-7697-4847-8F03-E41ACCDA3FC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Tree>
    <p:extLst>
      <p:ext uri="{BB962C8B-B14F-4D97-AF65-F5344CB8AC3E}">
        <p14:creationId xmlns:p14="http://schemas.microsoft.com/office/powerpoint/2010/main" val="238736092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BFC91-D6E2-8041-844B-8968DAE3F7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Tree>
    <p:extLst>
      <p:ext uri="{BB962C8B-B14F-4D97-AF65-F5344CB8AC3E}">
        <p14:creationId xmlns:p14="http://schemas.microsoft.com/office/powerpoint/2010/main" val="106077556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501E0-D44F-8D49-8EF9-A104797B75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Tree>
    <p:extLst>
      <p:ext uri="{BB962C8B-B14F-4D97-AF65-F5344CB8AC3E}">
        <p14:creationId xmlns:p14="http://schemas.microsoft.com/office/powerpoint/2010/main" val="1195852779"/>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F9DD391-4804-4F9B-9322-99E9297BCBF0}" type="datetimeFigureOut">
              <a:rPr lang="en-US" smtClean="0"/>
              <a:t>5/2/2022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C64593D-D7A4-4A39-BD83-3C5E6636E979}" type="slidenum">
              <a:rPr lang="en-US" smtClean="0"/>
              <a:t>‹#›</a:t>
            </a:fld>
            <a:endParaRPr lang="en-US" dirty="0"/>
          </a:p>
        </p:txBody>
      </p:sp>
    </p:spTree>
    <p:extLst>
      <p:ext uri="{BB962C8B-B14F-4D97-AF65-F5344CB8AC3E}">
        <p14:creationId xmlns:p14="http://schemas.microsoft.com/office/powerpoint/2010/main" val="3721351865"/>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F9DD391-4804-4F9B-9322-99E9297BCBF0}" type="datetimeFigureOut">
              <a:rPr lang="en-US" smtClean="0"/>
              <a:t>5/2/2022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C64593D-D7A4-4A39-BD83-3C5E6636E979}" type="slidenum">
              <a:rPr lang="en-US" smtClean="0"/>
              <a:t>‹#›</a:t>
            </a:fld>
            <a:endParaRPr lang="en-US" dirty="0"/>
          </a:p>
        </p:txBody>
      </p:sp>
    </p:spTree>
    <p:extLst>
      <p:ext uri="{BB962C8B-B14F-4D97-AF65-F5344CB8AC3E}">
        <p14:creationId xmlns:p14="http://schemas.microsoft.com/office/powerpoint/2010/main" val="2073820899"/>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F9DD391-4804-4F9B-9322-99E9297BCBF0}" type="datetimeFigureOut">
              <a:rPr lang="en-US" smtClean="0"/>
              <a:t>5/2/2022</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C64593D-D7A4-4A39-BD83-3C5E6636E979}" type="slidenum">
              <a:rPr lang="en-US" smtClean="0"/>
              <a:t>‹#›</a:t>
            </a:fld>
            <a:endParaRPr lang="en-US" dirty="0"/>
          </a:p>
        </p:txBody>
      </p:sp>
    </p:spTree>
    <p:extLst>
      <p:ext uri="{BB962C8B-B14F-4D97-AF65-F5344CB8AC3E}">
        <p14:creationId xmlns:p14="http://schemas.microsoft.com/office/powerpoint/2010/main" val="1221001442"/>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3D4D1E5-E188-6848-B18F-05B16A9C2D1A}"/>
              </a:ext>
            </a:extLst>
          </p:cNvPr>
          <p:cNvSpPr/>
          <p:nvPr/>
        </p:nvSpPr>
        <p:spPr>
          <a:xfrm>
            <a:off x="0" y="0"/>
            <a:ext cx="12192000" cy="6858000"/>
          </a:xfrm>
          <a:prstGeom prst="rect">
            <a:avLst/>
          </a:prstGeom>
          <a:blipFill dpi="0" rotWithShape="1">
            <a:blip r:embed="rId1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366878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0" r:id="rId9"/>
    <p:sldLayoutId id="2147483701" r:id="rId10"/>
    <p:sldLayoutId id="2147483703" r:id="rId11"/>
    <p:sldLayoutId id="2147483704" r:id="rId12"/>
    <p:sldLayoutId id="2147483705" r:id="rId13"/>
    <p:sldLayoutId id="2147483706" r:id="rId14"/>
    <p:sldLayoutId id="2147483707" r:id="rId15"/>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1.jpeg"/><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hyperlink" Target="https://tinyurl.com/KWL-Facilitators" TargetMode="External"/><Relationship Id="rId2" Type="http://schemas.openxmlformats.org/officeDocument/2006/relationships/hyperlink" Target="https://forms.office.com/r/7nHVcLMZrt" TargetMode="Externa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12.xml"/><Relationship Id="rId7" Type="http://schemas.openxmlformats.org/officeDocument/2006/relationships/diagramData" Target="../diagrams/data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11" Type="http://schemas.microsoft.com/office/2007/relationships/diagramDrawing" Target="../diagrams/drawing1.xml"/><Relationship Id="rId5" Type="http://schemas.openxmlformats.org/officeDocument/2006/relationships/oleObject" Target="../embeddings/oleObject1.bin"/><Relationship Id="rId10" Type="http://schemas.openxmlformats.org/officeDocument/2006/relationships/diagramColors" Target="../diagrams/colors1.xml"/><Relationship Id="rId4" Type="http://schemas.openxmlformats.org/officeDocument/2006/relationships/notesSlide" Target="../notesSlides/notesSlide2.xml"/><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579" y="871538"/>
            <a:ext cx="10676021" cy="1085850"/>
          </a:xfrm>
        </p:spPr>
        <p:txBody>
          <a:bodyPr/>
          <a:lstStyle/>
          <a:p>
            <a:pPr algn="l"/>
            <a:r>
              <a:rPr lang="en-US" sz="4000" b="1" dirty="0">
                <a:solidFill>
                  <a:srgbClr val="CC66FF"/>
                </a:solidFill>
                <a:latin typeface="Times New Roman" panose="02020603050405020304" pitchFamily="18" charset="0"/>
                <a:cs typeface="Times New Roman" panose="02020603050405020304" pitchFamily="18" charset="0"/>
              </a:rPr>
              <a:t/>
            </a:r>
            <a:br>
              <a:rPr lang="en-US" sz="4000" b="1" dirty="0">
                <a:solidFill>
                  <a:srgbClr val="CC66FF"/>
                </a:solidFill>
                <a:latin typeface="Times New Roman" panose="02020603050405020304" pitchFamily="18" charset="0"/>
                <a:cs typeface="Times New Roman" panose="02020603050405020304" pitchFamily="18" charset="0"/>
              </a:rPr>
            </a:br>
            <a:r>
              <a:rPr lang="en-US" sz="4000" b="1" dirty="0">
                <a:solidFill>
                  <a:srgbClr val="CC66FF"/>
                </a:solidFill>
                <a:latin typeface="Times New Roman" panose="02020603050405020304" pitchFamily="18" charset="0"/>
                <a:cs typeface="Times New Roman" panose="02020603050405020304" pitchFamily="18" charset="0"/>
              </a:rPr>
              <a:t/>
            </a:r>
            <a:br>
              <a:rPr lang="en-US" sz="4000" b="1" dirty="0">
                <a:solidFill>
                  <a:srgbClr val="CC66FF"/>
                </a:solidFill>
                <a:latin typeface="Times New Roman" panose="02020603050405020304" pitchFamily="18" charset="0"/>
                <a:cs typeface="Times New Roman" panose="02020603050405020304" pitchFamily="18" charset="0"/>
              </a:rPr>
            </a:br>
            <a:r>
              <a:rPr lang="en-US" sz="4000" b="1" dirty="0">
                <a:solidFill>
                  <a:srgbClr val="CC66FF"/>
                </a:solidFill>
                <a:latin typeface="Times New Roman" panose="02020603050405020304" pitchFamily="18" charset="0"/>
                <a:cs typeface="Times New Roman" panose="02020603050405020304" pitchFamily="18" charset="0"/>
              </a:rPr>
              <a:t/>
            </a:r>
            <a:br>
              <a:rPr lang="en-US" sz="4000" b="1" dirty="0">
                <a:solidFill>
                  <a:srgbClr val="CC66FF"/>
                </a:solidFill>
                <a:latin typeface="Times New Roman" panose="02020603050405020304" pitchFamily="18" charset="0"/>
                <a:cs typeface="Times New Roman" panose="02020603050405020304" pitchFamily="18" charset="0"/>
              </a:rPr>
            </a:br>
            <a:r>
              <a:rPr lang="en-US" sz="4000" b="1" dirty="0">
                <a:solidFill>
                  <a:srgbClr val="CC66FF"/>
                </a:solidFill>
                <a:latin typeface="Times New Roman" panose="02020603050405020304" pitchFamily="18" charset="0"/>
                <a:cs typeface="Times New Roman" panose="02020603050405020304" pitchFamily="18" charset="0"/>
              </a:rPr>
              <a:t/>
            </a:r>
            <a:br>
              <a:rPr lang="en-US" sz="4000" b="1" dirty="0">
                <a:solidFill>
                  <a:srgbClr val="CC66FF"/>
                </a:solidFill>
                <a:latin typeface="Times New Roman" panose="02020603050405020304" pitchFamily="18" charset="0"/>
                <a:cs typeface="Times New Roman" panose="02020603050405020304" pitchFamily="18" charset="0"/>
              </a:rPr>
            </a:br>
            <a:r>
              <a:rPr lang="en-US" sz="3200" b="1" dirty="0">
                <a:solidFill>
                  <a:srgbClr val="CC66FF"/>
                </a:solidFill>
                <a:latin typeface="Times New Roman" panose="02020603050405020304" pitchFamily="18" charset="0"/>
                <a:cs typeface="Times New Roman" panose="02020603050405020304" pitchFamily="18" charset="0"/>
              </a:rPr>
              <a:t/>
            </a:r>
            <a:br>
              <a:rPr lang="en-US" sz="3200" b="1" dirty="0">
                <a:solidFill>
                  <a:srgbClr val="CC66FF"/>
                </a:solidFill>
                <a:latin typeface="Times New Roman" panose="02020603050405020304" pitchFamily="18" charset="0"/>
                <a:cs typeface="Times New Roman" panose="02020603050405020304" pitchFamily="18" charset="0"/>
              </a:rPr>
            </a:br>
            <a:r>
              <a:rPr lang="en-US" sz="3200" b="1" dirty="0">
                <a:solidFill>
                  <a:srgbClr val="CC66FF"/>
                </a:solidFill>
                <a:latin typeface="Times New Roman" panose="02020603050405020304" pitchFamily="18" charset="0"/>
                <a:cs typeface="Times New Roman" panose="02020603050405020304" pitchFamily="18" charset="0"/>
              </a:rPr>
              <a:t/>
            </a:r>
            <a:br>
              <a:rPr lang="en-US" sz="3200" b="1" dirty="0">
                <a:solidFill>
                  <a:srgbClr val="CC66FF"/>
                </a:solidFill>
                <a:latin typeface="Times New Roman" panose="02020603050405020304" pitchFamily="18" charset="0"/>
                <a:cs typeface="Times New Roman" panose="02020603050405020304" pitchFamily="18" charset="0"/>
              </a:rPr>
            </a:br>
            <a:r>
              <a:rPr lang="en-US" sz="3200" b="1" dirty="0">
                <a:solidFill>
                  <a:srgbClr val="CC66FF"/>
                </a:solidFill>
                <a:latin typeface="Times New Roman" panose="02020603050405020304" pitchFamily="18" charset="0"/>
                <a:cs typeface="Times New Roman" panose="02020603050405020304" pitchFamily="18" charset="0"/>
              </a:rPr>
              <a:t/>
            </a:r>
            <a:br>
              <a:rPr lang="en-US" sz="3200" b="1" dirty="0">
                <a:solidFill>
                  <a:srgbClr val="CC66FF"/>
                </a:solidFill>
                <a:latin typeface="Times New Roman" panose="02020603050405020304" pitchFamily="18" charset="0"/>
                <a:cs typeface="Times New Roman" panose="02020603050405020304" pitchFamily="18" charset="0"/>
              </a:rPr>
            </a:br>
            <a:r>
              <a:rPr lang="en-US" sz="3200" b="1" dirty="0">
                <a:solidFill>
                  <a:srgbClr val="CC66FF"/>
                </a:solidFill>
                <a:latin typeface="Times New Roman" panose="02020603050405020304" pitchFamily="18" charset="0"/>
                <a:cs typeface="Times New Roman" panose="02020603050405020304" pitchFamily="18" charset="0"/>
              </a:rPr>
              <a:t/>
            </a:r>
            <a:br>
              <a:rPr lang="en-US" sz="3200" b="1" dirty="0">
                <a:solidFill>
                  <a:srgbClr val="CC66FF"/>
                </a:solidFill>
                <a:latin typeface="Times New Roman" panose="02020603050405020304" pitchFamily="18" charset="0"/>
                <a:cs typeface="Times New Roman" panose="02020603050405020304" pitchFamily="18" charset="0"/>
              </a:rPr>
            </a:br>
            <a:r>
              <a:rPr lang="en-US" sz="3200" b="1" dirty="0">
                <a:solidFill>
                  <a:srgbClr val="CC66FF"/>
                </a:solidFill>
                <a:latin typeface="Times New Roman" panose="02020603050405020304" pitchFamily="18" charset="0"/>
                <a:cs typeface="Times New Roman" panose="02020603050405020304" pitchFamily="18" charset="0"/>
              </a:rPr>
              <a:t/>
            </a:r>
            <a:br>
              <a:rPr lang="en-US" sz="3200" b="1" dirty="0">
                <a:solidFill>
                  <a:srgbClr val="CC66FF"/>
                </a:solidFill>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
            </a:r>
            <a:br>
              <a:rPr lang="en-GB" sz="3200" dirty="0">
                <a:latin typeface="Times New Roman" panose="02020603050405020304" pitchFamily="18" charset="0"/>
                <a:cs typeface="Times New Roman" panose="02020603050405020304" pitchFamily="18" charset="0"/>
              </a:rPr>
            </a:br>
            <a:r>
              <a:rPr lang="en-US" sz="3200" b="1" dirty="0">
                <a:solidFill>
                  <a:srgbClr val="CC66FF"/>
                </a:solidFill>
                <a:cs typeface="Times New Roman" panose="02020603050405020304" pitchFamily="18" charset="0"/>
              </a:rPr>
              <a:t/>
            </a:r>
            <a:br>
              <a:rPr lang="en-US" sz="3200" b="1" dirty="0">
                <a:solidFill>
                  <a:srgbClr val="CC66FF"/>
                </a:solidFill>
                <a:cs typeface="Times New Roman" panose="02020603050405020304" pitchFamily="18" charset="0"/>
              </a:rPr>
            </a:br>
            <a:r>
              <a:rPr lang="en-US" sz="3200" b="1" dirty="0">
                <a:solidFill>
                  <a:srgbClr val="CC66FF"/>
                </a:solidFill>
                <a:cs typeface="Times New Roman" panose="02020603050405020304" pitchFamily="18" charset="0"/>
              </a:rPr>
              <a:t>HUMANITIES SUBJECTS’  PRESENTATION FOR THE TRAINING OF GRADE SEVEN (07) TEACHERS</a:t>
            </a:r>
            <a:endParaRPr lang="en-GB" sz="3200" dirty="0">
              <a:cs typeface="Times New Roman" panose="02020603050405020304" pitchFamily="18" charset="0"/>
            </a:endParaRPr>
          </a:p>
        </p:txBody>
      </p:sp>
      <p:sp>
        <p:nvSpPr>
          <p:cNvPr id="3" name="Subtitle 2"/>
          <p:cNvSpPr>
            <a:spLocks noGrp="1"/>
          </p:cNvSpPr>
          <p:nvPr>
            <p:ph type="subTitle" idx="1"/>
          </p:nvPr>
        </p:nvSpPr>
        <p:spPr>
          <a:xfrm>
            <a:off x="914400" y="2902528"/>
            <a:ext cx="10363200" cy="2912118"/>
          </a:xfrm>
        </p:spPr>
        <p:txBody>
          <a:bodyPr/>
          <a:lstStyle/>
          <a:p>
            <a:r>
              <a:rPr lang="en-US" sz="4800" b="1" dirty="0">
                <a:latin typeface="Times New Roman" panose="02020603050405020304" pitchFamily="18" charset="0"/>
                <a:cs typeface="Times New Roman" panose="02020603050405020304" pitchFamily="18" charset="0"/>
              </a:rPr>
              <a:t> </a:t>
            </a:r>
            <a:endParaRPr lang="en-GB" sz="4800" b="1" dirty="0"/>
          </a:p>
        </p:txBody>
      </p:sp>
      <p:pic>
        <p:nvPicPr>
          <p:cNvPr id="4" name="Picture 10" descr="Humanities - csp11760060">
            <a:extLst>
              <a:ext uri="{FF2B5EF4-FFF2-40B4-BE49-F238E27FC236}">
                <a16:creationId xmlns:a16="http://schemas.microsoft.com/office/drawing/2014/main" xmlns="" id="{CB4398A5-6AC1-1E23-E20E-1BB7744D3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28" y="2249905"/>
            <a:ext cx="10879472" cy="38583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340449"/>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DB37A2A6-203B-2CCD-995B-0EAF6B03E46C}"/>
              </a:ext>
            </a:extLst>
          </p:cNvPr>
          <p:cNvSpPr txBox="1">
            <a:spLocks noGrp="1"/>
          </p:cNvSpPr>
          <p:nvPr>
            <p:ph type="title"/>
          </p:nvPr>
        </p:nvSpPr>
        <p:spPr>
          <a:xfrm>
            <a:off x="838200" y="365125"/>
            <a:ext cx="10515600" cy="790575"/>
          </a:xfrm>
        </p:spPr>
        <p:txBody>
          <a:bodyPr/>
          <a:lstStyle/>
          <a:p>
            <a:pPr algn="l" eaLnBrk="1" hangingPunct="1">
              <a:spcBef>
                <a:spcPct val="0"/>
              </a:spcBef>
              <a:spcAft>
                <a:spcPct val="0"/>
              </a:spcAft>
            </a:pPr>
            <a:r>
              <a:rPr lang="en-US" alt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Calibri" panose="020F0502020204030204" pitchFamily="34" charset="0"/>
              </a:rPr>
              <a:t>Paradigm Shift in the Humanities Pedagogical Approaches</a:t>
            </a:r>
            <a:endParaRPr lang="en-GB" alt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endParaRPr>
          </a:p>
        </p:txBody>
      </p:sp>
      <p:graphicFrame>
        <p:nvGraphicFramePr>
          <p:cNvPr id="4" name="Content Placeholder 3">
            <a:extLst>
              <a:ext uri="{FF2B5EF4-FFF2-40B4-BE49-F238E27FC236}">
                <a16:creationId xmlns:a16="http://schemas.microsoft.com/office/drawing/2014/main" xmlns="" id="{A08DE8AC-4B6E-A98D-3226-B9DBC7E92221}"/>
              </a:ext>
            </a:extLst>
          </p:cNvPr>
          <p:cNvGraphicFramePr>
            <a:graphicFrameLocks noGrp="1"/>
          </p:cNvGraphicFramePr>
          <p:nvPr>
            <p:ph idx="1"/>
            <p:extLst>
              <p:ext uri="{D42A27DB-BD31-4B8C-83A1-F6EECF244321}">
                <p14:modId xmlns:p14="http://schemas.microsoft.com/office/powerpoint/2010/main" val="4120700133"/>
              </p:ext>
            </p:extLst>
          </p:nvPr>
        </p:nvGraphicFramePr>
        <p:xfrm>
          <a:off x="419100" y="1131888"/>
          <a:ext cx="11353800" cy="4876716"/>
        </p:xfrm>
        <a:graphic>
          <a:graphicData uri="http://schemas.openxmlformats.org/drawingml/2006/table">
            <a:tbl>
              <a:tblPr firstRow="1" bandRow="1">
                <a:tableStyleId>{5C22544A-7EE6-4342-B048-85BDC9FD1C3A}</a:tableStyleId>
              </a:tblPr>
              <a:tblGrid>
                <a:gridCol w="4574005">
                  <a:extLst>
                    <a:ext uri="{9D8B030D-6E8A-4147-A177-3AD203B41FA5}">
                      <a16:colId xmlns:a16="http://schemas.microsoft.com/office/drawing/2014/main" xmlns="" val="20000"/>
                    </a:ext>
                  </a:extLst>
                </a:gridCol>
                <a:gridCol w="6779795">
                  <a:extLst>
                    <a:ext uri="{9D8B030D-6E8A-4147-A177-3AD203B41FA5}">
                      <a16:colId xmlns:a16="http://schemas.microsoft.com/office/drawing/2014/main" xmlns="" val="20001"/>
                    </a:ext>
                  </a:extLst>
                </a:gridCol>
              </a:tblGrid>
              <a:tr h="2134957">
                <a:tc>
                  <a:txBody>
                    <a:bodyPr/>
                    <a:lstStyle/>
                    <a:p>
                      <a:pPr marL="457200" indent="-457200">
                        <a:buFont typeface="Wingdings" panose="05000000000000000000" pitchFamily="2" charset="2"/>
                        <a:buChar char="v"/>
                      </a:pPr>
                      <a:r>
                        <a:rPr lang="en-US" sz="2800" dirty="0">
                          <a:solidFill>
                            <a:srgbClr val="7030A0"/>
                          </a:solidFill>
                          <a:effectLst/>
                          <a:latin typeface="Times New Roman" panose="02020603050405020304" pitchFamily="18" charset="0"/>
                          <a:cs typeface="Times New Roman" panose="02020603050405020304" pitchFamily="18" charset="0"/>
                        </a:rPr>
                        <a:t>Teachers</a:t>
                      </a:r>
                      <a:r>
                        <a:rPr lang="en-US" sz="2800" baseline="0" dirty="0">
                          <a:solidFill>
                            <a:srgbClr val="7030A0"/>
                          </a:solidFill>
                          <a:effectLst/>
                          <a:latin typeface="Times New Roman" panose="02020603050405020304" pitchFamily="18" charset="0"/>
                          <a:cs typeface="Times New Roman" panose="02020603050405020304" pitchFamily="18" charset="0"/>
                        </a:rPr>
                        <a:t> </a:t>
                      </a:r>
                      <a:r>
                        <a:rPr lang="en-US" sz="2800" dirty="0">
                          <a:solidFill>
                            <a:srgbClr val="7030A0"/>
                          </a:solidFill>
                          <a:effectLst/>
                          <a:latin typeface="Times New Roman" panose="02020603050405020304" pitchFamily="18" charset="0"/>
                          <a:cs typeface="Times New Roman" panose="02020603050405020304" pitchFamily="18" charset="0"/>
                        </a:rPr>
                        <a:t>presents information</a:t>
                      </a:r>
                      <a:r>
                        <a:rPr lang="en-US" sz="2800" baseline="0" dirty="0">
                          <a:solidFill>
                            <a:srgbClr val="7030A0"/>
                          </a:solidFill>
                          <a:effectLst/>
                          <a:latin typeface="Times New Roman" panose="02020603050405020304" pitchFamily="18" charset="0"/>
                          <a:cs typeface="Times New Roman" panose="02020603050405020304" pitchFamily="18" charset="0"/>
                        </a:rPr>
                        <a:t> based on their experience and training</a:t>
                      </a:r>
                      <a:endParaRPr lang="en-GB" sz="2800" dirty="0">
                        <a:solidFill>
                          <a:srgbClr val="7030A0"/>
                        </a:solidFill>
                      </a:endParaRPr>
                    </a:p>
                  </a:txBody>
                  <a:tcPr marL="87630" marR="87630" marT="45699" marB="45699"/>
                </a:tc>
                <a:tc>
                  <a:txBody>
                    <a:bodyPr/>
                    <a:lstStyle/>
                    <a:p>
                      <a:pPr marL="457200" indent="-457200">
                        <a:buFont typeface="Wingdings" panose="05000000000000000000" pitchFamily="2" charset="2"/>
                        <a:buChar char="q"/>
                      </a:pPr>
                      <a:r>
                        <a:rPr lang="en-US" sz="2800" dirty="0">
                          <a:solidFill>
                            <a:srgbClr val="FFFF00"/>
                          </a:solidFill>
                          <a:latin typeface="Times New Roman" panose="02020603050405020304" pitchFamily="18" charset="0"/>
                          <a:cs typeface="Times New Roman" panose="02020603050405020304" pitchFamily="18" charset="0"/>
                        </a:rPr>
                        <a:t>The teachers</a:t>
                      </a:r>
                      <a:r>
                        <a:rPr lang="en-US" sz="2800" baseline="0" dirty="0">
                          <a:solidFill>
                            <a:srgbClr val="FFFF00"/>
                          </a:solidFill>
                          <a:latin typeface="Times New Roman" panose="02020603050405020304" pitchFamily="18" charset="0"/>
                          <a:cs typeface="Times New Roman" panose="02020603050405020304" pitchFamily="18" charset="0"/>
                        </a:rPr>
                        <a:t> </a:t>
                      </a:r>
                      <a:r>
                        <a:rPr lang="en-US" sz="2800" dirty="0">
                          <a:solidFill>
                            <a:srgbClr val="FFFF00"/>
                          </a:solidFill>
                          <a:latin typeface="Times New Roman" panose="02020603050405020304" pitchFamily="18" charset="0"/>
                          <a:cs typeface="Times New Roman" panose="02020603050405020304" pitchFamily="18" charset="0"/>
                        </a:rPr>
                        <a:t>facilitate/guide/instruct</a:t>
                      </a:r>
                      <a:r>
                        <a:rPr lang="en-US" sz="2800" baseline="0" dirty="0">
                          <a:solidFill>
                            <a:srgbClr val="FFFF00"/>
                          </a:solidFill>
                          <a:latin typeface="Times New Roman" panose="02020603050405020304" pitchFamily="18" charset="0"/>
                          <a:cs typeface="Times New Roman" panose="02020603050405020304" pitchFamily="18" charset="0"/>
                        </a:rPr>
                        <a:t> </a:t>
                      </a:r>
                      <a:r>
                        <a:rPr lang="en-US" sz="2800" dirty="0">
                          <a:solidFill>
                            <a:srgbClr val="FFFF00"/>
                          </a:solidFill>
                          <a:latin typeface="Times New Roman" panose="02020603050405020304" pitchFamily="18" charset="0"/>
                          <a:cs typeface="Times New Roman" panose="02020603050405020304" pitchFamily="18" charset="0"/>
                        </a:rPr>
                        <a:t> learners to establish facts and concepts for themselves.</a:t>
                      </a:r>
                    </a:p>
                    <a:p>
                      <a:pPr marL="457200" indent="-457200">
                        <a:buFont typeface="Wingdings" panose="05000000000000000000" pitchFamily="2" charset="2"/>
                        <a:buChar char="q"/>
                      </a:pPr>
                      <a:r>
                        <a:rPr lang="en-US" sz="2800" dirty="0">
                          <a:solidFill>
                            <a:srgbClr val="FFFF00"/>
                          </a:solidFill>
                          <a:latin typeface="Times New Roman" panose="02020603050405020304" pitchFamily="18" charset="0"/>
                          <a:cs typeface="Times New Roman" panose="02020603050405020304" pitchFamily="18" charset="0"/>
                        </a:rPr>
                        <a:t>Emphasis is on observation; exploring, searching and making discoveries.</a:t>
                      </a:r>
                      <a:endParaRPr lang="en-GB" sz="2800" dirty="0">
                        <a:solidFill>
                          <a:srgbClr val="FFFF00"/>
                        </a:solidFill>
                      </a:endParaRPr>
                    </a:p>
                  </a:txBody>
                  <a:tcPr marL="87630" marR="87630" marT="45699" marB="45699"/>
                </a:tc>
                <a:extLst>
                  <a:ext uri="{0D108BD9-81ED-4DB2-BD59-A6C34878D82A}">
                    <a16:rowId xmlns:a16="http://schemas.microsoft.com/office/drawing/2014/main" xmlns="" val="10000"/>
                  </a:ext>
                </a:extLst>
              </a:tr>
              <a:tr h="2544408">
                <a:tc>
                  <a:txBody>
                    <a:bodyPr/>
                    <a:lstStyle/>
                    <a:p>
                      <a:pPr marL="457200" indent="-457200">
                        <a:buFont typeface="Wingdings" panose="05000000000000000000" pitchFamily="2" charset="2"/>
                        <a:buChar char="v"/>
                      </a:pPr>
                      <a:r>
                        <a:rPr lang="en-US" sz="2800" dirty="0">
                          <a:solidFill>
                            <a:srgbClr val="7030A0"/>
                          </a:solidFill>
                          <a:effectLst/>
                          <a:latin typeface="Times New Roman" panose="02020603050405020304" pitchFamily="18" charset="0"/>
                          <a:cs typeface="Times New Roman" panose="02020603050405020304" pitchFamily="18" charset="0"/>
                        </a:rPr>
                        <a:t>The teacher is the</a:t>
                      </a:r>
                      <a:r>
                        <a:rPr lang="en-US" sz="2800" baseline="0" dirty="0">
                          <a:solidFill>
                            <a:srgbClr val="7030A0"/>
                          </a:solidFill>
                          <a:effectLst/>
                          <a:latin typeface="Times New Roman" panose="02020603050405020304" pitchFamily="18" charset="0"/>
                          <a:cs typeface="Times New Roman" panose="02020603050405020304" pitchFamily="18" charset="0"/>
                        </a:rPr>
                        <a:t> custodian of information/knowledge </a:t>
                      </a:r>
                      <a:r>
                        <a:rPr lang="en-US" sz="2800" dirty="0">
                          <a:solidFill>
                            <a:srgbClr val="7030A0"/>
                          </a:solidFill>
                          <a:effectLst/>
                          <a:latin typeface="Times New Roman" panose="02020603050405020304" pitchFamily="18" charset="0"/>
                          <a:cs typeface="Times New Roman" panose="02020603050405020304" pitchFamily="18" charset="0"/>
                        </a:rPr>
                        <a:t>and makes decision on how/when  to involve the learners</a:t>
                      </a:r>
                      <a:endParaRPr lang="en-GB" sz="2800" dirty="0">
                        <a:solidFill>
                          <a:srgbClr val="7030A0"/>
                        </a:solidFill>
                      </a:endParaRPr>
                    </a:p>
                  </a:txBody>
                  <a:tcPr marL="87630" marR="87630" marT="45699" marB="45699"/>
                </a:tc>
                <a:tc>
                  <a:txBody>
                    <a:bodyPr/>
                    <a:lstStyle/>
                    <a:p>
                      <a:pPr marL="457200" indent="-457200">
                        <a:buFont typeface="Wingdings" panose="05000000000000000000" pitchFamily="2" charset="2"/>
                        <a:buChar char="q"/>
                      </a:pPr>
                      <a:r>
                        <a:rPr lang="en-US" sz="2800" dirty="0">
                          <a:solidFill>
                            <a:srgbClr val="0070C0"/>
                          </a:solidFill>
                          <a:effectLst/>
                          <a:latin typeface="Times New Roman" panose="02020603050405020304" pitchFamily="18" charset="0"/>
                          <a:cs typeface="Times New Roman" panose="02020603050405020304" pitchFamily="18" charset="0"/>
                        </a:rPr>
                        <a:t>Learners will</a:t>
                      </a:r>
                      <a:r>
                        <a:rPr lang="en-US" sz="2800" baseline="0" dirty="0">
                          <a:solidFill>
                            <a:srgbClr val="0070C0"/>
                          </a:solidFill>
                          <a:effectLst/>
                          <a:latin typeface="Times New Roman" panose="02020603050405020304" pitchFamily="18" charset="0"/>
                          <a:cs typeface="Times New Roman" panose="02020603050405020304" pitchFamily="18" charset="0"/>
                        </a:rPr>
                        <a:t> be </a:t>
                      </a:r>
                      <a:r>
                        <a:rPr lang="en-US" sz="2800" dirty="0">
                          <a:solidFill>
                            <a:srgbClr val="0070C0"/>
                          </a:solidFill>
                          <a:effectLst/>
                          <a:latin typeface="Times New Roman" panose="02020603050405020304" pitchFamily="18" charset="0"/>
                          <a:cs typeface="Times New Roman" panose="02020603050405020304" pitchFamily="18" charset="0"/>
                        </a:rPr>
                        <a:t>prompted to take charge</a:t>
                      </a:r>
                      <a:r>
                        <a:rPr lang="en-US" sz="2800" baseline="0" dirty="0">
                          <a:solidFill>
                            <a:srgbClr val="0070C0"/>
                          </a:solidFill>
                          <a:effectLst/>
                          <a:latin typeface="Times New Roman" panose="02020603050405020304" pitchFamily="18" charset="0"/>
                          <a:cs typeface="Times New Roman" panose="02020603050405020304" pitchFamily="18" charset="0"/>
                        </a:rPr>
                        <a:t> of their own learning by </a:t>
                      </a:r>
                      <a:r>
                        <a:rPr lang="en-US" sz="2800" dirty="0">
                          <a:solidFill>
                            <a:srgbClr val="0070C0"/>
                          </a:solidFill>
                          <a:effectLst/>
                          <a:latin typeface="Times New Roman" panose="02020603050405020304" pitchFamily="18" charset="0"/>
                          <a:cs typeface="Times New Roman" panose="02020603050405020304" pitchFamily="18" charset="0"/>
                        </a:rPr>
                        <a:t> exploring</a:t>
                      </a:r>
                      <a:r>
                        <a:rPr lang="en-US" sz="2800" baseline="0" dirty="0">
                          <a:solidFill>
                            <a:srgbClr val="0070C0"/>
                          </a:solidFill>
                          <a:effectLst/>
                          <a:latin typeface="Times New Roman" panose="02020603050405020304" pitchFamily="18" charset="0"/>
                          <a:cs typeface="Times New Roman" panose="02020603050405020304" pitchFamily="18" charset="0"/>
                        </a:rPr>
                        <a:t> </a:t>
                      </a:r>
                      <a:r>
                        <a:rPr lang="en-US" sz="2800" dirty="0">
                          <a:solidFill>
                            <a:srgbClr val="0070C0"/>
                          </a:solidFill>
                          <a:effectLst/>
                          <a:latin typeface="Times New Roman" panose="02020603050405020304" pitchFamily="18" charset="0"/>
                          <a:cs typeface="Times New Roman" panose="02020603050405020304" pitchFamily="18" charset="0"/>
                        </a:rPr>
                        <a:t> multiple view points e.g.</a:t>
                      </a:r>
                      <a:r>
                        <a:rPr lang="en-US" sz="2800" baseline="0" dirty="0">
                          <a:solidFill>
                            <a:srgbClr val="0070C0"/>
                          </a:solidFill>
                          <a:effectLst/>
                          <a:latin typeface="Times New Roman" panose="02020603050405020304" pitchFamily="18" charset="0"/>
                          <a:cs typeface="Times New Roman" panose="02020603050405020304" pitchFamily="18" charset="0"/>
                        </a:rPr>
                        <a:t> </a:t>
                      </a:r>
                      <a:r>
                        <a:rPr lang="en-US" sz="2800" dirty="0">
                          <a:solidFill>
                            <a:srgbClr val="0070C0"/>
                          </a:solidFill>
                          <a:effectLst/>
                          <a:latin typeface="Times New Roman" panose="02020603050405020304" pitchFamily="18" charset="0"/>
                          <a:cs typeface="Times New Roman" panose="02020603050405020304" pitchFamily="18" charset="0"/>
                        </a:rPr>
                        <a:t> brainstorming, debating, discussing, collaborating with others</a:t>
                      </a:r>
                      <a:r>
                        <a:rPr lang="en-US" sz="2800" baseline="0" dirty="0">
                          <a:solidFill>
                            <a:srgbClr val="0070C0"/>
                          </a:solidFill>
                          <a:effectLst/>
                          <a:latin typeface="Times New Roman" panose="02020603050405020304" pitchFamily="18" charset="0"/>
                          <a:cs typeface="Times New Roman" panose="02020603050405020304" pitchFamily="18" charset="0"/>
                        </a:rPr>
                        <a:t> among other ways</a:t>
                      </a:r>
                      <a:endParaRPr lang="en-GB" sz="2800" dirty="0">
                        <a:solidFill>
                          <a:srgbClr val="0070C0"/>
                        </a:solidFill>
                      </a:endParaRPr>
                    </a:p>
                  </a:txBody>
                  <a:tcPr marL="87630" marR="87630" marT="45699" marB="45699"/>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172334386"/>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5CDB9D-2100-C8E3-00DF-59462D28970D}"/>
              </a:ext>
            </a:extLst>
          </p:cNvPr>
          <p:cNvSpPr>
            <a:spLocks noGrp="1"/>
          </p:cNvSpPr>
          <p:nvPr>
            <p:ph type="title"/>
          </p:nvPr>
        </p:nvSpPr>
        <p:spPr>
          <a:xfrm>
            <a:off x="838200" y="92075"/>
            <a:ext cx="10515600" cy="863600"/>
          </a:xfrm>
        </p:spPr>
        <p:txBody>
          <a:bodyPr/>
          <a:lstStyle/>
          <a:p>
            <a:pPr eaLnBrk="1" fontAlgn="auto" hangingPunct="1">
              <a:buFont typeface="Arial" panose="020B0604020202020204"/>
              <a:buNone/>
              <a:defRPr/>
            </a:pPr>
            <a:r>
              <a:rPr lang="en-US" sz="2800" b="1" kern="1200" dirty="0">
                <a:solidFill>
                  <a:srgbClr val="FF0000"/>
                </a:solidFill>
                <a:latin typeface="+mj-lt"/>
                <a:ea typeface="Calibri" panose="020F0502020204030204"/>
                <a:cs typeface="Times New Roman" panose="02020603050405020304" pitchFamily="18" charset="0"/>
                <a:sym typeface="Calibri" panose="020F0502020204030204"/>
              </a:rPr>
              <a:t>Transformative Pedagogies in the Humanities</a:t>
            </a:r>
            <a:endParaRPr lang="en-US" sz="2800" dirty="0">
              <a:solidFill>
                <a:srgbClr val="FF0000"/>
              </a:solidFill>
              <a:latin typeface="+mj-lt"/>
              <a:ea typeface="Calibri" panose="020F0502020204030204"/>
              <a:cs typeface="Times New Roman" panose="02020603050405020304" pitchFamily="18" charset="0"/>
              <a:sym typeface="Calibri" panose="020F0502020204030204"/>
            </a:endParaRPr>
          </a:p>
        </p:txBody>
      </p:sp>
      <p:sp>
        <p:nvSpPr>
          <p:cNvPr id="3" name="Content Placeholder 2">
            <a:extLst>
              <a:ext uri="{FF2B5EF4-FFF2-40B4-BE49-F238E27FC236}">
                <a16:creationId xmlns:a16="http://schemas.microsoft.com/office/drawing/2014/main" xmlns="" id="{5DF36E3D-A491-5733-65AD-D9AC8B0B6474}"/>
              </a:ext>
            </a:extLst>
          </p:cNvPr>
          <p:cNvSpPr>
            <a:spLocks noGrp="1"/>
          </p:cNvSpPr>
          <p:nvPr>
            <p:ph idx="1"/>
          </p:nvPr>
        </p:nvSpPr>
        <p:spPr>
          <a:xfrm>
            <a:off x="319088" y="1052513"/>
            <a:ext cx="11761787" cy="4481512"/>
          </a:xfrm>
          <a:solidFill>
            <a:schemeClr val="bg1"/>
          </a:solidFill>
        </p:spPr>
        <p:txBody>
          <a:bodyPr/>
          <a:lstStyle/>
          <a:p>
            <a:pPr marL="114300" indent="0" eaLnBrk="1" fontAlgn="auto" hangingPunct="1">
              <a:lnSpc>
                <a:spcPct val="120000"/>
              </a:lnSpc>
              <a:buClr>
                <a:prstClr val="black"/>
              </a:buClr>
              <a:buFont typeface="Arial" panose="020B0604020202020204"/>
              <a:buNone/>
              <a:defRPr/>
            </a:pPr>
            <a:r>
              <a:rPr lang="en-US" sz="2000" b="1" kern="1200" dirty="0">
                <a:solidFill>
                  <a:prstClr val="black"/>
                </a:solidFill>
                <a:latin typeface="+mj-lt"/>
                <a:ea typeface="Calibri" panose="020F0502020204030204"/>
                <a:cs typeface="Times New Roman" panose="02020603050405020304" pitchFamily="18" charset="0"/>
                <a:sym typeface="Calibri" panose="020F0502020204030204"/>
              </a:rPr>
              <a:t>The Humanities </a:t>
            </a:r>
            <a:r>
              <a:rPr lang="en-GB" sz="2000" dirty="0">
                <a:solidFill>
                  <a:schemeClr val="dk1"/>
                </a:solidFill>
                <a:latin typeface="+mj-lt"/>
                <a:ea typeface="Calibri" panose="020F0502020204030204"/>
                <a:cs typeface="Times New Roman" panose="02020603050405020304" pitchFamily="18" charset="0"/>
                <a:sym typeface="Calibri" panose="020F0502020204030204"/>
              </a:rPr>
              <a:t>emphasises </a:t>
            </a:r>
            <a:r>
              <a:rPr lang="en-US" sz="2000" dirty="0">
                <a:solidFill>
                  <a:schemeClr val="dk1"/>
                </a:solidFill>
                <a:latin typeface="+mj-lt"/>
                <a:ea typeface="Calibri" panose="020F0502020204030204"/>
                <a:cs typeface="Times New Roman" panose="02020603050405020304" pitchFamily="18" charset="0"/>
                <a:sym typeface="Calibri" panose="020F0502020204030204"/>
              </a:rPr>
              <a:t>the constructivist, cognitive and  multiple intelligence theories which involves making links between learner’s own experiences and connecting different learning styles by engaging in participatory, interactive, collaborative and cooperative/ problem-solving activities. Besides providing </a:t>
            </a:r>
            <a:r>
              <a:rPr lang="en-US" sz="2000" kern="1200" dirty="0">
                <a:solidFill>
                  <a:prstClr val="black"/>
                </a:solidFill>
                <a:latin typeface="+mj-lt"/>
                <a:ea typeface="Helvetica Neue"/>
                <a:cs typeface="Times New Roman" panose="02020603050405020304" pitchFamily="18" charset="0"/>
                <a:sym typeface="Calibri" panose="020F0502020204030204"/>
              </a:rPr>
              <a:t>skills for lifelong learning; and to use a range of contemporary digital technologies to enhance their learning. They include:</a:t>
            </a:r>
          </a:p>
          <a:p>
            <a:pPr marL="0" indent="0" eaLnBrk="1" fontAlgn="auto" hangingPunct="1">
              <a:lnSpc>
                <a:spcPct val="120000"/>
              </a:lnSpc>
              <a:buClr>
                <a:prstClr val="black"/>
              </a:buClr>
              <a:buFont typeface="Arial" panose="020B0604020202020204"/>
              <a:buNone/>
              <a:defRPr/>
            </a:pPr>
            <a:r>
              <a:rPr lang="en-US" sz="2000" dirty="0">
                <a:solidFill>
                  <a:prstClr val="black"/>
                </a:solidFill>
                <a:latin typeface="+mj-lt"/>
                <a:ea typeface="Calibri" panose="020F0502020204030204"/>
                <a:cs typeface="Times New Roman" panose="02020603050405020304" pitchFamily="18" charset="0"/>
                <a:sym typeface="Calibri" panose="020F0502020204030204"/>
              </a:rPr>
              <a:t>1.The </a:t>
            </a:r>
            <a:r>
              <a:rPr lang="en-US" sz="2000" b="1" dirty="0">
                <a:solidFill>
                  <a:prstClr val="black"/>
                </a:solidFill>
                <a:latin typeface="+mj-lt"/>
                <a:ea typeface="Calibri" panose="020F0502020204030204"/>
                <a:cs typeface="Times New Roman" panose="02020603050405020304" pitchFamily="18" charset="0"/>
                <a:sym typeface="Calibri" panose="020F0502020204030204"/>
              </a:rPr>
              <a:t>use of d</a:t>
            </a:r>
            <a:r>
              <a:rPr lang="en-US" sz="2000" b="1" kern="1200" dirty="0">
                <a:solidFill>
                  <a:prstClr val="black"/>
                </a:solidFill>
                <a:latin typeface="+mj-lt"/>
                <a:ea typeface="Calibri" panose="020F0502020204030204"/>
                <a:cs typeface="Times New Roman" panose="02020603050405020304" pitchFamily="18" charset="0"/>
                <a:sym typeface="Calibri" panose="020F0502020204030204"/>
              </a:rPr>
              <a:t>ebate</a:t>
            </a:r>
            <a:endParaRPr lang="en-US" sz="2000" kern="1200" dirty="0">
              <a:solidFill>
                <a:prstClr val="black"/>
              </a:solidFill>
              <a:latin typeface="+mj-lt"/>
              <a:ea typeface="Calibri" panose="020F0502020204030204"/>
              <a:cs typeface="Times New Roman" panose="02020603050405020304" pitchFamily="18" charset="0"/>
              <a:sym typeface="Calibri" panose="020F0502020204030204"/>
            </a:endParaRPr>
          </a:p>
          <a:p>
            <a:pPr eaLnBrk="1" fontAlgn="auto" hangingPunct="1">
              <a:lnSpc>
                <a:spcPct val="120000"/>
              </a:lnSpc>
              <a:buClr>
                <a:prstClr val="black"/>
              </a:buClr>
              <a:buFont typeface="Wingdings" panose="05000000000000000000" pitchFamily="2" charset="2"/>
              <a:buChar char="§"/>
              <a:defRPr/>
            </a:pPr>
            <a:r>
              <a:rPr lang="en-US" sz="2000" kern="1200" dirty="0">
                <a:solidFill>
                  <a:prstClr val="black"/>
                </a:solidFill>
                <a:latin typeface="+mj-lt"/>
                <a:ea typeface="Calibri" panose="020F0502020204030204"/>
                <a:cs typeface="Times New Roman" panose="02020603050405020304" pitchFamily="18" charset="0"/>
                <a:sym typeface="Calibri" panose="020F0502020204030204"/>
              </a:rPr>
              <a:t>It </a:t>
            </a:r>
            <a:r>
              <a:rPr lang="en-US" sz="2000" dirty="0">
                <a:solidFill>
                  <a:prstClr val="black"/>
                </a:solidFill>
                <a:latin typeface="+mj-lt"/>
                <a:ea typeface="Calibri" panose="020F0502020204030204"/>
                <a:cs typeface="Times New Roman" panose="02020603050405020304" pitchFamily="18" charset="0"/>
                <a:sym typeface="Calibri" panose="020F0502020204030204"/>
              </a:rPr>
              <a:t>should help </a:t>
            </a:r>
            <a:r>
              <a:rPr lang="en-US" sz="2000" kern="1200" dirty="0">
                <a:solidFill>
                  <a:prstClr val="black"/>
                </a:solidFill>
                <a:latin typeface="+mj-lt"/>
                <a:ea typeface="Calibri" panose="020F0502020204030204"/>
                <a:cs typeface="Times New Roman" panose="02020603050405020304" pitchFamily="18" charset="0"/>
                <a:sym typeface="Calibri" panose="020F0502020204030204"/>
              </a:rPr>
              <a:t> learners  to </a:t>
            </a:r>
            <a:r>
              <a:rPr lang="en-US" sz="2000" dirty="0">
                <a:solidFill>
                  <a:prstClr val="black"/>
                </a:solidFill>
                <a:latin typeface="+mj-lt"/>
                <a:ea typeface="Calibri" panose="020F0502020204030204"/>
                <a:cs typeface="Times New Roman" panose="02020603050405020304" pitchFamily="18" charset="0"/>
                <a:sym typeface="Calibri" panose="020F0502020204030204"/>
              </a:rPr>
              <a:t>engage </a:t>
            </a:r>
            <a:r>
              <a:rPr lang="en-US" sz="2000" kern="1200" dirty="0">
                <a:solidFill>
                  <a:prstClr val="black"/>
                </a:solidFill>
                <a:latin typeface="+mj-lt"/>
                <a:ea typeface="Calibri" panose="020F0502020204030204"/>
                <a:cs typeface="Times New Roman" panose="02020603050405020304" pitchFamily="18" charset="0"/>
                <a:sym typeface="Calibri" panose="020F0502020204030204"/>
              </a:rPr>
              <a:t> deeply into </a:t>
            </a:r>
            <a:r>
              <a:rPr lang="en-US" sz="2000" dirty="0">
                <a:solidFill>
                  <a:prstClr val="black"/>
                </a:solidFill>
                <a:latin typeface="+mj-lt"/>
                <a:ea typeface="Calibri" panose="020F0502020204030204"/>
                <a:cs typeface="Times New Roman" panose="02020603050405020304" pitchFamily="18" charset="0"/>
                <a:sym typeface="Calibri" panose="020F0502020204030204"/>
              </a:rPr>
              <a:t>the lesson, discuss how they apply the teachings and improve </a:t>
            </a:r>
            <a:r>
              <a:rPr lang="en-US" sz="2000" kern="1200" dirty="0">
                <a:solidFill>
                  <a:prstClr val="black"/>
                </a:solidFill>
                <a:latin typeface="+mj-lt"/>
                <a:ea typeface="Calibri" panose="020F0502020204030204"/>
                <a:cs typeface="Times New Roman" panose="02020603050405020304" pitchFamily="18" charset="0"/>
                <a:sym typeface="Calibri" panose="020F0502020204030204"/>
              </a:rPr>
              <a:t> their competencies like  communication skills</a:t>
            </a:r>
            <a:r>
              <a:rPr lang="en-US" sz="2000" dirty="0">
                <a:solidFill>
                  <a:prstClr val="black"/>
                </a:solidFill>
                <a:latin typeface="+mj-lt"/>
                <a:ea typeface="Calibri" panose="020F0502020204030204"/>
                <a:cs typeface="Times New Roman" panose="02020603050405020304" pitchFamily="18" charset="0"/>
                <a:sym typeface="Calibri" panose="020F0502020204030204"/>
              </a:rPr>
              <a:t>/self efficacy/problem solving etc.</a:t>
            </a:r>
            <a:endParaRPr lang="en-US" sz="2000" kern="1200" dirty="0">
              <a:solidFill>
                <a:prstClr val="black"/>
              </a:solidFill>
              <a:latin typeface="+mj-lt"/>
              <a:ea typeface="Calibri" panose="020F0502020204030204"/>
              <a:cs typeface="Times New Roman" panose="02020603050405020304" pitchFamily="18" charset="0"/>
              <a:sym typeface="Calibri" panose="020F0502020204030204"/>
            </a:endParaRPr>
          </a:p>
          <a:p>
            <a:pPr marL="0" indent="0" eaLnBrk="1" fontAlgn="auto" hangingPunct="1">
              <a:lnSpc>
                <a:spcPct val="120000"/>
              </a:lnSpc>
              <a:buClr>
                <a:prstClr val="black"/>
              </a:buClr>
              <a:buFont typeface="Arial" panose="020B0604020202020204" pitchFamily="34" charset="0"/>
              <a:buNone/>
              <a:defRPr/>
            </a:pPr>
            <a:r>
              <a:rPr lang="en-US" sz="2000" b="1" dirty="0">
                <a:solidFill>
                  <a:prstClr val="black"/>
                </a:solidFill>
                <a:latin typeface="+mj-lt"/>
                <a:ea typeface="Calibri" panose="020F0502020204030204"/>
                <a:cs typeface="Times New Roman" panose="02020603050405020304" pitchFamily="18" charset="0"/>
                <a:sym typeface="Calibri" panose="020F0502020204030204"/>
              </a:rPr>
              <a:t>2.Use of </a:t>
            </a:r>
            <a:r>
              <a:rPr lang="en-US" sz="2000" b="1" kern="1200" dirty="0">
                <a:solidFill>
                  <a:prstClr val="black"/>
                </a:solidFill>
                <a:latin typeface="+mj-lt"/>
                <a:ea typeface="Calibri" panose="020F0502020204030204"/>
                <a:cs typeface="Times New Roman" panose="02020603050405020304" pitchFamily="18" charset="0"/>
                <a:sym typeface="Calibri" panose="020F0502020204030204"/>
              </a:rPr>
              <a:t> discussions in pairs/groups/class</a:t>
            </a:r>
          </a:p>
          <a:p>
            <a:pPr marL="0" indent="0" eaLnBrk="1" fontAlgn="auto" hangingPunct="1">
              <a:lnSpc>
                <a:spcPct val="120000"/>
              </a:lnSpc>
              <a:buClr>
                <a:prstClr val="black"/>
              </a:buClr>
              <a:buFont typeface="Arial" panose="020B0604020202020204" pitchFamily="34" charset="0"/>
              <a:buNone/>
              <a:defRPr/>
            </a:pPr>
            <a:r>
              <a:rPr lang="en-GB" sz="2000" dirty="0">
                <a:solidFill>
                  <a:prstClr val="black"/>
                </a:solidFill>
                <a:latin typeface="+mj-lt"/>
                <a:ea typeface="Calibri" panose="020F0502020204030204"/>
                <a:cs typeface="Times New Roman" panose="02020603050405020304" pitchFamily="18" charset="0"/>
                <a:sym typeface="Calibri" panose="020F0502020204030204"/>
              </a:rPr>
              <a:t>This should be o</a:t>
            </a:r>
            <a:r>
              <a:rPr lang="en-GB" sz="2000" kern="1200" dirty="0" err="1">
                <a:solidFill>
                  <a:prstClr val="black"/>
                </a:solidFill>
                <a:latin typeface="+mj-lt"/>
                <a:ea typeface="Calibri" panose="020F0502020204030204"/>
                <a:cs typeface="Times New Roman" panose="02020603050405020304" pitchFamily="18" charset="0"/>
                <a:sym typeface="Calibri" panose="020F0502020204030204"/>
              </a:rPr>
              <a:t>rganised</a:t>
            </a:r>
            <a:r>
              <a:rPr lang="en-US" sz="2000" kern="1200" dirty="0">
                <a:solidFill>
                  <a:prstClr val="black"/>
                </a:solidFill>
                <a:latin typeface="+mj-lt"/>
                <a:ea typeface="Calibri" panose="020F0502020204030204"/>
                <a:cs typeface="Times New Roman" panose="02020603050405020304" pitchFamily="18" charset="0"/>
                <a:sym typeface="Calibri" panose="020F0502020204030204"/>
              </a:rPr>
              <a:t> to  help </a:t>
            </a:r>
            <a:r>
              <a:rPr lang="en-US" sz="2000" dirty="0">
                <a:solidFill>
                  <a:prstClr val="black"/>
                </a:solidFill>
                <a:latin typeface="+mj-lt"/>
                <a:ea typeface="Calibri" panose="020F0502020204030204"/>
                <a:cs typeface="Times New Roman" panose="02020603050405020304" pitchFamily="18" charset="0"/>
                <a:sym typeface="Calibri" panose="020F0502020204030204"/>
              </a:rPr>
              <a:t>learners </a:t>
            </a:r>
            <a:r>
              <a:rPr lang="en-US" sz="2000" kern="1200" dirty="0">
                <a:solidFill>
                  <a:prstClr val="black"/>
                </a:solidFill>
                <a:latin typeface="+mj-lt"/>
                <a:ea typeface="Calibri" panose="020F0502020204030204"/>
                <a:cs typeface="Times New Roman" panose="02020603050405020304" pitchFamily="18" charset="0"/>
                <a:sym typeface="Calibri" panose="020F0502020204030204"/>
              </a:rPr>
              <a:t> learn how to express their </a:t>
            </a:r>
            <a:r>
              <a:rPr lang="en-US" sz="2000" dirty="0">
                <a:solidFill>
                  <a:prstClr val="black"/>
                </a:solidFill>
                <a:latin typeface="+mj-lt"/>
                <a:ea typeface="Calibri" panose="020F0502020204030204"/>
                <a:cs typeface="Times New Roman" panose="02020603050405020304" pitchFamily="18" charset="0"/>
                <a:sym typeface="Calibri" panose="020F0502020204030204"/>
              </a:rPr>
              <a:t>ideas</a:t>
            </a:r>
            <a:r>
              <a:rPr lang="en-US" sz="2000" kern="1200" dirty="0">
                <a:solidFill>
                  <a:prstClr val="black"/>
                </a:solidFill>
                <a:latin typeface="+mj-lt"/>
                <a:ea typeface="Calibri" panose="020F0502020204030204"/>
                <a:cs typeface="Times New Roman" panose="02020603050405020304" pitchFamily="18" charset="0"/>
                <a:sym typeface="Calibri" panose="020F0502020204030204"/>
              </a:rPr>
              <a:t>, back up</a:t>
            </a:r>
          </a:p>
          <a:p>
            <a:pPr marL="0" indent="0" eaLnBrk="1" fontAlgn="auto" hangingPunct="1">
              <a:lnSpc>
                <a:spcPct val="120000"/>
              </a:lnSpc>
              <a:buClr>
                <a:prstClr val="black"/>
              </a:buClr>
              <a:buFont typeface="Arial" panose="020B0604020202020204" pitchFamily="34" charset="0"/>
              <a:buNone/>
              <a:defRPr/>
            </a:pPr>
            <a:r>
              <a:rPr lang="en-US" sz="2000" kern="1200" dirty="0">
                <a:solidFill>
                  <a:prstClr val="black"/>
                </a:solidFill>
                <a:latin typeface="+mj-lt"/>
                <a:ea typeface="Calibri" panose="020F0502020204030204"/>
                <a:cs typeface="Times New Roman" panose="02020603050405020304" pitchFamily="18" charset="0"/>
                <a:sym typeface="Calibri" panose="020F0502020204030204"/>
              </a:rPr>
              <a:t> their opinions with evidence, listen for understanding, and be willing to </a:t>
            </a:r>
            <a:r>
              <a:rPr lang="en-US" sz="2000" dirty="0">
                <a:solidFill>
                  <a:prstClr val="black"/>
                </a:solidFill>
                <a:latin typeface="+mj-lt"/>
                <a:ea typeface="Calibri" panose="020F0502020204030204"/>
                <a:cs typeface="Times New Roman" panose="02020603050405020304" pitchFamily="18" charset="0"/>
                <a:sym typeface="Calibri" panose="020F0502020204030204"/>
              </a:rPr>
              <a:t>accept </a:t>
            </a:r>
            <a:r>
              <a:rPr lang="en-US" sz="2000" kern="1200" dirty="0">
                <a:solidFill>
                  <a:prstClr val="black"/>
                </a:solidFill>
                <a:latin typeface="+mj-lt"/>
                <a:ea typeface="Calibri" panose="020F0502020204030204"/>
                <a:cs typeface="Times New Roman" panose="02020603050405020304" pitchFamily="18" charset="0"/>
                <a:sym typeface="Calibri" panose="020F0502020204030204"/>
              </a:rPr>
              <a:t>new information</a:t>
            </a:r>
          </a:p>
          <a:p>
            <a:pPr eaLnBrk="1" fontAlgn="auto" hangingPunct="1">
              <a:buFont typeface="Arial" panose="020B0604020202020204" pitchFamily="34" charset="0"/>
              <a:buNone/>
              <a:defRPr/>
            </a:pPr>
            <a:endParaRPr lang="en-US" sz="2000" dirty="0">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57078534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xmlns="" id="{02A9D176-F2D0-4137-46D9-B0D780F89A99}"/>
              </a:ext>
            </a:extLst>
          </p:cNvPr>
          <p:cNvSpPr txBox="1">
            <a:spLocks noGrp="1"/>
          </p:cNvSpPr>
          <p:nvPr>
            <p:ph type="title"/>
          </p:nvPr>
        </p:nvSpPr>
        <p:spPr>
          <a:xfrm>
            <a:off x="796925" y="198438"/>
            <a:ext cx="10515600" cy="730250"/>
          </a:xfrm>
        </p:spPr>
        <p:txBody>
          <a:bodyPr/>
          <a:lstStyle/>
          <a:p>
            <a:pPr eaLnBrk="1" hangingPunct="1">
              <a:spcBef>
                <a:spcPct val="0"/>
              </a:spcBef>
              <a:spcAft>
                <a:spcPct val="0"/>
              </a:spcAft>
              <a:defRPr/>
            </a:pPr>
            <a:r>
              <a:rPr lang="en-US" sz="2800" b="1" dirty="0">
                <a:solidFill>
                  <a:srgbClr val="FF0000"/>
                </a:solidFill>
                <a:latin typeface="+mj-lt"/>
                <a:ea typeface="Calibri" pitchFamily="34" charset="0"/>
                <a:cs typeface="Times New Roman" pitchFamily="18" charset="0"/>
                <a:sym typeface="Calibri" pitchFamily="34" charset="0"/>
              </a:rPr>
              <a:t>Transformative Pedagogies </a:t>
            </a:r>
            <a:r>
              <a:rPr lang="en-US" sz="2800" b="1" kern="1200" dirty="0">
                <a:solidFill>
                  <a:srgbClr val="FF0000"/>
                </a:solidFill>
                <a:latin typeface="+mj-lt"/>
                <a:ea typeface="Calibri" panose="020F0502020204030204"/>
                <a:cs typeface="Times New Roman" panose="02020603050405020304" pitchFamily="18" charset="0"/>
                <a:sym typeface="Calibri" panose="020F0502020204030204"/>
              </a:rPr>
              <a:t>in the Humanities Cont…</a:t>
            </a:r>
            <a:endParaRPr lang="en-GB" sz="2800" b="1" dirty="0">
              <a:solidFill>
                <a:srgbClr val="FF0000"/>
              </a:solidFill>
              <a:latin typeface="+mj-lt"/>
              <a:ea typeface="Calibri" pitchFamily="34" charset="0"/>
              <a:cs typeface="Times New Roman" pitchFamily="18" charset="0"/>
              <a:sym typeface="Calibri" pitchFamily="34" charset="0"/>
            </a:endParaRPr>
          </a:p>
        </p:txBody>
      </p:sp>
      <p:sp>
        <p:nvSpPr>
          <p:cNvPr id="3" name="Content Placeholder 2">
            <a:extLst>
              <a:ext uri="{FF2B5EF4-FFF2-40B4-BE49-F238E27FC236}">
                <a16:creationId xmlns:a16="http://schemas.microsoft.com/office/drawing/2014/main" xmlns="" id="{A0313258-151C-0600-EC94-9FF12F9AC95E}"/>
              </a:ext>
            </a:extLst>
          </p:cNvPr>
          <p:cNvSpPr>
            <a:spLocks noGrp="1"/>
          </p:cNvSpPr>
          <p:nvPr>
            <p:ph idx="1"/>
          </p:nvPr>
        </p:nvSpPr>
        <p:spPr>
          <a:xfrm>
            <a:off x="409575" y="1287463"/>
            <a:ext cx="10944225" cy="4090987"/>
          </a:xfrm>
          <a:solidFill>
            <a:schemeClr val="bg1"/>
          </a:solidFill>
        </p:spPr>
        <p:txBody>
          <a:bodyPr>
            <a:normAutofit fontScale="92500" lnSpcReduction="10000"/>
          </a:bodyPr>
          <a:lstStyle/>
          <a:p>
            <a:pPr marL="0" indent="0" algn="just" eaLnBrk="1" fontAlgn="auto" hangingPunct="1">
              <a:lnSpc>
                <a:spcPct val="110000"/>
              </a:lnSpc>
              <a:spcBef>
                <a:spcPts val="0"/>
              </a:spcBef>
              <a:buFont typeface="Arial" panose="020B0604020202020204"/>
              <a:buNone/>
              <a:defRPr/>
            </a:pPr>
            <a:r>
              <a:rPr lang="en-US" sz="3200" b="1" dirty="0">
                <a:latin typeface="Times New Roman" panose="02020603050405020304" pitchFamily="18" charset="0"/>
                <a:ea typeface="Times New Roman" panose="02020603050405020304" pitchFamily="18" charset="0"/>
                <a:cs typeface="Times New Roman" panose="02020603050405020304" pitchFamily="18" charset="0"/>
                <a:sym typeface="Calibri" panose="020F0502020204030204"/>
              </a:rPr>
              <a:t>3.Problem-based Learning</a:t>
            </a:r>
            <a:r>
              <a:rPr lang="en-US" sz="3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panose="020F0502020204030204"/>
              </a:rPr>
              <a:t>-Learners construct content knowledge and develop problem-solving skills as well as self-directed learning skills while working towards a solution to the problem. </a:t>
            </a:r>
          </a:p>
          <a:p>
            <a:pPr marL="0" indent="0" eaLnBrk="1" fontAlgn="auto" hangingPunct="1">
              <a:buFont typeface="Arial" panose="020B0604020202020204"/>
              <a:buNone/>
              <a:defRPr/>
            </a:pPr>
            <a:r>
              <a:rPr lang="en-US" sz="3200" b="1" dirty="0">
                <a:latin typeface="Times New Roman" panose="02020603050405020304" pitchFamily="18" charset="0"/>
                <a:ea typeface="Times New Roman" panose="02020603050405020304" pitchFamily="18" charset="0"/>
                <a:cs typeface="Times New Roman" panose="02020603050405020304" pitchFamily="18" charset="0"/>
                <a:sym typeface="Calibri" panose="020F0502020204030204"/>
              </a:rPr>
              <a:t>4.Cooperative-based learning</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Calibri" panose="020F0502020204030204"/>
              </a:rPr>
              <a:t> </a:t>
            </a:r>
            <a:r>
              <a:rPr lang="en-US" sz="3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panose="020F0502020204030204"/>
              </a:rPr>
              <a:t>-Promotes mutual support so that they can all gain from each other’s efforts through interaction, and strengthens learners’ communication skills and  self-esteem. </a:t>
            </a:r>
            <a:r>
              <a:rPr lang="en-GB" sz="32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Learners will interact through summarising the main points ,some will have ability to explain with ease, other will write on  the charts, others will display or present.</a:t>
            </a:r>
          </a:p>
          <a:p>
            <a:pPr marL="0" indent="0" algn="just" eaLnBrk="1" fontAlgn="auto" hangingPunct="1">
              <a:lnSpc>
                <a:spcPct val="110000"/>
              </a:lnSpc>
              <a:spcBef>
                <a:spcPts val="0"/>
              </a:spcBef>
              <a:buFont typeface="Arial" panose="020B0604020202020204"/>
              <a:buNone/>
              <a:defRPr/>
            </a:pPr>
            <a:endParaRPr lang="en-US" sz="3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panose="020F0502020204030204"/>
            </a:endParaRPr>
          </a:p>
          <a:p>
            <a:pPr eaLnBrk="1" fontAlgn="auto" hangingPunct="1">
              <a:buFont typeface="Arial" panose="020B0604020202020204"/>
              <a:buChar char="•"/>
              <a:defRPr/>
            </a:pPr>
            <a:endParaRPr lang="en-GB" sz="3200" dirty="0">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790152176"/>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Rounded Corners 41">
            <a:extLst>
              <a:ext uri="{FF2B5EF4-FFF2-40B4-BE49-F238E27FC236}">
                <a16:creationId xmlns:a16="http://schemas.microsoft.com/office/drawing/2014/main" xmlns="" id="{160B47CF-F350-5BBA-7EB5-49432EB6643F}"/>
              </a:ext>
            </a:extLst>
          </p:cNvPr>
          <p:cNvSpPr>
            <a:spLocks noChangeArrowheads="1"/>
          </p:cNvSpPr>
          <p:nvPr/>
        </p:nvSpPr>
        <p:spPr bwMode="auto">
          <a:xfrm>
            <a:off x="6442075" y="2078038"/>
            <a:ext cx="3449638" cy="2036762"/>
          </a:xfrm>
          <a:prstGeom prst="roundRect">
            <a:avLst>
              <a:gd name="adj" fmla="val 16667"/>
            </a:avLst>
          </a:prstGeom>
          <a:solidFill>
            <a:schemeClr val="accent6">
              <a:lumMod val="75000"/>
            </a:schemeClr>
          </a:solidFill>
          <a:ln>
            <a:noFill/>
          </a:ln>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defRPr/>
            </a:pPr>
            <a:endParaRPr lang="en-US" altLang="en-US" sz="1800">
              <a:solidFill>
                <a:srgbClr val="FFFFFF"/>
              </a:solidFill>
              <a:latin typeface="Calibri" panose="020F0502020204030204" pitchFamily="34" charset="0"/>
              <a:sym typeface="Calibri" panose="020F0502020204030204" pitchFamily="34" charset="0"/>
            </a:endParaRPr>
          </a:p>
        </p:txBody>
      </p:sp>
      <p:sp>
        <p:nvSpPr>
          <p:cNvPr id="1049557" name="Rectangle 4">
            <a:extLst>
              <a:ext uri="{FF2B5EF4-FFF2-40B4-BE49-F238E27FC236}">
                <a16:creationId xmlns:a16="http://schemas.microsoft.com/office/drawing/2014/main" xmlns="" id="{36B45EB8-D3F2-0BFC-20DE-E95EBA6938F1}"/>
              </a:ext>
            </a:extLst>
          </p:cNvPr>
          <p:cNvSpPr>
            <a:spLocks noChangeArrowheads="1"/>
          </p:cNvSpPr>
          <p:nvPr/>
        </p:nvSpPr>
        <p:spPr bwMode="auto">
          <a:xfrm>
            <a:off x="180975" y="1244600"/>
            <a:ext cx="4141788" cy="4510088"/>
          </a:xfrm>
          <a:prstGeom prst="rect">
            <a:avLst/>
          </a:prstGeom>
          <a:solidFill>
            <a:srgbClr val="558ED5"/>
          </a:solidFill>
          <a:ln>
            <a:noFill/>
          </a:ln>
        </p:spPr>
        <p:txBody>
          <a:bodyPr anchor="ct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algn="ctr" eaLnBrk="1" fontAlgn="auto" hangingPunct="1">
              <a:spcBef>
                <a:spcPts val="0"/>
              </a:spcBef>
              <a:spcAft>
                <a:spcPts val="0"/>
              </a:spcAft>
              <a:buClr>
                <a:srgbClr val="000000"/>
              </a:buClr>
              <a:buFont typeface="Arial" panose="020B0604020202020204"/>
              <a:buNone/>
              <a:defRPr/>
            </a:pPr>
            <a:endParaRPr lang="en-US" altLang="en-US" sz="2362" kern="0">
              <a:solidFill>
                <a:srgbClr val="FFFFFF"/>
              </a:solidFill>
              <a:ea typeface="Arial" panose="020B0604020202020204"/>
              <a:cs typeface="Arial" panose="020B0604020202020204"/>
            </a:endParaRPr>
          </a:p>
        </p:txBody>
      </p:sp>
      <p:sp>
        <p:nvSpPr>
          <p:cNvPr id="1049559" name="Title 1">
            <a:extLst>
              <a:ext uri="{FF2B5EF4-FFF2-40B4-BE49-F238E27FC236}">
                <a16:creationId xmlns:a16="http://schemas.microsoft.com/office/drawing/2014/main" xmlns="" id="{00ADB706-0C89-74EB-5AC2-4C39C3E74BE0}"/>
              </a:ext>
            </a:extLst>
          </p:cNvPr>
          <p:cNvSpPr>
            <a:spLocks noGrp="1" noChangeArrowheads="1"/>
          </p:cNvSpPr>
          <p:nvPr>
            <p:ph type="title" idx="4294967295"/>
          </p:nvPr>
        </p:nvSpPr>
        <p:spPr>
          <a:xfrm>
            <a:off x="6545263" y="2168525"/>
            <a:ext cx="3181350" cy="990600"/>
          </a:xfrm>
          <a:prstGeom prst="rect">
            <a:avLst/>
          </a:prstGeom>
        </p:spPr>
        <p:txBody>
          <a:bodyPr spcFirstLastPara="1" lIns="91378" tIns="45689" rIns="91378" bIns="45689">
            <a:noAutofit/>
          </a:bodyPr>
          <a:lstStyle/>
          <a:p>
            <a:pPr algn="ctr" eaLnBrk="1" fontAlgn="auto" hangingPunct="1">
              <a:spcBef>
                <a:spcPts val="0"/>
              </a:spcBef>
              <a:spcAft>
                <a:spcPts val="0"/>
              </a:spcAft>
              <a:buSzPts val="1400"/>
              <a:buFont typeface="Arial" panose="020B0604020202020204"/>
              <a:buNone/>
              <a:defRPr/>
            </a:pPr>
            <a:r>
              <a:rPr lang="en-US" altLang="en-US" sz="3779" dirty="0">
                <a:solidFill>
                  <a:schemeClr val="dk1"/>
                </a:solidFill>
                <a:latin typeface="Calibri" panose="020F0502020204030204" pitchFamily="34" charset="0"/>
                <a:ea typeface="Calibri" panose="020F0502020204030204"/>
                <a:cs typeface="Calibri" panose="020F0502020204030204"/>
                <a:sym typeface="Calibri" panose="020F0502020204030204" pitchFamily="34" charset="0"/>
              </a:rPr>
              <a:t/>
            </a:r>
            <a:br>
              <a:rPr lang="en-US" altLang="en-US" sz="3779" dirty="0">
                <a:solidFill>
                  <a:schemeClr val="dk1"/>
                </a:solidFill>
                <a:latin typeface="Calibri" panose="020F0502020204030204" pitchFamily="34" charset="0"/>
                <a:ea typeface="Calibri" panose="020F0502020204030204"/>
                <a:cs typeface="Calibri" panose="020F0502020204030204"/>
                <a:sym typeface="Calibri" panose="020F0502020204030204" pitchFamily="34" charset="0"/>
              </a:rPr>
            </a:br>
            <a:r>
              <a:rPr lang="en-US" altLang="en-US" sz="3779" dirty="0">
                <a:solidFill>
                  <a:schemeClr val="dk1"/>
                </a:solidFill>
                <a:latin typeface="Calibri" panose="020F0502020204030204" pitchFamily="34" charset="0"/>
                <a:ea typeface="Calibri" panose="020F0502020204030204"/>
                <a:cs typeface="Calibri" panose="020F0502020204030204"/>
                <a:sym typeface="Calibri" panose="020F0502020204030204" pitchFamily="34" charset="0"/>
              </a:rPr>
              <a:t>  </a:t>
            </a:r>
            <a:r>
              <a:rPr lang="en-US" altLang="en-US" sz="3200" b="1" dirty="0">
                <a:solidFill>
                  <a:srgbClr val="FFFF00"/>
                </a:solidFill>
                <a:latin typeface="+mj-lt"/>
                <a:ea typeface="Calibri" panose="020F0502020204030204"/>
                <a:cs typeface="Calibri" panose="020F0502020204030204"/>
                <a:sym typeface="Calibri" panose="020F0502020204030204" pitchFamily="34" charset="0"/>
              </a:rPr>
              <a:t>Assessment       	Tools</a:t>
            </a:r>
            <a:endParaRPr lang="en-US" altLang="en-US" sz="3200" b="1" dirty="0">
              <a:solidFill>
                <a:srgbClr val="FFFF00"/>
              </a:solidFill>
              <a:latin typeface="+mj-lt"/>
              <a:ea typeface="Calibri" panose="020F0502020204030204"/>
              <a:cs typeface="Calibri" panose="020F0502020204030204"/>
              <a:sym typeface="Calibri" panose="020F0502020204030204"/>
            </a:endParaRPr>
          </a:p>
        </p:txBody>
      </p:sp>
      <p:sp>
        <p:nvSpPr>
          <p:cNvPr id="1049561" name="Text Placeholder 2">
            <a:extLst>
              <a:ext uri="{FF2B5EF4-FFF2-40B4-BE49-F238E27FC236}">
                <a16:creationId xmlns:a16="http://schemas.microsoft.com/office/drawing/2014/main" xmlns="" id="{9BB93044-0A20-534E-F01A-00394039103E}"/>
              </a:ext>
            </a:extLst>
          </p:cNvPr>
          <p:cNvSpPr>
            <a:spLocks noGrp="1" noChangeArrowheads="1"/>
          </p:cNvSpPr>
          <p:nvPr>
            <p:ph idx="4294967295"/>
          </p:nvPr>
        </p:nvSpPr>
        <p:spPr>
          <a:xfrm>
            <a:off x="180975" y="1035050"/>
            <a:ext cx="4003675" cy="4451350"/>
          </a:xfrm>
          <a:prstGeom prst="rect">
            <a:avLst/>
          </a:prstGeom>
        </p:spPr>
        <p:txBody>
          <a:bodyPr spcFirstLastPara="1" lIns="91378" tIns="45689" rIns="91378" bIns="45689">
            <a:noAutofit/>
          </a:bodyPr>
          <a:lstStyle/>
          <a:p>
            <a:pPr marL="914400" lvl="2" indent="0" eaLnBrk="1" fontAlgn="auto" hangingPunct="1">
              <a:spcAft>
                <a:spcPts val="0"/>
              </a:spcAft>
              <a:buClr>
                <a:schemeClr val="dk1"/>
              </a:buClr>
              <a:buSzPts val="2400"/>
              <a:buNone/>
              <a:defRPr/>
            </a:pPr>
            <a:endParaRPr lang="en-US" altLang="en-US" sz="3200" b="1" dirty="0">
              <a:solidFill>
                <a:srgbClr val="FFFF00"/>
              </a:solidFill>
              <a:ea typeface="Calibri" panose="020F0502020204030204"/>
              <a:cs typeface="Times New Roman" panose="02020603050405020304" pitchFamily="18" charset="0"/>
              <a:sym typeface="Calibri" panose="020F0502020204030204" pitchFamily="34" charset="0"/>
            </a:endParaRPr>
          </a:p>
          <a:p>
            <a:pPr marL="914400" lvl="2" indent="0" eaLnBrk="1" fontAlgn="auto" hangingPunct="1">
              <a:spcAft>
                <a:spcPts val="0"/>
              </a:spcAft>
              <a:buClr>
                <a:schemeClr val="dk1"/>
              </a:buClr>
              <a:buSzPts val="2400"/>
              <a:buNone/>
              <a:defRPr/>
            </a:pPr>
            <a:r>
              <a:rPr lang="en-US" altLang="en-US" sz="3200" b="1" dirty="0">
                <a:solidFill>
                  <a:srgbClr val="FFFF00"/>
                </a:solidFill>
                <a:latin typeface="+mn-lt"/>
                <a:ea typeface="Calibri" panose="020F0502020204030204"/>
                <a:cs typeface="Times New Roman" panose="02020603050405020304" pitchFamily="18" charset="0"/>
                <a:sym typeface="Calibri" panose="020F0502020204030204" pitchFamily="34" charset="0"/>
              </a:rPr>
              <a:t>Assessment in the Humanities:</a:t>
            </a:r>
            <a:r>
              <a:rPr lang="en-US" altLang="en-US" sz="2400" b="1" dirty="0">
                <a:solidFill>
                  <a:srgbClr val="FFFF00"/>
                </a:solidFill>
                <a:ea typeface="Calibri" panose="020F0502020204030204"/>
                <a:cs typeface="Times New Roman" panose="02020603050405020304" pitchFamily="18" charset="0"/>
                <a:sym typeface="Calibri" panose="020F0502020204030204" pitchFamily="34" charset="0"/>
              </a:rPr>
              <a:t> </a:t>
            </a:r>
            <a:endParaRPr lang="en-US" altLang="en-US" sz="2400" i="1" dirty="0">
              <a:solidFill>
                <a:schemeClr val="bg1"/>
              </a:solidFill>
              <a:latin typeface="+mj-lt"/>
              <a:ea typeface="Calibri" panose="020F0502020204030204"/>
              <a:cs typeface="Times New Roman" panose="02020603050405020304" pitchFamily="18" charset="0"/>
              <a:sym typeface="Calibri" panose="020F0502020204030204" pitchFamily="34" charset="0"/>
            </a:endParaRPr>
          </a:p>
          <a:p>
            <a:pPr marL="914400" lvl="2" indent="0" eaLnBrk="1" fontAlgn="auto" hangingPunct="1">
              <a:spcAft>
                <a:spcPts val="0"/>
              </a:spcAft>
              <a:buClr>
                <a:schemeClr val="dk1"/>
              </a:buClr>
              <a:buSzPts val="2400"/>
              <a:buNone/>
              <a:defRPr/>
            </a:pPr>
            <a:r>
              <a:rPr lang="en-US" altLang="en-US" sz="2400" i="1" dirty="0">
                <a:solidFill>
                  <a:srgbClr val="FFFF00"/>
                </a:solidFill>
                <a:latin typeface="+mj-lt"/>
                <a:ea typeface="Calibri" panose="020F0502020204030204"/>
                <a:cs typeface="Times New Roman" panose="02020603050405020304" pitchFamily="18" charset="0"/>
                <a:sym typeface="Calibri" panose="020F0502020204030204" pitchFamily="34" charset="0"/>
              </a:rPr>
              <a:t>Humanities require use of a variety of assessment tools to address the different learning styles and diverse needs  of the learners.</a:t>
            </a:r>
            <a:r>
              <a:rPr lang="en-US" altLang="en-US" sz="2800" i="1" dirty="0">
                <a:solidFill>
                  <a:srgbClr val="FFFF00"/>
                </a:solidFill>
                <a:latin typeface="+mj-lt"/>
                <a:ea typeface="Calibri" panose="020F0502020204030204"/>
                <a:cs typeface="Times New Roman" panose="02020603050405020304" pitchFamily="18" charset="0"/>
                <a:sym typeface="Calibri" panose="020F0502020204030204" pitchFamily="34" charset="0"/>
              </a:rPr>
              <a:t> </a:t>
            </a:r>
            <a:endParaRPr lang="en-US" altLang="en-US" sz="2800" i="1" dirty="0">
              <a:solidFill>
                <a:srgbClr val="FFFF00"/>
              </a:solidFill>
              <a:latin typeface="+mj-lt"/>
              <a:ea typeface="Calibri" panose="020F0502020204030204"/>
              <a:cs typeface="Times New Roman" panose="02020603050405020304" pitchFamily="18" charset="0"/>
              <a:sym typeface="Calibri" panose="020F0502020204030204"/>
            </a:endParaRPr>
          </a:p>
        </p:txBody>
      </p:sp>
      <p:sp>
        <p:nvSpPr>
          <p:cNvPr id="1049565" name="TextBox 18">
            <a:extLst>
              <a:ext uri="{FF2B5EF4-FFF2-40B4-BE49-F238E27FC236}">
                <a16:creationId xmlns:a16="http://schemas.microsoft.com/office/drawing/2014/main" xmlns="" id="{27D263A0-14A9-B1AA-28D4-FC21D346895E}"/>
              </a:ext>
            </a:extLst>
          </p:cNvPr>
          <p:cNvSpPr>
            <a:spLocks noChangeArrowheads="1"/>
          </p:cNvSpPr>
          <p:nvPr/>
        </p:nvSpPr>
        <p:spPr bwMode="auto">
          <a:xfrm>
            <a:off x="8380413" y="279400"/>
            <a:ext cx="2703512" cy="965200"/>
          </a:xfrm>
          <a:prstGeom prst="rect">
            <a:avLst/>
          </a:prstGeom>
          <a:solidFill>
            <a:schemeClr val="accent5">
              <a:lumMod val="40000"/>
              <a:lumOff val="60000"/>
            </a:schemeClr>
          </a:solidFill>
          <a:ln>
            <a:noFill/>
          </a:ln>
        </p:spPr>
        <p:txBody>
          <a:bodyPr wrap="square">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eaLnBrk="1" fontAlgn="auto" hangingPunct="1">
              <a:spcBef>
                <a:spcPts val="0"/>
              </a:spcBef>
              <a:spcAft>
                <a:spcPts val="0"/>
              </a:spcAft>
              <a:buClr>
                <a:srgbClr val="000000"/>
              </a:buClr>
              <a:buFont typeface="Arial" panose="020B0604020202020204"/>
              <a:buNone/>
              <a:defRPr/>
            </a:pPr>
            <a:r>
              <a:rPr lang="en-US" altLang="en-US" sz="2834" kern="0" dirty="0">
                <a:solidFill>
                  <a:schemeClr val="tx1"/>
                </a:solidFill>
                <a:ea typeface="Arial" panose="020B0604020202020204"/>
                <a:cs typeface="Arial" panose="020B0604020202020204"/>
              </a:rPr>
              <a:t>Observation schedules</a:t>
            </a:r>
            <a:endParaRPr lang="en-US" altLang="en-US" kern="0" dirty="0">
              <a:solidFill>
                <a:schemeClr val="tx1"/>
              </a:solidFill>
              <a:ea typeface="Arial" panose="020B0604020202020204"/>
              <a:cs typeface="Arial" panose="020B0604020202020204"/>
            </a:endParaRPr>
          </a:p>
        </p:txBody>
      </p:sp>
      <p:sp>
        <p:nvSpPr>
          <p:cNvPr id="1049567" name="TextBox 20">
            <a:extLst>
              <a:ext uri="{FF2B5EF4-FFF2-40B4-BE49-F238E27FC236}">
                <a16:creationId xmlns:a16="http://schemas.microsoft.com/office/drawing/2014/main" xmlns="" id="{A8937605-8A78-E785-D108-12DBE2BE8972}"/>
              </a:ext>
            </a:extLst>
          </p:cNvPr>
          <p:cNvSpPr>
            <a:spLocks noChangeArrowheads="1"/>
          </p:cNvSpPr>
          <p:nvPr/>
        </p:nvSpPr>
        <p:spPr bwMode="auto">
          <a:xfrm>
            <a:off x="5102225" y="1035050"/>
            <a:ext cx="1800225" cy="528638"/>
          </a:xfrm>
          <a:prstGeom prst="rect">
            <a:avLst/>
          </a:prstGeom>
          <a:solidFill>
            <a:srgbClr val="1F497D"/>
          </a:solidFill>
          <a:ln>
            <a:noFill/>
          </a:ln>
        </p:spPr>
        <p:txBody>
          <a:bodyPr>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eaLnBrk="1" fontAlgn="auto" hangingPunct="1">
              <a:spcBef>
                <a:spcPts val="0"/>
              </a:spcBef>
              <a:spcAft>
                <a:spcPts val="0"/>
              </a:spcAft>
              <a:buClr>
                <a:srgbClr val="000000"/>
              </a:buClr>
              <a:buFont typeface="Arial" panose="020B0604020202020204"/>
              <a:buNone/>
              <a:defRPr/>
            </a:pPr>
            <a:r>
              <a:rPr lang="en-US" altLang="en-US" sz="2834" kern="0" dirty="0">
                <a:solidFill>
                  <a:schemeClr val="bg1"/>
                </a:solidFill>
                <a:ea typeface="Arial" panose="020B0604020202020204"/>
                <a:cs typeface="Arial" panose="020B0604020202020204"/>
              </a:rPr>
              <a:t>Checklists</a:t>
            </a:r>
            <a:endParaRPr lang="en-US" altLang="en-US" kern="0" dirty="0">
              <a:solidFill>
                <a:schemeClr val="bg1"/>
              </a:solidFill>
              <a:ea typeface="Arial" panose="020B0604020202020204"/>
              <a:cs typeface="Arial" panose="020B0604020202020204"/>
            </a:endParaRPr>
          </a:p>
        </p:txBody>
      </p:sp>
      <p:sp>
        <p:nvSpPr>
          <p:cNvPr id="1049569" name="TextBox 22">
            <a:extLst>
              <a:ext uri="{FF2B5EF4-FFF2-40B4-BE49-F238E27FC236}">
                <a16:creationId xmlns:a16="http://schemas.microsoft.com/office/drawing/2014/main" xmlns="" id="{AE617809-AB3B-19A8-A6F9-FC607E6952C6}"/>
              </a:ext>
            </a:extLst>
          </p:cNvPr>
          <p:cNvSpPr>
            <a:spLocks noChangeArrowheads="1"/>
          </p:cNvSpPr>
          <p:nvPr/>
        </p:nvSpPr>
        <p:spPr bwMode="auto">
          <a:xfrm>
            <a:off x="9840913" y="3951288"/>
            <a:ext cx="2089150" cy="527050"/>
          </a:xfrm>
          <a:prstGeom prst="rect">
            <a:avLst/>
          </a:prstGeom>
          <a:solidFill>
            <a:srgbClr val="BFBFBF"/>
          </a:solidFill>
          <a:ln>
            <a:noFill/>
          </a:ln>
        </p:spPr>
        <p:txBody>
          <a:bodyPr>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eaLnBrk="1" fontAlgn="auto" hangingPunct="1">
              <a:spcBef>
                <a:spcPts val="0"/>
              </a:spcBef>
              <a:spcAft>
                <a:spcPts val="0"/>
              </a:spcAft>
              <a:buClr>
                <a:srgbClr val="000000"/>
              </a:buClr>
              <a:buFont typeface="Arial" panose="020B0604020202020204"/>
              <a:buNone/>
              <a:defRPr/>
            </a:pPr>
            <a:r>
              <a:rPr lang="en-US" altLang="en-US" sz="2834" kern="0" dirty="0">
                <a:solidFill>
                  <a:srgbClr val="1E1C11"/>
                </a:solidFill>
                <a:ea typeface="Arial" panose="020B0604020202020204"/>
                <a:cs typeface="Arial" panose="020B0604020202020204"/>
              </a:rPr>
              <a:t>Rating scales</a:t>
            </a:r>
            <a:endParaRPr lang="en-US" altLang="en-US" kern="0" dirty="0">
              <a:ea typeface="Arial" panose="020B0604020202020204"/>
              <a:cs typeface="Arial" panose="020B0604020202020204"/>
            </a:endParaRPr>
          </a:p>
        </p:txBody>
      </p:sp>
      <p:sp>
        <p:nvSpPr>
          <p:cNvPr id="1049571" name="TextBox 24">
            <a:extLst>
              <a:ext uri="{FF2B5EF4-FFF2-40B4-BE49-F238E27FC236}">
                <a16:creationId xmlns:a16="http://schemas.microsoft.com/office/drawing/2014/main" xmlns="" id="{1C9EDEAF-09F4-152D-F7B7-2058F277131C}"/>
              </a:ext>
            </a:extLst>
          </p:cNvPr>
          <p:cNvSpPr>
            <a:spLocks noChangeArrowheads="1"/>
          </p:cNvSpPr>
          <p:nvPr/>
        </p:nvSpPr>
        <p:spPr bwMode="auto">
          <a:xfrm>
            <a:off x="5646738" y="279400"/>
            <a:ext cx="2514600" cy="528638"/>
          </a:xfrm>
          <a:prstGeom prst="rect">
            <a:avLst/>
          </a:prstGeom>
          <a:solidFill>
            <a:srgbClr val="FAC090"/>
          </a:solidFill>
          <a:ln>
            <a:noFill/>
          </a:ln>
        </p:spPr>
        <p:txBody>
          <a:bodyPr>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eaLnBrk="1" fontAlgn="auto" hangingPunct="1">
              <a:spcBef>
                <a:spcPts val="0"/>
              </a:spcBef>
              <a:spcAft>
                <a:spcPts val="0"/>
              </a:spcAft>
              <a:buClr>
                <a:srgbClr val="000000"/>
              </a:buClr>
              <a:buFont typeface="Arial" panose="020B0604020202020204"/>
              <a:buNone/>
              <a:defRPr/>
            </a:pPr>
            <a:r>
              <a:rPr lang="en-US" altLang="en-US" sz="2834" kern="0" dirty="0">
                <a:solidFill>
                  <a:srgbClr val="1E1C11"/>
                </a:solidFill>
                <a:ea typeface="Arial" panose="020B0604020202020204"/>
                <a:cs typeface="Arial" panose="020B0604020202020204"/>
              </a:rPr>
              <a:t>Questionnaires</a:t>
            </a:r>
            <a:endParaRPr lang="en-US" altLang="en-US" kern="0" dirty="0">
              <a:ea typeface="Arial" panose="020B0604020202020204"/>
              <a:cs typeface="Arial" panose="020B0604020202020204"/>
            </a:endParaRPr>
          </a:p>
        </p:txBody>
      </p:sp>
      <p:sp>
        <p:nvSpPr>
          <p:cNvPr id="1049573" name="TextBox 26">
            <a:extLst>
              <a:ext uri="{FF2B5EF4-FFF2-40B4-BE49-F238E27FC236}">
                <a16:creationId xmlns:a16="http://schemas.microsoft.com/office/drawing/2014/main" xmlns="" id="{8BBD1E5D-F372-1507-0FF8-45BECF69B0DD}"/>
              </a:ext>
            </a:extLst>
          </p:cNvPr>
          <p:cNvSpPr>
            <a:spLocks noChangeArrowheads="1"/>
          </p:cNvSpPr>
          <p:nvPr/>
        </p:nvSpPr>
        <p:spPr bwMode="auto">
          <a:xfrm>
            <a:off x="4606925" y="3524250"/>
            <a:ext cx="1395413" cy="528638"/>
          </a:xfrm>
          <a:prstGeom prst="rect">
            <a:avLst/>
          </a:prstGeom>
          <a:solidFill>
            <a:srgbClr val="948A54"/>
          </a:solidFill>
          <a:ln>
            <a:noFill/>
          </a:ln>
        </p:spPr>
        <p:txBody>
          <a:bodyPr>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eaLnBrk="1" fontAlgn="auto" hangingPunct="1">
              <a:spcBef>
                <a:spcPts val="0"/>
              </a:spcBef>
              <a:spcAft>
                <a:spcPts val="0"/>
              </a:spcAft>
              <a:buClr>
                <a:srgbClr val="000000"/>
              </a:buClr>
              <a:buFont typeface="Arial" panose="020B0604020202020204"/>
              <a:buNone/>
              <a:defRPr/>
            </a:pPr>
            <a:r>
              <a:rPr lang="en-US" altLang="en-US" sz="2834" kern="0" dirty="0">
                <a:solidFill>
                  <a:srgbClr val="FFFFFF"/>
                </a:solidFill>
                <a:ea typeface="Arial" panose="020B0604020202020204"/>
                <a:cs typeface="Arial" panose="020B0604020202020204"/>
              </a:rPr>
              <a:t>Projects</a:t>
            </a:r>
            <a:endParaRPr lang="en-US" altLang="en-US" kern="0" dirty="0">
              <a:ea typeface="Arial" panose="020B0604020202020204"/>
              <a:cs typeface="Arial" panose="020B0604020202020204"/>
            </a:endParaRPr>
          </a:p>
        </p:txBody>
      </p:sp>
      <p:sp>
        <p:nvSpPr>
          <p:cNvPr id="1049575" name="TextBox 28">
            <a:extLst>
              <a:ext uri="{FF2B5EF4-FFF2-40B4-BE49-F238E27FC236}">
                <a16:creationId xmlns:a16="http://schemas.microsoft.com/office/drawing/2014/main" xmlns="" id="{D939E0AC-185D-17DC-FD93-1F1F1A34E31B}"/>
              </a:ext>
            </a:extLst>
          </p:cNvPr>
          <p:cNvSpPr>
            <a:spLocks noChangeArrowheads="1"/>
          </p:cNvSpPr>
          <p:nvPr/>
        </p:nvSpPr>
        <p:spPr bwMode="auto">
          <a:xfrm>
            <a:off x="5030788" y="4481513"/>
            <a:ext cx="1514475" cy="528637"/>
          </a:xfrm>
          <a:prstGeom prst="rect">
            <a:avLst/>
          </a:prstGeom>
          <a:solidFill>
            <a:srgbClr val="00B0F0"/>
          </a:solidFill>
          <a:ln>
            <a:noFill/>
          </a:ln>
        </p:spPr>
        <p:txBody>
          <a:bodyPr>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eaLnBrk="1" fontAlgn="auto" hangingPunct="1">
              <a:spcBef>
                <a:spcPts val="0"/>
              </a:spcBef>
              <a:spcAft>
                <a:spcPts val="0"/>
              </a:spcAft>
              <a:buClr>
                <a:srgbClr val="000000"/>
              </a:buClr>
              <a:buFont typeface="Arial" panose="020B0604020202020204"/>
              <a:buNone/>
              <a:defRPr/>
            </a:pPr>
            <a:r>
              <a:rPr lang="en-US" altLang="en-US" sz="2834" kern="0" dirty="0">
                <a:solidFill>
                  <a:srgbClr val="FFFFFF"/>
                </a:solidFill>
                <a:ea typeface="Arial" panose="020B0604020202020204"/>
                <a:cs typeface="Arial" panose="020B0604020202020204"/>
              </a:rPr>
              <a:t>Journals</a:t>
            </a:r>
            <a:endParaRPr lang="en-US" altLang="en-US" kern="0" dirty="0">
              <a:ea typeface="Arial" panose="020B0604020202020204"/>
              <a:cs typeface="Arial" panose="020B0604020202020204"/>
            </a:endParaRPr>
          </a:p>
        </p:txBody>
      </p:sp>
      <p:sp>
        <p:nvSpPr>
          <p:cNvPr id="1049577" name="TextBox 30">
            <a:extLst>
              <a:ext uri="{FF2B5EF4-FFF2-40B4-BE49-F238E27FC236}">
                <a16:creationId xmlns:a16="http://schemas.microsoft.com/office/drawing/2014/main" xmlns="" id="{0AB49072-EAC3-F222-2F0F-83877583E03C}"/>
              </a:ext>
            </a:extLst>
          </p:cNvPr>
          <p:cNvSpPr>
            <a:spLocks noChangeArrowheads="1"/>
          </p:cNvSpPr>
          <p:nvPr/>
        </p:nvSpPr>
        <p:spPr bwMode="auto">
          <a:xfrm>
            <a:off x="8886825" y="4754563"/>
            <a:ext cx="2287588" cy="963612"/>
          </a:xfrm>
          <a:prstGeom prst="rect">
            <a:avLst/>
          </a:prstGeom>
          <a:solidFill>
            <a:srgbClr val="92D050"/>
          </a:solidFill>
          <a:ln>
            <a:noFill/>
          </a:ln>
        </p:spPr>
        <p:txBody>
          <a:bodyPr>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eaLnBrk="1" fontAlgn="auto" hangingPunct="1">
              <a:spcBef>
                <a:spcPts val="0"/>
              </a:spcBef>
              <a:spcAft>
                <a:spcPts val="0"/>
              </a:spcAft>
              <a:buClr>
                <a:srgbClr val="000000"/>
              </a:buClr>
              <a:buFont typeface="Arial" panose="020B0604020202020204"/>
              <a:buNone/>
              <a:defRPr/>
            </a:pPr>
            <a:r>
              <a:rPr lang="en-US" altLang="en-US" sz="2834" kern="0" dirty="0">
                <a:solidFill>
                  <a:srgbClr val="1E1C11"/>
                </a:solidFill>
                <a:ea typeface="Arial" panose="020B0604020202020204"/>
                <a:cs typeface="Arial" panose="020B0604020202020204"/>
              </a:rPr>
              <a:t>Oral or Aural questioning</a:t>
            </a:r>
            <a:endParaRPr lang="en-US" altLang="en-US" kern="0" dirty="0">
              <a:ea typeface="Arial" panose="020B0604020202020204"/>
              <a:cs typeface="Arial" panose="020B0604020202020204"/>
            </a:endParaRPr>
          </a:p>
        </p:txBody>
      </p:sp>
      <p:sp>
        <p:nvSpPr>
          <p:cNvPr id="1049579" name="TextBox 32">
            <a:extLst>
              <a:ext uri="{FF2B5EF4-FFF2-40B4-BE49-F238E27FC236}">
                <a16:creationId xmlns:a16="http://schemas.microsoft.com/office/drawing/2014/main" xmlns="" id="{1EBAE884-F12F-F682-A6CA-614D99A46A9D}"/>
              </a:ext>
            </a:extLst>
          </p:cNvPr>
          <p:cNvSpPr>
            <a:spLocks noChangeArrowheads="1"/>
          </p:cNvSpPr>
          <p:nvPr/>
        </p:nvSpPr>
        <p:spPr bwMode="auto">
          <a:xfrm>
            <a:off x="10353675" y="2436813"/>
            <a:ext cx="1603375" cy="965200"/>
          </a:xfrm>
          <a:prstGeom prst="rect">
            <a:avLst/>
          </a:prstGeom>
          <a:solidFill>
            <a:srgbClr val="FFFF99"/>
          </a:solidFill>
          <a:ln>
            <a:noFill/>
          </a:ln>
        </p:spPr>
        <p:txBody>
          <a:bodyPr>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eaLnBrk="1" fontAlgn="auto" hangingPunct="1">
              <a:spcBef>
                <a:spcPts val="0"/>
              </a:spcBef>
              <a:spcAft>
                <a:spcPts val="0"/>
              </a:spcAft>
              <a:buClr>
                <a:srgbClr val="000000"/>
              </a:buClr>
              <a:buFont typeface="Arial" panose="020B0604020202020204"/>
              <a:buNone/>
              <a:defRPr/>
            </a:pPr>
            <a:r>
              <a:rPr lang="en-US" altLang="en-US" sz="2834" kern="0" dirty="0">
                <a:solidFill>
                  <a:srgbClr val="1E1C11"/>
                </a:solidFill>
                <a:ea typeface="Arial" panose="020B0604020202020204"/>
                <a:cs typeface="Arial" panose="020B0604020202020204"/>
              </a:rPr>
              <a:t>Learner’s profile</a:t>
            </a:r>
            <a:endParaRPr lang="en-US" altLang="en-US" kern="0" dirty="0">
              <a:ea typeface="Arial" panose="020B0604020202020204"/>
              <a:cs typeface="Arial" panose="020B0604020202020204"/>
            </a:endParaRPr>
          </a:p>
        </p:txBody>
      </p:sp>
      <p:sp>
        <p:nvSpPr>
          <p:cNvPr id="1049581" name="TextBox 34">
            <a:extLst>
              <a:ext uri="{FF2B5EF4-FFF2-40B4-BE49-F238E27FC236}">
                <a16:creationId xmlns:a16="http://schemas.microsoft.com/office/drawing/2014/main" xmlns="" id="{EEC4E143-2ACD-CCA2-6F69-EE20FFA86349}"/>
              </a:ext>
            </a:extLst>
          </p:cNvPr>
          <p:cNvSpPr>
            <a:spLocks noChangeArrowheads="1"/>
          </p:cNvSpPr>
          <p:nvPr/>
        </p:nvSpPr>
        <p:spPr bwMode="auto">
          <a:xfrm>
            <a:off x="6635750" y="4738688"/>
            <a:ext cx="1744663" cy="965200"/>
          </a:xfrm>
          <a:prstGeom prst="rect">
            <a:avLst/>
          </a:prstGeom>
          <a:solidFill>
            <a:srgbClr val="81B9AE"/>
          </a:solidFill>
          <a:ln>
            <a:noFill/>
          </a:ln>
        </p:spPr>
        <p:txBody>
          <a:bodyPr>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eaLnBrk="1" fontAlgn="auto" hangingPunct="1">
              <a:spcBef>
                <a:spcPts val="0"/>
              </a:spcBef>
              <a:spcAft>
                <a:spcPts val="0"/>
              </a:spcAft>
              <a:buClr>
                <a:srgbClr val="000000"/>
              </a:buClr>
              <a:buFont typeface="Arial" panose="020B0604020202020204"/>
              <a:buNone/>
              <a:defRPr/>
            </a:pPr>
            <a:r>
              <a:rPr lang="en-US" altLang="en-US" sz="2834" kern="0" dirty="0">
                <a:solidFill>
                  <a:srgbClr val="1E1C11"/>
                </a:solidFill>
                <a:ea typeface="Arial" panose="020B0604020202020204"/>
                <a:cs typeface="Arial" panose="020B0604020202020204"/>
              </a:rPr>
              <a:t>Anecdotal Records</a:t>
            </a:r>
            <a:endParaRPr lang="en-US" altLang="en-US" kern="0" dirty="0">
              <a:ea typeface="Arial" panose="020B0604020202020204"/>
              <a:cs typeface="Arial" panose="020B0604020202020204"/>
            </a:endParaRPr>
          </a:p>
        </p:txBody>
      </p:sp>
      <p:sp>
        <p:nvSpPr>
          <p:cNvPr id="1049583" name="TextBox 36">
            <a:extLst>
              <a:ext uri="{FF2B5EF4-FFF2-40B4-BE49-F238E27FC236}">
                <a16:creationId xmlns:a16="http://schemas.microsoft.com/office/drawing/2014/main" xmlns="" id="{BB4F91E0-2167-251B-DF20-A8B3C07D0635}"/>
              </a:ext>
            </a:extLst>
          </p:cNvPr>
          <p:cNvSpPr>
            <a:spLocks noChangeArrowheads="1"/>
          </p:cNvSpPr>
          <p:nvPr/>
        </p:nvSpPr>
        <p:spPr bwMode="auto">
          <a:xfrm>
            <a:off x="9717088" y="1449388"/>
            <a:ext cx="2259012" cy="528637"/>
          </a:xfrm>
          <a:prstGeom prst="rect">
            <a:avLst/>
          </a:prstGeom>
          <a:solidFill>
            <a:srgbClr val="E6B9B8"/>
          </a:solidFill>
          <a:ln>
            <a:noFill/>
          </a:ln>
        </p:spPr>
        <p:txBody>
          <a:bodyPr>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eaLnBrk="1" fontAlgn="auto" hangingPunct="1">
              <a:spcBef>
                <a:spcPts val="0"/>
              </a:spcBef>
              <a:spcAft>
                <a:spcPts val="0"/>
              </a:spcAft>
              <a:buClr>
                <a:srgbClr val="000000"/>
              </a:buClr>
              <a:buFont typeface="Arial" panose="020B0604020202020204"/>
              <a:buNone/>
              <a:defRPr/>
            </a:pPr>
            <a:r>
              <a:rPr lang="en-US" altLang="en-US" sz="2834" kern="0" dirty="0">
                <a:solidFill>
                  <a:srgbClr val="1E1C11"/>
                </a:solidFill>
                <a:ea typeface="Arial" panose="020B0604020202020204"/>
                <a:cs typeface="Arial" panose="020B0604020202020204"/>
              </a:rPr>
              <a:t>Written tests</a:t>
            </a:r>
            <a:endParaRPr lang="en-US" altLang="en-US" kern="0" dirty="0">
              <a:ea typeface="Arial" panose="020B0604020202020204"/>
              <a:cs typeface="Arial" panose="020B0604020202020204"/>
            </a:endParaRPr>
          </a:p>
        </p:txBody>
      </p:sp>
      <p:sp>
        <p:nvSpPr>
          <p:cNvPr id="1049585" name="TextBox 38">
            <a:extLst>
              <a:ext uri="{FF2B5EF4-FFF2-40B4-BE49-F238E27FC236}">
                <a16:creationId xmlns:a16="http://schemas.microsoft.com/office/drawing/2014/main" xmlns="" id="{B1CA9A19-98A4-FF76-1A37-6D32D0707FE5}"/>
              </a:ext>
            </a:extLst>
          </p:cNvPr>
          <p:cNvSpPr>
            <a:spLocks noChangeArrowheads="1"/>
          </p:cNvSpPr>
          <p:nvPr/>
        </p:nvSpPr>
        <p:spPr bwMode="auto">
          <a:xfrm>
            <a:off x="4656138" y="2441575"/>
            <a:ext cx="1314450" cy="528638"/>
          </a:xfrm>
          <a:prstGeom prst="rect">
            <a:avLst/>
          </a:prstGeom>
          <a:solidFill>
            <a:srgbClr val="B7DEE8"/>
          </a:solidFill>
          <a:ln>
            <a:noFill/>
          </a:ln>
        </p:spPr>
        <p:txBody>
          <a:bodyPr>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eaLnBrk="1" fontAlgn="auto" hangingPunct="1">
              <a:spcBef>
                <a:spcPts val="0"/>
              </a:spcBef>
              <a:spcAft>
                <a:spcPts val="0"/>
              </a:spcAft>
              <a:buClr>
                <a:srgbClr val="000000"/>
              </a:buClr>
              <a:buFont typeface="Arial" panose="020B0604020202020204"/>
              <a:buNone/>
              <a:defRPr/>
            </a:pPr>
            <a:r>
              <a:rPr lang="en-US" altLang="en-US" sz="2834" kern="0">
                <a:solidFill>
                  <a:srgbClr val="1E1C11"/>
                </a:solidFill>
                <a:ea typeface="Arial" panose="020B0604020202020204"/>
                <a:cs typeface="Arial" panose="020B0604020202020204"/>
              </a:rPr>
              <a:t>Rubrics</a:t>
            </a:r>
            <a:endParaRPr lang="en-US" altLang="en-US" kern="0">
              <a:ea typeface="Arial" panose="020B0604020202020204"/>
              <a:cs typeface="Arial" panose="020B0604020202020204"/>
            </a:endParaRPr>
          </a:p>
        </p:txBody>
      </p:sp>
      <p:sp>
        <p:nvSpPr>
          <p:cNvPr id="1049587" name="TextBox 3">
            <a:extLst>
              <a:ext uri="{FF2B5EF4-FFF2-40B4-BE49-F238E27FC236}">
                <a16:creationId xmlns:a16="http://schemas.microsoft.com/office/drawing/2014/main" xmlns="" id="{699F2F61-AB4F-D350-7988-264189BA6F1C}"/>
              </a:ext>
            </a:extLst>
          </p:cNvPr>
          <p:cNvSpPr>
            <a:spLocks noChangeArrowheads="1"/>
          </p:cNvSpPr>
          <p:nvPr/>
        </p:nvSpPr>
        <p:spPr bwMode="auto">
          <a:xfrm>
            <a:off x="4586288" y="1631950"/>
            <a:ext cx="1800225" cy="528638"/>
          </a:xfrm>
          <a:prstGeom prst="rect">
            <a:avLst/>
          </a:prstGeom>
          <a:solidFill>
            <a:srgbClr val="E6B9B8"/>
          </a:solidFill>
          <a:ln>
            <a:noFill/>
          </a:ln>
        </p:spPr>
        <p:txBody>
          <a:bodyPr>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eaLnBrk="1" fontAlgn="auto" hangingPunct="1">
              <a:spcBef>
                <a:spcPts val="0"/>
              </a:spcBef>
              <a:spcAft>
                <a:spcPts val="0"/>
              </a:spcAft>
              <a:buClr>
                <a:srgbClr val="000000"/>
              </a:buClr>
              <a:buFont typeface="Arial" panose="020B0604020202020204"/>
              <a:buNone/>
              <a:defRPr/>
            </a:pPr>
            <a:r>
              <a:rPr lang="en-US" altLang="en-US" sz="2834" kern="0" dirty="0">
                <a:solidFill>
                  <a:srgbClr val="1E1C11"/>
                </a:solidFill>
                <a:ea typeface="Arial" panose="020B0604020202020204"/>
                <a:cs typeface="Arial" panose="020B0604020202020204"/>
              </a:rPr>
              <a:t>Portfolio</a:t>
            </a:r>
            <a:endParaRPr lang="en-US" altLang="en-US" kern="0" dirty="0">
              <a:ea typeface="Arial" panose="020B0604020202020204"/>
              <a:cs typeface="Arial" panose="020B0604020202020204"/>
            </a:endParaRPr>
          </a:p>
        </p:txBody>
      </p:sp>
    </p:spTree>
    <p:extLst>
      <p:ext uri="{BB962C8B-B14F-4D97-AF65-F5344CB8AC3E}">
        <p14:creationId xmlns:p14="http://schemas.microsoft.com/office/powerpoint/2010/main" val="343424999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66">
            <a:extLst>
              <a:ext uri="{FF2B5EF4-FFF2-40B4-BE49-F238E27FC236}">
                <a16:creationId xmlns:a16="http://schemas.microsoft.com/office/drawing/2014/main" xmlns="" id="{06B1F244-F53A-61B3-0F13-BA29F281587E}"/>
              </a:ext>
            </a:extLst>
          </p:cNvPr>
          <p:cNvGraphicFramePr>
            <a:graphicFrameLocks noChangeAspect="1"/>
          </p:cNvGraphicFramePr>
          <p:nvPr>
            <p:custDataLst>
              <p:tags r:id="rId2"/>
            </p:custDataLst>
          </p:nvPr>
        </p:nvGraphicFramePr>
        <p:xfrm>
          <a:off x="1525588" y="1588"/>
          <a:ext cx="1587" cy="1587"/>
        </p:xfrm>
        <a:graphic>
          <a:graphicData uri="http://schemas.openxmlformats.org/presentationml/2006/ole">
            <mc:AlternateContent xmlns:mc="http://schemas.openxmlformats.org/markup-compatibility/2006">
              <mc:Choice xmlns:v="urn:schemas-microsoft-com:vml" Requires="v">
                <p:oleObj spid="_x0000_s10263"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3">
            <a:extLst>
              <a:ext uri="{FF2B5EF4-FFF2-40B4-BE49-F238E27FC236}">
                <a16:creationId xmlns:a16="http://schemas.microsoft.com/office/drawing/2014/main" xmlns="" id="{F8E5265E-EEC1-D8C9-4068-1F25999214DD}"/>
              </a:ext>
            </a:extLst>
          </p:cNvPr>
          <p:cNvSpPr>
            <a:spLocks noGrp="1"/>
          </p:cNvSpPr>
          <p:nvPr>
            <p:ph type="title"/>
          </p:nvPr>
        </p:nvSpPr>
        <p:spPr bwMode="gray">
          <a:xfrm>
            <a:off x="0" y="1323474"/>
            <a:ext cx="12091737" cy="4463715"/>
          </a:xfrm>
          <a:solidFill>
            <a:schemeClr val="bg1"/>
          </a:solidFill>
        </p:spPr>
        <p:txBody>
          <a:bodyPr spcFirstLastPara="1">
            <a:normAutofit fontScale="90000"/>
          </a:bodyPr>
          <a:lstStyle/>
          <a:p>
            <a:pPr>
              <a:lnSpc>
                <a:spcPct val="100000"/>
              </a:lnSpc>
              <a:spcBef>
                <a:spcPts val="0"/>
              </a:spcBef>
              <a:buSzPts val="1400"/>
              <a:defRPr/>
            </a:pPr>
            <a:r>
              <a:rPr lang="en-US" sz="3100" b="1" dirty="0">
                <a:solidFill>
                  <a:srgbClr val="7030A0"/>
                </a:solidFill>
                <a:latin typeface="+mj-lt"/>
                <a:ea typeface="Tahoma" pitchFamily="34" charset="0"/>
                <a:cs typeface="Times New Roman" panose="02020603050405020304" pitchFamily="18" charset="0"/>
                <a:sym typeface="Calibri" panose="020F0502020204030204"/>
              </a:rPr>
              <a:t>This presents the rationale/justification and philosophy for existing a subject in the curricula.</a:t>
            </a:r>
            <a:r>
              <a:rPr lang="en-US" sz="3100" dirty="0">
                <a:solidFill>
                  <a:schemeClr val="dk1"/>
                </a:solidFill>
                <a:latin typeface="+mj-lt"/>
                <a:ea typeface="Tahoma" pitchFamily="34" charset="0"/>
                <a:cs typeface="Times New Roman" panose="02020603050405020304" pitchFamily="18" charset="0"/>
                <a:sym typeface="Calibri" panose="020F0502020204030204"/>
              </a:rPr>
              <a:t/>
            </a:r>
            <a:br>
              <a:rPr lang="en-US" sz="3100" dirty="0">
                <a:solidFill>
                  <a:schemeClr val="dk1"/>
                </a:solidFill>
                <a:latin typeface="+mj-lt"/>
                <a:ea typeface="Tahoma" pitchFamily="34" charset="0"/>
                <a:cs typeface="Times New Roman" panose="02020603050405020304" pitchFamily="18" charset="0"/>
                <a:sym typeface="Calibri" panose="020F0502020204030204"/>
              </a:rPr>
            </a:br>
            <a:r>
              <a:rPr lang="en-US" sz="3100" dirty="0">
                <a:solidFill>
                  <a:schemeClr val="dk1"/>
                </a:solidFill>
                <a:ea typeface="Tahoma" pitchFamily="34" charset="0"/>
                <a:cs typeface="Times New Roman" panose="02020603050405020304" pitchFamily="18" charset="0"/>
                <a:sym typeface="Calibri" panose="020F0502020204030204"/>
              </a:rPr>
              <a:t>1.Enable the learner</a:t>
            </a:r>
            <a:r>
              <a:rPr lang="en-US" sz="3100" dirty="0">
                <a:solidFill>
                  <a:schemeClr val="dk1"/>
                </a:solidFill>
                <a:ea typeface="Calibri" panose="020F0502020204030204"/>
                <a:cs typeface="Times New Roman" panose="02020603050405020304" pitchFamily="18" charset="0"/>
                <a:sym typeface="Calibri" panose="020F0502020204030204"/>
              </a:rPr>
              <a:t> to understand and evaluate how past human action has an impact on the present and how it influences the future.</a:t>
            </a:r>
            <a:br>
              <a:rPr lang="en-US" sz="3100" dirty="0">
                <a:solidFill>
                  <a:schemeClr val="dk1"/>
                </a:solidFill>
                <a:ea typeface="Calibri" panose="020F0502020204030204"/>
                <a:cs typeface="Times New Roman" panose="02020603050405020304" pitchFamily="18" charset="0"/>
                <a:sym typeface="Calibri" panose="020F0502020204030204"/>
              </a:rPr>
            </a:br>
            <a:r>
              <a:rPr lang="en-US" sz="3100" dirty="0">
                <a:solidFill>
                  <a:schemeClr val="dk1"/>
                </a:solidFill>
                <a:ea typeface="Calibri" panose="020F0502020204030204"/>
                <a:cs typeface="Times New Roman" panose="02020603050405020304" pitchFamily="18" charset="0"/>
                <a:sym typeface="Calibri" panose="020F0502020204030204"/>
              </a:rPr>
              <a:t>2.Promotes practical concepts of  living together in a cohesive society.</a:t>
            </a:r>
            <a:br>
              <a:rPr lang="en-US" sz="3100" dirty="0">
                <a:solidFill>
                  <a:schemeClr val="dk1"/>
                </a:solidFill>
                <a:ea typeface="Calibri" panose="020F0502020204030204"/>
                <a:cs typeface="Times New Roman" panose="02020603050405020304" pitchFamily="18" charset="0"/>
                <a:sym typeface="Calibri" panose="020F0502020204030204"/>
              </a:rPr>
            </a:br>
            <a:r>
              <a:rPr lang="en-US" sz="3100" dirty="0">
                <a:solidFill>
                  <a:schemeClr val="dk1"/>
                </a:solidFill>
                <a:ea typeface="Calibri" panose="020F0502020204030204"/>
                <a:cs typeface="Times New Roman" panose="02020603050405020304" pitchFamily="18" charset="0"/>
                <a:sym typeface="Calibri" panose="020F0502020204030204"/>
              </a:rPr>
              <a:t> 3.It encourages civic responsibility and   responsible leadership.</a:t>
            </a:r>
            <a:br>
              <a:rPr lang="en-US" sz="3100" dirty="0">
                <a:solidFill>
                  <a:schemeClr val="dk1"/>
                </a:solidFill>
                <a:ea typeface="Calibri" panose="020F0502020204030204"/>
                <a:cs typeface="Times New Roman" panose="02020603050405020304" pitchFamily="18" charset="0"/>
                <a:sym typeface="Calibri" panose="020F0502020204030204"/>
              </a:rPr>
            </a:br>
            <a:r>
              <a:rPr lang="en-US" sz="3100" dirty="0">
                <a:solidFill>
                  <a:schemeClr val="dk1"/>
                </a:solidFill>
                <a:ea typeface="Calibri" panose="020F0502020204030204"/>
                <a:cs typeface="Times New Roman" panose="02020603050405020304" pitchFamily="18" charset="0"/>
                <a:sym typeface="Calibri" panose="020F0502020204030204"/>
              </a:rPr>
              <a:t>4.Provides the learner with knowledge, skills, values and attitudes necessary for good character.</a:t>
            </a:r>
            <a:br>
              <a:rPr lang="en-US" sz="3100" dirty="0">
                <a:solidFill>
                  <a:schemeClr val="dk1"/>
                </a:solidFill>
                <a:ea typeface="Calibri" panose="020F0502020204030204"/>
                <a:cs typeface="Times New Roman" panose="02020603050405020304" pitchFamily="18" charset="0"/>
                <a:sym typeface="Calibri" panose="020F0502020204030204"/>
              </a:rPr>
            </a:br>
            <a:r>
              <a:rPr lang="en-US" sz="3100" dirty="0">
                <a:solidFill>
                  <a:schemeClr val="dk1"/>
                </a:solidFill>
                <a:ea typeface="Calibri" panose="020F0502020204030204"/>
                <a:cs typeface="Times New Roman" panose="02020603050405020304" pitchFamily="18" charset="0"/>
                <a:sym typeface="Calibri" panose="020F0502020204030204"/>
              </a:rPr>
              <a:t>5.A self-directed learner who takes responsibility for his own learning, who questions, reflects and perseveres in the pursuit of learning</a:t>
            </a:r>
            <a:r>
              <a:rPr lang="en-US" sz="3200" dirty="0">
                <a:solidFill>
                  <a:schemeClr val="dk1"/>
                </a:solidFill>
                <a:ea typeface="Calibri" panose="020F0502020204030204"/>
                <a:cs typeface="Times New Roman" panose="02020603050405020304" pitchFamily="18" charset="0"/>
                <a:sym typeface="Calibri" panose="020F0502020204030204"/>
              </a:rPr>
              <a:t/>
            </a:r>
            <a:br>
              <a:rPr lang="en-US" sz="3200" dirty="0">
                <a:solidFill>
                  <a:schemeClr val="dk1"/>
                </a:solidFill>
                <a:ea typeface="Calibri" panose="020F0502020204030204"/>
                <a:cs typeface="Times New Roman" panose="02020603050405020304" pitchFamily="18" charset="0"/>
                <a:sym typeface="Calibri" panose="020F0502020204030204"/>
              </a:rPr>
            </a:br>
            <a:r>
              <a:rPr lang="en-US" sz="3600" dirty="0">
                <a:solidFill>
                  <a:schemeClr val="dk1"/>
                </a:solidFill>
                <a:ea typeface="Calibri" panose="020F0502020204030204"/>
                <a:cs typeface="Times New Roman" panose="02020603050405020304" pitchFamily="18" charset="0"/>
                <a:sym typeface="Calibri" panose="020F0502020204030204"/>
              </a:rPr>
              <a:t/>
            </a:r>
            <a:br>
              <a:rPr lang="en-US" sz="3600" dirty="0">
                <a:solidFill>
                  <a:schemeClr val="dk1"/>
                </a:solidFill>
                <a:ea typeface="Calibri" panose="020F0502020204030204"/>
                <a:cs typeface="Times New Roman" panose="02020603050405020304" pitchFamily="18" charset="0"/>
                <a:sym typeface="Calibri" panose="020F0502020204030204"/>
              </a:rPr>
            </a:br>
            <a:r>
              <a:rPr lang="en-US" sz="36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
            </a:r>
            <a:br>
              <a:rPr lang="en-US" sz="36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t>
            </a:r>
            <a:r>
              <a:rPr lang="en-US" sz="3600" b="1" dirty="0">
                <a:solidFill>
                  <a:srgbClr val="FF0000"/>
                </a:solidFill>
                <a:latin typeface="Snap ITC" panose="04040A07060A02020202" pitchFamily="82"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Snap ITC" panose="04040A07060A02020202" pitchFamily="82" charset="0"/>
                <a:ea typeface="Times New Roman" panose="02020603050405020304" pitchFamily="18" charset="0"/>
                <a:cs typeface="Calibri" panose="020F0502020204030204"/>
                <a:sym typeface="Calibri" panose="020F0502020204030204"/>
              </a:rPr>
            </a:br>
            <a:r>
              <a:rPr lang="en-US" sz="28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28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4400" dirty="0">
                <a:solidFill>
                  <a:schemeClr val="dk1"/>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4400" dirty="0">
                <a:solidFill>
                  <a:schemeClr val="dk1"/>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4400" dirty="0">
                <a:solidFill>
                  <a:schemeClr val="dk1"/>
                </a:solidFill>
                <a:latin typeface="Times New Roman" panose="02020603050405020304" pitchFamily="18" charset="0"/>
                <a:ea typeface="Times New Roman" panose="02020603050405020304" pitchFamily="18" charset="0"/>
                <a:cs typeface="Calibri" panose="020F0502020204030204"/>
                <a:sym typeface="Calibri" panose="020F0502020204030204"/>
              </a:rPr>
              <a:t/>
            </a:r>
            <a:br>
              <a:rPr lang="en-US" sz="4400" dirty="0">
                <a:solidFill>
                  <a:schemeClr val="dk1"/>
                </a:solidFill>
                <a:latin typeface="Times New Roman" panose="02020603050405020304" pitchFamily="18" charset="0"/>
                <a:ea typeface="Times New Roman" panose="02020603050405020304" pitchFamily="18" charset="0"/>
                <a:cs typeface="Calibri" panose="020F0502020204030204"/>
                <a:sym typeface="Calibri" panose="020F0502020204030204"/>
              </a:rPr>
            </a:br>
            <a:r>
              <a:rPr lang="en-GB" sz="4400" dirty="0">
                <a:solidFill>
                  <a:schemeClr val="dk1"/>
                </a:solidFill>
                <a:latin typeface="Tahoma" panose="020B0604030504040204" pitchFamily="34" charset="0"/>
                <a:ea typeface="Calibri" panose="020F0502020204030204" pitchFamily="34" charset="0"/>
                <a:cs typeface="Tahoma" panose="020B0604030504040204" pitchFamily="34" charset="0"/>
                <a:sym typeface="Calibri" panose="020F0502020204030204"/>
              </a:rPr>
              <a:t> </a:t>
            </a:r>
            <a:endParaRPr lang="en-US" sz="1800" dirty="0">
              <a:solidFill>
                <a:schemeClr val="dk1"/>
              </a:solidFill>
              <a:latin typeface="Tahoma" panose="020B0604030504040204" pitchFamily="34" charset="0"/>
              <a:ea typeface="Calibri" panose="020F0502020204030204" pitchFamily="34" charset="0"/>
              <a:cs typeface="Times New Roman" panose="02020603050405020304" pitchFamily="18" charset="0"/>
              <a:sym typeface="Calibri" panose="020F0502020204030204"/>
            </a:endParaRPr>
          </a:p>
        </p:txBody>
      </p:sp>
      <p:sp>
        <p:nvSpPr>
          <p:cNvPr id="41988" name="AutoShape 2" descr="Afbeeldingsresultaat voor sustainable development goals">
            <a:extLst>
              <a:ext uri="{FF2B5EF4-FFF2-40B4-BE49-F238E27FC236}">
                <a16:creationId xmlns:a16="http://schemas.microsoft.com/office/drawing/2014/main" xmlns="" id="{7224FA90-2057-16B7-7AEA-1E222D3094DE}"/>
              </a:ext>
            </a:extLst>
          </p:cNvPr>
          <p:cNvSpPr>
            <a:spLocks noChangeAspect="1" noChangeArrowheads="1"/>
          </p:cNvSpPr>
          <p:nvPr/>
        </p:nvSpPr>
        <p:spPr bwMode="gray">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GB" altLang="en-US"/>
          </a:p>
        </p:txBody>
      </p:sp>
      <p:sp>
        <p:nvSpPr>
          <p:cNvPr id="41989" name="AutoShape 4" descr="data:image/png;base64,iVBORw0KGgoAAAANSUhEUgAAAOEAAADhCAMAAAAJbSJIAAAA1VBMVEXlIz3////lIDvoQlfkACz//v/lHzrjACf87OjjACPmOU31vsLtg4zkETTkDTLwkpD2w8fjABzmMkD2w7zviYX85+HnP1LlGTD63d/++PfsbW/xn5zqWVvxoqnvkZr99fXmKzfoR0zrY2Xuf3v639zzrKjwl5HpUFL51NHpWmj75+njAA3zp6Tzs7jqW2L+9e/1uLX4z9H4zMbnPEPueX/pS1Xtf4L519LrY2nqZnH1ta/mKzHtdnPwmqHxl5DnNTzpUV/hAALrcXzvio7yrLLrXG7nMEc9gRNXAAAQ8UlEQVR4nO2djV/aOhfHmyykrVvCeJMB7goIyCYTFEF03Os2d/n//6Qn56QtbWlL1XK1e/rbZwJtWvLNy8lJmgTD+LNF3712DA6tgjD/Kgjzr4Iw/yoI86+CMP8qCPOvglCJM9R/EJmDaD8hv/z4Xunjhv4X8cleewl5b0pQR3GEVAihXvRfKlR282zj+DLtI6R8QBxCbkQy8pN6/Ywbolxvc4NX6x+v7tvyDeX3HkLavCZbwkiJkTpZ5YyQGuOXFoatNQ8Q1WdqD6F5T/YSltXJpVCEMyZu1Xso1WVxgLg+T8mErEzSEV4zIDS/AOy8RkjDPERkn6VEQtkmKQlJEwjtOiGDpjhRn+2DxPY5SiLk5yQ1YdtWtc8uAyFe1n0ztiaJsGmlJ6xV8kjYJekJWz9zSEjTEyoTep5bwumYlPYS/kPIECxNHglb1fcp8rDdIFZe87Bvf0xBuFY5WMpnHvYlS0V4gvY0d4QPpC2NVIRnlanKQz/hw4Hi+3QltRbztTRSEpozsrU0vbzkoXJqjLSE6N/VzBvlkTbNdW68NjidklCYQMgWLfV3ZIEnfoC4Pk97+/gpCZnqR9akHDqBT95ONz8bwrUQZ6R1Lw0xVLlILGWh3oxeTmhsjo+r6kbHRxv1Vx6t1j/42+n/ZkJIKZ7hFM0n5YK/GTsKyoDwjasgLAif8lVPOJqhsiWksR/SROWJ4dPeNgNbylEU40iFkILqg3ASXpwAHD/pkM47dcz3+TCMGRD2+iDdCIrqutNZV4UxV4cAqd9v00Vfy6jiy2VV0E3fPXbS758rTvXSyxjNUQY+zUifb7SFIdo4PHfaltBhnFM6Vy6O+KwDtOaX+s30kf1wbkrmys+bmryrrrs8jCnLxmtzYsuPTp23Xa7+rDhXTAM7TKg61u/cd72e+nMu1JnGgRyFbAitekeF+MtUb09vbhTmZ3tAyKMQS0I+Vj5DgHK5DrykXFbZek/L9ZqCr5erpsq9R7hwdqDuSDaEA7Oi+hbDypX6Y5qq4F1X1GVDKScKCfLwtiKEQELD/gadK2GqNPloCypnMJw8JqR9oPY2I0LBVJZMgHAk5F9ApI6OGfSp+kwRDiCDkHDDfqvTzJBAqI5y1Xe2HixiVd9saxFNaPZVxJvNr+o6JIRnUZGEVKhSW9bvD6IDEY7NjbKR8/mUDDjDUiqlj/B6S2hAPqu6WD9Uj+tQhEw0lDH9QsgVk2BpJsOOrofzbgOtikco6mhoF4dyezMitD1L4xIy9X6pTGlHSt1afDW511qs+JaQz+HI4GADOxm1Fp9hNHFp+wjBjHYUxZo7hKceYeNGGltCQ96SkkqIjME8ZdjiW8zcWhoGNvKjuvYYCQffHx4oEqoq1wEwHyG0pQdyaIwMCVuzLmV+wmNF0wBPBQlNSrWlUVlrwWDqlhAOW4cbQc6oHl7YNqOGJhRYSg2jAVepNzLQWsCQP4w1+gj7eSDUpp756qHRHMNVQ6kJvRafaVOaY0LHa2MGw9HhtUDCrddGR9CZoG+IUH77ijqNm9fmI4S3reWZclI6goozIPzBkRA9b4otPjyVbPM3RGhIUysuCj5CeuTO3lAR5tAHBG9TBnpPG+h11NgOYWZEYb18Bi30gBuOyyVWaF6sPnyuTuFZm0qi3w5hFQkl2N4HCu3llUc4fc083HuH47u7H278uNH+p/yrisD0y92/qpCqr7i7+1fpi7H58u+dQY27L3dVfZmu2ps7de5gymAWNBV8a4QoVybF4eVccH0MDsJ7POAMUlFv9N8dtTqMinne+VdBmH8VhPlXQZh/FYT5V0GYfxWE+VdBmH8VhPlXQZh/FYT5V0GYfxWE+VdBmH8VhPlXQZh/FYSBsG9lxRZ9SkxSE3IpDEO8hc2DIBK8mfq5eEpCKqqTxnQ66FRfe2khlevxdGrVLtNO10xJKFbOfljW4nURKa85U3YmKRHTEfJey9kdg1i9p8ybgH3A9q2j4PuDbCUREONSTjclNR0hTFhzVXvCbF5B7+r1lUjKdt68rJfb85QVXPh2PWql29UgFSFkoafTefoEX+IUqUY7PlHEAjbPItOOSHVX6c4jhGxMt91WOsJfxKdV2mIqR+4lZ3EFip94RSNNmaPdhi8is1TFNBWhCBD+SmlrYL6aSmr4R+bRqUKbDa9apVqOwP2E6epLujxcbYsGaaXdTcCbmUpwIm2UYF2Uq0E3xT2bA7L3piGlIqTctyeW1UxXD6nhS++Y/dvYzBfhdylSDmY0eom9TpXU6WzptkalX9xCj6bbi0rRO4Gwmo/wR5pluBuv2dJzx1NckoqQNr2opN7Tg1Z9eWjF5GHNiy8hqVbNiLUbvBVTt3fikdJrM53i0Um/XeC2ES3FLS4Uj76CnK7Zl31dY26rKc1Bas+bfX+8nz02n7C0RfS30Y9xhKi5LckpXRSDm+3fs7/PY2dl73xHCkJnLTZjptwuxk6hrVmIjT33UiHdhqD49ZIxJtzl4ftjv3+X3Wb1uB/QcVWmKyGsjL7Q9Cy+7spLrK2todjb56OSH10GIvJjI/e7Qnv3oJX9ms8mOnajdpmuSMnuh05n2Uz0S812p/M4Z3tjCv23cERat49783HvHrT34bvqdn+YrlWkQkIyJ4blKsj+MiHbp7sxURrs687tIQw0WFs+st9l4swMKKJgU+mdxcAsIa7yJpKvBD3W5OTZswdtJ/K+qETbR1l79img2SqcJHIxDAa5WsaOTfCj1m4MnLQeJFu+REL6EA9ISEI5peZsN3wniCgfdyN9GxfZiLLkS+tEc5O8y25CFiZ2z3YBIb1960SpIde7dyyR22jvDnefiNUg0ewlErLbJMJ4/83fE/frcpsm6LWWAmfxU/RqWRFdC13Fbqa+l9DcMc9+xe/3bFrRV1xvW3U2CfHhx1JM2Y8vTHiTxP7ckwlL3kssYXCHZZ9ax25UsLMekYUxBgwISxE3dPRSwtkkfMcJ9m1jCcFbi4hPydfz2i5cDyuy7Os8tOph3+N21MqAsDWvhm5sdbHixxLasYXbi35EsXPTJMo/1cE/X7wPXfPh56csCHvVULWyqr0kQtzdk5B//AMOZIxxnLo/IaFHI2oBk3taR8ybCNvvEFZ2CCuvQqiXr09/XvmvmTSxIKx1g8cXeHARMJGDC/yVgihn6Y0RMlzEPWOBsjq4uIIceq+jr/fCaISazQ32h08jiukbI+zi+GF7EbxojlCWLoF6JfvswgqYpLreQDxiK563RSg+YCB7FIrMMb70cfnoBk1gO9SqXF9gtkcMEr42IQ08WtEu5HVlHLyoVkHjMsQNW9Bjm1bLwSBThu2S5fUVuXC6Va9MKKu/6nddt6WjXezHlXnIk7QqGH1c9Q0jdyUyvggmQomc6Ex1IkzZj+XNAnFfl7BZhtPW2jGBjk/a7ZOQLr/gC4xJcbSr9WbYnZ5cwKbZjm/K55AArRnsH/WqhF4Xcq1zUW8l3LjY6V109I9JqOjr4afWYsc/v61gCcdNNKj7rWNOX5WQLtyMmOrqozmG9oCENL7AsnnLYCy/VCIDexgOQpoI3epRN6VAI/mqhLplQ6GZdBzO8+pO7KcPun2vUon3m1R2EoGsbXx5FKoSnnp9ePaqhNsxUfI3VB8dl2mlTnZ0o/3bpezhx1Vvt1c708YH3Neud9bq0kMSluIIS6qu2dIQ/3iHz4QhbZ0xtco12dGwgh3qa21UreZyN4hVKUPOTauUbs3Q19fLw1tSZ96jRdjPpDkh16dQ2daViFGHr7Z2WDV9rRI19PKAG3+RO4HbuDkpc3DCeUwegi65N0bUkduxBhnVB24tcE9PS/sCy2bUQEBZW6g77jrnsK8d2tJSNOH4ZYQY+4G5S4ixg2waMCo04tCkFI5CDIf2TqcZVMfcG5pQRwfNL1FBrm0ou42uAQ0rVlucwMPRxp6YO4SwaSZpJW65mDyaqExb44hrwq2LbFX5yW2p9h3eP0rKVpPZ5JwZ6HM1up1aR5qRQ1jXrDuplVXAeu1+w0ZRQYjNlrWhfjIomuX7e2cIVZat07pkO4RCDFuDVeKod/KvP5zD1COv7Z3MXELKmS2xckxVbLiUkhr4U13KUkomaTMy9tYDVSHBj1VB2DgyTJ/DSQPH+qVpV2yGjwUMYZqCuoQNd6j1g6DSNl8w5g0TCZbCI7Rtl1Bfik/3r5iEzZFVPKDS3mLnTkSMhYJ881T4fOd5D8rtWMjVZAj6OBxOdLdZ/XcJ6xc1lzARbj8hTCTocY9QMi8PdSzQ3o9HWmgi2sK9Lkq+wVAekwiOsxscxxk7X+gR2pkRqupkGrGEVIS9EmekyY7OHyeHNcKuy6aFG0aFh+KcuUHZE9qw1Wo84e7Ytn4MRHsxsZ9u93xr7rpsWkvsXoUqKXqqByCkc9weL57QaAZdF2c+ggj1bLe68cZLF3FB4B5iFT46kgchBEPzl0giDJYmt11iES5bIAkCDntIp2bUDfQTtMwJwas+50mEPpvi9VwN2iw5B3bkzShhVxFntc45Vz2yls/tg/fYccmcEJLSpImE2/IE0/P0Ye6vnSFOZ94TDQ+j+/QZ98i+9/lR47Ezipo5oTKJYLyTCLnreymSUteh/vUN5MTmvZ6/V8Jj3y4dK3z8Hj791hl19U0/or/GII8Cntr0fYSfoFWq0uwJwdBA0sUT0i0hqOfuRIe/cr3RB4/0gE3LxINu0lAGk2IuNNlfFT14vMYwAiy01fXNS/gEfUV4JpU1IZS2v0VyHgrPuyyFvo/r8VHyTpfZVtTGiLZDqGeZkjNdhKFyzGw/4U91pHEAQtizEip4oqXxGq5SaGf85xBifPmRenvT9BNWoJiqLlLWhNB3wsGmhNZis7UYpeAExGfnIRQLqxoopSZ8gk1fMyY0LTLdQxhyavw90WfnIbiCqp8VIIT9bKeZE1JVv68DI5e7hCHv0j8747mEFArpUgQJwQXKPg9h3Pa3TCSkIe/y2ldMn1tKKR0Qq0eDhIasd9SXZkyIv6DKEwnRKPh02n0ZobY0m18LHiY0cFVKxoTy3vFSEvoWZ0FC/6O/ZxOqTpkKqglbHiEqY0JzAJU7kVCGvUvfo7/nt4coTbgeHZAQysmtTCak/TY+mB6coPu5bp9kkYc+wvP2AQn5SYt820NocIle2/gnQnwXL2wtdvLwoITQOdQTfPZ73uMLnLIVgHj7eeh0Dv9gQuVxtnR/9U8lbFqOofkPCf/TekjPW+4PFGnCUmkfIXkZYcmfhzQFYbi/9kRCWFTpupl78hBmVeD3RROuHMKIL3HmoUaUUh9hyUf4LcM8hEHnvlNqnGVd10zqMTBfPxB/AEERYifqu5+QGhh9y9ATnayoSZXOk7m208v0T7pnePUcBwjG7rXuCpuFHm0nrTQLdmMJlSnduGHm4GA3qpRvILEH/odZAqCXDEZI74MQevXkUuDKvlY7KrV5DzhqjPchhTr+IPgLCmOTwjevvRP4TL31KPRE8tY6RRbG18OjybbQ8O5ytOzib1AuyzeB5R+UPw5XwmA3w2V4xp08mXRgbY1cTToxyz54tTy8UdeJ3mhyF5zsJX8Ny4Ly6miy8p2Ql+XyAj6bq9Hj4mVrSKn0R8r9wQO6/eUDN5zAtSJc7jJwqZeRcBm7Fp3r3/SE1/AzMudM6AR3v5+n3cGi2Nsk/yoI86+CMP8qCPOvgjD/Kgjzr4Iw/yoI86+CMP8qCPOvgjD/Kgjzr4Iw/yoI86+CMP8qCPOvgjD/Kgjzr4Iw/yoI86+CMP8qCPOvgjD/+r8gpH+2+Dvj3R+uf/8H8CyZDO1Ku60AAAAASUVORK5CYII=">
            <a:extLst>
              <a:ext uri="{FF2B5EF4-FFF2-40B4-BE49-F238E27FC236}">
                <a16:creationId xmlns:a16="http://schemas.microsoft.com/office/drawing/2014/main" xmlns="" id="{8A8A2D1A-9618-846A-9FC6-2CA0212C497F}"/>
              </a:ext>
            </a:extLst>
          </p:cNvPr>
          <p:cNvSpPr>
            <a:spLocks noChangeAspect="1" noChangeArrowheads="1"/>
          </p:cNvSpPr>
          <p:nvPr/>
        </p:nvSpPr>
        <p:spPr bwMode="gray">
          <a:xfrm>
            <a:off x="1679575" y="-2125663"/>
            <a:ext cx="4438650" cy="443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GB" altLang="en-US"/>
          </a:p>
        </p:txBody>
      </p:sp>
      <p:sp>
        <p:nvSpPr>
          <p:cNvPr id="41990" name="Rectangle 5">
            <a:extLst>
              <a:ext uri="{FF2B5EF4-FFF2-40B4-BE49-F238E27FC236}">
                <a16:creationId xmlns:a16="http://schemas.microsoft.com/office/drawing/2014/main" xmlns="" id="{FE13F444-1217-5FA6-9AE3-B53EC175DF08}"/>
              </a:ext>
            </a:extLst>
          </p:cNvPr>
          <p:cNvSpPr>
            <a:spLocks noChangeArrowheads="1"/>
          </p:cNvSpPr>
          <p:nvPr/>
        </p:nvSpPr>
        <p:spPr bwMode="auto">
          <a:xfrm>
            <a:off x="3989388" y="395288"/>
            <a:ext cx="45720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Clr>
                <a:srgbClr val="000000"/>
              </a:buClr>
              <a:buFont typeface="Arial" panose="020B0604020202020204" pitchFamily="34" charset="0"/>
              <a:buNone/>
            </a:pPr>
            <a:endParaRPr lang="en-GB" altLang="en-US">
              <a:latin typeface="Tahoma" panose="020B0604030504040204" pitchFamily="34" charset="0"/>
              <a:ea typeface="Calibri" panose="020F0502020204030204" pitchFamily="34" charset="0"/>
              <a:cs typeface="Tahoma" panose="020B0604030504040204" pitchFamily="34" charset="0"/>
            </a:endParaRPr>
          </a:p>
          <a:p>
            <a:pPr eaLnBrk="1" hangingPunct="1">
              <a:lnSpc>
                <a:spcPct val="115000"/>
              </a:lnSpc>
              <a:buClr>
                <a:srgbClr val="000000"/>
              </a:buClr>
              <a:buFont typeface="Arial" panose="020B0604020202020204" pitchFamily="34" charset="0"/>
              <a:buNone/>
            </a:pPr>
            <a:endParaRPr lang="en-GB" altLang="en-US">
              <a:latin typeface="Tahoma" panose="020B0604030504040204" pitchFamily="34" charset="0"/>
              <a:ea typeface="Calibri" panose="020F0502020204030204" pitchFamily="34" charset="0"/>
              <a:cs typeface="Tahoma" panose="020B0604030504040204" pitchFamily="34" charset="0"/>
            </a:endParaRPr>
          </a:p>
          <a:p>
            <a:pPr eaLnBrk="1" hangingPunct="1">
              <a:lnSpc>
                <a:spcPct val="115000"/>
              </a:lnSpc>
              <a:buClr>
                <a:srgbClr val="000000"/>
              </a:buClr>
              <a:buFont typeface="Arial" panose="020B0604020202020204" pitchFamily="34" charset="0"/>
              <a:buNone/>
            </a:pPr>
            <a:endParaRPr lang="en-GB" altLang="en-US">
              <a:latin typeface="Tahoma" panose="020B0604030504040204" pitchFamily="34" charset="0"/>
              <a:ea typeface="Calibri" panose="020F0502020204030204" pitchFamily="34" charset="0"/>
              <a:cs typeface="Tahoma" panose="020B0604030504040204" pitchFamily="34" charset="0"/>
            </a:endParaRPr>
          </a:p>
          <a:p>
            <a:pPr eaLnBrk="1" hangingPunct="1">
              <a:lnSpc>
                <a:spcPct val="115000"/>
              </a:lnSpc>
              <a:buClr>
                <a:srgbClr val="000000"/>
              </a:buClr>
              <a:buFont typeface="Arial" panose="020B0604020202020204" pitchFamily="34" charset="0"/>
              <a:buNone/>
            </a:pPr>
            <a:endParaRPr lang="en-GB" altLang="en-US">
              <a:latin typeface="Tahoma" panose="020B0604030504040204" pitchFamily="34" charset="0"/>
              <a:ea typeface="Calibri" panose="020F0502020204030204" pitchFamily="34" charset="0"/>
              <a:cs typeface="Tahoma" panose="020B0604030504040204" pitchFamily="34" charset="0"/>
            </a:endParaRPr>
          </a:p>
          <a:p>
            <a:pPr eaLnBrk="1" hangingPunct="1">
              <a:lnSpc>
                <a:spcPct val="115000"/>
              </a:lnSpc>
              <a:buClr>
                <a:srgbClr val="000000"/>
              </a:buClr>
              <a:buFont typeface="Arial" panose="020B0604020202020204" pitchFamily="34" charset="0"/>
              <a:buNone/>
            </a:pPr>
            <a:r>
              <a:rPr lang="en-GB" altLang="en-US">
                <a:latin typeface="Tahoma" panose="020B0604030504040204" pitchFamily="34" charset="0"/>
                <a:ea typeface="Calibri" panose="020F0502020204030204" pitchFamily="34" charset="0"/>
                <a:cs typeface="Tahoma" panose="020B0604030504040204" pitchFamily="34" charset="0"/>
              </a:rPr>
              <a:t> </a:t>
            </a:r>
            <a:endParaRPr lang="en-US" altLang="en-US" sz="1600">
              <a:latin typeface="Tahoma" panose="020B060403050404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C17C05FA-371B-292E-2347-210D198F2536}"/>
              </a:ext>
            </a:extLst>
          </p:cNvPr>
          <p:cNvSpPr/>
          <p:nvPr/>
        </p:nvSpPr>
        <p:spPr>
          <a:xfrm>
            <a:off x="547688" y="212725"/>
            <a:ext cx="9236075" cy="584200"/>
          </a:xfrm>
          <a:prstGeom prst="rect">
            <a:avLst/>
          </a:prstGeom>
          <a:solidFill>
            <a:schemeClr val="bg1"/>
          </a:solidFill>
        </p:spPr>
        <p:txBody>
          <a:bodyPr>
            <a:spAutoFit/>
          </a:bodyPr>
          <a:lstStyle/>
          <a:p>
            <a:pPr eaLnBrk="1" fontAlgn="auto" hangingPunct="1">
              <a:spcBef>
                <a:spcPts val="0"/>
              </a:spcBef>
              <a:spcAft>
                <a:spcPts val="0"/>
              </a:spcAft>
              <a:buClr>
                <a:srgbClr val="000000"/>
              </a:buClr>
              <a:buFont typeface="Arial" panose="020B0604020202020204"/>
              <a:buNone/>
              <a:defRPr/>
            </a:pPr>
            <a:r>
              <a:rPr lang="en-US" sz="3200" b="1" kern="0" dirty="0">
                <a:solidFill>
                  <a:srgbClr val="FF0000"/>
                </a:solidFill>
                <a:latin typeface="+mj-lt"/>
                <a:ea typeface="Times New Roman" panose="02020603050405020304" pitchFamily="18" charset="0"/>
                <a:cs typeface="Times New Roman" panose="02020603050405020304" pitchFamily="18" charset="0"/>
                <a:sym typeface="Arial" panose="020B0604020202020204"/>
              </a:rPr>
              <a:t>1. Essence statement-Social Studies Grade 7</a:t>
            </a:r>
            <a:endParaRPr lang="en-US" sz="3200" kern="0" dirty="0">
              <a:solidFill>
                <a:srgbClr val="FF0000"/>
              </a:solidFill>
              <a:latin typeface="+mj-lt"/>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0363414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74" y="365126"/>
            <a:ext cx="10944726" cy="525212"/>
          </a:xfrm>
        </p:spPr>
        <p:txBody>
          <a:bodyPr/>
          <a:lstStyle/>
          <a:p>
            <a:r>
              <a:rPr lang="en-US" b="1" kern="0" dirty="0">
                <a:solidFill>
                  <a:srgbClr val="FF0000"/>
                </a:solidFill>
                <a:ea typeface="Times New Roman" panose="02020603050405020304" pitchFamily="18" charset="0"/>
                <a:cs typeface="Times New Roman" panose="02020603050405020304" pitchFamily="18" charset="0"/>
                <a:sym typeface="Arial" panose="020B0604020202020204"/>
              </a:rPr>
              <a:t>Essence statement-Social Studies Grade 7</a:t>
            </a:r>
            <a:r>
              <a:rPr lang="en-US" kern="0" dirty="0">
                <a:solidFill>
                  <a:srgbClr val="FF0000"/>
                </a:solidFill>
                <a:ea typeface="Arial" panose="020B0604020202020204"/>
                <a:cs typeface="Arial" panose="020B0604020202020204"/>
                <a:sym typeface="Arial" panose="020B0604020202020204"/>
              </a:rPr>
              <a:t/>
            </a:r>
            <a:br>
              <a:rPr lang="en-US" kern="0" dirty="0">
                <a:solidFill>
                  <a:srgbClr val="FF0000"/>
                </a:solidFill>
                <a:ea typeface="Arial" panose="020B0604020202020204"/>
                <a:cs typeface="Arial" panose="020B0604020202020204"/>
                <a:sym typeface="Arial" panose="020B0604020202020204"/>
              </a:rPr>
            </a:br>
            <a:endParaRPr lang="en-GB" dirty="0"/>
          </a:p>
        </p:txBody>
      </p:sp>
      <p:sp>
        <p:nvSpPr>
          <p:cNvPr id="3" name="Content Placeholder 2"/>
          <p:cNvSpPr>
            <a:spLocks noGrp="1"/>
          </p:cNvSpPr>
          <p:nvPr>
            <p:ph idx="1"/>
          </p:nvPr>
        </p:nvSpPr>
        <p:spPr>
          <a:xfrm>
            <a:off x="264695" y="1046746"/>
            <a:ext cx="11089105" cy="5305927"/>
          </a:xfrm>
        </p:spPr>
        <p:txBody>
          <a:bodyPr/>
          <a:lstStyle/>
          <a:p>
            <a:pPr marL="0" indent="0">
              <a:lnSpc>
                <a:spcPct val="100000"/>
              </a:lnSpc>
              <a:buNone/>
            </a:pPr>
            <a:r>
              <a:rPr lang="en-US" dirty="0">
                <a:ea typeface="Calibri" panose="020F0502020204030204"/>
                <a:cs typeface="Times New Roman" panose="02020603050405020304" pitchFamily="18" charset="0"/>
                <a:sym typeface="Calibri" panose="020F0502020204030204"/>
              </a:rPr>
              <a:t>6.Social studies facilitates the learner to gain a realization of his her  place, privileges, rights and responsibilities as a citizen.</a:t>
            </a:r>
          </a:p>
          <a:p>
            <a:pPr marL="0" indent="0">
              <a:lnSpc>
                <a:spcPct val="100000"/>
              </a:lnSpc>
              <a:buNone/>
            </a:pPr>
            <a:r>
              <a:rPr lang="en-US" dirty="0">
                <a:ea typeface="Calibri" panose="020F0502020204030204"/>
                <a:cs typeface="Times New Roman" panose="02020603050405020304" pitchFamily="18" charset="0"/>
                <a:sym typeface="Calibri" panose="020F0502020204030204"/>
              </a:rPr>
              <a:t>7.Social studies promotes pride  in our ethnic, cultural and religious diversity for one indivisible sovereign nation.</a:t>
            </a:r>
          </a:p>
          <a:p>
            <a:pPr marL="0" indent="0">
              <a:lnSpc>
                <a:spcPct val="100000"/>
              </a:lnSpc>
              <a:buNone/>
            </a:pPr>
            <a:r>
              <a:rPr lang="en-US"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8.It encourages civic responsibility and   responsible leadership</a:t>
            </a:r>
            <a:br>
              <a:rPr lang="en-US"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br>
            <a:r>
              <a:rPr lang="en-US"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provides the learner with knowledge, skills, values and attitudes necessary for good character.</a:t>
            </a:r>
            <a:br>
              <a:rPr lang="en-US"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br>
            <a:r>
              <a:rPr lang="en-US"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9.A self-directed learner who takes responsibility for his own learning, who questions, reflects and perseveres in the pursuit of learning.</a:t>
            </a:r>
            <a:endParaRPr lang="en-GB" dirty="0"/>
          </a:p>
        </p:txBody>
      </p:sp>
    </p:spTree>
    <p:extLst>
      <p:ext uri="{BB962C8B-B14F-4D97-AF65-F5344CB8AC3E}">
        <p14:creationId xmlns:p14="http://schemas.microsoft.com/office/powerpoint/2010/main" val="772988843"/>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365125"/>
            <a:ext cx="10992853" cy="717717"/>
          </a:xfrm>
        </p:spPr>
        <p:txBody>
          <a:bodyPr/>
          <a:lstStyle/>
          <a:p>
            <a:r>
              <a:rPr lang="en-US" sz="3600" b="1" dirty="0">
                <a:solidFill>
                  <a:srgbClr val="FF0000"/>
                </a:solidFill>
              </a:rPr>
              <a:t>Social Studies Subject General learning outcomes</a:t>
            </a:r>
            <a:endParaRPr lang="en-GB" sz="3600" b="1" dirty="0">
              <a:solidFill>
                <a:srgbClr val="FF0000"/>
              </a:solidFill>
            </a:endParaRPr>
          </a:p>
        </p:txBody>
      </p:sp>
      <p:sp>
        <p:nvSpPr>
          <p:cNvPr id="3" name="Content Placeholder 2"/>
          <p:cNvSpPr>
            <a:spLocks noGrp="1"/>
          </p:cNvSpPr>
          <p:nvPr>
            <p:ph idx="1"/>
          </p:nvPr>
        </p:nvSpPr>
        <p:spPr>
          <a:xfrm>
            <a:off x="838200" y="1825625"/>
            <a:ext cx="10515600" cy="3985628"/>
          </a:xfrm>
        </p:spPr>
        <p:txBody>
          <a:bodyPr/>
          <a:lstStyle/>
          <a:p>
            <a:pPr marL="514350" indent="-514350">
              <a:buFont typeface="+mj-lt"/>
              <a:buAutoNum type="arabicPeriod"/>
            </a:pPr>
            <a:r>
              <a:rPr lang="en-GB" sz="24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Demonstrate </a:t>
            </a:r>
            <a:r>
              <a:rPr lang="en-US" sz="24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an understanding of historical concepts, historical sources and evidence for </a:t>
            </a:r>
            <a:r>
              <a:rPr lang="en-GB" sz="24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development of identity and sense belonging</a:t>
            </a:r>
            <a:r>
              <a:rPr lang="en-GB" sz="2400"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a:t>
            </a:r>
          </a:p>
          <a:p>
            <a:pPr marL="514350" indent="-514350">
              <a:buFont typeface="+mj-lt"/>
              <a:buAutoNum type="arabicPeriod"/>
            </a:pPr>
            <a:r>
              <a:rPr lang="en-GB" sz="2400"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Appreciate and </a:t>
            </a:r>
            <a:r>
              <a:rPr lang="en-US" sz="2400"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be proud of the Kenyan cultural heritage and be willing to further develop, preserve and share it globally</a:t>
            </a:r>
            <a:r>
              <a:rPr lang="en-US" sz="2400" b="1" dirty="0">
                <a:latin typeface="Times New Roman" panose="02020603050405020304" pitchFamily="18" charset="0"/>
                <a:ea typeface="Tahoma" pitchFamily="34" charset="0"/>
                <a:cs typeface="Times New Roman" panose="02020603050405020304" pitchFamily="18" charset="0"/>
                <a:sym typeface="Calibri" panose="020F0502020204030204"/>
              </a:rPr>
              <a:t> </a:t>
            </a:r>
            <a:r>
              <a:rPr lang="en-US" sz="2400"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Contribute to construction and</a:t>
            </a:r>
            <a:r>
              <a:rPr lang="en-GB" sz="2400"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 advancement of </a:t>
            </a:r>
            <a:r>
              <a:rPr lang="en-US" sz="2400"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the </a:t>
            </a:r>
            <a:r>
              <a:rPr lang="en-GB" sz="2400"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social, economic and political </a:t>
            </a:r>
            <a:r>
              <a:rPr lang="en-US" sz="2400"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development necessary for learning and living</a:t>
            </a:r>
          </a:p>
          <a:p>
            <a:pPr marL="514350" indent="-514350">
              <a:buFont typeface="+mj-lt"/>
              <a:buAutoNum type="arabicPeriod"/>
            </a:pPr>
            <a:r>
              <a:rPr lang="en-US" sz="2400"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Develop understanding of values and basic principles of democracy, governance, human rights and roles as a responsible citizen.</a:t>
            </a:r>
          </a:p>
          <a:p>
            <a:pPr marL="514350" indent="-514350">
              <a:buFont typeface="+mj-lt"/>
              <a:buAutoNum type="arabicPeriod"/>
            </a:pPr>
            <a:r>
              <a:rPr lang="en-GB" sz="2400"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Cultivate respect and appreciation for diversity and differences that contribute to international understanding for mutual social responsibility.</a:t>
            </a:r>
            <a:endParaRPr lang="en-GB" sz="2400" dirty="0"/>
          </a:p>
        </p:txBody>
      </p:sp>
    </p:spTree>
    <p:extLst>
      <p:ext uri="{BB962C8B-B14F-4D97-AF65-F5344CB8AC3E}">
        <p14:creationId xmlns:p14="http://schemas.microsoft.com/office/powerpoint/2010/main" val="285437632"/>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5843"/>
          </a:xfrm>
        </p:spPr>
        <p:txBody>
          <a:bodyPr/>
          <a:lstStyle/>
          <a:p>
            <a:r>
              <a:rPr lang="en-US" sz="2800" b="1" dirty="0">
                <a:solidFill>
                  <a:srgbClr val="FF0000"/>
                </a:solidFill>
              </a:rPr>
              <a:t>Social Studies Subject General learning outcomes</a:t>
            </a:r>
            <a:endParaRPr lang="en-GB" sz="2800" dirty="0"/>
          </a:p>
        </p:txBody>
      </p:sp>
      <p:sp>
        <p:nvSpPr>
          <p:cNvPr id="3" name="Content Placeholder 2"/>
          <p:cNvSpPr>
            <a:spLocks noGrp="1"/>
          </p:cNvSpPr>
          <p:nvPr>
            <p:ph idx="1"/>
          </p:nvPr>
        </p:nvSpPr>
        <p:spPr>
          <a:xfrm>
            <a:off x="838200" y="1395663"/>
            <a:ext cx="10515600" cy="4042611"/>
          </a:xfrm>
        </p:spPr>
        <p:txBody>
          <a:bodyPr/>
          <a:lstStyle/>
          <a:p>
            <a:pPr marL="0" indent="0">
              <a:lnSpc>
                <a:spcPct val="100000"/>
              </a:lnSpc>
              <a:buNone/>
            </a:pPr>
            <a:r>
              <a:rPr lang="en-US"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6.Understand the value</a:t>
            </a:r>
            <a:r>
              <a:rPr lang="en-GB"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 of  environment and its influence on human activities to  use, manage and  conserve for sustainable development</a:t>
            </a:r>
            <a:br>
              <a:rPr lang="en-GB"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br>
            <a:r>
              <a:rPr lang="en-GB" b="1" dirty="0">
                <a:latin typeface="Times New Roman" panose="02020603050405020304" pitchFamily="18" charset="0"/>
                <a:ea typeface="Tahoma" pitchFamily="34" charset="0"/>
                <a:cs typeface="Times New Roman" panose="02020603050405020304" pitchFamily="18" charset="0"/>
                <a:sym typeface="Calibri" panose="020F0502020204030204"/>
              </a:rPr>
              <a:t>7. </a:t>
            </a:r>
            <a:r>
              <a:rPr lang="en-GB"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Contribute to the management of contemporary and pertinent issues as informed, engaged, ethical and responsive citizen to promote sustainable living</a:t>
            </a:r>
            <a:br>
              <a:rPr lang="en-GB"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br>
            <a:r>
              <a:rPr lang="en-GB" dirty="0">
                <a:latin typeface="Times New Roman" panose="02020603050405020304" pitchFamily="18" charset="0"/>
                <a:ea typeface="Tahoma" pitchFamily="34" charset="0"/>
                <a:cs typeface="Times New Roman" panose="02020603050405020304" pitchFamily="18" charset="0"/>
                <a:sym typeface="Calibri" panose="020F0502020204030204"/>
              </a:rPr>
              <a:t>8.</a:t>
            </a:r>
            <a:r>
              <a:rPr lang="en-GB" b="1" dirty="0">
                <a:latin typeface="Times New Roman" panose="02020603050405020304" pitchFamily="18" charset="0"/>
                <a:ea typeface="Tahoma" pitchFamily="34" charset="0"/>
                <a:cs typeface="Times New Roman" panose="02020603050405020304" pitchFamily="18" charset="0"/>
                <a:sym typeface="Calibri" panose="020F0502020204030204"/>
              </a:rPr>
              <a:t> </a:t>
            </a:r>
            <a:r>
              <a:rPr lang="en-GB" dirty="0">
                <a:solidFill>
                  <a:schemeClr val="dk1"/>
                </a:solidFill>
                <a:latin typeface="Times New Roman" panose="02020603050405020304" pitchFamily="18" charset="0"/>
                <a:ea typeface="Tahoma" pitchFamily="34" charset="0"/>
                <a:cs typeface="Times New Roman" panose="02020603050405020304" pitchFamily="18" charset="0"/>
                <a:sym typeface="Calibri" panose="020F0502020204030204"/>
              </a:rPr>
              <a:t>Develop and apply social research and digital literacy competencies to interpret phenomena for problem solving in society.</a:t>
            </a:r>
            <a:endParaRPr lang="en-GB" dirty="0"/>
          </a:p>
        </p:txBody>
      </p:sp>
    </p:spTree>
    <p:extLst>
      <p:ext uri="{BB962C8B-B14F-4D97-AF65-F5344CB8AC3E}">
        <p14:creationId xmlns:p14="http://schemas.microsoft.com/office/powerpoint/2010/main" val="168120134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5E696FE-8676-6CC6-52B4-AD0721EF789B}"/>
              </a:ext>
            </a:extLst>
          </p:cNvPr>
          <p:cNvGraphicFramePr>
            <a:graphicFrameLocks noGrp="1"/>
          </p:cNvGraphicFramePr>
          <p:nvPr>
            <p:extLst>
              <p:ext uri="{D42A27DB-BD31-4B8C-83A1-F6EECF244321}">
                <p14:modId xmlns:p14="http://schemas.microsoft.com/office/powerpoint/2010/main" val="3770109199"/>
              </p:ext>
            </p:extLst>
          </p:nvPr>
        </p:nvGraphicFramePr>
        <p:xfrm>
          <a:off x="222250" y="179388"/>
          <a:ext cx="11720513" cy="5546726"/>
        </p:xfrm>
        <a:graphic>
          <a:graphicData uri="http://schemas.openxmlformats.org/drawingml/2006/table">
            <a:tbl>
              <a:tblPr/>
              <a:tblGrid>
                <a:gridCol w="4554287">
                  <a:extLst>
                    <a:ext uri="{9D8B030D-6E8A-4147-A177-3AD203B41FA5}">
                      <a16:colId xmlns:a16="http://schemas.microsoft.com/office/drawing/2014/main" xmlns="" val="20000"/>
                    </a:ext>
                  </a:extLst>
                </a:gridCol>
                <a:gridCol w="7166226">
                  <a:extLst>
                    <a:ext uri="{9D8B030D-6E8A-4147-A177-3AD203B41FA5}">
                      <a16:colId xmlns:a16="http://schemas.microsoft.com/office/drawing/2014/main" xmlns="" val="20001"/>
                    </a:ext>
                  </a:extLst>
                </a:gridCol>
              </a:tblGrid>
              <a:tr h="477893">
                <a:tc>
                  <a:txBody>
                    <a:bodyPr/>
                    <a:lstStyle/>
                    <a:p>
                      <a:pPr marL="0" marR="0" lvl="0" indent="0" algn="l" defTabSz="914400" rtl="0" eaLnBrk="1" fontAlgn="base" latinLnBrk="0" hangingPunct="1">
                        <a:lnSpc>
                          <a:spcPct val="115000"/>
                        </a:lnSpc>
                        <a:spcBef>
                          <a:spcPct val="0"/>
                        </a:spcBef>
                        <a:spcAft>
                          <a:spcPct val="0"/>
                        </a:spcAft>
                        <a:buClr>
                          <a:srgbClr val="000000"/>
                        </a:buClr>
                        <a:buSzTx/>
                        <a:buFont typeface="Arial" pitchFamily="34" charset="0"/>
                        <a:buNone/>
                        <a:tabLst/>
                      </a:pPr>
                      <a:r>
                        <a:rPr kumimoji="0" lang="en-GB" sz="2400" b="1" i="0" u="none" strike="noStrike" cap="none" normalizeH="0" baseline="0" dirty="0">
                          <a:ln>
                            <a:noFill/>
                          </a:ln>
                          <a:solidFill>
                            <a:srgbClr val="FFFF00"/>
                          </a:solidFill>
                          <a:effectLst/>
                          <a:latin typeface="+mj-lt"/>
                          <a:cs typeface="Times New Roman" pitchFamily="18" charset="0"/>
                          <a:sym typeface="Arial" pitchFamily="34" charset="0"/>
                        </a:rPr>
                        <a:t>Strand </a:t>
                      </a:r>
                      <a:endParaRPr kumimoji="0" lang="en-GB" sz="2400" b="1" i="0" u="none" strike="noStrike" cap="none" normalizeH="0" baseline="0" dirty="0">
                        <a:ln>
                          <a:noFill/>
                        </a:ln>
                        <a:solidFill>
                          <a:srgbClr val="FFFF00"/>
                        </a:solidFill>
                        <a:effectLst/>
                        <a:latin typeface="+mj-lt"/>
                        <a:ea typeface="Calibri" pitchFamily="34" charset="0"/>
                        <a:cs typeface="Times New Roman" pitchFamily="18" charset="0"/>
                        <a:sym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
                          <a:srgbClr val="000000"/>
                        </a:buClr>
                        <a:buSzTx/>
                        <a:buFont typeface="Arial" pitchFamily="34" charset="0"/>
                        <a:buNone/>
                        <a:tabLst/>
                      </a:pPr>
                      <a:r>
                        <a:rPr kumimoji="0" lang="en-GB" sz="2400" b="1" i="0" u="none" strike="noStrike" cap="none" normalizeH="0" baseline="0" dirty="0">
                          <a:ln>
                            <a:noFill/>
                          </a:ln>
                          <a:solidFill>
                            <a:srgbClr val="FFFF00"/>
                          </a:solidFill>
                          <a:effectLst/>
                          <a:latin typeface="+mj-lt"/>
                          <a:cs typeface="Times New Roman" pitchFamily="18" charset="0"/>
                          <a:sym typeface="Arial" pitchFamily="34" charset="0"/>
                        </a:rPr>
                        <a:t>Sub strands</a:t>
                      </a:r>
                      <a:endParaRPr kumimoji="0" lang="en-GB" sz="2400" b="1" i="0" u="none" strike="noStrike" cap="none" normalizeH="0" baseline="0" dirty="0">
                        <a:ln>
                          <a:noFill/>
                        </a:ln>
                        <a:solidFill>
                          <a:srgbClr val="FFFF00"/>
                        </a:solidFill>
                        <a:effectLst/>
                        <a:latin typeface="+mj-lt"/>
                        <a:ea typeface="Calibri" pitchFamily="34" charset="0"/>
                        <a:cs typeface="Times New Roman" pitchFamily="18" charset="0"/>
                        <a:sym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685878">
                <a:tc>
                  <a:txBody>
                    <a:bodyPr/>
                    <a:lstStyle/>
                    <a:p>
                      <a:pPr marL="0" marR="0" lvl="0" indent="0" algn="l" defTabSz="914400" rtl="0" eaLnBrk="1" fontAlgn="base" latinLnBrk="0" hangingPunct="1">
                        <a:lnSpc>
                          <a:spcPct val="115000"/>
                        </a:lnSpc>
                        <a:spcBef>
                          <a:spcPct val="0"/>
                        </a:spcBef>
                        <a:spcAft>
                          <a:spcPct val="0"/>
                        </a:spcAft>
                        <a:buClr>
                          <a:srgbClr val="000000"/>
                        </a:buClr>
                        <a:buSzTx/>
                        <a:buFont typeface="Arial" pitchFamily="34" charset="0"/>
                        <a:buNone/>
                        <a:tabLst/>
                      </a:pPr>
                      <a:r>
                        <a:rPr kumimoji="0" lang="en-GB" sz="2400" b="1" i="0" u="none" strike="noStrike" cap="none" normalizeH="0" baseline="0" dirty="0">
                          <a:ln>
                            <a:noFill/>
                          </a:ln>
                          <a:solidFill>
                            <a:srgbClr val="FFFF00"/>
                          </a:solidFill>
                          <a:effectLst/>
                          <a:latin typeface="+mj-lt"/>
                          <a:cs typeface="Times New Roman" pitchFamily="18" charset="0"/>
                          <a:sym typeface="Arial" pitchFamily="34" charset="0"/>
                        </a:rPr>
                        <a:t>1.0  </a:t>
                      </a:r>
                      <a:r>
                        <a:rPr kumimoji="0" lang="en-US" sz="2400" b="1" i="0" u="none" strike="noStrike" cap="none" normalizeH="0" baseline="0" dirty="0">
                          <a:ln>
                            <a:noFill/>
                          </a:ln>
                          <a:solidFill>
                            <a:srgbClr val="FFFF00"/>
                          </a:solidFill>
                          <a:effectLst/>
                          <a:latin typeface="+mj-lt"/>
                          <a:cs typeface="Times New Roman" pitchFamily="18" charset="0"/>
                          <a:sym typeface="Arial" pitchFamily="34" charset="0"/>
                        </a:rPr>
                        <a:t>Social Studies</a:t>
                      </a:r>
                      <a:endParaRPr kumimoji="0" lang="en-GB" sz="2400" b="1" i="0" u="none" strike="noStrike" cap="none" normalizeH="0" baseline="0" dirty="0">
                        <a:ln>
                          <a:noFill/>
                        </a:ln>
                        <a:solidFill>
                          <a:srgbClr val="FFFF00"/>
                        </a:solidFill>
                        <a:effectLst/>
                        <a:latin typeface="+mj-lt"/>
                        <a:ea typeface="Calibri" pitchFamily="34" charset="0"/>
                        <a:cs typeface="Times New Roman" pitchFamily="18" charset="0"/>
                        <a:sym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n-GB" sz="2000" b="1" i="0" u="none" strike="noStrike" cap="none" normalizeH="0" baseline="0" dirty="0">
                          <a:ln>
                            <a:noFill/>
                          </a:ln>
                          <a:solidFill>
                            <a:srgbClr val="000000"/>
                          </a:solidFill>
                          <a:effectLst/>
                          <a:latin typeface="+mj-lt"/>
                          <a:cs typeface="Times New Roman" pitchFamily="18" charset="0"/>
                          <a:sym typeface="Arial" pitchFamily="34" charset="0"/>
                        </a:rPr>
                        <a:t>1.1 Career and </a:t>
                      </a:r>
                      <a:r>
                        <a:rPr kumimoji="0" lang="en-GB" sz="1800" b="1" i="0" u="none" strike="noStrike" cap="none" normalizeH="0" baseline="0" dirty="0">
                          <a:ln>
                            <a:noFill/>
                          </a:ln>
                          <a:solidFill>
                            <a:srgbClr val="000000"/>
                          </a:solidFill>
                          <a:effectLst/>
                          <a:latin typeface="+mj-lt"/>
                          <a:cs typeface="Times New Roman" pitchFamily="18" charset="0"/>
                          <a:sym typeface="Arial" pitchFamily="34" charset="0"/>
                        </a:rPr>
                        <a:t>Entrepreneurial opportunities in </a:t>
                      </a:r>
                      <a:r>
                        <a:rPr kumimoji="0" lang="en-GB" sz="2000" b="1" i="0" u="none" strike="noStrike" cap="none" normalizeH="0" baseline="0" dirty="0">
                          <a:ln>
                            <a:noFill/>
                          </a:ln>
                          <a:solidFill>
                            <a:srgbClr val="000000"/>
                          </a:solidFill>
                          <a:effectLst/>
                          <a:latin typeface="+mj-lt"/>
                          <a:cs typeface="Times New Roman" pitchFamily="18" charset="0"/>
                          <a:sym typeface="Arial" pitchFamily="34" charset="0"/>
                        </a:rPr>
                        <a:t>Social Studies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04835">
                <a:tc rowSpan="4">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n-GB" sz="2400" b="1" i="0" u="none" strike="noStrike" cap="none" normalizeH="0" baseline="0" dirty="0">
                          <a:ln>
                            <a:noFill/>
                          </a:ln>
                          <a:solidFill>
                            <a:srgbClr val="FFFF00"/>
                          </a:solidFill>
                          <a:effectLst/>
                          <a:latin typeface="+mj-lt"/>
                          <a:cs typeface="Times New Roman" pitchFamily="18" charset="0"/>
                          <a:sym typeface="Arial" pitchFamily="34" charset="0"/>
                        </a:rPr>
                        <a:t>2.0  </a:t>
                      </a:r>
                      <a:r>
                        <a:rPr kumimoji="0" lang="en-US" sz="2400" b="1" i="0" u="none" strike="noStrike" cap="none" normalizeH="0" baseline="0" dirty="0">
                          <a:ln>
                            <a:noFill/>
                          </a:ln>
                          <a:solidFill>
                            <a:srgbClr val="FFFF00"/>
                          </a:solidFill>
                          <a:effectLst/>
                          <a:latin typeface="+mj-lt"/>
                          <a:ea typeface="Tahoma" pitchFamily="34" charset="0"/>
                          <a:cs typeface="Times New Roman" pitchFamily="18" charset="0"/>
                          <a:sym typeface="Arial" pitchFamily="34" charset="0"/>
                        </a:rPr>
                        <a:t>Natural and   Historic Built   Environments</a:t>
                      </a:r>
                      <a:r>
                        <a:rPr kumimoji="0" lang="en-US" sz="2400" b="1" i="0" u="none" strike="noStrike" cap="none" normalizeH="0" baseline="0" dirty="0">
                          <a:ln>
                            <a:noFill/>
                          </a:ln>
                          <a:solidFill>
                            <a:srgbClr val="FFFF00"/>
                          </a:solidFill>
                          <a:effectLst/>
                          <a:latin typeface="+mj-lt"/>
                          <a:cs typeface="Times New Roman" pitchFamily="18" charset="0"/>
                          <a:sym typeface="Arial" pitchFamily="34" charset="0"/>
                        </a:rPr>
                        <a:t/>
                      </a:r>
                      <a:br>
                        <a:rPr kumimoji="0" lang="en-US" sz="2400" b="1" i="0" u="none" strike="noStrike" cap="none" normalizeH="0" baseline="0" dirty="0">
                          <a:ln>
                            <a:noFill/>
                          </a:ln>
                          <a:solidFill>
                            <a:srgbClr val="FFFF00"/>
                          </a:solidFill>
                          <a:effectLst/>
                          <a:latin typeface="+mj-lt"/>
                          <a:cs typeface="Times New Roman" pitchFamily="18" charset="0"/>
                          <a:sym typeface="Arial" pitchFamily="34" charset="0"/>
                        </a:rPr>
                      </a:br>
                      <a:endParaRPr kumimoji="0" lang="en-GB" sz="2400" b="1" i="0" u="none" strike="noStrike" cap="none" normalizeH="0" baseline="0" dirty="0">
                        <a:ln>
                          <a:noFill/>
                        </a:ln>
                        <a:solidFill>
                          <a:srgbClr val="FFFF00"/>
                        </a:solidFill>
                        <a:effectLst/>
                        <a:latin typeface="+mj-lt"/>
                        <a:cs typeface="Times New Roman" pitchFamily="18"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n-GB" sz="2400" b="1" i="0" u="none" strike="noStrike" cap="none" normalizeH="0" baseline="0" dirty="0">
                          <a:ln>
                            <a:noFill/>
                          </a:ln>
                          <a:solidFill>
                            <a:srgbClr val="FFFF00"/>
                          </a:solidFill>
                          <a:effectLst/>
                          <a:latin typeface="+mj-lt"/>
                          <a:cs typeface="Times New Roman" pitchFamily="18" charset="0"/>
                          <a:sym typeface="Arial"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n-GB" sz="2000" b="1" i="0" u="none" strike="noStrike" cap="none" normalizeH="0" baseline="0" dirty="0">
                          <a:ln>
                            <a:noFill/>
                          </a:ln>
                          <a:solidFill>
                            <a:srgbClr val="000000"/>
                          </a:solidFill>
                          <a:effectLst/>
                          <a:latin typeface="+mj-lt"/>
                          <a:cs typeface="Times New Roman" pitchFamily="18" charset="0"/>
                          <a:sym typeface="Arial" pitchFamily="34" charset="0"/>
                        </a:rPr>
                        <a:t>2.1 Maps and Map Work</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41597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n-GB" sz="2000" b="1" i="0" u="none" strike="noStrike" cap="none" normalizeH="0" baseline="0" dirty="0">
                          <a:ln>
                            <a:noFill/>
                          </a:ln>
                          <a:solidFill>
                            <a:srgbClr val="000000"/>
                          </a:solidFill>
                          <a:effectLst/>
                          <a:latin typeface="+mj-lt"/>
                          <a:cs typeface="Times New Roman" pitchFamily="18" charset="0"/>
                          <a:sym typeface="Arial" pitchFamily="34" charset="0"/>
                        </a:rPr>
                        <a:t>2.2   </a:t>
                      </a:r>
                      <a:r>
                        <a:rPr kumimoji="0" lang="en-US" sz="2000" b="1" i="0" u="none" strike="noStrike" cap="none" normalizeH="0" baseline="0" dirty="0">
                          <a:ln>
                            <a:noFill/>
                          </a:ln>
                          <a:solidFill>
                            <a:srgbClr val="000000"/>
                          </a:solidFill>
                          <a:effectLst/>
                          <a:latin typeface="+mj-lt"/>
                          <a:cs typeface="Times New Roman" pitchFamily="18" charset="0"/>
                          <a:sym typeface="Arial" pitchFamily="34" charset="0"/>
                        </a:rPr>
                        <a:t>The Earth and the Solar system</a:t>
                      </a:r>
                      <a:endParaRPr kumimoji="0" lang="en-GB" sz="2000" b="1" i="0" u="none" strike="noStrike" cap="none" normalizeH="0" baseline="0" dirty="0">
                        <a:ln>
                          <a:noFill/>
                        </a:ln>
                        <a:solidFill>
                          <a:srgbClr val="000000"/>
                        </a:solidFill>
                        <a:effectLst/>
                        <a:latin typeface="+mj-lt"/>
                        <a:cs typeface="Times New Roman" pitchFamily="18" charset="0"/>
                        <a:sym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350560">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Tx/>
                        <a:buFont typeface="Arial" pitchFamily="34" charset="0"/>
                        <a:buNone/>
                        <a:tabLst/>
                      </a:pPr>
                      <a:r>
                        <a:rPr kumimoji="0" lang="en-GB" sz="2000" b="1" i="0" u="none" strike="noStrike" cap="none" normalizeH="0" baseline="0" dirty="0">
                          <a:ln>
                            <a:noFill/>
                          </a:ln>
                          <a:solidFill>
                            <a:srgbClr val="000000"/>
                          </a:solidFill>
                          <a:effectLst/>
                          <a:latin typeface="+mj-lt"/>
                          <a:cs typeface="Times New Roman" pitchFamily="18" charset="0"/>
                          <a:sym typeface="Arial" pitchFamily="34" charset="0"/>
                        </a:rPr>
                        <a:t>2.3   </a:t>
                      </a:r>
                      <a:r>
                        <a:rPr kumimoji="0" lang="en-ZA" sz="2000" b="1" i="0" u="none" strike="noStrike" cap="none" normalizeH="0" baseline="0" dirty="0">
                          <a:ln>
                            <a:noFill/>
                          </a:ln>
                          <a:solidFill>
                            <a:srgbClr val="000000"/>
                          </a:solidFill>
                          <a:effectLst/>
                          <a:latin typeface="+mj-lt"/>
                          <a:cs typeface="Times New Roman" pitchFamily="18" charset="0"/>
                          <a:sym typeface="Arial" pitchFamily="34" charset="0"/>
                        </a:rPr>
                        <a:t>Weather</a:t>
                      </a:r>
                      <a:endParaRPr kumimoji="0" lang="en-GB" sz="2000" b="1" i="0" u="none" strike="noStrike" cap="none" normalizeH="0" baseline="0" dirty="0">
                        <a:ln>
                          <a:noFill/>
                        </a:ln>
                        <a:solidFill>
                          <a:srgbClr val="000000"/>
                        </a:solidFill>
                        <a:effectLst/>
                        <a:latin typeface="+mj-lt"/>
                        <a:ea typeface="Calibri" pitchFamily="34" charset="0"/>
                        <a:cs typeface="Times New Roman" pitchFamily="18" charset="0"/>
                        <a:sym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r h="522348">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Tx/>
                        <a:buFont typeface="Arial" pitchFamily="34" charset="0"/>
                        <a:buNone/>
                        <a:tabLst/>
                      </a:pPr>
                      <a:r>
                        <a:rPr kumimoji="0" lang="en-GB" sz="2000" b="1" i="0" u="none" strike="noStrike" cap="none" normalizeH="0" baseline="0" dirty="0">
                          <a:ln>
                            <a:noFill/>
                          </a:ln>
                          <a:solidFill>
                            <a:srgbClr val="000000"/>
                          </a:solidFill>
                          <a:effectLst/>
                          <a:latin typeface="+mj-lt"/>
                          <a:cs typeface="Times New Roman" pitchFamily="18" charset="0"/>
                          <a:sym typeface="Arial" pitchFamily="34" charset="0"/>
                        </a:rPr>
                        <a:t>2.4 Historical Information</a:t>
                      </a:r>
                      <a:endParaRPr kumimoji="0" lang="en-GB" sz="2000" b="1" i="0" u="none" strike="noStrike" cap="none" normalizeH="0" baseline="0" dirty="0">
                        <a:ln>
                          <a:noFill/>
                        </a:ln>
                        <a:solidFill>
                          <a:srgbClr val="000000"/>
                        </a:solidFill>
                        <a:effectLst/>
                        <a:latin typeface="+mj-lt"/>
                        <a:ea typeface="Calibri" pitchFamily="34" charset="0"/>
                        <a:cs typeface="Times New Roman" pitchFamily="18" charset="0"/>
                        <a:sym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350560">
                <a:tc rowSpan="4">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n-GB" sz="2400" b="1" i="0" u="none" strike="noStrike" cap="none" normalizeH="0" baseline="0" dirty="0">
                          <a:ln>
                            <a:noFill/>
                          </a:ln>
                          <a:solidFill>
                            <a:srgbClr val="FFFF00"/>
                          </a:solidFill>
                          <a:effectLst/>
                          <a:latin typeface="+mj-lt"/>
                          <a:cs typeface="Times New Roman" pitchFamily="18" charset="0"/>
                          <a:sym typeface="Arial" pitchFamily="34" charset="0"/>
                        </a:rPr>
                        <a:t>3.0 </a:t>
                      </a:r>
                      <a:r>
                        <a:rPr kumimoji="0" lang="en-US" sz="2400" b="1" i="0" u="none" strike="noStrike" cap="none" normalizeH="0" baseline="0" dirty="0">
                          <a:ln>
                            <a:noFill/>
                          </a:ln>
                          <a:solidFill>
                            <a:srgbClr val="FFFF00"/>
                          </a:solidFill>
                          <a:effectLst/>
                          <a:latin typeface="+mj-lt"/>
                          <a:cs typeface="Times New Roman" pitchFamily="18" charset="0"/>
                          <a:sym typeface="Arial" pitchFamily="34" charset="0"/>
                        </a:rPr>
                        <a:t>People and Population</a:t>
                      </a:r>
                      <a:endParaRPr kumimoji="0" lang="en-GB" sz="2400" b="1" i="0" u="none" strike="noStrike" cap="none" normalizeH="0" baseline="0" dirty="0">
                        <a:ln>
                          <a:noFill/>
                        </a:ln>
                        <a:solidFill>
                          <a:srgbClr val="FFFF00"/>
                        </a:solidFill>
                        <a:effectLst/>
                        <a:latin typeface="+mj-lt"/>
                        <a:cs typeface="Times New Roman" pitchFamily="18" charset="0"/>
                        <a:sym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457200" marR="0" lvl="0" indent="0" algn="just" defTabSz="914400" rtl="0" eaLnBrk="1" fontAlgn="base" latinLnBrk="0" hangingPunct="1">
                        <a:lnSpc>
                          <a:spcPct val="115000"/>
                        </a:lnSpc>
                        <a:spcBef>
                          <a:spcPct val="0"/>
                        </a:spcBef>
                        <a:spcAft>
                          <a:spcPct val="0"/>
                        </a:spcAft>
                        <a:buClr>
                          <a:srgbClr val="000000"/>
                        </a:buClr>
                        <a:buSzTx/>
                        <a:buFont typeface="+mj-lt"/>
                        <a:buNone/>
                        <a:tabLst/>
                      </a:pPr>
                      <a:r>
                        <a:rPr kumimoji="0" lang="en-US" sz="2000" b="1" i="0" u="none" strike="noStrike" cap="none" normalizeH="0" baseline="0" dirty="0">
                          <a:ln>
                            <a:noFill/>
                          </a:ln>
                          <a:solidFill>
                            <a:schemeClr val="tx1"/>
                          </a:solidFill>
                          <a:effectLst/>
                          <a:latin typeface="+mj-lt"/>
                          <a:cs typeface="Times New Roman" pitchFamily="18" charset="0"/>
                          <a:sym typeface="Arial" pitchFamily="34" charset="0"/>
                        </a:rPr>
                        <a:t>3.1 Scientific Theory about Human Origin </a:t>
                      </a:r>
                      <a:endParaRPr kumimoji="0" lang="en-GB" sz="2000" b="1" i="0" u="none" strike="noStrike" cap="none" normalizeH="0" baseline="0" dirty="0">
                        <a:ln>
                          <a:noFill/>
                        </a:ln>
                        <a:solidFill>
                          <a:srgbClr val="000000"/>
                        </a:solidFill>
                        <a:effectLst/>
                        <a:latin typeface="+mj-lt"/>
                        <a:ea typeface="Calibri" pitchFamily="34" charset="0"/>
                        <a:cs typeface="Times New Roman" pitchFamily="18" charset="0"/>
                        <a:sym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6"/>
                  </a:ext>
                </a:extLst>
              </a:tr>
              <a:tr h="30483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n-GB" sz="2000" b="1" i="0" u="none" strike="noStrike" cap="none" normalizeH="0" baseline="0" dirty="0">
                          <a:ln>
                            <a:noFill/>
                          </a:ln>
                          <a:solidFill>
                            <a:srgbClr val="000000"/>
                          </a:solidFill>
                          <a:effectLst/>
                          <a:latin typeface="+mj-lt"/>
                          <a:cs typeface="Times New Roman" pitchFamily="18" charset="0"/>
                          <a:sym typeface="Arial" pitchFamily="34" charset="0"/>
                        </a:rPr>
                        <a:t>3.2 </a:t>
                      </a:r>
                      <a:r>
                        <a:rPr kumimoji="0" lang="en-US" sz="2000" b="1" i="0" u="none" strike="noStrike" cap="none" normalizeH="0" baseline="0" dirty="0">
                          <a:ln>
                            <a:noFill/>
                          </a:ln>
                          <a:solidFill>
                            <a:schemeClr val="tx1"/>
                          </a:solidFill>
                          <a:effectLst/>
                          <a:latin typeface="+mj-lt"/>
                          <a:cs typeface="Times New Roman" pitchFamily="18" charset="0"/>
                          <a:sym typeface="Arial" pitchFamily="34" charset="0"/>
                        </a:rPr>
                        <a:t>Early Civilization</a:t>
                      </a:r>
                      <a:endParaRPr kumimoji="0" lang="en-GB" sz="2000" b="1" i="0" u="none" strike="noStrike" cap="none" normalizeH="0" baseline="0" dirty="0">
                        <a:ln>
                          <a:noFill/>
                        </a:ln>
                        <a:solidFill>
                          <a:srgbClr val="000000"/>
                        </a:solidFill>
                        <a:effectLst/>
                        <a:latin typeface="+mj-lt"/>
                        <a:cs typeface="Times New Roman" pitchFamily="18" charset="0"/>
                        <a:sym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7"/>
                  </a:ext>
                </a:extLst>
              </a:tr>
              <a:tr h="60967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n-GB" sz="2000" b="1" i="0" u="none" strike="noStrike" cap="none" normalizeH="0" baseline="0" dirty="0">
                          <a:ln>
                            <a:noFill/>
                          </a:ln>
                          <a:solidFill>
                            <a:srgbClr val="000000"/>
                          </a:solidFill>
                          <a:effectLst/>
                          <a:latin typeface="+mj-lt"/>
                          <a:cs typeface="Times New Roman" pitchFamily="18" charset="0"/>
                          <a:sym typeface="Arial" pitchFamily="34" charset="0"/>
                        </a:rPr>
                        <a:t>3.3   </a:t>
                      </a:r>
                      <a:r>
                        <a:rPr kumimoji="0" lang="en-US" sz="2000" b="1" i="0" u="none" strike="noStrike" cap="none" normalizeH="0" baseline="0" dirty="0">
                          <a:ln>
                            <a:noFill/>
                          </a:ln>
                          <a:solidFill>
                            <a:srgbClr val="000000"/>
                          </a:solidFill>
                          <a:effectLst/>
                          <a:latin typeface="+mj-lt"/>
                          <a:cs typeface="Times New Roman" pitchFamily="18" charset="0"/>
                          <a:sym typeface="Arial" pitchFamily="34" charset="0"/>
                        </a:rPr>
                        <a:t>Social Organization of selected African Communities up to 1900</a:t>
                      </a:r>
                      <a:endParaRPr kumimoji="0" lang="en-GB" sz="2000" b="1" i="0" u="none" strike="noStrike" cap="none" normalizeH="0" baseline="0" dirty="0">
                        <a:ln>
                          <a:noFill/>
                        </a:ln>
                        <a:solidFill>
                          <a:srgbClr val="000000"/>
                        </a:solidFill>
                        <a:effectLst/>
                        <a:latin typeface="+mj-lt"/>
                        <a:cs typeface="Times New Roman" pitchFamily="18" charset="0"/>
                        <a:sym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8"/>
                  </a:ext>
                </a:extLst>
              </a:tr>
              <a:tr h="152417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n-GB" sz="2000" b="1" i="0" u="none" strike="noStrike" cap="none" normalizeH="0" baseline="0" dirty="0">
                          <a:ln>
                            <a:noFill/>
                          </a:ln>
                          <a:solidFill>
                            <a:srgbClr val="000000"/>
                          </a:solidFill>
                          <a:effectLst/>
                          <a:latin typeface="+mj-lt"/>
                          <a:cs typeface="Times New Roman" pitchFamily="18" charset="0"/>
                          <a:sym typeface="Arial" pitchFamily="34" charset="0"/>
                        </a:rPr>
                        <a:t>3.4 </a:t>
                      </a:r>
                      <a:r>
                        <a:rPr kumimoji="0" lang="en-ZA" sz="2000" b="1" i="0" u="none" strike="noStrike" cap="none" normalizeH="0" baseline="0" dirty="0">
                          <a:ln>
                            <a:noFill/>
                          </a:ln>
                          <a:solidFill>
                            <a:srgbClr val="000000"/>
                          </a:solidFill>
                          <a:effectLst/>
                          <a:latin typeface="+mj-lt"/>
                          <a:cs typeface="Times New Roman" pitchFamily="18" charset="0"/>
                          <a:sym typeface="Arial" pitchFamily="34" charset="0"/>
                        </a:rPr>
                        <a:t>Human Diversity and inclusion</a:t>
                      </a: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n-GB" sz="2000" b="1" i="0" u="none" strike="noStrike" cap="none" normalizeH="0" baseline="0" dirty="0">
                          <a:ln>
                            <a:noFill/>
                          </a:ln>
                          <a:solidFill>
                            <a:srgbClr val="000000"/>
                          </a:solidFill>
                          <a:effectLst/>
                          <a:latin typeface="+mj-lt"/>
                          <a:cs typeface="Times New Roman" pitchFamily="18" charset="0"/>
                          <a:sym typeface="Arial" pitchFamily="34" charset="0"/>
                        </a:rPr>
                        <a:t>3.5. </a:t>
                      </a:r>
                      <a:r>
                        <a:rPr kumimoji="0" lang="en-US" sz="2000" b="1" i="0" u="none" strike="noStrike" cap="none" normalizeH="0" baseline="0" dirty="0">
                          <a:ln>
                            <a:noFill/>
                          </a:ln>
                          <a:solidFill>
                            <a:schemeClr val="tx1"/>
                          </a:solidFill>
                          <a:effectLst/>
                          <a:latin typeface="+mj-lt"/>
                          <a:cs typeface="Times New Roman" pitchFamily="18" charset="0"/>
                          <a:sym typeface="Arial" pitchFamily="34" charset="0"/>
                        </a:rPr>
                        <a:t>Peaceful Conflict resolution </a:t>
                      </a: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n-US" sz="2000" b="1" i="0" u="none" strike="noStrike" cap="none" normalizeH="0" baseline="0" dirty="0">
                          <a:ln>
                            <a:noFill/>
                          </a:ln>
                          <a:solidFill>
                            <a:schemeClr val="tx1"/>
                          </a:solidFill>
                          <a:effectLst/>
                          <a:latin typeface="+mj-lt"/>
                          <a:cs typeface="Times New Roman" pitchFamily="18" charset="0"/>
                          <a:sym typeface="Arial" pitchFamily="34" charset="0"/>
                        </a:rPr>
                        <a:t>3.6. Slavery and Servitude </a:t>
                      </a:r>
                      <a:br>
                        <a:rPr kumimoji="0" lang="en-US" sz="2000" b="1" i="0" u="none" strike="noStrike" cap="none" normalizeH="0" baseline="0" dirty="0">
                          <a:ln>
                            <a:noFill/>
                          </a:ln>
                          <a:solidFill>
                            <a:schemeClr val="tx1"/>
                          </a:solidFill>
                          <a:effectLst/>
                          <a:latin typeface="+mj-lt"/>
                          <a:cs typeface="Times New Roman" pitchFamily="18" charset="0"/>
                          <a:sym typeface="Arial" pitchFamily="34" charset="0"/>
                        </a:rPr>
                      </a:br>
                      <a:r>
                        <a:rPr kumimoji="0" lang="en-US" sz="2000" b="1" i="0" u="none" strike="noStrike" cap="none" normalizeH="0" baseline="0" dirty="0">
                          <a:ln>
                            <a:noFill/>
                          </a:ln>
                          <a:solidFill>
                            <a:schemeClr val="tx1"/>
                          </a:solidFill>
                          <a:effectLst/>
                          <a:latin typeface="+mj-lt"/>
                          <a:cs typeface="Times New Roman" pitchFamily="18" charset="0"/>
                          <a:sym typeface="Arial" pitchFamily="34" charset="0"/>
                        </a:rPr>
                        <a:t>3.</a:t>
                      </a:r>
                      <a:r>
                        <a:rPr kumimoji="0" lang="en-GB" sz="2000" b="1" i="0" u="none" strike="noStrike" cap="none" normalizeH="0" baseline="0" dirty="0">
                          <a:ln>
                            <a:noFill/>
                          </a:ln>
                          <a:solidFill>
                            <a:schemeClr val="tx1"/>
                          </a:solidFill>
                          <a:effectLst/>
                          <a:latin typeface="+mj-lt"/>
                          <a:cs typeface="Times New Roman" pitchFamily="18" charset="0"/>
                          <a:sym typeface="Arial" pitchFamily="34" charset="0"/>
                        </a:rPr>
                        <a:t>7. </a:t>
                      </a:r>
                      <a:r>
                        <a:rPr kumimoji="0" lang="en-GB" sz="2000" b="1" i="0" u="none" strike="noStrike" cap="none" normalizeH="0" baseline="0" dirty="0">
                          <a:ln>
                            <a:noFill/>
                          </a:ln>
                          <a:solidFill>
                            <a:srgbClr val="000000"/>
                          </a:solidFill>
                          <a:effectLst/>
                          <a:latin typeface="+mj-lt"/>
                          <a:cs typeface="Times New Roman" pitchFamily="18" charset="0"/>
                          <a:sym typeface="Arial" pitchFamily="34" charset="0"/>
                        </a:rPr>
                        <a:t> Population Distribution in Africa</a:t>
                      </a:r>
                      <a:r>
                        <a:rPr kumimoji="0" lang="en-GB" sz="2000" b="1" i="0" u="none" strike="noStrike" cap="none" normalizeH="0" baseline="0" dirty="0">
                          <a:ln>
                            <a:noFill/>
                          </a:ln>
                          <a:solidFill>
                            <a:schemeClr val="tx1"/>
                          </a:solidFill>
                          <a:effectLst/>
                          <a:latin typeface="+mj-lt"/>
                          <a:cs typeface="Times New Roman" pitchFamily="18" charset="0"/>
                          <a:sym typeface="Arial" pitchFamily="34" charset="0"/>
                        </a:rPr>
                        <a:t/>
                      </a:r>
                      <a:br>
                        <a:rPr kumimoji="0" lang="en-GB" sz="2000" b="1" i="0" u="none" strike="noStrike" cap="none" normalizeH="0" baseline="0" dirty="0">
                          <a:ln>
                            <a:noFill/>
                          </a:ln>
                          <a:solidFill>
                            <a:schemeClr val="tx1"/>
                          </a:solidFill>
                          <a:effectLst/>
                          <a:latin typeface="+mj-lt"/>
                          <a:cs typeface="Times New Roman" pitchFamily="18" charset="0"/>
                          <a:sym typeface="Arial" pitchFamily="34" charset="0"/>
                        </a:rPr>
                      </a:br>
                      <a:r>
                        <a:rPr kumimoji="0" lang="en-GB" sz="2000" b="1" i="0" u="none" strike="noStrike" cap="none" normalizeH="0" baseline="0" dirty="0">
                          <a:ln>
                            <a:noFill/>
                          </a:ln>
                          <a:solidFill>
                            <a:schemeClr val="tx1"/>
                          </a:solidFill>
                          <a:effectLst/>
                          <a:latin typeface="+mj-lt"/>
                          <a:cs typeface="Times New Roman" pitchFamily="18" charset="0"/>
                          <a:sym typeface="Arial" pitchFamily="34" charset="0"/>
                        </a:rPr>
                        <a:t>3.8. </a:t>
                      </a:r>
                      <a:r>
                        <a:rPr kumimoji="0" lang="en-GB" sz="2000" b="1" i="0" u="none" strike="noStrike" cap="none" normalizeH="0" baseline="0" dirty="0">
                          <a:ln>
                            <a:noFill/>
                          </a:ln>
                          <a:solidFill>
                            <a:srgbClr val="000000"/>
                          </a:solidFill>
                          <a:effectLst/>
                          <a:latin typeface="+mj-lt"/>
                          <a:cs typeface="Times New Roman" pitchFamily="18" charset="0"/>
                          <a:sym typeface="Arial" pitchFamily="34" charset="0"/>
                        </a:rPr>
                        <a:t>Field Work</a:t>
                      </a:r>
                      <a:r>
                        <a:rPr kumimoji="0" lang="en-GB" sz="2000" b="1" i="0" u="none" strike="noStrike" cap="none" normalizeH="0" baseline="0" dirty="0">
                          <a:ln>
                            <a:noFill/>
                          </a:ln>
                          <a:solidFill>
                            <a:schemeClr val="tx1"/>
                          </a:solidFill>
                          <a:effectLst/>
                          <a:latin typeface="+mj-lt"/>
                          <a:cs typeface="Times New Roman" pitchFamily="18" charset="0"/>
                          <a:sym typeface="Arial" pitchFamily="34" charset="0"/>
                        </a:rPr>
                        <a:t> </a:t>
                      </a:r>
                      <a:endParaRPr kumimoji="0" lang="en-GB" sz="2000" b="1" i="0" u="none" strike="noStrike" cap="none" normalizeH="0" baseline="0" dirty="0">
                        <a:ln>
                          <a:noFill/>
                        </a:ln>
                        <a:solidFill>
                          <a:srgbClr val="000000"/>
                        </a:solidFill>
                        <a:effectLst/>
                        <a:latin typeface="+mj-lt"/>
                        <a:cs typeface="Times New Roman" pitchFamily="18" charset="0"/>
                        <a:sym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8887418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C87ADFD2-13A9-9B83-846C-02545F84C639}"/>
              </a:ext>
            </a:extLst>
          </p:cNvPr>
          <p:cNvGraphicFramePr>
            <a:graphicFrameLocks noGrp="1"/>
          </p:cNvGraphicFramePr>
          <p:nvPr>
            <p:extLst>
              <p:ext uri="{D42A27DB-BD31-4B8C-83A1-F6EECF244321}">
                <p14:modId xmlns:p14="http://schemas.microsoft.com/office/powerpoint/2010/main" val="1569552488"/>
              </p:ext>
            </p:extLst>
          </p:nvPr>
        </p:nvGraphicFramePr>
        <p:xfrm>
          <a:off x="263525" y="249238"/>
          <a:ext cx="11664950" cy="4819651"/>
        </p:xfrm>
        <a:graphic>
          <a:graphicData uri="http://schemas.openxmlformats.org/drawingml/2006/table">
            <a:tbl>
              <a:tblPr firstRow="1" firstCol="1" bandRow="1">
                <a:tableStyleId>{5C22544A-7EE6-4342-B048-85BDC9FD1C3A}</a:tableStyleId>
              </a:tblPr>
              <a:tblGrid>
                <a:gridCol w="5274343">
                  <a:extLst>
                    <a:ext uri="{9D8B030D-6E8A-4147-A177-3AD203B41FA5}">
                      <a16:colId xmlns:a16="http://schemas.microsoft.com/office/drawing/2014/main" xmlns="" val="20000"/>
                    </a:ext>
                  </a:extLst>
                </a:gridCol>
                <a:gridCol w="6390607">
                  <a:extLst>
                    <a:ext uri="{9D8B030D-6E8A-4147-A177-3AD203B41FA5}">
                      <a16:colId xmlns:a16="http://schemas.microsoft.com/office/drawing/2014/main" xmlns="" val="20001"/>
                    </a:ext>
                  </a:extLst>
                </a:gridCol>
              </a:tblGrid>
              <a:tr h="559265">
                <a:tc>
                  <a:txBody>
                    <a:bodyPr/>
                    <a:lstStyle/>
                    <a:p>
                      <a:pPr marL="0" marR="0">
                        <a:lnSpc>
                          <a:spcPct val="115000"/>
                        </a:lnSpc>
                        <a:spcBef>
                          <a:spcPts val="0"/>
                        </a:spcBef>
                        <a:spcAft>
                          <a:spcPts val="0"/>
                        </a:spcAft>
                      </a:pPr>
                      <a:r>
                        <a:rPr lang="en-GB" sz="2400" dirty="0">
                          <a:solidFill>
                            <a:srgbClr val="FFFF00"/>
                          </a:solidFill>
                          <a:effectLst/>
                          <a:latin typeface="Times New Roman" panose="02020603050405020304" pitchFamily="18" charset="0"/>
                          <a:cs typeface="Times New Roman" panose="02020603050405020304" pitchFamily="18" charset="0"/>
                        </a:rPr>
                        <a:t>Strand </a:t>
                      </a:r>
                      <a:endParaRPr lang="en-GB"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nSpc>
                          <a:spcPct val="115000"/>
                        </a:lnSpc>
                        <a:spcBef>
                          <a:spcPts val="0"/>
                        </a:spcBef>
                        <a:spcAft>
                          <a:spcPts val="0"/>
                        </a:spcAft>
                      </a:pPr>
                      <a:r>
                        <a:rPr lang="en-GB" sz="1800" dirty="0">
                          <a:effectLst/>
                          <a:latin typeface="Times New Roman" panose="02020603050405020304" pitchFamily="18" charset="0"/>
                          <a:cs typeface="Times New Roman" panose="02020603050405020304" pitchFamily="18" charset="0"/>
                        </a:rPr>
                        <a:t>Sub Strands</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xmlns="" val="10000"/>
                  </a:ext>
                </a:extLst>
              </a:tr>
              <a:tr h="1828799">
                <a:tc>
                  <a:txBody>
                    <a:bodyPr/>
                    <a:lstStyle/>
                    <a:p>
                      <a:pPr marL="0" marR="0">
                        <a:lnSpc>
                          <a:spcPct val="115000"/>
                        </a:lnSpc>
                        <a:spcBef>
                          <a:spcPts val="0"/>
                        </a:spcBef>
                        <a:spcAft>
                          <a:spcPts val="0"/>
                        </a:spcAft>
                      </a:pPr>
                      <a:r>
                        <a:rPr lang="en-GB" sz="2400" dirty="0">
                          <a:solidFill>
                            <a:srgbClr val="FFFF00"/>
                          </a:solidFill>
                          <a:effectLst/>
                          <a:latin typeface="+mj-lt"/>
                          <a:cs typeface="Times New Roman" panose="02020603050405020304" pitchFamily="18" charset="0"/>
                        </a:rPr>
                        <a:t>4.0  </a:t>
                      </a:r>
                      <a:r>
                        <a:rPr lang="en-ZA" sz="2400" b="1" i="0" u="none" strike="noStrike" cap="none" dirty="0">
                          <a:solidFill>
                            <a:srgbClr val="FFFF00"/>
                          </a:solidFill>
                          <a:latin typeface="+mj-lt"/>
                          <a:ea typeface="+mn-ea"/>
                          <a:cs typeface="Times New Roman" panose="02020603050405020304" pitchFamily="18" charset="0"/>
                          <a:sym typeface="Arial"/>
                        </a:rPr>
                        <a:t>Resources And Economic Activities</a:t>
                      </a:r>
                      <a:endParaRPr lang="en-GB" sz="2400" dirty="0">
                        <a:solidFill>
                          <a:srgbClr val="FFFF00"/>
                        </a:solidFill>
                        <a:effectLst/>
                        <a:latin typeface="+mj-lt"/>
                        <a:ea typeface="Calibri" panose="020F0502020204030204" pitchFamily="34" charset="0"/>
                        <a:cs typeface="Times New Roman" panose="02020603050405020304" pitchFamily="18" charset="0"/>
                      </a:endParaRPr>
                    </a:p>
                  </a:txBody>
                  <a:tcPr marL="68577" marR="68577" marT="0" marB="0"/>
                </a:tc>
                <a:tc>
                  <a:txBody>
                    <a:bodyPr/>
                    <a:lstStyle/>
                    <a:p>
                      <a:pPr>
                        <a:spcAft>
                          <a:spcPts val="0"/>
                        </a:spcAft>
                      </a:pPr>
                      <a:r>
                        <a:rPr lang="en-GB" sz="2000" b="0" dirty="0">
                          <a:effectLst/>
                          <a:latin typeface="+mj-lt"/>
                          <a:cs typeface="Times New Roman" panose="02020603050405020304" pitchFamily="18" charset="0"/>
                        </a:rPr>
                        <a:t>1.1 </a:t>
                      </a:r>
                      <a:r>
                        <a:rPr lang="en-ZA" sz="2000" b="0" i="0" u="none" strike="noStrike" cap="none" dirty="0">
                          <a:solidFill>
                            <a:schemeClr val="tx1"/>
                          </a:solidFill>
                          <a:latin typeface="+mj-lt"/>
                          <a:ea typeface="+mn-ea"/>
                          <a:cs typeface="Times New Roman" panose="02020603050405020304" pitchFamily="18" charset="0"/>
                          <a:sym typeface="Arial"/>
                        </a:rPr>
                        <a:t>Early agriculture</a:t>
                      </a:r>
                      <a:br>
                        <a:rPr lang="en-ZA" sz="2000" b="0" i="0" u="none" strike="noStrike" cap="none" dirty="0">
                          <a:solidFill>
                            <a:schemeClr val="tx1"/>
                          </a:solidFill>
                          <a:latin typeface="+mj-lt"/>
                          <a:ea typeface="+mn-ea"/>
                          <a:cs typeface="Times New Roman" panose="02020603050405020304" pitchFamily="18" charset="0"/>
                          <a:sym typeface="Arial"/>
                        </a:rPr>
                      </a:br>
                      <a:r>
                        <a:rPr lang="en-ZA" sz="2000" b="0" i="0" u="none" strike="noStrike" cap="none" dirty="0">
                          <a:solidFill>
                            <a:schemeClr val="tx1"/>
                          </a:solidFill>
                          <a:latin typeface="+mj-lt"/>
                          <a:ea typeface="+mn-ea"/>
                          <a:cs typeface="Times New Roman" panose="02020603050405020304" pitchFamily="18" charset="0"/>
                          <a:sym typeface="Arial"/>
                        </a:rPr>
                        <a:t>1.</a:t>
                      </a:r>
                      <a:r>
                        <a:rPr lang="en-US" sz="2000" b="0" i="0" u="none" strike="noStrike" cap="none" dirty="0">
                          <a:solidFill>
                            <a:schemeClr val="dk1"/>
                          </a:solidFill>
                          <a:latin typeface="+mj-lt"/>
                          <a:ea typeface="+mn-ea"/>
                          <a:cs typeface="Times New Roman" panose="02020603050405020304" pitchFamily="18" charset="0"/>
                          <a:sym typeface="Arial" panose="020B0604020202020204"/>
                        </a:rPr>
                        <a:t>2.Economic Organization of Selected African Communities up to 1900</a:t>
                      </a:r>
                      <a:br>
                        <a:rPr lang="en-US" sz="2000" b="0" i="0" u="none" strike="noStrike" cap="none" dirty="0">
                          <a:solidFill>
                            <a:schemeClr val="dk1"/>
                          </a:solidFill>
                          <a:latin typeface="+mj-lt"/>
                          <a:ea typeface="+mn-ea"/>
                          <a:cs typeface="Times New Roman" panose="02020603050405020304" pitchFamily="18" charset="0"/>
                          <a:sym typeface="Arial" panose="020B0604020202020204"/>
                        </a:rPr>
                      </a:br>
                      <a:r>
                        <a:rPr lang="en-US" sz="2000" b="0" i="0" u="none" strike="noStrike" cap="none" dirty="0">
                          <a:solidFill>
                            <a:schemeClr val="dk1"/>
                          </a:solidFill>
                          <a:latin typeface="+mj-lt"/>
                          <a:ea typeface="+mn-ea"/>
                          <a:cs typeface="Times New Roman" panose="02020603050405020304" pitchFamily="18" charset="0"/>
                          <a:sym typeface="Arial" panose="020B0604020202020204"/>
                        </a:rPr>
                        <a:t>1.3.Internal Dynamics and Transformation in Africa</a:t>
                      </a:r>
                      <a:br>
                        <a:rPr lang="en-US" sz="2000" b="0" i="0" u="none" strike="noStrike" cap="none" dirty="0">
                          <a:solidFill>
                            <a:schemeClr val="dk1"/>
                          </a:solidFill>
                          <a:latin typeface="+mj-lt"/>
                          <a:ea typeface="+mn-ea"/>
                          <a:cs typeface="Times New Roman" panose="02020603050405020304" pitchFamily="18" charset="0"/>
                          <a:sym typeface="Arial" panose="020B0604020202020204"/>
                        </a:rPr>
                      </a:br>
                      <a:r>
                        <a:rPr lang="en-US" sz="2000" b="0" i="0" u="none" strike="noStrike" cap="none" dirty="0">
                          <a:solidFill>
                            <a:schemeClr val="dk1"/>
                          </a:solidFill>
                          <a:latin typeface="+mj-lt"/>
                          <a:ea typeface="+mn-ea"/>
                          <a:cs typeface="Times New Roman" panose="02020603050405020304" pitchFamily="18" charset="0"/>
                          <a:sym typeface="Arial" panose="020B0604020202020204"/>
                        </a:rPr>
                        <a:t>1.</a:t>
                      </a:r>
                      <a:r>
                        <a:rPr lang="en-GB" sz="2000" b="0" i="0" u="none" strike="noStrike" cap="none" dirty="0">
                          <a:solidFill>
                            <a:schemeClr val="dk1"/>
                          </a:solidFill>
                          <a:latin typeface="+mj-lt"/>
                          <a:ea typeface="+mn-ea"/>
                          <a:cs typeface="Times New Roman" panose="02020603050405020304" pitchFamily="18" charset="0"/>
                          <a:sym typeface="Arial" panose="020B0604020202020204"/>
                        </a:rPr>
                        <a:t>4.Sustainable use of resources </a:t>
                      </a:r>
                      <a:r>
                        <a:rPr lang="en-US" sz="2000" b="0" i="0" u="none" strike="noStrike" cap="none" dirty="0">
                          <a:solidFill>
                            <a:schemeClr val="dk1"/>
                          </a:solidFill>
                          <a:latin typeface="+mj-lt"/>
                          <a:ea typeface="+mn-ea"/>
                          <a:cs typeface="Times New Roman" panose="02020603050405020304" pitchFamily="18" charset="0"/>
                          <a:sym typeface="Arial" panose="020B0604020202020204"/>
                        </a:rPr>
                        <a:t> </a:t>
                      </a:r>
                      <a:br>
                        <a:rPr lang="en-US" sz="2000" b="0" i="0" u="none" strike="noStrike" cap="none" dirty="0">
                          <a:solidFill>
                            <a:schemeClr val="dk1"/>
                          </a:solidFill>
                          <a:latin typeface="+mj-lt"/>
                          <a:ea typeface="+mn-ea"/>
                          <a:cs typeface="Times New Roman" panose="02020603050405020304" pitchFamily="18" charset="0"/>
                          <a:sym typeface="Arial" panose="020B0604020202020204"/>
                        </a:rPr>
                      </a:br>
                      <a:endParaRPr lang="en-GB" sz="2000" b="0" dirty="0">
                        <a:effectLst/>
                        <a:latin typeface="+mj-lt"/>
                        <a:cs typeface="Times New Roman" panose="02020603050405020304" pitchFamily="18" charset="0"/>
                      </a:endParaRPr>
                    </a:p>
                  </a:txBody>
                  <a:tcPr marL="68577" marR="68577" marT="0" marB="0"/>
                </a:tc>
                <a:extLst>
                  <a:ext uri="{0D108BD9-81ED-4DB2-BD59-A6C34878D82A}">
                    <a16:rowId xmlns:a16="http://schemas.microsoft.com/office/drawing/2014/main" xmlns="" val="10001"/>
                  </a:ext>
                </a:extLst>
              </a:tr>
              <a:tr h="2431586">
                <a:tc>
                  <a:txBody>
                    <a:bodyPr/>
                    <a:lstStyle/>
                    <a:p>
                      <a:pPr>
                        <a:spcAft>
                          <a:spcPts val="0"/>
                        </a:spcAft>
                      </a:pPr>
                      <a:r>
                        <a:rPr lang="en-GB" sz="2400" b="1" i="0" u="none" strike="noStrike" cap="none" dirty="0">
                          <a:solidFill>
                            <a:srgbClr val="FFFF00"/>
                          </a:solidFill>
                          <a:latin typeface="+mj-lt"/>
                          <a:ea typeface="+mn-ea"/>
                          <a:cs typeface="Times New Roman" panose="02020603050405020304" pitchFamily="18" charset="0"/>
                          <a:sym typeface="Arial"/>
                        </a:rPr>
                        <a:t>5.0. Political Developments And Governance </a:t>
                      </a:r>
                      <a:endParaRPr lang="en-GB" sz="2400" dirty="0">
                        <a:solidFill>
                          <a:srgbClr val="FFFF00"/>
                        </a:solidFill>
                        <a:effectLst/>
                        <a:latin typeface="+mj-lt"/>
                        <a:cs typeface="Times New Roman" panose="02020603050405020304" pitchFamily="18" charset="0"/>
                      </a:endParaRPr>
                    </a:p>
                  </a:txBody>
                  <a:tcPr marL="68577" marR="68577" marT="0" marB="0"/>
                </a:tc>
                <a:tc>
                  <a:txBody>
                    <a:bodyPr/>
                    <a:lstStyle/>
                    <a:p>
                      <a:pPr>
                        <a:spcAft>
                          <a:spcPts val="0"/>
                        </a:spcAft>
                      </a:pPr>
                      <a:r>
                        <a:rPr lang="en-US" sz="2000" dirty="0">
                          <a:latin typeface="+mj-lt"/>
                          <a:cs typeface="Times New Roman" panose="02020603050405020304" pitchFamily="18" charset="0"/>
                        </a:rPr>
                        <a:t>5.1. Political Development in Africa up to 1900</a:t>
                      </a:r>
                      <a:r>
                        <a:rPr lang="en-GB" sz="2000" dirty="0">
                          <a:solidFill>
                            <a:schemeClr val="tx1"/>
                          </a:solidFill>
                          <a:latin typeface="+mj-lt"/>
                          <a:cs typeface="Times New Roman" panose="02020603050405020304" pitchFamily="18" charset="0"/>
                          <a:sym typeface="Arial"/>
                        </a:rPr>
                        <a:t/>
                      </a:r>
                      <a:br>
                        <a:rPr lang="en-GB" sz="2000" dirty="0">
                          <a:solidFill>
                            <a:schemeClr val="tx1"/>
                          </a:solidFill>
                          <a:latin typeface="+mj-lt"/>
                          <a:cs typeface="Times New Roman" panose="02020603050405020304" pitchFamily="18" charset="0"/>
                          <a:sym typeface="Arial"/>
                        </a:rPr>
                      </a:br>
                      <a:r>
                        <a:rPr lang="en-GB" sz="2000" dirty="0">
                          <a:solidFill>
                            <a:schemeClr val="tx1"/>
                          </a:solidFill>
                          <a:latin typeface="+mj-lt"/>
                          <a:cs typeface="Times New Roman" panose="02020603050405020304" pitchFamily="18" charset="0"/>
                          <a:sym typeface="Arial"/>
                        </a:rPr>
                        <a:t>5.</a:t>
                      </a:r>
                      <a:r>
                        <a:rPr lang="en-US" sz="2000" dirty="0">
                          <a:solidFill>
                            <a:schemeClr val="tx1"/>
                          </a:solidFill>
                          <a:latin typeface="+mj-lt"/>
                          <a:cs typeface="Times New Roman" panose="02020603050405020304" pitchFamily="18" charset="0"/>
                          <a:sym typeface="Arial"/>
                        </a:rPr>
                        <a:t>2. The Constitution of Kenya  </a:t>
                      </a:r>
                      <a:r>
                        <a:rPr lang="en-US" sz="2000" b="1" dirty="0">
                          <a:solidFill>
                            <a:schemeClr val="tx1"/>
                          </a:solidFill>
                          <a:latin typeface="+mj-lt"/>
                          <a:cs typeface="Times New Roman" panose="02020603050405020304" pitchFamily="18" charset="0"/>
                          <a:sym typeface="Arial"/>
                        </a:rPr>
                        <a:t/>
                      </a:r>
                      <a:br>
                        <a:rPr lang="en-US" sz="2000" b="1" dirty="0">
                          <a:solidFill>
                            <a:schemeClr val="tx1"/>
                          </a:solidFill>
                          <a:latin typeface="+mj-lt"/>
                          <a:cs typeface="Times New Roman" panose="02020603050405020304" pitchFamily="18" charset="0"/>
                          <a:sym typeface="Arial"/>
                        </a:rPr>
                      </a:br>
                      <a:r>
                        <a:rPr lang="en-US" sz="2000" b="1" dirty="0">
                          <a:solidFill>
                            <a:schemeClr val="tx1"/>
                          </a:solidFill>
                          <a:latin typeface="+mj-lt"/>
                          <a:cs typeface="Times New Roman" panose="02020603050405020304" pitchFamily="18" charset="0"/>
                          <a:sym typeface="Arial"/>
                        </a:rPr>
                        <a:t>5.</a:t>
                      </a:r>
                      <a:r>
                        <a:rPr lang="en-US" sz="2000" dirty="0">
                          <a:solidFill>
                            <a:schemeClr val="tx1"/>
                          </a:solidFill>
                          <a:latin typeface="+mj-lt"/>
                          <a:cs typeface="Times New Roman" panose="02020603050405020304" pitchFamily="18" charset="0"/>
                          <a:sym typeface="Arial"/>
                        </a:rPr>
                        <a:t>3. Democracy</a:t>
                      </a:r>
                      <a:r>
                        <a:rPr lang="en-US" sz="2000" b="1" dirty="0">
                          <a:solidFill>
                            <a:schemeClr val="tx1"/>
                          </a:solidFill>
                          <a:latin typeface="+mj-lt"/>
                          <a:cs typeface="Times New Roman" panose="02020603050405020304" pitchFamily="18" charset="0"/>
                          <a:sym typeface="Arial"/>
                        </a:rPr>
                        <a:t/>
                      </a:r>
                      <a:br>
                        <a:rPr lang="en-US" sz="2000" b="1" dirty="0">
                          <a:solidFill>
                            <a:schemeClr val="tx1"/>
                          </a:solidFill>
                          <a:latin typeface="+mj-lt"/>
                          <a:cs typeface="Times New Roman" panose="02020603050405020304" pitchFamily="18" charset="0"/>
                          <a:sym typeface="Arial"/>
                        </a:rPr>
                      </a:br>
                      <a:r>
                        <a:rPr lang="en-US" sz="2000" b="1" dirty="0">
                          <a:solidFill>
                            <a:schemeClr val="tx1"/>
                          </a:solidFill>
                          <a:latin typeface="+mj-lt"/>
                          <a:cs typeface="Times New Roman" panose="02020603050405020304" pitchFamily="18" charset="0"/>
                          <a:sym typeface="Arial"/>
                        </a:rPr>
                        <a:t>5.</a:t>
                      </a:r>
                      <a:r>
                        <a:rPr lang="en-US" sz="2000" dirty="0">
                          <a:solidFill>
                            <a:schemeClr val="tx1"/>
                          </a:solidFill>
                          <a:latin typeface="+mj-lt"/>
                          <a:cs typeface="Times New Roman" panose="02020603050405020304" pitchFamily="18" charset="0"/>
                          <a:sym typeface="Arial"/>
                        </a:rPr>
                        <a:t>4. Human Rights  </a:t>
                      </a:r>
                      <a:r>
                        <a:rPr lang="en-US" sz="2000" b="1" dirty="0">
                          <a:solidFill>
                            <a:schemeClr val="tx1"/>
                          </a:solidFill>
                          <a:latin typeface="+mj-lt"/>
                          <a:cs typeface="Times New Roman" panose="02020603050405020304" pitchFamily="18" charset="0"/>
                          <a:sym typeface="Arial"/>
                        </a:rPr>
                        <a:t/>
                      </a:r>
                      <a:br>
                        <a:rPr lang="en-US" sz="2000" b="1" dirty="0">
                          <a:solidFill>
                            <a:schemeClr val="tx1"/>
                          </a:solidFill>
                          <a:latin typeface="+mj-lt"/>
                          <a:cs typeface="Times New Roman" panose="02020603050405020304" pitchFamily="18" charset="0"/>
                          <a:sym typeface="Arial"/>
                        </a:rPr>
                      </a:br>
                      <a:r>
                        <a:rPr lang="en-US" sz="2000" b="1" dirty="0">
                          <a:solidFill>
                            <a:schemeClr val="tx1"/>
                          </a:solidFill>
                          <a:latin typeface="+mj-lt"/>
                          <a:cs typeface="Times New Roman" panose="02020603050405020304" pitchFamily="18" charset="0"/>
                          <a:sym typeface="Arial"/>
                        </a:rPr>
                        <a:t>5.</a:t>
                      </a:r>
                      <a:r>
                        <a:rPr lang="en-US" sz="2000" dirty="0">
                          <a:solidFill>
                            <a:schemeClr val="tx1"/>
                          </a:solidFill>
                          <a:latin typeface="+mj-lt"/>
                          <a:cs typeface="Times New Roman" panose="02020603050405020304" pitchFamily="18" charset="0"/>
                          <a:sym typeface="Arial"/>
                        </a:rPr>
                        <a:t>5. African Diasporas  </a:t>
                      </a:r>
                      <a:r>
                        <a:rPr lang="en-US" sz="2000" b="1" dirty="0">
                          <a:solidFill>
                            <a:schemeClr val="tx1"/>
                          </a:solidFill>
                          <a:latin typeface="+mj-lt"/>
                          <a:cs typeface="Times New Roman" panose="02020603050405020304" pitchFamily="18" charset="0"/>
                          <a:sym typeface="Arial"/>
                        </a:rPr>
                        <a:t/>
                      </a:r>
                      <a:br>
                        <a:rPr lang="en-US" sz="2000" b="1" dirty="0">
                          <a:solidFill>
                            <a:schemeClr val="tx1"/>
                          </a:solidFill>
                          <a:latin typeface="+mj-lt"/>
                          <a:cs typeface="Times New Roman" panose="02020603050405020304" pitchFamily="18" charset="0"/>
                          <a:sym typeface="Arial"/>
                        </a:rPr>
                      </a:br>
                      <a:r>
                        <a:rPr lang="en-US" sz="2000" b="1" dirty="0">
                          <a:solidFill>
                            <a:schemeClr val="tx1"/>
                          </a:solidFill>
                          <a:latin typeface="+mj-lt"/>
                          <a:cs typeface="Times New Roman" panose="02020603050405020304" pitchFamily="18" charset="0"/>
                          <a:sym typeface="Arial"/>
                        </a:rPr>
                        <a:t>5.</a:t>
                      </a:r>
                      <a:r>
                        <a:rPr lang="en-US" sz="2000" dirty="0">
                          <a:solidFill>
                            <a:schemeClr val="tx1"/>
                          </a:solidFill>
                          <a:latin typeface="+mj-lt"/>
                          <a:cs typeface="Times New Roman" panose="02020603050405020304" pitchFamily="18" charset="0"/>
                          <a:sym typeface="Arial"/>
                        </a:rPr>
                        <a:t>6. Global Citizenship  </a:t>
                      </a:r>
                      <a:r>
                        <a:rPr lang="en-US" sz="2000" b="1" dirty="0">
                          <a:solidFill>
                            <a:schemeClr val="tx1"/>
                          </a:solidFill>
                          <a:latin typeface="+mj-lt"/>
                          <a:cs typeface="Times New Roman" panose="02020603050405020304" pitchFamily="18" charset="0"/>
                          <a:sym typeface="Arial"/>
                        </a:rPr>
                        <a:t/>
                      </a:r>
                      <a:br>
                        <a:rPr lang="en-US" sz="2000" b="1" dirty="0">
                          <a:solidFill>
                            <a:schemeClr val="tx1"/>
                          </a:solidFill>
                          <a:latin typeface="+mj-lt"/>
                          <a:cs typeface="Times New Roman" panose="02020603050405020304" pitchFamily="18" charset="0"/>
                          <a:sym typeface="Arial"/>
                        </a:rPr>
                      </a:br>
                      <a:r>
                        <a:rPr lang="en-US" sz="2000" b="1" dirty="0">
                          <a:solidFill>
                            <a:schemeClr val="tx1"/>
                          </a:solidFill>
                          <a:latin typeface="+mj-lt"/>
                          <a:cs typeface="Times New Roman" panose="02020603050405020304" pitchFamily="18" charset="0"/>
                          <a:sym typeface="Arial"/>
                        </a:rPr>
                        <a:t>5.</a:t>
                      </a:r>
                      <a:r>
                        <a:rPr lang="en-US" sz="2000" dirty="0">
                          <a:solidFill>
                            <a:schemeClr val="tx1"/>
                          </a:solidFill>
                          <a:latin typeface="+mj-lt"/>
                          <a:cs typeface="Times New Roman" panose="02020603050405020304" pitchFamily="18" charset="0"/>
                          <a:sym typeface="Arial"/>
                        </a:rPr>
                        <a:t>7. Global Governance  </a:t>
                      </a:r>
                      <a:endParaRPr lang="en-GB" sz="2000" dirty="0">
                        <a:effectLst/>
                        <a:latin typeface="+mj-lt"/>
                        <a:cs typeface="Times New Roman" panose="02020603050405020304" pitchFamily="18" charset="0"/>
                      </a:endParaRPr>
                    </a:p>
                  </a:txBody>
                  <a:tcPr marL="68577" marR="68577"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289344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4CF80-7005-49C6-A382-93169FA6D752}"/>
              </a:ext>
            </a:extLst>
          </p:cNvPr>
          <p:cNvSpPr>
            <a:spLocks noGrp="1"/>
          </p:cNvSpPr>
          <p:nvPr>
            <p:ph type="title"/>
          </p:nvPr>
        </p:nvSpPr>
        <p:spPr>
          <a:xfrm>
            <a:off x="207819" y="-291727"/>
            <a:ext cx="11374582" cy="988147"/>
          </a:xfrm>
        </p:spPr>
        <p:txBody>
          <a:bodyPr>
            <a:noAutofit/>
          </a:bodyPr>
          <a:lstStyle/>
          <a:p>
            <a:pPr algn="l"/>
            <a:r>
              <a:rPr lang="en-GB" sz="4000" dirty="0"/>
              <a:t/>
            </a:r>
            <a:br>
              <a:rPr lang="en-GB" sz="4000" dirty="0"/>
            </a:br>
            <a:r>
              <a:rPr lang="en-GB" sz="4000" b="1" dirty="0">
                <a:latin typeface="Times New Roman" panose="02020603050405020304" pitchFamily="18" charset="0"/>
                <a:cs typeface="Times New Roman" panose="02020603050405020304" pitchFamily="18" charset="0"/>
              </a:rPr>
              <a:t>Session Objectives</a:t>
            </a:r>
            <a:r>
              <a:rPr lang="en-US" sz="4000" dirty="0"/>
              <a:t/>
            </a:r>
            <a:br>
              <a:rPr lang="en-US" sz="4000" dirty="0"/>
            </a:br>
            <a:endParaRPr lang="en-GB" sz="4000" dirty="0"/>
          </a:p>
        </p:txBody>
      </p:sp>
      <p:sp>
        <p:nvSpPr>
          <p:cNvPr id="3" name="Content Placeholder 2">
            <a:extLst>
              <a:ext uri="{FF2B5EF4-FFF2-40B4-BE49-F238E27FC236}">
                <a16:creationId xmlns:a16="http://schemas.microsoft.com/office/drawing/2014/main" xmlns="" id="{CA091C8D-6FF7-493B-8259-A8C26E31B74A}"/>
              </a:ext>
            </a:extLst>
          </p:cNvPr>
          <p:cNvSpPr>
            <a:spLocks noGrp="1"/>
          </p:cNvSpPr>
          <p:nvPr>
            <p:ph idx="1"/>
          </p:nvPr>
        </p:nvSpPr>
        <p:spPr>
          <a:xfrm>
            <a:off x="207819" y="1246452"/>
            <a:ext cx="11537714" cy="4144917"/>
          </a:xfrm>
        </p:spPr>
        <p:txBody>
          <a:bodyPr/>
          <a:lstStyle/>
          <a:p>
            <a:pPr marL="457200" indent="-457200">
              <a:buClr>
                <a:schemeClr val="accent3"/>
              </a:buClr>
              <a:buFont typeface="+mj-lt"/>
              <a:buAutoNum type="arabicPeriod"/>
              <a:defRPr/>
            </a:pPr>
            <a:r>
              <a:rPr lang="en-US" sz="2400" b="1"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By  the end of the session,  you  should be able to:</a:t>
            </a:r>
          </a:p>
          <a:p>
            <a:pPr indent="-457200">
              <a:buClr>
                <a:schemeClr val="accent3"/>
              </a:buClr>
              <a:buFont typeface="+mj-lt"/>
              <a:buAutoNum type="arabicPeriod"/>
              <a:defRPr/>
            </a:pPr>
            <a:r>
              <a:rPr lang="en-US" sz="2400" dirty="0">
                <a:latin typeface="Times New Roman" panose="02020603050405020304" pitchFamily="18" charset="0"/>
                <a:ea typeface="Calibri" panose="020F0502020204030204"/>
                <a:cs typeface="Times New Roman" panose="02020603050405020304" pitchFamily="18" charset="0"/>
                <a:sym typeface="Calibri" panose="020F0502020204030204"/>
              </a:rPr>
              <a:t>Explain the meaning and essence  of  Humanities at Junior Secondary School Level </a:t>
            </a:r>
          </a:p>
          <a:p>
            <a:pPr indent="-457200">
              <a:buClr>
                <a:schemeClr val="accent3"/>
              </a:buClr>
              <a:buFont typeface="+mj-lt"/>
              <a:buAutoNum type="arabicPeriod"/>
              <a:defRPr/>
            </a:pPr>
            <a:r>
              <a:rPr lang="en-US" sz="2400" dirty="0">
                <a:latin typeface="Times New Roman" panose="02020603050405020304" pitchFamily="18" charset="0"/>
                <a:ea typeface="Calibri" panose="020F0502020204030204"/>
                <a:cs typeface="Times New Roman" panose="02020603050405020304" pitchFamily="18" charset="0"/>
                <a:sym typeface="Calibri" panose="020F0502020204030204"/>
              </a:rPr>
              <a:t>Identify subjects that fall under  Humanities at Junior Secondary School Level </a:t>
            </a:r>
          </a:p>
          <a:p>
            <a:pPr indent="-457200">
              <a:buClr>
                <a:schemeClr val="accent3"/>
              </a:buClr>
              <a:buFont typeface="+mj-lt"/>
              <a:buAutoNum type="arabicPeriod"/>
              <a:defRPr/>
            </a:pPr>
            <a:r>
              <a:rPr lang="en-US" sz="2400" dirty="0">
                <a:latin typeface="Times New Roman" panose="02020603050405020304" pitchFamily="18" charset="0"/>
                <a:ea typeface="Calibri" panose="020F0502020204030204"/>
                <a:cs typeface="Times New Roman" panose="02020603050405020304" pitchFamily="18" charset="0"/>
                <a:sym typeface="Calibri" panose="020F0502020204030204"/>
              </a:rPr>
              <a:t>Identify the strands and sub strands for different  Humanity Subjects at Junior Secondary School Level </a:t>
            </a:r>
          </a:p>
          <a:p>
            <a:pPr indent="-457200">
              <a:buClr>
                <a:schemeClr val="accent3"/>
              </a:buClr>
              <a:buFont typeface="+mj-lt"/>
              <a:buAutoNum type="arabicPeriod"/>
              <a:defRPr/>
            </a:pPr>
            <a:r>
              <a:rPr lang="en-US" sz="2400" dirty="0">
                <a:latin typeface="Times New Roman" panose="02020603050405020304" pitchFamily="18" charset="0"/>
                <a:ea typeface="Calibri" panose="020F0502020204030204"/>
                <a:cs typeface="Times New Roman" panose="02020603050405020304" pitchFamily="18" charset="0"/>
                <a:sym typeface="Calibri" panose="020F0502020204030204"/>
              </a:rPr>
              <a:t>Outline Unique features of the Humanities Subjects at Junior Secondary School Level </a:t>
            </a:r>
          </a:p>
          <a:p>
            <a:pPr indent="-457200">
              <a:buClr>
                <a:schemeClr val="accent3"/>
              </a:buClr>
              <a:buFont typeface="+mj-lt"/>
              <a:buAutoNum type="arabicPeriod"/>
              <a:defRPr/>
            </a:pPr>
            <a:r>
              <a:rPr lang="en-US" sz="2400" dirty="0">
                <a:latin typeface="Times New Roman" panose="02020603050405020304" pitchFamily="18" charset="0"/>
                <a:ea typeface="Calibri" pitchFamily="34" charset="0"/>
                <a:cs typeface="Times New Roman" panose="02020603050405020304" pitchFamily="18" charset="0"/>
                <a:sym typeface="Calibri" pitchFamily="34" charset="0"/>
              </a:rPr>
              <a:t>Examine Transformative pedagogical approaches in the teaching of the Humanities </a:t>
            </a:r>
            <a:r>
              <a:rPr lang="en-US" sz="2400" dirty="0">
                <a:latin typeface="Times New Roman" panose="02020603050405020304" pitchFamily="18" charset="0"/>
                <a:ea typeface="Calibri" panose="020F0502020204030204"/>
                <a:cs typeface="Times New Roman" panose="02020603050405020304" pitchFamily="18" charset="0"/>
                <a:sym typeface="Calibri" panose="020F0502020204030204"/>
              </a:rPr>
              <a:t>subjects</a:t>
            </a:r>
            <a:endParaRPr lang="en-US" sz="2400" dirty="0">
              <a:latin typeface="Times New Roman" panose="02020603050405020304" pitchFamily="18" charset="0"/>
              <a:ea typeface="Calibri" pitchFamily="34" charset="0"/>
              <a:cs typeface="Times New Roman" panose="02020603050405020304" pitchFamily="18" charset="0"/>
              <a:sym typeface="Calibri" pitchFamily="34" charset="0"/>
            </a:endParaRPr>
          </a:p>
          <a:p>
            <a:pPr indent="-457200">
              <a:buClr>
                <a:schemeClr val="accent3"/>
              </a:buClr>
              <a:buFont typeface="+mj-lt"/>
              <a:buAutoNum type="arabicPeriod"/>
              <a:defRPr/>
            </a:pPr>
            <a:r>
              <a:rPr lang="en-US" sz="2400" dirty="0">
                <a:latin typeface="Times New Roman" panose="02020603050405020304" pitchFamily="18" charset="0"/>
                <a:ea typeface="Calibri" pitchFamily="34" charset="0"/>
                <a:cs typeface="Times New Roman" panose="02020603050405020304" pitchFamily="18" charset="0"/>
                <a:sym typeface="Calibri" pitchFamily="34" charset="0"/>
              </a:rPr>
              <a:t>Explore suggested formative assessments in the Humanities</a:t>
            </a:r>
          </a:p>
          <a:p>
            <a:pPr marL="0" indent="0">
              <a:buNone/>
            </a:pPr>
            <a:endParaRPr lang="en-GB" dirty="0">
              <a:latin typeface="Times New Roman" panose="02020603050405020304" pitchFamily="18" charset="0"/>
              <a:cs typeface="Times New Roman" panose="02020603050405020304" pitchFamily="18" charset="0"/>
            </a:endParaRPr>
          </a:p>
          <a:p>
            <a:endParaRPr lang="en-GB" dirty="0">
              <a:latin typeface="+mj-lt"/>
            </a:endParaRPr>
          </a:p>
        </p:txBody>
      </p:sp>
    </p:spTree>
    <p:extLst>
      <p:ext uri="{BB962C8B-B14F-4D97-AF65-F5344CB8AC3E}">
        <p14:creationId xmlns:p14="http://schemas.microsoft.com/office/powerpoint/2010/main" val="4035024949"/>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045DCAE8-42FF-E1EE-F609-88AE55D6A1C0}"/>
              </a:ext>
            </a:extLst>
          </p:cNvPr>
          <p:cNvGraphicFramePr/>
          <p:nvPr/>
        </p:nvGraphicFramePr>
        <p:xfrm>
          <a:off x="106681" y="701041"/>
          <a:ext cx="1208532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xmlns="" id="{5BEFACD9-0F43-D4BE-0079-A0D2F8128AE7}"/>
              </a:ext>
            </a:extLst>
          </p:cNvPr>
          <p:cNvSpPr/>
          <p:nvPr/>
        </p:nvSpPr>
        <p:spPr>
          <a:xfrm>
            <a:off x="122238" y="60325"/>
            <a:ext cx="12069762" cy="1016000"/>
          </a:xfrm>
          <a:prstGeom prst="rect">
            <a:avLst/>
          </a:prstGeom>
          <a:solidFill>
            <a:schemeClr val="bg1"/>
          </a:solidFill>
        </p:spPr>
        <p:txBody>
          <a:bodyPr>
            <a:spAutoFit/>
          </a:bodyPr>
          <a:lstStyle/>
          <a:p>
            <a:pPr>
              <a:defRPr/>
            </a:pPr>
            <a:r>
              <a:rPr lang="en-GB" sz="2000" b="1" dirty="0">
                <a:solidFill>
                  <a:srgbClr val="FF0000"/>
                </a:solidFill>
                <a:latin typeface="+mj-lt"/>
                <a:ea typeface="Calibri" panose="020F0502020204030204"/>
                <a:cs typeface="Times New Roman" panose="02020603050405020304" pitchFamily="18" charset="0"/>
                <a:sym typeface="Calibri" panose="020F0502020204030204"/>
              </a:rPr>
              <a:t>Example of Inter- Relationship in Social Studies  between different  learning outcomes and the National Goals of Education</a:t>
            </a:r>
            <a:r>
              <a:rPr lang="en-GB" sz="2000" dirty="0">
                <a:solidFill>
                  <a:srgbClr val="0070C0"/>
                </a:solidFill>
                <a:latin typeface="+mj-lt"/>
                <a:ea typeface="Calibri" panose="020F0502020204030204"/>
                <a:cs typeface="Calibri" panose="020F0502020204030204"/>
                <a:sym typeface="Calibri" panose="020F0502020204030204"/>
              </a:rPr>
              <a:t/>
            </a:r>
            <a:br>
              <a:rPr lang="en-GB" sz="2000" dirty="0">
                <a:solidFill>
                  <a:srgbClr val="0070C0"/>
                </a:solidFill>
                <a:latin typeface="+mj-lt"/>
                <a:ea typeface="Calibri" panose="020F0502020204030204"/>
                <a:cs typeface="Calibri" panose="020F0502020204030204"/>
                <a:sym typeface="Calibri" panose="020F0502020204030204"/>
              </a:rPr>
            </a:br>
            <a:endParaRPr lang="en-US" sz="2000" dirty="0">
              <a:latin typeface="+mj-lt"/>
            </a:endParaRPr>
          </a:p>
        </p:txBody>
      </p:sp>
      <p:sp>
        <p:nvSpPr>
          <p:cNvPr id="5" name="Right Arrow 4">
            <a:extLst>
              <a:ext uri="{FF2B5EF4-FFF2-40B4-BE49-F238E27FC236}">
                <a16:creationId xmlns:a16="http://schemas.microsoft.com/office/drawing/2014/main" xmlns="" id="{5369D3AD-9BC0-FBCF-7FDC-B72CA1800DBE}"/>
              </a:ext>
            </a:extLst>
          </p:cNvPr>
          <p:cNvSpPr/>
          <p:nvPr/>
        </p:nvSpPr>
        <p:spPr>
          <a:xfrm>
            <a:off x="1768475" y="641350"/>
            <a:ext cx="330676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a:extLst>
              <a:ext uri="{FF2B5EF4-FFF2-40B4-BE49-F238E27FC236}">
                <a16:creationId xmlns:a16="http://schemas.microsoft.com/office/drawing/2014/main" xmlns="" id="{93FA5680-FC02-347C-B877-097F7DA54969}"/>
              </a:ext>
            </a:extLst>
          </p:cNvPr>
          <p:cNvSpPr/>
          <p:nvPr/>
        </p:nvSpPr>
        <p:spPr>
          <a:xfrm>
            <a:off x="6446838" y="503238"/>
            <a:ext cx="4221162" cy="590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Left Arrow 6">
            <a:extLst>
              <a:ext uri="{FF2B5EF4-FFF2-40B4-BE49-F238E27FC236}">
                <a16:creationId xmlns:a16="http://schemas.microsoft.com/office/drawing/2014/main" xmlns="" id="{4F628571-25E5-4EB3-1B76-071EFA310788}"/>
              </a:ext>
            </a:extLst>
          </p:cNvPr>
          <p:cNvSpPr/>
          <p:nvPr/>
        </p:nvSpPr>
        <p:spPr>
          <a:xfrm>
            <a:off x="7467600" y="5486400"/>
            <a:ext cx="3203575"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Left Arrow 7">
            <a:extLst>
              <a:ext uri="{FF2B5EF4-FFF2-40B4-BE49-F238E27FC236}">
                <a16:creationId xmlns:a16="http://schemas.microsoft.com/office/drawing/2014/main" xmlns="" id="{14F3283C-7ADD-6943-8E34-34EBC7E89905}"/>
              </a:ext>
            </a:extLst>
          </p:cNvPr>
          <p:cNvSpPr/>
          <p:nvPr/>
        </p:nvSpPr>
        <p:spPr>
          <a:xfrm>
            <a:off x="3017838" y="5380038"/>
            <a:ext cx="3825875" cy="8080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urved Up Arrow 9">
            <a:extLst>
              <a:ext uri="{FF2B5EF4-FFF2-40B4-BE49-F238E27FC236}">
                <a16:creationId xmlns:a16="http://schemas.microsoft.com/office/drawing/2014/main" xmlns="" id="{87E0C427-D20F-F902-2F75-9B1446B0D823}"/>
              </a:ext>
            </a:extLst>
          </p:cNvPr>
          <p:cNvSpPr/>
          <p:nvPr/>
        </p:nvSpPr>
        <p:spPr>
          <a:xfrm>
            <a:off x="1311275" y="3625850"/>
            <a:ext cx="1916113" cy="26828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Curved Left Arrow 10">
            <a:extLst>
              <a:ext uri="{FF2B5EF4-FFF2-40B4-BE49-F238E27FC236}">
                <a16:creationId xmlns:a16="http://schemas.microsoft.com/office/drawing/2014/main" xmlns="" id="{00E47942-8521-AE35-C68A-64C14A01A507}"/>
              </a:ext>
            </a:extLst>
          </p:cNvPr>
          <p:cNvSpPr/>
          <p:nvPr/>
        </p:nvSpPr>
        <p:spPr>
          <a:xfrm>
            <a:off x="10591800" y="792163"/>
            <a:ext cx="1477963" cy="52847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16737947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1"/>
            <a:ext cx="9974179" cy="902368"/>
          </a:xfrm>
        </p:spPr>
        <p:txBody>
          <a:bodyPr/>
          <a:lstStyle/>
          <a:p>
            <a:pPr>
              <a:defRPr/>
            </a:pPr>
            <a:r>
              <a:rPr lang="en-US" altLang="en-US" sz="3600" b="1"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Unique Features in Grade 7 Social Studies</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220" y="1143001"/>
            <a:ext cx="12107779" cy="4920916"/>
          </a:xfrm>
        </p:spPr>
        <p:txBody>
          <a:bodyPr/>
          <a:lstStyle/>
          <a:p>
            <a:pPr>
              <a:lnSpc>
                <a:spcPct val="100000"/>
              </a:lnSpc>
            </a:pPr>
            <a:r>
              <a:rPr lang="en-US" altLang="en-US" sz="2400" b="1" dirty="0">
                <a:latin typeface="Times New Roman" panose="02020603050405020304" pitchFamily="18" charset="0"/>
                <a:ea typeface="Calibri" panose="020F0502020204030204" pitchFamily="34" charset="0"/>
                <a:cs typeface="Times New Roman" panose="02020603050405020304" pitchFamily="18" charset="0"/>
                <a:sym typeface="Calibri" panose="020F0502020204030204" pitchFamily="34" charset="0"/>
              </a:rPr>
              <a:t>Citizenship Education (CE)-</a:t>
            </a:r>
            <a:r>
              <a:rPr lang="en-US" altLang="en-US" sz="2400" dirty="0">
                <a:latin typeface="Times New Roman" panose="02020603050405020304" pitchFamily="18" charset="0"/>
                <a:ea typeface="Calibri" panose="020F0502020204030204" pitchFamily="34" charset="0"/>
                <a:cs typeface="Times New Roman" panose="02020603050405020304" pitchFamily="18" charset="0"/>
                <a:sym typeface="Calibri" panose="020F0502020204030204" pitchFamily="34" charset="0"/>
              </a:rPr>
              <a:t>The curriculum provides for CE,which is inline with Sustainable development goals target 4.7.</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 The learner will acquire knowledge, skills attitudes and values on concerns, interconnectedness and interdependency at local, national and global levels.</a:t>
            </a:r>
          </a:p>
          <a:p>
            <a:pPr>
              <a:lnSpc>
                <a:spcPct val="100000"/>
              </a:lnSpc>
            </a:pPr>
            <a:r>
              <a:rPr lang="en-US" altLang="en-US" sz="2400" b="1" dirty="0">
                <a:latin typeface="Times New Roman" panose="02020603050405020304" pitchFamily="18" charset="0"/>
                <a:ea typeface="Calibri" panose="020F0502020204030204" pitchFamily="34" charset="0"/>
                <a:cs typeface="Times New Roman" panose="02020603050405020304" pitchFamily="18" charset="0"/>
                <a:sym typeface="Calibri" panose="020F0502020204030204" pitchFamily="34" charset="0"/>
              </a:rPr>
              <a:t>Diversity and Inclusion</a:t>
            </a:r>
            <a:br>
              <a:rPr lang="en-US" altLang="en-US" sz="2400" b="1" dirty="0">
                <a:latin typeface="Times New Roman" panose="02020603050405020304" pitchFamily="18" charset="0"/>
                <a:ea typeface="Calibri" panose="020F0502020204030204" pitchFamily="34" charset="0"/>
                <a:cs typeface="Times New Roman" panose="02020603050405020304" pitchFamily="18" charset="0"/>
                <a:sym typeface="Calibri" panose="020F0502020204030204" pitchFamily="34" charset="0"/>
              </a:rPr>
            </a:b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The  curriculum offers opportunities for the learner  to develop an understanding of diversity through the teaching of  Social Studies. The learners is  expected to explore themes of co-operation, human rights interdependence and  peaceful conflict resolution.</a:t>
            </a:r>
          </a:p>
          <a:p>
            <a:pPr>
              <a:lnSpc>
                <a:spcPct val="100000"/>
              </a:lnSpc>
            </a:pPr>
            <a:r>
              <a:rPr lang="en-US" altLang="en-US" sz="2400" b="1" dirty="0">
                <a:solidFill>
                  <a:srgbClr val="7030A0"/>
                </a:solidFill>
                <a:latin typeface="Times New Roman" panose="02020603050405020304" pitchFamily="18" charset="0"/>
                <a:ea typeface="Calibri" panose="020F0502020204030204"/>
                <a:cs typeface="Times New Roman" panose="02020603050405020304" pitchFamily="18" charset="0"/>
                <a:sym typeface="Calibri" panose="020F0502020204030204"/>
              </a:rPr>
              <a:t>Community Service Learning(CSL)</a:t>
            </a:r>
            <a:r>
              <a:rPr lang="en-US" altLang="en-US" sz="2400" b="1"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
            </a:r>
            <a:br>
              <a:rPr lang="en-US" altLang="en-US" sz="2400" b="1"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br>
            <a:r>
              <a:rPr lang="en-US" altLang="en-US" sz="24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The curriculum provides opportunities for </a:t>
            </a:r>
            <a:r>
              <a:rPr lang="en-GB" sz="2400" dirty="0">
                <a:latin typeface="Times New Roman" panose="02020603050405020304" pitchFamily="18" charset="0"/>
                <a:cs typeface="Times New Roman" panose="02020603050405020304" pitchFamily="18" charset="0"/>
              </a:rPr>
              <a:t>a balanced emphasis on both  learning and addressing real needs in the community. </a:t>
            </a:r>
          </a:p>
          <a:p>
            <a:pPr marL="285750" indent="-285750">
              <a:lnSpc>
                <a:spcPct val="100000"/>
              </a:lnSpc>
              <a:buFont typeface="Wingdings" panose="05000000000000000000" pitchFamily="2" charset="2"/>
              <a:buChar char="§"/>
              <a:defRPr/>
            </a:pPr>
            <a:r>
              <a:rPr lang="en-US" altLang="en-US" sz="2400" b="1" dirty="0">
                <a:solidFill>
                  <a:srgbClr val="7030A0"/>
                </a:solidFill>
                <a:latin typeface="Times New Roman" panose="02020603050405020304" pitchFamily="18" charset="0"/>
                <a:ea typeface="Calibri" panose="020F0502020204030204"/>
                <a:cs typeface="Times New Roman" panose="02020603050405020304" pitchFamily="18" charset="0"/>
                <a:sym typeface="Calibri" panose="020F0502020204030204"/>
              </a:rPr>
              <a:t>Financial literacy (FL) and Consumer Literacy (CL)</a:t>
            </a:r>
          </a:p>
          <a:p>
            <a:pPr>
              <a:lnSpc>
                <a:spcPct val="100000"/>
              </a:lnSpc>
              <a:defRPr/>
            </a:pPr>
            <a:r>
              <a:rPr lang="en-US" sz="2400" dirty="0">
                <a:latin typeface="Times New Roman" panose="02020603050405020304" pitchFamily="18" charset="0"/>
                <a:cs typeface="Times New Roman" panose="02020603050405020304" pitchFamily="18" charset="0"/>
                <a:sym typeface="Calibri" panose="020F0502020204030204"/>
              </a:rPr>
              <a:t>The curriculum provides for development of FL and CL competencies in the learner..</a:t>
            </a:r>
            <a:endParaRPr lang="en-US" sz="2400" dirty="0">
              <a:latin typeface="Times New Roman" panose="02020603050405020304" pitchFamily="18" charset="0"/>
              <a:cs typeface="Times New Roman" panose="02020603050405020304" pitchFamily="18" charset="0"/>
            </a:endParaRPr>
          </a:p>
          <a:p>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25226475"/>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3682B2B-C3C2-275F-5555-E0BA5A0858AF}"/>
              </a:ext>
            </a:extLst>
          </p:cNvPr>
          <p:cNvSpPr/>
          <p:nvPr/>
        </p:nvSpPr>
        <p:spPr>
          <a:xfrm>
            <a:off x="193675" y="914400"/>
            <a:ext cx="11890473" cy="3970318"/>
          </a:xfrm>
          <a:prstGeom prst="rect">
            <a:avLst/>
          </a:prstGeom>
          <a:solidFill>
            <a:schemeClr val="bg1"/>
          </a:solidFill>
        </p:spPr>
        <p:txBody>
          <a:bodyPr wrap="square">
            <a:spAutoFit/>
          </a:bodyPr>
          <a:lstStyle/>
          <a:p>
            <a:pPr marL="285750" indent="-285750" eaLnBrk="1" hangingPunct="1">
              <a:buFont typeface="Wingdings" panose="05000000000000000000" pitchFamily="2" charset="2"/>
              <a:buChar char="§"/>
              <a:defRPr/>
            </a:pPr>
            <a:r>
              <a:rPr lang="en-US" altLang="en-US" sz="2800" b="1" dirty="0">
                <a:solidFill>
                  <a:srgbClr val="7030A0"/>
                </a:solidFill>
                <a:latin typeface="Times New Roman" panose="02020603050405020304" pitchFamily="18" charset="0"/>
                <a:ea typeface="Calibri" panose="020F0502020204030204"/>
                <a:cs typeface="Times New Roman" panose="02020603050405020304" pitchFamily="18" charset="0"/>
                <a:sym typeface="Calibri" panose="020F0502020204030204"/>
              </a:rPr>
              <a:t>General History of Africa (GHA)</a:t>
            </a:r>
            <a:r>
              <a:rPr lang="en-US" sz="2800" dirty="0">
                <a:latin typeface="Times New Roman" panose="02020603050405020304" pitchFamily="18" charset="0"/>
                <a:cs typeface="Times New Roman" panose="02020603050405020304" pitchFamily="18" charset="0"/>
              </a:rPr>
              <a:t> </a:t>
            </a:r>
          </a:p>
          <a:p>
            <a:pPr marL="285750" indent="-285750" eaLnBrk="1" hangingPunct="1">
              <a:buFont typeface="Wingdings" panose="05000000000000000000" pitchFamily="2" charset="2"/>
              <a:buChar char="§"/>
              <a:defRPr/>
            </a:pPr>
            <a:r>
              <a:rPr lang="en-US" sz="2800" dirty="0">
                <a:latin typeface="Times New Roman" panose="02020603050405020304" pitchFamily="18" charset="0"/>
                <a:cs typeface="Times New Roman" panose="02020603050405020304" pitchFamily="18" charset="0"/>
              </a:rPr>
              <a:t>The curriculum provides for elaboration of history of Africa-It enables the learner to develop a strong desire to reclaim his/ her  cultural identity, to rectify widespread ignorance about their Continent’s history,  to break free of discriminatory prejudices,re-interpretation and writing of African histories and to demonstrate the contribution of African cultures past and present to the history of humanity at large. The</a:t>
            </a:r>
            <a:r>
              <a:rPr lang="en-US" altLang="en-US" sz="28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 works of the General History of Africa (GHA) is a  response to the need for </a:t>
            </a:r>
            <a:r>
              <a:rPr lang="en-US" altLang="en-US" sz="2800" u="sng"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Africa to tell Her Story </a:t>
            </a:r>
            <a:r>
              <a:rPr lang="en-US" altLang="en-US" sz="28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from an Afro-centric perspective.</a:t>
            </a:r>
            <a:endParaRPr lang="en-US" altLang="en-US" sz="2800" b="1"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57347" name="Rectangle 2">
            <a:extLst>
              <a:ext uri="{FF2B5EF4-FFF2-40B4-BE49-F238E27FC236}">
                <a16:creationId xmlns:a16="http://schemas.microsoft.com/office/drawing/2014/main" xmlns="" id="{263A5B9F-FAB1-6492-843C-E28A45915489}"/>
              </a:ext>
            </a:extLst>
          </p:cNvPr>
          <p:cNvSpPr>
            <a:spLocks noChangeArrowheads="1"/>
          </p:cNvSpPr>
          <p:nvPr/>
        </p:nvSpPr>
        <p:spPr bwMode="auto">
          <a:xfrm>
            <a:off x="595313" y="227013"/>
            <a:ext cx="102965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200" b="1" dirty="0">
                <a:solidFill>
                  <a:srgbClr val="CC66FF"/>
                </a:solidFill>
                <a:latin typeface="+mj-lt"/>
                <a:ea typeface="Calibri" panose="020F0502020204030204" pitchFamily="34" charset="0"/>
                <a:cs typeface="Times New Roman" panose="02020603050405020304" pitchFamily="18" charset="0"/>
                <a:sym typeface="Calibri" panose="020F0502020204030204" pitchFamily="34" charset="0"/>
              </a:rPr>
              <a:t>Unique Features in Grade 7 Social Studies </a:t>
            </a:r>
            <a:r>
              <a:rPr lang="en-US" altLang="en-US" sz="3200" b="1" dirty="0" err="1">
                <a:solidFill>
                  <a:srgbClr val="CC66FF"/>
                </a:solidFill>
                <a:latin typeface="+mj-lt"/>
                <a:ea typeface="Calibri" panose="020F0502020204030204" pitchFamily="34" charset="0"/>
                <a:cs typeface="Times New Roman" panose="02020603050405020304" pitchFamily="18" charset="0"/>
                <a:sym typeface="Calibri" panose="020F0502020204030204" pitchFamily="34" charset="0"/>
              </a:rPr>
              <a:t>Cont</a:t>
            </a:r>
            <a:r>
              <a:rPr lang="en-US" altLang="en-US" sz="3200" b="1" dirty="0">
                <a:solidFill>
                  <a:srgbClr val="CC66FF"/>
                </a:solidFill>
                <a:latin typeface="+mj-lt"/>
                <a:ea typeface="Calibri" panose="020F0502020204030204" pitchFamily="34" charset="0"/>
                <a:cs typeface="Times New Roman" panose="02020603050405020304" pitchFamily="18" charset="0"/>
                <a:sym typeface="Calibri" panose="020F0502020204030204" pitchFamily="34" charset="0"/>
              </a:rPr>
              <a:t>…</a:t>
            </a:r>
            <a:endParaRPr lang="en-US" altLang="en-US" sz="3200" dirty="0">
              <a:solidFill>
                <a:srgbClr val="CC66FF"/>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6568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0380"/>
          </a:xfrm>
        </p:spPr>
        <p:txBody>
          <a:bodyPr/>
          <a:lstStyle/>
          <a:p>
            <a:r>
              <a:rPr lang="en-US" sz="3600" dirty="0">
                <a:solidFill>
                  <a:srgbClr val="FF0000"/>
                </a:solidFill>
              </a:rPr>
              <a:t>Business Studies Grade  7 –Essence Statement</a:t>
            </a:r>
            <a:endParaRPr lang="en-GB" sz="3600" dirty="0">
              <a:solidFill>
                <a:srgbClr val="FF0000"/>
              </a:solidFill>
            </a:endParaRPr>
          </a:p>
        </p:txBody>
      </p:sp>
      <p:sp>
        <p:nvSpPr>
          <p:cNvPr id="3" name="Content Placeholder 2"/>
          <p:cNvSpPr>
            <a:spLocks noGrp="1"/>
          </p:cNvSpPr>
          <p:nvPr>
            <p:ph idx="1"/>
          </p:nvPr>
        </p:nvSpPr>
        <p:spPr>
          <a:xfrm>
            <a:off x="0" y="1335506"/>
            <a:ext cx="11995484" cy="4829426"/>
          </a:xfrm>
        </p:spPr>
        <p:txBody>
          <a:bodyPr/>
          <a:lstStyle/>
          <a:p>
            <a:pPr>
              <a:lnSpc>
                <a:spcPct val="100000"/>
              </a:lnSpc>
              <a:spcBef>
                <a:spcPts val="363"/>
              </a:spcBef>
              <a:spcAft>
                <a:spcPct val="0"/>
              </a:spcAft>
              <a:buClr>
                <a:srgbClr val="000000"/>
              </a:buClr>
              <a:defRPr/>
            </a:pPr>
            <a:r>
              <a:rPr lang="en-GB" dirty="0">
                <a:latin typeface="Times New Roman" panose="02020603050405020304" pitchFamily="18" charset="0"/>
                <a:cs typeface="Times New Roman" panose="02020603050405020304" pitchFamily="18" charset="0"/>
                <a:sym typeface="+mn-ea"/>
              </a:rPr>
              <a:t>Business Studies is a </a:t>
            </a:r>
            <a:r>
              <a:rPr lang="en-GB" b="1" dirty="0">
                <a:latin typeface="Times New Roman" panose="02020603050405020304" pitchFamily="18" charset="0"/>
                <a:cs typeface="Times New Roman" panose="02020603050405020304" pitchFamily="18" charset="0"/>
                <a:sym typeface="+mn-ea"/>
              </a:rPr>
              <a:t>dynamic</a:t>
            </a:r>
            <a:r>
              <a:rPr lang="en-GB" dirty="0">
                <a:latin typeface="Times New Roman" panose="02020603050405020304" pitchFamily="18" charset="0"/>
                <a:cs typeface="Times New Roman" panose="02020603050405020304" pitchFamily="18" charset="0"/>
                <a:sym typeface="+mn-ea"/>
              </a:rPr>
              <a:t> and </a:t>
            </a:r>
            <a:r>
              <a:rPr lang="en-GB" b="1" dirty="0">
                <a:latin typeface="Times New Roman" panose="02020603050405020304" pitchFamily="18" charset="0"/>
                <a:cs typeface="Times New Roman" panose="02020603050405020304" pitchFamily="18" charset="0"/>
                <a:sym typeface="+mn-ea"/>
              </a:rPr>
              <a:t>living subject </a:t>
            </a:r>
            <a:r>
              <a:rPr lang="en-GB" dirty="0">
                <a:latin typeface="Times New Roman" panose="02020603050405020304" pitchFamily="18" charset="0"/>
                <a:cs typeface="Times New Roman" panose="02020603050405020304" pitchFamily="18" charset="0"/>
                <a:sym typeface="+mn-ea"/>
              </a:rPr>
              <a:t>aimed at equipping the learner with knowledge, skills, values and attitudinal competencies in business. </a:t>
            </a:r>
          </a:p>
          <a:p>
            <a:pPr>
              <a:lnSpc>
                <a:spcPct val="100000"/>
              </a:lnSpc>
              <a:spcBef>
                <a:spcPts val="363"/>
              </a:spcBef>
              <a:spcAft>
                <a:spcPct val="0"/>
              </a:spcAft>
              <a:buClr>
                <a:srgbClr val="000000"/>
              </a:buClr>
              <a:defRPr/>
            </a:pPr>
            <a:r>
              <a:rPr lang="en-US" dirty="0">
                <a:latin typeface="Times New Roman" panose="02020603050405020304" pitchFamily="18" charset="0"/>
                <a:cs typeface="Times New Roman" panose="02020603050405020304" pitchFamily="18" charset="0"/>
                <a:sym typeface="Calibri" pitchFamily="34" charset="0"/>
              </a:rPr>
              <a:t>Business Studies at Junior &amp; Senior secondary is an </a:t>
            </a:r>
            <a:r>
              <a:rPr lang="en-US" b="1" dirty="0">
                <a:latin typeface="Times New Roman" panose="02020603050405020304" pitchFamily="18" charset="0"/>
                <a:cs typeface="Times New Roman" panose="02020603050405020304" pitchFamily="18" charset="0"/>
                <a:sym typeface="Calibri" pitchFamily="34" charset="0"/>
              </a:rPr>
              <a:t>integrated subject. </a:t>
            </a:r>
            <a:endParaRPr lang="en-GB" b="1" dirty="0">
              <a:latin typeface="Times New Roman" panose="02020603050405020304" pitchFamily="18" charset="0"/>
              <a:cs typeface="Times New Roman" panose="02020603050405020304" pitchFamily="18" charset="0"/>
              <a:sym typeface="+mn-ea"/>
            </a:endParaRPr>
          </a:p>
          <a:p>
            <a:pPr>
              <a:lnSpc>
                <a:spcPct val="100000"/>
              </a:lnSpc>
              <a:spcBef>
                <a:spcPts val="363"/>
              </a:spcBef>
              <a:spcAft>
                <a:spcPct val="0"/>
              </a:spcAft>
              <a:buClr>
                <a:srgbClr val="000000"/>
              </a:buClr>
              <a:defRPr/>
            </a:pPr>
            <a:r>
              <a:rPr lang="en-GB" dirty="0">
                <a:latin typeface="Times New Roman" panose="02020603050405020304" pitchFamily="18" charset="0"/>
                <a:cs typeface="Times New Roman" panose="02020603050405020304" pitchFamily="18" charset="0"/>
                <a:sym typeface="+mn-ea"/>
              </a:rPr>
              <a:t>The main component integrated in </a:t>
            </a:r>
            <a:r>
              <a:rPr lang="en-US" dirty="0">
                <a:latin typeface="Times New Roman" panose="02020603050405020304" pitchFamily="18" charset="0"/>
                <a:cs typeface="Times New Roman" panose="02020603050405020304" pitchFamily="18" charset="0"/>
                <a:sym typeface="Calibri" pitchFamily="34" charset="0"/>
              </a:rPr>
              <a:t>Business Studies are </a:t>
            </a:r>
            <a:r>
              <a:rPr lang="en-US" b="1" dirty="0">
                <a:latin typeface="Times New Roman" panose="02020603050405020304" pitchFamily="18" charset="0"/>
                <a:cs typeface="Times New Roman" panose="02020603050405020304" pitchFamily="18" charset="0"/>
                <a:sym typeface="Calibri" pitchFamily="34" charset="0"/>
              </a:rPr>
              <a:t>Financial Literacy, Commerce, Economics, Accounting and Entrepreneurship.</a:t>
            </a:r>
            <a:endParaRPr lang="en-GB" b="1" dirty="0">
              <a:latin typeface="Times New Roman" panose="02020603050405020304" pitchFamily="18" charset="0"/>
              <a:cs typeface="Times New Roman" panose="02020603050405020304" pitchFamily="18" charset="0"/>
              <a:sym typeface="+mn-ea"/>
            </a:endParaRPr>
          </a:p>
          <a:p>
            <a:pPr>
              <a:lnSpc>
                <a:spcPct val="100000"/>
              </a:lnSpc>
              <a:spcBef>
                <a:spcPts val="363"/>
              </a:spcBef>
              <a:spcAft>
                <a:spcPct val="0"/>
              </a:spcAft>
              <a:buClr>
                <a:srgbClr val="000000"/>
              </a:buClr>
              <a:defRPr/>
            </a:pPr>
            <a:r>
              <a:rPr lang="en-GB" dirty="0">
                <a:latin typeface="Times New Roman" panose="02020603050405020304" pitchFamily="18" charset="0"/>
                <a:cs typeface="Times New Roman" panose="02020603050405020304" pitchFamily="18" charset="0"/>
                <a:sym typeface="+mn-ea"/>
              </a:rPr>
              <a:t>At Junior Secondary the subject is </a:t>
            </a:r>
            <a:r>
              <a:rPr lang="en-GB" b="1" dirty="0">
                <a:latin typeface="Times New Roman" panose="02020603050405020304" pitchFamily="18" charset="0"/>
                <a:cs typeface="Times New Roman" panose="02020603050405020304" pitchFamily="18" charset="0"/>
                <a:sym typeface="+mn-ea"/>
              </a:rPr>
              <a:t>compulsory</a:t>
            </a:r>
            <a:r>
              <a:rPr lang="en-GB" dirty="0">
                <a:latin typeface="Times New Roman" panose="02020603050405020304" pitchFamily="18" charset="0"/>
                <a:cs typeface="Times New Roman" panose="02020603050405020304" pitchFamily="18" charset="0"/>
                <a:sym typeface="+mn-ea"/>
              </a:rPr>
              <a:t> to all learners.</a:t>
            </a:r>
          </a:p>
          <a:p>
            <a:pPr>
              <a:lnSpc>
                <a:spcPct val="100000"/>
              </a:lnSpc>
              <a:spcBef>
                <a:spcPts val="363"/>
              </a:spcBef>
              <a:spcAft>
                <a:spcPct val="0"/>
              </a:spcAft>
              <a:buClr>
                <a:srgbClr val="000000"/>
              </a:buClr>
              <a:defRPr/>
            </a:pPr>
            <a:r>
              <a:rPr lang="en-US" dirty="0">
                <a:latin typeface="Times New Roman" panose="02020603050405020304" pitchFamily="18" charset="0"/>
                <a:cs typeface="Times New Roman" panose="02020603050405020304" pitchFamily="18" charset="0"/>
                <a:sym typeface="Calibri" pitchFamily="34" charset="0"/>
              </a:rPr>
              <a:t>Business Studies comprise of </a:t>
            </a:r>
            <a:r>
              <a:rPr lang="en-US" b="1" dirty="0">
                <a:latin typeface="Times New Roman" panose="02020603050405020304" pitchFamily="18" charset="0"/>
                <a:cs typeface="Times New Roman" panose="02020603050405020304" pitchFamily="18" charset="0"/>
                <a:sym typeface="Calibri" pitchFamily="34" charset="0"/>
              </a:rPr>
              <a:t>4 strands </a:t>
            </a:r>
            <a:r>
              <a:rPr lang="en-US" dirty="0">
                <a:latin typeface="Times New Roman" panose="02020603050405020304" pitchFamily="18" charset="0"/>
                <a:cs typeface="Times New Roman" panose="02020603050405020304" pitchFamily="18" charset="0"/>
                <a:sym typeface="Calibri" pitchFamily="34" charset="0"/>
              </a:rPr>
              <a:t>which runs from junior to Senior secondary school.</a:t>
            </a:r>
          </a:p>
        </p:txBody>
      </p:sp>
    </p:spTree>
    <p:extLst>
      <p:ext uri="{BB962C8B-B14F-4D97-AF65-F5344CB8AC3E}">
        <p14:creationId xmlns:p14="http://schemas.microsoft.com/office/powerpoint/2010/main" val="4137104904"/>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58" y="365125"/>
            <a:ext cx="10836442" cy="838033"/>
          </a:xfrm>
        </p:spPr>
        <p:txBody>
          <a:bodyPr/>
          <a:lstStyle/>
          <a:p>
            <a:r>
              <a:rPr lang="en-US" sz="3600" b="1" dirty="0">
                <a:solidFill>
                  <a:srgbClr val="FF0000"/>
                </a:solidFill>
              </a:rPr>
              <a:t>Strands and Sub strands in Business Studies</a:t>
            </a:r>
            <a:endParaRPr lang="en-GB" sz="3600" b="1"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6327192"/>
              </p:ext>
            </p:extLst>
          </p:nvPr>
        </p:nvGraphicFramePr>
        <p:xfrm>
          <a:off x="517358" y="1723725"/>
          <a:ext cx="11381874" cy="4785360"/>
        </p:xfrm>
        <a:graphic>
          <a:graphicData uri="http://schemas.openxmlformats.org/drawingml/2006/table">
            <a:tbl>
              <a:tblPr firstRow="1" bandRow="1">
                <a:tableStyleId>{5C22544A-7EE6-4342-B048-85BDC9FD1C3A}</a:tableStyleId>
              </a:tblPr>
              <a:tblGrid>
                <a:gridCol w="5690937">
                  <a:extLst>
                    <a:ext uri="{9D8B030D-6E8A-4147-A177-3AD203B41FA5}">
                      <a16:colId xmlns:a16="http://schemas.microsoft.com/office/drawing/2014/main" xmlns="" val="20000"/>
                    </a:ext>
                  </a:extLst>
                </a:gridCol>
                <a:gridCol w="5690937">
                  <a:extLst>
                    <a:ext uri="{9D8B030D-6E8A-4147-A177-3AD203B41FA5}">
                      <a16:colId xmlns:a16="http://schemas.microsoft.com/office/drawing/2014/main" xmlns="" val="20001"/>
                    </a:ext>
                  </a:extLst>
                </a:gridCol>
              </a:tblGrid>
              <a:tr h="463890">
                <a:tc>
                  <a:txBody>
                    <a:bodyPr/>
                    <a:lstStyle/>
                    <a:p>
                      <a:r>
                        <a:rPr lang="en-US" sz="2800" dirty="0">
                          <a:solidFill>
                            <a:srgbClr val="FF0000"/>
                          </a:solidFill>
                          <a:latin typeface="+mj-lt"/>
                        </a:rPr>
                        <a:t>Strands</a:t>
                      </a:r>
                      <a:endParaRPr lang="en-GB" sz="2800" dirty="0">
                        <a:solidFill>
                          <a:srgbClr val="FF0000"/>
                        </a:solidFill>
                        <a:latin typeface="+mj-lt"/>
                      </a:endParaRPr>
                    </a:p>
                  </a:txBody>
                  <a:tcPr/>
                </a:tc>
                <a:tc>
                  <a:txBody>
                    <a:bodyPr/>
                    <a:lstStyle/>
                    <a:p>
                      <a:pPr marL="114300" indent="0" eaLnBrk="1" fontAlgn="auto" hangingPunct="1">
                        <a:buFont typeface="Arial" panose="020B0604020202020204"/>
                        <a:buNone/>
                        <a:defRPr/>
                      </a:pPr>
                      <a:r>
                        <a:rPr lang="en-US" sz="2800" b="1" kern="1200" dirty="0">
                          <a:solidFill>
                            <a:srgbClr val="FF0000"/>
                          </a:solidFill>
                          <a:latin typeface="+mn-lt"/>
                          <a:ea typeface="Calibri" panose="020F0502020204030204"/>
                          <a:cs typeface="Calibri" panose="020F0502020204030204"/>
                          <a:sym typeface="+mn-ea"/>
                        </a:rPr>
                        <a:t>Sub strands</a:t>
                      </a:r>
                    </a:p>
                  </a:txBody>
                  <a:tcPr/>
                </a:tc>
                <a:extLst>
                  <a:ext uri="{0D108BD9-81ED-4DB2-BD59-A6C34878D82A}">
                    <a16:rowId xmlns:a16="http://schemas.microsoft.com/office/drawing/2014/main" xmlns="" val="10000"/>
                  </a:ext>
                </a:extLst>
              </a:tr>
              <a:tr h="1173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mn-lt"/>
                          <a:ea typeface="Calibri" panose="020F0502020204030204"/>
                          <a:cs typeface="Times New Roman" panose="02020603050405020304" pitchFamily="18" charset="0"/>
                          <a:sym typeface="+mn-ea"/>
                        </a:rPr>
                        <a:t>Business and money management skills</a:t>
                      </a:r>
                    </a:p>
                    <a:p>
                      <a:endParaRPr lang="en-GB" sz="2000" b="1" dirty="0">
                        <a:solidFill>
                          <a:schemeClr val="tx1"/>
                        </a:solidFill>
                      </a:endParaRPr>
                    </a:p>
                  </a:txBody>
                  <a:tcPr/>
                </a:tc>
                <a:tc>
                  <a:txBody>
                    <a:bodyPr/>
                    <a:lstStyle/>
                    <a:p>
                      <a:pPr marL="457200" indent="-342900" eaLnBrk="1" fontAlgn="auto" hangingPunct="1">
                        <a:buFont typeface="+mj-lt"/>
                        <a:buAutoNum type="arabicPeriod"/>
                        <a:defRPr/>
                      </a:pPr>
                      <a:r>
                        <a:rPr lang="en-US" sz="2000" b="1" kern="1200" dirty="0">
                          <a:solidFill>
                            <a:schemeClr val="dk1"/>
                          </a:solidFill>
                          <a:latin typeface="+mn-lt"/>
                          <a:ea typeface="Calibri" panose="020F0502020204030204"/>
                          <a:cs typeface="Calibri" panose="020F0502020204030204"/>
                          <a:sym typeface="+mn-ea"/>
                        </a:rPr>
                        <a:t>Introduction to Business Studies</a:t>
                      </a:r>
                    </a:p>
                    <a:p>
                      <a:pPr marL="342900" indent="-342900" eaLnBrk="1" fontAlgn="auto" hangingPunct="1">
                        <a:buFont typeface="+mj-lt"/>
                        <a:buAutoNum type="arabicPeriod"/>
                        <a:defRPr/>
                      </a:pPr>
                      <a:r>
                        <a:rPr lang="en-US" sz="2000" b="1" kern="1200" dirty="0">
                          <a:solidFill>
                            <a:schemeClr val="dk1"/>
                          </a:solidFill>
                          <a:latin typeface="+mn-lt"/>
                          <a:ea typeface="Calibri" panose="020F0502020204030204"/>
                          <a:cs typeface="Calibri" panose="020F0502020204030204"/>
                          <a:sym typeface="+mn-ea"/>
                        </a:rPr>
                        <a:t>Money </a:t>
                      </a:r>
                    </a:p>
                    <a:p>
                      <a:pPr marL="342900" indent="-342900" eaLnBrk="1" fontAlgn="auto" hangingPunct="1">
                        <a:buFont typeface="+mj-lt"/>
                        <a:buAutoNum type="arabicPeriod"/>
                        <a:defRPr/>
                      </a:pPr>
                      <a:r>
                        <a:rPr lang="en-US" sz="2000" b="1" kern="1200" dirty="0">
                          <a:solidFill>
                            <a:schemeClr val="dk1"/>
                          </a:solidFill>
                          <a:latin typeface="+mn-lt"/>
                          <a:ea typeface="Calibri" panose="020F0502020204030204"/>
                          <a:cs typeface="Calibri" panose="020F0502020204030204"/>
                          <a:sym typeface="+mn-ea"/>
                        </a:rPr>
                        <a:t>Personal goals </a:t>
                      </a:r>
                    </a:p>
                    <a:p>
                      <a:pPr marL="342900" indent="-342900" eaLnBrk="1" fontAlgn="auto" hangingPunct="1">
                        <a:buFont typeface="+mj-lt"/>
                        <a:buAutoNum type="arabicPeriod"/>
                        <a:defRPr/>
                      </a:pPr>
                      <a:r>
                        <a:rPr lang="en-US" sz="2000" b="1" kern="1200" dirty="0">
                          <a:solidFill>
                            <a:schemeClr val="dk1"/>
                          </a:solidFill>
                          <a:latin typeface="+mn-lt"/>
                          <a:ea typeface="Calibri" panose="020F0502020204030204"/>
                          <a:cs typeface="Calibri" panose="020F0502020204030204"/>
                          <a:sym typeface="+mn-ea"/>
                        </a:rPr>
                        <a:t>Talents and Abilities</a:t>
                      </a:r>
                    </a:p>
                  </a:txBody>
                  <a:tcPr/>
                </a:tc>
                <a:extLst>
                  <a:ext uri="{0D108BD9-81ED-4DB2-BD59-A6C34878D82A}">
                    <a16:rowId xmlns:a16="http://schemas.microsoft.com/office/drawing/2014/main" xmlns="" val="10001"/>
                  </a:ext>
                </a:extLst>
              </a:tr>
              <a:tr h="1719122">
                <a:tc>
                  <a:txBody>
                    <a:bodyPr/>
                    <a:lstStyle/>
                    <a:p>
                      <a:pPr marL="114300" indent="0">
                        <a:buNone/>
                        <a:defRPr/>
                      </a:pPr>
                      <a:r>
                        <a:rPr lang="en-US" sz="2000" b="1" kern="1200" dirty="0">
                          <a:solidFill>
                            <a:schemeClr val="tx1"/>
                          </a:solidFill>
                          <a:latin typeface="+mj-lt"/>
                          <a:ea typeface="Calibri" panose="020F0502020204030204"/>
                          <a:cs typeface="Times New Roman" panose="02020603050405020304" pitchFamily="18" charset="0"/>
                          <a:sym typeface="+mn-ea"/>
                        </a:rPr>
                        <a:t>Business and its environment</a:t>
                      </a:r>
                    </a:p>
                  </a:txBody>
                  <a:tcPr/>
                </a:tc>
                <a:tc>
                  <a:txBody>
                    <a:bodyPr/>
                    <a:lstStyle/>
                    <a:p>
                      <a:pPr marL="342900" indent="-342900" eaLnBrk="1" fontAlgn="auto" hangingPunct="1">
                        <a:buFont typeface="+mj-lt"/>
                        <a:buAutoNum type="arabicPeriod"/>
                        <a:defRPr/>
                      </a:pPr>
                      <a:r>
                        <a:rPr lang="en-GB" sz="20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Business activities </a:t>
                      </a:r>
                      <a:endParaRPr lang="en-US" sz="20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342900" indent="-342900" eaLnBrk="1" fontAlgn="auto" hangingPunct="1">
                        <a:buFont typeface="+mj-lt"/>
                        <a:buAutoNum type="arabicPeriod"/>
                        <a:defRPr/>
                      </a:pPr>
                      <a:r>
                        <a:rPr lang="en-GB" sz="20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Goods and services </a:t>
                      </a:r>
                      <a:endParaRPr lang="en-US" sz="20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342900" indent="-342900" eaLnBrk="1" fontAlgn="auto" hangingPunct="1">
                        <a:buFont typeface="+mj-lt"/>
                        <a:buAutoNum type="arabicPeriod"/>
                        <a:defRPr/>
                      </a:pPr>
                      <a:r>
                        <a:rPr lang="en-GB" sz="20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Economic resources </a:t>
                      </a:r>
                      <a:endParaRPr lang="en-US" sz="20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342900" indent="-342900" eaLnBrk="1" fontAlgn="auto" hangingPunct="1">
                        <a:buFont typeface="+mj-lt"/>
                        <a:buAutoNum type="arabicPeriod"/>
                        <a:defRPr/>
                      </a:pPr>
                      <a:r>
                        <a:rPr lang="en-GB" sz="20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Business communication</a:t>
                      </a:r>
                      <a:endParaRPr lang="en-US" sz="20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342900" indent="-342900" eaLnBrk="1" fontAlgn="auto" hangingPunct="1">
                        <a:buFont typeface="+mj-lt"/>
                        <a:buAutoNum type="arabicPeriod"/>
                        <a:defRPr/>
                      </a:pPr>
                      <a:r>
                        <a:rPr lang="en-GB" sz="20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production of goods and services</a:t>
                      </a:r>
                      <a:endParaRPr lang="en-US" sz="20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342900" indent="-342900" eaLnBrk="1" fontAlgn="auto" hangingPunct="1">
                        <a:buFont typeface="+mj-lt"/>
                        <a:buAutoNum type="arabicPeriod"/>
                        <a:defRPr/>
                      </a:pPr>
                      <a:r>
                        <a:rPr lang="en-GB" sz="20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Marketing of goods and services</a:t>
                      </a:r>
                      <a:r>
                        <a:rPr lang="en-GB" sz="2000" kern="1200" dirty="0">
                          <a:solidFill>
                            <a:schemeClr val="dk1"/>
                          </a:solidFill>
                          <a:latin typeface="+mn-lt"/>
                          <a:ea typeface="Calibri" panose="020F0502020204030204"/>
                          <a:cs typeface="Calibri" panose="020F0502020204030204"/>
                          <a:sym typeface="Calibri" panose="020F0502020204030204"/>
                        </a:rPr>
                        <a:t> </a:t>
                      </a:r>
                      <a:endParaRPr lang="en-US" sz="2000" kern="1200" dirty="0">
                        <a:solidFill>
                          <a:schemeClr val="dk1"/>
                        </a:solidFill>
                        <a:latin typeface="+mn-lt"/>
                        <a:ea typeface="Calibri" panose="020F0502020204030204"/>
                        <a:cs typeface="Calibri" panose="020F0502020204030204"/>
                        <a:sym typeface="Calibri" panose="020F0502020204030204"/>
                      </a:endParaRPr>
                    </a:p>
                  </a:txBody>
                  <a:tcPr/>
                </a:tc>
                <a:extLst>
                  <a:ext uri="{0D108BD9-81ED-4DB2-BD59-A6C34878D82A}">
                    <a16:rowId xmlns:a16="http://schemas.microsoft.com/office/drawing/2014/main" xmlns="" val="10002"/>
                  </a:ext>
                </a:extLst>
              </a:tr>
              <a:tr h="224556">
                <a:tc>
                  <a:txBody>
                    <a:bodyPr/>
                    <a:lstStyle/>
                    <a:p>
                      <a:r>
                        <a:rPr lang="en-US" sz="2000" b="1" kern="1200" dirty="0">
                          <a:solidFill>
                            <a:schemeClr val="tx1"/>
                          </a:solidFill>
                          <a:latin typeface="+mj-lt"/>
                          <a:ea typeface="Calibri" panose="020F0502020204030204"/>
                          <a:cs typeface="Times New Roman" panose="02020603050405020304" pitchFamily="18" charset="0"/>
                          <a:sym typeface="+mn-ea"/>
                        </a:rPr>
                        <a:t>Government and global influence in business </a:t>
                      </a:r>
                      <a:endParaRPr lang="en-GB" sz="2000" b="1" dirty="0">
                        <a:solidFill>
                          <a:schemeClr val="tx1"/>
                        </a:solidFill>
                        <a:latin typeface="+mj-lt"/>
                      </a:endParaRPr>
                    </a:p>
                  </a:txBody>
                  <a:tcPr/>
                </a:tc>
                <a:tc>
                  <a:txBody>
                    <a:bodyPr/>
                    <a:lstStyle/>
                    <a:p>
                      <a:pPr eaLnBrk="1" fontAlgn="auto" hangingPunct="1">
                        <a:buFont typeface="Arial" panose="020B0604020202020204"/>
                        <a:buChar char="•"/>
                        <a:defRPr/>
                      </a:pPr>
                      <a:r>
                        <a:rPr lang="en-GB" sz="18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Government and Business</a:t>
                      </a:r>
                      <a:endParaRPr lang="en-US" sz="18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eaLnBrk="1" fontAlgn="auto" hangingPunct="1">
                        <a:buFont typeface="Arial" panose="020B0604020202020204"/>
                        <a:buChar char="•"/>
                        <a:defRPr/>
                      </a:pPr>
                      <a:r>
                        <a:rPr lang="en-GB" sz="18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Taxation in Kenya </a:t>
                      </a:r>
                      <a:endParaRPr lang="en-US" sz="18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txBody>
                  <a:tcPr/>
                </a:tc>
                <a:extLst>
                  <a:ext uri="{0D108BD9-81ED-4DB2-BD59-A6C34878D82A}">
                    <a16:rowId xmlns:a16="http://schemas.microsoft.com/office/drawing/2014/main" xmlns="" val="10003"/>
                  </a:ext>
                </a:extLst>
              </a:tr>
              <a:tr h="294339">
                <a:tc>
                  <a:txBody>
                    <a:bodyPr/>
                    <a:lstStyle/>
                    <a:p>
                      <a:pPr marL="114300" indent="0">
                        <a:buNone/>
                        <a:defRPr/>
                      </a:pPr>
                      <a:r>
                        <a:rPr lang="en-US" sz="2000" b="1" kern="1200" dirty="0">
                          <a:solidFill>
                            <a:schemeClr val="tx1"/>
                          </a:solidFill>
                          <a:latin typeface="+mj-lt"/>
                          <a:ea typeface="Calibri" panose="020F0502020204030204"/>
                          <a:cs typeface="Times New Roman" panose="02020603050405020304" pitchFamily="18" charset="0"/>
                          <a:sym typeface="+mn-ea"/>
                        </a:rPr>
                        <a:t>Financial records in business</a:t>
                      </a:r>
                      <a:endParaRPr lang="en-GB" sz="2000" b="1" kern="1200" dirty="0">
                        <a:solidFill>
                          <a:schemeClr val="tx1"/>
                        </a:solidFill>
                        <a:latin typeface="+mj-lt"/>
                        <a:ea typeface="+mn-ea"/>
                        <a:cs typeface="+mn-cs"/>
                      </a:endParaRPr>
                    </a:p>
                  </a:txBody>
                  <a:tcPr/>
                </a:tc>
                <a:tc>
                  <a:txBody>
                    <a:bodyPr/>
                    <a:lstStyle/>
                    <a:p>
                      <a:pPr eaLnBrk="1" fontAlgn="auto" hangingPunct="1">
                        <a:buFont typeface="Arial" panose="020B0604020202020204"/>
                        <a:buChar char="•"/>
                        <a:defRPr/>
                      </a:pPr>
                      <a:r>
                        <a:rPr lang="en-GB" sz="18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Business transactions </a:t>
                      </a:r>
                      <a:endParaRPr lang="en-US" sz="18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141379827"/>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5843"/>
          </a:xfrm>
        </p:spPr>
        <p:txBody>
          <a:bodyPr/>
          <a:lstStyle/>
          <a:p>
            <a:r>
              <a:rPr lang="en-US" b="1" dirty="0">
                <a:solidFill>
                  <a:srgbClr val="FF0000"/>
                </a:solidFill>
              </a:rPr>
              <a:t>Unique Features in Business Studies</a:t>
            </a:r>
            <a:endParaRPr lang="en-GB" b="1" dirty="0">
              <a:solidFill>
                <a:srgbClr val="FF0000"/>
              </a:solidFill>
            </a:endParaRPr>
          </a:p>
        </p:txBody>
      </p:sp>
      <p:sp>
        <p:nvSpPr>
          <p:cNvPr id="3" name="Content Placeholder 2"/>
          <p:cNvSpPr>
            <a:spLocks noGrp="1"/>
          </p:cNvSpPr>
          <p:nvPr>
            <p:ph idx="1"/>
          </p:nvPr>
        </p:nvSpPr>
        <p:spPr/>
        <p:txBody>
          <a:bodyPr/>
          <a:lstStyle/>
          <a:p>
            <a:pPr marL="457200" indent="-4572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 good host of </a:t>
            </a:r>
            <a:r>
              <a:rPr lang="en-US" b="1" dirty="0">
                <a:solidFill>
                  <a:srgbClr val="CC66FF"/>
                </a:solidFill>
                <a:latin typeface="Times New Roman" panose="02020603050405020304" pitchFamily="18" charset="0"/>
                <a:cs typeface="Times New Roman" panose="02020603050405020304" pitchFamily="18" charset="0"/>
              </a:rPr>
              <a:t>financial Literacy and entrepreneurial skills</a:t>
            </a:r>
            <a:r>
              <a:rPr lang="en-US" dirty="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Promotes the values of </a:t>
            </a:r>
            <a:r>
              <a:rPr lang="en-US" b="1" dirty="0">
                <a:solidFill>
                  <a:srgbClr val="CC66FF"/>
                </a:solidFill>
                <a:latin typeface="Times New Roman" panose="02020603050405020304" pitchFamily="18" charset="0"/>
                <a:cs typeface="Times New Roman" panose="02020603050405020304" pitchFamily="18" charset="0"/>
              </a:rPr>
              <a:t>integrity in business</a:t>
            </a:r>
            <a:r>
              <a:rPr lang="en-US" dirty="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Empowers learner through </a:t>
            </a:r>
            <a:r>
              <a:rPr lang="en-US" b="1" dirty="0">
                <a:solidFill>
                  <a:srgbClr val="CC66FF"/>
                </a:solidFill>
                <a:latin typeface="Times New Roman" panose="02020603050405020304" pitchFamily="18" charset="0"/>
                <a:cs typeface="Times New Roman" panose="02020603050405020304" pitchFamily="18" charset="0"/>
              </a:rPr>
              <a:t>consumer literacy  skills for good governance and</a:t>
            </a:r>
            <a:r>
              <a:rPr lang="en-US" b="1" u="sng" dirty="0">
                <a:solidFill>
                  <a:srgbClr val="CC66FF"/>
                </a:solidFill>
                <a:latin typeface="Times New Roman" panose="02020603050405020304" pitchFamily="18" charset="0"/>
                <a:cs typeface="Times New Roman" panose="02020603050405020304" pitchFamily="18" charset="0"/>
              </a:rPr>
              <a:t> </a:t>
            </a:r>
            <a:r>
              <a:rPr lang="en-US" b="1" dirty="0">
                <a:solidFill>
                  <a:srgbClr val="CC66FF"/>
                </a:solidFill>
                <a:latin typeface="Times New Roman" panose="02020603050405020304" pitchFamily="18" charset="0"/>
                <a:cs typeface="Times New Roman" panose="02020603050405020304" pitchFamily="18" charset="0"/>
              </a:rPr>
              <a:t>accountability in government and business.</a:t>
            </a:r>
          </a:p>
          <a:p>
            <a:pPr marL="457200" indent="-4572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Enhances development of </a:t>
            </a:r>
            <a:r>
              <a:rPr lang="en-US" b="1" dirty="0">
                <a:solidFill>
                  <a:srgbClr val="CC66FF"/>
                </a:solidFill>
                <a:latin typeface="Times New Roman" panose="02020603050405020304" pitchFamily="18" charset="0"/>
                <a:cs typeface="Times New Roman" panose="02020603050405020304" pitchFamily="18" charset="0"/>
              </a:rPr>
              <a:t>talents and abilities as business.</a:t>
            </a:r>
          </a:p>
          <a:p>
            <a:pPr marL="457200" indent="-4572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Inculcates the significance of </a:t>
            </a:r>
            <a:r>
              <a:rPr lang="en-US" b="1" dirty="0">
                <a:solidFill>
                  <a:srgbClr val="CC66FF"/>
                </a:solidFill>
                <a:latin typeface="Times New Roman" panose="02020603050405020304" pitchFamily="18" charset="0"/>
                <a:cs typeface="Times New Roman" panose="02020603050405020304" pitchFamily="18" charset="0"/>
              </a:rPr>
              <a:t>sustainable use of resources</a:t>
            </a:r>
            <a:r>
              <a:rPr lang="en-US" dirty="0">
                <a:latin typeface="Times New Roman" panose="02020603050405020304" pitchFamily="18" charset="0"/>
                <a:cs typeface="Times New Roman" panose="02020603050405020304" pitchFamily="18" charset="0"/>
              </a:rPr>
              <a:t>.</a:t>
            </a:r>
            <a:r>
              <a:rPr lang="en-US" dirty="0">
                <a:solidFill>
                  <a:srgbClr val="CC66FF"/>
                </a:solidFill>
                <a:latin typeface="Times New Roman" panose="02020603050405020304" pitchFamily="18" charset="0"/>
                <a:cs typeface="Times New Roman" panose="02020603050405020304" pitchFamily="18" charset="0"/>
              </a:rPr>
              <a:t> </a:t>
            </a:r>
            <a:endParaRPr lang="en-GB" dirty="0">
              <a:solidFill>
                <a:srgbClr val="CC66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180616"/>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1622"/>
          </a:xfrm>
        </p:spPr>
        <p:txBody>
          <a:bodyPr/>
          <a:lstStyle/>
          <a:p>
            <a:r>
              <a:rPr lang="en-US" altLang="en-US" sz="3600" b="1" dirty="0">
                <a:solidFill>
                  <a:srgbClr val="FF0000"/>
                </a:solidFill>
                <a:ea typeface="Calibri" panose="020F0502020204030204" pitchFamily="34" charset="0"/>
                <a:cs typeface="Times New Roman" panose="02020603050405020304" pitchFamily="18" charset="0"/>
                <a:sym typeface="Calibri" panose="020F0502020204030204" pitchFamily="34" charset="0"/>
              </a:rPr>
              <a:t>Grade 7 CRE-Essence Statement</a:t>
            </a:r>
            <a:endParaRPr lang="en-GB" sz="3600" dirty="0">
              <a:solidFill>
                <a:srgbClr val="FF0000"/>
              </a:solidFill>
            </a:endParaRPr>
          </a:p>
        </p:txBody>
      </p:sp>
      <p:sp>
        <p:nvSpPr>
          <p:cNvPr id="3" name="Content Placeholder 2"/>
          <p:cNvSpPr>
            <a:spLocks noGrp="1"/>
          </p:cNvSpPr>
          <p:nvPr>
            <p:ph idx="1"/>
          </p:nvPr>
        </p:nvSpPr>
        <p:spPr>
          <a:xfrm>
            <a:off x="838200" y="1203158"/>
            <a:ext cx="10515600" cy="4973805"/>
          </a:xfrm>
        </p:spPr>
        <p:txBody>
          <a:bodyPr/>
          <a:lstStyle/>
          <a:p>
            <a:pPr marL="514350" indent="-514350">
              <a:spcBef>
                <a:spcPts val="363"/>
              </a:spcBef>
              <a:spcAft>
                <a:spcPct val="0"/>
              </a:spcAft>
              <a:buClr>
                <a:srgbClr val="000000"/>
              </a:buClr>
              <a:buFont typeface="+mj-lt"/>
              <a:buAutoNum type="arabicPeriod"/>
              <a:defRPr/>
            </a:pPr>
            <a:r>
              <a:rPr lang="en-GB" dirty="0">
                <a:latin typeface="Times New Roman" panose="02020603050405020304" pitchFamily="18" charset="0"/>
                <a:ea typeface="Calibri" pitchFamily="34" charset="0"/>
                <a:cs typeface="Times New Roman" panose="02020603050405020304" pitchFamily="18" charset="0"/>
                <a:sym typeface="Calibri" pitchFamily="34" charset="0"/>
              </a:rPr>
              <a:t>The CRE Curriculum design for grade 7 seeks to support the holistic aims of education by promoting personal growth and facilitating spiritual development. </a:t>
            </a:r>
          </a:p>
          <a:p>
            <a:pPr marL="514350" indent="-514350">
              <a:spcBef>
                <a:spcPts val="363"/>
              </a:spcBef>
              <a:spcAft>
                <a:spcPct val="0"/>
              </a:spcAft>
              <a:buClr>
                <a:srgbClr val="000000"/>
              </a:buClr>
              <a:buFont typeface="+mj-lt"/>
              <a:buAutoNum type="arabicPeriod"/>
              <a:defRPr/>
            </a:pPr>
            <a:r>
              <a:rPr lang="en-GB" dirty="0">
                <a:latin typeface="Times New Roman" panose="02020603050405020304" pitchFamily="18" charset="0"/>
                <a:ea typeface="Calibri" pitchFamily="34" charset="0"/>
                <a:cs typeface="Times New Roman" panose="02020603050405020304" pitchFamily="18" charset="0"/>
                <a:sym typeface="Calibri" pitchFamily="34" charset="0"/>
              </a:rPr>
              <a:t>The biblical teachings blended with contemporary Christian teachings aim at engaging the learners  in the human experiences, searching for information ,discussing, sharing and applying  different themes/ideas.</a:t>
            </a:r>
          </a:p>
          <a:p>
            <a:pPr marL="514350" indent="-514350">
              <a:spcBef>
                <a:spcPts val="363"/>
              </a:spcBef>
              <a:spcAft>
                <a:spcPct val="0"/>
              </a:spcAft>
              <a:buClr>
                <a:srgbClr val="000000"/>
              </a:buClr>
              <a:buFont typeface="+mj-lt"/>
              <a:buAutoNum type="arabicPeriod"/>
              <a:defRPr/>
            </a:pPr>
            <a:r>
              <a:rPr lang="en-GB" dirty="0">
                <a:latin typeface="Times New Roman" panose="02020603050405020304" pitchFamily="18" charset="0"/>
                <a:ea typeface="Calibri" pitchFamily="34" charset="0"/>
                <a:cs typeface="Times New Roman" panose="02020603050405020304" pitchFamily="18" charset="0"/>
                <a:sym typeface="Calibri" pitchFamily="34" charset="0"/>
              </a:rPr>
              <a:t> CRE exposes learners  to a broad range of the teachings of the Bible with an aim of   promoting  of mutual understanding and tolerance for religions while upholding teachings of Jesus Christ and Christian values. It facilitates moral development through the application of a process of moral decision-making.</a:t>
            </a:r>
          </a:p>
        </p:txBody>
      </p:sp>
    </p:spTree>
    <p:extLst>
      <p:ext uri="{BB962C8B-B14F-4D97-AF65-F5344CB8AC3E}">
        <p14:creationId xmlns:p14="http://schemas.microsoft.com/office/powerpoint/2010/main" val="2880217467"/>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29D242-1908-D04C-C08C-B719FF1F2C2A}"/>
              </a:ext>
            </a:extLst>
          </p:cNvPr>
          <p:cNvSpPr>
            <a:spLocks noGrp="1"/>
          </p:cNvSpPr>
          <p:nvPr>
            <p:ph type="title"/>
          </p:nvPr>
        </p:nvSpPr>
        <p:spPr>
          <a:xfrm>
            <a:off x="290513" y="200025"/>
            <a:ext cx="8913645" cy="506413"/>
          </a:xfrm>
          <a:solidFill>
            <a:schemeClr val="bg1"/>
          </a:solidFill>
        </p:spPr>
        <p:txBody>
          <a:bodyPr/>
          <a:lstStyle/>
          <a:p>
            <a:pPr algn="l" eaLnBrk="1" fontAlgn="auto" hangingPunct="1">
              <a:buFont typeface="Arial" panose="020B0604020202020204"/>
              <a:buNone/>
              <a:defRPr/>
            </a:pPr>
            <a:r>
              <a:rPr lang="en-GB" sz="3200" b="1" dirty="0">
                <a:solidFill>
                  <a:srgbClr val="FF0000"/>
                </a:solidFill>
                <a:latin typeface="+mj-lt"/>
                <a:ea typeface="Calibri" panose="020F0502020204030204"/>
                <a:cs typeface="Times New Roman" panose="02020603050405020304" pitchFamily="18" charset="0"/>
                <a:sym typeface="Calibri" panose="020F0502020204030204"/>
              </a:rPr>
              <a:t>Essence  Statement For CRE</a:t>
            </a:r>
            <a:r>
              <a:rPr lang="en-GB" sz="2800" b="1" dirty="0">
                <a:solidFill>
                  <a:srgbClr val="CC66FF"/>
                </a:solidFill>
                <a:latin typeface="+mj-lt"/>
                <a:ea typeface="Calibri" panose="020F0502020204030204"/>
                <a:cs typeface="Times New Roman" panose="02020603050405020304" pitchFamily="18" charset="0"/>
                <a:sym typeface="Calibri" panose="020F0502020204030204"/>
              </a:rPr>
              <a:t/>
            </a:r>
            <a:br>
              <a:rPr lang="en-GB" sz="2800" b="1" dirty="0">
                <a:solidFill>
                  <a:srgbClr val="CC66FF"/>
                </a:solidFill>
                <a:latin typeface="+mj-lt"/>
                <a:ea typeface="Calibri" panose="020F0502020204030204"/>
                <a:cs typeface="Times New Roman" panose="02020603050405020304" pitchFamily="18" charset="0"/>
                <a:sym typeface="Calibri" panose="020F0502020204030204"/>
              </a:rPr>
            </a:br>
            <a:r>
              <a:rPr lang="en-GB" sz="2800" b="1" dirty="0">
                <a:solidFill>
                  <a:srgbClr val="CC66FF"/>
                </a:solidFill>
                <a:latin typeface="+mj-lt"/>
                <a:ea typeface="Calibri" panose="020F0502020204030204"/>
                <a:cs typeface="Times New Roman" panose="02020603050405020304" pitchFamily="18" charset="0"/>
                <a:sym typeface="Calibri" panose="020F0502020204030204"/>
              </a:rPr>
              <a:t/>
            </a:r>
            <a:br>
              <a:rPr lang="en-GB" sz="2800" b="1" dirty="0">
                <a:solidFill>
                  <a:srgbClr val="CC66FF"/>
                </a:solidFill>
                <a:latin typeface="+mj-lt"/>
                <a:ea typeface="Calibri" panose="020F0502020204030204"/>
                <a:cs typeface="Times New Roman" panose="02020603050405020304" pitchFamily="18" charset="0"/>
                <a:sym typeface="Calibri" panose="020F0502020204030204"/>
              </a:rPr>
            </a:br>
            <a:endParaRPr lang="en-GB" sz="2800" b="1" dirty="0">
              <a:solidFill>
                <a:srgbClr val="CC66FF"/>
              </a:solidFill>
              <a:latin typeface="+mj-lt"/>
              <a:ea typeface="Calibri" panose="020F0502020204030204"/>
              <a:cs typeface="Times New Roman" panose="02020603050405020304" pitchFamily="18" charset="0"/>
              <a:sym typeface="Calibri" panose="020F0502020204030204"/>
            </a:endParaRPr>
          </a:p>
        </p:txBody>
      </p:sp>
      <p:sp>
        <p:nvSpPr>
          <p:cNvPr id="56323" name="Content Placeholder 2">
            <a:extLst>
              <a:ext uri="{FF2B5EF4-FFF2-40B4-BE49-F238E27FC236}">
                <a16:creationId xmlns:a16="http://schemas.microsoft.com/office/drawing/2014/main" xmlns="" id="{B557DB92-D5EC-1312-E921-85B768374CF1}"/>
              </a:ext>
            </a:extLst>
          </p:cNvPr>
          <p:cNvSpPr txBox="1">
            <a:spLocks noGrp="1"/>
          </p:cNvSpPr>
          <p:nvPr>
            <p:ph idx="1"/>
          </p:nvPr>
        </p:nvSpPr>
        <p:spPr>
          <a:xfrm>
            <a:off x="384175" y="969963"/>
            <a:ext cx="11442700" cy="4794250"/>
          </a:xfrm>
          <a:solidFill>
            <a:schemeClr val="bg1"/>
          </a:solidFill>
        </p:spPr>
        <p:txBody>
          <a:bodyPr/>
          <a:lstStyle/>
          <a:p>
            <a:pPr marL="0" indent="0" eaLnBrk="1" hangingPunct="1">
              <a:lnSpc>
                <a:spcPct val="100000"/>
              </a:lnSpc>
              <a:spcBef>
                <a:spcPts val="363"/>
              </a:spcBef>
              <a:spcAft>
                <a:spcPct val="0"/>
              </a:spcAft>
              <a:buClr>
                <a:srgbClr val="000000"/>
              </a:buClr>
              <a:buNone/>
              <a:defRPr/>
            </a:pPr>
            <a:r>
              <a:rPr lang="en-US" sz="2800" dirty="0">
                <a:latin typeface="Times New Roman" panose="02020603050405020304" pitchFamily="18" charset="0"/>
                <a:ea typeface="Calibri" pitchFamily="34" charset="0"/>
                <a:cs typeface="Times New Roman" panose="02020603050405020304" pitchFamily="18" charset="0"/>
                <a:sym typeface="Calibri" pitchFamily="34" charset="0"/>
              </a:rPr>
              <a:t>4.It reinforces adherence to  Christian values and the contribution of Christianity to transformation of human life. </a:t>
            </a:r>
            <a:endParaRPr lang="en-GB" sz="2800" dirty="0">
              <a:latin typeface="Times New Roman" panose="02020603050405020304" pitchFamily="18" charset="0"/>
              <a:ea typeface="Calibri" pitchFamily="34" charset="0"/>
              <a:cs typeface="Times New Roman" panose="02020603050405020304" pitchFamily="18" charset="0"/>
              <a:sym typeface="Calibri" pitchFamily="34" charset="0"/>
            </a:endParaRPr>
          </a:p>
          <a:p>
            <a:pPr marL="0" indent="0" eaLnBrk="1" hangingPunct="1">
              <a:lnSpc>
                <a:spcPct val="100000"/>
              </a:lnSpc>
              <a:spcBef>
                <a:spcPts val="363"/>
              </a:spcBef>
              <a:spcAft>
                <a:spcPct val="0"/>
              </a:spcAft>
              <a:buClr>
                <a:srgbClr val="000000"/>
              </a:buClr>
              <a:buNone/>
              <a:defRPr/>
            </a:pPr>
            <a:r>
              <a:rPr lang="en-US" sz="2800" dirty="0">
                <a:latin typeface="Times New Roman" panose="02020603050405020304" pitchFamily="18" charset="0"/>
                <a:ea typeface="Calibri" pitchFamily="34" charset="0"/>
                <a:cs typeface="Times New Roman" panose="02020603050405020304" pitchFamily="18" charset="0"/>
                <a:sym typeface="Calibri" pitchFamily="34" charset="0"/>
              </a:rPr>
              <a:t>5.CRE is instrumental in determining and shaping positive attitude of a learner towards God and humanity through  life skills. </a:t>
            </a:r>
            <a:endParaRPr lang="en-US" dirty="0">
              <a:latin typeface="Times New Roman" panose="02020603050405020304" pitchFamily="18" charset="0"/>
              <a:ea typeface="Calibri" pitchFamily="34" charset="0"/>
              <a:cs typeface="Times New Roman" panose="02020603050405020304" pitchFamily="18" charset="0"/>
              <a:sym typeface="Calibri" pitchFamily="34" charset="0"/>
            </a:endParaRPr>
          </a:p>
          <a:p>
            <a:pPr marL="0" indent="0" eaLnBrk="1" hangingPunct="1">
              <a:lnSpc>
                <a:spcPct val="100000"/>
              </a:lnSpc>
              <a:spcBef>
                <a:spcPts val="363"/>
              </a:spcBef>
              <a:spcAft>
                <a:spcPct val="0"/>
              </a:spcAft>
              <a:buClr>
                <a:srgbClr val="000000"/>
              </a:buClr>
              <a:buNone/>
              <a:defRPr/>
            </a:pPr>
            <a:r>
              <a:rPr lang="en-US" sz="2800" dirty="0">
                <a:latin typeface="Times New Roman" panose="02020603050405020304" pitchFamily="18" charset="0"/>
                <a:ea typeface="Calibri" pitchFamily="34" charset="0"/>
                <a:cs typeface="Times New Roman" panose="02020603050405020304" pitchFamily="18" charset="0"/>
                <a:sym typeface="Calibri" pitchFamily="34" charset="0"/>
              </a:rPr>
              <a:t>6.The place of a family and  role of faith are  primary influence of young people’s live as well as the essence of inter-faith partnership and dialogue.</a:t>
            </a:r>
          </a:p>
          <a:p>
            <a:pPr marL="0" indent="0" eaLnBrk="1" hangingPunct="1">
              <a:lnSpc>
                <a:spcPct val="100000"/>
              </a:lnSpc>
              <a:spcBef>
                <a:spcPts val="363"/>
              </a:spcBef>
              <a:spcAft>
                <a:spcPct val="0"/>
              </a:spcAft>
              <a:buClr>
                <a:srgbClr val="000000"/>
              </a:buClr>
              <a:buNone/>
              <a:defRPr/>
            </a:pPr>
            <a:r>
              <a:rPr lang="en-GB" dirty="0">
                <a:latin typeface="Times New Roman" panose="02020603050405020304" pitchFamily="18" charset="0"/>
                <a:ea typeface="Calibri" pitchFamily="34" charset="0"/>
                <a:cs typeface="Times New Roman" panose="02020603050405020304" pitchFamily="18" charset="0"/>
                <a:sym typeface="Calibri" pitchFamily="34" charset="0"/>
              </a:rPr>
              <a:t>7.</a:t>
            </a:r>
            <a:r>
              <a:rPr lang="en-GB" sz="2800" dirty="0">
                <a:latin typeface="Times New Roman" panose="02020603050405020304" pitchFamily="18" charset="0"/>
                <a:ea typeface="Calibri" pitchFamily="34" charset="0"/>
                <a:cs typeface="Times New Roman" panose="02020603050405020304" pitchFamily="18" charset="0"/>
                <a:sym typeface="Calibri" pitchFamily="34" charset="0"/>
              </a:rPr>
              <a:t>CRE </a:t>
            </a:r>
            <a:r>
              <a:rPr lang="en-GB" dirty="0">
                <a:latin typeface="Times New Roman" panose="02020603050405020304" pitchFamily="18" charset="0"/>
                <a:ea typeface="Calibri" pitchFamily="34" charset="0"/>
                <a:cs typeface="Times New Roman" panose="02020603050405020304" pitchFamily="18" charset="0"/>
                <a:sym typeface="Calibri" pitchFamily="34" charset="0"/>
              </a:rPr>
              <a:t>encourages facilitators to adopt an </a:t>
            </a:r>
            <a:r>
              <a:rPr lang="en-GB" sz="2800" dirty="0">
                <a:latin typeface="Times New Roman" panose="02020603050405020304" pitchFamily="18" charset="0"/>
                <a:ea typeface="Calibri" pitchFamily="34" charset="0"/>
                <a:cs typeface="Times New Roman" panose="02020603050405020304" pitchFamily="18" charset="0"/>
                <a:sym typeface="Calibri" pitchFamily="34" charset="0"/>
              </a:rPr>
              <a:t>effective learning environment which is inclusive and supportive by recognising a learner’s diverse background, experiences and challenges, therefore different learning styles, multiple intelligences and individual abilities will be given priority.</a:t>
            </a:r>
          </a:p>
          <a:p>
            <a:pPr marL="0" indent="0" eaLnBrk="1" hangingPunct="1">
              <a:spcBef>
                <a:spcPts val="363"/>
              </a:spcBef>
              <a:spcAft>
                <a:spcPct val="0"/>
              </a:spcAft>
              <a:buClr>
                <a:srgbClr val="000000"/>
              </a:buClr>
              <a:buNone/>
              <a:defRPr/>
            </a:pPr>
            <a:endParaRPr lang="en-GB" sz="2400" dirty="0">
              <a:latin typeface="+mj-lt"/>
              <a:ea typeface="Calibri" pitchFamily="34" charset="0"/>
              <a:cs typeface="Times New Roman" pitchFamily="18" charset="0"/>
              <a:sym typeface="Calibri" pitchFamily="34" charset="0"/>
            </a:endParaRPr>
          </a:p>
          <a:p>
            <a:pPr eaLnBrk="1" hangingPunct="1">
              <a:spcBef>
                <a:spcPts val="363"/>
              </a:spcBef>
              <a:spcAft>
                <a:spcPct val="0"/>
              </a:spcAft>
              <a:buClr>
                <a:srgbClr val="000000"/>
              </a:buClr>
              <a:defRPr/>
            </a:pPr>
            <a:endParaRPr lang="en-GB" sz="2400" dirty="0">
              <a:latin typeface="+mj-lt"/>
              <a:ea typeface="Calibri" pitchFamily="34" charset="0"/>
              <a:cs typeface="Times New Roman" pitchFamily="18" charset="0"/>
              <a:sym typeface="Calibri" pitchFamily="34" charset="0"/>
            </a:endParaRPr>
          </a:p>
        </p:txBody>
      </p:sp>
    </p:spTree>
    <p:extLst>
      <p:ext uri="{BB962C8B-B14F-4D97-AF65-F5344CB8AC3E}">
        <p14:creationId xmlns:p14="http://schemas.microsoft.com/office/powerpoint/2010/main" val="1357926285"/>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DE17ABE-AF0E-2696-F9B8-8E1A1B7103FA}"/>
              </a:ext>
            </a:extLst>
          </p:cNvPr>
          <p:cNvGraphicFramePr>
            <a:graphicFrameLocks noGrp="1"/>
          </p:cNvGraphicFramePr>
          <p:nvPr>
            <p:extLst>
              <p:ext uri="{D42A27DB-BD31-4B8C-83A1-F6EECF244321}">
                <p14:modId xmlns:p14="http://schemas.microsoft.com/office/powerpoint/2010/main" val="4180734669"/>
              </p:ext>
            </p:extLst>
          </p:nvPr>
        </p:nvGraphicFramePr>
        <p:xfrm>
          <a:off x="319088" y="200025"/>
          <a:ext cx="11595100" cy="6450978"/>
        </p:xfrm>
        <a:graphic>
          <a:graphicData uri="http://schemas.openxmlformats.org/drawingml/2006/table">
            <a:tbl>
              <a:tblPr firstRow="1" firstCol="1" bandRow="1">
                <a:tableStyleId>{5C22544A-7EE6-4342-B048-85BDC9FD1C3A}</a:tableStyleId>
              </a:tblPr>
              <a:tblGrid>
                <a:gridCol w="3823474">
                  <a:extLst>
                    <a:ext uri="{9D8B030D-6E8A-4147-A177-3AD203B41FA5}">
                      <a16:colId xmlns:a16="http://schemas.microsoft.com/office/drawing/2014/main" xmlns="" val="20000"/>
                    </a:ext>
                  </a:extLst>
                </a:gridCol>
                <a:gridCol w="7771626">
                  <a:extLst>
                    <a:ext uri="{9D8B030D-6E8A-4147-A177-3AD203B41FA5}">
                      <a16:colId xmlns:a16="http://schemas.microsoft.com/office/drawing/2014/main" xmlns="" val="20001"/>
                    </a:ext>
                  </a:extLst>
                </a:gridCol>
              </a:tblGrid>
              <a:tr h="462340">
                <a:tc>
                  <a:txBody>
                    <a:bodyPr/>
                    <a:lstStyle/>
                    <a:p>
                      <a:pPr marL="0" marR="0">
                        <a:lnSpc>
                          <a:spcPct val="115000"/>
                        </a:lnSpc>
                        <a:spcBef>
                          <a:spcPts val="0"/>
                        </a:spcBef>
                        <a:spcAft>
                          <a:spcPts val="0"/>
                        </a:spcAft>
                      </a:pPr>
                      <a:r>
                        <a:rPr lang="en-GB" sz="2400" dirty="0">
                          <a:solidFill>
                            <a:srgbClr val="FF0000"/>
                          </a:solidFill>
                          <a:effectLst/>
                          <a:latin typeface="+mj-lt"/>
                          <a:cs typeface="Times New Roman" panose="02020603050405020304" pitchFamily="18" charset="0"/>
                        </a:rPr>
                        <a:t>Strands=6</a:t>
                      </a:r>
                      <a:endParaRPr lang="en-GB" sz="2400" dirty="0">
                        <a:solidFill>
                          <a:srgbClr val="FF0000"/>
                        </a:solidFill>
                        <a:effectLst/>
                        <a:latin typeface="+mj-lt"/>
                        <a:ea typeface="Calibri" panose="020F0502020204030204" pitchFamily="34" charset="0"/>
                        <a:cs typeface="Times New Roman" panose="02020603050405020304" pitchFamily="18" charset="0"/>
                      </a:endParaRPr>
                    </a:p>
                  </a:txBody>
                  <a:tcPr marL="68573" marR="68573" marT="0" marB="0"/>
                </a:tc>
                <a:tc>
                  <a:txBody>
                    <a:bodyPr/>
                    <a:lstStyle/>
                    <a:p>
                      <a:pPr marL="0" marR="0">
                        <a:lnSpc>
                          <a:spcPct val="115000"/>
                        </a:lnSpc>
                        <a:spcBef>
                          <a:spcPts val="0"/>
                        </a:spcBef>
                        <a:spcAft>
                          <a:spcPts val="0"/>
                        </a:spcAft>
                      </a:pPr>
                      <a:r>
                        <a:rPr lang="en-GB" sz="3200" dirty="0">
                          <a:solidFill>
                            <a:srgbClr val="FF0000"/>
                          </a:solidFill>
                          <a:effectLst/>
                          <a:latin typeface="Times New Roman" panose="02020603050405020304" pitchFamily="18" charset="0"/>
                          <a:cs typeface="Times New Roman" panose="02020603050405020304" pitchFamily="18" charset="0"/>
                        </a:rPr>
                        <a:t>Sub strands=15</a:t>
                      </a:r>
                      <a:endParaRPr lang="en-GB"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xmlns="" val="10000"/>
                  </a:ext>
                </a:extLst>
              </a:tr>
              <a:tr h="861119">
                <a:tc>
                  <a:txBody>
                    <a:bodyPr/>
                    <a:lstStyle/>
                    <a:p>
                      <a:pPr marL="0" marR="0">
                        <a:lnSpc>
                          <a:spcPct val="115000"/>
                        </a:lnSpc>
                        <a:spcBef>
                          <a:spcPts val="0"/>
                        </a:spcBef>
                        <a:spcAft>
                          <a:spcPts val="0"/>
                        </a:spcAft>
                      </a:pPr>
                      <a:r>
                        <a:rPr lang="en-GB" sz="2400" dirty="0">
                          <a:solidFill>
                            <a:srgbClr val="FFFF00"/>
                          </a:solidFill>
                          <a:effectLst/>
                          <a:latin typeface="+mj-lt"/>
                          <a:cs typeface="Times New Roman" panose="02020603050405020304" pitchFamily="18" charset="0"/>
                        </a:rPr>
                        <a:t>1.0  Introduction to Christian Religious Education(CRE)</a:t>
                      </a:r>
                      <a:endParaRPr lang="en-GB" sz="2400" dirty="0">
                        <a:solidFill>
                          <a:srgbClr val="FFFF00"/>
                        </a:solidFill>
                        <a:effectLst/>
                        <a:latin typeface="+mj-lt"/>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2000" dirty="0">
                          <a:effectLst/>
                          <a:latin typeface="Times New Roman" panose="02020603050405020304" pitchFamily="18" charset="0"/>
                          <a:cs typeface="Times New Roman" panose="02020603050405020304" pitchFamily="18" charset="0"/>
                        </a:rPr>
                        <a:t>Importance   of Studying    Christian    Religious Education </a:t>
                      </a:r>
                    </a:p>
                  </a:txBody>
                  <a:tcPr marL="68573" marR="68573" marT="0" marB="0"/>
                </a:tc>
                <a:extLst>
                  <a:ext uri="{0D108BD9-81ED-4DB2-BD59-A6C34878D82A}">
                    <a16:rowId xmlns:a16="http://schemas.microsoft.com/office/drawing/2014/main" xmlns="" val="10001"/>
                  </a:ext>
                </a:extLst>
              </a:tr>
              <a:tr h="304794">
                <a:tc rowSpan="4">
                  <a:txBody>
                    <a:bodyPr/>
                    <a:lstStyle/>
                    <a:p>
                      <a:pPr>
                        <a:spcAft>
                          <a:spcPts val="0"/>
                        </a:spcAft>
                      </a:pPr>
                      <a:r>
                        <a:rPr lang="en-GB" sz="2400" dirty="0">
                          <a:solidFill>
                            <a:srgbClr val="FFFF00"/>
                          </a:solidFill>
                          <a:effectLst/>
                          <a:latin typeface="+mj-lt"/>
                          <a:cs typeface="Times New Roman" panose="02020603050405020304" pitchFamily="18" charset="0"/>
                        </a:rPr>
                        <a:t>2.0 Creation</a:t>
                      </a:r>
                    </a:p>
                    <a:p>
                      <a:pPr>
                        <a:spcAft>
                          <a:spcPts val="0"/>
                        </a:spcAft>
                      </a:pPr>
                      <a:r>
                        <a:rPr lang="en-GB" sz="2400" dirty="0">
                          <a:solidFill>
                            <a:srgbClr val="FFFF00"/>
                          </a:solidFill>
                          <a:effectLst/>
                          <a:latin typeface="+mj-lt"/>
                          <a:cs typeface="Times New Roman" panose="02020603050405020304" pitchFamily="18" charset="0"/>
                        </a:rPr>
                        <a:t> </a:t>
                      </a:r>
                    </a:p>
                  </a:txBody>
                  <a:tcPr marL="68573" marR="68573" marT="0" marB="0"/>
                </a:tc>
                <a:tc>
                  <a:txBody>
                    <a:bodyPr/>
                    <a:lstStyle/>
                    <a:p>
                      <a:pPr marL="0" indent="0">
                        <a:spcAft>
                          <a:spcPts val="0"/>
                        </a:spcAft>
                        <a:buFont typeface="+mj-lt"/>
                        <a:buNone/>
                      </a:pPr>
                      <a:r>
                        <a:rPr lang="en-GB" sz="2000" dirty="0">
                          <a:effectLst/>
                          <a:latin typeface="Times New Roman" panose="02020603050405020304" pitchFamily="18" charset="0"/>
                          <a:cs typeface="Times New Roman" panose="02020603050405020304" pitchFamily="18" charset="0"/>
                        </a:rPr>
                        <a:t>Accounts    of Creation </a:t>
                      </a:r>
                    </a:p>
                  </a:txBody>
                  <a:tcPr marL="68573" marR="68573" marT="0" marB="0"/>
                </a:tc>
                <a:extLst>
                  <a:ext uri="{0D108BD9-81ED-4DB2-BD59-A6C34878D82A}">
                    <a16:rowId xmlns:a16="http://schemas.microsoft.com/office/drawing/2014/main" xmlns="" val="10002"/>
                  </a:ext>
                </a:extLst>
              </a:tr>
              <a:tr h="304794">
                <a:tc vMerge="1">
                  <a:txBody>
                    <a:bodyPr/>
                    <a:lstStyle/>
                    <a:p>
                      <a:endParaRPr lang="en-GB"/>
                    </a:p>
                  </a:txBody>
                  <a:tcPr/>
                </a:tc>
                <a:tc>
                  <a:txBody>
                    <a:bodyPr/>
                    <a:lstStyle/>
                    <a:p>
                      <a:pPr marL="0" indent="0">
                        <a:spcAft>
                          <a:spcPts val="0"/>
                        </a:spcAft>
                        <a:buFont typeface="+mj-lt"/>
                        <a:buNone/>
                      </a:pPr>
                      <a:r>
                        <a:rPr lang="en-GB" sz="2000" dirty="0">
                          <a:effectLst/>
                          <a:latin typeface="Times New Roman" panose="02020603050405020304" pitchFamily="18" charset="0"/>
                          <a:cs typeface="Times New Roman" panose="02020603050405020304" pitchFamily="18" charset="0"/>
                        </a:rPr>
                        <a:t>Christian Responsibility       over Animals, Fish and Birds</a:t>
                      </a:r>
                    </a:p>
                  </a:txBody>
                  <a:tcPr marL="68573" marR="68573" marT="0" marB="0"/>
                </a:tc>
                <a:extLst>
                  <a:ext uri="{0D108BD9-81ED-4DB2-BD59-A6C34878D82A}">
                    <a16:rowId xmlns:a16="http://schemas.microsoft.com/office/drawing/2014/main" xmlns="" val="10003"/>
                  </a:ext>
                </a:extLst>
              </a:tr>
              <a:tr h="350503">
                <a:tc vMerge="1">
                  <a:txBody>
                    <a:bodyPr/>
                    <a:lstStyle/>
                    <a:p>
                      <a:endParaRPr lang="en-GB"/>
                    </a:p>
                  </a:txBody>
                  <a:tcPr/>
                </a:tc>
                <a:tc>
                  <a:txBody>
                    <a:bodyPr/>
                    <a:lstStyle/>
                    <a:p>
                      <a:pPr marL="0" marR="0" indent="0">
                        <a:lnSpc>
                          <a:spcPct val="115000"/>
                        </a:lnSpc>
                        <a:spcBef>
                          <a:spcPts val="0"/>
                        </a:spcBef>
                        <a:spcAft>
                          <a:spcPts val="0"/>
                        </a:spcAft>
                        <a:buFont typeface="+mj-lt"/>
                        <a:buNone/>
                      </a:pPr>
                      <a:r>
                        <a:rPr lang="en-GB" sz="2000" dirty="0">
                          <a:effectLst/>
                          <a:latin typeface="Times New Roman" panose="02020603050405020304" pitchFamily="18" charset="0"/>
                          <a:cs typeface="Times New Roman" panose="02020603050405020304" pitchFamily="18" charset="0"/>
                        </a:rPr>
                        <a:t>Christian Responsibility over Plants</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xmlns="" val="10004"/>
                  </a:ext>
                </a:extLst>
              </a:tr>
              <a:tr h="350503">
                <a:tc vMerge="1">
                  <a:txBody>
                    <a:bodyPr/>
                    <a:lstStyle/>
                    <a:p>
                      <a:endParaRPr lang="en-GB"/>
                    </a:p>
                  </a:txBody>
                  <a:tcPr/>
                </a:tc>
                <a:tc>
                  <a:txBody>
                    <a:bodyPr/>
                    <a:lstStyle/>
                    <a:p>
                      <a:pPr marL="0" marR="0" indent="0">
                        <a:lnSpc>
                          <a:spcPct val="115000"/>
                        </a:lnSpc>
                        <a:spcBef>
                          <a:spcPts val="0"/>
                        </a:spcBef>
                        <a:spcAft>
                          <a:spcPts val="0"/>
                        </a:spcAft>
                        <a:buFont typeface="+mj-lt"/>
                        <a:buNone/>
                      </a:pPr>
                      <a:r>
                        <a:rPr lang="en-GB" sz="2000" dirty="0">
                          <a:effectLst/>
                          <a:latin typeface="Times New Roman" panose="02020603050405020304" pitchFamily="18" charset="0"/>
                          <a:cs typeface="Times New Roman" panose="02020603050405020304" pitchFamily="18" charset="0"/>
                        </a:rPr>
                        <a:t>African teaching on responsibility over Plants and Animals</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xmlns="" val="10005"/>
                  </a:ext>
                </a:extLst>
              </a:tr>
              <a:tr h="350503">
                <a:tc rowSpan="4">
                  <a:txBody>
                    <a:bodyPr/>
                    <a:lstStyle/>
                    <a:p>
                      <a:pPr>
                        <a:spcAft>
                          <a:spcPts val="0"/>
                        </a:spcAft>
                      </a:pPr>
                      <a:r>
                        <a:rPr lang="en-GB" sz="2400" dirty="0">
                          <a:solidFill>
                            <a:srgbClr val="FFFF00"/>
                          </a:solidFill>
                          <a:effectLst/>
                          <a:latin typeface="+mj-lt"/>
                          <a:cs typeface="Times New Roman" panose="02020603050405020304" pitchFamily="18" charset="0"/>
                        </a:rPr>
                        <a:t>3.0 The Bible </a:t>
                      </a:r>
                    </a:p>
                  </a:txBody>
                  <a:tcPr marL="68573" marR="68573" marT="0" marB="0"/>
                </a:tc>
                <a:tc>
                  <a:txBody>
                    <a:bodyPr/>
                    <a:lstStyle/>
                    <a:p>
                      <a:pPr marL="457200" marR="0" lvl="1" indent="0" algn="l">
                        <a:lnSpc>
                          <a:spcPct val="115000"/>
                        </a:lnSpc>
                        <a:spcBef>
                          <a:spcPts val="0"/>
                        </a:spcBef>
                        <a:spcAft>
                          <a:spcPts val="0"/>
                        </a:spcAft>
                        <a:buFont typeface="+mj-lt"/>
                        <a:buNone/>
                      </a:pPr>
                      <a:r>
                        <a:rPr lang="en-GB" sz="2000" dirty="0">
                          <a:effectLst/>
                          <a:latin typeface="Times New Roman" panose="02020603050405020304" pitchFamily="18" charset="0"/>
                          <a:cs typeface="Times New Roman" panose="02020603050405020304" pitchFamily="18" charset="0"/>
                        </a:rPr>
                        <a:t>Functions    of the Bible</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xmlns="" val="10006"/>
                  </a:ext>
                </a:extLst>
              </a:tr>
              <a:tr h="304794">
                <a:tc vMerge="1">
                  <a:txBody>
                    <a:bodyPr/>
                    <a:lstStyle/>
                    <a:p>
                      <a:endParaRPr lang="en-GB"/>
                    </a:p>
                  </a:txBody>
                  <a:tcPr/>
                </a:tc>
                <a:tc>
                  <a:txBody>
                    <a:bodyPr/>
                    <a:lstStyle/>
                    <a:p>
                      <a:pPr>
                        <a:spcAft>
                          <a:spcPts val="0"/>
                        </a:spcAft>
                      </a:pPr>
                      <a:r>
                        <a:rPr lang="en-GB" sz="2000" dirty="0">
                          <a:effectLst/>
                          <a:latin typeface="Times New Roman" panose="02020603050405020304" pitchFamily="18" charset="0"/>
                          <a:cs typeface="Times New Roman" panose="02020603050405020304" pitchFamily="18" charset="0"/>
                        </a:rPr>
                        <a:t> Divisions     of the Bible</a:t>
                      </a:r>
                    </a:p>
                  </a:txBody>
                  <a:tcPr marL="68573" marR="68573" marT="0" marB="0"/>
                </a:tc>
                <a:extLst>
                  <a:ext uri="{0D108BD9-81ED-4DB2-BD59-A6C34878D82A}">
                    <a16:rowId xmlns:a16="http://schemas.microsoft.com/office/drawing/2014/main" xmlns="" val="10007"/>
                  </a:ext>
                </a:extLst>
              </a:tr>
              <a:tr h="304794">
                <a:tc vMerge="1">
                  <a:txBody>
                    <a:bodyPr/>
                    <a:lstStyle/>
                    <a:p>
                      <a:endParaRPr lang="en-GB"/>
                    </a:p>
                  </a:txBody>
                  <a:tcPr/>
                </a:tc>
                <a:tc>
                  <a:txBody>
                    <a:bodyPr/>
                    <a:lstStyle/>
                    <a:p>
                      <a:pPr>
                        <a:spcAft>
                          <a:spcPts val="0"/>
                        </a:spcAft>
                      </a:pPr>
                      <a:r>
                        <a:rPr lang="en-GB" sz="2000" dirty="0">
                          <a:effectLst/>
                          <a:latin typeface="Times New Roman" panose="02020603050405020304" pitchFamily="18" charset="0"/>
                          <a:cs typeface="Times New Roman" panose="02020603050405020304" pitchFamily="18" charset="0"/>
                        </a:rPr>
                        <a:t> Bible  Translation</a:t>
                      </a:r>
                    </a:p>
                  </a:txBody>
                  <a:tcPr marL="68573" marR="68573" marT="0" marB="0"/>
                </a:tc>
                <a:extLst>
                  <a:ext uri="{0D108BD9-81ED-4DB2-BD59-A6C34878D82A}">
                    <a16:rowId xmlns:a16="http://schemas.microsoft.com/office/drawing/2014/main" xmlns="" val="10008"/>
                  </a:ext>
                </a:extLst>
              </a:tr>
              <a:tr h="304794">
                <a:tc vMerge="1">
                  <a:txBody>
                    <a:bodyPr/>
                    <a:lstStyle/>
                    <a:p>
                      <a:endParaRPr lang="en-GB"/>
                    </a:p>
                  </a:txBody>
                  <a:tcPr/>
                </a:tc>
                <a:tc>
                  <a:txBody>
                    <a:bodyPr/>
                    <a:lstStyle/>
                    <a:p>
                      <a:pPr>
                        <a:spcAft>
                          <a:spcPts val="0"/>
                        </a:spcAft>
                      </a:pPr>
                      <a:r>
                        <a:rPr lang="en-GB" sz="2000" dirty="0">
                          <a:effectLst/>
                          <a:latin typeface="Times New Roman" panose="02020603050405020304" pitchFamily="18" charset="0"/>
                          <a:cs typeface="Times New Roman" panose="02020603050405020304" pitchFamily="18" charset="0"/>
                        </a:rPr>
                        <a:t> Leadership in       the Bible:   Moses</a:t>
                      </a:r>
                    </a:p>
                  </a:txBody>
                  <a:tcPr marL="68573" marR="68573" marT="0" marB="0"/>
                </a:tc>
                <a:extLst>
                  <a:ext uri="{0D108BD9-81ED-4DB2-BD59-A6C34878D82A}">
                    <a16:rowId xmlns:a16="http://schemas.microsoft.com/office/drawing/2014/main" xmlns="" val="10009"/>
                  </a:ext>
                </a:extLst>
              </a:tr>
              <a:tr h="609589">
                <a:tc rowSpan="2">
                  <a:txBody>
                    <a:bodyPr/>
                    <a:lstStyle/>
                    <a:p>
                      <a:pPr>
                        <a:spcAft>
                          <a:spcPts val="0"/>
                        </a:spcAft>
                      </a:pPr>
                      <a:r>
                        <a:rPr lang="en-GB" sz="2400" dirty="0">
                          <a:solidFill>
                            <a:srgbClr val="FFFF00"/>
                          </a:solidFill>
                          <a:effectLst/>
                          <a:latin typeface="+mj-lt"/>
                          <a:cs typeface="Times New Roman" panose="02020603050405020304" pitchFamily="18" charset="0"/>
                        </a:rPr>
                        <a:t>4.0   The Life   and Ministry of Jesus Christ</a:t>
                      </a:r>
                    </a:p>
                  </a:txBody>
                  <a:tcPr marL="68573" marR="68573" marT="0" marB="0"/>
                </a:tc>
                <a:tc>
                  <a:txBody>
                    <a:bodyPr/>
                    <a:lstStyle/>
                    <a:p>
                      <a:pPr marL="457200" marR="0" lvl="1" indent="0">
                        <a:spcBef>
                          <a:spcPts val="0"/>
                        </a:spcBef>
                        <a:spcAft>
                          <a:spcPts val="0"/>
                        </a:spcAft>
                        <a:buFont typeface="+mj-lt"/>
                        <a:buNone/>
                      </a:pPr>
                      <a:r>
                        <a:rPr lang="en-GB" sz="2000" dirty="0">
                          <a:effectLst/>
                          <a:latin typeface="Times New Roman" panose="02020603050405020304" pitchFamily="18" charset="0"/>
                          <a:cs typeface="Times New Roman" panose="02020603050405020304" pitchFamily="18" charset="0"/>
                        </a:rPr>
                        <a:t>Background to the Birth of Jesus Christ</a:t>
                      </a:r>
                    </a:p>
                    <a:p>
                      <a:pPr indent="-342900">
                        <a:spcAft>
                          <a:spcPts val="0"/>
                        </a:spcAft>
                      </a:pPr>
                      <a:r>
                        <a:rPr lang="en-GB" sz="2000" dirty="0">
                          <a:effectLst/>
                          <a:latin typeface="Times New Roman" panose="02020603050405020304" pitchFamily="18" charset="0"/>
                          <a:cs typeface="Times New Roman" panose="02020603050405020304" pitchFamily="18" charset="0"/>
                        </a:rPr>
                        <a:t> </a:t>
                      </a:r>
                    </a:p>
                  </a:txBody>
                  <a:tcPr marL="68573" marR="68573" marT="0" marB="0"/>
                </a:tc>
                <a:extLst>
                  <a:ext uri="{0D108BD9-81ED-4DB2-BD59-A6C34878D82A}">
                    <a16:rowId xmlns:a16="http://schemas.microsoft.com/office/drawing/2014/main" xmlns="" val="10010"/>
                  </a:ext>
                </a:extLst>
              </a:tr>
              <a:tr h="304794">
                <a:tc vMerge="1">
                  <a:txBody>
                    <a:bodyPr/>
                    <a:lstStyle/>
                    <a:p>
                      <a:endParaRPr lang="en-GB"/>
                    </a:p>
                  </a:txBody>
                  <a:tcPr/>
                </a:tc>
                <a:tc>
                  <a:txBody>
                    <a:bodyPr/>
                    <a:lstStyle/>
                    <a:p>
                      <a:pPr indent="-40640">
                        <a:spcAft>
                          <a:spcPts val="0"/>
                        </a:spcAft>
                      </a:pPr>
                      <a:r>
                        <a:rPr lang="en-GB" sz="2000" dirty="0">
                          <a:effectLst/>
                          <a:latin typeface="Times New Roman" panose="02020603050405020304" pitchFamily="18" charset="0"/>
                          <a:cs typeface="Times New Roman" panose="02020603050405020304" pitchFamily="18" charset="0"/>
                        </a:rPr>
                        <a:t>The Birth and   Childhood of   Jesus Christ</a:t>
                      </a:r>
                    </a:p>
                  </a:txBody>
                  <a:tcPr marL="68573" marR="68573" marT="0" marB="0"/>
                </a:tc>
                <a:extLst>
                  <a:ext uri="{0D108BD9-81ED-4DB2-BD59-A6C34878D82A}">
                    <a16:rowId xmlns:a16="http://schemas.microsoft.com/office/drawing/2014/main" xmlns="" val="10011"/>
                  </a:ext>
                </a:extLst>
              </a:tr>
              <a:tr h="304794">
                <a:tc rowSpan="2">
                  <a:txBody>
                    <a:bodyPr/>
                    <a:lstStyle/>
                    <a:p>
                      <a:pPr>
                        <a:spcAft>
                          <a:spcPts val="0"/>
                        </a:spcAft>
                      </a:pPr>
                      <a:r>
                        <a:rPr lang="en-GB" sz="2400" dirty="0">
                          <a:solidFill>
                            <a:srgbClr val="FFFF00"/>
                          </a:solidFill>
                          <a:effectLst/>
                          <a:latin typeface="+mj-lt"/>
                          <a:cs typeface="Times New Roman" panose="02020603050405020304" pitchFamily="18" charset="0"/>
                        </a:rPr>
                        <a:t>5.0  The Church</a:t>
                      </a:r>
                    </a:p>
                  </a:txBody>
                  <a:tcPr marL="68573" marR="68573" marT="0" marB="0"/>
                </a:tc>
                <a:tc>
                  <a:txBody>
                    <a:bodyPr/>
                    <a:lstStyle/>
                    <a:p>
                      <a:pPr marR="0">
                        <a:spcBef>
                          <a:spcPts val="0"/>
                        </a:spcBef>
                        <a:spcAft>
                          <a:spcPts val="0"/>
                        </a:spcAft>
                      </a:pPr>
                      <a:r>
                        <a:rPr lang="en-GB" sz="2000" dirty="0">
                          <a:effectLst/>
                          <a:latin typeface="Times New Roman" panose="02020603050405020304" pitchFamily="18" charset="0"/>
                          <a:cs typeface="Times New Roman" panose="02020603050405020304" pitchFamily="18" charset="0"/>
                        </a:rPr>
                        <a:t>Selected Forms of Worship</a:t>
                      </a:r>
                    </a:p>
                  </a:txBody>
                  <a:tcPr marL="68573" marR="68573" marT="0" marB="0"/>
                </a:tc>
                <a:extLst>
                  <a:ext uri="{0D108BD9-81ED-4DB2-BD59-A6C34878D82A}">
                    <a16:rowId xmlns:a16="http://schemas.microsoft.com/office/drawing/2014/main" xmlns="" val="10012"/>
                  </a:ext>
                </a:extLst>
              </a:tr>
              <a:tr h="304794">
                <a:tc vMerge="1">
                  <a:txBody>
                    <a:bodyPr/>
                    <a:lstStyle/>
                    <a:p>
                      <a:endParaRPr lang="en-GB"/>
                    </a:p>
                  </a:txBody>
                  <a:tcPr/>
                </a:tc>
                <a:tc>
                  <a:txBody>
                    <a:bodyPr/>
                    <a:lstStyle/>
                    <a:p>
                      <a:pPr>
                        <a:spcAft>
                          <a:spcPts val="0"/>
                        </a:spcAft>
                      </a:pPr>
                      <a:r>
                        <a:rPr lang="en-GB" sz="2000" dirty="0">
                          <a:effectLst/>
                          <a:latin typeface="Times New Roman" panose="02020603050405020304" pitchFamily="18" charset="0"/>
                          <a:cs typeface="Times New Roman" panose="02020603050405020304" pitchFamily="18" charset="0"/>
                        </a:rPr>
                        <a:t>	Role of the Church in  Education and   Health</a:t>
                      </a:r>
                    </a:p>
                  </a:txBody>
                  <a:tcPr marL="68573" marR="68573" marT="0" marB="0"/>
                </a:tc>
                <a:extLst>
                  <a:ext uri="{0D108BD9-81ED-4DB2-BD59-A6C34878D82A}">
                    <a16:rowId xmlns:a16="http://schemas.microsoft.com/office/drawing/2014/main" xmlns="" val="10013"/>
                  </a:ext>
                </a:extLst>
              </a:tr>
              <a:tr h="304794">
                <a:tc rowSpan="2">
                  <a:txBody>
                    <a:bodyPr/>
                    <a:lstStyle/>
                    <a:p>
                      <a:pPr>
                        <a:spcAft>
                          <a:spcPts val="0"/>
                        </a:spcAft>
                      </a:pPr>
                      <a:r>
                        <a:rPr lang="en-GB" sz="2400" dirty="0">
                          <a:solidFill>
                            <a:srgbClr val="FFFF00"/>
                          </a:solidFill>
                          <a:effectLst/>
                          <a:latin typeface="+mj-lt"/>
                          <a:cs typeface="Times New Roman" panose="02020603050405020304" pitchFamily="18" charset="0"/>
                        </a:rPr>
                        <a:t>6.0  Christian Living</a:t>
                      </a:r>
                    </a:p>
                  </a:txBody>
                  <a:tcPr marL="68573" marR="68573" marT="0" marB="0"/>
                </a:tc>
                <a:tc>
                  <a:txBody>
                    <a:bodyPr/>
                    <a:lstStyle/>
                    <a:p>
                      <a:pPr>
                        <a:spcAft>
                          <a:spcPts val="0"/>
                        </a:spcAft>
                      </a:pPr>
                      <a:r>
                        <a:rPr lang="en-GB" sz="2000" dirty="0">
                          <a:effectLst/>
                          <a:latin typeface="Times New Roman" panose="02020603050405020304" pitchFamily="18" charset="0"/>
                          <a:cs typeface="Times New Roman" panose="02020603050405020304" pitchFamily="18" charset="0"/>
                        </a:rPr>
                        <a:t> Christian        Marriage and Family</a:t>
                      </a:r>
                    </a:p>
                  </a:txBody>
                  <a:tcPr marL="68573" marR="68573" marT="0" marB="0"/>
                </a:tc>
                <a:extLst>
                  <a:ext uri="{0D108BD9-81ED-4DB2-BD59-A6C34878D82A}">
                    <a16:rowId xmlns:a16="http://schemas.microsoft.com/office/drawing/2014/main" xmlns="" val="10014"/>
                  </a:ext>
                </a:extLst>
              </a:tr>
              <a:tr h="304794">
                <a:tc vMerge="1">
                  <a:txBody>
                    <a:bodyPr/>
                    <a:lstStyle/>
                    <a:p>
                      <a:endParaRPr lang="en-GB"/>
                    </a:p>
                  </a:txBody>
                  <a:tcPr/>
                </a:tc>
                <a:tc>
                  <a:txBody>
                    <a:bodyPr/>
                    <a:lstStyle/>
                    <a:p>
                      <a:pPr>
                        <a:spcAft>
                          <a:spcPts val="0"/>
                        </a:spcAft>
                      </a:pPr>
                      <a:r>
                        <a:rPr lang="en-GB" sz="2000" dirty="0">
                          <a:effectLst/>
                          <a:latin typeface="Times New Roman" panose="02020603050405020304" pitchFamily="18" charset="0"/>
                          <a:cs typeface="Times New Roman" panose="02020603050405020304" pitchFamily="18" charset="0"/>
                        </a:rPr>
                        <a:t> Gambling as a form of addiction</a:t>
                      </a:r>
                    </a:p>
                  </a:txBody>
                  <a:tcPr marL="68573" marR="68573" marT="0" marB="0"/>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28308497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067DB-FF7F-0EEF-E354-56AE393D2010}"/>
              </a:ext>
            </a:extLst>
          </p:cNvPr>
          <p:cNvSpPr>
            <a:spLocks noGrp="1"/>
          </p:cNvSpPr>
          <p:nvPr>
            <p:ph type="title"/>
          </p:nvPr>
        </p:nvSpPr>
        <p:spPr>
          <a:xfrm>
            <a:off x="0" y="0"/>
            <a:ext cx="11933238" cy="1380473"/>
          </a:xfrm>
          <a:solidFill>
            <a:schemeClr val="bg1"/>
          </a:solidFill>
        </p:spPr>
        <p:txBody>
          <a:bodyPr>
            <a:normAutofit fontScale="90000"/>
          </a:bodyPr>
          <a:lstStyle/>
          <a:p>
            <a:pPr algn="l" eaLnBrk="1" fontAlgn="auto" hangingPunct="1">
              <a:buFont typeface="Arial" panose="020B0604020202020204"/>
              <a:buNone/>
              <a:defRPr/>
            </a:pPr>
            <a:r>
              <a:rPr lang="en-GB" sz="3600" b="1" dirty="0">
                <a:solidFill>
                  <a:srgbClr val="0070C0"/>
                </a:solidFill>
                <a:latin typeface="Times New Roman" panose="02020603050405020304" pitchFamily="18" charset="0"/>
                <a:ea typeface="Calibri" panose="020F0502020204030204"/>
                <a:cs typeface="Times New Roman" panose="02020603050405020304" pitchFamily="18" charset="0"/>
                <a:sym typeface="Calibri" panose="020F0502020204030204"/>
              </a:rPr>
              <a:t/>
            </a:r>
            <a:br>
              <a:rPr lang="en-GB" sz="3600" b="1" dirty="0">
                <a:solidFill>
                  <a:srgbClr val="0070C0"/>
                </a:solidFill>
                <a:latin typeface="Times New Roman" panose="02020603050405020304" pitchFamily="18" charset="0"/>
                <a:ea typeface="Calibri" panose="020F0502020204030204"/>
                <a:cs typeface="Times New Roman" panose="02020603050405020304" pitchFamily="18" charset="0"/>
                <a:sym typeface="Calibri" panose="020F0502020204030204"/>
              </a:rPr>
            </a:br>
            <a:r>
              <a:rPr lang="en-GB" sz="3600" b="1" dirty="0">
                <a:solidFill>
                  <a:srgbClr val="0070C0"/>
                </a:solidFill>
                <a:latin typeface="Times New Roman" panose="02020603050405020304" pitchFamily="18" charset="0"/>
                <a:ea typeface="Calibri" panose="020F0502020204030204"/>
                <a:cs typeface="Times New Roman" panose="02020603050405020304" pitchFamily="18" charset="0"/>
                <a:sym typeface="Calibri" panose="020F0502020204030204"/>
              </a:rPr>
              <a:t>Relationship between different  learning outcomes and the National Goals of Education in CRE</a:t>
            </a:r>
            <a:r>
              <a:rPr lang="en-GB" sz="4400" dirty="0">
                <a:solidFill>
                  <a:srgbClr val="0070C0"/>
                </a:solidFill>
                <a:latin typeface="Calibri" panose="020F0502020204030204"/>
                <a:ea typeface="Calibri" panose="020F0502020204030204"/>
                <a:cs typeface="Calibri" panose="020F0502020204030204"/>
                <a:sym typeface="Calibri" panose="020F0502020204030204"/>
              </a:rPr>
              <a:t/>
            </a:r>
            <a:br>
              <a:rPr lang="en-GB" sz="4400" dirty="0">
                <a:solidFill>
                  <a:srgbClr val="0070C0"/>
                </a:solidFill>
                <a:latin typeface="Calibri" panose="020F0502020204030204"/>
                <a:ea typeface="Calibri" panose="020F0502020204030204"/>
                <a:cs typeface="Calibri" panose="020F0502020204030204"/>
                <a:sym typeface="Calibri" panose="020F0502020204030204"/>
              </a:rPr>
            </a:br>
            <a:endParaRPr lang="en-GB" sz="4400" dirty="0">
              <a:solidFill>
                <a:srgbClr val="0070C0"/>
              </a:solidFill>
              <a:latin typeface="Calibri" panose="020F0502020204030204"/>
              <a:ea typeface="Calibri" panose="020F0502020204030204"/>
              <a:cs typeface="Calibri" panose="020F0502020204030204"/>
              <a:sym typeface="Calibri" panose="020F0502020204030204"/>
            </a:endParaRPr>
          </a:p>
        </p:txBody>
      </p:sp>
      <p:graphicFrame>
        <p:nvGraphicFramePr>
          <p:cNvPr id="11" name="Content Placeholder 10">
            <a:extLst>
              <a:ext uri="{FF2B5EF4-FFF2-40B4-BE49-F238E27FC236}">
                <a16:creationId xmlns:a16="http://schemas.microsoft.com/office/drawing/2014/main" xmlns="" id="{0FF663A1-0B8C-4A6B-1234-0B982E9463EB}"/>
              </a:ext>
            </a:extLst>
          </p:cNvPr>
          <p:cNvGraphicFramePr>
            <a:graphicFrameLocks noGrp="1"/>
          </p:cNvGraphicFramePr>
          <p:nvPr>
            <p:ph idx="1"/>
            <p:extLst>
              <p:ext uri="{D42A27DB-BD31-4B8C-83A1-F6EECF244321}">
                <p14:modId xmlns:p14="http://schemas.microsoft.com/office/powerpoint/2010/main" val="2593020229"/>
              </p:ext>
            </p:extLst>
          </p:nvPr>
        </p:nvGraphicFramePr>
        <p:xfrm>
          <a:off x="-100852" y="1417638"/>
          <a:ext cx="12192000" cy="558441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xmlns="" val="20000"/>
                    </a:ext>
                  </a:extLst>
                </a:gridCol>
              </a:tblGrid>
              <a:tr h="1920021">
                <a:tc>
                  <a:txBody>
                    <a:bodyPr/>
                    <a:lstStyle/>
                    <a:p>
                      <a:r>
                        <a:rPr lang="en-GB" sz="2000" b="1" kern="1200" dirty="0">
                          <a:solidFill>
                            <a:srgbClr val="FF0000"/>
                          </a:solidFill>
                          <a:effectLst/>
                          <a:latin typeface="Times New Roman" panose="02020603050405020304" pitchFamily="18" charset="0"/>
                          <a:ea typeface="+mn-ea"/>
                          <a:cs typeface="Times New Roman" panose="02020603050405020304" pitchFamily="18" charset="0"/>
                        </a:rPr>
                        <a:t>Goal No.3.Promote individual development and self-fulfilment</a:t>
                      </a:r>
                      <a:endParaRPr lang="en-GB" sz="2000" b="1" dirty="0">
                        <a:solidFill>
                          <a:srgbClr val="FF0000"/>
                        </a:solidFill>
                        <a:effectLst/>
                        <a:latin typeface="Times New Roman" panose="02020603050405020304" pitchFamily="18" charset="0"/>
                        <a:cs typeface="Times New Roman" panose="02020603050405020304" pitchFamily="18" charset="0"/>
                      </a:endParaRPr>
                    </a:p>
                    <a:p>
                      <a:r>
                        <a:rPr lang="en-GB" sz="2000" b="1" kern="1200" dirty="0">
                          <a:solidFill>
                            <a:srgbClr val="FFFF00"/>
                          </a:solidFill>
                          <a:effectLst/>
                          <a:latin typeface="Times New Roman" panose="02020603050405020304" pitchFamily="18" charset="0"/>
                          <a:ea typeface="+mn-ea"/>
                          <a:cs typeface="Times New Roman" panose="02020603050405020304" pitchFamily="18" charset="0"/>
                        </a:rPr>
                        <a:t>Education should provide opportunities for the fullest development of individual talents and personality. It should help children to develop their potential interests and abilities. A vital aspect of individual development is the building of character. This goal can be realised through the first sub strand on the importance of studying CRE</a:t>
                      </a:r>
                    </a:p>
                    <a:p>
                      <a:endParaRPr lang="en-GB" sz="2000" b="1" dirty="0">
                        <a:solidFill>
                          <a:srgbClr val="FFFF00"/>
                        </a:solidFill>
                        <a:latin typeface="Times New Roman" panose="02020603050405020304" pitchFamily="18" charset="0"/>
                        <a:cs typeface="Times New Roman" panose="02020603050405020304" pitchFamily="18" charset="0"/>
                      </a:endParaRPr>
                    </a:p>
                  </a:txBody>
                  <a:tcPr marL="91437" marR="91437" marT="45701" marB="45701"/>
                </a:tc>
                <a:extLst>
                  <a:ext uri="{0D108BD9-81ED-4DB2-BD59-A6C34878D82A}">
                    <a16:rowId xmlns:a16="http://schemas.microsoft.com/office/drawing/2014/main" xmlns="" val="10000"/>
                  </a:ext>
                </a:extLst>
              </a:tr>
              <a:tr h="1676205">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Level Learning Outcomes for Middle school.</a:t>
                      </a:r>
                      <a:endParaRPr lang="en-GB"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b="1" i="1" kern="1200" dirty="0">
                          <a:solidFill>
                            <a:srgbClr val="FF0000"/>
                          </a:solidFill>
                          <a:effectLst/>
                          <a:latin typeface="Times New Roman" panose="02020603050405020304" pitchFamily="18" charset="0"/>
                          <a:ea typeface="+mn-ea"/>
                          <a:cs typeface="Times New Roman" panose="02020603050405020304" pitchFamily="18" charset="0"/>
                        </a:rPr>
                        <a:t>Level learning outcome No.3</a:t>
                      </a:r>
                      <a:r>
                        <a:rPr lang="en-US" sz="1800" kern="1200" dirty="0">
                          <a:solidFill>
                            <a:srgbClr val="FF0000"/>
                          </a:solidFill>
                          <a:effectLst/>
                          <a:latin typeface="Times New Roman" panose="02020603050405020304" pitchFamily="18" charset="0"/>
                          <a:ea typeface="+mn-ea"/>
                          <a:cs typeface="Times New Roman" panose="02020603050405020304" pitchFamily="18" charset="0"/>
                        </a:rPr>
                        <a:t>:</a:t>
                      </a:r>
                      <a:endParaRPr lang="en-GB" sz="1800" kern="1200" dirty="0">
                        <a:solidFill>
                          <a:srgbClr val="FF0000"/>
                        </a:solidFill>
                        <a:effectLst/>
                        <a:latin typeface="Times New Roman" panose="02020603050405020304" pitchFamily="18" charset="0"/>
                        <a:ea typeface="+mn-ea"/>
                        <a:cs typeface="Times New Roman" panose="02020603050405020304" pitchFamily="18" charset="0"/>
                      </a:endParaRPr>
                    </a:p>
                    <a:p>
                      <a:r>
                        <a:rPr lang="en-US" sz="1800" b="1" kern="1200" dirty="0">
                          <a:solidFill>
                            <a:srgbClr val="FF0000"/>
                          </a:solidFill>
                          <a:effectLst/>
                          <a:latin typeface="Times New Roman" panose="02020603050405020304" pitchFamily="18" charset="0"/>
                          <a:ea typeface="+mn-ea"/>
                          <a:cs typeface="Times New Roman" panose="02020603050405020304" pitchFamily="18" charset="0"/>
                        </a:rPr>
                        <a:t>Demonstrate social skills, spiritual and moral values for peaceful co-existence. </a:t>
                      </a:r>
                      <a:endParaRPr lang="en-GB" sz="1800" b="1" kern="1200" dirty="0">
                        <a:solidFill>
                          <a:srgbClr val="FF0000"/>
                        </a:solidFill>
                        <a:effectLst/>
                        <a:latin typeface="Times New Roman" panose="02020603050405020304" pitchFamily="18" charset="0"/>
                        <a:ea typeface="+mn-ea"/>
                        <a:cs typeface="Times New Roman" panose="02020603050405020304" pitchFamily="18" charset="0"/>
                      </a:endParaRPr>
                    </a:p>
                    <a:p>
                      <a:r>
                        <a:rPr lang="en-GB" sz="1800" kern="1200" dirty="0">
                          <a:solidFill>
                            <a:schemeClr val="dk1"/>
                          </a:solidFill>
                          <a:effectLst/>
                          <a:latin typeface="Times New Roman" panose="02020603050405020304" pitchFamily="18" charset="0"/>
                          <a:ea typeface="+mn-ea"/>
                          <a:cs typeface="Times New Roman" panose="02020603050405020304" pitchFamily="18" charset="0"/>
                        </a:rPr>
                        <a:t>This level learning outcome helps to achieve the national goals No.3 through the learners understanding the meaning and importance of studying CRE in Junior Secondary.</a:t>
                      </a:r>
                    </a:p>
                    <a:p>
                      <a:endParaRPr lang="en-GB" sz="1400" dirty="0">
                        <a:latin typeface="Times New Roman" panose="02020603050405020304" pitchFamily="18" charset="0"/>
                        <a:cs typeface="Times New Roman" panose="02020603050405020304" pitchFamily="18" charset="0"/>
                      </a:endParaRPr>
                    </a:p>
                  </a:txBody>
                  <a:tcPr marL="91437" marR="91437" marT="45701" marB="45701"/>
                </a:tc>
                <a:extLst>
                  <a:ext uri="{0D108BD9-81ED-4DB2-BD59-A6C34878D82A}">
                    <a16:rowId xmlns:a16="http://schemas.microsoft.com/office/drawing/2014/main" xmlns="" val="10001"/>
                  </a:ext>
                </a:extLst>
              </a:tr>
              <a:tr h="1987847">
                <a:tc>
                  <a:txBody>
                    <a:bodyPr/>
                    <a:lstStyle/>
                    <a:p>
                      <a:r>
                        <a:rPr lang="en-GB" sz="1800" kern="1200" dirty="0">
                          <a:solidFill>
                            <a:schemeClr val="dk1"/>
                          </a:solidFill>
                          <a:effectLst/>
                          <a:latin typeface="Times New Roman" panose="02020603050405020304" pitchFamily="18" charset="0"/>
                          <a:ea typeface="+mn-ea"/>
                          <a:cs typeface="Times New Roman" panose="02020603050405020304" pitchFamily="18" charset="0"/>
                        </a:rPr>
                        <a:t>Subject General Learning Outcomes for CRE</a:t>
                      </a:r>
                      <a:endParaRPr lang="en-GB" sz="1400" dirty="0">
                        <a:effectLst/>
                        <a:latin typeface="Times New Roman" panose="02020603050405020304" pitchFamily="18" charset="0"/>
                        <a:cs typeface="Times New Roman" panose="02020603050405020304" pitchFamily="18" charset="0"/>
                      </a:endParaRPr>
                    </a:p>
                    <a:p>
                      <a:r>
                        <a:rPr lang="en-GB" sz="1800" b="1" i="1" kern="1200" dirty="0">
                          <a:solidFill>
                            <a:schemeClr val="dk1"/>
                          </a:solidFill>
                          <a:effectLst/>
                          <a:latin typeface="Times New Roman" panose="02020603050405020304" pitchFamily="18" charset="0"/>
                          <a:ea typeface="+mn-ea"/>
                          <a:cs typeface="Times New Roman" panose="02020603050405020304" pitchFamily="18" charset="0"/>
                        </a:rPr>
                        <a:t>Subject General Learning Outcome No.1</a:t>
                      </a:r>
                      <a:endParaRPr lang="en-GB" sz="1400" dirty="0">
                        <a:effectLst/>
                        <a:latin typeface="Times New Roman" panose="02020603050405020304" pitchFamily="18" charset="0"/>
                        <a:cs typeface="Times New Roman" panose="02020603050405020304" pitchFamily="18" charset="0"/>
                      </a:endParaRPr>
                    </a:p>
                    <a:p>
                      <a:r>
                        <a:rPr lang="en-GB" sz="1800" b="1" kern="1200" dirty="0">
                          <a:solidFill>
                            <a:srgbClr val="FF0000"/>
                          </a:solidFill>
                          <a:effectLst/>
                          <a:latin typeface="Times New Roman" panose="02020603050405020304" pitchFamily="18" charset="0"/>
                          <a:ea typeface="+mn-ea"/>
                          <a:cs typeface="Times New Roman" panose="02020603050405020304" pitchFamily="18" charset="0"/>
                        </a:rPr>
                        <a:t>Read and analyse Biblical teachings to acquire knowledge, skills, values and attitudes that enable them make informed decisions and choices in their day to day lives.</a:t>
                      </a:r>
                      <a:r>
                        <a:rPr lang="en-GB" sz="1800" kern="1200" dirty="0">
                          <a:solidFill>
                            <a:schemeClr val="dk1"/>
                          </a:solidFill>
                          <a:effectLst/>
                          <a:latin typeface="Times New Roman" panose="02020603050405020304" pitchFamily="18" charset="0"/>
                          <a:ea typeface="+mn-ea"/>
                          <a:cs typeface="Times New Roman" panose="02020603050405020304" pitchFamily="18" charset="0"/>
                        </a:rPr>
                        <a:t> Through reading the Bible, discussing, explaining, sharing and applying the teachings learnt it promotes holistic skills development such as spiritual, social, moral, emotional ,mental, psychological, creative and aesthetic in the life a learner.</a:t>
                      </a:r>
                      <a:endParaRPr lang="en-GB" sz="1400" dirty="0">
                        <a:effectLst/>
                        <a:latin typeface="Times New Roman" panose="02020603050405020304" pitchFamily="18" charset="0"/>
                        <a:cs typeface="Times New Roman" panose="02020603050405020304" pitchFamily="18" charset="0"/>
                      </a:endParaRPr>
                    </a:p>
                    <a:p>
                      <a:endParaRPr lang="en-GB" sz="1400" dirty="0">
                        <a:latin typeface="Times New Roman" panose="02020603050405020304" pitchFamily="18" charset="0"/>
                        <a:cs typeface="Times New Roman" panose="02020603050405020304" pitchFamily="18" charset="0"/>
                      </a:endParaRPr>
                    </a:p>
                  </a:txBody>
                  <a:tcPr marL="91437" marR="91437" marT="45701" marB="45701"/>
                </a:tc>
                <a:extLst>
                  <a:ext uri="{0D108BD9-81ED-4DB2-BD59-A6C34878D82A}">
                    <a16:rowId xmlns:a16="http://schemas.microsoft.com/office/drawing/2014/main" xmlns="" val="10002"/>
                  </a:ext>
                </a:extLst>
              </a:tr>
            </a:tbl>
          </a:graphicData>
        </a:graphic>
      </p:graphicFrame>
      <p:cxnSp>
        <p:nvCxnSpPr>
          <p:cNvPr id="5" name="Straight Arrow Connector 4"/>
          <p:cNvCxnSpPr/>
          <p:nvPr/>
        </p:nvCxnSpPr>
        <p:spPr>
          <a:xfrm>
            <a:off x="7315200" y="163185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Down Arrow 7"/>
          <p:cNvSpPr/>
          <p:nvPr/>
        </p:nvSpPr>
        <p:spPr>
          <a:xfrm>
            <a:off x="7627725" y="3342381"/>
            <a:ext cx="484632" cy="83759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Down Arrow 8"/>
          <p:cNvSpPr/>
          <p:nvPr/>
        </p:nvSpPr>
        <p:spPr>
          <a:xfrm>
            <a:off x="7530084" y="4477121"/>
            <a:ext cx="484632" cy="95917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Up Arrow 13"/>
          <p:cNvSpPr/>
          <p:nvPr/>
        </p:nvSpPr>
        <p:spPr>
          <a:xfrm>
            <a:off x="225468" y="4769210"/>
            <a:ext cx="438411" cy="374995"/>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6" name="Up Arrow 15"/>
          <p:cNvSpPr/>
          <p:nvPr/>
        </p:nvSpPr>
        <p:spPr>
          <a:xfrm>
            <a:off x="444673" y="3018774"/>
            <a:ext cx="394571" cy="450936"/>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6243235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7" y="764704"/>
            <a:ext cx="3363170" cy="2183042"/>
          </a:xfrm>
        </p:spPr>
        <p:txBody>
          <a:bodyPr vert="horz" lIns="91440" tIns="45720" rIns="91440" bIns="45720" rtlCol="0" anchor="b">
            <a:normAutofit/>
          </a:bodyPr>
          <a:lstStyle/>
          <a:p>
            <a:r>
              <a:rPr lang="en-US" sz="4000" b="1" dirty="0">
                <a:effectLst>
                  <a:outerShdw blurRad="38100" dist="38100" dir="2700000" algn="tl">
                    <a:srgbClr val="000000">
                      <a:alpha val="43137"/>
                    </a:srgbClr>
                  </a:outerShdw>
                </a:effectLst>
              </a:rPr>
              <a:t>KWL</a:t>
            </a:r>
            <a:endParaRPr lang="en-US" sz="4000" dirty="0"/>
          </a:p>
        </p:txBody>
      </p:sp>
      <p:pic>
        <p:nvPicPr>
          <p:cNvPr id="15" name="Picture 15">
            <a:extLst>
              <a:ext uri="{FF2B5EF4-FFF2-40B4-BE49-F238E27FC236}">
                <a16:creationId xmlns:a16="http://schemas.microsoft.com/office/drawing/2014/main" xmlns="" id="{2B856B81-CD39-4403-9A0B-09D8854F096C}"/>
              </a:ext>
            </a:extLst>
          </p:cNvPr>
          <p:cNvPicPr>
            <a:picLocks noChangeAspect="1"/>
          </p:cNvPicPr>
          <p:nvPr/>
        </p:nvPicPr>
        <p:blipFill>
          <a:blip r:embed="rId3"/>
          <a:stretch>
            <a:fillRect/>
          </a:stretch>
        </p:blipFill>
        <p:spPr>
          <a:xfrm>
            <a:off x="5196964" y="1108946"/>
            <a:ext cx="1846470" cy="1846470"/>
          </a:xfrm>
          <a:prstGeom prst="rect">
            <a:avLst/>
          </a:prstGeom>
        </p:spPr>
      </p:pic>
      <p:sp>
        <p:nvSpPr>
          <p:cNvPr id="9" name="TextBox 8">
            <a:extLst>
              <a:ext uri="{FF2B5EF4-FFF2-40B4-BE49-F238E27FC236}">
                <a16:creationId xmlns:a16="http://schemas.microsoft.com/office/drawing/2014/main" xmlns="" id="{31C27902-87F1-4330-BD36-AB74DD6D12BA}"/>
              </a:ext>
            </a:extLst>
          </p:cNvPr>
          <p:cNvSpPr txBox="1"/>
          <p:nvPr/>
        </p:nvSpPr>
        <p:spPr>
          <a:xfrm>
            <a:off x="479376" y="3122675"/>
            <a:ext cx="5690043" cy="227732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169545" indent="-228600">
              <a:lnSpc>
                <a:spcPct val="90000"/>
              </a:lnSpc>
              <a:spcBef>
                <a:spcPts val="200"/>
              </a:spcBef>
              <a:spcAft>
                <a:spcPts val="200"/>
              </a:spcAft>
              <a:buFont typeface="Arial" panose="020B0604020202020204" pitchFamily="34" charset="0"/>
              <a:buChar char="•"/>
            </a:pPr>
            <a:r>
              <a:rPr lang="en-US" sz="2400" b="1" dirty="0"/>
              <a:t>1. What </a:t>
            </a:r>
            <a:r>
              <a:rPr lang="en-US" sz="2400" b="1" i="1" dirty="0"/>
              <a:t>I know</a:t>
            </a:r>
            <a:r>
              <a:rPr lang="en-US" sz="2400" b="1" dirty="0"/>
              <a:t> about ….........</a:t>
            </a:r>
            <a:endParaRPr lang="en-US" sz="2400" dirty="0"/>
          </a:p>
          <a:p>
            <a:pPr marL="228600" indent="-228600">
              <a:lnSpc>
                <a:spcPct val="90000"/>
              </a:lnSpc>
              <a:spcBef>
                <a:spcPts val="200"/>
              </a:spcBef>
              <a:spcAft>
                <a:spcPts val="200"/>
              </a:spcAft>
              <a:buFont typeface="Arial" panose="020B0604020202020204" pitchFamily="34" charset="0"/>
              <a:buChar char="•"/>
            </a:pPr>
            <a:r>
              <a:rPr lang="en-US" sz="2400" b="1" dirty="0"/>
              <a:t>2. What </a:t>
            </a:r>
            <a:r>
              <a:rPr lang="en-US" sz="2400" b="1" i="1" dirty="0"/>
              <a:t>I want to know</a:t>
            </a:r>
            <a:r>
              <a:rPr lang="en-US" sz="2400" b="1" dirty="0"/>
              <a:t> about …............</a:t>
            </a:r>
            <a:endParaRPr lang="en-US" sz="2400" dirty="0"/>
          </a:p>
        </p:txBody>
      </p:sp>
      <p:pic>
        <p:nvPicPr>
          <p:cNvPr id="8" name="Picture 8" descr="Icon&#10;&#10;Description automatically generated">
            <a:extLst>
              <a:ext uri="{FF2B5EF4-FFF2-40B4-BE49-F238E27FC236}">
                <a16:creationId xmlns:a16="http://schemas.microsoft.com/office/drawing/2014/main" xmlns="" id="{22A07808-AB80-4B2E-A807-9581362A71B6}"/>
              </a:ext>
            </a:extLst>
          </p:cNvPr>
          <p:cNvPicPr>
            <a:picLocks noGrp="1" noChangeAspect="1"/>
          </p:cNvPicPr>
          <p:nvPr>
            <p:ph idx="1"/>
          </p:nvPr>
        </p:nvPicPr>
        <p:blipFill>
          <a:blip r:embed="rId4"/>
          <a:stretch>
            <a:fillRect/>
          </a:stretch>
        </p:blipFill>
        <p:spPr>
          <a:xfrm>
            <a:off x="8276706" y="2102491"/>
            <a:ext cx="2260176" cy="3217333"/>
          </a:xfrm>
          <a:prstGeom prst="rect">
            <a:avLst/>
          </a:prstGeom>
        </p:spPr>
      </p:pic>
    </p:spTree>
    <p:extLst>
      <p:ext uri="{BB962C8B-B14F-4D97-AF65-F5344CB8AC3E}">
        <p14:creationId xmlns:p14="http://schemas.microsoft.com/office/powerpoint/2010/main" val="2150697021"/>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22B84-C80A-3E0A-497A-1328D6766892}"/>
              </a:ext>
            </a:extLst>
          </p:cNvPr>
          <p:cNvSpPr>
            <a:spLocks noGrp="1"/>
          </p:cNvSpPr>
          <p:nvPr>
            <p:ph type="title"/>
          </p:nvPr>
        </p:nvSpPr>
        <p:spPr>
          <a:xfrm>
            <a:off x="609600" y="274638"/>
            <a:ext cx="7102642" cy="750887"/>
          </a:xfrm>
          <a:solidFill>
            <a:schemeClr val="bg1"/>
          </a:solidFill>
        </p:spPr>
        <p:txBody>
          <a:bodyPr>
            <a:normAutofit fontScale="90000"/>
          </a:bodyPr>
          <a:lstStyle/>
          <a:p>
            <a:pPr algn="l" eaLnBrk="1" fontAlgn="auto" hangingPunct="1">
              <a:buFont typeface="Arial" panose="020B0604020202020204"/>
              <a:buNone/>
              <a:defRPr/>
            </a:pPr>
            <a:r>
              <a:rPr lang="en-US" sz="3100" b="1" dirty="0">
                <a:solidFill>
                  <a:srgbClr val="FF0000"/>
                </a:solidFill>
                <a:latin typeface="+mj-lt"/>
                <a:ea typeface="Calibri" panose="020F0502020204030204"/>
                <a:cs typeface="Times New Roman" panose="02020603050405020304" pitchFamily="18" charset="0"/>
                <a:sym typeface="Calibri" panose="020F0502020204030204"/>
              </a:rPr>
              <a:t/>
            </a:r>
            <a:br>
              <a:rPr lang="en-US" sz="3100" b="1" dirty="0">
                <a:solidFill>
                  <a:srgbClr val="FF0000"/>
                </a:solidFill>
                <a:latin typeface="+mj-lt"/>
                <a:ea typeface="Calibri" panose="020F0502020204030204"/>
                <a:cs typeface="Times New Roman" panose="02020603050405020304" pitchFamily="18" charset="0"/>
                <a:sym typeface="Calibri" panose="020F0502020204030204"/>
              </a:rPr>
            </a:br>
            <a:r>
              <a:rPr lang="en-US" sz="3100" b="1" dirty="0">
                <a:solidFill>
                  <a:srgbClr val="FF0000"/>
                </a:solidFill>
                <a:latin typeface="+mj-lt"/>
                <a:ea typeface="Calibri" panose="020F0502020204030204"/>
                <a:cs typeface="Times New Roman" panose="02020603050405020304" pitchFamily="18" charset="0"/>
                <a:sym typeface="Calibri" panose="020F0502020204030204"/>
              </a:rPr>
              <a:t>Unique features of  CRE Curriculum design</a:t>
            </a:r>
            <a:r>
              <a:rPr lang="en-US" sz="4400" dirty="0">
                <a:solidFill>
                  <a:srgbClr val="CC66FF"/>
                </a:solidFill>
                <a:latin typeface="+mj-lt"/>
                <a:ea typeface="Calibri" panose="020F0502020204030204"/>
                <a:cs typeface="Calibri" panose="020F0502020204030204"/>
                <a:sym typeface="Calibri" panose="020F0502020204030204"/>
              </a:rPr>
              <a:t/>
            </a:r>
            <a:br>
              <a:rPr lang="en-US" sz="4400" dirty="0">
                <a:solidFill>
                  <a:srgbClr val="CC66FF"/>
                </a:solidFill>
                <a:latin typeface="+mj-lt"/>
                <a:ea typeface="Calibri" panose="020F0502020204030204"/>
                <a:cs typeface="Calibri" panose="020F0502020204030204"/>
                <a:sym typeface="Calibri" panose="020F0502020204030204"/>
              </a:rPr>
            </a:br>
            <a:endParaRPr lang="en-GB" sz="4400" dirty="0">
              <a:solidFill>
                <a:srgbClr val="CC66FF"/>
              </a:solidFill>
              <a:latin typeface="+mj-lt"/>
              <a:ea typeface="Calibri" panose="020F0502020204030204"/>
              <a:cs typeface="Calibri" panose="020F0502020204030204"/>
              <a:sym typeface="Calibri" panose="020F0502020204030204"/>
            </a:endParaRPr>
          </a:p>
        </p:txBody>
      </p:sp>
      <p:sp>
        <p:nvSpPr>
          <p:cNvPr id="3" name="Content Placeholder 2">
            <a:extLst>
              <a:ext uri="{FF2B5EF4-FFF2-40B4-BE49-F238E27FC236}">
                <a16:creationId xmlns:a16="http://schemas.microsoft.com/office/drawing/2014/main" xmlns="" id="{9436AC65-9F3B-7BAC-4057-C85869741242}"/>
              </a:ext>
            </a:extLst>
          </p:cNvPr>
          <p:cNvSpPr>
            <a:spLocks noGrp="1"/>
          </p:cNvSpPr>
          <p:nvPr>
            <p:ph idx="1"/>
          </p:nvPr>
        </p:nvSpPr>
        <p:spPr>
          <a:xfrm>
            <a:off x="-112542" y="1672389"/>
            <a:ext cx="12079117" cy="3631132"/>
          </a:xfrm>
          <a:solidFill>
            <a:schemeClr val="bg1"/>
          </a:solidFill>
        </p:spPr>
        <p:txBody>
          <a:bodyPr/>
          <a:lstStyle/>
          <a:p>
            <a:pPr marL="514350" indent="-514350">
              <a:buFont typeface="+mj-lt"/>
              <a:buAutoNum type="arabicPeriod"/>
              <a:defRPr/>
            </a:pPr>
            <a:r>
              <a:rPr lang="en-US" sz="24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The main   source for  learning and reference is the </a:t>
            </a:r>
            <a:r>
              <a:rPr lang="en-US" sz="24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Bible, strictly the </a:t>
            </a:r>
            <a:r>
              <a:rPr lang="en-US" sz="24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Good News Bible.</a:t>
            </a:r>
            <a:endParaRPr lang="en-US" sz="24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514350" indent="-514350" eaLnBrk="1" fontAlgn="auto" hangingPunct="1">
              <a:buFont typeface="+mj-lt"/>
              <a:buAutoNum type="arabicPeriod"/>
              <a:defRPr/>
            </a:pPr>
            <a:r>
              <a:rPr lang="en-US" sz="24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Societal norms/progressive cultural values and the  constitution also  compliment some themes in teaching  CRE.</a:t>
            </a:r>
          </a:p>
          <a:p>
            <a:pPr marL="514350" indent="-514350" eaLnBrk="1" fontAlgn="auto" hangingPunct="1">
              <a:buFont typeface="+mj-lt"/>
              <a:buAutoNum type="arabicPeriod"/>
              <a:defRPr/>
            </a:pPr>
            <a:r>
              <a:rPr lang="en-US" sz="24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CRE is an easy host of  specific learning outcomes that are attitudinal/values  , therefore facilitators should ensure the expected values/positive attitudes are well embedded, demonstrated and accounted for through learning experiences in and out of class.</a:t>
            </a:r>
          </a:p>
          <a:p>
            <a:pPr eaLnBrk="1" fontAlgn="auto" hangingPunct="1">
              <a:buFont typeface="Arial" panose="020B0604020202020204"/>
              <a:buChar char="•"/>
              <a:defRPr/>
            </a:pPr>
            <a:r>
              <a:rPr lang="en-US" sz="24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For example a specific learning outcome like</a:t>
            </a:r>
            <a:r>
              <a:rPr lang="en-GB" sz="24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GB" sz="2400" b="1" dirty="0">
                <a:solidFill>
                  <a:srgbClr val="00B0F0"/>
                </a:solidFill>
                <a:latin typeface="Times New Roman" panose="02020603050405020304" pitchFamily="18" charset="0"/>
                <a:ea typeface="Calibri" panose="020F0502020204030204"/>
                <a:cs typeface="Times New Roman" panose="02020603050405020304" pitchFamily="18" charset="0"/>
                <a:sym typeface="Calibri" panose="020F0502020204030204"/>
              </a:rPr>
              <a:t>appreciate Christian Religious Education for sound moral and religious </a:t>
            </a:r>
            <a:r>
              <a:rPr lang="en-GB" sz="2400" b="1" dirty="0" err="1">
                <a:solidFill>
                  <a:srgbClr val="00B0F0"/>
                </a:solidFill>
                <a:latin typeface="Times New Roman" panose="02020603050405020304" pitchFamily="18" charset="0"/>
                <a:ea typeface="Calibri" panose="020F0502020204030204"/>
                <a:cs typeface="Times New Roman" panose="02020603050405020304" pitchFamily="18" charset="0"/>
                <a:sym typeface="Calibri" panose="020F0502020204030204"/>
              </a:rPr>
              <a:t>values.The</a:t>
            </a:r>
            <a:r>
              <a:rPr lang="en-GB" sz="2400" b="1" dirty="0">
                <a:solidFill>
                  <a:srgbClr val="00B0F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GB" sz="24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corresponding suggested learning is </a:t>
            </a:r>
            <a:r>
              <a:rPr lang="en-GB" sz="2400" u="sng"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use charts/ posters/flashcards  to write messages and themes that promote sound moral and religious values </a:t>
            </a:r>
            <a:r>
              <a:rPr lang="en-GB" sz="2400" dirty="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a:p>
            <a:pPr marL="514350" indent="-514350" eaLnBrk="1" fontAlgn="auto" hangingPunct="1">
              <a:buFont typeface="+mj-lt"/>
              <a:buAutoNum type="arabicPeriod"/>
              <a:defRPr/>
            </a:pPr>
            <a:endParaRPr lang="en-US" sz="2400" dirty="0">
              <a:solidFill>
                <a:schemeClr val="dk1"/>
              </a:solidFill>
              <a:latin typeface="+mj-lt"/>
              <a:ea typeface="Calibri" panose="020F0502020204030204"/>
              <a:cs typeface="Times New Roman" panose="02020603050405020304" pitchFamily="18" charset="0"/>
              <a:sym typeface="Calibri" panose="020F0502020204030204"/>
            </a:endParaRPr>
          </a:p>
        </p:txBody>
      </p:sp>
    </p:spTree>
    <p:extLst>
      <p:ext uri="{BB962C8B-B14F-4D97-AF65-F5344CB8AC3E}">
        <p14:creationId xmlns:p14="http://schemas.microsoft.com/office/powerpoint/2010/main" val="3812194042"/>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l"/>
            <a:r>
              <a:rPr lang="en-US" sz="3600" b="1" dirty="0">
                <a:solidFill>
                  <a:srgbClr val="FF0000"/>
                </a:solidFill>
                <a:cs typeface="Times New Roman" panose="02020603050405020304" pitchFamily="18" charset="0"/>
              </a:rPr>
              <a:t>Unique features in CRE Curriculum design</a:t>
            </a:r>
            <a:endParaRPr lang="en-GB" sz="3600" dirty="0">
              <a:solidFill>
                <a:srgbClr val="FF0000"/>
              </a:solidFill>
            </a:endParaRPr>
          </a:p>
        </p:txBody>
      </p:sp>
      <p:sp>
        <p:nvSpPr>
          <p:cNvPr id="3" name="Content Placeholder 2"/>
          <p:cNvSpPr>
            <a:spLocks noGrp="1"/>
          </p:cNvSpPr>
          <p:nvPr>
            <p:ph idx="1"/>
          </p:nvPr>
        </p:nvSpPr>
        <p:spPr>
          <a:xfrm>
            <a:off x="838200" y="1207439"/>
            <a:ext cx="10515600" cy="4351338"/>
          </a:xfrm>
        </p:spPr>
        <p:txBody>
          <a:bodyPr/>
          <a:lstStyle/>
          <a:p>
            <a:pPr marL="0" indent="0">
              <a:lnSpc>
                <a:spcPct val="150000"/>
              </a:lnSpc>
              <a:buNone/>
            </a:pPr>
            <a:r>
              <a:rPr lang="en-US" dirty="0">
                <a:latin typeface="+mj-lt"/>
                <a:cs typeface="Times New Roman" panose="02020603050405020304" pitchFamily="18" charset="0"/>
              </a:rPr>
              <a:t>4.Financial literacy, consumer literacy, consumer literacy  and citizenship education have been infused  formally, non formally and informally, tailored to the teachings in the Good News Bible.</a:t>
            </a:r>
          </a:p>
          <a:p>
            <a:pPr fontAlgn="t"/>
            <a:r>
              <a:rPr lang="en-GB" dirty="0">
                <a:latin typeface="+mj-lt"/>
                <a:cs typeface="Times New Roman" panose="02020603050405020304" pitchFamily="18" charset="0"/>
              </a:rPr>
              <a:t>5.CSL concepts incorporated in CRE with  emphasis on application of knowledge, skills, attitudes and values acquired in various concepts/sub strands  such gambling </a:t>
            </a:r>
            <a:r>
              <a:rPr lang="en-GB" b="1" dirty="0"/>
              <a:t>,</a:t>
            </a:r>
            <a:r>
              <a:rPr lang="en-GB" dirty="0"/>
              <a:t>Christian Responsibility       over Animals, Fish and Birds and Christian Responsibility over Plants</a:t>
            </a:r>
          </a:p>
          <a:p>
            <a:pPr marL="0" indent="0">
              <a:lnSpc>
                <a:spcPct val="150000"/>
              </a:lnSpc>
              <a:buNone/>
            </a:pPr>
            <a:endParaRPr lang="en-GB" dirty="0">
              <a:latin typeface="+mj-lt"/>
              <a:cs typeface="Times New Roman" panose="02020603050405020304" pitchFamily="18" charset="0"/>
            </a:endParaRPr>
          </a:p>
        </p:txBody>
      </p:sp>
    </p:spTree>
    <p:extLst>
      <p:ext uri="{BB962C8B-B14F-4D97-AF65-F5344CB8AC3E}">
        <p14:creationId xmlns:p14="http://schemas.microsoft.com/office/powerpoint/2010/main" val="3495733785"/>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5528"/>
          </a:xfrm>
        </p:spPr>
        <p:txBody>
          <a:bodyPr/>
          <a:lstStyle/>
          <a:p>
            <a:r>
              <a:rPr lang="en-US" sz="3600" b="1" dirty="0">
                <a:solidFill>
                  <a:srgbClr val="FF0000"/>
                </a:solidFill>
                <a:cs typeface="Times New Roman" panose="02020603050405020304" pitchFamily="18" charset="0"/>
              </a:rPr>
              <a:t>Unique features in CRE Curriculum design</a:t>
            </a:r>
            <a:endParaRPr lang="en-GB" sz="3600" dirty="0">
              <a:solidFill>
                <a:srgbClr val="FF0000"/>
              </a:solidFill>
            </a:endParaRPr>
          </a:p>
        </p:txBody>
      </p:sp>
      <p:sp>
        <p:nvSpPr>
          <p:cNvPr id="3" name="Content Placeholder 2"/>
          <p:cNvSpPr>
            <a:spLocks noGrp="1"/>
          </p:cNvSpPr>
          <p:nvPr>
            <p:ph idx="1"/>
          </p:nvPr>
        </p:nvSpPr>
        <p:spPr>
          <a:xfrm>
            <a:off x="397042" y="1311443"/>
            <a:ext cx="11381874" cy="4451684"/>
          </a:xfrm>
        </p:spPr>
        <p:txBody>
          <a:bodyPr/>
          <a:lstStyle/>
          <a:p>
            <a:pPr>
              <a:buFont typeface="Wingdings" panose="05000000000000000000" pitchFamily="2" charset="2"/>
              <a:buChar char="q"/>
              <a:defRPr/>
            </a:pPr>
            <a:r>
              <a:rPr lang="en-GB" dirty="0">
                <a:solidFill>
                  <a:schemeClr val="dk1"/>
                </a:solidFill>
                <a:latin typeface="+mj-lt"/>
                <a:ea typeface="Calibri" panose="020F0502020204030204"/>
                <a:cs typeface="Times New Roman" panose="02020603050405020304" pitchFamily="18" charset="0"/>
                <a:sym typeface="Calibri" panose="020F0502020204030204"/>
              </a:rPr>
              <a:t>The currently  CRE lesson is mainly introduced  using a </a:t>
            </a:r>
            <a:r>
              <a:rPr lang="en-GB" b="1" u="sng" dirty="0">
                <a:solidFill>
                  <a:srgbClr val="FF0000"/>
                </a:solidFill>
                <a:latin typeface="+mj-lt"/>
                <a:ea typeface="Calibri" panose="020F0502020204030204"/>
                <a:cs typeface="Times New Roman" panose="02020603050405020304" pitchFamily="18" charset="0"/>
                <a:sym typeface="Calibri" panose="020F0502020204030204"/>
              </a:rPr>
              <a:t>human experience/life approach techniques </a:t>
            </a:r>
            <a:r>
              <a:rPr lang="en-GB" dirty="0">
                <a:solidFill>
                  <a:schemeClr val="dk1"/>
                </a:solidFill>
                <a:latin typeface="+mj-lt"/>
                <a:ea typeface="Calibri" panose="020F0502020204030204"/>
                <a:cs typeface="Times New Roman" panose="02020603050405020304" pitchFamily="18" charset="0"/>
                <a:sym typeface="Calibri" panose="020F0502020204030204"/>
              </a:rPr>
              <a:t>by the facilitator/s asking questions or  giving a story .This was to  enable learners to  relate with the concept and bring out their personal/communal/societal experience for knowledge. </a:t>
            </a:r>
          </a:p>
          <a:p>
            <a:pPr>
              <a:buFont typeface="Wingdings" panose="05000000000000000000" pitchFamily="2" charset="2"/>
              <a:buChar char="q"/>
              <a:defRPr/>
            </a:pPr>
            <a:r>
              <a:rPr lang="en-GB" dirty="0">
                <a:solidFill>
                  <a:schemeClr val="dk1"/>
                </a:solidFill>
                <a:latin typeface="+mj-lt"/>
                <a:ea typeface="Calibri" panose="020F0502020204030204"/>
                <a:cs typeface="Times New Roman" panose="02020603050405020304" pitchFamily="18" charset="0"/>
                <a:sym typeface="Calibri" panose="020F0502020204030204"/>
              </a:rPr>
              <a:t>Now facilitator can allow the learners to  brainstorm/debate/discuss the story on their own, or instruct learners to look  pictures or illustrates, watch video clips and make observations, use aminations, songs, audio resources or </a:t>
            </a:r>
            <a:r>
              <a:rPr lang="en-GB" dirty="0" err="1">
                <a:solidFill>
                  <a:schemeClr val="dk1"/>
                </a:solidFill>
                <a:latin typeface="+mj-lt"/>
                <a:ea typeface="Calibri" panose="020F0502020204030204"/>
                <a:cs typeface="Times New Roman" panose="02020603050405020304" pitchFamily="18" charset="0"/>
                <a:sym typeface="Calibri" panose="020F0502020204030204"/>
              </a:rPr>
              <a:t>relia</a:t>
            </a:r>
            <a:r>
              <a:rPr lang="en-GB" dirty="0">
                <a:solidFill>
                  <a:schemeClr val="dk1"/>
                </a:solidFill>
                <a:latin typeface="+mj-lt"/>
                <a:ea typeface="Calibri" panose="020F0502020204030204"/>
                <a:cs typeface="Times New Roman" panose="02020603050405020304" pitchFamily="18" charset="0"/>
                <a:sym typeface="Calibri" panose="020F0502020204030204"/>
              </a:rPr>
              <a:t>  to understand the human experience/life approach , apply and link  knowledge during a lesson.</a:t>
            </a:r>
          </a:p>
        </p:txBody>
      </p:sp>
    </p:spTree>
    <p:extLst>
      <p:ext uri="{BB962C8B-B14F-4D97-AF65-F5344CB8AC3E}">
        <p14:creationId xmlns:p14="http://schemas.microsoft.com/office/powerpoint/2010/main" val="192864081"/>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749"/>
          </a:xfrm>
        </p:spPr>
        <p:txBody>
          <a:bodyPr/>
          <a:lstStyle/>
          <a:p>
            <a:r>
              <a:rPr lang="en-US" sz="3600" b="1" dirty="0">
                <a:solidFill>
                  <a:srgbClr val="FF0000"/>
                </a:solidFill>
                <a:cs typeface="Times New Roman" panose="02020603050405020304" pitchFamily="18" charset="0"/>
              </a:rPr>
              <a:t>Unique features in CRE Curriculum design</a:t>
            </a:r>
            <a:endParaRPr lang="en-GB" sz="3600" dirty="0"/>
          </a:p>
        </p:txBody>
      </p:sp>
      <p:sp>
        <p:nvSpPr>
          <p:cNvPr id="3" name="Content Placeholder 2"/>
          <p:cNvSpPr>
            <a:spLocks noGrp="1"/>
          </p:cNvSpPr>
          <p:nvPr>
            <p:ph idx="1"/>
          </p:nvPr>
        </p:nvSpPr>
        <p:spPr>
          <a:xfrm>
            <a:off x="838200" y="1191126"/>
            <a:ext cx="10515600" cy="4985837"/>
          </a:xfrm>
        </p:spPr>
        <p:txBody>
          <a:bodyPr/>
          <a:lstStyle/>
          <a:p>
            <a:pPr algn="just">
              <a:spcBef>
                <a:spcPts val="363"/>
              </a:spcBef>
              <a:spcAft>
                <a:spcPct val="0"/>
              </a:spcAft>
              <a:buClr>
                <a:srgbClr val="000000"/>
              </a:buClr>
              <a:buFont typeface="Wingdings" panose="05000000000000000000" pitchFamily="2" charset="2"/>
              <a:buChar char="§"/>
              <a:defRPr/>
            </a:pPr>
            <a:r>
              <a:rPr lang="en-US" dirty="0">
                <a:latin typeface="Times New Roman" panose="02020603050405020304" pitchFamily="18" charset="0"/>
                <a:ea typeface="Calibri" pitchFamily="34" charset="0"/>
                <a:cs typeface="Times New Roman" panose="02020603050405020304" pitchFamily="18" charset="0"/>
                <a:sym typeface="Calibri" pitchFamily="34" charset="0"/>
              </a:rPr>
              <a:t>CRE  has tasks/learning experience/sub strands that aim at building the  learner’s capacity for learner support programmes such as Programmes Pastoral Instructions(PPI),Parental Engagement and Empowerment(PEE), Guidance and counseling ,career guidance etc.</a:t>
            </a:r>
          </a:p>
          <a:p>
            <a:pPr algn="just">
              <a:spcBef>
                <a:spcPts val="363"/>
              </a:spcBef>
              <a:spcAft>
                <a:spcPct val="0"/>
              </a:spcAft>
              <a:buClr>
                <a:srgbClr val="000000"/>
              </a:buClr>
              <a:buFont typeface="Wingdings" panose="05000000000000000000" pitchFamily="2" charset="2"/>
              <a:buChar char="§"/>
              <a:defRPr/>
            </a:pPr>
            <a:r>
              <a:rPr lang="en-US" dirty="0">
                <a:latin typeface="Times New Roman" panose="02020603050405020304" pitchFamily="18" charset="0"/>
                <a:ea typeface="Calibri" pitchFamily="34" charset="0"/>
                <a:cs typeface="Times New Roman" panose="02020603050405020304" pitchFamily="18" charset="0"/>
                <a:sym typeface="Calibri" pitchFamily="34" charset="0"/>
              </a:rPr>
              <a:t>Concepts in </a:t>
            </a:r>
            <a:r>
              <a:rPr lang="en-US" u="sng" dirty="0">
                <a:solidFill>
                  <a:srgbClr val="CC66FF"/>
                </a:solidFill>
                <a:latin typeface="Times New Roman" panose="02020603050405020304" pitchFamily="18" charset="0"/>
                <a:ea typeface="Calibri" pitchFamily="34" charset="0"/>
                <a:cs typeface="Times New Roman" panose="02020603050405020304" pitchFamily="18" charset="0"/>
                <a:sym typeface="Calibri" pitchFamily="34" charset="0"/>
              </a:rPr>
              <a:t>Financial literacy and consumer literacy </a:t>
            </a:r>
            <a:r>
              <a:rPr lang="en-US" dirty="0">
                <a:latin typeface="Times New Roman" panose="02020603050405020304" pitchFamily="18" charset="0"/>
                <a:ea typeface="Calibri" pitchFamily="34" charset="0"/>
                <a:cs typeface="Times New Roman" panose="02020603050405020304" pitchFamily="18" charset="0"/>
                <a:sym typeface="Calibri" pitchFamily="34" charset="0"/>
              </a:rPr>
              <a:t>have been tailored to biblical teachings and mainstreamed under concepts on Responsibility over plants/animals, gambling ,selected forms of worship, Bible translation etc. </a:t>
            </a:r>
            <a:endParaRPr lang="en-GB" dirty="0"/>
          </a:p>
        </p:txBody>
      </p:sp>
      <p:sp>
        <p:nvSpPr>
          <p:cNvPr id="4" name="Rectangle 3"/>
          <p:cNvSpPr/>
          <p:nvPr/>
        </p:nvSpPr>
        <p:spPr>
          <a:xfrm>
            <a:off x="3048000" y="2387690"/>
            <a:ext cx="6096000" cy="369332"/>
          </a:xfrm>
          <a:prstGeom prst="rect">
            <a:avLst/>
          </a:prstGeom>
        </p:spPr>
        <p:txBody>
          <a:bodyPr>
            <a:spAutoFit/>
          </a:bodyPr>
          <a:lstStyle/>
          <a:p>
            <a:pPr algn="just">
              <a:spcBef>
                <a:spcPts val="363"/>
              </a:spcBef>
              <a:spcAft>
                <a:spcPct val="0"/>
              </a:spcAft>
              <a:buClr>
                <a:srgbClr val="000000"/>
              </a:buClr>
              <a:buFont typeface="Wingdings" panose="05000000000000000000" pitchFamily="2" charset="2"/>
              <a:buChar char="§"/>
              <a:defRPr/>
            </a:pPr>
            <a:r>
              <a:rPr lang="en-US" dirty="0">
                <a:latin typeface="Times New Roman" panose="02020603050405020304" pitchFamily="18" charset="0"/>
                <a:ea typeface="Calibri" pitchFamily="34" charset="0"/>
                <a:cs typeface="Times New Roman" panose="02020603050405020304" pitchFamily="18" charset="0"/>
                <a:sym typeface="Calibri" pitchFamily="34" charset="0"/>
              </a:rPr>
              <a:t>.</a:t>
            </a:r>
          </a:p>
        </p:txBody>
      </p:sp>
    </p:spTree>
    <p:extLst>
      <p:ext uri="{BB962C8B-B14F-4D97-AF65-F5344CB8AC3E}">
        <p14:creationId xmlns:p14="http://schemas.microsoft.com/office/powerpoint/2010/main" val="533389770"/>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xmlns="" id="{A62843B2-A0FC-B957-4A8D-A6FF77E41465}"/>
              </a:ext>
            </a:extLst>
          </p:cNvPr>
          <p:cNvSpPr>
            <a:spLocks noChangeArrowheads="1"/>
          </p:cNvSpPr>
          <p:nvPr/>
        </p:nvSpPr>
        <p:spPr bwMode="auto">
          <a:xfrm>
            <a:off x="344488" y="1457325"/>
            <a:ext cx="227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pPr>
            <a:r>
              <a:rPr lang="en-GB" altLang="en-US" sz="1200">
                <a:cs typeface="Times New Roman" panose="02020603050405020304" pitchFamily="18" charset="0"/>
              </a:rPr>
              <a:t>.</a:t>
            </a:r>
            <a:endParaRPr lang="en-GB" altLang="en-US" sz="1800">
              <a:cs typeface="Times New Roman" panose="02020603050405020304" pitchFamily="18" charset="0"/>
            </a:endParaRPr>
          </a:p>
        </p:txBody>
      </p:sp>
      <p:sp>
        <p:nvSpPr>
          <p:cNvPr id="80899" name="TextBox 2">
            <a:extLst>
              <a:ext uri="{FF2B5EF4-FFF2-40B4-BE49-F238E27FC236}">
                <a16:creationId xmlns:a16="http://schemas.microsoft.com/office/drawing/2014/main" xmlns="" id="{579B6030-1FA8-E9B1-A8B2-CE49CCD49BC9}"/>
              </a:ext>
            </a:extLst>
          </p:cNvPr>
          <p:cNvSpPr txBox="1">
            <a:spLocks noChangeArrowheads="1"/>
          </p:cNvSpPr>
          <p:nvPr/>
        </p:nvSpPr>
        <p:spPr bwMode="auto">
          <a:xfrm>
            <a:off x="274638" y="319088"/>
            <a:ext cx="1140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pPr>
            <a:r>
              <a:rPr lang="en-US" altLang="en-US" sz="3200" b="1" dirty="0">
                <a:solidFill>
                  <a:srgbClr val="00B0F0"/>
                </a:solidFill>
                <a:latin typeface="+mn-lt"/>
                <a:cs typeface="Times New Roman" panose="02020603050405020304" pitchFamily="18" charset="0"/>
              </a:rPr>
              <a:t>LIFE SKILLS EDUCATION-</a:t>
            </a:r>
            <a:r>
              <a:rPr lang="en-US" altLang="en-US" sz="3200" b="1" dirty="0">
                <a:solidFill>
                  <a:srgbClr val="FF0000"/>
                </a:solidFill>
                <a:latin typeface="+mn-lt"/>
                <a:cs typeface="Times New Roman" panose="02020603050405020304" pitchFamily="18" charset="0"/>
              </a:rPr>
              <a:t>Essence Statement</a:t>
            </a:r>
          </a:p>
        </p:txBody>
      </p:sp>
      <p:sp>
        <p:nvSpPr>
          <p:cNvPr id="74756" name="TextBox 6">
            <a:extLst>
              <a:ext uri="{FF2B5EF4-FFF2-40B4-BE49-F238E27FC236}">
                <a16:creationId xmlns:a16="http://schemas.microsoft.com/office/drawing/2014/main" xmlns="" id="{7FF6D426-252D-47D6-EE02-67CF9F092577}"/>
              </a:ext>
            </a:extLst>
          </p:cNvPr>
          <p:cNvSpPr txBox="1">
            <a:spLocks noChangeArrowheads="1"/>
          </p:cNvSpPr>
          <p:nvPr/>
        </p:nvSpPr>
        <p:spPr bwMode="auto">
          <a:xfrm>
            <a:off x="93663" y="957263"/>
            <a:ext cx="11753850" cy="5539978"/>
          </a:xfrm>
          <a:prstGeom prst="rect">
            <a:avLst/>
          </a:prstGeom>
          <a:solidFill>
            <a:schemeClr val="bg1"/>
          </a:solidFill>
          <a:ln w="9525">
            <a:noFill/>
            <a:miter lim="800000"/>
            <a:headEnd/>
            <a:tailEnd/>
          </a:ln>
        </p:spPr>
        <p:txBody>
          <a:bodyPr>
            <a:spAutoFit/>
          </a:bodyPr>
          <a:lstStyle/>
          <a:p>
            <a:pPr marL="457200" indent="-457200" eaLnBrk="1" hangingPunct="1">
              <a:buClr>
                <a:srgbClr val="000000"/>
              </a:buClr>
              <a:buFont typeface="+mj-lt"/>
              <a:buAutoNum type="arabicPeriod"/>
              <a:defRPr/>
            </a:pPr>
            <a:r>
              <a:rPr lang="en-GB" altLang="en-US" sz="2400" dirty="0">
                <a:solidFill>
                  <a:schemeClr val="tx1"/>
                </a:solidFill>
                <a:latin typeface="+mj-lt"/>
                <a:cs typeface="Times New Roman" panose="02020603050405020304" pitchFamily="18" charset="0"/>
              </a:rPr>
              <a:t>Life Skills Education is the study of the abilities for adaptive and positive behaviour that enable individuals to deal effectively with the demands and challenges of everyday life. </a:t>
            </a:r>
          </a:p>
          <a:p>
            <a:pPr marL="457200" indent="-457200" eaLnBrk="1" hangingPunct="1">
              <a:buClr>
                <a:srgbClr val="000000"/>
              </a:buClr>
              <a:buFont typeface="+mj-lt"/>
              <a:buAutoNum type="arabicPeriod"/>
              <a:defRPr/>
            </a:pPr>
            <a:r>
              <a:rPr lang="en-GB" altLang="en-US" sz="2400" dirty="0">
                <a:solidFill>
                  <a:schemeClr val="tx1"/>
                </a:solidFill>
                <a:latin typeface="+mj-lt"/>
                <a:cs typeface="Times New Roman" panose="02020603050405020304" pitchFamily="18" charset="0"/>
              </a:rPr>
              <a:t>It aims at enhancing the knowledge on and appreciation of oneself, the need to value and promote good interpersonal skills, as well as improving the quality of decisiveness in day-to-day life. </a:t>
            </a:r>
          </a:p>
          <a:p>
            <a:pPr marL="457200" indent="-457200" eaLnBrk="1" hangingPunct="1">
              <a:buClr>
                <a:srgbClr val="000000"/>
              </a:buClr>
              <a:buFont typeface="+mj-lt"/>
              <a:buAutoNum type="arabicPeriod"/>
              <a:defRPr/>
            </a:pPr>
            <a:r>
              <a:rPr lang="en-GB" altLang="en-US" sz="2400" dirty="0">
                <a:solidFill>
                  <a:schemeClr val="tx1"/>
                </a:solidFill>
                <a:latin typeface="+mj-lt"/>
                <a:cs typeface="Times New Roman" panose="02020603050405020304" pitchFamily="18" charset="0"/>
              </a:rPr>
              <a:t>The need for the development and application of life skills is supported by Vygotsky’s social-cultural development theory that presupposes that learning takes place when learners interact with each other.</a:t>
            </a:r>
          </a:p>
          <a:p>
            <a:pPr marL="457200" indent="-457200" eaLnBrk="1" hangingPunct="1">
              <a:buClr>
                <a:srgbClr val="000000"/>
              </a:buClr>
              <a:buFont typeface="+mj-lt"/>
              <a:buAutoNum type="arabicPeriod"/>
              <a:defRPr/>
            </a:pPr>
            <a:r>
              <a:rPr lang="en-GB" altLang="en-US" sz="2400" dirty="0">
                <a:solidFill>
                  <a:schemeClr val="tx1"/>
                </a:solidFill>
                <a:latin typeface="+mj-lt"/>
                <a:cs typeface="Times New Roman" panose="02020603050405020304" pitchFamily="18" charset="0"/>
              </a:rPr>
              <a:t> Learners negotiate meanings with people in the environment and achieve their goals by interacting with teachers, peers, materials and the atmosphere embedded in the context. </a:t>
            </a:r>
            <a:endParaRPr lang="en-US" altLang="en-US" sz="2400" dirty="0">
              <a:solidFill>
                <a:schemeClr val="tx1"/>
              </a:solidFill>
              <a:latin typeface="+mj-lt"/>
              <a:cs typeface="Times New Roman" panose="02020603050405020304" pitchFamily="18" charset="0"/>
            </a:endParaRPr>
          </a:p>
          <a:p>
            <a:pPr eaLnBrk="1" hangingPunct="1">
              <a:buClr>
                <a:srgbClr val="000000"/>
              </a:buClr>
              <a:defRPr/>
            </a:pPr>
            <a:r>
              <a:rPr lang="en-GB" altLang="en-US" sz="2400" dirty="0">
                <a:solidFill>
                  <a:schemeClr val="tx1"/>
                </a:solidFill>
                <a:latin typeface="+mj-lt"/>
              </a:rPr>
              <a:t> </a:t>
            </a:r>
            <a:endParaRPr lang="en-US" altLang="en-US" sz="2400" dirty="0">
              <a:solidFill>
                <a:schemeClr val="tx1"/>
              </a:solidFill>
              <a:latin typeface="+mj-lt"/>
            </a:endParaRPr>
          </a:p>
          <a:p>
            <a:pPr eaLnBrk="1" hangingPunct="1">
              <a:buClr>
                <a:srgbClr val="000000"/>
              </a:buClr>
              <a:defRPr/>
            </a:pPr>
            <a:endParaRPr lang="en-GB" altLang="en-US" sz="2400" dirty="0">
              <a:solidFill>
                <a:schemeClr val="tx1"/>
              </a:solidFill>
              <a:latin typeface="Calibri" pitchFamily="34" charset="0"/>
            </a:endParaRPr>
          </a:p>
          <a:p>
            <a:pPr eaLnBrk="1" hangingPunct="1">
              <a:buClr>
                <a:srgbClr val="000000"/>
              </a:buClr>
              <a:defRPr/>
            </a:pPr>
            <a:endParaRPr lang="en-GB" altLang="en-US" sz="1800" dirty="0">
              <a:solidFill>
                <a:schemeClr val="tx1"/>
              </a:solidFill>
              <a:latin typeface="Calibri" pitchFamily="34" charset="0"/>
            </a:endParaRPr>
          </a:p>
        </p:txBody>
      </p:sp>
    </p:spTree>
    <p:extLst>
      <p:ext uri="{BB962C8B-B14F-4D97-AF65-F5344CB8AC3E}">
        <p14:creationId xmlns:p14="http://schemas.microsoft.com/office/powerpoint/2010/main" val="268812844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3812"/>
          </a:xfrm>
        </p:spPr>
        <p:txBody>
          <a:bodyPr/>
          <a:lstStyle/>
          <a:p>
            <a:r>
              <a:rPr lang="en-US" altLang="en-US" sz="3600" b="1" dirty="0">
                <a:solidFill>
                  <a:srgbClr val="00B0F0"/>
                </a:solidFill>
                <a:latin typeface="Times New Roman" panose="02020603050405020304" pitchFamily="18" charset="0"/>
                <a:cs typeface="Times New Roman" panose="02020603050405020304" pitchFamily="18" charset="0"/>
              </a:rPr>
              <a:t>LIFE SKILLS EDUCATION-</a:t>
            </a:r>
            <a:r>
              <a:rPr lang="en-US" altLang="en-US" sz="3600" b="1" dirty="0">
                <a:solidFill>
                  <a:srgbClr val="FF0000"/>
                </a:solidFill>
                <a:latin typeface="Times New Roman" panose="02020603050405020304" pitchFamily="18" charset="0"/>
                <a:cs typeface="Times New Roman" panose="02020603050405020304" pitchFamily="18" charset="0"/>
              </a:rPr>
              <a:t>Essence Statement</a:t>
            </a:r>
            <a:r>
              <a:rPr lang="en-US" altLang="en-US" b="1" dirty="0">
                <a:solidFill>
                  <a:srgbClr val="FF0000"/>
                </a:solidFill>
                <a:latin typeface="Times New Roman" panose="02020603050405020304" pitchFamily="18" charset="0"/>
                <a:cs typeface="Times New Roman" panose="02020603050405020304" pitchFamily="18" charset="0"/>
              </a:rPr>
              <a:t/>
            </a:r>
            <a:br>
              <a:rPr lang="en-US" altLang="en-US" b="1" dirty="0">
                <a:solidFill>
                  <a:srgbClr val="FF0000"/>
                </a:solidFill>
                <a:latin typeface="Times New Roman" panose="02020603050405020304" pitchFamily="18" charset="0"/>
                <a:cs typeface="Times New Roman" panose="02020603050405020304" pitchFamily="18" charset="0"/>
              </a:rPr>
            </a:br>
            <a:endParaRPr lang="en-GB" dirty="0"/>
          </a:p>
        </p:txBody>
      </p:sp>
      <p:sp>
        <p:nvSpPr>
          <p:cNvPr id="3" name="Content Placeholder 2"/>
          <p:cNvSpPr>
            <a:spLocks noGrp="1"/>
          </p:cNvSpPr>
          <p:nvPr>
            <p:ph idx="1"/>
          </p:nvPr>
        </p:nvSpPr>
        <p:spPr>
          <a:xfrm>
            <a:off x="228600" y="1825625"/>
            <a:ext cx="11125200" cy="4351338"/>
          </a:xfrm>
        </p:spPr>
        <p:txBody>
          <a:bodyPr/>
          <a:lstStyle/>
          <a:p>
            <a:pPr marL="0" indent="0">
              <a:buClr>
                <a:srgbClr val="000000"/>
              </a:buClr>
              <a:buNone/>
              <a:defRPr/>
            </a:pPr>
            <a:r>
              <a:rPr lang="en-GB" altLang="en-US" sz="2400" dirty="0">
                <a:cs typeface="Times New Roman" pitchFamily="18" charset="0"/>
              </a:rPr>
              <a:t>5.LSE is anchored on Article 10 of the Constitution of Kenya 2010 which prescribes the national values and principles that need to be inculcated into all Kenyans. </a:t>
            </a:r>
          </a:p>
          <a:p>
            <a:pPr marL="0" indent="0">
              <a:buClr>
                <a:srgbClr val="000000"/>
              </a:buClr>
              <a:buNone/>
              <a:defRPr/>
            </a:pPr>
            <a:r>
              <a:rPr lang="en-GB" altLang="en-US" sz="2400" dirty="0">
                <a:cs typeface="Times New Roman" pitchFamily="18" charset="0"/>
              </a:rPr>
              <a:t>6.The National Education Sector Plan (NESP 2018- 2022) which builds on successes and challenges of previous sectoral plans, champions for a value-based education system, and the need to transmit life skills, principles and values for personal, social and economic development. </a:t>
            </a:r>
          </a:p>
          <a:p>
            <a:pPr marL="0" indent="0">
              <a:buClr>
                <a:srgbClr val="000000"/>
              </a:buClr>
              <a:buNone/>
              <a:defRPr/>
            </a:pPr>
            <a:r>
              <a:rPr lang="en-GB" altLang="en-US" sz="2400" dirty="0">
                <a:cs typeface="Times New Roman" pitchFamily="18" charset="0"/>
              </a:rPr>
              <a:t>7.LSE equips the learners with psychosocial competencies and interpersonal skills that enable them to make informed decisions, think creatively and critically.</a:t>
            </a:r>
            <a:endParaRPr lang="en-US" altLang="en-US" sz="2400" dirty="0">
              <a:cs typeface="Times New Roman" pitchFamily="18" charset="0"/>
            </a:endParaRPr>
          </a:p>
        </p:txBody>
      </p:sp>
    </p:spTree>
    <p:extLst>
      <p:ext uri="{BB962C8B-B14F-4D97-AF65-F5344CB8AC3E}">
        <p14:creationId xmlns:p14="http://schemas.microsoft.com/office/powerpoint/2010/main" val="1771586079"/>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3812"/>
          </a:xfrm>
        </p:spPr>
        <p:txBody>
          <a:bodyPr/>
          <a:lstStyle/>
          <a:p>
            <a:pPr>
              <a:spcBef>
                <a:spcPts val="638"/>
              </a:spcBef>
            </a:pPr>
            <a:r>
              <a:rPr lang="en-US" altLang="en-US" b="1" dirty="0">
                <a:solidFill>
                  <a:srgbClr val="FF0000"/>
                </a:solidFill>
                <a:cs typeface="Calibri" panose="020F0502020204030204" pitchFamily="34" charset="0"/>
                <a:sym typeface="Calibri" panose="020F0502020204030204" pitchFamily="34" charset="0"/>
              </a:rPr>
              <a:t>Strands and Sub strands</a:t>
            </a:r>
            <a:endParaRPr lang="en-GB" altLang="en-US" b="1" dirty="0">
              <a:solidFill>
                <a:srgbClr val="FF0000"/>
              </a:solidFill>
              <a:cs typeface="Calibri" panose="020F0502020204030204" pitchFamily="34" charset="0"/>
              <a:sym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4037482"/>
              </p:ext>
            </p:extLst>
          </p:nvPr>
        </p:nvGraphicFramePr>
        <p:xfrm>
          <a:off x="300788" y="1118937"/>
          <a:ext cx="11053012" cy="8177593"/>
        </p:xfrm>
        <a:graphic>
          <a:graphicData uri="http://schemas.openxmlformats.org/drawingml/2006/table">
            <a:tbl>
              <a:tblPr firstRow="1" bandRow="1">
                <a:tableStyleId>{5C22544A-7EE6-4342-B048-85BDC9FD1C3A}</a:tableStyleId>
              </a:tblPr>
              <a:tblGrid>
                <a:gridCol w="5526506">
                  <a:extLst>
                    <a:ext uri="{9D8B030D-6E8A-4147-A177-3AD203B41FA5}">
                      <a16:colId xmlns:a16="http://schemas.microsoft.com/office/drawing/2014/main" xmlns="" val="20000"/>
                    </a:ext>
                  </a:extLst>
                </a:gridCol>
                <a:gridCol w="5526506">
                  <a:extLst>
                    <a:ext uri="{9D8B030D-6E8A-4147-A177-3AD203B41FA5}">
                      <a16:colId xmlns:a16="http://schemas.microsoft.com/office/drawing/2014/main" xmlns="" val="20001"/>
                    </a:ext>
                  </a:extLst>
                </a:gridCol>
              </a:tblGrid>
              <a:tr h="674872">
                <a:tc>
                  <a:txBody>
                    <a:bodyPr/>
                    <a:lstStyle/>
                    <a:p>
                      <a:r>
                        <a:rPr lang="en-US" sz="3200" dirty="0">
                          <a:solidFill>
                            <a:srgbClr val="FF0000"/>
                          </a:solidFill>
                        </a:rPr>
                        <a:t>Strands</a:t>
                      </a:r>
                      <a:endParaRPr lang="en-GB" sz="3200" dirty="0">
                        <a:solidFill>
                          <a:srgbClr val="FF0000"/>
                        </a:solidFill>
                      </a:endParaRPr>
                    </a:p>
                  </a:txBody>
                  <a:tcPr/>
                </a:tc>
                <a:tc>
                  <a:txBody>
                    <a:bodyPr/>
                    <a:lstStyle/>
                    <a:p>
                      <a:r>
                        <a:rPr lang="en-US" sz="3600" dirty="0">
                          <a:solidFill>
                            <a:srgbClr val="FF0000"/>
                          </a:solidFill>
                        </a:rPr>
                        <a:t>Sub Strands</a:t>
                      </a:r>
                      <a:endParaRPr lang="en-GB" sz="3600" dirty="0">
                        <a:solidFill>
                          <a:srgbClr val="FF0000"/>
                        </a:solidFill>
                      </a:endParaRPr>
                    </a:p>
                  </a:txBody>
                  <a:tcPr/>
                </a:tc>
                <a:extLst>
                  <a:ext uri="{0D108BD9-81ED-4DB2-BD59-A6C34878D82A}">
                    <a16:rowId xmlns:a16="http://schemas.microsoft.com/office/drawing/2014/main" xmlns="" val="10000"/>
                  </a:ext>
                </a:extLst>
              </a:tr>
              <a:tr h="1494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dirty="0">
                          <a:latin typeface="+mj-lt"/>
                          <a:cs typeface="Calibri" panose="020F0502020204030204" pitchFamily="34" charset="0"/>
                          <a:sym typeface="Calibri" panose="020F0502020204030204" pitchFamily="34" charset="0"/>
                        </a:rPr>
                        <a:t>1.0 Personal Management Skills</a:t>
                      </a:r>
                    </a:p>
                    <a:p>
                      <a:endParaRPr lang="en-GB" sz="2400" dirty="0">
                        <a:latin typeface="+mj-lt"/>
                      </a:endParaRPr>
                    </a:p>
                  </a:txBody>
                  <a:tcPr/>
                </a:tc>
                <a:tc>
                  <a:txBody>
                    <a:bodyPr/>
                    <a:lstStyle/>
                    <a:p>
                      <a:pPr eaLnBrk="1" hangingPunct="1">
                        <a:spcBef>
                          <a:spcPts val="638"/>
                        </a:spcBef>
                        <a:buSzPts val="3200"/>
                      </a:pPr>
                      <a:r>
                        <a:rPr lang="en-GB" altLang="en-US" sz="2400" b="1" dirty="0">
                          <a:latin typeface="+mj-lt"/>
                          <a:cs typeface="Calibri" panose="020F0502020204030204" pitchFamily="34" charset="0"/>
                          <a:sym typeface="Calibri" panose="020F0502020204030204" pitchFamily="34" charset="0"/>
                        </a:rPr>
                        <a:t>Self- Awareness </a:t>
                      </a:r>
                      <a:endParaRPr lang="en-GB" altLang="en-US" sz="2400" i="1" dirty="0">
                        <a:latin typeface="+mj-lt"/>
                        <a:cs typeface="Calibri" panose="020F0502020204030204" pitchFamily="34" charset="0"/>
                        <a:sym typeface="Calibri" panose="020F0502020204030204" pitchFamily="34" charset="0"/>
                      </a:endParaRPr>
                    </a:p>
                    <a:p>
                      <a:pPr eaLnBrk="1" hangingPunct="1">
                        <a:spcBef>
                          <a:spcPts val="638"/>
                        </a:spcBef>
                        <a:buSzPts val="3200"/>
                      </a:pPr>
                      <a:r>
                        <a:rPr lang="en-GB" altLang="en-US" sz="2400" b="1" dirty="0">
                          <a:latin typeface="+mj-lt"/>
                          <a:cs typeface="Calibri" panose="020F0502020204030204" pitchFamily="34" charset="0"/>
                          <a:sym typeface="Calibri" panose="020F0502020204030204" pitchFamily="34" charset="0"/>
                        </a:rPr>
                        <a:t>Self-Esteem </a:t>
                      </a:r>
                      <a:endParaRPr lang="en-GB" altLang="en-US" sz="2400" b="0" i="1" dirty="0">
                        <a:latin typeface="+mj-lt"/>
                        <a:cs typeface="Calibri" panose="020F0502020204030204" pitchFamily="34" charset="0"/>
                        <a:sym typeface="Calibri" panose="020F0502020204030204" pitchFamily="34" charset="0"/>
                      </a:endParaRPr>
                    </a:p>
                    <a:p>
                      <a:pPr eaLnBrk="1" hangingPunct="1">
                        <a:spcBef>
                          <a:spcPts val="638"/>
                        </a:spcBef>
                        <a:buSzPts val="3200"/>
                      </a:pPr>
                      <a:r>
                        <a:rPr lang="en-GB" altLang="en-US" sz="2400" b="1" dirty="0">
                          <a:latin typeface="+mj-lt"/>
                          <a:cs typeface="Calibri" panose="020F0502020204030204" pitchFamily="34" charset="0"/>
                          <a:sym typeface="Calibri" panose="020F0502020204030204" pitchFamily="34" charset="0"/>
                        </a:rPr>
                        <a:t>Managing Emotions</a:t>
                      </a:r>
                      <a:r>
                        <a:rPr lang="en-US" altLang="en-US" sz="2400" b="1" dirty="0">
                          <a:latin typeface="+mj-lt"/>
                          <a:cs typeface="Calibri" panose="020F0502020204030204" pitchFamily="34" charset="0"/>
                          <a:sym typeface="Calibri" panose="020F0502020204030204" pitchFamily="34" charset="0"/>
                        </a:rPr>
                        <a:t> </a:t>
                      </a:r>
                      <a:endParaRPr lang="en-GB" altLang="en-US" sz="2400" b="0" i="1" dirty="0">
                        <a:latin typeface="+mj-lt"/>
                        <a:cs typeface="Calibri" panose="020F0502020204030204" pitchFamily="34" charset="0"/>
                        <a:sym typeface="Calibri" panose="020F0502020204030204" pitchFamily="34" charset="0"/>
                      </a:endParaRPr>
                    </a:p>
                    <a:p>
                      <a:pPr eaLnBrk="1" hangingPunct="1">
                        <a:spcBef>
                          <a:spcPts val="638"/>
                        </a:spcBef>
                        <a:buSzPts val="3200"/>
                      </a:pPr>
                      <a:r>
                        <a:rPr lang="en-GB" altLang="en-US" sz="2400" b="1" dirty="0">
                          <a:latin typeface="+mj-lt"/>
                          <a:cs typeface="Calibri" panose="020F0502020204030204" pitchFamily="34" charset="0"/>
                          <a:sym typeface="Calibri" panose="020F0502020204030204" pitchFamily="34" charset="0"/>
                        </a:rPr>
                        <a:t>Managing Stress </a:t>
                      </a:r>
                      <a:endParaRPr lang="en-GB" sz="2400" dirty="0">
                        <a:latin typeface="+mj-lt"/>
                      </a:endParaRPr>
                    </a:p>
                  </a:txBody>
                  <a:tcPr/>
                </a:tc>
                <a:extLst>
                  <a:ext uri="{0D108BD9-81ED-4DB2-BD59-A6C34878D82A}">
                    <a16:rowId xmlns:a16="http://schemas.microsoft.com/office/drawing/2014/main" xmlns="" val="10001"/>
                  </a:ext>
                </a:extLst>
              </a:tr>
              <a:tr h="2603077">
                <a:tc>
                  <a:txBody>
                    <a:bodyPr/>
                    <a:lstStyle/>
                    <a:p>
                      <a:pPr eaLnBrk="1" fontAlgn="auto" hangingPunct="1">
                        <a:lnSpc>
                          <a:spcPct val="100000"/>
                        </a:lnSpc>
                        <a:spcBef>
                          <a:spcPts val="640"/>
                        </a:spcBef>
                        <a:spcAft>
                          <a:spcPts val="0"/>
                        </a:spcAft>
                        <a:buClr>
                          <a:schemeClr val="dk1"/>
                        </a:buClr>
                        <a:buSzPts val="3200"/>
                        <a:defRPr/>
                      </a:pPr>
                      <a:r>
                        <a:rPr lang="en-GB" sz="2400" b="1" dirty="0">
                          <a:solidFill>
                            <a:schemeClr val="dk1"/>
                          </a:solidFill>
                          <a:latin typeface="+mj-lt"/>
                          <a:ea typeface="Calibri" panose="020F0502020204030204"/>
                          <a:cs typeface="Calibri" panose="020F0502020204030204"/>
                          <a:sym typeface="Calibri" panose="020F0502020204030204"/>
                        </a:rPr>
                        <a:t>2.0 Interpersonal- Relationship Skills </a:t>
                      </a:r>
                    </a:p>
                  </a:txBody>
                  <a:tcPr/>
                </a:tc>
                <a:tc>
                  <a:txBody>
                    <a:bodyPr/>
                    <a:lstStyle/>
                    <a:p>
                      <a:pPr eaLnBrk="1" hangingPunct="1">
                        <a:lnSpc>
                          <a:spcPct val="100000"/>
                        </a:lnSpc>
                        <a:spcBef>
                          <a:spcPts val="638"/>
                        </a:spcBef>
                        <a:buSzPts val="3200"/>
                      </a:pPr>
                      <a:r>
                        <a:rPr lang="en-GB" altLang="en-US" sz="2400" b="1" dirty="0">
                          <a:latin typeface="+mj-lt"/>
                          <a:cs typeface="Calibri" panose="020F0502020204030204" pitchFamily="34" charset="0"/>
                          <a:sym typeface="Calibri" panose="020F0502020204030204" pitchFamily="34" charset="0"/>
                        </a:rPr>
                        <a:t>Healthy Relationships</a:t>
                      </a:r>
                    </a:p>
                    <a:p>
                      <a:pPr eaLnBrk="1" hangingPunct="1">
                        <a:lnSpc>
                          <a:spcPct val="100000"/>
                        </a:lnSpc>
                        <a:spcBef>
                          <a:spcPts val="638"/>
                        </a:spcBef>
                        <a:buSzPts val="3200"/>
                      </a:pPr>
                      <a:r>
                        <a:rPr lang="en-GB" altLang="en-US" sz="2400" b="1" dirty="0">
                          <a:latin typeface="+mj-lt"/>
                          <a:cs typeface="Calibri" panose="020F0502020204030204" pitchFamily="34" charset="0"/>
                          <a:sym typeface="Calibri" panose="020F0502020204030204" pitchFamily="34" charset="0"/>
                        </a:rPr>
                        <a:t>Effective Communication</a:t>
                      </a:r>
                      <a:r>
                        <a:rPr lang="en-US" altLang="en-US" sz="2400" b="1" dirty="0">
                          <a:latin typeface="+mj-lt"/>
                          <a:cs typeface="Calibri" panose="020F0502020204030204" pitchFamily="34" charset="0"/>
                          <a:sym typeface="Calibri" panose="020F0502020204030204" pitchFamily="34" charset="0"/>
                        </a:rPr>
                        <a:t> </a:t>
                      </a:r>
                      <a:endParaRPr lang="en-GB" altLang="en-US" sz="2400" b="1" dirty="0">
                        <a:latin typeface="+mj-lt"/>
                        <a:cs typeface="Calibri" panose="020F0502020204030204" pitchFamily="34" charset="0"/>
                        <a:sym typeface="Calibri" panose="020F0502020204030204" pitchFamily="34" charset="0"/>
                      </a:endParaRPr>
                    </a:p>
                    <a:p>
                      <a:pPr eaLnBrk="1" hangingPunct="1">
                        <a:lnSpc>
                          <a:spcPct val="100000"/>
                        </a:lnSpc>
                        <a:spcBef>
                          <a:spcPts val="638"/>
                        </a:spcBef>
                        <a:buSzPts val="3200"/>
                      </a:pPr>
                      <a:r>
                        <a:rPr lang="en-GB" altLang="en-US" sz="2400" b="1" dirty="0">
                          <a:latin typeface="+mj-lt"/>
                          <a:cs typeface="Calibri" panose="020F0502020204030204" pitchFamily="34" charset="0"/>
                          <a:sym typeface="Calibri" panose="020F0502020204030204" pitchFamily="34" charset="0"/>
                        </a:rPr>
                        <a:t>Negotiation Skills</a:t>
                      </a:r>
                      <a:r>
                        <a:rPr lang="en-US" altLang="en-US" sz="2400" b="1" dirty="0">
                          <a:latin typeface="+mj-lt"/>
                          <a:cs typeface="Calibri" panose="020F0502020204030204" pitchFamily="34" charset="0"/>
                          <a:sym typeface="Calibri" panose="020F0502020204030204" pitchFamily="34" charset="0"/>
                        </a:rPr>
                        <a:t> </a:t>
                      </a:r>
                      <a:endParaRPr lang="en-US" altLang="en-US" sz="2400" i="1" dirty="0">
                        <a:latin typeface="+mj-lt"/>
                        <a:cs typeface="Calibri" panose="020F0502020204030204" pitchFamily="34" charset="0"/>
                        <a:sym typeface="Calibri" panose="020F0502020204030204" pitchFamily="34" charset="0"/>
                      </a:endParaRPr>
                    </a:p>
                    <a:p>
                      <a:pPr eaLnBrk="1" hangingPunct="1">
                        <a:lnSpc>
                          <a:spcPct val="100000"/>
                        </a:lnSpc>
                        <a:spcBef>
                          <a:spcPts val="638"/>
                        </a:spcBef>
                        <a:buSzPts val="3200"/>
                      </a:pPr>
                      <a:r>
                        <a:rPr lang="en-GB" altLang="en-US" sz="2400" b="1" dirty="0">
                          <a:latin typeface="+mj-lt"/>
                          <a:cs typeface="Calibri" panose="020F0502020204030204" pitchFamily="34" charset="0"/>
                          <a:sym typeface="Calibri" panose="020F0502020204030204" pitchFamily="34" charset="0"/>
                        </a:rPr>
                        <a:t>Non-violent Conflict Resolution</a:t>
                      </a:r>
                      <a:endParaRPr lang="en-GB" altLang="en-US" sz="2400" i="1" dirty="0">
                        <a:latin typeface="+mj-lt"/>
                        <a:cs typeface="Calibri" panose="020F0502020204030204" pitchFamily="34" charset="0"/>
                        <a:sym typeface="Calibri" panose="020F0502020204030204" pitchFamily="34" charset="0"/>
                      </a:endParaRPr>
                    </a:p>
                    <a:p>
                      <a:pPr eaLnBrk="1" hangingPunct="1">
                        <a:lnSpc>
                          <a:spcPct val="100000"/>
                        </a:lnSpc>
                        <a:spcBef>
                          <a:spcPts val="638"/>
                        </a:spcBef>
                        <a:buSzPts val="3200"/>
                      </a:pPr>
                      <a:r>
                        <a:rPr lang="en-GB" altLang="en-US" sz="2400" b="1" dirty="0">
                          <a:latin typeface="+mj-lt"/>
                          <a:cs typeface="Calibri" panose="020F0502020204030204" pitchFamily="34" charset="0"/>
                          <a:sym typeface="Calibri" panose="020F0502020204030204" pitchFamily="34" charset="0"/>
                        </a:rPr>
                        <a:t> Assertiveness </a:t>
                      </a:r>
                    </a:p>
                    <a:p>
                      <a:pPr eaLnBrk="1" hangingPunct="1">
                        <a:lnSpc>
                          <a:spcPct val="100000"/>
                        </a:lnSpc>
                        <a:spcBef>
                          <a:spcPts val="638"/>
                        </a:spcBef>
                        <a:buSzPts val="3200"/>
                      </a:pPr>
                      <a:r>
                        <a:rPr lang="en-GB" altLang="en-US" sz="2400" b="1" dirty="0">
                          <a:latin typeface="+mj-lt"/>
                          <a:cs typeface="Calibri" panose="020F0502020204030204" pitchFamily="34" charset="0"/>
                          <a:sym typeface="Calibri" panose="020F0502020204030204" pitchFamily="34" charset="0"/>
                        </a:rPr>
                        <a:t> Empathy</a:t>
                      </a:r>
                    </a:p>
                    <a:p>
                      <a:pPr eaLnBrk="1" hangingPunct="1">
                        <a:lnSpc>
                          <a:spcPct val="100000"/>
                        </a:lnSpc>
                        <a:spcBef>
                          <a:spcPts val="638"/>
                        </a:spcBef>
                        <a:buSzPts val="3200"/>
                      </a:pPr>
                      <a:r>
                        <a:rPr lang="en-GB" altLang="en-US" sz="2400" b="1" dirty="0">
                          <a:latin typeface="+mj-lt"/>
                          <a:cs typeface="Calibri" panose="020F0502020204030204" pitchFamily="34" charset="0"/>
                          <a:sym typeface="Calibri" panose="020F0502020204030204" pitchFamily="34" charset="0"/>
                        </a:rPr>
                        <a:t>Managing Peer Influence </a:t>
                      </a:r>
                      <a:endParaRPr lang="en-GB" sz="2400" dirty="0">
                        <a:latin typeface="+mj-lt"/>
                      </a:endParaRPr>
                    </a:p>
                  </a:txBody>
                  <a:tcPr/>
                </a:tc>
                <a:extLst>
                  <a:ext uri="{0D108BD9-81ED-4DB2-BD59-A6C34878D82A}">
                    <a16:rowId xmlns:a16="http://schemas.microsoft.com/office/drawing/2014/main" xmlns="" val="10002"/>
                  </a:ext>
                </a:extLst>
              </a:tr>
              <a:tr h="851624">
                <a:tc>
                  <a:txBody>
                    <a:bodyPr/>
                    <a:lstStyle/>
                    <a:p>
                      <a:pPr eaLnBrk="1" fontAlgn="auto" hangingPunct="1">
                        <a:lnSpc>
                          <a:spcPct val="100000"/>
                        </a:lnSpc>
                        <a:spcBef>
                          <a:spcPts val="640"/>
                        </a:spcBef>
                        <a:spcAft>
                          <a:spcPts val="0"/>
                        </a:spcAft>
                        <a:buClr>
                          <a:schemeClr val="dk1"/>
                        </a:buClr>
                        <a:buSzPts val="3200"/>
                        <a:defRPr/>
                      </a:pPr>
                      <a:r>
                        <a:rPr lang="en-GB" sz="2400" b="1" dirty="0">
                          <a:solidFill>
                            <a:schemeClr val="dk1"/>
                          </a:solidFill>
                          <a:latin typeface="Calibri" panose="020F0502020204030204"/>
                          <a:ea typeface="Calibri" panose="020F0502020204030204"/>
                          <a:cs typeface="Calibri" panose="020F0502020204030204"/>
                          <a:sym typeface="Calibri" panose="020F0502020204030204"/>
                        </a:rPr>
                        <a:t>3.0 Decision- Making  </a:t>
                      </a:r>
                    </a:p>
                    <a:p>
                      <a:pPr eaLnBrk="1" fontAlgn="auto" hangingPunct="1">
                        <a:lnSpc>
                          <a:spcPct val="100000"/>
                        </a:lnSpc>
                        <a:spcBef>
                          <a:spcPts val="640"/>
                        </a:spcBef>
                        <a:spcAft>
                          <a:spcPts val="0"/>
                        </a:spcAft>
                        <a:buClr>
                          <a:schemeClr val="dk1"/>
                        </a:buClr>
                        <a:buSzPts val="3200"/>
                        <a:defRPr/>
                      </a:pPr>
                      <a:r>
                        <a:rPr lang="en-GB" sz="2400" b="1" dirty="0">
                          <a:solidFill>
                            <a:schemeClr val="dk1"/>
                          </a:solidFill>
                          <a:latin typeface="Calibri" panose="020F0502020204030204"/>
                          <a:ea typeface="Calibri" panose="020F0502020204030204"/>
                          <a:cs typeface="Calibri" panose="020F0502020204030204"/>
                          <a:sym typeface="Calibri" panose="020F0502020204030204"/>
                        </a:rPr>
                        <a:t>Skills</a:t>
                      </a:r>
                      <a:endParaRPr lang="en-US" sz="2400" dirty="0">
                        <a:solidFill>
                          <a:schemeClr val="dk1"/>
                        </a:solidFill>
                        <a:latin typeface="Calibri" panose="020F0502020204030204"/>
                        <a:ea typeface="Calibri" panose="020F0502020204030204"/>
                        <a:cs typeface="Calibri" panose="020F0502020204030204"/>
                        <a:sym typeface="Calibri" panose="020F0502020204030204"/>
                      </a:endParaRPr>
                    </a:p>
                  </a:txBody>
                  <a:tcPr/>
                </a:tc>
                <a:tc>
                  <a:txBody>
                    <a:bodyPr/>
                    <a:lstStyle/>
                    <a:p>
                      <a:pPr eaLnBrk="1" hangingPunct="1">
                        <a:lnSpc>
                          <a:spcPct val="100000"/>
                        </a:lnSpc>
                        <a:spcBef>
                          <a:spcPts val="638"/>
                        </a:spcBef>
                        <a:buSzPts val="3200"/>
                      </a:pPr>
                      <a:r>
                        <a:rPr lang="en-GB" altLang="en-US" sz="2400" b="1" dirty="0">
                          <a:latin typeface="Calibri" panose="020F0502020204030204" pitchFamily="34" charset="0"/>
                          <a:cs typeface="Calibri" panose="020F0502020204030204" pitchFamily="34" charset="0"/>
                          <a:sym typeface="Calibri" panose="020F0502020204030204" pitchFamily="34" charset="0"/>
                        </a:rPr>
                        <a:t>Decision-Making Process </a:t>
                      </a:r>
                      <a:endParaRPr lang="en-GB" altLang="en-US" sz="2400" i="1" dirty="0">
                        <a:latin typeface="Calibri" panose="020F0502020204030204" pitchFamily="34" charset="0"/>
                        <a:cs typeface="Calibri" panose="020F0502020204030204" pitchFamily="34" charset="0"/>
                        <a:sym typeface="Calibri" panose="020F0502020204030204" pitchFamily="34" charset="0"/>
                      </a:endParaRPr>
                    </a:p>
                    <a:p>
                      <a:pPr eaLnBrk="1" hangingPunct="1">
                        <a:lnSpc>
                          <a:spcPct val="100000"/>
                        </a:lnSpc>
                        <a:spcBef>
                          <a:spcPts val="638"/>
                        </a:spcBef>
                        <a:buSzPts val="3200"/>
                      </a:pPr>
                      <a:r>
                        <a:rPr lang="en-GB" altLang="en-US" sz="2400" b="1" dirty="0">
                          <a:latin typeface="Calibri" panose="020F0502020204030204" pitchFamily="34" charset="0"/>
                          <a:cs typeface="Calibri" panose="020F0502020204030204" pitchFamily="34" charset="0"/>
                          <a:sym typeface="Calibri" panose="020F0502020204030204" pitchFamily="34" charset="0"/>
                        </a:rPr>
                        <a:t> Critical Thinking </a:t>
                      </a:r>
                      <a:endParaRPr lang="en-GB" altLang="en-US" sz="2400" i="1" dirty="0">
                        <a:latin typeface="Calibri" panose="020F0502020204030204" pitchFamily="34" charset="0"/>
                        <a:cs typeface="Calibri" panose="020F0502020204030204" pitchFamily="34" charset="0"/>
                        <a:sym typeface="Calibri" panose="020F0502020204030204" pitchFamily="34" charset="0"/>
                      </a:endParaRPr>
                    </a:p>
                    <a:p>
                      <a:pPr eaLnBrk="1" hangingPunct="1">
                        <a:lnSpc>
                          <a:spcPct val="100000"/>
                        </a:lnSpc>
                        <a:spcBef>
                          <a:spcPts val="638"/>
                        </a:spcBef>
                        <a:buSzPts val="3200"/>
                      </a:pPr>
                      <a:r>
                        <a:rPr lang="en-GB" altLang="en-US" sz="2400" b="1" dirty="0">
                          <a:latin typeface="Calibri" panose="020F0502020204030204" pitchFamily="34" charset="0"/>
                          <a:cs typeface="Calibri" panose="020F0502020204030204" pitchFamily="34" charset="0"/>
                          <a:sym typeface="Calibri" panose="020F0502020204030204" pitchFamily="34" charset="0"/>
                        </a:rPr>
                        <a:t> Creative Thinking </a:t>
                      </a:r>
                      <a:r>
                        <a:rPr lang="en-US" altLang="en-US" sz="2400" b="1" dirty="0">
                          <a:latin typeface="Calibri" panose="020F0502020204030204" pitchFamily="34" charset="0"/>
                          <a:cs typeface="Calibri" panose="020F0502020204030204" pitchFamily="34" charset="0"/>
                          <a:sym typeface="Calibri" panose="020F0502020204030204" pitchFamily="34" charset="0"/>
                        </a:rPr>
                        <a:t> </a:t>
                      </a:r>
                      <a:endParaRPr lang="en-US" altLang="en-US" sz="2400" i="1" dirty="0">
                        <a:latin typeface="Calibri" panose="020F0502020204030204" pitchFamily="34" charset="0"/>
                        <a:cs typeface="Calibri" panose="020F0502020204030204" pitchFamily="34" charset="0"/>
                        <a:sym typeface="Calibri" panose="020F0502020204030204" pitchFamily="34" charset="0"/>
                      </a:endParaRPr>
                    </a:p>
                    <a:p>
                      <a:pPr eaLnBrk="1" hangingPunct="1">
                        <a:lnSpc>
                          <a:spcPct val="100000"/>
                        </a:lnSpc>
                        <a:spcBef>
                          <a:spcPts val="638"/>
                        </a:spcBef>
                        <a:buSzPts val="3200"/>
                      </a:pPr>
                      <a:r>
                        <a:rPr lang="en-US" altLang="en-US" sz="2400" b="1" dirty="0">
                          <a:latin typeface="Calibri" panose="020F0502020204030204" pitchFamily="34" charset="0"/>
                          <a:cs typeface="Calibri" panose="020F0502020204030204" pitchFamily="34" charset="0"/>
                          <a:sym typeface="Calibri" panose="020F0502020204030204" pitchFamily="34" charset="0"/>
                        </a:rPr>
                        <a:t> </a:t>
                      </a:r>
                      <a:r>
                        <a:rPr lang="en-GB" altLang="en-US" sz="2400" b="1" dirty="0">
                          <a:latin typeface="Calibri" panose="020F0502020204030204" pitchFamily="34" charset="0"/>
                          <a:cs typeface="Calibri" panose="020F0502020204030204" pitchFamily="34" charset="0"/>
                          <a:sym typeface="Calibri" panose="020F0502020204030204" pitchFamily="34" charset="0"/>
                        </a:rPr>
                        <a:t>Problem-Solving </a:t>
                      </a:r>
                      <a:r>
                        <a:rPr lang="en-US" altLang="en-US" sz="2400" b="1" dirty="0">
                          <a:latin typeface="Calibri" panose="020F0502020204030204" pitchFamily="34" charset="0"/>
                          <a:cs typeface="Calibri" panose="020F0502020204030204" pitchFamily="34" charset="0"/>
                          <a:sym typeface="Calibri" panose="020F0502020204030204" pitchFamily="34" charset="0"/>
                        </a:rPr>
                        <a:t> </a:t>
                      </a:r>
                      <a:endParaRPr lang="en-GB" altLang="en-US" sz="2400" i="1" dirty="0">
                        <a:latin typeface="Calibri" panose="020F0502020204030204" pitchFamily="34" charset="0"/>
                        <a:cs typeface="Calibri" panose="020F0502020204030204" pitchFamily="34" charset="0"/>
                        <a:sym typeface="Calibri" panose="020F0502020204030204" pitchFamily="34" charset="0"/>
                      </a:endParaRPr>
                    </a:p>
                    <a:p>
                      <a:pPr eaLnBrk="1" hangingPunct="1">
                        <a:lnSpc>
                          <a:spcPct val="100000"/>
                        </a:lnSpc>
                        <a:spcBef>
                          <a:spcPts val="638"/>
                        </a:spcBef>
                        <a:buSzPts val="3200"/>
                      </a:pPr>
                      <a:r>
                        <a:rPr lang="en-GB" altLang="en-US" sz="2400" b="1" dirty="0">
                          <a:latin typeface="Calibri" panose="020F0502020204030204" pitchFamily="34" charset="0"/>
                          <a:cs typeface="Calibri" panose="020F0502020204030204" pitchFamily="34" charset="0"/>
                          <a:sym typeface="Calibri" panose="020F0502020204030204" pitchFamily="34" charset="0"/>
                        </a:rPr>
                        <a:t>Community Service Learning Project</a:t>
                      </a:r>
                    </a:p>
                  </a:txBody>
                  <a:tcPr/>
                </a:tc>
                <a:extLst>
                  <a:ext uri="{0D108BD9-81ED-4DB2-BD59-A6C34878D82A}">
                    <a16:rowId xmlns:a16="http://schemas.microsoft.com/office/drawing/2014/main" xmlns="" val="10003"/>
                  </a:ext>
                </a:extLst>
              </a:tr>
              <a:tr h="385641">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97996904"/>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158"/>
          </a:xfrm>
        </p:spPr>
        <p:txBody>
          <a:bodyPr/>
          <a:lstStyle/>
          <a:p>
            <a:r>
              <a:rPr lang="en-GB" altLang="en-US" sz="3200" b="1" dirty="0">
                <a:solidFill>
                  <a:srgbClr val="FF0000"/>
                </a:solidFill>
                <a:latin typeface="Times New Roman" panose="02020603050405020304" pitchFamily="18" charset="0"/>
                <a:cs typeface="Times New Roman" panose="02020603050405020304" pitchFamily="18" charset="0"/>
                <a:sym typeface="Calibri" panose="020F0502020204030204" pitchFamily="34" charset="0"/>
              </a:rPr>
              <a:t>Hindu Religious Education</a:t>
            </a:r>
            <a:r>
              <a:rPr lang="en-GB" altLang="en-US" sz="3200" dirty="0">
                <a:solidFill>
                  <a:srgbClr val="FF0000"/>
                </a:solidFill>
                <a:latin typeface="Times New Roman" panose="02020603050405020304" pitchFamily="18" charset="0"/>
                <a:cs typeface="Times New Roman" panose="02020603050405020304" pitchFamily="18" charset="0"/>
                <a:sym typeface="Calibri" panose="020F0502020204030204" pitchFamily="34" charset="0"/>
              </a:rPr>
              <a:t> </a:t>
            </a:r>
            <a:r>
              <a:rPr lang="en-GB" altLang="en-US" sz="3200" b="1" dirty="0">
                <a:solidFill>
                  <a:srgbClr val="FF0000"/>
                </a:solidFill>
                <a:latin typeface="Times New Roman" panose="02020603050405020304" pitchFamily="18" charset="0"/>
                <a:cs typeface="Times New Roman" panose="02020603050405020304" pitchFamily="18" charset="0"/>
                <a:sym typeface="Calibri" panose="020F0502020204030204" pitchFamily="34" charset="0"/>
              </a:rPr>
              <a:t>Grades 7-</a:t>
            </a:r>
            <a:br>
              <a:rPr lang="en-GB" altLang="en-US" sz="3200" b="1" dirty="0">
                <a:solidFill>
                  <a:srgbClr val="FF0000"/>
                </a:solidFill>
                <a:latin typeface="Times New Roman" panose="02020603050405020304" pitchFamily="18" charset="0"/>
                <a:cs typeface="Times New Roman" panose="02020603050405020304" pitchFamily="18" charset="0"/>
                <a:sym typeface="Calibri" panose="020F0502020204030204" pitchFamily="34" charset="0"/>
              </a:rPr>
            </a:br>
            <a:r>
              <a:rPr lang="en-GB" altLang="en-US" sz="3200" b="1" dirty="0">
                <a:solidFill>
                  <a:srgbClr val="0070C0"/>
                </a:solidFill>
                <a:latin typeface="Times New Roman" panose="02020603050405020304" pitchFamily="18" charset="0"/>
                <a:cs typeface="Times New Roman" panose="02020603050405020304" pitchFamily="18" charset="0"/>
                <a:sym typeface="Calibri" panose="020F0502020204030204" pitchFamily="34" charset="0"/>
              </a:rPr>
              <a:t>Essence Statement</a:t>
            </a:r>
            <a:endParaRPr lang="en-GB" altLang="en-US" sz="3200" dirty="0">
              <a:solidFill>
                <a:srgbClr val="0070C0"/>
              </a:solidFill>
              <a:latin typeface="Times New Roman" panose="02020603050405020304" pitchFamily="18" charset="0"/>
              <a:cs typeface="Times New Roman" panose="02020603050405020304" pitchFamily="18" charset="0"/>
              <a:sym typeface="Calibri" panose="020F0502020204030204" pitchFamily="34" charset="0"/>
            </a:endParaRPr>
          </a:p>
        </p:txBody>
      </p:sp>
      <p:sp>
        <p:nvSpPr>
          <p:cNvPr id="3" name="Content Placeholder 2"/>
          <p:cNvSpPr>
            <a:spLocks noGrp="1"/>
          </p:cNvSpPr>
          <p:nvPr>
            <p:ph idx="1"/>
          </p:nvPr>
        </p:nvSpPr>
        <p:spPr>
          <a:xfrm>
            <a:off x="409074" y="1383633"/>
            <a:ext cx="11357810" cy="4114800"/>
          </a:xfrm>
        </p:spPr>
        <p:txBody>
          <a:bodyPr/>
          <a:lstStyle/>
          <a:p>
            <a:pPr>
              <a:spcBef>
                <a:spcPts val="0"/>
              </a:spcBef>
              <a:buClr>
                <a:srgbClr val="000000"/>
              </a:buClr>
              <a:buNone/>
              <a:defRPr/>
            </a:pPr>
            <a:endParaRPr lang="en-GB" sz="2400" kern="0" dirty="0">
              <a:solidFill>
                <a:srgbClr val="CC66FF"/>
              </a:solidFill>
              <a:latin typeface="Times New Roman" panose="02020603050405020304" pitchFamily="18" charset="0"/>
              <a:cs typeface="Times New Roman" panose="02020603050405020304" pitchFamily="18" charset="0"/>
              <a:sym typeface="Arial" panose="020B0604020202020204"/>
            </a:endParaRPr>
          </a:p>
          <a:p>
            <a:pPr marL="342900" indent="-342900">
              <a:spcBef>
                <a:spcPts val="0"/>
              </a:spcBef>
              <a:buClr>
                <a:srgbClr val="000000"/>
              </a:buClr>
              <a:buFont typeface="Wingdings" panose="05000000000000000000" pitchFamily="2" charset="2"/>
              <a:buChar char="§"/>
              <a:defRPr/>
            </a:pPr>
            <a:r>
              <a:rPr lang="en-GB" sz="2400" kern="0" dirty="0">
                <a:latin typeface="+mj-lt"/>
                <a:cs typeface="Times New Roman" panose="02020603050405020304" pitchFamily="18" charset="0"/>
                <a:sym typeface="Arial" panose="020B0604020202020204"/>
              </a:rPr>
              <a:t>Hindu Religious Education (HRE) at Junior Secondary School level builds on knowledge, skills, attitudes and values that were acquired and developed by the learner at the primary school level. </a:t>
            </a:r>
          </a:p>
          <a:p>
            <a:pPr marL="342900" indent="-342900">
              <a:spcBef>
                <a:spcPts val="0"/>
              </a:spcBef>
              <a:buClr>
                <a:srgbClr val="000000"/>
              </a:buClr>
              <a:buFont typeface="Wingdings" panose="05000000000000000000" pitchFamily="2" charset="2"/>
              <a:buChar char="§"/>
              <a:defRPr/>
            </a:pPr>
            <a:r>
              <a:rPr lang="en-GB" sz="2400" kern="0" dirty="0">
                <a:latin typeface="+mj-lt"/>
                <a:cs typeface="Times New Roman" panose="02020603050405020304" pitchFamily="18" charset="0"/>
                <a:sym typeface="Arial" panose="020B0604020202020204"/>
              </a:rPr>
              <a:t>This is in line with relevant theoretical approaches such as Piaget’s Cognitive Theory of Development, Vygotsky’s Theory of Learning and Erik Erikson’s Stages of Psycho-social Development.</a:t>
            </a:r>
          </a:p>
          <a:p>
            <a:pPr marL="342900" indent="-342900">
              <a:spcBef>
                <a:spcPts val="0"/>
              </a:spcBef>
              <a:buClr>
                <a:srgbClr val="000000"/>
              </a:buClr>
              <a:buFont typeface="Wingdings" panose="05000000000000000000" pitchFamily="2" charset="2"/>
              <a:buChar char="§"/>
              <a:defRPr/>
            </a:pPr>
            <a:r>
              <a:rPr lang="en-GB" sz="2400" kern="0" dirty="0">
                <a:latin typeface="+mj-lt"/>
                <a:cs typeface="Times New Roman" panose="02020603050405020304" pitchFamily="18" charset="0"/>
                <a:sym typeface="Arial" panose="020B0604020202020204"/>
              </a:rPr>
              <a:t>Hindu Religious Education offers an avenue to learn and build positive relationships and solve challenges collectively, with care, empathy, respect and understanding of differences with people of different heritages and religions. This contributes to solidarity and towards building a more tranquil and inclusive society.</a:t>
            </a:r>
            <a:endParaRPr lang="en-GB" sz="2400" dirty="0">
              <a:latin typeface="+mj-lt"/>
            </a:endParaRPr>
          </a:p>
        </p:txBody>
      </p:sp>
    </p:spTree>
    <p:extLst>
      <p:ext uri="{BB962C8B-B14F-4D97-AF65-F5344CB8AC3E}">
        <p14:creationId xmlns:p14="http://schemas.microsoft.com/office/powerpoint/2010/main" val="1309001135"/>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xmlns="" id="{BBF965B2-E82B-36E2-B359-DD8552BD97CE}"/>
              </a:ext>
            </a:extLst>
          </p:cNvPr>
          <p:cNvSpPr txBox="1">
            <a:spLocks/>
          </p:cNvSpPr>
          <p:nvPr/>
        </p:nvSpPr>
        <p:spPr bwMode="auto">
          <a:xfrm>
            <a:off x="858838" y="287338"/>
            <a:ext cx="82026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000000"/>
              </a:buClr>
              <a:buFont typeface="Arial" panose="020B0604020202020204" pitchFamily="34" charset="0"/>
              <a:buNone/>
            </a:pPr>
            <a:r>
              <a:rPr lang="en-US" altLang="en-US" sz="2400" b="1">
                <a:solidFill>
                  <a:schemeClr val="tx1"/>
                </a:solidFill>
                <a:latin typeface="Cambria" panose="02040503050406030204" pitchFamily="18" charset="0"/>
              </a:rPr>
              <a:t>		</a:t>
            </a:r>
          </a:p>
        </p:txBody>
      </p:sp>
      <p:sp>
        <p:nvSpPr>
          <p:cNvPr id="5" name="TextBox 4">
            <a:extLst>
              <a:ext uri="{FF2B5EF4-FFF2-40B4-BE49-F238E27FC236}">
                <a16:creationId xmlns:a16="http://schemas.microsoft.com/office/drawing/2014/main" xmlns="" id="{C6500D92-CEC2-49FD-E386-D2319538C879}"/>
              </a:ext>
            </a:extLst>
          </p:cNvPr>
          <p:cNvSpPr txBox="1"/>
          <p:nvPr/>
        </p:nvSpPr>
        <p:spPr>
          <a:xfrm>
            <a:off x="222250" y="222250"/>
            <a:ext cx="11691938" cy="483209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fontAlgn="auto" hangingPunct="1">
              <a:spcBef>
                <a:spcPts val="0"/>
              </a:spcBef>
              <a:spcAft>
                <a:spcPts val="0"/>
              </a:spcAft>
              <a:buClr>
                <a:srgbClr val="000000"/>
              </a:buClr>
              <a:buFont typeface="Arial" panose="020B0604020202020204"/>
              <a:buNone/>
              <a:defRPr/>
            </a:pPr>
            <a:r>
              <a:rPr lang="en-GB" sz="2400" kern="0" dirty="0">
                <a:sym typeface="Arial" panose="020B0604020202020204"/>
              </a:rPr>
              <a:t> </a:t>
            </a:r>
            <a:r>
              <a:rPr lang="en-GB" sz="2800" b="1" kern="0" dirty="0" err="1">
                <a:solidFill>
                  <a:srgbClr val="CC66FF"/>
                </a:solidFill>
                <a:sym typeface="Arial" panose="020B0604020202020204"/>
              </a:rPr>
              <a:t>Contd</a:t>
            </a:r>
            <a:r>
              <a:rPr lang="en-GB" sz="2800" b="1" kern="0" dirty="0">
                <a:solidFill>
                  <a:srgbClr val="CC66FF"/>
                </a:solidFill>
                <a:sym typeface="Arial" panose="020B0604020202020204"/>
              </a:rPr>
              <a:t>…</a:t>
            </a:r>
          </a:p>
          <a:p>
            <a:pPr marL="457200" indent="-457200" eaLnBrk="1" fontAlgn="auto" hangingPunct="1">
              <a:spcBef>
                <a:spcPts val="0"/>
              </a:spcBef>
              <a:spcAft>
                <a:spcPts val="0"/>
              </a:spcAft>
              <a:buClr>
                <a:srgbClr val="000000"/>
              </a:buClr>
              <a:buFont typeface="Wingdings" panose="05000000000000000000" pitchFamily="2" charset="2"/>
              <a:buChar char="§"/>
              <a:defRPr/>
            </a:pPr>
            <a:r>
              <a:rPr lang="en-GB" sz="2800" kern="0" dirty="0">
                <a:latin typeface="+mj-lt"/>
                <a:cs typeface="Times New Roman" panose="02020603050405020304" pitchFamily="18" charset="0"/>
                <a:sym typeface="Arial" panose="020B0604020202020204"/>
              </a:rPr>
              <a:t>It also promotes and strengthens mutual understanding, appreciation and respect for religious freedom and diversity. The learner is thus guided to behave responsibly at local, national and global levels for a more serene and sustainable world. This subject also contributes to the empowerment of the learner, fostering inclusion and social cohesion.</a:t>
            </a:r>
          </a:p>
          <a:p>
            <a:pPr eaLnBrk="1" fontAlgn="auto" hangingPunct="1">
              <a:spcBef>
                <a:spcPts val="0"/>
              </a:spcBef>
              <a:spcAft>
                <a:spcPts val="0"/>
              </a:spcAft>
              <a:buClr>
                <a:srgbClr val="000000"/>
              </a:buClr>
              <a:buFont typeface="Arial" panose="020B0604020202020204"/>
              <a:buNone/>
              <a:defRPr/>
            </a:pPr>
            <a:endParaRPr lang="x-none" sz="2800" kern="0" dirty="0">
              <a:latin typeface="+mj-lt"/>
              <a:cs typeface="Times New Roman" panose="02020603050405020304" pitchFamily="18" charset="0"/>
              <a:sym typeface="Arial" panose="020B0604020202020204"/>
            </a:endParaRPr>
          </a:p>
          <a:p>
            <a:pPr marL="457200" indent="-457200" eaLnBrk="1" fontAlgn="auto" hangingPunct="1">
              <a:spcBef>
                <a:spcPts val="0"/>
              </a:spcBef>
              <a:spcAft>
                <a:spcPts val="0"/>
              </a:spcAft>
              <a:buClr>
                <a:srgbClr val="000000"/>
              </a:buClr>
              <a:buFont typeface="Arial" panose="020B0604020202020204" pitchFamily="34" charset="0"/>
              <a:buChar char="•"/>
              <a:defRPr/>
            </a:pPr>
            <a:r>
              <a:rPr lang="en-GB" sz="2800" kern="0" dirty="0">
                <a:latin typeface="+mj-lt"/>
                <a:cs typeface="Times New Roman" panose="02020603050405020304" pitchFamily="18" charset="0"/>
                <a:sym typeface="Arial" panose="020B0604020202020204"/>
              </a:rPr>
              <a:t>Hindu Religious Education reiterates the importance of core values and empowers the learner to advance human rights and equality, with a respect for different cultures and beliefs and with dignity offers the opportunity to build a peaceful society. </a:t>
            </a:r>
            <a:endParaRPr lang="en-GB" sz="2400" b="1" kern="0" dirty="0">
              <a:latin typeface="+mj-lt"/>
              <a:sym typeface="Arial" panose="020B0604020202020204"/>
            </a:endParaRPr>
          </a:p>
        </p:txBody>
      </p:sp>
    </p:spTree>
    <p:extLst>
      <p:ext uri="{BB962C8B-B14F-4D97-AF65-F5344CB8AC3E}">
        <p14:creationId xmlns:p14="http://schemas.microsoft.com/office/powerpoint/2010/main" val="375231030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52" y="0"/>
            <a:ext cx="10515600" cy="938463"/>
          </a:xfrm>
        </p:spPr>
        <p:txBody>
          <a:bodyPr/>
          <a:lstStyle/>
          <a:p>
            <a:r>
              <a:rPr lang="en-US" dirty="0"/>
              <a:t>Strands and Sub strands in HRE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5001034"/>
              </p:ext>
            </p:extLst>
          </p:nvPr>
        </p:nvGraphicFramePr>
        <p:xfrm>
          <a:off x="477252" y="1825625"/>
          <a:ext cx="11121190" cy="6151426"/>
        </p:xfrm>
        <a:graphic>
          <a:graphicData uri="http://schemas.openxmlformats.org/drawingml/2006/table">
            <a:tbl>
              <a:tblPr firstRow="1" bandRow="1">
                <a:tableStyleId>{5C22544A-7EE6-4342-B048-85BDC9FD1C3A}</a:tableStyleId>
              </a:tblPr>
              <a:tblGrid>
                <a:gridCol w="5560595">
                  <a:extLst>
                    <a:ext uri="{9D8B030D-6E8A-4147-A177-3AD203B41FA5}">
                      <a16:colId xmlns:a16="http://schemas.microsoft.com/office/drawing/2014/main" xmlns="" val="20000"/>
                    </a:ext>
                  </a:extLst>
                </a:gridCol>
                <a:gridCol w="5560595">
                  <a:extLst>
                    <a:ext uri="{9D8B030D-6E8A-4147-A177-3AD203B41FA5}">
                      <a16:colId xmlns:a16="http://schemas.microsoft.com/office/drawing/2014/main" xmlns="" val="20001"/>
                    </a:ext>
                  </a:extLst>
                </a:gridCol>
              </a:tblGrid>
              <a:tr h="351892">
                <a:tc>
                  <a:txBody>
                    <a:bodyPr/>
                    <a:lstStyle/>
                    <a:p>
                      <a:endParaRPr lang="en-GB" dirty="0">
                        <a:latin typeface="+mj-lt"/>
                      </a:endParaRPr>
                    </a:p>
                  </a:txBody>
                  <a:tcPr/>
                </a:tc>
                <a:tc>
                  <a:txBody>
                    <a:bodyPr/>
                    <a:lstStyle/>
                    <a:p>
                      <a:endParaRPr lang="en-GB">
                        <a:latin typeface="+mj-lt"/>
                      </a:endParaRPr>
                    </a:p>
                  </a:txBody>
                  <a:tcPr/>
                </a:tc>
                <a:extLst>
                  <a:ext uri="{0D108BD9-81ED-4DB2-BD59-A6C34878D82A}">
                    <a16:rowId xmlns:a16="http://schemas.microsoft.com/office/drawing/2014/main" xmlns="" val="10000"/>
                  </a:ext>
                </a:extLst>
              </a:tr>
              <a:tr h="867678">
                <a:tc>
                  <a:txBody>
                    <a:bodyPr/>
                    <a:lstStyle/>
                    <a:p>
                      <a:r>
                        <a:rPr lang="en-US" sz="1800" b="1" dirty="0">
                          <a:latin typeface="+mj-lt"/>
                          <a:cs typeface="Times New Roman" panose="02020603050405020304" pitchFamily="18" charset="0"/>
                        </a:rPr>
                        <a:t>Manifestation of </a:t>
                      </a:r>
                      <a:r>
                        <a:rPr lang="en-US" sz="1800" b="1" dirty="0" err="1">
                          <a:latin typeface="+mj-lt"/>
                          <a:cs typeface="Times New Roman" panose="02020603050405020304" pitchFamily="18" charset="0"/>
                        </a:rPr>
                        <a:t>Paramatma</a:t>
                      </a:r>
                      <a:r>
                        <a:rPr lang="en-US" sz="1800" b="1" dirty="0">
                          <a:latin typeface="+mj-lt"/>
                          <a:cs typeface="Times New Roman" panose="02020603050405020304" pitchFamily="18" charset="0"/>
                        </a:rPr>
                        <a:t> </a:t>
                      </a:r>
                      <a:endParaRPr lang="en-GB" dirty="0">
                        <a:latin typeface="+mj-lt"/>
                      </a:endParaRPr>
                    </a:p>
                  </a:txBody>
                  <a:tcPr/>
                </a:tc>
                <a:tc>
                  <a:txBody>
                    <a:bodyPr/>
                    <a:lstStyle/>
                    <a:p>
                      <a:pPr marL="285750" indent="-285750">
                        <a:buFont typeface="Arial" panose="020B0604020202020204" pitchFamily="34" charset="0"/>
                        <a:buChar char="•"/>
                      </a:pPr>
                      <a:r>
                        <a:rPr lang="en-GB" sz="1800" b="1" kern="1200" dirty="0">
                          <a:solidFill>
                            <a:schemeClr val="dk1"/>
                          </a:solidFill>
                          <a:effectLst/>
                          <a:latin typeface="+mj-lt"/>
                          <a:ea typeface="+mn-ea"/>
                          <a:cs typeface="Times New Roman" panose="02020603050405020304" pitchFamily="18" charset="0"/>
                        </a:rPr>
                        <a:t>Enlightened beings(</a:t>
                      </a:r>
                      <a:r>
                        <a:rPr lang="en-GB" sz="1800" b="1" i="1" kern="1200" dirty="0">
                          <a:solidFill>
                            <a:srgbClr val="CC66FF"/>
                          </a:solidFill>
                          <a:effectLst/>
                          <a:latin typeface="+mj-lt"/>
                          <a:ea typeface="+mn-ea"/>
                          <a:cs typeface="Times New Roman" panose="02020603050405020304" pitchFamily="18" charset="0"/>
                        </a:rPr>
                        <a:t>Lord Krishna, </a:t>
                      </a:r>
                      <a:r>
                        <a:rPr lang="en-GB" sz="1800" b="1" i="1" kern="1200" dirty="0" err="1">
                          <a:solidFill>
                            <a:srgbClr val="CC66FF"/>
                          </a:solidFill>
                          <a:effectLst/>
                          <a:latin typeface="+mj-lt"/>
                          <a:ea typeface="+mn-ea"/>
                          <a:cs typeface="Times New Roman" panose="02020603050405020304" pitchFamily="18" charset="0"/>
                        </a:rPr>
                        <a:t>Tirthankar</a:t>
                      </a:r>
                      <a:r>
                        <a:rPr lang="en-GB" sz="1800" b="1" i="1" kern="1200" dirty="0">
                          <a:solidFill>
                            <a:srgbClr val="CC66FF"/>
                          </a:solidFill>
                          <a:effectLst/>
                          <a:latin typeface="+mj-lt"/>
                          <a:ea typeface="+mn-ea"/>
                          <a:cs typeface="Times New Roman" panose="02020603050405020304" pitchFamily="18" charset="0"/>
                        </a:rPr>
                        <a:t> </a:t>
                      </a:r>
                      <a:r>
                        <a:rPr lang="en-GB" sz="1800" b="1" i="1" kern="1200" dirty="0" err="1">
                          <a:solidFill>
                            <a:srgbClr val="CC66FF"/>
                          </a:solidFill>
                          <a:effectLst/>
                          <a:latin typeface="+mj-lt"/>
                          <a:ea typeface="+mn-ea"/>
                          <a:cs typeface="Times New Roman" panose="02020603050405020304" pitchFamily="18" charset="0"/>
                        </a:rPr>
                        <a:t>Neminath</a:t>
                      </a:r>
                      <a:r>
                        <a:rPr lang="en-GB" sz="1800" b="1" i="1" kern="1200" dirty="0">
                          <a:solidFill>
                            <a:srgbClr val="CC66FF"/>
                          </a:solidFill>
                          <a:effectLst/>
                          <a:latin typeface="+mj-lt"/>
                          <a:ea typeface="+mn-ea"/>
                          <a:cs typeface="Times New Roman" panose="02020603050405020304" pitchFamily="18" charset="0"/>
                        </a:rPr>
                        <a:t>, Lord Buddha, Sri Guru </a:t>
                      </a:r>
                      <a:r>
                        <a:rPr lang="en-GB" sz="1800" b="1" i="1" kern="1200" dirty="0" err="1">
                          <a:solidFill>
                            <a:srgbClr val="CC66FF"/>
                          </a:solidFill>
                          <a:effectLst/>
                          <a:latin typeface="+mj-lt"/>
                          <a:ea typeface="+mn-ea"/>
                          <a:cs typeface="Times New Roman" panose="02020603050405020304" pitchFamily="18" charset="0"/>
                        </a:rPr>
                        <a:t>Har</a:t>
                      </a:r>
                      <a:r>
                        <a:rPr lang="en-GB" sz="1800" b="1" i="1" kern="1200" dirty="0">
                          <a:solidFill>
                            <a:srgbClr val="CC66FF"/>
                          </a:solidFill>
                          <a:effectLst/>
                          <a:latin typeface="+mj-lt"/>
                          <a:ea typeface="+mn-ea"/>
                          <a:cs typeface="Times New Roman" panose="02020603050405020304" pitchFamily="18" charset="0"/>
                        </a:rPr>
                        <a:t> Rai Ji, Guru </a:t>
                      </a:r>
                      <a:r>
                        <a:rPr lang="en-GB" sz="1800" b="1" i="1" kern="1200" dirty="0" err="1">
                          <a:solidFill>
                            <a:srgbClr val="CC66FF"/>
                          </a:solidFill>
                          <a:effectLst/>
                          <a:latin typeface="+mj-lt"/>
                          <a:ea typeface="+mn-ea"/>
                          <a:cs typeface="Times New Roman" panose="02020603050405020304" pitchFamily="18" charset="0"/>
                        </a:rPr>
                        <a:t>Har</a:t>
                      </a:r>
                      <a:r>
                        <a:rPr lang="en-GB" sz="1800" b="1" i="1" kern="1200" dirty="0">
                          <a:solidFill>
                            <a:srgbClr val="CC66FF"/>
                          </a:solidFill>
                          <a:effectLst/>
                          <a:latin typeface="+mj-lt"/>
                          <a:ea typeface="+mn-ea"/>
                          <a:cs typeface="Times New Roman" panose="02020603050405020304" pitchFamily="18" charset="0"/>
                        </a:rPr>
                        <a:t> </a:t>
                      </a:r>
                      <a:r>
                        <a:rPr lang="en-GB" sz="1800" b="1" i="1" kern="1200" dirty="0" err="1">
                          <a:solidFill>
                            <a:srgbClr val="CC66FF"/>
                          </a:solidFill>
                          <a:effectLst/>
                          <a:latin typeface="+mj-lt"/>
                          <a:ea typeface="+mn-ea"/>
                          <a:cs typeface="Times New Roman" panose="02020603050405020304" pitchFamily="18" charset="0"/>
                        </a:rPr>
                        <a:t>Kishan</a:t>
                      </a:r>
                      <a:r>
                        <a:rPr lang="en-GB" sz="1800" b="1" i="1" kern="1200" dirty="0">
                          <a:solidFill>
                            <a:srgbClr val="CC66FF"/>
                          </a:solidFill>
                          <a:effectLst/>
                          <a:latin typeface="+mj-lt"/>
                          <a:ea typeface="+mn-ea"/>
                          <a:cs typeface="Times New Roman" panose="02020603050405020304" pitchFamily="18" charset="0"/>
                        </a:rPr>
                        <a:t> </a:t>
                      </a:r>
                      <a:r>
                        <a:rPr lang="en-GB" sz="1800" b="1" i="1" kern="1200" dirty="0" err="1">
                          <a:solidFill>
                            <a:srgbClr val="CC66FF"/>
                          </a:solidFill>
                          <a:effectLst/>
                          <a:latin typeface="+mj-lt"/>
                          <a:ea typeface="+mn-ea"/>
                          <a:cs typeface="Times New Roman" panose="02020603050405020304" pitchFamily="18" charset="0"/>
                        </a:rPr>
                        <a:t>ji</a:t>
                      </a:r>
                      <a:r>
                        <a:rPr lang="en-GB" sz="1800" b="1" kern="1200" dirty="0">
                          <a:solidFill>
                            <a:srgbClr val="CC66FF"/>
                          </a:solidFill>
                          <a:effectLst/>
                          <a:latin typeface="+mj-lt"/>
                          <a:ea typeface="+mn-ea"/>
                          <a:cs typeface="Times New Roman" panose="02020603050405020304" pitchFamily="18" charset="0"/>
                        </a:rPr>
                        <a:t>)</a:t>
                      </a:r>
                      <a:endParaRPr lang="en-GB" sz="1800" b="1" kern="1200" dirty="0">
                        <a:solidFill>
                          <a:schemeClr val="dk1"/>
                        </a:solidFill>
                        <a:effectLst/>
                        <a:latin typeface="+mj-lt"/>
                        <a:ea typeface="+mn-ea"/>
                        <a:cs typeface="Times New Roman" panose="02020603050405020304" pitchFamily="18" charset="0"/>
                      </a:endParaRPr>
                    </a:p>
                  </a:txBody>
                  <a:tcPr/>
                </a:tc>
                <a:extLst>
                  <a:ext uri="{0D108BD9-81ED-4DB2-BD59-A6C34878D82A}">
                    <a16:rowId xmlns:a16="http://schemas.microsoft.com/office/drawing/2014/main" xmlns="" val="10001"/>
                  </a:ext>
                </a:extLst>
              </a:tr>
              <a:tr h="607374">
                <a:tc>
                  <a:txBody>
                    <a:bodyPr/>
                    <a:lstStyle/>
                    <a:p>
                      <a:pPr marL="0" indent="0">
                        <a:buFont typeface="Arial" panose="020B0604020202020204" pitchFamily="34" charset="0"/>
                        <a:buNone/>
                      </a:pPr>
                      <a:r>
                        <a:rPr lang="en-GB" sz="1800" b="1" kern="1200" dirty="0">
                          <a:solidFill>
                            <a:schemeClr val="dk1"/>
                          </a:solidFill>
                          <a:effectLst/>
                          <a:latin typeface="+mj-lt"/>
                          <a:ea typeface="+mn-ea"/>
                          <a:cs typeface="Times New Roman" panose="02020603050405020304" pitchFamily="18" charset="0"/>
                        </a:rPr>
                        <a:t>Scriptures</a:t>
                      </a:r>
                      <a:endParaRPr lang="en-US" sz="1800" b="1" dirty="0">
                        <a:latin typeface="+mj-lt"/>
                        <a:cs typeface="Times New Roman" panose="02020603050405020304" pitchFamily="18" charset="0"/>
                      </a:endParaRPr>
                    </a:p>
                  </a:txBody>
                  <a:tcPr/>
                </a:tc>
                <a:tc>
                  <a:txBody>
                    <a:bodyPr/>
                    <a:lstStyle/>
                    <a:p>
                      <a:pPr marL="285750" indent="-285750">
                        <a:buFont typeface="Arial" panose="020B0604020202020204" pitchFamily="34" charset="0"/>
                        <a:buChar char="•"/>
                      </a:pPr>
                      <a:r>
                        <a:rPr lang="en-GB" sz="2000" b="1" kern="1200" dirty="0" err="1">
                          <a:solidFill>
                            <a:schemeClr val="dk1"/>
                          </a:solidFill>
                          <a:effectLst/>
                          <a:latin typeface="+mj-lt"/>
                          <a:ea typeface="+mn-ea"/>
                          <a:cs typeface="Times New Roman" panose="02020603050405020304" pitchFamily="18" charset="0"/>
                        </a:rPr>
                        <a:t>Sanatan</a:t>
                      </a:r>
                      <a:r>
                        <a:rPr lang="en-GB" sz="2000" b="1" kern="1200" dirty="0">
                          <a:solidFill>
                            <a:schemeClr val="dk1"/>
                          </a:solidFill>
                          <a:effectLst/>
                          <a:latin typeface="+mj-lt"/>
                          <a:ea typeface="+mn-ea"/>
                          <a:cs typeface="Times New Roman" panose="02020603050405020304" pitchFamily="18" charset="0"/>
                        </a:rPr>
                        <a:t>/Vedic Scriptures</a:t>
                      </a:r>
                      <a:r>
                        <a:rPr lang="x-none" sz="2000" b="1" dirty="0">
                          <a:effectLst/>
                          <a:latin typeface="+mj-lt"/>
                          <a:cs typeface="Times New Roman" panose="02020603050405020304" pitchFamily="18" charset="0"/>
                        </a:rPr>
                        <a:t> </a:t>
                      </a:r>
                      <a:r>
                        <a:rPr lang="en-US" sz="2000" b="1" dirty="0">
                          <a:effectLst/>
                          <a:latin typeface="+mj-lt"/>
                          <a:cs typeface="Times New Roman" panose="02020603050405020304" pitchFamily="18" charset="0"/>
                        </a:rPr>
                        <a:t>(</a:t>
                      </a:r>
                      <a:r>
                        <a:rPr lang="en-GB" sz="2000" b="1" i="1" kern="1200" dirty="0" err="1">
                          <a:solidFill>
                            <a:srgbClr val="CC66FF"/>
                          </a:solidFill>
                          <a:effectLst/>
                          <a:latin typeface="+mj-lt"/>
                          <a:ea typeface="+mn-ea"/>
                          <a:cs typeface="Times New Roman" panose="02020603050405020304" pitchFamily="18" charset="0"/>
                        </a:rPr>
                        <a:t>Yajur</a:t>
                      </a:r>
                      <a:r>
                        <a:rPr lang="en-GB" sz="2000" b="1" i="1" kern="1200" dirty="0">
                          <a:solidFill>
                            <a:srgbClr val="CC66FF"/>
                          </a:solidFill>
                          <a:effectLst/>
                          <a:latin typeface="+mj-lt"/>
                          <a:ea typeface="+mn-ea"/>
                          <a:cs typeface="Times New Roman" panose="02020603050405020304" pitchFamily="18" charset="0"/>
                        </a:rPr>
                        <a:t> </a:t>
                      </a:r>
                      <a:r>
                        <a:rPr lang="en-GB" sz="2000" b="1" i="1" kern="1200" dirty="0" err="1">
                          <a:solidFill>
                            <a:srgbClr val="CC66FF"/>
                          </a:solidFill>
                          <a:effectLst/>
                          <a:latin typeface="+mj-lt"/>
                          <a:ea typeface="+mn-ea"/>
                          <a:cs typeface="Times New Roman" panose="02020603050405020304" pitchFamily="18" charset="0"/>
                        </a:rPr>
                        <a:t>Ved</a:t>
                      </a:r>
                      <a:r>
                        <a:rPr lang="en-GB" sz="2000" b="1" i="1" kern="1200" dirty="0">
                          <a:solidFill>
                            <a:srgbClr val="CC66FF"/>
                          </a:solidFill>
                          <a:effectLst/>
                          <a:latin typeface="+mj-lt"/>
                          <a:ea typeface="+mn-ea"/>
                          <a:cs typeface="Times New Roman" panose="02020603050405020304" pitchFamily="18" charset="0"/>
                        </a:rPr>
                        <a:t> – Shanti Mantra (Ch. 36, 17) and </a:t>
                      </a:r>
                      <a:r>
                        <a:rPr lang="en-GB" sz="2000" b="1" i="1" kern="1200" dirty="0" err="1">
                          <a:solidFill>
                            <a:srgbClr val="CC66FF"/>
                          </a:solidFill>
                          <a:effectLst/>
                          <a:latin typeface="+mj-lt"/>
                          <a:ea typeface="+mn-ea"/>
                          <a:cs typeface="Times New Roman" panose="02020603050405020304" pitchFamily="18" charset="0"/>
                        </a:rPr>
                        <a:t>Sangathan</a:t>
                      </a:r>
                      <a:r>
                        <a:rPr lang="en-GB" sz="2000" b="1" i="1" kern="1200" dirty="0">
                          <a:solidFill>
                            <a:srgbClr val="CC66FF"/>
                          </a:solidFill>
                          <a:effectLst/>
                          <a:latin typeface="+mj-lt"/>
                          <a:ea typeface="+mn-ea"/>
                          <a:cs typeface="Times New Roman" panose="02020603050405020304" pitchFamily="18" charset="0"/>
                        </a:rPr>
                        <a:t> mantra</a:t>
                      </a:r>
                      <a:r>
                        <a:rPr lang="en-GB" sz="2000" b="1" kern="1200" dirty="0">
                          <a:solidFill>
                            <a:schemeClr val="dk1"/>
                          </a:solidFill>
                          <a:effectLst/>
                          <a:latin typeface="+mj-lt"/>
                          <a:ea typeface="+mn-ea"/>
                          <a:cs typeface="Times New Roman" panose="02020603050405020304" pitchFamily="18" charset="0"/>
                        </a:rPr>
                        <a:t>).</a:t>
                      </a:r>
                      <a:endParaRPr lang="x-none" sz="2000" b="1" kern="1200" dirty="0">
                        <a:solidFill>
                          <a:schemeClr val="dk1"/>
                        </a:solidFill>
                        <a:effectLst/>
                        <a:latin typeface="+mj-lt"/>
                        <a:ea typeface="+mn-ea"/>
                        <a:cs typeface="Times New Roman" panose="02020603050405020304" pitchFamily="18" charset="0"/>
                      </a:endParaRPr>
                    </a:p>
                  </a:txBody>
                  <a:tcPr/>
                </a:tc>
                <a:extLst>
                  <a:ext uri="{0D108BD9-81ED-4DB2-BD59-A6C34878D82A}">
                    <a16:rowId xmlns:a16="http://schemas.microsoft.com/office/drawing/2014/main" xmlns="" val="10002"/>
                  </a:ext>
                </a:extLst>
              </a:tr>
              <a:tr h="2053504">
                <a:tc>
                  <a:txBody>
                    <a:bodyPr/>
                    <a:lstStyle/>
                    <a:p>
                      <a:pPr marL="457200" lvl="1" indent="0" fontAlgn="base">
                        <a:buFont typeface="Arial" panose="020B0604020202020204" pitchFamily="34" charset="0"/>
                        <a:buNone/>
                      </a:pPr>
                      <a:r>
                        <a:rPr lang="en-GB" sz="2400" b="1" u="sng" kern="1200" dirty="0">
                          <a:solidFill>
                            <a:schemeClr val="dk1"/>
                          </a:solidFill>
                          <a:effectLst/>
                          <a:latin typeface="+mj-lt"/>
                          <a:ea typeface="+mn-ea"/>
                          <a:cs typeface="Times New Roman" panose="02020603050405020304" pitchFamily="18" charset="0"/>
                        </a:rPr>
                        <a:t>Principles of Dharma</a:t>
                      </a:r>
                      <a:r>
                        <a:rPr lang="en-GB" sz="2400" b="1" kern="1200" dirty="0">
                          <a:solidFill>
                            <a:schemeClr val="dk1"/>
                          </a:solidFill>
                          <a:effectLst/>
                          <a:latin typeface="+mj-lt"/>
                          <a:ea typeface="+mn-ea"/>
                          <a:cs typeface="Times New Roman" panose="02020603050405020304" pitchFamily="18" charset="0"/>
                        </a:rPr>
                        <a:t>(</a:t>
                      </a:r>
                      <a:r>
                        <a:rPr lang="en-GB" sz="2400" b="1" i="1" kern="1200" dirty="0" err="1">
                          <a:solidFill>
                            <a:schemeClr val="dk1"/>
                          </a:solidFill>
                          <a:effectLst/>
                          <a:latin typeface="+mj-lt"/>
                          <a:ea typeface="+mn-ea"/>
                          <a:cs typeface="Times New Roman" panose="02020603050405020304" pitchFamily="18" charset="0"/>
                        </a:rPr>
                        <a:t>dharmic</a:t>
                      </a:r>
                      <a:r>
                        <a:rPr lang="en-GB" sz="2400" b="1" i="1" kern="1200" dirty="0">
                          <a:solidFill>
                            <a:schemeClr val="dk1"/>
                          </a:solidFill>
                          <a:effectLst/>
                          <a:latin typeface="+mj-lt"/>
                          <a:ea typeface="+mn-ea"/>
                          <a:cs typeface="Times New Roman" panose="02020603050405020304" pitchFamily="18" charset="0"/>
                        </a:rPr>
                        <a:t> </a:t>
                      </a:r>
                      <a:r>
                        <a:rPr lang="en-GB" sz="2400" b="1" i="1" kern="1200" dirty="0" err="1">
                          <a:solidFill>
                            <a:schemeClr val="dk1"/>
                          </a:solidFill>
                          <a:effectLst/>
                          <a:latin typeface="+mj-lt"/>
                          <a:ea typeface="+mn-ea"/>
                          <a:cs typeface="Times New Roman" panose="02020603050405020304" pitchFamily="18" charset="0"/>
                        </a:rPr>
                        <a:t>Siddhant</a:t>
                      </a:r>
                      <a:r>
                        <a:rPr lang="en-GB" sz="2400" b="1" kern="1200" dirty="0">
                          <a:solidFill>
                            <a:schemeClr val="dk1"/>
                          </a:solidFill>
                          <a:effectLst/>
                          <a:latin typeface="+mj-lt"/>
                          <a:ea typeface="+mn-ea"/>
                          <a:cs typeface="Times New Roman" panose="02020603050405020304" pitchFamily="18" charset="0"/>
                        </a:rPr>
                        <a:t>)</a:t>
                      </a:r>
                      <a:r>
                        <a:rPr lang="x-none" sz="2400" b="1" dirty="0">
                          <a:effectLst/>
                          <a:latin typeface="+mj-lt"/>
                          <a:cs typeface="Times New Roman" panose="02020603050405020304" pitchFamily="18" charset="0"/>
                        </a:rPr>
                        <a:t> </a:t>
                      </a:r>
                    </a:p>
                  </a:txBody>
                  <a:tcPr/>
                </a:tc>
                <a:tc>
                  <a:txBody>
                    <a:bodyPr/>
                    <a:lstStyle/>
                    <a:p>
                      <a:pPr marL="742950" lvl="1" indent="-285750" fontAlgn="base">
                        <a:buFont typeface="Arial" panose="020B0604020202020204" pitchFamily="34" charset="0"/>
                        <a:buChar char="•"/>
                      </a:pPr>
                      <a:r>
                        <a:rPr lang="en-GB" sz="2000" b="1" kern="1200" dirty="0">
                          <a:solidFill>
                            <a:schemeClr val="dk1"/>
                          </a:solidFill>
                          <a:effectLst/>
                          <a:latin typeface="+mj-lt"/>
                          <a:ea typeface="+mn-ea"/>
                          <a:cs typeface="Times New Roman" panose="02020603050405020304" pitchFamily="18" charset="0"/>
                        </a:rPr>
                        <a:t>Principles of </a:t>
                      </a:r>
                      <a:r>
                        <a:rPr lang="en-GB" sz="2000" b="1" kern="1200" dirty="0" err="1">
                          <a:solidFill>
                            <a:schemeClr val="dk1"/>
                          </a:solidFill>
                          <a:effectLst/>
                          <a:latin typeface="+mj-lt"/>
                          <a:ea typeface="+mn-ea"/>
                          <a:cs typeface="Times New Roman" panose="02020603050405020304" pitchFamily="18" charset="0"/>
                        </a:rPr>
                        <a:t>Sanatan</a:t>
                      </a:r>
                      <a:r>
                        <a:rPr lang="en-GB" sz="2000" b="1" kern="1200" dirty="0">
                          <a:solidFill>
                            <a:schemeClr val="dk1"/>
                          </a:solidFill>
                          <a:effectLst/>
                          <a:latin typeface="+mj-lt"/>
                          <a:ea typeface="+mn-ea"/>
                          <a:cs typeface="Times New Roman" panose="02020603050405020304" pitchFamily="18" charset="0"/>
                        </a:rPr>
                        <a:t>/Vedic Dharma </a:t>
                      </a:r>
                      <a:r>
                        <a:rPr lang="x-none" sz="2000" b="1" dirty="0">
                          <a:effectLst/>
                          <a:latin typeface="+mj-lt"/>
                          <a:cs typeface="Times New Roman" panose="02020603050405020304" pitchFamily="18" charset="0"/>
                        </a:rPr>
                        <a:t> </a:t>
                      </a:r>
                      <a:r>
                        <a:rPr lang="en-GB" sz="2000" b="1" i="1" kern="1200" dirty="0" err="1">
                          <a:solidFill>
                            <a:srgbClr val="CC66FF"/>
                          </a:solidFill>
                          <a:effectLst/>
                          <a:latin typeface="+mj-lt"/>
                          <a:ea typeface="+mn-ea"/>
                          <a:cs typeface="Times New Roman" panose="02020603050405020304" pitchFamily="18" charset="0"/>
                        </a:rPr>
                        <a:t>Pranidaya</a:t>
                      </a:r>
                      <a:r>
                        <a:rPr lang="en-GB" sz="2000" b="1" i="1" kern="1200" dirty="0">
                          <a:solidFill>
                            <a:srgbClr val="CC66FF"/>
                          </a:solidFill>
                          <a:effectLst/>
                          <a:latin typeface="+mj-lt"/>
                          <a:ea typeface="+mn-ea"/>
                          <a:cs typeface="Times New Roman" panose="02020603050405020304" pitchFamily="18" charset="0"/>
                        </a:rPr>
                        <a:t> (</a:t>
                      </a:r>
                      <a:r>
                        <a:rPr lang="en-GB" sz="2000" b="1" i="0" kern="1200" dirty="0">
                          <a:solidFill>
                            <a:srgbClr val="CC66FF"/>
                          </a:solidFill>
                          <a:effectLst/>
                          <a:latin typeface="+mj-lt"/>
                          <a:ea typeface="+mn-ea"/>
                          <a:cs typeface="Times New Roman" panose="02020603050405020304" pitchFamily="18" charset="0"/>
                        </a:rPr>
                        <a:t>compassion</a:t>
                      </a:r>
                      <a:r>
                        <a:rPr lang="en-GB" sz="2000" b="1" i="1" kern="1200" dirty="0">
                          <a:solidFill>
                            <a:srgbClr val="CC66FF"/>
                          </a:solidFill>
                          <a:effectLst/>
                          <a:latin typeface="+mj-lt"/>
                          <a:ea typeface="+mn-ea"/>
                          <a:cs typeface="Times New Roman" panose="02020603050405020304" pitchFamily="18" charset="0"/>
                        </a:rPr>
                        <a:t>)</a:t>
                      </a:r>
                      <a:r>
                        <a:rPr lang="en-US" sz="2000" b="1" i="0" kern="1200" dirty="0">
                          <a:solidFill>
                            <a:srgbClr val="CC66FF"/>
                          </a:solidFill>
                          <a:effectLst/>
                          <a:latin typeface="+mj-lt"/>
                          <a:ea typeface="+mn-ea"/>
                          <a:cs typeface="Times New Roman" panose="02020603050405020304" pitchFamily="18" charset="0"/>
                        </a:rPr>
                        <a:t>,</a:t>
                      </a:r>
                      <a:r>
                        <a:rPr lang="en-GB" sz="2000" b="1" i="1" kern="1200" dirty="0" err="1">
                          <a:solidFill>
                            <a:srgbClr val="CC66FF"/>
                          </a:solidFill>
                          <a:effectLst/>
                          <a:latin typeface="+mj-lt"/>
                          <a:ea typeface="+mn-ea"/>
                          <a:cs typeface="Times New Roman" panose="02020603050405020304" pitchFamily="18" charset="0"/>
                        </a:rPr>
                        <a:t>Purusharth</a:t>
                      </a:r>
                      <a:r>
                        <a:rPr lang="en-GB" sz="2000" b="1" i="1" kern="1200" dirty="0">
                          <a:solidFill>
                            <a:srgbClr val="CC66FF"/>
                          </a:solidFill>
                          <a:effectLst/>
                          <a:latin typeface="+mj-lt"/>
                          <a:ea typeface="+mn-ea"/>
                          <a:cs typeface="Times New Roman" panose="02020603050405020304" pitchFamily="18" charset="0"/>
                        </a:rPr>
                        <a:t> (</a:t>
                      </a:r>
                      <a:r>
                        <a:rPr lang="en-GB" sz="2000" b="1" i="0" kern="1200" dirty="0">
                          <a:solidFill>
                            <a:srgbClr val="CC66FF"/>
                          </a:solidFill>
                          <a:effectLst/>
                          <a:latin typeface="+mj-lt"/>
                          <a:ea typeface="+mn-ea"/>
                          <a:cs typeface="Times New Roman" panose="02020603050405020304" pitchFamily="18" charset="0"/>
                        </a:rPr>
                        <a:t>hard work</a:t>
                      </a:r>
                      <a:r>
                        <a:rPr lang="en-GB" sz="2000" b="1" i="1" kern="1200" dirty="0">
                          <a:solidFill>
                            <a:srgbClr val="CC66FF"/>
                          </a:solidFill>
                          <a:effectLst/>
                          <a:latin typeface="+mj-lt"/>
                          <a:ea typeface="+mn-ea"/>
                          <a:cs typeface="Times New Roman" panose="02020603050405020304" pitchFamily="18" charset="0"/>
                        </a:rPr>
                        <a:t>)</a:t>
                      </a:r>
                      <a:r>
                        <a:rPr lang="en-US" sz="2000" b="1" i="0" kern="1200" dirty="0">
                          <a:solidFill>
                            <a:srgbClr val="CC66FF"/>
                          </a:solidFill>
                          <a:effectLst/>
                          <a:latin typeface="+mj-lt"/>
                          <a:ea typeface="+mn-ea"/>
                          <a:cs typeface="Times New Roman" panose="02020603050405020304" pitchFamily="18" charset="0"/>
                        </a:rPr>
                        <a:t>,</a:t>
                      </a:r>
                      <a:r>
                        <a:rPr lang="en-GB" sz="2000" b="1" i="1" kern="1200" dirty="0" err="1">
                          <a:solidFill>
                            <a:srgbClr val="CC66FF"/>
                          </a:solidFill>
                          <a:effectLst/>
                          <a:latin typeface="+mj-lt"/>
                          <a:ea typeface="+mn-ea"/>
                          <a:cs typeface="Times New Roman" panose="02020603050405020304" pitchFamily="18" charset="0"/>
                        </a:rPr>
                        <a:t>Punar</a:t>
                      </a:r>
                      <a:r>
                        <a:rPr lang="en-GB" sz="2000" b="1" i="1" kern="1200" dirty="0">
                          <a:solidFill>
                            <a:srgbClr val="CC66FF"/>
                          </a:solidFill>
                          <a:effectLst/>
                          <a:latin typeface="+mj-lt"/>
                          <a:ea typeface="+mn-ea"/>
                          <a:cs typeface="Times New Roman" panose="02020603050405020304" pitchFamily="18" charset="0"/>
                        </a:rPr>
                        <a:t> </a:t>
                      </a:r>
                      <a:r>
                        <a:rPr lang="en-GB" sz="2000" b="1" i="1" kern="1200" dirty="0" err="1">
                          <a:solidFill>
                            <a:srgbClr val="CC66FF"/>
                          </a:solidFill>
                          <a:effectLst/>
                          <a:latin typeface="+mj-lt"/>
                          <a:ea typeface="+mn-ea"/>
                          <a:cs typeface="Times New Roman" panose="02020603050405020304" pitchFamily="18" charset="0"/>
                        </a:rPr>
                        <a:t>janam</a:t>
                      </a:r>
                      <a:r>
                        <a:rPr lang="en-GB" sz="2000" b="1" i="1" kern="1200" dirty="0">
                          <a:solidFill>
                            <a:srgbClr val="CC66FF"/>
                          </a:solidFill>
                          <a:effectLst/>
                          <a:latin typeface="+mj-lt"/>
                          <a:ea typeface="+mn-ea"/>
                          <a:cs typeface="Times New Roman" panose="02020603050405020304" pitchFamily="18" charset="0"/>
                        </a:rPr>
                        <a:t> (</a:t>
                      </a:r>
                      <a:r>
                        <a:rPr lang="en-GB" sz="2000" b="1" i="0" kern="1200" dirty="0">
                          <a:solidFill>
                            <a:srgbClr val="CC66FF"/>
                          </a:solidFill>
                          <a:effectLst/>
                          <a:latin typeface="+mj-lt"/>
                          <a:ea typeface="+mn-ea"/>
                          <a:cs typeface="Times New Roman" panose="02020603050405020304" pitchFamily="18" charset="0"/>
                        </a:rPr>
                        <a:t>reincarnation</a:t>
                      </a:r>
                      <a:r>
                        <a:rPr lang="en-GB" sz="2000" b="1" i="1" kern="1200" dirty="0">
                          <a:solidFill>
                            <a:srgbClr val="CC66FF"/>
                          </a:solidFill>
                          <a:effectLst/>
                          <a:latin typeface="+mj-lt"/>
                          <a:ea typeface="+mn-ea"/>
                          <a:cs typeface="Times New Roman" panose="02020603050405020304" pitchFamily="18" charset="0"/>
                        </a:rPr>
                        <a:t>)</a:t>
                      </a:r>
                      <a:r>
                        <a:rPr lang="en-US" sz="2000" b="1" i="0" kern="1200" dirty="0">
                          <a:solidFill>
                            <a:srgbClr val="CC66FF"/>
                          </a:solidFill>
                          <a:effectLst/>
                          <a:latin typeface="+mj-lt"/>
                          <a:ea typeface="+mn-ea"/>
                          <a:cs typeface="Times New Roman" panose="02020603050405020304" pitchFamily="18" charset="0"/>
                        </a:rPr>
                        <a:t>,</a:t>
                      </a:r>
                      <a:r>
                        <a:rPr lang="en-GB" sz="2000" b="1" i="1" kern="1200" dirty="0" err="1">
                          <a:solidFill>
                            <a:srgbClr val="CC66FF"/>
                          </a:solidFill>
                          <a:effectLst/>
                          <a:latin typeface="+mj-lt"/>
                          <a:ea typeface="+mn-ea"/>
                          <a:cs typeface="Times New Roman" panose="02020603050405020304" pitchFamily="18" charset="0"/>
                        </a:rPr>
                        <a:t>Paramatma</a:t>
                      </a:r>
                      <a:r>
                        <a:rPr lang="en-GB" sz="2000" b="1" i="1" kern="1200" dirty="0">
                          <a:solidFill>
                            <a:srgbClr val="CC66FF"/>
                          </a:solidFill>
                          <a:effectLst/>
                          <a:latin typeface="+mj-lt"/>
                          <a:ea typeface="+mn-ea"/>
                          <a:cs typeface="Times New Roman" panose="02020603050405020304" pitchFamily="18" charset="0"/>
                        </a:rPr>
                        <a:t> (</a:t>
                      </a:r>
                      <a:r>
                        <a:rPr lang="en-GB" sz="2000" b="1" i="0" kern="1200" dirty="0">
                          <a:solidFill>
                            <a:srgbClr val="CC66FF"/>
                          </a:solidFill>
                          <a:effectLst/>
                          <a:latin typeface="+mj-lt"/>
                          <a:ea typeface="+mn-ea"/>
                          <a:cs typeface="Times New Roman" panose="02020603050405020304" pitchFamily="18" charset="0"/>
                        </a:rPr>
                        <a:t>Supreme Being)</a:t>
                      </a:r>
                      <a:r>
                        <a:rPr lang="en-US" sz="2000" b="1" i="0" kern="1200" baseline="0" dirty="0">
                          <a:solidFill>
                            <a:srgbClr val="CC66FF"/>
                          </a:solidFill>
                          <a:effectLst/>
                          <a:latin typeface="+mj-lt"/>
                          <a:ea typeface="+mn-ea"/>
                          <a:cs typeface="Times New Roman" panose="02020603050405020304" pitchFamily="18" charset="0"/>
                        </a:rPr>
                        <a:t> and </a:t>
                      </a:r>
                      <a:r>
                        <a:rPr lang="en-GB" sz="2000" b="1" i="1" kern="1200" dirty="0" err="1">
                          <a:solidFill>
                            <a:srgbClr val="CC66FF"/>
                          </a:solidFill>
                          <a:effectLst/>
                          <a:latin typeface="+mj-lt"/>
                          <a:ea typeface="+mn-ea"/>
                          <a:cs typeface="Times New Roman" panose="02020603050405020304" pitchFamily="18" charset="0"/>
                        </a:rPr>
                        <a:t>Prarthana</a:t>
                      </a:r>
                      <a:r>
                        <a:rPr lang="en-GB" sz="2000" b="1" i="1" kern="1200" dirty="0">
                          <a:solidFill>
                            <a:srgbClr val="CC66FF"/>
                          </a:solidFill>
                          <a:effectLst/>
                          <a:latin typeface="+mj-lt"/>
                          <a:ea typeface="+mn-ea"/>
                          <a:cs typeface="Times New Roman" panose="02020603050405020304" pitchFamily="18" charset="0"/>
                        </a:rPr>
                        <a:t> (</a:t>
                      </a:r>
                      <a:r>
                        <a:rPr lang="en-GB" sz="2000" b="1" i="0" kern="1200" dirty="0">
                          <a:solidFill>
                            <a:srgbClr val="CC66FF"/>
                          </a:solidFill>
                          <a:effectLst/>
                          <a:latin typeface="+mj-lt"/>
                          <a:ea typeface="+mn-ea"/>
                          <a:cs typeface="Times New Roman" panose="02020603050405020304" pitchFamily="18" charset="0"/>
                        </a:rPr>
                        <a:t>prayer)</a:t>
                      </a:r>
                      <a:r>
                        <a:rPr lang="x-none" sz="2000" b="1" i="0" kern="1200" dirty="0">
                          <a:solidFill>
                            <a:srgbClr val="CC66FF"/>
                          </a:solidFill>
                          <a:effectLst/>
                          <a:latin typeface="+mj-lt"/>
                          <a:ea typeface="+mn-ea"/>
                          <a:cs typeface="Times New Roman" panose="02020603050405020304" pitchFamily="18" charset="0"/>
                        </a:rPr>
                        <a:t> </a:t>
                      </a:r>
                      <a:endParaRPr lang="x-none" sz="2000" b="1" i="0" kern="1200" dirty="0">
                        <a:solidFill>
                          <a:schemeClr val="dk1"/>
                        </a:solidFill>
                        <a:effectLst/>
                        <a:latin typeface="+mj-lt"/>
                        <a:ea typeface="+mn-ea"/>
                        <a:cs typeface="Times New Roman" panose="02020603050405020304" pitchFamily="18" charset="0"/>
                      </a:endParaRPr>
                    </a:p>
                  </a:txBody>
                  <a:tcPr/>
                </a:tc>
                <a:extLst>
                  <a:ext uri="{0D108BD9-81ED-4DB2-BD59-A6C34878D82A}">
                    <a16:rowId xmlns:a16="http://schemas.microsoft.com/office/drawing/2014/main" xmlns="" val="10003"/>
                  </a:ext>
                </a:extLst>
              </a:tr>
              <a:tr h="1080402">
                <a:tc>
                  <a:txBody>
                    <a:bodyPr/>
                    <a:lstStyle/>
                    <a:p>
                      <a:pPr marL="914400" marR="0" lvl="2"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2400" b="1" u="none" kern="1200" dirty="0">
                          <a:solidFill>
                            <a:schemeClr val="dk1"/>
                          </a:solidFill>
                          <a:effectLst/>
                          <a:latin typeface="+mj-lt"/>
                          <a:ea typeface="+mn-ea"/>
                          <a:cs typeface="Times New Roman" panose="02020603050405020304" pitchFamily="18" charset="0"/>
                        </a:rPr>
                        <a:t>Religious Practices</a:t>
                      </a:r>
                    </a:p>
                  </a:txBody>
                  <a:tcPr/>
                </a:tc>
                <a:tc>
                  <a:txBody>
                    <a:bodyPr/>
                    <a:lstStyle/>
                    <a:p>
                      <a:pPr marL="1200150" marR="0" lvl="2"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2000" b="1" kern="1200" dirty="0">
                          <a:solidFill>
                            <a:schemeClr val="dk1"/>
                          </a:solidFill>
                          <a:effectLst/>
                          <a:latin typeface="+mj-lt"/>
                          <a:ea typeface="+mn-ea"/>
                          <a:cs typeface="Times New Roman" panose="02020603050405020304" pitchFamily="18" charset="0"/>
                        </a:rPr>
                        <a:t>Buddhist Practices and</a:t>
                      </a:r>
                      <a:r>
                        <a:rPr lang="en-GB" sz="2000" b="1" kern="1200" baseline="0" dirty="0">
                          <a:solidFill>
                            <a:schemeClr val="dk1"/>
                          </a:solidFill>
                          <a:effectLst/>
                          <a:latin typeface="+mj-lt"/>
                          <a:ea typeface="+mn-ea"/>
                          <a:cs typeface="Times New Roman" panose="02020603050405020304" pitchFamily="18" charset="0"/>
                        </a:rPr>
                        <a:t> </a:t>
                      </a:r>
                      <a:r>
                        <a:rPr lang="en-GB" sz="2000" b="1" kern="1200" dirty="0">
                          <a:solidFill>
                            <a:schemeClr val="dk1"/>
                          </a:solidFill>
                          <a:effectLst/>
                          <a:latin typeface="+mj-lt"/>
                          <a:ea typeface="+mn-ea"/>
                          <a:cs typeface="Times New Roman" panose="02020603050405020304" pitchFamily="18" charset="0"/>
                        </a:rPr>
                        <a:t>Places of Worship</a:t>
                      </a:r>
                      <a:r>
                        <a:rPr lang="en-US" sz="2000" b="1" kern="1200" dirty="0">
                          <a:solidFill>
                            <a:schemeClr val="dk1"/>
                          </a:solidFill>
                          <a:effectLst/>
                          <a:latin typeface="+mj-lt"/>
                          <a:ea typeface="+mn-ea"/>
                          <a:cs typeface="Times New Roman" panose="02020603050405020304" pitchFamily="18" charset="0"/>
                        </a:rPr>
                        <a:t>(</a:t>
                      </a:r>
                      <a:r>
                        <a:rPr lang="en-GB" sz="2000" b="1" i="1" kern="1200" dirty="0" err="1">
                          <a:solidFill>
                            <a:srgbClr val="CC66FF"/>
                          </a:solidFill>
                          <a:effectLst/>
                          <a:latin typeface="+mj-lt"/>
                          <a:ea typeface="+mn-ea"/>
                          <a:cs typeface="Times New Roman" panose="02020603050405020304" pitchFamily="18" charset="0"/>
                        </a:rPr>
                        <a:t>Durga</a:t>
                      </a:r>
                      <a:r>
                        <a:rPr lang="en-GB" sz="2000" b="1" i="1" kern="1200" dirty="0">
                          <a:solidFill>
                            <a:srgbClr val="CC66FF"/>
                          </a:solidFill>
                          <a:effectLst/>
                          <a:latin typeface="+mj-lt"/>
                          <a:ea typeface="+mn-ea"/>
                          <a:cs typeface="Times New Roman" panose="02020603050405020304" pitchFamily="18" charset="0"/>
                        </a:rPr>
                        <a:t> Pooja, </a:t>
                      </a:r>
                      <a:r>
                        <a:rPr lang="en-GB" sz="2000" b="1" i="1" kern="1200" dirty="0" err="1">
                          <a:solidFill>
                            <a:srgbClr val="CC66FF"/>
                          </a:solidFill>
                          <a:effectLst/>
                          <a:latin typeface="+mj-lt"/>
                          <a:ea typeface="+mn-ea"/>
                          <a:cs typeface="Times New Roman" panose="02020603050405020304" pitchFamily="18" charset="0"/>
                        </a:rPr>
                        <a:t>Ayambil</a:t>
                      </a:r>
                      <a:r>
                        <a:rPr lang="en-GB" sz="2000" b="1" i="1" kern="1200" dirty="0">
                          <a:solidFill>
                            <a:srgbClr val="CC66FF"/>
                          </a:solidFill>
                          <a:effectLst/>
                          <a:latin typeface="+mj-lt"/>
                          <a:ea typeface="+mn-ea"/>
                          <a:cs typeface="Times New Roman" panose="02020603050405020304" pitchFamily="18" charset="0"/>
                        </a:rPr>
                        <a:t>,</a:t>
                      </a:r>
                      <a:r>
                        <a:rPr lang="x-none" sz="2000" b="1" i="0" kern="1200" dirty="0">
                          <a:solidFill>
                            <a:srgbClr val="CC66FF"/>
                          </a:solidFill>
                          <a:effectLst/>
                          <a:latin typeface="+mj-lt"/>
                          <a:ea typeface="+mn-ea"/>
                          <a:cs typeface="Times New Roman" panose="02020603050405020304" pitchFamily="18" charset="0"/>
                        </a:rPr>
                        <a:t> </a:t>
                      </a:r>
                      <a:r>
                        <a:rPr lang="en-GB" sz="2000" b="1" i="1" kern="1200" dirty="0">
                          <a:solidFill>
                            <a:srgbClr val="CC66FF"/>
                          </a:solidFill>
                          <a:effectLst/>
                          <a:latin typeface="+mj-lt"/>
                          <a:ea typeface="+mn-ea"/>
                          <a:cs typeface="Times New Roman" panose="02020603050405020304" pitchFamily="18" charset="0"/>
                        </a:rPr>
                        <a:t>Vesak</a:t>
                      </a:r>
                      <a:r>
                        <a:rPr lang="en-GB" sz="2000" b="1" kern="1200" dirty="0">
                          <a:solidFill>
                            <a:srgbClr val="CC66FF"/>
                          </a:solidFill>
                          <a:effectLst/>
                          <a:latin typeface="+mj-lt"/>
                          <a:ea typeface="+mn-ea"/>
                          <a:cs typeface="Times New Roman" panose="02020603050405020304" pitchFamily="18" charset="0"/>
                        </a:rPr>
                        <a:t> </a:t>
                      </a:r>
                      <a:r>
                        <a:rPr lang="en-US" sz="2000" b="1" kern="1200" dirty="0">
                          <a:solidFill>
                            <a:srgbClr val="CC66FF"/>
                          </a:solidFill>
                          <a:effectLst/>
                          <a:latin typeface="+mj-lt"/>
                          <a:ea typeface="+mn-ea"/>
                          <a:cs typeface="Times New Roman" panose="02020603050405020304" pitchFamily="18" charset="0"/>
                        </a:rPr>
                        <a:t>&amp;</a:t>
                      </a:r>
                      <a:r>
                        <a:rPr lang="en-GB" sz="2000" b="1" i="1" kern="1200" dirty="0" err="1">
                          <a:solidFill>
                            <a:srgbClr val="CC66FF"/>
                          </a:solidFill>
                          <a:effectLst/>
                          <a:latin typeface="+mj-lt"/>
                          <a:ea typeface="+mn-ea"/>
                          <a:cs typeface="Times New Roman" panose="02020603050405020304" pitchFamily="18" charset="0"/>
                        </a:rPr>
                        <a:t>GurPurab</a:t>
                      </a:r>
                      <a:r>
                        <a:rPr lang="en-GB" sz="2000" b="1" i="1" kern="1200" dirty="0">
                          <a:solidFill>
                            <a:srgbClr val="CC66FF"/>
                          </a:solidFill>
                          <a:effectLst/>
                          <a:latin typeface="+mj-lt"/>
                          <a:ea typeface="+mn-ea"/>
                          <a:cs typeface="Times New Roman" panose="02020603050405020304" pitchFamily="18" charset="0"/>
                        </a:rPr>
                        <a:t> </a:t>
                      </a:r>
                      <a:r>
                        <a:rPr lang="x-none" sz="2000" b="1" i="1" kern="1200" dirty="0">
                          <a:solidFill>
                            <a:srgbClr val="CC66FF"/>
                          </a:solidFill>
                          <a:effectLst/>
                          <a:latin typeface="+mj-lt"/>
                          <a:ea typeface="+mn-ea"/>
                          <a:cs typeface="Times New Roman" panose="02020603050405020304" pitchFamily="18" charset="0"/>
                        </a:rPr>
                        <a:t>   </a:t>
                      </a:r>
                      <a:endParaRPr lang="en-GB" sz="2000" dirty="0">
                        <a:latin typeface="+mj-lt"/>
                      </a:endParaRPr>
                    </a:p>
                  </a:txBody>
                  <a:tcPr/>
                </a:tc>
                <a:extLst>
                  <a:ext uri="{0D108BD9-81ED-4DB2-BD59-A6C34878D82A}">
                    <a16:rowId xmlns:a16="http://schemas.microsoft.com/office/drawing/2014/main" xmlns="" val="10004"/>
                  </a:ext>
                </a:extLst>
              </a:tr>
              <a:tr h="351892">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5"/>
                  </a:ext>
                </a:extLst>
              </a:tr>
              <a:tr h="351892">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115622520"/>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a:extLst>
              <a:ext uri="{FF2B5EF4-FFF2-40B4-BE49-F238E27FC236}">
                <a16:creationId xmlns:a16="http://schemas.microsoft.com/office/drawing/2014/main" xmlns="" id="{3776CAF9-DA02-2EE1-8F9B-EB5137B7B4A2}"/>
              </a:ext>
            </a:extLst>
          </p:cNvPr>
          <p:cNvSpPr txBox="1">
            <a:spLocks noGrp="1"/>
          </p:cNvSpPr>
          <p:nvPr>
            <p:ph type="title"/>
          </p:nvPr>
        </p:nvSpPr>
        <p:spPr>
          <a:xfrm>
            <a:off x="539750" y="290513"/>
            <a:ext cx="10972800" cy="447675"/>
          </a:xfrm>
        </p:spPr>
        <p:txBody>
          <a:bodyPr/>
          <a:lstStyle/>
          <a:p>
            <a:pPr eaLnBrk="1" hangingPunct="1">
              <a:spcBef>
                <a:spcPct val="0"/>
              </a:spcBef>
              <a:spcAft>
                <a:spcPct val="0"/>
              </a:spcAft>
              <a:defRPr/>
            </a:pPr>
            <a:r>
              <a:rPr lang="en-US" sz="4800" dirty="0">
                <a:solidFill>
                  <a:srgbClr val="FF0000"/>
                </a:solidFill>
                <a:latin typeface="+mj-lt"/>
                <a:cs typeface="Calibri" pitchFamily="34" charset="0"/>
                <a:sym typeface="Calibri" pitchFamily="34" charset="0"/>
              </a:rPr>
              <a:t>Session Outline</a:t>
            </a:r>
            <a:r>
              <a:rPr lang="en-US" sz="4000" dirty="0">
                <a:solidFill>
                  <a:srgbClr val="CC66FF"/>
                </a:solidFill>
                <a:latin typeface="+mj-lt"/>
                <a:cs typeface="Calibri" pitchFamily="34" charset="0"/>
                <a:sym typeface="Calibri" pitchFamily="34" charset="0"/>
              </a:rPr>
              <a:t>   </a:t>
            </a:r>
          </a:p>
        </p:txBody>
      </p:sp>
      <p:sp>
        <p:nvSpPr>
          <p:cNvPr id="4" name="Text Placeholder 3">
            <a:extLst>
              <a:ext uri="{FF2B5EF4-FFF2-40B4-BE49-F238E27FC236}">
                <a16:creationId xmlns:a16="http://schemas.microsoft.com/office/drawing/2014/main" xmlns="" id="{9418098F-D142-967A-0894-E5797371FEE7}"/>
              </a:ext>
            </a:extLst>
          </p:cNvPr>
          <p:cNvSpPr>
            <a:spLocks noGrp="1"/>
          </p:cNvSpPr>
          <p:nvPr>
            <p:ph type="body" idx="1"/>
          </p:nvPr>
        </p:nvSpPr>
        <p:spPr>
          <a:xfrm>
            <a:off x="263525" y="941388"/>
            <a:ext cx="11388725" cy="4213225"/>
          </a:xfrm>
          <a:solidFill>
            <a:schemeClr val="bg1"/>
          </a:solidFill>
        </p:spPr>
        <p:txBody>
          <a:bodyPr/>
          <a:lstStyle/>
          <a:p>
            <a:pPr marL="274320" indent="-274320" eaLnBrk="1" fontAlgn="auto" hangingPunct="1">
              <a:buClr>
                <a:schemeClr val="accent3"/>
              </a:buClr>
              <a:buFont typeface="Wingdings 2"/>
              <a:buChar char=""/>
              <a:defRPr/>
            </a:pPr>
            <a:r>
              <a:rPr lang="en-US" sz="2400" dirty="0">
                <a:solidFill>
                  <a:schemeClr val="tx1"/>
                </a:solidFill>
                <a:latin typeface="+mj-lt"/>
                <a:ea typeface="Calibri" panose="020F0502020204030204"/>
                <a:cs typeface="Calibri" panose="020F0502020204030204"/>
                <a:sym typeface="Calibri" panose="020F0502020204030204"/>
              </a:rPr>
              <a:t>Meaning and essence of  Humanities subjects </a:t>
            </a:r>
          </a:p>
          <a:p>
            <a:pPr marL="274320" indent="-274320" eaLnBrk="1" fontAlgn="auto" hangingPunct="1">
              <a:buClr>
                <a:schemeClr val="accent3"/>
              </a:buClr>
              <a:buFont typeface="Wingdings 2"/>
              <a:buChar char=""/>
              <a:defRPr/>
            </a:pPr>
            <a:r>
              <a:rPr lang="en-US" sz="2400" dirty="0">
                <a:solidFill>
                  <a:schemeClr val="tx1"/>
                </a:solidFill>
                <a:latin typeface="+mj-lt"/>
                <a:ea typeface="Calibri" panose="020F0502020204030204"/>
                <a:cs typeface="Calibri" panose="020F0502020204030204"/>
                <a:sym typeface="Calibri" panose="020F0502020204030204"/>
              </a:rPr>
              <a:t>The Humanities Subjects at Junior Secondary School Level </a:t>
            </a:r>
          </a:p>
          <a:p>
            <a:pPr marL="274320" indent="-274320" eaLnBrk="1" fontAlgn="auto" hangingPunct="1">
              <a:buClr>
                <a:schemeClr val="accent3"/>
              </a:buClr>
              <a:buFont typeface="Wingdings 2"/>
              <a:buChar char=""/>
              <a:defRPr/>
            </a:pPr>
            <a:r>
              <a:rPr lang="en-US" sz="2400" dirty="0">
                <a:solidFill>
                  <a:schemeClr val="dk1"/>
                </a:solidFill>
                <a:latin typeface="+mj-lt"/>
                <a:ea typeface="Calibri" panose="020F0502020204030204"/>
                <a:cs typeface="Calibri" panose="020F0502020204030204"/>
                <a:sym typeface="Calibri" panose="020F0502020204030204"/>
              </a:rPr>
              <a:t>Essence Statements and General Learning Outcomes</a:t>
            </a:r>
          </a:p>
          <a:p>
            <a:pPr marL="274320" indent="-274320" eaLnBrk="1" fontAlgn="auto" hangingPunct="1">
              <a:buClr>
                <a:schemeClr val="accent3"/>
              </a:buClr>
              <a:buFont typeface="Wingdings 2"/>
              <a:buChar char=""/>
              <a:defRPr/>
            </a:pPr>
            <a:r>
              <a:rPr lang="en-US" sz="2400" dirty="0">
                <a:solidFill>
                  <a:schemeClr val="tx1"/>
                </a:solidFill>
                <a:latin typeface="+mj-lt"/>
                <a:ea typeface="Calibri" panose="020F0502020204030204"/>
                <a:cs typeface="Calibri" panose="020F0502020204030204"/>
                <a:sym typeface="Calibri" panose="020F0502020204030204"/>
              </a:rPr>
              <a:t> Strands and sub strands of Humanities Subjects at Junior Secondary School Level</a:t>
            </a:r>
          </a:p>
          <a:p>
            <a:pPr marL="274320" indent="-274320" eaLnBrk="1" fontAlgn="auto" hangingPunct="1">
              <a:buClr>
                <a:schemeClr val="accent3"/>
              </a:buClr>
              <a:buFont typeface="Wingdings 2"/>
              <a:buChar char=""/>
              <a:defRPr/>
            </a:pPr>
            <a:r>
              <a:rPr lang="en-US" sz="2400" dirty="0">
                <a:solidFill>
                  <a:schemeClr val="tx1"/>
                </a:solidFill>
                <a:latin typeface="+mj-lt"/>
                <a:ea typeface="Calibri" panose="020F0502020204030204"/>
                <a:cs typeface="Calibri" panose="020F0502020204030204"/>
                <a:sym typeface="Calibri" panose="020F0502020204030204"/>
              </a:rPr>
              <a:t>Unique features of the Humanities Subjects at Junior Secondary School Level</a:t>
            </a:r>
          </a:p>
          <a:p>
            <a:pPr marL="274320" indent="-274320" eaLnBrk="1" fontAlgn="auto" hangingPunct="1">
              <a:buClr>
                <a:schemeClr val="accent3"/>
              </a:buClr>
              <a:buFont typeface="Wingdings 2"/>
              <a:buChar char=""/>
              <a:defRPr/>
            </a:pPr>
            <a:r>
              <a:rPr lang="en-US" sz="2400" dirty="0">
                <a:solidFill>
                  <a:schemeClr val="tx1"/>
                </a:solidFill>
                <a:latin typeface="+mj-lt"/>
                <a:ea typeface="Calibri" pitchFamily="34" charset="0"/>
                <a:cs typeface="Times New Roman" pitchFamily="18" charset="0"/>
                <a:sym typeface="Calibri" pitchFamily="34" charset="0"/>
              </a:rPr>
              <a:t>Suggested Transformative pedagogical approaches in the teaching of the Humanities</a:t>
            </a:r>
          </a:p>
          <a:p>
            <a:pPr marL="274320" indent="-274320" eaLnBrk="1" fontAlgn="auto" hangingPunct="1">
              <a:buClr>
                <a:schemeClr val="accent3"/>
              </a:buClr>
              <a:buFont typeface="Wingdings 2"/>
              <a:buChar char=""/>
              <a:defRPr/>
            </a:pPr>
            <a:r>
              <a:rPr lang="en-US" sz="2400" dirty="0">
                <a:solidFill>
                  <a:schemeClr val="tx1"/>
                </a:solidFill>
                <a:latin typeface="+mj-lt"/>
                <a:ea typeface="Calibri" pitchFamily="34" charset="0"/>
                <a:cs typeface="Times New Roman" pitchFamily="18" charset="0"/>
                <a:sym typeface="Calibri" pitchFamily="34" charset="0"/>
              </a:rPr>
              <a:t>Suggested Formative  assessments in the Humanities</a:t>
            </a:r>
            <a:endParaRPr lang="en-US" sz="2400" dirty="0">
              <a:solidFill>
                <a:schemeClr val="dk1"/>
              </a:solidFill>
              <a:latin typeface="+mj-lt"/>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899482398"/>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5734521"/>
              </p:ext>
            </p:extLst>
          </p:nvPr>
        </p:nvGraphicFramePr>
        <p:xfrm>
          <a:off x="838200" y="1825625"/>
          <a:ext cx="10515600" cy="400240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370840">
                <a:tc>
                  <a:txBody>
                    <a:bodyPr/>
                    <a:lstStyle/>
                    <a:p>
                      <a:endParaRPr lang="en-GB" dirty="0"/>
                    </a:p>
                  </a:txBody>
                  <a:tcPr/>
                </a:tc>
                <a:tc>
                  <a:txBody>
                    <a:bodyPr/>
                    <a:lstStyle/>
                    <a:p>
                      <a:endParaRPr lang="en-GB" sz="2000"/>
                    </a:p>
                  </a:txBody>
                  <a:tcPr/>
                </a:tc>
                <a:extLst>
                  <a:ext uri="{0D108BD9-81ED-4DB2-BD59-A6C34878D82A}">
                    <a16:rowId xmlns:a16="http://schemas.microsoft.com/office/drawing/2014/main" xmlns="" val="10000"/>
                  </a:ext>
                </a:extLst>
              </a:tr>
              <a:tr h="370840">
                <a:tc>
                  <a:txBody>
                    <a:bodyPr/>
                    <a:lstStyle/>
                    <a:p>
                      <a:pPr marL="914400" lvl="2" indent="0" fontAlgn="base">
                        <a:buFont typeface="Arial" panose="020B0604020202020204" pitchFamily="34" charset="0"/>
                        <a:buNone/>
                      </a:pPr>
                      <a:r>
                        <a:rPr lang="en-US" sz="2800" b="1" dirty="0">
                          <a:latin typeface="+mj-lt"/>
                          <a:cs typeface="Times New Roman" panose="02020603050405020304" pitchFamily="18" charset="0"/>
                        </a:rPr>
                        <a:t>6. </a:t>
                      </a:r>
                      <a:r>
                        <a:rPr lang="en-GB" sz="2800" b="1" i="1" kern="1200" dirty="0" err="1">
                          <a:solidFill>
                            <a:schemeClr val="dk1"/>
                          </a:solidFill>
                          <a:effectLst/>
                          <a:latin typeface="+mj-lt"/>
                          <a:ea typeface="+mn-ea"/>
                          <a:cs typeface="Times New Roman" panose="02020603050405020304" pitchFamily="18" charset="0"/>
                        </a:rPr>
                        <a:t>Sanskaars</a:t>
                      </a:r>
                      <a:r>
                        <a:rPr lang="en-GB" sz="2800" b="1" i="1" kern="1200" dirty="0">
                          <a:solidFill>
                            <a:schemeClr val="dk1"/>
                          </a:solidFill>
                          <a:effectLst/>
                          <a:latin typeface="+mj-lt"/>
                          <a:ea typeface="+mn-ea"/>
                          <a:cs typeface="Times New Roman" panose="02020603050405020304" pitchFamily="18" charset="0"/>
                        </a:rPr>
                        <a:t> </a:t>
                      </a:r>
                      <a:r>
                        <a:rPr lang="en-GB" sz="2800" b="1" kern="1200" dirty="0">
                          <a:solidFill>
                            <a:schemeClr val="dk1"/>
                          </a:solidFill>
                          <a:effectLst/>
                          <a:latin typeface="+mj-lt"/>
                          <a:ea typeface="+mn-ea"/>
                          <a:cs typeface="Times New Roman" panose="02020603050405020304" pitchFamily="18" charset="0"/>
                        </a:rPr>
                        <a:t>(Rites of Passage)</a:t>
                      </a:r>
                      <a:r>
                        <a:rPr lang="en-GB" sz="2800" b="1" kern="1200" dirty="0" err="1">
                          <a:solidFill>
                            <a:schemeClr val="dk1"/>
                          </a:solidFill>
                          <a:effectLst/>
                          <a:latin typeface="+mj-lt"/>
                          <a:ea typeface="+mn-ea"/>
                          <a:cs typeface="Times New Roman" panose="02020603050405020304" pitchFamily="18" charset="0"/>
                        </a:rPr>
                        <a:t>Sanatan</a:t>
                      </a:r>
                      <a:r>
                        <a:rPr lang="en-GB" sz="2800" b="1" kern="1200" dirty="0">
                          <a:solidFill>
                            <a:schemeClr val="dk1"/>
                          </a:solidFill>
                          <a:effectLst/>
                          <a:latin typeface="+mj-lt"/>
                          <a:ea typeface="+mn-ea"/>
                          <a:cs typeface="Times New Roman" panose="02020603050405020304" pitchFamily="18" charset="0"/>
                        </a:rPr>
                        <a:t>/Vedic </a:t>
                      </a:r>
                      <a:r>
                        <a:rPr lang="en-GB" sz="2800" b="1" i="1" kern="1200" dirty="0" err="1">
                          <a:solidFill>
                            <a:schemeClr val="dk1"/>
                          </a:solidFill>
                          <a:effectLst/>
                          <a:latin typeface="+mj-lt"/>
                          <a:ea typeface="+mn-ea"/>
                          <a:cs typeface="Times New Roman" panose="02020603050405020304" pitchFamily="18" charset="0"/>
                        </a:rPr>
                        <a:t>Sanskaars</a:t>
                      </a:r>
                      <a:endParaRPr lang="x-none" sz="2800" b="1" i="1" dirty="0">
                        <a:effectLst/>
                        <a:latin typeface="+mj-lt"/>
                        <a:cs typeface="Times New Roman" panose="02020603050405020304" pitchFamily="18" charset="0"/>
                      </a:endParaRPr>
                    </a:p>
                  </a:txBody>
                  <a:tcPr/>
                </a:tc>
                <a:tc>
                  <a:txBody>
                    <a:bodyPr/>
                    <a:lstStyle/>
                    <a:p>
                      <a:pPr marL="914400" lvl="1" indent="-457200" fontAlgn="base">
                        <a:lnSpc>
                          <a:spcPct val="150000"/>
                        </a:lnSpc>
                        <a:buFont typeface="Wingdings" panose="05000000000000000000" pitchFamily="2" charset="2"/>
                        <a:buChar char="§"/>
                      </a:pPr>
                      <a:r>
                        <a:rPr lang="en-GB" sz="2000" b="1" kern="1200" dirty="0">
                          <a:solidFill>
                            <a:schemeClr val="tx1"/>
                          </a:solidFill>
                          <a:effectLst/>
                          <a:latin typeface="+mj-lt"/>
                          <a:ea typeface="+mn-ea"/>
                          <a:cs typeface="Times New Roman" panose="02020603050405020304" pitchFamily="18" charset="0"/>
                        </a:rPr>
                        <a:t>Birth Ceremony (</a:t>
                      </a:r>
                      <a:r>
                        <a:rPr lang="en-GB" sz="2000" b="1" i="1" kern="1200" dirty="0" err="1">
                          <a:solidFill>
                            <a:schemeClr val="tx1"/>
                          </a:solidFill>
                          <a:effectLst/>
                          <a:latin typeface="+mj-lt"/>
                          <a:ea typeface="+mn-ea"/>
                          <a:cs typeface="Times New Roman" panose="02020603050405020304" pitchFamily="18" charset="0"/>
                        </a:rPr>
                        <a:t>Jatkaram</a:t>
                      </a:r>
                      <a:r>
                        <a:rPr lang="en-GB" sz="2000" b="1" kern="1200" dirty="0">
                          <a:solidFill>
                            <a:schemeClr val="tx1"/>
                          </a:solidFill>
                          <a:effectLst/>
                          <a:latin typeface="+mj-lt"/>
                          <a:ea typeface="+mn-ea"/>
                          <a:cs typeface="Times New Roman" panose="02020603050405020304" pitchFamily="18" charset="0"/>
                        </a:rPr>
                        <a:t>) </a:t>
                      </a:r>
                      <a:endParaRPr lang="x-none" sz="2000" b="1" kern="1200" dirty="0">
                        <a:solidFill>
                          <a:schemeClr val="tx1"/>
                        </a:solidFill>
                        <a:effectLst/>
                        <a:latin typeface="+mj-lt"/>
                        <a:ea typeface="+mn-ea"/>
                        <a:cs typeface="Times New Roman" panose="02020603050405020304" pitchFamily="18" charset="0"/>
                      </a:endParaRPr>
                    </a:p>
                    <a:p>
                      <a:pPr marL="914400" lvl="1" indent="-457200" fontAlgn="base">
                        <a:lnSpc>
                          <a:spcPct val="150000"/>
                        </a:lnSpc>
                        <a:buFont typeface="Wingdings" panose="05000000000000000000" pitchFamily="2" charset="2"/>
                        <a:buChar char="§"/>
                      </a:pPr>
                      <a:r>
                        <a:rPr lang="en-GB" sz="2000" b="1" kern="1200" dirty="0">
                          <a:solidFill>
                            <a:schemeClr val="tx1"/>
                          </a:solidFill>
                          <a:effectLst/>
                          <a:latin typeface="+mj-lt"/>
                          <a:ea typeface="+mn-ea"/>
                          <a:cs typeface="Times New Roman" panose="02020603050405020304" pitchFamily="18" charset="0"/>
                        </a:rPr>
                        <a:t>Naming Ceremony (</a:t>
                      </a:r>
                      <a:r>
                        <a:rPr lang="en-GB" sz="2000" b="1" i="1" kern="1200" dirty="0" err="1">
                          <a:solidFill>
                            <a:schemeClr val="tx1"/>
                          </a:solidFill>
                          <a:effectLst/>
                          <a:latin typeface="+mj-lt"/>
                          <a:ea typeface="+mn-ea"/>
                          <a:cs typeface="Times New Roman" panose="02020603050405020304" pitchFamily="18" charset="0"/>
                        </a:rPr>
                        <a:t>Naamkaran</a:t>
                      </a:r>
                      <a:r>
                        <a:rPr lang="en-GB" sz="2000" b="1" kern="1200" dirty="0">
                          <a:solidFill>
                            <a:schemeClr val="tx1"/>
                          </a:solidFill>
                          <a:effectLst/>
                          <a:latin typeface="+mj-lt"/>
                          <a:ea typeface="+mn-ea"/>
                          <a:cs typeface="Times New Roman" panose="02020603050405020304" pitchFamily="18" charset="0"/>
                        </a:rPr>
                        <a:t>) </a:t>
                      </a:r>
                      <a:endParaRPr lang="x-none" sz="2000" b="1" kern="1200" dirty="0">
                        <a:solidFill>
                          <a:schemeClr val="tx1"/>
                        </a:solidFill>
                        <a:effectLst/>
                        <a:latin typeface="+mj-lt"/>
                        <a:ea typeface="+mn-ea"/>
                        <a:cs typeface="Times New Roman" panose="02020603050405020304" pitchFamily="18" charset="0"/>
                      </a:endParaRPr>
                    </a:p>
                    <a:p>
                      <a:pPr marL="914400" lvl="1" indent="-457200" fontAlgn="base">
                        <a:lnSpc>
                          <a:spcPct val="150000"/>
                        </a:lnSpc>
                        <a:buFont typeface="Wingdings" panose="05000000000000000000" pitchFamily="2" charset="2"/>
                        <a:buChar char="§"/>
                      </a:pPr>
                      <a:r>
                        <a:rPr lang="en-GB" sz="2000" b="1" kern="1200" dirty="0">
                          <a:solidFill>
                            <a:schemeClr val="tx1"/>
                          </a:solidFill>
                          <a:effectLst/>
                          <a:latin typeface="+mj-lt"/>
                          <a:ea typeface="+mn-ea"/>
                          <a:cs typeface="Times New Roman" panose="02020603050405020304" pitchFamily="18" charset="0"/>
                        </a:rPr>
                        <a:t>Thread Ceremony (</a:t>
                      </a:r>
                      <a:r>
                        <a:rPr lang="en-GB" sz="2000" b="1" i="1" kern="1200" dirty="0" err="1">
                          <a:solidFill>
                            <a:schemeClr val="tx1"/>
                          </a:solidFill>
                          <a:effectLst/>
                          <a:latin typeface="+mj-lt"/>
                          <a:ea typeface="+mn-ea"/>
                          <a:cs typeface="Times New Roman" panose="02020603050405020304" pitchFamily="18" charset="0"/>
                        </a:rPr>
                        <a:t>Upnyan</a:t>
                      </a:r>
                      <a:r>
                        <a:rPr lang="en-GB" sz="2000" b="1" kern="1200" dirty="0">
                          <a:solidFill>
                            <a:schemeClr val="tx1"/>
                          </a:solidFill>
                          <a:effectLst/>
                          <a:latin typeface="+mj-lt"/>
                          <a:ea typeface="+mn-ea"/>
                          <a:cs typeface="Times New Roman" panose="02020603050405020304" pitchFamily="18" charset="0"/>
                        </a:rPr>
                        <a:t>) </a:t>
                      </a:r>
                      <a:endParaRPr lang="x-none" sz="2000" b="1" kern="1200" dirty="0">
                        <a:solidFill>
                          <a:schemeClr val="tx1"/>
                        </a:solidFill>
                        <a:effectLst/>
                        <a:latin typeface="+mj-lt"/>
                        <a:ea typeface="+mn-ea"/>
                        <a:cs typeface="Times New Roman" panose="02020603050405020304" pitchFamily="18" charset="0"/>
                      </a:endParaRPr>
                    </a:p>
                    <a:p>
                      <a:pPr marL="914400" lvl="1" indent="-457200" fontAlgn="base">
                        <a:lnSpc>
                          <a:spcPct val="150000"/>
                        </a:lnSpc>
                        <a:buFont typeface="Wingdings" panose="05000000000000000000" pitchFamily="2" charset="2"/>
                        <a:buChar char="§"/>
                      </a:pPr>
                      <a:r>
                        <a:rPr lang="en-GB" sz="2000" b="1" kern="1200" dirty="0">
                          <a:solidFill>
                            <a:schemeClr val="tx1"/>
                          </a:solidFill>
                          <a:effectLst/>
                          <a:latin typeface="+mj-lt"/>
                          <a:ea typeface="+mn-ea"/>
                          <a:cs typeface="Times New Roman" panose="02020603050405020304" pitchFamily="18" charset="0"/>
                        </a:rPr>
                        <a:t>Beginning of education (</a:t>
                      </a:r>
                      <a:r>
                        <a:rPr lang="en-GB" sz="2000" b="1" i="1" kern="1200" dirty="0" err="1">
                          <a:solidFill>
                            <a:schemeClr val="tx1"/>
                          </a:solidFill>
                          <a:effectLst/>
                          <a:latin typeface="+mj-lt"/>
                          <a:ea typeface="+mn-ea"/>
                          <a:cs typeface="Times New Roman" panose="02020603050405020304" pitchFamily="18" charset="0"/>
                        </a:rPr>
                        <a:t>Vidyarambh</a:t>
                      </a:r>
                      <a:r>
                        <a:rPr lang="en-GB" sz="2000" b="1" kern="1200" dirty="0">
                          <a:solidFill>
                            <a:schemeClr val="tx1"/>
                          </a:solidFill>
                          <a:effectLst/>
                          <a:latin typeface="+mj-lt"/>
                          <a:ea typeface="+mn-ea"/>
                          <a:cs typeface="Times New Roman" panose="02020603050405020304" pitchFamily="18" charset="0"/>
                        </a:rPr>
                        <a:t>) </a:t>
                      </a:r>
                      <a:endParaRPr lang="x-none" sz="2000" b="1" kern="1200" dirty="0">
                        <a:solidFill>
                          <a:schemeClr val="tx1"/>
                        </a:solidFill>
                        <a:effectLst/>
                        <a:latin typeface="+mj-lt"/>
                        <a:ea typeface="+mn-ea"/>
                        <a:cs typeface="Times New Roman" panose="02020603050405020304" pitchFamily="18" charset="0"/>
                      </a:endParaRPr>
                    </a:p>
                    <a:p>
                      <a:pPr marL="914400" lvl="1" indent="-457200" fontAlgn="base">
                        <a:lnSpc>
                          <a:spcPct val="150000"/>
                        </a:lnSpc>
                        <a:buFont typeface="Wingdings" panose="05000000000000000000" pitchFamily="2" charset="2"/>
                        <a:buChar char="§"/>
                      </a:pPr>
                      <a:r>
                        <a:rPr lang="en-GB" sz="2000" b="1" kern="1200" dirty="0">
                          <a:solidFill>
                            <a:schemeClr val="tx1"/>
                          </a:solidFill>
                          <a:effectLst/>
                          <a:latin typeface="+mj-lt"/>
                          <a:ea typeface="+mn-ea"/>
                          <a:cs typeface="Times New Roman" panose="02020603050405020304" pitchFamily="18" charset="0"/>
                        </a:rPr>
                        <a:t>Marriage (</a:t>
                      </a:r>
                      <a:r>
                        <a:rPr lang="en-GB" sz="2000" b="1" i="1" kern="1200" dirty="0" err="1">
                          <a:solidFill>
                            <a:schemeClr val="tx1"/>
                          </a:solidFill>
                          <a:effectLst/>
                          <a:latin typeface="+mj-lt"/>
                          <a:ea typeface="+mn-ea"/>
                          <a:cs typeface="Times New Roman" panose="02020603050405020304" pitchFamily="18" charset="0"/>
                        </a:rPr>
                        <a:t>Vivaah</a:t>
                      </a:r>
                      <a:r>
                        <a:rPr lang="en-GB" sz="2000" b="1" kern="1200" dirty="0">
                          <a:solidFill>
                            <a:schemeClr val="tx1"/>
                          </a:solidFill>
                          <a:effectLst/>
                          <a:latin typeface="+mj-lt"/>
                          <a:ea typeface="+mn-ea"/>
                          <a:cs typeface="Times New Roman" panose="02020603050405020304" pitchFamily="18" charset="0"/>
                        </a:rPr>
                        <a:t>) </a:t>
                      </a:r>
                      <a:endParaRPr lang="x-none" sz="2000" b="1" kern="1200" dirty="0">
                        <a:solidFill>
                          <a:schemeClr val="tx1"/>
                        </a:solidFill>
                        <a:effectLst/>
                        <a:latin typeface="+mj-lt"/>
                        <a:ea typeface="+mn-ea"/>
                        <a:cs typeface="Times New Roman" panose="02020603050405020304" pitchFamily="18" charset="0"/>
                      </a:endParaRPr>
                    </a:p>
                    <a:p>
                      <a:pPr marL="914400" lvl="1" indent="-457200" fontAlgn="base">
                        <a:lnSpc>
                          <a:spcPct val="150000"/>
                        </a:lnSpc>
                        <a:buFont typeface="Wingdings" panose="05000000000000000000" pitchFamily="2" charset="2"/>
                        <a:buChar char="§"/>
                      </a:pPr>
                      <a:r>
                        <a:rPr lang="en-GB" sz="2000" b="1" kern="1200" dirty="0">
                          <a:solidFill>
                            <a:schemeClr val="tx1"/>
                          </a:solidFill>
                          <a:effectLst/>
                          <a:latin typeface="+mj-lt"/>
                          <a:ea typeface="+mn-ea"/>
                          <a:cs typeface="Times New Roman" panose="02020603050405020304" pitchFamily="18" charset="0"/>
                        </a:rPr>
                        <a:t>Death rituals (</a:t>
                      </a:r>
                      <a:r>
                        <a:rPr lang="en-GB" sz="2000" b="1" i="1" kern="1200" dirty="0" err="1">
                          <a:solidFill>
                            <a:schemeClr val="tx1"/>
                          </a:solidFill>
                          <a:effectLst/>
                          <a:latin typeface="+mj-lt"/>
                          <a:ea typeface="+mn-ea"/>
                          <a:cs typeface="Times New Roman" panose="02020603050405020304" pitchFamily="18" charset="0"/>
                        </a:rPr>
                        <a:t>Antyeshti</a:t>
                      </a:r>
                      <a:r>
                        <a:rPr lang="en-GB" sz="2000" b="1" kern="1200" dirty="0">
                          <a:solidFill>
                            <a:schemeClr val="tx1"/>
                          </a:solidFill>
                          <a:effectLst/>
                          <a:latin typeface="+mj-lt"/>
                          <a:ea typeface="+mn-ea"/>
                          <a:cs typeface="Times New Roman" panose="02020603050405020304" pitchFamily="18" charset="0"/>
                        </a:rPr>
                        <a:t>)</a:t>
                      </a:r>
                      <a:endParaRPr lang="en-US" sz="2000" b="1" i="0" dirty="0">
                        <a:solidFill>
                          <a:schemeClr val="tx1"/>
                        </a:solidFill>
                        <a:latin typeface="+mj-lt"/>
                        <a:cs typeface="Times New Roman" panose="02020603050405020304" pitchFamily="18" charset="0"/>
                      </a:endParaRPr>
                    </a:p>
                  </a:txBody>
                  <a:tcPr/>
                </a:tc>
                <a:extLst>
                  <a:ext uri="{0D108BD9-81ED-4DB2-BD59-A6C34878D82A}">
                    <a16:rowId xmlns:a16="http://schemas.microsoft.com/office/drawing/2014/main" xmlns="" val="10001"/>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43222414"/>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9FA5E63-B63A-25E9-9AA7-B437A1BE8C0D}"/>
              </a:ext>
            </a:extLst>
          </p:cNvPr>
          <p:cNvSpPr>
            <a:spLocks noChangeArrowheads="1"/>
          </p:cNvSpPr>
          <p:nvPr/>
        </p:nvSpPr>
        <p:spPr bwMode="auto">
          <a:xfrm>
            <a:off x="112542" y="55603"/>
            <a:ext cx="10647533" cy="1107996"/>
          </a:xfrm>
          <a:prstGeom prst="rect">
            <a:avLst/>
          </a:prstGeom>
          <a:solidFill>
            <a:schemeClr val="bg1"/>
          </a:solidFill>
          <a:ln>
            <a:noFill/>
          </a:ln>
          <a:effectLst/>
        </p:spPr>
        <p:txBody>
          <a:bodyPr wrap="square" anchor="ctr">
            <a:spAutoFit/>
          </a:bodyPr>
          <a:lstStyle/>
          <a:p>
            <a:pPr>
              <a:defRPr/>
            </a:pPr>
            <a:r>
              <a:rPr lang="en-US" altLang="en-US" sz="2400" b="1" dirty="0">
                <a:latin typeface="+mj-lt"/>
                <a:ea typeface="Times New Roman" panose="02020603050405020304" pitchFamily="18" charset="0"/>
                <a:cs typeface="Times New Roman" panose="02020603050405020304" pitchFamily="18" charset="0"/>
              </a:rPr>
              <a:t>Example of the Inter- Relationship in HRE between different Learning Outcomes and the National Goals of Education</a:t>
            </a:r>
            <a:endParaRPr lang="en-US" altLang="en-US" sz="2400" dirty="0">
              <a:latin typeface="+mj-lt"/>
              <a:cs typeface="Times New Roman" panose="02020603050405020304" pitchFamily="18" charset="0"/>
            </a:endParaRPr>
          </a:p>
          <a:p>
            <a:pPr>
              <a:defRPr/>
            </a:pPr>
            <a:endParaRPr lang="en-US" altLang="en-US" sz="1800" dirty="0">
              <a:latin typeface="+mj-lt"/>
            </a:endParaRPr>
          </a:p>
        </p:txBody>
      </p:sp>
      <p:pic>
        <p:nvPicPr>
          <p:cNvPr id="98307" name="Diagram 4">
            <a:extLst>
              <a:ext uri="{FF2B5EF4-FFF2-40B4-BE49-F238E27FC236}">
                <a16:creationId xmlns:a16="http://schemas.microsoft.com/office/drawing/2014/main" xmlns="" id="{D77CF718-5373-51CD-70A6-49EDD731C711}"/>
              </a:ext>
            </a:extLst>
          </p:cNvPr>
          <p:cNvPicPr>
            <a:picLocks noChangeArrowheads="1"/>
          </p:cNvPicPr>
          <p:nvPr/>
        </p:nvPicPr>
        <p:blipFill>
          <a:blip r:embed="rId2">
            <a:extLst>
              <a:ext uri="{28A0092B-C50C-407E-A947-70E740481C1C}">
                <a14:useLocalDpi xmlns:a14="http://schemas.microsoft.com/office/drawing/2010/main" val="0"/>
              </a:ext>
            </a:extLst>
          </a:blip>
          <a:srcRect t="-26086" b="-26086"/>
          <a:stretch>
            <a:fillRect/>
          </a:stretch>
        </p:blipFill>
        <p:spPr bwMode="auto">
          <a:xfrm>
            <a:off x="437763" y="1780674"/>
            <a:ext cx="11910646" cy="36356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89758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48F6D-D82E-9B1D-03B4-918561FC61AE}"/>
              </a:ext>
            </a:extLst>
          </p:cNvPr>
          <p:cNvSpPr>
            <a:spLocks noGrp="1"/>
          </p:cNvSpPr>
          <p:nvPr>
            <p:ph type="title"/>
          </p:nvPr>
        </p:nvSpPr>
        <p:spPr>
          <a:xfrm>
            <a:off x="351693" y="835011"/>
            <a:ext cx="11840308" cy="5494338"/>
          </a:xfrm>
        </p:spPr>
        <p:txBody>
          <a:bodyPr spcFirstLastPara="1">
            <a:noAutofit/>
          </a:bodyPr>
          <a:lstStyle/>
          <a:p>
            <a:pPr>
              <a:lnSpc>
                <a:spcPct val="150000"/>
              </a:lnSpc>
              <a:buClrTx/>
              <a:defRPr/>
            </a:pPr>
            <a:r>
              <a:rPr lang="en-US" altLang="en-US" sz="2000" dirty="0">
                <a:latin typeface="+mn-lt"/>
                <a:ea typeface="Calibri" panose="020F0502020204030204" pitchFamily="34" charset="0"/>
                <a:cs typeface="Times New Roman" panose="02020603050405020304" pitchFamily="18" charset="0"/>
              </a:rPr>
              <a:t>1.H</a:t>
            </a:r>
            <a:r>
              <a:rPr lang="en-US" altLang="en-US" sz="2000" dirty="0" bmk="">
                <a:latin typeface="+mn-lt"/>
                <a:ea typeface="Calibri" panose="020F0502020204030204" pitchFamily="34" charset="0"/>
                <a:cs typeface="Times New Roman" panose="02020603050405020304" pitchFamily="18" charset="0"/>
              </a:rPr>
              <a:t>indu Religious Education </a:t>
            </a:r>
            <a:r>
              <a:rPr lang="en-US" altLang="en-US" sz="2000" dirty="0">
                <a:latin typeface="+mn-lt"/>
                <a:ea typeface="Calibri" panose="020F0502020204030204" pitchFamily="34" charset="0"/>
                <a:cs typeface="Times New Roman" panose="02020603050405020304" pitchFamily="18" charset="0"/>
              </a:rPr>
              <a:t>is a combination of four different faiths </a:t>
            </a:r>
            <a:r>
              <a:rPr lang="en-US" altLang="en-US" sz="2000" dirty="0" err="1">
                <a:latin typeface="+mn-lt"/>
                <a:ea typeface="Calibri" panose="020F0502020204030204" pitchFamily="34" charset="0"/>
                <a:cs typeface="Times New Roman" panose="02020603050405020304" pitchFamily="18" charset="0"/>
              </a:rPr>
              <a:t>Sanatan</a:t>
            </a:r>
            <a:r>
              <a:rPr lang="en-US" altLang="en-US" sz="2000" dirty="0">
                <a:latin typeface="+mn-lt"/>
                <a:ea typeface="Calibri" panose="020F0502020204030204" pitchFamily="34" charset="0"/>
                <a:cs typeface="Times New Roman" panose="02020603050405020304" pitchFamily="18" charset="0"/>
              </a:rPr>
              <a:t>/Vedic, Jainism, Buddhism and Sikhism which originated from the Indian sub-continent. Each faith has its own flavor and each one promotes: </a:t>
            </a:r>
            <a:r>
              <a:rPr lang="en-US" altLang="en-US" sz="2000" dirty="0">
                <a:latin typeface="+mn-lt"/>
                <a:cs typeface="Times New Roman" panose="02020603050405020304" pitchFamily="18" charset="0"/>
              </a:rPr>
              <a:t/>
            </a:r>
            <a:br>
              <a:rPr lang="en-US" altLang="en-US" sz="2000" dirty="0">
                <a:latin typeface="+mn-lt"/>
                <a:cs typeface="Times New Roman" panose="02020603050405020304" pitchFamily="18" charset="0"/>
              </a:rPr>
            </a:br>
            <a:r>
              <a:rPr lang="en-US" altLang="en-US" sz="2000" dirty="0">
                <a:latin typeface="+mn-lt"/>
                <a:cs typeface="Times New Roman" panose="02020603050405020304" pitchFamily="18" charset="0"/>
              </a:rPr>
              <a:t>                    </a:t>
            </a:r>
            <a:r>
              <a:rPr lang="en-US" altLang="en-US" sz="2000" dirty="0">
                <a:latin typeface="+mn-lt"/>
                <a:ea typeface="Times New Roman" panose="02020603050405020304" pitchFamily="18" charset="0"/>
                <a:cs typeface="Times New Roman" panose="02020603050405020304" pitchFamily="18" charset="0"/>
              </a:rPr>
              <a:t>Unity in diversity</a:t>
            </a:r>
            <a:r>
              <a:rPr lang="en-US" altLang="en-US" sz="2000" dirty="0">
                <a:latin typeface="+mn-lt"/>
                <a:cs typeface="Times New Roman" panose="02020603050405020304" pitchFamily="18" charset="0"/>
              </a:rPr>
              <a:t/>
            </a:r>
            <a:br>
              <a:rPr lang="en-US" altLang="en-US" sz="2000" dirty="0">
                <a:latin typeface="+mn-lt"/>
                <a:cs typeface="Times New Roman" panose="02020603050405020304" pitchFamily="18" charset="0"/>
              </a:rPr>
            </a:br>
            <a:r>
              <a:rPr lang="en-US" altLang="en-US" sz="2000" dirty="0">
                <a:latin typeface="+mn-lt"/>
                <a:cs typeface="Times New Roman" panose="02020603050405020304" pitchFamily="18" charset="0"/>
              </a:rPr>
              <a:t>                    </a:t>
            </a:r>
            <a:r>
              <a:rPr lang="en-US" altLang="en-US" sz="2000" dirty="0">
                <a:latin typeface="+mn-lt"/>
                <a:ea typeface="Times New Roman" panose="02020603050405020304" pitchFamily="18" charset="0"/>
                <a:cs typeface="Times New Roman" panose="02020603050405020304" pitchFamily="18" charset="0"/>
              </a:rPr>
              <a:t>Strong character with a focus on ethics.</a:t>
            </a:r>
            <a:r>
              <a:rPr lang="en-US" altLang="en-US" sz="2000" dirty="0">
                <a:latin typeface="+mn-lt"/>
                <a:cs typeface="Times New Roman" panose="02020603050405020304" pitchFamily="18" charset="0"/>
              </a:rPr>
              <a:t/>
            </a:r>
            <a:br>
              <a:rPr lang="en-US" altLang="en-US" sz="2000" dirty="0">
                <a:latin typeface="+mn-lt"/>
                <a:cs typeface="Times New Roman" panose="02020603050405020304" pitchFamily="18" charset="0"/>
              </a:rPr>
            </a:br>
            <a:r>
              <a:rPr lang="en-US" altLang="en-US" sz="2000" dirty="0">
                <a:latin typeface="+mn-lt"/>
                <a:cs typeface="Times New Roman" panose="02020603050405020304" pitchFamily="18" charset="0"/>
              </a:rPr>
              <a:t>                    </a:t>
            </a:r>
            <a:r>
              <a:rPr lang="en-US" altLang="en-US" sz="2000" dirty="0">
                <a:latin typeface="+mn-lt"/>
                <a:ea typeface="Times New Roman" panose="02020603050405020304" pitchFamily="18" charset="0"/>
                <a:cs typeface="Times New Roman" panose="02020603050405020304" pitchFamily="18" charset="0"/>
              </a:rPr>
              <a:t>Care of oneself and the environment</a:t>
            </a:r>
            <a:r>
              <a:rPr lang="en-US" altLang="en-US" sz="2000" dirty="0">
                <a:latin typeface="+mn-lt"/>
                <a:cs typeface="Times New Roman" panose="02020603050405020304" pitchFamily="18" charset="0"/>
              </a:rPr>
              <a:t/>
            </a:r>
            <a:br>
              <a:rPr lang="en-US" altLang="en-US" sz="2000" dirty="0">
                <a:latin typeface="+mn-lt"/>
                <a:cs typeface="Times New Roman" panose="02020603050405020304" pitchFamily="18" charset="0"/>
              </a:rPr>
            </a:br>
            <a:r>
              <a:rPr lang="en-US" altLang="en-US" sz="2000" dirty="0">
                <a:latin typeface="+mn-lt"/>
                <a:cs typeface="Times New Roman" panose="02020603050405020304" pitchFamily="18" charset="0"/>
              </a:rPr>
              <a:t>                     </a:t>
            </a:r>
            <a:r>
              <a:rPr lang="en-US" altLang="en-US" sz="2000" dirty="0">
                <a:latin typeface="+mn-lt"/>
                <a:ea typeface="Times New Roman" panose="02020603050405020304" pitchFamily="18" charset="0"/>
                <a:cs typeface="Times New Roman" panose="02020603050405020304" pitchFamily="18" charset="0"/>
              </a:rPr>
              <a:t>Growth of both spiritual and physical self.</a:t>
            </a:r>
            <a:br>
              <a:rPr lang="en-US" altLang="en-US" sz="2000" dirty="0">
                <a:latin typeface="+mn-lt"/>
                <a:ea typeface="Times New Roman" panose="02020603050405020304" pitchFamily="18" charset="0"/>
                <a:cs typeface="Times New Roman" panose="02020603050405020304" pitchFamily="18" charset="0"/>
              </a:rPr>
            </a:br>
            <a:r>
              <a:rPr lang="en-US" altLang="en-US" sz="2000" dirty="0">
                <a:latin typeface="+mn-lt"/>
                <a:ea typeface="Times New Roman" panose="02020603050405020304" pitchFamily="18" charset="0"/>
                <a:cs typeface="Times New Roman" panose="02020603050405020304" pitchFamily="18" charset="0"/>
              </a:rPr>
              <a:t>2.</a:t>
            </a:r>
            <a:r>
              <a:rPr lang="en-US" altLang="en-US" sz="2000" b="1" dirty="0">
                <a:latin typeface="+mn-lt"/>
                <a:ea typeface="Calibri" panose="020F0502020204030204" pitchFamily="34" charset="0"/>
                <a:cs typeface="Times New Roman" panose="02020603050405020304" pitchFamily="18" charset="0"/>
              </a:rPr>
              <a:t>Community service learning Project</a:t>
            </a:r>
            <a:r>
              <a:rPr lang="en-US" altLang="en-US" sz="2000" dirty="0">
                <a:latin typeface="+mn-lt"/>
                <a:cs typeface="Times New Roman" panose="02020603050405020304" pitchFamily="18" charset="0"/>
              </a:rPr>
              <a:t/>
            </a:r>
            <a:br>
              <a:rPr lang="en-US" altLang="en-US" sz="2000" dirty="0">
                <a:latin typeface="+mn-lt"/>
                <a:cs typeface="Times New Roman" panose="02020603050405020304" pitchFamily="18" charset="0"/>
              </a:rPr>
            </a:br>
            <a:r>
              <a:rPr lang="en-US" altLang="en-US" sz="2000" dirty="0">
                <a:latin typeface="+mn-lt"/>
                <a:ea typeface="Calibri" panose="020F0502020204030204" pitchFamily="34" charset="0"/>
                <a:cs typeface="Times New Roman" panose="02020603050405020304" pitchFamily="18" charset="0"/>
              </a:rPr>
              <a:t>This level in Junior Secondary concludes with a community service learning project. The project enables the learner to reflect experience and learn from community. Learners need to choose one Pertinent and contemporary issue suitable to their context and reality. It’s a whole school approach learners will be guided by teachers.</a:t>
            </a:r>
            <a:r>
              <a:rPr lang="en-US" altLang="en-US" sz="2000" dirty="0">
                <a:latin typeface="+mj-lt"/>
                <a:cs typeface="Arial" panose="020B0604020202020204" pitchFamily="34" charset="0"/>
              </a:rPr>
              <a:t/>
            </a:r>
            <a:br>
              <a:rPr lang="en-US" altLang="en-US" sz="2000" dirty="0">
                <a:latin typeface="+mj-lt"/>
                <a:cs typeface="Arial" panose="020B0604020202020204" pitchFamily="34" charset="0"/>
              </a:rPr>
            </a:br>
            <a:r>
              <a:rPr lang="en-US" altLang="en-US" sz="2000" dirty="0">
                <a:latin typeface="+mj-lt"/>
                <a:cs typeface="Arial" panose="020B0604020202020204" pitchFamily="34" charset="0"/>
              </a:rPr>
              <a:t/>
            </a:r>
            <a:br>
              <a:rPr lang="en-US" altLang="en-US" sz="2000" dirty="0">
                <a:latin typeface="+mj-lt"/>
                <a:cs typeface="Arial" panose="020B0604020202020204" pitchFamily="34" charset="0"/>
              </a:rPr>
            </a:br>
            <a:endParaRPr lang="x-none" sz="2000" dirty="0">
              <a:solidFill>
                <a:schemeClr val="dk1"/>
              </a:solidFill>
              <a:latin typeface="+mj-lt"/>
              <a:ea typeface="Calibri" panose="020F0502020204030204"/>
              <a:cs typeface="Calibri" panose="020F0502020204030204"/>
              <a:sym typeface="Calibri" panose="020F0502020204030204"/>
            </a:endParaRPr>
          </a:p>
        </p:txBody>
      </p:sp>
      <p:sp>
        <p:nvSpPr>
          <p:cNvPr id="99331" name="Rectangle 2">
            <a:extLst>
              <a:ext uri="{FF2B5EF4-FFF2-40B4-BE49-F238E27FC236}">
                <a16:creationId xmlns:a16="http://schemas.microsoft.com/office/drawing/2014/main" xmlns="" id="{973FB805-B697-4074-6A0E-534FA06FE547}"/>
              </a:ext>
            </a:extLst>
          </p:cNvPr>
          <p:cNvSpPr>
            <a:spLocks noChangeArrowheads="1"/>
          </p:cNvSpPr>
          <p:nvPr/>
        </p:nvSpPr>
        <p:spPr bwMode="auto">
          <a:xfrm>
            <a:off x="1646238" y="0"/>
            <a:ext cx="45197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sym typeface="Calibri" panose="020F0502020204030204" pitchFamily="34" charset="0"/>
              </a:rPr>
              <a:t>Unique Features in HRE</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15387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xmlns="" id="{84B5E455-7E44-AD34-572C-0766EA971FA9}"/>
              </a:ext>
            </a:extLst>
          </p:cNvPr>
          <p:cNvSpPr txBox="1">
            <a:spLocks/>
          </p:cNvSpPr>
          <p:nvPr/>
        </p:nvSpPr>
        <p:spPr bwMode="auto">
          <a:xfrm>
            <a:off x="858838" y="287338"/>
            <a:ext cx="8202612" cy="68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000000"/>
              </a:buClr>
              <a:buFont typeface="Arial" panose="020B0604020202020204" pitchFamily="34" charset="0"/>
              <a:buNone/>
            </a:pPr>
            <a:r>
              <a:rPr lang="en-US" altLang="en-US" sz="2400" b="1" dirty="0">
                <a:solidFill>
                  <a:schemeClr val="tx1"/>
                </a:solidFill>
                <a:latin typeface="Cambria" panose="02040503050406030204" pitchFamily="18" charset="0"/>
              </a:rPr>
              <a:t>Islamic Religious Education (IRE)			</a:t>
            </a:r>
          </a:p>
        </p:txBody>
      </p:sp>
      <p:sp>
        <p:nvSpPr>
          <p:cNvPr id="5" name="TextBox 4">
            <a:extLst>
              <a:ext uri="{FF2B5EF4-FFF2-40B4-BE49-F238E27FC236}">
                <a16:creationId xmlns:a16="http://schemas.microsoft.com/office/drawing/2014/main" xmlns="" id="{F3E75910-F343-9855-61B5-D983B166408A}"/>
              </a:ext>
            </a:extLst>
          </p:cNvPr>
          <p:cNvSpPr txBox="1"/>
          <p:nvPr/>
        </p:nvSpPr>
        <p:spPr>
          <a:xfrm>
            <a:off x="-36475" y="930265"/>
            <a:ext cx="12210757" cy="55092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400" kern="0" dirty="0">
                <a:latin typeface="Times New Roman" panose="02020603050405020304" pitchFamily="18" charset="0"/>
                <a:cs typeface="Times New Roman" panose="02020603050405020304" pitchFamily="18" charset="0"/>
                <a:sym typeface="Arial" panose="020B0604020202020204"/>
              </a:rPr>
              <a:t>	</a:t>
            </a:r>
            <a:r>
              <a:rPr lang="en-GB" sz="2400" b="1" dirty="0">
                <a:latin typeface="+mj-lt"/>
                <a:cs typeface="Times New Roman" panose="02020603050405020304" pitchFamily="18" charset="0"/>
              </a:rPr>
              <a:t>Inter-relationship between learning Outcomes</a:t>
            </a:r>
            <a:endParaRPr lang="en-US" sz="2400" b="1" kern="0" dirty="0">
              <a:latin typeface="+mj-lt"/>
              <a:cs typeface="Times New Roman" panose="02020603050405020304" pitchFamily="18" charset="0"/>
              <a:sym typeface="Arial" panose="020B0604020202020204"/>
            </a:endParaRPr>
          </a:p>
          <a:p>
            <a:pPr algn="ctr">
              <a:defRPr/>
            </a:pPr>
            <a:r>
              <a:rPr lang="en-GB" sz="2400" b="1" dirty="0">
                <a:solidFill>
                  <a:srgbClr val="CC66FF"/>
                </a:solidFill>
                <a:latin typeface="+mj-lt"/>
                <a:cs typeface="Times New Roman" panose="02020603050405020304" pitchFamily="18" charset="0"/>
              </a:rPr>
              <a:t>NATIONAL GOAL OF EDUCATION</a:t>
            </a:r>
          </a:p>
          <a:p>
            <a:pPr algn="ctr">
              <a:defRPr/>
            </a:pPr>
            <a:r>
              <a:rPr lang="en-GB" sz="2400" dirty="0">
                <a:latin typeface="+mj-lt"/>
                <a:cs typeface="Times New Roman" panose="02020603050405020304" pitchFamily="18" charset="0"/>
              </a:rPr>
              <a:t>                             ↓</a:t>
            </a:r>
          </a:p>
          <a:p>
            <a:pPr algn="ctr">
              <a:defRPr/>
            </a:pPr>
            <a:r>
              <a:rPr lang="en-GB" sz="2400" dirty="0">
                <a:latin typeface="+mj-lt"/>
                <a:cs typeface="Times New Roman" panose="02020603050405020304" pitchFamily="18" charset="0"/>
              </a:rPr>
              <a:t>Promote sound moral and religious values</a:t>
            </a:r>
          </a:p>
          <a:p>
            <a:pPr algn="ctr">
              <a:defRPr/>
            </a:pPr>
            <a:r>
              <a:rPr lang="en-GB" sz="2400" dirty="0">
                <a:latin typeface="+mj-lt"/>
                <a:cs typeface="Times New Roman" panose="02020603050405020304" pitchFamily="18" charset="0"/>
              </a:rPr>
              <a:t>                             ↓  </a:t>
            </a:r>
          </a:p>
          <a:p>
            <a:pPr algn="ctr">
              <a:defRPr/>
            </a:pPr>
            <a:r>
              <a:rPr lang="en-GB" sz="2400" b="1" dirty="0">
                <a:solidFill>
                  <a:srgbClr val="CC66FF"/>
                </a:solidFill>
                <a:latin typeface="+mj-lt"/>
                <a:cs typeface="Times New Roman" panose="02020603050405020304" pitchFamily="18" charset="0"/>
              </a:rPr>
              <a:t>Level   Learning Outcome   for Middle School</a:t>
            </a:r>
          </a:p>
          <a:p>
            <a:pPr algn="ctr">
              <a:defRPr/>
            </a:pPr>
            <a:r>
              <a:rPr lang="en-GB" sz="2400" dirty="0">
                <a:latin typeface="+mj-lt"/>
                <a:cs typeface="Times New Roman" panose="02020603050405020304" pitchFamily="18" charset="0"/>
              </a:rPr>
              <a:t>                             ↓</a:t>
            </a:r>
          </a:p>
          <a:p>
            <a:pPr algn="ctr">
              <a:defRPr/>
            </a:pPr>
            <a:r>
              <a:rPr lang="en-GB" sz="2400" dirty="0">
                <a:latin typeface="+mj-lt"/>
                <a:cs typeface="Times New Roman" panose="02020603050405020304" pitchFamily="18" charset="0"/>
              </a:rPr>
              <a:t>Demonstrate ethical behaviour and exhibit good citizenship as a civic responsibility  </a:t>
            </a:r>
          </a:p>
          <a:p>
            <a:pPr algn="ctr">
              <a:defRPr/>
            </a:pPr>
            <a:r>
              <a:rPr lang="en-GB" sz="2400" b="1" dirty="0">
                <a:solidFill>
                  <a:srgbClr val="CC66FF"/>
                </a:solidFill>
                <a:latin typeface="+mj-lt"/>
                <a:cs typeface="Times New Roman" panose="02020603050405020304" pitchFamily="18" charset="0"/>
              </a:rPr>
              <a:t>Subject Learning Outcome </a:t>
            </a:r>
          </a:p>
          <a:p>
            <a:pPr algn="ctr">
              <a:defRPr/>
            </a:pPr>
            <a:r>
              <a:rPr lang="en-GB" sz="2400" b="1" dirty="0">
                <a:latin typeface="+mj-lt"/>
                <a:cs typeface="Times New Roman" panose="02020603050405020304" pitchFamily="18" charset="0"/>
              </a:rPr>
              <a:t>                             </a:t>
            </a:r>
            <a:r>
              <a:rPr lang="en-GB" sz="2400" dirty="0">
                <a:latin typeface="+mj-lt"/>
                <a:cs typeface="Times New Roman" panose="02020603050405020304" pitchFamily="18" charset="0"/>
              </a:rPr>
              <a:t>↓</a:t>
            </a:r>
            <a:r>
              <a:rPr lang="en-GB" sz="2400" b="1" dirty="0">
                <a:latin typeface="+mj-lt"/>
                <a:cs typeface="Times New Roman" panose="02020603050405020304" pitchFamily="18" charset="0"/>
              </a:rPr>
              <a:t>   </a:t>
            </a:r>
          </a:p>
          <a:p>
            <a:pPr algn="ctr">
              <a:defRPr/>
            </a:pPr>
            <a:r>
              <a:rPr lang="en-GB" sz="2400" dirty="0">
                <a:latin typeface="+mj-lt"/>
                <a:cs typeface="Times New Roman" panose="02020603050405020304" pitchFamily="18" charset="0"/>
              </a:rPr>
              <a:t>Acquire</a:t>
            </a:r>
            <a:r>
              <a:rPr lang="en-GB" sz="2400" b="1" dirty="0">
                <a:latin typeface="+mj-lt"/>
                <a:cs typeface="Times New Roman" panose="02020603050405020304" pitchFamily="18" charset="0"/>
              </a:rPr>
              <a:t> </a:t>
            </a:r>
            <a:r>
              <a:rPr lang="en-GB" sz="2400" dirty="0">
                <a:latin typeface="+mj-lt"/>
                <a:cs typeface="Times New Roman" panose="02020603050405020304" pitchFamily="18" charset="0"/>
              </a:rPr>
              <a:t>Islamic values that will enable them to grow as responsible and ethical citizens</a:t>
            </a:r>
          </a:p>
          <a:p>
            <a:pPr algn="ctr">
              <a:defRPr/>
            </a:pPr>
            <a:r>
              <a:rPr lang="en-GB" sz="2400" dirty="0">
                <a:latin typeface="+mj-lt"/>
                <a:cs typeface="Times New Roman" panose="02020603050405020304" pitchFamily="18" charset="0"/>
              </a:rPr>
              <a:t>                             ↓</a:t>
            </a:r>
          </a:p>
          <a:p>
            <a:pPr algn="ctr">
              <a:defRPr/>
            </a:pPr>
            <a:r>
              <a:rPr lang="en-GB" sz="2400" b="1" dirty="0">
                <a:solidFill>
                  <a:srgbClr val="CC66FF"/>
                </a:solidFill>
                <a:latin typeface="+mj-lt"/>
                <a:cs typeface="Times New Roman" panose="02020603050405020304" pitchFamily="18" charset="0"/>
              </a:rPr>
              <a:t>Specific Learning Outcomes</a:t>
            </a:r>
            <a:r>
              <a:rPr lang="en-GB" sz="2400" b="1" dirty="0">
                <a:latin typeface="+mj-lt"/>
                <a:cs typeface="Times New Roman" panose="02020603050405020304" pitchFamily="18" charset="0"/>
              </a:rPr>
              <a:t>  </a:t>
            </a:r>
          </a:p>
          <a:p>
            <a:pPr algn="ctr">
              <a:defRPr/>
            </a:pPr>
            <a:r>
              <a:rPr lang="en-GB" sz="2400" b="1" dirty="0">
                <a:latin typeface="+mj-lt"/>
                <a:cs typeface="Times New Roman" panose="02020603050405020304" pitchFamily="18" charset="0"/>
              </a:rPr>
              <a:t>      </a:t>
            </a:r>
            <a:r>
              <a:rPr lang="en-GB" sz="2400" dirty="0">
                <a:latin typeface="+mj-lt"/>
                <a:cs typeface="Times New Roman" panose="02020603050405020304" pitchFamily="18" charset="0"/>
              </a:rPr>
              <a:t>Practise truthfulness and forgiveness in day to day life to earn rewards from Allah</a:t>
            </a:r>
            <a:r>
              <a:rPr lang="en-GB" sz="4000" kern="0" dirty="0">
                <a:latin typeface="+mj-lt"/>
                <a:cs typeface="Times New Roman" panose="02020603050405020304" pitchFamily="18" charset="0"/>
                <a:sym typeface="Arial" panose="020B0604020202020204"/>
              </a:rPr>
              <a:t>.</a:t>
            </a:r>
            <a:endParaRPr lang="en-GB" sz="2400" dirty="0">
              <a:latin typeface="+mj-lt"/>
              <a:cs typeface="Times New Roman" panose="02020603050405020304" pitchFamily="18" charset="0"/>
            </a:endParaRPr>
          </a:p>
        </p:txBody>
      </p:sp>
    </p:spTree>
    <p:extLst>
      <p:ext uri="{BB962C8B-B14F-4D97-AF65-F5344CB8AC3E}">
        <p14:creationId xmlns:p14="http://schemas.microsoft.com/office/powerpoint/2010/main" val="20004394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a:extLst>
              <a:ext uri="{FF2B5EF4-FFF2-40B4-BE49-F238E27FC236}">
                <a16:creationId xmlns:a16="http://schemas.microsoft.com/office/drawing/2014/main" xmlns="" id="{B5EA22BD-0D4E-9722-2084-B2362180BBCD}"/>
              </a:ext>
            </a:extLst>
          </p:cNvPr>
          <p:cNvSpPr>
            <a:spLocks noChangeArrowheads="1"/>
          </p:cNvSpPr>
          <p:nvPr/>
        </p:nvSpPr>
        <p:spPr bwMode="auto">
          <a:xfrm>
            <a:off x="457200" y="1466850"/>
            <a:ext cx="11069638" cy="3232150"/>
          </a:xfrm>
          <a:prstGeom prst="rect">
            <a:avLst/>
          </a:prstGeom>
          <a:noFill/>
          <a:ln w="9525">
            <a:noFill/>
            <a:miter lim="800000"/>
            <a:headEnd/>
            <a:tailEnd/>
          </a:ln>
          <a:effectLst/>
        </p:spPr>
        <p:txBody>
          <a:bodyPr anchor="ctr">
            <a:spAutoFit/>
          </a:bodyPr>
          <a:lstStyle/>
          <a:p>
            <a:pPr>
              <a:tabLst>
                <a:tab pos="457200" algn="l"/>
              </a:tabLst>
              <a:defRPr/>
            </a:pPr>
            <a:r>
              <a:rPr lang="en-GB" sz="2400" b="1" dirty="0">
                <a:latin typeface="+mj-lt"/>
                <a:ea typeface="Times New Roman" pitchFamily="18" charset="0"/>
                <a:cs typeface="Times New Roman" panose="02020603050405020304" pitchFamily="18" charset="0"/>
              </a:rPr>
              <a:t>General Learning Outcomes</a:t>
            </a:r>
            <a:endParaRPr lang="en-US" sz="2400" dirty="0">
              <a:latin typeface="+mj-lt"/>
              <a:cs typeface="Times New Roman" panose="02020603050405020304" pitchFamily="18" charset="0"/>
            </a:endParaRPr>
          </a:p>
          <a:p>
            <a:pPr>
              <a:tabLst>
                <a:tab pos="457200" algn="l"/>
              </a:tabLst>
              <a:defRPr/>
            </a:pPr>
            <a:r>
              <a:rPr lang="en-GB" sz="2000" dirty="0">
                <a:latin typeface="+mj-lt"/>
                <a:ea typeface="Times New Roman" pitchFamily="18" charset="0"/>
                <a:cs typeface="Times New Roman" panose="02020603050405020304" pitchFamily="18" charset="0"/>
              </a:rPr>
              <a:t>By the end of the Junior Secondary, the learners should be able to:</a:t>
            </a:r>
            <a:endParaRPr lang="en-US" sz="2000" dirty="0">
              <a:latin typeface="+mj-lt"/>
              <a:cs typeface="Times New Roman" panose="02020603050405020304" pitchFamily="18" charset="0"/>
            </a:endParaRPr>
          </a:p>
          <a:p>
            <a:pPr marL="457200" indent="-457200">
              <a:buFont typeface="+mj-lt"/>
              <a:buAutoNum type="arabicPeriod"/>
              <a:tabLst>
                <a:tab pos="457200" algn="l"/>
              </a:tabLst>
              <a:defRPr/>
            </a:pPr>
            <a:r>
              <a:rPr lang="en-US" sz="2000" dirty="0">
                <a:latin typeface="+mj-lt"/>
                <a:ea typeface="Times New Roman" pitchFamily="18" charset="0"/>
                <a:cs typeface="Times New Roman" panose="02020603050405020304" pitchFamily="18" charset="0"/>
              </a:rPr>
              <a:t>Appreciate the Qur’an as the primary source of guidance.</a:t>
            </a:r>
            <a:endParaRPr lang="en-US" sz="2000" dirty="0">
              <a:latin typeface="+mj-lt"/>
              <a:cs typeface="Times New Roman" panose="02020603050405020304" pitchFamily="18" charset="0"/>
            </a:endParaRPr>
          </a:p>
          <a:p>
            <a:pPr marL="457200" indent="-457200">
              <a:buFont typeface="+mj-lt"/>
              <a:buAutoNum type="arabicPeriod"/>
              <a:tabLst>
                <a:tab pos="457200" algn="l"/>
              </a:tabLst>
              <a:defRPr/>
            </a:pPr>
            <a:r>
              <a:rPr lang="en-US" sz="2000" dirty="0">
                <a:latin typeface="+mj-lt"/>
                <a:ea typeface="Times New Roman" pitchFamily="18" charset="0"/>
                <a:cs typeface="Times New Roman" panose="02020603050405020304" pitchFamily="18" charset="0"/>
              </a:rPr>
              <a:t>Deduce lessons from the selected </a:t>
            </a:r>
            <a:r>
              <a:rPr lang="en-US" sz="2000" dirty="0" err="1">
                <a:latin typeface="+mj-lt"/>
                <a:ea typeface="Times New Roman" pitchFamily="18" charset="0"/>
                <a:cs typeface="Times New Roman" panose="02020603050405020304" pitchFamily="18" charset="0"/>
              </a:rPr>
              <a:t>Surah</a:t>
            </a:r>
            <a:r>
              <a:rPr lang="en-US" sz="2000" dirty="0">
                <a:latin typeface="+mj-lt"/>
                <a:ea typeface="Times New Roman" pitchFamily="18" charset="0"/>
                <a:cs typeface="Times New Roman" panose="02020603050405020304" pitchFamily="18" charset="0"/>
              </a:rPr>
              <a:t> and </a:t>
            </a:r>
            <a:r>
              <a:rPr lang="en-US" sz="2000" dirty="0" err="1">
                <a:latin typeface="+mj-lt"/>
                <a:ea typeface="Times New Roman" pitchFamily="18" charset="0"/>
                <a:cs typeface="Times New Roman" panose="02020603050405020304" pitchFamily="18" charset="0"/>
              </a:rPr>
              <a:t>Hadith</a:t>
            </a:r>
            <a:r>
              <a:rPr lang="en-US" sz="2000" dirty="0">
                <a:latin typeface="+mj-lt"/>
                <a:ea typeface="Times New Roman" pitchFamily="18" charset="0"/>
                <a:cs typeface="Times New Roman" panose="02020603050405020304" pitchFamily="18" charset="0"/>
              </a:rPr>
              <a:t>, and apply them in daily life.</a:t>
            </a:r>
            <a:endParaRPr lang="en-US" sz="2000" dirty="0">
              <a:latin typeface="+mj-lt"/>
              <a:cs typeface="Times New Roman" panose="02020603050405020304" pitchFamily="18" charset="0"/>
            </a:endParaRPr>
          </a:p>
          <a:p>
            <a:pPr marL="457200" indent="-457200">
              <a:buFont typeface="+mj-lt"/>
              <a:buAutoNum type="arabicPeriod"/>
              <a:tabLst>
                <a:tab pos="457200" algn="l"/>
              </a:tabLst>
              <a:defRPr/>
            </a:pPr>
            <a:r>
              <a:rPr lang="en-US" sz="2000" dirty="0">
                <a:latin typeface="+mj-lt"/>
                <a:ea typeface="Times New Roman" panose="02020603050405020304" pitchFamily="18" charset="0"/>
                <a:cs typeface="Times New Roman" panose="02020603050405020304" pitchFamily="18" charset="0"/>
              </a:rPr>
              <a:t>Emulate the practices of the Prophet as the best role model. Develop awareness and appreciation of Pillars of </a:t>
            </a:r>
            <a:r>
              <a:rPr lang="en-US" sz="2000" dirty="0" err="1">
                <a:latin typeface="+mj-lt"/>
                <a:ea typeface="Times New Roman" panose="02020603050405020304" pitchFamily="18" charset="0"/>
                <a:cs typeface="Times New Roman" panose="02020603050405020304" pitchFamily="18" charset="0"/>
              </a:rPr>
              <a:t>Iman</a:t>
            </a:r>
            <a:r>
              <a:rPr lang="en-US" sz="2000" dirty="0">
                <a:latin typeface="+mj-lt"/>
                <a:ea typeface="Times New Roman" panose="02020603050405020304" pitchFamily="18" charset="0"/>
                <a:cs typeface="Times New Roman" panose="02020603050405020304" pitchFamily="18" charset="0"/>
              </a:rPr>
              <a:t> as the foundation of Islam. </a:t>
            </a:r>
            <a:endParaRPr lang="en-US" sz="2000" dirty="0">
              <a:latin typeface="+mj-lt"/>
              <a:cs typeface="Times New Roman" panose="02020603050405020304" pitchFamily="18" charset="0"/>
            </a:endParaRPr>
          </a:p>
          <a:p>
            <a:pPr marL="457200" indent="-457200">
              <a:buFont typeface="+mj-lt"/>
              <a:buAutoNum type="arabicPeriod"/>
              <a:tabLst>
                <a:tab pos="457200" algn="l"/>
              </a:tabLst>
              <a:defRPr/>
            </a:pPr>
            <a:r>
              <a:rPr lang="en-US" sz="2000" dirty="0">
                <a:latin typeface="+mj-lt"/>
                <a:ea typeface="Times New Roman" pitchFamily="18" charset="0"/>
                <a:cs typeface="Times New Roman" panose="02020603050405020304" pitchFamily="18" charset="0"/>
              </a:rPr>
              <a:t>Demonstrate interest and positive attitude towards performance of acts of </a:t>
            </a:r>
            <a:r>
              <a:rPr lang="en-US" sz="2000" dirty="0" err="1">
                <a:latin typeface="+mj-lt"/>
                <a:ea typeface="Times New Roman" pitchFamily="18" charset="0"/>
                <a:cs typeface="Times New Roman" panose="02020603050405020304" pitchFamily="18" charset="0"/>
              </a:rPr>
              <a:t>Ibadah</a:t>
            </a:r>
            <a:r>
              <a:rPr lang="en-US" sz="2000" dirty="0">
                <a:latin typeface="+mj-lt"/>
                <a:ea typeface="Times New Roman" pitchFamily="18" charset="0"/>
                <a:cs typeface="Times New Roman" panose="02020603050405020304" pitchFamily="18" charset="0"/>
              </a:rPr>
              <a:t> (worship) appropriately</a:t>
            </a:r>
            <a:endParaRPr lang="en-US" sz="2000" dirty="0">
              <a:latin typeface="+mj-lt"/>
              <a:cs typeface="Times New Roman" panose="02020603050405020304" pitchFamily="18" charset="0"/>
            </a:endParaRPr>
          </a:p>
          <a:p>
            <a:pPr marL="457200" indent="-457200">
              <a:buFont typeface="+mj-lt"/>
              <a:buAutoNum type="arabicPeriod"/>
              <a:tabLst>
                <a:tab pos="457200" algn="l"/>
              </a:tabLst>
              <a:defRPr/>
            </a:pPr>
            <a:r>
              <a:rPr lang="en-US" sz="2000" dirty="0">
                <a:latin typeface="+mj-lt"/>
                <a:ea typeface="Times New Roman" pitchFamily="18" charset="0"/>
                <a:cs typeface="Times New Roman" panose="02020603050405020304" pitchFamily="18" charset="0"/>
              </a:rPr>
              <a:t>Acquire Islamic values that will enable them to grow as responsible and ethical citizen.</a:t>
            </a:r>
            <a:endParaRPr lang="en-US" sz="2000" dirty="0">
              <a:latin typeface="+mj-lt"/>
              <a:cs typeface="Times New Roman" panose="02020603050405020304" pitchFamily="18" charset="0"/>
            </a:endParaRPr>
          </a:p>
          <a:p>
            <a:pPr marL="457200" indent="-457200">
              <a:buFont typeface="+mj-lt"/>
              <a:buAutoNum type="arabicPeriod"/>
              <a:tabLst>
                <a:tab pos="457200" algn="l"/>
              </a:tabLst>
              <a:defRPr/>
            </a:pPr>
            <a:r>
              <a:rPr lang="en-US" sz="2000" dirty="0">
                <a:latin typeface="+mj-lt"/>
                <a:ea typeface="Times New Roman" pitchFamily="18" charset="0"/>
                <a:cs typeface="Times New Roman" panose="02020603050405020304" pitchFamily="18" charset="0"/>
              </a:rPr>
              <a:t>Appreciate Islamic history as a basis for culture and civilization, for peaceful co-existence</a:t>
            </a:r>
            <a:r>
              <a:rPr lang="en-US" sz="2000" dirty="0">
                <a:latin typeface="Times New Roman" panose="02020603050405020304" pitchFamily="18" charset="0"/>
                <a:ea typeface="Times New Roman"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AF1E6D6D-97A9-51B6-9F08-61834DEB1811}"/>
              </a:ext>
            </a:extLst>
          </p:cNvPr>
          <p:cNvSpPr/>
          <p:nvPr/>
        </p:nvSpPr>
        <p:spPr>
          <a:xfrm>
            <a:off x="3560763" y="268288"/>
            <a:ext cx="5739072" cy="584775"/>
          </a:xfrm>
          <a:prstGeom prst="rect">
            <a:avLst/>
          </a:prstGeom>
        </p:spPr>
        <p:txBody>
          <a:bodyPr wrap="none">
            <a:spAutoFit/>
          </a:bodyPr>
          <a:lstStyle/>
          <a:p>
            <a:pPr>
              <a:defRPr/>
            </a:pPr>
            <a:r>
              <a:rPr lang="en-GB" sz="3200" b="1" dirty="0">
                <a:solidFill>
                  <a:srgbClr val="CC66FF"/>
                </a:solidFill>
                <a:latin typeface="+mj-lt"/>
                <a:ea typeface="Times New Roman" pitchFamily="18" charset="0"/>
              </a:rPr>
              <a:t> Islamic Religious Education</a:t>
            </a:r>
            <a:endParaRPr lang="en-US" sz="3200" dirty="0">
              <a:solidFill>
                <a:srgbClr val="CC66FF"/>
              </a:solidFill>
              <a:latin typeface="+mj-lt"/>
            </a:endParaRPr>
          </a:p>
        </p:txBody>
      </p:sp>
    </p:spTree>
    <p:extLst>
      <p:ext uri="{BB962C8B-B14F-4D97-AF65-F5344CB8AC3E}">
        <p14:creationId xmlns:p14="http://schemas.microsoft.com/office/powerpoint/2010/main" val="208476031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Strands and Sub strands in IRE</a:t>
            </a:r>
            <a:endParaRPr lang="en-GB"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5919223"/>
              </p:ext>
            </p:extLst>
          </p:nvPr>
        </p:nvGraphicFramePr>
        <p:xfrm>
          <a:off x="838200" y="1763062"/>
          <a:ext cx="10515600" cy="40361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370840">
                <a:tc>
                  <a:txBody>
                    <a:bodyPr/>
                    <a:lstStyle/>
                    <a:p>
                      <a:pPr>
                        <a:tabLst>
                          <a:tab pos="457200" algn="l"/>
                        </a:tabLst>
                        <a:defRPr/>
                      </a:pPr>
                      <a:r>
                        <a:rPr lang="en-US" sz="1800" b="0" dirty="0">
                          <a:latin typeface="+mj-lt"/>
                          <a:ea typeface="Times New Roman" panose="02020603050405020304" pitchFamily="18" charset="0"/>
                          <a:cs typeface="Times New Roman" panose="02020603050405020304" pitchFamily="18" charset="0"/>
                        </a:rPr>
                        <a:t>1.Qu’ran</a:t>
                      </a:r>
                      <a:r>
                        <a:rPr lang="en-US" sz="1800" b="1" dirty="0">
                          <a:latin typeface="+mj-lt"/>
                          <a:ea typeface="Times New Roman" panose="02020603050405020304" pitchFamily="18" charset="0"/>
                          <a:cs typeface="Times New Roman" panose="02020603050405020304" pitchFamily="18" charset="0"/>
                        </a:rPr>
                        <a:t> </a:t>
                      </a:r>
                      <a:endParaRPr lang="en-US" sz="1800" dirty="0">
                        <a:latin typeface="+mj-lt"/>
                        <a:cs typeface="Times New Roman" panose="02020603050405020304" pitchFamily="18" charset="0"/>
                      </a:endParaRPr>
                    </a:p>
                  </a:txBody>
                  <a:tcPr/>
                </a:tc>
                <a:tc>
                  <a:txBody>
                    <a:bodyPr/>
                    <a:lstStyle/>
                    <a:p>
                      <a:pPr>
                        <a:tabLst>
                          <a:tab pos="457200" algn="l"/>
                        </a:tabLst>
                        <a:defRPr/>
                      </a:pPr>
                      <a:r>
                        <a:rPr lang="en-US" sz="1800" dirty="0" err="1">
                          <a:latin typeface="+mj-lt"/>
                          <a:ea typeface="Times New Roman" pitchFamily="18" charset="0"/>
                          <a:cs typeface="Times New Roman" panose="02020603050405020304" pitchFamily="18" charset="0"/>
                        </a:rPr>
                        <a:t>Ulumul</a:t>
                      </a:r>
                      <a:r>
                        <a:rPr lang="en-US" sz="1800" dirty="0">
                          <a:latin typeface="+mj-lt"/>
                          <a:ea typeface="Times New Roman" pitchFamily="18" charset="0"/>
                          <a:cs typeface="Times New Roman" panose="02020603050405020304" pitchFamily="18" charset="0"/>
                        </a:rPr>
                        <a:t> </a:t>
                      </a:r>
                      <a:r>
                        <a:rPr lang="en-US" sz="1800" dirty="0" err="1">
                          <a:latin typeface="+mj-lt"/>
                          <a:ea typeface="Times New Roman" pitchFamily="18" charset="0"/>
                          <a:cs typeface="Times New Roman" panose="02020603050405020304" pitchFamily="18" charset="0"/>
                        </a:rPr>
                        <a:t>Qu’ran</a:t>
                      </a:r>
                      <a:endParaRPr lang="en-US" sz="1800" dirty="0">
                        <a:latin typeface="+mj-lt"/>
                        <a:cs typeface="Times New Roman" panose="02020603050405020304" pitchFamily="18" charset="0"/>
                      </a:endParaRPr>
                    </a:p>
                    <a:p>
                      <a:pPr>
                        <a:tabLst>
                          <a:tab pos="457200" algn="l"/>
                        </a:tabLst>
                        <a:defRPr/>
                      </a:pPr>
                      <a:r>
                        <a:rPr lang="en-US" sz="1800" dirty="0">
                          <a:latin typeface="+mj-lt"/>
                          <a:ea typeface="Times New Roman" pitchFamily="18" charset="0"/>
                          <a:cs typeface="Times New Roman" panose="02020603050405020304" pitchFamily="18" charset="0"/>
                        </a:rPr>
                        <a:t>Selected Chapters</a:t>
                      </a:r>
                      <a:endParaRPr lang="en-US" sz="1800" dirty="0">
                        <a:latin typeface="+mj-lt"/>
                        <a:cs typeface="Times New Roman" panose="02020603050405020304" pitchFamily="18" charset="0"/>
                      </a:endParaRPr>
                    </a:p>
                    <a:p>
                      <a:endParaRPr lang="en-GB" sz="1800" dirty="0">
                        <a:latin typeface="+mj-lt"/>
                      </a:endParaRPr>
                    </a:p>
                  </a:txBody>
                  <a:tcPr/>
                </a:tc>
                <a:extLst>
                  <a:ext uri="{0D108BD9-81ED-4DB2-BD59-A6C34878D82A}">
                    <a16:rowId xmlns:a16="http://schemas.microsoft.com/office/drawing/2014/main" xmlns="" val="10000"/>
                  </a:ext>
                </a:extLst>
              </a:tr>
              <a:tr h="370840">
                <a:tc>
                  <a:txBody>
                    <a:bodyPr/>
                    <a:lstStyle/>
                    <a:p>
                      <a:pPr>
                        <a:tabLst>
                          <a:tab pos="457200" algn="l"/>
                        </a:tabLst>
                        <a:defRPr/>
                      </a:pPr>
                      <a:r>
                        <a:rPr lang="en-US" sz="1800" b="1" dirty="0">
                          <a:latin typeface="+mj-lt"/>
                          <a:ea typeface="Times New Roman" pitchFamily="18" charset="0"/>
                          <a:cs typeface="Times New Roman" panose="02020603050405020304" pitchFamily="18" charset="0"/>
                        </a:rPr>
                        <a:t>2.Hadith</a:t>
                      </a:r>
                      <a:endParaRPr lang="en-US" sz="1800" dirty="0">
                        <a:latin typeface="+mj-lt"/>
                        <a:cs typeface="Times New Roman" panose="02020603050405020304" pitchFamily="18" charset="0"/>
                      </a:endParaRPr>
                    </a:p>
                    <a:p>
                      <a:pPr>
                        <a:tabLst>
                          <a:tab pos="457200" algn="l"/>
                        </a:tabLst>
                        <a:defRPr/>
                      </a:pPr>
                      <a:r>
                        <a:rPr lang="en-US" sz="1800" dirty="0">
                          <a:latin typeface="+mj-lt"/>
                          <a:ea typeface="Times New Roman" pitchFamily="18" charset="0"/>
                          <a:cs typeface="Times New Roman" panose="02020603050405020304" pitchFamily="18" charset="0"/>
                        </a:rPr>
                        <a:t>  </a:t>
                      </a:r>
                      <a:endParaRPr lang="en-GB" sz="1800" dirty="0">
                        <a:latin typeface="+mj-lt"/>
                      </a:endParaRPr>
                    </a:p>
                  </a:txBody>
                  <a:tcPr/>
                </a:tc>
                <a:tc>
                  <a:txBody>
                    <a:bodyPr/>
                    <a:lstStyle/>
                    <a:p>
                      <a:pPr>
                        <a:tabLst>
                          <a:tab pos="457200" algn="l"/>
                        </a:tabLst>
                        <a:defRPr/>
                      </a:pPr>
                      <a:r>
                        <a:rPr lang="en-US" sz="1800" dirty="0">
                          <a:latin typeface="+mj-lt"/>
                          <a:ea typeface="Times New Roman" pitchFamily="18" charset="0"/>
                          <a:cs typeface="Times New Roman" panose="02020603050405020304" pitchFamily="18" charset="0"/>
                        </a:rPr>
                        <a:t> </a:t>
                      </a:r>
                      <a:r>
                        <a:rPr lang="en-US" sz="1800" dirty="0" err="1">
                          <a:latin typeface="+mj-lt"/>
                          <a:ea typeface="Times New Roman" pitchFamily="18" charset="0"/>
                          <a:cs typeface="Times New Roman" panose="02020603050405020304" pitchFamily="18" charset="0"/>
                        </a:rPr>
                        <a:t>Ulumul</a:t>
                      </a:r>
                      <a:r>
                        <a:rPr lang="en-US" sz="1800" dirty="0">
                          <a:latin typeface="+mj-lt"/>
                          <a:ea typeface="Times New Roman" pitchFamily="18" charset="0"/>
                          <a:cs typeface="Times New Roman" panose="02020603050405020304" pitchFamily="18" charset="0"/>
                        </a:rPr>
                        <a:t> Hadith</a:t>
                      </a:r>
                      <a:endParaRPr lang="en-US" sz="1800" dirty="0">
                        <a:latin typeface="+mj-lt"/>
                        <a:cs typeface="Times New Roman" panose="02020603050405020304" pitchFamily="18" charset="0"/>
                      </a:endParaRPr>
                    </a:p>
                    <a:p>
                      <a:pPr>
                        <a:tabLst>
                          <a:tab pos="457200" algn="l"/>
                        </a:tabLst>
                        <a:defRPr/>
                      </a:pPr>
                      <a:r>
                        <a:rPr lang="en-US" sz="1800" dirty="0">
                          <a:latin typeface="+mj-lt"/>
                          <a:ea typeface="Times New Roman" pitchFamily="18" charset="0"/>
                          <a:cs typeface="Times New Roman" panose="02020603050405020304" pitchFamily="18" charset="0"/>
                        </a:rPr>
                        <a:t>  Selected Hadith</a:t>
                      </a:r>
                      <a:endParaRPr lang="en-GB" sz="1800" dirty="0">
                        <a:latin typeface="+mj-lt"/>
                      </a:endParaRPr>
                    </a:p>
                  </a:txBody>
                  <a:tcPr/>
                </a:tc>
                <a:extLst>
                  <a:ext uri="{0D108BD9-81ED-4DB2-BD59-A6C34878D82A}">
                    <a16:rowId xmlns:a16="http://schemas.microsoft.com/office/drawing/2014/main" xmlns="" val="10001"/>
                  </a:ext>
                </a:extLst>
              </a:tr>
              <a:tr h="652880">
                <a:tc>
                  <a:txBody>
                    <a:bodyPr/>
                    <a:lstStyle/>
                    <a:p>
                      <a:pPr>
                        <a:tabLst>
                          <a:tab pos="457200" algn="l"/>
                        </a:tabLst>
                        <a:defRPr/>
                      </a:pPr>
                      <a:r>
                        <a:rPr lang="en-US" sz="1800" b="1" dirty="0">
                          <a:latin typeface="+mj-lt"/>
                          <a:ea typeface="Times New Roman" pitchFamily="18" charset="0"/>
                          <a:cs typeface="Times New Roman" panose="02020603050405020304" pitchFamily="18" charset="0"/>
                        </a:rPr>
                        <a:t>3.Pillars   of Iman</a:t>
                      </a:r>
                      <a:endParaRPr lang="en-US" sz="1800" dirty="0">
                        <a:latin typeface="+mj-lt"/>
                        <a:cs typeface="Times New Roman" panose="02020603050405020304" pitchFamily="18" charset="0"/>
                      </a:endParaRPr>
                    </a:p>
                    <a:p>
                      <a:pPr>
                        <a:tabLst>
                          <a:tab pos="457200" algn="l"/>
                        </a:tabLst>
                        <a:defRPr/>
                      </a:pPr>
                      <a:r>
                        <a:rPr lang="en-US" sz="1800" dirty="0">
                          <a:latin typeface="+mj-lt"/>
                          <a:ea typeface="Times New Roman" pitchFamily="18" charset="0"/>
                          <a:cs typeface="Times New Roman" panose="02020603050405020304" pitchFamily="18" charset="0"/>
                        </a:rPr>
                        <a:t>  </a:t>
                      </a:r>
                      <a:endParaRPr lang="en-GB" sz="1800" dirty="0">
                        <a:latin typeface="+mj-lt"/>
                      </a:endParaRPr>
                    </a:p>
                  </a:txBody>
                  <a:tcPr/>
                </a:tc>
                <a:tc>
                  <a:txBody>
                    <a:bodyPr/>
                    <a:lstStyle/>
                    <a:p>
                      <a:pPr>
                        <a:tabLst>
                          <a:tab pos="457200" algn="l"/>
                        </a:tabLst>
                        <a:defRPr/>
                      </a:pPr>
                      <a:r>
                        <a:rPr lang="en-US" sz="1800" dirty="0">
                          <a:latin typeface="+mj-lt"/>
                          <a:ea typeface="Times New Roman" pitchFamily="18" charset="0"/>
                          <a:cs typeface="Times New Roman" panose="02020603050405020304" pitchFamily="18" charset="0"/>
                        </a:rPr>
                        <a:t>Significance of </a:t>
                      </a:r>
                      <a:r>
                        <a:rPr lang="en-US" sz="1800" dirty="0" err="1">
                          <a:latin typeface="+mj-lt"/>
                          <a:ea typeface="Times New Roman" pitchFamily="18" charset="0"/>
                          <a:cs typeface="Times New Roman" panose="02020603050405020304" pitchFamily="18" charset="0"/>
                        </a:rPr>
                        <a:t>Tawheed</a:t>
                      </a:r>
                      <a:endParaRPr lang="en-US" sz="1800" dirty="0">
                        <a:latin typeface="+mj-lt"/>
                        <a:cs typeface="Times New Roman" panose="02020603050405020304" pitchFamily="18" charset="0"/>
                      </a:endParaRPr>
                    </a:p>
                    <a:p>
                      <a:pPr>
                        <a:tabLst>
                          <a:tab pos="457200" algn="l"/>
                        </a:tabLst>
                        <a:defRPr/>
                      </a:pPr>
                      <a:r>
                        <a:rPr lang="en-US" sz="1800" dirty="0">
                          <a:latin typeface="+mj-lt"/>
                          <a:ea typeface="Times New Roman" pitchFamily="18" charset="0"/>
                          <a:cs typeface="Times New Roman" panose="02020603050405020304" pitchFamily="18" charset="0"/>
                        </a:rPr>
                        <a:t> Shirk</a:t>
                      </a:r>
                      <a:endParaRPr lang="en-US" sz="1800" dirty="0">
                        <a:latin typeface="+mj-lt"/>
                        <a:cs typeface="Times New Roman" panose="02020603050405020304" pitchFamily="18" charset="0"/>
                      </a:endParaRPr>
                    </a:p>
                  </a:txBody>
                  <a:tcPr/>
                </a:tc>
                <a:extLst>
                  <a:ext uri="{0D108BD9-81ED-4DB2-BD59-A6C34878D82A}">
                    <a16:rowId xmlns:a16="http://schemas.microsoft.com/office/drawing/2014/main" xmlns="" val="10002"/>
                  </a:ext>
                </a:extLst>
              </a:tr>
              <a:tr h="370840">
                <a:tc>
                  <a:txBody>
                    <a:bodyPr/>
                    <a:lstStyle/>
                    <a:p>
                      <a:r>
                        <a:rPr lang="en-US" altLang="en-US" sz="1800" b="1" dirty="0">
                          <a:latin typeface="+mj-lt"/>
                          <a:cs typeface="Times New Roman" panose="02020603050405020304" pitchFamily="18" charset="0"/>
                        </a:rPr>
                        <a:t> 4.Devotional Acts</a:t>
                      </a:r>
                      <a:endParaRPr lang="en-US" altLang="en-US" sz="1800" dirty="0">
                        <a:latin typeface="+mj-lt"/>
                        <a:cs typeface="Times New Roman" panose="02020603050405020304" pitchFamily="18" charset="0"/>
                      </a:endParaRPr>
                    </a:p>
                  </a:txBody>
                  <a:tcPr/>
                </a:tc>
                <a:tc>
                  <a:txBody>
                    <a:bodyPr/>
                    <a:lstStyle/>
                    <a:p>
                      <a:r>
                        <a:rPr lang="en-US" dirty="0" err="1">
                          <a:latin typeface="+mj-lt"/>
                        </a:rPr>
                        <a:t>Swalah</a:t>
                      </a:r>
                      <a:endParaRPr lang="en-US" dirty="0">
                        <a:latin typeface="+mj-lt"/>
                      </a:endParaRPr>
                    </a:p>
                    <a:p>
                      <a:r>
                        <a:rPr lang="en-US" dirty="0">
                          <a:latin typeface="+mj-lt"/>
                        </a:rPr>
                        <a:t>Zakat</a:t>
                      </a:r>
                    </a:p>
                    <a:p>
                      <a:r>
                        <a:rPr lang="en-US" dirty="0" err="1">
                          <a:latin typeface="+mj-lt"/>
                        </a:rPr>
                        <a:t>Saum</a:t>
                      </a:r>
                      <a:endParaRPr lang="en-GB" dirty="0">
                        <a:latin typeface="+mj-lt"/>
                      </a:endParaRPr>
                    </a:p>
                  </a:txBody>
                  <a:tcPr/>
                </a:tc>
                <a:extLst>
                  <a:ext uri="{0D108BD9-81ED-4DB2-BD59-A6C34878D82A}">
                    <a16:rowId xmlns:a16="http://schemas.microsoft.com/office/drawing/2014/main" xmlns="" val="10003"/>
                  </a:ext>
                </a:extLst>
              </a:tr>
              <a:tr h="851836">
                <a:tc>
                  <a:txBody>
                    <a:bodyPr/>
                    <a:lstStyle/>
                    <a:p>
                      <a:r>
                        <a:rPr lang="en-US" b="1" dirty="0">
                          <a:latin typeface="+mj-lt"/>
                        </a:rPr>
                        <a:t>5.Akhlaq</a:t>
                      </a:r>
                      <a:endParaRPr lang="en-GB" b="1" dirty="0">
                        <a:latin typeface="+mj-lt"/>
                      </a:endParaRPr>
                    </a:p>
                  </a:txBody>
                  <a:tcPr/>
                </a:tc>
                <a:tc>
                  <a:txBody>
                    <a:bodyPr/>
                    <a:lstStyle/>
                    <a:p>
                      <a:pPr>
                        <a:buFontTx/>
                        <a:buChar char="•"/>
                      </a:pPr>
                      <a:r>
                        <a:rPr lang="en-US" altLang="en-US" sz="1800" dirty="0">
                          <a:latin typeface="+mj-lt"/>
                          <a:cs typeface="Times New Roman" panose="02020603050405020304" pitchFamily="18" charset="0"/>
                        </a:rPr>
                        <a:t>Dimension of morality in Islam</a:t>
                      </a:r>
                    </a:p>
                    <a:p>
                      <a:pPr>
                        <a:buFontTx/>
                        <a:buChar char="•"/>
                      </a:pPr>
                      <a:r>
                        <a:rPr lang="en-US" altLang="en-US" sz="1800" dirty="0">
                          <a:latin typeface="+mj-lt"/>
                          <a:cs typeface="Times New Roman" panose="02020603050405020304" pitchFamily="18" charset="0"/>
                        </a:rPr>
                        <a:t>       Virtues in Islam</a:t>
                      </a:r>
                    </a:p>
                    <a:p>
                      <a:pPr>
                        <a:buFontTx/>
                        <a:buChar char="•"/>
                      </a:pPr>
                      <a:r>
                        <a:rPr lang="en-US" altLang="en-US" sz="1800" dirty="0">
                          <a:latin typeface="+mj-lt"/>
                          <a:cs typeface="Times New Roman" panose="02020603050405020304" pitchFamily="18" charset="0"/>
                        </a:rPr>
                        <a:t>       Prohibitions in Islam</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28486336"/>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Strands and Sub strands in IRE</a:t>
            </a:r>
            <a:endParaRPr lang="en-GB"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3482851"/>
              </p:ext>
            </p:extLst>
          </p:nvPr>
        </p:nvGraphicFramePr>
        <p:xfrm>
          <a:off x="838200" y="1825625"/>
          <a:ext cx="10515600" cy="34899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370840">
                <a:tc>
                  <a:txBody>
                    <a:bodyPr/>
                    <a:lstStyle/>
                    <a:p>
                      <a:pPr>
                        <a:tabLst>
                          <a:tab pos="457200" algn="l"/>
                        </a:tabLst>
                        <a:defRPr/>
                      </a:pPr>
                      <a:r>
                        <a:rPr lang="en-US" dirty="0">
                          <a:solidFill>
                            <a:srgbClr val="FF0000"/>
                          </a:solidFill>
                          <a:latin typeface="+mj-lt"/>
                        </a:rPr>
                        <a:t>Strands in</a:t>
                      </a:r>
                      <a:r>
                        <a:rPr lang="en-US" baseline="0" dirty="0">
                          <a:solidFill>
                            <a:srgbClr val="FF0000"/>
                          </a:solidFill>
                          <a:latin typeface="+mj-lt"/>
                        </a:rPr>
                        <a:t> </a:t>
                      </a:r>
                      <a:r>
                        <a:rPr lang="en-US" dirty="0">
                          <a:solidFill>
                            <a:srgbClr val="FF0000"/>
                          </a:solidFill>
                          <a:latin typeface="+mj-lt"/>
                        </a:rPr>
                        <a:t> IRE</a:t>
                      </a:r>
                      <a:endParaRPr lang="en-US" sz="1800" dirty="0">
                        <a:latin typeface="+mj-lt"/>
                        <a:cs typeface="Times New Roman" panose="02020603050405020304" pitchFamily="18" charset="0"/>
                      </a:endParaRPr>
                    </a:p>
                  </a:txBody>
                  <a:tcPr/>
                </a:tc>
                <a:tc>
                  <a:txBody>
                    <a:bodyPr/>
                    <a:lstStyle/>
                    <a:p>
                      <a:pPr>
                        <a:tabLst>
                          <a:tab pos="457200" algn="l"/>
                        </a:tabLst>
                        <a:defRPr/>
                      </a:pPr>
                      <a:r>
                        <a:rPr lang="en-US" dirty="0">
                          <a:solidFill>
                            <a:srgbClr val="FF0000"/>
                          </a:solidFill>
                          <a:latin typeface="+mj-lt"/>
                        </a:rPr>
                        <a:t> Sub strands in IRE</a:t>
                      </a:r>
                      <a:endParaRPr lang="en-US" sz="1800" dirty="0">
                        <a:latin typeface="+mj-lt"/>
                        <a:cs typeface="Times New Roman" panose="02020603050405020304" pitchFamily="18" charset="0"/>
                      </a:endParaRPr>
                    </a:p>
                  </a:txBody>
                  <a:tcPr/>
                </a:tc>
                <a:extLst>
                  <a:ext uri="{0D108BD9-81ED-4DB2-BD59-A6C34878D82A}">
                    <a16:rowId xmlns:a16="http://schemas.microsoft.com/office/drawing/2014/main" xmlns="" val="10000"/>
                  </a:ext>
                </a:extLst>
              </a:tr>
              <a:tr h="370840">
                <a:tc>
                  <a:txBody>
                    <a:bodyPr/>
                    <a:lstStyle/>
                    <a:p>
                      <a:pPr>
                        <a:tabLst>
                          <a:tab pos="457200" algn="l"/>
                        </a:tabLst>
                        <a:defRPr/>
                      </a:pPr>
                      <a:endParaRPr lang="en-US" sz="1800" dirty="0">
                        <a:latin typeface="+mj-lt"/>
                        <a:cs typeface="Times New Roman" panose="02020603050405020304" pitchFamily="18" charset="0"/>
                      </a:endParaRPr>
                    </a:p>
                    <a:p>
                      <a:r>
                        <a:rPr lang="en-US" sz="1800" dirty="0">
                          <a:latin typeface="+mj-lt"/>
                          <a:ea typeface="Times New Roman" pitchFamily="18" charset="0"/>
                          <a:cs typeface="Times New Roman" panose="02020603050405020304" pitchFamily="18" charset="0"/>
                        </a:rPr>
                        <a:t>  </a:t>
                      </a:r>
                      <a:r>
                        <a:rPr lang="en-US" altLang="en-US" sz="1800" b="1" dirty="0">
                          <a:latin typeface="+mj-lt"/>
                          <a:cs typeface="Times New Roman" panose="02020603050405020304" pitchFamily="18" charset="0"/>
                        </a:rPr>
                        <a:t>6.Muamalat (Social relations)</a:t>
                      </a:r>
                      <a:endParaRPr lang="en-US" altLang="en-US" sz="1800" dirty="0">
                        <a:latin typeface="+mj-lt"/>
                        <a:cs typeface="Times New Roman" panose="02020603050405020304" pitchFamily="18" charset="0"/>
                      </a:endParaRPr>
                    </a:p>
                  </a:txBody>
                  <a:tcPr/>
                </a:tc>
                <a:tc>
                  <a:txBody>
                    <a:bodyPr/>
                    <a:lstStyle/>
                    <a:p>
                      <a:endParaRPr lang="en-US" altLang="en-US" sz="1800" dirty="0">
                        <a:latin typeface="+mj-lt"/>
                        <a:cs typeface="Times New Roman" panose="02020603050405020304" pitchFamily="18" charset="0"/>
                      </a:endParaRPr>
                    </a:p>
                    <a:p>
                      <a:pPr>
                        <a:buFontTx/>
                        <a:buChar char="•"/>
                      </a:pPr>
                      <a:r>
                        <a:rPr lang="en-US" altLang="en-US" sz="1800" dirty="0">
                          <a:latin typeface="+mj-lt"/>
                          <a:cs typeface="Times New Roman" panose="02020603050405020304" pitchFamily="18" charset="0"/>
                        </a:rPr>
                        <a:t>         Marriage</a:t>
                      </a:r>
                    </a:p>
                    <a:p>
                      <a:pPr>
                        <a:buFontTx/>
                        <a:buChar char="•"/>
                      </a:pPr>
                      <a:r>
                        <a:rPr lang="en-US" altLang="en-US" sz="1800" dirty="0">
                          <a:latin typeface="+mj-lt"/>
                          <a:cs typeface="Times New Roman" panose="02020603050405020304" pitchFamily="18" charset="0"/>
                        </a:rPr>
                        <a:t>        Trade and finance in Islam</a:t>
                      </a:r>
                    </a:p>
                    <a:p>
                      <a:pPr>
                        <a:buFontTx/>
                        <a:buChar char="•"/>
                      </a:pPr>
                      <a:r>
                        <a:rPr lang="en-US" altLang="en-US" sz="1800" dirty="0">
                          <a:latin typeface="+mj-lt"/>
                          <a:cs typeface="Times New Roman" panose="02020603050405020304" pitchFamily="18" charset="0"/>
                        </a:rPr>
                        <a:t>        Contemporary Issues for example rights of women in Islam </a:t>
                      </a:r>
                    </a:p>
                  </a:txBody>
                  <a:tcPr/>
                </a:tc>
                <a:extLst>
                  <a:ext uri="{0D108BD9-81ED-4DB2-BD59-A6C34878D82A}">
                    <a16:rowId xmlns:a16="http://schemas.microsoft.com/office/drawing/2014/main" xmlns="" val="10001"/>
                  </a:ext>
                </a:extLst>
              </a:tr>
              <a:tr h="652880">
                <a:tc>
                  <a:txBody>
                    <a:bodyPr/>
                    <a:lstStyle/>
                    <a:p>
                      <a:pPr>
                        <a:tabLst>
                          <a:tab pos="457200" algn="l"/>
                        </a:tabLst>
                        <a:defRPr/>
                      </a:pPr>
                      <a:endParaRPr lang="en-US" sz="1800" dirty="0">
                        <a:latin typeface="+mj-lt"/>
                        <a:cs typeface="Times New Roman" panose="02020603050405020304" pitchFamily="18" charset="0"/>
                      </a:endParaRPr>
                    </a:p>
                    <a:p>
                      <a:r>
                        <a:rPr lang="en-US" sz="1800" dirty="0">
                          <a:latin typeface="+mj-lt"/>
                          <a:ea typeface="Times New Roman" pitchFamily="18" charset="0"/>
                          <a:cs typeface="Times New Roman" panose="02020603050405020304" pitchFamily="18" charset="0"/>
                        </a:rPr>
                        <a:t>  </a:t>
                      </a:r>
                      <a:r>
                        <a:rPr lang="en-US" altLang="en-US" sz="1800" b="1" dirty="0">
                          <a:latin typeface="+mj-lt"/>
                          <a:cs typeface="Times New Roman" panose="02020603050405020304" pitchFamily="18" charset="0"/>
                        </a:rPr>
                        <a:t>7.Islamic Heritage and Civilization</a:t>
                      </a:r>
                      <a:endParaRPr lang="en-US" altLang="en-US" sz="1800" dirty="0">
                        <a:latin typeface="+mj-lt"/>
                        <a:cs typeface="Times New Roman" panose="02020603050405020304" pitchFamily="18" charset="0"/>
                      </a:endParaRPr>
                    </a:p>
                  </a:txBody>
                  <a:tcPr/>
                </a:tc>
                <a:tc>
                  <a:txBody>
                    <a:bodyPr/>
                    <a:lstStyle/>
                    <a:p>
                      <a:r>
                        <a:rPr lang="en-US" altLang="en-US" sz="1800" b="1" dirty="0">
                          <a:latin typeface="+mj-lt"/>
                          <a:cs typeface="Times New Roman" panose="02020603050405020304" pitchFamily="18" charset="0"/>
                        </a:rPr>
                        <a:t>7.Islamic Heritage and Civilization</a:t>
                      </a:r>
                      <a:endParaRPr lang="en-US" altLang="en-US" sz="1800" dirty="0">
                        <a:latin typeface="+mj-lt"/>
                        <a:cs typeface="Times New Roman" panose="02020603050405020304" pitchFamily="18" charset="0"/>
                      </a:endParaRPr>
                    </a:p>
                    <a:p>
                      <a:pPr>
                        <a:buFontTx/>
                        <a:buChar char="•"/>
                      </a:pPr>
                      <a:r>
                        <a:rPr lang="en-US" altLang="en-US" sz="1800" dirty="0">
                          <a:latin typeface="+mj-lt"/>
                          <a:cs typeface="Times New Roman" panose="02020603050405020304" pitchFamily="18" charset="0"/>
                        </a:rPr>
                        <a:t> Reforms introduced by the Prophet (S.A.W.)  social, political and economic</a:t>
                      </a:r>
                      <a:endParaRPr lang="en-US" sz="1800" dirty="0">
                        <a:latin typeface="+mj-lt"/>
                        <a:cs typeface="Times New Roman" panose="02020603050405020304" pitchFamily="18" charset="0"/>
                      </a:endParaRPr>
                    </a:p>
                  </a:txBody>
                  <a:tcPr/>
                </a:tc>
                <a:extLst>
                  <a:ext uri="{0D108BD9-81ED-4DB2-BD59-A6C34878D82A}">
                    <a16:rowId xmlns:a16="http://schemas.microsoft.com/office/drawing/2014/main" xmlns="" val="10002"/>
                  </a:ext>
                </a:extLst>
              </a:tr>
              <a:tr h="370840">
                <a:tc>
                  <a:txBody>
                    <a:bodyPr/>
                    <a:lstStyle/>
                    <a:p>
                      <a:endParaRPr lang="en-US" altLang="en-US" sz="18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xmlns="" val="10003"/>
                  </a:ext>
                </a:extLst>
              </a:tr>
              <a:tr h="370840">
                <a:tc>
                  <a:txBody>
                    <a:bodyPr/>
                    <a:lstStyle/>
                    <a:p>
                      <a:endParaRPr lang="en-GB" b="1" dirty="0"/>
                    </a:p>
                  </a:txBody>
                  <a:tcPr/>
                </a:tc>
                <a:tc>
                  <a:txBody>
                    <a:bodyPr/>
                    <a:lstStyle/>
                    <a:p>
                      <a:endParaRPr lang="en-GB"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892843052"/>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2">
            <a:extLst>
              <a:ext uri="{FF2B5EF4-FFF2-40B4-BE49-F238E27FC236}">
                <a16:creationId xmlns:a16="http://schemas.microsoft.com/office/drawing/2014/main" xmlns="" id="{E2B59CA7-E916-550B-9353-DD9E39FE557C}"/>
              </a:ext>
            </a:extLst>
          </p:cNvPr>
          <p:cNvSpPr txBox="1">
            <a:spLocks noGrp="1"/>
          </p:cNvSpPr>
          <p:nvPr>
            <p:ph type="title"/>
          </p:nvPr>
        </p:nvSpPr>
        <p:spPr/>
        <p:txBody>
          <a:bodyPr/>
          <a:lstStyle/>
          <a:p>
            <a:pPr eaLnBrk="1" hangingPunct="1">
              <a:spcBef>
                <a:spcPct val="0"/>
              </a:spcBef>
              <a:spcAft>
                <a:spcPct val="0"/>
              </a:spcAft>
            </a:pPr>
            <a:r>
              <a:rPr lang="en-US" altLang="en-US" sz="4400">
                <a:solidFill>
                  <a:srgbClr val="FF0000"/>
                </a:solidFill>
                <a:latin typeface="Calibri" panose="020F0502020204030204" pitchFamily="34" charset="0"/>
                <a:cs typeface="Calibri" panose="020F0502020204030204" pitchFamily="34" charset="0"/>
                <a:sym typeface="Calibri" panose="020F0502020204030204" pitchFamily="34" charset="0"/>
              </a:rPr>
              <a:t/>
            </a:r>
            <a:br>
              <a:rPr lang="en-US" altLang="en-US" sz="4400">
                <a:solidFill>
                  <a:srgbClr val="FF0000"/>
                </a:solidFill>
                <a:latin typeface="Calibri" panose="020F0502020204030204" pitchFamily="34" charset="0"/>
                <a:cs typeface="Calibri" panose="020F0502020204030204" pitchFamily="34" charset="0"/>
                <a:sym typeface="Calibri" panose="020F0502020204030204" pitchFamily="34" charset="0"/>
              </a:rPr>
            </a:br>
            <a:r>
              <a:rPr lang="en-US" altLang="en-US" sz="4400">
                <a:solidFill>
                  <a:srgbClr val="FF0000"/>
                </a:solidFill>
                <a:latin typeface="Calibri" panose="020F0502020204030204" pitchFamily="34" charset="0"/>
                <a:cs typeface="Calibri" panose="020F0502020204030204" pitchFamily="34" charset="0"/>
                <a:sym typeface="Calibri" panose="020F0502020204030204" pitchFamily="34" charset="0"/>
              </a:rPr>
              <a:t>Interpretation of curriculum design</a:t>
            </a:r>
          </a:p>
        </p:txBody>
      </p:sp>
      <p:sp>
        <p:nvSpPr>
          <p:cNvPr id="103427" name="Text Placeholder 3">
            <a:extLst>
              <a:ext uri="{FF2B5EF4-FFF2-40B4-BE49-F238E27FC236}">
                <a16:creationId xmlns:a16="http://schemas.microsoft.com/office/drawing/2014/main" xmlns="" id="{F6DE9B63-99C9-1AA1-1D84-7D1C12C2CC86}"/>
              </a:ext>
            </a:extLst>
          </p:cNvPr>
          <p:cNvSpPr txBox="1">
            <a:spLocks noGrp="1"/>
          </p:cNvSpPr>
          <p:nvPr>
            <p:ph type="body" idx="1"/>
          </p:nvPr>
        </p:nvSpPr>
        <p:spPr>
          <a:xfrm>
            <a:off x="609600" y="1600200"/>
            <a:ext cx="10972800" cy="4525963"/>
          </a:xfrm>
        </p:spPr>
        <p:txBody>
          <a:bodyPr/>
          <a:lstStyle/>
          <a:p>
            <a:pPr eaLnBrk="1" hangingPunct="1">
              <a:spcBef>
                <a:spcPts val="363"/>
              </a:spcBef>
              <a:spcAft>
                <a:spcPct val="0"/>
              </a:spcAft>
              <a:buClr>
                <a:srgbClr val="000000"/>
              </a:buClr>
            </a:pPr>
            <a:endParaRPr lang="en-US" altLang="en-US" sz="320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103428" name="Object 71">
            <a:extLst>
              <a:ext uri="{FF2B5EF4-FFF2-40B4-BE49-F238E27FC236}">
                <a16:creationId xmlns:a16="http://schemas.microsoft.com/office/drawing/2014/main" xmlns="" id="{4CC15FFC-3746-C242-4F3A-F3C6B95375A5}"/>
              </a:ext>
            </a:extLst>
          </p:cNvPr>
          <p:cNvGraphicFramePr>
            <a:graphicFrameLocks noChangeAspect="1"/>
          </p:cNvGraphicFramePr>
          <p:nvPr/>
        </p:nvGraphicFramePr>
        <p:xfrm>
          <a:off x="5224463" y="58738"/>
          <a:ext cx="1728787" cy="944562"/>
        </p:xfrm>
        <a:graphic>
          <a:graphicData uri="http://schemas.openxmlformats.org/presentationml/2006/ole">
            <mc:AlternateContent xmlns:mc="http://schemas.openxmlformats.org/markup-compatibility/2006">
              <mc:Choice xmlns:v="urn:schemas-microsoft-com:vml" Requires="v">
                <p:oleObj spid="_x0000_s12296" name="Picture" r:id="rId3" imgW="1232916" imgH="877824" progId="Word.Picture.8">
                  <p:embed/>
                </p:oleObj>
              </mc:Choice>
              <mc:Fallback>
                <p:oleObj name="Picture" r:id="rId3" imgW="1232916" imgH="87782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463" y="58738"/>
                        <a:ext cx="172878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429" name="Picture 8">
            <a:extLst>
              <a:ext uri="{FF2B5EF4-FFF2-40B4-BE49-F238E27FC236}">
                <a16:creationId xmlns:a16="http://schemas.microsoft.com/office/drawing/2014/main" xmlns="" id="{EF3D2892-3AE8-2FDE-55E5-DD249B6BBB1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09188" y="174625"/>
            <a:ext cx="17351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7" descr="Description: finallogo2.png">
            <a:extLst>
              <a:ext uri="{FF2B5EF4-FFF2-40B4-BE49-F238E27FC236}">
                <a16:creationId xmlns:a16="http://schemas.microsoft.com/office/drawing/2014/main" xmlns="" id="{6D226CD0-C6FC-FAE2-F187-BF2A64D82C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63" y="152400"/>
            <a:ext cx="128111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19">
            <a:extLst>
              <a:ext uri="{FF2B5EF4-FFF2-40B4-BE49-F238E27FC236}">
                <a16:creationId xmlns:a16="http://schemas.microsoft.com/office/drawing/2014/main" xmlns="" id="{8040F282-37B6-7907-B3F9-2E7C3BCF285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292265"/>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77081A4-9B10-3FCB-534E-B5A44DBC3261}"/>
              </a:ext>
            </a:extLst>
          </p:cNvPr>
          <p:cNvSpPr/>
          <p:nvPr/>
        </p:nvSpPr>
        <p:spPr>
          <a:xfrm>
            <a:off x="520506" y="1204913"/>
            <a:ext cx="10036370" cy="2472472"/>
          </a:xfrm>
          <a:prstGeom prst="rect">
            <a:avLst/>
          </a:prstGeom>
        </p:spPr>
        <p:txBody>
          <a:bodyPr wrap="square">
            <a:spAutoFit/>
          </a:bodyPr>
          <a:lstStyle/>
          <a:p>
            <a:pPr marL="114300" algn="ctr" eaLnBrk="1" hangingPunct="1">
              <a:spcBef>
                <a:spcPts val="363"/>
              </a:spcBef>
              <a:buClr>
                <a:srgbClr val="000000"/>
              </a:buClr>
              <a:defRPr/>
            </a:pPr>
            <a:r>
              <a:rPr lang="en-US" sz="3600" b="1" dirty="0">
                <a:solidFill>
                  <a:srgbClr val="CC66FF"/>
                </a:solidFill>
                <a:latin typeface="Times New Roman" panose="02020603050405020304" pitchFamily="18" charset="0"/>
                <a:cs typeface="Times New Roman" panose="02020603050405020304" pitchFamily="18" charset="0"/>
                <a:sym typeface="Calibri" pitchFamily="34" charset="0"/>
              </a:rPr>
              <a:t>TASK 1</a:t>
            </a:r>
          </a:p>
          <a:p>
            <a:pPr marL="114300" eaLnBrk="1" hangingPunct="1">
              <a:spcBef>
                <a:spcPts val="363"/>
              </a:spcBef>
              <a:buClr>
                <a:srgbClr val="000000"/>
              </a:buClr>
              <a:defRPr/>
            </a:pPr>
            <a:r>
              <a:rPr lang="en-US" sz="2800" b="1" dirty="0">
                <a:latin typeface="+mj-lt"/>
                <a:cs typeface="Times New Roman" panose="02020603050405020304" pitchFamily="18" charset="0"/>
                <a:sym typeface="Calibri" pitchFamily="34" charset="0"/>
              </a:rPr>
              <a:t>In groups </a:t>
            </a:r>
          </a:p>
          <a:p>
            <a:pPr marL="628650" indent="-514350" eaLnBrk="1" hangingPunct="1">
              <a:spcBef>
                <a:spcPts val="363"/>
              </a:spcBef>
              <a:buClr>
                <a:srgbClr val="000000"/>
              </a:buClr>
              <a:buFontTx/>
              <a:buAutoNum type="arabicPeriod"/>
              <a:defRPr/>
            </a:pPr>
            <a:r>
              <a:rPr lang="en-US" sz="2800" dirty="0">
                <a:latin typeface="+mj-lt"/>
                <a:cs typeface="Times New Roman" panose="02020603050405020304" pitchFamily="18" charset="0"/>
                <a:sym typeface="Calibri" pitchFamily="34" charset="0"/>
              </a:rPr>
              <a:t>Link a general Outcome in one of the  subjects in Humanities of your choice with a Middle School Level Learning Outcome and a National Goal of Education respectively.</a:t>
            </a:r>
          </a:p>
        </p:txBody>
      </p:sp>
    </p:spTree>
    <p:extLst>
      <p:ext uri="{BB962C8B-B14F-4D97-AF65-F5344CB8AC3E}">
        <p14:creationId xmlns:p14="http://schemas.microsoft.com/office/powerpoint/2010/main" val="220109512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a:extLst>
              <a:ext uri="{FF2B5EF4-FFF2-40B4-BE49-F238E27FC236}">
                <a16:creationId xmlns:a16="http://schemas.microsoft.com/office/drawing/2014/main" xmlns="" id="{A9534E51-3832-4F7E-2F52-EC888F8A7D11}"/>
              </a:ext>
            </a:extLst>
          </p:cNvPr>
          <p:cNvSpPr txBox="1">
            <a:spLocks noGrp="1"/>
          </p:cNvSpPr>
          <p:nvPr>
            <p:ph type="title"/>
          </p:nvPr>
        </p:nvSpPr>
        <p:spPr>
          <a:xfrm>
            <a:off x="415925" y="373063"/>
            <a:ext cx="10972800" cy="485775"/>
          </a:xfrm>
        </p:spPr>
        <p:txBody>
          <a:bodyPr/>
          <a:lstStyle/>
          <a:p>
            <a:pPr eaLnBrk="1" hangingPunct="1">
              <a:spcBef>
                <a:spcPct val="0"/>
              </a:spcBef>
              <a:spcAft>
                <a:spcPct val="0"/>
              </a:spcAft>
              <a:defRPr/>
            </a:pPr>
            <a:r>
              <a:rPr lang="en-US" sz="3600" b="1" dirty="0">
                <a:solidFill>
                  <a:srgbClr val="CC66FF"/>
                </a:solidFill>
                <a:latin typeface="+mj-lt"/>
                <a:cs typeface="Calibri" pitchFamily="34" charset="0"/>
                <a:sym typeface="Calibri" pitchFamily="34" charset="0"/>
              </a:rPr>
              <a:t>Task 2</a:t>
            </a:r>
          </a:p>
        </p:txBody>
      </p:sp>
      <p:sp>
        <p:nvSpPr>
          <p:cNvPr id="23556" name="Text Placeholder 3">
            <a:extLst>
              <a:ext uri="{FF2B5EF4-FFF2-40B4-BE49-F238E27FC236}">
                <a16:creationId xmlns:a16="http://schemas.microsoft.com/office/drawing/2014/main" xmlns="" id="{A73FFDAB-B961-E46A-3917-903CCC1EFE9B}"/>
              </a:ext>
            </a:extLst>
          </p:cNvPr>
          <p:cNvSpPr txBox="1">
            <a:spLocks noGrp="1"/>
          </p:cNvSpPr>
          <p:nvPr>
            <p:ph type="body" idx="1"/>
          </p:nvPr>
        </p:nvSpPr>
        <p:spPr>
          <a:xfrm>
            <a:off x="558049" y="1181936"/>
            <a:ext cx="11263312" cy="2854325"/>
          </a:xfrm>
        </p:spPr>
        <p:txBody>
          <a:bodyPr/>
          <a:lstStyle/>
          <a:p>
            <a:pPr marL="114300" indent="0" eaLnBrk="1" hangingPunct="1">
              <a:spcBef>
                <a:spcPts val="363"/>
              </a:spcBef>
              <a:spcAft>
                <a:spcPct val="0"/>
              </a:spcAft>
              <a:buClr>
                <a:srgbClr val="000000"/>
              </a:buClr>
              <a:buFont typeface="Arial" panose="020B0604020202020204" pitchFamily="34" charset="0"/>
              <a:buNone/>
              <a:defRPr/>
            </a:pPr>
            <a:r>
              <a:rPr lang="en-US" sz="3200" dirty="0">
                <a:latin typeface="Times New Roman" panose="02020603050405020304" pitchFamily="18" charset="0"/>
                <a:cs typeface="Times New Roman" panose="02020603050405020304" pitchFamily="18" charset="0"/>
                <a:sym typeface="Calibri" pitchFamily="34" charset="0"/>
              </a:rPr>
              <a:t>2</a:t>
            </a:r>
            <a:r>
              <a:rPr lang="en-US" sz="3200" dirty="0">
                <a:latin typeface="+mj-lt"/>
                <a:cs typeface="Times New Roman" panose="02020603050405020304" pitchFamily="18" charset="0"/>
                <a:sym typeface="Calibri" pitchFamily="34" charset="0"/>
              </a:rPr>
              <a:t>.  Analyse two sub strands in one of the  subjects in Humanities of your choice  and show what will be taught in each lesson of 40 minutes indicating the leaning experiences / activities  the learners will be engaged in each of lesson. </a:t>
            </a:r>
          </a:p>
        </p:txBody>
      </p:sp>
    </p:spTree>
    <p:extLst>
      <p:ext uri="{BB962C8B-B14F-4D97-AF65-F5344CB8AC3E}">
        <p14:creationId xmlns:p14="http://schemas.microsoft.com/office/powerpoint/2010/main" val="72783079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xmlns="" id="{E0EA73CC-6BCB-2272-BEAE-F31D4A202D19}"/>
              </a:ext>
            </a:extLst>
          </p:cNvPr>
          <p:cNvSpPr>
            <a:spLocks noChangeArrowheads="1"/>
          </p:cNvSpPr>
          <p:nvPr/>
        </p:nvSpPr>
        <p:spPr bwMode="auto">
          <a:xfrm>
            <a:off x="374650" y="1093788"/>
            <a:ext cx="11485563" cy="48936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indent="-342900" algn="just" eaLnBrk="1" hangingPunct="1">
              <a:buFont typeface="Wingdings" panose="05000000000000000000" pitchFamily="2" charset="2"/>
              <a:buChar char="§"/>
            </a:pPr>
            <a:r>
              <a:rPr lang="en-US" altLang="en-US" sz="2400" dirty="0">
                <a:latin typeface="Times New Roman" panose="02020603050405020304" pitchFamily="18" charset="0"/>
                <a:ea typeface="Calibri" panose="020F0502020204030204" pitchFamily="34" charset="0"/>
                <a:cs typeface="Times New Roman" panose="02020603050405020304" pitchFamily="18" charset="0"/>
                <a:sym typeface="Calibri" panose="020F0502020204030204" pitchFamily="34" charset="0"/>
              </a:rPr>
              <a:t>Humanities can be defined as a way of thinking about and responding to the world. The actions are a response to human experiences, economically, socially, politically, morally, intellectual, spiritually etc.</a:t>
            </a:r>
          </a:p>
          <a:p>
            <a:pPr marL="342900" indent="-342900" algn="just" eaLnBrk="1" hangingPunct="1">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Humanities subjects are  a broad academic field under which students study various types of human interactions, using methods that are largely analytical, critical or exploratory. </a:t>
            </a:r>
          </a:p>
          <a:p>
            <a:pPr marL="342900" indent="-342900" algn="just" eaLnBrk="1" hangingPunct="1">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r>
              <a:rPr lang="en-US" sz="2400" dirty="0"/>
              <a:t/>
            </a:r>
            <a:br>
              <a:rPr lang="en-US" sz="2400" dirty="0"/>
            </a:br>
            <a:endParaRPr lang="en-US" alt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Calibri" panose="020F0502020204030204" pitchFamily="34" charset="0"/>
            </a:endParaRPr>
          </a:p>
          <a:p>
            <a:pPr marL="342900" indent="-342900" algn="just" eaLnBrk="1" hangingPunct="1">
              <a:buFont typeface="Wingdings" panose="05000000000000000000" pitchFamily="2" charset="2"/>
              <a:buChar char="§"/>
            </a:pPr>
            <a:endParaRPr lang="en-US" altLang="en-US" sz="2400" dirty="0">
              <a:latin typeface="Times New Roman" panose="02020603050405020304" pitchFamily="18" charset="0"/>
              <a:ea typeface="Calibri" panose="020F0502020204030204" pitchFamily="34" charset="0"/>
              <a:cs typeface="Times New Roman" panose="02020603050405020304" pitchFamily="18" charset="0"/>
              <a:sym typeface="Calibri" panose="020F0502020204030204" pitchFamily="34" charset="0"/>
            </a:endParaRPr>
          </a:p>
          <a:p>
            <a:pPr algn="just" eaLnBrk="1" hangingPunct="1"/>
            <a:endParaRPr lang="en-US" altLang="en-US" sz="2400" dirty="0">
              <a:ea typeface="Calibri" panose="020F0502020204030204" pitchFamily="34" charset="0"/>
              <a:cs typeface="Times New Roman" panose="02020603050405020304" pitchFamily="18" charset="0"/>
              <a:sym typeface="Calibri" panose="020F0502020204030204" pitchFamily="34" charset="0"/>
            </a:endParaRPr>
          </a:p>
          <a:p>
            <a:pPr algn="just" eaLnBrk="1" hangingPunct="1"/>
            <a:r>
              <a:rPr lang="en-US" altLang="en-US" sz="2400" dirty="0">
                <a:ea typeface="Calibri" panose="020F0502020204030204" pitchFamily="34" charset="0"/>
                <a:cs typeface="Times New Roman" panose="02020603050405020304" pitchFamily="18" charset="0"/>
                <a:sym typeface="Calibri" panose="020F0502020204030204" pitchFamily="34" charset="0"/>
              </a:rPr>
              <a:t/>
            </a:r>
            <a:br>
              <a:rPr lang="en-US" altLang="en-US" sz="2400" dirty="0">
                <a:ea typeface="Calibri" panose="020F0502020204030204" pitchFamily="34" charset="0"/>
                <a:cs typeface="Times New Roman" panose="02020603050405020304" pitchFamily="18" charset="0"/>
                <a:sym typeface="Calibri" panose="020F0502020204030204" pitchFamily="34" charset="0"/>
              </a:rPr>
            </a:br>
            <a:r>
              <a:rPr lang="en-US" altLang="en-US" sz="2400" b="1" dirty="0">
                <a:solidFill>
                  <a:srgbClr val="FF0000"/>
                </a:solidFill>
                <a:ea typeface="Calibri" panose="020F0502020204030204" pitchFamily="34" charset="0"/>
                <a:cs typeface="Times New Roman" panose="02020603050405020304" pitchFamily="18" charset="0"/>
                <a:sym typeface="Calibri" panose="020F0502020204030204" pitchFamily="34" charset="0"/>
              </a:rPr>
              <a:t/>
            </a:r>
            <a:br>
              <a:rPr lang="en-US" altLang="en-US" sz="2400" b="1" dirty="0">
                <a:solidFill>
                  <a:srgbClr val="FF0000"/>
                </a:solidFill>
                <a:ea typeface="Calibri" panose="020F0502020204030204" pitchFamily="34" charset="0"/>
                <a:cs typeface="Times New Roman" panose="02020603050405020304" pitchFamily="18" charset="0"/>
                <a:sym typeface="Calibri" panose="020F0502020204030204" pitchFamily="34" charset="0"/>
              </a:rPr>
            </a:br>
            <a:r>
              <a:rPr lang="en-US" altLang="en-US" sz="2400" b="1" dirty="0">
                <a:solidFill>
                  <a:srgbClr val="FF0000"/>
                </a:solidFill>
                <a:ea typeface="Calibri" panose="020F0502020204030204" pitchFamily="34" charset="0"/>
                <a:cs typeface="Times New Roman" panose="02020603050405020304" pitchFamily="18" charset="0"/>
                <a:sym typeface="Calibri" panose="020F0502020204030204" pitchFamily="34" charset="0"/>
              </a:rPr>
              <a:t> </a:t>
            </a:r>
            <a:endParaRPr lang="en-US" altLang="en-US" sz="2400" dirty="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B9ADBC6A-E613-9D0B-9256-32DBBC104DA8}"/>
              </a:ext>
            </a:extLst>
          </p:cNvPr>
          <p:cNvSpPr/>
          <p:nvPr/>
        </p:nvSpPr>
        <p:spPr>
          <a:xfrm>
            <a:off x="2560320" y="379413"/>
            <a:ext cx="6018166" cy="584775"/>
          </a:xfrm>
          <a:prstGeom prst="rect">
            <a:avLst/>
          </a:prstGeom>
        </p:spPr>
        <p:txBody>
          <a:bodyPr wrap="square">
            <a:spAutoFit/>
          </a:bodyPr>
          <a:lstStyle/>
          <a:p>
            <a:pPr eaLnBrk="1" hangingPunct="1">
              <a:defRPr/>
            </a:pPr>
            <a:r>
              <a:rPr lang="en-GB" sz="3200" b="1"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Meaning of  Humanities</a:t>
            </a:r>
            <a:r>
              <a:rPr lang="en-GB" sz="3200" b="1" dirty="0">
                <a:solidFill>
                  <a:srgbClr val="CC66FF"/>
                </a:solidFill>
                <a:latin typeface="+mj-lt"/>
                <a:ea typeface="Calibri" panose="020F0502020204030204"/>
                <a:cs typeface="Times New Roman" panose="02020603050405020304" pitchFamily="18" charset="0"/>
                <a:sym typeface="Calibri" panose="020F0502020204030204"/>
              </a:rPr>
              <a:t> </a:t>
            </a:r>
            <a:endParaRPr lang="en-US" sz="3200" b="1" dirty="0">
              <a:solidFill>
                <a:srgbClr val="CC66FF"/>
              </a:solidFill>
              <a:latin typeface="+mj-lt"/>
            </a:endParaRPr>
          </a:p>
        </p:txBody>
      </p:sp>
    </p:spTree>
    <p:extLst>
      <p:ext uri="{BB962C8B-B14F-4D97-AF65-F5344CB8AC3E}">
        <p14:creationId xmlns:p14="http://schemas.microsoft.com/office/powerpoint/2010/main" val="82229981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9715E431-C63B-4DA1-A691-FA05A7B44AC9}"/>
              </a:ext>
            </a:extLst>
          </p:cNvPr>
          <p:cNvGrpSpPr/>
          <p:nvPr/>
        </p:nvGrpSpPr>
        <p:grpSpPr>
          <a:xfrm>
            <a:off x="1199456" y="1124745"/>
            <a:ext cx="8990375" cy="3981824"/>
            <a:chOff x="0" y="-77185"/>
            <a:chExt cx="3231462" cy="1016093"/>
          </a:xfrm>
          <a:solidFill>
            <a:sysClr val="window" lastClr="FFFFFF"/>
          </a:solidFill>
        </p:grpSpPr>
        <p:sp>
          <p:nvSpPr>
            <p:cNvPr id="9" name="Text Box 476">
              <a:extLst>
                <a:ext uri="{FF2B5EF4-FFF2-40B4-BE49-F238E27FC236}">
                  <a16:creationId xmlns:a16="http://schemas.microsoft.com/office/drawing/2014/main" xmlns="" id="{2CE123CB-3CB4-4717-85D5-16C9C2E3BC22}"/>
                </a:ext>
              </a:extLst>
            </p:cNvPr>
            <p:cNvSpPr txBox="1"/>
            <p:nvPr/>
          </p:nvSpPr>
          <p:spPr>
            <a:xfrm>
              <a:off x="717470" y="-77185"/>
              <a:ext cx="2513992" cy="1016093"/>
            </a:xfrm>
            <a:prstGeom prst="roundRect">
              <a:avLst/>
            </a:prstGeom>
            <a:solidFill>
              <a:srgbClr val="00B0F0"/>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Bef>
                  <a:spcPts val="200"/>
                </a:spcBef>
              </a:pPr>
              <a:r>
                <a:rPr lang="en" sz="2000" b="1" u="sng" dirty="0">
                  <a:solidFill>
                    <a:srgbClr val="1F4D78"/>
                  </a:solidFill>
                  <a:effectLst/>
                  <a:latin typeface="Cooper Black" panose="0208090404030B020404" pitchFamily="18" charset="0"/>
                  <a:ea typeface="Times New Roman" panose="02020603050405020304" pitchFamily="18" charset="0"/>
                  <a:cs typeface="Times New Roman" panose="02020603050405020304" pitchFamily="18" charset="0"/>
                </a:rPr>
                <a:t>Self-Reflection</a:t>
              </a:r>
              <a:r>
                <a:rPr lang="en" sz="2000" b="1" dirty="0">
                  <a:solidFill>
                    <a:srgbClr val="1F4D78"/>
                  </a:solidFill>
                  <a:effectLst/>
                  <a:latin typeface="Cooper Black" panose="0208090404030B020404" pitchFamily="18" charset="0"/>
                  <a:ea typeface="Times New Roman" panose="02020603050405020304" pitchFamily="18" charset="0"/>
                  <a:cs typeface="Times New Roman" panose="02020603050405020304" pitchFamily="18" charset="0"/>
                </a:rPr>
                <a:t> </a:t>
              </a:r>
              <a:r>
                <a:rPr lang="en-US" sz="2000" b="1" dirty="0">
                  <a:solidFill>
                    <a:srgbClr val="1F4D78"/>
                  </a:solidFill>
                  <a:effectLst/>
                  <a:latin typeface="Cooper Black" panose="0208090404030B020404" pitchFamily="18" charset="0"/>
                  <a:ea typeface="Times New Roman" panose="02020603050405020304" pitchFamily="18" charset="0"/>
                  <a:cs typeface="Times New Roman" panose="02020603050405020304" pitchFamily="18" charset="0"/>
                </a:rPr>
                <a:t> </a:t>
              </a:r>
              <a:endParaRPr lang="aa-ET" sz="2000" b="1" dirty="0">
                <a:solidFill>
                  <a:srgbClr val="1F4D78"/>
                </a:solidFill>
                <a:effectLst/>
                <a:latin typeface="Cooper Black" panose="0208090404030B020404" pitchFamily="18" charset="0"/>
                <a:ea typeface="Times New Roman" panose="02020603050405020304" pitchFamily="18" charset="0"/>
                <a:cs typeface="Times New Roman" panose="02020603050405020304" pitchFamily="18" charset="0"/>
              </a:endParaRPr>
            </a:p>
            <a:p>
              <a:pPr>
                <a:lnSpc>
                  <a:spcPct val="115000"/>
                </a:lnSpc>
                <a:spcAft>
                  <a:spcPts val="800"/>
                </a:spcAft>
              </a:pPr>
              <a:r>
                <a:rPr lang="en" dirty="0">
                  <a:effectLst/>
                  <a:latin typeface="Albertus MT Std Light"/>
                  <a:ea typeface="Calibri" panose="020F0502020204030204" pitchFamily="34" charset="0"/>
                  <a:cs typeface="Times New Roman" panose="02020603050405020304" pitchFamily="18" charset="0"/>
                </a:rPr>
                <a:t>1. I learnt…….</a:t>
              </a:r>
              <a:r>
                <a:rPr lang="en-US" dirty="0">
                  <a:effectLst/>
                  <a:latin typeface="Albertus MT Std Light"/>
                  <a:ea typeface="Calibri" panose="020F0502020204030204" pitchFamily="34" charset="0"/>
                  <a:cs typeface="Times New Roman" panose="02020603050405020304" pitchFamily="18" charset="0"/>
                </a:rPr>
                <a:t> </a:t>
              </a:r>
              <a:endParaRPr lang="aa-ET"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 dirty="0">
                  <a:effectLst/>
                  <a:latin typeface="Albertus MT Std Light"/>
                  <a:ea typeface="Calibri" panose="020F0502020204030204" pitchFamily="34" charset="0"/>
                  <a:cs typeface="Times New Roman" panose="02020603050405020304" pitchFamily="18" charset="0"/>
                </a:rPr>
                <a:t>2. I need to learn more about…….</a:t>
              </a:r>
              <a:endParaRPr lang="aa-ET"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 dirty="0">
                  <a:effectLst/>
                  <a:latin typeface="Albertus MT Std Light"/>
                  <a:ea typeface="Calibri" panose="020F0502020204030204" pitchFamily="34" charset="0"/>
                  <a:cs typeface="Times New Roman" panose="02020603050405020304" pitchFamily="18" charset="0"/>
                </a:rPr>
                <a:t>3.How I will apply what I have learnt</a:t>
              </a:r>
              <a:endParaRPr lang="aa-ET"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 dirty="0">
                  <a:effectLst/>
                  <a:latin typeface="Albertus MT Std Light"/>
                  <a:ea typeface="Calibri" panose="020F0502020204030204" pitchFamily="34" charset="0"/>
                  <a:cs typeface="Times New Roman" panose="02020603050405020304" pitchFamily="18" charset="0"/>
                </a:rPr>
                <a:t>Suggestions I have for improvement of the session</a:t>
              </a:r>
              <a:endParaRPr lang="aa-ET"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 sz="2800" i="1" dirty="0">
                  <a:effectLst/>
                  <a:highlight>
                    <a:srgbClr val="FFFF00"/>
                  </a:highlight>
                  <a:latin typeface="Albertus MT Std Light"/>
                  <a:ea typeface="Calibri" panose="020F0502020204030204" pitchFamily="34" charset="0"/>
                  <a:cs typeface="Times New Roman" panose="02020603050405020304" pitchFamily="18" charset="0"/>
                </a:rPr>
                <a:t>Upload your responses </a:t>
              </a:r>
              <a:r>
                <a:rPr lang="en-US" sz="2800" i="1" dirty="0">
                  <a:effectLst/>
                  <a:highlight>
                    <a:srgbClr val="FFFF00"/>
                  </a:highlight>
                  <a:latin typeface="Albertus MT Std Light"/>
                  <a:ea typeface="Calibri" panose="020F0502020204030204" pitchFamily="34" charset="0"/>
                  <a:cs typeface="Times New Roman" panose="02020603050405020304" pitchFamily="18" charset="0"/>
                </a:rPr>
                <a:t>on </a:t>
              </a:r>
              <a:r>
                <a:rPr lang="en-US" sz="2400" i="1" dirty="0">
                  <a:highlight>
                    <a:srgbClr val="FFFF00"/>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https://forms.office.com/r/7nHVcLMZrt</a:t>
              </a:r>
              <a:r>
                <a:rPr lang="en-US" sz="2400" i="1" dirty="0">
                  <a:highlight>
                    <a:srgbClr val="FFFF00"/>
                  </a:highlight>
                  <a:latin typeface="Times New Roman" panose="02020603050405020304" pitchFamily="18" charset="0"/>
                  <a:cs typeface="Times New Roman" panose="02020603050405020304" pitchFamily="18" charset="0"/>
                </a:rPr>
                <a:t> </a:t>
              </a:r>
              <a:endParaRPr lang="aa-ET" sz="2400" i="1" dirty="0">
                <a:highlight>
                  <a:srgbClr val="FFFF00"/>
                </a:highlight>
                <a:latin typeface="Times New Roman" panose="02020603050405020304" pitchFamily="18" charset="0"/>
                <a:cs typeface="Times New Roman" panose="02020603050405020304" pitchFamily="18" charset="0"/>
              </a:endParaRPr>
            </a:p>
            <a:p>
              <a:pPr>
                <a:lnSpc>
                  <a:spcPct val="115000"/>
                </a:lnSpc>
                <a:spcAft>
                  <a:spcPts val="800"/>
                </a:spcAft>
              </a:pPr>
              <a:endParaRPr lang="aa-ET"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Facilitators to use this link to View Responses: </a:t>
              </a:r>
              <a:r>
                <a:rPr lang="en-US"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3"/>
                </a:rPr>
                <a:t>https://tinyurl.com/KWL-Facilitators</a:t>
              </a:r>
              <a:r>
                <a:rPr lang="en-US"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aa-ET"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descr="Reflection Icons - Download Free Vector Icons | Noun Project">
              <a:extLst>
                <a:ext uri="{FF2B5EF4-FFF2-40B4-BE49-F238E27FC236}">
                  <a16:creationId xmlns:a16="http://schemas.microsoft.com/office/drawing/2014/main" xmlns="" id="{1CE7F23A-1005-45BC-8351-FECC3FE939DB}"/>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1"/>
              <a:ext cx="647700" cy="861726"/>
            </a:xfrm>
            <a:prstGeom prst="roundRect">
              <a:avLst/>
            </a:prstGeom>
            <a:solidFill>
              <a:srgbClr val="002060"/>
            </a:solidFill>
            <a:ln w="12700" cap="flat" cmpd="sng" algn="ctr">
              <a:noFill/>
              <a:prstDash val="solid"/>
              <a:miter lim="800000"/>
            </a:ln>
            <a:effectLst/>
          </p:spPr>
        </p:pic>
      </p:grpSp>
    </p:spTree>
    <p:extLst>
      <p:ext uri="{BB962C8B-B14F-4D97-AF65-F5344CB8AC3E}">
        <p14:creationId xmlns:p14="http://schemas.microsoft.com/office/powerpoint/2010/main" val="1208706657"/>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2174" y="1128708"/>
            <a:ext cx="10368274" cy="4680653"/>
          </a:xfrm>
        </p:spPr>
      </p:pic>
    </p:spTree>
    <p:extLst>
      <p:ext uri="{BB962C8B-B14F-4D97-AF65-F5344CB8AC3E}">
        <p14:creationId xmlns:p14="http://schemas.microsoft.com/office/powerpoint/2010/main" val="97910761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42" y="365126"/>
            <a:ext cx="10956758" cy="705686"/>
          </a:xfrm>
        </p:spPr>
        <p:txBody>
          <a:bodyPr/>
          <a:lstStyle/>
          <a:p>
            <a:r>
              <a:rPr lang="en-US" altLang="en-US" b="1" dirty="0">
                <a:solidFill>
                  <a:srgbClr val="FF0000"/>
                </a:solidFill>
                <a:ea typeface="Times New Roman" panose="02020603050405020304" pitchFamily="18" charset="0"/>
                <a:cs typeface="Calibri" panose="020F0502020204030204" pitchFamily="34" charset="0"/>
                <a:sym typeface="Calibri" panose="020F0502020204030204" pitchFamily="34" charset="0"/>
              </a:rPr>
              <a:t>Essence for Humanity subjects</a:t>
            </a:r>
            <a:r>
              <a:rPr lang="en-US" altLang="en-US" dirty="0">
                <a:solidFill>
                  <a:srgbClr val="FF0000"/>
                </a:solidFill>
                <a:ea typeface="Times New Roman" panose="02020603050405020304" pitchFamily="18" charset="0"/>
                <a:cs typeface="Calibri" panose="020F0502020204030204" pitchFamily="34" charset="0"/>
              </a:rPr>
              <a:t/>
            </a:r>
            <a:br>
              <a:rPr lang="en-US" altLang="en-US" dirty="0">
                <a:solidFill>
                  <a:srgbClr val="FF0000"/>
                </a:solidFill>
                <a:ea typeface="Times New Roman" panose="02020603050405020304" pitchFamily="18" charset="0"/>
                <a:cs typeface="Calibri" panose="020F0502020204030204" pitchFamily="34" charset="0"/>
              </a:rPr>
            </a:br>
            <a:endParaRPr lang="en-GB" dirty="0"/>
          </a:p>
        </p:txBody>
      </p:sp>
      <p:sp>
        <p:nvSpPr>
          <p:cNvPr id="3" name="Content Placeholder 2"/>
          <p:cNvSpPr>
            <a:spLocks noGrp="1"/>
          </p:cNvSpPr>
          <p:nvPr>
            <p:ph idx="1"/>
          </p:nvPr>
        </p:nvSpPr>
        <p:spPr>
          <a:xfrm>
            <a:off x="312821" y="1239253"/>
            <a:ext cx="11442032" cy="4499810"/>
          </a:xfrm>
        </p:spPr>
        <p:txBody>
          <a:bodyPr/>
          <a:lstStyle/>
          <a:p>
            <a:r>
              <a:rPr lang="en-GB" sz="2400" dirty="0">
                <a:solidFill>
                  <a:schemeClr val="dk1"/>
                </a:solidFill>
                <a:ea typeface="Calibri" panose="020F0502020204030204"/>
                <a:cs typeface="Times New Roman" panose="02020603050405020304" pitchFamily="18" charset="0"/>
                <a:sym typeface="Calibri" panose="020F0502020204030204"/>
              </a:rPr>
              <a:t>Humanities prepare the learner </a:t>
            </a:r>
            <a:r>
              <a:rPr lang="en-GB" sz="2400" u="sng" dirty="0">
                <a:solidFill>
                  <a:srgbClr val="FF0000"/>
                </a:solidFill>
                <a:ea typeface="Calibri" panose="020F0502020204030204"/>
                <a:cs typeface="Times New Roman" panose="02020603050405020304" pitchFamily="18" charset="0"/>
                <a:sym typeface="Calibri" panose="020F0502020204030204"/>
              </a:rPr>
              <a:t>for further education </a:t>
            </a:r>
            <a:r>
              <a:rPr lang="en-GB" sz="2400" dirty="0">
                <a:solidFill>
                  <a:schemeClr val="dk1"/>
                </a:solidFill>
                <a:ea typeface="Calibri" panose="020F0502020204030204"/>
                <a:cs typeface="Times New Roman" panose="02020603050405020304" pitchFamily="18" charset="0"/>
                <a:sym typeface="Calibri" panose="020F0502020204030204"/>
              </a:rPr>
              <a:t>in different disciplines  </a:t>
            </a:r>
            <a:r>
              <a:rPr lang="en-GB" sz="2400" dirty="0" err="1">
                <a:solidFill>
                  <a:schemeClr val="dk1"/>
                </a:solidFill>
                <a:ea typeface="Calibri" panose="020F0502020204030204"/>
                <a:cs typeface="Times New Roman" panose="02020603050405020304" pitchFamily="18" charset="0"/>
                <a:sym typeface="Calibri" panose="020F0502020204030204"/>
              </a:rPr>
              <a:t>e,g</a:t>
            </a:r>
            <a:r>
              <a:rPr lang="en-GB" sz="2400" dirty="0">
                <a:solidFill>
                  <a:schemeClr val="dk1"/>
                </a:solidFill>
                <a:ea typeface="Calibri" panose="020F0502020204030204"/>
                <a:cs typeface="Times New Roman" panose="02020603050405020304" pitchFamily="18" charset="0"/>
                <a:sym typeface="Calibri" panose="020F0502020204030204"/>
              </a:rPr>
              <a:t> Sociology, Anthropology, Business Studies, Marketing, Accounting, Economics, Commerce, Archaeology, Law, History, Political Science, Geography, Theology and Religious Studies, among others.</a:t>
            </a:r>
          </a:p>
          <a:p>
            <a:r>
              <a:rPr lang="en-GB" sz="2400" dirty="0">
                <a:ea typeface="Calibri" panose="020F0502020204030204"/>
                <a:cs typeface="Calibri" panose="020F0502020204030204"/>
                <a:sym typeface="Calibri" panose="020F0502020204030204"/>
              </a:rPr>
              <a:t>The primary purpose of humanities is to build and promote the leaner’s civic competency.</a:t>
            </a:r>
          </a:p>
          <a:p>
            <a:r>
              <a:rPr lang="en-GB" sz="2400" dirty="0">
                <a:ea typeface="Calibri" panose="020F0502020204030204"/>
                <a:cs typeface="Calibri" panose="020F0502020204030204"/>
                <a:sym typeface="Calibri" panose="020F0502020204030204"/>
              </a:rPr>
              <a:t> Humanities are an integrated academic fields comprising of Social Studies( History, Citizenship, Geography), Christian Religious Education, Islamic Religious Education, Hindu Religious Education, Life Skills Education  and Business Studies. </a:t>
            </a:r>
            <a:r>
              <a:rPr lang="en-US" sz="2400" dirty="0">
                <a:solidFill>
                  <a:schemeClr val="dk1"/>
                </a:solidFill>
                <a:ea typeface="Calibri" panose="020F0502020204030204"/>
                <a:cs typeface="Calibri" panose="020F0502020204030204"/>
                <a:sym typeface="Calibri" panose="020F0502020204030204"/>
              </a:rPr>
              <a:t/>
            </a:r>
            <a:br>
              <a:rPr lang="en-US" sz="2400" dirty="0">
                <a:solidFill>
                  <a:schemeClr val="dk1"/>
                </a:solidFill>
                <a:ea typeface="Calibri" panose="020F0502020204030204"/>
                <a:cs typeface="Calibri" panose="020F0502020204030204"/>
                <a:sym typeface="Calibri" panose="020F0502020204030204"/>
              </a:rPr>
            </a:br>
            <a:r>
              <a:rPr lang="en-GB" dirty="0">
                <a:ea typeface="Calibri" panose="020F0502020204030204"/>
                <a:cs typeface="Calibri" panose="020F0502020204030204"/>
                <a:sym typeface="Calibri" panose="020F0502020204030204"/>
              </a:rPr>
              <a:t/>
            </a:r>
            <a:br>
              <a:rPr lang="en-GB" dirty="0">
                <a:ea typeface="Calibri" panose="020F0502020204030204"/>
                <a:cs typeface="Calibri" panose="020F0502020204030204"/>
                <a:sym typeface="Calibri" panose="020F0502020204030204"/>
              </a:rPr>
            </a:br>
            <a:endParaRPr lang="en-GB" dirty="0">
              <a:solidFill>
                <a:schemeClr val="dk1"/>
              </a:solidFill>
              <a:ea typeface="Calibri" panose="020F0502020204030204"/>
              <a:cs typeface="Times New Roman" panose="02020603050405020304" pitchFamily="18" charset="0"/>
              <a:sym typeface="Calibri" panose="020F0502020204030204"/>
            </a:endParaRPr>
          </a:p>
          <a:p>
            <a:endParaRPr lang="en-GB" dirty="0"/>
          </a:p>
        </p:txBody>
      </p:sp>
    </p:spTree>
    <p:extLst>
      <p:ext uri="{BB962C8B-B14F-4D97-AF65-F5344CB8AC3E}">
        <p14:creationId xmlns:p14="http://schemas.microsoft.com/office/powerpoint/2010/main" val="74668561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80572" y="1183561"/>
            <a:ext cx="11030857" cy="4443984"/>
          </a:xfrm>
        </p:spPr>
        <p:txBody>
          <a:bodyPr/>
          <a:lstStyle/>
          <a:p>
            <a:r>
              <a:rPr lang="en-GB" sz="2800" dirty="0">
                <a:solidFill>
                  <a:schemeClr val="dk1"/>
                </a:solidFill>
                <a:ea typeface="Calibri" panose="020F0502020204030204"/>
                <a:cs typeface="Times New Roman" panose="02020603050405020304" pitchFamily="18" charset="0"/>
                <a:sym typeface="Calibri" panose="020F0502020204030204"/>
              </a:rPr>
              <a:t>The humanities enable us to reflect upon our lives and ask fundamental questions of value, purpose, and meaning in a rigorous and systematic way. The humanities build the learner’s competencies for:</a:t>
            </a:r>
            <a:endParaRPr lang="en-GB" sz="2800" dirty="0"/>
          </a:p>
        </p:txBody>
      </p:sp>
      <p:sp>
        <p:nvSpPr>
          <p:cNvPr id="4" name="Title 3"/>
          <p:cNvSpPr>
            <a:spLocks noGrp="1"/>
          </p:cNvSpPr>
          <p:nvPr>
            <p:ph type="title"/>
          </p:nvPr>
        </p:nvSpPr>
        <p:spPr>
          <a:xfrm>
            <a:off x="324853" y="-1"/>
            <a:ext cx="11694694" cy="854966"/>
          </a:xfrm>
        </p:spPr>
        <p:txBody>
          <a:bodyPr/>
          <a:lstStyle/>
          <a:p>
            <a:r>
              <a:rPr lang="en-US" sz="4400" dirty="0">
                <a:solidFill>
                  <a:srgbClr val="FF0000"/>
                </a:solidFill>
              </a:rPr>
              <a:t>Essence Statement… Cont’d</a:t>
            </a:r>
            <a:r>
              <a:rPr lang="en-GB" sz="4400" b="0" dirty="0">
                <a:solidFill>
                  <a:srgbClr val="FF0000"/>
                </a:solidFill>
              </a:rPr>
              <a:t/>
            </a:r>
            <a:br>
              <a:rPr lang="en-GB" sz="4400" b="0" dirty="0">
                <a:solidFill>
                  <a:srgbClr val="FF0000"/>
                </a:solidFill>
              </a:rPr>
            </a:br>
            <a:endParaRPr lang="en-GB" dirty="0"/>
          </a:p>
        </p:txBody>
      </p:sp>
      <p:sp>
        <p:nvSpPr>
          <p:cNvPr id="5" name="Right Arrow 4"/>
          <p:cNvSpPr/>
          <p:nvPr/>
        </p:nvSpPr>
        <p:spPr>
          <a:xfrm>
            <a:off x="324853" y="2301036"/>
            <a:ext cx="11587939" cy="433738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6" name="Rectangle 5"/>
          <p:cNvSpPr/>
          <p:nvPr/>
        </p:nvSpPr>
        <p:spPr>
          <a:xfrm>
            <a:off x="580571" y="3683822"/>
            <a:ext cx="2655923" cy="1648328"/>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lvl="0"/>
            <a:r>
              <a:rPr lang="en-GB" b="1" dirty="0">
                <a:solidFill>
                  <a:srgbClr val="FF0000"/>
                </a:solidFill>
                <a:ea typeface="Calibri" panose="020F0502020204030204"/>
                <a:cs typeface="Times New Roman" panose="02020603050405020304" pitchFamily="18" charset="0"/>
                <a:sym typeface="Calibri" panose="020F0502020204030204"/>
              </a:rPr>
              <a:t>Critical and imaginative thinking about the issues that confront us as citizens and as human beings.</a:t>
            </a:r>
            <a:endParaRPr lang="en-GB" dirty="0">
              <a:solidFill>
                <a:srgbClr val="FF0000"/>
              </a:solidFill>
            </a:endParaRPr>
          </a:p>
        </p:txBody>
      </p:sp>
      <p:sp>
        <p:nvSpPr>
          <p:cNvPr id="7" name="Rectangle 6"/>
          <p:cNvSpPr/>
          <p:nvPr/>
        </p:nvSpPr>
        <p:spPr>
          <a:xfrm>
            <a:off x="3310718" y="3683822"/>
            <a:ext cx="2454442" cy="1606939"/>
          </a:xfrm>
          <a:prstGeom prst="rect">
            <a:avLst/>
          </a:prstGeom>
        </p:spPr>
        <p:style>
          <a:lnRef idx="2">
            <a:schemeClr val="accent4"/>
          </a:lnRef>
          <a:fillRef idx="1002">
            <a:schemeClr val="lt2"/>
          </a:fillRef>
          <a:effectRef idx="0">
            <a:schemeClr val="accent4"/>
          </a:effectRef>
          <a:fontRef idx="minor">
            <a:schemeClr val="dk1"/>
          </a:fontRef>
        </p:style>
        <p:txBody>
          <a:bodyPr rtlCol="0" anchor="ctr"/>
          <a:lstStyle/>
          <a:p>
            <a:pPr lvl="0"/>
            <a:r>
              <a:rPr lang="en-US" sz="1400" b="1" dirty="0">
                <a:solidFill>
                  <a:srgbClr val="FF0000"/>
                </a:solidFill>
                <a:ea typeface="Calibri" panose="020F0502020204030204"/>
                <a:cs typeface="Times New Roman" panose="02020603050405020304" pitchFamily="18" charset="0"/>
                <a:sym typeface="Calibri" panose="020F0502020204030204"/>
              </a:rPr>
              <a:t> </a:t>
            </a:r>
            <a:r>
              <a:rPr lang="en-GB" sz="1400" b="1" dirty="0">
                <a:solidFill>
                  <a:srgbClr val="FF0000"/>
                </a:solidFill>
                <a:ea typeface="Calibri" panose="020F0502020204030204"/>
                <a:cs typeface="Times New Roman" panose="02020603050405020304" pitchFamily="18" charset="0"/>
                <a:sym typeface="Calibri" panose="020F0502020204030204"/>
              </a:rPr>
              <a:t>Reasoned and open-minded discussion of the basic values that are at stake in the various policies and practices that are proposed to address these .</a:t>
            </a:r>
            <a:endParaRPr lang="en-US" sz="1400" dirty="0">
              <a:solidFill>
                <a:srgbClr val="FF0000"/>
              </a:solidFill>
            </a:endParaRPr>
          </a:p>
        </p:txBody>
      </p:sp>
      <p:sp>
        <p:nvSpPr>
          <p:cNvPr id="8" name="Rectangle 7"/>
          <p:cNvSpPr/>
          <p:nvPr/>
        </p:nvSpPr>
        <p:spPr>
          <a:xfrm>
            <a:off x="5823760" y="3683822"/>
            <a:ext cx="3713749" cy="16069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n-GB" sz="1600" b="1" dirty="0">
                <a:solidFill>
                  <a:srgbClr val="FF0000"/>
                </a:solidFill>
                <a:ea typeface="Calibri" panose="020F0502020204030204"/>
                <a:cs typeface="Times New Roman" panose="02020603050405020304" pitchFamily="18" charset="0"/>
                <a:sym typeface="Calibri" panose="020F0502020204030204"/>
              </a:rPr>
              <a:t>Understanding and appreciating the experiences of others, and the ways in which the issues that confront us now have been understood in other times, places, and cultures.</a:t>
            </a:r>
            <a:r>
              <a:rPr lang="en-US" b="1" dirty="0">
                <a:solidFill>
                  <a:srgbClr val="FFFF00"/>
                </a:solidFill>
                <a:ea typeface="Calibri" panose="020F0502020204030204"/>
                <a:cs typeface="Calibri" panose="020F0502020204030204"/>
                <a:sym typeface="Calibri" panose="020F0502020204030204"/>
              </a:rPr>
              <a:t/>
            </a:r>
            <a:br>
              <a:rPr lang="en-US" b="1" dirty="0">
                <a:solidFill>
                  <a:srgbClr val="FFFF00"/>
                </a:solidFill>
                <a:ea typeface="Calibri" panose="020F0502020204030204"/>
                <a:cs typeface="Calibri" panose="020F0502020204030204"/>
                <a:sym typeface="Calibri" panose="020F0502020204030204"/>
              </a:rPr>
            </a:br>
            <a:endParaRPr lang="en-US" dirty="0">
              <a:solidFill>
                <a:srgbClr val="FFFF00"/>
              </a:solidFill>
            </a:endParaRPr>
          </a:p>
        </p:txBody>
      </p:sp>
    </p:spTree>
    <p:extLst>
      <p:ext uri="{BB962C8B-B14F-4D97-AF65-F5344CB8AC3E}">
        <p14:creationId xmlns:p14="http://schemas.microsoft.com/office/powerpoint/2010/main" val="39855340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2">
            <a:extLst>
              <a:ext uri="{FF2B5EF4-FFF2-40B4-BE49-F238E27FC236}">
                <a16:creationId xmlns:a16="http://schemas.microsoft.com/office/drawing/2014/main" xmlns="" id="{0587B355-A707-C0B1-7CC1-B1B705540D72}"/>
              </a:ext>
            </a:extLst>
          </p:cNvPr>
          <p:cNvGraphicFramePr>
            <a:graphicFrameLocks noChangeAspect="1"/>
          </p:cNvGraphicFramePr>
          <p:nvPr>
            <p:custDataLst>
              <p:tags r:id="rId2"/>
            </p:custDataLst>
          </p:nvPr>
        </p:nvGraphicFramePr>
        <p:xfrm>
          <a:off x="1525588" y="1588"/>
          <a:ext cx="1587" cy="1587"/>
        </p:xfrm>
        <a:graphic>
          <a:graphicData uri="http://schemas.openxmlformats.org/presentationml/2006/ole">
            <mc:AlternateContent xmlns:mc="http://schemas.openxmlformats.org/markup-compatibility/2006">
              <mc:Choice xmlns:v="urn:schemas-microsoft-com:vml" Requires="v">
                <p:oleObj spid="_x0000_s9238"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3">
            <a:extLst>
              <a:ext uri="{FF2B5EF4-FFF2-40B4-BE49-F238E27FC236}">
                <a16:creationId xmlns:a16="http://schemas.microsoft.com/office/drawing/2014/main" xmlns="" id="{4F0D94ED-A4D5-0C94-6DC4-9170AA9A2E18}"/>
              </a:ext>
            </a:extLst>
          </p:cNvPr>
          <p:cNvSpPr>
            <a:spLocks noGrp="1"/>
          </p:cNvSpPr>
          <p:nvPr>
            <p:ph type="title"/>
          </p:nvPr>
        </p:nvSpPr>
        <p:spPr bwMode="gray">
          <a:xfrm>
            <a:off x="0" y="282575"/>
            <a:ext cx="12055642" cy="5342370"/>
          </a:xfrm>
        </p:spPr>
        <p:txBody>
          <a:bodyPr spcFirstLastPara="1">
            <a:normAutofit fontScale="90000"/>
          </a:bodyPr>
          <a:lstStyle/>
          <a:p>
            <a:pPr>
              <a:spcBef>
                <a:spcPts val="0"/>
              </a:spcBef>
              <a:buSzPts val="1400"/>
              <a:defRPr/>
            </a:pPr>
            <a:r>
              <a:rPr lang="en-US" sz="3100" b="1" dirty="0">
                <a:solidFill>
                  <a:srgbClr val="FF0000"/>
                </a:solidFill>
                <a:ea typeface="Times New Roman" panose="02020603050405020304" pitchFamily="18" charset="0"/>
                <a:cs typeface="Calibri" panose="020F0502020204030204"/>
                <a:sym typeface="Calibri" panose="020F0502020204030204"/>
              </a:rPr>
              <a:t>Humanities Subjects at the Junior Secondary School Level</a:t>
            </a: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GB" sz="2200" dirty="0">
                <a:solidFill>
                  <a:schemeClr val="tx1"/>
                </a:solidFill>
                <a:latin typeface="Calibri" panose="020F0502020204030204"/>
                <a:ea typeface="Calibri" panose="020F0502020204030204"/>
                <a:cs typeface="Calibri" panose="020F0502020204030204"/>
                <a:sym typeface="Calibri" panose="020F0502020204030204"/>
              </a:rPr>
              <a:t> </a:t>
            </a:r>
            <a:r>
              <a:rPr lang="en-US" sz="2700" dirty="0">
                <a:solidFill>
                  <a:schemeClr val="dk1"/>
                </a:solidFill>
                <a:latin typeface="+mj-lt"/>
                <a:ea typeface="Calibri" panose="020F0502020204030204"/>
                <a:cs typeface="Calibri" panose="020F0502020204030204"/>
                <a:sym typeface="Calibri" panose="020F0502020204030204"/>
              </a:rPr>
              <a:t/>
            </a:r>
            <a:br>
              <a:rPr lang="en-US" sz="2700" dirty="0">
                <a:solidFill>
                  <a:schemeClr val="dk1"/>
                </a:solidFill>
                <a:latin typeface="+mj-lt"/>
                <a:ea typeface="Calibri" panose="020F0502020204030204"/>
                <a:cs typeface="Calibri" panose="020F0502020204030204"/>
                <a:sym typeface="Calibri" panose="020F0502020204030204"/>
              </a:rPr>
            </a:br>
            <a:r>
              <a:rPr lang="en-US" sz="2200" dirty="0">
                <a:solidFill>
                  <a:schemeClr val="dk1"/>
                </a:solidFill>
                <a:latin typeface="Calibri" panose="020F0502020204030204"/>
                <a:ea typeface="Calibri" panose="020F0502020204030204"/>
                <a:cs typeface="Calibri" panose="020F0502020204030204"/>
                <a:sym typeface="Calibri" panose="020F0502020204030204"/>
              </a:rPr>
              <a:t/>
            </a:r>
            <a:br>
              <a:rPr lang="en-US" sz="2200" dirty="0">
                <a:solidFill>
                  <a:schemeClr val="dk1"/>
                </a:solidFill>
                <a:latin typeface="Calibri" panose="020F0502020204030204"/>
                <a:ea typeface="Calibri" panose="020F0502020204030204"/>
                <a:cs typeface="Calibri" panose="020F0502020204030204"/>
                <a:sym typeface="Calibri" panose="020F0502020204030204"/>
              </a:rPr>
            </a:br>
            <a:r>
              <a:rPr lang="en-GB" sz="2400" b="1" dirty="0">
                <a:ea typeface="Calibri" panose="020F0502020204030204"/>
                <a:cs typeface="Calibri" panose="020F0502020204030204"/>
                <a:sym typeface="Calibri" panose="020F0502020204030204"/>
              </a:rPr>
              <a:t>The humanities consist of seven subjects as follows:</a:t>
            </a:r>
            <a:r>
              <a:rPr lang="en-US" sz="2200" dirty="0">
                <a:solidFill>
                  <a:schemeClr val="dk1"/>
                </a:solidFill>
                <a:latin typeface="Calibri" panose="020F0502020204030204"/>
                <a:ea typeface="Calibri" panose="020F0502020204030204"/>
                <a:cs typeface="Calibri" panose="020F0502020204030204"/>
                <a:sym typeface="Calibri" panose="020F0502020204030204"/>
              </a:rPr>
              <a:t/>
            </a:r>
            <a:br>
              <a:rPr lang="en-US" sz="2200" dirty="0">
                <a:solidFill>
                  <a:schemeClr val="dk1"/>
                </a:solidFill>
                <a:latin typeface="Calibri" panose="020F0502020204030204"/>
                <a:ea typeface="Calibri" panose="020F0502020204030204"/>
                <a:cs typeface="Calibri" panose="020F0502020204030204"/>
                <a:sym typeface="Calibri" panose="020F0502020204030204"/>
              </a:rPr>
            </a:br>
            <a:r>
              <a:rPr lang="en-US" sz="2200" dirty="0">
                <a:solidFill>
                  <a:schemeClr val="dk1"/>
                </a:solidFill>
                <a:latin typeface="Calibri" panose="020F0502020204030204"/>
                <a:ea typeface="Calibri" panose="020F0502020204030204"/>
                <a:cs typeface="Calibri" panose="020F0502020204030204"/>
                <a:sym typeface="Calibri" panose="020F0502020204030204"/>
              </a:rPr>
              <a:t/>
            </a:r>
            <a:br>
              <a:rPr lang="en-US" sz="2200" dirty="0">
                <a:solidFill>
                  <a:schemeClr val="dk1"/>
                </a:solidFill>
                <a:latin typeface="Calibri" panose="020F0502020204030204"/>
                <a:ea typeface="Calibri" panose="020F0502020204030204"/>
                <a:cs typeface="Calibri" panose="020F0502020204030204"/>
                <a:sym typeface="Calibri" panose="020F0502020204030204"/>
              </a:rPr>
            </a:br>
            <a:r>
              <a:rPr lang="en-US" sz="2200" dirty="0">
                <a:solidFill>
                  <a:schemeClr val="dk1"/>
                </a:solidFill>
                <a:latin typeface="Calibri" panose="020F0502020204030204"/>
                <a:ea typeface="Calibri" panose="020F0502020204030204"/>
                <a:cs typeface="Calibri" panose="020F0502020204030204"/>
                <a:sym typeface="Calibri" panose="020F0502020204030204"/>
              </a:rPr>
              <a:t/>
            </a:r>
            <a:br>
              <a:rPr lang="en-US" sz="2200" dirty="0">
                <a:solidFill>
                  <a:schemeClr val="dk1"/>
                </a:solidFill>
                <a:latin typeface="Calibri" panose="020F0502020204030204"/>
                <a:ea typeface="Calibri" panose="020F0502020204030204"/>
                <a:cs typeface="Calibri" panose="020F0502020204030204"/>
                <a:sym typeface="Calibri" panose="020F0502020204030204"/>
              </a:rPr>
            </a:br>
            <a:r>
              <a:rPr lang="en-US" sz="2200" dirty="0">
                <a:solidFill>
                  <a:schemeClr val="dk1"/>
                </a:solidFill>
                <a:latin typeface="Calibri" panose="020F0502020204030204"/>
                <a:ea typeface="Calibri" panose="020F0502020204030204"/>
                <a:cs typeface="Calibri" panose="020F0502020204030204"/>
                <a:sym typeface="Calibri" panose="020F0502020204030204"/>
              </a:rPr>
              <a:t/>
            </a:r>
            <a:br>
              <a:rPr lang="en-US" sz="2200" dirty="0">
                <a:solidFill>
                  <a:schemeClr val="dk1"/>
                </a:solidFill>
                <a:latin typeface="Calibri" panose="020F0502020204030204"/>
                <a:ea typeface="Calibri" panose="020F0502020204030204"/>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4400" dirty="0">
                <a:solidFill>
                  <a:schemeClr val="dk1"/>
                </a:solidFill>
                <a:latin typeface="Calibri" panose="020F0502020204030204"/>
                <a:ea typeface="Calibri" panose="020F0502020204030204"/>
                <a:cs typeface="Calibri" panose="020F0502020204030204"/>
                <a:sym typeface="Calibri" panose="020F0502020204030204"/>
              </a:rPr>
              <a:t/>
            </a:r>
            <a:br>
              <a:rPr lang="en-US" sz="4400" dirty="0">
                <a:solidFill>
                  <a:schemeClr val="dk1"/>
                </a:solidFill>
                <a:latin typeface="Calibri" panose="020F0502020204030204"/>
                <a:ea typeface="Calibri" panose="020F0502020204030204"/>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4400" dirty="0">
                <a:solidFill>
                  <a:schemeClr val="dk1"/>
                </a:solidFill>
                <a:latin typeface="Calibri" panose="020F0502020204030204"/>
                <a:ea typeface="Calibri" panose="020F0502020204030204"/>
                <a:cs typeface="Calibri" panose="020F0502020204030204"/>
                <a:sym typeface="Calibri" panose="020F0502020204030204"/>
              </a:rPr>
              <a:t/>
            </a:r>
            <a:br>
              <a:rPr lang="en-US" sz="4400" dirty="0">
                <a:solidFill>
                  <a:schemeClr val="dk1"/>
                </a:solidFill>
                <a:latin typeface="Calibri" panose="020F0502020204030204"/>
                <a:ea typeface="Calibri" panose="020F0502020204030204"/>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t>
            </a:r>
            <a:r>
              <a:rPr lang="en-US" sz="3600" b="1" dirty="0">
                <a:solidFill>
                  <a:srgbClr val="FF0000"/>
                </a:solidFill>
                <a:latin typeface="Snap ITC" panose="04040A07060A02020202" pitchFamily="82"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Snap ITC" panose="04040A07060A02020202" pitchFamily="82" charset="0"/>
                <a:ea typeface="Times New Roman" panose="02020603050405020304" pitchFamily="18" charset="0"/>
                <a:cs typeface="Calibri" panose="020F0502020204030204"/>
                <a:sym typeface="Calibri" panose="020F0502020204030204"/>
              </a:rPr>
            </a:br>
            <a:r>
              <a:rPr lang="en-US" sz="28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28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4400" dirty="0">
                <a:solidFill>
                  <a:schemeClr val="dk1"/>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4400" dirty="0">
                <a:solidFill>
                  <a:schemeClr val="dk1"/>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4400" dirty="0">
                <a:solidFill>
                  <a:schemeClr val="dk1"/>
                </a:solidFill>
                <a:latin typeface="Times New Roman" panose="02020603050405020304" pitchFamily="18" charset="0"/>
                <a:ea typeface="Times New Roman" panose="02020603050405020304" pitchFamily="18" charset="0"/>
                <a:cs typeface="Calibri" panose="020F0502020204030204"/>
                <a:sym typeface="Calibri" panose="020F0502020204030204"/>
              </a:rPr>
              <a:t/>
            </a:r>
            <a:br>
              <a:rPr lang="en-US" sz="4400" dirty="0">
                <a:solidFill>
                  <a:schemeClr val="dk1"/>
                </a:solidFill>
                <a:latin typeface="Times New Roman" panose="02020603050405020304" pitchFamily="18" charset="0"/>
                <a:ea typeface="Times New Roman" panose="02020603050405020304" pitchFamily="18" charset="0"/>
                <a:cs typeface="Calibri" panose="020F0502020204030204"/>
                <a:sym typeface="Calibri" panose="020F0502020204030204"/>
              </a:rPr>
            </a:br>
            <a:r>
              <a:rPr lang="en-GB" sz="4400" dirty="0">
                <a:solidFill>
                  <a:schemeClr val="dk1"/>
                </a:solidFill>
                <a:latin typeface="Tahoma" panose="020B0604030504040204" pitchFamily="34" charset="0"/>
                <a:ea typeface="Calibri" panose="020F0502020204030204" pitchFamily="34" charset="0"/>
                <a:cs typeface="Tahoma" panose="020B0604030504040204" pitchFamily="34" charset="0"/>
                <a:sym typeface="Calibri" panose="020F0502020204030204"/>
              </a:rPr>
              <a:t> </a:t>
            </a:r>
            <a:endParaRPr lang="en-US" sz="1800" dirty="0">
              <a:solidFill>
                <a:schemeClr val="dk1"/>
              </a:solidFill>
              <a:latin typeface="Tahoma" panose="020B0604030504040204" pitchFamily="34" charset="0"/>
              <a:ea typeface="Calibri" panose="020F0502020204030204" pitchFamily="34" charset="0"/>
              <a:cs typeface="Times New Roman" panose="02020603050405020304" pitchFamily="18" charset="0"/>
              <a:sym typeface="Calibri" panose="020F0502020204030204"/>
            </a:endParaRPr>
          </a:p>
        </p:txBody>
      </p:sp>
      <p:sp>
        <p:nvSpPr>
          <p:cNvPr id="31748" name="AutoShape 2" descr="Afbeeldingsresultaat voor sustainable development goals">
            <a:extLst>
              <a:ext uri="{FF2B5EF4-FFF2-40B4-BE49-F238E27FC236}">
                <a16:creationId xmlns:a16="http://schemas.microsoft.com/office/drawing/2014/main" xmlns="" id="{32E12791-1F10-674F-FA5F-62E568E4DFA6}"/>
              </a:ext>
            </a:extLst>
          </p:cNvPr>
          <p:cNvSpPr>
            <a:spLocks noChangeAspect="1" noChangeArrowheads="1"/>
          </p:cNvSpPr>
          <p:nvPr/>
        </p:nvSpPr>
        <p:spPr bwMode="gray">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GB" altLang="en-US"/>
          </a:p>
        </p:txBody>
      </p:sp>
      <p:sp>
        <p:nvSpPr>
          <p:cNvPr id="31749" name="AutoShape 4" descr="data:image/png;base64,iVBORw0KGgoAAAANSUhEUgAAAOEAAADhCAMAAAAJbSJIAAAA1VBMVEXlIz3////lIDvoQlfkACz//v/lHzrjACf87OjjACPmOU31vsLtg4zkETTkDTLwkpD2w8fjABzmMkD2w7zviYX85+HnP1LlGTD63d/++PfsbW/xn5zqWVvxoqnvkZr99fXmKzfoR0zrY2Xuf3v639zzrKjwl5HpUFL51NHpWmj75+njAA3zp6Tzs7jqW2L+9e/1uLX4z9H4zMbnPEPueX/pS1Xtf4L519LrY2nqZnH1ta/mKzHtdnPwmqHxl5DnNTzpUV/hAALrcXzvio7yrLLrXG7nMEc9gRNXAAAQ8UlEQVR4nO2djV/aOhfHmyykrVvCeJMB7goIyCYTFEF03Os2d/n//6Qn56QtbWlL1XK1e/rbZwJtWvLNy8lJmgTD+LNF3712DA6tgjD/Kgjzr4Iw/yoI86+CMP8qCPOvglCJM9R/EJmDaD8hv/z4Xunjhv4X8cleewl5b0pQR3GEVAihXvRfKlR282zj+DLtI6R8QBxCbkQy8pN6/Ywbolxvc4NX6x+v7tvyDeX3HkLavCZbwkiJkTpZ5YyQGuOXFoatNQ8Q1WdqD6F5T/YSltXJpVCEMyZu1Xso1WVxgLg+T8mErEzSEV4zIDS/AOy8RkjDPERkn6VEQtkmKQlJEwjtOiGDpjhRn+2DxPY5SiLk5yQ1YdtWtc8uAyFe1n0ztiaJsGmlJ6xV8kjYJekJWz9zSEjTEyoTep5bwumYlPYS/kPIECxNHglb1fcp8rDdIFZe87Bvf0xBuFY5WMpnHvYlS0V4gvY0d4QPpC2NVIRnlanKQz/hw4Hi+3QltRbztTRSEpozsrU0vbzkoXJqjLSE6N/VzBvlkTbNdW68NjidklCYQMgWLfV3ZIEnfoC4Pk97+/gpCZnqR9akHDqBT95ONz8bwrUQZ6R1Lw0xVLlILGWh3oxeTmhsjo+r6kbHRxv1Vx6t1j/42+n/ZkJIKZ7hFM0n5YK/GTsKyoDwjasgLAif8lVPOJqhsiWksR/SROWJ4dPeNgNbylEU40iFkILqg3ASXpwAHD/pkM47dcz3+TCMGRD2+iDdCIrqutNZV4UxV4cAqd9v00Vfy6jiy2VV0E3fPXbS758rTvXSyxjNUQY+zUifb7SFIdo4PHfaltBhnFM6Vy6O+KwDtOaX+s30kf1wbkrmys+bmryrrrs8jCnLxmtzYsuPTp23Xa7+rDhXTAM7TKg61u/cd72e+nMu1JnGgRyFbAitekeF+MtUb09vbhTmZ3tAyKMQS0I+Vj5DgHK5DrykXFbZek/L9ZqCr5erpsq9R7hwdqDuSDaEA7Oi+hbDypX6Y5qq4F1X1GVDKScKCfLwtiKEQELD/gadK2GqNPloCypnMJw8JqR9oPY2I0LBVJZMgHAk5F9ApI6OGfSp+kwRDiCDkHDDfqvTzJBAqI5y1Xe2HixiVd9saxFNaPZVxJvNr+o6JIRnUZGEVKhSW9bvD6IDEY7NjbKR8/mUDDjDUiqlj/B6S2hAPqu6WD9Uj+tQhEw0lDH9QsgVk2BpJsOOrofzbgOtikco6mhoF4dyezMitD1L4xIy9X6pTGlHSt1afDW511qs+JaQz+HI4GADOxm1Fp9hNHFp+wjBjHYUxZo7hKceYeNGGltCQ96SkkqIjME8ZdjiW8zcWhoGNvKjuvYYCQffHx4oEqoq1wEwHyG0pQdyaIwMCVuzLmV+wmNF0wBPBQlNSrWlUVlrwWDqlhAOW4cbQc6oHl7YNqOGJhRYSg2jAVepNzLQWsCQP4w1+gj7eSDUpp756qHRHMNVQ6kJvRafaVOaY0LHa2MGw9HhtUDCrddGR9CZoG+IUH77ijqNm9fmI4S3reWZclI6goozIPzBkRA9b4otPjyVbPM3RGhIUysuCj5CeuTO3lAR5tAHBG9TBnpPG+h11NgOYWZEYb18Bi30gBuOyyVWaF6sPnyuTuFZm0qi3w5hFQkl2N4HCu3llUc4fc083HuH47u7H278uNH+p/yrisD0y92/qpCqr7i7+1fpi7H58u+dQY27L3dVfZmu2ps7de5gymAWNBV8a4QoVybF4eVccH0MDsJ7POAMUlFv9N8dtTqMinne+VdBmH8VhPlXQZh/FYT5V0GYfxWE+VdBmH8VhPlXQZh/FYT5V0GYfxWE+VdBmH8VhPlXQZh/FYSBsG9lxRZ9SkxSE3IpDEO8hc2DIBK8mfq5eEpCKqqTxnQ66FRfe2khlevxdGrVLtNO10xJKFbOfljW4nURKa85U3YmKRHTEfJey9kdg1i9p8ybgH3A9q2j4PuDbCUREONSTjclNR0hTFhzVXvCbF5B7+r1lUjKdt68rJfb85QVXPh2PWql29UgFSFkoafTefoEX+IUqUY7PlHEAjbPItOOSHVX6c4jhGxMt91WOsJfxKdV2mIqR+4lZ3EFip94RSNNmaPdhi8is1TFNBWhCBD+SmlrYL6aSmr4R+bRqUKbDa9apVqOwP2E6epLujxcbYsGaaXdTcCbmUpwIm2UYF2Uq0E3xT2bA7L3piGlIqTctyeW1UxXD6nhS++Y/dvYzBfhdylSDmY0eom9TpXU6WzptkalX9xCj6bbi0rRO4Gwmo/wR5pluBuv2dJzx1NckoqQNr2opN7Tg1Z9eWjF5GHNiy8hqVbNiLUbvBVTt3fikdJrM53i0Um/XeC2ES3FLS4Uj76CnK7Zl31dY26rKc1Bas+bfX+8nz02n7C0RfS30Y9xhKi5LckpXRSDm+3fs7/PY2dl73xHCkJnLTZjptwuxk6hrVmIjT33UiHdhqD49ZIxJtzl4ftjv3+X3Wb1uB/QcVWmKyGsjL7Q9Cy+7spLrK2todjb56OSH10GIvJjI/e7Qnv3oJX9ms8mOnajdpmuSMnuh05n2Uz0S812p/M4Z3tjCv23cERat49783HvHrT34bvqdn+YrlWkQkIyJ4blKsj+MiHbp7sxURrs687tIQw0WFs+st9l4swMKKJgU+mdxcAsIa7yJpKvBD3W5OTZswdtJ/K+qETbR1l79img2SqcJHIxDAa5WsaOTfCj1m4MnLQeJFu+REL6EA9ISEI5peZsN3wniCgfdyN9GxfZiLLkS+tEc5O8y25CFiZ2z3YBIb1960SpIde7dyyR22jvDnefiNUg0ewlErLbJMJ4/83fE/frcpsm6LWWAmfxU/RqWRFdC13Fbqa+l9DcMc9+xe/3bFrRV1xvW3U2CfHhx1JM2Y8vTHiTxP7ckwlL3kssYXCHZZ9ax25UsLMekYUxBgwISxE3dPRSwtkkfMcJ9m1jCcFbi4hPydfz2i5cDyuy7Os8tOph3+N21MqAsDWvhm5sdbHixxLasYXbi35EsXPTJMo/1cE/X7wPXfPh56csCHvVULWyqr0kQtzdk5B//AMOZIxxnLo/IaFHI2oBk3taR8ybCNvvEFZ2CCuvQqiXr09/XvmvmTSxIKx1g8cXeHARMJGDC/yVgihn6Y0RMlzEPWOBsjq4uIIceq+jr/fCaISazQ32h08jiukbI+zi+GF7EbxojlCWLoF6JfvswgqYpLreQDxiK563RSg+YCB7FIrMMb70cfnoBk1gO9SqXF9gtkcMEr42IQ08WtEu5HVlHLyoVkHjMsQNW9Bjm1bLwSBThu2S5fUVuXC6Va9MKKu/6nddt6WjXezHlXnIk7QqGH1c9Q0jdyUyvggmQomc6Ex1IkzZj+XNAnFfl7BZhtPW2jGBjk/a7ZOQLr/gC4xJcbSr9WbYnZ5cwKbZjm/K55AArRnsH/WqhF4Xcq1zUW8l3LjY6V109I9JqOjr4afWYsc/v61gCcdNNKj7rWNOX5WQLtyMmOrqozmG9oCENL7AsnnLYCy/VCIDexgOQpoI3epRN6VAI/mqhLplQ6GZdBzO8+pO7KcPun2vUon3m1R2EoGsbXx5FKoSnnp9ePaqhNsxUfI3VB8dl2mlTnZ0o/3bpezhx1Vvt1c708YH3Neud9bq0kMSluIIS6qu2dIQ/3iHz4QhbZ0xtco12dGwgh3qa21UreZyN4hVKUPOTauUbs3Q19fLw1tSZ96jRdjPpDkh16dQ2daViFGHr7Z2WDV9rRI19PKAG3+RO4HbuDkpc3DCeUwegi65N0bUkduxBhnVB24tcE9PS/sCy2bUQEBZW6g77jrnsK8d2tJSNOH4ZYQY+4G5S4ixg2waMCo04tCkFI5CDIf2TqcZVMfcG5pQRwfNL1FBrm0ou42uAQ0rVlucwMPRxp6YO4SwaSZpJW65mDyaqExb44hrwq2LbFX5yW2p9h3eP0rKVpPZ5JwZ6HM1up1aR5qRQ1jXrDuplVXAeu1+w0ZRQYjNlrWhfjIomuX7e2cIVZat07pkO4RCDFuDVeKod/KvP5zD1COv7Z3MXELKmS2xckxVbLiUkhr4U13KUkomaTMy9tYDVSHBj1VB2DgyTJ/DSQPH+qVpV2yGjwUMYZqCuoQNd6j1g6DSNl8w5g0TCZbCI7Rtl1Bfik/3r5iEzZFVPKDS3mLnTkSMhYJ881T4fOd5D8rtWMjVZAj6OBxOdLdZ/XcJ6xc1lzARbj8hTCTocY9QMi8PdSzQ3o9HWmgi2sK9Lkq+wVAekwiOsxscxxk7X+gR2pkRqupkGrGEVIS9EmekyY7OHyeHNcKuy6aFG0aFh+KcuUHZE9qw1Wo84e7Ytn4MRHsxsZ9u93xr7rpsWkvsXoUqKXqqByCkc9weL57QaAZdF2c+ggj1bLe68cZLF3FB4B5iFT46kgchBEPzl0giDJYmt11iES5bIAkCDntIp2bUDfQTtMwJwas+50mEPpvi9VwN2iw5B3bkzShhVxFntc45Vz2yls/tg/fYccmcEJLSpImE2/IE0/P0Ye6vnSFOZ94TDQ+j+/QZ98i+9/lR47Ezipo5oTKJYLyTCLnreymSUteh/vUN5MTmvZ6/V8Jj3y4dK3z8Hj791hl19U0/or/GII8Cntr0fYSfoFWq0uwJwdBA0sUT0i0hqOfuRIe/cr3RB4/0gE3LxINu0lAGk2IuNNlfFT14vMYwAiy01fXNS/gEfUV4JpU1IZS2v0VyHgrPuyyFvo/r8VHyTpfZVtTGiLZDqGeZkjNdhKFyzGw/4U91pHEAQtizEip4oqXxGq5SaGf85xBifPmRenvT9BNWoJiqLlLWhNB3wsGmhNZis7UYpeAExGfnIRQLqxoopSZ8gk1fMyY0LTLdQxhyavw90WfnIbiCqp8VIIT9bKeZE1JVv68DI5e7hCHv0j8747mEFArpUgQJwQXKPg9h3Pa3TCSkIe/y2ldMn1tKKR0Qq0eDhIasd9SXZkyIv6DKEwnRKPh02n0ZobY0m18LHiY0cFVKxoTy3vFSEvoWZ0FC/6O/ZxOqTpkKqglbHiEqY0JzAJU7kVCGvUvfo7/nt4coTbgeHZAQysmtTCak/TY+mB6coPu5bp9kkYc+wvP2AQn5SYt820NocIle2/gnQnwXL2wtdvLwoITQOdQTfPZ73uMLnLIVgHj7eeh0Dv9gQuVxtnR/9U8lbFqOofkPCf/TekjPW+4PFGnCUmkfIXkZYcmfhzQFYbi/9kRCWFTpupl78hBmVeD3RROuHMKIL3HmoUaUUh9hyUf4LcM8hEHnvlNqnGVd10zqMTBfPxB/AEERYifqu5+QGhh9y9ATnayoSZXOk7m208v0T7pnePUcBwjG7rXuCpuFHm0nrTQLdmMJlSnduGHm4GA3qpRvILEH/odZAqCXDEZI74MQevXkUuDKvlY7KrV5DzhqjPchhTr+IPgLCmOTwjevvRP4TL31KPRE8tY6RRbG18OjybbQ8O5ytOzib1AuyzeB5R+UPw5XwmA3w2V4xp08mXRgbY1cTToxyz54tTy8UdeJ3mhyF5zsJX8Ny4Ly6miy8p2Ql+XyAj6bq9Hj4mVrSKn0R8r9wQO6/eUDN5zAtSJc7jJwqZeRcBm7Fp3r3/SE1/AzMudM6AR3v5+n3cGi2Nsk/yoI86+CMP8qCPOvgjD/Kgjzr4Iw/yoI86+CMP8qCPOvgjD/Kgjzr4Iw/yoI86+CMP8qCPOvgjD/Kgjzr4Iw/yoI86+CMP8qCPOvgjD/+r8gpH+2+Dvj3R+uf/8H8CyZDO1Ku60AAAAASUVORK5CYII=">
            <a:extLst>
              <a:ext uri="{FF2B5EF4-FFF2-40B4-BE49-F238E27FC236}">
                <a16:creationId xmlns:a16="http://schemas.microsoft.com/office/drawing/2014/main" xmlns="" id="{AEA3C70A-BB62-D640-57D1-603E1F16EE59}"/>
              </a:ext>
            </a:extLst>
          </p:cNvPr>
          <p:cNvSpPr>
            <a:spLocks noChangeAspect="1" noChangeArrowheads="1"/>
          </p:cNvSpPr>
          <p:nvPr/>
        </p:nvSpPr>
        <p:spPr bwMode="gray">
          <a:xfrm>
            <a:off x="1679575" y="-2125663"/>
            <a:ext cx="4438650" cy="443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GB" altLang="en-US"/>
          </a:p>
        </p:txBody>
      </p:sp>
      <p:sp>
        <p:nvSpPr>
          <p:cNvPr id="31750" name="Rectangle 5">
            <a:extLst>
              <a:ext uri="{FF2B5EF4-FFF2-40B4-BE49-F238E27FC236}">
                <a16:creationId xmlns:a16="http://schemas.microsoft.com/office/drawing/2014/main" xmlns="" id="{0BC5B857-B15E-2777-4E81-5AF247980473}"/>
              </a:ext>
            </a:extLst>
          </p:cNvPr>
          <p:cNvSpPr>
            <a:spLocks noChangeArrowheads="1"/>
          </p:cNvSpPr>
          <p:nvPr/>
        </p:nvSpPr>
        <p:spPr bwMode="auto">
          <a:xfrm>
            <a:off x="3989388" y="395288"/>
            <a:ext cx="45720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Clr>
                <a:srgbClr val="000000"/>
              </a:buClr>
              <a:buFont typeface="Arial" panose="020B0604020202020204" pitchFamily="34" charset="0"/>
              <a:buNone/>
            </a:pPr>
            <a:endParaRPr lang="en-GB" altLang="en-US">
              <a:latin typeface="Tahoma" panose="020B0604030504040204" pitchFamily="34" charset="0"/>
              <a:ea typeface="Calibri" panose="020F0502020204030204" pitchFamily="34" charset="0"/>
              <a:cs typeface="Tahoma" panose="020B0604030504040204" pitchFamily="34" charset="0"/>
            </a:endParaRPr>
          </a:p>
          <a:p>
            <a:pPr eaLnBrk="1" hangingPunct="1">
              <a:lnSpc>
                <a:spcPct val="115000"/>
              </a:lnSpc>
              <a:buClr>
                <a:srgbClr val="000000"/>
              </a:buClr>
              <a:buFont typeface="Arial" panose="020B0604020202020204" pitchFamily="34" charset="0"/>
              <a:buNone/>
            </a:pPr>
            <a:endParaRPr lang="en-GB" altLang="en-US">
              <a:latin typeface="Tahoma" panose="020B0604030504040204" pitchFamily="34" charset="0"/>
              <a:ea typeface="Calibri" panose="020F0502020204030204" pitchFamily="34" charset="0"/>
              <a:cs typeface="Tahoma" panose="020B0604030504040204" pitchFamily="34" charset="0"/>
            </a:endParaRPr>
          </a:p>
          <a:p>
            <a:pPr eaLnBrk="1" hangingPunct="1">
              <a:lnSpc>
                <a:spcPct val="115000"/>
              </a:lnSpc>
              <a:buClr>
                <a:srgbClr val="000000"/>
              </a:buClr>
              <a:buFont typeface="Arial" panose="020B0604020202020204" pitchFamily="34" charset="0"/>
              <a:buNone/>
            </a:pPr>
            <a:endParaRPr lang="en-GB" altLang="en-US">
              <a:latin typeface="Tahoma" panose="020B0604030504040204" pitchFamily="34" charset="0"/>
              <a:ea typeface="Calibri" panose="020F0502020204030204" pitchFamily="34" charset="0"/>
              <a:cs typeface="Tahoma" panose="020B0604030504040204" pitchFamily="34" charset="0"/>
            </a:endParaRPr>
          </a:p>
          <a:p>
            <a:pPr eaLnBrk="1" hangingPunct="1">
              <a:lnSpc>
                <a:spcPct val="115000"/>
              </a:lnSpc>
              <a:buClr>
                <a:srgbClr val="000000"/>
              </a:buClr>
              <a:buFont typeface="Arial" panose="020B0604020202020204" pitchFamily="34" charset="0"/>
              <a:buNone/>
            </a:pPr>
            <a:endParaRPr lang="en-GB" altLang="en-US">
              <a:latin typeface="Tahoma" panose="020B0604030504040204" pitchFamily="34" charset="0"/>
              <a:ea typeface="Calibri" panose="020F0502020204030204" pitchFamily="34" charset="0"/>
              <a:cs typeface="Tahoma" panose="020B0604030504040204" pitchFamily="34" charset="0"/>
            </a:endParaRPr>
          </a:p>
          <a:p>
            <a:pPr eaLnBrk="1" hangingPunct="1">
              <a:lnSpc>
                <a:spcPct val="115000"/>
              </a:lnSpc>
              <a:buClr>
                <a:srgbClr val="000000"/>
              </a:buClr>
              <a:buFont typeface="Arial" panose="020B0604020202020204" pitchFamily="34" charset="0"/>
              <a:buNone/>
            </a:pPr>
            <a:r>
              <a:rPr lang="en-GB" altLang="en-US">
                <a:latin typeface="Tahoma" panose="020B0604030504040204" pitchFamily="34" charset="0"/>
                <a:ea typeface="Calibri" panose="020F0502020204030204" pitchFamily="34" charset="0"/>
                <a:cs typeface="Tahoma" panose="020B0604030504040204" pitchFamily="34" charset="0"/>
              </a:rPr>
              <a:t> </a:t>
            </a:r>
            <a:endParaRPr lang="en-US" altLang="en-US" sz="160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10" name="Diagram 9">
            <a:extLst>
              <a:ext uri="{FF2B5EF4-FFF2-40B4-BE49-F238E27FC236}">
                <a16:creationId xmlns:a16="http://schemas.microsoft.com/office/drawing/2014/main" xmlns="" id="{A9F1BDFD-E4A4-6174-0E62-3965AC4F8B98}"/>
              </a:ext>
            </a:extLst>
          </p:cNvPr>
          <p:cNvGraphicFramePr/>
          <p:nvPr>
            <p:extLst>
              <p:ext uri="{D42A27DB-BD31-4B8C-83A1-F6EECF244321}">
                <p14:modId xmlns:p14="http://schemas.microsoft.com/office/powerpoint/2010/main" val="3871086103"/>
              </p:ext>
            </p:extLst>
          </p:nvPr>
        </p:nvGraphicFramePr>
        <p:xfrm>
          <a:off x="318655" y="1722438"/>
          <a:ext cx="11610109" cy="39025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799691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12">
            <a:extLst>
              <a:ext uri="{FF2B5EF4-FFF2-40B4-BE49-F238E27FC236}">
                <a16:creationId xmlns:a16="http://schemas.microsoft.com/office/drawing/2014/main" xmlns="" id="{2A225794-D9E9-3389-8DE3-A13A42B746B2}"/>
              </a:ext>
            </a:extLst>
          </p:cNvPr>
          <p:cNvGraphicFramePr>
            <a:graphicFrameLocks noChangeAspect="1"/>
          </p:cNvGraphicFramePr>
          <p:nvPr>
            <p:custDataLst>
              <p:tags r:id="rId2"/>
            </p:custDataLst>
          </p:nvPr>
        </p:nvGraphicFramePr>
        <p:xfrm>
          <a:off x="1525588" y="1588"/>
          <a:ext cx="1587" cy="1587"/>
        </p:xfrm>
        <a:graphic>
          <a:graphicData uri="http://schemas.openxmlformats.org/presentationml/2006/ole">
            <mc:AlternateContent xmlns:mc="http://schemas.openxmlformats.org/markup-compatibility/2006">
              <mc:Choice xmlns:v="urn:schemas-microsoft-com:vml" Requires="v">
                <p:oleObj spid="_x0000_s6174"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3">
            <a:extLst>
              <a:ext uri="{FF2B5EF4-FFF2-40B4-BE49-F238E27FC236}">
                <a16:creationId xmlns:a16="http://schemas.microsoft.com/office/drawing/2014/main" xmlns="" id="{46F93BE6-25CC-845E-9191-C329BF4A7CC3}"/>
              </a:ext>
            </a:extLst>
          </p:cNvPr>
          <p:cNvSpPr>
            <a:spLocks noGrp="1"/>
          </p:cNvSpPr>
          <p:nvPr>
            <p:ph type="title"/>
          </p:nvPr>
        </p:nvSpPr>
        <p:spPr bwMode="gray">
          <a:xfrm>
            <a:off x="360363" y="817563"/>
            <a:ext cx="9480550" cy="679450"/>
          </a:xfrm>
        </p:spPr>
        <p:txBody>
          <a:bodyPr spcFirstLastPara="1">
            <a:normAutofit fontScale="90000"/>
          </a:bodyPr>
          <a:lstStyle/>
          <a:p>
            <a:pPr algn="ctr" eaLnBrk="1" fontAlgn="auto" hangingPunct="1">
              <a:lnSpc>
                <a:spcPct val="200000"/>
              </a:lnSpc>
              <a:spcBef>
                <a:spcPts val="0"/>
              </a:spcBef>
              <a:spcAft>
                <a:spcPts val="0"/>
              </a:spcAft>
              <a:buSzPts val="1400"/>
              <a:buFont typeface="Arial" panose="020B0604020202020204"/>
              <a:buNone/>
              <a:defRPr/>
            </a:pP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altLang="en-US" sz="3600" dirty="0">
                <a:solidFill>
                  <a:schemeClr val="dk1"/>
                </a:solidFill>
                <a:latin typeface="Tahoma" panose="020B0604030504040204" pitchFamily="34" charset="0"/>
                <a:ea typeface="Calibri" panose="020F0502020204030204"/>
                <a:cs typeface="Tahoma" panose="020B0604030504040204" pitchFamily="34" charset="0"/>
                <a:sym typeface="Calibri" panose="020F0502020204030204" pitchFamily="34" charset="0"/>
              </a:rPr>
              <a:t/>
            </a:r>
            <a:br>
              <a:rPr lang="en-US" altLang="en-US" sz="3600" dirty="0">
                <a:solidFill>
                  <a:schemeClr val="dk1"/>
                </a:solidFill>
                <a:latin typeface="Tahoma" panose="020B0604030504040204" pitchFamily="34" charset="0"/>
                <a:ea typeface="Calibri" panose="020F0502020204030204"/>
                <a:cs typeface="Tahoma" panose="020B0604030504040204" pitchFamily="34" charset="0"/>
                <a:sym typeface="Calibri" panose="020F0502020204030204" pitchFamily="34" charset="0"/>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36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t>
            </a:r>
            <a:r>
              <a:rPr lang="en-US" sz="3600" b="1" dirty="0">
                <a:solidFill>
                  <a:srgbClr val="FF0000"/>
                </a:solidFill>
                <a:latin typeface="Snap ITC" panose="04040A07060A02020202" pitchFamily="82" charset="0"/>
                <a:ea typeface="Times New Roman" panose="02020603050405020304" pitchFamily="18" charset="0"/>
                <a:cs typeface="Calibri" panose="020F0502020204030204"/>
                <a:sym typeface="Calibri" panose="020F0502020204030204"/>
              </a:rPr>
              <a:t/>
            </a:r>
            <a:br>
              <a:rPr lang="en-US" sz="3600" b="1" dirty="0">
                <a:solidFill>
                  <a:srgbClr val="FF0000"/>
                </a:solidFill>
                <a:latin typeface="Snap ITC" panose="04040A07060A02020202" pitchFamily="82" charset="0"/>
                <a:ea typeface="Times New Roman" panose="02020603050405020304" pitchFamily="18" charset="0"/>
                <a:cs typeface="Calibri" panose="020F0502020204030204"/>
                <a:sym typeface="Calibri" panose="020F0502020204030204"/>
              </a:rPr>
            </a:br>
            <a:r>
              <a:rPr lang="en-US" sz="28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2800" b="1" dirty="0">
                <a:solidFill>
                  <a:srgbClr val="FF0000"/>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4400" dirty="0">
                <a:solidFill>
                  <a:schemeClr val="dk1"/>
                </a:solidFill>
                <a:latin typeface="Tahoma" panose="020B0604030504040204" pitchFamily="34" charset="0"/>
                <a:ea typeface="Times New Roman" panose="02020603050405020304" pitchFamily="18" charset="0"/>
                <a:cs typeface="Calibri" panose="020F0502020204030204"/>
                <a:sym typeface="Calibri" panose="020F0502020204030204"/>
              </a:rPr>
              <a:t/>
            </a:r>
            <a:br>
              <a:rPr lang="en-US" sz="4400" dirty="0">
                <a:solidFill>
                  <a:schemeClr val="dk1"/>
                </a:solidFill>
                <a:latin typeface="Tahoma" panose="020B0604030504040204" pitchFamily="34" charset="0"/>
                <a:ea typeface="Times New Roman" panose="02020603050405020304" pitchFamily="18" charset="0"/>
                <a:cs typeface="Calibri" panose="020F0502020204030204"/>
                <a:sym typeface="Calibri" panose="020F0502020204030204"/>
              </a:rPr>
            </a:br>
            <a:r>
              <a:rPr lang="en-US" sz="4400" dirty="0">
                <a:solidFill>
                  <a:schemeClr val="dk1"/>
                </a:solidFill>
                <a:latin typeface="Times New Roman" panose="02020603050405020304" pitchFamily="18" charset="0"/>
                <a:ea typeface="Times New Roman" panose="02020603050405020304" pitchFamily="18" charset="0"/>
                <a:cs typeface="Calibri" panose="020F0502020204030204"/>
                <a:sym typeface="Calibri" panose="020F0502020204030204"/>
              </a:rPr>
              <a:t/>
            </a:r>
            <a:br>
              <a:rPr lang="en-US" sz="4400" dirty="0">
                <a:solidFill>
                  <a:schemeClr val="dk1"/>
                </a:solidFill>
                <a:latin typeface="Times New Roman" panose="02020603050405020304" pitchFamily="18" charset="0"/>
                <a:ea typeface="Times New Roman" panose="02020603050405020304" pitchFamily="18" charset="0"/>
                <a:cs typeface="Calibri" panose="020F0502020204030204"/>
                <a:sym typeface="Calibri" panose="020F0502020204030204"/>
              </a:rPr>
            </a:br>
            <a:r>
              <a:rPr lang="en-GB" sz="4400" dirty="0">
                <a:solidFill>
                  <a:schemeClr val="dk1"/>
                </a:solidFill>
                <a:latin typeface="Tahoma" panose="020B0604030504040204" pitchFamily="34" charset="0"/>
                <a:ea typeface="Calibri" panose="020F0502020204030204" pitchFamily="34" charset="0"/>
                <a:cs typeface="Tahoma" panose="020B0604030504040204" pitchFamily="34" charset="0"/>
                <a:sym typeface="Calibri" panose="020F0502020204030204"/>
              </a:rPr>
              <a:t> </a:t>
            </a:r>
            <a:endParaRPr lang="en-US" sz="1800" dirty="0">
              <a:solidFill>
                <a:schemeClr val="dk1"/>
              </a:solidFill>
              <a:latin typeface="Tahoma" panose="020B0604030504040204" pitchFamily="34" charset="0"/>
              <a:ea typeface="Calibri" panose="020F0502020204030204" pitchFamily="34" charset="0"/>
              <a:cs typeface="Times New Roman" panose="02020603050405020304" pitchFamily="18" charset="0"/>
              <a:sym typeface="Calibri" panose="020F0502020204030204"/>
            </a:endParaRPr>
          </a:p>
        </p:txBody>
      </p:sp>
      <p:sp>
        <p:nvSpPr>
          <p:cNvPr id="33796" name="AutoShape 2" descr="Afbeeldingsresultaat voor sustainable development goals">
            <a:extLst>
              <a:ext uri="{FF2B5EF4-FFF2-40B4-BE49-F238E27FC236}">
                <a16:creationId xmlns:a16="http://schemas.microsoft.com/office/drawing/2014/main" xmlns="" id="{817B58FB-8E21-F64A-60E1-2C55E56CB299}"/>
              </a:ext>
            </a:extLst>
          </p:cNvPr>
          <p:cNvSpPr>
            <a:spLocks noChangeAspect="1" noChangeArrowheads="1"/>
          </p:cNvSpPr>
          <p:nvPr/>
        </p:nvSpPr>
        <p:spPr bwMode="gray">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GB" altLang="en-US"/>
          </a:p>
        </p:txBody>
      </p:sp>
      <p:sp>
        <p:nvSpPr>
          <p:cNvPr id="33797" name="AutoShape 4" descr="data:image/png;base64,iVBORw0KGgoAAAANSUhEUgAAAOEAAADhCAMAAAAJbSJIAAAA1VBMVEXlIz3////lIDvoQlfkACz//v/lHzrjACf87OjjACPmOU31vsLtg4zkETTkDTLwkpD2w8fjABzmMkD2w7zviYX85+HnP1LlGTD63d/++PfsbW/xn5zqWVvxoqnvkZr99fXmKzfoR0zrY2Xuf3v639zzrKjwl5HpUFL51NHpWmj75+njAA3zp6Tzs7jqW2L+9e/1uLX4z9H4zMbnPEPueX/pS1Xtf4L519LrY2nqZnH1ta/mKzHtdnPwmqHxl5DnNTzpUV/hAALrcXzvio7yrLLrXG7nMEc9gRNXAAAQ8UlEQVR4nO2djV/aOhfHmyykrVvCeJMB7goIyCYTFEF03Os2d/n//6Qn56QtbWlL1XK1e/rbZwJtWvLNy8lJmgTD+LNF3712DA6tgjD/Kgjzr4Iw/yoI86+CMP8qCPOvglCJM9R/EJmDaD8hv/z4Xunjhv4X8cleewl5b0pQR3GEVAihXvRfKlR282zj+DLtI6R8QBxCbkQy8pN6/Ywbolxvc4NX6x+v7tvyDeX3HkLavCZbwkiJkTpZ5YyQGuOXFoatNQ8Q1WdqD6F5T/YSltXJpVCEMyZu1Xso1WVxgLg+T8mErEzSEV4zIDS/AOy8RkjDPERkn6VEQtkmKQlJEwjtOiGDpjhRn+2DxPY5SiLk5yQ1YdtWtc8uAyFe1n0ztiaJsGmlJ6xV8kjYJekJWz9zSEjTEyoTep5bwumYlPYS/kPIECxNHglb1fcp8rDdIFZe87Bvf0xBuFY5WMpnHvYlS0V4gvY0d4QPpC2NVIRnlanKQz/hw4Hi+3QltRbztTRSEpozsrU0vbzkoXJqjLSE6N/VzBvlkTbNdW68NjidklCYQMgWLfV3ZIEnfoC4Pk97+/gpCZnqR9akHDqBT95ONz8bwrUQZ6R1Lw0xVLlILGWh3oxeTmhsjo+r6kbHRxv1Vx6t1j/42+n/ZkJIKZ7hFM0n5YK/GTsKyoDwjasgLAif8lVPOJqhsiWksR/SROWJ4dPeNgNbylEU40iFkILqg3ASXpwAHD/pkM47dcz3+TCMGRD2+iDdCIrqutNZV4UxV4cAqd9v00Vfy6jiy2VV0E3fPXbS758rTvXSyxjNUQY+zUifb7SFIdo4PHfaltBhnFM6Vy6O+KwDtOaX+s30kf1wbkrmys+bmryrrrs8jCnLxmtzYsuPTp23Xa7+rDhXTAM7TKg61u/cd72e+nMu1JnGgRyFbAitekeF+MtUb09vbhTmZ3tAyKMQS0I+Vj5DgHK5DrykXFbZek/L9ZqCr5erpsq9R7hwdqDuSDaEA7Oi+hbDypX6Y5qq4F1X1GVDKScKCfLwtiKEQELD/gadK2GqNPloCypnMJw8JqR9oPY2I0LBVJZMgHAk5F9ApI6OGfSp+kwRDiCDkHDDfqvTzJBAqI5y1Xe2HixiVd9saxFNaPZVxJvNr+o6JIRnUZGEVKhSW9bvD6IDEY7NjbKR8/mUDDjDUiqlj/B6S2hAPqu6WD9Uj+tQhEw0lDH9QsgVk2BpJsOOrofzbgOtikco6mhoF4dyezMitD1L4xIy9X6pTGlHSt1afDW511qs+JaQz+HI4GADOxm1Fp9hNHFp+wjBjHYUxZo7hKceYeNGGltCQ96SkkqIjME8ZdjiW8zcWhoGNvKjuvYYCQffHx4oEqoq1wEwHyG0pQdyaIwMCVuzLmV+wmNF0wBPBQlNSrWlUVlrwWDqlhAOW4cbQc6oHl7YNqOGJhRYSg2jAVepNzLQWsCQP4w1+gj7eSDUpp756qHRHMNVQ6kJvRafaVOaY0LHa2MGw9HhtUDCrddGR9CZoG+IUH77ijqNm9fmI4S3reWZclI6goozIPzBkRA9b4otPjyVbPM3RGhIUysuCj5CeuTO3lAR5tAHBG9TBnpPG+h11NgOYWZEYb18Bi30gBuOyyVWaF6sPnyuTuFZm0qi3w5hFQkl2N4HCu3llUc4fc083HuH47u7H278uNH+p/yrisD0y92/qpCqr7i7+1fpi7H58u+dQY27L3dVfZmu2ps7de5gymAWNBV8a4QoVybF4eVccH0MDsJ7POAMUlFv9N8dtTqMinne+VdBmH8VhPlXQZh/FYT5V0GYfxWE+VdBmH8VhPlXQZh/FYT5V0GYfxWE+VdBmH8VhPlXQZh/FYSBsG9lxRZ9SkxSE3IpDEO8hc2DIBK8mfq5eEpCKqqTxnQ66FRfe2khlevxdGrVLtNO10xJKFbOfljW4nURKa85U3YmKRHTEfJey9kdg1i9p8ybgH3A9q2j4PuDbCUREONSTjclNR0hTFhzVXvCbF5B7+r1lUjKdt68rJfb85QVXPh2PWql29UgFSFkoafTefoEX+IUqUY7PlHEAjbPItOOSHVX6c4jhGxMt91WOsJfxKdV2mIqR+4lZ3EFip94RSNNmaPdhi8is1TFNBWhCBD+SmlrYL6aSmr4R+bRqUKbDa9apVqOwP2E6epLujxcbYsGaaXdTcCbmUpwIm2UYF2Uq0E3xT2bA7L3piGlIqTctyeW1UxXD6nhS++Y/dvYzBfhdylSDmY0eom9TpXU6WzptkalX9xCj6bbi0rRO4Gwmo/wR5pluBuv2dJzx1NckoqQNr2opN7Tg1Z9eWjF5GHNiy8hqVbNiLUbvBVTt3fikdJrM53i0Um/XeC2ES3FLS4Uj76CnK7Zl31dY26rKc1Bas+bfX+8nz02n7C0RfS30Y9xhKi5LckpXRSDm+3fs7/PY2dl73xHCkJnLTZjptwuxk6hrVmIjT33UiHdhqD49ZIxJtzl4ftjv3+X3Wb1uB/QcVWmKyGsjL7Q9Cy+7spLrK2todjb56OSH10GIvJjI/e7Qnv3oJX9ms8mOnajdpmuSMnuh05n2Uz0S812p/M4Z3tjCv23cERat49783HvHrT34bvqdn+YrlWkQkIyJ4blKsj+MiHbp7sxURrs687tIQw0WFs+st9l4swMKKJgU+mdxcAsIa7yJpKvBD3W5OTZswdtJ/K+qETbR1l79img2SqcJHIxDAa5WsaOTfCj1m4MnLQeJFu+REL6EA9ISEI5peZsN3wniCgfdyN9GxfZiLLkS+tEc5O8y25CFiZ2z3YBIb1960SpIde7dyyR22jvDnefiNUg0ewlErLbJMJ4/83fE/frcpsm6LWWAmfxU/RqWRFdC13Fbqa+l9DcMc9+xe/3bFrRV1xvW3U2CfHhx1JM2Y8vTHiTxP7ckwlL3kssYXCHZZ9ax25UsLMekYUxBgwISxE3dPRSwtkkfMcJ9m1jCcFbi4hPydfz2i5cDyuy7Os8tOph3+N21MqAsDWvhm5sdbHixxLasYXbi35EsXPTJMo/1cE/X7wPXfPh56csCHvVULWyqr0kQtzdk5B//AMOZIxxnLo/IaFHI2oBk3taR8ybCNvvEFZ2CCuvQqiXr09/XvmvmTSxIKx1g8cXeHARMJGDC/yVgihn6Y0RMlzEPWOBsjq4uIIceq+jr/fCaISazQ32h08jiukbI+zi+GF7EbxojlCWLoF6JfvswgqYpLreQDxiK563RSg+YCB7FIrMMb70cfnoBk1gO9SqXF9gtkcMEr42IQ08WtEu5HVlHLyoVkHjMsQNW9Bjm1bLwSBThu2S5fUVuXC6Va9MKKu/6nddt6WjXezHlXnIk7QqGH1c9Q0jdyUyvggmQomc6Ex1IkzZj+XNAnFfl7BZhtPW2jGBjk/a7ZOQLr/gC4xJcbSr9WbYnZ5cwKbZjm/K55AArRnsH/WqhF4Xcq1zUW8l3LjY6V109I9JqOjr4afWYsc/v61gCcdNNKj7rWNOX5WQLtyMmOrqozmG9oCENL7AsnnLYCy/VCIDexgOQpoI3epRN6VAI/mqhLplQ6GZdBzO8+pO7KcPun2vUon3m1R2EoGsbXx5FKoSnnp9ePaqhNsxUfI3VB8dl2mlTnZ0o/3bpezhx1Vvt1c708YH3Neud9bq0kMSluIIS6qu2dIQ/3iHz4QhbZ0xtco12dGwgh3qa21UreZyN4hVKUPOTauUbs3Q19fLw1tSZ96jRdjPpDkh16dQ2daViFGHr7Z2WDV9rRI19PKAG3+RO4HbuDkpc3DCeUwegi65N0bUkduxBhnVB24tcE9PS/sCy2bUQEBZW6g77jrnsK8d2tJSNOH4ZYQY+4G5S4ixg2waMCo04tCkFI5CDIf2TqcZVMfcG5pQRwfNL1FBrm0ou42uAQ0rVlucwMPRxp6YO4SwaSZpJW65mDyaqExb44hrwq2LbFX5yW2p9h3eP0rKVpPZ5JwZ6HM1up1aR5qRQ1jXrDuplVXAeu1+w0ZRQYjNlrWhfjIomuX7e2cIVZat07pkO4RCDFuDVeKod/KvP5zD1COv7Z3MXELKmS2xckxVbLiUkhr4U13KUkomaTMy9tYDVSHBj1VB2DgyTJ/DSQPH+qVpV2yGjwUMYZqCuoQNd6j1g6DSNl8w5g0TCZbCI7Rtl1Bfik/3r5iEzZFVPKDS3mLnTkSMhYJ881T4fOd5D8rtWMjVZAj6OBxOdLdZ/XcJ6xc1lzARbj8hTCTocY9QMi8PdSzQ3o9HWmgi2sK9Lkq+wVAekwiOsxscxxk7X+gR2pkRqupkGrGEVIS9EmekyY7OHyeHNcKuy6aFG0aFh+KcuUHZE9qw1Wo84e7Ytn4MRHsxsZ9u93xr7rpsWkvsXoUqKXqqByCkc9weL57QaAZdF2c+ggj1bLe68cZLF3FB4B5iFT46kgchBEPzl0giDJYmt11iES5bIAkCDntIp2bUDfQTtMwJwas+50mEPpvi9VwN2iw5B3bkzShhVxFntc45Vz2yls/tg/fYccmcEJLSpImE2/IE0/P0Ye6vnSFOZ94TDQ+j+/QZ98i+9/lR47Ezipo5oTKJYLyTCLnreymSUteh/vUN5MTmvZ6/V8Jj3y4dK3z8Hj791hl19U0/or/GII8Cntr0fYSfoFWq0uwJwdBA0sUT0i0hqOfuRIe/cr3RB4/0gE3LxINu0lAGk2IuNNlfFT14vMYwAiy01fXNS/gEfUV4JpU1IZS2v0VyHgrPuyyFvo/r8VHyTpfZVtTGiLZDqGeZkjNdhKFyzGw/4U91pHEAQtizEip4oqXxGq5SaGf85xBifPmRenvT9BNWoJiqLlLWhNB3wsGmhNZis7UYpeAExGfnIRQLqxoopSZ8gk1fMyY0LTLdQxhyavw90WfnIbiCqp8VIIT9bKeZE1JVv68DI5e7hCHv0j8747mEFArpUgQJwQXKPg9h3Pa3TCSkIe/y2ldMn1tKKR0Qq0eDhIasd9SXZkyIv6DKEwnRKPh02n0ZobY0m18LHiY0cFVKxoTy3vFSEvoWZ0FC/6O/ZxOqTpkKqglbHiEqY0JzAJU7kVCGvUvfo7/nt4coTbgeHZAQysmtTCak/TY+mB6coPu5bp9kkYc+wvP2AQn5SYt820NocIle2/gnQnwXL2wtdvLwoITQOdQTfPZ73uMLnLIVgHj7eeh0Dv9gQuVxtnR/9U8lbFqOofkPCf/TekjPW+4PFGnCUmkfIXkZYcmfhzQFYbi/9kRCWFTpupl78hBmVeD3RROuHMKIL3HmoUaUUh9hyUf4LcM8hEHnvlNqnGVd10zqMTBfPxB/AEERYifqu5+QGhh9y9ATnayoSZXOk7m208v0T7pnePUcBwjG7rXuCpuFHm0nrTQLdmMJlSnduGHm4GA3qpRvILEH/odZAqCXDEZI74MQevXkUuDKvlY7KrV5DzhqjPchhTr+IPgLCmOTwjevvRP4TL31KPRE8tY6RRbG18OjybbQ8O5ytOzib1AuyzeB5R+UPw5XwmA3w2V4xp08mXRgbY1cTToxyz54tTy8UdeJ3mhyF5zsJX8Ny4Ly6miy8p2Ql+XyAj6bq9Hj4mVrSKn0R8r9wQO6/eUDN5zAtSJc7jJwqZeRcBm7Fp3r3/SE1/AzMudM6AR3v5+n3cGi2Nsk/yoI86+CMP8qCPOvgjD/Kgjzr4Iw/yoI86+CMP8qCPOvgjD/Kgjzr4Iw/yoI86+CMP8qCPOvgjD/Kgjzr4Iw/yoI86+CMP8qCPOvgjD/+r8gpH+2+Dvj3R+uf/8H8CyZDO1Ku60AAAAASUVORK5CYII=">
            <a:extLst>
              <a:ext uri="{FF2B5EF4-FFF2-40B4-BE49-F238E27FC236}">
                <a16:creationId xmlns:a16="http://schemas.microsoft.com/office/drawing/2014/main" xmlns="" id="{81DBB3A2-429D-31C7-4722-E00F71E0D83E}"/>
              </a:ext>
            </a:extLst>
          </p:cNvPr>
          <p:cNvSpPr>
            <a:spLocks noChangeAspect="1" noChangeArrowheads="1"/>
          </p:cNvSpPr>
          <p:nvPr/>
        </p:nvSpPr>
        <p:spPr bwMode="gray">
          <a:xfrm>
            <a:off x="1679575" y="-2125663"/>
            <a:ext cx="4438650" cy="443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GB" altLang="en-US"/>
          </a:p>
        </p:txBody>
      </p:sp>
      <p:sp>
        <p:nvSpPr>
          <p:cNvPr id="33798" name="Rectangle 5">
            <a:extLst>
              <a:ext uri="{FF2B5EF4-FFF2-40B4-BE49-F238E27FC236}">
                <a16:creationId xmlns:a16="http://schemas.microsoft.com/office/drawing/2014/main" xmlns="" id="{C338B5C5-5B64-C657-1202-46558A2CDAB4}"/>
              </a:ext>
            </a:extLst>
          </p:cNvPr>
          <p:cNvSpPr>
            <a:spLocks noChangeArrowheads="1"/>
          </p:cNvSpPr>
          <p:nvPr/>
        </p:nvSpPr>
        <p:spPr bwMode="auto">
          <a:xfrm>
            <a:off x="3989388" y="395288"/>
            <a:ext cx="45720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Clr>
                <a:srgbClr val="000000"/>
              </a:buClr>
              <a:buFont typeface="Arial" panose="020B0604020202020204" pitchFamily="34" charset="0"/>
              <a:buNone/>
            </a:pPr>
            <a:endParaRPr lang="en-GB" altLang="en-US">
              <a:latin typeface="Tahoma" panose="020B0604030504040204" pitchFamily="34" charset="0"/>
              <a:ea typeface="Calibri" panose="020F0502020204030204" pitchFamily="34" charset="0"/>
              <a:cs typeface="Tahoma" panose="020B0604030504040204" pitchFamily="34" charset="0"/>
            </a:endParaRPr>
          </a:p>
          <a:p>
            <a:pPr eaLnBrk="1" hangingPunct="1">
              <a:lnSpc>
                <a:spcPct val="115000"/>
              </a:lnSpc>
              <a:buClr>
                <a:srgbClr val="000000"/>
              </a:buClr>
              <a:buFont typeface="Arial" panose="020B0604020202020204" pitchFamily="34" charset="0"/>
              <a:buNone/>
            </a:pPr>
            <a:endParaRPr lang="en-GB" altLang="en-US">
              <a:latin typeface="Tahoma" panose="020B0604030504040204" pitchFamily="34" charset="0"/>
              <a:ea typeface="Calibri" panose="020F0502020204030204" pitchFamily="34" charset="0"/>
              <a:cs typeface="Tahoma" panose="020B0604030504040204" pitchFamily="34" charset="0"/>
            </a:endParaRPr>
          </a:p>
          <a:p>
            <a:pPr eaLnBrk="1" hangingPunct="1">
              <a:lnSpc>
                <a:spcPct val="115000"/>
              </a:lnSpc>
              <a:buClr>
                <a:srgbClr val="000000"/>
              </a:buClr>
              <a:buFont typeface="Arial" panose="020B0604020202020204" pitchFamily="34" charset="0"/>
              <a:buNone/>
            </a:pPr>
            <a:endParaRPr lang="en-GB" altLang="en-US">
              <a:latin typeface="Tahoma" panose="020B0604030504040204" pitchFamily="34" charset="0"/>
              <a:ea typeface="Calibri" panose="020F0502020204030204" pitchFamily="34" charset="0"/>
              <a:cs typeface="Tahoma" panose="020B0604030504040204" pitchFamily="34" charset="0"/>
            </a:endParaRPr>
          </a:p>
          <a:p>
            <a:pPr eaLnBrk="1" hangingPunct="1">
              <a:lnSpc>
                <a:spcPct val="115000"/>
              </a:lnSpc>
              <a:buClr>
                <a:srgbClr val="000000"/>
              </a:buClr>
              <a:buFont typeface="Arial" panose="020B0604020202020204" pitchFamily="34" charset="0"/>
              <a:buNone/>
            </a:pPr>
            <a:endParaRPr lang="en-GB" altLang="en-US">
              <a:latin typeface="Tahoma" panose="020B0604030504040204" pitchFamily="34" charset="0"/>
              <a:ea typeface="Calibri" panose="020F0502020204030204" pitchFamily="34" charset="0"/>
              <a:cs typeface="Tahoma" panose="020B0604030504040204" pitchFamily="34" charset="0"/>
            </a:endParaRPr>
          </a:p>
          <a:p>
            <a:pPr eaLnBrk="1" hangingPunct="1">
              <a:lnSpc>
                <a:spcPct val="115000"/>
              </a:lnSpc>
              <a:buClr>
                <a:srgbClr val="000000"/>
              </a:buClr>
              <a:buFont typeface="Arial" panose="020B0604020202020204" pitchFamily="34" charset="0"/>
              <a:buNone/>
            </a:pPr>
            <a:r>
              <a:rPr lang="en-GB" altLang="en-US">
                <a:latin typeface="Tahoma" panose="020B0604030504040204" pitchFamily="34" charset="0"/>
                <a:ea typeface="Calibri" panose="020F0502020204030204" pitchFamily="34" charset="0"/>
                <a:cs typeface="Tahoma" panose="020B0604030504040204" pitchFamily="34" charset="0"/>
              </a:rPr>
              <a:t> </a:t>
            </a:r>
            <a:endParaRPr lang="en-US" altLang="en-US" sz="160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EB860C96-B070-D9EF-5084-57BB858A1C16}"/>
              </a:ext>
            </a:extLst>
          </p:cNvPr>
          <p:cNvGraphicFramePr>
            <a:graphicFrameLocks noGrp="1"/>
          </p:cNvGraphicFramePr>
          <p:nvPr>
            <p:extLst>
              <p:ext uri="{D42A27DB-BD31-4B8C-83A1-F6EECF244321}">
                <p14:modId xmlns:p14="http://schemas.microsoft.com/office/powerpoint/2010/main" val="74737384"/>
              </p:ext>
            </p:extLst>
          </p:nvPr>
        </p:nvGraphicFramePr>
        <p:xfrm>
          <a:off x="234950" y="1096963"/>
          <a:ext cx="11580813" cy="4541839"/>
        </p:xfrm>
        <a:graphic>
          <a:graphicData uri="http://schemas.openxmlformats.org/drawingml/2006/table">
            <a:tbl>
              <a:tblPr firstRow="1" firstCol="1" bandRow="1">
                <a:tableStyleId>{5C22544A-7EE6-4342-B048-85BDC9FD1C3A}</a:tableStyleId>
              </a:tblPr>
              <a:tblGrid>
                <a:gridCol w="8243866">
                  <a:extLst>
                    <a:ext uri="{9D8B030D-6E8A-4147-A177-3AD203B41FA5}">
                      <a16:colId xmlns:a16="http://schemas.microsoft.com/office/drawing/2014/main" xmlns="" val="20000"/>
                    </a:ext>
                  </a:extLst>
                </a:gridCol>
                <a:gridCol w="3336947">
                  <a:extLst>
                    <a:ext uri="{9D8B030D-6E8A-4147-A177-3AD203B41FA5}">
                      <a16:colId xmlns:a16="http://schemas.microsoft.com/office/drawing/2014/main" xmlns="" val="20001"/>
                    </a:ext>
                  </a:extLst>
                </a:gridCol>
              </a:tblGrid>
              <a:tr h="1060506">
                <a:tc>
                  <a:txBody>
                    <a:bodyPr/>
                    <a:lstStyle/>
                    <a:p>
                      <a:pPr algn="l"/>
                      <a:r>
                        <a:rPr lang="en-GB" sz="2400" dirty="0">
                          <a:solidFill>
                            <a:srgbClr val="FFFF00"/>
                          </a:solidFill>
                          <a:effectLst/>
                        </a:rPr>
                        <a:t>Subject </a:t>
                      </a:r>
                      <a:endParaRPr lang="en-US" sz="2400" dirty="0">
                        <a:solidFill>
                          <a:srgbClr val="FFFF00"/>
                        </a:solidFill>
                        <a:effectLst/>
                        <a:latin typeface="Calibri" panose="020F0502020204030204" pitchFamily="34" charset="0"/>
                        <a:cs typeface="Times New Roman" panose="02020603050405020304" pitchFamily="18" charset="0"/>
                      </a:endParaRPr>
                    </a:p>
                  </a:txBody>
                  <a:tcPr marL="68583" marR="68583" marT="0" marB="0"/>
                </a:tc>
                <a:tc>
                  <a:txBody>
                    <a:bodyPr/>
                    <a:lstStyle/>
                    <a:p>
                      <a:pPr algn="ctr"/>
                      <a:r>
                        <a:rPr lang="en-GB" sz="2000" dirty="0">
                          <a:solidFill>
                            <a:srgbClr val="FFFF00"/>
                          </a:solidFill>
                          <a:effectLst/>
                        </a:rPr>
                        <a:t>Number of Lessons Per Week</a:t>
                      </a:r>
                      <a:endParaRPr lang="en-US" sz="2000" dirty="0">
                        <a:solidFill>
                          <a:srgbClr val="FFFF00"/>
                        </a:solidFill>
                        <a:effectLst/>
                      </a:endParaRPr>
                    </a:p>
                    <a:p>
                      <a:pPr algn="ctr"/>
                      <a:r>
                        <a:rPr lang="en-GB" sz="2000" dirty="0">
                          <a:solidFill>
                            <a:srgbClr val="FFFF00"/>
                          </a:solidFill>
                          <a:effectLst/>
                        </a:rPr>
                        <a:t>(40 minutes per  lesson)</a:t>
                      </a:r>
                      <a:endParaRPr lang="en-US" sz="2000" dirty="0">
                        <a:solidFill>
                          <a:srgbClr val="FFFF00"/>
                        </a:solidFill>
                        <a:effectLst/>
                        <a:latin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xmlns="" val="10000"/>
                  </a:ext>
                </a:extLst>
              </a:tr>
              <a:tr h="554866">
                <a:tc>
                  <a:txBody>
                    <a:bodyPr/>
                    <a:lstStyle/>
                    <a:p>
                      <a:pPr algn="l"/>
                      <a:r>
                        <a:rPr lang="en-GB" sz="2000" dirty="0">
                          <a:solidFill>
                            <a:srgbClr val="FFFF00"/>
                          </a:solidFill>
                          <a:effectLst/>
                          <a:latin typeface="+mj-lt"/>
                        </a:rPr>
                        <a:t>Social Studies</a:t>
                      </a:r>
                      <a:endParaRPr lang="en-US" sz="2000" dirty="0">
                        <a:solidFill>
                          <a:srgbClr val="FFFF00"/>
                        </a:solidFill>
                        <a:effectLst/>
                        <a:latin typeface="+mj-lt"/>
                        <a:cs typeface="Times New Roman" panose="02020603050405020304" pitchFamily="18" charset="0"/>
                      </a:endParaRPr>
                    </a:p>
                  </a:txBody>
                  <a:tcPr marL="68583" marR="68583" marT="0" marB="0"/>
                </a:tc>
                <a:tc>
                  <a:txBody>
                    <a:bodyPr/>
                    <a:lstStyle/>
                    <a:p>
                      <a:pPr algn="ctr"/>
                      <a:r>
                        <a:rPr lang="en-GB" sz="2000" b="1" dirty="0">
                          <a:solidFill>
                            <a:schemeClr val="tx1"/>
                          </a:solidFill>
                          <a:effectLst/>
                        </a:rPr>
                        <a:t>3</a:t>
                      </a:r>
                      <a:endParaRPr lang="en-US" sz="2000" b="1" dirty="0">
                        <a:solidFill>
                          <a:schemeClr val="tx1"/>
                        </a:solidFill>
                        <a:effectLst/>
                        <a:latin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xmlns="" val="10001"/>
                  </a:ext>
                </a:extLst>
              </a:tr>
              <a:tr h="554866">
                <a:tc>
                  <a:txBody>
                    <a:bodyPr/>
                    <a:lstStyle/>
                    <a:p>
                      <a:pPr algn="l"/>
                      <a:r>
                        <a:rPr lang="en-GB" sz="2000" dirty="0">
                          <a:solidFill>
                            <a:srgbClr val="FFFF00"/>
                          </a:solidFill>
                          <a:effectLst/>
                          <a:latin typeface="+mj-lt"/>
                        </a:rPr>
                        <a:t>Business Studies</a:t>
                      </a:r>
                      <a:endParaRPr lang="en-US" sz="2000" dirty="0">
                        <a:solidFill>
                          <a:srgbClr val="FFFF00"/>
                        </a:solidFill>
                        <a:effectLst/>
                        <a:latin typeface="+mj-lt"/>
                        <a:cs typeface="Times New Roman" panose="02020603050405020304" pitchFamily="18" charset="0"/>
                      </a:endParaRPr>
                    </a:p>
                  </a:txBody>
                  <a:tcPr marL="68583" marR="68583" marT="0" marB="0"/>
                </a:tc>
                <a:tc>
                  <a:txBody>
                    <a:bodyPr/>
                    <a:lstStyle/>
                    <a:p>
                      <a:pPr algn="ctr"/>
                      <a:r>
                        <a:rPr lang="en-GB" sz="2000" b="1" dirty="0">
                          <a:solidFill>
                            <a:schemeClr val="tx1"/>
                          </a:solidFill>
                          <a:effectLst/>
                        </a:rPr>
                        <a:t>3</a:t>
                      </a:r>
                      <a:endParaRPr lang="en-US" sz="2000" b="1" dirty="0">
                        <a:solidFill>
                          <a:schemeClr val="tx1"/>
                        </a:solidFill>
                        <a:effectLst/>
                        <a:latin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xmlns="" val="10002"/>
                  </a:ext>
                </a:extLst>
              </a:tr>
              <a:tr h="554866">
                <a:tc>
                  <a:txBody>
                    <a:bodyPr/>
                    <a:lstStyle/>
                    <a:p>
                      <a:pPr algn="l"/>
                      <a:r>
                        <a:rPr lang="en-GB" sz="2000" dirty="0">
                          <a:solidFill>
                            <a:srgbClr val="FFFF00"/>
                          </a:solidFill>
                          <a:effectLst/>
                          <a:latin typeface="+mj-lt"/>
                        </a:rPr>
                        <a:t>Christian Religious Education </a:t>
                      </a:r>
                      <a:r>
                        <a:rPr lang="en-US" sz="2000" dirty="0">
                          <a:solidFill>
                            <a:srgbClr val="FFFF00"/>
                          </a:solidFill>
                          <a:effectLst/>
                          <a:latin typeface="+mj-lt"/>
                        </a:rPr>
                        <a:t>(CRE)</a:t>
                      </a:r>
                      <a:endParaRPr lang="en-US" sz="2000" dirty="0">
                        <a:solidFill>
                          <a:srgbClr val="FFFF00"/>
                        </a:solidFill>
                        <a:effectLst/>
                        <a:latin typeface="+mj-lt"/>
                        <a:cs typeface="Times New Roman" panose="02020603050405020304" pitchFamily="18" charset="0"/>
                      </a:endParaRPr>
                    </a:p>
                  </a:txBody>
                  <a:tcPr marL="68583" marR="68583" marT="0" marB="0"/>
                </a:tc>
                <a:tc>
                  <a:txBody>
                    <a:bodyPr/>
                    <a:lstStyle/>
                    <a:p>
                      <a:pPr algn="ctr"/>
                      <a:r>
                        <a:rPr lang="en-GB" sz="2000" b="1">
                          <a:solidFill>
                            <a:schemeClr val="tx1"/>
                          </a:solidFill>
                          <a:effectLst/>
                        </a:rPr>
                        <a:t>3</a:t>
                      </a:r>
                      <a:endParaRPr lang="en-US" sz="2000" b="1" dirty="0">
                        <a:solidFill>
                          <a:schemeClr val="tx1"/>
                        </a:solidFill>
                        <a:effectLst/>
                        <a:latin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xmlns="" val="10003"/>
                  </a:ext>
                </a:extLst>
              </a:tr>
              <a:tr h="707003">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en-GB" sz="2000" dirty="0">
                          <a:solidFill>
                            <a:srgbClr val="FFFF00"/>
                          </a:solidFill>
                          <a:effectLst/>
                          <a:latin typeface="+mj-lt"/>
                        </a:rPr>
                        <a:t>Islamic Religious Education </a:t>
                      </a:r>
                      <a:r>
                        <a:rPr lang="en-US" sz="2000" dirty="0">
                          <a:solidFill>
                            <a:srgbClr val="FFFF00"/>
                          </a:solidFill>
                          <a:effectLst/>
                          <a:latin typeface="+mj-lt"/>
                        </a:rPr>
                        <a:t>(IRE)</a:t>
                      </a:r>
                      <a:endParaRPr lang="en-US" sz="2000" dirty="0">
                        <a:solidFill>
                          <a:srgbClr val="FFFF00"/>
                        </a:solidFill>
                        <a:effectLst/>
                        <a:latin typeface="+mj-lt"/>
                        <a:cs typeface="Times New Roman" panose="02020603050405020304" pitchFamily="18" charset="0"/>
                      </a:endParaRPr>
                    </a:p>
                    <a:p>
                      <a:pPr algn="l"/>
                      <a:endParaRPr lang="en-US" sz="2000" dirty="0">
                        <a:solidFill>
                          <a:srgbClr val="FFFF00"/>
                        </a:solidFill>
                        <a:effectLst/>
                        <a:latin typeface="+mj-lt"/>
                        <a:cs typeface="Times New Roman" panose="02020603050405020304" pitchFamily="18" charset="0"/>
                      </a:endParaRPr>
                    </a:p>
                  </a:txBody>
                  <a:tcPr marL="68583" marR="68583" marT="0" marB="0"/>
                </a:tc>
                <a:tc>
                  <a:txBody>
                    <a:bodyPr/>
                    <a:lstStyle/>
                    <a:p>
                      <a:pPr algn="ctr"/>
                      <a:r>
                        <a:rPr lang="en-GB" sz="2000" b="1">
                          <a:solidFill>
                            <a:schemeClr val="tx1"/>
                          </a:solidFill>
                          <a:effectLst/>
                        </a:rPr>
                        <a:t>3</a:t>
                      </a:r>
                      <a:endParaRPr lang="en-US" sz="2000" b="1" dirty="0">
                        <a:solidFill>
                          <a:schemeClr val="tx1"/>
                        </a:solidFill>
                        <a:effectLst/>
                        <a:latin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xmlns="" val="10004"/>
                  </a:ext>
                </a:extLst>
              </a:tr>
              <a:tr h="554866">
                <a:tc>
                  <a:txBody>
                    <a:bodyPr/>
                    <a:lstStyle/>
                    <a:p>
                      <a:pPr algn="l"/>
                      <a:r>
                        <a:rPr lang="en-GB" sz="2000" dirty="0">
                          <a:solidFill>
                            <a:srgbClr val="FFFF00"/>
                          </a:solidFill>
                          <a:effectLst/>
                          <a:latin typeface="+mj-lt"/>
                        </a:rPr>
                        <a:t>Hindu Education </a:t>
                      </a:r>
                      <a:r>
                        <a:rPr lang="en-US" sz="2000" dirty="0">
                          <a:solidFill>
                            <a:srgbClr val="FFFF00"/>
                          </a:solidFill>
                          <a:effectLst/>
                          <a:latin typeface="+mj-lt"/>
                        </a:rPr>
                        <a:t>(HRE)</a:t>
                      </a:r>
                      <a:endParaRPr lang="en-US" sz="2000" dirty="0">
                        <a:solidFill>
                          <a:srgbClr val="FFFF00"/>
                        </a:solidFill>
                        <a:effectLst/>
                        <a:latin typeface="+mj-lt"/>
                        <a:cs typeface="Times New Roman" panose="02020603050405020304" pitchFamily="18" charset="0"/>
                      </a:endParaRPr>
                    </a:p>
                  </a:txBody>
                  <a:tcPr marL="68583" marR="68583" marT="0" marB="0"/>
                </a:tc>
                <a:tc>
                  <a:txBody>
                    <a:bodyPr/>
                    <a:lstStyle/>
                    <a:p>
                      <a:pPr algn="ctr"/>
                      <a:r>
                        <a:rPr lang="en-GB" sz="2000" b="1" dirty="0">
                          <a:solidFill>
                            <a:schemeClr val="tx1"/>
                          </a:solidFill>
                          <a:effectLst/>
                        </a:rPr>
                        <a:t>3</a:t>
                      </a:r>
                      <a:endParaRPr lang="en-US" sz="2000" b="1" dirty="0">
                        <a:solidFill>
                          <a:schemeClr val="tx1"/>
                        </a:solidFill>
                        <a:effectLst/>
                        <a:latin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xmlns="" val="10005"/>
                  </a:ext>
                </a:extLst>
              </a:tr>
              <a:tr h="554866">
                <a:tc>
                  <a:txBody>
                    <a:bodyPr/>
                    <a:lstStyle/>
                    <a:p>
                      <a:pPr algn="l"/>
                      <a:r>
                        <a:rPr lang="en-US" sz="2000" dirty="0">
                          <a:solidFill>
                            <a:srgbClr val="FFFF00"/>
                          </a:solidFill>
                          <a:effectLst/>
                          <a:latin typeface="+mj-lt"/>
                          <a:cs typeface="Times New Roman" panose="02020603050405020304" pitchFamily="18" charset="0"/>
                        </a:rPr>
                        <a:t>Life Skills Education</a:t>
                      </a:r>
                    </a:p>
                  </a:txBody>
                  <a:tcPr marL="68583" marR="68583" marT="0" marB="0"/>
                </a:tc>
                <a:tc>
                  <a:txBody>
                    <a:bodyPr/>
                    <a:lstStyle/>
                    <a:p>
                      <a:pPr algn="ctr"/>
                      <a:r>
                        <a:rPr lang="en-GB" sz="2000" b="1" dirty="0">
                          <a:solidFill>
                            <a:schemeClr val="tx1"/>
                          </a:solidFill>
                          <a:effectLst/>
                        </a:rPr>
                        <a:t>1</a:t>
                      </a:r>
                      <a:endParaRPr lang="en-US" sz="2000" b="1" dirty="0">
                        <a:solidFill>
                          <a:schemeClr val="tx1"/>
                        </a:solidFill>
                        <a:effectLst/>
                        <a:latin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xmlns="" val="10006"/>
                  </a:ext>
                </a:extLst>
              </a:tr>
            </a:tbl>
          </a:graphicData>
        </a:graphic>
      </p:graphicFrame>
      <p:sp>
        <p:nvSpPr>
          <p:cNvPr id="5156" name="Rectangle 1">
            <a:extLst>
              <a:ext uri="{FF2B5EF4-FFF2-40B4-BE49-F238E27FC236}">
                <a16:creationId xmlns:a16="http://schemas.microsoft.com/office/drawing/2014/main" xmlns="" id="{45DF0FF5-3B09-DFF6-C9DB-8D46CA6517DE}"/>
              </a:ext>
            </a:extLst>
          </p:cNvPr>
          <p:cNvSpPr>
            <a:spLocks noChangeArrowheads="1"/>
          </p:cNvSpPr>
          <p:nvPr/>
        </p:nvSpPr>
        <p:spPr bwMode="auto">
          <a:xfrm>
            <a:off x="565150" y="0"/>
            <a:ext cx="11360150" cy="839788"/>
          </a:xfrm>
          <a:prstGeom prst="rect">
            <a:avLst/>
          </a:prstGeom>
          <a:noFill/>
          <a:ln w="9525">
            <a:noFill/>
            <a:miter lim="800000"/>
            <a:headEnd/>
            <a:tailEnd/>
          </a:ln>
        </p:spPr>
        <p:txBody>
          <a:bodyPr lIns="0" tIns="152352" rIns="0" bIns="38088" anchor="ctr">
            <a:spAutoFit/>
          </a:bodyPr>
          <a:lstStyle/>
          <a:p>
            <a:pPr>
              <a:defRPr/>
            </a:pPr>
            <a:r>
              <a:rPr lang="en-US" altLang="en-US" sz="2400" b="1" dirty="0">
                <a:solidFill>
                  <a:srgbClr val="FF0000"/>
                </a:solidFill>
                <a:latin typeface="+mj-lt"/>
                <a:cs typeface="Times New Roman" pitchFamily="18" charset="0"/>
              </a:rPr>
              <a:t>Time Allocation for the Humanities Subjects at the Junior School Level </a:t>
            </a:r>
          </a:p>
          <a:p>
            <a:pPr>
              <a:defRPr/>
            </a:pPr>
            <a:endParaRPr lang="en-US" altLang="en-US" sz="1800" dirty="0">
              <a:solidFill>
                <a:schemeClr val="tx1"/>
              </a:solidFill>
            </a:endParaRPr>
          </a:p>
        </p:txBody>
      </p:sp>
    </p:spTree>
    <p:extLst>
      <p:ext uri="{BB962C8B-B14F-4D97-AF65-F5344CB8AC3E}">
        <p14:creationId xmlns:p14="http://schemas.microsoft.com/office/powerpoint/2010/main" val="42441456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ICD Brand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CD Branding" id="{16FF5447-A04B-401F-84CE-5CF90605C9BB}" vid="{72E1B81C-08FA-4E35-A360-2E2C1B2FA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2639</TotalTime>
  <Words>3434</Words>
  <Application>Microsoft Office PowerPoint</Application>
  <PresentationFormat>Widescreen</PresentationFormat>
  <Paragraphs>408</Paragraphs>
  <Slides>51</Slides>
  <Notes>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7" baseType="lpstr">
      <vt:lpstr>맑은 고딕</vt:lpstr>
      <vt:lpstr>*HY_Sinmyeongjo-Identity-H</vt:lpstr>
      <vt:lpstr>Albertus MT Std Light</vt:lpstr>
      <vt:lpstr>Arial</vt:lpstr>
      <vt:lpstr>Calibri</vt:lpstr>
      <vt:lpstr>Cambria</vt:lpstr>
      <vt:lpstr>Cooper Black</vt:lpstr>
      <vt:lpstr>Helvetica Neue</vt:lpstr>
      <vt:lpstr>Snap ITC</vt:lpstr>
      <vt:lpstr>Tahoma</vt:lpstr>
      <vt:lpstr>Times New Roman</vt:lpstr>
      <vt:lpstr>Wingdings</vt:lpstr>
      <vt:lpstr>Wingdings 2</vt:lpstr>
      <vt:lpstr>KICD Branding</vt:lpstr>
      <vt:lpstr>think-cell Slide</vt:lpstr>
      <vt:lpstr>Picture</vt:lpstr>
      <vt:lpstr>           HUMANITIES SUBJECTS’  PRESENTATION FOR THE TRAINING OF GRADE SEVEN (07) TEACHERS</vt:lpstr>
      <vt:lpstr> Session Objectives </vt:lpstr>
      <vt:lpstr>KWL</vt:lpstr>
      <vt:lpstr>Session Outline   </vt:lpstr>
      <vt:lpstr>PowerPoint Presentation</vt:lpstr>
      <vt:lpstr>Essence for Humanity subjects </vt:lpstr>
      <vt:lpstr>Essence Statement… Cont’d </vt:lpstr>
      <vt:lpstr>Humanities Subjects at the Junior Secondary School Level    The humanities consist of seven subjects as follows:                                            </vt:lpstr>
      <vt:lpstr>                                                                                </vt:lpstr>
      <vt:lpstr>Paradigm Shift in the Humanities Pedagogical Approaches</vt:lpstr>
      <vt:lpstr>Transformative Pedagogies in the Humanities</vt:lpstr>
      <vt:lpstr>Transformative Pedagogies in the Humanities Cont…</vt:lpstr>
      <vt:lpstr>   Assessment        Tools</vt:lpstr>
      <vt:lpstr>This presents the rationale/justification and philosophy for existing a subject in the curricula. 1.Enable the learner to understand and evaluate how past human action has an impact on the present and how it influences the future. 2.Promotes practical concepts of  living together in a cohesive society.  3.It encourages civic responsibility and   responsible leadership. 4.Provides the learner with knowledge, skills, values and attitudes necessary for good character. 5.A self-directed learner who takes responsibility for his own learning, who questions, reflects and perseveres in the pursuit of learning                                            </vt:lpstr>
      <vt:lpstr>Essence statement-Social Studies Grade 7 </vt:lpstr>
      <vt:lpstr>Social Studies Subject General learning outcomes</vt:lpstr>
      <vt:lpstr>Social Studies Subject General learning outcomes</vt:lpstr>
      <vt:lpstr>PowerPoint Presentation</vt:lpstr>
      <vt:lpstr>PowerPoint Presentation</vt:lpstr>
      <vt:lpstr>PowerPoint Presentation</vt:lpstr>
      <vt:lpstr>Unique Features in Grade 7 Social Studies</vt:lpstr>
      <vt:lpstr>PowerPoint Presentation</vt:lpstr>
      <vt:lpstr>Business Studies Grade  7 –Essence Statement</vt:lpstr>
      <vt:lpstr>Strands and Sub strands in Business Studies</vt:lpstr>
      <vt:lpstr>Unique Features in Business Studies</vt:lpstr>
      <vt:lpstr>Grade 7 CRE-Essence Statement</vt:lpstr>
      <vt:lpstr>Essence  Statement For CRE  </vt:lpstr>
      <vt:lpstr>PowerPoint Presentation</vt:lpstr>
      <vt:lpstr> Relationship between different  learning outcomes and the National Goals of Education in CRE </vt:lpstr>
      <vt:lpstr> Unique features of  CRE Curriculum design </vt:lpstr>
      <vt:lpstr>Unique features in CRE Curriculum design</vt:lpstr>
      <vt:lpstr>Unique features in CRE Curriculum design</vt:lpstr>
      <vt:lpstr>Unique features in CRE Curriculum design</vt:lpstr>
      <vt:lpstr>PowerPoint Presentation</vt:lpstr>
      <vt:lpstr>LIFE SKILLS EDUCATION-Essence Statement </vt:lpstr>
      <vt:lpstr>Strands and Sub strands</vt:lpstr>
      <vt:lpstr>Hindu Religious Education Grades 7- Essence Statement</vt:lpstr>
      <vt:lpstr>PowerPoint Presentation</vt:lpstr>
      <vt:lpstr>Strands and Sub strands in HRE</vt:lpstr>
      <vt:lpstr>PowerPoint Presentation</vt:lpstr>
      <vt:lpstr>PowerPoint Presentation</vt:lpstr>
      <vt:lpstr>1.Hindu Religious Education is a combination of four different faiths Sanatan/Vedic, Jainism, Buddhism and Sikhism which originated from the Indian sub-continent. Each faith has its own flavor and each one promotes:                      Unity in diversity                     Strong character with a focus on ethics.                     Care of oneself and the environment                      Growth of both spiritual and physical self. 2.Community service learning Project This level in Junior Secondary concludes with a community service learning project. The project enables the learner to reflect experience and learn from community. Learners need to choose one Pertinent and contemporary issue suitable to their context and reality. It’s a whole school approach learners will be guided by teachers.  </vt:lpstr>
      <vt:lpstr>PowerPoint Presentation</vt:lpstr>
      <vt:lpstr>PowerPoint Presentation</vt:lpstr>
      <vt:lpstr>Strands and Sub strands in IRE</vt:lpstr>
      <vt:lpstr>Strands and Sub strands in IRE</vt:lpstr>
      <vt:lpstr> Interpretation of curriculum design</vt:lpstr>
      <vt:lpstr>PowerPoint Presentation</vt:lpstr>
      <vt:lpstr>Task 2</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UNPACKING CORE COMPETENCIES</dc:title>
  <dc:creator>jennifer wambugu</dc:creator>
  <cp:lastModifiedBy>User</cp:lastModifiedBy>
  <cp:revision>148</cp:revision>
  <dcterms:created xsi:type="dcterms:W3CDTF">2021-08-30T08:34:47Z</dcterms:created>
  <dcterms:modified xsi:type="dcterms:W3CDTF">2022-05-02T09:05:13Z</dcterms:modified>
</cp:coreProperties>
</file>