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00438-3C44-473A-84EE-7673EAF7C391}" type="datetimeFigureOut">
              <a:rPr lang="en-US" smtClean="0"/>
              <a:pPr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A35A7-37E4-4C3F-A36C-7669792C6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HYDRAMNIOS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Treatment usually due to underlying cause</a:t>
            </a:r>
          </a:p>
          <a:p>
            <a:pPr>
              <a:buNone/>
            </a:pPr>
            <a:r>
              <a:rPr lang="en-US" dirty="0" smtClean="0"/>
              <a:t>Mild </a:t>
            </a:r>
            <a:r>
              <a:rPr lang="en-US" dirty="0" err="1" smtClean="0"/>
              <a:t>polyhydromnios</a:t>
            </a:r>
            <a:r>
              <a:rPr lang="en-US" dirty="0" smtClean="0"/>
              <a:t>- no treatment required, diminishes as pregnancy advances</a:t>
            </a:r>
          </a:p>
          <a:p>
            <a:pPr>
              <a:buNone/>
            </a:pPr>
            <a:r>
              <a:rPr lang="en-US" dirty="0" smtClean="0"/>
              <a:t>Severe </a:t>
            </a:r>
            <a:r>
              <a:rPr lang="en-US" dirty="0" err="1" smtClean="0"/>
              <a:t>polyhydromnios</a:t>
            </a:r>
            <a:r>
              <a:rPr lang="en-US" dirty="0" smtClean="0"/>
              <a:t>-aim to reduce symptoms, find out cause and avoid and deal with complications</a:t>
            </a:r>
          </a:p>
          <a:p>
            <a:pPr>
              <a:buNone/>
            </a:pPr>
            <a:r>
              <a:rPr lang="en-US" dirty="0" smtClean="0"/>
              <a:t>Uncomplicated cases- aim delivery at term</a:t>
            </a:r>
          </a:p>
          <a:p>
            <a:pPr>
              <a:buNone/>
            </a:pPr>
            <a:r>
              <a:rPr lang="en-US" dirty="0" smtClean="0"/>
              <a:t>Complicated cases- pregnancy less than 37 wks- attempt amniocentesis. Greater than 37 wks- induce labor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OLOGOHYDROMNIOS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rare condition where described as </a:t>
            </a:r>
            <a:r>
              <a:rPr lang="en-US" dirty="0" err="1" smtClean="0"/>
              <a:t>liqour</a:t>
            </a:r>
            <a:r>
              <a:rPr lang="en-US" dirty="0" smtClean="0"/>
              <a:t> </a:t>
            </a:r>
            <a:r>
              <a:rPr lang="en-US" dirty="0" err="1" smtClean="0"/>
              <a:t>amnii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Of less than 200mls.</a:t>
            </a:r>
          </a:p>
          <a:p>
            <a:pPr>
              <a:buNone/>
            </a:pPr>
            <a:r>
              <a:rPr lang="en-US" dirty="0" err="1" smtClean="0"/>
              <a:t>Sonographically</a:t>
            </a:r>
            <a:r>
              <a:rPr lang="en-US" dirty="0" smtClean="0"/>
              <a:t> is defined as maximum deepest vertical </a:t>
            </a:r>
            <a:r>
              <a:rPr lang="en-US" dirty="0" err="1" smtClean="0"/>
              <a:t>pockect</a:t>
            </a:r>
            <a:r>
              <a:rPr lang="en-US" dirty="0" smtClean="0"/>
              <a:t> is less than 2cm or AFI less than 5cm</a:t>
            </a:r>
          </a:p>
          <a:p>
            <a:pPr>
              <a:buNone/>
            </a:pPr>
            <a:r>
              <a:rPr lang="en-US" dirty="0" err="1" smtClean="0"/>
              <a:t>Anhydramnios</a:t>
            </a:r>
            <a:r>
              <a:rPr lang="en-US" dirty="0" smtClean="0"/>
              <a:t>- absence of any measurable pocket of amniotic fluid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Fetal conditions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Fetal chromosomal abnormalities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Renal agenesis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Obstructed </a:t>
            </a:r>
            <a:r>
              <a:rPr lang="en-US" dirty="0" err="1" smtClean="0"/>
              <a:t>uropathy</a:t>
            </a:r>
            <a:endParaRPr lang="en-US" dirty="0" smtClean="0"/>
          </a:p>
          <a:p>
            <a:pPr marL="514350" indent="-514350">
              <a:buFontTx/>
              <a:buChar char="-"/>
            </a:pPr>
            <a:r>
              <a:rPr lang="en-US" dirty="0" smtClean="0"/>
              <a:t>Spontaneous rupture of membranes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Intrauterine infections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Drugs –ace inhibitors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Postmaturity</a:t>
            </a:r>
            <a:endParaRPr lang="en-US" dirty="0" smtClean="0"/>
          </a:p>
          <a:p>
            <a:pPr marL="514350" indent="-514350">
              <a:buFontTx/>
              <a:buChar char="-"/>
            </a:pPr>
            <a:r>
              <a:rPr lang="en-US" dirty="0" smtClean="0"/>
              <a:t>IUGR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Amnion </a:t>
            </a:r>
            <a:r>
              <a:rPr lang="en-US" dirty="0" err="1" smtClean="0"/>
              <a:t>nodosum</a:t>
            </a:r>
            <a:r>
              <a:rPr lang="en-US" dirty="0" smtClean="0"/>
              <a:t>- failure of secretion by the cells of the amnion</a:t>
            </a:r>
          </a:p>
          <a:p>
            <a:pPr marL="514350" indent="-514350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Maternal conditions</a:t>
            </a:r>
          </a:p>
          <a:p>
            <a:pPr>
              <a:buFontTx/>
              <a:buChar char="-"/>
            </a:pPr>
            <a:r>
              <a:rPr lang="en-US" dirty="0" smtClean="0"/>
              <a:t>Hypertensive disorders</a:t>
            </a:r>
          </a:p>
          <a:p>
            <a:pPr>
              <a:buFontTx/>
              <a:buChar char="-"/>
            </a:pPr>
            <a:r>
              <a:rPr lang="en-US" dirty="0" err="1" smtClean="0"/>
              <a:t>Uteroplacental</a:t>
            </a:r>
            <a:r>
              <a:rPr lang="en-US" dirty="0" smtClean="0"/>
              <a:t> insufficiency</a:t>
            </a:r>
          </a:p>
          <a:p>
            <a:pPr>
              <a:buFontTx/>
              <a:buChar char="-"/>
            </a:pPr>
            <a:r>
              <a:rPr lang="en-US" dirty="0" smtClean="0"/>
              <a:t>Dehydration</a:t>
            </a:r>
          </a:p>
          <a:p>
            <a:pPr>
              <a:buFontTx/>
              <a:buChar char="-"/>
            </a:pPr>
            <a:r>
              <a:rPr lang="en-US" dirty="0" err="1" smtClean="0"/>
              <a:t>ideopathic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Uterine size smaller than period of amenorrhea</a:t>
            </a:r>
          </a:p>
          <a:p>
            <a:r>
              <a:rPr lang="en-US" dirty="0" smtClean="0"/>
              <a:t>Less fetal movements</a:t>
            </a:r>
          </a:p>
          <a:p>
            <a:r>
              <a:rPr lang="en-US" dirty="0" smtClean="0"/>
              <a:t>Uterus full of fetus due to scanty </a:t>
            </a:r>
            <a:r>
              <a:rPr lang="en-US" dirty="0" err="1" smtClean="0"/>
              <a:t>liqour</a:t>
            </a:r>
            <a:endParaRPr lang="en-US" dirty="0" smtClean="0"/>
          </a:p>
          <a:p>
            <a:r>
              <a:rPr lang="en-US" dirty="0" err="1" smtClean="0"/>
              <a:t>Malpresentation</a:t>
            </a:r>
            <a:r>
              <a:rPr lang="en-US" dirty="0" smtClean="0"/>
              <a:t>- breech common</a:t>
            </a:r>
          </a:p>
          <a:p>
            <a:r>
              <a:rPr lang="en-US" dirty="0" smtClean="0"/>
              <a:t>Evidence of intrauterine growth retardation</a:t>
            </a:r>
          </a:p>
          <a:p>
            <a:r>
              <a:rPr lang="en-US" dirty="0" err="1" smtClean="0"/>
              <a:t>Sonographycally</a:t>
            </a:r>
            <a:r>
              <a:rPr lang="en-US" dirty="0" smtClean="0"/>
              <a:t>-deepest vertical pocket less than 2cm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Fetal</a:t>
            </a:r>
          </a:p>
          <a:p>
            <a:pPr marL="514350" indent="-514350">
              <a:buNone/>
            </a:pPr>
            <a:r>
              <a:rPr lang="en-US" dirty="0" smtClean="0"/>
              <a:t>-abortions</a:t>
            </a:r>
          </a:p>
          <a:p>
            <a:pPr marL="514350" indent="-514350">
              <a:buNone/>
            </a:pPr>
            <a:r>
              <a:rPr lang="en-US" dirty="0" smtClean="0"/>
              <a:t>-Deformity due to intrauterine adhesions</a:t>
            </a:r>
          </a:p>
          <a:p>
            <a:pPr marL="514350" indent="-514350">
              <a:buNone/>
            </a:pPr>
            <a:r>
              <a:rPr lang="en-US" dirty="0" smtClean="0"/>
              <a:t>-fetal pulmonary </a:t>
            </a:r>
            <a:r>
              <a:rPr lang="en-US" dirty="0" err="1" smtClean="0"/>
              <a:t>hypoplasia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-cord compression</a:t>
            </a:r>
          </a:p>
          <a:p>
            <a:pPr marL="514350" indent="-514350">
              <a:buNone/>
            </a:pPr>
            <a:r>
              <a:rPr lang="en-US" dirty="0" smtClean="0"/>
              <a:t>-high fetal mortality</a:t>
            </a:r>
          </a:p>
          <a:p>
            <a:pPr marL="514350" indent="-514350">
              <a:buNone/>
            </a:pPr>
            <a:r>
              <a:rPr lang="en-US" dirty="0" smtClean="0"/>
              <a:t>2. Maternal – prolonged labor due to uterine inertia, increased operative </a:t>
            </a:r>
            <a:r>
              <a:rPr lang="en-US" dirty="0" smtClean="0"/>
              <a:t>deliveries</a:t>
            </a:r>
          </a:p>
          <a:p>
            <a:pPr marL="514350" indent="-514350">
              <a:buNone/>
            </a:pPr>
            <a:r>
              <a:rPr lang="en-US" dirty="0" smtClean="0"/>
              <a:t>3. Infections- </a:t>
            </a:r>
            <a:r>
              <a:rPr lang="en-US" dirty="0" err="1" smtClean="0"/>
              <a:t>chorioamnitis</a:t>
            </a:r>
            <a:endParaRPr lang="en-US" dirty="0" smtClean="0"/>
          </a:p>
          <a:p>
            <a:pPr marL="514350" indent="-514350"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Delivery is definitive management despite the gestational age</a:t>
            </a:r>
          </a:p>
          <a:p>
            <a:r>
              <a:rPr lang="en-US" dirty="0" smtClean="0"/>
              <a:t>Conservative management can be done in isolated cases in the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r>
              <a:rPr lang="en-US" dirty="0" smtClean="0"/>
              <a:t>Oral intake of water increases the amount of amniotic volume</a:t>
            </a:r>
          </a:p>
          <a:p>
            <a:r>
              <a:rPr lang="en-US" dirty="0" smtClean="0"/>
              <a:t>Amnion infusion?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</a:p>
          <a:p>
            <a:r>
              <a:rPr lang="en-US" dirty="0" smtClean="0"/>
              <a:t>Etiology 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Complications </a:t>
            </a:r>
          </a:p>
          <a:p>
            <a:r>
              <a:rPr lang="en-US" dirty="0" smtClean="0"/>
              <a:t>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polyhydramnios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Excess accumulation of </a:t>
            </a:r>
            <a:r>
              <a:rPr lang="en-US" dirty="0" err="1" smtClean="0"/>
              <a:t>liqour</a:t>
            </a:r>
            <a:r>
              <a:rPr lang="en-US" dirty="0" smtClean="0"/>
              <a:t> </a:t>
            </a:r>
            <a:r>
              <a:rPr lang="en-US" dirty="0" err="1" smtClean="0"/>
              <a:t>amnii</a:t>
            </a:r>
            <a:r>
              <a:rPr lang="en-US" dirty="0" smtClean="0"/>
              <a:t> by 2000mls</a:t>
            </a:r>
          </a:p>
          <a:p>
            <a:pPr>
              <a:buNone/>
            </a:pPr>
            <a:r>
              <a:rPr lang="en-US" dirty="0" err="1" smtClean="0"/>
              <a:t>Sonographically</a:t>
            </a:r>
            <a:r>
              <a:rPr lang="en-US" dirty="0" smtClean="0"/>
              <a:t> diagnosis is made when AFI is more than 25cm or deepest vertical pocket is more than 8cm</a:t>
            </a:r>
          </a:p>
          <a:p>
            <a:pPr>
              <a:buNone/>
            </a:pPr>
            <a:r>
              <a:rPr lang="en-US" dirty="0" smtClean="0"/>
              <a:t>Incidence – uncommon 1-2% of the cases</a:t>
            </a:r>
          </a:p>
          <a:p>
            <a:pPr>
              <a:buNone/>
            </a:pPr>
            <a:r>
              <a:rPr lang="en-US" dirty="0" smtClean="0"/>
              <a:t>Common in </a:t>
            </a:r>
            <a:r>
              <a:rPr lang="en-US" dirty="0" err="1" smtClean="0"/>
              <a:t>multiparous</a:t>
            </a:r>
            <a:r>
              <a:rPr lang="en-US" dirty="0" smtClean="0"/>
              <a:t> than </a:t>
            </a:r>
            <a:r>
              <a:rPr lang="en-US" dirty="0" err="1" smtClean="0"/>
              <a:t>primigravidas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Occurs in 1 in 1000 pregnancies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May result from deficient absorption as well as excessive production of </a:t>
            </a:r>
            <a:r>
              <a:rPr lang="en-US" dirty="0" err="1" smtClean="0"/>
              <a:t>liqour</a:t>
            </a:r>
            <a:r>
              <a:rPr lang="en-US" dirty="0" smtClean="0"/>
              <a:t> </a:t>
            </a:r>
            <a:r>
              <a:rPr lang="en-US" dirty="0" err="1" smtClean="0"/>
              <a:t>amnii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Fetal anomalies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a)</a:t>
            </a:r>
            <a:r>
              <a:rPr lang="en-US" dirty="0" err="1" smtClean="0"/>
              <a:t>ancephally</a:t>
            </a:r>
            <a:r>
              <a:rPr lang="en-US" dirty="0" smtClean="0"/>
              <a:t>- can be due </a:t>
            </a:r>
            <a:r>
              <a:rPr lang="en-US" dirty="0" err="1" smtClean="0"/>
              <a:t>transduation</a:t>
            </a:r>
            <a:r>
              <a:rPr lang="en-US" dirty="0" smtClean="0"/>
              <a:t> from exposed </a:t>
            </a:r>
            <a:r>
              <a:rPr lang="en-US" dirty="0" err="1" smtClean="0"/>
              <a:t>meninges</a:t>
            </a:r>
            <a:r>
              <a:rPr lang="en-US" dirty="0" smtClean="0"/>
              <a:t>, absence of swallowing reflexes and suppression of </a:t>
            </a:r>
            <a:r>
              <a:rPr lang="en-US" dirty="0" err="1" smtClean="0"/>
              <a:t>antidiuretic</a:t>
            </a:r>
            <a:r>
              <a:rPr lang="en-US" dirty="0" smtClean="0"/>
              <a:t> hormone leading to excessive urination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b) open </a:t>
            </a:r>
            <a:r>
              <a:rPr lang="en-US" dirty="0" err="1" smtClean="0"/>
              <a:t>spina</a:t>
            </a:r>
            <a:r>
              <a:rPr lang="en-US" dirty="0" smtClean="0"/>
              <a:t> bifida- </a:t>
            </a:r>
            <a:r>
              <a:rPr lang="en-US" dirty="0" err="1" smtClean="0"/>
              <a:t>increaseed</a:t>
            </a:r>
            <a:r>
              <a:rPr lang="en-US" dirty="0" smtClean="0"/>
              <a:t> transudation from </a:t>
            </a:r>
            <a:r>
              <a:rPr lang="en-US" dirty="0" err="1" smtClean="0"/>
              <a:t>meninges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c) </a:t>
            </a:r>
            <a:r>
              <a:rPr lang="en-US" dirty="0" err="1" smtClean="0"/>
              <a:t>oesophageal</a:t>
            </a:r>
            <a:r>
              <a:rPr lang="en-US" dirty="0" smtClean="0"/>
              <a:t> or duodenal </a:t>
            </a:r>
            <a:r>
              <a:rPr lang="en-US" dirty="0" err="1" smtClean="0"/>
              <a:t>atresia</a:t>
            </a:r>
            <a:r>
              <a:rPr lang="en-US" dirty="0" smtClean="0"/>
              <a:t>- prevent swallowing of </a:t>
            </a:r>
            <a:r>
              <a:rPr lang="en-US" dirty="0" err="1" smtClean="0"/>
              <a:t>liqour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d) facial clefts/neck masses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e) </a:t>
            </a:r>
            <a:r>
              <a:rPr lang="en-US" dirty="0" err="1" smtClean="0"/>
              <a:t>hydropes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d) </a:t>
            </a:r>
            <a:r>
              <a:rPr lang="en-US" dirty="0" err="1" smtClean="0"/>
              <a:t>aneuploidy</a:t>
            </a:r>
            <a:r>
              <a:rPr lang="en-US" dirty="0" smtClean="0"/>
              <a:t> or other congenital abnormalities</a:t>
            </a:r>
          </a:p>
          <a:p>
            <a:pPr>
              <a:buNone/>
            </a:pPr>
            <a:r>
              <a:rPr lang="en-US" dirty="0" smtClean="0"/>
              <a:t>2. placenta- </a:t>
            </a:r>
            <a:r>
              <a:rPr lang="en-US" dirty="0" err="1" smtClean="0"/>
              <a:t>choriongoma</a:t>
            </a:r>
            <a:r>
              <a:rPr lang="en-US" dirty="0" smtClean="0"/>
              <a:t> of the placenta-tumor growing from the </a:t>
            </a:r>
            <a:r>
              <a:rPr lang="en-US" dirty="0" err="1" smtClean="0"/>
              <a:t>villus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3. Multiple pregnancy- common in monozygotic twins </a:t>
            </a:r>
            <a:r>
              <a:rPr lang="en-US" dirty="0" err="1" smtClean="0"/>
              <a:t>esp</a:t>
            </a:r>
            <a:r>
              <a:rPr lang="en-US" dirty="0" smtClean="0"/>
              <a:t> TTTs</a:t>
            </a:r>
          </a:p>
          <a:p>
            <a:pPr>
              <a:buNone/>
            </a:pPr>
            <a:r>
              <a:rPr lang="en-US" dirty="0" smtClean="0"/>
              <a:t>4. Maternal factors- </a:t>
            </a:r>
            <a:r>
              <a:rPr lang="en-US" dirty="0" err="1" smtClean="0"/>
              <a:t>diabetis</a:t>
            </a:r>
            <a:r>
              <a:rPr lang="en-US" dirty="0" smtClean="0"/>
              <a:t> leads to raised fetal blood sugar. Cardiac and renal diseases leads to </a:t>
            </a:r>
            <a:r>
              <a:rPr lang="en-US" dirty="0" err="1" smtClean="0"/>
              <a:t>oedema</a:t>
            </a:r>
            <a:r>
              <a:rPr lang="en-US" dirty="0" smtClean="0"/>
              <a:t> of placenta hence transudation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Acute- sudden </a:t>
            </a:r>
            <a:r>
              <a:rPr lang="en-US" dirty="0" err="1" smtClean="0"/>
              <a:t>onsent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Chronic –commonest</a:t>
            </a:r>
          </a:p>
          <a:p>
            <a:pPr>
              <a:buNone/>
            </a:pPr>
            <a:r>
              <a:rPr lang="en-US" dirty="0" smtClean="0"/>
              <a:t>Can also be divided into mild (8-11cm), moderate (12-15cm) and severe more than 16cm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Diagnosis mainly from history and physical examination</a:t>
            </a:r>
          </a:p>
          <a:p>
            <a:pPr>
              <a:buNone/>
            </a:pPr>
            <a:r>
              <a:rPr lang="en-US" dirty="0" smtClean="0"/>
              <a:t>Symptoms from mechanical causes</a:t>
            </a:r>
          </a:p>
          <a:p>
            <a:pPr>
              <a:buNone/>
            </a:pPr>
            <a:r>
              <a:rPr lang="en-US" dirty="0" smtClean="0"/>
              <a:t>Respiratory distress</a:t>
            </a:r>
          </a:p>
          <a:p>
            <a:pPr>
              <a:buNone/>
            </a:pPr>
            <a:r>
              <a:rPr lang="en-US" dirty="0" smtClean="0"/>
              <a:t>Palpitations</a:t>
            </a:r>
          </a:p>
          <a:p>
            <a:pPr>
              <a:buNone/>
            </a:pPr>
            <a:r>
              <a:rPr lang="en-US" dirty="0" smtClean="0"/>
              <a:t>Edema of lower limbs</a:t>
            </a:r>
          </a:p>
          <a:p>
            <a:pPr>
              <a:buNone/>
            </a:pPr>
            <a:r>
              <a:rPr lang="en-US" dirty="0" smtClean="0"/>
              <a:t>On exam- P/A- Abdomen markedly distended</a:t>
            </a:r>
          </a:p>
          <a:p>
            <a:pPr>
              <a:buNone/>
            </a:pPr>
            <a:r>
              <a:rPr lang="en-US" dirty="0" smtClean="0"/>
              <a:t>Skin tense, shiny with large </a:t>
            </a:r>
            <a:r>
              <a:rPr lang="en-US" dirty="0" err="1" smtClean="0"/>
              <a:t>striae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Height of uterus greater than period of amenorrhea</a:t>
            </a:r>
          </a:p>
          <a:p>
            <a:pPr>
              <a:buNone/>
            </a:pPr>
            <a:r>
              <a:rPr lang="en-US" dirty="0" smtClean="0"/>
              <a:t>Fluid thrill elicited in all directions</a:t>
            </a:r>
          </a:p>
          <a:p>
            <a:pPr>
              <a:buNone/>
            </a:pPr>
            <a:r>
              <a:rPr lang="en-US" dirty="0" smtClean="0"/>
              <a:t>Fetal parts not well defined on palpation</a:t>
            </a:r>
          </a:p>
          <a:p>
            <a:pPr>
              <a:buNone/>
            </a:pPr>
            <a:r>
              <a:rPr lang="en-US" dirty="0" smtClean="0"/>
              <a:t>FHR- not </a:t>
            </a:r>
            <a:r>
              <a:rPr lang="en-US" dirty="0" err="1" smtClean="0"/>
              <a:t>heared</a:t>
            </a:r>
            <a:r>
              <a:rPr lang="en-US" dirty="0" smtClean="0"/>
              <a:t> distinctly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Ultrasound- Determine AFI and deepest vertical pocket, rule out twins and check for congenital fetal malformations</a:t>
            </a:r>
          </a:p>
          <a:p>
            <a:r>
              <a:rPr lang="en-US" dirty="0" smtClean="0"/>
              <a:t>Blood- blood grouping and rhesus factor, OGTT</a:t>
            </a:r>
          </a:p>
          <a:p>
            <a:r>
              <a:rPr lang="en-US" dirty="0" smtClean="0"/>
              <a:t>Amniotic fluid- check for alpha </a:t>
            </a:r>
            <a:r>
              <a:rPr lang="en-US" dirty="0" err="1" smtClean="0"/>
              <a:t>feto</a:t>
            </a:r>
            <a:r>
              <a:rPr lang="en-US" dirty="0" smtClean="0"/>
              <a:t> proteins- raised in fetus with open neural tubes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1.Maternal –during pregnancy- increased incidence of PET, </a:t>
            </a:r>
            <a:r>
              <a:rPr lang="en-US" dirty="0" err="1" smtClean="0"/>
              <a:t>Malpresentation</a:t>
            </a:r>
            <a:r>
              <a:rPr lang="en-US" dirty="0" smtClean="0"/>
              <a:t>, PROM, preterm labor.</a:t>
            </a:r>
          </a:p>
          <a:p>
            <a:pPr>
              <a:buNone/>
            </a:pPr>
            <a:r>
              <a:rPr lang="en-US" dirty="0"/>
              <a:t> D</a:t>
            </a:r>
            <a:r>
              <a:rPr lang="en-US" dirty="0" smtClean="0"/>
              <a:t>uring labor- cord </a:t>
            </a:r>
            <a:r>
              <a:rPr lang="en-US" dirty="0" err="1" smtClean="0"/>
              <a:t>prolapse</a:t>
            </a:r>
            <a:r>
              <a:rPr lang="en-US" dirty="0" smtClean="0"/>
              <a:t>, uterine inertia, operative deliveries, retained placenta, PPH</a:t>
            </a:r>
          </a:p>
          <a:p>
            <a:pPr>
              <a:buNone/>
            </a:pPr>
            <a:r>
              <a:rPr lang="en-US" dirty="0" smtClean="0"/>
              <a:t>During </a:t>
            </a:r>
            <a:r>
              <a:rPr lang="en-US" dirty="0" err="1" smtClean="0"/>
              <a:t>pueperium</a:t>
            </a:r>
            <a:r>
              <a:rPr lang="en-US" dirty="0" smtClean="0"/>
              <a:t>- uterine </a:t>
            </a:r>
            <a:r>
              <a:rPr lang="en-US" dirty="0" err="1" smtClean="0"/>
              <a:t>subinvolution</a:t>
            </a:r>
            <a:r>
              <a:rPr lang="en-US" dirty="0" smtClean="0"/>
              <a:t>, infections</a:t>
            </a:r>
          </a:p>
          <a:p>
            <a:pPr>
              <a:buNone/>
            </a:pPr>
            <a:r>
              <a:rPr lang="en-US" dirty="0" smtClean="0"/>
              <a:t>2. Fetal- </a:t>
            </a:r>
            <a:r>
              <a:rPr lang="en-US" dirty="0" err="1" smtClean="0"/>
              <a:t>perinatal</a:t>
            </a:r>
            <a:r>
              <a:rPr lang="en-US" dirty="0" smtClean="0"/>
              <a:t> mortalities-due to prematurity, congenital anomalies, cord </a:t>
            </a:r>
            <a:r>
              <a:rPr lang="en-US" dirty="0" err="1" smtClean="0"/>
              <a:t>prolapse</a:t>
            </a:r>
            <a:r>
              <a:rPr lang="en-US" dirty="0" smtClean="0"/>
              <a:t> </a:t>
            </a:r>
            <a:r>
              <a:rPr lang="en-US" dirty="0" err="1" smtClean="0"/>
              <a:t>hydropes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596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HYDRAMNIOS</vt:lpstr>
      <vt:lpstr>CONTENT</vt:lpstr>
      <vt:lpstr>polyhydramnios</vt:lpstr>
      <vt:lpstr>ETIOLOGY</vt:lpstr>
      <vt:lpstr>Slide 5</vt:lpstr>
      <vt:lpstr>TYPES</vt:lpstr>
      <vt:lpstr>Diagnosis </vt:lpstr>
      <vt:lpstr>Investigations</vt:lpstr>
      <vt:lpstr>Complications</vt:lpstr>
      <vt:lpstr>management</vt:lpstr>
      <vt:lpstr>OLOGOHYDROMNIOS</vt:lpstr>
      <vt:lpstr>Etiology </vt:lpstr>
      <vt:lpstr>Slide 13</vt:lpstr>
      <vt:lpstr>diagnosis</vt:lpstr>
      <vt:lpstr>Complications </vt:lpstr>
      <vt:lpstr>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HYDRAMNIOS</dc:title>
  <dc:creator>lenovo</dc:creator>
  <cp:lastModifiedBy>lenovo</cp:lastModifiedBy>
  <cp:revision>3</cp:revision>
  <dcterms:created xsi:type="dcterms:W3CDTF">2021-07-05T17:20:05Z</dcterms:created>
  <dcterms:modified xsi:type="dcterms:W3CDTF">2021-07-06T05:30:25Z</dcterms:modified>
</cp:coreProperties>
</file>