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6B25EC9E-7413-4C49-A5FA-DB95F1F9925A}" type="datetimeFigureOut">
              <a:rPr lang="en-ZA" smtClean="0"/>
              <a:t>07 Apr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791025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6B25EC9E-7413-4C49-A5FA-DB95F1F9925A}" type="datetimeFigureOut">
              <a:rPr lang="en-ZA" smtClean="0"/>
              <a:t>07 Apr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137258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6B25EC9E-7413-4C49-A5FA-DB95F1F9925A}" type="datetimeFigureOut">
              <a:rPr lang="en-ZA" smtClean="0"/>
              <a:t>07 Apr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20635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6B25EC9E-7413-4C49-A5FA-DB95F1F9925A}" type="datetimeFigureOut">
              <a:rPr lang="en-ZA" smtClean="0"/>
              <a:t>07 Apr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3157758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25EC9E-7413-4C49-A5FA-DB95F1F9925A}" type="datetimeFigureOut">
              <a:rPr lang="en-ZA" smtClean="0"/>
              <a:t>07 Apr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159877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6B25EC9E-7413-4C49-A5FA-DB95F1F9925A}" type="datetimeFigureOut">
              <a:rPr lang="en-ZA" smtClean="0"/>
              <a:t>07 Apr 2021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80190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6B25EC9E-7413-4C49-A5FA-DB95F1F9925A}" type="datetimeFigureOut">
              <a:rPr lang="en-ZA" smtClean="0"/>
              <a:t>07 Apr 2021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1092439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6B25EC9E-7413-4C49-A5FA-DB95F1F9925A}" type="datetimeFigureOut">
              <a:rPr lang="en-ZA" smtClean="0"/>
              <a:t>07 Apr 2021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6394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5EC9E-7413-4C49-A5FA-DB95F1F9925A}" type="datetimeFigureOut">
              <a:rPr lang="en-ZA" smtClean="0"/>
              <a:t>07 Apr 2021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317628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5EC9E-7413-4C49-A5FA-DB95F1F9925A}" type="datetimeFigureOut">
              <a:rPr lang="en-ZA" smtClean="0"/>
              <a:t>07 Apr 2021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335708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5EC9E-7413-4C49-A5FA-DB95F1F9925A}" type="datetimeFigureOut">
              <a:rPr lang="en-ZA" smtClean="0"/>
              <a:t>07 Apr 2021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31A9A28-308A-4B8D-95E9-305A50EE77BF}" type="slidenum">
              <a:rPr lang="en-ZA" smtClean="0"/>
              <a:t>‹#›</a:t>
            </a:fld>
            <a:endParaRPr lang="en-ZA"/>
          </a:p>
        </p:txBody>
      </p:sp>
    </p:spTree>
    <p:extLst>
      <p:ext uri="{BB962C8B-B14F-4D97-AF65-F5344CB8AC3E}">
        <p14:creationId xmlns:p14="http://schemas.microsoft.com/office/powerpoint/2010/main" val="391318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5EC9E-7413-4C49-A5FA-DB95F1F9925A}" type="datetimeFigureOut">
              <a:rPr lang="en-ZA" smtClean="0"/>
              <a:t>07 Apr 2021</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1A9A28-308A-4B8D-95E9-305A50EE77BF}" type="slidenum">
              <a:rPr lang="en-ZA" smtClean="0"/>
              <a:t>‹#›</a:t>
            </a:fld>
            <a:endParaRPr lang="en-ZA"/>
          </a:p>
        </p:txBody>
      </p:sp>
    </p:spTree>
    <p:extLst>
      <p:ext uri="{BB962C8B-B14F-4D97-AF65-F5344CB8AC3E}">
        <p14:creationId xmlns:p14="http://schemas.microsoft.com/office/powerpoint/2010/main" val="93159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HYPERSENSITIVITY DISEASES:</a:t>
            </a:r>
            <a:endParaRPr lang="en-ZA" dirty="0"/>
          </a:p>
        </p:txBody>
      </p:sp>
      <p:sp>
        <p:nvSpPr>
          <p:cNvPr id="3" name="Subtitle 2"/>
          <p:cNvSpPr>
            <a:spLocks noGrp="1"/>
          </p:cNvSpPr>
          <p:nvPr>
            <p:ph type="subTitle" idx="1"/>
          </p:nvPr>
        </p:nvSpPr>
        <p:spPr/>
        <p:txBody>
          <a:bodyPr/>
          <a:lstStyle/>
          <a:p>
            <a:r>
              <a:rPr lang="en-US" dirty="0" smtClean="0"/>
              <a:t>MECHANISMS OF IMMUNE-MEDIATED INJURY </a:t>
            </a:r>
            <a:endParaRPr lang="en-ZA" dirty="0"/>
          </a:p>
        </p:txBody>
      </p:sp>
    </p:spTree>
    <p:extLst>
      <p:ext uri="{BB962C8B-B14F-4D97-AF65-F5344CB8AC3E}">
        <p14:creationId xmlns:p14="http://schemas.microsoft.com/office/powerpoint/2010/main" val="1063284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r>
              <a:rPr lang="en-US" dirty="0" smtClean="0"/>
              <a:t>Late-phase reactions</a:t>
            </a:r>
            <a:endParaRPr lang="en-ZA" dirty="0"/>
          </a:p>
        </p:txBody>
      </p:sp>
      <p:sp>
        <p:nvSpPr>
          <p:cNvPr id="3" name="Content Placeholder 2"/>
          <p:cNvSpPr>
            <a:spLocks noGrp="1"/>
          </p:cNvSpPr>
          <p:nvPr>
            <p:ph idx="1"/>
          </p:nvPr>
        </p:nvSpPr>
        <p:spPr>
          <a:xfrm>
            <a:off x="838200" y="927280"/>
            <a:ext cx="10515600" cy="5537914"/>
          </a:xfrm>
        </p:spPr>
        <p:txBody>
          <a:bodyPr>
            <a:normAutofit fontScale="70000" lnSpcReduction="20000"/>
          </a:bodyPr>
          <a:lstStyle/>
          <a:p>
            <a:r>
              <a:rPr lang="en-US" dirty="0"/>
              <a:t>T</a:t>
            </a:r>
            <a:r>
              <a:rPr lang="en-US" dirty="0" smtClean="0"/>
              <a:t>he </a:t>
            </a:r>
            <a:r>
              <a:rPr lang="en-US" dirty="0" err="1" smtClean="0"/>
              <a:t>IgE</a:t>
            </a:r>
            <a:r>
              <a:rPr lang="en-US" dirty="0" smtClean="0"/>
              <a:t>-triggered reaction has two well-defined phases: </a:t>
            </a:r>
          </a:p>
          <a:p>
            <a:pPr marL="0" indent="0">
              <a:buNone/>
            </a:pPr>
            <a:r>
              <a:rPr lang="en-US" dirty="0" smtClean="0"/>
              <a:t>(1) immediate response, characterized by vasodilation, vascular leakage, and smooth muscle spasm, usually evident within 5 to 30 minutes after exposure to an allergen and subsiding by 60 minutes; and </a:t>
            </a:r>
          </a:p>
          <a:p>
            <a:pPr marL="0" indent="0">
              <a:buNone/>
            </a:pPr>
            <a:r>
              <a:rPr lang="en-US" dirty="0" smtClean="0"/>
              <a:t>(2) late-phase reaction that usually sets in 2 to 8 hours later and may last for several days and is characterized by inflammation as well as tissue destruction, such as mucosal epithelial cell damage. </a:t>
            </a:r>
          </a:p>
          <a:p>
            <a:r>
              <a:rPr lang="en-US" dirty="0" smtClean="0"/>
              <a:t>The dominant inflammatory cells in the late-phase reaction are neutrophils, </a:t>
            </a:r>
            <a:r>
              <a:rPr lang="en-US" dirty="0" err="1" smtClean="0"/>
              <a:t>eosinophils</a:t>
            </a:r>
            <a:r>
              <a:rPr lang="en-US" dirty="0" smtClean="0"/>
              <a:t>, and lymphocytes, especially TH2 cells. </a:t>
            </a:r>
          </a:p>
          <a:p>
            <a:r>
              <a:rPr lang="en-US" dirty="0" smtClean="0"/>
              <a:t>Neutrophils are recruited by various </a:t>
            </a:r>
            <a:r>
              <a:rPr lang="en-US" dirty="0" err="1" smtClean="0"/>
              <a:t>chemokines</a:t>
            </a:r>
            <a:r>
              <a:rPr lang="en-US" dirty="0" smtClean="0"/>
              <a:t>; </a:t>
            </a:r>
            <a:r>
              <a:rPr lang="en-US" dirty="0" err="1" smtClean="0"/>
              <a:t>Eosinophils</a:t>
            </a:r>
            <a:r>
              <a:rPr lang="en-US" dirty="0" smtClean="0"/>
              <a:t> are recruited by </a:t>
            </a:r>
            <a:r>
              <a:rPr lang="en-US" dirty="0" err="1" smtClean="0"/>
              <a:t>eotaxin</a:t>
            </a:r>
            <a:r>
              <a:rPr lang="en-US" dirty="0" smtClean="0"/>
              <a:t> and other </a:t>
            </a:r>
            <a:r>
              <a:rPr lang="en-US" dirty="0" err="1" smtClean="0"/>
              <a:t>chemokines</a:t>
            </a:r>
            <a:r>
              <a:rPr lang="en-US" dirty="0" smtClean="0"/>
              <a:t> released from TNF-activated epithelium and are important effectors of tissue injury in the late-phase response. </a:t>
            </a:r>
          </a:p>
          <a:p>
            <a:r>
              <a:rPr lang="en-US" dirty="0" err="1" smtClean="0"/>
              <a:t>Eosinophils</a:t>
            </a:r>
            <a:r>
              <a:rPr lang="en-US" dirty="0" smtClean="0"/>
              <a:t> produce major basic protein and eosinophil cationic protein, which are toxic to epithelial cells, and LTC4 and platelet-activating factor, which promote inflammation. </a:t>
            </a:r>
          </a:p>
          <a:p>
            <a:r>
              <a:rPr lang="en-US" dirty="0" smtClean="0"/>
              <a:t>Cytokines produced by TH2 cells have multiple actions. </a:t>
            </a:r>
          </a:p>
          <a:p>
            <a:r>
              <a:rPr lang="en-US" dirty="0" smtClean="0"/>
              <a:t>The recruited leukocytes can amplify and sustain the inflammatory response even in the absence of continuous allergen exposure. In addition, inflammatory leukocytes are responsible for much of the epithelial cell injury in immediate hypersensitivity. </a:t>
            </a:r>
          </a:p>
          <a:p>
            <a:r>
              <a:rPr lang="en-US" dirty="0" smtClean="0"/>
              <a:t>Because inflammation is a major component of many allergic diseases, notably asthma and atopic dermatitis, therapy usually includes anti-inflammatory drugs such as corticosteroids</a:t>
            </a:r>
            <a:endParaRPr lang="en-ZA" dirty="0"/>
          </a:p>
        </p:txBody>
      </p:sp>
    </p:spTree>
    <p:extLst>
      <p:ext uri="{BB962C8B-B14F-4D97-AF65-F5344CB8AC3E}">
        <p14:creationId xmlns:p14="http://schemas.microsoft.com/office/powerpoint/2010/main" val="3956900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78039" y="862885"/>
            <a:ext cx="9659155" cy="5615187"/>
          </a:xfrm>
          <a:prstGeom prst="rect">
            <a:avLst/>
          </a:prstGeom>
        </p:spPr>
      </p:pic>
    </p:spTree>
    <p:extLst>
      <p:ext uri="{BB962C8B-B14F-4D97-AF65-F5344CB8AC3E}">
        <p14:creationId xmlns:p14="http://schemas.microsoft.com/office/powerpoint/2010/main" val="2633653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Antibody-Mediated Diseases (Type II Hypersensitivity)  </a:t>
            </a:r>
            <a:br>
              <a:rPr lang="en-US" dirty="0" smtClean="0"/>
            </a:br>
            <a:endParaRPr lang="en-ZA" dirty="0"/>
          </a:p>
        </p:txBody>
      </p:sp>
      <p:sp>
        <p:nvSpPr>
          <p:cNvPr id="3" name="Content Placeholder 2"/>
          <p:cNvSpPr>
            <a:spLocks noGrp="1"/>
          </p:cNvSpPr>
          <p:nvPr>
            <p:ph idx="1"/>
          </p:nvPr>
        </p:nvSpPr>
        <p:spPr/>
        <p:txBody>
          <a:bodyPr>
            <a:normAutofit/>
          </a:bodyPr>
          <a:lstStyle/>
          <a:p>
            <a:r>
              <a:rPr lang="en-US" dirty="0" smtClean="0"/>
              <a:t>Antibody-mediated (type II) hypersensitivity disorders are caused by antibodies directed against target antigens on the surface of cells or other tissue components. </a:t>
            </a:r>
          </a:p>
          <a:p>
            <a:r>
              <a:rPr lang="en-US" dirty="0" smtClean="0"/>
              <a:t>The antigens may be normal molecules intrinsic to cell membranes or extracellular matrix, or they may be adsorbed exogenous antigens (e.g., a drug metabolite). </a:t>
            </a:r>
          </a:p>
          <a:p>
            <a:r>
              <a:rPr lang="en-US" dirty="0" smtClean="0"/>
              <a:t>Antibody-mediated abnormalities are the underlying cause of many human diseases;</a:t>
            </a:r>
          </a:p>
          <a:p>
            <a:r>
              <a:rPr lang="en-US" dirty="0" smtClean="0"/>
              <a:t>In all these disorders the tissue damage or functional abnormalities result from a limited number of mechanisms </a:t>
            </a:r>
          </a:p>
          <a:p>
            <a:endParaRPr lang="en-ZA" dirty="0"/>
          </a:p>
        </p:txBody>
      </p:sp>
    </p:spTree>
    <p:extLst>
      <p:ext uri="{BB962C8B-B14F-4D97-AF65-F5344CB8AC3E}">
        <p14:creationId xmlns:p14="http://schemas.microsoft.com/office/powerpoint/2010/main" val="296154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56092"/>
          </a:xfrm>
        </p:spPr>
        <p:txBody>
          <a:bodyPr>
            <a:normAutofit fontScale="90000"/>
          </a:bodyPr>
          <a:lstStyle/>
          <a:p>
            <a:r>
              <a:rPr lang="en-ZA" dirty="0" smtClean="0"/>
              <a:t>Examples of type II </a:t>
            </a:r>
            <a:r>
              <a:rPr lang="en-ZA" dirty="0" err="1" smtClean="0"/>
              <a:t>dses</a:t>
            </a:r>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7665486"/>
              </p:ext>
            </p:extLst>
          </p:nvPr>
        </p:nvGraphicFramePr>
        <p:xfrm>
          <a:off x="399244" y="991674"/>
          <a:ext cx="11475076" cy="5396247"/>
        </p:xfrm>
        <a:graphic>
          <a:graphicData uri="http://schemas.openxmlformats.org/drawingml/2006/table">
            <a:tbl>
              <a:tblPr firstRow="1" bandRow="1">
                <a:tableStyleId>{5C22544A-7EE6-4342-B048-85BDC9FD1C3A}</a:tableStyleId>
              </a:tblPr>
              <a:tblGrid>
                <a:gridCol w="2868769"/>
                <a:gridCol w="2868769"/>
                <a:gridCol w="2868769"/>
                <a:gridCol w="2868769"/>
              </a:tblGrid>
              <a:tr h="1040372">
                <a:tc>
                  <a:txBody>
                    <a:bodyPr/>
                    <a:lstStyle/>
                    <a:p>
                      <a:pPr algn="l"/>
                      <a:r>
                        <a:rPr lang="en-ZA" b="1" dirty="0"/>
                        <a:t>Disease</a:t>
                      </a:r>
                      <a:endParaRPr lang="en-ZA" dirty="0"/>
                    </a:p>
                  </a:txBody>
                  <a:tcPr marL="47625" marR="47625" marT="47625" marB="47625" anchor="b"/>
                </a:tc>
                <a:tc>
                  <a:txBody>
                    <a:bodyPr/>
                    <a:lstStyle/>
                    <a:p>
                      <a:pPr algn="l"/>
                      <a:r>
                        <a:rPr lang="en-ZA" b="1"/>
                        <a:t>Target Antigen</a:t>
                      </a:r>
                      <a:endParaRPr lang="en-ZA"/>
                    </a:p>
                  </a:txBody>
                  <a:tcPr marL="47625" marR="47625" marT="47625" marB="47625" anchor="b"/>
                </a:tc>
                <a:tc>
                  <a:txBody>
                    <a:bodyPr/>
                    <a:lstStyle/>
                    <a:p>
                      <a:pPr algn="l"/>
                      <a:r>
                        <a:rPr lang="en-ZA" b="1"/>
                        <a:t>Mechanisms of Disease</a:t>
                      </a:r>
                      <a:endParaRPr lang="en-ZA"/>
                    </a:p>
                  </a:txBody>
                  <a:tcPr marL="47625" marR="47625" marT="47625" marB="47625" anchor="b"/>
                </a:tc>
                <a:tc>
                  <a:txBody>
                    <a:bodyPr/>
                    <a:lstStyle/>
                    <a:p>
                      <a:pPr algn="l"/>
                      <a:r>
                        <a:rPr lang="en-ZA" b="1"/>
                        <a:t>Clinicopathologic Manifestations</a:t>
                      </a:r>
                      <a:endParaRPr lang="en-ZA"/>
                    </a:p>
                  </a:txBody>
                  <a:tcPr marL="47625" marR="47625" marT="47625" marB="47625" anchor="b"/>
                </a:tc>
              </a:tr>
              <a:tr h="1764844">
                <a:tc>
                  <a:txBody>
                    <a:bodyPr/>
                    <a:lstStyle/>
                    <a:p>
                      <a:pPr algn="l"/>
                      <a:r>
                        <a:rPr lang="en-ZA" dirty="0"/>
                        <a:t>Autoimmune </a:t>
                      </a:r>
                      <a:r>
                        <a:rPr lang="en-ZA" dirty="0" err="1"/>
                        <a:t>hemolytic</a:t>
                      </a:r>
                      <a:r>
                        <a:rPr lang="en-ZA" dirty="0"/>
                        <a:t> </a:t>
                      </a:r>
                      <a:r>
                        <a:rPr lang="en-ZA" dirty="0" err="1"/>
                        <a:t>anemia</a:t>
                      </a:r>
                      <a:r>
                        <a:rPr lang="en-ZA" dirty="0"/>
                        <a:t/>
                      </a:r>
                      <a:br>
                        <a:rPr lang="en-ZA" dirty="0"/>
                      </a:br>
                      <a:r>
                        <a:rPr lang="en-ZA" dirty="0"/>
                        <a:t>Autoimmune thrombocytopenic </a:t>
                      </a:r>
                      <a:r>
                        <a:rPr lang="en-ZA" dirty="0" err="1"/>
                        <a:t>purpura</a:t>
                      </a:r>
                      <a:endParaRPr lang="en-ZA" dirty="0"/>
                    </a:p>
                  </a:txBody>
                  <a:tcPr marL="47625" marR="47625" marT="47625" marB="47625"/>
                </a:tc>
                <a:tc>
                  <a:txBody>
                    <a:bodyPr/>
                    <a:lstStyle/>
                    <a:p>
                      <a:pPr algn="l"/>
                      <a:r>
                        <a:rPr lang="en-ZA" dirty="0"/>
                        <a:t>Erythrocyte membrane proteins (Rh blood group antigens, I antigen)</a:t>
                      </a:r>
                      <a:br>
                        <a:rPr lang="en-ZA" dirty="0"/>
                      </a:br>
                      <a:r>
                        <a:rPr lang="en-ZA" dirty="0"/>
                        <a:t>Platelet membrane proteins (</a:t>
                      </a:r>
                      <a:r>
                        <a:rPr lang="en-ZA" dirty="0" err="1"/>
                        <a:t>gpllb:Illa</a:t>
                      </a:r>
                      <a:r>
                        <a:rPr lang="en-ZA" dirty="0"/>
                        <a:t> integrin)</a:t>
                      </a:r>
                    </a:p>
                  </a:txBody>
                  <a:tcPr marL="47625" marR="47625" marT="47625" marB="47625"/>
                </a:tc>
                <a:tc>
                  <a:txBody>
                    <a:bodyPr/>
                    <a:lstStyle/>
                    <a:p>
                      <a:pPr algn="l"/>
                      <a:r>
                        <a:rPr lang="en-US" dirty="0" err="1"/>
                        <a:t>Opsonization</a:t>
                      </a:r>
                      <a:r>
                        <a:rPr lang="en-US" dirty="0"/>
                        <a:t> and phagocytosis of erythrocytes</a:t>
                      </a:r>
                      <a:br>
                        <a:rPr lang="en-US" dirty="0"/>
                      </a:br>
                      <a:r>
                        <a:rPr lang="en-US" dirty="0" err="1"/>
                        <a:t>Opsonization</a:t>
                      </a:r>
                      <a:r>
                        <a:rPr lang="en-US" dirty="0"/>
                        <a:t> and phagocytosis of platelets</a:t>
                      </a:r>
                    </a:p>
                  </a:txBody>
                  <a:tcPr marL="47625" marR="47625" marT="47625" marB="47625"/>
                </a:tc>
                <a:tc>
                  <a:txBody>
                    <a:bodyPr/>
                    <a:lstStyle/>
                    <a:p>
                      <a:pPr algn="l"/>
                      <a:r>
                        <a:rPr lang="en-ZA"/>
                        <a:t>Hemolysis, anemia</a:t>
                      </a:r>
                      <a:br>
                        <a:rPr lang="en-ZA"/>
                      </a:br>
                      <a:r>
                        <a:rPr lang="en-ZA"/>
                        <a:t>Bleeding</a:t>
                      </a:r>
                    </a:p>
                  </a:txBody>
                  <a:tcPr marL="47625" marR="47625" marT="47625" marB="47625"/>
                </a:tc>
              </a:tr>
              <a:tr h="1169873">
                <a:tc>
                  <a:txBody>
                    <a:bodyPr/>
                    <a:lstStyle/>
                    <a:p>
                      <a:pPr algn="l"/>
                      <a:r>
                        <a:rPr lang="en-ZA" dirty="0"/>
                        <a:t>Pemphigus vulgaris</a:t>
                      </a:r>
                    </a:p>
                  </a:txBody>
                  <a:tcPr marL="47625" marR="47625" marT="47625" marB="47625"/>
                </a:tc>
                <a:tc>
                  <a:txBody>
                    <a:bodyPr/>
                    <a:lstStyle/>
                    <a:p>
                      <a:pPr algn="l"/>
                      <a:r>
                        <a:rPr lang="en-US"/>
                        <a:t>Proteins in intercellular junctions of epidermal cells (epidermal cadherin)</a:t>
                      </a:r>
                    </a:p>
                  </a:txBody>
                  <a:tcPr marL="47625" marR="47625" marT="47625" marB="47625"/>
                </a:tc>
                <a:tc>
                  <a:txBody>
                    <a:bodyPr/>
                    <a:lstStyle/>
                    <a:p>
                      <a:pPr algn="l"/>
                      <a:r>
                        <a:rPr lang="en-US"/>
                        <a:t>Antibody-mediated activation of proteases, disruption of intercellular adhesions</a:t>
                      </a:r>
                    </a:p>
                  </a:txBody>
                  <a:tcPr marL="47625" marR="47625" marT="47625" marB="47625"/>
                </a:tc>
                <a:tc>
                  <a:txBody>
                    <a:bodyPr/>
                    <a:lstStyle/>
                    <a:p>
                      <a:pPr algn="l"/>
                      <a:r>
                        <a:rPr lang="en-ZA"/>
                        <a:t>Skin vesicles (bullae)</a:t>
                      </a:r>
                    </a:p>
                  </a:txBody>
                  <a:tcPr marL="47625" marR="47625" marT="47625" marB="47625"/>
                </a:tc>
              </a:tr>
              <a:tr h="1421158">
                <a:tc>
                  <a:txBody>
                    <a:bodyPr/>
                    <a:lstStyle/>
                    <a:p>
                      <a:pPr algn="l"/>
                      <a:r>
                        <a:rPr lang="en-ZA" dirty="0" err="1"/>
                        <a:t>Vasculitis</a:t>
                      </a:r>
                      <a:r>
                        <a:rPr lang="en-ZA" dirty="0"/>
                        <a:t> caused by ANCA</a:t>
                      </a:r>
                    </a:p>
                  </a:txBody>
                  <a:tcPr marL="47625" marR="47625" marT="47625" marB="47625"/>
                </a:tc>
                <a:tc>
                  <a:txBody>
                    <a:bodyPr/>
                    <a:lstStyle/>
                    <a:p>
                      <a:pPr algn="l"/>
                      <a:r>
                        <a:rPr lang="en-US"/>
                        <a:t>Neutrophil granule proteins, presumably released from activated neutrophils</a:t>
                      </a:r>
                    </a:p>
                  </a:txBody>
                  <a:tcPr marL="47625" marR="47625" marT="47625" marB="47625"/>
                </a:tc>
                <a:tc>
                  <a:txBody>
                    <a:bodyPr/>
                    <a:lstStyle/>
                    <a:p>
                      <a:pPr algn="l"/>
                      <a:r>
                        <a:rPr lang="en-ZA"/>
                        <a:t>Neutrophil degranulation and inflammation</a:t>
                      </a:r>
                    </a:p>
                  </a:txBody>
                  <a:tcPr marL="47625" marR="47625" marT="47625" marB="47625"/>
                </a:tc>
                <a:tc>
                  <a:txBody>
                    <a:bodyPr/>
                    <a:lstStyle/>
                    <a:p>
                      <a:pPr algn="l"/>
                      <a:r>
                        <a:rPr lang="en-ZA" dirty="0" err="1"/>
                        <a:t>Vasculitis</a:t>
                      </a:r>
                      <a:endParaRPr lang="en-ZA" dirty="0"/>
                    </a:p>
                  </a:txBody>
                  <a:tcPr marL="47625" marR="47625" marT="47625" marB="47625"/>
                </a:tc>
              </a:tr>
            </a:tbl>
          </a:graphicData>
        </a:graphic>
      </p:graphicFrame>
    </p:spTree>
    <p:extLst>
      <p:ext uri="{BB962C8B-B14F-4D97-AF65-F5344CB8AC3E}">
        <p14:creationId xmlns:p14="http://schemas.microsoft.com/office/powerpoint/2010/main" val="2481293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37773974"/>
              </p:ext>
            </p:extLst>
          </p:nvPr>
        </p:nvGraphicFramePr>
        <p:xfrm>
          <a:off x="838200" y="798489"/>
          <a:ext cx="10515600" cy="5214203"/>
        </p:xfrm>
        <a:graphic>
          <a:graphicData uri="http://schemas.openxmlformats.org/drawingml/2006/table">
            <a:tbl>
              <a:tblPr firstRow="1" bandRow="1">
                <a:tableStyleId>{5C22544A-7EE6-4342-B048-85BDC9FD1C3A}</a:tableStyleId>
              </a:tblPr>
              <a:tblGrid>
                <a:gridCol w="2628900"/>
                <a:gridCol w="2628900"/>
                <a:gridCol w="2628900"/>
                <a:gridCol w="2628900"/>
              </a:tblGrid>
              <a:tr h="368817">
                <a:tc>
                  <a:txBody>
                    <a:bodyPr/>
                    <a:lstStyle/>
                    <a:p>
                      <a:endParaRPr lang="en-ZA" dirty="0"/>
                    </a:p>
                  </a:txBody>
                  <a:tcPr marL="47625" marR="47625" marT="47625" marB="47625" anchor="ctr"/>
                </a:tc>
                <a:tc>
                  <a:txBody>
                    <a:bodyPr/>
                    <a:lstStyle/>
                    <a:p>
                      <a:endParaRPr lang="en-ZA"/>
                    </a:p>
                  </a:txBody>
                  <a:tcPr/>
                </a:tc>
                <a:tc>
                  <a:txBody>
                    <a:bodyPr/>
                    <a:lstStyle/>
                    <a:p>
                      <a:endParaRPr lang="en-ZA"/>
                    </a:p>
                  </a:txBody>
                  <a:tcPr/>
                </a:tc>
                <a:tc>
                  <a:txBody>
                    <a:bodyPr/>
                    <a:lstStyle/>
                    <a:p>
                      <a:endParaRPr lang="en-ZA" dirty="0"/>
                    </a:p>
                  </a:txBody>
                  <a:tcPr/>
                </a:tc>
              </a:tr>
              <a:tr h="1087073">
                <a:tc>
                  <a:txBody>
                    <a:bodyPr/>
                    <a:lstStyle/>
                    <a:p>
                      <a:pPr algn="l"/>
                      <a:r>
                        <a:rPr lang="en-ZA" dirty="0" err="1"/>
                        <a:t>Goodpasture</a:t>
                      </a:r>
                      <a:r>
                        <a:rPr lang="en-ZA" dirty="0"/>
                        <a:t> syndrome</a:t>
                      </a:r>
                    </a:p>
                  </a:txBody>
                  <a:tcPr marL="47625" marR="47625" marT="47625" marB="47625"/>
                </a:tc>
                <a:tc>
                  <a:txBody>
                    <a:bodyPr/>
                    <a:lstStyle/>
                    <a:p>
                      <a:pPr algn="l"/>
                      <a:r>
                        <a:rPr lang="en-ZA" sz="1600" dirty="0" err="1"/>
                        <a:t>Noncollagenous</a:t>
                      </a:r>
                      <a:r>
                        <a:rPr lang="en-ZA" sz="1600" dirty="0"/>
                        <a:t> protein in basement membranes of kidney glomeruli and lung alveoli</a:t>
                      </a:r>
                    </a:p>
                  </a:txBody>
                  <a:tcPr marL="47625" marR="47625" marT="47625" marB="47625"/>
                </a:tc>
                <a:tc>
                  <a:txBody>
                    <a:bodyPr/>
                    <a:lstStyle/>
                    <a:p>
                      <a:pPr algn="l"/>
                      <a:r>
                        <a:rPr lang="en-US" sz="1600"/>
                        <a:t>Complement- and Fc receptor-mediated inflammation</a:t>
                      </a:r>
                    </a:p>
                  </a:txBody>
                  <a:tcPr marL="47625" marR="47625" marT="47625" marB="47625"/>
                </a:tc>
                <a:tc>
                  <a:txBody>
                    <a:bodyPr/>
                    <a:lstStyle/>
                    <a:p>
                      <a:pPr algn="l"/>
                      <a:r>
                        <a:rPr lang="en-ZA" sz="1600"/>
                        <a:t>Nephritis, lung hemorrhage</a:t>
                      </a:r>
                    </a:p>
                  </a:txBody>
                  <a:tcPr marL="47625" marR="47625" marT="47625" marB="47625"/>
                </a:tc>
              </a:tr>
              <a:tr h="745645">
                <a:tc>
                  <a:txBody>
                    <a:bodyPr/>
                    <a:lstStyle/>
                    <a:p>
                      <a:pPr algn="l"/>
                      <a:r>
                        <a:rPr lang="en-ZA" dirty="0"/>
                        <a:t>Acute rheumatic fever</a:t>
                      </a:r>
                    </a:p>
                  </a:txBody>
                  <a:tcPr marL="47625" marR="47625" marT="47625" marB="47625"/>
                </a:tc>
                <a:tc>
                  <a:txBody>
                    <a:bodyPr/>
                    <a:lstStyle/>
                    <a:p>
                      <a:pPr algn="l"/>
                      <a:r>
                        <a:rPr lang="en-US" sz="1600" dirty="0"/>
                        <a:t>Streptococcal cell wall antigen; antibody cross-reacts with myocardial antigen</a:t>
                      </a:r>
                    </a:p>
                  </a:txBody>
                  <a:tcPr marL="47625" marR="47625" marT="47625" marB="47625"/>
                </a:tc>
                <a:tc>
                  <a:txBody>
                    <a:bodyPr/>
                    <a:lstStyle/>
                    <a:p>
                      <a:pPr algn="l"/>
                      <a:r>
                        <a:rPr lang="en-ZA" sz="1600"/>
                        <a:t>Inflammation, macrophage activation</a:t>
                      </a:r>
                    </a:p>
                  </a:txBody>
                  <a:tcPr marL="47625" marR="47625" marT="47625" marB="47625"/>
                </a:tc>
                <a:tc>
                  <a:txBody>
                    <a:bodyPr/>
                    <a:lstStyle/>
                    <a:p>
                      <a:pPr algn="l"/>
                      <a:r>
                        <a:rPr lang="en-ZA" sz="1600"/>
                        <a:t>Myocarditis, arthritis</a:t>
                      </a:r>
                    </a:p>
                  </a:txBody>
                  <a:tcPr marL="47625" marR="47625" marT="47625" marB="47625"/>
                </a:tc>
              </a:tr>
              <a:tr h="837012">
                <a:tc>
                  <a:txBody>
                    <a:bodyPr/>
                    <a:lstStyle/>
                    <a:p>
                      <a:pPr algn="l"/>
                      <a:r>
                        <a:rPr lang="en-ZA" dirty="0"/>
                        <a:t>Myasthenia gravis</a:t>
                      </a:r>
                    </a:p>
                  </a:txBody>
                  <a:tcPr marL="47625" marR="47625" marT="47625" marB="47625"/>
                </a:tc>
                <a:tc>
                  <a:txBody>
                    <a:bodyPr/>
                    <a:lstStyle/>
                    <a:p>
                      <a:pPr algn="l"/>
                      <a:r>
                        <a:rPr lang="en-ZA" sz="1600" dirty="0"/>
                        <a:t>Acetylcholine receptor</a:t>
                      </a:r>
                    </a:p>
                  </a:txBody>
                  <a:tcPr marL="47625" marR="47625" marT="47625" marB="47625"/>
                </a:tc>
                <a:tc>
                  <a:txBody>
                    <a:bodyPr/>
                    <a:lstStyle/>
                    <a:p>
                      <a:pPr algn="l"/>
                      <a:r>
                        <a:rPr lang="en-US" sz="1600" dirty="0"/>
                        <a:t>Antibody inhibits acetylcholine binding, down-modulates receptors</a:t>
                      </a:r>
                    </a:p>
                  </a:txBody>
                  <a:tcPr marL="47625" marR="47625" marT="47625" marB="47625"/>
                </a:tc>
                <a:tc>
                  <a:txBody>
                    <a:bodyPr/>
                    <a:lstStyle/>
                    <a:p>
                      <a:pPr algn="l"/>
                      <a:r>
                        <a:rPr lang="en-ZA" sz="1600"/>
                        <a:t>Muscle weakness, paralysis</a:t>
                      </a:r>
                    </a:p>
                  </a:txBody>
                  <a:tcPr marL="47625" marR="47625" marT="47625" marB="47625"/>
                </a:tc>
              </a:tr>
              <a:tr h="669817">
                <a:tc>
                  <a:txBody>
                    <a:bodyPr/>
                    <a:lstStyle/>
                    <a:p>
                      <a:pPr algn="l"/>
                      <a:r>
                        <a:rPr lang="en-ZA" dirty="0"/>
                        <a:t>Graves disease (hyperthyroidism)</a:t>
                      </a:r>
                    </a:p>
                  </a:txBody>
                  <a:tcPr marL="47625" marR="47625" marT="47625" marB="47625"/>
                </a:tc>
                <a:tc>
                  <a:txBody>
                    <a:bodyPr/>
                    <a:lstStyle/>
                    <a:p>
                      <a:pPr algn="l"/>
                      <a:r>
                        <a:rPr lang="en-ZA" sz="1600"/>
                        <a:t>TSH receptor</a:t>
                      </a:r>
                    </a:p>
                  </a:txBody>
                  <a:tcPr marL="47625" marR="47625" marT="47625" marB="47625"/>
                </a:tc>
                <a:tc>
                  <a:txBody>
                    <a:bodyPr/>
                    <a:lstStyle/>
                    <a:p>
                      <a:pPr algn="l"/>
                      <a:r>
                        <a:rPr lang="en-US" sz="1600" dirty="0"/>
                        <a:t>Antibody-mediated stimulation of TSH receptors</a:t>
                      </a:r>
                    </a:p>
                  </a:txBody>
                  <a:tcPr marL="47625" marR="47625" marT="47625" marB="47625"/>
                </a:tc>
                <a:tc>
                  <a:txBody>
                    <a:bodyPr/>
                    <a:lstStyle/>
                    <a:p>
                      <a:pPr algn="l"/>
                      <a:r>
                        <a:rPr lang="en-ZA" sz="1600" dirty="0"/>
                        <a:t>Hyperthyroidism</a:t>
                      </a:r>
                    </a:p>
                  </a:txBody>
                  <a:tcPr marL="47625" marR="47625" marT="47625" marB="47625"/>
                </a:tc>
              </a:tr>
              <a:tr h="586949">
                <a:tc>
                  <a:txBody>
                    <a:bodyPr/>
                    <a:lstStyle/>
                    <a:p>
                      <a:pPr algn="l"/>
                      <a:r>
                        <a:rPr lang="en-ZA" dirty="0"/>
                        <a:t>Insulin-resistant diabetes</a:t>
                      </a:r>
                    </a:p>
                  </a:txBody>
                  <a:tcPr marL="47625" marR="47625" marT="47625" marB="47625"/>
                </a:tc>
                <a:tc>
                  <a:txBody>
                    <a:bodyPr/>
                    <a:lstStyle/>
                    <a:p>
                      <a:pPr algn="l"/>
                      <a:r>
                        <a:rPr lang="en-ZA" sz="1600"/>
                        <a:t>Insulin receptor</a:t>
                      </a:r>
                    </a:p>
                  </a:txBody>
                  <a:tcPr marL="47625" marR="47625" marT="47625" marB="47625"/>
                </a:tc>
                <a:tc>
                  <a:txBody>
                    <a:bodyPr/>
                    <a:lstStyle/>
                    <a:p>
                      <a:pPr algn="l"/>
                      <a:r>
                        <a:rPr lang="en-US" sz="1600" dirty="0"/>
                        <a:t>Antibody inhibits binding of insulin</a:t>
                      </a:r>
                    </a:p>
                  </a:txBody>
                  <a:tcPr marL="47625" marR="47625" marT="47625" marB="47625"/>
                </a:tc>
                <a:tc>
                  <a:txBody>
                    <a:bodyPr/>
                    <a:lstStyle/>
                    <a:p>
                      <a:pPr algn="l"/>
                      <a:r>
                        <a:rPr lang="en-ZA" sz="1600" dirty="0" err="1"/>
                        <a:t>Hyperglycemia</a:t>
                      </a:r>
                      <a:r>
                        <a:rPr lang="en-ZA" sz="1600" dirty="0"/>
                        <a:t>, ketoacidosis</a:t>
                      </a:r>
                    </a:p>
                  </a:txBody>
                  <a:tcPr marL="47625" marR="47625" marT="47625" marB="47625"/>
                </a:tc>
              </a:tr>
              <a:tr h="837012">
                <a:tc>
                  <a:txBody>
                    <a:bodyPr/>
                    <a:lstStyle/>
                    <a:p>
                      <a:pPr algn="l"/>
                      <a:r>
                        <a:rPr lang="en-ZA" dirty="0"/>
                        <a:t>Pernicious </a:t>
                      </a:r>
                      <a:r>
                        <a:rPr lang="en-ZA" dirty="0" err="1"/>
                        <a:t>anemia</a:t>
                      </a:r>
                      <a:endParaRPr lang="en-ZA" dirty="0"/>
                    </a:p>
                  </a:txBody>
                  <a:tcPr marL="47625" marR="47625" marT="47625" marB="47625"/>
                </a:tc>
                <a:tc>
                  <a:txBody>
                    <a:bodyPr/>
                    <a:lstStyle/>
                    <a:p>
                      <a:pPr algn="l"/>
                      <a:r>
                        <a:rPr lang="en-US" sz="1600"/>
                        <a:t>Intrinsic factor of gastric parietal cells</a:t>
                      </a:r>
                    </a:p>
                  </a:txBody>
                  <a:tcPr marL="47625" marR="47625" marT="47625" marB="47625"/>
                </a:tc>
                <a:tc>
                  <a:txBody>
                    <a:bodyPr/>
                    <a:lstStyle/>
                    <a:p>
                      <a:pPr algn="l"/>
                      <a:r>
                        <a:rPr lang="en-US" sz="1600" dirty="0"/>
                        <a:t>Neutralization of intrinsic factor, decreased absorption of vitamin B</a:t>
                      </a:r>
                      <a:r>
                        <a:rPr lang="en-US" sz="1600" baseline="-25000" dirty="0"/>
                        <a:t>12</a:t>
                      </a:r>
                      <a:endParaRPr lang="en-US" sz="1600" dirty="0"/>
                    </a:p>
                  </a:txBody>
                  <a:tcPr marL="47625" marR="47625" marT="47625" marB="47625"/>
                </a:tc>
                <a:tc>
                  <a:txBody>
                    <a:bodyPr/>
                    <a:lstStyle/>
                    <a:p>
                      <a:pPr algn="l"/>
                      <a:r>
                        <a:rPr lang="en-ZA" sz="1600" dirty="0"/>
                        <a:t>Abnormal erythropoiesis, </a:t>
                      </a:r>
                      <a:r>
                        <a:rPr lang="en-ZA" sz="1600" dirty="0" err="1"/>
                        <a:t>anemia</a:t>
                      </a:r>
                      <a:endParaRPr lang="en-ZA" sz="1600" dirty="0"/>
                    </a:p>
                  </a:txBody>
                  <a:tcPr marL="47625" marR="47625" marT="47625" marB="47625"/>
                </a:tc>
              </a:tr>
            </a:tbl>
          </a:graphicData>
        </a:graphic>
      </p:graphicFrame>
    </p:spTree>
    <p:extLst>
      <p:ext uri="{BB962C8B-B14F-4D97-AF65-F5344CB8AC3E}">
        <p14:creationId xmlns:p14="http://schemas.microsoft.com/office/powerpoint/2010/main" val="374535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3639"/>
            <a:ext cx="10515600" cy="476519"/>
          </a:xfrm>
        </p:spPr>
        <p:txBody>
          <a:bodyPr>
            <a:normAutofit fontScale="90000"/>
          </a:bodyPr>
          <a:lstStyle/>
          <a:p>
            <a:r>
              <a:rPr lang="en-US" sz="3100" dirty="0" smtClean="0"/>
              <a:t>Immune Complex Diseases (Type III Hypersensitivity)  </a:t>
            </a:r>
            <a:r>
              <a:rPr lang="en-US" dirty="0" smtClean="0"/>
              <a:t/>
            </a:r>
            <a:br>
              <a:rPr lang="en-US" dirty="0" smtClean="0"/>
            </a:br>
            <a:endParaRPr lang="en-ZA" dirty="0"/>
          </a:p>
        </p:txBody>
      </p:sp>
      <p:sp>
        <p:nvSpPr>
          <p:cNvPr id="3" name="Content Placeholder 2"/>
          <p:cNvSpPr>
            <a:spLocks noGrp="1"/>
          </p:cNvSpPr>
          <p:nvPr>
            <p:ph idx="1"/>
          </p:nvPr>
        </p:nvSpPr>
        <p:spPr>
          <a:xfrm>
            <a:off x="838200" y="837126"/>
            <a:ext cx="10515600" cy="5834129"/>
          </a:xfrm>
        </p:spPr>
        <p:txBody>
          <a:bodyPr>
            <a:normAutofit fontScale="70000" lnSpcReduction="20000"/>
          </a:bodyPr>
          <a:lstStyle/>
          <a:p>
            <a:r>
              <a:rPr lang="en-US" dirty="0" smtClean="0"/>
              <a:t>Antigen-antibody (immune) complexes that are formed in the circulation may deposit in blood vessels, leading to complement activation and acute inflammation. </a:t>
            </a:r>
          </a:p>
          <a:p>
            <a:r>
              <a:rPr lang="en-US" dirty="0" smtClean="0"/>
              <a:t>The antigens in these complexes may be exogenous antigens, such as microbial proteins, or endogenous antigens, such as nucleoproteins. </a:t>
            </a:r>
          </a:p>
          <a:p>
            <a:r>
              <a:rPr lang="en-US" dirty="0" smtClean="0"/>
              <a:t>The mere formation of immune complexes does not equate with hypersensitivity disease; antigen-antibody complexes are produced during many immune responses and are usually </a:t>
            </a:r>
            <a:r>
              <a:rPr lang="en-US" dirty="0" err="1" smtClean="0"/>
              <a:t>phagocytosed</a:t>
            </a:r>
            <a:r>
              <a:rPr lang="en-US" dirty="0" smtClean="0"/>
              <a:t>, representing a normal mechanism of antigen removal. It is only when these complexes are produced in large amounts, persist, and are deposited in tissues that they are pathogenic. </a:t>
            </a:r>
          </a:p>
          <a:p>
            <a:r>
              <a:rPr lang="en-US" dirty="0" smtClean="0"/>
              <a:t>Pathogenic immune complexes may form in the circulation and subsequently deposit in blood vessels, or the complexes may form at sites where antigen has been planted (in situ immune complexes). </a:t>
            </a:r>
          </a:p>
          <a:p>
            <a:r>
              <a:rPr lang="en-US" dirty="0" smtClean="0"/>
              <a:t>Immune complex-mediated injury is systemic when complexes are formed in the circulation and are deposited in several organs, or localized to particular organs (e.g., kidneys, joints, or skin) if the complexes are formed and deposited in a specific site. The mechanism of tissue injury is the same regardless of the pattern of distribution; however, the sequence of events and the conditions leading to the formation of systemic and local immune complexes are different and will be considered separately </a:t>
            </a:r>
          </a:p>
          <a:p>
            <a:r>
              <a:rPr lang="en-US" dirty="0" smtClean="0"/>
              <a:t>The pathogenesis of systemic immune complex disease can be divided into three phases: (1) formation of antigen-antibody complexes in the circulation and (2) deposition of the immune complexes in various tissues, thus initiating (3) an inflammatory reaction in various sites throughout the body leading to disease</a:t>
            </a:r>
            <a:endParaRPr lang="en-ZA" dirty="0"/>
          </a:p>
        </p:txBody>
      </p:sp>
    </p:spTree>
    <p:extLst>
      <p:ext uri="{BB962C8B-B14F-4D97-AF65-F5344CB8AC3E}">
        <p14:creationId xmlns:p14="http://schemas.microsoft.com/office/powerpoint/2010/main" val="1875943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Examples </a:t>
            </a:r>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7516034"/>
              </p:ext>
            </p:extLst>
          </p:nvPr>
        </p:nvGraphicFramePr>
        <p:xfrm>
          <a:off x="838200" y="1825625"/>
          <a:ext cx="10515600" cy="451104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pPr algn="l"/>
                      <a:r>
                        <a:rPr lang="en-ZA" b="1" dirty="0"/>
                        <a:t>Disease</a:t>
                      </a:r>
                      <a:endParaRPr lang="en-ZA" dirty="0"/>
                    </a:p>
                  </a:txBody>
                  <a:tcPr marL="47625" marR="47625" marT="47625" marB="47625" anchor="b"/>
                </a:tc>
                <a:tc>
                  <a:txBody>
                    <a:bodyPr/>
                    <a:lstStyle/>
                    <a:p>
                      <a:pPr algn="l"/>
                      <a:r>
                        <a:rPr lang="en-ZA" b="1"/>
                        <a:t>Antigen Involved</a:t>
                      </a:r>
                      <a:endParaRPr lang="en-ZA"/>
                    </a:p>
                  </a:txBody>
                  <a:tcPr marL="47625" marR="47625" marT="47625" marB="47625" anchor="b"/>
                </a:tc>
                <a:tc>
                  <a:txBody>
                    <a:bodyPr/>
                    <a:lstStyle/>
                    <a:p>
                      <a:pPr algn="l"/>
                      <a:r>
                        <a:rPr lang="en-ZA" b="1"/>
                        <a:t>Clinicopathologic Manifestations</a:t>
                      </a:r>
                      <a:endParaRPr lang="en-ZA"/>
                    </a:p>
                  </a:txBody>
                  <a:tcPr marL="47625" marR="47625" marT="47625" marB="47625" anchor="b"/>
                </a:tc>
              </a:tr>
              <a:tr h="370840">
                <a:tc>
                  <a:txBody>
                    <a:bodyPr/>
                    <a:lstStyle/>
                    <a:p>
                      <a:pPr algn="l"/>
                      <a:r>
                        <a:rPr lang="en-ZA" dirty="0"/>
                        <a:t>Systemic lupus </a:t>
                      </a:r>
                      <a:r>
                        <a:rPr lang="en-ZA" dirty="0" err="1"/>
                        <a:t>erythematosus</a:t>
                      </a:r>
                      <a:endParaRPr lang="en-ZA" dirty="0"/>
                    </a:p>
                  </a:txBody>
                  <a:tcPr marL="47625" marR="47625" marT="47625" marB="47625"/>
                </a:tc>
                <a:tc>
                  <a:txBody>
                    <a:bodyPr/>
                    <a:lstStyle/>
                    <a:p>
                      <a:pPr algn="l"/>
                      <a:r>
                        <a:rPr lang="en-ZA"/>
                        <a:t>Nuclear antigens</a:t>
                      </a:r>
                    </a:p>
                  </a:txBody>
                  <a:tcPr marL="47625" marR="47625" marT="47625" marB="47625"/>
                </a:tc>
                <a:tc>
                  <a:txBody>
                    <a:bodyPr/>
                    <a:lstStyle/>
                    <a:p>
                      <a:pPr algn="l"/>
                      <a:r>
                        <a:rPr lang="en-ZA" dirty="0"/>
                        <a:t>Nephritis, skin lesions, arthritis, others</a:t>
                      </a:r>
                    </a:p>
                  </a:txBody>
                  <a:tcPr marL="47625" marR="47625" marT="47625" marB="47625"/>
                </a:tc>
              </a:tr>
              <a:tr h="370840">
                <a:tc>
                  <a:txBody>
                    <a:bodyPr/>
                    <a:lstStyle/>
                    <a:p>
                      <a:pPr algn="l"/>
                      <a:r>
                        <a:rPr lang="en-ZA" dirty="0" err="1"/>
                        <a:t>Poststreptococcal</a:t>
                      </a:r>
                      <a:r>
                        <a:rPr lang="en-ZA" dirty="0"/>
                        <a:t> glomerulonephritis</a:t>
                      </a:r>
                    </a:p>
                  </a:txBody>
                  <a:tcPr marL="47625" marR="47625" marT="47625" marB="47625"/>
                </a:tc>
                <a:tc>
                  <a:txBody>
                    <a:bodyPr/>
                    <a:lstStyle/>
                    <a:p>
                      <a:pPr algn="l"/>
                      <a:r>
                        <a:rPr lang="en-US" dirty="0"/>
                        <a:t>Streptococcal cell wall antigen(s); may be "planted" in glomerular basement membrane</a:t>
                      </a:r>
                    </a:p>
                  </a:txBody>
                  <a:tcPr marL="47625" marR="47625" marT="47625" marB="47625"/>
                </a:tc>
                <a:tc>
                  <a:txBody>
                    <a:bodyPr/>
                    <a:lstStyle/>
                    <a:p>
                      <a:pPr algn="l"/>
                      <a:r>
                        <a:rPr lang="en-ZA"/>
                        <a:t>Nephritis</a:t>
                      </a:r>
                    </a:p>
                  </a:txBody>
                  <a:tcPr marL="47625" marR="47625" marT="47625" marB="47625"/>
                </a:tc>
              </a:tr>
              <a:tr h="370840">
                <a:tc>
                  <a:txBody>
                    <a:bodyPr/>
                    <a:lstStyle/>
                    <a:p>
                      <a:pPr algn="l"/>
                      <a:r>
                        <a:rPr lang="en-ZA" dirty="0" err="1"/>
                        <a:t>Polyarteritis</a:t>
                      </a:r>
                      <a:r>
                        <a:rPr lang="en-ZA" dirty="0"/>
                        <a:t> </a:t>
                      </a:r>
                      <a:r>
                        <a:rPr lang="en-ZA" dirty="0" err="1"/>
                        <a:t>nodosa</a:t>
                      </a:r>
                      <a:endParaRPr lang="en-ZA" dirty="0"/>
                    </a:p>
                  </a:txBody>
                  <a:tcPr marL="47625" marR="47625" marT="47625" marB="47625"/>
                </a:tc>
                <a:tc>
                  <a:txBody>
                    <a:bodyPr/>
                    <a:lstStyle/>
                    <a:p>
                      <a:pPr algn="l"/>
                      <a:r>
                        <a:rPr lang="en-ZA"/>
                        <a:t>Hepatitis B virus antigen</a:t>
                      </a:r>
                    </a:p>
                  </a:txBody>
                  <a:tcPr marL="47625" marR="47625" marT="47625" marB="47625"/>
                </a:tc>
                <a:tc>
                  <a:txBody>
                    <a:bodyPr/>
                    <a:lstStyle/>
                    <a:p>
                      <a:pPr algn="l"/>
                      <a:r>
                        <a:rPr lang="en-ZA"/>
                        <a:t>Systemic vasculitis</a:t>
                      </a:r>
                    </a:p>
                  </a:txBody>
                  <a:tcPr marL="47625" marR="47625" marT="47625" marB="47625"/>
                </a:tc>
              </a:tr>
              <a:tr h="370840">
                <a:tc>
                  <a:txBody>
                    <a:bodyPr/>
                    <a:lstStyle/>
                    <a:p>
                      <a:pPr algn="l"/>
                      <a:r>
                        <a:rPr lang="en-ZA" dirty="0"/>
                        <a:t>Reactive arthritis</a:t>
                      </a:r>
                    </a:p>
                  </a:txBody>
                  <a:tcPr marL="47625" marR="47625" marT="47625" marB="47625"/>
                </a:tc>
                <a:tc>
                  <a:txBody>
                    <a:bodyPr/>
                    <a:lstStyle/>
                    <a:p>
                      <a:pPr algn="l"/>
                      <a:r>
                        <a:rPr lang="en-ZA"/>
                        <a:t>Bacterial antigens (</a:t>
                      </a:r>
                      <a:r>
                        <a:rPr lang="en-ZA" i="1"/>
                        <a:t>Yersinia</a:t>
                      </a:r>
                      <a:r>
                        <a:rPr lang="en-ZA"/>
                        <a:t>)</a:t>
                      </a:r>
                    </a:p>
                  </a:txBody>
                  <a:tcPr marL="47625" marR="47625" marT="47625" marB="47625"/>
                </a:tc>
                <a:tc>
                  <a:txBody>
                    <a:bodyPr/>
                    <a:lstStyle/>
                    <a:p>
                      <a:pPr algn="l"/>
                      <a:r>
                        <a:rPr lang="en-ZA"/>
                        <a:t>Acute arthritis</a:t>
                      </a:r>
                    </a:p>
                  </a:txBody>
                  <a:tcPr marL="47625" marR="47625" marT="47625" marB="47625"/>
                </a:tc>
              </a:tr>
              <a:tr h="370840">
                <a:tc>
                  <a:txBody>
                    <a:bodyPr/>
                    <a:lstStyle/>
                    <a:p>
                      <a:pPr algn="l"/>
                      <a:r>
                        <a:rPr lang="en-ZA" dirty="0"/>
                        <a:t>Serum sickness</a:t>
                      </a:r>
                    </a:p>
                  </a:txBody>
                  <a:tcPr marL="47625" marR="47625" marT="47625" marB="47625"/>
                </a:tc>
                <a:tc>
                  <a:txBody>
                    <a:bodyPr/>
                    <a:lstStyle/>
                    <a:p>
                      <a:pPr algn="l"/>
                      <a:r>
                        <a:rPr lang="en-US"/>
                        <a:t>Various proteins, such as foreign serum protein (horse anti-thymocyte globulin)</a:t>
                      </a:r>
                    </a:p>
                  </a:txBody>
                  <a:tcPr marL="47625" marR="47625" marT="47625" marB="47625"/>
                </a:tc>
                <a:tc>
                  <a:txBody>
                    <a:bodyPr/>
                    <a:lstStyle/>
                    <a:p>
                      <a:pPr algn="l"/>
                      <a:r>
                        <a:rPr lang="en-ZA"/>
                        <a:t>Arthritis, vasculitis, nephritis</a:t>
                      </a:r>
                    </a:p>
                  </a:txBody>
                  <a:tcPr marL="47625" marR="47625" marT="47625" marB="47625"/>
                </a:tc>
              </a:tr>
              <a:tr h="370840">
                <a:tc>
                  <a:txBody>
                    <a:bodyPr/>
                    <a:lstStyle/>
                    <a:p>
                      <a:pPr algn="l"/>
                      <a:r>
                        <a:rPr lang="en-ZA" dirty="0" err="1"/>
                        <a:t>Arthus</a:t>
                      </a:r>
                      <a:r>
                        <a:rPr lang="en-ZA" dirty="0"/>
                        <a:t> reaction (</a:t>
                      </a:r>
                      <a:r>
                        <a:rPr lang="en-ZA" dirty="0" smtClean="0"/>
                        <a:t>experimental</a:t>
                      </a:r>
                      <a:r>
                        <a:rPr lang="en-ZA" baseline="0" dirty="0" smtClean="0"/>
                        <a:t> </a:t>
                      </a:r>
                      <a:r>
                        <a:rPr lang="en-ZA" dirty="0" smtClean="0"/>
                        <a:t>Example</a:t>
                      </a:r>
                      <a:r>
                        <a:rPr lang="en-ZA" baseline="0" dirty="0" smtClean="0"/>
                        <a:t> of local immune complex deposition)</a:t>
                      </a:r>
                      <a:endParaRPr lang="en-ZA" dirty="0"/>
                    </a:p>
                  </a:txBody>
                  <a:tcPr marL="47625" marR="47625" marT="47625" marB="47625"/>
                </a:tc>
                <a:tc>
                  <a:txBody>
                    <a:bodyPr/>
                    <a:lstStyle/>
                    <a:p>
                      <a:pPr algn="l"/>
                      <a:r>
                        <a:rPr lang="en-ZA"/>
                        <a:t>Various foreign proteins</a:t>
                      </a:r>
                    </a:p>
                  </a:txBody>
                  <a:tcPr marL="47625" marR="47625" marT="47625" marB="47625"/>
                </a:tc>
                <a:tc>
                  <a:txBody>
                    <a:bodyPr/>
                    <a:lstStyle/>
                    <a:p>
                      <a:pPr algn="l"/>
                      <a:r>
                        <a:rPr lang="en-ZA" dirty="0"/>
                        <a:t>Cutaneous </a:t>
                      </a:r>
                      <a:r>
                        <a:rPr lang="en-ZA" dirty="0" err="1"/>
                        <a:t>vasculitis</a:t>
                      </a:r>
                      <a:endParaRPr lang="en-ZA" dirty="0"/>
                    </a:p>
                  </a:txBody>
                  <a:tcPr marL="47625" marR="47625" marT="47625" marB="47625"/>
                </a:tc>
              </a:tr>
            </a:tbl>
          </a:graphicData>
        </a:graphic>
      </p:graphicFrame>
    </p:spTree>
    <p:extLst>
      <p:ext uri="{BB962C8B-B14F-4D97-AF65-F5344CB8AC3E}">
        <p14:creationId xmlns:p14="http://schemas.microsoft.com/office/powerpoint/2010/main" val="3482806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5155"/>
            <a:ext cx="10515600" cy="566670"/>
          </a:xfrm>
        </p:spPr>
        <p:txBody>
          <a:bodyPr>
            <a:normAutofit fontScale="90000"/>
          </a:bodyPr>
          <a:lstStyle/>
          <a:p>
            <a:r>
              <a:rPr lang="en-US" sz="2800" dirty="0" smtClean="0"/>
              <a:t>T-Cell-Mediated (Type IV) Hypersensitivity  </a:t>
            </a:r>
            <a:r>
              <a:rPr lang="en-US" dirty="0" smtClean="0"/>
              <a:t/>
            </a:r>
            <a:br>
              <a:rPr lang="en-US" dirty="0" smtClean="0"/>
            </a:br>
            <a:endParaRPr lang="en-ZA" dirty="0"/>
          </a:p>
        </p:txBody>
      </p:sp>
      <p:sp>
        <p:nvSpPr>
          <p:cNvPr id="3" name="Content Placeholder 2"/>
          <p:cNvSpPr>
            <a:spLocks noGrp="1"/>
          </p:cNvSpPr>
          <p:nvPr>
            <p:ph idx="1"/>
          </p:nvPr>
        </p:nvSpPr>
        <p:spPr>
          <a:xfrm>
            <a:off x="838200" y="1081825"/>
            <a:ext cx="10515600" cy="5095138"/>
          </a:xfrm>
        </p:spPr>
        <p:txBody>
          <a:bodyPr>
            <a:normAutofit/>
          </a:bodyPr>
          <a:lstStyle/>
          <a:p>
            <a:r>
              <a:rPr lang="en-US" dirty="0" smtClean="0"/>
              <a:t>Two types of T-cell reactions are capable of causing tissue injury and disease:</a:t>
            </a:r>
          </a:p>
          <a:p>
            <a:pPr marL="514350" indent="-514350">
              <a:buFont typeface="+mj-lt"/>
              <a:buAutoNum type="arabicPeriod"/>
            </a:pPr>
            <a:r>
              <a:rPr lang="en-US" dirty="0" smtClean="0"/>
              <a:t>Delayed-type hypersensitivity (DTH), initiated by CD4+ T cells.</a:t>
            </a:r>
            <a:r>
              <a:rPr lang="en-US" dirty="0" smtClean="0"/>
              <a:t> In DTH, TH1-type CD4+ T cells secrete cytokines, leading to recruitment of other cells, especially macrophages, which are the major effector cells of injury. </a:t>
            </a:r>
          </a:p>
          <a:p>
            <a:pPr marL="514350" indent="-514350">
              <a:buFont typeface="+mj-lt"/>
              <a:buAutoNum type="arabicPeriod"/>
            </a:pPr>
            <a:endParaRPr lang="en-US" dirty="0" smtClean="0"/>
          </a:p>
          <a:p>
            <a:pPr marL="514350" indent="-514350">
              <a:buFont typeface="+mj-lt"/>
              <a:buAutoNum type="arabicPeriod"/>
            </a:pPr>
            <a:r>
              <a:rPr lang="en-US" dirty="0" smtClean="0"/>
              <a:t>Direct cell cytotoxicity, mediated by CD8+ T cells. In cell-mediated cytotoxicity, cytotoxic CD8+ T cells are responsible for tissue damage </a:t>
            </a:r>
          </a:p>
          <a:p>
            <a:pPr marL="514350" indent="-514350">
              <a:buFont typeface="+mj-lt"/>
              <a:buAutoNum type="arabicPeriod"/>
            </a:pPr>
            <a:endParaRPr lang="en-ZA" dirty="0"/>
          </a:p>
        </p:txBody>
      </p:sp>
    </p:spTree>
    <p:extLst>
      <p:ext uri="{BB962C8B-B14F-4D97-AF65-F5344CB8AC3E}">
        <p14:creationId xmlns:p14="http://schemas.microsoft.com/office/powerpoint/2010/main" val="3706110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07607"/>
          </a:xfrm>
        </p:spPr>
        <p:txBody>
          <a:bodyPr>
            <a:normAutofit fontScale="90000"/>
          </a:bodyPr>
          <a:lstStyle/>
          <a:p>
            <a:r>
              <a:rPr lang="en-ZA" dirty="0" smtClean="0"/>
              <a:t>Examples </a:t>
            </a:r>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5987384"/>
              </p:ext>
            </p:extLst>
          </p:nvPr>
        </p:nvGraphicFramePr>
        <p:xfrm>
          <a:off x="838200" y="914401"/>
          <a:ext cx="10515600" cy="5154135"/>
        </p:xfrm>
        <a:graphic>
          <a:graphicData uri="http://schemas.openxmlformats.org/drawingml/2006/table">
            <a:tbl>
              <a:tblPr firstRow="1" bandRow="1">
                <a:tableStyleId>{5C22544A-7EE6-4342-B048-85BDC9FD1C3A}</a:tableStyleId>
              </a:tblPr>
              <a:tblGrid>
                <a:gridCol w="3505200"/>
                <a:gridCol w="3505200"/>
                <a:gridCol w="3505200"/>
              </a:tblGrid>
              <a:tr h="402468">
                <a:tc>
                  <a:txBody>
                    <a:bodyPr/>
                    <a:lstStyle/>
                    <a:p>
                      <a:pPr algn="l"/>
                      <a:r>
                        <a:rPr lang="en-ZA" b="1" dirty="0"/>
                        <a:t>Disease</a:t>
                      </a:r>
                      <a:endParaRPr lang="en-ZA" dirty="0"/>
                    </a:p>
                  </a:txBody>
                  <a:tcPr marL="47625" marR="47625" marT="47625" marB="47625" anchor="b"/>
                </a:tc>
                <a:tc>
                  <a:txBody>
                    <a:bodyPr/>
                    <a:lstStyle/>
                    <a:p>
                      <a:pPr algn="l"/>
                      <a:r>
                        <a:rPr lang="en-US" b="1"/>
                        <a:t>Specificity of Pathogenic T cells</a:t>
                      </a:r>
                      <a:endParaRPr lang="en-US"/>
                    </a:p>
                  </a:txBody>
                  <a:tcPr marL="47625" marR="47625" marT="47625" marB="47625" anchor="b"/>
                </a:tc>
                <a:tc>
                  <a:txBody>
                    <a:bodyPr/>
                    <a:lstStyle/>
                    <a:p>
                      <a:pPr algn="l"/>
                      <a:r>
                        <a:rPr lang="en-ZA" b="1"/>
                        <a:t>Clinicopathologic Manifestations</a:t>
                      </a:r>
                      <a:endParaRPr lang="en-ZA"/>
                    </a:p>
                  </a:txBody>
                  <a:tcPr marL="47625" marR="47625" marT="47625" marB="47625" anchor="b"/>
                </a:tc>
              </a:tr>
              <a:tr h="833903">
                <a:tc>
                  <a:txBody>
                    <a:bodyPr/>
                    <a:lstStyle/>
                    <a:p>
                      <a:pPr algn="l"/>
                      <a:r>
                        <a:rPr lang="en-ZA" dirty="0"/>
                        <a:t>Type 1 diabetes mellitus</a:t>
                      </a:r>
                    </a:p>
                  </a:txBody>
                  <a:tcPr marL="47625" marR="47625" marT="47625" marB="47625"/>
                </a:tc>
                <a:tc>
                  <a:txBody>
                    <a:bodyPr/>
                    <a:lstStyle/>
                    <a:p>
                      <a:pPr algn="l"/>
                      <a:r>
                        <a:rPr lang="en-US" sz="1600" dirty="0"/>
                        <a:t>Antigens of pancreatic islet βcells (insulin, glutamic acid decarboxylase, others)</a:t>
                      </a:r>
                    </a:p>
                  </a:txBody>
                  <a:tcPr marL="47625" marR="47625" marT="47625" marB="47625"/>
                </a:tc>
                <a:tc>
                  <a:txBody>
                    <a:bodyPr/>
                    <a:lstStyle/>
                    <a:p>
                      <a:pPr algn="l"/>
                      <a:r>
                        <a:rPr lang="en-ZA" sz="1600"/>
                        <a:t>Insulitis (chronic inflammation in islets), destruction of </a:t>
                      </a:r>
                      <a:r>
                        <a:rPr lang="el-GR" sz="1600"/>
                        <a:t>β</a:t>
                      </a:r>
                      <a:r>
                        <a:rPr lang="en-ZA" sz="1600"/>
                        <a:t>cells; diabetes</a:t>
                      </a:r>
                    </a:p>
                  </a:txBody>
                  <a:tcPr marL="47625" marR="47625" marT="47625" marB="47625"/>
                </a:tc>
              </a:tr>
              <a:tr h="700266">
                <a:tc>
                  <a:txBody>
                    <a:bodyPr/>
                    <a:lstStyle/>
                    <a:p>
                      <a:pPr algn="l"/>
                      <a:r>
                        <a:rPr lang="en-ZA" dirty="0"/>
                        <a:t>Multiple sclerosis</a:t>
                      </a:r>
                    </a:p>
                  </a:txBody>
                  <a:tcPr marL="47625" marR="47625" marT="47625" marB="47625"/>
                </a:tc>
                <a:tc>
                  <a:txBody>
                    <a:bodyPr/>
                    <a:lstStyle/>
                    <a:p>
                      <a:pPr algn="l"/>
                      <a:r>
                        <a:rPr lang="en-ZA" sz="1600" dirty="0"/>
                        <a:t>Protein antigens in CNS myelin (myelin basic protein, </a:t>
                      </a:r>
                      <a:r>
                        <a:rPr lang="en-ZA" sz="1600" dirty="0" err="1"/>
                        <a:t>proteolipid</a:t>
                      </a:r>
                      <a:r>
                        <a:rPr lang="en-ZA" sz="1600" dirty="0"/>
                        <a:t> protein)</a:t>
                      </a:r>
                    </a:p>
                  </a:txBody>
                  <a:tcPr marL="47625" marR="47625" marT="47625" marB="47625"/>
                </a:tc>
                <a:tc>
                  <a:txBody>
                    <a:bodyPr/>
                    <a:lstStyle/>
                    <a:p>
                      <a:pPr algn="l"/>
                      <a:r>
                        <a:rPr lang="en-US" sz="1600"/>
                        <a:t>Demyelination in CNS with perivascular inflammation; paralysis, ocular lesions</a:t>
                      </a:r>
                    </a:p>
                  </a:txBody>
                  <a:tcPr marL="47625" marR="47625" marT="47625" marB="47625"/>
                </a:tc>
              </a:tr>
              <a:tr h="789231">
                <a:tc>
                  <a:txBody>
                    <a:bodyPr/>
                    <a:lstStyle/>
                    <a:p>
                      <a:pPr algn="l"/>
                      <a:r>
                        <a:rPr lang="en-ZA" dirty="0"/>
                        <a:t>Rheumatoid arthritis</a:t>
                      </a:r>
                    </a:p>
                  </a:txBody>
                  <a:tcPr marL="47625" marR="47625" marT="47625" marB="47625"/>
                </a:tc>
                <a:tc>
                  <a:txBody>
                    <a:bodyPr/>
                    <a:lstStyle/>
                    <a:p>
                      <a:pPr algn="l"/>
                      <a:r>
                        <a:rPr lang="en-US" sz="1600" dirty="0"/>
                        <a:t>Unknown antigen in joint </a:t>
                      </a:r>
                      <a:r>
                        <a:rPr lang="en-US" sz="1600" dirty="0" err="1"/>
                        <a:t>synovium</a:t>
                      </a:r>
                      <a:r>
                        <a:rPr lang="en-US" sz="1600" dirty="0"/>
                        <a:t> (type II collagen?); role of antibodies?</a:t>
                      </a:r>
                    </a:p>
                  </a:txBody>
                  <a:tcPr marL="47625" marR="47625" marT="47625" marB="47625"/>
                </a:tc>
                <a:tc>
                  <a:txBody>
                    <a:bodyPr/>
                    <a:lstStyle/>
                    <a:p>
                      <a:pPr algn="l"/>
                      <a:r>
                        <a:rPr lang="en-US" sz="1600" dirty="0"/>
                        <a:t>Chronic arthritis with inflammation, destruction of articular cartilage and bone</a:t>
                      </a:r>
                    </a:p>
                  </a:txBody>
                  <a:tcPr marL="47625" marR="47625" marT="47625" marB="47625"/>
                </a:tc>
              </a:tr>
              <a:tr h="578206">
                <a:tc>
                  <a:txBody>
                    <a:bodyPr/>
                    <a:lstStyle/>
                    <a:p>
                      <a:pPr algn="l"/>
                      <a:r>
                        <a:rPr lang="en-ZA" dirty="0"/>
                        <a:t>Peripheral neuropathy; </a:t>
                      </a:r>
                      <a:r>
                        <a:rPr lang="en-ZA" dirty="0" err="1"/>
                        <a:t>Guillain-Barré</a:t>
                      </a:r>
                      <a:r>
                        <a:rPr lang="en-ZA" dirty="0"/>
                        <a:t> syndrome?</a:t>
                      </a:r>
                    </a:p>
                  </a:txBody>
                  <a:tcPr marL="47625" marR="47625" marT="47625" marB="47625"/>
                </a:tc>
                <a:tc>
                  <a:txBody>
                    <a:bodyPr/>
                    <a:lstStyle/>
                    <a:p>
                      <a:pPr algn="l"/>
                      <a:r>
                        <a:rPr lang="en-ZA" sz="1600" dirty="0"/>
                        <a:t>Protein antigens of peripheral nerve myelin</a:t>
                      </a:r>
                    </a:p>
                  </a:txBody>
                  <a:tcPr marL="47625" marR="47625" marT="47625" marB="47625"/>
                </a:tc>
                <a:tc>
                  <a:txBody>
                    <a:bodyPr/>
                    <a:lstStyle/>
                    <a:p>
                      <a:pPr algn="l"/>
                      <a:r>
                        <a:rPr lang="en-ZA" sz="1600"/>
                        <a:t>Neuritis, paralysis</a:t>
                      </a:r>
                    </a:p>
                  </a:txBody>
                  <a:tcPr marL="47625" marR="47625" marT="47625" marB="47625"/>
                </a:tc>
              </a:tr>
              <a:tr h="750317">
                <a:tc>
                  <a:txBody>
                    <a:bodyPr/>
                    <a:lstStyle/>
                    <a:p>
                      <a:pPr algn="l"/>
                      <a:r>
                        <a:rPr lang="en-US" dirty="0"/>
                        <a:t>Inflammatory bowel </a:t>
                      </a:r>
                      <a:r>
                        <a:rPr lang="en-US" b="1" dirty="0"/>
                        <a:t>d</a:t>
                      </a:r>
                      <a:r>
                        <a:rPr lang="en-US" dirty="0"/>
                        <a:t>isease (</a:t>
                      </a:r>
                      <a:r>
                        <a:rPr lang="en-US" dirty="0" err="1"/>
                        <a:t>Crohn's</a:t>
                      </a:r>
                      <a:r>
                        <a:rPr lang="en-US" dirty="0"/>
                        <a:t> disease)</a:t>
                      </a:r>
                    </a:p>
                  </a:txBody>
                  <a:tcPr marL="47625" marR="47625" marT="47625" marB="47625"/>
                </a:tc>
                <a:tc>
                  <a:txBody>
                    <a:bodyPr/>
                    <a:lstStyle/>
                    <a:p>
                      <a:pPr algn="l"/>
                      <a:r>
                        <a:rPr lang="en-US" sz="1600" dirty="0"/>
                        <a:t>Unknown antigen; may be derived from intestinal microbes</a:t>
                      </a:r>
                    </a:p>
                  </a:txBody>
                  <a:tcPr marL="47625" marR="47625" marT="47625" marB="47625"/>
                </a:tc>
                <a:tc>
                  <a:txBody>
                    <a:bodyPr/>
                    <a:lstStyle/>
                    <a:p>
                      <a:pPr algn="l"/>
                      <a:r>
                        <a:rPr lang="en-US" sz="1600" dirty="0"/>
                        <a:t>Chronic inflammation of ileum and colon, often with granulomas; fibrosis, stricture</a:t>
                      </a:r>
                    </a:p>
                  </a:txBody>
                  <a:tcPr marL="47625" marR="47625" marT="47625" marB="47625"/>
                </a:tc>
              </a:tr>
              <a:tr h="996521">
                <a:tc>
                  <a:txBody>
                    <a:bodyPr/>
                    <a:lstStyle/>
                    <a:p>
                      <a:pPr algn="l"/>
                      <a:r>
                        <a:rPr lang="en-ZA" dirty="0"/>
                        <a:t>Contact dermatitis</a:t>
                      </a:r>
                    </a:p>
                  </a:txBody>
                  <a:tcPr marL="47625" marR="47625" marT="47625" marB="47625"/>
                </a:tc>
                <a:tc>
                  <a:txBody>
                    <a:bodyPr/>
                    <a:lstStyle/>
                    <a:p>
                      <a:pPr algn="l"/>
                      <a:r>
                        <a:rPr lang="en-ZA" sz="1600"/>
                        <a:t>Environmental chemicals, e.g., poison ivy (pentadecylcatechol)</a:t>
                      </a:r>
                    </a:p>
                  </a:txBody>
                  <a:tcPr marL="47625" marR="47625" marT="47625" marB="47625"/>
                </a:tc>
                <a:tc>
                  <a:txBody>
                    <a:bodyPr/>
                    <a:lstStyle/>
                    <a:p>
                      <a:pPr algn="l"/>
                      <a:r>
                        <a:rPr lang="en-US" sz="1600" dirty="0"/>
                        <a:t>Dermatitis, with itching; usually short-lived, may be chronic with persistent exposure</a:t>
                      </a:r>
                    </a:p>
                  </a:txBody>
                  <a:tcPr marL="47625" marR="47625" marT="47625" marB="47625"/>
                </a:tc>
              </a:tr>
            </a:tbl>
          </a:graphicData>
        </a:graphic>
      </p:graphicFrame>
    </p:spTree>
    <p:extLst>
      <p:ext uri="{BB962C8B-B14F-4D97-AF65-F5344CB8AC3E}">
        <p14:creationId xmlns:p14="http://schemas.microsoft.com/office/powerpoint/2010/main" val="470358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5459"/>
            <a:ext cx="10515600" cy="5481504"/>
          </a:xfrm>
        </p:spPr>
        <p:txBody>
          <a:bodyPr>
            <a:normAutofit fontScale="85000" lnSpcReduction="20000"/>
          </a:bodyPr>
          <a:lstStyle/>
          <a:p>
            <a:r>
              <a:rPr lang="en-US" dirty="0" smtClean="0"/>
              <a:t>A classic example of DTH is the tuberculin reaction, elicited by antigen challenge in an individual already sensitized to the tubercle bacillus by a previous infection. </a:t>
            </a:r>
          </a:p>
          <a:p>
            <a:r>
              <a:rPr lang="en-US" dirty="0" smtClean="0"/>
              <a:t>Between 8 and 12 hours after </a:t>
            </a:r>
            <a:r>
              <a:rPr lang="en-US" dirty="0" err="1" smtClean="0"/>
              <a:t>intracutaneous</a:t>
            </a:r>
            <a:r>
              <a:rPr lang="en-US" dirty="0" smtClean="0"/>
              <a:t> injection of tuberculin (a protein extract of the tubercle bacillus), a local area of erythema and induration appears, reaching a peak (typically 1-2 cm in diameter) in 24 to 72 hours (hence the adjective, delayed) and thereafter slowly subsiding. </a:t>
            </a:r>
          </a:p>
          <a:p>
            <a:r>
              <a:rPr lang="en-US" dirty="0" smtClean="0"/>
              <a:t>Histologically, the DTH reaction is characterized by perivascular accumulation ("cuffing") of CD4+ helper T cells and macrophages. Local secretion of cytokines by these mononuclear inflammatory cells leads to increased </a:t>
            </a:r>
            <a:r>
              <a:rPr lang="en-US" dirty="0" err="1" smtClean="0"/>
              <a:t>microvascular</a:t>
            </a:r>
            <a:r>
              <a:rPr lang="en-US" dirty="0" smtClean="0"/>
              <a:t> permeability, giving rise to dermal edema and fibrin deposition; the latter is the main cause of the tissue induration in these responses. </a:t>
            </a:r>
          </a:p>
          <a:p>
            <a:r>
              <a:rPr lang="en-US" dirty="0" smtClean="0"/>
              <a:t>The tuberculin response is used to screen populations for individuals who have had prior exposure to tuberculosis and therefore have circulating memory T cells specific for mycobacterial proteins. </a:t>
            </a:r>
          </a:p>
          <a:p>
            <a:r>
              <a:rPr lang="en-US" dirty="0" smtClean="0"/>
              <a:t>Notably, immunosuppression or loss of CD4+ T cells (e.g., resulting from HIV infection) may lead to a negative tuberculin response even in the presence of a severe infection </a:t>
            </a:r>
          </a:p>
          <a:p>
            <a:endParaRPr lang="en-ZA" dirty="0"/>
          </a:p>
        </p:txBody>
      </p:sp>
    </p:spTree>
    <p:extLst>
      <p:ext uri="{BB962C8B-B14F-4D97-AF65-F5344CB8AC3E}">
        <p14:creationId xmlns:p14="http://schemas.microsoft.com/office/powerpoint/2010/main" val="304568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normAutofit fontScale="77500" lnSpcReduction="20000"/>
          </a:bodyPr>
          <a:lstStyle/>
          <a:p>
            <a:r>
              <a:rPr lang="en-US" dirty="0" smtClean="0"/>
              <a:t>Immune responses are capable of causing tissue injury and diseases that are called </a:t>
            </a:r>
            <a:r>
              <a:rPr lang="en-US" b="1" i="1" dirty="0" smtClean="0"/>
              <a:t>hypersensitivity diseases</a:t>
            </a:r>
            <a:r>
              <a:rPr lang="en-US" dirty="0" smtClean="0"/>
              <a:t>. </a:t>
            </a:r>
          </a:p>
          <a:p>
            <a:r>
              <a:rPr lang="en-US" dirty="0" smtClean="0"/>
              <a:t>This term originated from the idea that individuals who mount immune responses against an antigen are said to be "sensitized" to that antigen, and therefore, pathologic or excessive reactions are manifestations of "hypersensitivity." </a:t>
            </a:r>
          </a:p>
          <a:p>
            <a:r>
              <a:rPr lang="en-US" dirty="0" smtClean="0"/>
              <a:t>Normally, an exquisite system of checks and balances optimizes the eradication of infecting organisms without serious injury to host tissues. However, immune responses may be inadequately controlled or inappropriately targeted to host tissues, and in these situations, the normally beneficial response is the cause of disease.</a:t>
            </a:r>
          </a:p>
          <a:p>
            <a:r>
              <a:rPr lang="en-US" dirty="0" smtClean="0"/>
              <a:t>Normally, the immune system does not react against an individual's own antigens. This phenomenon is called </a:t>
            </a:r>
            <a:r>
              <a:rPr lang="en-US" b="1" i="1" dirty="0" smtClean="0"/>
              <a:t>self-tolerance</a:t>
            </a:r>
            <a:r>
              <a:rPr lang="en-US" dirty="0" smtClean="0"/>
              <a:t>, implying that all of us "tolerate" our own antigens. </a:t>
            </a:r>
          </a:p>
          <a:p>
            <a:r>
              <a:rPr lang="en-US" dirty="0" smtClean="0"/>
              <a:t>Sometimes, self-tolerance fails, resulting in reactions against one's own cells and tissues that are called </a:t>
            </a:r>
            <a:r>
              <a:rPr lang="en-US" b="1" i="1" dirty="0" smtClean="0"/>
              <a:t>autoimmunity</a:t>
            </a:r>
            <a:r>
              <a:rPr lang="en-US" dirty="0" smtClean="0"/>
              <a:t>. The diseases caused by autoimmunity are referred to as </a:t>
            </a:r>
            <a:r>
              <a:rPr lang="en-US" b="1" i="1" dirty="0" smtClean="0"/>
              <a:t>autoimmune diseases</a:t>
            </a:r>
            <a:endParaRPr lang="en-ZA" b="1" i="1" dirty="0"/>
          </a:p>
        </p:txBody>
      </p:sp>
    </p:spTree>
    <p:extLst>
      <p:ext uri="{BB962C8B-B14F-4D97-AF65-F5344CB8AC3E}">
        <p14:creationId xmlns:p14="http://schemas.microsoft.com/office/powerpoint/2010/main" val="3189382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End </a:t>
            </a:r>
            <a:endParaRPr lang="en-ZA" dirty="0"/>
          </a:p>
        </p:txBody>
      </p:sp>
      <p:sp>
        <p:nvSpPr>
          <p:cNvPr id="3" name="Content Placeholder 2"/>
          <p:cNvSpPr>
            <a:spLocks noGrp="1"/>
          </p:cNvSpPr>
          <p:nvPr>
            <p:ph idx="1"/>
          </p:nvPr>
        </p:nvSpPr>
        <p:spPr/>
        <p:txBody>
          <a:bodyPr/>
          <a:lstStyle/>
          <a:p>
            <a:r>
              <a:rPr lang="en-ZA" dirty="0" smtClean="0"/>
              <a:t>Q/A</a:t>
            </a:r>
            <a:endParaRPr lang="en-ZA" dirty="0"/>
          </a:p>
        </p:txBody>
      </p:sp>
    </p:spTree>
    <p:extLst>
      <p:ext uri="{BB962C8B-B14F-4D97-AF65-F5344CB8AC3E}">
        <p14:creationId xmlns:p14="http://schemas.microsoft.com/office/powerpoint/2010/main" val="2937469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40182"/>
          </a:xfrm>
        </p:spPr>
        <p:txBody>
          <a:bodyPr>
            <a:normAutofit fontScale="90000"/>
          </a:bodyPr>
          <a:lstStyle/>
          <a:p>
            <a:r>
              <a:rPr lang="en-US" dirty="0" smtClean="0"/>
              <a:t>Reactions against microbes. </a:t>
            </a:r>
            <a:endParaRPr lang="en-ZA" dirty="0"/>
          </a:p>
        </p:txBody>
      </p:sp>
      <p:sp>
        <p:nvSpPr>
          <p:cNvPr id="3" name="Content Placeholder 2"/>
          <p:cNvSpPr>
            <a:spLocks noGrp="1"/>
          </p:cNvSpPr>
          <p:nvPr>
            <p:ph idx="1"/>
          </p:nvPr>
        </p:nvSpPr>
        <p:spPr>
          <a:xfrm>
            <a:off x="838200" y="837127"/>
            <a:ext cx="10515600" cy="5731098"/>
          </a:xfrm>
        </p:spPr>
        <p:txBody>
          <a:bodyPr>
            <a:normAutofit fontScale="62500" lnSpcReduction="20000"/>
          </a:bodyPr>
          <a:lstStyle/>
          <a:p>
            <a:r>
              <a:rPr lang="en-US" dirty="0" smtClean="0"/>
              <a:t>Microbial antigens may cause disease. The reaction may be excessive or the microbial antigen is unusually persistent. If antibodies are produced against such antigens, the antibodies may bind to the microbial antigens to produce immune complexes, which deposit in tissues and trigger inflammation; this is the underlying mechanism of </a:t>
            </a:r>
            <a:r>
              <a:rPr lang="en-US" b="1" i="1" dirty="0" err="1" smtClean="0"/>
              <a:t>poststreptococcal</a:t>
            </a:r>
            <a:r>
              <a:rPr lang="en-US" b="1" i="1" dirty="0" smtClean="0"/>
              <a:t> glomerulonephritis</a:t>
            </a:r>
            <a:r>
              <a:rPr lang="en-US" dirty="0" smtClean="0"/>
              <a:t>. </a:t>
            </a:r>
          </a:p>
          <a:p>
            <a:r>
              <a:rPr lang="en-US" dirty="0" smtClean="0"/>
              <a:t>T-cell responses against persistent microbes may give rise to severe inflammation, sometimes with the formation of granulomas; this is the cause of tissue injury in</a:t>
            </a:r>
            <a:r>
              <a:rPr lang="en-US" b="1" i="1" dirty="0" smtClean="0"/>
              <a:t> tuberculosis</a:t>
            </a:r>
            <a:r>
              <a:rPr lang="en-US" dirty="0" smtClean="0"/>
              <a:t> and other infections. </a:t>
            </a:r>
          </a:p>
          <a:p>
            <a:r>
              <a:rPr lang="en-US" dirty="0" smtClean="0"/>
              <a:t>Rarely, antibodies or T cells cross-react with a host tissue; this is believed to be the basis of </a:t>
            </a:r>
            <a:r>
              <a:rPr lang="en-US" b="1" i="1" dirty="0" smtClean="0"/>
              <a:t>rheumatic heart disease</a:t>
            </a:r>
            <a:r>
              <a:rPr lang="en-US" dirty="0" smtClean="0"/>
              <a:t>. In viral hepatitis, the virus that infects liver cells is not </a:t>
            </a:r>
            <a:r>
              <a:rPr lang="en-US" dirty="0" err="1" smtClean="0"/>
              <a:t>cytopathic</a:t>
            </a:r>
            <a:r>
              <a:rPr lang="en-US" dirty="0" smtClean="0"/>
              <a:t>, but it is recognized as foreign by the immune system. Cytotoxic T cells try to eliminate infected cells, and this normal immune response damages liver cells. </a:t>
            </a:r>
          </a:p>
          <a:p>
            <a:pPr marL="0" indent="0">
              <a:buNone/>
            </a:pPr>
            <a:r>
              <a:rPr lang="en-US" b="1" dirty="0" smtClean="0"/>
              <a:t>Reactions against environmental antigens.</a:t>
            </a:r>
          </a:p>
          <a:p>
            <a:r>
              <a:rPr lang="en-US" dirty="0" smtClean="0"/>
              <a:t>Most healthy individuals do not react strongly against common environmental substances (e.g., pollens, animal </a:t>
            </a:r>
            <a:r>
              <a:rPr lang="en-US" dirty="0" err="1" smtClean="0"/>
              <a:t>danders</a:t>
            </a:r>
            <a:r>
              <a:rPr lang="en-US" dirty="0" smtClean="0"/>
              <a:t>, or dust mites), but almost 20% of the population is "</a:t>
            </a:r>
            <a:r>
              <a:rPr lang="en-US" b="1" i="1" dirty="0" smtClean="0"/>
              <a:t>allergic" </a:t>
            </a:r>
            <a:r>
              <a:rPr lang="en-US" dirty="0" smtClean="0"/>
              <a:t>to these substances. </a:t>
            </a:r>
          </a:p>
          <a:p>
            <a:r>
              <a:rPr lang="en-US" dirty="0" smtClean="0"/>
              <a:t>Allergies are diseases caused by unusual immune responses to a variety of noninfectious, and otherwise harmless, antigens to which all individuals are exposed but against which only some react</a:t>
            </a:r>
          </a:p>
          <a:p>
            <a:pPr lvl="1"/>
            <a:r>
              <a:rPr lang="en-US" dirty="0" smtClean="0"/>
              <a:t>In all these conditions, tissue injury is caused by the same mechanisms that normally function to eliminate infectious pathogens, namely antibodies, effector T lymphocytes, and various other effector cells. The problem in these diseases is that the response is triggered and maintained inappropriately. </a:t>
            </a:r>
          </a:p>
          <a:p>
            <a:pPr lvl="1"/>
            <a:r>
              <a:rPr lang="en-US" dirty="0" smtClean="0"/>
              <a:t>Because the stimuli for these abnormal immune responses are difficult or impossible to eliminate (e.g., self antigens, persistent microbes, or environmental antigens), and the immune system has many intrinsic positive feedback loops (amplification mechanisms), once a pathologic immune response starts it is difficult to control or terminate it. Therefore, these hypersensitivity diseases tend to be chronic, often debilitating, and are therapeutic challenges. Since inflammation, typically chronic inflammation, is a major component of the pathology of these disorders, they are sometimes grouped under the rubric immune-mediated inflammatory diseases </a:t>
            </a:r>
          </a:p>
          <a:p>
            <a:endParaRPr lang="en-ZA" dirty="0"/>
          </a:p>
        </p:txBody>
      </p:sp>
    </p:spTree>
    <p:extLst>
      <p:ext uri="{BB962C8B-B14F-4D97-AF65-F5344CB8AC3E}">
        <p14:creationId xmlns:p14="http://schemas.microsoft.com/office/powerpoint/2010/main" val="3156370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8216"/>
          </a:xfrm>
        </p:spPr>
        <p:txBody>
          <a:bodyPr/>
          <a:lstStyle/>
          <a:p>
            <a:r>
              <a:rPr lang="en-ZA" dirty="0" smtClean="0"/>
              <a:t>Hypersensitivity disorders </a:t>
            </a:r>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4377205"/>
              </p:ext>
            </p:extLst>
          </p:nvPr>
        </p:nvGraphicFramePr>
        <p:xfrm>
          <a:off x="838200" y="1390919"/>
          <a:ext cx="10515600" cy="4726391"/>
        </p:xfrm>
        <a:graphic>
          <a:graphicData uri="http://schemas.openxmlformats.org/drawingml/2006/table">
            <a:tbl>
              <a:tblPr firstRow="1" bandRow="1">
                <a:tableStyleId>{5C22544A-7EE6-4342-B048-85BDC9FD1C3A}</a:tableStyleId>
              </a:tblPr>
              <a:tblGrid>
                <a:gridCol w="2628900"/>
                <a:gridCol w="2628900"/>
                <a:gridCol w="2628900"/>
                <a:gridCol w="2628900"/>
              </a:tblGrid>
              <a:tr h="373643">
                <a:tc>
                  <a:txBody>
                    <a:bodyPr/>
                    <a:lstStyle/>
                    <a:p>
                      <a:pPr algn="l"/>
                      <a:r>
                        <a:rPr lang="en-ZA" b="1" dirty="0"/>
                        <a:t>Type</a:t>
                      </a:r>
                      <a:endParaRPr lang="en-ZA" dirty="0"/>
                    </a:p>
                  </a:txBody>
                  <a:tcPr marL="47625" marR="47625" marT="47625" marB="47625" anchor="b"/>
                </a:tc>
                <a:tc>
                  <a:txBody>
                    <a:bodyPr/>
                    <a:lstStyle/>
                    <a:p>
                      <a:pPr algn="l"/>
                      <a:r>
                        <a:rPr lang="en-ZA" b="1" dirty="0"/>
                        <a:t>Prototype Disorder</a:t>
                      </a:r>
                      <a:endParaRPr lang="en-ZA" dirty="0"/>
                    </a:p>
                  </a:txBody>
                  <a:tcPr marL="47625" marR="47625" marT="47625" marB="47625" anchor="b"/>
                </a:tc>
                <a:tc>
                  <a:txBody>
                    <a:bodyPr/>
                    <a:lstStyle/>
                    <a:p>
                      <a:pPr algn="l"/>
                      <a:r>
                        <a:rPr lang="en-ZA" b="1"/>
                        <a:t>Immune Mechanisms</a:t>
                      </a:r>
                      <a:endParaRPr lang="en-ZA"/>
                    </a:p>
                  </a:txBody>
                  <a:tcPr marL="47625" marR="47625" marT="47625" marB="47625" anchor="b"/>
                </a:tc>
                <a:tc>
                  <a:txBody>
                    <a:bodyPr/>
                    <a:lstStyle/>
                    <a:p>
                      <a:pPr algn="l"/>
                      <a:r>
                        <a:rPr lang="en-ZA" b="1"/>
                        <a:t>Pathologic Lesions</a:t>
                      </a:r>
                      <a:endParaRPr lang="en-ZA"/>
                    </a:p>
                  </a:txBody>
                  <a:tcPr marL="47625" marR="47625" marT="47625" marB="47625" anchor="b"/>
                </a:tc>
              </a:tr>
              <a:tr h="2037703">
                <a:tc>
                  <a:txBody>
                    <a:bodyPr/>
                    <a:lstStyle/>
                    <a:p>
                      <a:pPr algn="l"/>
                      <a:r>
                        <a:rPr lang="en-ZA" dirty="0"/>
                        <a:t>Immediate (type I) hypersensitivity</a:t>
                      </a:r>
                    </a:p>
                  </a:txBody>
                  <a:tcPr marL="47625" marR="47625" marT="47625" marB="47625"/>
                </a:tc>
                <a:tc>
                  <a:txBody>
                    <a:bodyPr/>
                    <a:lstStyle/>
                    <a:p>
                      <a:pPr algn="l"/>
                      <a:r>
                        <a:rPr lang="en-ZA"/>
                        <a:t>Anaphylaxis, allergies, bronchial asthma (atopic forms)</a:t>
                      </a:r>
                    </a:p>
                  </a:txBody>
                  <a:tcPr marL="47625" marR="47625" marT="47625" marB="47625"/>
                </a:tc>
                <a:tc>
                  <a:txBody>
                    <a:bodyPr/>
                    <a:lstStyle/>
                    <a:p>
                      <a:pPr algn="l"/>
                      <a:r>
                        <a:rPr lang="en-US"/>
                        <a:t>Production of IgE antibody →immediate release of vasoactive amines and other mediators from mast cells; recruitment of inflammatory cells (late-phase reaction)</a:t>
                      </a:r>
                    </a:p>
                  </a:txBody>
                  <a:tcPr marL="47625" marR="47625" marT="47625" marB="47625"/>
                </a:tc>
                <a:tc>
                  <a:txBody>
                    <a:bodyPr/>
                    <a:lstStyle/>
                    <a:p>
                      <a:pPr algn="l"/>
                      <a:r>
                        <a:rPr lang="en-ZA"/>
                        <a:t>Vascular dilation, edema, smooth muscle contraction, mucus production, inflammation</a:t>
                      </a:r>
                    </a:p>
                  </a:txBody>
                  <a:tcPr marL="47625" marR="47625" marT="47625" marB="47625"/>
                </a:tc>
              </a:tr>
              <a:tr h="2315045">
                <a:tc>
                  <a:txBody>
                    <a:bodyPr/>
                    <a:lstStyle/>
                    <a:p>
                      <a:pPr algn="l"/>
                      <a:r>
                        <a:rPr lang="en-ZA" dirty="0"/>
                        <a:t>Antibody-mediated (type II) hypersensitivity</a:t>
                      </a:r>
                    </a:p>
                  </a:txBody>
                  <a:tcPr marL="47625" marR="47625" marT="47625" marB="47625"/>
                </a:tc>
                <a:tc>
                  <a:txBody>
                    <a:bodyPr/>
                    <a:lstStyle/>
                    <a:p>
                      <a:pPr algn="l"/>
                      <a:r>
                        <a:rPr lang="en-ZA"/>
                        <a:t>Autoimmune hemolytic anemia; Goodpasture syndrome</a:t>
                      </a:r>
                    </a:p>
                  </a:txBody>
                  <a:tcPr marL="47625" marR="47625" marT="47625" marB="47625"/>
                </a:tc>
                <a:tc>
                  <a:txBody>
                    <a:bodyPr/>
                    <a:lstStyle/>
                    <a:p>
                      <a:pPr algn="l"/>
                      <a:r>
                        <a:rPr lang="en-US" dirty="0"/>
                        <a:t>Production of </a:t>
                      </a:r>
                      <a:r>
                        <a:rPr lang="en-US" dirty="0" err="1"/>
                        <a:t>IgG</a:t>
                      </a:r>
                      <a:r>
                        <a:rPr lang="en-US" dirty="0"/>
                        <a:t>, </a:t>
                      </a:r>
                      <a:r>
                        <a:rPr lang="en-US" dirty="0" err="1"/>
                        <a:t>IgM</a:t>
                      </a:r>
                      <a:r>
                        <a:rPr lang="en-US" dirty="0"/>
                        <a:t> →binds to antigen on target cell or tissue →phagocytosis or </a:t>
                      </a:r>
                      <a:r>
                        <a:rPr lang="en-US" dirty="0" err="1"/>
                        <a:t>lysis</a:t>
                      </a:r>
                      <a:r>
                        <a:rPr lang="en-US" dirty="0"/>
                        <a:t> of target cell by activated complement or Fc receptors; recruitment of leukocytes</a:t>
                      </a:r>
                    </a:p>
                  </a:txBody>
                  <a:tcPr marL="47625" marR="47625" marT="47625" marB="47625"/>
                </a:tc>
                <a:tc>
                  <a:txBody>
                    <a:bodyPr/>
                    <a:lstStyle/>
                    <a:p>
                      <a:pPr algn="l"/>
                      <a:r>
                        <a:rPr lang="en-US" dirty="0"/>
                        <a:t>Phagocytosis and </a:t>
                      </a:r>
                      <a:r>
                        <a:rPr lang="en-US" dirty="0" err="1"/>
                        <a:t>lysis</a:t>
                      </a:r>
                      <a:r>
                        <a:rPr lang="en-US" dirty="0"/>
                        <a:t> of cells; inflammation; in some diseases, functional derangements without cell or tissue injury</a:t>
                      </a:r>
                    </a:p>
                  </a:txBody>
                  <a:tcPr marL="47625" marR="47625" marT="47625" marB="47625"/>
                </a:tc>
              </a:tr>
            </a:tbl>
          </a:graphicData>
        </a:graphic>
      </p:graphicFrame>
    </p:spTree>
    <p:extLst>
      <p:ext uri="{BB962C8B-B14F-4D97-AF65-F5344CB8AC3E}">
        <p14:creationId xmlns:p14="http://schemas.microsoft.com/office/powerpoint/2010/main" val="344648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lstStyle/>
          <a:p>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3862232"/>
              </p:ext>
            </p:extLst>
          </p:nvPr>
        </p:nvGraphicFramePr>
        <p:xfrm>
          <a:off x="838200" y="1429556"/>
          <a:ext cx="10515600" cy="5009881"/>
        </p:xfrm>
        <a:graphic>
          <a:graphicData uri="http://schemas.openxmlformats.org/drawingml/2006/table">
            <a:tbl>
              <a:tblPr firstRow="1" bandRow="1">
                <a:tableStyleId>{5C22544A-7EE6-4342-B048-85BDC9FD1C3A}</a:tableStyleId>
              </a:tblPr>
              <a:tblGrid>
                <a:gridCol w="2628900"/>
                <a:gridCol w="2628900"/>
                <a:gridCol w="2628900"/>
                <a:gridCol w="2628900"/>
              </a:tblGrid>
              <a:tr h="450118">
                <a:tc>
                  <a:txBody>
                    <a:bodyPr/>
                    <a:lstStyle/>
                    <a:p>
                      <a:r>
                        <a:rPr lang="en-ZA" dirty="0" smtClean="0"/>
                        <a:t>Type </a:t>
                      </a:r>
                      <a:endParaRPr lang="en-ZA" dirty="0"/>
                    </a:p>
                  </a:txBody>
                  <a:tcPr marL="47625" marR="47625" marT="47625" marB="47625" anchor="ctr"/>
                </a:tc>
                <a:tc>
                  <a:txBody>
                    <a:bodyPr/>
                    <a:lstStyle/>
                    <a:p>
                      <a:r>
                        <a:rPr lang="en-ZA" dirty="0" smtClean="0"/>
                        <a:t>Disorder </a:t>
                      </a:r>
                      <a:endParaRPr lang="en-ZA" dirty="0"/>
                    </a:p>
                  </a:txBody>
                  <a:tcPr/>
                </a:tc>
                <a:tc>
                  <a:txBody>
                    <a:bodyPr/>
                    <a:lstStyle/>
                    <a:p>
                      <a:r>
                        <a:rPr lang="en-ZA" dirty="0" smtClean="0"/>
                        <a:t>Immune mechanism </a:t>
                      </a:r>
                      <a:endParaRPr lang="en-ZA" dirty="0"/>
                    </a:p>
                  </a:txBody>
                  <a:tcPr/>
                </a:tc>
                <a:tc>
                  <a:txBody>
                    <a:bodyPr/>
                    <a:lstStyle/>
                    <a:p>
                      <a:r>
                        <a:rPr lang="en-ZA" dirty="0" smtClean="0"/>
                        <a:t>Pathologic lesion </a:t>
                      </a:r>
                      <a:endParaRPr lang="en-ZA" dirty="0"/>
                    </a:p>
                  </a:txBody>
                  <a:tcPr/>
                </a:tc>
              </a:tr>
              <a:tr h="2779328">
                <a:tc>
                  <a:txBody>
                    <a:bodyPr/>
                    <a:lstStyle/>
                    <a:p>
                      <a:pPr algn="l"/>
                      <a:r>
                        <a:rPr lang="en-US"/>
                        <a:t>Immune complex-mediated (type III) hypersensitivity</a:t>
                      </a:r>
                    </a:p>
                  </a:txBody>
                  <a:tcPr marL="47625" marR="47625" marT="47625" marB="47625"/>
                </a:tc>
                <a:tc>
                  <a:txBody>
                    <a:bodyPr/>
                    <a:lstStyle/>
                    <a:p>
                      <a:pPr algn="l"/>
                      <a:r>
                        <a:rPr lang="en-US"/>
                        <a:t>Systemic lupus erythematosus; some forms of glomerulonephritis; serum sickness; Arthus reaction</a:t>
                      </a:r>
                    </a:p>
                  </a:txBody>
                  <a:tcPr marL="47625" marR="47625" marT="47625" marB="47625"/>
                </a:tc>
                <a:tc>
                  <a:txBody>
                    <a:bodyPr/>
                    <a:lstStyle/>
                    <a:p>
                      <a:pPr algn="l"/>
                      <a:r>
                        <a:rPr lang="en-US"/>
                        <a:t>Deposition of antigen-antibody complexes →complement activation →recruitment of leukocytes by complement products and Fc receptors →release of enzymes and other toxic molecules</a:t>
                      </a:r>
                    </a:p>
                  </a:txBody>
                  <a:tcPr marL="47625" marR="47625" marT="47625" marB="47625"/>
                </a:tc>
                <a:tc>
                  <a:txBody>
                    <a:bodyPr/>
                    <a:lstStyle/>
                    <a:p>
                      <a:pPr algn="l"/>
                      <a:r>
                        <a:rPr lang="en-ZA" dirty="0"/>
                        <a:t>Inflammation, necrotizing </a:t>
                      </a:r>
                      <a:r>
                        <a:rPr lang="en-ZA" dirty="0" err="1"/>
                        <a:t>vasculitis</a:t>
                      </a:r>
                      <a:r>
                        <a:rPr lang="en-ZA" dirty="0"/>
                        <a:t> (</a:t>
                      </a:r>
                      <a:r>
                        <a:rPr lang="en-ZA" dirty="0" err="1"/>
                        <a:t>fibrinoid</a:t>
                      </a:r>
                      <a:r>
                        <a:rPr lang="en-ZA" dirty="0"/>
                        <a:t> necrosis)</a:t>
                      </a:r>
                    </a:p>
                  </a:txBody>
                  <a:tcPr marL="47625" marR="47625" marT="47625" marB="47625"/>
                </a:tc>
              </a:tr>
              <a:tr h="1780435">
                <a:tc>
                  <a:txBody>
                    <a:bodyPr/>
                    <a:lstStyle/>
                    <a:p>
                      <a:pPr algn="l"/>
                      <a:r>
                        <a:rPr lang="en-ZA" dirty="0"/>
                        <a:t>T-cell-mediated (type IV) hypersensitivity</a:t>
                      </a:r>
                    </a:p>
                  </a:txBody>
                  <a:tcPr marL="47625" marR="47625" marT="47625" marB="47625"/>
                </a:tc>
                <a:tc>
                  <a:txBody>
                    <a:bodyPr/>
                    <a:lstStyle/>
                    <a:p>
                      <a:pPr algn="l"/>
                      <a:r>
                        <a:rPr lang="en-ZA"/>
                        <a:t>Contact dermatitis; multiple sclerosis; type I diabetes; transplant rejection; tuberculosis</a:t>
                      </a:r>
                    </a:p>
                  </a:txBody>
                  <a:tcPr marL="47625" marR="47625" marT="47625" marB="47625"/>
                </a:tc>
                <a:tc>
                  <a:txBody>
                    <a:bodyPr/>
                    <a:lstStyle/>
                    <a:p>
                      <a:pPr algn="l"/>
                      <a:r>
                        <a:rPr lang="en-US"/>
                        <a:t>Activated T lymphocytes →(i) release of cytokines and macrophage activation; (ii) T-cell-mediated cytotoxicity</a:t>
                      </a:r>
                    </a:p>
                  </a:txBody>
                  <a:tcPr marL="47625" marR="47625" marT="47625" marB="47625"/>
                </a:tc>
                <a:tc>
                  <a:txBody>
                    <a:bodyPr/>
                    <a:lstStyle/>
                    <a:p>
                      <a:pPr algn="l"/>
                      <a:r>
                        <a:rPr lang="fr-FR" dirty="0" err="1"/>
                        <a:t>Perivascular</a:t>
                      </a:r>
                      <a:r>
                        <a:rPr lang="fr-FR" dirty="0"/>
                        <a:t> cellular </a:t>
                      </a:r>
                      <a:r>
                        <a:rPr lang="fr-FR" dirty="0" err="1"/>
                        <a:t>infiltrates</a:t>
                      </a:r>
                      <a:r>
                        <a:rPr lang="fr-FR" dirty="0"/>
                        <a:t>, </a:t>
                      </a:r>
                      <a:r>
                        <a:rPr lang="fr-FR" dirty="0" err="1"/>
                        <a:t>edema</a:t>
                      </a:r>
                      <a:r>
                        <a:rPr lang="fr-FR" dirty="0"/>
                        <a:t>, </a:t>
                      </a:r>
                      <a:r>
                        <a:rPr lang="fr-FR" dirty="0" err="1"/>
                        <a:t>cell</a:t>
                      </a:r>
                      <a:r>
                        <a:rPr lang="fr-FR" dirty="0"/>
                        <a:t> destruction, </a:t>
                      </a:r>
                      <a:r>
                        <a:rPr lang="fr-FR" dirty="0" err="1"/>
                        <a:t>granuloma</a:t>
                      </a:r>
                      <a:r>
                        <a:rPr lang="fr-FR" dirty="0"/>
                        <a:t> formation</a:t>
                      </a:r>
                    </a:p>
                  </a:txBody>
                  <a:tcPr marL="47625" marR="47625" marT="47625" marB="47625"/>
                </a:tc>
              </a:tr>
            </a:tbl>
          </a:graphicData>
        </a:graphic>
      </p:graphicFrame>
    </p:spTree>
    <p:extLst>
      <p:ext uri="{BB962C8B-B14F-4D97-AF65-F5344CB8AC3E}">
        <p14:creationId xmlns:p14="http://schemas.microsoft.com/office/powerpoint/2010/main" val="430677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(Type I) Hypersensitivity  </a:t>
            </a:r>
            <a:br>
              <a:rPr lang="en-US" dirty="0" smtClean="0"/>
            </a:br>
            <a:endParaRPr lang="en-ZA" dirty="0"/>
          </a:p>
        </p:txBody>
      </p:sp>
      <p:sp>
        <p:nvSpPr>
          <p:cNvPr id="3" name="Content Placeholder 2"/>
          <p:cNvSpPr>
            <a:spLocks noGrp="1"/>
          </p:cNvSpPr>
          <p:nvPr>
            <p:ph idx="1"/>
          </p:nvPr>
        </p:nvSpPr>
        <p:spPr>
          <a:xfrm>
            <a:off x="838200" y="1275009"/>
            <a:ext cx="10515600" cy="5190186"/>
          </a:xfrm>
        </p:spPr>
        <p:txBody>
          <a:bodyPr>
            <a:normAutofit fontScale="70000" lnSpcReduction="20000"/>
          </a:bodyPr>
          <a:lstStyle/>
          <a:p>
            <a:r>
              <a:rPr lang="en-US" dirty="0" smtClean="0"/>
              <a:t>Immediate hypersensitivity is a tissue reaction that occurs rapidly (typically within minutes) after the interaction of antigen with </a:t>
            </a:r>
            <a:r>
              <a:rPr lang="en-US" dirty="0" err="1" smtClean="0"/>
              <a:t>IgE</a:t>
            </a:r>
            <a:r>
              <a:rPr lang="en-US" dirty="0" smtClean="0"/>
              <a:t> antibody that is bound to the surface of mast cells in a sensitized host. </a:t>
            </a:r>
          </a:p>
          <a:p>
            <a:r>
              <a:rPr lang="en-US" dirty="0" smtClean="0"/>
              <a:t>The reaction is initiated by entry of an antigen, which is called an allergen because it triggers allergy. </a:t>
            </a:r>
          </a:p>
          <a:p>
            <a:r>
              <a:rPr lang="en-US" dirty="0" smtClean="0"/>
              <a:t>Many allergens are environmental substances that are harmless for most individuals. Some individuals apparently inherit genes that make them susceptible to allergies. </a:t>
            </a:r>
          </a:p>
          <a:p>
            <a:r>
              <a:rPr lang="en-US" dirty="0" smtClean="0"/>
              <a:t>This susceptibility is manifested by the propensity of these individuals to make strong TH2 responses and, subsequently, </a:t>
            </a:r>
            <a:r>
              <a:rPr lang="en-US" dirty="0" err="1" smtClean="0"/>
              <a:t>IgE</a:t>
            </a:r>
            <a:r>
              <a:rPr lang="en-US" dirty="0" smtClean="0"/>
              <a:t> antibody against the allergens. </a:t>
            </a:r>
          </a:p>
          <a:p>
            <a:r>
              <a:rPr lang="en-US" dirty="0" smtClean="0"/>
              <a:t>Mast cells derived from bone marrow, are widely distributed in tissues, and often reside near blood vessels and nerves and in </a:t>
            </a:r>
            <a:r>
              <a:rPr lang="en-US" dirty="0" err="1" smtClean="0"/>
              <a:t>subepithelial</a:t>
            </a:r>
            <a:r>
              <a:rPr lang="en-US" dirty="0" smtClean="0"/>
              <a:t> locations. Mast cells express a high-affinity receptor for the Fc portion of the ε heavy chain of </a:t>
            </a:r>
            <a:r>
              <a:rPr lang="en-US" dirty="0" err="1" smtClean="0"/>
              <a:t>IgE</a:t>
            </a:r>
            <a:r>
              <a:rPr lang="en-US" dirty="0" smtClean="0"/>
              <a:t>. </a:t>
            </a:r>
          </a:p>
          <a:p>
            <a:r>
              <a:rPr lang="en-US" dirty="0" smtClean="0"/>
              <a:t>Basophils are the circulating counterparts of mast cells. They also express </a:t>
            </a:r>
            <a:r>
              <a:rPr lang="en-US" dirty="0" err="1" smtClean="0"/>
              <a:t>FcεRI</a:t>
            </a:r>
            <a:r>
              <a:rPr lang="en-US" dirty="0" smtClean="0"/>
              <a:t>, but their role in most immediate hypersensitivity reactions is not established (since these reactions occur in tissues and not in the circulation). </a:t>
            </a:r>
          </a:p>
          <a:p>
            <a:r>
              <a:rPr lang="en-US" dirty="0" smtClean="0"/>
              <a:t>The third cell type that expresses </a:t>
            </a:r>
            <a:r>
              <a:rPr lang="en-US" dirty="0" err="1" smtClean="0"/>
              <a:t>FcεRI</a:t>
            </a:r>
            <a:r>
              <a:rPr lang="en-US" dirty="0" smtClean="0"/>
              <a:t> are </a:t>
            </a:r>
            <a:r>
              <a:rPr lang="en-US" dirty="0" err="1" smtClean="0"/>
              <a:t>eosinophils</a:t>
            </a:r>
            <a:r>
              <a:rPr lang="en-US" dirty="0" smtClean="0"/>
              <a:t>, which are often present in these reactions and also have a role in </a:t>
            </a:r>
            <a:r>
              <a:rPr lang="en-US" dirty="0" err="1" smtClean="0"/>
              <a:t>IgE</a:t>
            </a:r>
            <a:r>
              <a:rPr lang="en-US" dirty="0" smtClean="0"/>
              <a:t>-mediated host defense against </a:t>
            </a:r>
            <a:r>
              <a:rPr lang="en-US" dirty="0" err="1" smtClean="0"/>
              <a:t>helminth</a:t>
            </a:r>
            <a:r>
              <a:rPr lang="en-US" dirty="0" smtClean="0"/>
              <a:t> infections</a:t>
            </a:r>
          </a:p>
          <a:p>
            <a:r>
              <a:rPr lang="en-US" dirty="0" err="1" smtClean="0"/>
              <a:t>IgE</a:t>
            </a:r>
            <a:r>
              <a:rPr lang="en-US" dirty="0" smtClean="0"/>
              <a:t> is central to the activation of the mast cells and release of mediators that are responsible for the clinical and pathologic manifestations of the reaction</a:t>
            </a:r>
            <a:endParaRPr lang="en-US" dirty="0" smtClean="0"/>
          </a:p>
        </p:txBody>
      </p:sp>
    </p:spTree>
    <p:extLst>
      <p:ext uri="{BB962C8B-B14F-4D97-AF65-F5344CB8AC3E}">
        <p14:creationId xmlns:p14="http://schemas.microsoft.com/office/powerpoint/2010/main" val="2072902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normAutofit/>
          </a:bodyPr>
          <a:lstStyle/>
          <a:p>
            <a:r>
              <a:rPr lang="en-US" dirty="0" smtClean="0"/>
              <a:t>Immediate hypersensitivity may occur as a local reaction that is merely annoying (e.g., seasonal rhinitis, or hay fever) or severely debilitating (asthma) or may culminate in a fatal systemic disorder (anaphylaxis). </a:t>
            </a:r>
          </a:p>
          <a:p>
            <a:r>
              <a:rPr lang="en-US" dirty="0" smtClean="0"/>
              <a:t>When individuals who were sensitized by exposure to an allergen are re-exposed to the allergen, it binds to multiple specific </a:t>
            </a:r>
            <a:r>
              <a:rPr lang="en-US" dirty="0" err="1" smtClean="0"/>
              <a:t>IgE</a:t>
            </a:r>
            <a:r>
              <a:rPr lang="en-US" dirty="0" smtClean="0"/>
              <a:t> molecules on mast cells, usually at or near the site of allergen entry. </a:t>
            </a:r>
          </a:p>
          <a:p>
            <a:r>
              <a:rPr lang="en-US" dirty="0" smtClean="0"/>
              <a:t>When these </a:t>
            </a:r>
            <a:r>
              <a:rPr lang="en-US" dirty="0" err="1" smtClean="0"/>
              <a:t>IgE</a:t>
            </a:r>
            <a:r>
              <a:rPr lang="en-US" dirty="0" smtClean="0"/>
              <a:t> molecules are cross-linked, a series of biochemical signals is triggered in the mast cells. The signals culminate in the secretion of various mediators from the mast cells. </a:t>
            </a:r>
            <a:endParaRPr lang="en-ZA" dirty="0"/>
          </a:p>
        </p:txBody>
      </p:sp>
    </p:spTree>
    <p:extLst>
      <p:ext uri="{BB962C8B-B14F-4D97-AF65-F5344CB8AC3E}">
        <p14:creationId xmlns:p14="http://schemas.microsoft.com/office/powerpoint/2010/main" val="3403691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6823"/>
            <a:ext cx="10515600" cy="5520140"/>
          </a:xfrm>
        </p:spPr>
        <p:txBody>
          <a:bodyPr>
            <a:normAutofit fontScale="70000" lnSpcReduction="20000"/>
          </a:bodyPr>
          <a:lstStyle/>
          <a:p>
            <a:r>
              <a:rPr lang="en-US" dirty="0" smtClean="0"/>
              <a:t>Three groups of mediators are the most important in different immediate hypersensitivity reactions:</a:t>
            </a:r>
          </a:p>
          <a:p>
            <a:pPr lvl="1"/>
            <a:r>
              <a:rPr lang="en-US" dirty="0" smtClean="0"/>
              <a:t>Vasoactive amines released from granule stores of mast cells, contain </a:t>
            </a:r>
            <a:r>
              <a:rPr lang="en-US" b="1" dirty="0" smtClean="0"/>
              <a:t>histamine</a:t>
            </a:r>
            <a:r>
              <a:rPr lang="en-US" dirty="0" smtClean="0"/>
              <a:t>, which is released within seconds or minutes of activation. Histamine causes vasodilation, increased vascular permeability, smooth muscle contraction, and increased secretion of mucus. </a:t>
            </a:r>
          </a:p>
          <a:p>
            <a:pPr lvl="1"/>
            <a:r>
              <a:rPr lang="en-US" dirty="0" smtClean="0"/>
              <a:t>Other rapidly released mediators include adenosine  (which causes bronchoconstriction and inhibits platelet aggregation) and chemotactic factors for neutrophils and </a:t>
            </a:r>
            <a:r>
              <a:rPr lang="en-US" dirty="0" err="1" smtClean="0"/>
              <a:t>eosinophils</a:t>
            </a:r>
            <a:r>
              <a:rPr lang="en-US" dirty="0" smtClean="0"/>
              <a:t>. </a:t>
            </a:r>
          </a:p>
          <a:p>
            <a:pPr lvl="1"/>
            <a:r>
              <a:rPr lang="en-US" dirty="0" smtClean="0"/>
              <a:t>Other mast cell granule contents that may be secreted include several neutral proteases (e.g., </a:t>
            </a:r>
            <a:r>
              <a:rPr lang="en-US" dirty="0" err="1" smtClean="0"/>
              <a:t>tryptase</a:t>
            </a:r>
            <a:r>
              <a:rPr lang="en-US" dirty="0" smtClean="0"/>
              <a:t>), which may damage tissues and also generate </a:t>
            </a:r>
            <a:r>
              <a:rPr lang="en-US" dirty="0" err="1" smtClean="0"/>
              <a:t>kinins</a:t>
            </a:r>
            <a:r>
              <a:rPr lang="en-US" dirty="0" smtClean="0"/>
              <a:t> and cleave complement components to produce additional chemotactic and inflammatory factors (e.g., C3a. The granules also contain acidic proteoglycans (heparin, chondroitin sulfate), the main function of which seems to be as a storage matrix for the amines.</a:t>
            </a:r>
          </a:p>
          <a:p>
            <a:pPr lvl="1"/>
            <a:r>
              <a:rPr lang="en-US" dirty="0" smtClean="0"/>
              <a:t>Mast cells synthesize and secrete </a:t>
            </a:r>
            <a:r>
              <a:rPr lang="en-US" b="1" dirty="0" smtClean="0"/>
              <a:t>prostaglandins</a:t>
            </a:r>
            <a:r>
              <a:rPr lang="en-US" dirty="0" smtClean="0"/>
              <a:t> and </a:t>
            </a:r>
            <a:r>
              <a:rPr lang="en-US" b="1" dirty="0" err="1" smtClean="0"/>
              <a:t>leukotrienes</a:t>
            </a:r>
            <a:r>
              <a:rPr lang="en-US" dirty="0" smtClean="0"/>
              <a:t>, by the same pathways as do other leukocytes. These lipid mediators have several actions that are important in immediate hypersensitivity reactions. </a:t>
            </a:r>
          </a:p>
          <a:p>
            <a:pPr lvl="1"/>
            <a:r>
              <a:rPr lang="en-US" dirty="0" smtClean="0"/>
              <a:t>Prostaglandin D2 (PGD2) is the most abundant mediator generated by the cyclooxygenase pathway in mast cells. It causes intense bronchospasm as well as increased mucus secretion. </a:t>
            </a:r>
            <a:r>
              <a:rPr lang="en-US" dirty="0" err="1" smtClean="0"/>
              <a:t>Leukotrienes</a:t>
            </a:r>
            <a:r>
              <a:rPr lang="en-US" dirty="0" smtClean="0"/>
              <a:t> C4 and D4 (LTC4, LTD4) are the most potent vasoactive and </a:t>
            </a:r>
            <a:r>
              <a:rPr lang="en-US" dirty="0" err="1" smtClean="0"/>
              <a:t>spasmogenic</a:t>
            </a:r>
            <a:r>
              <a:rPr lang="en-US" dirty="0" smtClean="0"/>
              <a:t> agents known; on a molar basis, they are several thousand times more active than histamine in increasing vascular permeability and causing bronchial smooth muscle contraction. LTB4 is highly chemotactic for neutrophils, </a:t>
            </a:r>
            <a:r>
              <a:rPr lang="en-US" dirty="0" err="1" smtClean="0"/>
              <a:t>eosinophils</a:t>
            </a:r>
            <a:r>
              <a:rPr lang="en-US" dirty="0" smtClean="0"/>
              <a:t>, and </a:t>
            </a:r>
            <a:r>
              <a:rPr lang="en-US" dirty="0" err="1" smtClean="0"/>
              <a:t>monocytes.Cytokines</a:t>
            </a:r>
            <a:r>
              <a:rPr lang="en-US" dirty="0" smtClean="0"/>
              <a:t>. </a:t>
            </a:r>
          </a:p>
          <a:p>
            <a:r>
              <a:rPr lang="en-US" dirty="0" smtClean="0"/>
              <a:t>Activation of mast cells results in the synthesis and secretion of several cytokines that are important for the late-phase reaction. These include TNF and </a:t>
            </a:r>
            <a:r>
              <a:rPr lang="en-US" dirty="0" err="1" smtClean="0"/>
              <a:t>chemokines</a:t>
            </a:r>
            <a:r>
              <a:rPr lang="en-US" dirty="0" smtClean="0"/>
              <a:t>, which recruit and activate leukocytes (Chapter 2), IL-4 and IL-5, which amplify the TH2-initiated immune reaction, and IL-13, which stimulates epithelial cell mucus secretion</a:t>
            </a:r>
            <a:endParaRPr lang="en-ZA" dirty="0"/>
          </a:p>
        </p:txBody>
      </p:sp>
    </p:spTree>
    <p:extLst>
      <p:ext uri="{BB962C8B-B14F-4D97-AF65-F5344CB8AC3E}">
        <p14:creationId xmlns:p14="http://schemas.microsoft.com/office/powerpoint/2010/main" val="544026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743199" y="450760"/>
            <a:ext cx="6632621" cy="6065949"/>
          </a:xfrm>
          <a:prstGeom prst="rect">
            <a:avLst/>
          </a:prstGeom>
        </p:spPr>
      </p:pic>
    </p:spTree>
    <p:extLst>
      <p:ext uri="{BB962C8B-B14F-4D97-AF65-F5344CB8AC3E}">
        <p14:creationId xmlns:p14="http://schemas.microsoft.com/office/powerpoint/2010/main" val="2039659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2817</Words>
  <Application>Microsoft Office PowerPoint</Application>
  <PresentationFormat>Widescreen</PresentationFormat>
  <Paragraphs>179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HYPERSENSITIVITY DISEASES:</vt:lpstr>
      <vt:lpstr>PowerPoint Presentation</vt:lpstr>
      <vt:lpstr>Reactions against microbes. </vt:lpstr>
      <vt:lpstr>Hypersensitivity disorders </vt:lpstr>
      <vt:lpstr>PowerPoint Presentation</vt:lpstr>
      <vt:lpstr>Immediate (Type I) Hypersensitivity   </vt:lpstr>
      <vt:lpstr>PowerPoint Presentation</vt:lpstr>
      <vt:lpstr>PowerPoint Presentation</vt:lpstr>
      <vt:lpstr>PowerPoint Presentation</vt:lpstr>
      <vt:lpstr>Late-phase reactions</vt:lpstr>
      <vt:lpstr>PowerPoint Presentation</vt:lpstr>
      <vt:lpstr>Antibody-Mediated Diseases (Type II Hypersensitivity)   </vt:lpstr>
      <vt:lpstr>Examples of type II dses</vt:lpstr>
      <vt:lpstr>PowerPoint Presentation</vt:lpstr>
      <vt:lpstr>Immune Complex Diseases (Type III Hypersensitivity)   </vt:lpstr>
      <vt:lpstr>Examples </vt:lpstr>
      <vt:lpstr>T-Cell-Mediated (Type IV) Hypersensitivity   </vt:lpstr>
      <vt:lpstr>Examples </vt:lpstr>
      <vt:lpstr>PowerPoint Presentation</vt:lpstr>
      <vt:lpstr>End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HYPERSENSITIVITY DISEASES:</dc:title>
  <dc:creator>Windows User</dc:creator>
  <cp:lastModifiedBy>Windows User</cp:lastModifiedBy>
  <cp:revision>10</cp:revision>
  <dcterms:created xsi:type="dcterms:W3CDTF">2021-04-07T13:14:03Z</dcterms:created>
  <dcterms:modified xsi:type="dcterms:W3CDTF">2021-04-07T14:32:14Z</dcterms:modified>
</cp:coreProperties>
</file>