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80" r:id="rId4"/>
    <p:sldId id="259" r:id="rId5"/>
    <p:sldId id="260" r:id="rId6"/>
    <p:sldId id="261" r:id="rId7"/>
    <p:sldId id="262" r:id="rId8"/>
    <p:sldId id="281" r:id="rId9"/>
    <p:sldId id="282" r:id="rId10"/>
    <p:sldId id="283" r:id="rId11"/>
    <p:sldId id="285" r:id="rId12"/>
    <p:sldId id="264" r:id="rId13"/>
    <p:sldId id="263" r:id="rId14"/>
    <p:sldId id="265" r:id="rId15"/>
    <p:sldId id="268" r:id="rId16"/>
    <p:sldId id="267" r:id="rId17"/>
    <p:sldId id="286" r:id="rId18"/>
    <p:sldId id="269" r:id="rId19"/>
    <p:sldId id="287" r:id="rId20"/>
    <p:sldId id="270" r:id="rId21"/>
    <p:sldId id="274" r:id="rId22"/>
    <p:sldId id="273" r:id="rId23"/>
    <p:sldId id="275" r:id="rId24"/>
    <p:sldId id="272" r:id="rId25"/>
    <p:sldId id="271" r:id="rId26"/>
    <p:sldId id="276" r:id="rId27"/>
    <p:sldId id="278" r:id="rId28"/>
    <p:sldId id="295" r:id="rId29"/>
    <p:sldId id="310" r:id="rId30"/>
    <p:sldId id="309" r:id="rId31"/>
    <p:sldId id="289" r:id="rId32"/>
    <p:sldId id="288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7" r:id="rId44"/>
    <p:sldId id="266" r:id="rId45"/>
    <p:sldId id="290" r:id="rId46"/>
    <p:sldId id="291" r:id="rId47"/>
    <p:sldId id="292" r:id="rId48"/>
    <p:sldId id="293" r:id="rId49"/>
    <p:sldId id="308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4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E945E-E4E2-470F-82F2-FBC023B5C4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HYPERTENSION</a:t>
            </a:r>
            <a:br>
              <a:rPr lang="en-US" dirty="0">
                <a:latin typeface="Arial Rounded MT Bold" panose="020F0704030504030204" pitchFamily="34" charset="0"/>
              </a:rPr>
            </a:br>
            <a:r>
              <a:rPr lang="en-US" dirty="0">
                <a:latin typeface="Arial Rounded MT Bold" panose="020F0704030504030204" pitchFamily="34" charset="0"/>
              </a:rPr>
              <a:t>Sila. M.M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80E8FE-FA86-41C5-A9F9-EA9F1480CF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85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E5C7F-4BBE-4C7D-9517-7398DDD24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Complications From Atherosclerosis</a:t>
            </a:r>
            <a:endParaRPr lang="en-US" sz="44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C57D5-DDF7-4FA3-B3B3-79464A55A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>
                <a:latin typeface="Perpetua" panose="02020502060401020303" pitchFamily="18" charset="0"/>
              </a:rPr>
              <a:t> ischaemic heart disease (coronary arterial disease).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>
                <a:latin typeface="Perpetua" panose="02020502060401020303" pitchFamily="18" charset="0"/>
              </a:rPr>
              <a:t>Stroke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 Ischaemic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 Haemorrhagic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>
                <a:latin typeface="Perpetua" panose="02020502060401020303" pitchFamily="18" charset="0"/>
              </a:rPr>
              <a:t>Peripheral arterial disease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>
                <a:latin typeface="Perpetua" panose="02020502060401020303" pitchFamily="18" charset="0"/>
              </a:rPr>
              <a:t>Renal failure (arteriolosclerosis)</a:t>
            </a:r>
          </a:p>
        </p:txBody>
      </p:sp>
    </p:spTree>
    <p:extLst>
      <p:ext uri="{BB962C8B-B14F-4D97-AF65-F5344CB8AC3E}">
        <p14:creationId xmlns:p14="http://schemas.microsoft.com/office/powerpoint/2010/main" val="25886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2F2D7-D711-4239-8162-530BD209B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History Relevant To Hypertension</a:t>
            </a:r>
            <a:endParaRPr lang="en-US" sz="44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5473B-D65D-4777-AA92-2717D1EE7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650" y="1504950"/>
            <a:ext cx="9732962" cy="5118100"/>
          </a:xfrm>
        </p:spPr>
        <p:txBody>
          <a:bodyPr>
            <a:noAutofit/>
          </a:bodyPr>
          <a:lstStyle/>
          <a:p>
            <a:r>
              <a:rPr lang="en-US" sz="2800" dirty="0">
                <a:latin typeface="Perpetua" panose="02020502060401020303" pitchFamily="18" charset="0"/>
              </a:rPr>
              <a:t>Aim of history and physical examination is to look for possible causes, complications and associated risk factors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Perpetua" panose="02020502060401020303" pitchFamily="18" charset="0"/>
              </a:rPr>
              <a:t>Note any presenting complaint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Perpetua" panose="02020502060401020303" pitchFamily="18" charset="0"/>
              </a:rPr>
              <a:t>In the HPI explore for the following: headache/ confusion, blurred vision ,epistaxis ,focal weakness ,chest pain/ cough/ palpitation/ dyspnoea/ orthopnea/ PND ,oedema ,weight gain ,social history of cigarette smoking and alcohol use ,family history of cardiovascular disease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Perpetua" panose="02020502060401020303" pitchFamily="18" charset="0"/>
              </a:rPr>
              <a:t> Past medical history (elevated cholesterol, diabetes and current medication)</a:t>
            </a:r>
          </a:p>
        </p:txBody>
      </p:sp>
    </p:spTree>
    <p:extLst>
      <p:ext uri="{BB962C8B-B14F-4D97-AF65-F5344CB8AC3E}">
        <p14:creationId xmlns:p14="http://schemas.microsoft.com/office/powerpoint/2010/main" val="806300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FE09E-0F6B-4FDB-9B03-6C12EA1A6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Examination:</a:t>
            </a:r>
            <a:endParaRPr lang="en-US" sz="44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4A950-B60F-4D28-BBE7-07555C34D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1700" y="1574800"/>
            <a:ext cx="9906000" cy="5283200"/>
          </a:xfrm>
        </p:spPr>
        <p:txBody>
          <a:bodyPr>
            <a:norm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may reveal features of heart failure,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diminished/absent peripheral pulses in pad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radio-femoral delay in coarctation of the aorta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abdominal bruits in renal artery stenosis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enlarged kidneys in polycystic kidney disease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 obesity; BMI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features of Cushing's disease &amp; thyroid disorders.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Perpetua" panose="02020502060401020303" pitchFamily="18" charset="0"/>
              </a:rPr>
              <a:t>Tendo xanthomas in hyperlipidemia.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Perpetua" panose="02020502060401020303" pitchFamily="18" charset="0"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Perpetua" panose="02020502060401020303" pitchFamily="18" charset="0"/>
              </a:rPr>
              <a:t>Complications: retinopathy, left ventricular hypertrophy.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Perpetua" panose="02020502060401020303" pitchFamily="18" charset="0"/>
              <a:ea typeface="+mn-ea"/>
              <a:cs typeface="+mn-cs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93191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A0473-4A19-461F-80ED-7FFC2A00D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242F3-87C7-4A54-BE90-5F929FE67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8945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latin typeface="Perpetua" panose="02020502060401020303" pitchFamily="18" charset="0"/>
              </a:rPr>
              <a:t>Hypertension is often asymptomatic; pts present due to complications.</a:t>
            </a:r>
          </a:p>
          <a:p>
            <a:r>
              <a:rPr lang="en-US" sz="3200" dirty="0">
                <a:latin typeface="Perpetua" panose="02020502060401020303" pitchFamily="18" charset="0"/>
              </a:rPr>
              <a:t>Based on at least two elevated blood pressure readings on two separate occasions at least 6 hours apart.</a:t>
            </a:r>
          </a:p>
          <a:p>
            <a:r>
              <a:rPr lang="en-US" sz="3200" dirty="0">
                <a:latin typeface="Perpetua" panose="02020502060401020303" pitchFamily="18" charset="0"/>
              </a:rPr>
              <a:t>Initial evaluation should aim at picking risk factors e.g. sedentary lifestyle, obesity, family history &amp; complications such as CAD, CVA/TIA,  PAD, retinopathy, renal disease.</a:t>
            </a:r>
          </a:p>
          <a:p>
            <a:r>
              <a:rPr lang="en-US" sz="3200" dirty="0">
                <a:latin typeface="Perpetua" panose="02020502060401020303" pitchFamily="18" charset="0"/>
              </a:rPr>
              <a:t>Features of pheochromocytoma; paroxysmal headache, sweating &amp; palpitations may be revealed in hx.</a:t>
            </a:r>
          </a:p>
          <a:p>
            <a:pPr marL="0" indent="0">
              <a:buNone/>
            </a:pPr>
            <a:endParaRPr lang="en-US" sz="3200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446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5D48A-8996-464B-889B-C6F391047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87350"/>
            <a:ext cx="8911687" cy="83820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Initial Work 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80CA2-D910-4E53-8CEF-93F622E6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000" y="1225550"/>
            <a:ext cx="10680700" cy="563245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2800" dirty="0">
                <a:latin typeface="Perpetua" panose="02020502060401020303" pitchFamily="18" charset="0"/>
              </a:rPr>
              <a:t>urinalysis ;Evidence of kidney disease or diabetes; proteinuria, glucose, blood.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>
                <a:latin typeface="Perpetua" panose="02020502060401020303" pitchFamily="18" charset="0"/>
              </a:rPr>
              <a:t>Blood glucose :Diagnosis of diabetes.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>
                <a:latin typeface="Perpetua" panose="02020502060401020303" pitchFamily="18" charset="0"/>
              </a:rPr>
              <a:t>CBC :Anaemia may indicate CKD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>
                <a:latin typeface="Perpetua" panose="02020502060401020303" pitchFamily="18" charset="0"/>
              </a:rPr>
              <a:t> UECS:  Diagnosis of renal disease. Electrolytes imbalance may suggest renal or hormonal anomaly. Hypokalemia may indicate primary hypoaldosteronism.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>
                <a:latin typeface="Perpetua" panose="02020502060401020303" pitchFamily="18" charset="0"/>
              </a:rPr>
              <a:t>Lipid profile: Dyslipidaemia is a cardiovascular disease risk factor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>
                <a:latin typeface="Perpetua" panose="02020502060401020303" pitchFamily="18" charset="0"/>
              </a:rPr>
              <a:t>Thyroid function test.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>
                <a:latin typeface="Perpetua" panose="02020502060401020303" pitchFamily="18" charset="0"/>
              </a:rPr>
              <a:t>( ECG ) :Identify cardiac anomalies such as enlargement, infarction, ventricular dysfunction etc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sz="2800" dirty="0">
                <a:latin typeface="Perpetua" panose="02020502060401020303" pitchFamily="18" charset="0"/>
              </a:rPr>
              <a:t>Fundoscopy: hypertensive retinopathy.</a:t>
            </a:r>
          </a:p>
        </p:txBody>
      </p:sp>
    </p:spTree>
    <p:extLst>
      <p:ext uri="{BB962C8B-B14F-4D97-AF65-F5344CB8AC3E}">
        <p14:creationId xmlns:p14="http://schemas.microsoft.com/office/powerpoint/2010/main" val="922685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87448-35A7-4730-AD49-BEEF9C4FD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Additional Investigations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2B9A8-11F3-4A47-905C-2E1DE35B3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0" y="1619250"/>
            <a:ext cx="9599612" cy="4953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Perpetua" panose="02020502060401020303" pitchFamily="18" charset="0"/>
              </a:rPr>
              <a:t>CXR; quantify cardiomegaly, heart failure &amp; coarctation of the aorta.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Perpetua" panose="02020502060401020303" pitchFamily="18" charset="0"/>
              </a:rPr>
              <a:t>Echo: quantify left ventricular hypertrophy.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Perpetua" panose="02020502060401020303" pitchFamily="18" charset="0"/>
              </a:rPr>
              <a:t>Renal ultrasound: polycystic renal disease.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Perpetua" panose="02020502060401020303" pitchFamily="18" charset="0"/>
              </a:rPr>
              <a:t>Renal angiography: detect renal stenosis.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Perpetua" panose="02020502060401020303" pitchFamily="18" charset="0"/>
              </a:rPr>
              <a:t>Urinary catecholamines: pheochromocytoma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Perpetua" panose="02020502060401020303" pitchFamily="18" charset="0"/>
              </a:rPr>
              <a:t>Plasma renin activity &amp; aldosterone: detect possible primary hyperaldosteronism.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Perpetua" panose="02020502060401020303" pitchFamily="18" charset="0"/>
              </a:rPr>
              <a:t>Urinary cortisol &amp; dexamethasone suppression test: detect Cushing's syndrome.</a:t>
            </a:r>
          </a:p>
          <a:p>
            <a:endParaRPr lang="en-US" sz="2800" dirty="0">
              <a:latin typeface="Perpetua" panose="02020502060401020303" pitchFamily="18" charset="0"/>
            </a:endParaRPr>
          </a:p>
          <a:p>
            <a:endParaRPr lang="en-US" sz="2800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209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DBF65-F4EB-486A-AD46-5D64FA275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33927-3A1F-45C9-9F47-5EDF096C5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91000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latin typeface="Perpetua" panose="02020502060401020303" pitchFamily="18" charset="0"/>
              </a:rPr>
              <a:t>Management goal: bp control, risk modification, prevention of complications.</a:t>
            </a:r>
          </a:p>
          <a:p>
            <a:r>
              <a:rPr lang="en-US" sz="3200" dirty="0">
                <a:latin typeface="Perpetua" panose="02020502060401020303" pitchFamily="18" charset="0"/>
              </a:rPr>
              <a:t>The target bp is &lt; 139/83 mmHg, even lower in pts with dm.</a:t>
            </a:r>
          </a:p>
          <a:p>
            <a:r>
              <a:rPr lang="en-US" sz="3200" dirty="0">
                <a:latin typeface="Perpetua" panose="02020502060401020303" pitchFamily="18" charset="0"/>
              </a:rPr>
              <a:t>Pts on antihypertensive need 3/12 follow up; to monitor bps &amp; reinforce lifestyle advice. </a:t>
            </a:r>
          </a:p>
          <a:p>
            <a:r>
              <a:rPr lang="en-US" sz="3200" dirty="0">
                <a:latin typeface="Perpetua" panose="02020502060401020303" pitchFamily="18" charset="0"/>
              </a:rPr>
              <a:t>Management is both pharmacological &amp; non pharmacological.</a:t>
            </a:r>
          </a:p>
        </p:txBody>
      </p:sp>
    </p:spTree>
    <p:extLst>
      <p:ext uri="{BB962C8B-B14F-4D97-AF65-F5344CB8AC3E}">
        <p14:creationId xmlns:p14="http://schemas.microsoft.com/office/powerpoint/2010/main" val="12004778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BC097-7F7F-4143-B1D1-260B5ABD5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44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A253D-9ED5-4DE4-A3D4-7593F6B94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>
                <a:latin typeface="Perpetua" panose="02020502060401020303" pitchFamily="18" charset="0"/>
              </a:rPr>
              <a:t>Initiation of BP lowering therapy (pharmacological and non-pharmacological) is decided on two criteria: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 the level of SBP and DBP,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 the level of total CV risk.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>
                <a:latin typeface="Perpetua" panose="02020502060401020303" pitchFamily="18" charset="0"/>
              </a:rPr>
              <a:t>Hypertension should be managed together with other comorbidities and CV risk factors </a:t>
            </a:r>
          </a:p>
        </p:txBody>
      </p:sp>
    </p:spTree>
    <p:extLst>
      <p:ext uri="{BB962C8B-B14F-4D97-AF65-F5344CB8AC3E}">
        <p14:creationId xmlns:p14="http://schemas.microsoft.com/office/powerpoint/2010/main" val="1741680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59BA1-5BC4-423F-8A13-2AACDC094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Non-pharmacologic 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70A2C-022D-4B96-A734-87BF44EC7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7100" y="1479550"/>
            <a:ext cx="9804400" cy="530225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Perpetua" panose="02020502060401020303" pitchFamily="18" charset="0"/>
              </a:rPr>
              <a:t>Lifestyle modification alone may unnecessitate the need for antihypertensives in pts with borderline HTN, reduce dose/ number of anti-HTN in pts already on meds &amp; directly reduce cardiovascular risk.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Weight loss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Cessation  of smoking/ alcohol intake.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Restriction of salt intake.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Regular physical exercise.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Diet less of saturated fats, high on vegetables &amp; fruits.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3200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375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51518-3622-46E6-AA32-E404092DA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When To Initiate Antihypertensive Therapy</a:t>
            </a:r>
            <a:endParaRPr lang="en-US" sz="40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1444F-3E37-40F3-B52D-D8CAD9832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>
                <a:latin typeface="Perpetua" panose="02020502060401020303" pitchFamily="18" charset="0"/>
              </a:rPr>
              <a:t>Stage 1 hypertension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 Lifestyle modification for three months, if no control start drugs.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 If has end organ damage/ increased cardiovascular risk: start medication.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>
                <a:latin typeface="Perpetua" panose="02020502060401020303" pitchFamily="18" charset="0"/>
              </a:rPr>
              <a:t>Stage two hypertension : Start at diagnosis</a:t>
            </a:r>
          </a:p>
        </p:txBody>
      </p:sp>
    </p:spTree>
    <p:extLst>
      <p:ext uri="{BB962C8B-B14F-4D97-AF65-F5344CB8AC3E}">
        <p14:creationId xmlns:p14="http://schemas.microsoft.com/office/powerpoint/2010/main" val="3421970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A9A92-A5B5-44AC-8EBE-C68DFD544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4FC93-85B9-450C-8FE2-ECF4D0278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>
                <a:latin typeface="Perpetua" panose="02020502060401020303" pitchFamily="18" charset="0"/>
              </a:rPr>
              <a:t>The British Hypertension Society defines hypertension as a BP &gt;140/90 mmHg.</a:t>
            </a:r>
          </a:p>
          <a:p>
            <a:r>
              <a:rPr lang="en-US" sz="3200" dirty="0">
                <a:latin typeface="Perpetua" panose="02020502060401020303" pitchFamily="18" charset="0"/>
              </a:rPr>
              <a:t>Hypertension - persistently elevated, systolic and/or diastolic blood pressure (BP) of 140/90 mmHg or more in subjects aged 18 years and above. </a:t>
            </a:r>
          </a:p>
          <a:p>
            <a:r>
              <a:rPr lang="en-US" sz="3200" dirty="0">
                <a:latin typeface="Perpetua" panose="02020502060401020303" pitchFamily="18" charset="0"/>
              </a:rPr>
              <a:t>The definition also applies to those individuals who are already taking antihypertensive medications even if their current blood pressure is less than 140/90mmHg.</a:t>
            </a:r>
          </a:p>
        </p:txBody>
      </p:sp>
    </p:spTree>
    <p:extLst>
      <p:ext uri="{BB962C8B-B14F-4D97-AF65-F5344CB8AC3E}">
        <p14:creationId xmlns:p14="http://schemas.microsoft.com/office/powerpoint/2010/main" val="1554405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94044-5B85-49F5-BAB2-2645F667C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Antihypertensives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7E2AA-2CE6-4D57-A059-06611ECE4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500" y="1460500"/>
            <a:ext cx="10521950" cy="5810250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Perpetua" panose="02020502060401020303" pitchFamily="18" charset="0"/>
              </a:rPr>
              <a:t>BP= CO *TPR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Drugs target either to reduce cardiac output or total peripheral resistance.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b="1" dirty="0">
                <a:latin typeface="Perpetua" panose="02020502060401020303" pitchFamily="18" charset="0"/>
              </a:rPr>
              <a:t>Reduction of cardiac output: </a:t>
            </a:r>
            <a:r>
              <a:rPr lang="en-US" sz="3200" dirty="0">
                <a:latin typeface="Perpetua" panose="02020502060401020303" pitchFamily="18" charset="0"/>
              </a:rPr>
              <a:t>(reduction of either heart rate/ preload) </a:t>
            </a:r>
            <a:r>
              <a:rPr lang="en-US" sz="3200" b="1" dirty="0">
                <a:latin typeface="Perpetua" panose="02020502060401020303" pitchFamily="18" charset="0"/>
              </a:rPr>
              <a:t>CO= SV* HR.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latin typeface="Perpetua" panose="02020502060401020303" pitchFamily="18" charset="0"/>
              </a:rPr>
              <a:t>Diuretics induce sodium &amp; water excretion &amp; thus reduce preload.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latin typeface="Perpetua" panose="02020502060401020303" pitchFamily="18" charset="0"/>
              </a:rPr>
              <a:t>Drugs that block RAAS (ACEIS &amp; ARBS), reduce aldosterone release &amp; increase water &amp; sodium excretion.</a:t>
            </a:r>
          </a:p>
        </p:txBody>
      </p:sp>
    </p:spTree>
    <p:extLst>
      <p:ext uri="{BB962C8B-B14F-4D97-AF65-F5344CB8AC3E}">
        <p14:creationId xmlns:p14="http://schemas.microsoft.com/office/powerpoint/2010/main" val="805606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1ABB6-418B-44C0-AB77-7CD96E06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Cont. 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ADF99-A5E0-4363-963E-AD745EFAD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Drugs that reduce sympathetic discharge reduce heart rate &amp; thus reduce cardiac output. E.g. beta blockers.</a:t>
            </a:r>
          </a:p>
          <a:p>
            <a:r>
              <a:rPr lang="en-US" sz="3200" b="1" dirty="0">
                <a:latin typeface="Perpetua" panose="02020502060401020303" pitchFamily="18" charset="0"/>
              </a:rPr>
              <a:t>Reduction of total peripheral resistance: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Work by vasodilation of the arterioles &amp; venules.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Include hydralazine, calcium channel blockers.</a:t>
            </a:r>
          </a:p>
        </p:txBody>
      </p:sp>
    </p:spTree>
    <p:extLst>
      <p:ext uri="{BB962C8B-B14F-4D97-AF65-F5344CB8AC3E}">
        <p14:creationId xmlns:p14="http://schemas.microsoft.com/office/powerpoint/2010/main" val="14971526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EA9D3-9800-49D1-A01C-BB681F77B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D0013-4186-458A-8D12-5E1FBAC9C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3150" y="1905000"/>
            <a:ext cx="9848850" cy="5118100"/>
          </a:xfrm>
        </p:spPr>
        <p:txBody>
          <a:bodyPr>
            <a:no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Angiotensin Converting Enzyme Inhibitors (ACEIs)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(e.g. enalapril, lisinopril).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Side effects include: 1</a:t>
            </a:r>
            <a:r>
              <a:rPr kumimoji="0" lang="en-US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st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 time use hypotension, dry cough, hyperkalemia &amp; renal dysfunction. Uecs indicated before &amp; 2/52 after starting meds.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Angiotensin receptor blockers (ARBs);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valsartan. Same action as ACEIS, do not cause cough. Better tolerated.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Perpetua" panose="02020502060401020303" pitchFamily="18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520660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A6304-CEC8-4FC1-BB5D-07BCA8305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1E3D7-B49F-4991-8DB1-02CEB8626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 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β-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blockers (BBs);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e.g. atenolol, metoprolol, propranolol.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 Not used as 1</a:t>
            </a:r>
            <a:r>
              <a:rPr kumimoji="0" lang="en-US" sz="3200" b="0" i="0" u="none" strike="noStrike" kern="1200" cap="none" spc="0" normalizeH="0" baseline="3000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st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 line anti-HTN except in pts with other indications e.g. angina.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Selective </a:t>
            </a: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β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-1 blockers only act on the cardiac beta adrenoreceptors unlike beta-2 agonists which cause Vaso &amp; bronchodilatation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68724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AA0E7-D776-4E95-9FC6-F8337B0DD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1D1C2-4A81-4139-9935-2F110AE9B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9482138" cy="5346700"/>
          </a:xfrm>
        </p:spPr>
        <p:txBody>
          <a:bodyPr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Calcium Channel Blockers (CCBs);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Work by causing vasodilation an therefore reducing TPR.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 the dihydropyridines e.g. nifedipine, amlodipine are effective, tolerated.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Side effects include: flushing, palpitations &amp; fluid retention.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Rate limiting CCBS e.g. diltiazem &amp; verapamil are important if hypertension coexists angina. 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Side effects include bradycardia.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None/>
              <a:tabLst/>
              <a:defRPr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105672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D3B74-FD7B-4C6C-AE9E-50FCA944E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4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55A3E-E29E-4D67-BF58-38519590A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Thiazide or thiazide-like diuretics &amp; other diuretics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, hydrochlorothiazide, loop diuretics (furosemide), potassium sparing diuretics (spironolactone, metolazone).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Work by increasing water &amp; sodium excretion, result in reduction of preload &amp; therefore cardiac output.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737477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186C5-7070-4945-AF46-F44DD0AEE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80808-723B-4524-81E9-1CFBAC679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45000"/>
          </a:xfrm>
        </p:spPr>
        <p:txBody>
          <a:bodyPr>
            <a:no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</a:rPr>
              <a:t>others (sympatholytic, </a:t>
            </a: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α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</a:rPr>
              <a:t>adrenergic blockers e.g. prazosin.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</a:rPr>
              <a:t>centrally acting alpha 2- agonists e.g. methyldopa &amp; clonidine. Methyldopa is used in pregnancy induced htn, can cause hepatitis &amp; Coombs +ve hemolytic anemia.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</a:rPr>
              <a:t>Combined alpha &amp; beta antagonists: carvedilol &amp; losartan.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</a:rPr>
              <a:t>direct arterial vasodilators e.g. hydralazine. </a:t>
            </a:r>
          </a:p>
          <a:p>
            <a:endParaRPr lang="en-US" sz="3200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8586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D1657-2550-4822-9E37-68D77FDC5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800100"/>
          </a:xfrm>
        </p:spPr>
        <p:txBody>
          <a:bodyPr/>
          <a:lstStyle/>
          <a:p>
            <a:r>
              <a:rPr lang="en-US" i="1" dirty="0">
                <a:latin typeface="Arial Rounded MT Bold" panose="020F0704030504030204" pitchFamily="34" charset="0"/>
              </a:rPr>
              <a:t>Antihypertensive drug combinations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BE6EC18-02DF-45C1-B382-71956CC56B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1100" y="800100"/>
            <a:ext cx="7334250" cy="621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6662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1E0DA-A422-421D-8548-E1561E72A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32DD8ED-9E2F-45B4-99E4-21A6D76596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7050" y="203200"/>
            <a:ext cx="11245850" cy="639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6588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ADF81-8DE5-4D77-B007-16E4BF7D0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CE44FB4-887A-43C6-8D1C-916D82F5F5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5150" y="247650"/>
            <a:ext cx="11626850" cy="671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175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B4CD3-D70A-4BB6-AD5C-762E67744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Physiology Of Blood Pressure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F18E673-5437-4825-A226-2D5D83125F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8050" y="1530350"/>
            <a:ext cx="10426700" cy="532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1403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A105B-87BB-4ECD-9E41-4C67E39E7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Adjuvant Drug 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8AB3B-9564-40E0-B192-F00E44113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93850"/>
            <a:ext cx="10820400" cy="513715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rgbClr val="FF0000"/>
                </a:solidFill>
                <a:latin typeface="Perpetua" panose="02020502060401020303" pitchFamily="18" charset="0"/>
              </a:rPr>
              <a:t>Antiplatelet therapy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Antiplatelet therapy reduces cardiovascular risk especially in diabetic pts, end organ damage or 15% 10 year risk of coronary artery disease.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Runs a risk of bleeding, particularly intracerebral haemorrhage.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FF0000"/>
                </a:solidFill>
                <a:latin typeface="Perpetua" panose="02020502060401020303" pitchFamily="18" charset="0"/>
              </a:rPr>
              <a:t>Statins: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Treating hyperlipidaemia reduces cardiovascular risk.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Indicated in pts with vascular disease/at increased risk of cardiovascular disease.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3200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0795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AF9CC-2CD7-47C8-B911-8D36297FF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Hypertensive Urgencies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D6611-95ED-4226-8015-63EE6D663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4550" y="2133600"/>
            <a:ext cx="9390062" cy="4038600"/>
          </a:xfrm>
        </p:spPr>
        <p:txBody>
          <a:bodyPr>
            <a:normAutofit fontScale="92500" lnSpcReduction="1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Hypertensive urgencies:  severe elevations in BP without progressive end organ damage/ dysfunction.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Perpetua" panose="02020502060401020303" pitchFamily="18" charset="0"/>
              </a:rPr>
              <a:t>Causes: 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Non-compliance.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inadequately treated hypertensive individuals.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 can be managed in the outpatient setting by investigating the factors that may underlie the BP rise and dose adjustments as necessary.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3955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5826F-F80C-4BC4-B5C9-E6FD3E018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Hypertensive Emergencies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3B706-B60D-41A2-B4A0-7BBAA6A2E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1750" y="1727200"/>
            <a:ext cx="10202862" cy="466725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Perpetua" panose="02020502060401020303" pitchFamily="18" charset="0"/>
              </a:rPr>
              <a:t>Hypertensive emergencies: large elevations in SBP or DBP (&gt;180mmHg or &gt;120mmHg, respectively) with acute/ impending or progressive end organ damage. </a:t>
            </a:r>
          </a:p>
          <a:p>
            <a:r>
              <a:rPr lang="en-US" sz="3200" dirty="0">
                <a:latin typeface="Perpetua" panose="02020502060401020303" pitchFamily="18" charset="0"/>
              </a:rPr>
              <a:t>require immediate BP reduction (not necessarily to normal) to prevent or limit target organ damage. </a:t>
            </a:r>
          </a:p>
          <a:p>
            <a:r>
              <a:rPr lang="en-US" sz="3200" dirty="0">
                <a:latin typeface="Perpetua" panose="02020502060401020303" pitchFamily="18" charset="0"/>
              </a:rPr>
              <a:t>Types;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Malignant hypertension, hypertensive encephalopathy, stroke, pulmonary edema, aortic dissection, acute left ventricular failure, pre-eclampsia/eclampsia.</a:t>
            </a:r>
          </a:p>
          <a:p>
            <a:pPr marL="0" indent="0">
              <a:buNone/>
            </a:pPr>
            <a:endParaRPr lang="en-US" sz="3200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5435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B9208-1A93-414D-A214-79066E73E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Malignant Hypertension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A6F6B-41DF-4A38-9CBB-E4FDC2E85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78000"/>
            <a:ext cx="8915400" cy="517525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Perpetua" panose="02020502060401020303" pitchFamily="18" charset="0"/>
              </a:rPr>
              <a:t>Severe abrupt hypertension associated with: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Diffuse necrotizing vasculitis.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Arteriolar thrombi.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Fibrin deposition in arteriolar walls.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>
                <a:latin typeface="Perpetua" panose="02020502060401020303" pitchFamily="18" charset="0"/>
              </a:rPr>
              <a:t> presents with: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Progressive retinopathy, deteriorating renal functions with proteinuria, microangiopathic anemia &amp; encephalopathy.</a:t>
            </a:r>
          </a:p>
        </p:txBody>
      </p:sp>
    </p:spTree>
    <p:extLst>
      <p:ext uri="{BB962C8B-B14F-4D97-AF65-F5344CB8AC3E}">
        <p14:creationId xmlns:p14="http://schemas.microsoft.com/office/powerpoint/2010/main" val="33527545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38F99-09FC-4496-89AB-4A4C78992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Pathophysiology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54DDF-D51C-4577-A989-BC804D22D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1450" y="2114550"/>
            <a:ext cx="10344150" cy="4470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The characteristic vascular lesion is fibrinoid necrosis of arterioles and small arteries, which causes the clinical manifestations of end-organ damage.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Red blood cells are damaged as they flow through vessels obstructed by fibrin deposition, resulting in microangiopathic hemolytic anemia.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Dilatation of cerebral blood vessels resulting in hyper -perfusion &amp; cerebral edema, hypertensive encephalopathy.</a:t>
            </a:r>
          </a:p>
        </p:txBody>
      </p:sp>
    </p:spTree>
    <p:extLst>
      <p:ext uri="{BB962C8B-B14F-4D97-AF65-F5344CB8AC3E}">
        <p14:creationId xmlns:p14="http://schemas.microsoft.com/office/powerpoint/2010/main" val="37594574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16C83-F477-47BA-B6F2-D578C2B91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Rounded MT Bold" panose="020F0704030504030204" pitchFamily="34" charset="0"/>
                <a:ea typeface="+mj-ea"/>
                <a:cs typeface="+mj-cs"/>
              </a:rPr>
              <a:t>Clinical Presentation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D5EFC-64B2-4210-A3C6-CD3F56C5C6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7500" y="1301750"/>
            <a:ext cx="5315576" cy="537845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latin typeface="Perpetua" panose="02020502060401020303" pitchFamily="18" charset="0"/>
              </a:rPr>
              <a:t>Retinal features: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Perpetua" panose="02020502060401020303" pitchFamily="18" charset="0"/>
              </a:rPr>
              <a:t>Retinal hemorrhages &amp; exudates on fundoscopy.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Perpetua" panose="02020502060401020303" pitchFamily="18" charset="0"/>
              </a:rPr>
              <a:t>Accelerated htn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Perpetua" panose="02020502060401020303" pitchFamily="18" charset="0"/>
              </a:rPr>
              <a:t>Papilledema.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latin typeface="Perpetua" panose="02020502060401020303" pitchFamily="18" charset="0"/>
              </a:rPr>
              <a:t>Malignant nephrosclerosis: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Perpetua" panose="02020502060401020303" pitchFamily="18" charset="0"/>
              </a:rPr>
              <a:t>AKI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Perpetua" panose="02020502060401020303" pitchFamily="18" charset="0"/>
              </a:rPr>
              <a:t>Hematuria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Perpetua" panose="02020502060401020303" pitchFamily="18" charset="0"/>
              </a:rPr>
              <a:t>Proteinuria.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2CFF7D-CAD7-4AB0-8F2D-6464CDD4FC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03076" y="1384300"/>
            <a:ext cx="5288925" cy="565785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en-US" sz="3200" dirty="0">
              <a:latin typeface="Perpetua" panose="02020502060401020303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</a:rPr>
              <a:t>Glomerular damage, protein leakage, activation of RAAS; high bps.</a:t>
            </a:r>
            <a:endParaRPr lang="en-US" sz="3200" dirty="0">
              <a:latin typeface="Perpetua" panose="02020502060401020303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latin typeface="Perpetua" panose="02020502060401020303" pitchFamily="18" charset="0"/>
              </a:rPr>
              <a:t>Neurologic: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Perpetua" panose="02020502060401020303" pitchFamily="18" charset="0"/>
              </a:rPr>
              <a:t>Intracerebral bleeding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Perpetua" panose="02020502060401020303" pitchFamily="18" charset="0"/>
              </a:rPr>
              <a:t>Subarachnoid hemorrhage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Perpetua" panose="02020502060401020303" pitchFamily="18" charset="0"/>
              </a:rPr>
              <a:t>Hypertensive encephalopathy.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latin typeface="Perpetua" panose="02020502060401020303" pitchFamily="18" charset="0"/>
              </a:rPr>
              <a:t>Microangiopathic anemia.</a:t>
            </a:r>
          </a:p>
        </p:txBody>
      </p:sp>
    </p:spTree>
    <p:extLst>
      <p:ext uri="{BB962C8B-B14F-4D97-AF65-F5344CB8AC3E}">
        <p14:creationId xmlns:p14="http://schemas.microsoft.com/office/powerpoint/2010/main" val="16556169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E6353-62A8-4EFE-9978-72A2C9300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Hypertensive Encephalopathy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521BA-B67E-4BD5-952A-39D13E923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latin typeface="Perpetua" panose="02020502060401020303" pitchFamily="18" charset="0"/>
              </a:rPr>
              <a:t>Transient neurologic symptoms associated with malignant hypertensive emergency.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latin typeface="Perpetua" panose="02020502060401020303" pitchFamily="18" charset="0"/>
              </a:rPr>
              <a:t>Result from breakthrough vasodilation of cerebral vasculature due to sudden rise of bps.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latin typeface="Perpetua" panose="02020502060401020303" pitchFamily="18" charset="0"/>
              </a:rPr>
              <a:t>Presents with headache, nausea &amp; vomiting, non-localizing signs &amp; symptoms; confusion, seizures, coma.</a:t>
            </a:r>
          </a:p>
        </p:txBody>
      </p:sp>
    </p:spTree>
    <p:extLst>
      <p:ext uri="{BB962C8B-B14F-4D97-AF65-F5344CB8AC3E}">
        <p14:creationId xmlns:p14="http://schemas.microsoft.com/office/powerpoint/2010/main" val="18905901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238F8-4CA9-4F3C-B82D-573867F40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Management Of Malignant Hypertension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AD7BF-78FF-4EC0-A952-3FFD10A92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9105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latin typeface="Perpetua" panose="02020502060401020303" pitchFamily="18" charset="0"/>
              </a:rPr>
              <a:t>Iv nitroprusside; a non-selective vasodilator.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2-4mcg/kilo/minute.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Side effect; cyanide toxicity especially in pts with renal insufficiency.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latin typeface="Perpetua" panose="02020502060401020303" pitchFamily="18" charset="0"/>
              </a:rPr>
              <a:t>Iv Nicardipine; arteriolar vasodilator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latin typeface="Perpetua" panose="02020502060401020303" pitchFamily="18" charset="0"/>
              </a:rPr>
              <a:t>Iv labetalol;  alpha &amp; beta blocker.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Bolus at 20mg stat, followed by 20-80 mg every ten minutes, maximum dosage of 300mg/day.</a:t>
            </a:r>
          </a:p>
        </p:txBody>
      </p:sp>
    </p:spTree>
    <p:extLst>
      <p:ext uri="{BB962C8B-B14F-4D97-AF65-F5344CB8AC3E}">
        <p14:creationId xmlns:p14="http://schemas.microsoft.com/office/powerpoint/2010/main" val="27062508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0C67-A2CB-45DC-A718-11D72E60F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marR="0" lvl="0" indent="-342900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Target Blood Pressure: </a:t>
            </a: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</a:br>
            <a:endParaRPr lang="en-US" sz="44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C3D45-6B39-4A0F-8EB7-C7BEA68EB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Initial reduction by 25% over first minutes- 8 hours.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Target a diastolic of 100-105 mmhg over next 2-6 hours &amp; 85-90 over next 2-3 months.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latin typeface="Perpetua" panose="02020502060401020303" pitchFamily="18" charset="0"/>
              </a:rPr>
              <a:t>This is to avoid hypotensive crisis &amp; cerebral ischemia.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latin typeface="Perpetua" panose="02020502060401020303" pitchFamily="18" charset="0"/>
              </a:rPr>
              <a:t>It also allows gradual healing of damaged necrotic vascular lesions.</a:t>
            </a:r>
          </a:p>
        </p:txBody>
      </p:sp>
    </p:spTree>
    <p:extLst>
      <p:ext uri="{BB962C8B-B14F-4D97-AF65-F5344CB8AC3E}">
        <p14:creationId xmlns:p14="http://schemas.microsoft.com/office/powerpoint/2010/main" val="33725738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C8B13-1940-4EF1-BC50-CFDAC75A7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Prognosis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73A30-E4B1-4DFE-9497-398AE2756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Even with good BP control, going forward pts have chronic &amp; acute vascular damage that predisposes them to: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Perpetua" panose="02020502060401020303" pitchFamily="18" charset="0"/>
              </a:rPr>
              <a:t>CAD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Perpetua" panose="02020502060401020303" pitchFamily="18" charset="0"/>
              </a:rPr>
              <a:t>CVA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Perpetua" panose="02020502060401020303" pitchFamily="18" charset="0"/>
              </a:rPr>
              <a:t>PAD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Perpetua" panose="02020502060401020303" pitchFamily="18" charset="0"/>
              </a:rPr>
              <a:t>Renal disease.</a:t>
            </a:r>
          </a:p>
        </p:txBody>
      </p:sp>
    </p:spTree>
    <p:extLst>
      <p:ext uri="{BB962C8B-B14F-4D97-AF65-F5344CB8AC3E}">
        <p14:creationId xmlns:p14="http://schemas.microsoft.com/office/powerpoint/2010/main" val="3477933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70CAB-1CE7-4291-92F9-0024CB41A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Hypertension Etiological 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0E76C-2606-4FC7-A46D-1E51E303A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Perpetua" panose="02020502060401020303" pitchFamily="18" charset="0"/>
              </a:rPr>
              <a:t>. Primary or essential hypertension: the cause is unknown, constitutes about 95% of cases in adults. </a:t>
            </a:r>
          </a:p>
          <a:p>
            <a:r>
              <a:rPr lang="en-US" sz="3200" dirty="0">
                <a:latin typeface="Perpetua" panose="02020502060401020303" pitchFamily="18" charset="0"/>
              </a:rPr>
              <a:t>Secondary hypertension: cases where the cause of hypertension can be identified and sometimes treated, around 5% of the cases.</a:t>
            </a:r>
          </a:p>
        </p:txBody>
      </p:sp>
    </p:spTree>
    <p:extLst>
      <p:ext uri="{BB962C8B-B14F-4D97-AF65-F5344CB8AC3E}">
        <p14:creationId xmlns:p14="http://schemas.microsoft.com/office/powerpoint/2010/main" val="7904862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8D1F7-A9D6-4909-8738-656A671DB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Acute Ischemic Stroke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3D340-3978-4E52-B0F2-9AA6957F6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9418638" cy="44259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latin typeface="Perpetua" panose="02020502060401020303" pitchFamily="18" charset="0"/>
              </a:rPr>
              <a:t>Distal to the obstruction, vessels dilate.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latin typeface="Perpetua" panose="02020502060401020303" pitchFamily="18" charset="0"/>
              </a:rPr>
              <a:t>Cerebral perfusion is maintained by rising systemic bp.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latin typeface="Perpetua" panose="02020502060401020303" pitchFamily="18" charset="0"/>
              </a:rPr>
              <a:t>CPP= MAP – ICP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Perpetua" panose="02020502060401020303" pitchFamily="18" charset="0"/>
              </a:rPr>
              <a:t>CPP; cerebral perfusion pressure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Perpetua" panose="02020502060401020303" pitchFamily="18" charset="0"/>
              </a:rPr>
              <a:t> MAP; mean arterial pressure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Perpetua" panose="02020502060401020303" pitchFamily="18" charset="0"/>
              </a:rPr>
              <a:t>ICP; intracranial pressure.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Perpetua" panose="02020502060401020303" pitchFamily="18" charset="0"/>
              </a:rPr>
              <a:t>MAP = 1/3 (SBP – DBP) + DBP</a:t>
            </a:r>
          </a:p>
        </p:txBody>
      </p:sp>
    </p:spTree>
    <p:extLst>
      <p:ext uri="{BB962C8B-B14F-4D97-AF65-F5344CB8AC3E}">
        <p14:creationId xmlns:p14="http://schemas.microsoft.com/office/powerpoint/2010/main" val="40815031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1501F-C132-42B9-8366-0811FAC30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C5AE5-C881-45B4-9D9D-B155C5E7F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500" y="2108200"/>
            <a:ext cx="10471150" cy="40386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latin typeface="Perpetua" panose="02020502060401020303" pitchFamily="18" charset="0"/>
              </a:rPr>
              <a:t>Acute reduction of blood pressure leads to clinical deterioration.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latin typeface="Perpetua" panose="02020502060401020303" pitchFamily="18" charset="0"/>
              </a:rPr>
              <a:t>If bp between 220/120 mmHg ; no immediate treatment is needed.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>
                <a:latin typeface="Perpetua" panose="02020502060401020303" pitchFamily="18" charset="0"/>
              </a:rPr>
              <a:t>Indications for Rx if BP 220/120 mmHg: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Perpetua" panose="02020502060401020303" pitchFamily="18" charset="0"/>
              </a:rPr>
              <a:t>Other end organ damage.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Perpetua" panose="02020502060401020303" pitchFamily="18" charset="0"/>
              </a:rPr>
              <a:t>Anticipation of thrombolysis (target &lt;185/110).  Reduce BP by 15 % in the 1</a:t>
            </a:r>
            <a:r>
              <a:rPr lang="en-US" sz="3200" baseline="30000" dirty="0">
                <a:latin typeface="Perpetua" panose="02020502060401020303" pitchFamily="18" charset="0"/>
              </a:rPr>
              <a:t>st</a:t>
            </a:r>
            <a:r>
              <a:rPr lang="en-US" sz="3200" dirty="0">
                <a:latin typeface="Perpetua" panose="02020502060401020303" pitchFamily="18" charset="0"/>
              </a:rPr>
              <a:t> 24 hours, if not start management after 24 hrs.</a:t>
            </a:r>
          </a:p>
        </p:txBody>
      </p:sp>
    </p:spTree>
    <p:extLst>
      <p:ext uri="{BB962C8B-B14F-4D97-AF65-F5344CB8AC3E}">
        <p14:creationId xmlns:p14="http://schemas.microsoft.com/office/powerpoint/2010/main" val="1135009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60F63-3391-48FE-B0DA-7A18374DC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4E999-0EFF-4299-A422-454CB3C12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Perpetua" panose="02020502060401020303" pitchFamily="18" charset="0"/>
              </a:rPr>
              <a:t>1</a:t>
            </a:r>
            <a:r>
              <a:rPr lang="en-US" sz="3200" baseline="30000" dirty="0">
                <a:latin typeface="Perpetua" panose="02020502060401020303" pitchFamily="18" charset="0"/>
              </a:rPr>
              <a:t>st</a:t>
            </a:r>
            <a:r>
              <a:rPr lang="en-US" sz="3200" dirty="0">
                <a:latin typeface="Perpetua" panose="02020502060401020303" pitchFamily="18" charset="0"/>
              </a:rPr>
              <a:t> line : labetalol, nitroglycerin &amp; iv nicardipine.</a:t>
            </a:r>
          </a:p>
          <a:p>
            <a:r>
              <a:rPr lang="en-US" sz="3200" dirty="0">
                <a:latin typeface="Perpetua" panose="02020502060401020303" pitchFamily="18" charset="0"/>
              </a:rPr>
              <a:t>2</a:t>
            </a:r>
            <a:r>
              <a:rPr lang="en-US" sz="3200" baseline="30000" dirty="0">
                <a:latin typeface="Perpetua" panose="02020502060401020303" pitchFamily="18" charset="0"/>
              </a:rPr>
              <a:t>nd</a:t>
            </a:r>
            <a:r>
              <a:rPr lang="en-US" sz="3200" dirty="0">
                <a:latin typeface="Perpetua" panose="02020502060401020303" pitchFamily="18" charset="0"/>
              </a:rPr>
              <a:t> line: nitroprusside.</a:t>
            </a:r>
          </a:p>
          <a:p>
            <a:r>
              <a:rPr lang="en-US" sz="3200" dirty="0">
                <a:latin typeface="Perpetua" panose="02020502060401020303" pitchFamily="18" charset="0"/>
              </a:rPr>
              <a:t>Avoid short acting nifedipine; rapid bp drop &amp; clinical deterioration.</a:t>
            </a:r>
          </a:p>
        </p:txBody>
      </p:sp>
    </p:spTree>
    <p:extLst>
      <p:ext uri="{BB962C8B-B14F-4D97-AF65-F5344CB8AC3E}">
        <p14:creationId xmlns:p14="http://schemas.microsoft.com/office/powerpoint/2010/main" val="2053974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7B3BC-6D7C-45BD-82A1-B44347F70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General Management Principles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CD603-A16D-44C0-9FCD-5E27F65BF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>
                <a:latin typeface="Perpetua" panose="02020502060401020303" pitchFamily="18" charset="0"/>
              </a:rPr>
              <a:t>In hypertensive emergencies, BP should almost never be rapidly lowered.</a:t>
            </a:r>
          </a:p>
          <a:p>
            <a:r>
              <a:rPr lang="en-US" sz="3200" dirty="0">
                <a:latin typeface="Perpetua" panose="02020502060401020303" pitchFamily="18" charset="0"/>
              </a:rPr>
              <a:t>  Goal of 10-20% reduction of MAP in first hour, and then 5-15% further in next 23 hours. </a:t>
            </a:r>
          </a:p>
          <a:p>
            <a:r>
              <a:rPr lang="en-US" sz="3200" dirty="0">
                <a:latin typeface="Perpetua" panose="02020502060401020303" pitchFamily="18" charset="0"/>
              </a:rPr>
              <a:t>Exceptions: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Aortic dissection: target of SBP of &lt; 120 in 20 minutes)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Acute ischemic stroke (thrombolysis candidate &lt; 185/110)</a:t>
            </a:r>
          </a:p>
        </p:txBody>
      </p:sp>
    </p:spTree>
    <p:extLst>
      <p:ext uri="{BB962C8B-B14F-4D97-AF65-F5344CB8AC3E}">
        <p14:creationId xmlns:p14="http://schemas.microsoft.com/office/powerpoint/2010/main" val="33830199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68B97-0586-4784-AF55-E02B85FFB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Acute Intracerebral Hemorrhage</a:t>
            </a:r>
            <a:endParaRPr lang="en-US" sz="44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C630D-4CD1-4996-BE5A-6473A266C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900" y="2133600"/>
            <a:ext cx="10526712" cy="42672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BP lowering when the SBP is&gt; 200 mmHg or the DBP is&gt; 110 mmHg 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If signs of raised ICP, maintain MAP just below 130 mmHg (or SBP &lt; 180 mmHg) for first 24 hours after onset.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Patient without  raised ICP, maintain MAP &lt; 110 mmHg (or SBP &lt; 160 mmHg) for first 24 hours after symptoms onset.</a:t>
            </a:r>
          </a:p>
        </p:txBody>
      </p:sp>
    </p:spTree>
    <p:extLst>
      <p:ext uri="{BB962C8B-B14F-4D97-AF65-F5344CB8AC3E}">
        <p14:creationId xmlns:p14="http://schemas.microsoft.com/office/powerpoint/2010/main" val="15931965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A39C8-A32E-44DD-B40E-3FD8B1201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Subarachnoid Hemorrhage:</a:t>
            </a:r>
            <a:endParaRPr lang="en-US" sz="44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8CD1D-B694-4558-96A8-BA20CDFB7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</a:rPr>
              <a:t>Maintain SBP &lt; 160 mmHg until the aneurysm is treated or cerebral vasospasm occurs.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</a:rPr>
              <a:t>Oral nimodipine is used to prevent delayed ischemic neurological deficits, but it is NOT indicated for treating acute hypertension.</a:t>
            </a:r>
          </a:p>
        </p:txBody>
      </p:sp>
    </p:spTree>
    <p:extLst>
      <p:ext uri="{BB962C8B-B14F-4D97-AF65-F5344CB8AC3E}">
        <p14:creationId xmlns:p14="http://schemas.microsoft.com/office/powerpoint/2010/main" val="195978282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57C3D-3C83-4C11-B5AD-9639EDF16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Aortic Dissection:</a:t>
            </a:r>
            <a:endParaRPr lang="en-US" sz="44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7B10A-7D20-4F36-9EA3-CA508CD9E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5250" y="2019300"/>
            <a:ext cx="10139362" cy="4324350"/>
          </a:xfrm>
        </p:spPr>
        <p:txBody>
          <a:bodyPr>
            <a:no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</a:rPr>
              <a:t>reduce the SBP &lt; 110 mmHg and maintain it at this level unless signs of end organ hypo- perfusion are present. 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</a:rPr>
              <a:t>Preferred rx includes a combination of; </a:t>
            </a:r>
            <a:endParaRPr lang="en-US" sz="3200" dirty="0">
              <a:solidFill>
                <a:prstClr val="black">
                  <a:lumMod val="75000"/>
                  <a:lumOff val="25000"/>
                </a:prstClr>
              </a:solidFill>
              <a:latin typeface="Perpetua" panose="02020502060401020303" pitchFamily="18" charset="0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</a:rPr>
              <a:t>narcotic analgesics (morphine sulphate), 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β-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</a:rPr>
              <a:t>blockers (labetalol, esmolol) or calcium channel blockers (verapamil, diltiazem); Avoid </a:t>
            </a: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β-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</a:rPr>
              <a:t>blockers if there is aortic valvular regurgitation or suspected cardiac tamponade. </a:t>
            </a:r>
            <a:endParaRPr lang="en-US" sz="3200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2852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27A60-0460-431F-B68A-217AC255F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Acute Coronary Syndrome:</a:t>
            </a:r>
            <a:endParaRPr lang="en-US" sz="44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8CA25-05BA-497F-8EC5-865DD47B0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</a:rPr>
              <a:t>Treat if SBP &gt; 160 mmHg and/or DBP &gt; 100 mmHg.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</a:rPr>
              <a:t>Reduce BP by 20-30 %of baseline.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</a:rPr>
              <a:t>Thrombolytics are contraindi</a:t>
            </a:r>
            <a:r>
              <a:rPr lang="en-US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Perpetua" panose="02020502060401020303" pitchFamily="18" charset="0"/>
              </a:rPr>
              <a:t>cated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</a:rPr>
              <a:t> if BP is&gt; 185 / 100 mmHg.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</a:rPr>
              <a:t>Preferred medications include </a:t>
            </a: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β-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</a:rPr>
              <a:t>blockers &amp; Nitroglycerin. </a:t>
            </a:r>
            <a:endParaRPr lang="en-US" sz="3200" dirty="0"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97366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64ECF-4177-407C-9BA6-89CFA37AA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Acute Heart Failure:</a:t>
            </a:r>
            <a:endParaRPr lang="en-US" sz="44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367A8-683D-44A9-9492-52F8B4569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905000"/>
            <a:ext cx="11322050" cy="4177672"/>
          </a:xfrm>
        </p:spPr>
        <p:txBody>
          <a:bodyPr>
            <a:no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rx with vasodilators (in addition to diuretics) for SBP ≥140 mmHg. 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IV or sublingual nitroglycerin is the preferred agent. 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935476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CF6B1-74F1-47F1-A106-362F17185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Preeclampsia / eclampsia;</a:t>
            </a:r>
            <a:endParaRPr lang="en-US" sz="44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E2CB6-91E8-4BC2-A9DD-280E5EDFF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70400"/>
          </a:xfrm>
        </p:spPr>
        <p:txBody>
          <a:bodyPr>
            <a:norm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Prepartum and intrapartum: SBP should be &lt; 160 mmHg and DBP &lt; 110mmhg.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If the platelets &lt; 100 , SBP should be maintained below 150/110 mmHg.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 IV Magnesium sulphate @ 4 gm diluted in 100mL NS over 15 mins then with an infusion o f 2 gm /hour to avoid seizures.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Preferred medications Hydralazine, Labetalol, Nifedipine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Perpetua" panose="02020502060401020303" pitchFamily="18" charset="0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43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A83CC-F60D-4647-9E51-E46C0A13B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Primary htn, risk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EED81-BF09-4856-BF98-3E0276E2BE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82800" y="1676400"/>
            <a:ext cx="4820276" cy="5124450"/>
          </a:xfrm>
        </p:spPr>
        <p:txBody>
          <a:bodyPr>
            <a:norm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age above 45 (60 years in women) 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race (more in blacks) 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family history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overweight/central obesity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physical inactivity</a:t>
            </a:r>
          </a:p>
          <a:p>
            <a:endParaRPr lang="en-US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51FBA7-B078-4E15-95FD-71694A80D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47897" y="1524000"/>
            <a:ext cx="4313864" cy="5276850"/>
          </a:xfrm>
        </p:spPr>
        <p:txBody>
          <a:bodyPr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tobacco use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high dietary salt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low dietary potassium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low vitamin d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 chronic/heavy alcohol use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48535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CE759-750B-4EB4-B571-E8CF43D49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Secondary Hypertension, Causes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10C39-C9C9-4C7B-8DA9-C2D24CB22F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1950" y="2133600"/>
            <a:ext cx="6541126" cy="47244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Perpetua" panose="02020502060401020303" pitchFamily="18" charset="0"/>
              </a:rPr>
              <a:t>Alcohol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Perpetua" panose="02020502060401020303" pitchFamily="18" charset="0"/>
              </a:rPr>
              <a:t>obesity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Perpetua" panose="02020502060401020303" pitchFamily="18" charset="0"/>
              </a:rPr>
              <a:t>Renal disease (renal vascular disease, glomerulonephritis, polycystic kidney disease).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Perpetua" panose="02020502060401020303" pitchFamily="18" charset="0"/>
              </a:rPr>
              <a:t> Endocrine disorders (phaeochromocytoma, Cushing’s syndrome, thyrotoxicosis, congenital adrenal hyperplasia, primary hypothyroidism.</a:t>
            </a:r>
          </a:p>
          <a:p>
            <a:pPr marL="0" indent="0">
              <a:buNone/>
            </a:pPr>
            <a:r>
              <a:rPr lang="en-US" sz="2800" dirty="0">
                <a:latin typeface="Perpetua" panose="02020502060401020303" pitchFamily="18" charset="0"/>
              </a:rPr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96A354-7155-44A7-8FC8-4BFC74DD3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75450" y="2126222"/>
            <a:ext cx="5480050" cy="463017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Pregnancy (pre-eclampsia)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Coarctation of the aorta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Perpetua" panose="02020502060401020303" pitchFamily="18" charset="0"/>
              </a:rPr>
              <a:t>Drugs (corticosteroids, oestrogen-containing oral contraceptive pill, anabolic steroids).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Perpetua" panose="02020502060401020303" pitchFamily="18" charset="0"/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Psychoactive/recreational drugs: amphetamines, cocaine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54808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86099-5312-4C5D-B765-607730963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F01B884-F3E2-40EF-8F96-F5FD9F2F71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07950" y="381000"/>
            <a:ext cx="12242800" cy="65976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62571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AEE34-06AE-4254-9F65-F4EED1C4B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+mn-cs"/>
              </a:rPr>
              <a:t>Pathogenesis of Complications of Hypertension</a:t>
            </a:r>
            <a:endParaRPr lang="en-US" sz="44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26408-E3F9-4D46-B698-4E24BE77F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>
                <a:latin typeface="Perpetua" panose="02020502060401020303" pitchFamily="18" charset="0"/>
              </a:rPr>
              <a:t>Acute complications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Perpetua" panose="02020502060401020303" pitchFamily="18" charset="0"/>
              </a:rPr>
              <a:t>Hypertensive emergency &amp; urgency (hypertensive crisis)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>
                <a:latin typeface="Perpetua" panose="02020502060401020303" pitchFamily="18" charset="0"/>
              </a:rPr>
              <a:t>Atherosclerosis: CAD, CVA, PAD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>
                <a:latin typeface="Perpetua" panose="02020502060401020303" pitchFamily="18" charset="0"/>
              </a:rPr>
              <a:t>Left ventricular hypertrophy and heart failure</a:t>
            </a:r>
          </a:p>
        </p:txBody>
      </p:sp>
    </p:spTree>
    <p:extLst>
      <p:ext uri="{BB962C8B-B14F-4D97-AF65-F5344CB8AC3E}">
        <p14:creationId xmlns:p14="http://schemas.microsoft.com/office/powerpoint/2010/main" val="2316411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03C40-9B05-4AD4-91AD-158FECF9D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Arial Rounded MT Bold" panose="020F0704030504030204" pitchFamily="34" charset="0"/>
              </a:rPr>
              <a:t>Acute Complications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4337F-337F-4512-80FF-E69D153958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65350" y="2133600"/>
            <a:ext cx="4737726" cy="4654550"/>
          </a:xfrm>
        </p:spPr>
        <p:txBody>
          <a:bodyPr>
            <a:no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Perpetua" panose="02020502060401020303" pitchFamily="18" charset="0"/>
              </a:rPr>
              <a:t>Hypertensive u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rgency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Perpetua" panose="02020502060401020303" pitchFamily="18" charset="0"/>
              </a:rPr>
              <a:t>: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severe hypertension without end organ damage.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Hypertensive emergencies :Presence of severe hypertension(&gt;180/120) with acute end organ damage.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Malignant hypertension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Hypertensive encephalopathy </a:t>
            </a:r>
          </a:p>
          <a:p>
            <a:endParaRPr lang="en-US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5F1E47-0518-4DFD-BE16-283E05ADD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90747" y="1962150"/>
            <a:ext cx="4313864" cy="4743450"/>
          </a:xfrm>
        </p:spPr>
        <p:txBody>
          <a:bodyPr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 Stroke 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Aortic dissection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Acute left ventricular failure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 Pulmonary oedema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Adrenergic crisis 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Preeclampsia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Perpetua" panose="02020502060401020303" pitchFamily="18" charset="0"/>
                <a:ea typeface="+mn-ea"/>
                <a:cs typeface="+mn-cs"/>
              </a:rPr>
              <a:t> Require hospitalization and iv medication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0968545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1735</TotalTime>
  <Words>2368</Words>
  <Application>Microsoft Office PowerPoint</Application>
  <PresentationFormat>Widescreen</PresentationFormat>
  <Paragraphs>259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6" baseType="lpstr">
      <vt:lpstr>Arial</vt:lpstr>
      <vt:lpstr>Arial Rounded MT Bold</vt:lpstr>
      <vt:lpstr>Century Gothic</vt:lpstr>
      <vt:lpstr>Perpetua</vt:lpstr>
      <vt:lpstr>Wingdings</vt:lpstr>
      <vt:lpstr>Wingdings 3</vt:lpstr>
      <vt:lpstr>Wisp</vt:lpstr>
      <vt:lpstr>HYPERTENSION Sila. M.M</vt:lpstr>
      <vt:lpstr>PowerPoint Presentation</vt:lpstr>
      <vt:lpstr>Physiology Of Blood Pressure</vt:lpstr>
      <vt:lpstr>Hypertension Etiological Classification</vt:lpstr>
      <vt:lpstr>Primary htn, risk factors</vt:lpstr>
      <vt:lpstr>Secondary Hypertension, Causes</vt:lpstr>
      <vt:lpstr>PowerPoint Presentation</vt:lpstr>
      <vt:lpstr>Pathogenesis of Complications of Hypertension</vt:lpstr>
      <vt:lpstr>Acute Complications</vt:lpstr>
      <vt:lpstr>Complications From Atherosclerosis</vt:lpstr>
      <vt:lpstr>History Relevant To Hypertension</vt:lpstr>
      <vt:lpstr>Examination:</vt:lpstr>
      <vt:lpstr>Diagnosis</vt:lpstr>
      <vt:lpstr>Initial Work Ups</vt:lpstr>
      <vt:lpstr>Additional Investigations</vt:lpstr>
      <vt:lpstr>Management</vt:lpstr>
      <vt:lpstr>PowerPoint Presentation</vt:lpstr>
      <vt:lpstr>Non-pharmacologic Therapy</vt:lpstr>
      <vt:lpstr>When To Initiate Antihypertensive Therapy</vt:lpstr>
      <vt:lpstr>Antihypertensives</vt:lpstr>
      <vt:lpstr>Cont. ..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Antihypertensive drug combinations</vt:lpstr>
      <vt:lpstr>PowerPoint Presentation</vt:lpstr>
      <vt:lpstr>PowerPoint Presentation</vt:lpstr>
      <vt:lpstr>Adjuvant Drug Therapy</vt:lpstr>
      <vt:lpstr>Hypertensive Urgencies</vt:lpstr>
      <vt:lpstr>Hypertensive Emergencies</vt:lpstr>
      <vt:lpstr>Malignant Hypertension</vt:lpstr>
      <vt:lpstr>Pathophysiology</vt:lpstr>
      <vt:lpstr>Clinical Presentation</vt:lpstr>
      <vt:lpstr>Hypertensive Encephalopathy</vt:lpstr>
      <vt:lpstr>Management Of Malignant Hypertension</vt:lpstr>
      <vt:lpstr>Target Blood Pressure:  </vt:lpstr>
      <vt:lpstr>Prognosis</vt:lpstr>
      <vt:lpstr>Acute Ischemic Stroke</vt:lpstr>
      <vt:lpstr>Management</vt:lpstr>
      <vt:lpstr>PowerPoint Presentation</vt:lpstr>
      <vt:lpstr>General Management Principles </vt:lpstr>
      <vt:lpstr>Acute Intracerebral Hemorrhage</vt:lpstr>
      <vt:lpstr>Subarachnoid Hemorrhage:</vt:lpstr>
      <vt:lpstr>Aortic Dissection:</vt:lpstr>
      <vt:lpstr>Acute Coronary Syndrome:</vt:lpstr>
      <vt:lpstr>Acute Heart Failure:</vt:lpstr>
      <vt:lpstr>Preeclampsia / eclampsia;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HYPERTENSION</dc:title>
  <dc:creator>sila mualuko</dc:creator>
  <cp:lastModifiedBy>sila mualuko</cp:lastModifiedBy>
  <cp:revision>18</cp:revision>
  <dcterms:created xsi:type="dcterms:W3CDTF">2021-10-17T05:22:47Z</dcterms:created>
  <dcterms:modified xsi:type="dcterms:W3CDTF">2021-10-26T17:43:09Z</dcterms:modified>
</cp:coreProperties>
</file>