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73" r:id="rId2"/>
    <p:sldId id="375" r:id="rId3"/>
    <p:sldId id="367" r:id="rId4"/>
    <p:sldId id="283" r:id="rId5"/>
    <p:sldId id="280" r:id="rId6"/>
    <p:sldId id="281" r:id="rId7"/>
    <p:sldId id="282" r:id="rId8"/>
    <p:sldId id="378" r:id="rId9"/>
    <p:sldId id="388" r:id="rId10"/>
    <p:sldId id="285" r:id="rId11"/>
    <p:sldId id="288" r:id="rId12"/>
    <p:sldId id="287" r:id="rId13"/>
    <p:sldId id="329" r:id="rId14"/>
    <p:sldId id="292" r:id="rId15"/>
    <p:sldId id="290" r:id="rId16"/>
    <p:sldId id="291" r:id="rId17"/>
    <p:sldId id="306" r:id="rId18"/>
    <p:sldId id="379" r:id="rId19"/>
    <p:sldId id="293" r:id="rId20"/>
    <p:sldId id="294" r:id="rId21"/>
    <p:sldId id="295" r:id="rId22"/>
    <p:sldId id="296" r:id="rId23"/>
    <p:sldId id="297" r:id="rId24"/>
    <p:sldId id="369" r:id="rId25"/>
    <p:sldId id="370" r:id="rId26"/>
    <p:sldId id="380" r:id="rId27"/>
    <p:sldId id="307" r:id="rId28"/>
    <p:sldId id="368" r:id="rId29"/>
    <p:sldId id="298" r:id="rId30"/>
    <p:sldId id="299" r:id="rId31"/>
    <p:sldId id="381" r:id="rId32"/>
    <p:sldId id="382" r:id="rId33"/>
    <p:sldId id="383" r:id="rId34"/>
    <p:sldId id="384" r:id="rId35"/>
    <p:sldId id="301" r:id="rId36"/>
    <p:sldId id="328" r:id="rId37"/>
    <p:sldId id="310" r:id="rId38"/>
    <p:sldId id="311" r:id="rId39"/>
    <p:sldId id="385" r:id="rId40"/>
    <p:sldId id="313" r:id="rId41"/>
    <p:sldId id="303" r:id="rId42"/>
    <p:sldId id="344" r:id="rId43"/>
    <p:sldId id="316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14" r:id="rId55"/>
    <p:sldId id="304" r:id="rId56"/>
    <p:sldId id="312" r:id="rId57"/>
    <p:sldId id="386" r:id="rId58"/>
    <p:sldId id="315" r:id="rId59"/>
    <p:sldId id="351" r:id="rId60"/>
    <p:sldId id="361" r:id="rId61"/>
    <p:sldId id="362" r:id="rId62"/>
    <p:sldId id="364" r:id="rId63"/>
  </p:sldIdLst>
  <p:sldSz cx="9144000" cy="6858000" type="screen4x3"/>
  <p:notesSz cx="11744325" cy="15554325"/>
  <p:embeddedFontLst>
    <p:embeddedFont>
      <p:font typeface="Arial Narrow" panose="020B0606020202030204" pitchFamily="34" charset="0"/>
      <p:regular r:id="rId66"/>
      <p:bold r:id="rId67"/>
      <p:italic r:id="rId68"/>
      <p:boldItalic r:id="rId69"/>
    </p:embeddedFont>
    <p:embeddedFont>
      <p:font typeface="Impact" panose="020B0806030902050204" pitchFamily="34" charset="0"/>
      <p:regular r:id="rId7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899">
          <p15:clr>
            <a:srgbClr val="A4A3A4"/>
          </p15:clr>
        </p15:guide>
        <p15:guide id="2" pos="36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9999"/>
    <a:srgbClr val="CCCC00"/>
    <a:srgbClr val="0099CC"/>
    <a:srgbClr val="FFFFFF"/>
    <a:srgbClr val="F8F8F8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2" autoAdjust="0"/>
    <p:restoredTop sz="94724" autoAdjust="0"/>
  </p:normalViewPr>
  <p:slideViewPr>
    <p:cSldViewPr snapToGrid="0">
      <p:cViewPr varScale="1">
        <p:scale>
          <a:sx n="68" d="100"/>
          <a:sy n="68" d="100"/>
        </p:scale>
        <p:origin x="1440" y="72"/>
      </p:cViewPr>
      <p:guideLst>
        <p:guide orient="horz" pos="2160"/>
        <p:guide pos="38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8" y="1386"/>
      </p:cViewPr>
      <p:guideLst>
        <p:guide orient="horz" pos="4899"/>
        <p:guide pos="36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t" anchorCtr="0" compatLnSpc="1">
            <a:prstTxWarp prst="textNoShape">
              <a:avLst/>
            </a:prstTxWarp>
          </a:bodyPr>
          <a:lstStyle>
            <a:lvl1pPr defTabSz="1560513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654800" y="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t" anchorCtr="0" compatLnSpc="1">
            <a:prstTxWarp prst="textNoShape">
              <a:avLst/>
            </a:prstTxWarp>
          </a:bodyPr>
          <a:lstStyle>
            <a:lvl1pPr algn="r" defTabSz="1560513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7645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b" anchorCtr="0" compatLnSpc="1">
            <a:prstTxWarp prst="textNoShape">
              <a:avLst/>
            </a:prstTxWarp>
          </a:bodyPr>
          <a:lstStyle>
            <a:lvl1pPr defTabSz="1560513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54800" y="1477645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b" anchorCtr="0" compatLnSpc="1">
            <a:prstTxWarp prst="textNoShape">
              <a:avLst/>
            </a:prstTxWarp>
          </a:bodyPr>
          <a:lstStyle>
            <a:lvl1pPr algn="r" defTabSz="1560513">
              <a:defRPr sz="2000" smtClean="0"/>
            </a:lvl1pPr>
          </a:lstStyle>
          <a:p>
            <a:pPr>
              <a:defRPr/>
            </a:pPr>
            <a:fld id="{CA312426-3E00-4F87-BB8F-AE0D3AF1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t" anchorCtr="0" compatLnSpc="1">
            <a:prstTxWarp prst="textNoShape">
              <a:avLst/>
            </a:prstTxWarp>
          </a:bodyPr>
          <a:lstStyle>
            <a:lvl1pPr defTabSz="1560513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54800" y="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t" anchorCtr="0" compatLnSpc="1">
            <a:prstTxWarp prst="textNoShape">
              <a:avLst/>
            </a:prstTxWarp>
          </a:bodyPr>
          <a:lstStyle>
            <a:lvl1pPr algn="r" defTabSz="1560513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84375" y="1166813"/>
            <a:ext cx="7777163" cy="583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65275" y="7388225"/>
            <a:ext cx="8613775" cy="69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7645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b" anchorCtr="0" compatLnSpc="1">
            <a:prstTxWarp prst="textNoShape">
              <a:avLst/>
            </a:prstTxWarp>
          </a:bodyPr>
          <a:lstStyle>
            <a:lvl1pPr defTabSz="1560513">
              <a:defRPr sz="2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54800" y="14776450"/>
            <a:ext cx="50895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5987" tIns="77994" rIns="155987" bIns="77994" numCol="1" anchor="b" anchorCtr="0" compatLnSpc="1">
            <a:prstTxWarp prst="textNoShape">
              <a:avLst/>
            </a:prstTxWarp>
          </a:bodyPr>
          <a:lstStyle>
            <a:lvl1pPr algn="r" defTabSz="1560513">
              <a:defRPr sz="2000" smtClean="0"/>
            </a:lvl1pPr>
          </a:lstStyle>
          <a:p>
            <a:pPr>
              <a:defRPr/>
            </a:pPr>
            <a:fld id="{67A3174A-B56D-49F5-941C-B6F42BB1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5D71A-76E1-494A-A2AE-433153CD27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8D772-B052-42D6-9BAA-F98A6C5FF1F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B004A-1B59-4EC2-8BC3-72742451434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803C5-45F3-42AD-884C-EC4E99B29CF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EA6D2-3209-494A-AD5D-4FD1BB5B808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81FD4-6CA1-4D83-8EF7-629831D3E46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F61AF-48C6-44E4-90F9-72FAC736656E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4E8C0-58D2-4613-B428-765FA24253D9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E417A-CB0F-4C08-98C9-0276E46E4CC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529F6-14E5-4674-9015-F5B8880A32C8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Metabolic syndrome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a cluster of conditions that occur together, increasing your risk of heart disease, stroke and type 2 diabetes. These conditions include increased blood pressure, high blood sugar, excess body fat around the waist, and abnormal cholesterol or triglyceride levels.</a:t>
            </a: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0B005-FCB0-43D7-9E9F-C3F2A17A3CE0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04D11-6CB5-444C-9B94-D62CCDC73BF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Aldosteronism: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condition in which there is excessive secretion of aldosterone, which disturbs the balance of sodium, potassium, and water in the blood and so leads to high blood pressure.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Cushing syndrome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occurs when your body is exposed to high levels of the hormone cortisol for a long time.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Cushing syndrome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sometimes called hypercortisolism, may be caused by the use of oral corticosteroid medication. The condition can also occur when your body makes too much cortisol on its own.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pheochromocytoma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(fee-o-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kroe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moe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sy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-TOE-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muh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) is a rare, usually noncancerous (benign) tumor that develops in an adrenal gland. You have two adrenal glands —one located at the top of each kidney. Usually, a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pheochromocytoma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develops in only one adrenal gland. But tumors can develop in both.</a:t>
            </a:r>
            <a:endParaRPr lang="en-US" dirty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05122-D4B8-42E0-A2DA-E44CE3769CD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32E42-4D01-4FA7-B4F3-00CF76AEC500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B26B8-5ACB-437E-BB3C-26E73D766981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9F5C2-D83E-40BD-B95E-3886B16A4488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14A7C-A093-460A-8000-775FCE132BCE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FB51D-2C7C-422B-866C-EFAC40521EC5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AB6AB-4E57-4A3B-A9B9-9AC5700B7B8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E1716-857E-418F-8269-00FAC2AD33EF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1E446-2CA5-49B0-B759-5A66DC7B79D9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Dietary Approaches to Stop Hypertension (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DASH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). The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DASH diet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emphasizes foods that are lower in sodium as well as foods that are rich in potassium, magnesium and calcium — nutrients that help lower blood pressure.</a:t>
            </a:r>
            <a:endParaRPr lang="en-US" dirty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A9FD0-DE82-44B0-8619-A182BFC83E41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905A6-490C-4F66-A98C-9D1BCBADFD8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04AF1-6A7C-42C1-9B49-EF558416B42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25E4B-8322-4ECB-93B7-D06A19EFF5F1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3C5DC-6E3C-4753-BC7C-2B82AB5C677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B86455-59C8-4405-A0B6-46F519196DCA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B3C58-8D87-454E-8965-E62DB710E0A2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93317-7625-4506-B7A8-7510D9B7DE64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E3030-5E8A-4A9D-A6F2-93928F8BEF79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F8FF4-C011-497C-91A7-99D0322D3F00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Orthostatic hypotension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— also called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postural hypotension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— is a form of low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blood pressure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that happens when you stand up from sitting or lying down.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Orthostatic hypotension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can make you feel dizzy or lightheaded, and maybe even cause you to faint.</a:t>
            </a:r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36EC1-CE9A-4777-9987-AE0167DDB7AC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CF119-5CD7-4A0E-8D29-F4829DB9A8AD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JNC: Joint National Committee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44C19-1761-45DC-BAC3-FCAEF58E5F14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B2E21-3D9A-444F-A526-81522E053424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51EB7-7BC5-4802-9312-69A42AC85B68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FD1E6-67ED-414A-BF5E-E6223705FEDB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4366C-91D1-4F73-9967-B93C95798851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BA2F2-C77C-45E0-811C-703325B99947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5A226-2375-4D1F-9CD8-90E61C79EF32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9E2FEB-A891-4408-B353-104C199AC7B4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731CC-FC68-4E8D-8B4E-CF0850CC04A0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A3DCE-CC6D-49E2-8F0A-940894903AE6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A49F-04F8-4858-8D52-40372DBF774F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093D5-08BE-40BD-9A1C-E24194FD98B9}" type="slidenum">
              <a:rPr lang="en-US"/>
              <a:pPr/>
              <a:t>5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Cardiovascular disease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CVD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96595-7DFB-4D52-B49F-142A304654D1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15BBB-FC6F-4B47-B568-231B0B6A455B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546B9-9A89-48B9-923F-97AA5EBC4DC3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033C1-3DFA-400D-8228-91C93FBBB90A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EAF03-EE22-4680-A383-0AE5AC4DD6E1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590D9-4EF8-494B-83B9-6D51A28FA718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5967-2E65-419F-99BF-79B05E7B48D8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F134A-9737-490E-9075-ED01D96284DB}" type="slidenum">
              <a:rPr lang="en-US"/>
              <a:pPr/>
              <a:t>59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D6029-9F78-4DD7-8C4F-F63D1E093879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0D3A0-D710-413A-BA04-4E5741B333C8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225B6-BE13-4C1F-B10D-FA89DDB5A8B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8B00B-6349-4DEB-A926-54FDC6AE1569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7185E-A98F-4731-A583-A9878A62B22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A666D-F7F2-4C2D-A2A5-3CDF00BEB859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CFBBD-5BAF-4E3E-994E-98E47EFB391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6E57-8AFB-4C6D-ADF5-B43EB7E7F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FA7F3-F924-455C-A749-5B9C17FB1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263A-B554-4AAD-8F4E-6B47633F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2691-202F-49C4-B5C7-7A24E8741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A6980-C112-483D-8E75-FD5A58529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C0062-C25E-46FB-89BC-ACBEA8D1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7918-79A0-4F1F-AE17-82A8611C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4DB2-EB63-4B51-8D9A-C15A595FE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3663-FB42-49EF-9A9F-B1E765A7E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BF33-DD96-4744-AF27-011A0439F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A357E-C1AB-42EA-B394-C1E760A62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nhbpep logo new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9088" y="160338"/>
            <a:ext cx="105092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EE40097-4F0D-4948-AC29-C09C0EE8A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4" name="Picture 11" descr="NHLBI_color,acronym low 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25" y="152400"/>
            <a:ext cx="1082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9.bin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0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1100" y="0"/>
          <a:ext cx="67437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0"/>
                        <a:ext cx="67437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Blood Pressure Classification</a:t>
            </a:r>
          </a:p>
        </p:txBody>
      </p:sp>
      <p:graphicFrame>
        <p:nvGraphicFramePr>
          <p:cNvPr id="54899" name="Group 627"/>
          <p:cNvGraphicFramePr>
            <a:graphicFrameLocks noGrp="1"/>
          </p:cNvGraphicFramePr>
          <p:nvPr/>
        </p:nvGraphicFramePr>
        <p:xfrm>
          <a:off x="595313" y="2227263"/>
          <a:ext cx="7939087" cy="504825"/>
        </p:xfrm>
        <a:graphic>
          <a:graphicData uri="http://schemas.openxmlformats.org/drawingml/2006/table">
            <a:tbl>
              <a:tblPr/>
              <a:tblGrid>
                <a:gridCol w="29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Normal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&lt;120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&lt;80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906" name="Group 634"/>
          <p:cNvGraphicFramePr>
            <a:graphicFrameLocks noGrp="1"/>
          </p:cNvGraphicFramePr>
          <p:nvPr/>
        </p:nvGraphicFramePr>
        <p:xfrm>
          <a:off x="595313" y="2841625"/>
          <a:ext cx="7939087" cy="495300"/>
        </p:xfrm>
        <a:graphic>
          <a:graphicData uri="http://schemas.openxmlformats.org/drawingml/2006/table">
            <a:tbl>
              <a:tblPr/>
              <a:tblGrid>
                <a:gridCol w="29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Prehypertension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120–139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80–89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913" name="Group 641"/>
          <p:cNvGraphicFramePr>
            <a:graphicFrameLocks noGrp="1"/>
          </p:cNvGraphicFramePr>
          <p:nvPr/>
        </p:nvGraphicFramePr>
        <p:xfrm>
          <a:off x="595313" y="3455988"/>
          <a:ext cx="7939087" cy="495300"/>
        </p:xfrm>
        <a:graphic>
          <a:graphicData uri="http://schemas.openxmlformats.org/drawingml/2006/table">
            <a:tbl>
              <a:tblPr/>
              <a:tblGrid>
                <a:gridCol w="29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Stage 1 Hypertension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140–159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90–99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920" name="Group 648"/>
          <p:cNvGraphicFramePr>
            <a:graphicFrameLocks noGrp="1"/>
          </p:cNvGraphicFramePr>
          <p:nvPr/>
        </p:nvGraphicFramePr>
        <p:xfrm>
          <a:off x="595313" y="4070350"/>
          <a:ext cx="7939087" cy="552450"/>
        </p:xfrm>
        <a:graphic>
          <a:graphicData uri="http://schemas.openxmlformats.org/drawingml/2006/table">
            <a:tbl>
              <a:tblPr/>
              <a:tblGrid>
                <a:gridCol w="29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Stage 2 Hypertension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&gt;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&gt;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930" name="Group 658"/>
          <p:cNvGraphicFramePr>
            <a:graphicFrameLocks noGrp="1"/>
          </p:cNvGraphicFramePr>
          <p:nvPr/>
        </p:nvGraphicFramePr>
        <p:xfrm>
          <a:off x="595313" y="1555750"/>
          <a:ext cx="7939087" cy="530225"/>
        </p:xfrm>
        <a:graphic>
          <a:graphicData uri="http://schemas.openxmlformats.org/drawingml/2006/table">
            <a:tbl>
              <a:tblPr/>
              <a:tblGrid>
                <a:gridCol w="290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BP Classification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SBP mmHg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DBP mmHg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60" name="Text Box 649"/>
          <p:cNvSpPr txBox="1">
            <a:spLocks noChangeArrowheads="1"/>
          </p:cNvSpPr>
          <p:nvPr/>
        </p:nvSpPr>
        <p:spPr bwMode="auto">
          <a:xfrm>
            <a:off x="527050" y="53038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461" name="Line 651"/>
          <p:cNvSpPr>
            <a:spLocks noChangeShapeType="1"/>
          </p:cNvSpPr>
          <p:nvPr/>
        </p:nvSpPr>
        <p:spPr bwMode="auto">
          <a:xfrm>
            <a:off x="554038" y="2095500"/>
            <a:ext cx="76739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Line 652"/>
          <p:cNvSpPr>
            <a:spLocks noChangeShapeType="1"/>
          </p:cNvSpPr>
          <p:nvPr/>
        </p:nvSpPr>
        <p:spPr bwMode="auto">
          <a:xfrm>
            <a:off x="554038" y="2762250"/>
            <a:ext cx="764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653"/>
          <p:cNvSpPr>
            <a:spLocks noChangeShapeType="1"/>
          </p:cNvSpPr>
          <p:nvPr/>
        </p:nvSpPr>
        <p:spPr bwMode="auto">
          <a:xfrm>
            <a:off x="554038" y="3367088"/>
            <a:ext cx="76358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654"/>
          <p:cNvSpPr>
            <a:spLocks noChangeShapeType="1"/>
          </p:cNvSpPr>
          <p:nvPr/>
        </p:nvSpPr>
        <p:spPr bwMode="auto">
          <a:xfrm>
            <a:off x="554038" y="4008438"/>
            <a:ext cx="76549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Rectangle 657"/>
          <p:cNvSpPr>
            <a:spLocks noChangeArrowheads="1"/>
          </p:cNvSpPr>
          <p:nvPr/>
        </p:nvSpPr>
        <p:spPr bwMode="auto">
          <a:xfrm>
            <a:off x="544513" y="1527175"/>
            <a:ext cx="7685087" cy="3113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CVD Risk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286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HTN prevalence ~ 50 million people in the United States.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The BP relationship to risk of CVD is continuous, consistent, and independent of other risk factors.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Each increment of 20/10 mmHg doubles the risk of CVD across the entire BP range starting from 115/75 mmHg.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Prehypertension signals the need for increased education to reduce BP in order to prevent hypertension.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Benefits of Lowering BP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7988" y="2554288"/>
            <a:ext cx="83343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tabLst>
                <a:tab pos="5772150" algn="ctr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	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Average Percent Reduction</a:t>
            </a:r>
          </a:p>
          <a:p>
            <a:pPr marL="227013" indent="-227013">
              <a:spcBef>
                <a:spcPct val="50000"/>
              </a:spcBef>
              <a:tabLst>
                <a:tab pos="5772150" algn="ctr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Stroke incidence 	35–40%  </a:t>
            </a:r>
          </a:p>
          <a:p>
            <a:pPr marL="227013" indent="-227013">
              <a:tabLst>
                <a:tab pos="5772150" algn="ctr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</a:t>
            </a:r>
          </a:p>
          <a:p>
            <a:pPr marL="227013" indent="-227013">
              <a:tabLst>
                <a:tab pos="5772150" algn="ctr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Myocardial infarction 	20–25% </a:t>
            </a:r>
          </a:p>
          <a:p>
            <a:pPr marL="227013" indent="-227013">
              <a:tabLst>
                <a:tab pos="5772150" algn="ctr"/>
              </a:tabLst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tabLst>
                <a:tab pos="5772150" algn="ctr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	Heart failure	50% </a:t>
            </a: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227013" indent="-227013">
              <a:tabLst>
                <a:tab pos="5772150" algn="ctr"/>
              </a:tabLst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69925" y="3060700"/>
            <a:ext cx="73739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669925" y="3729038"/>
            <a:ext cx="73548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669925" y="4451350"/>
            <a:ext cx="73755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661988" y="2471738"/>
            <a:ext cx="7381875" cy="264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Benefits of Lowering BP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9413" y="2208213"/>
            <a:ext cx="8369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In stage 1 HTN and additional CVD risk factors, achieving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 sustained 12 mmHg reduction in SBP over 10 years will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prevent 1 death for every 11 patients treated. </a:t>
            </a:r>
          </a:p>
          <a:p>
            <a:endParaRPr lang="en-US" sz="2800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 sz="3300"/>
              <a:t>BP Measurement Techniques</a:t>
            </a:r>
          </a:p>
        </p:txBody>
      </p:sp>
      <p:graphicFrame>
        <p:nvGraphicFramePr>
          <p:cNvPr id="61514" name="Group 74"/>
          <p:cNvGraphicFramePr>
            <a:graphicFrameLocks noGrp="1"/>
          </p:cNvGraphicFramePr>
          <p:nvPr/>
        </p:nvGraphicFramePr>
        <p:xfrm>
          <a:off x="269875" y="1606550"/>
          <a:ext cx="8602663" cy="4487228"/>
        </p:xfrm>
        <a:graphic>
          <a:graphicData uri="http://schemas.openxmlformats.org/drawingml/2006/table">
            <a:tbl>
              <a:tblPr/>
              <a:tblGrid>
                <a:gridCol w="344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Method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Brief Description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In-office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Two readings, 5 minutes apart, sitting in chair.  Confirm elevated reading in contralateral arm.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Ambulatory BP monitoring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Indicated for evaluation of “white-coat” HTN. Absence of 10–20% BP decrease during sleep may indicate increased CVD risk.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Self-measurement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Provides information on response to therapy.  May help improve adherence to therapy and evaluate “white-coat” HTN.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64" name="Rectangle 63"/>
          <p:cNvSpPr>
            <a:spLocks noChangeArrowheads="1"/>
          </p:cNvSpPr>
          <p:nvPr/>
        </p:nvSpPr>
        <p:spPr bwMode="auto">
          <a:xfrm>
            <a:off x="174625" y="1566863"/>
            <a:ext cx="8785225" cy="42306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64"/>
          <p:cNvSpPr>
            <a:spLocks noChangeShapeType="1"/>
          </p:cNvSpPr>
          <p:nvPr/>
        </p:nvSpPr>
        <p:spPr bwMode="auto">
          <a:xfrm>
            <a:off x="174625" y="2120900"/>
            <a:ext cx="8785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65"/>
          <p:cNvSpPr>
            <a:spLocks noChangeShapeType="1"/>
          </p:cNvSpPr>
          <p:nvPr/>
        </p:nvSpPr>
        <p:spPr bwMode="auto">
          <a:xfrm>
            <a:off x="184150" y="3386138"/>
            <a:ext cx="8775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66"/>
          <p:cNvSpPr>
            <a:spLocks noChangeShapeType="1"/>
          </p:cNvSpPr>
          <p:nvPr/>
        </p:nvSpPr>
        <p:spPr bwMode="auto">
          <a:xfrm>
            <a:off x="174625" y="4572000"/>
            <a:ext cx="8785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Office BP Measurement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65125" y="1627188"/>
            <a:ext cx="8469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Use auscultatory method with a properly calibrated and validated instrument.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Patient should be seated quietly for 5 minutes in a chair, feet on the floor, and arm supported at heart level. 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Appropriate-sized cuff should be used to ensure accuracy. 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At least two measurements should be made. 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Clinicians should provide to patients, verbally and in writing, specific BP numbers and BP goals.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Ambulatory BP Monitoring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4359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ABPM is warranted for evaluation of “white-coat” HTN in the absence of target organ injury.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Ambulatory BP values are usually lower than clinic readings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Awake, individuals with hypertension have an average BP of &gt;135/85 mmHg and during sleep &gt;120/75 mmHg.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BP drops by 10 to 20% during the night; if not, signals possible increased risk for cardiovascular events.</a:t>
            </a:r>
          </a:p>
          <a:p>
            <a:pPr marL="227013" indent="-227013">
              <a:buFontTx/>
              <a:buChar char="•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Self-Measurement of BP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48201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Provides information on: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Response to antihypertensive therapy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Improving adherence with therapy 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Evaluating white-coat HTN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Home measurement of &gt;135/85 mmHg is generally considered to be hypertensive.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Home measurement devices should be checked regularly.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81100" y="0"/>
          <a:ext cx="67246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0"/>
                        <a:ext cx="67246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Patient Evaluation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4978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tabLst>
                <a:tab pos="28257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Evaluation of patients with documented HTN has three objectives:  </a:t>
            </a:r>
          </a:p>
          <a:p>
            <a:pPr marL="457200" indent="-457200">
              <a:spcBef>
                <a:spcPct val="100000"/>
              </a:spcBef>
              <a:buFontTx/>
              <a:buAutoNum type="arabicPeriod"/>
              <a:tabLst>
                <a:tab pos="28257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Assess lifestyle and identify other CV risk factors or concomitant disorders that affects prognosis and guides treatment. </a:t>
            </a:r>
          </a:p>
          <a:p>
            <a:pPr marL="457200" indent="-457200">
              <a:spcBef>
                <a:spcPct val="100000"/>
              </a:spcBef>
              <a:buFontTx/>
              <a:buAutoNum type="arabicPeriod"/>
              <a:tabLst>
                <a:tab pos="28257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Reveal identifiable causes of high BP.</a:t>
            </a:r>
          </a:p>
          <a:p>
            <a:pPr marL="457200" indent="-457200">
              <a:spcBef>
                <a:spcPct val="100000"/>
              </a:spcBef>
              <a:buFontTx/>
              <a:buAutoNum type="arabicPeriod"/>
              <a:tabLst>
                <a:tab pos="28257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Assess the presence or absence of target organ damage and CVD.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04900" y="0"/>
          <a:ext cx="68199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0"/>
                        <a:ext cx="68199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CVD Risk Factors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5125" y="1470025"/>
            <a:ext cx="88598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Hypertension*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Cigarette smoking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Obesity* (BMI </a:t>
            </a:r>
            <a:r>
              <a:rPr lang="en-US" u="sng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&gt;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30 kg/m</a:t>
            </a:r>
            <a:r>
              <a:rPr lang="en-US" baseline="30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)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Physical inactivity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Dyslipidemia*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Diabetes mellitus*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Age (older than 55 for men, 65 for women)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65125" y="6005513"/>
            <a:ext cx="816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r>
              <a:rPr lang="en-US" sz="180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*Components of the metabolic syndrome.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Identifiable </a:t>
            </a:r>
            <a:br>
              <a:rPr lang="en-US"/>
            </a:br>
            <a:r>
              <a:rPr lang="en-US"/>
              <a:t>Causes of Hypertension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65125" y="1827213"/>
            <a:ext cx="7677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Sleep apnea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Drug-induced or related causes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Chronic kidney disease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Primary aldosteronism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Renovascular disease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Chronic steroid therapy and Cushing’s syndrome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Pheochromocytoma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Coarctation of the aorta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Thyroid or parathyroid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Target Organ Damage</a:t>
            </a:r>
            <a:r>
              <a:rPr lang="en-US"/>
              <a:t>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7585075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Heart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Left ventricular hypertrophy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Angina or prior myocardial infarction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Prior coronary revascularization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Heart failure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Brain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Stroke or transient ischemic attack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Chronic kidney disease</a:t>
            </a:r>
          </a:p>
          <a:p>
            <a:pPr marL="227013" indent="-227013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Peripheral arterial disease</a:t>
            </a:r>
          </a:p>
          <a:p>
            <a:pPr marL="227013" indent="-227013">
              <a:spcBef>
                <a:spcPct val="25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Retinopathy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Laboratory Tests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65125" y="1484313"/>
            <a:ext cx="858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Routine Tests</a:t>
            </a:r>
          </a:p>
          <a:p>
            <a:pPr lvl="1">
              <a:buFontTx/>
              <a:buChar char="•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Electrocardiogram </a:t>
            </a:r>
          </a:p>
          <a:p>
            <a:pPr lvl="1">
              <a:buFontTx/>
              <a:buChar char="•"/>
              <a:tabLst>
                <a:tab pos="568325" algn="l"/>
              </a:tabLst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Urinalysis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lvl="1">
              <a:buFontTx/>
              <a:buChar char="•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Blood glucose</a:t>
            </a:r>
          </a:p>
          <a:p>
            <a:pPr lvl="1">
              <a:buFontTx/>
              <a:buChar char="•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Serum potassium, creatinine, or the corresponding estimated GFR,  		 and calcium</a:t>
            </a:r>
          </a:p>
          <a:p>
            <a:pPr lvl="1">
              <a:buFontTx/>
              <a:buChar char="•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Lipid profile, after 9- to 12-hour fast, that includes high-density and		 low-density lipoprotein cholesterol, and triglycerides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0"/>
            <a:ext cx="672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/>
          </p:cNvGraphicFramePr>
          <p:nvPr/>
        </p:nvGraphicFramePr>
        <p:xfrm>
          <a:off x="1143000" y="0"/>
          <a:ext cx="683895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9181800" imgH="6203880" progId="">
                  <p:embed/>
                </p:oleObj>
              </mc:Choice>
              <mc:Fallback>
                <p:oleObj name="Photo Editor Photo" r:id="rId3" imgW="9181800" imgH="6203880" progId="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3895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143000" y="0"/>
          <a:ext cx="68008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008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Treatment</a:t>
            </a:r>
            <a:br>
              <a:rPr lang="en-US"/>
            </a:br>
            <a:r>
              <a:rPr lang="en-US"/>
              <a:t>Overview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09625" y="1971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5125" y="1827213"/>
            <a:ext cx="80057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Goals of therapy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Lifestyle modification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Pharmacologic treatment</a:t>
            </a:r>
          </a:p>
          <a:p>
            <a:pPr lvl="1">
              <a:buFontTx/>
              <a:buChar char="•"/>
              <a:tabLst>
                <a:tab pos="571500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Algorithm for treatment of hypertension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Classification and management of BP for adults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Follow up and monitoring</a:t>
            </a:r>
          </a:p>
          <a:p>
            <a:pPr marL="228600" indent="-228600">
              <a:tabLst>
                <a:tab pos="571500" algn="l"/>
              </a:tabLst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143000" y="990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ZA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219200" y="1981200"/>
            <a:ext cx="61722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>
                <a:solidFill>
                  <a:schemeClr val="tx2"/>
                </a:solidFill>
              </a:rPr>
              <a:t>TREAT TO TARGET </a:t>
            </a:r>
          </a:p>
          <a:p>
            <a:pPr>
              <a:spcBef>
                <a:spcPct val="50000"/>
              </a:spcBef>
            </a:pPr>
            <a:r>
              <a:rPr lang="en-US" sz="4800" b="1" i="1">
                <a:solidFill>
                  <a:schemeClr val="tx2"/>
                </a:solidFill>
              </a:rPr>
              <a:t>BLOOD PRESSURE</a:t>
            </a:r>
            <a:endParaRPr lang="en-GB" sz="4800" b="1" i="1">
              <a:solidFill>
                <a:schemeClr val="tx2"/>
              </a:solidFill>
            </a:endParaRPr>
          </a:p>
        </p:txBody>
      </p:sp>
      <p:pic>
        <p:nvPicPr>
          <p:cNvPr id="34820" name="Picture 4" descr="j01726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449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br>
              <a:rPr lang="en-US"/>
            </a:br>
            <a:r>
              <a:rPr lang="en-US"/>
              <a:t>Goals of Therapy</a:t>
            </a:r>
            <a:br>
              <a:rPr lang="en-US"/>
            </a:br>
            <a:endParaRPr lang="en-US"/>
          </a:p>
        </p:txBody>
      </p:sp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365125" y="1827212"/>
            <a:ext cx="84645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Reduce CVD and renal morbidity and mortality. </a:t>
            </a:r>
          </a:p>
          <a:p>
            <a:pPr marL="227013" indent="-227013">
              <a:spcBef>
                <a:spcPct val="10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Treat to BP &lt;140/90 mmHg or BP &lt;130/80 mmHg in patients </a:t>
            </a:r>
            <a:br>
              <a:rPr lang="en-US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with diabetes or chronic kidney disease. </a:t>
            </a:r>
          </a:p>
          <a:p>
            <a:pPr marL="227013" indent="-227013">
              <a:spcBef>
                <a:spcPct val="10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Target of 125/75mmHg if </a:t>
            </a:r>
            <a:r>
              <a:rPr lang="en-US" dirty="0" err="1">
                <a:solidFill>
                  <a:schemeClr val="bg1"/>
                </a:solidFill>
                <a:latin typeface="Arial Narrow" pitchFamily="34" charset="0"/>
              </a:rPr>
              <a:t>proteinuric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spcBef>
                <a:spcPct val="10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Achieve SBP goal especially in persons </a:t>
            </a:r>
            <a:r>
              <a:rPr lang="en-US" u="sng" dirty="0">
                <a:solidFill>
                  <a:schemeClr val="bg1"/>
                </a:solidFill>
                <a:latin typeface="Arial Narrow" pitchFamily="34" charset="0"/>
              </a:rPr>
              <a:t>&gt;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50 years of age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8800"/>
              <a:t>HYPERTENSION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2592"/>
            <a:ext cx="6400800" cy="3485408"/>
          </a:xfrm>
        </p:spPr>
        <p:txBody>
          <a:bodyPr/>
          <a:lstStyle/>
          <a:p>
            <a:pPr eaLnBrk="1" hangingPunct="1"/>
            <a:r>
              <a:rPr lang="en-US" sz="5400" dirty="0"/>
              <a:t>Samuel </a:t>
            </a:r>
            <a:r>
              <a:rPr lang="en-US" sz="5400" dirty="0" err="1"/>
              <a:t>Ngigi</a:t>
            </a:r>
            <a:r>
              <a:rPr lang="en-US" sz="5400" dirty="0"/>
              <a:t> K.</a:t>
            </a:r>
          </a:p>
          <a:p>
            <a:pPr eaLnBrk="1" hangingPunct="1"/>
            <a:r>
              <a:rPr lang="en-US" sz="5400" dirty="0"/>
              <a:t>KMTC</a:t>
            </a:r>
          </a:p>
          <a:p>
            <a:pPr eaLnBrk="1" hangingPunct="1"/>
            <a:endParaRPr lang="en-US" sz="5400" dirty="0"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Lifestyle Modification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39838" y="1838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8863" name="Group 255"/>
          <p:cNvGraphicFramePr>
            <a:graphicFrameLocks noGrp="1"/>
          </p:cNvGraphicFramePr>
          <p:nvPr/>
        </p:nvGraphicFramePr>
        <p:xfrm>
          <a:off x="752475" y="1544638"/>
          <a:ext cx="8497888" cy="823913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Modification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Approximate SBP reduction</a:t>
                      </a:r>
                      <a:b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(range)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864" name="Group 256"/>
          <p:cNvGraphicFramePr>
            <a:graphicFrameLocks noGrp="1"/>
          </p:cNvGraphicFramePr>
          <p:nvPr/>
        </p:nvGraphicFramePr>
        <p:xfrm>
          <a:off x="752475" y="2597150"/>
          <a:ext cx="8497888" cy="501650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Weight reduction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5–20 mmHg/10 kg weight loss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837" name="Group 229"/>
          <p:cNvGraphicFramePr>
            <a:graphicFrameLocks noGrp="1"/>
          </p:cNvGraphicFramePr>
          <p:nvPr/>
        </p:nvGraphicFramePr>
        <p:xfrm>
          <a:off x="752475" y="3325813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Adopt DASH eating plan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8–14 mmHg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840" name="Group 232"/>
          <p:cNvGraphicFramePr>
            <a:graphicFrameLocks noGrp="1"/>
          </p:cNvGraphicFramePr>
          <p:nvPr/>
        </p:nvGraphicFramePr>
        <p:xfrm>
          <a:off x="752475" y="4025900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Dietary sodium reduction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2–8 mmHg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855" name="Group 247"/>
          <p:cNvGraphicFramePr>
            <a:graphicFrameLocks noGrp="1"/>
          </p:cNvGraphicFramePr>
          <p:nvPr/>
        </p:nvGraphicFramePr>
        <p:xfrm>
          <a:off x="752475" y="4754563"/>
          <a:ext cx="8497888" cy="509588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Physical activity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4–9 mmHg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853" name="Group 245"/>
          <p:cNvGraphicFramePr>
            <a:graphicFrameLocks noGrp="1"/>
          </p:cNvGraphicFramePr>
          <p:nvPr/>
        </p:nvGraphicFramePr>
        <p:xfrm>
          <a:off x="752475" y="5483225"/>
          <a:ext cx="8497888" cy="822960"/>
        </p:xfrm>
        <a:graphic>
          <a:graphicData uri="http://schemas.openxmlformats.org/drawingml/2006/table">
            <a:tbl>
              <a:tblPr/>
              <a:tblGrid>
                <a:gridCol w="324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9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Moderation of alcohol consumption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2–4 mmHg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86" name="Rectangle 258"/>
          <p:cNvSpPr>
            <a:spLocks noChangeArrowheads="1"/>
          </p:cNvSpPr>
          <p:nvPr/>
        </p:nvSpPr>
        <p:spPr bwMode="auto">
          <a:xfrm>
            <a:off x="739775" y="1489075"/>
            <a:ext cx="7723188" cy="490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7" name="Line 259"/>
          <p:cNvSpPr>
            <a:spLocks noChangeShapeType="1"/>
          </p:cNvSpPr>
          <p:nvPr/>
        </p:nvSpPr>
        <p:spPr bwMode="auto">
          <a:xfrm>
            <a:off x="730250" y="2495550"/>
            <a:ext cx="773271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60"/>
          <p:cNvSpPr>
            <a:spLocks noChangeShapeType="1"/>
          </p:cNvSpPr>
          <p:nvPr/>
        </p:nvSpPr>
        <p:spPr bwMode="auto">
          <a:xfrm>
            <a:off x="730250" y="3230563"/>
            <a:ext cx="7723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Line 261"/>
          <p:cNvSpPr>
            <a:spLocks noChangeShapeType="1"/>
          </p:cNvSpPr>
          <p:nvPr/>
        </p:nvSpPr>
        <p:spPr bwMode="auto">
          <a:xfrm>
            <a:off x="739775" y="3940175"/>
            <a:ext cx="7723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64"/>
          <p:cNvSpPr>
            <a:spLocks noChangeShapeType="1"/>
          </p:cNvSpPr>
          <p:nvPr/>
        </p:nvSpPr>
        <p:spPr bwMode="auto">
          <a:xfrm>
            <a:off x="739775" y="4660900"/>
            <a:ext cx="77136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265"/>
          <p:cNvSpPr>
            <a:spLocks noChangeShapeType="1"/>
          </p:cNvSpPr>
          <p:nvPr/>
        </p:nvSpPr>
        <p:spPr bwMode="auto">
          <a:xfrm>
            <a:off x="739775" y="5381625"/>
            <a:ext cx="772318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76200"/>
            <a:ext cx="63817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0"/>
            <a:ext cx="654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913" y="1185863"/>
            <a:ext cx="67341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z="3000"/>
              <a:t>Algorithm for Treatment of Hypertension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795463" y="1838325"/>
            <a:ext cx="5308600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Not at Goal Blood Pressure (&lt;140/90 mmHg)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(&lt;130/80 mmHg for those with diabetes or chronic kidney disease)</a:t>
            </a:r>
            <a:endParaRPr lang="en-US" sz="900" b="1" i="1">
              <a:latin typeface="Arial" charset="0"/>
            </a:endParaRPr>
          </a:p>
        </p:txBody>
      </p:sp>
      <p:cxnSp>
        <p:nvCxnSpPr>
          <p:cNvPr id="41988" name="AutoShape 4"/>
          <p:cNvCxnSpPr>
            <a:cxnSpLocks noChangeShapeType="1"/>
            <a:stCxn id="41992" idx="2"/>
            <a:endCxn id="41987" idx="0"/>
          </p:cNvCxnSpPr>
          <p:nvPr/>
        </p:nvCxnSpPr>
        <p:spPr bwMode="auto">
          <a:xfrm flipH="1">
            <a:off x="4449763" y="1652588"/>
            <a:ext cx="1587" cy="18573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1989" name="AutoShape 5"/>
          <p:cNvCxnSpPr>
            <a:cxnSpLocks noChangeShapeType="1"/>
            <a:stCxn id="41987" idx="2"/>
            <a:endCxn id="41990" idx="0"/>
          </p:cNvCxnSpPr>
          <p:nvPr/>
        </p:nvCxnSpPr>
        <p:spPr bwMode="auto">
          <a:xfrm>
            <a:off x="4449763" y="2305050"/>
            <a:ext cx="1587" cy="188913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</p:cxnSp>
      <p:sp>
        <p:nvSpPr>
          <p:cNvPr id="41990" name="AutoShape 16"/>
          <p:cNvSpPr>
            <a:spLocks noChangeArrowheads="1"/>
          </p:cNvSpPr>
          <p:nvPr/>
        </p:nvSpPr>
        <p:spPr bwMode="auto">
          <a:xfrm>
            <a:off x="2873375" y="2493963"/>
            <a:ext cx="3154363" cy="457200"/>
          </a:xfrm>
          <a:prstGeom prst="flowChartPreparation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Initial Drug Choices</a:t>
            </a:r>
          </a:p>
        </p:txBody>
      </p:sp>
      <p:grpSp>
        <p:nvGrpSpPr>
          <p:cNvPr id="41991" name="Group 27"/>
          <p:cNvGrpSpPr>
            <a:grpSpLocks/>
          </p:cNvGrpSpPr>
          <p:nvPr/>
        </p:nvGrpSpPr>
        <p:grpSpPr bwMode="auto">
          <a:xfrm>
            <a:off x="4451350" y="2951163"/>
            <a:ext cx="4351338" cy="1968500"/>
            <a:chOff x="2804" y="1859"/>
            <a:chExt cx="2741" cy="1240"/>
          </a:xfrm>
        </p:grpSpPr>
        <p:cxnSp>
          <p:nvCxnSpPr>
            <p:cNvPr id="42007" name="AutoShape 8"/>
            <p:cNvCxnSpPr>
              <a:cxnSpLocks noChangeShapeType="1"/>
              <a:stCxn id="42009" idx="2"/>
              <a:endCxn id="42008" idx="0"/>
            </p:cNvCxnSpPr>
            <p:nvPr/>
          </p:nvCxnSpPr>
          <p:spPr bwMode="auto">
            <a:xfrm>
              <a:off x="4716" y="2277"/>
              <a:ext cx="0" cy="16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42008" name="AutoShape 13"/>
            <p:cNvSpPr>
              <a:spLocks noChangeArrowheads="1"/>
            </p:cNvSpPr>
            <p:nvPr/>
          </p:nvSpPr>
          <p:spPr bwMode="auto">
            <a:xfrm>
              <a:off x="3887" y="2437"/>
              <a:ext cx="1658" cy="662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Drug(s) for the compelling indications </a:t>
              </a:r>
            </a:p>
            <a:p>
              <a:pPr algn="ctr">
                <a:spcBef>
                  <a:spcPct val="25000"/>
                </a:spcBef>
              </a:pPr>
              <a:r>
                <a:rPr lang="en-US" sz="1100">
                  <a:latin typeface="Arial" charset="0"/>
                </a:rPr>
                <a:t>Other antihypertensive drugs (diuretics, ACEI, ARB, BB, CCB) </a:t>
              </a:r>
              <a:br>
                <a:rPr lang="en-US" sz="1100">
                  <a:latin typeface="Arial" charset="0"/>
                </a:rPr>
              </a:br>
              <a:r>
                <a:rPr lang="en-US" sz="1100">
                  <a:latin typeface="Arial" charset="0"/>
                </a:rPr>
                <a:t>as needed. </a:t>
              </a:r>
              <a:endParaRPr lang="en-US" sz="1100"/>
            </a:p>
          </p:txBody>
        </p:sp>
        <p:sp>
          <p:nvSpPr>
            <p:cNvPr id="42009" name="Text Box 18"/>
            <p:cNvSpPr txBox="1">
              <a:spLocks noChangeArrowheads="1"/>
            </p:cNvSpPr>
            <p:nvPr/>
          </p:nvSpPr>
          <p:spPr bwMode="auto">
            <a:xfrm>
              <a:off x="4188" y="1983"/>
              <a:ext cx="1056" cy="29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With Compelling </a:t>
              </a:r>
              <a:br>
                <a:rPr lang="en-US" sz="1200" b="1">
                  <a:latin typeface="Arial" charset="0"/>
                </a:rPr>
              </a:br>
              <a:r>
                <a:rPr lang="en-US" sz="1200" b="1">
                  <a:latin typeface="Arial" charset="0"/>
                </a:rPr>
                <a:t>Indications</a:t>
              </a:r>
            </a:p>
          </p:txBody>
        </p:sp>
        <p:cxnSp>
          <p:nvCxnSpPr>
            <p:cNvPr id="42010" name="AutoShape 22"/>
            <p:cNvCxnSpPr>
              <a:cxnSpLocks noChangeShapeType="1"/>
              <a:stCxn id="41990" idx="2"/>
              <a:endCxn id="42009" idx="0"/>
            </p:cNvCxnSpPr>
            <p:nvPr/>
          </p:nvCxnSpPr>
          <p:spPr bwMode="auto">
            <a:xfrm rot="16200000" flipH="1">
              <a:off x="3698" y="965"/>
              <a:ext cx="124" cy="191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</p:grpSp>
      <p:sp>
        <p:nvSpPr>
          <p:cNvPr id="41992" name="AutoShape 23"/>
          <p:cNvSpPr>
            <a:spLocks noChangeArrowheads="1"/>
          </p:cNvSpPr>
          <p:nvPr/>
        </p:nvSpPr>
        <p:spPr bwMode="auto">
          <a:xfrm>
            <a:off x="2871788" y="1195388"/>
            <a:ext cx="3157537" cy="457200"/>
          </a:xfrm>
          <a:prstGeom prst="flowChartPreparation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Lifestyle Modifications</a:t>
            </a:r>
          </a:p>
        </p:txBody>
      </p:sp>
      <p:grpSp>
        <p:nvGrpSpPr>
          <p:cNvPr id="41993" name="Group 26"/>
          <p:cNvGrpSpPr>
            <a:grpSpLocks/>
          </p:cNvGrpSpPr>
          <p:nvPr/>
        </p:nvGrpSpPr>
        <p:grpSpPr bwMode="auto">
          <a:xfrm>
            <a:off x="344488" y="2951163"/>
            <a:ext cx="5421312" cy="1987550"/>
            <a:chOff x="217" y="1859"/>
            <a:chExt cx="3415" cy="1252"/>
          </a:xfrm>
        </p:grpSpPr>
        <p:cxnSp>
          <p:nvCxnSpPr>
            <p:cNvPr id="42001" name="AutoShape 7"/>
            <p:cNvCxnSpPr>
              <a:cxnSpLocks noChangeShapeType="1"/>
              <a:stCxn id="42003" idx="0"/>
              <a:endCxn id="42004" idx="2"/>
            </p:cNvCxnSpPr>
            <p:nvPr/>
          </p:nvCxnSpPr>
          <p:spPr bwMode="auto">
            <a:xfrm rot="-5400000">
              <a:off x="1406" y="1918"/>
              <a:ext cx="170" cy="887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sp>
          <p:nvSpPr>
            <p:cNvPr id="42002" name="AutoShape 14"/>
            <p:cNvSpPr>
              <a:spLocks noChangeArrowheads="1"/>
            </p:cNvSpPr>
            <p:nvPr/>
          </p:nvSpPr>
          <p:spPr bwMode="auto">
            <a:xfrm>
              <a:off x="1974" y="2447"/>
              <a:ext cx="1658" cy="662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Stage 2 Hypertension</a:t>
              </a:r>
              <a:r>
                <a:rPr lang="en-US" sz="1200">
                  <a:latin typeface="Arial" charset="0"/>
                </a:rPr>
                <a:t> </a:t>
              </a:r>
              <a:br>
                <a:rPr lang="en-US" sz="1200">
                  <a:latin typeface="Arial" charset="0"/>
                </a:rPr>
              </a:br>
              <a:r>
                <a:rPr lang="en-US" sz="1100">
                  <a:latin typeface="Arial" charset="0"/>
                </a:rPr>
                <a:t>(SBP </a:t>
              </a:r>
              <a:r>
                <a:rPr lang="en-US" sz="1100" u="sng">
                  <a:latin typeface="Arial" charset="0"/>
                </a:rPr>
                <a:t>&gt;</a:t>
              </a:r>
              <a:r>
                <a:rPr lang="en-US" sz="1100">
                  <a:latin typeface="Arial" charset="0"/>
                </a:rPr>
                <a:t>160 or DBP </a:t>
              </a:r>
              <a:r>
                <a:rPr lang="en-US" sz="1100" u="sng">
                  <a:latin typeface="Arial" charset="0"/>
                </a:rPr>
                <a:t>&gt;</a:t>
              </a:r>
              <a:r>
                <a:rPr lang="en-US" sz="1100">
                  <a:latin typeface="Arial" charset="0"/>
                </a:rPr>
                <a:t>100 m</a:t>
              </a:r>
              <a:r>
                <a:rPr lang="en-US" sz="1100">
                  <a:latin typeface="Arial" charset="0"/>
                  <a:cs typeface="Arial" charset="0"/>
                </a:rPr>
                <a:t>mHg) </a:t>
              </a:r>
              <a:br>
                <a:rPr lang="en-US" sz="1100">
                  <a:latin typeface="Arial" charset="0"/>
                  <a:cs typeface="Arial" charset="0"/>
                </a:rPr>
              </a:br>
              <a:r>
                <a:rPr lang="en-US" sz="1100">
                  <a:latin typeface="Arial" charset="0"/>
                  <a:cs typeface="Arial" charset="0"/>
                </a:rPr>
                <a:t>2-drug combination for most (usually thiazide-type diuretic and </a:t>
              </a:r>
              <a:br>
                <a:rPr lang="en-US" sz="1100">
                  <a:latin typeface="Arial" charset="0"/>
                  <a:cs typeface="Arial" charset="0"/>
                </a:rPr>
              </a:br>
              <a:r>
                <a:rPr lang="en-US" sz="1100">
                  <a:latin typeface="Arial" charset="0"/>
                  <a:cs typeface="Arial" charset="0"/>
                </a:rPr>
                <a:t>ACEI, or ARB, or BB, or CCB)</a:t>
              </a:r>
            </a:p>
          </p:txBody>
        </p:sp>
        <p:sp>
          <p:nvSpPr>
            <p:cNvPr id="42003" name="AutoShape 15"/>
            <p:cNvSpPr>
              <a:spLocks noChangeArrowheads="1"/>
            </p:cNvSpPr>
            <p:nvPr/>
          </p:nvSpPr>
          <p:spPr bwMode="auto">
            <a:xfrm>
              <a:off x="217" y="2447"/>
              <a:ext cx="1660" cy="664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Stage 1 Hypertension</a:t>
              </a:r>
              <a:br>
                <a:rPr lang="en-US" sz="1200" b="1">
                  <a:latin typeface="Arial" charset="0"/>
                </a:rPr>
              </a:br>
              <a:r>
                <a:rPr lang="en-US" sz="1100">
                  <a:latin typeface="Arial" charset="0"/>
                </a:rPr>
                <a:t>(SBP 140</a:t>
              </a:r>
              <a:r>
                <a:rPr lang="en-US" sz="1100">
                  <a:latin typeface="Arial" charset="0"/>
                  <a:cs typeface="Arial" charset="0"/>
                </a:rPr>
                <a:t>–159 or DBP 90–99 mmHg)</a:t>
              </a:r>
              <a:br>
                <a:rPr lang="en-US" sz="1100">
                  <a:latin typeface="Arial" charset="0"/>
                  <a:cs typeface="Arial" charset="0"/>
                </a:rPr>
              </a:br>
              <a:r>
                <a:rPr lang="en-US" sz="1100">
                  <a:latin typeface="Arial" charset="0"/>
                  <a:cs typeface="Arial" charset="0"/>
                </a:rPr>
                <a:t> Thiazide-type diuretics for most. </a:t>
              </a:r>
              <a:br>
                <a:rPr lang="en-US" sz="1100">
                  <a:latin typeface="Arial" charset="0"/>
                  <a:cs typeface="Arial" charset="0"/>
                </a:rPr>
              </a:br>
              <a:r>
                <a:rPr lang="en-US" sz="1100">
                  <a:latin typeface="Arial" charset="0"/>
                  <a:cs typeface="Arial" charset="0"/>
                </a:rPr>
                <a:t>May consider ACEI, ARB, BB, CCB, </a:t>
              </a:r>
              <a:br>
                <a:rPr lang="en-US" sz="1100">
                  <a:latin typeface="Arial" charset="0"/>
                  <a:cs typeface="Arial" charset="0"/>
                </a:rPr>
              </a:br>
              <a:r>
                <a:rPr lang="en-US" sz="1100">
                  <a:latin typeface="Arial" charset="0"/>
                  <a:cs typeface="Arial" charset="0"/>
                </a:rPr>
                <a:t>or combination.</a:t>
              </a:r>
            </a:p>
          </p:txBody>
        </p:sp>
        <p:sp>
          <p:nvSpPr>
            <p:cNvPr id="42004" name="Text Box 17"/>
            <p:cNvSpPr txBox="1">
              <a:spLocks noChangeArrowheads="1"/>
            </p:cNvSpPr>
            <p:nvPr/>
          </p:nvSpPr>
          <p:spPr bwMode="auto">
            <a:xfrm>
              <a:off x="1406" y="1983"/>
              <a:ext cx="1056" cy="29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Without Compelling </a:t>
              </a:r>
              <a:br>
                <a:rPr lang="en-US" sz="1200" b="1">
                  <a:latin typeface="Arial" charset="0"/>
                </a:rPr>
              </a:br>
              <a:r>
                <a:rPr lang="en-US" sz="1200" b="1">
                  <a:latin typeface="Arial" charset="0"/>
                </a:rPr>
                <a:t>Indications</a:t>
              </a:r>
            </a:p>
          </p:txBody>
        </p:sp>
        <p:cxnSp>
          <p:nvCxnSpPr>
            <p:cNvPr id="42005" name="AutoShape 21"/>
            <p:cNvCxnSpPr>
              <a:cxnSpLocks noChangeShapeType="1"/>
              <a:stCxn id="42002" idx="0"/>
              <a:endCxn id="42004" idx="2"/>
            </p:cNvCxnSpPr>
            <p:nvPr/>
          </p:nvCxnSpPr>
          <p:spPr bwMode="auto">
            <a:xfrm rot="5400000" flipH="1">
              <a:off x="2284" y="1927"/>
              <a:ext cx="170" cy="86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cxnSp>
          <p:nvCxnSpPr>
            <p:cNvPr id="42006" name="AutoShape 24"/>
            <p:cNvCxnSpPr>
              <a:cxnSpLocks noChangeShapeType="1"/>
              <a:stCxn id="42004" idx="0"/>
              <a:endCxn id="41990" idx="2"/>
            </p:cNvCxnSpPr>
            <p:nvPr/>
          </p:nvCxnSpPr>
          <p:spPr bwMode="auto">
            <a:xfrm rot="-5400000">
              <a:off x="2307" y="1486"/>
              <a:ext cx="124" cy="87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</p:grpSp>
      <p:grpSp>
        <p:nvGrpSpPr>
          <p:cNvPr id="41994" name="Group 28"/>
          <p:cNvGrpSpPr>
            <a:grpSpLocks/>
          </p:cNvGrpSpPr>
          <p:nvPr/>
        </p:nvGrpSpPr>
        <p:grpSpPr bwMode="auto">
          <a:xfrm>
            <a:off x="1662113" y="4919663"/>
            <a:ext cx="5824537" cy="1517650"/>
            <a:chOff x="1047" y="3099"/>
            <a:chExt cx="3669" cy="956"/>
          </a:xfrm>
        </p:grpSpPr>
        <p:cxnSp>
          <p:nvCxnSpPr>
            <p:cNvPr id="41995" name="AutoShape 9"/>
            <p:cNvCxnSpPr>
              <a:cxnSpLocks noChangeShapeType="1"/>
              <a:stCxn id="41998" idx="2"/>
              <a:endCxn id="41999" idx="0"/>
            </p:cNvCxnSpPr>
            <p:nvPr/>
          </p:nvCxnSpPr>
          <p:spPr bwMode="auto">
            <a:xfrm>
              <a:off x="2803" y="3566"/>
              <a:ext cx="0" cy="74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41996" name="AutoShape 10"/>
            <p:cNvCxnSpPr>
              <a:cxnSpLocks noChangeShapeType="1"/>
              <a:stCxn id="42003" idx="2"/>
              <a:endCxn id="41998" idx="0"/>
            </p:cNvCxnSpPr>
            <p:nvPr/>
          </p:nvCxnSpPr>
          <p:spPr bwMode="auto">
            <a:xfrm rot="16200000" flipH="1">
              <a:off x="1841" y="2317"/>
              <a:ext cx="167" cy="1756"/>
            </a:xfrm>
            <a:prstGeom prst="bentConnector3">
              <a:avLst>
                <a:gd name="adj1" fmla="val 49699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cxnSp>
          <p:nvCxnSpPr>
            <p:cNvPr id="41997" name="AutoShape 12"/>
            <p:cNvCxnSpPr>
              <a:cxnSpLocks noChangeShapeType="1"/>
              <a:stCxn id="42008" idx="2"/>
              <a:endCxn id="41998" idx="0"/>
            </p:cNvCxnSpPr>
            <p:nvPr/>
          </p:nvCxnSpPr>
          <p:spPr bwMode="auto">
            <a:xfrm rot="5400000">
              <a:off x="3670" y="2232"/>
              <a:ext cx="179" cy="1913"/>
            </a:xfrm>
            <a:prstGeom prst="bentConnector3">
              <a:avLst>
                <a:gd name="adj1" fmla="val 5363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cxnSp>
        <p:sp>
          <p:nvSpPr>
            <p:cNvPr id="41998" name="AutoShape 19"/>
            <p:cNvSpPr>
              <a:spLocks noChangeArrowheads="1"/>
            </p:cNvSpPr>
            <p:nvPr/>
          </p:nvSpPr>
          <p:spPr bwMode="auto">
            <a:xfrm>
              <a:off x="1809" y="3278"/>
              <a:ext cx="1987" cy="288"/>
            </a:xfrm>
            <a:prstGeom prst="flowChartPreparation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Not at Goal </a:t>
              </a:r>
              <a:br>
                <a:rPr lang="en-US" sz="1200" b="1">
                  <a:latin typeface="Arial" charset="0"/>
                </a:rPr>
              </a:br>
              <a:r>
                <a:rPr lang="en-US" sz="1200" b="1">
                  <a:latin typeface="Arial" charset="0"/>
                </a:rPr>
                <a:t>Blood Pressure</a:t>
              </a:r>
            </a:p>
          </p:txBody>
        </p:sp>
        <p:sp>
          <p:nvSpPr>
            <p:cNvPr id="41999" name="AutoShape 20"/>
            <p:cNvSpPr>
              <a:spLocks noChangeArrowheads="1"/>
            </p:cNvSpPr>
            <p:nvPr/>
          </p:nvSpPr>
          <p:spPr bwMode="auto">
            <a:xfrm>
              <a:off x="1603" y="3640"/>
              <a:ext cx="2400" cy="41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Optimize dosages or add additional drugs </a:t>
              </a:r>
              <a:br>
                <a:rPr lang="en-US" sz="1200">
                  <a:latin typeface="Arial" charset="0"/>
                </a:rPr>
              </a:br>
              <a:r>
                <a:rPr lang="en-US" sz="1200">
                  <a:latin typeface="Arial" charset="0"/>
                </a:rPr>
                <a:t>until goal blood pressure is achieved.</a:t>
              </a:r>
              <a:br>
                <a:rPr lang="en-US" sz="1200">
                  <a:latin typeface="Arial" charset="0"/>
                </a:rPr>
              </a:br>
              <a:r>
                <a:rPr lang="en-US" sz="1200">
                  <a:latin typeface="Arial" charset="0"/>
                </a:rPr>
                <a:t>Consider consultation with hypertension specialist.</a:t>
              </a:r>
              <a:endParaRPr lang="en-US" sz="900" i="1">
                <a:latin typeface="Arial" charset="0"/>
              </a:endParaRPr>
            </a:p>
          </p:txBody>
        </p:sp>
        <p:cxnSp>
          <p:nvCxnSpPr>
            <p:cNvPr id="42000" name="AutoShape 25"/>
            <p:cNvCxnSpPr>
              <a:cxnSpLocks noChangeShapeType="1"/>
              <a:stCxn id="42002" idx="2"/>
              <a:endCxn id="41998" idx="0"/>
            </p:cNvCxnSpPr>
            <p:nvPr/>
          </p:nvCxnSpPr>
          <p:spPr bwMode="auto">
            <a:xfrm rot="5400000">
              <a:off x="2718" y="3194"/>
              <a:ext cx="169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>
                <a:cs typeface="Times New Roman" pitchFamily="18" charset="0"/>
              </a:rPr>
              <a:t>Classification and Management 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of BP for adults</a:t>
            </a:r>
            <a:endParaRPr lang="en-US"/>
          </a:p>
        </p:txBody>
      </p:sp>
      <p:graphicFrame>
        <p:nvGraphicFramePr>
          <p:cNvPr id="101520" name="Group 144"/>
          <p:cNvGraphicFramePr>
            <a:graphicFrameLocks noGrp="1"/>
          </p:cNvGraphicFramePr>
          <p:nvPr/>
        </p:nvGraphicFramePr>
        <p:xfrm>
          <a:off x="241300" y="1735138"/>
          <a:ext cx="8674100" cy="4245928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BP classification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SBP* mmHg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DBP* 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mmHg</a:t>
                      </a: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Lifestyle modification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Initial drug therapy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Without compelling indication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With compelling indications</a:t>
                      </a: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Normal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&lt;120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and &lt;80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Encourage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Prehypertension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120–139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 80–89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 antihypertensive drug indicated.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Drug(s) for compelling indications. 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‡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Stage 1 Hypertension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140–159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 90–99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Thiazide-type diuretics for most.  May consider ACEI, ARB, BB, CCB, or combination.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Drug(s) for the compelling indications.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Other antihypertensive drugs (diuretics, ACEI, ARB, BB, CCB) as needed. 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Stage 2 Hypertension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160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or </a:t>
                      </a:r>
                      <a:r>
                        <a:rPr kumimoji="0" lang="en-US" sz="1700" b="0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Two-drug combination for most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†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(usually thiazide-type diuretic and ACEI or ARB or BB or CCB).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5720" marR="4572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051" name="Text Box 48"/>
          <p:cNvSpPr txBox="1">
            <a:spLocks noChangeArrowheads="1"/>
          </p:cNvSpPr>
          <p:nvPr/>
        </p:nvSpPr>
        <p:spPr bwMode="auto">
          <a:xfrm>
            <a:off x="377825" y="5737225"/>
            <a:ext cx="8610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</a:pPr>
            <a:endParaRPr lang="en-US" sz="14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3052" name="Text Box 145"/>
          <p:cNvSpPr txBox="1">
            <a:spLocks noChangeArrowheads="1"/>
          </p:cNvSpPr>
          <p:nvPr/>
        </p:nvSpPr>
        <p:spPr bwMode="auto">
          <a:xfrm>
            <a:off x="368300" y="5995988"/>
            <a:ext cx="73358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/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*Treatment determined by highest BP category.</a:t>
            </a:r>
          </a:p>
          <a:p>
            <a:pPr marL="225425"/>
            <a:r>
              <a:rPr lang="en-US" sz="1200" baseline="30000">
                <a:solidFill>
                  <a:schemeClr val="bg1"/>
                </a:solidFill>
                <a:latin typeface="Arial" charset="0"/>
                <a:cs typeface="Arial" charset="0"/>
              </a:rPr>
              <a:t>†</a:t>
            </a: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Initial combined therapy should be used cautiously in those at risk for orthostatic hypotension.</a:t>
            </a:r>
          </a:p>
          <a:p>
            <a:pPr marL="225425"/>
            <a:r>
              <a:rPr lang="en-US" sz="1200" baseline="30000">
                <a:solidFill>
                  <a:schemeClr val="bg1"/>
                </a:solidFill>
                <a:latin typeface="Arial" charset="0"/>
                <a:cs typeface="Arial" charset="0"/>
              </a:rPr>
              <a:t>‡</a:t>
            </a: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Treat patients with chronic kidney disease or diabetes to BP goal of &lt;130/80 mmHg. </a:t>
            </a:r>
            <a:endParaRPr 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Followup and Monitoring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048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Patients should return for follow up and adjustment of medications until the BP goal is reached.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frequent visits for stage 2 HTN or with complicating comorbid conditions.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Serum potassium and creatinine monitored 1–2 times per year.</a:t>
            </a:r>
            <a:endParaRPr lang="en-US" baseline="300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endParaRPr lang="en-US" baseline="300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Followup and Monitoring</a:t>
            </a:r>
            <a:br>
              <a:rPr lang="en-US"/>
            </a:br>
            <a:r>
              <a:rPr lang="en-US" sz="3200"/>
              <a:t>(continued)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366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After BP at goal and stable, follow up visits at 3- to 6-month intervals. </a:t>
            </a:r>
          </a:p>
          <a:p>
            <a:pPr marL="228600" indent="-228600">
              <a:buFontTx/>
              <a:buChar char="•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Comorbidities, such as heart failure, associated diseases, such as diabetes, and the need for laboratory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tests influence the frequency </a:t>
            </a:r>
            <a:b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of visits.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228600" indent="-228600"/>
            <a:endParaRPr lang="en-US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819150"/>
            <a:ext cx="6619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Purpose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781685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	</a:t>
            </a:r>
            <a:br>
              <a:rPr lang="en-US" sz="4000" b="1" u="sng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3200" b="1" u="sng" dirty="0">
                <a:solidFill>
                  <a:schemeClr val="bg1"/>
                </a:solidFill>
                <a:latin typeface="Arial Narrow" pitchFamily="34" charset="0"/>
              </a:rPr>
              <a:t>Why JNC 7? 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Publication of many new studies.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Need for a new, clear, and concise guideline useful for clinicians.</a:t>
            </a:r>
          </a:p>
          <a:p>
            <a:pPr marL="914400" lvl="1" indent="-457200">
              <a:spcBef>
                <a:spcPct val="50000"/>
              </a:spcBef>
              <a:buFont typeface="Wingdings" pitchFamily="2" charset="2"/>
              <a:buChar char="§"/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Need to simplify the classification of BP.</a:t>
            </a:r>
          </a:p>
          <a:p>
            <a:pPr marL="457200" indent="-457200">
              <a:spcBef>
                <a:spcPct val="50000"/>
              </a:spcBef>
              <a:tabLst>
                <a:tab pos="568325" algn="l"/>
              </a:tabLst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	</a:t>
            </a:r>
          </a:p>
          <a:p>
            <a:pPr marL="457200" indent="-457200">
              <a:tabLst>
                <a:tab pos="568325" algn="l"/>
              </a:tabLst>
            </a:pP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Special Considerations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68008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Compelling Indications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Other Special Situations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Minority populations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Obesity and the metabolic syndrome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Left ventricular hypertrophy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Peripheral arterial disease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Hypertension in older persons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Postural hypotension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Dementia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Hypertension in women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Hypertension in children and adolescents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Hypertension urgencies and emergencies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Compelling Indications for </a:t>
            </a:r>
            <a:br>
              <a:rPr lang="en-US"/>
            </a:br>
            <a:r>
              <a:rPr lang="en-US"/>
              <a:t>Individual Drug Classes</a:t>
            </a:r>
          </a:p>
        </p:txBody>
      </p:sp>
      <p:graphicFrame>
        <p:nvGraphicFramePr>
          <p:cNvPr id="72880" name="Group 176"/>
          <p:cNvGraphicFramePr>
            <a:graphicFrameLocks noGrp="1"/>
          </p:cNvGraphicFramePr>
          <p:nvPr/>
        </p:nvGraphicFramePr>
        <p:xfrm>
          <a:off x="111125" y="1628775"/>
          <a:ext cx="8947150" cy="614363"/>
        </p:xfrm>
        <a:graphic>
          <a:graphicData uri="http://schemas.openxmlformats.org/drawingml/2006/table">
            <a:tbl>
              <a:tblPr/>
              <a:tblGrid>
                <a:gridCol w="3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Compelling Indication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Initial Therapy Options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Clinical Trial Basis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921" name="Group 217"/>
          <p:cNvGraphicFramePr>
            <a:graphicFrameLocks noGrp="1"/>
          </p:cNvGraphicFramePr>
          <p:nvPr/>
        </p:nvGraphicFramePr>
        <p:xfrm>
          <a:off x="6197600" y="2103438"/>
          <a:ext cx="2859088" cy="4663440"/>
        </p:xfrm>
        <a:graphic>
          <a:graphicData uri="http://schemas.openxmlformats.org/drawingml/2006/table">
            <a:tbl>
              <a:tblPr/>
              <a:tblGrid>
                <a:gridCol w="285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ACC/AHA Heart Failure Guideline,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MERIT-HF, COPERNICUS, CIBIS, SOLVD, AIRE, TRACE, ValHEFT, RALES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ACC/AHA Post-MI Guideline, BHAT, SAVE, Capricorn, EPHESUS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ALLHAT, HOPE, ANBP2, LIFE, CONVINCE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939" name="Group 235"/>
          <p:cNvGraphicFramePr>
            <a:graphicFrameLocks noGrp="1"/>
          </p:cNvGraphicFramePr>
          <p:nvPr/>
        </p:nvGraphicFramePr>
        <p:xfrm>
          <a:off x="3111500" y="2103438"/>
          <a:ext cx="3084513" cy="3971608"/>
        </p:xfrm>
        <a:graphic>
          <a:graphicData uri="http://schemas.openxmlformats.org/drawingml/2006/table">
            <a:tbl>
              <a:tblPr/>
              <a:tblGrid>
                <a:gridCol w="308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THIAZ, BB, ACEI, ARB, ALDO ANT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BB, ACEI, ALDO ANT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THIAZ, BB, ACE, CCB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2941" name="Group 237"/>
          <p:cNvGraphicFramePr>
            <a:graphicFrameLocks noGrp="1"/>
          </p:cNvGraphicFramePr>
          <p:nvPr/>
        </p:nvGraphicFramePr>
        <p:xfrm>
          <a:off x="111125" y="2103438"/>
          <a:ext cx="3003550" cy="3971608"/>
        </p:xfrm>
        <a:graphic>
          <a:graphicData uri="http://schemas.openxmlformats.org/drawingml/2006/table">
            <a:tbl>
              <a:tblPr/>
              <a:tblGrid>
                <a:gridCol w="3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Heart failure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Postmyocardial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infarction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High CAD risk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147" name="Rectangle 238"/>
          <p:cNvSpPr>
            <a:spLocks noChangeArrowheads="1"/>
          </p:cNvSpPr>
          <p:nvPr/>
        </p:nvSpPr>
        <p:spPr bwMode="auto">
          <a:xfrm>
            <a:off x="117475" y="1595438"/>
            <a:ext cx="8880475" cy="51450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240"/>
          <p:cNvSpPr>
            <a:spLocks noChangeShapeType="1"/>
          </p:cNvSpPr>
          <p:nvPr/>
        </p:nvSpPr>
        <p:spPr bwMode="auto">
          <a:xfrm>
            <a:off x="127000" y="2130425"/>
            <a:ext cx="8861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9" name="Line 241"/>
          <p:cNvSpPr>
            <a:spLocks noChangeShapeType="1"/>
          </p:cNvSpPr>
          <p:nvPr/>
        </p:nvSpPr>
        <p:spPr bwMode="auto">
          <a:xfrm>
            <a:off x="117475" y="4027488"/>
            <a:ext cx="8880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50" name="Line 242"/>
          <p:cNvSpPr>
            <a:spLocks noChangeShapeType="1"/>
          </p:cNvSpPr>
          <p:nvPr/>
        </p:nvSpPr>
        <p:spPr bwMode="auto">
          <a:xfrm>
            <a:off x="127000" y="5561013"/>
            <a:ext cx="88709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948" name="Group 92"/>
          <p:cNvGraphicFramePr>
            <a:graphicFrameLocks noGrp="1"/>
          </p:cNvGraphicFramePr>
          <p:nvPr/>
        </p:nvGraphicFramePr>
        <p:xfrm>
          <a:off x="173038" y="1768475"/>
          <a:ext cx="3003550" cy="4160839"/>
        </p:xfrm>
        <a:graphic>
          <a:graphicData uri="http://schemas.openxmlformats.org/drawingml/2006/table">
            <a:tbl>
              <a:tblPr/>
              <a:tblGrid>
                <a:gridCol w="3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Diabetes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Chronic kidney disease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Recurrent stroke prevention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5738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Compelling Indications for </a:t>
            </a:r>
            <a:br>
              <a:rPr lang="en-US"/>
            </a:br>
            <a:r>
              <a:rPr lang="en-US"/>
              <a:t>Individual Drug Classes</a:t>
            </a:r>
          </a:p>
        </p:txBody>
      </p:sp>
      <p:graphicFrame>
        <p:nvGraphicFramePr>
          <p:cNvPr id="121925" name="Group 69"/>
          <p:cNvGraphicFramePr>
            <a:graphicFrameLocks noGrp="1"/>
          </p:cNvGraphicFramePr>
          <p:nvPr/>
        </p:nvGraphicFramePr>
        <p:xfrm>
          <a:off x="173038" y="1771650"/>
          <a:ext cx="8947150" cy="614363"/>
        </p:xfrm>
        <a:graphic>
          <a:graphicData uri="http://schemas.openxmlformats.org/drawingml/2006/table">
            <a:tbl>
              <a:tblPr/>
              <a:tblGrid>
                <a:gridCol w="3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Compelling Indication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Initial Therapy Options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Clinical Trial Basis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965" name="Group 109"/>
          <p:cNvGraphicFramePr>
            <a:graphicFrameLocks noGrp="1"/>
          </p:cNvGraphicFramePr>
          <p:nvPr/>
        </p:nvGraphicFramePr>
        <p:xfrm>
          <a:off x="6259513" y="1768475"/>
          <a:ext cx="2859087" cy="4160839"/>
        </p:xfrm>
        <a:graphic>
          <a:graphicData uri="http://schemas.openxmlformats.org/drawingml/2006/table">
            <a:tbl>
              <a:tblPr/>
              <a:tblGrid>
                <a:gridCol w="285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NKF-ADA Guideline,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UKPDS, ALLHAT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NKF Guideline, Captopril Trial, RENAAL, IDNT, REIN, AASK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PROGRESS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1966" name="Group 110"/>
          <p:cNvGraphicFramePr>
            <a:graphicFrameLocks noGrp="1"/>
          </p:cNvGraphicFramePr>
          <p:nvPr/>
        </p:nvGraphicFramePr>
        <p:xfrm>
          <a:off x="3173413" y="1768475"/>
          <a:ext cx="3084512" cy="4160839"/>
        </p:xfrm>
        <a:graphic>
          <a:graphicData uri="http://schemas.openxmlformats.org/drawingml/2006/table">
            <a:tbl>
              <a:tblPr/>
              <a:tblGrid>
                <a:gridCol w="308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THIAZ, BB, ACE, ARB, CCB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ACEI, ARB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THIAZ, ACEI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174" name="Rectangle 111"/>
          <p:cNvSpPr>
            <a:spLocks noChangeArrowheads="1"/>
          </p:cNvSpPr>
          <p:nvPr/>
        </p:nvSpPr>
        <p:spPr bwMode="auto">
          <a:xfrm>
            <a:off x="146050" y="1720850"/>
            <a:ext cx="8859838" cy="408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112"/>
          <p:cNvSpPr>
            <a:spLocks noChangeShapeType="1"/>
          </p:cNvSpPr>
          <p:nvPr/>
        </p:nvSpPr>
        <p:spPr bwMode="auto">
          <a:xfrm>
            <a:off x="146050" y="2284413"/>
            <a:ext cx="88709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113"/>
          <p:cNvSpPr>
            <a:spLocks noChangeShapeType="1"/>
          </p:cNvSpPr>
          <p:nvPr/>
        </p:nvSpPr>
        <p:spPr bwMode="auto">
          <a:xfrm>
            <a:off x="146050" y="3246438"/>
            <a:ext cx="88709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Line 114"/>
          <p:cNvSpPr>
            <a:spLocks noChangeShapeType="1"/>
          </p:cNvSpPr>
          <p:nvPr/>
        </p:nvSpPr>
        <p:spPr bwMode="auto">
          <a:xfrm>
            <a:off x="155575" y="4889500"/>
            <a:ext cx="8842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Minority Populations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2375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 general, treatment similar for all demographic groups.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Socioeconomic factors and lifestyle important barriers to BP control. 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Prevalence, severity of HTN increased in African Americans.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African Americans demonstrate somewhat reduced BP responses to monotherapy with BBs, ACEIs, or ARBs compared to diuretics or CCBs.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These differences usually eliminated by adding adequate doses of a diuretic.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Left Ventricular Hypertrophy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365125" y="1827213"/>
            <a:ext cx="8343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LVH is an independent risk factor that increases the risk of CVD. 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Regression of LVH occurs with aggressive BP management:  weight loss, sodium restriction, and treatment with all classes of drugs except the direct vasodilators hydralazine and minoxidil.</a:t>
            </a: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Peripheral Arterial Disease</a:t>
            </a:r>
            <a:br>
              <a:rPr lang="en-US"/>
            </a:br>
            <a:r>
              <a:rPr lang="en-US"/>
              <a:t>(PAD)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30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PAD is equivalent in risk to ischemic heart disease. 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Any class of drugs can be used in most PAD patients. 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Other risk factors should be managed aggressively.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Aspirin should be used.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Hypertension in Older</a:t>
            </a:r>
            <a:br>
              <a:rPr lang="en-US"/>
            </a:br>
            <a:r>
              <a:rPr lang="en-US"/>
              <a:t>Persons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2438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More than two-thirds of people over 65 have HTN.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This population has the lowest rates of BP control.</a:t>
            </a: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Treatment, including those who with isolated systolic HTN, should follow same principles outlined for general care of HTN.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Lower initial drug doses may be indicated to avoid symptoms; standard doses and multiple drugs will be needed to reach BP targets.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68300"/>
            <a:ext cx="7747000" cy="736600"/>
          </a:xfrm>
        </p:spPr>
        <p:txBody>
          <a:bodyPr/>
          <a:lstStyle/>
          <a:p>
            <a:pPr eaLnBrk="1" hangingPunct="1"/>
            <a:r>
              <a:rPr lang="en-US">
                <a:cs typeface="Arial" charset="0"/>
              </a:rPr>
              <a:t>Postural Hypotension</a:t>
            </a:r>
            <a:b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65125" y="1827213"/>
            <a:ext cx="82438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Decrease in standing SBP &gt;10 mmHg, when associated with dizziness/fainting, more frequent in older SBP patients with diabetes, taking diuretics, venodilators, and some psychotropic drugs.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BP in these individuals should be monitored in the upright position.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Avoid volume depletion and excessively rapid dose titration of drugs.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Dementia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2359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Dementia and cognitive impairment occur more commonly in people with HTN. 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Reduced progression of cognitive impairment occurs with effective antihypertensive therapy.</a:t>
            </a: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Hypertension in Women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65125" y="1827213"/>
            <a:ext cx="84597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Oral contraceptives may increase BP, and BP should be checked regularly.  In contrast, HRT does not raise BP.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Development of HTN—consider other forms of contraception.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Pregnant women with HTN should be followed carefully.  Methyldopa, BBs, and vasodilators, preferred for the safety of the fetus.  ACEI and ARBs contraindicated in pregnancy. </a:t>
            </a:r>
          </a:p>
          <a:p>
            <a:pPr marL="228600" indent="-228600"/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5645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For persons over age 50, SBP is a more important than DBP as CVD risk factor.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Starting at 115/75 mmHg, CVD risk doubles with each increment of </a:t>
            </a:r>
          </a:p>
          <a:p>
            <a:pPr marL="227013" indent="-227013"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	20/10 mmHg throughout the BP range. </a:t>
            </a:r>
          </a:p>
          <a:p>
            <a:pPr marL="227013" indent="-227013"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Persons who are normotensive at age 55 have a 90% lifetime risk for developing HTN.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Those with SBP 120–139 mmHg or DBP 80–89 mmHg should be considered prehypertensive who require health-promoting lifestyle modifications to prevent CVD.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133475" y="369888"/>
            <a:ext cx="687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Arial Narrow" pitchFamily="34" charset="0"/>
              </a:rPr>
              <a:t>New Features and Key Messages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Children and Adolescents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166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HTN defined as BP—95th percentile or greater, adjusted for age, height, and gender.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Use lifestyle interventions first, then drug therapy for higher levels of BP or if insufficient response to lifestyle modifications.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Drug choices similar in children and adults, but effective doses are often smaller. 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Uncomplicated HTN not a reason to restrict physical activity.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Hypertensive Urgencies </a:t>
            </a:r>
            <a:br>
              <a:rPr lang="en-US"/>
            </a:br>
            <a:r>
              <a:rPr lang="en-US"/>
              <a:t>and Emergencies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2946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Patients with marked BP elevations and acute TOD (e.g., encephalopathy, myocardial infarction, unstable angina, pulmonary edema, eclampsia, stroke, head trauma, life-threatening arterial bleeding, or aortic dissection) require hospitalization and parenteral drug therapy.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Patients with markedly elevated BP but without acute TOD usually do not require hospitalization, but should receive immediate combination oral antihypertensive therapy.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Additional Considerations in Antihypertensive Drug Choices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4740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Potential favorable effects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Thiazide-type diuretics useful in slowing demineralization in osteoporosis.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BBs useful in the treatment of atrial tachyarrhythmias/fibrillation, migraine, thyrotoxicosis (short-term), essential tremor, or perioperative HTN.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CCBs useful in Raynaud’s syndrome and certain arrhythmias.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Alpha-blockers useful in prostatism.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Additional Considerations in Antihypertensive Drug Choices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52425" y="1663700"/>
            <a:ext cx="8348663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US" b="1" u="sng">
                <a:solidFill>
                  <a:schemeClr val="bg1"/>
                </a:solidFill>
                <a:latin typeface="Arial Narrow" pitchFamily="34" charset="0"/>
              </a:rPr>
              <a:t>Potential unfavorable effects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Thiazide diuretics should be used cautiously in gout or a history of significant hyponatremia.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BBs should be generally avoided in patients with asthma, reactive airways disease, or second- or third-degree heart block.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ACEIs and ARBs are contraindicated in pregnant women or those likely to become pregnant.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ACEIs should not be used in individuals with a history of angioedema.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Aldosterone antagonists and potassium-sparing diuretics can cause hyperkalemia.</a:t>
            </a:r>
            <a:endParaRPr lang="en-US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Improving Hypertension Control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2438" y="2039938"/>
            <a:ext cx="6224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10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Adherence to regimens</a:t>
            </a:r>
          </a:p>
          <a:p>
            <a:pPr marL="228600" indent="-228600">
              <a:spcBef>
                <a:spcPct val="100000"/>
              </a:spcBef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Resistant hypertension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Strategies for Improving </a:t>
            </a:r>
            <a:br>
              <a:rPr lang="en-US"/>
            </a:br>
            <a:r>
              <a:rPr lang="en-US"/>
              <a:t>Adherence to Regimens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015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spcAft>
                <a:spcPct val="1000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Clinician empathy increases patient trust, motivation, and adherence to therapy.</a:t>
            </a:r>
          </a:p>
          <a:p>
            <a:pPr marL="227013" indent="-227013">
              <a:spcAft>
                <a:spcPct val="1000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Physicians should consider their patients’ cultural beliefs and individual attitudes in formulating therapy.</a:t>
            </a:r>
            <a:endParaRPr lang="en-US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Causes of </a:t>
            </a:r>
            <a:br>
              <a:rPr lang="en-US"/>
            </a:br>
            <a:r>
              <a:rPr lang="en-US"/>
              <a:t>Resistant Hypertension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4582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25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Improper BP measurement</a:t>
            </a:r>
          </a:p>
          <a:p>
            <a:pPr marL="228600" indent="-228600">
              <a:spcBef>
                <a:spcPct val="25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Excess sodium intake</a:t>
            </a:r>
          </a:p>
          <a:p>
            <a:pPr marL="228600" indent="-228600">
              <a:spcBef>
                <a:spcPct val="25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Inadequate diuretic therapy</a:t>
            </a:r>
          </a:p>
          <a:p>
            <a:pPr marL="228600" indent="-228600">
              <a:spcBef>
                <a:spcPct val="25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Medication</a:t>
            </a:r>
          </a:p>
          <a:p>
            <a:pPr lvl="1">
              <a:spcBef>
                <a:spcPct val="25000"/>
              </a:spcBef>
              <a:buFontTx/>
              <a:buChar char="•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Inadequate doses</a:t>
            </a:r>
          </a:p>
          <a:p>
            <a:pPr lvl="1">
              <a:spcBef>
                <a:spcPct val="25000"/>
              </a:spcBef>
              <a:buFontTx/>
              <a:buChar char="•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Drug actions and interactions (e.g., nonsteroidal anti-inflammatory 	drugs (NSAIDs), illicit drugs, sympathomimetics, oral contraceptives)</a:t>
            </a:r>
          </a:p>
          <a:p>
            <a:pPr lvl="1">
              <a:spcBef>
                <a:spcPct val="25000"/>
              </a:spcBef>
              <a:buFontTx/>
              <a:buChar char="•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 Over-the-counter (</a:t>
            </a: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OTC) drugs and herbal supplements</a:t>
            </a:r>
          </a:p>
          <a:p>
            <a:pPr marL="228600" indent="-228600">
              <a:spcBef>
                <a:spcPct val="25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Excess alcohol intake</a:t>
            </a:r>
          </a:p>
          <a:p>
            <a:pPr marL="228600" indent="-228600">
              <a:spcBef>
                <a:spcPct val="25000"/>
              </a:spcBef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US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Identifiable causes of HTN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0"/>
            <a:ext cx="679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Public Health Challenges </a:t>
            </a:r>
            <a:br>
              <a:rPr lang="en-US"/>
            </a:br>
            <a:r>
              <a:rPr lang="en-US"/>
              <a:t>and Community Programs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3661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Public health approaches (e.g. reducing calories, saturated fat, and salt in processed foods and increasing community/school opportunities for physical activity) can achieve a downward shift in the distribution of a population’s BP, thus potentially reducing morbidity, mortality, and the lifetime risk of an individual’s becoming hypertensive.</a:t>
            </a:r>
          </a:p>
          <a:p>
            <a:pPr marL="228600" indent="-228600">
              <a:buFont typeface="Wingdings" pitchFamily="2" charset="2"/>
              <a:buChar char="§"/>
            </a:pPr>
            <a:endParaRPr lang="en-US">
              <a:solidFill>
                <a:schemeClr val="bg1"/>
              </a:solidFill>
              <a:latin typeface="Arial Narrow" pitchFamily="34" charset="0"/>
            </a:endParaRPr>
          </a:p>
          <a:p>
            <a:pPr marL="228600" indent="-228600"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Arial Narrow" pitchFamily="34" charset="0"/>
              </a:rPr>
              <a:t>These public health approaches can provide an attractive opportunity to interrupt and prevent the continuing costly cycle of managing HTN and its complications.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2179638" y="5580063"/>
            <a:ext cx="1557337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0" y="4826000"/>
            <a:ext cx="83629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4" name="Freeform 4"/>
          <p:cNvSpPr>
            <a:spLocks/>
          </p:cNvSpPr>
          <p:nvPr/>
        </p:nvSpPr>
        <p:spPr bwMode="auto">
          <a:xfrm>
            <a:off x="457200" y="1524000"/>
            <a:ext cx="6880225" cy="3548063"/>
          </a:xfrm>
          <a:custGeom>
            <a:avLst/>
            <a:gdLst>
              <a:gd name="T0" fmla="*/ 0 w 4876"/>
              <a:gd name="T1" fmla="*/ 2102 h 2118"/>
              <a:gd name="T2" fmla="*/ 552 w 4876"/>
              <a:gd name="T3" fmla="*/ 1881 h 2118"/>
              <a:gd name="T4" fmla="*/ 1120 w 4876"/>
              <a:gd name="T5" fmla="*/ 1424 h 2118"/>
              <a:gd name="T6" fmla="*/ 1609 w 4876"/>
              <a:gd name="T7" fmla="*/ 761 h 2118"/>
              <a:gd name="T8" fmla="*/ 2110 w 4876"/>
              <a:gd name="T9" fmla="*/ 147 h 2118"/>
              <a:gd name="T10" fmla="*/ 2458 w 4876"/>
              <a:gd name="T11" fmla="*/ 0 h 2118"/>
              <a:gd name="T12" fmla="*/ 2791 w 4876"/>
              <a:gd name="T13" fmla="*/ 147 h 2118"/>
              <a:gd name="T14" fmla="*/ 3274 w 4876"/>
              <a:gd name="T15" fmla="*/ 737 h 2118"/>
              <a:gd name="T16" fmla="*/ 3803 w 4876"/>
              <a:gd name="T17" fmla="*/ 1424 h 2118"/>
              <a:gd name="T18" fmla="*/ 4339 w 4876"/>
              <a:gd name="T19" fmla="*/ 1874 h 2118"/>
              <a:gd name="T20" fmla="*/ 4876 w 4876"/>
              <a:gd name="T21" fmla="*/ 2118 h 2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6"/>
              <a:gd name="T34" fmla="*/ 0 h 2118"/>
              <a:gd name="T35" fmla="*/ 4876 w 4876"/>
              <a:gd name="T36" fmla="*/ 2118 h 2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6" h="2118">
                <a:moveTo>
                  <a:pt x="0" y="2102"/>
                </a:moveTo>
                <a:cubicBezTo>
                  <a:pt x="92" y="2065"/>
                  <a:pt x="365" y="1994"/>
                  <a:pt x="552" y="1881"/>
                </a:cubicBezTo>
                <a:cubicBezTo>
                  <a:pt x="739" y="1768"/>
                  <a:pt x="944" y="1611"/>
                  <a:pt x="1120" y="1424"/>
                </a:cubicBezTo>
                <a:cubicBezTo>
                  <a:pt x="1296" y="1237"/>
                  <a:pt x="1444" y="974"/>
                  <a:pt x="1609" y="761"/>
                </a:cubicBezTo>
                <a:cubicBezTo>
                  <a:pt x="1774" y="548"/>
                  <a:pt x="1969" y="274"/>
                  <a:pt x="2110" y="147"/>
                </a:cubicBezTo>
                <a:cubicBezTo>
                  <a:pt x="2251" y="20"/>
                  <a:pt x="2345" y="0"/>
                  <a:pt x="2458" y="0"/>
                </a:cubicBezTo>
                <a:cubicBezTo>
                  <a:pt x="2571" y="0"/>
                  <a:pt x="2655" y="24"/>
                  <a:pt x="2791" y="147"/>
                </a:cubicBezTo>
                <a:cubicBezTo>
                  <a:pt x="2927" y="270"/>
                  <a:pt x="3105" y="524"/>
                  <a:pt x="3274" y="737"/>
                </a:cubicBezTo>
                <a:cubicBezTo>
                  <a:pt x="3443" y="950"/>
                  <a:pt x="3626" y="1234"/>
                  <a:pt x="3803" y="1424"/>
                </a:cubicBezTo>
                <a:cubicBezTo>
                  <a:pt x="3980" y="1614"/>
                  <a:pt x="4160" y="1758"/>
                  <a:pt x="4339" y="1874"/>
                </a:cubicBezTo>
                <a:cubicBezTo>
                  <a:pt x="4518" y="1990"/>
                  <a:pt x="4764" y="2067"/>
                  <a:pt x="4876" y="2118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5" name="Freeform 5"/>
          <p:cNvSpPr>
            <a:spLocks/>
          </p:cNvSpPr>
          <p:nvPr/>
        </p:nvSpPr>
        <p:spPr bwMode="auto">
          <a:xfrm>
            <a:off x="1676400" y="1524000"/>
            <a:ext cx="6880225" cy="3548063"/>
          </a:xfrm>
          <a:custGeom>
            <a:avLst/>
            <a:gdLst>
              <a:gd name="T0" fmla="*/ 0 w 4876"/>
              <a:gd name="T1" fmla="*/ 2102 h 2118"/>
              <a:gd name="T2" fmla="*/ 552 w 4876"/>
              <a:gd name="T3" fmla="*/ 1881 h 2118"/>
              <a:gd name="T4" fmla="*/ 1120 w 4876"/>
              <a:gd name="T5" fmla="*/ 1424 h 2118"/>
              <a:gd name="T6" fmla="*/ 1609 w 4876"/>
              <a:gd name="T7" fmla="*/ 761 h 2118"/>
              <a:gd name="T8" fmla="*/ 2110 w 4876"/>
              <a:gd name="T9" fmla="*/ 147 h 2118"/>
              <a:gd name="T10" fmla="*/ 2458 w 4876"/>
              <a:gd name="T11" fmla="*/ 0 h 2118"/>
              <a:gd name="T12" fmla="*/ 2791 w 4876"/>
              <a:gd name="T13" fmla="*/ 147 h 2118"/>
              <a:gd name="T14" fmla="*/ 3274 w 4876"/>
              <a:gd name="T15" fmla="*/ 737 h 2118"/>
              <a:gd name="T16" fmla="*/ 3803 w 4876"/>
              <a:gd name="T17" fmla="*/ 1424 h 2118"/>
              <a:gd name="T18" fmla="*/ 4339 w 4876"/>
              <a:gd name="T19" fmla="*/ 1874 h 2118"/>
              <a:gd name="T20" fmla="*/ 4876 w 4876"/>
              <a:gd name="T21" fmla="*/ 2118 h 21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6"/>
              <a:gd name="T34" fmla="*/ 0 h 2118"/>
              <a:gd name="T35" fmla="*/ 4876 w 4876"/>
              <a:gd name="T36" fmla="*/ 2118 h 21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6" h="2118">
                <a:moveTo>
                  <a:pt x="0" y="2102"/>
                </a:moveTo>
                <a:cubicBezTo>
                  <a:pt x="92" y="2065"/>
                  <a:pt x="365" y="1994"/>
                  <a:pt x="552" y="1881"/>
                </a:cubicBezTo>
                <a:cubicBezTo>
                  <a:pt x="739" y="1768"/>
                  <a:pt x="944" y="1611"/>
                  <a:pt x="1120" y="1424"/>
                </a:cubicBezTo>
                <a:cubicBezTo>
                  <a:pt x="1296" y="1237"/>
                  <a:pt x="1444" y="974"/>
                  <a:pt x="1609" y="761"/>
                </a:cubicBezTo>
                <a:cubicBezTo>
                  <a:pt x="1774" y="548"/>
                  <a:pt x="1969" y="274"/>
                  <a:pt x="2110" y="147"/>
                </a:cubicBezTo>
                <a:cubicBezTo>
                  <a:pt x="2251" y="20"/>
                  <a:pt x="2345" y="0"/>
                  <a:pt x="2458" y="0"/>
                </a:cubicBezTo>
                <a:cubicBezTo>
                  <a:pt x="2571" y="0"/>
                  <a:pt x="2655" y="24"/>
                  <a:pt x="2791" y="147"/>
                </a:cubicBezTo>
                <a:cubicBezTo>
                  <a:pt x="2927" y="270"/>
                  <a:pt x="3105" y="524"/>
                  <a:pt x="3274" y="737"/>
                </a:cubicBezTo>
                <a:cubicBezTo>
                  <a:pt x="3443" y="950"/>
                  <a:pt x="3626" y="1234"/>
                  <a:pt x="3803" y="1424"/>
                </a:cubicBezTo>
                <a:cubicBezTo>
                  <a:pt x="3980" y="1614"/>
                  <a:pt x="4160" y="1758"/>
                  <a:pt x="4339" y="1874"/>
                </a:cubicBezTo>
                <a:cubicBezTo>
                  <a:pt x="4518" y="1990"/>
                  <a:pt x="4764" y="2067"/>
                  <a:pt x="4876" y="2118"/>
                </a:cubicBezTo>
              </a:path>
            </a:pathLst>
          </a:custGeom>
          <a:noFill/>
          <a:ln w="57150">
            <a:solidFill>
              <a:srgbClr val="FFFFA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3868738" y="1371600"/>
            <a:ext cx="1247775" cy="3541713"/>
            <a:chOff x="2742" y="761"/>
            <a:chExt cx="884" cy="2324"/>
          </a:xfrm>
        </p:grpSpPr>
        <p:sp>
          <p:nvSpPr>
            <p:cNvPr id="66581" name="Line 7"/>
            <p:cNvSpPr>
              <a:spLocks noChangeShapeType="1"/>
            </p:cNvSpPr>
            <p:nvPr/>
          </p:nvSpPr>
          <p:spPr bwMode="auto">
            <a:xfrm>
              <a:off x="2742" y="761"/>
              <a:ext cx="0" cy="23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Line 8"/>
            <p:cNvSpPr>
              <a:spLocks noChangeShapeType="1"/>
            </p:cNvSpPr>
            <p:nvPr/>
          </p:nvSpPr>
          <p:spPr bwMode="auto">
            <a:xfrm>
              <a:off x="3626" y="761"/>
              <a:ext cx="0" cy="232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7" name="Line 9"/>
          <p:cNvSpPr>
            <a:spLocks noChangeShapeType="1"/>
          </p:cNvSpPr>
          <p:nvPr/>
        </p:nvSpPr>
        <p:spPr bwMode="auto">
          <a:xfrm>
            <a:off x="2493963" y="2039938"/>
            <a:ext cx="4794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Line 10"/>
          <p:cNvSpPr>
            <a:spLocks noChangeShapeType="1"/>
          </p:cNvSpPr>
          <p:nvPr/>
        </p:nvSpPr>
        <p:spPr bwMode="auto">
          <a:xfrm rot="10800000">
            <a:off x="5978525" y="2039938"/>
            <a:ext cx="479425" cy="0"/>
          </a:xfrm>
          <a:prstGeom prst="line">
            <a:avLst/>
          </a:prstGeom>
          <a:noFill/>
          <a:ln w="12700">
            <a:solidFill>
              <a:srgbClr val="FFFFA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569" name="Line 11"/>
          <p:cNvSpPr>
            <a:spLocks noChangeShapeType="1"/>
          </p:cNvSpPr>
          <p:nvPr/>
        </p:nvSpPr>
        <p:spPr bwMode="auto">
          <a:xfrm rot="10800000">
            <a:off x="3879850" y="4064000"/>
            <a:ext cx="12096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66570" name="AutoShape 12"/>
          <p:cNvCxnSpPr>
            <a:cxnSpLocks noChangeShapeType="1"/>
          </p:cNvCxnSpPr>
          <p:nvPr/>
        </p:nvCxnSpPr>
        <p:spPr bwMode="auto">
          <a:xfrm>
            <a:off x="2082800" y="5607050"/>
            <a:ext cx="1752600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66571" name="AutoShape 13"/>
          <p:cNvCxnSpPr>
            <a:cxnSpLocks noChangeShapeType="1"/>
          </p:cNvCxnSpPr>
          <p:nvPr/>
        </p:nvCxnSpPr>
        <p:spPr bwMode="auto">
          <a:xfrm>
            <a:off x="4403725" y="5600700"/>
            <a:ext cx="2506663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</p:cxnSp>
      <p:sp>
        <p:nvSpPr>
          <p:cNvPr id="66572" name="Text Box 14"/>
          <p:cNvSpPr txBox="1">
            <a:spLocks noChangeArrowheads="1"/>
          </p:cNvSpPr>
          <p:nvPr/>
        </p:nvSpPr>
        <p:spPr bwMode="auto">
          <a:xfrm>
            <a:off x="7680325" y="2190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66573" name="Rectangle 15"/>
          <p:cNvSpPr>
            <a:spLocks noChangeArrowheads="1"/>
          </p:cNvSpPr>
          <p:nvPr/>
        </p:nvSpPr>
        <p:spPr bwMode="auto">
          <a:xfrm>
            <a:off x="889000" y="203200"/>
            <a:ext cx="7442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en-US" sz="4000" b="1">
                <a:solidFill>
                  <a:srgbClr val="FFFF00"/>
                </a:solidFill>
                <a:latin typeface="Arial Narrow" pitchFamily="34" charset="0"/>
              </a:rPr>
              <a:t>Population-Based Strategy </a:t>
            </a:r>
          </a:p>
        </p:txBody>
      </p:sp>
      <p:sp>
        <p:nvSpPr>
          <p:cNvPr id="66574" name="Text Box 16"/>
          <p:cNvSpPr txBox="1">
            <a:spLocks noChangeArrowheads="1"/>
          </p:cNvSpPr>
          <p:nvPr/>
        </p:nvSpPr>
        <p:spPr bwMode="auto">
          <a:xfrm>
            <a:off x="3179763" y="947738"/>
            <a:ext cx="2662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Arial Narrow" pitchFamily="34" charset="0"/>
              </a:rPr>
              <a:t>SBP Distributions</a:t>
            </a:r>
          </a:p>
        </p:txBody>
      </p:sp>
      <p:sp>
        <p:nvSpPr>
          <p:cNvPr id="66575" name="Text Box 17"/>
          <p:cNvSpPr txBox="1">
            <a:spLocks noChangeArrowheads="1"/>
          </p:cNvSpPr>
          <p:nvPr/>
        </p:nvSpPr>
        <p:spPr bwMode="auto">
          <a:xfrm>
            <a:off x="6437313" y="1792288"/>
            <a:ext cx="1706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Before</a:t>
            </a:r>
          </a:p>
          <a:p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Intervention</a:t>
            </a:r>
          </a:p>
        </p:txBody>
      </p:sp>
      <p:sp>
        <p:nvSpPr>
          <p:cNvPr id="66576" name="Text Box 18"/>
          <p:cNvSpPr txBox="1">
            <a:spLocks noChangeArrowheads="1"/>
          </p:cNvSpPr>
          <p:nvPr/>
        </p:nvSpPr>
        <p:spPr bwMode="auto">
          <a:xfrm>
            <a:off x="808038" y="1792288"/>
            <a:ext cx="1706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After</a:t>
            </a:r>
          </a:p>
          <a:p>
            <a:pPr algn="r"/>
            <a:r>
              <a:rPr lang="en-US" sz="2800">
                <a:solidFill>
                  <a:schemeClr val="bg1"/>
                </a:solidFill>
                <a:latin typeface="Arial Narrow" pitchFamily="34" charset="0"/>
              </a:rPr>
              <a:t>Intervention</a:t>
            </a:r>
          </a:p>
        </p:txBody>
      </p:sp>
      <p:sp>
        <p:nvSpPr>
          <p:cNvPr id="66577" name="Text Box 19"/>
          <p:cNvSpPr txBox="1">
            <a:spLocks noChangeArrowheads="1"/>
          </p:cNvSpPr>
          <p:nvPr/>
        </p:nvSpPr>
        <p:spPr bwMode="auto">
          <a:xfrm>
            <a:off x="2046288" y="4881563"/>
            <a:ext cx="18176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Reduction in SBP</a:t>
            </a:r>
          </a:p>
          <a:p>
            <a:pPr algn="ctr" eaLnBrk="0" hangingPunct="0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mmHg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66578" name="Text Box 20"/>
          <p:cNvSpPr txBox="1">
            <a:spLocks noChangeArrowheads="1"/>
          </p:cNvSpPr>
          <p:nvPr/>
        </p:nvSpPr>
        <p:spPr bwMode="auto">
          <a:xfrm>
            <a:off x="3943350" y="3692525"/>
            <a:ext cx="117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Reduction </a:t>
            </a:r>
            <a:br>
              <a:rPr lang="en-US" sz="200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in BP</a:t>
            </a:r>
          </a:p>
        </p:txBody>
      </p:sp>
      <p:sp>
        <p:nvSpPr>
          <p:cNvPr id="66579" name="Text Box 21"/>
          <p:cNvSpPr txBox="1">
            <a:spLocks noChangeArrowheads="1"/>
          </p:cNvSpPr>
          <p:nvPr/>
        </p:nvSpPr>
        <p:spPr bwMode="auto">
          <a:xfrm>
            <a:off x="4433888" y="4881563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% Reduction in Mortality</a:t>
            </a:r>
          </a:p>
        </p:txBody>
      </p:sp>
      <p:sp>
        <p:nvSpPr>
          <p:cNvPr id="66580" name="Text Box 22"/>
          <p:cNvSpPr txBox="1">
            <a:spLocks noChangeArrowheads="1"/>
          </p:cNvSpPr>
          <p:nvPr/>
        </p:nvSpPr>
        <p:spPr bwMode="auto">
          <a:xfrm>
            <a:off x="4438650" y="5183188"/>
            <a:ext cx="2416175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285750" algn="ctr"/>
                <a:tab pos="1200150" algn="ctr"/>
                <a:tab pos="2000250" algn="ctr"/>
              </a:tabLst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	Stroke	CHD	Total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tabLst>
                <a:tab pos="285750" algn="ctr"/>
                <a:tab pos="1200150" algn="ctr"/>
                <a:tab pos="2000250" algn="ctr"/>
              </a:tabLst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	–6	–4	–3</a:t>
            </a:r>
          </a:p>
          <a:p>
            <a:pPr eaLnBrk="0" hangingPunct="0">
              <a:lnSpc>
                <a:spcPct val="90000"/>
              </a:lnSpc>
              <a:spcBef>
                <a:spcPct val="35000"/>
              </a:spcBef>
              <a:tabLst>
                <a:tab pos="285750" algn="ctr"/>
                <a:tab pos="1200150" algn="ctr"/>
                <a:tab pos="2000250" algn="ctr"/>
              </a:tabLst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	–8	–5	–4</a:t>
            </a:r>
          </a:p>
          <a:p>
            <a:pPr eaLnBrk="0" hangingPunct="0">
              <a:lnSpc>
                <a:spcPct val="90000"/>
              </a:lnSpc>
              <a:spcBef>
                <a:spcPct val="35000"/>
              </a:spcBef>
              <a:tabLst>
                <a:tab pos="285750" algn="ctr"/>
                <a:tab pos="1200150" algn="ctr"/>
                <a:tab pos="2000250" algn="ctr"/>
              </a:tabLst>
            </a:pPr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	–14	 –9	–7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/>
              <a:t>New Features and Key Messages </a:t>
            </a:r>
            <a:r>
              <a:rPr lang="en-US" sz="3200"/>
              <a:t>(Continued)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65125" y="1827213"/>
            <a:ext cx="81946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Thiazide-type diuretics should be initial drug therapy for most, either alone or combined with other drug classes.  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Certain high-risk conditions are compelling indications for other drug classes.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Most patients will require two or more antihypertensive drugs to achieve goal BP.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If BP is &gt;20/10 mmHg above goal, initiate therapy with two agents, one usually should be a thiazide-type diuretic.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WordArt 2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8229600" cy="2378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600" kern="10" spc="-6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590800" y="5486400"/>
            <a:ext cx="53340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</a:pPr>
            <a:r>
              <a:rPr lang="en-US" sz="4000" b="1">
                <a:solidFill>
                  <a:schemeClr val="hlink"/>
                </a:solidFill>
                <a:latin typeface="Arial Narrow" pitchFamily="34" charset="0"/>
              </a:rPr>
              <a:t>THE END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762000" y="1981200"/>
            <a:ext cx="30480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200">
                <a:solidFill>
                  <a:schemeClr val="hlink"/>
                </a:solidFill>
                <a:latin typeface="Arial Narrow" pitchFamily="34" charset="0"/>
              </a:rPr>
              <a:t>THANK YOU</a:t>
            </a:r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5327650" y="2667000"/>
          <a:ext cx="3816350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4663440" imgH="3390840" progId="">
                  <p:embed/>
                </p:oleObj>
              </mc:Choice>
              <mc:Fallback>
                <p:oleObj name="Clip" r:id="rId7" imgW="4663440" imgH="33908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2667000"/>
                        <a:ext cx="3816350" cy="277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62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1" name="Picture 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2" name="Picture 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15" fill="hold"/>
                                        <p:tgtEl>
                                          <p:spTgt spid="154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15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715" fill="hold"/>
                                        <p:tgtEl>
                                          <p:spTgt spid="1546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93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15" fill="hold"/>
                                        <p:tgtEl>
                                          <p:spTgt spid="154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715" fill="hold"/>
                                        <p:tgtEl>
                                          <p:spTgt spid="154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63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30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2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31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632"/>
                </p:tgtEl>
              </p:cMediaNode>
            </p:audio>
          </p:childTnLst>
        </p:cTn>
      </p:par>
    </p:tnLst>
    <p:bldLst>
      <p:bldP spid="154626" grpId="0" animBg="1" autoUpdateAnimBg="0"/>
      <p:bldP spid="1546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New Features and Key Messages </a:t>
            </a:r>
            <a:r>
              <a:rPr lang="en-US" sz="3200"/>
              <a:t>(Continued)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5125" y="1816100"/>
            <a:ext cx="85963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The most effective therapy prescribed by the careful clinician will control HTN only if patients are motivated.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Motivation improves when patients have positive experiences with, and trust in, the clinician.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Empathy builds trust and is a potent motivator.</a:t>
            </a:r>
          </a:p>
          <a:p>
            <a:pPr marL="227013" indent="-227013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marL="227013" indent="-227013"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The responsible physician’s judgment remains paramount.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62050" y="0"/>
          <a:ext cx="6781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14760" imgH="3386160" progId="PowerPoint.Slide.8">
                  <p:embed/>
                </p:oleObj>
              </mc:Choice>
              <mc:Fallback>
                <p:oleObj name="Slide" r:id="rId3" imgW="4514760" imgH="338616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0"/>
                        <a:ext cx="6781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233363" y="0"/>
            <a:ext cx="1958976" cy="6858000"/>
            <a:chOff x="-99" y="0"/>
            <a:chExt cx="1234" cy="4320"/>
          </a:xfrm>
        </p:grpSpPr>
        <p:sp>
          <p:nvSpPr>
            <p:cNvPr id="158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033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99" y="439"/>
              <a:ext cx="1234" cy="3484"/>
              <a:chOff x="-99" y="439"/>
              <a:chExt cx="1234" cy="348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62" y="439"/>
                <a:ext cx="653" cy="3175"/>
                <a:chOff x="162" y="439"/>
                <a:chExt cx="653" cy="3175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65" y="439"/>
                  <a:ext cx="620" cy="596"/>
                  <a:chOff x="165" y="439"/>
                  <a:chExt cx="620" cy="596"/>
                </a:xfrm>
              </p:grpSpPr>
              <p:sp>
                <p:nvSpPr>
                  <p:cNvPr id="309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65" y="439"/>
                    <a:ext cx="620" cy="5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00" y="475"/>
                    <a:ext cx="548" cy="525"/>
                    <a:chOff x="559" y="144"/>
                    <a:chExt cx="2109" cy="1968"/>
                  </a:xfrm>
                </p:grpSpPr>
                <p:sp>
                  <p:nvSpPr>
                    <p:cNvPr id="3101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" y="144"/>
                      <a:ext cx="2109" cy="196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2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9" y="151"/>
                      <a:ext cx="2109" cy="1961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3103" name="Picture 11" descr="dhhs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78" y="261"/>
                      <a:ext cx="1879" cy="174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171" y="1773"/>
                  <a:ext cx="644" cy="597"/>
                  <a:chOff x="171" y="1773"/>
                  <a:chExt cx="644" cy="597"/>
                </a:xfrm>
              </p:grpSpPr>
              <p:sp>
                <p:nvSpPr>
                  <p:cNvPr id="309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1" y="1774"/>
                    <a:ext cx="615" cy="5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dbl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09" y="1773"/>
                    <a:ext cx="606" cy="555"/>
                    <a:chOff x="2934" y="220"/>
                    <a:chExt cx="2094" cy="1932"/>
                  </a:xfrm>
                </p:grpSpPr>
                <p:sp>
                  <p:nvSpPr>
                    <p:cNvPr id="3095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4" y="352"/>
                      <a:ext cx="1872" cy="179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3096" name="Picture 16" descr="nih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062" y="477"/>
                      <a:ext cx="1608" cy="1566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09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8" y="220"/>
                      <a:ext cx="1820" cy="183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8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4" y="358"/>
                      <a:ext cx="1872" cy="179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162" y="3012"/>
                  <a:ext cx="626" cy="602"/>
                  <a:chOff x="162" y="3012"/>
                  <a:chExt cx="626" cy="602"/>
                </a:xfrm>
              </p:grpSpPr>
              <p:sp>
                <p:nvSpPr>
                  <p:cNvPr id="309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87" y="3039"/>
                    <a:ext cx="574" cy="546"/>
                  </a:xfrm>
                  <a:prstGeom prst="ellips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309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4" y="3055"/>
                    <a:ext cx="546" cy="5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9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2" y="3012"/>
                    <a:ext cx="626" cy="602"/>
                  </a:xfrm>
                  <a:prstGeom prst="ellipse">
                    <a:avLst/>
                  </a:prstGeom>
                  <a:noFill/>
                  <a:ln w="38100" cmpd="dbl">
                    <a:solidFill>
                      <a:srgbClr val="362C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84" name="Text Box 23"/>
              <p:cNvSpPr txBox="1">
                <a:spLocks noChangeArrowheads="1"/>
              </p:cNvSpPr>
              <p:nvPr/>
            </p:nvSpPr>
            <p:spPr bwMode="auto">
              <a:xfrm>
                <a:off x="-99" y="1029"/>
                <a:ext cx="1207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U.S. Department of 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Health and Human Services</a:t>
                </a:r>
              </a:p>
            </p:txBody>
          </p:sp>
          <p:sp>
            <p:nvSpPr>
              <p:cNvPr id="3085" name="Text Box 24"/>
              <p:cNvSpPr txBox="1">
                <a:spLocks noChangeArrowheads="1"/>
              </p:cNvSpPr>
              <p:nvPr/>
            </p:nvSpPr>
            <p:spPr bwMode="auto">
              <a:xfrm>
                <a:off x="-99" y="2389"/>
                <a:ext cx="12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National Institutes </a:t>
                </a:r>
              </a:p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of Health</a:t>
                </a:r>
              </a:p>
            </p:txBody>
          </p:sp>
          <p:sp>
            <p:nvSpPr>
              <p:cNvPr id="3086" name="Text Box 25"/>
              <p:cNvSpPr txBox="1">
                <a:spLocks noChangeArrowheads="1"/>
              </p:cNvSpPr>
              <p:nvPr/>
            </p:nvSpPr>
            <p:spPr bwMode="auto">
              <a:xfrm>
                <a:off x="-72" y="3635"/>
                <a:ext cx="120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Arial" charset="0"/>
                  </a:rPr>
                  <a:t>National Heart, Lung, and Blood Institute</a:t>
                </a:r>
              </a:p>
            </p:txBody>
          </p:sp>
        </p:grpSp>
      </p:grpSp>
      <p:sp>
        <p:nvSpPr>
          <p:cNvPr id="3077" name="Line 26"/>
          <p:cNvSpPr>
            <a:spLocks noChangeShapeType="1"/>
          </p:cNvSpPr>
          <p:nvPr/>
        </p:nvSpPr>
        <p:spPr bwMode="auto">
          <a:xfrm>
            <a:off x="1771650" y="42863"/>
            <a:ext cx="0" cy="6858000"/>
          </a:xfrm>
          <a:prstGeom prst="line">
            <a:avLst/>
          </a:prstGeom>
          <a:noFill/>
          <a:ln w="57150">
            <a:solidFill>
              <a:srgbClr val="0000FF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Rectangle 27"/>
          <p:cNvGraphicFramePr>
            <a:graphicFrameLocks/>
          </p:cNvGraphicFramePr>
          <p:nvPr/>
        </p:nvGraphicFramePr>
        <p:xfrm>
          <a:off x="1581150" y="1171575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0" imgH="0" progId="">
                  <p:embed/>
                </p:oleObj>
              </mc:Choice>
              <mc:Fallback>
                <p:oleObj name="Clip" r:id="rId5" imgW="0" imgH="0" progId="">
                  <p:embed/>
                  <p:pic>
                    <p:nvPicPr>
                      <p:cNvPr id="0" name="Rectangle 2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171575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Rectangle 28"/>
          <p:cNvGraphicFramePr>
            <a:graphicFrameLocks/>
          </p:cNvGraphicFramePr>
          <p:nvPr/>
        </p:nvGraphicFramePr>
        <p:xfrm>
          <a:off x="1581150" y="1171575"/>
          <a:ext cx="6096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0" imgH="0" progId="">
                  <p:embed/>
                </p:oleObj>
              </mc:Choice>
              <mc:Fallback>
                <p:oleObj name="Clip" r:id="rId6" imgW="0" imgH="0" progId="">
                  <p:embed/>
                  <p:pic>
                    <p:nvPicPr>
                      <p:cNvPr id="0" name="Rectangle 2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171575"/>
                        <a:ext cx="60960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49" name="Text Box 29"/>
          <p:cNvSpPr txBox="1">
            <a:spLocks noChangeArrowheads="1"/>
          </p:cNvSpPr>
          <p:nvPr/>
        </p:nvSpPr>
        <p:spPr bwMode="auto">
          <a:xfrm>
            <a:off x="1976438" y="1546225"/>
            <a:ext cx="6894512" cy="283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45791" dir="18221404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defRPr/>
            </a:pPr>
            <a:r>
              <a:rPr lang="en-US" sz="3600" b="1">
                <a:solidFill>
                  <a:srgbClr val="FFFF99"/>
                </a:solidFill>
                <a:latin typeface="Arial" pitchFamily="34" charset="0"/>
              </a:rPr>
              <a:t>The Seventh Report of the </a:t>
            </a:r>
            <a:br>
              <a:rPr lang="en-US" sz="3600" b="1">
                <a:solidFill>
                  <a:srgbClr val="FFFF99"/>
                </a:solidFill>
                <a:latin typeface="Arial" pitchFamily="34" charset="0"/>
              </a:rPr>
            </a:br>
            <a:r>
              <a:rPr lang="en-US" sz="3600" b="1">
                <a:solidFill>
                  <a:srgbClr val="FFFF99"/>
                </a:solidFill>
                <a:latin typeface="Arial" pitchFamily="34" charset="0"/>
              </a:rPr>
              <a:t>Joint National Committee on</a:t>
            </a:r>
            <a:br>
              <a:rPr lang="en-US" sz="3600" b="1">
                <a:solidFill>
                  <a:srgbClr val="FFFF99"/>
                </a:solidFill>
                <a:latin typeface="Arial" pitchFamily="34" charset="0"/>
              </a:rPr>
            </a:br>
            <a:r>
              <a:rPr lang="en-US" sz="3600" b="1">
                <a:solidFill>
                  <a:srgbClr val="FFFF99"/>
                </a:solidFill>
                <a:latin typeface="Arial" pitchFamily="34" charset="0"/>
              </a:rPr>
              <a:t>Prevention, Detection, </a:t>
            </a:r>
            <a:br>
              <a:rPr lang="en-US" sz="3600" b="1">
                <a:solidFill>
                  <a:srgbClr val="FFFF99"/>
                </a:solidFill>
                <a:latin typeface="Arial" pitchFamily="34" charset="0"/>
              </a:rPr>
            </a:br>
            <a:r>
              <a:rPr lang="en-US" sz="3600" b="1">
                <a:solidFill>
                  <a:srgbClr val="FFFF99"/>
                </a:solidFill>
                <a:latin typeface="Arial" pitchFamily="34" charset="0"/>
              </a:rPr>
              <a:t>Evaluation, and Treatment of High Blood Pressure (JNC 7)</a:t>
            </a:r>
            <a:endParaRPr lang="en-US" sz="3600" b="1" i="1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158750" name="Text Box 30"/>
          <p:cNvSpPr txBox="1">
            <a:spLocks noChangeArrowheads="1"/>
          </p:cNvSpPr>
          <p:nvPr/>
        </p:nvSpPr>
        <p:spPr bwMode="auto">
          <a:xfrm>
            <a:off x="1747838" y="395288"/>
            <a:ext cx="6450012" cy="5826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8100" dir="108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10000"/>
              </a:spcBef>
              <a:defRPr/>
            </a:pPr>
            <a:endParaRPr lang="en-US" sz="2000" b="1">
              <a:solidFill>
                <a:srgbClr val="FFFF99"/>
              </a:solidFill>
              <a:latin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10000"/>
              </a:spcBef>
              <a:defRPr/>
            </a:pPr>
            <a:endParaRPr lang="en-US" sz="1800" b="1">
              <a:solidFill>
                <a:srgbClr val="FFFF99"/>
              </a:solidFill>
              <a:latin typeface="Arial" pitchFamily="34" charset="0"/>
            </a:endParaRPr>
          </a:p>
        </p:txBody>
      </p:sp>
      <p:sp>
        <p:nvSpPr>
          <p:cNvPr id="3080" name="Rectangle 31"/>
          <p:cNvSpPr>
            <a:spLocks noChangeArrowheads="1"/>
          </p:cNvSpPr>
          <p:nvPr/>
        </p:nvSpPr>
        <p:spPr bwMode="auto">
          <a:xfrm>
            <a:off x="7962900" y="0"/>
            <a:ext cx="1181100" cy="1276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3642</TotalTime>
  <Words>2957</Words>
  <Application>Microsoft Office PowerPoint</Application>
  <PresentationFormat>On-screen Show (4:3)</PresentationFormat>
  <Paragraphs>452</Paragraphs>
  <Slides>62</Slides>
  <Notes>60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Impact</vt:lpstr>
      <vt:lpstr>Times New Roman</vt:lpstr>
      <vt:lpstr>Arial Narrow</vt:lpstr>
      <vt:lpstr>Wingdings</vt:lpstr>
      <vt:lpstr>Arial</vt:lpstr>
      <vt:lpstr>Arial</vt:lpstr>
      <vt:lpstr>Default Design</vt:lpstr>
      <vt:lpstr>Slide</vt:lpstr>
      <vt:lpstr>Clip</vt:lpstr>
      <vt:lpstr>Photo Editor Photo</vt:lpstr>
      <vt:lpstr>PowerPoint Presentation</vt:lpstr>
      <vt:lpstr>PowerPoint Presentation</vt:lpstr>
      <vt:lpstr>HYPERTENSION</vt:lpstr>
      <vt:lpstr>Purpose</vt:lpstr>
      <vt:lpstr> </vt:lpstr>
      <vt:lpstr>New Features and Key Messages (Continued)</vt:lpstr>
      <vt:lpstr>New Features and Key Messages (Continued)</vt:lpstr>
      <vt:lpstr>PowerPoint Presentation</vt:lpstr>
      <vt:lpstr>PowerPoint Presentation</vt:lpstr>
      <vt:lpstr>Blood Pressure Classification</vt:lpstr>
      <vt:lpstr>CVD Risk</vt:lpstr>
      <vt:lpstr>Benefits of Lowering BP</vt:lpstr>
      <vt:lpstr>Benefits of Lowering BP</vt:lpstr>
      <vt:lpstr>BP Measurement Techniques</vt:lpstr>
      <vt:lpstr>Office BP Measurement</vt:lpstr>
      <vt:lpstr>Ambulatory BP Monitoring</vt:lpstr>
      <vt:lpstr>Self-Measurement of BP</vt:lpstr>
      <vt:lpstr>PowerPoint Presentation</vt:lpstr>
      <vt:lpstr>Patient Evaluation</vt:lpstr>
      <vt:lpstr>CVD Risk Factors</vt:lpstr>
      <vt:lpstr>Identifiable  Causes of Hypertension</vt:lpstr>
      <vt:lpstr> Target Organ Damage </vt:lpstr>
      <vt:lpstr>Laboratory Tests</vt:lpstr>
      <vt:lpstr>PowerPoint Presentation</vt:lpstr>
      <vt:lpstr>PowerPoint Presentation</vt:lpstr>
      <vt:lpstr>PowerPoint Presentation</vt:lpstr>
      <vt:lpstr>Treatment Overview</vt:lpstr>
      <vt:lpstr>PowerPoint Presentation</vt:lpstr>
      <vt:lpstr> Goals of Therapy </vt:lpstr>
      <vt:lpstr>Lifestyle Modification</vt:lpstr>
      <vt:lpstr>PowerPoint Presentation</vt:lpstr>
      <vt:lpstr>PowerPoint Presentation</vt:lpstr>
      <vt:lpstr>PowerPoint Presentation</vt:lpstr>
      <vt:lpstr>PowerPoint Presentation</vt:lpstr>
      <vt:lpstr>Algorithm for Treatment of Hypertension</vt:lpstr>
      <vt:lpstr>Classification and Management  of BP for adults</vt:lpstr>
      <vt:lpstr>Followup and Monitoring</vt:lpstr>
      <vt:lpstr>Followup and Monitoring (continued)</vt:lpstr>
      <vt:lpstr>PowerPoint Presentation</vt:lpstr>
      <vt:lpstr>Special Considerations</vt:lpstr>
      <vt:lpstr>Compelling Indications for  Individual Drug Classes</vt:lpstr>
      <vt:lpstr>Compelling Indications for  Individual Drug Classes</vt:lpstr>
      <vt:lpstr>Minority Populations</vt:lpstr>
      <vt:lpstr>Left Ventricular Hypertrophy</vt:lpstr>
      <vt:lpstr>Peripheral Arterial Disease (PAD)</vt:lpstr>
      <vt:lpstr>Hypertension in Older Persons</vt:lpstr>
      <vt:lpstr>Postural Hypotension </vt:lpstr>
      <vt:lpstr>Dementia</vt:lpstr>
      <vt:lpstr>Hypertension in Women</vt:lpstr>
      <vt:lpstr>Children and Adolescents</vt:lpstr>
      <vt:lpstr>Hypertensive Urgencies  and Emergencies</vt:lpstr>
      <vt:lpstr>Additional Considerations in Antihypertensive Drug Choices</vt:lpstr>
      <vt:lpstr>Additional Considerations in Antihypertensive Drug Choices</vt:lpstr>
      <vt:lpstr>Improving Hypertension Control</vt:lpstr>
      <vt:lpstr>Strategies for Improving  Adherence to Regimens</vt:lpstr>
      <vt:lpstr>Causes of  Resistant Hypertension</vt:lpstr>
      <vt:lpstr>PowerPoint Presentation</vt:lpstr>
      <vt:lpstr>Public Health Challenges  and Community Programs</vt:lpstr>
      <vt:lpstr>PowerPoint Presentation</vt:lpstr>
      <vt:lpstr>PowerPoint Presentation</vt:lpstr>
      <vt:lpstr>PowerPoint Presentation</vt:lpstr>
      <vt:lpstr>PowerPoint Presentation</vt:lpstr>
    </vt:vector>
  </TitlesOfParts>
  <Company>Information Technology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</dc:title>
  <dc:creator>Prof.McLigeyo.S.O</dc:creator>
  <cp:lastModifiedBy>sammiehngigs kiurire</cp:lastModifiedBy>
  <cp:revision>357</cp:revision>
  <dcterms:created xsi:type="dcterms:W3CDTF">2002-12-05T20:30:41Z</dcterms:created>
  <dcterms:modified xsi:type="dcterms:W3CDTF">2021-02-25T08:27:55Z</dcterms:modified>
</cp:coreProperties>
</file>