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1F1DF-B8F0-43EC-AAA3-2AB9ED147A09}" type="datetimeFigureOut">
              <a:rPr lang="en-US" smtClean="0"/>
              <a:pPr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8B94C-E055-48A8-A13D-784E3437D0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HYPOTHALAMO-PITUITARY-OVARIAN AXIS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Pituitary secretions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Anterior pituitary has 2 cell types: </a:t>
            </a:r>
          </a:p>
          <a:p>
            <a:pPr lvl="1"/>
            <a:r>
              <a:rPr lang="en-US" dirty="0" err="1" smtClean="0"/>
              <a:t>Chromophobes</a:t>
            </a:r>
            <a:r>
              <a:rPr lang="en-US" dirty="0" smtClean="0"/>
              <a:t> – act as parent cells</a:t>
            </a:r>
          </a:p>
          <a:p>
            <a:pPr lvl="1"/>
            <a:r>
              <a:rPr lang="en-US" dirty="0" err="1" smtClean="0"/>
              <a:t>Chromophils</a:t>
            </a:r>
            <a:r>
              <a:rPr lang="en-US" dirty="0" smtClean="0"/>
              <a:t> – </a:t>
            </a:r>
            <a:r>
              <a:rPr lang="en-US" dirty="0" err="1" smtClean="0"/>
              <a:t>acidophils</a:t>
            </a:r>
            <a:r>
              <a:rPr lang="en-US" dirty="0" smtClean="0"/>
              <a:t> and </a:t>
            </a:r>
            <a:r>
              <a:rPr lang="en-US" dirty="0" err="1" smtClean="0"/>
              <a:t>basophils</a:t>
            </a:r>
            <a:endParaRPr lang="en-US" dirty="0" smtClean="0"/>
          </a:p>
          <a:p>
            <a:r>
              <a:rPr lang="en-US" dirty="0" err="1" smtClean="0"/>
              <a:t>Acidophils</a:t>
            </a:r>
            <a:r>
              <a:rPr lang="en-US" dirty="0" smtClean="0"/>
              <a:t> (</a:t>
            </a:r>
            <a:r>
              <a:rPr lang="el-GR" dirty="0" smtClean="0"/>
              <a:t>α</a:t>
            </a:r>
            <a:r>
              <a:rPr lang="en-US" dirty="0" smtClean="0"/>
              <a:t> cells): produce growth hormone, </a:t>
            </a:r>
            <a:r>
              <a:rPr lang="en-US" dirty="0" err="1" smtClean="0"/>
              <a:t>prolactin</a:t>
            </a:r>
            <a:endParaRPr lang="en-US" dirty="0" smtClean="0"/>
          </a:p>
          <a:p>
            <a:r>
              <a:rPr lang="en-US" dirty="0" err="1" smtClean="0"/>
              <a:t>Basophils</a:t>
            </a:r>
            <a:r>
              <a:rPr lang="en-US" dirty="0" smtClean="0"/>
              <a:t> (</a:t>
            </a:r>
            <a:r>
              <a:rPr lang="el-GR" dirty="0" smtClean="0"/>
              <a:t>β</a:t>
            </a:r>
            <a:r>
              <a:rPr lang="en-US" dirty="0" smtClean="0"/>
              <a:t> cells) - 3 sub-types based on shape/granules:</a:t>
            </a:r>
          </a:p>
          <a:p>
            <a:pPr lvl="1"/>
            <a:r>
              <a:rPr lang="en-US" dirty="0" smtClean="0"/>
              <a:t>Oval – FSH, LH; angular – </a:t>
            </a:r>
            <a:r>
              <a:rPr lang="en-US" dirty="0" err="1" smtClean="0"/>
              <a:t>thyrotrophin</a:t>
            </a:r>
            <a:r>
              <a:rPr lang="en-US" dirty="0" smtClean="0"/>
              <a:t>; lightly granulated - corticotrophin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FSH, LH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GnRH</a:t>
            </a:r>
            <a:r>
              <a:rPr lang="en-US" dirty="0" smtClean="0"/>
              <a:t> causes synthesis and release of both</a:t>
            </a:r>
          </a:p>
          <a:p>
            <a:r>
              <a:rPr lang="en-US" dirty="0" smtClean="0"/>
              <a:t>Both secreted from </a:t>
            </a:r>
            <a:r>
              <a:rPr lang="el-GR" dirty="0" smtClean="0"/>
              <a:t>β</a:t>
            </a:r>
            <a:r>
              <a:rPr lang="en-US" dirty="0" smtClean="0"/>
              <a:t>-cells – in </a:t>
            </a:r>
            <a:r>
              <a:rPr lang="en-US" dirty="0" err="1" smtClean="0"/>
              <a:t>pulsatile</a:t>
            </a:r>
            <a:r>
              <a:rPr lang="en-US" dirty="0" smtClean="0"/>
              <a:t> fashion in response to </a:t>
            </a:r>
            <a:r>
              <a:rPr lang="en-US" dirty="0" err="1" smtClean="0"/>
              <a:t>GnRH</a:t>
            </a:r>
            <a:endParaRPr lang="en-US" dirty="0" smtClean="0"/>
          </a:p>
          <a:p>
            <a:r>
              <a:rPr lang="en-US" dirty="0" smtClean="0"/>
              <a:t>Low pulse frequencies favor FSH and higher frequencies LH</a:t>
            </a:r>
          </a:p>
          <a:p>
            <a:r>
              <a:rPr lang="en-US" dirty="0" smtClean="0"/>
              <a:t>Ovarian hormones also contribute to cyclic pattern of both </a:t>
            </a:r>
          </a:p>
          <a:p>
            <a:r>
              <a:rPr lang="en-US" dirty="0" smtClean="0"/>
              <a:t>High estrogen levels induce LH production via positive feed back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FSH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for:</a:t>
            </a:r>
          </a:p>
          <a:p>
            <a:pPr lvl="1"/>
            <a:r>
              <a:rPr lang="en-US" dirty="0" smtClean="0"/>
              <a:t>Growth and maturation of follicles</a:t>
            </a:r>
          </a:p>
          <a:p>
            <a:pPr lvl="1"/>
            <a:r>
              <a:rPr lang="en-US" dirty="0" smtClean="0"/>
              <a:t>Synthesis of its own receptors in </a:t>
            </a:r>
            <a:r>
              <a:rPr lang="en-US" dirty="0" err="1" smtClean="0"/>
              <a:t>granulosa</a:t>
            </a:r>
            <a:r>
              <a:rPr lang="en-US" dirty="0" smtClean="0"/>
              <a:t> cells</a:t>
            </a:r>
          </a:p>
          <a:p>
            <a:pPr lvl="1"/>
            <a:r>
              <a:rPr lang="en-US" dirty="0" smtClean="0"/>
              <a:t>Synthesis of LH receptors in </a:t>
            </a:r>
            <a:r>
              <a:rPr lang="en-US" dirty="0" err="1" smtClean="0"/>
              <a:t>granulosa</a:t>
            </a:r>
            <a:r>
              <a:rPr lang="en-US" dirty="0" smtClean="0"/>
              <a:t> and theca cells</a:t>
            </a:r>
          </a:p>
          <a:p>
            <a:pPr lvl="1"/>
            <a:r>
              <a:rPr lang="en-US" dirty="0" smtClean="0"/>
              <a:t>Aromatization of androgens to estrogens in </a:t>
            </a:r>
            <a:r>
              <a:rPr lang="en-US" dirty="0" err="1" smtClean="0"/>
              <a:t>granulosa</a:t>
            </a:r>
            <a:r>
              <a:rPr lang="en-US" dirty="0" smtClean="0"/>
              <a:t> cells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LH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Androgen production in theca cells</a:t>
            </a:r>
          </a:p>
          <a:p>
            <a:r>
              <a:rPr lang="en-US" dirty="0" err="1" smtClean="0"/>
              <a:t>Luteinization</a:t>
            </a:r>
            <a:r>
              <a:rPr lang="en-US" dirty="0" smtClean="0"/>
              <a:t> of </a:t>
            </a:r>
            <a:r>
              <a:rPr lang="en-US" dirty="0" err="1" smtClean="0"/>
              <a:t>granulosa</a:t>
            </a:r>
            <a:r>
              <a:rPr lang="en-US" dirty="0" smtClean="0"/>
              <a:t> cells to secrete progesterone</a:t>
            </a:r>
          </a:p>
          <a:p>
            <a:r>
              <a:rPr lang="en-US" dirty="0" smtClean="0"/>
              <a:t>Synthesis of local prostaglandins</a:t>
            </a:r>
          </a:p>
          <a:p>
            <a:r>
              <a:rPr lang="en-US" dirty="0" smtClean="0"/>
              <a:t>Physical act of ovulation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estrogen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 feed back on FSH release acting at both Pituitary and Hypothalamus</a:t>
            </a:r>
          </a:p>
          <a:p>
            <a:r>
              <a:rPr lang="en-US" dirty="0" smtClean="0"/>
              <a:t>In high levels of &gt; 200 pg/ml, it has a positive feed back on LH production – but only in absence of progesterone</a:t>
            </a:r>
          </a:p>
          <a:p>
            <a:r>
              <a:rPr lang="en-US" dirty="0" smtClean="0"/>
              <a:t>Positive feed back usually short lived due to rising progesterone levels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axis with 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Present and functional from 20 weeks of fetal life</a:t>
            </a:r>
          </a:p>
          <a:p>
            <a:r>
              <a:rPr lang="en-US" dirty="0" smtClean="0"/>
              <a:t>Responsible for development of primordial follicles in the fetus</a:t>
            </a:r>
          </a:p>
          <a:p>
            <a:r>
              <a:rPr lang="en-US" dirty="0" smtClean="0"/>
              <a:t>Prior to puberty, hypothalamus very much sensitive to -</a:t>
            </a:r>
            <a:r>
              <a:rPr lang="en-US" dirty="0" err="1" smtClean="0"/>
              <a:t>ve</a:t>
            </a:r>
            <a:r>
              <a:rPr lang="en-US" dirty="0" smtClean="0"/>
              <a:t> feedback by even the small amount of adrenal steroids</a:t>
            </a:r>
          </a:p>
          <a:p>
            <a:r>
              <a:rPr lang="en-US" dirty="0" smtClean="0"/>
              <a:t>Towards puberty, adrenal androgens gradually increase leading to a rise in </a:t>
            </a:r>
            <a:r>
              <a:rPr lang="en-US" dirty="0" err="1" smtClean="0"/>
              <a:t>GnRH</a:t>
            </a:r>
            <a:r>
              <a:rPr lang="en-US" dirty="0" smtClean="0"/>
              <a:t>  pulses, increasing sensitivity to positive feedback of estrogen on LH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</a:t>
            </a:r>
            <a:r>
              <a:rPr lang="en-US" dirty="0" err="1" smtClean="0"/>
              <a:t>GnRH</a:t>
            </a:r>
            <a:r>
              <a:rPr lang="en-US" dirty="0" smtClean="0"/>
              <a:t> – higher FSH, estrogens – </a:t>
            </a:r>
            <a:r>
              <a:rPr lang="en-US" dirty="0" err="1" smtClean="0"/>
              <a:t>thelarche</a:t>
            </a:r>
            <a:r>
              <a:rPr lang="en-US" dirty="0" smtClean="0"/>
              <a:t>, growth spurt, and eventually menarche</a:t>
            </a:r>
          </a:p>
          <a:p>
            <a:r>
              <a:rPr lang="en-US" dirty="0" smtClean="0"/>
              <a:t>Full feedback response achieved some time after menarche thus initial cycles are </a:t>
            </a:r>
            <a:r>
              <a:rPr lang="en-US" dirty="0" err="1" smtClean="0"/>
              <a:t>anovulatory</a:t>
            </a:r>
            <a:endParaRPr lang="en-US" dirty="0" smtClean="0"/>
          </a:p>
          <a:p>
            <a:r>
              <a:rPr lang="en-US" dirty="0" smtClean="0"/>
              <a:t>Adrenal androgens responsible for pubic and </a:t>
            </a:r>
            <a:r>
              <a:rPr lang="en-US" dirty="0" err="1" smtClean="0"/>
              <a:t>axillary</a:t>
            </a:r>
            <a:r>
              <a:rPr lang="en-US" dirty="0" smtClean="0"/>
              <a:t> hair hence </a:t>
            </a:r>
            <a:r>
              <a:rPr lang="en-US" dirty="0" err="1" smtClean="0"/>
              <a:t>adrenarche</a:t>
            </a:r>
            <a:r>
              <a:rPr lang="en-US" dirty="0" smtClean="0"/>
              <a:t> –(8-10 yrs)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with pregnancy and pill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Estrogen very high – very low levels of </a:t>
            </a:r>
            <a:r>
              <a:rPr lang="en-US" dirty="0" err="1" smtClean="0"/>
              <a:t>GnRH</a:t>
            </a:r>
            <a:endParaRPr lang="en-US" dirty="0" smtClean="0"/>
          </a:p>
          <a:p>
            <a:r>
              <a:rPr lang="en-US" dirty="0" smtClean="0"/>
              <a:t>Immediate postpartum – Pituitary refractory to rising levels of </a:t>
            </a:r>
            <a:r>
              <a:rPr lang="en-US" dirty="0" err="1" smtClean="0"/>
              <a:t>GnRH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 err="1" smtClean="0"/>
              <a:t>Prolactin</a:t>
            </a:r>
            <a:r>
              <a:rPr lang="en-US" dirty="0" smtClean="0"/>
              <a:t> levels – ovary less responsive to the already low levels of FSH</a:t>
            </a:r>
          </a:p>
          <a:p>
            <a:r>
              <a:rPr lang="en-US" dirty="0" smtClean="0"/>
              <a:t>With resumption of ovarian activity, </a:t>
            </a:r>
            <a:r>
              <a:rPr lang="en-US" dirty="0" err="1" smtClean="0"/>
              <a:t>prolactin</a:t>
            </a:r>
            <a:r>
              <a:rPr lang="en-US" dirty="0" smtClean="0"/>
              <a:t> may cause a short </a:t>
            </a:r>
            <a:r>
              <a:rPr lang="en-US" dirty="0" err="1" smtClean="0"/>
              <a:t>luteal</a:t>
            </a:r>
            <a:r>
              <a:rPr lang="en-US" dirty="0" smtClean="0"/>
              <a:t> phase – reduced fertility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at menopause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Ovarian follicles become resistant to pituitary hormones – low estrogen</a:t>
            </a:r>
          </a:p>
          <a:p>
            <a:r>
              <a:rPr lang="en-US" dirty="0" smtClean="0"/>
              <a:t>Levels of FSH, LH rise</a:t>
            </a:r>
          </a:p>
          <a:p>
            <a:r>
              <a:rPr lang="en-US" dirty="0" smtClean="0"/>
              <a:t>Reduced </a:t>
            </a:r>
            <a:r>
              <a:rPr lang="en-US" dirty="0" err="1" smtClean="0"/>
              <a:t>Inhibin</a:t>
            </a:r>
            <a:r>
              <a:rPr lang="en-US" dirty="0" smtClean="0"/>
              <a:t> production from ovaries also contributes</a:t>
            </a:r>
          </a:p>
          <a:p>
            <a:r>
              <a:rPr lang="en-US" dirty="0" smtClean="0"/>
              <a:t>As aging progresses, </a:t>
            </a:r>
            <a:r>
              <a:rPr lang="en-US" dirty="0" err="1" smtClean="0"/>
              <a:t>GnRH</a:t>
            </a:r>
            <a:r>
              <a:rPr lang="en-US" dirty="0" smtClean="0"/>
              <a:t>, FSH/LH production reduces despite the </a:t>
            </a:r>
            <a:r>
              <a:rPr lang="en-US" smtClean="0"/>
              <a:t>low estrogen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Components </a:t>
            </a:r>
          </a:p>
          <a:p>
            <a:r>
              <a:rPr lang="en-US" dirty="0" smtClean="0"/>
              <a:t>Secretions </a:t>
            </a:r>
          </a:p>
          <a:p>
            <a:r>
              <a:rPr lang="en-US" dirty="0" smtClean="0"/>
              <a:t>Regulation</a:t>
            </a:r>
          </a:p>
          <a:p>
            <a:r>
              <a:rPr lang="en-US" dirty="0" smtClean="0"/>
              <a:t>Functional changes with age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System responsible for regulation of reproductive function in human female</a:t>
            </a:r>
          </a:p>
          <a:p>
            <a:r>
              <a:rPr lang="en-US" dirty="0" smtClean="0"/>
              <a:t>Involves regulatory mechanisms that coordinate and control hormone production from hypothalamus, pituitary, ovary via feedback mechanisms</a:t>
            </a:r>
          </a:p>
          <a:p>
            <a:r>
              <a:rPr lang="en-US" dirty="0" smtClean="0"/>
              <a:t>Hormone production goes hand in hand with gamete maturation and preparation for implantation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1- Hypothalamus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 of mid-brain , lies on base of skull – beneath 3</a:t>
            </a:r>
            <a:r>
              <a:rPr lang="en-US" baseline="30000" dirty="0" smtClean="0"/>
              <a:t>rd</a:t>
            </a:r>
            <a:r>
              <a:rPr lang="en-US" dirty="0" smtClean="0"/>
              <a:t> ventricle, anterior to Pons, posterior to optic </a:t>
            </a:r>
            <a:r>
              <a:rPr lang="en-US" dirty="0" err="1" smtClean="0"/>
              <a:t>chiasma</a:t>
            </a:r>
            <a:endParaRPr lang="en-US" dirty="0" smtClean="0"/>
          </a:p>
          <a:p>
            <a:r>
              <a:rPr lang="en-US" dirty="0" smtClean="0"/>
              <a:t>Has neural connections to : Cerebral cortex, </a:t>
            </a:r>
            <a:r>
              <a:rPr lang="en-US" dirty="0" err="1" smtClean="0"/>
              <a:t>Amygdala</a:t>
            </a:r>
            <a:r>
              <a:rPr lang="en-US" dirty="0" smtClean="0"/>
              <a:t>, Hippocampus </a:t>
            </a:r>
            <a:r>
              <a:rPr lang="en-US" dirty="0" err="1" smtClean="0"/>
              <a:t>gyrus</a:t>
            </a:r>
            <a:r>
              <a:rPr lang="en-US" dirty="0" smtClean="0"/>
              <a:t>, Thalamus, Pons, Pituitary gland</a:t>
            </a:r>
          </a:p>
          <a:p>
            <a:r>
              <a:rPr lang="en-US" dirty="0" smtClean="0"/>
              <a:t>Responsible for </a:t>
            </a:r>
            <a:r>
              <a:rPr lang="en-US" dirty="0" err="1" smtClean="0"/>
              <a:t>GnRH</a:t>
            </a:r>
            <a:r>
              <a:rPr lang="en-US" dirty="0" smtClean="0"/>
              <a:t> production</a:t>
            </a:r>
          </a:p>
          <a:p>
            <a:r>
              <a:rPr lang="en-US" dirty="0" smtClean="0"/>
              <a:t>Emotional and environmental factors can affect </a:t>
            </a:r>
            <a:r>
              <a:rPr lang="en-US" dirty="0" err="1" smtClean="0"/>
              <a:t>GnRH</a:t>
            </a:r>
            <a:r>
              <a:rPr lang="en-US" dirty="0" smtClean="0"/>
              <a:t> production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2: Pituitary gland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Projection from under surface of Hypothalamus – attached via a stalk</a:t>
            </a:r>
          </a:p>
          <a:p>
            <a:r>
              <a:rPr lang="en-US" dirty="0" smtClean="0"/>
              <a:t>Anterior Pituitary – </a:t>
            </a:r>
            <a:r>
              <a:rPr lang="en-US" dirty="0" err="1" smtClean="0"/>
              <a:t>Adenohypophysis</a:t>
            </a:r>
            <a:endParaRPr lang="en-US" dirty="0" smtClean="0"/>
          </a:p>
          <a:p>
            <a:r>
              <a:rPr lang="en-US" dirty="0" smtClean="0"/>
              <a:t>Posterior Pituitary – </a:t>
            </a:r>
            <a:r>
              <a:rPr lang="en-US" dirty="0" err="1" smtClean="0"/>
              <a:t>Neurohypophysis</a:t>
            </a:r>
            <a:endParaRPr lang="en-US" dirty="0" smtClean="0"/>
          </a:p>
          <a:p>
            <a:r>
              <a:rPr lang="en-US" dirty="0" err="1" smtClean="0"/>
              <a:t>Hypophyseal</a:t>
            </a:r>
            <a:r>
              <a:rPr lang="en-US" dirty="0" smtClean="0"/>
              <a:t> portal circulation connects hypothalamus to </a:t>
            </a:r>
            <a:r>
              <a:rPr lang="en-US" dirty="0" err="1" smtClean="0"/>
              <a:t>adenohypophysis</a:t>
            </a:r>
            <a:endParaRPr lang="en-US" dirty="0" smtClean="0"/>
          </a:p>
          <a:p>
            <a:r>
              <a:rPr lang="en-US" dirty="0" smtClean="0"/>
              <a:t>Direct neural connection to </a:t>
            </a:r>
            <a:r>
              <a:rPr lang="en-US" dirty="0" err="1" smtClean="0"/>
              <a:t>neurohypophysis</a:t>
            </a:r>
            <a:endParaRPr lang="en-US" dirty="0" smtClean="0"/>
          </a:p>
          <a:p>
            <a:r>
              <a:rPr lang="en-US" dirty="0" smtClean="0"/>
              <a:t>Pituitary secretions released into general circulation – target organs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3: Ovary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organ – central medulla, peripheral cortex</a:t>
            </a:r>
          </a:p>
          <a:p>
            <a:r>
              <a:rPr lang="en-US" dirty="0" smtClean="0"/>
              <a:t>Cortical </a:t>
            </a:r>
            <a:r>
              <a:rPr lang="en-US" dirty="0" err="1" smtClean="0"/>
              <a:t>stroma</a:t>
            </a:r>
            <a:r>
              <a:rPr lang="en-US" dirty="0" smtClean="0"/>
              <a:t> with </a:t>
            </a:r>
            <a:r>
              <a:rPr lang="en-US" dirty="0" err="1" smtClean="0"/>
              <a:t>graffian</a:t>
            </a:r>
            <a:r>
              <a:rPr lang="en-US" dirty="0" smtClean="0"/>
              <a:t> follicles at various stages of development</a:t>
            </a:r>
          </a:p>
          <a:p>
            <a:r>
              <a:rPr lang="en-US" dirty="0" err="1" smtClean="0"/>
              <a:t>Granulosa</a:t>
            </a:r>
            <a:r>
              <a:rPr lang="en-US" dirty="0" smtClean="0"/>
              <a:t> and Theca cells surround maturing ova in follicles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Secretions of Hypothalamus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Releasing and inhibiting hormones that act on anterior Pituitary:</a:t>
            </a:r>
          </a:p>
          <a:p>
            <a:pPr lvl="1"/>
            <a:r>
              <a:rPr lang="en-US" dirty="0" err="1" smtClean="0"/>
              <a:t>GnRH</a:t>
            </a:r>
            <a:endParaRPr lang="en-US" dirty="0" smtClean="0"/>
          </a:p>
          <a:p>
            <a:pPr lvl="1"/>
            <a:r>
              <a:rPr lang="en-US" dirty="0" err="1" smtClean="0"/>
              <a:t>Prolactin</a:t>
            </a:r>
            <a:r>
              <a:rPr lang="en-US" dirty="0" smtClean="0"/>
              <a:t> inhibitory factor</a:t>
            </a:r>
          </a:p>
          <a:p>
            <a:pPr lvl="1"/>
            <a:r>
              <a:rPr lang="en-US" dirty="0" err="1" smtClean="0"/>
              <a:t>Thyrotrophin</a:t>
            </a:r>
            <a:r>
              <a:rPr lang="en-US" dirty="0" smtClean="0"/>
              <a:t> releasing hormone</a:t>
            </a:r>
          </a:p>
          <a:p>
            <a:pPr lvl="1"/>
            <a:r>
              <a:rPr lang="en-US" dirty="0" smtClean="0"/>
              <a:t>Growth hormone releasing hormone</a:t>
            </a:r>
          </a:p>
          <a:p>
            <a:pPr lvl="1"/>
            <a:r>
              <a:rPr lang="en-US" dirty="0" smtClean="0"/>
              <a:t>Corticotrophin releasing hormone</a:t>
            </a:r>
          </a:p>
          <a:p>
            <a:pPr lvl="1"/>
            <a:r>
              <a:rPr lang="en-US" dirty="0" err="1" smtClean="0"/>
              <a:t>Melanocyte</a:t>
            </a:r>
            <a:r>
              <a:rPr lang="en-US" dirty="0" smtClean="0"/>
              <a:t> releasing factor</a:t>
            </a:r>
          </a:p>
          <a:p>
            <a:r>
              <a:rPr lang="en-US" dirty="0" smtClean="0"/>
              <a:t>Vasopressin and </a:t>
            </a:r>
            <a:r>
              <a:rPr lang="en-US" dirty="0" err="1" smtClean="0"/>
              <a:t>Oxytocin</a:t>
            </a:r>
            <a:r>
              <a:rPr lang="en-US" dirty="0" smtClean="0"/>
              <a:t> released via posterior pituitary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Gonadotrophin</a:t>
            </a:r>
            <a:r>
              <a:rPr lang="en-US" dirty="0" smtClean="0"/>
              <a:t> releasing hormone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decapeptide</a:t>
            </a:r>
            <a:r>
              <a:rPr lang="en-US" dirty="0" smtClean="0"/>
              <a:t> hormone</a:t>
            </a:r>
          </a:p>
          <a:p>
            <a:r>
              <a:rPr lang="en-US" dirty="0" smtClean="0"/>
              <a:t>Produced in </a:t>
            </a:r>
            <a:r>
              <a:rPr lang="en-US" dirty="0" err="1" smtClean="0"/>
              <a:t>pulsatile</a:t>
            </a:r>
            <a:r>
              <a:rPr lang="en-US" dirty="0" smtClean="0"/>
              <a:t> fashion – varying frequencies and amplitude at different times of menstrual cycle</a:t>
            </a:r>
          </a:p>
          <a:p>
            <a:r>
              <a:rPr lang="en-US" dirty="0" smtClean="0"/>
              <a:t>Short half-life : 2-4 min.</a:t>
            </a:r>
          </a:p>
          <a:p>
            <a:r>
              <a:rPr lang="en-US" dirty="0" smtClean="0"/>
              <a:t>Causes down regulation (desensitization) of receptors on continuous application, up-regulation with intermittent application</a:t>
            </a:r>
          </a:p>
          <a:p>
            <a:r>
              <a:rPr lang="en-US" dirty="0" smtClean="0"/>
              <a:t>Varying frequencies and amplitude determine whether FSH or LH produced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of </a:t>
            </a:r>
            <a:r>
              <a:rPr lang="en-US" dirty="0" err="1" smtClean="0"/>
              <a:t>GnRH</a:t>
            </a:r>
            <a:r>
              <a:rPr lang="en-US" dirty="0" smtClean="0"/>
              <a:t> secretion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control by neurotransmitters and </a:t>
            </a:r>
            <a:r>
              <a:rPr lang="en-US" dirty="0" err="1" smtClean="0"/>
              <a:t>neuromodulators</a:t>
            </a:r>
            <a:endParaRPr lang="en-US" dirty="0" smtClean="0"/>
          </a:p>
          <a:p>
            <a:pPr lvl="1"/>
            <a:r>
              <a:rPr lang="en-US" dirty="0" smtClean="0"/>
              <a:t>Neurotransmitters: Dopamine, Serotonin, </a:t>
            </a:r>
            <a:r>
              <a:rPr lang="en-US" dirty="0" err="1" smtClean="0"/>
              <a:t>Norepinephrine</a:t>
            </a:r>
            <a:endParaRPr lang="en-US" dirty="0" smtClean="0"/>
          </a:p>
          <a:p>
            <a:pPr lvl="1"/>
            <a:r>
              <a:rPr lang="en-US" dirty="0" err="1" smtClean="0"/>
              <a:t>Neuromodulators</a:t>
            </a:r>
            <a:r>
              <a:rPr lang="en-US" dirty="0" smtClean="0"/>
              <a:t>: endogenous </a:t>
            </a:r>
            <a:r>
              <a:rPr lang="en-US" dirty="0" err="1" smtClean="0"/>
              <a:t>opioids</a:t>
            </a:r>
            <a:r>
              <a:rPr lang="en-US" dirty="0" smtClean="0"/>
              <a:t> (endorphins, </a:t>
            </a:r>
            <a:r>
              <a:rPr lang="en-US" dirty="0" err="1" smtClean="0"/>
              <a:t>encephalins</a:t>
            </a:r>
            <a:r>
              <a:rPr lang="en-US" dirty="0" smtClean="0"/>
              <a:t>, </a:t>
            </a:r>
            <a:r>
              <a:rPr lang="en-US" dirty="0" err="1" smtClean="0"/>
              <a:t>dynorphins</a:t>
            </a:r>
            <a:r>
              <a:rPr lang="en-US" dirty="0" smtClean="0"/>
              <a:t>), prostaglandins, peptides (</a:t>
            </a:r>
            <a:r>
              <a:rPr lang="en-US" dirty="0" err="1" smtClean="0"/>
              <a:t>activin</a:t>
            </a:r>
            <a:r>
              <a:rPr lang="en-US" dirty="0" smtClean="0"/>
              <a:t>, </a:t>
            </a:r>
            <a:r>
              <a:rPr lang="en-US" dirty="0" err="1" smtClean="0"/>
              <a:t>inhibin</a:t>
            </a:r>
            <a:r>
              <a:rPr lang="en-US" dirty="0" smtClean="0"/>
              <a:t>, </a:t>
            </a:r>
            <a:r>
              <a:rPr lang="en-US" dirty="0" err="1" smtClean="0"/>
              <a:t>follistatin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Feedback – ultra-short, short and long loop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750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HYPOTHALAMO-PITUITARY-OVARIAN AXIS</vt:lpstr>
      <vt:lpstr>Overview</vt:lpstr>
      <vt:lpstr>Definition </vt:lpstr>
      <vt:lpstr>Components 1- Hypothalamus </vt:lpstr>
      <vt:lpstr>Components 2: Pituitary gland</vt:lpstr>
      <vt:lpstr>Component 3: Ovary</vt:lpstr>
      <vt:lpstr>Secretions of Hypothalamus</vt:lpstr>
      <vt:lpstr>Gonadotrophin releasing hormone</vt:lpstr>
      <vt:lpstr>Control of GnRH secretion</vt:lpstr>
      <vt:lpstr>Pituitary secretions</vt:lpstr>
      <vt:lpstr>Control of FSH, LH secretion</vt:lpstr>
      <vt:lpstr>Functions of FSH</vt:lpstr>
      <vt:lpstr>Functions of LH</vt:lpstr>
      <vt:lpstr>Effects of estrogen</vt:lpstr>
      <vt:lpstr>Changes in axis with age</vt:lpstr>
      <vt:lpstr>Changes continued</vt:lpstr>
      <vt:lpstr>Changes with pregnancy and pill use</vt:lpstr>
      <vt:lpstr>Changes at menopause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HYPOTHALAMO-PITUITARY-OVARIAN AXIS</dc:title>
  <dc:creator>compaq</dc:creator>
  <cp:lastModifiedBy>lenovo</cp:lastModifiedBy>
  <cp:revision>23</cp:revision>
  <dcterms:created xsi:type="dcterms:W3CDTF">2012-11-11T18:23:05Z</dcterms:created>
  <dcterms:modified xsi:type="dcterms:W3CDTF">2021-02-09T13:45:56Z</dcterms:modified>
</cp:coreProperties>
</file>