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06" r:id="rId4"/>
    <p:sldId id="307" r:id="rId5"/>
    <p:sldId id="309" r:id="rId6"/>
    <p:sldId id="308" r:id="rId7"/>
    <p:sldId id="311" r:id="rId8"/>
    <p:sldId id="313" r:id="rId9"/>
    <p:sldId id="312" r:id="rId10"/>
    <p:sldId id="314" r:id="rId11"/>
    <p:sldId id="316" r:id="rId12"/>
    <p:sldId id="317" r:id="rId13"/>
    <p:sldId id="319" r:id="rId14"/>
    <p:sldId id="310" r:id="rId15"/>
    <p:sldId id="257" r:id="rId16"/>
    <p:sldId id="263" r:id="rId17"/>
    <p:sldId id="260" r:id="rId18"/>
    <p:sldId id="287" r:id="rId19"/>
    <p:sldId id="261" r:id="rId20"/>
    <p:sldId id="264" r:id="rId21"/>
    <p:sldId id="262" r:id="rId22"/>
    <p:sldId id="265" r:id="rId23"/>
    <p:sldId id="267" r:id="rId24"/>
    <p:sldId id="266" r:id="rId25"/>
    <p:sldId id="268" r:id="rId26"/>
    <p:sldId id="270" r:id="rId27"/>
    <p:sldId id="272" r:id="rId28"/>
    <p:sldId id="273" r:id="rId29"/>
    <p:sldId id="275" r:id="rId30"/>
    <p:sldId id="274" r:id="rId31"/>
    <p:sldId id="288" r:id="rId32"/>
    <p:sldId id="289" r:id="rId33"/>
    <p:sldId id="277" r:id="rId34"/>
    <p:sldId id="295" r:id="rId35"/>
    <p:sldId id="278" r:id="rId36"/>
    <p:sldId id="323" r:id="rId37"/>
    <p:sldId id="279" r:id="rId38"/>
    <p:sldId id="280" r:id="rId39"/>
    <p:sldId id="324" r:id="rId40"/>
    <p:sldId id="291" r:id="rId41"/>
    <p:sldId id="322" r:id="rId42"/>
    <p:sldId id="296" r:id="rId43"/>
    <p:sldId id="290" r:id="rId44"/>
    <p:sldId id="281" r:id="rId45"/>
    <p:sldId id="292" r:id="rId46"/>
    <p:sldId id="282" r:id="rId47"/>
    <p:sldId id="283" r:id="rId48"/>
    <p:sldId id="321" r:id="rId49"/>
    <p:sldId id="284" r:id="rId50"/>
    <p:sldId id="285" r:id="rId51"/>
    <p:sldId id="286" r:id="rId52"/>
    <p:sldId id="293" r:id="rId53"/>
    <p:sldId id="294" r:id="rId54"/>
    <p:sldId id="276" r:id="rId55"/>
    <p:sldId id="297" r:id="rId56"/>
    <p:sldId id="298" r:id="rId57"/>
    <p:sldId id="299" r:id="rId58"/>
    <p:sldId id="300" r:id="rId59"/>
    <p:sldId id="325" r:id="rId60"/>
    <p:sldId id="301" r:id="rId61"/>
    <p:sldId id="302" r:id="rId62"/>
    <p:sldId id="303" r:id="rId63"/>
    <p:sldId id="304" r:id="rId64"/>
    <p:sldId id="305" r:id="rId65"/>
    <p:sldId id="32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ykates@outlook.com" initials="e" lastIdx="1" clrIdx="0">
    <p:extLst>
      <p:ext uri="{19B8F6BF-5375-455C-9EA6-DF929625EA0E}">
        <p15:presenceInfo xmlns:p15="http://schemas.microsoft.com/office/powerpoint/2012/main" userId="16fee54511ea97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74FFD3-2509-4105-8483-F8890DB378A3}"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112230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4FFD3-2509-4105-8483-F8890DB378A3}"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267890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4FFD3-2509-4105-8483-F8890DB378A3}"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322858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4FFD3-2509-4105-8483-F8890DB378A3}"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416680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4FFD3-2509-4105-8483-F8890DB378A3}"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184245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74FFD3-2509-4105-8483-F8890DB378A3}"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80027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74FFD3-2509-4105-8483-F8890DB378A3}" type="datetimeFigureOut">
              <a:rPr lang="en-GB" smtClean="0"/>
              <a:t>30/09/2019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356204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74FFD3-2509-4105-8483-F8890DB378A3}" type="datetimeFigureOut">
              <a:rPr lang="en-GB" smtClean="0"/>
              <a:t>30/09/2019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339020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4FFD3-2509-4105-8483-F8890DB378A3}" type="datetimeFigureOut">
              <a:rPr lang="en-GB" smtClean="0"/>
              <a:t>30/09/2019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191328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4FFD3-2509-4105-8483-F8890DB378A3}"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252672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4FFD3-2509-4105-8483-F8890DB378A3}"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07F74A-0065-46B0-9228-1016A943D4A0}" type="slidenum">
              <a:rPr lang="en-GB" smtClean="0"/>
              <a:t>‹#›</a:t>
            </a:fld>
            <a:endParaRPr lang="en-GB"/>
          </a:p>
        </p:txBody>
      </p:sp>
    </p:spTree>
    <p:extLst>
      <p:ext uri="{BB962C8B-B14F-4D97-AF65-F5344CB8AC3E}">
        <p14:creationId xmlns:p14="http://schemas.microsoft.com/office/powerpoint/2010/main" val="126376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4FFD3-2509-4105-8483-F8890DB378A3}" type="datetimeFigureOut">
              <a:rPr lang="en-GB" smtClean="0"/>
              <a:t>30/09/2019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7F74A-0065-46B0-9228-1016A943D4A0}" type="slidenum">
              <a:rPr lang="en-GB" smtClean="0"/>
              <a:t>‹#›</a:t>
            </a:fld>
            <a:endParaRPr lang="en-GB"/>
          </a:p>
        </p:txBody>
      </p:sp>
    </p:spTree>
    <p:extLst>
      <p:ext uri="{BB962C8B-B14F-4D97-AF65-F5344CB8AC3E}">
        <p14:creationId xmlns:p14="http://schemas.microsoft.com/office/powerpoint/2010/main" val="366022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14786"/>
          </a:xfrm>
        </p:spPr>
        <p:txBody>
          <a:bodyPr>
            <a:normAutofit/>
          </a:bodyPr>
          <a:lstStyle/>
          <a:p>
            <a:r>
              <a:rPr lang="en-GB" dirty="0" smtClean="0">
                <a:latin typeface="Times New Roman" panose="02020603050405020304" pitchFamily="18" charset="0"/>
                <a:cs typeface="Times New Roman" panose="02020603050405020304" pitchFamily="18" charset="0"/>
              </a:rPr>
              <a:t>CIRCULATORY DISTURBANCES OF OBSTRUCTIVE NATURE</a:t>
            </a:r>
            <a:endParaRPr lang="en-GB"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55819" y="4237149"/>
            <a:ext cx="9144000" cy="1655762"/>
          </a:xfrm>
        </p:spPr>
        <p:txBody>
          <a:bodyPr/>
          <a:lstStyle/>
          <a:p>
            <a:r>
              <a:rPr lang="en-GB" dirty="0" smtClean="0"/>
              <a:t>By Kate (SCO)</a:t>
            </a:r>
            <a:endParaRPr lang="en-GB" dirty="0"/>
          </a:p>
        </p:txBody>
      </p:sp>
    </p:spTree>
    <p:extLst>
      <p:ext uri="{BB962C8B-B14F-4D97-AF65-F5344CB8AC3E}">
        <p14:creationId xmlns:p14="http://schemas.microsoft.com/office/powerpoint/2010/main" val="1212614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lnSpc>
                <a:spcPct val="150000"/>
              </a:lnSpc>
            </a:pPr>
            <a:r>
              <a:rPr lang="en-GB" sz="3600" b="1" dirty="0">
                <a:latin typeface="Times New Roman" panose="02020603050405020304" pitchFamily="18" charset="0"/>
                <a:cs typeface="Times New Roman" panose="02020603050405020304" pitchFamily="18" charset="0"/>
              </a:rPr>
              <a:t>BLOOD TRANSFUSION </a:t>
            </a:r>
            <a:endParaRPr lang="en-GB" sz="3600" b="1" dirty="0" smtClean="0">
              <a:latin typeface="Times New Roman" panose="02020603050405020304" pitchFamily="18" charset="0"/>
              <a:cs typeface="Times New Roman" panose="02020603050405020304" pitchFamily="18" charset="0"/>
            </a:endParaRPr>
          </a:p>
          <a:p>
            <a:pPr algn="just">
              <a:lnSpc>
                <a:spcPct val="150000"/>
              </a:lnSpc>
            </a:pPr>
            <a:r>
              <a:rPr lang="en-GB" sz="3600" dirty="0">
                <a:latin typeface="Times New Roman" panose="02020603050405020304" pitchFamily="18" charset="0"/>
                <a:cs typeface="Times New Roman" panose="02020603050405020304" pitchFamily="18" charset="0"/>
              </a:rPr>
              <a:t>C</a:t>
            </a:r>
            <a:r>
              <a:rPr lang="en-GB" sz="3600" dirty="0" smtClean="0">
                <a:latin typeface="Times New Roman" panose="02020603050405020304" pitchFamily="18" charset="0"/>
                <a:cs typeface="Times New Roman" panose="02020603050405020304" pitchFamily="18" charset="0"/>
              </a:rPr>
              <a:t>ompatibility procedure </a:t>
            </a:r>
            <a:r>
              <a:rPr lang="en-GB" sz="3600" dirty="0">
                <a:latin typeface="Times New Roman" panose="02020603050405020304" pitchFamily="18" charset="0"/>
                <a:cs typeface="Times New Roman" panose="02020603050405020304" pitchFamily="18" charset="0"/>
              </a:rPr>
              <a:t>consists of the following: </a:t>
            </a:r>
            <a:endParaRPr lang="en-GB" sz="36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arabicPeriod"/>
            </a:pPr>
            <a:r>
              <a:rPr lang="en-GB" sz="3600" dirty="0" smtClean="0">
                <a:latin typeface="Times New Roman" panose="02020603050405020304" pitchFamily="18" charset="0"/>
                <a:cs typeface="Times New Roman" panose="02020603050405020304" pitchFamily="18" charset="0"/>
              </a:rPr>
              <a:t>ABO </a:t>
            </a:r>
            <a:r>
              <a:rPr lang="en-GB" sz="3600" dirty="0">
                <a:latin typeface="Times New Roman" panose="02020603050405020304" pitchFamily="18" charset="0"/>
                <a:cs typeface="Times New Roman" panose="02020603050405020304" pitchFamily="18" charset="0"/>
              </a:rPr>
              <a:t>and Rh(D) grouping of the patient (recipient). </a:t>
            </a:r>
            <a:endParaRPr lang="en-GB" sz="36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arabicPeriod"/>
            </a:pPr>
            <a:r>
              <a:rPr lang="en-GB" sz="3600" dirty="0" smtClean="0">
                <a:latin typeface="Times New Roman" panose="02020603050405020304" pitchFamily="18" charset="0"/>
                <a:cs typeface="Times New Roman" panose="02020603050405020304" pitchFamily="18" charset="0"/>
              </a:rPr>
              <a:t>Antibody </a:t>
            </a:r>
            <a:r>
              <a:rPr lang="en-GB" sz="3600" dirty="0">
                <a:latin typeface="Times New Roman" panose="02020603050405020304" pitchFamily="18" charset="0"/>
                <a:cs typeface="Times New Roman" panose="02020603050405020304" pitchFamily="18" charset="0"/>
              </a:rPr>
              <a:t>screening of the patient’s serum to detect the presence of clinically significant antibodies. </a:t>
            </a:r>
            <a:endParaRPr lang="en-GB" sz="36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arabicPeriod"/>
            </a:pPr>
            <a:r>
              <a:rPr lang="en-GB" sz="3600" dirty="0" smtClean="0">
                <a:latin typeface="Times New Roman" panose="02020603050405020304" pitchFamily="18" charset="0"/>
                <a:cs typeface="Times New Roman" panose="02020603050405020304" pitchFamily="18" charset="0"/>
              </a:rPr>
              <a:t>Selecting </a:t>
            </a:r>
            <a:r>
              <a:rPr lang="en-GB" sz="3600" dirty="0">
                <a:latin typeface="Times New Roman" panose="02020603050405020304" pitchFamily="18" charset="0"/>
                <a:cs typeface="Times New Roman" panose="02020603050405020304" pitchFamily="18" charset="0"/>
              </a:rPr>
              <a:t>the donor blood of the same ABO and Rh group. </a:t>
            </a:r>
            <a:endParaRPr lang="en-GB" sz="36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arabicPeriod"/>
            </a:pPr>
            <a:r>
              <a:rPr lang="en-GB" sz="3600" dirty="0" smtClean="0">
                <a:latin typeface="Times New Roman" panose="02020603050405020304" pitchFamily="18" charset="0"/>
                <a:cs typeface="Times New Roman" panose="02020603050405020304" pitchFamily="18" charset="0"/>
              </a:rPr>
              <a:t>Cross-matching </a:t>
            </a:r>
            <a:r>
              <a:rPr lang="en-GB" sz="3600" dirty="0">
                <a:latin typeface="Times New Roman" panose="02020603050405020304" pitchFamily="18" charset="0"/>
                <a:cs typeface="Times New Roman" panose="02020603050405020304" pitchFamily="18" charset="0"/>
              </a:rPr>
              <a:t>the patient’s serum against donor red cells to confirm donor-recipient compatibility. </a:t>
            </a:r>
            <a:endParaRPr lang="en-GB"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805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9114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just">
              <a:lnSpc>
                <a:spcPct val="150000"/>
              </a:lnSpc>
            </a:pPr>
            <a:r>
              <a:rPr lang="en-GB" sz="3200" b="1" dirty="0" smtClean="0">
                <a:latin typeface="Times New Roman" panose="02020603050405020304" pitchFamily="18" charset="0"/>
                <a:cs typeface="Times New Roman" panose="02020603050405020304" pitchFamily="18" charset="0"/>
              </a:rPr>
              <a:t>			Complications </a:t>
            </a:r>
            <a:r>
              <a:rPr lang="en-GB" sz="3200" b="1" dirty="0">
                <a:latin typeface="Times New Roman" panose="02020603050405020304" pitchFamily="18" charset="0"/>
                <a:cs typeface="Times New Roman" panose="02020603050405020304" pitchFamily="18" charset="0"/>
              </a:rPr>
              <a:t>of Blood </a:t>
            </a:r>
            <a:r>
              <a:rPr lang="en-GB" sz="3200" b="1" dirty="0" smtClean="0">
                <a:latin typeface="Times New Roman" panose="02020603050405020304" pitchFamily="18" charset="0"/>
                <a:cs typeface="Times New Roman" panose="02020603050405020304" pitchFamily="18" charset="0"/>
              </a:rPr>
              <a:t>Transfusion</a:t>
            </a:r>
          </a:p>
          <a:p>
            <a:pPr algn="just">
              <a:lnSpc>
                <a:spcPct val="150000"/>
              </a:lnSpc>
            </a:pPr>
            <a:r>
              <a:rPr lang="en-GB" sz="3200" dirty="0" smtClean="0">
                <a:latin typeface="Times New Roman" panose="02020603050405020304" pitchFamily="18" charset="0"/>
                <a:cs typeface="Times New Roman" panose="02020603050405020304" pitchFamily="18" charset="0"/>
              </a:rPr>
              <a:t>A </a:t>
            </a:r>
            <a:r>
              <a:rPr lang="en-GB" sz="3200" dirty="0">
                <a:latin typeface="Times New Roman" panose="02020603050405020304" pitchFamily="18" charset="0"/>
                <a:cs typeface="Times New Roman" panose="02020603050405020304" pitchFamily="18" charset="0"/>
              </a:rPr>
              <a:t>carefully prepared and supervised blood transfusion is quite safe. However, in 5-6% of transfusions, </a:t>
            </a:r>
            <a:r>
              <a:rPr lang="en-GB" sz="3200" dirty="0" smtClean="0">
                <a:latin typeface="Times New Roman" panose="02020603050405020304" pitchFamily="18" charset="0"/>
                <a:cs typeface="Times New Roman" panose="02020603050405020304" pitchFamily="18" charset="0"/>
              </a:rPr>
              <a:t>complications </a:t>
            </a:r>
            <a:r>
              <a:rPr lang="en-GB" sz="3200" dirty="0">
                <a:latin typeface="Times New Roman" panose="02020603050405020304" pitchFamily="18" charset="0"/>
                <a:cs typeface="Times New Roman" panose="02020603050405020304" pitchFamily="18" charset="0"/>
              </a:rPr>
              <a:t>occur, some of which are minor while others are more serious and at times fatal. </a:t>
            </a:r>
            <a:endParaRPr lang="en-GB" sz="3200" dirty="0" smtClean="0">
              <a:latin typeface="Times New Roman" panose="02020603050405020304" pitchFamily="18" charset="0"/>
              <a:cs typeface="Times New Roman" panose="02020603050405020304" pitchFamily="18" charset="0"/>
            </a:endParaRPr>
          </a:p>
          <a:p>
            <a:pPr algn="just">
              <a:lnSpc>
                <a:spcPct val="150000"/>
              </a:lnSpc>
            </a:pPr>
            <a:r>
              <a:rPr lang="en-GB" sz="3200" b="1" dirty="0" smtClean="0">
                <a:latin typeface="Times New Roman" panose="02020603050405020304" pitchFamily="18" charset="0"/>
                <a:cs typeface="Times New Roman" panose="02020603050405020304" pitchFamily="18" charset="0"/>
              </a:rPr>
              <a:t>	Transfusion </a:t>
            </a:r>
            <a:r>
              <a:rPr lang="en-GB" sz="3200" b="1" dirty="0">
                <a:latin typeface="Times New Roman" panose="02020603050405020304" pitchFamily="18" charset="0"/>
                <a:cs typeface="Times New Roman" panose="02020603050405020304" pitchFamily="18" charset="0"/>
              </a:rPr>
              <a:t>reactions are </a:t>
            </a:r>
            <a:r>
              <a:rPr lang="en-GB" sz="3200" b="1" dirty="0" smtClean="0">
                <a:latin typeface="Times New Roman" panose="02020603050405020304" pitchFamily="18" charset="0"/>
                <a:cs typeface="Times New Roman" panose="02020603050405020304" pitchFamily="18" charset="0"/>
              </a:rPr>
              <a:t>classified </a:t>
            </a:r>
            <a:r>
              <a:rPr lang="en-GB" sz="3200" b="1" dirty="0">
                <a:latin typeface="Times New Roman" panose="02020603050405020304" pitchFamily="18" charset="0"/>
                <a:cs typeface="Times New Roman" panose="02020603050405020304" pitchFamily="18" charset="0"/>
              </a:rPr>
              <a:t>into 2 types: </a:t>
            </a:r>
            <a:endParaRPr lang="en-GB" sz="3200" b="1" dirty="0" smtClean="0">
              <a:latin typeface="Times New Roman" panose="02020603050405020304" pitchFamily="18" charset="0"/>
              <a:cs typeface="Times New Roman" panose="02020603050405020304" pitchFamily="18" charset="0"/>
            </a:endParaRPr>
          </a:p>
          <a:p>
            <a:pPr algn="just">
              <a:lnSpc>
                <a:spcPct val="150000"/>
              </a:lnSpc>
            </a:pPr>
            <a:r>
              <a:rPr lang="en-GB" sz="3200" b="1" dirty="0" smtClean="0">
                <a:latin typeface="Times New Roman" panose="02020603050405020304" pitchFamily="18" charset="0"/>
                <a:cs typeface="Times New Roman" panose="02020603050405020304" pitchFamily="18" charset="0"/>
              </a:rPr>
              <a:t>Immunologic </a:t>
            </a:r>
            <a:r>
              <a:rPr lang="en-GB" sz="3200" b="1" dirty="0">
                <a:latin typeface="Times New Roman" panose="02020603050405020304" pitchFamily="18" charset="0"/>
                <a:cs typeface="Times New Roman" panose="02020603050405020304" pitchFamily="18" charset="0"/>
              </a:rPr>
              <a:t>transfusion </a:t>
            </a:r>
            <a:r>
              <a:rPr lang="en-GB" sz="3200" b="1" dirty="0" smtClean="0">
                <a:latin typeface="Times New Roman" panose="02020603050405020304" pitchFamily="18" charset="0"/>
                <a:cs typeface="Times New Roman" panose="02020603050405020304" pitchFamily="18" charset="0"/>
              </a:rPr>
              <a:t>reactions-</a:t>
            </a:r>
            <a:r>
              <a:rPr lang="en-GB" sz="3200" dirty="0" smtClean="0">
                <a:latin typeface="Times New Roman" panose="02020603050405020304" pitchFamily="18" charset="0"/>
                <a:cs typeface="Times New Roman" panose="02020603050405020304" pitchFamily="18" charset="0"/>
              </a:rPr>
              <a:t> may </a:t>
            </a:r>
            <a:r>
              <a:rPr lang="en-GB" sz="3200" dirty="0">
                <a:latin typeface="Times New Roman" panose="02020603050405020304" pitchFamily="18" charset="0"/>
                <a:cs typeface="Times New Roman" panose="02020603050405020304" pitchFamily="18" charset="0"/>
              </a:rPr>
              <a:t>be against red blood cells (haemolytic reactions), leucocytes, platelets or </a:t>
            </a:r>
            <a:r>
              <a:rPr lang="en-GB" sz="3200" dirty="0" smtClean="0">
                <a:latin typeface="Times New Roman" panose="02020603050405020304" pitchFamily="18" charset="0"/>
                <a:cs typeface="Times New Roman" panose="02020603050405020304" pitchFamily="18" charset="0"/>
              </a:rPr>
              <a:t>immunoglobulins.</a:t>
            </a:r>
          </a:p>
          <a:p>
            <a:pPr algn="just">
              <a:lnSpc>
                <a:spcPct val="150000"/>
              </a:lnSpc>
            </a:pPr>
            <a:r>
              <a:rPr lang="en-GB" sz="3200" b="1" i="1" dirty="0" smtClean="0">
                <a:latin typeface="Times New Roman" panose="02020603050405020304" pitchFamily="18" charset="0"/>
                <a:cs typeface="Times New Roman" panose="02020603050405020304" pitchFamily="18" charset="0"/>
              </a:rPr>
              <a:t>Non-immune </a:t>
            </a:r>
            <a:r>
              <a:rPr lang="en-GB" sz="3200" b="1" i="1" dirty="0">
                <a:latin typeface="Times New Roman" panose="02020603050405020304" pitchFamily="18" charset="0"/>
                <a:cs typeface="Times New Roman" panose="02020603050405020304" pitchFamily="18" charset="0"/>
              </a:rPr>
              <a:t>transfusion </a:t>
            </a:r>
            <a:r>
              <a:rPr lang="en-GB" sz="3200" b="1" i="1" dirty="0" smtClean="0">
                <a:latin typeface="Times New Roman" panose="02020603050405020304" pitchFamily="18" charset="0"/>
                <a:cs typeface="Times New Roman" panose="02020603050405020304" pitchFamily="18" charset="0"/>
              </a:rPr>
              <a:t>reactions-</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include circulatory overload, massive transfusion, or transmission of an infectious agent. </a:t>
            </a:r>
          </a:p>
        </p:txBody>
      </p:sp>
    </p:spTree>
    <p:extLst>
      <p:ext uri="{BB962C8B-B14F-4D97-AF65-F5344CB8AC3E}">
        <p14:creationId xmlns:p14="http://schemas.microsoft.com/office/powerpoint/2010/main" val="519094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83048"/>
          </a:xfrm>
          <a:prstGeom prst="rect">
            <a:avLst/>
          </a:prstGeom>
        </p:spPr>
        <p:txBody>
          <a:bodyPr wrap="square">
            <a:spAutoFit/>
          </a:bodyPr>
          <a:lstStyle/>
          <a:p>
            <a:pPr>
              <a:lnSpc>
                <a:spcPct val="150000"/>
              </a:lnSpc>
            </a:pPr>
            <a:r>
              <a:rPr lang="en-GB" sz="2400" b="1" dirty="0" smtClean="0">
                <a:latin typeface="Times New Roman" panose="02020603050405020304" pitchFamily="18" charset="0"/>
                <a:cs typeface="Times New Roman" panose="02020603050405020304" pitchFamily="18" charset="0"/>
              </a:rPr>
              <a:t>				BLOOD COMPONENTS</a:t>
            </a:r>
          </a:p>
          <a:p>
            <a:pPr marL="342900" indent="-342900">
              <a:lnSpc>
                <a:spcPct val="150000"/>
              </a:lnSpc>
              <a:buFont typeface="+mj-lt"/>
              <a:buAutoNum type="arabicPeriod"/>
            </a:pPr>
            <a:r>
              <a:rPr lang="en-GB" sz="2400" b="1" dirty="0" smtClean="0">
                <a:latin typeface="Times New Roman" panose="02020603050405020304" pitchFamily="18" charset="0"/>
                <a:cs typeface="Times New Roman" panose="02020603050405020304" pitchFamily="18" charset="0"/>
              </a:rPr>
              <a:t>Packed </a:t>
            </a:r>
            <a:r>
              <a:rPr lang="en-GB" sz="2400" b="1" dirty="0">
                <a:latin typeface="Times New Roman" panose="02020603050405020304" pitchFamily="18" charset="0"/>
                <a:cs typeface="Times New Roman" panose="02020603050405020304" pitchFamily="18" charset="0"/>
              </a:rPr>
              <a:t>RBCs. </a:t>
            </a:r>
            <a:r>
              <a:rPr lang="en-GB" sz="2400" dirty="0">
                <a:latin typeface="Times New Roman" panose="02020603050405020304" pitchFamily="18" charset="0"/>
                <a:cs typeface="Times New Roman" panose="02020603050405020304" pitchFamily="18" charset="0"/>
              </a:rPr>
              <a:t>These are used to raise the oxygen-carrying capacity of blood and are used in </a:t>
            </a:r>
            <a:r>
              <a:rPr lang="en-GB" sz="2400" dirty="0" err="1">
                <a:latin typeface="Times New Roman" panose="02020603050405020304" pitchFamily="18" charset="0"/>
                <a:cs typeface="Times New Roman" panose="02020603050405020304" pitchFamily="18" charset="0"/>
              </a:rPr>
              <a:t>normovolaemic</a:t>
            </a:r>
            <a:r>
              <a:rPr lang="en-GB" sz="2400" dirty="0">
                <a:latin typeface="Times New Roman" panose="02020603050405020304" pitchFamily="18" charset="0"/>
                <a:cs typeface="Times New Roman" panose="02020603050405020304" pitchFamily="18" charset="0"/>
              </a:rPr>
              <a:t> patients of anaemia without cardiac disease. One unit of packed RBCs may raise haemoglobin by 1 g/dl. </a:t>
            </a:r>
            <a:endParaRPr lang="en-GB" sz="2400" dirty="0" smtClean="0">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Platelets. </a:t>
            </a:r>
            <a:r>
              <a:rPr lang="en-GB" sz="2400" dirty="0">
                <a:latin typeface="Times New Roman" panose="02020603050405020304" pitchFamily="18" charset="0"/>
                <a:cs typeface="Times New Roman" panose="02020603050405020304" pitchFamily="18" charset="0"/>
              </a:rPr>
              <a:t>Transfusion of platelets is done in patients of thrombocytopenia who have haemorrhage. Each unit of platelets can raise platelet count by 5,000 to 10,000/</a:t>
            </a:r>
            <a:r>
              <a:rPr lang="en-GB" sz="2400" dirty="0" err="1">
                <a:latin typeface="Times New Roman" panose="02020603050405020304" pitchFamily="18" charset="0"/>
                <a:cs typeface="Times New Roman" panose="02020603050405020304" pitchFamily="18" charset="0"/>
              </a:rPr>
              <a:t>μl</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Fresh frozen plasma. </a:t>
            </a:r>
            <a:r>
              <a:rPr lang="en-GB" sz="2400" dirty="0">
                <a:latin typeface="Times New Roman" panose="02020603050405020304" pitchFamily="18" charset="0"/>
                <a:cs typeface="Times New Roman" panose="02020603050405020304" pitchFamily="18" charset="0"/>
              </a:rPr>
              <a:t>FFP contains plasma proteins and coagulation factors that include albumin, protein C and S and </a:t>
            </a:r>
            <a:r>
              <a:rPr lang="en-GB" sz="2400" dirty="0" err="1">
                <a:latin typeface="Times New Roman" panose="02020603050405020304" pitchFamily="18" charset="0"/>
                <a:cs typeface="Times New Roman" panose="02020603050405020304" pitchFamily="18" charset="0"/>
              </a:rPr>
              <a:t>antithrombin</a:t>
            </a:r>
            <a:r>
              <a:rPr lang="en-GB" sz="2400" dirty="0">
                <a:latin typeface="Times New Roman" panose="02020603050405020304" pitchFamily="18" charset="0"/>
                <a:cs typeface="Times New Roman" panose="02020603050405020304" pitchFamily="18" charset="0"/>
              </a:rPr>
              <a:t>. FFP transfusion in indicated in patients of coagulation failure and TTP. Each unit of FFP raises coagulation factors by about 2%. </a:t>
            </a:r>
            <a:endParaRPr lang="en-GB" sz="2400" dirty="0" smtClean="0">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Cryoprecipitate. </a:t>
            </a:r>
            <a:r>
              <a:rPr lang="en-GB" sz="2400" dirty="0">
                <a:latin typeface="Times New Roman" panose="02020603050405020304" pitchFamily="18" charset="0"/>
                <a:cs typeface="Times New Roman" panose="02020603050405020304" pitchFamily="18" charset="0"/>
              </a:rPr>
              <a:t>Cryoprecipitate is a source of insoluble plasma proteins, fibrinogen, factor VIII </a:t>
            </a:r>
            <a:r>
              <a:rPr lang="en-GB" sz="2400" dirty="0" smtClean="0">
                <a:latin typeface="Times New Roman" panose="02020603050405020304" pitchFamily="18" charset="0"/>
                <a:cs typeface="Times New Roman" panose="02020603050405020304" pitchFamily="18" charset="0"/>
              </a:rPr>
              <a:t>and von </a:t>
            </a:r>
            <a:r>
              <a:rPr lang="en-GB" sz="2400" dirty="0" err="1" smtClean="0">
                <a:latin typeface="Times New Roman" panose="02020603050405020304" pitchFamily="18" charset="0"/>
                <a:cs typeface="Times New Roman" panose="02020603050405020304" pitchFamily="18" charset="0"/>
              </a:rPr>
              <a:t>Willebrand</a:t>
            </a:r>
            <a:r>
              <a:rPr lang="en-GB" sz="2400" dirty="0" smtClean="0">
                <a:latin typeface="Times New Roman" panose="02020603050405020304" pitchFamily="18" charset="0"/>
                <a:cs typeface="Times New Roman" panose="02020603050405020304" pitchFamily="18" charset="0"/>
              </a:rPr>
              <a:t> Factor. </a:t>
            </a:r>
            <a:r>
              <a:rPr lang="en-GB" sz="2400" dirty="0">
                <a:latin typeface="Times New Roman" panose="02020603050405020304" pitchFamily="18" charset="0"/>
                <a:cs typeface="Times New Roman" panose="02020603050405020304" pitchFamily="18" charset="0"/>
              </a:rPr>
              <a:t>Transfusion of single unit of cryoprecipitate yields about 80 IU of factor VIII</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05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090" y="1622739"/>
            <a:ext cx="8022465" cy="1996224"/>
          </a:xfrm>
        </p:spPr>
        <p:txBody>
          <a:bodyPr>
            <a:normAutofit/>
          </a:bodyPr>
          <a:lstStyle/>
          <a:p>
            <a:r>
              <a:rPr lang="en-GB" sz="8000" b="1" dirty="0" smtClean="0">
                <a:solidFill>
                  <a:srgbClr val="FF0000"/>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HOMEOSTASIS</a:t>
            </a:r>
            <a:endParaRPr lang="en-GB" sz="8000" b="1" dirty="0">
              <a:solidFill>
                <a:srgbClr val="FF0000"/>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4076303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7" y="-115911"/>
            <a:ext cx="12192000" cy="6863417"/>
          </a:xfrm>
          <a:prstGeom prst="rect">
            <a:avLst/>
          </a:prstGeom>
        </p:spPr>
        <p:txBody>
          <a:bodyPr wrap="square">
            <a:spAutoFit/>
          </a:bodyPr>
          <a:lstStyle/>
          <a:p>
            <a:pPr algn="just">
              <a:lnSpc>
                <a:spcPct val="200000"/>
              </a:lnSpc>
              <a:spcAft>
                <a:spcPts val="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Normal </a:t>
            </a:r>
            <a:r>
              <a:rPr lang="en-US" sz="4400" dirty="0" err="1" smtClean="0">
                <a:effectLst/>
                <a:latin typeface="Times New Roman" panose="02020603050405020304" pitchFamily="18" charset="0"/>
                <a:ea typeface="Calibri" panose="020F0502020204030204" pitchFamily="34" charset="0"/>
                <a:cs typeface="Times New Roman" panose="02020603050405020304" pitchFamily="18" charset="0"/>
              </a:rPr>
              <a:t>haemostasis</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 accomplish two functions</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Maintain blood in fluid, clot free state in normal vessels</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arabicPeriod"/>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Induces  </a:t>
            </a:r>
            <a:r>
              <a:rPr lang="en-US" sz="4400" dirty="0" err="1" smtClean="0">
                <a:effectLst/>
                <a:latin typeface="Times New Roman" panose="02020603050405020304" pitchFamily="18" charset="0"/>
                <a:ea typeface="Calibri" panose="020F0502020204030204" pitchFamily="34" charset="0"/>
                <a:cs typeface="Times New Roman" panose="02020603050405020304" pitchFamily="18" charset="0"/>
              </a:rPr>
              <a:t>haemostasis</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 clot at the site of any  vascular injury</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12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647974"/>
          </a:xfrm>
          <a:prstGeom prst="rect">
            <a:avLst/>
          </a:prstGeom>
        </p:spPr>
        <p:txBody>
          <a:bodyPr wrap="square">
            <a:spAutoFit/>
          </a:bodyPr>
          <a:lstStyle/>
          <a:p>
            <a:pPr marL="457200" algn="just">
              <a:lnSpc>
                <a:spcPct val="150000"/>
              </a:lnSpc>
              <a:spcAft>
                <a:spcPts val="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The pathologic opposite of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haemostasis</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is thrombosis which is the inappropriate activation of normal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haemostatic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processes such as the formation of a blood clot (thrombus in uninjured vasculature or in a minor injury)</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US" sz="3200" b="1" i="1" dirty="0" smtClean="0">
                <a:effectLst/>
                <a:latin typeface="Times New Roman" panose="02020603050405020304" pitchFamily="18" charset="0"/>
                <a:ea typeface="Calibri" panose="020F0502020204030204" pitchFamily="34" charset="0"/>
                <a:cs typeface="Times New Roman" panose="02020603050405020304" pitchFamily="18" charset="0"/>
              </a:rPr>
              <a:t>Both </a:t>
            </a:r>
            <a:r>
              <a:rPr lang="en-US" sz="3200" b="1" i="1" dirty="0" err="1" smtClean="0">
                <a:effectLst/>
                <a:latin typeface="Times New Roman" panose="02020603050405020304" pitchFamily="18" charset="0"/>
                <a:ea typeface="Calibri" panose="020F0502020204030204" pitchFamily="34" charset="0"/>
                <a:cs typeface="Times New Roman" panose="02020603050405020304" pitchFamily="18" charset="0"/>
              </a:rPr>
              <a:t>haemostasis</a:t>
            </a:r>
            <a:r>
              <a:rPr lang="en-US" sz="3200" b="1" i="1" dirty="0" smtClean="0">
                <a:effectLst/>
                <a:latin typeface="Times New Roman" panose="02020603050405020304" pitchFamily="18" charset="0"/>
                <a:ea typeface="Calibri" panose="020F0502020204030204" pitchFamily="34" charset="0"/>
                <a:cs typeface="Times New Roman" panose="02020603050405020304" pitchFamily="18" charset="0"/>
              </a:rPr>
              <a:t> and thrombosis are regulated by 3 general components:</a:t>
            </a:r>
            <a:endParaRPr lang="en-GB" sz="280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Vascular wall (vascular endothelium)</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Platelets</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3200" dirty="0" smtClean="0">
                <a:effectLst/>
                <a:latin typeface="Times New Roman" panose="02020603050405020304" pitchFamily="18" charset="0"/>
                <a:ea typeface="Calibri" panose="020F0502020204030204" pitchFamily="34" charset="0"/>
              </a:rPr>
              <a:t>Coagulation cascade (clotting or coagulation process)</a:t>
            </a:r>
            <a:endParaRPr lang="en-GB" sz="3200" dirty="0"/>
          </a:p>
        </p:txBody>
      </p:sp>
    </p:spTree>
    <p:extLst>
      <p:ext uri="{BB962C8B-B14F-4D97-AF65-F5344CB8AC3E}">
        <p14:creationId xmlns:p14="http://schemas.microsoft.com/office/powerpoint/2010/main" val="3434736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555641"/>
          </a:xfrm>
          <a:prstGeom prst="rect">
            <a:avLst/>
          </a:prstGeom>
        </p:spPr>
        <p:txBody>
          <a:bodyPr wrap="square">
            <a:spAutoFit/>
          </a:bodyPr>
          <a:lstStyle/>
          <a:p>
            <a:pPr algn="just">
              <a:lnSpc>
                <a:spcPct val="150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Normal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haemostasis</a:t>
            </a:r>
            <a:endParaRPr lang="en-GB"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Injury-arteriolar vasoconstriction due to reflex neurogenic mechanism and endothelin release</a:t>
            </a:r>
            <a:endParaRPr lang="en-GB"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2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Primary </a:t>
            </a:r>
            <a:r>
              <a:rPr lang="en-US" sz="28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haemostasis</a:t>
            </a:r>
            <a:r>
              <a:rPr lang="en-US" sz="2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aggregation of platelets at the site of the injury which also discharge the contents of their storage granules-platelet release reaction -ADP, 5hydroxytryptamine, platelet factor 3, thromboxane A2 and stable prostaglandins</a:t>
            </a:r>
            <a:endParaRPr lang="en-GB"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2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Secondary </a:t>
            </a:r>
            <a:r>
              <a:rPr lang="en-US" sz="28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haemostasis</a:t>
            </a:r>
            <a:r>
              <a:rPr lang="en-US" sz="2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tissue factor-</a:t>
            </a:r>
            <a:r>
              <a:rPr lang="en-US" sz="28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procoagulant</a:t>
            </a:r>
            <a:r>
              <a:rPr lang="en-US" sz="2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synthesized by endothelium exposed at the site of injury together with platelet secreted factor activate the coagulation cascade- thrombin then thrombin converts circulating soluble fibrinogen to insoluble fibrin</a:t>
            </a:r>
            <a:endParaRPr lang="en-GB"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729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533631"/>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US" sz="40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Thrombus and anti thrombotic events where polymerized fibrin and platelet aggregate form a solid permanent plug to prevent further </a:t>
            </a:r>
            <a:r>
              <a:rPr lang="en-US" sz="40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haemorrhage</a:t>
            </a:r>
            <a:r>
              <a:rPr lang="en-US" sz="40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ensue. At this stage – counter regulatory mechanisms e.g. tissue plasminogen activator (+-PA) are set in motion to limit the </a:t>
            </a:r>
            <a:r>
              <a:rPr lang="en-US" sz="40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haemostatic</a:t>
            </a:r>
            <a:r>
              <a:rPr lang="en-US" sz="40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plug to the site)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748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lnSpc>
                <a:spcPct val="150000"/>
              </a:lnSpc>
              <a:spcAft>
                <a:spcPts val="0"/>
              </a:spcAf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Antithrombotic properties:</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Antiplatelet effects- intact endothelium and even if activated, thrombocytes may be both of which are potent vasodilators</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Anticoagulant effect- mediated by membrane of associated heparin like molecules and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thrombo-modulin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They act with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antithrombin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III to inactivate thrombin factor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Fibrolytic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effects- endothelial cells synthesize tissue- type plasminogen activator promoting fibrinolytic activities to clear fibrin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deposists</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from endothelial surfaces.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821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848" y="2361350"/>
            <a:ext cx="7996708" cy="1965951"/>
          </a:xfrm>
        </p:spPr>
        <p:txBody>
          <a:bodyPr>
            <a:noAutofit/>
          </a:bodyPr>
          <a:lstStyle/>
          <a:p>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HAEMORRAGE AND 	HAEMOSTASIS </a:t>
            </a:r>
            <a:endParaRPr lang="en-GB"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65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592" y="1751527"/>
            <a:ext cx="7353835" cy="2150771"/>
          </a:xfrm>
        </p:spPr>
        <p:txBody>
          <a:bodyPr>
            <a:normAutofit/>
          </a:bodyPr>
          <a:lstStyle/>
          <a:p>
            <a:r>
              <a:rPr lang="en-GB" sz="73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COAGULATION</a:t>
            </a:r>
            <a:endParaRPr lang="en-GB"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6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01972"/>
          </a:xfrm>
          <a:prstGeom prst="rect">
            <a:avLst/>
          </a:prstGeom>
        </p:spPr>
        <p:txBody>
          <a:bodyPr wrap="square">
            <a:spAutoFit/>
          </a:bodyPr>
          <a:lstStyle/>
          <a:p>
            <a:pPr algn="ctr">
              <a:lnSpc>
                <a:spcPct val="150000"/>
              </a:lnSpc>
              <a:spcAft>
                <a:spcPts val="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The coagulation (clotting system)</a:t>
            </a:r>
            <a:endParaRPr lang="en-GB" sz="4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This is the conversion of fibrinogen into solid fibrin</a:t>
            </a:r>
          </a:p>
          <a:p>
            <a:pPr>
              <a:lnSpc>
                <a:spcPct val="150000"/>
              </a:lnSpc>
              <a:spcAft>
                <a:spcPts val="0"/>
              </a:spcAft>
            </a:pPr>
            <a:r>
              <a:rPr lang="en-GB" sz="4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GB" sz="4400" dirty="0" smtClean="0">
                <a:effectLst/>
                <a:latin typeface="Times New Roman" panose="02020603050405020304" pitchFamily="18" charset="0"/>
                <a:ea typeface="Calibri" panose="020F0502020204030204" pitchFamily="34" charset="0"/>
                <a:cs typeface="Times New Roman" panose="02020603050405020304" pitchFamily="18" charset="0"/>
              </a:rPr>
              <a:t>The coagulation system is involved in both haemostatic process and thrombus formation</a:t>
            </a:r>
          </a:p>
          <a:p>
            <a:pPr marL="342900" lvl="0" indent="-342900">
              <a:lnSpc>
                <a:spcPct val="150000"/>
              </a:lnSpc>
              <a:spcAft>
                <a:spcPts val="0"/>
              </a:spcAft>
              <a:buFont typeface="Symbol" panose="05050102010706020507" pitchFamily="18" charset="2"/>
              <a:buChar char=""/>
            </a:pPr>
            <a:r>
              <a:rPr lang="en-US" sz="4400" dirty="0" smtClean="0">
                <a:latin typeface="Times New Roman" panose="02020603050405020304" pitchFamily="18" charset="0"/>
                <a:ea typeface="Calibri" panose="020F0502020204030204" pitchFamily="34" charset="0"/>
                <a:cs typeface="Times New Roman" panose="02020603050405020304" pitchFamily="18" charset="0"/>
              </a:rPr>
              <a:t>Intrinsic (blood) pathway </a:t>
            </a:r>
          </a:p>
          <a:p>
            <a:pPr marL="342900" indent="-342900">
              <a:lnSpc>
                <a:spcPct val="150000"/>
              </a:lnSpc>
              <a:buFont typeface="Symbol" panose="05050102010706020507" pitchFamily="18" charset="2"/>
              <a:buChar char=""/>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Extrinsic (tissue) pathway</a:t>
            </a:r>
          </a:p>
          <a:p>
            <a:pPr lvl="0">
              <a:lnSpc>
                <a:spcPct val="150000"/>
              </a:lnSpc>
              <a:spcAft>
                <a:spcPts val="0"/>
              </a:spcAft>
            </a:pPr>
            <a:endParaRPr lang="en-GB"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334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Fibrinogen </a:t>
            </a:r>
            <a:r>
              <a:rPr lang="en-US" sz="2400" dirty="0">
                <a:latin typeface="Times New Roman" panose="02020603050405020304" pitchFamily="18" charset="0"/>
                <a:ea typeface="Calibri" panose="020F0502020204030204" pitchFamily="34" charset="0"/>
                <a:cs typeface="Times New Roman" panose="02020603050405020304" pitchFamily="18" charset="0"/>
              </a:rPr>
              <a:t>I</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Prothrombin II</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Tissue factor III</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Calcium IV</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Pro-</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accellerin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V</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Pro-</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convertin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VII</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Antihaemophilic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factor VIII</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Christmas factor Plasma thromboplastin IX</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Stuart factor X</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Plasma Thromboplastin Antecedent XI</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Hageman factor XII</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0"/>
              </a:spcAft>
              <a:buFont typeface="+mj-lt"/>
              <a:buAutoNum type="arabicPeriod"/>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Fibrin stabilizing factor XIII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flipH="1">
            <a:off x="6246254" y="1867437"/>
            <a:ext cx="5331854" cy="2382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i="1" dirty="0" smtClean="0">
                <a:solidFill>
                  <a:schemeClr val="tx1"/>
                </a:solidFill>
                <a:effectLst>
                  <a:outerShdw blurRad="38100" dist="38100" dir="2700000" algn="tl">
                    <a:srgbClr val="000000">
                      <a:alpha val="43137"/>
                    </a:srgbClr>
                  </a:outerShdw>
                </a:effectLst>
                <a:latin typeface="Lucida Handwriting" panose="03010101010101010101" pitchFamily="66" charset="0"/>
              </a:rPr>
              <a:t>CLOTING FACTORS</a:t>
            </a:r>
            <a:endParaRPr lang="en-GB" sz="3600" b="1" i="1" dirty="0">
              <a:solidFill>
                <a:schemeClr val="tx1"/>
              </a:solidFill>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1305857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32640"/>
          </a:xfrm>
          <a:prstGeom prst="rect">
            <a:avLst/>
          </a:prstGeom>
        </p:spPr>
        <p:txBody>
          <a:bodyPr wrap="square">
            <a:spAutoFit/>
          </a:bodyPr>
          <a:lstStyle/>
          <a:p>
            <a:pPr algn="just">
              <a:lnSpc>
                <a:spcPct val="150000"/>
              </a:lnSpc>
              <a:spcAft>
                <a:spcPts val="0"/>
              </a:spcAft>
            </a:pP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Coagulation “cascade”</a:t>
            </a:r>
            <a:endParaRPr lang="en-GB"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6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INTRINSIC</a:t>
            </a: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(contact)/</a:t>
            </a:r>
            <a:r>
              <a:rPr lang="en-US" sz="3200" b="1" i="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EXTRINSIC</a:t>
            </a: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(Tissue Factor)</a:t>
            </a:r>
            <a:endParaRPr lang="en-GB"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457200" algn="l"/>
              </a:tabLst>
            </a:pPr>
            <a:r>
              <a:rPr lang="en-US" sz="3200" b="1"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Proenzymes</a:t>
            </a:r>
            <a:r>
              <a:rPr lang="en-US" sz="32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200" b="1"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Enzymes</a:t>
            </a: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457200" algn="l"/>
              </a:tabLst>
            </a:pP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Prothrombin(II)</a:t>
            </a:r>
            <a:r>
              <a:rPr lang="en-US" sz="32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Thrombin(</a:t>
            </a:r>
            <a:r>
              <a:rPr lang="en-US" sz="3200" b="1"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IIa</a:t>
            </a: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457200" algn="l"/>
              </a:tabLst>
            </a:pP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Fibrinogen(I)</a:t>
            </a:r>
            <a:r>
              <a:rPr lang="en-US" sz="32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Fibrin(</a:t>
            </a:r>
            <a:r>
              <a:rPr lang="en-US" sz="3200" b="1"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Ia</a:t>
            </a: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457200" algn="l"/>
              </a:tabLst>
            </a:pP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Cofactors</a:t>
            </a:r>
            <a:endParaRPr lang="en-GB"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914400" algn="l"/>
              </a:tabLst>
            </a:pP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Ca++</a:t>
            </a:r>
            <a:endParaRPr lang="en-GB"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914400" algn="l"/>
              </a:tabLst>
            </a:pP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Phospholipid (from platelet membranes)</a:t>
            </a:r>
            <a:endParaRPr lang="en-GB"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Vitamin-K dep. factors: II, VII, IX, X, Prot. S, C, Z</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0592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lnSpc>
                <a:spcPct val="150000"/>
              </a:lnSpc>
            </a:pPr>
            <a:r>
              <a:rPr lang="en-GB" sz="4800" b="1" dirty="0" smtClean="0">
                <a:latin typeface="Times New Roman" panose="02020603050405020304" pitchFamily="18" charset="0"/>
                <a:cs typeface="Times New Roman" panose="02020603050405020304" pitchFamily="18" charset="0"/>
              </a:rPr>
              <a:t>			The intrinsic pathway</a:t>
            </a:r>
            <a:r>
              <a:rPr lang="en-GB" sz="4800" dirty="0" smtClean="0">
                <a:latin typeface="Times New Roman" panose="02020603050405020304" pitchFamily="18" charset="0"/>
                <a:cs typeface="Times New Roman" panose="02020603050405020304" pitchFamily="18" charset="0"/>
              </a:rPr>
              <a:t> </a:t>
            </a:r>
          </a:p>
          <a:p>
            <a:pPr algn="just">
              <a:lnSpc>
                <a:spcPct val="150000"/>
              </a:lnSpc>
            </a:pPr>
            <a:r>
              <a:rPr lang="en-GB" sz="4800" dirty="0" smtClean="0">
                <a:latin typeface="Times New Roman" panose="02020603050405020304" pitchFamily="18" charset="0"/>
                <a:cs typeface="Times New Roman" panose="02020603050405020304" pitchFamily="18" charset="0"/>
              </a:rPr>
              <a:t>Contact with abnormal surface leads to activation of factor XII and the sequential interactions of factors XI, IX, VIII and finally factor X, along with calcium ions (factor IV) and platelet factor 3</a:t>
            </a:r>
            <a:r>
              <a:rPr lang="en-GB"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GB"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454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p:spPr>
        <p:txBody>
          <a:bodyPr wrap="square">
            <a:spAutoFit/>
          </a:bodyPr>
          <a:lstStyle/>
          <a:p>
            <a:pPr algn="just">
              <a:lnSpc>
                <a:spcPct val="150000"/>
              </a:lnSpc>
            </a:pPr>
            <a:r>
              <a:rPr lang="en-GB" sz="6000" dirty="0" smtClean="0">
                <a:latin typeface="Times New Roman" panose="02020603050405020304" pitchFamily="18" charset="0"/>
                <a:cs typeface="Times New Roman" panose="02020603050405020304" pitchFamily="18" charset="0"/>
              </a:rPr>
              <a:t> 			</a:t>
            </a:r>
            <a:r>
              <a:rPr lang="en-GB" sz="6000" b="1" dirty="0" smtClean="0">
                <a:latin typeface="Times New Roman" panose="02020603050405020304" pitchFamily="18" charset="0"/>
                <a:cs typeface="Times New Roman" panose="02020603050405020304" pitchFamily="18" charset="0"/>
              </a:rPr>
              <a:t>The extrinsic pathway</a:t>
            </a:r>
          </a:p>
          <a:p>
            <a:pPr algn="just">
              <a:lnSpc>
                <a:spcPct val="150000"/>
              </a:lnSpc>
            </a:pPr>
            <a:r>
              <a:rPr lang="en-GB" sz="6000" dirty="0" smtClean="0">
                <a:latin typeface="Times New Roman" panose="02020603050405020304" pitchFamily="18" charset="0"/>
                <a:cs typeface="Times New Roman" panose="02020603050405020304" pitchFamily="18" charset="0"/>
              </a:rPr>
              <a:t>Tissue damage results in the release of tissue factor or thromboplastin. Tissue factor on interaction with factor VII activates factor X. </a:t>
            </a:r>
            <a:endParaRPr lang="en-GB"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247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09310"/>
          </a:xfrm>
          <a:prstGeom prst="rect">
            <a:avLst/>
          </a:prstGeom>
        </p:spPr>
        <p:txBody>
          <a:bodyPr wrap="square">
            <a:spAutoFit/>
          </a:bodyPr>
          <a:lstStyle/>
          <a:p>
            <a:pPr algn="just">
              <a:lnSpc>
                <a:spcPct val="150000"/>
              </a:lnSpc>
            </a:pPr>
            <a:r>
              <a:rPr lang="en-GB" sz="3600" b="1" dirty="0" smtClean="0">
                <a:latin typeface="Times New Roman" panose="02020603050405020304" pitchFamily="18" charset="0"/>
                <a:cs typeface="Times New Roman" panose="02020603050405020304" pitchFamily="18" charset="0"/>
              </a:rPr>
              <a:t> 				The common pathway</a:t>
            </a:r>
          </a:p>
          <a:p>
            <a:pPr algn="just">
              <a:lnSpc>
                <a:spcPct val="150000"/>
              </a:lnSpc>
            </a:pPr>
            <a:r>
              <a:rPr lang="en-GB" sz="3600" dirty="0" smtClean="0">
                <a:latin typeface="Times New Roman" panose="02020603050405020304" pitchFamily="18" charset="0"/>
                <a:cs typeface="Times New Roman" panose="02020603050405020304" pitchFamily="18" charset="0"/>
              </a:rPr>
              <a:t>It begins where both intrinsic and extrinsic pathways converge to activate factor X which forms a complex with factor </a:t>
            </a:r>
            <a:r>
              <a:rPr lang="en-GB" sz="3600" dirty="0" err="1" smtClean="0">
                <a:latin typeface="Times New Roman" panose="02020603050405020304" pitchFamily="18" charset="0"/>
                <a:cs typeface="Times New Roman" panose="02020603050405020304" pitchFamily="18" charset="0"/>
              </a:rPr>
              <a:t>Va</a:t>
            </a:r>
            <a:r>
              <a:rPr lang="en-GB" sz="3600" dirty="0" smtClean="0">
                <a:latin typeface="Times New Roman" panose="02020603050405020304" pitchFamily="18" charset="0"/>
                <a:cs typeface="Times New Roman" panose="02020603050405020304" pitchFamily="18" charset="0"/>
              </a:rPr>
              <a:t> and platelet factor 3, in the presence of calcium ions. This complex activates prothrombin (factor II) to thrombin (factor </a:t>
            </a:r>
            <a:r>
              <a:rPr lang="en-GB" sz="3600" dirty="0" err="1" smtClean="0">
                <a:latin typeface="Times New Roman" panose="02020603050405020304" pitchFamily="18" charset="0"/>
                <a:cs typeface="Times New Roman" panose="02020603050405020304" pitchFamily="18" charset="0"/>
              </a:rPr>
              <a:t>IIa</a:t>
            </a:r>
            <a:r>
              <a:rPr lang="en-GB" sz="3600" dirty="0" smtClean="0">
                <a:latin typeface="Times New Roman" panose="02020603050405020304" pitchFamily="18" charset="0"/>
                <a:cs typeface="Times New Roman" panose="02020603050405020304" pitchFamily="18" charset="0"/>
              </a:rPr>
              <a:t>) which, in turn, converts fibrinogen to fibrin. Initial monomeric fibrin is polymerised to form insoluble fibrin by activation of factor XIII.</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110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991673"/>
            <a:ext cx="12192000" cy="5904964"/>
          </a:xfrm>
          <a:prstGeom prst="rect">
            <a:avLst/>
          </a:prstGeom>
          <a:noFill/>
          <a:ln>
            <a:noFill/>
          </a:ln>
        </p:spPr>
      </p:pic>
      <p:sp>
        <p:nvSpPr>
          <p:cNvPr id="3" name="Rectangle 2"/>
          <p:cNvSpPr/>
          <p:nvPr/>
        </p:nvSpPr>
        <p:spPr>
          <a:xfrm>
            <a:off x="3458098" y="0"/>
            <a:ext cx="5275803" cy="669542"/>
          </a:xfrm>
          <a:prstGeom prst="rect">
            <a:avLst/>
          </a:prstGeom>
        </p:spPr>
        <p:txBody>
          <a:bodyPr wrap="none">
            <a:spAutoFit/>
          </a:bodyPr>
          <a:lstStyle/>
          <a:p>
            <a:pPr marL="161925">
              <a:lnSpc>
                <a:spcPct val="150000"/>
              </a:lnSpc>
              <a:spcAft>
                <a:spcPts val="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Coagulation cascade illustration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5418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 y="138546"/>
            <a:ext cx="12192000" cy="6463308"/>
          </a:xfrm>
          <a:prstGeom prst="rect">
            <a:avLst/>
          </a:prstGeom>
        </p:spPr>
        <p:txBody>
          <a:bodyPr wrap="square">
            <a:spAutoFit/>
          </a:bodyPr>
          <a:lstStyle/>
          <a:p>
            <a:pPr>
              <a:lnSpc>
                <a:spcPct val="150000"/>
              </a:lnSpc>
              <a:spcAft>
                <a:spcPts val="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Coagulation is also regulated by 3 types of natural anticoagulants</a:t>
            </a:r>
            <a:endParaRPr lang="en-GB"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antithrombins</a:t>
            </a: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e.g.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antithrombin</a:t>
            </a: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III which inhibit activities of thrombin and factors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IXa</a:t>
            </a: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Xia and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XIIa</a:t>
            </a:r>
            <a:endParaRPr lang="en-GB"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b) Protein C and S vitamin K dependent proteins, inactivate factor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VIIIa</a:t>
            </a:r>
            <a:endParaRPr lang="en-GB"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c) Tissue factor pathway inhibitor Inactivates factor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4000" dirty="0"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548DD4"/>
                </a:solidFill>
                <a:effectLst/>
                <a:latin typeface="Times New Roman" panose="02020603050405020304" pitchFamily="18" charset="0"/>
                <a:ea typeface="Calibri" panose="020F0502020204030204" pitchFamily="34" charset="0"/>
                <a:cs typeface="Times New Roman" panose="02020603050405020304" pitchFamily="18" charset="0"/>
              </a:rPr>
              <a:t>andVIIa</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4881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257" y="2263197"/>
            <a:ext cx="8306872" cy="2089862"/>
          </a:xfrm>
        </p:spPr>
        <p:txBody>
          <a:bodyPr>
            <a:noAutofit/>
          </a:bodyPr>
          <a:lstStyle/>
          <a:p>
            <a:r>
              <a:rPr lang="en-GB" sz="88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THROMBOSIS</a:t>
            </a:r>
            <a:endParaRPr lang="en-GB" sz="88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48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78313"/>
          </a:xfrm>
          <a:prstGeom prst="rect">
            <a:avLst/>
          </a:prstGeom>
        </p:spPr>
        <p:txBody>
          <a:bodyPr wrap="square">
            <a:spAutoFit/>
          </a:bodyPr>
          <a:lstStyle/>
          <a:p>
            <a:pPr lvl="0" algn="just">
              <a:lnSpc>
                <a:spcPct val="150000"/>
              </a:lnSpc>
            </a:pPr>
            <a:r>
              <a:rPr lang="en-GB" sz="3600" b="1" dirty="0" smtClean="0">
                <a:solidFill>
                  <a:prstClr val="black"/>
                </a:solidFill>
                <a:latin typeface="Times New Roman" panose="02020603050405020304" pitchFamily="18" charset="0"/>
                <a:cs typeface="Times New Roman" panose="02020603050405020304" pitchFamily="18" charset="0"/>
              </a:rPr>
              <a:t>				HAEMORRHAGE</a:t>
            </a:r>
            <a:endParaRPr lang="en-GB" sz="3600" b="1" dirty="0">
              <a:solidFill>
                <a:prstClr val="black"/>
              </a:solidFill>
              <a:latin typeface="Times New Roman" panose="02020603050405020304" pitchFamily="18" charset="0"/>
              <a:cs typeface="Times New Roman" panose="02020603050405020304" pitchFamily="18" charset="0"/>
            </a:endParaRPr>
          </a:p>
          <a:p>
            <a:pPr lvl="0" algn="just">
              <a:lnSpc>
                <a:spcPct val="150000"/>
              </a:lnSpc>
            </a:pPr>
            <a:r>
              <a:rPr lang="en-GB" sz="3600" dirty="0">
                <a:solidFill>
                  <a:prstClr val="black"/>
                </a:solidFill>
                <a:latin typeface="Times New Roman" panose="02020603050405020304" pitchFamily="18" charset="0"/>
                <a:cs typeface="Times New Roman" panose="02020603050405020304" pitchFamily="18" charset="0"/>
              </a:rPr>
              <a:t>Haemorrhage is the escape of blood from a blood vessel</a:t>
            </a:r>
            <a:r>
              <a:rPr lang="en-GB" sz="3600" dirty="0" smtClean="0">
                <a:solidFill>
                  <a:prstClr val="black"/>
                </a:solidFill>
                <a:latin typeface="Times New Roman" panose="02020603050405020304" pitchFamily="18" charset="0"/>
                <a:cs typeface="Times New Roman" panose="02020603050405020304" pitchFamily="18" charset="0"/>
              </a:rPr>
              <a:t>.</a:t>
            </a:r>
          </a:p>
          <a:p>
            <a:pPr lvl="0" algn="just">
              <a:lnSpc>
                <a:spcPct val="150000"/>
              </a:lnSpc>
            </a:pPr>
            <a:r>
              <a:rPr lang="en-GB" sz="3600" b="1" dirty="0">
                <a:solidFill>
                  <a:prstClr val="black"/>
                </a:solidFill>
                <a:latin typeface="Times New Roman" panose="02020603050405020304" pitchFamily="18" charset="0"/>
                <a:cs typeface="Times New Roman" panose="02020603050405020304" pitchFamily="18" charset="0"/>
              </a:rPr>
              <a:t>	</a:t>
            </a:r>
            <a:r>
              <a:rPr lang="en-GB" sz="3600" b="1" dirty="0" smtClean="0">
                <a:solidFill>
                  <a:prstClr val="black"/>
                </a:solidFill>
                <a:latin typeface="Times New Roman" panose="02020603050405020304" pitchFamily="18" charset="0"/>
                <a:cs typeface="Times New Roman" panose="02020603050405020304" pitchFamily="18" charset="0"/>
              </a:rPr>
              <a:t>		BLEEDING </a:t>
            </a:r>
            <a:r>
              <a:rPr lang="en-GB" sz="3600" b="1" dirty="0">
                <a:solidFill>
                  <a:prstClr val="black"/>
                </a:solidFill>
                <a:latin typeface="Times New Roman" panose="02020603050405020304" pitchFamily="18" charset="0"/>
                <a:cs typeface="Times New Roman" panose="02020603050405020304" pitchFamily="18" charset="0"/>
              </a:rPr>
              <a:t>DISORDERS </a:t>
            </a:r>
            <a:endParaRPr lang="en-GB" sz="3600" b="1" dirty="0" smtClean="0">
              <a:solidFill>
                <a:prstClr val="black"/>
              </a:solidFill>
              <a:latin typeface="Times New Roman" panose="02020603050405020304" pitchFamily="18" charset="0"/>
              <a:cs typeface="Times New Roman" panose="02020603050405020304" pitchFamily="18" charset="0"/>
            </a:endParaRPr>
          </a:p>
          <a:p>
            <a:pPr lvl="0" algn="just">
              <a:lnSpc>
                <a:spcPct val="150000"/>
              </a:lnSpc>
            </a:pPr>
            <a:r>
              <a:rPr lang="en-GB" sz="3600" dirty="0" smtClean="0">
                <a:solidFill>
                  <a:prstClr val="black"/>
                </a:solidFill>
                <a:latin typeface="Times New Roman" panose="02020603050405020304" pitchFamily="18" charset="0"/>
                <a:cs typeface="Times New Roman" panose="02020603050405020304" pitchFamily="18" charset="0"/>
              </a:rPr>
              <a:t>Also called </a:t>
            </a:r>
            <a:r>
              <a:rPr lang="en-GB" sz="3600" b="1" i="1" dirty="0" smtClean="0">
                <a:solidFill>
                  <a:prstClr val="black"/>
                </a:solidFill>
                <a:latin typeface="Times New Roman" panose="02020603050405020304" pitchFamily="18" charset="0"/>
                <a:cs typeface="Times New Roman" panose="02020603050405020304" pitchFamily="18" charset="0"/>
              </a:rPr>
              <a:t>HAEMORRHAGIC DIATHESIS</a:t>
            </a:r>
            <a:endParaRPr lang="en-GB" sz="3600" b="1" dirty="0" smtClean="0">
              <a:solidFill>
                <a:prstClr val="black"/>
              </a:solidFill>
              <a:latin typeface="Times New Roman" panose="02020603050405020304" pitchFamily="18" charset="0"/>
              <a:cs typeface="Times New Roman" panose="02020603050405020304" pitchFamily="18" charset="0"/>
            </a:endParaRPr>
          </a:p>
          <a:p>
            <a:pPr lvl="0" algn="just">
              <a:lnSpc>
                <a:spcPct val="150000"/>
              </a:lnSpc>
            </a:pPr>
            <a:r>
              <a:rPr lang="en-GB" sz="3600" dirty="0" smtClean="0">
                <a:solidFill>
                  <a:prstClr val="black"/>
                </a:solidFill>
                <a:latin typeface="Times New Roman" panose="02020603050405020304" pitchFamily="18" charset="0"/>
                <a:cs typeface="Times New Roman" panose="02020603050405020304" pitchFamily="18" charset="0"/>
              </a:rPr>
              <a:t>Bleeding </a:t>
            </a:r>
            <a:r>
              <a:rPr lang="en-GB" sz="3600" dirty="0">
                <a:solidFill>
                  <a:prstClr val="black"/>
                </a:solidFill>
                <a:latin typeface="Times New Roman" panose="02020603050405020304" pitchFamily="18" charset="0"/>
                <a:cs typeface="Times New Roman" panose="02020603050405020304" pitchFamily="18" charset="0"/>
              </a:rPr>
              <a:t>disorders </a:t>
            </a:r>
            <a:r>
              <a:rPr lang="en-GB" sz="3600" dirty="0" smtClean="0">
                <a:solidFill>
                  <a:prstClr val="black"/>
                </a:solidFill>
                <a:latin typeface="Times New Roman" panose="02020603050405020304" pitchFamily="18" charset="0"/>
                <a:cs typeface="Times New Roman" panose="02020603050405020304" pitchFamily="18" charset="0"/>
              </a:rPr>
              <a:t>are </a:t>
            </a:r>
            <a:r>
              <a:rPr lang="en-GB" sz="3600" dirty="0">
                <a:solidFill>
                  <a:prstClr val="black"/>
                </a:solidFill>
                <a:latin typeface="Times New Roman" panose="02020603050405020304" pitchFamily="18" charset="0"/>
                <a:cs typeface="Times New Roman" panose="02020603050405020304" pitchFamily="18" charset="0"/>
              </a:rPr>
              <a:t>a group of disorders characterised by defective haemostasis with abnormal bleeding. </a:t>
            </a:r>
            <a:endParaRPr lang="en-GB" sz="2400" dirty="0"/>
          </a:p>
        </p:txBody>
      </p:sp>
    </p:spTree>
    <p:extLst>
      <p:ext uri="{BB962C8B-B14F-4D97-AF65-F5344CB8AC3E}">
        <p14:creationId xmlns:p14="http://schemas.microsoft.com/office/powerpoint/2010/main" val="351862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55476"/>
          </a:xfrm>
          <a:prstGeom prst="rect">
            <a:avLst/>
          </a:prstGeom>
        </p:spPr>
        <p:txBody>
          <a:bodyPr wrap="square">
            <a:spAutoFit/>
          </a:bodyPr>
          <a:lstStyle/>
          <a:p>
            <a:pPr algn="just">
              <a:lnSpc>
                <a:spcPct val="150000"/>
              </a:lnSpc>
            </a:pPr>
            <a:r>
              <a:rPr lang="en-GB" sz="4800" b="1" dirty="0" smtClean="0">
                <a:latin typeface="Times New Roman" panose="02020603050405020304" pitchFamily="18" charset="0"/>
                <a:cs typeface="Times New Roman" panose="02020603050405020304" pitchFamily="18" charset="0"/>
              </a:rPr>
              <a:t>Def…</a:t>
            </a:r>
            <a:endParaRPr lang="en-GB" sz="6000" b="1" dirty="0" smtClean="0">
              <a:latin typeface="Times New Roman" panose="02020603050405020304" pitchFamily="18" charset="0"/>
              <a:cs typeface="Times New Roman" panose="02020603050405020304" pitchFamily="18" charset="0"/>
            </a:endParaRPr>
          </a:p>
          <a:p>
            <a:pPr algn="just">
              <a:lnSpc>
                <a:spcPct val="150000"/>
              </a:lnSpc>
            </a:pPr>
            <a:r>
              <a:rPr lang="en-GB" sz="5400" dirty="0" smtClean="0">
                <a:latin typeface="Times New Roman" panose="02020603050405020304" pitchFamily="18" charset="0"/>
                <a:cs typeface="Times New Roman" panose="02020603050405020304" pitchFamily="18" charset="0"/>
              </a:rPr>
              <a:t>Is the process of formation of solid mass in circulation from the constituents of flowing blood; the mass itself is called a </a:t>
            </a:r>
            <a:r>
              <a:rPr lang="en-GB" sz="5400" b="1" i="1" dirty="0" smtClean="0">
                <a:latin typeface="Times New Roman" panose="02020603050405020304" pitchFamily="18" charset="0"/>
                <a:cs typeface="Times New Roman" panose="02020603050405020304" pitchFamily="18" charset="0"/>
              </a:rPr>
              <a:t>thrombus.</a:t>
            </a:r>
          </a:p>
          <a:p>
            <a:pPr algn="just">
              <a:lnSpc>
                <a:spcPct val="150000"/>
              </a:lnSpc>
            </a:pPr>
            <a:endParaRPr lang="en-GB" sz="4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604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lvl="0" algn="just">
              <a:lnSpc>
                <a:spcPct val="150000"/>
              </a:lnSpc>
            </a:pPr>
            <a:r>
              <a:rPr lang="en-US" sz="2400" b="1"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3200" b="1" dirty="0" smtClean="0">
                <a:solidFill>
                  <a:prstClr val="black"/>
                </a:solidFill>
                <a:latin typeface="Times New Roman" panose="02020603050405020304" pitchFamily="18" charset="0"/>
                <a:cs typeface="Times New Roman" panose="02020603050405020304" pitchFamily="18" charset="0"/>
              </a:rPr>
              <a:t>	Composition </a:t>
            </a:r>
            <a:r>
              <a:rPr lang="en-US" sz="3200" b="1" dirty="0">
                <a:solidFill>
                  <a:prstClr val="black"/>
                </a:solidFill>
                <a:latin typeface="Times New Roman" panose="02020603050405020304" pitchFamily="18" charset="0"/>
                <a:cs typeface="Times New Roman" panose="02020603050405020304" pitchFamily="18" charset="0"/>
              </a:rPr>
              <a:t>of thrombi</a:t>
            </a:r>
          </a:p>
          <a:p>
            <a:pPr marL="342900" lvl="0" indent="-342900" algn="just">
              <a:lnSpc>
                <a:spcPct val="150000"/>
              </a:lnSpc>
              <a:buFont typeface="+mj-lt"/>
              <a:buAutoNum type="arabicPeriod"/>
            </a:pPr>
            <a:r>
              <a:rPr lang="en-US" sz="3200" b="1" dirty="0" smtClean="0">
                <a:solidFill>
                  <a:prstClr val="black"/>
                </a:solidFill>
                <a:latin typeface="Times New Roman" panose="02020603050405020304" pitchFamily="18" charset="0"/>
                <a:cs typeface="Times New Roman" panose="02020603050405020304" pitchFamily="18" charset="0"/>
              </a:rPr>
              <a:t>Pale </a:t>
            </a:r>
            <a:r>
              <a:rPr lang="en-US" sz="3200" b="1" dirty="0">
                <a:solidFill>
                  <a:prstClr val="black"/>
                </a:solidFill>
                <a:latin typeface="Times New Roman" panose="02020603050405020304" pitchFamily="18" charset="0"/>
                <a:cs typeface="Times New Roman" panose="02020603050405020304" pitchFamily="18" charset="0"/>
              </a:rPr>
              <a:t>thrombus</a:t>
            </a:r>
            <a:r>
              <a:rPr lang="en-US" sz="3200" dirty="0">
                <a:solidFill>
                  <a:prstClr val="black"/>
                </a:solidFill>
                <a:latin typeface="Times New Roman" panose="02020603050405020304" pitchFamily="18" charset="0"/>
                <a:cs typeface="Times New Roman" panose="02020603050405020304" pitchFamily="18" charset="0"/>
              </a:rPr>
              <a:t>- mainly found in first flowing blood as in arteries and consist of aggregated platelets  with some fibrin.</a:t>
            </a:r>
            <a:r>
              <a:rPr lang="en-GB" sz="3200" dirty="0">
                <a:solidFill>
                  <a:prstClr val="black"/>
                </a:solidFill>
                <a:latin typeface="Times New Roman" panose="02020603050405020304" pitchFamily="18" charset="0"/>
                <a:cs typeface="Times New Roman" panose="02020603050405020304" pitchFamily="18" charset="0"/>
              </a:rPr>
              <a:t> </a:t>
            </a:r>
            <a:r>
              <a:rPr lang="en-GB" sz="3200" b="1" i="1" dirty="0">
                <a:solidFill>
                  <a:prstClr val="black"/>
                </a:solidFill>
                <a:latin typeface="Times New Roman" panose="02020603050405020304" pitchFamily="18" charset="0"/>
                <a:cs typeface="Times New Roman" panose="02020603050405020304" pitchFamily="18" charset="0"/>
              </a:rPr>
              <a:t>Arterial thrombi </a:t>
            </a:r>
            <a:r>
              <a:rPr lang="en-GB" sz="3200" dirty="0">
                <a:solidFill>
                  <a:prstClr val="black"/>
                </a:solidFill>
                <a:latin typeface="Times New Roman" panose="02020603050405020304" pitchFamily="18" charset="0"/>
                <a:cs typeface="Times New Roman" panose="02020603050405020304" pitchFamily="18" charset="0"/>
              </a:rPr>
              <a:t>tend to be white and mural. White thrombi are firm and pale. </a:t>
            </a:r>
          </a:p>
          <a:p>
            <a:pPr marL="342900" lvl="0" indent="-342900" algn="just">
              <a:lnSpc>
                <a:spcPct val="150000"/>
              </a:lnSpc>
              <a:buFont typeface="+mj-lt"/>
              <a:buAutoNum type="arabicPeriod"/>
            </a:pPr>
            <a:r>
              <a:rPr lang="en-US" sz="3200" b="1" dirty="0">
                <a:solidFill>
                  <a:prstClr val="black"/>
                </a:solidFill>
                <a:latin typeface="Times New Roman" panose="02020603050405020304" pitchFamily="18" charset="0"/>
                <a:cs typeface="Times New Roman" panose="02020603050405020304" pitchFamily="18" charset="0"/>
              </a:rPr>
              <a:t>Red thrombus-</a:t>
            </a:r>
            <a:r>
              <a:rPr lang="en-US" sz="3200" dirty="0">
                <a:solidFill>
                  <a:prstClr val="black"/>
                </a:solidFill>
                <a:latin typeface="Times New Roman" panose="02020603050405020304" pitchFamily="18" charset="0"/>
                <a:cs typeface="Times New Roman" panose="02020603050405020304" pitchFamily="18" charset="0"/>
              </a:rPr>
              <a:t> which occurs mainly in stagnant blood vessels where strands of fibrin lying among elements of whole blood. </a:t>
            </a:r>
            <a:r>
              <a:rPr lang="en-GB" sz="3200" b="1" i="1" dirty="0">
                <a:solidFill>
                  <a:prstClr val="black"/>
                </a:solidFill>
                <a:latin typeface="Times New Roman" panose="02020603050405020304" pitchFamily="18" charset="0"/>
                <a:cs typeface="Times New Roman" panose="02020603050405020304" pitchFamily="18" charset="0"/>
              </a:rPr>
              <a:t>The venous thrombi </a:t>
            </a:r>
            <a:r>
              <a:rPr lang="en-GB" sz="3200" dirty="0">
                <a:solidFill>
                  <a:prstClr val="black"/>
                </a:solidFill>
                <a:latin typeface="Times New Roman" panose="02020603050405020304" pitchFamily="18" charset="0"/>
                <a:cs typeface="Times New Roman" panose="02020603050405020304" pitchFamily="18" charset="0"/>
              </a:rPr>
              <a:t>are red and occlusive. They are soft, red and gelatinous</a:t>
            </a:r>
          </a:p>
          <a:p>
            <a:pPr marL="342900" lvl="0" indent="-342900" algn="just">
              <a:lnSpc>
                <a:spcPct val="150000"/>
              </a:lnSpc>
              <a:buFont typeface="+mj-lt"/>
              <a:buAutoNum type="arabicPeriod"/>
            </a:pPr>
            <a:r>
              <a:rPr lang="en-US" sz="3200" b="1" dirty="0" smtClean="0">
                <a:solidFill>
                  <a:prstClr val="black"/>
                </a:solidFill>
                <a:latin typeface="Times New Roman" panose="02020603050405020304" pitchFamily="18" charset="0"/>
                <a:cs typeface="Times New Roman" panose="02020603050405020304" pitchFamily="18" charset="0"/>
              </a:rPr>
              <a:t>Mixed thrombus</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form in slowly  moving blood. They </a:t>
            </a:r>
            <a:r>
              <a:rPr lang="en-GB" sz="3200" dirty="0">
                <a:solidFill>
                  <a:prstClr val="black"/>
                </a:solidFill>
                <a:latin typeface="Times New Roman" panose="02020603050405020304" pitchFamily="18" charset="0"/>
                <a:cs typeface="Times New Roman" panose="02020603050405020304" pitchFamily="18" charset="0"/>
              </a:rPr>
              <a:t>consist of alternate white and red layers called lines of Zahn</a:t>
            </a:r>
            <a:r>
              <a:rPr lang="en-GB" sz="3200" dirty="0" smtClean="0">
                <a:solidFill>
                  <a:prstClr val="black"/>
                </a:solidFill>
                <a:latin typeface="Times New Roman" panose="02020603050405020304" pitchFamily="18" charset="0"/>
                <a:cs typeface="Times New Roman" panose="02020603050405020304" pitchFamily="18" charset="0"/>
              </a:rPr>
              <a:t>.</a:t>
            </a:r>
            <a:endParaRPr lang="en-GB"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901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07578"/>
          </a:xfrm>
          <a:prstGeom prst="rect">
            <a:avLst/>
          </a:prstGeom>
        </p:spPr>
        <p:txBody>
          <a:bodyPr wrap="square">
            <a:spAutoFit/>
          </a:bodyPr>
          <a:lstStyle/>
          <a:p>
            <a:pPr lvl="0" algn="just">
              <a:lnSpc>
                <a:spcPct val="150000"/>
              </a:lnSpc>
            </a:pPr>
            <a:r>
              <a:rPr lang="en-US" sz="4800" b="1" dirty="0">
                <a:solidFill>
                  <a:srgbClr val="00B0F0"/>
                </a:solidFill>
                <a:latin typeface="Times New Roman" panose="02020603050405020304" pitchFamily="18" charset="0"/>
                <a:cs typeface="Times New Roman" panose="02020603050405020304" pitchFamily="18" charset="0"/>
              </a:rPr>
              <a:t>NOTE</a:t>
            </a:r>
          </a:p>
          <a:p>
            <a:pPr lvl="0" algn="just">
              <a:lnSpc>
                <a:spcPct val="150000"/>
              </a:lnSpc>
            </a:pPr>
            <a:r>
              <a:rPr lang="en-US" sz="4800" dirty="0">
                <a:solidFill>
                  <a:srgbClr val="00B0F0"/>
                </a:solidFill>
                <a:latin typeface="Times New Roman" panose="02020603050405020304" pitchFamily="18" charset="0"/>
                <a:cs typeface="Times New Roman" panose="02020603050405020304" pitchFamily="18" charset="0"/>
              </a:rPr>
              <a:t>Formation of a solid or semi-solid mass from the constituents of the blood within the vascular system during life.</a:t>
            </a:r>
          </a:p>
          <a:p>
            <a:pPr lvl="0" algn="just">
              <a:lnSpc>
                <a:spcPct val="150000"/>
              </a:lnSpc>
            </a:pPr>
            <a:r>
              <a:rPr lang="en-GB" sz="4800" dirty="0">
                <a:solidFill>
                  <a:srgbClr val="00B0F0"/>
                </a:solidFill>
                <a:latin typeface="Times New Roman" panose="02020603050405020304" pitchFamily="18" charset="0"/>
                <a:cs typeface="Times New Roman" panose="02020603050405020304" pitchFamily="18" charset="0"/>
              </a:rPr>
              <a:t> In contrast, a blood clot is the mass of coagulated blood formed in vitro.</a:t>
            </a:r>
          </a:p>
        </p:txBody>
      </p:sp>
    </p:spTree>
    <p:extLst>
      <p:ext uri="{BB962C8B-B14F-4D97-AF65-F5344CB8AC3E}">
        <p14:creationId xmlns:p14="http://schemas.microsoft.com/office/powerpoint/2010/main" val="2408707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848302"/>
          </a:xfrm>
          <a:prstGeom prst="rect">
            <a:avLst/>
          </a:prstGeom>
        </p:spPr>
        <p:txBody>
          <a:bodyPr wrap="square">
            <a:spAutoFit/>
          </a:bodyPr>
          <a:lstStyle/>
          <a:p>
            <a:pPr algn="just">
              <a:lnSpc>
                <a:spcPct val="150000"/>
              </a:lnSpc>
            </a:pPr>
            <a:r>
              <a:rPr lang="en-GB" sz="4800" b="1" dirty="0" smtClean="0">
                <a:latin typeface="Times New Roman" panose="02020603050405020304" pitchFamily="18" charset="0"/>
                <a:cs typeface="Times New Roman" panose="02020603050405020304" pitchFamily="18" charset="0"/>
              </a:rPr>
              <a:t>				VIRCHOW’S TRIAD</a:t>
            </a:r>
          </a:p>
          <a:p>
            <a:pPr algn="just">
              <a:lnSpc>
                <a:spcPct val="150000"/>
              </a:lnSpc>
            </a:pPr>
            <a:r>
              <a:rPr lang="en-GB" sz="4800" dirty="0" smtClean="0">
                <a:latin typeface="Times New Roman" panose="02020603050405020304" pitchFamily="18" charset="0"/>
                <a:cs typeface="Times New Roman" panose="02020603050405020304" pitchFamily="18" charset="0"/>
              </a:rPr>
              <a:t>Virchow described three primary events which predispose to thrombus formation:</a:t>
            </a:r>
          </a:p>
          <a:p>
            <a:pPr marL="342900" indent="-342900" algn="just">
              <a:lnSpc>
                <a:spcPct val="150000"/>
              </a:lnSpc>
              <a:buFont typeface="+mj-lt"/>
              <a:buAutoNum type="alphaLcParenR"/>
            </a:pPr>
            <a:r>
              <a:rPr lang="en-GB" sz="4800" dirty="0" smtClean="0">
                <a:latin typeface="Times New Roman" panose="02020603050405020304" pitchFamily="18" charset="0"/>
                <a:cs typeface="Times New Roman" panose="02020603050405020304" pitchFamily="18" charset="0"/>
              </a:rPr>
              <a:t>Endothelial injury</a:t>
            </a:r>
          </a:p>
          <a:p>
            <a:pPr marL="342900" indent="-342900" algn="just">
              <a:lnSpc>
                <a:spcPct val="150000"/>
              </a:lnSpc>
              <a:buFont typeface="+mj-lt"/>
              <a:buAutoNum type="alphaLcParenR"/>
            </a:pPr>
            <a:r>
              <a:rPr lang="en-GB" sz="4800" dirty="0" smtClean="0">
                <a:latin typeface="Times New Roman" panose="02020603050405020304" pitchFamily="18" charset="0"/>
                <a:cs typeface="Times New Roman" panose="02020603050405020304" pitchFamily="18" charset="0"/>
              </a:rPr>
              <a:t>Haemodynamic changes (Altered blood flow)</a:t>
            </a:r>
          </a:p>
          <a:p>
            <a:pPr marL="342900" indent="-342900" algn="just">
              <a:lnSpc>
                <a:spcPct val="150000"/>
              </a:lnSpc>
              <a:buFont typeface="+mj-lt"/>
              <a:buAutoNum type="alphaLcParenR"/>
            </a:pPr>
            <a:r>
              <a:rPr lang="en-GB" sz="4800" dirty="0" smtClean="0">
                <a:latin typeface="Times New Roman" panose="02020603050405020304" pitchFamily="18" charset="0"/>
                <a:cs typeface="Times New Roman" panose="02020603050405020304" pitchFamily="18" charset="0"/>
              </a:rPr>
              <a:t>Hypercoagulability of blood.</a:t>
            </a:r>
          </a:p>
          <a:p>
            <a:pPr algn="just">
              <a:lnSpc>
                <a:spcPct val="150000"/>
              </a:lnSpc>
            </a:pPr>
            <a:endParaRPr lang="en-GB"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768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5914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09310"/>
          </a:xfrm>
          <a:prstGeom prst="rect">
            <a:avLst/>
          </a:prstGeom>
        </p:spPr>
        <p:txBody>
          <a:bodyPr wrap="square">
            <a:spAutoFit/>
          </a:bodyPr>
          <a:lstStyle/>
          <a:p>
            <a:pPr marL="4000500" lvl="8" indent="-342900" algn="just">
              <a:lnSpc>
                <a:spcPct val="150000"/>
              </a:lnSpc>
              <a:buAutoNum type="arabicPeriod"/>
            </a:pPr>
            <a:r>
              <a:rPr lang="en-GB" sz="3200" b="1" dirty="0" smtClean="0">
                <a:latin typeface="Times New Roman" panose="02020603050405020304" pitchFamily="18" charset="0"/>
                <a:cs typeface="Times New Roman" panose="02020603050405020304" pitchFamily="18" charset="0"/>
              </a:rPr>
              <a:t>ENDOTHELIAL INJURY. </a:t>
            </a:r>
          </a:p>
          <a:p>
            <a:pPr algn="just">
              <a:lnSpc>
                <a:spcPct val="150000"/>
              </a:lnSpc>
            </a:pPr>
            <a:r>
              <a:rPr lang="en-GB" sz="4400" dirty="0" smtClean="0">
                <a:latin typeface="Times New Roman" panose="02020603050405020304" pitchFamily="18" charset="0"/>
                <a:cs typeface="Times New Roman" panose="02020603050405020304" pitchFamily="18" charset="0"/>
              </a:rPr>
              <a:t>The integrity of blood vessel wall is important for maintaining normal blood flow. An intact endothelium has the following functions: </a:t>
            </a:r>
          </a:p>
          <a:p>
            <a:pPr marL="400050" indent="-400050" algn="just">
              <a:lnSpc>
                <a:spcPct val="150000"/>
              </a:lnSpc>
              <a:buAutoNum type="romanLcParenR"/>
            </a:pPr>
            <a:r>
              <a:rPr lang="en-GB" sz="4400" dirty="0" smtClean="0">
                <a:latin typeface="Times New Roman" panose="02020603050405020304" pitchFamily="18" charset="0"/>
                <a:cs typeface="Times New Roman" panose="02020603050405020304" pitchFamily="18" charset="0"/>
              </a:rPr>
              <a:t>It protects the flowing blood from the </a:t>
            </a:r>
            <a:r>
              <a:rPr lang="en-GB" sz="4400" dirty="0" err="1" smtClean="0">
                <a:latin typeface="Times New Roman" panose="02020603050405020304" pitchFamily="18" charset="0"/>
                <a:cs typeface="Times New Roman" panose="02020603050405020304" pitchFamily="18" charset="0"/>
              </a:rPr>
              <a:t>thrombogenic</a:t>
            </a:r>
            <a:r>
              <a:rPr lang="en-GB" sz="4400" dirty="0" smtClean="0">
                <a:latin typeface="Times New Roman" panose="02020603050405020304" pitchFamily="18" charset="0"/>
                <a:cs typeface="Times New Roman" panose="02020603050405020304" pitchFamily="18" charset="0"/>
              </a:rPr>
              <a:t> influence of </a:t>
            </a:r>
            <a:r>
              <a:rPr lang="en-GB" sz="4400" dirty="0" err="1" smtClean="0">
                <a:latin typeface="Times New Roman" panose="02020603050405020304" pitchFamily="18" charset="0"/>
                <a:cs typeface="Times New Roman" panose="02020603050405020304" pitchFamily="18" charset="0"/>
              </a:rPr>
              <a:t>subendothelium</a:t>
            </a:r>
            <a:r>
              <a:rPr lang="en-GB" sz="44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26818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09732"/>
          </a:xfrm>
          <a:prstGeom prst="rect">
            <a:avLst/>
          </a:prstGeom>
        </p:spPr>
        <p:txBody>
          <a:bodyPr wrap="square">
            <a:spAutoFit/>
          </a:bodyPr>
          <a:lstStyle/>
          <a:p>
            <a:pPr marL="400050" lvl="0" indent="-400050" algn="just">
              <a:lnSpc>
                <a:spcPct val="150000"/>
              </a:lnSpc>
              <a:buFontTx/>
              <a:buAutoNum type="romanLcParenR"/>
            </a:pPr>
            <a:r>
              <a:rPr lang="en-GB" sz="3600" dirty="0">
                <a:solidFill>
                  <a:prstClr val="black"/>
                </a:solidFill>
                <a:latin typeface="Times New Roman" panose="02020603050405020304" pitchFamily="18" charset="0"/>
                <a:cs typeface="Times New Roman" panose="02020603050405020304" pitchFamily="18" charset="0"/>
              </a:rPr>
              <a:t> It elaborates a few anti-thrombotic factors (thrombosis inhibitory factors) e.g. Heparin-like substance which accelerates the action of </a:t>
            </a:r>
            <a:r>
              <a:rPr lang="en-GB" sz="3600" dirty="0" err="1">
                <a:solidFill>
                  <a:prstClr val="black"/>
                </a:solidFill>
                <a:latin typeface="Times New Roman" panose="02020603050405020304" pitchFamily="18" charset="0"/>
                <a:cs typeface="Times New Roman" panose="02020603050405020304" pitchFamily="18" charset="0"/>
              </a:rPr>
              <a:t>antithrombin</a:t>
            </a:r>
            <a:r>
              <a:rPr lang="en-GB" sz="3600" dirty="0">
                <a:solidFill>
                  <a:prstClr val="black"/>
                </a:solidFill>
                <a:latin typeface="Times New Roman" panose="02020603050405020304" pitchFamily="18" charset="0"/>
                <a:cs typeface="Times New Roman" panose="02020603050405020304" pitchFamily="18" charset="0"/>
              </a:rPr>
              <a:t> III and inactivates some other clotting factors.</a:t>
            </a:r>
          </a:p>
          <a:p>
            <a:pPr marL="400050" lvl="0" indent="-400050" algn="just">
              <a:lnSpc>
                <a:spcPct val="150000"/>
              </a:lnSpc>
              <a:buFontTx/>
              <a:buAutoNum type="romanLcParenR"/>
            </a:pPr>
            <a:r>
              <a:rPr lang="en-GB" sz="3600" dirty="0">
                <a:solidFill>
                  <a:prstClr val="black"/>
                </a:solidFill>
                <a:latin typeface="Times New Roman" panose="02020603050405020304" pitchFamily="18" charset="0"/>
                <a:cs typeface="Times New Roman" panose="02020603050405020304" pitchFamily="18" charset="0"/>
              </a:rPr>
              <a:t>It can release a few </a:t>
            </a:r>
            <a:r>
              <a:rPr lang="en-GB" sz="3600" dirty="0" err="1">
                <a:solidFill>
                  <a:prstClr val="black"/>
                </a:solidFill>
                <a:latin typeface="Times New Roman" panose="02020603050405020304" pitchFamily="18" charset="0"/>
                <a:cs typeface="Times New Roman" panose="02020603050405020304" pitchFamily="18" charset="0"/>
              </a:rPr>
              <a:t>prothrombotic</a:t>
            </a:r>
            <a:r>
              <a:rPr lang="en-GB" sz="3600" dirty="0">
                <a:solidFill>
                  <a:prstClr val="black"/>
                </a:solidFill>
                <a:latin typeface="Times New Roman" panose="02020603050405020304" pitchFamily="18" charset="0"/>
                <a:cs typeface="Times New Roman" panose="02020603050405020304" pitchFamily="18" charset="0"/>
              </a:rPr>
              <a:t> factors which have </a:t>
            </a:r>
            <a:r>
              <a:rPr lang="en-GB" sz="3600" dirty="0" err="1">
                <a:solidFill>
                  <a:prstClr val="black"/>
                </a:solidFill>
                <a:latin typeface="Times New Roman" panose="02020603050405020304" pitchFamily="18" charset="0"/>
                <a:cs typeface="Times New Roman" panose="02020603050405020304" pitchFamily="18" charset="0"/>
              </a:rPr>
              <a:t>procoagulant</a:t>
            </a:r>
            <a:r>
              <a:rPr lang="en-GB" sz="3600" dirty="0">
                <a:solidFill>
                  <a:prstClr val="black"/>
                </a:solidFill>
                <a:latin typeface="Times New Roman" panose="02020603050405020304" pitchFamily="18" charset="0"/>
                <a:cs typeface="Times New Roman" panose="02020603050405020304" pitchFamily="18" charset="0"/>
              </a:rPr>
              <a:t> properties (thrombosis favouring factors) e.g. a) Thromboplastin or tissue factor released from endothelial cells.</a:t>
            </a:r>
          </a:p>
        </p:txBody>
      </p:sp>
    </p:spTree>
    <p:extLst>
      <p:ext uri="{BB962C8B-B14F-4D97-AF65-F5344CB8AC3E}">
        <p14:creationId xmlns:p14="http://schemas.microsoft.com/office/powerpoint/2010/main" val="4268301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GB" sz="3600" dirty="0" smtClean="0">
                <a:latin typeface="Times New Roman" panose="02020603050405020304" pitchFamily="18" charset="0"/>
                <a:cs typeface="Times New Roman" panose="02020603050405020304" pitchFamily="18" charset="0"/>
              </a:rPr>
              <a:t> Vascular injury exposes the </a:t>
            </a:r>
            <a:r>
              <a:rPr lang="en-GB" sz="3600" dirty="0" err="1" smtClean="0">
                <a:latin typeface="Times New Roman" panose="02020603050405020304" pitchFamily="18" charset="0"/>
                <a:cs typeface="Times New Roman" panose="02020603050405020304" pitchFamily="18" charset="0"/>
              </a:rPr>
              <a:t>subendothelial</a:t>
            </a:r>
            <a:r>
              <a:rPr lang="en-GB" sz="3600" dirty="0" smtClean="0">
                <a:latin typeface="Times New Roman" panose="02020603050405020304" pitchFamily="18" charset="0"/>
                <a:cs typeface="Times New Roman" panose="02020603050405020304" pitchFamily="18" charset="0"/>
              </a:rPr>
              <a:t> connective tissue (</a:t>
            </a:r>
            <a:r>
              <a:rPr lang="en-GB" sz="3600" dirty="0" err="1" smtClean="0">
                <a:latin typeface="Times New Roman" panose="02020603050405020304" pitchFamily="18" charset="0"/>
                <a:cs typeface="Times New Roman" panose="02020603050405020304" pitchFamily="18" charset="0"/>
              </a:rPr>
              <a:t>e.g.collagen</a:t>
            </a:r>
            <a:r>
              <a:rPr lang="en-GB" sz="3600" dirty="0" smtClean="0">
                <a:latin typeface="Times New Roman" panose="02020603050405020304" pitchFamily="18" charset="0"/>
                <a:cs typeface="Times New Roman" panose="02020603050405020304" pitchFamily="18" charset="0"/>
              </a:rPr>
              <a:t>, elastin, fibronectin, laminin and </a:t>
            </a:r>
            <a:r>
              <a:rPr lang="en-GB" sz="3600" dirty="0" err="1" smtClean="0">
                <a:latin typeface="Times New Roman" panose="02020603050405020304" pitchFamily="18" charset="0"/>
                <a:cs typeface="Times New Roman" panose="02020603050405020304" pitchFamily="18" charset="0"/>
              </a:rPr>
              <a:t>glycosaminoglycans</a:t>
            </a:r>
            <a:r>
              <a:rPr lang="en-GB" sz="3600" dirty="0" smtClean="0">
                <a:latin typeface="Times New Roman" panose="02020603050405020304" pitchFamily="18" charset="0"/>
                <a:cs typeface="Times New Roman" panose="02020603050405020304" pitchFamily="18" charset="0"/>
              </a:rPr>
              <a:t>) which are </a:t>
            </a:r>
            <a:r>
              <a:rPr lang="en-GB" sz="3600" dirty="0" err="1" smtClean="0">
                <a:latin typeface="Times New Roman" panose="02020603050405020304" pitchFamily="18" charset="0"/>
                <a:cs typeface="Times New Roman" panose="02020603050405020304" pitchFamily="18" charset="0"/>
              </a:rPr>
              <a:t>thrombogenic</a:t>
            </a:r>
            <a:r>
              <a:rPr lang="en-GB" sz="3600" dirty="0" smtClean="0">
                <a:latin typeface="Times New Roman" panose="02020603050405020304" pitchFamily="18" charset="0"/>
                <a:cs typeface="Times New Roman" panose="02020603050405020304" pitchFamily="18" charset="0"/>
              </a:rPr>
              <a:t> and thus plays important role in initiating haemostasis as well as thrombosis.</a:t>
            </a:r>
          </a:p>
          <a:p>
            <a:pPr marL="285750" indent="-285750" algn="just">
              <a:lnSpc>
                <a:spcPct val="150000"/>
              </a:lnSpc>
              <a:buFont typeface="Wingdings" panose="05000000000000000000" pitchFamily="2" charset="2"/>
              <a:buChar char="ü"/>
            </a:pPr>
            <a:r>
              <a:rPr lang="en-GB" sz="4000" dirty="0" smtClean="0">
                <a:latin typeface="Times New Roman" panose="02020603050405020304" pitchFamily="18" charset="0"/>
                <a:cs typeface="Times New Roman" panose="02020603050405020304" pitchFamily="18" charset="0"/>
              </a:rPr>
              <a:t>Endothelial injury is of major significance in the formation of arterial thrombi and thrombi of the heart, especially of the left ventricle. </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784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09639"/>
          </a:xfrm>
          <a:prstGeom prst="rect">
            <a:avLst/>
          </a:prstGeom>
        </p:spPr>
        <p:txBody>
          <a:bodyPr wrap="square">
            <a:spAutoFit/>
          </a:bodyPr>
          <a:lstStyle/>
          <a:p>
            <a:pPr lvl="1" algn="just">
              <a:lnSpc>
                <a:spcPct val="150000"/>
              </a:lnSpc>
            </a:pPr>
            <a:r>
              <a:rPr lang="en-GB" sz="2000" dirty="0" smtClean="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ROLE OF PLATELETS. </a:t>
            </a:r>
            <a:endParaRPr lang="en-GB" sz="3200" b="1" dirty="0" smtClean="0">
              <a:latin typeface="Times New Roman" panose="02020603050405020304" pitchFamily="18" charset="0"/>
              <a:cs typeface="Times New Roman" panose="02020603050405020304" pitchFamily="18" charset="0"/>
            </a:endParaRPr>
          </a:p>
          <a:p>
            <a:pPr algn="just">
              <a:lnSpc>
                <a:spcPct val="150000"/>
              </a:lnSpc>
            </a:pPr>
            <a:r>
              <a:rPr lang="en-GB" sz="3200" dirty="0" smtClean="0">
                <a:latin typeface="Times New Roman" panose="02020603050405020304" pitchFamily="18" charset="0"/>
                <a:cs typeface="Times New Roman" panose="02020603050405020304" pitchFamily="18" charset="0"/>
              </a:rPr>
              <a:t>Following endothelial cell injury, platelets come to play a central role in normal haemostasis as well as in thrombosis. </a:t>
            </a:r>
          </a:p>
          <a:p>
            <a:pPr marL="400050" indent="-400050" algn="just">
              <a:lnSpc>
                <a:spcPct val="150000"/>
              </a:lnSpc>
              <a:buAutoNum type="romanLcParenR"/>
            </a:pPr>
            <a:r>
              <a:rPr lang="en-GB" sz="3200" dirty="0" smtClean="0">
                <a:latin typeface="Times New Roman" panose="02020603050405020304" pitchFamily="18" charset="0"/>
                <a:cs typeface="Times New Roman" panose="02020603050405020304" pitchFamily="18" charset="0"/>
              </a:rPr>
              <a:t>Platelet adhesion. The platelets in circulation recognise the site of endothelial injury and adhere to exposed </a:t>
            </a:r>
            <a:r>
              <a:rPr lang="en-GB" sz="3200" dirty="0" err="1" smtClean="0">
                <a:latin typeface="Times New Roman" panose="02020603050405020304" pitchFamily="18" charset="0"/>
                <a:cs typeface="Times New Roman" panose="02020603050405020304" pitchFamily="18" charset="0"/>
              </a:rPr>
              <a:t>subendothelial</a:t>
            </a:r>
            <a:r>
              <a:rPr lang="en-GB" sz="3200" dirty="0" smtClean="0">
                <a:latin typeface="Times New Roman" panose="02020603050405020304" pitchFamily="18" charset="0"/>
                <a:cs typeface="Times New Roman" panose="02020603050405020304" pitchFamily="18" charset="0"/>
              </a:rPr>
              <a:t> collagen (primary aggregation)</a:t>
            </a:r>
          </a:p>
          <a:p>
            <a:pPr marL="400050" indent="-400050" algn="just">
              <a:lnSpc>
                <a:spcPct val="150000"/>
              </a:lnSpc>
              <a:buAutoNum type="romanLcParenR"/>
            </a:pPr>
            <a:r>
              <a:rPr lang="en-GB" sz="3200" dirty="0" smtClean="0">
                <a:latin typeface="Times New Roman" panose="02020603050405020304" pitchFamily="18" charset="0"/>
                <a:cs typeface="Times New Roman" panose="02020603050405020304" pitchFamily="18" charset="0"/>
              </a:rPr>
              <a:t>Platelet </a:t>
            </a:r>
            <a:r>
              <a:rPr lang="en-GB" sz="3200" dirty="0" smtClean="0">
                <a:latin typeface="Times New Roman" panose="02020603050405020304" pitchFamily="18" charset="0"/>
                <a:cs typeface="Times New Roman" panose="02020603050405020304" pitchFamily="18" charset="0"/>
              </a:rPr>
              <a:t>release reaction. The activated platelets then undergo release reaction by which the platelet granules are released to the exterior. (There is  ADP released here- adenosine diphosphate)</a:t>
            </a:r>
          </a:p>
          <a:p>
            <a:pPr marL="400050" indent="-400050" algn="just">
              <a:lnSpc>
                <a:spcPct val="150000"/>
              </a:lnSpc>
              <a:buAutoNum type="romanLcParenR"/>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064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49011"/>
          </a:xfrm>
          <a:prstGeom prst="rect">
            <a:avLst/>
          </a:prstGeom>
        </p:spPr>
        <p:txBody>
          <a:bodyPr wrap="square">
            <a:spAutoFit/>
          </a:bodyPr>
          <a:lstStyle/>
          <a:p>
            <a:pPr marL="571500" lvl="0" indent="-571500" algn="just">
              <a:lnSpc>
                <a:spcPct val="150000"/>
              </a:lnSpc>
              <a:buFont typeface="+mj-lt"/>
              <a:buAutoNum type="romanLcPeriod" startAt="3"/>
            </a:pPr>
            <a:r>
              <a:rPr lang="en-GB" sz="4400" dirty="0">
                <a:solidFill>
                  <a:prstClr val="black"/>
                </a:solidFill>
                <a:latin typeface="Times New Roman" panose="02020603050405020304" pitchFamily="18" charset="0"/>
                <a:cs typeface="Times New Roman" panose="02020603050405020304" pitchFamily="18" charset="0"/>
              </a:rPr>
              <a:t>Platelet aggregation. Following release of ADP, a potent platelet aggregating agent, aggregation of additional platelets takes place (secondary aggregation). This results in formation of temporary haemostatic plug</a:t>
            </a:r>
          </a:p>
        </p:txBody>
      </p:sp>
    </p:spTree>
    <p:extLst>
      <p:ext uri="{BB962C8B-B14F-4D97-AF65-F5344CB8AC3E}">
        <p14:creationId xmlns:p14="http://schemas.microsoft.com/office/powerpoint/2010/main" val="342161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724644"/>
          </a:xfrm>
          <a:prstGeom prst="rect">
            <a:avLst/>
          </a:prstGeom>
        </p:spPr>
        <p:txBody>
          <a:bodyPr wrap="square">
            <a:spAutoFit/>
          </a:bodyPr>
          <a:lstStyle/>
          <a:p>
            <a:pPr>
              <a:lnSpc>
                <a:spcPct val="150000"/>
              </a:lnSpc>
            </a:pPr>
            <a:r>
              <a:rPr lang="en-GB" b="1" dirty="0" smtClean="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a:t>
            </a:r>
            <a:r>
              <a:rPr lang="en-GB" sz="4800" b="1" dirty="0" smtClean="0">
                <a:latin typeface="Times New Roman" panose="02020603050405020304" pitchFamily="18" charset="0"/>
                <a:cs typeface="Times New Roman" panose="02020603050405020304" pitchFamily="18" charset="0"/>
              </a:rPr>
              <a:t>	CAUSES</a:t>
            </a:r>
          </a:p>
          <a:p>
            <a:pPr>
              <a:lnSpc>
                <a:spcPct val="150000"/>
              </a:lnSpc>
            </a:pPr>
            <a:r>
              <a:rPr lang="en-GB" sz="2800" dirty="0" smtClean="0">
                <a:latin typeface="Times New Roman" panose="02020603050405020304" pitchFamily="18" charset="0"/>
                <a:cs typeface="Times New Roman" panose="02020603050405020304" pitchFamily="18" charset="0"/>
              </a:rPr>
              <a:t>They are divided into:</a:t>
            </a:r>
          </a:p>
          <a:p>
            <a:pPr marL="400050" indent="-400050">
              <a:lnSpc>
                <a:spcPct val="150000"/>
              </a:lnSpc>
              <a:buAutoNum type="romanUcPeriod"/>
            </a:pPr>
            <a:r>
              <a:rPr lang="en-GB" sz="2800" dirty="0" smtClean="0">
                <a:latin typeface="Times New Roman" panose="02020603050405020304" pitchFamily="18" charset="0"/>
                <a:cs typeface="Times New Roman" panose="02020603050405020304" pitchFamily="18" charset="0"/>
              </a:rPr>
              <a:t>Haemorrhagic </a:t>
            </a:r>
            <a:r>
              <a:rPr lang="en-GB" sz="2800" dirty="0">
                <a:latin typeface="Times New Roman" panose="02020603050405020304" pitchFamily="18" charset="0"/>
                <a:cs typeface="Times New Roman" panose="02020603050405020304" pitchFamily="18" charset="0"/>
              </a:rPr>
              <a:t>diathesis due to vascular abnormalities. </a:t>
            </a:r>
            <a:endParaRPr lang="en-GB" sz="2800" dirty="0" smtClean="0">
              <a:latin typeface="Times New Roman" panose="02020603050405020304" pitchFamily="18" charset="0"/>
              <a:cs typeface="Times New Roman" panose="02020603050405020304" pitchFamily="18" charset="0"/>
            </a:endParaRPr>
          </a:p>
          <a:p>
            <a:pPr marL="400050" indent="-400050">
              <a:lnSpc>
                <a:spcPct val="150000"/>
              </a:lnSpc>
              <a:buAutoNum type="romanUcPeriod"/>
            </a:pPr>
            <a:r>
              <a:rPr lang="en-GB" sz="2800" dirty="0" smtClean="0">
                <a:latin typeface="Times New Roman" panose="02020603050405020304" pitchFamily="18" charset="0"/>
                <a:cs typeface="Times New Roman" panose="02020603050405020304" pitchFamily="18" charset="0"/>
              </a:rPr>
              <a:t>Haemorrhagic </a:t>
            </a:r>
            <a:r>
              <a:rPr lang="en-GB" sz="2800" dirty="0">
                <a:latin typeface="Times New Roman" panose="02020603050405020304" pitchFamily="18" charset="0"/>
                <a:cs typeface="Times New Roman" panose="02020603050405020304" pitchFamily="18" charset="0"/>
              </a:rPr>
              <a:t>diathesis related to platelet abnormalities. </a:t>
            </a:r>
            <a:r>
              <a:rPr lang="en-GB" sz="2800" dirty="0" smtClean="0">
                <a:latin typeface="Times New Roman" panose="02020603050405020304" pitchFamily="18" charset="0"/>
                <a:cs typeface="Times New Roman" panose="02020603050405020304" pitchFamily="18" charset="0"/>
              </a:rPr>
              <a:t>E.g. </a:t>
            </a:r>
            <a:r>
              <a:rPr lang="en-GB" sz="2800" dirty="0" err="1" smtClean="0">
                <a:latin typeface="Times New Roman" panose="02020603050405020304" pitchFamily="18" charset="0"/>
                <a:cs typeface="Times New Roman" panose="02020603050405020304" pitchFamily="18" charset="0"/>
              </a:rPr>
              <a:t>thrombocytopaenia</a:t>
            </a:r>
            <a:endParaRPr lang="en-GB" sz="2800" dirty="0" smtClean="0">
              <a:latin typeface="Times New Roman" panose="02020603050405020304" pitchFamily="18" charset="0"/>
              <a:cs typeface="Times New Roman" panose="02020603050405020304" pitchFamily="18" charset="0"/>
            </a:endParaRPr>
          </a:p>
          <a:p>
            <a:pPr marL="400050" indent="-400050">
              <a:lnSpc>
                <a:spcPct val="150000"/>
              </a:lnSpc>
              <a:buAutoNum type="romanUcPeriod"/>
            </a:pPr>
            <a:r>
              <a:rPr lang="en-GB" sz="2800" dirty="0" smtClean="0">
                <a:latin typeface="Times New Roman" panose="02020603050405020304" pitchFamily="18" charset="0"/>
                <a:cs typeface="Times New Roman" panose="02020603050405020304" pitchFamily="18" charset="0"/>
              </a:rPr>
              <a:t>Disorders </a:t>
            </a:r>
            <a:r>
              <a:rPr lang="en-GB" sz="2800" dirty="0">
                <a:latin typeface="Times New Roman" panose="02020603050405020304" pitchFamily="18" charset="0"/>
                <a:cs typeface="Times New Roman" panose="02020603050405020304" pitchFamily="18" charset="0"/>
              </a:rPr>
              <a:t>of coagulation factors</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E.g. </a:t>
            </a:r>
            <a:r>
              <a:rPr lang="en-GB" sz="2800" dirty="0" smtClean="0">
                <a:latin typeface="Times New Roman" panose="02020603050405020304" pitchFamily="18" charset="0"/>
                <a:cs typeface="Times New Roman" panose="02020603050405020304" pitchFamily="18" charset="0"/>
              </a:rPr>
              <a:t>Haemophilia, Christmas </a:t>
            </a:r>
            <a:r>
              <a:rPr lang="en-GB" sz="2800" dirty="0">
                <a:latin typeface="Times New Roman" panose="02020603050405020304" pitchFamily="18" charset="0"/>
                <a:cs typeface="Times New Roman" panose="02020603050405020304" pitchFamily="18" charset="0"/>
              </a:rPr>
              <a:t>Disease </a:t>
            </a:r>
            <a:r>
              <a:rPr lang="en-GB" sz="2800" dirty="0" smtClean="0">
                <a:latin typeface="Times New Roman" panose="02020603050405020304" pitchFamily="18" charset="0"/>
                <a:cs typeface="Times New Roman" panose="02020603050405020304" pitchFamily="18" charset="0"/>
              </a:rPr>
              <a:t> </a:t>
            </a:r>
          </a:p>
          <a:p>
            <a:pPr marL="400050" indent="-400050">
              <a:lnSpc>
                <a:spcPct val="150000"/>
              </a:lnSpc>
              <a:buAutoNum type="romanUcPeriod"/>
            </a:pPr>
            <a:r>
              <a:rPr lang="en-GB" sz="2800" dirty="0" smtClean="0">
                <a:latin typeface="Times New Roman" panose="02020603050405020304" pitchFamily="18" charset="0"/>
                <a:cs typeface="Times New Roman" panose="02020603050405020304" pitchFamily="18" charset="0"/>
              </a:rPr>
              <a:t>Haemorrhagic </a:t>
            </a:r>
            <a:r>
              <a:rPr lang="en-GB" sz="2800" dirty="0">
                <a:latin typeface="Times New Roman" panose="02020603050405020304" pitchFamily="18" charset="0"/>
                <a:cs typeface="Times New Roman" panose="02020603050405020304" pitchFamily="18" charset="0"/>
              </a:rPr>
              <a:t>diathesis due to fibrinolytic defects. </a:t>
            </a:r>
            <a:endParaRPr lang="en-GB" sz="2800" dirty="0" smtClean="0">
              <a:latin typeface="Times New Roman" panose="02020603050405020304" pitchFamily="18" charset="0"/>
              <a:cs typeface="Times New Roman" panose="02020603050405020304" pitchFamily="18" charset="0"/>
            </a:endParaRPr>
          </a:p>
          <a:p>
            <a:pPr marL="400050" indent="-400050">
              <a:lnSpc>
                <a:spcPct val="150000"/>
              </a:lnSpc>
              <a:buAutoNum type="romanUcPeriod"/>
            </a:pPr>
            <a:r>
              <a:rPr lang="en-GB" sz="2800" dirty="0" smtClean="0">
                <a:latin typeface="Times New Roman" panose="02020603050405020304" pitchFamily="18" charset="0"/>
                <a:cs typeface="Times New Roman" panose="02020603050405020304" pitchFamily="18" charset="0"/>
              </a:rPr>
              <a:t>Combination </a:t>
            </a:r>
            <a:r>
              <a:rPr lang="en-GB" sz="2800" dirty="0">
                <a:latin typeface="Times New Roman" panose="02020603050405020304" pitchFamily="18" charset="0"/>
                <a:cs typeface="Times New Roman" panose="02020603050405020304" pitchFamily="18" charset="0"/>
              </a:rPr>
              <a:t>of all these as occurs in disseminated intravascular coagulation (DIC). </a:t>
            </a:r>
          </a:p>
        </p:txBody>
      </p:sp>
    </p:spTree>
    <p:extLst>
      <p:ext uri="{BB962C8B-B14F-4D97-AF65-F5344CB8AC3E}">
        <p14:creationId xmlns:p14="http://schemas.microsoft.com/office/powerpoint/2010/main" val="371933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just">
              <a:lnSpc>
                <a:spcPct val="150000"/>
              </a:lnSpc>
            </a:pPr>
            <a:r>
              <a:rPr lang="en-GB" sz="3600" dirty="0" smtClean="0">
                <a:latin typeface="Times New Roman" panose="02020603050405020304" pitchFamily="18" charset="0"/>
                <a:cs typeface="Times New Roman" panose="02020603050405020304" pitchFamily="18" charset="0"/>
              </a:rPr>
              <a:t> </a:t>
            </a:r>
            <a:r>
              <a:rPr lang="en-GB" sz="3600" b="1" dirty="0" smtClean="0">
                <a:latin typeface="Times New Roman" panose="02020603050405020304" pitchFamily="18" charset="0"/>
                <a:cs typeface="Times New Roman" panose="02020603050405020304" pitchFamily="18" charset="0"/>
              </a:rPr>
              <a:t>HAEMODYNAMIC CHANGES / ALTERATION </a:t>
            </a:r>
            <a:r>
              <a:rPr lang="en-GB" sz="3600" b="1" dirty="0" smtClean="0">
                <a:latin typeface="Times New Roman" panose="02020603050405020304" pitchFamily="18" charset="0"/>
                <a:cs typeface="Times New Roman" panose="02020603050405020304" pitchFamily="18" charset="0"/>
              </a:rPr>
              <a:t>OF </a:t>
            </a:r>
            <a:r>
              <a:rPr lang="en-GB" sz="3600" b="1" dirty="0" smtClean="0">
                <a:latin typeface="Times New Roman" panose="02020603050405020304" pitchFamily="18" charset="0"/>
                <a:cs typeface="Times New Roman" panose="02020603050405020304" pitchFamily="18" charset="0"/>
              </a:rPr>
              <a:t>							BLOOD </a:t>
            </a:r>
            <a:r>
              <a:rPr lang="en-GB" sz="3600" b="1" dirty="0" smtClean="0">
                <a:latin typeface="Times New Roman" panose="02020603050405020304" pitchFamily="18" charset="0"/>
                <a:cs typeface="Times New Roman" panose="02020603050405020304" pitchFamily="18" charset="0"/>
              </a:rPr>
              <a:t>FLOW. </a:t>
            </a:r>
          </a:p>
          <a:p>
            <a:pPr algn="just">
              <a:lnSpc>
                <a:spcPct val="150000"/>
              </a:lnSpc>
            </a:pPr>
            <a:r>
              <a:rPr lang="en-GB" sz="3600" dirty="0" smtClean="0">
                <a:latin typeface="Times New Roman" panose="02020603050405020304" pitchFamily="18" charset="0"/>
                <a:cs typeface="Times New Roman" panose="02020603050405020304" pitchFamily="18" charset="0"/>
              </a:rPr>
              <a:t>Turbulence means unequal flow while stasis means slowing.</a:t>
            </a:r>
          </a:p>
          <a:p>
            <a:pPr marL="514350" indent="-514350" algn="just">
              <a:lnSpc>
                <a:spcPct val="150000"/>
              </a:lnSpc>
              <a:buAutoNum type="romanLcParenR"/>
            </a:pPr>
            <a:r>
              <a:rPr lang="en-GB" sz="3600" dirty="0" smtClean="0">
                <a:latin typeface="Times New Roman" panose="02020603050405020304" pitchFamily="18" charset="0"/>
                <a:cs typeface="Times New Roman" panose="02020603050405020304" pitchFamily="18" charset="0"/>
              </a:rPr>
              <a:t>Normally, there is axial flow of blood, most rapidly-moving central stream consists of leucocytes and red cells. </a:t>
            </a:r>
            <a:r>
              <a:rPr lang="en-GB" sz="3600" dirty="0">
                <a:latin typeface="Times New Roman" panose="02020603050405020304" pitchFamily="18" charset="0"/>
                <a:cs typeface="Times New Roman" panose="02020603050405020304" pitchFamily="18" charset="0"/>
              </a:rPr>
              <a:t>P</a:t>
            </a:r>
            <a:r>
              <a:rPr lang="en-GB" sz="3600" dirty="0" smtClean="0">
                <a:latin typeface="Times New Roman" panose="02020603050405020304" pitchFamily="18" charset="0"/>
                <a:cs typeface="Times New Roman" panose="02020603050405020304" pitchFamily="18" charset="0"/>
              </a:rPr>
              <a:t>latelets are present in the slow-moving laminar stream adjacent to the central stream while the peripheral stream consists of most slow-moving cell-free plasma close to endothelial layer </a:t>
            </a:r>
          </a:p>
        </p:txBody>
      </p:sp>
    </p:spTree>
    <p:extLst>
      <p:ext uri="{BB962C8B-B14F-4D97-AF65-F5344CB8AC3E}">
        <p14:creationId xmlns:p14="http://schemas.microsoft.com/office/powerpoint/2010/main" val="1475963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marL="514350" lvl="0" indent="-514350" algn="just">
              <a:lnSpc>
                <a:spcPct val="150000"/>
              </a:lnSpc>
              <a:buFontTx/>
              <a:buAutoNum type="romanLcParenR"/>
            </a:pPr>
            <a:r>
              <a:rPr lang="en-GB" sz="3200" dirty="0">
                <a:solidFill>
                  <a:prstClr val="black"/>
                </a:solidFill>
                <a:latin typeface="Times New Roman" panose="02020603050405020304" pitchFamily="18" charset="0"/>
                <a:cs typeface="Times New Roman" panose="02020603050405020304" pitchFamily="18" charset="0"/>
              </a:rPr>
              <a:t>Turbulence and stasis occur in thrombosis in which the normal axial flow of blood is </a:t>
            </a:r>
            <a:r>
              <a:rPr lang="en-GB" sz="3200" dirty="0" smtClean="0">
                <a:solidFill>
                  <a:prstClr val="black"/>
                </a:solidFill>
                <a:latin typeface="Times New Roman" panose="02020603050405020304" pitchFamily="18" charset="0"/>
                <a:cs typeface="Times New Roman" panose="02020603050405020304" pitchFamily="18" charset="0"/>
              </a:rPr>
              <a:t>disturbed. When </a:t>
            </a:r>
            <a:r>
              <a:rPr lang="en-GB" sz="3200" dirty="0">
                <a:solidFill>
                  <a:prstClr val="black"/>
                </a:solidFill>
                <a:latin typeface="Times New Roman" panose="02020603050405020304" pitchFamily="18" charset="0"/>
                <a:cs typeface="Times New Roman" panose="02020603050405020304" pitchFamily="18" charset="0"/>
              </a:rPr>
              <a:t>blood slows down, blood cells including platelets </a:t>
            </a:r>
            <a:r>
              <a:rPr lang="en-GB" sz="3200" dirty="0" err="1">
                <a:solidFill>
                  <a:prstClr val="black"/>
                </a:solidFill>
                <a:latin typeface="Times New Roman" panose="02020603050405020304" pitchFamily="18" charset="0"/>
                <a:cs typeface="Times New Roman" panose="02020603050405020304" pitchFamily="18" charset="0"/>
              </a:rPr>
              <a:t>marginate</a:t>
            </a:r>
            <a:r>
              <a:rPr lang="en-GB" sz="3200" dirty="0">
                <a:solidFill>
                  <a:prstClr val="black"/>
                </a:solidFill>
                <a:latin typeface="Times New Roman" panose="02020603050405020304" pitchFamily="18" charset="0"/>
                <a:cs typeface="Times New Roman" panose="02020603050405020304" pitchFamily="18" charset="0"/>
              </a:rPr>
              <a:t> to the periphery and form a pavement close to endothelium (margination and </a:t>
            </a:r>
            <a:r>
              <a:rPr lang="en-GB" sz="3200" dirty="0" err="1" smtClean="0">
                <a:solidFill>
                  <a:prstClr val="black"/>
                </a:solidFill>
                <a:latin typeface="Times New Roman" panose="02020603050405020304" pitchFamily="18" charset="0"/>
                <a:cs typeface="Times New Roman" panose="02020603050405020304" pitchFamily="18" charset="0"/>
              </a:rPr>
              <a:t>pavementing</a:t>
            </a:r>
            <a:r>
              <a:rPr lang="en-GB" sz="3200" dirty="0" smtClean="0">
                <a:solidFill>
                  <a:prstClr val="black"/>
                </a:solidFill>
                <a:latin typeface="Times New Roman" panose="02020603050405020304" pitchFamily="18" charset="0"/>
                <a:cs typeface="Times New Roman" panose="02020603050405020304" pitchFamily="18" charset="0"/>
              </a:rPr>
              <a:t>)Turbulence </a:t>
            </a:r>
            <a:r>
              <a:rPr lang="en-GB" sz="3200" dirty="0">
                <a:solidFill>
                  <a:prstClr val="black"/>
                </a:solidFill>
                <a:latin typeface="Times New Roman" panose="02020603050405020304" pitchFamily="18" charset="0"/>
                <a:cs typeface="Times New Roman" panose="02020603050405020304" pitchFamily="18" charset="0"/>
              </a:rPr>
              <a:t>may injure the endothelium resulting in deposition of platelets and fibrin.</a:t>
            </a:r>
          </a:p>
          <a:p>
            <a:pPr lvl="0" algn="just">
              <a:lnSpc>
                <a:spcPct val="150000"/>
              </a:lnSpc>
            </a:pPr>
            <a:r>
              <a:rPr lang="en-GB" sz="3200" dirty="0">
                <a:solidFill>
                  <a:prstClr val="black"/>
                </a:solidFill>
                <a:latin typeface="Times New Roman" panose="02020603050405020304" pitchFamily="18" charset="0"/>
                <a:cs typeface="Times New Roman" panose="02020603050405020304" pitchFamily="18" charset="0"/>
              </a:rPr>
              <a:t>Formation of arterial and cardiac thrombi is facilitated by turbulence in the blood flow, while stasis initiates the venous thrombi even without evidence of endothelial injury. </a:t>
            </a:r>
          </a:p>
        </p:txBody>
      </p:sp>
    </p:spTree>
    <p:extLst>
      <p:ext uri="{BB962C8B-B14F-4D97-AF65-F5344CB8AC3E}">
        <p14:creationId xmlns:p14="http://schemas.microsoft.com/office/powerpoint/2010/main" val="3413997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1022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just">
              <a:lnSpc>
                <a:spcPct val="150000"/>
              </a:lnSpc>
            </a:pPr>
            <a:endParaRPr lang="en-US" sz="4000" b="1" dirty="0" smtClean="0">
              <a:latin typeface="Times New Roman" panose="02020603050405020304" pitchFamily="18" charset="0"/>
              <a:cs typeface="Times New Roman" panose="02020603050405020304" pitchFamily="18" charset="0"/>
            </a:endParaRPr>
          </a:p>
          <a:p>
            <a:pPr algn="just">
              <a:lnSpc>
                <a:spcPct val="150000"/>
              </a:lnSpc>
            </a:pPr>
            <a:r>
              <a:rPr lang="en-US" sz="4000" b="1" dirty="0" smtClean="0">
                <a:latin typeface="Times New Roman" panose="02020603050405020304" pitchFamily="18" charset="0"/>
                <a:cs typeface="Times New Roman" panose="02020603050405020304" pitchFamily="18" charset="0"/>
              </a:rPr>
              <a:t>NOTE</a:t>
            </a:r>
          </a:p>
          <a:p>
            <a:pPr algn="just">
              <a:lnSpc>
                <a:spcPct val="150000"/>
              </a:lnSpc>
            </a:pPr>
            <a:r>
              <a:rPr lang="en-US" sz="4000" dirty="0" smtClean="0">
                <a:latin typeface="Times New Roman" panose="02020603050405020304" pitchFamily="18" charset="0"/>
                <a:cs typeface="Times New Roman" panose="02020603050405020304" pitchFamily="18" charset="0"/>
              </a:rPr>
              <a:t>Non-laminar flow, Turbulence, Eddies, Stasis, “Disrupted” endothelium.</a:t>
            </a:r>
          </a:p>
          <a:p>
            <a:pPr algn="just">
              <a:lnSpc>
                <a:spcPct val="150000"/>
              </a:lnSpc>
            </a:pPr>
            <a:r>
              <a:rPr lang="en-US" sz="4000" b="1" dirty="0" smtClean="0">
                <a:latin typeface="Times New Roman" panose="02020603050405020304" pitchFamily="18" charset="0"/>
                <a:cs typeface="Times New Roman" panose="02020603050405020304" pitchFamily="18" charset="0"/>
              </a:rPr>
              <a:t>ALL of these factors may bring platelets into contact with endothelium and/or ECF</a:t>
            </a:r>
            <a:r>
              <a:rPr lang="en-US" sz="4000" dirty="0">
                <a:latin typeface="Times New Roman" panose="02020603050405020304" pitchFamily="18" charset="0"/>
                <a:cs typeface="Times New Roman" panose="02020603050405020304" pitchFamily="18" charset="0"/>
              </a:rPr>
              <a:t>.</a:t>
            </a:r>
            <a:endParaRPr lang="en-GB" sz="4000" dirty="0" smtClean="0">
              <a:latin typeface="Times New Roman" panose="02020603050405020304" pitchFamily="18" charset="0"/>
              <a:cs typeface="Times New Roman" panose="02020603050405020304" pitchFamily="18" charset="0"/>
            </a:endParaRPr>
          </a:p>
          <a:p>
            <a:pPr algn="just">
              <a:lnSpc>
                <a:spcPct val="150000"/>
              </a:lnSpc>
            </a:pP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670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499582"/>
          </a:xfrm>
          <a:prstGeom prst="rect">
            <a:avLst/>
          </a:prstGeom>
        </p:spPr>
        <p:txBody>
          <a:bodyPr wrap="square">
            <a:spAutoFit/>
          </a:bodyPr>
          <a:lstStyle/>
          <a:p>
            <a:pPr marL="3086100" lvl="6" indent="-342900" algn="just">
              <a:lnSpc>
                <a:spcPct val="150000"/>
              </a:lnSpc>
              <a:buFont typeface="+mj-lt"/>
              <a:buAutoNum type="arabicPeriod" startAt="3"/>
            </a:pPr>
            <a:r>
              <a:rPr lang="en-US" sz="4800" b="1" dirty="0" err="1" smtClean="0">
                <a:effectLst/>
                <a:latin typeface="Times New Roman" panose="02020603050405020304" pitchFamily="18" charset="0"/>
                <a:ea typeface="Calibri" panose="020F0502020204030204" pitchFamily="34" charset="0"/>
                <a:cs typeface="Times New Roman" panose="02020603050405020304" pitchFamily="18" charset="0"/>
              </a:rPr>
              <a:t>Hypercoagubility</a:t>
            </a:r>
            <a:r>
              <a:rPr lang="en-US" sz="4800" b="1" dirty="0" smtClean="0">
                <a:effectLst/>
                <a:latin typeface="Times New Roman" panose="02020603050405020304" pitchFamily="18" charset="0"/>
                <a:ea typeface="Calibri" panose="020F0502020204030204" pitchFamily="34" charset="0"/>
                <a:cs typeface="Times New Roman" panose="02020603050405020304" pitchFamily="18" charset="0"/>
              </a:rPr>
              <a:t> states</a:t>
            </a:r>
          </a:p>
          <a:p>
            <a:pPr lvl="0" algn="just">
              <a:lnSpc>
                <a:spcPct val="150000"/>
              </a:lnSpc>
              <a:spcAft>
                <a:spcPts val="0"/>
              </a:spcAft>
            </a:pPr>
            <a:r>
              <a:rPr lang="en-US" sz="4800" dirty="0" smtClean="0">
                <a:latin typeface="Times New Roman" panose="02020603050405020304" pitchFamily="18" charset="0"/>
                <a:ea typeface="Calibri" panose="020F0502020204030204" pitchFamily="34" charset="0"/>
                <a:cs typeface="Times New Roman" panose="02020603050405020304" pitchFamily="18" charset="0"/>
              </a:rPr>
              <a:t>C</a:t>
            </a:r>
            <a:r>
              <a:rPr lang="en-US" sz="4800" dirty="0" smtClean="0">
                <a:effectLst/>
                <a:latin typeface="Times New Roman" panose="02020603050405020304" pitchFamily="18" charset="0"/>
                <a:ea typeface="Calibri" panose="020F0502020204030204" pitchFamily="34" charset="0"/>
                <a:cs typeface="Times New Roman" panose="02020603050405020304" pitchFamily="18" charset="0"/>
              </a:rPr>
              <a:t>hanges in blood </a:t>
            </a:r>
            <a:r>
              <a:rPr lang="en-US" sz="4800" dirty="0" err="1" smtClean="0">
                <a:effectLst/>
                <a:latin typeface="Times New Roman" panose="02020603050405020304" pitchFamily="18" charset="0"/>
                <a:ea typeface="Calibri" panose="020F0502020204030204" pitchFamily="34" charset="0"/>
                <a:cs typeface="Times New Roman" panose="02020603050405020304" pitchFamily="18" charset="0"/>
              </a:rPr>
              <a:t>favouring</a:t>
            </a:r>
            <a:r>
              <a:rPr lang="en-US" sz="4800" dirty="0" smtClean="0">
                <a:effectLst/>
                <a:latin typeface="Times New Roman" panose="02020603050405020304" pitchFamily="18" charset="0"/>
                <a:ea typeface="Calibri" panose="020F0502020204030204" pitchFamily="34" charset="0"/>
                <a:cs typeface="Times New Roman" panose="02020603050405020304" pitchFamily="18" charset="0"/>
              </a:rPr>
              <a:t> platelets aggregation and fibrin formation.</a:t>
            </a:r>
          </a:p>
          <a:p>
            <a:pPr lvl="0" algn="just">
              <a:lnSpc>
                <a:spcPct val="150000"/>
              </a:lnSpc>
              <a:spcAft>
                <a:spcPts val="0"/>
              </a:spcAft>
            </a:pPr>
            <a:r>
              <a:rPr lang="en-GB" sz="4800" dirty="0" smtClean="0">
                <a:effectLst/>
                <a:latin typeface="Times New Roman" panose="02020603050405020304" pitchFamily="18" charset="0"/>
                <a:ea typeface="Calibri" panose="020F0502020204030204" pitchFamily="34" charset="0"/>
                <a:cs typeface="Times New Roman" panose="02020603050405020304" pitchFamily="18" charset="0"/>
              </a:rPr>
              <a:t>The coagulation system is involved in both haemostatic process and thrombus formation.</a:t>
            </a:r>
            <a:endParaRPr lang="en-GB"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387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45034"/>
          </a:xfrm>
          <a:prstGeom prst="rect">
            <a:avLst/>
          </a:prstGeom>
        </p:spPr>
        <p:txBody>
          <a:bodyPr wrap="square">
            <a:spAutoFit/>
          </a:bodyPr>
          <a:lstStyle/>
          <a:p>
            <a:pPr algn="just">
              <a:lnSpc>
                <a:spcPct val="150000"/>
              </a:lnSpc>
            </a:pPr>
            <a:r>
              <a:rPr lang="en-GB" sz="4000" dirty="0" smtClean="0">
                <a:latin typeface="Times New Roman" panose="02020603050405020304" pitchFamily="18" charset="0"/>
                <a:cs typeface="Times New Roman" panose="02020603050405020304" pitchFamily="18" charset="0"/>
              </a:rPr>
              <a:t> Hypercoagulability may occur by the following changes in the composition of blood:</a:t>
            </a:r>
          </a:p>
          <a:p>
            <a:pPr algn="just">
              <a:lnSpc>
                <a:spcPct val="150000"/>
              </a:lnSpc>
            </a:pPr>
            <a:r>
              <a:rPr lang="en-GB" sz="4000" dirty="0" smtClean="0">
                <a:latin typeface="Times New Roman" panose="02020603050405020304" pitchFamily="18" charset="0"/>
                <a:cs typeface="Times New Roman" panose="02020603050405020304" pitchFamily="18" charset="0"/>
              </a:rPr>
              <a:t> </a:t>
            </a:r>
            <a:r>
              <a:rPr lang="en-GB" sz="4000" dirty="0" err="1" smtClean="0">
                <a:latin typeface="Times New Roman" panose="02020603050405020304" pitchFamily="18" charset="0"/>
                <a:cs typeface="Times New Roman" panose="02020603050405020304" pitchFamily="18" charset="0"/>
              </a:rPr>
              <a:t>i</a:t>
            </a:r>
            <a:r>
              <a:rPr lang="en-GB" sz="4000" dirty="0" smtClean="0">
                <a:latin typeface="Times New Roman" panose="02020603050405020304" pitchFamily="18" charset="0"/>
                <a:cs typeface="Times New Roman" panose="02020603050405020304" pitchFamily="18" charset="0"/>
              </a:rPr>
              <a:t>) Increase in coagulation factors e.g. fibrinogen, prothrombin, factor </a:t>
            </a:r>
            <a:r>
              <a:rPr lang="en-GB" sz="4000" dirty="0" err="1" smtClean="0">
                <a:latin typeface="Times New Roman" panose="02020603050405020304" pitchFamily="18" charset="0"/>
                <a:cs typeface="Times New Roman" panose="02020603050405020304" pitchFamily="18" charset="0"/>
              </a:rPr>
              <a:t>VIIa</a:t>
            </a:r>
            <a:r>
              <a:rPr lang="en-GB" sz="4000" dirty="0" smtClean="0">
                <a:latin typeface="Times New Roman" panose="02020603050405020304" pitchFamily="18" charset="0"/>
                <a:cs typeface="Times New Roman" panose="02020603050405020304" pitchFamily="18" charset="0"/>
              </a:rPr>
              <a:t>, </a:t>
            </a:r>
            <a:r>
              <a:rPr lang="en-GB" sz="4000" dirty="0" err="1" smtClean="0">
                <a:latin typeface="Times New Roman" panose="02020603050405020304" pitchFamily="18" charset="0"/>
                <a:cs typeface="Times New Roman" panose="02020603050405020304" pitchFamily="18" charset="0"/>
              </a:rPr>
              <a:t>VIIIa</a:t>
            </a:r>
            <a:r>
              <a:rPr lang="en-GB" sz="4000" dirty="0" smtClean="0">
                <a:latin typeface="Times New Roman" panose="02020603050405020304" pitchFamily="18" charset="0"/>
                <a:cs typeface="Times New Roman" panose="02020603050405020304" pitchFamily="18" charset="0"/>
              </a:rPr>
              <a:t> and </a:t>
            </a:r>
            <a:r>
              <a:rPr lang="en-GB" sz="4000" dirty="0" err="1" smtClean="0">
                <a:latin typeface="Times New Roman" panose="02020603050405020304" pitchFamily="18" charset="0"/>
                <a:cs typeface="Times New Roman" panose="02020603050405020304" pitchFamily="18" charset="0"/>
              </a:rPr>
              <a:t>Xa</a:t>
            </a:r>
            <a:r>
              <a:rPr lang="en-GB" sz="4000" dirty="0" smtClean="0">
                <a:latin typeface="Times New Roman" panose="02020603050405020304" pitchFamily="18" charset="0"/>
                <a:cs typeface="Times New Roman" panose="02020603050405020304" pitchFamily="18" charset="0"/>
              </a:rPr>
              <a:t>. </a:t>
            </a:r>
          </a:p>
          <a:p>
            <a:pPr algn="just">
              <a:lnSpc>
                <a:spcPct val="150000"/>
              </a:lnSpc>
            </a:pPr>
            <a:r>
              <a:rPr lang="en-GB" sz="4000" dirty="0" smtClean="0">
                <a:latin typeface="Times New Roman" panose="02020603050405020304" pitchFamily="18" charset="0"/>
                <a:cs typeface="Times New Roman" panose="02020603050405020304" pitchFamily="18" charset="0"/>
              </a:rPr>
              <a:t>ii) Increase in platelet count and their adhesiveness.</a:t>
            </a:r>
          </a:p>
          <a:p>
            <a:pPr algn="just">
              <a:lnSpc>
                <a:spcPct val="150000"/>
              </a:lnSpc>
            </a:pPr>
            <a:r>
              <a:rPr lang="en-GB" sz="4000" dirty="0" smtClean="0">
                <a:latin typeface="Times New Roman" panose="02020603050405020304" pitchFamily="18" charset="0"/>
                <a:cs typeface="Times New Roman" panose="02020603050405020304" pitchFamily="18" charset="0"/>
              </a:rPr>
              <a:t>iii) Decreased levels of coagulation inhibitors e.g. </a:t>
            </a:r>
            <a:r>
              <a:rPr lang="en-GB" sz="4000" dirty="0" err="1" smtClean="0">
                <a:latin typeface="Times New Roman" panose="02020603050405020304" pitchFamily="18" charset="0"/>
                <a:cs typeface="Times New Roman" panose="02020603050405020304" pitchFamily="18" charset="0"/>
              </a:rPr>
              <a:t>antithrombin</a:t>
            </a:r>
            <a:r>
              <a:rPr lang="en-GB" sz="4000" dirty="0" smtClean="0">
                <a:latin typeface="Times New Roman" panose="02020603050405020304" pitchFamily="18" charset="0"/>
                <a:cs typeface="Times New Roman" panose="02020603050405020304" pitchFamily="18" charset="0"/>
              </a:rPr>
              <a:t> III, fibrin split products.</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06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
        <p:nvSpPr>
          <p:cNvPr id="5" name="Oval 4"/>
          <p:cNvSpPr/>
          <p:nvPr/>
        </p:nvSpPr>
        <p:spPr>
          <a:xfrm>
            <a:off x="0" y="1110802"/>
            <a:ext cx="1790163" cy="2550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FF00"/>
                </a:solidFill>
                <a:latin typeface="Arial Narrow" panose="020B0606020202030204" pitchFamily="34" charset="0"/>
              </a:rPr>
              <a:t>Formation of thrombus</a:t>
            </a:r>
            <a:endParaRPr lang="en-GB" sz="2000"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5737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just">
              <a:lnSpc>
                <a:spcPct val="150000"/>
              </a:lnSpc>
            </a:pPr>
            <a:r>
              <a:rPr lang="en-GB" sz="4400" b="1" dirty="0" smtClean="0">
                <a:latin typeface="Times New Roman" panose="02020603050405020304" pitchFamily="18" charset="0"/>
                <a:cs typeface="Times New Roman" panose="02020603050405020304" pitchFamily="18" charset="0"/>
              </a:rPr>
              <a:t>PREDISPOSING </a:t>
            </a:r>
            <a:r>
              <a:rPr lang="en-GB" sz="4400" b="1" dirty="0" smtClean="0">
                <a:latin typeface="Times New Roman" panose="02020603050405020304" pitchFamily="18" charset="0"/>
                <a:cs typeface="Times New Roman" panose="02020603050405020304" pitchFamily="18" charset="0"/>
              </a:rPr>
              <a:t>FACTORS TO THROMBOSIS</a:t>
            </a:r>
            <a:r>
              <a:rPr lang="en-GB" sz="4400" dirty="0" smtClean="0">
                <a:latin typeface="Times New Roman" panose="02020603050405020304" pitchFamily="18" charset="0"/>
                <a:cs typeface="Times New Roman" panose="02020603050405020304" pitchFamily="18" charset="0"/>
              </a:rPr>
              <a:t> </a:t>
            </a:r>
          </a:p>
          <a:p>
            <a:pPr lvl="2" algn="just">
              <a:lnSpc>
                <a:spcPct val="150000"/>
              </a:lnSpc>
            </a:pPr>
            <a:r>
              <a:rPr lang="en-GB" sz="4400" b="1" dirty="0" smtClean="0">
                <a:latin typeface="Times New Roman" panose="02020603050405020304" pitchFamily="18" charset="0"/>
                <a:cs typeface="Times New Roman" panose="02020603050405020304" pitchFamily="18" charset="0"/>
              </a:rPr>
              <a:t>	Primary (Genetic) factors:</a:t>
            </a:r>
          </a:p>
          <a:p>
            <a:pPr marL="1314450" lvl="2" indent="-400050" algn="just">
              <a:lnSpc>
                <a:spcPct val="150000"/>
              </a:lnSpc>
              <a:buAutoNum type="romanLcParenR"/>
            </a:pPr>
            <a:r>
              <a:rPr lang="en-GB" sz="4400" dirty="0" smtClean="0">
                <a:latin typeface="Times New Roman" panose="02020603050405020304" pitchFamily="18" charset="0"/>
                <a:cs typeface="Times New Roman" panose="02020603050405020304" pitchFamily="18" charset="0"/>
              </a:rPr>
              <a:t>Deficiency of </a:t>
            </a:r>
            <a:r>
              <a:rPr lang="en-GB" sz="4400" dirty="0" err="1" smtClean="0">
                <a:latin typeface="Times New Roman" panose="02020603050405020304" pitchFamily="18" charset="0"/>
                <a:cs typeface="Times New Roman" panose="02020603050405020304" pitchFamily="18" charset="0"/>
              </a:rPr>
              <a:t>antithrombin</a:t>
            </a:r>
            <a:r>
              <a:rPr lang="en-GB" sz="4400" dirty="0" smtClean="0">
                <a:latin typeface="Times New Roman" panose="02020603050405020304" pitchFamily="18" charset="0"/>
                <a:cs typeface="Times New Roman" panose="02020603050405020304" pitchFamily="18" charset="0"/>
              </a:rPr>
              <a:t> </a:t>
            </a:r>
          </a:p>
          <a:p>
            <a:pPr marL="1314450" lvl="2" indent="-400050" algn="just">
              <a:lnSpc>
                <a:spcPct val="150000"/>
              </a:lnSpc>
              <a:buAutoNum type="romanLcParenR"/>
            </a:pPr>
            <a:r>
              <a:rPr lang="en-GB" sz="4400" dirty="0" smtClean="0">
                <a:latin typeface="Times New Roman" panose="02020603050405020304" pitchFamily="18" charset="0"/>
                <a:cs typeface="Times New Roman" panose="02020603050405020304" pitchFamily="18" charset="0"/>
              </a:rPr>
              <a:t>Deficiency of protein C or S </a:t>
            </a:r>
          </a:p>
          <a:p>
            <a:pPr marL="1314450" lvl="2" indent="-400050" algn="just">
              <a:lnSpc>
                <a:spcPct val="150000"/>
              </a:lnSpc>
              <a:buAutoNum type="romanLcParenR"/>
            </a:pPr>
            <a:r>
              <a:rPr lang="en-GB" sz="4400" dirty="0" smtClean="0">
                <a:latin typeface="Times New Roman" panose="02020603050405020304" pitchFamily="18" charset="0"/>
                <a:cs typeface="Times New Roman" panose="02020603050405020304" pitchFamily="18" charset="0"/>
              </a:rPr>
              <a:t>Defects in fibrinolysis </a:t>
            </a:r>
          </a:p>
          <a:p>
            <a:pPr marL="1314450" lvl="2" indent="-400050" algn="just">
              <a:lnSpc>
                <a:spcPct val="150000"/>
              </a:lnSpc>
              <a:buAutoNum type="romanLcParenR"/>
            </a:pPr>
            <a:r>
              <a:rPr lang="en-GB" sz="4400" dirty="0" smtClean="0">
                <a:latin typeface="Times New Roman" panose="02020603050405020304" pitchFamily="18" charset="0"/>
                <a:cs typeface="Times New Roman" panose="02020603050405020304" pitchFamily="18" charset="0"/>
              </a:rPr>
              <a:t>Mutation in factor V </a:t>
            </a:r>
          </a:p>
        </p:txBody>
      </p:sp>
    </p:spTree>
    <p:extLst>
      <p:ext uri="{BB962C8B-B14F-4D97-AF65-F5344CB8AC3E}">
        <p14:creationId xmlns:p14="http://schemas.microsoft.com/office/powerpoint/2010/main" val="54253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07578"/>
          </a:xfrm>
          <a:prstGeom prst="rect">
            <a:avLst/>
          </a:prstGeom>
        </p:spPr>
        <p:txBody>
          <a:bodyPr wrap="square">
            <a:spAutoFit/>
          </a:bodyPr>
          <a:lstStyle/>
          <a:p>
            <a:pPr lvl="2" algn="just">
              <a:lnSpc>
                <a:spcPct val="150000"/>
              </a:lnSpc>
            </a:pPr>
            <a:r>
              <a:rPr lang="en-GB" sz="4800" b="1" dirty="0">
                <a:solidFill>
                  <a:prstClr val="black"/>
                </a:solidFill>
                <a:latin typeface="Times New Roman" panose="02020603050405020304" pitchFamily="18" charset="0"/>
                <a:cs typeface="Times New Roman" panose="02020603050405020304" pitchFamily="18" charset="0"/>
              </a:rPr>
              <a:t>	Secondary (acquired) factors: </a:t>
            </a:r>
          </a:p>
          <a:p>
            <a:pPr marL="1257300" lvl="2" indent="-342900" algn="just">
              <a:lnSpc>
                <a:spcPct val="150000"/>
              </a:lnSpc>
              <a:buFontTx/>
              <a:buAutoNum type="alphaLcParenR"/>
            </a:pPr>
            <a:r>
              <a:rPr lang="en-GB" sz="4800" b="1" i="1" dirty="0">
                <a:solidFill>
                  <a:prstClr val="black"/>
                </a:solidFill>
                <a:latin typeface="Times New Roman" panose="02020603050405020304" pitchFamily="18" charset="0"/>
                <a:cs typeface="Times New Roman" panose="02020603050405020304" pitchFamily="18" charset="0"/>
              </a:rPr>
              <a:t>Risk factors: </a:t>
            </a:r>
          </a:p>
          <a:p>
            <a:pPr marL="1314450" lvl="2" indent="-400050" algn="just">
              <a:lnSpc>
                <a:spcPct val="150000"/>
              </a:lnSpc>
              <a:buFontTx/>
              <a:buAutoNum type="alphaLcParenR"/>
            </a:pPr>
            <a:r>
              <a:rPr lang="en-GB" sz="4800" dirty="0">
                <a:solidFill>
                  <a:prstClr val="black"/>
                </a:solidFill>
                <a:latin typeface="Times New Roman" panose="02020603050405020304" pitchFamily="18" charset="0"/>
                <a:cs typeface="Times New Roman" panose="02020603050405020304" pitchFamily="18" charset="0"/>
              </a:rPr>
              <a:t>Advanced age </a:t>
            </a:r>
          </a:p>
          <a:p>
            <a:pPr marL="1314450" lvl="2" indent="-400050" algn="just">
              <a:lnSpc>
                <a:spcPct val="150000"/>
              </a:lnSpc>
              <a:buFontTx/>
              <a:buAutoNum type="alphaLcParenR"/>
            </a:pPr>
            <a:r>
              <a:rPr lang="en-GB" sz="4800" dirty="0">
                <a:solidFill>
                  <a:prstClr val="black"/>
                </a:solidFill>
                <a:latin typeface="Times New Roman" panose="02020603050405020304" pitchFamily="18" charset="0"/>
                <a:cs typeface="Times New Roman" panose="02020603050405020304" pitchFamily="18" charset="0"/>
              </a:rPr>
              <a:t>Prolonged bed-rest </a:t>
            </a:r>
          </a:p>
          <a:p>
            <a:pPr marL="1314450" lvl="2" indent="-400050" algn="just">
              <a:lnSpc>
                <a:spcPct val="150000"/>
              </a:lnSpc>
              <a:buFontTx/>
              <a:buAutoNum type="alphaLcParenR"/>
            </a:pPr>
            <a:r>
              <a:rPr lang="en-GB" sz="4800" dirty="0">
                <a:solidFill>
                  <a:prstClr val="black"/>
                </a:solidFill>
                <a:latin typeface="Times New Roman" panose="02020603050405020304" pitchFamily="18" charset="0"/>
                <a:cs typeface="Times New Roman" panose="02020603050405020304" pitchFamily="18" charset="0"/>
              </a:rPr>
              <a:t>Immobilisation </a:t>
            </a:r>
          </a:p>
          <a:p>
            <a:pPr marL="1314450" lvl="2" indent="-400050" algn="just">
              <a:lnSpc>
                <a:spcPct val="150000"/>
              </a:lnSpc>
              <a:buFontTx/>
              <a:buAutoNum type="alphaLcParenR"/>
            </a:pPr>
            <a:r>
              <a:rPr lang="en-GB" sz="4800" dirty="0">
                <a:solidFill>
                  <a:prstClr val="black"/>
                </a:solidFill>
                <a:latin typeface="Times New Roman" panose="02020603050405020304" pitchFamily="18" charset="0"/>
                <a:cs typeface="Times New Roman" panose="02020603050405020304" pitchFamily="18" charset="0"/>
              </a:rPr>
              <a:t>Cigarette smoking </a:t>
            </a:r>
          </a:p>
        </p:txBody>
      </p:sp>
    </p:spTree>
    <p:extLst>
      <p:ext uri="{BB962C8B-B14F-4D97-AF65-F5344CB8AC3E}">
        <p14:creationId xmlns:p14="http://schemas.microsoft.com/office/powerpoint/2010/main" val="1203317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lnSpc>
                <a:spcPct val="150000"/>
              </a:lnSpc>
            </a:pPr>
            <a:r>
              <a:rPr lang="en-GB" sz="4000" b="1" i="1" dirty="0" smtClean="0">
                <a:latin typeface="Times New Roman" panose="02020603050405020304" pitchFamily="18" charset="0"/>
                <a:cs typeface="Times New Roman" panose="02020603050405020304" pitchFamily="18" charset="0"/>
              </a:rPr>
              <a:t>b</a:t>
            </a:r>
            <a:r>
              <a:rPr lang="en-GB" sz="3600" b="1" i="1" dirty="0" smtClean="0">
                <a:latin typeface="Times New Roman" panose="02020603050405020304" pitchFamily="18" charset="0"/>
                <a:cs typeface="Times New Roman" panose="02020603050405020304" pitchFamily="18" charset="0"/>
              </a:rPr>
              <a:t>) Clinical conditions predisposing to thrombosis: </a:t>
            </a:r>
          </a:p>
          <a:p>
            <a:pPr marL="400050" indent="-400050" algn="just">
              <a:lnSpc>
                <a:spcPct val="150000"/>
              </a:lnSpc>
              <a:buAutoNum type="romanLcParenR"/>
            </a:pPr>
            <a:r>
              <a:rPr lang="en-GB" sz="3600" dirty="0" smtClean="0">
                <a:latin typeface="Times New Roman" panose="02020603050405020304" pitchFamily="18" charset="0"/>
                <a:cs typeface="Times New Roman" panose="02020603050405020304" pitchFamily="18" charset="0"/>
              </a:rPr>
              <a:t>Heart diseases (e.g. myocardial infarction, CHF, rheumatic mitral stenosis, cardiomyopathy) </a:t>
            </a:r>
          </a:p>
          <a:p>
            <a:pPr marL="400050" indent="-400050" algn="just">
              <a:lnSpc>
                <a:spcPct val="150000"/>
              </a:lnSpc>
              <a:buAutoNum type="romanLcParenR"/>
            </a:pPr>
            <a:r>
              <a:rPr lang="en-GB" sz="3600" dirty="0" smtClean="0">
                <a:latin typeface="Times New Roman" panose="02020603050405020304" pitchFamily="18" charset="0"/>
                <a:cs typeface="Times New Roman" panose="02020603050405020304" pitchFamily="18" charset="0"/>
              </a:rPr>
              <a:t>Vascular diseases (e.g. atherosclerosis, aneurysms of the aorta and other vessels, varicosities of leg veins) </a:t>
            </a:r>
          </a:p>
          <a:p>
            <a:pPr marL="400050" indent="-400050" algn="just">
              <a:lnSpc>
                <a:spcPct val="150000"/>
              </a:lnSpc>
              <a:buAutoNum type="romanLcParenR"/>
            </a:pPr>
            <a:r>
              <a:rPr lang="en-GB" sz="3600" dirty="0" smtClean="0">
                <a:latin typeface="Times New Roman" panose="02020603050405020304" pitchFamily="18" charset="0"/>
                <a:cs typeface="Times New Roman" panose="02020603050405020304" pitchFamily="18" charset="0"/>
              </a:rPr>
              <a:t>Hypercoagulable conditions (e.g. polycythaemia, dehydration, nephrotic syndrome , disseminated cancers)</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646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724" y="1974984"/>
            <a:ext cx="7726251" cy="2223529"/>
          </a:xfrm>
        </p:spPr>
        <p:txBody>
          <a:bodyPr>
            <a:noAutofit/>
          </a:bodyPr>
          <a:lstStyle/>
          <a:p>
            <a:pPr lvl="0">
              <a:lnSpc>
                <a:spcPct val="150000"/>
              </a:lnSpc>
              <a:spcBef>
                <a:spcPts val="0"/>
              </a:spcBef>
            </a:pPr>
            <a:r>
              <a:rPr lang="en-GB" sz="4000" b="1" dirty="0">
                <a:solidFill>
                  <a:prstClr val="black"/>
                </a:solidFill>
                <a:latin typeface="Times New Roman" panose="02020603050405020304" pitchFamily="18" charset="0"/>
                <a:ea typeface="+mn-ea"/>
                <a:cs typeface="Times New Roman" panose="02020603050405020304" pitchFamily="18" charset="0"/>
              </a:rPr>
              <a:t>BLOOD GROUPS AND BLOOD </a:t>
            </a:r>
            <a:r>
              <a:rPr lang="en-GB" sz="4000" b="1" dirty="0" smtClean="0">
                <a:solidFill>
                  <a:prstClr val="black"/>
                </a:solidFill>
                <a:latin typeface="Times New Roman" panose="02020603050405020304" pitchFamily="18" charset="0"/>
                <a:ea typeface="+mn-ea"/>
                <a:cs typeface="Times New Roman" panose="02020603050405020304" pitchFamily="18" charset="0"/>
              </a:rPr>
              <a:t>		TRANSFUSION</a:t>
            </a:r>
            <a:endParaRPr lang="en-GB" sz="8000" dirty="0"/>
          </a:p>
        </p:txBody>
      </p:sp>
    </p:spTree>
    <p:extLst>
      <p:ext uri="{BB962C8B-B14F-4D97-AF65-F5344CB8AC3E}">
        <p14:creationId xmlns:p14="http://schemas.microsoft.com/office/powerpoint/2010/main" val="2278079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7580"/>
            <a:ext cx="12191999" cy="6924973"/>
          </a:xfrm>
          <a:prstGeom prst="rect">
            <a:avLst/>
          </a:prstGeom>
        </p:spPr>
        <p:txBody>
          <a:bodyPr wrap="square">
            <a:spAutoFit/>
          </a:bodyPr>
          <a:lstStyle/>
          <a:p>
            <a:pPr algn="just">
              <a:lnSpc>
                <a:spcPct val="150000"/>
              </a:lnSpc>
              <a:spcAft>
                <a:spcPts val="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site:/predisposing factors of emboli formation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Cardiac thrombosis: - walls of the chambers of the heart and valve cusps in cases of myocardial infarction.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Arterial thrombosis- rare and uncommon because of rapid blood flow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Atheroma is by far the commonest predisposing lesion. It consists of multiple particles of fibrous thickening and lipid depositing in the intima of arteries of  various sizes</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Aneurysms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Inflammatory  lesions</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Hypertension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3853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93976"/>
          </a:xfrm>
          <a:prstGeom prst="rect">
            <a:avLst/>
          </a:prstGeom>
        </p:spPr>
        <p:txBody>
          <a:bodyPr wrap="square">
            <a:spAutoFit/>
          </a:bodyPr>
          <a:lstStyle/>
          <a:p>
            <a:pPr algn="just">
              <a:lnSpc>
                <a:spcPct val="15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C. Venous thrombosis posterior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tibial</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and popliteal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veins,femoral</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and iliac</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Bed ridden after surgery</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Malnutrition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Severe debilitating disease</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Carcinoma</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Leukaemia</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Polycythaemia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rubra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vera</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eriod"/>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Inflammation of veins(phlebitis – thrombophlebitis</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D.  Capillary thrombosis – severe acute inflammatory lesions</a:t>
            </a:r>
            <a:endParaRPr lang="en-GB" sz="2800" dirty="0"/>
          </a:p>
        </p:txBody>
      </p:sp>
    </p:spTree>
    <p:extLst>
      <p:ext uri="{BB962C8B-B14F-4D97-AF65-F5344CB8AC3E}">
        <p14:creationId xmlns:p14="http://schemas.microsoft.com/office/powerpoint/2010/main" val="3317873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just">
              <a:lnSpc>
                <a:spcPct val="150000"/>
              </a:lnSpc>
            </a:pPr>
            <a:r>
              <a:rPr lang="en-GB" sz="2400" b="1" dirty="0" smtClean="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			FATE OF THROMBUS</a:t>
            </a:r>
          </a:p>
          <a:p>
            <a:pPr algn="just">
              <a:lnSpc>
                <a:spcPct val="150000"/>
              </a:lnSpc>
            </a:pPr>
            <a:r>
              <a:rPr lang="en-GB" sz="2800" dirty="0" smtClean="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1. RESOLUTION. </a:t>
            </a:r>
          </a:p>
          <a:p>
            <a:pPr algn="just">
              <a:lnSpc>
                <a:spcPct val="150000"/>
              </a:lnSpc>
            </a:pPr>
            <a:r>
              <a:rPr lang="en-GB" sz="2800" dirty="0" smtClean="0">
                <a:latin typeface="Times New Roman" panose="02020603050405020304" pitchFamily="18" charset="0"/>
                <a:cs typeface="Times New Roman" panose="02020603050405020304" pitchFamily="18" charset="0"/>
              </a:rPr>
              <a:t>Thrombus activates the fibrinolytic system with consequent release of plasmin which may dissolve the thrombus completely resulting in resolution.</a:t>
            </a:r>
          </a:p>
          <a:p>
            <a:pPr algn="just">
              <a:lnSpc>
                <a:spcPct val="150000"/>
              </a:lnSpc>
            </a:pPr>
            <a:r>
              <a:rPr lang="en-GB" sz="2800" b="1" dirty="0" smtClean="0">
                <a:latin typeface="Times New Roman" panose="02020603050405020304" pitchFamily="18" charset="0"/>
                <a:cs typeface="Times New Roman" panose="02020603050405020304" pitchFamily="18" charset="0"/>
              </a:rPr>
              <a:t>2. ORGANISATION.</a:t>
            </a:r>
          </a:p>
          <a:p>
            <a:pPr algn="just">
              <a:lnSpc>
                <a:spcPct val="150000"/>
              </a:lnSpc>
            </a:pPr>
            <a:r>
              <a:rPr lang="en-GB" sz="2800" dirty="0" smtClean="0">
                <a:latin typeface="Times New Roman" panose="02020603050405020304" pitchFamily="18" charset="0"/>
                <a:cs typeface="Times New Roman" panose="02020603050405020304" pitchFamily="18" charset="0"/>
              </a:rPr>
              <a:t>If thrombus is not removed, it’s organised. Phagocytic cells (neutrophils and macrophages) appear and begin to phagocytose fibrin and cell debris. Capillaries grow into the thrombus from the site of its attachment and fibroblasts start invading the thrombus. The thrombus becomes part of vessel wall. The new vascular channels in it may be able to re-establish the blood flow, called </a:t>
            </a:r>
            <a:r>
              <a:rPr lang="en-GB" sz="2800" dirty="0" err="1" smtClean="0">
                <a:latin typeface="Times New Roman" panose="02020603050405020304" pitchFamily="18" charset="0"/>
                <a:cs typeface="Times New Roman" panose="02020603050405020304" pitchFamily="18" charset="0"/>
              </a:rPr>
              <a:t>recanalisation</a:t>
            </a:r>
            <a:r>
              <a:rPr lang="en-GB"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07172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lnSpc>
                <a:spcPct val="150000"/>
              </a:lnSpc>
            </a:pPr>
            <a:r>
              <a:rPr lang="en-GB" sz="3200" b="1" dirty="0" smtClean="0">
                <a:latin typeface="Times New Roman" panose="02020603050405020304" pitchFamily="18" charset="0"/>
                <a:cs typeface="Times New Roman" panose="02020603050405020304" pitchFamily="18" charset="0"/>
              </a:rPr>
              <a:t>4. THROMBOEMBOLISM.</a:t>
            </a:r>
          </a:p>
          <a:p>
            <a:pPr algn="just">
              <a:lnSpc>
                <a:spcPct val="150000"/>
              </a:lnSpc>
            </a:pPr>
            <a:r>
              <a:rPr lang="en-GB" sz="3200" dirty="0" smtClean="0">
                <a:latin typeface="Times New Roman" panose="02020603050405020304" pitchFamily="18" charset="0"/>
                <a:cs typeface="Times New Roman" panose="02020603050405020304" pitchFamily="18" charset="0"/>
              </a:rPr>
              <a:t>The thrombi in early stage and infected thrombi are quite friable and may get detached from the vessel wall. These are released in part or completely in bloodstream as emboli.</a:t>
            </a:r>
          </a:p>
          <a:p>
            <a:pPr algn="just">
              <a:lnSpc>
                <a:spcPct val="150000"/>
              </a:lnSpc>
            </a:pPr>
            <a:endParaRPr lang="en-GB" sz="3200" b="1" dirty="0" smtClean="0">
              <a:latin typeface="Times New Roman" panose="02020603050405020304" pitchFamily="18" charset="0"/>
              <a:cs typeface="Times New Roman" panose="02020603050405020304" pitchFamily="18" charset="0"/>
            </a:endParaRPr>
          </a:p>
          <a:p>
            <a:pPr algn="just">
              <a:lnSpc>
                <a:spcPct val="150000"/>
              </a:lnSpc>
            </a:pPr>
            <a:r>
              <a:rPr lang="en-GB" sz="3200" b="1" dirty="0" smtClean="0">
                <a:latin typeface="Times New Roman" panose="02020603050405020304" pitchFamily="18" charset="0"/>
                <a:cs typeface="Times New Roman" panose="02020603050405020304" pitchFamily="18" charset="0"/>
              </a:rPr>
              <a:t>3. PROPAGATION. </a:t>
            </a:r>
          </a:p>
          <a:p>
            <a:pPr algn="just">
              <a:lnSpc>
                <a:spcPct val="150000"/>
              </a:lnSpc>
            </a:pPr>
            <a:r>
              <a:rPr lang="en-GB" sz="3200" dirty="0" smtClean="0">
                <a:latin typeface="Times New Roman" panose="02020603050405020304" pitchFamily="18" charset="0"/>
                <a:cs typeface="Times New Roman" panose="02020603050405020304" pitchFamily="18" charset="0"/>
              </a:rPr>
              <a:t>The thrombus may enlarge in size due to more deposition from the constituents of flowing blood. It may ultimately cause obstruction of some important vessel. </a:t>
            </a:r>
          </a:p>
        </p:txBody>
      </p:sp>
    </p:spTree>
    <p:extLst>
      <p:ext uri="{BB962C8B-B14F-4D97-AF65-F5344CB8AC3E}">
        <p14:creationId xmlns:p14="http://schemas.microsoft.com/office/powerpoint/2010/main" val="939323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51821"/>
          </a:xfrm>
          <a:prstGeom prst="rect">
            <a:avLst/>
          </a:prstGeom>
        </p:spPr>
        <p:txBody>
          <a:bodyPr wrap="square">
            <a:spAutoFit/>
          </a:bodyPr>
          <a:lstStyle/>
          <a:p>
            <a:pPr algn="just">
              <a:lnSpc>
                <a:spcPct val="150000"/>
              </a:lnSpc>
            </a:pPr>
            <a:r>
              <a:rPr lang="en-GB" sz="3200" b="1" dirty="0" smtClean="0">
                <a:latin typeface="Times New Roman" panose="02020603050405020304" pitchFamily="18" charset="0"/>
                <a:cs typeface="Times New Roman" panose="02020603050405020304" pitchFamily="18" charset="0"/>
              </a:rPr>
              <a:t>NOTE</a:t>
            </a:r>
          </a:p>
          <a:p>
            <a:pPr algn="just">
              <a:lnSpc>
                <a:spcPct val="150000"/>
              </a:lnSpc>
            </a:pPr>
            <a:r>
              <a:rPr lang="en-GB" sz="3200" dirty="0" smtClean="0">
                <a:latin typeface="Times New Roman" panose="02020603050405020304" pitchFamily="18" charset="0"/>
                <a:cs typeface="Times New Roman" panose="02020603050405020304" pitchFamily="18" charset="0"/>
              </a:rPr>
              <a:t>Thrombi developing in the </a:t>
            </a:r>
            <a:r>
              <a:rPr lang="en-GB" sz="3200" dirty="0" err="1" smtClean="0">
                <a:latin typeface="Times New Roman" panose="02020603050405020304" pitchFamily="18" charset="0"/>
                <a:cs typeface="Times New Roman" panose="02020603050405020304" pitchFamily="18" charset="0"/>
              </a:rPr>
              <a:t>unruptured</a:t>
            </a:r>
            <a:r>
              <a:rPr lang="en-GB" sz="3200" dirty="0" smtClean="0">
                <a:latin typeface="Times New Roman" panose="02020603050405020304" pitchFamily="18" charset="0"/>
                <a:cs typeface="Times New Roman" panose="02020603050405020304" pitchFamily="18" charset="0"/>
              </a:rPr>
              <a:t> cardiovascular system may be life-threatening by causing one of the following harmful effects: </a:t>
            </a:r>
          </a:p>
          <a:p>
            <a:pPr marL="342900" indent="-342900" algn="just">
              <a:lnSpc>
                <a:spcPct val="150000"/>
              </a:lnSpc>
              <a:buAutoNum type="arabicPeriod"/>
            </a:pPr>
            <a:r>
              <a:rPr lang="en-GB" sz="3200" b="1" i="1" dirty="0" smtClean="0">
                <a:latin typeface="Times New Roman" panose="02020603050405020304" pitchFamily="18" charset="0"/>
                <a:cs typeface="Times New Roman" panose="02020603050405020304" pitchFamily="18" charset="0"/>
              </a:rPr>
              <a:t>Ischaemic injury. </a:t>
            </a:r>
            <a:r>
              <a:rPr lang="en-GB" sz="3200" dirty="0" smtClean="0">
                <a:latin typeface="Times New Roman" panose="02020603050405020304" pitchFamily="18" charset="0"/>
                <a:cs typeface="Times New Roman" panose="02020603050405020304" pitchFamily="18" charset="0"/>
              </a:rPr>
              <a:t>Thrombi may decrease or stop the blood supply to part of an organ or tissue and cause ischaemia which may subsequently result in infarction. </a:t>
            </a:r>
          </a:p>
          <a:p>
            <a:pPr marL="342900" indent="-342900" algn="just">
              <a:lnSpc>
                <a:spcPct val="150000"/>
              </a:lnSpc>
              <a:buAutoNum type="arabicPeriod"/>
            </a:pPr>
            <a:r>
              <a:rPr lang="en-GB" sz="3200" b="1" i="1" dirty="0" smtClean="0">
                <a:latin typeface="Times New Roman" panose="02020603050405020304" pitchFamily="18" charset="0"/>
                <a:cs typeface="Times New Roman" panose="02020603050405020304" pitchFamily="18" charset="0"/>
              </a:rPr>
              <a:t>Thromboembolism. </a:t>
            </a:r>
            <a:r>
              <a:rPr lang="en-GB" sz="3200" dirty="0" smtClean="0">
                <a:latin typeface="Times New Roman" panose="02020603050405020304" pitchFamily="18" charset="0"/>
                <a:cs typeface="Times New Roman" panose="02020603050405020304" pitchFamily="18" charset="0"/>
              </a:rPr>
              <a:t>The thrombus or its part may get dislodged and be carried along in the bloodstream as embolus to lodge in a distant vessel.</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1635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657" y="2657564"/>
            <a:ext cx="10515600" cy="1325563"/>
          </a:xfrm>
        </p:spPr>
        <p:txBody>
          <a:bodyPr>
            <a:noAutofit/>
          </a:bodyPr>
          <a:lstStyle/>
          <a:p>
            <a:r>
              <a:rPr lang="en-GB" sz="13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EMBOLISM</a:t>
            </a:r>
            <a:endParaRPr lang="en-GB" sz="13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538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09310"/>
          </a:xfrm>
          <a:prstGeom prst="rect">
            <a:avLst/>
          </a:prstGeom>
        </p:spPr>
        <p:txBody>
          <a:bodyPr wrap="square">
            <a:spAutoFit/>
          </a:bodyPr>
          <a:lstStyle/>
          <a:p>
            <a:pPr algn="just">
              <a:lnSpc>
                <a:spcPct val="150000"/>
              </a:lnSpc>
            </a:pPr>
            <a:r>
              <a:rPr lang="en-GB" sz="3600" dirty="0" smtClean="0">
                <a:latin typeface="Times New Roman" panose="02020603050405020304" pitchFamily="18" charset="0"/>
                <a:cs typeface="Times New Roman" panose="02020603050405020304" pitchFamily="18" charset="0"/>
              </a:rPr>
              <a:t>Def…</a:t>
            </a:r>
          </a:p>
          <a:p>
            <a:pPr algn="just">
              <a:lnSpc>
                <a:spcPct val="150000"/>
              </a:lnSpc>
            </a:pPr>
            <a:r>
              <a:rPr lang="en-GB" sz="3600" dirty="0" smtClean="0">
                <a:latin typeface="Times New Roman" panose="02020603050405020304" pitchFamily="18" charset="0"/>
                <a:cs typeface="Times New Roman" panose="02020603050405020304" pitchFamily="18" charset="0"/>
              </a:rPr>
              <a:t>Embolism is the process of partial or complete obstruction of some part of the cardiovascular system by any mass carried in the circulation.</a:t>
            </a:r>
          </a:p>
          <a:p>
            <a:pPr algn="just">
              <a:lnSpc>
                <a:spcPct val="150000"/>
              </a:lnSpc>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Embolism is the process of transference of abnormal material by the blood stream and its impaction in a vessel</a:t>
            </a:r>
            <a:endParaRPr lang="en-GB" sz="3600" dirty="0" smtClean="0">
              <a:latin typeface="Times New Roman" panose="02020603050405020304" pitchFamily="18" charset="0"/>
              <a:cs typeface="Times New Roman" panose="02020603050405020304" pitchFamily="18" charset="0"/>
            </a:endParaRPr>
          </a:p>
          <a:p>
            <a:pPr algn="just">
              <a:lnSpc>
                <a:spcPct val="150000"/>
              </a:lnSpc>
            </a:pPr>
            <a:endParaRPr lang="en-GB"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3338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24808"/>
          </a:xfrm>
          <a:prstGeom prst="rect">
            <a:avLst/>
          </a:prstGeom>
        </p:spPr>
        <p:txBody>
          <a:bodyPr wrap="square">
            <a:spAutoFit/>
          </a:bodyPr>
          <a:lstStyle/>
          <a:p>
            <a:pPr lvl="0" algn="just">
              <a:lnSpc>
                <a:spcPct val="150000"/>
              </a:lnSpc>
            </a:pPr>
            <a:r>
              <a:rPr lang="en-GB" sz="3600" dirty="0">
                <a:solidFill>
                  <a:prstClr val="black"/>
                </a:solidFill>
                <a:latin typeface="Times New Roman" panose="02020603050405020304" pitchFamily="18" charset="0"/>
                <a:cs typeface="Times New Roman" panose="02020603050405020304" pitchFamily="18" charset="0"/>
              </a:rPr>
              <a:t>The transported intravascular mass detached from its site of origin is called an </a:t>
            </a:r>
            <a:r>
              <a:rPr lang="en-GB" sz="3600" b="1" i="1" dirty="0">
                <a:solidFill>
                  <a:prstClr val="black"/>
                </a:solidFill>
                <a:latin typeface="Times New Roman" panose="02020603050405020304" pitchFamily="18" charset="0"/>
                <a:cs typeface="Times New Roman" panose="02020603050405020304" pitchFamily="18" charset="0"/>
              </a:rPr>
              <a:t>embolus</a:t>
            </a:r>
            <a:r>
              <a:rPr lang="en-GB" sz="3600" dirty="0">
                <a:solidFill>
                  <a:prstClr val="black"/>
                </a:solidFill>
                <a:latin typeface="Times New Roman" panose="02020603050405020304" pitchFamily="18" charset="0"/>
                <a:cs typeface="Times New Roman" panose="02020603050405020304" pitchFamily="18" charset="0"/>
              </a:rPr>
              <a:t>. </a:t>
            </a:r>
          </a:p>
          <a:p>
            <a:pPr lvl="0" algn="just">
              <a:lnSpc>
                <a:spcPct val="150000"/>
              </a:lnSpc>
            </a:pPr>
            <a:r>
              <a:rPr lang="en-GB" sz="3600" dirty="0">
                <a:solidFill>
                  <a:prstClr val="black"/>
                </a:solidFill>
                <a:latin typeface="Times New Roman" panose="02020603050405020304" pitchFamily="18" charset="0"/>
                <a:cs typeface="Times New Roman" panose="02020603050405020304" pitchFamily="18" charset="0"/>
              </a:rPr>
              <a:t>Most forms of emboli (90%) are </a:t>
            </a:r>
            <a:r>
              <a:rPr lang="en-GB" sz="3600" dirty="0" err="1">
                <a:solidFill>
                  <a:prstClr val="black"/>
                </a:solidFill>
                <a:latin typeface="Times New Roman" panose="02020603050405020304" pitchFamily="18" charset="0"/>
                <a:cs typeface="Times New Roman" panose="02020603050405020304" pitchFamily="18" charset="0"/>
              </a:rPr>
              <a:t>thromboemboli</a:t>
            </a:r>
            <a:r>
              <a:rPr lang="en-GB" sz="3600" dirty="0">
                <a:solidFill>
                  <a:prstClr val="black"/>
                </a:solidFill>
                <a:latin typeface="Times New Roman" panose="02020603050405020304" pitchFamily="18" charset="0"/>
                <a:cs typeface="Times New Roman" panose="02020603050405020304" pitchFamily="18" charset="0"/>
              </a:rPr>
              <a:t> i.e. originating from thrombi or their parts detached from the vessel wall. </a:t>
            </a:r>
            <a:endParaRPr lang="en-GB" sz="3600" dirty="0" smtClean="0">
              <a:solidFill>
                <a:prstClr val="black"/>
              </a:solidFill>
              <a:latin typeface="Times New Roman" panose="02020603050405020304" pitchFamily="18" charset="0"/>
              <a:cs typeface="Times New Roman" panose="02020603050405020304" pitchFamily="18" charset="0"/>
            </a:endParaRPr>
          </a:p>
          <a:p>
            <a:pPr lvl="0" algn="just">
              <a:lnSpc>
                <a:spcPct val="150000"/>
              </a:lnSpc>
            </a:pP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By far, this is a dramatic effect arising from thrombosis. Rare forms of emboli include </a:t>
            </a:r>
            <a:r>
              <a:rPr lang="en-US" sz="3600"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bubbles of air, </a:t>
            </a:r>
            <a:r>
              <a:rPr lang="en-US" sz="3600"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athero</a:t>
            </a:r>
            <a:r>
              <a:rPr lang="en-US" sz="3600"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sclerotic debris; </a:t>
            </a:r>
            <a:r>
              <a:rPr lang="en-US" sz="3600"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tumours</a:t>
            </a:r>
            <a:r>
              <a:rPr lang="en-US" sz="3600"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and bits of bone narrow.</a:t>
            </a:r>
            <a:endParaRPr lang="en-GB" sz="32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222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36487"/>
          </a:xfrm>
          <a:prstGeom prst="rect">
            <a:avLst/>
          </a:prstGeom>
        </p:spPr>
        <p:txBody>
          <a:bodyPr wrap="square">
            <a:spAutoFit/>
          </a:bodyPr>
          <a:lstStyle/>
          <a:p>
            <a:pPr algn="just">
              <a:lnSpc>
                <a:spcPct val="200000"/>
              </a:lnSpc>
            </a:pPr>
            <a:r>
              <a:rPr lang="en-GB" sz="3200" b="1" dirty="0" smtClean="0">
                <a:latin typeface="Times New Roman" panose="02020603050405020304" pitchFamily="18" charset="0"/>
                <a:cs typeface="Times New Roman" panose="02020603050405020304" pitchFamily="18" charset="0"/>
              </a:rPr>
              <a:t>				TYPES OF EMBOLI</a:t>
            </a:r>
          </a:p>
          <a:p>
            <a:pPr marL="342900" indent="-342900" algn="just">
              <a:lnSpc>
                <a:spcPct val="200000"/>
              </a:lnSpc>
              <a:buAutoNum type="alphaUcPeriod"/>
            </a:pPr>
            <a:r>
              <a:rPr lang="en-GB" sz="3200" b="1" dirty="0" smtClean="0">
                <a:latin typeface="Times New Roman" panose="02020603050405020304" pitchFamily="18" charset="0"/>
                <a:cs typeface="Times New Roman" panose="02020603050405020304" pitchFamily="18" charset="0"/>
              </a:rPr>
              <a:t>Depending upon the matter in the emboli: </a:t>
            </a:r>
          </a:p>
          <a:p>
            <a:pPr marL="400050" indent="-400050" algn="just">
              <a:lnSpc>
                <a:spcPct val="200000"/>
              </a:lnSpc>
              <a:buAutoNum type="romanLcParenR"/>
            </a:pPr>
            <a:r>
              <a:rPr lang="en-GB" sz="3200" b="1" i="1" dirty="0" smtClean="0">
                <a:latin typeface="Times New Roman" panose="02020603050405020304" pitchFamily="18" charset="0"/>
                <a:cs typeface="Times New Roman" panose="02020603050405020304" pitchFamily="18" charset="0"/>
              </a:rPr>
              <a:t>Solid </a:t>
            </a:r>
            <a:r>
              <a:rPr lang="en-GB" sz="3200" dirty="0" smtClean="0">
                <a:latin typeface="Times New Roman" panose="02020603050405020304" pitchFamily="18" charset="0"/>
                <a:cs typeface="Times New Roman" panose="02020603050405020304" pitchFamily="18" charset="0"/>
              </a:rPr>
              <a:t>e.g. detached thrombi (</a:t>
            </a:r>
            <a:r>
              <a:rPr lang="en-GB" sz="3200" dirty="0" err="1" smtClean="0">
                <a:latin typeface="Times New Roman" panose="02020603050405020304" pitchFamily="18" charset="0"/>
                <a:cs typeface="Times New Roman" panose="02020603050405020304" pitchFamily="18" charset="0"/>
              </a:rPr>
              <a:t>thromboemboli</a:t>
            </a:r>
            <a:r>
              <a:rPr lang="en-GB" sz="3200" dirty="0" smtClean="0">
                <a:latin typeface="Times New Roman" panose="02020603050405020304" pitchFamily="18" charset="0"/>
                <a:cs typeface="Times New Roman" panose="02020603050405020304" pitchFamily="18" charset="0"/>
              </a:rPr>
              <a:t>), atheromatous material, tumour cell clumps, tissue fragments, parasites, bacterial clumps, foreign bodies. </a:t>
            </a:r>
          </a:p>
          <a:p>
            <a:pPr marL="400050" indent="-400050" algn="just">
              <a:lnSpc>
                <a:spcPct val="200000"/>
              </a:lnSpc>
              <a:buAutoNum type="romanLcParenR"/>
            </a:pPr>
            <a:r>
              <a:rPr lang="en-GB" sz="3200" b="1" i="1" dirty="0" smtClean="0">
                <a:latin typeface="Times New Roman" panose="02020603050405020304" pitchFamily="18" charset="0"/>
                <a:cs typeface="Times New Roman" panose="02020603050405020304" pitchFamily="18" charset="0"/>
              </a:rPr>
              <a:t>Liquid</a:t>
            </a:r>
            <a:r>
              <a:rPr lang="en-GB" sz="3200" dirty="0" smtClean="0">
                <a:latin typeface="Times New Roman" panose="02020603050405020304" pitchFamily="18" charset="0"/>
                <a:cs typeface="Times New Roman" panose="02020603050405020304" pitchFamily="18" charset="0"/>
              </a:rPr>
              <a:t> e.g. fat globules, amniotic fluid, bone marrow.</a:t>
            </a:r>
          </a:p>
          <a:p>
            <a:pPr marL="400050" indent="-400050" algn="just">
              <a:lnSpc>
                <a:spcPct val="200000"/>
              </a:lnSpc>
              <a:buAutoNum type="romanLcParenR"/>
            </a:pPr>
            <a:r>
              <a:rPr lang="en-GB" sz="3200" b="1" i="1" dirty="0" smtClean="0">
                <a:latin typeface="Times New Roman" panose="02020603050405020304" pitchFamily="18" charset="0"/>
                <a:cs typeface="Times New Roman" panose="02020603050405020304" pitchFamily="18" charset="0"/>
              </a:rPr>
              <a:t>Gaseous</a:t>
            </a:r>
            <a:r>
              <a:rPr lang="en-GB" sz="3200" dirty="0" smtClean="0">
                <a:latin typeface="Times New Roman" panose="02020603050405020304" pitchFamily="18" charset="0"/>
                <a:cs typeface="Times New Roman" panose="02020603050405020304" pitchFamily="18" charset="0"/>
              </a:rPr>
              <a:t> e.g. air, other gases. </a:t>
            </a:r>
          </a:p>
        </p:txBody>
      </p:sp>
    </p:spTree>
    <p:extLst>
      <p:ext uri="{BB962C8B-B14F-4D97-AF65-F5344CB8AC3E}">
        <p14:creationId xmlns:p14="http://schemas.microsoft.com/office/powerpoint/2010/main" val="490426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948710"/>
          </a:xfrm>
          <a:prstGeom prst="rect">
            <a:avLst/>
          </a:prstGeom>
        </p:spPr>
        <p:txBody>
          <a:bodyPr wrap="square">
            <a:spAutoFit/>
          </a:bodyPr>
          <a:lstStyle/>
          <a:p>
            <a:pPr lvl="0" algn="just">
              <a:lnSpc>
                <a:spcPct val="200000"/>
              </a:lnSpc>
            </a:pPr>
            <a:r>
              <a:rPr lang="en-GB" sz="4400" b="1" dirty="0">
                <a:solidFill>
                  <a:prstClr val="black"/>
                </a:solidFill>
                <a:latin typeface="Times New Roman" panose="02020603050405020304" pitchFamily="18" charset="0"/>
                <a:cs typeface="Times New Roman" panose="02020603050405020304" pitchFamily="18" charset="0"/>
              </a:rPr>
              <a:t>B. Depending upon whether infected or not:</a:t>
            </a:r>
          </a:p>
          <a:p>
            <a:pPr marL="400050" lvl="0" indent="-400050" algn="just">
              <a:lnSpc>
                <a:spcPct val="200000"/>
              </a:lnSpc>
              <a:buFontTx/>
              <a:buAutoNum type="romanLcParenR"/>
            </a:pPr>
            <a:r>
              <a:rPr lang="en-GB" sz="4400" b="1" i="1" dirty="0">
                <a:solidFill>
                  <a:prstClr val="black"/>
                </a:solidFill>
                <a:latin typeface="Times New Roman" panose="02020603050405020304" pitchFamily="18" charset="0"/>
                <a:cs typeface="Times New Roman" panose="02020603050405020304" pitchFamily="18" charset="0"/>
              </a:rPr>
              <a:t>Bland - </a:t>
            </a:r>
            <a:r>
              <a:rPr lang="en-GB" sz="4400" dirty="0">
                <a:solidFill>
                  <a:prstClr val="black"/>
                </a:solidFill>
                <a:latin typeface="Times New Roman" panose="02020603050405020304" pitchFamily="18" charset="0"/>
                <a:cs typeface="Times New Roman" panose="02020603050405020304" pitchFamily="18" charset="0"/>
              </a:rPr>
              <a:t> when sterile. </a:t>
            </a:r>
          </a:p>
          <a:p>
            <a:pPr marL="400050" lvl="0" indent="-400050" algn="just">
              <a:lnSpc>
                <a:spcPct val="200000"/>
              </a:lnSpc>
              <a:buFontTx/>
              <a:buAutoNum type="romanLcParenR"/>
            </a:pPr>
            <a:r>
              <a:rPr lang="en-GB" sz="4400" b="1" i="1" dirty="0">
                <a:solidFill>
                  <a:prstClr val="black"/>
                </a:solidFill>
                <a:latin typeface="Times New Roman" panose="02020603050405020304" pitchFamily="18" charset="0"/>
                <a:cs typeface="Times New Roman" panose="02020603050405020304" pitchFamily="18" charset="0"/>
              </a:rPr>
              <a:t>Septic - </a:t>
            </a:r>
            <a:r>
              <a:rPr lang="en-GB" sz="4400" dirty="0">
                <a:solidFill>
                  <a:prstClr val="black"/>
                </a:solidFill>
                <a:latin typeface="Times New Roman" panose="02020603050405020304" pitchFamily="18" charset="0"/>
                <a:cs typeface="Times New Roman" panose="02020603050405020304" pitchFamily="18" charset="0"/>
              </a:rPr>
              <a:t>when infected. </a:t>
            </a:r>
          </a:p>
        </p:txBody>
      </p:sp>
    </p:spTree>
    <p:extLst>
      <p:ext uri="{BB962C8B-B14F-4D97-AF65-F5344CB8AC3E}">
        <p14:creationId xmlns:p14="http://schemas.microsoft.com/office/powerpoint/2010/main" val="245894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09310"/>
          </a:xfrm>
          <a:prstGeom prst="rect">
            <a:avLst/>
          </a:prstGeom>
        </p:spPr>
        <p:txBody>
          <a:bodyPr wrap="square">
            <a:spAutoFit/>
          </a:bodyPr>
          <a:lstStyle/>
          <a:p>
            <a:pPr algn="just">
              <a:lnSpc>
                <a:spcPct val="150000"/>
              </a:lnSpc>
            </a:pPr>
            <a:r>
              <a:rPr lang="en-GB" sz="2800" b="1" dirty="0" smtClean="0">
                <a:latin typeface="Times New Roman" panose="02020603050405020304" pitchFamily="18" charset="0"/>
                <a:cs typeface="Times New Roman" panose="02020603050405020304" pitchFamily="18" charset="0"/>
              </a:rPr>
              <a:t>		BLOOD </a:t>
            </a:r>
            <a:r>
              <a:rPr lang="en-GB" sz="2800" b="1" dirty="0">
                <a:latin typeface="Times New Roman" panose="02020603050405020304" pitchFamily="18" charset="0"/>
                <a:cs typeface="Times New Roman" panose="02020603050405020304" pitchFamily="18" charset="0"/>
              </a:rPr>
              <a:t>GROUP ANTIGENS AND ANTIBODIES </a:t>
            </a:r>
            <a:endParaRPr lang="en-GB" sz="28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GB" sz="2800" dirty="0" err="1" smtClean="0">
                <a:latin typeface="Times New Roman" panose="02020603050405020304" pitchFamily="18" charset="0"/>
                <a:cs typeface="Times New Roman" panose="02020603050405020304" pitchFamily="18" charset="0"/>
              </a:rPr>
              <a:t>Discribed</a:t>
            </a:r>
            <a:r>
              <a:rPr lang="en-GB" sz="2800" dirty="0" smtClean="0">
                <a:latin typeface="Times New Roman" panose="02020603050405020304" pitchFamily="18" charset="0"/>
                <a:cs typeface="Times New Roman" panose="02020603050405020304" pitchFamily="18" charset="0"/>
              </a:rPr>
              <a:t> by Karl </a:t>
            </a:r>
            <a:r>
              <a:rPr lang="en-GB" sz="2800" dirty="0">
                <a:latin typeface="Times New Roman" panose="02020603050405020304" pitchFamily="18" charset="0"/>
                <a:cs typeface="Times New Roman" panose="02020603050405020304" pitchFamily="18" charset="0"/>
              </a:rPr>
              <a:t>Landsteiner </a:t>
            </a:r>
            <a:r>
              <a:rPr lang="en-GB" sz="2800" dirty="0" smtClean="0">
                <a:latin typeface="Times New Roman" panose="02020603050405020304" pitchFamily="18" charset="0"/>
                <a:cs typeface="Times New Roman" panose="02020603050405020304" pitchFamily="18" charset="0"/>
              </a:rPr>
              <a:t>in 1900.</a:t>
            </a:r>
          </a:p>
          <a:p>
            <a:pPr marL="285750" indent="-285750" algn="just">
              <a:lnSpc>
                <a:spcPct val="150000"/>
              </a:lnSpc>
              <a:buFont typeface="Arial" panose="020B0604020202020204" pitchFamily="34" charset="0"/>
              <a:buChar char="•"/>
            </a:pPr>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term blood group is applied to any well-defined system of red blood cell antigens which are inherited characteristics. </a:t>
            </a:r>
            <a:endParaRPr lang="en-GB" sz="2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GB" sz="2800" dirty="0" smtClean="0">
                <a:latin typeface="Times New Roman" panose="02020603050405020304" pitchFamily="18" charset="0"/>
                <a:cs typeface="Times New Roman" panose="02020603050405020304" pitchFamily="18" charset="0"/>
              </a:rPr>
              <a:t>There are over </a:t>
            </a:r>
            <a:r>
              <a:rPr lang="en-GB" sz="2800" dirty="0">
                <a:latin typeface="Times New Roman" panose="02020603050405020304" pitchFamily="18" charset="0"/>
                <a:cs typeface="Times New Roman" panose="02020603050405020304" pitchFamily="18" charset="0"/>
              </a:rPr>
              <a:t>20 blood group systems having approximately 400 blood group </a:t>
            </a:r>
            <a:r>
              <a:rPr lang="en-GB" sz="2800" dirty="0" smtClean="0">
                <a:latin typeface="Times New Roman" panose="02020603050405020304" pitchFamily="18" charset="0"/>
                <a:cs typeface="Times New Roman" panose="02020603050405020304" pitchFamily="18" charset="0"/>
              </a:rPr>
              <a:t>antigens.</a:t>
            </a:r>
          </a:p>
          <a:p>
            <a:pPr marL="285750" indent="-285750" algn="just">
              <a:lnSpc>
                <a:spcPct val="150000"/>
              </a:lnSpc>
              <a:buFont typeface="Arial" panose="020B0604020202020204" pitchFamily="34" charset="0"/>
              <a:buChar char="•"/>
            </a:pPr>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ABO and Rhesus (Rh) blood group systems are of major clinical significance</a:t>
            </a:r>
            <a:r>
              <a:rPr lang="en-GB" sz="2800"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GB" sz="2800" dirty="0" smtClean="0">
                <a:latin typeface="Times New Roman" panose="02020603050405020304" pitchFamily="18" charset="0"/>
                <a:cs typeface="Times New Roman" panose="02020603050405020304" pitchFamily="18" charset="0"/>
              </a:rPr>
              <a:t>Other </a:t>
            </a:r>
            <a:r>
              <a:rPr lang="en-GB" sz="2800" dirty="0">
                <a:latin typeface="Times New Roman" panose="02020603050405020304" pitchFamily="18" charset="0"/>
                <a:cs typeface="Times New Roman" panose="02020603050405020304" pitchFamily="18" charset="0"/>
              </a:rPr>
              <a:t>minor and clinically less important blood group systems are: Lewis system, P system, I system, MNS system, </a:t>
            </a:r>
            <a:r>
              <a:rPr lang="en-GB" sz="2800" dirty="0" err="1">
                <a:latin typeface="Times New Roman" panose="02020603050405020304" pitchFamily="18" charset="0"/>
                <a:cs typeface="Times New Roman" panose="02020603050405020304" pitchFamily="18" charset="0"/>
              </a:rPr>
              <a:t>Kell</a:t>
            </a:r>
            <a:r>
              <a:rPr lang="en-GB" sz="2800" dirty="0">
                <a:latin typeface="Times New Roman" panose="02020603050405020304" pitchFamily="18" charset="0"/>
                <a:cs typeface="Times New Roman" panose="02020603050405020304" pitchFamily="18" charset="0"/>
              </a:rPr>
              <a:t> and Duffy system, and </a:t>
            </a:r>
            <a:r>
              <a:rPr lang="en-GB" sz="2800" dirty="0" err="1">
                <a:latin typeface="Times New Roman" panose="02020603050405020304" pitchFamily="18" charset="0"/>
                <a:cs typeface="Times New Roman" panose="02020603050405020304" pitchFamily="18" charset="0"/>
              </a:rPr>
              <a:t>Luthern</a:t>
            </a:r>
            <a:r>
              <a:rPr lang="en-GB" sz="2800" dirty="0">
                <a:latin typeface="Times New Roman" panose="02020603050405020304" pitchFamily="18" charset="0"/>
                <a:cs typeface="Times New Roman" panose="02020603050405020304" pitchFamily="18" charset="0"/>
              </a:rPr>
              <a:t> system. </a:t>
            </a:r>
          </a:p>
        </p:txBody>
      </p:sp>
    </p:spTree>
    <p:extLst>
      <p:ext uri="{BB962C8B-B14F-4D97-AF65-F5344CB8AC3E}">
        <p14:creationId xmlns:p14="http://schemas.microsoft.com/office/powerpoint/2010/main" val="2198606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40729"/>
          </a:xfrm>
          <a:prstGeom prst="rect">
            <a:avLst/>
          </a:prstGeom>
        </p:spPr>
        <p:txBody>
          <a:bodyPr wrap="square">
            <a:spAutoFit/>
          </a:bodyPr>
          <a:lstStyle/>
          <a:p>
            <a:pPr lvl="0" algn="just">
              <a:lnSpc>
                <a:spcPct val="150000"/>
              </a:lnSpc>
            </a:pPr>
            <a:r>
              <a:rPr lang="en-GB" sz="3600" b="1" dirty="0">
                <a:solidFill>
                  <a:prstClr val="black"/>
                </a:solidFill>
                <a:latin typeface="Times New Roman" panose="02020603050405020304" pitchFamily="18" charset="0"/>
                <a:cs typeface="Times New Roman" panose="02020603050405020304" pitchFamily="18" charset="0"/>
              </a:rPr>
              <a:t>C. Depending upon the source of the emboli:</a:t>
            </a:r>
          </a:p>
          <a:p>
            <a:pPr marL="400050" lvl="0" indent="-400050" algn="just">
              <a:lnSpc>
                <a:spcPct val="150000"/>
              </a:lnSpc>
              <a:buFontTx/>
              <a:buAutoNum type="romanLcParenR"/>
            </a:pPr>
            <a:r>
              <a:rPr lang="en-GB" sz="3600" b="1" i="1" dirty="0">
                <a:solidFill>
                  <a:prstClr val="black"/>
                </a:solidFill>
                <a:latin typeface="Times New Roman" panose="02020603050405020304" pitchFamily="18" charset="0"/>
                <a:cs typeface="Times New Roman" panose="02020603050405020304" pitchFamily="18" charset="0"/>
              </a:rPr>
              <a:t>Cardiac emboli </a:t>
            </a:r>
            <a:r>
              <a:rPr lang="en-GB" sz="3600" dirty="0">
                <a:solidFill>
                  <a:prstClr val="black"/>
                </a:solidFill>
                <a:latin typeface="Times New Roman" panose="02020603050405020304" pitchFamily="18" charset="0"/>
                <a:cs typeface="Times New Roman" panose="02020603050405020304" pitchFamily="18" charset="0"/>
              </a:rPr>
              <a:t>from left side of the heart e.g. emboli originating from atrium and atrial appendages, infarct in the left ventricle, </a:t>
            </a:r>
            <a:r>
              <a:rPr lang="en-GB" sz="3600" dirty="0" err="1">
                <a:solidFill>
                  <a:prstClr val="black"/>
                </a:solidFill>
                <a:latin typeface="Times New Roman" panose="02020603050405020304" pitchFamily="18" charset="0"/>
                <a:cs typeface="Times New Roman" panose="02020603050405020304" pitchFamily="18" charset="0"/>
              </a:rPr>
              <a:t>vegetations</a:t>
            </a:r>
            <a:r>
              <a:rPr lang="en-GB" sz="3600" dirty="0">
                <a:solidFill>
                  <a:prstClr val="black"/>
                </a:solidFill>
                <a:latin typeface="Times New Roman" panose="02020603050405020304" pitchFamily="18" charset="0"/>
                <a:cs typeface="Times New Roman" panose="02020603050405020304" pitchFamily="18" charset="0"/>
              </a:rPr>
              <a:t> of endocarditis. </a:t>
            </a:r>
          </a:p>
          <a:p>
            <a:pPr marL="400050" lvl="0" indent="-400050" algn="just">
              <a:lnSpc>
                <a:spcPct val="150000"/>
              </a:lnSpc>
              <a:buFontTx/>
              <a:buAutoNum type="romanLcParenR"/>
            </a:pPr>
            <a:r>
              <a:rPr lang="en-GB" sz="3600" b="1" i="1" dirty="0">
                <a:solidFill>
                  <a:prstClr val="black"/>
                </a:solidFill>
                <a:latin typeface="Times New Roman" panose="02020603050405020304" pitchFamily="18" charset="0"/>
                <a:cs typeface="Times New Roman" panose="02020603050405020304" pitchFamily="18" charset="0"/>
              </a:rPr>
              <a:t>Arterial emboli </a:t>
            </a:r>
            <a:r>
              <a:rPr lang="en-GB" sz="3600" dirty="0">
                <a:solidFill>
                  <a:prstClr val="black"/>
                </a:solidFill>
                <a:latin typeface="Times New Roman" panose="02020603050405020304" pitchFamily="18" charset="0"/>
                <a:cs typeface="Times New Roman" panose="02020603050405020304" pitchFamily="18" charset="0"/>
              </a:rPr>
              <a:t>e.g. in systemic arteries in the brain, spleen, kidney, intestine. </a:t>
            </a:r>
          </a:p>
          <a:p>
            <a:pPr marL="400050" lvl="0" indent="-400050" algn="just">
              <a:lnSpc>
                <a:spcPct val="150000"/>
              </a:lnSpc>
              <a:buFontTx/>
              <a:buAutoNum type="romanLcParenR"/>
            </a:pPr>
            <a:r>
              <a:rPr lang="en-GB" sz="3600" b="1" i="1" dirty="0">
                <a:solidFill>
                  <a:prstClr val="black"/>
                </a:solidFill>
                <a:latin typeface="Times New Roman" panose="02020603050405020304" pitchFamily="18" charset="0"/>
                <a:cs typeface="Times New Roman" panose="02020603050405020304" pitchFamily="18" charset="0"/>
              </a:rPr>
              <a:t>Venous emboli </a:t>
            </a:r>
            <a:r>
              <a:rPr lang="en-GB" sz="3600" dirty="0">
                <a:solidFill>
                  <a:prstClr val="black"/>
                </a:solidFill>
                <a:latin typeface="Times New Roman" panose="02020603050405020304" pitchFamily="18" charset="0"/>
                <a:cs typeface="Times New Roman" panose="02020603050405020304" pitchFamily="18" charset="0"/>
              </a:rPr>
              <a:t>e.g. in pulmonary arteries.</a:t>
            </a:r>
          </a:p>
          <a:p>
            <a:pPr marL="400050" lvl="0" indent="-400050" algn="just">
              <a:lnSpc>
                <a:spcPct val="150000"/>
              </a:lnSpc>
              <a:buFontTx/>
              <a:buAutoNum type="romanLcParenR"/>
            </a:pPr>
            <a:r>
              <a:rPr lang="en-GB" sz="3600" b="1" i="1" dirty="0">
                <a:solidFill>
                  <a:prstClr val="black"/>
                </a:solidFill>
                <a:latin typeface="Times New Roman" panose="02020603050405020304" pitchFamily="18" charset="0"/>
                <a:cs typeface="Times New Roman" panose="02020603050405020304" pitchFamily="18" charset="0"/>
              </a:rPr>
              <a:t>Lymphatic emboli </a:t>
            </a:r>
            <a:r>
              <a:rPr lang="en-GB" sz="3600" dirty="0">
                <a:solidFill>
                  <a:prstClr val="black"/>
                </a:solidFill>
                <a:latin typeface="Times New Roman" panose="02020603050405020304" pitchFamily="18" charset="0"/>
                <a:cs typeface="Times New Roman" panose="02020603050405020304" pitchFamily="18" charset="0"/>
              </a:rPr>
              <a:t>can also occur.</a:t>
            </a:r>
          </a:p>
        </p:txBody>
      </p:sp>
    </p:spTree>
    <p:extLst>
      <p:ext uri="{BB962C8B-B14F-4D97-AF65-F5344CB8AC3E}">
        <p14:creationId xmlns:p14="http://schemas.microsoft.com/office/powerpoint/2010/main" val="2771854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13157"/>
          </a:xfrm>
          <a:prstGeom prst="rect">
            <a:avLst/>
          </a:prstGeom>
        </p:spPr>
        <p:txBody>
          <a:bodyPr wrap="square">
            <a:spAutoFit/>
          </a:bodyPr>
          <a:lstStyle/>
          <a:p>
            <a:pPr algn="just">
              <a:lnSpc>
                <a:spcPct val="150000"/>
              </a:lnSpc>
            </a:pPr>
            <a:r>
              <a:rPr lang="en-GB" sz="3200" b="1" dirty="0" smtClean="0">
                <a:latin typeface="Times New Roman" panose="02020603050405020304" pitchFamily="18" charset="0"/>
                <a:cs typeface="Times New Roman" panose="02020603050405020304" pitchFamily="18" charset="0"/>
              </a:rPr>
              <a:t>D. Depending upon the flow of blood, </a:t>
            </a:r>
            <a:r>
              <a:rPr lang="en-GB" sz="3200" dirty="0" smtClean="0">
                <a:latin typeface="Times New Roman" panose="02020603050405020304" pitchFamily="18" charset="0"/>
                <a:cs typeface="Times New Roman" panose="02020603050405020304" pitchFamily="18" charset="0"/>
              </a:rPr>
              <a:t>two special types of emboli are mentioned: </a:t>
            </a:r>
          </a:p>
          <a:p>
            <a:pPr marL="400050" indent="-400050" algn="just">
              <a:lnSpc>
                <a:spcPct val="150000"/>
              </a:lnSpc>
              <a:buFont typeface="+mj-lt"/>
              <a:buAutoNum type="romanLcPeriod"/>
            </a:pPr>
            <a:r>
              <a:rPr lang="en-GB" sz="3200" b="1" i="1" dirty="0" smtClean="0">
                <a:latin typeface="Times New Roman" panose="02020603050405020304" pitchFamily="18" charset="0"/>
                <a:cs typeface="Times New Roman" panose="02020603050405020304" pitchFamily="18" charset="0"/>
              </a:rPr>
              <a:t>Paradoxical embolus</a:t>
            </a:r>
            <a:r>
              <a:rPr lang="en-GB" sz="3200" dirty="0" smtClean="0">
                <a:latin typeface="Times New Roman" panose="02020603050405020304" pitchFamily="18" charset="0"/>
                <a:cs typeface="Times New Roman" panose="02020603050405020304" pitchFamily="18" charset="0"/>
              </a:rPr>
              <a:t>. An embolus which is carried from the venous side of circulation to the arterial side or vice versa e.g. through arteriovenous communication such as in patent foramen </a:t>
            </a:r>
            <a:r>
              <a:rPr lang="en-GB" sz="3200" dirty="0" err="1" smtClean="0">
                <a:latin typeface="Times New Roman" panose="02020603050405020304" pitchFamily="18" charset="0"/>
                <a:cs typeface="Times New Roman" panose="02020603050405020304" pitchFamily="18" charset="0"/>
              </a:rPr>
              <a:t>ovale</a:t>
            </a:r>
            <a:r>
              <a:rPr lang="en-GB" sz="3200" dirty="0" smtClean="0">
                <a:latin typeface="Times New Roman" panose="02020603050405020304" pitchFamily="18" charset="0"/>
                <a:cs typeface="Times New Roman" panose="02020603050405020304" pitchFamily="18" charset="0"/>
              </a:rPr>
              <a:t>, septal defect of the heart, and arteriovenous shunts in the lungs.</a:t>
            </a:r>
          </a:p>
          <a:p>
            <a:pPr marL="400050" indent="-400050" algn="just">
              <a:lnSpc>
                <a:spcPct val="150000"/>
              </a:lnSpc>
              <a:buFont typeface="+mj-lt"/>
              <a:buAutoNum type="romanLcPeriod"/>
            </a:pPr>
            <a:r>
              <a:rPr lang="en-GB" sz="3200" b="1" i="1" dirty="0" smtClean="0">
                <a:latin typeface="Times New Roman" panose="02020603050405020304" pitchFamily="18" charset="0"/>
                <a:cs typeface="Times New Roman" panose="02020603050405020304" pitchFamily="18" charset="0"/>
              </a:rPr>
              <a:t>Retrograde embolus. </a:t>
            </a:r>
            <a:r>
              <a:rPr lang="en-GB" sz="3200" dirty="0" smtClean="0">
                <a:latin typeface="Times New Roman" panose="02020603050405020304" pitchFamily="18" charset="0"/>
                <a:cs typeface="Times New Roman" panose="02020603050405020304" pitchFamily="18" charset="0"/>
              </a:rPr>
              <a:t>An embolus which travels against the flow of blood. e.g. metastatic deposits in the spine from carcinoma prostate.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3207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lnSpc>
                <a:spcPct val="200000"/>
              </a:lnSpc>
              <a:spcAft>
                <a:spcPts val="0"/>
              </a:spcAft>
            </a:pPr>
            <a:r>
              <a:rPr lang="en-US" sz="48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Effects</a:t>
            </a:r>
            <a:endParaRPr lang="en-GB"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romanLcPeriod"/>
            </a:pPr>
            <a:r>
              <a:rPr lang="en-US" sz="4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Pulmonary </a:t>
            </a:r>
            <a:r>
              <a:rPr lang="en-US" sz="48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Thrombo</a:t>
            </a:r>
            <a:r>
              <a:rPr lang="en-US" sz="4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-embolism</a:t>
            </a:r>
            <a:endParaRPr lang="en-GB"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romanLcPeriod"/>
            </a:pPr>
            <a:r>
              <a:rPr lang="en-US" sz="4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Systemic embolism- brain, lower limps</a:t>
            </a:r>
            <a:endParaRPr lang="en-GB"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mj-lt"/>
              <a:buAutoNum type="romanLcPeriod"/>
            </a:pPr>
            <a:r>
              <a:rPr lang="en-US" sz="48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Septic emboli</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6871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055" y="795395"/>
            <a:ext cx="9592614" cy="1325563"/>
          </a:xfrm>
        </p:spPr>
        <p:txBody>
          <a:bodyPr>
            <a:noAutofit/>
          </a:bodyPr>
          <a:lstStyle/>
          <a:p>
            <a:r>
              <a:rPr lang="en-GB" sz="9600" b="1" dirty="0" smtClean="0">
                <a:solidFill>
                  <a:schemeClr val="accent1">
                    <a:lumMod val="75000"/>
                  </a:schemeClr>
                </a:solidFill>
                <a:effectLst>
                  <a:outerShdw blurRad="38100" dist="38100" dir="2700000" algn="tl">
                    <a:srgbClr val="000000">
                      <a:alpha val="43137"/>
                    </a:srgbClr>
                  </a:outerShdw>
                </a:effectLst>
                <a:latin typeface="Vladimir Script" panose="03050402040407070305" pitchFamily="66" charset="0"/>
              </a:rPr>
              <a:t>QUESTIONS</a:t>
            </a:r>
            <a:endParaRPr lang="en-GB" sz="9600" b="1" dirty="0">
              <a:solidFill>
                <a:schemeClr val="accent1">
                  <a:lumMod val="75000"/>
                </a:schemeClr>
              </a:solidFill>
              <a:effectLst>
                <a:outerShdw blurRad="38100" dist="38100" dir="2700000" algn="tl">
                  <a:srgbClr val="000000">
                    <a:alpha val="43137"/>
                  </a:srgbClr>
                </a:outerShdw>
              </a:effectLst>
              <a:latin typeface="Vladimir Script" panose="03050402040407070305" pitchFamily="66" charset="0"/>
            </a:endParaRPr>
          </a:p>
        </p:txBody>
      </p:sp>
    </p:spTree>
    <p:extLst>
      <p:ext uri="{BB962C8B-B14F-4D97-AF65-F5344CB8AC3E}">
        <p14:creationId xmlns:p14="http://schemas.microsoft.com/office/powerpoint/2010/main" val="2888075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a:bodyPr>
          <a:lstStyle/>
          <a:p>
            <a:pPr marL="571500" indent="-571500">
              <a:buFont typeface="Arial" panose="020B0604020202020204" pitchFamily="34" charset="0"/>
              <a:buChar char="•"/>
            </a:pPr>
            <a:r>
              <a:rPr lang="en-GB" sz="4000" dirty="0" smtClean="0">
                <a:latin typeface="Times New Roman" panose="02020603050405020304" pitchFamily="18" charset="0"/>
                <a:cs typeface="Times New Roman" panose="02020603050405020304" pitchFamily="18" charset="0"/>
              </a:rPr>
              <a:t>What is thromboembolism?</a:t>
            </a:r>
            <a:br>
              <a:rPr lang="en-GB" sz="4000" dirty="0" smtClean="0">
                <a:latin typeface="Times New Roman" panose="02020603050405020304" pitchFamily="18" charset="0"/>
                <a:cs typeface="Times New Roman" panose="02020603050405020304" pitchFamily="18" charset="0"/>
              </a:rPr>
            </a:br>
            <a:r>
              <a:rPr lang="en-GB" sz="4000" dirty="0" smtClean="0">
                <a:latin typeface="Times New Roman" panose="02020603050405020304" pitchFamily="18" charset="0"/>
                <a:cs typeface="Times New Roman" panose="02020603050405020304" pitchFamily="18" charset="0"/>
              </a:rPr>
              <a:t>What are the different types of thromboembolism?</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416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8907"/>
            <a:ext cx="12192000" cy="3022311"/>
          </a:xfrm>
        </p:spPr>
        <p:txBody>
          <a:bodyPr>
            <a:noAutofit/>
          </a:bodyPr>
          <a:lstStyle/>
          <a:p>
            <a:r>
              <a:rPr lang="en-GB" sz="6000" b="1" i="1" dirty="0" smtClean="0">
                <a:solidFill>
                  <a:srgbClr val="7030A0"/>
                </a:solidFill>
                <a:effectLst>
                  <a:outerShdw blurRad="38100" dist="38100" dir="2700000" algn="tl">
                    <a:srgbClr val="000000">
                      <a:alpha val="43137"/>
                    </a:srgbClr>
                  </a:outerShdw>
                </a:effectLst>
                <a:latin typeface="Bradley Hand ITC" panose="03070402050302030203" pitchFamily="66" charset="0"/>
              </a:rPr>
              <a:t>Discovery is one way of finding 												answers</a:t>
            </a:r>
            <a:endParaRPr lang="en-GB" sz="6000" b="1" i="1" dirty="0">
              <a:solidFill>
                <a:srgbClr val="7030A0"/>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080198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555641"/>
          </a:xfrm>
          <a:prstGeom prst="rect">
            <a:avLst/>
          </a:prstGeom>
        </p:spPr>
        <p:txBody>
          <a:bodyPr wrap="square">
            <a:spAutoFit/>
          </a:bodyPr>
          <a:lstStyle/>
          <a:p>
            <a:pPr>
              <a:lnSpc>
                <a:spcPct val="150000"/>
              </a:lnSpc>
            </a:pPr>
            <a:r>
              <a:rPr lang="en-GB" sz="2800" b="1" dirty="0">
                <a:latin typeface="Times New Roman" panose="02020603050405020304" pitchFamily="18" charset="0"/>
                <a:cs typeface="Times New Roman" panose="02020603050405020304" pitchFamily="18" charset="0"/>
              </a:rPr>
              <a:t>B</a:t>
            </a:r>
            <a:r>
              <a:rPr lang="en-GB" sz="2800" b="1" dirty="0" smtClean="0">
                <a:latin typeface="Times New Roman" panose="02020603050405020304" pitchFamily="18" charset="0"/>
                <a:cs typeface="Times New Roman" panose="02020603050405020304" pitchFamily="18" charset="0"/>
              </a:rPr>
              <a:t>lood type</a:t>
            </a:r>
            <a:r>
              <a:rPr lang="en-GB" sz="2800" dirty="0" smtClean="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blood group</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is a classification of </a:t>
            </a:r>
            <a:r>
              <a:rPr lang="en-GB" sz="2800" dirty="0" smtClean="0">
                <a:latin typeface="Times New Roman" panose="02020603050405020304" pitchFamily="18" charset="0"/>
                <a:cs typeface="Times New Roman" panose="02020603050405020304" pitchFamily="18" charset="0"/>
              </a:rPr>
              <a:t>blood, </a:t>
            </a:r>
            <a:r>
              <a:rPr lang="en-GB" sz="2800" dirty="0">
                <a:latin typeface="Times New Roman" panose="02020603050405020304" pitchFamily="18" charset="0"/>
                <a:cs typeface="Times New Roman" panose="02020603050405020304" pitchFamily="18" charset="0"/>
              </a:rPr>
              <a:t>based on the presence and absence of </a:t>
            </a:r>
            <a:r>
              <a:rPr lang="en-GB" sz="2800" dirty="0" smtClean="0">
                <a:latin typeface="Times New Roman" panose="02020603050405020304" pitchFamily="18" charset="0"/>
                <a:cs typeface="Times New Roman" panose="02020603050405020304" pitchFamily="18" charset="0"/>
              </a:rPr>
              <a:t>antibodies</a:t>
            </a:r>
            <a:r>
              <a:rPr lang="en-GB" sz="2800" dirty="0">
                <a:latin typeface="Times New Roman" panose="02020603050405020304" pitchFamily="18" charset="0"/>
                <a:cs typeface="Times New Roman" panose="02020603050405020304" pitchFamily="18" charset="0"/>
              </a:rPr>
              <a:t> and </a:t>
            </a:r>
            <a:r>
              <a:rPr lang="en-GB" sz="2800" dirty="0" smtClean="0">
                <a:latin typeface="Times New Roman" panose="02020603050405020304" pitchFamily="18" charset="0"/>
                <a:cs typeface="Times New Roman" panose="02020603050405020304" pitchFamily="18" charset="0"/>
              </a:rPr>
              <a:t>inherited antigenic</a:t>
            </a:r>
            <a:r>
              <a:rPr lang="en-GB" sz="2800" dirty="0">
                <a:latin typeface="Times New Roman" panose="02020603050405020304" pitchFamily="18" charset="0"/>
                <a:cs typeface="Times New Roman" panose="02020603050405020304" pitchFamily="18" charset="0"/>
              </a:rPr>
              <a:t> substances on the surface </a:t>
            </a:r>
            <a:r>
              <a:rPr lang="en-GB" sz="2800" dirty="0" smtClean="0">
                <a:latin typeface="Times New Roman" panose="02020603050405020304" pitchFamily="18" charset="0"/>
                <a:cs typeface="Times New Roman" panose="02020603050405020304" pitchFamily="18" charset="0"/>
              </a:rPr>
              <a:t>of RBCs.</a:t>
            </a:r>
            <a:endParaRPr lang="en-GB" sz="2800" dirty="0">
              <a:latin typeface="Times New Roman" panose="02020603050405020304" pitchFamily="18" charset="0"/>
              <a:cs typeface="Times New Roman" panose="02020603050405020304" pitchFamily="18" charset="0"/>
            </a:endParaRPr>
          </a:p>
          <a:p>
            <a:pPr>
              <a:lnSpc>
                <a:spcPct val="150000"/>
              </a:lnSpc>
            </a:pPr>
            <a:r>
              <a:rPr lang="en-GB" sz="2800" dirty="0" smtClean="0">
                <a:latin typeface="Times New Roman" panose="02020603050405020304" pitchFamily="18" charset="0"/>
                <a:cs typeface="Times New Roman" panose="02020603050405020304" pitchFamily="18" charset="0"/>
              </a:rPr>
              <a:t>				</a:t>
            </a:r>
            <a:r>
              <a:rPr lang="en-GB" sz="2800" b="1" dirty="0" smtClean="0">
                <a:latin typeface="Times New Roman" panose="02020603050405020304" pitchFamily="18" charset="0"/>
                <a:cs typeface="Times New Roman" panose="02020603050405020304" pitchFamily="18" charset="0"/>
              </a:rPr>
              <a:t>ABO </a:t>
            </a:r>
            <a:r>
              <a:rPr lang="en-GB" sz="2800" b="1" dirty="0">
                <a:latin typeface="Times New Roman" panose="02020603050405020304" pitchFamily="18" charset="0"/>
                <a:cs typeface="Times New Roman" panose="02020603050405020304" pitchFamily="18" charset="0"/>
              </a:rPr>
              <a:t>SYSTEM. </a:t>
            </a:r>
            <a:endParaRPr lang="en-GB" sz="2800" b="1" dirty="0" smtClean="0">
              <a:latin typeface="Times New Roman" panose="02020603050405020304" pitchFamily="18" charset="0"/>
              <a:cs typeface="Times New Roman" panose="02020603050405020304" pitchFamily="18" charset="0"/>
            </a:endParaRPr>
          </a:p>
          <a:p>
            <a:pPr>
              <a:lnSpc>
                <a:spcPct val="150000"/>
              </a:lnSpc>
            </a:pPr>
            <a:r>
              <a:rPr lang="en-GB" sz="2800" dirty="0" smtClean="0">
                <a:latin typeface="Times New Roman" panose="02020603050405020304" pitchFamily="18" charset="0"/>
                <a:cs typeface="Times New Roman" panose="02020603050405020304" pitchFamily="18" charset="0"/>
              </a:rPr>
              <a:t>This </a:t>
            </a:r>
            <a:r>
              <a:rPr lang="en-GB" sz="2800" dirty="0">
                <a:latin typeface="Times New Roman" panose="02020603050405020304" pitchFamily="18" charset="0"/>
                <a:cs typeface="Times New Roman" panose="02020603050405020304" pitchFamily="18" charset="0"/>
              </a:rPr>
              <a:t>system consists of 3 major allelic genes: A, B and O, located on the long arm of chromosome 9. </a:t>
            </a:r>
            <a:endParaRPr lang="en-GB" sz="2800" dirty="0" smtClean="0">
              <a:latin typeface="Times New Roman" panose="02020603050405020304" pitchFamily="18" charset="0"/>
              <a:cs typeface="Times New Roman" panose="02020603050405020304" pitchFamily="18" charset="0"/>
            </a:endParaRPr>
          </a:p>
          <a:p>
            <a:pPr>
              <a:lnSpc>
                <a:spcPct val="150000"/>
              </a:lnSpc>
            </a:pPr>
            <a:r>
              <a:rPr lang="en-GB" sz="2800" dirty="0" smtClean="0">
                <a:latin typeface="Times New Roman" panose="02020603050405020304" pitchFamily="18" charset="0"/>
                <a:cs typeface="Times New Roman" panose="02020603050405020304" pitchFamily="18" charset="0"/>
              </a:rPr>
              <a:t>These </a:t>
            </a:r>
            <a:r>
              <a:rPr lang="en-GB" sz="2800" dirty="0">
                <a:latin typeface="Times New Roman" panose="02020603050405020304" pitchFamily="18" charset="0"/>
                <a:cs typeface="Times New Roman" panose="02020603050405020304" pitchFamily="18" charset="0"/>
              </a:rPr>
              <a:t>genes control the synthesis of blood group antigens A and B</a:t>
            </a:r>
            <a:r>
              <a:rPr lang="en-GB" sz="2800" dirty="0" smtClean="0">
                <a:latin typeface="Times New Roman" panose="02020603050405020304" pitchFamily="18" charset="0"/>
                <a:cs typeface="Times New Roman" panose="02020603050405020304" pitchFamily="18" charset="0"/>
              </a:rPr>
              <a:t>.</a:t>
            </a:r>
          </a:p>
          <a:p>
            <a:pPr>
              <a:lnSpc>
                <a:spcPct val="150000"/>
              </a:lnSpc>
            </a:pPr>
            <a:r>
              <a:rPr lang="en-GB" sz="2800" dirty="0" smtClean="0">
                <a:latin typeface="Times New Roman" panose="02020603050405020304" pitchFamily="18" charset="0"/>
                <a:cs typeface="Times New Roman" panose="02020603050405020304" pitchFamily="18" charset="0"/>
              </a:rPr>
              <a:t>These </a:t>
            </a:r>
            <a:r>
              <a:rPr lang="en-GB" sz="2800" dirty="0">
                <a:latin typeface="Times New Roman" panose="02020603050405020304" pitchFamily="18" charset="0"/>
                <a:cs typeface="Times New Roman" panose="02020603050405020304" pitchFamily="18" charset="0"/>
              </a:rPr>
              <a:t>antigens may be </a:t>
            </a:r>
            <a:r>
              <a:rPr lang="en-GB" sz="2800" dirty="0" smtClean="0">
                <a:latin typeface="Times New Roman" panose="02020603050405020304" pitchFamily="18" charset="0"/>
                <a:cs typeface="Times New Roman" panose="02020603050405020304" pitchFamily="18" charset="0"/>
              </a:rPr>
              <a:t>proteins, carbohydrates, glycoproteins </a:t>
            </a:r>
            <a:r>
              <a:rPr lang="en-GB" sz="2800" dirty="0">
                <a:latin typeface="Times New Roman" panose="02020603050405020304" pitchFamily="18" charset="0"/>
                <a:cs typeface="Times New Roman" panose="02020603050405020304" pitchFamily="18" charset="0"/>
              </a:rPr>
              <a:t>or </a:t>
            </a:r>
            <a:r>
              <a:rPr lang="en-GB" sz="2800" dirty="0" smtClean="0">
                <a:latin typeface="Times New Roman" panose="02020603050405020304" pitchFamily="18" charset="0"/>
                <a:cs typeface="Times New Roman" panose="02020603050405020304" pitchFamily="18" charset="0"/>
              </a:rPr>
              <a:t>glycolipids depending </a:t>
            </a:r>
            <a:r>
              <a:rPr lang="en-GB" sz="2800" dirty="0">
                <a:latin typeface="Times New Roman" panose="02020603050405020304" pitchFamily="18" charset="0"/>
                <a:cs typeface="Times New Roman" panose="02020603050405020304" pitchFamily="18" charset="0"/>
              </a:rPr>
              <a:t>on the blood group system. </a:t>
            </a:r>
            <a:endParaRPr lang="en-GB" sz="2800" dirty="0" smtClean="0">
              <a:latin typeface="Times New Roman" panose="02020603050405020304" pitchFamily="18" charset="0"/>
              <a:cs typeface="Times New Roman" panose="02020603050405020304" pitchFamily="18" charset="0"/>
            </a:endParaRPr>
          </a:p>
          <a:p>
            <a:pPr>
              <a:lnSpc>
                <a:spcPct val="150000"/>
              </a:lnSpc>
            </a:pPr>
            <a:r>
              <a:rPr lang="en-GB" sz="2800" dirty="0" smtClean="0">
                <a:latin typeface="Times New Roman" panose="02020603050405020304" pitchFamily="18" charset="0"/>
                <a:cs typeface="Times New Roman" panose="02020603050405020304" pitchFamily="18" charset="0"/>
              </a:rPr>
              <a:t>Some </a:t>
            </a:r>
            <a:r>
              <a:rPr lang="en-GB" sz="2800" dirty="0">
                <a:latin typeface="Times New Roman" panose="02020603050405020304" pitchFamily="18" charset="0"/>
                <a:cs typeface="Times New Roman" panose="02020603050405020304" pitchFamily="18" charset="0"/>
              </a:rPr>
              <a:t>of these antigens are also present on the surface of other types of </a:t>
            </a:r>
            <a:r>
              <a:rPr lang="en-GB" sz="2800" dirty="0" smtClean="0">
                <a:latin typeface="Times New Roman" panose="02020603050405020304" pitchFamily="18" charset="0"/>
                <a:cs typeface="Times New Roman" panose="02020603050405020304" pitchFamily="18" charset="0"/>
              </a:rPr>
              <a:t>cells</a:t>
            </a:r>
            <a:r>
              <a:rPr lang="en-GB" sz="2800" dirty="0">
                <a:latin typeface="Times New Roman" panose="02020603050405020304" pitchFamily="18" charset="0"/>
                <a:cs typeface="Times New Roman" panose="02020603050405020304" pitchFamily="18" charset="0"/>
              </a:rPr>
              <a:t> of various </a:t>
            </a:r>
            <a:r>
              <a:rPr lang="en-GB" sz="2800" dirty="0" smtClean="0">
                <a:latin typeface="Times New Roman" panose="02020603050405020304" pitchFamily="18" charset="0"/>
                <a:cs typeface="Times New Roman" panose="02020603050405020304" pitchFamily="18" charset="0"/>
              </a:rPr>
              <a:t>tissues.</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970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01972"/>
          </a:xfrm>
          <a:prstGeom prst="rect">
            <a:avLst/>
          </a:prstGeom>
        </p:spPr>
        <p:txBody>
          <a:bodyPr wrap="square">
            <a:spAutoFit/>
          </a:bodyPr>
          <a:lstStyle/>
          <a:p>
            <a:pPr>
              <a:lnSpc>
                <a:spcPct val="150000"/>
              </a:lnSpc>
            </a:pPr>
            <a:r>
              <a:rPr lang="en-GB" sz="2800" dirty="0">
                <a:latin typeface="Times New Roman" panose="02020603050405020304" pitchFamily="18" charset="0"/>
                <a:cs typeface="Times New Roman" panose="02020603050405020304" pitchFamily="18" charset="0"/>
              </a:rPr>
              <a:t>Regarding the antigen property of the blood all human beings can be classified into 4 groups, those with </a:t>
            </a:r>
            <a:r>
              <a:rPr lang="en-GB" sz="2800" b="1" i="1" dirty="0">
                <a:latin typeface="Times New Roman" panose="02020603050405020304" pitchFamily="18" charset="0"/>
                <a:cs typeface="Times New Roman" panose="02020603050405020304" pitchFamily="18" charset="0"/>
              </a:rPr>
              <a:t>antigen A (group A), </a:t>
            </a:r>
            <a:r>
              <a:rPr lang="en-GB" sz="2800" dirty="0">
                <a:latin typeface="Times New Roman" panose="02020603050405020304" pitchFamily="18" charset="0"/>
                <a:cs typeface="Times New Roman" panose="02020603050405020304" pitchFamily="18" charset="0"/>
              </a:rPr>
              <a:t>those with </a:t>
            </a:r>
            <a:r>
              <a:rPr lang="en-GB" sz="2800" b="1" i="1" dirty="0">
                <a:latin typeface="Times New Roman" panose="02020603050405020304" pitchFamily="18" charset="0"/>
                <a:cs typeface="Times New Roman" panose="02020603050405020304" pitchFamily="18" charset="0"/>
              </a:rPr>
              <a:t>antigen B (group B)</a:t>
            </a:r>
            <a:r>
              <a:rPr lang="en-GB" sz="2800" dirty="0">
                <a:latin typeface="Times New Roman" panose="02020603050405020304" pitchFamily="18" charset="0"/>
                <a:cs typeface="Times New Roman" panose="02020603050405020304" pitchFamily="18" charset="0"/>
              </a:rPr>
              <a:t>, those with </a:t>
            </a:r>
            <a:r>
              <a:rPr lang="en-GB" sz="2800" b="1" i="1" dirty="0">
                <a:latin typeface="Times New Roman" panose="02020603050405020304" pitchFamily="18" charset="0"/>
                <a:cs typeface="Times New Roman" panose="02020603050405020304" pitchFamily="18" charset="0"/>
              </a:rPr>
              <a:t>both antigen A and B (group AB)</a:t>
            </a:r>
            <a:r>
              <a:rPr lang="en-GB" sz="2800" dirty="0">
                <a:latin typeface="Times New Roman" panose="02020603050405020304" pitchFamily="18" charset="0"/>
                <a:cs typeface="Times New Roman" panose="02020603050405020304" pitchFamily="18" charset="0"/>
              </a:rPr>
              <a:t> and those with </a:t>
            </a:r>
            <a:r>
              <a:rPr lang="en-GB" sz="2800" b="1" i="1" dirty="0">
                <a:latin typeface="Times New Roman" panose="02020603050405020304" pitchFamily="18" charset="0"/>
                <a:cs typeface="Times New Roman" panose="02020603050405020304" pitchFamily="18" charset="0"/>
              </a:rPr>
              <a:t>neither antigen (group </a:t>
            </a:r>
            <a:r>
              <a:rPr lang="en-GB" sz="2800" b="1" i="1" dirty="0" smtClean="0">
                <a:latin typeface="Times New Roman" panose="02020603050405020304" pitchFamily="18" charset="0"/>
                <a:cs typeface="Times New Roman" panose="02020603050405020304" pitchFamily="18" charset="0"/>
              </a:rPr>
              <a:t>O).</a:t>
            </a:r>
          </a:p>
          <a:p>
            <a:pPr>
              <a:lnSpc>
                <a:spcPct val="150000"/>
              </a:lnSpc>
            </a:pPr>
            <a:r>
              <a:rPr lang="en-GB" sz="2800" b="1" i="1" dirty="0" smtClean="0">
                <a:latin typeface="Times New Roman" panose="02020603050405020304" pitchFamily="18" charset="0"/>
                <a:cs typeface="Times New Roman" panose="02020603050405020304" pitchFamily="18" charset="0"/>
              </a:rPr>
              <a:t> </a:t>
            </a:r>
            <a:r>
              <a:rPr lang="en-GB" sz="2800" b="1" i="1" dirty="0">
                <a:latin typeface="Times New Roman" panose="02020603050405020304" pitchFamily="18" charset="0"/>
                <a:cs typeface="Times New Roman" panose="02020603050405020304" pitchFamily="18" charset="0"/>
              </a:rPr>
              <a:t>	</a:t>
            </a:r>
            <a:r>
              <a:rPr lang="en-GB" sz="2800" b="1" i="1" dirty="0" smtClean="0">
                <a:latin typeface="Times New Roman" panose="02020603050405020304" pitchFamily="18" charset="0"/>
                <a:cs typeface="Times New Roman" panose="02020603050405020304" pitchFamily="18" charset="0"/>
              </a:rPr>
              <a:t>			The ABO Blood Groups. </a:t>
            </a:r>
          </a:p>
          <a:p>
            <a:pPr>
              <a:lnSpc>
                <a:spcPct val="150000"/>
              </a:lnSpc>
            </a:pPr>
            <a:r>
              <a:rPr lang="en-GB" sz="2800" b="1" i="1" u="sng" dirty="0">
                <a:solidFill>
                  <a:schemeClr val="accent1"/>
                </a:solidFill>
                <a:latin typeface="Times New Roman" panose="02020603050405020304" pitchFamily="18" charset="0"/>
                <a:cs typeface="Times New Roman" panose="02020603050405020304" pitchFamily="18" charset="0"/>
              </a:rPr>
              <a:t>Blood Group </a:t>
            </a:r>
            <a:r>
              <a:rPr lang="en-GB" sz="2800" b="1" i="1" dirty="0" smtClean="0">
                <a:latin typeface="Times New Roman" panose="02020603050405020304" pitchFamily="18" charset="0"/>
                <a:cs typeface="Times New Roman" panose="02020603050405020304" pitchFamily="18" charset="0"/>
              </a:rPr>
              <a:t>		</a:t>
            </a:r>
            <a:r>
              <a:rPr lang="en-GB" sz="2800" b="1" i="1" u="sng" dirty="0" smtClean="0">
                <a:solidFill>
                  <a:schemeClr val="accent1"/>
                </a:solidFill>
                <a:latin typeface="Times New Roman" panose="02020603050405020304" pitchFamily="18" charset="0"/>
                <a:cs typeface="Times New Roman" panose="02020603050405020304" pitchFamily="18" charset="0"/>
              </a:rPr>
              <a:t>Antigens on </a:t>
            </a:r>
            <a:r>
              <a:rPr lang="en-GB" sz="2800" b="1" i="1" u="sng" dirty="0">
                <a:solidFill>
                  <a:schemeClr val="accent1"/>
                </a:solidFill>
                <a:latin typeface="Times New Roman" panose="02020603050405020304" pitchFamily="18" charset="0"/>
                <a:cs typeface="Times New Roman" panose="02020603050405020304" pitchFamily="18" charset="0"/>
              </a:rPr>
              <a:t>Red Cells </a:t>
            </a:r>
            <a:r>
              <a:rPr lang="en-GB" sz="2800" b="1" i="1" dirty="0" smtClean="0">
                <a:latin typeface="Times New Roman" panose="02020603050405020304" pitchFamily="18" charset="0"/>
                <a:cs typeface="Times New Roman" panose="02020603050405020304" pitchFamily="18" charset="0"/>
              </a:rPr>
              <a:t>		</a:t>
            </a:r>
            <a:r>
              <a:rPr lang="en-GB" sz="2800" b="1" i="1" dirty="0" smtClean="0">
                <a:solidFill>
                  <a:schemeClr val="accent1"/>
                </a:solidFill>
                <a:latin typeface="Times New Roman" panose="02020603050405020304" pitchFamily="18" charset="0"/>
                <a:cs typeface="Times New Roman" panose="02020603050405020304" pitchFamily="18" charset="0"/>
              </a:rPr>
              <a:t> </a:t>
            </a:r>
            <a:r>
              <a:rPr lang="en-GB" sz="2800" b="1" i="1" u="sng" dirty="0">
                <a:solidFill>
                  <a:schemeClr val="accent1"/>
                </a:solidFill>
                <a:latin typeface="Times New Roman" panose="02020603050405020304" pitchFamily="18" charset="0"/>
                <a:cs typeface="Times New Roman" panose="02020603050405020304" pitchFamily="18" charset="0"/>
              </a:rPr>
              <a:t>Naturally-Occurring</a:t>
            </a:r>
            <a:r>
              <a:rPr lang="en-GB" sz="2800" b="1" i="1" dirty="0">
                <a:solidFill>
                  <a:schemeClr val="accent1"/>
                </a:solidFill>
                <a:latin typeface="Times New Roman" panose="02020603050405020304" pitchFamily="18" charset="0"/>
                <a:cs typeface="Times New Roman" panose="02020603050405020304" pitchFamily="18" charset="0"/>
              </a:rPr>
              <a:t> </a:t>
            </a:r>
            <a:r>
              <a:rPr lang="en-GB" sz="2800" b="1" i="1" dirty="0" smtClean="0">
                <a:solidFill>
                  <a:schemeClr val="accent1"/>
                </a:solidFill>
                <a:latin typeface="Times New Roman" panose="02020603050405020304" pitchFamily="18" charset="0"/>
                <a:cs typeface="Times New Roman" panose="02020603050405020304" pitchFamily="18" charset="0"/>
              </a:rPr>
              <a:t>										  </a:t>
            </a:r>
            <a:r>
              <a:rPr lang="en-GB" sz="2800" b="1" i="1" u="sng" dirty="0" smtClean="0">
                <a:solidFill>
                  <a:schemeClr val="accent1"/>
                </a:solidFill>
                <a:latin typeface="Times New Roman" panose="02020603050405020304" pitchFamily="18" charset="0"/>
                <a:cs typeface="Times New Roman" panose="02020603050405020304" pitchFamily="18" charset="0"/>
              </a:rPr>
              <a:t>Serum </a:t>
            </a:r>
            <a:r>
              <a:rPr lang="en-GB" sz="2800" b="1" i="1" u="sng" dirty="0">
                <a:solidFill>
                  <a:schemeClr val="accent1"/>
                </a:solidFill>
                <a:latin typeface="Times New Roman" panose="02020603050405020304" pitchFamily="18" charset="0"/>
                <a:cs typeface="Times New Roman" panose="02020603050405020304" pitchFamily="18" charset="0"/>
              </a:rPr>
              <a:t>Antibodies</a:t>
            </a:r>
            <a:endParaRPr lang="en-GB" sz="2800" b="1" i="1" u="sng" dirty="0" smtClean="0">
              <a:solidFill>
                <a:schemeClr val="accent1"/>
              </a:solidFill>
              <a:latin typeface="Times New Roman" panose="02020603050405020304" pitchFamily="18" charset="0"/>
              <a:cs typeface="Times New Roman" panose="02020603050405020304" pitchFamily="18" charset="0"/>
            </a:endParaRPr>
          </a:p>
          <a:p>
            <a:pPr>
              <a:lnSpc>
                <a:spcPct val="150000"/>
              </a:lnSpc>
            </a:pPr>
            <a:r>
              <a:rPr lang="en-GB" sz="2800" b="1" i="1" dirty="0">
                <a:latin typeface="Times New Roman" panose="02020603050405020304" pitchFamily="18" charset="0"/>
                <a:cs typeface="Times New Roman" panose="02020603050405020304" pitchFamily="18" charset="0"/>
              </a:rPr>
              <a:t>AB </a:t>
            </a:r>
            <a:r>
              <a:rPr lang="en-GB" sz="2800" b="1" i="1" dirty="0" smtClean="0">
                <a:latin typeface="Times New Roman" panose="02020603050405020304" pitchFamily="18" charset="0"/>
                <a:cs typeface="Times New Roman" panose="02020603050405020304" pitchFamily="18" charset="0"/>
              </a:rPr>
              <a:t>				AB 						None 			</a:t>
            </a:r>
            <a:endParaRPr lang="en-GB" sz="2800" b="1" i="1" dirty="0">
              <a:latin typeface="Times New Roman" panose="02020603050405020304" pitchFamily="18" charset="0"/>
              <a:cs typeface="Times New Roman" panose="02020603050405020304" pitchFamily="18" charset="0"/>
            </a:endParaRPr>
          </a:p>
          <a:p>
            <a:pPr>
              <a:lnSpc>
                <a:spcPct val="150000"/>
              </a:lnSpc>
            </a:pPr>
            <a:r>
              <a:rPr lang="en-GB" sz="2800" b="1" i="1" dirty="0">
                <a:latin typeface="Times New Roman" panose="02020603050405020304" pitchFamily="18" charset="0"/>
                <a:cs typeface="Times New Roman" panose="02020603050405020304" pitchFamily="18" charset="0"/>
              </a:rPr>
              <a:t>A </a:t>
            </a:r>
            <a:r>
              <a:rPr lang="en-GB" sz="2800" b="1" i="1" dirty="0" smtClean="0">
                <a:latin typeface="Times New Roman" panose="02020603050405020304" pitchFamily="18" charset="0"/>
                <a:cs typeface="Times New Roman" panose="02020603050405020304" pitchFamily="18" charset="0"/>
              </a:rPr>
              <a:t>				A 						Anti-B </a:t>
            </a:r>
          </a:p>
          <a:p>
            <a:pPr>
              <a:lnSpc>
                <a:spcPct val="150000"/>
              </a:lnSpc>
            </a:pPr>
            <a:r>
              <a:rPr lang="en-GB" sz="2800" b="1" i="1" dirty="0" smtClean="0">
                <a:latin typeface="Times New Roman" panose="02020603050405020304" pitchFamily="18" charset="0"/>
                <a:cs typeface="Times New Roman" panose="02020603050405020304" pitchFamily="18" charset="0"/>
              </a:rPr>
              <a:t>B 				B 						Anti-A </a:t>
            </a:r>
          </a:p>
          <a:p>
            <a:pPr>
              <a:lnSpc>
                <a:spcPct val="150000"/>
              </a:lnSpc>
            </a:pPr>
            <a:r>
              <a:rPr lang="en-GB" sz="2800" b="1" i="1" dirty="0" smtClean="0">
                <a:latin typeface="Times New Roman" panose="02020603050405020304" pitchFamily="18" charset="0"/>
                <a:cs typeface="Times New Roman" panose="02020603050405020304" pitchFamily="18" charset="0"/>
              </a:rPr>
              <a:t>O 				O 						Anti-A</a:t>
            </a:r>
            <a:r>
              <a:rPr lang="en-GB" sz="2800" b="1" i="1" dirty="0">
                <a:latin typeface="Times New Roman" panose="02020603050405020304" pitchFamily="18" charset="0"/>
                <a:cs typeface="Times New Roman" panose="02020603050405020304" pitchFamily="18" charset="0"/>
              </a:rPr>
              <a:t>, Anti-B</a:t>
            </a:r>
          </a:p>
          <a:p>
            <a:pPr lvl="1">
              <a:lnSpc>
                <a:spcPct val="150000"/>
              </a:lnSpc>
            </a:pPr>
            <a:endParaRPr lang="en-GB"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15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636"/>
            <a:ext cx="12192000" cy="6740307"/>
          </a:xfrm>
          <a:prstGeom prst="rect">
            <a:avLst/>
          </a:prstGeom>
        </p:spPr>
        <p:txBody>
          <a:bodyPr wrap="square">
            <a:spAutoFit/>
          </a:bodyPr>
          <a:lstStyle/>
          <a:p>
            <a:pPr>
              <a:lnSpc>
                <a:spcPct val="150000"/>
              </a:lnSpc>
            </a:pPr>
            <a:r>
              <a:rPr lang="en-GB" sz="3200" b="1" dirty="0" smtClean="0">
                <a:latin typeface="Times New Roman" panose="02020603050405020304" pitchFamily="18" charset="0"/>
                <a:cs typeface="Times New Roman" panose="02020603050405020304" pitchFamily="18" charset="0"/>
              </a:rPr>
              <a:t>				RHESUS </a:t>
            </a:r>
            <a:r>
              <a:rPr lang="en-GB" sz="3200" b="1" dirty="0">
                <a:latin typeface="Times New Roman" panose="02020603050405020304" pitchFamily="18" charset="0"/>
                <a:cs typeface="Times New Roman" panose="02020603050405020304" pitchFamily="18" charset="0"/>
              </a:rPr>
              <a:t>SYSTEM</a:t>
            </a:r>
            <a:r>
              <a:rPr lang="en-GB" sz="3200" b="1" dirty="0" smtClean="0">
                <a:latin typeface="Times New Roman" panose="02020603050405020304" pitchFamily="18" charset="0"/>
                <a:cs typeface="Times New Roman" panose="02020603050405020304" pitchFamily="18" charset="0"/>
              </a:rPr>
              <a:t>.</a:t>
            </a:r>
          </a:p>
          <a:p>
            <a:pPr>
              <a:lnSpc>
                <a:spcPct val="150000"/>
              </a:lnSpc>
            </a:pPr>
            <a:r>
              <a:rPr lang="en-GB" sz="3200" dirty="0" smtClean="0">
                <a:latin typeface="Times New Roman" panose="02020603050405020304" pitchFamily="18" charset="0"/>
                <a:cs typeface="Times New Roman" panose="02020603050405020304" pitchFamily="18" charset="0"/>
              </a:rPr>
              <a:t>The </a:t>
            </a:r>
            <a:r>
              <a:rPr lang="en-GB" sz="3200" dirty="0">
                <a:latin typeface="Times New Roman" panose="02020603050405020304" pitchFamily="18" charset="0"/>
                <a:cs typeface="Times New Roman" panose="02020603050405020304" pitchFamily="18" charset="0"/>
              </a:rPr>
              <a:t>Rh allelic genes are C or c, D or d and E or e, located on chromosome 1</a:t>
            </a:r>
            <a:r>
              <a:rPr lang="en-GB" sz="3200" dirty="0" smtClean="0">
                <a:latin typeface="Times New Roman" panose="02020603050405020304" pitchFamily="18" charset="0"/>
                <a:cs typeface="Times New Roman" panose="02020603050405020304" pitchFamily="18" charset="0"/>
              </a:rPr>
              <a:t>.</a:t>
            </a:r>
          </a:p>
          <a:p>
            <a:pPr>
              <a:lnSpc>
                <a:spcPct val="150000"/>
              </a:lnSpc>
            </a:pPr>
            <a:r>
              <a:rPr lang="en-GB" sz="3200" dirty="0" smtClean="0">
                <a:latin typeface="Times New Roman" panose="02020603050405020304" pitchFamily="18" charset="0"/>
                <a:cs typeface="Times New Roman" panose="02020603050405020304" pitchFamily="18" charset="0"/>
              </a:rPr>
              <a:t>The </a:t>
            </a:r>
            <a:r>
              <a:rPr lang="en-GB" sz="3200" dirty="0">
                <a:latin typeface="Times New Roman" panose="02020603050405020304" pitchFamily="18" charset="0"/>
                <a:cs typeface="Times New Roman" panose="02020603050405020304" pitchFamily="18" charset="0"/>
              </a:rPr>
              <a:t>most significant Rh antigen is the D antigen, because it is the most likely to provoke an immune system response of the five main Rh antigens</a:t>
            </a:r>
            <a:r>
              <a:rPr lang="en-GB" sz="3200" dirty="0" smtClean="0">
                <a:latin typeface="Times New Roman" panose="02020603050405020304" pitchFamily="18" charset="0"/>
                <a:cs typeface="Times New Roman" panose="02020603050405020304" pitchFamily="18" charset="0"/>
              </a:rPr>
              <a:t>.</a:t>
            </a:r>
          </a:p>
          <a:p>
            <a:pPr>
              <a:lnSpc>
                <a:spcPct val="150000"/>
              </a:lnSpc>
            </a:pPr>
            <a:r>
              <a:rPr lang="en-GB" sz="3200" dirty="0">
                <a:latin typeface="Times New Roman" panose="02020603050405020304" pitchFamily="18" charset="0"/>
                <a:cs typeface="Times New Roman" panose="02020603050405020304" pitchFamily="18" charset="0"/>
              </a:rPr>
              <a:t>The presence or absence of the Rh(D) antigen is signified by the + or − sign, so that, for example, the A− group is ABO type A and does not have the Rh (D) antigen</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693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1488</Words>
  <Application>Microsoft Office PowerPoint</Application>
  <PresentationFormat>Widescreen</PresentationFormat>
  <Paragraphs>233</Paragraphs>
  <Slides>65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Algerian</vt:lpstr>
      <vt:lpstr>Arial</vt:lpstr>
      <vt:lpstr>Arial Narrow</vt:lpstr>
      <vt:lpstr>Bradley Hand ITC</vt:lpstr>
      <vt:lpstr>Calibri</vt:lpstr>
      <vt:lpstr>Calibri Light</vt:lpstr>
      <vt:lpstr>Lucida Handwriting</vt:lpstr>
      <vt:lpstr>Symbol</vt:lpstr>
      <vt:lpstr>Times New Roman</vt:lpstr>
      <vt:lpstr>Vladimir Script</vt:lpstr>
      <vt:lpstr>Wingdings</vt:lpstr>
      <vt:lpstr>Office Theme</vt:lpstr>
      <vt:lpstr>CIRCULATORY DISTURBANCES OF OBSTRUCTIVE NATURE</vt:lpstr>
      <vt:lpstr>HAEMORRAGE AND  HAEMOSTASIS </vt:lpstr>
      <vt:lpstr>PowerPoint Presentation</vt:lpstr>
      <vt:lpstr>PowerPoint Presentation</vt:lpstr>
      <vt:lpstr>BLOOD GROUPS AND BLOOD   TRANSFUSION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HOMEOSTASIS</vt:lpstr>
      <vt:lpstr>PowerPoint Presentation</vt:lpstr>
      <vt:lpstr>PowerPoint Presentation</vt:lpstr>
      <vt:lpstr>PowerPoint Presentation</vt:lpstr>
      <vt:lpstr>PowerPoint Presentation</vt:lpstr>
      <vt:lpstr>PowerPoint Presentation</vt:lpstr>
      <vt:lpstr>COAGULATION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THROMBOSIS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EMBOLISM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What is thromboembolism? What are the different types of thromboembolism?</vt:lpstr>
      <vt:lpstr>Discovery is one way of finding             answers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Haemostasis and thrombosis</dc:title>
  <dc:creator>eddykates@outlook.com</dc:creator>
  <cp:lastModifiedBy>eddykates@outlook.com</cp:lastModifiedBy>
  <cp:revision>88</cp:revision>
  <dcterms:created xsi:type="dcterms:W3CDTF">2019-09-25T02:23:12Z</dcterms:created>
  <dcterms:modified xsi:type="dcterms:W3CDTF">2019-09-30T10:47:56Z</dcterms:modified>
</cp:coreProperties>
</file>