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56" r:id="rId2"/>
    <p:sldId id="257" r:id="rId3"/>
    <p:sldId id="261" r:id="rId4"/>
    <p:sldId id="262" r:id="rId5"/>
    <p:sldId id="409" r:id="rId6"/>
    <p:sldId id="410" r:id="rId7"/>
    <p:sldId id="402" r:id="rId8"/>
    <p:sldId id="403" r:id="rId9"/>
    <p:sldId id="404" r:id="rId10"/>
    <p:sldId id="405" r:id="rId11"/>
    <p:sldId id="406" r:id="rId12"/>
    <p:sldId id="407" r:id="rId13"/>
    <p:sldId id="408" r:id="rId14"/>
    <p:sldId id="263" r:id="rId15"/>
    <p:sldId id="264" r:id="rId16"/>
    <p:sldId id="411" r:id="rId17"/>
    <p:sldId id="412" r:id="rId18"/>
    <p:sldId id="413" r:id="rId19"/>
    <p:sldId id="414" r:id="rId20"/>
    <p:sldId id="415" r:id="rId21"/>
    <p:sldId id="416" r:id="rId22"/>
    <p:sldId id="417" r:id="rId23"/>
    <p:sldId id="418" r:id="rId24"/>
    <p:sldId id="446" r:id="rId25"/>
    <p:sldId id="420" r:id="rId26"/>
    <p:sldId id="421" r:id="rId27"/>
    <p:sldId id="266" r:id="rId28"/>
    <p:sldId id="258" r:id="rId29"/>
    <p:sldId id="267" r:id="rId30"/>
    <p:sldId id="268" r:id="rId31"/>
    <p:sldId id="269" r:id="rId32"/>
    <p:sldId id="270" r:id="rId33"/>
    <p:sldId id="272" r:id="rId34"/>
    <p:sldId id="271" r:id="rId35"/>
    <p:sldId id="273" r:id="rId36"/>
    <p:sldId id="274" r:id="rId37"/>
    <p:sldId id="275" r:id="rId38"/>
    <p:sldId id="276" r:id="rId39"/>
    <p:sldId id="277" r:id="rId40"/>
    <p:sldId id="278" r:id="rId41"/>
    <p:sldId id="279" r:id="rId42"/>
    <p:sldId id="280" r:id="rId43"/>
    <p:sldId id="281" r:id="rId44"/>
    <p:sldId id="282" r:id="rId45"/>
    <p:sldId id="283" r:id="rId46"/>
    <p:sldId id="329" r:id="rId47"/>
    <p:sldId id="284" r:id="rId48"/>
    <p:sldId id="326" r:id="rId49"/>
    <p:sldId id="324" r:id="rId50"/>
    <p:sldId id="323" r:id="rId51"/>
    <p:sldId id="327" r:id="rId52"/>
    <p:sldId id="330" r:id="rId53"/>
    <p:sldId id="286" r:id="rId54"/>
    <p:sldId id="287" r:id="rId55"/>
    <p:sldId id="288" r:id="rId56"/>
    <p:sldId id="289" r:id="rId57"/>
    <p:sldId id="290" r:id="rId58"/>
    <p:sldId id="291" r:id="rId59"/>
    <p:sldId id="293" r:id="rId60"/>
    <p:sldId id="294" r:id="rId61"/>
    <p:sldId id="295"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5" r:id="rId86"/>
    <p:sldId id="354" r:id="rId87"/>
    <p:sldId id="356" r:id="rId88"/>
    <p:sldId id="357" r:id="rId89"/>
    <p:sldId id="358" r:id="rId90"/>
    <p:sldId id="359" r:id="rId91"/>
    <p:sldId id="360" r:id="rId92"/>
    <p:sldId id="361" r:id="rId93"/>
    <p:sldId id="362" r:id="rId94"/>
    <p:sldId id="363" r:id="rId95"/>
    <p:sldId id="443" r:id="rId96"/>
    <p:sldId id="444" r:id="rId97"/>
    <p:sldId id="364" r:id="rId98"/>
    <p:sldId id="365" r:id="rId99"/>
    <p:sldId id="366" r:id="rId100"/>
    <p:sldId id="367" r:id="rId101"/>
    <p:sldId id="368" r:id="rId102"/>
    <p:sldId id="369" r:id="rId103"/>
    <p:sldId id="370" r:id="rId104"/>
    <p:sldId id="371" r:id="rId105"/>
    <p:sldId id="372" r:id="rId106"/>
    <p:sldId id="396" r:id="rId107"/>
    <p:sldId id="397" r:id="rId108"/>
    <p:sldId id="398" r:id="rId109"/>
    <p:sldId id="399" r:id="rId110"/>
    <p:sldId id="445" r:id="rId111"/>
    <p:sldId id="373" r:id="rId112"/>
    <p:sldId id="389" r:id="rId113"/>
    <p:sldId id="375" r:id="rId114"/>
    <p:sldId id="376" r:id="rId115"/>
    <p:sldId id="391" r:id="rId116"/>
    <p:sldId id="377" r:id="rId117"/>
    <p:sldId id="378" r:id="rId118"/>
    <p:sldId id="379" r:id="rId119"/>
    <p:sldId id="380" r:id="rId120"/>
    <p:sldId id="381" r:id="rId121"/>
    <p:sldId id="448" r:id="rId122"/>
    <p:sldId id="382" r:id="rId123"/>
    <p:sldId id="383" r:id="rId124"/>
    <p:sldId id="384" r:id="rId125"/>
    <p:sldId id="392" r:id="rId126"/>
    <p:sldId id="385" r:id="rId127"/>
    <p:sldId id="386" r:id="rId128"/>
    <p:sldId id="387" r:id="rId129"/>
    <p:sldId id="394"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59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18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5ADDC-90FD-40B5-BF60-186CBD6A3F23}"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3C41B-81A9-406C-8590-A01B3B254731}" type="slidenum">
              <a:rPr lang="en-US" smtClean="0"/>
              <a:t>‹#›</a:t>
            </a:fld>
            <a:endParaRPr lang="en-US"/>
          </a:p>
        </p:txBody>
      </p:sp>
    </p:spTree>
    <p:extLst>
      <p:ext uri="{BB962C8B-B14F-4D97-AF65-F5344CB8AC3E}">
        <p14:creationId xmlns:p14="http://schemas.microsoft.com/office/powerpoint/2010/main" val="274082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3C41B-81A9-406C-8590-A01B3B254731}" type="slidenum">
              <a:rPr lang="en-US" smtClean="0"/>
              <a:t>1</a:t>
            </a:fld>
            <a:endParaRPr lang="en-US"/>
          </a:p>
        </p:txBody>
      </p:sp>
    </p:spTree>
    <p:extLst>
      <p:ext uri="{BB962C8B-B14F-4D97-AF65-F5344CB8AC3E}">
        <p14:creationId xmlns:p14="http://schemas.microsoft.com/office/powerpoint/2010/main" val="89898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3C41B-81A9-406C-8590-A01B3B254731}" type="slidenum">
              <a:rPr lang="en-US" smtClean="0"/>
              <a:t>39</a:t>
            </a:fld>
            <a:endParaRPr lang="en-US"/>
          </a:p>
        </p:txBody>
      </p:sp>
    </p:spTree>
    <p:extLst>
      <p:ext uri="{BB962C8B-B14F-4D97-AF65-F5344CB8AC3E}">
        <p14:creationId xmlns:p14="http://schemas.microsoft.com/office/powerpoint/2010/main" val="23382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3C41B-81A9-406C-8590-A01B3B254731}" type="slidenum">
              <a:rPr lang="en-US" smtClean="0"/>
              <a:t>42</a:t>
            </a:fld>
            <a:endParaRPr lang="en-US"/>
          </a:p>
        </p:txBody>
      </p:sp>
    </p:spTree>
    <p:extLst>
      <p:ext uri="{BB962C8B-B14F-4D97-AF65-F5344CB8AC3E}">
        <p14:creationId xmlns:p14="http://schemas.microsoft.com/office/powerpoint/2010/main" val="152271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3C41B-81A9-406C-8590-A01B3B254731}" type="slidenum">
              <a:rPr lang="en-US" smtClean="0"/>
              <a:t>47</a:t>
            </a:fld>
            <a:endParaRPr lang="en-US"/>
          </a:p>
        </p:txBody>
      </p:sp>
    </p:spTree>
    <p:extLst>
      <p:ext uri="{BB962C8B-B14F-4D97-AF65-F5344CB8AC3E}">
        <p14:creationId xmlns:p14="http://schemas.microsoft.com/office/powerpoint/2010/main" val="200495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BE70D-8E8A-4AC4-BE92-E6CE94E59C3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384019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BE70D-8E8A-4AC4-BE92-E6CE94E59C3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124050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BE70D-8E8A-4AC4-BE92-E6CE94E59C3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241224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BE70D-8E8A-4AC4-BE92-E6CE94E59C3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49552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BE70D-8E8A-4AC4-BE92-E6CE94E59C36}"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179910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BE70D-8E8A-4AC4-BE92-E6CE94E59C3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145082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BE70D-8E8A-4AC4-BE92-E6CE94E59C36}"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204140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BE70D-8E8A-4AC4-BE92-E6CE94E59C36}"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407662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BE70D-8E8A-4AC4-BE92-E6CE94E59C36}"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22195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BE70D-8E8A-4AC4-BE92-E6CE94E59C3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85682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BE70D-8E8A-4AC4-BE92-E6CE94E59C36}"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10CF-A7D7-422C-A45F-CD1753F215BB}" type="slidenum">
              <a:rPr lang="en-US" smtClean="0"/>
              <a:t>‹#›</a:t>
            </a:fld>
            <a:endParaRPr lang="en-US"/>
          </a:p>
        </p:txBody>
      </p:sp>
    </p:spTree>
    <p:extLst>
      <p:ext uri="{BB962C8B-B14F-4D97-AF65-F5344CB8AC3E}">
        <p14:creationId xmlns:p14="http://schemas.microsoft.com/office/powerpoint/2010/main" val="308663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BE70D-8E8A-4AC4-BE92-E6CE94E59C36}"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10CF-A7D7-422C-A45F-CD1753F215BB}" type="slidenum">
              <a:rPr lang="en-US" smtClean="0"/>
              <a:t>‹#›</a:t>
            </a:fld>
            <a:endParaRPr lang="en-US"/>
          </a:p>
        </p:txBody>
      </p:sp>
    </p:spTree>
    <p:extLst>
      <p:ext uri="{BB962C8B-B14F-4D97-AF65-F5344CB8AC3E}">
        <p14:creationId xmlns:p14="http://schemas.microsoft.com/office/powerpoint/2010/main" val="119350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en.wikipedia.org/wiki/Neurocranium" TargetMode="External"/><Relationship Id="rId2" Type="http://schemas.openxmlformats.org/officeDocument/2006/relationships/hyperlink" Target="https://en.wikipedia.org/wiki/Skull" TargetMode="External"/><Relationship Id="rId1" Type="http://schemas.openxmlformats.org/officeDocument/2006/relationships/slideLayout" Target="../slideLayouts/slideLayout2.xml"/><Relationship Id="rId6" Type="http://schemas.openxmlformats.org/officeDocument/2006/relationships/hyperlink" Target="https://en.wikipedia.org/wiki/Meninges" TargetMode="External"/><Relationship Id="rId5" Type="http://schemas.openxmlformats.org/officeDocument/2006/relationships/hyperlink" Target="https://en.wikipedia.org/wiki/Brain" TargetMode="External"/><Relationship Id="rId4" Type="http://schemas.openxmlformats.org/officeDocument/2006/relationships/hyperlink" Target="https://en.wikipedia.org/wiki/Mandible"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en.wikipedia.org/wiki/Parietal_bone" TargetMode="External"/><Relationship Id="rId2" Type="http://schemas.openxmlformats.org/officeDocument/2006/relationships/hyperlink" Target="https://en.wikipedia.org/wiki/Cerebrospinal_fluid"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en.wikipedia.org/wiki/Arachnoid_mater" TargetMode="External"/><Relationship Id="rId2" Type="http://schemas.openxmlformats.org/officeDocument/2006/relationships/hyperlink" Target="https://en.wikipedia.org/wiki/Pia_mater" TargetMode="External"/><Relationship Id="rId1" Type="http://schemas.openxmlformats.org/officeDocument/2006/relationships/slideLayout" Target="../slideLayouts/slideLayout2.xml"/><Relationship Id="rId5" Type="http://schemas.openxmlformats.org/officeDocument/2006/relationships/hyperlink" Target="https://en.wikipedia.org/wiki/Mesoderm" TargetMode="External"/><Relationship Id="rId4" Type="http://schemas.openxmlformats.org/officeDocument/2006/relationships/hyperlink" Target="https://en.wikipedia.org/wiki/Dura_mater"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teachmeanatomy.info/head/organs/eye/bony-orbit/" TargetMode="External"/><Relationship Id="rId2" Type="http://schemas.openxmlformats.org/officeDocument/2006/relationships/hyperlink" Target="https://teachmeanatomy.info/head/organs/the-nose/nasal-cav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teachmeanatomy.info/head/osteology/temporal-bone/" TargetMode="External"/><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 Id="rId4" Type="http://schemas.openxmlformats.org/officeDocument/2006/relationships/hyperlink" Target="https://teachmeanatomy.info/neuro/structures/cerebellum/"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en.wikipedia.org/wiki/Human_head" TargetMode="External"/><Relationship Id="rId2" Type="http://schemas.openxmlformats.org/officeDocument/2006/relationships/hyperlink" Target="https://en.wikipedia.org/wiki/Neurocranium"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teachmeanatomy.info/thorax/muscles/diaphragm/" TargetMode="External"/><Relationship Id="rId2" Type="http://schemas.openxmlformats.org/officeDocument/2006/relationships/hyperlink" Target="https://teachmeanatomy.info/head/organs/eye/extraocular-muscles/" TargetMode="External"/><Relationship Id="rId1" Type="http://schemas.openxmlformats.org/officeDocument/2006/relationships/slideLayout" Target="../slideLayouts/slideLayout2.xml"/><Relationship Id="rId4" Type="http://schemas.openxmlformats.org/officeDocument/2006/relationships/hyperlink" Target="https://teachmeanatomy.info/pelvis/areas/perineum/"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teachmeanatomy.info/head/cranial-nerves/hypoglossa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teachmeanatomy.info/head/cranial-nerves/hypoglossa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teachmeanatomy.info/head/cranial-nerves/hypoglossa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teachmeanatomy.info/head/cranial-nerves/hypoglossal/" TargetMode="External"/><Relationship Id="rId2" Type="http://schemas.openxmlformats.org/officeDocument/2006/relationships/hyperlink" Target="https://teachmeanatomy.info/head/cranial-nerves/vagus-nerve-cn-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eachmeanatomy.info/head/cranial-nerves/facial-nerve/" TargetMode="External"/><Relationship Id="rId2" Type="http://schemas.openxmlformats.org/officeDocument/2006/relationships/hyperlink" Target="https://teachmeanatomy.info/head/cranial-nerves/trigeminal-nerve/" TargetMode="External"/><Relationship Id="rId1" Type="http://schemas.openxmlformats.org/officeDocument/2006/relationships/slideLayout" Target="../slideLayouts/slideLayout2.xml"/><Relationship Id="rId6" Type="http://schemas.openxmlformats.org/officeDocument/2006/relationships/hyperlink" Target="https://teachmeanatomy.info/head/cranial-nerves/glossopharyngeal-nerve/" TargetMode="External"/><Relationship Id="rId5" Type="http://schemas.openxmlformats.org/officeDocument/2006/relationships/hyperlink" Target="https://teachmeanatomy.info/head/organs/ear/middle-ear/" TargetMode="External"/><Relationship Id="rId4" Type="http://schemas.openxmlformats.org/officeDocument/2006/relationships/hyperlink" Target="https://teachmeanatomy.info/head/osteology/temporal-bon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teachmeanatomy.info/neck/bones/hyoid-bon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teachmeanatomy.info/head/cranial-nerves/facial-nerve/" TargetMode="External"/><Relationship Id="rId2" Type="http://schemas.openxmlformats.org/officeDocument/2006/relationships/hyperlink" Target="https://teachmeanatomy.info/head/osteology/temporal-bone/" TargetMode="External"/><Relationship Id="rId1" Type="http://schemas.openxmlformats.org/officeDocument/2006/relationships/slideLayout" Target="../slideLayouts/slideLayout2.xml"/><Relationship Id="rId4" Type="http://schemas.openxmlformats.org/officeDocument/2006/relationships/hyperlink" Target="https://teachmeanatomy.info/head/organs/salivary-glands/parotid/"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teachmeanatomy.info/head/cranial-nerves/trigeminal-nerv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teachmeanatomy.info/head/cranial-nerves/hypoglossa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teachmeanatomy.info/neck/bones/hyoid-bon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teachmeanatomy.info/upper-limb/bones/clavicle/" TargetMode="External"/><Relationship Id="rId2" Type="http://schemas.openxmlformats.org/officeDocument/2006/relationships/hyperlink" Target="https://teachmeanatomy.info/upper-limb/bones/scapula/" TargetMode="External"/><Relationship Id="rId1" Type="http://schemas.openxmlformats.org/officeDocument/2006/relationships/slideLayout" Target="../slideLayouts/slideLayout2.xml"/><Relationship Id="rId4" Type="http://schemas.openxmlformats.org/officeDocument/2006/relationships/hyperlink" Target="https://teachmeanatomy.info/neck/bones/hyoid-bone/"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teachmeanatomy.info/head/cranial-nerves/hypoglossal/"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teachmeanatomy.info/neck/areas/posterior-triang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teachmeanatomy.info/neck/nerves/phrenic/" TargetMode="External"/><Relationship Id="rId2" Type="http://schemas.openxmlformats.org/officeDocument/2006/relationships/hyperlink" Target="https://teachmeanatomy.info/upper-limb/nerves/brachial-plexu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762000"/>
          </a:xfrm>
        </p:spPr>
        <p:txBody>
          <a:bodyPr/>
          <a:lstStyle/>
          <a:p>
            <a:pPr algn="l"/>
            <a:r>
              <a:rPr lang="en-US" dirty="0" smtClean="0"/>
              <a:t>Head and face</a:t>
            </a:r>
            <a:endParaRPr lang="en-US" dirty="0"/>
          </a:p>
        </p:txBody>
      </p:sp>
      <p:sp>
        <p:nvSpPr>
          <p:cNvPr id="3" name="Subtitle 2"/>
          <p:cNvSpPr>
            <a:spLocks noGrp="1"/>
          </p:cNvSpPr>
          <p:nvPr>
            <p:ph type="subTitle" idx="1"/>
          </p:nvPr>
        </p:nvSpPr>
        <p:spPr>
          <a:xfrm>
            <a:off x="381000" y="990600"/>
            <a:ext cx="8610600" cy="5715000"/>
          </a:xfrm>
        </p:spPr>
        <p:txBody>
          <a:bodyPr>
            <a:normAutofit fontScale="92500" lnSpcReduction="20000"/>
          </a:bodyPr>
          <a:lstStyle/>
          <a:p>
            <a:pPr algn="l"/>
            <a:r>
              <a:rPr lang="en-US" b="1" dirty="0" smtClean="0">
                <a:solidFill>
                  <a:schemeClr val="tx1"/>
                </a:solidFill>
              </a:rPr>
              <a:t>Skull </a:t>
            </a:r>
          </a:p>
          <a:p>
            <a:pPr marL="457200" indent="-457200" algn="l">
              <a:buFont typeface="Arial" pitchFamily="34" charset="0"/>
              <a:buChar char="•"/>
            </a:pPr>
            <a:r>
              <a:rPr lang="en-US" dirty="0" smtClean="0">
                <a:solidFill>
                  <a:schemeClr val="tx1"/>
                </a:solidFill>
              </a:rPr>
              <a:t>The skull is a strong, bony capsule that rests on the neck and encloses the </a:t>
            </a:r>
            <a:r>
              <a:rPr lang="en-US" dirty="0" smtClean="0">
                <a:solidFill>
                  <a:schemeClr val="accent1"/>
                </a:solidFill>
              </a:rPr>
              <a:t>brain. </a:t>
            </a:r>
          </a:p>
          <a:p>
            <a:pPr marL="457200" indent="-457200" algn="l">
              <a:buFont typeface="Arial" pitchFamily="34" charset="0"/>
              <a:buChar char="•"/>
            </a:pPr>
            <a:r>
              <a:rPr lang="en-US" dirty="0" smtClean="0">
                <a:solidFill>
                  <a:schemeClr val="tx1"/>
                </a:solidFill>
              </a:rPr>
              <a:t>The adult skull consists of 28 bones, including 6 middle ear </a:t>
            </a:r>
            <a:r>
              <a:rPr lang="en-US" dirty="0" err="1" smtClean="0">
                <a:solidFill>
                  <a:schemeClr val="tx1"/>
                </a:solidFill>
              </a:rPr>
              <a:t>ossicles</a:t>
            </a:r>
            <a:r>
              <a:rPr lang="en-US" dirty="0" smtClean="0">
                <a:solidFill>
                  <a:schemeClr val="tx1"/>
                </a:solidFill>
              </a:rPr>
              <a:t> located within the 2 middle ear cavities</a:t>
            </a:r>
          </a:p>
          <a:p>
            <a:pPr marL="457200" indent="-457200" algn="l">
              <a:buFont typeface="Arial" pitchFamily="34" charset="0"/>
              <a:buChar char="•"/>
            </a:pPr>
            <a:r>
              <a:rPr lang="en-US" dirty="0" smtClean="0">
                <a:solidFill>
                  <a:schemeClr val="tx1"/>
                </a:solidFill>
              </a:rPr>
              <a:t>It consists of two major parts: </a:t>
            </a:r>
          </a:p>
          <a:p>
            <a:pPr marL="971550" lvl="1" indent="-514350" algn="l">
              <a:buFont typeface="+mj-lt"/>
              <a:buAutoNum type="arabicPeriod"/>
            </a:pPr>
            <a:r>
              <a:rPr lang="en-US" dirty="0">
                <a:solidFill>
                  <a:schemeClr val="tx1"/>
                </a:solidFill>
              </a:rPr>
              <a:t>T</a:t>
            </a:r>
            <a:r>
              <a:rPr lang="en-US" dirty="0" smtClean="0">
                <a:solidFill>
                  <a:schemeClr val="tx1"/>
                </a:solidFill>
              </a:rPr>
              <a:t>he </a:t>
            </a:r>
            <a:r>
              <a:rPr lang="en-US" dirty="0" err="1" smtClean="0">
                <a:solidFill>
                  <a:schemeClr val="accent1"/>
                </a:solidFill>
              </a:rPr>
              <a:t>neurocranium</a:t>
            </a:r>
            <a:r>
              <a:rPr lang="en-US" dirty="0" smtClean="0">
                <a:solidFill>
                  <a:schemeClr val="tx1"/>
                </a:solidFill>
              </a:rPr>
              <a:t> (cranial vault) – This consists of the floor, sides and roof of the cranium. The latter two together are called the </a:t>
            </a:r>
            <a:r>
              <a:rPr lang="en-US" dirty="0" err="1" smtClean="0">
                <a:solidFill>
                  <a:schemeClr val="tx1"/>
                </a:solidFill>
              </a:rPr>
              <a:t>calvaria</a:t>
            </a:r>
            <a:r>
              <a:rPr lang="en-US" dirty="0" smtClean="0">
                <a:solidFill>
                  <a:schemeClr val="tx1"/>
                </a:solidFill>
              </a:rPr>
              <a:t> or ‘skullcap’. The </a:t>
            </a:r>
            <a:r>
              <a:rPr lang="en-US" dirty="0" err="1" smtClean="0">
                <a:solidFill>
                  <a:schemeClr val="tx1"/>
                </a:solidFill>
              </a:rPr>
              <a:t>neurocranium</a:t>
            </a:r>
            <a:r>
              <a:rPr lang="en-US" dirty="0" smtClean="0">
                <a:solidFill>
                  <a:schemeClr val="tx1"/>
                </a:solidFill>
              </a:rPr>
              <a:t> contains and protects the brain</a:t>
            </a:r>
          </a:p>
          <a:p>
            <a:pPr marL="971550" lvl="1" indent="-514350" algn="l">
              <a:buFont typeface="+mj-lt"/>
              <a:buAutoNum type="arabicPeriod"/>
            </a:pPr>
            <a:r>
              <a:rPr lang="en-US" dirty="0" smtClean="0">
                <a:solidFill>
                  <a:schemeClr val="tx1"/>
                </a:solidFill>
              </a:rPr>
              <a:t>The </a:t>
            </a:r>
            <a:r>
              <a:rPr lang="en-US" dirty="0" err="1" smtClean="0">
                <a:solidFill>
                  <a:schemeClr val="accent1"/>
                </a:solidFill>
              </a:rPr>
              <a:t>viscerocranium</a:t>
            </a:r>
            <a:r>
              <a:rPr lang="en-US" dirty="0" smtClean="0">
                <a:solidFill>
                  <a:schemeClr val="accent1"/>
                </a:solidFill>
              </a:rPr>
              <a:t> </a:t>
            </a:r>
            <a:r>
              <a:rPr lang="en-US" dirty="0" smtClean="0">
                <a:solidFill>
                  <a:schemeClr val="tx1"/>
                </a:solidFill>
              </a:rPr>
              <a:t>(facial skeleton). The </a:t>
            </a:r>
            <a:r>
              <a:rPr lang="en-US" dirty="0" err="1" smtClean="0">
                <a:solidFill>
                  <a:schemeClr val="tx1"/>
                </a:solidFill>
              </a:rPr>
              <a:t>viscerocranium</a:t>
            </a:r>
            <a:r>
              <a:rPr lang="en-US" dirty="0" smtClean="0">
                <a:solidFill>
                  <a:schemeClr val="tx1"/>
                </a:solidFill>
              </a:rPr>
              <a:t> supports mainly the </a:t>
            </a:r>
            <a:r>
              <a:rPr lang="en-US" dirty="0" smtClean="0">
                <a:solidFill>
                  <a:schemeClr val="accent1"/>
                </a:solidFill>
              </a:rPr>
              <a:t>facial muscles</a:t>
            </a:r>
            <a:r>
              <a:rPr lang="en-US" dirty="0" smtClean="0">
                <a:solidFill>
                  <a:schemeClr val="tx1"/>
                </a:solidFill>
              </a:rPr>
              <a:t> and a variety of anatomical structure</a:t>
            </a:r>
          </a:p>
          <a:p>
            <a:pPr marL="971550" lvl="1" indent="-514350" algn="l">
              <a:buFont typeface="+mj-lt"/>
              <a:buAutoNum type="arabicPeriod"/>
            </a:pPr>
            <a:endParaRPr lang="en-US" dirty="0" smtClean="0">
              <a:solidFill>
                <a:schemeClr val="tx1"/>
              </a:solidFill>
            </a:endParaRPr>
          </a:p>
        </p:txBody>
      </p:sp>
    </p:spTree>
    <p:extLst>
      <p:ext uri="{BB962C8B-B14F-4D97-AF65-F5344CB8AC3E}">
        <p14:creationId xmlns:p14="http://schemas.microsoft.com/office/powerpoint/2010/main" val="34568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lnSpcReduction="10000"/>
          </a:bodyPr>
          <a:lstStyle/>
          <a:p>
            <a:r>
              <a:rPr lang="en-US" dirty="0" smtClean="0"/>
              <a:t>The temporal bone articulates with the mandible at the </a:t>
            </a:r>
            <a:r>
              <a:rPr lang="en-US" dirty="0" err="1" smtClean="0">
                <a:solidFill>
                  <a:schemeClr val="accent2"/>
                </a:solidFill>
              </a:rPr>
              <a:t>temporomandibular</a:t>
            </a:r>
            <a:r>
              <a:rPr lang="en-US" dirty="0" smtClean="0">
                <a:solidFill>
                  <a:schemeClr val="accent2"/>
                </a:solidFill>
              </a:rPr>
              <a:t> joint</a:t>
            </a:r>
            <a:r>
              <a:rPr lang="en-US" dirty="0" smtClean="0"/>
              <a:t>, the only movable joint of the skull. </a:t>
            </a:r>
          </a:p>
          <a:p>
            <a:r>
              <a:rPr lang="en-US" dirty="0" smtClean="0"/>
              <a:t>Immediately behind this articulating surface is the external acoustic meatus (auditory canal), which passes inwards towards the petrous portion of the bone. </a:t>
            </a:r>
          </a:p>
          <a:p>
            <a:r>
              <a:rPr lang="en-US" dirty="0" smtClean="0"/>
              <a:t>The </a:t>
            </a:r>
            <a:r>
              <a:rPr lang="en-US" dirty="0" err="1" smtClean="0"/>
              <a:t>styloid</a:t>
            </a:r>
            <a:r>
              <a:rPr lang="en-US" dirty="0" smtClean="0"/>
              <a:t> process projects from the lower process of the temporal bone, and supports the hyoid bone (u-shaped bone located at root of the tongue) and muscles associated with the tongue and pharynx.</a:t>
            </a:r>
            <a:endParaRPr lang="en-US" dirty="0"/>
          </a:p>
        </p:txBody>
      </p:sp>
    </p:spTree>
    <p:extLst>
      <p:ext uri="{BB962C8B-B14F-4D97-AF65-F5344CB8AC3E}">
        <p14:creationId xmlns:p14="http://schemas.microsoft.com/office/powerpoint/2010/main" val="38877926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86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8237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458200" cy="5516563"/>
          </a:xfrm>
        </p:spPr>
        <p:txBody>
          <a:bodyPr>
            <a:normAutofit fontScale="85000" lnSpcReduction="20000"/>
          </a:bodyPr>
          <a:lstStyle/>
          <a:p>
            <a:pPr marL="0" indent="0">
              <a:buNone/>
            </a:pPr>
            <a:r>
              <a:rPr lang="en-US" b="1" dirty="0"/>
              <a:t>Arterial Supply</a:t>
            </a:r>
          </a:p>
          <a:p>
            <a:r>
              <a:rPr lang="en-US" dirty="0"/>
              <a:t>The scalp receives a rich arterial supply via the </a:t>
            </a:r>
            <a:r>
              <a:rPr lang="en-US" b="1" dirty="0"/>
              <a:t>external carotid artery</a:t>
            </a:r>
            <a:r>
              <a:rPr lang="en-US" dirty="0"/>
              <a:t> and the ophthalmic artery (a branch of the internal carotid). There are three branches of the external carotid artery involved:</a:t>
            </a:r>
          </a:p>
          <a:p>
            <a:r>
              <a:rPr lang="en-US" b="1" dirty="0"/>
              <a:t>Superficial temporal </a:t>
            </a:r>
            <a:r>
              <a:rPr lang="en-US" dirty="0"/>
              <a:t>– supplies the frontal and temporal regions</a:t>
            </a:r>
          </a:p>
          <a:p>
            <a:r>
              <a:rPr lang="en-US" b="1" dirty="0"/>
              <a:t>Posterior auricular </a:t>
            </a:r>
            <a:r>
              <a:rPr lang="en-US" dirty="0"/>
              <a:t>– supplies the area superiorly and posteriorly to the auricle.</a:t>
            </a:r>
          </a:p>
          <a:p>
            <a:r>
              <a:rPr lang="en-US" b="1" dirty="0"/>
              <a:t>Occipital </a:t>
            </a:r>
            <a:r>
              <a:rPr lang="en-US" dirty="0"/>
              <a:t>– supplies the back of the scalp</a:t>
            </a:r>
          </a:p>
          <a:p>
            <a:r>
              <a:rPr lang="en-US" dirty="0"/>
              <a:t>Anteriorly and superiorly, the scalp receives additional supply from two branches of the </a:t>
            </a:r>
            <a:r>
              <a:rPr lang="en-US" b="1" dirty="0"/>
              <a:t>ophthalmic artery</a:t>
            </a:r>
            <a:r>
              <a:rPr lang="en-US" dirty="0"/>
              <a:t> – the supraorbital and </a:t>
            </a:r>
            <a:r>
              <a:rPr lang="en-US" dirty="0" err="1"/>
              <a:t>supratrochlear</a:t>
            </a:r>
            <a:r>
              <a:rPr lang="en-US" dirty="0"/>
              <a:t> arteries. These vessels accompany the supraorbital and </a:t>
            </a:r>
            <a:r>
              <a:rPr lang="en-US" dirty="0" err="1"/>
              <a:t>supratrochlear</a:t>
            </a:r>
            <a:r>
              <a:rPr lang="en-US" dirty="0"/>
              <a:t> nerves respectively.</a:t>
            </a:r>
          </a:p>
          <a:p>
            <a:endParaRPr lang="en-US" dirty="0"/>
          </a:p>
        </p:txBody>
      </p:sp>
    </p:spTree>
    <p:extLst>
      <p:ext uri="{BB962C8B-B14F-4D97-AF65-F5344CB8AC3E}">
        <p14:creationId xmlns:p14="http://schemas.microsoft.com/office/powerpoint/2010/main" val="3191229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5962"/>
          </a:xfrm>
        </p:spPr>
        <p:txBody>
          <a:bodyPr>
            <a:normAutofit fontScale="90000"/>
          </a:bodyPr>
          <a:lstStyle/>
          <a:p>
            <a:r>
              <a:rPr lang="en-US" b="1" dirty="0" smtClean="0"/>
              <a:t>Three branches supplying the scalp</a:t>
            </a:r>
            <a:endParaRPr lang="en-US" b="1"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95400"/>
            <a:ext cx="893445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2731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fontScale="92500" lnSpcReduction="20000"/>
          </a:bodyPr>
          <a:lstStyle/>
          <a:p>
            <a:pPr marL="0" indent="0">
              <a:buNone/>
            </a:pPr>
            <a:r>
              <a:rPr lang="en-US" sz="4100" b="1" dirty="0" smtClean="0"/>
              <a:t>Venous drainage</a:t>
            </a:r>
          </a:p>
          <a:p>
            <a:r>
              <a:rPr lang="en-US" dirty="0" smtClean="0"/>
              <a:t>The </a:t>
            </a:r>
            <a:r>
              <a:rPr lang="en-US" dirty="0"/>
              <a:t>venous drainage of the scalp can be divided into superficial and deep components.</a:t>
            </a:r>
          </a:p>
          <a:p>
            <a:r>
              <a:rPr lang="en-US" dirty="0"/>
              <a:t>The </a:t>
            </a:r>
            <a:r>
              <a:rPr lang="en-US" b="1" dirty="0"/>
              <a:t>superficial drainage</a:t>
            </a:r>
            <a:r>
              <a:rPr lang="en-US" dirty="0"/>
              <a:t> follows the arterial supply: superficial temporal, occipital, posterior auricular, supraorbital and </a:t>
            </a:r>
            <a:r>
              <a:rPr lang="en-US" dirty="0" err="1"/>
              <a:t>supratrochlear</a:t>
            </a:r>
            <a:r>
              <a:rPr lang="en-US" dirty="0"/>
              <a:t> veins.</a:t>
            </a:r>
          </a:p>
          <a:p>
            <a:r>
              <a:rPr lang="en-US" dirty="0"/>
              <a:t>The deep (temporal) region of the skull is drained by the </a:t>
            </a:r>
            <a:r>
              <a:rPr lang="en-US" b="1" dirty="0" err="1"/>
              <a:t>pterygoid</a:t>
            </a:r>
            <a:r>
              <a:rPr lang="en-US" b="1" dirty="0"/>
              <a:t> venous plexus</a:t>
            </a:r>
            <a:r>
              <a:rPr lang="en-US" dirty="0"/>
              <a:t>. This is a large plexus of veins situated between the temporalis and lateral </a:t>
            </a:r>
            <a:r>
              <a:rPr lang="en-US" dirty="0" err="1"/>
              <a:t>pterygoid</a:t>
            </a:r>
            <a:r>
              <a:rPr lang="en-US" dirty="0"/>
              <a:t> </a:t>
            </a:r>
            <a:r>
              <a:rPr lang="en-US" dirty="0" err="1"/>
              <a:t>muscles,and</a:t>
            </a:r>
            <a:r>
              <a:rPr lang="en-US" dirty="0"/>
              <a:t> drains into the maxillary vein.</a:t>
            </a:r>
          </a:p>
          <a:p>
            <a:r>
              <a:rPr lang="en-US" dirty="0"/>
              <a:t>Importantly, the veins of the scalp connect to the </a:t>
            </a:r>
            <a:r>
              <a:rPr lang="en-US" dirty="0" err="1"/>
              <a:t>diploic</a:t>
            </a:r>
            <a:r>
              <a:rPr lang="en-US" dirty="0"/>
              <a:t> veins of the skull via </a:t>
            </a:r>
            <a:r>
              <a:rPr lang="en-US" dirty="0" err="1"/>
              <a:t>valveless</a:t>
            </a:r>
            <a:r>
              <a:rPr lang="en-US" dirty="0"/>
              <a:t> </a:t>
            </a:r>
            <a:r>
              <a:rPr lang="en-US" b="1" dirty="0"/>
              <a:t>emissary veins</a:t>
            </a:r>
            <a:r>
              <a:rPr lang="en-US" dirty="0"/>
              <a:t>. This establishes a connection between the scalp and the </a:t>
            </a:r>
            <a:r>
              <a:rPr lang="en-US" dirty="0" err="1"/>
              <a:t>dural</a:t>
            </a:r>
            <a:r>
              <a:rPr lang="en-US" dirty="0"/>
              <a:t> venous sinuses.</a:t>
            </a:r>
          </a:p>
          <a:p>
            <a:pPr marL="0" indent="0">
              <a:buNone/>
            </a:pPr>
            <a:endParaRPr lang="en-US" dirty="0"/>
          </a:p>
        </p:txBody>
      </p:sp>
    </p:spTree>
    <p:extLst>
      <p:ext uri="{BB962C8B-B14F-4D97-AF65-F5344CB8AC3E}">
        <p14:creationId xmlns:p14="http://schemas.microsoft.com/office/powerpoint/2010/main" val="21062268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248400"/>
          </a:xfrm>
        </p:spPr>
        <p:txBody>
          <a:bodyPr>
            <a:normAutofit fontScale="85000" lnSpcReduction="10000"/>
          </a:bodyPr>
          <a:lstStyle/>
          <a:p>
            <a:pPr marL="0" indent="0">
              <a:buNone/>
            </a:pPr>
            <a:r>
              <a:rPr lang="en-US" sz="4200" b="1" dirty="0" smtClean="0"/>
              <a:t>Innervation </a:t>
            </a:r>
          </a:p>
          <a:p>
            <a:pPr marL="0" indent="0">
              <a:buNone/>
            </a:pPr>
            <a:r>
              <a:rPr lang="en-US" dirty="0"/>
              <a:t>The scalp receives cutaneous innervation from branches of the trigeminal nerve or the cervical nerve roots.</a:t>
            </a:r>
            <a:endParaRPr lang="en-US" b="1" dirty="0"/>
          </a:p>
          <a:p>
            <a:pPr marL="0" indent="0">
              <a:buNone/>
            </a:pPr>
            <a:r>
              <a:rPr lang="en-US" b="1" dirty="0" smtClean="0"/>
              <a:t>Trigeminal </a:t>
            </a:r>
            <a:r>
              <a:rPr lang="en-US" b="1" dirty="0"/>
              <a:t>Nerve</a:t>
            </a:r>
          </a:p>
          <a:p>
            <a:r>
              <a:rPr lang="en-US" b="1" dirty="0" err="1"/>
              <a:t>Supratrochlear</a:t>
            </a:r>
            <a:r>
              <a:rPr lang="en-US" b="1" dirty="0"/>
              <a:t> nerve </a:t>
            </a:r>
            <a:r>
              <a:rPr lang="en-US" dirty="0"/>
              <a:t>– branch of the ophthalmic nerve which supplies the </a:t>
            </a:r>
            <a:r>
              <a:rPr lang="en-US" dirty="0" err="1"/>
              <a:t>anteromedial</a:t>
            </a:r>
            <a:r>
              <a:rPr lang="en-US" dirty="0"/>
              <a:t> forehead.</a:t>
            </a:r>
          </a:p>
          <a:p>
            <a:r>
              <a:rPr lang="en-US" b="1" dirty="0"/>
              <a:t>Supraorbital nerve </a:t>
            </a:r>
            <a:r>
              <a:rPr lang="en-US" dirty="0"/>
              <a:t>– branch of the ophthalmic nerve which supplies a large portion of the scalp between the anterolateral forehead and the vertex.</a:t>
            </a:r>
          </a:p>
          <a:p>
            <a:r>
              <a:rPr lang="en-US" b="1" dirty="0" err="1"/>
              <a:t>Zygomaticotemporal</a:t>
            </a:r>
            <a:r>
              <a:rPr lang="en-US" b="1" dirty="0"/>
              <a:t> nerve </a:t>
            </a:r>
            <a:r>
              <a:rPr lang="en-US" dirty="0"/>
              <a:t>– branch of the maxillary nerve, this supplies the temple.</a:t>
            </a:r>
          </a:p>
          <a:p>
            <a:r>
              <a:rPr lang="en-US" b="1" dirty="0" err="1"/>
              <a:t>Auriculotemporal</a:t>
            </a:r>
            <a:r>
              <a:rPr lang="en-US" b="1" dirty="0"/>
              <a:t> nerve </a:t>
            </a:r>
            <a:r>
              <a:rPr lang="en-US" dirty="0"/>
              <a:t>– branch of the mandibular nerve which supplies skin </a:t>
            </a:r>
            <a:r>
              <a:rPr lang="en-US" dirty="0" err="1"/>
              <a:t>anterosuperior</a:t>
            </a:r>
            <a:r>
              <a:rPr lang="en-US" dirty="0"/>
              <a:t> to the auricle.</a:t>
            </a:r>
          </a:p>
          <a:p>
            <a:endParaRPr lang="en-US" dirty="0"/>
          </a:p>
        </p:txBody>
      </p:sp>
    </p:spTree>
    <p:extLst>
      <p:ext uri="{BB962C8B-B14F-4D97-AF65-F5344CB8AC3E}">
        <p14:creationId xmlns:p14="http://schemas.microsoft.com/office/powerpoint/2010/main" val="8152927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b="1" dirty="0"/>
              <a:t>Cervical Nerves</a:t>
            </a:r>
          </a:p>
          <a:p>
            <a:r>
              <a:rPr lang="en-US" b="1" dirty="0"/>
              <a:t>Lesser occipital nerve </a:t>
            </a:r>
            <a:r>
              <a:rPr lang="en-US" dirty="0"/>
              <a:t>– derived from the anterior ramus (division) of C2 and supplies the skin posterior to the ear</a:t>
            </a:r>
          </a:p>
          <a:p>
            <a:r>
              <a:rPr lang="en-US" b="1" dirty="0"/>
              <a:t>Greater occipital nerve </a:t>
            </a:r>
            <a:r>
              <a:rPr lang="en-US" dirty="0"/>
              <a:t>– derived from the posterior ramus (division) of C2 and supplies the skin of the occipital region.</a:t>
            </a:r>
          </a:p>
          <a:p>
            <a:r>
              <a:rPr lang="en-US" b="1" dirty="0"/>
              <a:t>Great auricular nerve</a:t>
            </a:r>
            <a:r>
              <a:rPr lang="en-US" dirty="0"/>
              <a:t> – derived from the anterior rami of C2 and C3 and supplies the skin posterior to the ear and over the angle of the mandible.</a:t>
            </a:r>
          </a:p>
          <a:p>
            <a:r>
              <a:rPr lang="en-US" b="1" dirty="0"/>
              <a:t>Third occipital nerve </a:t>
            </a:r>
            <a:r>
              <a:rPr lang="en-US" dirty="0"/>
              <a:t>– derived from the posterior ramus of C3 and supplies the skin of the inferior occipital region.</a:t>
            </a:r>
          </a:p>
          <a:p>
            <a:endParaRPr lang="en-US" dirty="0"/>
          </a:p>
        </p:txBody>
      </p:sp>
    </p:spTree>
    <p:extLst>
      <p:ext uri="{BB962C8B-B14F-4D97-AF65-F5344CB8AC3E}">
        <p14:creationId xmlns:p14="http://schemas.microsoft.com/office/powerpoint/2010/main" val="3510472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Cranial cavity</a:t>
            </a:r>
            <a:endParaRPr lang="en-US" b="1" dirty="0"/>
          </a:p>
        </p:txBody>
      </p:sp>
      <p:sp>
        <p:nvSpPr>
          <p:cNvPr id="3" name="Content Placeholder 2"/>
          <p:cNvSpPr>
            <a:spLocks noGrp="1"/>
          </p:cNvSpPr>
          <p:nvPr>
            <p:ph idx="1"/>
          </p:nvPr>
        </p:nvSpPr>
        <p:spPr>
          <a:xfrm>
            <a:off x="457200" y="1143000"/>
            <a:ext cx="8229600" cy="5638800"/>
          </a:xfrm>
        </p:spPr>
        <p:txBody>
          <a:bodyPr>
            <a:normAutofit fontScale="85000" lnSpcReduction="20000"/>
          </a:bodyPr>
          <a:lstStyle/>
          <a:p>
            <a:r>
              <a:rPr lang="en-US" dirty="0"/>
              <a:t>The </a:t>
            </a:r>
            <a:r>
              <a:rPr lang="en-US" b="1" dirty="0"/>
              <a:t>cranial cavity</a:t>
            </a:r>
            <a:r>
              <a:rPr lang="en-US" dirty="0"/>
              <a:t>, also known as </a:t>
            </a:r>
            <a:r>
              <a:rPr lang="en-US" b="1" dirty="0"/>
              <a:t>intracranial space</a:t>
            </a:r>
            <a:r>
              <a:rPr lang="en-US" dirty="0"/>
              <a:t>, is the space within the </a:t>
            </a:r>
            <a:r>
              <a:rPr lang="en-US" dirty="0" smtClean="0">
                <a:hlinkClick r:id="rId2" tooltip="Skull"/>
              </a:rPr>
              <a:t>skull</a:t>
            </a:r>
            <a:endParaRPr lang="en-US" dirty="0" smtClean="0"/>
          </a:p>
          <a:p>
            <a:r>
              <a:rPr lang="en-US" dirty="0" smtClean="0"/>
              <a:t>The </a:t>
            </a:r>
            <a:r>
              <a:rPr lang="en-US" dirty="0"/>
              <a:t>space inside the skull is formed by eight cranial bones known as the </a:t>
            </a:r>
            <a:r>
              <a:rPr lang="en-US" dirty="0" err="1">
                <a:hlinkClick r:id="rId3"/>
              </a:rPr>
              <a:t>neurocranium</a:t>
            </a:r>
            <a:r>
              <a:rPr lang="en-US" dirty="0"/>
              <a:t>. The </a:t>
            </a:r>
            <a:r>
              <a:rPr lang="en-US" dirty="0" err="1"/>
              <a:t>neurocranium</a:t>
            </a:r>
            <a:r>
              <a:rPr lang="en-US" dirty="0"/>
              <a:t> is the upper back part that forms the protective case around the brain. </a:t>
            </a:r>
            <a:endParaRPr lang="en-US" dirty="0" smtClean="0"/>
          </a:p>
          <a:p>
            <a:r>
              <a:rPr lang="en-US" dirty="0" smtClean="0"/>
              <a:t>The </a:t>
            </a:r>
            <a:r>
              <a:rPr lang="en-US" dirty="0"/>
              <a:t>skull cap of the </a:t>
            </a:r>
            <a:r>
              <a:rPr lang="en-US" dirty="0" err="1"/>
              <a:t>neurocranium</a:t>
            </a:r>
            <a:r>
              <a:rPr lang="en-US" dirty="0"/>
              <a:t> covers the cranial cavity and the remainder of the skull is called the facial </a:t>
            </a:r>
            <a:r>
              <a:rPr lang="en-US" dirty="0" smtClean="0"/>
              <a:t>skeleton.</a:t>
            </a:r>
          </a:p>
          <a:p>
            <a:r>
              <a:rPr lang="en-US" dirty="0" smtClean="0"/>
              <a:t>The </a:t>
            </a:r>
            <a:r>
              <a:rPr lang="en-US" dirty="0"/>
              <a:t>skull (minus the </a:t>
            </a:r>
            <a:r>
              <a:rPr lang="en-US" dirty="0">
                <a:hlinkClick r:id="rId4" tooltip="Mandible"/>
              </a:rPr>
              <a:t>mandible</a:t>
            </a:r>
            <a:r>
              <a:rPr lang="en-US" dirty="0"/>
              <a:t>) is also known as the cranium, and contains the </a:t>
            </a:r>
            <a:r>
              <a:rPr lang="en-US" dirty="0">
                <a:hlinkClick r:id="rId5" tooltip="Brain"/>
              </a:rPr>
              <a:t>brain</a:t>
            </a:r>
            <a:r>
              <a:rPr lang="en-US" dirty="0"/>
              <a:t>. </a:t>
            </a:r>
            <a:endParaRPr lang="en-US" dirty="0" smtClean="0"/>
          </a:p>
          <a:p>
            <a:r>
              <a:rPr lang="en-US" dirty="0" smtClean="0">
                <a:hlinkClick r:id="rId6" tooltip="Meninges"/>
              </a:rPr>
              <a:t>Meninges</a:t>
            </a:r>
            <a:r>
              <a:rPr lang="en-US" dirty="0"/>
              <a:t> are protective membranes that surround the brain to minimize damage of the brain when there is head </a:t>
            </a:r>
            <a:r>
              <a:rPr lang="en-US" dirty="0" smtClean="0"/>
              <a:t>trauma. Meningitis </a:t>
            </a:r>
            <a:r>
              <a:rPr lang="en-US" dirty="0"/>
              <a:t>is the inflammation of meninges caused by bacterial or viral</a:t>
            </a:r>
          </a:p>
        </p:txBody>
      </p:sp>
    </p:spTree>
    <p:extLst>
      <p:ext uri="{BB962C8B-B14F-4D97-AF65-F5344CB8AC3E}">
        <p14:creationId xmlns:p14="http://schemas.microsoft.com/office/powerpoint/2010/main" val="12337571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p:spPr>
        <p:txBody>
          <a:bodyPr/>
          <a:lstStyle/>
          <a:p>
            <a:r>
              <a:rPr lang="en-US" dirty="0"/>
              <a:t>The spaces between meninges and the brain are filled with a clear </a:t>
            </a:r>
            <a:r>
              <a:rPr lang="en-US" dirty="0">
                <a:hlinkClick r:id="rId2" tooltip="Cerebrospinal fluid"/>
              </a:rPr>
              <a:t>cerebrospinal fluid</a:t>
            </a:r>
            <a:r>
              <a:rPr lang="en-US" dirty="0"/>
              <a:t>, increasing the protection of the brain. Facial bones of the skull are not included in the cranial cavity</a:t>
            </a:r>
            <a:r>
              <a:rPr lang="en-US" dirty="0" smtClean="0"/>
              <a:t>.</a:t>
            </a:r>
          </a:p>
          <a:p>
            <a:r>
              <a:rPr lang="en-US" dirty="0" smtClean="0"/>
              <a:t>It is formed by blending of </a:t>
            </a:r>
            <a:r>
              <a:rPr lang="en-US" dirty="0"/>
              <a:t>eight cranial bones: The occipital, two </a:t>
            </a:r>
            <a:r>
              <a:rPr lang="en-US" dirty="0">
                <a:hlinkClick r:id="rId3" tooltip="Parietal bone"/>
              </a:rPr>
              <a:t>parietal</a:t>
            </a:r>
            <a:r>
              <a:rPr lang="en-US" dirty="0"/>
              <a:t>, the frontal, two temporal, the </a:t>
            </a:r>
            <a:r>
              <a:rPr lang="en-US" dirty="0" err="1"/>
              <a:t>ethmoid</a:t>
            </a:r>
            <a:r>
              <a:rPr lang="en-US" dirty="0"/>
              <a:t> and the sphenoid bones are fused together by the ossification of fixed fibrous sutures</a:t>
            </a:r>
            <a:endParaRPr lang="en-US" dirty="0" smtClean="0"/>
          </a:p>
          <a:p>
            <a:endParaRPr lang="en-US" dirty="0"/>
          </a:p>
        </p:txBody>
      </p:sp>
    </p:spTree>
    <p:extLst>
      <p:ext uri="{BB962C8B-B14F-4D97-AF65-F5344CB8AC3E}">
        <p14:creationId xmlns:p14="http://schemas.microsoft.com/office/powerpoint/2010/main" val="3861158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10000"/>
          </a:bodyPr>
          <a:lstStyle/>
          <a:p>
            <a:r>
              <a:rPr lang="en-US" dirty="0"/>
              <a:t>The three meninges are the three membranes that envelop the brain and spinal cord, in which the central nervous system developed, which are the </a:t>
            </a:r>
            <a:r>
              <a:rPr lang="en-US" dirty="0" err="1">
                <a:hlinkClick r:id="rId2" tooltip="Pia mater"/>
              </a:rPr>
              <a:t>pia</a:t>
            </a:r>
            <a:r>
              <a:rPr lang="en-US" dirty="0">
                <a:hlinkClick r:id="rId2" tooltip="Pia mater"/>
              </a:rPr>
              <a:t> mater</a:t>
            </a:r>
            <a:r>
              <a:rPr lang="en-US" dirty="0"/>
              <a:t>, the </a:t>
            </a:r>
            <a:r>
              <a:rPr lang="en-US" dirty="0">
                <a:hlinkClick r:id="rId3" tooltip="Arachnoid mater"/>
              </a:rPr>
              <a:t>arachnoid mater</a:t>
            </a:r>
            <a:r>
              <a:rPr lang="en-US" dirty="0"/>
              <a:t>, and the </a:t>
            </a:r>
            <a:r>
              <a:rPr lang="en-US" dirty="0" err="1">
                <a:hlinkClick r:id="rId4" tooltip="Dura mater"/>
              </a:rPr>
              <a:t>dura</a:t>
            </a:r>
            <a:r>
              <a:rPr lang="en-US" dirty="0">
                <a:hlinkClick r:id="rId4" tooltip="Dura mater"/>
              </a:rPr>
              <a:t> mater</a:t>
            </a:r>
            <a:r>
              <a:rPr lang="en-US" dirty="0"/>
              <a:t>. </a:t>
            </a:r>
            <a:endParaRPr lang="en-US" dirty="0" smtClean="0"/>
          </a:p>
          <a:p>
            <a:r>
              <a:rPr lang="en-US" dirty="0">
                <a:solidFill>
                  <a:srgbClr val="202122"/>
                </a:solidFill>
                <a:latin typeface="Arial"/>
              </a:rPr>
              <a:t>T</a:t>
            </a:r>
            <a:r>
              <a:rPr lang="en-US" dirty="0" smtClean="0">
                <a:solidFill>
                  <a:srgbClr val="202122"/>
                </a:solidFill>
                <a:latin typeface="Arial"/>
              </a:rPr>
              <a:t>he </a:t>
            </a:r>
            <a:r>
              <a:rPr lang="en-US" dirty="0">
                <a:solidFill>
                  <a:srgbClr val="202122"/>
                </a:solidFill>
                <a:latin typeface="Arial"/>
              </a:rPr>
              <a:t>latter is the thickest and outermost of the three membrane layers; it contains the most collagen, and it is derived from the </a:t>
            </a:r>
            <a:r>
              <a:rPr lang="en-US" dirty="0">
                <a:solidFill>
                  <a:srgbClr val="0645AD"/>
                </a:solidFill>
                <a:latin typeface="Arial"/>
                <a:hlinkClick r:id="rId5" tooltip="Mesoderm"/>
              </a:rPr>
              <a:t>mesoderm</a:t>
            </a:r>
            <a:r>
              <a:rPr lang="en-US" dirty="0">
                <a:solidFill>
                  <a:srgbClr val="202122"/>
                </a:solidFill>
                <a:latin typeface="Arial"/>
              </a:rPr>
              <a:t> </a:t>
            </a:r>
            <a:endParaRPr lang="en-US" dirty="0" smtClean="0">
              <a:solidFill>
                <a:srgbClr val="202122"/>
              </a:solidFill>
              <a:latin typeface="Arial"/>
            </a:endParaRPr>
          </a:p>
          <a:p>
            <a:r>
              <a:rPr lang="en-US" dirty="0"/>
              <a:t>The pituitary gland is also found in the make up of the cranial cavity. It plays a major role in the body, creating and secreting many bodily hormones. The gland secretes different fluids that are important for the body to function. The body's temperature, physical, and sexual functions are regulated by this gland. One of the major glands are controlled through this cavity.</a:t>
            </a:r>
            <a:endParaRPr lang="en-US" dirty="0" smtClean="0">
              <a:solidFill>
                <a:srgbClr val="202122"/>
              </a:solidFill>
              <a:latin typeface="Arial"/>
            </a:endParaRPr>
          </a:p>
          <a:p>
            <a:endParaRPr lang="en-US" dirty="0" smtClean="0"/>
          </a:p>
          <a:p>
            <a:endParaRPr lang="en-US" dirty="0"/>
          </a:p>
        </p:txBody>
      </p:sp>
    </p:spTree>
    <p:extLst>
      <p:ext uri="{BB962C8B-B14F-4D97-AF65-F5344CB8AC3E}">
        <p14:creationId xmlns:p14="http://schemas.microsoft.com/office/powerpoint/2010/main" val="237308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0" indent="0">
              <a:buNone/>
            </a:pPr>
            <a:r>
              <a:rPr lang="en-US" dirty="0" smtClean="0"/>
              <a:t>Cranial cavity is divided </a:t>
            </a:r>
            <a:r>
              <a:rPr lang="en-US" dirty="0"/>
              <a:t>into 3 fossae </a:t>
            </a:r>
          </a:p>
          <a:p>
            <a:pPr lvl="1"/>
            <a:r>
              <a:rPr lang="en-US" dirty="0"/>
              <a:t>Anterior</a:t>
            </a:r>
          </a:p>
          <a:p>
            <a:pPr lvl="1"/>
            <a:r>
              <a:rPr lang="en-US" dirty="0"/>
              <a:t>Middle</a:t>
            </a:r>
          </a:p>
          <a:p>
            <a:pPr lvl="1"/>
            <a:r>
              <a:rPr lang="en-US" dirty="0" smtClean="0"/>
              <a:t>Posterior</a:t>
            </a:r>
          </a:p>
          <a:p>
            <a:pPr marL="0" indent="0">
              <a:buNone/>
            </a:pPr>
            <a:r>
              <a:rPr lang="en-US" b="1" dirty="0" smtClean="0"/>
              <a:t>Anterior cranial fossae</a:t>
            </a:r>
          </a:p>
          <a:p>
            <a:r>
              <a:rPr lang="en-US" dirty="0"/>
              <a:t>The anterior cranial fossa is the most shallow and superior of the three cranial fossae. It lies superiorly over the </a:t>
            </a:r>
            <a:r>
              <a:rPr lang="en-US" b="1" dirty="0">
                <a:hlinkClick r:id="rId2"/>
              </a:rPr>
              <a:t>nasal</a:t>
            </a:r>
            <a:r>
              <a:rPr lang="en-US" dirty="0"/>
              <a:t> and</a:t>
            </a:r>
            <a:r>
              <a:rPr lang="en-US" b="1" dirty="0">
                <a:hlinkClick r:id="rId3"/>
              </a:rPr>
              <a:t> orbital</a:t>
            </a:r>
            <a:r>
              <a:rPr lang="en-US" b="1" dirty="0"/>
              <a:t> cavities</a:t>
            </a:r>
            <a:r>
              <a:rPr lang="en-US" dirty="0"/>
              <a:t>. The fossa accommodates the </a:t>
            </a:r>
            <a:r>
              <a:rPr lang="en-US" dirty="0" err="1"/>
              <a:t>anteroinferior</a:t>
            </a:r>
            <a:r>
              <a:rPr lang="en-US" dirty="0"/>
              <a:t> portions of the </a:t>
            </a:r>
            <a:r>
              <a:rPr lang="en-US" b="1" dirty="0"/>
              <a:t>frontal lobes</a:t>
            </a:r>
            <a:r>
              <a:rPr lang="en-US" dirty="0"/>
              <a:t> of the brain.</a:t>
            </a:r>
          </a:p>
        </p:txBody>
      </p:sp>
    </p:spTree>
    <p:extLst>
      <p:ext uri="{BB962C8B-B14F-4D97-AF65-F5344CB8AC3E}">
        <p14:creationId xmlns:p14="http://schemas.microsoft.com/office/powerpoint/2010/main" val="191726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92500" lnSpcReduction="20000"/>
          </a:bodyPr>
          <a:lstStyle/>
          <a:p>
            <a:pPr marL="0" indent="0">
              <a:buNone/>
            </a:pPr>
            <a:r>
              <a:rPr lang="en-US" b="1" dirty="0" smtClean="0"/>
              <a:t>Occipital bone </a:t>
            </a:r>
          </a:p>
          <a:p>
            <a:r>
              <a:rPr lang="en-US" dirty="0" smtClean="0"/>
              <a:t>This bone forms the back of the head and part of the base of the skull. </a:t>
            </a:r>
          </a:p>
          <a:p>
            <a:r>
              <a:rPr lang="en-US" dirty="0" smtClean="0"/>
              <a:t>It has immovable fibrous joints with the parietal, temporal and sphenoid bones. </a:t>
            </a:r>
          </a:p>
          <a:p>
            <a:r>
              <a:rPr lang="en-US" dirty="0" smtClean="0"/>
              <a:t>Its inner surface is deeply concave and the concavity is occupied by the occipital lobes of the cerebrum and by the cerebellum. The occiput has two articular condyles that form </a:t>
            </a:r>
            <a:r>
              <a:rPr lang="en-US" dirty="0" err="1" smtClean="0">
                <a:solidFill>
                  <a:schemeClr val="accent2"/>
                </a:solidFill>
              </a:rPr>
              <a:t>condyloid</a:t>
            </a:r>
            <a:r>
              <a:rPr lang="en-US" dirty="0" smtClean="0">
                <a:solidFill>
                  <a:schemeClr val="accent2"/>
                </a:solidFill>
              </a:rPr>
              <a:t> joints </a:t>
            </a:r>
            <a:r>
              <a:rPr lang="en-US" dirty="0" smtClean="0"/>
              <a:t>with the first bone of the vertebral column, the atlas. </a:t>
            </a:r>
          </a:p>
          <a:p>
            <a:r>
              <a:rPr lang="en-US" dirty="0" smtClean="0"/>
              <a:t>This joint permits nodding movements of the head. Between the condyles is the foramen magnum (meaning ‘large hole’) through which the spinal cord passes into the cranial cavity.</a:t>
            </a:r>
            <a:endParaRPr lang="en-US" dirty="0"/>
          </a:p>
        </p:txBody>
      </p:sp>
    </p:spTree>
    <p:extLst>
      <p:ext uri="{BB962C8B-B14F-4D97-AF65-F5344CB8AC3E}">
        <p14:creationId xmlns:p14="http://schemas.microsoft.com/office/powerpoint/2010/main" val="2468610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48400"/>
          </a:xfrm>
        </p:spPr>
        <p:txBody>
          <a:bodyPr>
            <a:normAutofit fontScale="85000" lnSpcReduction="20000"/>
          </a:bodyPr>
          <a:lstStyle/>
          <a:p>
            <a:pPr marL="0" indent="0" fontAlgn="base">
              <a:buNone/>
            </a:pPr>
            <a:r>
              <a:rPr lang="en-US" b="1" dirty="0" smtClean="0"/>
              <a:t>Middle </a:t>
            </a:r>
            <a:r>
              <a:rPr lang="en-US" b="1" dirty="0"/>
              <a:t>Cranial Fossa</a:t>
            </a:r>
          </a:p>
          <a:p>
            <a:pPr fontAlgn="base"/>
            <a:r>
              <a:rPr lang="en-US" dirty="0"/>
              <a:t>The middle cranial fossa is deeper and situated posterior to the anterior fossa. It extends from the lesser wings of the sphenoid bone anteriorly, to the petrous ridges (petrous portion of the temporal bones) </a:t>
            </a:r>
            <a:r>
              <a:rPr lang="en-US" dirty="0" smtClean="0"/>
              <a:t>posteriorly</a:t>
            </a:r>
          </a:p>
          <a:p>
            <a:pPr fontAlgn="base"/>
            <a:r>
              <a:rPr lang="en-US" dirty="0"/>
              <a:t>The middle cranial fossa consists of three bones – the </a:t>
            </a:r>
            <a:r>
              <a:rPr lang="en-US" b="1" dirty="0">
                <a:hlinkClick r:id="rId2"/>
              </a:rPr>
              <a:t>sphenoid</a:t>
            </a:r>
            <a:r>
              <a:rPr lang="en-US" dirty="0"/>
              <a:t> bone and the two </a:t>
            </a:r>
            <a:r>
              <a:rPr lang="en-US" b="1" dirty="0">
                <a:hlinkClick r:id="rId3"/>
              </a:rPr>
              <a:t>temporal</a:t>
            </a:r>
            <a:r>
              <a:rPr lang="en-US" dirty="0">
                <a:hlinkClick r:id="rId3"/>
              </a:rPr>
              <a:t> </a:t>
            </a:r>
            <a:r>
              <a:rPr lang="en-US" dirty="0"/>
              <a:t>bones.</a:t>
            </a:r>
          </a:p>
          <a:p>
            <a:pPr marL="0" indent="0" fontAlgn="base">
              <a:buNone/>
            </a:pPr>
            <a:r>
              <a:rPr lang="en-US" b="1" dirty="0"/>
              <a:t>Posterior Cranial Fossa</a:t>
            </a:r>
          </a:p>
          <a:p>
            <a:pPr fontAlgn="base"/>
            <a:r>
              <a:rPr lang="en-US" dirty="0"/>
              <a:t>The posterior cranial fossa is the most posterior and deepest portion of the cranial cavity. </a:t>
            </a:r>
            <a:endParaRPr lang="en-US" dirty="0" smtClean="0"/>
          </a:p>
          <a:p>
            <a:pPr fontAlgn="base"/>
            <a:r>
              <a:rPr lang="en-US" dirty="0" smtClean="0"/>
              <a:t>It accommodates </a:t>
            </a:r>
            <a:r>
              <a:rPr lang="en-US" dirty="0"/>
              <a:t>the brainstem and </a:t>
            </a:r>
            <a:r>
              <a:rPr lang="en-US" dirty="0" smtClean="0">
                <a:hlinkClick r:id="rId4"/>
              </a:rPr>
              <a:t>cerebellum</a:t>
            </a:r>
            <a:r>
              <a:rPr lang="en-US" dirty="0"/>
              <a:t> </a:t>
            </a:r>
            <a:r>
              <a:rPr lang="en-US" dirty="0" smtClean="0"/>
              <a:t>of </a:t>
            </a:r>
            <a:r>
              <a:rPr lang="en-US" dirty="0"/>
              <a:t>the brain. </a:t>
            </a:r>
            <a:endParaRPr lang="en-US" dirty="0" smtClean="0"/>
          </a:p>
          <a:p>
            <a:pPr fontAlgn="base"/>
            <a:r>
              <a:rPr lang="en-US" dirty="0" smtClean="0"/>
              <a:t>The </a:t>
            </a:r>
            <a:r>
              <a:rPr lang="en-US" dirty="0"/>
              <a:t>posterior fossa is bounded anteriorly by the petrous ridges, while the occipital bone forms the floor and posterior wall. It is divided at the midline by the large foramen magnum (“great aperture”), the opening that provides for passage of the spinal cord.</a:t>
            </a:r>
          </a:p>
          <a:p>
            <a:pPr marL="0" indent="0">
              <a:buNone/>
            </a:pPr>
            <a:endParaRPr lang="en-US" dirty="0"/>
          </a:p>
        </p:txBody>
      </p:sp>
    </p:spTree>
    <p:extLst>
      <p:ext uri="{BB962C8B-B14F-4D97-AF65-F5344CB8AC3E}">
        <p14:creationId xmlns:p14="http://schemas.microsoft.com/office/powerpoint/2010/main" val="41082279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b="1" dirty="0" smtClean="0"/>
              <a:t>BRAIN</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r>
              <a:rPr lang="en-US" dirty="0"/>
              <a:t>The </a:t>
            </a:r>
            <a:r>
              <a:rPr lang="en-US" b="1" dirty="0"/>
              <a:t>brain</a:t>
            </a:r>
            <a:r>
              <a:rPr lang="en-US" dirty="0"/>
              <a:t> has three main parts: </a:t>
            </a:r>
            <a:r>
              <a:rPr lang="en-US" dirty="0" smtClean="0"/>
              <a:t>forebrain  middle brain and hind brain </a:t>
            </a:r>
          </a:p>
          <a:p>
            <a:r>
              <a:rPr lang="en-US" dirty="0"/>
              <a:t>The brain is contained in, and protected by, the </a:t>
            </a:r>
            <a:r>
              <a:rPr lang="en-US" dirty="0">
                <a:hlinkClick r:id="rId2"/>
              </a:rPr>
              <a:t>skull bones</a:t>
            </a:r>
            <a:r>
              <a:rPr lang="en-US" dirty="0"/>
              <a:t> of the </a:t>
            </a:r>
            <a:r>
              <a:rPr lang="en-US" u="sng" dirty="0" smtClean="0">
                <a:hlinkClick r:id="rId3" tooltip="Human head"/>
              </a:rPr>
              <a:t>head</a:t>
            </a:r>
            <a:endParaRPr lang="en-US" dirty="0"/>
          </a:p>
          <a:p>
            <a:pPr marL="0" indent="0">
              <a:buNone/>
            </a:pPr>
            <a:endParaRPr lang="en-US" dirty="0"/>
          </a:p>
        </p:txBody>
      </p:sp>
    </p:spTree>
    <p:extLst>
      <p:ext uri="{BB962C8B-B14F-4D97-AF65-F5344CB8AC3E}">
        <p14:creationId xmlns:p14="http://schemas.microsoft.com/office/powerpoint/2010/main" val="19311116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Parts of the brain</a:t>
            </a:r>
            <a:endParaRPr lang="en-US" dirty="0"/>
          </a:p>
        </p:txBody>
      </p:sp>
      <p:sp>
        <p:nvSpPr>
          <p:cNvPr id="3" name="Content Placeholder 2"/>
          <p:cNvSpPr>
            <a:spLocks noGrp="1"/>
          </p:cNvSpPr>
          <p:nvPr>
            <p:ph idx="1"/>
          </p:nvPr>
        </p:nvSpPr>
        <p:spPr>
          <a:xfrm>
            <a:off x="457200" y="762000"/>
            <a:ext cx="8534400" cy="5791200"/>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38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140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pPr marL="0" indent="0" fontAlgn="base">
              <a:buNone/>
            </a:pPr>
            <a:r>
              <a:rPr lang="en-US" b="1" dirty="0"/>
              <a:t>Forebrain</a:t>
            </a:r>
          </a:p>
          <a:p>
            <a:pPr fontAlgn="base"/>
            <a:r>
              <a:rPr lang="en-US" dirty="0">
                <a:solidFill>
                  <a:schemeClr val="accent6"/>
                </a:solidFill>
              </a:rPr>
              <a:t>The Cerebrum</a:t>
            </a:r>
            <a:r>
              <a:rPr lang="en-US" dirty="0"/>
              <a:t>: Also known as the </a:t>
            </a:r>
            <a:r>
              <a:rPr lang="en-US" dirty="0">
                <a:solidFill>
                  <a:schemeClr val="accent5"/>
                </a:solidFill>
              </a:rPr>
              <a:t>cerebral </a:t>
            </a:r>
            <a:r>
              <a:rPr lang="en-US" dirty="0" smtClean="0">
                <a:solidFill>
                  <a:schemeClr val="accent5"/>
                </a:solidFill>
              </a:rPr>
              <a:t>cortex</a:t>
            </a:r>
            <a:r>
              <a:rPr lang="en-US" dirty="0" smtClean="0"/>
              <a:t>,</a:t>
            </a:r>
          </a:p>
          <a:p>
            <a:pPr fontAlgn="base"/>
            <a:r>
              <a:rPr lang="en-US" dirty="0" smtClean="0"/>
              <a:t>The </a:t>
            </a:r>
            <a:r>
              <a:rPr lang="en-US" dirty="0"/>
              <a:t>cerebrum is the </a:t>
            </a:r>
            <a:r>
              <a:rPr lang="en-US" dirty="0">
                <a:solidFill>
                  <a:schemeClr val="accent5"/>
                </a:solidFill>
              </a:rPr>
              <a:t>largest part of the human brain, </a:t>
            </a:r>
            <a:r>
              <a:rPr lang="en-US" dirty="0"/>
              <a:t>and it is associated with higher brain function such as thought and action. </a:t>
            </a:r>
            <a:endParaRPr lang="en-US" dirty="0" smtClean="0"/>
          </a:p>
          <a:p>
            <a:pPr fontAlgn="base"/>
            <a:r>
              <a:rPr lang="en-US" dirty="0" smtClean="0"/>
              <a:t>Nerve </a:t>
            </a:r>
            <a:r>
              <a:rPr lang="en-US" dirty="0"/>
              <a:t>cells make up the gray surface, which is a little thicker than our thumb. </a:t>
            </a:r>
            <a:endParaRPr lang="en-US" dirty="0" smtClean="0"/>
          </a:p>
          <a:p>
            <a:pPr fontAlgn="base"/>
            <a:r>
              <a:rPr lang="en-US" dirty="0" smtClean="0"/>
              <a:t>White </a:t>
            </a:r>
            <a:r>
              <a:rPr lang="en-US" dirty="0"/>
              <a:t>nerve fibers beneath the surface carry signals between nerve cells in other parts of the brain and body. </a:t>
            </a:r>
            <a:endParaRPr lang="en-US" dirty="0" smtClean="0"/>
          </a:p>
        </p:txBody>
      </p:sp>
    </p:spTree>
    <p:extLst>
      <p:ext uri="{BB962C8B-B14F-4D97-AF65-F5344CB8AC3E}">
        <p14:creationId xmlns:p14="http://schemas.microsoft.com/office/powerpoint/2010/main" val="42122164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fontAlgn="base"/>
            <a:r>
              <a:rPr lang="en-US" dirty="0"/>
              <a:t>Its wrinkled surface increases the surface area, and is a six-layered structure found in mammals, called the </a:t>
            </a:r>
            <a:r>
              <a:rPr lang="en-US" dirty="0" err="1"/>
              <a:t>neocortex</a:t>
            </a:r>
            <a:r>
              <a:rPr lang="en-US" dirty="0"/>
              <a:t>. </a:t>
            </a:r>
          </a:p>
          <a:p>
            <a:pPr fontAlgn="base"/>
            <a:r>
              <a:rPr lang="en-US" dirty="0"/>
              <a:t>It is divided into four sections, called “lobes”. They are; the frontal lobe, the parietal lobe, the occipital lobe and the temporal lobe.</a:t>
            </a:r>
          </a:p>
          <a:p>
            <a:endParaRPr lang="en-US" dirty="0"/>
          </a:p>
        </p:txBody>
      </p:sp>
    </p:spTree>
    <p:extLst>
      <p:ext uri="{BB962C8B-B14F-4D97-AF65-F5344CB8AC3E}">
        <p14:creationId xmlns:p14="http://schemas.microsoft.com/office/powerpoint/2010/main" val="16622687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0"/>
            <a:ext cx="8382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562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fontAlgn="base">
              <a:buNone/>
            </a:pPr>
            <a:r>
              <a:rPr lang="en-US" b="1" dirty="0"/>
              <a:t>Functions Of The Lobes:</a:t>
            </a:r>
            <a:endParaRPr lang="en-US" dirty="0"/>
          </a:p>
          <a:p>
            <a:pPr fontAlgn="base"/>
            <a:r>
              <a:rPr lang="en-US" dirty="0">
                <a:solidFill>
                  <a:schemeClr val="accent6"/>
                </a:solidFill>
              </a:rPr>
              <a:t>Frontal Lobe</a:t>
            </a:r>
            <a:r>
              <a:rPr lang="en-US" dirty="0"/>
              <a:t> – The frontal lobe lies just beneath our forehead (the front of the </a:t>
            </a:r>
            <a:r>
              <a:rPr lang="en-US" dirty="0" smtClean="0"/>
              <a:t>head) and </a:t>
            </a:r>
            <a:r>
              <a:rPr lang="en-US" dirty="0"/>
              <a:t>is associated with our brain’s ability to </a:t>
            </a:r>
            <a:r>
              <a:rPr lang="en-US" dirty="0">
                <a:solidFill>
                  <a:schemeClr val="accent1"/>
                </a:solidFill>
              </a:rPr>
              <a:t>reason, organize, plan, speak, move, make facial expressions, serial task, problem solve, control inhibition, spontaneity, initiate and self-regulate behaviors, pay attention, remember and control emotions.</a:t>
            </a:r>
          </a:p>
          <a:p>
            <a:endParaRPr lang="en-US" dirty="0"/>
          </a:p>
        </p:txBody>
      </p:sp>
    </p:spTree>
    <p:extLst>
      <p:ext uri="{BB962C8B-B14F-4D97-AF65-F5344CB8AC3E}">
        <p14:creationId xmlns:p14="http://schemas.microsoft.com/office/powerpoint/2010/main" val="5861449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fontScale="92500" lnSpcReduction="10000"/>
          </a:bodyPr>
          <a:lstStyle/>
          <a:p>
            <a:r>
              <a:rPr lang="en-US" dirty="0">
                <a:solidFill>
                  <a:schemeClr val="accent6"/>
                </a:solidFill>
              </a:rPr>
              <a:t>Parietal Lobe</a:t>
            </a:r>
            <a:r>
              <a:rPr lang="en-US" dirty="0"/>
              <a:t> – The parietal lobe is located at the upper rear of our </a:t>
            </a:r>
            <a:r>
              <a:rPr lang="en-US" dirty="0" smtClean="0"/>
              <a:t>brain (the </a:t>
            </a:r>
            <a:r>
              <a:rPr lang="en-US" dirty="0"/>
              <a:t>middle part of the </a:t>
            </a:r>
            <a:r>
              <a:rPr lang="en-US" dirty="0" smtClean="0"/>
              <a:t>brain</a:t>
            </a:r>
            <a:r>
              <a:rPr lang="en-US" dirty="0"/>
              <a:t>)</a:t>
            </a:r>
            <a:r>
              <a:rPr lang="en-US" dirty="0" smtClean="0"/>
              <a:t>, </a:t>
            </a:r>
            <a:r>
              <a:rPr lang="en-US" dirty="0"/>
              <a:t>and controls our complex behaviors, including senses such as vision, touch, body awareness and spatial orientation. </a:t>
            </a:r>
            <a:endParaRPr lang="en-US" dirty="0" smtClean="0"/>
          </a:p>
          <a:p>
            <a:r>
              <a:rPr lang="en-US" dirty="0" smtClean="0"/>
              <a:t>It </a:t>
            </a:r>
            <a:r>
              <a:rPr lang="en-US" dirty="0"/>
              <a:t>plays important roles in integrating sensory information from various parts of our body, knowledge of numbers and their relations, and in the manipulation of objects. </a:t>
            </a:r>
            <a:endParaRPr lang="en-US" dirty="0" smtClean="0"/>
          </a:p>
          <a:p>
            <a:r>
              <a:rPr lang="en-US" dirty="0" smtClean="0"/>
              <a:t>Portions </a:t>
            </a:r>
            <a:r>
              <a:rPr lang="en-US" dirty="0"/>
              <a:t>are involved with our </a:t>
            </a:r>
            <a:r>
              <a:rPr lang="en-US" dirty="0" err="1"/>
              <a:t>visuospatial</a:t>
            </a:r>
            <a:r>
              <a:rPr lang="en-US" dirty="0"/>
              <a:t> processing, language comprehension, the ability to construct, body positioning and movement, neglect/inattention, left-right differentiation and self-awareness/insight.</a:t>
            </a:r>
          </a:p>
        </p:txBody>
      </p:sp>
    </p:spTree>
    <p:extLst>
      <p:ext uri="{BB962C8B-B14F-4D97-AF65-F5344CB8AC3E}">
        <p14:creationId xmlns:p14="http://schemas.microsoft.com/office/powerpoint/2010/main" val="13005491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553200"/>
          </a:xfrm>
        </p:spPr>
        <p:txBody>
          <a:bodyPr>
            <a:normAutofit fontScale="92500" lnSpcReduction="20000"/>
          </a:bodyPr>
          <a:lstStyle/>
          <a:p>
            <a:r>
              <a:rPr lang="en-US" dirty="0">
                <a:solidFill>
                  <a:schemeClr val="accent6"/>
                </a:solidFill>
              </a:rPr>
              <a:t>Occipital Lobe</a:t>
            </a:r>
            <a:r>
              <a:rPr lang="en-US" dirty="0"/>
              <a:t> – The occipital lobe is located at the back of our brain, and is associated with our visual processing, such as visual recognition, visual attention, spatial analysis </a:t>
            </a:r>
            <a:r>
              <a:rPr lang="en-US" dirty="0" smtClean="0"/>
              <a:t>and </a:t>
            </a:r>
            <a:r>
              <a:rPr lang="en-US" dirty="0"/>
              <a:t>visual perception of body language; such as postures, expressions and gestures</a:t>
            </a:r>
            <a:r>
              <a:rPr lang="en-US" dirty="0" smtClean="0"/>
              <a:t>.</a:t>
            </a:r>
          </a:p>
          <a:p>
            <a:r>
              <a:rPr lang="en-US" dirty="0">
                <a:solidFill>
                  <a:schemeClr val="accent6"/>
                </a:solidFill>
              </a:rPr>
              <a:t>Temporal Lobe</a:t>
            </a:r>
            <a:r>
              <a:rPr lang="en-US" dirty="0"/>
              <a:t> – The temporal lobe is located near our ears </a:t>
            </a:r>
            <a:r>
              <a:rPr lang="en-US" dirty="0" smtClean="0"/>
              <a:t>(the </a:t>
            </a:r>
            <a:r>
              <a:rPr lang="en-US" dirty="0"/>
              <a:t>sides of the </a:t>
            </a:r>
            <a:r>
              <a:rPr lang="en-US" dirty="0" smtClean="0"/>
              <a:t>brain) and </a:t>
            </a:r>
            <a:r>
              <a:rPr lang="en-US" dirty="0"/>
              <a:t>is associated with processing our perception and recognition of auditory stimuli (including our ability to focus on one sound among many, like listening to one voice among many at a party), comprehending spoken language, verbal memory, visual memory and language production (including fluency and word-finding), general knowledge and autobiographical memories.</a:t>
            </a:r>
          </a:p>
        </p:txBody>
      </p:sp>
    </p:spTree>
    <p:extLst>
      <p:ext uri="{BB962C8B-B14F-4D97-AF65-F5344CB8AC3E}">
        <p14:creationId xmlns:p14="http://schemas.microsoft.com/office/powerpoint/2010/main" val="16653850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fontScale="85000" lnSpcReduction="20000"/>
          </a:bodyPr>
          <a:lstStyle/>
          <a:p>
            <a:r>
              <a:rPr lang="en-US" dirty="0"/>
              <a:t>A deep furrow divides the cerebrum into two halves, known as the left and right hemispheres</a:t>
            </a:r>
            <a:r>
              <a:rPr lang="en-US" dirty="0" smtClean="0"/>
              <a:t>.</a:t>
            </a:r>
          </a:p>
          <a:p>
            <a:r>
              <a:rPr lang="en-US" dirty="0" smtClean="0"/>
              <a:t>The two halves join at a large deep sulcus (</a:t>
            </a:r>
            <a:r>
              <a:rPr lang="en-US" dirty="0" err="1" smtClean="0"/>
              <a:t>interhemispheric</a:t>
            </a:r>
            <a:r>
              <a:rPr lang="en-US" dirty="0" smtClean="0"/>
              <a:t> fissure AKA, the medial longitudinal fissure) that runs from front of head to the back</a:t>
            </a:r>
          </a:p>
          <a:p>
            <a:r>
              <a:rPr lang="en-US" dirty="0" smtClean="0"/>
              <a:t> </a:t>
            </a:r>
            <a:r>
              <a:rPr lang="en-US" dirty="0"/>
              <a:t>And, while the two hemispheres look almost symmetrical, each side seems to function differently. </a:t>
            </a:r>
            <a:endParaRPr lang="en-US" dirty="0" smtClean="0"/>
          </a:p>
          <a:p>
            <a:r>
              <a:rPr lang="en-US" dirty="0" smtClean="0"/>
              <a:t>The </a:t>
            </a:r>
            <a:r>
              <a:rPr lang="en-US" dirty="0"/>
              <a:t>right hemisphere is considered our creative side, and the left hemisphere is considered our logical side. </a:t>
            </a:r>
            <a:endParaRPr lang="en-US" dirty="0" smtClean="0"/>
          </a:p>
          <a:p>
            <a:r>
              <a:rPr lang="en-US" dirty="0" smtClean="0"/>
              <a:t>The right hemisphere controls the left side of the body while the left hemisphere control the right side of the body</a:t>
            </a:r>
          </a:p>
          <a:p>
            <a:r>
              <a:rPr lang="en-US" dirty="0" smtClean="0"/>
              <a:t>A </a:t>
            </a:r>
            <a:r>
              <a:rPr lang="en-US" dirty="0"/>
              <a:t>bundle of axons, called the corpus </a:t>
            </a:r>
            <a:r>
              <a:rPr lang="en-US" dirty="0" smtClean="0"/>
              <a:t>callosum (a C-shaped structure of white matter and nerve pathways), </a:t>
            </a:r>
            <a:r>
              <a:rPr lang="en-US" dirty="0"/>
              <a:t>connects the two </a:t>
            </a:r>
            <a:r>
              <a:rPr lang="en-US" dirty="0" smtClean="0"/>
              <a:t>hemispheres and allow communication between the two halves. The corpus callosum is at the center of the cerebrum</a:t>
            </a:r>
            <a:endParaRPr lang="en-US" dirty="0"/>
          </a:p>
        </p:txBody>
      </p:sp>
    </p:spTree>
    <p:extLst>
      <p:ext uri="{BB962C8B-B14F-4D97-AF65-F5344CB8AC3E}">
        <p14:creationId xmlns:p14="http://schemas.microsoft.com/office/powerpoint/2010/main" val="326225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400800"/>
          </a:xfrm>
        </p:spPr>
        <p:txBody>
          <a:bodyPr>
            <a:normAutofit lnSpcReduction="10000"/>
          </a:bodyPr>
          <a:lstStyle/>
          <a:p>
            <a:pPr marL="0" indent="0">
              <a:buNone/>
            </a:pPr>
            <a:r>
              <a:rPr lang="en-US" b="1" dirty="0" smtClean="0"/>
              <a:t>Sphenoid bone </a:t>
            </a:r>
          </a:p>
          <a:p>
            <a:r>
              <a:rPr lang="en-US" dirty="0" smtClean="0"/>
              <a:t>This bone occupies the middle portion of the base of the skull and it articulates with the occipital, temporal, parietal and frontal bones .</a:t>
            </a:r>
          </a:p>
          <a:p>
            <a:r>
              <a:rPr lang="en-US" dirty="0" smtClean="0"/>
              <a:t>It links the </a:t>
            </a:r>
            <a:r>
              <a:rPr lang="en-US" dirty="0" smtClean="0">
                <a:solidFill>
                  <a:schemeClr val="accent2"/>
                </a:solidFill>
              </a:rPr>
              <a:t>cranial and facial bones</a:t>
            </a:r>
            <a:r>
              <a:rPr lang="en-US" dirty="0" smtClean="0"/>
              <a:t>, and cross braces the skull. </a:t>
            </a:r>
          </a:p>
          <a:p>
            <a:r>
              <a:rPr lang="en-US" dirty="0" smtClean="0"/>
              <a:t>On the superior surface in the middle of the bone is a little saddle-shaped depression, the </a:t>
            </a:r>
            <a:r>
              <a:rPr lang="en-US" dirty="0" err="1" smtClean="0">
                <a:solidFill>
                  <a:schemeClr val="accent6"/>
                </a:solidFill>
              </a:rPr>
              <a:t>hypophyseal</a:t>
            </a:r>
            <a:r>
              <a:rPr lang="en-US" dirty="0" smtClean="0">
                <a:solidFill>
                  <a:schemeClr val="accent6"/>
                </a:solidFill>
              </a:rPr>
              <a:t> fossa (</a:t>
            </a:r>
            <a:r>
              <a:rPr lang="en-US" dirty="0" err="1" smtClean="0">
                <a:solidFill>
                  <a:schemeClr val="accent6"/>
                </a:solidFill>
              </a:rPr>
              <a:t>sella</a:t>
            </a:r>
            <a:r>
              <a:rPr lang="en-US" dirty="0" smtClean="0">
                <a:solidFill>
                  <a:schemeClr val="accent6"/>
                </a:solidFill>
              </a:rPr>
              <a:t> </a:t>
            </a:r>
            <a:r>
              <a:rPr lang="en-US" dirty="0" err="1" smtClean="0">
                <a:solidFill>
                  <a:schemeClr val="accent6"/>
                </a:solidFill>
              </a:rPr>
              <a:t>turcica</a:t>
            </a:r>
            <a:r>
              <a:rPr lang="en-US" dirty="0" smtClean="0">
                <a:solidFill>
                  <a:schemeClr val="accent6"/>
                </a:solidFill>
              </a:rPr>
              <a:t>) </a:t>
            </a:r>
            <a:r>
              <a:rPr lang="en-US" dirty="0" smtClean="0"/>
              <a:t>in which the pituitary gland rests. </a:t>
            </a:r>
          </a:p>
          <a:p>
            <a:r>
              <a:rPr lang="en-US" dirty="0" smtClean="0"/>
              <a:t>The body of the bone contains some fairly large air sinuses lined with ciliated mucous membrane with openings into the nasal cavity.</a:t>
            </a:r>
            <a:endParaRPr lang="en-US" dirty="0"/>
          </a:p>
        </p:txBody>
      </p:sp>
    </p:spTree>
    <p:extLst>
      <p:ext uri="{BB962C8B-B14F-4D97-AF65-F5344CB8AC3E}">
        <p14:creationId xmlns:p14="http://schemas.microsoft.com/office/powerpoint/2010/main" val="19332342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92500" lnSpcReduction="10000"/>
          </a:bodyPr>
          <a:lstStyle/>
          <a:p>
            <a:pPr marL="0" indent="0" fontAlgn="base">
              <a:buNone/>
            </a:pPr>
            <a:r>
              <a:rPr lang="en-US" b="1" dirty="0"/>
              <a:t>Midbrain</a:t>
            </a:r>
          </a:p>
          <a:p>
            <a:pPr fontAlgn="base"/>
            <a:r>
              <a:rPr lang="en-US" dirty="0"/>
              <a:t>The midbrain is located </a:t>
            </a:r>
            <a:r>
              <a:rPr lang="en-US" dirty="0">
                <a:solidFill>
                  <a:schemeClr val="accent6"/>
                </a:solidFill>
              </a:rPr>
              <a:t>below the cerebral cortex</a:t>
            </a:r>
            <a:r>
              <a:rPr lang="en-US" dirty="0"/>
              <a:t>, and </a:t>
            </a:r>
            <a:r>
              <a:rPr lang="en-US" dirty="0">
                <a:solidFill>
                  <a:schemeClr val="accent6"/>
                </a:solidFill>
              </a:rPr>
              <a:t>above the hindbrain </a:t>
            </a:r>
            <a:r>
              <a:rPr lang="en-US" dirty="0"/>
              <a:t>placing it near the center of the brain. </a:t>
            </a:r>
            <a:endParaRPr lang="en-US" dirty="0" smtClean="0"/>
          </a:p>
          <a:p>
            <a:pPr fontAlgn="base"/>
            <a:r>
              <a:rPr lang="en-US" dirty="0" smtClean="0"/>
              <a:t>It </a:t>
            </a:r>
            <a:r>
              <a:rPr lang="en-US" dirty="0"/>
              <a:t>is comprised of the </a:t>
            </a:r>
            <a:r>
              <a:rPr lang="en-US" b="1" dirty="0" err="1" smtClean="0"/>
              <a:t>tectum</a:t>
            </a:r>
            <a:r>
              <a:rPr lang="en-US" dirty="0"/>
              <a:t>(Latin for roof</a:t>
            </a:r>
            <a:r>
              <a:rPr lang="en-US" dirty="0" smtClean="0"/>
              <a:t>)- </a:t>
            </a:r>
            <a:r>
              <a:rPr lang="en-US" dirty="0"/>
              <a:t>is the dorsal side of the midbrain</a:t>
            </a:r>
            <a:r>
              <a:rPr lang="en-US" dirty="0" smtClean="0"/>
              <a:t> , </a:t>
            </a:r>
            <a:r>
              <a:rPr lang="en-US" b="1" dirty="0" err="1" smtClean="0"/>
              <a:t>tegmentum</a:t>
            </a:r>
            <a:r>
              <a:rPr lang="en-US" dirty="0"/>
              <a:t> </a:t>
            </a:r>
            <a:r>
              <a:rPr lang="en-US" dirty="0" smtClean="0"/>
              <a:t>-is </a:t>
            </a:r>
            <a:r>
              <a:rPr lang="en-US" dirty="0"/>
              <a:t>the ventral part of the midbrain , </a:t>
            </a:r>
            <a:r>
              <a:rPr lang="en-US" b="1" dirty="0"/>
              <a:t>cerebral </a:t>
            </a:r>
            <a:r>
              <a:rPr lang="en-US" b="1" dirty="0" smtClean="0"/>
              <a:t>aqueduct </a:t>
            </a:r>
            <a:r>
              <a:rPr lang="en-US" dirty="0" smtClean="0"/>
              <a:t>(the </a:t>
            </a:r>
            <a:r>
              <a:rPr lang="en-US" dirty="0"/>
              <a:t>structure within the brainstem that connects the third ventricle to the </a:t>
            </a:r>
            <a:r>
              <a:rPr lang="en-US" dirty="0" smtClean="0"/>
              <a:t>fourth) </a:t>
            </a:r>
            <a:r>
              <a:rPr lang="en-US" b="1" dirty="0"/>
              <a:t>cerebral peduncles</a:t>
            </a:r>
            <a:r>
              <a:rPr lang="en-US" dirty="0"/>
              <a:t> (are the two stalks that attach the cerebrum to the </a:t>
            </a:r>
            <a:r>
              <a:rPr lang="en-US" dirty="0" smtClean="0"/>
              <a:t>brainstem) </a:t>
            </a:r>
            <a:r>
              <a:rPr lang="en-US" dirty="0"/>
              <a:t>and </a:t>
            </a:r>
            <a:r>
              <a:rPr lang="en-US" b="1" dirty="0"/>
              <a:t>several nuclei and fasciculi</a:t>
            </a:r>
            <a:r>
              <a:rPr lang="en-US" dirty="0"/>
              <a:t>. </a:t>
            </a:r>
            <a:endParaRPr lang="en-US" dirty="0" smtClean="0"/>
          </a:p>
          <a:p>
            <a:pPr fontAlgn="base"/>
            <a:r>
              <a:rPr lang="en-US" dirty="0" smtClean="0"/>
              <a:t>The </a:t>
            </a:r>
            <a:r>
              <a:rPr lang="en-US" dirty="0"/>
              <a:t>primary role of the midbrain is to act </a:t>
            </a:r>
            <a:r>
              <a:rPr lang="en-US" b="1" dirty="0"/>
              <a:t>as a sort of relay station for our visual and auditory </a:t>
            </a:r>
            <a:r>
              <a:rPr lang="en-US" b="1" dirty="0" smtClean="0"/>
              <a:t>systems.</a:t>
            </a:r>
          </a:p>
        </p:txBody>
      </p:sp>
    </p:spTree>
    <p:extLst>
      <p:ext uri="{BB962C8B-B14F-4D97-AF65-F5344CB8AC3E}">
        <p14:creationId xmlns:p14="http://schemas.microsoft.com/office/powerpoint/2010/main" val="18400088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dirty="0"/>
              <a:t>Portions of the midbrain called the </a:t>
            </a:r>
            <a:r>
              <a:rPr lang="en-US" b="1" dirty="0"/>
              <a:t>red nucleus and the </a:t>
            </a:r>
            <a:r>
              <a:rPr lang="en-US" b="1" dirty="0" err="1"/>
              <a:t>substantia</a:t>
            </a:r>
            <a:r>
              <a:rPr lang="en-US" b="1" dirty="0"/>
              <a:t> </a:t>
            </a:r>
            <a:r>
              <a:rPr lang="en-US" b="1" dirty="0" err="1"/>
              <a:t>nigra</a:t>
            </a:r>
            <a:r>
              <a:rPr lang="en-US" b="1" dirty="0"/>
              <a:t> </a:t>
            </a:r>
            <a:r>
              <a:rPr lang="en-US" dirty="0"/>
              <a:t>are involved in the control of body movement, and contain a large number of dopamine-producing neurons. </a:t>
            </a:r>
          </a:p>
          <a:p>
            <a:r>
              <a:rPr lang="en-US" dirty="0"/>
              <a:t>The degeneration of neurons in the </a:t>
            </a:r>
            <a:r>
              <a:rPr lang="en-US" dirty="0" err="1"/>
              <a:t>substantia</a:t>
            </a:r>
            <a:r>
              <a:rPr lang="en-US" dirty="0"/>
              <a:t> </a:t>
            </a:r>
            <a:r>
              <a:rPr lang="en-US" dirty="0" err="1"/>
              <a:t>nigra</a:t>
            </a:r>
            <a:r>
              <a:rPr lang="en-US" dirty="0"/>
              <a:t> is associated with Parkinson’s disease. </a:t>
            </a:r>
          </a:p>
          <a:p>
            <a:r>
              <a:rPr lang="en-US" dirty="0"/>
              <a:t>The midbrain is the smallest region of the brain, and is located most centrally within the cranial cavity.</a:t>
            </a:r>
          </a:p>
          <a:p>
            <a:endParaRPr lang="en-US" dirty="0"/>
          </a:p>
          <a:p>
            <a:endParaRPr lang="en-US" dirty="0"/>
          </a:p>
        </p:txBody>
      </p:sp>
    </p:spTree>
    <p:extLst>
      <p:ext uri="{BB962C8B-B14F-4D97-AF65-F5344CB8AC3E}">
        <p14:creationId xmlns:p14="http://schemas.microsoft.com/office/powerpoint/2010/main" val="35763051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pPr marL="0" indent="0">
              <a:buNone/>
            </a:pPr>
            <a:r>
              <a:rPr lang="en-US" b="1" dirty="0"/>
              <a:t>Limbic System</a:t>
            </a:r>
            <a:r>
              <a:rPr lang="en-US" dirty="0"/>
              <a:t> – the limbic system is often referred to as our “emotional brain”, or ‘childish brain’. It is found buried within the cerebrum and contains the thalamus, hypothalamus, amygdala and hippocampus</a:t>
            </a:r>
            <a:r>
              <a:rPr lang="en-US" dirty="0" smtClean="0"/>
              <a:t>.</a:t>
            </a:r>
          </a:p>
          <a:p>
            <a:pPr lvl="1"/>
            <a:r>
              <a:rPr lang="en-US" b="1" dirty="0"/>
              <a:t>Thalamus</a:t>
            </a:r>
            <a:r>
              <a:rPr lang="en-US" dirty="0"/>
              <a:t> – the primary role of the thalamus is to relay sensory information from other parts of the brain to the cerebral </a:t>
            </a:r>
            <a:r>
              <a:rPr lang="en-US" dirty="0" smtClean="0"/>
              <a:t>cortex</a:t>
            </a:r>
          </a:p>
          <a:p>
            <a:pPr lvl="1"/>
            <a:r>
              <a:rPr lang="en-US" b="1" dirty="0"/>
              <a:t>Hypothalamus</a:t>
            </a:r>
            <a:r>
              <a:rPr lang="en-US" dirty="0"/>
              <a:t> – the primary role of the hypothalamus is to regulate various functions of the pituitary gland and endocrine activity, as well as somatic functions </a:t>
            </a:r>
            <a:r>
              <a:rPr lang="en-US" dirty="0" err="1"/>
              <a:t>e.g.body</a:t>
            </a:r>
            <a:r>
              <a:rPr lang="en-US" dirty="0"/>
              <a:t> temperature, sleep, appetite</a:t>
            </a:r>
            <a:r>
              <a:rPr lang="en-US" dirty="0" smtClean="0"/>
              <a:t>.</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3205944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b="1" dirty="0"/>
              <a:t>Amygdala</a:t>
            </a:r>
            <a:r>
              <a:rPr lang="en-US" dirty="0"/>
              <a:t> – the primary role of the amygdala is to be a critical processor for the senses. Connected to the hippocampus, it plays a role in emotionally laden memories and contains a huge number of opiate receptor sites that are implicated in rage, fear and sexual </a:t>
            </a:r>
            <a:r>
              <a:rPr lang="en-US" dirty="0" smtClean="0"/>
              <a:t>feelings</a:t>
            </a:r>
          </a:p>
          <a:p>
            <a:pPr lvl="1"/>
            <a:r>
              <a:rPr lang="en-US" b="1" dirty="0"/>
              <a:t>Hippocampus </a:t>
            </a:r>
            <a:r>
              <a:rPr lang="en-US" dirty="0"/>
              <a:t>– the primary role of the hippocampus is memory forming, organizing and storing information. It is particularly important in forming new memories, and connecting emotions and senses, such as smell and sound, to memories.</a:t>
            </a:r>
          </a:p>
        </p:txBody>
      </p:sp>
    </p:spTree>
    <p:extLst>
      <p:ext uri="{BB962C8B-B14F-4D97-AF65-F5344CB8AC3E}">
        <p14:creationId xmlns:p14="http://schemas.microsoft.com/office/powerpoint/2010/main" val="13233143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lvl="1"/>
            <a:r>
              <a:rPr lang="en-US" b="1" dirty="0"/>
              <a:t>Pituitary Gland</a:t>
            </a:r>
            <a:r>
              <a:rPr lang="en-US" dirty="0"/>
              <a:t> – the primary role of the pituitary gland is an important link between the nervous system and the endocrine </a:t>
            </a:r>
            <a:r>
              <a:rPr lang="en-US" dirty="0" smtClean="0"/>
              <a:t>system.</a:t>
            </a:r>
          </a:p>
          <a:p>
            <a:pPr lvl="2"/>
            <a:r>
              <a:rPr lang="en-US" sz="2800" dirty="0" smtClean="0"/>
              <a:t>It </a:t>
            </a:r>
            <a:r>
              <a:rPr lang="en-US" sz="2800" dirty="0"/>
              <a:t>releases many hormones which affect </a:t>
            </a:r>
            <a:r>
              <a:rPr lang="en-US" sz="2800" dirty="0" smtClean="0"/>
              <a:t>growth, metabolism</a:t>
            </a:r>
            <a:r>
              <a:rPr lang="en-US" sz="2800" dirty="0"/>
              <a:t>, sexual development and the reproduction system. </a:t>
            </a:r>
            <a:endParaRPr lang="en-US" sz="2800" dirty="0" smtClean="0"/>
          </a:p>
          <a:p>
            <a:pPr lvl="2"/>
            <a:r>
              <a:rPr lang="en-US" sz="2800" dirty="0" smtClean="0"/>
              <a:t>It </a:t>
            </a:r>
            <a:r>
              <a:rPr lang="en-US" sz="2800" dirty="0"/>
              <a:t>is connected to the hypothalamus and is about the size of a pea. </a:t>
            </a:r>
          </a:p>
          <a:p>
            <a:pPr lvl="2"/>
            <a:r>
              <a:rPr lang="en-US" sz="2800" dirty="0" smtClean="0"/>
              <a:t>It </a:t>
            </a:r>
            <a:r>
              <a:rPr lang="en-US" sz="2800" dirty="0"/>
              <a:t>is located in the center of the skull, just behind the bridge of the nose</a:t>
            </a:r>
            <a:r>
              <a:rPr lang="en-US" dirty="0"/>
              <a:t>.</a:t>
            </a:r>
          </a:p>
        </p:txBody>
      </p:sp>
    </p:spTree>
    <p:extLst>
      <p:ext uri="{BB962C8B-B14F-4D97-AF65-F5344CB8AC3E}">
        <p14:creationId xmlns:p14="http://schemas.microsoft.com/office/powerpoint/2010/main" val="5626690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Midbrain </a:t>
            </a:r>
            <a:endParaRPr lang="en-US" b="1"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0478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indent="0" fontAlgn="base">
              <a:buNone/>
            </a:pPr>
            <a:r>
              <a:rPr lang="en-US" b="1" dirty="0"/>
              <a:t>Hindbrain</a:t>
            </a:r>
          </a:p>
          <a:p>
            <a:pPr fontAlgn="base"/>
            <a:r>
              <a:rPr lang="en-US" dirty="0">
                <a:solidFill>
                  <a:schemeClr val="accent2"/>
                </a:solidFill>
              </a:rPr>
              <a:t>The Cerebellum</a:t>
            </a:r>
            <a:r>
              <a:rPr lang="en-US" dirty="0"/>
              <a:t> – The cerebellum, or “little brain”, is similar to the cerebrum with its two hemispheres and highly folded surface. It is associated with regulation and coordination of movement, posture, balance and cardiac, respiratory and vasomotor centers.</a:t>
            </a:r>
          </a:p>
          <a:p>
            <a:pPr fontAlgn="base"/>
            <a:r>
              <a:rPr lang="en-US" dirty="0">
                <a:solidFill>
                  <a:schemeClr val="accent2"/>
                </a:solidFill>
              </a:rPr>
              <a:t>Brain Stem</a:t>
            </a:r>
            <a:r>
              <a:rPr lang="en-US" dirty="0"/>
              <a:t> – The brain stem is located beneath the limbic system. It is responsible for vital life functions such as breathing, heartbeat, and blood pressure. The brain stem is made of the </a:t>
            </a:r>
            <a:r>
              <a:rPr lang="en-US" b="1" dirty="0"/>
              <a:t>midbrain, pons, and medulla</a:t>
            </a:r>
            <a:r>
              <a:rPr lang="en-US" dirty="0"/>
              <a:t>.</a:t>
            </a:r>
          </a:p>
          <a:p>
            <a:endParaRPr lang="en-US" dirty="0"/>
          </a:p>
        </p:txBody>
      </p:sp>
    </p:spTree>
    <p:extLst>
      <p:ext uri="{BB962C8B-B14F-4D97-AF65-F5344CB8AC3E}">
        <p14:creationId xmlns:p14="http://schemas.microsoft.com/office/powerpoint/2010/main" val="36722349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r>
              <a:rPr lang="en-US" dirty="0">
                <a:solidFill>
                  <a:schemeClr val="accent6"/>
                </a:solidFill>
              </a:rPr>
              <a:t>Pons</a:t>
            </a:r>
            <a:r>
              <a:rPr lang="en-US" dirty="0"/>
              <a:t> – The primary role of the pons is to </a:t>
            </a:r>
            <a:r>
              <a:rPr lang="en-US" dirty="0">
                <a:solidFill>
                  <a:schemeClr val="accent5"/>
                </a:solidFill>
              </a:rPr>
              <a:t>serve as a bridge between various parts of the nervous system, including the cerebellum and cerebrum. </a:t>
            </a:r>
            <a:r>
              <a:rPr lang="en-US" dirty="0" smtClean="0"/>
              <a:t>Many </a:t>
            </a:r>
            <a:r>
              <a:rPr lang="en-US" dirty="0"/>
              <a:t>important nerves that originate in the pons, such as the trigeminal nerve, responsible for feeling in the face, as well as controlling the muscles that are responsible for biting, chewing, and swallowing. </a:t>
            </a:r>
            <a:endParaRPr lang="en-US" dirty="0" smtClean="0"/>
          </a:p>
          <a:p>
            <a:r>
              <a:rPr lang="en-US" dirty="0" smtClean="0"/>
              <a:t>It </a:t>
            </a:r>
            <a:r>
              <a:rPr lang="en-US" dirty="0"/>
              <a:t>also contains the </a:t>
            </a:r>
            <a:r>
              <a:rPr lang="en-US" dirty="0" err="1" smtClean="0">
                <a:solidFill>
                  <a:schemeClr val="accent5"/>
                </a:solidFill>
              </a:rPr>
              <a:t>abducens</a:t>
            </a:r>
            <a:r>
              <a:rPr lang="en-US" dirty="0" smtClean="0">
                <a:solidFill>
                  <a:schemeClr val="accent5"/>
                </a:solidFill>
              </a:rPr>
              <a:t> </a:t>
            </a:r>
            <a:r>
              <a:rPr lang="en-US" dirty="0">
                <a:solidFill>
                  <a:schemeClr val="accent5"/>
                </a:solidFill>
              </a:rPr>
              <a:t>nerve</a:t>
            </a:r>
            <a:r>
              <a:rPr lang="en-US" dirty="0"/>
              <a:t>, which allows us to look from side to side and the </a:t>
            </a:r>
            <a:r>
              <a:rPr lang="en-US" dirty="0" err="1" smtClean="0">
                <a:solidFill>
                  <a:schemeClr val="accent5"/>
                </a:solidFill>
              </a:rPr>
              <a:t>vestibulocochlear</a:t>
            </a:r>
            <a:r>
              <a:rPr lang="en-US" dirty="0" smtClean="0">
                <a:solidFill>
                  <a:schemeClr val="accent5"/>
                </a:solidFill>
              </a:rPr>
              <a:t> </a:t>
            </a:r>
            <a:r>
              <a:rPr lang="en-US" dirty="0">
                <a:solidFill>
                  <a:schemeClr val="accent5"/>
                </a:solidFill>
              </a:rPr>
              <a:t>nerve</a:t>
            </a:r>
            <a:r>
              <a:rPr lang="en-US" dirty="0"/>
              <a:t>, which allows to hear. </a:t>
            </a:r>
            <a:endParaRPr lang="en-US" dirty="0" smtClean="0"/>
          </a:p>
          <a:p>
            <a:r>
              <a:rPr lang="en-US" dirty="0" smtClean="0"/>
              <a:t>As </a:t>
            </a:r>
            <a:r>
              <a:rPr lang="en-US" dirty="0"/>
              <a:t>part of the brainstem, a section of the </a:t>
            </a:r>
            <a:r>
              <a:rPr lang="en-US" dirty="0">
                <a:solidFill>
                  <a:schemeClr val="accent5"/>
                </a:solidFill>
              </a:rPr>
              <a:t>lower pons stimulates and controls the intensity of breathing</a:t>
            </a:r>
            <a:r>
              <a:rPr lang="en-US" dirty="0"/>
              <a:t>, while a section of the </a:t>
            </a:r>
            <a:r>
              <a:rPr lang="en-US" dirty="0">
                <a:solidFill>
                  <a:schemeClr val="accent5"/>
                </a:solidFill>
              </a:rPr>
              <a:t>upper pons decreases the depth and frequency of breaths</a:t>
            </a:r>
            <a:r>
              <a:rPr lang="en-US" dirty="0"/>
              <a:t>. </a:t>
            </a:r>
            <a:endParaRPr lang="en-US" dirty="0" smtClean="0"/>
          </a:p>
          <a:p>
            <a:r>
              <a:rPr lang="en-US" dirty="0" smtClean="0"/>
              <a:t>The </a:t>
            </a:r>
            <a:r>
              <a:rPr lang="en-US" dirty="0"/>
              <a:t>pons is also associated with the </a:t>
            </a:r>
            <a:r>
              <a:rPr lang="en-US" dirty="0">
                <a:solidFill>
                  <a:schemeClr val="accent5"/>
                </a:solidFill>
              </a:rPr>
              <a:t>control of sleep cycles, and controls respiration and reflexes</a:t>
            </a:r>
            <a:r>
              <a:rPr lang="en-US" dirty="0"/>
              <a:t>. It is </a:t>
            </a:r>
            <a:r>
              <a:rPr lang="en-US" dirty="0">
                <a:solidFill>
                  <a:schemeClr val="accent6"/>
                </a:solidFill>
              </a:rPr>
              <a:t>located above the medulla, below the midbrain, and just in front of the cerebellum.</a:t>
            </a:r>
          </a:p>
        </p:txBody>
      </p:sp>
    </p:spTree>
    <p:extLst>
      <p:ext uri="{BB962C8B-B14F-4D97-AF65-F5344CB8AC3E}">
        <p14:creationId xmlns:p14="http://schemas.microsoft.com/office/powerpoint/2010/main" val="14923908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solidFill>
                  <a:schemeClr val="accent6"/>
                </a:solidFill>
              </a:rPr>
              <a:t>Medulla –</a:t>
            </a:r>
            <a:r>
              <a:rPr lang="en-US" dirty="0"/>
              <a:t> The primary role of the medulla is regulating our involuntary life sustaining functions such as breathing, swallowing and heart rate. </a:t>
            </a:r>
            <a:endParaRPr lang="en-US" dirty="0" smtClean="0"/>
          </a:p>
          <a:p>
            <a:r>
              <a:rPr lang="en-US" dirty="0" smtClean="0"/>
              <a:t>As </a:t>
            </a:r>
            <a:r>
              <a:rPr lang="en-US" dirty="0"/>
              <a:t>part of the brain stem, it also helps transfer neural messages to and from the brain and spinal cord. </a:t>
            </a:r>
            <a:endParaRPr lang="en-US" dirty="0" smtClean="0"/>
          </a:p>
          <a:p>
            <a:r>
              <a:rPr lang="en-US" dirty="0" smtClean="0"/>
              <a:t>It </a:t>
            </a:r>
            <a:r>
              <a:rPr lang="en-US" dirty="0"/>
              <a:t>is located at the junction of the spinal cord and brain.</a:t>
            </a:r>
          </a:p>
        </p:txBody>
      </p:sp>
    </p:spTree>
    <p:extLst>
      <p:ext uri="{BB962C8B-B14F-4D97-AF65-F5344CB8AC3E}">
        <p14:creationId xmlns:p14="http://schemas.microsoft.com/office/powerpoint/2010/main" val="1594394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67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Autofit/>
          </a:bodyPr>
          <a:lstStyle/>
          <a:p>
            <a:pPr marL="0" indent="0">
              <a:buNone/>
            </a:pPr>
            <a:r>
              <a:rPr lang="en-US" sz="3600" b="1" dirty="0" err="1" smtClean="0"/>
              <a:t>Ethmoid</a:t>
            </a:r>
            <a:r>
              <a:rPr lang="en-US" sz="3600" b="1" dirty="0" smtClean="0"/>
              <a:t> bone </a:t>
            </a:r>
          </a:p>
          <a:p>
            <a:r>
              <a:rPr lang="en-US" sz="2400" dirty="0" smtClean="0"/>
              <a:t>The </a:t>
            </a:r>
            <a:r>
              <a:rPr lang="en-US" sz="2400" dirty="0" err="1" smtClean="0"/>
              <a:t>ethmoid</a:t>
            </a:r>
            <a:r>
              <a:rPr lang="en-US" sz="2400" dirty="0" smtClean="0"/>
              <a:t> bone occupies the </a:t>
            </a:r>
            <a:r>
              <a:rPr lang="en-US" sz="2400" dirty="0" smtClean="0">
                <a:solidFill>
                  <a:schemeClr val="accent6"/>
                </a:solidFill>
              </a:rPr>
              <a:t>anterior part of the base of the skull </a:t>
            </a:r>
            <a:r>
              <a:rPr lang="en-US" sz="2400" dirty="0" smtClean="0"/>
              <a:t>and helps to form the </a:t>
            </a:r>
            <a:r>
              <a:rPr lang="en-US" sz="2400" dirty="0" smtClean="0">
                <a:solidFill>
                  <a:schemeClr val="accent1"/>
                </a:solidFill>
              </a:rPr>
              <a:t>orbital cavity</a:t>
            </a:r>
            <a:r>
              <a:rPr lang="en-US" sz="2400" dirty="0" smtClean="0"/>
              <a:t>, </a:t>
            </a:r>
            <a:r>
              <a:rPr lang="en-US" sz="2400" dirty="0" smtClean="0">
                <a:solidFill>
                  <a:schemeClr val="accent1"/>
                </a:solidFill>
              </a:rPr>
              <a:t>the nasal septum </a:t>
            </a:r>
            <a:r>
              <a:rPr lang="en-US" sz="2400" dirty="0" smtClean="0"/>
              <a:t>and the lateral walls of the nasal cavity. </a:t>
            </a:r>
          </a:p>
          <a:p>
            <a:r>
              <a:rPr lang="en-US" sz="2400" dirty="0" smtClean="0"/>
              <a:t>On each side are </a:t>
            </a:r>
            <a:r>
              <a:rPr lang="en-US" sz="2400" dirty="0" smtClean="0">
                <a:solidFill>
                  <a:schemeClr val="accent3"/>
                </a:solidFill>
              </a:rPr>
              <a:t>two projections into the nasal cavity</a:t>
            </a:r>
            <a:r>
              <a:rPr lang="en-US" sz="2400" dirty="0" smtClean="0"/>
              <a:t>, the </a:t>
            </a:r>
            <a:r>
              <a:rPr lang="en-US" sz="2400" dirty="0" smtClean="0">
                <a:solidFill>
                  <a:schemeClr val="accent6"/>
                </a:solidFill>
              </a:rPr>
              <a:t>superior and middle conchae or turbinated processes</a:t>
            </a:r>
            <a:r>
              <a:rPr lang="en-US" sz="2400" dirty="0" smtClean="0"/>
              <a:t>. </a:t>
            </a:r>
          </a:p>
          <a:p>
            <a:r>
              <a:rPr lang="en-US" sz="2400" dirty="0" smtClean="0"/>
              <a:t>It is a very delicate bone containing many </a:t>
            </a:r>
            <a:r>
              <a:rPr lang="en-US" sz="2400" dirty="0" smtClean="0">
                <a:solidFill>
                  <a:schemeClr val="accent1"/>
                </a:solidFill>
              </a:rPr>
              <a:t>air sinuses </a:t>
            </a:r>
            <a:r>
              <a:rPr lang="en-US" sz="2400" dirty="0" smtClean="0"/>
              <a:t>lined with ciliated epithelium and with openings into the nasal cavity. </a:t>
            </a:r>
          </a:p>
          <a:p>
            <a:r>
              <a:rPr lang="en-US" sz="2400" dirty="0" smtClean="0"/>
              <a:t>The horizontal flattened part, the </a:t>
            </a:r>
            <a:r>
              <a:rPr lang="en-US" sz="2400" dirty="0" smtClean="0">
                <a:solidFill>
                  <a:schemeClr val="accent6"/>
                </a:solidFill>
              </a:rPr>
              <a:t>cribriform plate</a:t>
            </a:r>
            <a:r>
              <a:rPr lang="en-US" sz="2400" dirty="0" smtClean="0"/>
              <a:t>, forms the roof of the nasal cavity and has numerous small foramina through which nerve </a:t>
            </a:r>
            <a:r>
              <a:rPr lang="en-US" sz="2400" dirty="0" err="1" smtClean="0"/>
              <a:t>fibres</a:t>
            </a:r>
            <a:r>
              <a:rPr lang="en-US" sz="2400" dirty="0" smtClean="0"/>
              <a:t> of the olfactory nerve (sense of smell) pass upwards from the nasal cavity to the brain.</a:t>
            </a:r>
          </a:p>
          <a:p>
            <a:r>
              <a:rPr lang="en-US" sz="2400" dirty="0" smtClean="0"/>
              <a:t>There is also a very fine perpendicular plate of bone that forms the upper part of the nasal septum.</a:t>
            </a:r>
            <a:endParaRPr lang="en-US" sz="2400" dirty="0"/>
          </a:p>
        </p:txBody>
      </p:sp>
    </p:spTree>
    <p:extLst>
      <p:ext uri="{BB962C8B-B14F-4D97-AF65-F5344CB8AC3E}">
        <p14:creationId xmlns:p14="http://schemas.microsoft.com/office/powerpoint/2010/main" val="149690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400800"/>
          </a:xfrm>
        </p:spPr>
        <p:txBody>
          <a:bodyPr>
            <a:normAutofit fontScale="92500" lnSpcReduction="10000"/>
          </a:bodyPr>
          <a:lstStyle/>
          <a:p>
            <a:pPr marL="0" indent="0">
              <a:buNone/>
            </a:pPr>
            <a:r>
              <a:rPr lang="en-US" b="1" dirty="0" smtClean="0"/>
              <a:t>Cranial nerves</a:t>
            </a:r>
          </a:p>
          <a:p>
            <a:r>
              <a:rPr lang="en-US" dirty="0" smtClean="0"/>
              <a:t>There are 12 pairs of major nerves called cranial nerves that serve both sides of the body. </a:t>
            </a:r>
          </a:p>
          <a:p>
            <a:r>
              <a:rPr lang="en-US" dirty="0" smtClean="0"/>
              <a:t>These nerves innervate the </a:t>
            </a:r>
            <a:r>
              <a:rPr lang="en-US" dirty="0" err="1" smtClean="0"/>
              <a:t>structuresof</a:t>
            </a:r>
            <a:r>
              <a:rPr lang="en-US" dirty="0" smtClean="0"/>
              <a:t> head and neck</a:t>
            </a:r>
          </a:p>
          <a:p>
            <a:r>
              <a:rPr lang="en-US" dirty="0" smtClean="0"/>
              <a:t>Except for accessory nerve (CN XI) which has origin in the spinal cord, all other cranial nerves emerge from the brain</a:t>
            </a:r>
          </a:p>
          <a:p>
            <a:r>
              <a:rPr lang="en-US" dirty="0" smtClean="0"/>
              <a:t>The cranial nerves and their responsibilities include:</a:t>
            </a:r>
          </a:p>
          <a:p>
            <a:pPr lvl="1"/>
            <a:r>
              <a:rPr lang="en-US" dirty="0" smtClean="0"/>
              <a:t>Olfactory </a:t>
            </a:r>
            <a:r>
              <a:rPr lang="en-US" b="1" dirty="0"/>
              <a:t>(</a:t>
            </a:r>
            <a:r>
              <a:rPr lang="en-US" b="1" dirty="0" smtClean="0"/>
              <a:t>CN 1)- </a:t>
            </a:r>
            <a:r>
              <a:rPr lang="en-US" dirty="0" smtClean="0"/>
              <a:t>a sensory nerve:  smell</a:t>
            </a:r>
          </a:p>
          <a:p>
            <a:pPr lvl="1"/>
            <a:r>
              <a:rPr lang="en-US" dirty="0" smtClean="0"/>
              <a:t>Optic </a:t>
            </a:r>
            <a:r>
              <a:rPr lang="en-US" b="1" dirty="0" smtClean="0"/>
              <a:t>(CN II) </a:t>
            </a:r>
            <a:r>
              <a:rPr lang="en-US" dirty="0" smtClean="0"/>
              <a:t>– sensory nerve: sight</a:t>
            </a:r>
          </a:p>
          <a:p>
            <a:pPr lvl="1"/>
            <a:r>
              <a:rPr lang="en-US" dirty="0" err="1" smtClean="0"/>
              <a:t>Oculomotor</a:t>
            </a:r>
            <a:r>
              <a:rPr lang="en-US" dirty="0" smtClean="0"/>
              <a:t> </a:t>
            </a:r>
            <a:r>
              <a:rPr lang="en-US" b="1" dirty="0" smtClean="0"/>
              <a:t>(CN 111)- </a:t>
            </a:r>
            <a:r>
              <a:rPr lang="en-US" dirty="0" smtClean="0"/>
              <a:t>motor nerve: contraction of eye muscles</a:t>
            </a:r>
          </a:p>
          <a:p>
            <a:pPr lvl="1"/>
            <a:r>
              <a:rPr lang="en-US" dirty="0" smtClean="0"/>
              <a:t>Trochlear </a:t>
            </a:r>
            <a:r>
              <a:rPr lang="en-US" b="1" dirty="0" smtClean="0"/>
              <a:t>( CN 1V)- </a:t>
            </a:r>
            <a:r>
              <a:rPr lang="en-US" dirty="0" smtClean="0"/>
              <a:t>motor nerve: one muscle of the eye</a:t>
            </a:r>
            <a:endParaRPr lang="en-US" dirty="0"/>
          </a:p>
        </p:txBody>
      </p:sp>
    </p:spTree>
    <p:extLst>
      <p:ext uri="{BB962C8B-B14F-4D97-AF65-F5344CB8AC3E}">
        <p14:creationId xmlns:p14="http://schemas.microsoft.com/office/powerpoint/2010/main" val="13748452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a:bodyPr>
          <a:lstStyle/>
          <a:p>
            <a:pPr lvl="1"/>
            <a:r>
              <a:rPr lang="en-US" b="1" dirty="0" smtClean="0"/>
              <a:t>Trigeminal (CN V</a:t>
            </a:r>
            <a:r>
              <a:rPr lang="en-US" dirty="0" smtClean="0"/>
              <a:t>)-mixed nerve: </a:t>
            </a:r>
            <a:r>
              <a:rPr lang="en-US" dirty="0"/>
              <a:t>large sensory nerve of </a:t>
            </a:r>
            <a:endParaRPr lang="en-US" dirty="0" smtClean="0"/>
          </a:p>
          <a:p>
            <a:pPr lvl="2"/>
            <a:r>
              <a:rPr lang="en-US" dirty="0" smtClean="0"/>
              <a:t>Has 3 branches; </a:t>
            </a:r>
            <a:r>
              <a:rPr lang="en-US" dirty="0" err="1" smtClean="0"/>
              <a:t>opthalmic</a:t>
            </a:r>
            <a:r>
              <a:rPr lang="en-US" dirty="0" smtClean="0"/>
              <a:t> branch, maxillary branch, mandibular branch</a:t>
            </a:r>
          </a:p>
          <a:p>
            <a:pPr lvl="1"/>
            <a:r>
              <a:rPr lang="en-US" b="1" dirty="0" err="1" smtClean="0"/>
              <a:t>Abducens</a:t>
            </a:r>
            <a:r>
              <a:rPr lang="en-US" b="1" dirty="0" smtClean="0"/>
              <a:t> (CN VI</a:t>
            </a:r>
            <a:r>
              <a:rPr lang="en-US" dirty="0" smtClean="0"/>
              <a:t>)-motor nerve: </a:t>
            </a:r>
            <a:r>
              <a:rPr lang="en-US" dirty="0"/>
              <a:t>one muscle of the eye</a:t>
            </a:r>
          </a:p>
          <a:p>
            <a:pPr lvl="1"/>
            <a:r>
              <a:rPr lang="en-US" b="1" dirty="0" smtClean="0"/>
              <a:t>Facial (CN VII</a:t>
            </a:r>
            <a:r>
              <a:rPr lang="en-US" i="1" dirty="0" smtClean="0"/>
              <a:t>) - </a:t>
            </a:r>
            <a:r>
              <a:rPr lang="en-US" dirty="0" smtClean="0"/>
              <a:t>mixed nerve:</a:t>
            </a:r>
            <a:r>
              <a:rPr lang="en-US" i="1" dirty="0"/>
              <a:t> </a:t>
            </a:r>
            <a:r>
              <a:rPr lang="en-US" dirty="0" smtClean="0"/>
              <a:t>facial expression, taste sensation</a:t>
            </a:r>
            <a:endParaRPr lang="en-US" dirty="0"/>
          </a:p>
          <a:p>
            <a:pPr lvl="1"/>
            <a:r>
              <a:rPr lang="en-US" b="1" dirty="0" err="1" smtClean="0"/>
              <a:t>Vestibulocochlear</a:t>
            </a:r>
            <a:r>
              <a:rPr lang="en-US" b="1" dirty="0" smtClean="0"/>
              <a:t> (CN VIII</a:t>
            </a:r>
            <a:r>
              <a:rPr lang="en-US" dirty="0" smtClean="0"/>
              <a:t>)- sensory nerve-:  has 2 division vestibule division for body balance and cochlea division for hearing </a:t>
            </a:r>
          </a:p>
        </p:txBody>
      </p:sp>
    </p:spTree>
    <p:extLst>
      <p:ext uri="{BB962C8B-B14F-4D97-AF65-F5344CB8AC3E}">
        <p14:creationId xmlns:p14="http://schemas.microsoft.com/office/powerpoint/2010/main" val="22726392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1"/>
            <a:r>
              <a:rPr lang="en-US" b="1" dirty="0"/>
              <a:t>Glossopharyngeal (CN IX)- </a:t>
            </a:r>
            <a:r>
              <a:rPr lang="en-US" dirty="0"/>
              <a:t>mixed nerve: back of tongue, including taste senses, and the </a:t>
            </a:r>
            <a:r>
              <a:rPr lang="en-US" dirty="0" err="1"/>
              <a:t>sylopharyngeus</a:t>
            </a:r>
            <a:r>
              <a:rPr lang="en-US" dirty="0"/>
              <a:t> muscle in the throat</a:t>
            </a:r>
          </a:p>
          <a:p>
            <a:pPr lvl="1"/>
            <a:r>
              <a:rPr lang="en-US" b="1" dirty="0" err="1"/>
              <a:t>Vagus</a:t>
            </a:r>
            <a:r>
              <a:rPr lang="en-US" b="1" dirty="0"/>
              <a:t> (CN X)- </a:t>
            </a:r>
            <a:r>
              <a:rPr lang="en-US" dirty="0"/>
              <a:t>mixed nerve: thoracic and abdominal cavities as well as larynx. Is the only nerve which </a:t>
            </a:r>
            <a:r>
              <a:rPr lang="en-US" dirty="0" err="1"/>
              <a:t>inervates</a:t>
            </a:r>
            <a:r>
              <a:rPr lang="en-US" dirty="0"/>
              <a:t> structures beyond head and neck region</a:t>
            </a:r>
          </a:p>
          <a:p>
            <a:pPr lvl="1"/>
            <a:r>
              <a:rPr lang="en-US" b="1" dirty="0"/>
              <a:t>Accessory (CN XI)- </a:t>
            </a:r>
            <a:r>
              <a:rPr lang="en-US" dirty="0"/>
              <a:t>motor nerve: larynx, neck, and lower neck muscles</a:t>
            </a:r>
          </a:p>
          <a:p>
            <a:pPr lvl="1"/>
            <a:r>
              <a:rPr lang="en-US" b="1" dirty="0"/>
              <a:t>Hypoglossal (CN XII</a:t>
            </a:r>
            <a:r>
              <a:rPr lang="en-US" dirty="0"/>
              <a:t>)-motor nerve: muscles of the tongue</a:t>
            </a:r>
            <a:br>
              <a:rPr lang="en-US" dirty="0"/>
            </a:br>
            <a:endParaRPr lang="en-US" dirty="0"/>
          </a:p>
          <a:p>
            <a:endParaRPr lang="en-US" dirty="0"/>
          </a:p>
        </p:txBody>
      </p:sp>
    </p:spTree>
    <p:extLst>
      <p:ext uri="{BB962C8B-B14F-4D97-AF65-F5344CB8AC3E}">
        <p14:creationId xmlns:p14="http://schemas.microsoft.com/office/powerpoint/2010/main" val="10516744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smtClean="0"/>
              <a:t>Arterial blood supply</a:t>
            </a:r>
            <a:endParaRPr lang="en-US" b="1" dirty="0"/>
          </a:p>
        </p:txBody>
      </p:sp>
      <p:sp>
        <p:nvSpPr>
          <p:cNvPr id="3" name="Content Placeholder 2"/>
          <p:cNvSpPr>
            <a:spLocks noGrp="1"/>
          </p:cNvSpPr>
          <p:nvPr>
            <p:ph idx="1"/>
          </p:nvPr>
        </p:nvSpPr>
        <p:spPr>
          <a:xfrm>
            <a:off x="457200" y="1219200"/>
            <a:ext cx="8229600" cy="5486400"/>
          </a:xfrm>
        </p:spPr>
        <p:txBody>
          <a:bodyPr>
            <a:noAutofit/>
          </a:bodyPr>
          <a:lstStyle/>
          <a:p>
            <a:r>
              <a:rPr lang="en-US" sz="2800" dirty="0"/>
              <a:t>The head’s blood supply comes mainly from the external and internal </a:t>
            </a:r>
            <a:r>
              <a:rPr lang="en-US" sz="2800" b="1" dirty="0"/>
              <a:t>carotid arteries</a:t>
            </a:r>
            <a:r>
              <a:rPr lang="en-US" sz="2800" dirty="0"/>
              <a:t>. These are the arteries you use to check your pulse in your </a:t>
            </a:r>
            <a:r>
              <a:rPr lang="en-US" sz="2800" dirty="0" smtClean="0"/>
              <a:t>neck.</a:t>
            </a:r>
          </a:p>
          <a:p>
            <a:r>
              <a:rPr lang="en-US" sz="2800" dirty="0" smtClean="0"/>
              <a:t>Damage </a:t>
            </a:r>
            <a:r>
              <a:rPr lang="en-US" sz="2800" dirty="0"/>
              <a:t>to these arteries poses severe, immediate health risks that can be fatal</a:t>
            </a:r>
            <a:r>
              <a:rPr lang="en-US" sz="2800" dirty="0" smtClean="0"/>
              <a:t>.</a:t>
            </a:r>
          </a:p>
          <a:p>
            <a:r>
              <a:rPr lang="en-US" sz="2800" dirty="0" smtClean="0"/>
              <a:t>The </a:t>
            </a:r>
            <a:r>
              <a:rPr lang="en-US" sz="2800" b="1" dirty="0" smtClean="0"/>
              <a:t>vertebral arteries </a:t>
            </a:r>
            <a:r>
              <a:rPr lang="en-US" sz="2800" dirty="0" smtClean="0"/>
              <a:t>also supply the brain.</a:t>
            </a:r>
          </a:p>
          <a:p>
            <a:pPr marL="0" indent="0">
              <a:buNone/>
            </a:pPr>
            <a:r>
              <a:rPr lang="en-US" sz="2800" b="1" dirty="0" smtClean="0"/>
              <a:t>Internal carotid artery</a:t>
            </a:r>
            <a:endParaRPr lang="en-US" sz="2800" b="1" dirty="0"/>
          </a:p>
          <a:p>
            <a:r>
              <a:rPr lang="en-US" sz="2800" dirty="0" smtClean="0">
                <a:effectLst/>
              </a:rPr>
              <a:t>The </a:t>
            </a:r>
            <a:r>
              <a:rPr lang="en-US" sz="2800" b="1" dirty="0" smtClean="0">
                <a:effectLst/>
              </a:rPr>
              <a:t>internal carotid artery </a:t>
            </a:r>
            <a:r>
              <a:rPr lang="en-US" sz="2800" dirty="0" smtClean="0">
                <a:effectLst/>
              </a:rPr>
              <a:t>travels up from the aortic arch just outside the heart. It travels into the brain to provide oxygenated blood to the eyes, the front of the brain, and portions of the scalp.</a:t>
            </a:r>
          </a:p>
          <a:p>
            <a:pPr marL="0" indent="0">
              <a:buNone/>
            </a:pPr>
            <a:r>
              <a:rPr lang="en-US" sz="2800" dirty="0" smtClean="0">
                <a:effectLst/>
              </a:rPr>
              <a:t/>
            </a:r>
            <a:br>
              <a:rPr lang="en-US" sz="2800" dirty="0" smtClean="0">
                <a:effectLst/>
              </a:rPr>
            </a:br>
            <a:r>
              <a:rPr lang="en-US" sz="2800" dirty="0" smtClean="0"/>
              <a:t/>
            </a:r>
            <a:br>
              <a:rPr lang="en-US" sz="2800" dirty="0" smtClean="0"/>
            </a:br>
            <a:endParaRPr lang="en-US" sz="2800" dirty="0"/>
          </a:p>
        </p:txBody>
      </p:sp>
    </p:spTree>
    <p:extLst>
      <p:ext uri="{BB962C8B-B14F-4D97-AF65-F5344CB8AC3E}">
        <p14:creationId xmlns:p14="http://schemas.microsoft.com/office/powerpoint/2010/main" val="1841409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This is a major contributor to the </a:t>
            </a:r>
            <a:r>
              <a:rPr lang="en-US" dirty="0" err="1" smtClean="0"/>
              <a:t>circulus</a:t>
            </a:r>
            <a:r>
              <a:rPr lang="en-US" dirty="0" smtClean="0"/>
              <a:t> </a:t>
            </a:r>
            <a:r>
              <a:rPr lang="en-US" dirty="0" err="1" smtClean="0"/>
              <a:t>arteriosus</a:t>
            </a:r>
            <a:r>
              <a:rPr lang="en-US" dirty="0" smtClean="0"/>
              <a:t> (circle of Willis) which supplies the greater part of the brain. </a:t>
            </a:r>
          </a:p>
          <a:p>
            <a:r>
              <a:rPr lang="en-US" dirty="0" smtClean="0"/>
              <a:t>It also has branches that supply the eyes, forehead and nose. </a:t>
            </a:r>
          </a:p>
          <a:p>
            <a:r>
              <a:rPr lang="en-US" dirty="0" smtClean="0"/>
              <a:t>It ascends to the base of the skull and passes through the carotid foramen in the temporal bone</a:t>
            </a:r>
            <a:endParaRPr lang="en-US" dirty="0"/>
          </a:p>
        </p:txBody>
      </p:sp>
    </p:spTree>
    <p:extLst>
      <p:ext uri="{BB962C8B-B14F-4D97-AF65-F5344CB8AC3E}">
        <p14:creationId xmlns:p14="http://schemas.microsoft.com/office/powerpoint/2010/main" val="27943808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b="1" dirty="0" err="1" smtClean="0"/>
              <a:t>Circulus</a:t>
            </a:r>
            <a:r>
              <a:rPr lang="en-US" b="1" dirty="0" smtClean="0"/>
              <a:t> </a:t>
            </a:r>
            <a:r>
              <a:rPr lang="en-US" b="1" dirty="0" err="1" smtClean="0"/>
              <a:t>arteriousus</a:t>
            </a:r>
            <a:r>
              <a:rPr lang="en-US" b="1" dirty="0" smtClean="0"/>
              <a:t> (Circle of </a:t>
            </a:r>
            <a:r>
              <a:rPr lang="en-US" b="1" dirty="0" err="1" smtClean="0"/>
              <a:t>willis</a:t>
            </a:r>
            <a:r>
              <a:rPr lang="en-US" b="1" dirty="0" smtClean="0"/>
              <a:t>)</a:t>
            </a:r>
            <a:endParaRPr lang="en-US" b="1" dirty="0"/>
          </a:p>
        </p:txBody>
      </p:sp>
      <p:sp>
        <p:nvSpPr>
          <p:cNvPr id="3" name="Content Placeholder 2"/>
          <p:cNvSpPr>
            <a:spLocks noGrp="1"/>
          </p:cNvSpPr>
          <p:nvPr>
            <p:ph idx="1"/>
          </p:nvPr>
        </p:nvSpPr>
        <p:spPr>
          <a:xfrm>
            <a:off x="457200" y="1143000"/>
            <a:ext cx="8229600" cy="5486400"/>
          </a:xfrm>
        </p:spPr>
        <p:txBody>
          <a:bodyPr>
            <a:normAutofit/>
          </a:bodyPr>
          <a:lstStyle/>
          <a:p>
            <a:r>
              <a:rPr lang="en-US" dirty="0" smtClean="0"/>
              <a:t>The greater part of the brain is supplied with arterial blood by an arrangement of arteries called the </a:t>
            </a:r>
            <a:r>
              <a:rPr lang="en-US" dirty="0" err="1" smtClean="0"/>
              <a:t>circulus</a:t>
            </a:r>
            <a:r>
              <a:rPr lang="en-US" dirty="0" smtClean="0"/>
              <a:t> </a:t>
            </a:r>
            <a:r>
              <a:rPr lang="en-US" dirty="0" err="1" smtClean="0"/>
              <a:t>arteriosus</a:t>
            </a:r>
            <a:r>
              <a:rPr lang="en-US" dirty="0" smtClean="0"/>
              <a:t> or the circle of Willis . </a:t>
            </a:r>
          </a:p>
          <a:p>
            <a:r>
              <a:rPr lang="en-US" dirty="0" smtClean="0"/>
              <a:t>Four large arteries contribute to its formation: the </a:t>
            </a:r>
            <a:r>
              <a:rPr lang="en-US" dirty="0" smtClean="0">
                <a:solidFill>
                  <a:schemeClr val="accent1"/>
                </a:solidFill>
              </a:rPr>
              <a:t>two internal carotid arteries </a:t>
            </a:r>
            <a:r>
              <a:rPr lang="en-US" dirty="0" smtClean="0"/>
              <a:t>and the </a:t>
            </a:r>
            <a:r>
              <a:rPr lang="en-US" dirty="0" smtClean="0">
                <a:solidFill>
                  <a:schemeClr val="accent1"/>
                </a:solidFill>
              </a:rPr>
              <a:t>two vertebral arteries . </a:t>
            </a:r>
            <a:endParaRPr lang="en-US" dirty="0">
              <a:solidFill>
                <a:schemeClr val="accent1"/>
              </a:solidFill>
            </a:endParaRPr>
          </a:p>
        </p:txBody>
      </p:sp>
    </p:spTree>
    <p:extLst>
      <p:ext uri="{BB962C8B-B14F-4D97-AF65-F5344CB8AC3E}">
        <p14:creationId xmlns:p14="http://schemas.microsoft.com/office/powerpoint/2010/main" val="10139878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r>
              <a:rPr lang="en-US" b="1" dirty="0" smtClean="0"/>
              <a:t>The vertebral arteries</a:t>
            </a:r>
            <a:r>
              <a:rPr lang="en-US" dirty="0" smtClean="0"/>
              <a:t> arise from the </a:t>
            </a:r>
            <a:r>
              <a:rPr lang="en-US" dirty="0" err="1" smtClean="0"/>
              <a:t>subclavian</a:t>
            </a:r>
            <a:r>
              <a:rPr lang="en-US" dirty="0" smtClean="0"/>
              <a:t> arteries, pass upwards through the foramina in the transverse processes of the cervical vertebrae, enter the skull through the foramen magnum, then join to form the basilar artery. </a:t>
            </a:r>
          </a:p>
          <a:p>
            <a:r>
              <a:rPr lang="en-US" dirty="0" smtClean="0"/>
              <a:t>The arrangement in the </a:t>
            </a:r>
            <a:r>
              <a:rPr lang="en-US" dirty="0" err="1" smtClean="0"/>
              <a:t>circulus</a:t>
            </a:r>
            <a:r>
              <a:rPr lang="en-US" dirty="0" smtClean="0"/>
              <a:t> </a:t>
            </a:r>
            <a:r>
              <a:rPr lang="en-US" dirty="0" err="1" smtClean="0"/>
              <a:t>arteriosus</a:t>
            </a:r>
            <a:r>
              <a:rPr lang="en-US" dirty="0" smtClean="0"/>
              <a:t> is such that the brain as a whole receives an adequate blood supply when a contributing artery is damaged and during extreme movements of the head and neck.</a:t>
            </a:r>
            <a:endParaRPr lang="en-US" dirty="0"/>
          </a:p>
        </p:txBody>
      </p:sp>
    </p:spTree>
    <p:extLst>
      <p:ext uri="{BB962C8B-B14F-4D97-AF65-F5344CB8AC3E}">
        <p14:creationId xmlns:p14="http://schemas.microsoft.com/office/powerpoint/2010/main" val="19833957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r>
              <a:rPr lang="en-US" dirty="0" smtClean="0"/>
              <a:t>Anteriorly, the two anterior cerebral arteries arise from the internal carotid arteries and are joined by the anterior communicating artery.</a:t>
            </a:r>
          </a:p>
          <a:p>
            <a:r>
              <a:rPr lang="en-US" dirty="0" smtClean="0"/>
              <a:t>Posteriorly, the two vertebral arteries join to form the basilar artery. </a:t>
            </a:r>
          </a:p>
          <a:p>
            <a:r>
              <a:rPr lang="en-US" dirty="0" smtClean="0"/>
              <a:t>After travelling for a short distance the basilar artery divides to form two posterior cerebral arteries, each of which is joined to the corresponding internal carotid artery by a posterior communicating artery, completing the circle. </a:t>
            </a:r>
          </a:p>
        </p:txBody>
      </p:sp>
    </p:spTree>
    <p:extLst>
      <p:ext uri="{BB962C8B-B14F-4D97-AF65-F5344CB8AC3E}">
        <p14:creationId xmlns:p14="http://schemas.microsoft.com/office/powerpoint/2010/main" val="2964698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The </a:t>
            </a:r>
            <a:r>
              <a:rPr lang="en-US" dirty="0" err="1" smtClean="0"/>
              <a:t>circulus</a:t>
            </a:r>
            <a:r>
              <a:rPr lang="en-US" dirty="0" smtClean="0"/>
              <a:t> </a:t>
            </a:r>
            <a:r>
              <a:rPr lang="en-US" dirty="0" err="1" smtClean="0"/>
              <a:t>arteriosus</a:t>
            </a:r>
            <a:r>
              <a:rPr lang="en-US" dirty="0" smtClean="0"/>
              <a:t> is therefore formed by:</a:t>
            </a:r>
          </a:p>
          <a:p>
            <a:pPr>
              <a:buFont typeface="Wingdings" pitchFamily="2" charset="2"/>
              <a:buChar char="ü"/>
            </a:pPr>
            <a:r>
              <a:rPr lang="en-US" dirty="0" smtClean="0"/>
              <a:t>2 anterior cerebral arteries </a:t>
            </a:r>
          </a:p>
          <a:p>
            <a:pPr>
              <a:buFont typeface="Wingdings" pitchFamily="2" charset="2"/>
              <a:buChar char="ü"/>
            </a:pPr>
            <a:r>
              <a:rPr lang="en-US" dirty="0" smtClean="0"/>
              <a:t>2 internal carotid arteries </a:t>
            </a:r>
          </a:p>
          <a:p>
            <a:pPr>
              <a:buFont typeface="Wingdings" pitchFamily="2" charset="2"/>
              <a:buChar char="ü"/>
            </a:pPr>
            <a:r>
              <a:rPr lang="en-US" dirty="0" smtClean="0"/>
              <a:t>1 anterior communicating artery </a:t>
            </a:r>
          </a:p>
          <a:p>
            <a:pPr>
              <a:buFont typeface="Wingdings" pitchFamily="2" charset="2"/>
              <a:buChar char="ü"/>
            </a:pPr>
            <a:r>
              <a:rPr lang="en-US" dirty="0" smtClean="0"/>
              <a:t>2 posterior communicating arteries</a:t>
            </a:r>
          </a:p>
          <a:p>
            <a:pPr>
              <a:buFont typeface="Wingdings" pitchFamily="2" charset="2"/>
              <a:buChar char="ü"/>
            </a:pPr>
            <a:r>
              <a:rPr lang="en-US" dirty="0" smtClean="0"/>
              <a:t> 2 posterior cerebral arteries </a:t>
            </a:r>
          </a:p>
          <a:p>
            <a:pPr>
              <a:buFont typeface="Wingdings" pitchFamily="2" charset="2"/>
              <a:buChar char="ü"/>
            </a:pPr>
            <a:r>
              <a:rPr lang="en-US" dirty="0" smtClean="0"/>
              <a:t>1 basilar artery</a:t>
            </a:r>
            <a:endParaRPr lang="en-US" dirty="0"/>
          </a:p>
        </p:txBody>
      </p:sp>
    </p:spTree>
    <p:extLst>
      <p:ext uri="{BB962C8B-B14F-4D97-AF65-F5344CB8AC3E}">
        <p14:creationId xmlns:p14="http://schemas.microsoft.com/office/powerpoint/2010/main" val="37661613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From this circle, the anterior cerebral arteries pass forward to supply the anterior part of the brain, the middle cerebral arteries pass laterally to supply the sides of the brain, and the posterior cerebral arteries supply the posterior part of the brain. </a:t>
            </a:r>
          </a:p>
          <a:p>
            <a:r>
              <a:rPr lang="en-US" dirty="0" smtClean="0"/>
              <a:t>Branches of the basilar artery supply parts of the brain stem.</a:t>
            </a:r>
            <a:endParaRPr lang="en-US" dirty="0"/>
          </a:p>
        </p:txBody>
      </p:sp>
    </p:spTree>
    <p:extLst>
      <p:ext uri="{BB962C8B-B14F-4D97-AF65-F5344CB8AC3E}">
        <p14:creationId xmlns:p14="http://schemas.microsoft.com/office/powerpoint/2010/main" val="129616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6098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93726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7075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normAutofit fontScale="25000" lnSpcReduction="20000"/>
          </a:bodyPr>
          <a:lstStyle/>
          <a:p>
            <a:pPr marL="0" indent="0">
              <a:buNone/>
            </a:pPr>
            <a:r>
              <a:rPr lang="en-US" sz="11100" b="1" dirty="0" smtClean="0"/>
              <a:t>External carotid artery</a:t>
            </a:r>
          </a:p>
          <a:p>
            <a:r>
              <a:rPr lang="en-US" sz="12800" dirty="0" smtClean="0"/>
              <a:t>The</a:t>
            </a:r>
            <a:r>
              <a:rPr lang="en-US" sz="12800" dirty="0"/>
              <a:t> </a:t>
            </a:r>
            <a:r>
              <a:rPr lang="en-US" sz="12800" b="1" dirty="0"/>
              <a:t>external carotid artery </a:t>
            </a:r>
            <a:r>
              <a:rPr lang="en-US" sz="12800" dirty="0"/>
              <a:t>helps supply part of the brain through its many branches, and it also gives blood to the thyroid gland in the neck. The </a:t>
            </a:r>
            <a:r>
              <a:rPr lang="en-US" sz="12800" b="1" dirty="0"/>
              <a:t>thyroid gland</a:t>
            </a:r>
            <a:r>
              <a:rPr lang="en-US" sz="12800" dirty="0"/>
              <a:t> is one of the largest endocrine glands in the body. Hormones from the thyroid gland control how quickly the body uses energy, when to make proteins, and how the body responds to other hormones.</a:t>
            </a:r>
          </a:p>
          <a:p>
            <a:r>
              <a:rPr lang="en-US" sz="12800" dirty="0"/>
              <a:t>Inside the brain, important areas get blood from more than one source, which involves communication between two blood vessels. This is called anastomosis. This process also occurs in the hands, feet, and intestinal tract.</a:t>
            </a:r>
          </a:p>
          <a:p>
            <a:pPr marL="0" indent="0">
              <a:buNone/>
            </a:pPr>
            <a:r>
              <a:rPr lang="en-US" sz="12800" dirty="0" smtClean="0"/>
              <a:t/>
            </a:r>
            <a:br>
              <a:rPr lang="en-US" sz="12800" dirty="0" smtClean="0"/>
            </a:br>
            <a:r>
              <a:rPr lang="en-US" sz="11200" dirty="0" smtClean="0"/>
              <a:t/>
            </a:r>
            <a:br>
              <a:rPr lang="en-US" sz="11200" dirty="0" smtClean="0"/>
            </a:br>
            <a:endParaRPr lang="en-US" sz="11200" dirty="0"/>
          </a:p>
        </p:txBody>
      </p:sp>
    </p:spTree>
    <p:extLst>
      <p:ext uri="{BB962C8B-B14F-4D97-AF65-F5344CB8AC3E}">
        <p14:creationId xmlns:p14="http://schemas.microsoft.com/office/powerpoint/2010/main" val="21228852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96000"/>
          </a:xfrm>
        </p:spPr>
        <p:txBody>
          <a:bodyPr>
            <a:normAutofit lnSpcReduction="10000"/>
          </a:bodyPr>
          <a:lstStyle/>
          <a:p>
            <a:r>
              <a:rPr lang="en-US" dirty="0" smtClean="0"/>
              <a:t>This artery supplies the superficial tissues of the head and neck, via a number of branches: </a:t>
            </a:r>
          </a:p>
          <a:p>
            <a:pPr>
              <a:buFont typeface="Wingdings" pitchFamily="2" charset="2"/>
              <a:buChar char="ü"/>
            </a:pPr>
            <a:r>
              <a:rPr lang="en-US" dirty="0" smtClean="0"/>
              <a:t>The superior thyroid artery supplies the thyroid gland and adjacent muscles. </a:t>
            </a:r>
          </a:p>
          <a:p>
            <a:pPr>
              <a:buFont typeface="Wingdings" pitchFamily="2" charset="2"/>
              <a:buChar char="ü"/>
            </a:pPr>
            <a:r>
              <a:rPr lang="en-US" dirty="0" smtClean="0"/>
              <a:t>The lingual artery supplies the tongue, the lining membrane of the mouth, the structures in the floor of the mouth, the tonsil and the epiglottis. </a:t>
            </a:r>
          </a:p>
          <a:p>
            <a:pPr>
              <a:buFont typeface="Wingdings" pitchFamily="2" charset="2"/>
              <a:buChar char="ü"/>
            </a:pPr>
            <a:r>
              <a:rPr lang="en-US" dirty="0" smtClean="0"/>
              <a:t>The facial artery passes outwards over the mandible just in front of the angle of the jaw and supplies the muscles of facial expression and structures in the mouth. The pulse can be felt where the artery crosses the jaw bone. </a:t>
            </a:r>
          </a:p>
          <a:p>
            <a:pPr>
              <a:buFont typeface="Wingdings" pitchFamily="2" charset="2"/>
              <a:buChar char="ü"/>
            </a:pPr>
            <a:endParaRPr lang="en-US" dirty="0" smtClean="0"/>
          </a:p>
        </p:txBody>
      </p:sp>
    </p:spTree>
    <p:extLst>
      <p:ext uri="{BB962C8B-B14F-4D97-AF65-F5344CB8AC3E}">
        <p14:creationId xmlns:p14="http://schemas.microsoft.com/office/powerpoint/2010/main" val="74439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5943600"/>
          </a:xfrm>
        </p:spPr>
        <p:txBody>
          <a:bodyPr>
            <a:normAutofit/>
          </a:bodyPr>
          <a:lstStyle/>
          <a:p>
            <a:pPr>
              <a:buFont typeface="Wingdings" pitchFamily="2" charset="2"/>
              <a:buChar char="ü"/>
            </a:pPr>
            <a:r>
              <a:rPr lang="en-US" dirty="0" smtClean="0"/>
              <a:t>The occipital artery supplies the posterior part of the scalp. </a:t>
            </a:r>
          </a:p>
          <a:p>
            <a:pPr>
              <a:buFont typeface="Wingdings" pitchFamily="2" charset="2"/>
              <a:buChar char="ü"/>
            </a:pPr>
            <a:r>
              <a:rPr lang="en-US" dirty="0" smtClean="0"/>
              <a:t>The temporal artery passes upwards over the </a:t>
            </a:r>
            <a:r>
              <a:rPr lang="en-US" dirty="0" err="1" smtClean="0"/>
              <a:t>zygomatic</a:t>
            </a:r>
            <a:r>
              <a:rPr lang="en-US" dirty="0" smtClean="0"/>
              <a:t> process in front of the ear and supplies the frontal, temporal and parietal parts of the scalp. The pulse can be felt in front of the upper part of the ear. </a:t>
            </a:r>
          </a:p>
          <a:p>
            <a:pPr>
              <a:buFont typeface="Wingdings" pitchFamily="2" charset="2"/>
              <a:buChar char="ü"/>
            </a:pPr>
            <a:r>
              <a:rPr lang="en-US" dirty="0" smtClean="0"/>
              <a:t>The maxillary artery supplies the muscles of mastication and a branch of this artery, the middle meningeal artery, runs deeply to supply structures in the interior of the skull. </a:t>
            </a:r>
          </a:p>
          <a:p>
            <a:pPr>
              <a:buFont typeface="Wingdings" pitchFamily="2" charset="2"/>
              <a:buChar char="ü"/>
            </a:pPr>
            <a:endParaRPr lang="en-US" dirty="0"/>
          </a:p>
        </p:txBody>
      </p:sp>
    </p:spTree>
    <p:extLst>
      <p:ext uri="{BB962C8B-B14F-4D97-AF65-F5344CB8AC3E}">
        <p14:creationId xmlns:p14="http://schemas.microsoft.com/office/powerpoint/2010/main" val="14117858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b="1" dirty="0" smtClean="0"/>
              <a:t>Venous return from the head and neck </a:t>
            </a:r>
          </a:p>
          <a:p>
            <a:r>
              <a:rPr lang="en-US" dirty="0" smtClean="0"/>
              <a:t>The venous blood from the head and neck is returned by deep and superficial veins.</a:t>
            </a:r>
          </a:p>
          <a:p>
            <a:r>
              <a:rPr lang="en-US" dirty="0" smtClean="0"/>
              <a:t>Superficial veins with the same names as the branches of the external carotid artery return venous blood from the superficial structures of the face and scalp and unite to form the external jugular vein</a:t>
            </a:r>
            <a:endParaRPr lang="en-US" dirty="0"/>
          </a:p>
        </p:txBody>
      </p:sp>
    </p:spTree>
    <p:extLst>
      <p:ext uri="{BB962C8B-B14F-4D97-AF65-F5344CB8AC3E}">
        <p14:creationId xmlns:p14="http://schemas.microsoft.com/office/powerpoint/2010/main" val="8244921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smtClean="0"/>
              <a:t>The </a:t>
            </a:r>
            <a:r>
              <a:rPr lang="en-US" i="1" dirty="0" smtClean="0">
                <a:solidFill>
                  <a:schemeClr val="accent1"/>
                </a:solidFill>
              </a:rPr>
              <a:t>external jugular vein </a:t>
            </a:r>
            <a:r>
              <a:rPr lang="en-US" dirty="0" smtClean="0"/>
              <a:t>begins in the neck at the level of the angle of the jaw.</a:t>
            </a:r>
          </a:p>
          <a:p>
            <a:r>
              <a:rPr lang="en-US" dirty="0" smtClean="0"/>
              <a:t> It passes downwards in front of the sternocleidomastoid muscle, then behind the clavicle before entering the </a:t>
            </a:r>
            <a:r>
              <a:rPr lang="en-US" i="1" dirty="0" err="1" smtClean="0">
                <a:solidFill>
                  <a:schemeClr val="accent1"/>
                </a:solidFill>
              </a:rPr>
              <a:t>subclavian</a:t>
            </a:r>
            <a:r>
              <a:rPr lang="en-US" i="1" dirty="0" smtClean="0">
                <a:solidFill>
                  <a:schemeClr val="accent1"/>
                </a:solidFill>
              </a:rPr>
              <a:t> vein</a:t>
            </a:r>
            <a:r>
              <a:rPr lang="en-US" dirty="0" smtClean="0"/>
              <a:t>. </a:t>
            </a:r>
          </a:p>
          <a:p>
            <a:r>
              <a:rPr lang="en-US" dirty="0" smtClean="0"/>
              <a:t>The venous blood from the deep areas of the brain is collected into channels called the </a:t>
            </a:r>
            <a:r>
              <a:rPr lang="en-US" dirty="0" err="1" smtClean="0"/>
              <a:t>dural</a:t>
            </a:r>
            <a:r>
              <a:rPr lang="en-US" dirty="0" smtClean="0"/>
              <a:t> venous sinuses. The </a:t>
            </a:r>
            <a:r>
              <a:rPr lang="en-US" dirty="0" err="1" smtClean="0"/>
              <a:t>dural</a:t>
            </a:r>
            <a:r>
              <a:rPr lang="en-US" dirty="0" smtClean="0"/>
              <a:t> venous sinuses of the brain are formed by layers of </a:t>
            </a:r>
            <a:r>
              <a:rPr lang="en-US" dirty="0" err="1" smtClean="0"/>
              <a:t>dura</a:t>
            </a:r>
            <a:r>
              <a:rPr lang="en-US" dirty="0" smtClean="0"/>
              <a:t> mater lined with endothelium. The </a:t>
            </a:r>
            <a:r>
              <a:rPr lang="en-US" dirty="0" err="1" smtClean="0"/>
              <a:t>dura</a:t>
            </a:r>
            <a:r>
              <a:rPr lang="en-US" dirty="0" smtClean="0"/>
              <a:t> mater is the outer protective covering of the brain .</a:t>
            </a:r>
          </a:p>
          <a:p>
            <a:r>
              <a:rPr lang="en-US" dirty="0" smtClean="0"/>
              <a:t>The main venous sinuses are listed below:</a:t>
            </a:r>
            <a:endParaRPr lang="en-US" dirty="0"/>
          </a:p>
        </p:txBody>
      </p:sp>
    </p:spTree>
    <p:extLst>
      <p:ext uri="{BB962C8B-B14F-4D97-AF65-F5344CB8AC3E}">
        <p14:creationId xmlns:p14="http://schemas.microsoft.com/office/powerpoint/2010/main" val="8711732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20000"/>
          </a:bodyPr>
          <a:lstStyle/>
          <a:p>
            <a:pPr>
              <a:buFont typeface="Wingdings" pitchFamily="2" charset="2"/>
              <a:buChar char="ü"/>
            </a:pPr>
            <a:r>
              <a:rPr lang="en-US" dirty="0" smtClean="0"/>
              <a:t>The </a:t>
            </a:r>
            <a:r>
              <a:rPr lang="en-US" dirty="0" smtClean="0">
                <a:solidFill>
                  <a:schemeClr val="accent2"/>
                </a:solidFill>
              </a:rPr>
              <a:t>superior sagittal sinus </a:t>
            </a:r>
            <a:r>
              <a:rPr lang="en-US" dirty="0" smtClean="0"/>
              <a:t>carries the venous blood from the superior part of the brain. It begins in the frontal region and passes directly backwards in the midline of the skull to the occipital region where it turns to the right side and continues as the right transverse sinus. </a:t>
            </a:r>
          </a:p>
          <a:p>
            <a:pPr>
              <a:buFont typeface="Wingdings" pitchFamily="2" charset="2"/>
              <a:buChar char="ü"/>
            </a:pPr>
            <a:r>
              <a:rPr lang="en-US" dirty="0" smtClean="0"/>
              <a:t>The </a:t>
            </a:r>
            <a:r>
              <a:rPr lang="en-US" dirty="0" smtClean="0">
                <a:solidFill>
                  <a:schemeClr val="accent2"/>
                </a:solidFill>
              </a:rPr>
              <a:t>inferior sagittal sinus </a:t>
            </a:r>
            <a:r>
              <a:rPr lang="en-US" dirty="0" smtClean="0"/>
              <a:t>lies deep within the brain and passes backwards to form the straight sinus.</a:t>
            </a:r>
          </a:p>
          <a:p>
            <a:pPr>
              <a:buFont typeface="Wingdings" pitchFamily="2" charset="2"/>
              <a:buChar char="ü"/>
            </a:pPr>
            <a:r>
              <a:rPr lang="en-US" dirty="0" smtClean="0"/>
              <a:t>The </a:t>
            </a:r>
            <a:r>
              <a:rPr lang="en-US" dirty="0" smtClean="0">
                <a:solidFill>
                  <a:schemeClr val="accent2"/>
                </a:solidFill>
              </a:rPr>
              <a:t>straight sinus </a:t>
            </a:r>
            <a:r>
              <a:rPr lang="en-US" dirty="0" smtClean="0"/>
              <a:t>runs backwards and downwards to become the left transverse sinus. </a:t>
            </a:r>
          </a:p>
          <a:p>
            <a:pPr>
              <a:buFont typeface="Wingdings" pitchFamily="2" charset="2"/>
              <a:buChar char="ü"/>
            </a:pPr>
            <a:r>
              <a:rPr lang="en-US" dirty="0" smtClean="0"/>
              <a:t>The </a:t>
            </a:r>
            <a:r>
              <a:rPr lang="en-US" dirty="0" smtClean="0">
                <a:solidFill>
                  <a:schemeClr val="accent2"/>
                </a:solidFill>
              </a:rPr>
              <a:t>transverse sinuses </a:t>
            </a:r>
            <a:r>
              <a:rPr lang="en-US" dirty="0" smtClean="0"/>
              <a:t>begin in the occipital region. They run forward and medially in a curved groove of the skull, to become continuous with the sigmoid sinuses.</a:t>
            </a:r>
            <a:endParaRPr lang="en-US" dirty="0"/>
          </a:p>
        </p:txBody>
      </p:sp>
    </p:spTree>
    <p:extLst>
      <p:ext uri="{BB962C8B-B14F-4D97-AF65-F5344CB8AC3E}">
        <p14:creationId xmlns:p14="http://schemas.microsoft.com/office/powerpoint/2010/main" val="6720025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ü"/>
            </a:pPr>
            <a:r>
              <a:rPr lang="en-US" dirty="0" smtClean="0"/>
              <a:t>The </a:t>
            </a:r>
            <a:r>
              <a:rPr lang="en-US" dirty="0" smtClean="0">
                <a:solidFill>
                  <a:schemeClr val="accent2"/>
                </a:solidFill>
              </a:rPr>
              <a:t>sigmoid sinuses </a:t>
            </a:r>
            <a:r>
              <a:rPr lang="en-US" dirty="0" smtClean="0"/>
              <a:t>are a continuation of the transverse sinuses. Each curves downwards and medially and lies in a groove in the mastoid process of the temporal bone.</a:t>
            </a:r>
          </a:p>
          <a:p>
            <a:r>
              <a:rPr lang="en-US" dirty="0" smtClean="0"/>
              <a:t>Anteriorly only a thin plate of bone separates the sinus from the air cells in the mastoid process of the temporal bone. Inferiorly it continues as the internal jugular vein.</a:t>
            </a:r>
            <a:endParaRPr lang="en-US" dirty="0"/>
          </a:p>
        </p:txBody>
      </p:sp>
    </p:spTree>
    <p:extLst>
      <p:ext uri="{BB962C8B-B14F-4D97-AF65-F5344CB8AC3E}">
        <p14:creationId xmlns:p14="http://schemas.microsoft.com/office/powerpoint/2010/main" val="2112937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The </a:t>
            </a:r>
            <a:r>
              <a:rPr lang="en-US" dirty="0" smtClean="0">
                <a:solidFill>
                  <a:schemeClr val="accent1"/>
                </a:solidFill>
              </a:rPr>
              <a:t>internal jugular veins </a:t>
            </a:r>
            <a:r>
              <a:rPr lang="en-US" dirty="0" smtClean="0"/>
              <a:t>begin at the jugular foramina in the middle cranial fossa and each is the continuation of a sigmoid sinus. They run downwards in the neck behind the sternocleidomastoid muscles. Behind the clavicle they unite with the </a:t>
            </a:r>
            <a:r>
              <a:rPr lang="en-US" dirty="0" err="1" smtClean="0"/>
              <a:t>subclavian</a:t>
            </a:r>
            <a:r>
              <a:rPr lang="en-US" dirty="0" smtClean="0"/>
              <a:t> veins, carrying blood from the upper limbs, to form the brachiocephalic veins. </a:t>
            </a:r>
          </a:p>
          <a:p>
            <a:r>
              <a:rPr lang="en-US" dirty="0" smtClean="0"/>
              <a:t>The </a:t>
            </a:r>
            <a:r>
              <a:rPr lang="en-US" dirty="0" smtClean="0">
                <a:solidFill>
                  <a:schemeClr val="accent1"/>
                </a:solidFill>
              </a:rPr>
              <a:t>brachiocephalic veins </a:t>
            </a:r>
            <a:r>
              <a:rPr lang="en-US" dirty="0" smtClean="0"/>
              <a:t>are situated one on each side in the root of the neck. Each is formed by the union of the internal jugular and the </a:t>
            </a:r>
            <a:r>
              <a:rPr lang="en-US" dirty="0" err="1" smtClean="0"/>
              <a:t>subclavian</a:t>
            </a:r>
            <a:r>
              <a:rPr lang="en-US" dirty="0" smtClean="0"/>
              <a:t> veins. </a:t>
            </a:r>
            <a:endParaRPr lang="en-US" dirty="0"/>
          </a:p>
        </p:txBody>
      </p:sp>
    </p:spTree>
    <p:extLst>
      <p:ext uri="{BB962C8B-B14F-4D97-AF65-F5344CB8AC3E}">
        <p14:creationId xmlns:p14="http://schemas.microsoft.com/office/powerpoint/2010/main" val="161968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rmAutofit/>
          </a:bodyPr>
          <a:lstStyle/>
          <a:p>
            <a:pPr marL="0" indent="0">
              <a:buNone/>
            </a:pPr>
            <a:r>
              <a:rPr lang="en-US" b="1" dirty="0" smtClean="0"/>
              <a:t>Face</a:t>
            </a:r>
          </a:p>
          <a:p>
            <a:r>
              <a:rPr lang="en-US" dirty="0" smtClean="0"/>
              <a:t>The facial skeleton (also known as the </a:t>
            </a:r>
            <a:r>
              <a:rPr lang="en-US" dirty="0" err="1" smtClean="0">
                <a:solidFill>
                  <a:schemeClr val="tx2"/>
                </a:solidFill>
              </a:rPr>
              <a:t>viscerocranium</a:t>
            </a:r>
            <a:r>
              <a:rPr lang="en-US" dirty="0" smtClean="0"/>
              <a:t>) supports the soft tissues of the face.</a:t>
            </a:r>
          </a:p>
          <a:p>
            <a:r>
              <a:rPr lang="en-US" dirty="0" smtClean="0"/>
              <a:t>It consists of 14 bones, which fuse to house the </a:t>
            </a:r>
            <a:r>
              <a:rPr lang="en-US" dirty="0" smtClean="0">
                <a:solidFill>
                  <a:schemeClr val="tx2"/>
                </a:solidFill>
              </a:rPr>
              <a:t>orbits of the eyes</a:t>
            </a:r>
            <a:r>
              <a:rPr lang="en-US" dirty="0" smtClean="0"/>
              <a:t>, the nasal and oral cavities, and the sinuses. </a:t>
            </a:r>
          </a:p>
          <a:p>
            <a:r>
              <a:rPr lang="en-US" dirty="0" smtClean="0"/>
              <a:t>The frontal bone, typically a bone of the </a:t>
            </a:r>
            <a:r>
              <a:rPr lang="en-US" dirty="0" err="1" smtClean="0">
                <a:solidFill>
                  <a:schemeClr val="tx2"/>
                </a:solidFill>
              </a:rPr>
              <a:t>calvaria</a:t>
            </a:r>
            <a:r>
              <a:rPr lang="en-US" dirty="0" smtClean="0">
                <a:solidFill>
                  <a:schemeClr val="tx2"/>
                </a:solidFill>
              </a:rPr>
              <a:t>, </a:t>
            </a:r>
            <a:r>
              <a:rPr lang="en-US" dirty="0" smtClean="0"/>
              <a:t>is sometimes included as part of the facial skeleton.</a:t>
            </a:r>
            <a:endParaRPr lang="en-US" dirty="0"/>
          </a:p>
        </p:txBody>
      </p:sp>
    </p:spTree>
    <p:extLst>
      <p:ext uri="{BB962C8B-B14F-4D97-AF65-F5344CB8AC3E}">
        <p14:creationId xmlns:p14="http://schemas.microsoft.com/office/powerpoint/2010/main" val="294902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r>
              <a:rPr lang="en-US" dirty="0" smtClean="0"/>
              <a:t>The skeleton of the face is formed by 13 bones in addition to the frontal bone already described. </a:t>
            </a:r>
          </a:p>
          <a:p>
            <a:pPr>
              <a:buFont typeface="Wingdings" pitchFamily="2" charset="2"/>
              <a:buChar char="ü"/>
            </a:pPr>
            <a:r>
              <a:rPr lang="en-US" dirty="0" smtClean="0"/>
              <a:t> 2 </a:t>
            </a:r>
            <a:r>
              <a:rPr lang="en-US" dirty="0" err="1" smtClean="0"/>
              <a:t>zygomatic</a:t>
            </a:r>
            <a:r>
              <a:rPr lang="en-US" dirty="0" smtClean="0"/>
              <a:t> (cheek) bones </a:t>
            </a:r>
          </a:p>
          <a:p>
            <a:pPr>
              <a:buFont typeface="Wingdings" pitchFamily="2" charset="2"/>
              <a:buChar char="ü"/>
            </a:pPr>
            <a:r>
              <a:rPr lang="en-US" dirty="0" smtClean="0"/>
              <a:t> 1 maxilla</a:t>
            </a:r>
          </a:p>
          <a:p>
            <a:pPr>
              <a:buFont typeface="Wingdings" pitchFamily="2" charset="2"/>
              <a:buChar char="ü"/>
            </a:pPr>
            <a:r>
              <a:rPr lang="en-US" dirty="0" smtClean="0"/>
              <a:t> 2 nasal bones</a:t>
            </a:r>
          </a:p>
          <a:p>
            <a:pPr>
              <a:buFont typeface="Wingdings" pitchFamily="2" charset="2"/>
              <a:buChar char="ü"/>
            </a:pPr>
            <a:r>
              <a:rPr lang="en-US" dirty="0" smtClean="0"/>
              <a:t> 2 lacrimal bones</a:t>
            </a:r>
          </a:p>
          <a:p>
            <a:pPr>
              <a:buFont typeface="Wingdings" pitchFamily="2" charset="2"/>
              <a:buChar char="ü"/>
            </a:pPr>
            <a:r>
              <a:rPr lang="en-US" dirty="0" smtClean="0"/>
              <a:t> 1 </a:t>
            </a:r>
            <a:r>
              <a:rPr lang="en-US" dirty="0" err="1" smtClean="0"/>
              <a:t>vomer</a:t>
            </a:r>
            <a:r>
              <a:rPr lang="en-US" dirty="0" smtClean="0"/>
              <a:t> </a:t>
            </a:r>
          </a:p>
          <a:p>
            <a:pPr>
              <a:buFont typeface="Wingdings" pitchFamily="2" charset="2"/>
              <a:buChar char="ü"/>
            </a:pPr>
            <a:r>
              <a:rPr lang="en-US" dirty="0" smtClean="0"/>
              <a:t> 2 palatine bones</a:t>
            </a:r>
          </a:p>
          <a:p>
            <a:pPr>
              <a:buFont typeface="Wingdings" pitchFamily="2" charset="2"/>
              <a:buChar char="ü"/>
            </a:pPr>
            <a:r>
              <a:rPr lang="en-US" dirty="0" smtClean="0"/>
              <a:t> 2 inferior conchae </a:t>
            </a:r>
          </a:p>
          <a:p>
            <a:pPr>
              <a:buFont typeface="Wingdings" pitchFamily="2" charset="2"/>
              <a:buChar char="ü"/>
            </a:pPr>
            <a:r>
              <a:rPr lang="en-US" dirty="0" smtClean="0"/>
              <a:t> 1 mandible</a:t>
            </a:r>
            <a:endParaRPr lang="en-US" dirty="0"/>
          </a:p>
        </p:txBody>
      </p:sp>
    </p:spTree>
    <p:extLst>
      <p:ext uri="{BB962C8B-B14F-4D97-AF65-F5344CB8AC3E}">
        <p14:creationId xmlns:p14="http://schemas.microsoft.com/office/powerpoint/2010/main" val="156426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dirty="0" err="1" smtClean="0"/>
              <a:t>Zygomatic</a:t>
            </a:r>
            <a:r>
              <a:rPr lang="en-US" b="1" dirty="0" smtClean="0"/>
              <a:t> (cheek) bones </a:t>
            </a:r>
          </a:p>
          <a:p>
            <a:r>
              <a:rPr lang="en-US" dirty="0" smtClean="0"/>
              <a:t>The </a:t>
            </a:r>
            <a:r>
              <a:rPr lang="en-US" dirty="0" err="1" smtClean="0"/>
              <a:t>zygomatic</a:t>
            </a:r>
            <a:r>
              <a:rPr lang="en-US" dirty="0" smtClean="0"/>
              <a:t> bone originates as two bones that fuse before birth. </a:t>
            </a:r>
          </a:p>
          <a:p>
            <a:r>
              <a:rPr lang="en-US" dirty="0" smtClean="0"/>
              <a:t>They form the prominences of the cheeks and part of the floor and lateral walls of the orbital cavities.</a:t>
            </a:r>
            <a:endParaRPr lang="en-US" dirty="0"/>
          </a:p>
        </p:txBody>
      </p:sp>
    </p:spTree>
    <p:extLst>
      <p:ext uri="{BB962C8B-B14F-4D97-AF65-F5344CB8AC3E}">
        <p14:creationId xmlns:p14="http://schemas.microsoft.com/office/powerpoint/2010/main" val="63537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629400"/>
          </a:xfrm>
        </p:spPr>
        <p:txBody>
          <a:bodyPr>
            <a:normAutofit/>
          </a:bodyPr>
          <a:lstStyle/>
          <a:p>
            <a:pPr marL="0" indent="0">
              <a:buNone/>
            </a:pPr>
            <a:r>
              <a:rPr lang="en-US" b="1" dirty="0" smtClean="0"/>
              <a:t>Maxilla (upper jaw bone</a:t>
            </a:r>
            <a:r>
              <a:rPr lang="en-US" dirty="0" smtClean="0"/>
              <a:t>) </a:t>
            </a:r>
          </a:p>
          <a:p>
            <a:r>
              <a:rPr lang="en-US" dirty="0" smtClean="0"/>
              <a:t>This originates as two bones, but fusion takes place before birth. </a:t>
            </a:r>
          </a:p>
          <a:p>
            <a:r>
              <a:rPr lang="en-US" dirty="0" smtClean="0"/>
              <a:t>The maxilla forms the upper jaw, the anterior part of the roof of the mouth, the lateral walls of the nasal cavity and part of the floor of the orbital cavities.</a:t>
            </a:r>
          </a:p>
          <a:p>
            <a:r>
              <a:rPr lang="en-US" dirty="0" smtClean="0"/>
              <a:t> The alveolar ridge, or process, projects downwards and carries the upper teeth. </a:t>
            </a:r>
          </a:p>
          <a:p>
            <a:r>
              <a:rPr lang="en-US" dirty="0" smtClean="0"/>
              <a:t>On each side is a large air sinus, the maxillary sinus, lined with ciliated mucous membrane and with openings into the nasal cavity.</a:t>
            </a:r>
            <a:endParaRPr lang="en-US" dirty="0"/>
          </a:p>
        </p:txBody>
      </p:sp>
    </p:spTree>
    <p:extLst>
      <p:ext uri="{BB962C8B-B14F-4D97-AF65-F5344CB8AC3E}">
        <p14:creationId xmlns:p14="http://schemas.microsoft.com/office/powerpoint/2010/main" val="48207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686800" cy="6629400"/>
          </a:xfrm>
        </p:spPr>
        <p:txBody>
          <a:bodyPr>
            <a:normAutofit lnSpcReduction="10000"/>
          </a:bodyPr>
          <a:lstStyle/>
          <a:p>
            <a:pPr marL="0" indent="0">
              <a:buNone/>
            </a:pPr>
            <a:r>
              <a:rPr lang="en-US" b="1" dirty="0" smtClean="0"/>
              <a:t>Nasal bones </a:t>
            </a:r>
          </a:p>
          <a:p>
            <a:r>
              <a:rPr lang="en-US" dirty="0" smtClean="0"/>
              <a:t>These are two </a:t>
            </a:r>
            <a:r>
              <a:rPr lang="en-US" dirty="0" smtClean="0">
                <a:solidFill>
                  <a:schemeClr val="accent3"/>
                </a:solidFill>
              </a:rPr>
              <a:t>small flat bones </a:t>
            </a:r>
            <a:r>
              <a:rPr lang="en-US" dirty="0" smtClean="0"/>
              <a:t>that form the greater part of the lateral and superior surfaces of the bridge of the nose.</a:t>
            </a:r>
          </a:p>
          <a:p>
            <a:pPr marL="0" indent="0">
              <a:buNone/>
            </a:pPr>
            <a:r>
              <a:rPr lang="en-US" b="1" dirty="0" smtClean="0"/>
              <a:t>Lacrimal bones </a:t>
            </a:r>
          </a:p>
          <a:p>
            <a:r>
              <a:rPr lang="en-US" dirty="0" smtClean="0"/>
              <a:t>These two small bones are posterior and lateral to the nasal bones and form part of the medial walls of the orbital cavities. </a:t>
            </a:r>
          </a:p>
          <a:p>
            <a:r>
              <a:rPr lang="en-US" dirty="0" smtClean="0"/>
              <a:t>Each is pierced by a foramen for the passage of the nasolacrimal duct that carries the tears from the medial canthus (the inner corner of the eye where upper and lower lid meets) of the eye to the nasal cavity. </a:t>
            </a:r>
            <a:endParaRPr lang="en-US" dirty="0"/>
          </a:p>
        </p:txBody>
      </p:sp>
    </p:spTree>
    <p:extLst>
      <p:ext uri="{BB962C8B-B14F-4D97-AF65-F5344CB8AC3E}">
        <p14:creationId xmlns:p14="http://schemas.microsoft.com/office/powerpoint/2010/main" val="271212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endParaRPr lang="en-US" dirty="0" smtClean="0"/>
          </a:p>
          <a:p>
            <a:r>
              <a:rPr lang="en-US" dirty="0" smtClean="0"/>
              <a:t>The </a:t>
            </a:r>
            <a:r>
              <a:rPr lang="en-US" dirty="0" err="1" smtClean="0"/>
              <a:t>viscerocranium</a:t>
            </a:r>
            <a:r>
              <a:rPr lang="en-US" dirty="0" smtClean="0"/>
              <a:t> contains and protects the upper parts of the </a:t>
            </a:r>
            <a:r>
              <a:rPr lang="en-US" dirty="0" smtClean="0">
                <a:solidFill>
                  <a:schemeClr val="accent1"/>
                </a:solidFill>
              </a:rPr>
              <a:t>digestive and respiratory system</a:t>
            </a:r>
          </a:p>
          <a:p>
            <a:r>
              <a:rPr lang="en-US" dirty="0" smtClean="0"/>
              <a:t>The floor of the </a:t>
            </a:r>
            <a:r>
              <a:rPr lang="en-US" dirty="0" err="1" smtClean="0"/>
              <a:t>neurocranium</a:t>
            </a:r>
            <a:r>
              <a:rPr lang="en-US" dirty="0" smtClean="0"/>
              <a:t> contains numerous openings and holes called foramina</a:t>
            </a:r>
            <a:r>
              <a:rPr lang="en-US" dirty="0" smtClean="0">
                <a:solidFill>
                  <a:schemeClr val="accent1"/>
                </a:solidFill>
              </a:rPr>
              <a:t>  (singular foramen)</a:t>
            </a:r>
          </a:p>
          <a:p>
            <a:r>
              <a:rPr lang="en-US" dirty="0" smtClean="0"/>
              <a:t>Cranial nerves from the brain and their branches leave through specific holes to be distributed to various areas of the head to supply muscle, glands, skin or </a:t>
            </a:r>
            <a:r>
              <a:rPr lang="en-US" dirty="0" err="1" smtClean="0"/>
              <a:t>muvous</a:t>
            </a:r>
            <a:r>
              <a:rPr lang="en-US" dirty="0" smtClean="0"/>
              <a:t> membrane. Blood vessels also pass through these foramina</a:t>
            </a:r>
            <a:endParaRPr lang="en-US" dirty="0"/>
          </a:p>
        </p:txBody>
      </p:sp>
    </p:spTree>
    <p:extLst>
      <p:ext uri="{BB962C8B-B14F-4D97-AF65-F5344CB8AC3E}">
        <p14:creationId xmlns:p14="http://schemas.microsoft.com/office/powerpoint/2010/main" val="41237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normAutofit fontScale="92500" lnSpcReduction="20000"/>
          </a:bodyPr>
          <a:lstStyle/>
          <a:p>
            <a:pPr marL="0" indent="0">
              <a:buNone/>
            </a:pPr>
            <a:r>
              <a:rPr lang="en-US" b="1" dirty="0" err="1" smtClean="0"/>
              <a:t>Vomer</a:t>
            </a:r>
            <a:endParaRPr lang="en-US" b="1" dirty="0" smtClean="0"/>
          </a:p>
          <a:p>
            <a:r>
              <a:rPr lang="en-US" dirty="0" smtClean="0"/>
              <a:t> The </a:t>
            </a:r>
            <a:r>
              <a:rPr lang="en-US" dirty="0" err="1" smtClean="0"/>
              <a:t>vomer</a:t>
            </a:r>
            <a:r>
              <a:rPr lang="en-US" dirty="0" smtClean="0"/>
              <a:t> is a thin flat bone that </a:t>
            </a:r>
            <a:r>
              <a:rPr lang="en-US" b="1" dirty="0" smtClean="0"/>
              <a:t>extends upwards from the middle of the hard palate</a:t>
            </a:r>
            <a:r>
              <a:rPr lang="en-US" dirty="0" smtClean="0"/>
              <a:t> to form most of the inferior part of the nasal septum. </a:t>
            </a:r>
          </a:p>
          <a:p>
            <a:r>
              <a:rPr lang="en-US" dirty="0" smtClean="0"/>
              <a:t>Superiorly it articulates with the </a:t>
            </a:r>
            <a:r>
              <a:rPr lang="en-US" b="1" dirty="0" smtClean="0"/>
              <a:t>perpendicular plate of the </a:t>
            </a:r>
            <a:r>
              <a:rPr lang="en-US" b="1" dirty="0" err="1" smtClean="0"/>
              <a:t>ethmoid</a:t>
            </a:r>
            <a:r>
              <a:rPr lang="en-US" b="1" dirty="0" smtClean="0"/>
              <a:t> bone.</a:t>
            </a:r>
          </a:p>
          <a:p>
            <a:pPr marL="0" indent="0">
              <a:buNone/>
            </a:pPr>
            <a:r>
              <a:rPr lang="en-US" b="1" dirty="0" smtClean="0"/>
              <a:t>Palatine bones</a:t>
            </a:r>
          </a:p>
          <a:p>
            <a:r>
              <a:rPr lang="en-US" dirty="0" smtClean="0"/>
              <a:t>These are two </a:t>
            </a:r>
            <a:r>
              <a:rPr lang="en-US" b="1" dirty="0" smtClean="0"/>
              <a:t>small L-shaped bones</a:t>
            </a:r>
            <a:r>
              <a:rPr lang="en-US" dirty="0" smtClean="0"/>
              <a:t>. </a:t>
            </a:r>
          </a:p>
          <a:p>
            <a:r>
              <a:rPr lang="en-US" dirty="0" smtClean="0"/>
              <a:t>The horizontal parts unite to form the posterior part of the hard palate and the perpendicular parts project upwards to form part of the lateral walls of the nasal cavity. </a:t>
            </a:r>
          </a:p>
          <a:p>
            <a:r>
              <a:rPr lang="en-US" dirty="0" smtClean="0"/>
              <a:t>At their upper extremities they form part of the orbital cavities. </a:t>
            </a:r>
          </a:p>
          <a:p>
            <a:endParaRPr lang="en-US" b="1" dirty="0"/>
          </a:p>
        </p:txBody>
      </p:sp>
    </p:spTree>
    <p:extLst>
      <p:ext uri="{BB962C8B-B14F-4D97-AF65-F5344CB8AC3E}">
        <p14:creationId xmlns:p14="http://schemas.microsoft.com/office/powerpoint/2010/main" val="297393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dirty="0" smtClean="0"/>
              <a:t>Inferior conchae</a:t>
            </a:r>
          </a:p>
          <a:p>
            <a:r>
              <a:rPr lang="en-US" dirty="0" smtClean="0"/>
              <a:t> Each concha is a scroll-shaped bone, which forms part of the lateral wall of the nasal cavity and projects into it below the middle concha.</a:t>
            </a:r>
          </a:p>
          <a:p>
            <a:r>
              <a:rPr lang="en-US" dirty="0" smtClean="0"/>
              <a:t>The superior and middle conchae are parts of the </a:t>
            </a:r>
            <a:r>
              <a:rPr lang="en-US" dirty="0" err="1" smtClean="0"/>
              <a:t>ethmoid</a:t>
            </a:r>
            <a:r>
              <a:rPr lang="en-US" dirty="0" smtClean="0"/>
              <a:t> bone. </a:t>
            </a:r>
          </a:p>
          <a:p>
            <a:r>
              <a:rPr lang="en-US" dirty="0" smtClean="0"/>
              <a:t>The conchae collectively increase the surface area in the nasal cavity, allowing inspired air to be warmed and humidified more effectively. </a:t>
            </a:r>
            <a:endParaRPr lang="en-US" dirty="0"/>
          </a:p>
        </p:txBody>
      </p:sp>
    </p:spTree>
    <p:extLst>
      <p:ext uri="{BB962C8B-B14F-4D97-AF65-F5344CB8AC3E}">
        <p14:creationId xmlns:p14="http://schemas.microsoft.com/office/powerpoint/2010/main" val="155942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1" dirty="0" smtClean="0"/>
              <a:t>Mandible (lower jaw bone) </a:t>
            </a:r>
          </a:p>
          <a:p>
            <a:r>
              <a:rPr lang="en-US" dirty="0" smtClean="0"/>
              <a:t>This is the lower jaw, the only movable bone of the skull. </a:t>
            </a:r>
          </a:p>
          <a:p>
            <a:r>
              <a:rPr lang="en-US" dirty="0" smtClean="0"/>
              <a:t>It originates as two parts that unite at the midline. </a:t>
            </a:r>
          </a:p>
          <a:p>
            <a:r>
              <a:rPr lang="en-US" dirty="0" smtClean="0"/>
              <a:t>Each half consists of two main parts: </a:t>
            </a:r>
            <a:r>
              <a:rPr lang="en-US" dirty="0" smtClean="0">
                <a:solidFill>
                  <a:schemeClr val="accent6"/>
                </a:solidFill>
              </a:rPr>
              <a:t>a curved body </a:t>
            </a:r>
            <a:r>
              <a:rPr lang="en-US" dirty="0" smtClean="0"/>
              <a:t>with </a:t>
            </a:r>
            <a:r>
              <a:rPr lang="en-US" dirty="0" smtClean="0">
                <a:solidFill>
                  <a:schemeClr val="accent6"/>
                </a:solidFill>
              </a:rPr>
              <a:t>the alveolar ridge</a:t>
            </a:r>
            <a:r>
              <a:rPr lang="en-US" dirty="0" smtClean="0"/>
              <a:t> containing the lower teeth and a ramus, which projects upwards almost at right angles to the posterior end of the body.</a:t>
            </a:r>
            <a:endParaRPr lang="en-US" dirty="0"/>
          </a:p>
        </p:txBody>
      </p:sp>
    </p:spTree>
    <p:extLst>
      <p:ext uri="{BB962C8B-B14F-4D97-AF65-F5344CB8AC3E}">
        <p14:creationId xmlns:p14="http://schemas.microsoft.com/office/powerpoint/2010/main" val="171103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At the upper end the ramus divides into the condylar process which articulates with the temporal bone to form the </a:t>
            </a:r>
            <a:r>
              <a:rPr lang="en-US" dirty="0" err="1" smtClean="0"/>
              <a:t>temporomandibular</a:t>
            </a:r>
            <a:r>
              <a:rPr lang="en-US" dirty="0" smtClean="0"/>
              <a:t> joint and the coronoid process, which gives attachment to muscles and ligaments that close the jaw.</a:t>
            </a:r>
          </a:p>
          <a:p>
            <a:r>
              <a:rPr lang="en-US" dirty="0" smtClean="0"/>
              <a:t> The point where the ramus joins the body is the angle of the jaw.</a:t>
            </a:r>
            <a:endParaRPr lang="en-US" dirty="0"/>
          </a:p>
        </p:txBody>
      </p:sp>
    </p:spTree>
    <p:extLst>
      <p:ext uri="{BB962C8B-B14F-4D97-AF65-F5344CB8AC3E}">
        <p14:creationId xmlns:p14="http://schemas.microsoft.com/office/powerpoint/2010/main" val="239463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229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45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marL="0" indent="0">
              <a:buNone/>
            </a:pPr>
            <a:r>
              <a:rPr lang="en-US" b="1" dirty="0" smtClean="0"/>
              <a:t>Hyoid bone </a:t>
            </a:r>
          </a:p>
          <a:p>
            <a:r>
              <a:rPr lang="en-US" dirty="0" smtClean="0"/>
              <a:t>This is an isolated </a:t>
            </a:r>
            <a:r>
              <a:rPr lang="en-US" dirty="0" smtClean="0">
                <a:solidFill>
                  <a:srgbClr val="FF0000"/>
                </a:solidFill>
              </a:rPr>
              <a:t>horseshoe-shaped bone</a:t>
            </a:r>
            <a:r>
              <a:rPr lang="en-US" dirty="0" smtClean="0"/>
              <a:t> lying in the soft tissues of the neck </a:t>
            </a:r>
            <a:r>
              <a:rPr lang="en-US" dirty="0" smtClean="0">
                <a:solidFill>
                  <a:schemeClr val="accent1"/>
                </a:solidFill>
              </a:rPr>
              <a:t>just above the larynx and below the mandible. </a:t>
            </a:r>
          </a:p>
          <a:p>
            <a:r>
              <a:rPr lang="en-US" dirty="0" smtClean="0"/>
              <a:t>It is </a:t>
            </a:r>
            <a:r>
              <a:rPr lang="en-US" dirty="0"/>
              <a:t>located in the upper neck near the level of the inferior mandible, with the tips of the “U” pointing posteriorly</a:t>
            </a:r>
            <a:r>
              <a:rPr lang="en-US" dirty="0" smtClean="0"/>
              <a:t>.</a:t>
            </a:r>
          </a:p>
          <a:p>
            <a:r>
              <a:rPr lang="en-US" dirty="0" smtClean="0"/>
              <a:t>It </a:t>
            </a:r>
            <a:r>
              <a:rPr lang="en-US" dirty="0" smtClean="0">
                <a:solidFill>
                  <a:schemeClr val="accent1"/>
                </a:solidFill>
              </a:rPr>
              <a:t>does not articulate with any other bone</a:t>
            </a:r>
            <a:r>
              <a:rPr lang="en-US" dirty="0" smtClean="0"/>
              <a:t>, but is attached to the </a:t>
            </a:r>
            <a:r>
              <a:rPr lang="en-US" dirty="0" err="1" smtClean="0"/>
              <a:t>styloid</a:t>
            </a:r>
            <a:r>
              <a:rPr lang="en-US" dirty="0" smtClean="0"/>
              <a:t> process of the temporal bone by ligaments.</a:t>
            </a:r>
          </a:p>
          <a:p>
            <a:r>
              <a:rPr lang="en-US" dirty="0" smtClean="0"/>
              <a:t> It supports the </a:t>
            </a:r>
            <a:r>
              <a:rPr lang="en-US" dirty="0" smtClean="0">
                <a:solidFill>
                  <a:srgbClr val="00B0F0"/>
                </a:solidFill>
              </a:rPr>
              <a:t>larynx and gives attachment to the base of the tongue</a:t>
            </a:r>
            <a:r>
              <a:rPr lang="en-US" dirty="0" smtClean="0"/>
              <a:t>.</a:t>
            </a:r>
            <a:endParaRPr lang="en-US" dirty="0"/>
          </a:p>
        </p:txBody>
      </p:sp>
    </p:spTree>
    <p:extLst>
      <p:ext uri="{BB962C8B-B14F-4D97-AF65-F5344CB8AC3E}">
        <p14:creationId xmlns:p14="http://schemas.microsoft.com/office/powerpoint/2010/main" val="97448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
            <a:ext cx="8382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60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sz="3200" b="1" dirty="0" smtClean="0"/>
              <a:t>Anterior view of face. </a:t>
            </a:r>
            <a:r>
              <a:rPr lang="en-US" sz="3200" b="1" dirty="0" err="1" smtClean="0"/>
              <a:t>Vomer</a:t>
            </a:r>
            <a:r>
              <a:rPr lang="en-US" sz="3200" b="1" dirty="0" smtClean="0"/>
              <a:t>, palatine and inferior conchae lie deep within the face</a:t>
            </a:r>
            <a:endParaRPr lang="en-US" sz="3200" b="1"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686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779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Skull bones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09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629400"/>
          </a:xfrm>
        </p:spPr>
        <p:txBody>
          <a:bodyPr>
            <a:normAutofit/>
          </a:bodyPr>
          <a:lstStyle/>
          <a:p>
            <a:pPr marL="0" indent="0">
              <a:buNone/>
            </a:pPr>
            <a:r>
              <a:rPr lang="en-US" b="1" i="0" dirty="0" smtClean="0">
                <a:solidFill>
                  <a:srgbClr val="32323C"/>
                </a:solidFill>
                <a:effectLst/>
                <a:latin typeface="acumin-pro"/>
              </a:rPr>
              <a:t>Sutures of the Skull</a:t>
            </a:r>
          </a:p>
          <a:p>
            <a:pPr algn="just"/>
            <a:r>
              <a:rPr lang="en-US" b="1" i="0" dirty="0" smtClean="0">
                <a:solidFill>
                  <a:srgbClr val="32323C"/>
                </a:solidFill>
                <a:effectLst/>
                <a:latin typeface="acumin-pro"/>
              </a:rPr>
              <a:t>Sutures</a:t>
            </a:r>
            <a:r>
              <a:rPr lang="en-US" b="0" i="0" dirty="0" smtClean="0">
                <a:solidFill>
                  <a:srgbClr val="32323C"/>
                </a:solidFill>
                <a:effectLst/>
                <a:latin typeface="acumin-pro"/>
              </a:rPr>
              <a:t> are a type of fibrous joint that are unique to the skull. They are immovable and fuse completely around the age of 20.</a:t>
            </a:r>
          </a:p>
          <a:p>
            <a:pPr algn="just"/>
            <a:r>
              <a:rPr lang="en-US" b="0" i="0" dirty="0" smtClean="0">
                <a:solidFill>
                  <a:srgbClr val="32323C"/>
                </a:solidFill>
                <a:effectLst/>
                <a:latin typeface="acumin-pro"/>
              </a:rPr>
              <a:t>These joints are important in the context of trauma, as they represent points of </a:t>
            </a:r>
            <a:r>
              <a:rPr lang="en-US" b="1" i="0" dirty="0" smtClean="0">
                <a:solidFill>
                  <a:srgbClr val="32323C"/>
                </a:solidFill>
                <a:effectLst/>
                <a:latin typeface="acumin-pro"/>
              </a:rPr>
              <a:t>potential weakness</a:t>
            </a:r>
            <a:r>
              <a:rPr lang="en-US" b="0" i="0" dirty="0" smtClean="0">
                <a:solidFill>
                  <a:srgbClr val="32323C"/>
                </a:solidFill>
                <a:effectLst/>
                <a:latin typeface="acumin-pro"/>
              </a:rPr>
              <a:t> in the skull. The main sutures in the adult skull are:</a:t>
            </a:r>
          </a:p>
          <a:p>
            <a:pPr algn="just">
              <a:buFont typeface="Arial"/>
              <a:buChar char="•"/>
            </a:pPr>
            <a:r>
              <a:rPr lang="en-US" b="1" i="0" dirty="0" smtClean="0">
                <a:solidFill>
                  <a:srgbClr val="32323C"/>
                </a:solidFill>
                <a:effectLst/>
                <a:latin typeface="acumin-pro"/>
              </a:rPr>
              <a:t>Coronal suture</a:t>
            </a:r>
            <a:r>
              <a:rPr lang="en-US" b="0" i="0" dirty="0" smtClean="0">
                <a:solidFill>
                  <a:srgbClr val="32323C"/>
                </a:solidFill>
                <a:effectLst/>
                <a:latin typeface="acumin-pro"/>
              </a:rPr>
              <a:t> – fuses the frontal bone with the two parietal bones.</a:t>
            </a:r>
          </a:p>
          <a:p>
            <a:endParaRPr lang="en-US" dirty="0"/>
          </a:p>
        </p:txBody>
      </p:sp>
    </p:spTree>
    <p:extLst>
      <p:ext uri="{BB962C8B-B14F-4D97-AF65-F5344CB8AC3E}">
        <p14:creationId xmlns:p14="http://schemas.microsoft.com/office/powerpoint/2010/main" val="82673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r>
              <a:rPr lang="en-US" dirty="0"/>
              <a:t>The </a:t>
            </a:r>
            <a:r>
              <a:rPr lang="en-US" b="1" dirty="0"/>
              <a:t>skull</a:t>
            </a:r>
            <a:r>
              <a:rPr lang="en-US" dirty="0"/>
              <a:t> is a bony structure that supports the face and forms a protective cavity for the brain. It is comprised of many bones, which are formed by intramembranous ossification, and joined by </a:t>
            </a:r>
            <a:r>
              <a:rPr lang="en-US" b="1" dirty="0"/>
              <a:t>sutures</a:t>
            </a:r>
            <a:r>
              <a:rPr lang="en-US" dirty="0"/>
              <a:t> (</a:t>
            </a:r>
            <a:r>
              <a:rPr lang="en-US" dirty="0" smtClean="0"/>
              <a:t>fibrous </a:t>
            </a:r>
            <a:r>
              <a:rPr lang="en-US" dirty="0"/>
              <a:t>joints</a:t>
            </a:r>
            <a:r>
              <a:rPr lang="en-US" dirty="0" smtClean="0"/>
              <a:t>).</a:t>
            </a:r>
          </a:p>
          <a:p>
            <a:r>
              <a:rPr lang="en-US" dirty="0" smtClean="0"/>
              <a:t>The </a:t>
            </a:r>
            <a:r>
              <a:rPr lang="en-US" dirty="0"/>
              <a:t>bones of the skull can be considered as two groups: those of the </a:t>
            </a:r>
            <a:r>
              <a:rPr lang="en-US" b="1" dirty="0"/>
              <a:t>cranium</a:t>
            </a:r>
            <a:r>
              <a:rPr lang="en-US" dirty="0"/>
              <a:t> (which consist of the cranial roof and cranial base) and those of the </a:t>
            </a:r>
            <a:r>
              <a:rPr lang="en-US" b="1" dirty="0"/>
              <a:t>face</a:t>
            </a:r>
            <a:r>
              <a:rPr lang="en-US" dirty="0"/>
              <a:t>.</a:t>
            </a:r>
          </a:p>
        </p:txBody>
      </p:sp>
    </p:spTree>
    <p:extLst>
      <p:ext uri="{BB962C8B-B14F-4D97-AF65-F5344CB8AC3E}">
        <p14:creationId xmlns:p14="http://schemas.microsoft.com/office/powerpoint/2010/main" val="1263484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553200"/>
          </a:xfrm>
        </p:spPr>
        <p:txBody>
          <a:bodyPr>
            <a:normAutofit fontScale="92500" lnSpcReduction="20000"/>
          </a:bodyPr>
          <a:lstStyle/>
          <a:p>
            <a:pPr lvl="0" algn="just">
              <a:buFont typeface="Arial"/>
              <a:buChar char="•"/>
            </a:pPr>
            <a:r>
              <a:rPr lang="en-US" sz="3000" b="1" dirty="0">
                <a:solidFill>
                  <a:srgbClr val="32323C"/>
                </a:solidFill>
                <a:latin typeface="acumin-pro"/>
              </a:rPr>
              <a:t>Sagittal suture</a:t>
            </a:r>
            <a:r>
              <a:rPr lang="en-US" sz="3000" dirty="0">
                <a:solidFill>
                  <a:srgbClr val="32323C"/>
                </a:solidFill>
                <a:latin typeface="acumin-pro"/>
              </a:rPr>
              <a:t> – fuses both parietal bones to each other.</a:t>
            </a:r>
          </a:p>
          <a:p>
            <a:pPr lvl="0" algn="just">
              <a:buFont typeface="Arial"/>
              <a:buChar char="•"/>
            </a:pPr>
            <a:r>
              <a:rPr lang="en-US" sz="3000" b="1" dirty="0" err="1">
                <a:solidFill>
                  <a:srgbClr val="32323C"/>
                </a:solidFill>
                <a:latin typeface="acumin-pro"/>
              </a:rPr>
              <a:t>Lambdoid</a:t>
            </a:r>
            <a:r>
              <a:rPr lang="en-US" sz="3000" b="1" dirty="0">
                <a:solidFill>
                  <a:srgbClr val="32323C"/>
                </a:solidFill>
                <a:latin typeface="acumin-pro"/>
              </a:rPr>
              <a:t> suture</a:t>
            </a:r>
            <a:r>
              <a:rPr lang="en-US" sz="3000" dirty="0">
                <a:solidFill>
                  <a:srgbClr val="32323C"/>
                </a:solidFill>
                <a:latin typeface="acumin-pro"/>
              </a:rPr>
              <a:t> – fuses the occipital bone to the two parietal bones</a:t>
            </a:r>
            <a:r>
              <a:rPr lang="en-US" sz="3000" dirty="0" smtClean="0">
                <a:solidFill>
                  <a:srgbClr val="32323C"/>
                </a:solidFill>
                <a:latin typeface="acumin-pro"/>
              </a:rPr>
              <a:t>.</a:t>
            </a:r>
            <a:endParaRPr lang="en-US" dirty="0" smtClean="0">
              <a:effectLst/>
            </a:endParaRPr>
          </a:p>
          <a:p>
            <a:r>
              <a:rPr lang="en-US" dirty="0" smtClean="0">
                <a:effectLst/>
              </a:rPr>
              <a:t>In neonates, the incompletely fused suture joints give rise to membranous gaps between the bones, known as </a:t>
            </a:r>
            <a:r>
              <a:rPr lang="en-US" dirty="0" err="1" smtClean="0">
                <a:solidFill>
                  <a:srgbClr val="00B0F0"/>
                </a:solidFill>
                <a:effectLst/>
              </a:rPr>
              <a:t>fontanelles</a:t>
            </a:r>
            <a:r>
              <a:rPr lang="en-US" dirty="0" smtClean="0">
                <a:effectLst/>
              </a:rPr>
              <a:t>. The two major </a:t>
            </a:r>
            <a:r>
              <a:rPr lang="en-US" dirty="0" err="1" smtClean="0">
                <a:effectLst/>
              </a:rPr>
              <a:t>fontanelles</a:t>
            </a:r>
            <a:r>
              <a:rPr lang="en-US" dirty="0" smtClean="0">
                <a:effectLst/>
              </a:rPr>
              <a:t> are:</a:t>
            </a:r>
          </a:p>
          <a:p>
            <a:pPr>
              <a:buFont typeface="Arial"/>
              <a:buChar char="•"/>
            </a:pPr>
            <a:r>
              <a:rPr lang="en-US" b="1" dirty="0" smtClean="0">
                <a:effectLst/>
              </a:rPr>
              <a:t>Frontal </a:t>
            </a:r>
            <a:r>
              <a:rPr lang="en-US" b="1" dirty="0" err="1" smtClean="0">
                <a:effectLst/>
              </a:rPr>
              <a:t>fontanelle</a:t>
            </a:r>
            <a:r>
              <a:rPr lang="en-US" b="1" dirty="0" smtClean="0">
                <a:effectLst/>
              </a:rPr>
              <a:t> </a:t>
            </a:r>
            <a:r>
              <a:rPr lang="en-US" dirty="0" smtClean="0">
                <a:effectLst/>
              </a:rPr>
              <a:t>– located at the junction of the coronal and sagittal sutures</a:t>
            </a:r>
          </a:p>
          <a:p>
            <a:pPr>
              <a:buFont typeface="Arial"/>
              <a:buChar char="•"/>
            </a:pPr>
            <a:r>
              <a:rPr lang="en-US" b="1" dirty="0" smtClean="0">
                <a:effectLst/>
              </a:rPr>
              <a:t>Occipital </a:t>
            </a:r>
            <a:r>
              <a:rPr lang="en-US" b="1" dirty="0" err="1" smtClean="0">
                <a:effectLst/>
              </a:rPr>
              <a:t>fontanelle</a:t>
            </a:r>
            <a:r>
              <a:rPr lang="en-US" dirty="0" smtClean="0">
                <a:effectLst/>
              </a:rPr>
              <a:t> – located at the junction of the sagittal and </a:t>
            </a:r>
            <a:r>
              <a:rPr lang="en-US" dirty="0" err="1" smtClean="0">
                <a:effectLst/>
              </a:rPr>
              <a:t>lambdoidal</a:t>
            </a:r>
            <a:r>
              <a:rPr lang="en-US" dirty="0" smtClean="0">
                <a:effectLst/>
              </a:rPr>
              <a:t> sutures</a:t>
            </a:r>
          </a:p>
          <a:p>
            <a:pPr algn="just" latinLnBrk="1"/>
            <a:r>
              <a:rPr lang="en-US" b="0" i="0" dirty="0" smtClean="0">
                <a:solidFill>
                  <a:srgbClr val="FFFFFF"/>
                </a:solidFill>
                <a:effectLst/>
                <a:latin typeface="acumin-pro"/>
              </a:rPr>
              <a:t> By </a:t>
            </a:r>
            <a:r>
              <a:rPr lang="en-US" b="0" i="0" u="sng" dirty="0" err="1" smtClean="0">
                <a:solidFill>
                  <a:srgbClr val="FFFFFF"/>
                </a:solidFill>
                <a:effectLst/>
                <a:latin typeface="acumin-pro"/>
              </a:rPr>
              <a:t>Te</a:t>
            </a:r>
            <a:r>
              <a:rPr lang="en-US" b="0" i="0" dirty="0" smtClean="0">
                <a:solidFill>
                  <a:srgbClr val="FFFFFF"/>
                </a:solidFill>
                <a:effectLst/>
                <a:latin typeface="acumin-pro"/>
              </a:rPr>
              <a:t> (2021)</a:t>
            </a:r>
          </a:p>
          <a:p>
            <a:r>
              <a:rPr lang="en-US" dirty="0" smtClean="0">
                <a:solidFill>
                  <a:srgbClr val="FFFFFF"/>
                </a:solidFill>
                <a:effectLst/>
              </a:rPr>
              <a:t/>
            </a:r>
            <a:br>
              <a:rPr lang="en-US" dirty="0" smtClean="0">
                <a:solidFill>
                  <a:srgbClr val="FFFFFF"/>
                </a:solidFill>
                <a:effectLst/>
              </a:rPr>
            </a:br>
            <a:endParaRPr lang="en-US" dirty="0"/>
          </a:p>
        </p:txBody>
      </p:sp>
    </p:spTree>
    <p:extLst>
      <p:ext uri="{BB962C8B-B14F-4D97-AF65-F5344CB8AC3E}">
        <p14:creationId xmlns:p14="http://schemas.microsoft.com/office/powerpoint/2010/main" val="403034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Major </a:t>
            </a:r>
            <a:r>
              <a:rPr lang="en-US" b="1" dirty="0" err="1" smtClean="0"/>
              <a:t>fontanelles</a:t>
            </a:r>
            <a:r>
              <a:rPr lang="en-US" b="1" dirty="0" smtClean="0"/>
              <a:t> and sutures of the skull</a:t>
            </a:r>
            <a:endParaRPr lang="en-US" b="1" dirty="0"/>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447800"/>
            <a:ext cx="84772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17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b="1" dirty="0" smtClean="0"/>
              <a:t>Muscles of face and head</a:t>
            </a:r>
            <a:endParaRPr lang="en-US" b="1"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marL="0" indent="0">
              <a:buNone/>
            </a:pPr>
            <a:r>
              <a:rPr lang="en-US" b="1" dirty="0" smtClean="0"/>
              <a:t>Muscles of facial expression</a:t>
            </a:r>
          </a:p>
          <a:p>
            <a:pPr algn="just"/>
            <a:r>
              <a:rPr lang="en-US" b="0" i="0" dirty="0" smtClean="0">
                <a:solidFill>
                  <a:srgbClr val="32323C"/>
                </a:solidFill>
                <a:effectLst/>
                <a:latin typeface="acumin-pro"/>
              </a:rPr>
              <a:t>The muscles of facial expression are located in the</a:t>
            </a:r>
            <a:r>
              <a:rPr lang="en-US" b="1" i="0" dirty="0" smtClean="0">
                <a:solidFill>
                  <a:srgbClr val="32323C"/>
                </a:solidFill>
                <a:effectLst/>
                <a:latin typeface="acumin-pro"/>
              </a:rPr>
              <a:t> subcutaneous tissue</a:t>
            </a:r>
            <a:r>
              <a:rPr lang="en-US" b="0" i="0" dirty="0" smtClean="0">
                <a:solidFill>
                  <a:srgbClr val="32323C"/>
                </a:solidFill>
                <a:effectLst/>
                <a:latin typeface="acumin-pro"/>
              </a:rPr>
              <a:t>, originating from bone or fascia, and inserting onto the skin. By contracting, the muscles pull on the skin and exert their effects. They are the only group of muscles that insert into skin.</a:t>
            </a:r>
          </a:p>
          <a:p>
            <a:pPr algn="just"/>
            <a:r>
              <a:rPr lang="en-US" b="0" i="0" dirty="0" smtClean="0">
                <a:solidFill>
                  <a:srgbClr val="32323C"/>
                </a:solidFill>
                <a:effectLst/>
                <a:latin typeface="acumin-pro"/>
              </a:rPr>
              <a:t> </a:t>
            </a:r>
            <a:r>
              <a:rPr lang="en-US" dirty="0">
                <a:solidFill>
                  <a:srgbClr val="32323C"/>
                </a:solidFill>
                <a:latin typeface="acumin-pro"/>
              </a:rPr>
              <a:t>A</a:t>
            </a:r>
            <a:r>
              <a:rPr lang="en-US" b="0" i="0" dirty="0" smtClean="0">
                <a:solidFill>
                  <a:srgbClr val="32323C"/>
                </a:solidFill>
                <a:effectLst/>
                <a:latin typeface="acumin-pro"/>
              </a:rPr>
              <a:t>ll the muscles of facial expression are innervated by the </a:t>
            </a:r>
            <a:r>
              <a:rPr lang="en-US" b="1" i="0" dirty="0" smtClean="0">
                <a:solidFill>
                  <a:srgbClr val="32323C"/>
                </a:solidFill>
                <a:effectLst/>
                <a:latin typeface="acumin-pro"/>
              </a:rPr>
              <a:t>facial nerve</a:t>
            </a:r>
            <a:r>
              <a:rPr lang="en-US" b="0" i="0" dirty="0" smtClean="0">
                <a:solidFill>
                  <a:srgbClr val="32323C"/>
                </a:solidFill>
                <a:effectLst/>
                <a:latin typeface="acumin-pro"/>
              </a:rPr>
              <a:t>.</a:t>
            </a:r>
          </a:p>
          <a:p>
            <a:pPr algn="just"/>
            <a:r>
              <a:rPr lang="en-US" b="0" i="0" dirty="0" smtClean="0">
                <a:solidFill>
                  <a:srgbClr val="32323C"/>
                </a:solidFill>
                <a:effectLst/>
                <a:latin typeface="acumin-pro"/>
              </a:rPr>
              <a:t>The facial muscles can broadly be split into three groups: </a:t>
            </a:r>
            <a:r>
              <a:rPr lang="en-US" b="1" i="0" dirty="0" smtClean="0">
                <a:solidFill>
                  <a:srgbClr val="32323C"/>
                </a:solidFill>
                <a:effectLst/>
                <a:latin typeface="acumin-pro"/>
              </a:rPr>
              <a:t>orbital</a:t>
            </a:r>
            <a:r>
              <a:rPr lang="en-US" b="0" i="0" dirty="0" smtClean="0">
                <a:solidFill>
                  <a:srgbClr val="32323C"/>
                </a:solidFill>
                <a:effectLst/>
                <a:latin typeface="acumin-pro"/>
              </a:rPr>
              <a:t>, </a:t>
            </a:r>
            <a:r>
              <a:rPr lang="en-US" b="1" i="0" dirty="0" smtClean="0">
                <a:solidFill>
                  <a:srgbClr val="32323C"/>
                </a:solidFill>
                <a:effectLst/>
                <a:latin typeface="acumin-pro"/>
              </a:rPr>
              <a:t>nasal</a:t>
            </a:r>
            <a:r>
              <a:rPr lang="en-US" b="0" i="0" dirty="0" smtClean="0">
                <a:solidFill>
                  <a:srgbClr val="32323C"/>
                </a:solidFill>
                <a:effectLst/>
                <a:latin typeface="acumin-pro"/>
              </a:rPr>
              <a:t> and </a:t>
            </a:r>
            <a:r>
              <a:rPr lang="en-US" b="1" i="0" dirty="0" smtClean="0">
                <a:solidFill>
                  <a:srgbClr val="32323C"/>
                </a:solidFill>
                <a:effectLst/>
                <a:latin typeface="acumin-pro"/>
              </a:rPr>
              <a:t>oral</a:t>
            </a:r>
            <a:r>
              <a:rPr lang="en-US" b="0" i="0" dirty="0" smtClean="0">
                <a:solidFill>
                  <a:srgbClr val="32323C"/>
                </a:solidFill>
                <a:effectLst/>
                <a:latin typeface="acumin-pro"/>
              </a:rPr>
              <a:t>.</a:t>
            </a:r>
          </a:p>
          <a:p>
            <a:pPr marL="0" indent="0">
              <a:buNone/>
            </a:pPr>
            <a:endParaRPr lang="en-US" b="1" dirty="0"/>
          </a:p>
        </p:txBody>
      </p:sp>
    </p:spTree>
    <p:extLst>
      <p:ext uri="{BB962C8B-B14F-4D97-AF65-F5344CB8AC3E}">
        <p14:creationId xmlns:p14="http://schemas.microsoft.com/office/powerpoint/2010/main" val="310046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dirty="0" smtClean="0"/>
              <a:t>1.Orbital Group</a:t>
            </a:r>
          </a:p>
          <a:p>
            <a:r>
              <a:rPr lang="en-US" dirty="0" smtClean="0"/>
              <a:t>The orbital group of facial muscles contains </a:t>
            </a:r>
            <a:r>
              <a:rPr lang="en-US" dirty="0" smtClean="0">
                <a:solidFill>
                  <a:srgbClr val="00B0F0"/>
                </a:solidFill>
              </a:rPr>
              <a:t>two muscles </a:t>
            </a:r>
            <a:r>
              <a:rPr lang="en-US" dirty="0" smtClean="0"/>
              <a:t>associated with the eye socket.</a:t>
            </a:r>
          </a:p>
          <a:p>
            <a:r>
              <a:rPr lang="en-US" dirty="0" smtClean="0"/>
              <a:t>These muscles </a:t>
            </a:r>
            <a:r>
              <a:rPr lang="en-US" b="1" dirty="0" smtClean="0"/>
              <a:t>control the movements of the eyelids, </a:t>
            </a:r>
            <a:r>
              <a:rPr lang="en-US" dirty="0" smtClean="0"/>
              <a:t>important in protecting the cornea from damage. </a:t>
            </a:r>
          </a:p>
          <a:p>
            <a:r>
              <a:rPr lang="en-US" dirty="0" smtClean="0"/>
              <a:t>They are both innervated by the </a:t>
            </a:r>
            <a:r>
              <a:rPr lang="en-US" b="1" dirty="0" smtClean="0"/>
              <a:t>facial nerve</a:t>
            </a:r>
            <a:endParaRPr lang="en-US" b="1" dirty="0"/>
          </a:p>
        </p:txBody>
      </p:sp>
    </p:spTree>
    <p:extLst>
      <p:ext uri="{BB962C8B-B14F-4D97-AF65-F5344CB8AC3E}">
        <p14:creationId xmlns:p14="http://schemas.microsoft.com/office/powerpoint/2010/main" val="301740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019800"/>
          </a:xfrm>
        </p:spPr>
        <p:txBody>
          <a:bodyPr>
            <a:normAutofit/>
          </a:bodyPr>
          <a:lstStyle/>
          <a:p>
            <a:pPr marL="0" indent="0">
              <a:buNone/>
            </a:pPr>
            <a:r>
              <a:rPr lang="en-US" b="1" dirty="0" smtClean="0"/>
              <a:t>a. Orbicularis Oculi</a:t>
            </a:r>
            <a:endParaRPr lang="en-US" dirty="0" smtClean="0"/>
          </a:p>
          <a:p>
            <a:r>
              <a:rPr lang="en-US" dirty="0" smtClean="0"/>
              <a:t>The orbicularis oculi muscle surrounds </a:t>
            </a:r>
            <a:r>
              <a:rPr lang="en-US" b="1" dirty="0" smtClean="0"/>
              <a:t>the eye socket and extends into the eyelid</a:t>
            </a:r>
            <a:r>
              <a:rPr lang="en-US" dirty="0" smtClean="0"/>
              <a:t>. It has three distinct parts – </a:t>
            </a:r>
            <a:r>
              <a:rPr lang="en-US" b="1" dirty="0" smtClean="0"/>
              <a:t>palpebral, lacrimal, and orbital</a:t>
            </a:r>
            <a:r>
              <a:rPr lang="en-US" dirty="0" smtClean="0"/>
              <a:t>.</a:t>
            </a:r>
          </a:p>
          <a:p>
            <a:r>
              <a:rPr lang="en-US" dirty="0" smtClean="0"/>
              <a:t>Attachments – Originates from the </a:t>
            </a:r>
            <a:r>
              <a:rPr lang="en-US" b="1" dirty="0" smtClean="0"/>
              <a:t>medial orbital margin, the medial palpebral ligament, and the lacrimal bone</a:t>
            </a:r>
            <a:r>
              <a:rPr lang="en-US" dirty="0" smtClean="0"/>
              <a:t>. It then inserts into the </a:t>
            </a:r>
            <a:r>
              <a:rPr lang="en-US" b="1" dirty="0" smtClean="0"/>
              <a:t>skin around the margin of the orbit, and the superior and inferior tarsal plates.</a:t>
            </a:r>
            <a:endParaRPr lang="en-US" b="1" dirty="0"/>
          </a:p>
        </p:txBody>
      </p:sp>
    </p:spTree>
    <p:extLst>
      <p:ext uri="{BB962C8B-B14F-4D97-AF65-F5344CB8AC3E}">
        <p14:creationId xmlns:p14="http://schemas.microsoft.com/office/powerpoint/2010/main" val="1667826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b="1" dirty="0" smtClean="0"/>
              <a:t>Actions:</a:t>
            </a:r>
          </a:p>
          <a:p>
            <a:r>
              <a:rPr lang="en-US" b="1" dirty="0" smtClean="0"/>
              <a:t>Palpebral part </a:t>
            </a:r>
            <a:r>
              <a:rPr lang="en-US" dirty="0" smtClean="0"/>
              <a:t>– gently closes the eyelids.</a:t>
            </a:r>
          </a:p>
          <a:p>
            <a:r>
              <a:rPr lang="en-US" b="1" dirty="0" smtClean="0"/>
              <a:t>Lacrimal part </a:t>
            </a:r>
            <a:r>
              <a:rPr lang="en-US" dirty="0" smtClean="0"/>
              <a:t>– involved in the drainage of tears.</a:t>
            </a:r>
          </a:p>
          <a:p>
            <a:r>
              <a:rPr lang="en-US" b="1" dirty="0" smtClean="0"/>
              <a:t>Orbital part</a:t>
            </a:r>
            <a:r>
              <a:rPr lang="en-US" dirty="0" smtClean="0"/>
              <a:t> – tightly closes the eyelids.</a:t>
            </a:r>
          </a:p>
          <a:p>
            <a:pPr marL="0" indent="0">
              <a:buNone/>
            </a:pPr>
            <a:r>
              <a:rPr lang="en-US" b="1" dirty="0" smtClean="0"/>
              <a:t>Innervation</a:t>
            </a:r>
          </a:p>
          <a:p>
            <a:r>
              <a:rPr lang="en-US" dirty="0" smtClean="0"/>
              <a:t>Temporal </a:t>
            </a:r>
            <a:r>
              <a:rPr lang="en-US" dirty="0"/>
              <a:t>and </a:t>
            </a:r>
            <a:r>
              <a:rPr lang="en-US" dirty="0" err="1"/>
              <a:t>zygomatic</a:t>
            </a:r>
            <a:r>
              <a:rPr lang="en-US" dirty="0"/>
              <a:t> branches of facial nerve (CN VII)</a:t>
            </a:r>
            <a:endParaRPr lang="en-US" dirty="0" smtClean="0"/>
          </a:p>
          <a:p>
            <a:endParaRPr lang="en-US" dirty="0"/>
          </a:p>
        </p:txBody>
      </p:sp>
    </p:spTree>
    <p:extLst>
      <p:ext uri="{BB962C8B-B14F-4D97-AF65-F5344CB8AC3E}">
        <p14:creationId xmlns:p14="http://schemas.microsoft.com/office/powerpoint/2010/main" val="1164920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b. Corrugator </a:t>
            </a:r>
            <a:r>
              <a:rPr lang="en-US" b="1" dirty="0" err="1" smtClean="0"/>
              <a:t>supercilii</a:t>
            </a:r>
            <a:r>
              <a:rPr lang="en-US" b="1" dirty="0" smtClean="0"/>
              <a:t> (</a:t>
            </a:r>
            <a:r>
              <a:rPr lang="en-US" b="1" dirty="0" err="1" smtClean="0"/>
              <a:t>superficialialis</a:t>
            </a:r>
            <a:r>
              <a:rPr lang="en-US" b="1" dirty="0" smtClean="0"/>
              <a:t>)</a:t>
            </a:r>
            <a:endParaRPr lang="en-US" b="1" dirty="0"/>
          </a:p>
        </p:txBody>
      </p:sp>
      <p:sp>
        <p:nvSpPr>
          <p:cNvPr id="3" name="Content Placeholder 2"/>
          <p:cNvSpPr>
            <a:spLocks noGrp="1"/>
          </p:cNvSpPr>
          <p:nvPr>
            <p:ph idx="1"/>
          </p:nvPr>
        </p:nvSpPr>
        <p:spPr/>
        <p:txBody>
          <a:bodyPr>
            <a:normAutofit fontScale="92500"/>
          </a:bodyPr>
          <a:lstStyle/>
          <a:p>
            <a:r>
              <a:rPr lang="en-US" dirty="0" smtClean="0"/>
              <a:t>The corrugator </a:t>
            </a:r>
            <a:r>
              <a:rPr lang="en-US" dirty="0" err="1" smtClean="0"/>
              <a:t>supercilii</a:t>
            </a:r>
            <a:r>
              <a:rPr lang="en-US" dirty="0" smtClean="0"/>
              <a:t> is a much smaller muscle and is located posteriorly to the </a:t>
            </a:r>
            <a:r>
              <a:rPr lang="en-US" b="1" dirty="0" smtClean="0"/>
              <a:t>orbicularis oculi</a:t>
            </a:r>
            <a:r>
              <a:rPr lang="en-US" dirty="0" smtClean="0"/>
              <a:t>.</a:t>
            </a:r>
          </a:p>
          <a:p>
            <a:r>
              <a:rPr lang="en-US" dirty="0" smtClean="0"/>
              <a:t>Attachments – Originates from the </a:t>
            </a:r>
            <a:r>
              <a:rPr lang="en-US" b="1" dirty="0" err="1" smtClean="0"/>
              <a:t>superciliary</a:t>
            </a:r>
            <a:r>
              <a:rPr lang="en-US" b="1" dirty="0" smtClean="0"/>
              <a:t> arch, running in a </a:t>
            </a:r>
            <a:r>
              <a:rPr lang="en-US" b="1" dirty="0" err="1" smtClean="0"/>
              <a:t>superolateral</a:t>
            </a:r>
            <a:r>
              <a:rPr lang="en-US" b="1" dirty="0" smtClean="0"/>
              <a:t> direction</a:t>
            </a:r>
            <a:r>
              <a:rPr lang="en-US" dirty="0" smtClean="0"/>
              <a:t>. Inserts into the </a:t>
            </a:r>
            <a:r>
              <a:rPr lang="en-US" b="1" dirty="0" smtClean="0"/>
              <a:t>skin of the eyebrow</a:t>
            </a:r>
            <a:r>
              <a:rPr lang="en-US" dirty="0" smtClean="0"/>
              <a:t>.</a:t>
            </a:r>
          </a:p>
          <a:p>
            <a:r>
              <a:rPr lang="en-US" dirty="0" smtClean="0"/>
              <a:t>Actions – Acts to draw the eyebrows together, creating vertical wrinkles on the bridge of the nose.</a:t>
            </a:r>
          </a:p>
          <a:p>
            <a:r>
              <a:rPr lang="en-US" dirty="0" smtClean="0"/>
              <a:t>Innervation – Facial nerve</a:t>
            </a:r>
            <a:endParaRPr lang="en-US" dirty="0"/>
          </a:p>
        </p:txBody>
      </p:sp>
    </p:spTree>
    <p:extLst>
      <p:ext uri="{BB962C8B-B14F-4D97-AF65-F5344CB8AC3E}">
        <p14:creationId xmlns:p14="http://schemas.microsoft.com/office/powerpoint/2010/main" val="807712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86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26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 Nasal group</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The nasal group of facial muscles are associated with </a:t>
            </a:r>
            <a:r>
              <a:rPr lang="en-US" b="1" dirty="0" smtClean="0"/>
              <a:t>movements of the nose, and the skin around it</a:t>
            </a:r>
            <a:r>
              <a:rPr lang="en-US" dirty="0" smtClean="0"/>
              <a:t>. </a:t>
            </a:r>
          </a:p>
          <a:p>
            <a:r>
              <a:rPr lang="en-US" dirty="0" smtClean="0"/>
              <a:t>There are </a:t>
            </a:r>
            <a:r>
              <a:rPr lang="en-US" dirty="0" smtClean="0">
                <a:solidFill>
                  <a:schemeClr val="accent1"/>
                </a:solidFill>
              </a:rPr>
              <a:t>three muscles</a:t>
            </a:r>
            <a:r>
              <a:rPr lang="en-US" dirty="0" smtClean="0"/>
              <a:t> in this group, and they are all innervated by the facial nerve.</a:t>
            </a:r>
          </a:p>
          <a:p>
            <a:r>
              <a:rPr lang="en-US" dirty="0" smtClean="0"/>
              <a:t>They serve little importance in humans.</a:t>
            </a:r>
          </a:p>
          <a:p>
            <a:pPr marL="0" indent="0">
              <a:buNone/>
            </a:pPr>
            <a:endParaRPr lang="en-US" dirty="0" smtClean="0"/>
          </a:p>
          <a:p>
            <a:endParaRPr lang="en-US" dirty="0"/>
          </a:p>
        </p:txBody>
      </p:sp>
    </p:spTree>
    <p:extLst>
      <p:ext uri="{BB962C8B-B14F-4D97-AF65-F5344CB8AC3E}">
        <p14:creationId xmlns:p14="http://schemas.microsoft.com/office/powerpoint/2010/main" val="69679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92500" lnSpcReduction="10000"/>
          </a:bodyPr>
          <a:lstStyle/>
          <a:p>
            <a:pPr marL="0" indent="0">
              <a:buNone/>
            </a:pPr>
            <a:r>
              <a:rPr lang="en-US" b="1" dirty="0" err="1" smtClean="0"/>
              <a:t>Nasalis</a:t>
            </a:r>
            <a:endParaRPr lang="en-US" dirty="0" smtClean="0"/>
          </a:p>
          <a:p>
            <a:r>
              <a:rPr lang="en-US" dirty="0" smtClean="0"/>
              <a:t>The </a:t>
            </a:r>
            <a:r>
              <a:rPr lang="en-US" dirty="0" err="1" smtClean="0">
                <a:solidFill>
                  <a:schemeClr val="accent1"/>
                </a:solidFill>
              </a:rPr>
              <a:t>nasalis</a:t>
            </a:r>
            <a:r>
              <a:rPr lang="en-US" dirty="0" smtClean="0">
                <a:solidFill>
                  <a:schemeClr val="accent1"/>
                </a:solidFill>
              </a:rPr>
              <a:t> is the largest </a:t>
            </a:r>
            <a:r>
              <a:rPr lang="en-US" dirty="0" smtClean="0"/>
              <a:t>of the nasal muscles.</a:t>
            </a:r>
          </a:p>
          <a:p>
            <a:r>
              <a:rPr lang="en-US" dirty="0" smtClean="0"/>
              <a:t>It is split into two parts: </a:t>
            </a:r>
            <a:r>
              <a:rPr lang="en-US" dirty="0" smtClean="0">
                <a:solidFill>
                  <a:srgbClr val="FF0000"/>
                </a:solidFill>
              </a:rPr>
              <a:t>transverse and alar.</a:t>
            </a:r>
          </a:p>
          <a:p>
            <a:r>
              <a:rPr lang="en-US" b="1" dirty="0" smtClean="0"/>
              <a:t>Attachments:</a:t>
            </a:r>
            <a:r>
              <a:rPr lang="en-US" dirty="0" smtClean="0"/>
              <a:t> Both portions of the muscle originate from the </a:t>
            </a:r>
            <a:r>
              <a:rPr lang="en-US" dirty="0" smtClean="0">
                <a:solidFill>
                  <a:schemeClr val="accent1"/>
                </a:solidFill>
              </a:rPr>
              <a:t>maxilla</a:t>
            </a:r>
            <a:r>
              <a:rPr lang="en-US" dirty="0" smtClean="0"/>
              <a:t>. The transverse part attaches to an </a:t>
            </a:r>
            <a:r>
              <a:rPr lang="en-US" dirty="0" err="1" smtClean="0">
                <a:solidFill>
                  <a:schemeClr val="accent1"/>
                </a:solidFill>
              </a:rPr>
              <a:t>aponeurosis</a:t>
            </a:r>
            <a:r>
              <a:rPr lang="en-US" dirty="0" smtClean="0">
                <a:solidFill>
                  <a:schemeClr val="accent1"/>
                </a:solidFill>
              </a:rPr>
              <a:t> across the dorsum of the nose</a:t>
            </a:r>
            <a:r>
              <a:rPr lang="en-US" dirty="0" smtClean="0"/>
              <a:t>. The alar portion of the muscle attaches to the </a:t>
            </a:r>
            <a:r>
              <a:rPr lang="en-US" dirty="0" smtClean="0">
                <a:solidFill>
                  <a:schemeClr val="accent1"/>
                </a:solidFill>
              </a:rPr>
              <a:t>alar cartilage of the nasal skeleton.</a:t>
            </a:r>
          </a:p>
          <a:p>
            <a:r>
              <a:rPr lang="en-US" b="1" dirty="0" smtClean="0"/>
              <a:t>Actions</a:t>
            </a:r>
            <a:r>
              <a:rPr lang="en-US" dirty="0" smtClean="0"/>
              <a:t>: The two parts have opposing functions. The </a:t>
            </a:r>
            <a:r>
              <a:rPr lang="en-US" dirty="0" smtClean="0">
                <a:solidFill>
                  <a:schemeClr val="accent2"/>
                </a:solidFill>
              </a:rPr>
              <a:t>transverse part compresses the nares</a:t>
            </a:r>
            <a:r>
              <a:rPr lang="en-US" dirty="0" smtClean="0"/>
              <a:t>, and the </a:t>
            </a:r>
            <a:r>
              <a:rPr lang="en-US" dirty="0" smtClean="0">
                <a:solidFill>
                  <a:schemeClr val="accent2"/>
                </a:solidFill>
              </a:rPr>
              <a:t>alar part opens the nares.</a:t>
            </a:r>
          </a:p>
          <a:p>
            <a:r>
              <a:rPr lang="en-US" b="1" dirty="0" smtClean="0"/>
              <a:t>Innervation</a:t>
            </a:r>
            <a:r>
              <a:rPr lang="en-US" dirty="0" smtClean="0"/>
              <a:t>: Facial nerve.</a:t>
            </a:r>
            <a:endParaRPr lang="en-US" dirty="0"/>
          </a:p>
        </p:txBody>
      </p:sp>
    </p:spTree>
    <p:extLst>
      <p:ext uri="{BB962C8B-B14F-4D97-AF65-F5344CB8AC3E}">
        <p14:creationId xmlns:p14="http://schemas.microsoft.com/office/powerpoint/2010/main" val="286111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a:bodyPr>
          <a:lstStyle/>
          <a:p>
            <a:pPr marL="0" indent="0">
              <a:buNone/>
            </a:pPr>
            <a:r>
              <a:rPr lang="en-US" b="1" dirty="0"/>
              <a:t>Cranium</a:t>
            </a:r>
          </a:p>
          <a:p>
            <a:r>
              <a:rPr lang="en-US" dirty="0"/>
              <a:t>The </a:t>
            </a:r>
            <a:r>
              <a:rPr lang="en-US" b="1" dirty="0"/>
              <a:t>cranium</a:t>
            </a:r>
            <a:r>
              <a:rPr lang="en-US" dirty="0"/>
              <a:t> (also known as the </a:t>
            </a:r>
            <a:r>
              <a:rPr lang="en-US" dirty="0" err="1"/>
              <a:t>neurocranium</a:t>
            </a:r>
            <a:r>
              <a:rPr lang="en-US" dirty="0"/>
              <a:t>) is formed by the superior aspect of the skull. It encloses and protects the brain, meninges, and cerebral vasculature.</a:t>
            </a:r>
          </a:p>
          <a:p>
            <a:r>
              <a:rPr lang="en-US" dirty="0"/>
              <a:t>Anatomically, the cranium can be subdivided into a </a:t>
            </a:r>
            <a:r>
              <a:rPr lang="en-US" b="1" dirty="0"/>
              <a:t>roof</a:t>
            </a:r>
            <a:r>
              <a:rPr lang="en-US" dirty="0"/>
              <a:t> and a </a:t>
            </a:r>
            <a:r>
              <a:rPr lang="en-US" b="1" dirty="0"/>
              <a:t>base:</a:t>
            </a:r>
            <a:endParaRPr lang="en-US" dirty="0"/>
          </a:p>
          <a:p>
            <a:pPr lvl="1"/>
            <a:r>
              <a:rPr lang="en-US" b="1" dirty="0"/>
              <a:t>Cranial roof</a:t>
            </a:r>
            <a:r>
              <a:rPr lang="en-US" dirty="0"/>
              <a:t> – comprised of the </a:t>
            </a:r>
            <a:r>
              <a:rPr lang="en-US" dirty="0">
                <a:solidFill>
                  <a:schemeClr val="accent6"/>
                </a:solidFill>
              </a:rPr>
              <a:t>frontal, occipital and two parietal bones</a:t>
            </a:r>
            <a:r>
              <a:rPr lang="en-US" dirty="0"/>
              <a:t>. It is also known as the </a:t>
            </a:r>
            <a:r>
              <a:rPr lang="en-US" dirty="0" err="1">
                <a:solidFill>
                  <a:schemeClr val="accent6"/>
                </a:solidFill>
              </a:rPr>
              <a:t>calvarium</a:t>
            </a:r>
            <a:r>
              <a:rPr lang="en-US" dirty="0">
                <a:solidFill>
                  <a:schemeClr val="accent6"/>
                </a:solidFill>
              </a:rPr>
              <a:t>.</a:t>
            </a:r>
          </a:p>
          <a:p>
            <a:pPr lvl="1"/>
            <a:r>
              <a:rPr lang="en-US" b="1" dirty="0"/>
              <a:t>Cranial base</a:t>
            </a:r>
            <a:r>
              <a:rPr lang="en-US" dirty="0"/>
              <a:t> – comprised of six bones: </a:t>
            </a:r>
            <a:r>
              <a:rPr lang="en-US" dirty="0">
                <a:solidFill>
                  <a:schemeClr val="accent6"/>
                </a:solidFill>
              </a:rPr>
              <a:t>frontal, sphenoid, </a:t>
            </a:r>
            <a:r>
              <a:rPr lang="en-US" dirty="0" err="1">
                <a:solidFill>
                  <a:schemeClr val="accent6"/>
                </a:solidFill>
              </a:rPr>
              <a:t>ethmoid</a:t>
            </a:r>
            <a:r>
              <a:rPr lang="en-US" dirty="0">
                <a:solidFill>
                  <a:schemeClr val="accent6"/>
                </a:solidFill>
              </a:rPr>
              <a:t>, occipital, parietal and temporal. </a:t>
            </a:r>
            <a:r>
              <a:rPr lang="en-US" dirty="0"/>
              <a:t>These bones articulate with the </a:t>
            </a:r>
            <a:r>
              <a:rPr lang="en-US" dirty="0">
                <a:solidFill>
                  <a:schemeClr val="tx2"/>
                </a:solidFill>
              </a:rPr>
              <a:t>1st cervical vertebra (atlas)</a:t>
            </a:r>
            <a:r>
              <a:rPr lang="en-US" dirty="0"/>
              <a:t>, </a:t>
            </a:r>
            <a:r>
              <a:rPr lang="en-US" dirty="0">
                <a:solidFill>
                  <a:schemeClr val="tx2"/>
                </a:solidFill>
              </a:rPr>
              <a:t>the facial bones, and the mandible (jaw).</a:t>
            </a:r>
          </a:p>
          <a:p>
            <a:pPr lvl="1"/>
            <a:endParaRPr lang="en-US" dirty="0">
              <a:solidFill>
                <a:schemeClr val="tx2"/>
              </a:solidFill>
            </a:endParaRPr>
          </a:p>
        </p:txBody>
      </p:sp>
    </p:spTree>
    <p:extLst>
      <p:ext uri="{BB962C8B-B14F-4D97-AF65-F5344CB8AC3E}">
        <p14:creationId xmlns:p14="http://schemas.microsoft.com/office/powerpoint/2010/main" val="316750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buNone/>
            </a:pPr>
            <a:r>
              <a:rPr lang="en-US" b="1" dirty="0" err="1" smtClean="0"/>
              <a:t>Procerus</a:t>
            </a:r>
            <a:endParaRPr lang="en-US" dirty="0" smtClean="0"/>
          </a:p>
          <a:p>
            <a:r>
              <a:rPr lang="en-US" dirty="0" smtClean="0"/>
              <a:t>The </a:t>
            </a:r>
            <a:r>
              <a:rPr lang="en-US" dirty="0" err="1" smtClean="0">
                <a:solidFill>
                  <a:schemeClr val="accent1"/>
                </a:solidFill>
              </a:rPr>
              <a:t>procerus</a:t>
            </a:r>
            <a:r>
              <a:rPr lang="en-US" dirty="0" smtClean="0">
                <a:solidFill>
                  <a:schemeClr val="accent1"/>
                </a:solidFill>
              </a:rPr>
              <a:t> is the most superior </a:t>
            </a:r>
            <a:r>
              <a:rPr lang="en-US" dirty="0" smtClean="0"/>
              <a:t>of the nasal muscles. It also lies superficially to the other muscles of facial expression.</a:t>
            </a:r>
          </a:p>
          <a:p>
            <a:r>
              <a:rPr lang="en-US" b="1" dirty="0" smtClean="0"/>
              <a:t>Attachments</a:t>
            </a:r>
            <a:r>
              <a:rPr lang="en-US" dirty="0" smtClean="0"/>
              <a:t>: It originates from the </a:t>
            </a:r>
            <a:r>
              <a:rPr lang="en-US" dirty="0" smtClean="0">
                <a:solidFill>
                  <a:schemeClr val="accent2"/>
                </a:solidFill>
              </a:rPr>
              <a:t>nasal bone, inserting into the lower medial forehead.</a:t>
            </a:r>
          </a:p>
          <a:p>
            <a:r>
              <a:rPr lang="en-US" b="1" dirty="0" smtClean="0"/>
              <a:t>Actions</a:t>
            </a:r>
            <a:r>
              <a:rPr lang="en-US" dirty="0" smtClean="0"/>
              <a:t>:  Contraction of this muscle pulls the eyebrows downward to produce transverse wrinkles over the nose.</a:t>
            </a:r>
          </a:p>
          <a:p>
            <a:r>
              <a:rPr lang="en-US" b="1" dirty="0" smtClean="0"/>
              <a:t>Innervation</a:t>
            </a:r>
            <a:r>
              <a:rPr lang="en-US" dirty="0" smtClean="0"/>
              <a:t>: Facial nerve.</a:t>
            </a:r>
            <a:endParaRPr lang="en-US" dirty="0"/>
          </a:p>
        </p:txBody>
      </p:sp>
    </p:spTree>
    <p:extLst>
      <p:ext uri="{BB962C8B-B14F-4D97-AF65-F5344CB8AC3E}">
        <p14:creationId xmlns:p14="http://schemas.microsoft.com/office/powerpoint/2010/main" val="2167200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lstStyle/>
          <a:p>
            <a:pPr marL="0" indent="0">
              <a:buNone/>
            </a:pPr>
            <a:r>
              <a:rPr lang="en-US" b="1" dirty="0" smtClean="0"/>
              <a:t>Depressor </a:t>
            </a:r>
            <a:r>
              <a:rPr lang="en-US" b="1" dirty="0" err="1" smtClean="0"/>
              <a:t>Septi</a:t>
            </a:r>
            <a:r>
              <a:rPr lang="en-US" b="1" dirty="0" smtClean="0"/>
              <a:t> </a:t>
            </a:r>
            <a:r>
              <a:rPr lang="en-US" b="1" dirty="0" err="1" smtClean="0"/>
              <a:t>Nasi</a:t>
            </a:r>
            <a:endParaRPr lang="en-US" dirty="0" smtClean="0"/>
          </a:p>
          <a:p>
            <a:r>
              <a:rPr lang="en-US" dirty="0" smtClean="0"/>
              <a:t>This muscle assists the </a:t>
            </a:r>
            <a:r>
              <a:rPr lang="en-US" dirty="0" smtClean="0">
                <a:solidFill>
                  <a:schemeClr val="accent2"/>
                </a:solidFill>
              </a:rPr>
              <a:t>alar part of the </a:t>
            </a:r>
            <a:r>
              <a:rPr lang="en-US" dirty="0" err="1" smtClean="0">
                <a:solidFill>
                  <a:schemeClr val="accent2"/>
                </a:solidFill>
              </a:rPr>
              <a:t>nasali</a:t>
            </a:r>
            <a:r>
              <a:rPr lang="en-US" dirty="0" smtClean="0">
                <a:solidFill>
                  <a:schemeClr val="accent2"/>
                </a:solidFill>
              </a:rPr>
              <a:t> in opening the nostrils.</a:t>
            </a:r>
          </a:p>
          <a:p>
            <a:r>
              <a:rPr lang="en-US" b="1" dirty="0" smtClean="0"/>
              <a:t>Attachments</a:t>
            </a:r>
            <a:r>
              <a:rPr lang="en-US" dirty="0" smtClean="0"/>
              <a:t>: It runs from the maxilla (above the medial incisor tooth) to the nasal septum.</a:t>
            </a:r>
          </a:p>
          <a:p>
            <a:r>
              <a:rPr lang="en-US" b="1" dirty="0" smtClean="0"/>
              <a:t>Actions</a:t>
            </a:r>
            <a:r>
              <a:rPr lang="en-US" dirty="0" smtClean="0"/>
              <a:t>: It pulls the nose inferiorly, opening the nares.</a:t>
            </a:r>
          </a:p>
          <a:p>
            <a:r>
              <a:rPr lang="en-US" b="1" dirty="0" smtClean="0"/>
              <a:t>Innervation</a:t>
            </a:r>
            <a:r>
              <a:rPr lang="en-US" dirty="0" smtClean="0"/>
              <a:t>: Facial nerve.</a:t>
            </a:r>
            <a:endParaRPr lang="en-US" dirty="0"/>
          </a:p>
        </p:txBody>
      </p:sp>
    </p:spTree>
    <p:extLst>
      <p:ext uri="{BB962C8B-B14F-4D97-AF65-F5344CB8AC3E}">
        <p14:creationId xmlns:p14="http://schemas.microsoft.com/office/powerpoint/2010/main" val="351565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76400"/>
            <a:ext cx="5653088"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45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3.Oral group</a:t>
            </a:r>
            <a:endParaRPr lang="en-US" b="1" dirty="0"/>
          </a:p>
        </p:txBody>
      </p:sp>
      <p:sp>
        <p:nvSpPr>
          <p:cNvPr id="3" name="Content Placeholder 2"/>
          <p:cNvSpPr>
            <a:spLocks noGrp="1"/>
          </p:cNvSpPr>
          <p:nvPr>
            <p:ph idx="1"/>
          </p:nvPr>
        </p:nvSpPr>
        <p:spPr>
          <a:xfrm>
            <a:off x="457200" y="1219200"/>
            <a:ext cx="8229600" cy="4906963"/>
          </a:xfrm>
        </p:spPr>
        <p:txBody>
          <a:bodyPr/>
          <a:lstStyle/>
          <a:p>
            <a:r>
              <a:rPr lang="en-US" dirty="0" smtClean="0"/>
              <a:t>These are the most important group of the </a:t>
            </a:r>
            <a:r>
              <a:rPr lang="en-US" dirty="0" smtClean="0">
                <a:solidFill>
                  <a:schemeClr val="accent1"/>
                </a:solidFill>
              </a:rPr>
              <a:t>facial </a:t>
            </a:r>
            <a:r>
              <a:rPr lang="en-US" dirty="0" err="1" smtClean="0">
                <a:solidFill>
                  <a:schemeClr val="accent1"/>
                </a:solidFill>
              </a:rPr>
              <a:t>expressors</a:t>
            </a:r>
            <a:r>
              <a:rPr lang="en-US" dirty="0" smtClean="0"/>
              <a:t>: responsible for movements of the mouth and lips. Such movements are required in singing and whistling and add emphasis to vocal communication.</a:t>
            </a:r>
          </a:p>
          <a:p>
            <a:r>
              <a:rPr lang="en-US" dirty="0" smtClean="0"/>
              <a:t>The oral group of muscles consists of the orbicularis </a:t>
            </a:r>
            <a:r>
              <a:rPr lang="en-US" dirty="0" err="1" smtClean="0"/>
              <a:t>oris</a:t>
            </a:r>
            <a:r>
              <a:rPr lang="en-US" dirty="0" smtClean="0"/>
              <a:t>, </a:t>
            </a:r>
            <a:r>
              <a:rPr lang="en-US" dirty="0" err="1" smtClean="0"/>
              <a:t>buccinator</a:t>
            </a:r>
            <a:r>
              <a:rPr lang="en-US" dirty="0" smtClean="0"/>
              <a:t>, and various smaller muscles.</a:t>
            </a:r>
          </a:p>
          <a:p>
            <a:endParaRPr lang="en-US" dirty="0" smtClean="0"/>
          </a:p>
          <a:p>
            <a:endParaRPr lang="en-US" dirty="0"/>
          </a:p>
        </p:txBody>
      </p:sp>
    </p:spTree>
    <p:extLst>
      <p:ext uri="{BB962C8B-B14F-4D97-AF65-F5344CB8AC3E}">
        <p14:creationId xmlns:p14="http://schemas.microsoft.com/office/powerpoint/2010/main" val="267015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smtClean="0"/>
              <a:t>Orbicularis </a:t>
            </a:r>
            <a:r>
              <a:rPr lang="en-US" b="1" dirty="0" err="1" smtClean="0"/>
              <a:t>Oris</a:t>
            </a:r>
            <a:endParaRPr lang="en-US" dirty="0" smtClean="0"/>
          </a:p>
          <a:p>
            <a:r>
              <a:rPr lang="en-US" dirty="0" smtClean="0"/>
              <a:t>The </a:t>
            </a:r>
            <a:r>
              <a:rPr lang="en-US" dirty="0" err="1" smtClean="0"/>
              <a:t>fibres</a:t>
            </a:r>
            <a:r>
              <a:rPr lang="en-US" dirty="0" smtClean="0"/>
              <a:t> of the orbicularis </a:t>
            </a:r>
            <a:r>
              <a:rPr lang="en-US" dirty="0" err="1" smtClean="0"/>
              <a:t>oris</a:t>
            </a:r>
            <a:r>
              <a:rPr lang="en-US" dirty="0" smtClean="0"/>
              <a:t> enclose the opening to the oral cavity.</a:t>
            </a:r>
          </a:p>
          <a:p>
            <a:r>
              <a:rPr lang="en-US" b="1" dirty="0" smtClean="0"/>
              <a:t>Attachments:</a:t>
            </a:r>
            <a:r>
              <a:rPr lang="en-US" dirty="0" smtClean="0"/>
              <a:t> Arises from the maxilla and from the other muscles of the cheek. It inserts into the skin and mucous membranes of the lips.</a:t>
            </a:r>
          </a:p>
          <a:p>
            <a:r>
              <a:rPr lang="en-US" b="1" dirty="0" smtClean="0"/>
              <a:t>Action:</a:t>
            </a:r>
            <a:r>
              <a:rPr lang="en-US" dirty="0" smtClean="0"/>
              <a:t> Purses the lips.</a:t>
            </a:r>
          </a:p>
          <a:p>
            <a:r>
              <a:rPr lang="en-US" b="1" dirty="0" smtClean="0"/>
              <a:t>Innervation</a:t>
            </a:r>
            <a:r>
              <a:rPr lang="en-US" dirty="0" smtClean="0"/>
              <a:t>: Facial nerve.</a:t>
            </a:r>
            <a:endParaRPr lang="en-US" dirty="0"/>
          </a:p>
        </p:txBody>
      </p:sp>
    </p:spTree>
    <p:extLst>
      <p:ext uri="{BB962C8B-B14F-4D97-AF65-F5344CB8AC3E}">
        <p14:creationId xmlns:p14="http://schemas.microsoft.com/office/powerpoint/2010/main" val="1350206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lnSpcReduction="10000"/>
          </a:bodyPr>
          <a:lstStyle/>
          <a:p>
            <a:pPr marL="0" indent="0">
              <a:buNone/>
            </a:pPr>
            <a:r>
              <a:rPr lang="en-US" b="1" dirty="0" err="1" smtClean="0"/>
              <a:t>Buccinator</a:t>
            </a:r>
            <a:endParaRPr lang="en-US" dirty="0" smtClean="0"/>
          </a:p>
          <a:p>
            <a:r>
              <a:rPr lang="en-US" dirty="0" smtClean="0"/>
              <a:t>This muscle is located between the mandible and maxilla, deep to the other muscles of the face.</a:t>
            </a:r>
          </a:p>
          <a:p>
            <a:r>
              <a:rPr lang="en-US" b="1" dirty="0" smtClean="0"/>
              <a:t>Attachments: </a:t>
            </a:r>
            <a:r>
              <a:rPr lang="en-US" dirty="0" smtClean="0"/>
              <a:t>It originates from the maxilla and mandible. The </a:t>
            </a:r>
            <a:r>
              <a:rPr lang="en-US" dirty="0" err="1" smtClean="0"/>
              <a:t>fibres</a:t>
            </a:r>
            <a:r>
              <a:rPr lang="en-US" dirty="0" smtClean="0"/>
              <a:t> run in an </a:t>
            </a:r>
            <a:r>
              <a:rPr lang="en-US" dirty="0" err="1" smtClean="0"/>
              <a:t>inferomedial</a:t>
            </a:r>
            <a:r>
              <a:rPr lang="en-US" dirty="0" smtClean="0"/>
              <a:t> direction, blending with the orbicularis </a:t>
            </a:r>
            <a:r>
              <a:rPr lang="en-US" dirty="0" err="1" smtClean="0"/>
              <a:t>oris</a:t>
            </a:r>
            <a:r>
              <a:rPr lang="en-US" dirty="0" smtClean="0"/>
              <a:t> and the skin of the lips.</a:t>
            </a:r>
          </a:p>
          <a:p>
            <a:r>
              <a:rPr lang="en-US" b="1" dirty="0" smtClean="0"/>
              <a:t>Actions</a:t>
            </a:r>
            <a:r>
              <a:rPr lang="en-US" dirty="0" smtClean="0"/>
              <a:t>: The </a:t>
            </a:r>
            <a:r>
              <a:rPr lang="en-US" dirty="0" err="1" smtClean="0"/>
              <a:t>buccinator</a:t>
            </a:r>
            <a:r>
              <a:rPr lang="en-US" dirty="0" smtClean="0"/>
              <a:t> pulls the cheek inwards against the teeth, preventing accumulation of food in that area.</a:t>
            </a:r>
          </a:p>
          <a:p>
            <a:r>
              <a:rPr lang="en-US" b="1" dirty="0" smtClean="0"/>
              <a:t>Innervation</a:t>
            </a:r>
            <a:r>
              <a:rPr lang="en-US" dirty="0" smtClean="0"/>
              <a:t>: Facial nerve.</a:t>
            </a:r>
            <a:endParaRPr lang="en-US" dirty="0"/>
          </a:p>
        </p:txBody>
      </p:sp>
    </p:spTree>
    <p:extLst>
      <p:ext uri="{BB962C8B-B14F-4D97-AF65-F5344CB8AC3E}">
        <p14:creationId xmlns:p14="http://schemas.microsoft.com/office/powerpoint/2010/main" val="1702631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565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txBody>
          <a:bodyPr>
            <a:normAutofit/>
          </a:bodyPr>
          <a:lstStyle/>
          <a:p>
            <a:pPr marL="0" indent="0">
              <a:buNone/>
            </a:pPr>
            <a:r>
              <a:rPr lang="en-US" b="1" u="sng" dirty="0" smtClean="0"/>
              <a:t>Other Oral Muscles</a:t>
            </a:r>
            <a:endParaRPr lang="en-US" dirty="0" smtClean="0"/>
          </a:p>
          <a:p>
            <a:r>
              <a:rPr lang="en-US" dirty="0" smtClean="0"/>
              <a:t>There are other muscles that act on the lips and mouth. Anatomically, they can be divided into upper and lower groups:</a:t>
            </a:r>
          </a:p>
          <a:p>
            <a:pPr lvl="1"/>
            <a:r>
              <a:rPr lang="en-US" sz="3200" dirty="0" smtClean="0"/>
              <a:t>The lower group contains the depressor </a:t>
            </a:r>
            <a:r>
              <a:rPr lang="en-US" sz="3200" dirty="0" err="1" smtClean="0"/>
              <a:t>anguli</a:t>
            </a:r>
            <a:r>
              <a:rPr lang="en-US" sz="3200" dirty="0" smtClean="0"/>
              <a:t> </a:t>
            </a:r>
            <a:r>
              <a:rPr lang="en-US" sz="3200" dirty="0" err="1" smtClean="0"/>
              <a:t>oris</a:t>
            </a:r>
            <a:r>
              <a:rPr lang="en-US" sz="3200" dirty="0" smtClean="0"/>
              <a:t>, depressor </a:t>
            </a:r>
            <a:r>
              <a:rPr lang="en-US" sz="3200" dirty="0" err="1" smtClean="0"/>
              <a:t>labii</a:t>
            </a:r>
            <a:r>
              <a:rPr lang="en-US" sz="3200" dirty="0" smtClean="0"/>
              <a:t> </a:t>
            </a:r>
            <a:r>
              <a:rPr lang="en-US" sz="3200" dirty="0" err="1" smtClean="0"/>
              <a:t>inferioris</a:t>
            </a:r>
            <a:r>
              <a:rPr lang="en-US" sz="3200" dirty="0" smtClean="0"/>
              <a:t> and the </a:t>
            </a:r>
            <a:r>
              <a:rPr lang="en-US" sz="3200" dirty="0" err="1" smtClean="0"/>
              <a:t>mentalis</a:t>
            </a:r>
            <a:r>
              <a:rPr lang="en-US" sz="3200" dirty="0" smtClean="0"/>
              <a:t>.</a:t>
            </a:r>
          </a:p>
          <a:p>
            <a:pPr lvl="2"/>
            <a:r>
              <a:rPr lang="en-US" b="1" dirty="0" smtClean="0"/>
              <a:t>Depressor </a:t>
            </a:r>
            <a:r>
              <a:rPr lang="en-US" b="1" dirty="0" err="1" smtClean="0"/>
              <a:t>anguli</a:t>
            </a:r>
            <a:r>
              <a:rPr lang="en-US" b="1" dirty="0"/>
              <a:t> </a:t>
            </a:r>
            <a:r>
              <a:rPr lang="en-US" b="1" dirty="0" err="1" smtClean="0"/>
              <a:t>oris</a:t>
            </a:r>
            <a:r>
              <a:rPr lang="en-US" b="1" dirty="0" smtClean="0"/>
              <a:t> </a:t>
            </a:r>
            <a:r>
              <a:rPr lang="en-US" dirty="0" smtClean="0"/>
              <a:t>– originates from mental tubercle and oblique mandible (it is </a:t>
            </a:r>
            <a:r>
              <a:rPr lang="en-US" dirty="0" err="1" smtClean="0"/>
              <a:t>continous</a:t>
            </a:r>
            <a:r>
              <a:rPr lang="en-US" dirty="0" smtClean="0"/>
              <a:t> with </a:t>
            </a:r>
            <a:r>
              <a:rPr lang="en-US" dirty="0" err="1" smtClean="0"/>
              <a:t>platysma</a:t>
            </a:r>
            <a:r>
              <a:rPr lang="en-US" dirty="0" smtClean="0"/>
              <a:t> muscle).  Inserts into </a:t>
            </a:r>
            <a:r>
              <a:rPr lang="en-US" dirty="0" err="1" smtClean="0"/>
              <a:t>modiolus</a:t>
            </a:r>
            <a:r>
              <a:rPr lang="en-US" dirty="0" smtClean="0"/>
              <a:t>. Its action is to depress angle of the mouth.  Blood supply is by inferior labial artery(facial artery); mental artery (maxillary artery). Nerve supply is by </a:t>
            </a:r>
            <a:r>
              <a:rPr lang="en-US" dirty="0" err="1" smtClean="0"/>
              <a:t>buccal</a:t>
            </a:r>
            <a:r>
              <a:rPr lang="en-US" dirty="0" smtClean="0"/>
              <a:t> and mandibular branches of facial nerve</a:t>
            </a:r>
          </a:p>
        </p:txBody>
      </p:sp>
    </p:spTree>
    <p:extLst>
      <p:ext uri="{BB962C8B-B14F-4D97-AF65-F5344CB8AC3E}">
        <p14:creationId xmlns:p14="http://schemas.microsoft.com/office/powerpoint/2010/main" val="351104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lnSpcReduction="10000"/>
          </a:bodyPr>
          <a:lstStyle/>
          <a:p>
            <a:pPr lvl="1"/>
            <a:r>
              <a:rPr lang="en-US" b="1" dirty="0"/>
              <a:t>Depressor </a:t>
            </a:r>
            <a:r>
              <a:rPr lang="en-US" b="1" dirty="0" err="1"/>
              <a:t>labii</a:t>
            </a:r>
            <a:r>
              <a:rPr lang="en-US" b="1" dirty="0"/>
              <a:t> </a:t>
            </a:r>
            <a:r>
              <a:rPr lang="en-US" b="1" dirty="0" err="1" smtClean="0"/>
              <a:t>inferioris</a:t>
            </a:r>
            <a:r>
              <a:rPr lang="en-US" b="1" dirty="0" smtClean="0"/>
              <a:t>-  </a:t>
            </a:r>
            <a:r>
              <a:rPr lang="en-US" dirty="0" smtClean="0"/>
              <a:t>originates from oblique line of mandible (</a:t>
            </a:r>
            <a:r>
              <a:rPr lang="en-US" dirty="0" err="1" smtClean="0"/>
              <a:t>continous</a:t>
            </a:r>
            <a:r>
              <a:rPr lang="en-US" dirty="0" smtClean="0"/>
              <a:t> with </a:t>
            </a:r>
            <a:r>
              <a:rPr lang="en-US" dirty="0" err="1" smtClean="0"/>
              <a:t>platsyma</a:t>
            </a:r>
            <a:r>
              <a:rPr lang="en-US" dirty="0" smtClean="0"/>
              <a:t>)a </a:t>
            </a:r>
            <a:r>
              <a:rPr lang="en-US" dirty="0" err="1" smtClean="0"/>
              <a:t>nd</a:t>
            </a:r>
            <a:r>
              <a:rPr lang="en-US" dirty="0" smtClean="0"/>
              <a:t> inserts into skin </a:t>
            </a:r>
            <a:r>
              <a:rPr lang="en-US" dirty="0"/>
              <a:t>and </a:t>
            </a:r>
            <a:r>
              <a:rPr lang="en-US" dirty="0" err="1"/>
              <a:t>submucosa</a:t>
            </a:r>
            <a:r>
              <a:rPr lang="en-US" dirty="0"/>
              <a:t> of lower </a:t>
            </a:r>
            <a:r>
              <a:rPr lang="en-US" dirty="0" smtClean="0"/>
              <a:t>lip.  Its blood supply is by inferior </a:t>
            </a:r>
            <a:r>
              <a:rPr lang="en-US" dirty="0"/>
              <a:t>labial branch of facial artery, mental branch of maxillary artery</a:t>
            </a:r>
            <a:r>
              <a:rPr lang="en-US" dirty="0" smtClean="0"/>
              <a:t>  . Nerve supply is by </a:t>
            </a:r>
            <a:r>
              <a:rPr lang="en-US" dirty="0"/>
              <a:t>Mandibular branch of facial nerve (CN VII) </a:t>
            </a:r>
            <a:r>
              <a:rPr lang="en-US" dirty="0" smtClean="0"/>
              <a:t> . It action is to depress lower </a:t>
            </a:r>
            <a:r>
              <a:rPr lang="en-US" dirty="0"/>
              <a:t>lip </a:t>
            </a:r>
            <a:r>
              <a:rPr lang="en-US" dirty="0" err="1"/>
              <a:t>inferolaterally</a:t>
            </a:r>
            <a:endParaRPr lang="en-US" dirty="0"/>
          </a:p>
          <a:p>
            <a:pPr lvl="1"/>
            <a:r>
              <a:rPr lang="en-US" b="1" dirty="0" err="1" smtClean="0"/>
              <a:t>Mentalis</a:t>
            </a:r>
            <a:r>
              <a:rPr lang="en-US" dirty="0" smtClean="0"/>
              <a:t>- originates from  </a:t>
            </a:r>
            <a:r>
              <a:rPr lang="en-US" dirty="0"/>
              <a:t>the mandible (lower jaw) and runs vertically from below the lower lip to the lower part of the chin</a:t>
            </a:r>
            <a:r>
              <a:rPr lang="en-US" dirty="0" smtClean="0"/>
              <a:t>. </a:t>
            </a:r>
            <a:r>
              <a:rPr lang="en-US" dirty="0"/>
              <a:t>Elevates, </a:t>
            </a:r>
            <a:r>
              <a:rPr lang="en-US" dirty="0" err="1"/>
              <a:t>everts</a:t>
            </a:r>
            <a:r>
              <a:rPr lang="en-US" dirty="0"/>
              <a:t> and protrudes lower lip, wrinkles skin of </a:t>
            </a:r>
            <a:r>
              <a:rPr lang="en-US" dirty="0" smtClean="0"/>
              <a:t>chin. </a:t>
            </a:r>
            <a:r>
              <a:rPr lang="en-US" dirty="0" err="1" smtClean="0"/>
              <a:t>Innerveted</a:t>
            </a:r>
            <a:r>
              <a:rPr lang="en-US" dirty="0" smtClean="0"/>
              <a:t> by </a:t>
            </a:r>
            <a:r>
              <a:rPr lang="en-US" dirty="0"/>
              <a:t>Mandibular branch of facial nerve (CN VII</a:t>
            </a:r>
            <a:r>
              <a:rPr lang="en-US" dirty="0" smtClean="0"/>
              <a:t>). </a:t>
            </a:r>
            <a:r>
              <a:rPr lang="en-US" dirty="0"/>
              <a:t>Inferior labial branch of facial artery, mental branch of the maxillary artery</a:t>
            </a:r>
          </a:p>
          <a:p>
            <a:endParaRPr lang="en-US" dirty="0"/>
          </a:p>
        </p:txBody>
      </p:sp>
    </p:spTree>
    <p:extLst>
      <p:ext uri="{BB962C8B-B14F-4D97-AF65-F5344CB8AC3E}">
        <p14:creationId xmlns:p14="http://schemas.microsoft.com/office/powerpoint/2010/main" val="3999357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lvl="1"/>
            <a:r>
              <a:rPr lang="en-US" sz="3200" dirty="0"/>
              <a:t>The upper group contains the</a:t>
            </a:r>
          </a:p>
          <a:p>
            <a:pPr lvl="2"/>
            <a:r>
              <a:rPr lang="en-US" dirty="0"/>
              <a:t> </a:t>
            </a:r>
            <a:r>
              <a:rPr lang="en-US" sz="2800" b="1" dirty="0" err="1"/>
              <a:t>R</a:t>
            </a:r>
            <a:r>
              <a:rPr lang="en-US" sz="2800" b="1" dirty="0" err="1" smtClean="0"/>
              <a:t>isorius</a:t>
            </a:r>
            <a:r>
              <a:rPr lang="en-US" sz="2800" dirty="0" smtClean="0"/>
              <a:t>- </a:t>
            </a:r>
            <a:r>
              <a:rPr lang="en-US" sz="2800" dirty="0"/>
              <a:t>responsible for the lateral movement of the mouth </a:t>
            </a:r>
            <a:r>
              <a:rPr lang="en-US" sz="2800" dirty="0" err="1"/>
              <a:t>i.e</a:t>
            </a:r>
            <a:r>
              <a:rPr lang="en-US" sz="2800" dirty="0"/>
              <a:t> it if found </a:t>
            </a:r>
            <a:r>
              <a:rPr lang="en-US" sz="2800" dirty="0">
                <a:solidFill>
                  <a:schemeClr val="accent2"/>
                </a:solidFill>
              </a:rPr>
              <a:t>around the lips</a:t>
            </a:r>
            <a:r>
              <a:rPr lang="en-US" sz="2800" dirty="0" smtClean="0"/>
              <a:t>. </a:t>
            </a:r>
            <a:r>
              <a:rPr lang="en-US" sz="2800" dirty="0"/>
              <a:t>It closes the lips, responsible for whistling and kissing </a:t>
            </a:r>
            <a:r>
              <a:rPr lang="en-US" sz="2800" dirty="0" err="1"/>
              <a:t>i.e</a:t>
            </a:r>
            <a:r>
              <a:rPr lang="en-US" sz="2800" dirty="0"/>
              <a:t> protrusion of mouth. It originates from </a:t>
            </a:r>
            <a:r>
              <a:rPr lang="en-US" sz="2800" dirty="0">
                <a:solidFill>
                  <a:schemeClr val="accent2"/>
                </a:solidFill>
              </a:rPr>
              <a:t>parotid fascia, </a:t>
            </a:r>
            <a:r>
              <a:rPr lang="en-US" sz="2800" dirty="0" err="1">
                <a:solidFill>
                  <a:schemeClr val="accent2"/>
                </a:solidFill>
              </a:rPr>
              <a:t>buccal</a:t>
            </a:r>
            <a:r>
              <a:rPr lang="en-US" sz="2800" dirty="0">
                <a:solidFill>
                  <a:schemeClr val="accent2"/>
                </a:solidFill>
              </a:rPr>
              <a:t> skin, </a:t>
            </a:r>
            <a:r>
              <a:rPr lang="en-US" sz="2800" dirty="0" err="1">
                <a:solidFill>
                  <a:schemeClr val="accent2"/>
                </a:solidFill>
              </a:rPr>
              <a:t>zygomatic</a:t>
            </a:r>
            <a:r>
              <a:rPr lang="en-US" sz="2800" dirty="0">
                <a:solidFill>
                  <a:schemeClr val="accent2"/>
                </a:solidFill>
              </a:rPr>
              <a:t> bone and inserts in </a:t>
            </a:r>
            <a:r>
              <a:rPr lang="en-US" sz="2800" dirty="0" err="1">
                <a:solidFill>
                  <a:schemeClr val="accent2"/>
                </a:solidFill>
              </a:rPr>
              <a:t>modiolus</a:t>
            </a:r>
            <a:r>
              <a:rPr lang="en-US" sz="2800" dirty="0">
                <a:solidFill>
                  <a:schemeClr val="accent2"/>
                </a:solidFill>
              </a:rPr>
              <a:t>.</a:t>
            </a:r>
            <a:r>
              <a:rPr lang="en-US" sz="2800" dirty="0"/>
              <a:t> Nerve supply is by </a:t>
            </a:r>
            <a:r>
              <a:rPr lang="en-US" sz="2800" dirty="0" err="1"/>
              <a:t>buccal</a:t>
            </a:r>
            <a:r>
              <a:rPr lang="en-US" sz="2800" dirty="0"/>
              <a:t> branch of facial nerve. Blood supply is by superior labial artery of facial artery</a:t>
            </a:r>
          </a:p>
        </p:txBody>
      </p:sp>
    </p:spTree>
    <p:extLst>
      <p:ext uri="{BB962C8B-B14F-4D97-AF65-F5344CB8AC3E}">
        <p14:creationId xmlns:p14="http://schemas.microsoft.com/office/powerpoint/2010/main" val="355165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lstStyle/>
          <a:p>
            <a:r>
              <a:rPr lang="en-US" dirty="0" smtClean="0">
                <a:solidFill>
                  <a:schemeClr val="tx1"/>
                </a:solidFill>
              </a:rPr>
              <a:t>The bones of the cranium are:</a:t>
            </a:r>
            <a:endParaRPr lang="fr-FR" dirty="0" smtClean="0"/>
          </a:p>
          <a:p>
            <a:pPr>
              <a:buFont typeface="Wingdings" pitchFamily="2" charset="2"/>
              <a:buChar char="ü"/>
            </a:pPr>
            <a:r>
              <a:rPr lang="fr-FR" dirty="0" smtClean="0"/>
              <a:t>frontal </a:t>
            </a:r>
            <a:r>
              <a:rPr lang="fr-FR" dirty="0" err="1" smtClean="0"/>
              <a:t>bone</a:t>
            </a:r>
            <a:endParaRPr lang="fr-FR" dirty="0" smtClean="0"/>
          </a:p>
          <a:p>
            <a:pPr>
              <a:buFont typeface="Wingdings" pitchFamily="2" charset="2"/>
              <a:buChar char="ü"/>
            </a:pPr>
            <a:r>
              <a:rPr lang="fr-FR" dirty="0" smtClean="0"/>
              <a:t>2 </a:t>
            </a:r>
            <a:r>
              <a:rPr lang="fr-FR" dirty="0" err="1" smtClean="0"/>
              <a:t>parietal</a:t>
            </a:r>
            <a:r>
              <a:rPr lang="fr-FR" dirty="0" smtClean="0"/>
              <a:t> </a:t>
            </a:r>
            <a:r>
              <a:rPr lang="fr-FR" dirty="0" err="1" smtClean="0"/>
              <a:t>bones</a:t>
            </a:r>
            <a:r>
              <a:rPr lang="fr-FR" dirty="0" smtClean="0"/>
              <a:t> </a:t>
            </a:r>
          </a:p>
          <a:p>
            <a:pPr>
              <a:buFont typeface="Wingdings" pitchFamily="2" charset="2"/>
              <a:buChar char="ü"/>
            </a:pPr>
            <a:r>
              <a:rPr lang="fr-FR" dirty="0" smtClean="0"/>
              <a:t>2 temporal </a:t>
            </a:r>
            <a:r>
              <a:rPr lang="fr-FR" dirty="0" err="1" smtClean="0"/>
              <a:t>bones</a:t>
            </a:r>
            <a:r>
              <a:rPr lang="fr-FR" dirty="0" smtClean="0"/>
              <a:t> </a:t>
            </a:r>
          </a:p>
          <a:p>
            <a:pPr>
              <a:buFont typeface="Wingdings" pitchFamily="2" charset="2"/>
              <a:buChar char="ü"/>
            </a:pPr>
            <a:r>
              <a:rPr lang="fr-FR" dirty="0" smtClean="0"/>
              <a:t>1 occipital </a:t>
            </a:r>
            <a:r>
              <a:rPr lang="fr-FR" dirty="0" err="1" smtClean="0"/>
              <a:t>bone</a:t>
            </a:r>
            <a:endParaRPr lang="fr-FR" dirty="0" smtClean="0"/>
          </a:p>
          <a:p>
            <a:pPr>
              <a:buFont typeface="Wingdings" pitchFamily="2" charset="2"/>
              <a:buChar char="ü"/>
            </a:pPr>
            <a:r>
              <a:rPr lang="fr-FR" dirty="0" smtClean="0"/>
              <a:t>1 </a:t>
            </a:r>
            <a:r>
              <a:rPr lang="fr-FR" dirty="0" err="1" smtClean="0"/>
              <a:t>sphenoid</a:t>
            </a:r>
            <a:r>
              <a:rPr lang="fr-FR" dirty="0" smtClean="0"/>
              <a:t> </a:t>
            </a:r>
            <a:r>
              <a:rPr lang="fr-FR" dirty="0" err="1" smtClean="0"/>
              <a:t>bone</a:t>
            </a:r>
            <a:r>
              <a:rPr lang="fr-FR" dirty="0" smtClean="0"/>
              <a:t> </a:t>
            </a:r>
          </a:p>
          <a:p>
            <a:pPr>
              <a:buFont typeface="Wingdings" pitchFamily="2" charset="2"/>
              <a:buChar char="ü"/>
            </a:pPr>
            <a:r>
              <a:rPr lang="fr-FR" dirty="0" smtClean="0"/>
              <a:t>1 </a:t>
            </a:r>
            <a:r>
              <a:rPr lang="fr-FR" dirty="0" err="1" smtClean="0"/>
              <a:t>ethmoid</a:t>
            </a:r>
            <a:r>
              <a:rPr lang="fr-FR" dirty="0" smtClean="0"/>
              <a:t> </a:t>
            </a:r>
            <a:r>
              <a:rPr lang="fr-FR" dirty="0" err="1" smtClean="0"/>
              <a:t>bone</a:t>
            </a:r>
            <a:r>
              <a:rPr lang="fr-FR" dirty="0" smtClean="0"/>
              <a:t>.</a:t>
            </a:r>
            <a:endParaRPr lang="en-US" dirty="0"/>
          </a:p>
        </p:txBody>
      </p:sp>
    </p:spTree>
    <p:extLst>
      <p:ext uri="{BB962C8B-B14F-4D97-AF65-F5344CB8AC3E}">
        <p14:creationId xmlns:p14="http://schemas.microsoft.com/office/powerpoint/2010/main" val="299609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lvl="2"/>
            <a:r>
              <a:rPr lang="en-US" dirty="0" err="1"/>
              <a:t>zygomaticus</a:t>
            </a:r>
            <a:r>
              <a:rPr lang="en-US" dirty="0"/>
              <a:t> major-  a muscle of facial expression which draws the muscle of angle of the mouth superiorly and posteriorly to allow one to smile. Originates from anterior of </a:t>
            </a:r>
            <a:r>
              <a:rPr lang="en-US" dirty="0" err="1"/>
              <a:t>zygomatic</a:t>
            </a:r>
            <a:r>
              <a:rPr lang="en-US" dirty="0"/>
              <a:t> and inserts in </a:t>
            </a:r>
            <a:r>
              <a:rPr lang="en-US" dirty="0" err="1"/>
              <a:t>modiolus</a:t>
            </a:r>
            <a:r>
              <a:rPr lang="en-US" dirty="0"/>
              <a:t> of the mouth. Nerve supply is by </a:t>
            </a:r>
            <a:r>
              <a:rPr lang="en-US" dirty="0" err="1"/>
              <a:t>zygomatic</a:t>
            </a:r>
            <a:r>
              <a:rPr lang="en-US" dirty="0"/>
              <a:t> and </a:t>
            </a:r>
            <a:r>
              <a:rPr lang="en-US" dirty="0" err="1"/>
              <a:t>buccal</a:t>
            </a:r>
            <a:r>
              <a:rPr lang="en-US" dirty="0"/>
              <a:t> branches of the facial nerve. Blood supply is by superficial labial branches of facial artery. It draws the angle of the mouth upward </a:t>
            </a:r>
            <a:r>
              <a:rPr lang="en-US" dirty="0" smtClean="0"/>
              <a:t>laterally</a:t>
            </a:r>
          </a:p>
          <a:p>
            <a:pPr lvl="2"/>
            <a:r>
              <a:rPr lang="en-US" dirty="0" err="1" smtClean="0"/>
              <a:t>zygomaticus</a:t>
            </a:r>
            <a:r>
              <a:rPr lang="en-US" dirty="0" smtClean="0"/>
              <a:t> </a:t>
            </a:r>
            <a:r>
              <a:rPr lang="en-US" dirty="0"/>
              <a:t>minor- it originates from lateral aspect of </a:t>
            </a:r>
            <a:r>
              <a:rPr lang="en-US" dirty="0" err="1"/>
              <a:t>vzygomatic</a:t>
            </a:r>
            <a:r>
              <a:rPr lang="en-US" dirty="0"/>
              <a:t> bone  and inserts into the outer part of the  upper lip. It is </a:t>
            </a:r>
            <a:r>
              <a:rPr lang="en-US" dirty="0" err="1"/>
              <a:t>innerted</a:t>
            </a:r>
            <a:r>
              <a:rPr lang="en-US" dirty="0"/>
              <a:t> by </a:t>
            </a:r>
            <a:r>
              <a:rPr lang="en-US" dirty="0" err="1"/>
              <a:t>zygomatic</a:t>
            </a:r>
            <a:r>
              <a:rPr lang="en-US" dirty="0"/>
              <a:t> and </a:t>
            </a:r>
            <a:r>
              <a:rPr lang="en-US" dirty="0" err="1"/>
              <a:t>buccal</a:t>
            </a:r>
            <a:r>
              <a:rPr lang="en-US" dirty="0"/>
              <a:t> branches of facial nerve (CN VII). Blood supply is superior labial branch of facial artery. It  elevates upper lip, exposes maxillary teeth</a:t>
            </a:r>
          </a:p>
          <a:p>
            <a:pPr marL="914400" lvl="2" indent="0">
              <a:buNone/>
            </a:pPr>
            <a:endParaRPr lang="en-US" dirty="0"/>
          </a:p>
          <a:p>
            <a:pPr marL="342900" lvl="2" indent="-342900"/>
            <a:endParaRPr lang="en-US" dirty="0" smtClean="0"/>
          </a:p>
        </p:txBody>
      </p:sp>
    </p:spTree>
    <p:extLst>
      <p:ext uri="{BB962C8B-B14F-4D97-AF65-F5344CB8AC3E}">
        <p14:creationId xmlns:p14="http://schemas.microsoft.com/office/powerpoint/2010/main" val="3418518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610600" cy="6400800"/>
          </a:xfrm>
        </p:spPr>
        <p:txBody>
          <a:bodyPr/>
          <a:lstStyle/>
          <a:p>
            <a:pPr marL="342900" lvl="2" indent="-342900"/>
            <a:r>
              <a:rPr lang="en-US" b="1" dirty="0" err="1"/>
              <a:t>levator</a:t>
            </a:r>
            <a:r>
              <a:rPr lang="en-US" b="1" dirty="0"/>
              <a:t> </a:t>
            </a:r>
            <a:r>
              <a:rPr lang="en-US" b="1" dirty="0" err="1"/>
              <a:t>labii</a:t>
            </a:r>
            <a:r>
              <a:rPr lang="en-US" b="1" dirty="0"/>
              <a:t> </a:t>
            </a:r>
            <a:r>
              <a:rPr lang="en-US" b="1" dirty="0" err="1" smtClean="0"/>
              <a:t>superioris</a:t>
            </a:r>
            <a:r>
              <a:rPr lang="en-US" b="1" dirty="0" smtClean="0"/>
              <a:t>-     </a:t>
            </a:r>
            <a:r>
              <a:rPr lang="en-US" dirty="0" smtClean="0"/>
              <a:t>originates from maxillary process of </a:t>
            </a:r>
            <a:r>
              <a:rPr lang="en-US" dirty="0" err="1" smtClean="0"/>
              <a:t>zygomatic</a:t>
            </a:r>
            <a:r>
              <a:rPr lang="en-US" dirty="0" smtClean="0"/>
              <a:t> bone. Inserts in upper lip. Elevates upper lip, exposes </a:t>
            </a:r>
            <a:r>
              <a:rPr lang="en-US" dirty="0" err="1" smtClean="0"/>
              <a:t>maxillry</a:t>
            </a:r>
            <a:r>
              <a:rPr lang="en-US" dirty="0" smtClean="0"/>
              <a:t> teeth. Blood supply is by facial artery and </a:t>
            </a:r>
            <a:r>
              <a:rPr lang="en-US" dirty="0" err="1" smtClean="0"/>
              <a:t>infraorbital</a:t>
            </a:r>
            <a:r>
              <a:rPr lang="en-US" dirty="0" smtClean="0"/>
              <a:t> branch of maxillary artery. It is innervated by </a:t>
            </a:r>
            <a:r>
              <a:rPr lang="en-US" dirty="0" err="1" smtClean="0"/>
              <a:t>zygomatic</a:t>
            </a:r>
            <a:r>
              <a:rPr lang="en-US" dirty="0" smtClean="0"/>
              <a:t> and </a:t>
            </a:r>
            <a:r>
              <a:rPr lang="en-US" dirty="0" err="1" smtClean="0"/>
              <a:t>buccal</a:t>
            </a:r>
            <a:r>
              <a:rPr lang="en-US" dirty="0" smtClean="0"/>
              <a:t> branches of facial nerve</a:t>
            </a:r>
          </a:p>
          <a:p>
            <a:pPr marL="342900" lvl="2" indent="-342900"/>
            <a:r>
              <a:rPr lang="en-US" b="1" dirty="0" err="1" smtClean="0"/>
              <a:t>levator</a:t>
            </a:r>
            <a:r>
              <a:rPr lang="en-US" b="1" dirty="0" smtClean="0"/>
              <a:t> </a:t>
            </a:r>
            <a:r>
              <a:rPr lang="en-US" b="1" dirty="0" err="1"/>
              <a:t>labii</a:t>
            </a:r>
            <a:r>
              <a:rPr lang="en-US" b="1" dirty="0"/>
              <a:t> </a:t>
            </a:r>
            <a:r>
              <a:rPr lang="en-US" b="1" dirty="0" err="1"/>
              <a:t>superioris</a:t>
            </a:r>
            <a:r>
              <a:rPr lang="en-US" b="1" dirty="0"/>
              <a:t> </a:t>
            </a:r>
            <a:r>
              <a:rPr lang="en-US" b="1" dirty="0" err="1"/>
              <a:t>alaeque</a:t>
            </a:r>
            <a:r>
              <a:rPr lang="en-US" b="1" dirty="0"/>
              <a:t> </a:t>
            </a:r>
            <a:r>
              <a:rPr lang="en-US" b="1" dirty="0" err="1" smtClean="0"/>
              <a:t>nasi</a:t>
            </a:r>
            <a:r>
              <a:rPr lang="en-US" b="1" dirty="0" smtClean="0"/>
              <a:t>-  </a:t>
            </a:r>
            <a:r>
              <a:rPr lang="en-US" dirty="0" smtClean="0"/>
              <a:t>originates from maxilla and inserts into nostrils and upper lip. Nerve innervation is by </a:t>
            </a:r>
            <a:r>
              <a:rPr lang="en-US" dirty="0" err="1" smtClean="0"/>
              <a:t>buccal</a:t>
            </a:r>
            <a:r>
              <a:rPr lang="en-US" dirty="0" smtClean="0"/>
              <a:t> branch of facial nerve. It dilates nostrils, elevates upper lip and wing of the nose</a:t>
            </a:r>
          </a:p>
          <a:p>
            <a:pPr marL="342900" lvl="2" indent="-342900"/>
            <a:r>
              <a:rPr lang="en-US" dirty="0" smtClean="0"/>
              <a:t> </a:t>
            </a:r>
            <a:r>
              <a:rPr lang="en-US" b="1" dirty="0" err="1" smtClean="0"/>
              <a:t>levator</a:t>
            </a:r>
            <a:r>
              <a:rPr lang="en-US" b="1" dirty="0" smtClean="0"/>
              <a:t> </a:t>
            </a:r>
            <a:r>
              <a:rPr lang="en-US" b="1" dirty="0" err="1"/>
              <a:t>anguli</a:t>
            </a:r>
            <a:r>
              <a:rPr lang="en-US" b="1" dirty="0"/>
              <a:t> </a:t>
            </a:r>
            <a:r>
              <a:rPr lang="en-US" b="1" dirty="0" err="1" smtClean="0"/>
              <a:t>oris</a:t>
            </a:r>
            <a:r>
              <a:rPr lang="en-US" b="1" dirty="0" smtClean="0"/>
              <a:t>-  </a:t>
            </a:r>
            <a:r>
              <a:rPr lang="en-US" dirty="0" smtClean="0"/>
              <a:t>originates from </a:t>
            </a:r>
            <a:r>
              <a:rPr lang="en-US" dirty="0"/>
              <a:t>Canine fossa of </a:t>
            </a:r>
            <a:r>
              <a:rPr lang="en-US" dirty="0" smtClean="0"/>
              <a:t>maxilla. It inserts in </a:t>
            </a:r>
            <a:r>
              <a:rPr lang="en-US" dirty="0" err="1" smtClean="0"/>
              <a:t>modiolus</a:t>
            </a:r>
            <a:r>
              <a:rPr lang="en-US" dirty="0" smtClean="0"/>
              <a:t>. Its action is to elevate </a:t>
            </a:r>
            <a:r>
              <a:rPr lang="en-US" dirty="0"/>
              <a:t>angle of </a:t>
            </a:r>
            <a:r>
              <a:rPr lang="en-US" dirty="0" smtClean="0"/>
              <a:t>mouth. It is supplied by </a:t>
            </a:r>
            <a:r>
              <a:rPr lang="en-US" dirty="0" err="1"/>
              <a:t>Zygomatic</a:t>
            </a:r>
            <a:r>
              <a:rPr lang="en-US" dirty="0"/>
              <a:t> and </a:t>
            </a:r>
            <a:r>
              <a:rPr lang="en-US" dirty="0" err="1"/>
              <a:t>buccal</a:t>
            </a:r>
            <a:r>
              <a:rPr lang="en-US" dirty="0"/>
              <a:t> branches of facial nerve (CN VII</a:t>
            </a:r>
            <a:r>
              <a:rPr lang="en-US" dirty="0" smtClean="0"/>
              <a:t>) and </a:t>
            </a:r>
            <a:r>
              <a:rPr lang="en-US" dirty="0"/>
              <a:t>Superior labial branch of facial artery, </a:t>
            </a:r>
            <a:r>
              <a:rPr lang="en-US" dirty="0" err="1"/>
              <a:t>infraorbital</a:t>
            </a:r>
            <a:r>
              <a:rPr lang="en-US" dirty="0"/>
              <a:t> branch of maxillary artery</a:t>
            </a:r>
          </a:p>
          <a:p>
            <a:endParaRPr lang="en-US" dirty="0"/>
          </a:p>
          <a:p>
            <a:endParaRPr lang="en-US" dirty="0"/>
          </a:p>
        </p:txBody>
      </p:sp>
    </p:spTree>
    <p:extLst>
      <p:ext uri="{BB962C8B-B14F-4D97-AF65-F5344CB8AC3E}">
        <p14:creationId xmlns:p14="http://schemas.microsoft.com/office/powerpoint/2010/main" val="351607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86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83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Muscles of mastication</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The muscles of mastication are associated with movements of the jaw (</a:t>
            </a:r>
            <a:r>
              <a:rPr lang="en-US" b="1" dirty="0" err="1" smtClean="0"/>
              <a:t>temporomandibular</a:t>
            </a:r>
            <a:r>
              <a:rPr lang="en-US" b="1" dirty="0" smtClean="0"/>
              <a:t> joint). </a:t>
            </a:r>
            <a:r>
              <a:rPr lang="en-US" dirty="0" smtClean="0"/>
              <a:t>They are one of the major muscle groups in the head – the other being the muscles of facial expression. </a:t>
            </a:r>
          </a:p>
          <a:p>
            <a:r>
              <a:rPr lang="en-US" dirty="0" smtClean="0"/>
              <a:t>There are four muscles:</a:t>
            </a:r>
          </a:p>
          <a:p>
            <a:pPr lvl="1"/>
            <a:r>
              <a:rPr lang="en-US" dirty="0" smtClean="0"/>
              <a:t>Masseter</a:t>
            </a:r>
          </a:p>
          <a:p>
            <a:pPr lvl="1"/>
            <a:r>
              <a:rPr lang="en-US" dirty="0" smtClean="0"/>
              <a:t>Temporalis</a:t>
            </a:r>
          </a:p>
          <a:p>
            <a:pPr lvl="1"/>
            <a:r>
              <a:rPr lang="en-US" dirty="0" smtClean="0"/>
              <a:t>Medial </a:t>
            </a:r>
            <a:r>
              <a:rPr lang="en-US" dirty="0" err="1" smtClean="0"/>
              <a:t>pterygoid</a:t>
            </a:r>
            <a:endParaRPr lang="en-US" dirty="0" smtClean="0"/>
          </a:p>
          <a:p>
            <a:pPr lvl="1"/>
            <a:r>
              <a:rPr lang="en-US" dirty="0" smtClean="0"/>
              <a:t>Lateral </a:t>
            </a:r>
            <a:r>
              <a:rPr lang="en-US" dirty="0" err="1" smtClean="0"/>
              <a:t>pterygoid</a:t>
            </a:r>
            <a:endParaRPr lang="en-US" dirty="0"/>
          </a:p>
        </p:txBody>
      </p:sp>
    </p:spTree>
    <p:extLst>
      <p:ext uri="{BB962C8B-B14F-4D97-AF65-F5344CB8AC3E}">
        <p14:creationId xmlns:p14="http://schemas.microsoft.com/office/powerpoint/2010/main" val="4045336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85000" lnSpcReduction="20000"/>
          </a:bodyPr>
          <a:lstStyle/>
          <a:p>
            <a:r>
              <a:rPr lang="en-US" dirty="0" smtClean="0"/>
              <a:t>The muscles of mastication develop from the first pharyngeal arch. Thus, they are innervated by a branch of the </a:t>
            </a:r>
            <a:r>
              <a:rPr lang="en-US" dirty="0" smtClean="0">
                <a:solidFill>
                  <a:schemeClr val="accent1"/>
                </a:solidFill>
              </a:rPr>
              <a:t>trigeminal nerve (CN V)</a:t>
            </a:r>
            <a:r>
              <a:rPr lang="en-US" dirty="0" smtClean="0"/>
              <a:t>, the mandibular nerve.</a:t>
            </a:r>
          </a:p>
          <a:p>
            <a:pPr marL="0" indent="0">
              <a:buNone/>
            </a:pPr>
            <a:r>
              <a:rPr lang="en-US" b="1" dirty="0" smtClean="0"/>
              <a:t>Masseter</a:t>
            </a:r>
          </a:p>
          <a:p>
            <a:r>
              <a:rPr lang="en-US" dirty="0" smtClean="0"/>
              <a:t>The masseter muscle is the </a:t>
            </a:r>
            <a:r>
              <a:rPr lang="en-US" dirty="0" smtClean="0">
                <a:solidFill>
                  <a:schemeClr val="accent1"/>
                </a:solidFill>
              </a:rPr>
              <a:t>most powerful muscle of mastication</a:t>
            </a:r>
            <a:r>
              <a:rPr lang="en-US" dirty="0" smtClean="0"/>
              <a:t>.</a:t>
            </a:r>
          </a:p>
          <a:p>
            <a:r>
              <a:rPr lang="en-US" dirty="0" smtClean="0"/>
              <a:t> It is quadrangular in shape and has two parts: deep and superficial.</a:t>
            </a:r>
          </a:p>
          <a:p>
            <a:r>
              <a:rPr lang="en-US" dirty="0" smtClean="0"/>
              <a:t>The entirety of the muscle lies superficially to the </a:t>
            </a:r>
            <a:r>
              <a:rPr lang="en-US" b="1" dirty="0" err="1" smtClean="0"/>
              <a:t>pterygoids</a:t>
            </a:r>
            <a:r>
              <a:rPr lang="en-US" b="1" dirty="0" smtClean="0"/>
              <a:t> and temporalis</a:t>
            </a:r>
            <a:r>
              <a:rPr lang="en-US" dirty="0" smtClean="0"/>
              <a:t>, covering them.</a:t>
            </a:r>
          </a:p>
          <a:p>
            <a:r>
              <a:rPr lang="en-US" b="1" dirty="0" smtClean="0"/>
              <a:t>Attachments:</a:t>
            </a:r>
            <a:r>
              <a:rPr lang="en-US" dirty="0" smtClean="0"/>
              <a:t> The superficial part originates from maxillary process of the </a:t>
            </a:r>
            <a:r>
              <a:rPr lang="en-US" dirty="0" err="1" smtClean="0"/>
              <a:t>zygomatic</a:t>
            </a:r>
            <a:r>
              <a:rPr lang="en-US" dirty="0" smtClean="0"/>
              <a:t> bone. The deep part originates from the </a:t>
            </a:r>
            <a:r>
              <a:rPr lang="en-US" dirty="0" err="1" smtClean="0"/>
              <a:t>zygomatic</a:t>
            </a:r>
            <a:r>
              <a:rPr lang="en-US" dirty="0" smtClean="0"/>
              <a:t> arch of the temporal bone. Both parts attach to the ramus of the mandible.</a:t>
            </a:r>
          </a:p>
          <a:p>
            <a:r>
              <a:rPr lang="en-US" b="1" dirty="0" smtClean="0"/>
              <a:t>Actions</a:t>
            </a:r>
            <a:r>
              <a:rPr lang="en-US" dirty="0" smtClean="0"/>
              <a:t>: Elevates the mandible, closing the mouth.</a:t>
            </a:r>
          </a:p>
          <a:p>
            <a:r>
              <a:rPr lang="en-US" b="1" dirty="0" smtClean="0"/>
              <a:t>Innervation</a:t>
            </a:r>
            <a:r>
              <a:rPr lang="en-US" dirty="0" smtClean="0"/>
              <a:t>: Mandibular nerve (V3).</a:t>
            </a:r>
            <a:endParaRPr lang="en-US" dirty="0"/>
          </a:p>
        </p:txBody>
      </p:sp>
    </p:spTree>
    <p:extLst>
      <p:ext uri="{BB962C8B-B14F-4D97-AF65-F5344CB8AC3E}">
        <p14:creationId xmlns:p14="http://schemas.microsoft.com/office/powerpoint/2010/main" val="1845613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
            <a:ext cx="8686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6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1" dirty="0" smtClean="0"/>
              <a:t>Temporalis</a:t>
            </a:r>
            <a:r>
              <a:rPr lang="en-US" dirty="0" smtClean="0"/>
              <a:t> </a:t>
            </a:r>
          </a:p>
          <a:p>
            <a:r>
              <a:rPr lang="en-US" dirty="0" smtClean="0"/>
              <a:t>The temporalis muscle originates from the temporal fossa – a shallow depression on the lateral aspect of the skull. </a:t>
            </a:r>
          </a:p>
          <a:p>
            <a:r>
              <a:rPr lang="en-US" dirty="0" smtClean="0"/>
              <a:t>The muscle is covered by tough fascia which can be harvested surgically and used to repair a perforated tympanic membrane (an operation known as a </a:t>
            </a:r>
            <a:r>
              <a:rPr lang="en-US" dirty="0" err="1" smtClean="0"/>
              <a:t>myringoplasty</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536473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b="1" dirty="0" smtClean="0"/>
              <a:t>Attachments</a:t>
            </a:r>
            <a:r>
              <a:rPr lang="en-US" dirty="0" smtClean="0"/>
              <a:t>: Originates from the temporal fossa. It condenses into a tendon, which inserts onto the coronoid process of the mandible.</a:t>
            </a:r>
          </a:p>
          <a:p>
            <a:r>
              <a:rPr lang="en-US" b="1" dirty="0" smtClean="0"/>
              <a:t>Actions</a:t>
            </a:r>
            <a:r>
              <a:rPr lang="en-US" dirty="0" smtClean="0"/>
              <a:t>: Elevates the mandible, closing the mouth. Also retracts the mandible, pulling the jaw posteriorly.</a:t>
            </a:r>
          </a:p>
          <a:p>
            <a:r>
              <a:rPr lang="en-US" b="1" dirty="0" smtClean="0"/>
              <a:t>Innervation</a:t>
            </a:r>
            <a:r>
              <a:rPr lang="en-US" dirty="0" smtClean="0"/>
              <a:t>: Mandibular nerve (V3).</a:t>
            </a:r>
            <a:endParaRPr lang="en-US" dirty="0"/>
          </a:p>
        </p:txBody>
      </p:sp>
    </p:spTree>
    <p:extLst>
      <p:ext uri="{BB962C8B-B14F-4D97-AF65-F5344CB8AC3E}">
        <p14:creationId xmlns:p14="http://schemas.microsoft.com/office/powerpoint/2010/main" val="1899975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153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5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172200"/>
          </a:xfrm>
        </p:spPr>
        <p:txBody>
          <a:bodyPr>
            <a:normAutofit lnSpcReduction="10000"/>
          </a:bodyPr>
          <a:lstStyle/>
          <a:p>
            <a:pPr marL="0" indent="0">
              <a:buNone/>
            </a:pPr>
            <a:r>
              <a:rPr lang="en-US" sz="3500" b="1" dirty="0" smtClean="0"/>
              <a:t>Lateral </a:t>
            </a:r>
            <a:r>
              <a:rPr lang="en-US" sz="3500" b="1" dirty="0" err="1" smtClean="0"/>
              <a:t>Pterygoid</a:t>
            </a:r>
            <a:endParaRPr lang="en-US" sz="3500" b="1" dirty="0" smtClean="0"/>
          </a:p>
          <a:p>
            <a:r>
              <a:rPr lang="en-US" dirty="0" smtClean="0"/>
              <a:t>The lateral </a:t>
            </a:r>
            <a:r>
              <a:rPr lang="en-US" dirty="0" err="1" smtClean="0"/>
              <a:t>pterygoid</a:t>
            </a:r>
            <a:r>
              <a:rPr lang="en-US" dirty="0" smtClean="0"/>
              <a:t> muscle has a triangular shape with two heads: superior and inferior. It has horizontally orientated muscle </a:t>
            </a:r>
            <a:r>
              <a:rPr lang="en-US" dirty="0" err="1" smtClean="0"/>
              <a:t>fibres</a:t>
            </a:r>
            <a:r>
              <a:rPr lang="en-US" dirty="0" smtClean="0"/>
              <a:t>, and thus is the major protractor of the mandible.</a:t>
            </a:r>
          </a:p>
          <a:p>
            <a:pPr marL="0" indent="0">
              <a:buNone/>
            </a:pPr>
            <a:r>
              <a:rPr lang="en-US" b="1" dirty="0" smtClean="0"/>
              <a:t>Attachments:</a:t>
            </a:r>
          </a:p>
          <a:p>
            <a:r>
              <a:rPr lang="en-US" dirty="0" smtClean="0"/>
              <a:t>The superior head originates from the greater wing of the sphenoid.</a:t>
            </a:r>
          </a:p>
          <a:p>
            <a:r>
              <a:rPr lang="en-US" dirty="0" smtClean="0"/>
              <a:t>The inferior head originates from the lateral </a:t>
            </a:r>
            <a:r>
              <a:rPr lang="en-US" dirty="0" err="1" smtClean="0"/>
              <a:t>pterygoid</a:t>
            </a:r>
            <a:r>
              <a:rPr lang="en-US" dirty="0" smtClean="0"/>
              <a:t> plate of the sphenoid.</a:t>
            </a:r>
          </a:p>
          <a:p>
            <a:r>
              <a:rPr lang="en-US" dirty="0" smtClean="0"/>
              <a:t>The two heads converge into a tendon which attaches to the neck of the mandible.</a:t>
            </a:r>
            <a:endParaRPr lang="en-US" dirty="0"/>
          </a:p>
        </p:txBody>
      </p:sp>
    </p:spTree>
    <p:extLst>
      <p:ext uri="{BB962C8B-B14F-4D97-AF65-F5344CB8AC3E}">
        <p14:creationId xmlns:p14="http://schemas.microsoft.com/office/powerpoint/2010/main" val="88656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Frontal bone</a:t>
            </a:r>
            <a:endParaRPr lang="en-US" b="1" dirty="0"/>
          </a:p>
        </p:txBody>
      </p:sp>
      <p:sp>
        <p:nvSpPr>
          <p:cNvPr id="3" name="Content Placeholder 2"/>
          <p:cNvSpPr>
            <a:spLocks noGrp="1"/>
          </p:cNvSpPr>
          <p:nvPr>
            <p:ph idx="1"/>
          </p:nvPr>
        </p:nvSpPr>
        <p:spPr>
          <a:xfrm>
            <a:off x="457200" y="1295400"/>
            <a:ext cx="8229600" cy="5410200"/>
          </a:xfrm>
        </p:spPr>
        <p:txBody>
          <a:bodyPr>
            <a:normAutofit fontScale="85000" lnSpcReduction="10000"/>
          </a:bodyPr>
          <a:lstStyle/>
          <a:p>
            <a:r>
              <a:rPr lang="en-US" dirty="0" smtClean="0"/>
              <a:t>This is the bone of the forehead. </a:t>
            </a:r>
          </a:p>
          <a:p>
            <a:r>
              <a:rPr lang="en-US" dirty="0" smtClean="0"/>
              <a:t>It forms part of the orbital cavities (eye sockets) and the prominent ridges above the eyes, the supraorbital margins. </a:t>
            </a:r>
          </a:p>
          <a:p>
            <a:r>
              <a:rPr lang="en-US" dirty="0" smtClean="0"/>
              <a:t>Just above the supraorbital margins, within the bone, are two </a:t>
            </a:r>
            <a:r>
              <a:rPr lang="en-US" dirty="0" smtClean="0">
                <a:solidFill>
                  <a:schemeClr val="accent3"/>
                </a:solidFill>
              </a:rPr>
              <a:t>air-filled cavities or sinuses </a:t>
            </a:r>
            <a:r>
              <a:rPr lang="en-US" dirty="0" smtClean="0"/>
              <a:t>lined with ciliated mucous membrane, which open into the nasal cavity. </a:t>
            </a:r>
          </a:p>
          <a:p>
            <a:r>
              <a:rPr lang="en-US" dirty="0" smtClean="0"/>
              <a:t>The </a:t>
            </a:r>
            <a:r>
              <a:rPr lang="en-US" dirty="0" smtClean="0">
                <a:solidFill>
                  <a:schemeClr val="accent2"/>
                </a:solidFill>
              </a:rPr>
              <a:t>coronal suture </a:t>
            </a:r>
            <a:r>
              <a:rPr lang="en-US" dirty="0" smtClean="0"/>
              <a:t>joins the </a:t>
            </a:r>
            <a:r>
              <a:rPr lang="en-US" dirty="0" smtClean="0">
                <a:solidFill>
                  <a:schemeClr val="accent2"/>
                </a:solidFill>
              </a:rPr>
              <a:t>frontal and parietal bones </a:t>
            </a:r>
            <a:r>
              <a:rPr lang="en-US" dirty="0" smtClean="0"/>
              <a:t>and other fibrous joints are formed with the sphenoid, </a:t>
            </a:r>
            <a:r>
              <a:rPr lang="en-US" dirty="0" err="1" smtClean="0"/>
              <a:t>zygomatic</a:t>
            </a:r>
            <a:r>
              <a:rPr lang="en-US" dirty="0" smtClean="0"/>
              <a:t>, lacrimal, nasal and </a:t>
            </a:r>
            <a:r>
              <a:rPr lang="en-US" dirty="0" err="1" smtClean="0"/>
              <a:t>ethmoid</a:t>
            </a:r>
            <a:r>
              <a:rPr lang="en-US" dirty="0" smtClean="0"/>
              <a:t> bones. </a:t>
            </a:r>
          </a:p>
          <a:p>
            <a:r>
              <a:rPr lang="en-US" dirty="0" smtClean="0"/>
              <a:t>The bone originates in two parts joined in the midline by the frontal suture</a:t>
            </a:r>
            <a:endParaRPr lang="en-US" dirty="0"/>
          </a:p>
        </p:txBody>
      </p:sp>
    </p:spTree>
    <p:extLst>
      <p:ext uri="{BB962C8B-B14F-4D97-AF65-F5344CB8AC3E}">
        <p14:creationId xmlns:p14="http://schemas.microsoft.com/office/powerpoint/2010/main" val="1652942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r>
              <a:rPr lang="en-US" b="1" dirty="0" smtClean="0"/>
              <a:t>Actions</a:t>
            </a:r>
            <a:r>
              <a:rPr lang="en-US" dirty="0" smtClean="0"/>
              <a:t>: Acting bilaterally, the lateral </a:t>
            </a:r>
            <a:r>
              <a:rPr lang="en-US" dirty="0" err="1" smtClean="0"/>
              <a:t>pterygoids</a:t>
            </a:r>
            <a:r>
              <a:rPr lang="en-US" dirty="0" smtClean="0"/>
              <a:t> </a:t>
            </a:r>
            <a:r>
              <a:rPr lang="en-US" dirty="0" smtClean="0">
                <a:solidFill>
                  <a:schemeClr val="accent1"/>
                </a:solidFill>
              </a:rPr>
              <a:t>protract the mandible</a:t>
            </a:r>
            <a:r>
              <a:rPr lang="en-US" dirty="0" smtClean="0"/>
              <a:t>, pushing the jaw forwards. Unilateral action produces the ‘side to side’ movement of the jaw.</a:t>
            </a:r>
          </a:p>
          <a:p>
            <a:r>
              <a:rPr lang="en-US" i="1" dirty="0" smtClean="0"/>
              <a:t>Note: Contraction of the lateral </a:t>
            </a:r>
            <a:r>
              <a:rPr lang="en-US" i="1" dirty="0" err="1" smtClean="0"/>
              <a:t>pterygoid</a:t>
            </a:r>
            <a:r>
              <a:rPr lang="en-US" i="1" dirty="0" smtClean="0"/>
              <a:t> will produce lateral movement on the contralateral side. For example, contraction of left lateral </a:t>
            </a:r>
            <a:r>
              <a:rPr lang="en-US" i="1" dirty="0" err="1" smtClean="0"/>
              <a:t>pterygoid</a:t>
            </a:r>
            <a:r>
              <a:rPr lang="en-US" i="1" dirty="0" smtClean="0"/>
              <a:t> will deviate the mandible to the right.</a:t>
            </a:r>
          </a:p>
          <a:p>
            <a:r>
              <a:rPr lang="en-US" dirty="0" smtClean="0"/>
              <a:t>Innervation: Mandibular nerve (V3).</a:t>
            </a:r>
            <a:endParaRPr lang="en-US" dirty="0"/>
          </a:p>
        </p:txBody>
      </p:sp>
    </p:spTree>
    <p:extLst>
      <p:ext uri="{BB962C8B-B14F-4D97-AF65-F5344CB8AC3E}">
        <p14:creationId xmlns:p14="http://schemas.microsoft.com/office/powerpoint/2010/main" val="2820212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706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dirty="0" smtClean="0"/>
              <a:t>Muscles of the tongue</a:t>
            </a:r>
          </a:p>
          <a:p>
            <a:r>
              <a:rPr lang="en-US" dirty="0"/>
              <a:t>Most muscles serve to attach one bone, usually via a tendon, to another. </a:t>
            </a:r>
            <a:endParaRPr lang="en-US" dirty="0" smtClean="0"/>
          </a:p>
          <a:p>
            <a:r>
              <a:rPr lang="en-US" dirty="0" smtClean="0"/>
              <a:t>There </a:t>
            </a:r>
            <a:r>
              <a:rPr lang="en-US" dirty="0"/>
              <a:t>are a few places where that is not entirely true: the</a:t>
            </a:r>
            <a:r>
              <a:rPr lang="en-US" b="1" dirty="0">
                <a:hlinkClick r:id="rId2"/>
              </a:rPr>
              <a:t> ocular muscles</a:t>
            </a:r>
            <a:r>
              <a:rPr lang="en-US" dirty="0"/>
              <a:t>, the </a:t>
            </a:r>
            <a:r>
              <a:rPr lang="en-US" b="1" dirty="0" err="1"/>
              <a:t>scapulothoracic</a:t>
            </a:r>
            <a:r>
              <a:rPr lang="en-US" b="1" dirty="0"/>
              <a:t> joint</a:t>
            </a:r>
            <a:r>
              <a:rPr lang="en-US" dirty="0"/>
              <a:t>, the </a:t>
            </a:r>
            <a:r>
              <a:rPr lang="en-US" b="1" dirty="0">
                <a:hlinkClick r:id="rId3"/>
              </a:rPr>
              <a:t>diaphragm</a:t>
            </a:r>
            <a:r>
              <a:rPr lang="en-US" dirty="0">
                <a:hlinkClick r:id="rId3"/>
              </a:rPr>
              <a:t> </a:t>
            </a:r>
            <a:r>
              <a:rPr lang="en-US" dirty="0"/>
              <a:t>and </a:t>
            </a:r>
            <a:r>
              <a:rPr lang="en-US" b="1" dirty="0">
                <a:hlinkClick r:id="rId4"/>
              </a:rPr>
              <a:t>perineum</a:t>
            </a:r>
            <a:r>
              <a:rPr lang="en-US" dirty="0">
                <a:hlinkClick r:id="rId4"/>
              </a:rPr>
              <a:t> </a:t>
            </a:r>
            <a:r>
              <a:rPr lang="en-US" dirty="0"/>
              <a:t>are all good exceptions. </a:t>
            </a:r>
          </a:p>
          <a:p>
            <a:r>
              <a:rPr lang="en-US" dirty="0" smtClean="0"/>
              <a:t>However</a:t>
            </a:r>
            <a:r>
              <a:rPr lang="en-US" dirty="0"/>
              <a:t>, the tongue is extraordinary. A boneless mass that you can protrude at will, fold, invert, lay flat or fill the mouth</a:t>
            </a:r>
          </a:p>
        </p:txBody>
      </p:sp>
    </p:spTree>
    <p:extLst>
      <p:ext uri="{BB962C8B-B14F-4D97-AF65-F5344CB8AC3E}">
        <p14:creationId xmlns:p14="http://schemas.microsoft.com/office/powerpoint/2010/main" val="66124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6096000"/>
          </a:xfrm>
        </p:spPr>
        <p:txBody>
          <a:bodyPr>
            <a:normAutofit fontScale="92500" lnSpcReduction="10000"/>
          </a:bodyPr>
          <a:lstStyle/>
          <a:p>
            <a:pPr marL="0" indent="0">
              <a:buNone/>
            </a:pPr>
            <a:r>
              <a:rPr lang="en-US" b="1" dirty="0"/>
              <a:t>Intrinsic Muscles</a:t>
            </a:r>
          </a:p>
          <a:p>
            <a:r>
              <a:rPr lang="en-US" dirty="0"/>
              <a:t>The </a:t>
            </a:r>
            <a:r>
              <a:rPr lang="en-US" b="1" dirty="0"/>
              <a:t>intrinsic</a:t>
            </a:r>
            <a:r>
              <a:rPr lang="en-US" dirty="0"/>
              <a:t> muscles only attach to other structures in the tongue. </a:t>
            </a:r>
            <a:endParaRPr lang="en-US" dirty="0" smtClean="0"/>
          </a:p>
          <a:p>
            <a:r>
              <a:rPr lang="en-US" dirty="0" smtClean="0"/>
              <a:t>There </a:t>
            </a:r>
            <a:r>
              <a:rPr lang="en-US" dirty="0"/>
              <a:t>are four paired intrinsic muscles of the tongue and they are named by the direction in which they travel: the</a:t>
            </a:r>
            <a:r>
              <a:rPr lang="en-US" b="1" dirty="0"/>
              <a:t> superior longitudinal, inferior </a:t>
            </a:r>
            <a:r>
              <a:rPr lang="en-US" b="1" dirty="0" smtClean="0"/>
              <a:t>longitudinal, transverse</a:t>
            </a:r>
            <a:r>
              <a:rPr lang="en-US" b="1" dirty="0"/>
              <a:t> </a:t>
            </a:r>
            <a:r>
              <a:rPr lang="en-US" dirty="0"/>
              <a:t>and</a:t>
            </a:r>
            <a:r>
              <a:rPr lang="en-US" b="1" dirty="0"/>
              <a:t> vertical</a:t>
            </a:r>
            <a:r>
              <a:rPr lang="en-US" dirty="0"/>
              <a:t> muscles of the tongue. </a:t>
            </a:r>
            <a:endParaRPr lang="en-US" dirty="0" smtClean="0"/>
          </a:p>
          <a:p>
            <a:r>
              <a:rPr lang="en-US" dirty="0" smtClean="0"/>
              <a:t>These </a:t>
            </a:r>
            <a:r>
              <a:rPr lang="en-US" dirty="0"/>
              <a:t>muscles affect the shape and size of the tongue – for example, in tongue rolling – and have a role in facilitating speech, eating and swallowing.</a:t>
            </a:r>
          </a:p>
          <a:p>
            <a:r>
              <a:rPr lang="en-US" dirty="0"/>
              <a:t>Motor innervation for the intrinsic muscles of the tongue is via the </a:t>
            </a:r>
            <a:r>
              <a:rPr lang="en-US" dirty="0">
                <a:hlinkClick r:id="rId2"/>
              </a:rPr>
              <a:t>hypoglossal nerve</a:t>
            </a:r>
            <a:r>
              <a:rPr lang="en-US" dirty="0"/>
              <a:t> (CNXII).</a:t>
            </a:r>
          </a:p>
          <a:p>
            <a:endParaRPr lang="en-US" dirty="0"/>
          </a:p>
        </p:txBody>
      </p:sp>
    </p:spTree>
    <p:extLst>
      <p:ext uri="{BB962C8B-B14F-4D97-AF65-F5344CB8AC3E}">
        <p14:creationId xmlns:p14="http://schemas.microsoft.com/office/powerpoint/2010/main" val="2339226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a:bodyPr>
          <a:lstStyle/>
          <a:p>
            <a:pPr marL="0" indent="0">
              <a:buNone/>
            </a:pPr>
            <a:r>
              <a:rPr lang="en-US" b="1" dirty="0">
                <a:solidFill>
                  <a:srgbClr val="32323C"/>
                </a:solidFill>
                <a:latin typeface="acumin-pro"/>
              </a:rPr>
              <a:t>Extrinsic Muscles</a:t>
            </a:r>
          </a:p>
          <a:p>
            <a:pPr algn="just"/>
            <a:r>
              <a:rPr lang="en-US" dirty="0">
                <a:solidFill>
                  <a:srgbClr val="32323C"/>
                </a:solidFill>
                <a:latin typeface="acumin-pro"/>
              </a:rPr>
              <a:t>The </a:t>
            </a:r>
            <a:r>
              <a:rPr lang="en-US" b="1" dirty="0">
                <a:solidFill>
                  <a:srgbClr val="32323C"/>
                </a:solidFill>
                <a:latin typeface="acumin-pro"/>
              </a:rPr>
              <a:t>extrinsic</a:t>
            </a:r>
            <a:r>
              <a:rPr lang="en-US" dirty="0">
                <a:solidFill>
                  <a:srgbClr val="32323C"/>
                </a:solidFill>
                <a:latin typeface="acumin-pro"/>
              </a:rPr>
              <a:t> muscles are as follows:</a:t>
            </a:r>
          </a:p>
          <a:p>
            <a:pPr marL="0" indent="0">
              <a:buNone/>
            </a:pPr>
            <a:r>
              <a:rPr lang="en-US" b="1" dirty="0" smtClean="0">
                <a:solidFill>
                  <a:srgbClr val="32323C"/>
                </a:solidFill>
                <a:latin typeface="acumin-pro"/>
              </a:rPr>
              <a:t>a. </a:t>
            </a:r>
            <a:r>
              <a:rPr lang="en-US" b="1" dirty="0" err="1" smtClean="0">
                <a:solidFill>
                  <a:srgbClr val="32323C"/>
                </a:solidFill>
                <a:latin typeface="acumin-pro"/>
              </a:rPr>
              <a:t>Genioglossus</a:t>
            </a:r>
            <a:endParaRPr lang="en-US" b="1" dirty="0">
              <a:solidFill>
                <a:srgbClr val="32323C"/>
              </a:solidFill>
              <a:latin typeface="acumin-pro"/>
            </a:endParaRPr>
          </a:p>
          <a:p>
            <a:pPr algn="just">
              <a:buFont typeface="Arial"/>
              <a:buChar char="•"/>
            </a:pPr>
            <a:r>
              <a:rPr lang="en-US" dirty="0">
                <a:solidFill>
                  <a:srgbClr val="32323C"/>
                </a:solidFill>
                <a:latin typeface="acumin-pro"/>
              </a:rPr>
              <a:t>Attachments: Arises from the mandibular </a:t>
            </a:r>
            <a:r>
              <a:rPr lang="en-US" dirty="0" err="1">
                <a:solidFill>
                  <a:srgbClr val="32323C"/>
                </a:solidFill>
                <a:latin typeface="acumin-pro"/>
              </a:rPr>
              <a:t>symphsis</a:t>
            </a:r>
            <a:r>
              <a:rPr lang="en-US" dirty="0">
                <a:solidFill>
                  <a:srgbClr val="32323C"/>
                </a:solidFill>
                <a:latin typeface="acumin-pro"/>
              </a:rPr>
              <a:t>. Inserts into the body of the hyoid bone and the entire length of the tongue.</a:t>
            </a:r>
          </a:p>
          <a:p>
            <a:pPr algn="just">
              <a:buFont typeface="Arial"/>
              <a:buChar char="•"/>
            </a:pPr>
            <a:r>
              <a:rPr lang="en-US" dirty="0">
                <a:solidFill>
                  <a:srgbClr val="32323C"/>
                </a:solidFill>
                <a:latin typeface="acumin-pro"/>
              </a:rPr>
              <a:t>Function: Inferior </a:t>
            </a:r>
            <a:r>
              <a:rPr lang="en-US" dirty="0" err="1">
                <a:solidFill>
                  <a:srgbClr val="32323C"/>
                </a:solidFill>
                <a:latin typeface="acumin-pro"/>
              </a:rPr>
              <a:t>fibres</a:t>
            </a:r>
            <a:r>
              <a:rPr lang="en-US" dirty="0">
                <a:solidFill>
                  <a:srgbClr val="32323C"/>
                </a:solidFill>
                <a:latin typeface="acumin-pro"/>
              </a:rPr>
              <a:t> </a:t>
            </a:r>
            <a:r>
              <a:rPr lang="en-US" dirty="0">
                <a:solidFill>
                  <a:srgbClr val="FF0000"/>
                </a:solidFill>
                <a:latin typeface="acumin-pro"/>
              </a:rPr>
              <a:t>protrude the tongue</a:t>
            </a:r>
            <a:r>
              <a:rPr lang="en-US" dirty="0">
                <a:solidFill>
                  <a:srgbClr val="32323C"/>
                </a:solidFill>
                <a:latin typeface="acumin-pro"/>
              </a:rPr>
              <a:t>, middle </a:t>
            </a:r>
            <a:r>
              <a:rPr lang="en-US" dirty="0" err="1">
                <a:solidFill>
                  <a:srgbClr val="32323C"/>
                </a:solidFill>
                <a:latin typeface="acumin-pro"/>
              </a:rPr>
              <a:t>fibres</a:t>
            </a:r>
            <a:r>
              <a:rPr lang="en-US" dirty="0">
                <a:solidFill>
                  <a:srgbClr val="32323C"/>
                </a:solidFill>
                <a:latin typeface="acumin-pro"/>
              </a:rPr>
              <a:t> </a:t>
            </a:r>
            <a:r>
              <a:rPr lang="en-US" dirty="0">
                <a:solidFill>
                  <a:srgbClr val="FF0000"/>
                </a:solidFill>
                <a:latin typeface="acumin-pro"/>
              </a:rPr>
              <a:t>depress the tongue</a:t>
            </a:r>
            <a:r>
              <a:rPr lang="en-US" dirty="0">
                <a:solidFill>
                  <a:srgbClr val="32323C"/>
                </a:solidFill>
                <a:latin typeface="acumin-pro"/>
              </a:rPr>
              <a:t>, and superior </a:t>
            </a:r>
            <a:r>
              <a:rPr lang="en-US" dirty="0" err="1">
                <a:solidFill>
                  <a:srgbClr val="32323C"/>
                </a:solidFill>
                <a:latin typeface="acumin-pro"/>
              </a:rPr>
              <a:t>fibres</a:t>
            </a:r>
            <a:r>
              <a:rPr lang="en-US" dirty="0">
                <a:solidFill>
                  <a:srgbClr val="32323C"/>
                </a:solidFill>
                <a:latin typeface="acumin-pro"/>
              </a:rPr>
              <a:t> </a:t>
            </a:r>
            <a:r>
              <a:rPr lang="en-US" dirty="0">
                <a:solidFill>
                  <a:srgbClr val="FF0000"/>
                </a:solidFill>
                <a:latin typeface="acumin-pro"/>
              </a:rPr>
              <a:t>draw the tip back and down</a:t>
            </a:r>
          </a:p>
          <a:p>
            <a:pPr algn="just">
              <a:buFont typeface="Arial"/>
              <a:buChar char="•"/>
            </a:pPr>
            <a:r>
              <a:rPr lang="en-US" dirty="0">
                <a:solidFill>
                  <a:srgbClr val="32323C"/>
                </a:solidFill>
                <a:latin typeface="acumin-pro"/>
              </a:rPr>
              <a:t>Innervation: Motor innervation via the </a:t>
            </a:r>
            <a:r>
              <a:rPr lang="en-US" dirty="0">
                <a:solidFill>
                  <a:srgbClr val="00A99D"/>
                </a:solidFill>
                <a:latin typeface="acumin-pro"/>
                <a:hlinkClick r:id="rId2"/>
              </a:rPr>
              <a:t>hypoglossal nerve</a:t>
            </a:r>
            <a:r>
              <a:rPr lang="en-US" dirty="0">
                <a:solidFill>
                  <a:srgbClr val="32323C"/>
                </a:solidFill>
                <a:latin typeface="acumin-pro"/>
              </a:rPr>
              <a:t> (CNXII).</a:t>
            </a:r>
          </a:p>
          <a:p>
            <a:endParaRPr lang="en-US" dirty="0"/>
          </a:p>
        </p:txBody>
      </p:sp>
    </p:spTree>
    <p:extLst>
      <p:ext uri="{BB962C8B-B14F-4D97-AF65-F5344CB8AC3E}">
        <p14:creationId xmlns:p14="http://schemas.microsoft.com/office/powerpoint/2010/main" val="2980742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00800"/>
          </a:xfrm>
        </p:spPr>
        <p:txBody>
          <a:bodyPr>
            <a:normAutofit fontScale="92500" lnSpcReduction="10000"/>
          </a:bodyPr>
          <a:lstStyle/>
          <a:p>
            <a:pPr marL="0" indent="0">
              <a:buNone/>
            </a:pPr>
            <a:r>
              <a:rPr lang="en-US" b="1" dirty="0" smtClean="0"/>
              <a:t>b. </a:t>
            </a:r>
            <a:r>
              <a:rPr lang="en-US" b="1" dirty="0" err="1" smtClean="0"/>
              <a:t>Hyoglossus</a:t>
            </a:r>
            <a:endParaRPr lang="en-US" b="1" dirty="0"/>
          </a:p>
          <a:p>
            <a:r>
              <a:rPr lang="en-US" dirty="0"/>
              <a:t>Attachments: Arises from the hyoid bone and inserts into the side of the tongue</a:t>
            </a:r>
          </a:p>
          <a:p>
            <a:r>
              <a:rPr lang="en-US" dirty="0"/>
              <a:t>Function: Depresses and retracts the tongue</a:t>
            </a:r>
          </a:p>
          <a:p>
            <a:r>
              <a:rPr lang="en-US" dirty="0"/>
              <a:t>Innervation: Motor innervation via the </a:t>
            </a:r>
            <a:r>
              <a:rPr lang="en-US" dirty="0">
                <a:hlinkClick r:id="rId2"/>
              </a:rPr>
              <a:t>hypoglossal nerve</a:t>
            </a:r>
            <a:r>
              <a:rPr lang="en-US" dirty="0"/>
              <a:t> (CNXII).</a:t>
            </a:r>
          </a:p>
          <a:p>
            <a:pPr marL="0" indent="0">
              <a:buNone/>
            </a:pPr>
            <a:r>
              <a:rPr lang="en-US" b="1" dirty="0"/>
              <a:t>c</a:t>
            </a:r>
            <a:r>
              <a:rPr lang="en-US" b="1" dirty="0" smtClean="0"/>
              <a:t>. </a:t>
            </a:r>
            <a:r>
              <a:rPr lang="en-US" b="1" dirty="0" err="1" smtClean="0"/>
              <a:t>Styloglossus</a:t>
            </a:r>
            <a:endParaRPr lang="en-US" b="1" dirty="0"/>
          </a:p>
          <a:p>
            <a:r>
              <a:rPr lang="en-US" dirty="0"/>
              <a:t>Attachments: Originates at the </a:t>
            </a:r>
            <a:r>
              <a:rPr lang="en-US" dirty="0" err="1"/>
              <a:t>styloid</a:t>
            </a:r>
            <a:r>
              <a:rPr lang="en-US" dirty="0"/>
              <a:t> process of the temporal bone and inserts into the side of the tongue</a:t>
            </a:r>
          </a:p>
          <a:p>
            <a:r>
              <a:rPr lang="en-US" dirty="0"/>
              <a:t>Function: Retracts and elevates the tongue</a:t>
            </a:r>
          </a:p>
          <a:p>
            <a:r>
              <a:rPr lang="en-US" dirty="0"/>
              <a:t>Innervation: Motor innervation via the </a:t>
            </a:r>
            <a:r>
              <a:rPr lang="en-US" dirty="0">
                <a:hlinkClick r:id="rId2"/>
              </a:rPr>
              <a:t>hypoglossal nerve</a:t>
            </a:r>
            <a:r>
              <a:rPr lang="en-US" dirty="0"/>
              <a:t> (CNXII).</a:t>
            </a:r>
          </a:p>
          <a:p>
            <a:pPr marL="0" indent="0">
              <a:buNone/>
            </a:pPr>
            <a:endParaRPr lang="en-US" dirty="0"/>
          </a:p>
        </p:txBody>
      </p:sp>
    </p:spTree>
    <p:extLst>
      <p:ext uri="{BB962C8B-B14F-4D97-AF65-F5344CB8AC3E}">
        <p14:creationId xmlns:p14="http://schemas.microsoft.com/office/powerpoint/2010/main" val="619190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buNone/>
            </a:pPr>
            <a:r>
              <a:rPr lang="en-US" b="1" dirty="0" smtClean="0"/>
              <a:t>c. </a:t>
            </a:r>
            <a:r>
              <a:rPr lang="en-US" b="1" dirty="0" err="1" smtClean="0"/>
              <a:t>Palatoglossus</a:t>
            </a:r>
            <a:endParaRPr lang="en-US" b="1" dirty="0"/>
          </a:p>
          <a:p>
            <a:r>
              <a:rPr lang="en-US" dirty="0"/>
              <a:t>Attachments: Arises from the palatine </a:t>
            </a:r>
            <a:r>
              <a:rPr lang="en-US" dirty="0" err="1"/>
              <a:t>aponeurosis</a:t>
            </a:r>
            <a:r>
              <a:rPr lang="en-US" dirty="0"/>
              <a:t> and inserts broadly across the tongue</a:t>
            </a:r>
          </a:p>
          <a:p>
            <a:r>
              <a:rPr lang="en-US" dirty="0"/>
              <a:t>Function: Elevates the posterior aspect of the tongue</a:t>
            </a:r>
          </a:p>
          <a:p>
            <a:r>
              <a:rPr lang="en-US" dirty="0"/>
              <a:t>Innervation: Motor innervation via the </a:t>
            </a:r>
            <a:r>
              <a:rPr lang="en-US" dirty="0" err="1">
                <a:hlinkClick r:id="rId2"/>
              </a:rPr>
              <a:t>vagus</a:t>
            </a:r>
            <a:r>
              <a:rPr lang="en-US" dirty="0">
                <a:hlinkClick r:id="rId2"/>
              </a:rPr>
              <a:t> nerve</a:t>
            </a:r>
            <a:r>
              <a:rPr lang="en-US" dirty="0"/>
              <a:t> (CNX).</a:t>
            </a:r>
          </a:p>
          <a:p>
            <a:r>
              <a:rPr lang="en-US" dirty="0"/>
              <a:t>All of the intrinsic and extrinsic muscles are innervated by the </a:t>
            </a:r>
            <a:r>
              <a:rPr lang="en-US" dirty="0">
                <a:hlinkClick r:id="rId3"/>
              </a:rPr>
              <a:t>hypoglossal nerve</a:t>
            </a:r>
            <a:r>
              <a:rPr lang="en-US" dirty="0"/>
              <a:t> (CN XII), except </a:t>
            </a:r>
            <a:r>
              <a:rPr lang="en-US" dirty="0" err="1"/>
              <a:t>palatoglossus</a:t>
            </a:r>
            <a:r>
              <a:rPr lang="en-US" dirty="0"/>
              <a:t>, which has </a:t>
            </a:r>
            <a:r>
              <a:rPr lang="en-US" dirty="0">
                <a:hlinkClick r:id="rId2"/>
              </a:rPr>
              <a:t>vagal </a:t>
            </a:r>
            <a:r>
              <a:rPr lang="en-US" dirty="0"/>
              <a:t>innervation (CN X).</a:t>
            </a:r>
          </a:p>
          <a:p>
            <a:endParaRPr lang="en-US" dirty="0"/>
          </a:p>
        </p:txBody>
      </p:sp>
    </p:spTree>
    <p:extLst>
      <p:ext uri="{BB962C8B-B14F-4D97-AF65-F5344CB8AC3E}">
        <p14:creationId xmlns:p14="http://schemas.microsoft.com/office/powerpoint/2010/main" val="3413335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Extrinsic muscles of the tongue</a:t>
            </a:r>
            <a:endParaRPr lang="en-US" b="1"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382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202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Innervation</a:t>
            </a:r>
            <a:endParaRPr lang="en-US" b="1"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dirty="0" smtClean="0"/>
              <a:t>In </a:t>
            </a:r>
            <a:r>
              <a:rPr lang="en-US" dirty="0"/>
              <a:t>the anterior 2/3, general sensation is supplied by the </a:t>
            </a:r>
            <a:r>
              <a:rPr lang="en-US" b="1" dirty="0">
                <a:hlinkClick r:id="rId2"/>
              </a:rPr>
              <a:t>trigeminal nerve</a:t>
            </a:r>
            <a:r>
              <a:rPr lang="en-US" dirty="0"/>
              <a:t> (CNV). Specifically the </a:t>
            </a:r>
            <a:r>
              <a:rPr lang="en-US" b="1" dirty="0"/>
              <a:t>lingual nerve</a:t>
            </a:r>
            <a:r>
              <a:rPr lang="en-US" dirty="0"/>
              <a:t>, a branch of the </a:t>
            </a:r>
            <a:r>
              <a:rPr lang="en-US" b="1" dirty="0"/>
              <a:t>mandibular nerve </a:t>
            </a:r>
            <a:r>
              <a:rPr lang="en-US" dirty="0"/>
              <a:t>(CN V3).</a:t>
            </a:r>
          </a:p>
          <a:p>
            <a:r>
              <a:rPr lang="en-US" dirty="0"/>
              <a:t>On the other hand, taste in the anterior 2/3 is supplied from the </a:t>
            </a:r>
            <a:r>
              <a:rPr lang="en-US" b="1" dirty="0">
                <a:hlinkClick r:id="rId3"/>
              </a:rPr>
              <a:t>facial nerve</a:t>
            </a:r>
            <a:r>
              <a:rPr lang="en-US" dirty="0"/>
              <a:t> (CNVII). In the petrous part of the </a:t>
            </a:r>
            <a:r>
              <a:rPr lang="en-US" dirty="0">
                <a:hlinkClick r:id="rId4"/>
              </a:rPr>
              <a:t>temporal bone</a:t>
            </a:r>
            <a:r>
              <a:rPr lang="en-US" dirty="0"/>
              <a:t>, the </a:t>
            </a:r>
            <a:r>
              <a:rPr lang="en-US" dirty="0">
                <a:hlinkClick r:id="rId3"/>
              </a:rPr>
              <a:t>facial nerve</a:t>
            </a:r>
            <a:r>
              <a:rPr lang="en-US" dirty="0"/>
              <a:t> gives off three branches, one of which is </a:t>
            </a:r>
            <a:r>
              <a:rPr lang="en-US" b="1" dirty="0"/>
              <a:t>chorda tympani</a:t>
            </a:r>
            <a:r>
              <a:rPr lang="en-US" dirty="0"/>
              <a:t>. This travels through the </a:t>
            </a:r>
            <a:r>
              <a:rPr lang="en-US" dirty="0">
                <a:hlinkClick r:id="rId5"/>
              </a:rPr>
              <a:t>middle ear</a:t>
            </a:r>
            <a:r>
              <a:rPr lang="en-US" dirty="0"/>
              <a:t>, and continues on to the tongue.</a:t>
            </a:r>
          </a:p>
          <a:p>
            <a:r>
              <a:rPr lang="en-US" dirty="0"/>
              <a:t>The posterior 1/3 of the tongue is slightly easier. Both touch and taste are supplied by the </a:t>
            </a:r>
            <a:r>
              <a:rPr lang="en-US" b="1" dirty="0">
                <a:hlinkClick r:id="rId6"/>
              </a:rPr>
              <a:t>glossopharyngeal</a:t>
            </a:r>
            <a:r>
              <a:rPr lang="en-US" dirty="0">
                <a:hlinkClick r:id="rId6"/>
              </a:rPr>
              <a:t> </a:t>
            </a:r>
            <a:r>
              <a:rPr lang="en-US" b="1" dirty="0">
                <a:hlinkClick r:id="rId6"/>
              </a:rPr>
              <a:t>nerve</a:t>
            </a:r>
            <a:r>
              <a:rPr lang="en-US" dirty="0"/>
              <a:t> (CNIX).</a:t>
            </a:r>
          </a:p>
          <a:p>
            <a:endParaRPr lang="en-US" dirty="0"/>
          </a:p>
        </p:txBody>
      </p:sp>
    </p:spTree>
    <p:extLst>
      <p:ext uri="{BB962C8B-B14F-4D97-AF65-F5344CB8AC3E}">
        <p14:creationId xmlns:p14="http://schemas.microsoft.com/office/powerpoint/2010/main" val="3751728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553200"/>
          </a:xfrm>
        </p:spPr>
        <p:txBody>
          <a:bodyPr>
            <a:normAutofit fontScale="92500" lnSpcReduction="10000"/>
          </a:bodyPr>
          <a:lstStyle/>
          <a:p>
            <a:pPr marL="0" indent="0">
              <a:buNone/>
            </a:pPr>
            <a:r>
              <a:rPr lang="en-US" b="1" dirty="0"/>
              <a:t>Vasculature</a:t>
            </a:r>
          </a:p>
          <a:p>
            <a:r>
              <a:rPr lang="en-US" dirty="0"/>
              <a:t>The </a:t>
            </a:r>
            <a:r>
              <a:rPr lang="en-US" b="1" dirty="0"/>
              <a:t>lingual</a:t>
            </a:r>
            <a:r>
              <a:rPr lang="en-US" dirty="0"/>
              <a:t> </a:t>
            </a:r>
            <a:r>
              <a:rPr lang="en-US" b="1" dirty="0"/>
              <a:t>artery</a:t>
            </a:r>
            <a:r>
              <a:rPr lang="en-US" dirty="0"/>
              <a:t> (branch of the external carotid) does most of the supply, but there is a branch from the facial artery, called the </a:t>
            </a:r>
            <a:r>
              <a:rPr lang="en-US" b="1" dirty="0" err="1"/>
              <a:t>tonsillar</a:t>
            </a:r>
            <a:r>
              <a:rPr lang="en-US" b="1" dirty="0"/>
              <a:t> artery</a:t>
            </a:r>
            <a:r>
              <a:rPr lang="en-US" dirty="0"/>
              <a:t>, which can provide some collateral circulation. Drainage is by the </a:t>
            </a:r>
            <a:r>
              <a:rPr lang="en-US" b="1" dirty="0"/>
              <a:t>lingual</a:t>
            </a:r>
            <a:r>
              <a:rPr lang="en-US" dirty="0"/>
              <a:t> </a:t>
            </a:r>
            <a:r>
              <a:rPr lang="en-US" b="1" dirty="0"/>
              <a:t>vein</a:t>
            </a:r>
            <a:r>
              <a:rPr lang="en-US" dirty="0"/>
              <a:t>.</a:t>
            </a:r>
          </a:p>
          <a:p>
            <a:pPr marL="0" indent="0">
              <a:buNone/>
            </a:pPr>
            <a:r>
              <a:rPr lang="en-US" b="1" dirty="0" err="1" smtClean="0"/>
              <a:t>Lypmphatic</a:t>
            </a:r>
            <a:r>
              <a:rPr lang="en-US" b="1" dirty="0" smtClean="0"/>
              <a:t> drainage</a:t>
            </a:r>
          </a:p>
          <a:p>
            <a:r>
              <a:rPr lang="en-US" dirty="0"/>
              <a:t>The lymphatic drainage of the tongue is as follows:</a:t>
            </a:r>
          </a:p>
          <a:p>
            <a:r>
              <a:rPr lang="en-US" b="1" dirty="0"/>
              <a:t>Anterior two thirds</a:t>
            </a:r>
            <a:r>
              <a:rPr lang="en-US" dirty="0"/>
              <a:t> – initially into the </a:t>
            </a:r>
            <a:r>
              <a:rPr lang="en-US" dirty="0" err="1"/>
              <a:t>submental</a:t>
            </a:r>
            <a:r>
              <a:rPr lang="en-US" dirty="0"/>
              <a:t> and submandibular nodes, which empty into the deep cervical lymph nodes</a:t>
            </a:r>
          </a:p>
          <a:p>
            <a:r>
              <a:rPr lang="en-US" b="1" dirty="0"/>
              <a:t>Posterior third</a:t>
            </a:r>
            <a:r>
              <a:rPr lang="en-US" dirty="0"/>
              <a:t> – directly into the deep cervical lymph nodes</a:t>
            </a:r>
          </a:p>
          <a:p>
            <a:endParaRPr lang="en-US" b="1" dirty="0"/>
          </a:p>
        </p:txBody>
      </p:sp>
    </p:spTree>
    <p:extLst>
      <p:ext uri="{BB962C8B-B14F-4D97-AF65-F5344CB8AC3E}">
        <p14:creationId xmlns:p14="http://schemas.microsoft.com/office/powerpoint/2010/main" val="187406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smtClean="0"/>
              <a:t>Parietal bones </a:t>
            </a:r>
          </a:p>
          <a:p>
            <a:r>
              <a:rPr lang="en-US" dirty="0" smtClean="0"/>
              <a:t>These bones form the sides and roof of the skull. </a:t>
            </a:r>
          </a:p>
          <a:p>
            <a:r>
              <a:rPr lang="en-US" dirty="0" smtClean="0"/>
              <a:t>They articulate with each other at the </a:t>
            </a:r>
            <a:r>
              <a:rPr lang="en-US" dirty="0" smtClean="0">
                <a:solidFill>
                  <a:schemeClr val="accent2"/>
                </a:solidFill>
              </a:rPr>
              <a:t>sagittal suture,</a:t>
            </a:r>
            <a:r>
              <a:rPr lang="en-US" dirty="0" smtClean="0"/>
              <a:t> with the frontal bone at the </a:t>
            </a:r>
            <a:r>
              <a:rPr lang="en-US" dirty="0" smtClean="0">
                <a:solidFill>
                  <a:schemeClr val="accent2"/>
                </a:solidFill>
              </a:rPr>
              <a:t>coronal suture</a:t>
            </a:r>
            <a:r>
              <a:rPr lang="en-US" dirty="0" smtClean="0"/>
              <a:t>, with the occipital bone at the </a:t>
            </a:r>
            <a:r>
              <a:rPr lang="en-US" dirty="0" err="1" smtClean="0">
                <a:solidFill>
                  <a:schemeClr val="accent2"/>
                </a:solidFill>
              </a:rPr>
              <a:t>lambdoidal</a:t>
            </a:r>
            <a:r>
              <a:rPr lang="en-US" dirty="0" smtClean="0"/>
              <a:t> suture and with the temporal bones at the </a:t>
            </a:r>
            <a:r>
              <a:rPr lang="en-US" dirty="0" smtClean="0">
                <a:solidFill>
                  <a:schemeClr val="accent2"/>
                </a:solidFill>
              </a:rPr>
              <a:t>squamous sutures</a:t>
            </a:r>
            <a:r>
              <a:rPr lang="en-US" dirty="0" smtClean="0"/>
              <a:t>. </a:t>
            </a:r>
          </a:p>
          <a:p>
            <a:r>
              <a:rPr lang="en-US" dirty="0" smtClean="0"/>
              <a:t>The inner surface is concave and is grooved to accommodate the brain and blood vessels.</a:t>
            </a:r>
            <a:endParaRPr lang="en-US" dirty="0"/>
          </a:p>
        </p:txBody>
      </p:sp>
    </p:spTree>
    <p:extLst>
      <p:ext uri="{BB962C8B-B14F-4D97-AF65-F5344CB8AC3E}">
        <p14:creationId xmlns:p14="http://schemas.microsoft.com/office/powerpoint/2010/main" val="1712898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Muscles of the neck</a:t>
            </a:r>
            <a:endParaRPr lang="en-US" b="1" dirty="0"/>
          </a:p>
        </p:txBody>
      </p:sp>
      <p:sp>
        <p:nvSpPr>
          <p:cNvPr id="3" name="Content Placeholder 2"/>
          <p:cNvSpPr>
            <a:spLocks noGrp="1"/>
          </p:cNvSpPr>
          <p:nvPr>
            <p:ph idx="1"/>
          </p:nvPr>
        </p:nvSpPr>
        <p:spPr>
          <a:xfrm>
            <a:off x="457200" y="838200"/>
            <a:ext cx="8229600" cy="5287963"/>
          </a:xfrm>
        </p:spPr>
        <p:txBody>
          <a:bodyPr/>
          <a:lstStyle/>
          <a:p>
            <a:pPr marL="0" indent="0">
              <a:buNone/>
            </a:pPr>
            <a:r>
              <a:rPr lang="en-US" b="1" dirty="0" err="1" smtClean="0"/>
              <a:t>Suboccipital</a:t>
            </a:r>
            <a:r>
              <a:rPr lang="en-US" b="1" dirty="0" smtClean="0"/>
              <a:t> muscles</a:t>
            </a:r>
          </a:p>
          <a:p>
            <a:r>
              <a:rPr lang="en-US" dirty="0" smtClean="0"/>
              <a:t>The</a:t>
            </a:r>
            <a:r>
              <a:rPr lang="en-US" dirty="0"/>
              <a:t> </a:t>
            </a:r>
            <a:r>
              <a:rPr lang="en-US" b="1" dirty="0" err="1"/>
              <a:t>suboccipital</a:t>
            </a:r>
            <a:r>
              <a:rPr lang="en-US" b="1" dirty="0"/>
              <a:t> muscles</a:t>
            </a:r>
            <a:r>
              <a:rPr lang="en-US" dirty="0"/>
              <a:t> are a group of four muscles situated underneath the occipital bone. All the muscles in this group are innervated by the </a:t>
            </a:r>
            <a:r>
              <a:rPr lang="en-US" dirty="0" err="1">
                <a:solidFill>
                  <a:schemeClr val="accent2"/>
                </a:solidFill>
              </a:rPr>
              <a:t>suboccipital</a:t>
            </a:r>
            <a:r>
              <a:rPr lang="en-US" dirty="0">
                <a:solidFill>
                  <a:schemeClr val="accent2"/>
                </a:solidFill>
              </a:rPr>
              <a:t> nerve</a:t>
            </a:r>
            <a:r>
              <a:rPr lang="en-US" dirty="0"/>
              <a:t>.</a:t>
            </a:r>
          </a:p>
          <a:p>
            <a:r>
              <a:rPr lang="en-US" dirty="0"/>
              <a:t>They are located within the </a:t>
            </a:r>
            <a:r>
              <a:rPr lang="en-US" b="1" dirty="0" err="1"/>
              <a:t>suboccipital</a:t>
            </a:r>
            <a:r>
              <a:rPr lang="en-US" b="1" dirty="0"/>
              <a:t> compartment </a:t>
            </a:r>
            <a:r>
              <a:rPr lang="en-US" dirty="0"/>
              <a:t>of the neck; deep to the sternocleidomastoid, trapezius, splenius and </a:t>
            </a:r>
            <a:r>
              <a:rPr lang="en-US" dirty="0" err="1"/>
              <a:t>semispinalis</a:t>
            </a:r>
            <a:r>
              <a:rPr lang="en-US" dirty="0"/>
              <a:t> muscles. They </a:t>
            </a:r>
            <a:r>
              <a:rPr lang="en-US" dirty="0">
                <a:solidFill>
                  <a:schemeClr val="accent2"/>
                </a:solidFill>
              </a:rPr>
              <a:t>collectively act to extend and rotate the head.</a:t>
            </a:r>
          </a:p>
          <a:p>
            <a:endParaRPr lang="en-US" dirty="0"/>
          </a:p>
        </p:txBody>
      </p:sp>
    </p:spTree>
    <p:extLst>
      <p:ext uri="{BB962C8B-B14F-4D97-AF65-F5344CB8AC3E}">
        <p14:creationId xmlns:p14="http://schemas.microsoft.com/office/powerpoint/2010/main" val="2848906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629400"/>
          </a:xfrm>
        </p:spPr>
        <p:txBody>
          <a:bodyPr>
            <a:normAutofit fontScale="85000" lnSpcReduction="10000"/>
          </a:bodyPr>
          <a:lstStyle/>
          <a:p>
            <a:pPr marL="0" indent="0">
              <a:buNone/>
            </a:pPr>
            <a:r>
              <a:rPr lang="en-US" b="1" dirty="0"/>
              <a:t>a</a:t>
            </a:r>
            <a:r>
              <a:rPr lang="en-US" b="1" dirty="0" smtClean="0"/>
              <a:t>. Rectus </a:t>
            </a:r>
            <a:r>
              <a:rPr lang="en-US" b="1" dirty="0" err="1"/>
              <a:t>Capitis</a:t>
            </a:r>
            <a:r>
              <a:rPr lang="en-US" b="1" dirty="0"/>
              <a:t> Posterior Major</a:t>
            </a:r>
          </a:p>
          <a:p>
            <a:r>
              <a:rPr lang="en-US" dirty="0"/>
              <a:t>The rectus </a:t>
            </a:r>
            <a:r>
              <a:rPr lang="en-US" dirty="0" err="1"/>
              <a:t>capitis</a:t>
            </a:r>
            <a:r>
              <a:rPr lang="en-US" dirty="0"/>
              <a:t> posterior major is the larger of the rectus </a:t>
            </a:r>
            <a:r>
              <a:rPr lang="en-US" dirty="0" err="1"/>
              <a:t>capitis</a:t>
            </a:r>
            <a:r>
              <a:rPr lang="en-US" dirty="0"/>
              <a:t> muscles. It is located laterally to the rectus </a:t>
            </a:r>
            <a:r>
              <a:rPr lang="en-US" dirty="0" err="1"/>
              <a:t>capitis</a:t>
            </a:r>
            <a:r>
              <a:rPr lang="en-US" dirty="0"/>
              <a:t> posterior minor.</a:t>
            </a:r>
          </a:p>
          <a:p>
            <a:r>
              <a:rPr lang="en-US" b="1" dirty="0"/>
              <a:t>Attachments: </a:t>
            </a:r>
            <a:r>
              <a:rPr lang="en-US" dirty="0"/>
              <a:t>Originates from the </a:t>
            </a:r>
            <a:r>
              <a:rPr lang="en-US" dirty="0" err="1"/>
              <a:t>spinous</a:t>
            </a:r>
            <a:r>
              <a:rPr lang="en-US" dirty="0"/>
              <a:t> process of the C2 vertebrae (axis), and inserts into the lateral part of the inferior nuchal line of the occipital bone.</a:t>
            </a:r>
          </a:p>
          <a:p>
            <a:r>
              <a:rPr lang="en-US" b="1" dirty="0"/>
              <a:t>Actions</a:t>
            </a:r>
            <a:r>
              <a:rPr lang="en-US" dirty="0"/>
              <a:t>: Extension and rotation of the head.</a:t>
            </a:r>
          </a:p>
          <a:p>
            <a:r>
              <a:rPr lang="en-US" b="1" dirty="0"/>
              <a:t>Innervation</a:t>
            </a:r>
            <a:r>
              <a:rPr lang="en-US" dirty="0"/>
              <a:t>: </a:t>
            </a:r>
            <a:r>
              <a:rPr lang="en-US" dirty="0" err="1"/>
              <a:t>Suboccipital</a:t>
            </a:r>
            <a:r>
              <a:rPr lang="en-US" dirty="0"/>
              <a:t> nerve (posterior ramus of C1).</a:t>
            </a:r>
          </a:p>
          <a:p>
            <a:pPr marL="0" indent="0">
              <a:buNone/>
            </a:pPr>
            <a:r>
              <a:rPr lang="en-US" b="1" dirty="0"/>
              <a:t>b</a:t>
            </a:r>
            <a:r>
              <a:rPr lang="en-US" b="1" dirty="0" smtClean="0"/>
              <a:t>. Rectus </a:t>
            </a:r>
            <a:r>
              <a:rPr lang="en-US" b="1" dirty="0" err="1"/>
              <a:t>Capitis</a:t>
            </a:r>
            <a:r>
              <a:rPr lang="en-US" b="1" dirty="0"/>
              <a:t> Posterior Minor</a:t>
            </a:r>
          </a:p>
          <a:p>
            <a:r>
              <a:rPr lang="en-US" dirty="0"/>
              <a:t>The rectus </a:t>
            </a:r>
            <a:r>
              <a:rPr lang="en-US" dirty="0" err="1"/>
              <a:t>capitis</a:t>
            </a:r>
            <a:r>
              <a:rPr lang="en-US" dirty="0"/>
              <a:t> posterior minor is the most medial of the </a:t>
            </a:r>
            <a:r>
              <a:rPr lang="en-US" dirty="0" err="1"/>
              <a:t>suboccipital</a:t>
            </a:r>
            <a:r>
              <a:rPr lang="en-US" dirty="0"/>
              <a:t> muscles. There is a connective tissue bridge between this muscle and the </a:t>
            </a:r>
            <a:r>
              <a:rPr lang="en-US" dirty="0" err="1"/>
              <a:t>dura</a:t>
            </a:r>
            <a:r>
              <a:rPr lang="en-US" dirty="0"/>
              <a:t> mater (outer membrane of the meninges) – which may play a role in </a:t>
            </a:r>
            <a:r>
              <a:rPr lang="en-US" dirty="0" err="1"/>
              <a:t>cervicogenic</a:t>
            </a:r>
            <a:r>
              <a:rPr lang="en-US" dirty="0"/>
              <a:t> headaches.</a:t>
            </a:r>
          </a:p>
          <a:p>
            <a:endParaRPr lang="en-US" dirty="0"/>
          </a:p>
        </p:txBody>
      </p:sp>
    </p:spTree>
    <p:extLst>
      <p:ext uri="{BB962C8B-B14F-4D97-AF65-F5344CB8AC3E}">
        <p14:creationId xmlns:p14="http://schemas.microsoft.com/office/powerpoint/2010/main" val="1624763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b="1" dirty="0"/>
              <a:t>Attachments:</a:t>
            </a:r>
            <a:r>
              <a:rPr lang="en-US" dirty="0"/>
              <a:t> Runs from the posterior tubercle (a rudimentary </a:t>
            </a:r>
            <a:r>
              <a:rPr lang="en-US" dirty="0" err="1"/>
              <a:t>spinous</a:t>
            </a:r>
            <a:r>
              <a:rPr lang="en-US" dirty="0"/>
              <a:t> process) of the C1 vertebra to the medial part of the inferior nuchal line of the occipital bone.</a:t>
            </a:r>
          </a:p>
          <a:p>
            <a:r>
              <a:rPr lang="en-US" b="1" dirty="0"/>
              <a:t>Actions</a:t>
            </a:r>
            <a:r>
              <a:rPr lang="en-US" dirty="0"/>
              <a:t>: Extension of the head.</a:t>
            </a:r>
          </a:p>
          <a:p>
            <a:r>
              <a:rPr lang="en-US" b="1" dirty="0"/>
              <a:t>Innervation</a:t>
            </a:r>
            <a:r>
              <a:rPr lang="en-US" dirty="0"/>
              <a:t>: </a:t>
            </a:r>
            <a:r>
              <a:rPr lang="en-US" dirty="0" err="1"/>
              <a:t>Suboccipital</a:t>
            </a:r>
            <a:r>
              <a:rPr lang="en-US" dirty="0"/>
              <a:t> nerve (posterior ramus of C1).</a:t>
            </a:r>
          </a:p>
          <a:p>
            <a:endParaRPr lang="en-US" dirty="0"/>
          </a:p>
        </p:txBody>
      </p:sp>
    </p:spTree>
    <p:extLst>
      <p:ext uri="{BB962C8B-B14F-4D97-AF65-F5344CB8AC3E}">
        <p14:creationId xmlns:p14="http://schemas.microsoft.com/office/powerpoint/2010/main" val="3280613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b="1" dirty="0"/>
              <a:t>c</a:t>
            </a:r>
            <a:r>
              <a:rPr lang="en-US" b="1" dirty="0" smtClean="0"/>
              <a:t>. </a:t>
            </a:r>
            <a:r>
              <a:rPr lang="en-US" b="1" dirty="0" err="1" smtClean="0"/>
              <a:t>Obliquus</a:t>
            </a:r>
            <a:r>
              <a:rPr lang="en-US" b="1" dirty="0" smtClean="0"/>
              <a:t> </a:t>
            </a:r>
            <a:r>
              <a:rPr lang="en-US" b="1" dirty="0" err="1"/>
              <a:t>Capitis</a:t>
            </a:r>
            <a:r>
              <a:rPr lang="en-US" b="1" dirty="0"/>
              <a:t> Inferior</a:t>
            </a:r>
          </a:p>
          <a:p>
            <a:r>
              <a:rPr lang="en-US" dirty="0"/>
              <a:t>As its name suggests, the </a:t>
            </a:r>
            <a:r>
              <a:rPr lang="en-US" dirty="0" err="1"/>
              <a:t>obliquus</a:t>
            </a:r>
            <a:r>
              <a:rPr lang="en-US" dirty="0"/>
              <a:t> </a:t>
            </a:r>
            <a:r>
              <a:rPr lang="en-US" dirty="0" err="1"/>
              <a:t>capitis</a:t>
            </a:r>
            <a:r>
              <a:rPr lang="en-US" dirty="0"/>
              <a:t> inferior is the most inferiorly positioned of the </a:t>
            </a:r>
            <a:r>
              <a:rPr lang="en-US" dirty="0" err="1"/>
              <a:t>suboccipital</a:t>
            </a:r>
            <a:r>
              <a:rPr lang="en-US" dirty="0"/>
              <a:t> muscles. Additionally, it is the only </a:t>
            </a:r>
            <a:r>
              <a:rPr lang="en-US" dirty="0" err="1"/>
              <a:t>capitis</a:t>
            </a:r>
            <a:r>
              <a:rPr lang="en-US" dirty="0"/>
              <a:t> muscle that has no attachment to the cranium.</a:t>
            </a:r>
          </a:p>
          <a:p>
            <a:r>
              <a:rPr lang="en-US" b="1" dirty="0"/>
              <a:t>Attachments: </a:t>
            </a:r>
            <a:r>
              <a:rPr lang="en-US" dirty="0"/>
              <a:t>Originates from the </a:t>
            </a:r>
            <a:r>
              <a:rPr lang="en-US" dirty="0" err="1"/>
              <a:t>spinous</a:t>
            </a:r>
            <a:r>
              <a:rPr lang="en-US" dirty="0"/>
              <a:t> process of the C2 vertebra, and attaches into the transverse process of C1.</a:t>
            </a:r>
          </a:p>
          <a:p>
            <a:r>
              <a:rPr lang="en-US" b="1" dirty="0"/>
              <a:t>Actions</a:t>
            </a:r>
            <a:r>
              <a:rPr lang="en-US" dirty="0"/>
              <a:t>: Extension and rotation of the head.</a:t>
            </a:r>
          </a:p>
          <a:p>
            <a:r>
              <a:rPr lang="en-US" b="1" dirty="0"/>
              <a:t>Innervation</a:t>
            </a:r>
            <a:r>
              <a:rPr lang="en-US" dirty="0"/>
              <a:t>: </a:t>
            </a:r>
            <a:r>
              <a:rPr lang="en-US" dirty="0" err="1"/>
              <a:t>Suboccipital</a:t>
            </a:r>
            <a:r>
              <a:rPr lang="en-US" dirty="0"/>
              <a:t> nerve (posterior ramus of C1)</a:t>
            </a:r>
          </a:p>
          <a:p>
            <a:endParaRPr lang="en-US" dirty="0"/>
          </a:p>
        </p:txBody>
      </p:sp>
    </p:spTree>
    <p:extLst>
      <p:ext uri="{BB962C8B-B14F-4D97-AF65-F5344CB8AC3E}">
        <p14:creationId xmlns:p14="http://schemas.microsoft.com/office/powerpoint/2010/main" val="4276538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dirty="0"/>
              <a:t>d</a:t>
            </a:r>
            <a:r>
              <a:rPr lang="en-US" b="1" dirty="0" smtClean="0"/>
              <a:t>. </a:t>
            </a:r>
            <a:r>
              <a:rPr lang="en-US" b="1" dirty="0" err="1" smtClean="0"/>
              <a:t>Obliquus</a:t>
            </a:r>
            <a:r>
              <a:rPr lang="en-US" b="1" dirty="0" smtClean="0"/>
              <a:t> </a:t>
            </a:r>
            <a:r>
              <a:rPr lang="en-US" b="1" dirty="0" err="1"/>
              <a:t>Capitis</a:t>
            </a:r>
            <a:r>
              <a:rPr lang="en-US" b="1" dirty="0"/>
              <a:t> Superior</a:t>
            </a:r>
          </a:p>
          <a:p>
            <a:r>
              <a:rPr lang="en-US" dirty="0"/>
              <a:t>The </a:t>
            </a:r>
            <a:r>
              <a:rPr lang="en-US" dirty="0" err="1"/>
              <a:t>obliquus</a:t>
            </a:r>
            <a:r>
              <a:rPr lang="en-US" dirty="0"/>
              <a:t> </a:t>
            </a:r>
            <a:r>
              <a:rPr lang="en-US" dirty="0" err="1"/>
              <a:t>capitis</a:t>
            </a:r>
            <a:r>
              <a:rPr lang="en-US" dirty="0"/>
              <a:t> superior is located laterally in the </a:t>
            </a:r>
            <a:r>
              <a:rPr lang="en-US" dirty="0" err="1"/>
              <a:t>suboccipital</a:t>
            </a:r>
            <a:r>
              <a:rPr lang="en-US" dirty="0"/>
              <a:t> compartment.</a:t>
            </a:r>
          </a:p>
          <a:p>
            <a:r>
              <a:rPr lang="en-US" b="1" dirty="0"/>
              <a:t>Attachments: </a:t>
            </a:r>
            <a:r>
              <a:rPr lang="en-US" dirty="0"/>
              <a:t>Originates from the transverse process of C1 and attaches into the occipital bone (between the superior and inferior nuchal lines).</a:t>
            </a:r>
          </a:p>
          <a:p>
            <a:r>
              <a:rPr lang="en-US" b="1" dirty="0"/>
              <a:t>Actions</a:t>
            </a:r>
            <a:r>
              <a:rPr lang="en-US" dirty="0"/>
              <a:t>: Extension of the head.</a:t>
            </a:r>
          </a:p>
          <a:p>
            <a:r>
              <a:rPr lang="en-US" b="1" dirty="0"/>
              <a:t>Innervation</a:t>
            </a:r>
            <a:r>
              <a:rPr lang="en-US" dirty="0"/>
              <a:t>: </a:t>
            </a:r>
            <a:r>
              <a:rPr lang="en-US" dirty="0" err="1"/>
              <a:t>Suboccipital</a:t>
            </a:r>
            <a:r>
              <a:rPr lang="en-US" dirty="0"/>
              <a:t> nerve (posterior ramus of C1)</a:t>
            </a:r>
          </a:p>
          <a:p>
            <a:endParaRPr lang="en-US" dirty="0"/>
          </a:p>
        </p:txBody>
      </p:sp>
    </p:spTree>
    <p:extLst>
      <p:ext uri="{BB962C8B-B14F-4D97-AF65-F5344CB8AC3E}">
        <p14:creationId xmlns:p14="http://schemas.microsoft.com/office/powerpoint/2010/main" val="1438302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837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t>Suprahyoid</a:t>
            </a:r>
            <a:r>
              <a:rPr lang="en-US" b="1" dirty="0" smtClean="0"/>
              <a:t> muscle</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a:t>The </a:t>
            </a:r>
            <a:r>
              <a:rPr lang="en-US" b="1" dirty="0" err="1"/>
              <a:t>suprahyoid</a:t>
            </a:r>
            <a:r>
              <a:rPr lang="en-US" b="1" dirty="0"/>
              <a:t> muscles</a:t>
            </a:r>
            <a:r>
              <a:rPr lang="en-US" dirty="0"/>
              <a:t> are a group of four muscles located superior to the </a:t>
            </a:r>
            <a:r>
              <a:rPr lang="en-US" dirty="0">
                <a:hlinkClick r:id="rId2"/>
              </a:rPr>
              <a:t>hyoid bone</a:t>
            </a:r>
            <a:r>
              <a:rPr lang="en-US" dirty="0"/>
              <a:t> of the neck. They all act to </a:t>
            </a:r>
            <a:r>
              <a:rPr lang="en-US" dirty="0">
                <a:solidFill>
                  <a:srgbClr val="00B0F0"/>
                </a:solidFill>
              </a:rPr>
              <a:t>elevate the hyoid bone</a:t>
            </a:r>
            <a:r>
              <a:rPr lang="en-US" dirty="0"/>
              <a:t> – an action involved in </a:t>
            </a:r>
            <a:r>
              <a:rPr lang="en-US" b="1" dirty="0"/>
              <a:t>swallowing.</a:t>
            </a:r>
          </a:p>
          <a:p>
            <a:r>
              <a:rPr lang="en-US" dirty="0"/>
              <a:t>The arterial supply to these muscles is via branches of the </a:t>
            </a:r>
            <a:r>
              <a:rPr lang="en-US" b="1" dirty="0"/>
              <a:t>facial artery</a:t>
            </a:r>
            <a:r>
              <a:rPr lang="en-US" dirty="0"/>
              <a:t>, occipital artery, and lingual artery.</a:t>
            </a:r>
          </a:p>
          <a:p>
            <a:endParaRPr lang="en-US" dirty="0"/>
          </a:p>
        </p:txBody>
      </p:sp>
    </p:spTree>
    <p:extLst>
      <p:ext uri="{BB962C8B-B14F-4D97-AF65-F5344CB8AC3E}">
        <p14:creationId xmlns:p14="http://schemas.microsoft.com/office/powerpoint/2010/main" val="89202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92500" lnSpcReduction="10000"/>
          </a:bodyPr>
          <a:lstStyle/>
          <a:p>
            <a:pPr marL="0" indent="0">
              <a:buNone/>
            </a:pPr>
            <a:r>
              <a:rPr lang="en-US" dirty="0" smtClean="0"/>
              <a:t>a. </a:t>
            </a:r>
            <a:r>
              <a:rPr lang="en-US" b="1" dirty="0" err="1" smtClean="0"/>
              <a:t>Stylohyoid</a:t>
            </a:r>
            <a:endParaRPr lang="en-US" b="1" dirty="0"/>
          </a:p>
          <a:p>
            <a:r>
              <a:rPr lang="en-US" dirty="0"/>
              <a:t>The </a:t>
            </a:r>
            <a:r>
              <a:rPr lang="en-US" dirty="0" err="1"/>
              <a:t>stylohyoid</a:t>
            </a:r>
            <a:r>
              <a:rPr lang="en-US" dirty="0"/>
              <a:t> muscle is a thin muscular strip, which is located </a:t>
            </a:r>
            <a:r>
              <a:rPr lang="en-US" b="1" dirty="0"/>
              <a:t>superiorly</a:t>
            </a:r>
            <a:r>
              <a:rPr lang="en-US" dirty="0"/>
              <a:t> to the posterior belly of the digastric muscle.</a:t>
            </a:r>
          </a:p>
          <a:p>
            <a:r>
              <a:rPr lang="en-US" b="1" dirty="0"/>
              <a:t>Attachments: </a:t>
            </a:r>
            <a:r>
              <a:rPr lang="en-US" dirty="0"/>
              <a:t>Arises from the </a:t>
            </a:r>
            <a:r>
              <a:rPr lang="en-US" dirty="0" err="1"/>
              <a:t>styloid</a:t>
            </a:r>
            <a:r>
              <a:rPr lang="en-US" dirty="0"/>
              <a:t> process of the </a:t>
            </a:r>
            <a:r>
              <a:rPr lang="en-US" dirty="0">
                <a:hlinkClick r:id="rId2" tooltip="The Temporal Bone"/>
              </a:rPr>
              <a:t>temporal bone</a:t>
            </a:r>
            <a:r>
              <a:rPr lang="en-US" dirty="0"/>
              <a:t> and attaches to the lateral aspect of the hyoid bone.</a:t>
            </a:r>
          </a:p>
          <a:p>
            <a:r>
              <a:rPr lang="en-US" b="1" dirty="0"/>
              <a:t>Actions</a:t>
            </a:r>
            <a:r>
              <a:rPr lang="en-US" dirty="0"/>
              <a:t>: Initiates a swallowing action by pulling the hyoid bone in a posterior and superior direction.</a:t>
            </a:r>
          </a:p>
          <a:p>
            <a:r>
              <a:rPr lang="en-US" b="1" dirty="0"/>
              <a:t>Innervation</a:t>
            </a:r>
            <a:r>
              <a:rPr lang="en-US" dirty="0"/>
              <a:t>: </a:t>
            </a:r>
            <a:r>
              <a:rPr lang="en-US" dirty="0" err="1"/>
              <a:t>Stylohyoid</a:t>
            </a:r>
            <a:r>
              <a:rPr lang="en-US" dirty="0"/>
              <a:t> branch of the </a:t>
            </a:r>
            <a:r>
              <a:rPr lang="en-US" dirty="0">
                <a:hlinkClick r:id="rId3"/>
              </a:rPr>
              <a:t>facial nerve (CN VII)</a:t>
            </a:r>
            <a:r>
              <a:rPr lang="en-US" dirty="0"/>
              <a:t>. This arises proximally to the </a:t>
            </a:r>
            <a:r>
              <a:rPr lang="en-US" dirty="0">
                <a:hlinkClick r:id="rId4"/>
              </a:rPr>
              <a:t>parotid gland</a:t>
            </a:r>
            <a:r>
              <a:rPr lang="en-US" dirty="0"/>
              <a:t>.</a:t>
            </a:r>
          </a:p>
          <a:p>
            <a:endParaRPr lang="en-US" dirty="0"/>
          </a:p>
        </p:txBody>
      </p:sp>
    </p:spTree>
    <p:extLst>
      <p:ext uri="{BB962C8B-B14F-4D97-AF65-F5344CB8AC3E}">
        <p14:creationId xmlns:p14="http://schemas.microsoft.com/office/powerpoint/2010/main" val="4241992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610600" cy="6553200"/>
          </a:xfrm>
        </p:spPr>
        <p:txBody>
          <a:bodyPr>
            <a:normAutofit fontScale="92500" lnSpcReduction="10000"/>
          </a:bodyPr>
          <a:lstStyle/>
          <a:p>
            <a:pPr marL="0" indent="0">
              <a:buNone/>
            </a:pPr>
            <a:r>
              <a:rPr lang="en-US" b="1" dirty="0" smtClean="0"/>
              <a:t>b. Digastric</a:t>
            </a:r>
            <a:endParaRPr lang="en-US" b="1" dirty="0"/>
          </a:p>
          <a:p>
            <a:r>
              <a:rPr lang="en-US" dirty="0"/>
              <a:t>The digastric is comprised of </a:t>
            </a:r>
            <a:r>
              <a:rPr lang="en-US" dirty="0">
                <a:solidFill>
                  <a:schemeClr val="accent1"/>
                </a:solidFill>
              </a:rPr>
              <a:t>two muscular bellies</a:t>
            </a:r>
            <a:r>
              <a:rPr lang="en-US" dirty="0"/>
              <a:t>, which are connected by a tendon. In some cadaveric specimens, this tendon can be seen to pierce the </a:t>
            </a:r>
            <a:r>
              <a:rPr lang="en-US" dirty="0" err="1"/>
              <a:t>stylohyoid</a:t>
            </a:r>
            <a:r>
              <a:rPr lang="en-US" dirty="0"/>
              <a:t> muscle.</a:t>
            </a:r>
          </a:p>
          <a:p>
            <a:r>
              <a:rPr lang="en-US" b="1" dirty="0"/>
              <a:t>Attachments: </a:t>
            </a:r>
            <a:endParaRPr lang="en-US" dirty="0"/>
          </a:p>
          <a:p>
            <a:pPr lvl="1"/>
            <a:r>
              <a:rPr lang="en-US" dirty="0"/>
              <a:t>The anterior belly arises from the digastric fossa of the mandible.</a:t>
            </a:r>
          </a:p>
          <a:p>
            <a:pPr lvl="1"/>
            <a:r>
              <a:rPr lang="en-US" dirty="0"/>
              <a:t>The posterior belly arises from the mastoid process of the temporal bone.</a:t>
            </a:r>
          </a:p>
          <a:p>
            <a:pPr lvl="1"/>
            <a:r>
              <a:rPr lang="en-US" dirty="0"/>
              <a:t>The two bellies are connected by an intermediate tendon, which is attached to the hyoid bone via a fibrous sling.</a:t>
            </a:r>
          </a:p>
          <a:p>
            <a:r>
              <a:rPr lang="en-US" b="1" dirty="0"/>
              <a:t>Actions</a:t>
            </a:r>
            <a:r>
              <a:rPr lang="en-US" dirty="0"/>
              <a:t>: Depresses the mandible and elevates the hyoid bone.</a:t>
            </a:r>
          </a:p>
          <a:p>
            <a:endParaRPr lang="en-US" dirty="0"/>
          </a:p>
        </p:txBody>
      </p:sp>
    </p:spTree>
    <p:extLst>
      <p:ext uri="{BB962C8B-B14F-4D97-AF65-F5344CB8AC3E}">
        <p14:creationId xmlns:p14="http://schemas.microsoft.com/office/powerpoint/2010/main" val="2339188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05600"/>
          </a:xfrm>
        </p:spPr>
        <p:txBody>
          <a:bodyPr>
            <a:normAutofit fontScale="85000" lnSpcReduction="20000"/>
          </a:bodyPr>
          <a:lstStyle/>
          <a:p>
            <a:r>
              <a:rPr lang="en-US" b="1" dirty="0"/>
              <a:t>Innervation</a:t>
            </a:r>
            <a:r>
              <a:rPr lang="en-US" dirty="0"/>
              <a:t>:</a:t>
            </a:r>
          </a:p>
          <a:p>
            <a:pPr lvl="1"/>
            <a:r>
              <a:rPr lang="en-US" dirty="0"/>
              <a:t>The anterior belly is innervated by the inferior alveolar nerve, a branch of the mandibular nerve (which is derived from the trigeminal nerve, </a:t>
            </a:r>
            <a:r>
              <a:rPr lang="en-US" dirty="0">
                <a:hlinkClick r:id="rId2"/>
              </a:rPr>
              <a:t>CN V</a:t>
            </a:r>
            <a:r>
              <a:rPr lang="en-US" dirty="0"/>
              <a:t>).</a:t>
            </a:r>
          </a:p>
          <a:p>
            <a:pPr lvl="1"/>
            <a:r>
              <a:rPr lang="en-US" dirty="0"/>
              <a:t>The posterior belly is innervated by the digastric branch of the facial nerve.</a:t>
            </a:r>
          </a:p>
          <a:p>
            <a:pPr marL="0" indent="0">
              <a:buNone/>
            </a:pPr>
            <a:r>
              <a:rPr lang="en-US" b="1" dirty="0" smtClean="0"/>
              <a:t>c. </a:t>
            </a:r>
            <a:r>
              <a:rPr lang="en-US" b="1" dirty="0" err="1" smtClean="0"/>
              <a:t>Mylohyoid</a:t>
            </a:r>
            <a:endParaRPr lang="en-US" b="1" dirty="0"/>
          </a:p>
          <a:p>
            <a:r>
              <a:rPr lang="en-US" dirty="0"/>
              <a:t>The </a:t>
            </a:r>
            <a:r>
              <a:rPr lang="en-US" dirty="0" err="1"/>
              <a:t>mylohyoid</a:t>
            </a:r>
            <a:r>
              <a:rPr lang="en-US" dirty="0"/>
              <a:t> is a broad, triangular shaped muscle. It forms the floor of the oral cavity and supports the floor of the mouth.</a:t>
            </a:r>
          </a:p>
          <a:p>
            <a:r>
              <a:rPr lang="en-US" b="1" dirty="0"/>
              <a:t>Attachments</a:t>
            </a:r>
            <a:r>
              <a:rPr lang="en-US" dirty="0"/>
              <a:t>: Originates from the </a:t>
            </a:r>
            <a:r>
              <a:rPr lang="en-US" dirty="0" err="1"/>
              <a:t>mylohyoid</a:t>
            </a:r>
            <a:r>
              <a:rPr lang="en-US" dirty="0"/>
              <a:t> line of the mandible, and attaches onto the hyoid bone.</a:t>
            </a:r>
          </a:p>
          <a:p>
            <a:r>
              <a:rPr lang="en-US" b="1" dirty="0"/>
              <a:t>Actions</a:t>
            </a:r>
            <a:r>
              <a:rPr lang="en-US" dirty="0"/>
              <a:t>: Elevates the hyoid bone and the floor of the mouth.</a:t>
            </a:r>
          </a:p>
          <a:p>
            <a:r>
              <a:rPr lang="en-US" b="1" dirty="0"/>
              <a:t>Innervation</a:t>
            </a:r>
            <a:r>
              <a:rPr lang="en-US" dirty="0"/>
              <a:t>: Inferior alveolar nerve, </a:t>
            </a:r>
            <a:r>
              <a:rPr lang="en-US" b="1" dirty="0"/>
              <a:t>a branch of the mandibular nerve</a:t>
            </a:r>
            <a:r>
              <a:rPr lang="en-US" dirty="0"/>
              <a:t> (which is derived from the trigeminal nerve).</a:t>
            </a:r>
          </a:p>
          <a:p>
            <a:pPr marL="0" indent="0">
              <a:buNone/>
            </a:pPr>
            <a:endParaRPr lang="en-US" dirty="0"/>
          </a:p>
        </p:txBody>
      </p:sp>
    </p:spTree>
    <p:extLst>
      <p:ext uri="{BB962C8B-B14F-4D97-AF65-F5344CB8AC3E}">
        <p14:creationId xmlns:p14="http://schemas.microsoft.com/office/powerpoint/2010/main" val="114242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21363"/>
          </a:xfrm>
        </p:spPr>
        <p:txBody>
          <a:bodyPr>
            <a:normAutofit lnSpcReduction="10000"/>
          </a:bodyPr>
          <a:lstStyle/>
          <a:p>
            <a:pPr marL="0" indent="0">
              <a:buNone/>
            </a:pPr>
            <a:r>
              <a:rPr lang="en-US" b="1" dirty="0" smtClean="0"/>
              <a:t>Temporal bones </a:t>
            </a:r>
          </a:p>
          <a:p>
            <a:r>
              <a:rPr lang="en-US" dirty="0" smtClean="0"/>
              <a:t>These bones lie one on each side of the head and form fibrous immovable joints with the parietal, occipital, sphenoid and </a:t>
            </a:r>
            <a:r>
              <a:rPr lang="en-US" dirty="0" err="1" smtClean="0"/>
              <a:t>zygomatic</a:t>
            </a:r>
            <a:r>
              <a:rPr lang="en-US" dirty="0" smtClean="0"/>
              <a:t> bones. </a:t>
            </a:r>
          </a:p>
          <a:p>
            <a:r>
              <a:rPr lang="en-US" dirty="0" smtClean="0"/>
              <a:t>Each temporal bone has several important features.</a:t>
            </a:r>
          </a:p>
          <a:p>
            <a:r>
              <a:rPr lang="en-US" dirty="0" smtClean="0"/>
              <a:t>The squamous part is the thin fan-shaped area that articulates with the parietal bone. The </a:t>
            </a:r>
            <a:r>
              <a:rPr lang="en-US" dirty="0" err="1" smtClean="0"/>
              <a:t>zygomatic</a:t>
            </a:r>
            <a:r>
              <a:rPr lang="en-US" dirty="0" smtClean="0"/>
              <a:t> process articulates with the </a:t>
            </a:r>
            <a:r>
              <a:rPr lang="en-US" dirty="0" err="1" smtClean="0"/>
              <a:t>zygomatic</a:t>
            </a:r>
            <a:r>
              <a:rPr lang="en-US" dirty="0" smtClean="0"/>
              <a:t> bone to form the </a:t>
            </a:r>
            <a:r>
              <a:rPr lang="en-US" dirty="0" err="1" smtClean="0"/>
              <a:t>zygomatic</a:t>
            </a:r>
            <a:r>
              <a:rPr lang="en-US" dirty="0" smtClean="0"/>
              <a:t> arch (cheekbone)</a:t>
            </a:r>
            <a:endParaRPr lang="en-US" dirty="0"/>
          </a:p>
        </p:txBody>
      </p:sp>
    </p:spTree>
    <p:extLst>
      <p:ext uri="{BB962C8B-B14F-4D97-AF65-F5344CB8AC3E}">
        <p14:creationId xmlns:p14="http://schemas.microsoft.com/office/powerpoint/2010/main" val="1488016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b="1" dirty="0" smtClean="0"/>
              <a:t>d. </a:t>
            </a:r>
            <a:r>
              <a:rPr lang="en-US" b="1" dirty="0" err="1" smtClean="0"/>
              <a:t>Geniohyoid</a:t>
            </a:r>
            <a:endParaRPr lang="en-US" b="1" dirty="0"/>
          </a:p>
          <a:p>
            <a:r>
              <a:rPr lang="en-US" dirty="0"/>
              <a:t>The </a:t>
            </a:r>
            <a:r>
              <a:rPr lang="en-US" dirty="0" err="1"/>
              <a:t>geniohyoid</a:t>
            </a:r>
            <a:r>
              <a:rPr lang="en-US" dirty="0"/>
              <a:t> is located close to the midline of the neck, deep to the </a:t>
            </a:r>
            <a:r>
              <a:rPr lang="en-US" dirty="0" err="1"/>
              <a:t>mylohyoid</a:t>
            </a:r>
            <a:r>
              <a:rPr lang="en-US" dirty="0"/>
              <a:t> muscle.</a:t>
            </a:r>
          </a:p>
          <a:p>
            <a:r>
              <a:rPr lang="en-US" b="1" dirty="0"/>
              <a:t>Attachments</a:t>
            </a:r>
            <a:r>
              <a:rPr lang="en-US" dirty="0"/>
              <a:t>: Arises from the inferior mental spine of the mandible. It then travels inferiorly and posteriorly to attach to the hyoid bone.</a:t>
            </a:r>
          </a:p>
          <a:p>
            <a:r>
              <a:rPr lang="en-US" b="1" dirty="0"/>
              <a:t>Actions</a:t>
            </a:r>
            <a:r>
              <a:rPr lang="en-US" dirty="0"/>
              <a:t>: Depresses the mandible and elevates the hyoid bone.</a:t>
            </a:r>
          </a:p>
          <a:p>
            <a:r>
              <a:rPr lang="en-US" b="1" dirty="0"/>
              <a:t>Innervation</a:t>
            </a:r>
            <a:r>
              <a:rPr lang="en-US" dirty="0"/>
              <a:t>: C1 nerve roots that run within the </a:t>
            </a:r>
            <a:r>
              <a:rPr lang="en-US" dirty="0">
                <a:hlinkClick r:id="rId2"/>
              </a:rPr>
              <a:t>hypoglossal nerve</a:t>
            </a:r>
            <a:r>
              <a:rPr lang="en-US" dirty="0"/>
              <a:t>.</a:t>
            </a:r>
          </a:p>
          <a:p>
            <a:endParaRPr lang="en-US" dirty="0"/>
          </a:p>
        </p:txBody>
      </p:sp>
    </p:spTree>
    <p:extLst>
      <p:ext uri="{BB962C8B-B14F-4D97-AF65-F5344CB8AC3E}">
        <p14:creationId xmlns:p14="http://schemas.microsoft.com/office/powerpoint/2010/main" val="588716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2401"/>
            <a:ext cx="8782050" cy="61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918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t>Infrahyoid</a:t>
            </a:r>
            <a:r>
              <a:rPr lang="en-US" b="1" dirty="0" smtClean="0"/>
              <a:t> muscles</a:t>
            </a:r>
            <a:endParaRPr lang="en-US" b="1"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a:t>The </a:t>
            </a:r>
            <a:r>
              <a:rPr lang="en-US" dirty="0" err="1"/>
              <a:t>infrahyoid</a:t>
            </a:r>
            <a:r>
              <a:rPr lang="en-US" dirty="0"/>
              <a:t> muscles are a group of four muscles that are located inferiorly to the </a:t>
            </a:r>
            <a:r>
              <a:rPr lang="en-US" dirty="0">
                <a:hlinkClick r:id="rId2"/>
              </a:rPr>
              <a:t>hyoid bone</a:t>
            </a:r>
            <a:r>
              <a:rPr lang="en-US" dirty="0"/>
              <a:t> in the neck. They can be divided into two groups:</a:t>
            </a:r>
          </a:p>
          <a:p>
            <a:r>
              <a:rPr lang="en-US" b="1" dirty="0"/>
              <a:t>Superficial plane</a:t>
            </a:r>
            <a:r>
              <a:rPr lang="en-US" dirty="0"/>
              <a:t> – </a:t>
            </a:r>
            <a:r>
              <a:rPr lang="en-US" dirty="0" err="1"/>
              <a:t>omohyoid</a:t>
            </a:r>
            <a:r>
              <a:rPr lang="en-US" dirty="0"/>
              <a:t> and </a:t>
            </a:r>
            <a:r>
              <a:rPr lang="en-US" dirty="0" err="1"/>
              <a:t>sternohyoid</a:t>
            </a:r>
            <a:r>
              <a:rPr lang="en-US" dirty="0"/>
              <a:t> muscles.</a:t>
            </a:r>
          </a:p>
          <a:p>
            <a:r>
              <a:rPr lang="en-US" b="1" dirty="0"/>
              <a:t>Deep plane</a:t>
            </a:r>
            <a:r>
              <a:rPr lang="en-US" dirty="0"/>
              <a:t> – </a:t>
            </a:r>
            <a:r>
              <a:rPr lang="en-US" dirty="0" err="1"/>
              <a:t>sternothyroid</a:t>
            </a:r>
            <a:r>
              <a:rPr lang="en-US" dirty="0"/>
              <a:t> and </a:t>
            </a:r>
            <a:r>
              <a:rPr lang="en-US" dirty="0" err="1"/>
              <a:t>thyrohyoid</a:t>
            </a:r>
            <a:r>
              <a:rPr lang="en-US" dirty="0"/>
              <a:t> muscles.</a:t>
            </a:r>
          </a:p>
          <a:p>
            <a:r>
              <a:rPr lang="en-US" dirty="0"/>
              <a:t>The arterial supply to the </a:t>
            </a:r>
            <a:r>
              <a:rPr lang="en-US" dirty="0" err="1"/>
              <a:t>infrahyoid</a:t>
            </a:r>
            <a:r>
              <a:rPr lang="en-US" dirty="0"/>
              <a:t> muscles is via the superior and inferior </a:t>
            </a:r>
            <a:r>
              <a:rPr lang="en-US" b="1" dirty="0"/>
              <a:t>thyroid arteries</a:t>
            </a:r>
            <a:r>
              <a:rPr lang="en-US" dirty="0"/>
              <a:t>, with venous drainage via the corresponding veins.</a:t>
            </a:r>
          </a:p>
          <a:p>
            <a:endParaRPr lang="en-US" dirty="0"/>
          </a:p>
        </p:txBody>
      </p:sp>
    </p:spTree>
    <p:extLst>
      <p:ext uri="{BB962C8B-B14F-4D97-AF65-F5344CB8AC3E}">
        <p14:creationId xmlns:p14="http://schemas.microsoft.com/office/powerpoint/2010/main" val="576413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b="1" dirty="0" smtClean="0"/>
              <a:t>a. </a:t>
            </a:r>
            <a:r>
              <a:rPr lang="en-US" b="1" dirty="0" err="1" smtClean="0"/>
              <a:t>Omohyoid</a:t>
            </a:r>
            <a:endParaRPr lang="en-US" b="1" dirty="0"/>
          </a:p>
          <a:p>
            <a:r>
              <a:rPr lang="en-US" dirty="0"/>
              <a:t>The </a:t>
            </a:r>
            <a:r>
              <a:rPr lang="en-US" dirty="0" err="1"/>
              <a:t>omohyoid</a:t>
            </a:r>
            <a:r>
              <a:rPr lang="en-US" dirty="0"/>
              <a:t> is comprised of two muscle bellies, which are connected by a muscular tendon.</a:t>
            </a:r>
          </a:p>
          <a:p>
            <a:r>
              <a:rPr lang="en-US" b="1" dirty="0"/>
              <a:t>Attachments</a:t>
            </a:r>
            <a:r>
              <a:rPr lang="en-US" dirty="0"/>
              <a:t>:</a:t>
            </a:r>
          </a:p>
          <a:p>
            <a:pPr lvl="1"/>
            <a:r>
              <a:rPr lang="en-US" dirty="0"/>
              <a:t>The inferior belly of the </a:t>
            </a:r>
            <a:r>
              <a:rPr lang="en-US" dirty="0" err="1"/>
              <a:t>omohyoid</a:t>
            </a:r>
            <a:r>
              <a:rPr lang="en-US" dirty="0"/>
              <a:t> arises from the </a:t>
            </a:r>
            <a:r>
              <a:rPr lang="en-US" dirty="0">
                <a:hlinkClick r:id="rId2"/>
              </a:rPr>
              <a:t>scapula</a:t>
            </a:r>
            <a:r>
              <a:rPr lang="en-US" dirty="0"/>
              <a:t>. It runs </a:t>
            </a:r>
            <a:r>
              <a:rPr lang="en-US" dirty="0" err="1"/>
              <a:t>superomedially</a:t>
            </a:r>
            <a:r>
              <a:rPr lang="en-US" dirty="0"/>
              <a:t> underneath the sternocleidomastoid muscle.</a:t>
            </a:r>
          </a:p>
          <a:p>
            <a:pPr lvl="1"/>
            <a:r>
              <a:rPr lang="en-US" dirty="0"/>
              <a:t>It is attached to the superior belly by an intermediate tendon, which is anchored to the </a:t>
            </a:r>
            <a:r>
              <a:rPr lang="en-US" dirty="0">
                <a:hlinkClick r:id="rId3"/>
              </a:rPr>
              <a:t>clavicle</a:t>
            </a:r>
            <a:r>
              <a:rPr lang="en-US" dirty="0"/>
              <a:t> by the deep cervical fascia.</a:t>
            </a:r>
          </a:p>
          <a:p>
            <a:pPr lvl="1"/>
            <a:r>
              <a:rPr lang="en-US" dirty="0"/>
              <a:t>From here, the superior belly ascends to attach to the </a:t>
            </a:r>
            <a:r>
              <a:rPr lang="en-US" dirty="0">
                <a:hlinkClick r:id="rId4"/>
              </a:rPr>
              <a:t>hyoid bone</a:t>
            </a:r>
            <a:r>
              <a:rPr lang="en-US" dirty="0"/>
              <a:t>.</a:t>
            </a:r>
          </a:p>
          <a:p>
            <a:r>
              <a:rPr lang="en-US" b="1" dirty="0"/>
              <a:t>Actions</a:t>
            </a:r>
            <a:r>
              <a:rPr lang="en-US" dirty="0"/>
              <a:t>: Depresses the hyoid bone.</a:t>
            </a:r>
          </a:p>
          <a:p>
            <a:r>
              <a:rPr lang="en-US" b="1" dirty="0"/>
              <a:t>Innervation</a:t>
            </a:r>
            <a:r>
              <a:rPr lang="en-US" dirty="0"/>
              <a:t>: Anterior rami of C1-C3, carried by a branch of the </a:t>
            </a:r>
            <a:r>
              <a:rPr lang="en-US" dirty="0" err="1"/>
              <a:t>ansa</a:t>
            </a:r>
            <a:r>
              <a:rPr lang="en-US" dirty="0"/>
              <a:t> </a:t>
            </a:r>
            <a:r>
              <a:rPr lang="en-US" dirty="0" err="1"/>
              <a:t>cervicalis</a:t>
            </a:r>
            <a:r>
              <a:rPr lang="en-US" dirty="0"/>
              <a:t>.</a:t>
            </a:r>
          </a:p>
          <a:p>
            <a:endParaRPr lang="en-US" dirty="0"/>
          </a:p>
        </p:txBody>
      </p:sp>
    </p:spTree>
    <p:extLst>
      <p:ext uri="{BB962C8B-B14F-4D97-AF65-F5344CB8AC3E}">
        <p14:creationId xmlns:p14="http://schemas.microsoft.com/office/powerpoint/2010/main" val="3548266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1" dirty="0" smtClean="0"/>
              <a:t>b. </a:t>
            </a:r>
            <a:r>
              <a:rPr lang="en-US" b="1" dirty="0" err="1" smtClean="0"/>
              <a:t>Sternohyoid</a:t>
            </a:r>
            <a:endParaRPr lang="en-US" b="1" dirty="0"/>
          </a:p>
          <a:p>
            <a:r>
              <a:rPr lang="en-US" dirty="0"/>
              <a:t>The </a:t>
            </a:r>
            <a:r>
              <a:rPr lang="en-US" dirty="0" err="1"/>
              <a:t>sternohyoid</a:t>
            </a:r>
            <a:r>
              <a:rPr lang="en-US" dirty="0"/>
              <a:t> muscle is located within the superficial plane.</a:t>
            </a:r>
          </a:p>
          <a:p>
            <a:r>
              <a:rPr lang="en-US" b="1" dirty="0"/>
              <a:t>Attachments</a:t>
            </a:r>
            <a:r>
              <a:rPr lang="en-US" dirty="0"/>
              <a:t>: Originates from the sternum and </a:t>
            </a:r>
            <a:r>
              <a:rPr lang="en-US" dirty="0" err="1"/>
              <a:t>sternoclavicular</a:t>
            </a:r>
            <a:r>
              <a:rPr lang="en-US" dirty="0"/>
              <a:t> joint. It ascends to insert onto the hyoid bone.</a:t>
            </a:r>
          </a:p>
          <a:p>
            <a:r>
              <a:rPr lang="en-US" b="1" dirty="0"/>
              <a:t>Actions</a:t>
            </a:r>
            <a:r>
              <a:rPr lang="en-US" dirty="0"/>
              <a:t>: Depresses the hyoid bone.</a:t>
            </a:r>
          </a:p>
          <a:p>
            <a:r>
              <a:rPr lang="en-US" b="1" dirty="0"/>
              <a:t>Innervation</a:t>
            </a:r>
            <a:r>
              <a:rPr lang="en-US" dirty="0"/>
              <a:t>: Anterior rami of C1-C3, carried by a branch of the </a:t>
            </a:r>
            <a:r>
              <a:rPr lang="en-US" dirty="0" err="1"/>
              <a:t>ansa</a:t>
            </a:r>
            <a:r>
              <a:rPr lang="en-US" dirty="0"/>
              <a:t> </a:t>
            </a:r>
            <a:r>
              <a:rPr lang="en-US" dirty="0" err="1"/>
              <a:t>cervicalis</a:t>
            </a:r>
            <a:r>
              <a:rPr lang="en-US" dirty="0"/>
              <a:t>.</a:t>
            </a:r>
          </a:p>
          <a:p>
            <a:endParaRPr lang="en-US" dirty="0"/>
          </a:p>
        </p:txBody>
      </p:sp>
    </p:spTree>
    <p:extLst>
      <p:ext uri="{BB962C8B-B14F-4D97-AF65-F5344CB8AC3E}">
        <p14:creationId xmlns:p14="http://schemas.microsoft.com/office/powerpoint/2010/main" val="35479597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pPr marL="0" indent="0">
              <a:buNone/>
            </a:pPr>
            <a:r>
              <a:rPr lang="en-US" b="1" dirty="0" smtClean="0"/>
              <a:t>c. </a:t>
            </a:r>
            <a:r>
              <a:rPr lang="en-US" b="1" dirty="0" err="1" smtClean="0"/>
              <a:t>Sternothyroid</a:t>
            </a:r>
            <a:endParaRPr lang="en-US" b="1" dirty="0"/>
          </a:p>
          <a:p>
            <a:r>
              <a:rPr lang="en-US" dirty="0"/>
              <a:t>The </a:t>
            </a:r>
            <a:r>
              <a:rPr lang="en-US" dirty="0" err="1"/>
              <a:t>sternothyroid</a:t>
            </a:r>
            <a:r>
              <a:rPr lang="en-US" dirty="0"/>
              <a:t> muscle is wider and deeper than the </a:t>
            </a:r>
            <a:r>
              <a:rPr lang="en-US" dirty="0" err="1"/>
              <a:t>sternohyoid</a:t>
            </a:r>
            <a:r>
              <a:rPr lang="en-US" dirty="0"/>
              <a:t>. It is located within the deep plane.</a:t>
            </a:r>
          </a:p>
          <a:p>
            <a:r>
              <a:rPr lang="en-US" b="1" dirty="0"/>
              <a:t>Attachments: </a:t>
            </a:r>
            <a:r>
              <a:rPr lang="en-US" dirty="0"/>
              <a:t>Arises from the manubrium of the sternum, and attaches to the thyroid cartilage.</a:t>
            </a:r>
          </a:p>
          <a:p>
            <a:r>
              <a:rPr lang="en-US" b="1" dirty="0"/>
              <a:t>Actions</a:t>
            </a:r>
            <a:r>
              <a:rPr lang="en-US" dirty="0"/>
              <a:t>: Depresses the thyroid cartilage.</a:t>
            </a:r>
          </a:p>
          <a:p>
            <a:r>
              <a:rPr lang="en-US" b="1" dirty="0"/>
              <a:t>Innervation</a:t>
            </a:r>
            <a:r>
              <a:rPr lang="en-US" dirty="0"/>
              <a:t>:  Anterior rami of C1-C3, carried by a branch of the </a:t>
            </a:r>
            <a:r>
              <a:rPr lang="en-US" dirty="0" err="1"/>
              <a:t>ansa</a:t>
            </a:r>
            <a:r>
              <a:rPr lang="en-US" dirty="0"/>
              <a:t> </a:t>
            </a:r>
            <a:r>
              <a:rPr lang="en-US" dirty="0" err="1"/>
              <a:t>cervicalis</a:t>
            </a:r>
            <a:r>
              <a:rPr lang="en-US" dirty="0"/>
              <a:t>.</a:t>
            </a:r>
          </a:p>
          <a:p>
            <a:endParaRPr lang="en-US" dirty="0"/>
          </a:p>
        </p:txBody>
      </p:sp>
    </p:spTree>
    <p:extLst>
      <p:ext uri="{BB962C8B-B14F-4D97-AF65-F5344CB8AC3E}">
        <p14:creationId xmlns:p14="http://schemas.microsoft.com/office/powerpoint/2010/main" val="793601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b="1" dirty="0" err="1"/>
              <a:t>d</a:t>
            </a:r>
            <a:r>
              <a:rPr lang="en-US" b="1" dirty="0" err="1" smtClean="0"/>
              <a:t>.Thyrohyoid</a:t>
            </a:r>
            <a:endParaRPr lang="en-US" b="1" dirty="0"/>
          </a:p>
          <a:p>
            <a:r>
              <a:rPr lang="en-US" dirty="0"/>
              <a:t>The </a:t>
            </a:r>
            <a:r>
              <a:rPr lang="en-US" dirty="0" err="1"/>
              <a:t>thyrohyoid</a:t>
            </a:r>
            <a:r>
              <a:rPr lang="en-US" dirty="0"/>
              <a:t> is a short band of muscle, thought to be a continuation of the </a:t>
            </a:r>
            <a:r>
              <a:rPr lang="en-US" dirty="0" err="1"/>
              <a:t>sternothyroid</a:t>
            </a:r>
            <a:r>
              <a:rPr lang="en-US" dirty="0"/>
              <a:t> muscle.</a:t>
            </a:r>
          </a:p>
          <a:p>
            <a:r>
              <a:rPr lang="en-US" b="1" dirty="0"/>
              <a:t>Attachments</a:t>
            </a:r>
            <a:r>
              <a:rPr lang="en-US" dirty="0"/>
              <a:t>: Arises from the thyroid cartilage of the larynx, and ascends to attach to the hyoid bone.</a:t>
            </a:r>
          </a:p>
          <a:p>
            <a:r>
              <a:rPr lang="en-US" b="1" dirty="0"/>
              <a:t>Actions</a:t>
            </a:r>
            <a:r>
              <a:rPr lang="en-US" dirty="0"/>
              <a:t>: Depresses the hyoid. If the hyoid bone is fixed, it can elevate the larynx.</a:t>
            </a:r>
          </a:p>
          <a:p>
            <a:r>
              <a:rPr lang="en-US" b="1" dirty="0"/>
              <a:t>Innervation</a:t>
            </a:r>
            <a:r>
              <a:rPr lang="en-US" dirty="0"/>
              <a:t>: Anterior ramus of C1, carried within the </a:t>
            </a:r>
            <a:r>
              <a:rPr lang="en-US" dirty="0">
                <a:hlinkClick r:id="rId2"/>
              </a:rPr>
              <a:t>hypoglossal nerve</a:t>
            </a:r>
            <a:r>
              <a:rPr lang="en-US" dirty="0"/>
              <a:t>.</a:t>
            </a:r>
          </a:p>
          <a:p>
            <a:endParaRPr lang="en-US" dirty="0"/>
          </a:p>
        </p:txBody>
      </p:sp>
    </p:spTree>
    <p:extLst>
      <p:ext uri="{BB962C8B-B14F-4D97-AF65-F5344CB8AC3E}">
        <p14:creationId xmlns:p14="http://schemas.microsoft.com/office/powerpoint/2010/main" val="940737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Lateral review of </a:t>
            </a:r>
            <a:r>
              <a:rPr lang="en-US" b="1" dirty="0" err="1" smtClean="0"/>
              <a:t>infrahyoid</a:t>
            </a:r>
            <a:r>
              <a:rPr lang="en-US" b="1" dirty="0" smtClean="0"/>
              <a:t> bone</a:t>
            </a:r>
            <a:endParaRPr lang="en-US" b="1"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763000"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5473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Anterior view of </a:t>
            </a:r>
            <a:r>
              <a:rPr lang="en-US" b="1" dirty="0" err="1" smtClean="0"/>
              <a:t>infrahyoid</a:t>
            </a:r>
            <a:r>
              <a:rPr lang="en-US" b="1" dirty="0" smtClean="0"/>
              <a:t> bone</a:t>
            </a:r>
            <a:endParaRPr lang="en-US" b="1"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14438"/>
            <a:ext cx="8477250" cy="549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515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sz="3600" b="1" dirty="0" smtClean="0"/>
              <a:t>Scalene muscles</a:t>
            </a:r>
          </a:p>
          <a:p>
            <a:r>
              <a:rPr lang="en-US" dirty="0" smtClean="0"/>
              <a:t>The</a:t>
            </a:r>
            <a:r>
              <a:rPr lang="en-US" b="1" dirty="0"/>
              <a:t> scalene muscles</a:t>
            </a:r>
            <a:r>
              <a:rPr lang="en-US" dirty="0"/>
              <a:t> are three paired muscles (anterior, middle and posterior), located in the lateral aspect of the neck. Collectively, they form part of the floor of the </a:t>
            </a:r>
            <a:r>
              <a:rPr lang="en-US" dirty="0">
                <a:hlinkClick r:id="rId2"/>
              </a:rPr>
              <a:t>posterior triangle of the neck</a:t>
            </a:r>
            <a:r>
              <a:rPr lang="en-US" dirty="0"/>
              <a:t>.</a:t>
            </a:r>
          </a:p>
          <a:p>
            <a:r>
              <a:rPr lang="en-US" dirty="0"/>
              <a:t>The </a:t>
            </a:r>
            <a:r>
              <a:rPr lang="en-US" dirty="0" err="1"/>
              <a:t>scalenes</a:t>
            </a:r>
            <a:r>
              <a:rPr lang="en-US" dirty="0"/>
              <a:t> act as </a:t>
            </a:r>
            <a:r>
              <a:rPr lang="en-US" b="1" dirty="0"/>
              <a:t>accessory muscles of respiration</a:t>
            </a:r>
            <a:r>
              <a:rPr lang="en-US" dirty="0"/>
              <a:t>, and perform flexion at the neck</a:t>
            </a:r>
          </a:p>
          <a:p>
            <a:endParaRPr lang="en-US" dirty="0"/>
          </a:p>
        </p:txBody>
      </p:sp>
    </p:spTree>
    <p:extLst>
      <p:ext uri="{BB962C8B-B14F-4D97-AF65-F5344CB8AC3E}">
        <p14:creationId xmlns:p14="http://schemas.microsoft.com/office/powerpoint/2010/main" val="386128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The mastoid part contains the mastoid process, a thickened region easily felt behind the ear. </a:t>
            </a:r>
          </a:p>
          <a:p>
            <a:r>
              <a:rPr lang="en-US" dirty="0" smtClean="0"/>
              <a:t>It contains a large number of very small air sinuses that communicate with the middle ear and are lined with squamous epithelium. </a:t>
            </a:r>
          </a:p>
          <a:p>
            <a:r>
              <a:rPr lang="en-US" dirty="0" smtClean="0"/>
              <a:t>The petrous portion forms part of the base of the skull and contains the organs of hearing (the spiral organ) and balance.</a:t>
            </a:r>
            <a:endParaRPr lang="en-US" dirty="0"/>
          </a:p>
        </p:txBody>
      </p:sp>
    </p:spTree>
    <p:extLst>
      <p:ext uri="{BB962C8B-B14F-4D97-AF65-F5344CB8AC3E}">
        <p14:creationId xmlns:p14="http://schemas.microsoft.com/office/powerpoint/2010/main" val="1208925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b="1" dirty="0"/>
              <a:t>Anterior Scalene</a:t>
            </a:r>
          </a:p>
          <a:p>
            <a:r>
              <a:rPr lang="en-US" dirty="0"/>
              <a:t>The anterior scalene muscle lies on the lateral aspect of the neck, deep to the prominent sternocleidomastoid muscle.</a:t>
            </a:r>
          </a:p>
          <a:p>
            <a:r>
              <a:rPr lang="en-US" b="1" dirty="0"/>
              <a:t>Attachments</a:t>
            </a:r>
            <a:r>
              <a:rPr lang="en-US" dirty="0"/>
              <a:t>: Originates from the anterior tubercles of the transverse processes of C3-C6, and attaches onto the scalene tubercle, on the inner border of the </a:t>
            </a:r>
            <a:r>
              <a:rPr lang="en-US" b="1" dirty="0"/>
              <a:t>first rib</a:t>
            </a:r>
            <a:r>
              <a:rPr lang="en-US" dirty="0"/>
              <a:t>.</a:t>
            </a:r>
          </a:p>
          <a:p>
            <a:r>
              <a:rPr lang="en-US" b="1" dirty="0"/>
              <a:t>Function</a:t>
            </a:r>
            <a:r>
              <a:rPr lang="en-US" dirty="0"/>
              <a:t>: </a:t>
            </a:r>
            <a:r>
              <a:rPr lang="en-US" dirty="0">
                <a:solidFill>
                  <a:srgbClr val="FF0000"/>
                </a:solidFill>
              </a:rPr>
              <a:t>Elevation of the first rib</a:t>
            </a:r>
            <a:r>
              <a:rPr lang="en-US" dirty="0"/>
              <a:t>. </a:t>
            </a:r>
            <a:r>
              <a:rPr lang="en-US" dirty="0" err="1"/>
              <a:t>Ipsilateral</a:t>
            </a:r>
            <a:r>
              <a:rPr lang="en-US" dirty="0"/>
              <a:t> contraction causes </a:t>
            </a:r>
            <a:r>
              <a:rPr lang="en-US" dirty="0" err="1"/>
              <a:t>ipsilateral</a:t>
            </a:r>
            <a:r>
              <a:rPr lang="en-US" dirty="0"/>
              <a:t> lateral flexion of the neck, and bilateral contraction causes anterior flexion of the neck.</a:t>
            </a:r>
          </a:p>
          <a:p>
            <a:r>
              <a:rPr lang="en-US" b="1" dirty="0"/>
              <a:t>Innervation</a:t>
            </a:r>
            <a:r>
              <a:rPr lang="en-US" dirty="0"/>
              <a:t>: Anterior rami of C5-C6.</a:t>
            </a:r>
          </a:p>
          <a:p>
            <a:endParaRPr lang="en-US" dirty="0"/>
          </a:p>
        </p:txBody>
      </p:sp>
    </p:spTree>
    <p:extLst>
      <p:ext uri="{BB962C8B-B14F-4D97-AF65-F5344CB8AC3E}">
        <p14:creationId xmlns:p14="http://schemas.microsoft.com/office/powerpoint/2010/main" val="39888372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sz="3900" b="1" dirty="0"/>
              <a:t>Middle Scalene</a:t>
            </a:r>
          </a:p>
          <a:p>
            <a:r>
              <a:rPr lang="en-US" dirty="0"/>
              <a:t>The middle scalene is the </a:t>
            </a:r>
            <a:r>
              <a:rPr lang="en-US" dirty="0">
                <a:solidFill>
                  <a:srgbClr val="FF0000"/>
                </a:solidFill>
              </a:rPr>
              <a:t>largest and longest of the three scalene muscles</a:t>
            </a:r>
            <a:r>
              <a:rPr lang="en-US" dirty="0"/>
              <a:t>. It has several long, thin muscles bellies arising from the cervical spine, which converge into one large belly that inserts into the first rib.</a:t>
            </a:r>
          </a:p>
          <a:p>
            <a:r>
              <a:rPr lang="en-US" b="1" dirty="0"/>
              <a:t>Attachments</a:t>
            </a:r>
            <a:r>
              <a:rPr lang="en-US" dirty="0"/>
              <a:t>: Originates from the posterior tubercles of the transverse processes of </a:t>
            </a:r>
            <a:r>
              <a:rPr lang="en-US" dirty="0">
                <a:solidFill>
                  <a:srgbClr val="FF0000"/>
                </a:solidFill>
              </a:rPr>
              <a:t>C2-C7, </a:t>
            </a:r>
            <a:r>
              <a:rPr lang="en-US" dirty="0"/>
              <a:t>and attaches to the scalene tubercle of </a:t>
            </a:r>
            <a:r>
              <a:rPr lang="en-US" dirty="0">
                <a:solidFill>
                  <a:srgbClr val="FF0000"/>
                </a:solidFill>
              </a:rPr>
              <a:t>the first rib.</a:t>
            </a:r>
          </a:p>
          <a:p>
            <a:r>
              <a:rPr lang="en-US" b="1" dirty="0"/>
              <a:t>Function</a:t>
            </a:r>
            <a:r>
              <a:rPr lang="en-US" dirty="0"/>
              <a:t>: </a:t>
            </a:r>
            <a:r>
              <a:rPr lang="en-US" dirty="0">
                <a:solidFill>
                  <a:srgbClr val="FF0000"/>
                </a:solidFill>
              </a:rPr>
              <a:t>Elevation of the first rib</a:t>
            </a:r>
            <a:r>
              <a:rPr lang="en-US" dirty="0"/>
              <a:t>. </a:t>
            </a:r>
            <a:r>
              <a:rPr lang="en-US" dirty="0" err="1"/>
              <a:t>Ipsilateral</a:t>
            </a:r>
            <a:r>
              <a:rPr lang="en-US" dirty="0"/>
              <a:t> contraction causes </a:t>
            </a:r>
            <a:r>
              <a:rPr lang="en-US" dirty="0" err="1"/>
              <a:t>ipsilateral</a:t>
            </a:r>
            <a:r>
              <a:rPr lang="en-US" dirty="0"/>
              <a:t> lateral flexion of the neck.</a:t>
            </a:r>
          </a:p>
          <a:p>
            <a:r>
              <a:rPr lang="en-US" b="1" dirty="0"/>
              <a:t>Innervation</a:t>
            </a:r>
            <a:r>
              <a:rPr lang="en-US" dirty="0"/>
              <a:t>: Anterior rami of C3-C8.</a:t>
            </a:r>
          </a:p>
          <a:p>
            <a:endParaRPr lang="en-US" dirty="0"/>
          </a:p>
        </p:txBody>
      </p:sp>
    </p:spTree>
    <p:extLst>
      <p:ext uri="{BB962C8B-B14F-4D97-AF65-F5344CB8AC3E}">
        <p14:creationId xmlns:p14="http://schemas.microsoft.com/office/powerpoint/2010/main" val="24813100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900" b="1" dirty="0"/>
              <a:t>Posterior Scalene</a:t>
            </a:r>
          </a:p>
          <a:p>
            <a:r>
              <a:rPr lang="en-US" dirty="0"/>
              <a:t>The posterior scalene is the smallest and deepest of the scalene muscles. Unlike the anterior and middle scalene muscles, it inserts into the second rib.</a:t>
            </a:r>
          </a:p>
          <a:p>
            <a:r>
              <a:rPr lang="en-US" b="1" dirty="0"/>
              <a:t>Attachments</a:t>
            </a:r>
            <a:r>
              <a:rPr lang="en-US" dirty="0"/>
              <a:t>: Originates from the posterior tubercles of the transverse processes </a:t>
            </a:r>
            <a:r>
              <a:rPr lang="en-US" dirty="0">
                <a:solidFill>
                  <a:srgbClr val="FF0000"/>
                </a:solidFill>
              </a:rPr>
              <a:t>of C5-C7,</a:t>
            </a:r>
            <a:r>
              <a:rPr lang="en-US" dirty="0"/>
              <a:t> and attaches into the </a:t>
            </a:r>
            <a:r>
              <a:rPr lang="en-US" dirty="0">
                <a:solidFill>
                  <a:srgbClr val="FF0000"/>
                </a:solidFill>
              </a:rPr>
              <a:t>second rib</a:t>
            </a:r>
            <a:r>
              <a:rPr lang="en-US" dirty="0"/>
              <a:t>.</a:t>
            </a:r>
          </a:p>
          <a:p>
            <a:r>
              <a:rPr lang="en-US" b="1" dirty="0"/>
              <a:t>Function</a:t>
            </a:r>
            <a:r>
              <a:rPr lang="en-US" dirty="0"/>
              <a:t>: </a:t>
            </a:r>
            <a:r>
              <a:rPr lang="en-US" dirty="0">
                <a:solidFill>
                  <a:srgbClr val="FF0000"/>
                </a:solidFill>
              </a:rPr>
              <a:t>Elevation of the second rib</a:t>
            </a:r>
            <a:r>
              <a:rPr lang="en-US" dirty="0"/>
              <a:t>, and </a:t>
            </a:r>
            <a:r>
              <a:rPr lang="en-US" dirty="0" err="1"/>
              <a:t>ipsilateral</a:t>
            </a:r>
            <a:r>
              <a:rPr lang="en-US" dirty="0"/>
              <a:t> lateral flexion of the neck.</a:t>
            </a:r>
          </a:p>
          <a:p>
            <a:r>
              <a:rPr lang="en-US" b="1" dirty="0"/>
              <a:t>Innervation</a:t>
            </a:r>
            <a:r>
              <a:rPr lang="en-US" dirty="0"/>
              <a:t>: Anterior rami of C6-C8.</a:t>
            </a:r>
          </a:p>
          <a:p>
            <a:endParaRPr lang="en-US" dirty="0"/>
          </a:p>
        </p:txBody>
      </p:sp>
    </p:spTree>
    <p:extLst>
      <p:ext uri="{BB962C8B-B14F-4D97-AF65-F5344CB8AC3E}">
        <p14:creationId xmlns:p14="http://schemas.microsoft.com/office/powerpoint/2010/main" val="33773614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92500" lnSpcReduction="10000"/>
          </a:bodyPr>
          <a:lstStyle/>
          <a:p>
            <a:pPr marL="0" indent="0">
              <a:buNone/>
            </a:pPr>
            <a:r>
              <a:rPr lang="en-US" b="1" dirty="0"/>
              <a:t>Anatomical Relationships</a:t>
            </a:r>
          </a:p>
          <a:p>
            <a:r>
              <a:rPr lang="en-US" dirty="0"/>
              <a:t>The</a:t>
            </a:r>
            <a:r>
              <a:rPr lang="en-US" b="1" dirty="0"/>
              <a:t> scalene muscles</a:t>
            </a:r>
            <a:r>
              <a:rPr lang="en-US" dirty="0"/>
              <a:t> are an important part of the anatomy of the neck, with several important structures located between and around them.</a:t>
            </a:r>
          </a:p>
          <a:p>
            <a:r>
              <a:rPr lang="en-US" dirty="0"/>
              <a:t>The </a:t>
            </a:r>
            <a:r>
              <a:rPr lang="en-US" dirty="0">
                <a:hlinkClick r:id="rId2"/>
              </a:rPr>
              <a:t>brachial plexus </a:t>
            </a:r>
            <a:r>
              <a:rPr lang="en-US" dirty="0"/>
              <a:t>and </a:t>
            </a:r>
            <a:r>
              <a:rPr lang="en-US" dirty="0" err="1"/>
              <a:t>subclavian</a:t>
            </a:r>
            <a:r>
              <a:rPr lang="en-US" dirty="0"/>
              <a:t> artery pass between the anterior and middle scalene muscles. This provides an important anatomical landmark in </a:t>
            </a:r>
            <a:r>
              <a:rPr lang="en-US" dirty="0" err="1"/>
              <a:t>anaesthetics</a:t>
            </a:r>
            <a:r>
              <a:rPr lang="en-US" dirty="0"/>
              <a:t> for performing an </a:t>
            </a:r>
            <a:r>
              <a:rPr lang="en-US" b="1" dirty="0" err="1"/>
              <a:t>interscalene</a:t>
            </a:r>
            <a:r>
              <a:rPr lang="en-US" b="1" dirty="0"/>
              <a:t> block</a:t>
            </a:r>
            <a:r>
              <a:rPr lang="en-US" dirty="0"/>
              <a:t>.</a:t>
            </a:r>
          </a:p>
          <a:p>
            <a:r>
              <a:rPr lang="en-US" dirty="0"/>
              <a:t>The </a:t>
            </a:r>
            <a:r>
              <a:rPr lang="en-US" b="1" dirty="0" err="1"/>
              <a:t>subclavian</a:t>
            </a:r>
            <a:r>
              <a:rPr lang="en-US" b="1" dirty="0"/>
              <a:t> vein</a:t>
            </a:r>
            <a:r>
              <a:rPr lang="en-US" dirty="0"/>
              <a:t> and </a:t>
            </a:r>
            <a:r>
              <a:rPr lang="en-US" dirty="0">
                <a:hlinkClick r:id="rId3"/>
              </a:rPr>
              <a:t>phrenic nerve</a:t>
            </a:r>
            <a:r>
              <a:rPr lang="en-US" dirty="0"/>
              <a:t> pass anteriorly to the anterior scalene – the </a:t>
            </a:r>
            <a:r>
              <a:rPr lang="en-US" dirty="0" err="1"/>
              <a:t>subclavian</a:t>
            </a:r>
            <a:r>
              <a:rPr lang="en-US" dirty="0"/>
              <a:t> vein courses horizontally across it, while the phrenic nerve runs vertically down the muscle. The </a:t>
            </a:r>
            <a:r>
              <a:rPr lang="en-US" dirty="0" err="1"/>
              <a:t>subclavian</a:t>
            </a:r>
            <a:r>
              <a:rPr lang="en-US" dirty="0"/>
              <a:t> artery is located posterior to the anterior scalene.</a:t>
            </a:r>
          </a:p>
          <a:p>
            <a:endParaRPr lang="en-US" dirty="0"/>
          </a:p>
        </p:txBody>
      </p:sp>
    </p:spTree>
    <p:extLst>
      <p:ext uri="{BB962C8B-B14F-4D97-AF65-F5344CB8AC3E}">
        <p14:creationId xmlns:p14="http://schemas.microsoft.com/office/powerpoint/2010/main" val="28975987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316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867400"/>
          </a:xfrm>
        </p:spPr>
        <p:txBody>
          <a:bodyPr>
            <a:normAutofit fontScale="92500" lnSpcReduction="10000"/>
          </a:bodyPr>
          <a:lstStyle/>
          <a:p>
            <a:pPr marL="0" indent="0">
              <a:buNone/>
            </a:pPr>
            <a:r>
              <a:rPr lang="en-US" b="1" dirty="0" smtClean="0"/>
              <a:t>Other muscles of the neck </a:t>
            </a:r>
          </a:p>
          <a:p>
            <a:pPr marL="0" indent="0">
              <a:buNone/>
            </a:pPr>
            <a:r>
              <a:rPr lang="en-US" b="1" dirty="0" smtClean="0"/>
              <a:t>Sternocleidomastoid </a:t>
            </a:r>
          </a:p>
          <a:p>
            <a:r>
              <a:rPr lang="en-US" dirty="0" smtClean="0"/>
              <a:t>This </a:t>
            </a:r>
            <a:r>
              <a:rPr lang="en-US" dirty="0"/>
              <a:t>muscle arises from the </a:t>
            </a:r>
            <a:r>
              <a:rPr lang="en-US" dirty="0">
                <a:solidFill>
                  <a:srgbClr val="FF0000"/>
                </a:solidFill>
              </a:rPr>
              <a:t>manubrium of the sternum and the clavicle and extends upwards to the mastoid process of the temporal bone. </a:t>
            </a:r>
            <a:endParaRPr lang="en-US" dirty="0" smtClean="0">
              <a:solidFill>
                <a:srgbClr val="FF0000"/>
              </a:solidFill>
            </a:endParaRPr>
          </a:p>
          <a:p>
            <a:r>
              <a:rPr lang="en-US" dirty="0" smtClean="0"/>
              <a:t>It </a:t>
            </a:r>
            <a:r>
              <a:rPr lang="en-US" dirty="0"/>
              <a:t>assists in turning the </a:t>
            </a:r>
            <a:r>
              <a:rPr lang="en-US" dirty="0">
                <a:solidFill>
                  <a:srgbClr val="FF0000"/>
                </a:solidFill>
              </a:rPr>
              <a:t>head from side to </a:t>
            </a:r>
            <a:r>
              <a:rPr lang="en-US" dirty="0" smtClean="0">
                <a:solidFill>
                  <a:srgbClr val="FF0000"/>
                </a:solidFill>
              </a:rPr>
              <a:t>side.</a:t>
            </a:r>
            <a:endParaRPr lang="en-US" dirty="0">
              <a:solidFill>
                <a:srgbClr val="FF0000"/>
              </a:solidFill>
            </a:endParaRPr>
          </a:p>
          <a:p>
            <a:r>
              <a:rPr lang="en-US" dirty="0" smtClean="0"/>
              <a:t>When </a:t>
            </a:r>
            <a:r>
              <a:rPr lang="en-US" dirty="0"/>
              <a:t>the muscle on one side </a:t>
            </a:r>
            <a:r>
              <a:rPr lang="en-US" dirty="0">
                <a:solidFill>
                  <a:srgbClr val="FF0000"/>
                </a:solidFill>
              </a:rPr>
              <a:t>contracts it draws the head towards the shoulder. </a:t>
            </a:r>
            <a:endParaRPr lang="en-US" dirty="0" smtClean="0">
              <a:solidFill>
                <a:srgbClr val="FF0000"/>
              </a:solidFill>
            </a:endParaRPr>
          </a:p>
          <a:p>
            <a:r>
              <a:rPr lang="en-US" dirty="0" smtClean="0"/>
              <a:t>When </a:t>
            </a:r>
            <a:r>
              <a:rPr lang="en-US" dirty="0"/>
              <a:t>both contract at the same time they flex the cervical vertebrae or draw the sternum and clavicles upwards when the head is maintained in a fixed position, e.g. in forced respiration</a:t>
            </a:r>
          </a:p>
        </p:txBody>
      </p:sp>
    </p:spTree>
    <p:extLst>
      <p:ext uri="{BB962C8B-B14F-4D97-AF65-F5344CB8AC3E}">
        <p14:creationId xmlns:p14="http://schemas.microsoft.com/office/powerpoint/2010/main" val="36408323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73763"/>
          </a:xfrm>
        </p:spPr>
        <p:txBody>
          <a:bodyPr>
            <a:normAutofit lnSpcReduction="10000"/>
          </a:bodyPr>
          <a:lstStyle/>
          <a:p>
            <a:pPr marL="0" indent="0">
              <a:buNone/>
            </a:pPr>
            <a:r>
              <a:rPr lang="en-US" b="1" dirty="0"/>
              <a:t>Trapezius </a:t>
            </a:r>
            <a:endParaRPr lang="en-US" b="1" dirty="0" smtClean="0"/>
          </a:p>
          <a:p>
            <a:r>
              <a:rPr lang="en-US" dirty="0" smtClean="0"/>
              <a:t>This </a:t>
            </a:r>
            <a:r>
              <a:rPr lang="en-US" dirty="0"/>
              <a:t>muscle covers the </a:t>
            </a:r>
            <a:r>
              <a:rPr lang="en-US" dirty="0">
                <a:solidFill>
                  <a:srgbClr val="FF0000"/>
                </a:solidFill>
              </a:rPr>
              <a:t>shoulder and the back of the neck. </a:t>
            </a:r>
            <a:endParaRPr lang="en-US" dirty="0" smtClean="0">
              <a:solidFill>
                <a:srgbClr val="FF0000"/>
              </a:solidFill>
            </a:endParaRPr>
          </a:p>
          <a:p>
            <a:r>
              <a:rPr lang="en-US" dirty="0" smtClean="0"/>
              <a:t>The </a:t>
            </a:r>
            <a:r>
              <a:rPr lang="en-US" dirty="0"/>
              <a:t>upper attachment is to the </a:t>
            </a:r>
            <a:r>
              <a:rPr lang="en-US" dirty="0">
                <a:solidFill>
                  <a:schemeClr val="tx2">
                    <a:lumMod val="40000"/>
                    <a:lumOff val="60000"/>
                  </a:schemeClr>
                </a:solidFill>
              </a:rPr>
              <a:t>occipital protuberance</a:t>
            </a:r>
            <a:r>
              <a:rPr lang="en-US" dirty="0"/>
              <a:t>, the medial attachment is to the </a:t>
            </a:r>
            <a:r>
              <a:rPr lang="en-US" dirty="0">
                <a:solidFill>
                  <a:schemeClr val="tx2">
                    <a:lumMod val="40000"/>
                    <a:lumOff val="60000"/>
                  </a:schemeClr>
                </a:solidFill>
              </a:rPr>
              <a:t>transverse processes of the cervical </a:t>
            </a:r>
            <a:r>
              <a:rPr lang="en-US" dirty="0"/>
              <a:t>and </a:t>
            </a:r>
            <a:r>
              <a:rPr lang="en-US" dirty="0">
                <a:solidFill>
                  <a:schemeClr val="tx2">
                    <a:lumMod val="40000"/>
                    <a:lumOff val="60000"/>
                  </a:schemeClr>
                </a:solidFill>
              </a:rPr>
              <a:t>thoracic vertebrae </a:t>
            </a:r>
            <a:r>
              <a:rPr lang="en-US" dirty="0"/>
              <a:t>and the lateral attachment is to the </a:t>
            </a:r>
            <a:r>
              <a:rPr lang="en-US" dirty="0">
                <a:solidFill>
                  <a:schemeClr val="tx2">
                    <a:lumMod val="40000"/>
                    <a:lumOff val="60000"/>
                  </a:schemeClr>
                </a:solidFill>
              </a:rPr>
              <a:t>clavicle</a:t>
            </a:r>
            <a:r>
              <a:rPr lang="en-US" dirty="0"/>
              <a:t> and to the </a:t>
            </a:r>
            <a:r>
              <a:rPr lang="en-US" dirty="0" err="1">
                <a:solidFill>
                  <a:schemeClr val="tx2">
                    <a:lumMod val="40000"/>
                    <a:lumOff val="60000"/>
                  </a:schemeClr>
                </a:solidFill>
              </a:rPr>
              <a:t>spinous</a:t>
            </a:r>
            <a:r>
              <a:rPr lang="en-US" dirty="0">
                <a:solidFill>
                  <a:schemeClr val="tx2">
                    <a:lumMod val="40000"/>
                    <a:lumOff val="60000"/>
                  </a:schemeClr>
                </a:solidFill>
              </a:rPr>
              <a:t> and acromion processes of the scapula</a:t>
            </a:r>
            <a:r>
              <a:rPr lang="en-US" dirty="0"/>
              <a:t>. </a:t>
            </a:r>
            <a:endParaRPr lang="en-US" dirty="0" smtClean="0"/>
          </a:p>
          <a:p>
            <a:r>
              <a:rPr lang="en-US" dirty="0" smtClean="0"/>
              <a:t>It </a:t>
            </a:r>
            <a:r>
              <a:rPr lang="en-US" dirty="0"/>
              <a:t>pulls the head backwards, squares the shoulders and </a:t>
            </a:r>
            <a:r>
              <a:rPr lang="en-US" dirty="0">
                <a:solidFill>
                  <a:schemeClr val="tx2">
                    <a:lumMod val="40000"/>
                    <a:lumOff val="60000"/>
                  </a:schemeClr>
                </a:solidFill>
              </a:rPr>
              <a:t>controls the movements of the scapula when the shoulder joint is in use</a:t>
            </a:r>
            <a:r>
              <a:rPr lang="en-US" dirty="0"/>
              <a:t>.</a:t>
            </a:r>
          </a:p>
        </p:txBody>
      </p:sp>
    </p:spTree>
    <p:extLst>
      <p:ext uri="{BB962C8B-B14F-4D97-AF65-F5344CB8AC3E}">
        <p14:creationId xmlns:p14="http://schemas.microsoft.com/office/powerpoint/2010/main" val="266395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10000"/>
          </a:bodyPr>
          <a:lstStyle/>
          <a:p>
            <a:pPr marL="0" indent="0">
              <a:buNone/>
            </a:pPr>
            <a:r>
              <a:rPr lang="en-US" sz="3600" b="1" dirty="0" smtClean="0"/>
              <a:t>SCALP</a:t>
            </a:r>
          </a:p>
          <a:p>
            <a:r>
              <a:rPr lang="en-US" dirty="0" smtClean="0"/>
              <a:t>The</a:t>
            </a:r>
            <a:r>
              <a:rPr lang="en-US" dirty="0"/>
              <a:t> </a:t>
            </a:r>
            <a:r>
              <a:rPr lang="en-US" b="1" dirty="0"/>
              <a:t>scalp</a:t>
            </a:r>
            <a:r>
              <a:rPr lang="en-US" dirty="0"/>
              <a:t> refers to the layers of skin and subcutaneous tissue that cover the bones of cranial vault</a:t>
            </a:r>
            <a:r>
              <a:rPr lang="en-US" dirty="0" smtClean="0"/>
              <a:t>.</a:t>
            </a:r>
          </a:p>
          <a:p>
            <a:pPr marL="0" indent="0">
              <a:buNone/>
            </a:pPr>
            <a:r>
              <a:rPr lang="en-US" b="1" dirty="0" smtClean="0"/>
              <a:t>Layers of the scalp</a:t>
            </a:r>
          </a:p>
          <a:p>
            <a:r>
              <a:rPr lang="en-US" dirty="0"/>
              <a:t>The scalp consists </a:t>
            </a:r>
            <a:r>
              <a:rPr lang="en-US" dirty="0" smtClean="0"/>
              <a:t>of </a:t>
            </a:r>
            <a:r>
              <a:rPr lang="en-US" dirty="0"/>
              <a:t> five layers. The first three layers are tightly bound together and move as a collective structure</a:t>
            </a:r>
            <a:r>
              <a:rPr lang="en-US" dirty="0" smtClean="0"/>
              <a:t>.</a:t>
            </a:r>
          </a:p>
          <a:p>
            <a:r>
              <a:rPr lang="en-US" i="1" dirty="0"/>
              <a:t>The mnemonic ‘</a:t>
            </a:r>
            <a:r>
              <a:rPr lang="en-US" b="1" i="1" dirty="0"/>
              <a:t>SCALP’</a:t>
            </a:r>
            <a:r>
              <a:rPr lang="en-US" i="1" dirty="0"/>
              <a:t> can be a useful way to remember the layers of the scalp: </a:t>
            </a:r>
            <a:r>
              <a:rPr lang="en-US" b="1" i="1" dirty="0"/>
              <a:t>S</a:t>
            </a:r>
            <a:r>
              <a:rPr lang="en-US" i="1" dirty="0"/>
              <a:t>kin, Dense </a:t>
            </a:r>
            <a:r>
              <a:rPr lang="en-US" b="1" i="1" dirty="0"/>
              <a:t>C</a:t>
            </a:r>
            <a:r>
              <a:rPr lang="en-US" i="1" dirty="0"/>
              <a:t>onnective Tissue, </a:t>
            </a:r>
            <a:r>
              <a:rPr lang="en-US" i="1" dirty="0" err="1"/>
              <a:t>Epicranial</a:t>
            </a:r>
            <a:r>
              <a:rPr lang="en-US" i="1" dirty="0"/>
              <a:t> </a:t>
            </a:r>
            <a:r>
              <a:rPr lang="en-US" b="1" i="1" dirty="0" err="1"/>
              <a:t>A</a:t>
            </a:r>
            <a:r>
              <a:rPr lang="en-US" i="1" dirty="0" err="1"/>
              <a:t>poneurosis</a:t>
            </a:r>
            <a:r>
              <a:rPr lang="en-US" i="1" dirty="0"/>
              <a:t>, </a:t>
            </a:r>
            <a:r>
              <a:rPr lang="en-US" b="1" i="1" dirty="0"/>
              <a:t>L</a:t>
            </a:r>
            <a:r>
              <a:rPr lang="en-US" i="1" dirty="0"/>
              <a:t>oose Areolar Connective Tissue and </a:t>
            </a:r>
            <a:r>
              <a:rPr lang="en-US" b="1" i="1" dirty="0" err="1"/>
              <a:t>P</a:t>
            </a:r>
            <a:r>
              <a:rPr lang="en-US" i="1" dirty="0" err="1"/>
              <a:t>eriosteum</a:t>
            </a:r>
            <a:r>
              <a:rPr lang="en-US" i="1" dirty="0"/>
              <a:t>.</a:t>
            </a:r>
            <a:endParaRPr lang="en-US" dirty="0"/>
          </a:p>
          <a:p>
            <a:pPr marL="0" indent="0">
              <a:buNone/>
            </a:pPr>
            <a:endParaRPr lang="en-US" dirty="0"/>
          </a:p>
        </p:txBody>
      </p:sp>
    </p:spTree>
    <p:extLst>
      <p:ext uri="{BB962C8B-B14F-4D97-AF65-F5344CB8AC3E}">
        <p14:creationId xmlns:p14="http://schemas.microsoft.com/office/powerpoint/2010/main" val="40821610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lgn="just">
              <a:buFont typeface="Arial"/>
              <a:buChar char="•"/>
            </a:pPr>
            <a:r>
              <a:rPr lang="en-US" u="sng" dirty="0">
                <a:solidFill>
                  <a:srgbClr val="FF0000"/>
                </a:solidFill>
                <a:latin typeface="acumin-pro"/>
              </a:rPr>
              <a:t>S</a:t>
            </a:r>
            <a:r>
              <a:rPr lang="en-US" dirty="0">
                <a:solidFill>
                  <a:srgbClr val="32323C"/>
                </a:solidFill>
                <a:latin typeface="acumin-pro"/>
              </a:rPr>
              <a:t>kin – contains numerous hair follicles and sebaceous glands (thus a common site for sebaceous cysts).</a:t>
            </a:r>
          </a:p>
          <a:p>
            <a:pPr algn="just">
              <a:buFont typeface="Arial"/>
              <a:buChar char="•"/>
            </a:pPr>
            <a:r>
              <a:rPr lang="en-US" dirty="0">
                <a:solidFill>
                  <a:srgbClr val="32323C"/>
                </a:solidFill>
                <a:latin typeface="acumin-pro"/>
              </a:rPr>
              <a:t>Dense </a:t>
            </a:r>
            <a:r>
              <a:rPr lang="en-US" u="sng" dirty="0">
                <a:solidFill>
                  <a:srgbClr val="FF0000"/>
                </a:solidFill>
                <a:latin typeface="acumin-pro"/>
              </a:rPr>
              <a:t>C</a:t>
            </a:r>
            <a:r>
              <a:rPr lang="en-US" dirty="0">
                <a:solidFill>
                  <a:srgbClr val="32323C"/>
                </a:solidFill>
                <a:latin typeface="acumin-pro"/>
              </a:rPr>
              <a:t>onnective tissue – connects the skin to the </a:t>
            </a:r>
            <a:r>
              <a:rPr lang="en-US" dirty="0" err="1">
                <a:solidFill>
                  <a:srgbClr val="FF0000"/>
                </a:solidFill>
                <a:latin typeface="acumin-pro"/>
              </a:rPr>
              <a:t>epicranial</a:t>
            </a:r>
            <a:r>
              <a:rPr lang="en-US" dirty="0">
                <a:solidFill>
                  <a:srgbClr val="FF0000"/>
                </a:solidFill>
                <a:latin typeface="acumin-pro"/>
              </a:rPr>
              <a:t> </a:t>
            </a:r>
            <a:r>
              <a:rPr lang="en-US" dirty="0" err="1">
                <a:solidFill>
                  <a:srgbClr val="FF0000"/>
                </a:solidFill>
                <a:latin typeface="acumin-pro"/>
              </a:rPr>
              <a:t>aponeurosis</a:t>
            </a:r>
            <a:r>
              <a:rPr lang="en-US" dirty="0">
                <a:solidFill>
                  <a:srgbClr val="32323C"/>
                </a:solidFill>
                <a:latin typeface="acumin-pro"/>
              </a:rPr>
              <a:t>. It is richly </a:t>
            </a:r>
            <a:r>
              <a:rPr lang="en-US" dirty="0" err="1">
                <a:solidFill>
                  <a:srgbClr val="32323C"/>
                </a:solidFill>
                <a:latin typeface="acumin-pro"/>
              </a:rPr>
              <a:t>vascularised</a:t>
            </a:r>
            <a:r>
              <a:rPr lang="en-US" dirty="0">
                <a:solidFill>
                  <a:srgbClr val="32323C"/>
                </a:solidFill>
                <a:latin typeface="acumin-pro"/>
              </a:rPr>
              <a:t> and innervated.</a:t>
            </a:r>
          </a:p>
          <a:p>
            <a:pPr lvl="1" algn="just">
              <a:buFont typeface="Arial"/>
              <a:buChar char="•"/>
            </a:pPr>
            <a:r>
              <a:rPr lang="en-US" dirty="0">
                <a:solidFill>
                  <a:srgbClr val="32323C"/>
                </a:solidFill>
                <a:latin typeface="acumin-pro"/>
              </a:rPr>
              <a:t>The blood vessels within the layer are highly adherent to the connective tissue. This renders them unable to constrict fully if lacerated – and so the scalp can be a site of profuse bleeding.</a:t>
            </a:r>
          </a:p>
          <a:p>
            <a:endParaRPr lang="en-US" dirty="0"/>
          </a:p>
        </p:txBody>
      </p:sp>
    </p:spTree>
    <p:extLst>
      <p:ext uri="{BB962C8B-B14F-4D97-AF65-F5344CB8AC3E}">
        <p14:creationId xmlns:p14="http://schemas.microsoft.com/office/powerpoint/2010/main" val="3453743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92500" lnSpcReduction="10000"/>
          </a:bodyPr>
          <a:lstStyle/>
          <a:p>
            <a:pPr algn="just">
              <a:buFont typeface="Arial"/>
              <a:buChar char="•"/>
            </a:pPr>
            <a:r>
              <a:rPr lang="en-US" b="1" dirty="0" err="1">
                <a:solidFill>
                  <a:srgbClr val="32323C"/>
                </a:solidFill>
                <a:latin typeface="acumin-pro"/>
              </a:rPr>
              <a:t>Epicranial</a:t>
            </a:r>
            <a:r>
              <a:rPr lang="en-US" dirty="0">
                <a:solidFill>
                  <a:srgbClr val="32323C"/>
                </a:solidFill>
                <a:latin typeface="acumin-pro"/>
              </a:rPr>
              <a:t> </a:t>
            </a:r>
            <a:r>
              <a:rPr lang="en-US" b="1" u="sng" dirty="0" err="1">
                <a:solidFill>
                  <a:srgbClr val="FF0000"/>
                </a:solidFill>
                <a:latin typeface="acumin-pro"/>
              </a:rPr>
              <a:t>A</a:t>
            </a:r>
            <a:r>
              <a:rPr lang="en-US" b="1" dirty="0" err="1">
                <a:solidFill>
                  <a:srgbClr val="32323C"/>
                </a:solidFill>
                <a:latin typeface="acumin-pro"/>
              </a:rPr>
              <a:t>poneurosis</a:t>
            </a:r>
            <a:r>
              <a:rPr lang="en-US" b="1" dirty="0">
                <a:solidFill>
                  <a:srgbClr val="32323C"/>
                </a:solidFill>
                <a:latin typeface="acumin-pro"/>
              </a:rPr>
              <a:t> </a:t>
            </a:r>
            <a:r>
              <a:rPr lang="en-US" dirty="0">
                <a:solidFill>
                  <a:srgbClr val="32323C"/>
                </a:solidFill>
                <a:latin typeface="acumin-pro"/>
              </a:rPr>
              <a:t>– a thin, tendon-like structure that connects the </a:t>
            </a:r>
            <a:r>
              <a:rPr lang="en-US" dirty="0" err="1">
                <a:solidFill>
                  <a:srgbClr val="32323C"/>
                </a:solidFill>
                <a:latin typeface="acumin-pro"/>
              </a:rPr>
              <a:t>occipitalis</a:t>
            </a:r>
            <a:r>
              <a:rPr lang="en-US" dirty="0">
                <a:solidFill>
                  <a:srgbClr val="32323C"/>
                </a:solidFill>
                <a:latin typeface="acumin-pro"/>
              </a:rPr>
              <a:t> and </a:t>
            </a:r>
            <a:r>
              <a:rPr lang="en-US" dirty="0" err="1">
                <a:solidFill>
                  <a:srgbClr val="32323C"/>
                </a:solidFill>
                <a:latin typeface="acumin-pro"/>
              </a:rPr>
              <a:t>frontalis</a:t>
            </a:r>
            <a:r>
              <a:rPr lang="en-US" dirty="0">
                <a:solidFill>
                  <a:srgbClr val="32323C"/>
                </a:solidFill>
                <a:latin typeface="acumin-pro"/>
              </a:rPr>
              <a:t> muscles.</a:t>
            </a:r>
          </a:p>
          <a:p>
            <a:pPr algn="just">
              <a:buFont typeface="Arial"/>
              <a:buChar char="•"/>
            </a:pPr>
            <a:r>
              <a:rPr lang="en-US" b="1" u="sng" dirty="0">
                <a:solidFill>
                  <a:srgbClr val="FF0000"/>
                </a:solidFill>
                <a:latin typeface="acumin-pro"/>
              </a:rPr>
              <a:t>L</a:t>
            </a:r>
            <a:r>
              <a:rPr lang="en-US" b="1" dirty="0">
                <a:solidFill>
                  <a:srgbClr val="32323C"/>
                </a:solidFill>
                <a:latin typeface="acumin-pro"/>
              </a:rPr>
              <a:t>oose Areolar Connective Tissue </a:t>
            </a:r>
            <a:r>
              <a:rPr lang="en-US" dirty="0">
                <a:solidFill>
                  <a:srgbClr val="32323C"/>
                </a:solidFill>
                <a:latin typeface="acumin-pro"/>
              </a:rPr>
              <a:t>– a thin connective tissue layer that separates the </a:t>
            </a:r>
            <a:r>
              <a:rPr lang="en-US" dirty="0" err="1">
                <a:solidFill>
                  <a:srgbClr val="32323C"/>
                </a:solidFill>
                <a:latin typeface="acumin-pro"/>
              </a:rPr>
              <a:t>periosteum</a:t>
            </a:r>
            <a:r>
              <a:rPr lang="en-US" dirty="0">
                <a:solidFill>
                  <a:srgbClr val="32323C"/>
                </a:solidFill>
                <a:latin typeface="acumin-pro"/>
              </a:rPr>
              <a:t> of the skull from the </a:t>
            </a:r>
            <a:r>
              <a:rPr lang="en-US" dirty="0" err="1">
                <a:solidFill>
                  <a:srgbClr val="32323C"/>
                </a:solidFill>
                <a:latin typeface="acumin-pro"/>
              </a:rPr>
              <a:t>epicranial</a:t>
            </a:r>
            <a:r>
              <a:rPr lang="en-US" dirty="0">
                <a:solidFill>
                  <a:srgbClr val="32323C"/>
                </a:solidFill>
                <a:latin typeface="acumin-pro"/>
              </a:rPr>
              <a:t> </a:t>
            </a:r>
            <a:r>
              <a:rPr lang="en-US" dirty="0" err="1">
                <a:solidFill>
                  <a:srgbClr val="32323C"/>
                </a:solidFill>
                <a:latin typeface="acumin-pro"/>
              </a:rPr>
              <a:t>aponeurosis</a:t>
            </a:r>
            <a:r>
              <a:rPr lang="en-US" dirty="0">
                <a:solidFill>
                  <a:srgbClr val="32323C"/>
                </a:solidFill>
                <a:latin typeface="acumin-pro"/>
              </a:rPr>
              <a:t>.</a:t>
            </a:r>
          </a:p>
          <a:p>
            <a:pPr lvl="1" algn="just">
              <a:buFont typeface="Arial"/>
              <a:buChar char="•"/>
            </a:pPr>
            <a:r>
              <a:rPr lang="en-US" dirty="0">
                <a:solidFill>
                  <a:srgbClr val="32323C"/>
                </a:solidFill>
                <a:latin typeface="acumin-pro"/>
              </a:rPr>
              <a:t>It contains numerous blood vessels, including emissary veins which connect the veins of the scalp to the </a:t>
            </a:r>
            <a:r>
              <a:rPr lang="en-US" dirty="0" err="1">
                <a:solidFill>
                  <a:srgbClr val="32323C"/>
                </a:solidFill>
                <a:latin typeface="acumin-pro"/>
              </a:rPr>
              <a:t>diploic</a:t>
            </a:r>
            <a:r>
              <a:rPr lang="en-US" dirty="0">
                <a:solidFill>
                  <a:srgbClr val="32323C"/>
                </a:solidFill>
                <a:latin typeface="acumin-pro"/>
              </a:rPr>
              <a:t> veins and intracranial venous sinuses.</a:t>
            </a:r>
          </a:p>
          <a:p>
            <a:pPr algn="just">
              <a:buFont typeface="Arial"/>
              <a:buChar char="•"/>
            </a:pPr>
            <a:r>
              <a:rPr lang="en-US" b="1" u="sng" dirty="0" err="1">
                <a:solidFill>
                  <a:srgbClr val="FF0000"/>
                </a:solidFill>
                <a:latin typeface="acumin-pro"/>
              </a:rPr>
              <a:t>P</a:t>
            </a:r>
            <a:r>
              <a:rPr lang="en-US" b="1" dirty="0" err="1">
                <a:solidFill>
                  <a:srgbClr val="32323C"/>
                </a:solidFill>
                <a:latin typeface="acumin-pro"/>
              </a:rPr>
              <a:t>eriosteum</a:t>
            </a:r>
            <a:r>
              <a:rPr lang="en-US" b="1" dirty="0">
                <a:solidFill>
                  <a:srgbClr val="32323C"/>
                </a:solidFill>
                <a:latin typeface="acumin-pro"/>
              </a:rPr>
              <a:t> </a:t>
            </a:r>
            <a:r>
              <a:rPr lang="en-US" dirty="0">
                <a:solidFill>
                  <a:srgbClr val="32323C"/>
                </a:solidFill>
                <a:latin typeface="acumin-pro"/>
              </a:rPr>
              <a:t>– the outer layer of the skull bones. It becomes continuous with the </a:t>
            </a:r>
            <a:r>
              <a:rPr lang="en-US" dirty="0" err="1">
                <a:solidFill>
                  <a:srgbClr val="32323C"/>
                </a:solidFill>
                <a:latin typeface="acumin-pro"/>
              </a:rPr>
              <a:t>endosteum</a:t>
            </a:r>
            <a:r>
              <a:rPr lang="en-US" dirty="0">
                <a:solidFill>
                  <a:srgbClr val="32323C"/>
                </a:solidFill>
                <a:latin typeface="acumin-pro"/>
              </a:rPr>
              <a:t> at the suture lines.</a:t>
            </a:r>
          </a:p>
          <a:p>
            <a:endParaRPr lang="en-US" dirty="0"/>
          </a:p>
        </p:txBody>
      </p:sp>
    </p:spTree>
    <p:extLst>
      <p:ext uri="{BB962C8B-B14F-4D97-AF65-F5344CB8AC3E}">
        <p14:creationId xmlns:p14="http://schemas.microsoft.com/office/powerpoint/2010/main" val="1030172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6009</Words>
  <Application>Microsoft Office PowerPoint</Application>
  <PresentationFormat>On-screen Show (4:3)</PresentationFormat>
  <Paragraphs>562</Paragraphs>
  <Slides>148</Slides>
  <Notes>4</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Office Theme</vt:lpstr>
      <vt:lpstr>Head and face</vt:lpstr>
      <vt:lpstr>PowerPoint Presentation</vt:lpstr>
      <vt:lpstr>PowerPoint Presentation</vt:lpstr>
      <vt:lpstr>PowerPoint Presentation</vt:lpstr>
      <vt:lpstr>PowerPoint Presentation</vt:lpstr>
      <vt:lpstr>Frontal bone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Anterior view of face. Vomer, palatine and inferior conchae lie deep within the face</vt:lpstr>
      <vt:lpstr>Skull bones</vt:lpstr>
      <vt:lpstr>PowerPoint Presentation</vt:lpstr>
      <vt:lpstr>PowerPoint Presentation</vt:lpstr>
      <vt:lpstr>Major fontanelles and sutures of the skull</vt:lpstr>
      <vt:lpstr>Muscles of face and head</vt:lpstr>
      <vt:lpstr>PowerPoint Presentation</vt:lpstr>
      <vt:lpstr>PowerPoint Presentation</vt:lpstr>
      <vt:lpstr>PowerPoint Presentation</vt:lpstr>
      <vt:lpstr>b. Corrugator supercilii (superficialialis)</vt:lpstr>
      <vt:lpstr>PowerPoint Presentation</vt:lpstr>
      <vt:lpstr>2. Nasal group</vt:lpstr>
      <vt:lpstr>PowerPoint Presentation</vt:lpstr>
      <vt:lpstr>PowerPoint Presentation</vt:lpstr>
      <vt:lpstr>PowerPoint Presentation</vt:lpstr>
      <vt:lpstr>PowerPoint Presentation</vt:lpstr>
      <vt:lpstr>3.Oral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Muscles of mastication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Extrinsic muscles of the tongue</vt:lpstr>
      <vt:lpstr>Innervation</vt:lpstr>
      <vt:lpstr>PowerPoint Presentation</vt:lpstr>
      <vt:lpstr>Muscles of the neck</vt:lpstr>
      <vt:lpstr>PowerPoint Presentation</vt:lpstr>
      <vt:lpstr>PowerPoint Presentation</vt:lpstr>
      <vt:lpstr>PowerPoint Presentation</vt:lpstr>
      <vt:lpstr>PowerPoint Presentation</vt:lpstr>
      <vt:lpstr>PowerPoint Presentation</vt:lpstr>
      <vt:lpstr>Suprahyoid muscle</vt:lpstr>
      <vt:lpstr>PowerPoint Presentation</vt:lpstr>
      <vt:lpstr>PowerPoint Presentation</vt:lpstr>
      <vt:lpstr>PowerPoint Presentation</vt:lpstr>
      <vt:lpstr>PowerPoint Presentation</vt:lpstr>
      <vt:lpstr>PowerPoint Presentation</vt:lpstr>
      <vt:lpstr>Infrahyoid muscles</vt:lpstr>
      <vt:lpstr>PowerPoint Presentation</vt:lpstr>
      <vt:lpstr>PowerPoint Presentation</vt:lpstr>
      <vt:lpstr>PowerPoint Presentation</vt:lpstr>
      <vt:lpstr>PowerPoint Presentation</vt:lpstr>
      <vt:lpstr>Lateral review of infrahyoid bone</vt:lpstr>
      <vt:lpstr>Anterior view of infrahyoid bone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branches supplying the scalp</vt:lpstr>
      <vt:lpstr>PowerPoint Presentation</vt:lpstr>
      <vt:lpstr>PowerPoint Presentation</vt:lpstr>
      <vt:lpstr>PowerPoint Presentation</vt:lpstr>
      <vt:lpstr>Cranial cavity</vt:lpstr>
      <vt:lpstr>PowerPoint Presentation</vt:lpstr>
      <vt:lpstr>PowerPoint Presentation</vt:lpstr>
      <vt:lpstr>PowerPoint Presentation</vt:lpstr>
      <vt:lpstr>PowerPoint Presentation</vt:lpstr>
      <vt:lpstr>BRAIN</vt:lpstr>
      <vt:lpstr>Parts of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Midbrain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Arterial blood supply</vt:lpstr>
      <vt:lpstr>PowerPoint Presentation</vt:lpstr>
      <vt:lpstr>Circulus arteriousus (Circle of willis)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and face</dc:title>
  <dc:creator>Windows User</dc:creator>
  <cp:lastModifiedBy>Windows User</cp:lastModifiedBy>
  <cp:revision>79</cp:revision>
  <dcterms:created xsi:type="dcterms:W3CDTF">2021-06-13T16:23:34Z</dcterms:created>
  <dcterms:modified xsi:type="dcterms:W3CDTF">2022-01-11T04:57:52Z</dcterms:modified>
</cp:coreProperties>
</file>