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7"/>
  </p:notesMasterIdLst>
  <p:sldIdLst>
    <p:sldId id="1328" r:id="rId2"/>
    <p:sldId id="1329" r:id="rId3"/>
    <p:sldId id="1330" r:id="rId4"/>
    <p:sldId id="1331" r:id="rId5"/>
    <p:sldId id="1332" r:id="rId6"/>
    <p:sldId id="1333" r:id="rId7"/>
    <p:sldId id="1334" r:id="rId8"/>
    <p:sldId id="1326" r:id="rId9"/>
    <p:sldId id="771" r:id="rId10"/>
    <p:sldId id="513" r:id="rId11"/>
    <p:sldId id="526" r:id="rId12"/>
    <p:sldId id="528" r:id="rId13"/>
    <p:sldId id="529" r:id="rId14"/>
    <p:sldId id="542" r:id="rId15"/>
    <p:sldId id="608" r:id="rId16"/>
    <p:sldId id="592" r:id="rId17"/>
    <p:sldId id="557" r:id="rId18"/>
    <p:sldId id="558" r:id="rId19"/>
    <p:sldId id="543" r:id="rId20"/>
    <p:sldId id="554" r:id="rId21"/>
    <p:sldId id="593" r:id="rId22"/>
    <p:sldId id="544" r:id="rId23"/>
    <p:sldId id="560" r:id="rId24"/>
    <p:sldId id="561" r:id="rId25"/>
    <p:sldId id="559" r:id="rId26"/>
    <p:sldId id="549" r:id="rId27"/>
    <p:sldId id="546" r:id="rId28"/>
    <p:sldId id="565" r:id="rId29"/>
    <p:sldId id="566" r:id="rId30"/>
    <p:sldId id="556" r:id="rId31"/>
    <p:sldId id="567" r:id="rId32"/>
    <p:sldId id="568" r:id="rId33"/>
    <p:sldId id="570" r:id="rId34"/>
    <p:sldId id="699" r:id="rId35"/>
    <p:sldId id="571" r:id="rId36"/>
    <p:sldId id="700" r:id="rId37"/>
    <p:sldId id="625" r:id="rId38"/>
    <p:sldId id="626" r:id="rId39"/>
    <p:sldId id="527" r:id="rId40"/>
    <p:sldId id="533" r:id="rId41"/>
    <p:sldId id="576" r:id="rId42"/>
    <p:sldId id="595" r:id="rId43"/>
    <p:sldId id="630" r:id="rId44"/>
    <p:sldId id="698" r:id="rId45"/>
    <p:sldId id="530" r:id="rId46"/>
    <p:sldId id="586" r:id="rId47"/>
    <p:sldId id="620" r:id="rId48"/>
    <p:sldId id="621" r:id="rId49"/>
    <p:sldId id="622" r:id="rId50"/>
    <p:sldId id="574" r:id="rId51"/>
    <p:sldId id="572" r:id="rId52"/>
    <p:sldId id="573" r:id="rId53"/>
    <p:sldId id="584" r:id="rId54"/>
    <p:sldId id="585" r:id="rId55"/>
    <p:sldId id="623" r:id="rId56"/>
    <p:sldId id="624" r:id="rId57"/>
    <p:sldId id="596" r:id="rId58"/>
    <p:sldId id="597" r:id="rId59"/>
    <p:sldId id="600" r:id="rId60"/>
    <p:sldId id="599" r:id="rId61"/>
    <p:sldId id="601" r:id="rId62"/>
    <p:sldId id="611" r:id="rId63"/>
    <p:sldId id="603" r:id="rId64"/>
    <p:sldId id="604" r:id="rId65"/>
    <p:sldId id="605" r:id="rId66"/>
    <p:sldId id="606" r:id="rId67"/>
    <p:sldId id="607" r:id="rId68"/>
    <p:sldId id="555" r:id="rId69"/>
    <p:sldId id="569" r:id="rId70"/>
    <p:sldId id="535" r:id="rId71"/>
    <p:sldId id="537" r:id="rId72"/>
    <p:sldId id="575" r:id="rId73"/>
    <p:sldId id="539" r:id="rId74"/>
    <p:sldId id="540" r:id="rId75"/>
    <p:sldId id="614" r:id="rId76"/>
    <p:sldId id="564" r:id="rId77"/>
    <p:sldId id="612" r:id="rId78"/>
    <p:sldId id="613" r:id="rId79"/>
    <p:sldId id="615" r:id="rId80"/>
    <p:sldId id="616" r:id="rId81"/>
    <p:sldId id="617" r:id="rId82"/>
    <p:sldId id="627" r:id="rId83"/>
    <p:sldId id="628" r:id="rId84"/>
    <p:sldId id="629" r:id="rId85"/>
    <p:sldId id="609" r:id="rId86"/>
    <p:sldId id="641" r:id="rId87"/>
    <p:sldId id="643" r:id="rId88"/>
    <p:sldId id="644" r:id="rId89"/>
    <p:sldId id="645" r:id="rId90"/>
    <p:sldId id="647" r:id="rId91"/>
    <p:sldId id="649" r:id="rId92"/>
    <p:sldId id="631" r:id="rId93"/>
    <p:sldId id="634" r:id="rId94"/>
    <p:sldId id="636" r:id="rId95"/>
    <p:sldId id="637" r:id="rId96"/>
    <p:sldId id="639" r:id="rId97"/>
    <p:sldId id="640" r:id="rId98"/>
    <p:sldId id="651" r:id="rId99"/>
    <p:sldId id="652" r:id="rId100"/>
    <p:sldId id="654" r:id="rId101"/>
    <p:sldId id="655" r:id="rId102"/>
    <p:sldId id="656" r:id="rId103"/>
    <p:sldId id="657" r:id="rId104"/>
    <p:sldId id="653" r:id="rId105"/>
    <p:sldId id="638" r:id="rId106"/>
    <p:sldId id="577" r:id="rId107"/>
    <p:sldId id="578" r:id="rId108"/>
    <p:sldId id="579" r:id="rId109"/>
    <p:sldId id="602" r:id="rId110"/>
    <p:sldId id="581" r:id="rId111"/>
    <p:sldId id="661" r:id="rId112"/>
    <p:sldId id="659" r:id="rId113"/>
    <p:sldId id="663" r:id="rId114"/>
    <p:sldId id="662" r:id="rId115"/>
    <p:sldId id="664" r:id="rId116"/>
    <p:sldId id="666" r:id="rId117"/>
    <p:sldId id="667" r:id="rId118"/>
    <p:sldId id="665" r:id="rId119"/>
    <p:sldId id="669" r:id="rId120"/>
    <p:sldId id="670" r:id="rId121"/>
    <p:sldId id="671" r:id="rId122"/>
    <p:sldId id="672" r:id="rId123"/>
    <p:sldId id="673" r:id="rId124"/>
    <p:sldId id="668" r:id="rId125"/>
    <p:sldId id="633" r:id="rId126"/>
    <p:sldId id="632" r:id="rId127"/>
    <p:sldId id="674" r:id="rId128"/>
    <p:sldId id="676" r:id="rId129"/>
    <p:sldId id="677" r:id="rId130"/>
    <p:sldId id="675" r:id="rId131"/>
    <p:sldId id="582" r:id="rId132"/>
    <p:sldId id="678" r:id="rId133"/>
    <p:sldId id="680" r:id="rId134"/>
    <p:sldId id="679" r:id="rId135"/>
    <p:sldId id="681" r:id="rId136"/>
    <p:sldId id="583" r:id="rId137"/>
    <p:sldId id="682" r:id="rId138"/>
    <p:sldId id="684" r:id="rId139"/>
    <p:sldId id="688" r:id="rId140"/>
    <p:sldId id="580" r:id="rId141"/>
    <p:sldId id="685" r:id="rId142"/>
    <p:sldId id="687" r:id="rId143"/>
    <p:sldId id="689" r:id="rId144"/>
    <p:sldId id="683" r:id="rId145"/>
    <p:sldId id="692" r:id="rId146"/>
    <p:sldId id="693" r:id="rId147"/>
    <p:sldId id="686" r:id="rId148"/>
    <p:sldId id="772" r:id="rId149"/>
    <p:sldId id="694" r:id="rId150"/>
    <p:sldId id="696" r:id="rId151"/>
    <p:sldId id="701" r:id="rId152"/>
    <p:sldId id="727" r:id="rId153"/>
    <p:sldId id="717" r:id="rId154"/>
    <p:sldId id="718" r:id="rId155"/>
    <p:sldId id="719" r:id="rId156"/>
    <p:sldId id="720" r:id="rId157"/>
    <p:sldId id="702" r:id="rId158"/>
    <p:sldId id="703" r:id="rId159"/>
    <p:sldId id="695" r:id="rId160"/>
    <p:sldId id="715" r:id="rId161"/>
    <p:sldId id="706" r:id="rId162"/>
    <p:sldId id="704" r:id="rId163"/>
    <p:sldId id="707" r:id="rId164"/>
    <p:sldId id="709" r:id="rId165"/>
    <p:sldId id="714" r:id="rId166"/>
    <p:sldId id="711" r:id="rId167"/>
    <p:sldId id="729" r:id="rId168"/>
    <p:sldId id="722" r:id="rId169"/>
    <p:sldId id="725" r:id="rId170"/>
    <p:sldId id="728" r:id="rId171"/>
    <p:sldId id="773" r:id="rId172"/>
    <p:sldId id="730" r:id="rId173"/>
    <p:sldId id="737" r:id="rId174"/>
    <p:sldId id="735" r:id="rId175"/>
    <p:sldId id="738" r:id="rId176"/>
    <p:sldId id="739" r:id="rId177"/>
    <p:sldId id="723" r:id="rId178"/>
    <p:sldId id="741" r:id="rId179"/>
    <p:sldId id="731" r:id="rId180"/>
    <p:sldId id="733" r:id="rId181"/>
    <p:sldId id="736" r:id="rId182"/>
    <p:sldId id="734" r:id="rId183"/>
    <p:sldId id="732" r:id="rId184"/>
    <p:sldId id="724" r:id="rId185"/>
    <p:sldId id="721" r:id="rId186"/>
    <p:sldId id="742" r:id="rId187"/>
    <p:sldId id="726" r:id="rId188"/>
    <p:sldId id="744" r:id="rId189"/>
    <p:sldId id="747" r:id="rId190"/>
    <p:sldId id="745" r:id="rId191"/>
    <p:sldId id="746" r:id="rId192"/>
    <p:sldId id="748" r:id="rId193"/>
    <p:sldId id="749" r:id="rId194"/>
    <p:sldId id="743" r:id="rId195"/>
    <p:sldId id="750" r:id="rId196"/>
    <p:sldId id="751" r:id="rId197"/>
    <p:sldId id="754" r:id="rId198"/>
    <p:sldId id="752" r:id="rId199"/>
    <p:sldId id="755" r:id="rId200"/>
    <p:sldId id="753" r:id="rId201"/>
    <p:sldId id="759" r:id="rId202"/>
    <p:sldId id="758" r:id="rId203"/>
    <p:sldId id="760" r:id="rId204"/>
    <p:sldId id="756" r:id="rId205"/>
    <p:sldId id="1339" r:id="rId2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343" autoAdjust="0"/>
  </p:normalViewPr>
  <p:slideViewPr>
    <p:cSldViewPr>
      <p:cViewPr varScale="1">
        <p:scale>
          <a:sx n="68" d="100"/>
          <a:sy n="68"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viewProps" Target="view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9/29/2021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7694431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29220583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35894556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1084104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35097466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35136243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11407089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20129933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699370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308746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41903710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3271450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5686691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36228255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5203612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24345870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0559314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17300898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23120520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36348643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399460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313132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2731475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30637881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7210613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36880729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14569018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9883430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13588485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7657948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242841463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3378557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8279264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12201076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12253587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40796604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18571583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28700587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194813214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1491002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26217510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5134081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224432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37213827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414270603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296009787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34498839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262963550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286708732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229226248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25785210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286616807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425038672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314892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125323530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25442824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381156867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408075611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253845287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15104631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8504825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169038109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343604972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318638196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170643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24189725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401879111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20323464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105113588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40831291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169732398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358995328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29925085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283146227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196164330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1725700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330275175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52322040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255996199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32456176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374112490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93904129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107771129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15253103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394246816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426691700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394090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358990383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13369937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400009924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24544498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404560648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83190818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5365107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106891808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253481834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2187500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292316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341885808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217943844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242870928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129636315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241147896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168097547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397301064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392667642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4340102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169325836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261917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404842427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30573657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159633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88814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183359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3277859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1875326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181982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3659006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3577564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2820639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124379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p:spPr>
        <p:txBody>
          <a:bodyPr/>
          <a:lstStyle/>
          <a:p>
            <a:r>
              <a:rPr lang="en-US" altLang="en-US" b="1" dirty="0"/>
              <a:t>Mentally competent parents have the right to refuse treatment for their children.</a:t>
            </a:r>
          </a:p>
          <a:p>
            <a:r>
              <a:rPr lang="en-US" altLang="en-US" dirty="0"/>
              <a:t>a.  The parents' mental condition must be taken into consideration.</a:t>
            </a:r>
          </a:p>
          <a:p>
            <a:r>
              <a:rPr lang="en-US" altLang="en-US" dirty="0"/>
              <a:t>b.   Document patient's condition and ensure that refusal is well documented</a:t>
            </a:r>
          </a:p>
          <a:p>
            <a:r>
              <a:rPr lang="en-US" altLang="en-US" dirty="0"/>
              <a:t>c.  Law enforcement personnel can be very helpful in these circumstances.</a:t>
            </a:r>
          </a:p>
          <a:p>
            <a:endParaRPr lang="en-US" altLang="en-US" dirty="0"/>
          </a:p>
          <a:p>
            <a:r>
              <a:rPr lang="en-US" altLang="en-US" b="1" dirty="0"/>
              <a:t>Consent of Mentally Ill </a:t>
            </a:r>
            <a:r>
              <a:rPr lang="en-US" altLang="en-US" dirty="0"/>
              <a:t>- The doctrine of implied consent applies if the situation is life threatening and consent from the legal guardian cannot be obtained.</a:t>
            </a:r>
          </a:p>
          <a:p>
            <a:endParaRPr lang="en-US" altLang="en-US" dirty="0"/>
          </a:p>
          <a:p>
            <a:r>
              <a:rPr lang="en-US" altLang="en-US" b="1" dirty="0"/>
              <a:t>Right to Refuse Treatment </a:t>
            </a:r>
            <a:r>
              <a:rPr lang="en-US" altLang="en-US" dirty="0"/>
              <a:t>- Mentally competent patients have the right to refuse treatment.  However, failure to render treatment to a patient in need of it may invite greater exposure to legal liability than does rendering treatment to an individual who has failed to give consent or has refused treatment or transport.  Use good judgment and seek assistance of on-line medical control and law enforcement personnel, if necessary.</a:t>
            </a:r>
          </a:p>
          <a:p>
            <a:r>
              <a:rPr lang="en-US" altLang="en-US" dirty="0"/>
              <a:t> </a:t>
            </a:r>
          </a:p>
          <a:p>
            <a:endParaRPr lang="en-US" altLang="en-US" dirty="0"/>
          </a:p>
        </p:txBody>
      </p:sp>
      <p:sp>
        <p:nvSpPr>
          <p:cNvPr id="3584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035641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3716763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1897480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1183178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398533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1032349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3696230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1045320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3273202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355748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644205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486930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1433125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990352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3627505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1451850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376655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1295636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1126664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389339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2270474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662819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1649847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902169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682163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34440177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2677187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3168439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4293556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162998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439428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9354869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115643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40304803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31507506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664077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21505932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3047717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3525960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297220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9952322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557082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36928880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8032346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27462505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3262256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3977227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4744039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13643850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261358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250683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3186517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39418440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6504172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22507735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4140334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3698513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42570486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13354964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23935868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2059868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3963741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35002608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21507311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22015811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37312623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3062975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39319443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21998900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33832056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7209465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20572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9/29/2021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hyperlink" Target="https://kecoa.org/"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https://clinicalofficerscouncil.org/continous-proffessional-development/" TargetMode="External"/><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HEALTH SYSTEMS MANAGEMENT III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3</a:t>
            </a:r>
            <a:r>
              <a:rPr lang="en-US" sz="2800" b="1" baseline="30000" dirty="0"/>
              <a:t>RD</a:t>
            </a:r>
            <a:r>
              <a:rPr lang="en-US" sz="2800" b="1" dirty="0"/>
              <a:t> YEARS [YEAR 3 SEMESTER 1]</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50: Health Systems Management III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a:t>
            </a:r>
            <a:r>
              <a:rPr lang="en-US" sz="2800" b="1" dirty="0" err="1"/>
              <a:t>HSM</a:t>
            </a:r>
            <a:r>
              <a:rPr lang="en-US" sz="2800" b="1" dirty="0"/>
              <a:t> 312; Hours - 20; Credits – 02</a:t>
            </a:r>
          </a:p>
          <a:p>
            <a:pPr marL="0" indent="0" algn="just">
              <a:lnSpc>
                <a:spcPct val="120000"/>
              </a:lnSpc>
              <a:spcBef>
                <a:spcPts val="0"/>
              </a:spcBef>
              <a:buClrTx/>
              <a:buNone/>
            </a:pPr>
            <a:r>
              <a:rPr lang="en-US" sz="2800" b="1" dirty="0"/>
              <a:t>Pre-requisite(s): </a:t>
            </a:r>
            <a:r>
              <a:rPr lang="en-US" sz="2800" dirty="0"/>
              <a:t>Health Systems Management II</a:t>
            </a:r>
          </a:p>
          <a:p>
            <a:pPr marL="0" indent="0" algn="just">
              <a:lnSpc>
                <a:spcPct val="120000"/>
              </a:lnSpc>
              <a:spcBef>
                <a:spcPts val="0"/>
              </a:spcBef>
              <a:buClrTx/>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MEDICAL LEGAL ISSUES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Medical, Legal, and Ethical Issues Scenario:  </a:t>
            </a:r>
          </a:p>
          <a:p>
            <a:pPr marL="0" indent="0" algn="ctr">
              <a:lnSpc>
                <a:spcPct val="120000"/>
              </a:lnSpc>
              <a:spcBef>
                <a:spcPts val="0"/>
              </a:spcBef>
              <a:buClrTx/>
              <a:buNone/>
            </a:pPr>
            <a:r>
              <a:rPr lang="en-US" sz="2600" b="1" dirty="0">
                <a:solidFill>
                  <a:schemeClr val="tx1"/>
                </a:solidFill>
                <a:latin typeface="Bookman Old Style" panose="02050604050505020204" pitchFamily="18" charset="0"/>
              </a:rPr>
              <a:t>Quiz 1: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A 39-year-old man with severe dehydration requires IV fluid therapy to treat his condition. The patient is conscious, alert, and oriented to person, place, time, and event. You should:</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Tell the patient that you are going to start an IV on him in order to replenish his body with lost fluid and electrolytes.</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Start the IV to quickly restore his body fluid balance and then explain to the patient why you started the IV line.</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Establish the IV line based on the law of implied consent, because his condition has impaired his decision-making capacity.</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Ask him if you can start an IV and explain the reason for the IV as well as the potential risks of IV therapy.</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When is a Birth Certificate issued?</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Birth certificate is issued within 7-15 working days of registration of the birth of the child.</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The Births &amp; Deaths Act, 1969 requires to register every birth within 21 days of it's occurrence.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If we have lost our Birth Certificate. How to get a copy of it?</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Submit an application to the Municipal Corporation Office where the child was born &amp; registered.</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Mention the reason for applying for a new Birth Certificate in the application.</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Submit the requisite fee to get the Birth Certificate. Fee may vary from state to state.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7412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chemeClr val="tx1"/>
                </a:solidFill>
                <a:latin typeface="Bookman Old Style" panose="02050604050505020204" pitchFamily="18" charset="0"/>
              </a:rPr>
              <a:t>4. Application can be submitted by the applicant or father / mother, or the nearest relative.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5. A court fee stamp has to be attached to the application form when applied.</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6. Birth certificate will be issued after applying for the same, within 10-15 days.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How to get a Birth Certificate in case of adoptions?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Obtain a Birth Certificate Form from the nearest Municipality Corporation free of cost.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Fill up child's &amp; parent's name in the relevant columns.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The 'name of hospital' (where the child was born) column is to be left blank.</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02463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latin typeface="Bookman Old Style" panose="02050604050505020204" pitchFamily="18" charset="0"/>
              </a:rPr>
              <a:t>4. In the section 'Place of Birth', write the Orphanage address from where child has been adopted.</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5. Submit the form along with a copy of adoption deed &amp; requisite charges.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6. The Municipality Corporation validates child's availability at the concerned address.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7. If any birth is not found registered, the Registrar shall issue a Non Availability Certificate (NAC is issued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8. Collect the Non Availability Certificate on the due date &amp; use the same to file a petition at the District Magistrate's office.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9. Court will issue an order to the Municipality Corporation Officer to generate a birth certificate.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10. Again apply at Municipality Corporation Office &amp; a birth certificate with parent's name will be given.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554210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Is it possible to make changes in Birth Certificate?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Yes, changes can be made to the birth certificate after it is issued.</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Write an application requesting the changes required, to the Municipal Corporation Office.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Application has to be signed by 2 </a:t>
            </a:r>
            <a:r>
              <a:rPr lang="en-US" sz="2600" dirty="0" err="1">
                <a:solidFill>
                  <a:schemeClr val="tx1"/>
                </a:solidFill>
                <a:latin typeface="Bookman Old Style" panose="02050604050505020204" pitchFamily="18" charset="0"/>
              </a:rPr>
              <a:t>gazetted</a:t>
            </a:r>
            <a:r>
              <a:rPr lang="en-US" sz="2600" dirty="0">
                <a:solidFill>
                  <a:schemeClr val="tx1"/>
                </a:solidFill>
                <a:latin typeface="Bookman Old Style" panose="02050604050505020204" pitchFamily="18" charset="0"/>
              </a:rPr>
              <a:t> officers with their seal.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Submit: - Original Birth Certificate. - A declaration signed by notary (certifier of legal documents) on a fee stamp paper &amp; state all the changes required. - Proof of changes required in Birth Certificate (attested by a </a:t>
            </a:r>
            <a:r>
              <a:rPr lang="en-US" sz="2600" dirty="0" err="1">
                <a:solidFill>
                  <a:schemeClr val="tx1"/>
                </a:solidFill>
                <a:latin typeface="Bookman Old Style" panose="02050604050505020204" pitchFamily="18" charset="0"/>
              </a:rPr>
              <a:t>Gazetted</a:t>
            </a:r>
            <a:r>
              <a:rPr lang="en-US" sz="2600" dirty="0">
                <a:solidFill>
                  <a:schemeClr val="tx1"/>
                </a:solidFill>
                <a:latin typeface="Bookman Old Style" panose="02050604050505020204" pitchFamily="18" charset="0"/>
              </a:rPr>
              <a:t> Officer).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Follow up with the Municipal Corporation Officer &amp; it will be issued within 7-14 days.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4001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latin typeface="Bookman Old Style" panose="02050604050505020204" pitchFamily="18" charset="0"/>
              </a:rPr>
              <a:t>5. Documents required are as follows: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 Driving License</a:t>
            </a:r>
          </a:p>
          <a:p>
            <a:pPr algn="just">
              <a:lnSpc>
                <a:spcPct val="120000"/>
              </a:lnSpc>
              <a:spcBef>
                <a:spcPts val="0"/>
              </a:spcBef>
              <a:buClrTx/>
              <a:buFontTx/>
              <a:buChar char="-"/>
            </a:pPr>
            <a:r>
              <a:rPr lang="en-US" sz="2600" dirty="0">
                <a:solidFill>
                  <a:schemeClr val="tx1"/>
                </a:solidFill>
                <a:latin typeface="Bookman Old Style" panose="02050604050505020204" pitchFamily="18" charset="0"/>
              </a:rPr>
              <a:t>Passport/PAN Card</a:t>
            </a:r>
          </a:p>
          <a:p>
            <a:pPr algn="just">
              <a:lnSpc>
                <a:spcPct val="120000"/>
              </a:lnSpc>
              <a:spcBef>
                <a:spcPts val="0"/>
              </a:spcBef>
              <a:buClrTx/>
              <a:buFontTx/>
              <a:buChar char="-"/>
            </a:pPr>
            <a:r>
              <a:rPr lang="en-US" sz="2600" dirty="0">
                <a:solidFill>
                  <a:schemeClr val="tx1"/>
                </a:solidFill>
                <a:latin typeface="Bookman Old Style" panose="02050604050505020204" pitchFamily="18" charset="0"/>
              </a:rPr>
              <a:t>Voter ID </a:t>
            </a:r>
          </a:p>
          <a:p>
            <a:pPr algn="just">
              <a:lnSpc>
                <a:spcPct val="120000"/>
              </a:lnSpc>
              <a:spcBef>
                <a:spcPts val="0"/>
              </a:spcBef>
              <a:buClrTx/>
              <a:buFontTx/>
              <a:buChar char="-"/>
            </a:pPr>
            <a:r>
              <a:rPr lang="en-US" sz="2600" dirty="0">
                <a:solidFill>
                  <a:schemeClr val="tx1"/>
                </a:solidFill>
                <a:latin typeface="Bookman Old Style" panose="02050604050505020204" pitchFamily="18" charset="0"/>
              </a:rPr>
              <a:t>Ration Card</a:t>
            </a:r>
          </a:p>
          <a:p>
            <a:pPr algn="just">
              <a:lnSpc>
                <a:spcPct val="120000"/>
              </a:lnSpc>
              <a:spcBef>
                <a:spcPts val="0"/>
              </a:spcBef>
              <a:buClrTx/>
              <a:buFontTx/>
              <a:buChar char="-"/>
            </a:pPr>
            <a:r>
              <a:rPr lang="en-US" sz="2600" dirty="0">
                <a:solidFill>
                  <a:schemeClr val="tx1"/>
                </a:solidFill>
                <a:latin typeface="Bookman Old Style" panose="02050604050505020204" pitchFamily="18" charset="0"/>
              </a:rPr>
              <a:t>Education Certificates/ School Leaving Certificate</a:t>
            </a:r>
          </a:p>
          <a:p>
            <a:pPr algn="just">
              <a:lnSpc>
                <a:spcPct val="120000"/>
              </a:lnSpc>
              <a:spcBef>
                <a:spcPts val="0"/>
              </a:spcBef>
              <a:buClrTx/>
              <a:buFontTx/>
              <a:buChar char="-"/>
            </a:pPr>
            <a:r>
              <a:rPr lang="en-US" sz="2600" dirty="0">
                <a:solidFill>
                  <a:schemeClr val="tx1"/>
                </a:solidFill>
                <a:latin typeface="Bookman Old Style" panose="02050604050505020204" pitchFamily="18" charset="0"/>
              </a:rPr>
              <a:t>Consent letter from the concerned Hospital regarding correction to the effect.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6. All these documents are to be attested by a </a:t>
            </a:r>
            <a:r>
              <a:rPr lang="en-US" sz="2600" dirty="0" err="1">
                <a:solidFill>
                  <a:schemeClr val="tx1"/>
                </a:solidFill>
                <a:latin typeface="Bookman Old Style" panose="02050604050505020204" pitchFamily="18" charset="0"/>
              </a:rPr>
              <a:t>Gazetted</a:t>
            </a:r>
            <a:r>
              <a:rPr lang="en-US" sz="2600" dirty="0">
                <a:solidFill>
                  <a:schemeClr val="tx1"/>
                </a:solidFill>
                <a:latin typeface="Bookman Old Style" panose="02050604050505020204" pitchFamily="18" charset="0"/>
              </a:rPr>
              <a:t> Officer.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95549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Forms of certified copies issued</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There are several forms of birth certificates issued depending on different states. Examples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Copy of an act - contains all information available on the birth of a person.</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Long-form - legal size or two-page form with details of the person, the parent(s), place of birth, certification by the parent(s), signature, and stamp of the issuing agency or department.</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Short form or card - provides name, birth date, place of birth, date of registration, date of issue, registration number, certificate number, and signature of registrar general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214741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The Kenya Police Medical Examination form; P3 Form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b="1" dirty="0">
                <a:solidFill>
                  <a:schemeClr val="tx1"/>
                </a:solidFill>
                <a:latin typeface="Bookman Old Style" panose="02050604050505020204" pitchFamily="18" charset="0"/>
              </a:rPr>
              <a:t>Kenya Police Medical Examination form</a:t>
            </a:r>
            <a:r>
              <a:rPr lang="en-US" sz="2600" dirty="0">
                <a:solidFill>
                  <a:schemeClr val="tx1"/>
                </a:solidFill>
                <a:latin typeface="Bookman Old Style" panose="02050604050505020204" pitchFamily="18" charset="0"/>
              </a:rPr>
              <a:t>, popularly known as </a:t>
            </a:r>
            <a:r>
              <a:rPr lang="en-US" sz="2600" b="1" dirty="0">
                <a:solidFill>
                  <a:schemeClr val="tx1"/>
                </a:solidFill>
                <a:latin typeface="Bookman Old Style" panose="02050604050505020204" pitchFamily="18" charset="0"/>
              </a:rPr>
              <a:t>P3</a:t>
            </a:r>
            <a:r>
              <a:rPr lang="en-US" sz="2600" dirty="0">
                <a:solidFill>
                  <a:schemeClr val="tx1"/>
                </a:solidFill>
                <a:latin typeface="Bookman Old Style" panose="02050604050505020204" pitchFamily="18" charset="0"/>
              </a:rPr>
              <a:t>, is provided free of charge at our police stations.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used to request for medical examination by a Medical Officer of Health or a Clinical Officer, in order to determine the nature and extent of bodily injury sustained by a complainant(s) in assault cases.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Part I </a:t>
            </a:r>
            <a:r>
              <a:rPr lang="en-US" sz="2600" dirty="0">
                <a:solidFill>
                  <a:schemeClr val="tx1"/>
                </a:solidFill>
                <a:latin typeface="Bookman Old Style" panose="02050604050505020204" pitchFamily="18" charset="0"/>
              </a:rPr>
              <a:t>of the form must be filled by the Police Officer requesting medical examination.</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Part II </a:t>
            </a:r>
            <a:r>
              <a:rPr lang="en-US" sz="2600" dirty="0">
                <a:solidFill>
                  <a:schemeClr val="tx1"/>
                </a:solidFill>
                <a:latin typeface="Bookman Old Style" panose="02050604050505020204" pitchFamily="18" charset="0"/>
              </a:rPr>
              <a:t>must be filled by a Medical Officer or Clinical Officer or Practitioner carrying out the examination giving medical details.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Section B </a:t>
            </a:r>
            <a:r>
              <a:rPr lang="en-US" sz="2600" dirty="0">
                <a:solidFill>
                  <a:schemeClr val="tx1"/>
                </a:solidFill>
                <a:latin typeface="Bookman Old Style" panose="02050604050505020204" pitchFamily="18" charset="0"/>
              </a:rPr>
              <a:t>of this form should be completed in all cases of assault, including sexual while </a:t>
            </a:r>
            <a:r>
              <a:rPr lang="en-US" sz="2600" b="1" dirty="0">
                <a:solidFill>
                  <a:schemeClr val="tx1"/>
                </a:solidFill>
                <a:latin typeface="Bookman Old Style" panose="02050604050505020204" pitchFamily="18" charset="0"/>
              </a:rPr>
              <a:t>section C</a:t>
            </a:r>
            <a:r>
              <a:rPr lang="en-US" sz="2600" dirty="0">
                <a:solidFill>
                  <a:schemeClr val="tx1"/>
                </a:solidFill>
                <a:latin typeface="Bookman Old Style" panose="02050604050505020204" pitchFamily="18" charset="0"/>
              </a:rPr>
              <a:t> is completed in cases alleged sexual offences  only.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65602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form is a government document and must be returned to the police for use in adducing evidence in court.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Once the P3 form is filled in at the police station, the complainant is escorted by a police officer to a medical officer or practitioner for examination.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form becomes an exhibit once produced in court.</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49725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The Police Abstract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Abstract form is issued by the Police whenever a person reports loss of property.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filled giving details of the lost property. The Officer Commanding Police Station (OCS), must sign and rubber-stamp the filled form and an official receipt issued.</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NB. </a:t>
            </a:r>
            <a:r>
              <a:rPr lang="en-US" sz="2600" dirty="0">
                <a:solidFill>
                  <a:schemeClr val="tx1"/>
                </a:solidFill>
                <a:latin typeface="Bookman Old Style" panose="02050604050505020204" pitchFamily="18" charset="0"/>
              </a:rPr>
              <a:t>Once this form is filled, it must be taken to the nearest Police Station for necessary assistance.</a:t>
            </a:r>
          </a:p>
          <a:p>
            <a:pPr marL="0" indent="0" algn="ctr">
              <a:lnSpc>
                <a:spcPct val="120000"/>
              </a:lnSpc>
              <a:spcBef>
                <a:spcPts val="0"/>
              </a:spcBef>
              <a:buClrTx/>
              <a:buNone/>
            </a:pPr>
            <a:r>
              <a:rPr lang="en-US" sz="2600" b="1" dirty="0">
                <a:solidFill>
                  <a:schemeClr val="tx1"/>
                </a:solidFill>
                <a:latin typeface="Bookman Old Style" panose="02050604050505020204" pitchFamily="18" charset="0"/>
              </a:rPr>
              <a:t>MAKE A STATEMENT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Accompanying your initial Abstract should be a full statement from you of what happened.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can be done later the same day or next day AT THE POLICE STATION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abuse, injury or damage to property is a criminal case. It is different from a civil case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50708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If you need someone to be arrested you must tell the police immediately.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Kenyan law classifies any assault, injury or damage to property as violation of the penal code.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police will arrest the offender and charge them, hold them till processed (finger prints etc.), set a bail if it’s a bail able offense, is and give them a date in court usually within 2 weeks.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Government prosecutor will take charge in criminal cases. i.e. the Victim is represented by Government Prosecutor. The person charged gets to plead, after which there’s a mention then a hearing.</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NB: </a:t>
            </a:r>
            <a:r>
              <a:rPr lang="en-US" sz="2600" dirty="0">
                <a:solidFill>
                  <a:schemeClr val="tx1"/>
                </a:solidFill>
                <a:latin typeface="Bookman Old Style" panose="02050604050505020204" pitchFamily="18" charset="0"/>
              </a:rPr>
              <a:t>Having someone charged for domestic abuse is a process and no wonder most women drop or don’t bother to even report domestic abuse cases.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And intoxication shall not constitute a defence to any criminal charge.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790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Correct Answer: D</a:t>
            </a:r>
          </a:p>
          <a:p>
            <a:pPr marL="0" indent="0" algn="ctr">
              <a:lnSpc>
                <a:spcPct val="120000"/>
              </a:lnSpc>
              <a:spcBef>
                <a:spcPts val="0"/>
              </a:spcBef>
              <a:buClrTx/>
              <a:buNone/>
            </a:pPr>
            <a:r>
              <a:rPr lang="en-US" sz="2600" b="1" dirty="0">
                <a:solidFill>
                  <a:schemeClr val="tx1"/>
                </a:solidFill>
                <a:latin typeface="Bookman Old Style" panose="02050604050505020204" pitchFamily="18" charset="0"/>
              </a:rPr>
              <a:t>Quiz 2:</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If a paramedic receives an order from a physician that he or she feels is detrimental to the patient's best interests, the paramedic should:</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Immediately discuss with the physician why the paramedic feels that way.</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Not carry out the order and discuss the issue with the physician later.</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Carry out the order, but factually and carefully document the event.</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Tell the patient that the physician's order is appropriate for him or her.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688735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RAPE CASES:</a:t>
            </a:r>
          </a:p>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Rape: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unlawful use of physical force or duress to have sexual intercourse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act of sexual intercourse that is forced upon a person against their will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“Penetration, no matter how slight, of the vagina or anus with any body part or object, or oral penetration by a sex organ of another person, without the consent of the victim.”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Rape is forced, unlawful sexual intercourse or without the victim’s “Consent”.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can happen to both men and women of any age.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Rape is sex (sexual intercourse) that is obtained by use of force, coercion, intimidation of any kind or threats. It includes penetration in the vagina, the anus or any other body orifice. Rape happens to persons when they do not give consent to have sex</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8334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Is Rape and Sexual Harassment similar?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 In sexual harassment, the victims are physically harmed which showcases male dominance, whereas, In rape, the victim’s are ravished like an animal for the fulfillment of desire and lust of another.</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Types Of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Date Rape (Acquaintance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Gang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Marital Rape (Spousal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War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Statutory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Corrective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Custodial Rape (Prison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Payback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Rape by deception</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Minor rape </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College campus rape </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51015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514350" indent="-514350" algn="just">
              <a:lnSpc>
                <a:spcPct val="120000"/>
              </a:lnSpc>
              <a:spcBef>
                <a:spcPts val="0"/>
              </a:spcBef>
              <a:buClrTx/>
              <a:buAutoNum type="arabicParenR"/>
            </a:pPr>
            <a:r>
              <a:rPr lang="en-US" sz="2600" dirty="0">
                <a:solidFill>
                  <a:schemeClr val="tx1"/>
                </a:solidFill>
                <a:latin typeface="Bookman Old Style" panose="02050604050505020204" pitchFamily="18" charset="0"/>
              </a:rPr>
              <a:t>Acquaintance rape / date rape: - when the victim &amp; the rapist know each other. e.g. - rapes of co-workers, schoolmates, friends.</a:t>
            </a:r>
          </a:p>
          <a:p>
            <a:pPr marL="514350" indent="-514350" algn="just">
              <a:lnSpc>
                <a:spcPct val="120000"/>
              </a:lnSpc>
              <a:spcBef>
                <a:spcPts val="0"/>
              </a:spcBef>
              <a:buClrTx/>
              <a:buAutoNum type="arabicParenR"/>
            </a:pPr>
            <a:r>
              <a:rPr lang="en-US" sz="2600" dirty="0">
                <a:solidFill>
                  <a:schemeClr val="tx1"/>
                </a:solidFill>
                <a:latin typeface="Bookman Old Style" panose="02050604050505020204" pitchFamily="18" charset="0"/>
              </a:rPr>
              <a:t>Spousal/marital/wife/husband rape: - rape between a married or a de facto couple (who are behaving like a couple but not married)</a:t>
            </a:r>
          </a:p>
          <a:p>
            <a:pPr marL="514350" indent="-514350" algn="just">
              <a:lnSpc>
                <a:spcPct val="120000"/>
              </a:lnSpc>
              <a:spcBef>
                <a:spcPts val="0"/>
              </a:spcBef>
              <a:buClrTx/>
              <a:buAutoNum type="arabicParenR"/>
            </a:pPr>
            <a:r>
              <a:rPr lang="en-US" sz="2600" dirty="0">
                <a:solidFill>
                  <a:schemeClr val="tx1"/>
                </a:solidFill>
                <a:latin typeface="Bookman Old Style" panose="02050604050505020204" pitchFamily="18" charset="0"/>
              </a:rPr>
              <a:t>Gang rape: - when a group of people participate in the rape of a single victim.</a:t>
            </a:r>
          </a:p>
          <a:p>
            <a:pPr marL="514350" indent="-514350" algn="just">
              <a:lnSpc>
                <a:spcPct val="120000"/>
              </a:lnSpc>
              <a:spcBef>
                <a:spcPts val="0"/>
              </a:spcBef>
              <a:buClrTx/>
              <a:buAutoNum type="arabicParenR"/>
            </a:pPr>
            <a:r>
              <a:rPr lang="en-US" sz="2600" dirty="0">
                <a:solidFill>
                  <a:schemeClr val="tx1"/>
                </a:solidFill>
                <a:latin typeface="Bookman Old Style" panose="02050604050505020204" pitchFamily="18" charset="0"/>
              </a:rPr>
              <a:t>Minor rape: - when a child is raped by an adult. e.g. - Parent or close relatives, school teachers, religious authorities, or therapists.</a:t>
            </a:r>
          </a:p>
          <a:p>
            <a:pPr marL="514350" indent="-514350" algn="just">
              <a:lnSpc>
                <a:spcPct val="120000"/>
              </a:lnSpc>
              <a:spcBef>
                <a:spcPts val="0"/>
              </a:spcBef>
              <a:buClrTx/>
              <a:buAutoNum type="arabicParenR"/>
            </a:pPr>
            <a:r>
              <a:rPr lang="en-US" sz="2600" dirty="0">
                <a:solidFill>
                  <a:schemeClr val="tx1"/>
                </a:solidFill>
                <a:latin typeface="Bookman Old Style" panose="02050604050505020204" pitchFamily="18" charset="0"/>
              </a:rPr>
              <a:t>College Campus Rape: - When Rape is done inside College premises by college aged men and women.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34610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chemeClr val="tx1"/>
                </a:solidFill>
                <a:latin typeface="Bookman Old Style" panose="02050604050505020204" pitchFamily="18" charset="0"/>
              </a:rPr>
              <a:t>6) Statutory Rape: - Adults engaging in consensual sexual relations with sexually mature minors under the age of consent.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7) Prison Rape: – Rapes which happen in prison, mainly homosexual, (since prisons are separated by sex). Attacker is most commonly another inmate, but prison guards may also be involved, primarily in female prisons.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8) War Rape: - During war, rape is often used as means of psychological warfare in order to humiliate the enemy and undermine their morale.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9) Rape Within the Military: - When men &amp; women are sexually harassed in the military.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10) Corrective Rape: - Corrective Rape is a criminal practice whereby men rape lesbian women, purportedly as a means of "curing" the woman of her sexual orientation.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89976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Reason for Rape:</a:t>
            </a: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Procreate [Reproductive Strategy].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Get Rid of Frustration.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Right to Control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Biological Reasons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Concepts About Rape (Just some rapist logics!!)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Victim Blaming</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Rape Myths</a:t>
            </a:r>
          </a:p>
          <a:p>
            <a:pPr marL="0" indent="0" algn="just">
              <a:lnSpc>
                <a:spcPct val="120000"/>
              </a:lnSpc>
              <a:spcBef>
                <a:spcPts val="0"/>
              </a:spcBef>
              <a:buClrTx/>
              <a:buNone/>
            </a:pPr>
            <a:r>
              <a:rPr lang="en-GB" sz="2600" dirty="0">
                <a:solidFill>
                  <a:schemeClr val="tx1"/>
                </a:solidFill>
                <a:latin typeface="Bookman Old Style" panose="02050604050505020204" pitchFamily="18" charset="0"/>
              </a:rPr>
              <a:t>Example of a myth </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Rape is caused by the victim. If a woman flirts or wears sexy clothing, she is “asking for it”.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60258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Examination of a victim of rape:</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Procedure of examination: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Informed consent of the victim should be taken in writing in presence of a witness if she is above the age of 12 years.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she is under the age of 12 years or a mentally subnormal person, the written consent of the parents or guardian should be taken.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of insane person.- if the consent is given by a person who, from unsoundness of mind, or intoxication, is unable to understand the nature and consequence of that to which he gives his consent; or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of child--- unless the contrary appears from the context, if the consent is given by a person who is under twelve years of age.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examination should be made in the presence of a female nurse or a female relation unless the doctor is female. whenever a female is to be examined, the examination should be made only by, or under the supervision of, a female registered medical practitioner.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97959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chemeClr val="tx1"/>
                </a:solidFill>
                <a:latin typeface="Bookman Old Style" panose="02050604050505020204" pitchFamily="18" charset="0"/>
              </a:rPr>
              <a:t>The principal features of the examination are:- </a:t>
            </a:r>
            <a:r>
              <a:rPr lang="en-US" sz="2600" dirty="0">
                <a:solidFill>
                  <a:schemeClr val="tx1"/>
                </a:solidFill>
                <a:latin typeface="Bookman Old Style" panose="02050604050505020204" pitchFamily="18" charset="0"/>
              </a:rPr>
              <a:t>1.Preliminary data</a:t>
            </a:r>
          </a:p>
          <a:p>
            <a:pPr marL="0" indent="0">
              <a:lnSpc>
                <a:spcPct val="120000"/>
              </a:lnSpc>
              <a:spcBef>
                <a:spcPts val="0"/>
              </a:spcBef>
              <a:buClrTx/>
              <a:buNone/>
            </a:pPr>
            <a:r>
              <a:rPr lang="en-US" sz="2600" dirty="0">
                <a:solidFill>
                  <a:schemeClr val="tx1"/>
                </a:solidFill>
                <a:latin typeface="Bookman Old Style" panose="02050604050505020204" pitchFamily="18" charset="0"/>
              </a:rPr>
              <a:t>2.The statement of the victim and others separately</a:t>
            </a:r>
          </a:p>
          <a:p>
            <a:pPr marL="0" indent="0">
              <a:lnSpc>
                <a:spcPct val="120000"/>
              </a:lnSpc>
              <a:spcBef>
                <a:spcPts val="0"/>
              </a:spcBef>
              <a:buClrTx/>
              <a:buNone/>
            </a:pPr>
            <a:r>
              <a:rPr lang="en-US" sz="2600" dirty="0">
                <a:solidFill>
                  <a:schemeClr val="tx1"/>
                </a:solidFill>
                <a:latin typeface="Bookman Old Style" panose="02050604050505020204" pitchFamily="18" charset="0"/>
              </a:rPr>
              <a:t>3.Signs of struggle on clothes and body 4.Examination of the genitals for:- </a:t>
            </a:r>
          </a:p>
          <a:p>
            <a:pPr>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Local signs of violation</a:t>
            </a:r>
          </a:p>
          <a:p>
            <a:pPr>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Genital injuries</a:t>
            </a:r>
          </a:p>
          <a:p>
            <a:pPr>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Presence of spermatozoa and other microorganisms</a:t>
            </a:r>
          </a:p>
          <a:p>
            <a:pPr>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evidence of STD</a:t>
            </a:r>
          </a:p>
          <a:p>
            <a:pPr marL="0" indent="0">
              <a:lnSpc>
                <a:spcPct val="120000"/>
              </a:lnSpc>
              <a:spcBef>
                <a:spcPts val="0"/>
              </a:spcBef>
              <a:buClrTx/>
              <a:buNone/>
            </a:pPr>
            <a:r>
              <a:rPr lang="en-US" sz="2600" dirty="0">
                <a:solidFill>
                  <a:schemeClr val="tx1"/>
                </a:solidFill>
                <a:latin typeface="Bookman Old Style" panose="02050604050505020204" pitchFamily="18" charset="0"/>
              </a:rPr>
              <a:t>5. Collection of laboratory specimens</a:t>
            </a:r>
          </a:p>
          <a:p>
            <a:pPr marL="0" indent="0">
              <a:lnSpc>
                <a:spcPct val="120000"/>
              </a:lnSpc>
              <a:spcBef>
                <a:spcPts val="0"/>
              </a:spcBef>
              <a:buClrTx/>
              <a:buNone/>
            </a:pPr>
            <a:r>
              <a:rPr lang="en-US" sz="2600" dirty="0">
                <a:solidFill>
                  <a:schemeClr val="tx1"/>
                </a:solidFill>
                <a:latin typeface="Bookman Old Style" panose="02050604050505020204" pitchFamily="18" charset="0"/>
              </a:rPr>
              <a:t>6. Inference</a:t>
            </a:r>
          </a:p>
          <a:p>
            <a:pPr marL="0" indent="0">
              <a:lnSpc>
                <a:spcPct val="120000"/>
              </a:lnSpc>
              <a:spcBef>
                <a:spcPts val="0"/>
              </a:spcBef>
              <a:buClrTx/>
              <a:buNone/>
            </a:pPr>
            <a:r>
              <a:rPr lang="en-GB" sz="2600" dirty="0">
                <a:solidFill>
                  <a:schemeClr val="tx1"/>
                </a:solidFill>
                <a:latin typeface="Bookman Old Style" panose="02050604050505020204" pitchFamily="18" charset="0"/>
              </a:rPr>
              <a:t>7.Advice on follow up</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2520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statement of the victim in her words must be written down as much as possible “WORD FOR WORD”. The amount of violence used, the position of the assailant, and the mode of attack should be elicited. It is necessary to inquire if vaginal, oral, or rectal contact occurred. </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Her statement should be noted with reference to:-</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Pain</a:t>
            </a:r>
          </a:p>
          <a:p>
            <a:pPr lvl="1" algn="just">
              <a:lnSpc>
                <a:spcPct val="120000"/>
              </a:lnSpc>
              <a:spcBef>
                <a:spcPts val="0"/>
              </a:spcBef>
              <a:buClrTx/>
              <a:buFont typeface="Wingdings" panose="05000000000000000000" pitchFamily="2" charset="2"/>
              <a:buChar char="ü"/>
            </a:pPr>
            <a:r>
              <a:rPr lang="en-US" sz="2400" dirty="0" err="1">
                <a:solidFill>
                  <a:schemeClr val="tx1"/>
                </a:solidFill>
                <a:latin typeface="Bookman Old Style" panose="02050604050505020204" pitchFamily="18" charset="0"/>
              </a:rPr>
              <a:t>Haemorrhage</a:t>
            </a:r>
            <a:endParaRPr lang="en-US" sz="2400" dirty="0">
              <a:solidFill>
                <a:schemeClr val="tx1"/>
              </a:solidFill>
              <a:latin typeface="Bookman Old Style" panose="02050604050505020204" pitchFamily="18" charset="0"/>
            </a:endParaRP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Sensation as to penetration and emission and</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The appearance of discharge</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If she cried for help, or was too terrified to do so, or she fainted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Enquiry should be made of the events after the alleged assault, e. g, if she has changed her clothing, bathed or passed urine. Any delay in making complain to the authorities should have a proper explanation. A record should be made of the statement of others who accompany her. The degree of agreement of the various statements is important.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896024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SIGNS OF STRUGGLE ON CLOTHES AND BODY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These should be looked for on the clothes and the body. The clothing, if are the same as that worn at the time of crime should be examined in good light for evidence of a struggle, such as tears in the fabrics, marks of mud or grass, or stain of blood or semen. When clothes are torn, corresponding injuries to the body may be present and should be looked for. Mud and blood stains, when present, are generally seen on the back clothes while seminal stains are seen on the front clothes. Stains may be found on the material, e.g. Handkerchief, used for cleaning after the assault. When blood stains are seen, it must be ascertained if they are due to menstruation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77709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On microscopic examination, </a:t>
            </a:r>
            <a:r>
              <a:rPr lang="en-US" sz="2600" dirty="0">
                <a:solidFill>
                  <a:schemeClr val="tx1"/>
                </a:solidFill>
                <a:latin typeface="Bookman Old Style" panose="02050604050505020204" pitchFamily="18" charset="0"/>
              </a:rPr>
              <a:t>menstrual blood is found to contain endometrial cells from the uterus, epithelial cells from the vagina, and a large number of microorganisms which are not found in ordinary blood. Trichomonas </a:t>
            </a:r>
            <a:r>
              <a:rPr lang="en-US" sz="2600" dirty="0" err="1">
                <a:solidFill>
                  <a:schemeClr val="tx1"/>
                </a:solidFill>
                <a:latin typeface="Bookman Old Style" panose="02050604050505020204" pitchFamily="18" charset="0"/>
              </a:rPr>
              <a:t>vaginalis</a:t>
            </a:r>
            <a:r>
              <a:rPr lang="en-US" sz="2600" dirty="0">
                <a:solidFill>
                  <a:schemeClr val="tx1"/>
                </a:solidFill>
                <a:latin typeface="Bookman Old Style" panose="02050604050505020204" pitchFamily="18" charset="0"/>
              </a:rPr>
              <a:t> or </a:t>
            </a:r>
            <a:r>
              <a:rPr lang="en-US" sz="2600" dirty="0" err="1">
                <a:solidFill>
                  <a:schemeClr val="tx1"/>
                </a:solidFill>
                <a:latin typeface="Bookman Old Style" panose="02050604050505020204" pitchFamily="18" charset="0"/>
              </a:rPr>
              <a:t>monilia</a:t>
            </a:r>
            <a:r>
              <a:rPr lang="en-US" sz="2600" dirty="0">
                <a:solidFill>
                  <a:schemeClr val="tx1"/>
                </a:solidFill>
                <a:latin typeface="Bookman Old Style" panose="02050604050505020204" pitchFamily="18" charset="0"/>
              </a:rPr>
              <a:t> may be present. Blood should be taken for grouping and DNA characteristics to determine if the stains belong to the victim or assailant. Seminal stains should also be grouped to ascertain subsequently if they match with the assailant’s blood group. The clothing should be retained, carefully dried, labelled, and forwarded to the Forensic Science Laboratory for examination of suspicious stains, either blood, semen, or both.</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779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Correct Answer: A</a:t>
            </a:r>
          </a:p>
          <a:p>
            <a:pPr marL="0" indent="0" algn="ctr">
              <a:lnSpc>
                <a:spcPct val="120000"/>
              </a:lnSpc>
              <a:spcBef>
                <a:spcPts val="0"/>
              </a:spcBef>
              <a:buClrTx/>
              <a:buNone/>
            </a:pPr>
            <a:r>
              <a:rPr lang="en-US" sz="2600" b="1" dirty="0">
                <a:solidFill>
                  <a:schemeClr val="tx1"/>
                </a:solidFill>
                <a:latin typeface="Bookman Old Style" panose="02050604050505020204" pitchFamily="18" charset="0"/>
              </a:rPr>
              <a:t>Quiz 3:</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If a paramedic is attacked by a violent patient:</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The law allows the paramedic to use a knife or firearm as a means of self defense against the attacker.</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The paramedic may respond with force that is equal to or slightly greater than the force offered by the patient.</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The paramedic is legally permitted to defend himself or herself with the use of deadly force.</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The paramedic will not be held legally accountable if the attack was the result of patient provocation.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39836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General appearance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Upper arms, forearms and hands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Face, ears, lips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Scalp</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Neck</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Breasts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Abdomen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Thighs and Legs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Hips and Buttocks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Bruises and contusions (e.g. inner aspect of thighs, scalp, face, lips);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Lacerations (e.g. scalp, forearm);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Ligature marks (e.g. ankles, wrists and neck);</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Pattern injuries (i.e. fingertip marks, scratch marks, bite marks, factitious self-inflicted injuries)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Inspection, labial traction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Swabs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Speculum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Anal +/- digital +/- </a:t>
            </a:r>
            <a:r>
              <a:rPr lang="en-US" sz="2600" dirty="0" err="1">
                <a:solidFill>
                  <a:schemeClr val="tx1"/>
                </a:solidFill>
                <a:latin typeface="Bookman Old Style" panose="02050604050505020204" pitchFamily="18" charset="0"/>
              </a:rPr>
              <a:t>proctoscope</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67807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err="1">
                <a:solidFill>
                  <a:schemeClr val="tx1"/>
                </a:solidFill>
                <a:latin typeface="Bookman Old Style" panose="02050604050505020204" pitchFamily="18" charset="0"/>
              </a:rPr>
              <a:t>COLPOSCOPIC</a:t>
            </a:r>
            <a:r>
              <a:rPr lang="en-US" sz="2600" b="1" dirty="0">
                <a:solidFill>
                  <a:schemeClr val="tx1"/>
                </a:solidFill>
                <a:latin typeface="Bookman Old Style" panose="02050604050505020204" pitchFamily="18" charset="0"/>
              </a:rPr>
              <a:t> EXAMINATION</a:t>
            </a:r>
          </a:p>
          <a:p>
            <a:pPr lvl="1" algn="just">
              <a:lnSpc>
                <a:spcPct val="120000"/>
              </a:lnSpc>
              <a:spcBef>
                <a:spcPts val="0"/>
              </a:spcBef>
              <a:buClrTx/>
              <a:buFont typeface="Wingdings" panose="05000000000000000000" pitchFamily="2" charset="2"/>
              <a:buChar char="§"/>
            </a:pPr>
            <a:r>
              <a:rPr lang="en-US" sz="2400" dirty="0" err="1">
                <a:solidFill>
                  <a:schemeClr val="tx1"/>
                </a:solidFill>
                <a:latin typeface="Bookman Old Style" panose="02050604050505020204" pitchFamily="18" charset="0"/>
              </a:rPr>
              <a:t>Vulval</a:t>
            </a:r>
            <a:r>
              <a:rPr lang="en-US" sz="2400" dirty="0">
                <a:solidFill>
                  <a:schemeClr val="tx1"/>
                </a:solidFill>
                <a:latin typeface="Bookman Old Style" panose="02050604050505020204" pitchFamily="18" charset="0"/>
              </a:rPr>
              <a:t> / vaginal / </a:t>
            </a:r>
            <a:r>
              <a:rPr lang="en-US" sz="2400" dirty="0" err="1">
                <a:solidFill>
                  <a:schemeClr val="tx1"/>
                </a:solidFill>
                <a:latin typeface="Bookman Old Style" panose="02050604050505020204" pitchFamily="18" charset="0"/>
              </a:rPr>
              <a:t>endocervical</a:t>
            </a:r>
            <a:r>
              <a:rPr lang="en-US" sz="2400" dirty="0">
                <a:solidFill>
                  <a:schemeClr val="tx1"/>
                </a:solidFill>
                <a:latin typeface="Bookman Old Style" panose="02050604050505020204" pitchFamily="18" charset="0"/>
              </a:rPr>
              <a:t> swabs</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Buccal swabs – for DNA profiling Other swabs (e.g. anal, oral, breasts)</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Fingernail (clipping / scraping)</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Pubic hair</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Clothing / debris</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Toxicological samples (blood, urine)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Normally, sperms remain motile in the vagina for about 6-8 hours and occasionally for 12 hours.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Non-motile forms are detectable for about 24 hours with occasional reports to 48-72 and very rarely 96 hours.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Motility persists longer at body temperature. The sperms remain motile in the uterus cavity for 3-5 days.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Non-motile sperms remain in the uterine cavity for weeks or months after death.  spermatozoa and </a:t>
            </a:r>
            <a:r>
              <a:rPr lang="en-US" sz="2600" dirty="0" err="1">
                <a:solidFill>
                  <a:schemeClr val="tx1"/>
                </a:solidFill>
                <a:latin typeface="Bookman Old Style" panose="02050604050505020204" pitchFamily="18" charset="0"/>
              </a:rPr>
              <a:t>smegma</a:t>
            </a:r>
            <a:r>
              <a:rPr lang="en-US" sz="2600" dirty="0">
                <a:solidFill>
                  <a:schemeClr val="tx1"/>
                </a:solidFill>
                <a:latin typeface="Bookman Old Style" panose="02050604050505020204" pitchFamily="18" charset="0"/>
              </a:rPr>
              <a:t> bacilli.</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68723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demonstrate the presence of sperms, the vaginal contents are aspirated by means of a blunt-ended pipette.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wet preparation is then made on a slide and examined under a microscope for motile spermatozoa.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motile sperms are seen, it would mean that intercourse has taken place within about 12 hours.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the sperms are not motile, it is not possible to say exactly when intercourse took place except that it may be over 12 hours and within 24-48 hours and occasionally up to 72 hours.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Intact sperms are rarely found in the vagina after 72 hours of coitus.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such a case, sperms heads and tails can be separately demonstrated by using </a:t>
            </a:r>
            <a:r>
              <a:rPr lang="en-US" sz="2600" dirty="0" err="1">
                <a:solidFill>
                  <a:schemeClr val="tx1"/>
                </a:solidFill>
                <a:latin typeface="Bookman Old Style" panose="02050604050505020204" pitchFamily="18" charset="0"/>
              </a:rPr>
              <a:t>picroindigocarmine</a:t>
            </a:r>
            <a:r>
              <a:rPr lang="en-US" sz="2600" dirty="0">
                <a:solidFill>
                  <a:schemeClr val="tx1"/>
                </a:solidFill>
                <a:latin typeface="Bookman Old Style" panose="02050604050505020204" pitchFamily="18" charset="0"/>
              </a:rPr>
              <a:t> which stain sperms heads “RED” and tails “GREEN AND RED”.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smear is also made from the vaginal contents, fixed by gentle heat, and stained by </a:t>
            </a:r>
            <a:r>
              <a:rPr lang="en-US" sz="2600" dirty="0" err="1">
                <a:solidFill>
                  <a:schemeClr val="tx1"/>
                </a:solidFill>
                <a:latin typeface="Bookman Old Style" panose="02050604050505020204" pitchFamily="18" charset="0"/>
              </a:rPr>
              <a:t>Ziehl-Neelson’s</a:t>
            </a:r>
            <a:r>
              <a:rPr lang="en-US" sz="2600" dirty="0">
                <a:solidFill>
                  <a:schemeClr val="tx1"/>
                </a:solidFill>
                <a:latin typeface="Bookman Old Style" panose="02050604050505020204" pitchFamily="18" charset="0"/>
              </a:rPr>
              <a:t> method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31146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LEGAL COURSES OF ACTION FOR VICTIMS OF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Victims of rape/sexual assaults are NOT LEGALLY OBLIGATED to press charges against their attacker(s).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State may choose to press charges.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Victims have the option to report their assault to the law enforcement or not</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VICTIMS WHO FILE A REPORT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Allows law enforcement the opportunity to begin investigating the incident and take steps to catch assailant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Protects the victim and their community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Even if the victim is unsure about prosecuting, the report enables the police to investigate while the evidence is fresh. This evidence will be helpful if the victim decides to prosecute or not.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And if the victim does not choose to prosecute, the evidence collected could be helpful if the same assailant assaulted another person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21786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ONCE REPORT HAS BEEN FILED</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 Victim has three options:</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Criminal Charges against the rapist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Civil Charges against the rapist</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Charges against a Third Party</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Essential forms for rape cases:</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1. Post Rape Care (</a:t>
            </a:r>
            <a:r>
              <a:rPr lang="en-GB" sz="2600" b="1" dirty="0" err="1">
                <a:solidFill>
                  <a:schemeClr val="tx1"/>
                </a:solidFill>
                <a:latin typeface="Bookman Old Style" panose="02050604050505020204" pitchFamily="18" charset="0"/>
              </a:rPr>
              <a:t>PRC</a:t>
            </a:r>
            <a:r>
              <a:rPr lang="en-GB" sz="2600" b="1" dirty="0">
                <a:solidFill>
                  <a:schemeClr val="tx1"/>
                </a:solidFill>
                <a:latin typeface="Bookman Old Style" panose="02050604050505020204" pitchFamily="18" charset="0"/>
              </a:rPr>
              <a:t>) form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is an examination documentation form for survivors of rape/sexual assault (to be used as clinical notes to guide filling in of the P3).</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findings of medical history, examination and sample collection should be carefully and precisely documented in the </a:t>
            </a:r>
            <a:r>
              <a:rPr lang="en-US" sz="2600" dirty="0" err="1">
                <a:solidFill>
                  <a:schemeClr val="tx1"/>
                </a:solidFill>
                <a:latin typeface="Bookman Old Style" panose="02050604050505020204" pitchFamily="18" charset="0"/>
              </a:rPr>
              <a:t>PRC</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2. P3 form</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830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Assault reports: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WHAT IS ASSAULT? - In common law, assault is the act of creating apprehension of an imminent harmful or offensive contact with a person.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the intentional application of force to the person of another directly or indirectly.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an offence created and is divided into various categories that are found in the Penal Code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Exceptions to Assault (what cannot be termed as - assault) &gt; Mere words do not amount to assault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Words alone, even silence cannot constitute assault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are Non-fatal offences against person/body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9021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Assault refers to an attempt by one person to cause serious bodily harm to another person. This may be through a deliberate act, or through irresponsible actions that show a deliberate lack of respect for the victim’s safety.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Assault is also defined as carrying out threat of bodily harm, or having the ability to carry out the threat. Assault is both a crime and a civil wrong, and may result in criminal charges and/or civil liability. To explore this concept, consider the following assault definition.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While the exact definition of assault varies from state to state, it is generally defined as an attempt to cause physical injury to someone, and in most jurisdictions includes making threats, or engaging in threatening behavior, causing the individual to fear bodily harm. The most essential element of assault is an act intended to cause bodily harm, or intended to cause fear of bodily harm.</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0622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For example: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John becomes angry with Sammy, and bellows, “I just want to drop you off a tall building!” This might be seen as a threat, but unless the pair are standing on the roof of a tall building, Roger hardly has the ability to carry it out. This argument could not be classified as assault.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on the other hand, John instead threatens “I’m </a:t>
            </a:r>
            <a:r>
              <a:rPr lang="en-US" sz="2600" dirty="0" err="1">
                <a:solidFill>
                  <a:schemeClr val="tx1"/>
                </a:solidFill>
                <a:latin typeface="Bookman Old Style" panose="02050604050505020204" pitchFamily="18" charset="0"/>
              </a:rPr>
              <a:t>gonna</a:t>
            </a:r>
            <a:r>
              <a:rPr lang="en-US" sz="2600" dirty="0">
                <a:solidFill>
                  <a:schemeClr val="tx1"/>
                </a:solidFill>
                <a:latin typeface="Bookman Old Style" panose="02050604050505020204" pitchFamily="18" charset="0"/>
              </a:rPr>
              <a:t> break your face,” while lifting a fist and taking a step toward Sammy, it is reasonable for Sammy to believe John will actually harm him. Even if John does not actually hit Sammy, this threat could be considered an assault, and result in criminal charges, or in civil liability should Sammy choose to file a civil lawsuit.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201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Types of Assault: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Depends on the severity of injury or harm that is caused, or the harm that could have been caused if the perpetrator had followed through with his threat.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In addition, a threat of doing some minor act of violence, such as punching someone, may constitute simple assault.</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Simple assault: </a:t>
            </a:r>
            <a:r>
              <a:rPr lang="en-US" sz="2600" dirty="0">
                <a:solidFill>
                  <a:schemeClr val="tx1"/>
                </a:solidFill>
                <a:latin typeface="Bookman Old Style" panose="02050604050505020204" pitchFamily="18" charset="0"/>
              </a:rPr>
              <a:t>defined as an act that causes minor injury, or involves a limited threat of violence.</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Aggravated assault</a:t>
            </a:r>
            <a:r>
              <a:rPr lang="en-US" sz="2600" dirty="0">
                <a:solidFill>
                  <a:schemeClr val="tx1"/>
                </a:solidFill>
                <a:latin typeface="Bookman Old Style" panose="02050604050505020204" pitchFamily="18" charset="0"/>
              </a:rPr>
              <a:t>: is a felony, and may arise from an assault committed with a weapon, or an assault or threat of harm committed with the intent to commit a more serious crime, such as rape.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addition, assault perpetrated on an individual in a protected class, such as a child or elderly person, is classified as aggravated assault.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61193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t>
            </a:r>
            <a:r>
              <a:rPr lang="en-US" sz="2600" b="1" dirty="0">
                <a:solidFill>
                  <a:schemeClr val="tx1"/>
                </a:solidFill>
                <a:latin typeface="Bookman Old Style" panose="02050604050505020204" pitchFamily="18" charset="0"/>
              </a:rPr>
              <a:t>Sexual assault </a:t>
            </a:r>
            <a:r>
              <a:rPr lang="en-US" sz="2600" dirty="0">
                <a:solidFill>
                  <a:schemeClr val="tx1"/>
                </a:solidFill>
                <a:latin typeface="Bookman Old Style" panose="02050604050505020204" pitchFamily="18" charset="0"/>
              </a:rPr>
              <a:t>is a catchall term that refers to any acts of a sexual nature perpetrated on a person without their consent. This may include such acts as touching, sexual intercourse, or penetration by an object. Any act of physically forcing or coercing someone to engage in a sexual act against their will is considered sexual assault. Sexual assault it a crime of violence, having an element of brutality, force, fear, and coercion. Certain sexual acts, such as rape, are specifically named in the law, each having its own more narrow definition of the crime.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87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Correct Answer: B</a:t>
            </a:r>
          </a:p>
          <a:p>
            <a:pPr marL="0" indent="0" algn="ctr">
              <a:lnSpc>
                <a:spcPct val="120000"/>
              </a:lnSpc>
              <a:spcBef>
                <a:spcPts val="0"/>
              </a:spcBef>
              <a:buClrTx/>
              <a:buNone/>
            </a:pPr>
            <a:r>
              <a:rPr lang="en-US" sz="2600" b="1" dirty="0">
                <a:solidFill>
                  <a:schemeClr val="tx1"/>
                </a:solidFill>
                <a:latin typeface="Bookman Old Style" panose="02050604050505020204" pitchFamily="18" charset="0"/>
              </a:rPr>
              <a:t>Quiz 4: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During the attempted resuscitation of a 79-year-old man in cardiac arrest, a young man arrives at the scene and asks you to cease resuscitative efforts. He further tells you that the patient has entrusted him to make all of his medical decisions. You should:</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Limit your resuscitative efforts to basic life support only and cease resuscitation altogether if the man can present a valid advance directive.</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Cease all resuscitative efforts, contact medical control, and advise medical control</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Continue full resuscitative efforts and ask the man if the patient has a living will and if he has documentation naming him as the person authorized to make decisions.</a:t>
            </a:r>
          </a:p>
          <a:p>
            <a:pPr marL="514350" indent="-514350" algn="just">
              <a:lnSpc>
                <a:spcPct val="120000"/>
              </a:lnSpc>
              <a:spcBef>
                <a:spcPts val="0"/>
              </a:spcBef>
              <a:buClrTx/>
              <a:buAutoNum type="alphaUcPeriod"/>
            </a:pPr>
            <a:r>
              <a:rPr lang="en-US" sz="2600" dirty="0">
                <a:solidFill>
                  <a:schemeClr val="tx1"/>
                </a:solidFill>
                <a:latin typeface="Bookman Old Style" panose="02050604050505020204" pitchFamily="18" charset="0"/>
              </a:rPr>
              <a:t>Advise the man that, because he does not have valid documentation that he is authorized to make decisions for the patient, you must continue resuscitation</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53175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When an assault is reported to legal enforcement authorities (police) an ASSAULT INCIDENT REPORT FORM is filled e.g. sexual assault incident report form </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Also Assault Supplemental Report Form e.g. Sexual Assault Supplemental Report Form are used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recommended that the these Assault incident /Supplemental Report be used in the reporting, recording and investigation of all assault incidents, for each and every incident reported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Supervisory review of all assault cases is encouraged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form is not intended for use when the victim is a minor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Should be completed by victim on the day when the incident / assault occurs.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72849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Medical Reports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medical report is a comprehensive report that covers a person's clinical history.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Ideally, your medical report should be completed by a doctor or medical professional who is familiar with your condition and who has treated you for a significant period of time.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medical report can be a vital piece of evidence that can validate and support claim for the incidents or any other medical benefit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reports are an updated details of a medical examination of a certain patients.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6724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Medical reports request should specifically state: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Who should write the report,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name and preferably the date of birth of the patient concerned;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time and date of any incident;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purpose of the report;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specific issues that need to be addressed.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83944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Importance of medical reports: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information is essential to provide evidence that the clinician's duty of care has been fully met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Serves as a means of communication when it comes to various health care professionals that are totally unrelated.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Can create significance on future executions or assessments done by other medical professionals such as surgeons or radiologists, and vice versa.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medical professionals in managing their patients and in imparting medical details with other medical professionals. This is important in order to ensure that every patient is being cared for properly, and in terms of a patient’s personal background or history.</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58313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 Patient Report Form provides a medico legal record of assessments, observations, treatment and actions undertaken by the clinicians.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medical report can take a quite reasonable band of timescales for provision of a report after a medical examination probably.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Legislation like the Health Insurance Portability and Accountability Act and the Patient Protection and Affordable Care Act are serious about patient privacy. A medical release form should be used as it gives healthcare professionals permission to share patient medical information with other parties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0137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order for medical professionals to know a patient’s progress or medical status, creating medical reports are what they need.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medical report is an updated detail of a medical examination of a certain patient. It is a vital written document that describes the findings of an individual or group of people. A medical report template should contain nothing but accurate and credible data.</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10631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Types of Medical Report</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Patient Medical Report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this is for a generic medical report. This medical report targets any patient with certain illnesses, ideal for clinic or hospital use. This contains needed information such as patient’s complete name, address, contact details, questions about medical status/history, and other related medical questions.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Hospital Medical Report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This type of medical report is designed for hospital use. Information includes patient’s name, ward, hospital name, medical consultant, discharge summary, the reason for admission and medical diagnosis, and past medical history.</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Medical Examination Report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Intended for medical examinations. Targets examination reports in a medical setting.</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09161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Medical Incident Report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Focuses on any incident or accident that may happen within a medical setting.</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Medical Fitness Report</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Makes medical reports for fitness progress. Aims at providing a thorough and complete report for medical fitness. It contains information such as applicant’s name, address, license number, name of the hospital/clinic who conducted the report, and questions related to medical fitness.</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76391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How to Make a Medical Report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reports need to be precise and purposeful. Remember that it serves as a communication tool toward other medical professionals. Of course, you don’t want to include irrelevant details to it.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Guidelines on how to make your medical report effective are:-</a:t>
            </a:r>
          </a:p>
          <a:p>
            <a:pPr marL="514350" indent="-514350" algn="just">
              <a:lnSpc>
                <a:spcPct val="120000"/>
              </a:lnSpc>
              <a:spcBef>
                <a:spcPts val="0"/>
              </a:spcBef>
              <a:buClrTx/>
              <a:buFont typeface="+mj-lt"/>
              <a:buAutoNum type="arabicPeriod"/>
            </a:pPr>
            <a:r>
              <a:rPr lang="en-US" sz="2600" b="1" dirty="0">
                <a:solidFill>
                  <a:schemeClr val="tx1"/>
                </a:solidFill>
                <a:latin typeface="Bookman Old Style" panose="02050604050505020204" pitchFamily="18" charset="0"/>
              </a:rPr>
              <a:t>Background</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This is the part where you need to jot down the date, time, place, and the reason for the assessment. You should also outline the terms of your involvement in the assessment. Details of the alleged offense and sources should be included as well.</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2. Examination</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his part is where you will write down the comments regarding the standard presentation of the case. Effects,, intellectual, emotional, psychiatric, and other drugs taken should be written down. Regardless if there are negative findings, it should also be included.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33604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3. Medical History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When writing a patient’s medical history, relevant medical conditions should be considered.</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4. Management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always a best practice to provide comments on specific investigations, measures, and management of the patient. However, there are times that if treatment is ongoing, an additional report may be needed.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623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Correct Answer: C</a:t>
            </a:r>
          </a:p>
          <a:p>
            <a:pPr marL="0" indent="0" algn="just">
              <a:lnSpc>
                <a:spcPct val="120000"/>
              </a:lnSpc>
              <a:spcBef>
                <a:spcPts val="0"/>
              </a:spcBef>
              <a:buClrTx/>
              <a:buNone/>
            </a:pPr>
            <a:endParaRPr lang="en-US" sz="2600" b="1" dirty="0">
              <a:solidFill>
                <a:srgbClr val="00B050"/>
              </a:solidFill>
              <a:latin typeface="Bookman Old Style" panose="02050604050505020204" pitchFamily="18" charset="0"/>
            </a:endParaRPr>
          </a:p>
          <a:p>
            <a:pPr marL="0" indent="0" algn="ctr">
              <a:lnSpc>
                <a:spcPct val="120000"/>
              </a:lnSpc>
              <a:spcBef>
                <a:spcPts val="0"/>
              </a:spcBef>
              <a:buClrTx/>
              <a:buNone/>
            </a:pPr>
            <a:r>
              <a:rPr lang="en-US" sz="3000" b="1" dirty="0">
                <a:solidFill>
                  <a:srgbClr val="00B050"/>
                </a:solidFill>
                <a:latin typeface="Bookman Old Style" panose="02050604050505020204" pitchFamily="18" charset="0"/>
              </a:rPr>
              <a:t>MEDICAL LEGAL AND ETHICAL ISSUES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basic principle of emergency care is to do no further harm. Any health care provider who acts in good faith and according to an appropriate standard of care usually avoids legal exposure.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Medico-legal cases involves: body harm, death, rape, paternity, etc.; it  require a medical practitioner to produce evidence and appear as an expert witness in court or any other inquiry forum or legal system.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Clinical Officers (as Clinicians) have a duty to act in their patients’ best interest and can be charged in a court of law if they fail to do so.</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088352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Assessment:</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Base line vital signs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Vital signs are an important element of the assessment process, they are indictors of the patients present condition , baseline vital signs includes:</a:t>
            </a:r>
          </a:p>
          <a:p>
            <a:pPr lvl="1" algn="just">
              <a:lnSpc>
                <a:spcPct val="120000"/>
              </a:lnSpc>
              <a:spcBef>
                <a:spcPts val="0"/>
              </a:spcBef>
              <a:buClrTx/>
              <a:buFont typeface="Wingdings" panose="05000000000000000000" pitchFamily="2" charset="2"/>
              <a:buChar char="v"/>
            </a:pPr>
            <a:r>
              <a:rPr lang="en-US" sz="2400" dirty="0">
                <a:solidFill>
                  <a:schemeClr val="tx1"/>
                </a:solidFill>
                <a:latin typeface="Bookman Old Style" panose="02050604050505020204" pitchFamily="18" charset="0"/>
              </a:rPr>
              <a:t>Respiration.</a:t>
            </a:r>
          </a:p>
          <a:p>
            <a:pPr lvl="1" algn="just">
              <a:lnSpc>
                <a:spcPct val="120000"/>
              </a:lnSpc>
              <a:spcBef>
                <a:spcPts val="0"/>
              </a:spcBef>
              <a:buClrTx/>
              <a:buFont typeface="Wingdings" panose="05000000000000000000" pitchFamily="2" charset="2"/>
              <a:buChar char="v"/>
            </a:pPr>
            <a:r>
              <a:rPr lang="en-US" sz="2400" dirty="0">
                <a:solidFill>
                  <a:schemeClr val="tx1"/>
                </a:solidFill>
                <a:latin typeface="Bookman Old Style" panose="02050604050505020204" pitchFamily="18" charset="0"/>
              </a:rPr>
              <a:t>Pulse.</a:t>
            </a:r>
          </a:p>
          <a:p>
            <a:pPr lvl="1" algn="just">
              <a:lnSpc>
                <a:spcPct val="120000"/>
              </a:lnSpc>
              <a:spcBef>
                <a:spcPts val="0"/>
              </a:spcBef>
              <a:buClrTx/>
              <a:buFont typeface="Wingdings" panose="05000000000000000000" pitchFamily="2" charset="2"/>
              <a:buChar char="v"/>
            </a:pPr>
            <a:r>
              <a:rPr lang="en-US" sz="2400" dirty="0">
                <a:solidFill>
                  <a:schemeClr val="tx1"/>
                </a:solidFill>
                <a:latin typeface="Bookman Old Style" panose="02050604050505020204" pitchFamily="18" charset="0"/>
              </a:rPr>
              <a:t>Blood pressure.</a:t>
            </a:r>
          </a:p>
          <a:p>
            <a:pPr lvl="1" algn="just">
              <a:lnSpc>
                <a:spcPct val="120000"/>
              </a:lnSpc>
              <a:spcBef>
                <a:spcPts val="0"/>
              </a:spcBef>
              <a:buClrTx/>
              <a:buFont typeface="Wingdings" panose="05000000000000000000" pitchFamily="2" charset="2"/>
              <a:buChar char="v"/>
            </a:pPr>
            <a:r>
              <a:rPr lang="en-US" sz="2400" dirty="0">
                <a:solidFill>
                  <a:schemeClr val="tx1"/>
                </a:solidFill>
                <a:latin typeface="Bookman Old Style" panose="02050604050505020204" pitchFamily="18" charset="0"/>
              </a:rPr>
              <a:t>Body temperature.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99328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Age assessment:</a:t>
            </a:r>
            <a:endParaRPr lang="en-US" sz="2600" b="1" dirty="0">
              <a:solidFill>
                <a:srgbClr val="00B050"/>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Process by which authorities seek to establish the chronological age, or range of age, of a person in order to determine whether an individual is a child or not.</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Child: </a:t>
            </a:r>
            <a:r>
              <a:rPr lang="en-US" sz="2600" dirty="0">
                <a:solidFill>
                  <a:schemeClr val="tx1"/>
                </a:solidFill>
                <a:latin typeface="Bookman Old Style" panose="02050604050505020204" pitchFamily="18" charset="0"/>
              </a:rPr>
              <a:t>Every human being below the age of 18 years, unless under the law applicable to the child, majority is attained earlier or later.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Age determination is an inexact science, and the margin of error can sometimes be as much as five years either side, especially around the time of puberty. There is no single reliable method for making precise estimates, and no conclusive medical test.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person undergoing any kind of age assessment must be entitled to an independent, impartial process and provided access to free legal advice, assistance </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13755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Why is age important?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determines a child’s access to education and support, effects the way in which their asylum claim is processed and can even be a decisive factor in a claim for asylum.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Age is central to identity, and the age assessment process can be very damaging for children who are disbelieved. It is extremely important that age assessments are only carried out where there is significant reason to doubt the claimant’s age.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5536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you want to have a medical age assessment done, you must provide written consent that you and your trustee must sign.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Having a medical age assessment done is voluntary. That means you do not have to have it done if you do not want to. If you want to have a medical age assessment done, you must provide written consent that you and your trustee must sign.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You can change your mind and withdraw your consent.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Several ways that people can determine your age, both in a relative and an absolute kind of way.</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Chronological, biological, psychological, functional, and social.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(Measures of age: Chronological, biological, social and developmental age)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66074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Age assessment practices: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Good Practice provides detailed recommendations for the practice of age assessment, stating that;</a:t>
            </a:r>
          </a:p>
          <a:p>
            <a:pPr algn="just">
              <a:lnSpc>
                <a:spcPct val="120000"/>
              </a:lnSpc>
              <a:spcBef>
                <a:spcPts val="0"/>
              </a:spcBef>
              <a:buClrTx/>
              <a:buFont typeface="Wingdings" panose="05000000000000000000" pitchFamily="2" charset="2"/>
              <a:buChar char="q"/>
            </a:pPr>
            <a:r>
              <a:rPr lang="en-US" sz="2600" dirty="0">
                <a:latin typeface="Bookman Old Style" panose="02050604050505020204" pitchFamily="18" charset="0"/>
              </a:rPr>
              <a:t>Age assessment procedures should only be undertaken as a measure of </a:t>
            </a:r>
            <a:r>
              <a:rPr lang="en-US" sz="2600" b="1" dirty="0">
                <a:latin typeface="Bookman Old Style" panose="02050604050505020204" pitchFamily="18" charset="0"/>
              </a:rPr>
              <a:t>last resort, </a:t>
            </a:r>
            <a:r>
              <a:rPr lang="en-US" sz="2600" dirty="0">
                <a:latin typeface="Bookman Old Style" panose="02050604050505020204" pitchFamily="18" charset="0"/>
              </a:rPr>
              <a:t>not as standard or routine practice, where there are grounds for serious doubt and where other approaches, such as interviews and attempts to gather documentary evidence, have failed to establish the </a:t>
            </a:r>
            <a:r>
              <a:rPr lang="en-US" sz="2600" dirty="0" err="1">
                <a:latin typeface="Bookman Old Style" panose="02050604050505020204" pitchFamily="18" charset="0"/>
              </a:rPr>
              <a:t>individual‟s</a:t>
            </a:r>
            <a:r>
              <a:rPr lang="en-US" sz="2600" dirty="0">
                <a:latin typeface="Bookman Old Style" panose="02050604050505020204" pitchFamily="18" charset="0"/>
              </a:rPr>
              <a:t> age. If an age assessment is thought to be necessary, </a:t>
            </a:r>
            <a:r>
              <a:rPr lang="en-US" sz="2600" b="1" dirty="0">
                <a:latin typeface="Bookman Old Style" panose="02050604050505020204" pitchFamily="18" charset="0"/>
              </a:rPr>
              <a:t>informed consent </a:t>
            </a:r>
            <a:r>
              <a:rPr lang="en-US" sz="2600" dirty="0">
                <a:latin typeface="Bookman Old Style" panose="02050604050505020204" pitchFamily="18" charset="0"/>
              </a:rPr>
              <a:t>must be gained and the procedure should be </a:t>
            </a:r>
            <a:r>
              <a:rPr lang="en-US" sz="2600" b="1" dirty="0">
                <a:latin typeface="Bookman Old Style" panose="02050604050505020204" pitchFamily="18" charset="0"/>
              </a:rPr>
              <a:t>multi-disciplinary</a:t>
            </a:r>
            <a:r>
              <a:rPr lang="en-US" sz="2600" dirty="0">
                <a:latin typeface="Bookman Old Style" panose="02050604050505020204" pitchFamily="18" charset="0"/>
              </a:rPr>
              <a:t> and undertaken by independent professionals with appropriate expertise and familiarity with the </a:t>
            </a:r>
            <a:r>
              <a:rPr lang="en-US" sz="2600" dirty="0" err="1">
                <a:latin typeface="Bookman Old Style" panose="02050604050505020204" pitchFamily="18" charset="0"/>
              </a:rPr>
              <a:t>child‟s</a:t>
            </a:r>
            <a:r>
              <a:rPr lang="en-US" sz="2600" dirty="0">
                <a:latin typeface="Bookman Old Style" panose="02050604050505020204" pitchFamily="18" charset="0"/>
              </a:rPr>
              <a:t> ethnic and cultural background. They must </a:t>
            </a:r>
            <a:r>
              <a:rPr lang="en-US" sz="2600" b="1" dirty="0">
                <a:latin typeface="Bookman Old Style" panose="02050604050505020204" pitchFamily="18" charset="0"/>
              </a:rPr>
              <a:t>balance physical, developmental, psychological, environmental and cultural factors.</a:t>
            </a:r>
            <a:r>
              <a:rPr lang="en-US" sz="2600" dirty="0">
                <a:latin typeface="Bookman Old Style" panose="02050604050505020204" pitchFamily="18" charset="0"/>
              </a:rPr>
              <a:t> </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59245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important to note that age assessment is not an exact science and a considerable margin of uncertainty will always remain inherent in any procedure. When making an age assessment, individuals whose age is being assessed should be given the benefit of the doubt. Examinations must never be forced or culturally inappropriate. The least invasive option must always be followed and the individual’s dignity must be respected at all times. Particular care must be taken to ensure assessments are gender appropriate and that an independent guardian has oversight of the  of the procedure and should be present if requested to attend by the individual concerned.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procedure, outcome and the consequences of the assessment must be explained to the individual in a language that they understand. The outcome must also be presented in writing. There should be a procedure to appeal against the decision and the provision of the necessary support to do so.</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cases of doubt the person claiming to be less than 18 years of age should provisionally be treated as such. An individual should be allowed to refuse to undergo an assessment of age where the specific procedure would be an affront to their dignity or where the procedure would be harmful to their physical or mental health. A refusal to agree to the procedure must not prejudice the assessment of age or the outcome of the application for protection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201408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Age assessment methodologies: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Common methods of carrying out assessments of chronological age. The methods include a range of medical, physical, and psycho-social assessments, as well as approaches to assess age that make use of existing local knowledge. Evidence shows that most experts agree that age assessment is not a determination of chronological age but an educated guess, and can only ever provide an indication of skeletal or developmental maturity from which conclusions about chronological age may be inferred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79614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Age assessment </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1. Medical age assessment: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medical age assessments, certain biological processes that develop during childhood in a predictable sequence are used to assess a person’s chronological age. Examples of such processes are the development of teeth, bones, and sexual maturity. </a:t>
            </a:r>
          </a:p>
          <a:p>
            <a:pPr marL="0" indent="0" algn="just">
              <a:lnSpc>
                <a:spcPct val="120000"/>
              </a:lnSpc>
              <a:spcBef>
                <a:spcPts val="0"/>
              </a:spcBef>
              <a:buClrTx/>
              <a:buNone/>
            </a:pPr>
            <a:r>
              <a:rPr lang="en-GB" sz="2600" dirty="0">
                <a:solidFill>
                  <a:schemeClr val="tx1"/>
                </a:solidFill>
                <a:latin typeface="Bookman Old Style" panose="02050604050505020204" pitchFamily="18" charset="0"/>
              </a:rPr>
              <a:t>Can include several assessments:</a:t>
            </a:r>
          </a:p>
          <a:p>
            <a:pPr marL="914400" lvl="1" indent="-457200" algn="just">
              <a:lnSpc>
                <a:spcPct val="120000"/>
              </a:lnSpc>
              <a:spcBef>
                <a:spcPts val="0"/>
              </a:spcBef>
              <a:buClrTx/>
              <a:buFont typeface="+mj-lt"/>
              <a:buAutoNum type="arabicPeriod"/>
            </a:pPr>
            <a:r>
              <a:rPr lang="en-GB" sz="2400" dirty="0">
                <a:solidFill>
                  <a:schemeClr val="tx1"/>
                </a:solidFill>
                <a:latin typeface="Bookman Old Style" panose="02050604050505020204" pitchFamily="18" charset="0"/>
              </a:rPr>
              <a:t>Bone age assessment</a:t>
            </a:r>
          </a:p>
          <a:p>
            <a:pPr marL="914400" lvl="1" indent="-457200" algn="just">
              <a:lnSpc>
                <a:spcPct val="120000"/>
              </a:lnSpc>
              <a:spcBef>
                <a:spcPts val="0"/>
              </a:spcBef>
              <a:buClrTx/>
              <a:buFont typeface="+mj-lt"/>
              <a:buAutoNum type="arabicPeriod"/>
            </a:pPr>
            <a:r>
              <a:rPr lang="en-GB" sz="2400" dirty="0">
                <a:solidFill>
                  <a:schemeClr val="tx1"/>
                </a:solidFill>
                <a:latin typeface="Bookman Old Style" panose="02050604050505020204" pitchFamily="18" charset="0"/>
              </a:rPr>
              <a:t>Dental age assessment </a:t>
            </a:r>
          </a:p>
          <a:p>
            <a:pPr marL="914400" lvl="1" indent="-457200" algn="just">
              <a:lnSpc>
                <a:spcPct val="120000"/>
              </a:lnSpc>
              <a:spcBef>
                <a:spcPts val="0"/>
              </a:spcBef>
              <a:buClrTx/>
              <a:buFont typeface="+mj-lt"/>
              <a:buAutoNum type="arabicPeriod"/>
            </a:pPr>
            <a:r>
              <a:rPr lang="en-GB" sz="2400" dirty="0">
                <a:solidFill>
                  <a:schemeClr val="tx1"/>
                </a:solidFill>
                <a:latin typeface="Bookman Old Style" panose="02050604050505020204" pitchFamily="18" charset="0"/>
              </a:rPr>
              <a:t>Skeletal age assessment</a:t>
            </a:r>
          </a:p>
          <a:p>
            <a:pPr marL="914400" lvl="1" indent="-457200" algn="just">
              <a:lnSpc>
                <a:spcPct val="120000"/>
              </a:lnSpc>
              <a:spcBef>
                <a:spcPts val="0"/>
              </a:spcBef>
              <a:buClrTx/>
              <a:buFont typeface="+mj-lt"/>
              <a:buAutoNum type="arabicPeriod"/>
            </a:pPr>
            <a:r>
              <a:rPr lang="en-US" sz="2400" dirty="0">
                <a:solidFill>
                  <a:schemeClr val="tx1"/>
                </a:solidFill>
                <a:latin typeface="Bookman Old Style" panose="02050604050505020204" pitchFamily="18" charset="0"/>
              </a:rPr>
              <a:t>Medical age assessments in practice </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2. Physical assessment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1. Physical age assessments in practice</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3. Psycho-social and developmental assessments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4. Assessments of age using available forms of documentation, local knowledge and information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61672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r>
              <a:rPr lang="en-US" sz="3200" b="1" dirty="0">
                <a:solidFill>
                  <a:srgbClr val="00B050"/>
                </a:solidFill>
                <a:latin typeface="Bookman Old Style" panose="02050604050505020204" pitchFamily="18" charset="0"/>
              </a:rPr>
              <a:t>REGULATORY BODY</a:t>
            </a:r>
            <a:endParaRPr lang="en-GB" sz="3200" b="1" dirty="0">
              <a:solidFill>
                <a:schemeClr val="tx1"/>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47064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REGULATORY BODY:</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Introduction: </a:t>
            </a: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Clinical Officers Council (</a:t>
            </a:r>
            <a:r>
              <a:rPr lang="en-US" sz="2600" dirty="0" err="1">
                <a:solidFill>
                  <a:schemeClr val="tx1"/>
                </a:solidFill>
                <a:latin typeface="Bookman Old Style" panose="02050604050505020204" pitchFamily="18" charset="0"/>
              </a:rPr>
              <a:t>COC</a:t>
            </a:r>
            <a:r>
              <a:rPr lang="en-US" sz="2600" dirty="0">
                <a:solidFill>
                  <a:schemeClr val="tx1"/>
                </a:solidFill>
                <a:latin typeface="Bookman Old Style" panose="02050604050505020204" pitchFamily="18" charset="0"/>
              </a:rPr>
              <a:t>) of Kenya is mandated with the regulation of training, registration, licensing and practice of Clinical Officers in Kenya.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Clinical Officers Council (</a:t>
            </a:r>
            <a:r>
              <a:rPr lang="en-US" sz="2600" dirty="0" err="1">
                <a:solidFill>
                  <a:schemeClr val="tx1"/>
                </a:solidFill>
                <a:latin typeface="Bookman Old Style" panose="02050604050505020204" pitchFamily="18" charset="0"/>
              </a:rPr>
              <a:t>COC</a:t>
            </a:r>
            <a:r>
              <a:rPr lang="en-US" sz="2600" dirty="0">
                <a:solidFill>
                  <a:schemeClr val="tx1"/>
                </a:solidFill>
                <a:latin typeface="Bookman Old Style" panose="02050604050505020204" pitchFamily="18" charset="0"/>
              </a:rPr>
              <a:t>) is established by an Act of parliament to coordinate and regulate the training, registration and licensing of all Clinical Officers under the Clinical Officers (Training Registration &amp; Licensing) Act Cap 260 laws of Kenya.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One of its regulatory tools is the Code of Professional Conduct for Clinical Officers.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carrying out its mandate, the Council is responsible for inspecting any institution intending to mount a training of Clinical Officers.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Council also approves and reviews curricula and competency manuals for Clinical Officers.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001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 the other hand, a Clinical Officer (as a Clinician) may be required to act in the interest of third parties if his patient is a danger to others. Failure to do so may lead to legal action against the physician.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Clinicians assess injured individuals and the degree of impairment they cause. This allows courts to determine and award damages.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They may also be required to assess the mental status of accused persons and whether they are fit to stand trial. They may also determine whether an individual is of sound mind and capable of getting into a binding contract with another party.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They are also required to perform an autopsy to determine the cause or time of death where this is not clear.</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557562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then undertakes regular inspection of the training institutions to ensure maintenance of quality.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Clinical Officers Council is responsible for indexing all students trained in any approved training institution before administering a Council examination, registration of all Clinical Officers after internship, issuing a practicing license to a qualified Clinical Officer to practice both in the public and private sector, and renewing the licenses taking into consideration Continuing Professional Development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points and observance of professional standards and ethics.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dirty="0" err="1">
                <a:solidFill>
                  <a:schemeClr val="tx1"/>
                </a:solidFill>
                <a:latin typeface="Bookman Old Style" panose="02050604050505020204" pitchFamily="18" charset="0"/>
              </a:rPr>
              <a:t>COC</a:t>
            </a:r>
            <a:r>
              <a:rPr lang="en-US" sz="2600" dirty="0">
                <a:solidFill>
                  <a:schemeClr val="tx1"/>
                </a:solidFill>
                <a:latin typeface="Bookman Old Style" panose="02050604050505020204" pitchFamily="18" charset="0"/>
              </a:rPr>
              <a:t> regulates professional conduct and practice of Clinical Officers for effective practice and conduct of the practitioners.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Council has developed an advisory and ethics policy to guide process in case of a breach of the professional conduct.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86292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advisory and ethics policy stipulates what constitutes a misconduct, malpractice, impropriety and the advisory and ethics process of dealing with such cases including procedures for inquiry, issuing of summons, hearing, penalties, other sanctions. It also spells out the appeal process for the decision by the advisory and ethics committee and the tribunal.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Clinical Officers and training institutions will conduct themselves in a way that maintains public trust and confidence in the profession.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Clinical Officers are expected to uphold integrity, uphold human rights based approach as enshrined in the constitution and promote good working relationships among themselves and the public.</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Clinical Officers shall at all times be governed by the core values set in Article 10 of the Constitution and by other relevant health professional regulations and guidelines including the Councils vision and core values.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70038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Brief  History-clinical Medicine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Training of clinical officers started in 1928 with hospital-based certificate programs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Certificate level in 1928, Diploma introduced 1967</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Degree in 2003,  Master program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Higher diploma was  introduced in the late 1970s (specialization)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Clinical Officers Council was established by an Act of Parliament in 1988  (Act Cap 260 )Laws of Kenya  became operational in 1989.</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Jun 23, 2017 - THE CLINICAL OFFICERS ACT. No. 20 of 2017. (TRAINING, REGISTRATION AND LICENSING) Assented on the  21st June, 2017 &amp; Commenced on 7th July, 2017.</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act formally recognizes </a:t>
            </a:r>
            <a:r>
              <a:rPr lang="en-US" sz="2600" dirty="0" err="1">
                <a:solidFill>
                  <a:schemeClr val="tx1"/>
                </a:solidFill>
                <a:latin typeface="Bookman Old Style" panose="02050604050505020204" pitchFamily="18" charset="0"/>
              </a:rPr>
              <a:t>KCOA</a:t>
            </a:r>
            <a:r>
              <a:rPr lang="en-US" sz="2600" dirty="0">
                <a:solidFill>
                  <a:schemeClr val="tx1"/>
                </a:solidFill>
                <a:latin typeface="Bookman Old Style" panose="02050604050505020204" pitchFamily="18" charset="0"/>
              </a:rPr>
              <a:t> as the official professional society</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69268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Definition:</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“Clinical Officer” </a:t>
            </a:r>
            <a:r>
              <a:rPr lang="en-US" sz="2600" dirty="0">
                <a:solidFill>
                  <a:schemeClr val="tx1"/>
                </a:solidFill>
                <a:latin typeface="Bookman Old Style" panose="02050604050505020204" pitchFamily="18" charset="0"/>
              </a:rPr>
              <a:t>means a person who, having successfully undergone a prescribed course of training in an approved training institution, is a holder of a certificate issued by that institution and is registered under this Act.</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“Clinic” </a:t>
            </a:r>
            <a:r>
              <a:rPr lang="en-US" sz="2600" dirty="0">
                <a:solidFill>
                  <a:schemeClr val="tx1"/>
                </a:solidFill>
                <a:latin typeface="Bookman Old Style" panose="02050604050505020204" pitchFamily="18" charset="0"/>
              </a:rPr>
              <a:t>means consulting rooms, offices or a department of a hospital or nursing home without beds used by a clinical officer for diagnosis and treatment of disease or the giving of medical or dental advice, instructions or service;</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“Approved Training Institution” </a:t>
            </a:r>
            <a:r>
              <a:rPr lang="en-US" sz="2600" dirty="0">
                <a:solidFill>
                  <a:schemeClr val="tx1"/>
                </a:solidFill>
                <a:latin typeface="Bookman Old Style" panose="02050604050505020204" pitchFamily="18" charset="0"/>
              </a:rPr>
              <a:t>means such training institution within or outside Kenya as may be approved by the Council by notice in the Gazette for the purposes of this Act;</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023508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“Council” </a:t>
            </a:r>
            <a:r>
              <a:rPr lang="en-US" sz="2600" dirty="0">
                <a:solidFill>
                  <a:schemeClr val="tx1"/>
                </a:solidFill>
                <a:latin typeface="Bookman Old Style" panose="02050604050505020204" pitchFamily="18" charset="0"/>
              </a:rPr>
              <a:t>means the Clinical Officers Council constituted under section 3</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“Private Practice” </a:t>
            </a:r>
            <a:r>
              <a:rPr lang="en-US" sz="2600" dirty="0">
                <a:solidFill>
                  <a:schemeClr val="tx1"/>
                </a:solidFill>
                <a:latin typeface="Bookman Old Style" panose="02050604050505020204" pitchFamily="18" charset="0"/>
              </a:rPr>
              <a:t>means the practice of medicine or dentistry or health work by a clinical officer for a fee either in kind or cash</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“Referral” </a:t>
            </a:r>
            <a:r>
              <a:rPr lang="en-US" sz="2600" dirty="0">
                <a:solidFill>
                  <a:schemeClr val="tx1"/>
                </a:solidFill>
                <a:latin typeface="Bookman Old Style" panose="02050604050505020204" pitchFamily="18" charset="0"/>
              </a:rPr>
              <a:t>means the transfer of responsibility for the condition existing at the time of referral to a medical practitioner by a clinical officer and vice versa</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“Register” </a:t>
            </a:r>
            <a:r>
              <a:rPr lang="en-US" sz="2600" dirty="0">
                <a:solidFill>
                  <a:schemeClr val="tx1"/>
                </a:solidFill>
                <a:latin typeface="Bookman Old Style" panose="02050604050505020204" pitchFamily="18" charset="0"/>
              </a:rPr>
              <a:t>means the register of clinical officers which the Registrar is required to maintain under section 6(b);</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“Registrar” </a:t>
            </a:r>
            <a:r>
              <a:rPr lang="en-US" sz="2600" dirty="0">
                <a:solidFill>
                  <a:schemeClr val="tx1"/>
                </a:solidFill>
                <a:latin typeface="Bookman Old Style" panose="02050604050505020204" pitchFamily="18" charset="0"/>
              </a:rPr>
              <a:t>means the Registrar of clinical officers as provided under section 6;</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361452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Clinical Officers (Training, Registration And Licensing) Act (Chapter 260): </a:t>
            </a:r>
            <a:r>
              <a:rPr lang="en-US" sz="2600" dirty="0">
                <a:solidFill>
                  <a:schemeClr val="tx1"/>
                </a:solidFill>
                <a:latin typeface="Bookman Old Style" panose="02050604050505020204" pitchFamily="18" charset="0"/>
              </a:rPr>
              <a:t>An Act of Parliament to make provision for the training, registration and licensing of clinical officers; to regulate their practice and for connected purposes.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[Date of assent: 24th August, 1988.]</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[Date of commencement: 31st July, 1989.]</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“Medical Officer of Health” </a:t>
            </a:r>
            <a:r>
              <a:rPr lang="en-US" sz="2600" dirty="0">
                <a:solidFill>
                  <a:schemeClr val="tx1"/>
                </a:solidFill>
                <a:latin typeface="Bookman Old Style" panose="02050604050505020204" pitchFamily="18" charset="0"/>
              </a:rPr>
              <a:t>has the meaning assigned to the term in the Public Health Act (Cap. 242); - </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Regulatory body </a:t>
            </a:r>
            <a:r>
              <a:rPr lang="en-US" sz="2600" dirty="0">
                <a:solidFill>
                  <a:schemeClr val="tx1"/>
                </a:solidFill>
                <a:latin typeface="Bookman Old Style" panose="02050604050505020204" pitchFamily="18" charset="0"/>
              </a:rPr>
              <a:t>is a public organization or government agency that is set up to exercise a regulatory function. A regulatory body might also be referred to as a regulatory agency, a regulatory authority or a regulator.</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A regulatory agency </a:t>
            </a:r>
            <a:r>
              <a:rPr lang="en-US" sz="2600" dirty="0">
                <a:solidFill>
                  <a:schemeClr val="tx1"/>
                </a:solidFill>
                <a:latin typeface="Bookman Old Style" panose="02050604050505020204" pitchFamily="18" charset="0"/>
              </a:rPr>
              <a:t>is a public authority or government agency responsible for exercising autonomous authority over some area of human activity in a regulatory or supervisory capacity. An independent regulatory agency is a regulatory agency that is independent from other branches or arms of the government.</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7888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Role of a regulatory body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Regulatory Bodies. A regulatory body is like a professional body but it is not a membership organisation and its primary activity is to protect the public. Its purpose is to protect, promote and maintain the health and safety of the public by ensuring proper standards in the practice of medicine.</a:t>
            </a: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Function of regulatory agencies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Regulatory agency. Regulatory agency, independent governmental commission established by legislative act in order to set standards in a specific field of activity, or operations, in the private sector of the economy and to then enforce those standards. Regulatory agencies function outside executive supervision.</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24402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600" b="1" dirty="0" err="1">
                <a:solidFill>
                  <a:schemeClr val="tx1"/>
                </a:solidFill>
                <a:latin typeface="Bookman Old Style" panose="02050604050505020204" pitchFamily="18" charset="0"/>
              </a:rPr>
              <a:t>COC</a:t>
            </a:r>
            <a:r>
              <a:rPr lang="en-GB" sz="2600" b="1" dirty="0">
                <a:solidFill>
                  <a:schemeClr val="tx1"/>
                </a:solidFill>
                <a:latin typeface="Bookman Old Style" panose="02050604050505020204" pitchFamily="18" charset="0"/>
              </a:rPr>
              <a:t> Vision: </a:t>
            </a:r>
            <a:r>
              <a:rPr lang="en-US" sz="2600" dirty="0">
                <a:solidFill>
                  <a:schemeClr val="tx1"/>
                </a:solidFill>
                <a:latin typeface="Bookman Old Style" panose="02050604050505020204" pitchFamily="18" charset="0"/>
              </a:rPr>
              <a:t>Competent and Responsive Clinical Officer.</a:t>
            </a:r>
          </a:p>
          <a:p>
            <a:pPr algn="just">
              <a:lnSpc>
                <a:spcPct val="120000"/>
              </a:lnSpc>
              <a:spcBef>
                <a:spcPts val="0"/>
              </a:spcBef>
              <a:buClrTx/>
              <a:buFont typeface="Wingdings" panose="05000000000000000000" pitchFamily="2" charset="2"/>
              <a:buChar char="q"/>
            </a:pPr>
            <a:r>
              <a:rPr lang="en-GB" sz="2600" b="1" dirty="0" err="1">
                <a:solidFill>
                  <a:schemeClr val="tx1"/>
                </a:solidFill>
                <a:latin typeface="Bookman Old Style" panose="02050604050505020204" pitchFamily="18" charset="0"/>
              </a:rPr>
              <a:t>COC</a:t>
            </a:r>
            <a:r>
              <a:rPr lang="en-GB" sz="2600" b="1" dirty="0">
                <a:solidFill>
                  <a:schemeClr val="tx1"/>
                </a:solidFill>
                <a:latin typeface="Bookman Old Style" panose="02050604050505020204" pitchFamily="18" charset="0"/>
              </a:rPr>
              <a:t> Mission: </a:t>
            </a:r>
            <a:r>
              <a:rPr lang="en-US" sz="2600" dirty="0">
                <a:solidFill>
                  <a:schemeClr val="tx1"/>
                </a:solidFill>
                <a:latin typeface="Bookman Old Style" panose="02050604050505020204" pitchFamily="18" charset="0"/>
              </a:rPr>
              <a:t>To ensure Standardized Training, Registration and Licensing of Clinical Officers.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Core Values: </a:t>
            </a:r>
            <a:r>
              <a:rPr lang="en-US" sz="2600" dirty="0">
                <a:solidFill>
                  <a:schemeClr val="tx1"/>
                </a:solidFill>
                <a:latin typeface="Bookman Old Style" panose="02050604050505020204" pitchFamily="18" charset="0"/>
              </a:rPr>
              <a:t>Integrity, Customer-focused, Accountability, Respect, Ethical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Committees of the Clinical Officers Council:</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1. Training Committee.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2. Registration and Licensing Committee.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3. Finance Committee.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4. Administrative Committee.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5. Advisory and Ethics Committee.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37205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Functions of Clinical Officers Council</a:t>
            </a:r>
          </a:p>
          <a:p>
            <a:pPr marL="0" indent="0" algn="just">
              <a:lnSpc>
                <a:spcPct val="120000"/>
              </a:lnSpc>
              <a:spcBef>
                <a:spcPts val="0"/>
              </a:spcBef>
              <a:buClrTx/>
              <a:buNone/>
            </a:pPr>
            <a:r>
              <a:rPr lang="en-US" sz="2600" dirty="0">
                <a:latin typeface="Bookman Old Style" panose="02050604050505020204" pitchFamily="18" charset="0"/>
              </a:rPr>
              <a:t>1. Inspection and accreditation of training institutions.</a:t>
            </a:r>
          </a:p>
          <a:p>
            <a:pPr marL="0" indent="0" algn="just">
              <a:lnSpc>
                <a:spcPct val="120000"/>
              </a:lnSpc>
              <a:spcBef>
                <a:spcPts val="0"/>
              </a:spcBef>
              <a:buClrTx/>
              <a:buNone/>
            </a:pPr>
            <a:r>
              <a:rPr lang="en-US" sz="2600" dirty="0">
                <a:latin typeface="Bookman Old Style" panose="02050604050505020204" pitchFamily="18" charset="0"/>
              </a:rPr>
              <a:t>2. Inspection of private clinics.</a:t>
            </a:r>
          </a:p>
          <a:p>
            <a:pPr marL="0" indent="0" algn="just">
              <a:lnSpc>
                <a:spcPct val="120000"/>
              </a:lnSpc>
              <a:spcBef>
                <a:spcPts val="0"/>
              </a:spcBef>
              <a:buClrTx/>
              <a:buNone/>
            </a:pPr>
            <a:r>
              <a:rPr lang="en-US" sz="2600" dirty="0">
                <a:latin typeface="Bookman Old Style" panose="02050604050505020204" pitchFamily="18" charset="0"/>
              </a:rPr>
              <a:t>3. Issuance of internship licenses.</a:t>
            </a:r>
          </a:p>
          <a:p>
            <a:pPr marL="0" indent="0" algn="just">
              <a:lnSpc>
                <a:spcPct val="120000"/>
              </a:lnSpc>
              <a:spcBef>
                <a:spcPts val="0"/>
              </a:spcBef>
              <a:buClrTx/>
              <a:buNone/>
            </a:pPr>
            <a:r>
              <a:rPr lang="en-US" sz="2600" dirty="0">
                <a:latin typeface="Bookman Old Style" panose="02050604050505020204" pitchFamily="18" charset="0"/>
              </a:rPr>
              <a:t>4. Issuance of professional licenses.</a:t>
            </a:r>
          </a:p>
          <a:p>
            <a:pPr marL="0" indent="0" algn="just">
              <a:lnSpc>
                <a:spcPct val="120000"/>
              </a:lnSpc>
              <a:spcBef>
                <a:spcPts val="0"/>
              </a:spcBef>
              <a:buClrTx/>
              <a:buNone/>
            </a:pPr>
            <a:r>
              <a:rPr lang="en-US" sz="2600" dirty="0">
                <a:latin typeface="Bookman Old Style" panose="02050604050505020204" pitchFamily="18" charset="0"/>
              </a:rPr>
              <a:t>5. Issuance of private practice license.</a:t>
            </a:r>
          </a:p>
          <a:p>
            <a:pPr marL="0" indent="0" algn="just">
              <a:lnSpc>
                <a:spcPct val="120000"/>
              </a:lnSpc>
              <a:spcBef>
                <a:spcPts val="0"/>
              </a:spcBef>
              <a:buClrTx/>
              <a:buNone/>
            </a:pPr>
            <a:r>
              <a:rPr lang="en-US" sz="2600" dirty="0">
                <a:latin typeface="Bookman Old Style" panose="02050604050505020204" pitchFamily="18" charset="0"/>
              </a:rPr>
              <a:t>6. Re-inspection and renewal of licenses for training institutions.</a:t>
            </a:r>
          </a:p>
          <a:p>
            <a:pPr marL="0" indent="0" algn="just">
              <a:lnSpc>
                <a:spcPct val="120000"/>
              </a:lnSpc>
              <a:spcBef>
                <a:spcPts val="0"/>
              </a:spcBef>
              <a:buClrTx/>
              <a:buNone/>
            </a:pPr>
            <a:r>
              <a:rPr lang="en-US" sz="2600" dirty="0">
                <a:latin typeface="Bookman Old Style" panose="02050604050505020204" pitchFamily="18" charset="0"/>
              </a:rPr>
              <a:t>7. Maintenance and improvement of the standards of practice by Clinical Officers.</a:t>
            </a:r>
          </a:p>
          <a:p>
            <a:pPr marL="0" indent="0" algn="just">
              <a:lnSpc>
                <a:spcPct val="120000"/>
              </a:lnSpc>
              <a:spcBef>
                <a:spcPts val="0"/>
              </a:spcBef>
              <a:buClrTx/>
              <a:buNone/>
            </a:pPr>
            <a:r>
              <a:rPr lang="en-US" sz="2600" dirty="0">
                <a:latin typeface="Bookman Old Style" panose="02050604050505020204" pitchFamily="18" charset="0"/>
              </a:rPr>
              <a:t>8. Regulation of professional conduct and practice of Clinical Officers.</a:t>
            </a:r>
          </a:p>
          <a:p>
            <a:pPr marL="0" indent="0" algn="just">
              <a:lnSpc>
                <a:spcPct val="120000"/>
              </a:lnSpc>
              <a:spcBef>
                <a:spcPts val="0"/>
              </a:spcBef>
              <a:buClrTx/>
              <a:buNone/>
            </a:pPr>
            <a:r>
              <a:rPr lang="en-US" sz="2600" dirty="0">
                <a:latin typeface="Bookman Old Style" panose="02050604050505020204" pitchFamily="18" charset="0"/>
              </a:rPr>
              <a:t>9. Maintenance of registers and keeping records of all registered Clinical Officers</a:t>
            </a:r>
          </a:p>
          <a:p>
            <a:pPr marL="0" indent="0" algn="just">
              <a:lnSpc>
                <a:spcPct val="120000"/>
              </a:lnSpc>
              <a:spcBef>
                <a:spcPts val="0"/>
              </a:spcBef>
              <a:buClrTx/>
              <a:buNone/>
            </a:pPr>
            <a:r>
              <a:rPr lang="en-US" sz="2600" dirty="0">
                <a:latin typeface="Bookman Old Style" panose="02050604050505020204" pitchFamily="18" charset="0"/>
              </a:rPr>
              <a:t>and training institutions.</a:t>
            </a:r>
          </a:p>
          <a:p>
            <a:pPr marL="0" indent="0" algn="just">
              <a:lnSpc>
                <a:spcPct val="120000"/>
              </a:lnSpc>
              <a:spcBef>
                <a:spcPts val="0"/>
              </a:spcBef>
              <a:buClrTx/>
              <a:buNone/>
            </a:pPr>
            <a:r>
              <a:rPr lang="en-US" sz="2600" dirty="0">
                <a:latin typeface="Bookman Old Style" panose="02050604050505020204" pitchFamily="18" charset="0"/>
              </a:rPr>
              <a:t>10. Development of core curriculum and approving training curriculum.</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163228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886831" cy="6828047"/>
          </a:xfrm>
        </p:spPr>
        <p:txBody>
          <a:bodyPr>
            <a:normAutofit fontScale="77500" lnSpcReduction="20000"/>
          </a:bodyPr>
          <a:lstStyle/>
          <a:p>
            <a:pPr marL="0" indent="0" algn="just">
              <a:lnSpc>
                <a:spcPct val="120000"/>
              </a:lnSpc>
              <a:spcBef>
                <a:spcPts val="0"/>
              </a:spcBef>
              <a:buClrTx/>
              <a:buNone/>
            </a:pPr>
            <a:r>
              <a:rPr lang="en-US" sz="2800" dirty="0">
                <a:solidFill>
                  <a:schemeClr val="tx1"/>
                </a:solidFill>
                <a:latin typeface="Bookman Old Style" panose="02050604050505020204" pitchFamily="18" charset="0"/>
              </a:rPr>
              <a:t>11. Approval and accreditation of Continuous Professional Development providers.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12. Conducting support and supervision in training institutions.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13. Registration and licensing of Clinical Officers.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14. Supervision of internship.</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15. Indexing of students.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16. Administration of Council examinations.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17. Inquiry determination, advisory and disciplinary measures in cases of violations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of professional misconduct malpractices and unethical conduct.</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18. Assessing the qualifications of Clinical Officers.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19. Collaborating with other bodies such as the Medical Practitioners and Dentists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Board, the Central Board of Health, the Nursing Council of Kenya, the Pharmacy</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and Poisons Board, in the furtherance of the regulatory functions of the Council</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and those bodies.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197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Medical law </a:t>
            </a:r>
            <a:r>
              <a:rPr lang="en-US" sz="2600" dirty="0">
                <a:solidFill>
                  <a:schemeClr val="tx1"/>
                </a:solidFill>
                <a:latin typeface="Bookman Old Style" panose="02050604050505020204" pitchFamily="18" charset="0"/>
              </a:rPr>
              <a:t>is the branch of law which concerns the prerogatives and responsibilities of medical professionals and the rights of the patient.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Law, a prerogative is an exclusive right given from a government or state and invested in an individual or group, the content of which is separate from the body of rights enjoyed under the general law of the normative state.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Branches of Medical Law</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main branches of medical law are the law on </a:t>
            </a:r>
            <a:r>
              <a:rPr lang="en-US" sz="2600" b="1" dirty="0">
                <a:solidFill>
                  <a:schemeClr val="tx1"/>
                </a:solidFill>
                <a:latin typeface="Bookman Old Style" panose="02050604050505020204" pitchFamily="18" charset="0"/>
              </a:rPr>
              <a:t>confidentiality, negligence and torts </a:t>
            </a:r>
            <a:r>
              <a:rPr lang="en-US" sz="2600" dirty="0">
                <a:solidFill>
                  <a:schemeClr val="tx1"/>
                </a:solidFill>
                <a:latin typeface="Bookman Old Style" panose="02050604050505020204" pitchFamily="18" charset="0"/>
              </a:rPr>
              <a:t>in relation to medical treatment (most notably medical malpractice), and criminal law in the field of medical practice and treatment.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116439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Functions of the Council (extract from the Act)</a:t>
            </a:r>
          </a:p>
          <a:p>
            <a:pPr marL="0" indent="0" algn="just">
              <a:lnSpc>
                <a:spcPct val="120000"/>
              </a:lnSpc>
              <a:spcBef>
                <a:spcPts val="0"/>
              </a:spcBef>
              <a:buClrTx/>
              <a:buNone/>
            </a:pPr>
            <a:r>
              <a:rPr lang="en-US" sz="3100" u="sng" dirty="0">
                <a:solidFill>
                  <a:schemeClr val="tx1"/>
                </a:solidFill>
              </a:rPr>
              <a:t>The functions of the Council shall be—</a:t>
            </a:r>
          </a:p>
          <a:p>
            <a:pPr marL="0" indent="0" algn="just">
              <a:lnSpc>
                <a:spcPct val="120000"/>
              </a:lnSpc>
              <a:spcBef>
                <a:spcPts val="0"/>
              </a:spcBef>
              <a:buClrTx/>
              <a:buNone/>
            </a:pPr>
            <a:r>
              <a:rPr lang="en-US" sz="3100" dirty="0">
                <a:solidFill>
                  <a:schemeClr val="tx1"/>
                </a:solidFill>
              </a:rPr>
              <a:t>(a) to assess the qualifications of clinical officers;</a:t>
            </a:r>
          </a:p>
          <a:p>
            <a:pPr marL="0" indent="0" algn="just">
              <a:lnSpc>
                <a:spcPct val="120000"/>
              </a:lnSpc>
              <a:spcBef>
                <a:spcPts val="0"/>
              </a:spcBef>
              <a:buClrTx/>
              <a:buNone/>
            </a:pPr>
            <a:r>
              <a:rPr lang="en-US" sz="3100" dirty="0">
                <a:solidFill>
                  <a:schemeClr val="tx1"/>
                </a:solidFill>
              </a:rPr>
              <a:t>(b) to ensure the maintenance and improvement of the standards of practice by clinical officers and to supervise the professional conduct and practice of clinical officers;</a:t>
            </a:r>
          </a:p>
          <a:p>
            <a:pPr marL="0" indent="0" algn="just">
              <a:lnSpc>
                <a:spcPct val="120000"/>
              </a:lnSpc>
              <a:spcBef>
                <a:spcPts val="0"/>
              </a:spcBef>
              <a:buClrTx/>
              <a:buNone/>
            </a:pPr>
            <a:r>
              <a:rPr lang="en-US" sz="3100" dirty="0">
                <a:solidFill>
                  <a:schemeClr val="tx1"/>
                </a:solidFill>
              </a:rPr>
              <a:t>(c) to maintain the register and keep record of all clinical officers registered under this Act;</a:t>
            </a:r>
          </a:p>
          <a:p>
            <a:pPr marL="0" indent="0" algn="just">
              <a:lnSpc>
                <a:spcPct val="120000"/>
              </a:lnSpc>
              <a:spcBef>
                <a:spcPts val="0"/>
              </a:spcBef>
              <a:buClrTx/>
              <a:buNone/>
            </a:pPr>
            <a:r>
              <a:rPr lang="en-US" sz="3100" dirty="0">
                <a:solidFill>
                  <a:schemeClr val="tx1"/>
                </a:solidFill>
              </a:rPr>
              <a:t>(d) to register and license clinical officers for the purposes of this Act;</a:t>
            </a:r>
          </a:p>
          <a:p>
            <a:pPr marL="0" indent="0" algn="just">
              <a:lnSpc>
                <a:spcPct val="120000"/>
              </a:lnSpc>
              <a:spcBef>
                <a:spcPts val="0"/>
              </a:spcBef>
              <a:buClrTx/>
              <a:buNone/>
            </a:pPr>
            <a:r>
              <a:rPr lang="en-US" sz="3100" dirty="0">
                <a:solidFill>
                  <a:schemeClr val="tx1"/>
                </a:solidFill>
              </a:rPr>
              <a:t>(e) to take the necessary disciplinary measures in cases of violations of professional conduct and discipline;</a:t>
            </a:r>
          </a:p>
          <a:p>
            <a:pPr marL="0" indent="0" algn="just">
              <a:lnSpc>
                <a:spcPct val="120000"/>
              </a:lnSpc>
              <a:spcBef>
                <a:spcPts val="0"/>
              </a:spcBef>
              <a:buClrTx/>
              <a:buNone/>
            </a:pPr>
            <a:r>
              <a:rPr lang="en-US" sz="3100" dirty="0">
                <a:solidFill>
                  <a:schemeClr val="tx1"/>
                </a:solidFill>
              </a:rPr>
              <a:t>(f) to collaborate with other bodies such as the Medical Practitioners and Dentists Board, the Central Board of Health, the Nursing Council of Kenya, the Pharmacy and Poisons Board, in the furtherance of the functions of the Council and those bodies; and</a:t>
            </a:r>
          </a:p>
          <a:p>
            <a:pPr marL="0" indent="0" algn="just">
              <a:lnSpc>
                <a:spcPct val="120000"/>
              </a:lnSpc>
              <a:spcBef>
                <a:spcPts val="0"/>
              </a:spcBef>
              <a:buClrTx/>
              <a:buNone/>
            </a:pPr>
            <a:r>
              <a:rPr lang="en-US" sz="3100" dirty="0">
                <a:solidFill>
                  <a:schemeClr val="tx1"/>
                </a:solidFill>
              </a:rPr>
              <a:t>(g) to consider and deal with any other matter pertaining to clinical officers including prescribing badges, insignia or uniforms to be worn by clinical officers.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1043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Misconducts and Verdicts</a:t>
            </a:r>
          </a:p>
          <a:p>
            <a:pPr marL="0" indent="0" algn="ctr">
              <a:lnSpc>
                <a:spcPct val="120000"/>
              </a:lnSpc>
              <a:spcBef>
                <a:spcPts val="0"/>
              </a:spcBef>
              <a:buClrTx/>
              <a:buNone/>
            </a:pPr>
            <a:r>
              <a:rPr lang="en-US" sz="2600" u="sng" dirty="0">
                <a:solidFill>
                  <a:schemeClr val="tx1"/>
                </a:solidFill>
                <a:latin typeface="Bookman Old Style" panose="02050604050505020204" pitchFamily="18" charset="0"/>
              </a:rPr>
              <a:t>Conduct Actions, Omissions and Practices that Constitute Professional Misconduct, Negligence or Malpractice.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The following are some of the items that constitute professional misconduct: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Termination of pregnancy contrary to Article 26 (4) of the Constitution.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Breach of confidentiality.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False medical reports.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Fraudulent registration.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Forgery of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Gross professional negligence.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Carrying out procedures for which the Clinical Officer has no adequate training.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Sexual harassment, rape and assault of a patient/client.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Professional incompetence.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11487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Practicing without valid professional or private licenses.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Cheating in Council examination.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Other unbecoming conduct as stated in the code of professional conduct for Clinical Officers.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Noncompliance to Accreditation regulations as stated in the training and accreditation standards.</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Penalties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 Council may impose the following sanctions on a Clinical Officer or institution that is found guilty of a breach of the code: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Written warning.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fine not less than </a:t>
            </a:r>
            <a:r>
              <a:rPr lang="en-US" sz="2600" dirty="0" err="1">
                <a:solidFill>
                  <a:schemeClr val="tx1"/>
                </a:solidFill>
                <a:latin typeface="Bookman Old Style" panose="02050604050505020204" pitchFamily="18" charset="0"/>
              </a:rPr>
              <a:t>Kshs</a:t>
            </a:r>
            <a:r>
              <a:rPr lang="en-US" sz="2600" dirty="0">
                <a:solidFill>
                  <a:schemeClr val="tx1"/>
                </a:solidFill>
                <a:latin typeface="Bookman Old Style" panose="02050604050505020204" pitchFamily="18" charset="0"/>
              </a:rPr>
              <a:t> 50,000 or any other amount agreed upon from time to time, and as per the code of professional conduct for Clinical Officers.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347438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Suspension of registration and license for a period not exceeding 12 months.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De-registration of the Clinical Officer indefinitely.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Denial or failure to renew accreditation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Programme suspension for the institution.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Transfer of students to other training institutions.</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Appeals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 Clinical Officer or training institution has the right to appeal on any decision made by</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 Advisory and Ethics committee within thirty days (30) days of receiving the decision</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from the Registrar.</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53529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Clinical Officers Council: </a:t>
            </a:r>
            <a:r>
              <a:rPr lang="en-US" sz="2600" dirty="0">
                <a:solidFill>
                  <a:schemeClr val="tx1"/>
                </a:solidFill>
                <a:latin typeface="Bookman Old Style" panose="02050604050505020204" pitchFamily="18" charset="0"/>
              </a:rPr>
              <a:t>For the purposes of this Act, there shall be a Council to be known as the Clinical Officers Council, which shall be </a:t>
            </a:r>
            <a:r>
              <a:rPr lang="en-US" sz="2600" b="1" dirty="0">
                <a:solidFill>
                  <a:schemeClr val="tx1"/>
                </a:solidFill>
                <a:latin typeface="Bookman Old Style" panose="02050604050505020204" pitchFamily="18" charset="0"/>
              </a:rPr>
              <a:t>composed of the following members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(a) the Director of Medical Services or his representative;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(b) the Registrar;</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(c) two medical officers of health appointed by the Minister;</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(d) at least two and not more than four clinical officers appointed by the Minister;</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(e) one clinical officer nominated by the Faculty of Clinical Medicine at the Kenya Medical Training College;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(f) seven clinical officers, three of whom shall be licensed to engage in private practice who shall be elected to the Council by the Kenya Clinical Officers Association from among the members of the Association.</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77367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Registration and effect of registration:</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A person shall be entitled to registration if he satisfies the Council that he—</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(a)Has successfully undergone a prescribed course of training at an approved training institution;</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(b) Has applied for registration in the prescribed form;</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(c) Has paid the prescribed fees for registration; and</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(d) Is a fit and proper person to be registered.</a:t>
            </a:r>
          </a:p>
          <a:p>
            <a:pPr marL="0" indent="0" algn="just">
              <a:spcBef>
                <a:spcPts val="0"/>
              </a:spcBef>
              <a:buNone/>
            </a:pPr>
            <a:r>
              <a:rPr lang="en-US" sz="2400" b="1" dirty="0">
                <a:solidFill>
                  <a:schemeClr val="tx1"/>
                </a:solidFill>
                <a:latin typeface="Bookman Old Style" panose="02050604050505020204" pitchFamily="18" charset="0"/>
              </a:rPr>
              <a:t>Unregistered persons rendering medical services</a:t>
            </a:r>
          </a:p>
          <a:p>
            <a:pPr algn="just">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No person shall be entitled to render medical or dental services in Kenya as a clinical officer unless he has been registered by the Council under this Act.</a:t>
            </a:r>
          </a:p>
          <a:p>
            <a:pPr algn="just">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Any person in charge of a medical institution who allows any unregistered person to render medical or dental services as a clinical officer in their institution shall be guilty of an offence</a:t>
            </a:r>
          </a:p>
          <a:p>
            <a:pPr marL="0" indent="0" algn="just">
              <a:buNone/>
            </a:pPr>
            <a:r>
              <a:rPr lang="en-GB" sz="2400" b="1" dirty="0">
                <a:solidFill>
                  <a:schemeClr val="tx1"/>
                </a:solidFill>
                <a:latin typeface="Bookman Old Style" panose="02050604050505020204" pitchFamily="18" charset="0"/>
              </a:rPr>
              <a:t>Note:</a:t>
            </a:r>
            <a:endParaRPr lang="en-US" sz="2400" b="1" dirty="0">
              <a:solidFill>
                <a:schemeClr val="tx1"/>
              </a:solidFill>
              <a:latin typeface="Bookman Old Style" panose="02050604050505020204" pitchFamily="18" charset="0"/>
            </a:endParaRPr>
          </a:p>
          <a:p>
            <a:pPr algn="just"/>
            <a:r>
              <a:rPr lang="en-US" sz="2400" b="1" dirty="0">
                <a:solidFill>
                  <a:schemeClr val="tx1"/>
                </a:solidFill>
                <a:latin typeface="Bookman Old Style" panose="02050604050505020204" pitchFamily="18" charset="0"/>
              </a:rPr>
              <a:t>The Chief Clinical Officer shall be the Registrar of the Council</a:t>
            </a:r>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03525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77500" lnSpcReduction="20000"/>
          </a:bodyPr>
          <a:lstStyle/>
          <a:p>
            <a:pPr marL="0" indent="0" algn="ctr">
              <a:lnSpc>
                <a:spcPct val="120000"/>
              </a:lnSpc>
              <a:spcBef>
                <a:spcPts val="0"/>
              </a:spcBef>
              <a:buClrTx/>
              <a:buNone/>
            </a:pPr>
            <a:r>
              <a:rPr lang="en-GB" sz="3100" b="1" dirty="0">
                <a:solidFill>
                  <a:srgbClr val="00B050"/>
                </a:solidFill>
                <a:latin typeface="Bookman Old Style" panose="02050604050505020204" pitchFamily="18" charset="0"/>
              </a:rPr>
              <a:t>KENYA CLINICAL OFFICER’S ASSOCIATION:</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Kenya Clinical Officers’ Association was established and registered on 9th July 1981 to promote the welfare of the members and advocate for the professional development through training and advocacy. </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The association has a membership of over 7000. About 3000 are in public sector and 4000 are in private sector.</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Clinical officers are key stakeholders in the provision of healthcare in Kenya and the region.</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They form the backbone of healthcare provision especially in the rural area where 80 percent of Kenyans lives. They provide the clinical services at the primary to the tertiary health care levels. The clinical officers are the first healthcare worker to see and manage patients according to whether they are for referral, consultation, admission to the ward, or treatment as outpatients.</a:t>
            </a:r>
          </a:p>
          <a:p>
            <a:pPr algn="just">
              <a:lnSpc>
                <a:spcPct val="120000"/>
              </a:lnSpc>
              <a:spcBef>
                <a:spcPts val="0"/>
              </a:spcBef>
              <a:buClrTx/>
              <a:buFont typeface="Wingdings" panose="05000000000000000000" pitchFamily="2" charset="2"/>
              <a:buChar char="q"/>
            </a:pPr>
            <a:r>
              <a:rPr lang="en-US" sz="2700" dirty="0" err="1">
                <a:solidFill>
                  <a:schemeClr val="tx1"/>
                </a:solidFill>
                <a:latin typeface="Bookman Old Style" panose="02050604050505020204" pitchFamily="18" charset="0"/>
              </a:rPr>
              <a:t>KCOA</a:t>
            </a:r>
            <a:r>
              <a:rPr lang="en-US" sz="2700" dirty="0">
                <a:solidFill>
                  <a:schemeClr val="tx1"/>
                </a:solidFill>
                <a:latin typeface="Bookman Old Style" panose="02050604050505020204" pitchFamily="18" charset="0"/>
              </a:rPr>
              <a:t> is the decision-making body which administers all administrative and governance affairs of the Association accordance with the Constitution, it’s the overall organ responsible for day to day running of the Association</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561451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Every  qualified clinical officer meets  membership requirements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Membership  fee has been </a:t>
            </a:r>
            <a:r>
              <a:rPr lang="en-US" sz="2600" dirty="0" err="1">
                <a:solidFill>
                  <a:schemeClr val="tx1"/>
                </a:solidFill>
                <a:latin typeface="Bookman Old Style" panose="02050604050505020204" pitchFamily="18" charset="0"/>
              </a:rPr>
              <a:t>Ksh</a:t>
            </a:r>
            <a:r>
              <a:rPr lang="en-US" sz="2600" dirty="0">
                <a:solidFill>
                  <a:schemeClr val="tx1"/>
                </a:solidFill>
                <a:latin typeface="Bookman Old Style" panose="02050604050505020204" pitchFamily="18" charset="0"/>
              </a:rPr>
              <a:t> 200 Monthly  since 1981 to date</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MOTTO: </a:t>
            </a:r>
            <a:r>
              <a:rPr lang="en-US" sz="2600" dirty="0">
                <a:solidFill>
                  <a:schemeClr val="tx1"/>
                </a:solidFill>
                <a:latin typeface="Bookman Old Style" panose="02050604050505020204" pitchFamily="18" charset="0"/>
              </a:rPr>
              <a:t>Service to uphold total health</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MISSION: </a:t>
            </a:r>
            <a:r>
              <a:rPr lang="en-US" sz="2600" dirty="0">
                <a:solidFill>
                  <a:schemeClr val="tx1"/>
                </a:solidFill>
                <a:latin typeface="Bookman Old Style" panose="02050604050505020204" pitchFamily="18" charset="0"/>
              </a:rPr>
              <a:t>To continuously add great value to Clinical Officers of all generations in Kenya and beyond</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VISION: </a:t>
            </a:r>
            <a:r>
              <a:rPr lang="en-US" sz="2600" dirty="0">
                <a:solidFill>
                  <a:schemeClr val="tx1"/>
                </a:solidFill>
                <a:latin typeface="Bookman Old Style" panose="02050604050505020204" pitchFamily="18" charset="0"/>
              </a:rPr>
              <a:t>A model corporate professional society adequately empowering its members all-round.</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Website link: </a:t>
            </a:r>
            <a:r>
              <a:rPr lang="en-GB" sz="2600" b="1" dirty="0">
                <a:solidFill>
                  <a:schemeClr val="tx1"/>
                </a:solidFill>
                <a:latin typeface="Bookman Old Style" panose="02050604050505020204" pitchFamily="18" charset="0"/>
                <a:hlinkClick r:id="rId3"/>
              </a:rPr>
              <a:t>https://kecoa.org</a:t>
            </a:r>
            <a:r>
              <a:rPr lang="en-GB" sz="2600" b="1" dirty="0">
                <a:solidFill>
                  <a:schemeClr val="tx1"/>
                </a:solidFill>
                <a:latin typeface="Bookman Old Style" panose="02050604050505020204" pitchFamily="18" charset="0"/>
              </a:rPr>
              <a:t> </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85396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Structure of the organization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National Executive Committee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Executive Members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Front Office Secretary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Co-option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Working Committees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Provincial Secretary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Branch Official's :Sub Branch Officials</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400" b="1" dirty="0" err="1">
                <a:solidFill>
                  <a:schemeClr val="tx1"/>
                </a:solidFill>
                <a:latin typeface="Bookman Old Style" panose="02050604050505020204" pitchFamily="18" charset="0"/>
              </a:rPr>
              <a:t>KCOA</a:t>
            </a:r>
            <a:r>
              <a:rPr lang="en-US" sz="2400" b="1" dirty="0">
                <a:solidFill>
                  <a:schemeClr val="tx1"/>
                </a:solidFill>
                <a:latin typeface="Bookman Old Style" panose="02050604050505020204" pitchFamily="18" charset="0"/>
              </a:rPr>
              <a:t> COMMITTEE</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Structural, legal &amp; strategic plan</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Training, capacity building &amp; publicity</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Social affairs, economic empowerment &amp; investments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Resources mobilization &amp; management</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Monitoring &amp; evaluation, expansion &amp; sustainability</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668200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Objectives </a:t>
            </a:r>
            <a:r>
              <a:rPr lang="en-US"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Custodian of  Clinical officers WELFARE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Make  Clinical medicine  Great again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Champion  of Social- Economic empowerment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Advance  Professional Development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Linkage with Stakeholders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Advocacy –  Profession, welfare.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Policy Guidance</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7380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practitioners must do their duty in good faith, for benefit of the patient &amp; with consent.</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Good Faith: </a:t>
            </a:r>
            <a:r>
              <a:rPr lang="en-US" sz="2600" dirty="0">
                <a:solidFill>
                  <a:schemeClr val="tx1"/>
                </a:solidFill>
                <a:latin typeface="Bookman Old Style" panose="02050604050505020204" pitchFamily="18" charset="0"/>
              </a:rPr>
              <a:t>refers to act with due competence, due care &amp; due caution.</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Competence: </a:t>
            </a:r>
            <a:r>
              <a:rPr lang="en-US" sz="2600" dirty="0">
                <a:solidFill>
                  <a:schemeClr val="tx1"/>
                </a:solidFill>
                <a:latin typeface="Bookman Old Style" panose="02050604050505020204" pitchFamily="18" charset="0"/>
              </a:rPr>
              <a:t>The act done with possession of knowledge &amp; skill for the intervention being done.</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Due Care: </a:t>
            </a:r>
            <a:r>
              <a:rPr lang="en-US" sz="2600" dirty="0">
                <a:solidFill>
                  <a:schemeClr val="tx1"/>
                </a:solidFill>
                <a:latin typeface="Bookman Old Style" panose="02050604050505020204" pitchFamily="18" charset="0"/>
              </a:rPr>
              <a:t>Timely fulfillment of medical needs of the person.</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Caution:</a:t>
            </a:r>
            <a:r>
              <a:rPr lang="en-US" sz="2600" dirty="0">
                <a:solidFill>
                  <a:schemeClr val="tx1"/>
                </a:solidFill>
                <a:latin typeface="Bookman Old Style" panose="02050604050505020204" pitchFamily="18" charset="0"/>
              </a:rPr>
              <a:t> Anything done without caution will be rash. To anticipate, prevent adverse consequence &amp; deal with adverse consequences.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t>
            </a:r>
            <a:r>
              <a:rPr lang="en-US" sz="2600" b="1" dirty="0">
                <a:solidFill>
                  <a:schemeClr val="tx1"/>
                </a:solidFill>
                <a:latin typeface="Bookman Old Style" panose="02050604050505020204" pitchFamily="18" charset="0"/>
              </a:rPr>
              <a:t>Benefit</a:t>
            </a:r>
            <a:r>
              <a:rPr lang="en-US" sz="2600" dirty="0">
                <a:solidFill>
                  <a:schemeClr val="tx1"/>
                </a:solidFill>
                <a:latin typeface="Bookman Old Style" panose="02050604050505020204" pitchFamily="18" charset="0"/>
              </a:rPr>
              <a:t>: It may be Physical, Physiological or functional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512885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Kenya Union of Clinical Officers (</a:t>
            </a:r>
            <a:r>
              <a:rPr lang="en-US" sz="2600" b="1" dirty="0" err="1">
                <a:solidFill>
                  <a:srgbClr val="00B050"/>
                </a:solidFill>
                <a:latin typeface="Bookman Old Style" panose="02050604050505020204" pitchFamily="18" charset="0"/>
              </a:rPr>
              <a:t>KUCO</a:t>
            </a:r>
            <a:r>
              <a:rPr lang="en-US" sz="2600" b="1" dirty="0">
                <a:solidFill>
                  <a:srgbClr val="00B050"/>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Kenya Union of Clinical Officers (</a:t>
            </a:r>
            <a:r>
              <a:rPr lang="en-US" sz="2600" dirty="0" err="1">
                <a:solidFill>
                  <a:schemeClr val="tx1"/>
                </a:solidFill>
                <a:latin typeface="Bookman Old Style" panose="02050604050505020204" pitchFamily="18" charset="0"/>
              </a:rPr>
              <a:t>KUCO</a:t>
            </a:r>
            <a:r>
              <a:rPr lang="en-US" sz="2600" dirty="0">
                <a:solidFill>
                  <a:schemeClr val="tx1"/>
                </a:solidFill>
                <a:latin typeface="Bookman Old Style" panose="02050604050505020204" pitchFamily="18" charset="0"/>
              </a:rPr>
              <a:t>) is a registered trade union whose membership is open to all Clinical officers who are registered or licensed to practice medicine in Kenya. </a:t>
            </a:r>
          </a:p>
          <a:p>
            <a:pPr algn="just">
              <a:lnSpc>
                <a:spcPct val="120000"/>
              </a:lnSpc>
              <a:spcBef>
                <a:spcPts val="0"/>
              </a:spcBef>
              <a:buClrTx/>
              <a:buFont typeface="Wingdings" panose="05000000000000000000" pitchFamily="2" charset="2"/>
              <a:buChar char="q"/>
            </a:pPr>
            <a:r>
              <a:rPr lang="en-US" sz="2600" dirty="0" err="1">
                <a:solidFill>
                  <a:schemeClr val="tx1"/>
                </a:solidFill>
                <a:latin typeface="Bookman Old Style" panose="02050604050505020204" pitchFamily="18" charset="0"/>
              </a:rPr>
              <a:t>KUCO</a:t>
            </a:r>
            <a:r>
              <a:rPr lang="en-US" sz="2600" dirty="0">
                <a:solidFill>
                  <a:schemeClr val="tx1"/>
                </a:solidFill>
                <a:latin typeface="Bookman Old Style" panose="02050604050505020204" pitchFamily="18" charset="0"/>
              </a:rPr>
              <a:t> initially applied for registration as the Union of Kenya Clinical Officers in 2009 but the application met firm resistance from the government and rival trade unions leading to a long drawn court case and a judgment against registration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court eventually ruled in favour of the clinical officers and the union was finally registered in 2017.</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130646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lnSpc>
                <a:spcPct val="120000"/>
              </a:lnSpc>
              <a:spcBef>
                <a:spcPts val="0"/>
              </a:spcBef>
              <a:buClrTx/>
              <a:buNone/>
            </a:pPr>
            <a:r>
              <a:rPr lang="en-GB" sz="3200" b="1" dirty="0">
                <a:solidFill>
                  <a:srgbClr val="00B050"/>
                </a:solidFill>
                <a:latin typeface="Bookman Old Style" panose="02050604050505020204" pitchFamily="18" charset="0"/>
              </a:rPr>
              <a:t>CONTINUOUS PROFESSIONAL DEVELOPMENT</a:t>
            </a:r>
          </a:p>
          <a:p>
            <a:pPr marL="0" indent="0" algn="ctr">
              <a:lnSpc>
                <a:spcPct val="120000"/>
              </a:lnSpc>
              <a:spcBef>
                <a:spcPts val="0"/>
              </a:spcBef>
              <a:buClrTx/>
              <a:buNone/>
            </a:pPr>
            <a:endParaRPr lang="en-GB" sz="3200" b="1" dirty="0">
              <a:solidFill>
                <a:schemeClr val="tx1"/>
              </a:solidFill>
              <a:latin typeface="Bookman Old Style" panose="02050604050505020204" pitchFamily="18" charset="0"/>
            </a:endParaRP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95148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2600" b="1" dirty="0">
                <a:solidFill>
                  <a:srgbClr val="00B050"/>
                </a:solidFill>
                <a:latin typeface="Bookman Old Style" panose="02050604050505020204" pitchFamily="18" charset="0"/>
              </a:rPr>
              <a:t>CONTINUOUS PROFESSIONAL DEVELOPMENT</a:t>
            </a:r>
          </a:p>
          <a:p>
            <a:pPr algn="just">
              <a:lnSpc>
                <a:spcPct val="120000"/>
              </a:lnSpc>
              <a:spcBef>
                <a:spcPts val="0"/>
              </a:spcBef>
              <a:buClrTx/>
              <a:buFont typeface="Wingdings" panose="05000000000000000000" pitchFamily="2" charset="2"/>
              <a:buChar char="q"/>
            </a:pP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stands for Continuing/ continuous Professional Development. It refers to the process of tracking and documenting the skills, knowledge and experience that you gain both formally and informally as you work, beyond any initial training.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It's a record of what you experience, learn and then apply.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term is generally used to mean a physical folder or portfolio documenting your development as a professional.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Process of recording and reflecting on learning and development.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holistic approach taken by professionals to enhance their skills, knowledge and capabilities, throughout their careers.</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5008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learning activities undertaken by professionals for the purpose of developing and enhancing their abilities represent elements of CPD. </a:t>
            </a:r>
            <a:r>
              <a:rPr lang="en-GB"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involves actively pursuing opportunities for enhancement at all times.  There are a variety of different learning methodologies incorporated in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which include e-learning programmes, classroom-based study, conferences, workshops and private research.</a:t>
            </a:r>
          </a:p>
          <a:p>
            <a:pPr algn="just">
              <a:lnSpc>
                <a:spcPct val="120000"/>
              </a:lnSpc>
              <a:spcBef>
                <a:spcPts val="0"/>
              </a:spcBef>
              <a:buClrTx/>
              <a:buFont typeface="Wingdings" panose="05000000000000000000" pitchFamily="2" charset="2"/>
              <a:buChar char="q"/>
            </a:pP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is a combination of approaches, ideas and techniques that will help you manage your own learning and growth</a:t>
            </a:r>
          </a:p>
          <a:p>
            <a:pPr algn="just">
              <a:lnSpc>
                <a:spcPct val="120000"/>
              </a:lnSpc>
              <a:spcBef>
                <a:spcPts val="0"/>
              </a:spcBef>
              <a:buClrTx/>
              <a:buFont typeface="Wingdings" panose="05000000000000000000" pitchFamily="2" charset="2"/>
              <a:buChar char="q"/>
            </a:pP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is part of a lifelong learning experience adopted in training for updating the professional’s knowledge after completion of basic training.</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971337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Training and development – what’s the difference?</a:t>
            </a:r>
            <a:r>
              <a:rPr lang="en-GB" sz="2600" b="1" dirty="0">
                <a:solidFill>
                  <a:schemeClr val="tx1"/>
                </a:solidFill>
                <a:latin typeface="Bookman Old Style" panose="02050604050505020204" pitchFamily="18" charset="0"/>
              </a:rPr>
              <a:t> </a:t>
            </a: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Training is formal and linear. It’s to do with learning how to do something specific, relating to skill and competence. </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Development is often informal and has a wider application, giving you the tools to do a range of things and relating to capability and competency. It involves progression from basic know-how to more advanced, mature or complex understanding.  Alternatively, it can be about widening your range of transferable skills like leadership, managing projects or </a:t>
            </a:r>
            <a:r>
              <a:rPr lang="en-US" sz="2400" dirty="0" err="1">
                <a:solidFill>
                  <a:schemeClr val="tx1"/>
                </a:solidFill>
                <a:latin typeface="Bookman Old Style" panose="02050604050505020204" pitchFamily="18" charset="0"/>
              </a:rPr>
              <a:t>organising</a:t>
            </a:r>
            <a:r>
              <a:rPr lang="en-US" sz="2400" dirty="0">
                <a:solidFill>
                  <a:schemeClr val="tx1"/>
                </a:solidFill>
                <a:latin typeface="Bookman Old Style" panose="02050604050505020204" pitchFamily="18" charset="0"/>
              </a:rPr>
              <a:t> information.</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47223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Types of </a:t>
            </a:r>
            <a:r>
              <a:rPr lang="en-GB" sz="2600" b="1" dirty="0" err="1">
                <a:solidFill>
                  <a:schemeClr val="tx1"/>
                </a:solidFill>
                <a:latin typeface="Bookman Old Style" panose="02050604050505020204" pitchFamily="18" charset="0"/>
              </a:rPr>
              <a:t>CPD</a:t>
            </a:r>
            <a:endParaRPr lang="en-GB" sz="26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1. Structured </a:t>
            </a:r>
            <a:r>
              <a:rPr lang="en-US" sz="2600" b="1" dirty="0" err="1">
                <a:solidFill>
                  <a:schemeClr val="tx1"/>
                </a:solidFill>
                <a:latin typeface="Bookman Old Style" panose="02050604050505020204" pitchFamily="18" charset="0"/>
              </a:rPr>
              <a:t>CPD</a:t>
            </a:r>
            <a:r>
              <a:rPr lang="en-US" sz="2600" b="1" dirty="0">
                <a:solidFill>
                  <a:schemeClr val="tx1"/>
                </a:solidFill>
                <a:latin typeface="Bookman Old Style" panose="02050604050505020204" pitchFamily="18" charset="0"/>
              </a:rPr>
              <a:t> / Active Learning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Refers to the kind of study programs that are participation-based and interactive.  Typical activities in this category include e-learning and online training programs, attending lectures, conferences, workshops and training courses.  This is generally regarded as the most engaging and proactive CBD category.</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2. Reflective </a:t>
            </a:r>
            <a:r>
              <a:rPr lang="en-US" sz="2400" b="1" dirty="0" err="1">
                <a:solidFill>
                  <a:schemeClr val="tx1"/>
                </a:solidFill>
                <a:latin typeface="Bookman Old Style" panose="02050604050505020204" pitchFamily="18" charset="0"/>
              </a:rPr>
              <a:t>CPD</a:t>
            </a:r>
            <a:r>
              <a:rPr lang="en-US" sz="2400" b="1" dirty="0">
                <a:solidFill>
                  <a:schemeClr val="tx1"/>
                </a:solidFill>
                <a:latin typeface="Bookman Old Style" panose="02050604050505020204" pitchFamily="18" charset="0"/>
              </a:rPr>
              <a:t> / Passive Learning</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Reflective learning typically involves no interaction or participation and is therefore one-directional and passive.  Examples of </a:t>
            </a:r>
            <a:r>
              <a:rPr lang="en-US" sz="2400" dirty="0" err="1">
                <a:solidFill>
                  <a:schemeClr val="tx1"/>
                </a:solidFill>
                <a:latin typeface="Bookman Old Style" panose="02050604050505020204" pitchFamily="18" charset="0"/>
              </a:rPr>
              <a:t>CPD</a:t>
            </a:r>
            <a:r>
              <a:rPr lang="en-US" sz="2400" dirty="0">
                <a:solidFill>
                  <a:schemeClr val="tx1"/>
                </a:solidFill>
                <a:latin typeface="Bookman Old Style" panose="02050604050505020204" pitchFamily="18" charset="0"/>
              </a:rPr>
              <a:t> that fit into this bracket include reading articles and publications (both online and in print), viewing case studies and generally keeping up-to-date with the latest industry news and developments.</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434181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3. Self-Directed </a:t>
            </a:r>
            <a:r>
              <a:rPr lang="en-US" sz="2600" b="1" dirty="0" err="1">
                <a:solidFill>
                  <a:schemeClr val="tx1"/>
                </a:solidFill>
                <a:latin typeface="Bookman Old Style" panose="02050604050505020204" pitchFamily="18" charset="0"/>
              </a:rPr>
              <a:t>CPD</a:t>
            </a:r>
            <a:r>
              <a:rPr lang="en-US" sz="2600" b="1" dirty="0">
                <a:solidFill>
                  <a:schemeClr val="tx1"/>
                </a:solidFill>
                <a:latin typeface="Bookman Old Style" panose="02050604050505020204" pitchFamily="18" charset="0"/>
              </a:rPr>
              <a:t> / Unstructured Learning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final category incorporates all other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activities which are unstructured and self-directed.  Example activities include self-managed research and home study, reading relevant books/journals and improving both knowledge and competencies through online research. </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55014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What is it for? (Purpose of </a:t>
            </a:r>
            <a:r>
              <a:rPr lang="en-US" sz="2600" b="1" dirty="0" err="1">
                <a:solidFill>
                  <a:schemeClr val="tx1"/>
                </a:solidFill>
                <a:latin typeface="Bookman Old Style" panose="02050604050505020204" pitchFamily="18" charset="0"/>
              </a:rPr>
              <a:t>CPD</a:t>
            </a:r>
            <a:r>
              <a:rPr lang="en-US" sz="2600" b="1"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process helps you manage your own development on an ongoing basis. Its function is to help you record, review and reflect on what you learn</a:t>
            </a: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The key features of the </a:t>
            </a:r>
            <a:r>
              <a:rPr lang="en-US" sz="2400" b="1" dirty="0" err="1">
                <a:solidFill>
                  <a:schemeClr val="tx1"/>
                </a:solidFill>
                <a:latin typeface="Bookman Old Style" panose="02050604050505020204" pitchFamily="18" charset="0"/>
              </a:rPr>
              <a:t>CPD</a:t>
            </a:r>
            <a:r>
              <a:rPr lang="en-US" sz="2400" b="1" dirty="0">
                <a:solidFill>
                  <a:schemeClr val="tx1"/>
                </a:solidFill>
                <a:latin typeface="Bookman Old Style" panose="02050604050505020204" pitchFamily="18" charset="0"/>
              </a:rPr>
              <a:t> process</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To justify the name, </a:t>
            </a:r>
            <a:r>
              <a:rPr lang="en-US" sz="2400" dirty="0" err="1">
                <a:solidFill>
                  <a:schemeClr val="tx1"/>
                </a:solidFill>
                <a:latin typeface="Bookman Old Style" panose="02050604050505020204" pitchFamily="18" charset="0"/>
              </a:rPr>
              <a:t>CPD</a:t>
            </a:r>
            <a:r>
              <a:rPr lang="en-US" sz="2400" dirty="0">
                <a:solidFill>
                  <a:schemeClr val="tx1"/>
                </a:solidFill>
                <a:latin typeface="Bookman Old Style" panose="02050604050505020204" pitchFamily="18" charset="0"/>
              </a:rPr>
              <a:t> needs to:</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Be a documented process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Be self-directed: driven by you, not your employer</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Focus on learning from experience, reflective learning and review</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Help you set development goals and objectives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Include both formal and informal learning.</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589691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What counts as </a:t>
            </a:r>
            <a:r>
              <a:rPr lang="en-US" sz="2600" b="1" dirty="0" err="1">
                <a:solidFill>
                  <a:srgbClr val="00B050"/>
                </a:solidFill>
                <a:latin typeface="Bookman Old Style" panose="02050604050505020204" pitchFamily="18" charset="0"/>
              </a:rPr>
              <a:t>CPD</a:t>
            </a:r>
            <a:endParaRPr lang="en-US" sz="2600" b="1" dirty="0">
              <a:solidFill>
                <a:srgbClr val="00B050"/>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Attendance of courses in ‘best practice’ methods and approaches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Attendance at relevant industry events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Attainment of qualifications – not always in subjects related to your profession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Evidence of hours spent on training e.g. certificates of attendance</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204750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What will it do for you? – </a:t>
            </a:r>
            <a:r>
              <a:rPr lang="en-US" sz="2600" b="1" dirty="0">
                <a:solidFill>
                  <a:srgbClr val="00B050"/>
                </a:solidFill>
                <a:latin typeface="Bookman Old Style" panose="02050604050505020204" pitchFamily="18" charset="0"/>
              </a:rPr>
              <a:t>Importance of </a:t>
            </a:r>
            <a:r>
              <a:rPr lang="en-US" sz="2600" b="1" dirty="0" err="1">
                <a:solidFill>
                  <a:srgbClr val="00B050"/>
                </a:solidFill>
                <a:latin typeface="Bookman Old Style" panose="02050604050505020204" pitchFamily="18" charset="0"/>
              </a:rPr>
              <a:t>CPD</a:t>
            </a:r>
            <a:endParaRPr lang="en-US" sz="2600" b="1" dirty="0">
              <a:solidFill>
                <a:srgbClr val="00B050"/>
              </a:solidFill>
              <a:latin typeface="Bookman Old Style" panose="02050604050505020204" pitchFamily="18" charset="0"/>
            </a:endParaRPr>
          </a:p>
          <a:p>
            <a:pPr marL="0" indent="0" algn="just">
              <a:lnSpc>
                <a:spcPct val="120000"/>
              </a:lnSpc>
              <a:spcBef>
                <a:spcPts val="0"/>
              </a:spcBef>
              <a:buClrTx/>
              <a:buNone/>
            </a:pP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may be a requirement of membership of a professional body. It can help you to reflect, review and document your learning and to develop and update your professional knowledge and skills. It is also very useful to:</a:t>
            </a:r>
            <a:r>
              <a:rPr lang="en-GB"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Provide an overview of your professional development to date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Remind you of your achievements and how far you’ve progressed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Direct your career and help you keep your eye on your goals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Uncover gaps in your skills and capabilities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Open up further development needs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Provide examples and scenarios for a CV or interview</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Demonstrate your professional standing to clients and employers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 you with your career development or a possible career change.</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110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Definitions: </a:t>
            </a: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Scope of practice: </a:t>
            </a:r>
            <a:r>
              <a:rPr lang="en-US" sz="2600" dirty="0">
                <a:solidFill>
                  <a:schemeClr val="tx1"/>
                </a:solidFill>
                <a:latin typeface="Bookman Old Style" panose="02050604050505020204" pitchFamily="18" charset="0"/>
              </a:rPr>
              <a:t>which is most commonly defined by law, requires you to act or behave toward other individual in a certain, definable way, regardless of the activity involve, so you must be concerned about the safety and welfare of others.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a collective set of regulations, duties, and ethical considerations that define your role as an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(emergency medical technicians).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Who is the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accountable to?</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Patient</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Medical direction</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State legislation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97893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Ensures  your capabilities keep pace with the current standards of others in the same field.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Ensures that you maintain and enhance the knowledge and skills you need to deliver a professional service to your customers, clients and the community.</a:t>
            </a:r>
            <a:r>
              <a:rPr lang="en-GB"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Ensures that you and your knowledge stay relevant and up to date.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you continue to make a meaningful contribution to your team. You become more effective in the workplace.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you to stay interested and interesting.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Can deliver a deeper understanding of what it means to be a professional, along with a greater appreciation of the implications and impacts of your work.</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advance the body of knowledge and technology within your profession.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Can lead to increased public confidence in individual professionals and their profession as a whole.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Contributes to  improved protection and quality of life, the environment, sustainability, property and the economy. </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208792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Individual benefits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Build confidence and credibility, you can see your progression by tracking your learning.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Earn more by showcasing your achievements. A handy tool for appraisals.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Achieve your career goals by </a:t>
            </a:r>
            <a:r>
              <a:rPr lang="en-US" sz="2600" dirty="0" err="1">
                <a:solidFill>
                  <a:schemeClr val="tx1"/>
                </a:solidFill>
                <a:latin typeface="Bookman Old Style" panose="02050604050505020204" pitchFamily="18" charset="0"/>
              </a:rPr>
              <a:t>focussing</a:t>
            </a:r>
            <a:r>
              <a:rPr lang="en-US" sz="2600" dirty="0">
                <a:solidFill>
                  <a:schemeClr val="tx1"/>
                </a:solidFill>
                <a:latin typeface="Bookman Old Style" panose="02050604050505020204" pitchFamily="18" charset="0"/>
              </a:rPr>
              <a:t> on your training and development.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Cope positively with change by constantly updating your skill set.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Be more productive and efficient by reflecting on your learning and highlighting gaps in your knowledge and experience</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46284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Organisational benefits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a:t>
            </a:r>
            <a:r>
              <a:rPr lang="en-US" sz="2600" dirty="0" err="1">
                <a:solidFill>
                  <a:schemeClr val="tx1"/>
                </a:solidFill>
                <a:latin typeface="Bookman Old Style" panose="02050604050505020204" pitchFamily="18" charset="0"/>
              </a:rPr>
              <a:t>maximise</a:t>
            </a:r>
            <a:r>
              <a:rPr lang="en-US" sz="2600" dirty="0">
                <a:solidFill>
                  <a:schemeClr val="tx1"/>
                </a:solidFill>
                <a:latin typeface="Bookman Old Style" panose="02050604050505020204" pitchFamily="18" charset="0"/>
              </a:rPr>
              <a:t> potential by linking learning to actions and theory to practice.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Helps HR professionals to set SMART (specific, measurable, achievable, realistic and time-bound) objectives, for training activity to be more closely linked to business needs.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Promotes staff development. This leads to better staff morale and a motivated workforce helps give a positive image/brand to </a:t>
            </a:r>
            <a:r>
              <a:rPr lang="en-US" sz="2600" dirty="0" err="1">
                <a:solidFill>
                  <a:schemeClr val="tx1"/>
                </a:solidFill>
                <a:latin typeface="Bookman Old Style" panose="02050604050505020204" pitchFamily="18" charset="0"/>
              </a:rPr>
              <a:t>organisations</a:t>
            </a:r>
            <a:r>
              <a:rPr lang="en-US" sz="2600"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Adds-value, by reflecting it will help staff to consciously apply learning to their role and the </a:t>
            </a:r>
            <a:r>
              <a:rPr lang="en-US" sz="2600" dirty="0" err="1">
                <a:solidFill>
                  <a:schemeClr val="tx1"/>
                </a:solidFill>
                <a:latin typeface="Bookman Old Style" panose="02050604050505020204" pitchFamily="18" charset="0"/>
              </a:rPr>
              <a:t>organisation’s</a:t>
            </a:r>
            <a:r>
              <a:rPr lang="en-US" sz="2600" dirty="0">
                <a:solidFill>
                  <a:schemeClr val="tx1"/>
                </a:solidFill>
                <a:latin typeface="Bookman Old Style" panose="02050604050505020204" pitchFamily="18" charset="0"/>
              </a:rPr>
              <a:t> development.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Linking to appraisals. This is a good tool to help employees focus their achievements throughout the year.</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04313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How do I start?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Keep a learning log and record your thoughts in whatever way suits you best. You may find it helpful to write things down in detail, for example, or to make notes on insights and learning points. The process of writing makes you think about your experiences at the time and makes planning and reflection much easier.</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18048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Definitions:</a:t>
            </a:r>
          </a:p>
          <a:p>
            <a:pPr algn="just">
              <a:lnSpc>
                <a:spcPct val="120000"/>
              </a:lnSpc>
              <a:spcBef>
                <a:spcPts val="0"/>
              </a:spcBef>
              <a:buClrTx/>
              <a:buFont typeface="Wingdings" panose="05000000000000000000" pitchFamily="2" charset="2"/>
              <a:buChar char="q"/>
            </a:pPr>
            <a:r>
              <a:rPr lang="en-US" sz="2600" b="1" dirty="0" err="1">
                <a:solidFill>
                  <a:schemeClr val="tx1"/>
                </a:solidFill>
                <a:latin typeface="Bookman Old Style" panose="02050604050505020204" pitchFamily="18" charset="0"/>
              </a:rPr>
              <a:t>CPD</a:t>
            </a:r>
            <a:r>
              <a:rPr lang="en-US" sz="2600" b="1" dirty="0">
                <a:solidFill>
                  <a:schemeClr val="tx1"/>
                </a:solidFill>
                <a:latin typeface="Bookman Old Style" panose="02050604050505020204" pitchFamily="18" charset="0"/>
              </a:rPr>
              <a:t> provider </a:t>
            </a:r>
            <a:r>
              <a:rPr lang="en-US" sz="2600" dirty="0">
                <a:solidFill>
                  <a:schemeClr val="tx1"/>
                </a:solidFill>
                <a:latin typeface="Bookman Old Style" panose="02050604050505020204" pitchFamily="18" charset="0"/>
              </a:rPr>
              <a:t>Refers to an institution, entity or organization that facilitates delivery of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activities and is accredited by the Board / council.</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Presenter</a:t>
            </a:r>
            <a:r>
              <a:rPr lang="en-US" sz="2600" dirty="0">
                <a:solidFill>
                  <a:schemeClr val="tx1"/>
                </a:solidFill>
                <a:latin typeface="Bookman Old Style" panose="02050604050505020204" pitchFamily="18" charset="0"/>
              </a:rPr>
              <a:t> A person who makes a presentation, lecture or talk at a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forum lasting at least 30 minutes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Facilitator</a:t>
            </a:r>
            <a:r>
              <a:rPr lang="en-US" sz="2600" dirty="0">
                <a:solidFill>
                  <a:schemeClr val="tx1"/>
                </a:solidFill>
                <a:latin typeface="Bookman Old Style" panose="02050604050505020204" pitchFamily="18" charset="0"/>
              </a:rPr>
              <a:t> This is a person who brings about an outcome by providing assistance, guidance or supervision in a conference or symposium.</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Stakeholder</a:t>
            </a:r>
            <a:r>
              <a:rPr lang="en-US" sz="2600" dirty="0">
                <a:solidFill>
                  <a:schemeClr val="tx1"/>
                </a:solidFill>
                <a:latin typeface="Bookman Old Style" panose="02050604050505020204" pitchFamily="18" charset="0"/>
              </a:rPr>
              <a:t> A person, group or organization involved in and/or affected by the regulatory activities of the Board / council.</a:t>
            </a:r>
          </a:p>
          <a:p>
            <a:pPr algn="just">
              <a:lnSpc>
                <a:spcPct val="120000"/>
              </a:lnSpc>
              <a:spcBef>
                <a:spcPts val="0"/>
              </a:spcBef>
              <a:buClrTx/>
              <a:buFont typeface="Wingdings" panose="05000000000000000000" pitchFamily="2" charset="2"/>
              <a:buChar char="q"/>
            </a:pPr>
            <a:r>
              <a:rPr lang="en-US" sz="2600" b="1" dirty="0" err="1">
                <a:solidFill>
                  <a:schemeClr val="tx1"/>
                </a:solidFill>
                <a:latin typeface="Bookman Old Style" panose="02050604050505020204" pitchFamily="18" charset="0"/>
              </a:rPr>
              <a:t>CPD</a:t>
            </a:r>
            <a:r>
              <a:rPr lang="en-US" sz="2600" b="1" dirty="0">
                <a:solidFill>
                  <a:schemeClr val="tx1"/>
                </a:solidFill>
                <a:latin typeface="Bookman Old Style" panose="02050604050505020204" pitchFamily="18" charset="0"/>
              </a:rPr>
              <a:t> Calendar Year: </a:t>
            </a:r>
            <a:r>
              <a:rPr lang="en-US" sz="2600" dirty="0">
                <a:solidFill>
                  <a:schemeClr val="tx1"/>
                </a:solidFill>
                <a:latin typeface="Bookman Old Style" panose="02050604050505020204" pitchFamily="18" charset="0"/>
              </a:rPr>
              <a:t>This is the specified period by which </a:t>
            </a:r>
            <a:r>
              <a:rPr lang="en-US" sz="2600" dirty="0" err="1">
                <a:solidFill>
                  <a:schemeClr val="tx1"/>
                </a:solidFill>
                <a:latin typeface="Bookman Old Style" panose="02050604050505020204" pitchFamily="18" charset="0"/>
              </a:rPr>
              <a:t>CPD</a:t>
            </a:r>
            <a:r>
              <a:rPr lang="en-US" sz="2600" dirty="0">
                <a:solidFill>
                  <a:schemeClr val="tx1"/>
                </a:solidFill>
                <a:latin typeface="Bookman Old Style" panose="02050604050505020204" pitchFamily="18" charset="0"/>
              </a:rPr>
              <a:t> activities are implemented. </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635373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a:bodyPr>
          <a:lstStyle/>
          <a:p>
            <a:pPr marL="0" indent="0" algn="just">
              <a:lnSpc>
                <a:spcPct val="120000"/>
              </a:lnSpc>
              <a:spcBef>
                <a:spcPts val="0"/>
              </a:spcBef>
              <a:buClrTx/>
              <a:buNone/>
            </a:pPr>
            <a:r>
              <a:rPr lang="en-GB" dirty="0">
                <a:solidFill>
                  <a:schemeClr val="tx1"/>
                </a:solidFill>
                <a:latin typeface="Bookman Old Style" panose="02050604050505020204" pitchFamily="18" charset="0"/>
              </a:rPr>
              <a:t>Continuous Professional Developments – </a:t>
            </a:r>
            <a:r>
              <a:rPr lang="en-GB" dirty="0" err="1">
                <a:solidFill>
                  <a:schemeClr val="tx1"/>
                </a:solidFill>
                <a:latin typeface="Bookman Old Style" panose="02050604050505020204" pitchFamily="18" charset="0"/>
              </a:rPr>
              <a:t>COC</a:t>
            </a:r>
            <a:r>
              <a:rPr lang="en-GB" dirty="0">
                <a:solidFill>
                  <a:schemeClr val="tx1"/>
                </a:solidFill>
                <a:latin typeface="Bookman Old Style" panose="02050604050505020204" pitchFamily="18" charset="0"/>
              </a:rPr>
              <a:t>: </a:t>
            </a:r>
          </a:p>
          <a:p>
            <a:pPr marL="0" indent="0" algn="just">
              <a:lnSpc>
                <a:spcPct val="120000"/>
              </a:lnSpc>
              <a:spcBef>
                <a:spcPts val="0"/>
              </a:spcBef>
              <a:buClrTx/>
              <a:buNone/>
            </a:pPr>
            <a:r>
              <a:rPr lang="en-GB" dirty="0">
                <a:solidFill>
                  <a:schemeClr val="tx1"/>
                </a:solidFill>
                <a:latin typeface="Bookman Old Style" panose="02050604050505020204" pitchFamily="18" charset="0"/>
              </a:rPr>
              <a:t>(</a:t>
            </a:r>
            <a:r>
              <a:rPr lang="en-GB" dirty="0">
                <a:solidFill>
                  <a:schemeClr val="tx1"/>
                </a:solidFill>
                <a:latin typeface="Bookman Old Style" panose="02050604050505020204" pitchFamily="18" charset="0"/>
                <a:hlinkClick r:id="rId3"/>
              </a:rPr>
              <a:t>https://clinicalofficerscouncil.org/continous-proffessional-development/</a:t>
            </a:r>
            <a:r>
              <a:rPr lang="en-GB" dirty="0">
                <a:solidFill>
                  <a:schemeClr val="tx1"/>
                </a:solidFill>
                <a:latin typeface="Bookman Old Style" panose="02050604050505020204" pitchFamily="18" charset="0"/>
              </a:rPr>
              <a:t>)</a:t>
            </a:r>
          </a:p>
          <a:p>
            <a:pPr marL="0" indent="0" algn="just">
              <a:lnSpc>
                <a:spcPct val="120000"/>
              </a:lnSpc>
              <a:spcBef>
                <a:spcPts val="0"/>
              </a:spcBef>
              <a:buClrTx/>
              <a:buNone/>
            </a:pPr>
            <a:r>
              <a:rPr lang="en-US" dirty="0">
                <a:solidFill>
                  <a:schemeClr val="tx1"/>
                </a:solidFill>
                <a:latin typeface="Bookman Old Style" panose="02050604050505020204" pitchFamily="18" charset="0"/>
              </a:rPr>
              <a:t>SCORING SYSTEM / CRITERIA Total points required per year = 30 points</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23596694"/>
              </p:ext>
            </p:extLst>
          </p:nvPr>
        </p:nvGraphicFramePr>
        <p:xfrm>
          <a:off x="238125" y="990600"/>
          <a:ext cx="8476385" cy="5867711"/>
        </p:xfrm>
        <a:graphic>
          <a:graphicData uri="http://schemas.openxmlformats.org/drawingml/2006/table">
            <a:tbl>
              <a:tblPr firstRow="1" firstCol="1" bandRow="1">
                <a:tableStyleId>{5C22544A-7EE6-4342-B048-85BDC9FD1C3A}</a:tableStyleId>
              </a:tblPr>
              <a:tblGrid>
                <a:gridCol w="847640">
                  <a:extLst>
                    <a:ext uri="{9D8B030D-6E8A-4147-A177-3AD203B41FA5}">
                      <a16:colId xmlns:a16="http://schemas.microsoft.com/office/drawing/2014/main" val="3358107053"/>
                    </a:ext>
                  </a:extLst>
                </a:gridCol>
                <a:gridCol w="5085829">
                  <a:extLst>
                    <a:ext uri="{9D8B030D-6E8A-4147-A177-3AD203B41FA5}">
                      <a16:colId xmlns:a16="http://schemas.microsoft.com/office/drawing/2014/main" val="3773550468"/>
                    </a:ext>
                  </a:extLst>
                </a:gridCol>
                <a:gridCol w="2542916">
                  <a:extLst>
                    <a:ext uri="{9D8B030D-6E8A-4147-A177-3AD203B41FA5}">
                      <a16:colId xmlns:a16="http://schemas.microsoft.com/office/drawing/2014/main" val="1352804183"/>
                    </a:ext>
                  </a:extLst>
                </a:gridCol>
              </a:tblGrid>
              <a:tr h="211717">
                <a:tc>
                  <a:txBody>
                    <a:bodyPr/>
                    <a:lstStyle/>
                    <a:p>
                      <a:pPr>
                        <a:lnSpc>
                          <a:spcPct val="107000"/>
                        </a:lnSpc>
                        <a:spcAft>
                          <a:spcPts val="0"/>
                        </a:spcAft>
                      </a:pPr>
                      <a:r>
                        <a:rPr lang="en-US" sz="1300" dirty="0">
                          <a:effectLst/>
                          <a:latin typeface="Bookman Old Style" panose="02050604050505020204" pitchFamily="18" charset="0"/>
                        </a:rPr>
                        <a:t>01.0</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Trainings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116673"/>
                  </a:ext>
                </a:extLst>
              </a:tr>
              <a:tr h="211717">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1.1 Long term training above 1yr</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30 points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249074"/>
                  </a:ext>
                </a:extLst>
              </a:tr>
              <a:tr h="211717">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1.2 Short term training up to 6/12</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15 points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3785272"/>
                  </a:ext>
                </a:extLst>
              </a:tr>
              <a:tr h="211717">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1.3 E-learning long term &gt;6/12</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15 points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984292"/>
                  </a:ext>
                </a:extLst>
              </a:tr>
              <a:tr h="211717">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1.4 E-learning short term &lt;6/12</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7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19708"/>
                  </a:ext>
                </a:extLst>
              </a:tr>
              <a:tr h="169100">
                <a:tc>
                  <a:txBody>
                    <a:bodyPr/>
                    <a:lstStyle/>
                    <a:p>
                      <a:pPr>
                        <a:lnSpc>
                          <a:spcPct val="107000"/>
                        </a:lnSpc>
                        <a:spcAft>
                          <a:spcPts val="0"/>
                        </a:spcAft>
                      </a:pPr>
                      <a:r>
                        <a:rPr lang="en-US" sz="1300">
                          <a:effectLst/>
                          <a:latin typeface="Bookman Old Style" panose="02050604050505020204" pitchFamily="18" charset="0"/>
                        </a:rPr>
                        <a:t>02.0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Research and Publication</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20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6071341"/>
                  </a:ext>
                </a:extLst>
              </a:tr>
              <a:tr h="169100">
                <a:tc>
                  <a:txBody>
                    <a:bodyPr/>
                    <a:lstStyle/>
                    <a:p>
                      <a:pPr>
                        <a:lnSpc>
                          <a:spcPct val="107000"/>
                        </a:lnSpc>
                        <a:spcAft>
                          <a:spcPts val="0"/>
                        </a:spcAft>
                      </a:pPr>
                      <a:r>
                        <a:rPr lang="en-US" sz="1300">
                          <a:effectLst/>
                          <a:latin typeface="Bookman Old Style" panose="02050604050505020204" pitchFamily="18" charset="0"/>
                        </a:rPr>
                        <a:t>03.0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Research</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228994"/>
                  </a:ext>
                </a:extLst>
              </a:tr>
              <a:tr h="169100">
                <a:tc>
                  <a:txBody>
                    <a:bodyPr/>
                    <a:lstStyle/>
                    <a:p>
                      <a:pPr>
                        <a:lnSpc>
                          <a:spcPct val="107000"/>
                        </a:lnSpc>
                        <a:spcAft>
                          <a:spcPts val="0"/>
                        </a:spcAft>
                      </a:pPr>
                      <a:r>
                        <a:rPr lang="en-US" sz="1300">
                          <a:effectLst/>
                          <a:latin typeface="Bookman Old Style" panose="02050604050505020204" pitchFamily="18" charset="0"/>
                        </a:rPr>
                        <a:t>04.0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Research Supervision</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75843"/>
                  </a:ext>
                </a:extLst>
              </a:tr>
              <a:tr h="211717">
                <a:tc>
                  <a:txBody>
                    <a:bodyPr/>
                    <a:lstStyle/>
                    <a:p>
                      <a:pPr>
                        <a:lnSpc>
                          <a:spcPct val="107000"/>
                        </a:lnSpc>
                        <a:spcAft>
                          <a:spcPts val="0"/>
                        </a:spcAft>
                      </a:pPr>
                      <a:r>
                        <a:rPr lang="en-US" sz="1300">
                          <a:effectLst/>
                          <a:latin typeface="Bookman Old Style" panose="02050604050505020204" pitchFamily="18" charset="0"/>
                        </a:rPr>
                        <a:t>05.0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Workshop</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979720"/>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05.1. Workshop participants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651708"/>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05.2. Workshop facilitators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15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700378"/>
                  </a:ext>
                </a:extLst>
              </a:tr>
              <a:tr h="211717">
                <a:tc>
                  <a:txBody>
                    <a:bodyPr/>
                    <a:lstStyle/>
                    <a:p>
                      <a:pPr>
                        <a:lnSpc>
                          <a:spcPct val="107000"/>
                        </a:lnSpc>
                        <a:spcAft>
                          <a:spcPts val="0"/>
                        </a:spcAft>
                      </a:pPr>
                      <a:r>
                        <a:rPr lang="en-US" sz="1300">
                          <a:effectLst/>
                          <a:latin typeface="Bookman Old Style" panose="02050604050505020204" pitchFamily="18" charset="0"/>
                        </a:rPr>
                        <a:t>06.0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Scientific Conferences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220378"/>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06.10 international conferences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532207"/>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06.11. Participate</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5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1959726"/>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06.12. Facilitate</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869423"/>
                  </a:ext>
                </a:extLst>
              </a:tr>
              <a:tr h="169100">
                <a:tc>
                  <a:txBody>
                    <a:bodyPr/>
                    <a:lstStyle/>
                    <a:p>
                      <a:pPr>
                        <a:lnSpc>
                          <a:spcPct val="107000"/>
                        </a:lnSpc>
                        <a:spcAft>
                          <a:spcPts val="0"/>
                        </a:spcAft>
                      </a:pPr>
                      <a:r>
                        <a:rPr lang="en-US" sz="1300">
                          <a:effectLst/>
                          <a:latin typeface="Bookman Old Style" panose="02050604050505020204" pitchFamily="18" charset="0"/>
                        </a:rPr>
                        <a:t>07.0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Seminars.(1-5 Days)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20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181514"/>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07.1. Participate 1 point/day</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max 5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770631"/>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  07.1. Facilitate 2points /day</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max 5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457917"/>
                  </a:ext>
                </a:extLst>
              </a:tr>
              <a:tr h="211717">
                <a:tc>
                  <a:txBody>
                    <a:bodyPr/>
                    <a:lstStyle/>
                    <a:p>
                      <a:pPr>
                        <a:lnSpc>
                          <a:spcPct val="107000"/>
                        </a:lnSpc>
                        <a:spcAft>
                          <a:spcPts val="0"/>
                        </a:spcAft>
                      </a:pPr>
                      <a:r>
                        <a:rPr lang="en-US" sz="1300">
                          <a:effectLst/>
                          <a:latin typeface="Bookman Old Style" panose="02050604050505020204" pitchFamily="18" charset="0"/>
                        </a:rPr>
                        <a:t>08.0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CMEs (max 12/year)</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6009322"/>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08.10. Participate</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 point max 12points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9389"/>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08.20. Facilitate</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2 point max 24points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003847"/>
                  </a:ext>
                </a:extLst>
              </a:tr>
              <a:tr h="211717">
                <a:tc>
                  <a:txBody>
                    <a:bodyPr/>
                    <a:lstStyle/>
                    <a:p>
                      <a:pPr>
                        <a:lnSpc>
                          <a:spcPct val="107000"/>
                        </a:lnSpc>
                        <a:spcAft>
                          <a:spcPts val="0"/>
                        </a:spcAft>
                      </a:pPr>
                      <a:r>
                        <a:rPr lang="en-US" sz="1300">
                          <a:effectLst/>
                          <a:latin typeface="Bookman Old Style" panose="02050604050505020204" pitchFamily="18" charset="0"/>
                        </a:rPr>
                        <a:t>09.0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Learning Major ward Round</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794491"/>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09.10. All rotations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1point (max4/Year)</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692996"/>
                  </a:ext>
                </a:extLst>
              </a:tr>
              <a:tr h="211717">
                <a:tc>
                  <a:txBody>
                    <a:bodyPr/>
                    <a:lstStyle/>
                    <a:p>
                      <a:pPr>
                        <a:lnSpc>
                          <a:spcPct val="107000"/>
                        </a:lnSpc>
                        <a:spcAft>
                          <a:spcPts val="0"/>
                        </a:spcAft>
                      </a:pPr>
                      <a:r>
                        <a:rPr lang="en-US" sz="1300">
                          <a:effectLst/>
                          <a:latin typeface="Bookman Old Style" panose="02050604050505020204" pitchFamily="18" charset="0"/>
                        </a:rPr>
                        <a:t>10.0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Outreach services/school health program.</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endParaRPr lang="en-US" sz="1300" dirty="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023930"/>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10.10. Planning 4times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1point</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318296"/>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  10.20. Participating 4times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1point</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211839"/>
                  </a:ext>
                </a:extLst>
              </a:tr>
              <a:tr h="169100">
                <a:tc>
                  <a:txBody>
                    <a:bodyPr/>
                    <a:lstStyle/>
                    <a:p>
                      <a:pPr>
                        <a:lnSpc>
                          <a:spcPct val="107000"/>
                        </a:lnSpc>
                        <a:spcAft>
                          <a:spcPts val="0"/>
                        </a:spcAft>
                      </a:pPr>
                      <a:r>
                        <a:rPr lang="en-US" sz="1300">
                          <a:effectLst/>
                          <a:latin typeface="Bookman Old Style" panose="02050604050505020204" pitchFamily="18" charset="0"/>
                        </a:rPr>
                        <a:t>11.0</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Lecturers/Trainers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10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790729"/>
                  </a:ext>
                </a:extLst>
              </a:tr>
              <a:tr h="211717">
                <a:tc>
                  <a:txBody>
                    <a:bodyPr/>
                    <a:lstStyle/>
                    <a:p>
                      <a:pPr>
                        <a:lnSpc>
                          <a:spcPct val="107000"/>
                        </a:lnSpc>
                      </a:pPr>
                      <a:endParaRPr lang="en-US" sz="1300">
                        <a:effectLst/>
                        <a:latin typeface="Bookman Old Style" panose="0205060405050502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a:effectLst/>
                          <a:latin typeface="Bookman Old Style" panose="02050604050505020204" pitchFamily="18" charset="0"/>
                        </a:rPr>
                        <a:t>11.10. Part time lecturers</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1300" dirty="0">
                          <a:effectLst/>
                          <a:latin typeface="Bookman Old Style" panose="02050604050505020204" pitchFamily="18" charset="0"/>
                        </a:rPr>
                        <a:t>5 points</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661431"/>
                  </a:ext>
                </a:extLst>
              </a:tr>
            </a:tbl>
          </a:graphicData>
        </a:graphic>
      </p:graphicFrame>
    </p:spTree>
    <p:extLst>
      <p:ext uri="{BB962C8B-B14F-4D97-AF65-F5344CB8AC3E}">
        <p14:creationId xmlns:p14="http://schemas.microsoft.com/office/powerpoint/2010/main" val="15121739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GB" sz="2600" b="1" dirty="0">
                <a:solidFill>
                  <a:srgbClr val="00B050"/>
                </a:solidFill>
                <a:latin typeface="Bookman Old Style" panose="02050604050505020204" pitchFamily="18" charset="0"/>
              </a:rPr>
              <a:t>JOB DESCRIPTION: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job description or JD is a written narrative that describes the general tasks, or other related duties, and responsibilities of a position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broad, general, and written statement of a specific job, based on the findings of a job analysis. It generally includes duties, purpose, responsibilities, scope, and working conditions of a job along with the job's title, and the name or designation of the person to whom the employee reports.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job description is an internal document that clearly states the essential job requirements, job duties, job responsibilities, and skills required to perform a specific role. They are also known as a job specification, job profiles, JD, and position description (job </a:t>
            </a:r>
            <a:r>
              <a:rPr lang="en-US" sz="2600" dirty="0" err="1">
                <a:solidFill>
                  <a:schemeClr val="tx1"/>
                </a:solidFill>
                <a:latin typeface="Bookman Old Style" panose="02050604050505020204" pitchFamily="18" charset="0"/>
              </a:rPr>
              <a:t>PD</a:t>
            </a:r>
            <a:r>
              <a:rPr lang="en-US" sz="2600"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537099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Important of job description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Can also be used to determine areas in need of training and development when expectations or requirements are not being met.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For the employee, having a clear job description allows them to understand the responsibilities and duties that are required and expected of them.</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Roles and responsibilities (key part in job descriptions)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A job description may include relationships with other people in the organization: Supervisory level, managerial requirements, and relationships with other colleagues.</a:t>
            </a: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Development goals (key part in job descriptions)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A job description need not be limited to explaining the current situation, or work that is currently expected; it may also set out goals for what might be achieved in the future, such as possible promotions routes and conditions.</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422085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72556" cy="6828047"/>
          </a:xfrm>
        </p:spPr>
        <p:txBody>
          <a:bodyPr>
            <a:normAutofit fontScale="70000" lnSpcReduction="20000"/>
          </a:bodyPr>
          <a:lstStyle/>
          <a:p>
            <a:pPr marL="0" indent="0" algn="just">
              <a:lnSpc>
                <a:spcPct val="120000"/>
              </a:lnSpc>
              <a:spcBef>
                <a:spcPts val="0"/>
              </a:spcBef>
              <a:buClrTx/>
              <a:buNone/>
            </a:pPr>
            <a:r>
              <a:rPr lang="en-GB" sz="2900" b="1" dirty="0">
                <a:solidFill>
                  <a:schemeClr val="tx1"/>
                </a:solidFill>
                <a:latin typeface="Bookman Old Style" panose="02050604050505020204" pitchFamily="18" charset="0"/>
              </a:rPr>
              <a:t>Limitations / disadvantages of job description:</a:t>
            </a:r>
          </a:p>
          <a:p>
            <a:pPr marL="0" indent="0" algn="just">
              <a:lnSpc>
                <a:spcPct val="120000"/>
              </a:lnSpc>
              <a:spcBef>
                <a:spcPts val="0"/>
              </a:spcBef>
              <a:buClrTx/>
              <a:buNone/>
            </a:pPr>
            <a:r>
              <a:rPr lang="en-US" sz="2900" dirty="0">
                <a:solidFill>
                  <a:schemeClr val="tx1"/>
                </a:solidFill>
                <a:latin typeface="Bookman Old Style" panose="02050604050505020204" pitchFamily="18" charset="0"/>
              </a:rPr>
              <a:t>Prescriptive job descriptions may be seen as a hindrance in certain circumstances:</a:t>
            </a:r>
          </a:p>
          <a:p>
            <a:pPr algn="just">
              <a:lnSpc>
                <a:spcPct val="120000"/>
              </a:lnSpc>
              <a:spcBef>
                <a:spcPts val="0"/>
              </a:spcBef>
              <a:buClrTx/>
              <a:buFont typeface="Wingdings" panose="05000000000000000000" pitchFamily="2" charset="2"/>
              <a:buChar char="q"/>
            </a:pPr>
            <a:r>
              <a:rPr lang="en-US" sz="2900" dirty="0">
                <a:solidFill>
                  <a:schemeClr val="tx1"/>
                </a:solidFill>
                <a:latin typeface="Bookman Old Style" panose="02050604050505020204" pitchFamily="18" charset="0"/>
              </a:rPr>
              <a:t>Job descriptions may not be suitable for some senior managers as they should have the freedom to take the initiative and find fruitful new directions;</a:t>
            </a:r>
          </a:p>
          <a:p>
            <a:pPr algn="just">
              <a:lnSpc>
                <a:spcPct val="120000"/>
              </a:lnSpc>
              <a:spcBef>
                <a:spcPts val="0"/>
              </a:spcBef>
              <a:buClrTx/>
              <a:buFont typeface="Wingdings" panose="05000000000000000000" pitchFamily="2" charset="2"/>
              <a:buChar char="q"/>
            </a:pPr>
            <a:r>
              <a:rPr lang="en-US" sz="2900" dirty="0">
                <a:solidFill>
                  <a:schemeClr val="tx1"/>
                </a:solidFill>
                <a:latin typeface="Bookman Old Style" panose="02050604050505020204" pitchFamily="18" charset="0"/>
              </a:rPr>
              <a:t>Job descriptions may be too inflexible in a rapidly changing organization, for instance in an area subject to rapid technological change;</a:t>
            </a:r>
          </a:p>
          <a:p>
            <a:pPr algn="just">
              <a:lnSpc>
                <a:spcPct val="120000"/>
              </a:lnSpc>
              <a:spcBef>
                <a:spcPts val="0"/>
              </a:spcBef>
              <a:buClrTx/>
              <a:buFont typeface="Wingdings" panose="05000000000000000000" pitchFamily="2" charset="2"/>
              <a:buChar char="q"/>
            </a:pPr>
            <a:r>
              <a:rPr lang="en-US" sz="2900" dirty="0">
                <a:solidFill>
                  <a:schemeClr val="tx1"/>
                </a:solidFill>
                <a:latin typeface="Bookman Old Style" panose="02050604050505020204" pitchFamily="18" charset="0"/>
              </a:rPr>
              <a:t>Other changes in job content may lead to the job description being out of date;</a:t>
            </a:r>
          </a:p>
          <a:p>
            <a:pPr algn="just">
              <a:lnSpc>
                <a:spcPct val="120000"/>
              </a:lnSpc>
              <a:spcBef>
                <a:spcPts val="0"/>
              </a:spcBef>
              <a:buClrTx/>
              <a:buFont typeface="Wingdings" panose="05000000000000000000" pitchFamily="2" charset="2"/>
              <a:buChar char="q"/>
            </a:pPr>
            <a:r>
              <a:rPr lang="en-US" sz="2900" dirty="0">
                <a:solidFill>
                  <a:schemeClr val="tx1"/>
                </a:solidFill>
                <a:latin typeface="Bookman Old Style" panose="02050604050505020204" pitchFamily="18" charset="0"/>
              </a:rPr>
              <a:t>The process that an organization uses to create job descriptions may not be optimal.</a:t>
            </a:r>
          </a:p>
          <a:p>
            <a:pPr marL="0" indent="0" algn="just">
              <a:lnSpc>
                <a:spcPct val="120000"/>
              </a:lnSpc>
              <a:spcBef>
                <a:spcPts val="0"/>
              </a:spcBef>
              <a:buClrTx/>
              <a:buNone/>
            </a:pPr>
            <a:r>
              <a:rPr lang="en-US" sz="2900" b="1" dirty="0">
                <a:solidFill>
                  <a:schemeClr val="tx1"/>
                </a:solidFill>
                <a:latin typeface="Bookman Old Style" panose="02050604050505020204" pitchFamily="18" charset="0"/>
              </a:rPr>
              <a:t>Job description management</a:t>
            </a:r>
          </a:p>
          <a:p>
            <a:pPr algn="just">
              <a:lnSpc>
                <a:spcPct val="120000"/>
              </a:lnSpc>
              <a:spcBef>
                <a:spcPts val="0"/>
              </a:spcBef>
              <a:buClrTx/>
              <a:buFont typeface="Wingdings" panose="05000000000000000000" pitchFamily="2" charset="2"/>
              <a:buChar char="q"/>
            </a:pPr>
            <a:r>
              <a:rPr lang="en-US" sz="2900" b="1" dirty="0">
                <a:solidFill>
                  <a:schemeClr val="tx1"/>
                </a:solidFill>
                <a:latin typeface="Bookman Old Style" panose="02050604050505020204" pitchFamily="18" charset="0"/>
              </a:rPr>
              <a:t>Job description management </a:t>
            </a:r>
            <a:r>
              <a:rPr lang="en-US" sz="2900" dirty="0">
                <a:solidFill>
                  <a:schemeClr val="tx1"/>
                </a:solidFill>
                <a:latin typeface="Bookman Old Style" panose="02050604050505020204" pitchFamily="18" charset="0"/>
              </a:rPr>
              <a:t>is the creation and maintenance of job descriptions within an organization. A job description is a document listing the tasks, duties, and responsibilities of a specific job. Having up-to-date, accurate and professionally written job descriptions is critical to an organization’s ability to attract qualified candidates, orient &amp; train employees, establish job performance standards, develop compensation programs, conduct performance reviews, set goals and meet legal requirements.</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07796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Job description for clinical officers: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Services of a clinical officer entails: - History taking; Examining; Diagnosing; Treating; and follow up of patients and clients in medical health institutions and community.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clinical officer performs general and specialized medical duties such as diagnosis and treatment of disease and injury, ordering and interpreting medical tests, performing routine medical and surgical procedures, referring patients to other practitioners and managing health departments, institutions, projects and systems.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9419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753475"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Standard of care: </a:t>
            </a:r>
            <a:r>
              <a:rPr lang="en-US" sz="2600" dirty="0">
                <a:solidFill>
                  <a:schemeClr val="tx1"/>
                </a:solidFill>
                <a:latin typeface="Bookman Old Style" panose="02050604050505020204" pitchFamily="18" charset="0"/>
              </a:rPr>
              <a:t>Is a written, accepted level of emergency care expected by legal or professional organizations so that patients are not exposed to unreasonable risk of harm.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“How a reasonable, prudent, properly trained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(emergency medical technician) at the same level of training would perform under the same, ‘or similar’ circumstances.”</a:t>
            </a:r>
          </a:p>
          <a:p>
            <a:pPr marL="0" indent="0" algn="just">
              <a:lnSpc>
                <a:spcPct val="120000"/>
              </a:lnSpc>
              <a:spcBef>
                <a:spcPts val="0"/>
              </a:spcBef>
              <a:buClrTx/>
              <a:buNone/>
            </a:pPr>
            <a:r>
              <a:rPr lang="en-US" sz="2800" b="1" dirty="0">
                <a:solidFill>
                  <a:schemeClr val="tx1"/>
                </a:solidFill>
                <a:latin typeface="Bookman Old Style" panose="02050604050505020204" pitchFamily="18" charset="0"/>
              </a:rPr>
              <a:t>General Standards</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Provide Medically Correct Treatment Consistent with Scope of Practice</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Ensure Vehicle is Appropriately Stocked &amp; Supplied</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Ensure Equipment is in Good Working Order</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Operate Vehicle and Park in a Safe Manner</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43321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Taking history, examining, diagnosing and treating patients’ common ailments at an outpatient or inpatient health facility;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Implementing Community Health Care activities in liaison with other health workers;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Guiding and counseling patients, clients and staff on health issues;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Sensitizing patients and clients on preventive and </a:t>
            </a:r>
            <a:r>
              <a:rPr lang="en-US" sz="2600" dirty="0" err="1">
                <a:solidFill>
                  <a:schemeClr val="tx1"/>
                </a:solidFill>
                <a:latin typeface="Bookman Old Style" panose="02050604050505020204" pitchFamily="18" charset="0"/>
              </a:rPr>
              <a:t>promotive</a:t>
            </a:r>
            <a:r>
              <a:rPr lang="en-US" sz="2600" dirty="0">
                <a:solidFill>
                  <a:schemeClr val="tx1"/>
                </a:solidFill>
                <a:latin typeface="Bookman Old Style" panose="02050604050505020204" pitchFamily="18" charset="0"/>
              </a:rPr>
              <a:t> health;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Carrying out minor surgical procedures as per training and skill;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Collecting and compiling clinical data;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Referring patients and clients to appropriate health facilities;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Teaching and mentorship of human resources for health at various levels;</a:t>
            </a: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026918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199" cy="6675647"/>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A clinical officer observes, interviews and examines sick and healthy individuals in all specialties to determine and document their health status and applies relevant pathological, radiological, psychiatric and community health techniques, procedures and findings needed to classify diseases and related health problems and to establish a provisional or final diagnosis upon which to prescribe, initiate, carry out or terminate treatment or therapy based on their specialized knowledge, skills and experience in clinical pharmacology, use of clinical guidelines, best practices and disease patterns as well as individual patient and community characteristics while being actively </a:t>
            </a:r>
            <a:r>
              <a:rPr lang="en-US" sz="3400" dirty="0" err="1">
                <a:solidFill>
                  <a:schemeClr val="tx1"/>
                </a:solidFill>
                <a:latin typeface="Bookman Old Style" panose="02050604050505020204" pitchFamily="18" charset="0"/>
              </a:rPr>
              <a:t>pharmacovigilant</a:t>
            </a:r>
            <a:r>
              <a:rPr lang="en-US" sz="3400" dirty="0">
                <a:solidFill>
                  <a:schemeClr val="tx1"/>
                </a:solidFill>
                <a:latin typeface="Bookman Old Style" panose="02050604050505020204" pitchFamily="18" charset="0"/>
              </a:rPr>
              <a:t> to prevent, identify, minimize and manage drug reactions, drug errors, side effects and poisoning, </a:t>
            </a:r>
            <a:r>
              <a:rPr lang="en-US" sz="3400" dirty="0" err="1">
                <a:solidFill>
                  <a:schemeClr val="tx1"/>
                </a:solidFill>
                <a:latin typeface="Bookman Old Style" panose="02050604050505020204" pitchFamily="18" charset="0"/>
              </a:rPr>
              <a:t>overdiagnosis</a:t>
            </a:r>
            <a:r>
              <a:rPr lang="en-US" sz="3400" dirty="0">
                <a:solidFill>
                  <a:schemeClr val="tx1"/>
                </a:solidFill>
                <a:latin typeface="Bookman Old Style" panose="02050604050505020204" pitchFamily="18" charset="0"/>
              </a:rPr>
              <a:t>, </a:t>
            </a:r>
            <a:r>
              <a:rPr lang="en-US" sz="3400" dirty="0" err="1">
                <a:solidFill>
                  <a:schemeClr val="tx1"/>
                </a:solidFill>
                <a:latin typeface="Bookman Old Style" panose="02050604050505020204" pitchFamily="18" charset="0"/>
              </a:rPr>
              <a:t>overscreening</a:t>
            </a:r>
            <a:r>
              <a:rPr lang="en-US" sz="3400" dirty="0">
                <a:solidFill>
                  <a:schemeClr val="tx1"/>
                </a:solidFill>
                <a:latin typeface="Bookman Old Style" panose="02050604050505020204" pitchFamily="18" charset="0"/>
              </a:rPr>
              <a:t>, overtreatment and futile care. </a:t>
            </a: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991717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400" b="1" dirty="0">
                <a:solidFill>
                  <a:schemeClr val="tx1"/>
                </a:solidFill>
                <a:latin typeface="Bookman Old Style" panose="02050604050505020204" pitchFamily="18" charset="0"/>
              </a:rPr>
              <a:t>Note: </a:t>
            </a: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A clinical officer (CO) </a:t>
            </a:r>
            <a:r>
              <a:rPr lang="en-US" sz="2400" dirty="0">
                <a:solidFill>
                  <a:schemeClr val="tx1"/>
                </a:solidFill>
                <a:latin typeface="Bookman Old Style" panose="02050604050505020204" pitchFamily="18" charset="0"/>
              </a:rPr>
              <a:t>is a </a:t>
            </a:r>
            <a:r>
              <a:rPr lang="en-US" sz="2400" dirty="0" err="1">
                <a:solidFill>
                  <a:schemeClr val="tx1"/>
                </a:solidFill>
                <a:latin typeface="Bookman Old Style" panose="02050604050505020204" pitchFamily="18" charset="0"/>
              </a:rPr>
              <a:t>gazetted</a:t>
            </a:r>
            <a:r>
              <a:rPr lang="en-US" sz="2400" dirty="0">
                <a:solidFill>
                  <a:schemeClr val="tx1"/>
                </a:solidFill>
                <a:latin typeface="Bookman Old Style" panose="02050604050505020204" pitchFamily="18" charset="0"/>
              </a:rPr>
              <a:t> officer who is qualified and licensed to practice medicine. In Kenya a clinical officer must study clinical medicine and surgery as an indexed student of the Clinical Officers Council for three or four years, graduate from an approved medical training institution, complete an internship year at a teaching hospital then register as a clinical officer and completed an additional three year period of clinical supervision under a senior clinical officer or a senior medical officer in order to qualify for independent practice. Practicing medicine without being registered and licensed is prohibited by law and punishable by up to five years in jail with or without a fine.</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058947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600" b="1" dirty="0">
                <a:solidFill>
                  <a:srgbClr val="00B050"/>
                </a:solidFill>
                <a:latin typeface="Bookman Old Style" panose="02050604050505020204" pitchFamily="18" charset="0"/>
              </a:rPr>
              <a:t>JOB ANALYSIS: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Job analysis (also known as work analysis) is a family of procedures to identify the content of a job in terms of activities involved and attributes or job requirements needed to perform the activities.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Job analysis provides information of organizations which helps to determine which employees are best fit for specific jobs.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Through job analysis, the analyst needs to understand what the important tasks of the job are, how they are carried out, and the necessary human qualities needed to complete the job successfully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Job analysis is crucial for helping individuals develop their careers, and also for helping organizations develop their employees in order to maximize talent.</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26900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process of job analysis involves the analyst describing the duties of the incumbent, then the nature and conditions of work, and finally some basic qualifications.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After this, the job analyst has completed a form called a job psychograph, which displays the mental requirements of the job. The measure of a sound job analysis is a valid task list. This list contains the functional or duty areas of a position, the related tasks, and the basic training recommendations.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Subject matter experts (incumbents) and supervisors for the position being analyzed need to validate this final list in order to validate the job analysis</a:t>
            </a:r>
            <a:r>
              <a:rPr lang="en-GB"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outcomes of job analysis are key influences in designing learning, developing performance interventions, and improving processes.</a:t>
            </a:r>
            <a:endParaRPr lang="en-GB"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462193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application of job analysis techniques makes the implicit assumption that information about a job as it presently exists may be used to develop programs to recruit, select, train, and appraise people for the job as it will exist in the future.</a:t>
            </a:r>
            <a:r>
              <a:rPr lang="en-GB"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Job analysts are typically industrial-organizational (I-O) psychologists or human resource officers who have been trained by, and are acting under the supervision of an I-O psychologist.</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Purpose: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One of the main purposes of conducting job analysis is to prepare job descriptions and job specifications which in turn helps hire the right quality of workforce into an organization.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general purpose of job analysis is to document the requirements of a job and the work performed. </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50653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Job and task analysis is performed as a basis for later improvements, including: definition of a job domain; description of a job; development of performance appraisals, personnel selection, selection systems, promotion criteria, training needs assessment, legal defense of selection processes, and compensation plans.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human performance improvement industry uses job analysis to make sure training and development activities are focused and effective.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In the fields of human resources (HR) and industrial psychology, job analysis is often used to gather information for use in personnel selection, training, classification, and/or compensation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purpose of job analysis is to combine the task demands of a job with our knowledge of human attributes and produce a theory of behavior for the job in question</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56064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Job analysis aims to answer questions such as: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Why does the job exist?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What physical and mental activities does the worker undertake?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When is the job to be performed?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Where is the job to be performed?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Under What conditions it is to be performed?</a:t>
            </a: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Procedures / Approaches to job analysis</a:t>
            </a:r>
          </a:p>
          <a:p>
            <a:pPr algn="just">
              <a:lnSpc>
                <a:spcPct val="120000"/>
              </a:lnSpc>
              <a:spcBef>
                <a:spcPts val="0"/>
              </a:spcBef>
              <a:buClrTx/>
              <a:buFont typeface="Wingdings" panose="05000000000000000000" pitchFamily="2" charset="2"/>
              <a:buChar char="q"/>
            </a:pPr>
            <a:r>
              <a:rPr lang="en-US" sz="2400" b="1" dirty="0">
                <a:solidFill>
                  <a:schemeClr val="tx1"/>
                </a:solidFill>
                <a:latin typeface="Bookman Old Style" panose="02050604050505020204" pitchFamily="18" charset="0"/>
              </a:rPr>
              <a:t>Task-oriented: </a:t>
            </a:r>
            <a:r>
              <a:rPr lang="en-US" sz="2400" dirty="0">
                <a:solidFill>
                  <a:schemeClr val="tx1"/>
                </a:solidFill>
                <a:latin typeface="Bookman Old Style" panose="02050604050505020204" pitchFamily="18" charset="0"/>
              </a:rPr>
              <a:t>Task-oriented procedures focus on the actual activities involved in performing work.</a:t>
            </a:r>
          </a:p>
          <a:p>
            <a:pPr algn="just">
              <a:lnSpc>
                <a:spcPct val="120000"/>
              </a:lnSpc>
              <a:spcBef>
                <a:spcPts val="0"/>
              </a:spcBef>
              <a:buClrTx/>
              <a:buFont typeface="Wingdings" panose="05000000000000000000" pitchFamily="2" charset="2"/>
              <a:buChar char="q"/>
            </a:pPr>
            <a:r>
              <a:rPr lang="en-US" sz="2400" b="1" dirty="0">
                <a:solidFill>
                  <a:schemeClr val="tx1"/>
                </a:solidFill>
                <a:latin typeface="Bookman Old Style" panose="02050604050505020204" pitchFamily="18" charset="0"/>
              </a:rPr>
              <a:t>Worker-oriented: </a:t>
            </a:r>
            <a:r>
              <a:rPr lang="en-US" sz="2400" dirty="0">
                <a:solidFill>
                  <a:schemeClr val="tx1"/>
                </a:solidFill>
                <a:latin typeface="Bookman Old Style" panose="02050604050505020204" pitchFamily="18" charset="0"/>
              </a:rPr>
              <a:t>Worker-oriented procedures aim to examine the human attributes needed to perform the job successfully.</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067947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latin typeface="Bookman Old Style" panose="02050604050505020204" pitchFamily="18" charset="0"/>
              </a:rPr>
              <a:t>Attributes Identification in job analysis: </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Knowledge, skills, abilities and other characteristics (</a:t>
            </a:r>
            <a:r>
              <a:rPr lang="en-US" sz="2400" dirty="0" err="1">
                <a:solidFill>
                  <a:schemeClr val="tx1"/>
                </a:solidFill>
                <a:latin typeface="Bookman Old Style" panose="02050604050505020204" pitchFamily="18" charset="0"/>
              </a:rPr>
              <a:t>KSAOs</a:t>
            </a:r>
            <a:r>
              <a:rPr lang="en-US" sz="2400"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US" sz="2400" u="sng" dirty="0">
                <a:solidFill>
                  <a:schemeClr val="tx1"/>
                </a:solidFill>
                <a:latin typeface="Bookman Old Style" panose="02050604050505020204" pitchFamily="18" charset="0"/>
              </a:rPr>
              <a:t>Knowledge: </a:t>
            </a:r>
            <a:r>
              <a:rPr lang="en-US" sz="2400" dirty="0">
                <a:solidFill>
                  <a:schemeClr val="tx1"/>
                </a:solidFill>
                <a:latin typeface="Bookman Old Style" panose="02050604050505020204" pitchFamily="18" charset="0"/>
              </a:rPr>
              <a:t>"A collection of discrete but related facts and information about a particular domain...acquired through formal education or training, or accumulated through specific experiences."</a:t>
            </a:r>
          </a:p>
          <a:p>
            <a:pPr algn="just">
              <a:lnSpc>
                <a:spcPct val="120000"/>
              </a:lnSpc>
              <a:spcBef>
                <a:spcPts val="0"/>
              </a:spcBef>
              <a:buClrTx/>
              <a:buFont typeface="Wingdings" panose="05000000000000000000" pitchFamily="2" charset="2"/>
              <a:buChar char="q"/>
            </a:pPr>
            <a:r>
              <a:rPr lang="en-US" sz="2400" u="sng" dirty="0">
                <a:solidFill>
                  <a:schemeClr val="tx1"/>
                </a:solidFill>
                <a:latin typeface="Bookman Old Style" panose="02050604050505020204" pitchFamily="18" charset="0"/>
              </a:rPr>
              <a:t>Skill: </a:t>
            </a:r>
            <a:r>
              <a:rPr lang="en-US" sz="2400" dirty="0">
                <a:solidFill>
                  <a:schemeClr val="tx1"/>
                </a:solidFill>
                <a:latin typeface="Bookman Old Style" panose="02050604050505020204" pitchFamily="18" charset="0"/>
              </a:rPr>
              <a:t>"A practiced act".</a:t>
            </a:r>
          </a:p>
          <a:p>
            <a:pPr algn="just">
              <a:lnSpc>
                <a:spcPct val="120000"/>
              </a:lnSpc>
              <a:spcBef>
                <a:spcPts val="0"/>
              </a:spcBef>
              <a:buClrTx/>
              <a:buFont typeface="Wingdings" panose="05000000000000000000" pitchFamily="2" charset="2"/>
              <a:buChar char="q"/>
            </a:pPr>
            <a:r>
              <a:rPr lang="en-US" sz="2400" u="sng" dirty="0">
                <a:solidFill>
                  <a:schemeClr val="tx1"/>
                </a:solidFill>
                <a:latin typeface="Bookman Old Style" panose="02050604050505020204" pitchFamily="18" charset="0"/>
              </a:rPr>
              <a:t>Ability: </a:t>
            </a:r>
            <a:r>
              <a:rPr lang="en-US" sz="2400" dirty="0">
                <a:solidFill>
                  <a:schemeClr val="tx1"/>
                </a:solidFill>
                <a:latin typeface="Bookman Old Style" panose="02050604050505020204" pitchFamily="18" charset="0"/>
              </a:rPr>
              <a:t>"The stable capacity to engage in a specific behavior"</a:t>
            </a:r>
          </a:p>
          <a:p>
            <a:pPr algn="just">
              <a:lnSpc>
                <a:spcPct val="120000"/>
              </a:lnSpc>
              <a:spcBef>
                <a:spcPts val="0"/>
              </a:spcBef>
              <a:buClrTx/>
              <a:buFont typeface="Wingdings" panose="05000000000000000000" pitchFamily="2" charset="2"/>
              <a:buChar char="q"/>
            </a:pPr>
            <a:r>
              <a:rPr lang="en-US" sz="2400" u="sng" dirty="0">
                <a:solidFill>
                  <a:schemeClr val="tx1"/>
                </a:solidFill>
                <a:latin typeface="Bookman Old Style" panose="02050604050505020204" pitchFamily="18" charset="0"/>
              </a:rPr>
              <a:t>Other characteristics: </a:t>
            </a:r>
            <a:r>
              <a:rPr lang="en-US" sz="2400" dirty="0">
                <a:solidFill>
                  <a:schemeClr val="tx1"/>
                </a:solidFill>
                <a:latin typeface="Bookman Old Style" panose="02050604050505020204" pitchFamily="18" charset="0"/>
              </a:rPr>
              <a:t>"Personality variables, interests, training, and experiences</a:t>
            </a: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78680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Specialties in clinical medicine:  </a:t>
            </a:r>
            <a:endParaRPr lang="en-US" sz="2600" b="1" dirty="0">
              <a:solidFill>
                <a:srgbClr val="00B050"/>
              </a:solidFill>
              <a:latin typeface="Bookman Old Style" panose="02050604050505020204" pitchFamily="18" charset="0"/>
            </a:endParaRP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SCOPE OF SERVICE:</a:t>
            </a:r>
          </a:p>
          <a:p>
            <a:pPr algn="just">
              <a:lnSpc>
                <a:spcPct val="120000"/>
              </a:lnSpc>
              <a:spcBef>
                <a:spcPts val="0"/>
              </a:spcBef>
              <a:buClrTx/>
              <a:buFont typeface="Wingdings" panose="05000000000000000000" pitchFamily="2" charset="2"/>
              <a:buChar char="q"/>
            </a:pPr>
            <a:r>
              <a:rPr lang="en-US" sz="2400" b="1" dirty="0">
                <a:solidFill>
                  <a:schemeClr val="tx1"/>
                </a:solidFill>
                <a:latin typeface="Bookman Old Style" panose="02050604050505020204" pitchFamily="18" charset="0"/>
              </a:rPr>
              <a:t>The Services of a clinical officer entails: </a:t>
            </a:r>
            <a:r>
              <a:rPr lang="en-US" sz="2400" dirty="0">
                <a:solidFill>
                  <a:schemeClr val="tx1"/>
                </a:solidFill>
                <a:latin typeface="Bookman Old Style" panose="02050604050505020204" pitchFamily="18" charset="0"/>
              </a:rPr>
              <a:t>- History taking; Examining; Diagnosing; Treating; and follow up of patients and clients in medical health institutions and community. </a:t>
            </a:r>
          </a:p>
          <a:p>
            <a:pPr marL="0" indent="0" algn="just">
              <a:lnSpc>
                <a:spcPct val="120000"/>
              </a:lnSpc>
              <a:spcBef>
                <a:spcPts val="0"/>
              </a:spcBef>
              <a:buClrTx/>
              <a:buNone/>
            </a:pPr>
            <a:r>
              <a:rPr lang="en-US" sz="2400" b="1" dirty="0">
                <a:solidFill>
                  <a:schemeClr val="tx1"/>
                </a:solidFill>
                <a:latin typeface="Bookman Old Style" panose="02050604050505020204" pitchFamily="18" charset="0"/>
              </a:rPr>
              <a:t>They also offer specialized services such as:- </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Ear, Nose and Throat, </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Ophthalmology/cataract surgery, </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Pediatrics and Child health, </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Anesthesia</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Orthopedics</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Epidemiology</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Lung/Skin</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Reproductive Health</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Dermatology</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Venereology </a:t>
            </a:r>
          </a:p>
          <a:p>
            <a:pPr marL="0" indent="0" algn="just">
              <a:lnSpc>
                <a:spcPct val="120000"/>
              </a:lnSpc>
              <a:spcBef>
                <a:spcPts val="0"/>
              </a:spcBef>
              <a:buClrTx/>
              <a:buNone/>
            </a:pPr>
            <a:r>
              <a:rPr lang="en-US" sz="2400" dirty="0">
                <a:solidFill>
                  <a:schemeClr val="tx1"/>
                </a:solidFill>
                <a:latin typeface="Bookman Old Style" panose="02050604050505020204" pitchFamily="18" charset="0"/>
              </a:rPr>
              <a:t>At all levels of health delivery and Programmes. </a:t>
            </a: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902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develop competencies in medico-legal cases and corruption management</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000" b="1" dirty="0">
                <a:solidFill>
                  <a:schemeClr val="tx1"/>
                </a:solidFill>
                <a:latin typeface="Bookman Old Style" panose="02050604050505020204" pitchFamily="18" charset="0"/>
              </a:rPr>
              <a:t>Abandonment:</a:t>
            </a:r>
            <a:r>
              <a:rPr lang="en-US" sz="3000" dirty="0">
                <a:solidFill>
                  <a:schemeClr val="tx1"/>
                </a:solidFill>
                <a:latin typeface="Bookman Old Style" panose="02050604050505020204" pitchFamily="18" charset="0"/>
              </a:rPr>
              <a:t> Is the unilateral termination of care by the first aider without the patient's consent and without making any provisions for continuing care.</a:t>
            </a:r>
            <a:endParaRPr lang="en-US" altLang="en-US" sz="3000" dirty="0">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3000" dirty="0">
                <a:solidFill>
                  <a:schemeClr val="tx1"/>
                </a:solidFill>
                <a:latin typeface="Bookman Old Style" panose="02050604050505020204" pitchFamily="18" charset="0"/>
              </a:rPr>
              <a:t>‘Terminating medical care without legal justification or turning the patient over to less qualified personnel resulting in injury to the patient’</a:t>
            </a:r>
          </a:p>
          <a:p>
            <a:pPr algn="just">
              <a:lnSpc>
                <a:spcPct val="120000"/>
              </a:lnSpc>
              <a:spcBef>
                <a:spcPts val="0"/>
              </a:spcBef>
              <a:buClrTx/>
              <a:buFont typeface="Wingdings" panose="05000000000000000000" pitchFamily="2" charset="2"/>
              <a:buChar char="q"/>
            </a:pPr>
            <a:r>
              <a:rPr lang="en-US" sz="3000" dirty="0">
                <a:solidFill>
                  <a:schemeClr val="tx1"/>
                </a:solidFill>
                <a:latin typeface="Bookman Old Style" panose="02050604050505020204" pitchFamily="18" charset="0"/>
              </a:rPr>
              <a:t>Termination of care of a patient without assuring continuation of care at the same level or higher</a:t>
            </a:r>
          </a:p>
          <a:p>
            <a:pPr marL="0" indent="0" algn="just">
              <a:lnSpc>
                <a:spcPct val="120000"/>
              </a:lnSpc>
              <a:spcBef>
                <a:spcPts val="0"/>
              </a:spcBef>
              <a:buClrTx/>
              <a:buNone/>
            </a:pPr>
            <a:r>
              <a:rPr lang="en-US" sz="3100" b="1" dirty="0">
                <a:solidFill>
                  <a:schemeClr val="tx1"/>
                </a:solidFill>
                <a:latin typeface="Bookman Old Style" panose="02050604050505020204" pitchFamily="18" charset="0"/>
              </a:rPr>
              <a:t>Good Samaritan Law</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Provides immunity to individuals trying to help people in emergencies</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Most state laws will grant immunity from liability if the rescuer acts in good faith to provide care to the level of his training and to the best of his ability.</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Encourages people to render care by decreasing risks of liability.</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Typically does not cover those with a duty to act.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Does not cover gross negligence or reckless or intentional misconduct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403950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They also provide community health services including;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Advocacy;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Health education and promotion,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Disease control,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Prevention and management;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Follow up,</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Data collection and use,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Disease surveillance,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Standard and quality assurance,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Home based care and research.</a:t>
            </a:r>
          </a:p>
          <a:p>
            <a:pPr marL="0" indent="0" algn="just">
              <a:lnSpc>
                <a:spcPct val="120000"/>
              </a:lnSpc>
              <a:spcBef>
                <a:spcPts val="0"/>
              </a:spcBef>
              <a:buClrTx/>
              <a:buNone/>
            </a:pP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075925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400" b="1" dirty="0">
                <a:solidFill>
                  <a:schemeClr val="tx1"/>
                </a:solidFill>
                <a:latin typeface="Bookman Old Style" panose="02050604050505020204" pitchFamily="18" charset="0"/>
              </a:rPr>
              <a:t>Ear, Nose and Throat:  </a:t>
            </a:r>
            <a:r>
              <a:rPr lang="en-US" sz="2400" dirty="0">
                <a:solidFill>
                  <a:schemeClr val="tx1"/>
                </a:solidFill>
                <a:latin typeface="Bookman Old Style" panose="02050604050505020204" pitchFamily="18" charset="0"/>
              </a:rPr>
              <a:t>Ear, nose and throat specialists, also called ENTs, </a:t>
            </a:r>
            <a:r>
              <a:rPr lang="en-US" sz="2400" dirty="0" err="1">
                <a:solidFill>
                  <a:schemeClr val="tx1"/>
                </a:solidFill>
                <a:latin typeface="Bookman Old Style" panose="02050604050505020204" pitchFamily="18" charset="0"/>
              </a:rPr>
              <a:t>ENT</a:t>
            </a:r>
            <a:r>
              <a:rPr lang="en-US" sz="2400" dirty="0">
                <a:solidFill>
                  <a:schemeClr val="tx1"/>
                </a:solidFill>
                <a:latin typeface="Bookman Old Style" panose="02050604050505020204" pitchFamily="18" charset="0"/>
              </a:rPr>
              <a:t> clinicians and otolaryngologists, specialize in otolaryngology (pronounced ō-</a:t>
            </a:r>
            <a:r>
              <a:rPr lang="en-US" sz="2400" dirty="0" err="1">
                <a:solidFill>
                  <a:schemeClr val="tx1"/>
                </a:solidFill>
                <a:latin typeface="Bookman Old Style" panose="02050604050505020204" pitchFamily="18" charset="0"/>
              </a:rPr>
              <a:t>tō</a:t>
            </a:r>
            <a:r>
              <a:rPr lang="en-US" sz="2400" dirty="0">
                <a:solidFill>
                  <a:schemeClr val="tx1"/>
                </a:solidFill>
                <a:latin typeface="Bookman Old Style" panose="02050604050505020204" pitchFamily="18" charset="0"/>
              </a:rPr>
              <a:t>-la-</a:t>
            </a:r>
            <a:r>
              <a:rPr lang="en-US" sz="2400" dirty="0" err="1">
                <a:solidFill>
                  <a:schemeClr val="tx1"/>
                </a:solidFill>
                <a:latin typeface="Bookman Old Style" panose="02050604050505020204" pitchFamily="18" charset="0"/>
              </a:rPr>
              <a:t>rən</a:t>
            </a:r>
            <a:r>
              <a:rPr lang="en-US" sz="2400" dirty="0">
                <a:solidFill>
                  <a:schemeClr val="tx1"/>
                </a:solidFill>
                <a:latin typeface="Bookman Old Style" panose="02050604050505020204" pitchFamily="18" charset="0"/>
              </a:rPr>
              <a:t>-</a:t>
            </a:r>
            <a:r>
              <a:rPr lang="en-US" sz="2400" dirty="0" err="1">
                <a:solidFill>
                  <a:schemeClr val="tx1"/>
                </a:solidFill>
                <a:latin typeface="Bookman Old Style" panose="02050604050505020204" pitchFamily="18" charset="0"/>
              </a:rPr>
              <a:t>gä-lə-jē</a:t>
            </a:r>
            <a:r>
              <a:rPr lang="en-US" sz="2400" dirty="0">
                <a:solidFill>
                  <a:schemeClr val="tx1"/>
                </a:solidFill>
                <a:latin typeface="Bookman Old Style" panose="02050604050505020204" pitchFamily="18" charset="0"/>
              </a:rPr>
              <a:t>). Otolaryngologists diagnose, manage and treat disorders of the head and neck, including the ears, nose throat, sinuses, voice box (larynx) and other structures.</a:t>
            </a:r>
          </a:p>
          <a:p>
            <a:pPr algn="just">
              <a:lnSpc>
                <a:spcPct val="120000"/>
              </a:lnSpc>
              <a:spcBef>
                <a:spcPts val="0"/>
              </a:spcBef>
              <a:buClrTx/>
              <a:buFont typeface="Wingdings" panose="05000000000000000000" pitchFamily="2" charset="2"/>
              <a:buChar char="q"/>
            </a:pPr>
            <a:r>
              <a:rPr lang="en-US" sz="2400" b="1" dirty="0">
                <a:solidFill>
                  <a:schemeClr val="tx1"/>
                </a:solidFill>
                <a:latin typeface="Bookman Old Style" panose="02050604050505020204" pitchFamily="18" charset="0"/>
              </a:rPr>
              <a:t>Ophthalmology/cataract surgery:</a:t>
            </a:r>
            <a:r>
              <a:rPr lang="en-US" sz="2400" dirty="0">
                <a:solidFill>
                  <a:schemeClr val="tx1"/>
                </a:solidFill>
                <a:latin typeface="Bookman Old Style" panose="02050604050505020204" pitchFamily="18" charset="0"/>
              </a:rPr>
              <a:t>  Ophthalmology is a branch of medicine and surgery which deals with the diagnosis and treatment of eye disorders. An ophthalmologist is a specialist in ophthalmology.</a:t>
            </a:r>
          </a:p>
          <a:p>
            <a:pPr algn="just">
              <a:lnSpc>
                <a:spcPct val="120000"/>
              </a:lnSpc>
              <a:spcBef>
                <a:spcPts val="0"/>
              </a:spcBef>
              <a:buClrTx/>
              <a:buFont typeface="Wingdings" panose="05000000000000000000" pitchFamily="2" charset="2"/>
              <a:buChar char="q"/>
            </a:pPr>
            <a:r>
              <a:rPr lang="en-US" sz="2400" dirty="0">
                <a:solidFill>
                  <a:schemeClr val="tx1"/>
                </a:solidFill>
                <a:latin typeface="Bookman Old Style" panose="02050604050505020204" pitchFamily="18" charset="0"/>
              </a:rPr>
              <a:t>An ophthalmologist — Eye M.D. — is a medical or osteopathic doctor who specializes in eye and vision care. Ophthalmologists differ from optometrists and opticians in their levels of training and in what they can diagnose and treat.</a:t>
            </a:r>
          </a:p>
          <a:p>
            <a:pPr algn="just">
              <a:lnSpc>
                <a:spcPct val="120000"/>
              </a:lnSpc>
              <a:spcBef>
                <a:spcPts val="0"/>
              </a:spcBef>
              <a:buClrTx/>
              <a:buFont typeface="Wingdings" panose="05000000000000000000" pitchFamily="2" charset="2"/>
              <a:buChar char="q"/>
            </a:pPr>
            <a:endParaRPr lang="en-US" sz="24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4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4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30793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1" cy="6675647"/>
          </a:xfrm>
        </p:spPr>
        <p:txBody>
          <a:bodyPr>
            <a:normAutofit fontScale="55000" lnSpcReduction="20000"/>
          </a:bodyPr>
          <a:lstStyle/>
          <a:p>
            <a:pPr algn="just">
              <a:lnSpc>
                <a:spcPct val="120000"/>
              </a:lnSpc>
              <a:spcBef>
                <a:spcPts val="0"/>
              </a:spcBef>
              <a:buClrTx/>
              <a:buFont typeface="Wingdings" panose="05000000000000000000" pitchFamily="2" charset="2"/>
              <a:buChar char="q"/>
            </a:pPr>
            <a:r>
              <a:rPr lang="en-GB" sz="3600" b="1" dirty="0" err="1">
                <a:solidFill>
                  <a:schemeClr val="tx1"/>
                </a:solidFill>
                <a:latin typeface="Bookman Old Style" panose="02050604050505020204" pitchFamily="18" charset="0"/>
              </a:rPr>
              <a:t>Pediatrics</a:t>
            </a:r>
            <a:r>
              <a:rPr lang="en-GB" sz="3600" b="1" dirty="0">
                <a:solidFill>
                  <a:schemeClr val="tx1"/>
                </a:solidFill>
                <a:latin typeface="Bookman Old Style" panose="02050604050505020204" pitchFamily="18" charset="0"/>
              </a:rPr>
              <a:t> and Child health: </a:t>
            </a:r>
            <a:r>
              <a:rPr lang="en-US" sz="3600" dirty="0">
                <a:solidFill>
                  <a:schemeClr val="tx1"/>
                </a:solidFill>
                <a:latin typeface="Bookman Old Style" panose="02050604050505020204" pitchFamily="18" charset="0"/>
              </a:rPr>
              <a:t>branch of medicine that involves the medical care of infants, children, and adolescents. (from birth up to the age of 18)</a:t>
            </a:r>
          </a:p>
          <a:p>
            <a:pPr algn="just">
              <a:lnSpc>
                <a:spcPct val="120000"/>
              </a:lnSpc>
              <a:spcBef>
                <a:spcPts val="0"/>
              </a:spcBef>
              <a:buClrTx/>
              <a:buFont typeface="Wingdings" panose="05000000000000000000" pitchFamily="2" charset="2"/>
              <a:buChar char="q"/>
            </a:pPr>
            <a:r>
              <a:rPr lang="en-US" sz="3600" dirty="0">
                <a:solidFill>
                  <a:schemeClr val="tx1"/>
                </a:solidFill>
                <a:latin typeface="Bookman Old Style" panose="02050604050505020204" pitchFamily="18" charset="0"/>
              </a:rPr>
              <a:t>The word “</a:t>
            </a:r>
            <a:r>
              <a:rPr lang="en-US" sz="3600" dirty="0" err="1">
                <a:solidFill>
                  <a:schemeClr val="tx1"/>
                </a:solidFill>
                <a:latin typeface="Bookman Old Style" panose="02050604050505020204" pitchFamily="18" charset="0"/>
              </a:rPr>
              <a:t>paediatrics</a:t>
            </a:r>
            <a:r>
              <a:rPr lang="en-US" sz="3600" dirty="0">
                <a:solidFill>
                  <a:schemeClr val="tx1"/>
                </a:solidFill>
                <a:latin typeface="Bookman Old Style" panose="02050604050505020204" pitchFamily="18" charset="0"/>
              </a:rPr>
              <a:t>” means “healer of children”; they are derived from two Greek words: (</a:t>
            </a:r>
            <a:r>
              <a:rPr lang="en-US" sz="3600" dirty="0" err="1">
                <a:solidFill>
                  <a:schemeClr val="tx1"/>
                </a:solidFill>
                <a:latin typeface="Bookman Old Style" panose="02050604050505020204" pitchFamily="18" charset="0"/>
              </a:rPr>
              <a:t>pais</a:t>
            </a:r>
            <a:r>
              <a:rPr lang="en-US" sz="3600" dirty="0">
                <a:solidFill>
                  <a:schemeClr val="tx1"/>
                </a:solidFill>
                <a:latin typeface="Bookman Old Style" panose="02050604050505020204" pitchFamily="18" charset="0"/>
              </a:rPr>
              <a:t> = child) and (</a:t>
            </a:r>
            <a:r>
              <a:rPr lang="en-US" sz="3600" dirty="0" err="1">
                <a:solidFill>
                  <a:schemeClr val="tx1"/>
                </a:solidFill>
                <a:latin typeface="Bookman Old Style" panose="02050604050505020204" pitchFamily="18" charset="0"/>
              </a:rPr>
              <a:t>iatros</a:t>
            </a:r>
            <a:r>
              <a:rPr lang="en-US" sz="3600" dirty="0">
                <a:solidFill>
                  <a:schemeClr val="tx1"/>
                </a:solidFill>
                <a:latin typeface="Bookman Old Style" panose="02050604050505020204" pitchFamily="18" charset="0"/>
              </a:rPr>
              <a:t> = doctor or healer)</a:t>
            </a:r>
          </a:p>
          <a:p>
            <a:pPr algn="just">
              <a:lnSpc>
                <a:spcPct val="120000"/>
              </a:lnSpc>
              <a:spcBef>
                <a:spcPts val="0"/>
              </a:spcBef>
              <a:buClrTx/>
              <a:buFont typeface="Wingdings" panose="05000000000000000000" pitchFamily="2" charset="2"/>
              <a:buChar char="q"/>
            </a:pPr>
            <a:r>
              <a:rPr lang="en-GB" sz="3600" b="1" dirty="0">
                <a:solidFill>
                  <a:schemeClr val="tx1"/>
                </a:solidFill>
                <a:latin typeface="Bookman Old Style" panose="02050604050505020204" pitchFamily="18" charset="0"/>
              </a:rPr>
              <a:t>Anaesthesia</a:t>
            </a:r>
            <a:r>
              <a:rPr lang="en-GB" sz="3600" dirty="0">
                <a:solidFill>
                  <a:schemeClr val="tx1"/>
                </a:solidFill>
                <a:latin typeface="Bookman Old Style" panose="02050604050505020204" pitchFamily="18" charset="0"/>
              </a:rPr>
              <a:t>: </a:t>
            </a:r>
            <a:r>
              <a:rPr lang="en-US" sz="3600" dirty="0">
                <a:solidFill>
                  <a:schemeClr val="tx1"/>
                </a:solidFill>
                <a:latin typeface="Bookman Old Style" panose="02050604050505020204" pitchFamily="18" charset="0"/>
              </a:rPr>
              <a:t>Anesthesia or </a:t>
            </a:r>
            <a:r>
              <a:rPr lang="en-US" sz="3600" dirty="0" err="1">
                <a:solidFill>
                  <a:schemeClr val="tx1"/>
                </a:solidFill>
                <a:latin typeface="Bookman Old Style" panose="02050604050505020204" pitchFamily="18" charset="0"/>
              </a:rPr>
              <a:t>anaesthesia</a:t>
            </a:r>
            <a:r>
              <a:rPr lang="en-US" sz="3600" dirty="0">
                <a:solidFill>
                  <a:schemeClr val="tx1"/>
                </a:solidFill>
                <a:latin typeface="Bookman Old Style" panose="02050604050505020204" pitchFamily="18" charset="0"/>
              </a:rPr>
              <a:t> (from Greek "without sensation") is a state of controlled, temporary loss of sensation or awareness that is induced for medical purposes. It may include analgesia (relief from or prevention of pain), paralysis (muscle relaxation), amnesia (loss of memory), or unconsciousness.</a:t>
            </a:r>
          </a:p>
          <a:p>
            <a:pPr algn="just">
              <a:lnSpc>
                <a:spcPct val="120000"/>
              </a:lnSpc>
              <a:spcBef>
                <a:spcPts val="0"/>
              </a:spcBef>
              <a:buClrTx/>
              <a:buFont typeface="Wingdings" panose="05000000000000000000" pitchFamily="2" charset="2"/>
              <a:buChar char="q"/>
            </a:pPr>
            <a:r>
              <a:rPr lang="en-US" sz="3600" u="sng" dirty="0" err="1">
                <a:solidFill>
                  <a:schemeClr val="tx1"/>
                </a:solidFill>
                <a:latin typeface="Bookman Old Style" panose="02050604050505020204" pitchFamily="18" charset="0"/>
              </a:rPr>
              <a:t>Anaesthetist</a:t>
            </a:r>
            <a:r>
              <a:rPr lang="en-US" sz="3600" u="sng" dirty="0">
                <a:solidFill>
                  <a:schemeClr val="tx1"/>
                </a:solidFill>
                <a:latin typeface="Bookman Old Style" panose="02050604050505020204" pitchFamily="18" charset="0"/>
              </a:rPr>
              <a:t>: </a:t>
            </a:r>
            <a:r>
              <a:rPr lang="en-US" sz="3600" dirty="0">
                <a:solidFill>
                  <a:schemeClr val="tx1"/>
                </a:solidFill>
                <a:latin typeface="Bookman Old Style" panose="02050604050505020204" pitchFamily="18" charset="0"/>
              </a:rPr>
              <a:t>a medical specialist who administers </a:t>
            </a:r>
            <a:r>
              <a:rPr lang="en-US" sz="3600" dirty="0" err="1">
                <a:solidFill>
                  <a:schemeClr val="tx1"/>
                </a:solidFill>
                <a:latin typeface="Bookman Old Style" panose="02050604050505020204" pitchFamily="18" charset="0"/>
              </a:rPr>
              <a:t>anaesthetics</a:t>
            </a:r>
            <a:r>
              <a:rPr lang="en-US" sz="3600"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GB" sz="3600" b="1" dirty="0" err="1">
                <a:solidFill>
                  <a:schemeClr val="tx1"/>
                </a:solidFill>
                <a:latin typeface="Bookman Old Style" panose="02050604050505020204" pitchFamily="18" charset="0"/>
              </a:rPr>
              <a:t>Orthopedics</a:t>
            </a:r>
            <a:r>
              <a:rPr lang="en-GB" sz="3600" b="1" dirty="0">
                <a:solidFill>
                  <a:schemeClr val="tx1"/>
                </a:solidFill>
                <a:latin typeface="Bookman Old Style" panose="02050604050505020204" pitchFamily="18" charset="0"/>
              </a:rPr>
              <a:t>: </a:t>
            </a:r>
            <a:r>
              <a:rPr lang="en-US" sz="3600" dirty="0">
                <a:solidFill>
                  <a:schemeClr val="tx1"/>
                </a:solidFill>
                <a:latin typeface="Bookman Old Style" panose="02050604050505020204" pitchFamily="18" charset="0"/>
              </a:rPr>
              <a:t>branch of medicine concerned with the musculoskeletal system and treating injuries to bones, joints, ligaments, or tendons</a:t>
            </a:r>
          </a:p>
          <a:p>
            <a:pPr algn="just">
              <a:lnSpc>
                <a:spcPct val="120000"/>
              </a:lnSpc>
              <a:spcBef>
                <a:spcPts val="0"/>
              </a:spcBef>
              <a:buClrTx/>
              <a:buFont typeface="Wingdings" panose="05000000000000000000" pitchFamily="2" charset="2"/>
              <a:buChar char="q"/>
            </a:pPr>
            <a:r>
              <a:rPr lang="en-US" sz="3600" u="sng" dirty="0">
                <a:solidFill>
                  <a:schemeClr val="tx1"/>
                </a:solidFill>
                <a:latin typeface="Bookman Old Style" panose="02050604050505020204" pitchFamily="18" charset="0"/>
              </a:rPr>
              <a:t>Orthopedics</a:t>
            </a:r>
            <a:r>
              <a:rPr lang="en-US" sz="3600" dirty="0">
                <a:solidFill>
                  <a:schemeClr val="tx1"/>
                </a:solidFill>
                <a:latin typeface="Bookman Old Style" panose="02050604050505020204" pitchFamily="18" charset="0"/>
              </a:rPr>
              <a:t> involves prevention, diagnosis, and treatment of disorders of the bones, joints, ligaments, tendons and muscles. Some </a:t>
            </a:r>
            <a:r>
              <a:rPr lang="en-US" sz="3600" dirty="0" err="1">
                <a:solidFill>
                  <a:schemeClr val="tx1"/>
                </a:solidFill>
                <a:latin typeface="Bookman Old Style" panose="02050604050505020204" pitchFamily="18" charset="0"/>
              </a:rPr>
              <a:t>orthopaedists</a:t>
            </a:r>
            <a:r>
              <a:rPr lang="en-US" sz="3600" dirty="0">
                <a:solidFill>
                  <a:schemeClr val="tx1"/>
                </a:solidFill>
                <a:latin typeface="Bookman Old Style" panose="02050604050505020204" pitchFamily="18" charset="0"/>
              </a:rPr>
              <a:t> are generalists, while others specialize in certain areas of the body, such as: Hip and knee. Foot and ankle.</a:t>
            </a: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897363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algn="just">
              <a:lnSpc>
                <a:spcPct val="120000"/>
              </a:lnSpc>
              <a:spcBef>
                <a:spcPts val="0"/>
              </a:spcBef>
              <a:buClrTx/>
              <a:buFont typeface="Wingdings" panose="05000000000000000000" pitchFamily="2" charset="2"/>
              <a:buChar char="q"/>
            </a:pPr>
            <a:r>
              <a:rPr lang="en-GB" sz="2700" b="1" dirty="0">
                <a:solidFill>
                  <a:schemeClr val="tx1"/>
                </a:solidFill>
                <a:latin typeface="Bookman Old Style" panose="02050604050505020204" pitchFamily="18" charset="0"/>
              </a:rPr>
              <a:t>Epidemiology: </a:t>
            </a:r>
            <a:r>
              <a:rPr lang="en-US" sz="2700" dirty="0">
                <a:solidFill>
                  <a:schemeClr val="tx1"/>
                </a:solidFill>
                <a:latin typeface="Bookman Old Style" panose="02050604050505020204" pitchFamily="18" charset="0"/>
              </a:rPr>
              <a:t>the branch of medicine which deals with the incidence, distribution, and possible control of diseases and other factors relating to health. The study and analysis of the distribution, patterns and determinants of health and disease conditions in defined populations.</a:t>
            </a:r>
          </a:p>
          <a:p>
            <a:pPr algn="just">
              <a:lnSpc>
                <a:spcPct val="120000"/>
              </a:lnSpc>
              <a:spcBef>
                <a:spcPts val="0"/>
              </a:spcBef>
              <a:buClrTx/>
              <a:buFont typeface="Wingdings" panose="05000000000000000000" pitchFamily="2" charset="2"/>
              <a:buChar char="q"/>
            </a:pPr>
            <a:r>
              <a:rPr lang="en-US" sz="2700" u="sng" dirty="0">
                <a:solidFill>
                  <a:schemeClr val="tx1"/>
                </a:solidFill>
                <a:latin typeface="Bookman Old Style" panose="02050604050505020204" pitchFamily="18" charset="0"/>
              </a:rPr>
              <a:t>Epidemiologists</a:t>
            </a:r>
            <a:r>
              <a:rPr lang="en-US" sz="2700" dirty="0">
                <a:solidFill>
                  <a:schemeClr val="tx1"/>
                </a:solidFill>
                <a:latin typeface="Bookman Old Style" panose="02050604050505020204" pitchFamily="18" charset="0"/>
              </a:rPr>
              <a:t> are scientists who study diseases within populations of people. In essence, these public health professionals analyze what causes disease.</a:t>
            </a:r>
          </a:p>
          <a:p>
            <a:pPr algn="just">
              <a:lnSpc>
                <a:spcPct val="120000"/>
              </a:lnSpc>
              <a:spcBef>
                <a:spcPts val="0"/>
              </a:spcBef>
              <a:buClrTx/>
              <a:buFont typeface="Wingdings" panose="05000000000000000000" pitchFamily="2" charset="2"/>
              <a:buChar char="q"/>
            </a:pPr>
            <a:r>
              <a:rPr lang="en-GB" sz="2700" b="1" dirty="0">
                <a:solidFill>
                  <a:schemeClr val="tx1"/>
                </a:solidFill>
                <a:latin typeface="Bookman Old Style" panose="02050604050505020204" pitchFamily="18" charset="0"/>
              </a:rPr>
              <a:t>Lung/Skin: </a:t>
            </a:r>
            <a:r>
              <a:rPr lang="en-US" sz="2700" dirty="0">
                <a:solidFill>
                  <a:schemeClr val="tx1"/>
                </a:solidFill>
                <a:latin typeface="Bookman Old Style" panose="02050604050505020204" pitchFamily="18" charset="0"/>
              </a:rPr>
              <a:t>Specialists such as dermatologists (skin doctors), rheumatologists (joint doctors), and pulmonologists (lung doctors) often diagnose sarcoidosis after they see you and run tests.</a:t>
            </a:r>
          </a:p>
          <a:p>
            <a:pPr algn="just">
              <a:lnSpc>
                <a:spcPct val="120000"/>
              </a:lnSpc>
              <a:spcBef>
                <a:spcPts val="0"/>
              </a:spcBef>
              <a:buClrTx/>
              <a:buFont typeface="Wingdings" panose="05000000000000000000" pitchFamily="2" charset="2"/>
              <a:buChar char="q"/>
            </a:pPr>
            <a:r>
              <a:rPr lang="en-US" sz="2700" b="1" dirty="0">
                <a:solidFill>
                  <a:schemeClr val="tx1"/>
                </a:solidFill>
                <a:latin typeface="Bookman Old Style" panose="02050604050505020204" pitchFamily="18" charset="0"/>
              </a:rPr>
              <a:t>Reproductive Health: </a:t>
            </a:r>
            <a:r>
              <a:rPr lang="en-US" sz="2700" dirty="0">
                <a:solidFill>
                  <a:schemeClr val="tx1"/>
                </a:solidFill>
                <a:latin typeface="Bookman Old Style" panose="02050604050505020204" pitchFamily="18" charset="0"/>
              </a:rPr>
              <a:t>state of complete physical, mental and social well-being and not merely the absence of disease or infirmity, in all matters relating to the reproductive system and to its functions and processes</a:t>
            </a:r>
            <a:r>
              <a:rPr lang="en-US" sz="2700" b="1"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GB" sz="2700" dirty="0">
                <a:solidFill>
                  <a:schemeClr val="tx1"/>
                </a:solidFill>
                <a:latin typeface="Bookman Old Style" panose="02050604050505020204" pitchFamily="18" charset="0"/>
              </a:rPr>
              <a:t>It deals with </a:t>
            </a:r>
            <a:r>
              <a:rPr lang="en-US" sz="2700" dirty="0">
                <a:solidFill>
                  <a:schemeClr val="tx1"/>
                </a:solidFill>
                <a:latin typeface="Bookman Old Style" panose="02050604050505020204" pitchFamily="18" charset="0"/>
              </a:rPr>
              <a:t>diseases, disorders and conditions that affect the functioning of the male and female reproductive systems during all stages of life.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GB"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GB"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0720709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55000" lnSpcReduction="20000"/>
          </a:bodyPr>
          <a:lstStyle/>
          <a:p>
            <a:pPr algn="just">
              <a:lnSpc>
                <a:spcPct val="120000"/>
              </a:lnSpc>
              <a:spcBef>
                <a:spcPts val="0"/>
              </a:spcBef>
              <a:buClrTx/>
              <a:buFont typeface="Wingdings" panose="05000000000000000000" pitchFamily="2" charset="2"/>
              <a:buChar char="q"/>
            </a:pPr>
            <a:r>
              <a:rPr lang="en-GB" sz="3600" b="1" dirty="0">
                <a:solidFill>
                  <a:schemeClr val="tx1"/>
                </a:solidFill>
                <a:latin typeface="Bookman Old Style" panose="02050604050505020204" pitchFamily="18" charset="0"/>
              </a:rPr>
              <a:t>Dermatology: </a:t>
            </a:r>
            <a:r>
              <a:rPr lang="en-US" sz="3600" dirty="0">
                <a:solidFill>
                  <a:schemeClr val="tx1"/>
                </a:solidFill>
                <a:latin typeface="Bookman Old Style" panose="02050604050505020204" pitchFamily="18" charset="0"/>
              </a:rPr>
              <a:t>the branch of medicine concerned with the diagnosis and treatment of skin disorders. </a:t>
            </a:r>
          </a:p>
          <a:p>
            <a:pPr algn="just">
              <a:lnSpc>
                <a:spcPct val="120000"/>
              </a:lnSpc>
              <a:spcBef>
                <a:spcPts val="0"/>
              </a:spcBef>
              <a:buClrTx/>
              <a:buFont typeface="Wingdings" panose="05000000000000000000" pitchFamily="2" charset="2"/>
              <a:buChar char="q"/>
            </a:pPr>
            <a:r>
              <a:rPr lang="en-US" sz="3600" dirty="0">
                <a:solidFill>
                  <a:schemeClr val="tx1"/>
                </a:solidFill>
                <a:latin typeface="Bookman Old Style" panose="02050604050505020204" pitchFamily="18" charset="0"/>
              </a:rPr>
              <a:t>A dermatologist is a doctor that specializes in treating skin, hair, nail, and mucous membrane disorders. A dermatologist can also provide support for cosmetic issues, helping patients to revitalize the appearance of their skin, hair, and nails.</a:t>
            </a:r>
          </a:p>
          <a:p>
            <a:pPr algn="just">
              <a:lnSpc>
                <a:spcPct val="120000"/>
              </a:lnSpc>
              <a:spcBef>
                <a:spcPts val="0"/>
              </a:spcBef>
              <a:buClrTx/>
              <a:buFont typeface="Wingdings" panose="05000000000000000000" pitchFamily="2" charset="2"/>
              <a:buChar char="q"/>
            </a:pPr>
            <a:r>
              <a:rPr lang="en-US" sz="3600" b="1" dirty="0">
                <a:solidFill>
                  <a:schemeClr val="tx1"/>
                </a:solidFill>
                <a:latin typeface="Bookman Old Style" panose="02050604050505020204" pitchFamily="18" charset="0"/>
              </a:rPr>
              <a:t>Venereology:  </a:t>
            </a:r>
            <a:r>
              <a:rPr lang="en-US" sz="3600" dirty="0">
                <a:solidFill>
                  <a:schemeClr val="tx1"/>
                </a:solidFill>
                <a:latin typeface="Bookman Old Style" panose="02050604050505020204" pitchFamily="18" charset="0"/>
              </a:rPr>
              <a:t>the branch of medicine concerned with venereal diseases. is a branch of medicine that is concerned with the study and treatment of sexually transmitted diseases. </a:t>
            </a:r>
          </a:p>
          <a:p>
            <a:pPr algn="just">
              <a:lnSpc>
                <a:spcPct val="120000"/>
              </a:lnSpc>
              <a:spcBef>
                <a:spcPts val="0"/>
              </a:spcBef>
              <a:buClrTx/>
              <a:buFont typeface="Wingdings" panose="05000000000000000000" pitchFamily="2" charset="2"/>
              <a:buChar char="q"/>
            </a:pPr>
            <a:r>
              <a:rPr lang="en-US" sz="3600" b="1" dirty="0">
                <a:solidFill>
                  <a:schemeClr val="tx1"/>
                </a:solidFill>
                <a:latin typeface="Bookman Old Style" panose="02050604050505020204" pitchFamily="18" charset="0"/>
              </a:rPr>
              <a:t>Mental health </a:t>
            </a:r>
            <a:r>
              <a:rPr lang="en-US" sz="3600" dirty="0">
                <a:solidFill>
                  <a:schemeClr val="tx1"/>
                </a:solidFill>
                <a:latin typeface="Bookman Old Style" panose="02050604050505020204" pitchFamily="18" charset="0"/>
              </a:rPr>
              <a:t>refers to our cognitive, behavioral, and emotional wellbeing - it is all about how we think, feel, and behave. The term 'mental health' is sometimes used to mean an absence of a mental disorder. Mental health can affect daily life, relationships, and even physical health.</a:t>
            </a:r>
          </a:p>
          <a:p>
            <a:pPr algn="just">
              <a:lnSpc>
                <a:spcPct val="120000"/>
              </a:lnSpc>
              <a:spcBef>
                <a:spcPts val="0"/>
              </a:spcBef>
              <a:buClrTx/>
              <a:buFont typeface="Wingdings" panose="05000000000000000000" pitchFamily="2" charset="2"/>
              <a:buChar char="q"/>
            </a:pPr>
            <a:r>
              <a:rPr lang="en-US" sz="3600" u="sng" dirty="0">
                <a:solidFill>
                  <a:schemeClr val="tx1"/>
                </a:solidFill>
                <a:latin typeface="Bookman Old Style" panose="02050604050505020204" pitchFamily="18" charset="0"/>
              </a:rPr>
              <a:t>Mental health specialists </a:t>
            </a:r>
            <a:r>
              <a:rPr lang="en-US" sz="3600" dirty="0">
                <a:solidFill>
                  <a:schemeClr val="tx1"/>
                </a:solidFill>
                <a:latin typeface="Bookman Old Style" panose="02050604050505020204" pitchFamily="18" charset="0"/>
              </a:rPr>
              <a:t>often have both counseling and social work skills. They work with individuals who have mental illnesses or substance abuse problems and consult with other mental health professionals to provide effective courses of treatment.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GB"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GB" sz="2600" dirty="0">
                <a:solidFill>
                  <a:schemeClr val="tx1"/>
                </a:solidFill>
                <a:latin typeface="Bookman Old Style" panose="02050604050505020204" pitchFamily="18" charset="0"/>
              </a:rPr>
              <a:t>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marL="0" indent="0" algn="just">
              <a:buNone/>
            </a:pPr>
            <a:endParaRPr lang="en-US" sz="2400" dirty="0">
              <a:solidFill>
                <a:schemeClr val="tx1"/>
              </a:solidFill>
              <a:latin typeface="Bookman Old Style" panose="02050604050505020204" pitchFamily="18" charset="0"/>
            </a:endParaRPr>
          </a:p>
          <a:p>
            <a:pPr algn="just"/>
            <a:endParaRPr lang="en-US" sz="24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13775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lnSpc>
                <a:spcPct val="120000"/>
              </a:lnSpc>
              <a:spcBef>
                <a:spcPts val="0"/>
              </a:spcBef>
              <a:buClrTx/>
              <a:buNone/>
            </a:pPr>
            <a:r>
              <a:rPr lang="en-GB" sz="3600" b="1" dirty="0">
                <a:solidFill>
                  <a:srgbClr val="00B050"/>
                </a:solidFill>
                <a:latin typeface="Bookman Old Style" panose="02050604050505020204" pitchFamily="18" charset="0"/>
              </a:rPr>
              <a:t>CORRUPTION AND ANTICORRUPTION MEASURES</a:t>
            </a:r>
            <a:endParaRPr lang="en-GB" sz="3600" b="1" dirty="0">
              <a:solidFill>
                <a:schemeClr val="tx1"/>
              </a:solidFill>
              <a:latin typeface="Bookman Old Style" panose="02050604050505020204" pitchFamily="18" charset="0"/>
            </a:endParaRPr>
          </a:p>
          <a:p>
            <a:pPr marL="0" indent="0" algn="just">
              <a:buNone/>
            </a:pPr>
            <a:endParaRPr lang="en-GB" sz="36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4944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751847"/>
          </a:xfrm>
        </p:spPr>
        <p:txBody>
          <a:bodyPr>
            <a:normAutofit fontScale="62500" lnSpcReduction="20000"/>
          </a:bodyPr>
          <a:lstStyle/>
          <a:p>
            <a:pPr algn="just">
              <a:lnSpc>
                <a:spcPct val="120000"/>
              </a:lnSpc>
              <a:spcBef>
                <a:spcPts val="0"/>
              </a:spcBef>
              <a:buClrTx/>
              <a:buFont typeface="Wingdings" panose="05000000000000000000" pitchFamily="2" charset="2"/>
              <a:buChar char="q"/>
            </a:pPr>
            <a:r>
              <a:rPr lang="en-US" sz="3400" b="1" dirty="0">
                <a:solidFill>
                  <a:schemeClr val="tx1"/>
                </a:solidFill>
                <a:latin typeface="Bookman Old Style" panose="02050604050505020204" pitchFamily="18" charset="0"/>
              </a:rPr>
              <a:t>Medical ethics </a:t>
            </a:r>
            <a:r>
              <a:rPr lang="en-US" sz="3400" dirty="0">
                <a:solidFill>
                  <a:schemeClr val="tx1"/>
                </a:solidFill>
                <a:latin typeface="Bookman Old Style" panose="02050604050505020204" pitchFamily="18" charset="0"/>
              </a:rPr>
              <a:t>– moral principles for registered medical practitioners in their dealings with each other, their patients and state</a:t>
            </a:r>
          </a:p>
          <a:p>
            <a:pPr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Is a system of moral principles that apply values and judgments to the practice of medicine. </a:t>
            </a:r>
          </a:p>
          <a:p>
            <a:pPr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As a scholarly discipline, medical ethics encompasses its practical application in clinical settings as well as work on its history, philosophy, theology, and sociology.</a:t>
            </a:r>
          </a:p>
          <a:p>
            <a:pPr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There are two types of medical ethics: (1) </a:t>
            </a:r>
            <a:r>
              <a:rPr lang="en-US" sz="3400" u="sng" dirty="0">
                <a:solidFill>
                  <a:schemeClr val="tx1"/>
                </a:solidFill>
                <a:latin typeface="Bookman Old Style" panose="02050604050505020204" pitchFamily="18" charset="0"/>
              </a:rPr>
              <a:t>Personal</a:t>
            </a:r>
            <a:r>
              <a:rPr lang="en-US" sz="3400" dirty="0">
                <a:solidFill>
                  <a:schemeClr val="tx1"/>
                </a:solidFill>
                <a:latin typeface="Bookman Old Style" panose="02050604050505020204" pitchFamily="18" charset="0"/>
              </a:rPr>
              <a:t> (2) </a:t>
            </a:r>
            <a:r>
              <a:rPr lang="en-US" sz="3400" u="sng" dirty="0">
                <a:solidFill>
                  <a:schemeClr val="tx1"/>
                </a:solidFill>
                <a:latin typeface="Bookman Old Style" panose="02050604050505020204" pitchFamily="18" charset="0"/>
              </a:rPr>
              <a:t>Professional.</a:t>
            </a:r>
            <a:r>
              <a:rPr lang="en-US" sz="3400" dirty="0">
                <a:solidFill>
                  <a:schemeClr val="tx1"/>
                </a:solidFill>
                <a:latin typeface="Bookman Old Style" panose="02050604050505020204" pitchFamily="18" charset="0"/>
              </a:rPr>
              <a:t> In cases where they conflict, you must put your personal ethics aside.</a:t>
            </a:r>
          </a:p>
          <a:p>
            <a:pPr algn="just">
              <a:lnSpc>
                <a:spcPct val="120000"/>
              </a:lnSpc>
              <a:spcBef>
                <a:spcPts val="0"/>
              </a:spcBef>
              <a:buClrTx/>
              <a:buFont typeface="Wingdings" panose="05000000000000000000" pitchFamily="2" charset="2"/>
              <a:buChar char="q"/>
            </a:pPr>
            <a:r>
              <a:rPr lang="en-US" sz="3400" b="1" dirty="0">
                <a:solidFill>
                  <a:schemeClr val="tx1"/>
                </a:solidFill>
                <a:latin typeface="Bookman Old Style" panose="02050604050505020204" pitchFamily="18" charset="0"/>
              </a:rPr>
              <a:t>Medical etiquette: </a:t>
            </a:r>
            <a:r>
              <a:rPr lang="en-US" sz="3400" dirty="0">
                <a:solidFill>
                  <a:schemeClr val="tx1"/>
                </a:solidFill>
                <a:latin typeface="Bookman Old Style" panose="02050604050505020204" pitchFamily="18" charset="0"/>
              </a:rPr>
              <a:t>conventional laws, customs of courtesy and code of conduct for doctor with his colleagues </a:t>
            </a:r>
          </a:p>
          <a:p>
            <a:pPr algn="just">
              <a:lnSpc>
                <a:spcPct val="120000"/>
              </a:lnSpc>
              <a:spcBef>
                <a:spcPts val="0"/>
              </a:spcBef>
              <a:buClrTx/>
              <a:buFont typeface="Wingdings" panose="05000000000000000000" pitchFamily="2" charset="2"/>
              <a:buChar char="q"/>
            </a:pPr>
            <a:r>
              <a:rPr lang="en-US" sz="3400" b="1" dirty="0">
                <a:solidFill>
                  <a:schemeClr val="tx1"/>
                </a:solidFill>
                <a:latin typeface="Bookman Old Style" panose="02050604050505020204" pitchFamily="18" charset="0"/>
              </a:rPr>
              <a:t>Medical jurisprudence: </a:t>
            </a:r>
            <a:r>
              <a:rPr lang="en-US" sz="3400" dirty="0">
                <a:solidFill>
                  <a:schemeClr val="tx1"/>
                </a:solidFill>
                <a:latin typeface="Bookman Old Style" panose="02050604050505020204" pitchFamily="18" charset="0"/>
              </a:rPr>
              <a:t>Branch of medicine that involves the study and application of medical knowledge in the legal field. Medical jurisprudence includes:</a:t>
            </a:r>
          </a:p>
          <a:p>
            <a:pPr lvl="1"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Questions of the legal and ethical duties of Clinicians;</a:t>
            </a:r>
          </a:p>
          <a:p>
            <a:pPr lvl="1"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Questions affecting the civil rights of individuals with respect to medicine; and</a:t>
            </a:r>
          </a:p>
          <a:p>
            <a:pPr lvl="1" algn="just">
              <a:lnSpc>
                <a:spcPct val="120000"/>
              </a:lnSpc>
              <a:spcBef>
                <a:spcPts val="0"/>
              </a:spcBef>
              <a:buClrTx/>
              <a:buFont typeface="Wingdings" panose="05000000000000000000" pitchFamily="2" charset="2"/>
              <a:buChar char="q"/>
            </a:pPr>
            <a:r>
              <a:rPr lang="en-US" sz="3400" dirty="0">
                <a:solidFill>
                  <a:schemeClr val="tx1"/>
                </a:solidFill>
                <a:latin typeface="Bookman Old Style" panose="02050604050505020204" pitchFamily="18" charset="0"/>
              </a:rPr>
              <a:t>Medico- legal assessment of injuries to the person.</a:t>
            </a:r>
          </a:p>
          <a:p>
            <a:pPr algn="just">
              <a:lnSpc>
                <a:spcPct val="120000"/>
              </a:lnSpc>
              <a:spcBef>
                <a:spcPts val="0"/>
              </a:spcBef>
              <a:buClrTx/>
              <a:buFont typeface="Wingdings" panose="05000000000000000000" pitchFamily="2" charset="2"/>
              <a:buChar char="q"/>
            </a:pPr>
            <a:endParaRPr lang="en-US" sz="32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5947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850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PATIENT CONSENT AND REFUSAL</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Paramedic–Patient Relationships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Always do what is best for the patient. Decisions should be based on standards of good medical care.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Not possible legal consequences</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CONSENT: </a:t>
            </a:r>
            <a:r>
              <a:rPr lang="en-US" sz="2600" dirty="0">
                <a:solidFill>
                  <a:schemeClr val="tx1"/>
                </a:solidFill>
                <a:latin typeface="Bookman Old Style" panose="02050604050505020204" pitchFamily="18" charset="0"/>
              </a:rPr>
              <a:t>Granting permission to another to render care. Consent is required from every conscious, mentally competent adult before care be started.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Agreement, compliance or permission given voluntarily without compulsion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Agreement in sentiment, opinion, a course of action etc.</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Receiving permission from the patient prior to treatment or action by the </a:t>
            </a:r>
            <a:r>
              <a:rPr lang="en-US" sz="2600" dirty="0" err="1">
                <a:solidFill>
                  <a:schemeClr val="tx1"/>
                </a:solidFill>
                <a:latin typeface="Bookman Old Style" panose="02050604050505020204" pitchFamily="18" charset="0"/>
              </a:rPr>
              <a:t>EMT</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Law recognizes consent as good defence for causing injury which is based on the percept that every individual knows what is best for oneself.</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Law cannot provide immunity against all types of criminal offences.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Offences can be there completely independent of consent.</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845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can be either implied or expressed which can again be oral or written.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should be patient’s own &amp; he/she should be legally &amp; mentally competent. No one-else is competent.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Free consent:- Means consent must be free from force, coercion, fraud, &amp; inducement.</a:t>
            </a:r>
          </a:p>
          <a:p>
            <a:pPr marL="514350" indent="-514350" algn="just">
              <a:lnSpc>
                <a:spcPct val="120000"/>
              </a:lnSpc>
              <a:spcBef>
                <a:spcPts val="0"/>
              </a:spcBef>
              <a:buClrTx/>
              <a:buAutoNum type="arabicPeriod"/>
            </a:pPr>
            <a:r>
              <a:rPr lang="en-US" sz="2600" b="1" dirty="0">
                <a:solidFill>
                  <a:schemeClr val="tx1"/>
                </a:solidFill>
                <a:latin typeface="Bookman Old Style" panose="02050604050505020204" pitchFamily="18" charset="0"/>
              </a:rPr>
              <a:t>Expressed consent: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Is the type of consent in which the patient expressly authorizer you to provide care or transport </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Can be verbal or written. </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2. Implied (indirect) consent: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When a person is unconscious and unable to give consent or when a serious threat to life exists, the law assumes that the patient would consent to care and transport to medical facility.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265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29400"/>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Implied (indirect) consent: Continued</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need not be expressed or articulated.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includes consent by acts, conduct &amp; consent presumed but never given.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permitted in special circumstances like when patient is not competent by age, physical or mental condition, when guardian is not available&amp; patient’s condition is life threatening ( To prevent death or grievous hurt.</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Informed consent</a:t>
            </a:r>
            <a:r>
              <a:rPr lang="en-US" sz="2600" dirty="0">
                <a:solidFill>
                  <a:schemeClr val="tx1"/>
                </a:solidFill>
                <a:latin typeface="Bookman Old Style" panose="02050604050505020204" pitchFamily="18" charset="0"/>
              </a:rPr>
              <a:t>: It must state who is consenting to whom &amp; for what purpose &amp; should be given having understood nature &amp; consequences of the act. It could be orally expressed. One has to be told about possible basic risks, likely benefits &amp; alternatives available, irrespective of his education standard, in the language the patient understand.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must be recorded.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Must be obtained from every adult with decision- making capacity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671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Informed consent: </a:t>
            </a:r>
            <a:r>
              <a:rPr lang="en-US" sz="2600" dirty="0">
                <a:solidFill>
                  <a:schemeClr val="tx1"/>
                </a:solidFill>
                <a:latin typeface="Bookman Old Style" panose="02050604050505020204" pitchFamily="18" charset="0"/>
              </a:rPr>
              <a:t>should stipulate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Nature of ailment or disease process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Nature and plan of proposed line of treatment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Alternative form or line of treatment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Nature of risks involved in both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Relative chances of success, benefit, burden or failure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Freedom of choice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Advise the patient of consequences of refusal.</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a:t>
            </a:r>
            <a:r>
              <a:rPr lang="en-US" sz="2600" b="1" dirty="0">
                <a:solidFill>
                  <a:schemeClr val="tx1"/>
                </a:solidFill>
                <a:latin typeface="Bookman Old Style" panose="02050604050505020204" pitchFamily="18" charset="0"/>
              </a:rPr>
              <a:t>3. Special Circumstances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Minors (infants and children) and mentally incompetent adults (Patients with Impaired mentation) are unable to signs a consent.</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476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altLang="en-US" sz="2400" b="1" dirty="0">
                <a:solidFill>
                  <a:schemeClr val="tx1"/>
                </a:solidFill>
                <a:latin typeface="Bookman Old Style" panose="02050604050505020204" pitchFamily="18" charset="0"/>
              </a:rPr>
              <a:t>Surrogate consent</a:t>
            </a:r>
            <a:r>
              <a:rPr lang="en-US" altLang="en-US" sz="2400" dirty="0">
                <a:solidFill>
                  <a:schemeClr val="tx1"/>
                </a:solidFill>
                <a:latin typeface="Bookman Old Style" panose="02050604050505020204" pitchFamily="18" charset="0"/>
              </a:rPr>
              <a:t> :-Any body who is in valid custody of the individual is permitted to give consent</a:t>
            </a:r>
            <a:endParaRPr lang="en-US" sz="24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Why consent is necessary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Assault &amp; Battery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Negligence</a:t>
            </a:r>
          </a:p>
          <a:p>
            <a:pPr marL="0" indent="0" algn="ctr">
              <a:lnSpc>
                <a:spcPct val="120000"/>
              </a:lnSpc>
              <a:spcBef>
                <a:spcPts val="0"/>
              </a:spcBef>
              <a:buClrTx/>
              <a:buNone/>
            </a:pPr>
            <a:r>
              <a:rPr lang="en-GB" sz="2600" b="1" dirty="0">
                <a:solidFill>
                  <a:schemeClr val="tx1"/>
                </a:solidFill>
                <a:latin typeface="Bookman Old Style" panose="02050604050505020204" pitchFamily="18" charset="0"/>
              </a:rPr>
              <a:t>NB:</a:t>
            </a:r>
            <a:endParaRPr lang="en-US" sz="2600" b="1" dirty="0">
              <a:solidFill>
                <a:schemeClr val="tx1"/>
              </a:solidFill>
              <a:latin typeface="Bookman Old Style" panose="02050604050505020204" pitchFamily="18" charset="0"/>
            </a:endParaRPr>
          </a:p>
          <a:p>
            <a:pPr algn="just">
              <a:spcBef>
                <a:spcPts val="0"/>
              </a:spcBef>
              <a:buClrTx/>
              <a:buFont typeface="Wingdings" panose="05000000000000000000" pitchFamily="2" charset="2"/>
              <a:buChar char="q"/>
              <a:defRPr/>
            </a:pPr>
            <a:r>
              <a:rPr lang="en-US" sz="2800" dirty="0">
                <a:latin typeface="Bookman Old Style" panose="02050604050505020204" pitchFamily="18" charset="0"/>
              </a:rPr>
              <a:t>Consent in writing ALWAYS before medico legal examination</a:t>
            </a:r>
          </a:p>
          <a:p>
            <a:pPr algn="just">
              <a:spcBef>
                <a:spcPts val="0"/>
              </a:spcBef>
              <a:buClrTx/>
              <a:buFont typeface="Wingdings" panose="05000000000000000000" pitchFamily="2" charset="2"/>
              <a:buChar char="q"/>
              <a:defRPr/>
            </a:pPr>
            <a:r>
              <a:rPr lang="en-US" sz="2800" dirty="0">
                <a:latin typeface="Bookman Old Style" panose="02050604050505020204" pitchFamily="18" charset="0"/>
              </a:rPr>
              <a:t>Express consent ALWAYS before any procedure beyond ordinary medical examination</a:t>
            </a:r>
          </a:p>
          <a:p>
            <a:pPr algn="just">
              <a:spcBef>
                <a:spcPts val="0"/>
              </a:spcBef>
              <a:buClrTx/>
              <a:buFont typeface="Wingdings" panose="05000000000000000000" pitchFamily="2" charset="2"/>
              <a:buChar char="q"/>
              <a:defRPr/>
            </a:pPr>
            <a:r>
              <a:rPr lang="en-US" sz="2800" dirty="0">
                <a:solidFill>
                  <a:srgbClr val="C00000"/>
                </a:solidFill>
                <a:latin typeface="Bookman Old Style" panose="02050604050505020204" pitchFamily="18" charset="0"/>
              </a:rPr>
              <a:t> Open Consent</a:t>
            </a:r>
          </a:p>
          <a:p>
            <a:pPr algn="just">
              <a:spcBef>
                <a:spcPts val="0"/>
              </a:spcBef>
              <a:buClrTx/>
              <a:buFont typeface="Wingdings" panose="05000000000000000000" pitchFamily="2" charset="2"/>
              <a:buChar char="q"/>
              <a:defRPr/>
            </a:pPr>
            <a:r>
              <a:rPr lang="en-US" sz="2800" dirty="0">
                <a:solidFill>
                  <a:srgbClr val="C00000"/>
                </a:solidFill>
                <a:latin typeface="Bookman Old Style" panose="02050604050505020204" pitchFamily="18" charset="0"/>
              </a:rPr>
              <a:t> </a:t>
            </a:r>
            <a:r>
              <a:rPr lang="en-US" sz="2800" dirty="0">
                <a:solidFill>
                  <a:schemeClr val="tx1">
                    <a:lumMod val="95000"/>
                    <a:lumOff val="5000"/>
                  </a:schemeClr>
                </a:solidFill>
                <a:latin typeface="Bookman Old Style" panose="02050604050505020204" pitchFamily="18" charset="0"/>
              </a:rPr>
              <a:t>A child below 12 years cannot give valid consent</a:t>
            </a:r>
            <a:endParaRPr lang="en-US" sz="2800" dirty="0">
              <a:solidFill>
                <a:srgbClr val="C00000"/>
              </a:solidFill>
              <a:latin typeface="Bookman Old Style" panose="02050604050505020204" pitchFamily="18" charset="0"/>
            </a:endParaRPr>
          </a:p>
          <a:p>
            <a:pPr algn="just">
              <a:spcBef>
                <a:spcPts val="0"/>
              </a:spcBef>
              <a:buClrTx/>
              <a:buFont typeface="Wingdings" panose="05000000000000000000" pitchFamily="2" charset="2"/>
              <a:buChar char="q"/>
              <a:defRPr/>
            </a:pPr>
            <a:r>
              <a:rPr lang="en-US" sz="2800" dirty="0">
                <a:solidFill>
                  <a:srgbClr val="C00000"/>
                </a:solidFill>
                <a:latin typeface="Bookman Old Style" panose="02050604050505020204" pitchFamily="18" charset="0"/>
              </a:rPr>
              <a:t> Loco parentis</a:t>
            </a:r>
          </a:p>
          <a:p>
            <a:pPr algn="just">
              <a:spcBef>
                <a:spcPts val="0"/>
              </a:spcBef>
              <a:buClrTx/>
              <a:buFont typeface="Wingdings" panose="05000000000000000000" pitchFamily="2" charset="2"/>
              <a:buChar char="q"/>
              <a:defRPr/>
            </a:pPr>
            <a:r>
              <a:rPr lang="en-US" sz="2800" dirty="0">
                <a:solidFill>
                  <a:schemeClr val="tx1"/>
                </a:solidFill>
                <a:latin typeface="Bookman Old Style" panose="02050604050505020204" pitchFamily="18" charset="0"/>
              </a:rPr>
              <a:t>Consent given under fear, misinterpretation, by insane or intoxicated person is not valid </a:t>
            </a:r>
          </a:p>
          <a:p>
            <a:pPr algn="just">
              <a:spcBef>
                <a:spcPts val="0"/>
              </a:spcBef>
              <a:buClrTx/>
              <a:buFont typeface="Wingdings" panose="05000000000000000000" pitchFamily="2" charset="2"/>
              <a:buChar char="q"/>
              <a:defRPr/>
            </a:pPr>
            <a:r>
              <a:rPr lang="en-US" sz="2800" dirty="0">
                <a:solidFill>
                  <a:schemeClr val="tx1"/>
                </a:solidFill>
                <a:latin typeface="Bookman Old Style" panose="02050604050505020204" pitchFamily="18" charset="0"/>
              </a:rPr>
              <a:t>It is not an offence, when any harm is caused by any act done in good faith, even without consent, under circumstances when it was not possible to take the consent </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5072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Consent to Treat Minors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age of majority is 18 or when the individual becomes married.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Minors can give consent for medical treatment when:</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The minor is living apart from parent or guardian and manages own finances; or</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The parent or guardian cannot be contacted or is unwilling to either grant or withhold care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minor parent can give consent for child’s care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Consent is valid if EMS (emergency medical services) personnel relied in good faith on assertion of minor that he or she could give consent under this statute.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108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SUMMARY OF THE THREE TYPES OF CONSENT</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Expressed/Informed/Actual</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Implied</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Consent to treat minors or mentally incompetent patients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Expressed/Informed/Actual: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consent given by adults who are of legal age and who are mentally competent to make a rational decision in regard to their medical well-being.</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Implied Consent: </a:t>
            </a:r>
            <a:r>
              <a:rPr lang="en-US" sz="2600" dirty="0">
                <a:solidFill>
                  <a:schemeClr val="tx1"/>
                </a:solidFill>
                <a:latin typeface="Bookman Old Style" panose="02050604050505020204" pitchFamily="18" charset="0"/>
              </a:rPr>
              <a:t>In the case of an unconscious patient, consent may be assumed.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law states that rational patients would consent to treatment if they were conscious.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Children and Mentally Incompetent Adults: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Children and mentally incompetent adults are not legally allowed to provide consent or refuse medical care and transportation.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732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Emancipated Minor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Person younger than age 18 who is:</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Married</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Pregnant</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A parent</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A member of the armed forced</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Financially independent and living away from home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Emancipated minors may give informed consent.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9639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3"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22458"/>
            <a:ext cx="8686801" cy="5302142"/>
          </a:xfrm>
        </p:spPr>
        <p:txBody>
          <a:bodyPr>
            <a:normAutofit/>
          </a:bodyPr>
          <a:lstStyle/>
          <a:p>
            <a:pPr algn="just">
              <a:spcBef>
                <a:spcPts val="0"/>
              </a:spcBef>
            </a:pPr>
            <a:r>
              <a:rPr lang="en-US" sz="3200" dirty="0"/>
              <a:t>By the end of this module the learner should: -</a:t>
            </a:r>
          </a:p>
          <a:p>
            <a:pPr marL="514350" indent="-514350" algn="just">
              <a:spcBef>
                <a:spcPts val="0"/>
              </a:spcBef>
              <a:buAutoNum type="arabicPeriod"/>
            </a:pPr>
            <a:r>
              <a:rPr lang="en-US" sz="3200" dirty="0"/>
              <a:t>Identify and manage medico-legal issue</a:t>
            </a:r>
          </a:p>
          <a:p>
            <a:pPr marL="514350" indent="-514350" algn="just">
              <a:spcBef>
                <a:spcPts val="0"/>
              </a:spcBef>
              <a:buAutoNum type="arabicPeriod"/>
            </a:pPr>
            <a:r>
              <a:rPr lang="en-US" sz="3200" dirty="0"/>
              <a:t>Identify causes, effects and preventive methods of corruption. </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33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04800" y="152400"/>
            <a:ext cx="8429896" cy="7467600"/>
          </a:xfrm>
          <a:noFill/>
          <a:ln/>
        </p:spPr>
        <p:txBody>
          <a:bodyPr>
            <a:normAutofit/>
          </a:bodyPr>
          <a:lstStyle/>
          <a:p>
            <a:pPr marL="0" indent="0" algn="just">
              <a:buNone/>
            </a:pPr>
            <a:r>
              <a:rPr lang="en-US" altLang="en-US" sz="2800" b="1" dirty="0">
                <a:solidFill>
                  <a:srgbClr val="00B050"/>
                </a:solidFill>
              </a:rPr>
              <a:t>REFUSAL OF CARE [PATIENT REFUSAL]</a:t>
            </a:r>
          </a:p>
          <a:p>
            <a:pPr marL="0" indent="0" algn="just">
              <a:buNone/>
            </a:pPr>
            <a:r>
              <a:rPr lang="en-US" altLang="en-US" sz="2800" dirty="0">
                <a:solidFill>
                  <a:schemeClr val="tx1"/>
                </a:solidFill>
              </a:rPr>
              <a:t>You will find that some patients who require treatment and transportation to the hospital will refuse care.</a:t>
            </a:r>
          </a:p>
          <a:p>
            <a:pPr algn="just"/>
            <a:r>
              <a:rPr lang="en-US" altLang="en-US" sz="2800" dirty="0"/>
              <a:t>Mentally competent adult patients have the right to refuse medical treatment</a:t>
            </a:r>
          </a:p>
          <a:p>
            <a:pPr algn="just"/>
            <a:r>
              <a:rPr lang="en-US" altLang="en-US" sz="2800" dirty="0"/>
              <a:t>Mentally competent parents have the right to refuse treatment for their children</a:t>
            </a:r>
          </a:p>
          <a:p>
            <a:pPr algn="just"/>
            <a:r>
              <a:rPr lang="en-US" altLang="en-US" sz="2800" dirty="0"/>
              <a:t>Patient should sign refusal form</a:t>
            </a:r>
          </a:p>
          <a:p>
            <a:pPr algn="just"/>
            <a:r>
              <a:rPr lang="en-US" altLang="en-US" sz="2800" dirty="0"/>
              <a:t>Ensure that all actions and the patient's condition are well documented, particularly assessment findings.  The patient should be encouraged to seek medical care.</a:t>
            </a:r>
          </a:p>
        </p:txBody>
      </p:sp>
    </p:spTree>
    <p:extLst>
      <p:ext uri="{BB962C8B-B14F-4D97-AF65-F5344CB8AC3E}">
        <p14:creationId xmlns:p14="http://schemas.microsoft.com/office/powerpoint/2010/main" val="15005133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order for a patient to refuse care or transport, several conditions must be fulfilled:</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Patient must be legally able to consent.</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Patient must be a mentally competent adult.</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Patient must be fully informed.</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Patient must sign a “release” form.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When in doubt, err in favor of providing care!</a:t>
            </a:r>
            <a:r>
              <a:rPr lang="en-GB" sz="2600" dirty="0">
                <a:solidFill>
                  <a:schemeClr val="tx1"/>
                </a:solidFill>
                <a:latin typeface="Bookman Old Style" panose="02050604050505020204" pitchFamily="18" charset="0"/>
              </a:rPr>
              <a:t> </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700" b="1" dirty="0">
                <a:solidFill>
                  <a:schemeClr val="tx1"/>
                </a:solidFill>
                <a:latin typeface="Bookman Old Style" panose="02050604050505020204" pitchFamily="18" charset="0"/>
              </a:rPr>
              <a:t>Options for Patient Refusal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Utilize others to help:</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Family members may help convince the patient.</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Medical direction may assist.</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Law enforcement may have legal options.</a:t>
            </a:r>
          </a:p>
          <a:p>
            <a:pPr marL="0" indent="0" algn="just">
              <a:lnSpc>
                <a:spcPct val="120000"/>
              </a:lnSpc>
              <a:spcBef>
                <a:spcPts val="0"/>
              </a:spcBef>
              <a:buClrTx/>
              <a:buNone/>
            </a:pPr>
            <a:r>
              <a:rPr lang="en-US" sz="2700" b="1" dirty="0">
                <a:solidFill>
                  <a:schemeClr val="tx1"/>
                </a:solidFill>
                <a:latin typeface="Bookman Old Style" panose="02050604050505020204" pitchFamily="18" charset="0"/>
              </a:rPr>
              <a:t>Documenting Patient Refusal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Documentation is key to protection</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Note all physical findings.</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Attempt to persuade patient to accept care.</a:t>
            </a:r>
          </a:p>
          <a:p>
            <a:pPr marL="400050" lvl="1" indent="0" algn="just">
              <a:lnSpc>
                <a:spcPct val="120000"/>
              </a:lnSpc>
              <a:spcBef>
                <a:spcPts val="0"/>
              </a:spcBef>
              <a:buClrTx/>
              <a:buNone/>
            </a:pPr>
            <a:r>
              <a:rPr lang="en-US" sz="2600" dirty="0">
                <a:solidFill>
                  <a:schemeClr val="tx1"/>
                </a:solidFill>
                <a:latin typeface="Bookman Old Style" panose="02050604050505020204" pitchFamily="18" charset="0"/>
              </a:rPr>
              <a:t>– Outline risks and consequences as explained.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*Poor documentation on patient refusals is the leading cause of lawsuits.</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07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Patient Refusal Checklist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318722" y="685800"/>
            <a:ext cx="8449406" cy="6071549"/>
          </a:xfrm>
          <a:prstGeom prst="rect">
            <a:avLst/>
          </a:prstGeom>
        </p:spPr>
      </p:pic>
    </p:spTree>
    <p:extLst>
      <p:ext uri="{BB962C8B-B14F-4D97-AF65-F5344CB8AC3E}">
        <p14:creationId xmlns:p14="http://schemas.microsoft.com/office/powerpoint/2010/main" val="4045507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ctr">
              <a:lnSpc>
                <a:spcPct val="120000"/>
              </a:lnSpc>
              <a:spcBef>
                <a:spcPts val="0"/>
              </a:spcBef>
              <a:buClrTx/>
              <a:buNone/>
            </a:pPr>
            <a:r>
              <a:rPr lang="en-US" sz="3400" b="1" dirty="0">
                <a:solidFill>
                  <a:srgbClr val="00B050"/>
                </a:solidFill>
                <a:latin typeface="Bookman Old Style" panose="02050604050505020204" pitchFamily="18" charset="0"/>
              </a:rPr>
              <a:t>ADVANCE DIRECTIVES</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Usually a written document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Can be an oral statement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Expresses the wants, needs, desires of a patient in reference to his or her future medical care </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State what medical care the patient wants or does not want when the patient is unable to express his or her wishes</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Express what medical care (if any) the patient wants if he or she can no longer articulate personal wishes. Differs from state to state – Laws are often very strict. – Know and follow state laws.</a:t>
            </a:r>
          </a:p>
          <a:p>
            <a:pPr marL="0" indent="0" algn="just">
              <a:lnSpc>
                <a:spcPct val="120000"/>
              </a:lnSpc>
              <a:spcBef>
                <a:spcPts val="0"/>
              </a:spcBef>
              <a:buClrTx/>
              <a:buNone/>
            </a:pPr>
            <a:endParaRPr lang="en-US" sz="2600" dirty="0">
              <a:latin typeface="Bookman Old Style" panose="02050604050505020204" pitchFamily="18" charset="0"/>
            </a:endParaRPr>
          </a:p>
          <a:p>
            <a:pPr marL="0" indent="0" algn="just">
              <a:lnSpc>
                <a:spcPct val="120000"/>
              </a:lnSpc>
              <a:spcBef>
                <a:spcPts val="0"/>
              </a:spcBef>
              <a:buClrTx/>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472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0000" lnSpcReduction="20000"/>
          </a:bodyPr>
          <a:lstStyle/>
          <a:p>
            <a:pPr marL="0" indent="0" algn="ctr">
              <a:lnSpc>
                <a:spcPct val="120000"/>
              </a:lnSpc>
              <a:spcBef>
                <a:spcPts val="0"/>
              </a:spcBef>
              <a:buClrTx/>
              <a:buNone/>
            </a:pPr>
            <a:r>
              <a:rPr lang="en-US" sz="3400" b="1" dirty="0">
                <a:solidFill>
                  <a:srgbClr val="00B050"/>
                </a:solidFill>
                <a:latin typeface="Bookman Old Style" panose="02050604050505020204" pitchFamily="18" charset="0"/>
              </a:rPr>
              <a:t>ADVANCE DIRECTIVES – Continued’</a:t>
            </a:r>
          </a:p>
          <a:p>
            <a:pPr marL="0" indent="0" algn="just">
              <a:lnSpc>
                <a:spcPct val="120000"/>
              </a:lnSpc>
              <a:spcBef>
                <a:spcPts val="0"/>
              </a:spcBef>
              <a:buClrTx/>
              <a:buNone/>
            </a:pPr>
            <a:r>
              <a:rPr lang="en-US" sz="3100" b="1" dirty="0">
                <a:solidFill>
                  <a:schemeClr val="tx1"/>
                </a:solidFill>
                <a:latin typeface="Bookman Old Style" panose="02050604050505020204" pitchFamily="18" charset="0"/>
              </a:rPr>
              <a:t>Three Types of Advance Directives</a:t>
            </a:r>
          </a:p>
          <a:p>
            <a:pPr marL="514350" indent="-514350" algn="just">
              <a:lnSpc>
                <a:spcPct val="120000"/>
              </a:lnSpc>
              <a:spcBef>
                <a:spcPts val="0"/>
              </a:spcBef>
              <a:buClrTx/>
              <a:buFont typeface="+mj-lt"/>
              <a:buAutoNum type="arabicPeriod"/>
            </a:pPr>
            <a:r>
              <a:rPr lang="en-US" sz="3100" dirty="0">
                <a:solidFill>
                  <a:schemeClr val="tx1"/>
                </a:solidFill>
                <a:latin typeface="Bookman Old Style" panose="02050604050505020204" pitchFamily="18" charset="0"/>
              </a:rPr>
              <a:t>Do Not Resuscitate order (</a:t>
            </a:r>
            <a:r>
              <a:rPr lang="en-US" sz="3100" dirty="0" err="1">
                <a:solidFill>
                  <a:schemeClr val="tx1"/>
                </a:solidFill>
                <a:latin typeface="Bookman Old Style" panose="02050604050505020204" pitchFamily="18" charset="0"/>
              </a:rPr>
              <a:t>DNR</a:t>
            </a:r>
            <a:r>
              <a:rPr lang="en-US" sz="3100" dirty="0">
                <a:solidFill>
                  <a:schemeClr val="tx1"/>
                </a:solidFill>
                <a:latin typeface="Bookman Old Style" panose="02050604050505020204" pitchFamily="18" charset="0"/>
              </a:rPr>
              <a:t>)</a:t>
            </a:r>
          </a:p>
          <a:p>
            <a:pPr marL="514350" indent="-514350" algn="just">
              <a:lnSpc>
                <a:spcPct val="120000"/>
              </a:lnSpc>
              <a:spcBef>
                <a:spcPts val="0"/>
              </a:spcBef>
              <a:buClrTx/>
              <a:buFont typeface="+mj-lt"/>
              <a:buAutoNum type="arabicPeriod"/>
            </a:pPr>
            <a:r>
              <a:rPr lang="en-US" sz="3100" dirty="0">
                <a:solidFill>
                  <a:schemeClr val="tx1"/>
                </a:solidFill>
                <a:latin typeface="Bookman Old Style" panose="02050604050505020204" pitchFamily="18" charset="0"/>
              </a:rPr>
              <a:t>Living wills</a:t>
            </a:r>
          </a:p>
          <a:p>
            <a:pPr marL="514350" indent="-514350" algn="just">
              <a:lnSpc>
                <a:spcPct val="120000"/>
              </a:lnSpc>
              <a:spcBef>
                <a:spcPts val="0"/>
              </a:spcBef>
              <a:buClrTx/>
              <a:buFont typeface="+mj-lt"/>
              <a:buAutoNum type="arabicPeriod"/>
            </a:pPr>
            <a:r>
              <a:rPr lang="en-US" sz="3100" dirty="0">
                <a:solidFill>
                  <a:schemeClr val="tx1"/>
                </a:solidFill>
                <a:latin typeface="Bookman Old Style" panose="02050604050505020204" pitchFamily="18" charset="0"/>
              </a:rPr>
              <a:t>Healthcare proxies</a:t>
            </a:r>
          </a:p>
          <a:p>
            <a:pPr marL="0" indent="0" algn="just">
              <a:lnSpc>
                <a:spcPct val="120000"/>
              </a:lnSpc>
              <a:spcBef>
                <a:spcPts val="0"/>
              </a:spcBef>
              <a:buClrTx/>
              <a:buNone/>
            </a:pPr>
            <a:r>
              <a:rPr lang="en-US" sz="3100" b="1" dirty="0">
                <a:solidFill>
                  <a:schemeClr val="tx1"/>
                </a:solidFill>
                <a:latin typeface="Bookman Old Style" panose="02050604050505020204" pitchFamily="18" charset="0"/>
              </a:rPr>
              <a:t>Do Not Resuscitate Order (</a:t>
            </a:r>
            <a:r>
              <a:rPr lang="en-US" sz="3100" b="1" dirty="0" err="1">
                <a:solidFill>
                  <a:schemeClr val="tx1"/>
                </a:solidFill>
                <a:latin typeface="Bookman Old Style" panose="02050604050505020204" pitchFamily="18" charset="0"/>
              </a:rPr>
              <a:t>DNR</a:t>
            </a:r>
            <a:r>
              <a:rPr lang="en-US" sz="3100" b="1" dirty="0">
                <a:solidFill>
                  <a:schemeClr val="tx1"/>
                </a:solidFill>
                <a:latin typeface="Bookman Old Style" panose="02050604050505020204" pitchFamily="18" charset="0"/>
              </a:rPr>
              <a: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This is a legal document.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Signed by the patient and his physician</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Patient has a terminal illness and does not wish to prolong life through resuscitative efforts.</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Become familiar with protocols prior to need.</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When in doubt, resuscitate.</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Describes which life-sustaining procedures, if any, should be performed – Laws differ among states. – An order may include a physician order or medical jewelry.</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Generally, </a:t>
            </a:r>
            <a:r>
              <a:rPr lang="en-US" sz="3100" dirty="0" err="1">
                <a:solidFill>
                  <a:schemeClr val="tx1"/>
                </a:solidFill>
                <a:latin typeface="Bookman Old Style" panose="02050604050505020204" pitchFamily="18" charset="0"/>
              </a:rPr>
              <a:t>DNRs</a:t>
            </a:r>
            <a:r>
              <a:rPr lang="en-US" sz="3100" dirty="0">
                <a:solidFill>
                  <a:schemeClr val="tx1"/>
                </a:solidFill>
                <a:latin typeface="Bookman Old Style" panose="02050604050505020204" pitchFamily="18" charset="0"/>
              </a:rPr>
              <a:t> must: – Clearly state medical condition – Have patient/guardian signature – Have signature of one or more physicians • You must still provide supportive measures if a patient is not in cardiac arrest.</a:t>
            </a:r>
          </a:p>
          <a:p>
            <a:pPr marL="0" indent="0" algn="just">
              <a:lnSpc>
                <a:spcPct val="120000"/>
              </a:lnSpc>
              <a:spcBef>
                <a:spcPts val="0"/>
              </a:spcBef>
              <a:buClrTx/>
              <a:buNone/>
            </a:pPr>
            <a:endParaRPr lang="en-US" sz="2600" dirty="0">
              <a:latin typeface="Bookman Old Style" panose="02050604050505020204" pitchFamily="18" charset="0"/>
            </a:endParaRPr>
          </a:p>
          <a:p>
            <a:pPr marL="0" indent="0" algn="just">
              <a:lnSpc>
                <a:spcPct val="120000"/>
              </a:lnSpc>
              <a:spcBef>
                <a:spcPts val="0"/>
              </a:spcBef>
              <a:buClrTx/>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87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Do Not Resuscitate (</a:t>
            </a:r>
            <a:r>
              <a:rPr lang="en-US" sz="2600" b="1" dirty="0" err="1">
                <a:solidFill>
                  <a:srgbClr val="00B050"/>
                </a:solidFill>
                <a:latin typeface="Bookman Old Style" panose="02050604050505020204" pitchFamily="18" charset="0"/>
              </a:rPr>
              <a:t>DNR</a:t>
            </a:r>
            <a:r>
              <a:rPr lang="en-US" sz="2600" b="1" dirty="0">
                <a:solidFill>
                  <a:srgbClr val="00B050"/>
                </a:solidFill>
                <a:latin typeface="Bookman Old Style" panose="02050604050505020204" pitchFamily="18" charset="0"/>
              </a:rPr>
              <a:t>) Order</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670830"/>
            <a:ext cx="8610600" cy="6157217"/>
          </a:xfrm>
          <a:prstGeom prst="rect">
            <a:avLst/>
          </a:prstGeom>
        </p:spPr>
      </p:pic>
    </p:spTree>
    <p:extLst>
      <p:ext uri="{BB962C8B-B14F-4D97-AF65-F5344CB8AC3E}">
        <p14:creationId xmlns:p14="http://schemas.microsoft.com/office/powerpoint/2010/main" val="3911686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0" indent="0" algn="just">
              <a:lnSpc>
                <a:spcPct val="120000"/>
              </a:lnSpc>
              <a:spcBef>
                <a:spcPts val="0"/>
              </a:spcBef>
              <a:buClrTx/>
              <a:buNone/>
            </a:pPr>
            <a:r>
              <a:rPr lang="en-US" sz="3100" b="1" dirty="0">
                <a:solidFill>
                  <a:schemeClr val="tx1"/>
                </a:solidFill>
                <a:latin typeface="Bookman Old Style" panose="02050604050505020204" pitchFamily="18" charset="0"/>
              </a:rPr>
              <a:t>Living Will and Health Care Power of Attorney </a:t>
            </a:r>
          </a:p>
          <a:p>
            <a:pPr marL="0" indent="0" algn="just">
              <a:lnSpc>
                <a:spcPct val="120000"/>
              </a:lnSpc>
              <a:spcBef>
                <a:spcPts val="0"/>
              </a:spcBef>
              <a:buClrTx/>
              <a:buNone/>
            </a:pPr>
            <a:r>
              <a:rPr lang="en-US" sz="3100" dirty="0">
                <a:solidFill>
                  <a:schemeClr val="tx1"/>
                </a:solidFill>
                <a:latin typeface="Bookman Old Style" panose="02050604050505020204" pitchFamily="18" charset="0"/>
              </a:rPr>
              <a:t>– Related to end-of-life medical care</a:t>
            </a:r>
          </a:p>
          <a:p>
            <a:pPr marL="0" indent="0" algn="just">
              <a:lnSpc>
                <a:spcPct val="120000"/>
              </a:lnSpc>
              <a:spcBef>
                <a:spcPts val="0"/>
              </a:spcBef>
              <a:buClrTx/>
              <a:buNone/>
            </a:pPr>
            <a:r>
              <a:rPr lang="en-US" sz="3100" dirty="0">
                <a:solidFill>
                  <a:schemeClr val="tx1"/>
                </a:solidFill>
                <a:latin typeface="Bookman Old Style" panose="02050604050505020204" pitchFamily="18" charset="0"/>
              </a:rPr>
              <a:t>– Sometimes called durable powers of attorney</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Various types of powers of attorney – Not all authorize health care</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Review the power of attorney carefully. – Contact medical control when in doubt. </a:t>
            </a:r>
          </a:p>
          <a:p>
            <a:pPr algn="just">
              <a:lnSpc>
                <a:spcPct val="120000"/>
              </a:lnSpc>
              <a:spcBef>
                <a:spcPts val="0"/>
              </a:spcBef>
              <a:buClrTx/>
              <a:buFont typeface="Wingdings" panose="05000000000000000000" pitchFamily="2" charset="2"/>
              <a:buChar char="q"/>
            </a:pPr>
            <a:r>
              <a:rPr lang="en-US" sz="3100" u="sng" dirty="0">
                <a:solidFill>
                  <a:schemeClr val="tx1"/>
                </a:solidFill>
                <a:latin typeface="Bookman Old Style" panose="02050604050505020204" pitchFamily="18" charset="0"/>
              </a:rPr>
              <a:t>Living wills </a:t>
            </a:r>
            <a:r>
              <a:rPr lang="en-US" sz="3100" dirty="0">
                <a:solidFill>
                  <a:schemeClr val="tx1"/>
                </a:solidFill>
                <a:latin typeface="Bookman Old Style" panose="02050604050505020204" pitchFamily="18" charset="0"/>
              </a:rPr>
              <a:t>generally require a precondition. – A living will often contains a health care power of attorney. – Consult medical control if it does not.</a:t>
            </a:r>
          </a:p>
          <a:p>
            <a:pPr algn="just">
              <a:lnSpc>
                <a:spcPct val="120000"/>
              </a:lnSpc>
              <a:spcBef>
                <a:spcPts val="0"/>
              </a:spcBef>
              <a:buClrTx/>
              <a:buFont typeface="Wingdings" panose="05000000000000000000" pitchFamily="2" charset="2"/>
              <a:buChar char="q"/>
            </a:pPr>
            <a:r>
              <a:rPr lang="en-US" sz="3100" dirty="0">
                <a:solidFill>
                  <a:schemeClr val="tx1"/>
                </a:solidFill>
                <a:latin typeface="Bookman Old Style" panose="02050604050505020204" pitchFamily="18" charset="0"/>
              </a:rPr>
              <a:t>Surrogate decision maker – Has no authority until the patient becomes incapable. – Defer to patient whenever possible.</a:t>
            </a:r>
          </a:p>
          <a:p>
            <a:pPr marL="0" indent="0" algn="just">
              <a:lnSpc>
                <a:spcPct val="120000"/>
              </a:lnSpc>
              <a:spcBef>
                <a:spcPts val="0"/>
              </a:spcBef>
              <a:buClrTx/>
              <a:buNone/>
            </a:pPr>
            <a:endParaRPr lang="en-US" sz="2600" dirty="0">
              <a:latin typeface="Bookman Old Style" panose="02050604050505020204" pitchFamily="18" charset="0"/>
            </a:endParaRPr>
          </a:p>
          <a:p>
            <a:pPr marL="0" indent="0" algn="just">
              <a:lnSpc>
                <a:spcPct val="120000"/>
              </a:lnSpc>
              <a:spcBef>
                <a:spcPts val="0"/>
              </a:spcBef>
              <a:buClrTx/>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marL="0" indent="0" algn="just">
              <a:buNone/>
            </a:pPr>
            <a:endParaRPr lang="en-US" sz="2400" dirty="0">
              <a:latin typeface="Bookman Old Style" panose="02050604050505020204" pitchFamily="18" charset="0"/>
            </a:endParaRPr>
          </a:p>
          <a:p>
            <a:pPr algn="just"/>
            <a:endParaRPr lang="en-US" sz="2400" dirty="0">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4238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Organ Donation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 organ donor is a patient who has completed a legal document that allows for donation of organs in the event of his death.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patient’s driver’s license may also indicate that the patient wishes to donate organs upon his death.</a:t>
            </a:r>
          </a:p>
          <a:p>
            <a:pPr marL="0" indent="0" algn="just">
              <a:lnSpc>
                <a:spcPct val="120000"/>
              </a:lnSpc>
              <a:spcBef>
                <a:spcPts val="0"/>
              </a:spcBef>
              <a:buClrTx/>
              <a:buNone/>
            </a:pPr>
            <a:r>
              <a:rPr lang="en-US" sz="2600" b="1" dirty="0" err="1">
                <a:solidFill>
                  <a:schemeClr val="tx1"/>
                </a:solidFill>
                <a:latin typeface="Bookman Old Style" panose="02050604050505020204" pitchFamily="18" charset="0"/>
              </a:rPr>
              <a:t>EMT</a:t>
            </a:r>
            <a:r>
              <a:rPr lang="en-US" sz="2600" b="1" dirty="0">
                <a:solidFill>
                  <a:schemeClr val="tx1"/>
                </a:solidFill>
                <a:latin typeface="Bookman Old Style" panose="02050604050505020204" pitchFamily="18" charset="0"/>
              </a:rPr>
              <a:t> Role in Organ Donation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Organ donor patients are treated the same as other patients.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Identify potential donors.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Notify medical direction.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Provide care to maintain vital organs.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3985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Organ Donor Form</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52400" y="762000"/>
            <a:ext cx="8839200" cy="5924651"/>
          </a:xfrm>
          <a:prstGeom prst="rect">
            <a:avLst/>
          </a:prstGeom>
        </p:spPr>
      </p:pic>
    </p:spTree>
    <p:extLst>
      <p:ext uri="{BB962C8B-B14F-4D97-AF65-F5344CB8AC3E}">
        <p14:creationId xmlns:p14="http://schemas.microsoft.com/office/powerpoint/2010/main" val="63431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lnSpcReduction="10000"/>
          </a:bodyPr>
          <a:lstStyle/>
          <a:p>
            <a:pPr marL="0" indent="0" algn="ctr">
              <a:lnSpc>
                <a:spcPct val="120000"/>
              </a:lnSpc>
              <a:spcBef>
                <a:spcPts val="0"/>
              </a:spcBef>
              <a:buClrTx/>
              <a:buNone/>
            </a:pPr>
            <a:r>
              <a:rPr lang="en-US" sz="2400" b="1" dirty="0">
                <a:solidFill>
                  <a:srgbClr val="00B050"/>
                </a:solidFill>
                <a:latin typeface="Bookman Old Style" panose="02050604050505020204" pitchFamily="18" charset="0"/>
              </a:rPr>
              <a:t>ETHICAL, MEDICAL, AND LEGAL ISSUES</a:t>
            </a:r>
            <a:endParaRPr lang="en-US" sz="3200" b="1" dirty="0">
              <a:solidFill>
                <a:srgbClr val="00B050"/>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Ethics – </a:t>
            </a:r>
            <a:r>
              <a:rPr lang="en-US" sz="2600" dirty="0">
                <a:solidFill>
                  <a:schemeClr val="tx1"/>
                </a:solidFill>
                <a:latin typeface="Bookman Old Style" panose="02050604050505020204" pitchFamily="18" charset="0"/>
              </a:rPr>
              <a:t>A set of moral principles or values that governs the conduct of an individual or a group</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What is lawful conduct is not always ethical conduct.</a:t>
            </a:r>
          </a:p>
          <a:p>
            <a:pPr lvl="1" algn="just">
              <a:lnSpc>
                <a:spcPct val="120000"/>
              </a:lnSpc>
              <a:spcBef>
                <a:spcPts val="0"/>
              </a:spcBef>
              <a:buClrTx/>
              <a:buFont typeface="Courier New" panose="02070309020205020404" pitchFamily="49" charset="0"/>
              <a:buChar char="o"/>
            </a:pPr>
            <a:r>
              <a:rPr lang="en-US" sz="2400" dirty="0">
                <a:solidFill>
                  <a:schemeClr val="tx1"/>
                </a:solidFill>
                <a:latin typeface="Bookman Old Style" panose="02050604050505020204" pitchFamily="18" charset="0"/>
              </a:rPr>
              <a:t>The law may </a:t>
            </a:r>
            <a:r>
              <a:rPr lang="en-US" sz="2400" b="1" u="sng" dirty="0">
                <a:solidFill>
                  <a:srgbClr val="FF0000"/>
                </a:solidFill>
                <a:latin typeface="Bookman Old Style" panose="02050604050505020204" pitchFamily="18" charset="0"/>
              </a:rPr>
              <a:t>permit</a:t>
            </a:r>
            <a:r>
              <a:rPr lang="en-US" sz="2400" dirty="0">
                <a:solidFill>
                  <a:schemeClr val="tx1"/>
                </a:solidFill>
                <a:latin typeface="Bookman Old Style" panose="02050604050505020204" pitchFamily="18" charset="0"/>
              </a:rPr>
              <a:t> something that would be ethically wrong.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Ethics are related to moral actions conduct, motive or character. Ethics are related to what the profession of emergency medical service providers deems (thinks) right, so treating a patient ethically means doing so in a manner that conforms the professional standards of conduct.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Ethics signifies moral values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644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Unit Name 						Hours</a:t>
            </a:r>
          </a:p>
          <a:p>
            <a:pPr marL="0" indent="0" algn="just">
              <a:buClrTx/>
              <a:buNone/>
            </a:pPr>
            <a:r>
              <a:rPr lang="en-US" sz="3200" b="1" dirty="0">
                <a:solidFill>
                  <a:schemeClr val="tx1"/>
                </a:solidFill>
              </a:rPr>
              <a:t>									        </a:t>
            </a:r>
            <a:r>
              <a:rPr lang="en-US" sz="2800" b="1" dirty="0">
                <a:solidFill>
                  <a:schemeClr val="tx1"/>
                </a:solidFill>
              </a:rPr>
              <a:t>Theory  Practical</a:t>
            </a:r>
          </a:p>
          <a:p>
            <a:pPr marL="514350" indent="-514350" algn="just">
              <a:buClrTx/>
              <a:buFont typeface="+mj-lt"/>
              <a:buAutoNum type="arabicPeriod"/>
            </a:pPr>
            <a:r>
              <a:rPr lang="en-US" sz="2800" dirty="0">
                <a:solidFill>
                  <a:schemeClr val="tx1"/>
                </a:solidFill>
              </a:rPr>
              <a:t>Medical-legal issues						10		0</a:t>
            </a:r>
          </a:p>
          <a:p>
            <a:pPr marL="514350" indent="-514350" algn="just">
              <a:buClrTx/>
              <a:buFont typeface="+mj-lt"/>
              <a:buAutoNum type="arabicPeriod"/>
            </a:pPr>
            <a:r>
              <a:rPr lang="en-US" sz="2800" dirty="0">
                <a:solidFill>
                  <a:schemeClr val="tx1"/>
                </a:solidFill>
              </a:rPr>
              <a:t>Corruption and anticorruption</a:t>
            </a:r>
          </a:p>
          <a:p>
            <a:pPr marL="0" indent="0" algn="just">
              <a:buClrTx/>
              <a:buNone/>
            </a:pPr>
            <a:r>
              <a:rPr lang="en-US" sz="2800" dirty="0">
                <a:solidFill>
                  <a:schemeClr val="tx1"/>
                </a:solidFill>
              </a:rPr>
              <a:t>measures                                          10     0</a:t>
            </a: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9366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29400"/>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700" b="1" dirty="0">
                <a:solidFill>
                  <a:schemeClr val="tx1"/>
                </a:solidFill>
                <a:latin typeface="Bookman Old Style" panose="02050604050505020204" pitchFamily="18" charset="0"/>
              </a:rPr>
              <a:t>Ethical principle: </a:t>
            </a:r>
            <a:r>
              <a:rPr lang="en-US" sz="2700" dirty="0">
                <a:solidFill>
                  <a:schemeClr val="tx1"/>
                </a:solidFill>
                <a:latin typeface="Bookman Old Style" panose="02050604050505020204" pitchFamily="18" charset="0"/>
              </a:rPr>
              <a:t>Caring for all patients with a sense of excellence (quality), so you must strive to be at your best at all times.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Improve your performance through hand-on experience and continuing education.</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Honest reporting is essential which important for quality improvement.</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Records and report is essential.</a:t>
            </a:r>
          </a:p>
          <a:p>
            <a:pPr marL="0" indent="0" algn="just">
              <a:lnSpc>
                <a:spcPct val="120000"/>
              </a:lnSpc>
              <a:spcBef>
                <a:spcPts val="0"/>
              </a:spcBef>
              <a:buClrTx/>
              <a:buNone/>
            </a:pPr>
            <a:r>
              <a:rPr lang="en-US" sz="2700" b="1" dirty="0">
                <a:solidFill>
                  <a:schemeClr val="tx1"/>
                </a:solidFill>
                <a:latin typeface="Bookman Old Style" panose="02050604050505020204" pitchFamily="18" charset="0"/>
              </a:rPr>
              <a:t>Ethical Responsibilities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Make patient’s needs a priority.</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Maintain skills and knowledge.</a:t>
            </a:r>
          </a:p>
          <a:p>
            <a:pPr>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Critically review performance (Quality Improvement).</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Prepare honest reports.</a:t>
            </a:r>
          </a:p>
          <a:p>
            <a:pPr marL="0" indent="0" algn="just">
              <a:lnSpc>
                <a:spcPct val="120000"/>
              </a:lnSpc>
              <a:spcBef>
                <a:spcPts val="0"/>
              </a:spcBef>
              <a:buClrTx/>
              <a:buNone/>
            </a:pPr>
            <a:r>
              <a:rPr lang="en-US" sz="2700" b="1" dirty="0">
                <a:solidFill>
                  <a:schemeClr val="tx1"/>
                </a:solidFill>
                <a:latin typeface="Bookman Old Style" panose="02050604050505020204" pitchFamily="18" charset="0"/>
              </a:rPr>
              <a:t>In Medical Ethics apply three basic ethical concepts when making a decision:</a:t>
            </a:r>
          </a:p>
          <a:p>
            <a:pPr marL="0" indent="0" algn="just">
              <a:lnSpc>
                <a:spcPct val="120000"/>
              </a:lnSpc>
              <a:spcBef>
                <a:spcPts val="0"/>
              </a:spcBef>
              <a:buClrTx/>
              <a:buNone/>
            </a:pPr>
            <a:r>
              <a:rPr lang="en-US" sz="2700" dirty="0">
                <a:solidFill>
                  <a:schemeClr val="tx1"/>
                </a:solidFill>
                <a:latin typeface="Bookman Old Style" panose="02050604050505020204" pitchFamily="18" charset="0"/>
              </a:rPr>
              <a:t>– Do no harm.</a:t>
            </a:r>
          </a:p>
          <a:p>
            <a:pPr marL="0" indent="0" algn="just">
              <a:lnSpc>
                <a:spcPct val="120000"/>
              </a:lnSpc>
              <a:spcBef>
                <a:spcPts val="0"/>
              </a:spcBef>
              <a:buClrTx/>
              <a:buNone/>
            </a:pPr>
            <a:r>
              <a:rPr lang="en-US" sz="2700" dirty="0">
                <a:solidFill>
                  <a:schemeClr val="tx1"/>
                </a:solidFill>
                <a:latin typeface="Bookman Old Style" panose="02050604050505020204" pitchFamily="18" charset="0"/>
              </a:rPr>
              <a:t>– Act in good faith.</a:t>
            </a:r>
          </a:p>
          <a:p>
            <a:pPr marL="0" indent="0" algn="just">
              <a:lnSpc>
                <a:spcPct val="120000"/>
              </a:lnSpc>
              <a:spcBef>
                <a:spcPts val="0"/>
              </a:spcBef>
              <a:buClrTx/>
              <a:buNone/>
            </a:pPr>
            <a:r>
              <a:rPr lang="en-US" sz="2700" dirty="0">
                <a:solidFill>
                  <a:schemeClr val="tx1"/>
                </a:solidFill>
                <a:latin typeface="Bookman Old Style" panose="02050604050505020204" pitchFamily="18" charset="0"/>
              </a:rPr>
              <a:t>– Act in the patient’s best interest.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4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675647"/>
          </a:xfrm>
        </p:spPr>
        <p:txBody>
          <a:bodyPr>
            <a:normAutofit fontScale="77500" lnSpcReduction="20000"/>
          </a:bodyPr>
          <a:lstStyle/>
          <a:p>
            <a:pPr marL="0" indent="0" algn="just">
              <a:lnSpc>
                <a:spcPct val="120000"/>
              </a:lnSpc>
              <a:spcBef>
                <a:spcPts val="0"/>
              </a:spcBef>
              <a:buClrTx/>
              <a:buNone/>
            </a:pPr>
            <a:r>
              <a:rPr lang="en-US" sz="2700" b="1" dirty="0">
                <a:solidFill>
                  <a:srgbClr val="00B050"/>
                </a:solidFill>
                <a:latin typeface="Bookman Old Style" panose="02050604050505020204" pitchFamily="18" charset="0"/>
              </a:rPr>
              <a:t>Principles of medical and health professions ethics:</a:t>
            </a:r>
          </a:p>
          <a:p>
            <a:pPr marL="0" indent="0" algn="just">
              <a:lnSpc>
                <a:spcPct val="120000"/>
              </a:lnSpc>
              <a:spcBef>
                <a:spcPts val="0"/>
              </a:spcBef>
              <a:buClrTx/>
              <a:buNone/>
            </a:pPr>
            <a:r>
              <a:rPr lang="en-US" sz="2700" dirty="0">
                <a:solidFill>
                  <a:schemeClr val="tx1"/>
                </a:solidFill>
                <a:latin typeface="Bookman Old Style" panose="02050604050505020204" pitchFamily="18" charset="0"/>
              </a:rPr>
              <a:t>Some of the principles on which general and global consensus is possible even though some differences of detail may exist in some cultures are:</a:t>
            </a:r>
          </a:p>
          <a:p>
            <a:pPr algn="just">
              <a:lnSpc>
                <a:spcPct val="120000"/>
              </a:lnSpc>
              <a:spcBef>
                <a:spcPts val="0"/>
              </a:spcBef>
              <a:buClrTx/>
              <a:buFont typeface="Wingdings" panose="05000000000000000000" pitchFamily="2" charset="2"/>
              <a:buChar char="q"/>
            </a:pPr>
            <a:r>
              <a:rPr lang="en-US" sz="2700" u="sng" dirty="0">
                <a:solidFill>
                  <a:schemeClr val="tx1"/>
                </a:solidFill>
                <a:latin typeface="Bookman Old Style" panose="02050604050505020204" pitchFamily="18" charset="0"/>
              </a:rPr>
              <a:t>Respect for human life </a:t>
            </a:r>
            <a:r>
              <a:rPr lang="en-US" sz="2700" dirty="0">
                <a:solidFill>
                  <a:schemeClr val="tx1"/>
                </a:solidFill>
                <a:latin typeface="Bookman Old Style" panose="02050604050505020204" pitchFamily="18" charset="0"/>
              </a:rPr>
              <a:t>and recognition of the inherent worth and dignity of individuals and their right to confidentiality.</a:t>
            </a:r>
          </a:p>
          <a:p>
            <a:pPr algn="just">
              <a:lnSpc>
                <a:spcPct val="120000"/>
              </a:lnSpc>
              <a:spcBef>
                <a:spcPts val="0"/>
              </a:spcBef>
              <a:buClrTx/>
              <a:buFont typeface="Wingdings" panose="05000000000000000000" pitchFamily="2" charset="2"/>
              <a:buChar char="q"/>
            </a:pPr>
            <a:r>
              <a:rPr lang="en-US" sz="2700" u="sng" dirty="0">
                <a:solidFill>
                  <a:schemeClr val="tx1"/>
                </a:solidFill>
                <a:latin typeface="Bookman Old Style" panose="02050604050505020204" pitchFamily="18" charset="0"/>
              </a:rPr>
              <a:t>Respect for persons </a:t>
            </a:r>
            <a:r>
              <a:rPr lang="en-US" sz="2700" dirty="0">
                <a:solidFill>
                  <a:schemeClr val="tx1"/>
                </a:solidFill>
                <a:latin typeface="Bookman Old Style" panose="02050604050505020204" pitchFamily="18" charset="0"/>
              </a:rPr>
              <a:t>recognizes all people as autonomous agents and requires that their choices (consent or refusal) be observed.</a:t>
            </a:r>
          </a:p>
          <a:p>
            <a:pPr algn="just">
              <a:lnSpc>
                <a:spcPct val="120000"/>
              </a:lnSpc>
              <a:spcBef>
                <a:spcPts val="0"/>
              </a:spcBef>
              <a:buClrTx/>
              <a:buFont typeface="Wingdings" panose="05000000000000000000" pitchFamily="2" charset="2"/>
              <a:buChar char="q"/>
            </a:pPr>
            <a:r>
              <a:rPr lang="en-US" sz="2700" u="sng" dirty="0">
                <a:solidFill>
                  <a:schemeClr val="tx1"/>
                </a:solidFill>
                <a:latin typeface="Bookman Old Style" panose="02050604050505020204" pitchFamily="18" charset="0"/>
              </a:rPr>
              <a:t>Doing good (beneficence)</a:t>
            </a:r>
            <a:r>
              <a:rPr lang="en-US" sz="2700" dirty="0">
                <a:solidFill>
                  <a:schemeClr val="tx1"/>
                </a:solidFill>
                <a:latin typeface="Bookman Old Style" panose="02050604050505020204" pitchFamily="18" charset="0"/>
              </a:rPr>
              <a:t> and doing no harm (non-maleficence) are two complementary ethical principles that impose affirmative duties on researchers to maximize any benefits for subjects and minimize risks to them.</a:t>
            </a:r>
          </a:p>
          <a:p>
            <a:pPr algn="just">
              <a:lnSpc>
                <a:spcPct val="120000"/>
              </a:lnSpc>
              <a:spcBef>
                <a:spcPts val="0"/>
              </a:spcBef>
              <a:buClrTx/>
              <a:buFont typeface="Wingdings" panose="05000000000000000000" pitchFamily="2" charset="2"/>
              <a:buChar char="q"/>
            </a:pPr>
            <a:r>
              <a:rPr lang="en-US" sz="2700" u="sng" dirty="0">
                <a:solidFill>
                  <a:schemeClr val="tx1"/>
                </a:solidFill>
                <a:latin typeface="Bookman Old Style" panose="02050604050505020204" pitchFamily="18" charset="0"/>
              </a:rPr>
              <a:t>Justice requires </a:t>
            </a:r>
            <a:r>
              <a:rPr lang="en-US" sz="2700" dirty="0">
                <a:solidFill>
                  <a:schemeClr val="tx1"/>
                </a:solidFill>
                <a:latin typeface="Bookman Old Style" panose="02050604050505020204" pitchFamily="18" charset="0"/>
              </a:rPr>
              <a:t>that humans be treated equally.</a:t>
            </a:r>
          </a:p>
          <a:p>
            <a:pPr algn="just">
              <a:lnSpc>
                <a:spcPct val="120000"/>
              </a:lnSpc>
              <a:spcBef>
                <a:spcPts val="0"/>
              </a:spcBef>
              <a:buClrTx/>
              <a:buFont typeface="Wingdings" panose="05000000000000000000" pitchFamily="2" charset="2"/>
              <a:buChar char="q"/>
            </a:pPr>
            <a:r>
              <a:rPr lang="en-GB" sz="2700" u="sng" dirty="0">
                <a:solidFill>
                  <a:schemeClr val="tx1"/>
                </a:solidFill>
                <a:latin typeface="Bookman Old Style" panose="02050604050505020204" pitchFamily="18" charset="0"/>
              </a:rPr>
              <a:t>Autonomy </a:t>
            </a:r>
            <a:endParaRPr lang="en-US" sz="2700" u="sng"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800" b="1" dirty="0">
                <a:solidFill>
                  <a:schemeClr val="tx1"/>
                </a:solidFill>
                <a:latin typeface="Bookman Old Style" panose="02050604050505020204" pitchFamily="18" charset="0"/>
              </a:rPr>
              <a:t>NB: (Summary): The Cardinal ethical principles of medical and health professions:</a:t>
            </a:r>
          </a:p>
          <a:p>
            <a:pPr marL="514350" indent="-514350" algn="just">
              <a:lnSpc>
                <a:spcPct val="120000"/>
              </a:lnSpc>
              <a:spcBef>
                <a:spcPts val="0"/>
              </a:spcBef>
              <a:buClrTx/>
              <a:buFont typeface="+mj-lt"/>
              <a:buAutoNum type="arabicPeriod"/>
            </a:pPr>
            <a:r>
              <a:rPr lang="en-US" sz="2800" dirty="0">
                <a:solidFill>
                  <a:schemeClr val="tx1"/>
                </a:solidFill>
                <a:latin typeface="Bookman Old Style" panose="02050604050505020204" pitchFamily="18" charset="0"/>
              </a:rPr>
              <a:t>Respect of human dignity,</a:t>
            </a:r>
          </a:p>
          <a:p>
            <a:pPr marL="514350" indent="-514350" algn="just">
              <a:lnSpc>
                <a:spcPct val="120000"/>
              </a:lnSpc>
              <a:spcBef>
                <a:spcPts val="0"/>
              </a:spcBef>
              <a:buClrTx/>
              <a:buFont typeface="+mj-lt"/>
              <a:buAutoNum type="arabicPeriod"/>
            </a:pPr>
            <a:r>
              <a:rPr lang="en-US" sz="2800" dirty="0">
                <a:solidFill>
                  <a:schemeClr val="tx1"/>
                </a:solidFill>
                <a:latin typeface="Bookman Old Style" panose="02050604050505020204" pitchFamily="18" charset="0"/>
              </a:rPr>
              <a:t>Justice; and</a:t>
            </a:r>
          </a:p>
          <a:p>
            <a:pPr marL="514350" indent="-514350" algn="just">
              <a:lnSpc>
                <a:spcPct val="120000"/>
              </a:lnSpc>
              <a:spcBef>
                <a:spcPts val="0"/>
              </a:spcBef>
              <a:buClrTx/>
              <a:buFont typeface="+mj-lt"/>
              <a:buAutoNum type="arabicPeriod"/>
            </a:pPr>
            <a:r>
              <a:rPr lang="en-US" sz="2800" dirty="0">
                <a:solidFill>
                  <a:schemeClr val="tx1"/>
                </a:solidFill>
                <a:latin typeface="Bookman Old Style" panose="02050604050505020204" pitchFamily="18" charset="0"/>
              </a:rPr>
              <a:t>Beneficence.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19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Beneficence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term beneficence connotes acts of mercy, kindness, and charity, and is suggestive of altruism, love, humanity, and promoting the good of others.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beneficence is oriented exclusively to the end of healing and not to any other form of benefit.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Whereas beneficence refers to an action done to benefit others, benevolence refers to the morally valuable character trait—or virtue—of being disposed to act for the benefit of others.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u="sng" dirty="0">
                <a:solidFill>
                  <a:schemeClr val="tx1"/>
                </a:solidFill>
                <a:latin typeface="Bookman Old Style" panose="02050604050505020204" pitchFamily="18" charset="0"/>
              </a:rPr>
              <a:t>harm principle: </a:t>
            </a:r>
            <a:r>
              <a:rPr lang="en-US" sz="2600" dirty="0">
                <a:solidFill>
                  <a:schemeClr val="tx1"/>
                </a:solidFill>
                <a:latin typeface="Bookman Old Style" panose="02050604050505020204" pitchFamily="18" charset="0"/>
              </a:rPr>
              <a:t>A person's liberty (or autonomy) is justifiably restricted to prevent harm to others caused by that person.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u="sng" dirty="0">
                <a:solidFill>
                  <a:schemeClr val="tx1"/>
                </a:solidFill>
                <a:latin typeface="Bookman Old Style" panose="02050604050505020204" pitchFamily="18" charset="0"/>
              </a:rPr>
              <a:t>principle of paternalism,</a:t>
            </a:r>
            <a:r>
              <a:rPr lang="en-US" sz="2600" dirty="0">
                <a:solidFill>
                  <a:schemeClr val="tx1"/>
                </a:solidFill>
                <a:latin typeface="Bookman Old Style" panose="02050604050505020204" pitchFamily="18" charset="0"/>
              </a:rPr>
              <a:t> which renders acceptable certain attempts to benefit another person when the other does not prefer to receive the benefit, is not a defensible moral principle.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0774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3100" b="1" dirty="0">
                <a:solidFill>
                  <a:srgbClr val="00B050"/>
                </a:solidFill>
                <a:latin typeface="Bookman Old Style" panose="02050604050505020204" pitchFamily="18" charset="0"/>
              </a:rPr>
              <a:t>Autonomy: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Means that people, being individuals with individual differences must have a freedom to choose their own ways and means of being moral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Respect for autonomy involves respecting another persons rights and dignity such that a person reaches a maximum level of fulfillment as a human being.</a:t>
            </a:r>
            <a:endParaRPr lang="en-GB"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The </a:t>
            </a:r>
            <a:r>
              <a:rPr lang="en-US" sz="2600" dirty="0">
                <a:solidFill>
                  <a:schemeClr val="tx1"/>
                </a:solidFill>
                <a:latin typeface="Bookman Old Style" panose="02050604050505020204" pitchFamily="18" charset="0"/>
              </a:rPr>
              <a:t>existence as independent moral agent: a personal independence and the capacity to make moral decisions and act on them.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Respect for autonomy is the basis for informed consent and advance directives.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Autonomy is a general indicator of health. This makes autonomy an indicator for both personal well-being, and for the well-being of the profession.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principle of autonomy recognizes the rights of individuals to self-determination.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19261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the context of health care this means that the relationship between client is based on a respect for him or her as a person and with individual rights.</a:t>
            </a:r>
            <a:endParaRPr lang="en-GB" sz="2600" b="1" dirty="0">
              <a:solidFill>
                <a:srgbClr val="00B050"/>
              </a:solidFill>
              <a:latin typeface="Bookman Old Style" panose="02050604050505020204" pitchFamily="18" charset="0"/>
            </a:endParaRPr>
          </a:p>
          <a:p>
            <a:pPr marL="0" indent="0" algn="just">
              <a:lnSpc>
                <a:spcPct val="120000"/>
              </a:lnSpc>
              <a:spcBef>
                <a:spcPts val="0"/>
              </a:spcBef>
              <a:buClrTx/>
              <a:buNone/>
            </a:pPr>
            <a:r>
              <a:rPr lang="en-GB" sz="2600" b="1" dirty="0">
                <a:solidFill>
                  <a:srgbClr val="00B050"/>
                </a:solidFill>
                <a:latin typeface="Bookman Old Style" panose="02050604050505020204" pitchFamily="18" charset="0"/>
              </a:rPr>
              <a:t>Patient’s Autonomy</a:t>
            </a:r>
            <a:endParaRPr lang="en-US" sz="2600" b="1" dirty="0">
              <a:solidFill>
                <a:srgbClr val="00B050"/>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Patients have the right to direct their own care – This applies in almost every case. Respect and honor patient’s rights. Regardless of perceptions of others. Even if patient’s death is result.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Resolve ethical conflicts through communication. – If you disagree with a physician, discuss it. – Always act as a patient advocate.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1565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Confidentiality: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Communication between you and the patient is considered confidential and cannot be disclosed without permission from the patient or a court order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All patient information must be kept confidential and shared only with the appropriate staff involved in the care of the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Keep records out of sight so night workers and 	other patients can not view it.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Do not discuss the case with anyone outside the 	medical office.</a:t>
            </a: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Principles of Confidentiality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Establishment of Physician-Patient Relationship</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Legal Requirements to Maintain Confidentiality of Information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Increase in Legal Risks if Information is Misused</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8655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Confidential Information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Any information you obtain about a patient’s history, condition, or treatment is considered confidential and must not be shared with anyone else.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Exception to written release:</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Subpoena</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Other healthcare personnel treating patient</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Mandatory reporting (rape, abuse)</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Insurance</a:t>
            </a:r>
          </a:p>
          <a:p>
            <a:pPr marL="0" indent="0" algn="ctr">
              <a:lnSpc>
                <a:spcPct val="120000"/>
              </a:lnSpc>
              <a:spcBef>
                <a:spcPts val="0"/>
              </a:spcBef>
              <a:buClrTx/>
              <a:buNone/>
            </a:pPr>
            <a:endParaRPr lang="en-US" sz="2600" b="1" dirty="0">
              <a:solidFill>
                <a:schemeClr val="tx1"/>
              </a:solidFill>
              <a:latin typeface="Bookman Old Style" panose="02050604050505020204" pitchFamily="18" charset="0"/>
            </a:endParaRPr>
          </a:p>
          <a:p>
            <a:pPr marL="0" indent="0" algn="ctr">
              <a:lnSpc>
                <a:spcPct val="120000"/>
              </a:lnSpc>
              <a:spcBef>
                <a:spcPts val="0"/>
              </a:spcBef>
              <a:buClrTx/>
              <a:buNone/>
            </a:pPr>
            <a:r>
              <a:rPr lang="en-US" sz="2600" b="1" dirty="0" err="1">
                <a:solidFill>
                  <a:schemeClr val="tx1"/>
                </a:solidFill>
                <a:latin typeface="Bookman Old Style" panose="02050604050505020204" pitchFamily="18" charset="0"/>
              </a:rPr>
              <a:t>HIPAA</a:t>
            </a: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u="sng" dirty="0">
                <a:solidFill>
                  <a:schemeClr val="tx1"/>
                </a:solidFill>
                <a:latin typeface="Bookman Old Style" panose="02050604050505020204" pitchFamily="18" charset="0"/>
              </a:rPr>
              <a:t>H</a:t>
            </a:r>
            <a:r>
              <a:rPr lang="en-US" sz="2600" dirty="0">
                <a:solidFill>
                  <a:schemeClr val="tx1"/>
                </a:solidFill>
                <a:latin typeface="Bookman Old Style" panose="02050604050505020204" pitchFamily="18" charset="0"/>
              </a:rPr>
              <a:t>ealth </a:t>
            </a:r>
            <a:r>
              <a:rPr lang="en-US" sz="2600" u="sng" dirty="0">
                <a:solidFill>
                  <a:schemeClr val="tx1"/>
                </a:solidFill>
                <a:latin typeface="Bookman Old Style" panose="02050604050505020204" pitchFamily="18" charset="0"/>
              </a:rPr>
              <a:t>I</a:t>
            </a:r>
            <a:r>
              <a:rPr lang="en-US" sz="2600" dirty="0">
                <a:solidFill>
                  <a:schemeClr val="tx1"/>
                </a:solidFill>
                <a:latin typeface="Bookman Old Style" panose="02050604050505020204" pitchFamily="18" charset="0"/>
              </a:rPr>
              <a:t>nsurance </a:t>
            </a:r>
            <a:r>
              <a:rPr lang="en-US" sz="2600" u="sng" dirty="0">
                <a:solidFill>
                  <a:schemeClr val="tx1"/>
                </a:solidFill>
                <a:latin typeface="Bookman Old Style" panose="02050604050505020204" pitchFamily="18" charset="0"/>
              </a:rPr>
              <a:t>P</a:t>
            </a:r>
            <a:r>
              <a:rPr lang="en-US" sz="2600" dirty="0">
                <a:solidFill>
                  <a:schemeClr val="tx1"/>
                </a:solidFill>
                <a:latin typeface="Bookman Old Style" panose="02050604050505020204" pitchFamily="18" charset="0"/>
              </a:rPr>
              <a:t>ortability and </a:t>
            </a:r>
            <a:r>
              <a:rPr lang="en-US" sz="2600" u="sng" dirty="0">
                <a:solidFill>
                  <a:schemeClr val="tx1"/>
                </a:solidFill>
                <a:latin typeface="Bookman Old Style" panose="02050604050505020204" pitchFamily="18" charset="0"/>
              </a:rPr>
              <a:t>A</a:t>
            </a:r>
            <a:r>
              <a:rPr lang="en-US" sz="2600" dirty="0">
                <a:solidFill>
                  <a:schemeClr val="tx1"/>
                </a:solidFill>
                <a:latin typeface="Bookman Old Style" panose="02050604050505020204" pitchFamily="18" charset="0"/>
              </a:rPr>
              <a:t>ccountability </a:t>
            </a:r>
            <a:r>
              <a:rPr lang="en-US" sz="2600" u="sng" dirty="0">
                <a:solidFill>
                  <a:schemeClr val="tx1"/>
                </a:solidFill>
                <a:latin typeface="Bookman Old Style" panose="02050604050505020204" pitchFamily="18" charset="0"/>
              </a:rPr>
              <a:t>A</a:t>
            </a:r>
            <a:r>
              <a:rPr lang="en-US" sz="2600" dirty="0">
                <a:solidFill>
                  <a:schemeClr val="tx1"/>
                </a:solidFill>
                <a:latin typeface="Bookman Old Style" panose="02050604050505020204" pitchFamily="18" charset="0"/>
              </a:rPr>
              <a:t>ct mandates increased privacy of patient-specific medical information and its:</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Record keeping</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Storage</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Access</a:t>
            </a:r>
          </a:p>
          <a:p>
            <a:pPr marL="400050" lvl="1" indent="0" algn="just">
              <a:lnSpc>
                <a:spcPct val="120000"/>
              </a:lnSpc>
              <a:spcBef>
                <a:spcPts val="0"/>
              </a:spcBef>
              <a:buClrTx/>
              <a:buNone/>
            </a:pPr>
            <a:r>
              <a:rPr lang="en-US" sz="2400" dirty="0">
                <a:solidFill>
                  <a:schemeClr val="tx1"/>
                </a:solidFill>
                <a:latin typeface="Bookman Old Style" panose="02050604050505020204" pitchFamily="18" charset="0"/>
              </a:rPr>
              <a:t>– Discussion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9064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Use </a:t>
            </a:r>
            <a:r>
              <a:rPr lang="en-US" sz="2600" dirty="0">
                <a:solidFill>
                  <a:schemeClr val="tx1"/>
                </a:solidFill>
                <a:latin typeface="Bookman Old Style" panose="02050604050505020204" pitchFamily="18" charset="0"/>
              </a:rPr>
              <a:t>and </a:t>
            </a:r>
            <a:r>
              <a:rPr lang="en-US" sz="2600" b="1" dirty="0">
                <a:solidFill>
                  <a:schemeClr val="tx1"/>
                </a:solidFill>
                <a:latin typeface="Bookman Old Style" panose="02050604050505020204" pitchFamily="18" charset="0"/>
              </a:rPr>
              <a:t>Disclosure</a:t>
            </a:r>
            <a:r>
              <a:rPr lang="en-US" sz="2600" dirty="0">
                <a:solidFill>
                  <a:schemeClr val="tx1"/>
                </a:solidFill>
                <a:latin typeface="Bookman Old Style" panose="02050604050505020204" pitchFamily="18" charset="0"/>
              </a:rPr>
              <a:t> are two important concepts under </a:t>
            </a:r>
            <a:r>
              <a:rPr lang="en-US" sz="2600" dirty="0" err="1">
                <a:solidFill>
                  <a:schemeClr val="tx1"/>
                </a:solidFill>
                <a:latin typeface="Bookman Old Style" panose="02050604050505020204" pitchFamily="18" charset="0"/>
              </a:rPr>
              <a:t>HIPAA</a:t>
            </a:r>
            <a:r>
              <a:rPr lang="en-US" sz="2600" dirty="0">
                <a:solidFill>
                  <a:schemeClr val="tx1"/>
                </a:solidFill>
                <a:latin typeface="Bookman Old Style" panose="02050604050505020204" pitchFamily="18" charset="0"/>
              </a:rPr>
              <a:t> that must be understood.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Information is </a:t>
            </a:r>
            <a:r>
              <a:rPr lang="en-US" sz="2600" b="1" dirty="0">
                <a:solidFill>
                  <a:schemeClr val="tx1"/>
                </a:solidFill>
                <a:latin typeface="Bookman Old Style" panose="02050604050505020204" pitchFamily="18" charset="0"/>
              </a:rPr>
              <a:t>used</a:t>
            </a:r>
            <a:r>
              <a:rPr lang="en-US" sz="2600" dirty="0">
                <a:solidFill>
                  <a:schemeClr val="tx1"/>
                </a:solidFill>
                <a:latin typeface="Bookman Old Style" panose="02050604050505020204" pitchFamily="18" charset="0"/>
              </a:rPr>
              <a:t> when it moves within an organization.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Information is </a:t>
            </a:r>
            <a:r>
              <a:rPr lang="en-US" sz="2600" b="1" dirty="0">
                <a:solidFill>
                  <a:schemeClr val="tx1"/>
                </a:solidFill>
                <a:latin typeface="Bookman Old Style" panose="02050604050505020204" pitchFamily="18" charset="0"/>
              </a:rPr>
              <a:t>disclosed</a:t>
            </a:r>
            <a:r>
              <a:rPr lang="en-US" sz="2600" dirty="0">
                <a:solidFill>
                  <a:schemeClr val="tx1"/>
                </a:solidFill>
                <a:latin typeface="Bookman Old Style" panose="02050604050505020204" pitchFamily="18" charset="0"/>
              </a:rPr>
              <a:t> when it is transmitted between or among organizations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Examples of Use:  </a:t>
            </a:r>
            <a:r>
              <a:rPr lang="en-US" sz="2600" dirty="0">
                <a:solidFill>
                  <a:schemeClr val="tx1"/>
                </a:solidFill>
                <a:latin typeface="Bookman Old Style" panose="02050604050505020204" pitchFamily="18" charset="0"/>
              </a:rPr>
              <a:t>Sharing, Employing,  Applying,  Utilizing, Examining, Analyzing</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Examples of Disclosing: </a:t>
            </a:r>
            <a:r>
              <a:rPr lang="en-US" sz="2600" dirty="0">
                <a:solidFill>
                  <a:schemeClr val="tx1"/>
                </a:solidFill>
                <a:latin typeface="Bookman Old Style" panose="02050604050505020204" pitchFamily="18" charset="0"/>
              </a:rPr>
              <a:t>Release, Transfer,  Provision of access to, Divulging in any manner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provider is allowed to use health care information for:</a:t>
            </a:r>
          </a:p>
          <a:p>
            <a:pPr lvl="1" algn="just">
              <a:lnSpc>
                <a:spcPct val="120000"/>
              </a:lnSpc>
              <a:spcBef>
                <a:spcPts val="0"/>
              </a:spcBef>
              <a:buClrTx/>
              <a:buFont typeface="Wingdings" panose="05000000000000000000" pitchFamily="2" charset="2"/>
              <a:buChar char="§"/>
            </a:pPr>
            <a:r>
              <a:rPr lang="en-GB" sz="2400" b="1" dirty="0">
                <a:solidFill>
                  <a:schemeClr val="tx1"/>
                </a:solidFill>
                <a:latin typeface="Bookman Old Style" panose="02050604050505020204" pitchFamily="18" charset="0"/>
              </a:rPr>
              <a:t>Treatment: </a:t>
            </a:r>
            <a:r>
              <a:rPr lang="en-US" sz="2400" dirty="0">
                <a:solidFill>
                  <a:schemeClr val="tx1"/>
                </a:solidFill>
                <a:latin typeface="Bookman Old Style" panose="02050604050505020204" pitchFamily="18" charset="0"/>
              </a:rPr>
              <a:t>Providers are allowed to share information in order to provide care to patients.</a:t>
            </a:r>
          </a:p>
          <a:p>
            <a:pPr lvl="1" algn="just">
              <a:lnSpc>
                <a:spcPct val="120000"/>
              </a:lnSpc>
              <a:spcBef>
                <a:spcPts val="0"/>
              </a:spcBef>
              <a:buClrTx/>
              <a:buFont typeface="Wingdings" panose="05000000000000000000" pitchFamily="2" charset="2"/>
              <a:buChar char="§"/>
            </a:pPr>
            <a:r>
              <a:rPr lang="en-GB" sz="2400" b="1" dirty="0">
                <a:solidFill>
                  <a:schemeClr val="tx1"/>
                </a:solidFill>
                <a:latin typeface="Bookman Old Style" panose="02050604050505020204" pitchFamily="18" charset="0"/>
              </a:rPr>
              <a:t>Payment:</a:t>
            </a:r>
            <a:r>
              <a:rPr lang="en-GB" sz="2400" dirty="0">
                <a:solidFill>
                  <a:schemeClr val="tx1"/>
                </a:solidFill>
                <a:latin typeface="Bookman Old Style" panose="02050604050505020204" pitchFamily="18" charset="0"/>
              </a:rPr>
              <a:t> </a:t>
            </a:r>
            <a:r>
              <a:rPr lang="en-US" sz="2400" dirty="0">
                <a:solidFill>
                  <a:schemeClr val="tx1"/>
                </a:solidFill>
                <a:latin typeface="Bookman Old Style" panose="02050604050505020204" pitchFamily="18" charset="0"/>
              </a:rPr>
              <a:t>Providers are allowed to share information in order to receive payment for the treatment provided.</a:t>
            </a:r>
          </a:p>
          <a:p>
            <a:pPr lvl="1" algn="just">
              <a:lnSpc>
                <a:spcPct val="120000"/>
              </a:lnSpc>
              <a:spcBef>
                <a:spcPts val="0"/>
              </a:spcBef>
              <a:buClrTx/>
              <a:buFont typeface="Wingdings" panose="05000000000000000000" pitchFamily="2" charset="2"/>
              <a:buChar char="§"/>
            </a:pPr>
            <a:r>
              <a:rPr lang="en-GB" sz="2400" b="1" dirty="0">
                <a:solidFill>
                  <a:schemeClr val="tx1"/>
                </a:solidFill>
                <a:latin typeface="Bookman Old Style" panose="02050604050505020204" pitchFamily="18" charset="0"/>
              </a:rPr>
              <a:t>Operations: </a:t>
            </a:r>
            <a:r>
              <a:rPr lang="en-US" sz="2400" dirty="0">
                <a:solidFill>
                  <a:schemeClr val="tx1"/>
                </a:solidFill>
                <a:latin typeface="Bookman Old Style" panose="02050604050505020204" pitchFamily="18" charset="0"/>
              </a:rPr>
              <a:t>Providers are allowed to share information to conduct normal business activities, such as quality improvement.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57622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The following information may be disclosed without authorization: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Medical researchers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Emergencies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Funeral Directors/Coroners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Disaster Relief Services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Law enforcement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Abuse and Neglect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Organ and Tissue Donation 	Centers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Work related conditions that may  affect employee health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Judicial/administrative proceedings at the patient request or as directed by a subpoena or court order </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3453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r">
              <a:lnSpc>
                <a:spcPct val="120000"/>
              </a:lnSpc>
              <a:spcBef>
                <a:spcPts val="0"/>
              </a:spcBef>
              <a:buClrTx/>
              <a:buNone/>
            </a:pPr>
            <a:r>
              <a:rPr lang="en-US" sz="2600" b="1" dirty="0">
                <a:solidFill>
                  <a:schemeClr val="tx1"/>
                </a:solidFill>
                <a:latin typeface="Bookman Old Style" panose="02050604050505020204" pitchFamily="18" charset="0"/>
              </a:rPr>
              <a:t>Confidential Issues – Continued’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Security Rule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rule specifies how patient information is protected on:</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Computer networks</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The internet</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Disks and other storage media and extranets </a:t>
            </a:r>
          </a:p>
          <a:p>
            <a:pPr marL="0" indent="0" algn="just">
              <a:lnSpc>
                <a:spcPct val="120000"/>
              </a:lnSpc>
              <a:spcBef>
                <a:spcPts val="0"/>
              </a:spcBef>
              <a:buClrTx/>
              <a:buNone/>
            </a:pPr>
            <a:r>
              <a:rPr lang="en-US" sz="2600" u="sng" dirty="0">
                <a:solidFill>
                  <a:schemeClr val="tx1"/>
                </a:solidFill>
                <a:latin typeface="Bookman Old Style" panose="02050604050505020204" pitchFamily="18" charset="0"/>
              </a:rPr>
              <a:t>Other Security Avenues to Consider</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Chart security</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Reception area security</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 Fax security</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Medical Assistant clinical station security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6262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484"/>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990600"/>
            <a:ext cx="8610600" cy="5715000"/>
          </a:xfrm>
        </p:spPr>
        <p:txBody>
          <a:bodyPr>
            <a:normAutofit/>
          </a:bodyPr>
          <a:lstStyle/>
          <a:p>
            <a:pPr marL="514350" indent="-514350" algn="just">
              <a:buClrTx/>
              <a:buFont typeface="+mj-lt"/>
              <a:buAutoNum type="arabicPeriod"/>
            </a:pPr>
            <a:r>
              <a:rPr lang="en-US" sz="3200" b="1" dirty="0"/>
              <a:t>Medico-legal issues:</a:t>
            </a:r>
            <a:r>
              <a:rPr lang="en-US" sz="3200" dirty="0"/>
              <a:t> definitions, professional code of conduct, medico-legal cases and their consequences, regulatory bodies, government laws in healthcare.</a:t>
            </a:r>
          </a:p>
          <a:p>
            <a:pPr marL="514350" indent="-514350" algn="just">
              <a:buClrTx/>
              <a:buFont typeface="+mj-lt"/>
              <a:buAutoNum type="arabicPeriod"/>
            </a:pPr>
            <a:r>
              <a:rPr lang="en-US" sz="3200" b="1" dirty="0"/>
              <a:t>Corruption and anticorruption measures: </a:t>
            </a:r>
            <a:r>
              <a:rPr lang="en-US" sz="3200" dirty="0"/>
              <a:t>definition, causes, effects to the economy, preventive measures, public officer conduct and ethics professionalism, work ethics, medico-legal </a:t>
            </a:r>
            <a:r>
              <a:rPr lang="en-US" sz="3200" dirty="0" err="1"/>
              <a:t>issus</a:t>
            </a:r>
            <a:endParaRPr lang="en-US" sz="3200" dirty="0"/>
          </a:p>
          <a:p>
            <a:pPr marL="514350" indent="-514350" algn="just">
              <a:buClrTx/>
              <a:buFont typeface="+mj-l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30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675647"/>
          </a:xfrm>
        </p:spPr>
        <p:txBody>
          <a:bodyPr>
            <a:normAutofit fontScale="92500" lnSpcReduction="10000"/>
          </a:bodyPr>
          <a:lstStyle/>
          <a:p>
            <a:pPr marL="0" indent="0" algn="ctr">
              <a:lnSpc>
                <a:spcPct val="120000"/>
              </a:lnSpc>
              <a:spcBef>
                <a:spcPts val="0"/>
              </a:spcBef>
              <a:buClrTx/>
              <a:buNone/>
            </a:pPr>
            <a:r>
              <a:rPr lang="en-US" sz="2600" b="1" dirty="0">
                <a:solidFill>
                  <a:schemeClr val="tx1"/>
                </a:solidFill>
                <a:latin typeface="Bookman Old Style" panose="02050604050505020204" pitchFamily="18" charset="0"/>
              </a:rPr>
              <a:t>PROFESSIONAL NEGLIGENCE (</a:t>
            </a:r>
            <a:r>
              <a:rPr lang="en-US" sz="2600" b="1" dirty="0" err="1">
                <a:solidFill>
                  <a:schemeClr val="tx1"/>
                </a:solidFill>
                <a:latin typeface="Bookman Old Style" panose="02050604050505020204" pitchFamily="18" charset="0"/>
              </a:rPr>
              <a:t>MALPRAXIS</a:t>
            </a:r>
            <a:r>
              <a:rPr lang="en-US" sz="2600" b="1" dirty="0">
                <a:solidFill>
                  <a:schemeClr val="tx1"/>
                </a:solidFill>
                <a:latin typeface="Bookman Old Style" panose="02050604050505020204" pitchFamily="18" charset="0"/>
              </a:rPr>
              <a:t>)</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Negligence: </a:t>
            </a:r>
            <a:r>
              <a:rPr lang="en-US" sz="2600" dirty="0">
                <a:solidFill>
                  <a:schemeClr val="tx1"/>
                </a:solidFill>
                <a:latin typeface="Bookman Old Style" panose="02050604050505020204" pitchFamily="18" charset="0"/>
              </a:rPr>
              <a:t>Is the failure to provide the same care that a person with similar training would provide.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deviation from accepted standard of care that may result in injury to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Doing something that one is not supposed to do, or failing to do something that he is supposed to do</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Deviation from accepted standards of care recognized by law for the protection of others against the unreasonable risk of harm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“Something that should have been done but was not, or was done incorrectly”</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Professional negligence </a:t>
            </a:r>
            <a:r>
              <a:rPr lang="en-US" sz="2600" dirty="0">
                <a:solidFill>
                  <a:schemeClr val="tx1"/>
                </a:solidFill>
                <a:latin typeface="Bookman Old Style" panose="02050604050505020204" pitchFamily="18" charset="0"/>
              </a:rPr>
              <a:t>- absence of reasonable care and skill, or willful negligence of a medical practitioner in the treatment of patient which causes bodily injury or death of patient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57134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Autofit/>
          </a:bodyPr>
          <a:lstStyle/>
          <a:p>
            <a:pPr marL="0" indent="0" algn="just">
              <a:lnSpc>
                <a:spcPct val="120000"/>
              </a:lnSpc>
              <a:spcBef>
                <a:spcPts val="0"/>
              </a:spcBef>
              <a:buClrTx/>
              <a:buNone/>
            </a:pPr>
            <a:r>
              <a:rPr lang="en-US" sz="2100" b="1" dirty="0">
                <a:solidFill>
                  <a:schemeClr val="tx1"/>
                </a:solidFill>
                <a:latin typeface="Bookman Old Style" panose="02050604050505020204" pitchFamily="18" charset="0"/>
              </a:rPr>
              <a:t>Patient Care Cases</a:t>
            </a:r>
          </a:p>
          <a:p>
            <a:pPr>
              <a:buClrTx/>
              <a:buFont typeface="Wingdings" panose="05000000000000000000" pitchFamily="2" charset="2"/>
              <a:buChar char="q"/>
            </a:pPr>
            <a:r>
              <a:rPr lang="en-US" altLang="en-US" sz="2100" dirty="0">
                <a:solidFill>
                  <a:schemeClr val="tx1"/>
                </a:solidFill>
                <a:latin typeface="Bookman Old Style" panose="02050604050505020204" pitchFamily="18" charset="0"/>
              </a:rPr>
              <a:t>Allegations of Negligence [Examples of Negligence]</a:t>
            </a:r>
          </a:p>
          <a:p>
            <a:pPr lvl="1">
              <a:buClrTx/>
            </a:pPr>
            <a:r>
              <a:rPr lang="en-US" altLang="en-US" sz="2100" dirty="0">
                <a:solidFill>
                  <a:schemeClr val="tx1"/>
                </a:solidFill>
                <a:latin typeface="Bookman Old Style" panose="02050604050505020204" pitchFamily="18" charset="0"/>
              </a:rPr>
              <a:t>Arrival Delay</a:t>
            </a:r>
          </a:p>
          <a:p>
            <a:pPr lvl="1">
              <a:buClrTx/>
            </a:pPr>
            <a:r>
              <a:rPr lang="en-US" altLang="en-US" sz="2100" dirty="0">
                <a:solidFill>
                  <a:schemeClr val="tx1"/>
                </a:solidFill>
                <a:latin typeface="Bookman Old Style" panose="02050604050505020204" pitchFamily="18" charset="0"/>
              </a:rPr>
              <a:t>Inadequate Assessment</a:t>
            </a:r>
          </a:p>
          <a:p>
            <a:pPr lvl="1">
              <a:buClrTx/>
            </a:pPr>
            <a:r>
              <a:rPr lang="en-US" altLang="en-US" sz="2100" dirty="0">
                <a:solidFill>
                  <a:schemeClr val="tx1"/>
                </a:solidFill>
                <a:latin typeface="Bookman Old Style" panose="02050604050505020204" pitchFamily="18" charset="0"/>
              </a:rPr>
              <a:t>Inadequate Treatment</a:t>
            </a:r>
          </a:p>
          <a:p>
            <a:pPr lvl="1">
              <a:buClrTx/>
            </a:pPr>
            <a:r>
              <a:rPr lang="en-US" altLang="en-US" sz="2100" dirty="0">
                <a:solidFill>
                  <a:schemeClr val="tx1"/>
                </a:solidFill>
                <a:latin typeface="Bookman Old Style" panose="02050604050505020204" pitchFamily="18" charset="0"/>
              </a:rPr>
              <a:t>Patient Transport Delay</a:t>
            </a:r>
          </a:p>
          <a:p>
            <a:pPr lvl="1">
              <a:buClrTx/>
            </a:pPr>
            <a:r>
              <a:rPr lang="en-US" altLang="en-US" sz="2100" dirty="0">
                <a:solidFill>
                  <a:schemeClr val="tx1"/>
                </a:solidFill>
                <a:latin typeface="Bookman Old Style" panose="02050604050505020204" pitchFamily="18" charset="0"/>
              </a:rPr>
              <a:t>No Transport Provided</a:t>
            </a:r>
          </a:p>
          <a:p>
            <a:pPr lvl="1">
              <a:buClrTx/>
            </a:pPr>
            <a:r>
              <a:rPr lang="en-GB" altLang="en-US" sz="2100" dirty="0">
                <a:solidFill>
                  <a:schemeClr val="tx1"/>
                </a:solidFill>
                <a:latin typeface="Bookman Old Style" panose="02050604050505020204" pitchFamily="18" charset="0"/>
              </a:rPr>
              <a:t>Abandonment </a:t>
            </a:r>
          </a:p>
          <a:p>
            <a:pPr lvl="1">
              <a:buClrTx/>
            </a:pPr>
            <a:r>
              <a:rPr lang="en-US" altLang="en-US" sz="2100" dirty="0">
                <a:solidFill>
                  <a:schemeClr val="tx1"/>
                </a:solidFill>
                <a:latin typeface="Bookman Old Style" panose="02050604050505020204" pitchFamily="18" charset="0"/>
              </a:rPr>
              <a:t>Delayed treatment</a:t>
            </a:r>
          </a:p>
          <a:p>
            <a:pPr marL="0" indent="0" algn="just">
              <a:lnSpc>
                <a:spcPct val="120000"/>
              </a:lnSpc>
              <a:spcBef>
                <a:spcPts val="0"/>
              </a:spcBef>
              <a:buClrTx/>
              <a:buNone/>
            </a:pPr>
            <a:r>
              <a:rPr lang="en-US" sz="2100" b="1" dirty="0">
                <a:solidFill>
                  <a:schemeClr val="tx1"/>
                </a:solidFill>
                <a:latin typeface="Bookman Old Style" panose="02050604050505020204" pitchFamily="18" charset="0"/>
              </a:rPr>
              <a:t>Typical Causes of Negligence</a:t>
            </a:r>
          </a:p>
          <a:p>
            <a:pPr algn="just">
              <a:lnSpc>
                <a:spcPct val="120000"/>
              </a:lnSpc>
              <a:spcBef>
                <a:spcPts val="0"/>
              </a:spcBef>
              <a:buClrTx/>
              <a:buFont typeface="Wingdings" panose="05000000000000000000" pitchFamily="2" charset="2"/>
              <a:buChar char="q"/>
            </a:pPr>
            <a:r>
              <a:rPr lang="en-US" sz="2100" dirty="0">
                <a:solidFill>
                  <a:schemeClr val="tx1"/>
                </a:solidFill>
                <a:latin typeface="Bookman Old Style" panose="02050604050505020204" pitchFamily="18" charset="0"/>
              </a:rPr>
              <a:t>Not performing required skills</a:t>
            </a:r>
          </a:p>
          <a:p>
            <a:pPr algn="just">
              <a:lnSpc>
                <a:spcPct val="120000"/>
              </a:lnSpc>
              <a:spcBef>
                <a:spcPts val="0"/>
              </a:spcBef>
              <a:buClrTx/>
              <a:buFont typeface="Wingdings" panose="05000000000000000000" pitchFamily="2" charset="2"/>
              <a:buChar char="q"/>
            </a:pPr>
            <a:r>
              <a:rPr lang="en-US" sz="2100" dirty="0">
                <a:solidFill>
                  <a:schemeClr val="tx1"/>
                </a:solidFill>
                <a:latin typeface="Bookman Old Style" panose="02050604050505020204" pitchFamily="18" charset="0"/>
              </a:rPr>
              <a:t>Performing skills incorrectly</a:t>
            </a:r>
          </a:p>
          <a:p>
            <a:pPr algn="just">
              <a:lnSpc>
                <a:spcPct val="120000"/>
              </a:lnSpc>
              <a:spcBef>
                <a:spcPts val="0"/>
              </a:spcBef>
              <a:buClrTx/>
              <a:buFont typeface="Wingdings" panose="05000000000000000000" pitchFamily="2" charset="2"/>
              <a:buChar char="q"/>
            </a:pPr>
            <a:r>
              <a:rPr lang="en-US" sz="2100" dirty="0">
                <a:solidFill>
                  <a:schemeClr val="tx1"/>
                </a:solidFill>
                <a:latin typeface="Bookman Old Style" panose="02050604050505020204" pitchFamily="18" charset="0"/>
              </a:rPr>
              <a:t>Performing unauthorized skills</a:t>
            </a:r>
          </a:p>
          <a:p>
            <a:pPr marL="0" indent="0" algn="just">
              <a:lnSpc>
                <a:spcPct val="120000"/>
              </a:lnSpc>
              <a:spcBef>
                <a:spcPts val="0"/>
              </a:spcBef>
              <a:buClrTx/>
              <a:buNone/>
            </a:pPr>
            <a:r>
              <a:rPr lang="en-US" sz="2100" b="1" dirty="0">
                <a:solidFill>
                  <a:schemeClr val="tx1"/>
                </a:solidFill>
                <a:latin typeface="Bookman Old Style" panose="02050604050505020204" pitchFamily="18" charset="0"/>
              </a:rPr>
              <a:t>Medical Negligence: </a:t>
            </a:r>
            <a:r>
              <a:rPr lang="en-US" sz="2100" dirty="0">
                <a:solidFill>
                  <a:schemeClr val="tx1"/>
                </a:solidFill>
                <a:latin typeface="Bookman Old Style" panose="02050604050505020204" pitchFamily="18" charset="0"/>
              </a:rPr>
              <a:t>Failure to follow the medical norms is negligence.</a:t>
            </a:r>
          </a:p>
          <a:p>
            <a:pPr algn="just">
              <a:lnSpc>
                <a:spcPct val="120000"/>
              </a:lnSpc>
              <a:spcBef>
                <a:spcPts val="0"/>
              </a:spcBef>
              <a:buClrTx/>
              <a:buFont typeface="Wingdings" panose="05000000000000000000" pitchFamily="2" charset="2"/>
              <a:buChar char="q"/>
            </a:pPr>
            <a:r>
              <a:rPr lang="en-US" sz="2100" dirty="0">
                <a:solidFill>
                  <a:schemeClr val="tx1"/>
                </a:solidFill>
                <a:latin typeface="Bookman Old Style" panose="02050604050505020204" pitchFamily="18" charset="0"/>
              </a:rPr>
              <a:t>Norms are case specific, situation specific &amp; context specific.</a:t>
            </a:r>
          </a:p>
          <a:p>
            <a:pPr marL="0" indent="0" algn="just">
              <a:lnSpc>
                <a:spcPct val="120000"/>
              </a:lnSpc>
              <a:spcBef>
                <a:spcPts val="0"/>
              </a:spcBef>
              <a:buClrTx/>
              <a:buNone/>
            </a:pPr>
            <a:endParaRPr lang="en-US" sz="21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100" dirty="0">
              <a:solidFill>
                <a:schemeClr val="tx1"/>
              </a:solidFill>
            </a:endParaRPr>
          </a:p>
          <a:p>
            <a:pPr marL="0" indent="0" algn="just">
              <a:lnSpc>
                <a:spcPct val="120000"/>
              </a:lnSpc>
              <a:spcBef>
                <a:spcPts val="0"/>
              </a:spcBef>
              <a:buClrTx/>
              <a:buNone/>
            </a:pPr>
            <a:endParaRPr lang="en-US" sz="2100" dirty="0"/>
          </a:p>
          <a:p>
            <a:pPr marL="0" indent="0" algn="just">
              <a:lnSpc>
                <a:spcPct val="120000"/>
              </a:lnSpc>
              <a:spcBef>
                <a:spcPts val="0"/>
              </a:spcBef>
              <a:buClrTx/>
              <a:buNone/>
            </a:pPr>
            <a:endParaRPr lang="en-US" sz="2100" dirty="0"/>
          </a:p>
          <a:p>
            <a:pPr marL="0" indent="0" algn="just">
              <a:buNone/>
            </a:pPr>
            <a:endParaRPr lang="en-US" sz="2100" dirty="0"/>
          </a:p>
          <a:p>
            <a:pPr marL="0" indent="0" algn="just">
              <a:buNone/>
            </a:pPr>
            <a:endParaRPr lang="en-US" sz="2100" dirty="0"/>
          </a:p>
          <a:p>
            <a:pPr algn="just"/>
            <a:endParaRPr lang="en-US" sz="21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2700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677275" cy="6828047"/>
          </a:xfrm>
        </p:spPr>
        <p:txBody>
          <a:bodyPr>
            <a:normAutofit fontScale="85000" lnSpcReduction="10000"/>
          </a:bodyPr>
          <a:lstStyle/>
          <a:p>
            <a:pPr marL="0" indent="0" algn="just">
              <a:lnSpc>
                <a:spcPct val="120000"/>
              </a:lnSpc>
              <a:spcBef>
                <a:spcPts val="0"/>
              </a:spcBef>
              <a:buClrTx/>
              <a:buNone/>
            </a:pPr>
            <a:r>
              <a:rPr lang="en-US" sz="2800" b="1" dirty="0">
                <a:solidFill>
                  <a:schemeClr val="tx1"/>
                </a:solidFill>
                <a:latin typeface="Bookman Old Style" panose="02050604050505020204" pitchFamily="18" charset="0"/>
              </a:rPr>
              <a:t>Requirements to Prove Negligence</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The </a:t>
            </a:r>
            <a:r>
              <a:rPr lang="en-US" sz="2800" dirty="0" err="1">
                <a:solidFill>
                  <a:schemeClr val="tx1"/>
                </a:solidFill>
                <a:latin typeface="Bookman Old Style" panose="02050604050505020204" pitchFamily="18" charset="0"/>
              </a:rPr>
              <a:t>EMT</a:t>
            </a:r>
            <a:r>
              <a:rPr lang="en-US" sz="2800" dirty="0">
                <a:solidFill>
                  <a:schemeClr val="tx1"/>
                </a:solidFill>
                <a:latin typeface="Bookman Old Style" panose="02050604050505020204" pitchFamily="18" charset="0"/>
              </a:rPr>
              <a:t> had a ‘duty to act’</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The </a:t>
            </a:r>
            <a:r>
              <a:rPr lang="en-US" sz="2800" dirty="0" err="1">
                <a:solidFill>
                  <a:schemeClr val="tx1"/>
                </a:solidFill>
                <a:latin typeface="Bookman Old Style" panose="02050604050505020204" pitchFamily="18" charset="0"/>
              </a:rPr>
              <a:t>EMT’s</a:t>
            </a:r>
            <a:r>
              <a:rPr lang="en-US" sz="2800" dirty="0">
                <a:solidFill>
                  <a:schemeClr val="tx1"/>
                </a:solidFill>
                <a:latin typeface="Bookman Old Style" panose="02050604050505020204" pitchFamily="18" charset="0"/>
              </a:rPr>
              <a:t> act or omission did not conform to the ‘standard of care’</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Injuries occurred to the plaintiff</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The acts or omissions were the proximate cause of the injuries</a:t>
            </a:r>
          </a:p>
          <a:p>
            <a:pPr algn="just">
              <a:lnSpc>
                <a:spcPct val="120000"/>
              </a:lnSpc>
              <a:spcBef>
                <a:spcPts val="0"/>
              </a:spcBef>
              <a:buClrTx/>
              <a:buFont typeface="Wingdings" panose="05000000000000000000" pitchFamily="2" charset="2"/>
              <a:buChar char="q"/>
            </a:pPr>
            <a:r>
              <a:rPr lang="en-US" sz="2800" dirty="0">
                <a:solidFill>
                  <a:schemeClr val="tx1"/>
                </a:solidFill>
                <a:latin typeface="Bookman Old Style" panose="02050604050505020204" pitchFamily="18" charset="0"/>
              </a:rPr>
              <a:t>The injuries are of a kind for which damages can be awarded</a:t>
            </a: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These can be summarized in four D’s (4D’s) to prove negligence, that is:-  (Elements of Proving Negligence)</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Duty to care (Duty to act)</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Deficiency in duty (Breach of that duty)</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Damage occurred to patient (Actual damages)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Damage should be direct consequence of the act (Proximate cause)</a:t>
            </a:r>
          </a:p>
          <a:p>
            <a:pPr marL="0" indent="0" algn="just">
              <a:lnSpc>
                <a:spcPct val="120000"/>
              </a:lnSpc>
              <a:spcBef>
                <a:spcPts val="0"/>
              </a:spcBef>
              <a:buClrTx/>
              <a:buNone/>
            </a:pPr>
            <a:r>
              <a:rPr lang="en-GB" sz="2600" dirty="0">
                <a:solidFill>
                  <a:schemeClr val="tx1"/>
                </a:solidFill>
                <a:latin typeface="Bookman Old Style" panose="02050604050505020204" pitchFamily="18" charset="0"/>
              </a:rPr>
              <a:t>(4Ds = Duty, Damages, Direct Cause &amp; Derelict)</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52315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Elements of Proving Negligence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1. Duty to Act</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An obligation </a:t>
            </a:r>
            <a:r>
              <a:rPr lang="en-US" sz="2600" dirty="0">
                <a:solidFill>
                  <a:schemeClr val="tx1"/>
                </a:solidFill>
                <a:latin typeface="Bookman Old Style" panose="02050604050505020204" pitchFamily="18" charset="0"/>
              </a:rPr>
              <a:t>to provide emergency care</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Formal duty: </a:t>
            </a:r>
            <a:r>
              <a:rPr lang="en-US" sz="2600" dirty="0">
                <a:solidFill>
                  <a:schemeClr val="tx1"/>
                </a:solidFill>
                <a:latin typeface="Bookman Old Style" panose="02050604050505020204" pitchFamily="18" charset="0"/>
              </a:rPr>
              <a:t>Contractual obligation between agency and municipality</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Implied duty: </a:t>
            </a:r>
            <a:r>
              <a:rPr lang="en-US" sz="2600" dirty="0">
                <a:solidFill>
                  <a:schemeClr val="tx1"/>
                </a:solidFill>
                <a:latin typeface="Bookman Old Style" panose="02050604050505020204" pitchFamily="18" charset="0"/>
              </a:rPr>
              <a:t>Call to 911; beginning care for patient</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Ethical/Moral</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Off duty</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Out of your EMS system but in an ambulance</a:t>
            </a:r>
          </a:p>
          <a:p>
            <a:pPr lvl="1" algn="just">
              <a:lnSpc>
                <a:spcPct val="120000"/>
              </a:lnSpc>
              <a:spcBef>
                <a:spcPts val="0"/>
              </a:spcBef>
              <a:buClrTx/>
              <a:buFont typeface="Wingdings" panose="05000000000000000000" pitchFamily="2" charset="2"/>
              <a:buChar char="ü"/>
            </a:pPr>
            <a:r>
              <a:rPr lang="en-US" sz="2400" dirty="0">
                <a:solidFill>
                  <a:schemeClr val="tx1"/>
                </a:solidFill>
                <a:latin typeface="Bookman Old Style" panose="02050604050505020204" pitchFamily="18" charset="0"/>
              </a:rPr>
              <a:t>Off duty but in uniform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Patients must show that a physician-patient relationship existed.</a:t>
            </a:r>
            <a:endParaRPr lang="en-US" sz="2600" u="sng"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2. Breach of Duty: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 action or inaction that violates the standard of care expected from an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(Patients must show that the physician failed to comply with the standards of the profession)</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18800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i="1" dirty="0">
                <a:solidFill>
                  <a:schemeClr val="tx1"/>
                </a:solidFill>
                <a:latin typeface="Bookman Old Style" panose="02050604050505020204" pitchFamily="18" charset="0"/>
              </a:rPr>
              <a:t>Legal Terms used to classify Negligence</a:t>
            </a:r>
            <a:r>
              <a:rPr lang="en-US"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Malfeasance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 Performance of a wrongful or unlawful act by an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(unlawful act or misconduct)</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Misfeasance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 Performance of a legal act in a harmful or injurious manner (lawful act done incorrectly)</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Nonfeasance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 Failure to perform a required act or duty (failure to perform an act that is one’s required duty or that is required by law)</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3. Actual Damages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Refers to compensable physical, psychological, or financial harm (Patients must prove that they suffered injury)</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4. Proximate Cause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 action or inaction that immediately caused or worsened the damage (Patients must show that any damages were a direct cause of a physician’s breach of duty)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40015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Quiz 1: Apply Your Knowledge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36-year old patient comes to her initial office visit and the medical assistant begins to register the patient. While the patient is completing her paperwork, she passes out in the waiting room lobby. She is carried to the local hospital and diagnosed with a severe stroke. As the patient recovers, she verbalizes a desire to bring a malpractice suit on the physician. Are all the elements required for malpractice present?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b="1"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
        <p:nvSpPr>
          <p:cNvPr id="4" name="Text Box 3"/>
          <p:cNvSpPr txBox="1">
            <a:spLocks noChangeArrowheads="1"/>
          </p:cNvSpPr>
          <p:nvPr/>
        </p:nvSpPr>
        <p:spPr bwMode="auto">
          <a:xfrm>
            <a:off x="382587" y="5029200"/>
            <a:ext cx="8321675" cy="1292662"/>
          </a:xfrm>
          <a:prstGeom prst="rect">
            <a:avLst/>
          </a:prstGeom>
          <a:solidFill>
            <a:srgbClr val="FFFF00"/>
          </a:solidFill>
          <a:ln>
            <a:noFill/>
          </a:ln>
        </p:spPr>
        <p:txBody>
          <a:bodyPr>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a:r>
              <a:rPr lang="en-US" altLang="en-US" sz="2600" b="1" dirty="0">
                <a:latin typeface="Bookman Old Style" panose="02050604050505020204" pitchFamily="18" charset="0"/>
                <a:cs typeface="Segoe UI Semibold" panose="020B0702040204020203" pitchFamily="34" charset="0"/>
              </a:rPr>
              <a:t>Answer:</a:t>
            </a:r>
          </a:p>
          <a:p>
            <a:pPr algn="just"/>
            <a:r>
              <a:rPr lang="en-US" altLang="en-US" sz="2600" dirty="0">
                <a:latin typeface="Bookman Old Style" panose="02050604050505020204" pitchFamily="18" charset="0"/>
                <a:cs typeface="Segoe UI Semibold" panose="020B0702040204020203" pitchFamily="34" charset="0"/>
              </a:rPr>
              <a:t>No, for starters, </a:t>
            </a:r>
            <a:r>
              <a:rPr lang="en-US" altLang="en-US" sz="2600" b="1" i="1" dirty="0">
                <a:latin typeface="Bookman Old Style" panose="02050604050505020204" pitchFamily="18" charset="0"/>
                <a:cs typeface="Segoe UI Semibold" panose="020B0702040204020203" pitchFamily="34" charset="0"/>
              </a:rPr>
              <a:t>duty</a:t>
            </a:r>
            <a:r>
              <a:rPr lang="en-US" altLang="en-US" sz="2600" dirty="0">
                <a:latin typeface="Bookman Old Style" panose="02050604050505020204" pitchFamily="18" charset="0"/>
                <a:cs typeface="Segoe UI Semibold" panose="020B0702040204020203" pitchFamily="34" charset="0"/>
              </a:rPr>
              <a:t> has not yet been established which is the first required element. </a:t>
            </a:r>
          </a:p>
        </p:txBody>
      </p:sp>
    </p:spTree>
    <p:extLst>
      <p:ext uri="{BB962C8B-B14F-4D97-AF65-F5344CB8AC3E}">
        <p14:creationId xmlns:p14="http://schemas.microsoft.com/office/powerpoint/2010/main" val="1420001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Quiz 2: Apply Your Knowledge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A 26-year old patient is very upset about her proposed treatment plan and refuses to be taken to the hospital as the physician has suggested. The patient attempts to leave the office but the physician instructs the medical assistant to give the patient a sedative so she can wait until her husband arrives. What are implications of this situation?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
        <p:nvSpPr>
          <p:cNvPr id="6" name="Text Box 3"/>
          <p:cNvSpPr txBox="1">
            <a:spLocks noChangeArrowheads="1"/>
          </p:cNvSpPr>
          <p:nvPr/>
        </p:nvSpPr>
        <p:spPr bwMode="auto">
          <a:xfrm>
            <a:off x="457200" y="4420526"/>
            <a:ext cx="8229600" cy="2308324"/>
          </a:xfrm>
          <a:prstGeom prst="rect">
            <a:avLst/>
          </a:prstGeom>
          <a:solidFill>
            <a:srgbClr val="FFFF00"/>
          </a:solidFill>
          <a:ln>
            <a:noFill/>
          </a:ln>
        </p:spPr>
        <p:txBody>
          <a:bodyPr wrap="square">
            <a:spAutoFit/>
          </a:bodyPr>
          <a:ls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ctr"/>
            <a:r>
              <a:rPr lang="en-US" altLang="en-US" sz="2400" b="1" dirty="0">
                <a:latin typeface="Bookman Old Style" panose="02050604050505020204" pitchFamily="18" charset="0"/>
                <a:cs typeface="Segoe UI Semibold" panose="020B0702040204020203" pitchFamily="34" charset="0"/>
              </a:rPr>
              <a:t>Answer:</a:t>
            </a:r>
            <a:endParaRPr lang="en-US" altLang="en-US" sz="2400" dirty="0">
              <a:latin typeface="Bookman Old Style" panose="02050604050505020204" pitchFamily="18" charset="0"/>
            </a:endParaRPr>
          </a:p>
          <a:p>
            <a:pPr algn="just"/>
            <a:r>
              <a:rPr lang="en-US" altLang="en-US" sz="2400" dirty="0">
                <a:latin typeface="Bookman Old Style" panose="02050604050505020204" pitchFamily="18" charset="0"/>
              </a:rPr>
              <a:t>Even though the physician believes he is acting on the best interest of the patient, the patient refused care and has the right to do so as long as she is competent. The administration of the sedative could be classified as a form of false imprisonment.</a:t>
            </a:r>
          </a:p>
        </p:txBody>
      </p:sp>
    </p:spTree>
    <p:extLst>
      <p:ext uri="{BB962C8B-B14F-4D97-AF65-F5344CB8AC3E}">
        <p14:creationId xmlns:p14="http://schemas.microsoft.com/office/powerpoint/2010/main" val="3220640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chemeClr val="tx1"/>
                </a:solidFill>
                <a:latin typeface="Bookman Old Style" panose="02050604050505020204" pitchFamily="18" charset="0"/>
              </a:rPr>
              <a:t>PROFESSIONALISM</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words "profession" and "professional" come from the Latin word "</a:t>
            </a:r>
            <a:r>
              <a:rPr lang="en-US" sz="2600" dirty="0" err="1">
                <a:solidFill>
                  <a:schemeClr val="tx1"/>
                </a:solidFill>
                <a:latin typeface="Bookman Old Style" panose="02050604050505020204" pitchFamily="18" charset="0"/>
              </a:rPr>
              <a:t>professio</a:t>
            </a:r>
            <a:r>
              <a:rPr lang="en-US" sz="2600" dirty="0">
                <a:solidFill>
                  <a:schemeClr val="tx1"/>
                </a:solidFill>
                <a:latin typeface="Bookman Old Style" panose="02050604050505020204" pitchFamily="18" charset="0"/>
              </a:rPr>
              <a:t>," which means a public declaration with the force of a promise.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Professions are groups which declare in a public way that their members promise to act or behave in certain ways and that the group and the society may discipline those who fail to do so</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profession presents itself to society as a social benefit and society accepts the profession, expecting it to serve some important social goal.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profession usually issues a code of ethics stating the standards by which its members can be judged.</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5687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199"/>
            <a:ext cx="8677275" cy="6751847"/>
          </a:xfrm>
        </p:spPr>
        <p:txBody>
          <a:bodyPr>
            <a:normAutofit fontScale="55000" lnSpcReduction="20000"/>
          </a:bodyPr>
          <a:lstStyle/>
          <a:p>
            <a:pPr marL="0" indent="0" algn="ctr">
              <a:lnSpc>
                <a:spcPct val="120000"/>
              </a:lnSpc>
              <a:spcBef>
                <a:spcPts val="0"/>
              </a:spcBef>
              <a:buClrTx/>
              <a:buNone/>
            </a:pPr>
            <a:r>
              <a:rPr lang="en-US" sz="4200" b="1" dirty="0">
                <a:solidFill>
                  <a:schemeClr val="tx1"/>
                </a:solidFill>
                <a:latin typeface="Bookman Old Style" panose="02050604050505020204" pitchFamily="18" charset="0"/>
              </a:rPr>
              <a:t>The marks of a profession are: </a:t>
            </a:r>
          </a:p>
          <a:p>
            <a:pPr algn="just">
              <a:lnSpc>
                <a:spcPct val="120000"/>
              </a:lnSpc>
              <a:spcBef>
                <a:spcPts val="0"/>
              </a:spcBef>
              <a:buClrTx/>
              <a:buFont typeface="Wingdings" panose="05000000000000000000" pitchFamily="2" charset="2"/>
              <a:buChar char="q"/>
            </a:pPr>
            <a:r>
              <a:rPr lang="en-US" sz="4200" dirty="0">
                <a:solidFill>
                  <a:schemeClr val="tx1"/>
                </a:solidFill>
                <a:latin typeface="Bookman Old Style" panose="02050604050505020204" pitchFamily="18" charset="0"/>
              </a:rPr>
              <a:t>Competence in a specialized body of knowledge and skill; </a:t>
            </a:r>
          </a:p>
          <a:p>
            <a:pPr algn="just">
              <a:lnSpc>
                <a:spcPct val="120000"/>
              </a:lnSpc>
              <a:spcBef>
                <a:spcPts val="0"/>
              </a:spcBef>
              <a:buClrTx/>
              <a:buFont typeface="Wingdings" panose="05000000000000000000" pitchFamily="2" charset="2"/>
              <a:buChar char="q"/>
            </a:pPr>
            <a:r>
              <a:rPr lang="en-US" sz="4200" dirty="0">
                <a:solidFill>
                  <a:schemeClr val="tx1"/>
                </a:solidFill>
                <a:latin typeface="Bookman Old Style" panose="02050604050505020204" pitchFamily="18" charset="0"/>
              </a:rPr>
              <a:t>Acknowledgment of specific duties and responsibilities toward the individuals it serves and toward society; </a:t>
            </a:r>
          </a:p>
          <a:p>
            <a:pPr algn="just">
              <a:lnSpc>
                <a:spcPct val="120000"/>
              </a:lnSpc>
              <a:spcBef>
                <a:spcPts val="0"/>
              </a:spcBef>
              <a:buClrTx/>
              <a:buFont typeface="Wingdings" panose="05000000000000000000" pitchFamily="2" charset="2"/>
              <a:buChar char="q"/>
            </a:pPr>
            <a:r>
              <a:rPr lang="en-US" sz="4200" dirty="0">
                <a:solidFill>
                  <a:schemeClr val="tx1"/>
                </a:solidFill>
                <a:latin typeface="Bookman Old Style" panose="02050604050505020204" pitchFamily="18" charset="0"/>
              </a:rPr>
              <a:t>The right to train, admit, discipline and dismiss its members for failure to sustain competence or observe the duties and responsibilities. </a:t>
            </a:r>
          </a:p>
          <a:p>
            <a:pPr marL="0" indent="0" algn="just">
              <a:lnSpc>
                <a:spcPct val="120000"/>
              </a:lnSpc>
              <a:spcBef>
                <a:spcPts val="0"/>
              </a:spcBef>
              <a:buClrTx/>
              <a:buNone/>
            </a:pPr>
            <a:endParaRPr lang="en-US" sz="4200" dirty="0">
              <a:solidFill>
                <a:schemeClr val="tx1"/>
              </a:solidFill>
              <a:latin typeface="Bookman Old Style" panose="02050604050505020204" pitchFamily="18" charset="0"/>
            </a:endParaRPr>
          </a:p>
          <a:p>
            <a:pPr marL="0" indent="0" algn="ctr">
              <a:lnSpc>
                <a:spcPct val="120000"/>
              </a:lnSpc>
              <a:spcBef>
                <a:spcPts val="0"/>
              </a:spcBef>
              <a:buClrTx/>
              <a:buNone/>
            </a:pPr>
            <a:r>
              <a:rPr lang="en-US" sz="4200" b="1" dirty="0">
                <a:solidFill>
                  <a:schemeClr val="tx1"/>
                </a:solidFill>
                <a:latin typeface="Bookman Old Style" panose="02050604050505020204" pitchFamily="18" charset="0"/>
              </a:rPr>
              <a:t>THE RECOGNIZED OBLIGATIONS AND VALUES OF A PROFESSIONAL CLINICAL OFFICER </a:t>
            </a:r>
          </a:p>
          <a:p>
            <a:pPr algn="just">
              <a:lnSpc>
                <a:spcPct val="120000"/>
              </a:lnSpc>
              <a:spcBef>
                <a:spcPts val="0"/>
              </a:spcBef>
              <a:buClrTx/>
              <a:buFont typeface="Wingdings" panose="05000000000000000000" pitchFamily="2" charset="2"/>
              <a:buChar char="q"/>
            </a:pPr>
            <a:r>
              <a:rPr lang="en-US" sz="4200" dirty="0">
                <a:solidFill>
                  <a:schemeClr val="tx1"/>
                </a:solidFill>
                <a:latin typeface="Bookman Old Style" panose="02050604050505020204" pitchFamily="18" charset="0"/>
              </a:rPr>
              <a:t>Professionalism requires that the practitioner strive for excellence in the following areas which should be modeled by mentors and teachers and become part of the </a:t>
            </a:r>
            <a:r>
              <a:rPr lang="en-US" sz="4200" b="1" dirty="0">
                <a:solidFill>
                  <a:schemeClr val="tx1"/>
                </a:solidFill>
                <a:latin typeface="Bookman Old Style" panose="02050604050505020204" pitchFamily="18" charset="0"/>
              </a:rPr>
              <a:t>attitudes</a:t>
            </a:r>
            <a:r>
              <a:rPr lang="en-US" sz="4200" dirty="0">
                <a:solidFill>
                  <a:schemeClr val="tx1"/>
                </a:solidFill>
                <a:latin typeface="Bookman Old Style" panose="02050604050505020204" pitchFamily="18" charset="0"/>
              </a:rPr>
              <a:t>, </a:t>
            </a:r>
            <a:r>
              <a:rPr lang="en-US" sz="4200" b="1" dirty="0">
                <a:solidFill>
                  <a:schemeClr val="tx1"/>
                </a:solidFill>
                <a:latin typeface="Bookman Old Style" panose="02050604050505020204" pitchFamily="18" charset="0"/>
              </a:rPr>
              <a:t>behaviors</a:t>
            </a:r>
            <a:r>
              <a:rPr lang="en-US" sz="4200" dirty="0">
                <a:solidFill>
                  <a:schemeClr val="tx1"/>
                </a:solidFill>
                <a:latin typeface="Bookman Old Style" panose="02050604050505020204" pitchFamily="18" charset="0"/>
              </a:rPr>
              <a:t>, and </a:t>
            </a:r>
            <a:r>
              <a:rPr lang="en-US" sz="4200" b="1" dirty="0">
                <a:solidFill>
                  <a:schemeClr val="tx1"/>
                </a:solidFill>
                <a:latin typeface="Bookman Old Style" panose="02050604050505020204" pitchFamily="18" charset="0"/>
              </a:rPr>
              <a:t>skills</a:t>
            </a:r>
            <a:r>
              <a:rPr lang="en-US" sz="4200" dirty="0">
                <a:solidFill>
                  <a:schemeClr val="tx1"/>
                </a:solidFill>
                <a:latin typeface="Bookman Old Style" panose="02050604050505020204" pitchFamily="18" charset="0"/>
              </a:rPr>
              <a:t> integral to patient care: </a:t>
            </a:r>
          </a:p>
          <a:p>
            <a:pPr algn="just">
              <a:lnSpc>
                <a:spcPct val="120000"/>
              </a:lnSpc>
              <a:spcBef>
                <a:spcPts val="0"/>
              </a:spcBef>
              <a:buClrTx/>
              <a:buFont typeface="Wingdings" panose="05000000000000000000" pitchFamily="2" charset="2"/>
              <a:buChar char="q"/>
            </a:pPr>
            <a:r>
              <a:rPr lang="en-US" sz="4200" dirty="0">
                <a:solidFill>
                  <a:schemeClr val="tx1"/>
                </a:solidFill>
                <a:latin typeface="Bookman Old Style" panose="02050604050505020204" pitchFamily="18" charset="0"/>
              </a:rPr>
              <a:t>These values should provide guidance for promoting professional behavior and for making difficult ethical decisions. </a:t>
            </a:r>
            <a:endParaRPr lang="en-US" sz="42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56802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Altruism: </a:t>
            </a:r>
            <a:r>
              <a:rPr lang="en-US" sz="2600" dirty="0">
                <a:solidFill>
                  <a:schemeClr val="tx1"/>
                </a:solidFill>
                <a:latin typeface="Bookman Old Style" panose="02050604050505020204" pitchFamily="18" charset="0"/>
              </a:rPr>
              <a:t>A clinical officer is obligated to attend to the best interest of patients, rather than self-interest. </a:t>
            </a:r>
          </a:p>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Accountability: </a:t>
            </a:r>
            <a:r>
              <a:rPr lang="en-US" sz="2600" dirty="0">
                <a:solidFill>
                  <a:schemeClr val="tx1"/>
                </a:solidFill>
                <a:latin typeface="Bookman Old Style" panose="02050604050505020204" pitchFamily="18" charset="0"/>
              </a:rPr>
              <a:t>Clinicians are accountable to their patients, to society on issues of public health, and to their profession. </a:t>
            </a:r>
          </a:p>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Excellence: </a:t>
            </a:r>
            <a:r>
              <a:rPr lang="en-US" sz="2600" dirty="0">
                <a:solidFill>
                  <a:schemeClr val="tx1"/>
                </a:solidFill>
                <a:latin typeface="Bookman Old Style" panose="02050604050505020204" pitchFamily="18" charset="0"/>
              </a:rPr>
              <a:t>Clinicians are obligated to make a commitment to life-long learning. </a:t>
            </a:r>
          </a:p>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Duty: </a:t>
            </a:r>
            <a:r>
              <a:rPr lang="en-US" sz="2600" dirty="0">
                <a:solidFill>
                  <a:schemeClr val="tx1"/>
                </a:solidFill>
                <a:latin typeface="Bookman Old Style" panose="02050604050505020204" pitchFamily="18" charset="0"/>
              </a:rPr>
              <a:t>A clinical officer  should be available and responsive when "on call," accepting a commitment to service within the profession and the community. </a:t>
            </a:r>
          </a:p>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Honor and integrity: </a:t>
            </a:r>
            <a:r>
              <a:rPr lang="en-US" sz="2600" dirty="0">
                <a:solidFill>
                  <a:schemeClr val="tx1"/>
                </a:solidFill>
                <a:latin typeface="Bookman Old Style" panose="02050604050505020204" pitchFamily="18" charset="0"/>
              </a:rPr>
              <a:t>Clinicians should be committed to being fair, truthful and straightforward in their interactions with patients and the profession.</a:t>
            </a:r>
          </a:p>
          <a:p>
            <a:pPr algn="just">
              <a:lnSpc>
                <a:spcPct val="120000"/>
              </a:lnSpc>
              <a:spcBef>
                <a:spcPts val="0"/>
              </a:spcBef>
              <a:buClrTx/>
              <a:buFont typeface="Wingdings" panose="05000000000000000000" pitchFamily="2" charset="2"/>
              <a:buChar char="§"/>
            </a:pPr>
            <a:r>
              <a:rPr lang="en-US" sz="2600" b="1" dirty="0">
                <a:solidFill>
                  <a:schemeClr val="tx1"/>
                </a:solidFill>
                <a:latin typeface="Bookman Old Style" panose="02050604050505020204" pitchFamily="18" charset="0"/>
              </a:rPr>
              <a:t>Respect for others: </a:t>
            </a:r>
            <a:r>
              <a:rPr lang="en-US" sz="2600" dirty="0">
                <a:solidFill>
                  <a:schemeClr val="tx1"/>
                </a:solidFill>
                <a:latin typeface="Bookman Old Style" panose="02050604050505020204" pitchFamily="18" charset="0"/>
              </a:rPr>
              <a:t>A clinical officer should demonstrate respect for patients and their families, other Clinicians and team members, medical students, residents and fellows. </a:t>
            </a:r>
          </a:p>
          <a:p>
            <a:pPr algn="just">
              <a:lnSpc>
                <a:spcPct val="120000"/>
              </a:lnSpc>
              <a:spcBef>
                <a:spcPts val="0"/>
              </a:spcBef>
              <a:buClrTx/>
              <a:buFont typeface="Wingdings" panose="05000000000000000000" pitchFamily="2" charset="2"/>
              <a:buChar char="§"/>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021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0" indent="0" algn="just">
              <a:buNone/>
            </a:pPr>
            <a:r>
              <a:rPr lang="en-US" sz="3200" dirty="0"/>
              <a:t>1. Interactive lecture </a:t>
            </a:r>
          </a:p>
          <a:p>
            <a:pPr marL="0" indent="0" algn="just">
              <a:buNone/>
            </a:pPr>
            <a:r>
              <a:rPr lang="en-US" sz="3200" dirty="0"/>
              <a:t>2. Small groups discussions</a:t>
            </a:r>
          </a:p>
          <a:p>
            <a:pPr marL="0" indent="0" algn="just">
              <a:buNone/>
            </a:pPr>
            <a:r>
              <a:rPr lang="en-US" sz="3200" dirty="0"/>
              <a:t>3. Power point presentation</a:t>
            </a:r>
          </a:p>
          <a:p>
            <a:pPr marL="0" indent="0" algn="just">
              <a:buNone/>
            </a:pPr>
            <a:r>
              <a:rPr lang="en-US" sz="3200" dirty="0"/>
              <a:t>4. E-learning </a:t>
            </a:r>
          </a:p>
          <a:p>
            <a:pPr marL="0" indent="0" algn="just">
              <a:buNone/>
            </a:pPr>
            <a:r>
              <a:rPr lang="en-US" sz="3200" dirty="0"/>
              <a:t>5. Problem based learning</a:t>
            </a:r>
          </a:p>
          <a:p>
            <a:pPr marL="0" indent="0" algn="just">
              <a:buNone/>
            </a:pPr>
            <a:r>
              <a:rPr lang="en-US" sz="3200" dirty="0"/>
              <a:t>6. Study guides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9094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586538"/>
          </a:xfrm>
        </p:spPr>
        <p:txBody>
          <a:bodyPr>
            <a:normAutofit fontScale="92500" lnSpcReduction="10000"/>
          </a:bodyPr>
          <a:lstStyle/>
          <a:p>
            <a:pPr marL="0" indent="0" algn="ctr">
              <a:lnSpc>
                <a:spcPct val="120000"/>
              </a:lnSpc>
              <a:spcBef>
                <a:spcPts val="0"/>
              </a:spcBef>
              <a:buClrTx/>
              <a:buNone/>
            </a:pPr>
            <a:r>
              <a:rPr lang="en-US" sz="2600" b="1" dirty="0">
                <a:solidFill>
                  <a:schemeClr val="tx1"/>
                </a:solidFill>
                <a:latin typeface="Bookman Old Style" panose="02050604050505020204" pitchFamily="18" charset="0"/>
              </a:rPr>
              <a:t>The fundamental principles of professionalism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The fundamental principles of professionalism are stated as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The primacy of patient welfare; </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Patient autonomy;</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Social justice. </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Professional responsibilities </a:t>
            </a:r>
            <a:r>
              <a:rPr lang="en-US" sz="2600" dirty="0">
                <a:solidFill>
                  <a:schemeClr val="tx1"/>
                </a:solidFill>
                <a:latin typeface="Bookman Old Style" panose="02050604050505020204" pitchFamily="18" charset="0"/>
              </a:rPr>
              <a:t>that follow from these principles are commitment to </a:t>
            </a:r>
            <a:r>
              <a:rPr lang="en-US" sz="2600" b="1" dirty="0">
                <a:solidFill>
                  <a:schemeClr val="tx1"/>
                </a:solidFill>
                <a:latin typeface="Bookman Old Style" panose="02050604050505020204" pitchFamily="18" charset="0"/>
              </a:rPr>
              <a:t>competence</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honesty</a:t>
            </a:r>
            <a:r>
              <a:rPr lang="en-US" sz="2600" dirty="0">
                <a:solidFill>
                  <a:schemeClr val="tx1"/>
                </a:solidFill>
                <a:latin typeface="Bookman Old Style" panose="02050604050505020204" pitchFamily="18" charset="0"/>
              </a:rPr>
              <a:t> </a:t>
            </a:r>
            <a:r>
              <a:rPr lang="en-US" sz="2600" b="1" dirty="0">
                <a:solidFill>
                  <a:schemeClr val="tx1"/>
                </a:solidFill>
                <a:latin typeface="Bookman Old Style" panose="02050604050505020204" pitchFamily="18" charset="0"/>
              </a:rPr>
              <a:t>with patients</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confidentiality</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appropriate relationship with patients</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improving quality of care</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improving access to care</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a just distribution of finite resource</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scientific knowledge</a:t>
            </a:r>
            <a:r>
              <a:rPr lang="en-US" sz="2600" dirty="0">
                <a:solidFill>
                  <a:schemeClr val="tx1"/>
                </a:solidFill>
                <a:latin typeface="Bookman Old Style" panose="02050604050505020204" pitchFamily="18" charset="0"/>
              </a:rPr>
              <a:t>, to </a:t>
            </a:r>
            <a:r>
              <a:rPr lang="en-US" sz="2600" b="1" dirty="0">
                <a:solidFill>
                  <a:schemeClr val="tx1"/>
                </a:solidFill>
                <a:latin typeface="Bookman Old Style" panose="02050604050505020204" pitchFamily="18" charset="0"/>
              </a:rPr>
              <a:t>maintaining trust by </a:t>
            </a:r>
            <a:r>
              <a:rPr lang="en-US" sz="2600" dirty="0">
                <a:solidFill>
                  <a:schemeClr val="tx1"/>
                </a:solidFill>
                <a:latin typeface="Bookman Old Style" panose="02050604050505020204" pitchFamily="18" charset="0"/>
              </a:rPr>
              <a:t>managing</a:t>
            </a:r>
            <a:r>
              <a:rPr lang="en-US" sz="2600" b="1" dirty="0">
                <a:solidFill>
                  <a:schemeClr val="tx1"/>
                </a:solidFill>
                <a:latin typeface="Bookman Old Style" panose="02050604050505020204" pitchFamily="18" charset="0"/>
              </a:rPr>
              <a:t> conflicts of interests</a:t>
            </a:r>
            <a:r>
              <a:rPr lang="en-US" sz="2600" dirty="0">
                <a:solidFill>
                  <a:schemeClr val="tx1"/>
                </a:solidFill>
                <a:latin typeface="Bookman Old Style" panose="02050604050505020204" pitchFamily="18" charset="0"/>
              </a:rPr>
              <a:t> and to </a:t>
            </a:r>
            <a:r>
              <a:rPr lang="en-US" sz="2600" b="1" dirty="0">
                <a:solidFill>
                  <a:schemeClr val="tx1"/>
                </a:solidFill>
                <a:latin typeface="Bookman Old Style" panose="02050604050505020204" pitchFamily="18" charset="0"/>
              </a:rPr>
              <a:t>professional responsibilities.</a:t>
            </a: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9867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Professional misconduct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Conduct considered as disgraceful or dishonorable by professional clinician of good repute and competency</a:t>
            </a:r>
          </a:p>
          <a:p>
            <a:pPr marL="0" indent="0" algn="just">
              <a:lnSpc>
                <a:spcPct val="120000"/>
              </a:lnSpc>
              <a:spcBef>
                <a:spcPts val="0"/>
              </a:spcBef>
              <a:buClrTx/>
              <a:buNone/>
            </a:pPr>
            <a:r>
              <a:rPr lang="en-GB" sz="2600" b="1" dirty="0">
                <a:solidFill>
                  <a:schemeClr val="tx1"/>
                </a:solidFill>
                <a:latin typeface="Bookman Old Style" panose="02050604050505020204" pitchFamily="18" charset="0"/>
              </a:rPr>
              <a:t>Examples: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Issue of false medical certificates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Covering up unqualified persons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Helping quacks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Canvassing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Disclosing professional secrets of patients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Failure to notify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Treating patients under the influence of drink or drugs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Obtaining license fraudulently</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0216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latin typeface="Bookman Old Style" panose="02050604050505020204" pitchFamily="18" charset="0"/>
              </a:rPr>
              <a:t>Conflicts of Interest: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conflict of interest occurs when one has conflicting duties or responsibilities and meeting one of them makes it impossible to meet the other.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Often, the potential conflict of interest becomes an actual conflict of interest because the decision maker cannot meet the duty of fidelity (loyalty) to both organizations when a decision that affects both is needed.</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6423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Mistakes in Medical Practice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Errors are inevitable in the practice of medicine. Sometimes these result from medicine's inherent uncertainty.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Occasionally they are the result of mistakes or oversights on the part of the individual provider.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either case, a physician will face situations where she/he must address mistakes with her/his patient.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How mistakes occur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All clinicians make mistakes, and most mistakes are not the result of negligence.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 clinician may make a mistake because of an </a:t>
            </a:r>
            <a:r>
              <a:rPr lang="en-US" sz="2600" u="sng" dirty="0">
                <a:solidFill>
                  <a:schemeClr val="tx1"/>
                </a:solidFill>
                <a:latin typeface="Bookman Old Style" panose="02050604050505020204" pitchFamily="18" charset="0"/>
              </a:rPr>
              <a:t>incomplete knowledge base</a:t>
            </a:r>
            <a:r>
              <a:rPr lang="en-US" sz="2600" dirty="0">
                <a:solidFill>
                  <a:schemeClr val="tx1"/>
                </a:solidFill>
                <a:latin typeface="Bookman Old Style" panose="02050604050505020204" pitchFamily="18" charset="0"/>
              </a:rPr>
              <a:t>, an </a:t>
            </a:r>
            <a:r>
              <a:rPr lang="en-US" sz="2600" u="sng" dirty="0">
                <a:solidFill>
                  <a:schemeClr val="tx1"/>
                </a:solidFill>
                <a:latin typeface="Bookman Old Style" panose="02050604050505020204" pitchFamily="18" charset="0"/>
              </a:rPr>
              <a:t>error in perception or judgment</a:t>
            </a:r>
            <a:r>
              <a:rPr lang="en-US" sz="2600" dirty="0">
                <a:solidFill>
                  <a:schemeClr val="tx1"/>
                </a:solidFill>
                <a:latin typeface="Bookman Old Style" panose="02050604050505020204" pitchFamily="18" charset="0"/>
              </a:rPr>
              <a:t>, or a </a:t>
            </a:r>
            <a:r>
              <a:rPr lang="en-US" sz="2600" u="sng" dirty="0">
                <a:solidFill>
                  <a:schemeClr val="tx1"/>
                </a:solidFill>
                <a:latin typeface="Bookman Old Style" panose="02050604050505020204" pitchFamily="18" charset="0"/>
              </a:rPr>
              <a:t>lapse in attention</a:t>
            </a:r>
            <a:r>
              <a:rPr lang="en-US" sz="2600" dirty="0">
                <a:solidFill>
                  <a:schemeClr val="tx1"/>
                </a:solidFill>
                <a:latin typeface="Bookman Old Style" panose="02050604050505020204" pitchFamily="18" charset="0"/>
              </a:rPr>
              <a: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Making decisions on the basis of </a:t>
            </a:r>
            <a:r>
              <a:rPr lang="en-US" sz="2600" u="sng" dirty="0">
                <a:solidFill>
                  <a:schemeClr val="tx1"/>
                </a:solidFill>
                <a:latin typeface="Bookman Old Style" panose="02050604050505020204" pitchFamily="18" charset="0"/>
              </a:rPr>
              <a:t>inaccurate or incomplete data</a:t>
            </a:r>
            <a:r>
              <a:rPr lang="en-US" sz="2600" dirty="0">
                <a:solidFill>
                  <a:schemeClr val="tx1"/>
                </a:solidFill>
                <a:latin typeface="Bookman Old Style" panose="02050604050505020204" pitchFamily="18" charset="0"/>
              </a:rPr>
              <a:t> may lead to a mistake.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25638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a:t>
            </a:r>
            <a:r>
              <a:rPr lang="en-US" sz="2600" u="sng" dirty="0">
                <a:solidFill>
                  <a:schemeClr val="tx1"/>
                </a:solidFill>
                <a:latin typeface="Bookman Old Style" panose="02050604050505020204" pitchFamily="18" charset="0"/>
              </a:rPr>
              <a:t>environment</a:t>
            </a:r>
            <a:r>
              <a:rPr lang="en-US" sz="2600" dirty="0">
                <a:solidFill>
                  <a:schemeClr val="tx1"/>
                </a:solidFill>
                <a:latin typeface="Bookman Old Style" panose="02050604050505020204" pitchFamily="18" charset="0"/>
              </a:rPr>
              <a:t> in which clinicians  practice may also contribute to errors. </a:t>
            </a:r>
          </a:p>
          <a:p>
            <a:pPr algn="just">
              <a:lnSpc>
                <a:spcPct val="120000"/>
              </a:lnSpc>
              <a:spcBef>
                <a:spcPts val="0"/>
              </a:spcBef>
              <a:buClrTx/>
              <a:buFont typeface="Wingdings" panose="05000000000000000000" pitchFamily="2" charset="2"/>
              <a:buChar char="q"/>
            </a:pPr>
            <a:r>
              <a:rPr lang="en-US" sz="2600" u="sng" dirty="0">
                <a:solidFill>
                  <a:schemeClr val="tx1"/>
                </a:solidFill>
                <a:latin typeface="Bookman Old Style" panose="02050604050505020204" pitchFamily="18" charset="0"/>
              </a:rPr>
              <a:t>Lack of sleep</a:t>
            </a:r>
            <a:r>
              <a:rPr lang="en-US" sz="2600" dirty="0">
                <a:solidFill>
                  <a:schemeClr val="tx1"/>
                </a:solidFill>
                <a:latin typeface="Bookman Old Style" panose="02050604050505020204" pitchFamily="18" charset="0"/>
              </a:rPr>
              <a:t>, pressures to see patients in </a:t>
            </a:r>
            <a:r>
              <a:rPr lang="en-US" sz="2600" u="sng" dirty="0">
                <a:solidFill>
                  <a:schemeClr val="tx1"/>
                </a:solidFill>
                <a:latin typeface="Bookman Old Style" panose="02050604050505020204" pitchFamily="18" charset="0"/>
              </a:rPr>
              <a:t>short periods of time</a:t>
            </a:r>
            <a:r>
              <a:rPr lang="en-US" sz="2600" dirty="0">
                <a:solidFill>
                  <a:schemeClr val="tx1"/>
                </a:solidFill>
                <a:latin typeface="Bookman Old Style" panose="02050604050505020204" pitchFamily="18" charset="0"/>
              </a:rPr>
              <a:t>, and </a:t>
            </a:r>
            <a:r>
              <a:rPr lang="en-US" sz="2600" u="sng" dirty="0">
                <a:solidFill>
                  <a:schemeClr val="tx1"/>
                </a:solidFill>
                <a:latin typeface="Bookman Old Style" panose="02050604050505020204" pitchFamily="18" charset="0"/>
              </a:rPr>
              <a:t>distractions</a:t>
            </a:r>
            <a:r>
              <a:rPr lang="en-US" sz="2600" dirty="0">
                <a:solidFill>
                  <a:schemeClr val="tx1"/>
                </a:solidFill>
                <a:latin typeface="Bookman Old Style" panose="02050604050505020204" pitchFamily="18" charset="0"/>
              </a:rPr>
              <a:t> may all impair an individual's ability to avoid mistakes.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Way forward when mistakes have occurred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Clinicians  have an obligation to be truthful with their patients.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That duty includes situations in which a patient suffers serious consequences because of a Clinicians 's mistake or erroneous judgment. The fiduciary nature of the relationship between a Clinicians and patient requires that a Clinician deal honestly with his patient and act in her best interest. </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00873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In general, even unimportant medical errors should be disclosed to patients.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Any decision to withhold information about mistakes requires ethical justification.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Some patients may experience a loss of trust in the medical system when informed that a mistake has been made.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clinician may witness another health care provider making a major error. This places the clinician in an awkward and difficult position. Nonetheless, the observing clinician has some obligation to see that the truth is revealed to the patient.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4456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Note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Should the health care provider refuse to disclose the error to the patient, the clinician will need to decide whether the error was serious enough to justify taking the case to a supervisor or the medical staff office, or directly telling the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observing clinician also has an obligation to clarify the facts of the case and be absolutely certain that a serious mistake has been made before taking the case beyond the health care worker involved.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613670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Conceptual Models of Law and Ethics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pic>
        <p:nvPicPr>
          <p:cNvPr id="4" name="Picture 3" descr="conceptual model interconnect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72" y="685800"/>
            <a:ext cx="377012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onceptual model distin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8" y="3352800"/>
            <a:ext cx="8350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linear conceptual mod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31" y="4138187"/>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7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Knowledge of Medical Law and Ethics provides insight into:</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rights, responsibilities, and concerns of health care consumers.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legal and ethical issues facing society; patients, and health care professionals as the world changes.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impact of rising costs on the laws and ethics of health care delivery.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2045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Medicine: </a:t>
            </a:r>
            <a:r>
              <a:rPr lang="en-US" sz="2600" dirty="0">
                <a:solidFill>
                  <a:schemeClr val="tx1"/>
                </a:solidFill>
                <a:latin typeface="Bookman Old Style" panose="02050604050505020204" pitchFamily="18" charset="0"/>
              </a:rPr>
              <a:t>The science and art of diagnosing, treating, and preventing disease. </a:t>
            </a:r>
          </a:p>
          <a:p>
            <a:pPr algn="just">
              <a:lnSpc>
                <a:spcPct val="120000"/>
              </a:lnSpc>
              <a:spcBef>
                <a:spcPts val="0"/>
              </a:spcBef>
              <a:buClrTx/>
              <a:buFont typeface="Wingdings" panose="05000000000000000000" pitchFamily="2" charset="2"/>
              <a:buChar char="q"/>
            </a:pPr>
            <a:r>
              <a:rPr lang="en-GB" sz="2600" dirty="0">
                <a:solidFill>
                  <a:schemeClr val="tx1"/>
                </a:solidFill>
                <a:latin typeface="Bookman Old Style" panose="02050604050505020204" pitchFamily="18" charset="0"/>
              </a:rPr>
              <a:t> </a:t>
            </a:r>
            <a:r>
              <a:rPr lang="en-US" sz="2600" b="1" dirty="0">
                <a:solidFill>
                  <a:schemeClr val="tx1"/>
                </a:solidFill>
                <a:latin typeface="Bookman Old Style" panose="02050604050505020204" pitchFamily="18" charset="0"/>
              </a:rPr>
              <a:t>Law: </a:t>
            </a:r>
            <a:r>
              <a:rPr lang="en-US" sz="2600" dirty="0">
                <a:solidFill>
                  <a:schemeClr val="tx1"/>
                </a:solidFill>
                <a:latin typeface="Bookman Old Style" panose="02050604050505020204" pitchFamily="18" charset="0"/>
              </a:rPr>
              <a:t>A system that provides for rights between parties.</a:t>
            </a:r>
          </a:p>
          <a:p>
            <a:pPr algn="just">
              <a:lnSpc>
                <a:spcPct val="120000"/>
              </a:lnSpc>
              <a:spcBef>
                <a:spcPts val="0"/>
              </a:spcBef>
              <a:buClrTx/>
              <a:buFont typeface="Wingdings" panose="05000000000000000000" pitchFamily="2" charset="2"/>
              <a:buChar char="ü"/>
            </a:pPr>
            <a:r>
              <a:rPr lang="en-US" sz="2600" b="1" dirty="0">
                <a:solidFill>
                  <a:schemeClr val="tx1"/>
                </a:solidFill>
                <a:latin typeface="Bookman Old Style" panose="02050604050505020204" pitchFamily="18" charset="0"/>
              </a:rPr>
              <a:t>Civil Law </a:t>
            </a:r>
            <a:r>
              <a:rPr lang="en-US" sz="2600" dirty="0">
                <a:solidFill>
                  <a:schemeClr val="tx1"/>
                </a:solidFill>
                <a:latin typeface="Bookman Old Style" panose="02050604050505020204" pitchFamily="18" charset="0"/>
              </a:rPr>
              <a:t>concerns disputes among private parties (individuals, businesses, corporations).</a:t>
            </a:r>
          </a:p>
          <a:p>
            <a:pPr algn="just">
              <a:lnSpc>
                <a:spcPct val="120000"/>
              </a:lnSpc>
              <a:spcBef>
                <a:spcPts val="0"/>
              </a:spcBef>
              <a:buClrTx/>
              <a:buFont typeface="Wingdings" panose="05000000000000000000" pitchFamily="2" charset="2"/>
              <a:buChar char="ü"/>
            </a:pPr>
            <a:r>
              <a:rPr lang="en-US" sz="2600" b="1" dirty="0">
                <a:solidFill>
                  <a:schemeClr val="tx1"/>
                </a:solidFill>
                <a:latin typeface="Bookman Old Style" panose="02050604050505020204" pitchFamily="18" charset="0"/>
              </a:rPr>
              <a:t>Criminal law </a:t>
            </a:r>
            <a:r>
              <a:rPr lang="en-US" sz="2600" dirty="0">
                <a:solidFill>
                  <a:schemeClr val="tx1"/>
                </a:solidFill>
                <a:latin typeface="Bookman Old Style" panose="02050604050505020204" pitchFamily="18" charset="0"/>
              </a:rPr>
              <a:t>concerns enforcement of societal rules against individuals.</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Sources of Law: </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Constitution</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Statutory</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Common</a:t>
            </a:r>
          </a:p>
          <a:p>
            <a:pPr lvl="1" algn="just">
              <a:lnSpc>
                <a:spcPct val="120000"/>
              </a:lnSpc>
              <a:spcBef>
                <a:spcPts val="0"/>
              </a:spcBef>
              <a:buClrTx/>
              <a:buFont typeface="Wingdings" panose="05000000000000000000" pitchFamily="2" charset="2"/>
              <a:buChar char="§"/>
            </a:pPr>
            <a:r>
              <a:rPr lang="en-US" sz="2400" dirty="0">
                <a:solidFill>
                  <a:schemeClr val="tx1"/>
                </a:solidFill>
                <a:latin typeface="Bookman Old Style" panose="02050604050505020204" pitchFamily="18" charset="0"/>
              </a:rPr>
              <a:t>Administrative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999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a:bodyPr>
          <a:lstStyle/>
          <a:p>
            <a:pPr marL="514350" indent="-514350" algn="just">
              <a:buFont typeface="+mj-lt"/>
              <a:buAutoNum type="arabicPeriod"/>
            </a:pPr>
            <a:r>
              <a:rPr lang="en-GB" sz="3200" dirty="0"/>
              <a:t>Ministry of medical services, and ministry of public health and sanitation, (2011). National monitoring and evaluation (</a:t>
            </a:r>
            <a:r>
              <a:rPr lang="en-GB" sz="3200" dirty="0" err="1"/>
              <a:t>M&amp;E</a:t>
            </a:r>
            <a:r>
              <a:rPr lang="en-GB" sz="3200" dirty="0"/>
              <a:t>) guidelines and standard operating procedures Nairobi government printers.</a:t>
            </a:r>
          </a:p>
          <a:p>
            <a:pPr marL="514350" indent="-514350" algn="just">
              <a:buFont typeface="+mj-lt"/>
              <a:buAutoNum type="arabicPeriod"/>
            </a:pPr>
            <a:r>
              <a:rPr lang="en-GB" sz="3200" dirty="0"/>
              <a:t>Ministry of Medical services and Ministry of Public Health and Sanitation (2011). Implementation guidelines for the Kenya Quality Model for Health. Nairobi: Government printer. </a:t>
            </a:r>
          </a:p>
          <a:p>
            <a:pPr marL="514350" indent="-514350" algn="just">
              <a:buFont typeface="+mj-lt"/>
              <a:buAutoNum type="arabicPeriod"/>
            </a:pPr>
            <a:endParaRPr lang="en-GB"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6870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0AD6768-F4E5-4C9D-B298-ED9B1AF7DCAF}" type="slidenum">
              <a:rPr lang="en-US" altLang="en-US" sz="1000">
                <a:latin typeface="Arial" panose="020B0604020202020204" pitchFamily="34" charset="0"/>
              </a:rPr>
              <a:pPr/>
              <a:t>70</a:t>
            </a:fld>
            <a:endParaRPr lang="en-US" altLang="en-US" sz="1000">
              <a:latin typeface="Arial" panose="020B0604020202020204" pitchFamily="34" charset="0"/>
            </a:endParaRPr>
          </a:p>
        </p:txBody>
      </p:sp>
      <p:sp>
        <p:nvSpPr>
          <p:cNvPr id="6147" name="Rectangle 4"/>
          <p:cNvSpPr>
            <a:spLocks noGrp="1" noChangeArrowheads="1"/>
          </p:cNvSpPr>
          <p:nvPr>
            <p:ph type="title" idx="4294967295"/>
          </p:nvPr>
        </p:nvSpPr>
        <p:spPr>
          <a:xfrm>
            <a:off x="381000" y="533400"/>
            <a:ext cx="8229600" cy="1143000"/>
          </a:xfrm>
          <a:noFill/>
        </p:spPr>
        <p:txBody>
          <a:bodyPr/>
          <a:lstStyle/>
          <a:p>
            <a:pPr eaLnBrk="1" hangingPunct="1"/>
            <a:r>
              <a:rPr lang="en-US" altLang="en-US" sz="4800" b="1" dirty="0"/>
              <a:t>Medical Law and Ethics</a:t>
            </a:r>
            <a:r>
              <a:rPr lang="en-US" altLang="en-US" b="1" dirty="0"/>
              <a:t> </a:t>
            </a:r>
            <a:r>
              <a:rPr lang="en-US" altLang="en-US" sz="3200" b="1" dirty="0"/>
              <a:t>(cont.)</a:t>
            </a:r>
          </a:p>
        </p:txBody>
      </p:sp>
      <p:sp>
        <p:nvSpPr>
          <p:cNvPr id="6148" name="Line 5"/>
          <p:cNvSpPr>
            <a:spLocks noChangeShapeType="1"/>
          </p:cNvSpPr>
          <p:nvPr/>
        </p:nvSpPr>
        <p:spPr bwMode="auto">
          <a:xfrm>
            <a:off x="685800" y="2819400"/>
            <a:ext cx="7696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WordArt 6"/>
          <p:cNvSpPr>
            <a:spLocks noChangeArrowheads="1" noChangeShapeType="1" noTextEdit="1"/>
          </p:cNvSpPr>
          <p:nvPr/>
        </p:nvSpPr>
        <p:spPr bwMode="auto">
          <a:xfrm>
            <a:off x="1371600" y="2047876"/>
            <a:ext cx="1447800" cy="533400"/>
          </a:xfrm>
          <a:prstGeom prst="rect">
            <a:avLst/>
          </a:prstGeom>
        </p:spPr>
        <p:txBody>
          <a:bodyPr wrap="none" fromWordArt="1">
            <a:prstTxWarp prst="textPlain">
              <a:avLst>
                <a:gd name="adj" fmla="val 50000"/>
              </a:avLst>
            </a:prstTxWarp>
          </a:bodyPr>
          <a:lstStyle/>
          <a:p>
            <a:pPr algn="ctr"/>
            <a:r>
              <a:rPr lang="en-US" sz="3600" b="1" kern="10" dirty="0">
                <a:ln w="9525">
                  <a:solidFill>
                    <a:schemeClr val="tx1"/>
                  </a:solidFill>
                  <a:round/>
                  <a:headEnd/>
                  <a:tailEnd/>
                </a:ln>
                <a:solidFill>
                  <a:srgbClr val="0070C0"/>
                </a:solidFill>
                <a:effectLst>
                  <a:outerShdw dist="45791" dir="2021404" algn="ctr" rotWithShape="0">
                    <a:srgbClr val="B2B2B2">
                      <a:alpha val="79999"/>
                    </a:srgbClr>
                  </a:outerShdw>
                </a:effectLst>
                <a:cs typeface="Times New Roman" panose="02020603050405020304" pitchFamily="18" charset="0"/>
              </a:rPr>
              <a:t>Law</a:t>
            </a:r>
          </a:p>
        </p:txBody>
      </p:sp>
      <p:sp>
        <p:nvSpPr>
          <p:cNvPr id="6150" name="WordArt 7"/>
          <p:cNvSpPr>
            <a:spLocks noChangeArrowheads="1" noChangeShapeType="1" noTextEdit="1"/>
          </p:cNvSpPr>
          <p:nvPr/>
        </p:nvSpPr>
        <p:spPr bwMode="auto">
          <a:xfrm>
            <a:off x="6477000" y="2133600"/>
            <a:ext cx="1114425" cy="523875"/>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accent2"/>
                </a:solidFill>
                <a:effectLst>
                  <a:outerShdw dist="45791" dir="2021404" algn="ctr" rotWithShape="0">
                    <a:srgbClr val="B2B2B2">
                      <a:alpha val="79999"/>
                    </a:srgbClr>
                  </a:outerShdw>
                </a:effectLst>
                <a:cs typeface="Times New Roman" panose="02020603050405020304" pitchFamily="18" charset="0"/>
              </a:rPr>
              <a:t>Ethics</a:t>
            </a:r>
          </a:p>
        </p:txBody>
      </p:sp>
      <p:sp>
        <p:nvSpPr>
          <p:cNvPr id="478216" name="Text Box 8"/>
          <p:cNvSpPr txBox="1">
            <a:spLocks noChangeArrowheads="1"/>
          </p:cNvSpPr>
          <p:nvPr/>
        </p:nvSpPr>
        <p:spPr bwMode="auto">
          <a:xfrm>
            <a:off x="609600" y="2895600"/>
            <a:ext cx="2835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A </a:t>
            </a:r>
            <a:r>
              <a:rPr lang="en-US" altLang="en-US" b="1" i="1"/>
              <a:t>law</a:t>
            </a:r>
            <a:r>
              <a:rPr lang="en-US" altLang="en-US"/>
              <a:t> is a rule of conduct or action.</a:t>
            </a:r>
          </a:p>
        </p:txBody>
      </p:sp>
      <p:sp>
        <p:nvSpPr>
          <p:cNvPr id="478217" name="Text Box 9"/>
          <p:cNvSpPr txBox="1">
            <a:spLocks noChangeArrowheads="1"/>
          </p:cNvSpPr>
          <p:nvPr/>
        </p:nvSpPr>
        <p:spPr bwMode="auto">
          <a:xfrm>
            <a:off x="5638800" y="2743200"/>
            <a:ext cx="3276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i="1"/>
              <a:t>Ethics</a:t>
            </a:r>
            <a:r>
              <a:rPr lang="en-US" altLang="en-US"/>
              <a:t> is a standard of behavior.</a:t>
            </a:r>
          </a:p>
          <a:p>
            <a:r>
              <a:rPr lang="en-US" altLang="en-US"/>
              <a:t>Moral Values serve as the basis for ethical conduct </a:t>
            </a:r>
          </a:p>
          <a:p>
            <a:endParaRPr lang="en-US" altLang="en-US"/>
          </a:p>
          <a:p>
            <a:endParaRPr lang="en-US" altLang="en-US"/>
          </a:p>
        </p:txBody>
      </p:sp>
      <p:pic>
        <p:nvPicPr>
          <p:cNvPr id="6153" name="Picture 10" descr="obsd_1j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27213"/>
            <a:ext cx="2133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8219" name="Text Box 11"/>
          <p:cNvSpPr txBox="1">
            <a:spLocks noChangeArrowheads="1"/>
          </p:cNvSpPr>
          <p:nvPr/>
        </p:nvSpPr>
        <p:spPr bwMode="auto">
          <a:xfrm>
            <a:off x="593725" y="3800475"/>
            <a:ext cx="3216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Governments enact laws to maintain order and public safety.</a:t>
            </a:r>
          </a:p>
        </p:txBody>
      </p:sp>
      <p:sp>
        <p:nvSpPr>
          <p:cNvPr id="478220" name="Text Box 12"/>
          <p:cNvSpPr txBox="1">
            <a:spLocks noChangeArrowheads="1"/>
          </p:cNvSpPr>
          <p:nvPr/>
        </p:nvSpPr>
        <p:spPr bwMode="auto">
          <a:xfrm flipV="1">
            <a:off x="5638800" y="4648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 </a:t>
            </a:r>
          </a:p>
        </p:txBody>
      </p:sp>
      <p:sp>
        <p:nvSpPr>
          <p:cNvPr id="478222" name="Text Box 14"/>
          <p:cNvSpPr txBox="1">
            <a:spLocks noChangeArrowheads="1"/>
          </p:cNvSpPr>
          <p:nvPr/>
        </p:nvSpPr>
        <p:spPr bwMode="auto">
          <a:xfrm>
            <a:off x="609600" y="5484813"/>
            <a:ext cx="35210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Criminal and civil laws pertain to health care practitioners.    </a:t>
            </a:r>
          </a:p>
        </p:txBody>
      </p:sp>
      <p:sp>
        <p:nvSpPr>
          <p:cNvPr id="478223" name="Text Box 15"/>
          <p:cNvSpPr txBox="1">
            <a:spLocks noChangeArrowheads="1"/>
          </p:cNvSpPr>
          <p:nvPr/>
        </p:nvSpPr>
        <p:spPr bwMode="auto">
          <a:xfrm>
            <a:off x="5638800" y="4953000"/>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dirty="0"/>
              <a:t>Family, culture, and  society help form individual’s moral values. </a:t>
            </a:r>
          </a:p>
        </p:txBody>
      </p:sp>
    </p:spTree>
    <p:extLst>
      <p:ext uri="{BB962C8B-B14F-4D97-AF65-F5344CB8AC3E}">
        <p14:creationId xmlns:p14="http://schemas.microsoft.com/office/powerpoint/2010/main" val="667890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8216"/>
                                        </p:tgtEl>
                                        <p:attrNameLst>
                                          <p:attrName>style.visibility</p:attrName>
                                        </p:attrNameLst>
                                      </p:cBhvr>
                                      <p:to>
                                        <p:strVal val="visible"/>
                                      </p:to>
                                    </p:set>
                                    <p:animEffect transition="in" filter="dissolve">
                                      <p:cBhvr>
                                        <p:cTn id="7" dur="500"/>
                                        <p:tgtEl>
                                          <p:spTgt spid="4782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8219"/>
                                        </p:tgtEl>
                                        <p:attrNameLst>
                                          <p:attrName>style.visibility</p:attrName>
                                        </p:attrNameLst>
                                      </p:cBhvr>
                                      <p:to>
                                        <p:strVal val="visible"/>
                                      </p:to>
                                    </p:set>
                                    <p:animEffect transition="in" filter="dissolve">
                                      <p:cBhvr>
                                        <p:cTn id="12" dur="500"/>
                                        <p:tgtEl>
                                          <p:spTgt spid="478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8222"/>
                                        </p:tgtEl>
                                        <p:attrNameLst>
                                          <p:attrName>style.visibility</p:attrName>
                                        </p:attrNameLst>
                                      </p:cBhvr>
                                      <p:to>
                                        <p:strVal val="visible"/>
                                      </p:to>
                                    </p:set>
                                    <p:animEffect transition="in" filter="dissolve">
                                      <p:cBhvr>
                                        <p:cTn id="17" dur="500"/>
                                        <p:tgtEl>
                                          <p:spTgt spid="478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8217"/>
                                        </p:tgtEl>
                                        <p:attrNameLst>
                                          <p:attrName>style.visibility</p:attrName>
                                        </p:attrNameLst>
                                      </p:cBhvr>
                                      <p:to>
                                        <p:strVal val="visible"/>
                                      </p:to>
                                    </p:set>
                                    <p:animEffect transition="in" filter="dissolve">
                                      <p:cBhvr>
                                        <p:cTn id="22" dur="500"/>
                                        <p:tgtEl>
                                          <p:spTgt spid="4782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8220"/>
                                        </p:tgtEl>
                                        <p:attrNameLst>
                                          <p:attrName>style.visibility</p:attrName>
                                        </p:attrNameLst>
                                      </p:cBhvr>
                                      <p:to>
                                        <p:strVal val="visible"/>
                                      </p:to>
                                    </p:set>
                                    <p:animEffect transition="in" filter="dissolve">
                                      <p:cBhvr>
                                        <p:cTn id="27" dur="500"/>
                                        <p:tgtEl>
                                          <p:spTgt spid="4782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8223"/>
                                        </p:tgtEl>
                                        <p:attrNameLst>
                                          <p:attrName>style.visibility</p:attrName>
                                        </p:attrNameLst>
                                      </p:cBhvr>
                                      <p:to>
                                        <p:strVal val="visible"/>
                                      </p:to>
                                    </p:set>
                                    <p:animEffect transition="in" filter="dissolve">
                                      <p:cBhvr>
                                        <p:cTn id="32" dur="500"/>
                                        <p:tgtEl>
                                          <p:spTgt spid="47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6" grpId="0"/>
      <p:bldP spid="478217" grpId="0"/>
      <p:bldP spid="478219" grpId="0"/>
      <p:bldP spid="478220" grpId="0"/>
      <p:bldP spid="478222" grpId="0"/>
      <p:bldP spid="4782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xfrm>
            <a:off x="8097962" y="5943600"/>
            <a:ext cx="588838" cy="66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F7985D0-B9A4-4463-934F-13E45A66256A}" type="slidenum">
              <a:rPr lang="en-US" altLang="en-US" sz="2400" b="1">
                <a:latin typeface="Bookman Old Style" panose="02050604050505020204" pitchFamily="18" charset="0"/>
              </a:rPr>
              <a:pPr/>
              <a:t>71</a:t>
            </a:fld>
            <a:endParaRPr lang="en-US" altLang="en-US" sz="2400" b="1" dirty="0">
              <a:latin typeface="Bookman Old Style" panose="02050604050505020204" pitchFamily="18" charset="0"/>
            </a:endParaRPr>
          </a:p>
        </p:txBody>
      </p:sp>
      <p:sp>
        <p:nvSpPr>
          <p:cNvPr id="7171" name="Rectangle 4"/>
          <p:cNvSpPr>
            <a:spLocks noGrp="1" noChangeArrowheads="1"/>
          </p:cNvSpPr>
          <p:nvPr>
            <p:ph type="title"/>
          </p:nvPr>
        </p:nvSpPr>
        <p:spPr>
          <a:xfrm>
            <a:off x="304800" y="219652"/>
            <a:ext cx="8534400" cy="999548"/>
          </a:xfrm>
          <a:noFill/>
        </p:spPr>
        <p:txBody>
          <a:bodyPr>
            <a:normAutofit fontScale="90000"/>
          </a:bodyPr>
          <a:lstStyle/>
          <a:p>
            <a:r>
              <a:rPr lang="en-US" altLang="en-US" sz="4800" b="1" dirty="0"/>
              <a:t>Medical Law and Ethics</a:t>
            </a:r>
            <a:r>
              <a:rPr lang="en-US" altLang="en-US" b="1" dirty="0"/>
              <a:t> </a:t>
            </a:r>
            <a:r>
              <a:rPr lang="en-US" altLang="en-US" sz="3200" b="1" dirty="0"/>
              <a:t>(cont.)</a:t>
            </a:r>
            <a:br>
              <a:rPr lang="en-US" altLang="en-US" sz="3200" b="1" dirty="0"/>
            </a:br>
            <a:r>
              <a:rPr lang="en-US" altLang="en-US" sz="3200" b="1" dirty="0">
                <a:solidFill>
                  <a:schemeClr val="tx1"/>
                </a:solidFill>
              </a:rPr>
              <a:t>(Two types of laws govern paramedics in court)</a:t>
            </a:r>
          </a:p>
        </p:txBody>
      </p:sp>
      <p:sp>
        <p:nvSpPr>
          <p:cNvPr id="479237" name="Rectangle 5"/>
          <p:cNvSpPr>
            <a:spLocks noGrp="1" noChangeArrowheads="1"/>
          </p:cNvSpPr>
          <p:nvPr>
            <p:ph type="body" sz="half" idx="1"/>
          </p:nvPr>
        </p:nvSpPr>
        <p:spPr>
          <a:xfrm>
            <a:off x="381000" y="1600200"/>
            <a:ext cx="4038600" cy="5257800"/>
          </a:xfrm>
        </p:spPr>
        <p:txBody>
          <a:bodyPr>
            <a:normAutofit/>
          </a:bodyPr>
          <a:lstStyle/>
          <a:p>
            <a:pPr eaLnBrk="1" hangingPunct="1">
              <a:buClrTx/>
            </a:pPr>
            <a:r>
              <a:rPr lang="en-US" altLang="en-US" sz="2800" b="1" dirty="0">
                <a:latin typeface="Bookman Old Style" panose="02050604050505020204" pitchFamily="18" charset="0"/>
              </a:rPr>
              <a:t>Criminal Law</a:t>
            </a:r>
          </a:p>
          <a:p>
            <a:pPr lvl="1" eaLnBrk="1" hangingPunct="1">
              <a:buClrTx/>
              <a:buFont typeface="Wingdings" panose="05000000000000000000" pitchFamily="2" charset="2"/>
              <a:buChar char="q"/>
            </a:pPr>
            <a:r>
              <a:rPr lang="en-US" altLang="en-US" sz="2400" dirty="0">
                <a:solidFill>
                  <a:schemeClr val="tx1"/>
                </a:solidFill>
                <a:latin typeface="Bookman Old Style" panose="02050604050505020204" pitchFamily="18" charset="0"/>
              </a:rPr>
              <a:t>Involves crimes against the state</a:t>
            </a:r>
          </a:p>
          <a:p>
            <a:pPr lvl="1" eaLnBrk="1" hangingPunct="1">
              <a:buClrTx/>
              <a:buFont typeface="Wingdings" panose="05000000000000000000" pitchFamily="2" charset="2"/>
              <a:buChar char="q"/>
            </a:pPr>
            <a:r>
              <a:rPr lang="en-US" altLang="en-US" sz="2400" dirty="0">
                <a:latin typeface="Bookman Old Style" panose="02050604050505020204" pitchFamily="18" charset="0"/>
              </a:rPr>
              <a:t>Criminal acts are classified as either a </a:t>
            </a:r>
            <a:r>
              <a:rPr lang="en-US" altLang="en-US" sz="2400" b="1" i="1" dirty="0">
                <a:latin typeface="Bookman Old Style" panose="02050604050505020204" pitchFamily="18" charset="0"/>
              </a:rPr>
              <a:t>felony </a:t>
            </a:r>
            <a:r>
              <a:rPr lang="en-GB" altLang="en-US" sz="2400" b="1" i="1" dirty="0">
                <a:latin typeface="Bookman Old Style" panose="02050604050505020204" pitchFamily="18" charset="0"/>
              </a:rPr>
              <a:t> </a:t>
            </a:r>
            <a:r>
              <a:rPr lang="en-US" altLang="en-US" sz="2400" dirty="0">
                <a:latin typeface="Bookman Old Style" panose="02050604050505020204" pitchFamily="18" charset="0"/>
              </a:rPr>
              <a:t>or </a:t>
            </a:r>
            <a:r>
              <a:rPr lang="en-US" altLang="en-US" sz="2400" b="1" i="1" dirty="0">
                <a:latin typeface="Bookman Old Style" panose="02050604050505020204" pitchFamily="18" charset="0"/>
              </a:rPr>
              <a:t>misdemeanor</a:t>
            </a:r>
            <a:r>
              <a:rPr lang="en-GB" altLang="en-US" sz="2400" b="1" i="1" dirty="0">
                <a:latin typeface="Bookman Old Style" panose="02050604050505020204" pitchFamily="18" charset="0"/>
              </a:rPr>
              <a:t> </a:t>
            </a:r>
            <a:r>
              <a:rPr lang="ar-SA" altLang="en-US" sz="2400" b="1" i="1" dirty="0">
                <a:latin typeface="Bookman Old Style" panose="02050604050505020204" pitchFamily="18" charset="0"/>
              </a:rPr>
              <a:t> </a:t>
            </a:r>
            <a:endParaRPr lang="en-US" altLang="en-US" sz="2400" b="1" i="1" dirty="0">
              <a:latin typeface="Bookman Old Style" panose="02050604050505020204" pitchFamily="18" charset="0"/>
            </a:endParaRPr>
          </a:p>
          <a:p>
            <a:pPr lvl="1" eaLnBrk="1" hangingPunct="1">
              <a:buClrTx/>
              <a:buFont typeface="Wingdings" panose="05000000000000000000" pitchFamily="2" charset="2"/>
              <a:buChar char="q"/>
            </a:pPr>
            <a:r>
              <a:rPr lang="en-US" altLang="en-US" sz="2400" dirty="0">
                <a:latin typeface="Bookman Old Style" panose="02050604050505020204" pitchFamily="18" charset="0"/>
              </a:rPr>
              <a:t>Examples include:</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Murder</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Arson</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Rape</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Burglary </a:t>
            </a:r>
            <a:r>
              <a:rPr lang="en-GB" altLang="en-US" sz="2000" b="1" dirty="0">
                <a:latin typeface="Bookman Old Style" panose="02050604050505020204" pitchFamily="18" charset="0"/>
              </a:rPr>
              <a:t> </a:t>
            </a:r>
            <a:endParaRPr lang="en-US" altLang="en-US" sz="2000" b="1" dirty="0">
              <a:latin typeface="Bookman Old Style" panose="02050604050505020204" pitchFamily="18" charset="0"/>
            </a:endParaRPr>
          </a:p>
        </p:txBody>
      </p:sp>
      <p:sp>
        <p:nvSpPr>
          <p:cNvPr id="479238" name="Rectangle 6"/>
          <p:cNvSpPr>
            <a:spLocks noGrp="1" noChangeArrowheads="1"/>
          </p:cNvSpPr>
          <p:nvPr>
            <p:ph type="body" sz="half" idx="2"/>
          </p:nvPr>
        </p:nvSpPr>
        <p:spPr>
          <a:xfrm>
            <a:off x="4648200" y="1600200"/>
            <a:ext cx="4038600" cy="5257800"/>
          </a:xfrm>
        </p:spPr>
        <p:txBody>
          <a:bodyPr>
            <a:noAutofit/>
          </a:bodyPr>
          <a:lstStyle/>
          <a:p>
            <a:pPr eaLnBrk="1" hangingPunct="1">
              <a:buClrTx/>
            </a:pPr>
            <a:r>
              <a:rPr lang="en-US" altLang="en-US" sz="2800" b="1" dirty="0">
                <a:latin typeface="Bookman Old Style" panose="02050604050505020204" pitchFamily="18" charset="0"/>
              </a:rPr>
              <a:t>Civil Law</a:t>
            </a:r>
          </a:p>
          <a:p>
            <a:pPr lvl="1" eaLnBrk="1" hangingPunct="1">
              <a:buClrTx/>
              <a:buFont typeface="Wingdings" panose="05000000000000000000" pitchFamily="2" charset="2"/>
              <a:buChar char="q"/>
            </a:pPr>
            <a:r>
              <a:rPr lang="en-US" altLang="en-US" sz="2400" dirty="0">
                <a:latin typeface="Bookman Old Style" panose="02050604050505020204" pitchFamily="18" charset="0"/>
              </a:rPr>
              <a:t>Involves crimes against the person</a:t>
            </a:r>
          </a:p>
          <a:p>
            <a:pPr lvl="1" eaLnBrk="1" hangingPunct="1">
              <a:buClrTx/>
              <a:buFont typeface="Wingdings" panose="05000000000000000000" pitchFamily="2" charset="2"/>
              <a:buChar char="q"/>
            </a:pPr>
            <a:r>
              <a:rPr lang="en-US" altLang="en-US" sz="2400" dirty="0">
                <a:latin typeface="Bookman Old Style" panose="02050604050505020204" pitchFamily="18" charset="0"/>
              </a:rPr>
              <a:t>Includes a general category of laws known as </a:t>
            </a:r>
            <a:r>
              <a:rPr lang="en-US" altLang="en-US" sz="2400" b="1" i="1" dirty="0">
                <a:latin typeface="Bookman Old Style" panose="02050604050505020204" pitchFamily="18" charset="0"/>
              </a:rPr>
              <a:t>torts</a:t>
            </a:r>
          </a:p>
          <a:p>
            <a:pPr lvl="1" eaLnBrk="1" hangingPunct="1">
              <a:buClrTx/>
              <a:buFont typeface="Wingdings" panose="05000000000000000000" pitchFamily="2" charset="2"/>
              <a:buChar char="q"/>
            </a:pPr>
            <a:r>
              <a:rPr lang="en-US" altLang="en-US" sz="2400" dirty="0">
                <a:latin typeface="Bookman Old Style" panose="02050604050505020204" pitchFamily="18" charset="0"/>
              </a:rPr>
              <a:t>Torts are either:</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Intentional </a:t>
            </a:r>
            <a:r>
              <a:rPr lang="en-GB" altLang="en-US" sz="2000" b="1" dirty="0">
                <a:latin typeface="Bookman Old Style" panose="02050604050505020204" pitchFamily="18" charset="0"/>
              </a:rPr>
              <a:t> </a:t>
            </a:r>
            <a:r>
              <a:rPr lang="en-US" altLang="en-US" sz="2000" b="1" dirty="0">
                <a:latin typeface="Bookman Old Style" panose="02050604050505020204" pitchFamily="18" charset="0"/>
              </a:rPr>
              <a:t>(willful)</a:t>
            </a:r>
          </a:p>
          <a:p>
            <a:pPr lvl="2" eaLnBrk="1" hangingPunct="1">
              <a:buClrTx/>
              <a:buFont typeface="Wingdings" panose="05000000000000000000" pitchFamily="2" charset="2"/>
              <a:buChar char="§"/>
            </a:pPr>
            <a:r>
              <a:rPr lang="en-US" altLang="en-US" sz="2000" b="1" dirty="0">
                <a:latin typeface="Bookman Old Style" panose="02050604050505020204" pitchFamily="18" charset="0"/>
              </a:rPr>
              <a:t>Unintentional (accidental)</a:t>
            </a:r>
          </a:p>
        </p:txBody>
      </p:sp>
    </p:spTree>
    <p:extLst>
      <p:ext uri="{BB962C8B-B14F-4D97-AF65-F5344CB8AC3E}">
        <p14:creationId xmlns:p14="http://schemas.microsoft.com/office/powerpoint/2010/main" val="18289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79237">
                                            <p:txEl>
                                              <p:pRg st="1" end="1"/>
                                            </p:txEl>
                                          </p:spTgt>
                                        </p:tgtEl>
                                        <p:attrNameLst>
                                          <p:attrName>style.visibility</p:attrName>
                                        </p:attrNameLst>
                                      </p:cBhvr>
                                      <p:to>
                                        <p:strVal val="visible"/>
                                      </p:to>
                                    </p:set>
                                    <p:anim calcmode="lin" valueType="num">
                                      <p:cBhvr>
                                        <p:cTn id="7" dur="500" fill="hold"/>
                                        <p:tgtEl>
                                          <p:spTgt spid="47923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7923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7923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79237">
                                            <p:txEl>
                                              <p:pRg st="2" end="2"/>
                                            </p:txEl>
                                          </p:spTgt>
                                        </p:tgtEl>
                                        <p:attrNameLst>
                                          <p:attrName>style.visibility</p:attrName>
                                        </p:attrNameLst>
                                      </p:cBhvr>
                                      <p:to>
                                        <p:strVal val="visible"/>
                                      </p:to>
                                    </p:set>
                                    <p:anim calcmode="lin" valueType="num">
                                      <p:cBhvr>
                                        <p:cTn id="14" dur="500" fill="hold"/>
                                        <p:tgtEl>
                                          <p:spTgt spid="47923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7923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7923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79237">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79237">
                                            <p:txEl>
                                              <p:pRg st="4" end="4"/>
                                            </p:txEl>
                                          </p:spTgt>
                                        </p:tgtEl>
                                        <p:attrNameLst>
                                          <p:attrName>style.visibility</p:attrName>
                                        </p:attrNameLst>
                                      </p:cBhvr>
                                      <p:to>
                                        <p:strVal val="visible"/>
                                      </p:to>
                                    </p:set>
                                    <p:animEffect transition="in" filter="dissolve">
                                      <p:cBhvr>
                                        <p:cTn id="25" dur="500"/>
                                        <p:tgtEl>
                                          <p:spTgt spid="47923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79237">
                                            <p:txEl>
                                              <p:pRg st="5" end="5"/>
                                            </p:txEl>
                                          </p:spTgt>
                                        </p:tgtEl>
                                        <p:attrNameLst>
                                          <p:attrName>style.visibility</p:attrName>
                                        </p:attrNameLst>
                                      </p:cBhvr>
                                      <p:to>
                                        <p:strVal val="visible"/>
                                      </p:to>
                                    </p:set>
                                    <p:animEffect transition="in" filter="dissolve">
                                      <p:cBhvr>
                                        <p:cTn id="30" dur="500"/>
                                        <p:tgtEl>
                                          <p:spTgt spid="47923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79237">
                                            <p:txEl>
                                              <p:pRg st="6" end="6"/>
                                            </p:txEl>
                                          </p:spTgt>
                                        </p:tgtEl>
                                        <p:attrNameLst>
                                          <p:attrName>style.visibility</p:attrName>
                                        </p:attrNameLst>
                                      </p:cBhvr>
                                      <p:to>
                                        <p:strVal val="visible"/>
                                      </p:to>
                                    </p:set>
                                    <p:animEffect transition="in" filter="dissolve">
                                      <p:cBhvr>
                                        <p:cTn id="35" dur="500"/>
                                        <p:tgtEl>
                                          <p:spTgt spid="479237">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479237">
                                            <p:txEl>
                                              <p:pRg st="7" end="7"/>
                                            </p:txEl>
                                          </p:spTgt>
                                        </p:tgtEl>
                                        <p:attrNameLst>
                                          <p:attrName>style.visibility</p:attrName>
                                        </p:attrNameLst>
                                      </p:cBhvr>
                                      <p:to>
                                        <p:strVal val="visible"/>
                                      </p:to>
                                    </p:set>
                                    <p:animEffect transition="in" filter="dissolve">
                                      <p:cBhvr>
                                        <p:cTn id="40" dur="500"/>
                                        <p:tgtEl>
                                          <p:spTgt spid="479237">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479238">
                                            <p:txEl>
                                              <p:pRg st="1" end="1"/>
                                            </p:txEl>
                                          </p:spTgt>
                                        </p:tgtEl>
                                        <p:attrNameLst>
                                          <p:attrName>style.visibility</p:attrName>
                                        </p:attrNameLst>
                                      </p:cBhvr>
                                      <p:to>
                                        <p:strVal val="visible"/>
                                      </p:to>
                                    </p:set>
                                    <p:anim calcmode="lin" valueType="num">
                                      <p:cBhvr>
                                        <p:cTn id="45" dur="500" fill="hold"/>
                                        <p:tgtEl>
                                          <p:spTgt spid="479238">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479238">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479238">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479238">
                                            <p:txEl>
                                              <p:pRg st="2" end="2"/>
                                            </p:txEl>
                                          </p:spTgt>
                                        </p:tgtEl>
                                        <p:attrNameLst>
                                          <p:attrName>style.visibility</p:attrName>
                                        </p:attrNameLst>
                                      </p:cBhvr>
                                      <p:to>
                                        <p:strVal val="visible"/>
                                      </p:to>
                                    </p:set>
                                    <p:anim calcmode="lin" valueType="num">
                                      <p:cBhvr>
                                        <p:cTn id="52" dur="500" fill="hold"/>
                                        <p:tgtEl>
                                          <p:spTgt spid="479238">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479238">
                                            <p:txEl>
                                              <p:pRg st="2" end="2"/>
                                            </p:txEl>
                                          </p:spTgt>
                                        </p:tgtEl>
                                        <p:attrNameLst>
                                          <p:attrName>ppt_h</p:attrName>
                                        </p:attrNameLst>
                                      </p:cBhvr>
                                      <p:tavLst>
                                        <p:tav tm="0">
                                          <p:val>
                                            <p:fltVal val="0"/>
                                          </p:val>
                                        </p:tav>
                                        <p:tav tm="100000">
                                          <p:val>
                                            <p:strVal val="#ppt_h"/>
                                          </p:val>
                                        </p:tav>
                                      </p:tavLst>
                                    </p:anim>
                                    <p:animEffect transition="in" filter="fade">
                                      <p:cBhvr>
                                        <p:cTn id="54" dur="500"/>
                                        <p:tgtEl>
                                          <p:spTgt spid="479238">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479238">
                                            <p:txEl>
                                              <p:pRg st="3" end="3"/>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479238">
                                            <p:txEl>
                                              <p:pRg st="4" end="4"/>
                                            </p:txEl>
                                          </p:spTgt>
                                        </p:tgtEl>
                                        <p:attrNameLst>
                                          <p:attrName>style.visibility</p:attrName>
                                        </p:attrNameLst>
                                      </p:cBhvr>
                                      <p:to>
                                        <p:strVal val="visible"/>
                                      </p:to>
                                    </p:set>
                                    <p:animEffect transition="in" filter="dissolve">
                                      <p:cBhvr>
                                        <p:cTn id="63" dur="500"/>
                                        <p:tgtEl>
                                          <p:spTgt spid="479238">
                                            <p:txEl>
                                              <p:pRg st="4" end="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479238">
                                            <p:txEl>
                                              <p:pRg st="5" end="5"/>
                                            </p:txEl>
                                          </p:spTgt>
                                        </p:tgtEl>
                                        <p:attrNameLst>
                                          <p:attrName>style.visibility</p:attrName>
                                        </p:attrNameLst>
                                      </p:cBhvr>
                                      <p:to>
                                        <p:strVal val="visible"/>
                                      </p:to>
                                    </p:set>
                                    <p:animEffect transition="in" filter="dissolve">
                                      <p:cBhvr>
                                        <p:cTn id="68" dur="500"/>
                                        <p:tgtEl>
                                          <p:spTgt spid="4792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Battery (Tort): </a:t>
            </a:r>
            <a:r>
              <a:rPr lang="en-US" sz="2600" dirty="0">
                <a:solidFill>
                  <a:schemeClr val="tx1"/>
                </a:solidFill>
                <a:latin typeface="Bookman Old Style" panose="02050604050505020204" pitchFamily="18" charset="0"/>
              </a:rPr>
              <a:t>Physical contact with a person without his consent and without legal justification.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Unlawfully touching a patient without consent can be considered battery.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Providing care without consent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plaintiff may recover monetary damages for battery without proving the elements of negligence.</a:t>
            </a:r>
          </a:p>
          <a:p>
            <a:pPr algn="just">
              <a:lnSpc>
                <a:spcPct val="120000"/>
              </a:lnSpc>
              <a:spcBef>
                <a:spcPts val="0"/>
              </a:spcBef>
              <a:buClrTx/>
              <a:buFont typeface="Wingdings" panose="05000000000000000000" pitchFamily="2" charset="2"/>
              <a:buChar char="q"/>
            </a:pPr>
            <a:r>
              <a:rPr lang="en-GB" sz="2600" b="1" dirty="0">
                <a:solidFill>
                  <a:schemeClr val="tx1"/>
                </a:solidFill>
                <a:latin typeface="Bookman Old Style" panose="02050604050505020204" pitchFamily="18" charset="0"/>
              </a:rPr>
              <a:t>Tort: </a:t>
            </a:r>
            <a:r>
              <a:rPr lang="en-US" sz="2600" dirty="0">
                <a:solidFill>
                  <a:schemeClr val="tx1"/>
                </a:solidFill>
                <a:latin typeface="Bookman Old Style" panose="02050604050505020204" pitchFamily="18" charset="0"/>
              </a:rPr>
              <a:t>civil wrongdoing: in civil law, a wrongful act for which damages can be sought by the injured party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‘Tort’ is a legal wrong for which damages can be awarded in court.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Tort law is primarily “common law,” defined and evolving as courts decide cases.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‘Statute of Limitations’ defines the period in which the lawsuit must be initiated.</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9479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394DA88-DC81-4F9E-9052-1DF6F93DD455}" type="slidenum">
              <a:rPr lang="en-US" altLang="en-US" sz="1000">
                <a:latin typeface="Arial" panose="020B0604020202020204" pitchFamily="34" charset="0"/>
              </a:rPr>
              <a:pPr/>
              <a:t>73</a:t>
            </a:fld>
            <a:endParaRPr lang="en-US" altLang="en-US" sz="1000">
              <a:latin typeface="Arial" panose="020B0604020202020204" pitchFamily="34" charset="0"/>
            </a:endParaRPr>
          </a:p>
        </p:txBody>
      </p:sp>
      <p:sp>
        <p:nvSpPr>
          <p:cNvPr id="8195" name="Text Box 11"/>
          <p:cNvSpPr txBox="1">
            <a:spLocks noChangeArrowheads="1"/>
          </p:cNvSpPr>
          <p:nvPr/>
        </p:nvSpPr>
        <p:spPr bwMode="auto">
          <a:xfrm>
            <a:off x="4800600" y="5105400"/>
            <a:ext cx="3886200" cy="466725"/>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dirty="0"/>
              <a:t>False Imprisonment</a:t>
            </a:r>
            <a:r>
              <a:rPr lang="en-GB" altLang="en-US" sz="2400" b="1" dirty="0"/>
              <a:t> </a:t>
            </a:r>
            <a:endParaRPr lang="en-US" altLang="en-US" sz="2400" b="1" dirty="0"/>
          </a:p>
        </p:txBody>
      </p:sp>
      <p:sp>
        <p:nvSpPr>
          <p:cNvPr id="8196" name="Text Box 8"/>
          <p:cNvSpPr txBox="1">
            <a:spLocks noChangeArrowheads="1"/>
          </p:cNvSpPr>
          <p:nvPr/>
        </p:nvSpPr>
        <p:spPr bwMode="auto">
          <a:xfrm>
            <a:off x="592138" y="1828800"/>
            <a:ext cx="2455862" cy="466725"/>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t>Assault</a:t>
            </a:r>
            <a:r>
              <a:rPr lang="en-GB" altLang="en-US" sz="2400" b="1" dirty="0"/>
              <a:t> </a:t>
            </a:r>
            <a:r>
              <a:rPr lang="ar-SA" altLang="en-US" sz="2400" b="1" dirty="0"/>
              <a:t> </a:t>
            </a:r>
            <a:endParaRPr lang="en-US" altLang="en-US" sz="2400" b="1" dirty="0"/>
          </a:p>
        </p:txBody>
      </p:sp>
      <p:sp>
        <p:nvSpPr>
          <p:cNvPr id="8197" name="Text Box 10"/>
          <p:cNvSpPr txBox="1">
            <a:spLocks noChangeArrowheads="1"/>
          </p:cNvSpPr>
          <p:nvPr/>
        </p:nvSpPr>
        <p:spPr bwMode="auto">
          <a:xfrm>
            <a:off x="533400" y="4876800"/>
            <a:ext cx="3810000" cy="461665"/>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dirty="0"/>
              <a:t>Defamation of Character</a:t>
            </a:r>
            <a:r>
              <a:rPr lang="en-GB" altLang="en-US" sz="2400" b="1" dirty="0"/>
              <a:t> </a:t>
            </a:r>
            <a:r>
              <a:rPr lang="en-US" altLang="en-US" sz="2400" b="1" dirty="0"/>
              <a:t>  </a:t>
            </a:r>
          </a:p>
        </p:txBody>
      </p:sp>
      <p:sp>
        <p:nvSpPr>
          <p:cNvPr id="8198" name="Text Box 12"/>
          <p:cNvSpPr txBox="1">
            <a:spLocks noChangeArrowheads="1"/>
          </p:cNvSpPr>
          <p:nvPr/>
        </p:nvSpPr>
        <p:spPr bwMode="auto">
          <a:xfrm>
            <a:off x="4800600" y="3505200"/>
            <a:ext cx="2819400" cy="466725"/>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t>Fraud</a:t>
            </a:r>
            <a:r>
              <a:rPr lang="en-GB" altLang="en-US" sz="2400" b="1" dirty="0"/>
              <a:t> </a:t>
            </a:r>
            <a:r>
              <a:rPr lang="ar-SA" altLang="en-US" sz="2400" b="1" dirty="0"/>
              <a:t> </a:t>
            </a:r>
            <a:endParaRPr lang="en-US" altLang="en-US" sz="2400" b="1" dirty="0"/>
          </a:p>
        </p:txBody>
      </p:sp>
      <p:sp>
        <p:nvSpPr>
          <p:cNvPr id="8199" name="Text Box 13"/>
          <p:cNvSpPr txBox="1">
            <a:spLocks noChangeArrowheads="1"/>
          </p:cNvSpPr>
          <p:nvPr/>
        </p:nvSpPr>
        <p:spPr bwMode="auto">
          <a:xfrm>
            <a:off x="533400" y="3429000"/>
            <a:ext cx="2971800" cy="528638"/>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Invasion of  privacy</a:t>
            </a:r>
            <a:r>
              <a:rPr lang="en-US" altLang="en-US"/>
              <a:t>   </a:t>
            </a:r>
          </a:p>
        </p:txBody>
      </p:sp>
      <p:sp>
        <p:nvSpPr>
          <p:cNvPr id="481294" name="Text Box 14"/>
          <p:cNvSpPr txBox="1">
            <a:spLocks noChangeArrowheads="1"/>
          </p:cNvSpPr>
          <p:nvPr/>
        </p:nvSpPr>
        <p:spPr bwMode="auto">
          <a:xfrm>
            <a:off x="457200" y="2438400"/>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a:t>To cause another person to feel threatened.</a:t>
            </a:r>
          </a:p>
        </p:txBody>
      </p:sp>
      <p:sp>
        <p:nvSpPr>
          <p:cNvPr id="481296" name="Text Box 16"/>
          <p:cNvSpPr txBox="1">
            <a:spLocks noChangeArrowheads="1"/>
          </p:cNvSpPr>
          <p:nvPr/>
        </p:nvSpPr>
        <p:spPr bwMode="auto">
          <a:xfrm>
            <a:off x="457200" y="4098925"/>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a:t>Interference with a person’s</a:t>
            </a:r>
          </a:p>
          <a:p>
            <a:r>
              <a:rPr lang="en-US" altLang="en-US" sz="2000"/>
              <a:t>right to be left alone.</a:t>
            </a:r>
          </a:p>
        </p:txBody>
      </p:sp>
      <p:sp>
        <p:nvSpPr>
          <p:cNvPr id="481298" name="Text Box 18"/>
          <p:cNvSpPr txBox="1">
            <a:spLocks noChangeArrowheads="1"/>
          </p:cNvSpPr>
          <p:nvPr/>
        </p:nvSpPr>
        <p:spPr bwMode="auto">
          <a:xfrm>
            <a:off x="457200" y="5699125"/>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a:t>Damaging a person’s reputation </a:t>
            </a:r>
          </a:p>
          <a:p>
            <a:r>
              <a:rPr lang="en-US" altLang="en-US" sz="2000"/>
              <a:t>by making a public statement.</a:t>
            </a:r>
          </a:p>
        </p:txBody>
      </p:sp>
      <p:sp>
        <p:nvSpPr>
          <p:cNvPr id="481295" name="Text Box 15"/>
          <p:cNvSpPr txBox="1">
            <a:spLocks noChangeArrowheads="1"/>
          </p:cNvSpPr>
          <p:nvPr/>
        </p:nvSpPr>
        <p:spPr bwMode="auto">
          <a:xfrm>
            <a:off x="4648200" y="2422525"/>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a:t>An action that causes bodily harm to another. Even touching without permission.</a:t>
            </a:r>
          </a:p>
        </p:txBody>
      </p:sp>
      <p:sp>
        <p:nvSpPr>
          <p:cNvPr id="481299" name="Text Box 19"/>
          <p:cNvSpPr txBox="1">
            <a:spLocks noChangeArrowheads="1"/>
          </p:cNvSpPr>
          <p:nvPr/>
        </p:nvSpPr>
        <p:spPr bwMode="auto">
          <a:xfrm>
            <a:off x="4724400" y="57150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dirty="0"/>
              <a:t>Intentional, unlawful restraint or confinement of a person.</a:t>
            </a:r>
          </a:p>
        </p:txBody>
      </p:sp>
      <p:sp>
        <p:nvSpPr>
          <p:cNvPr id="8205" name="Rectangle 20"/>
          <p:cNvSpPr>
            <a:spLocks noGrp="1" noChangeArrowheads="1"/>
          </p:cNvSpPr>
          <p:nvPr>
            <p:ph type="title" idx="4294967295"/>
          </p:nvPr>
        </p:nvSpPr>
        <p:spPr>
          <a:xfrm>
            <a:off x="381000" y="297873"/>
            <a:ext cx="8229600" cy="1143000"/>
          </a:xfrm>
        </p:spPr>
        <p:txBody>
          <a:bodyPr>
            <a:normAutofit fontScale="90000"/>
          </a:bodyPr>
          <a:lstStyle/>
          <a:p>
            <a:pPr algn="ctr" eaLnBrk="1" hangingPunct="1"/>
            <a:r>
              <a:rPr lang="en-US" altLang="en-US" b="1" dirty="0"/>
              <a:t>Medical Law and Ethics </a:t>
            </a:r>
            <a:r>
              <a:rPr lang="en-US" altLang="en-US" sz="3200" b="1" dirty="0"/>
              <a:t>(cont.)</a:t>
            </a:r>
            <a:br>
              <a:rPr lang="en-US" altLang="en-US" b="1" dirty="0"/>
            </a:br>
            <a:r>
              <a:rPr lang="en-US" altLang="en-US" b="1" i="1" dirty="0"/>
              <a:t>Intentional Torts</a:t>
            </a:r>
          </a:p>
        </p:txBody>
      </p:sp>
      <p:sp>
        <p:nvSpPr>
          <p:cNvPr id="481297" name="Text Box 17"/>
          <p:cNvSpPr txBox="1">
            <a:spLocks noChangeArrowheads="1"/>
          </p:cNvSpPr>
          <p:nvPr/>
        </p:nvSpPr>
        <p:spPr bwMode="auto">
          <a:xfrm>
            <a:off x="4724400" y="4098925"/>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000"/>
              <a:t>Depriving or attempting to deprive  a person of  his or her rights.</a:t>
            </a:r>
          </a:p>
        </p:txBody>
      </p:sp>
      <p:sp>
        <p:nvSpPr>
          <p:cNvPr id="8207" name="Line 24"/>
          <p:cNvSpPr>
            <a:spLocks noChangeShapeType="1"/>
          </p:cNvSpPr>
          <p:nvPr/>
        </p:nvSpPr>
        <p:spPr bwMode="auto">
          <a:xfrm>
            <a:off x="4572000" y="1752600"/>
            <a:ext cx="0" cy="510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Text Box 9"/>
          <p:cNvSpPr txBox="1">
            <a:spLocks noChangeArrowheads="1"/>
          </p:cNvSpPr>
          <p:nvPr/>
        </p:nvSpPr>
        <p:spPr bwMode="auto">
          <a:xfrm>
            <a:off x="4800600" y="1828800"/>
            <a:ext cx="2590800" cy="466725"/>
          </a:xfrm>
          <a:prstGeom prst="rect">
            <a:avLst/>
          </a:prstGeom>
          <a:solidFill>
            <a:schemeClr val="accent1"/>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chemeClr val="accent1"/>
            </a:contourClr>
          </a:sp3d>
        </p:spPr>
        <p:txBody>
          <a:bodyPr>
            <a:spAutoFit/>
            <a:flatTx/>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2400" b="1" dirty="0"/>
              <a:t>Battery</a:t>
            </a:r>
            <a:r>
              <a:rPr lang="en-GB" altLang="en-US" sz="2400" b="1" dirty="0"/>
              <a:t> </a:t>
            </a:r>
            <a:r>
              <a:rPr lang="ar-SA" altLang="en-US" sz="2400" b="1" dirty="0"/>
              <a:t> </a:t>
            </a:r>
            <a:endParaRPr lang="en-US" altLang="en-US" sz="2400" b="1" dirty="0"/>
          </a:p>
        </p:txBody>
      </p:sp>
    </p:spTree>
    <p:extLst>
      <p:ext uri="{BB962C8B-B14F-4D97-AF65-F5344CB8AC3E}">
        <p14:creationId xmlns:p14="http://schemas.microsoft.com/office/powerpoint/2010/main" val="29650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294"/>
                                        </p:tgtEl>
                                        <p:attrNameLst>
                                          <p:attrName>style.visibility</p:attrName>
                                        </p:attrNameLst>
                                      </p:cBhvr>
                                      <p:to>
                                        <p:strVal val="visible"/>
                                      </p:to>
                                    </p:set>
                                    <p:animEffect transition="in" filter="dissolve">
                                      <p:cBhvr>
                                        <p:cTn id="7" dur="500"/>
                                        <p:tgtEl>
                                          <p:spTgt spid="481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296"/>
                                        </p:tgtEl>
                                        <p:attrNameLst>
                                          <p:attrName>style.visibility</p:attrName>
                                        </p:attrNameLst>
                                      </p:cBhvr>
                                      <p:to>
                                        <p:strVal val="visible"/>
                                      </p:to>
                                    </p:set>
                                    <p:animEffect transition="in" filter="dissolve">
                                      <p:cBhvr>
                                        <p:cTn id="12" dur="500"/>
                                        <p:tgtEl>
                                          <p:spTgt spid="481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298"/>
                                        </p:tgtEl>
                                        <p:attrNameLst>
                                          <p:attrName>style.visibility</p:attrName>
                                        </p:attrNameLst>
                                      </p:cBhvr>
                                      <p:to>
                                        <p:strVal val="visible"/>
                                      </p:to>
                                    </p:set>
                                    <p:animEffect transition="in" filter="dissolve">
                                      <p:cBhvr>
                                        <p:cTn id="17" dur="500"/>
                                        <p:tgtEl>
                                          <p:spTgt spid="4812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295"/>
                                        </p:tgtEl>
                                        <p:attrNameLst>
                                          <p:attrName>style.visibility</p:attrName>
                                        </p:attrNameLst>
                                      </p:cBhvr>
                                      <p:to>
                                        <p:strVal val="visible"/>
                                      </p:to>
                                    </p:set>
                                    <p:animEffect transition="in" filter="dissolve">
                                      <p:cBhvr>
                                        <p:cTn id="22" dur="500"/>
                                        <p:tgtEl>
                                          <p:spTgt spid="481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299"/>
                                        </p:tgtEl>
                                        <p:attrNameLst>
                                          <p:attrName>style.visibility</p:attrName>
                                        </p:attrNameLst>
                                      </p:cBhvr>
                                      <p:to>
                                        <p:strVal val="visible"/>
                                      </p:to>
                                    </p:set>
                                    <p:animEffect transition="in" filter="dissolve">
                                      <p:cBhvr>
                                        <p:cTn id="27" dur="500"/>
                                        <p:tgtEl>
                                          <p:spTgt spid="4812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297"/>
                                        </p:tgtEl>
                                        <p:attrNameLst>
                                          <p:attrName>style.visibility</p:attrName>
                                        </p:attrNameLst>
                                      </p:cBhvr>
                                      <p:to>
                                        <p:strVal val="visible"/>
                                      </p:to>
                                    </p:set>
                                    <p:animEffect transition="in" filter="dissolve">
                                      <p:cBhvr>
                                        <p:cTn id="32" dur="500"/>
                                        <p:tgtEl>
                                          <p:spTgt spid="48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4" grpId="0" autoUpdateAnimBg="0"/>
      <p:bldP spid="481296" grpId="0" autoUpdateAnimBg="0"/>
      <p:bldP spid="481298" grpId="0" autoUpdateAnimBg="0"/>
      <p:bldP spid="481295" grpId="0" autoUpdateAnimBg="0"/>
      <p:bldP spid="481299" grpId="0" autoUpdateAnimBg="0"/>
      <p:bldP spid="48129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8305800" y="6049964"/>
            <a:ext cx="692747" cy="639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702C9A6-660A-4B58-AA8A-EB08F87FABD3}" type="slidenum">
              <a:rPr lang="en-US" altLang="en-US" sz="2000" b="1">
                <a:latin typeface="Bookman Old Style" panose="02050604050505020204" pitchFamily="18" charset="0"/>
              </a:rPr>
              <a:pPr/>
              <a:t>74</a:t>
            </a:fld>
            <a:endParaRPr lang="en-US" altLang="en-US" sz="2000" b="1" dirty="0">
              <a:latin typeface="Bookman Old Style" panose="02050604050505020204" pitchFamily="18" charset="0"/>
            </a:endParaRPr>
          </a:p>
        </p:txBody>
      </p:sp>
      <p:sp>
        <p:nvSpPr>
          <p:cNvPr id="9219" name="Rectangle 4"/>
          <p:cNvSpPr>
            <a:spLocks noChangeArrowheads="1"/>
          </p:cNvSpPr>
          <p:nvPr/>
        </p:nvSpPr>
        <p:spPr bwMode="auto">
          <a:xfrm>
            <a:off x="381000" y="6858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ar-SA" altLang="en-US" sz="4400" b="1" i="1">
              <a:solidFill>
                <a:schemeClr val="tx2"/>
              </a:solidFill>
            </a:endParaRPr>
          </a:p>
        </p:txBody>
      </p:sp>
      <p:sp>
        <p:nvSpPr>
          <p:cNvPr id="482311" name="Text Box 7"/>
          <p:cNvSpPr txBox="1">
            <a:spLocks noChangeArrowheads="1"/>
          </p:cNvSpPr>
          <p:nvPr/>
        </p:nvSpPr>
        <p:spPr bwMode="auto">
          <a:xfrm>
            <a:off x="320040" y="1198968"/>
            <a:ext cx="84740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buFont typeface="Wingdings" panose="05000000000000000000" pitchFamily="2" charset="2"/>
              <a:buChar char="q"/>
            </a:pPr>
            <a:r>
              <a:rPr lang="en-US" altLang="en-US" dirty="0"/>
              <a:t> Acts that are committed with no intent to cause harm </a:t>
            </a:r>
          </a:p>
          <a:p>
            <a:pPr algn="just">
              <a:buFont typeface="Wingdings" panose="05000000000000000000" pitchFamily="2" charset="2"/>
              <a:buNone/>
            </a:pPr>
            <a:r>
              <a:rPr lang="en-US" altLang="en-US" dirty="0"/>
              <a:t>but  are done with a disregard for the consequences.</a:t>
            </a:r>
          </a:p>
          <a:p>
            <a:pPr algn="just">
              <a:buFont typeface="Wingdings" panose="05000000000000000000" pitchFamily="2" charset="2"/>
              <a:buNone/>
            </a:pPr>
            <a:endParaRPr lang="en-US" altLang="en-US" dirty="0"/>
          </a:p>
          <a:p>
            <a:pPr algn="just">
              <a:buFont typeface="Wingdings" panose="05000000000000000000" pitchFamily="2" charset="2"/>
              <a:buChar char="q"/>
            </a:pPr>
            <a:r>
              <a:rPr lang="en-US" altLang="en-US" dirty="0"/>
              <a:t> The term </a:t>
            </a:r>
            <a:r>
              <a:rPr lang="en-US" altLang="en-US" b="1" i="1" dirty="0"/>
              <a:t>negligence </a:t>
            </a:r>
            <a:r>
              <a:rPr lang="en-US" altLang="en-US" dirty="0"/>
              <a:t>is used to describe such actions when health care practitioners fail to exercise ordinary care resulting in patient injury. Negligence cases are those in which a person believes a medical professional’s actions or lack thereof, caused harm to the patient.</a:t>
            </a:r>
          </a:p>
          <a:p>
            <a:pPr algn="just"/>
            <a:endParaRPr lang="en-US" altLang="en-US" dirty="0"/>
          </a:p>
          <a:p>
            <a:pPr marL="457200" indent="-457200" algn="just">
              <a:buFont typeface="Wingdings" panose="05000000000000000000" pitchFamily="2" charset="2"/>
              <a:buChar char="q"/>
            </a:pPr>
            <a:r>
              <a:rPr lang="en-US" altLang="en-US" b="1" i="1" dirty="0"/>
              <a:t>Malpractice</a:t>
            </a:r>
            <a:r>
              <a:rPr lang="en-GB" altLang="en-US" b="1" i="1" dirty="0"/>
              <a:t>: </a:t>
            </a:r>
            <a:r>
              <a:rPr lang="en-US" altLang="en-US" dirty="0"/>
              <a:t>is the negligent delivery of professional services. Claims are lawsuits by a patient against a physician for errors in diagnosis or treatment.</a:t>
            </a:r>
          </a:p>
        </p:txBody>
      </p:sp>
      <p:sp>
        <p:nvSpPr>
          <p:cNvPr id="9221" name="Rectangle 8"/>
          <p:cNvSpPr>
            <a:spLocks noGrp="1" noChangeArrowheads="1"/>
          </p:cNvSpPr>
          <p:nvPr>
            <p:ph type="title" idx="4294967295"/>
          </p:nvPr>
        </p:nvSpPr>
        <p:spPr>
          <a:xfrm>
            <a:off x="304800" y="192269"/>
            <a:ext cx="8229600" cy="1143000"/>
          </a:xfrm>
        </p:spPr>
        <p:txBody>
          <a:bodyPr>
            <a:normAutofit fontScale="90000"/>
          </a:bodyPr>
          <a:lstStyle/>
          <a:p>
            <a:pPr eaLnBrk="1" hangingPunct="1"/>
            <a:r>
              <a:rPr lang="en-US" altLang="en-US" b="1" dirty="0"/>
              <a:t>Medical Law and Ethics </a:t>
            </a:r>
            <a:r>
              <a:rPr lang="en-US" altLang="en-US" sz="3200" b="1" dirty="0"/>
              <a:t>(cont.)</a:t>
            </a:r>
            <a:br>
              <a:rPr lang="en-US" altLang="en-US" sz="3200" b="1" dirty="0"/>
            </a:br>
            <a:r>
              <a:rPr lang="en-US" altLang="en-US" b="1" i="1" dirty="0"/>
              <a:t>Unintentional Torts</a:t>
            </a:r>
            <a:endParaRPr lang="en-US" altLang="en-US" dirty="0"/>
          </a:p>
        </p:txBody>
      </p:sp>
    </p:spTree>
    <p:extLst>
      <p:ext uri="{BB962C8B-B14F-4D97-AF65-F5344CB8AC3E}">
        <p14:creationId xmlns:p14="http://schemas.microsoft.com/office/powerpoint/2010/main" val="4071612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82311">
                                            <p:txEl>
                                              <p:charRg st="0" end="107"/>
                                            </p:txEl>
                                          </p:spTgt>
                                        </p:tgtEl>
                                        <p:attrNameLst>
                                          <p:attrName>style.visibility</p:attrName>
                                        </p:attrNameLst>
                                      </p:cBhvr>
                                      <p:to>
                                        <p:strVal val="visible"/>
                                      </p:to>
                                    </p:set>
                                    <p:animEffect transition="in" filter="randombar(horizontal)">
                                      <p:cBhvr>
                                        <p:cTn id="7" dur="500"/>
                                        <p:tgtEl>
                                          <p:spTgt spid="482311">
                                            <p:txEl>
                                              <p:charRg st="0" end="10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82311">
                                            <p:txEl>
                                              <p:pRg st="3" end="3"/>
                                            </p:txEl>
                                          </p:spTgt>
                                        </p:tgtEl>
                                        <p:attrNameLst>
                                          <p:attrName>style.visibility</p:attrName>
                                        </p:attrNameLst>
                                      </p:cBhvr>
                                      <p:to>
                                        <p:strVal val="visible"/>
                                      </p:to>
                                    </p:set>
                                    <p:animEffect transition="in" filter="randombar(horizontal)">
                                      <p:cBhvr>
                                        <p:cTn id="12" dur="500"/>
                                        <p:tgtEl>
                                          <p:spTgt spid="4823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Settling Malpractice Suits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Arbitration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Persons outside the court system  with special knowledge in the field listen to the case, and decide the dispute.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Court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Written court orders (subpoena) are delivered to involved parties.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Subpoena </a:t>
            </a:r>
            <a:r>
              <a:rPr lang="en-US" sz="2600" dirty="0" err="1">
                <a:solidFill>
                  <a:schemeClr val="tx1"/>
                </a:solidFill>
                <a:latin typeface="Bookman Old Style" panose="02050604050505020204" pitchFamily="18" charset="0"/>
              </a:rPr>
              <a:t>duces</a:t>
            </a:r>
            <a:r>
              <a:rPr lang="en-US" sz="2600" dirty="0">
                <a:solidFill>
                  <a:schemeClr val="tx1"/>
                </a:solidFill>
                <a:latin typeface="Bookman Old Style" panose="02050604050505020204" pitchFamily="18" charset="0"/>
              </a:rPr>
              <a:t> </a:t>
            </a:r>
            <a:r>
              <a:rPr lang="en-US" sz="2600" dirty="0" err="1">
                <a:solidFill>
                  <a:schemeClr val="tx1"/>
                </a:solidFill>
                <a:latin typeface="Bookman Old Style" panose="02050604050505020204" pitchFamily="18" charset="0"/>
              </a:rPr>
              <a:t>tecum</a:t>
            </a:r>
            <a:r>
              <a:rPr lang="en-US" sz="2600" dirty="0">
                <a:solidFill>
                  <a:schemeClr val="tx1"/>
                </a:solidFill>
                <a:latin typeface="Bookman Old Style" panose="02050604050505020204" pitchFamily="18" charset="0"/>
              </a:rPr>
              <a:t> is a court order to produce documents like patient records.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Law of Agency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Employees are considered to be agents of the physician while performing professional tasks.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Physicians are thereby responsible or liable for the negligence of employees.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Employees are also legally responsible for their own actions and they can be sued directly.</a:t>
            </a:r>
          </a:p>
          <a:p>
            <a:pPr marL="0" indent="0" algn="just">
              <a:lnSpc>
                <a:spcPct val="120000"/>
              </a:lnSpc>
              <a:spcBef>
                <a:spcPts val="0"/>
              </a:spcBef>
              <a:buClrTx/>
              <a:buNone/>
            </a:pPr>
            <a:endParaRPr lang="en-US" sz="2600" b="1"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1016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Roles of Medical Ethics and the Law</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Both disciplines address: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Access to medical care (provision of care, emergency treatment, stabilization and transfer)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Informed consent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Confidentiality of health care information and exceptions to confidentiality (mandatory reporting obligations such as: child and elder abuse, duty to warn)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Privileged communications with health care providers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Advance directives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Abortion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Physician-assisted suicide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8776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Contracts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contract is a voluntary agreement between two parties in which specific promises are made for a consideration.</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Types of Contracts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1. </a:t>
            </a:r>
            <a:r>
              <a:rPr lang="en-US" sz="2600" u="sng" dirty="0">
                <a:solidFill>
                  <a:schemeClr val="tx1"/>
                </a:solidFill>
                <a:latin typeface="Bookman Old Style" panose="02050604050505020204" pitchFamily="18" charset="0"/>
              </a:rPr>
              <a:t>Expressed Contract</a:t>
            </a:r>
            <a:r>
              <a:rPr lang="en-GB" sz="2600" u="sng" dirty="0">
                <a:solidFill>
                  <a:schemeClr val="tx1"/>
                </a:solidFill>
                <a:latin typeface="Bookman Old Style" panose="02050604050505020204" pitchFamily="18" charset="0"/>
              </a:rPr>
              <a:t> </a:t>
            </a:r>
            <a:endParaRPr lang="ar-AE" sz="2600" u="sng"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Clearly stated in written or spoken words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payment contract is an example</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2. </a:t>
            </a:r>
            <a:r>
              <a:rPr lang="en-US" sz="2600" u="sng" dirty="0">
                <a:solidFill>
                  <a:schemeClr val="tx1"/>
                </a:solidFill>
                <a:latin typeface="Bookman Old Style" panose="02050604050505020204" pitchFamily="18" charset="0"/>
              </a:rPr>
              <a:t>Implied Contracts</a:t>
            </a:r>
            <a:r>
              <a:rPr lang="en-GB" sz="2600" u="sng" dirty="0">
                <a:solidFill>
                  <a:schemeClr val="tx1"/>
                </a:solidFill>
                <a:latin typeface="Bookman Old Style" panose="02050604050505020204" pitchFamily="18" charset="0"/>
              </a:rPr>
              <a:t> </a:t>
            </a:r>
            <a:endParaRPr lang="ar-AE" sz="2600" u="sng"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Actions or conduct of the parties rather than words, create the contract</a:t>
            </a:r>
            <a:r>
              <a:rPr lang="en-GB" sz="2600" dirty="0">
                <a:solidFill>
                  <a:schemeClr val="tx1"/>
                </a:solidFill>
                <a:latin typeface="Bookman Old Style" panose="02050604050505020204" pitchFamily="18" charset="0"/>
              </a:rPr>
              <a:t> </a:t>
            </a:r>
            <a:endParaRPr lang="ar-AE"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patient rolling up his or her sleeve to receive an injection is an example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4 Elements of a Contract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Agreement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Consideration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Contractual Capacity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Legal Subject Matter</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4480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Terminating Care of a Patient</a:t>
            </a:r>
            <a:r>
              <a:rPr lang="en-US" sz="2600" dirty="0">
                <a:solidFill>
                  <a:srgbClr val="00B050"/>
                </a:solidFill>
                <a:latin typeface="Bookman Old Style" panose="02050604050505020204" pitchFamily="18" charset="0"/>
              </a:rPr>
              <a:t> </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A physician who no longer wants to manage a patient’s care must withdraw in a formal, legal manner by: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Providing written communication to the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Recommending that patient seek another physician as soon as possible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Mail letter by certified mail with return receipt requested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Summarize all communication in patient chart and place copy of all documentation in chart</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Typical Reasons Physicians May Terminate Care of a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Refusal to follow physician instructions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Personality conflicts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Failure to pay for services rendered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Repeated failure to keep appointments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 family member complaints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Disagreement regarding medication orders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7423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28600"/>
            <a:ext cx="8610600" cy="6599447"/>
          </a:xfrm>
        </p:spPr>
        <p:txBody>
          <a:bodyPr>
            <a:normAutofit fontScale="77500" lnSpcReduction="20000"/>
          </a:bodyPr>
          <a:lstStyle/>
          <a:p>
            <a:pPr marL="0" indent="0" algn="ctr">
              <a:lnSpc>
                <a:spcPct val="120000"/>
              </a:lnSpc>
              <a:spcBef>
                <a:spcPts val="0"/>
              </a:spcBef>
              <a:buClrTx/>
              <a:buNone/>
            </a:pPr>
            <a:r>
              <a:rPr lang="en-US" sz="28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800" b="1" dirty="0">
                <a:solidFill>
                  <a:srgbClr val="00B050"/>
                </a:solidFill>
                <a:latin typeface="Bookman Old Style" panose="02050604050505020204" pitchFamily="18" charset="0"/>
              </a:rPr>
              <a:t>Standard of Care:</a:t>
            </a:r>
          </a:p>
          <a:p>
            <a:pPr marL="0" indent="0" algn="just">
              <a:lnSpc>
                <a:spcPct val="120000"/>
              </a:lnSpc>
              <a:spcBef>
                <a:spcPts val="0"/>
              </a:spcBef>
              <a:buClrTx/>
              <a:buNone/>
            </a:pPr>
            <a:r>
              <a:rPr lang="en-GB" sz="2700" dirty="0">
                <a:solidFill>
                  <a:schemeClr val="tx1"/>
                </a:solidFill>
                <a:latin typeface="Bookman Old Style" panose="02050604050505020204" pitchFamily="18" charset="0"/>
              </a:rPr>
              <a:t> Medical practitioners </a:t>
            </a:r>
            <a:r>
              <a:rPr lang="en-US" sz="2700" dirty="0">
                <a:solidFill>
                  <a:schemeClr val="tx1"/>
                </a:solidFill>
                <a:latin typeface="Bookman Old Style" panose="02050604050505020204" pitchFamily="18" charset="0"/>
              </a:rPr>
              <a:t>should uphold legal concepts by</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Maintaining confidentiality.</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Practicing within the scope of training and capabilities.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Preparing and maintaining medical records.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Documenting accurately.</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Using proper guidelines when releasing information.</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Follow employer’s established policies dealing with the health-care contract.</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Follow legal guidelines and maintain awareness of health-care legislation and regulations.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Maintain and dispose of regulated substances in compliance with government guidelines.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Follow established risk-management and safety procedures.</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Recognize professional credentialing criteria.</a:t>
            </a:r>
          </a:p>
          <a:p>
            <a:pPr algn="just">
              <a:lnSpc>
                <a:spcPct val="120000"/>
              </a:lnSpc>
              <a:spcBef>
                <a:spcPts val="0"/>
              </a:spcBef>
              <a:buClrTx/>
              <a:buFont typeface="Wingdings" panose="05000000000000000000" pitchFamily="2" charset="2"/>
              <a:buChar char="q"/>
            </a:pPr>
            <a:r>
              <a:rPr lang="en-US" sz="2700" dirty="0">
                <a:solidFill>
                  <a:schemeClr val="tx1"/>
                </a:solidFill>
                <a:latin typeface="Bookman Old Style" panose="02050604050505020204" pitchFamily="18" charset="0"/>
              </a:rPr>
              <a:t>Help develop and maintain personnel, policy and procedure manuals.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0742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a:bodyPr>
          <a:lstStyle/>
          <a:p>
            <a:pPr marL="0" indent="0" algn="just">
              <a:lnSpc>
                <a:spcPct val="120000"/>
              </a:lnSpc>
              <a:spcBef>
                <a:spcPts val="0"/>
              </a:spcBef>
              <a:buClrTx/>
              <a:buNone/>
            </a:pPr>
            <a:r>
              <a:rPr lang="en-US" sz="2400" dirty="0">
                <a:solidFill>
                  <a:schemeClr val="tx1"/>
                </a:solidFill>
              </a:rPr>
              <a:t>Content Delivery</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92DD12F0-4E06-4BBD-ABDA-864F0B57AEE1}"/>
              </a:ext>
            </a:extLst>
          </p:cNvPr>
          <p:cNvGraphicFramePr>
            <a:graphicFrameLocks noGrp="1"/>
          </p:cNvGraphicFramePr>
          <p:nvPr>
            <p:extLst>
              <p:ext uri="{D42A27DB-BD31-4B8C-83A1-F6EECF244321}">
                <p14:modId xmlns:p14="http://schemas.microsoft.com/office/powerpoint/2010/main" val="3815636106"/>
              </p:ext>
            </p:extLst>
          </p:nvPr>
        </p:nvGraphicFramePr>
        <p:xfrm>
          <a:off x="180974" y="381000"/>
          <a:ext cx="8667751" cy="6600389"/>
        </p:xfrm>
        <a:graphic>
          <a:graphicData uri="http://schemas.openxmlformats.org/drawingml/2006/table">
            <a:tbl>
              <a:tblPr firstRow="1" firstCol="1" bandRow="1">
                <a:tableStyleId>{5C22544A-7EE6-4342-B048-85BDC9FD1C3A}</a:tableStyleId>
              </a:tblPr>
              <a:tblGrid>
                <a:gridCol w="1209675">
                  <a:extLst>
                    <a:ext uri="{9D8B030D-6E8A-4147-A177-3AD203B41FA5}">
                      <a16:colId xmlns:a16="http://schemas.microsoft.com/office/drawing/2014/main" val="3264422895"/>
                    </a:ext>
                  </a:extLst>
                </a:gridCol>
                <a:gridCol w="762000">
                  <a:extLst>
                    <a:ext uri="{9D8B030D-6E8A-4147-A177-3AD203B41FA5}">
                      <a16:colId xmlns:a16="http://schemas.microsoft.com/office/drawing/2014/main" val="1664032569"/>
                    </a:ext>
                  </a:extLst>
                </a:gridCol>
                <a:gridCol w="457200">
                  <a:extLst>
                    <a:ext uri="{9D8B030D-6E8A-4147-A177-3AD203B41FA5}">
                      <a16:colId xmlns:a16="http://schemas.microsoft.com/office/drawing/2014/main" val="2325937792"/>
                    </a:ext>
                  </a:extLst>
                </a:gridCol>
                <a:gridCol w="6238876">
                  <a:extLst>
                    <a:ext uri="{9D8B030D-6E8A-4147-A177-3AD203B41FA5}">
                      <a16:colId xmlns:a16="http://schemas.microsoft.com/office/drawing/2014/main" val="349581305"/>
                    </a:ext>
                  </a:extLst>
                </a:gridCol>
              </a:tblGrid>
              <a:tr h="217200">
                <a:tc rowSpan="2">
                  <a:txBody>
                    <a:bodyPr/>
                    <a:lstStyle/>
                    <a:p>
                      <a:pPr>
                        <a:lnSpc>
                          <a:spcPct val="107000"/>
                        </a:lnSpc>
                        <a:spcAft>
                          <a:spcPts val="0"/>
                        </a:spcAft>
                      </a:pPr>
                      <a:r>
                        <a:rPr lang="en-GB" sz="1800" dirty="0">
                          <a:effectLst/>
                        </a:rPr>
                        <a:t>Week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gridSpan="2">
                  <a:txBody>
                    <a:bodyPr/>
                    <a:lstStyle/>
                    <a:p>
                      <a:pPr>
                        <a:lnSpc>
                          <a:spcPct val="107000"/>
                        </a:lnSpc>
                        <a:spcAft>
                          <a:spcPts val="0"/>
                        </a:spcAft>
                      </a:pPr>
                      <a:r>
                        <a:rPr lang="en-GB" sz="1800">
                          <a:effectLst/>
                        </a:rPr>
                        <a:t>Dates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hMerge="1">
                  <a:txBody>
                    <a:bodyPr/>
                    <a:lstStyle/>
                    <a:p>
                      <a:endParaRPr lang="en-GB"/>
                    </a:p>
                  </a:txBody>
                  <a:tcPr/>
                </a:tc>
                <a:tc rowSpan="2">
                  <a:txBody>
                    <a:bodyPr/>
                    <a:lstStyle/>
                    <a:p>
                      <a:pPr>
                        <a:lnSpc>
                          <a:spcPct val="107000"/>
                        </a:lnSpc>
                        <a:spcAft>
                          <a:spcPts val="0"/>
                        </a:spcAft>
                      </a:pPr>
                      <a:r>
                        <a:rPr lang="en-GB" sz="1800">
                          <a:effectLst/>
                        </a:rPr>
                        <a:t>Unit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1142787302"/>
                  </a:ext>
                </a:extLst>
              </a:tr>
              <a:tr h="217200">
                <a:tc vMerge="1">
                  <a:txBody>
                    <a:bodyPr/>
                    <a:lstStyle/>
                    <a:p>
                      <a:endParaRPr lang="en-GB"/>
                    </a:p>
                  </a:txBody>
                  <a:tcPr/>
                </a:tc>
                <a:tc>
                  <a:txBody>
                    <a:bodyPr/>
                    <a:lstStyle/>
                    <a:p>
                      <a:pPr>
                        <a:lnSpc>
                          <a:spcPct val="107000"/>
                        </a:lnSpc>
                        <a:spcAft>
                          <a:spcPts val="0"/>
                        </a:spcAft>
                      </a:pPr>
                      <a:r>
                        <a:rPr lang="en-GB" sz="1800">
                          <a:effectLst/>
                        </a:rPr>
                        <a:t>From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To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vMerge="1">
                  <a:txBody>
                    <a:bodyPr/>
                    <a:lstStyle/>
                    <a:p>
                      <a:endParaRPr lang="en-GB"/>
                    </a:p>
                  </a:txBody>
                  <a:tcPr/>
                </a:tc>
                <a:extLst>
                  <a:ext uri="{0D108BD9-81ED-4DB2-BD59-A6C34878D82A}">
                    <a16:rowId xmlns:a16="http://schemas.microsoft.com/office/drawing/2014/main" val="2089970589"/>
                  </a:ext>
                </a:extLst>
              </a:tr>
              <a:tr h="251400">
                <a:tc>
                  <a:txBody>
                    <a:bodyPr/>
                    <a:lstStyle/>
                    <a:p>
                      <a:pPr>
                        <a:lnSpc>
                          <a:spcPct val="107000"/>
                        </a:lnSpc>
                        <a:spcAft>
                          <a:spcPts val="0"/>
                        </a:spcAft>
                      </a:pPr>
                      <a:r>
                        <a:rPr lang="en-GB" sz="1800">
                          <a:effectLst/>
                        </a:rPr>
                        <a:t>Week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dirty="0">
                          <a:effectLst/>
                        </a:rPr>
                        <a:t>Medico-legal issues; definitions, professional code of conduct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3863633164"/>
                  </a:ext>
                </a:extLst>
              </a:tr>
              <a:tr h="152400">
                <a:tc>
                  <a:txBody>
                    <a:bodyPr/>
                    <a:lstStyle/>
                    <a:p>
                      <a:pPr>
                        <a:lnSpc>
                          <a:spcPct val="107000"/>
                        </a:lnSpc>
                        <a:spcAft>
                          <a:spcPts val="0"/>
                        </a:spcAft>
                      </a:pPr>
                      <a:r>
                        <a:rPr lang="en-GB" sz="1800">
                          <a:effectLst/>
                        </a:rPr>
                        <a:t>Week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dirty="0">
                          <a:effectLst/>
                        </a:rPr>
                        <a:t>medico-legal cases and their consequences,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3184666440"/>
                  </a:ext>
                </a:extLst>
              </a:tr>
              <a:tr h="164147">
                <a:tc>
                  <a:txBody>
                    <a:bodyPr/>
                    <a:lstStyle/>
                    <a:p>
                      <a:pPr>
                        <a:lnSpc>
                          <a:spcPct val="107000"/>
                        </a:lnSpc>
                        <a:spcAft>
                          <a:spcPts val="0"/>
                        </a:spcAft>
                      </a:pPr>
                      <a:r>
                        <a:rPr lang="en-GB" sz="1800">
                          <a:effectLst/>
                        </a:rPr>
                        <a:t>Week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15000"/>
                        </a:lnSpc>
                        <a:spcAft>
                          <a:spcPts val="0"/>
                        </a:spcAft>
                      </a:pPr>
                      <a:r>
                        <a:rPr lang="en-US" sz="1800">
                          <a:effectLst/>
                        </a:rPr>
                        <a:t>rape case, assault, patient mismanagement and court sessions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029442004"/>
                  </a:ext>
                </a:extLst>
              </a:tr>
              <a:tr h="239331">
                <a:tc>
                  <a:txBody>
                    <a:bodyPr/>
                    <a:lstStyle/>
                    <a:p>
                      <a:pPr>
                        <a:lnSpc>
                          <a:spcPct val="107000"/>
                        </a:lnSpc>
                        <a:spcAft>
                          <a:spcPts val="0"/>
                        </a:spcAft>
                      </a:pPr>
                      <a:r>
                        <a:rPr lang="en-GB" sz="1800">
                          <a:effectLst/>
                        </a:rPr>
                        <a:t>Week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dirty="0">
                          <a:effectLst/>
                        </a:rPr>
                        <a:t>regulatory bodies, government laws in healthcare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45718357"/>
                  </a:ext>
                </a:extLst>
              </a:tr>
              <a:tr h="217200">
                <a:tc>
                  <a:txBody>
                    <a:bodyPr/>
                    <a:lstStyle/>
                    <a:p>
                      <a:pPr>
                        <a:lnSpc>
                          <a:spcPct val="107000"/>
                        </a:lnSpc>
                        <a:spcAft>
                          <a:spcPts val="0"/>
                        </a:spcAft>
                      </a:pPr>
                      <a:r>
                        <a:rPr lang="en-GB" sz="1800">
                          <a:effectLst/>
                        </a:rPr>
                        <a:t>Week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a:effectLst/>
                        </a:rPr>
                        <a:t>law</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269321105"/>
                  </a:ext>
                </a:extLst>
              </a:tr>
              <a:tr h="392400">
                <a:tc>
                  <a:txBody>
                    <a:bodyPr/>
                    <a:lstStyle/>
                    <a:p>
                      <a:pPr>
                        <a:lnSpc>
                          <a:spcPct val="107000"/>
                        </a:lnSpc>
                        <a:spcAft>
                          <a:spcPts val="0"/>
                        </a:spcAft>
                      </a:pPr>
                      <a:r>
                        <a:rPr lang="en-GB" sz="1800">
                          <a:effectLst/>
                        </a:rPr>
                        <a:t>Week 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dirty="0">
                          <a:effectLst/>
                        </a:rPr>
                        <a:t>Corruption and anticorruption measures; definition, causes, effects to the economy,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741465927"/>
                  </a:ext>
                </a:extLst>
              </a:tr>
              <a:tr h="175865">
                <a:tc>
                  <a:txBody>
                    <a:bodyPr/>
                    <a:lstStyle/>
                    <a:p>
                      <a:pPr>
                        <a:lnSpc>
                          <a:spcPct val="107000"/>
                        </a:lnSpc>
                        <a:spcAft>
                          <a:spcPts val="0"/>
                        </a:spcAft>
                      </a:pPr>
                      <a:r>
                        <a:rPr lang="en-GB" sz="1800">
                          <a:effectLst/>
                        </a:rPr>
                        <a:t>Week 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dirty="0">
                          <a:effectLst/>
                        </a:rPr>
                        <a:t>preventive measures, public officer conduct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964114960"/>
                  </a:ext>
                </a:extLst>
              </a:tr>
              <a:tr h="187612">
                <a:tc>
                  <a:txBody>
                    <a:bodyPr/>
                    <a:lstStyle/>
                    <a:p>
                      <a:pPr>
                        <a:lnSpc>
                          <a:spcPct val="107000"/>
                        </a:lnSpc>
                        <a:spcAft>
                          <a:spcPts val="0"/>
                        </a:spcAft>
                      </a:pPr>
                      <a:r>
                        <a:rPr lang="en-GB" sz="1800">
                          <a:effectLst/>
                        </a:rPr>
                        <a:t>Week 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US" sz="1800">
                          <a:effectLst/>
                        </a:rPr>
                        <a:t>ethics Professionalism, work ethics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1413277437"/>
                  </a:ext>
                </a:extLst>
              </a:tr>
              <a:tr h="217200">
                <a:tc>
                  <a:txBody>
                    <a:bodyPr/>
                    <a:lstStyle/>
                    <a:p>
                      <a:pPr>
                        <a:lnSpc>
                          <a:spcPct val="107000"/>
                        </a:lnSpc>
                        <a:spcAft>
                          <a:spcPts val="0"/>
                        </a:spcAft>
                      </a:pPr>
                      <a:r>
                        <a:rPr lang="en-GB" sz="1800">
                          <a:effectLst/>
                        </a:rPr>
                        <a:t>Week 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CATs,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4048612932"/>
                  </a:ext>
                </a:extLst>
              </a:tr>
              <a:tr h="220484">
                <a:tc>
                  <a:txBody>
                    <a:bodyPr/>
                    <a:lstStyle/>
                    <a:p>
                      <a:pPr>
                        <a:lnSpc>
                          <a:spcPct val="107000"/>
                        </a:lnSpc>
                        <a:spcAft>
                          <a:spcPts val="0"/>
                        </a:spcAft>
                      </a:pPr>
                      <a:r>
                        <a:rPr lang="en-GB" sz="1800">
                          <a:effectLst/>
                        </a:rPr>
                        <a:t>Week 10: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15000"/>
                        </a:lnSpc>
                        <a:spcAft>
                          <a:spcPts val="0"/>
                        </a:spcAft>
                      </a:pPr>
                      <a:r>
                        <a:rPr lang="en-US" sz="1800">
                          <a:effectLst/>
                        </a:rPr>
                        <a:t>Professional etiquette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3895783092"/>
                  </a:ext>
                </a:extLst>
              </a:tr>
              <a:tr h="285969">
                <a:tc>
                  <a:txBody>
                    <a:bodyPr/>
                    <a:lstStyle/>
                    <a:p>
                      <a:pPr>
                        <a:lnSpc>
                          <a:spcPct val="107000"/>
                        </a:lnSpc>
                        <a:spcAft>
                          <a:spcPts val="0"/>
                        </a:spcAft>
                      </a:pPr>
                      <a:r>
                        <a:rPr lang="en-GB" sz="1800">
                          <a:effectLst/>
                        </a:rPr>
                        <a:t>Week 11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gn="just">
                        <a:lnSpc>
                          <a:spcPct val="150000"/>
                        </a:lnSpc>
                        <a:spcAft>
                          <a:spcPts val="0"/>
                        </a:spcAft>
                      </a:pPr>
                      <a:r>
                        <a:rPr lang="en-US"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4208608342"/>
                  </a:ext>
                </a:extLst>
              </a:tr>
              <a:tr h="217200">
                <a:tc>
                  <a:txBody>
                    <a:bodyPr/>
                    <a:lstStyle/>
                    <a:p>
                      <a:pPr>
                        <a:lnSpc>
                          <a:spcPct val="107000"/>
                        </a:lnSpc>
                        <a:spcAft>
                          <a:spcPts val="0"/>
                        </a:spcAft>
                      </a:pPr>
                      <a:r>
                        <a:rPr lang="en-GB" sz="1800">
                          <a:effectLst/>
                        </a:rPr>
                        <a:t>Week 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3017809058"/>
                  </a:ext>
                </a:extLst>
              </a:tr>
              <a:tr h="217200">
                <a:tc>
                  <a:txBody>
                    <a:bodyPr/>
                    <a:lstStyle/>
                    <a:p>
                      <a:pPr>
                        <a:lnSpc>
                          <a:spcPct val="107000"/>
                        </a:lnSpc>
                        <a:spcAft>
                          <a:spcPts val="0"/>
                        </a:spcAft>
                      </a:pPr>
                      <a:r>
                        <a:rPr lang="en-GB" sz="1800">
                          <a:effectLst/>
                        </a:rPr>
                        <a:t>Week 13: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527897100"/>
                  </a:ext>
                </a:extLst>
              </a:tr>
              <a:tr h="217200">
                <a:tc>
                  <a:txBody>
                    <a:bodyPr/>
                    <a:lstStyle/>
                    <a:p>
                      <a:pPr>
                        <a:lnSpc>
                          <a:spcPct val="107000"/>
                        </a:lnSpc>
                        <a:spcAft>
                          <a:spcPts val="0"/>
                        </a:spcAft>
                      </a:pPr>
                      <a:r>
                        <a:rPr lang="en-GB" sz="1800">
                          <a:effectLst/>
                        </a:rPr>
                        <a:t>Week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3360303313"/>
                  </a:ext>
                </a:extLst>
              </a:tr>
              <a:tr h="217200">
                <a:tc>
                  <a:txBody>
                    <a:bodyPr/>
                    <a:lstStyle/>
                    <a:p>
                      <a:pPr>
                        <a:lnSpc>
                          <a:spcPct val="107000"/>
                        </a:lnSpc>
                        <a:spcAft>
                          <a:spcPts val="0"/>
                        </a:spcAft>
                      </a:pPr>
                      <a:r>
                        <a:rPr lang="en-GB" sz="1800">
                          <a:effectLst/>
                        </a:rPr>
                        <a:t>Week 15: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4165602715"/>
                  </a:ext>
                </a:extLst>
              </a:tr>
              <a:tr h="217200">
                <a:tc>
                  <a:txBody>
                    <a:bodyPr/>
                    <a:lstStyle/>
                    <a:p>
                      <a:pPr>
                        <a:lnSpc>
                          <a:spcPct val="107000"/>
                        </a:lnSpc>
                        <a:spcAft>
                          <a:spcPts val="0"/>
                        </a:spcAft>
                      </a:pPr>
                      <a:r>
                        <a:rPr lang="en-GB" sz="1800">
                          <a:effectLst/>
                        </a:rPr>
                        <a:t>Week 16: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9509827"/>
                  </a:ext>
                </a:extLst>
              </a:tr>
              <a:tr h="217200">
                <a:tc>
                  <a:txBody>
                    <a:bodyPr/>
                    <a:lstStyle/>
                    <a:p>
                      <a:pPr>
                        <a:lnSpc>
                          <a:spcPct val="107000"/>
                        </a:lnSpc>
                        <a:spcAft>
                          <a:spcPts val="0"/>
                        </a:spcAft>
                      </a:pPr>
                      <a:r>
                        <a:rPr lang="en-GB" sz="1800">
                          <a:effectLst/>
                        </a:rPr>
                        <a:t>Week 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4182200745"/>
                  </a:ext>
                </a:extLst>
              </a:tr>
              <a:tr h="217200">
                <a:tc>
                  <a:txBody>
                    <a:bodyPr/>
                    <a:lstStyle/>
                    <a:p>
                      <a:pPr>
                        <a:lnSpc>
                          <a:spcPct val="107000"/>
                        </a:lnSpc>
                        <a:spcAft>
                          <a:spcPts val="0"/>
                        </a:spcAft>
                      </a:pPr>
                      <a:r>
                        <a:rPr lang="en-GB" sz="1800">
                          <a:effectLst/>
                        </a:rPr>
                        <a:t>Week 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tc>
                  <a:txBody>
                    <a:bodyPr/>
                    <a:lstStyle/>
                    <a:p>
                      <a:pPr>
                        <a:lnSpc>
                          <a:spcPct val="107000"/>
                        </a:lnSpc>
                        <a:spcAft>
                          <a:spcPts val="0"/>
                        </a:spcAft>
                      </a:pPr>
                      <a:r>
                        <a:rPr lang="en-GB" sz="1800" dirty="0">
                          <a:effectLst/>
                        </a:rPr>
                        <a:t>End of Semester Examinations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590" marR="53590" marT="0" marB="0"/>
                </a:tc>
                <a:extLst>
                  <a:ext uri="{0D108BD9-81ED-4DB2-BD59-A6C34878D82A}">
                    <a16:rowId xmlns:a16="http://schemas.microsoft.com/office/drawing/2014/main" val="2920947658"/>
                  </a:ext>
                </a:extLst>
              </a:tr>
            </a:tbl>
          </a:graphicData>
        </a:graphic>
      </p:graphicFrame>
    </p:spTree>
    <p:extLst>
      <p:ext uri="{BB962C8B-B14F-4D97-AF65-F5344CB8AC3E}">
        <p14:creationId xmlns:p14="http://schemas.microsoft.com/office/powerpoint/2010/main" val="3682705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Administrative Duties and the Law:</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Examples of duties related to legal requirements: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Vital statistics (births &amp; deaths)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Abuse (drug abuse &amp; child abuse)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Violent Injuries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STD’s (sexually transmitted diseases)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 consent forms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Insurance billing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Appointment books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 records and information</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Controlled Substances and the Law</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practitioners must follow the correct procedure for keeping and disposing of controlled substances.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Be familiar with correct dosages, potential complications, and refill rules.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Keep prescription pads secure and out of reach.</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76803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Law and Ethics (cont.)</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Communication and the Law</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Medical assistant’s are not allowed to decide what information is to be disclosed to the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role of the medical assistant is to foster supportive, respectful communication with patients.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Good, clear, nonjudgmental communication can prevent misunderstandings and legal confrontations.</a:t>
            </a:r>
          </a:p>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Legal Documents and the Patient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legal document stating types of treatment the patient does and does not want in an event of terminal illness, unconsciousness or comatose state (LIVING WILLS)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legal document that states a person’s wish to donate one or more organs as a gift. Even total body anatomical gifts are made.(Uniform Donor Card)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36424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Medical Identification Devices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Alert </a:t>
            </a:r>
            <a:r>
              <a:rPr lang="en-US" sz="2600" dirty="0" err="1">
                <a:solidFill>
                  <a:schemeClr val="tx1"/>
                </a:solidFill>
                <a:latin typeface="Bookman Old Style" panose="02050604050505020204" pitchFamily="18" charset="0"/>
              </a:rPr>
              <a:t>EMT</a:t>
            </a:r>
            <a:r>
              <a:rPr lang="en-US" sz="2600" dirty="0">
                <a:solidFill>
                  <a:schemeClr val="tx1"/>
                </a:solidFill>
                <a:latin typeface="Bookman Old Style" panose="02050604050505020204" pitchFamily="18" charset="0"/>
              </a:rPr>
              <a:t> to patient’s medical condition, such as: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Heart condition</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Diabetes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Allergies</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Epilepsy</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 Other information</a:t>
            </a:r>
          </a:p>
          <a:p>
            <a:pPr marL="0" indent="0" algn="just">
              <a:lnSpc>
                <a:spcPct val="120000"/>
              </a:lnSpc>
              <a:spcBef>
                <a:spcPts val="0"/>
              </a:spcBef>
              <a:buClrTx/>
              <a:buNone/>
            </a:pPr>
            <a:r>
              <a:rPr lang="en-US" sz="2600" u="sng" dirty="0">
                <a:solidFill>
                  <a:schemeClr val="tx1"/>
                </a:solidFill>
                <a:latin typeface="Bookman Old Style" panose="02050604050505020204" pitchFamily="18" charset="0"/>
              </a:rPr>
              <a:t>Medical Identifications	</a:t>
            </a:r>
            <a:r>
              <a:rPr lang="en-US" sz="2600" dirty="0">
                <a:solidFill>
                  <a:schemeClr val="tx1"/>
                </a:solidFill>
                <a:latin typeface="Bookman Old Style" panose="02050604050505020204" pitchFamily="18" charset="0"/>
              </a:rPr>
              <a:t>		</a:t>
            </a:r>
            <a:r>
              <a:rPr lang="en-US" sz="2600" u="sng" dirty="0">
                <a:solidFill>
                  <a:schemeClr val="tx1"/>
                </a:solidFill>
                <a:latin typeface="Bookman Old Style" panose="02050604050505020204" pitchFamily="18" charset="0"/>
              </a:rPr>
              <a:t>Medical Identification</a:t>
            </a:r>
          </a:p>
          <a:p>
            <a:pPr marL="0" indent="0" algn="just">
              <a:lnSpc>
                <a:spcPct val="120000"/>
              </a:lnSpc>
              <a:spcBef>
                <a:spcPts val="0"/>
              </a:spcBef>
              <a:buClrTx/>
              <a:buNone/>
            </a:pPr>
            <a:r>
              <a:rPr lang="en-US" sz="2600" u="sng" dirty="0">
                <a:solidFill>
                  <a:schemeClr val="tx1"/>
                </a:solidFill>
                <a:latin typeface="Bookman Old Style" panose="02050604050505020204" pitchFamily="18" charset="0"/>
              </a:rPr>
              <a:t>Devices (Front)</a:t>
            </a:r>
            <a:r>
              <a:rPr lang="en-US" sz="2600" dirty="0">
                <a:solidFill>
                  <a:schemeClr val="tx1"/>
                </a:solidFill>
                <a:latin typeface="Bookman Old Style" panose="02050604050505020204" pitchFamily="18" charset="0"/>
              </a:rPr>
              <a:t>					</a:t>
            </a:r>
            <a:r>
              <a:rPr lang="en-US" sz="2600" u="sng" dirty="0">
                <a:solidFill>
                  <a:schemeClr val="tx1"/>
                </a:solidFill>
                <a:latin typeface="Bookman Old Style" panose="02050604050505020204" pitchFamily="18" charset="0"/>
              </a:rPr>
              <a:t>Devices (Back)</a:t>
            </a:r>
          </a:p>
          <a:p>
            <a:pPr marL="0" indent="0" algn="just">
              <a:lnSpc>
                <a:spcPct val="120000"/>
              </a:lnSpc>
              <a:spcBef>
                <a:spcPts val="0"/>
              </a:spcBef>
              <a:buClrTx/>
              <a:buNone/>
            </a:pPr>
            <a:endParaRPr lang="en-US" sz="2600" u="sng" dirty="0">
              <a:solidFill>
                <a:schemeClr val="tx1"/>
              </a:solidFill>
              <a:latin typeface="Bookman Old Style" panose="02050604050505020204" pitchFamily="18" charset="0"/>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457200" y="4648199"/>
            <a:ext cx="4038600" cy="2109149"/>
          </a:xfrm>
          <a:prstGeom prst="rect">
            <a:avLst/>
          </a:prstGeom>
        </p:spPr>
      </p:pic>
      <p:pic>
        <p:nvPicPr>
          <p:cNvPr id="6" name="Picture 5"/>
          <p:cNvPicPr>
            <a:picLocks noChangeAspect="1"/>
          </p:cNvPicPr>
          <p:nvPr/>
        </p:nvPicPr>
        <p:blipFill>
          <a:blip r:embed="rId4"/>
          <a:stretch>
            <a:fillRect/>
          </a:stretch>
        </p:blipFill>
        <p:spPr>
          <a:xfrm>
            <a:off x="4869996" y="4595387"/>
            <a:ext cx="3810000" cy="2091264"/>
          </a:xfrm>
          <a:prstGeom prst="rect">
            <a:avLst/>
          </a:prstGeom>
        </p:spPr>
      </p:pic>
    </p:spTree>
    <p:extLst>
      <p:ext uri="{BB962C8B-B14F-4D97-AF65-F5344CB8AC3E}">
        <p14:creationId xmlns:p14="http://schemas.microsoft.com/office/powerpoint/2010/main" val="6277843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Crime Scenes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Defined as the location where a crime has been committed or any place that evidence relating to a crime may be found.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Do not enter the crime scene until it is safe.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Patient care is the priority.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Remain alert for evidence and try not to disturb it.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Be observant.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Minimize your impact on the scene.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Remember what you touch.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Plan and communicate with the police.</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7010400" y="3657599"/>
            <a:ext cx="2133600" cy="2682767"/>
          </a:xfrm>
          <a:prstGeom prst="rect">
            <a:avLst/>
          </a:prstGeom>
        </p:spPr>
      </p:pic>
    </p:spTree>
    <p:extLst>
      <p:ext uri="{BB962C8B-B14F-4D97-AF65-F5344CB8AC3E}">
        <p14:creationId xmlns:p14="http://schemas.microsoft.com/office/powerpoint/2010/main" val="4096911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Special Crimes and Reporting</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Abuse (child, spouse, elderly)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Sexual assault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Gunshot wound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Infectious disease exposure</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Special Reporting Situations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Restraint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MCI</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Other unusual situations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Mandatory reporting laws vary from state to state.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30635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latin typeface="Bookman Old Style" panose="02050604050505020204" pitchFamily="18" charset="0"/>
              </a:rPr>
              <a:t>Death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document issued by the Government to the nearest relatives of the deceased, stating the date, fact and cause of death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Document issued by a medical practitioner certifying the deceased state of a person or, popularly, to a document issued by a person such as a registrar of vital statistics that declares the date, location and cause of a person's death as later entered in an official register of deaths.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is essential to register death to prove the time and date of death.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should not be issued in following circumstances:-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When cause is uncertain</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When foul play is suspected</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Un-natural deaths.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57961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Why death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establish the fact of death for relieving the individual from social, legal and official obligations.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enable settlement of property inheritance, and to authorize the family to collect insurance and other benefits.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Death Certificate is required for the following purpose: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Withdrawal of money from deceased’s bank account (one certificate for each account)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For Insurance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Policy or getting Fixed Deposits transferred ( One Certificate is required for each fixed deposit)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Share Transfer.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For getting Father’s Job.</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For legal purpose (One Certificate is required for each case).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249727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Documents Required for Death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Proof of birth of the deceased.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An affidavit specifying the date and time of death.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copy of the ration card.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required fee in the form of court fee stamps.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Person requesting the death certificate is required to provide the evidence of relationship with the deceased and complete address with nationality.</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Following are the persons who can report and register the death:</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1. The head of the family if the person dies inside the house.</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73269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latin typeface="Bookman Old Style" panose="02050604050505020204" pitchFamily="18" charset="0"/>
              </a:rPr>
              <a:t>2. The hospital in-charge if the person dies in a Hospital.</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3. The jail in-charge if the death occurs in a jail.</a:t>
            </a:r>
          </a:p>
          <a:p>
            <a:pPr marL="0" indent="0" algn="just">
              <a:lnSpc>
                <a:spcPct val="120000"/>
              </a:lnSpc>
              <a:spcBef>
                <a:spcPts val="0"/>
              </a:spcBef>
              <a:buClrTx/>
              <a:buNone/>
            </a:pPr>
            <a:r>
              <a:rPr lang="en-US" sz="2600" dirty="0">
                <a:solidFill>
                  <a:schemeClr val="tx1"/>
                </a:solidFill>
                <a:latin typeface="Bookman Old Style" panose="02050604050505020204" pitchFamily="18" charset="0"/>
              </a:rPr>
              <a:t>4. The village head or the local police station in-charge if the dead body is found deserted in that locality</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Where or How to apply for Death Certificate: </a:t>
            </a:r>
          </a:p>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In Rural area: </a:t>
            </a:r>
            <a:r>
              <a:rPr lang="en-US" sz="2600" dirty="0">
                <a:solidFill>
                  <a:schemeClr val="tx1"/>
                </a:solidFill>
                <a:latin typeface="Bookman Old Style" panose="02050604050505020204" pitchFamily="18" charset="0"/>
              </a:rPr>
              <a:t>If the death is held in the house , the head of the family need to report to government administrative unit (e.g. chief’s office)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After reporting to administrative unit, they get a receipt and need to submit that receipt paper to Registrar who maintains the Register of Deaths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obtain the Death Certificate, evidence of death will need to be provided. The receipt is a evidence proof for the death.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03039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latin typeface="Bookman Old Style" panose="02050604050505020204" pitchFamily="18" charset="0"/>
              </a:rPr>
              <a:t> In Urban Area - </a:t>
            </a:r>
            <a:r>
              <a:rPr lang="en-US" sz="2600" dirty="0">
                <a:solidFill>
                  <a:schemeClr val="tx1"/>
                </a:solidFill>
                <a:latin typeface="Bookman Old Style" panose="02050604050505020204" pitchFamily="18" charset="0"/>
              </a:rPr>
              <a:t>If the death took place in home we need to report local authority. If the death took place in hospital we can take a hospital letter as a evidence.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Then we need to apply to civil official who certified the death or provide the death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a death is not registered within 21 days of its occurrence, permission from the Registrar/Area Magistrate, along with the fee prescribed in case of late registration, is required.</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440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r>
              <a:rPr lang="en-GB" sz="3200" b="1" dirty="0">
                <a:solidFill>
                  <a:srgbClr val="00B050"/>
                </a:solidFill>
                <a:latin typeface="Bookman Old Style" panose="02050604050505020204" pitchFamily="18" charset="0"/>
              </a:rPr>
              <a:t>MEDICAL LEGAL ISSUES</a:t>
            </a:r>
          </a:p>
          <a:p>
            <a:pPr marL="0" indent="0" algn="ctr">
              <a:buNone/>
            </a:pPr>
            <a:endParaRPr lang="en-GB" sz="3200" b="1" dirty="0">
              <a:solidFill>
                <a:schemeClr val="tx1"/>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6713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Fees and Response Time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To apply for a Death Certificate, you must first register the death. The death has to be registered with the concerned local authorities within 21 days of its occurrence, by filling up the form prescribed by the Registrar. Death Certificate is then issued after proper verification.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a death is not registered within 21 days of its occurrence, permission from the Registrar/Area Magistrate, along with the fee prescribed in case of late registration, is required.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fee varies from local body to local body and is at the discretion of the local body.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63664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Verification Procedure: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case verification is required, it would be done according to the area.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a rural area, the records of the civil surgeon or government administrative unit would be checked.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If the death occurred in an urban area, then the records of the hospital or cremation ground would be checked.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Once the verification process is complete and all the details are confirmed to be true, the death certificate would be issued. The entire process usually takes around 7 days, but in most cases it takes less. The issued death certificate will then be sent to the address specified by you. </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Application Form of Death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There are two mode for applying death certificate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Online (e.g. ecitizen.go.ke)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Offline</a:t>
            </a:r>
          </a:p>
          <a:p>
            <a:pPr marL="0" indent="0" algn="just">
              <a:lnSpc>
                <a:spcPct val="120000"/>
              </a:lnSpc>
              <a:spcBef>
                <a:spcPts val="0"/>
              </a:spcBef>
              <a:buClrTx/>
              <a:buNone/>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83044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Each governmental jurisdiction prescribes the form of the document for use in its preview and the procedures necessary to legally produce it.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One purpose of the certificate is to review the cause of death to determine if foul-play occurred as it can rule out an accidental death or a murder going by the findings and ruling of the medical examiner.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It may also be required in order to arrange a burial or cremation to provide prima facie evidence of the fact of death, which can be used to prove a person's will or to claim on a person's life insurance.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Death certificates are used in public health to compile data on leading causes of death among other statistics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7030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Before issuing a death certificate, the authorities usually require a certificate from a physician or coroner (official who investigates suspicious deaths) to validate the cause of death and the identity of the deceased.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cases where it is not completely clear that a person is dead (usually because their body is being sustained by life support), a neurologist is often called in to verify brain death and to fill out the appropriate documentation.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failure of a physician to immediately submit the required form to the government (to trigger issuance of the death certificate) is often both a crime and cause for loss of one's license to practice</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14206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Death certificates may also be issued pursuant to a court order or an executive order in the case of individuals who have been declared dead in absentia.</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Missing persons and victims of mass disasters (such as the sinking of the RMS Lusitania) may be issued death certificates in one of these manners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In some jurisdictions, a police officer or a paramedic may be allowed to sign a death certificate under specific circumstances. This is usually when the cause of death seems obvious and no foul play is suspected, such as in extreme old age. In such cases, an autopsy is rarely performed. </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Accident deaths where there is no chance of survival (decapitations, for instance) may be certified by police or paramedics, but autopsies are still commonly performed if there is any chance that alcohol or other drugs played a role in the accident.</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07010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 A full explanation of the cause of death includes four items:</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The immediate cause of death, such as the heart stopping,</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The intermediate causes, which triggered the immediate cause, such as a myocardial infarction,</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The underlying causes, which triggered the chain of events leading to death, such as atherosclerosis, and</a:t>
            </a:r>
          </a:p>
          <a:p>
            <a:pPr marL="514350" indent="-514350" algn="just">
              <a:lnSpc>
                <a:spcPct val="120000"/>
              </a:lnSpc>
              <a:spcBef>
                <a:spcPts val="0"/>
              </a:spcBef>
              <a:buClrTx/>
              <a:buFont typeface="+mj-lt"/>
              <a:buAutoNum type="arabicPeriod"/>
            </a:pPr>
            <a:r>
              <a:rPr lang="en-US" sz="2600" dirty="0">
                <a:solidFill>
                  <a:schemeClr val="tx1"/>
                </a:solidFill>
                <a:latin typeface="Bookman Old Style" panose="02050604050505020204" pitchFamily="18" charset="0"/>
              </a:rPr>
              <a:t>Any other diseases and disorders the person had at the time of death, even though they did not directly cause the death</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0709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latin typeface="Bookman Old Style" panose="02050604050505020204" pitchFamily="18" charset="0"/>
              </a:rPr>
              <a:t>Birth Certificate:</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This is a vital record that documents the birth of a child.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birth certificate is probably the most important document for our identity.</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A Birth Certificate is the most important identity document it serves to establish the date and fact of one’s birth for many purpose like for job, for admission in school.</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The term "birth certificate" can refer to either the original document certifying the circumstances of the birth or to a certified copy of or representation of the ensuing registration of that birth.</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Depending on the jurisdiction, a record of birth might or might not contain verification of the event by such as a midwife or doctor.</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2578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A birth certificate is required for:</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Seeking admission in educational institutes.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Getting employment.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Establishing one's age with any institution.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Claiming social security benefits (e.g. health schemes).</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Passport Application.</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Immigration needs like applying for Green Card.</a:t>
            </a:r>
          </a:p>
          <a:p>
            <a:pPr algn="just">
              <a:lnSpc>
                <a:spcPct val="120000"/>
              </a:lnSpc>
              <a:spcBef>
                <a:spcPts val="0"/>
              </a:spcBef>
              <a:buClrTx/>
              <a:buFont typeface="Wingdings" panose="05000000000000000000" pitchFamily="2" charset="2"/>
              <a:buChar char="q"/>
            </a:pPr>
            <a:r>
              <a:rPr lang="en-US" sz="2600" dirty="0">
                <a:solidFill>
                  <a:schemeClr val="tx1"/>
                </a:solidFill>
                <a:latin typeface="Bookman Old Style" panose="02050604050505020204" pitchFamily="18" charset="0"/>
              </a:rPr>
              <a:t>Obtaining certified documents such as Voter's ID, Driving License, Passport, Marriage Certificate, etc. </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5165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How to apply for a Birth Certificate?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Get a birth Certificate Registration Form from the registrar's office (from your municipal authority).</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When a child is born in a hospital, the form is provided by the Medical Officer In-charge.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Fill in the form within 21 days of birth of the child.</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If birth is not registered within 21 days of it's occurrence, birth certificate is issued after police verification.</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Once the verification of the birth records (date, time, place of birth, parent's ID proof, nursing home etc.) is done by the registrar, birth certificate is issued to the applicant.</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7 days after applying for birth certificate, follow up with municipal authority to obtain the birth certificate.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By providing a self addressed envelope at the municipality office, the birth certificate is posted to the respective address within 7-14 working days.</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Bookman Old Style" panose="02050604050505020204" pitchFamily="18" charset="0"/>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77530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When can we collect the Birth Certificate?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Birth certificate is issued within 7-15 working days. </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7 days after applying for birth certificate, follow up with municipal authority to obtain the birth certificate.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By providing a self addressed envelope at the Municipal Corporation Office, the Birth Certificate is posted to the respective address.</a:t>
            </a:r>
          </a:p>
          <a:p>
            <a:pPr marL="0" indent="0" algn="just">
              <a:lnSpc>
                <a:spcPct val="120000"/>
              </a:lnSpc>
              <a:spcBef>
                <a:spcPts val="0"/>
              </a:spcBef>
              <a:buClrTx/>
              <a:buNone/>
            </a:pPr>
            <a:r>
              <a:rPr lang="en-US" sz="2600" b="1" dirty="0">
                <a:solidFill>
                  <a:schemeClr val="tx1"/>
                </a:solidFill>
                <a:latin typeface="Bookman Old Style" panose="02050604050505020204" pitchFamily="18" charset="0"/>
              </a:rPr>
              <a:t>Who is responsible for registering a birth?</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One of the parents or nearest relative(s) are responsible to register the birth of a child in their house.</a:t>
            </a:r>
          </a:p>
          <a:p>
            <a:pPr marL="514350" indent="-514350" algn="just">
              <a:lnSpc>
                <a:spcPct val="120000"/>
              </a:lnSpc>
              <a:spcBef>
                <a:spcPts val="0"/>
              </a:spcBef>
              <a:buClrTx/>
              <a:buAutoNum type="arabicPeriod"/>
            </a:pPr>
            <a:r>
              <a:rPr lang="en-US" sz="2600" dirty="0">
                <a:solidFill>
                  <a:schemeClr val="tx1"/>
                </a:solidFill>
                <a:latin typeface="Bookman Old Style" panose="02050604050505020204" pitchFamily="18" charset="0"/>
              </a:rPr>
              <a:t>For a child found deserted in a public place, in charge of the local police station is responsible.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21839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13239</TotalTime>
  <Words>21804</Words>
  <Application>Microsoft Office PowerPoint</Application>
  <PresentationFormat>On-screen Show (4:3)</PresentationFormat>
  <Paragraphs>2819</Paragraphs>
  <Slides>205</Slides>
  <Notes>201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205</vt:i4>
      </vt:variant>
    </vt:vector>
  </HeadingPairs>
  <TitlesOfParts>
    <vt:vector size="214" baseType="lpstr">
      <vt:lpstr>Arial</vt:lpstr>
      <vt:lpstr>Bookman Old Style</vt:lpstr>
      <vt:lpstr>Calibri</vt:lpstr>
      <vt:lpstr>Courier New</vt:lpstr>
      <vt:lpstr>Times New Roman</vt:lpstr>
      <vt:lpstr>Trebuchet MS</vt:lpstr>
      <vt:lpstr>Wingdings</vt:lpstr>
      <vt:lpstr>Wingdings 3</vt:lpstr>
      <vt:lpstr>Facet</vt:lpstr>
      <vt:lpstr>PowerPoint Presentation</vt:lpstr>
      <vt:lpstr>Module Competence   </vt:lpstr>
      <vt:lpstr>Module Outcomes     </vt:lpstr>
      <vt:lpstr>Module Units    </vt:lpstr>
      <vt:lpstr>Module Content    </vt:lpstr>
      <vt:lpstr>Teaching Strategies    </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Law and Ethics (cont.)</vt:lpstr>
      <vt:lpstr>Medical Law and Ethics (cont.) (Two types of laws govern paramedics in court)</vt:lpstr>
      <vt:lpstr>PowerPoint Presentation</vt:lpstr>
      <vt:lpstr>Medical Law and Ethics (cont.) Intentional Torts</vt:lpstr>
      <vt:lpstr>Medical Law and Ethics (cont.) Unintentional Torts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893</cp:revision>
  <dcterms:created xsi:type="dcterms:W3CDTF">2014-09-21T16:36:48Z</dcterms:created>
  <dcterms:modified xsi:type="dcterms:W3CDTF">2021-09-29T09:46:36Z</dcterms:modified>
</cp:coreProperties>
</file>