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2" r:id="rId6"/>
    <p:sldId id="405" r:id="rId7"/>
    <p:sldId id="270" r:id="rId8"/>
    <p:sldId id="340" r:id="rId9"/>
    <p:sldId id="341" r:id="rId10"/>
    <p:sldId id="260" r:id="rId11"/>
    <p:sldId id="273" r:id="rId12"/>
    <p:sldId id="442" r:id="rId13"/>
    <p:sldId id="274" r:id="rId14"/>
    <p:sldId id="440" r:id="rId15"/>
    <p:sldId id="441" r:id="rId16"/>
    <p:sldId id="259" r:id="rId17"/>
    <p:sldId id="353" r:id="rId18"/>
    <p:sldId id="354" r:id="rId19"/>
    <p:sldId id="355" r:id="rId20"/>
    <p:sldId id="356" r:id="rId21"/>
    <p:sldId id="357" r:id="rId22"/>
    <p:sldId id="358" r:id="rId23"/>
    <p:sldId id="359" r:id="rId24"/>
    <p:sldId id="360" r:id="rId25"/>
    <p:sldId id="361" r:id="rId26"/>
    <p:sldId id="362" r:id="rId27"/>
    <p:sldId id="363" r:id="rId28"/>
    <p:sldId id="439" r:id="rId29"/>
    <p:sldId id="364" r:id="rId30"/>
    <p:sldId id="366" r:id="rId31"/>
    <p:sldId id="367" r:id="rId32"/>
    <p:sldId id="368" r:id="rId33"/>
    <p:sldId id="335" r:id="rId34"/>
    <p:sldId id="336" r:id="rId35"/>
    <p:sldId id="337" r:id="rId36"/>
    <p:sldId id="338" r:id="rId37"/>
    <p:sldId id="339" r:id="rId38"/>
    <p:sldId id="342" r:id="rId39"/>
    <p:sldId id="343" r:id="rId40"/>
    <p:sldId id="344" r:id="rId41"/>
    <p:sldId id="345" r:id="rId42"/>
    <p:sldId id="346" r:id="rId43"/>
    <p:sldId id="347" r:id="rId44"/>
    <p:sldId id="348" r:id="rId45"/>
    <p:sldId id="349" r:id="rId46"/>
    <p:sldId id="350" r:id="rId47"/>
    <p:sldId id="351" r:id="rId48"/>
    <p:sldId id="352" r:id="rId49"/>
    <p:sldId id="438" r:id="rId50"/>
    <p:sldId id="275" r:id="rId51"/>
    <p:sldId id="276" r:id="rId52"/>
    <p:sldId id="277" r:id="rId53"/>
    <p:sldId id="278" r:id="rId54"/>
    <p:sldId id="279" r:id="rId55"/>
    <p:sldId id="288" r:id="rId56"/>
    <p:sldId id="282" r:id="rId57"/>
    <p:sldId id="371" r:id="rId58"/>
    <p:sldId id="283" r:id="rId59"/>
    <p:sldId id="372" r:id="rId60"/>
    <p:sldId id="284" r:id="rId61"/>
    <p:sldId id="373" r:id="rId62"/>
    <p:sldId id="285" r:id="rId63"/>
    <p:sldId id="292" r:id="rId64"/>
    <p:sldId id="414" r:id="rId65"/>
    <p:sldId id="415" r:id="rId66"/>
    <p:sldId id="416" r:id="rId67"/>
    <p:sldId id="390" r:id="rId68"/>
    <p:sldId id="391" r:id="rId69"/>
    <p:sldId id="392" r:id="rId70"/>
    <p:sldId id="393" r:id="rId71"/>
    <p:sldId id="394" r:id="rId72"/>
    <p:sldId id="395" r:id="rId73"/>
    <p:sldId id="396" r:id="rId74"/>
    <p:sldId id="398" r:id="rId75"/>
    <p:sldId id="399" r:id="rId76"/>
    <p:sldId id="397" r:id="rId77"/>
    <p:sldId id="400" r:id="rId78"/>
    <p:sldId id="401" r:id="rId79"/>
    <p:sldId id="402" r:id="rId80"/>
    <p:sldId id="403" r:id="rId81"/>
    <p:sldId id="404" r:id="rId82"/>
    <p:sldId id="407" r:id="rId83"/>
    <p:sldId id="408" r:id="rId84"/>
    <p:sldId id="409" r:id="rId85"/>
    <p:sldId id="410" r:id="rId86"/>
    <p:sldId id="417" r:id="rId87"/>
    <p:sldId id="365" r:id="rId88"/>
    <p:sldId id="387" r:id="rId89"/>
    <p:sldId id="388" r:id="rId90"/>
    <p:sldId id="418" r:id="rId91"/>
    <p:sldId id="419" r:id="rId92"/>
    <p:sldId id="420" r:id="rId93"/>
    <p:sldId id="421" r:id="rId94"/>
    <p:sldId id="412" r:id="rId95"/>
    <p:sldId id="422" r:id="rId96"/>
    <p:sldId id="423" r:id="rId97"/>
    <p:sldId id="424" r:id="rId98"/>
    <p:sldId id="294" r:id="rId99"/>
    <p:sldId id="295" r:id="rId100"/>
    <p:sldId id="426" r:id="rId101"/>
    <p:sldId id="296" r:id="rId102"/>
    <p:sldId id="427" r:id="rId103"/>
    <p:sldId id="297" r:id="rId104"/>
    <p:sldId id="298" r:id="rId105"/>
    <p:sldId id="428" r:id="rId106"/>
    <p:sldId id="429" r:id="rId107"/>
    <p:sldId id="430" r:id="rId108"/>
    <p:sldId id="299" r:id="rId109"/>
    <p:sldId id="431" r:id="rId110"/>
    <p:sldId id="300" r:id="rId111"/>
    <p:sldId id="301" r:id="rId112"/>
    <p:sldId id="432" r:id="rId113"/>
    <p:sldId id="433" r:id="rId114"/>
    <p:sldId id="302" r:id="rId115"/>
    <p:sldId id="303" r:id="rId116"/>
    <p:sldId id="304" r:id="rId117"/>
    <p:sldId id="305" r:id="rId118"/>
    <p:sldId id="308" r:id="rId119"/>
    <p:sldId id="434" r:id="rId120"/>
    <p:sldId id="309" r:id="rId121"/>
    <p:sldId id="310" r:id="rId122"/>
    <p:sldId id="311" r:id="rId123"/>
    <p:sldId id="318" r:id="rId124"/>
    <p:sldId id="435" r:id="rId125"/>
    <p:sldId id="436" r:id="rId126"/>
    <p:sldId id="437" r:id="rId127"/>
    <p:sldId id="319" r:id="rId128"/>
    <p:sldId id="386" r:id="rId129"/>
    <p:sldId id="321" r:id="rId130"/>
    <p:sldId id="322" r:id="rId131"/>
    <p:sldId id="324" r:id="rId132"/>
    <p:sldId id="325" r:id="rId133"/>
    <p:sldId id="326" r:id="rId134"/>
    <p:sldId id="327" r:id="rId135"/>
    <p:sldId id="328" r:id="rId136"/>
    <p:sldId id="329" r:id="rId137"/>
    <p:sldId id="374" r:id="rId138"/>
    <p:sldId id="375" r:id="rId139"/>
    <p:sldId id="376" r:id="rId140"/>
    <p:sldId id="377" r:id="rId141"/>
    <p:sldId id="378" r:id="rId142"/>
    <p:sldId id="379" r:id="rId143"/>
    <p:sldId id="380" r:id="rId144"/>
    <p:sldId id="381" r:id="rId145"/>
    <p:sldId id="382" r:id="rId146"/>
    <p:sldId id="383" r:id="rId147"/>
    <p:sldId id="384" r:id="rId148"/>
    <p:sldId id="385" r:id="rId149"/>
    <p:sldId id="413"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81" d="100"/>
        <a:sy n="81" d="100"/>
      </p:scale>
      <p:origin x="0" y="-2194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9226-47C9-419C-B154-255D5571E51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98850AA9-EA84-4ECB-A473-131D584FD620}">
      <dgm:prSet phldrT="[Text]"/>
      <dgm:spPr/>
      <dgm:t>
        <a:bodyPr/>
        <a:lstStyle/>
        <a:p>
          <a:r>
            <a:rPr lang="en-US" dirty="0"/>
            <a:t>Building a</a:t>
          </a:r>
        </a:p>
        <a:p>
          <a:r>
            <a:rPr lang="en-US" dirty="0"/>
            <a:t>healthy public</a:t>
          </a:r>
        </a:p>
        <a:p>
          <a:r>
            <a:rPr lang="en-US" dirty="0"/>
            <a:t>policy</a:t>
          </a:r>
        </a:p>
      </dgm:t>
    </dgm:pt>
    <dgm:pt modelId="{C80B4F8D-DAA1-4435-A09F-AE3DFD198128}" type="parTrans" cxnId="{0DC4D4AB-8612-4F48-87E7-68DF17904EC5}">
      <dgm:prSet/>
      <dgm:spPr/>
      <dgm:t>
        <a:bodyPr/>
        <a:lstStyle/>
        <a:p>
          <a:endParaRPr lang="en-US"/>
        </a:p>
      </dgm:t>
    </dgm:pt>
    <dgm:pt modelId="{A5E8DE82-E778-448B-AF91-2F8105943A06}" type="sibTrans" cxnId="{0DC4D4AB-8612-4F48-87E7-68DF17904EC5}">
      <dgm:prSet/>
      <dgm:spPr/>
      <dgm:t>
        <a:bodyPr/>
        <a:lstStyle/>
        <a:p>
          <a:endParaRPr lang="en-US"/>
        </a:p>
      </dgm:t>
    </dgm:pt>
    <dgm:pt modelId="{18E88837-27E2-4F21-8915-C2DF137B344B}">
      <dgm:prSet phldrT="[Text]"/>
      <dgm:spPr/>
      <dgm:t>
        <a:bodyPr/>
        <a:lstStyle/>
        <a:p>
          <a:r>
            <a:rPr lang="en-US" dirty="0"/>
            <a:t>Creating supportive</a:t>
          </a:r>
        </a:p>
        <a:p>
          <a:r>
            <a:rPr lang="en-US" dirty="0"/>
            <a:t>environment</a:t>
          </a:r>
        </a:p>
      </dgm:t>
    </dgm:pt>
    <dgm:pt modelId="{B745CC46-F7AB-49A9-8A00-096C6A85ABB5}" type="parTrans" cxnId="{72B9FB82-F1EF-471A-8C0A-22EF3EDDD92A}">
      <dgm:prSet/>
      <dgm:spPr/>
      <dgm:t>
        <a:bodyPr/>
        <a:lstStyle/>
        <a:p>
          <a:endParaRPr lang="en-US"/>
        </a:p>
      </dgm:t>
    </dgm:pt>
    <dgm:pt modelId="{797F5812-F9E3-4CF4-BF25-AB903DF1D333}" type="sibTrans" cxnId="{72B9FB82-F1EF-471A-8C0A-22EF3EDDD92A}">
      <dgm:prSet/>
      <dgm:spPr/>
      <dgm:t>
        <a:bodyPr/>
        <a:lstStyle/>
        <a:p>
          <a:endParaRPr lang="en-US"/>
        </a:p>
      </dgm:t>
    </dgm:pt>
    <dgm:pt modelId="{FC2D6831-C303-48D5-9B96-D171AAD94800}">
      <dgm:prSet phldrT="[Text]"/>
      <dgm:spPr/>
      <dgm:t>
        <a:bodyPr/>
        <a:lstStyle/>
        <a:p>
          <a:r>
            <a:rPr lang="en-US" dirty="0"/>
            <a:t>Reorientating</a:t>
          </a:r>
        </a:p>
        <a:p>
          <a:r>
            <a:rPr lang="en-US" dirty="0"/>
            <a:t>health services</a:t>
          </a:r>
        </a:p>
      </dgm:t>
    </dgm:pt>
    <dgm:pt modelId="{90AA417A-7698-4010-B631-9A9E88BE14B4}" type="parTrans" cxnId="{063AEDD5-DAAD-48EF-83F9-A2848A714F61}">
      <dgm:prSet/>
      <dgm:spPr/>
      <dgm:t>
        <a:bodyPr/>
        <a:lstStyle/>
        <a:p>
          <a:endParaRPr lang="en-US"/>
        </a:p>
      </dgm:t>
    </dgm:pt>
    <dgm:pt modelId="{E5EFC9AB-9608-429C-9D96-847438BE0112}" type="sibTrans" cxnId="{063AEDD5-DAAD-48EF-83F9-A2848A714F61}">
      <dgm:prSet/>
      <dgm:spPr/>
      <dgm:t>
        <a:bodyPr/>
        <a:lstStyle/>
        <a:p>
          <a:endParaRPr lang="en-US"/>
        </a:p>
      </dgm:t>
    </dgm:pt>
    <dgm:pt modelId="{BB1C76A3-633B-4062-930D-45D3F78CDE06}">
      <dgm:prSet phldrT="[Text]"/>
      <dgm:spPr/>
      <dgm:t>
        <a:bodyPr/>
        <a:lstStyle/>
        <a:p>
          <a:r>
            <a:rPr lang="en-US" dirty="0"/>
            <a:t>Developing</a:t>
          </a:r>
        </a:p>
        <a:p>
          <a:r>
            <a:rPr lang="en-US" dirty="0"/>
            <a:t>personal skills</a:t>
          </a:r>
        </a:p>
      </dgm:t>
    </dgm:pt>
    <dgm:pt modelId="{B50E5591-CD15-4D60-AC60-D705618F4FB2}" type="parTrans" cxnId="{F63A8F85-E7C0-454A-BE26-0D2AC2BC4FAA}">
      <dgm:prSet/>
      <dgm:spPr/>
      <dgm:t>
        <a:bodyPr/>
        <a:lstStyle/>
        <a:p>
          <a:endParaRPr lang="en-US"/>
        </a:p>
      </dgm:t>
    </dgm:pt>
    <dgm:pt modelId="{9A2D6A30-49EA-4E6D-8F7E-A5C29469588C}" type="sibTrans" cxnId="{F63A8F85-E7C0-454A-BE26-0D2AC2BC4FAA}">
      <dgm:prSet/>
      <dgm:spPr/>
      <dgm:t>
        <a:bodyPr/>
        <a:lstStyle/>
        <a:p>
          <a:endParaRPr lang="en-US"/>
        </a:p>
      </dgm:t>
    </dgm:pt>
    <dgm:pt modelId="{A6AB8432-5D5F-4D38-B785-B9341052EB0E}">
      <dgm:prSet phldrT="[Text]"/>
      <dgm:spPr/>
      <dgm:t>
        <a:bodyPr/>
        <a:lstStyle/>
        <a:p>
          <a:r>
            <a:rPr lang="en-US" dirty="0"/>
            <a:t>Strengthening</a:t>
          </a:r>
        </a:p>
        <a:p>
          <a:r>
            <a:rPr lang="en-US" dirty="0"/>
            <a:t>community</a:t>
          </a:r>
        </a:p>
        <a:p>
          <a:r>
            <a:rPr lang="en-US" dirty="0"/>
            <a:t>action</a:t>
          </a:r>
        </a:p>
      </dgm:t>
    </dgm:pt>
    <dgm:pt modelId="{57465F96-73C1-4F3B-BAB3-BEB381C8E2BA}" type="parTrans" cxnId="{98838F7D-8FF8-44D1-92AF-2E6333D364C9}">
      <dgm:prSet/>
      <dgm:spPr/>
      <dgm:t>
        <a:bodyPr/>
        <a:lstStyle/>
        <a:p>
          <a:endParaRPr lang="en-US"/>
        </a:p>
      </dgm:t>
    </dgm:pt>
    <dgm:pt modelId="{BC2BD42B-11E0-4D10-9A14-0BF1DDD6B376}" type="sibTrans" cxnId="{98838F7D-8FF8-44D1-92AF-2E6333D364C9}">
      <dgm:prSet/>
      <dgm:spPr/>
      <dgm:t>
        <a:bodyPr/>
        <a:lstStyle/>
        <a:p>
          <a:endParaRPr lang="en-US"/>
        </a:p>
      </dgm:t>
    </dgm:pt>
    <dgm:pt modelId="{BA28CCFF-8F46-4AFC-A5D4-F9FADEE1A561}" type="pres">
      <dgm:prSet presAssocID="{A5789226-47C9-419C-B154-255D5571E510}" presName="cycle" presStyleCnt="0">
        <dgm:presLayoutVars>
          <dgm:dir/>
          <dgm:resizeHandles val="exact"/>
        </dgm:presLayoutVars>
      </dgm:prSet>
      <dgm:spPr/>
    </dgm:pt>
    <dgm:pt modelId="{CF958906-C611-46F8-8CA0-F506142615C6}" type="pres">
      <dgm:prSet presAssocID="{98850AA9-EA84-4ECB-A473-131D584FD620}" presName="node" presStyleLbl="node1" presStyleIdx="0" presStyleCnt="5">
        <dgm:presLayoutVars>
          <dgm:bulletEnabled val="1"/>
        </dgm:presLayoutVars>
      </dgm:prSet>
      <dgm:spPr>
        <a:prstGeom prst="ellipse">
          <a:avLst/>
        </a:prstGeom>
      </dgm:spPr>
    </dgm:pt>
    <dgm:pt modelId="{2A290200-5E10-4257-A196-4361C4055553}" type="pres">
      <dgm:prSet presAssocID="{98850AA9-EA84-4ECB-A473-131D584FD620}" presName="spNode" presStyleCnt="0"/>
      <dgm:spPr/>
    </dgm:pt>
    <dgm:pt modelId="{1085B6F9-0EE7-4C9B-99BE-53828A257A2E}" type="pres">
      <dgm:prSet presAssocID="{A5E8DE82-E778-448B-AF91-2F8105943A06}" presName="sibTrans" presStyleLbl="sibTrans1D1" presStyleIdx="0" presStyleCnt="5"/>
      <dgm:spPr/>
    </dgm:pt>
    <dgm:pt modelId="{971B09AA-8272-45D5-B4EA-8F882F3D2278}" type="pres">
      <dgm:prSet presAssocID="{18E88837-27E2-4F21-8915-C2DF137B344B}" presName="node" presStyleLbl="node1" presStyleIdx="1" presStyleCnt="5">
        <dgm:presLayoutVars>
          <dgm:bulletEnabled val="1"/>
        </dgm:presLayoutVars>
      </dgm:prSet>
      <dgm:spPr>
        <a:prstGeom prst="ellipse">
          <a:avLst/>
        </a:prstGeom>
      </dgm:spPr>
    </dgm:pt>
    <dgm:pt modelId="{6BBEC85D-AD93-4072-ABBE-13CE84DE06A1}" type="pres">
      <dgm:prSet presAssocID="{18E88837-27E2-4F21-8915-C2DF137B344B}" presName="spNode" presStyleCnt="0"/>
      <dgm:spPr/>
    </dgm:pt>
    <dgm:pt modelId="{B494AA5F-DBAF-4EF6-9E3F-DDAFD2BEB93D}" type="pres">
      <dgm:prSet presAssocID="{797F5812-F9E3-4CF4-BF25-AB903DF1D333}" presName="sibTrans" presStyleLbl="sibTrans1D1" presStyleIdx="1" presStyleCnt="5"/>
      <dgm:spPr/>
    </dgm:pt>
    <dgm:pt modelId="{A6C17CDC-A797-481A-A01E-87A64F1B8D02}" type="pres">
      <dgm:prSet presAssocID="{FC2D6831-C303-48D5-9B96-D171AAD94800}" presName="node" presStyleLbl="node1" presStyleIdx="2" presStyleCnt="5">
        <dgm:presLayoutVars>
          <dgm:bulletEnabled val="1"/>
        </dgm:presLayoutVars>
      </dgm:prSet>
      <dgm:spPr>
        <a:prstGeom prst="ellipse">
          <a:avLst/>
        </a:prstGeom>
      </dgm:spPr>
    </dgm:pt>
    <dgm:pt modelId="{9AD409F4-1A86-4F6A-A44C-9723B0A0C630}" type="pres">
      <dgm:prSet presAssocID="{FC2D6831-C303-48D5-9B96-D171AAD94800}" presName="spNode" presStyleCnt="0"/>
      <dgm:spPr/>
    </dgm:pt>
    <dgm:pt modelId="{DE6DBFC3-96B2-4FE5-8C66-25D6AFEDEA49}" type="pres">
      <dgm:prSet presAssocID="{E5EFC9AB-9608-429C-9D96-847438BE0112}" presName="sibTrans" presStyleLbl="sibTrans1D1" presStyleIdx="2" presStyleCnt="5"/>
      <dgm:spPr/>
    </dgm:pt>
    <dgm:pt modelId="{8A6DBDAA-1131-4B38-A65B-454F142A45D4}" type="pres">
      <dgm:prSet presAssocID="{BB1C76A3-633B-4062-930D-45D3F78CDE06}" presName="node" presStyleLbl="node1" presStyleIdx="3" presStyleCnt="5">
        <dgm:presLayoutVars>
          <dgm:bulletEnabled val="1"/>
        </dgm:presLayoutVars>
      </dgm:prSet>
      <dgm:spPr>
        <a:prstGeom prst="ellipse">
          <a:avLst/>
        </a:prstGeom>
      </dgm:spPr>
    </dgm:pt>
    <dgm:pt modelId="{62CC0BB5-37F3-4AED-9ECD-3E297675E0C9}" type="pres">
      <dgm:prSet presAssocID="{BB1C76A3-633B-4062-930D-45D3F78CDE06}" presName="spNode" presStyleCnt="0"/>
      <dgm:spPr/>
    </dgm:pt>
    <dgm:pt modelId="{FEC62A05-905D-4C93-8D9E-AB8E6688430F}" type="pres">
      <dgm:prSet presAssocID="{9A2D6A30-49EA-4E6D-8F7E-A5C29469588C}" presName="sibTrans" presStyleLbl="sibTrans1D1" presStyleIdx="3" presStyleCnt="5"/>
      <dgm:spPr/>
    </dgm:pt>
    <dgm:pt modelId="{E97D0ABB-EC72-45A3-A72F-394AF6F1EFA7}" type="pres">
      <dgm:prSet presAssocID="{A6AB8432-5D5F-4D38-B785-B9341052EB0E}" presName="node" presStyleLbl="node1" presStyleIdx="4" presStyleCnt="5">
        <dgm:presLayoutVars>
          <dgm:bulletEnabled val="1"/>
        </dgm:presLayoutVars>
      </dgm:prSet>
      <dgm:spPr>
        <a:prstGeom prst="ellipse">
          <a:avLst/>
        </a:prstGeom>
      </dgm:spPr>
    </dgm:pt>
    <dgm:pt modelId="{2C87674D-E8FE-4614-BA92-100D58E8CEB9}" type="pres">
      <dgm:prSet presAssocID="{A6AB8432-5D5F-4D38-B785-B9341052EB0E}" presName="spNode" presStyleCnt="0"/>
      <dgm:spPr/>
    </dgm:pt>
    <dgm:pt modelId="{698AF0B4-6CC6-4F13-88B5-3A37B483FE28}" type="pres">
      <dgm:prSet presAssocID="{BC2BD42B-11E0-4D10-9A14-0BF1DDD6B376}" presName="sibTrans" presStyleLbl="sibTrans1D1" presStyleIdx="4" presStyleCnt="5"/>
      <dgm:spPr/>
    </dgm:pt>
  </dgm:ptLst>
  <dgm:cxnLst>
    <dgm:cxn modelId="{79233333-2F7D-4BA5-8124-300380EA8BD2}" type="presOf" srcId="{18E88837-27E2-4F21-8915-C2DF137B344B}" destId="{971B09AA-8272-45D5-B4EA-8F882F3D2278}" srcOrd="0" destOrd="0" presId="urn:microsoft.com/office/officeart/2005/8/layout/cycle6"/>
    <dgm:cxn modelId="{A6879E43-ADDA-411E-B78D-F51765631A70}" type="presOf" srcId="{FC2D6831-C303-48D5-9B96-D171AAD94800}" destId="{A6C17CDC-A797-481A-A01E-87A64F1B8D02}" srcOrd="0" destOrd="0" presId="urn:microsoft.com/office/officeart/2005/8/layout/cycle6"/>
    <dgm:cxn modelId="{1778DC59-6B1A-4551-9B49-80054BA13F55}" type="presOf" srcId="{BB1C76A3-633B-4062-930D-45D3F78CDE06}" destId="{8A6DBDAA-1131-4B38-A65B-454F142A45D4}" srcOrd="0" destOrd="0" presId="urn:microsoft.com/office/officeart/2005/8/layout/cycle6"/>
    <dgm:cxn modelId="{1C794A7D-DD09-44B3-9F8A-7456983FFDBA}" type="presOf" srcId="{E5EFC9AB-9608-429C-9D96-847438BE0112}" destId="{DE6DBFC3-96B2-4FE5-8C66-25D6AFEDEA49}" srcOrd="0" destOrd="0" presId="urn:microsoft.com/office/officeart/2005/8/layout/cycle6"/>
    <dgm:cxn modelId="{98838F7D-8FF8-44D1-92AF-2E6333D364C9}" srcId="{A5789226-47C9-419C-B154-255D5571E510}" destId="{A6AB8432-5D5F-4D38-B785-B9341052EB0E}" srcOrd="4" destOrd="0" parTransId="{57465F96-73C1-4F3B-BAB3-BEB381C8E2BA}" sibTransId="{BC2BD42B-11E0-4D10-9A14-0BF1DDD6B376}"/>
    <dgm:cxn modelId="{72B9FB82-F1EF-471A-8C0A-22EF3EDDD92A}" srcId="{A5789226-47C9-419C-B154-255D5571E510}" destId="{18E88837-27E2-4F21-8915-C2DF137B344B}" srcOrd="1" destOrd="0" parTransId="{B745CC46-F7AB-49A9-8A00-096C6A85ABB5}" sibTransId="{797F5812-F9E3-4CF4-BF25-AB903DF1D333}"/>
    <dgm:cxn modelId="{F63A8F85-E7C0-454A-BE26-0D2AC2BC4FAA}" srcId="{A5789226-47C9-419C-B154-255D5571E510}" destId="{BB1C76A3-633B-4062-930D-45D3F78CDE06}" srcOrd="3" destOrd="0" parTransId="{B50E5591-CD15-4D60-AC60-D705618F4FB2}" sibTransId="{9A2D6A30-49EA-4E6D-8F7E-A5C29469588C}"/>
    <dgm:cxn modelId="{90A5C985-5E17-4A6C-86CB-406148634D11}" type="presOf" srcId="{BC2BD42B-11E0-4D10-9A14-0BF1DDD6B376}" destId="{698AF0B4-6CC6-4F13-88B5-3A37B483FE28}" srcOrd="0" destOrd="0" presId="urn:microsoft.com/office/officeart/2005/8/layout/cycle6"/>
    <dgm:cxn modelId="{4988D795-54DD-4B17-8C12-AD9909FB0589}" type="presOf" srcId="{9A2D6A30-49EA-4E6D-8F7E-A5C29469588C}" destId="{FEC62A05-905D-4C93-8D9E-AB8E6688430F}" srcOrd="0" destOrd="0" presId="urn:microsoft.com/office/officeart/2005/8/layout/cycle6"/>
    <dgm:cxn modelId="{EF58BAA1-5353-48AC-AB6B-AA068B4956E7}" type="presOf" srcId="{797F5812-F9E3-4CF4-BF25-AB903DF1D333}" destId="{B494AA5F-DBAF-4EF6-9E3F-DDAFD2BEB93D}" srcOrd="0" destOrd="0" presId="urn:microsoft.com/office/officeart/2005/8/layout/cycle6"/>
    <dgm:cxn modelId="{188EB2A3-88C7-49D4-9DF5-3FE40F3DE59F}" type="presOf" srcId="{A5E8DE82-E778-448B-AF91-2F8105943A06}" destId="{1085B6F9-0EE7-4C9B-99BE-53828A257A2E}" srcOrd="0" destOrd="0" presId="urn:microsoft.com/office/officeart/2005/8/layout/cycle6"/>
    <dgm:cxn modelId="{1C2620AA-7237-4933-92A9-2E39563E5971}" type="presOf" srcId="{A5789226-47C9-419C-B154-255D5571E510}" destId="{BA28CCFF-8F46-4AFC-A5D4-F9FADEE1A561}" srcOrd="0" destOrd="0" presId="urn:microsoft.com/office/officeart/2005/8/layout/cycle6"/>
    <dgm:cxn modelId="{0DC4D4AB-8612-4F48-87E7-68DF17904EC5}" srcId="{A5789226-47C9-419C-B154-255D5571E510}" destId="{98850AA9-EA84-4ECB-A473-131D584FD620}" srcOrd="0" destOrd="0" parTransId="{C80B4F8D-DAA1-4435-A09F-AE3DFD198128}" sibTransId="{A5E8DE82-E778-448B-AF91-2F8105943A06}"/>
    <dgm:cxn modelId="{0E30D6BB-53B4-494B-8A3B-AB668C61066F}" type="presOf" srcId="{98850AA9-EA84-4ECB-A473-131D584FD620}" destId="{CF958906-C611-46F8-8CA0-F506142615C6}" srcOrd="0" destOrd="0" presId="urn:microsoft.com/office/officeart/2005/8/layout/cycle6"/>
    <dgm:cxn modelId="{063AEDD5-DAAD-48EF-83F9-A2848A714F61}" srcId="{A5789226-47C9-419C-B154-255D5571E510}" destId="{FC2D6831-C303-48D5-9B96-D171AAD94800}" srcOrd="2" destOrd="0" parTransId="{90AA417A-7698-4010-B631-9A9E88BE14B4}" sibTransId="{E5EFC9AB-9608-429C-9D96-847438BE0112}"/>
    <dgm:cxn modelId="{DCED8DE1-6586-4167-9304-CC30598D8981}" type="presOf" srcId="{A6AB8432-5D5F-4D38-B785-B9341052EB0E}" destId="{E97D0ABB-EC72-45A3-A72F-394AF6F1EFA7}" srcOrd="0" destOrd="0" presId="urn:microsoft.com/office/officeart/2005/8/layout/cycle6"/>
    <dgm:cxn modelId="{700BEB99-4946-4429-B947-F96F2B342446}" type="presParOf" srcId="{BA28CCFF-8F46-4AFC-A5D4-F9FADEE1A561}" destId="{CF958906-C611-46F8-8CA0-F506142615C6}" srcOrd="0" destOrd="0" presId="urn:microsoft.com/office/officeart/2005/8/layout/cycle6"/>
    <dgm:cxn modelId="{82F4CCD4-C0E1-4BCF-9BCE-37ABB587EF1C}" type="presParOf" srcId="{BA28CCFF-8F46-4AFC-A5D4-F9FADEE1A561}" destId="{2A290200-5E10-4257-A196-4361C4055553}" srcOrd="1" destOrd="0" presId="urn:microsoft.com/office/officeart/2005/8/layout/cycle6"/>
    <dgm:cxn modelId="{6BBD38C3-870A-4BF0-B659-389B9624BF76}" type="presParOf" srcId="{BA28CCFF-8F46-4AFC-A5D4-F9FADEE1A561}" destId="{1085B6F9-0EE7-4C9B-99BE-53828A257A2E}" srcOrd="2" destOrd="0" presId="urn:microsoft.com/office/officeart/2005/8/layout/cycle6"/>
    <dgm:cxn modelId="{A4189AA4-4980-41A6-9776-0E4C162E7B96}" type="presParOf" srcId="{BA28CCFF-8F46-4AFC-A5D4-F9FADEE1A561}" destId="{971B09AA-8272-45D5-B4EA-8F882F3D2278}" srcOrd="3" destOrd="0" presId="urn:microsoft.com/office/officeart/2005/8/layout/cycle6"/>
    <dgm:cxn modelId="{29D614A0-AD98-4E62-91A1-DDA9E7E4F2D8}" type="presParOf" srcId="{BA28CCFF-8F46-4AFC-A5D4-F9FADEE1A561}" destId="{6BBEC85D-AD93-4072-ABBE-13CE84DE06A1}" srcOrd="4" destOrd="0" presId="urn:microsoft.com/office/officeart/2005/8/layout/cycle6"/>
    <dgm:cxn modelId="{9BE0A673-875B-4082-8481-BA768E2E872C}" type="presParOf" srcId="{BA28CCFF-8F46-4AFC-A5D4-F9FADEE1A561}" destId="{B494AA5F-DBAF-4EF6-9E3F-DDAFD2BEB93D}" srcOrd="5" destOrd="0" presId="urn:microsoft.com/office/officeart/2005/8/layout/cycle6"/>
    <dgm:cxn modelId="{1E5C4436-1173-4DFA-AA0D-AB3D37FB29CC}" type="presParOf" srcId="{BA28CCFF-8F46-4AFC-A5D4-F9FADEE1A561}" destId="{A6C17CDC-A797-481A-A01E-87A64F1B8D02}" srcOrd="6" destOrd="0" presId="urn:microsoft.com/office/officeart/2005/8/layout/cycle6"/>
    <dgm:cxn modelId="{55351EEA-9E02-431F-A033-A479D1B5144C}" type="presParOf" srcId="{BA28CCFF-8F46-4AFC-A5D4-F9FADEE1A561}" destId="{9AD409F4-1A86-4F6A-A44C-9723B0A0C630}" srcOrd="7" destOrd="0" presId="urn:microsoft.com/office/officeart/2005/8/layout/cycle6"/>
    <dgm:cxn modelId="{7D80B5FE-0F98-4E14-B5B7-E08323A31F93}" type="presParOf" srcId="{BA28CCFF-8F46-4AFC-A5D4-F9FADEE1A561}" destId="{DE6DBFC3-96B2-4FE5-8C66-25D6AFEDEA49}" srcOrd="8" destOrd="0" presId="urn:microsoft.com/office/officeart/2005/8/layout/cycle6"/>
    <dgm:cxn modelId="{52E4E1E5-9ACB-40D5-9052-B4343E6DBAC0}" type="presParOf" srcId="{BA28CCFF-8F46-4AFC-A5D4-F9FADEE1A561}" destId="{8A6DBDAA-1131-4B38-A65B-454F142A45D4}" srcOrd="9" destOrd="0" presId="urn:microsoft.com/office/officeart/2005/8/layout/cycle6"/>
    <dgm:cxn modelId="{D96EF5D2-CC81-4F08-9820-0BE6CE7AB9EC}" type="presParOf" srcId="{BA28CCFF-8F46-4AFC-A5D4-F9FADEE1A561}" destId="{62CC0BB5-37F3-4AED-9ECD-3E297675E0C9}" srcOrd="10" destOrd="0" presId="urn:microsoft.com/office/officeart/2005/8/layout/cycle6"/>
    <dgm:cxn modelId="{37C07142-AF72-43B9-9989-EFD69F98EE93}" type="presParOf" srcId="{BA28CCFF-8F46-4AFC-A5D4-F9FADEE1A561}" destId="{FEC62A05-905D-4C93-8D9E-AB8E6688430F}" srcOrd="11" destOrd="0" presId="urn:microsoft.com/office/officeart/2005/8/layout/cycle6"/>
    <dgm:cxn modelId="{71727831-C1C1-4D36-8FEB-1E1F1E4EA476}" type="presParOf" srcId="{BA28CCFF-8F46-4AFC-A5D4-F9FADEE1A561}" destId="{E97D0ABB-EC72-45A3-A72F-394AF6F1EFA7}" srcOrd="12" destOrd="0" presId="urn:microsoft.com/office/officeart/2005/8/layout/cycle6"/>
    <dgm:cxn modelId="{0E52B1D4-20C6-41E7-9969-A80600007798}" type="presParOf" srcId="{BA28CCFF-8F46-4AFC-A5D4-F9FADEE1A561}" destId="{2C87674D-E8FE-4614-BA92-100D58E8CEB9}" srcOrd="13" destOrd="0" presId="urn:microsoft.com/office/officeart/2005/8/layout/cycle6"/>
    <dgm:cxn modelId="{3F2580D7-2067-44DC-AB90-9195F8CE287A}" type="presParOf" srcId="{BA28CCFF-8F46-4AFC-A5D4-F9FADEE1A561}" destId="{698AF0B4-6CC6-4F13-88B5-3A37B483FE2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8906-C611-46F8-8CA0-F506142615C6}">
      <dsp:nvSpPr>
        <dsp:cNvPr id="0" name=""/>
        <dsp:cNvSpPr/>
      </dsp:nvSpPr>
      <dsp:spPr>
        <a:xfrm>
          <a:off x="4544094" y="1266"/>
          <a:ext cx="1427410" cy="9278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Building a</a:t>
          </a:r>
        </a:p>
        <a:p>
          <a:pPr marL="0" lvl="0" indent="0" algn="ctr" defTabSz="444500">
            <a:lnSpc>
              <a:spcPct val="90000"/>
            </a:lnSpc>
            <a:spcBef>
              <a:spcPct val="0"/>
            </a:spcBef>
            <a:spcAft>
              <a:spcPct val="35000"/>
            </a:spcAft>
            <a:buNone/>
          </a:pPr>
          <a:r>
            <a:rPr lang="en-US" sz="1000" kern="1200" dirty="0"/>
            <a:t>healthy public</a:t>
          </a:r>
        </a:p>
        <a:p>
          <a:pPr marL="0" lvl="0" indent="0" algn="ctr" defTabSz="444500">
            <a:lnSpc>
              <a:spcPct val="90000"/>
            </a:lnSpc>
            <a:spcBef>
              <a:spcPct val="0"/>
            </a:spcBef>
            <a:spcAft>
              <a:spcPct val="35000"/>
            </a:spcAft>
            <a:buNone/>
          </a:pPr>
          <a:r>
            <a:rPr lang="en-US" sz="1000" kern="1200" dirty="0"/>
            <a:t>policy</a:t>
          </a:r>
        </a:p>
      </dsp:txBody>
      <dsp:txXfrm>
        <a:off x="4753133" y="137142"/>
        <a:ext cx="1009332" cy="656064"/>
      </dsp:txXfrm>
    </dsp:sp>
    <dsp:sp modelId="{1085B6F9-0EE7-4C9B-99BE-53828A257A2E}">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1B09AA-8272-45D5-B4EA-8F882F3D2278}">
      <dsp:nvSpPr>
        <dsp:cNvPr id="0" name=""/>
        <dsp:cNvSpPr/>
      </dsp:nvSpPr>
      <dsp:spPr>
        <a:xfrm>
          <a:off x="6310020" y="1284286"/>
          <a:ext cx="1427410" cy="9278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Creating supportive</a:t>
          </a:r>
        </a:p>
        <a:p>
          <a:pPr marL="0" lvl="0" indent="0" algn="ctr" defTabSz="444500">
            <a:lnSpc>
              <a:spcPct val="90000"/>
            </a:lnSpc>
            <a:spcBef>
              <a:spcPct val="0"/>
            </a:spcBef>
            <a:spcAft>
              <a:spcPct val="35000"/>
            </a:spcAft>
            <a:buNone/>
          </a:pPr>
          <a:r>
            <a:rPr lang="en-US" sz="1000" kern="1200" dirty="0"/>
            <a:t>environment</a:t>
          </a:r>
        </a:p>
      </dsp:txBody>
      <dsp:txXfrm>
        <a:off x="6519059" y="1420162"/>
        <a:ext cx="1009332" cy="656064"/>
      </dsp:txXfrm>
    </dsp:sp>
    <dsp:sp modelId="{B494AA5F-DBAF-4EF6-9E3F-DDAFD2BEB93D}">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C17CDC-A797-481A-A01E-87A64F1B8D02}">
      <dsp:nvSpPr>
        <dsp:cNvPr id="0" name=""/>
        <dsp:cNvSpPr/>
      </dsp:nvSpPr>
      <dsp:spPr>
        <a:xfrm>
          <a:off x="5635496" y="3360256"/>
          <a:ext cx="1427410" cy="9278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Reorientating</a:t>
          </a:r>
        </a:p>
        <a:p>
          <a:pPr marL="0" lvl="0" indent="0" algn="ctr" defTabSz="444500">
            <a:lnSpc>
              <a:spcPct val="90000"/>
            </a:lnSpc>
            <a:spcBef>
              <a:spcPct val="0"/>
            </a:spcBef>
            <a:spcAft>
              <a:spcPct val="35000"/>
            </a:spcAft>
            <a:buNone/>
          </a:pPr>
          <a:r>
            <a:rPr lang="en-US" sz="1000" kern="1200" dirty="0"/>
            <a:t>health services</a:t>
          </a:r>
        </a:p>
      </dsp:txBody>
      <dsp:txXfrm>
        <a:off x="5844535" y="3496132"/>
        <a:ext cx="1009332" cy="656064"/>
      </dsp:txXfrm>
    </dsp:sp>
    <dsp:sp modelId="{DE6DBFC3-96B2-4FE5-8C66-25D6AFEDEA49}">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6DBDAA-1131-4B38-A65B-454F142A45D4}">
      <dsp:nvSpPr>
        <dsp:cNvPr id="0" name=""/>
        <dsp:cNvSpPr/>
      </dsp:nvSpPr>
      <dsp:spPr>
        <a:xfrm>
          <a:off x="3452692" y="3360256"/>
          <a:ext cx="1427410" cy="92781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Developing</a:t>
          </a:r>
        </a:p>
        <a:p>
          <a:pPr marL="0" lvl="0" indent="0" algn="ctr" defTabSz="444500">
            <a:lnSpc>
              <a:spcPct val="90000"/>
            </a:lnSpc>
            <a:spcBef>
              <a:spcPct val="0"/>
            </a:spcBef>
            <a:spcAft>
              <a:spcPct val="35000"/>
            </a:spcAft>
            <a:buNone/>
          </a:pPr>
          <a:r>
            <a:rPr lang="en-US" sz="1000" kern="1200" dirty="0"/>
            <a:t>personal skills</a:t>
          </a:r>
        </a:p>
      </dsp:txBody>
      <dsp:txXfrm>
        <a:off x="3661731" y="3496132"/>
        <a:ext cx="1009332" cy="656064"/>
      </dsp:txXfrm>
    </dsp:sp>
    <dsp:sp modelId="{FEC62A05-905D-4C93-8D9E-AB8E6688430F}">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7D0ABB-EC72-45A3-A72F-394AF6F1EFA7}">
      <dsp:nvSpPr>
        <dsp:cNvPr id="0" name=""/>
        <dsp:cNvSpPr/>
      </dsp:nvSpPr>
      <dsp:spPr>
        <a:xfrm>
          <a:off x="2778169" y="1284286"/>
          <a:ext cx="1427410" cy="9278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Strengthening</a:t>
          </a:r>
        </a:p>
        <a:p>
          <a:pPr marL="0" lvl="0" indent="0" algn="ctr" defTabSz="444500">
            <a:lnSpc>
              <a:spcPct val="90000"/>
            </a:lnSpc>
            <a:spcBef>
              <a:spcPct val="0"/>
            </a:spcBef>
            <a:spcAft>
              <a:spcPct val="35000"/>
            </a:spcAft>
            <a:buNone/>
          </a:pPr>
          <a:r>
            <a:rPr lang="en-US" sz="1000" kern="1200" dirty="0"/>
            <a:t>community</a:t>
          </a:r>
        </a:p>
        <a:p>
          <a:pPr marL="0" lvl="0" indent="0" algn="ctr" defTabSz="444500">
            <a:lnSpc>
              <a:spcPct val="90000"/>
            </a:lnSpc>
            <a:spcBef>
              <a:spcPct val="0"/>
            </a:spcBef>
            <a:spcAft>
              <a:spcPct val="35000"/>
            </a:spcAft>
            <a:buNone/>
          </a:pPr>
          <a:r>
            <a:rPr lang="en-US" sz="1000" kern="1200" dirty="0"/>
            <a:t>action</a:t>
          </a:r>
        </a:p>
      </dsp:txBody>
      <dsp:txXfrm>
        <a:off x="2987208" y="1420162"/>
        <a:ext cx="1009332" cy="656064"/>
      </dsp:txXfrm>
    </dsp:sp>
    <dsp:sp modelId="{698AF0B4-6CC6-4F13-88B5-3A37B483FE28}">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C2AE-E3F9-0258-0EDD-178FFAB23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7CC97C-0AAC-1DF0-10D3-9B6093963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7890A8-5671-CA7A-0969-37A5B96FEF52}"/>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E5F40376-1D64-1FEB-4511-67D3D3F72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77113-49DC-FEF0-3830-14882F970436}"/>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256240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0A28-9E2B-9378-EE70-86A7FFF80C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57825-7ABC-BFA1-D9FD-80CA995B7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10367-FD6D-6BA7-B7A9-8B384C06E5CE}"/>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11005C0A-BC65-DA9B-900F-2F42B4F92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53A66-9638-65EE-0A9A-9DF8345C9BE9}"/>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404739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20B26-C5FE-0E0B-4DFD-FF055A235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45D0F-5C33-C772-FC34-CE783520C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9C62C-A125-8460-C95A-2707F9AA96CD}"/>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9A1659D4-96FE-0C5C-99A2-CA6E28A16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A68AE-6E3D-4000-EEB4-9ECA4A3E679C}"/>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172314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78ED-5067-7737-2E44-DDEE5BDC1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A5E23-6D26-8C25-32A8-25FCF4844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9F879-8A8C-1CF8-1F7D-361BDD4BB870}"/>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7C9D577B-5F11-5268-E5CB-901230B2B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A3F43-1B96-3FB1-8A31-3B81F827F5EA}"/>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45806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6552-A209-F857-3318-B2A019E65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1132B-5293-3598-852F-66B9B2AEB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D4B911-6612-F425-5B72-17F06E25A6E2}"/>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74186578-3811-BF62-3FB5-3B0CD4CCB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23CC-4BBF-C5F9-DFD8-082FFCA65EE1}"/>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335877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DD7A-453E-B539-9250-FD26F8335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1D19E-17FD-0134-90A5-40E87F0202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536E0-2CFA-BE40-1C1F-293A99592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DC390-2A47-BE8F-2A99-35B825BB3196}"/>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6" name="Footer Placeholder 5">
            <a:extLst>
              <a:ext uri="{FF2B5EF4-FFF2-40B4-BE49-F238E27FC236}">
                <a16:creationId xmlns:a16="http://schemas.microsoft.com/office/drawing/2014/main" id="{6AEB1C1C-CDE0-AA1A-6034-64D2BD9E4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7800B-52D3-8FD0-7729-B70A17856876}"/>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355254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556B-419F-64F3-30E8-D3ADBB1D8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6A389B-E60D-3A54-E510-20FE47569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380F59-3EDF-197A-61B9-16F507C0A3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9A7A41-C023-3F43-58AF-E685666AC1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DE2A71-53B3-0D08-30AF-A6D9311805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46CCE-04D6-6E2F-86CD-2836F92B7FAA}"/>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8" name="Footer Placeholder 7">
            <a:extLst>
              <a:ext uri="{FF2B5EF4-FFF2-40B4-BE49-F238E27FC236}">
                <a16:creationId xmlns:a16="http://schemas.microsoft.com/office/drawing/2014/main" id="{6229D108-88AB-5DC5-497D-A3FC19C5D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817B57-8613-3AAD-5EA3-C8C60D10FF79}"/>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267826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15A0-7BB4-8530-00BC-C1AE819E5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D833CA-AF64-9706-5745-E01084E9CE19}"/>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4" name="Footer Placeholder 3">
            <a:extLst>
              <a:ext uri="{FF2B5EF4-FFF2-40B4-BE49-F238E27FC236}">
                <a16:creationId xmlns:a16="http://schemas.microsoft.com/office/drawing/2014/main" id="{27B864F9-1F0B-FAE6-0C7E-974444735A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2668B8-8FAB-DA3F-6C88-7AF7ED44AD01}"/>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13891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5BBE9-5BA8-BBDC-E070-4BD1931BEBF3}"/>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3" name="Footer Placeholder 2">
            <a:extLst>
              <a:ext uri="{FF2B5EF4-FFF2-40B4-BE49-F238E27FC236}">
                <a16:creationId xmlns:a16="http://schemas.microsoft.com/office/drawing/2014/main" id="{E261DB05-15DB-A89D-C92B-2ECB96AB4B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160CE9-E1FB-992C-1CB5-BD3384DEDC33}"/>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239728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3BB4-C916-76AF-5156-70C2E19F6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02A732-6EFB-AC55-889A-F7A359015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A76D0-F6ED-F28A-7324-67DDFDDC7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C79A8-3C31-7571-D5D0-CE23421E0E95}"/>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6" name="Footer Placeholder 5">
            <a:extLst>
              <a:ext uri="{FF2B5EF4-FFF2-40B4-BE49-F238E27FC236}">
                <a16:creationId xmlns:a16="http://schemas.microsoft.com/office/drawing/2014/main" id="{B0783D09-8412-2FE0-D092-B656AE9FC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15A1-2A16-18B6-872C-E4DB861E4089}"/>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323358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C5D5-BE38-E198-BECA-DEF1FF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9ABAB5-173D-9C0A-3804-AA87961E9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6755EB-CC6C-8F2E-9D76-C2D9BEC9D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618FD-FB39-E428-1CCE-7328906DCF1F}"/>
              </a:ext>
            </a:extLst>
          </p:cNvPr>
          <p:cNvSpPr>
            <a:spLocks noGrp="1"/>
          </p:cNvSpPr>
          <p:nvPr>
            <p:ph type="dt" sz="half" idx="10"/>
          </p:nvPr>
        </p:nvSpPr>
        <p:spPr/>
        <p:txBody>
          <a:bodyPr/>
          <a:lstStyle/>
          <a:p>
            <a:fld id="{F7B7B72E-C3BA-4EBD-B9BC-052310F5B659}" type="datetimeFigureOut">
              <a:rPr lang="en-US" smtClean="0"/>
              <a:t>10/13/2022</a:t>
            </a:fld>
            <a:endParaRPr lang="en-US"/>
          </a:p>
        </p:txBody>
      </p:sp>
      <p:sp>
        <p:nvSpPr>
          <p:cNvPr id="6" name="Footer Placeholder 5">
            <a:extLst>
              <a:ext uri="{FF2B5EF4-FFF2-40B4-BE49-F238E27FC236}">
                <a16:creationId xmlns:a16="http://schemas.microsoft.com/office/drawing/2014/main" id="{D37345DE-25BA-9EAA-4AAA-5D1B4AF9C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BC22C-1B48-722D-B68F-C902EBDDFC02}"/>
              </a:ext>
            </a:extLst>
          </p:cNvPr>
          <p:cNvSpPr>
            <a:spLocks noGrp="1"/>
          </p:cNvSpPr>
          <p:nvPr>
            <p:ph type="sldNum" sz="quarter" idx="12"/>
          </p:nvPr>
        </p:nvSpPr>
        <p:spPr/>
        <p:txBody>
          <a:bodyPr/>
          <a:lstStyle/>
          <a:p>
            <a:fld id="{6F7EC861-27E9-47F4-969C-1A3A064BE105}" type="slidenum">
              <a:rPr lang="en-US" smtClean="0"/>
              <a:t>‹#›</a:t>
            </a:fld>
            <a:endParaRPr lang="en-US"/>
          </a:p>
        </p:txBody>
      </p:sp>
    </p:spTree>
    <p:extLst>
      <p:ext uri="{BB962C8B-B14F-4D97-AF65-F5344CB8AC3E}">
        <p14:creationId xmlns:p14="http://schemas.microsoft.com/office/powerpoint/2010/main" val="246586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9BF06-008C-CCA8-84DF-3E35E63E0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96291-9A83-3C4D-7253-43A33F524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8DA3C-4C04-0579-945C-5A4AE67C0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7B72E-C3BA-4EBD-B9BC-052310F5B659}" type="datetimeFigureOut">
              <a:rPr lang="en-US" smtClean="0"/>
              <a:t>10/13/2022</a:t>
            </a:fld>
            <a:endParaRPr lang="en-US"/>
          </a:p>
        </p:txBody>
      </p:sp>
      <p:sp>
        <p:nvSpPr>
          <p:cNvPr id="5" name="Footer Placeholder 4">
            <a:extLst>
              <a:ext uri="{FF2B5EF4-FFF2-40B4-BE49-F238E27FC236}">
                <a16:creationId xmlns:a16="http://schemas.microsoft.com/office/drawing/2014/main" id="{46A67AEC-189A-7550-3057-6F191FF38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41194-F590-513B-FC50-06817B307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EC861-27E9-47F4-969C-1A3A064BE105}" type="slidenum">
              <a:rPr lang="en-US" smtClean="0"/>
              <a:t>‹#›</a:t>
            </a:fld>
            <a:endParaRPr lang="en-US"/>
          </a:p>
        </p:txBody>
      </p:sp>
    </p:spTree>
    <p:extLst>
      <p:ext uri="{BB962C8B-B14F-4D97-AF65-F5344CB8AC3E}">
        <p14:creationId xmlns:p14="http://schemas.microsoft.com/office/powerpoint/2010/main" val="166143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uralhealthinfo.org/topics/social-determinants-of-health" TargetMode="External"/><Relationship Id="rId2" Type="http://schemas.openxmlformats.org/officeDocument/2006/relationships/hyperlink" Target="https://www.ruralhealthinfo.org/topics/chronic-diseas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CCBA-C5F9-6968-0CCF-205FEC3983AF}"/>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Health promotion and health education</a:t>
            </a:r>
          </a:p>
        </p:txBody>
      </p:sp>
      <p:sp>
        <p:nvSpPr>
          <p:cNvPr id="3" name="Subtitle 2">
            <a:extLst>
              <a:ext uri="{FF2B5EF4-FFF2-40B4-BE49-F238E27FC236}">
                <a16:creationId xmlns:a16="http://schemas.microsoft.com/office/drawing/2014/main" id="{A913C9CA-DDDC-67A7-D1FD-5AB6A665324E}"/>
              </a:ext>
            </a:extLst>
          </p:cNvPr>
          <p:cNvSpPr>
            <a:spLocks noGrp="1"/>
          </p:cNvSpPr>
          <p:nvPr>
            <p:ph type="subTitle" idx="1"/>
          </p:nvPr>
        </p:nvSpPr>
        <p:spPr/>
        <p:txBody>
          <a:bodyPr/>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8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health promotion</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GB" b="1" dirty="0"/>
              <a:t>Empowerment </a:t>
            </a:r>
            <a:r>
              <a:rPr lang="en-GB" dirty="0"/>
              <a:t>- a way of working to enable people to gain greater control over decisions and actions affecting their health.</a:t>
            </a:r>
          </a:p>
          <a:p>
            <a:pPr marL="514350" indent="-514350">
              <a:buFont typeface="+mj-lt"/>
              <a:buAutoNum type="arabicPeriod"/>
            </a:pPr>
            <a:r>
              <a:rPr lang="en-GB" b="1" dirty="0"/>
              <a:t>Participative</a:t>
            </a:r>
            <a:r>
              <a:rPr lang="en-GB" dirty="0"/>
              <a:t> - where people take an active part in decision making.</a:t>
            </a:r>
          </a:p>
          <a:p>
            <a:pPr marL="514350" indent="-514350">
              <a:buFont typeface="+mj-lt"/>
              <a:buAutoNum type="arabicPeriod"/>
            </a:pPr>
            <a:r>
              <a:rPr lang="en-GB" b="1" dirty="0"/>
              <a:t>Holistic</a:t>
            </a:r>
            <a:r>
              <a:rPr lang="en-GB" dirty="0"/>
              <a:t> - taking account of the separate influences on health and the interaction of these dimensions.</a:t>
            </a:r>
          </a:p>
          <a:p>
            <a:pPr marL="514350" indent="-514350">
              <a:buFont typeface="+mj-lt"/>
              <a:buAutoNum type="arabicPeriod"/>
            </a:pPr>
            <a:r>
              <a:rPr lang="en-GB" b="1" dirty="0"/>
              <a:t>Equitable</a:t>
            </a:r>
            <a:r>
              <a:rPr lang="en-GB" dirty="0"/>
              <a:t> - ensuring fairness of outcomes for service users. Giving priority to at risk  groups and those most in need focusing health initiatives on the determinants of health.</a:t>
            </a:r>
          </a:p>
          <a:p>
            <a:pPr marL="514350" indent="-514350">
              <a:buFont typeface="+mj-lt"/>
              <a:buAutoNum type="arabicPeriod"/>
            </a:pPr>
            <a:r>
              <a:rPr lang="en-GB" b="1" dirty="0"/>
              <a:t>Intersectoral /partnership and collaboration-</a:t>
            </a:r>
            <a:r>
              <a:rPr lang="en-GB" dirty="0"/>
              <a:t> working in partnership with other relevant agencies/organisations.</a:t>
            </a:r>
          </a:p>
          <a:p>
            <a:pPr marL="514350" indent="-514350">
              <a:buFont typeface="+mj-lt"/>
              <a:buAutoNum type="arabicPeriod"/>
            </a:pPr>
            <a:r>
              <a:rPr lang="en-GB" b="1" dirty="0"/>
              <a:t>Sustainable</a:t>
            </a:r>
            <a:r>
              <a:rPr lang="en-GB" dirty="0"/>
              <a:t> - ensuring that the outcomes of health promotion activities are sustainable in the long term.</a:t>
            </a:r>
          </a:p>
          <a:p>
            <a:pPr marL="514350" indent="-514350">
              <a:buFont typeface="+mj-lt"/>
              <a:buAutoNum type="arabicPeriod"/>
            </a:pPr>
            <a:r>
              <a:rPr lang="en-GB" b="1" dirty="0"/>
              <a:t>Multi Strategy </a:t>
            </a:r>
            <a:r>
              <a:rPr lang="en-GB" dirty="0"/>
              <a:t>- working on a number of strategy areas such as programmes, policy.</a:t>
            </a:r>
          </a:p>
          <a:p>
            <a:endParaRPr lang="en-US" dirty="0"/>
          </a:p>
        </p:txBody>
      </p:sp>
    </p:spTree>
    <p:extLst>
      <p:ext uri="{BB962C8B-B14F-4D97-AF65-F5344CB8AC3E}">
        <p14:creationId xmlns:p14="http://schemas.microsoft.com/office/powerpoint/2010/main" val="35421418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C552-03A4-950A-E996-FECDA04B01EE}"/>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464CEDC1-54B5-994D-FC48-2E75D429ED8E}"/>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BEHAVIOUR MODIFICATION </a:t>
            </a:r>
          </a:p>
          <a:p>
            <a:pPr marL="0" indent="0">
              <a:buNone/>
            </a:pPr>
            <a:r>
              <a:rPr lang="en-US" dirty="0">
                <a:latin typeface="Times New Roman" panose="02020603050405020304" pitchFamily="18" charset="0"/>
                <a:cs typeface="Times New Roman" panose="02020603050405020304" pitchFamily="18" charset="0"/>
              </a:rPr>
              <a:t>Learning and unlearning of specific habits. Stimulus-response learning. Generally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specific, e.g. quit smoking phobia </a:t>
            </a:r>
            <a:r>
              <a:rPr lang="en-US" dirty="0" err="1">
                <a:latin typeface="Times New Roman" panose="02020603050405020304" pitchFamily="18" charset="0"/>
                <a:cs typeface="Times New Roman" panose="02020603050405020304" pitchFamily="18" charset="0"/>
              </a:rPr>
              <a:t>desensitisation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SENSITIVITIY/ ENCOUNTER </a:t>
            </a:r>
          </a:p>
          <a:p>
            <a:pPr marL="0" indent="0">
              <a:buNone/>
            </a:pPr>
            <a:r>
              <a:rPr lang="en-US" dirty="0">
                <a:latin typeface="Times New Roman" panose="02020603050405020304" pitchFamily="18" charset="0"/>
                <a:cs typeface="Times New Roman" panose="02020603050405020304" pitchFamily="18" charset="0"/>
              </a:rPr>
              <a:t>Consciousness raising. Suitable for professional training and some middle-class health goals</a:t>
            </a:r>
          </a:p>
          <a:p>
            <a:pPr marL="0" indent="0">
              <a:buNone/>
            </a:pPr>
            <a:endParaRPr lang="en-US" dirty="0"/>
          </a:p>
        </p:txBody>
      </p:sp>
    </p:spTree>
    <p:extLst>
      <p:ext uri="{BB962C8B-B14F-4D97-AF65-F5344CB8AC3E}">
        <p14:creationId xmlns:p14="http://schemas.microsoft.com/office/powerpoint/2010/main" val="2639593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a:bodyPr>
          <a:lstStyle/>
          <a:p>
            <a:pPr fontAlgn="base"/>
            <a:r>
              <a:rPr lang="en-US" b="1" dirty="0">
                <a:latin typeface="Times New Roman" panose="02020603050405020304" pitchFamily="18" charset="0"/>
                <a:cs typeface="Times New Roman" panose="02020603050405020304" pitchFamily="18" charset="0"/>
              </a:rPr>
              <a:t>ROLEPLAY</a:t>
            </a:r>
            <a:endParaRPr lang="en-GB"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Acting of roles by group participants. Can be useful where communication difficulties exist between individuals in a setting, e.g. families, professional practice, etc.</a:t>
            </a:r>
            <a:endParaRPr lang="en-GB" dirty="0">
              <a:latin typeface="Times New Roman" panose="02020603050405020304" pitchFamily="18" charset="0"/>
              <a:cs typeface="Times New Roman" panose="02020603050405020304" pitchFamily="18" charset="0"/>
            </a:endParaRPr>
          </a:p>
          <a:p>
            <a:pPr fontAlgn="base"/>
            <a:r>
              <a:rPr lang="en-US" b="1" dirty="0">
                <a:latin typeface="Times New Roman" panose="02020603050405020304" pitchFamily="18" charset="0"/>
                <a:cs typeface="Times New Roman" panose="02020603050405020304" pitchFamily="18" charset="0"/>
              </a:rPr>
              <a:t>SELF-HELP</a:t>
            </a:r>
            <a:endParaRPr lang="en-GB"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Requires motivation and independent attitude. Valuable for ongoing peer support, values clarification, etc. Can be therapy or a forum for social action.</a:t>
            </a:r>
            <a:endParaRPr lang="en-GB" dirty="0">
              <a:latin typeface="Times New Roman" panose="02020603050405020304" pitchFamily="18"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2088144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8B35AC-586B-C87F-9911-5503E1C1DF2F}"/>
              </a:ext>
            </a:extLst>
          </p:cNvPr>
          <p:cNvSpPr>
            <a:spLocks noGrp="1"/>
          </p:cNvSpPr>
          <p:nvPr>
            <p:ph type="title"/>
          </p:nvPr>
        </p:nvSpPr>
        <p:spPr>
          <a:xfrm>
            <a:off x="838200" y="365125"/>
            <a:ext cx="7489874" cy="4980598"/>
          </a:xfrm>
        </p:spPr>
        <p:txBody>
          <a:bodyPr/>
          <a:lstStyle/>
          <a:p>
            <a:r>
              <a:rPr lang="en-US" b="1" dirty="0"/>
              <a:t>METHODS AND APPROACHES: GENERAL POPULATION </a:t>
            </a:r>
          </a:p>
        </p:txBody>
      </p:sp>
    </p:spTree>
    <p:extLst>
      <p:ext uri="{BB962C8B-B14F-4D97-AF65-F5344CB8AC3E}">
        <p14:creationId xmlns:p14="http://schemas.microsoft.com/office/powerpoint/2010/main" val="2274254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3. GENERAL PUPOLATION APPROACH</a:t>
            </a:r>
          </a:p>
        </p:txBody>
      </p:sp>
      <p:sp>
        <p:nvSpPr>
          <p:cNvPr id="3" name="Content Placeholder 2"/>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Mass Media in Health promotion</a:t>
            </a:r>
            <a:endParaRPr lang="en-GB"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Definition of some terms; </a:t>
            </a:r>
            <a:endParaRPr lang="en-GB"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MASS MEDIA</a:t>
            </a:r>
            <a:r>
              <a:rPr lang="en-US" i="1"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Any printed or audio-visual material designed to reach a mass audience. This includes newspapers, magazines, radio, television, billboards, exhibition, display, posters and leaflets</a:t>
            </a:r>
            <a:endParaRPr lang="en-GB"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MESSAGE</a:t>
            </a:r>
            <a:r>
              <a:rPr lang="en-US" i="1"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cultural communication encoded in-signs and symbols</a:t>
            </a:r>
            <a:endParaRPr lang="en-GB" dirty="0">
              <a:latin typeface="Times New Roman" panose="02020603050405020304" pitchFamily="18" charset="0"/>
              <a:cs typeface="Times New Roman" panose="02020603050405020304" pitchFamily="18" charset="0"/>
            </a:endParaRPr>
          </a:p>
          <a:p>
            <a:pPr marL="0" indent="0">
              <a:buNone/>
            </a:pPr>
            <a:endParaRPr lang="en-GB" dirty="0"/>
          </a:p>
          <a:p>
            <a:endParaRPr lang="en-GB" dirty="0"/>
          </a:p>
        </p:txBody>
      </p:sp>
    </p:spTree>
    <p:extLst>
      <p:ext uri="{BB962C8B-B14F-4D97-AF65-F5344CB8AC3E}">
        <p14:creationId xmlns:p14="http://schemas.microsoft.com/office/powerpoint/2010/main" val="151517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sz="3000" b="1" i="1" dirty="0">
                <a:latin typeface="Times New Roman" panose="02020603050405020304" pitchFamily="18" charset="0"/>
                <a:cs typeface="Times New Roman" panose="02020603050405020304" pitchFamily="18" charset="0"/>
              </a:rPr>
              <a:t>MARKETING: </a:t>
            </a:r>
            <a:endParaRPr lang="en-GB" sz="3000" b="1"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The sum total of all activities (the marketing mix) designed to persuade people to adopt certain </a:t>
            </a:r>
            <a:r>
              <a:rPr lang="en-US" sz="3000" dirty="0" err="1">
                <a:latin typeface="Times New Roman" panose="02020603050405020304" pitchFamily="18" charset="0"/>
                <a:cs typeface="Times New Roman" panose="02020603050405020304" pitchFamily="18" charset="0"/>
              </a:rPr>
              <a:t>behaviours</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p>
            <a:r>
              <a:rPr lang="en-US" sz="3000" b="1" i="1" dirty="0">
                <a:latin typeface="Times New Roman" panose="02020603050405020304" pitchFamily="18" charset="0"/>
                <a:cs typeface="Times New Roman" panose="02020603050405020304" pitchFamily="18" charset="0"/>
              </a:rPr>
              <a:t>ADVERTISING </a:t>
            </a:r>
            <a:endParaRPr lang="en-GB" sz="3000" b="1"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One component of marketing mix</a:t>
            </a:r>
            <a:endParaRPr lang="en-GB" sz="3000" dirty="0">
              <a:latin typeface="Times New Roman" panose="02020603050405020304" pitchFamily="18" charset="0"/>
              <a:cs typeface="Times New Roman" panose="02020603050405020304" pitchFamily="18" charset="0"/>
            </a:endParaRPr>
          </a:p>
          <a:p>
            <a:r>
              <a:rPr lang="en-US" sz="3000" b="1" i="1" dirty="0">
                <a:latin typeface="Times New Roman" panose="02020603050405020304" pitchFamily="18" charset="0"/>
                <a:cs typeface="Times New Roman" panose="02020603050405020304" pitchFamily="18" charset="0"/>
              </a:rPr>
              <a:t>AUDIENCE SEGMENTATION</a:t>
            </a:r>
            <a:r>
              <a:rPr lang="en-US" sz="3000" i="1"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The division of a mixed population into more homogenous groups or market segments. Market segments are defined by certain shared characteristics which affect attitudes, beliefs and knowledge. Targeting specific market segments allows for more specific messages which will have a greater effect.</a:t>
            </a:r>
            <a:endParaRPr lang="en-GB" sz="3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09637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6910-2D38-69E1-E57D-51978B42D83D}"/>
              </a:ext>
            </a:extLst>
          </p:cNvPr>
          <p:cNvSpPr>
            <a:spLocks noGrp="1"/>
          </p:cNvSpPr>
          <p:nvPr>
            <p:ph type="title"/>
          </p:nvPr>
        </p:nvSpPr>
        <p:spPr/>
        <p:txBody>
          <a:bodyPr/>
          <a:lstStyle/>
          <a:p>
            <a:r>
              <a:rPr lang="en-US" b="1" dirty="0"/>
              <a:t>MASS MEDIA, ADVERTISING, MARKETING AND HEALTH PROMOTION -1</a:t>
            </a:r>
          </a:p>
        </p:txBody>
      </p:sp>
      <p:sp>
        <p:nvSpPr>
          <p:cNvPr id="3" name="Content Placeholder 2">
            <a:extLst>
              <a:ext uri="{FF2B5EF4-FFF2-40B4-BE49-F238E27FC236}">
                <a16:creationId xmlns:a16="http://schemas.microsoft.com/office/drawing/2014/main" id="{D71A584B-4D64-6920-E4D8-E5FDA3E06809}"/>
              </a:ext>
            </a:extLst>
          </p:cNvPr>
          <p:cNvSpPr>
            <a:spLocks noGrp="1"/>
          </p:cNvSpPr>
          <p:nvPr>
            <p:ph idx="1"/>
          </p:nvPr>
        </p:nvSpPr>
        <p:spPr/>
        <p:txBody>
          <a:bodyPr/>
          <a:lstStyle/>
          <a:p>
            <a:r>
              <a:rPr lang="en-US" dirty="0"/>
              <a:t>Unrealistic expectations of media effectiveness due in part to a basic misunderstanding </a:t>
            </a:r>
          </a:p>
          <a:p>
            <a:r>
              <a:rPr lang="en-US" dirty="0"/>
              <a:t>Health promoters assumed that advertising alone was responsible for the </a:t>
            </a:r>
            <a:r>
              <a:rPr lang="en-US" dirty="0" err="1"/>
              <a:t>behaviour</a:t>
            </a:r>
            <a:r>
              <a:rPr lang="en-US" dirty="0"/>
              <a:t> change achieved by commercial companies. They failed to appreciate that advertising is just one part of what is called “the marketing mix” </a:t>
            </a:r>
          </a:p>
        </p:txBody>
      </p:sp>
    </p:spTree>
    <p:extLst>
      <p:ext uri="{BB962C8B-B14F-4D97-AF65-F5344CB8AC3E}">
        <p14:creationId xmlns:p14="http://schemas.microsoft.com/office/powerpoint/2010/main" val="1733600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E92E-4F1A-8EE7-CE35-7C762FC0F7FF}"/>
              </a:ext>
            </a:extLst>
          </p:cNvPr>
          <p:cNvSpPr>
            <a:spLocks noGrp="1"/>
          </p:cNvSpPr>
          <p:nvPr>
            <p:ph type="title"/>
          </p:nvPr>
        </p:nvSpPr>
        <p:spPr/>
        <p:txBody>
          <a:bodyPr/>
          <a:lstStyle/>
          <a:p>
            <a:r>
              <a:rPr lang="en-US" b="1" dirty="0"/>
              <a:t>MASS MEDIA, ADVERTISING, MARKETING AND HEALTH PROMOTION -2 </a:t>
            </a:r>
          </a:p>
        </p:txBody>
      </p:sp>
      <p:sp>
        <p:nvSpPr>
          <p:cNvPr id="3" name="Content Placeholder 2">
            <a:extLst>
              <a:ext uri="{FF2B5EF4-FFF2-40B4-BE49-F238E27FC236}">
                <a16:creationId xmlns:a16="http://schemas.microsoft.com/office/drawing/2014/main" id="{0F1FDF1C-3627-5AEF-C16C-3B8D2818563E}"/>
              </a:ext>
            </a:extLst>
          </p:cNvPr>
          <p:cNvSpPr>
            <a:spLocks noGrp="1"/>
          </p:cNvSpPr>
          <p:nvPr>
            <p:ph idx="1"/>
          </p:nvPr>
        </p:nvSpPr>
        <p:spPr/>
        <p:txBody>
          <a:bodyPr/>
          <a:lstStyle/>
          <a:p>
            <a:r>
              <a:rPr lang="en-US" dirty="0"/>
              <a:t>Advertising a commercial product is very different from trying to sell health. Advertising typically mobilizes predispositions whereas health promotion typically tries to counter them </a:t>
            </a:r>
          </a:p>
          <a:p>
            <a:r>
              <a:rPr lang="en-US" dirty="0"/>
              <a:t>Advertising is selling things in the here and now, to be immediately consumed and enjoyed. By contrast, health education messages are often about foregoing present enjoyment for future benefits </a:t>
            </a:r>
          </a:p>
        </p:txBody>
      </p:sp>
    </p:spTree>
    <p:extLst>
      <p:ext uri="{BB962C8B-B14F-4D97-AF65-F5344CB8AC3E}">
        <p14:creationId xmlns:p14="http://schemas.microsoft.com/office/powerpoint/2010/main" val="4539226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2546-36D3-7459-4746-A3E7D71342B3}"/>
              </a:ext>
            </a:extLst>
          </p:cNvPr>
          <p:cNvSpPr>
            <a:spLocks noGrp="1"/>
          </p:cNvSpPr>
          <p:nvPr>
            <p:ph type="title"/>
          </p:nvPr>
        </p:nvSpPr>
        <p:spPr/>
        <p:txBody>
          <a:bodyPr/>
          <a:lstStyle/>
          <a:p>
            <a:r>
              <a:rPr lang="en-US" b="1" dirty="0"/>
              <a:t>MASS MEDIA, ADVERTISING, MARKETING AND HEALTH PROMOTION -3 </a:t>
            </a:r>
          </a:p>
        </p:txBody>
      </p:sp>
      <p:sp>
        <p:nvSpPr>
          <p:cNvPr id="3" name="Content Placeholder 2">
            <a:extLst>
              <a:ext uri="{FF2B5EF4-FFF2-40B4-BE49-F238E27FC236}">
                <a16:creationId xmlns:a16="http://schemas.microsoft.com/office/drawing/2014/main" id="{0806D600-15E6-CDFD-6126-1E11B218B365}"/>
              </a:ext>
            </a:extLst>
          </p:cNvPr>
          <p:cNvSpPr>
            <a:spLocks noGrp="1"/>
          </p:cNvSpPr>
          <p:nvPr>
            <p:ph idx="1"/>
          </p:nvPr>
        </p:nvSpPr>
        <p:spPr/>
        <p:txBody>
          <a:bodyPr/>
          <a:lstStyle/>
          <a:p>
            <a:r>
              <a:rPr lang="en-US" dirty="0"/>
              <a:t> Advertising spends large sums of money for relatively small shifts in </a:t>
            </a:r>
            <a:r>
              <a:rPr lang="en-US" dirty="0" err="1"/>
              <a:t>behaviour</a:t>
            </a:r>
            <a:r>
              <a:rPr lang="en-US" dirty="0"/>
              <a:t>. Health education spends a fraction of commercial budgets attempting to generate large shifts in </a:t>
            </a:r>
            <a:r>
              <a:rPr lang="en-US" dirty="0" err="1"/>
              <a:t>behaviour</a:t>
            </a:r>
            <a:endParaRPr lang="en-US" dirty="0"/>
          </a:p>
        </p:txBody>
      </p:sp>
    </p:spTree>
    <p:extLst>
      <p:ext uri="{BB962C8B-B14F-4D97-AF65-F5344CB8AC3E}">
        <p14:creationId xmlns:p14="http://schemas.microsoft.com/office/powerpoint/2010/main" val="12034701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u="sng" dirty="0"/>
            </a:br>
            <a:r>
              <a:rPr lang="en-US" i="1" u="sng" dirty="0">
                <a:latin typeface="Times New Roman" panose="02020603050405020304" pitchFamily="18" charset="0"/>
                <a:cs typeface="Times New Roman" panose="02020603050405020304" pitchFamily="18" charset="0"/>
              </a:rPr>
              <a:t>WHAT THE MASS MEDIA CAN AND CANNOT DO  </a:t>
            </a:r>
            <a:br>
              <a:rPr lang="en-GB" dirty="0"/>
            </a:br>
            <a:endParaRPr lang="en-GB"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mass media can: </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Raise consciousness about health issues</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Help place health on the public agenda</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Convey simple information</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Change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if other enabling factors are present</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Using the mass media is effective if: </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1310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DEE5-5E1F-34AB-B1A2-34AABBECBF7D}"/>
              </a:ext>
            </a:extLst>
          </p:cNvPr>
          <p:cNvSpPr>
            <a:spLocks noGrp="1"/>
          </p:cNvSpPr>
          <p:nvPr>
            <p:ph type="title"/>
          </p:nvPr>
        </p:nvSpPr>
        <p:spPr/>
        <p:txBody>
          <a:bodyPr/>
          <a:lstStyle/>
          <a:p>
            <a:r>
              <a:rPr lang="en-US" b="1" dirty="0"/>
              <a:t>WHAT THE MASS MEDIA CAN AND CANNOT DO -2</a:t>
            </a:r>
          </a:p>
        </p:txBody>
      </p:sp>
      <p:sp>
        <p:nvSpPr>
          <p:cNvPr id="3" name="Content Placeholder 2">
            <a:extLst>
              <a:ext uri="{FF2B5EF4-FFF2-40B4-BE49-F238E27FC236}">
                <a16:creationId xmlns:a16="http://schemas.microsoft.com/office/drawing/2014/main" id="{C706BB30-A684-CECC-FB46-A40EB51F7812}"/>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Using the mass media is effective if: </a:t>
            </a:r>
            <a:endParaRPr lang="en-US" dirty="0"/>
          </a:p>
          <a:p>
            <a:r>
              <a:rPr lang="en-US" dirty="0"/>
              <a:t>It is part of an integrated campaign including other elements such as one-to-one advice </a:t>
            </a:r>
          </a:p>
          <a:p>
            <a:r>
              <a:rPr lang="en-US" dirty="0"/>
              <a:t>The information is new and presented in an emotional context </a:t>
            </a:r>
          </a:p>
          <a:p>
            <a:r>
              <a:rPr lang="en-US" dirty="0"/>
              <a:t>The information is seen as being relevant for “people like me” </a:t>
            </a:r>
          </a:p>
        </p:txBody>
      </p:sp>
    </p:spTree>
    <p:extLst>
      <p:ext uri="{BB962C8B-B14F-4D97-AF65-F5344CB8AC3E}">
        <p14:creationId xmlns:p14="http://schemas.microsoft.com/office/powerpoint/2010/main" val="301223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fontScale="90000"/>
          </a:bodyPr>
          <a:lstStyle/>
          <a:p>
            <a:br>
              <a:rPr lang="en-GB" sz="4000" b="1" dirty="0">
                <a:latin typeface="Times New Roman"/>
                <a:ea typeface="Times New Roman"/>
              </a:rPr>
            </a:br>
            <a:r>
              <a:rPr lang="en-GB" sz="4000" b="1" dirty="0">
                <a:latin typeface="Times New Roman"/>
                <a:ea typeface="Times New Roman"/>
              </a:rPr>
              <a:t>The benefits of partnerships in health promotion</a:t>
            </a:r>
            <a:br>
              <a:rPr lang="en-US" dirty="0">
                <a:effectLst/>
                <a:latin typeface="Times New Roman"/>
                <a:ea typeface="Times New Roman"/>
              </a:rPr>
            </a:br>
            <a:endParaRPr lang="en-GB" dirty="0"/>
          </a:p>
        </p:txBody>
      </p:sp>
      <p:sp>
        <p:nvSpPr>
          <p:cNvPr id="3" name="Content Placeholder 2"/>
          <p:cNvSpPr>
            <a:spLocks noGrp="1"/>
          </p:cNvSpPr>
          <p:nvPr>
            <p:ph idx="1"/>
          </p:nvPr>
        </p:nvSpPr>
        <p:spPr/>
        <p:txBody>
          <a:bodyPr>
            <a:normAutofit/>
          </a:bodyPr>
          <a:lstStyle/>
          <a:p>
            <a:pPr marL="0" indent="0" algn="just">
              <a:lnSpc>
                <a:spcPct val="115000"/>
              </a:lnSpc>
              <a:spcBef>
                <a:spcPts val="0"/>
              </a:spcBef>
              <a:spcAft>
                <a:spcPts val="1000"/>
              </a:spcAft>
              <a:buSzPts val="1000"/>
              <a:buNone/>
              <a:tabLst>
                <a:tab pos="457200" algn="l"/>
              </a:tabLst>
            </a:pPr>
            <a:r>
              <a:rPr lang="en-GB" dirty="0">
                <a:ea typeface="Calibri"/>
                <a:cs typeface="Times New Roman"/>
              </a:rPr>
              <a:t>1.more effective service delivery </a:t>
            </a:r>
            <a:endParaRPr lang="en-US" dirty="0">
              <a:ea typeface="Calibri"/>
              <a:cs typeface="Times New Roman"/>
            </a:endParaRPr>
          </a:p>
          <a:p>
            <a:pPr marL="0" indent="0" algn="just">
              <a:lnSpc>
                <a:spcPct val="115000"/>
              </a:lnSpc>
              <a:spcBef>
                <a:spcPts val="0"/>
              </a:spcBef>
              <a:spcAft>
                <a:spcPts val="1000"/>
              </a:spcAft>
              <a:buSzPts val="1000"/>
              <a:buNone/>
              <a:tabLst>
                <a:tab pos="457200" algn="l"/>
              </a:tabLst>
            </a:pPr>
            <a:r>
              <a:rPr lang="en-GB" dirty="0">
                <a:ea typeface="Calibri"/>
                <a:cs typeface="Times New Roman"/>
              </a:rPr>
              <a:t>2.more efficient resourcing</a:t>
            </a:r>
            <a:endParaRPr lang="en-US" dirty="0">
              <a:ea typeface="Calibri"/>
              <a:cs typeface="Times New Roman"/>
            </a:endParaRPr>
          </a:p>
          <a:p>
            <a:pPr marL="0" indent="0" algn="just">
              <a:lnSpc>
                <a:spcPct val="115000"/>
              </a:lnSpc>
              <a:spcBef>
                <a:spcPts val="0"/>
              </a:spcBef>
              <a:spcAft>
                <a:spcPts val="1000"/>
              </a:spcAft>
              <a:buSzPts val="1000"/>
              <a:buNone/>
              <a:tabLst>
                <a:tab pos="457200" algn="l"/>
              </a:tabLst>
            </a:pPr>
            <a:r>
              <a:rPr lang="en-GB" dirty="0">
                <a:ea typeface="Calibri"/>
                <a:cs typeface="Times New Roman"/>
              </a:rPr>
              <a:t>3.policy development at organisational or community levels</a:t>
            </a:r>
            <a:endParaRPr lang="en-US" dirty="0">
              <a:ea typeface="Calibri"/>
              <a:cs typeface="Times New Roman"/>
            </a:endParaRPr>
          </a:p>
          <a:p>
            <a:pPr marL="0" indent="0" algn="just">
              <a:lnSpc>
                <a:spcPct val="115000"/>
              </a:lnSpc>
              <a:spcBef>
                <a:spcPts val="0"/>
              </a:spcBef>
              <a:spcAft>
                <a:spcPts val="1000"/>
              </a:spcAft>
              <a:buSzPts val="1000"/>
              <a:buNone/>
              <a:tabLst>
                <a:tab pos="457200" algn="l"/>
              </a:tabLst>
            </a:pPr>
            <a:r>
              <a:rPr lang="en-GB" dirty="0">
                <a:ea typeface="Calibri"/>
                <a:cs typeface="Times New Roman"/>
              </a:rPr>
              <a:t>4.systems development as a result of changed relations between organisations </a:t>
            </a:r>
            <a:endParaRPr lang="en-US" dirty="0">
              <a:ea typeface="Calibri"/>
              <a:cs typeface="Times New Roman"/>
            </a:endParaRPr>
          </a:p>
          <a:p>
            <a:pPr marL="0" indent="0" algn="just">
              <a:buNone/>
            </a:pPr>
            <a:r>
              <a:rPr lang="en-GB" dirty="0">
                <a:ea typeface="Calibri"/>
                <a:cs typeface="Times New Roman"/>
              </a:rPr>
              <a:t>5.social and community development aimed at strengthening community action </a:t>
            </a:r>
            <a:endParaRPr lang="en-US" dirty="0"/>
          </a:p>
          <a:p>
            <a:endParaRPr lang="en-GB" dirty="0"/>
          </a:p>
        </p:txBody>
      </p:sp>
    </p:spTree>
    <p:extLst>
      <p:ext uri="{BB962C8B-B14F-4D97-AF65-F5344CB8AC3E}">
        <p14:creationId xmlns:p14="http://schemas.microsoft.com/office/powerpoint/2010/main" val="328265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THE MASS MEDIA CAN AND CANNOT DO -3</a:t>
            </a:r>
            <a:br>
              <a:rPr lang="en-GB" b="1" dirty="0"/>
            </a:br>
            <a:endParaRPr lang="en-GB" b="1" dirty="0"/>
          </a:p>
        </p:txBody>
      </p:sp>
      <p:sp>
        <p:nvSpPr>
          <p:cNvPr id="3" name="Content Placeholder 2"/>
          <p:cNvSpPr>
            <a:spLocks noGrp="1"/>
          </p:cNvSpPr>
          <p:nvPr>
            <p:ph idx="1"/>
          </p:nvPr>
        </p:nvSpPr>
        <p:spPr/>
        <p:txBody>
          <a:bodyPr>
            <a:normAutofit/>
          </a:bodyPr>
          <a:lstStyle/>
          <a:p>
            <a:pPr marL="0" lvl="0" indent="0">
              <a:buNone/>
            </a:pPr>
            <a:r>
              <a:rPr lang="en-US" dirty="0"/>
              <a:t>The mass media cannot: </a:t>
            </a:r>
          </a:p>
          <a:p>
            <a:r>
              <a:rPr lang="en-US" dirty="0"/>
              <a:t>Convey complex information</a:t>
            </a:r>
            <a:endParaRPr lang="en-GB" dirty="0"/>
          </a:p>
          <a:p>
            <a:pPr lvl="0"/>
            <a:r>
              <a:rPr lang="en-US" dirty="0"/>
              <a:t>Teach skills</a:t>
            </a:r>
            <a:endParaRPr lang="en-GB" dirty="0"/>
          </a:p>
          <a:p>
            <a:pPr lvl="0"/>
            <a:r>
              <a:rPr lang="en-US" dirty="0"/>
              <a:t>Shift people’s attitudes or beliefs. If messages are presented which challenge basic beliefs, it is more likely that the message will be ignored, dismissed or interpreted to mean something else</a:t>
            </a:r>
            <a:endParaRPr lang="en-GB" dirty="0"/>
          </a:p>
          <a:p>
            <a:pPr lvl="0"/>
            <a:r>
              <a:rPr lang="en-US" dirty="0"/>
              <a:t>Change behavior in the absence of other enabling factors</a:t>
            </a:r>
            <a:endParaRPr lang="en-GB" dirty="0"/>
          </a:p>
          <a:p>
            <a:endParaRPr lang="en-GB" dirty="0"/>
          </a:p>
        </p:txBody>
      </p:sp>
    </p:spTree>
    <p:extLst>
      <p:ext uri="{BB962C8B-B14F-4D97-AF65-F5344CB8AC3E}">
        <p14:creationId xmlns:p14="http://schemas.microsoft.com/office/powerpoint/2010/main" val="2257294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latin typeface="Times New Roman" panose="02020603050405020304" pitchFamily="18" charset="0"/>
                <a:cs typeface="Times New Roman" panose="02020603050405020304" pitchFamily="18" charset="0"/>
              </a:rPr>
              <a:t>FACTORS IMPORTANT TO MEDIA EFFECTIVENESS  </a:t>
            </a:r>
            <a:br>
              <a:rPr lang="en-GB" b="1" dirty="0">
                <a:latin typeface="Times New Roman" panose="02020603050405020304" pitchFamily="18" charset="0"/>
                <a:cs typeface="Times New Roman" panose="02020603050405020304" pitchFamily="18" charset="0"/>
              </a:rPr>
            </a:b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r>
              <a:rPr lang="en-US" sz="4500" b="1" dirty="0">
                <a:latin typeface="Times New Roman" panose="02020603050405020304" pitchFamily="18" charset="0"/>
                <a:cs typeface="Times New Roman" panose="02020603050405020304" pitchFamily="18" charset="0"/>
              </a:rPr>
              <a:t>CREDIBILITY: </a:t>
            </a:r>
            <a:r>
              <a:rPr lang="en-US" sz="4500" dirty="0">
                <a:latin typeface="Times New Roman" panose="02020603050405020304" pitchFamily="18" charset="0"/>
                <a:cs typeface="Times New Roman" panose="02020603050405020304" pitchFamily="18" charset="0"/>
              </a:rPr>
              <a:t>The source must be trusted and reliable</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CONTEXT: </a:t>
            </a:r>
            <a:r>
              <a:rPr lang="en-US" sz="4500" dirty="0">
                <a:latin typeface="Times New Roman" panose="02020603050405020304" pitchFamily="18" charset="0"/>
                <a:cs typeface="Times New Roman" panose="02020603050405020304" pitchFamily="18" charset="0"/>
              </a:rPr>
              <a:t>The message should be relevant to the receiver</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CONTENT: </a:t>
            </a:r>
            <a:r>
              <a:rPr lang="en-US" sz="4500" dirty="0">
                <a:latin typeface="Times New Roman" panose="02020603050405020304" pitchFamily="18" charset="0"/>
                <a:cs typeface="Times New Roman" panose="02020603050405020304" pitchFamily="18" charset="0"/>
              </a:rPr>
              <a:t>The message must be meaningful</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CLARITY: </a:t>
            </a:r>
            <a:r>
              <a:rPr lang="en-US" sz="4500" dirty="0">
                <a:latin typeface="Times New Roman" panose="02020603050405020304" pitchFamily="18" charset="0"/>
                <a:cs typeface="Times New Roman" panose="02020603050405020304" pitchFamily="18" charset="0"/>
              </a:rPr>
              <a:t>The receiver must be able to understand the message</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CONTINUITY: </a:t>
            </a:r>
            <a:r>
              <a:rPr lang="en-US" sz="4500" dirty="0">
                <a:latin typeface="Times New Roman" panose="02020603050405020304" pitchFamily="18" charset="0"/>
                <a:cs typeface="Times New Roman" panose="02020603050405020304" pitchFamily="18" charset="0"/>
              </a:rPr>
              <a:t>The message should be consistent without being boring</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CHANNELS</a:t>
            </a:r>
            <a:r>
              <a:rPr lang="en-US" sz="4500" dirty="0">
                <a:latin typeface="Times New Roman" panose="02020603050405020304" pitchFamily="18" charset="0"/>
                <a:cs typeface="Times New Roman" panose="02020603050405020304" pitchFamily="18" charset="0"/>
              </a:rPr>
              <a:t>: The message must used the established channel of the receiver</a:t>
            </a:r>
            <a:endParaRPr lang="en-GB" sz="4500" dirty="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use the media</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CAPABILITY</a:t>
            </a:r>
            <a:r>
              <a:rPr lang="en-US" sz="4500" dirty="0">
                <a:latin typeface="Times New Roman" panose="02020603050405020304" pitchFamily="18" charset="0"/>
                <a:cs typeface="Times New Roman" panose="02020603050405020304" pitchFamily="18" charset="0"/>
              </a:rPr>
              <a:t>: The receiver must be capable of acting on the message meaningful</a:t>
            </a:r>
            <a:endParaRPr lang="en-GB" sz="4500" dirty="0">
              <a:latin typeface="Times New Roman" panose="02020603050405020304" pitchFamily="18" charset="0"/>
              <a:cs typeface="Times New Roman" panose="02020603050405020304" pitchFamily="18" charset="0"/>
            </a:endParaRPr>
          </a:p>
          <a:p>
            <a:r>
              <a:rPr lang="en-US" sz="4500" b="1" dirty="0">
                <a:latin typeface="Times New Roman" panose="02020603050405020304" pitchFamily="18" charset="0"/>
                <a:cs typeface="Times New Roman" panose="02020603050405020304" pitchFamily="18" charset="0"/>
              </a:rPr>
              <a:t>COLLABORATION</a:t>
            </a:r>
            <a:r>
              <a:rPr lang="en-US" sz="4500" dirty="0">
                <a:latin typeface="Times New Roman" panose="02020603050405020304" pitchFamily="18" charset="0"/>
                <a:cs typeface="Times New Roman" panose="02020603050405020304" pitchFamily="18" charset="0"/>
              </a:rPr>
              <a:t>: Media professionals should be involved to determine how best to use the media</a:t>
            </a:r>
            <a:endParaRPr lang="en-GB" sz="45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40777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DD26-D741-FAAA-9D37-84F887FEC7BC}"/>
              </a:ext>
            </a:extLst>
          </p:cNvPr>
          <p:cNvSpPr>
            <a:spLocks noGrp="1"/>
          </p:cNvSpPr>
          <p:nvPr>
            <p:ph type="title"/>
          </p:nvPr>
        </p:nvSpPr>
        <p:spPr/>
        <p:txBody>
          <a:bodyPr/>
          <a:lstStyle/>
          <a:p>
            <a:r>
              <a:rPr lang="en-US" b="1" dirty="0"/>
              <a:t>WHEN TO USE THE MEDIA IN HEALTH PROMOTION -1 </a:t>
            </a:r>
          </a:p>
        </p:txBody>
      </p:sp>
      <p:sp>
        <p:nvSpPr>
          <p:cNvPr id="3" name="Content Placeholder 2">
            <a:extLst>
              <a:ext uri="{FF2B5EF4-FFF2-40B4-BE49-F238E27FC236}">
                <a16:creationId xmlns:a16="http://schemas.microsoft.com/office/drawing/2014/main" id="{D1746207-1DCF-A7B1-0D6C-2129B4AC8D1C}"/>
              </a:ext>
            </a:extLst>
          </p:cNvPr>
          <p:cNvSpPr>
            <a:spLocks noGrp="1"/>
          </p:cNvSpPr>
          <p:nvPr>
            <p:ph idx="1"/>
          </p:nvPr>
        </p:nvSpPr>
        <p:spPr/>
        <p:txBody>
          <a:bodyPr/>
          <a:lstStyle/>
          <a:p>
            <a:r>
              <a:rPr lang="en-US" dirty="0"/>
              <a:t>when a wide exposure is desired </a:t>
            </a:r>
          </a:p>
          <a:p>
            <a:r>
              <a:rPr lang="en-US" dirty="0"/>
              <a:t>when public discussion is likely to facilitate the educational process</a:t>
            </a:r>
          </a:p>
          <a:p>
            <a:r>
              <a:rPr lang="en-US" dirty="0"/>
              <a:t>when awareness is the main goal </a:t>
            </a:r>
          </a:p>
          <a:p>
            <a:r>
              <a:rPr lang="en-US" dirty="0"/>
              <a:t>when media is on-side </a:t>
            </a:r>
          </a:p>
          <a:p>
            <a:r>
              <a:rPr lang="en-US" dirty="0"/>
              <a:t>when accompanying on the ground back-up can be provided </a:t>
            </a:r>
          </a:p>
        </p:txBody>
      </p:sp>
    </p:spTree>
    <p:extLst>
      <p:ext uri="{BB962C8B-B14F-4D97-AF65-F5344CB8AC3E}">
        <p14:creationId xmlns:p14="http://schemas.microsoft.com/office/powerpoint/2010/main" val="14175427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1DFA-3534-C0B0-79B0-9B8D0A012520}"/>
              </a:ext>
            </a:extLst>
          </p:cNvPr>
          <p:cNvSpPr>
            <a:spLocks noGrp="1"/>
          </p:cNvSpPr>
          <p:nvPr>
            <p:ph type="title"/>
          </p:nvPr>
        </p:nvSpPr>
        <p:spPr/>
        <p:txBody>
          <a:bodyPr/>
          <a:lstStyle/>
          <a:p>
            <a:r>
              <a:rPr lang="en-US" b="1" dirty="0"/>
              <a:t>WHEN TO USE THE MEDIA IN HEALTH PROMOTION -2 </a:t>
            </a:r>
          </a:p>
        </p:txBody>
      </p:sp>
      <p:sp>
        <p:nvSpPr>
          <p:cNvPr id="3" name="Content Placeholder 2">
            <a:extLst>
              <a:ext uri="{FF2B5EF4-FFF2-40B4-BE49-F238E27FC236}">
                <a16:creationId xmlns:a16="http://schemas.microsoft.com/office/drawing/2014/main" id="{2D081F36-8B63-213D-42E3-EFB179FE96DB}"/>
              </a:ext>
            </a:extLst>
          </p:cNvPr>
          <p:cNvSpPr>
            <a:spLocks noGrp="1"/>
          </p:cNvSpPr>
          <p:nvPr>
            <p:ph idx="1"/>
          </p:nvPr>
        </p:nvSpPr>
        <p:spPr/>
        <p:txBody>
          <a:bodyPr/>
          <a:lstStyle/>
          <a:p>
            <a:r>
              <a:rPr lang="en-US" dirty="0"/>
              <a:t>when long-term follow-up is possible </a:t>
            </a:r>
          </a:p>
          <a:p>
            <a:r>
              <a:rPr lang="en-US" dirty="0"/>
              <a:t>when a generous budget exists </a:t>
            </a:r>
          </a:p>
          <a:p>
            <a:r>
              <a:rPr lang="en-US" dirty="0"/>
              <a:t>when counter-argument is likely to be productive </a:t>
            </a:r>
          </a:p>
          <a:p>
            <a:r>
              <a:rPr lang="en-US" dirty="0"/>
              <a:t>when the </a:t>
            </a:r>
            <a:r>
              <a:rPr lang="en-US" dirty="0" err="1"/>
              <a:t>behaviour</a:t>
            </a:r>
            <a:r>
              <a:rPr lang="en-US" dirty="0"/>
              <a:t> goal is simple </a:t>
            </a:r>
          </a:p>
          <a:p>
            <a:r>
              <a:rPr lang="en-US" dirty="0"/>
              <a:t>when a hidden agenda is public relations </a:t>
            </a:r>
          </a:p>
        </p:txBody>
      </p:sp>
    </p:spTree>
    <p:extLst>
      <p:ext uri="{BB962C8B-B14F-4D97-AF65-F5344CB8AC3E}">
        <p14:creationId xmlns:p14="http://schemas.microsoft.com/office/powerpoint/2010/main" val="3453363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MASS MEDIA METHODS OF COMMUNICATION</a:t>
            </a:r>
          </a:p>
        </p:txBody>
      </p:sp>
      <p:sp>
        <p:nvSpPr>
          <p:cNvPr id="3" name="Content Placeholder 2"/>
          <p:cNvSpPr>
            <a:spLocks noGrp="1"/>
          </p:cNvSpPr>
          <p:nvPr>
            <p:ph sz="half" idx="1"/>
          </p:nvPr>
        </p:nvSpPr>
        <p:spPr/>
        <p:txBody>
          <a:bodyPr>
            <a:normAutofit fontScale="85000" lnSpcReduction="20000"/>
          </a:bodyPr>
          <a:lstStyle/>
          <a:p>
            <a:r>
              <a:rPr lang="en-GB" sz="4100" dirty="0">
                <a:latin typeface="Times New Roman" panose="02020603050405020304" pitchFamily="18" charset="0"/>
                <a:cs typeface="Times New Roman" panose="02020603050405020304" pitchFamily="18" charset="0"/>
              </a:rPr>
              <a:t>Pamphlets</a:t>
            </a:r>
          </a:p>
          <a:p>
            <a:r>
              <a:rPr lang="en-US" sz="4100" dirty="0">
                <a:latin typeface="Times New Roman" panose="02020603050405020304" pitchFamily="18" charset="0"/>
                <a:cs typeface="Times New Roman" panose="02020603050405020304" pitchFamily="18" charset="0"/>
              </a:rPr>
              <a:t>Information sheet</a:t>
            </a:r>
            <a:endParaRPr lang="en-GB" sz="4100" dirty="0">
              <a:latin typeface="Times New Roman" panose="02020603050405020304" pitchFamily="18" charset="0"/>
              <a:cs typeface="Times New Roman" panose="02020603050405020304" pitchFamily="18" charset="0"/>
            </a:endParaRPr>
          </a:p>
          <a:p>
            <a:r>
              <a:rPr lang="en-GB" sz="4100" dirty="0">
                <a:latin typeface="Times New Roman" panose="02020603050405020304" pitchFamily="18" charset="0"/>
                <a:cs typeface="Times New Roman" panose="02020603050405020304" pitchFamily="18" charset="0"/>
              </a:rPr>
              <a:t>Tv’s</a:t>
            </a:r>
          </a:p>
          <a:p>
            <a:r>
              <a:rPr lang="en-GB" sz="4100" dirty="0">
                <a:latin typeface="Times New Roman" panose="02020603050405020304" pitchFamily="18" charset="0"/>
                <a:cs typeface="Times New Roman" panose="02020603050405020304" pitchFamily="18" charset="0"/>
              </a:rPr>
              <a:t>Stickers </a:t>
            </a:r>
          </a:p>
          <a:p>
            <a:r>
              <a:rPr lang="en-GB" sz="4100" dirty="0">
                <a:latin typeface="Times New Roman" panose="02020603050405020304" pitchFamily="18" charset="0"/>
                <a:cs typeface="Times New Roman" panose="02020603050405020304" pitchFamily="18" charset="0"/>
              </a:rPr>
              <a:t>Videos</a:t>
            </a:r>
          </a:p>
          <a:p>
            <a:r>
              <a:rPr lang="en-GB" sz="4100" dirty="0">
                <a:latin typeface="Times New Roman" panose="02020603050405020304" pitchFamily="18" charset="0"/>
                <a:cs typeface="Times New Roman" panose="02020603050405020304" pitchFamily="18" charset="0"/>
              </a:rPr>
              <a:t>T-shirts</a:t>
            </a:r>
          </a:p>
          <a:p>
            <a:r>
              <a:rPr lang="en-US" sz="4100" dirty="0" err="1">
                <a:solidFill>
                  <a:schemeClr val="bg1"/>
                </a:solidFill>
                <a:latin typeface="Times New Roman" panose="02020603050405020304" pitchFamily="18" charset="0"/>
                <a:cs typeface="Times New Roman" panose="02020603050405020304" pitchFamily="18" charset="0"/>
              </a:rPr>
              <a:t>o</a:t>
            </a:r>
            <a:r>
              <a:rPr lang="en-US" dirty="0" err="1">
                <a:solidFill>
                  <a:schemeClr val="bg1"/>
                </a:solidFill>
                <a:latin typeface="Times New Roman" panose="02020603050405020304" pitchFamily="18" charset="0"/>
                <a:cs typeface="Times New Roman" panose="02020603050405020304" pitchFamily="18" charset="0"/>
              </a:rPr>
              <a:t>ng</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rPr>
              <a:t>and short copy information. Material dependent on type of paper and day of week.</a:t>
            </a:r>
            <a:endParaRPr lang="en-GB" dirty="0">
              <a:solidFill>
                <a:schemeClr val="bg1"/>
              </a:solidFill>
            </a:endParaRPr>
          </a:p>
          <a:p>
            <a:endParaRPr lang="en-GB" dirty="0"/>
          </a:p>
        </p:txBody>
      </p:sp>
      <p:sp>
        <p:nvSpPr>
          <p:cNvPr id="4" name="Content Placeholder 3">
            <a:extLst>
              <a:ext uri="{FF2B5EF4-FFF2-40B4-BE49-F238E27FC236}">
                <a16:creationId xmlns:a16="http://schemas.microsoft.com/office/drawing/2014/main" id="{83062119-B3F2-5602-5F28-F7B020D04A21}"/>
              </a:ext>
            </a:extLst>
          </p:cNvPr>
          <p:cNvSpPr>
            <a:spLocks noGrp="1"/>
          </p:cNvSpPr>
          <p:nvPr>
            <p:ph sz="half" idx="2"/>
          </p:nvPr>
        </p:nvSpPr>
        <p:spPr/>
        <p:txBody>
          <a:bodyPr>
            <a:normAutofit fontScale="85000" lnSpcReduction="20000"/>
          </a:bodyPr>
          <a:lstStyle/>
          <a:p>
            <a:r>
              <a:rPr lang="en-GB" sz="4400" dirty="0">
                <a:latin typeface="Times New Roman" panose="02020603050405020304" pitchFamily="18" charset="0"/>
                <a:cs typeface="Times New Roman" panose="02020603050405020304" pitchFamily="18" charset="0"/>
              </a:rPr>
              <a:t>Newsletters</a:t>
            </a:r>
          </a:p>
          <a:p>
            <a:r>
              <a:rPr lang="en-GB" sz="4400" dirty="0">
                <a:latin typeface="Times New Roman" panose="02020603050405020304" pitchFamily="18" charset="0"/>
                <a:cs typeface="Times New Roman" panose="02020603050405020304" pitchFamily="18" charset="0"/>
              </a:rPr>
              <a:t>Radio</a:t>
            </a:r>
          </a:p>
          <a:p>
            <a:r>
              <a:rPr lang="en-GB" sz="4400" dirty="0">
                <a:latin typeface="Times New Roman" panose="02020603050405020304" pitchFamily="18" charset="0"/>
                <a:cs typeface="Times New Roman" panose="02020603050405020304" pitchFamily="18" charset="0"/>
              </a:rPr>
              <a:t>Newspaper</a:t>
            </a:r>
            <a:r>
              <a:rPr lang="en-US" sz="4400" dirty="0">
                <a:solidFill>
                  <a:schemeClr val="bg1"/>
                </a:solidFill>
                <a:latin typeface="Times New Roman" panose="02020603050405020304" pitchFamily="18" charset="0"/>
                <a:cs typeface="Times New Roman" panose="02020603050405020304" pitchFamily="18" charset="0"/>
              </a:rPr>
              <a:t>l</a:t>
            </a:r>
          </a:p>
          <a:p>
            <a:r>
              <a:rPr lang="en-US" sz="4400" dirty="0">
                <a:latin typeface="Times New Roman" panose="02020603050405020304" pitchFamily="18" charset="0"/>
                <a:cs typeface="Times New Roman" panose="02020603050405020304" pitchFamily="18" charset="0"/>
              </a:rPr>
              <a:t>Posters</a:t>
            </a:r>
          </a:p>
          <a:p>
            <a:r>
              <a:rPr lang="en-US" sz="4400" dirty="0">
                <a:latin typeface="Times New Roman" panose="02020603050405020304" pitchFamily="18" charset="0"/>
                <a:cs typeface="Times New Roman" panose="02020603050405020304" pitchFamily="18" charset="0"/>
              </a:rPr>
              <a:t>Magazines </a:t>
            </a:r>
            <a:endParaRPr lang="en-US" sz="4400" dirty="0"/>
          </a:p>
        </p:txBody>
      </p:sp>
    </p:spTree>
    <p:extLst>
      <p:ext uri="{BB962C8B-B14F-4D97-AF65-F5344CB8AC3E}">
        <p14:creationId xmlns:p14="http://schemas.microsoft.com/office/powerpoint/2010/main" val="3848211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sz="4000" dirty="0">
                <a:latin typeface="Times New Roman" panose="02020603050405020304" pitchFamily="18" charset="0"/>
                <a:cs typeface="Times New Roman" panose="02020603050405020304" pitchFamily="18" charset="0"/>
              </a:rPr>
              <a:t>SOCIAL MARKETING</a:t>
            </a:r>
          </a:p>
        </p:txBody>
      </p:sp>
      <p:sp>
        <p:nvSpPr>
          <p:cNvPr id="3" name="Content Placeholder 2"/>
          <p:cNvSpPr>
            <a:spLocks noGrp="1"/>
          </p:cNvSpPr>
          <p:nvPr>
            <p:ph idx="1"/>
          </p:nvPr>
        </p:nvSpPr>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SOCIAL MARKETING </a:t>
            </a:r>
            <a:r>
              <a:rPr lang="en-US" dirty="0">
                <a:latin typeface="Times New Roman" panose="02020603050405020304" pitchFamily="18" charset="0"/>
                <a:cs typeface="Times New Roman" panose="02020603050405020304" pitchFamily="18" charset="0"/>
              </a:rPr>
              <a:t>is the application of marketing concepts and techniques to the marketing of various socially beneficial ideas and causes instead or products and services in the commercial sense.</a:t>
            </a: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(FOX &amp; KOTLER, 1980)</a:t>
            </a:r>
            <a:endParaRPr lang="en-GB"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THE MARKETING MIX:</a:t>
            </a:r>
            <a:r>
              <a:rPr lang="en-US" dirty="0">
                <a:latin typeface="Times New Roman" panose="02020603050405020304" pitchFamily="18" charset="0"/>
                <a:cs typeface="Times New Roman" panose="02020603050405020304" pitchFamily="18" charset="0"/>
              </a:rPr>
              <a:t> THE FOUR P’S</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PRODUCT: The physical product and its symbolic meaning</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PRICE:  the value of the product</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PLACE: where the product is available</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PROMOTION: Advertising, sales promotion, personal selling.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70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lnSpcReduction="10000"/>
          </a:bodyPr>
          <a:lstStyle/>
          <a:p>
            <a:pPr marL="0" indent="0">
              <a:buNone/>
            </a:pPr>
            <a:r>
              <a:rPr lang="en-US" sz="2600" b="1" dirty="0">
                <a:latin typeface="Times New Roman" panose="02020603050405020304" pitchFamily="18" charset="0"/>
                <a:cs typeface="Times New Roman" panose="02020603050405020304" pitchFamily="18" charset="0"/>
              </a:rPr>
              <a:t>1. PRODUCT </a:t>
            </a:r>
            <a:endParaRPr lang="en-GB" sz="2600" b="1"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Does not necessarily mean a physical product</a:t>
            </a:r>
            <a:endParaRPr lang="en-GB"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socially desirable goals e.g. </a:t>
            </a:r>
            <a:r>
              <a:rPr lang="en-US" sz="2600" dirty="0" err="1">
                <a:latin typeface="Times New Roman" panose="02020603050405020304" pitchFamily="18" charset="0"/>
                <a:cs typeface="Times New Roman" panose="02020603050405020304" pitchFamily="18" charset="0"/>
              </a:rPr>
              <a:t>behavioural</a:t>
            </a:r>
            <a:r>
              <a:rPr lang="en-US" sz="2600" dirty="0">
                <a:latin typeface="Times New Roman" panose="02020603050405020304" pitchFamily="18" charset="0"/>
                <a:cs typeface="Times New Roman" panose="02020603050405020304" pitchFamily="18" charset="0"/>
              </a:rPr>
              <a:t>, attitudinal, idea change to new habits, norms and values through learning</a:t>
            </a:r>
            <a:endParaRPr lang="en-GB" sz="2600" dirty="0">
              <a:latin typeface="Times New Roman" panose="02020603050405020304" pitchFamily="18" charset="0"/>
              <a:cs typeface="Times New Roman" panose="02020603050405020304" pitchFamily="18" charset="0"/>
            </a:endParaRPr>
          </a:p>
          <a:p>
            <a:pPr marL="0" indent="0">
              <a:buNone/>
            </a:pPr>
            <a:r>
              <a:rPr lang="en-US" sz="2600" b="1" dirty="0">
                <a:latin typeface="Times New Roman" panose="02020603050405020304" pitchFamily="18" charset="0"/>
                <a:cs typeface="Times New Roman" panose="02020603050405020304" pitchFamily="18" charset="0"/>
              </a:rPr>
              <a:t>2. PRICE </a:t>
            </a:r>
            <a:endParaRPr lang="en-GB" sz="2600" b="1"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represents the price the “buyer” must accept in order to obtain the “product”</a:t>
            </a:r>
            <a:endParaRPr lang="en-GB"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includes costs in terms of money, opportunity, energy and </a:t>
            </a:r>
            <a:r>
              <a:rPr lang="en-US" sz="2600" dirty="0" err="1">
                <a:latin typeface="Times New Roman" panose="02020603050405020304" pitchFamily="18" charset="0"/>
                <a:cs typeface="Times New Roman" panose="02020603050405020304" pitchFamily="18" charset="0"/>
              </a:rPr>
              <a:t>pychological</a:t>
            </a:r>
            <a:r>
              <a:rPr lang="en-US" sz="2600" dirty="0">
                <a:latin typeface="Times New Roman" panose="02020603050405020304" pitchFamily="18" charset="0"/>
                <a:cs typeface="Times New Roman" panose="02020603050405020304" pitchFamily="18" charset="0"/>
              </a:rPr>
              <a:t> e.g.</a:t>
            </a:r>
            <a:endParaRPr lang="en-GB" sz="2600" dirty="0">
              <a:latin typeface="Times New Roman" panose="02020603050405020304" pitchFamily="18" charset="0"/>
              <a:cs typeface="Times New Roman" panose="02020603050405020304" pitchFamily="18" charset="0"/>
            </a:endParaRPr>
          </a:p>
          <a:p>
            <a:pPr lvl="2"/>
            <a:r>
              <a:rPr lang="en-US" sz="2600" dirty="0">
                <a:latin typeface="Times New Roman" panose="02020603050405020304" pitchFamily="18" charset="0"/>
                <a:cs typeface="Times New Roman" panose="02020603050405020304" pitchFamily="18" charset="0"/>
              </a:rPr>
              <a:t>buying seat belts and installing it</a:t>
            </a:r>
            <a:endParaRPr lang="en-GB" sz="2600" dirty="0">
              <a:latin typeface="Times New Roman" panose="02020603050405020304" pitchFamily="18" charset="0"/>
              <a:cs typeface="Times New Roman" panose="02020603050405020304" pitchFamily="18" charset="0"/>
            </a:endParaRPr>
          </a:p>
          <a:p>
            <a:pPr lvl="2"/>
            <a:r>
              <a:rPr lang="en-US" sz="2600" dirty="0">
                <a:latin typeface="Times New Roman" panose="02020603050405020304" pitchFamily="18" charset="0"/>
                <a:cs typeface="Times New Roman" panose="02020603050405020304" pitchFamily="18" charset="0"/>
              </a:rPr>
              <a:t>giving up the pleasures of smoking</a:t>
            </a:r>
            <a:endParaRPr lang="en-GB" sz="2600" dirty="0">
              <a:latin typeface="Times New Roman" panose="02020603050405020304" pitchFamily="18" charset="0"/>
              <a:cs typeface="Times New Roman" panose="02020603050405020304" pitchFamily="18" charset="0"/>
            </a:endParaRPr>
          </a:p>
          <a:p>
            <a:pPr lvl="2"/>
            <a:r>
              <a:rPr lang="en-US" sz="2600" dirty="0">
                <a:latin typeface="Times New Roman" panose="02020603050405020304" pitchFamily="18" charset="0"/>
                <a:cs typeface="Times New Roman" panose="02020603050405020304" pitchFamily="18" charset="0"/>
              </a:rPr>
              <a:t>giving up </a:t>
            </a:r>
            <a:r>
              <a:rPr lang="en-US" sz="2600" dirty="0" err="1">
                <a:latin typeface="Times New Roman" panose="02020603050405020304" pitchFamily="18" charset="0"/>
                <a:cs typeface="Times New Roman" panose="02020603050405020304" pitchFamily="18" charset="0"/>
              </a:rPr>
              <a:t>favourite</a:t>
            </a:r>
            <a:r>
              <a:rPr lang="en-US" sz="2600" dirty="0">
                <a:latin typeface="Times New Roman" panose="02020603050405020304" pitchFamily="18" charset="0"/>
                <a:cs typeface="Times New Roman" panose="02020603050405020304" pitchFamily="18" charset="0"/>
              </a:rPr>
              <a:t> food</a:t>
            </a:r>
            <a:endParaRPr lang="en-GB" sz="26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59583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fontScale="92500"/>
          </a:bodyPr>
          <a:lstStyle/>
          <a:p>
            <a:pPr marL="0" indent="0">
              <a:buNone/>
            </a:pPr>
            <a:r>
              <a:rPr lang="en-US" b="1" dirty="0">
                <a:latin typeface="Times New Roman" panose="02020603050405020304" pitchFamily="18" charset="0"/>
                <a:cs typeface="Times New Roman" panose="02020603050405020304" pitchFamily="18" charset="0"/>
              </a:rPr>
              <a:t>3. PLACE </a:t>
            </a:r>
            <a:endParaRPr lang="en-GB" b="1"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important for providing adequate and compatible distribution and response channels</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arranging for accessible outlets which permit translation of motivation to act</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requires effective &amp; efficient marketing strategy e.g. prime time announcements, strategic places for display, direct telephone linkages, information centers etc.</a:t>
            </a:r>
          </a:p>
          <a:p>
            <a:r>
              <a:rPr lang="en-US" b="1" dirty="0">
                <a:latin typeface="Times New Roman" panose="02020603050405020304" pitchFamily="18" charset="0"/>
                <a:cs typeface="Times New Roman" panose="02020603050405020304" pitchFamily="18" charset="0"/>
              </a:rPr>
              <a:t>4. PROMOTION </a:t>
            </a:r>
            <a:endParaRPr lang="en-GB" b="1"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key element in all marketing as consumer demand responds to promotion and product advertising</a:t>
            </a:r>
            <a:endParaRPr lang="en-GB" sz="2800" dirty="0">
              <a:latin typeface="Times New Roman" panose="02020603050405020304" pitchFamily="18" charset="0"/>
              <a:cs typeface="Times New Roman" panose="02020603050405020304" pitchFamily="18" charset="0"/>
            </a:endParaRPr>
          </a:p>
          <a:p>
            <a:pPr lvl="0"/>
            <a:endParaRPr lang="en-GB" dirty="0"/>
          </a:p>
          <a:p>
            <a:endParaRPr lang="en-GB" dirty="0"/>
          </a:p>
        </p:txBody>
      </p:sp>
    </p:spTree>
    <p:extLst>
      <p:ext uri="{BB962C8B-B14F-4D97-AF65-F5344CB8AC3E}">
        <p14:creationId xmlns:p14="http://schemas.microsoft.com/office/powerpoint/2010/main" val="3578306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a:bodyPr>
          <a:lstStyle/>
          <a:p>
            <a:pPr lvl="1"/>
            <a:r>
              <a:rPr lang="en-US" sz="2800" dirty="0">
                <a:latin typeface="Times New Roman" panose="02020603050405020304" pitchFamily="18" charset="0"/>
                <a:cs typeface="Times New Roman" panose="02020603050405020304" pitchFamily="18" charset="0"/>
              </a:rPr>
              <a:t>uses PERSUASIVE STRATEGY to make the product familiar, acceptable and desirable</a:t>
            </a:r>
            <a:endParaRPr lang="en-GB"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not “TELLING” but “SELLING” by stressing the benefits</a:t>
            </a:r>
            <a:endParaRPr lang="en-GB"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include: </a:t>
            </a:r>
            <a:endParaRPr lang="en-GB"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advertising</a:t>
            </a:r>
            <a:endParaRPr lang="en-GB"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personal selling</a:t>
            </a:r>
            <a:endParaRPr lang="en-GB"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publicity and</a:t>
            </a:r>
            <a:endParaRPr lang="en-GB" sz="28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sales promotion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085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6C02-E746-AEBE-2F4D-10142D2B3D91}"/>
              </a:ext>
            </a:extLst>
          </p:cNvPr>
          <p:cNvSpPr>
            <a:spLocks noGrp="1"/>
          </p:cNvSpPr>
          <p:nvPr>
            <p:ph type="title"/>
          </p:nvPr>
        </p:nvSpPr>
        <p:spPr/>
        <p:txBody>
          <a:bodyPr/>
          <a:lstStyle/>
          <a:p>
            <a:r>
              <a:rPr lang="en-US" dirty="0"/>
              <a:t>4. PROMOTION (Cont’d) </a:t>
            </a:r>
          </a:p>
        </p:txBody>
      </p:sp>
      <p:sp>
        <p:nvSpPr>
          <p:cNvPr id="3" name="Content Placeholder 2">
            <a:extLst>
              <a:ext uri="{FF2B5EF4-FFF2-40B4-BE49-F238E27FC236}">
                <a16:creationId xmlns:a16="http://schemas.microsoft.com/office/drawing/2014/main" id="{FA617B6B-C478-04A1-2A5C-ECBF4DF4E885}"/>
              </a:ext>
            </a:extLst>
          </p:cNvPr>
          <p:cNvSpPr>
            <a:spLocks noGrp="1"/>
          </p:cNvSpPr>
          <p:nvPr>
            <p:ph idx="1"/>
          </p:nvPr>
        </p:nvSpPr>
        <p:spPr/>
        <p:txBody>
          <a:bodyPr/>
          <a:lstStyle/>
          <a:p>
            <a:r>
              <a:rPr lang="en-US" dirty="0"/>
              <a:t>advertising through: </a:t>
            </a:r>
          </a:p>
          <a:p>
            <a:pPr lvl="1"/>
            <a:r>
              <a:rPr lang="en-US" dirty="0"/>
              <a:t>choice of appeal </a:t>
            </a:r>
          </a:p>
          <a:p>
            <a:pPr lvl="1"/>
            <a:r>
              <a:rPr lang="en-US" dirty="0"/>
              <a:t>selection of effective and efficient media </a:t>
            </a:r>
          </a:p>
          <a:p>
            <a:pPr lvl="1"/>
            <a:r>
              <a:rPr lang="en-US" dirty="0"/>
              <a:t>development of presentation strategies </a:t>
            </a:r>
          </a:p>
          <a:p>
            <a:pPr lvl="1"/>
            <a:r>
              <a:rPr lang="en-US" dirty="0"/>
              <a:t> use of various media, methods, et</a:t>
            </a:r>
          </a:p>
        </p:txBody>
      </p:sp>
    </p:spTree>
    <p:extLst>
      <p:ext uri="{BB962C8B-B14F-4D97-AF65-F5344CB8AC3E}">
        <p14:creationId xmlns:p14="http://schemas.microsoft.com/office/powerpoint/2010/main" val="409601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950A-18D2-0C14-9FC0-8D1EB43D2556}"/>
              </a:ext>
            </a:extLst>
          </p:cNvPr>
          <p:cNvSpPr>
            <a:spLocks noGrp="1"/>
          </p:cNvSpPr>
          <p:nvPr>
            <p:ph type="title"/>
          </p:nvPr>
        </p:nvSpPr>
        <p:spPr/>
        <p:txBody>
          <a:bodyPr/>
          <a:lstStyle/>
          <a:p>
            <a:r>
              <a:rPr lang="en-US" dirty="0"/>
              <a:t>Elements of health promotion</a:t>
            </a:r>
          </a:p>
        </p:txBody>
      </p:sp>
      <p:sp>
        <p:nvSpPr>
          <p:cNvPr id="3" name="Content Placeholder 2">
            <a:extLst>
              <a:ext uri="{FF2B5EF4-FFF2-40B4-BE49-F238E27FC236}">
                <a16:creationId xmlns:a16="http://schemas.microsoft.com/office/drawing/2014/main" id="{87D1CAAD-65F3-3C13-1BB4-8979BFDDBD01}"/>
              </a:ext>
            </a:extLst>
          </p:cNvPr>
          <p:cNvSpPr>
            <a:spLocks noGrp="1"/>
          </p:cNvSpPr>
          <p:nvPr>
            <p:ph idx="1"/>
          </p:nvPr>
        </p:nvSpPr>
        <p:spPr/>
        <p:txBody>
          <a:bodyPr/>
          <a:lstStyle/>
          <a:p>
            <a:r>
              <a:rPr lang="en-US" dirty="0"/>
              <a:t>Good governance</a:t>
            </a:r>
          </a:p>
          <a:p>
            <a:r>
              <a:rPr lang="en-US" dirty="0"/>
              <a:t>Health literacy</a:t>
            </a:r>
          </a:p>
          <a:p>
            <a:r>
              <a:rPr lang="en-US" dirty="0"/>
              <a:t>Health cities</a:t>
            </a:r>
          </a:p>
        </p:txBody>
      </p:sp>
    </p:spTree>
    <p:extLst>
      <p:ext uri="{BB962C8B-B14F-4D97-AF65-F5344CB8AC3E}">
        <p14:creationId xmlns:p14="http://schemas.microsoft.com/office/powerpoint/2010/main" val="21993481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8 IMPORTANT STEPS IN SOCIAL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MARKETING PROGRAMMES</a:t>
            </a:r>
            <a:br>
              <a:rPr lang="en-GB" dirty="0"/>
            </a:br>
            <a:endParaRPr lang="en-GB"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Establishing management and operating procedures</a:t>
            </a:r>
            <a:endParaRPr lang="en-GB" dirty="0"/>
          </a:p>
          <a:p>
            <a:pPr marL="514350" lvl="0" indent="-514350">
              <a:buFont typeface="+mj-lt"/>
              <a:buAutoNum type="arabicPeriod"/>
            </a:pPr>
            <a:r>
              <a:rPr lang="en-US" dirty="0"/>
              <a:t>Selecting the products to be marketed</a:t>
            </a:r>
            <a:endParaRPr lang="en-GB" dirty="0"/>
          </a:p>
          <a:p>
            <a:pPr marL="514350" lvl="0" indent="-514350">
              <a:buFont typeface="+mj-lt"/>
              <a:buAutoNum type="arabicPeriod"/>
            </a:pPr>
            <a:r>
              <a:rPr lang="en-US" dirty="0"/>
              <a:t>Identifying the consumer population</a:t>
            </a:r>
            <a:endParaRPr lang="en-GB" dirty="0"/>
          </a:p>
          <a:p>
            <a:pPr marL="514350" lvl="0" indent="-514350">
              <a:buFont typeface="+mj-lt"/>
              <a:buAutoNum type="arabicPeriod"/>
            </a:pPr>
            <a:r>
              <a:rPr lang="en-US" dirty="0"/>
              <a:t>Deciding on brand names and packaging</a:t>
            </a:r>
            <a:endParaRPr lang="en-GB" dirty="0"/>
          </a:p>
          <a:p>
            <a:pPr marL="514350" lvl="0" indent="-514350">
              <a:buFont typeface="+mj-lt"/>
              <a:buAutoNum type="arabicPeriod"/>
            </a:pPr>
            <a:r>
              <a:rPr lang="en-US" dirty="0"/>
              <a:t>Setting an appropriate price</a:t>
            </a:r>
            <a:endParaRPr lang="en-GB" dirty="0"/>
          </a:p>
          <a:p>
            <a:pPr marL="514350" lvl="0" indent="-514350">
              <a:buFont typeface="+mj-lt"/>
              <a:buAutoNum type="arabicPeriod"/>
            </a:pPr>
            <a:r>
              <a:rPr lang="en-US" dirty="0"/>
              <a:t>Recruiting sales outlets</a:t>
            </a:r>
            <a:endParaRPr lang="en-GB" dirty="0"/>
          </a:p>
          <a:p>
            <a:pPr marL="514350" lvl="0" indent="-514350">
              <a:buFont typeface="+mj-lt"/>
              <a:buAutoNum type="arabicPeriod"/>
            </a:pPr>
            <a:r>
              <a:rPr lang="en-US" dirty="0"/>
              <a:t>Arranging and maintaining a distribution system</a:t>
            </a:r>
            <a:endParaRPr lang="en-GB" dirty="0"/>
          </a:p>
          <a:p>
            <a:pPr marL="514350" lvl="0" indent="-514350">
              <a:buFont typeface="+mj-lt"/>
              <a:buAutoNum type="arabicPeriod"/>
            </a:pPr>
            <a:r>
              <a:rPr lang="en-US" dirty="0"/>
              <a:t>Carrying out promotion</a:t>
            </a:r>
            <a:endParaRPr lang="en-GB" dirty="0"/>
          </a:p>
          <a:p>
            <a:endParaRPr lang="en-GB" dirty="0"/>
          </a:p>
        </p:txBody>
      </p:sp>
    </p:spTree>
    <p:extLst>
      <p:ext uri="{BB962C8B-B14F-4D97-AF65-F5344CB8AC3E}">
        <p14:creationId xmlns:p14="http://schemas.microsoft.com/office/powerpoint/2010/main" val="217682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SOCIAL MARKETING: STRENGTHS </a:t>
            </a:r>
            <a:r>
              <a:rPr lang="en-US" b="1" dirty="0"/>
              <a:t>  </a:t>
            </a:r>
            <a:br>
              <a:rPr lang="en-GB" dirty="0"/>
            </a:br>
            <a:endParaRPr lang="en-GB" dirty="0"/>
          </a:p>
        </p:txBody>
      </p:sp>
      <p:sp>
        <p:nvSpPr>
          <p:cNvPr id="3" name="Content Placeholder 2"/>
          <p:cNvSpPr>
            <a:spLocks noGrp="1"/>
          </p:cNvSpPr>
          <p:nvPr>
            <p:ph idx="1"/>
          </p:nvPr>
        </p:nvSpPr>
        <p:spPr/>
        <p:txBody>
          <a:bodyPr>
            <a:normAutofit lnSpcReduction="10000"/>
          </a:bodyPr>
          <a:lstStyle/>
          <a:p>
            <a:pPr lvl="0"/>
            <a:r>
              <a:rPr lang="en-US" dirty="0">
                <a:latin typeface="Times New Roman" panose="02020603050405020304" pitchFamily="18" charset="0"/>
                <a:cs typeface="Times New Roman" panose="02020603050405020304" pitchFamily="18" charset="0"/>
              </a:rPr>
              <a:t>A valuable change tool</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Useful in persuasion</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Useful in creating awareness and interest</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Helpful by reinforcing through repetition of message </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Usually offer long term benefits of the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promoted</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Useful in increasing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effectiveness if used in combination with other strategies</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Has mass media appeal</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Cost-efficient</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08505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latin typeface="Times New Roman" panose="02020603050405020304" pitchFamily="18" charset="0"/>
                <a:cs typeface="Times New Roman" panose="02020603050405020304" pitchFamily="18" charset="0"/>
              </a:rPr>
              <a:t>SOCIAL MARKETING: WEAKNESSES &amp; LIMITATION </a:t>
            </a:r>
            <a:r>
              <a:rPr lang="en-US" dirty="0"/>
              <a:t>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lvl="0"/>
            <a:r>
              <a:rPr lang="en-US" sz="3000" dirty="0">
                <a:latin typeface="Times New Roman" panose="02020603050405020304" pitchFamily="18" charset="0"/>
                <a:cs typeface="Times New Roman" panose="02020603050405020304" pitchFamily="18" charset="0"/>
              </a:rPr>
              <a:t>Heavy reliance on mass media  (effects of selective processes)</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Makes the audience passive</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Tends to be manipulative</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May create negative public sentiments for real consumer products</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Creates resistance if opposed to strongly reinforced and deeply entrenched ideas/habits</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Focus on the “individual” rather than the “community” at large for the proposed change</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Only appropriate in certain circumstances</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Ideas from “outside” - not the audience’s own</a:t>
            </a:r>
            <a:endParaRPr lang="en-GB" sz="3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3565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a:t>
            </a:r>
            <a:r>
              <a:rPr lang="en-US" b="1" dirty="0">
                <a:latin typeface="Times New Roman" panose="02020603050405020304" pitchFamily="18" charset="0"/>
                <a:cs typeface="Times New Roman" panose="02020603050405020304" pitchFamily="18" charset="0"/>
              </a:rPr>
              <a:t>COMMUNITY DEVELOPMENT           APPROACH</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US" u="sng" dirty="0">
                <a:latin typeface="Times New Roman" panose="02020603050405020304" pitchFamily="18" charset="0"/>
                <a:cs typeface="Times New Roman" panose="02020603050405020304" pitchFamily="18" charset="0"/>
              </a:rPr>
              <a:t>Community Development</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Means working to stimulate and encourage communities to express their needs and to support them in their collective action</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is not about dealing with people’s problems on a one-to-one basis</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aims to develop the potential of a community</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 community development approach to health involves working with groups of people to identify their own health concerns and to take appropriate action</a:t>
            </a:r>
            <a:endParaRPr lang="en-GB" dirty="0">
              <a:latin typeface="Times New Roman" panose="02020603050405020304" pitchFamily="18" charset="0"/>
              <a:cs typeface="Times New Roman" panose="02020603050405020304" pitchFamily="18" charset="0"/>
            </a:endParaRPr>
          </a:p>
          <a:p>
            <a:r>
              <a:rPr lang="en-US" dirty="0"/>
              <a:t>Community development health workers are essentially facilitators locally based whose role is to help people in the community to acquire the skills, knowledge and confidence to act on health issues • Community development health workers are essentially facilitators locally based whose role is to help people in the community to acquire the skills, knowledge and confidence to act on health issues </a:t>
            </a:r>
            <a:endParaRPr lang="en-GB" dirty="0"/>
          </a:p>
        </p:txBody>
      </p:sp>
    </p:spTree>
    <p:extLst>
      <p:ext uri="{BB962C8B-B14F-4D97-AF65-F5344CB8AC3E}">
        <p14:creationId xmlns:p14="http://schemas.microsoft.com/office/powerpoint/2010/main" val="3850061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46E2F-A86B-AA1C-6E60-AFBD26FB5B88}"/>
              </a:ext>
            </a:extLst>
          </p:cNvPr>
          <p:cNvSpPr>
            <a:spLocks noGrp="1"/>
          </p:cNvSpPr>
          <p:nvPr>
            <p:ph type="title"/>
          </p:nvPr>
        </p:nvSpPr>
        <p:spPr/>
        <p:txBody>
          <a:bodyPr/>
          <a:lstStyle/>
          <a:p>
            <a:r>
              <a:rPr lang="en-US" dirty="0"/>
              <a:t>ADVANTAGES AND DISADVANTAGES OF THE COMMUNITY DEVELOPMENT APPROACH</a:t>
            </a:r>
          </a:p>
        </p:txBody>
      </p:sp>
      <p:sp>
        <p:nvSpPr>
          <p:cNvPr id="5" name="Text Placeholder 4">
            <a:extLst>
              <a:ext uri="{FF2B5EF4-FFF2-40B4-BE49-F238E27FC236}">
                <a16:creationId xmlns:a16="http://schemas.microsoft.com/office/drawing/2014/main" id="{3A41EA88-D664-8344-BAB4-9E8FADB44694}"/>
              </a:ext>
            </a:extLst>
          </p:cNvPr>
          <p:cNvSpPr>
            <a:spLocks noGrp="1"/>
          </p:cNvSpPr>
          <p:nvPr>
            <p:ph type="body" idx="1"/>
          </p:nvPr>
        </p:nvSpPr>
        <p:spPr>
          <a:xfrm>
            <a:off x="839788" y="1681163"/>
            <a:ext cx="5157787" cy="543877"/>
          </a:xfrm>
        </p:spPr>
        <p:txBody>
          <a:bodyPr/>
          <a:lstStyle/>
          <a:p>
            <a:r>
              <a:rPr lang="en-US" dirty="0"/>
              <a:t>ADVANTAGES</a:t>
            </a:r>
          </a:p>
        </p:txBody>
      </p:sp>
      <p:sp>
        <p:nvSpPr>
          <p:cNvPr id="6" name="Content Placeholder 5">
            <a:extLst>
              <a:ext uri="{FF2B5EF4-FFF2-40B4-BE49-F238E27FC236}">
                <a16:creationId xmlns:a16="http://schemas.microsoft.com/office/drawing/2014/main" id="{954904F8-95D9-EA85-09C0-ACA1FD6A8016}"/>
              </a:ext>
            </a:extLst>
          </p:cNvPr>
          <p:cNvSpPr>
            <a:spLocks noGrp="1"/>
          </p:cNvSpPr>
          <p:nvPr>
            <p:ph sz="half" idx="2"/>
          </p:nvPr>
        </p:nvSpPr>
        <p:spPr>
          <a:xfrm>
            <a:off x="839788" y="2225040"/>
            <a:ext cx="5157787" cy="3964623"/>
          </a:xfrm>
        </p:spPr>
        <p:txBody>
          <a:bodyPr>
            <a:normAutofit fontScale="70000" lnSpcReduction="20000"/>
          </a:bodyPr>
          <a:lstStyle/>
          <a:p>
            <a:r>
              <a:rPr lang="en-US" dirty="0"/>
              <a:t>Starts with people’s concerns, so it is more likely to gain support. </a:t>
            </a:r>
          </a:p>
          <a:p>
            <a:r>
              <a:rPr lang="en-US" dirty="0"/>
              <a:t>Focuses on root causes of ill health, not symptoms.</a:t>
            </a:r>
          </a:p>
          <a:p>
            <a:r>
              <a:rPr lang="en-US" dirty="0"/>
              <a:t>Creates awareness of the social causes of ill health</a:t>
            </a:r>
          </a:p>
          <a:p>
            <a:r>
              <a:rPr lang="en-US" dirty="0"/>
              <a:t>The process of involvement is enabling and leads to greater confidence</a:t>
            </a:r>
          </a:p>
          <a:p>
            <a:r>
              <a:rPr lang="en-US" dirty="0"/>
              <a:t>The process includes acquiring skills which are transferable, for example, communication skills, lobbying skills.</a:t>
            </a:r>
          </a:p>
          <a:p>
            <a:r>
              <a:rPr lang="en-US" dirty="0"/>
              <a:t> If health promoter and people meet as equal, Work is usually with small groups of people. it extends principle of democratic accountability..</a:t>
            </a:r>
          </a:p>
          <a:p>
            <a:endParaRPr lang="en-US" dirty="0"/>
          </a:p>
        </p:txBody>
      </p:sp>
      <p:sp>
        <p:nvSpPr>
          <p:cNvPr id="7" name="Text Placeholder 6">
            <a:extLst>
              <a:ext uri="{FF2B5EF4-FFF2-40B4-BE49-F238E27FC236}">
                <a16:creationId xmlns:a16="http://schemas.microsoft.com/office/drawing/2014/main" id="{874FFA2E-077A-608F-B712-F9FC20A2CCA1}"/>
              </a:ext>
            </a:extLst>
          </p:cNvPr>
          <p:cNvSpPr>
            <a:spLocks noGrp="1"/>
          </p:cNvSpPr>
          <p:nvPr>
            <p:ph type="body" sz="quarter" idx="3"/>
          </p:nvPr>
        </p:nvSpPr>
        <p:spPr>
          <a:xfrm>
            <a:off x="6172200" y="1681163"/>
            <a:ext cx="5183188" cy="439185"/>
          </a:xfrm>
        </p:spPr>
        <p:txBody>
          <a:bodyPr/>
          <a:lstStyle/>
          <a:p>
            <a:r>
              <a:rPr lang="en-US" dirty="0"/>
              <a:t>DISADVANTAGES</a:t>
            </a:r>
          </a:p>
        </p:txBody>
      </p:sp>
      <p:sp>
        <p:nvSpPr>
          <p:cNvPr id="8" name="Content Placeholder 7">
            <a:extLst>
              <a:ext uri="{FF2B5EF4-FFF2-40B4-BE49-F238E27FC236}">
                <a16:creationId xmlns:a16="http://schemas.microsoft.com/office/drawing/2014/main" id="{61E6BB69-C231-F8C4-15AC-85AEAD822514}"/>
              </a:ext>
            </a:extLst>
          </p:cNvPr>
          <p:cNvSpPr>
            <a:spLocks noGrp="1"/>
          </p:cNvSpPr>
          <p:nvPr>
            <p:ph sz="quarter" idx="4"/>
          </p:nvPr>
        </p:nvSpPr>
        <p:spPr/>
        <p:txBody>
          <a:bodyPr>
            <a:normAutofit fontScale="70000" lnSpcReduction="20000"/>
          </a:bodyPr>
          <a:lstStyle/>
          <a:p>
            <a:r>
              <a:rPr lang="en-US" dirty="0"/>
              <a:t>Time consuming</a:t>
            </a:r>
          </a:p>
          <a:p>
            <a:r>
              <a:rPr lang="en-US" dirty="0"/>
              <a:t>Results are often not tangible or quantifiable. </a:t>
            </a:r>
          </a:p>
          <a:p>
            <a:r>
              <a:rPr lang="en-US" dirty="0"/>
              <a:t>Evaluation is difficult</a:t>
            </a:r>
          </a:p>
          <a:p>
            <a:r>
              <a:rPr lang="en-US" dirty="0"/>
              <a:t>Without evaluation, gaining funding is difficult.</a:t>
            </a:r>
          </a:p>
          <a:p>
            <a:r>
              <a:rPr lang="en-US" dirty="0"/>
              <a:t>The health promoter may find his or her role contradictory. O whom are they ultimately accountable – employer or community?</a:t>
            </a:r>
          </a:p>
          <a:p>
            <a:endParaRPr lang="en-US" dirty="0"/>
          </a:p>
          <a:p>
            <a:r>
              <a:rPr lang="en-US" dirty="0"/>
              <a:t>Work is usually with small groups of people. </a:t>
            </a:r>
          </a:p>
        </p:txBody>
      </p:sp>
    </p:spTree>
    <p:extLst>
      <p:ext uri="{BB962C8B-B14F-4D97-AF65-F5344CB8AC3E}">
        <p14:creationId xmlns:p14="http://schemas.microsoft.com/office/powerpoint/2010/main" val="18400911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B2418C-C9B3-6BCC-521A-49C8FC8944E7}"/>
              </a:ext>
            </a:extLst>
          </p:cNvPr>
          <p:cNvSpPr>
            <a:spLocks noGrp="1"/>
          </p:cNvSpPr>
          <p:nvPr>
            <p:ph type="title"/>
          </p:nvPr>
        </p:nvSpPr>
        <p:spPr/>
        <p:txBody>
          <a:bodyPr/>
          <a:lstStyle/>
          <a:p>
            <a:r>
              <a:rPr lang="en-US" dirty="0"/>
              <a:t>COMMUNITY PARTICIPATION IN PLANNING HEALTH WORK </a:t>
            </a:r>
          </a:p>
        </p:txBody>
      </p:sp>
      <p:sp>
        <p:nvSpPr>
          <p:cNvPr id="8" name="Content Placeholder 7">
            <a:extLst>
              <a:ext uri="{FF2B5EF4-FFF2-40B4-BE49-F238E27FC236}">
                <a16:creationId xmlns:a16="http://schemas.microsoft.com/office/drawing/2014/main" id="{0AF69E5A-C4A5-FCA7-E265-E15C380E08D9}"/>
              </a:ext>
            </a:extLst>
          </p:cNvPr>
          <p:cNvSpPr>
            <a:spLocks noGrp="1"/>
          </p:cNvSpPr>
          <p:nvPr>
            <p:ph idx="1"/>
          </p:nvPr>
        </p:nvSpPr>
        <p:spPr/>
        <p:txBody>
          <a:bodyPr>
            <a:normAutofit fontScale="92500" lnSpcReduction="10000"/>
          </a:bodyPr>
          <a:lstStyle/>
          <a:p>
            <a:r>
              <a:rPr lang="en-US" dirty="0"/>
              <a:t>NO PARTICIPATION :The community is told nothing, and is not involved in any way. </a:t>
            </a:r>
          </a:p>
          <a:p>
            <a:r>
              <a:rPr lang="en-US" dirty="0"/>
              <a:t>VERY LOW PARTICIPATION :The community is informed. The legacy makes a plan and announces it. The community is convened or notified in other ways in order to be informed; compliance is expected. </a:t>
            </a:r>
          </a:p>
          <a:p>
            <a:r>
              <a:rPr lang="en-US" dirty="0"/>
              <a:t>LOW PARTICIPATION :The community is offered ‘token’ consultation. The agency tries to promote a plan and seeks support or at least sufficient sanction so that the plan can go ahead. It is unwilling to modify the plan unless absolutely necessary. </a:t>
            </a:r>
          </a:p>
          <a:p>
            <a:r>
              <a:rPr lang="en-US" dirty="0"/>
              <a:t>MODERATE PARTICIPATION: The community advises through a consultation process. The agency presents a plan and invites questions, comments and recommendations. It is prepared to modify the plan</a:t>
            </a:r>
          </a:p>
        </p:txBody>
      </p:sp>
    </p:spTree>
    <p:extLst>
      <p:ext uri="{BB962C8B-B14F-4D97-AF65-F5344CB8AC3E}">
        <p14:creationId xmlns:p14="http://schemas.microsoft.com/office/powerpoint/2010/main" val="2039778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116B-7BF4-595D-35E1-A1C291F869D8}"/>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328B5403-052C-3DDE-CB31-7A9E529B97EB}"/>
              </a:ext>
            </a:extLst>
          </p:cNvPr>
          <p:cNvSpPr>
            <a:spLocks noGrp="1"/>
          </p:cNvSpPr>
          <p:nvPr>
            <p:ph idx="1"/>
          </p:nvPr>
        </p:nvSpPr>
        <p:spPr/>
        <p:txBody>
          <a:bodyPr>
            <a:normAutofit fontScale="92500"/>
          </a:bodyPr>
          <a:lstStyle/>
          <a:p>
            <a:r>
              <a:rPr lang="en-US" dirty="0"/>
              <a:t>HIGH PARTICIPATION: The community plan jointly. Representatives of the agency and the community sit down together from the beginning to devise a plan. </a:t>
            </a:r>
          </a:p>
          <a:p>
            <a:r>
              <a:rPr lang="en-US" dirty="0"/>
              <a:t>VERY HIGH PARTICIPATION :The community has delegated authority. The agency identifies and presents an issue to the community, defines the limits and asks the community to make a series of decisions which can be embodied in a plan which it will accept. </a:t>
            </a:r>
          </a:p>
          <a:p>
            <a:r>
              <a:rPr lang="en-US" dirty="0"/>
              <a:t>HIGHEST PARTICIPATION: The community has control. The agency asks the community to identify the issue and make all the key decisions about goals and plans. It is willing to help the community at each step to accomplish its goals even to the extent of delegating administrative control of the work.</a:t>
            </a:r>
          </a:p>
        </p:txBody>
      </p:sp>
    </p:spTree>
    <p:extLst>
      <p:ext uri="{BB962C8B-B14F-4D97-AF65-F5344CB8AC3E}">
        <p14:creationId xmlns:p14="http://schemas.microsoft.com/office/powerpoint/2010/main" val="2204253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WAYS OF DEVELOPING COMMUNITY PARTICIPATION</a:t>
            </a:r>
            <a:br>
              <a:rPr lang="en-GB" dirty="0"/>
            </a:br>
            <a:endParaRPr lang="en-GB" dirty="0"/>
          </a:p>
        </p:txBody>
      </p:sp>
      <p:sp>
        <p:nvSpPr>
          <p:cNvPr id="3" name="Content Placeholder 2"/>
          <p:cNvSpPr>
            <a:spLocks noGrp="1"/>
          </p:cNvSpPr>
          <p:nvPr>
            <p:ph idx="1"/>
          </p:nvPr>
        </p:nvSpPr>
        <p:spPr/>
        <p:txBody>
          <a:bodyPr>
            <a:normAutofit/>
          </a:bodyPr>
          <a:lstStyle/>
          <a:p>
            <a:r>
              <a:rPr lang="en-GB" dirty="0"/>
              <a:t> </a:t>
            </a:r>
            <a:r>
              <a:rPr lang="en-US" dirty="0"/>
              <a:t>Be open about policies and plans</a:t>
            </a:r>
            <a:endParaRPr lang="en-GB" dirty="0"/>
          </a:p>
          <a:p>
            <a:pPr lvl="0"/>
            <a:r>
              <a:rPr lang="en-US" dirty="0"/>
              <a:t>Plan for the community’s expressed needs</a:t>
            </a:r>
            <a:endParaRPr lang="en-GB" dirty="0"/>
          </a:p>
          <a:p>
            <a:pPr lvl="0"/>
            <a:r>
              <a:rPr lang="en-US" dirty="0"/>
              <a:t>De-</a:t>
            </a:r>
            <a:r>
              <a:rPr lang="en-US" dirty="0" err="1"/>
              <a:t>centralise</a:t>
            </a:r>
            <a:r>
              <a:rPr lang="en-US" dirty="0"/>
              <a:t> planning</a:t>
            </a:r>
            <a:endParaRPr lang="en-GB" dirty="0"/>
          </a:p>
          <a:p>
            <a:pPr lvl="0"/>
            <a:r>
              <a:rPr lang="en-US" dirty="0"/>
              <a:t>Develop joint forums and networks</a:t>
            </a:r>
            <a:endParaRPr lang="en-GB" dirty="0"/>
          </a:p>
          <a:p>
            <a:pPr lvl="0"/>
            <a:r>
              <a:rPr lang="en-US" dirty="0"/>
              <a:t>Provide support, advice and training for community groups</a:t>
            </a:r>
            <a:endParaRPr lang="en-GB" dirty="0"/>
          </a:p>
          <a:p>
            <a:pPr lvl="0"/>
            <a:r>
              <a:rPr lang="en-US" dirty="0"/>
              <a:t>Provide information</a:t>
            </a:r>
            <a:endParaRPr lang="en-GB" dirty="0"/>
          </a:p>
          <a:p>
            <a:pPr lvl="0"/>
            <a:r>
              <a:rPr lang="en-US" dirty="0"/>
              <a:t>Provide help with funding and resources</a:t>
            </a:r>
            <a:endParaRPr lang="en-GB" dirty="0"/>
          </a:p>
          <a:p>
            <a:endParaRPr lang="en-GB" dirty="0"/>
          </a:p>
        </p:txBody>
      </p:sp>
    </p:spTree>
    <p:extLst>
      <p:ext uri="{BB962C8B-B14F-4D97-AF65-F5344CB8AC3E}">
        <p14:creationId xmlns:p14="http://schemas.microsoft.com/office/powerpoint/2010/main" val="4025151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9A83-0025-0A49-585B-640B179A5FD9}"/>
              </a:ext>
            </a:extLst>
          </p:cNvPr>
          <p:cNvSpPr>
            <a:spLocks noGrp="1"/>
          </p:cNvSpPr>
          <p:nvPr>
            <p:ph type="title"/>
          </p:nvPr>
        </p:nvSpPr>
        <p:spPr/>
        <p:txBody>
          <a:bodyPr/>
          <a:lstStyle/>
          <a:p>
            <a:r>
              <a:rPr lang="en-US" dirty="0"/>
              <a:t>Community dialogue</a:t>
            </a:r>
          </a:p>
        </p:txBody>
      </p:sp>
      <p:sp>
        <p:nvSpPr>
          <p:cNvPr id="3" name="Content Placeholder 2">
            <a:extLst>
              <a:ext uri="{FF2B5EF4-FFF2-40B4-BE49-F238E27FC236}">
                <a16:creationId xmlns:a16="http://schemas.microsoft.com/office/drawing/2014/main" id="{606BA6D5-8204-A2F8-8139-30E6777E04C2}"/>
              </a:ext>
            </a:extLst>
          </p:cNvPr>
          <p:cNvSpPr>
            <a:spLocks noGrp="1"/>
          </p:cNvSpPr>
          <p:nvPr>
            <p:ph idx="1"/>
          </p:nvPr>
        </p:nvSpPr>
        <p:spPr/>
        <p:txBody>
          <a:bodyPr/>
          <a:lstStyle/>
          <a:p>
            <a:r>
              <a:rPr lang="en-US" dirty="0" err="1"/>
              <a:t>Defination:Community</a:t>
            </a:r>
            <a:r>
              <a:rPr lang="en-US" dirty="0"/>
              <a:t> dialogues are an interactive participatory communication process of sharing information between people or groups of people aimed at reaching a common understanding and workable solution.</a:t>
            </a:r>
          </a:p>
        </p:txBody>
      </p:sp>
    </p:spTree>
    <p:extLst>
      <p:ext uri="{BB962C8B-B14F-4D97-AF65-F5344CB8AC3E}">
        <p14:creationId xmlns:p14="http://schemas.microsoft.com/office/powerpoint/2010/main" val="1104681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Steps of an organized community dialogue</a:t>
            </a:r>
          </a:p>
        </p:txBody>
      </p:sp>
      <p:sp>
        <p:nvSpPr>
          <p:cNvPr id="3" name="Content Placeholder 2"/>
          <p:cNvSpPr>
            <a:spLocks noGrp="1"/>
          </p:cNvSpPr>
          <p:nvPr>
            <p:ph idx="1"/>
          </p:nvPr>
        </p:nvSpPr>
        <p:spPr/>
        <p:txBody>
          <a:bodyPr/>
          <a:lstStyle/>
          <a:p>
            <a:r>
              <a:rPr lang="en-GB" dirty="0"/>
              <a:t>Step 1. Problem identification</a:t>
            </a:r>
          </a:p>
          <a:p>
            <a:r>
              <a:rPr lang="en-GB" dirty="0"/>
              <a:t>Step 2. Problem analysis</a:t>
            </a:r>
          </a:p>
          <a:p>
            <a:r>
              <a:rPr lang="en-GB" dirty="0"/>
              <a:t>Step 3. Identify best option</a:t>
            </a:r>
          </a:p>
          <a:p>
            <a:r>
              <a:rPr lang="en-GB" dirty="0"/>
              <a:t>Step 4. Choose the best option</a:t>
            </a:r>
          </a:p>
          <a:p>
            <a:r>
              <a:rPr lang="en-GB" dirty="0"/>
              <a:t>Step 5. Planning together</a:t>
            </a:r>
          </a:p>
          <a:p>
            <a:r>
              <a:rPr lang="en-GB" dirty="0"/>
              <a:t>Step 6. Acting together</a:t>
            </a:r>
          </a:p>
          <a:p>
            <a:r>
              <a:rPr lang="en-GB" dirty="0"/>
              <a:t>Step 7. Evaluate and give feedback</a:t>
            </a:r>
          </a:p>
        </p:txBody>
      </p:sp>
    </p:spTree>
    <p:extLst>
      <p:ext uri="{BB962C8B-B14F-4D97-AF65-F5344CB8AC3E}">
        <p14:creationId xmlns:p14="http://schemas.microsoft.com/office/powerpoint/2010/main" val="3989825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health promotion-1</a:t>
            </a:r>
          </a:p>
        </p:txBody>
      </p:sp>
      <p:sp>
        <p:nvSpPr>
          <p:cNvPr id="3" name="Content Placeholder 2"/>
          <p:cNvSpPr>
            <a:spLocks noGrp="1"/>
          </p:cNvSpPr>
          <p:nvPr>
            <p:ph idx="1"/>
          </p:nvPr>
        </p:nvSpPr>
        <p:spPr>
          <a:xfrm>
            <a:off x="788504" y="1812372"/>
            <a:ext cx="10515600" cy="4351338"/>
          </a:xfrm>
        </p:spPr>
        <p:txBody>
          <a:bodyPr>
            <a:normAutofit fontScale="85000" lnSpcReduction="10000"/>
          </a:bodyPr>
          <a:lstStyle/>
          <a:p>
            <a:pPr marL="0" indent="0" fontAlgn="base">
              <a:buNone/>
            </a:pPr>
            <a:endParaRPr lang="en-GB" dirty="0"/>
          </a:p>
          <a:p>
            <a:pPr marL="0" indent="0" fontAlgn="base">
              <a:buNone/>
            </a:pPr>
            <a:r>
              <a:rPr lang="en-GB" b="1" dirty="0"/>
              <a:t>1. Good governance for health</a:t>
            </a:r>
          </a:p>
          <a:p>
            <a:pPr marL="0" indent="0" fontAlgn="base">
              <a:buNone/>
            </a:pPr>
            <a:r>
              <a:rPr lang="en-GB" dirty="0"/>
              <a:t>Health promotion requires policy makers across all government departments to make health a central line of government policy. This means they must factor health implications into all the decisions they take, and prioritize policies that prevent people from becoming ill and protect them from injuries. </a:t>
            </a:r>
          </a:p>
          <a:p>
            <a:pPr marL="0" indent="0" fontAlgn="base">
              <a:buNone/>
            </a:pPr>
            <a:r>
              <a:rPr lang="en-GB" dirty="0"/>
              <a:t>These policies must be supported by regulations that match private sector incentives with public health goals. For example, by aligning tax policies on unhealthy or harmful products such as alcohol, tobacco, and food products which are high in salt, sugars and fat with measures to boost trade in other areas. And through legislation that supports healthy urbanization by creating walkable cities, reducing air and water pollution, enforcing the wearing of seat belts and helmets. </a:t>
            </a:r>
          </a:p>
        </p:txBody>
      </p:sp>
    </p:spTree>
    <p:extLst>
      <p:ext uri="{BB962C8B-B14F-4D97-AF65-F5344CB8AC3E}">
        <p14:creationId xmlns:p14="http://schemas.microsoft.com/office/powerpoint/2010/main" val="15490220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Step 1. problem identification</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The first step in conducting a community dialogue is to identify the problem or issue at hand. </a:t>
            </a:r>
          </a:p>
          <a:p>
            <a:pPr algn="just"/>
            <a:r>
              <a:rPr lang="en-US" sz="2400" dirty="0">
                <a:latin typeface="Times New Roman" panose="02020603050405020304" pitchFamily="18" charset="0"/>
                <a:cs typeface="Times New Roman" panose="02020603050405020304" pitchFamily="18" charset="0"/>
              </a:rPr>
              <a:t>In this case the issue could be HIV and AIDS focusing on HIV testing and counselling (HTC), human rights or gender. It could be poor hygiene and sanitation due to lack of clean water and sanitary facilities.  </a:t>
            </a:r>
          </a:p>
          <a:p>
            <a:pPr marL="0" indent="0" algn="just">
              <a:buNone/>
            </a:pPr>
            <a:r>
              <a:rPr lang="en-US" sz="2400" b="1" dirty="0">
                <a:latin typeface="Times New Roman" panose="02020603050405020304" pitchFamily="18" charset="0"/>
                <a:cs typeface="Times New Roman" panose="02020603050405020304" pitchFamily="18" charset="0"/>
              </a:rPr>
              <a:t>Step 2. Problem analysis</a:t>
            </a:r>
            <a:endParaRPr lang="en-GB"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Problem analysis involves a thorough analysis of the issue /situation at hand. Questions that can be asked under this section include:</a:t>
            </a:r>
            <a:endParaRPr lang="en-GB" sz="2400"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What are the causes of the problem /issue at hand?</a:t>
            </a:r>
            <a:endParaRPr lang="en-GB" sz="2400" dirty="0">
              <a:latin typeface="Times New Roman" panose="02020603050405020304" pitchFamily="18"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2026264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Step 1. problem identification</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first step in conducting a community dialogue is to identify the problem or issue at hand. </a:t>
            </a:r>
          </a:p>
          <a:p>
            <a:pPr algn="just"/>
            <a:r>
              <a:rPr lang="en-US" dirty="0">
                <a:latin typeface="Times New Roman" panose="02020603050405020304" pitchFamily="18" charset="0"/>
                <a:cs typeface="Times New Roman" panose="02020603050405020304" pitchFamily="18" charset="0"/>
              </a:rPr>
              <a:t>In this case the issue could be HIV and AIDS focusing on HIV testing and counselling (HTC), human rights or gender. It could be poor hygiene and sanitation due to lack of clean water and sanitary facilities.  </a:t>
            </a:r>
          </a:p>
          <a:p>
            <a:pPr marL="0" indent="0" algn="just">
              <a:buNone/>
            </a:pPr>
            <a:r>
              <a:rPr lang="en-US" b="1" dirty="0">
                <a:latin typeface="Times New Roman" panose="02020603050405020304" pitchFamily="18" charset="0"/>
                <a:cs typeface="Times New Roman" panose="02020603050405020304" pitchFamily="18" charset="0"/>
              </a:rPr>
              <a:t>Step 2. Problem analysis</a:t>
            </a:r>
            <a:endParaRPr lang="en-GB"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Problem analysis involves a thorough analysis of the issue /situation at hand. Questions that can be asked under this section include:</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What are the causes of the problem /issue at hand?</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56048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a:bodyPr>
          <a:lstStyle/>
          <a:p>
            <a:pPr lvl="0" algn="just"/>
            <a:r>
              <a:rPr lang="en-US" dirty="0">
                <a:latin typeface="Times New Roman" panose="02020603050405020304" pitchFamily="18" charset="0"/>
                <a:cs typeface="Times New Roman" panose="02020603050405020304" pitchFamily="18" charset="0"/>
              </a:rPr>
              <a:t>Is the issue /problem a shared problem in this community or it is perceived as a problem for only a few? </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How is the community responding to the problem? What is the community’s current knowledge? What are current attitudes, practices and beliefs about the issue at hand?</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Have traditional, religious and political leaders been involved in trying to address the problem /issue at hand?</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40119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Times New Roman" panose="02020603050405020304" pitchFamily="18" charset="0"/>
                <a:cs typeface="Times New Roman" panose="02020603050405020304" pitchFamily="18" charset="0"/>
              </a:rPr>
              <a:t>Step 3. Identify best option</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This section shall assist the user to identify the best options. In doing this, emphasis is placed on actions to be taken to achieve the intended behaviors and how to sustain them. </a:t>
            </a:r>
            <a:endParaRPr lang="en-GB"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Step 4. Choose the best option</a:t>
            </a:r>
            <a:r>
              <a:rPr lang="en-US" b="1" dirty="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Identified options are chosen based on their effectiveness, feasibility, relevance and appropriateness within the community’s context </a:t>
            </a:r>
            <a:endParaRPr lang="en-GB" dirty="0">
              <a:latin typeface="Times New Roman" panose="02020603050405020304" pitchFamily="18" charset="0"/>
              <a:cs typeface="Times New Roman" panose="02020603050405020304" pitchFamily="18" charset="0"/>
            </a:endParaRPr>
          </a:p>
          <a:p>
            <a:pPr marL="0" indent="0">
              <a:buNone/>
            </a:pPr>
            <a:r>
              <a:rPr lang="en-US" b="1" dirty="0"/>
              <a:t>Step 5. Joint planning</a:t>
            </a:r>
            <a:endParaRPr lang="en-GB" dirty="0"/>
          </a:p>
          <a:p>
            <a:pPr marL="0" indent="0">
              <a:buNone/>
            </a:pPr>
            <a:r>
              <a:rPr lang="en-US" dirty="0"/>
              <a:t>At this planning stage participants will examine the priorities set during the previous step before designing an appropriate Community or Village Action Plan. The plan will include the following elements</a:t>
            </a:r>
            <a:endParaRPr lang="en-GB" dirty="0"/>
          </a:p>
        </p:txBody>
      </p:sp>
    </p:spTree>
    <p:extLst>
      <p:ext uri="{BB962C8B-B14F-4D97-AF65-F5344CB8AC3E}">
        <p14:creationId xmlns:p14="http://schemas.microsoft.com/office/powerpoint/2010/main" val="1727871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lstStyle/>
          <a:p>
            <a:pPr lvl="0"/>
            <a:r>
              <a:rPr lang="en-US" dirty="0"/>
              <a:t>What will be done. </a:t>
            </a:r>
            <a:endParaRPr lang="en-GB" dirty="0"/>
          </a:p>
          <a:p>
            <a:pPr lvl="0"/>
            <a:r>
              <a:rPr lang="en-US" dirty="0"/>
              <a:t>When it will be done. </a:t>
            </a:r>
            <a:endParaRPr lang="en-GB" dirty="0"/>
          </a:p>
          <a:p>
            <a:pPr lvl="0"/>
            <a:r>
              <a:rPr lang="en-US" dirty="0"/>
              <a:t>Who will do what. </a:t>
            </a:r>
            <a:endParaRPr lang="en-GB" dirty="0"/>
          </a:p>
          <a:p>
            <a:pPr lvl="0"/>
            <a:r>
              <a:rPr lang="en-US" dirty="0"/>
              <a:t>Resources required and potential challenges. </a:t>
            </a:r>
            <a:endParaRPr lang="en-GB" dirty="0"/>
          </a:p>
          <a:p>
            <a:pPr lvl="0"/>
            <a:r>
              <a:rPr lang="en-US" dirty="0"/>
              <a:t>Measures or indicators of success. </a:t>
            </a:r>
            <a:endParaRPr lang="en-GB" dirty="0"/>
          </a:p>
          <a:p>
            <a:r>
              <a:rPr lang="en-US" dirty="0"/>
              <a:t>Participatory tools for monitoring and evaluating actions</a:t>
            </a:r>
            <a:endParaRPr lang="en-GB" dirty="0"/>
          </a:p>
        </p:txBody>
      </p:sp>
    </p:spTree>
    <p:extLst>
      <p:ext uri="{BB962C8B-B14F-4D97-AF65-F5344CB8AC3E}">
        <p14:creationId xmlns:p14="http://schemas.microsoft.com/office/powerpoint/2010/main" val="89121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a:latin typeface="Times New Roman" panose="02020603050405020304" pitchFamily="18" charset="0"/>
                <a:cs typeface="Times New Roman" panose="02020603050405020304" pitchFamily="18" charset="0"/>
              </a:rPr>
              <a:t>Step 6: Acting together </a:t>
            </a:r>
            <a:br>
              <a:rPr lang="en-GB" dirty="0"/>
            </a:br>
            <a:endParaRPr lang="en-GB" dirty="0"/>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After collectively developing an action plan, implementation of the plan should be conducted in a participatory manner, with each member recognizing her/his role in the project.</a:t>
            </a:r>
          </a:p>
          <a:p>
            <a:pPr algn="just"/>
            <a:r>
              <a:rPr lang="en-US" dirty="0">
                <a:latin typeface="Times New Roman" panose="02020603050405020304" pitchFamily="18" charset="0"/>
                <a:cs typeface="Times New Roman" panose="02020603050405020304" pitchFamily="18" charset="0"/>
              </a:rPr>
              <a:t> It is therefore important to build commitment of the various community members and stakeholders in order to ensure the success of the project.</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63329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Step 7: Monitoring, evaluation and feedback</a:t>
            </a:r>
            <a:endParaRPr lang="en-GB"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Participatory evaluation involves a collective reflection of achievements, identifying what went well and why particular actions did not go well. </a:t>
            </a:r>
          </a:p>
          <a:p>
            <a:pPr algn="just"/>
            <a:r>
              <a:rPr lang="en-US" dirty="0">
                <a:latin typeface="Times New Roman" panose="02020603050405020304" pitchFamily="18" charset="0"/>
                <a:cs typeface="Times New Roman" panose="02020603050405020304" pitchFamily="18" charset="0"/>
              </a:rPr>
              <a:t>Participatory evaluation creates a learning process for the program recipients, which helps them in their efforts. </a:t>
            </a:r>
          </a:p>
          <a:p>
            <a:pPr algn="just"/>
            <a:r>
              <a:rPr lang="en-US" dirty="0">
                <a:latin typeface="Times New Roman" panose="02020603050405020304" pitchFamily="18" charset="0"/>
                <a:cs typeface="Times New Roman" panose="02020603050405020304" pitchFamily="18" charset="0"/>
              </a:rPr>
              <a:t>After the evaluation process the necessary feedback should be provided. This promotes ownership of the process and the will to do better next time. Reinforcement is also important to motivate participants to do better or sustain the desired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74613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7CAE-BE0C-8AB6-B7F9-BED020458488}"/>
              </a:ext>
            </a:extLst>
          </p:cNvPr>
          <p:cNvSpPr>
            <a:spLocks noGrp="1"/>
          </p:cNvSpPr>
          <p:nvPr>
            <p:ph type="title"/>
          </p:nvPr>
        </p:nvSpPr>
        <p:spPr/>
        <p:txBody>
          <a:bodyPr/>
          <a:lstStyle/>
          <a:p>
            <a:r>
              <a:rPr lang="en-US" dirty="0"/>
              <a:t>Nurses’ role in health </a:t>
            </a:r>
            <a:r>
              <a:rPr lang="en-US" dirty="0" err="1"/>
              <a:t>prompotion</a:t>
            </a:r>
            <a:endParaRPr lang="en-US" dirty="0"/>
          </a:p>
        </p:txBody>
      </p:sp>
      <p:sp>
        <p:nvSpPr>
          <p:cNvPr id="3" name="Content Placeholder 2">
            <a:extLst>
              <a:ext uri="{FF2B5EF4-FFF2-40B4-BE49-F238E27FC236}">
                <a16:creationId xmlns:a16="http://schemas.microsoft.com/office/drawing/2014/main" id="{B8B12722-5862-A2D7-9560-54F9353ABB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8521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6616-32E5-9A15-38DD-02199C897D2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2BFA8B-84E6-49F8-8EF2-3032BEF77830}"/>
              </a:ext>
            </a:extLst>
          </p:cNvPr>
          <p:cNvSpPr>
            <a:spLocks noGrp="1"/>
          </p:cNvSpPr>
          <p:nvPr>
            <p:ph idx="1"/>
          </p:nvPr>
        </p:nvSpPr>
        <p:spPr/>
        <p:txBody>
          <a:bodyPr/>
          <a:lstStyle/>
          <a:p>
            <a:r>
              <a:rPr lang="en-US" b="1" i="1" dirty="0"/>
              <a:t>To develop good practice in health promotion, the nurses need to </a:t>
            </a:r>
            <a:r>
              <a:rPr lang="en-US" b="1" i="1" dirty="0" err="1"/>
              <a:t>condider</a:t>
            </a:r>
            <a:r>
              <a:rPr lang="en-US" b="1" i="1" dirty="0"/>
              <a:t> the following;</a:t>
            </a:r>
          </a:p>
          <a:p>
            <a:r>
              <a:rPr lang="en-US" dirty="0"/>
              <a:t>Incorporate health promotion as an integral </a:t>
            </a:r>
            <a:r>
              <a:rPr lang="en-US" dirty="0" err="1"/>
              <a:t>poart</a:t>
            </a:r>
            <a:r>
              <a:rPr lang="en-US" dirty="0"/>
              <a:t> of nursing practice in different health care settings and in the community.</a:t>
            </a:r>
          </a:p>
          <a:p>
            <a:r>
              <a:rPr lang="en-US" dirty="0"/>
              <a:t>Facilitate and empower individuals, families and communities to increase control over the determinants of health via capacity building strategies.</a:t>
            </a:r>
          </a:p>
          <a:p>
            <a:r>
              <a:rPr lang="en-US" dirty="0"/>
              <a:t>Work in </a:t>
            </a:r>
            <a:r>
              <a:rPr lang="en-US" dirty="0" err="1"/>
              <a:t>paertnerdhip</a:t>
            </a:r>
            <a:r>
              <a:rPr lang="en-US" dirty="0"/>
              <a:t> with other disciplines and sectors in promoting the health of the community.</a:t>
            </a:r>
          </a:p>
          <a:p>
            <a:endParaRPr lang="en-US" dirty="0"/>
          </a:p>
        </p:txBody>
      </p:sp>
    </p:spTree>
    <p:extLst>
      <p:ext uri="{BB962C8B-B14F-4D97-AF65-F5344CB8AC3E}">
        <p14:creationId xmlns:p14="http://schemas.microsoft.com/office/powerpoint/2010/main" val="21725588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8934-1FF7-00EE-B5AC-2A9769C81E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1375B1-99BE-62E7-1AD2-53AFEB76AD32}"/>
              </a:ext>
            </a:extLst>
          </p:cNvPr>
          <p:cNvSpPr>
            <a:spLocks noGrp="1"/>
          </p:cNvSpPr>
          <p:nvPr>
            <p:ph idx="1"/>
          </p:nvPr>
        </p:nvSpPr>
        <p:spPr/>
        <p:txBody>
          <a:bodyPr/>
          <a:lstStyle/>
          <a:p>
            <a:r>
              <a:rPr lang="en-US" dirty="0"/>
              <a:t>Evaluate the outcome of health promotion activities and pursue continuous improvement.</a:t>
            </a:r>
          </a:p>
          <a:p>
            <a:r>
              <a:rPr lang="en-US" dirty="0"/>
              <a:t>Participate in and contribute to the development of evidence-based practice in health promotion</a:t>
            </a:r>
          </a:p>
          <a:p>
            <a:r>
              <a:rPr lang="en-US" dirty="0"/>
              <a:t>Advocate for the individual, families, and communities, and contribute to the formulation of public health policies for promoting the health of the population at large.</a:t>
            </a:r>
          </a:p>
        </p:txBody>
      </p:sp>
    </p:spTree>
    <p:extLst>
      <p:ext uri="{BB962C8B-B14F-4D97-AF65-F5344CB8AC3E}">
        <p14:creationId xmlns:p14="http://schemas.microsoft.com/office/powerpoint/2010/main" val="28202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00C3-4D20-2BD6-EC4C-3AFBBC6A903E}"/>
              </a:ext>
            </a:extLst>
          </p:cNvPr>
          <p:cNvSpPr>
            <a:spLocks noGrp="1"/>
          </p:cNvSpPr>
          <p:nvPr>
            <p:ph type="title"/>
          </p:nvPr>
        </p:nvSpPr>
        <p:spPr/>
        <p:txBody>
          <a:bodyPr/>
          <a:lstStyle/>
          <a:p>
            <a:r>
              <a:rPr lang="en-US" dirty="0"/>
              <a:t>Elements of health promotion-2</a:t>
            </a:r>
          </a:p>
        </p:txBody>
      </p:sp>
      <p:sp>
        <p:nvSpPr>
          <p:cNvPr id="3" name="Content Placeholder 2">
            <a:extLst>
              <a:ext uri="{FF2B5EF4-FFF2-40B4-BE49-F238E27FC236}">
                <a16:creationId xmlns:a16="http://schemas.microsoft.com/office/drawing/2014/main" id="{2293B553-980A-DC12-1B49-44CA1D9EA016}"/>
              </a:ext>
            </a:extLst>
          </p:cNvPr>
          <p:cNvSpPr>
            <a:spLocks noGrp="1"/>
          </p:cNvSpPr>
          <p:nvPr>
            <p:ph idx="1"/>
          </p:nvPr>
        </p:nvSpPr>
        <p:spPr/>
        <p:txBody>
          <a:bodyPr/>
          <a:lstStyle/>
          <a:p>
            <a:pPr marL="0" indent="0" fontAlgn="base">
              <a:buNone/>
            </a:pPr>
            <a:r>
              <a:rPr lang="en-GB" b="1" dirty="0"/>
              <a:t>2. Health literacy</a:t>
            </a:r>
          </a:p>
          <a:p>
            <a:pPr marL="0" indent="0" fontAlgn="base">
              <a:buNone/>
            </a:pPr>
            <a:r>
              <a:rPr lang="en-GB" dirty="0"/>
              <a:t>People need to acquire the knowledge, skills and information to make healthy choices, for example about the food they eat and healthcare services that they need. They need to have opportunities to make those choices. And they need to be assured of an environment in which people can demand further policy actions to further improve their health. </a:t>
            </a:r>
          </a:p>
          <a:p>
            <a:endParaRPr lang="en-US" dirty="0"/>
          </a:p>
        </p:txBody>
      </p:sp>
    </p:spTree>
    <p:extLst>
      <p:ext uri="{BB962C8B-B14F-4D97-AF65-F5344CB8AC3E}">
        <p14:creationId xmlns:p14="http://schemas.microsoft.com/office/powerpoint/2010/main" val="31367705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7AE9-17A6-9851-0324-B4DB37775C6A}"/>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2D452103-6124-C054-3110-03810650EE45}"/>
              </a:ext>
            </a:extLst>
          </p:cNvPr>
          <p:cNvSpPr>
            <a:spLocks noGrp="1"/>
          </p:cNvSpPr>
          <p:nvPr>
            <p:ph idx="1"/>
          </p:nvPr>
        </p:nvSpPr>
        <p:spPr/>
        <p:txBody>
          <a:bodyPr/>
          <a:lstStyle/>
          <a:p>
            <a:r>
              <a:rPr lang="en-US" dirty="0"/>
              <a:t>1. assessing health needs</a:t>
            </a:r>
          </a:p>
          <a:p>
            <a:r>
              <a:rPr lang="en-US" dirty="0"/>
              <a:t>The nurse should asses the health needs of the individual or the public and provide them with information and education that enables them to promote health, assume self-care at different stages of their lives; and cope with acute/chronic illness and injury.</a:t>
            </a:r>
          </a:p>
        </p:txBody>
      </p:sp>
    </p:spTree>
    <p:extLst>
      <p:ext uri="{BB962C8B-B14F-4D97-AF65-F5344CB8AC3E}">
        <p14:creationId xmlns:p14="http://schemas.microsoft.com/office/powerpoint/2010/main" val="13749745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062F-E365-E245-A7E3-C1FD069088E0}"/>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BDC8E741-FC4E-6BB9-71EB-B2BE05FA4E78}"/>
              </a:ext>
            </a:extLst>
          </p:cNvPr>
          <p:cNvSpPr>
            <a:spLocks noGrp="1"/>
          </p:cNvSpPr>
          <p:nvPr>
            <p:ph idx="1"/>
          </p:nvPr>
        </p:nvSpPr>
        <p:spPr/>
        <p:txBody>
          <a:bodyPr/>
          <a:lstStyle/>
          <a:p>
            <a:r>
              <a:rPr lang="en-US" dirty="0"/>
              <a:t>2.Building </a:t>
            </a:r>
            <a:r>
              <a:rPr lang="en-US" dirty="0" err="1"/>
              <a:t>capacityin</a:t>
            </a:r>
            <a:r>
              <a:rPr lang="en-US" dirty="0"/>
              <a:t> health promotion</a:t>
            </a:r>
          </a:p>
          <a:p>
            <a:r>
              <a:rPr lang="en-US" dirty="0"/>
              <a:t>The nurse should acquire specialized skills and competences in health </a:t>
            </a:r>
            <a:r>
              <a:rPr lang="en-US" dirty="0" err="1"/>
              <a:t>promotipn</a:t>
            </a:r>
            <a:r>
              <a:rPr lang="en-US" dirty="0"/>
              <a:t> through lifelong learning. He/she should then adopt various health promotion strategies that help people to build </a:t>
            </a:r>
            <a:r>
              <a:rPr lang="en-US" dirty="0" err="1"/>
              <a:t>capacityin</a:t>
            </a:r>
            <a:r>
              <a:rPr lang="en-US" dirty="0"/>
              <a:t> controlling their own health and in making healthy life choices</a:t>
            </a:r>
          </a:p>
        </p:txBody>
      </p:sp>
    </p:spTree>
    <p:extLst>
      <p:ext uri="{BB962C8B-B14F-4D97-AF65-F5344CB8AC3E}">
        <p14:creationId xmlns:p14="http://schemas.microsoft.com/office/powerpoint/2010/main" val="18588160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4914-7A7C-B0FF-0A7B-B11A09B14912}"/>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72FD3C6E-DDC4-3BBE-77C8-5A32313A6442}"/>
              </a:ext>
            </a:extLst>
          </p:cNvPr>
          <p:cNvSpPr>
            <a:spLocks noGrp="1"/>
          </p:cNvSpPr>
          <p:nvPr>
            <p:ph idx="1"/>
          </p:nvPr>
        </p:nvSpPr>
        <p:spPr/>
        <p:txBody>
          <a:bodyPr/>
          <a:lstStyle/>
          <a:p>
            <a:r>
              <a:rPr lang="en-US" dirty="0"/>
              <a:t>3. Participate as a proactive key player in inter-sectoral collaboration</a:t>
            </a:r>
          </a:p>
          <a:p>
            <a:r>
              <a:rPr lang="en-US" dirty="0"/>
              <a:t>The nurse working in diverse settings should contribute to the </a:t>
            </a:r>
            <a:r>
              <a:rPr lang="en-US" dirty="0" err="1"/>
              <a:t>implementationof</a:t>
            </a:r>
            <a:r>
              <a:rPr lang="en-US" dirty="0"/>
              <a:t> health promotion strategies in partnership with other interested parties, as </a:t>
            </a:r>
            <a:r>
              <a:rPr lang="en-US" dirty="0" err="1"/>
              <a:t>mursing</a:t>
            </a:r>
            <a:r>
              <a:rPr lang="en-US" dirty="0"/>
              <a:t> acknowledges inter-sectoral contribution to health promotion</a:t>
            </a:r>
          </a:p>
        </p:txBody>
      </p:sp>
    </p:spTree>
    <p:extLst>
      <p:ext uri="{BB962C8B-B14F-4D97-AF65-F5344CB8AC3E}">
        <p14:creationId xmlns:p14="http://schemas.microsoft.com/office/powerpoint/2010/main" val="4250673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325F-B82B-312D-6898-C84A27DD5D90}"/>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712C6403-5F3A-1E21-4AD2-709CD30FC308}"/>
              </a:ext>
            </a:extLst>
          </p:cNvPr>
          <p:cNvSpPr>
            <a:spLocks noGrp="1"/>
          </p:cNvSpPr>
          <p:nvPr>
            <p:ph idx="1"/>
          </p:nvPr>
        </p:nvSpPr>
        <p:spPr>
          <a:xfrm>
            <a:off x="838200" y="1884217"/>
            <a:ext cx="10515600" cy="4292745"/>
          </a:xfrm>
        </p:spPr>
        <p:txBody>
          <a:bodyPr/>
          <a:lstStyle/>
          <a:p>
            <a:r>
              <a:rPr lang="en-US" dirty="0"/>
              <a:t>4. Tackling multiple health determinants</a:t>
            </a:r>
          </a:p>
          <a:p>
            <a:r>
              <a:rPr lang="en-US" dirty="0"/>
              <a:t>The nurse has an important role to pay in the promoting health </a:t>
            </a:r>
            <a:r>
              <a:rPr lang="en-US" dirty="0" err="1"/>
              <a:t>isn</a:t>
            </a:r>
            <a:r>
              <a:rPr lang="en-US" dirty="0"/>
              <a:t> a wide range of settings, including school , workplace , </a:t>
            </a:r>
            <a:r>
              <a:rPr lang="en-US" dirty="0" err="1"/>
              <a:t>hospitalsand</a:t>
            </a:r>
            <a:r>
              <a:rPr lang="en-US" dirty="0"/>
              <a:t> </a:t>
            </a:r>
            <a:r>
              <a:rPr lang="en-US" dirty="0" err="1"/>
              <a:t>loca</a:t>
            </a:r>
            <a:r>
              <a:rPr lang="en-US" dirty="0"/>
              <a:t>; communities as well as at the broad societal level. By raising awareness of people of the multiple and changing determinants of health and their responsibilities in controlling them, the nurse may help to </a:t>
            </a:r>
            <a:r>
              <a:rPr lang="en-US" dirty="0" err="1"/>
              <a:t>reomove</a:t>
            </a:r>
            <a:r>
              <a:rPr lang="en-US" dirty="0"/>
              <a:t> obstacles to health promotion.</a:t>
            </a:r>
          </a:p>
        </p:txBody>
      </p:sp>
    </p:spTree>
    <p:extLst>
      <p:ext uri="{BB962C8B-B14F-4D97-AF65-F5344CB8AC3E}">
        <p14:creationId xmlns:p14="http://schemas.microsoft.com/office/powerpoint/2010/main" val="40227496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3372-F456-B5B1-CB2C-FADFFFCE2E76}"/>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027BB376-6267-2EA6-25A4-F4BA8AD99C69}"/>
              </a:ext>
            </a:extLst>
          </p:cNvPr>
          <p:cNvSpPr>
            <a:spLocks noGrp="1"/>
          </p:cNvSpPr>
          <p:nvPr>
            <p:ph idx="1"/>
          </p:nvPr>
        </p:nvSpPr>
        <p:spPr/>
        <p:txBody>
          <a:bodyPr/>
          <a:lstStyle/>
          <a:p>
            <a:r>
              <a:rPr lang="en-US" dirty="0"/>
              <a:t>5. evaluating the health promotion activities</a:t>
            </a:r>
          </a:p>
          <a:p>
            <a:r>
              <a:rPr lang="en-US" dirty="0"/>
              <a:t>The nurse should include evaluation strategies in his/her initial planning for health promotion activities so that the </a:t>
            </a:r>
            <a:r>
              <a:rPr lang="en-US" dirty="0" err="1"/>
              <a:t>efeectivenesss</a:t>
            </a:r>
            <a:r>
              <a:rPr lang="en-US" dirty="0"/>
              <a:t> of the </a:t>
            </a:r>
            <a:r>
              <a:rPr lang="en-US" dirty="0" err="1"/>
              <a:t>programme</a:t>
            </a:r>
            <a:r>
              <a:rPr lang="en-US" dirty="0"/>
              <a:t> and health outcome could be evaluated as appropriate , this is important for making continuous improvements for the future activities.</a:t>
            </a:r>
          </a:p>
        </p:txBody>
      </p:sp>
    </p:spTree>
    <p:extLst>
      <p:ext uri="{BB962C8B-B14F-4D97-AF65-F5344CB8AC3E}">
        <p14:creationId xmlns:p14="http://schemas.microsoft.com/office/powerpoint/2010/main" val="42465918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220-7611-4ED7-7F76-F9BD2FEB613E}"/>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D05343F0-8C36-81D0-5D0B-55AFC1E46AB8}"/>
              </a:ext>
            </a:extLst>
          </p:cNvPr>
          <p:cNvSpPr>
            <a:spLocks noGrp="1"/>
          </p:cNvSpPr>
          <p:nvPr>
            <p:ph idx="1"/>
          </p:nvPr>
        </p:nvSpPr>
        <p:spPr/>
        <p:txBody>
          <a:bodyPr/>
          <a:lstStyle/>
          <a:p>
            <a:r>
              <a:rPr lang="en-US" dirty="0"/>
              <a:t>6 generating new knowledge and understanding of health </a:t>
            </a:r>
            <a:r>
              <a:rPr lang="en-US" dirty="0" err="1"/>
              <a:t>promption</a:t>
            </a:r>
            <a:r>
              <a:rPr lang="en-US" dirty="0"/>
              <a:t> by research</a:t>
            </a:r>
          </a:p>
          <a:p>
            <a:r>
              <a:rPr lang="en-US" dirty="0"/>
              <a:t>The nurse should participate in conducting research and/or disseminating research findings on both health promoting information and health promotion programmes so that a scientific    database is built for the development of evidence based practice. Moreover, new concepts and strategies would be generated to guide future practices</a:t>
            </a:r>
          </a:p>
        </p:txBody>
      </p:sp>
    </p:spTree>
    <p:extLst>
      <p:ext uri="{BB962C8B-B14F-4D97-AF65-F5344CB8AC3E}">
        <p14:creationId xmlns:p14="http://schemas.microsoft.com/office/powerpoint/2010/main" val="33162689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FDA9-3AC4-5F7B-E6C0-251D64627090}"/>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AC402762-EAD1-646C-92A8-29856866E5DA}"/>
              </a:ext>
            </a:extLst>
          </p:cNvPr>
          <p:cNvSpPr>
            <a:spLocks noGrp="1"/>
          </p:cNvSpPr>
          <p:nvPr>
            <p:ph idx="1"/>
          </p:nvPr>
        </p:nvSpPr>
        <p:spPr/>
        <p:txBody>
          <a:bodyPr/>
          <a:lstStyle/>
          <a:p>
            <a:r>
              <a:rPr lang="en-US" dirty="0"/>
              <a:t>7. advocating the individual and community at political and social level.</a:t>
            </a:r>
          </a:p>
          <a:p>
            <a:r>
              <a:rPr lang="en-US" dirty="0"/>
              <a:t>The nurse should advocate for the community development and social involvement, public and social policy change for conducive to promoting the health of the population at large.</a:t>
            </a:r>
          </a:p>
        </p:txBody>
      </p:sp>
    </p:spTree>
    <p:extLst>
      <p:ext uri="{BB962C8B-B14F-4D97-AF65-F5344CB8AC3E}">
        <p14:creationId xmlns:p14="http://schemas.microsoft.com/office/powerpoint/2010/main" val="32159233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D9D-3467-C016-5F47-C59495C9AFDF}"/>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91DCA8F5-EC9A-E69F-2ED5-BAEAE59FC1E0}"/>
              </a:ext>
            </a:extLst>
          </p:cNvPr>
          <p:cNvSpPr>
            <a:spLocks noGrp="1"/>
          </p:cNvSpPr>
          <p:nvPr>
            <p:ph idx="1"/>
          </p:nvPr>
        </p:nvSpPr>
        <p:spPr/>
        <p:txBody>
          <a:bodyPr>
            <a:normAutofit lnSpcReduction="10000"/>
          </a:bodyPr>
          <a:lstStyle/>
          <a:p>
            <a:r>
              <a:rPr lang="en-US" dirty="0"/>
              <a:t>8. model health behaviors and attitude</a:t>
            </a:r>
          </a:p>
          <a:p>
            <a:r>
              <a:rPr lang="en-US" dirty="0"/>
              <a:t>9. facilitate client involvement in the assessment, implementation and evaluation of health goals</a:t>
            </a:r>
          </a:p>
          <a:p>
            <a:r>
              <a:rPr lang="en-US" dirty="0"/>
              <a:t>10.teach health care strategies to enhance fitness improve nutrition, manage stress and enhance relationships.</a:t>
            </a:r>
          </a:p>
          <a:p>
            <a:r>
              <a:rPr lang="en-US" dirty="0"/>
              <a:t>11. assist individuals, families and communities to increase their level of health</a:t>
            </a:r>
          </a:p>
          <a:p>
            <a:r>
              <a:rPr lang="en-US" dirty="0"/>
              <a:t>12. educate clients to be effective health care consumers.</a:t>
            </a:r>
          </a:p>
          <a:p>
            <a:r>
              <a:rPr lang="en-US" dirty="0"/>
              <a:t>13. assist clients, families and communities to develop and choose health promoting options</a:t>
            </a:r>
          </a:p>
        </p:txBody>
      </p:sp>
    </p:spTree>
    <p:extLst>
      <p:ext uri="{BB962C8B-B14F-4D97-AF65-F5344CB8AC3E}">
        <p14:creationId xmlns:p14="http://schemas.microsoft.com/office/powerpoint/2010/main" val="38153345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D940-2304-8513-91EC-06B4B5BB31E5}"/>
              </a:ext>
            </a:extLst>
          </p:cNvPr>
          <p:cNvSpPr>
            <a:spLocks noGrp="1"/>
          </p:cNvSpPr>
          <p:nvPr>
            <p:ph type="title"/>
          </p:nvPr>
        </p:nvSpPr>
        <p:spPr/>
        <p:txBody>
          <a:bodyPr/>
          <a:lstStyle/>
          <a:p>
            <a:r>
              <a:rPr lang="en-US" dirty="0"/>
              <a:t>Roles of the nurse the health promotion</a:t>
            </a:r>
          </a:p>
        </p:txBody>
      </p:sp>
      <p:sp>
        <p:nvSpPr>
          <p:cNvPr id="3" name="Content Placeholder 2">
            <a:extLst>
              <a:ext uri="{FF2B5EF4-FFF2-40B4-BE49-F238E27FC236}">
                <a16:creationId xmlns:a16="http://schemas.microsoft.com/office/drawing/2014/main" id="{B634705D-3EF6-D0FB-15E6-738062A518EF}"/>
              </a:ext>
            </a:extLst>
          </p:cNvPr>
          <p:cNvSpPr>
            <a:spLocks noGrp="1"/>
          </p:cNvSpPr>
          <p:nvPr>
            <p:ph idx="1"/>
          </p:nvPr>
        </p:nvSpPr>
        <p:spPr/>
        <p:txBody>
          <a:bodyPr/>
          <a:lstStyle/>
          <a:p>
            <a:r>
              <a:rPr lang="en-US" dirty="0"/>
              <a:t>14. guide clients development in effective problem solving and decision making</a:t>
            </a:r>
          </a:p>
          <a:p>
            <a:r>
              <a:rPr lang="en-US" dirty="0"/>
              <a:t>15. reinforce clients personal and family health promoting </a:t>
            </a:r>
            <a:r>
              <a:rPr lang="en-US" dirty="0" err="1"/>
              <a:t>behaviour</a:t>
            </a:r>
            <a:r>
              <a:rPr lang="en-US" dirty="0"/>
              <a:t>.</a:t>
            </a:r>
          </a:p>
          <a:p>
            <a:r>
              <a:rPr lang="en-US" dirty="0"/>
              <a:t>16. advocate in the community changes that promote a healthy environment.</a:t>
            </a:r>
          </a:p>
        </p:txBody>
      </p:sp>
    </p:spTree>
    <p:extLst>
      <p:ext uri="{BB962C8B-B14F-4D97-AF65-F5344CB8AC3E}">
        <p14:creationId xmlns:p14="http://schemas.microsoft.com/office/powerpoint/2010/main" val="7029837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F589-7C37-35A5-D5AC-C0363D3D678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3838A1-8410-9DE7-748C-C99FC0E98D91}"/>
              </a:ext>
            </a:extLst>
          </p:cNvPr>
          <p:cNvPicPr>
            <a:picLocks noGrp="1" noChangeAspect="1"/>
          </p:cNvPicPr>
          <p:nvPr>
            <p:ph idx="1"/>
          </p:nvPr>
        </p:nvPicPr>
        <p:blipFill>
          <a:blip r:embed="rId2"/>
          <a:stretch>
            <a:fillRect/>
          </a:stretch>
        </p:blipFill>
        <p:spPr>
          <a:xfrm>
            <a:off x="838200" y="365126"/>
            <a:ext cx="10515600" cy="4994666"/>
          </a:xfrm>
        </p:spPr>
      </p:pic>
      <p:pic>
        <p:nvPicPr>
          <p:cNvPr id="7" name="Picture 6">
            <a:extLst>
              <a:ext uri="{FF2B5EF4-FFF2-40B4-BE49-F238E27FC236}">
                <a16:creationId xmlns:a16="http://schemas.microsoft.com/office/drawing/2014/main" id="{E5B7E871-C221-071D-767C-83E7978DA8AB}"/>
              </a:ext>
            </a:extLst>
          </p:cNvPr>
          <p:cNvPicPr>
            <a:picLocks noChangeAspect="1"/>
          </p:cNvPicPr>
          <p:nvPr/>
        </p:nvPicPr>
        <p:blipFill>
          <a:blip r:embed="rId3"/>
          <a:stretch>
            <a:fillRect/>
          </a:stretch>
        </p:blipFill>
        <p:spPr>
          <a:xfrm>
            <a:off x="932030" y="5399424"/>
            <a:ext cx="10421769" cy="1093450"/>
          </a:xfrm>
          <a:prstGeom prst="rect">
            <a:avLst/>
          </a:prstGeom>
        </p:spPr>
      </p:pic>
    </p:spTree>
    <p:extLst>
      <p:ext uri="{BB962C8B-B14F-4D97-AF65-F5344CB8AC3E}">
        <p14:creationId xmlns:p14="http://schemas.microsoft.com/office/powerpoint/2010/main" val="102263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5155-044A-9EB1-5EA5-E350A113F7E9}"/>
              </a:ext>
            </a:extLst>
          </p:cNvPr>
          <p:cNvSpPr>
            <a:spLocks noGrp="1"/>
          </p:cNvSpPr>
          <p:nvPr>
            <p:ph type="title"/>
          </p:nvPr>
        </p:nvSpPr>
        <p:spPr/>
        <p:txBody>
          <a:bodyPr/>
          <a:lstStyle/>
          <a:p>
            <a:r>
              <a:rPr lang="en-US" dirty="0"/>
              <a:t>Elements of health promotion-3</a:t>
            </a:r>
          </a:p>
        </p:txBody>
      </p:sp>
      <p:sp>
        <p:nvSpPr>
          <p:cNvPr id="3" name="Content Placeholder 2">
            <a:extLst>
              <a:ext uri="{FF2B5EF4-FFF2-40B4-BE49-F238E27FC236}">
                <a16:creationId xmlns:a16="http://schemas.microsoft.com/office/drawing/2014/main" id="{3B6B864B-0869-DC64-F1A4-F905E079FC91}"/>
              </a:ext>
            </a:extLst>
          </p:cNvPr>
          <p:cNvSpPr>
            <a:spLocks noGrp="1"/>
          </p:cNvSpPr>
          <p:nvPr>
            <p:ph idx="1"/>
          </p:nvPr>
        </p:nvSpPr>
        <p:spPr/>
        <p:txBody>
          <a:bodyPr/>
          <a:lstStyle/>
          <a:p>
            <a:pPr marL="0" indent="0" fontAlgn="base">
              <a:buNone/>
            </a:pPr>
            <a:r>
              <a:rPr lang="en-GB" b="1" dirty="0"/>
              <a:t>3. Healthy cities </a:t>
            </a:r>
          </a:p>
          <a:p>
            <a:pPr marL="0" indent="0">
              <a:buNone/>
            </a:pPr>
            <a:r>
              <a:rPr lang="en-GB" dirty="0"/>
              <a:t>Cities have a key role to play in promoting good health. Strong leadership and commitment at the municipal level is essential to healthy urban planning and to build up preventive measures in communities and primary health care facilities. From healthy cities evolve healthy countries and, ultimately, a healthier world. </a:t>
            </a:r>
            <a:endParaRPr lang="en-US" dirty="0"/>
          </a:p>
          <a:p>
            <a:endParaRPr lang="en-US" dirty="0"/>
          </a:p>
        </p:txBody>
      </p:sp>
    </p:spTree>
    <p:extLst>
      <p:ext uri="{BB962C8B-B14F-4D97-AF65-F5344CB8AC3E}">
        <p14:creationId xmlns:p14="http://schemas.microsoft.com/office/powerpoint/2010/main" val="401595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Ottawa charter</a:t>
            </a:r>
          </a:p>
        </p:txBody>
      </p:sp>
      <p:sp>
        <p:nvSpPr>
          <p:cNvPr id="3" name="Content Placeholder 2"/>
          <p:cNvSpPr>
            <a:spLocks noGrp="1"/>
          </p:cNvSpPr>
          <p:nvPr>
            <p:ph idx="1"/>
          </p:nvPr>
        </p:nvSpPr>
        <p:spPr/>
        <p:txBody>
          <a:bodyPr>
            <a:normAutofit fontScale="92500" lnSpcReduction="20000"/>
          </a:bodyPr>
          <a:lstStyle/>
          <a:p>
            <a:pPr fontAlgn="base"/>
            <a:r>
              <a:rPr lang="en-GB" dirty="0"/>
              <a:t>First International Conference on Health Promotion, Ottawa, 21 November 1986</a:t>
            </a:r>
          </a:p>
          <a:p>
            <a:pPr fontAlgn="base"/>
            <a:r>
              <a:rPr lang="en-GB" dirty="0"/>
              <a:t>The first International Conference on Health Promotion, meeting in Ottawa this 21st day of November 1986, hereby presents this CHARTER for action to achieve Health for All by the year 2000 and beyond.</a:t>
            </a:r>
          </a:p>
          <a:p>
            <a:pPr fontAlgn="base"/>
            <a:r>
              <a:rPr lang="en-GB" dirty="0"/>
              <a:t>This conference was primarily a response to growing expectations for a new public health movement around the world. </a:t>
            </a:r>
          </a:p>
          <a:p>
            <a:pPr fontAlgn="base"/>
            <a:r>
              <a:rPr lang="en-GB" dirty="0"/>
              <a:t>Discussions focused on the needs in industrialized countries, but took into account similar concerns in all other regions.</a:t>
            </a:r>
          </a:p>
          <a:p>
            <a:pPr fontAlgn="base"/>
            <a:r>
              <a:rPr lang="en-GB" dirty="0"/>
              <a:t> It built on the progress made through the Declaration on Primary Health Care at Alma-Ata, the World Health Organization's Targets for Health for All document, and the recent debate at the World Health Assembly on intersectoral action for health.</a:t>
            </a:r>
          </a:p>
          <a:p>
            <a:endParaRPr lang="en-US" dirty="0"/>
          </a:p>
        </p:txBody>
      </p:sp>
    </p:spTree>
    <p:extLst>
      <p:ext uri="{BB962C8B-B14F-4D97-AF65-F5344CB8AC3E}">
        <p14:creationId xmlns:p14="http://schemas.microsoft.com/office/powerpoint/2010/main" val="156755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BD1B-3FC8-7540-6B74-8BB84B4D92CD}"/>
              </a:ext>
            </a:extLst>
          </p:cNvPr>
          <p:cNvSpPr>
            <a:spLocks noGrp="1"/>
          </p:cNvSpPr>
          <p:nvPr>
            <p:ph type="title"/>
          </p:nvPr>
        </p:nvSpPr>
        <p:spPr/>
        <p:txBody>
          <a:bodyPr/>
          <a:lstStyle/>
          <a:p>
            <a:r>
              <a:rPr lang="en-US" dirty="0"/>
              <a:t>Declarations of the Ottawa charter conference</a:t>
            </a:r>
          </a:p>
        </p:txBody>
      </p:sp>
      <p:sp>
        <p:nvSpPr>
          <p:cNvPr id="3" name="Content Placeholder 2">
            <a:extLst>
              <a:ext uri="{FF2B5EF4-FFF2-40B4-BE49-F238E27FC236}">
                <a16:creationId xmlns:a16="http://schemas.microsoft.com/office/drawing/2014/main" id="{BBA1724F-A259-7820-A614-D466ABE5C773}"/>
              </a:ext>
            </a:extLst>
          </p:cNvPr>
          <p:cNvSpPr>
            <a:spLocks noGrp="1"/>
          </p:cNvSpPr>
          <p:nvPr>
            <p:ph idx="1"/>
          </p:nvPr>
        </p:nvSpPr>
        <p:spPr/>
        <p:txBody>
          <a:bodyPr/>
          <a:lstStyle/>
          <a:p>
            <a:r>
              <a:rPr lang="en-US" dirty="0"/>
              <a:t>health Promotion should be a part of </a:t>
            </a:r>
            <a:r>
              <a:rPr lang="en-US" b="1" dirty="0"/>
              <a:t>public policy, documents and measures.</a:t>
            </a:r>
          </a:p>
          <a:p>
            <a:r>
              <a:rPr lang="en-US" dirty="0"/>
              <a:t>Health promotion should be a part of </a:t>
            </a:r>
            <a:r>
              <a:rPr lang="en-US" b="1" dirty="0"/>
              <a:t>community policy and practice</a:t>
            </a:r>
            <a:r>
              <a:rPr lang="en-US" dirty="0"/>
              <a:t>.</a:t>
            </a:r>
          </a:p>
          <a:p>
            <a:r>
              <a:rPr lang="en-US" dirty="0"/>
              <a:t>Environment should </a:t>
            </a:r>
            <a:r>
              <a:rPr lang="en-US" b="1" dirty="0"/>
              <a:t>enable and promote health</a:t>
            </a:r>
            <a:r>
              <a:rPr lang="en-US" dirty="0"/>
              <a:t>.</a:t>
            </a:r>
          </a:p>
          <a:p>
            <a:r>
              <a:rPr lang="en-US" dirty="0"/>
              <a:t>People should be able to </a:t>
            </a:r>
            <a:r>
              <a:rPr lang="en-US" b="1" dirty="0"/>
              <a:t>gain information, knowledge and skills </a:t>
            </a:r>
            <a:r>
              <a:rPr lang="en-US" dirty="0"/>
              <a:t>enabling development of health.</a:t>
            </a:r>
          </a:p>
          <a:p>
            <a:r>
              <a:rPr lang="en-US" dirty="0"/>
              <a:t>Health services should more </a:t>
            </a:r>
            <a:r>
              <a:rPr lang="en-US" b="1" dirty="0"/>
              <a:t>orient on health promotion and support</a:t>
            </a:r>
            <a:r>
              <a:rPr lang="en-US" dirty="0"/>
              <a:t>.</a:t>
            </a:r>
          </a:p>
        </p:txBody>
      </p:sp>
    </p:spTree>
    <p:extLst>
      <p:ext uri="{BB962C8B-B14F-4D97-AF65-F5344CB8AC3E}">
        <p14:creationId xmlns:p14="http://schemas.microsoft.com/office/powerpoint/2010/main" val="216992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6C84-B5D4-A5BF-E498-6467820B4566}"/>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96ABA256-F74F-70E2-3239-ECA0811DFDEF}"/>
              </a:ext>
            </a:extLst>
          </p:cNvPr>
          <p:cNvSpPr>
            <a:spLocks noGrp="1"/>
          </p:cNvSpPr>
          <p:nvPr>
            <p:ph idx="1"/>
          </p:nvPr>
        </p:nvSpPr>
        <p:spPr/>
        <p:txBody>
          <a:bodyPr/>
          <a:lstStyle/>
          <a:p>
            <a:r>
              <a:rPr lang="en-US" dirty="0"/>
              <a:t>1. healthy public policy</a:t>
            </a:r>
          </a:p>
          <a:p>
            <a:r>
              <a:rPr lang="en-US" dirty="0"/>
              <a:t>It is a pre-requisite for successful health promotion.</a:t>
            </a:r>
          </a:p>
          <a:p>
            <a:r>
              <a:rPr lang="en-US" dirty="0"/>
              <a:t>A healthy public policy is characterized by a concern for health and equity and a accountability for health impacts.</a:t>
            </a:r>
          </a:p>
          <a:p>
            <a:r>
              <a:rPr lang="en-US" dirty="0"/>
              <a:t>Health should be made a priority item on the agendas of policy-makers in all sectors.</a:t>
            </a:r>
          </a:p>
          <a:p>
            <a:r>
              <a:rPr lang="en-US" dirty="0"/>
              <a:t>Policy-makers should be made aware of the health consequences of their decision. They should create pro-health policies, whether in the areas of development, legislation, taxation </a:t>
            </a:r>
            <a:r>
              <a:rPr lang="en-US" dirty="0" err="1"/>
              <a:t>etc</a:t>
            </a:r>
            <a:r>
              <a:rPr lang="en-US" dirty="0"/>
              <a:t> </a:t>
            </a:r>
          </a:p>
        </p:txBody>
      </p:sp>
    </p:spTree>
    <p:extLst>
      <p:ext uri="{BB962C8B-B14F-4D97-AF65-F5344CB8AC3E}">
        <p14:creationId xmlns:p14="http://schemas.microsoft.com/office/powerpoint/2010/main" val="57910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B2A-EAC8-22FA-E67C-81463A971662}"/>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4BFD889F-502B-D130-B4A5-BBF879B6CE48}"/>
              </a:ext>
            </a:extLst>
          </p:cNvPr>
          <p:cNvSpPr>
            <a:spLocks noGrp="1"/>
          </p:cNvSpPr>
          <p:nvPr>
            <p:ph idx="1"/>
          </p:nvPr>
        </p:nvSpPr>
        <p:spPr/>
        <p:txBody>
          <a:bodyPr>
            <a:normAutofit fontScale="92500"/>
          </a:bodyPr>
          <a:lstStyle/>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Health public policy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Healthy public policy covers a combination of diverse by contemporary measures and approaches such as legislation, taxation, fiscal incentives and disincentives, policy analysis and review and organizational change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Joint action by all sectors will to achieving safer and healthier goods and services, healthier public services, and cleaner and more healthy environmental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The aim is to make the healthier choice the easy choice for all people </a:t>
            </a:r>
          </a:p>
          <a:p>
            <a:endParaRPr lang="en-US" dirty="0"/>
          </a:p>
        </p:txBody>
      </p:sp>
    </p:spTree>
    <p:extLst>
      <p:ext uri="{BB962C8B-B14F-4D97-AF65-F5344CB8AC3E}">
        <p14:creationId xmlns:p14="http://schemas.microsoft.com/office/powerpoint/2010/main" val="88401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PROMOTION</a:t>
            </a:r>
          </a:p>
        </p:txBody>
      </p:sp>
      <p:sp>
        <p:nvSpPr>
          <p:cNvPr id="3" name="Subtitle 2"/>
          <p:cNvSpPr>
            <a:spLocks noGrp="1"/>
          </p:cNvSpPr>
          <p:nvPr>
            <p:ph type="body" idx="1"/>
          </p:nvPr>
        </p:nvSpPr>
        <p:spPr/>
        <p:txBody>
          <a:bodyPr/>
          <a:lstStyle/>
          <a:p>
            <a:r>
              <a:rPr lang="en-US" sz="4000" b="1" dirty="0" err="1"/>
              <a:t>Ms</a:t>
            </a:r>
            <a:r>
              <a:rPr lang="en-US" sz="4000" b="1" dirty="0"/>
              <a:t> Omuro</a:t>
            </a:r>
          </a:p>
          <a:p>
            <a:r>
              <a:rPr lang="en-US" dirty="0"/>
              <a:t>.</a:t>
            </a:r>
          </a:p>
          <a:p>
            <a:endParaRPr lang="en-US" dirty="0"/>
          </a:p>
        </p:txBody>
      </p:sp>
      <p:pic>
        <p:nvPicPr>
          <p:cNvPr id="5" name="Picture 4">
            <a:extLst>
              <a:ext uri="{FF2B5EF4-FFF2-40B4-BE49-F238E27FC236}">
                <a16:creationId xmlns:a16="http://schemas.microsoft.com/office/drawing/2014/main" id="{D2BD0D15-1DB1-C45E-A616-6C46EF22686D}"/>
              </a:ext>
            </a:extLst>
          </p:cNvPr>
          <p:cNvPicPr>
            <a:picLocks noChangeAspect="1"/>
          </p:cNvPicPr>
          <p:nvPr/>
        </p:nvPicPr>
        <p:blipFill>
          <a:blip r:embed="rId2"/>
          <a:stretch>
            <a:fillRect/>
          </a:stretch>
        </p:blipFill>
        <p:spPr>
          <a:xfrm>
            <a:off x="2925142" y="768350"/>
            <a:ext cx="3886200" cy="2872673"/>
          </a:xfrm>
          <a:prstGeom prst="rect">
            <a:avLst/>
          </a:prstGeom>
        </p:spPr>
      </p:pic>
    </p:spTree>
    <p:extLst>
      <p:ext uri="{BB962C8B-B14F-4D97-AF65-F5344CB8AC3E}">
        <p14:creationId xmlns:p14="http://schemas.microsoft.com/office/powerpoint/2010/main" val="355416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4707-C7BF-0BCC-B628-77E2D39EEB32}"/>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F5B7679A-B594-8668-3322-17C2EB46FB82}"/>
              </a:ext>
            </a:extLst>
          </p:cNvPr>
          <p:cNvSpPr>
            <a:spLocks noGrp="1"/>
          </p:cNvSpPr>
          <p:nvPr>
            <p:ph idx="1"/>
          </p:nvPr>
        </p:nvSpPr>
        <p:spPr/>
        <p:txBody>
          <a:bodyPr>
            <a:normAutofit fontScale="92500" lnSpcReduction="10000"/>
          </a:bodyPr>
          <a:lstStyle/>
          <a:p>
            <a:r>
              <a:rPr lang="en-US" sz="2800" b="1" dirty="0">
                <a:effectLst/>
                <a:latin typeface="Calibri" panose="020F0502020204030204" pitchFamily="34" charset="0"/>
                <a:ea typeface="SimSun" panose="02010600030101010101" pitchFamily="2" charset="-122"/>
                <a:cs typeface="Times New Roman" panose="02020603050405020304" pitchFamily="18" charset="0"/>
              </a:rPr>
              <a:t>Health public policy </a:t>
            </a: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Health promotion should lead to a supportive environment to enable people to lead healthy live </a:t>
            </a: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According to Adelaide Conference(1988) the aim of HPP is to create a supportive environment to enable people to lead health lives. Healthy choices are thereby made and easier for citizens.</a:t>
            </a: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All relevant government sectors like agriculture, trade, industry,  education and finance need to be given important consideration to health as an essential factor during their formulation</a:t>
            </a:r>
          </a:p>
          <a:p>
            <a:endParaRPr lang="en-US" dirty="0"/>
          </a:p>
        </p:txBody>
      </p:sp>
    </p:spTree>
    <p:extLst>
      <p:ext uri="{BB962C8B-B14F-4D97-AF65-F5344CB8AC3E}">
        <p14:creationId xmlns:p14="http://schemas.microsoft.com/office/powerpoint/2010/main" val="301207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3595-C70E-11DE-0FEF-0F4F20D843A1}"/>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DBCD4EC3-CAA7-2470-8356-D5F88160A1E1}"/>
              </a:ext>
            </a:extLst>
          </p:cNvPr>
          <p:cNvSpPr>
            <a:spLocks noGrp="1"/>
          </p:cNvSpPr>
          <p:nvPr>
            <p:ph idx="1"/>
          </p:nvPr>
        </p:nvSpPr>
        <p:spPr/>
        <p:txBody>
          <a:bodyPr/>
          <a:lstStyle/>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2. Create a supportive environment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A supporting environment is essential for health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Supportive environment covers the physical , social, economic and political environment.</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Supportive environment encompass where live, work and play. This is what is envisaged by the setting approach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Everyone has a role is creating a supportive environment.</a:t>
            </a:r>
          </a:p>
          <a:p>
            <a:endParaRPr lang="en-US" dirty="0"/>
          </a:p>
        </p:txBody>
      </p:sp>
      <p:pic>
        <p:nvPicPr>
          <p:cNvPr id="5" name="Picture 4">
            <a:extLst>
              <a:ext uri="{FF2B5EF4-FFF2-40B4-BE49-F238E27FC236}">
                <a16:creationId xmlns:a16="http://schemas.microsoft.com/office/drawing/2014/main" id="{35C41197-9DA2-9754-B6F9-AC7D11B3E1F6}"/>
              </a:ext>
            </a:extLst>
          </p:cNvPr>
          <p:cNvPicPr>
            <a:picLocks noChangeAspect="1"/>
          </p:cNvPicPr>
          <p:nvPr/>
        </p:nvPicPr>
        <p:blipFill>
          <a:blip r:embed="rId2"/>
          <a:stretch>
            <a:fillRect/>
          </a:stretch>
        </p:blipFill>
        <p:spPr>
          <a:xfrm>
            <a:off x="8136835" y="912627"/>
            <a:ext cx="1943573" cy="845530"/>
          </a:xfrm>
          <a:prstGeom prst="rect">
            <a:avLst/>
          </a:prstGeom>
        </p:spPr>
      </p:pic>
    </p:spTree>
    <p:extLst>
      <p:ext uri="{BB962C8B-B14F-4D97-AF65-F5344CB8AC3E}">
        <p14:creationId xmlns:p14="http://schemas.microsoft.com/office/powerpoint/2010/main" val="221389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67A5-E245-2184-E778-F365EF2F60EB}"/>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BAB720D0-337A-854E-1812-8A3CEE46D0BE}"/>
              </a:ext>
            </a:extLst>
          </p:cNvPr>
          <p:cNvSpPr>
            <a:spLocks noGrp="1"/>
          </p:cNvSpPr>
          <p:nvPr>
            <p:ph idx="1"/>
          </p:nvPr>
        </p:nvSpPr>
        <p:spPr/>
        <p:txBody>
          <a:bodyPr>
            <a:normAutofit lnSpcReduction="10000"/>
          </a:bodyPr>
          <a:lstStyle/>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3. Strengthen community action; community participation.</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According to Ottawa charter, health promotion works concrete and effective community action in setting priorities, making decisions, planning strategy and implementing them to achieve better health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There are many ways of defining a community. Factors are geographical, culture or social stratification </a:t>
            </a:r>
          </a:p>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community action </a:t>
            </a:r>
            <a:r>
              <a:rPr lang="en-US" dirty="0">
                <a:effectLst/>
                <a:latin typeface="Calibri" panose="020F0502020204030204" pitchFamily="34" charset="0"/>
                <a:ea typeface="SimSun" panose="02010600030101010101" pitchFamily="2" charset="-122"/>
                <a:cs typeface="Times New Roman" panose="02020603050405020304" pitchFamily="18" charset="0"/>
              </a:rPr>
              <a:t>is any activity undertaken by the community in order to affect change(including voluntary or self help services.</a:t>
            </a:r>
          </a:p>
          <a:p>
            <a:endParaRPr lang="en-US" dirty="0"/>
          </a:p>
        </p:txBody>
      </p:sp>
      <p:pic>
        <p:nvPicPr>
          <p:cNvPr id="5" name="Picture 4">
            <a:extLst>
              <a:ext uri="{FF2B5EF4-FFF2-40B4-BE49-F238E27FC236}">
                <a16:creationId xmlns:a16="http://schemas.microsoft.com/office/drawing/2014/main" id="{98DF75B7-A9D6-5309-AA2F-3A17D1C4E320}"/>
              </a:ext>
            </a:extLst>
          </p:cNvPr>
          <p:cNvPicPr>
            <a:picLocks noChangeAspect="1"/>
          </p:cNvPicPr>
          <p:nvPr/>
        </p:nvPicPr>
        <p:blipFill>
          <a:blip r:embed="rId2"/>
          <a:stretch>
            <a:fillRect/>
          </a:stretch>
        </p:blipFill>
        <p:spPr>
          <a:xfrm>
            <a:off x="9197009" y="848139"/>
            <a:ext cx="1628597" cy="977486"/>
          </a:xfrm>
          <a:prstGeom prst="rect">
            <a:avLst/>
          </a:prstGeom>
        </p:spPr>
      </p:pic>
    </p:spTree>
    <p:extLst>
      <p:ext uri="{BB962C8B-B14F-4D97-AF65-F5344CB8AC3E}">
        <p14:creationId xmlns:p14="http://schemas.microsoft.com/office/powerpoint/2010/main" val="127484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6A24-05DA-41B2-3018-0BF2E6B7143A}"/>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F8972023-1987-71F6-C953-8C5D1960CE66}"/>
              </a:ext>
            </a:extLst>
          </p:cNvPr>
          <p:cNvSpPr>
            <a:spLocks noGrp="1"/>
          </p:cNvSpPr>
          <p:nvPr>
            <p:ph idx="1"/>
          </p:nvPr>
        </p:nvSpPr>
        <p:spPr/>
        <p:txBody>
          <a:bodyPr>
            <a:normAutofit fontScale="85000" lnSpcReduction="20000"/>
          </a:bodyPr>
          <a:lstStyle/>
          <a:p>
            <a:r>
              <a:rPr lang="en-US" sz="2800" b="1" dirty="0">
                <a:effectLst/>
                <a:latin typeface="Calibri" panose="020F0502020204030204" pitchFamily="34" charset="0"/>
                <a:ea typeface="SimSun" panose="02010600030101010101" pitchFamily="2" charset="-122"/>
                <a:cs typeface="Times New Roman" panose="02020603050405020304" pitchFamily="18" charset="0"/>
              </a:rPr>
              <a:t>3. Strengthen community action; community participation.</a:t>
            </a:r>
          </a:p>
          <a:p>
            <a:pPr marL="0" marR="0">
              <a:lnSpc>
                <a:spcPct val="115000"/>
              </a:lnSpc>
              <a:spcBef>
                <a:spcPts val="0"/>
              </a:spcBef>
              <a:spcAft>
                <a:spcPts val="1000"/>
              </a:spcAft>
            </a:pPr>
            <a:r>
              <a:rPr lang="en-US" dirty="0"/>
              <a:t>Community participation covers a spectrum of activities </a:t>
            </a:r>
          </a:p>
          <a:p>
            <a:pPr marL="0" marR="0">
              <a:lnSpc>
                <a:spcPct val="115000"/>
              </a:lnSpc>
              <a:spcBef>
                <a:spcPts val="0"/>
              </a:spcBef>
              <a:spcAft>
                <a:spcPts val="1000"/>
              </a:spcAft>
            </a:pPr>
            <a:r>
              <a:rPr lang="en-US" dirty="0"/>
              <a:t>At the low end, it may be token participation in the form of consultation or endorsing plans drawn up by the health authorities. At the high end, it may be in the form of ‘people power’ where they have full say in identifying needs, setting priorities, planning strategies and activities and implementing the </a:t>
            </a:r>
            <a:r>
              <a:rPr lang="en-US" dirty="0" err="1"/>
              <a:t>programme</a:t>
            </a:r>
            <a:r>
              <a:rPr lang="en-US" dirty="0"/>
              <a:t>.</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Full participation occurs when communities participate in equal partnership with health professionals as stakeholders in setting the health agenda.</a:t>
            </a:r>
          </a:p>
          <a:p>
            <a:pPr marL="0" marR="0">
              <a:lnSpc>
                <a:spcPct val="115000"/>
              </a:lnSpc>
              <a:spcBef>
                <a:spcPts val="0"/>
              </a:spcBef>
              <a:spcAft>
                <a:spcPts val="1000"/>
              </a:spcAft>
            </a:pPr>
            <a:r>
              <a:rPr lang="en-US" sz="2800" b="1" dirty="0">
                <a:effectLst/>
                <a:latin typeface="Calibri" panose="020F0502020204030204" pitchFamily="34" charset="0"/>
                <a:ea typeface="SimSun" panose="02010600030101010101" pitchFamily="2" charset="-122"/>
                <a:cs typeface="Times New Roman" panose="02020603050405020304" pitchFamily="18" charset="0"/>
              </a:rPr>
              <a:t>Community participation </a:t>
            </a:r>
            <a:r>
              <a:rPr lang="en-US" sz="2800" dirty="0">
                <a:effectLst/>
                <a:latin typeface="Calibri" panose="020F0502020204030204" pitchFamily="34" charset="0"/>
                <a:ea typeface="SimSun" panose="02010600030101010101" pitchFamily="2" charset="-122"/>
                <a:cs typeface="Times New Roman" panose="02020603050405020304" pitchFamily="18" charset="0"/>
              </a:rPr>
              <a:t>is a social process where by groups with shared living in a defined geographical area actively pursue identification of their needs, take decisions and establish mechanisms to meet their needs </a:t>
            </a:r>
          </a:p>
          <a:p>
            <a:endParaRPr lang="en-US" dirty="0"/>
          </a:p>
        </p:txBody>
      </p:sp>
    </p:spTree>
    <p:extLst>
      <p:ext uri="{BB962C8B-B14F-4D97-AF65-F5344CB8AC3E}">
        <p14:creationId xmlns:p14="http://schemas.microsoft.com/office/powerpoint/2010/main" val="124591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3C02-694E-02EB-9038-046B4B599F1D}"/>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8A92CC9B-ADAD-E0B5-39BA-5BCCF810F1C4}"/>
              </a:ext>
            </a:extLst>
          </p:cNvPr>
          <p:cNvSpPr>
            <a:spLocks noGrp="1"/>
          </p:cNvSpPr>
          <p:nvPr>
            <p:ph idx="1"/>
          </p:nvPr>
        </p:nvSpPr>
        <p:spPr/>
        <p:txBody>
          <a:bodyPr/>
          <a:lstStyle/>
          <a:p>
            <a:r>
              <a:rPr lang="en-US" sz="2800" b="1" dirty="0">
                <a:effectLst/>
                <a:latin typeface="Calibri" panose="020F0502020204030204" pitchFamily="34" charset="0"/>
                <a:ea typeface="SimSun" panose="02010600030101010101" pitchFamily="2" charset="-122"/>
                <a:cs typeface="Times New Roman" panose="02020603050405020304" pitchFamily="18" charset="0"/>
              </a:rPr>
              <a:t>3. Strengthen community action; community participation.</a:t>
            </a: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According to Jakarta declaration 1977, health promotion improves both the ability of the individual to take action and the capacity of the group, organization communities to influence the determinants of health </a:t>
            </a: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Empowerment is an important strategy based on the notion health is significantly affected by the extent to one has control or power over one's life </a:t>
            </a:r>
          </a:p>
          <a:p>
            <a:endParaRPr lang="en-US" dirty="0"/>
          </a:p>
        </p:txBody>
      </p:sp>
    </p:spTree>
    <p:extLst>
      <p:ext uri="{BB962C8B-B14F-4D97-AF65-F5344CB8AC3E}">
        <p14:creationId xmlns:p14="http://schemas.microsoft.com/office/powerpoint/2010/main" val="382365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2F44-5B93-C090-A4B5-16543DE2525A}"/>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418517C4-3D70-6A1A-BA55-0C81CC250B13}"/>
              </a:ext>
            </a:extLst>
          </p:cNvPr>
          <p:cNvSpPr>
            <a:spLocks noGrp="1"/>
          </p:cNvSpPr>
          <p:nvPr>
            <p:ph idx="1"/>
          </p:nvPr>
        </p:nvSpPr>
        <p:spPr/>
        <p:txBody>
          <a:bodyPr>
            <a:normAutofit/>
          </a:bodyPr>
          <a:lstStyle/>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4. Develop personal skill </a:t>
            </a:r>
          </a:p>
          <a:p>
            <a:r>
              <a:rPr lang="en-US" dirty="0"/>
              <a:t>Strategies for empowering the community include leadership training, learning opportunities for health, and access to resources including material and funding </a:t>
            </a:r>
          </a:p>
          <a:p>
            <a:r>
              <a:rPr lang="en-US" dirty="0"/>
              <a:t>Empowerment helps people to identify their own needs and concerns, and gain the power, skills and confidence to act upon them. It is a bottom-up strategy which requires the health promoter to act as a facilitator and catalyst for change.</a:t>
            </a:r>
          </a:p>
        </p:txBody>
      </p:sp>
    </p:spTree>
    <p:extLst>
      <p:ext uri="{BB962C8B-B14F-4D97-AF65-F5344CB8AC3E}">
        <p14:creationId xmlns:p14="http://schemas.microsoft.com/office/powerpoint/2010/main" val="213290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1119-C0D4-5CCD-840D-00E042624AAC}"/>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2571F345-2177-A2A6-F225-4B4BCF0ACE45}"/>
              </a:ext>
            </a:extLst>
          </p:cNvPr>
          <p:cNvSpPr>
            <a:spLocks noGrp="1"/>
          </p:cNvSpPr>
          <p:nvPr>
            <p:ph idx="1"/>
          </p:nvPr>
        </p:nvSpPr>
        <p:spPr/>
        <p:txBody>
          <a:bodyPr/>
          <a:lstStyle/>
          <a:p>
            <a:r>
              <a:rPr lang="en-US" sz="2800" b="1" dirty="0">
                <a:effectLst/>
                <a:latin typeface="Calibri" panose="020F0502020204030204" pitchFamily="34" charset="0"/>
                <a:ea typeface="SimSun" panose="02010600030101010101" pitchFamily="2" charset="-122"/>
                <a:cs typeface="Times New Roman" panose="02020603050405020304" pitchFamily="18" charset="0"/>
              </a:rPr>
              <a:t>4. Develop personal skill </a:t>
            </a:r>
          </a:p>
          <a:p>
            <a:r>
              <a:rPr lang="en-US" dirty="0"/>
              <a:t>Skills which can promote an individual’s health include those pertaining to identifying, selecting and applying healthy options in daily life. </a:t>
            </a:r>
          </a:p>
          <a:p>
            <a:r>
              <a:rPr lang="en-US" dirty="0"/>
              <a:t>Health education is life-long, so that people can develop the relevant skills to meet the health challenges of all stages of life, and to be able to cope with chronic illness and disabilities. </a:t>
            </a:r>
          </a:p>
          <a:p>
            <a:r>
              <a:rPr lang="en-US" dirty="0"/>
              <a:t>Health education should be conducted in all settings.</a:t>
            </a:r>
          </a:p>
        </p:txBody>
      </p:sp>
    </p:spTree>
    <p:extLst>
      <p:ext uri="{BB962C8B-B14F-4D97-AF65-F5344CB8AC3E}">
        <p14:creationId xmlns:p14="http://schemas.microsoft.com/office/powerpoint/2010/main" val="195739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49A0-0830-E934-194D-492284ABC92C}"/>
              </a:ext>
            </a:extLst>
          </p:cNvPr>
          <p:cNvSpPr>
            <a:spLocks noGrp="1"/>
          </p:cNvSpPr>
          <p:nvPr>
            <p:ph type="title"/>
          </p:nvPr>
        </p:nvSpPr>
        <p:spPr/>
        <p:txBody>
          <a:bodyPr/>
          <a:lstStyle/>
          <a:p>
            <a:r>
              <a:rPr lang="en-US" dirty="0"/>
              <a:t>The five major areas/strategies in health promotion(Ottawa charter)</a:t>
            </a:r>
          </a:p>
        </p:txBody>
      </p:sp>
      <p:sp>
        <p:nvSpPr>
          <p:cNvPr id="3" name="Content Placeholder 2">
            <a:extLst>
              <a:ext uri="{FF2B5EF4-FFF2-40B4-BE49-F238E27FC236}">
                <a16:creationId xmlns:a16="http://schemas.microsoft.com/office/drawing/2014/main" id="{E56D1DFC-895F-E7AD-EB5B-5788670111DE}"/>
              </a:ext>
            </a:extLst>
          </p:cNvPr>
          <p:cNvSpPr>
            <a:spLocks noGrp="1"/>
          </p:cNvSpPr>
          <p:nvPr>
            <p:ph idx="1"/>
          </p:nvPr>
        </p:nvSpPr>
        <p:spPr/>
        <p:txBody>
          <a:bodyPr/>
          <a:lstStyle/>
          <a:p>
            <a:pPr marL="0" marR="0">
              <a:lnSpc>
                <a:spcPct val="115000"/>
              </a:lnSpc>
              <a:spcBef>
                <a:spcPts val="0"/>
              </a:spcBef>
              <a:spcAft>
                <a:spcPts val="1000"/>
              </a:spcAft>
            </a:pPr>
            <a:r>
              <a:rPr lang="en-US" b="1" dirty="0">
                <a:effectLst/>
                <a:latin typeface="Calibri" panose="020F0502020204030204" pitchFamily="34" charset="0"/>
                <a:ea typeface="SimSun" panose="02010600030101010101" pitchFamily="2" charset="-122"/>
                <a:cs typeface="Times New Roman" panose="02020603050405020304" pitchFamily="18" charset="0"/>
              </a:rPr>
              <a:t>5. Reorient health services </a:t>
            </a:r>
          </a:p>
          <a:p>
            <a:r>
              <a:rPr lang="en-US" dirty="0"/>
              <a:t>Shift of emphasis from provision of curative services. </a:t>
            </a:r>
          </a:p>
          <a:p>
            <a:r>
              <a:rPr lang="en-US" dirty="0"/>
              <a:t>Health care system must be equitable and client-centered. </a:t>
            </a:r>
          </a:p>
          <a:p>
            <a:r>
              <a:rPr lang="en-US" dirty="0"/>
              <a:t>May necessitate reengineering and organizational change, especially in the areas of professional education and training, management, recruitment and deployment of health personnel, and planning, development and delivery of services</a:t>
            </a:r>
          </a:p>
        </p:txBody>
      </p:sp>
    </p:spTree>
    <p:extLst>
      <p:ext uri="{BB962C8B-B14F-4D97-AF65-F5344CB8AC3E}">
        <p14:creationId xmlns:p14="http://schemas.microsoft.com/office/powerpoint/2010/main" val="106268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D005-291E-7D8B-6F5B-EF0EC896DC05}"/>
              </a:ext>
            </a:extLst>
          </p:cNvPr>
          <p:cNvSpPr>
            <a:spLocks noGrp="1"/>
          </p:cNvSpPr>
          <p:nvPr>
            <p:ph type="title"/>
          </p:nvPr>
        </p:nvSpPr>
        <p:spPr/>
        <p:txBody>
          <a:bodyPr/>
          <a:lstStyle/>
          <a:p>
            <a:r>
              <a:rPr lang="en-US" sz="4400" b="0" i="0" u="none" strike="noStrike" baseline="0" dirty="0">
                <a:solidFill>
                  <a:srgbClr val="3333FF"/>
                </a:solidFill>
                <a:latin typeface="Impact" panose="020B0806030902050204" pitchFamily="34" charset="0"/>
              </a:rPr>
              <a:t>IMPORTANT AREAS FOR CONSIDERATION IN HEALTH PROMOTION (Ottawa Charter, 1986)</a:t>
            </a:r>
            <a:endParaRPr lang="en-US" dirty="0"/>
          </a:p>
        </p:txBody>
      </p:sp>
      <p:graphicFrame>
        <p:nvGraphicFramePr>
          <p:cNvPr id="4" name="Content Placeholder 3">
            <a:extLst>
              <a:ext uri="{FF2B5EF4-FFF2-40B4-BE49-F238E27FC236}">
                <a16:creationId xmlns:a16="http://schemas.microsoft.com/office/drawing/2014/main" id="{3DB2D4CE-79F1-471C-1C0E-2B1718E196D6}"/>
              </a:ext>
            </a:extLst>
          </p:cNvPr>
          <p:cNvGraphicFramePr>
            <a:graphicFrameLocks noGrp="1"/>
          </p:cNvGraphicFramePr>
          <p:nvPr>
            <p:ph idx="1"/>
            <p:extLst>
              <p:ext uri="{D42A27DB-BD31-4B8C-83A1-F6EECF244321}">
                <p14:modId xmlns:p14="http://schemas.microsoft.com/office/powerpoint/2010/main" val="10658261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F8C78A3C-2479-52B5-7E41-CABE89723D1C}"/>
              </a:ext>
            </a:extLst>
          </p:cNvPr>
          <p:cNvSpPr/>
          <p:nvPr/>
        </p:nvSpPr>
        <p:spPr>
          <a:xfrm>
            <a:off x="6241774" y="21468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84C631B-7C77-5CAE-54F8-4CDB61AB6F46}"/>
              </a:ext>
            </a:extLst>
          </p:cNvPr>
          <p:cNvSpPr/>
          <p:nvPr/>
        </p:nvSpPr>
        <p:spPr>
          <a:xfrm>
            <a:off x="5317103" y="3604591"/>
            <a:ext cx="1849342" cy="815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Ottawa charter</a:t>
            </a:r>
          </a:p>
        </p:txBody>
      </p:sp>
    </p:spTree>
    <p:extLst>
      <p:ext uri="{BB962C8B-B14F-4D97-AF65-F5344CB8AC3E}">
        <p14:creationId xmlns:p14="http://schemas.microsoft.com/office/powerpoint/2010/main" val="330752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3DBB-F1C7-5D38-0B1E-79198697E65B}"/>
              </a:ext>
            </a:extLst>
          </p:cNvPr>
          <p:cNvSpPr>
            <a:spLocks noGrp="1"/>
          </p:cNvSpPr>
          <p:nvPr>
            <p:ph type="title"/>
          </p:nvPr>
        </p:nvSpPr>
        <p:spPr/>
        <p:txBody>
          <a:bodyPr/>
          <a:lstStyle/>
          <a:p>
            <a:r>
              <a:rPr lang="en-US" dirty="0">
                <a:latin typeface="Calibri" panose="020F0502020204030204" pitchFamily="34" charset="0"/>
                <a:ea typeface="SimSun" panose="02010600030101010101" pitchFamily="2" charset="-122"/>
                <a:cs typeface="Times New Roman" panose="02020603050405020304" pitchFamily="18" charset="0"/>
              </a:rPr>
              <a:t>Basic strategy for health promotion </a:t>
            </a:r>
            <a:br>
              <a:rPr lang="en-US" dirty="0">
                <a:latin typeface="Calibri" panose="020F0502020204030204" pitchFamily="34" charset="0"/>
                <a:ea typeface="SimSun" panose="02010600030101010101" pitchFamily="2" charset="-122"/>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48258B8-4D91-DF6D-F0FA-E8D1A2ADC448}"/>
              </a:ext>
            </a:extLst>
          </p:cNvPr>
          <p:cNvSpPr>
            <a:spLocks noGrp="1"/>
          </p:cNvSpPr>
          <p:nvPr>
            <p:ph idx="1"/>
          </p:nvPr>
        </p:nvSpPr>
        <p:spPr/>
        <p:txBody>
          <a:bodyPr/>
          <a:lstStyle/>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Advocate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Enable </a:t>
            </a:r>
          </a:p>
          <a:p>
            <a:pPr marL="0" marR="0">
              <a:lnSpc>
                <a:spcPct val="115000"/>
              </a:lnSpc>
              <a:spcBef>
                <a:spcPts val="0"/>
              </a:spcBef>
              <a:spcAft>
                <a:spcPts val="1000"/>
              </a:spcAft>
            </a:pPr>
            <a:r>
              <a:rPr lang="en-US" dirty="0">
                <a:effectLst/>
                <a:latin typeface="Calibri" panose="020F0502020204030204" pitchFamily="34" charset="0"/>
                <a:ea typeface="SimSun" panose="02010600030101010101" pitchFamily="2" charset="-122"/>
                <a:cs typeface="Times New Roman" panose="02020603050405020304" pitchFamily="18" charset="0"/>
              </a:rPr>
              <a:t>Mediate </a:t>
            </a:r>
          </a:p>
          <a:p>
            <a:endParaRPr lang="en-US" dirty="0"/>
          </a:p>
        </p:txBody>
      </p:sp>
    </p:spTree>
    <p:extLst>
      <p:ext uri="{BB962C8B-B14F-4D97-AF65-F5344CB8AC3E}">
        <p14:creationId xmlns:p14="http://schemas.microsoft.com/office/powerpoint/2010/main" val="340479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p>
        </p:txBody>
      </p:sp>
      <p:sp>
        <p:nvSpPr>
          <p:cNvPr id="3" name="Content Placeholder 2"/>
          <p:cNvSpPr>
            <a:spLocks noGrp="1"/>
          </p:cNvSpPr>
          <p:nvPr>
            <p:ph idx="1"/>
          </p:nvPr>
        </p:nvSpPr>
        <p:spPr/>
        <p:txBody>
          <a:bodyPr/>
          <a:lstStyle/>
          <a:p>
            <a:r>
              <a:rPr lang="en-GB" dirty="0"/>
              <a:t>The process of enabling people to </a:t>
            </a:r>
            <a:r>
              <a:rPr lang="en-GB" b="1" dirty="0"/>
              <a:t>increase control over, and to improve, their health</a:t>
            </a:r>
            <a:r>
              <a:rPr lang="en-GB" dirty="0"/>
              <a:t>. It moves beyond a focus on individual </a:t>
            </a:r>
            <a:r>
              <a:rPr lang="en-GB" dirty="0" err="1"/>
              <a:t>behavior</a:t>
            </a:r>
            <a:r>
              <a:rPr lang="en-GB" dirty="0"/>
              <a:t> towards a wide range of social and environmental interventions.(WHO 2005)</a:t>
            </a:r>
            <a:endParaRPr lang="en-US" dirty="0"/>
          </a:p>
        </p:txBody>
      </p:sp>
      <p:pic>
        <p:nvPicPr>
          <p:cNvPr id="5" name="Picture 4">
            <a:extLst>
              <a:ext uri="{FF2B5EF4-FFF2-40B4-BE49-F238E27FC236}">
                <a16:creationId xmlns:a16="http://schemas.microsoft.com/office/drawing/2014/main" id="{8F7184D0-4AE3-564A-6DEC-339AEA6F6A3C}"/>
              </a:ext>
            </a:extLst>
          </p:cNvPr>
          <p:cNvPicPr>
            <a:picLocks noChangeAspect="1"/>
          </p:cNvPicPr>
          <p:nvPr/>
        </p:nvPicPr>
        <p:blipFill>
          <a:blip r:embed="rId2"/>
          <a:stretch>
            <a:fillRect/>
          </a:stretch>
        </p:blipFill>
        <p:spPr>
          <a:xfrm>
            <a:off x="4969565" y="3029572"/>
            <a:ext cx="6081091" cy="3147391"/>
          </a:xfrm>
          <a:prstGeom prst="rect">
            <a:avLst/>
          </a:prstGeom>
        </p:spPr>
      </p:pic>
    </p:spTree>
    <p:extLst>
      <p:ext uri="{BB962C8B-B14F-4D97-AF65-F5344CB8AC3E}">
        <p14:creationId xmlns:p14="http://schemas.microsoft.com/office/powerpoint/2010/main" val="215173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89DB-C97A-B0BC-006B-AC4FDF78CAB4}"/>
              </a:ext>
            </a:extLst>
          </p:cNvPr>
          <p:cNvSpPr>
            <a:spLocks noGrp="1"/>
          </p:cNvSpPr>
          <p:nvPr>
            <p:ph type="title"/>
          </p:nvPr>
        </p:nvSpPr>
        <p:spPr/>
        <p:txBody>
          <a:bodyPr/>
          <a:lstStyle/>
          <a:p>
            <a:r>
              <a:rPr lang="en-US" b="1" dirty="0"/>
              <a:t>Advocate</a:t>
            </a:r>
            <a:r>
              <a:rPr lang="en-US" dirty="0"/>
              <a:t> </a:t>
            </a:r>
          </a:p>
        </p:txBody>
      </p:sp>
      <p:sp>
        <p:nvSpPr>
          <p:cNvPr id="3" name="Content Placeholder 2">
            <a:extLst>
              <a:ext uri="{FF2B5EF4-FFF2-40B4-BE49-F238E27FC236}">
                <a16:creationId xmlns:a16="http://schemas.microsoft.com/office/drawing/2014/main" id="{38D37F8F-606A-E03E-82FE-6B926DB409D1}"/>
              </a:ext>
            </a:extLst>
          </p:cNvPr>
          <p:cNvSpPr>
            <a:spLocks noGrp="1"/>
          </p:cNvSpPr>
          <p:nvPr>
            <p:ph idx="1"/>
          </p:nvPr>
        </p:nvSpPr>
        <p:spPr/>
        <p:txBody>
          <a:bodyPr/>
          <a:lstStyle/>
          <a:p>
            <a:r>
              <a:rPr lang="en-US" dirty="0"/>
              <a:t>Good health is a major resource for social, </a:t>
            </a:r>
            <a:r>
              <a:rPr lang="en-US" dirty="0" err="1"/>
              <a:t>ecomomic</a:t>
            </a:r>
            <a:r>
              <a:rPr lang="en-US" dirty="0"/>
              <a:t> and personal development and an important dimension of quality of life.</a:t>
            </a:r>
          </a:p>
          <a:p>
            <a:r>
              <a:rPr lang="en-US" dirty="0" err="1"/>
              <a:t>Political,economic,social</a:t>
            </a:r>
            <a:r>
              <a:rPr lang="en-US" dirty="0"/>
              <a:t>, cultural and environmental, behavioral and biological factors can all favor health or be harmful to it.</a:t>
            </a:r>
          </a:p>
          <a:p>
            <a:r>
              <a:rPr lang="en-US" dirty="0"/>
              <a:t>Health promotion actions aims at making these conditions </a:t>
            </a:r>
            <a:r>
              <a:rPr lang="en-US" dirty="0" err="1"/>
              <a:t>favourable</a:t>
            </a:r>
            <a:r>
              <a:rPr lang="en-US" dirty="0"/>
              <a:t> through advocacy of health.</a:t>
            </a:r>
          </a:p>
        </p:txBody>
      </p:sp>
    </p:spTree>
    <p:extLst>
      <p:ext uri="{BB962C8B-B14F-4D97-AF65-F5344CB8AC3E}">
        <p14:creationId xmlns:p14="http://schemas.microsoft.com/office/powerpoint/2010/main" val="379761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91FD-0B5D-8E11-CA81-E958EDDD9767}"/>
              </a:ext>
            </a:extLst>
          </p:cNvPr>
          <p:cNvSpPr>
            <a:spLocks noGrp="1"/>
          </p:cNvSpPr>
          <p:nvPr>
            <p:ph type="title"/>
          </p:nvPr>
        </p:nvSpPr>
        <p:spPr/>
        <p:txBody>
          <a:bodyPr/>
          <a:lstStyle/>
          <a:p>
            <a:r>
              <a:rPr lang="en-US" b="1" dirty="0"/>
              <a:t>Enable</a:t>
            </a:r>
            <a:r>
              <a:rPr lang="en-US" dirty="0"/>
              <a:t> </a:t>
            </a:r>
          </a:p>
        </p:txBody>
      </p:sp>
      <p:sp>
        <p:nvSpPr>
          <p:cNvPr id="3" name="Content Placeholder 2">
            <a:extLst>
              <a:ext uri="{FF2B5EF4-FFF2-40B4-BE49-F238E27FC236}">
                <a16:creationId xmlns:a16="http://schemas.microsoft.com/office/drawing/2014/main" id="{BC38F40D-4C14-360E-D928-ACBE57F6FEDC}"/>
              </a:ext>
            </a:extLst>
          </p:cNvPr>
          <p:cNvSpPr>
            <a:spLocks noGrp="1"/>
          </p:cNvSpPr>
          <p:nvPr>
            <p:ph idx="1"/>
          </p:nvPr>
        </p:nvSpPr>
        <p:spPr/>
        <p:txBody>
          <a:bodyPr/>
          <a:lstStyle/>
          <a:p>
            <a:r>
              <a:rPr lang="en-US" dirty="0"/>
              <a:t>Health promotion focuses on achieving equity in health.</a:t>
            </a:r>
          </a:p>
          <a:p>
            <a:r>
              <a:rPr lang="en-US" dirty="0"/>
              <a:t>Health promotion action aims at reducing differences in current health status and  ensuring equal opportunities and resources to enable all people to achieve their fullest health potential.</a:t>
            </a:r>
          </a:p>
          <a:p>
            <a:r>
              <a:rPr lang="en-US" dirty="0"/>
              <a:t>This includes a secure foundation in a supportive environment, access to information, life skills and opportunities for making healthy choices.</a:t>
            </a:r>
          </a:p>
          <a:p>
            <a:r>
              <a:rPr lang="en-US" dirty="0"/>
              <a:t>People cannot achieve their fullest health potential unless they are able to take control of those things which determine their health. This must apply equally to women and men.</a:t>
            </a:r>
          </a:p>
        </p:txBody>
      </p:sp>
    </p:spTree>
    <p:extLst>
      <p:ext uri="{BB962C8B-B14F-4D97-AF65-F5344CB8AC3E}">
        <p14:creationId xmlns:p14="http://schemas.microsoft.com/office/powerpoint/2010/main" val="239434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3BAA-492E-F2B1-C165-FB3728AF64B1}"/>
              </a:ext>
            </a:extLst>
          </p:cNvPr>
          <p:cNvSpPr>
            <a:spLocks noGrp="1"/>
          </p:cNvSpPr>
          <p:nvPr>
            <p:ph type="title"/>
          </p:nvPr>
        </p:nvSpPr>
        <p:spPr/>
        <p:txBody>
          <a:bodyPr/>
          <a:lstStyle/>
          <a:p>
            <a:r>
              <a:rPr lang="en-US" b="1" dirty="0"/>
              <a:t>Mediate </a:t>
            </a:r>
          </a:p>
        </p:txBody>
      </p:sp>
      <p:sp>
        <p:nvSpPr>
          <p:cNvPr id="3" name="Content Placeholder 2">
            <a:extLst>
              <a:ext uri="{FF2B5EF4-FFF2-40B4-BE49-F238E27FC236}">
                <a16:creationId xmlns:a16="http://schemas.microsoft.com/office/drawing/2014/main" id="{EC4AF1BC-E61E-C112-DA02-6F734A264F86}"/>
              </a:ext>
            </a:extLst>
          </p:cNvPr>
          <p:cNvSpPr>
            <a:spLocks noGrp="1"/>
          </p:cNvSpPr>
          <p:nvPr>
            <p:ph idx="1"/>
          </p:nvPr>
        </p:nvSpPr>
        <p:spPr/>
        <p:txBody>
          <a:bodyPr>
            <a:normAutofit fontScale="92500" lnSpcReduction="10000"/>
          </a:bodyPr>
          <a:lstStyle/>
          <a:p>
            <a:r>
              <a:rPr lang="en-US" dirty="0"/>
              <a:t>The prerequisite and prospects for health cannot be ensured by the health sector alone. More importantly, health promotion demands coordinated action by all concerned: by governments, by health and other social and economic sectors, by non government and voluntary organization , by local authorities, by industry and by the media.</a:t>
            </a:r>
          </a:p>
          <a:p>
            <a:r>
              <a:rPr lang="en-US" dirty="0"/>
              <a:t>People in all walks of life are involved as individuals, families and communities. Professional and social groups and health personnel have a major responsibility to mediate between differing interests in society for pursuit of health.</a:t>
            </a:r>
          </a:p>
          <a:p>
            <a:r>
              <a:rPr lang="en-US" dirty="0"/>
              <a:t>Health promotion strategies and programmes should be adapted to the local needs and possibilities of individual countries and regions to take into account differing social, cultural and economic systems.</a:t>
            </a:r>
          </a:p>
          <a:p>
            <a:endParaRPr lang="en-US" dirty="0"/>
          </a:p>
        </p:txBody>
      </p:sp>
    </p:spTree>
    <p:extLst>
      <p:ext uri="{BB962C8B-B14F-4D97-AF65-F5344CB8AC3E}">
        <p14:creationId xmlns:p14="http://schemas.microsoft.com/office/powerpoint/2010/main" val="3396300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833A-4444-C782-1D7E-511AECC908C5}"/>
              </a:ext>
            </a:extLst>
          </p:cNvPr>
          <p:cNvSpPr>
            <a:spLocks noGrp="1"/>
          </p:cNvSpPr>
          <p:nvPr>
            <p:ph type="title"/>
          </p:nvPr>
        </p:nvSpPr>
        <p:spPr/>
        <p:txBody>
          <a:bodyPr/>
          <a:lstStyle/>
          <a:p>
            <a:r>
              <a:rPr lang="en-US" b="1" dirty="0"/>
              <a:t>Main approaches to health promotion</a:t>
            </a:r>
          </a:p>
        </p:txBody>
      </p:sp>
      <p:sp>
        <p:nvSpPr>
          <p:cNvPr id="3" name="Content Placeholder 2">
            <a:extLst>
              <a:ext uri="{FF2B5EF4-FFF2-40B4-BE49-F238E27FC236}">
                <a16:creationId xmlns:a16="http://schemas.microsoft.com/office/drawing/2014/main" id="{4CE155F1-6DCA-7E17-ED11-6CFB3E933449}"/>
              </a:ext>
            </a:extLst>
          </p:cNvPr>
          <p:cNvSpPr>
            <a:spLocks noGrp="1"/>
          </p:cNvSpPr>
          <p:nvPr>
            <p:ph idx="1"/>
          </p:nvPr>
        </p:nvSpPr>
        <p:spPr/>
        <p:txBody>
          <a:bodyPr/>
          <a:lstStyle/>
          <a:p>
            <a:r>
              <a:rPr lang="en-US" dirty="0"/>
              <a:t>Medical or Preventive</a:t>
            </a:r>
          </a:p>
          <a:p>
            <a:r>
              <a:rPr lang="en-US" dirty="0"/>
              <a:t>Behavioral change</a:t>
            </a:r>
          </a:p>
          <a:p>
            <a:r>
              <a:rPr lang="en-US" dirty="0"/>
              <a:t>Educational</a:t>
            </a:r>
          </a:p>
          <a:p>
            <a:r>
              <a:rPr lang="en-US" dirty="0"/>
              <a:t>Empowerment</a:t>
            </a:r>
          </a:p>
          <a:p>
            <a:r>
              <a:rPr lang="en-US" dirty="0"/>
              <a:t>Social change</a:t>
            </a:r>
          </a:p>
        </p:txBody>
      </p:sp>
    </p:spTree>
    <p:extLst>
      <p:ext uri="{BB962C8B-B14F-4D97-AF65-F5344CB8AC3E}">
        <p14:creationId xmlns:p14="http://schemas.microsoft.com/office/powerpoint/2010/main" val="304109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1F46-01DC-40AB-67BA-67811D6085B2}"/>
              </a:ext>
            </a:extLst>
          </p:cNvPr>
          <p:cNvSpPr>
            <a:spLocks noGrp="1"/>
          </p:cNvSpPr>
          <p:nvPr>
            <p:ph type="title"/>
          </p:nvPr>
        </p:nvSpPr>
        <p:spPr/>
        <p:txBody>
          <a:bodyPr/>
          <a:lstStyle/>
          <a:p>
            <a:r>
              <a:rPr lang="en-US" b="1" dirty="0"/>
              <a:t>The medical or preventive approach</a:t>
            </a:r>
          </a:p>
        </p:txBody>
      </p:sp>
      <p:sp>
        <p:nvSpPr>
          <p:cNvPr id="3" name="Content Placeholder 2">
            <a:extLst>
              <a:ext uri="{FF2B5EF4-FFF2-40B4-BE49-F238E27FC236}">
                <a16:creationId xmlns:a16="http://schemas.microsoft.com/office/drawing/2014/main" id="{BC106070-E8D8-76AF-27B4-FE9656C6D337}"/>
              </a:ext>
            </a:extLst>
          </p:cNvPr>
          <p:cNvSpPr>
            <a:spLocks noGrp="1"/>
          </p:cNvSpPr>
          <p:nvPr>
            <p:ph idx="1"/>
          </p:nvPr>
        </p:nvSpPr>
        <p:spPr/>
        <p:txBody>
          <a:bodyPr/>
          <a:lstStyle/>
          <a:p>
            <a:pPr marL="0" indent="0">
              <a:buNone/>
            </a:pPr>
            <a:r>
              <a:rPr lang="en-US" b="1" dirty="0"/>
              <a:t>Aims</a:t>
            </a:r>
          </a:p>
          <a:p>
            <a:r>
              <a:rPr lang="en-US" dirty="0"/>
              <a:t>Reduce morbidity and premature mortality</a:t>
            </a:r>
          </a:p>
          <a:p>
            <a:r>
              <a:rPr lang="en-US" dirty="0"/>
              <a:t>Target: whole population or high risk groups</a:t>
            </a:r>
          </a:p>
          <a:p>
            <a:r>
              <a:rPr lang="en-US" dirty="0"/>
              <a:t>Promotion of medical interventions to prevent health</a:t>
            </a:r>
          </a:p>
        </p:txBody>
      </p:sp>
    </p:spTree>
    <p:extLst>
      <p:ext uri="{BB962C8B-B14F-4D97-AF65-F5344CB8AC3E}">
        <p14:creationId xmlns:p14="http://schemas.microsoft.com/office/powerpoint/2010/main" val="2535226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49D7-9A87-D1D5-A1FB-0EEF8482CE1B}"/>
              </a:ext>
            </a:extLst>
          </p:cNvPr>
          <p:cNvSpPr>
            <a:spLocks noGrp="1"/>
          </p:cNvSpPr>
          <p:nvPr>
            <p:ph type="title"/>
          </p:nvPr>
        </p:nvSpPr>
        <p:spPr/>
        <p:txBody>
          <a:bodyPr/>
          <a:lstStyle/>
          <a:p>
            <a:r>
              <a:rPr lang="en-US" b="1" dirty="0"/>
              <a:t>Behavioral change approach</a:t>
            </a:r>
          </a:p>
        </p:txBody>
      </p:sp>
      <p:sp>
        <p:nvSpPr>
          <p:cNvPr id="3" name="Content Placeholder 2">
            <a:extLst>
              <a:ext uri="{FF2B5EF4-FFF2-40B4-BE49-F238E27FC236}">
                <a16:creationId xmlns:a16="http://schemas.microsoft.com/office/drawing/2014/main" id="{F8BFF166-6935-977A-2DE0-700E4540FC74}"/>
              </a:ext>
            </a:extLst>
          </p:cNvPr>
          <p:cNvSpPr>
            <a:spLocks noGrp="1"/>
          </p:cNvSpPr>
          <p:nvPr>
            <p:ph idx="1"/>
          </p:nvPr>
        </p:nvSpPr>
        <p:spPr/>
        <p:txBody>
          <a:bodyPr/>
          <a:lstStyle/>
          <a:p>
            <a:pPr marL="0" indent="0">
              <a:buNone/>
            </a:pPr>
            <a:r>
              <a:rPr lang="en-US" b="1" dirty="0"/>
              <a:t>Aims</a:t>
            </a:r>
          </a:p>
          <a:p>
            <a:r>
              <a:rPr lang="en-US" dirty="0"/>
              <a:t> Encourages individuals adopt healthy behavior which improves health.</a:t>
            </a:r>
          </a:p>
          <a:p>
            <a:r>
              <a:rPr lang="en-US" dirty="0"/>
              <a:t>View health as a property of individuals.</a:t>
            </a:r>
          </a:p>
          <a:p>
            <a:r>
              <a:rPr lang="en-US" dirty="0"/>
              <a:t>People can make real improvement to their health by choosing to change lifestyle.</a:t>
            </a:r>
          </a:p>
          <a:p>
            <a:r>
              <a:rPr lang="en-US" dirty="0"/>
              <a:t>It is people’s responsibility to take action to look after themselves.</a:t>
            </a:r>
          </a:p>
          <a:p>
            <a:r>
              <a:rPr lang="en-US" dirty="0"/>
              <a:t>Involves a change in attitude followed by a change in behavior.</a:t>
            </a:r>
          </a:p>
        </p:txBody>
      </p:sp>
    </p:spTree>
    <p:extLst>
      <p:ext uri="{BB962C8B-B14F-4D97-AF65-F5344CB8AC3E}">
        <p14:creationId xmlns:p14="http://schemas.microsoft.com/office/powerpoint/2010/main" val="198267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88F6-2067-6107-015F-4C1D54970A27}"/>
              </a:ext>
            </a:extLst>
          </p:cNvPr>
          <p:cNvSpPr>
            <a:spLocks noGrp="1"/>
          </p:cNvSpPr>
          <p:nvPr>
            <p:ph type="title"/>
          </p:nvPr>
        </p:nvSpPr>
        <p:spPr/>
        <p:txBody>
          <a:bodyPr/>
          <a:lstStyle/>
          <a:p>
            <a:r>
              <a:rPr lang="en-US" b="1" dirty="0"/>
              <a:t>The educational approach</a:t>
            </a:r>
          </a:p>
        </p:txBody>
      </p:sp>
      <p:sp>
        <p:nvSpPr>
          <p:cNvPr id="3" name="Content Placeholder 2">
            <a:extLst>
              <a:ext uri="{FF2B5EF4-FFF2-40B4-BE49-F238E27FC236}">
                <a16:creationId xmlns:a16="http://schemas.microsoft.com/office/drawing/2014/main" id="{66440561-0CEB-F559-0C9F-E5497E19EF5D}"/>
              </a:ext>
            </a:extLst>
          </p:cNvPr>
          <p:cNvSpPr>
            <a:spLocks noGrp="1"/>
          </p:cNvSpPr>
          <p:nvPr>
            <p:ph idx="1"/>
          </p:nvPr>
        </p:nvSpPr>
        <p:spPr/>
        <p:txBody>
          <a:bodyPr/>
          <a:lstStyle/>
          <a:p>
            <a:pPr marL="0" indent="0">
              <a:buNone/>
            </a:pPr>
            <a:r>
              <a:rPr lang="en-US" b="1" dirty="0"/>
              <a:t>Aim</a:t>
            </a:r>
          </a:p>
          <a:p>
            <a:r>
              <a:rPr lang="en-US" dirty="0"/>
              <a:t>To enable people to make an informed choice about their health </a:t>
            </a:r>
            <a:r>
              <a:rPr lang="en-US" dirty="0" err="1"/>
              <a:t>behaviour</a:t>
            </a:r>
            <a:r>
              <a:rPr lang="en-US" dirty="0"/>
              <a:t> by</a:t>
            </a:r>
          </a:p>
          <a:p>
            <a:r>
              <a:rPr lang="en-US" dirty="0"/>
              <a:t>Providing knowledge and information</a:t>
            </a:r>
          </a:p>
          <a:p>
            <a:r>
              <a:rPr lang="en-US" dirty="0"/>
              <a:t>Developing the necessary skills</a:t>
            </a:r>
          </a:p>
          <a:p>
            <a:r>
              <a:rPr lang="en-US" dirty="0"/>
              <a:t>Not similar the behavioral approach, it does not try to persuade or motivate change in particular directions.</a:t>
            </a:r>
          </a:p>
          <a:p>
            <a:r>
              <a:rPr lang="en-US" dirty="0"/>
              <a:t>Outcome is client’s voluntary choice which may be different from the one preferred by health promoters</a:t>
            </a:r>
          </a:p>
          <a:p>
            <a:endParaRPr lang="en-US" dirty="0"/>
          </a:p>
        </p:txBody>
      </p:sp>
    </p:spTree>
    <p:extLst>
      <p:ext uri="{BB962C8B-B14F-4D97-AF65-F5344CB8AC3E}">
        <p14:creationId xmlns:p14="http://schemas.microsoft.com/office/powerpoint/2010/main" val="751339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2FCD-E543-FC65-13F8-C35573A2BFB4}"/>
              </a:ext>
            </a:extLst>
          </p:cNvPr>
          <p:cNvSpPr>
            <a:spLocks noGrp="1"/>
          </p:cNvSpPr>
          <p:nvPr>
            <p:ph type="title"/>
          </p:nvPr>
        </p:nvSpPr>
        <p:spPr/>
        <p:txBody>
          <a:bodyPr/>
          <a:lstStyle/>
          <a:p>
            <a:r>
              <a:rPr lang="en-US" b="1" dirty="0"/>
              <a:t>Empowerment approach</a:t>
            </a:r>
          </a:p>
        </p:txBody>
      </p:sp>
      <p:sp>
        <p:nvSpPr>
          <p:cNvPr id="3" name="Content Placeholder 2">
            <a:extLst>
              <a:ext uri="{FF2B5EF4-FFF2-40B4-BE49-F238E27FC236}">
                <a16:creationId xmlns:a16="http://schemas.microsoft.com/office/drawing/2014/main" id="{54BAF978-9E0C-D727-240C-ADFF148792A5}"/>
              </a:ext>
            </a:extLst>
          </p:cNvPr>
          <p:cNvSpPr>
            <a:spLocks noGrp="1"/>
          </p:cNvSpPr>
          <p:nvPr>
            <p:ph idx="1"/>
          </p:nvPr>
        </p:nvSpPr>
        <p:spPr/>
        <p:txBody>
          <a:bodyPr>
            <a:normAutofit fontScale="92500" lnSpcReduction="10000"/>
          </a:bodyPr>
          <a:lstStyle/>
          <a:p>
            <a:pPr marL="0" indent="0">
              <a:buNone/>
            </a:pPr>
            <a:r>
              <a:rPr lang="en-US" b="1" dirty="0"/>
              <a:t>Aim</a:t>
            </a:r>
          </a:p>
          <a:p>
            <a:r>
              <a:rPr lang="en-US" dirty="0"/>
              <a:t>Help people identify their own concerns and gain and skills and confidence necessary to act upon them.</a:t>
            </a:r>
          </a:p>
          <a:p>
            <a:r>
              <a:rPr lang="en-US" dirty="0"/>
              <a:t>This is the only approach to use a ‘bottom-up’(other than ‘to-down’) approach</a:t>
            </a:r>
          </a:p>
          <a:p>
            <a:r>
              <a:rPr lang="en-US" dirty="0"/>
              <a:t>Empowerment may involve both self-empowerment and community empowerment</a:t>
            </a:r>
          </a:p>
          <a:p>
            <a:r>
              <a:rPr lang="en-US" dirty="0"/>
              <a:t>Self empowerment</a:t>
            </a:r>
          </a:p>
          <a:p>
            <a:pPr lvl="1"/>
            <a:r>
              <a:rPr lang="en-US" dirty="0"/>
              <a:t>Based on counselling</a:t>
            </a:r>
          </a:p>
          <a:p>
            <a:pPr lvl="1"/>
            <a:r>
              <a:rPr lang="en-US" dirty="0"/>
              <a:t>Uses non directive ways</a:t>
            </a:r>
          </a:p>
          <a:p>
            <a:pPr lvl="1"/>
            <a:r>
              <a:rPr lang="en-US" dirty="0"/>
              <a:t>Increase person's control over his/her own live.</a:t>
            </a:r>
          </a:p>
        </p:txBody>
      </p:sp>
    </p:spTree>
    <p:extLst>
      <p:ext uri="{BB962C8B-B14F-4D97-AF65-F5344CB8AC3E}">
        <p14:creationId xmlns:p14="http://schemas.microsoft.com/office/powerpoint/2010/main" val="273750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B75B-7760-D94A-4CF1-AF791A112BEA}"/>
              </a:ext>
            </a:extLst>
          </p:cNvPr>
          <p:cNvSpPr>
            <a:spLocks noGrp="1"/>
          </p:cNvSpPr>
          <p:nvPr>
            <p:ph type="title"/>
          </p:nvPr>
        </p:nvSpPr>
        <p:spPr/>
        <p:txBody>
          <a:bodyPr/>
          <a:lstStyle/>
          <a:p>
            <a:r>
              <a:rPr lang="en-US" b="1" dirty="0"/>
              <a:t>Aims (cont..)</a:t>
            </a:r>
          </a:p>
        </p:txBody>
      </p:sp>
      <p:sp>
        <p:nvSpPr>
          <p:cNvPr id="3" name="Content Placeholder 2">
            <a:extLst>
              <a:ext uri="{FF2B5EF4-FFF2-40B4-BE49-F238E27FC236}">
                <a16:creationId xmlns:a16="http://schemas.microsoft.com/office/drawing/2014/main" id="{7B808480-BC47-9279-C96C-ACC57D8A2AE7}"/>
              </a:ext>
            </a:extLst>
          </p:cNvPr>
          <p:cNvSpPr>
            <a:spLocks noGrp="1"/>
          </p:cNvSpPr>
          <p:nvPr>
            <p:ph idx="1"/>
          </p:nvPr>
        </p:nvSpPr>
        <p:spPr/>
        <p:txBody>
          <a:bodyPr/>
          <a:lstStyle/>
          <a:p>
            <a:r>
              <a:rPr lang="en-US" dirty="0"/>
              <a:t>For people to be empowered they need to:</a:t>
            </a:r>
          </a:p>
          <a:p>
            <a:pPr marL="514350" indent="-514350">
              <a:buFont typeface="+mj-lt"/>
              <a:buAutoNum type="arabicPeriod"/>
            </a:pPr>
            <a:r>
              <a:rPr lang="en-US" dirty="0"/>
              <a:t>Recognize and understand their powerlessness</a:t>
            </a:r>
          </a:p>
          <a:p>
            <a:pPr marL="514350" indent="-514350">
              <a:buFont typeface="+mj-lt"/>
              <a:buAutoNum type="arabicPeriod"/>
            </a:pPr>
            <a:r>
              <a:rPr lang="en-US" dirty="0"/>
              <a:t>Feel strongly enough about their situation to want to change it.</a:t>
            </a:r>
          </a:p>
          <a:p>
            <a:pPr marL="514350" indent="-514350">
              <a:buFont typeface="+mj-lt"/>
              <a:buAutoNum type="arabicPeriod"/>
            </a:pPr>
            <a:r>
              <a:rPr lang="en-US" dirty="0"/>
              <a:t>Feel capable of changing the situation by having information support and life skills.</a:t>
            </a:r>
          </a:p>
        </p:txBody>
      </p:sp>
    </p:spTree>
    <p:extLst>
      <p:ext uri="{BB962C8B-B14F-4D97-AF65-F5344CB8AC3E}">
        <p14:creationId xmlns:p14="http://schemas.microsoft.com/office/powerpoint/2010/main" val="806262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B6C2-A9C3-617E-3052-739AD533E179}"/>
              </a:ext>
            </a:extLst>
          </p:cNvPr>
          <p:cNvSpPr>
            <a:spLocks noGrp="1"/>
          </p:cNvSpPr>
          <p:nvPr>
            <p:ph type="title"/>
          </p:nvPr>
        </p:nvSpPr>
        <p:spPr/>
        <p:txBody>
          <a:bodyPr/>
          <a:lstStyle/>
          <a:p>
            <a:r>
              <a:rPr lang="en-US" b="1" dirty="0"/>
              <a:t>Social change approach</a:t>
            </a:r>
          </a:p>
        </p:txBody>
      </p:sp>
      <p:sp>
        <p:nvSpPr>
          <p:cNvPr id="3" name="Content Placeholder 2">
            <a:extLst>
              <a:ext uri="{FF2B5EF4-FFF2-40B4-BE49-F238E27FC236}">
                <a16:creationId xmlns:a16="http://schemas.microsoft.com/office/drawing/2014/main" id="{8B320B1F-9C89-0A49-4A09-2DE47E5313E3}"/>
              </a:ext>
            </a:extLst>
          </p:cNvPr>
          <p:cNvSpPr>
            <a:spLocks noGrp="1"/>
          </p:cNvSpPr>
          <p:nvPr>
            <p:ph idx="1"/>
          </p:nvPr>
        </p:nvSpPr>
        <p:spPr/>
        <p:txBody>
          <a:bodyPr/>
          <a:lstStyle/>
          <a:p>
            <a:pPr marL="0" indent="0">
              <a:buNone/>
            </a:pPr>
            <a:r>
              <a:rPr lang="en-US" b="1" dirty="0"/>
              <a:t>Aims</a:t>
            </a:r>
          </a:p>
          <a:p>
            <a:r>
              <a:rPr lang="en-US" dirty="0"/>
              <a:t>Radical approach which aims to change society not individual </a:t>
            </a:r>
            <a:r>
              <a:rPr lang="en-US" dirty="0" err="1"/>
              <a:t>behaviour</a:t>
            </a:r>
            <a:endParaRPr lang="en-US" dirty="0"/>
          </a:p>
          <a:p>
            <a:r>
              <a:rPr lang="en-US" dirty="0"/>
              <a:t>Aims to bring changes in the physical, economic and social environment.</a:t>
            </a:r>
          </a:p>
          <a:p>
            <a:r>
              <a:rPr lang="en-US" dirty="0"/>
              <a:t>Healthy choice to become the easier choice in terms of cost, availability and accessibility.</a:t>
            </a:r>
          </a:p>
          <a:p>
            <a:r>
              <a:rPr lang="en-US" dirty="0"/>
              <a:t>Targeted towards groups and populations.</a:t>
            </a:r>
          </a:p>
        </p:txBody>
      </p:sp>
    </p:spTree>
    <p:extLst>
      <p:ext uri="{BB962C8B-B14F-4D97-AF65-F5344CB8AC3E}">
        <p14:creationId xmlns:p14="http://schemas.microsoft.com/office/powerpoint/2010/main" val="36240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Introduction/concept</a:t>
            </a:r>
          </a:p>
        </p:txBody>
      </p:sp>
      <p:sp>
        <p:nvSpPr>
          <p:cNvPr id="3" name="Content Placeholder 2"/>
          <p:cNvSpPr>
            <a:spLocks noGrp="1"/>
          </p:cNvSpPr>
          <p:nvPr>
            <p:ph idx="1"/>
          </p:nvPr>
        </p:nvSpPr>
        <p:spPr/>
        <p:txBody>
          <a:bodyPr>
            <a:normAutofit fontScale="92500" lnSpcReduction="10000"/>
          </a:bodyPr>
          <a:lstStyle/>
          <a:p>
            <a:r>
              <a:rPr lang="en-GB" dirty="0"/>
              <a:t>Health promotion and disease prevention programs focus on keeping people healthy. </a:t>
            </a:r>
          </a:p>
          <a:p>
            <a:r>
              <a:rPr lang="en-GB" dirty="0"/>
              <a:t>Health promotion programs aim to engage and empower individuals and communities to choose healthy </a:t>
            </a:r>
            <a:r>
              <a:rPr lang="en-GB" dirty="0" err="1"/>
              <a:t>behaviors</a:t>
            </a:r>
            <a:r>
              <a:rPr lang="en-GB" dirty="0"/>
              <a:t>, and make changes that reduce the risk of developing </a:t>
            </a:r>
            <a:r>
              <a:rPr lang="en-GB" u="sng" dirty="0">
                <a:hlinkClick r:id="rId2"/>
              </a:rPr>
              <a:t>chronic diseases</a:t>
            </a:r>
            <a:r>
              <a:rPr lang="en-GB" dirty="0"/>
              <a:t> and other morbidities.</a:t>
            </a:r>
          </a:p>
          <a:p>
            <a:r>
              <a:rPr lang="en-GB" dirty="0"/>
              <a:t> Health promotion and disease prevention programs often address </a:t>
            </a:r>
            <a:r>
              <a:rPr lang="en-GB" u="sng" dirty="0">
                <a:hlinkClick r:id="rId3"/>
              </a:rPr>
              <a:t>social determinants of health</a:t>
            </a:r>
            <a:r>
              <a:rPr lang="en-GB" dirty="0"/>
              <a:t>, which influence modifiable risk </a:t>
            </a:r>
            <a:r>
              <a:rPr lang="en-GB" dirty="0" err="1"/>
              <a:t>behaviors</a:t>
            </a:r>
            <a:r>
              <a:rPr lang="en-GB" dirty="0"/>
              <a:t>. Social determinants of health are the economic, social, cultural, and political conditions in which people are born, grow, and live that affect health status. Modifiable risk </a:t>
            </a:r>
            <a:r>
              <a:rPr lang="en-GB" dirty="0" err="1"/>
              <a:t>behaviors</a:t>
            </a:r>
            <a:r>
              <a:rPr lang="en-GB" dirty="0"/>
              <a:t> include, for example, tobacco use, poor eating habits, and lack of physical activity, which contribute to the development of chronic disease. </a:t>
            </a:r>
          </a:p>
          <a:p>
            <a:endParaRPr lang="en-US" dirty="0"/>
          </a:p>
        </p:txBody>
      </p:sp>
    </p:spTree>
    <p:extLst>
      <p:ext uri="{BB962C8B-B14F-4D97-AF65-F5344CB8AC3E}">
        <p14:creationId xmlns:p14="http://schemas.microsoft.com/office/powerpoint/2010/main" val="109963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45C8-CCD5-8265-E4AE-6800C0A29947}"/>
              </a:ext>
            </a:extLst>
          </p:cNvPr>
          <p:cNvSpPr>
            <a:spLocks noGrp="1"/>
          </p:cNvSpPr>
          <p:nvPr>
            <p:ph type="title"/>
          </p:nvPr>
        </p:nvSpPr>
        <p:spPr/>
        <p:txBody>
          <a:bodyPr/>
          <a:lstStyle/>
          <a:p>
            <a:r>
              <a:rPr lang="en-US" b="1" dirty="0"/>
              <a:t>These approaches have different objectives</a:t>
            </a:r>
          </a:p>
        </p:txBody>
      </p:sp>
      <p:sp>
        <p:nvSpPr>
          <p:cNvPr id="3" name="Content Placeholder 2">
            <a:extLst>
              <a:ext uri="{FF2B5EF4-FFF2-40B4-BE49-F238E27FC236}">
                <a16:creationId xmlns:a16="http://schemas.microsoft.com/office/drawing/2014/main" id="{B3C141CB-B34E-5992-BAC1-C522BEEAD9AD}"/>
              </a:ext>
            </a:extLst>
          </p:cNvPr>
          <p:cNvSpPr>
            <a:spLocks noGrp="1"/>
          </p:cNvSpPr>
          <p:nvPr>
            <p:ph idx="1"/>
          </p:nvPr>
        </p:nvSpPr>
        <p:spPr/>
        <p:txBody>
          <a:bodyPr/>
          <a:lstStyle/>
          <a:p>
            <a:r>
              <a:rPr lang="en-US" dirty="0"/>
              <a:t>To prevent disease</a:t>
            </a:r>
          </a:p>
          <a:p>
            <a:r>
              <a:rPr lang="en-US" dirty="0"/>
              <a:t>To insure that people are well informed and are able to make health choices.</a:t>
            </a:r>
          </a:p>
          <a:p>
            <a:r>
              <a:rPr lang="en-US" dirty="0"/>
              <a:t>To help people acquire the skills and confidence to take greater control over their health.</a:t>
            </a:r>
          </a:p>
          <a:p>
            <a:r>
              <a:rPr lang="en-US" dirty="0"/>
              <a:t>To change policies and environments in order to facilitate healthy choices.</a:t>
            </a:r>
          </a:p>
        </p:txBody>
      </p:sp>
    </p:spTree>
    <p:extLst>
      <p:ext uri="{BB962C8B-B14F-4D97-AF65-F5344CB8AC3E}">
        <p14:creationId xmlns:p14="http://schemas.microsoft.com/office/powerpoint/2010/main" val="2376365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2236-F61C-52A4-A697-F195DEE7483F}"/>
              </a:ext>
            </a:extLst>
          </p:cNvPr>
          <p:cNvSpPr>
            <a:spLocks noGrp="1"/>
          </p:cNvSpPr>
          <p:nvPr>
            <p:ph type="title"/>
          </p:nvPr>
        </p:nvSpPr>
        <p:spPr/>
        <p:txBody>
          <a:bodyPr/>
          <a:lstStyle/>
          <a:p>
            <a:r>
              <a:rPr lang="en-US" b="1" dirty="0"/>
              <a:t>Top-down vs. bottom up</a:t>
            </a:r>
          </a:p>
        </p:txBody>
      </p:sp>
      <p:sp>
        <p:nvSpPr>
          <p:cNvPr id="3" name="Content Placeholder 2">
            <a:extLst>
              <a:ext uri="{FF2B5EF4-FFF2-40B4-BE49-F238E27FC236}">
                <a16:creationId xmlns:a16="http://schemas.microsoft.com/office/drawing/2014/main" id="{0AC37684-9A0B-5306-35B7-6D6D7B84655D}"/>
              </a:ext>
            </a:extLst>
          </p:cNvPr>
          <p:cNvSpPr>
            <a:spLocks noGrp="1"/>
          </p:cNvSpPr>
          <p:nvPr>
            <p:ph idx="1"/>
          </p:nvPr>
        </p:nvSpPr>
        <p:spPr/>
        <p:txBody>
          <a:bodyPr/>
          <a:lstStyle/>
          <a:p>
            <a:r>
              <a:rPr lang="en-US" dirty="0"/>
              <a:t>Priorities set by health promoters who have the power and resources to make decisions and impose ideas of what should be done.(top-down)</a:t>
            </a:r>
          </a:p>
          <a:p>
            <a:r>
              <a:rPr lang="en-US" dirty="0"/>
              <a:t>Priorities are set by people themselves identifying issues they perceive as relevant.(bottom-up)</a:t>
            </a:r>
          </a:p>
        </p:txBody>
      </p:sp>
    </p:spTree>
    <p:extLst>
      <p:ext uri="{BB962C8B-B14F-4D97-AF65-F5344CB8AC3E}">
        <p14:creationId xmlns:p14="http://schemas.microsoft.com/office/powerpoint/2010/main" val="2841172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3FFF-F079-5484-B6A0-07946B1206AA}"/>
              </a:ext>
            </a:extLst>
          </p:cNvPr>
          <p:cNvSpPr>
            <a:spLocks noGrp="1"/>
          </p:cNvSpPr>
          <p:nvPr>
            <p:ph type="title"/>
          </p:nvPr>
        </p:nvSpPr>
        <p:spPr>
          <a:xfrm>
            <a:off x="838200" y="365125"/>
            <a:ext cx="10515600" cy="4948997"/>
          </a:xfrm>
        </p:spPr>
        <p:txBody>
          <a:bodyPr>
            <a:normAutofit/>
          </a:bodyPr>
          <a:lstStyle/>
          <a:p>
            <a:r>
              <a:rPr lang="en-US" sz="5400" b="1" dirty="0"/>
              <a:t>THE FIVE APPROACHES EXAMPLES RELATED TO SMOKING BASED ON </a:t>
            </a:r>
            <a:r>
              <a:rPr lang="en-US" sz="5400" b="1" dirty="0" err="1"/>
              <a:t>Ewles</a:t>
            </a:r>
            <a:r>
              <a:rPr lang="en-US" sz="5400" b="1" dirty="0"/>
              <a:t> and </a:t>
            </a:r>
            <a:r>
              <a:rPr lang="en-US" sz="5400" b="1" dirty="0" err="1"/>
              <a:t>Simnets</a:t>
            </a:r>
            <a:r>
              <a:rPr lang="en-US" sz="5400" b="1" dirty="0"/>
              <a:t>(1992:36)</a:t>
            </a:r>
          </a:p>
        </p:txBody>
      </p:sp>
    </p:spTree>
    <p:extLst>
      <p:ext uri="{BB962C8B-B14F-4D97-AF65-F5344CB8AC3E}">
        <p14:creationId xmlns:p14="http://schemas.microsoft.com/office/powerpoint/2010/main" val="3629087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FBA9-A91F-843B-40FA-3CCFE89BF6EB}"/>
              </a:ext>
            </a:extLst>
          </p:cNvPr>
          <p:cNvSpPr>
            <a:spLocks noGrp="1"/>
          </p:cNvSpPr>
          <p:nvPr>
            <p:ph type="title"/>
          </p:nvPr>
        </p:nvSpPr>
        <p:spPr/>
        <p:txBody>
          <a:bodyPr/>
          <a:lstStyle/>
          <a:p>
            <a:r>
              <a:rPr lang="en-US" b="1" dirty="0"/>
              <a:t>The medical approach</a:t>
            </a:r>
          </a:p>
        </p:txBody>
      </p:sp>
      <p:sp>
        <p:nvSpPr>
          <p:cNvPr id="3" name="Content Placeholder 2">
            <a:extLst>
              <a:ext uri="{FF2B5EF4-FFF2-40B4-BE49-F238E27FC236}">
                <a16:creationId xmlns:a16="http://schemas.microsoft.com/office/drawing/2014/main" id="{94D929D7-FE14-EBE2-A30E-EA9E618DDD8F}"/>
              </a:ext>
            </a:extLst>
          </p:cNvPr>
          <p:cNvSpPr>
            <a:spLocks noGrp="1"/>
          </p:cNvSpPr>
          <p:nvPr>
            <p:ph idx="1"/>
          </p:nvPr>
        </p:nvSpPr>
        <p:spPr/>
        <p:txBody>
          <a:bodyPr/>
          <a:lstStyle/>
          <a:p>
            <a:r>
              <a:rPr lang="en-US" u="sng" dirty="0"/>
              <a:t>Aims; </a:t>
            </a:r>
            <a:r>
              <a:rPr lang="en-US" dirty="0"/>
              <a:t>free from lung disease, heart disease and other smoking related disorders</a:t>
            </a:r>
          </a:p>
          <a:p>
            <a:r>
              <a:rPr lang="en-US" u="sng" dirty="0"/>
              <a:t>Activity</a:t>
            </a:r>
            <a:r>
              <a:rPr lang="en-US" dirty="0"/>
              <a:t>; encourage people to seek early detection and treatment of smoking related disorders.</a:t>
            </a:r>
          </a:p>
        </p:txBody>
      </p:sp>
    </p:spTree>
    <p:extLst>
      <p:ext uri="{BB962C8B-B14F-4D97-AF65-F5344CB8AC3E}">
        <p14:creationId xmlns:p14="http://schemas.microsoft.com/office/powerpoint/2010/main" val="2237359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EDF-79D8-AFA4-CD12-04AFB07A5111}"/>
              </a:ext>
            </a:extLst>
          </p:cNvPr>
          <p:cNvSpPr>
            <a:spLocks noGrp="1"/>
          </p:cNvSpPr>
          <p:nvPr>
            <p:ph type="title"/>
          </p:nvPr>
        </p:nvSpPr>
        <p:spPr/>
        <p:txBody>
          <a:bodyPr/>
          <a:lstStyle/>
          <a:p>
            <a:r>
              <a:rPr lang="en-US" b="1" dirty="0"/>
              <a:t>Behavioral change approach</a:t>
            </a:r>
          </a:p>
        </p:txBody>
      </p:sp>
      <p:sp>
        <p:nvSpPr>
          <p:cNvPr id="3" name="Content Placeholder 2">
            <a:extLst>
              <a:ext uri="{FF2B5EF4-FFF2-40B4-BE49-F238E27FC236}">
                <a16:creationId xmlns:a16="http://schemas.microsoft.com/office/drawing/2014/main" id="{38C5385E-D08A-BA4A-81E7-9F4FCE0A8DD5}"/>
              </a:ext>
            </a:extLst>
          </p:cNvPr>
          <p:cNvSpPr>
            <a:spLocks noGrp="1"/>
          </p:cNvSpPr>
          <p:nvPr>
            <p:ph idx="1"/>
          </p:nvPr>
        </p:nvSpPr>
        <p:spPr/>
        <p:txBody>
          <a:bodyPr/>
          <a:lstStyle/>
          <a:p>
            <a:r>
              <a:rPr lang="en-US" u="sng" dirty="0"/>
              <a:t>Aim</a:t>
            </a:r>
            <a:r>
              <a:rPr lang="en-US" dirty="0"/>
              <a:t>; behavior changes from smoking to not smoking</a:t>
            </a:r>
          </a:p>
          <a:p>
            <a:r>
              <a:rPr lang="en-US" u="sng" dirty="0"/>
              <a:t>Activity</a:t>
            </a:r>
            <a:r>
              <a:rPr lang="en-US" dirty="0"/>
              <a:t>; persuasive education to</a:t>
            </a:r>
          </a:p>
          <a:p>
            <a:r>
              <a:rPr lang="en-US" dirty="0"/>
              <a:t>Prevent non-smokers from starting to smoke</a:t>
            </a:r>
          </a:p>
          <a:p>
            <a:r>
              <a:rPr lang="en-US" dirty="0"/>
              <a:t>Persuade smokers to stop</a:t>
            </a:r>
          </a:p>
        </p:txBody>
      </p:sp>
    </p:spTree>
    <p:extLst>
      <p:ext uri="{BB962C8B-B14F-4D97-AF65-F5344CB8AC3E}">
        <p14:creationId xmlns:p14="http://schemas.microsoft.com/office/powerpoint/2010/main" val="99671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9F55-57D9-386E-BD56-2BDF17BDCFF6}"/>
              </a:ext>
            </a:extLst>
          </p:cNvPr>
          <p:cNvSpPr>
            <a:spLocks noGrp="1"/>
          </p:cNvSpPr>
          <p:nvPr>
            <p:ph type="title"/>
          </p:nvPr>
        </p:nvSpPr>
        <p:spPr/>
        <p:txBody>
          <a:bodyPr/>
          <a:lstStyle/>
          <a:p>
            <a:r>
              <a:rPr lang="en-US" b="1" dirty="0"/>
              <a:t>Educational approach</a:t>
            </a:r>
          </a:p>
        </p:txBody>
      </p:sp>
      <p:sp>
        <p:nvSpPr>
          <p:cNvPr id="3" name="Content Placeholder 2">
            <a:extLst>
              <a:ext uri="{FF2B5EF4-FFF2-40B4-BE49-F238E27FC236}">
                <a16:creationId xmlns:a16="http://schemas.microsoft.com/office/drawing/2014/main" id="{14D28F91-B558-EE72-15B8-5C5FCA48C03B}"/>
              </a:ext>
            </a:extLst>
          </p:cNvPr>
          <p:cNvSpPr>
            <a:spLocks noGrp="1"/>
          </p:cNvSpPr>
          <p:nvPr>
            <p:ph idx="1"/>
          </p:nvPr>
        </p:nvSpPr>
        <p:spPr/>
        <p:txBody>
          <a:bodyPr/>
          <a:lstStyle/>
          <a:p>
            <a:r>
              <a:rPr lang="en-US" u="sng" dirty="0"/>
              <a:t>Aim</a:t>
            </a:r>
            <a:r>
              <a:rPr lang="en-US" dirty="0"/>
              <a:t>; clients understand effects of smoking on health and will make a decision whether to smoke or not and act on inner decision.</a:t>
            </a:r>
          </a:p>
          <a:p>
            <a:r>
              <a:rPr lang="en-US" u="sng" dirty="0"/>
              <a:t>Activity</a:t>
            </a:r>
            <a:r>
              <a:rPr lang="en-US" dirty="0"/>
              <a:t>; giving information to clients about effects of smoking</a:t>
            </a:r>
          </a:p>
          <a:p>
            <a:r>
              <a:rPr lang="en-US" dirty="0"/>
              <a:t>Helping them explore their values and attitude and come to a decision.</a:t>
            </a:r>
          </a:p>
          <a:p>
            <a:r>
              <a:rPr lang="en-US" dirty="0"/>
              <a:t>Helping them learn how to stop smoking if they want to.</a:t>
            </a:r>
          </a:p>
        </p:txBody>
      </p:sp>
    </p:spTree>
    <p:extLst>
      <p:ext uri="{BB962C8B-B14F-4D97-AF65-F5344CB8AC3E}">
        <p14:creationId xmlns:p14="http://schemas.microsoft.com/office/powerpoint/2010/main" val="3793613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47F0-036B-4C04-316B-43AD6FB309B6}"/>
              </a:ext>
            </a:extLst>
          </p:cNvPr>
          <p:cNvSpPr>
            <a:spLocks noGrp="1"/>
          </p:cNvSpPr>
          <p:nvPr>
            <p:ph type="title"/>
          </p:nvPr>
        </p:nvSpPr>
        <p:spPr/>
        <p:txBody>
          <a:bodyPr/>
          <a:lstStyle/>
          <a:p>
            <a:r>
              <a:rPr lang="en-US" b="1" dirty="0"/>
              <a:t>The empowerment approach</a:t>
            </a:r>
          </a:p>
        </p:txBody>
      </p:sp>
      <p:sp>
        <p:nvSpPr>
          <p:cNvPr id="3" name="Content Placeholder 2">
            <a:extLst>
              <a:ext uri="{FF2B5EF4-FFF2-40B4-BE49-F238E27FC236}">
                <a16:creationId xmlns:a16="http://schemas.microsoft.com/office/drawing/2014/main" id="{CD1A34E8-7AD8-5349-E3EF-E84224B12C4C}"/>
              </a:ext>
            </a:extLst>
          </p:cNvPr>
          <p:cNvSpPr>
            <a:spLocks noGrp="1"/>
          </p:cNvSpPr>
          <p:nvPr>
            <p:ph idx="1"/>
          </p:nvPr>
        </p:nvSpPr>
        <p:spPr/>
        <p:txBody>
          <a:bodyPr/>
          <a:lstStyle/>
          <a:p>
            <a:r>
              <a:rPr lang="en-US" u="sng" dirty="0"/>
              <a:t>Aim</a:t>
            </a:r>
            <a:r>
              <a:rPr lang="en-US" dirty="0"/>
              <a:t>; anti-smoking issues is considered only if clients identify it as concern.</a:t>
            </a:r>
          </a:p>
          <a:p>
            <a:r>
              <a:rPr lang="en-US" u="sng" dirty="0"/>
              <a:t>Activity</a:t>
            </a:r>
            <a:r>
              <a:rPr lang="en-US" dirty="0"/>
              <a:t>; clients identify what, if anything, they want to know and do about it.</a:t>
            </a:r>
          </a:p>
        </p:txBody>
      </p:sp>
    </p:spTree>
    <p:extLst>
      <p:ext uri="{BB962C8B-B14F-4D97-AF65-F5344CB8AC3E}">
        <p14:creationId xmlns:p14="http://schemas.microsoft.com/office/powerpoint/2010/main" val="3693854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3524-3766-A1FD-C521-87FF9D5FB5D2}"/>
              </a:ext>
            </a:extLst>
          </p:cNvPr>
          <p:cNvSpPr>
            <a:spLocks noGrp="1"/>
          </p:cNvSpPr>
          <p:nvPr>
            <p:ph type="title"/>
          </p:nvPr>
        </p:nvSpPr>
        <p:spPr/>
        <p:txBody>
          <a:bodyPr/>
          <a:lstStyle/>
          <a:p>
            <a:r>
              <a:rPr lang="en-US" b="1" dirty="0"/>
              <a:t>Social change approach</a:t>
            </a:r>
          </a:p>
        </p:txBody>
      </p:sp>
      <p:sp>
        <p:nvSpPr>
          <p:cNvPr id="3" name="Content Placeholder 2">
            <a:extLst>
              <a:ext uri="{FF2B5EF4-FFF2-40B4-BE49-F238E27FC236}">
                <a16:creationId xmlns:a16="http://schemas.microsoft.com/office/drawing/2014/main" id="{DC90234B-94CE-B2A3-8C0D-87D8BB8F0810}"/>
              </a:ext>
            </a:extLst>
          </p:cNvPr>
          <p:cNvSpPr>
            <a:spLocks noGrp="1"/>
          </p:cNvSpPr>
          <p:nvPr>
            <p:ph idx="1"/>
          </p:nvPr>
        </p:nvSpPr>
        <p:spPr/>
        <p:txBody>
          <a:bodyPr/>
          <a:lstStyle/>
          <a:p>
            <a:r>
              <a:rPr lang="en-US" u="sng" dirty="0"/>
              <a:t>Aims</a:t>
            </a:r>
            <a:r>
              <a:rPr lang="en-US" dirty="0"/>
              <a:t>; make smoking socially unacceptable so it is easier not to smoke than to smoke.</a:t>
            </a:r>
          </a:p>
          <a:p>
            <a:r>
              <a:rPr lang="en-US" u="sng" dirty="0"/>
              <a:t>Activity; </a:t>
            </a:r>
          </a:p>
          <a:p>
            <a:r>
              <a:rPr lang="en-US" dirty="0"/>
              <a:t>No smoking policy in all public places</a:t>
            </a:r>
          </a:p>
          <a:p>
            <a:r>
              <a:rPr lang="en-US" dirty="0"/>
              <a:t>Cigarettes sales less accessible.</a:t>
            </a:r>
          </a:p>
          <a:p>
            <a:r>
              <a:rPr lang="en-US" dirty="0"/>
              <a:t>Promotion of non-smoking as a social norms.</a:t>
            </a:r>
          </a:p>
          <a:p>
            <a:r>
              <a:rPr lang="en-US" dirty="0"/>
              <a:t>Limiting and challenging tobacco advertisements and sports sponsorship.</a:t>
            </a:r>
          </a:p>
        </p:txBody>
      </p:sp>
    </p:spTree>
    <p:extLst>
      <p:ext uri="{BB962C8B-B14F-4D97-AF65-F5344CB8AC3E}">
        <p14:creationId xmlns:p14="http://schemas.microsoft.com/office/powerpoint/2010/main" val="1997826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3346-C2E1-8272-C018-4C62CA99F06E}"/>
              </a:ext>
            </a:extLst>
          </p:cNvPr>
          <p:cNvSpPr>
            <a:spLocks noGrp="1"/>
          </p:cNvSpPr>
          <p:nvPr>
            <p:ph type="title"/>
          </p:nvPr>
        </p:nvSpPr>
        <p:spPr/>
        <p:txBody>
          <a:bodyPr/>
          <a:lstStyle/>
          <a:p>
            <a:r>
              <a:rPr lang="en-US" dirty="0"/>
              <a:t>Models </a:t>
            </a:r>
          </a:p>
        </p:txBody>
      </p:sp>
      <p:sp>
        <p:nvSpPr>
          <p:cNvPr id="3" name="Content Placeholder 2">
            <a:extLst>
              <a:ext uri="{FF2B5EF4-FFF2-40B4-BE49-F238E27FC236}">
                <a16:creationId xmlns:a16="http://schemas.microsoft.com/office/drawing/2014/main" id="{D6EF3A65-806B-A441-60DF-FCFB12BEAD28}"/>
              </a:ext>
            </a:extLst>
          </p:cNvPr>
          <p:cNvSpPr>
            <a:spLocks noGrp="1"/>
          </p:cNvSpPr>
          <p:nvPr>
            <p:ph idx="1"/>
          </p:nvPr>
        </p:nvSpPr>
        <p:spPr/>
        <p:txBody>
          <a:bodyPr/>
          <a:lstStyle/>
          <a:p>
            <a:r>
              <a:rPr lang="en-US" dirty="0"/>
              <a:t>The medical model</a:t>
            </a:r>
          </a:p>
          <a:p>
            <a:r>
              <a:rPr lang="en-US" dirty="0"/>
              <a:t>The </a:t>
            </a:r>
            <a:r>
              <a:rPr lang="en-US" dirty="0" err="1"/>
              <a:t>behaviour</a:t>
            </a:r>
            <a:r>
              <a:rPr lang="en-US" dirty="0"/>
              <a:t> change model</a:t>
            </a:r>
          </a:p>
          <a:p>
            <a:r>
              <a:rPr lang="en-US" dirty="0"/>
              <a:t>The educational model </a:t>
            </a:r>
          </a:p>
          <a:p>
            <a:r>
              <a:rPr lang="en-US" dirty="0"/>
              <a:t>The empowerment models</a:t>
            </a:r>
          </a:p>
          <a:p>
            <a:r>
              <a:rPr lang="en-US" dirty="0"/>
              <a:t>The social change model</a:t>
            </a:r>
          </a:p>
        </p:txBody>
      </p:sp>
    </p:spTree>
    <p:extLst>
      <p:ext uri="{BB962C8B-B14F-4D97-AF65-F5344CB8AC3E}">
        <p14:creationId xmlns:p14="http://schemas.microsoft.com/office/powerpoint/2010/main" val="1004446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549B-0BFD-D963-651C-19CE74CBD736}"/>
              </a:ext>
            </a:extLst>
          </p:cNvPr>
          <p:cNvSpPr>
            <a:spLocks noGrp="1"/>
          </p:cNvSpPr>
          <p:nvPr>
            <p:ph type="title"/>
          </p:nvPr>
        </p:nvSpPr>
        <p:spPr>
          <a:xfrm>
            <a:off x="838200" y="365125"/>
            <a:ext cx="10515600" cy="4697205"/>
          </a:xfrm>
        </p:spPr>
        <p:txBody>
          <a:bodyPr/>
          <a:lstStyle/>
          <a:p>
            <a:r>
              <a:rPr lang="en-US" sz="4400" b="1" dirty="0">
                <a:latin typeface="Times New Roman" panose="02020603050405020304" pitchFamily="18" charset="0"/>
                <a:cs typeface="Times New Roman" panose="02020603050405020304" pitchFamily="18" charset="0"/>
              </a:rPr>
              <a:t>HEALTH PROMOTION INTERVENTIONS</a:t>
            </a:r>
            <a:endParaRPr lang="en-US" dirty="0"/>
          </a:p>
        </p:txBody>
      </p:sp>
    </p:spTree>
    <p:extLst>
      <p:ext uri="{BB962C8B-B14F-4D97-AF65-F5344CB8AC3E}">
        <p14:creationId xmlns:p14="http://schemas.microsoft.com/office/powerpoint/2010/main" val="104565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Introduction/concept</a:t>
            </a:r>
          </a:p>
        </p:txBody>
      </p:sp>
      <p:sp>
        <p:nvSpPr>
          <p:cNvPr id="3" name="Content Placeholder 2"/>
          <p:cNvSpPr>
            <a:spLocks noGrp="1"/>
          </p:cNvSpPr>
          <p:nvPr>
            <p:ph idx="1"/>
          </p:nvPr>
        </p:nvSpPr>
        <p:spPr/>
        <p:txBody>
          <a:bodyPr>
            <a:normAutofit fontScale="92500" lnSpcReduction="10000"/>
          </a:bodyPr>
          <a:lstStyle/>
          <a:p>
            <a:r>
              <a:rPr lang="en-GB" dirty="0"/>
              <a:t>Health promotion policy requires the identification of obstacles to the adoption of healthy public policies in non-health sectors, and ways of removing them. The aim must be to make the healthier choice the easier choice for policy makers as well.</a:t>
            </a:r>
          </a:p>
          <a:p>
            <a:r>
              <a:rPr lang="en-US" dirty="0"/>
              <a:t>Health promotion is directed towards action on the determinants or causes of disease. health promotion, therefore, requires a close co-operation of sectors beyond health services, reflecting the diversity of conditions which influence health.</a:t>
            </a:r>
          </a:p>
          <a:p>
            <a:r>
              <a:rPr lang="en-US" dirty="0"/>
              <a:t>Government at both local and national levels has a unique responsibility to act appropriately and in a timely way to ensure that the ‘total’ environment, which is beyond the control of individuals and groups, is conducive to health. </a:t>
            </a:r>
          </a:p>
        </p:txBody>
      </p:sp>
    </p:spTree>
    <p:extLst>
      <p:ext uri="{BB962C8B-B14F-4D97-AF65-F5344CB8AC3E}">
        <p14:creationId xmlns:p14="http://schemas.microsoft.com/office/powerpoint/2010/main" val="1272979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HEALTH PROMOTION INTERVENTIONS</a:t>
            </a:r>
            <a:br>
              <a:rPr lang="en-GB" sz="4000" dirty="0">
                <a:latin typeface="Times New Roman" panose="02020603050405020304" pitchFamily="18" charset="0"/>
                <a:cs typeface="Times New Roman" panose="02020603050405020304" pitchFamily="18" charset="0"/>
              </a:rPr>
            </a:br>
            <a:endParaRPr lang="en-GB"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lvl="0" algn="just"/>
            <a:r>
              <a:rPr lang="en-US" sz="3000" b="1" u="sng" dirty="0">
                <a:latin typeface="Times New Roman" panose="02020603050405020304" pitchFamily="18" charset="0"/>
                <a:cs typeface="Times New Roman" panose="02020603050405020304" pitchFamily="18" charset="0"/>
              </a:rPr>
              <a:t>INTERVENTIONS</a:t>
            </a:r>
            <a:r>
              <a:rPr lang="en-US" sz="3000" dirty="0">
                <a:latin typeface="Times New Roman" panose="02020603050405020304" pitchFamily="18" charset="0"/>
                <a:cs typeface="Times New Roman" panose="02020603050405020304" pitchFamily="18" charset="0"/>
              </a:rPr>
              <a:t> are activities used by </a:t>
            </a:r>
            <a:r>
              <a:rPr lang="en-US" sz="3000" dirty="0" err="1">
                <a:latin typeface="Times New Roman" panose="02020603050405020304" pitchFamily="18" charset="0"/>
                <a:cs typeface="Times New Roman" panose="02020603050405020304" pitchFamily="18" charset="0"/>
              </a:rPr>
              <a:t>programme</a:t>
            </a:r>
            <a:r>
              <a:rPr lang="en-US" sz="3000" dirty="0">
                <a:latin typeface="Times New Roman" panose="02020603050405020304" pitchFamily="18" charset="0"/>
                <a:cs typeface="Times New Roman" panose="02020603050405020304" pitchFamily="18" charset="0"/>
              </a:rPr>
              <a:t> planners to bring about outcomes identified in the </a:t>
            </a:r>
            <a:r>
              <a:rPr lang="en-US" sz="3000" dirty="0" err="1">
                <a:latin typeface="Times New Roman" panose="02020603050405020304" pitchFamily="18" charset="0"/>
                <a:cs typeface="Times New Roman" panose="02020603050405020304" pitchFamily="18" charset="0"/>
              </a:rPr>
              <a:t>programme</a:t>
            </a:r>
            <a:r>
              <a:rPr lang="en-US" sz="3000" dirty="0">
                <a:latin typeface="Times New Roman" panose="02020603050405020304" pitchFamily="18" charset="0"/>
                <a:cs typeface="Times New Roman" panose="02020603050405020304" pitchFamily="18" charset="0"/>
              </a:rPr>
              <a:t> objectives</a:t>
            </a:r>
            <a:endParaRPr lang="en-GB" sz="3000" dirty="0">
              <a:latin typeface="Times New Roman" panose="02020603050405020304" pitchFamily="18" charset="0"/>
              <a:cs typeface="Times New Roman" panose="02020603050405020304" pitchFamily="18" charset="0"/>
            </a:endParaRPr>
          </a:p>
          <a:p>
            <a:pPr lvl="0" algn="just"/>
            <a:r>
              <a:rPr lang="en-US" sz="3000" dirty="0">
                <a:latin typeface="Times New Roman" panose="02020603050405020304" pitchFamily="18" charset="0"/>
                <a:cs typeface="Times New Roman" panose="02020603050405020304" pitchFamily="18" charset="0"/>
              </a:rPr>
              <a:t>These activities are sometimes referred to as </a:t>
            </a:r>
            <a:r>
              <a:rPr lang="en-US" sz="3000" i="1" dirty="0">
                <a:latin typeface="Times New Roman" panose="02020603050405020304" pitchFamily="18" charset="0"/>
                <a:cs typeface="Times New Roman" panose="02020603050405020304" pitchFamily="18" charset="0"/>
              </a:rPr>
              <a:t>treatments.</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p>
            <a:pPr algn="just"/>
            <a:r>
              <a:rPr lang="en-US" sz="3000" dirty="0">
                <a:solidFill>
                  <a:schemeClr val="bg1"/>
                </a:solidFill>
                <a:latin typeface="Times New Roman" panose="02020603050405020304" pitchFamily="18" charset="0"/>
                <a:cs typeface="Times New Roman" panose="02020603050405020304" pitchFamily="18" charset="0"/>
              </a:rPr>
              <a:t>I</a:t>
            </a:r>
            <a:r>
              <a:rPr lang="en-US" sz="3000" u="sng" dirty="0">
                <a:latin typeface="Times New Roman" panose="02020603050405020304" pitchFamily="18" charset="0"/>
                <a:cs typeface="Times New Roman" panose="02020603050405020304" pitchFamily="18" charset="0"/>
              </a:rPr>
              <a:t> SELECTING APPROPRIATE INTERVENTION ACTIVITIES</a:t>
            </a:r>
            <a:endParaRPr lang="en-GB" sz="3000" dirty="0">
              <a:latin typeface="Times New Roman" panose="02020603050405020304" pitchFamily="18" charset="0"/>
              <a:cs typeface="Times New Roman" panose="02020603050405020304" pitchFamily="18" charset="0"/>
            </a:endParaRPr>
          </a:p>
          <a:p>
            <a:pPr lvl="0" algn="just"/>
            <a:r>
              <a:rPr lang="en-US" sz="3000" dirty="0">
                <a:latin typeface="Times New Roman" panose="02020603050405020304" pitchFamily="18" charset="0"/>
                <a:cs typeface="Times New Roman" panose="02020603050405020304" pitchFamily="18" charset="0"/>
              </a:rPr>
              <a:t>Selection should be based on a sound rationale as opposed to chance and the intervention should be both effective and efficient. The following questions will serve as a guide:</a:t>
            </a:r>
            <a:endParaRPr lang="en-GB" sz="3000" dirty="0">
              <a:latin typeface="Times New Roman" panose="02020603050405020304" pitchFamily="18" charset="0"/>
              <a:cs typeface="Times New Roman" panose="02020603050405020304" pitchFamily="18" charset="0"/>
            </a:endParaRPr>
          </a:p>
          <a:p>
            <a:pPr marL="457200" lvl="1" indent="0" algn="just">
              <a:buNone/>
            </a:pPr>
            <a:r>
              <a:rPr lang="en-US" sz="3000" dirty="0">
                <a:latin typeface="Times New Roman" panose="02020603050405020304" pitchFamily="18" charset="0"/>
                <a:cs typeface="Times New Roman" panose="02020603050405020304" pitchFamily="18" charset="0"/>
              </a:rPr>
              <a:t>1. Do the intervention activities fit the goals and objectives of the program me?</a:t>
            </a:r>
            <a:endParaRPr lang="en-GB" sz="3000" dirty="0">
              <a:latin typeface="Times New Roman" panose="02020603050405020304" pitchFamily="18" charset="0"/>
              <a:cs typeface="Times New Roman" panose="02020603050405020304" pitchFamily="18" charset="0"/>
            </a:endParaRPr>
          </a:p>
          <a:p>
            <a:pPr marL="457200" lvl="1" indent="0" algn="just">
              <a:buNone/>
            </a:pPr>
            <a:r>
              <a:rPr lang="en-US" sz="3000" dirty="0">
                <a:latin typeface="Times New Roman" panose="02020603050405020304" pitchFamily="18" charset="0"/>
                <a:cs typeface="Times New Roman" panose="02020603050405020304" pitchFamily="18" charset="0"/>
              </a:rPr>
              <a:t>2. At what level(s) of influence will the intervention be focused?</a:t>
            </a:r>
            <a:r>
              <a:rPr lang="en-US" dirty="0">
                <a:solidFill>
                  <a:schemeClr val="bg1"/>
                </a:solidFill>
              </a:rPr>
              <a:t>tivities used by p</a:t>
            </a:r>
          </a:p>
        </p:txBody>
      </p:sp>
    </p:spTree>
    <p:extLst>
      <p:ext uri="{BB962C8B-B14F-4D97-AF65-F5344CB8AC3E}">
        <p14:creationId xmlns:p14="http://schemas.microsoft.com/office/powerpoint/2010/main" val="1651828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a:bodyPr>
          <a:lstStyle/>
          <a:p>
            <a:pPr marL="457200" lvl="1" indent="0">
              <a:buNone/>
            </a:pPr>
            <a:r>
              <a:rPr lang="en-GB" dirty="0"/>
              <a:t> </a:t>
            </a:r>
            <a:endParaRPr lang="en-GB" sz="2800" dirty="0"/>
          </a:p>
          <a:p>
            <a:pPr marL="457200" lvl="1" indent="0" algn="just">
              <a:buNone/>
            </a:pPr>
            <a:r>
              <a:rPr lang="en-US" sz="2800" dirty="0">
                <a:latin typeface="Times New Roman" panose="02020603050405020304" pitchFamily="18" charset="0"/>
                <a:cs typeface="Times New Roman" panose="02020603050405020304" pitchFamily="18" charset="0"/>
              </a:rPr>
              <a:t>3.Are the activities based on an appropriate theory?</a:t>
            </a:r>
            <a:endParaRPr lang="en-GB" sz="2800" dirty="0">
              <a:latin typeface="Times New Roman" panose="02020603050405020304" pitchFamily="18" charset="0"/>
              <a:cs typeface="Times New Roman" panose="02020603050405020304" pitchFamily="18" charset="0"/>
            </a:endParaRPr>
          </a:p>
          <a:p>
            <a:pPr marL="457200" lvl="1" indent="0" algn="just">
              <a:buNone/>
            </a:pPr>
            <a:r>
              <a:rPr lang="en-US" sz="2800" dirty="0">
                <a:latin typeface="Times New Roman" panose="02020603050405020304" pitchFamily="18" charset="0"/>
                <a:cs typeface="Times New Roman" panose="02020603050405020304" pitchFamily="18" charset="0"/>
              </a:rPr>
              <a:t>4.Is the intervention an appropriate fit for the target population?</a:t>
            </a:r>
            <a:endParaRPr lang="en-GB" sz="2800" dirty="0">
              <a:latin typeface="Times New Roman" panose="02020603050405020304" pitchFamily="18" charset="0"/>
              <a:cs typeface="Times New Roman" panose="02020603050405020304" pitchFamily="18" charset="0"/>
            </a:endParaRPr>
          </a:p>
          <a:p>
            <a:pPr marL="457200" lvl="1" indent="0" algn="just">
              <a:buNone/>
            </a:pPr>
            <a:r>
              <a:rPr lang="en-US" sz="2800" dirty="0">
                <a:latin typeface="Times New Roman" panose="02020603050405020304" pitchFamily="18" charset="0"/>
                <a:cs typeface="Times New Roman" panose="02020603050405020304" pitchFamily="18" charset="0"/>
              </a:rPr>
              <a:t>5.Are the necessary resources available to implement the intervention selected? </a:t>
            </a:r>
            <a:endParaRPr lang="en-GB" sz="2800" dirty="0">
              <a:latin typeface="Times New Roman" panose="02020603050405020304" pitchFamily="18" charset="0"/>
              <a:cs typeface="Times New Roman" panose="02020603050405020304" pitchFamily="18" charset="0"/>
            </a:endParaRPr>
          </a:p>
          <a:p>
            <a:pPr marL="457200" lvl="1" indent="0" algn="just">
              <a:buNone/>
            </a:pPr>
            <a:r>
              <a:rPr lang="en-US" sz="2800" dirty="0">
                <a:latin typeface="Times New Roman" panose="02020603050405020304" pitchFamily="18" charset="0"/>
                <a:cs typeface="Times New Roman" panose="02020603050405020304" pitchFamily="18" charset="0"/>
              </a:rPr>
              <a:t>6.What types of intervention activities are known to be effective in dealing with the program focus?</a:t>
            </a:r>
            <a:endParaRPr lang="en-GB" sz="2800" dirty="0">
              <a:latin typeface="Times New Roman" panose="02020603050405020304" pitchFamily="18" charset="0"/>
              <a:cs typeface="Times New Roman" panose="02020603050405020304" pitchFamily="18" charset="0"/>
            </a:endParaRPr>
          </a:p>
          <a:p>
            <a:pPr marL="457200" lvl="1" indent="0" algn="just">
              <a:buNone/>
            </a:pPr>
            <a:r>
              <a:rPr lang="en-US" sz="2800" dirty="0">
                <a:latin typeface="Times New Roman" panose="02020603050405020304" pitchFamily="18" charset="0"/>
                <a:cs typeface="Times New Roman" panose="02020603050405020304" pitchFamily="18" charset="0"/>
              </a:rPr>
              <a:t>7.Would it be better to use an intervention that consists of a single activity or one that is made up of multiple activities?</a:t>
            </a:r>
            <a:endParaRPr lang="en-GB" sz="2800"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90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TYPES OF INTERVENTION ACTIVITIES  </a:t>
            </a:r>
            <a:br>
              <a:rPr lang="en-GB" sz="4000" dirty="0"/>
            </a:br>
            <a:endParaRPr lang="en-GB" dirty="0"/>
          </a:p>
        </p:txBody>
      </p:sp>
      <p:sp>
        <p:nvSpPr>
          <p:cNvPr id="3" name="Content Placeholder 2"/>
          <p:cNvSpPr>
            <a:spLocks noGrp="1"/>
          </p:cNvSpPr>
          <p:nvPr>
            <p:ph idx="1"/>
          </p:nvPr>
        </p:nvSpPr>
        <p:spPr/>
        <p:txBody>
          <a:bodyPr>
            <a:normAutofit lnSpcReduction="10000"/>
          </a:bodyPr>
          <a:lstStyle/>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Communication activities</a:t>
            </a:r>
            <a:endParaRPr lang="en-GB" sz="20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Educational activities</a:t>
            </a:r>
            <a:endParaRPr lang="en-GB" sz="20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Behavior modification activities</a:t>
            </a:r>
            <a:endParaRPr lang="en-GB" sz="20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Environmental change activities</a:t>
            </a:r>
            <a:endParaRPr lang="en-GB" sz="20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Regulatory activities</a:t>
            </a:r>
            <a:endParaRPr lang="en-GB" sz="20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dirty="0">
                <a:latin typeface="Times New Roman" panose="02020603050405020304" pitchFamily="18" charset="0"/>
                <a:cs typeface="Times New Roman" panose="02020603050405020304" pitchFamily="18" charset="0"/>
              </a:rPr>
              <a:t>Community advocacy activities</a:t>
            </a:r>
          </a:p>
          <a:p>
            <a:pPr marL="914400" lvl="1" indent="-457200">
              <a:buFont typeface="+mj-lt"/>
              <a:buAutoNum type="arabicParenR"/>
            </a:pPr>
            <a:r>
              <a:rPr lang="en-US" sz="2800" dirty="0">
                <a:latin typeface="Times New Roman" panose="02020603050405020304" pitchFamily="18" charset="0"/>
                <a:cs typeface="Times New Roman" panose="02020603050405020304" pitchFamily="18" charset="0"/>
              </a:rPr>
              <a:t>Organizational culture activities</a:t>
            </a:r>
            <a:endParaRPr lang="en-GB" sz="28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sz="2800" dirty="0">
                <a:latin typeface="Times New Roman" panose="02020603050405020304" pitchFamily="18" charset="0"/>
                <a:cs typeface="Times New Roman" panose="02020603050405020304" pitchFamily="18" charset="0"/>
              </a:rPr>
              <a:t>Incentives and disincentives</a:t>
            </a:r>
            <a:endParaRPr lang="en-GB" sz="28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sz="2800" dirty="0">
                <a:latin typeface="Times New Roman" panose="02020603050405020304" pitchFamily="18" charset="0"/>
                <a:cs typeface="Times New Roman" panose="02020603050405020304" pitchFamily="18" charset="0"/>
              </a:rPr>
              <a:t>Health status evaluation activities</a:t>
            </a:r>
            <a:endParaRPr lang="en-GB" sz="28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sz="2800" dirty="0">
                <a:latin typeface="Times New Roman" panose="02020603050405020304" pitchFamily="18" charset="0"/>
                <a:cs typeface="Times New Roman" panose="02020603050405020304" pitchFamily="18" charset="0"/>
              </a:rPr>
              <a:t>Social activities</a:t>
            </a:r>
            <a:endParaRPr lang="en-GB" sz="2800" dirty="0">
              <a:latin typeface="Times New Roman" panose="02020603050405020304" pitchFamily="18" charset="0"/>
              <a:cs typeface="Times New Roman" panose="02020603050405020304" pitchFamily="18" charset="0"/>
            </a:endParaRPr>
          </a:p>
          <a:p>
            <a:pPr marL="914400" lvl="1" indent="-457200">
              <a:buFont typeface="+mj-lt"/>
              <a:buAutoNum type="arabicParenR"/>
            </a:pPr>
            <a:r>
              <a:rPr lang="en-US" sz="2800" dirty="0">
                <a:latin typeface="Times New Roman" panose="02020603050405020304" pitchFamily="18" charset="0"/>
                <a:cs typeface="Times New Roman" panose="02020603050405020304" pitchFamily="18" charset="0"/>
              </a:rPr>
              <a:t>Technology-delivered activities</a:t>
            </a:r>
            <a:endParaRPr lang="en-GB" sz="2800" dirty="0">
              <a:latin typeface="Times New Roman" panose="02020603050405020304" pitchFamily="18" charset="0"/>
              <a:cs typeface="Times New Roman" panose="02020603050405020304" pitchFamily="18" charset="0"/>
            </a:endParaRPr>
          </a:p>
          <a:p>
            <a:pPr marL="914400" lvl="1" indent="-457200">
              <a:buFont typeface="+mj-lt"/>
              <a:buAutoNum type="arabicParenR"/>
            </a:pPr>
            <a:endParaRPr lang="en-GB" sz="2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5927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1. COMMUNICATION ACTIVITIES</a:t>
            </a:r>
            <a:br>
              <a:rPr lang="en-GB" dirty="0"/>
            </a:br>
            <a:endParaRPr lang="en-GB" dirty="0"/>
          </a:p>
        </p:txBody>
      </p:sp>
      <p:sp>
        <p:nvSpPr>
          <p:cNvPr id="3" name="Content Placeholder 2"/>
          <p:cNvSpPr>
            <a:spLocks noGrp="1"/>
          </p:cNvSpPr>
          <p:nvPr>
            <p:ph idx="1"/>
          </p:nvPr>
        </p:nvSpPr>
        <p:spPr/>
        <p:txBody>
          <a:bodyPr>
            <a:normAutofit fontScale="25000" lnSpcReduction="20000"/>
          </a:bodyPr>
          <a:lstStyle/>
          <a:p>
            <a:pPr algn="just"/>
            <a:r>
              <a:rPr lang="en-US" sz="11200" dirty="0">
                <a:latin typeface="Times New Roman" panose="02020603050405020304" pitchFamily="18" charset="0"/>
                <a:cs typeface="Times New Roman" panose="02020603050405020304" pitchFamily="18" charset="0"/>
              </a:rPr>
              <a:t>Useful in helping reach the many goals and objectives of health promotion programme such as:</a:t>
            </a:r>
            <a:endParaRPr lang="en-GB" sz="11200" dirty="0">
              <a:latin typeface="Times New Roman" panose="02020603050405020304" pitchFamily="18" charset="0"/>
              <a:cs typeface="Times New Roman" panose="02020603050405020304" pitchFamily="18" charset="0"/>
            </a:endParaRPr>
          </a:p>
          <a:p>
            <a:pPr lvl="0" algn="just"/>
            <a:r>
              <a:rPr lang="en-US" sz="11200" dirty="0">
                <a:latin typeface="Times New Roman" panose="02020603050405020304" pitchFamily="18" charset="0"/>
                <a:cs typeface="Times New Roman" panose="02020603050405020304" pitchFamily="18" charset="0"/>
              </a:rPr>
              <a:t>Increasing awareness and knowledge</a:t>
            </a:r>
            <a:endParaRPr lang="en-GB" sz="11200" dirty="0">
              <a:latin typeface="Times New Roman" panose="02020603050405020304" pitchFamily="18" charset="0"/>
              <a:cs typeface="Times New Roman" panose="02020603050405020304" pitchFamily="18" charset="0"/>
            </a:endParaRPr>
          </a:p>
          <a:p>
            <a:pPr lvl="0" algn="just"/>
            <a:r>
              <a:rPr lang="en-US" sz="11200" dirty="0">
                <a:latin typeface="Times New Roman" panose="02020603050405020304" pitchFamily="18" charset="0"/>
                <a:cs typeface="Times New Roman" panose="02020603050405020304" pitchFamily="18" charset="0"/>
              </a:rPr>
              <a:t>Changing and reinforcing attitudes</a:t>
            </a:r>
            <a:endParaRPr lang="en-GB" sz="11200" dirty="0">
              <a:latin typeface="Times New Roman" panose="02020603050405020304" pitchFamily="18" charset="0"/>
              <a:cs typeface="Times New Roman" panose="02020603050405020304" pitchFamily="18" charset="0"/>
            </a:endParaRPr>
          </a:p>
          <a:p>
            <a:pPr lvl="0" algn="just"/>
            <a:r>
              <a:rPr lang="en-US" sz="11200" dirty="0">
                <a:latin typeface="Times New Roman" panose="02020603050405020304" pitchFamily="18" charset="0"/>
                <a:cs typeface="Times New Roman" panose="02020603050405020304" pitchFamily="18" charset="0"/>
              </a:rPr>
              <a:t>Maintaining interest</a:t>
            </a:r>
          </a:p>
          <a:p>
            <a:pPr lvl="0" algn="just"/>
            <a:r>
              <a:rPr lang="en-US" sz="11200" dirty="0">
                <a:latin typeface="Times New Roman" panose="02020603050405020304" pitchFamily="18" charset="0"/>
                <a:cs typeface="Times New Roman" panose="02020603050405020304" pitchFamily="18" charset="0"/>
              </a:rPr>
              <a:t>Providing cues for action</a:t>
            </a:r>
            <a:endParaRPr lang="en-GB" sz="11200" dirty="0">
              <a:latin typeface="Times New Roman" panose="02020603050405020304" pitchFamily="18" charset="0"/>
              <a:cs typeface="Times New Roman" panose="02020603050405020304" pitchFamily="18" charset="0"/>
            </a:endParaRPr>
          </a:p>
          <a:p>
            <a:pPr lvl="0" algn="just"/>
            <a:r>
              <a:rPr lang="en-US" sz="11200" dirty="0">
                <a:latin typeface="Times New Roman" panose="02020603050405020304" pitchFamily="18" charset="0"/>
                <a:cs typeface="Times New Roman" panose="02020603050405020304" pitchFamily="18" charset="0"/>
              </a:rPr>
              <a:t>Demonstrating simple skills</a:t>
            </a:r>
            <a:endParaRPr lang="en-GB" sz="11200" dirty="0">
              <a:latin typeface="Times New Roman" panose="02020603050405020304" pitchFamily="18" charset="0"/>
              <a:cs typeface="Times New Roman" panose="02020603050405020304" pitchFamily="18" charset="0"/>
            </a:endParaRPr>
          </a:p>
          <a:p>
            <a:pPr algn="just"/>
            <a:r>
              <a:rPr lang="en-US" sz="11200" b="1" dirty="0">
                <a:latin typeface="Times New Roman" panose="02020603050405020304" pitchFamily="18" charset="0"/>
                <a:cs typeface="Times New Roman" panose="02020603050405020304" pitchFamily="18" charset="0"/>
              </a:rPr>
              <a:t>2. EDUCATIONAL ACTIVITIES</a:t>
            </a:r>
            <a:endParaRPr lang="en-GB" sz="11200" dirty="0">
              <a:latin typeface="Times New Roman" panose="02020603050405020304" pitchFamily="18" charset="0"/>
              <a:cs typeface="Times New Roman" panose="02020603050405020304" pitchFamily="18" charset="0"/>
            </a:endParaRPr>
          </a:p>
          <a:p>
            <a:pPr marL="0" indent="0" algn="just">
              <a:buNone/>
            </a:pPr>
            <a:r>
              <a:rPr lang="en-US" sz="11200" dirty="0">
                <a:latin typeface="Times New Roman" panose="02020603050405020304" pitchFamily="18" charset="0"/>
                <a:cs typeface="Times New Roman" panose="02020603050405020304" pitchFamily="18" charset="0"/>
              </a:rPr>
              <a:t>Those usually associated with formal education in courses, </a:t>
            </a:r>
          </a:p>
          <a:p>
            <a:pPr marL="0" indent="0" algn="just">
              <a:buNone/>
            </a:pPr>
            <a:r>
              <a:rPr lang="en-US" sz="11200" dirty="0">
                <a:latin typeface="Times New Roman" panose="02020603050405020304" pitchFamily="18" charset="0"/>
                <a:cs typeface="Times New Roman" panose="02020603050405020304" pitchFamily="18" charset="0"/>
              </a:rPr>
              <a:t>seminars and workshops</a:t>
            </a:r>
            <a:endParaRPr lang="en-GB" sz="11200" dirty="0">
              <a:latin typeface="Times New Roman" panose="02020603050405020304" pitchFamily="18" charset="0"/>
              <a:cs typeface="Times New Roman" panose="02020603050405020304" pitchFamily="18" charset="0"/>
            </a:endParaRPr>
          </a:p>
          <a:p>
            <a:pPr lvl="0"/>
            <a:endParaRPr lang="en-US" dirty="0"/>
          </a:p>
          <a:p>
            <a:pPr marL="0" indent="0">
              <a:buNone/>
            </a:pPr>
            <a:r>
              <a:rPr lang="en-US" dirty="0"/>
              <a:t> </a:t>
            </a:r>
            <a:endParaRPr lang="en-GB" dirty="0"/>
          </a:p>
          <a:p>
            <a:endParaRPr lang="en-GB" dirty="0"/>
          </a:p>
        </p:txBody>
      </p:sp>
    </p:spTree>
    <p:extLst>
      <p:ext uri="{BB962C8B-B14F-4D97-AF65-F5344CB8AC3E}">
        <p14:creationId xmlns:p14="http://schemas.microsoft.com/office/powerpoint/2010/main" val="499034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latin typeface="Times New Roman" panose="02020603050405020304" pitchFamily="18" charset="0"/>
                <a:cs typeface="Times New Roman" panose="02020603050405020304" pitchFamily="18" charset="0"/>
              </a:rPr>
              <a:t>3. BEHAVIOUR MODIFICATION ACTIVITIES</a:t>
            </a:r>
            <a:br>
              <a:rPr lang="en-GB" dirty="0"/>
            </a:br>
            <a:endParaRPr lang="en-GB" dirty="0"/>
          </a:p>
        </p:txBody>
      </p:sp>
      <p:sp>
        <p:nvSpPr>
          <p:cNvPr id="3" name="Content Placeholder 2"/>
          <p:cNvSpPr>
            <a:spLocks noGrp="1"/>
          </p:cNvSpPr>
          <p:nvPr>
            <p:ph idx="1"/>
          </p:nvPr>
        </p:nvSpPr>
        <p:spPr/>
        <p:txBody>
          <a:bodyPr>
            <a:normAutofit/>
          </a:bodyPr>
          <a:lstStyle/>
          <a:p>
            <a:pPr lvl="0" algn="just"/>
            <a:r>
              <a:rPr lang="en-US" dirty="0">
                <a:latin typeface="Times New Roman" panose="02020603050405020304" pitchFamily="18" charset="0"/>
                <a:cs typeface="Times New Roman" panose="02020603050405020304" pitchFamily="18" charset="0"/>
              </a:rPr>
              <a:t>often used in intra-personal level communication and include techniques intended to help those in the target population experience a change in behavior </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systematic procedure for changing a behavior and process based on stimulus response theory </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that one might want to increase or decrease</a:t>
            </a:r>
            <a:endParaRPr lang="en-GB"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particular attention given to changing the events that are antecedent or subsequent to the behavior that is to be modified</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745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4. ENVIRONMENTAL CHANGE  ACTIVITIES  </a:t>
            </a:r>
            <a:br>
              <a:rPr lang="en-GB" sz="4000" dirty="0"/>
            </a:br>
            <a:endParaRPr lang="en-GB" dirty="0"/>
          </a:p>
        </p:txBody>
      </p:sp>
      <p:sp>
        <p:nvSpPr>
          <p:cNvPr id="3" name="Content Placeholder 2"/>
          <p:cNvSpPr>
            <a:spLocks noGrp="1"/>
          </p:cNvSpPr>
          <p:nvPr>
            <p:ph idx="1"/>
          </p:nvPr>
        </p:nvSpPr>
        <p:spPr/>
        <p:txBody>
          <a:bodyPr>
            <a:normAutofit fontScale="77500" lnSpcReduction="20000"/>
          </a:bodyPr>
          <a:lstStyle/>
          <a:p>
            <a:pPr lvl="0"/>
            <a:r>
              <a:rPr lang="en-US" sz="3300" dirty="0">
                <a:latin typeface="Times New Roman" panose="02020603050405020304" pitchFamily="18" charset="0"/>
                <a:cs typeface="Times New Roman" panose="02020603050405020304" pitchFamily="18" charset="0"/>
              </a:rPr>
              <a:t>Measures that alter or control the legal, social, economic and physical environment</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changes are characterized by changes in those things “around” individuals that may influence their awareness, knowledge, attitudes, skills or behavior </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activities to provide a “forced choice” situation (e.g. selection of food and drinks in vending machines and canteens changed to include only “healthy food”</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activities  to also include providing target population with health messages and environmental cues for certain types of behavior </a:t>
            </a:r>
            <a:endParaRPr lang="en-GB" sz="3300" dirty="0">
              <a:latin typeface="Times New Roman" panose="02020603050405020304" pitchFamily="18" charset="0"/>
              <a:cs typeface="Times New Roman" panose="02020603050405020304" pitchFamily="18" charset="0"/>
            </a:endParaRPr>
          </a:p>
          <a:p>
            <a:pPr lvl="3"/>
            <a:r>
              <a:rPr lang="en-US" sz="3300" dirty="0">
                <a:latin typeface="Times New Roman" panose="02020603050405020304" pitchFamily="18" charset="0"/>
                <a:cs typeface="Times New Roman" panose="02020603050405020304" pitchFamily="18" charset="0"/>
              </a:rPr>
              <a:t>(e.g. posting no-smoking signs, providing lockers and showers, using role-modelling by others, food labelling </a:t>
            </a:r>
            <a:endParaRPr lang="en-GB" sz="3300" dirty="0">
              <a:latin typeface="Times New Roman" panose="02020603050405020304" pitchFamily="18" charset="0"/>
              <a:cs typeface="Times New Roman" panose="02020603050405020304" pitchFamily="18" charset="0"/>
            </a:endParaRPr>
          </a:p>
          <a:p>
            <a:pPr marL="0" indent="0">
              <a:buNone/>
            </a:pPr>
            <a:r>
              <a:rPr lang="en-GB" dirty="0"/>
              <a:t> </a:t>
            </a:r>
            <a:endParaRPr lang="en-GB" sz="2400" dirty="0"/>
          </a:p>
          <a:p>
            <a:endParaRPr lang="en-GB" dirty="0"/>
          </a:p>
        </p:txBody>
      </p:sp>
    </p:spTree>
    <p:extLst>
      <p:ext uri="{BB962C8B-B14F-4D97-AF65-F5344CB8AC3E}">
        <p14:creationId xmlns:p14="http://schemas.microsoft.com/office/powerpoint/2010/main" val="46566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4. ENVIRONMENTAL CHANGE  ACTIVITIES  </a:t>
            </a:r>
            <a:br>
              <a:rPr lang="en-GB" sz="4000" dirty="0"/>
            </a:br>
            <a:endParaRPr lang="en-GB" dirty="0"/>
          </a:p>
        </p:txBody>
      </p:sp>
      <p:sp>
        <p:nvSpPr>
          <p:cNvPr id="3" name="Content Placeholder 2"/>
          <p:cNvSpPr>
            <a:spLocks noGrp="1"/>
          </p:cNvSpPr>
          <p:nvPr>
            <p:ph idx="1"/>
          </p:nvPr>
        </p:nvSpPr>
        <p:spPr/>
        <p:txBody>
          <a:bodyPr>
            <a:normAutofit fontScale="77500" lnSpcReduction="20000"/>
          </a:bodyPr>
          <a:lstStyle/>
          <a:p>
            <a:pPr lvl="0"/>
            <a:r>
              <a:rPr lang="en-US" sz="3300" dirty="0">
                <a:latin typeface="Times New Roman" panose="02020603050405020304" pitchFamily="18" charset="0"/>
                <a:cs typeface="Times New Roman" panose="02020603050405020304" pitchFamily="18" charset="0"/>
              </a:rPr>
              <a:t>Measures that alter or control the legal, social, economic and physical environment</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changes are characterized by changes in those things “around” individuals that may influence their awareness, knowledge, attitudes, skills or behavior </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activities to provide a “forced choice” situation (e.g. selection of food and drinks in vending machines and canteens changed to include only “healthy food”</a:t>
            </a:r>
            <a:endParaRPr lang="en-GB" sz="3300" dirty="0">
              <a:latin typeface="Times New Roman" panose="02020603050405020304" pitchFamily="18" charset="0"/>
              <a:cs typeface="Times New Roman" panose="02020603050405020304" pitchFamily="18" charset="0"/>
            </a:endParaRPr>
          </a:p>
          <a:p>
            <a:pPr lvl="0"/>
            <a:r>
              <a:rPr lang="en-US" sz="3300" dirty="0">
                <a:latin typeface="Times New Roman" panose="02020603050405020304" pitchFamily="18" charset="0"/>
                <a:cs typeface="Times New Roman" panose="02020603050405020304" pitchFamily="18" charset="0"/>
              </a:rPr>
              <a:t>activities  to also include providing target population with health messages and environmental cues for certain types of behavior </a:t>
            </a:r>
            <a:endParaRPr lang="en-GB" sz="3300" dirty="0">
              <a:latin typeface="Times New Roman" panose="02020603050405020304" pitchFamily="18" charset="0"/>
              <a:cs typeface="Times New Roman" panose="02020603050405020304" pitchFamily="18" charset="0"/>
            </a:endParaRPr>
          </a:p>
          <a:p>
            <a:pPr lvl="3"/>
            <a:r>
              <a:rPr lang="en-US" sz="3300" dirty="0">
                <a:latin typeface="Times New Roman" panose="02020603050405020304" pitchFamily="18" charset="0"/>
                <a:cs typeface="Times New Roman" panose="02020603050405020304" pitchFamily="18" charset="0"/>
              </a:rPr>
              <a:t>(e.g. posting no-smoking signs, providing lockers and showers, using role-modelling by others, food labelling </a:t>
            </a:r>
            <a:endParaRPr lang="en-GB" sz="3300" dirty="0">
              <a:latin typeface="Times New Roman" panose="02020603050405020304" pitchFamily="18" charset="0"/>
              <a:cs typeface="Times New Roman" panose="02020603050405020304" pitchFamily="18" charset="0"/>
            </a:endParaRPr>
          </a:p>
          <a:p>
            <a:pPr marL="0" indent="0">
              <a:buNone/>
            </a:pPr>
            <a:r>
              <a:rPr lang="en-GB" dirty="0"/>
              <a:t> </a:t>
            </a:r>
            <a:endParaRPr lang="en-GB" sz="2400" dirty="0"/>
          </a:p>
          <a:p>
            <a:endParaRPr lang="en-GB" dirty="0"/>
          </a:p>
        </p:txBody>
      </p:sp>
    </p:spTree>
    <p:extLst>
      <p:ext uri="{BB962C8B-B14F-4D97-AF65-F5344CB8AC3E}">
        <p14:creationId xmlns:p14="http://schemas.microsoft.com/office/powerpoint/2010/main" val="2255024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33AE-4230-D2A5-C7F3-21CE1C1E272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5. REGULATORY ACTIVITIES</a:t>
            </a:r>
          </a:p>
        </p:txBody>
      </p:sp>
      <p:sp>
        <p:nvSpPr>
          <p:cNvPr id="3" name="Content Placeholder 2">
            <a:extLst>
              <a:ext uri="{FF2B5EF4-FFF2-40B4-BE49-F238E27FC236}">
                <a16:creationId xmlns:a16="http://schemas.microsoft.com/office/drawing/2014/main" id="{AE77716A-00B6-D9D6-EC87-CB4B079F34EB}"/>
              </a:ext>
            </a:extLst>
          </p:cNvPr>
          <p:cNvSpPr>
            <a:spLocks noGrp="1"/>
          </p:cNvSpPr>
          <p:nvPr>
            <p:ph idx="1"/>
          </p:nvPr>
        </p:nvSpPr>
        <p:spPr/>
        <p:txBody>
          <a:bodyPr>
            <a:normAutofit fontScale="92500" lnSpcReduction="20000"/>
          </a:bodyPr>
          <a:lstStyle/>
          <a:p>
            <a:r>
              <a:rPr lang="en-US" dirty="0"/>
              <a:t>Include executive orders, laws, ordinances, policies, position statements, regulations and formal and informal rules</a:t>
            </a:r>
          </a:p>
          <a:p>
            <a:r>
              <a:rPr lang="en-US" dirty="0"/>
              <a:t>Classified as mandate or regulated activities to guide individual or collective behavior.</a:t>
            </a:r>
          </a:p>
          <a:p>
            <a:r>
              <a:rPr lang="en-US" dirty="0"/>
              <a:t>Intervention activity may be controversial as it mandates a particular response from an individual and take away individual freedom</a:t>
            </a:r>
          </a:p>
          <a:p>
            <a:r>
              <a:rPr lang="en-US" dirty="0"/>
              <a:t>Regulatory activities do not allow for ‘voluntary action’ conducive to health.</a:t>
            </a:r>
          </a:p>
          <a:p>
            <a:r>
              <a:rPr lang="en-US" dirty="0"/>
              <a:t>This type of activity can get people to change their behavior when other strategies have failed.</a:t>
            </a:r>
          </a:p>
          <a:p>
            <a:r>
              <a:rPr lang="en-US" dirty="0"/>
              <a:t>Since these activities are mandatory, it is particularly important to use good judgement and show respect for others when implementing them.</a:t>
            </a:r>
          </a:p>
        </p:txBody>
      </p:sp>
    </p:spTree>
    <p:extLst>
      <p:ext uri="{BB962C8B-B14F-4D97-AF65-F5344CB8AC3E}">
        <p14:creationId xmlns:p14="http://schemas.microsoft.com/office/powerpoint/2010/main" val="1765093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6. COMMUNITY ADVOCACY ACTIVITIES</a:t>
            </a:r>
            <a:r>
              <a:rPr lang="en-US" b="1" dirty="0"/>
              <a:t>    </a:t>
            </a:r>
            <a:br>
              <a:rPr lang="en-GB" sz="4000" dirty="0"/>
            </a:br>
            <a:endParaRPr lang="en-GB" dirty="0"/>
          </a:p>
        </p:txBody>
      </p:sp>
      <p:sp>
        <p:nvSpPr>
          <p:cNvPr id="3" name="Content Placeholder 2"/>
          <p:cNvSpPr>
            <a:spLocks noGrp="1"/>
          </p:cNvSpPr>
          <p:nvPr>
            <p:ph idx="1"/>
          </p:nvPr>
        </p:nvSpPr>
        <p:spPr/>
        <p:txBody>
          <a:bodyPr>
            <a:normAutofit fontScale="77500" lnSpcReduction="20000"/>
          </a:bodyPr>
          <a:lstStyle/>
          <a:p>
            <a:pPr lvl="0"/>
            <a:r>
              <a:rPr lang="en-US" sz="3000" dirty="0">
                <a:latin typeface="Times New Roman" panose="02020603050405020304" pitchFamily="18" charset="0"/>
                <a:cs typeface="Times New Roman" panose="02020603050405020304" pitchFamily="18" charset="0"/>
              </a:rPr>
              <a:t>are used to influence social change</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is a process in which the people of the community become involved in the institutions and decisions that will have an impact on their lives.</a:t>
            </a:r>
          </a:p>
          <a:p>
            <a:pPr lvl="0"/>
            <a:r>
              <a:rPr lang="en-GB" sz="3000" dirty="0">
                <a:latin typeface="Times New Roman" panose="02020603050405020304" pitchFamily="18" charset="0"/>
                <a:cs typeface="Times New Roman" panose="02020603050405020304" pitchFamily="18" charset="0"/>
              </a:rPr>
              <a:t>Has the potential for creating more support keeping people informed influencing decision activating non-participants, improving services, and making people , plan, and programmes more responsive</a:t>
            </a:r>
          </a:p>
          <a:p>
            <a:pPr lvl="0"/>
            <a:r>
              <a:rPr lang="en-US" sz="3000" dirty="0">
                <a:latin typeface="Times New Roman" panose="02020603050405020304" pitchFamily="18" charset="0"/>
                <a:cs typeface="Times New Roman" panose="02020603050405020304" pitchFamily="18" charset="0"/>
              </a:rPr>
              <a:t>activities are not without cost - requires time and effort as well as persistence</a:t>
            </a:r>
            <a:endParaRPr lang="en-GB"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techniques often used in advocacy activities include:</a:t>
            </a:r>
            <a:endParaRPr lang="en-GB" sz="3000" dirty="0">
              <a:latin typeface="Times New Roman" panose="02020603050405020304" pitchFamily="18" charset="0"/>
              <a:cs typeface="Times New Roman" panose="02020603050405020304" pitchFamily="18" charset="0"/>
            </a:endParaRPr>
          </a:p>
          <a:p>
            <a:pPr lvl="2"/>
            <a:r>
              <a:rPr lang="en-US" sz="3000" dirty="0">
                <a:latin typeface="Times New Roman" panose="02020603050405020304" pitchFamily="18" charset="0"/>
                <a:cs typeface="Times New Roman" panose="02020603050405020304" pitchFamily="18" charset="0"/>
              </a:rPr>
              <a:t>personal visits to educate or lobby the key people</a:t>
            </a:r>
            <a:endParaRPr lang="en-GB" sz="3000" dirty="0">
              <a:latin typeface="Times New Roman" panose="02020603050405020304" pitchFamily="18" charset="0"/>
              <a:cs typeface="Times New Roman" panose="02020603050405020304" pitchFamily="18" charset="0"/>
            </a:endParaRPr>
          </a:p>
          <a:p>
            <a:pPr lvl="2"/>
            <a:r>
              <a:rPr lang="en-US" sz="3000" dirty="0">
                <a:latin typeface="Times New Roman" panose="02020603050405020304" pitchFamily="18" charset="0"/>
                <a:cs typeface="Times New Roman" panose="02020603050405020304" pitchFamily="18" charset="0"/>
              </a:rPr>
              <a:t>a community rally</a:t>
            </a:r>
            <a:endParaRPr lang="en-GB" sz="3000" dirty="0">
              <a:latin typeface="Times New Roman" panose="02020603050405020304" pitchFamily="18" charset="0"/>
              <a:cs typeface="Times New Roman" panose="02020603050405020304" pitchFamily="18" charset="0"/>
            </a:endParaRPr>
          </a:p>
          <a:p>
            <a:pPr lvl="2"/>
            <a:r>
              <a:rPr lang="en-US" sz="3000" dirty="0">
                <a:latin typeface="Times New Roman" panose="02020603050405020304" pitchFamily="18" charset="0"/>
                <a:cs typeface="Times New Roman" panose="02020603050405020304" pitchFamily="18" charset="0"/>
              </a:rPr>
              <a:t>telephone call campaign to the office of decision makers</a:t>
            </a:r>
            <a:endParaRPr lang="en-GB" sz="3000" dirty="0">
              <a:latin typeface="Times New Roman" panose="02020603050405020304" pitchFamily="18" charset="0"/>
              <a:cs typeface="Times New Roman" panose="02020603050405020304" pitchFamily="18" charset="0"/>
            </a:endParaRPr>
          </a:p>
          <a:p>
            <a:pPr lvl="2"/>
            <a:r>
              <a:rPr lang="en-US" sz="3000" dirty="0">
                <a:latin typeface="Times New Roman" panose="02020603050405020304" pitchFamily="18" charset="0"/>
                <a:cs typeface="Times New Roman" panose="02020603050405020304" pitchFamily="18" charset="0"/>
              </a:rPr>
              <a:t>TV or radio appearance to express your views</a:t>
            </a:r>
            <a:endParaRPr lang="en-GB" sz="3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3378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D48-52D6-A597-4009-4604FB8C1684}"/>
              </a:ext>
            </a:extLst>
          </p:cNvPr>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6. COMMUNITY ADVOCACY ACTIVITIES</a:t>
            </a:r>
            <a:r>
              <a:rPr lang="en-US" b="1" dirty="0"/>
              <a:t> </a:t>
            </a:r>
            <a:endParaRPr lang="en-US" dirty="0"/>
          </a:p>
        </p:txBody>
      </p:sp>
      <p:sp>
        <p:nvSpPr>
          <p:cNvPr id="3" name="Content Placeholder 2">
            <a:extLst>
              <a:ext uri="{FF2B5EF4-FFF2-40B4-BE49-F238E27FC236}">
                <a16:creationId xmlns:a16="http://schemas.microsoft.com/office/drawing/2014/main" id="{AFC8A401-2F87-2268-EDC3-49EA995CBBD1}"/>
              </a:ext>
            </a:extLst>
          </p:cNvPr>
          <p:cNvSpPr>
            <a:spLocks noGrp="1"/>
          </p:cNvSpPr>
          <p:nvPr>
            <p:ph idx="1"/>
          </p:nvPr>
        </p:nvSpPr>
        <p:spPr/>
        <p:txBody>
          <a:bodyPr/>
          <a:lstStyle/>
          <a:p>
            <a:r>
              <a:rPr lang="en-US" dirty="0"/>
              <a:t>letter-</a:t>
            </a:r>
            <a:r>
              <a:rPr lang="en-US" dirty="0" err="1"/>
              <a:t>witing</a:t>
            </a:r>
            <a:r>
              <a:rPr lang="en-US" dirty="0"/>
              <a:t> campaign to:</a:t>
            </a:r>
          </a:p>
          <a:p>
            <a:r>
              <a:rPr lang="en-US" dirty="0"/>
              <a:t>The key-people who educate /influence decision makers.</a:t>
            </a:r>
          </a:p>
          <a:p>
            <a:r>
              <a:rPr lang="en-US" dirty="0"/>
              <a:t>Newspaper editors, expressing concern about the results of a vote by decision makers on a particular issues.</a:t>
            </a:r>
          </a:p>
          <a:p>
            <a:r>
              <a:rPr lang="en-US" dirty="0"/>
              <a:t>Decision-makers, thanking them for their support on a key issue</a:t>
            </a:r>
          </a:p>
        </p:txBody>
      </p:sp>
    </p:spTree>
    <p:extLst>
      <p:ext uri="{BB962C8B-B14F-4D97-AF65-F5344CB8AC3E}">
        <p14:creationId xmlns:p14="http://schemas.microsoft.com/office/powerpoint/2010/main" val="192751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3CF2-55AF-92FD-119D-B6244A10042C}"/>
              </a:ext>
            </a:extLst>
          </p:cNvPr>
          <p:cNvSpPr>
            <a:spLocks noGrp="1"/>
          </p:cNvSpPr>
          <p:nvPr>
            <p:ph type="title"/>
          </p:nvPr>
        </p:nvSpPr>
        <p:spPr/>
        <p:txBody>
          <a:bodyPr/>
          <a:lstStyle/>
          <a:p>
            <a:r>
              <a:rPr lang="en-US" b="1" dirty="0"/>
              <a:t>Introduction/concept</a:t>
            </a:r>
          </a:p>
        </p:txBody>
      </p:sp>
      <p:sp>
        <p:nvSpPr>
          <p:cNvPr id="3" name="Content Placeholder 2">
            <a:extLst>
              <a:ext uri="{FF2B5EF4-FFF2-40B4-BE49-F238E27FC236}">
                <a16:creationId xmlns:a16="http://schemas.microsoft.com/office/drawing/2014/main" id="{3356EACF-C0FB-DA92-0662-CA65D1EACDDC}"/>
              </a:ext>
            </a:extLst>
          </p:cNvPr>
          <p:cNvSpPr>
            <a:spLocks noGrp="1"/>
          </p:cNvSpPr>
          <p:nvPr>
            <p:ph idx="1"/>
          </p:nvPr>
        </p:nvSpPr>
        <p:spPr/>
        <p:txBody>
          <a:bodyPr/>
          <a:lstStyle/>
          <a:p>
            <a:pPr algn="l"/>
            <a:r>
              <a:rPr lang="en-US" sz="1800" b="1" i="0" u="none" strike="noStrike" baseline="0" dirty="0">
                <a:solidFill>
                  <a:srgbClr val="000000"/>
                </a:solidFill>
                <a:latin typeface="ArialRoundedMTBold"/>
              </a:rPr>
              <a:t>„</a:t>
            </a:r>
            <a:r>
              <a:rPr lang="en-US" i="0" u="none" strike="noStrike" baseline="0" dirty="0">
                <a:solidFill>
                  <a:srgbClr val="000000"/>
                </a:solidFill>
                <a:latin typeface="Times New Roman" panose="02020603050405020304" pitchFamily="18" charset="0"/>
                <a:cs typeface="Times New Roman" panose="02020603050405020304" pitchFamily="18" charset="0"/>
              </a:rPr>
              <a:t>Health promotion represents a comprehensive </a:t>
            </a:r>
            <a:r>
              <a:rPr lang="en-US" i="0" u="none" strike="noStrike" baseline="0" dirty="0">
                <a:solidFill>
                  <a:srgbClr val="FF0000"/>
                </a:solidFill>
                <a:latin typeface="Times New Roman" panose="02020603050405020304" pitchFamily="18" charset="0"/>
                <a:cs typeface="Times New Roman" panose="02020603050405020304" pitchFamily="18" charset="0"/>
              </a:rPr>
              <a:t>social and political process</a:t>
            </a:r>
            <a:r>
              <a:rPr lang="en-US" i="0" u="none" strike="noStrike" baseline="0" dirty="0">
                <a:solidFill>
                  <a:srgbClr val="000000"/>
                </a:solidFill>
                <a:latin typeface="Times New Roman" panose="02020603050405020304" pitchFamily="18" charset="0"/>
                <a:cs typeface="Times New Roman" panose="02020603050405020304" pitchFamily="18" charset="0"/>
              </a:rPr>
              <a:t>, it not only embraces actions directed at strengthening the </a:t>
            </a:r>
            <a:r>
              <a:rPr lang="en-US" i="0" u="none" strike="noStrike" baseline="0" dirty="0">
                <a:solidFill>
                  <a:srgbClr val="FF0000"/>
                </a:solidFill>
                <a:latin typeface="Times New Roman" panose="02020603050405020304" pitchFamily="18" charset="0"/>
                <a:cs typeface="Times New Roman" panose="02020603050405020304" pitchFamily="18" charset="0"/>
              </a:rPr>
              <a:t>skills and capabilities </a:t>
            </a:r>
            <a:r>
              <a:rPr lang="en-US" i="0" u="none" strike="noStrike" baseline="0" dirty="0">
                <a:solidFill>
                  <a:srgbClr val="000000"/>
                </a:solidFill>
                <a:latin typeface="Times New Roman" panose="02020603050405020304" pitchFamily="18" charset="0"/>
                <a:cs typeface="Times New Roman" panose="02020603050405020304" pitchFamily="18" charset="0"/>
              </a:rPr>
              <a:t>of individuals, but also action directed towards changing </a:t>
            </a:r>
            <a:r>
              <a:rPr lang="en-US" i="0" u="none" strike="noStrike" baseline="0" dirty="0">
                <a:solidFill>
                  <a:srgbClr val="FF0000"/>
                </a:solidFill>
                <a:latin typeface="Times New Roman" panose="02020603050405020304" pitchFamily="18" charset="0"/>
                <a:cs typeface="Times New Roman" panose="02020603050405020304" pitchFamily="18" charset="0"/>
              </a:rPr>
              <a:t>social, environmental and economic conditions </a:t>
            </a:r>
            <a:r>
              <a:rPr lang="en-US" i="0" u="none" strike="noStrike" baseline="0" dirty="0">
                <a:solidFill>
                  <a:srgbClr val="000000"/>
                </a:solidFill>
                <a:latin typeface="Times New Roman" panose="02020603050405020304" pitchFamily="18" charset="0"/>
                <a:cs typeface="Times New Roman" panose="02020603050405020304" pitchFamily="18" charset="0"/>
              </a:rPr>
              <a:t>so as to alleviate their impact on public and individual health. </a:t>
            </a:r>
            <a:r>
              <a:rPr lang="en-US" i="0" u="none" strike="noStrike" baseline="0" dirty="0">
                <a:solidFill>
                  <a:srgbClr val="001F60"/>
                </a:solidFill>
                <a:latin typeface="Times New Roman" panose="02020603050405020304" pitchFamily="18" charset="0"/>
                <a:cs typeface="Times New Roman" panose="02020603050405020304" pitchFamily="18" charset="0"/>
              </a:rPr>
              <a:t>Health promotion is the process of enabling people to increase control over the </a:t>
            </a:r>
            <a:r>
              <a:rPr lang="en-US" i="0" u="none" strike="noStrike" baseline="0" dirty="0">
                <a:solidFill>
                  <a:srgbClr val="FF0000"/>
                </a:solidFill>
                <a:latin typeface="Times New Roman" panose="02020603050405020304" pitchFamily="18" charset="0"/>
                <a:cs typeface="Times New Roman" panose="02020603050405020304" pitchFamily="18" charset="0"/>
              </a:rPr>
              <a:t>determinants of health </a:t>
            </a:r>
            <a:r>
              <a:rPr lang="en-US" i="0" u="none" strike="noStrike" baseline="0" dirty="0">
                <a:solidFill>
                  <a:srgbClr val="001F60"/>
                </a:solidFill>
                <a:latin typeface="Times New Roman" panose="02020603050405020304" pitchFamily="18" charset="0"/>
                <a:cs typeface="Times New Roman" panose="02020603050405020304" pitchFamily="18" charset="0"/>
              </a:rPr>
              <a:t>and thereby improve their health </a:t>
            </a:r>
            <a:r>
              <a:rPr lang="en-US" i="0" u="none" strike="noStrike" baseline="0" dirty="0">
                <a:solidFill>
                  <a:srgbClr val="000000"/>
                </a:solidFill>
                <a:latin typeface="Times New Roman" panose="02020603050405020304" pitchFamily="18" charset="0"/>
                <a:cs typeface="Times New Roman" panose="02020603050405020304" pitchFamily="18" charset="0"/>
              </a:rPr>
              <a:t>(WHO 1998)‟.</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278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7. ORGANIZATIONAL CULTURE ACTIVITIES </a:t>
            </a:r>
            <a:r>
              <a:rPr lang="en-US" b="1" dirty="0"/>
              <a:t> </a:t>
            </a:r>
            <a:br>
              <a:rPr lang="en-GB" dirty="0"/>
            </a:br>
            <a:endParaRPr lang="en-GB"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Closely  aligned with environmental change activities and that which affect organizational culture</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Culture is usually associated with norms and traditions that are generated by and linked to a “community” of people </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The culture expresses what is and what is not considered important to the organization</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takes a long time to establish norms and traditions and still change can occur very quickly if the decision-makers in the organization support it</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91383727"/>
      </p:ext>
    </p:extLst>
  </p:cSld>
  <p:clrMapOvr>
    <a:masterClrMapping/>
  </p:clrMapOvr>
  <p:transition spd="slow" advClick="0">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CAF5-20A5-4EE0-97A9-DFCC4624BB2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7. ORGANIZATIONAL CULTURE ACTIVITIES</a:t>
            </a:r>
            <a:endParaRPr lang="en-US" dirty="0"/>
          </a:p>
        </p:txBody>
      </p:sp>
      <p:sp>
        <p:nvSpPr>
          <p:cNvPr id="3" name="Content Placeholder 2">
            <a:extLst>
              <a:ext uri="{FF2B5EF4-FFF2-40B4-BE49-F238E27FC236}">
                <a16:creationId xmlns:a16="http://schemas.microsoft.com/office/drawing/2014/main" id="{C71CD6E9-11F8-85E3-624E-F7442C201D38}"/>
              </a:ext>
            </a:extLst>
          </p:cNvPr>
          <p:cNvSpPr>
            <a:spLocks noGrp="1"/>
          </p:cNvSpPr>
          <p:nvPr>
            <p:ph idx="1"/>
          </p:nvPr>
        </p:nvSpPr>
        <p:spPr/>
        <p:txBody>
          <a:bodyPr/>
          <a:lstStyle/>
          <a:p>
            <a:r>
              <a:rPr lang="en-US" dirty="0"/>
              <a:t>Some organizational culture activities may include:</a:t>
            </a:r>
          </a:p>
          <a:p>
            <a:r>
              <a:rPr lang="en-US" dirty="0"/>
              <a:t>Providing employees with extra 20-mins at lunch time for exercise</a:t>
            </a:r>
          </a:p>
          <a:p>
            <a:r>
              <a:rPr lang="en-US" dirty="0"/>
              <a:t>Use of common exercise facility by senior manager</a:t>
            </a:r>
          </a:p>
          <a:p>
            <a:r>
              <a:rPr lang="en-US" dirty="0"/>
              <a:t>Changing the type of food found in vending machines</a:t>
            </a:r>
          </a:p>
          <a:p>
            <a:r>
              <a:rPr lang="en-US" dirty="0"/>
              <a:t>Offering discount on health food</a:t>
            </a:r>
          </a:p>
        </p:txBody>
      </p:sp>
    </p:spTree>
    <p:extLst>
      <p:ext uri="{BB962C8B-B14F-4D97-AF65-F5344CB8AC3E}">
        <p14:creationId xmlns:p14="http://schemas.microsoft.com/office/powerpoint/2010/main" val="352344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8. INCENTIVES AND DISINCENTIVES  </a:t>
            </a:r>
            <a:br>
              <a:rPr lang="en-GB" sz="4000" dirty="0"/>
            </a:br>
            <a:endParaRPr lang="en-GB"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use of incentives and disincentives to influence health outcomes is a common type of activity</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activity is based on many health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theories - suggest that anticipation of rewards increases the probability of an individual engaging in desired health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An incentive can increase the perceived value of an activity, motivate people to get involved, and remind </a:t>
            </a:r>
            <a:r>
              <a:rPr lang="en-US" sz="2800" dirty="0" err="1">
                <a:latin typeface="Times New Roman" panose="02020603050405020304" pitchFamily="18" charset="0"/>
                <a:cs typeface="Times New Roman" panose="02020603050405020304" pitchFamily="18" charset="0"/>
              </a:rPr>
              <a:t>programme</a:t>
            </a:r>
            <a:r>
              <a:rPr lang="en-US" sz="2800" dirty="0">
                <a:latin typeface="Times New Roman" panose="02020603050405020304" pitchFamily="18" charset="0"/>
                <a:cs typeface="Times New Roman" panose="02020603050405020304" pitchFamily="18" charset="0"/>
              </a:rPr>
              <a:t> participants of their commitment to and goals for </a:t>
            </a:r>
            <a:r>
              <a:rPr lang="en-US" sz="2800" dirty="0" err="1">
                <a:latin typeface="Times New Roman" panose="02020603050405020304" pitchFamily="18" charset="0"/>
                <a:cs typeface="Times New Roman" panose="02020603050405020304" pitchFamily="18" charset="0"/>
              </a:rPr>
              <a:t>behaviour</a:t>
            </a:r>
            <a:r>
              <a:rPr lang="en-US" sz="2800" dirty="0">
                <a:latin typeface="Times New Roman" panose="02020603050405020304" pitchFamily="18" charset="0"/>
                <a:cs typeface="Times New Roman" panose="02020603050405020304" pitchFamily="18" charset="0"/>
              </a:rPr>
              <a:t> change</a:t>
            </a:r>
            <a:endParaRPr lang="en-GB" sz="2800" dirty="0">
              <a:latin typeface="Times New Roman" panose="02020603050405020304" pitchFamily="18" charset="0"/>
              <a:cs typeface="Times New Roman" panose="02020603050405020304" pitchFamily="18" charset="0"/>
            </a:endParaRPr>
          </a:p>
          <a:p>
            <a:pPr marL="228600" lvl="1">
              <a:spcBef>
                <a:spcPts val="1000"/>
              </a:spcBef>
            </a:pPr>
            <a:r>
              <a:rPr lang="en-US" sz="2800" dirty="0">
                <a:latin typeface="Times New Roman" panose="02020603050405020304" pitchFamily="18" charset="0"/>
                <a:cs typeface="Times New Roman" panose="02020603050405020304" pitchFamily="18" charset="0"/>
              </a:rPr>
              <a:t>for the activity to work, the planner needs to match the incentives with the needs, wants, or desires of the target population</a:t>
            </a:r>
            <a:endParaRPr lang="en-GB" sz="2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62761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two major categories of incentives – the first group includes incentives called “social reinforces” and the second group called “material reinforces”</a:t>
            </a:r>
            <a:endParaRPr lang="en-GB"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 just as incentives can be used to get people involved in behavior change, disincentives can be used to discourage a certain behavior (e.g. tax on cigarettes, surcharge on health insurance for smokers, fines for not wearing safety-belts) </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9020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7450-62E2-138A-EA04-1FEBD337E5AE}"/>
              </a:ext>
            </a:extLst>
          </p:cNvPr>
          <p:cNvSpPr>
            <a:spLocks noGrp="1"/>
          </p:cNvSpPr>
          <p:nvPr>
            <p:ph type="title"/>
          </p:nvPr>
        </p:nvSpPr>
        <p:spPr/>
        <p:txBody>
          <a:bodyPr/>
          <a:lstStyle/>
          <a:p>
            <a:r>
              <a:rPr lang="en-US" b="1" dirty="0"/>
              <a:t>9. HEALTH STATUS EVALUATION ACTIVITIES</a:t>
            </a:r>
          </a:p>
        </p:txBody>
      </p:sp>
      <p:sp>
        <p:nvSpPr>
          <p:cNvPr id="3" name="Content Placeholder 2">
            <a:extLst>
              <a:ext uri="{FF2B5EF4-FFF2-40B4-BE49-F238E27FC236}">
                <a16:creationId xmlns:a16="http://schemas.microsoft.com/office/drawing/2014/main" id="{D9FE0F8E-5529-3416-00E7-4B42827330CA}"/>
              </a:ext>
            </a:extLst>
          </p:cNvPr>
          <p:cNvSpPr>
            <a:spLocks noGrp="1"/>
          </p:cNvSpPr>
          <p:nvPr>
            <p:ph idx="1"/>
          </p:nvPr>
        </p:nvSpPr>
        <p:spPr/>
        <p:txBody>
          <a:bodyPr/>
          <a:lstStyle/>
          <a:p>
            <a:r>
              <a:rPr lang="en-US" dirty="0"/>
              <a:t>aimed at making those in the target population more aware of their current health status </a:t>
            </a:r>
          </a:p>
          <a:p>
            <a:r>
              <a:rPr lang="en-US" dirty="0"/>
              <a:t>part of multi-activity intervention </a:t>
            </a:r>
          </a:p>
          <a:p>
            <a:r>
              <a:rPr lang="en-US" dirty="0"/>
              <a:t>activities involved the completion of a health risk appraisal form, self-screening, clinical screening </a:t>
            </a:r>
          </a:p>
          <a:p>
            <a:r>
              <a:rPr lang="en-US" dirty="0"/>
              <a:t>settings for such activities - health fairs, work-sites and health care facilities</a:t>
            </a:r>
          </a:p>
        </p:txBody>
      </p:sp>
    </p:spTree>
    <p:extLst>
      <p:ext uri="{BB962C8B-B14F-4D97-AF65-F5344CB8AC3E}">
        <p14:creationId xmlns:p14="http://schemas.microsoft.com/office/powerpoint/2010/main" val="414715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C6E2-F317-6896-689C-E577C958A4F6}"/>
              </a:ext>
            </a:extLst>
          </p:cNvPr>
          <p:cNvSpPr>
            <a:spLocks noGrp="1"/>
          </p:cNvSpPr>
          <p:nvPr>
            <p:ph type="title"/>
          </p:nvPr>
        </p:nvSpPr>
        <p:spPr/>
        <p:txBody>
          <a:bodyPr/>
          <a:lstStyle/>
          <a:p>
            <a:r>
              <a:rPr lang="en-US" b="1" dirty="0"/>
              <a:t>10. SOCIAL ACTIVITIES</a:t>
            </a:r>
          </a:p>
        </p:txBody>
      </p:sp>
      <p:sp>
        <p:nvSpPr>
          <p:cNvPr id="3" name="Content Placeholder 2">
            <a:extLst>
              <a:ext uri="{FF2B5EF4-FFF2-40B4-BE49-F238E27FC236}">
                <a16:creationId xmlns:a16="http://schemas.microsoft.com/office/drawing/2014/main" id="{25F50E59-DE59-EE66-D130-23AFFD72073E}"/>
              </a:ext>
            </a:extLst>
          </p:cNvPr>
          <p:cNvSpPr>
            <a:spLocks noGrp="1"/>
          </p:cNvSpPr>
          <p:nvPr>
            <p:ph idx="1"/>
          </p:nvPr>
        </p:nvSpPr>
        <p:spPr/>
        <p:txBody>
          <a:bodyPr/>
          <a:lstStyle/>
          <a:p>
            <a:r>
              <a:rPr lang="en-US" dirty="0"/>
              <a:t>social support important for </a:t>
            </a:r>
            <a:r>
              <a:rPr lang="en-US" dirty="0" err="1"/>
              <a:t>behaviour</a:t>
            </a:r>
            <a:r>
              <a:rPr lang="en-US" dirty="0"/>
              <a:t> change </a:t>
            </a:r>
          </a:p>
          <a:p>
            <a:r>
              <a:rPr lang="en-US" dirty="0"/>
              <a:t>people find it much easier to change a </a:t>
            </a:r>
            <a:r>
              <a:rPr lang="en-US" dirty="0" err="1"/>
              <a:t>behaviour</a:t>
            </a:r>
            <a:r>
              <a:rPr lang="en-US" dirty="0"/>
              <a:t> if those around them provide support or are willing to be partners in the </a:t>
            </a:r>
            <a:r>
              <a:rPr lang="en-US" dirty="0" err="1"/>
              <a:t>behaviour</a:t>
            </a:r>
            <a:r>
              <a:rPr lang="en-US" dirty="0"/>
              <a:t> change process </a:t>
            </a:r>
          </a:p>
          <a:p>
            <a:r>
              <a:rPr lang="en-US" dirty="0"/>
              <a:t>social support could work as in incentive </a:t>
            </a:r>
          </a:p>
          <a:p>
            <a:r>
              <a:rPr lang="en-US" dirty="0"/>
              <a:t>other social interventions could include support groups or buddy support, social activities and social networks</a:t>
            </a:r>
          </a:p>
        </p:txBody>
      </p:sp>
    </p:spTree>
    <p:extLst>
      <p:ext uri="{BB962C8B-B14F-4D97-AF65-F5344CB8AC3E}">
        <p14:creationId xmlns:p14="http://schemas.microsoft.com/office/powerpoint/2010/main" val="3218089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104B-3E1C-C7E5-9B5A-719A2360CB0B}"/>
              </a:ext>
            </a:extLst>
          </p:cNvPr>
          <p:cNvSpPr>
            <a:spLocks noGrp="1"/>
          </p:cNvSpPr>
          <p:nvPr>
            <p:ph type="title"/>
          </p:nvPr>
        </p:nvSpPr>
        <p:spPr/>
        <p:txBody>
          <a:bodyPr/>
          <a:lstStyle/>
          <a:p>
            <a:r>
              <a:rPr lang="en-US" b="1" dirty="0"/>
              <a:t>11. TECHNOLOGY-DELIVERED ACTIVITIES</a:t>
            </a:r>
          </a:p>
        </p:txBody>
      </p:sp>
      <p:sp>
        <p:nvSpPr>
          <p:cNvPr id="3" name="Content Placeholder 2">
            <a:extLst>
              <a:ext uri="{FF2B5EF4-FFF2-40B4-BE49-F238E27FC236}">
                <a16:creationId xmlns:a16="http://schemas.microsoft.com/office/drawing/2014/main" id="{93732DB6-482F-EAFC-2317-FB14954D989B}"/>
              </a:ext>
            </a:extLst>
          </p:cNvPr>
          <p:cNvSpPr>
            <a:spLocks noGrp="1"/>
          </p:cNvSpPr>
          <p:nvPr>
            <p:ph idx="1"/>
          </p:nvPr>
        </p:nvSpPr>
        <p:spPr/>
        <p:txBody>
          <a:bodyPr/>
          <a:lstStyle/>
          <a:p>
            <a:r>
              <a:rPr lang="en-US" dirty="0"/>
              <a:t>traditional delivery of many health education and health promotion </a:t>
            </a:r>
            <a:r>
              <a:rPr lang="en-US" dirty="0" err="1"/>
              <a:t>programmes</a:t>
            </a:r>
            <a:r>
              <a:rPr lang="en-US" dirty="0"/>
              <a:t> - face-</a:t>
            </a:r>
            <a:r>
              <a:rPr lang="en-US" dirty="0" err="1"/>
              <a:t>toface</a:t>
            </a:r>
            <a:r>
              <a:rPr lang="en-US" dirty="0"/>
              <a:t> contact between provider and target population </a:t>
            </a:r>
          </a:p>
          <a:p>
            <a:r>
              <a:rPr lang="en-US" dirty="0"/>
              <a:t>with technology </a:t>
            </a:r>
            <a:r>
              <a:rPr lang="en-US" dirty="0" err="1"/>
              <a:t>programmes</a:t>
            </a:r>
            <a:r>
              <a:rPr lang="en-US" dirty="0"/>
              <a:t> are now delivered through a variety of ways – internet and computer-assisted instruction </a:t>
            </a:r>
          </a:p>
          <a:p>
            <a:r>
              <a:rPr lang="en-US" dirty="0"/>
              <a:t>telephone-delivered intervention activities – individual-initiated or outreach</a:t>
            </a:r>
          </a:p>
        </p:txBody>
      </p:sp>
    </p:spTree>
    <p:extLst>
      <p:ext uri="{BB962C8B-B14F-4D97-AF65-F5344CB8AC3E}">
        <p14:creationId xmlns:p14="http://schemas.microsoft.com/office/powerpoint/2010/main" val="3483477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3917-00D2-BCEC-CE10-B2C8771EFB4F}"/>
              </a:ext>
            </a:extLst>
          </p:cNvPr>
          <p:cNvSpPr>
            <a:spLocks noGrp="1"/>
          </p:cNvSpPr>
          <p:nvPr>
            <p:ph type="title"/>
          </p:nvPr>
        </p:nvSpPr>
        <p:spPr/>
        <p:txBody>
          <a:bodyPr>
            <a:normAutofit/>
          </a:bodyPr>
          <a:lstStyle/>
          <a:p>
            <a:r>
              <a:rPr lang="en-US" sz="2800" b="1" i="0" u="none" strike="noStrike" baseline="0" dirty="0">
                <a:latin typeface="Times New Roman" panose="02020603050405020304" pitchFamily="18" charset="0"/>
                <a:cs typeface="Times New Roman" panose="02020603050405020304" pitchFamily="18" charset="0"/>
              </a:rPr>
              <a:t>Evaluation</a:t>
            </a:r>
            <a:r>
              <a:rPr lang="en-US" sz="2800" b="1" i="0" u="none" strike="noStrike" baseline="0" dirty="0">
                <a:solidFill>
                  <a:srgbClr val="FFFFCD"/>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of Health promotion activities in a community: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9AB389-CDDC-402B-BEC6-B8F44D412B40}"/>
              </a:ext>
            </a:extLst>
          </p:cNvPr>
          <p:cNvSpPr>
            <a:spLocks noGrp="1"/>
          </p:cNvSpPr>
          <p:nvPr>
            <p:ph idx="1"/>
          </p:nvPr>
        </p:nvSpPr>
        <p:spPr/>
        <p:txBody>
          <a:bodyPr>
            <a:normAutofit/>
          </a:bodyPr>
          <a:lstStyle/>
          <a:p>
            <a:pPr marL="0" indent="0" algn="l">
              <a:buNone/>
            </a:pPr>
            <a:r>
              <a:rPr lang="en-US" b="0" i="0" u="none" strike="noStrike" baseline="0" dirty="0">
                <a:latin typeface="Times New Roman" panose="02020603050405020304" pitchFamily="18" charset="0"/>
                <a:cs typeface="Times New Roman" panose="02020603050405020304" pitchFamily="18" charset="0"/>
              </a:rPr>
              <a:t>By assessing:</a:t>
            </a:r>
          </a:p>
          <a:p>
            <a:pPr marL="0" indent="0" algn="l">
              <a:buNone/>
            </a:pPr>
            <a:r>
              <a:rPr lang="en-US" b="0" i="0" u="none" strike="noStrike" baseline="0" dirty="0">
                <a:latin typeface="Times New Roman" panose="02020603050405020304" pitchFamily="18" charset="0"/>
                <a:cs typeface="Times New Roman" panose="02020603050405020304" pitchFamily="18" charset="0"/>
              </a:rPr>
              <a:t>1. Quality of life indicators.</a:t>
            </a:r>
          </a:p>
          <a:p>
            <a:pPr marL="0" indent="0" algn="l">
              <a:buNone/>
            </a:pPr>
            <a:r>
              <a:rPr lang="en-US" b="0" i="0" u="none" strike="noStrike" baseline="0" dirty="0">
                <a:latin typeface="Times New Roman" panose="02020603050405020304" pitchFamily="18" charset="0"/>
                <a:cs typeface="Times New Roman" panose="02020603050405020304" pitchFamily="18" charset="0"/>
              </a:rPr>
              <a:t>2. Health knowledge, attitude, motivation and skills among population sectors.</a:t>
            </a:r>
          </a:p>
          <a:p>
            <a:pPr marL="0" indent="0" algn="l">
              <a:buNone/>
            </a:pPr>
            <a:r>
              <a:rPr lang="en-US" b="0" i="0" u="none" strike="noStrike" baseline="0" dirty="0">
                <a:latin typeface="Times New Roman" panose="02020603050405020304" pitchFamily="18" charset="0"/>
                <a:cs typeface="Times New Roman" panose="02020603050405020304" pitchFamily="18" charset="0"/>
              </a:rPr>
              <a:t>3. Social action and influence (community participation &amp; public opinion).</a:t>
            </a:r>
          </a:p>
          <a:p>
            <a:pPr marL="0" indent="0" algn="l">
              <a:buNone/>
            </a:pPr>
            <a:r>
              <a:rPr lang="en-US" b="0" i="0" u="none" strike="noStrike" baseline="0" dirty="0">
                <a:latin typeface="Times New Roman" panose="02020603050405020304" pitchFamily="18" charset="0"/>
                <a:cs typeface="Times New Roman" panose="02020603050405020304" pitchFamily="18" charset="0"/>
              </a:rPr>
              <a:t>4. Legislation, regulation for public health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269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A99F-71A2-8990-F75A-5F8E42758298}"/>
              </a:ext>
            </a:extLst>
          </p:cNvPr>
          <p:cNvSpPr>
            <a:spLocks noGrp="1"/>
          </p:cNvSpPr>
          <p:nvPr>
            <p:ph type="title"/>
          </p:nvPr>
        </p:nvSpPr>
        <p:spPr/>
        <p:txBody>
          <a:bodyPr/>
          <a:lstStyle/>
          <a:p>
            <a:r>
              <a:rPr lang="en-US" sz="4400" b="1" i="0" u="none" strike="noStrike" baseline="0" dirty="0">
                <a:latin typeface="Times New Roman" panose="02020603050405020304" pitchFamily="18" charset="0"/>
                <a:cs typeface="Times New Roman" panose="02020603050405020304" pitchFamily="18" charset="0"/>
              </a:rPr>
              <a:t>Evaluation</a:t>
            </a:r>
            <a:r>
              <a:rPr lang="en-US" sz="4400" b="1" i="0" u="none" strike="noStrike" baseline="0" dirty="0">
                <a:solidFill>
                  <a:srgbClr val="FFFFCD"/>
                </a:solidFill>
                <a:latin typeface="Times New Roman" panose="02020603050405020304" pitchFamily="18" charset="0"/>
                <a:cs typeface="Times New Roman" panose="02020603050405020304" pitchFamily="18" charset="0"/>
              </a:rPr>
              <a:t> </a:t>
            </a:r>
            <a:r>
              <a:rPr lang="en-US" sz="4400" b="1" i="0" u="none" strike="noStrike" baseline="0" dirty="0">
                <a:solidFill>
                  <a:srgbClr val="000000"/>
                </a:solidFill>
                <a:latin typeface="Times New Roman" panose="02020603050405020304" pitchFamily="18" charset="0"/>
                <a:cs typeface="Times New Roman" panose="02020603050405020304" pitchFamily="18" charset="0"/>
              </a:rPr>
              <a:t>of Health promotion activities in a community:</a:t>
            </a:r>
            <a:endParaRPr lang="en-US" dirty="0"/>
          </a:p>
        </p:txBody>
      </p:sp>
      <p:sp>
        <p:nvSpPr>
          <p:cNvPr id="3" name="Content Placeholder 2">
            <a:extLst>
              <a:ext uri="{FF2B5EF4-FFF2-40B4-BE49-F238E27FC236}">
                <a16:creationId xmlns:a16="http://schemas.microsoft.com/office/drawing/2014/main" id="{F8070775-2441-715E-99AE-BE5437FCBB51}"/>
              </a:ext>
            </a:extLst>
          </p:cNvPr>
          <p:cNvSpPr>
            <a:spLocks noGrp="1"/>
          </p:cNvSpPr>
          <p:nvPr>
            <p:ph idx="1"/>
          </p:nvPr>
        </p:nvSpPr>
        <p:spPr/>
        <p:txBody>
          <a:bodyPr>
            <a:normAutofit/>
          </a:bodyPr>
          <a:lstStyle/>
          <a:p>
            <a:pPr marL="0" indent="0" algn="l">
              <a:buNone/>
            </a:pPr>
            <a:r>
              <a:rPr lang="en-US" sz="3600" b="0" i="0" u="none" strike="noStrike" baseline="0" dirty="0">
                <a:latin typeface="Times New Roman" panose="02020603050405020304" pitchFamily="18" charset="0"/>
                <a:cs typeface="Times New Roman" panose="02020603050405020304" pitchFamily="18" charset="0"/>
              </a:rPr>
              <a:t>5- Resource allocation </a:t>
            </a:r>
            <a:r>
              <a:rPr lang="en-US" sz="3600" b="0" i="0" u="none" strike="noStrike" baseline="0" dirty="0">
                <a:solidFill>
                  <a:srgbClr val="000000"/>
                </a:solidFill>
                <a:latin typeface="Times New Roman" panose="02020603050405020304" pitchFamily="18" charset="0"/>
                <a:cs typeface="Times New Roman" panose="02020603050405020304" pitchFamily="18" charset="0"/>
              </a:rPr>
              <a:t>for health in relation to national budget.</a:t>
            </a:r>
          </a:p>
          <a:p>
            <a:pPr marL="0" indent="0" algn="l">
              <a:buNone/>
            </a:pPr>
            <a:r>
              <a:rPr lang="en-US" sz="3600" b="0" i="0" u="none" strike="noStrike" baseline="0" dirty="0">
                <a:solidFill>
                  <a:srgbClr val="000000"/>
                </a:solidFill>
                <a:latin typeface="Times New Roman" panose="02020603050405020304" pitchFamily="18" charset="0"/>
                <a:cs typeface="Times New Roman" panose="02020603050405020304" pitchFamily="18" charset="0"/>
              </a:rPr>
              <a:t>6- improved health indicators as morbidity &amp; mortality</a:t>
            </a:r>
          </a:p>
          <a:p>
            <a:pPr marL="0" indent="0" algn="l">
              <a:buNone/>
            </a:pPr>
            <a:r>
              <a:rPr lang="en-US" sz="3600" b="0" i="0" u="none" strike="noStrike" baseline="0" dirty="0">
                <a:solidFill>
                  <a:srgbClr val="000000"/>
                </a:solidFill>
                <a:latin typeface="Times New Roman" panose="02020603050405020304" pitchFamily="18" charset="0"/>
                <a:cs typeface="Times New Roman" panose="02020603050405020304" pitchFamily="18" charset="0"/>
              </a:rPr>
              <a:t>7- improved productivity, reduced absenteeism.</a:t>
            </a:r>
          </a:p>
          <a:p>
            <a:pPr marL="0" indent="0" algn="l">
              <a:buNone/>
            </a:pPr>
            <a:r>
              <a:rPr lang="en-US" sz="3600" b="0" i="0" u="none" strike="noStrike" baseline="0" dirty="0">
                <a:solidFill>
                  <a:srgbClr val="000000"/>
                </a:solidFill>
                <a:latin typeface="Times New Roman" panose="02020603050405020304" pitchFamily="18" charset="0"/>
                <a:cs typeface="Times New Roman" panose="02020603050405020304" pitchFamily="18" charset="0"/>
              </a:rPr>
              <a:t>8- decrease in medical care utilization</a:t>
            </a:r>
          </a:p>
          <a:p>
            <a:pPr marL="0" indent="0" algn="l">
              <a:buNone/>
            </a:pPr>
            <a:r>
              <a:rPr lang="en-US" sz="3600" b="0" i="0" u="none" strike="noStrike" baseline="0" dirty="0">
                <a:solidFill>
                  <a:srgbClr val="000000"/>
                </a:solidFill>
                <a:latin typeface="Times New Roman" panose="02020603050405020304" pitchFamily="18" charset="0"/>
                <a:cs typeface="Times New Roman" panose="02020603050405020304" pitchFamily="18" charset="0"/>
              </a:rPr>
              <a:t>9- decrease in health care cost.</a:t>
            </a:r>
          </a:p>
          <a:p>
            <a:pPr marL="0" indent="0" algn="l">
              <a:buNone/>
            </a:pPr>
            <a:r>
              <a:rPr lang="en-US" sz="3600" b="0" i="0" u="none" strike="noStrike" baseline="0" dirty="0">
                <a:solidFill>
                  <a:srgbClr val="000000"/>
                </a:solidFill>
                <a:latin typeface="Times New Roman" panose="02020603050405020304" pitchFamily="18" charset="0"/>
                <a:cs typeface="Times New Roman" panose="02020603050405020304" pitchFamily="18" charset="0"/>
              </a:rPr>
              <a:t>H. Promotion = </a:t>
            </a:r>
            <a:r>
              <a:rPr lang="en-US" sz="3600" b="0" i="0" u="none" strike="noStrike" baseline="0" dirty="0" err="1">
                <a:solidFill>
                  <a:srgbClr val="000000"/>
                </a:solidFill>
                <a:latin typeface="Times New Roman" panose="02020603050405020304" pitchFamily="18" charset="0"/>
                <a:cs typeface="Times New Roman" panose="02020603050405020304" pitchFamily="18" charset="0"/>
              </a:rPr>
              <a:t>h.education</a:t>
            </a:r>
            <a:r>
              <a:rPr lang="en-US" sz="3600" b="0" i="0" u="none" strike="noStrike" baseline="0" dirty="0">
                <a:solidFill>
                  <a:srgbClr val="000000"/>
                </a:solidFill>
                <a:latin typeface="Times New Roman" panose="02020603050405020304" pitchFamily="18" charset="0"/>
                <a:cs typeface="Times New Roman" panose="02020603050405020304" pitchFamily="18" charset="0"/>
              </a:rPr>
              <a:t> x healthy public policy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967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44C0-C180-3988-183F-D57D4FCB1CBB}"/>
              </a:ext>
            </a:extLst>
          </p:cNvPr>
          <p:cNvSpPr>
            <a:spLocks noGrp="1"/>
          </p:cNvSpPr>
          <p:nvPr>
            <p:ph type="title"/>
          </p:nvPr>
        </p:nvSpPr>
        <p:spPr/>
        <p:txBody>
          <a:bodyPr>
            <a:normAutofit/>
          </a:bodyPr>
          <a:lstStyle/>
          <a:p>
            <a:r>
              <a:rPr lang="en-US" sz="3200" b="1" i="0" u="none" strike="noStrike" baseline="0" dirty="0">
                <a:latin typeface="Times New Roman" panose="02020603050405020304" pitchFamily="18" charset="0"/>
                <a:cs typeface="Times New Roman" panose="02020603050405020304" pitchFamily="18" charset="0"/>
              </a:rPr>
              <a:t>Problems facing </a:t>
            </a:r>
            <a:r>
              <a:rPr lang="en-US" sz="3200" b="1" i="0" u="none" strike="noStrike" baseline="0" dirty="0">
                <a:solidFill>
                  <a:srgbClr val="000000"/>
                </a:solidFill>
                <a:latin typeface="Times New Roman" panose="02020603050405020304" pitchFamily="18" charset="0"/>
                <a:cs typeface="Times New Roman" panose="02020603050405020304" pitchFamily="18" charset="0"/>
              </a:rPr>
              <a:t>health promotion in developing countries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19C382-1A73-E69A-73B2-DD7BF3F3F6A3}"/>
              </a:ext>
            </a:extLst>
          </p:cNvPr>
          <p:cNvSpPr>
            <a:spLocks noGrp="1"/>
          </p:cNvSpPr>
          <p:nvPr>
            <p:ph idx="1"/>
          </p:nvPr>
        </p:nvSpPr>
        <p:spPr>
          <a:xfrm>
            <a:off x="838200" y="1865382"/>
            <a:ext cx="10515600" cy="4351338"/>
          </a:xfrm>
        </p:spPr>
        <p:txBody>
          <a:bodyPr>
            <a:normAutofit/>
          </a:bodyPr>
          <a:lstStyle/>
          <a:p>
            <a:pPr algn="l"/>
            <a:r>
              <a:rPr lang="en-US" sz="3200" b="1" i="0" u="none" strike="noStrike" baseline="0" dirty="0">
                <a:solidFill>
                  <a:srgbClr val="000000"/>
                </a:solidFill>
                <a:latin typeface="Times New Roman" panose="02020603050405020304" pitchFamily="18" charset="0"/>
                <a:cs typeface="Times New Roman" panose="02020603050405020304" pitchFamily="18" charset="0"/>
              </a:rPr>
              <a:t>Poverty</a:t>
            </a:r>
            <a:r>
              <a:rPr lang="en-US" sz="3200" b="0" i="0" u="none" strike="noStrike" baseline="0" dirty="0">
                <a:solidFill>
                  <a:srgbClr val="000000"/>
                </a:solidFill>
                <a:latin typeface="Times New Roman" panose="02020603050405020304" pitchFamily="18" charset="0"/>
                <a:cs typeface="Times New Roman" panose="02020603050405020304" pitchFamily="18" charset="0"/>
              </a:rPr>
              <a:t> and consequently the poor living conditions (e.g. poor nutrition, poor housing, environmental degradation) associated with it are major obstacle for improving health of people in developing countries.</a:t>
            </a:r>
          </a:p>
          <a:p>
            <a:pPr algn="l"/>
            <a:r>
              <a:rPr lang="en-US" sz="3200" b="0" i="0" u="none" strike="noStrike" baseline="0" dirty="0">
                <a:solidFill>
                  <a:srgbClr val="000000"/>
                </a:solidFill>
                <a:latin typeface="Times New Roman" panose="02020603050405020304" pitchFamily="18" charset="0"/>
                <a:cs typeface="Times New Roman" panose="02020603050405020304" pitchFamily="18" charset="0"/>
              </a:rPr>
              <a:t> Unless fundamental changes are made to this wider context it will be difficult to make major advances in health promotion. </a:t>
            </a:r>
            <a:r>
              <a:rPr lang="en-US" sz="3200" b="0" i="0" u="none" strike="noStrike" baseline="0" dirty="0">
                <a:solidFill>
                  <a:srgbClr val="F5747D"/>
                </a:solidFill>
                <a:latin typeface="Times New Roman" panose="02020603050405020304" pitchFamily="18" charset="0"/>
                <a:cs typeface="Times New Roman" panose="02020603050405020304" pitchFamily="18" charset="0"/>
              </a:rPr>
              <a:t>The challenge of reducing poverty cannot be underestimated.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40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Aims of health promotion</a:t>
            </a:r>
          </a:p>
        </p:txBody>
      </p:sp>
      <p:sp>
        <p:nvSpPr>
          <p:cNvPr id="3" name="Content Placeholder 2"/>
          <p:cNvSpPr>
            <a:spLocks noGrp="1"/>
          </p:cNvSpPr>
          <p:nvPr>
            <p:ph idx="1"/>
          </p:nvPr>
        </p:nvSpPr>
        <p:spPr>
          <a:xfrm>
            <a:off x="1033670" y="1371601"/>
            <a:ext cx="10124660" cy="5121274"/>
          </a:xfrm>
        </p:spPr>
        <p:txBody>
          <a:bodyPr>
            <a:normAutofit fontScale="25000" lnSpcReduction="20000"/>
          </a:bodyPr>
          <a:lstStyle/>
          <a:p>
            <a:r>
              <a:rPr lang="en-GB" sz="8000" dirty="0"/>
              <a:t>Raise awareness or educate</a:t>
            </a:r>
          </a:p>
          <a:p>
            <a:r>
              <a:rPr lang="en-GB" sz="8000" dirty="0"/>
              <a:t>Prevent ill health </a:t>
            </a:r>
          </a:p>
          <a:p>
            <a:r>
              <a:rPr lang="en-GB" sz="8000" dirty="0"/>
              <a:t>Improve fitness levels</a:t>
            </a:r>
          </a:p>
          <a:p>
            <a:pPr fontAlgn="base"/>
            <a:r>
              <a:rPr lang="en-GB" sz="8000" dirty="0"/>
              <a:t>To educate about the importance of healthy behaviour to move into the arena of healthy public policy, and to advocate a clear political commitment to health and equity in all sectors;</a:t>
            </a:r>
          </a:p>
          <a:p>
            <a:pPr fontAlgn="base"/>
            <a:r>
              <a:rPr lang="en-GB" sz="8000" dirty="0"/>
              <a:t>to counteract the pressures towards harmful products, resource depletion, unhealthy living conditions and environments, and bad nutrition; and to focus attention on public health issues such as pollution, occupational hazards, housing and settlements;</a:t>
            </a:r>
          </a:p>
          <a:p>
            <a:pPr fontAlgn="base"/>
            <a:r>
              <a:rPr lang="en-GB" sz="8000" dirty="0"/>
              <a:t>to respond to the health gap within and between societies, and to tackle the inequities in health produced by the rules and practices of these societies;</a:t>
            </a:r>
          </a:p>
          <a:p>
            <a:pPr fontAlgn="base"/>
            <a:r>
              <a:rPr lang="en-GB" sz="8000" dirty="0"/>
              <a:t>to acknowledge people as the main health resource; to support and enable them to keep themselves, their families and friends healthy through financial and other means, and to accept the community as the essential voice in matters of its health, living conditions and well-being;</a:t>
            </a:r>
          </a:p>
          <a:p>
            <a:pPr fontAlgn="base"/>
            <a:r>
              <a:rPr lang="en-GB" sz="8000" dirty="0"/>
              <a:t>to reorient health services and their resources towards the promotion of health; and to share power with other sectors, other disciplines and, most importantly, with people themselves;</a:t>
            </a:r>
          </a:p>
          <a:p>
            <a:pPr fontAlgn="base"/>
            <a:r>
              <a:rPr lang="en-GB" sz="8000" dirty="0"/>
              <a:t>to recognize health and its maintenance as a major social investment and challenge; and to address the overall ecological issue of our ways of living.</a:t>
            </a:r>
          </a:p>
          <a:p>
            <a:endParaRPr lang="en-GB" sz="6400" dirty="0"/>
          </a:p>
          <a:p>
            <a:endParaRPr lang="en-GB" sz="6400" dirty="0"/>
          </a:p>
          <a:p>
            <a:endParaRPr lang="en-US" dirty="0"/>
          </a:p>
        </p:txBody>
      </p:sp>
    </p:spTree>
    <p:extLst>
      <p:ext uri="{BB962C8B-B14F-4D97-AF65-F5344CB8AC3E}">
        <p14:creationId xmlns:p14="http://schemas.microsoft.com/office/powerpoint/2010/main" val="2764840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35AC-53B8-0686-1F49-2D76F4DF1E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5375F5-0253-403E-BC27-D9157CB18475}"/>
              </a:ext>
            </a:extLst>
          </p:cNvPr>
          <p:cNvSpPr>
            <a:spLocks noGrp="1"/>
          </p:cNvSpPr>
          <p:nvPr>
            <p:ph idx="1"/>
          </p:nvPr>
        </p:nvSpPr>
        <p:spPr/>
        <p:txBody>
          <a:bodyPr>
            <a:normAutofit/>
          </a:bodyPr>
          <a:lstStyle/>
          <a:p>
            <a:pPr marL="0" indent="0" algn="l">
              <a:buNone/>
            </a:pPr>
            <a:r>
              <a:rPr lang="en-US" sz="3200" b="0" i="0" u="none" strike="noStrike" baseline="0" dirty="0">
                <a:latin typeface="Times New Roman" panose="02020603050405020304" pitchFamily="18" charset="0"/>
                <a:cs typeface="Times New Roman" panose="02020603050405020304" pitchFamily="18" charset="0"/>
              </a:rPr>
              <a:t>Decision makers </a:t>
            </a:r>
            <a:r>
              <a:rPr lang="en-US" sz="3200" b="0" i="0" u="none" strike="noStrike" baseline="0" dirty="0">
                <a:solidFill>
                  <a:srgbClr val="000000"/>
                </a:solidFill>
                <a:latin typeface="Times New Roman" panose="02020603050405020304" pitchFamily="18" charset="0"/>
                <a:cs typeface="Times New Roman" panose="02020603050405020304" pitchFamily="18" charset="0"/>
              </a:rPr>
              <a:t>must find answers for these questions:</a:t>
            </a:r>
          </a:p>
          <a:p>
            <a:pPr marL="0" indent="0" algn="l">
              <a:buNone/>
            </a:pPr>
            <a:r>
              <a:rPr lang="en-US" sz="3200" b="0" i="0" u="none" strike="noStrike" baseline="0" dirty="0">
                <a:solidFill>
                  <a:srgbClr val="000000"/>
                </a:solidFill>
                <a:latin typeface="Times New Roman" panose="02020603050405020304" pitchFamily="18" charset="0"/>
                <a:cs typeface="Times New Roman" panose="02020603050405020304" pitchFamily="18" charset="0"/>
              </a:rPr>
              <a:t>1-How to draw more resources from the community and individuals to meet the health challenges they face?</a:t>
            </a:r>
          </a:p>
          <a:p>
            <a:pPr marL="0" indent="0" algn="l">
              <a:buNone/>
            </a:pPr>
            <a:r>
              <a:rPr lang="en-US" sz="3200" b="0" i="0" u="none" strike="noStrike" baseline="0" dirty="0">
                <a:solidFill>
                  <a:srgbClr val="000000"/>
                </a:solidFill>
                <a:latin typeface="Times New Roman" panose="02020603050405020304" pitchFamily="18" charset="0"/>
                <a:cs typeface="Times New Roman" panose="02020603050405020304" pitchFamily="18" charset="0"/>
              </a:rPr>
              <a:t>2-How to direct health expenditures? Either for prevention or for control?</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D761D7F-26CA-65C1-EEBD-5C500A1FD292}"/>
              </a:ext>
            </a:extLst>
          </p:cNvPr>
          <p:cNvPicPr>
            <a:picLocks noChangeAspect="1"/>
          </p:cNvPicPr>
          <p:nvPr/>
        </p:nvPicPr>
        <p:blipFill>
          <a:blip r:embed="rId2"/>
          <a:stretch>
            <a:fillRect/>
          </a:stretch>
        </p:blipFill>
        <p:spPr>
          <a:xfrm>
            <a:off x="838200" y="365125"/>
            <a:ext cx="6955971" cy="1498229"/>
          </a:xfrm>
          <a:prstGeom prst="rect">
            <a:avLst/>
          </a:prstGeom>
        </p:spPr>
      </p:pic>
    </p:spTree>
    <p:extLst>
      <p:ext uri="{BB962C8B-B14F-4D97-AF65-F5344CB8AC3E}">
        <p14:creationId xmlns:p14="http://schemas.microsoft.com/office/powerpoint/2010/main" val="1304991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456B-16B1-6BC3-E895-2092C4AFEAAB}"/>
              </a:ext>
            </a:extLst>
          </p:cNvPr>
          <p:cNvSpPr>
            <a:spLocks noGrp="1"/>
          </p:cNvSpPr>
          <p:nvPr>
            <p:ph type="title"/>
          </p:nvPr>
        </p:nvSpPr>
        <p:spPr/>
        <p:txBody>
          <a:bodyPr/>
          <a:lstStyle/>
          <a:p>
            <a:r>
              <a:rPr lang="en-US" dirty="0">
                <a:solidFill>
                  <a:srgbClr val="000000"/>
                </a:solidFill>
                <a:latin typeface="ArialUnicodeMS"/>
              </a:rPr>
              <a:t>Economic priorities</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8C9560F0-D86E-4BB7-A050-EEAFF876C3B7}"/>
              </a:ext>
            </a:extLst>
          </p:cNvPr>
          <p:cNvSpPr>
            <a:spLocks noGrp="1"/>
          </p:cNvSpPr>
          <p:nvPr>
            <p:ph idx="1"/>
          </p:nvPr>
        </p:nvSpPr>
        <p:spPr/>
        <p:txBody>
          <a:bodyPr>
            <a:normAutofit fontScale="92500" lnSpcReduction="20000"/>
          </a:bodyPr>
          <a:lstStyle/>
          <a:p>
            <a:r>
              <a:rPr lang="en-US" sz="2800" b="0" i="0" u="none" strike="noStrike" baseline="0" dirty="0">
                <a:latin typeface="ArialUnicodeMS"/>
              </a:rPr>
              <a:t>Most developing countries have limited resources and many competing demands for these resources. They are seeking to achieve rapid economic gains and development by industrialization and food production that gives priority to foreign markets for earning foreign exchange.</a:t>
            </a:r>
          </a:p>
          <a:p>
            <a:r>
              <a:rPr lang="en-US" sz="2800" b="0" i="0" u="none" strike="noStrike" baseline="0" dirty="0">
                <a:latin typeface="ArialUnicodeMS"/>
              </a:rPr>
              <a:t>Insufficient attention is given to the needs of local citizens leading to low wages and poverty, poor nutrition and worse environmental condition, all of which have serious health consequences. International donors tend to encourage activities that promote economic development and have quick and visible outcomes.</a:t>
            </a:r>
          </a:p>
          <a:p>
            <a:r>
              <a:rPr lang="en-US" sz="2800" b="0" i="0" u="none" strike="noStrike" baseline="0" dirty="0">
                <a:latin typeface="ArialUnicodeMS"/>
              </a:rPr>
              <a:t>The challenge for health promotion is to convince policymakers that good health is an economic asset rather than a cost and it is an essential component of social and economic empowerment</a:t>
            </a:r>
            <a:endParaRPr lang="en-US" dirty="0"/>
          </a:p>
        </p:txBody>
      </p:sp>
    </p:spTree>
    <p:extLst>
      <p:ext uri="{BB962C8B-B14F-4D97-AF65-F5344CB8AC3E}">
        <p14:creationId xmlns:p14="http://schemas.microsoft.com/office/powerpoint/2010/main" val="481051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E5ED-5854-E737-254E-6441ADF56C73}"/>
              </a:ext>
            </a:extLst>
          </p:cNvPr>
          <p:cNvSpPr>
            <a:spLocks noGrp="1"/>
          </p:cNvSpPr>
          <p:nvPr>
            <p:ph type="title"/>
          </p:nvPr>
        </p:nvSpPr>
        <p:spPr/>
        <p:txBody>
          <a:bodyPr/>
          <a:lstStyle/>
          <a:p>
            <a:r>
              <a:rPr lang="en-US" dirty="0">
                <a:solidFill>
                  <a:srgbClr val="000000"/>
                </a:solidFill>
                <a:latin typeface="ArialUnicodeMS"/>
              </a:rPr>
              <a:t>Education</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87DE3782-AAEF-DAB4-CCD3-9A7A998FF9F6}"/>
              </a:ext>
            </a:extLst>
          </p:cNvPr>
          <p:cNvSpPr>
            <a:spLocks noGrp="1"/>
          </p:cNvSpPr>
          <p:nvPr>
            <p:ph idx="1"/>
          </p:nvPr>
        </p:nvSpPr>
        <p:spPr/>
        <p:txBody>
          <a:bodyPr>
            <a:normAutofit/>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Low levels of literacy specially health literacy provide another challenge for the health promotion approach. This can be an obvious problem when trying to promote better health behavior among people. Poor levels of knowledge is an important factor that contribute to almost all diseases. Efforts done to improve illiteracy actually share in health promotion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576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A4E3-B528-E1EF-1E7F-96A687AEFACE}"/>
              </a:ext>
            </a:extLst>
          </p:cNvPr>
          <p:cNvSpPr>
            <a:spLocks noGrp="1"/>
          </p:cNvSpPr>
          <p:nvPr>
            <p:ph type="title"/>
          </p:nvPr>
        </p:nvSpPr>
        <p:spPr/>
        <p:txBody>
          <a:bodyPr/>
          <a:lstStyle/>
          <a:p>
            <a:r>
              <a:rPr lang="en-US" dirty="0">
                <a:latin typeface="ArialUnicodeMS"/>
              </a:rPr>
              <a:t>Political stability</a:t>
            </a:r>
            <a:br>
              <a:rPr lang="en-US" dirty="0">
                <a:latin typeface="ArialUnicodeMS"/>
              </a:rPr>
            </a:br>
            <a:endParaRPr lang="en-US" dirty="0"/>
          </a:p>
        </p:txBody>
      </p:sp>
      <p:sp>
        <p:nvSpPr>
          <p:cNvPr id="3" name="Content Placeholder 2">
            <a:extLst>
              <a:ext uri="{FF2B5EF4-FFF2-40B4-BE49-F238E27FC236}">
                <a16:creationId xmlns:a16="http://schemas.microsoft.com/office/drawing/2014/main" id="{8CB6AF90-12EE-6D5E-A855-268699BAEF42}"/>
              </a:ext>
            </a:extLst>
          </p:cNvPr>
          <p:cNvSpPr>
            <a:spLocks noGrp="1"/>
          </p:cNvSpPr>
          <p:nvPr>
            <p:ph idx="1"/>
          </p:nvPr>
        </p:nvSpPr>
        <p:spPr/>
        <p:txBody>
          <a:bodyPr>
            <a:normAutofit/>
          </a:bodyPr>
          <a:lstStyle/>
          <a:p>
            <a:pPr algn="l"/>
            <a:r>
              <a:rPr lang="en-US" sz="3200" b="0" i="0" u="none" strike="noStrike" baseline="0" dirty="0">
                <a:latin typeface="Times New Roman" panose="02020603050405020304" pitchFamily="18" charset="0"/>
                <a:cs typeface="Times New Roman" panose="02020603050405020304" pitchFamily="18" charset="0"/>
              </a:rPr>
              <a:t>Where there is political instability, internal conflict and war, it is extremely difficult to develop health-promoting environments. Not only are the economic resources and priorities of governments directed elsewhere, but also the regulatory environment to create health supportive settings is lacking.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951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666-EF75-2224-3400-5B396FABF722}"/>
              </a:ext>
            </a:extLst>
          </p:cNvPr>
          <p:cNvSpPr>
            <a:spLocks noGrp="1"/>
          </p:cNvSpPr>
          <p:nvPr>
            <p:ph type="title"/>
          </p:nvPr>
        </p:nvSpPr>
        <p:spPr/>
        <p:txBody>
          <a:bodyPr/>
          <a:lstStyle/>
          <a:p>
            <a:r>
              <a:rPr lang="en-US" dirty="0">
                <a:latin typeface="ArialUnicodeMS"/>
              </a:rPr>
              <a:t>Commercial interests</a:t>
            </a:r>
            <a:br>
              <a:rPr lang="en-US" dirty="0">
                <a:latin typeface="ArialUnicodeMS"/>
              </a:rPr>
            </a:br>
            <a:endParaRPr lang="en-US" dirty="0"/>
          </a:p>
        </p:txBody>
      </p:sp>
      <p:sp>
        <p:nvSpPr>
          <p:cNvPr id="3" name="Content Placeholder 2">
            <a:extLst>
              <a:ext uri="{FF2B5EF4-FFF2-40B4-BE49-F238E27FC236}">
                <a16:creationId xmlns:a16="http://schemas.microsoft.com/office/drawing/2014/main" id="{AF8ED6C4-1DBE-9608-3A26-73EACB35FEBC}"/>
              </a:ext>
            </a:extLst>
          </p:cNvPr>
          <p:cNvSpPr>
            <a:spLocks noGrp="1"/>
          </p:cNvSpPr>
          <p:nvPr>
            <p:ph idx="1"/>
          </p:nvPr>
        </p:nvSpPr>
        <p:spPr>
          <a:xfrm>
            <a:off x="838200" y="1444488"/>
            <a:ext cx="10515600" cy="4745728"/>
          </a:xfrm>
        </p:spPr>
        <p:txBody>
          <a:bodyPr>
            <a:noAutofit/>
          </a:bodyPr>
          <a:lstStyle/>
          <a:p>
            <a:pPr algn="l"/>
            <a:r>
              <a:rPr lang="en-US" b="0" i="0" u="none" strike="noStrike" baseline="0" dirty="0">
                <a:latin typeface="Times New Roman" panose="02020603050405020304" pitchFamily="18" charset="0"/>
                <a:cs typeface="Times New Roman" panose="02020603050405020304" pitchFamily="18" charset="0"/>
              </a:rPr>
              <a:t>Marketing does not necessarily consider health of citizens of developing countries uppermost in their priorities. This is often result in poor health outcomes. For example marketing tobacco, and western food products.</a:t>
            </a:r>
          </a:p>
          <a:p>
            <a:pPr algn="l"/>
            <a:r>
              <a:rPr lang="en-US" b="0" i="0" u="none" strike="noStrike" baseline="0" dirty="0">
                <a:latin typeface="Times New Roman" panose="02020603050405020304" pitchFamily="18" charset="0"/>
                <a:cs typeface="Times New Roman" panose="02020603050405020304" pitchFamily="18" charset="0"/>
              </a:rPr>
              <a:t>Commercial propaganda of unhealthy products and lifestyles make it difficult for healthy choices to be the easiest or the attractive choices.</a:t>
            </a:r>
          </a:p>
          <a:p>
            <a:pPr algn="l"/>
            <a:r>
              <a:rPr lang="en-US" b="0" i="0" u="none" strike="noStrike" baseline="0" dirty="0">
                <a:latin typeface="Times New Roman" panose="02020603050405020304" pitchFamily="18" charset="0"/>
                <a:cs typeface="Times New Roman" panose="02020603050405020304" pitchFamily="18" charset="0"/>
              </a:rPr>
              <a:t>Regulation of the activities of these commercial interests is required through political rules to introduce sufficient levels of regulation as the taxes gained from unhealthy products and used as an important source of governmental funds. Poor governments can find it difficult to resist this source of revenue.</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37B5416-AA0A-4627-DE49-7969506A84FA}"/>
              </a:ext>
            </a:extLst>
          </p:cNvPr>
          <p:cNvPicPr>
            <a:picLocks noChangeAspect="1"/>
          </p:cNvPicPr>
          <p:nvPr/>
        </p:nvPicPr>
        <p:blipFill>
          <a:blip r:embed="rId2"/>
          <a:stretch>
            <a:fillRect/>
          </a:stretch>
        </p:blipFill>
        <p:spPr>
          <a:xfrm>
            <a:off x="9462051" y="105673"/>
            <a:ext cx="1991849" cy="1325563"/>
          </a:xfrm>
          <a:prstGeom prst="rect">
            <a:avLst/>
          </a:prstGeom>
        </p:spPr>
      </p:pic>
    </p:spTree>
    <p:extLst>
      <p:ext uri="{BB962C8B-B14F-4D97-AF65-F5344CB8AC3E}">
        <p14:creationId xmlns:p14="http://schemas.microsoft.com/office/powerpoint/2010/main" val="2471090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CDEC-E33F-2E76-AE28-A3D1205B4203}"/>
              </a:ext>
            </a:extLst>
          </p:cNvPr>
          <p:cNvSpPr>
            <a:spLocks noGrp="1"/>
          </p:cNvSpPr>
          <p:nvPr>
            <p:ph type="title"/>
          </p:nvPr>
        </p:nvSpPr>
        <p:spPr/>
        <p:txBody>
          <a:bodyPr/>
          <a:lstStyle/>
          <a:p>
            <a:r>
              <a:rPr lang="en-US" dirty="0">
                <a:solidFill>
                  <a:srgbClr val="FF3300"/>
                </a:solidFill>
                <a:latin typeface="Times New Roman" panose="02020603050405020304" pitchFamily="18" charset="0"/>
                <a:cs typeface="Times New Roman" panose="02020603050405020304" pitchFamily="18" charset="0"/>
              </a:rPr>
              <a:t>The double </a:t>
            </a:r>
            <a:r>
              <a:rPr lang="en-US" dirty="0">
                <a:solidFill>
                  <a:srgbClr val="000000"/>
                </a:solidFill>
                <a:latin typeface="Times New Roman" panose="02020603050405020304" pitchFamily="18" charset="0"/>
                <a:cs typeface="Times New Roman" panose="02020603050405020304" pitchFamily="18" charset="0"/>
              </a:rPr>
              <a:t>burden of disease</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A61935D3-C882-D326-00E0-C64ACD09425D}"/>
              </a:ext>
            </a:extLst>
          </p:cNvPr>
          <p:cNvSpPr>
            <a:spLocks noGrp="1"/>
          </p:cNvSpPr>
          <p:nvPr>
            <p:ph idx="1"/>
          </p:nvPr>
        </p:nvSpPr>
        <p:spPr/>
        <p:txBody>
          <a:bodyPr>
            <a:normAutofit/>
          </a:bodyPr>
          <a:lstStyle/>
          <a:p>
            <a:pPr algn="l"/>
            <a:r>
              <a:rPr lang="en-US" b="0" i="0" u="none" strike="noStrike" baseline="0" dirty="0">
                <a:solidFill>
                  <a:srgbClr val="000000"/>
                </a:solidFill>
                <a:latin typeface="Times New Roman" panose="02020603050405020304" pitchFamily="18" charset="0"/>
                <a:cs typeface="Times New Roman" panose="02020603050405020304" pitchFamily="18" charset="0"/>
              </a:rPr>
              <a:t>One of the particular challenges that face developing countries is that the epidemic of non communicable disease is developing before the burden of communicable (infectious disease) has been dealt with. The difficulty faced by developing nations is to deal with these dual sources of disease without adequate economic resources.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979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6256-1DF2-A97B-710D-86BB6ECD1B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 sectoral co-operation</a:t>
            </a:r>
            <a:br>
              <a:rPr lang="en-US" dirty="0">
                <a:latin typeface="ArialUnicodeMS"/>
              </a:rPr>
            </a:br>
            <a:endParaRPr lang="en-US" dirty="0"/>
          </a:p>
        </p:txBody>
      </p:sp>
      <p:sp>
        <p:nvSpPr>
          <p:cNvPr id="3" name="Content Placeholder 2">
            <a:extLst>
              <a:ext uri="{FF2B5EF4-FFF2-40B4-BE49-F238E27FC236}">
                <a16:creationId xmlns:a16="http://schemas.microsoft.com/office/drawing/2014/main" id="{0438E7E0-037C-269C-EA6D-5171D6FECB43}"/>
              </a:ext>
            </a:extLst>
          </p:cNvPr>
          <p:cNvSpPr>
            <a:spLocks noGrp="1"/>
          </p:cNvSpPr>
          <p:nvPr>
            <p:ph idx="1"/>
          </p:nvPr>
        </p:nvSpPr>
        <p:spPr/>
        <p:txBody>
          <a:bodyPr>
            <a:normAutofit/>
          </a:bodyPr>
          <a:lstStyle/>
          <a:p>
            <a:pPr algn="l"/>
            <a:r>
              <a:rPr lang="en-US" sz="3200" b="0" i="0" u="none" strike="noStrike" baseline="0" dirty="0">
                <a:latin typeface="Times New Roman" panose="02020603050405020304" pitchFamily="18" charset="0"/>
                <a:cs typeface="Times New Roman" panose="02020603050405020304" pitchFamily="18" charset="0"/>
              </a:rPr>
              <a:t>Decision-makers in all sectors (even in areas that are indirectly related to health as agriculture, commerce, education, industry </a:t>
            </a:r>
            <a:r>
              <a:rPr lang="en-US" sz="3200" b="0" i="0" u="none" strike="noStrike" baseline="0" dirty="0" err="1">
                <a:latin typeface="Times New Roman" panose="02020603050405020304" pitchFamily="18" charset="0"/>
                <a:cs typeface="Times New Roman" panose="02020603050405020304" pitchFamily="18" charset="0"/>
              </a:rPr>
              <a:t>etc</a:t>
            </a:r>
            <a:r>
              <a:rPr lang="en-US" sz="3200" b="0" i="0" u="none" strike="noStrike" baseline="0" dirty="0">
                <a:latin typeface="Times New Roman" panose="02020603050405020304" pitchFamily="18" charset="0"/>
                <a:cs typeface="Times New Roman" panose="02020603050405020304" pitchFamily="18" charset="0"/>
              </a:rPr>
              <a:t>) must focus on the health implications of their policies, in fact, their competing priorities may lead them to disregard the health implications of their decisions.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231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D0AE-240D-4D9F-01CF-12F7BE0913E8}"/>
              </a:ext>
            </a:extLst>
          </p:cNvPr>
          <p:cNvSpPr>
            <a:spLocks noGrp="1"/>
          </p:cNvSpPr>
          <p:nvPr>
            <p:ph type="title"/>
          </p:nvPr>
        </p:nvSpPr>
        <p:spPr/>
        <p:txBody>
          <a:bodyPr/>
          <a:lstStyle/>
          <a:p>
            <a:r>
              <a:rPr lang="en-US" dirty="0">
                <a:latin typeface="ArialUnicodeMS"/>
              </a:rPr>
              <a:t>The speed of change</a:t>
            </a:r>
            <a:br>
              <a:rPr lang="en-US" dirty="0">
                <a:latin typeface="ArialUnicodeMS"/>
              </a:rPr>
            </a:br>
            <a:endParaRPr lang="en-US" dirty="0"/>
          </a:p>
        </p:txBody>
      </p:sp>
      <p:sp>
        <p:nvSpPr>
          <p:cNvPr id="3" name="Content Placeholder 2">
            <a:extLst>
              <a:ext uri="{FF2B5EF4-FFF2-40B4-BE49-F238E27FC236}">
                <a16:creationId xmlns:a16="http://schemas.microsoft.com/office/drawing/2014/main" id="{8434F150-9CE5-9FBA-3F95-87FDF0F87394}"/>
              </a:ext>
            </a:extLst>
          </p:cNvPr>
          <p:cNvSpPr>
            <a:spLocks noGrp="1"/>
          </p:cNvSpPr>
          <p:nvPr>
            <p:ph idx="1"/>
          </p:nvPr>
        </p:nvSpPr>
        <p:spPr/>
        <p:txBody>
          <a:bodyPr>
            <a:normAutofit/>
          </a:bodyPr>
          <a:lstStyle/>
          <a:p>
            <a:pPr algn="l"/>
            <a:r>
              <a:rPr lang="en-US" sz="3200" b="0" i="0" u="none" strike="noStrike" baseline="0" dirty="0">
                <a:latin typeface="Times New Roman" panose="02020603050405020304" pitchFamily="18" charset="0"/>
                <a:cs typeface="Times New Roman" panose="02020603050405020304" pitchFamily="18" charset="0"/>
              </a:rPr>
              <a:t>Populations in the developing world are increasing at a much faster rate than countries in the developed world. It is much easier for countries to adjust to gradual population transitions than to these rapid changes. Population increase at such a rate that all policy systems have not kept pace. The speed of the transition and the economic cost make it nearly impossible for d. countries to provide all needs of citizens.</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97D0CE-614F-AF8C-12F1-BC2CF63B131A}"/>
              </a:ext>
            </a:extLst>
          </p:cNvPr>
          <p:cNvPicPr>
            <a:picLocks noChangeAspect="1"/>
          </p:cNvPicPr>
          <p:nvPr/>
        </p:nvPicPr>
        <p:blipFill>
          <a:blip r:embed="rId2"/>
          <a:stretch>
            <a:fillRect/>
          </a:stretch>
        </p:blipFill>
        <p:spPr>
          <a:xfrm>
            <a:off x="8189843" y="230188"/>
            <a:ext cx="2822714" cy="1460499"/>
          </a:xfrm>
          <a:prstGeom prst="rect">
            <a:avLst/>
          </a:prstGeom>
        </p:spPr>
      </p:pic>
    </p:spTree>
    <p:extLst>
      <p:ext uri="{BB962C8B-B14F-4D97-AF65-F5344CB8AC3E}">
        <p14:creationId xmlns:p14="http://schemas.microsoft.com/office/powerpoint/2010/main" val="3113414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384E-CEB9-B8F0-F027-1462967F20CD}"/>
              </a:ext>
            </a:extLst>
          </p:cNvPr>
          <p:cNvSpPr>
            <a:spLocks noGrp="1"/>
          </p:cNvSpPr>
          <p:nvPr>
            <p:ph type="title"/>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QUALITY OF LIFE QOL</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D5F729C9-2AB3-FBA2-1C21-69D1CED5CB41}"/>
              </a:ext>
            </a:extLst>
          </p:cNvPr>
          <p:cNvSpPr>
            <a:spLocks noGrp="1"/>
          </p:cNvSpPr>
          <p:nvPr>
            <p:ph idx="1"/>
          </p:nvPr>
        </p:nvSpPr>
        <p:spPr/>
        <p:txBody>
          <a:bodyPr>
            <a:normAutofit/>
          </a:bodyPr>
          <a:lstStyle/>
          <a:p>
            <a:pPr algn="l"/>
            <a:r>
              <a:rPr lang="en-US" sz="3200" b="0" i="0" u="none" strike="noStrike" baseline="0" dirty="0">
                <a:solidFill>
                  <a:srgbClr val="000000"/>
                </a:solidFill>
                <a:latin typeface="ArialUnicodeMS"/>
              </a:rPr>
              <a:t>WHO defined QOL as the individual</a:t>
            </a:r>
            <a:r>
              <a:rPr lang="en-US" sz="3200" b="0" i="0" u="none" strike="noStrike" baseline="0" dirty="0">
                <a:solidFill>
                  <a:srgbClr val="000000"/>
                </a:solidFill>
                <a:latin typeface="ArialMT"/>
              </a:rPr>
              <a:t>’</a:t>
            </a:r>
            <a:r>
              <a:rPr lang="en-US" sz="3200" b="0" i="0" u="none" strike="noStrike" baseline="0" dirty="0">
                <a:solidFill>
                  <a:srgbClr val="000000"/>
                </a:solidFill>
                <a:latin typeface="ArialUnicodeMS"/>
              </a:rPr>
              <a:t>s perception of position in life in relation to his goals, expectations, standards and concerns.</a:t>
            </a:r>
          </a:p>
          <a:p>
            <a:pPr algn="l"/>
            <a:r>
              <a:rPr lang="en-US" sz="3200" b="0" i="0" u="none" strike="noStrike" baseline="0" dirty="0">
                <a:solidFill>
                  <a:srgbClr val="000000"/>
                </a:solidFill>
                <a:latin typeface="ArialUnicodeMS"/>
              </a:rPr>
              <a:t>It is to live normal life, to feel happy, achieve your goals and to be satisfied with your self and your surroundings.</a:t>
            </a:r>
          </a:p>
          <a:p>
            <a:r>
              <a:rPr lang="en-US" sz="3200" b="0" i="0" u="none" strike="noStrike" baseline="0" dirty="0">
                <a:solidFill>
                  <a:srgbClr val="000000"/>
                </a:solidFill>
                <a:latin typeface="ArialUnicodeMS"/>
              </a:rPr>
              <a:t>It is the sense of wellbeing.</a:t>
            </a:r>
            <a:endParaRPr lang="en-US" sz="3200" dirty="0"/>
          </a:p>
        </p:txBody>
      </p:sp>
    </p:spTree>
    <p:extLst>
      <p:ext uri="{BB962C8B-B14F-4D97-AF65-F5344CB8AC3E}">
        <p14:creationId xmlns:p14="http://schemas.microsoft.com/office/powerpoint/2010/main" val="3204506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9BC4-4BD1-DE3A-F922-130A3EE3B93F}"/>
              </a:ext>
            </a:extLst>
          </p:cNvPr>
          <p:cNvSpPr>
            <a:spLocks noGrp="1"/>
          </p:cNvSpPr>
          <p:nvPr>
            <p:ph type="title"/>
          </p:nvPr>
        </p:nvSpPr>
        <p:spPr/>
        <p:txBody>
          <a:bodyPr/>
          <a:lstStyle/>
          <a:p>
            <a:r>
              <a:rPr lang="en-US" dirty="0">
                <a:solidFill>
                  <a:srgbClr val="000000"/>
                </a:solidFill>
                <a:latin typeface="ArialUnicodeMS"/>
              </a:rPr>
              <a:t>Why measuring QOL</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518FE9AB-C8B3-A842-B791-2D7BAD4F4C31}"/>
              </a:ext>
            </a:extLst>
          </p:cNvPr>
          <p:cNvSpPr>
            <a:spLocks noGrp="1"/>
          </p:cNvSpPr>
          <p:nvPr>
            <p:ph idx="1"/>
          </p:nvPr>
        </p:nvSpPr>
        <p:spPr/>
        <p:txBody>
          <a:bodyPr>
            <a:normAutofit/>
          </a:bodyPr>
          <a:lstStyle/>
          <a:p>
            <a:pPr algn="l"/>
            <a:r>
              <a:rPr lang="en-US" b="0" i="0" u="none" strike="noStrike" baseline="0" dirty="0">
                <a:solidFill>
                  <a:srgbClr val="000000"/>
                </a:solidFill>
                <a:latin typeface="ArialUnicodeMS"/>
              </a:rPr>
              <a:t>To evaluate the effects of health (and other) services on citizen</a:t>
            </a:r>
            <a:r>
              <a:rPr lang="en-US" b="0" i="0" u="none" strike="noStrike" baseline="0" dirty="0">
                <a:solidFill>
                  <a:srgbClr val="000000"/>
                </a:solidFill>
                <a:latin typeface="ArialMT"/>
              </a:rPr>
              <a:t>’</a:t>
            </a:r>
            <a:r>
              <a:rPr lang="en-US" b="0" i="0" u="none" strike="noStrike" baseline="0" dirty="0">
                <a:solidFill>
                  <a:srgbClr val="000000"/>
                </a:solidFill>
                <a:latin typeface="ArialUnicodeMS"/>
              </a:rPr>
              <a:t>s life. The higher the score of QOL the better is the promotion services.</a:t>
            </a:r>
          </a:p>
          <a:p>
            <a:pPr algn="l"/>
            <a:r>
              <a:rPr lang="en-US" b="0" i="0" u="none" strike="noStrike" baseline="0" dirty="0">
                <a:solidFill>
                  <a:srgbClr val="000000"/>
                </a:solidFill>
                <a:latin typeface="ArialUnicodeMS"/>
              </a:rPr>
              <a:t>To classify health hazards according to their effect on QOL (in putting priorities)</a:t>
            </a:r>
          </a:p>
          <a:p>
            <a:pPr algn="l"/>
            <a:r>
              <a:rPr lang="en-US" b="0" i="0" u="none" strike="noStrike" baseline="0" dirty="0">
                <a:solidFill>
                  <a:srgbClr val="000000"/>
                </a:solidFill>
                <a:latin typeface="ArialUnicodeMS"/>
              </a:rPr>
              <a:t>To evaluate the effects of different lines of treatment on patients.</a:t>
            </a:r>
          </a:p>
          <a:p>
            <a:pPr algn="l"/>
            <a:r>
              <a:rPr lang="en-US" b="0" i="0" u="none" strike="noStrike" baseline="0" dirty="0">
                <a:solidFill>
                  <a:srgbClr val="000000"/>
                </a:solidFill>
                <a:latin typeface="ArialUnicodeMS"/>
              </a:rPr>
              <a:t>To evaluate the rehabilitation methods used by handicapped.</a:t>
            </a:r>
            <a:endParaRPr lang="en-US" dirty="0"/>
          </a:p>
        </p:txBody>
      </p:sp>
    </p:spTree>
    <p:extLst>
      <p:ext uri="{BB962C8B-B14F-4D97-AF65-F5344CB8AC3E}">
        <p14:creationId xmlns:p14="http://schemas.microsoft.com/office/powerpoint/2010/main" val="26816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409B-96DF-B2BC-66F6-5BF6A6F8860A}"/>
              </a:ext>
            </a:extLst>
          </p:cNvPr>
          <p:cNvSpPr>
            <a:spLocks noGrp="1"/>
          </p:cNvSpPr>
          <p:nvPr>
            <p:ph type="title"/>
          </p:nvPr>
        </p:nvSpPr>
        <p:spPr/>
        <p:txBody>
          <a:bodyPr/>
          <a:lstStyle/>
          <a:p>
            <a:r>
              <a:rPr lang="en-US" dirty="0"/>
              <a:t>PRINCIPLES OF HEALTH PROMOTION</a:t>
            </a:r>
          </a:p>
        </p:txBody>
      </p:sp>
      <p:sp>
        <p:nvSpPr>
          <p:cNvPr id="3" name="Content Placeholder 2">
            <a:extLst>
              <a:ext uri="{FF2B5EF4-FFF2-40B4-BE49-F238E27FC236}">
                <a16:creationId xmlns:a16="http://schemas.microsoft.com/office/drawing/2014/main" id="{51545577-B383-76D4-55B4-76E44EEC299E}"/>
              </a:ext>
            </a:extLst>
          </p:cNvPr>
          <p:cNvSpPr>
            <a:spLocks noGrp="1"/>
          </p:cNvSpPr>
          <p:nvPr>
            <p:ph idx="1"/>
          </p:nvPr>
        </p:nvSpPr>
        <p:spPr/>
        <p:txBody>
          <a:bodyPr>
            <a:normAutofit fontScale="92500" lnSpcReduction="20000"/>
          </a:bodyPr>
          <a:lstStyle/>
          <a:p>
            <a:r>
              <a:rPr lang="en-US" dirty="0"/>
              <a:t>The five key principles of health promotion as determined by</a:t>
            </a:r>
          </a:p>
          <a:p>
            <a:pPr marL="0" indent="0">
              <a:buNone/>
            </a:pPr>
            <a:r>
              <a:rPr lang="en-US" dirty="0"/>
              <a:t> WHO</a:t>
            </a:r>
          </a:p>
          <a:p>
            <a:pPr>
              <a:buFont typeface="Wingdings" panose="05000000000000000000" pitchFamily="2" charset="2"/>
              <a:buChar char="v"/>
            </a:pPr>
            <a:r>
              <a:rPr lang="en-US" dirty="0"/>
              <a:t>Health promotion </a:t>
            </a:r>
            <a:r>
              <a:rPr lang="en-US" b="1" dirty="0"/>
              <a:t>involves the population </a:t>
            </a:r>
            <a:r>
              <a:rPr lang="en-US" dirty="0"/>
              <a:t>as a whole in the </a:t>
            </a:r>
            <a:r>
              <a:rPr lang="en-US" b="1" dirty="0"/>
              <a:t>context of their everyday life</a:t>
            </a:r>
            <a:r>
              <a:rPr lang="en-US" dirty="0"/>
              <a:t>, rather than focusing on people at risk from specific disease.</a:t>
            </a:r>
          </a:p>
          <a:p>
            <a:pPr>
              <a:buFont typeface="Wingdings" panose="05000000000000000000" pitchFamily="2" charset="2"/>
              <a:buChar char="v"/>
            </a:pPr>
            <a:r>
              <a:rPr lang="en-US" dirty="0"/>
              <a:t>Health promotion is directed towards action </a:t>
            </a:r>
            <a:r>
              <a:rPr lang="en-US" b="1" dirty="0"/>
              <a:t>on the determinant </a:t>
            </a:r>
            <a:r>
              <a:rPr lang="en-US" dirty="0"/>
              <a:t>or cause  of disease. Therefore, requires </a:t>
            </a:r>
            <a:r>
              <a:rPr lang="en-US" b="1" dirty="0"/>
              <a:t>a close co-operating of sectors</a:t>
            </a:r>
            <a:r>
              <a:rPr lang="en-US" dirty="0"/>
              <a:t> beyond the health services, reflecting the diversity of conditions which influence health. </a:t>
            </a:r>
          </a:p>
          <a:p>
            <a:pPr>
              <a:buFont typeface="Wingdings" panose="05000000000000000000" pitchFamily="2" charset="2"/>
              <a:buChar char="v"/>
            </a:pPr>
            <a:r>
              <a:rPr lang="en-US" dirty="0"/>
              <a:t>Health promotion combines </a:t>
            </a:r>
            <a:r>
              <a:rPr lang="en-US" b="1" dirty="0"/>
              <a:t>diverse, but contemporary </a:t>
            </a:r>
            <a:r>
              <a:rPr lang="en-US" dirty="0"/>
              <a:t>methods or approaches including communication, education, legislation, fiscal measures, organizational change, community change, community development and spontaneous local activities against health hazards.</a:t>
            </a:r>
          </a:p>
          <a:p>
            <a:pPr marL="514350" indent="-514350">
              <a:buFont typeface="+mj-lt"/>
              <a:buAutoNum type="arabicPeriod"/>
            </a:pPr>
            <a:endParaRPr lang="en-US" dirty="0"/>
          </a:p>
        </p:txBody>
      </p:sp>
    </p:spTree>
    <p:extLst>
      <p:ext uri="{BB962C8B-B14F-4D97-AF65-F5344CB8AC3E}">
        <p14:creationId xmlns:p14="http://schemas.microsoft.com/office/powerpoint/2010/main" val="1237343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2D3F-76B0-4333-6C74-B8149B0713A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to assess QOL?</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C63032-79F4-5492-882C-4D165A58C21B}"/>
              </a:ext>
            </a:extLst>
          </p:cNvPr>
          <p:cNvSpPr>
            <a:spLocks noGrp="1"/>
          </p:cNvSpPr>
          <p:nvPr>
            <p:ph idx="1"/>
          </p:nvPr>
        </p:nvSpPr>
        <p:spPr/>
        <p:txBody>
          <a:bodyPr/>
          <a:lstStyle/>
          <a:p>
            <a:pPr marL="0" indent="0" algn="l">
              <a:buNone/>
            </a:pPr>
            <a:r>
              <a:rPr lang="en-US" b="0" i="0" u="sng" strike="noStrike" baseline="0" dirty="0">
                <a:latin typeface="ArialUnicodeMS"/>
              </a:rPr>
              <a:t>By using questionnaires :</a:t>
            </a:r>
          </a:p>
          <a:p>
            <a:pPr marL="0" indent="0" algn="l">
              <a:buNone/>
            </a:pPr>
            <a:r>
              <a:rPr lang="en-US" sz="3200" b="0" i="0" u="none" strike="noStrike" baseline="0" dirty="0">
                <a:latin typeface="Times New Roman" panose="02020603050405020304" pitchFamily="18" charset="0"/>
                <a:cs typeface="Times New Roman" panose="02020603050405020304" pitchFamily="18" charset="0"/>
              </a:rPr>
              <a:t>1- physical aspects</a:t>
            </a:r>
          </a:p>
          <a:p>
            <a:pPr marL="0" indent="0" algn="l">
              <a:buNone/>
            </a:pPr>
            <a:r>
              <a:rPr lang="en-US" sz="3200" b="0" i="0" u="none" strike="noStrike" baseline="0" dirty="0">
                <a:latin typeface="Times New Roman" panose="02020603050405020304" pitchFamily="18" charset="0"/>
                <a:cs typeface="Times New Roman" panose="02020603050405020304" pitchFamily="18" charset="0"/>
              </a:rPr>
              <a:t>2- psychological aspects</a:t>
            </a:r>
          </a:p>
          <a:p>
            <a:pPr marL="0" indent="0" algn="l">
              <a:buNone/>
            </a:pPr>
            <a:r>
              <a:rPr lang="en-US" sz="3200" b="0" i="0" u="none" strike="noStrike" baseline="0" dirty="0">
                <a:latin typeface="Times New Roman" panose="02020603050405020304" pitchFamily="18" charset="0"/>
                <a:cs typeface="Times New Roman" panose="02020603050405020304" pitchFamily="18" charset="0"/>
              </a:rPr>
              <a:t>3- spiritual aspects</a:t>
            </a:r>
          </a:p>
          <a:p>
            <a:pPr marL="0" indent="0" algn="l">
              <a:buNone/>
            </a:pPr>
            <a:r>
              <a:rPr lang="en-US" sz="3200" b="0" i="0" u="none" strike="noStrike" baseline="0" dirty="0">
                <a:latin typeface="Times New Roman" panose="02020603050405020304" pitchFamily="18" charset="0"/>
                <a:cs typeface="Times New Roman" panose="02020603050405020304" pitchFamily="18" charset="0"/>
              </a:rPr>
              <a:t>4- social aspects</a:t>
            </a:r>
          </a:p>
          <a:p>
            <a:pPr marL="0" indent="0" algn="l">
              <a:buNone/>
            </a:pPr>
            <a:r>
              <a:rPr lang="en-US" sz="3200" b="0" i="0" u="none" strike="noStrike" baseline="0" dirty="0">
                <a:latin typeface="Times New Roman" panose="02020603050405020304" pitchFamily="18" charset="0"/>
                <a:cs typeface="Times New Roman" panose="02020603050405020304" pitchFamily="18" charset="0"/>
              </a:rPr>
              <a:t>5- environmental aspects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4703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6BEA-0B73-4248-65A8-C754D1DFA974}"/>
              </a:ext>
            </a:extLst>
          </p:cNvPr>
          <p:cNvSpPr>
            <a:spLocks noGrp="1"/>
          </p:cNvSpPr>
          <p:nvPr>
            <p:ph type="title"/>
          </p:nvPr>
        </p:nvSpPr>
        <p:spPr/>
        <p:txBody>
          <a:bodyPr/>
          <a:lstStyle/>
          <a:p>
            <a:r>
              <a:rPr lang="en-US" dirty="0">
                <a:solidFill>
                  <a:srgbClr val="000000"/>
                </a:solidFill>
                <a:latin typeface="ArialUnicodeMS"/>
              </a:rPr>
              <a:t>Global burden of disease</a:t>
            </a:r>
            <a:br>
              <a:rPr lang="en-US" dirty="0">
                <a:solidFill>
                  <a:srgbClr val="000000"/>
                </a:solidFill>
                <a:latin typeface="ArialUnicodeMS"/>
              </a:rPr>
            </a:br>
            <a:endParaRPr lang="en-US" dirty="0"/>
          </a:p>
        </p:txBody>
      </p:sp>
      <p:sp>
        <p:nvSpPr>
          <p:cNvPr id="3" name="Content Placeholder 2">
            <a:extLst>
              <a:ext uri="{FF2B5EF4-FFF2-40B4-BE49-F238E27FC236}">
                <a16:creationId xmlns:a16="http://schemas.microsoft.com/office/drawing/2014/main" id="{4C1F1501-8261-EE88-9CD1-D23D8038B226}"/>
              </a:ext>
            </a:extLst>
          </p:cNvPr>
          <p:cNvSpPr>
            <a:spLocks noGrp="1"/>
          </p:cNvSpPr>
          <p:nvPr>
            <p:ph idx="1"/>
          </p:nvPr>
        </p:nvSpPr>
        <p:spPr/>
        <p:txBody>
          <a:bodyPr>
            <a:normAutofit/>
          </a:bodyPr>
          <a:lstStyle/>
          <a:p>
            <a:pPr marL="0" indent="0" algn="l">
              <a:buNone/>
            </a:pPr>
            <a:r>
              <a:rPr lang="en-US" b="0" i="0" u="none" strike="noStrike" baseline="0" dirty="0">
                <a:solidFill>
                  <a:srgbClr val="000000"/>
                </a:solidFill>
                <a:latin typeface="ArialUnicodeMS"/>
              </a:rPr>
              <a:t>Using certain indicators as:</a:t>
            </a:r>
          </a:p>
          <a:p>
            <a:pPr algn="l"/>
            <a:r>
              <a:rPr lang="en-US" b="0" i="0" u="none" strike="noStrike" baseline="0" dirty="0">
                <a:solidFill>
                  <a:srgbClr val="000000"/>
                </a:solidFill>
                <a:latin typeface="ArialUnicodeMS"/>
              </a:rPr>
              <a:t>QALY= quality adjusted life years</a:t>
            </a:r>
          </a:p>
          <a:p>
            <a:pPr algn="l"/>
            <a:r>
              <a:rPr lang="en-US" b="0" i="0" u="none" strike="noStrike" baseline="0" dirty="0">
                <a:solidFill>
                  <a:srgbClr val="000000"/>
                </a:solidFill>
                <a:latin typeface="ArialUnicodeMS"/>
              </a:rPr>
              <a:t>DALY=disability adjusted life years</a:t>
            </a:r>
          </a:p>
          <a:p>
            <a:pPr algn="l"/>
            <a:r>
              <a:rPr lang="en-US" b="0" i="0" u="none" strike="noStrike" baseline="0" dirty="0">
                <a:solidFill>
                  <a:srgbClr val="000000"/>
                </a:solidFill>
                <a:latin typeface="ArialUnicodeMS"/>
              </a:rPr>
              <a:t>YLL= years of life lost</a:t>
            </a:r>
          </a:p>
          <a:p>
            <a:pPr algn="l"/>
            <a:r>
              <a:rPr lang="en-US" b="0" i="0" u="none" strike="noStrike" baseline="0" dirty="0">
                <a:solidFill>
                  <a:srgbClr val="000000"/>
                </a:solidFill>
                <a:latin typeface="ArialUnicodeMS"/>
              </a:rPr>
              <a:t>YLD=years lost due to disability</a:t>
            </a:r>
            <a:endParaRPr lang="en-US" dirty="0"/>
          </a:p>
        </p:txBody>
      </p:sp>
    </p:spTree>
    <p:extLst>
      <p:ext uri="{BB962C8B-B14F-4D97-AF65-F5344CB8AC3E}">
        <p14:creationId xmlns:p14="http://schemas.microsoft.com/office/powerpoint/2010/main" val="1178696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E8BD-61FD-C06A-F69E-9EA1342E7CFE}"/>
              </a:ext>
            </a:extLst>
          </p:cNvPr>
          <p:cNvSpPr>
            <a:spLocks noGrp="1"/>
          </p:cNvSpPr>
          <p:nvPr>
            <p:ph type="title"/>
          </p:nvPr>
        </p:nvSpPr>
        <p:spPr/>
        <p:txBody>
          <a:bodyPr/>
          <a:lstStyle/>
          <a:p>
            <a:r>
              <a:rPr lang="en-US" sz="1800" b="1" i="0" u="none" strike="noStrike" baseline="0" dirty="0">
                <a:latin typeface="Times New Roman" panose="02020603050405020304" pitchFamily="18" charset="0"/>
              </a:rPr>
              <a:t>HEALTH PROMOTION TOPICS</a:t>
            </a:r>
            <a:endParaRPr lang="en-US" dirty="0"/>
          </a:p>
        </p:txBody>
      </p:sp>
      <p:sp>
        <p:nvSpPr>
          <p:cNvPr id="3" name="Content Placeholder 2">
            <a:extLst>
              <a:ext uri="{FF2B5EF4-FFF2-40B4-BE49-F238E27FC236}">
                <a16:creationId xmlns:a16="http://schemas.microsoft.com/office/drawing/2014/main" id="{2432956A-F352-432E-AF8B-C4B785134AA4}"/>
              </a:ext>
            </a:extLst>
          </p:cNvPr>
          <p:cNvSpPr>
            <a:spLocks noGrp="1"/>
          </p:cNvSpPr>
          <p:nvPr>
            <p:ph idx="1"/>
          </p:nvPr>
        </p:nvSpPr>
        <p:spPr/>
        <p:txBody>
          <a:bodyPr>
            <a:normAutofit/>
          </a:bodyPr>
          <a:lstStyle/>
          <a:p>
            <a:pPr marL="0" indent="0" algn="l">
              <a:buNone/>
            </a:pPr>
            <a:r>
              <a:rPr lang="en-US" sz="2400" b="1" i="0" u="none" strike="noStrike" baseline="0" dirty="0">
                <a:solidFill>
                  <a:srgbClr val="7030A1"/>
                </a:solidFill>
                <a:latin typeface="Times New Roman" panose="02020603050405020304" pitchFamily="18" charset="0"/>
              </a:rPr>
              <a:t>INFANTS</a:t>
            </a:r>
          </a:p>
          <a:p>
            <a:pPr algn="l"/>
            <a:r>
              <a:rPr lang="en-US" sz="2400" b="0" i="1" u="none" strike="noStrike" baseline="0" dirty="0">
                <a:solidFill>
                  <a:srgbClr val="000000"/>
                </a:solidFill>
                <a:latin typeface="Times New Roman" panose="02020603050405020304" pitchFamily="18" charset="0"/>
              </a:rPr>
              <a:t>Infant parent attachment/bonding</a:t>
            </a:r>
          </a:p>
          <a:p>
            <a:pPr algn="l"/>
            <a:r>
              <a:rPr lang="en-US" sz="2400" b="0" i="1" u="none" strike="noStrike" baseline="0" dirty="0">
                <a:solidFill>
                  <a:srgbClr val="000000"/>
                </a:solidFill>
                <a:latin typeface="Times New Roman" panose="02020603050405020304" pitchFamily="18" charset="0"/>
              </a:rPr>
              <a:t>Breast feeding</a:t>
            </a:r>
          </a:p>
          <a:p>
            <a:pPr algn="l"/>
            <a:r>
              <a:rPr lang="en-US" sz="2400" b="0" i="1" u="none" strike="noStrike" baseline="0" dirty="0">
                <a:solidFill>
                  <a:srgbClr val="000000"/>
                </a:solidFill>
                <a:latin typeface="Times New Roman" panose="02020603050405020304" pitchFamily="18" charset="0"/>
              </a:rPr>
              <a:t>Sleep patterns</a:t>
            </a:r>
          </a:p>
          <a:p>
            <a:pPr algn="l"/>
            <a:r>
              <a:rPr lang="en-US" sz="2400" b="0" i="1" u="none" strike="noStrike" baseline="0" dirty="0">
                <a:solidFill>
                  <a:srgbClr val="000000"/>
                </a:solidFill>
                <a:latin typeface="Times New Roman" panose="02020603050405020304" pitchFamily="18" charset="0"/>
              </a:rPr>
              <a:t>Playful activity to stimulate development</a:t>
            </a:r>
          </a:p>
          <a:p>
            <a:pPr algn="l"/>
            <a:r>
              <a:rPr lang="en-US" sz="2400" b="0" i="1" u="none" strike="noStrike" baseline="0" dirty="0">
                <a:solidFill>
                  <a:srgbClr val="000000"/>
                </a:solidFill>
                <a:latin typeface="Times New Roman" panose="02020603050405020304" pitchFamily="18" charset="0"/>
              </a:rPr>
              <a:t>Immunization</a:t>
            </a:r>
          </a:p>
          <a:p>
            <a:pPr algn="l"/>
            <a:r>
              <a:rPr lang="en-US" sz="2400" b="0" i="1" u="none" strike="noStrike" baseline="0" dirty="0">
                <a:solidFill>
                  <a:srgbClr val="000000"/>
                </a:solidFill>
                <a:latin typeface="Times New Roman" panose="02020603050405020304" pitchFamily="18" charset="0"/>
              </a:rPr>
              <a:t>Safety promotion and injury control</a:t>
            </a:r>
            <a:endParaRPr lang="en-US" sz="2400" dirty="0"/>
          </a:p>
        </p:txBody>
      </p:sp>
      <p:pic>
        <p:nvPicPr>
          <p:cNvPr id="5" name="Picture 4">
            <a:extLst>
              <a:ext uri="{FF2B5EF4-FFF2-40B4-BE49-F238E27FC236}">
                <a16:creationId xmlns:a16="http://schemas.microsoft.com/office/drawing/2014/main" id="{A862206D-1116-B71C-1C7D-CB9147FF549A}"/>
              </a:ext>
            </a:extLst>
          </p:cNvPr>
          <p:cNvPicPr>
            <a:picLocks noChangeAspect="1"/>
          </p:cNvPicPr>
          <p:nvPr/>
        </p:nvPicPr>
        <p:blipFill>
          <a:blip r:embed="rId2"/>
          <a:stretch>
            <a:fillRect/>
          </a:stretch>
        </p:blipFill>
        <p:spPr>
          <a:xfrm>
            <a:off x="6546574" y="1977886"/>
            <a:ext cx="4147930" cy="3482009"/>
          </a:xfrm>
          <a:prstGeom prst="rect">
            <a:avLst/>
          </a:prstGeom>
        </p:spPr>
      </p:pic>
    </p:spTree>
    <p:extLst>
      <p:ext uri="{BB962C8B-B14F-4D97-AF65-F5344CB8AC3E}">
        <p14:creationId xmlns:p14="http://schemas.microsoft.com/office/powerpoint/2010/main" val="30738941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6E7E-7549-077F-BFAA-1E215C22FE25}"/>
              </a:ext>
            </a:extLst>
          </p:cNvPr>
          <p:cNvSpPr>
            <a:spLocks noGrp="1"/>
          </p:cNvSpPr>
          <p:nvPr>
            <p:ph type="title"/>
          </p:nvPr>
        </p:nvSpPr>
        <p:spPr/>
        <p:txBody>
          <a:bodyPr/>
          <a:lstStyle/>
          <a:p>
            <a:r>
              <a:rPr lang="en-US" b="1" dirty="0">
                <a:latin typeface="Times New Roman" panose="02020603050405020304" pitchFamily="18" charset="0"/>
              </a:rPr>
              <a:t>Health promotion topics..</a:t>
            </a:r>
            <a:br>
              <a:rPr lang="en-US" b="1" dirty="0">
                <a:latin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D592B26-0A6D-D74D-F516-C1A871ABB553}"/>
              </a:ext>
            </a:extLst>
          </p:cNvPr>
          <p:cNvSpPr>
            <a:spLocks noGrp="1"/>
          </p:cNvSpPr>
          <p:nvPr>
            <p:ph idx="1"/>
          </p:nvPr>
        </p:nvSpPr>
        <p:spPr/>
        <p:txBody>
          <a:bodyPr>
            <a:normAutofit/>
          </a:bodyPr>
          <a:lstStyle/>
          <a:p>
            <a:pPr marL="0" indent="0" algn="l">
              <a:buNone/>
            </a:pPr>
            <a:r>
              <a:rPr lang="en-US" b="1" i="0" u="none" strike="noStrike" baseline="0" dirty="0">
                <a:solidFill>
                  <a:srgbClr val="7030A1"/>
                </a:solidFill>
                <a:latin typeface="Times New Roman" panose="02020603050405020304" pitchFamily="18" charset="0"/>
              </a:rPr>
              <a:t>CHILDREN</a:t>
            </a:r>
            <a:endParaRPr lang="en-US" b="0" i="0" u="none" strike="noStrike" baseline="0" dirty="0">
              <a:latin typeface="ArialMT"/>
            </a:endParaRPr>
          </a:p>
          <a:p>
            <a:pPr algn="l"/>
            <a:r>
              <a:rPr lang="en-US" b="0" i="0" u="none" strike="noStrike" baseline="0" dirty="0">
                <a:latin typeface="ArialMT"/>
              </a:rPr>
              <a:t> </a:t>
            </a:r>
            <a:r>
              <a:rPr lang="en-US" b="0" i="1" u="none" strike="noStrike" baseline="0" dirty="0">
                <a:latin typeface="Times New Roman" panose="02020603050405020304" pitchFamily="18" charset="0"/>
              </a:rPr>
              <a:t>Nutrition</a:t>
            </a:r>
          </a:p>
          <a:p>
            <a:pPr algn="l"/>
            <a:r>
              <a:rPr lang="en-US" b="0" i="1" u="none" strike="noStrike" baseline="0" dirty="0">
                <a:latin typeface="Times New Roman" panose="02020603050405020304" pitchFamily="18" charset="0"/>
              </a:rPr>
              <a:t>Dental checkup</a:t>
            </a:r>
          </a:p>
          <a:p>
            <a:pPr algn="l"/>
            <a:r>
              <a:rPr lang="en-US" b="0" i="1" u="none" strike="noStrike" baseline="0" dirty="0">
                <a:latin typeface="Times New Roman" panose="02020603050405020304" pitchFamily="18" charset="0"/>
              </a:rPr>
              <a:t>Rest and exercise</a:t>
            </a:r>
          </a:p>
          <a:p>
            <a:pPr algn="l"/>
            <a:r>
              <a:rPr lang="en-US" b="0" i="1" u="none" strike="noStrike" baseline="0" dirty="0">
                <a:latin typeface="Times New Roman" panose="02020603050405020304" pitchFamily="18" charset="0"/>
              </a:rPr>
              <a:t>Immunizations</a:t>
            </a:r>
          </a:p>
          <a:p>
            <a:pPr algn="l"/>
            <a:r>
              <a:rPr lang="en-US" b="0" i="1" u="none" strike="noStrike" baseline="0" dirty="0">
                <a:latin typeface="Times New Roman" panose="02020603050405020304" pitchFamily="18" charset="0"/>
              </a:rPr>
              <a:t>Safety promotion and injury control</a:t>
            </a:r>
            <a:endParaRPr lang="en-US" dirty="0"/>
          </a:p>
        </p:txBody>
      </p:sp>
      <p:pic>
        <p:nvPicPr>
          <p:cNvPr id="5" name="Picture 4">
            <a:extLst>
              <a:ext uri="{FF2B5EF4-FFF2-40B4-BE49-F238E27FC236}">
                <a16:creationId xmlns:a16="http://schemas.microsoft.com/office/drawing/2014/main" id="{B3374B3F-9146-8247-4004-AFB236F2958B}"/>
              </a:ext>
            </a:extLst>
          </p:cNvPr>
          <p:cNvPicPr>
            <a:picLocks noChangeAspect="1"/>
          </p:cNvPicPr>
          <p:nvPr/>
        </p:nvPicPr>
        <p:blipFill>
          <a:blip r:embed="rId2"/>
          <a:stretch>
            <a:fillRect/>
          </a:stretch>
        </p:blipFill>
        <p:spPr>
          <a:xfrm>
            <a:off x="7036903" y="2180585"/>
            <a:ext cx="4439479" cy="3040771"/>
          </a:xfrm>
          <a:prstGeom prst="rect">
            <a:avLst/>
          </a:prstGeom>
        </p:spPr>
      </p:pic>
    </p:spTree>
    <p:extLst>
      <p:ext uri="{BB962C8B-B14F-4D97-AF65-F5344CB8AC3E}">
        <p14:creationId xmlns:p14="http://schemas.microsoft.com/office/powerpoint/2010/main" val="3691014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9721-6C6A-968A-15A1-4CDBEEC750B0}"/>
              </a:ext>
            </a:extLst>
          </p:cNvPr>
          <p:cNvSpPr>
            <a:spLocks noGrp="1"/>
          </p:cNvSpPr>
          <p:nvPr>
            <p:ph type="title"/>
          </p:nvPr>
        </p:nvSpPr>
        <p:spPr/>
        <p:txBody>
          <a:bodyPr/>
          <a:lstStyle/>
          <a:p>
            <a:r>
              <a:rPr lang="en-US" b="1" dirty="0">
                <a:latin typeface="Times New Roman" panose="02020603050405020304" pitchFamily="18" charset="0"/>
              </a:rPr>
              <a:t>Health promotion topics..</a:t>
            </a:r>
            <a:endParaRPr lang="en-US" dirty="0"/>
          </a:p>
        </p:txBody>
      </p:sp>
      <p:sp>
        <p:nvSpPr>
          <p:cNvPr id="3" name="Content Placeholder 2">
            <a:extLst>
              <a:ext uri="{FF2B5EF4-FFF2-40B4-BE49-F238E27FC236}">
                <a16:creationId xmlns:a16="http://schemas.microsoft.com/office/drawing/2014/main" id="{1A1D9166-2BE0-1454-BF46-866DD0B96528}"/>
              </a:ext>
            </a:extLst>
          </p:cNvPr>
          <p:cNvSpPr>
            <a:spLocks noGrp="1"/>
          </p:cNvSpPr>
          <p:nvPr>
            <p:ph idx="1"/>
          </p:nvPr>
        </p:nvSpPr>
        <p:spPr>
          <a:xfrm>
            <a:off x="838200" y="1524000"/>
            <a:ext cx="10515600" cy="4652963"/>
          </a:xfrm>
        </p:spPr>
        <p:txBody>
          <a:bodyPr>
            <a:noAutofit/>
          </a:bodyPr>
          <a:lstStyle/>
          <a:p>
            <a:pPr marL="0" indent="0" algn="l">
              <a:buNone/>
            </a:pPr>
            <a:r>
              <a:rPr lang="en-US" b="1" i="0" u="none" strike="noStrike" baseline="0" dirty="0">
                <a:solidFill>
                  <a:srgbClr val="7030A1"/>
                </a:solidFill>
                <a:latin typeface="Times New Roman" panose="02020603050405020304" pitchFamily="18" charset="0"/>
              </a:rPr>
              <a:t>ADOLECENTS</a:t>
            </a:r>
          </a:p>
          <a:p>
            <a:pPr algn="l"/>
            <a:r>
              <a:rPr lang="en-US" b="0" i="1" u="none" strike="noStrike" baseline="0" dirty="0">
                <a:solidFill>
                  <a:srgbClr val="000000"/>
                </a:solidFill>
                <a:latin typeface="Times New Roman" panose="02020603050405020304" pitchFamily="18" charset="0"/>
              </a:rPr>
              <a:t>Communicating with the teen</a:t>
            </a:r>
          </a:p>
          <a:p>
            <a:pPr algn="l"/>
            <a:r>
              <a:rPr lang="en-US" b="0" i="1" u="none" strike="noStrike" baseline="0" dirty="0">
                <a:solidFill>
                  <a:srgbClr val="000000"/>
                </a:solidFill>
                <a:latin typeface="Times New Roman" panose="02020603050405020304" pitchFamily="18" charset="0"/>
              </a:rPr>
              <a:t>Hormonal changes</a:t>
            </a:r>
          </a:p>
          <a:p>
            <a:pPr algn="l"/>
            <a:r>
              <a:rPr lang="en-US" b="0" i="1" u="none" strike="noStrike" baseline="0" dirty="0">
                <a:solidFill>
                  <a:srgbClr val="000000"/>
                </a:solidFill>
                <a:latin typeface="Times New Roman" panose="02020603050405020304" pitchFamily="18" charset="0"/>
              </a:rPr>
              <a:t>Nutrition</a:t>
            </a:r>
          </a:p>
          <a:p>
            <a:pPr algn="l"/>
            <a:r>
              <a:rPr lang="en-US" b="0" i="1" u="none" strike="noStrike" baseline="0" dirty="0">
                <a:solidFill>
                  <a:srgbClr val="000000"/>
                </a:solidFill>
                <a:latin typeface="Times New Roman" panose="02020603050405020304" pitchFamily="18" charset="0"/>
              </a:rPr>
              <a:t>Exercise and rest</a:t>
            </a:r>
          </a:p>
          <a:p>
            <a:pPr algn="l"/>
            <a:r>
              <a:rPr lang="en-US" b="0" i="1" u="none" strike="noStrike" baseline="0" dirty="0">
                <a:solidFill>
                  <a:srgbClr val="000000"/>
                </a:solidFill>
                <a:latin typeface="Times New Roman" panose="02020603050405020304" pitchFamily="18" charset="0"/>
              </a:rPr>
              <a:t>Peer group influences</a:t>
            </a:r>
          </a:p>
          <a:p>
            <a:pPr algn="l"/>
            <a:r>
              <a:rPr lang="en-US" b="0" i="1" u="none" strike="noStrike" baseline="0" dirty="0">
                <a:solidFill>
                  <a:srgbClr val="000000"/>
                </a:solidFill>
                <a:latin typeface="Times New Roman" panose="02020603050405020304" pitchFamily="18" charset="0"/>
              </a:rPr>
              <a:t>Self concept and body image</a:t>
            </a:r>
          </a:p>
          <a:p>
            <a:pPr algn="l"/>
            <a:r>
              <a:rPr lang="en-US" b="0" i="1" u="none" strike="noStrike" baseline="0" dirty="0">
                <a:solidFill>
                  <a:srgbClr val="000000"/>
                </a:solidFill>
                <a:latin typeface="Times New Roman" panose="02020603050405020304" pitchFamily="18" charset="0"/>
              </a:rPr>
              <a:t>Sexuality</a:t>
            </a:r>
          </a:p>
          <a:p>
            <a:pPr algn="l"/>
            <a:r>
              <a:rPr lang="en-US" b="0" i="1" u="none" strike="noStrike" baseline="0" dirty="0">
                <a:solidFill>
                  <a:srgbClr val="000000"/>
                </a:solidFill>
                <a:latin typeface="Times New Roman" panose="02020603050405020304" pitchFamily="18" charset="0"/>
              </a:rPr>
              <a:t>Safety promotion </a:t>
            </a:r>
            <a:r>
              <a:rPr lang="en-US" b="0" i="1" u="none" strike="noStrike" baseline="0" dirty="0" err="1">
                <a:solidFill>
                  <a:srgbClr val="000000"/>
                </a:solidFill>
                <a:latin typeface="Times New Roman" panose="02020603050405020304" pitchFamily="18" charset="0"/>
              </a:rPr>
              <a:t>andaccidental</a:t>
            </a:r>
            <a:r>
              <a:rPr lang="en-US" b="0" i="1" u="none" strike="noStrike" baseline="0" dirty="0">
                <a:solidFill>
                  <a:srgbClr val="000000"/>
                </a:solidFill>
                <a:latin typeface="Times New Roman" panose="02020603050405020304" pitchFamily="18" charset="0"/>
              </a:rPr>
              <a:t> prevention.</a:t>
            </a:r>
            <a:endParaRPr lang="en-US" dirty="0"/>
          </a:p>
        </p:txBody>
      </p:sp>
      <p:pic>
        <p:nvPicPr>
          <p:cNvPr id="5" name="Picture 4">
            <a:extLst>
              <a:ext uri="{FF2B5EF4-FFF2-40B4-BE49-F238E27FC236}">
                <a16:creationId xmlns:a16="http://schemas.microsoft.com/office/drawing/2014/main" id="{DE5BC247-3D1A-F28F-D766-F935ED29A502}"/>
              </a:ext>
            </a:extLst>
          </p:cNvPr>
          <p:cNvPicPr>
            <a:picLocks noChangeAspect="1"/>
          </p:cNvPicPr>
          <p:nvPr/>
        </p:nvPicPr>
        <p:blipFill>
          <a:blip r:embed="rId2"/>
          <a:stretch>
            <a:fillRect/>
          </a:stretch>
        </p:blipFill>
        <p:spPr>
          <a:xfrm>
            <a:off x="6674600" y="1815549"/>
            <a:ext cx="4679200" cy="3750365"/>
          </a:xfrm>
          <a:prstGeom prst="rect">
            <a:avLst/>
          </a:prstGeom>
        </p:spPr>
      </p:pic>
    </p:spTree>
    <p:extLst>
      <p:ext uri="{BB962C8B-B14F-4D97-AF65-F5344CB8AC3E}">
        <p14:creationId xmlns:p14="http://schemas.microsoft.com/office/powerpoint/2010/main" val="39583223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05F9-7700-DEE3-135B-A1AF92CE3498}"/>
              </a:ext>
            </a:extLst>
          </p:cNvPr>
          <p:cNvSpPr>
            <a:spLocks noGrp="1"/>
          </p:cNvSpPr>
          <p:nvPr>
            <p:ph type="title"/>
          </p:nvPr>
        </p:nvSpPr>
        <p:spPr>
          <a:xfrm>
            <a:off x="838200" y="365126"/>
            <a:ext cx="10515600" cy="810452"/>
          </a:xfrm>
        </p:spPr>
        <p:txBody>
          <a:bodyPr/>
          <a:lstStyle/>
          <a:p>
            <a:r>
              <a:rPr lang="en-US" b="1" dirty="0">
                <a:latin typeface="Times New Roman" panose="02020603050405020304" pitchFamily="18" charset="0"/>
              </a:rPr>
              <a:t>Health promotion topics..</a:t>
            </a:r>
            <a:endParaRPr lang="en-US" dirty="0"/>
          </a:p>
        </p:txBody>
      </p:sp>
      <p:sp>
        <p:nvSpPr>
          <p:cNvPr id="3" name="Content Placeholder 2">
            <a:extLst>
              <a:ext uri="{FF2B5EF4-FFF2-40B4-BE49-F238E27FC236}">
                <a16:creationId xmlns:a16="http://schemas.microsoft.com/office/drawing/2014/main" id="{3C2047C8-B3F8-233A-3171-18C19590C273}"/>
              </a:ext>
            </a:extLst>
          </p:cNvPr>
          <p:cNvSpPr>
            <a:spLocks noGrp="1"/>
          </p:cNvSpPr>
          <p:nvPr>
            <p:ph idx="1"/>
          </p:nvPr>
        </p:nvSpPr>
        <p:spPr>
          <a:xfrm>
            <a:off x="838200" y="1175578"/>
            <a:ext cx="10515600" cy="5001385"/>
          </a:xfrm>
        </p:spPr>
        <p:txBody>
          <a:bodyPr>
            <a:noAutofit/>
          </a:bodyPr>
          <a:lstStyle/>
          <a:p>
            <a:pPr marL="0" indent="0" algn="l">
              <a:buNone/>
            </a:pPr>
            <a:r>
              <a:rPr lang="en-US" b="1" i="0" u="none" strike="noStrike" baseline="0" dirty="0">
                <a:solidFill>
                  <a:srgbClr val="7030A1"/>
                </a:solidFill>
                <a:latin typeface="Times New Roman" panose="02020603050405020304" pitchFamily="18" charset="0"/>
              </a:rPr>
              <a:t>ELDERS</a:t>
            </a:r>
            <a:endParaRPr lang="en-US" b="0" i="0" u="none" strike="noStrike" baseline="0" dirty="0">
              <a:latin typeface="ArialMT"/>
            </a:endParaRPr>
          </a:p>
          <a:p>
            <a:pPr marL="0" indent="0" algn="l">
              <a:buNone/>
            </a:pPr>
            <a:r>
              <a:rPr lang="en-US" sz="2400" b="0" i="0" u="none" strike="noStrike" baseline="0" dirty="0">
                <a:latin typeface="ArialMT"/>
              </a:rPr>
              <a:t>• </a:t>
            </a:r>
            <a:r>
              <a:rPr lang="en-US" sz="2400" b="0" i="1" u="none" strike="noStrike" baseline="0" dirty="0">
                <a:latin typeface="Times New Roman" panose="02020603050405020304" pitchFamily="18" charset="0"/>
              </a:rPr>
              <a:t>Adequate sleep</a:t>
            </a:r>
          </a:p>
          <a:p>
            <a:pPr algn="l"/>
            <a:r>
              <a:rPr lang="en-US" sz="2400" b="0" i="1" u="none" strike="noStrike" baseline="0" dirty="0">
                <a:latin typeface="Times New Roman" panose="02020603050405020304" pitchFamily="18" charset="0"/>
              </a:rPr>
              <a:t>Appropriate use of alcohol</a:t>
            </a:r>
          </a:p>
          <a:p>
            <a:pPr algn="l"/>
            <a:r>
              <a:rPr lang="en-US" sz="2400" b="0" i="1" u="none" strike="noStrike" baseline="0" dirty="0">
                <a:latin typeface="Times New Roman" panose="02020603050405020304" pitchFamily="18" charset="0"/>
              </a:rPr>
              <a:t>Dental/oral health</a:t>
            </a:r>
          </a:p>
          <a:p>
            <a:pPr algn="l"/>
            <a:r>
              <a:rPr lang="en-US" sz="2400" b="0" i="1" u="none" strike="noStrike" baseline="0" dirty="0">
                <a:latin typeface="Times New Roman" panose="02020603050405020304" pitchFamily="18" charset="0"/>
              </a:rPr>
              <a:t>Drug management</a:t>
            </a:r>
          </a:p>
          <a:p>
            <a:pPr algn="l"/>
            <a:r>
              <a:rPr lang="en-US" sz="2400" b="0" i="1" u="none" strike="noStrike" baseline="0" dirty="0">
                <a:latin typeface="Times New Roman" panose="02020603050405020304" pitchFamily="18" charset="0"/>
              </a:rPr>
              <a:t>Exercise</a:t>
            </a:r>
          </a:p>
          <a:p>
            <a:pPr algn="l"/>
            <a:r>
              <a:rPr lang="en-US" sz="2400" b="0" i="1" u="none" strike="noStrike" baseline="0" dirty="0">
                <a:latin typeface="Times New Roman" panose="02020603050405020304" pitchFamily="18" charset="0"/>
              </a:rPr>
              <a:t>Foot health</a:t>
            </a:r>
          </a:p>
          <a:p>
            <a:pPr algn="l"/>
            <a:r>
              <a:rPr lang="en-US" sz="2400" b="0" i="1" u="none" strike="noStrike" baseline="0" dirty="0">
                <a:latin typeface="Times New Roman" panose="02020603050405020304" pitchFamily="18" charset="0"/>
              </a:rPr>
              <a:t>Health screening</a:t>
            </a:r>
          </a:p>
          <a:p>
            <a:pPr algn="l"/>
            <a:r>
              <a:rPr lang="en-US" sz="2400" b="0" i="1" u="none" strike="noStrike" baseline="0" dirty="0">
                <a:latin typeface="Times New Roman" panose="02020603050405020304" pitchFamily="18" charset="0"/>
              </a:rPr>
              <a:t>Hearing aid use</a:t>
            </a:r>
          </a:p>
          <a:p>
            <a:pPr algn="l"/>
            <a:r>
              <a:rPr lang="en-US" sz="2400" b="0" i="1" u="none" strike="noStrike" baseline="0" dirty="0">
                <a:latin typeface="Times New Roman" panose="02020603050405020304" pitchFamily="18" charset="0"/>
              </a:rPr>
              <a:t>Safety precautions</a:t>
            </a:r>
          </a:p>
          <a:p>
            <a:pPr algn="l"/>
            <a:r>
              <a:rPr lang="en-US" sz="2400" b="0" i="1" u="none" strike="noStrike" baseline="0" dirty="0">
                <a:latin typeface="Times New Roman" panose="02020603050405020304" pitchFamily="18" charset="0"/>
              </a:rPr>
              <a:t>Weight control etc.</a:t>
            </a:r>
            <a:endParaRPr lang="en-US" sz="2400" dirty="0"/>
          </a:p>
        </p:txBody>
      </p:sp>
      <p:pic>
        <p:nvPicPr>
          <p:cNvPr id="5" name="Picture 4">
            <a:extLst>
              <a:ext uri="{FF2B5EF4-FFF2-40B4-BE49-F238E27FC236}">
                <a16:creationId xmlns:a16="http://schemas.microsoft.com/office/drawing/2014/main" id="{65EF5C02-DCFD-AF0D-5B3B-1598C7F775D7}"/>
              </a:ext>
            </a:extLst>
          </p:cNvPr>
          <p:cNvPicPr>
            <a:picLocks noChangeAspect="1"/>
          </p:cNvPicPr>
          <p:nvPr/>
        </p:nvPicPr>
        <p:blipFill>
          <a:blip r:embed="rId2"/>
          <a:stretch>
            <a:fillRect/>
          </a:stretch>
        </p:blipFill>
        <p:spPr>
          <a:xfrm>
            <a:off x="5867400" y="1727131"/>
            <a:ext cx="5486400" cy="4074905"/>
          </a:xfrm>
          <a:prstGeom prst="rect">
            <a:avLst/>
          </a:prstGeom>
        </p:spPr>
      </p:pic>
    </p:spTree>
    <p:extLst>
      <p:ext uri="{BB962C8B-B14F-4D97-AF65-F5344CB8AC3E}">
        <p14:creationId xmlns:p14="http://schemas.microsoft.com/office/powerpoint/2010/main" val="2510894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60B220-1297-FD5D-D1C0-A99EC7B558B6}"/>
              </a:ext>
            </a:extLst>
          </p:cNvPr>
          <p:cNvSpPr>
            <a:spLocks noGrp="1"/>
          </p:cNvSpPr>
          <p:nvPr>
            <p:ph type="title"/>
          </p:nvPr>
        </p:nvSpPr>
        <p:spPr>
          <a:xfrm>
            <a:off x="838200" y="365125"/>
            <a:ext cx="6583017" cy="5426075"/>
          </a:xfrm>
        </p:spPr>
        <p:txBody>
          <a:bodyPr>
            <a:normAutofit/>
          </a:bodyPr>
          <a:lstStyle/>
          <a:p>
            <a:r>
              <a:rPr lang="en-US" sz="4800" b="1" dirty="0"/>
              <a:t>AIMS AND METHODS IN HEALTH PROMOTION</a:t>
            </a:r>
          </a:p>
        </p:txBody>
      </p:sp>
    </p:spTree>
    <p:extLst>
      <p:ext uri="{BB962C8B-B14F-4D97-AF65-F5344CB8AC3E}">
        <p14:creationId xmlns:p14="http://schemas.microsoft.com/office/powerpoint/2010/main" val="950639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F31B-FB9D-318A-8D2C-2B3D9F7F0F2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10D3B3C-59A0-7F02-0029-4C837AE22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99310"/>
            <a:ext cx="10515600" cy="5458690"/>
          </a:xfrm>
        </p:spPr>
      </p:pic>
    </p:spTree>
    <p:extLst>
      <p:ext uri="{BB962C8B-B14F-4D97-AF65-F5344CB8AC3E}">
        <p14:creationId xmlns:p14="http://schemas.microsoft.com/office/powerpoint/2010/main" val="35000399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E8DB-15D8-F8BD-FCC2-24D023C317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4EE804-AE31-57CE-4C69-27942B0EDF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515600" cy="4838411"/>
          </a:xfrm>
        </p:spPr>
      </p:pic>
    </p:spTree>
    <p:extLst>
      <p:ext uri="{BB962C8B-B14F-4D97-AF65-F5344CB8AC3E}">
        <p14:creationId xmlns:p14="http://schemas.microsoft.com/office/powerpoint/2010/main" val="348883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FC12-7B46-2D02-DC14-7E311289FD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E50CDB9-2E20-CBB6-FA16-09FA344113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11" t="11499" r="2306" b="17115"/>
          <a:stretch/>
        </p:blipFill>
        <p:spPr>
          <a:xfrm>
            <a:off x="838200" y="1690688"/>
            <a:ext cx="10515600" cy="4917930"/>
          </a:xfrm>
        </p:spPr>
      </p:pic>
    </p:spTree>
    <p:extLst>
      <p:ext uri="{BB962C8B-B14F-4D97-AF65-F5344CB8AC3E}">
        <p14:creationId xmlns:p14="http://schemas.microsoft.com/office/powerpoint/2010/main" val="332235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CDA5-8FB3-0E23-E5BD-D5843099035C}"/>
              </a:ext>
            </a:extLst>
          </p:cNvPr>
          <p:cNvSpPr>
            <a:spLocks noGrp="1"/>
          </p:cNvSpPr>
          <p:nvPr>
            <p:ph type="title"/>
          </p:nvPr>
        </p:nvSpPr>
        <p:spPr/>
        <p:txBody>
          <a:bodyPr/>
          <a:lstStyle/>
          <a:p>
            <a:r>
              <a:rPr lang="en-US" dirty="0"/>
              <a:t>Principles of health promotion</a:t>
            </a:r>
          </a:p>
        </p:txBody>
      </p:sp>
      <p:sp>
        <p:nvSpPr>
          <p:cNvPr id="3" name="Content Placeholder 2">
            <a:extLst>
              <a:ext uri="{FF2B5EF4-FFF2-40B4-BE49-F238E27FC236}">
                <a16:creationId xmlns:a16="http://schemas.microsoft.com/office/drawing/2014/main" id="{D25C7835-8F1B-1F7A-7C76-420D8B0AB4D1}"/>
              </a:ext>
            </a:extLst>
          </p:cNvPr>
          <p:cNvSpPr>
            <a:spLocks noGrp="1"/>
          </p:cNvSpPr>
          <p:nvPr>
            <p:ph idx="1"/>
          </p:nvPr>
        </p:nvSpPr>
        <p:spPr/>
        <p:txBody>
          <a:bodyPr/>
          <a:lstStyle/>
          <a:p>
            <a:pPr>
              <a:buFont typeface="Wingdings" panose="05000000000000000000" pitchFamily="2" charset="2"/>
              <a:buChar char="v"/>
            </a:pPr>
            <a:r>
              <a:rPr lang="en-US" dirty="0"/>
              <a:t>Health promotion aims particularly </a:t>
            </a:r>
            <a:r>
              <a:rPr lang="en-US" b="1" dirty="0"/>
              <a:t>at effective and concrete public participation</a:t>
            </a:r>
            <a:r>
              <a:rPr lang="en-US" dirty="0"/>
              <a:t>. This requires the further development of problem defining and decision making life skills, both individually and collectively, and the promotion of effective participation mechanisms.</a:t>
            </a:r>
          </a:p>
          <a:p>
            <a:pPr>
              <a:buFont typeface="Wingdings" panose="05000000000000000000" pitchFamily="2" charset="2"/>
              <a:buChar char="v"/>
            </a:pPr>
            <a:r>
              <a:rPr lang="en-US" dirty="0"/>
              <a:t>Health promotion is primarily </a:t>
            </a:r>
            <a:r>
              <a:rPr lang="en-US" b="1" dirty="0"/>
              <a:t>a societal and political ventures </a:t>
            </a:r>
            <a:r>
              <a:rPr lang="en-US" dirty="0"/>
              <a:t>and not medical service, although health professionals have an important role in advocating and enable health promotion.</a:t>
            </a:r>
          </a:p>
        </p:txBody>
      </p:sp>
    </p:spTree>
    <p:extLst>
      <p:ext uri="{BB962C8B-B14F-4D97-AF65-F5344CB8AC3E}">
        <p14:creationId xmlns:p14="http://schemas.microsoft.com/office/powerpoint/2010/main" val="11293391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B96F7-A1B0-6C1E-E227-CC0F27945BFB}"/>
              </a:ext>
            </a:extLst>
          </p:cNvPr>
          <p:cNvSpPr>
            <a:spLocks noGrp="1"/>
          </p:cNvSpPr>
          <p:nvPr>
            <p:ph type="title"/>
          </p:nvPr>
        </p:nvSpPr>
        <p:spPr>
          <a:xfrm>
            <a:off x="838200" y="365125"/>
            <a:ext cx="7152249" cy="3489423"/>
          </a:xfrm>
        </p:spPr>
        <p:txBody>
          <a:bodyPr/>
          <a:lstStyle/>
          <a:p>
            <a:r>
              <a:rPr lang="en-US" b="1" dirty="0"/>
              <a:t>METHODS AND APPROACHES: INDIVIDUAL</a:t>
            </a:r>
          </a:p>
        </p:txBody>
      </p:sp>
    </p:spTree>
    <p:extLst>
      <p:ext uri="{BB962C8B-B14F-4D97-AF65-F5344CB8AC3E}">
        <p14:creationId xmlns:p14="http://schemas.microsoft.com/office/powerpoint/2010/main" val="19690457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F2E9D-608C-1BDB-1184-73C859337326}"/>
              </a:ext>
            </a:extLst>
          </p:cNvPr>
          <p:cNvSpPr>
            <a:spLocks noGrp="1"/>
          </p:cNvSpPr>
          <p:nvPr>
            <p:ph type="title"/>
          </p:nvPr>
        </p:nvSpPr>
        <p:spPr/>
        <p:txBody>
          <a:bodyPr/>
          <a:lstStyle/>
          <a:p>
            <a:r>
              <a:rPr lang="en-US" b="1" dirty="0"/>
              <a:t>INDIVIDUAL APPROACH -1 </a:t>
            </a:r>
          </a:p>
        </p:txBody>
      </p:sp>
      <p:sp>
        <p:nvSpPr>
          <p:cNvPr id="4" name="Content Placeholder 3">
            <a:extLst>
              <a:ext uri="{FF2B5EF4-FFF2-40B4-BE49-F238E27FC236}">
                <a16:creationId xmlns:a16="http://schemas.microsoft.com/office/drawing/2014/main" id="{FE4F0CDD-6227-3329-7C81-334C4AEAF3B7}"/>
              </a:ext>
            </a:extLst>
          </p:cNvPr>
          <p:cNvSpPr>
            <a:spLocks noGrp="1"/>
          </p:cNvSpPr>
          <p:nvPr>
            <p:ph idx="1"/>
          </p:nvPr>
        </p:nvSpPr>
        <p:spPr/>
        <p:txBody>
          <a:bodyPr/>
          <a:lstStyle/>
          <a:p>
            <a:r>
              <a:rPr lang="en-US" dirty="0"/>
              <a:t>Individual focus – the cradle of health promotion. </a:t>
            </a:r>
          </a:p>
          <a:p>
            <a:r>
              <a:rPr lang="en-US" dirty="0"/>
              <a:t>One-to-one basis – individual advice, counselling </a:t>
            </a:r>
          </a:p>
          <a:p>
            <a:r>
              <a:rPr lang="en-US" dirty="0"/>
              <a:t>Interactive nature of face-to-face communication allows better possibilities for success than perhaps any other communication medium </a:t>
            </a:r>
          </a:p>
          <a:p>
            <a:r>
              <a:rPr lang="en-US" dirty="0"/>
              <a:t>Individual methods of health promotion are usually but not exclusively associated with secondary prevention or tertiary prevention</a:t>
            </a:r>
          </a:p>
        </p:txBody>
      </p:sp>
    </p:spTree>
    <p:extLst>
      <p:ext uri="{BB962C8B-B14F-4D97-AF65-F5344CB8AC3E}">
        <p14:creationId xmlns:p14="http://schemas.microsoft.com/office/powerpoint/2010/main" val="38817114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E2FD-0A77-0347-D418-62B11D462AAD}"/>
              </a:ext>
            </a:extLst>
          </p:cNvPr>
          <p:cNvSpPr>
            <a:spLocks noGrp="1"/>
          </p:cNvSpPr>
          <p:nvPr>
            <p:ph type="title"/>
          </p:nvPr>
        </p:nvSpPr>
        <p:spPr/>
        <p:txBody>
          <a:bodyPr/>
          <a:lstStyle/>
          <a:p>
            <a:r>
              <a:rPr lang="en-US" b="1" dirty="0"/>
              <a:t>INDIVIDUAL APPROACH -2 </a:t>
            </a:r>
          </a:p>
        </p:txBody>
      </p:sp>
      <p:sp>
        <p:nvSpPr>
          <p:cNvPr id="3" name="Content Placeholder 2">
            <a:extLst>
              <a:ext uri="{FF2B5EF4-FFF2-40B4-BE49-F238E27FC236}">
                <a16:creationId xmlns:a16="http://schemas.microsoft.com/office/drawing/2014/main" id="{DFC37463-A927-4A09-3718-A1C6DD213EBB}"/>
              </a:ext>
            </a:extLst>
          </p:cNvPr>
          <p:cNvSpPr>
            <a:spLocks noGrp="1"/>
          </p:cNvSpPr>
          <p:nvPr>
            <p:ph idx="1"/>
          </p:nvPr>
        </p:nvSpPr>
        <p:spPr/>
        <p:txBody>
          <a:bodyPr/>
          <a:lstStyle/>
          <a:p>
            <a:pPr marL="0" indent="0">
              <a:buNone/>
            </a:pPr>
            <a:r>
              <a:rPr lang="en-US" b="1" dirty="0"/>
              <a:t>LIMITATIONS</a:t>
            </a:r>
            <a:r>
              <a:rPr lang="en-US" dirty="0"/>
              <a:t> </a:t>
            </a:r>
          </a:p>
          <a:p>
            <a:r>
              <a:rPr lang="en-US" dirty="0"/>
              <a:t>For a large population to </a:t>
            </a:r>
            <a:r>
              <a:rPr lang="en-US" dirty="0" err="1"/>
              <a:t>labour</a:t>
            </a:r>
            <a:r>
              <a:rPr lang="en-US" dirty="0"/>
              <a:t> intensive to reach everyone in this manner</a:t>
            </a:r>
          </a:p>
          <a:p>
            <a:r>
              <a:rPr lang="en-US" dirty="0"/>
              <a:t> One-to-one individual methods not as appropriate in the area of primary prevention – cost-ineffectiveness among large target audiences, many of whom may not develop the specific disease</a:t>
            </a:r>
          </a:p>
          <a:p>
            <a:r>
              <a:rPr lang="en-US" dirty="0"/>
              <a:t> Difficult to gain access to people and also health information competing with a myriad of other messages (often anti-health forces)</a:t>
            </a:r>
          </a:p>
        </p:txBody>
      </p:sp>
    </p:spTree>
    <p:extLst>
      <p:ext uri="{BB962C8B-B14F-4D97-AF65-F5344CB8AC3E}">
        <p14:creationId xmlns:p14="http://schemas.microsoft.com/office/powerpoint/2010/main" val="2044853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07C3-6036-BBD8-10AC-827BA20202B9}"/>
              </a:ext>
            </a:extLst>
          </p:cNvPr>
          <p:cNvSpPr>
            <a:spLocks noGrp="1"/>
          </p:cNvSpPr>
          <p:nvPr>
            <p:ph type="title"/>
          </p:nvPr>
        </p:nvSpPr>
        <p:spPr/>
        <p:txBody>
          <a:bodyPr/>
          <a:lstStyle/>
          <a:p>
            <a:r>
              <a:rPr lang="en-US" b="1" dirty="0"/>
              <a:t>INDIVIDUAL APPROACH -3 </a:t>
            </a:r>
          </a:p>
        </p:txBody>
      </p:sp>
      <p:sp>
        <p:nvSpPr>
          <p:cNvPr id="3" name="Content Placeholder 2">
            <a:extLst>
              <a:ext uri="{FF2B5EF4-FFF2-40B4-BE49-F238E27FC236}">
                <a16:creationId xmlns:a16="http://schemas.microsoft.com/office/drawing/2014/main" id="{515A9684-12CC-FA67-66C3-A145CDF1D84E}"/>
              </a:ext>
            </a:extLst>
          </p:cNvPr>
          <p:cNvSpPr>
            <a:spLocks noGrp="1"/>
          </p:cNvSpPr>
          <p:nvPr>
            <p:ph idx="1"/>
          </p:nvPr>
        </p:nvSpPr>
        <p:spPr/>
        <p:txBody>
          <a:bodyPr/>
          <a:lstStyle/>
          <a:p>
            <a:r>
              <a:rPr lang="en-US" dirty="0"/>
              <a:t>As most information concerning health is so technical and complex, a translational process is necessary to transform scientific and medical jargon into information which can be understood and acted on by the general public</a:t>
            </a:r>
          </a:p>
        </p:txBody>
      </p:sp>
    </p:spTree>
    <p:extLst>
      <p:ext uri="{BB962C8B-B14F-4D97-AF65-F5344CB8AC3E}">
        <p14:creationId xmlns:p14="http://schemas.microsoft.com/office/powerpoint/2010/main" val="540073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1DF4BD-38AA-8FB5-EE54-AF5EC0C4B63F}"/>
              </a:ext>
            </a:extLst>
          </p:cNvPr>
          <p:cNvSpPr>
            <a:spLocks noGrp="1"/>
          </p:cNvSpPr>
          <p:nvPr>
            <p:ph type="title"/>
          </p:nvPr>
        </p:nvSpPr>
        <p:spPr>
          <a:xfrm>
            <a:off x="1368287" y="444638"/>
            <a:ext cx="6899031" cy="4220943"/>
          </a:xfrm>
        </p:spPr>
        <p:txBody>
          <a:bodyPr/>
          <a:lstStyle/>
          <a:p>
            <a:r>
              <a:rPr lang="en-US" b="1" dirty="0"/>
              <a:t>METHODS AND APPROACHES: GROUPS </a:t>
            </a:r>
          </a:p>
        </p:txBody>
      </p:sp>
    </p:spTree>
    <p:extLst>
      <p:ext uri="{BB962C8B-B14F-4D97-AF65-F5344CB8AC3E}">
        <p14:creationId xmlns:p14="http://schemas.microsoft.com/office/powerpoint/2010/main" val="30576290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D468A-8651-2AE2-6388-0092A1E28954}"/>
              </a:ext>
            </a:extLst>
          </p:cNvPr>
          <p:cNvSpPr>
            <a:spLocks noGrp="1"/>
          </p:cNvSpPr>
          <p:nvPr>
            <p:ph type="title"/>
          </p:nvPr>
        </p:nvSpPr>
        <p:spPr/>
        <p:txBody>
          <a:bodyPr/>
          <a:lstStyle/>
          <a:p>
            <a:r>
              <a:rPr lang="en-US" b="1" dirty="0"/>
              <a:t>GROUP APPROACHES -1 </a:t>
            </a:r>
          </a:p>
        </p:txBody>
      </p:sp>
      <p:sp>
        <p:nvSpPr>
          <p:cNvPr id="4" name="Content Placeholder 3">
            <a:extLst>
              <a:ext uri="{FF2B5EF4-FFF2-40B4-BE49-F238E27FC236}">
                <a16:creationId xmlns:a16="http://schemas.microsoft.com/office/drawing/2014/main" id="{AFAC7E75-7768-CCE5-C3B7-048DB08A1F04}"/>
              </a:ext>
            </a:extLst>
          </p:cNvPr>
          <p:cNvSpPr>
            <a:spLocks noGrp="1"/>
          </p:cNvSpPr>
          <p:nvPr>
            <p:ph idx="1"/>
          </p:nvPr>
        </p:nvSpPr>
        <p:spPr/>
        <p:txBody>
          <a:bodyPr/>
          <a:lstStyle/>
          <a:p>
            <a:r>
              <a:rPr lang="en-US" dirty="0"/>
              <a:t> Group techniques offer an intermediary between one to-one approaches and wider community appeals through media and whole community approaches </a:t>
            </a:r>
          </a:p>
          <a:p>
            <a:r>
              <a:rPr lang="en-US" dirty="0"/>
              <a:t>Groups can range in size from 2-3 people to several hundreds and can be either homogenous or heterogenous in nature</a:t>
            </a:r>
          </a:p>
          <a:p>
            <a:r>
              <a:rPr lang="en-US" dirty="0"/>
              <a:t> Health education methods in such groups can be classified as didactic (i.e. lectures, seminars) or experiential (i.e. skills training, simulation/games etc.) </a:t>
            </a:r>
          </a:p>
        </p:txBody>
      </p:sp>
    </p:spTree>
    <p:extLst>
      <p:ext uri="{BB962C8B-B14F-4D97-AF65-F5344CB8AC3E}">
        <p14:creationId xmlns:p14="http://schemas.microsoft.com/office/powerpoint/2010/main" val="37762782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3F89-586A-DF4F-662D-AB99C1A12D49}"/>
              </a:ext>
            </a:extLst>
          </p:cNvPr>
          <p:cNvSpPr>
            <a:spLocks noGrp="1"/>
          </p:cNvSpPr>
          <p:nvPr>
            <p:ph type="title"/>
          </p:nvPr>
        </p:nvSpPr>
        <p:spPr/>
        <p:txBody>
          <a:bodyPr/>
          <a:lstStyle/>
          <a:p>
            <a:r>
              <a:rPr lang="en-US" b="1" dirty="0"/>
              <a:t>GROUP APPROACHES -2 </a:t>
            </a:r>
          </a:p>
        </p:txBody>
      </p:sp>
      <p:sp>
        <p:nvSpPr>
          <p:cNvPr id="3" name="Content Placeholder 2">
            <a:extLst>
              <a:ext uri="{FF2B5EF4-FFF2-40B4-BE49-F238E27FC236}">
                <a16:creationId xmlns:a16="http://schemas.microsoft.com/office/drawing/2014/main" id="{FDF66572-DF00-4097-22EE-90E273C9E0E0}"/>
              </a:ext>
            </a:extLst>
          </p:cNvPr>
          <p:cNvSpPr>
            <a:spLocks noGrp="1"/>
          </p:cNvSpPr>
          <p:nvPr>
            <p:ph idx="1"/>
          </p:nvPr>
        </p:nvSpPr>
        <p:spPr/>
        <p:txBody>
          <a:bodyPr>
            <a:normAutofit/>
          </a:bodyPr>
          <a:lstStyle/>
          <a:p>
            <a:r>
              <a:rPr lang="en-US" dirty="0"/>
              <a:t>Group methods have been used by health educators to empower individuals, </a:t>
            </a:r>
            <a:r>
              <a:rPr lang="en-US" dirty="0" err="1"/>
              <a:t>organisations</a:t>
            </a:r>
            <a:r>
              <a:rPr lang="en-US" dirty="0"/>
              <a:t> and communities in key ways.</a:t>
            </a:r>
          </a:p>
          <a:p>
            <a:r>
              <a:rPr lang="en-US" dirty="0"/>
              <a:t> These include assisting individuals: </a:t>
            </a:r>
          </a:p>
          <a:p>
            <a:pPr marL="457200" lvl="1" indent="0">
              <a:buNone/>
            </a:pPr>
            <a:r>
              <a:rPr lang="en-US" dirty="0"/>
              <a:t>– to modify or maintain health-related </a:t>
            </a:r>
            <a:r>
              <a:rPr lang="en-US" dirty="0" err="1"/>
              <a:t>behaviour</a:t>
            </a:r>
            <a:r>
              <a:rPr lang="en-US" dirty="0"/>
              <a:t> </a:t>
            </a:r>
          </a:p>
          <a:p>
            <a:pPr marL="457200" lvl="1" indent="0">
              <a:buNone/>
            </a:pPr>
            <a:r>
              <a:rPr lang="en-US" dirty="0"/>
              <a:t>– to provide a supportive setting for individuals sharing a common goal or problem </a:t>
            </a:r>
          </a:p>
          <a:p>
            <a:pPr marL="457200" lvl="1" indent="0">
              <a:buNone/>
            </a:pPr>
            <a:r>
              <a:rPr lang="en-US" dirty="0"/>
              <a:t>– to </a:t>
            </a:r>
            <a:r>
              <a:rPr lang="en-US" dirty="0" err="1"/>
              <a:t>organise</a:t>
            </a:r>
            <a:r>
              <a:rPr lang="en-US" dirty="0"/>
              <a:t> community to improve their capability to identify and solve their own problems (i.e. community </a:t>
            </a:r>
            <a:r>
              <a:rPr lang="en-US" dirty="0" err="1"/>
              <a:t>organisation</a:t>
            </a:r>
            <a:r>
              <a:rPr lang="en-US" dirty="0"/>
              <a:t>) </a:t>
            </a:r>
          </a:p>
          <a:p>
            <a:pPr marL="457200" lvl="1" indent="0">
              <a:buNone/>
            </a:pPr>
            <a:r>
              <a:rPr lang="en-US" dirty="0"/>
              <a:t>– to </a:t>
            </a:r>
            <a:r>
              <a:rPr lang="en-US" dirty="0" err="1"/>
              <a:t>organise</a:t>
            </a:r>
            <a:r>
              <a:rPr lang="en-US" dirty="0"/>
              <a:t> individuals and groups to undertake macro-level social change (e.g. training community leaders) </a:t>
            </a:r>
          </a:p>
        </p:txBody>
      </p:sp>
    </p:spTree>
    <p:extLst>
      <p:ext uri="{BB962C8B-B14F-4D97-AF65-F5344CB8AC3E}">
        <p14:creationId xmlns:p14="http://schemas.microsoft.com/office/powerpoint/2010/main" val="2034427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DE6F-FDAA-67B0-49C8-E2E9D796EAE1}"/>
              </a:ext>
            </a:extLst>
          </p:cNvPr>
          <p:cNvSpPr>
            <a:spLocks noGrp="1"/>
          </p:cNvSpPr>
          <p:nvPr>
            <p:ph type="title"/>
          </p:nvPr>
        </p:nvSpPr>
        <p:spPr/>
        <p:txBody>
          <a:bodyPr/>
          <a:lstStyle/>
          <a:p>
            <a:r>
              <a:rPr lang="en-US" b="1" dirty="0"/>
              <a:t>GROUP APPROACHES -3 </a:t>
            </a:r>
          </a:p>
        </p:txBody>
      </p:sp>
      <p:sp>
        <p:nvSpPr>
          <p:cNvPr id="3" name="Content Placeholder 2">
            <a:extLst>
              <a:ext uri="{FF2B5EF4-FFF2-40B4-BE49-F238E27FC236}">
                <a16:creationId xmlns:a16="http://schemas.microsoft.com/office/drawing/2014/main" id="{26DBFE64-4806-F7F7-DAEB-967C309312BA}"/>
              </a:ext>
            </a:extLst>
          </p:cNvPr>
          <p:cNvSpPr>
            <a:spLocks noGrp="1"/>
          </p:cNvSpPr>
          <p:nvPr>
            <p:ph idx="1"/>
          </p:nvPr>
        </p:nvSpPr>
        <p:spPr/>
        <p:txBody>
          <a:bodyPr/>
          <a:lstStyle/>
          <a:p>
            <a:r>
              <a:rPr lang="en-US" dirty="0"/>
              <a:t>Group methods can also be used in a range of different settings, including those at which the level of prevention is mainly: </a:t>
            </a:r>
          </a:p>
          <a:p>
            <a:pPr marL="0" indent="0">
              <a:buNone/>
            </a:pPr>
            <a:r>
              <a:rPr lang="en-US" dirty="0"/>
              <a:t>– primary (schools, workplace, </a:t>
            </a:r>
            <a:r>
              <a:rPr lang="en-US" dirty="0" err="1"/>
              <a:t>organisations</a:t>
            </a:r>
            <a:r>
              <a:rPr lang="en-US" dirty="0"/>
              <a:t>) </a:t>
            </a:r>
          </a:p>
          <a:p>
            <a:pPr marL="0" indent="0">
              <a:buNone/>
            </a:pPr>
            <a:r>
              <a:rPr lang="en-US" dirty="0"/>
              <a:t>– secondary (medical practice, health </a:t>
            </a:r>
            <a:r>
              <a:rPr lang="en-US" dirty="0" err="1"/>
              <a:t>centres</a:t>
            </a:r>
            <a:r>
              <a:rPr lang="en-US" dirty="0"/>
              <a:t>, outpatient clinics, drug </a:t>
            </a:r>
            <a:r>
              <a:rPr lang="en-US" dirty="0" err="1"/>
              <a:t>refgerral</a:t>
            </a:r>
            <a:r>
              <a:rPr lang="en-US" dirty="0"/>
              <a:t> </a:t>
            </a:r>
            <a:r>
              <a:rPr lang="en-US" dirty="0" err="1"/>
              <a:t>centres</a:t>
            </a:r>
            <a:r>
              <a:rPr lang="en-US" dirty="0"/>
              <a:t>), or</a:t>
            </a:r>
          </a:p>
          <a:p>
            <a:pPr marL="0" indent="0">
              <a:buNone/>
            </a:pPr>
            <a:r>
              <a:rPr lang="en-US" dirty="0"/>
              <a:t> – tertiary (hospitals, rehabilitation </a:t>
            </a:r>
            <a:r>
              <a:rPr lang="en-US" dirty="0" err="1"/>
              <a:t>centres</a:t>
            </a:r>
            <a:r>
              <a:rPr lang="en-US" dirty="0"/>
              <a:t>, nursing homes</a:t>
            </a:r>
          </a:p>
        </p:txBody>
      </p:sp>
    </p:spTree>
    <p:extLst>
      <p:ext uri="{BB962C8B-B14F-4D97-AF65-F5344CB8AC3E}">
        <p14:creationId xmlns:p14="http://schemas.microsoft.com/office/powerpoint/2010/main" val="34177657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2. Group approach</a:t>
            </a:r>
          </a:p>
        </p:txBody>
      </p:sp>
      <p:sp>
        <p:nvSpPr>
          <p:cNvPr id="3" name="Content Placeholder 2"/>
          <p:cNvSpPr>
            <a:spLocks noGrp="1"/>
          </p:cNvSpPr>
          <p:nvPr>
            <p:ph idx="1"/>
          </p:nvPr>
        </p:nvSpPr>
        <p:spPr/>
        <p:txBody>
          <a:bodyPr>
            <a:normAutofit fontScale="70000" lnSpcReduction="20000"/>
          </a:bodyPr>
          <a:lstStyle/>
          <a:p>
            <a:pPr lvl="0"/>
            <a:r>
              <a:rPr lang="en-US" dirty="0">
                <a:latin typeface="Times New Roman" panose="02020603050405020304" pitchFamily="18" charset="0"/>
                <a:cs typeface="Times New Roman" panose="02020603050405020304" pitchFamily="18" charset="0"/>
              </a:rPr>
              <a:t>Groups can range in size from 2-3 people to several hundreds and can be either homogenous or </a:t>
            </a:r>
            <a:r>
              <a:rPr lang="en-US" dirty="0" err="1">
                <a:latin typeface="Times New Roman" panose="02020603050405020304" pitchFamily="18" charset="0"/>
                <a:cs typeface="Times New Roman" panose="02020603050405020304" pitchFamily="18" charset="0"/>
              </a:rPr>
              <a:t>heterogenous</a:t>
            </a:r>
            <a:r>
              <a:rPr lang="en-US" dirty="0">
                <a:latin typeface="Times New Roman" panose="02020603050405020304" pitchFamily="18" charset="0"/>
                <a:cs typeface="Times New Roman" panose="02020603050405020304" pitchFamily="18" charset="0"/>
              </a:rPr>
              <a:t> in nature</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Methods of communication used:-</a:t>
            </a:r>
          </a:p>
          <a:p>
            <a:r>
              <a:rPr lang="en-US" b="1" u="sng" dirty="0"/>
              <a:t>DIDACTIC GROUP METHODS</a:t>
            </a:r>
            <a:endParaRPr lang="en-GB" b="1" u="sng" dirty="0">
              <a:latin typeface="Times New Roman" panose="02020603050405020304" pitchFamily="18" charset="0"/>
              <a:cs typeface="Times New Roman" panose="02020603050405020304" pitchFamily="18" charset="0"/>
            </a:endParaRPr>
          </a:p>
          <a:p>
            <a:pPr fontAlgn="base"/>
            <a:r>
              <a:rPr lang="en-US" sz="3300" b="1" dirty="0">
                <a:latin typeface="Times New Roman" panose="02020603050405020304" pitchFamily="18" charset="0"/>
                <a:cs typeface="Times New Roman" panose="02020603050405020304" pitchFamily="18" charset="0"/>
              </a:rPr>
              <a:t>LECTURE-DISCUSSION</a:t>
            </a:r>
            <a:endParaRPr lang="en-GB" sz="3300" dirty="0">
              <a:latin typeface="Times New Roman" panose="02020603050405020304" pitchFamily="18" charset="0"/>
              <a:cs typeface="Times New Roman" panose="02020603050405020304" pitchFamily="18" charset="0"/>
            </a:endParaRPr>
          </a:p>
          <a:p>
            <a:pPr fontAlgn="base"/>
            <a:r>
              <a:rPr lang="en-US" sz="3300" dirty="0">
                <a:latin typeface="Times New Roman" panose="02020603050405020304" pitchFamily="18" charset="0"/>
                <a:cs typeface="Times New Roman" panose="02020603050405020304" pitchFamily="18" charset="0"/>
              </a:rPr>
              <a:t>Best for knowledge transmission, motivation in large groups. Requires dynamic, effective speaker with more knowledge than the audience.</a:t>
            </a:r>
            <a:endParaRPr lang="en-GB" sz="3300" dirty="0">
              <a:latin typeface="Times New Roman" panose="02020603050405020304" pitchFamily="18" charset="0"/>
              <a:cs typeface="Times New Roman" panose="02020603050405020304" pitchFamily="18" charset="0"/>
            </a:endParaRPr>
          </a:p>
          <a:p>
            <a:pPr fontAlgn="base"/>
            <a:r>
              <a:rPr lang="en-US" sz="3300" b="1" dirty="0">
                <a:latin typeface="Times New Roman" panose="02020603050405020304" pitchFamily="18" charset="0"/>
                <a:cs typeface="Times New Roman" panose="02020603050405020304" pitchFamily="18" charset="0"/>
              </a:rPr>
              <a:t>SEMINAR</a:t>
            </a:r>
            <a:endParaRPr lang="en-GB" sz="3300" dirty="0">
              <a:latin typeface="Times New Roman" panose="02020603050405020304" pitchFamily="18" charset="0"/>
              <a:cs typeface="Times New Roman" panose="02020603050405020304" pitchFamily="18" charset="0"/>
            </a:endParaRPr>
          </a:p>
          <a:p>
            <a:pPr fontAlgn="base"/>
            <a:r>
              <a:rPr lang="en-US" sz="3300" dirty="0">
                <a:latin typeface="Times New Roman" panose="02020603050405020304" pitchFamily="18" charset="0"/>
                <a:cs typeface="Times New Roman" panose="02020603050405020304" pitchFamily="18" charset="0"/>
              </a:rPr>
              <a:t>Smaller numbers (2-20). Leader-group feedback. Leader most knowledgeable in the group. Best for trainer learning.</a:t>
            </a:r>
            <a:endParaRPr lang="en-GB" sz="3300" dirty="0">
              <a:latin typeface="Times New Roman" panose="02020603050405020304" pitchFamily="18" charset="0"/>
              <a:cs typeface="Times New Roman" panose="02020603050405020304" pitchFamily="18" charset="0"/>
            </a:endParaRPr>
          </a:p>
          <a:p>
            <a:pPr fontAlgn="base"/>
            <a:r>
              <a:rPr lang="en-US" sz="3300" b="1" dirty="0">
                <a:latin typeface="Times New Roman" panose="02020603050405020304" pitchFamily="18" charset="0"/>
                <a:cs typeface="Times New Roman" panose="02020603050405020304" pitchFamily="18" charset="0"/>
              </a:rPr>
              <a:t>CONFERENCE</a:t>
            </a:r>
            <a:endParaRPr lang="en-GB" sz="3300" dirty="0">
              <a:latin typeface="Times New Roman" panose="02020603050405020304" pitchFamily="18" charset="0"/>
              <a:cs typeface="Times New Roman" panose="02020603050405020304" pitchFamily="18" charset="0"/>
            </a:endParaRPr>
          </a:p>
          <a:p>
            <a:pPr fontAlgn="base"/>
            <a:r>
              <a:rPr lang="en-US" sz="3300" dirty="0">
                <a:latin typeface="Times New Roman" panose="02020603050405020304" pitchFamily="18" charset="0"/>
                <a:cs typeface="Times New Roman" panose="02020603050405020304" pitchFamily="18" charset="0"/>
              </a:rPr>
              <a:t>Can combine lecture/seminar techniques. Best for professional development. Several authorities needed.</a:t>
            </a:r>
            <a:endParaRPr lang="en-GB" sz="33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342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p:txBody>
          <a:bodyPr>
            <a:normAutofit fontScale="77500" lnSpcReduction="20000"/>
          </a:bodyPr>
          <a:lstStyle/>
          <a:p>
            <a:pPr marL="0" indent="0" fontAlgn="base">
              <a:buNone/>
            </a:pPr>
            <a:r>
              <a:rPr lang="en-US" b="1" u="sng" dirty="0"/>
              <a:t>EXPERIENTIAL GROUP METHODS</a:t>
            </a:r>
          </a:p>
          <a:p>
            <a:pPr marL="0" indent="0" fontAlgn="base">
              <a:buNone/>
            </a:pPr>
            <a:r>
              <a:rPr lang="en-US" b="1" dirty="0">
                <a:latin typeface="Times New Roman" panose="02020603050405020304" pitchFamily="18" charset="0"/>
                <a:cs typeface="Times New Roman" panose="02020603050405020304" pitchFamily="18" charset="0"/>
              </a:rPr>
              <a:t>SKILLS TRAINING </a:t>
            </a:r>
          </a:p>
          <a:p>
            <a:pPr marL="0" indent="0" fontAlgn="base">
              <a:buNone/>
            </a:pPr>
            <a:r>
              <a:rPr lang="en-US" dirty="0">
                <a:latin typeface="Times New Roman" panose="02020603050405020304" pitchFamily="18" charset="0"/>
                <a:cs typeface="Times New Roman" panose="02020603050405020304" pitchFamily="18" charset="0"/>
              </a:rPr>
              <a:t>Requires motivated individuals. Includes explanation, demonstration and practice, e.g. relaxation, childbirth, exercise.</a:t>
            </a:r>
            <a:endParaRPr lang="en-US" b="1" dirty="0">
              <a:latin typeface="Times New Roman" panose="02020603050405020304" pitchFamily="18" charset="0"/>
              <a:cs typeface="Times New Roman" panose="02020603050405020304" pitchFamily="18" charset="0"/>
            </a:endParaRPr>
          </a:p>
          <a:p>
            <a:pPr marL="0" indent="0" fontAlgn="base">
              <a:buNone/>
            </a:pPr>
            <a:r>
              <a:rPr lang="en-US" b="1" dirty="0">
                <a:latin typeface="Times New Roman" panose="02020603050405020304" pitchFamily="18" charset="0"/>
                <a:cs typeface="Times New Roman" panose="02020603050405020304" pitchFamily="18" charset="0"/>
              </a:rPr>
              <a:t>INQUIRY LEARNING</a:t>
            </a:r>
            <a:endParaRPr lang="en-GB"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Used mainly in school settings. Requires formulating and problem solving through group co-operation.</a:t>
            </a:r>
            <a:endParaRPr lang="en-GB" dirty="0">
              <a:latin typeface="Times New Roman" panose="02020603050405020304" pitchFamily="18" charset="0"/>
              <a:cs typeface="Times New Roman" panose="02020603050405020304" pitchFamily="18" charset="0"/>
            </a:endParaRPr>
          </a:p>
          <a:p>
            <a:pPr marL="0" indent="0" fontAlgn="base">
              <a:buNone/>
            </a:pPr>
            <a:r>
              <a:rPr lang="en-US" b="1" dirty="0">
                <a:latin typeface="Times New Roman" panose="02020603050405020304" pitchFamily="18" charset="0"/>
                <a:cs typeface="Times New Roman" panose="02020603050405020304" pitchFamily="18" charset="0"/>
              </a:rPr>
              <a:t>PEER GROUP DISCUSSION</a:t>
            </a:r>
            <a:endParaRPr lang="en-GB"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Useful where shared experiences, support, awareness are important. Participants homogeneous in at least one factor, e.g. old people, prisoners, teenagers.</a:t>
            </a:r>
            <a:endParaRPr lang="en-GB" dirty="0">
              <a:latin typeface="Times New Roman" panose="02020603050405020304" pitchFamily="18" charset="0"/>
              <a:cs typeface="Times New Roman" panose="02020603050405020304" pitchFamily="18" charset="0"/>
            </a:endParaRPr>
          </a:p>
          <a:p>
            <a:pPr marL="0" indent="0" fontAlgn="base">
              <a:buNone/>
            </a:pPr>
            <a:r>
              <a:rPr lang="en-US" b="1" dirty="0"/>
              <a:t>SIMULATION</a:t>
            </a:r>
            <a:endParaRPr lang="en-GB" dirty="0"/>
          </a:p>
          <a:p>
            <a:pPr marL="0" indent="0" fontAlgn="base">
              <a:buNone/>
            </a:pPr>
            <a:r>
              <a:rPr lang="en-US" dirty="0"/>
              <a:t>Useful for influencing attitudes in individuals with varying abilities. Generally in school setting, but of relevance to other groups.</a:t>
            </a:r>
            <a:endParaRPr lang="en-GB" dirty="0"/>
          </a:p>
          <a:p>
            <a:endParaRPr lang="en-GB" dirty="0"/>
          </a:p>
        </p:txBody>
      </p:sp>
    </p:spTree>
    <p:extLst>
      <p:ext uri="{BB962C8B-B14F-4D97-AF65-F5344CB8AC3E}">
        <p14:creationId xmlns:p14="http://schemas.microsoft.com/office/powerpoint/2010/main" val="375061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7041</TotalTime>
  <Words>9503</Words>
  <Application>Microsoft Office PowerPoint</Application>
  <PresentationFormat>Widescreen</PresentationFormat>
  <Paragraphs>778</Paragraphs>
  <Slides>149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149</vt:i4>
      </vt:variant>
    </vt:vector>
  </HeadingPairs>
  <TitlesOfParts>
    <vt:vector size="159" baseType="lpstr">
      <vt:lpstr>Arial</vt:lpstr>
      <vt:lpstr>ArialMT</vt:lpstr>
      <vt:lpstr>ArialRoundedMTBold</vt:lpstr>
      <vt:lpstr>ArialUnicodeMS</vt:lpstr>
      <vt:lpstr>Calibri</vt:lpstr>
      <vt:lpstr>Calibri Light</vt:lpstr>
      <vt:lpstr>Impact</vt:lpstr>
      <vt:lpstr>Times New Roman</vt:lpstr>
      <vt:lpstr>Wingdings</vt:lpstr>
      <vt:lpstr>Office Theme</vt:lpstr>
      <vt:lpstr>Health promotion and health education</vt:lpstr>
      <vt:lpstr>HEALTH PROMOTION</vt:lpstr>
      <vt:lpstr>Definition</vt:lpstr>
      <vt:lpstr>Introduction/concept</vt:lpstr>
      <vt:lpstr>Introduction/concept</vt:lpstr>
      <vt:lpstr>Introduction/concept</vt:lpstr>
      <vt:lpstr>Aims of health promotion</vt:lpstr>
      <vt:lpstr>PRINCIPLES OF HEALTH PROMOTION</vt:lpstr>
      <vt:lpstr>Principles of health promotion</vt:lpstr>
      <vt:lpstr>Principles of health promotion</vt:lpstr>
      <vt:lpstr> The benefits of partnerships in health promotion </vt:lpstr>
      <vt:lpstr>Elements of health promotion</vt:lpstr>
      <vt:lpstr>Elements of health promotion-1</vt:lpstr>
      <vt:lpstr>Elements of health promotion-2</vt:lpstr>
      <vt:lpstr>Elements of health promotion-3</vt:lpstr>
      <vt:lpstr>Ottawa charter</vt:lpstr>
      <vt:lpstr>Declarations of the Ottawa charter conference</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The five major areas/strategies in health promotion(Ottawa charter)</vt:lpstr>
      <vt:lpstr>IMPORTANT AREAS FOR CONSIDERATION IN HEALTH PROMOTION (Ottawa Charter, 1986)</vt:lpstr>
      <vt:lpstr>Basic strategy for health promotion  </vt:lpstr>
      <vt:lpstr>Advocate </vt:lpstr>
      <vt:lpstr>Enable </vt:lpstr>
      <vt:lpstr>Mediate </vt:lpstr>
      <vt:lpstr>Main approaches to health promotion</vt:lpstr>
      <vt:lpstr>The medical or preventive approach</vt:lpstr>
      <vt:lpstr>Behavioral change approach</vt:lpstr>
      <vt:lpstr>The educational approach</vt:lpstr>
      <vt:lpstr>Empowerment approach</vt:lpstr>
      <vt:lpstr>Aims (cont..)</vt:lpstr>
      <vt:lpstr>Social change approach</vt:lpstr>
      <vt:lpstr>These approaches have different objectives</vt:lpstr>
      <vt:lpstr>Top-down vs. bottom up</vt:lpstr>
      <vt:lpstr>THE FIVE APPROACHES EXAMPLES RELATED TO SMOKING BASED ON Ewles and Simnets(1992:36)</vt:lpstr>
      <vt:lpstr>The medical approach</vt:lpstr>
      <vt:lpstr>Behavioral change approach</vt:lpstr>
      <vt:lpstr>Educational approach</vt:lpstr>
      <vt:lpstr>The empowerment approach</vt:lpstr>
      <vt:lpstr>Social change approach</vt:lpstr>
      <vt:lpstr>Models </vt:lpstr>
      <vt:lpstr>HEALTH PROMOTION INTERVENTIONS</vt:lpstr>
      <vt:lpstr>HEALTH PROMOTION INTERVENTIONS </vt:lpstr>
      <vt:lpstr>CONT.</vt:lpstr>
      <vt:lpstr> TYPES OF INTERVENTION ACTIVITIES   </vt:lpstr>
      <vt:lpstr> 1. COMMUNICATION ACTIVITIES </vt:lpstr>
      <vt:lpstr>3. BEHAVIOUR MODIFICATION ACTIVITIES </vt:lpstr>
      <vt:lpstr> 4. ENVIRONMENTAL CHANGE  ACTIVITIES   </vt:lpstr>
      <vt:lpstr> 4. ENVIRONMENTAL CHANGE  ACTIVITIES   </vt:lpstr>
      <vt:lpstr>5. REGULATORY ACTIVITIES</vt:lpstr>
      <vt:lpstr> 6. COMMUNITY ADVOCACY ACTIVITIES     </vt:lpstr>
      <vt:lpstr> 6. COMMUNITY ADVOCACY ACTIVITIES </vt:lpstr>
      <vt:lpstr> 7. ORGANIZATIONAL CULTURE ACTIVITIES   </vt:lpstr>
      <vt:lpstr>7. ORGANIZATIONAL CULTURE ACTIVITIES</vt:lpstr>
      <vt:lpstr> 8. INCENTIVES AND DISINCENTIVES   </vt:lpstr>
      <vt:lpstr>CONT.</vt:lpstr>
      <vt:lpstr>9. HEALTH STATUS EVALUATION ACTIVITIES</vt:lpstr>
      <vt:lpstr>10. SOCIAL ACTIVITIES</vt:lpstr>
      <vt:lpstr>11. TECHNOLOGY-DELIVERED ACTIVITIES</vt:lpstr>
      <vt:lpstr>Evaluation of Health promotion activities in a community:</vt:lpstr>
      <vt:lpstr>Evaluation of Health promotion activities in a community:</vt:lpstr>
      <vt:lpstr>Problems facing health promotion in developing countries</vt:lpstr>
      <vt:lpstr>PowerPoint Presentation</vt:lpstr>
      <vt:lpstr>Economic priorities </vt:lpstr>
      <vt:lpstr>Education </vt:lpstr>
      <vt:lpstr>Political stability </vt:lpstr>
      <vt:lpstr>Commercial interests </vt:lpstr>
      <vt:lpstr>The double burden of disease </vt:lpstr>
      <vt:lpstr>Inter sectoral co-operation </vt:lpstr>
      <vt:lpstr>The speed of change </vt:lpstr>
      <vt:lpstr>QUALITY OF LIFE QOL </vt:lpstr>
      <vt:lpstr>Why measuring QOL </vt:lpstr>
      <vt:lpstr>How to assess QOL? </vt:lpstr>
      <vt:lpstr>Global burden of disease </vt:lpstr>
      <vt:lpstr>HEALTH PROMOTION TOPICS</vt:lpstr>
      <vt:lpstr>Health promotion topics.. </vt:lpstr>
      <vt:lpstr>Health promotion topics..</vt:lpstr>
      <vt:lpstr>Health promotion topics..</vt:lpstr>
      <vt:lpstr>AIMS AND METHODS IN HEALTH PROMOTION</vt:lpstr>
      <vt:lpstr>PowerPoint Presentation</vt:lpstr>
      <vt:lpstr>PowerPoint Presentation</vt:lpstr>
      <vt:lpstr>PowerPoint Presentation</vt:lpstr>
      <vt:lpstr>METHODS AND APPROACHES: INDIVIDUAL</vt:lpstr>
      <vt:lpstr>INDIVIDUAL APPROACH -1 </vt:lpstr>
      <vt:lpstr>INDIVIDUAL APPROACH -2 </vt:lpstr>
      <vt:lpstr>INDIVIDUAL APPROACH -3 </vt:lpstr>
      <vt:lpstr>METHODS AND APPROACHES: GROUPS </vt:lpstr>
      <vt:lpstr>GROUP APPROACHES -1 </vt:lpstr>
      <vt:lpstr>GROUP APPROACHES -2 </vt:lpstr>
      <vt:lpstr>GROUP APPROACHES -3 </vt:lpstr>
      <vt:lpstr>2. Group approach</vt:lpstr>
      <vt:lpstr>CONT.</vt:lpstr>
      <vt:lpstr>CONT….</vt:lpstr>
      <vt:lpstr>CONT.</vt:lpstr>
      <vt:lpstr>METHODS AND APPROACHES: GENERAL POPULATION </vt:lpstr>
      <vt:lpstr>3. GENERAL PUPOLATION APPROACH</vt:lpstr>
      <vt:lpstr>PowerPoint Presentation</vt:lpstr>
      <vt:lpstr>MASS MEDIA, ADVERTISING, MARKETING AND HEALTH PROMOTION -1</vt:lpstr>
      <vt:lpstr>MASS MEDIA, ADVERTISING, MARKETING AND HEALTH PROMOTION -2 </vt:lpstr>
      <vt:lpstr>MASS MEDIA, ADVERTISING, MARKETING AND HEALTH PROMOTION -3 </vt:lpstr>
      <vt:lpstr> WHAT THE MASS MEDIA CAN AND CANNOT DO   </vt:lpstr>
      <vt:lpstr>WHAT THE MASS MEDIA CAN AND CANNOT DO -2</vt:lpstr>
      <vt:lpstr>WHAT THE MASS MEDIA CAN AND CANNOT DO -3 </vt:lpstr>
      <vt:lpstr>FACTORS IMPORTANT TO MEDIA EFFECTIVENESS   </vt:lpstr>
      <vt:lpstr>WHEN TO USE THE MEDIA IN HEALTH PROMOTION -1 </vt:lpstr>
      <vt:lpstr>WHEN TO USE THE MEDIA IN HEALTH PROMOTION -2 </vt:lpstr>
      <vt:lpstr>MASS MEDIA METHODS OF COMMUNICATION</vt:lpstr>
      <vt:lpstr>             SOCIAL MARKETING</vt:lpstr>
      <vt:lpstr>CONT.</vt:lpstr>
      <vt:lpstr>CONT.</vt:lpstr>
      <vt:lpstr>CONT.</vt:lpstr>
      <vt:lpstr>4. PROMOTION (Cont’d) </vt:lpstr>
      <vt:lpstr> 8 IMPORTANT STEPS IN SOCIAL  MARKETING PROGRAMMES </vt:lpstr>
      <vt:lpstr> SOCIAL MARKETING: STRENGTHS    </vt:lpstr>
      <vt:lpstr> SOCIAL MARKETING: WEAKNESSES &amp; LIMITATION   </vt:lpstr>
      <vt:lpstr>  COMMUNITY DEVELOPMENT           APPROACH </vt:lpstr>
      <vt:lpstr>ADVANTAGES AND DISADVANTAGES OF THE COMMUNITY DEVELOPMENT APPROACH</vt:lpstr>
      <vt:lpstr>COMMUNITY PARTICIPATION IN PLANNING HEALTH WORK </vt:lpstr>
      <vt:lpstr>CONT….</vt:lpstr>
      <vt:lpstr> WAYS OF DEVELOPING COMMUNITY PARTICIPATION </vt:lpstr>
      <vt:lpstr>Community dialogue</vt:lpstr>
      <vt:lpstr>Steps of an organized community dialogue</vt:lpstr>
      <vt:lpstr>Step 1. problem identification</vt:lpstr>
      <vt:lpstr>Step 1. problem identification</vt:lpstr>
      <vt:lpstr>Cont.</vt:lpstr>
      <vt:lpstr>Step 3. Identify best option</vt:lpstr>
      <vt:lpstr>Cont.</vt:lpstr>
      <vt:lpstr>Step 6: Acting together  </vt:lpstr>
      <vt:lpstr>PowerPoint Presentation</vt:lpstr>
      <vt:lpstr>Nurses’ role in health prompotion</vt:lpstr>
      <vt:lpstr>PowerPoint Presentation</vt:lpstr>
      <vt:lpstr>PowerPoint Presentation</vt:lpstr>
      <vt:lpstr>Roles of the nurse the health promotion</vt:lpstr>
      <vt:lpstr>Roles of the nurse the health promotion</vt:lpstr>
      <vt:lpstr>Roles of the nurse the health promotion</vt:lpstr>
      <vt:lpstr>Roles of the nurse the health promotion</vt:lpstr>
      <vt:lpstr>Roles of the nurse the health promotion</vt:lpstr>
      <vt:lpstr>Roles of the nurse the health promotion</vt:lpstr>
      <vt:lpstr>Roles of the nurse the health promotion</vt:lpstr>
      <vt:lpstr>Roles of the nurse the health promotion</vt:lpstr>
      <vt:lpstr>Roles of the nurse the health promotion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and health education</dc:title>
  <dc:creator>SYLVIA OMURO</dc:creator>
  <cp:lastModifiedBy>SYLVIA OMURO</cp:lastModifiedBy>
  <cp:revision>74</cp:revision>
  <dcterms:created xsi:type="dcterms:W3CDTF">2022-10-07T10:03:30Z</dcterms:created>
  <dcterms:modified xsi:type="dcterms:W3CDTF">2022-10-13T13:42:20Z</dcterms:modified>
</cp:coreProperties>
</file>