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128"/>
  </p:notesMasterIdLst>
  <p:sldIdLst>
    <p:sldId id="257" r:id="rId2"/>
    <p:sldId id="370" r:id="rId3"/>
    <p:sldId id="371" r:id="rId4"/>
    <p:sldId id="410" r:id="rId5"/>
    <p:sldId id="308" r:id="rId6"/>
    <p:sldId id="372" r:id="rId7"/>
    <p:sldId id="310" r:id="rId8"/>
    <p:sldId id="259" r:id="rId9"/>
    <p:sldId id="335" r:id="rId10"/>
    <p:sldId id="336" r:id="rId11"/>
    <p:sldId id="400" r:id="rId12"/>
    <p:sldId id="412" r:id="rId13"/>
    <p:sldId id="413" r:id="rId14"/>
    <p:sldId id="414" r:id="rId15"/>
    <p:sldId id="415" r:id="rId16"/>
    <p:sldId id="416" r:id="rId17"/>
    <p:sldId id="417" r:id="rId18"/>
    <p:sldId id="418" r:id="rId19"/>
    <p:sldId id="419" r:id="rId20"/>
    <p:sldId id="420" r:id="rId21"/>
    <p:sldId id="421" r:id="rId22"/>
    <p:sldId id="422" r:id="rId23"/>
    <p:sldId id="401" r:id="rId24"/>
    <p:sldId id="337" r:id="rId25"/>
    <p:sldId id="340" r:id="rId26"/>
    <p:sldId id="341" r:id="rId27"/>
    <p:sldId id="402" r:id="rId28"/>
    <p:sldId id="403" r:id="rId29"/>
    <p:sldId id="404" r:id="rId30"/>
    <p:sldId id="405" r:id="rId31"/>
    <p:sldId id="407" r:id="rId32"/>
    <p:sldId id="408" r:id="rId33"/>
    <p:sldId id="409" r:id="rId34"/>
    <p:sldId id="342" r:id="rId35"/>
    <p:sldId id="411" r:id="rId36"/>
    <p:sldId id="345" r:id="rId37"/>
    <p:sldId id="346" r:id="rId38"/>
    <p:sldId id="347" r:id="rId39"/>
    <p:sldId id="349" r:id="rId40"/>
    <p:sldId id="350" r:id="rId41"/>
    <p:sldId id="351" r:id="rId42"/>
    <p:sldId id="352" r:id="rId43"/>
    <p:sldId id="354" r:id="rId44"/>
    <p:sldId id="355" r:id="rId45"/>
    <p:sldId id="353" r:id="rId46"/>
    <p:sldId id="348" r:id="rId47"/>
    <p:sldId id="360" r:id="rId48"/>
    <p:sldId id="359" r:id="rId49"/>
    <p:sldId id="361" r:id="rId50"/>
    <p:sldId id="362" r:id="rId51"/>
    <p:sldId id="397" r:id="rId52"/>
    <p:sldId id="363" r:id="rId53"/>
    <p:sldId id="364" r:id="rId54"/>
    <p:sldId id="321" r:id="rId55"/>
    <p:sldId id="365" r:id="rId56"/>
    <p:sldId id="369" r:id="rId57"/>
    <p:sldId id="374" r:id="rId58"/>
    <p:sldId id="375" r:id="rId59"/>
    <p:sldId id="376" r:id="rId60"/>
    <p:sldId id="377" r:id="rId61"/>
    <p:sldId id="378" r:id="rId62"/>
    <p:sldId id="379" r:id="rId63"/>
    <p:sldId id="380" r:id="rId64"/>
    <p:sldId id="398" r:id="rId65"/>
    <p:sldId id="399" r:id="rId66"/>
    <p:sldId id="381" r:id="rId67"/>
    <p:sldId id="382" r:id="rId68"/>
    <p:sldId id="383" r:id="rId69"/>
    <p:sldId id="384" r:id="rId70"/>
    <p:sldId id="385" r:id="rId71"/>
    <p:sldId id="386" r:id="rId72"/>
    <p:sldId id="387" r:id="rId73"/>
    <p:sldId id="388" r:id="rId74"/>
    <p:sldId id="389" r:id="rId75"/>
    <p:sldId id="390" r:id="rId76"/>
    <p:sldId id="391" r:id="rId77"/>
    <p:sldId id="392" r:id="rId78"/>
    <p:sldId id="393" r:id="rId79"/>
    <p:sldId id="395" r:id="rId80"/>
    <p:sldId id="394" r:id="rId81"/>
    <p:sldId id="396" r:id="rId82"/>
    <p:sldId id="260" r:id="rId83"/>
    <p:sldId id="322" r:id="rId84"/>
    <p:sldId id="261" r:id="rId85"/>
    <p:sldId id="317" r:id="rId86"/>
    <p:sldId id="293" r:id="rId87"/>
    <p:sldId id="316" r:id="rId88"/>
    <p:sldId id="284" r:id="rId89"/>
    <p:sldId id="286" r:id="rId90"/>
    <p:sldId id="288" r:id="rId91"/>
    <p:sldId id="323" r:id="rId92"/>
    <p:sldId id="290" r:id="rId93"/>
    <p:sldId id="292" r:id="rId94"/>
    <p:sldId id="324" r:id="rId95"/>
    <p:sldId id="312" r:id="rId96"/>
    <p:sldId id="325" r:id="rId97"/>
    <p:sldId id="314" r:id="rId98"/>
    <p:sldId id="268" r:id="rId99"/>
    <p:sldId id="269" r:id="rId100"/>
    <p:sldId id="326" r:id="rId101"/>
    <p:sldId id="270" r:id="rId102"/>
    <p:sldId id="315" r:id="rId103"/>
    <p:sldId id="271" r:id="rId104"/>
    <p:sldId id="327" r:id="rId105"/>
    <p:sldId id="272" r:id="rId106"/>
    <p:sldId id="328" r:id="rId107"/>
    <p:sldId id="273" r:id="rId108"/>
    <p:sldId id="274" r:id="rId109"/>
    <p:sldId id="275" r:id="rId110"/>
    <p:sldId id="329" r:id="rId111"/>
    <p:sldId id="276" r:id="rId112"/>
    <p:sldId id="277" r:id="rId113"/>
    <p:sldId id="278" r:id="rId114"/>
    <p:sldId id="330" r:id="rId115"/>
    <p:sldId id="279" r:id="rId116"/>
    <p:sldId id="295" r:id="rId117"/>
    <p:sldId id="331" r:id="rId118"/>
    <p:sldId id="296" r:id="rId119"/>
    <p:sldId id="319" r:id="rId120"/>
    <p:sldId id="333" r:id="rId121"/>
    <p:sldId id="298" r:id="rId122"/>
    <p:sldId id="300" r:id="rId123"/>
    <p:sldId id="301" r:id="rId124"/>
    <p:sldId id="334" r:id="rId125"/>
    <p:sldId id="302" r:id="rId126"/>
    <p:sldId id="320" r:id="rId1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2279" autoAdjust="0"/>
    <p:restoredTop sz="86477" autoAdjust="0"/>
  </p:normalViewPr>
  <p:slideViewPr>
    <p:cSldViewPr>
      <p:cViewPr>
        <p:scale>
          <a:sx n="66" d="100"/>
          <a:sy n="66" d="100"/>
        </p:scale>
        <p:origin x="-1236" y="-246"/>
      </p:cViewPr>
      <p:guideLst>
        <p:guide orient="horz" pos="2160"/>
        <p:guide pos="2880"/>
      </p:guideLst>
    </p:cSldViewPr>
  </p:slideViewPr>
  <p:outlineViewPr>
    <p:cViewPr>
      <p:scale>
        <a:sx n="33" d="100"/>
        <a:sy n="33" d="100"/>
      </p:scale>
      <p:origin x="0" y="582"/>
    </p:cViewPr>
  </p:outlin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F769BF-5385-403D-871F-20A9583300F4}" type="datetimeFigureOut">
              <a:rPr lang="en-US" smtClean="0"/>
              <a:pPr/>
              <a:t>5/19/2021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F07910-8819-4AEE-982E-5E3555AAFA7F}" type="slidenum">
              <a:rPr lang="en-US" smtClean="0"/>
              <a:pPr/>
              <a:t>‹#›</a:t>
            </a:fld>
            <a:endParaRPr lang="en-US"/>
          </a:p>
        </p:txBody>
      </p:sp>
    </p:spTree>
    <p:extLst>
      <p:ext uri="{BB962C8B-B14F-4D97-AF65-F5344CB8AC3E}">
        <p14:creationId xmlns="" xmlns:p14="http://schemas.microsoft.com/office/powerpoint/2010/main" val="2358378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F07910-8819-4AEE-982E-5E3555AAFA7F}" type="slidenum">
              <a:rPr lang="en-US" smtClean="0"/>
              <a:pPr/>
              <a:t>1</a:t>
            </a:fld>
            <a:endParaRPr lang="en-US"/>
          </a:p>
        </p:txBody>
      </p:sp>
    </p:spTree>
    <p:extLst>
      <p:ext uri="{BB962C8B-B14F-4D97-AF65-F5344CB8AC3E}">
        <p14:creationId xmlns="" xmlns:p14="http://schemas.microsoft.com/office/powerpoint/2010/main" val="1196917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1C812B-4EE5-43CE-A6CF-2FF7FD087B46}" type="slidenum">
              <a:rPr lang="en-US" smtClean="0"/>
              <a:pPr/>
              <a:t>5</a:t>
            </a:fld>
            <a:endParaRPr lang="en-US"/>
          </a:p>
        </p:txBody>
      </p:sp>
    </p:spTree>
    <p:extLst>
      <p:ext uri="{BB962C8B-B14F-4D97-AF65-F5344CB8AC3E}">
        <p14:creationId xmlns="" xmlns:p14="http://schemas.microsoft.com/office/powerpoint/2010/main" val="2530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b="1" dirty="0" smtClean="0">
                <a:latin typeface="Times New Roman" pitchFamily="18" charset="0"/>
                <a:cs typeface="Times New Roman" pitchFamily="18" charset="0"/>
              </a:rPr>
              <a:t>Encourage changes of behaviour</a:t>
            </a:r>
          </a:p>
          <a:p>
            <a:endParaRPr lang="en-US" dirty="0"/>
          </a:p>
        </p:txBody>
      </p:sp>
      <p:sp>
        <p:nvSpPr>
          <p:cNvPr id="4" name="Slide Number Placeholder 3"/>
          <p:cNvSpPr>
            <a:spLocks noGrp="1"/>
          </p:cNvSpPr>
          <p:nvPr>
            <p:ph type="sldNum" sz="quarter" idx="10"/>
          </p:nvPr>
        </p:nvSpPr>
        <p:spPr/>
        <p:txBody>
          <a:bodyPr/>
          <a:lstStyle/>
          <a:p>
            <a:fld id="{C2F07910-8819-4AEE-982E-5E3555AAFA7F}" type="slidenum">
              <a:rPr lang="en-US" smtClean="0"/>
              <a:pPr/>
              <a:t>93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D35A991-0A23-4801-86EF-8D5C489FDD42}" type="slidenum">
              <a:rPr lang="en-AU"/>
              <a:pPr/>
              <a:t>123</a:t>
            </a:fld>
            <a:endParaRPr lang="en-AU"/>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AU" smtClean="0"/>
              <a:t>Safe sex edn in schols</a:t>
            </a:r>
          </a:p>
          <a:p>
            <a:r>
              <a:rPr lang="en-AU" smtClean="0"/>
              <a:t>QUIT courses</a:t>
            </a:r>
          </a:p>
        </p:txBody>
      </p:sp>
    </p:spTree>
    <p:extLst>
      <p:ext uri="{BB962C8B-B14F-4D97-AF65-F5344CB8AC3E}">
        <p14:creationId xmlns="" xmlns:p14="http://schemas.microsoft.com/office/powerpoint/2010/main" val="3088849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401FBBA-A0D4-4192-9F2C-2E6C06AA5B25}" type="slidenum">
              <a:rPr lang="en-AU"/>
              <a:pPr/>
              <a:t>125</a:t>
            </a:fld>
            <a:endParaRPr lang="en-AU"/>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AU" smtClean="0"/>
              <a:t>In other words we’re building the capacity of the community, individuals or organisation </a:t>
            </a:r>
          </a:p>
        </p:txBody>
      </p:sp>
    </p:spTree>
    <p:extLst>
      <p:ext uri="{BB962C8B-B14F-4D97-AF65-F5344CB8AC3E}">
        <p14:creationId xmlns="" xmlns:p14="http://schemas.microsoft.com/office/powerpoint/2010/main" val="3085908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64A69539-E24B-45F1-AD1C-E02DE5B02F30}"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BF40F-764E-4C49-834B-77D66BDEA8EC}" type="datetimeFigureOut">
              <a:rPr lang="en-US" smtClean="0"/>
              <a:pPr/>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4BF40F-764E-4C49-834B-77D66BDEA8EC}" type="datetimeFigureOut">
              <a:rPr lang="en-US" smtClean="0"/>
              <a:pPr/>
              <a:t>5/19/2021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4BF40F-764E-4C49-834B-77D66BDEA8EC}" type="datetimeFigureOut">
              <a:rPr lang="en-US" smtClean="0"/>
              <a:pPr/>
              <a:t>5/19/2021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4BF40F-764E-4C49-834B-77D66BDEA8EC}" type="datetimeFigureOut">
              <a:rPr lang="en-US" smtClean="0"/>
              <a:pPr/>
              <a:t>5/19/2021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4BF40F-764E-4C49-834B-77D66BDEA8EC}" type="datetimeFigureOut">
              <a:rPr lang="en-US" smtClean="0"/>
              <a:pPr/>
              <a:t>5/19/2021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4BF40F-764E-4C49-834B-77D66BDEA8EC}" type="datetimeFigureOut">
              <a:rPr lang="en-US" smtClean="0"/>
              <a:pPr/>
              <a:t>5/19/2021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4BF40F-764E-4C49-834B-77D66BDEA8EC}" type="datetimeFigureOut">
              <a:rPr lang="en-US" smtClean="0"/>
              <a:pPr/>
              <a:t>5/19/2021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4BF40F-764E-4C49-834B-77D66BDEA8EC}" type="datetimeFigureOut">
              <a:rPr lang="en-US" smtClean="0"/>
              <a:pPr/>
              <a:t>5/19/2021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E2821-CA6E-4C90-8878-5CF5D98F09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BF40F-764E-4C49-834B-77D66BDEA8EC}" type="datetimeFigureOut">
              <a:rPr lang="en-US" smtClean="0"/>
              <a:pPr/>
              <a:t>5/19/2021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E2821-CA6E-4C90-8878-5CF5D98F09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en.wikipedia.org/wiki/Icek_Ajzen"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3733800"/>
          </a:xfrm>
        </p:spPr>
        <p:txBody>
          <a:bodyPr>
            <a:noAutofit/>
          </a:bodyPr>
          <a:lstStyle/>
          <a:p>
            <a:r>
              <a:rPr lang="en-US" sz="6000" dirty="0" smtClean="0">
                <a:latin typeface="Times New Roman" pitchFamily="18" charset="0"/>
                <a:cs typeface="Times New Roman" pitchFamily="18" charset="0"/>
              </a:rPr>
              <a:t>HEALTH PROMOTION &amp; HEALTH EDUCATION</a:t>
            </a:r>
            <a:endParaRPr lang="en-US" sz="6000" dirty="0">
              <a:latin typeface="Times New Roman" pitchFamily="18" charset="0"/>
              <a:cs typeface="Times New Roman" pitchFamily="18" charset="0"/>
            </a:endParaRPr>
          </a:p>
        </p:txBody>
      </p:sp>
      <p:sp>
        <p:nvSpPr>
          <p:cNvPr id="3" name="Content Placeholder 2"/>
          <p:cNvSpPr>
            <a:spLocks noGrp="1"/>
          </p:cNvSpPr>
          <p:nvPr>
            <p:ph type="subTitle" idx="1"/>
          </p:nvPr>
        </p:nvSpPr>
        <p:spPr/>
        <p:txBody>
          <a:bodyPr>
            <a:normAutofit fontScale="55000" lnSpcReduction="20000"/>
          </a:bodyPr>
          <a:lstStyle/>
          <a:p>
            <a:endParaRPr lang="en-US" dirty="0" smtClean="0"/>
          </a:p>
          <a:p>
            <a:pPr marL="0" indent="0">
              <a:buNone/>
            </a:pPr>
            <a:r>
              <a:rPr lang="en-US" dirty="0" smtClean="0"/>
              <a:t>                                 </a:t>
            </a:r>
            <a:endParaRPr lang="en-US" dirty="0"/>
          </a:p>
          <a:p>
            <a:endParaRPr lang="en-US" dirty="0" smtClean="0"/>
          </a:p>
          <a:p>
            <a:pPr algn="ctr"/>
            <a:r>
              <a:rPr lang="en-US" dirty="0" smtClean="0">
                <a:solidFill>
                  <a:srgbClr val="0070C0"/>
                </a:solidFill>
              </a:rPr>
              <a:t>By</a:t>
            </a:r>
          </a:p>
          <a:p>
            <a:pPr algn="ctr"/>
            <a:r>
              <a:rPr lang="en-US" dirty="0" smtClean="0">
                <a:solidFill>
                  <a:srgbClr val="0070C0"/>
                </a:solidFill>
                <a:latin typeface="Edwardian Script ITC" pitchFamily="66" charset="0"/>
              </a:rPr>
              <a:t> Anne Nkatha </a:t>
            </a:r>
            <a:r>
              <a:rPr lang="en-US" dirty="0" err="1" smtClean="0">
                <a:solidFill>
                  <a:srgbClr val="0070C0"/>
                </a:solidFill>
                <a:latin typeface="Edwardian Script ITC" pitchFamily="66" charset="0"/>
              </a:rPr>
              <a:t>Mbithi</a:t>
            </a:r>
            <a:endParaRPr lang="en-US" dirty="0" smtClean="0">
              <a:solidFill>
                <a:srgbClr val="0070C0"/>
              </a:solidFill>
              <a:latin typeface="Edwardian Script ITC" pitchFamily="66" charset="0"/>
            </a:endParaRPr>
          </a:p>
          <a:p>
            <a:pPr algn="ctr"/>
            <a:r>
              <a:rPr lang="en-US" dirty="0" smtClean="0">
                <a:solidFill>
                  <a:srgbClr val="0070C0"/>
                </a:solidFill>
                <a:latin typeface="Edwardian Script ITC" pitchFamily="66" charset="0"/>
              </a:rPr>
              <a:t>BS(Medical Education</a:t>
            </a:r>
            <a:r>
              <a:rPr lang="en-US" dirty="0" smtClean="0">
                <a:solidFill>
                  <a:srgbClr val="0070C0"/>
                </a:solidFill>
              </a:rPr>
              <a:t>)</a:t>
            </a:r>
            <a:endParaRPr lang="en-US" dirty="0">
              <a:solidFill>
                <a:srgbClr val="0070C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OTTAWA CHARTER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4000" dirty="0" smtClean="0">
                <a:latin typeface="Times New Roman" pitchFamily="18" charset="0"/>
                <a:cs typeface="Times New Roman" pitchFamily="18" charset="0"/>
              </a:rPr>
              <a:t>The first International Conference on Health Promotion was held in </a:t>
            </a:r>
            <a:r>
              <a:rPr lang="en-US" sz="4000" b="1" dirty="0" smtClean="0">
                <a:latin typeface="Times New Roman" pitchFamily="18" charset="0"/>
                <a:cs typeface="Times New Roman" pitchFamily="18" charset="0"/>
              </a:rPr>
              <a:t>Ottawa</a:t>
            </a:r>
            <a:r>
              <a:rPr lang="en-US" sz="4000" dirty="0" smtClean="0">
                <a:latin typeface="Times New Roman" pitchFamily="18" charset="0"/>
                <a:cs typeface="Times New Roman" pitchFamily="18" charset="0"/>
              </a:rPr>
              <a:t>, Canada in November 1986. The </a:t>
            </a:r>
            <a:r>
              <a:rPr lang="en-US" sz="4000" b="1" dirty="0" smtClean="0">
                <a:latin typeface="Times New Roman" pitchFamily="18" charset="0"/>
                <a:cs typeface="Times New Roman" pitchFamily="18" charset="0"/>
              </a:rPr>
              <a:t>aim</a:t>
            </a:r>
            <a:r>
              <a:rPr lang="en-US" sz="4000" dirty="0" smtClean="0">
                <a:latin typeface="Times New Roman" pitchFamily="18" charset="0"/>
                <a:cs typeface="Times New Roman" pitchFamily="18" charset="0"/>
              </a:rPr>
              <a:t> of the conference was action to achieve Health for all by the year 2000 and beyond</a:t>
            </a:r>
            <a:r>
              <a:rPr lang="en-US" dirty="0" smtClean="0"/>
              <a:t>.</a:t>
            </a:r>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dirty="0" smtClean="0">
                <a:latin typeface="Times New Roman" pitchFamily="18" charset="0"/>
                <a:cs typeface="Times New Roman" pitchFamily="18" charset="0"/>
              </a:rPr>
              <a:t>HIV/AIDS is related to unsafe sexual lifestyle, and causes many deaths</a:t>
            </a:r>
            <a:endParaRPr lang="en-US" sz="4000" b="1"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43000" y="381000"/>
            <a:ext cx="8001001" cy="1066800"/>
          </a:xfrm>
        </p:spPr>
        <p:txBody>
          <a:bodyPr>
            <a:normAutofit/>
          </a:bodyPr>
          <a:lstStyle/>
          <a:p>
            <a:pPr eaLnBrk="1" hangingPunct="1"/>
            <a:r>
              <a:rPr lang="en-US" sz="4800" dirty="0" err="1" smtClean="0">
                <a:solidFill>
                  <a:srgbClr val="FF0000"/>
                </a:solidFill>
                <a:latin typeface="Times New Roman" pitchFamily="18" charset="0"/>
                <a:cs typeface="Times New Roman" pitchFamily="18" charset="0"/>
              </a:rPr>
              <a:t>Intersectoral</a:t>
            </a:r>
            <a:r>
              <a:rPr lang="en-US" sz="4800" dirty="0" smtClean="0">
                <a:solidFill>
                  <a:srgbClr val="FF0000"/>
                </a:solidFill>
                <a:latin typeface="Times New Roman" pitchFamily="18" charset="0"/>
                <a:cs typeface="Times New Roman" pitchFamily="18" charset="0"/>
              </a:rPr>
              <a:t> approach</a:t>
            </a:r>
          </a:p>
        </p:txBody>
      </p:sp>
      <p:sp>
        <p:nvSpPr>
          <p:cNvPr id="16387" name="Rectangle 3"/>
          <p:cNvSpPr>
            <a:spLocks noGrp="1" noChangeArrowheads="1"/>
          </p:cNvSpPr>
          <p:nvPr>
            <p:ph idx="1"/>
          </p:nvPr>
        </p:nvSpPr>
        <p:spPr>
          <a:xfrm>
            <a:off x="457200" y="1371600"/>
            <a:ext cx="8153400" cy="5334000"/>
          </a:xfrm>
        </p:spPr>
        <p:txBody>
          <a:bodyPr>
            <a:noAutofit/>
          </a:bodyPr>
          <a:lstStyle/>
          <a:p>
            <a:pPr eaLnBrk="1" hangingPunct="1">
              <a:lnSpc>
                <a:spcPct val="90000"/>
              </a:lnSpc>
              <a:buFont typeface="Wingdings" pitchFamily="2" charset="2"/>
              <a:buNone/>
            </a:pPr>
            <a:r>
              <a:rPr lang="en-US" sz="4000" dirty="0" smtClean="0"/>
              <a:t>   </a:t>
            </a:r>
            <a:r>
              <a:rPr lang="en-US" sz="4000" dirty="0" smtClean="0">
                <a:latin typeface="Times New Roman" pitchFamily="18" charset="0"/>
                <a:cs typeface="Times New Roman" pitchFamily="18" charset="0"/>
              </a:rPr>
              <a:t>Health Promotion brings together many sectors to work towards the achievement and maintenance of health and wellness.</a:t>
            </a:r>
          </a:p>
          <a:p>
            <a:pPr lvl="1" eaLnBrk="1" hangingPunct="1">
              <a:lnSpc>
                <a:spcPct val="90000"/>
              </a:lnSpc>
            </a:pPr>
            <a:r>
              <a:rPr lang="en-US" sz="4000" dirty="0" smtClean="0">
                <a:latin typeface="Times New Roman" pitchFamily="18" charset="0"/>
                <a:cs typeface="Times New Roman" pitchFamily="18" charset="0"/>
              </a:rPr>
              <a:t>The Health sector alone cannot achieve a healthy society. </a:t>
            </a:r>
          </a:p>
          <a:p>
            <a:pPr lvl="1" eaLnBrk="1" hangingPunct="1">
              <a:lnSpc>
                <a:spcPct val="90000"/>
              </a:lnSpc>
            </a:pPr>
            <a:r>
              <a:rPr lang="en-US" sz="4000" dirty="0" smtClean="0">
                <a:latin typeface="Times New Roman" pitchFamily="18" charset="0"/>
                <a:cs typeface="Times New Roman" pitchFamily="18" charset="0"/>
              </a:rPr>
              <a:t>All sectors, both government and non-government, need to work together. </a:t>
            </a:r>
          </a:p>
          <a:p>
            <a:pPr lvl="1" eaLnBrk="1" hangingPunct="1">
              <a:lnSpc>
                <a:spcPct val="90000"/>
              </a:lnSpc>
              <a:buFont typeface="Wingdings" pitchFamily="2" charset="2"/>
              <a:buNone/>
            </a:pPr>
            <a:endParaRPr lang="en-US" sz="4000" dirty="0" smtClean="0"/>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a:bodyPr>
          <a:lstStyle/>
          <a:p>
            <a:pPr lvl="1">
              <a:lnSpc>
                <a:spcPct val="90000"/>
              </a:lnSpc>
            </a:pPr>
            <a:r>
              <a:rPr lang="en-US" sz="4400" dirty="0" smtClean="0">
                <a:latin typeface="Times New Roman" pitchFamily="18" charset="0"/>
                <a:cs typeface="Times New Roman" pitchFamily="18" charset="0"/>
              </a:rPr>
              <a:t>Health Promotion can provide the link between the various sectors.</a:t>
            </a:r>
          </a:p>
          <a:p>
            <a:pPr lvl="1">
              <a:lnSpc>
                <a:spcPct val="90000"/>
              </a:lnSpc>
            </a:pPr>
            <a:r>
              <a:rPr lang="en-US" sz="4400" dirty="0" smtClean="0">
                <a:latin typeface="Times New Roman" pitchFamily="18" charset="0"/>
                <a:cs typeface="Times New Roman" pitchFamily="18" charset="0"/>
              </a:rPr>
              <a:t>Within Health the various disciplines also need to work together towards wellness.</a:t>
            </a:r>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dirty="0" smtClean="0">
                <a:solidFill>
                  <a:srgbClr val="FF0000"/>
                </a:solidFill>
                <a:latin typeface="Times New Roman" pitchFamily="18" charset="0"/>
                <a:cs typeface="Times New Roman" pitchFamily="18" charset="0"/>
              </a:rPr>
              <a:t>Some non-health sectors with an input into Health Promotion</a:t>
            </a:r>
            <a:r>
              <a:rPr lang="en-US" sz="3600" dirty="0" smtClean="0">
                <a:solidFill>
                  <a:srgbClr val="FF0000"/>
                </a:solidFill>
                <a:latin typeface="Times New Roman" pitchFamily="18" charset="0"/>
                <a:cs typeface="Times New Roman" pitchFamily="18" charset="0"/>
              </a:rPr>
              <a:t>…</a:t>
            </a:r>
          </a:p>
        </p:txBody>
      </p:sp>
      <p:sp>
        <p:nvSpPr>
          <p:cNvPr id="17411" name="Rectangle 3"/>
          <p:cNvSpPr>
            <a:spLocks noGrp="1" noChangeArrowheads="1"/>
          </p:cNvSpPr>
          <p:nvPr>
            <p:ph idx="1"/>
          </p:nvPr>
        </p:nvSpPr>
        <p:spPr>
          <a:xfrm>
            <a:off x="457200" y="1600200"/>
            <a:ext cx="8229600" cy="4800600"/>
          </a:xfrm>
        </p:spPr>
        <p:txBody>
          <a:bodyPr>
            <a:noAutofit/>
          </a:bodyPr>
          <a:lstStyle/>
          <a:p>
            <a:pPr eaLnBrk="1" hangingPunct="1">
              <a:lnSpc>
                <a:spcPct val="90000"/>
              </a:lnSpc>
            </a:pPr>
            <a:r>
              <a:rPr lang="en-US" sz="4000" dirty="0" smtClean="0">
                <a:latin typeface="Times New Roman" pitchFamily="18" charset="0"/>
                <a:cs typeface="Times New Roman" pitchFamily="18" charset="0"/>
              </a:rPr>
              <a:t>Education/ schools</a:t>
            </a:r>
          </a:p>
          <a:p>
            <a:pPr eaLnBrk="1" hangingPunct="1">
              <a:lnSpc>
                <a:spcPct val="90000"/>
              </a:lnSpc>
            </a:pPr>
            <a:r>
              <a:rPr lang="en-US" sz="4000" dirty="0" smtClean="0">
                <a:latin typeface="Times New Roman" pitchFamily="18" charset="0"/>
                <a:cs typeface="Times New Roman" pitchFamily="18" charset="0"/>
              </a:rPr>
              <a:t>Agriculture</a:t>
            </a:r>
          </a:p>
          <a:p>
            <a:pPr eaLnBrk="1" hangingPunct="1">
              <a:lnSpc>
                <a:spcPct val="90000"/>
              </a:lnSpc>
            </a:pPr>
            <a:r>
              <a:rPr lang="en-US" sz="4000" dirty="0" smtClean="0">
                <a:latin typeface="Times New Roman" pitchFamily="18" charset="0"/>
                <a:cs typeface="Times New Roman" pitchFamily="18" charset="0"/>
              </a:rPr>
              <a:t>Community Services</a:t>
            </a:r>
          </a:p>
          <a:p>
            <a:pPr eaLnBrk="1" hangingPunct="1">
              <a:lnSpc>
                <a:spcPct val="90000"/>
              </a:lnSpc>
            </a:pPr>
            <a:r>
              <a:rPr lang="en-US" sz="4000" dirty="0" smtClean="0">
                <a:latin typeface="Times New Roman" pitchFamily="18" charset="0"/>
                <a:cs typeface="Times New Roman" pitchFamily="18" charset="0"/>
              </a:rPr>
              <a:t>Sport</a:t>
            </a:r>
          </a:p>
          <a:p>
            <a:pPr eaLnBrk="1" hangingPunct="1">
              <a:lnSpc>
                <a:spcPct val="90000"/>
              </a:lnSpc>
            </a:pPr>
            <a:r>
              <a:rPr lang="en-US" sz="4000" dirty="0" smtClean="0">
                <a:latin typeface="Times New Roman" pitchFamily="18" charset="0"/>
                <a:cs typeface="Times New Roman" pitchFamily="18" charset="0"/>
              </a:rPr>
              <a:t>Media</a:t>
            </a:r>
          </a:p>
          <a:p>
            <a:pPr eaLnBrk="1" hangingPunct="1">
              <a:lnSpc>
                <a:spcPct val="90000"/>
              </a:lnSpc>
            </a:pPr>
            <a:r>
              <a:rPr lang="en-US" sz="4000" dirty="0" smtClean="0">
                <a:latin typeface="Times New Roman" pitchFamily="18" charset="0"/>
                <a:cs typeface="Times New Roman" pitchFamily="18" charset="0"/>
              </a:rPr>
              <a:t>Non-Governmental Organizations (NGO’s)</a:t>
            </a: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90000"/>
              </a:lnSpc>
            </a:pPr>
            <a:r>
              <a:rPr lang="en-US" sz="4000" dirty="0" smtClean="0">
                <a:latin typeface="Times New Roman" pitchFamily="18" charset="0"/>
                <a:cs typeface="Times New Roman" pitchFamily="18" charset="0"/>
              </a:rPr>
              <a:t>Community groups</a:t>
            </a:r>
          </a:p>
          <a:p>
            <a:pPr>
              <a:lnSpc>
                <a:spcPct val="90000"/>
              </a:lnSpc>
            </a:pPr>
            <a:r>
              <a:rPr lang="en-US" sz="4000" dirty="0" smtClean="0">
                <a:latin typeface="Times New Roman" pitchFamily="18" charset="0"/>
                <a:cs typeface="Times New Roman" pitchFamily="18" charset="0"/>
              </a:rPr>
              <a:t>Youth</a:t>
            </a:r>
          </a:p>
          <a:p>
            <a:pPr>
              <a:lnSpc>
                <a:spcPct val="90000"/>
              </a:lnSpc>
            </a:pPr>
            <a:r>
              <a:rPr lang="en-US" sz="4000" dirty="0" smtClean="0">
                <a:latin typeface="Times New Roman" pitchFamily="18" charset="0"/>
                <a:cs typeface="Times New Roman" pitchFamily="18" charset="0"/>
              </a:rPr>
              <a:t>Private sector</a:t>
            </a:r>
          </a:p>
          <a:p>
            <a:endParaRPr lang="en-US" sz="4000"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Autofit/>
          </a:bodyPr>
          <a:lstStyle/>
          <a:p>
            <a:pPr eaLnBrk="1" hangingPunct="1"/>
            <a:r>
              <a:rPr lang="en-US" sz="4000" dirty="0" smtClean="0">
                <a:solidFill>
                  <a:srgbClr val="FF0000"/>
                </a:solidFill>
                <a:latin typeface="Times New Roman" pitchFamily="18" charset="0"/>
                <a:cs typeface="Times New Roman" pitchFamily="18" charset="0"/>
              </a:rPr>
              <a:t>Health sectors with an input into Health Promotion</a:t>
            </a:r>
            <a:r>
              <a:rPr lang="en-US" sz="4000" dirty="0" smtClean="0">
                <a:latin typeface="Times New Roman" pitchFamily="18" charset="0"/>
                <a:cs typeface="Times New Roman" pitchFamily="18" charset="0"/>
              </a:rPr>
              <a:t>	 </a:t>
            </a:r>
            <a:r>
              <a:rPr lang="en-US" sz="4000" dirty="0" smtClean="0">
                <a:solidFill>
                  <a:srgbClr val="FF0000"/>
                </a:solidFill>
                <a:latin typeface="Times New Roman" pitchFamily="18" charset="0"/>
                <a:cs typeface="Times New Roman" pitchFamily="18" charset="0"/>
              </a:rPr>
              <a:t>cont…</a:t>
            </a:r>
          </a:p>
        </p:txBody>
      </p:sp>
      <p:sp>
        <p:nvSpPr>
          <p:cNvPr id="18435" name="Rectangle 3"/>
          <p:cNvSpPr>
            <a:spLocks noGrp="1" noChangeArrowheads="1"/>
          </p:cNvSpPr>
          <p:nvPr>
            <p:ph idx="1"/>
          </p:nvPr>
        </p:nvSpPr>
        <p:spPr/>
        <p:txBody>
          <a:bodyPr>
            <a:noAutofit/>
          </a:bodyPr>
          <a:lstStyle/>
          <a:p>
            <a:pPr eaLnBrk="1" hangingPunct="1">
              <a:lnSpc>
                <a:spcPct val="90000"/>
              </a:lnSpc>
            </a:pPr>
            <a:r>
              <a:rPr lang="en-US" sz="4000" dirty="0" smtClean="0">
                <a:latin typeface="Times New Roman" pitchFamily="18" charset="0"/>
                <a:cs typeface="Times New Roman" pitchFamily="18" charset="0"/>
              </a:rPr>
              <a:t>Environmental Health</a:t>
            </a:r>
          </a:p>
          <a:p>
            <a:pPr eaLnBrk="1" hangingPunct="1">
              <a:lnSpc>
                <a:spcPct val="90000"/>
              </a:lnSpc>
            </a:pPr>
            <a:r>
              <a:rPr lang="en-US" sz="4000" dirty="0" smtClean="0">
                <a:latin typeface="Times New Roman" pitchFamily="18" charset="0"/>
                <a:cs typeface="Times New Roman" pitchFamily="18" charset="0"/>
              </a:rPr>
              <a:t>Nutrition</a:t>
            </a:r>
          </a:p>
          <a:p>
            <a:pPr eaLnBrk="1" hangingPunct="1">
              <a:lnSpc>
                <a:spcPct val="90000"/>
              </a:lnSpc>
            </a:pPr>
            <a:r>
              <a:rPr lang="en-US" sz="4000" dirty="0" smtClean="0">
                <a:latin typeface="Times New Roman" pitchFamily="18" charset="0"/>
                <a:cs typeface="Times New Roman" pitchFamily="18" charset="0"/>
              </a:rPr>
              <a:t>Community nursing</a:t>
            </a:r>
          </a:p>
          <a:p>
            <a:pPr eaLnBrk="1" hangingPunct="1">
              <a:lnSpc>
                <a:spcPct val="90000"/>
              </a:lnSpc>
            </a:pPr>
            <a:r>
              <a:rPr lang="en-US" sz="4000" dirty="0" smtClean="0">
                <a:latin typeface="Times New Roman" pitchFamily="18" charset="0"/>
                <a:cs typeface="Times New Roman" pitchFamily="18" charset="0"/>
              </a:rPr>
              <a:t>Mental Health</a:t>
            </a:r>
          </a:p>
          <a:p>
            <a:pPr eaLnBrk="1" hangingPunct="1">
              <a:lnSpc>
                <a:spcPct val="90000"/>
              </a:lnSpc>
            </a:pPr>
            <a:r>
              <a:rPr lang="en-US" sz="4000" dirty="0" smtClean="0">
                <a:latin typeface="Times New Roman" pitchFamily="18" charset="0"/>
                <a:cs typeface="Times New Roman" pitchFamily="18" charset="0"/>
              </a:rPr>
              <a:t>Dental</a:t>
            </a:r>
          </a:p>
          <a:p>
            <a:pPr eaLnBrk="1" hangingPunct="1">
              <a:lnSpc>
                <a:spcPct val="90000"/>
              </a:lnSpc>
            </a:pPr>
            <a:r>
              <a:rPr lang="en-US" sz="4000" dirty="0" smtClean="0">
                <a:latin typeface="Times New Roman" pitchFamily="18" charset="0"/>
                <a:cs typeface="Times New Roman" pitchFamily="18" charset="0"/>
              </a:rPr>
              <a:t>Epidemiology</a:t>
            </a:r>
          </a:p>
          <a:p>
            <a:pPr eaLnBrk="1" hangingPunct="1">
              <a:lnSpc>
                <a:spcPct val="90000"/>
              </a:lnSpc>
            </a:pPr>
            <a:r>
              <a:rPr lang="en-US" sz="4000" dirty="0" smtClean="0">
                <a:latin typeface="Times New Roman" pitchFamily="18" charset="0"/>
                <a:cs typeface="Times New Roman" pitchFamily="18" charset="0"/>
              </a:rPr>
              <a:t>Hospital (secondary) care</a:t>
            </a:r>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n-US" sz="4400" dirty="0" smtClean="0">
                <a:latin typeface="Times New Roman" pitchFamily="18" charset="0"/>
                <a:cs typeface="Times New Roman" pitchFamily="18" charset="0"/>
              </a:rPr>
              <a:t>School of Nursing</a:t>
            </a:r>
          </a:p>
          <a:p>
            <a:pPr>
              <a:lnSpc>
                <a:spcPct val="90000"/>
              </a:lnSpc>
            </a:pPr>
            <a:r>
              <a:rPr lang="en-US" sz="4400" dirty="0" smtClean="0">
                <a:latin typeface="Times New Roman" pitchFamily="18" charset="0"/>
                <a:cs typeface="Times New Roman" pitchFamily="18" charset="0"/>
              </a:rPr>
              <a:t>Occupational therapy</a:t>
            </a:r>
          </a:p>
          <a:p>
            <a:pPr>
              <a:lnSpc>
                <a:spcPct val="90000"/>
              </a:lnSpc>
              <a:buNone/>
            </a:pPr>
            <a:endParaRPr lang="en-US" dirty="0" smtClean="0"/>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Autofit/>
          </a:bodyPr>
          <a:lstStyle/>
          <a:p>
            <a:pPr eaLnBrk="1" hangingPunct="1"/>
            <a:r>
              <a:rPr lang="en-US" sz="4000" dirty="0" smtClean="0">
                <a:solidFill>
                  <a:srgbClr val="FF0000"/>
                </a:solidFill>
                <a:latin typeface="Times New Roman" pitchFamily="18" charset="0"/>
                <a:cs typeface="Times New Roman" pitchFamily="18" charset="0"/>
              </a:rPr>
              <a:t>Some other sectors which are important</a:t>
            </a:r>
          </a:p>
        </p:txBody>
      </p:sp>
      <p:sp>
        <p:nvSpPr>
          <p:cNvPr id="19459" name="Rectangle 3"/>
          <p:cNvSpPr>
            <a:spLocks noGrp="1" noChangeArrowheads="1"/>
          </p:cNvSpPr>
          <p:nvPr>
            <p:ph idx="1"/>
          </p:nvPr>
        </p:nvSpPr>
        <p:spPr/>
        <p:txBody>
          <a:bodyPr>
            <a:normAutofit/>
          </a:bodyPr>
          <a:lstStyle/>
          <a:p>
            <a:pPr eaLnBrk="1" hangingPunct="1"/>
            <a:r>
              <a:rPr lang="en-US" sz="4000" dirty="0" smtClean="0">
                <a:latin typeface="Times New Roman" pitchFamily="18" charset="0"/>
                <a:cs typeface="Times New Roman" pitchFamily="18" charset="0"/>
              </a:rPr>
              <a:t>Legal</a:t>
            </a:r>
          </a:p>
          <a:p>
            <a:pPr eaLnBrk="1" hangingPunct="1"/>
            <a:r>
              <a:rPr lang="en-US" sz="4000" dirty="0" smtClean="0">
                <a:latin typeface="Times New Roman" pitchFamily="18" charset="0"/>
                <a:cs typeface="Times New Roman" pitchFamily="18" charset="0"/>
              </a:rPr>
              <a:t>Public Works</a:t>
            </a:r>
          </a:p>
          <a:p>
            <a:pPr eaLnBrk="1" hangingPunct="1"/>
            <a:r>
              <a:rPr lang="en-US" sz="4000" dirty="0" smtClean="0">
                <a:latin typeface="Times New Roman" pitchFamily="18" charset="0"/>
                <a:cs typeface="Times New Roman" pitchFamily="18" charset="0"/>
              </a:rPr>
              <a:t>Housing</a:t>
            </a:r>
          </a:p>
          <a:p>
            <a:pPr eaLnBrk="1" hangingPunct="1"/>
            <a:r>
              <a:rPr lang="en-US" sz="4000" dirty="0" smtClean="0">
                <a:latin typeface="Times New Roman" pitchFamily="18" charset="0"/>
                <a:cs typeface="Times New Roman" pitchFamily="18" charset="0"/>
              </a:rPr>
              <a:t>Water Authority</a:t>
            </a:r>
          </a:p>
          <a:p>
            <a:pPr eaLnBrk="1" hangingPunct="1"/>
            <a:r>
              <a:rPr lang="en-US" sz="4000" dirty="0" smtClean="0">
                <a:latin typeface="Times New Roman" pitchFamily="18" charset="0"/>
                <a:cs typeface="Times New Roman" pitchFamily="18" charset="0"/>
              </a:rPr>
              <a:t>Christian Council</a:t>
            </a:r>
          </a:p>
          <a:p>
            <a:pPr eaLnBrk="1" hangingPunct="1"/>
            <a:r>
              <a:rPr lang="en-US" sz="4000" dirty="0" smtClean="0">
                <a:latin typeface="Times New Roman" pitchFamily="18" charset="0"/>
                <a:cs typeface="Times New Roman" pitchFamily="18" charset="0"/>
              </a:rPr>
              <a:t>Alternative medicine</a:t>
            </a:r>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dirty="0" smtClean="0">
                <a:solidFill>
                  <a:srgbClr val="FF0000"/>
                </a:solidFill>
                <a:latin typeface="Times New Roman" pitchFamily="18" charset="0"/>
                <a:cs typeface="Times New Roman" pitchFamily="18" charset="0"/>
              </a:rPr>
              <a:t>Formulating healthy public policy</a:t>
            </a:r>
          </a:p>
        </p:txBody>
      </p:sp>
      <p:sp>
        <p:nvSpPr>
          <p:cNvPr id="20483" name="Rectangle 3"/>
          <p:cNvSpPr>
            <a:spLocks noGrp="1" noChangeArrowheads="1"/>
          </p:cNvSpPr>
          <p:nvPr>
            <p:ph idx="1"/>
          </p:nvPr>
        </p:nvSpPr>
        <p:spPr>
          <a:xfrm>
            <a:off x="304800" y="1143000"/>
            <a:ext cx="8382000" cy="5334000"/>
          </a:xfrm>
        </p:spPr>
        <p:txBody>
          <a:bodyPr>
            <a:noAutofit/>
          </a:bodyPr>
          <a:lstStyle/>
          <a:p>
            <a:pPr eaLnBrk="1" hangingPunct="1">
              <a:lnSpc>
                <a:spcPct val="90000"/>
              </a:lnSpc>
            </a:pPr>
            <a:r>
              <a:rPr lang="en-US" sz="4000" dirty="0" smtClean="0">
                <a:latin typeface="Times New Roman" pitchFamily="18" charset="0"/>
                <a:cs typeface="Times New Roman" pitchFamily="18" charset="0"/>
              </a:rPr>
              <a:t>Promotes healthy policies in all sectors , </a:t>
            </a:r>
            <a:r>
              <a:rPr lang="en-US" sz="4000" dirty="0" err="1" smtClean="0">
                <a:latin typeface="Times New Roman" pitchFamily="18" charset="0"/>
                <a:cs typeface="Times New Roman" pitchFamily="18" charset="0"/>
              </a:rPr>
              <a:t>eg</a:t>
            </a:r>
            <a:r>
              <a:rPr lang="en-US" sz="4000" dirty="0" smtClean="0">
                <a:latin typeface="Times New Roman" pitchFamily="18" charset="0"/>
                <a:cs typeface="Times New Roman" pitchFamily="18" charset="0"/>
              </a:rPr>
              <a:t> healthy workplaces, schools, homes, buildings, villages and communities.</a:t>
            </a:r>
          </a:p>
          <a:p>
            <a:pPr eaLnBrk="1" hangingPunct="1">
              <a:lnSpc>
                <a:spcPct val="90000"/>
              </a:lnSpc>
            </a:pPr>
            <a:r>
              <a:rPr lang="en-US" sz="4000" dirty="0" smtClean="0">
                <a:latin typeface="Times New Roman" pitchFamily="18" charset="0"/>
                <a:cs typeface="Times New Roman" pitchFamily="18" charset="0"/>
              </a:rPr>
              <a:t>Health aspect should be thought of and included in the policies of the various sectors.</a:t>
            </a:r>
          </a:p>
          <a:p>
            <a:pPr eaLnBrk="1" hangingPunct="1">
              <a:lnSpc>
                <a:spcPct val="90000"/>
              </a:lnSpc>
            </a:pPr>
            <a:r>
              <a:rPr lang="en-US" sz="4000" dirty="0" smtClean="0">
                <a:latin typeface="Times New Roman" pitchFamily="18" charset="0"/>
                <a:cs typeface="Times New Roman" pitchFamily="18" charset="0"/>
              </a:rPr>
              <a:t>Health Policies should also emphasize the prevention and promotion.</a:t>
            </a: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228600"/>
            <a:ext cx="7945438" cy="990600"/>
          </a:xfrm>
        </p:spPr>
        <p:txBody>
          <a:bodyPr/>
          <a:lstStyle/>
          <a:p>
            <a:pPr eaLnBrk="1" hangingPunct="1"/>
            <a:r>
              <a:rPr lang="en-US" dirty="0" smtClean="0">
                <a:solidFill>
                  <a:srgbClr val="FF0000"/>
                </a:solidFill>
                <a:latin typeface="Times New Roman" pitchFamily="18" charset="0"/>
                <a:cs typeface="Times New Roman" pitchFamily="18" charset="0"/>
              </a:rPr>
              <a:t>Reorienting health services</a:t>
            </a:r>
          </a:p>
        </p:txBody>
      </p:sp>
      <p:sp>
        <p:nvSpPr>
          <p:cNvPr id="21507" name="Rectangle 3"/>
          <p:cNvSpPr>
            <a:spLocks noGrp="1" noChangeArrowheads="1"/>
          </p:cNvSpPr>
          <p:nvPr>
            <p:ph idx="1"/>
          </p:nvPr>
        </p:nvSpPr>
        <p:spPr>
          <a:xfrm>
            <a:off x="381000" y="990600"/>
            <a:ext cx="8574088" cy="5867400"/>
          </a:xfrm>
        </p:spPr>
        <p:txBody>
          <a:bodyPr>
            <a:noAutofit/>
          </a:bodyPr>
          <a:lstStyle/>
          <a:p>
            <a:pPr eaLnBrk="1" hangingPunct="1">
              <a:lnSpc>
                <a:spcPct val="90000"/>
              </a:lnSpc>
              <a:buFont typeface="Wingdings" pitchFamily="2" charset="2"/>
              <a:buNone/>
            </a:pPr>
            <a:r>
              <a:rPr lang="en-US" sz="4000" dirty="0" smtClean="0">
                <a:latin typeface="Times New Roman" pitchFamily="18" charset="0"/>
                <a:cs typeface="Times New Roman" pitchFamily="18" charset="0"/>
              </a:rPr>
              <a:t>   Since lifestyle is linked to many of today’s health problems, prevention and promotion should decrease the burden on secondary (curative) health care.</a:t>
            </a:r>
          </a:p>
          <a:p>
            <a:pPr eaLnBrk="1" hangingPunct="1">
              <a:lnSpc>
                <a:spcPct val="90000"/>
              </a:lnSpc>
              <a:buFont typeface="Wingdings" pitchFamily="2" charset="2"/>
              <a:buNone/>
            </a:pPr>
            <a:r>
              <a:rPr lang="en-US" sz="4000" dirty="0" smtClean="0">
                <a:latin typeface="Times New Roman" pitchFamily="18" charset="0"/>
                <a:cs typeface="Times New Roman" pitchFamily="18" charset="0"/>
              </a:rPr>
              <a:t>- Greater emphasis and resources placed on health promotion and primary health care.</a:t>
            </a:r>
          </a:p>
          <a:p>
            <a:pPr lvl="1" eaLnBrk="1" hangingPunct="1">
              <a:lnSpc>
                <a:spcPct val="90000"/>
              </a:lnSpc>
            </a:pPr>
            <a:endParaRPr lang="en-US" sz="40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Strategies for health promotion-Ottawa charter</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Autofit/>
          </a:bodyPr>
          <a:lstStyle/>
          <a:p>
            <a:r>
              <a:rPr lang="en-US" sz="4000" dirty="0" smtClean="0">
                <a:latin typeface="Times New Roman" pitchFamily="18" charset="0"/>
                <a:cs typeface="Times New Roman" pitchFamily="18" charset="0"/>
              </a:rPr>
              <a:t>It incorporates five key action areas in Health </a:t>
            </a:r>
            <a:r>
              <a:rPr lang="en-US" sz="4000" b="1" dirty="0" smtClean="0">
                <a:latin typeface="Times New Roman" pitchFamily="18" charset="0"/>
                <a:cs typeface="Times New Roman" pitchFamily="18" charset="0"/>
              </a:rPr>
              <a:t>Promotion</a:t>
            </a:r>
            <a:r>
              <a:rPr lang="en-US" sz="4000" dirty="0" smtClean="0">
                <a:latin typeface="Times New Roman" pitchFamily="18" charset="0"/>
                <a:cs typeface="Times New Roman" pitchFamily="18" charset="0"/>
              </a:rPr>
              <a:t> (build healthy public policy, create supportive environments for health, strengthen community action for health, develop personal skills, and re-orient health services) and three basic HP strategies (to enable, mediate, and advocate).</a:t>
            </a:r>
          </a:p>
          <a:p>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lnSpc>
                <a:spcPct val="90000"/>
              </a:lnSpc>
            </a:pPr>
            <a:r>
              <a:rPr lang="en-US" sz="4000" dirty="0" smtClean="0">
                <a:latin typeface="Times New Roman" pitchFamily="18" charset="0"/>
                <a:cs typeface="Times New Roman" pitchFamily="18" charset="0"/>
              </a:rPr>
              <a:t>Less emphasis on purchase of high tech equipment for secondary health care. </a:t>
            </a:r>
          </a:p>
          <a:p>
            <a:pPr lvl="1">
              <a:lnSpc>
                <a:spcPct val="90000"/>
              </a:lnSpc>
            </a:pPr>
            <a:r>
              <a:rPr lang="en-US" sz="4000" dirty="0" smtClean="0">
                <a:latin typeface="Times New Roman" pitchFamily="18" charset="0"/>
                <a:cs typeface="Times New Roman" pitchFamily="18" charset="0"/>
              </a:rPr>
              <a:t>Equity in health care.</a:t>
            </a:r>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n-US" dirty="0" smtClean="0">
                <a:solidFill>
                  <a:srgbClr val="FF0000"/>
                </a:solidFill>
                <a:latin typeface="Times New Roman" pitchFamily="18" charset="0"/>
                <a:cs typeface="Times New Roman" pitchFamily="18" charset="0"/>
              </a:rPr>
              <a:t>Empowering communities to achieve well-being</a:t>
            </a:r>
          </a:p>
        </p:txBody>
      </p:sp>
      <p:sp>
        <p:nvSpPr>
          <p:cNvPr id="22531" name="Rectangle 3"/>
          <p:cNvSpPr>
            <a:spLocks noGrp="1" noChangeArrowheads="1"/>
          </p:cNvSpPr>
          <p:nvPr>
            <p:ph idx="1"/>
          </p:nvPr>
        </p:nvSpPr>
        <p:spPr>
          <a:xfrm>
            <a:off x="457200" y="1600200"/>
            <a:ext cx="8229600" cy="4953000"/>
          </a:xfrm>
        </p:spPr>
        <p:txBody>
          <a:bodyPr>
            <a:noAutofit/>
          </a:bodyPr>
          <a:lstStyle/>
          <a:p>
            <a:pPr eaLnBrk="1" hangingPunct="1"/>
            <a:r>
              <a:rPr lang="en-US" sz="4400" dirty="0" smtClean="0">
                <a:latin typeface="Times New Roman" pitchFamily="18" charset="0"/>
                <a:cs typeface="Times New Roman" pitchFamily="18" charset="0"/>
              </a:rPr>
              <a:t>Involvement of the community in health decisions, a multispectral and participatory approach. </a:t>
            </a:r>
          </a:p>
          <a:p>
            <a:pPr eaLnBrk="1" hangingPunct="1"/>
            <a:r>
              <a:rPr lang="en-US" sz="4400" dirty="0" smtClean="0">
                <a:latin typeface="Times New Roman" pitchFamily="18" charset="0"/>
                <a:cs typeface="Times New Roman" pitchFamily="18" charset="0"/>
              </a:rPr>
              <a:t>Provide communities with the information and tools to take actions to improve health and well-being</a:t>
            </a:r>
            <a:r>
              <a:rPr lang="en-US" sz="4400" dirty="0" smtClean="0"/>
              <a:t>.</a:t>
            </a:r>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4000" dirty="0" smtClean="0">
                <a:solidFill>
                  <a:srgbClr val="FF0000"/>
                </a:solidFill>
                <a:latin typeface="Times New Roman" pitchFamily="18" charset="0"/>
                <a:cs typeface="Times New Roman" pitchFamily="18" charset="0"/>
              </a:rPr>
              <a:t>Creating supportive environments</a:t>
            </a:r>
          </a:p>
        </p:txBody>
      </p:sp>
      <p:sp>
        <p:nvSpPr>
          <p:cNvPr id="23555" name="Rectangle 3"/>
          <p:cNvSpPr>
            <a:spLocks noGrp="1" noChangeArrowheads="1"/>
          </p:cNvSpPr>
          <p:nvPr>
            <p:ph idx="1"/>
          </p:nvPr>
        </p:nvSpPr>
        <p:spPr/>
        <p:txBody>
          <a:bodyPr>
            <a:normAutofit/>
          </a:bodyPr>
          <a:lstStyle/>
          <a:p>
            <a:pPr eaLnBrk="1" hangingPunct="1"/>
            <a:r>
              <a:rPr lang="en-US" sz="4000" dirty="0" smtClean="0">
                <a:latin typeface="Times New Roman" pitchFamily="18" charset="0"/>
                <a:cs typeface="Times New Roman" pitchFamily="18" charset="0"/>
              </a:rPr>
              <a:t>Healthy physical, social and economic   environment.</a:t>
            </a:r>
          </a:p>
          <a:p>
            <a:pPr eaLnBrk="1" hangingPunct="1"/>
            <a:r>
              <a:rPr lang="en-US" sz="4000" dirty="0" smtClean="0">
                <a:latin typeface="Times New Roman" pitchFamily="18" charset="0"/>
                <a:cs typeface="Times New Roman" pitchFamily="18" charset="0"/>
              </a:rPr>
              <a:t>All development activities should aim for a healthy environment – healthy buildings, roads, workplaces, homes, surroundings and schools. </a:t>
            </a:r>
          </a:p>
          <a:p>
            <a:pPr eaLnBrk="1" hangingPunct="1">
              <a:buFont typeface="Wingdings" pitchFamily="2" charset="2"/>
              <a:buNone/>
            </a:pPr>
            <a:endParaRPr lang="en-US" dirty="0" smtClean="0"/>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Autofit/>
          </a:bodyPr>
          <a:lstStyle/>
          <a:p>
            <a:pPr eaLnBrk="1" hangingPunct="1"/>
            <a:r>
              <a:rPr lang="en-US" sz="4000" dirty="0" smtClean="0">
                <a:solidFill>
                  <a:srgbClr val="FF0000"/>
                </a:solidFill>
                <a:latin typeface="Times New Roman" pitchFamily="18" charset="0"/>
                <a:cs typeface="Times New Roman" pitchFamily="18" charset="0"/>
              </a:rPr>
              <a:t>Developing /increasing personal health skills</a:t>
            </a:r>
          </a:p>
        </p:txBody>
      </p:sp>
      <p:sp>
        <p:nvSpPr>
          <p:cNvPr id="24579" name="Rectangle 3"/>
          <p:cNvSpPr>
            <a:spLocks noGrp="1" noChangeArrowheads="1"/>
          </p:cNvSpPr>
          <p:nvPr>
            <p:ph idx="1"/>
          </p:nvPr>
        </p:nvSpPr>
        <p:spPr/>
        <p:txBody>
          <a:bodyPr>
            <a:noAutofit/>
          </a:bodyPr>
          <a:lstStyle/>
          <a:p>
            <a:pPr eaLnBrk="1" hangingPunct="1"/>
            <a:r>
              <a:rPr lang="en-US" sz="4000" dirty="0" smtClean="0">
                <a:latin typeface="Times New Roman" pitchFamily="18" charset="0"/>
                <a:cs typeface="Times New Roman" pitchFamily="18" charset="0"/>
              </a:rPr>
              <a:t>Information and education for personal and family health. </a:t>
            </a:r>
          </a:p>
          <a:p>
            <a:pPr eaLnBrk="1" hangingPunct="1"/>
            <a:r>
              <a:rPr lang="en-US" sz="4000" dirty="0" smtClean="0">
                <a:latin typeface="Times New Roman" pitchFamily="18" charset="0"/>
                <a:cs typeface="Times New Roman" pitchFamily="18" charset="0"/>
              </a:rPr>
              <a:t>Take account of values, beliefs and customs of the community.</a:t>
            </a:r>
          </a:p>
          <a:p>
            <a:pPr eaLnBrk="1" hangingPunct="1"/>
            <a:r>
              <a:rPr lang="en-US" sz="4000" dirty="0" smtClean="0">
                <a:latin typeface="Times New Roman" pitchFamily="18" charset="0"/>
                <a:cs typeface="Times New Roman" pitchFamily="18" charset="0"/>
              </a:rPr>
              <a:t>Continuous process at all stages of life.</a:t>
            </a:r>
          </a:p>
          <a:p>
            <a:pPr eaLnBrk="1" hangingPunct="1">
              <a:buFont typeface="Wingdings" pitchFamily="2" charset="2"/>
              <a:buNone/>
            </a:pPr>
            <a:endParaRPr lang="en-US" sz="40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Guided and supported in developing skills (not imposed on them).</a:t>
            </a:r>
          </a:p>
          <a:p>
            <a:r>
              <a:rPr lang="en-US" sz="4000" dirty="0" smtClean="0">
                <a:latin typeface="Times New Roman" pitchFamily="18" charset="0"/>
                <a:cs typeface="Times New Roman" pitchFamily="18" charset="0"/>
              </a:rPr>
              <a:t>Build on existing knowledge and attitudes.</a:t>
            </a:r>
          </a:p>
          <a:p>
            <a:endParaRPr lang="en-US" sz="4000"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Autofit/>
          </a:bodyPr>
          <a:lstStyle/>
          <a:p>
            <a:pPr eaLnBrk="1" hangingPunct="1"/>
            <a:r>
              <a:rPr lang="en-US" sz="4000" dirty="0" smtClean="0">
                <a:solidFill>
                  <a:srgbClr val="FF0000"/>
                </a:solidFill>
                <a:latin typeface="Times New Roman" pitchFamily="18" charset="0"/>
                <a:cs typeface="Times New Roman" pitchFamily="18" charset="0"/>
              </a:rPr>
              <a:t>Building alliances with special emphasis on the media</a:t>
            </a:r>
          </a:p>
        </p:txBody>
      </p:sp>
      <p:sp>
        <p:nvSpPr>
          <p:cNvPr id="25603" name="Rectangle 3"/>
          <p:cNvSpPr>
            <a:spLocks noGrp="1" noChangeArrowheads="1"/>
          </p:cNvSpPr>
          <p:nvPr>
            <p:ph idx="1"/>
          </p:nvPr>
        </p:nvSpPr>
        <p:spPr/>
        <p:txBody>
          <a:bodyPr>
            <a:noAutofit/>
          </a:bodyPr>
          <a:lstStyle/>
          <a:p>
            <a:pPr eaLnBrk="1" hangingPunct="1"/>
            <a:r>
              <a:rPr lang="en-US" sz="4000" dirty="0" smtClean="0">
                <a:latin typeface="Times New Roman" pitchFamily="18" charset="0"/>
                <a:cs typeface="Times New Roman" pitchFamily="18" charset="0"/>
              </a:rPr>
              <a:t>Media key players, influence on health of people. </a:t>
            </a:r>
          </a:p>
          <a:p>
            <a:pPr eaLnBrk="1" hangingPunct="1"/>
            <a:r>
              <a:rPr lang="en-US" sz="4000" dirty="0" smtClean="0">
                <a:latin typeface="Times New Roman" pitchFamily="18" charset="0"/>
                <a:cs typeface="Times New Roman" pitchFamily="18" charset="0"/>
              </a:rPr>
              <a:t>Partnership with media ensures their collaboration and that correct information is passed on. </a:t>
            </a:r>
          </a:p>
          <a:p>
            <a:pPr eaLnBrk="1" hangingPunct="1"/>
            <a:r>
              <a:rPr lang="en-US" sz="4000" dirty="0" smtClean="0">
                <a:latin typeface="Times New Roman" pitchFamily="18" charset="0"/>
                <a:cs typeface="Times New Roman" pitchFamily="18" charset="0"/>
              </a:rPr>
              <a:t>Free flow of information both ways, on matters vital to health.</a:t>
            </a:r>
          </a:p>
        </p:txBody>
      </p:sp>
    </p:spTree>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76200"/>
            <a:ext cx="8915400" cy="1143000"/>
          </a:xfrm>
        </p:spPr>
        <p:txBody>
          <a:bodyPr>
            <a:normAutofit fontScale="90000"/>
          </a:bodyPr>
          <a:lstStyle/>
          <a:p>
            <a:pPr eaLnBrk="1" hangingPunct="1"/>
            <a:r>
              <a:rPr lang="en-AU" dirty="0" smtClean="0">
                <a:solidFill>
                  <a:srgbClr val="FF0000"/>
                </a:solidFill>
                <a:latin typeface="Times New Roman" pitchFamily="18" charset="0"/>
                <a:cs typeface="Times New Roman" pitchFamily="18" charset="0"/>
              </a:rPr>
              <a:t>Health Promotion </a:t>
            </a:r>
            <a:br>
              <a:rPr lang="en-AU" dirty="0" smtClean="0">
                <a:solidFill>
                  <a:srgbClr val="FF0000"/>
                </a:solidFill>
                <a:latin typeface="Times New Roman" pitchFamily="18" charset="0"/>
                <a:cs typeface="Times New Roman" pitchFamily="18" charset="0"/>
              </a:rPr>
            </a:br>
            <a:r>
              <a:rPr lang="en-AU" dirty="0" smtClean="0">
                <a:solidFill>
                  <a:srgbClr val="FF0000"/>
                </a:solidFill>
                <a:latin typeface="Times New Roman" pitchFamily="18" charset="0"/>
                <a:cs typeface="Times New Roman" pitchFamily="18" charset="0"/>
              </a:rPr>
              <a:t>- key developments</a:t>
            </a:r>
          </a:p>
        </p:txBody>
      </p:sp>
      <p:sp>
        <p:nvSpPr>
          <p:cNvPr id="11267" name="Rectangle 3"/>
          <p:cNvSpPr>
            <a:spLocks noGrp="1" noChangeArrowheads="1"/>
          </p:cNvSpPr>
          <p:nvPr>
            <p:ph idx="1"/>
          </p:nvPr>
        </p:nvSpPr>
        <p:spPr>
          <a:xfrm>
            <a:off x="304800" y="2133600"/>
            <a:ext cx="7848600" cy="5029200"/>
          </a:xfrm>
        </p:spPr>
        <p:txBody>
          <a:bodyPr>
            <a:noAutofit/>
          </a:bodyPr>
          <a:lstStyle/>
          <a:p>
            <a:pPr eaLnBrk="1" hangingPunct="1">
              <a:lnSpc>
                <a:spcPct val="90000"/>
              </a:lnSpc>
              <a:spcBef>
                <a:spcPct val="50000"/>
              </a:spcBef>
            </a:pPr>
            <a:r>
              <a:rPr lang="en-AU" sz="4000" dirty="0" smtClean="0">
                <a:latin typeface="Times New Roman" pitchFamily="18" charset="0"/>
                <a:cs typeface="Times New Roman" pitchFamily="18" charset="0"/>
              </a:rPr>
              <a:t>WHO definition of health (1948, 1998)</a:t>
            </a:r>
          </a:p>
          <a:p>
            <a:pPr eaLnBrk="1" hangingPunct="1">
              <a:lnSpc>
                <a:spcPct val="90000"/>
              </a:lnSpc>
              <a:spcBef>
                <a:spcPct val="50000"/>
              </a:spcBef>
            </a:pPr>
            <a:r>
              <a:rPr lang="en-AU" sz="4000" dirty="0" smtClean="0">
                <a:latin typeface="Times New Roman" pitchFamily="18" charset="0"/>
                <a:cs typeface="Times New Roman" pitchFamily="18" charset="0"/>
              </a:rPr>
              <a:t> Declaration of Alma Ata (1978)</a:t>
            </a:r>
          </a:p>
          <a:p>
            <a:pPr eaLnBrk="1" hangingPunct="1">
              <a:lnSpc>
                <a:spcPct val="90000"/>
              </a:lnSpc>
              <a:spcBef>
                <a:spcPct val="50000"/>
              </a:spcBef>
              <a:buFont typeface="Wingdings" pitchFamily="2" charset="2"/>
              <a:buNone/>
            </a:pPr>
            <a:r>
              <a:rPr lang="en-AU" sz="4000" dirty="0" smtClean="0">
                <a:latin typeface="Times New Roman" pitchFamily="18" charset="0"/>
                <a:cs typeface="Times New Roman" pitchFamily="18" charset="0"/>
              </a:rPr>
              <a:t>	- blueprint for PHC</a:t>
            </a:r>
          </a:p>
          <a:p>
            <a:pPr eaLnBrk="1" hangingPunct="1">
              <a:lnSpc>
                <a:spcPct val="90000"/>
              </a:lnSpc>
              <a:spcBef>
                <a:spcPct val="50000"/>
              </a:spcBef>
              <a:buFont typeface="Wingdings" pitchFamily="2" charset="2"/>
              <a:buNone/>
            </a:pPr>
            <a:r>
              <a:rPr lang="en-AU" sz="4000" dirty="0" smtClean="0">
                <a:latin typeface="Times New Roman" pitchFamily="18" charset="0"/>
                <a:cs typeface="Times New Roman" pitchFamily="18" charset="0"/>
              </a:rPr>
              <a:t>	- ‘Health For All by the Year 2000’</a:t>
            </a:r>
          </a:p>
          <a:p>
            <a:pPr eaLnBrk="1" hangingPunct="1">
              <a:lnSpc>
                <a:spcPct val="90000"/>
              </a:lnSpc>
              <a:spcBef>
                <a:spcPct val="50000"/>
              </a:spcBef>
            </a:pPr>
            <a:r>
              <a:rPr lang="en-AU" sz="4000" dirty="0" smtClean="0">
                <a:latin typeface="Times New Roman" pitchFamily="18" charset="0"/>
                <a:cs typeface="Times New Roman" pitchFamily="18" charset="0"/>
              </a:rPr>
              <a:t> Ottawa Charter (1986)</a:t>
            </a:r>
          </a:p>
        </p:txBody>
      </p:sp>
    </p:spTree>
  </p:cSld>
  <p:clrMapOvr>
    <a:masterClrMapping/>
  </p:clrMapOvr>
  <p:transition spd="med"/>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nSpc>
                <a:spcPct val="90000"/>
              </a:lnSpc>
              <a:spcBef>
                <a:spcPct val="50000"/>
              </a:spcBef>
            </a:pPr>
            <a:r>
              <a:rPr lang="en-AU" sz="4400" dirty="0" smtClean="0">
                <a:latin typeface="Times New Roman" pitchFamily="18" charset="0"/>
                <a:cs typeface="Times New Roman" pitchFamily="18" charset="0"/>
              </a:rPr>
              <a:t>Laid down principles of HP still followed today </a:t>
            </a:r>
          </a:p>
          <a:p>
            <a:pPr>
              <a:lnSpc>
                <a:spcPct val="90000"/>
              </a:lnSpc>
              <a:spcBef>
                <a:spcPct val="50000"/>
              </a:spcBef>
            </a:pPr>
            <a:r>
              <a:rPr lang="en-AU" sz="4000" dirty="0" smtClean="0">
                <a:latin typeface="Times New Roman" pitchFamily="18" charset="0"/>
                <a:cs typeface="Times New Roman" pitchFamily="18" charset="0"/>
              </a:rPr>
              <a:t>Jakarta Declaration on Health Promotion into the 21</a:t>
            </a:r>
            <a:r>
              <a:rPr lang="en-AU" sz="4000" baseline="30000" dirty="0" smtClean="0">
                <a:latin typeface="Times New Roman" pitchFamily="18" charset="0"/>
                <a:cs typeface="Times New Roman" pitchFamily="18" charset="0"/>
              </a:rPr>
              <a:t>st</a:t>
            </a:r>
            <a:r>
              <a:rPr lang="en-AU" sz="4000" dirty="0" smtClean="0">
                <a:latin typeface="Times New Roman" pitchFamily="18" charset="0"/>
                <a:cs typeface="Times New Roman" pitchFamily="18" charset="0"/>
              </a:rPr>
              <a:t> Century (1997)</a:t>
            </a:r>
          </a:p>
          <a:p>
            <a:pPr>
              <a:lnSpc>
                <a:spcPct val="90000"/>
              </a:lnSpc>
              <a:spcBef>
                <a:spcPct val="50000"/>
              </a:spcBef>
            </a:pPr>
            <a:r>
              <a:rPr lang="en-AU" sz="4000" dirty="0" err="1" smtClean="0">
                <a:latin typeface="Times New Roman" pitchFamily="18" charset="0"/>
                <a:cs typeface="Times New Roman" pitchFamily="18" charset="0"/>
              </a:rPr>
              <a:t>Bancock</a:t>
            </a:r>
            <a:r>
              <a:rPr lang="en-AU" sz="4000" dirty="0" smtClean="0">
                <a:latin typeface="Times New Roman" pitchFamily="18" charset="0"/>
                <a:cs typeface="Times New Roman" pitchFamily="18" charset="0"/>
              </a:rPr>
              <a:t> Charter (OC revisited in 2005)</a:t>
            </a: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152400"/>
            <a:ext cx="8686800" cy="1600200"/>
          </a:xfrm>
        </p:spPr>
        <p:txBody>
          <a:bodyPr>
            <a:normAutofit fontScale="90000"/>
          </a:bodyPr>
          <a:lstStyle/>
          <a:p>
            <a:pPr eaLnBrk="1" hangingPunct="1"/>
            <a:r>
              <a:rPr lang="en-AU" dirty="0" smtClean="0">
                <a:solidFill>
                  <a:srgbClr val="FF0000"/>
                </a:solidFill>
                <a:latin typeface="Times New Roman" pitchFamily="18" charset="0"/>
                <a:cs typeface="Times New Roman" pitchFamily="18" charset="0"/>
              </a:rPr>
              <a:t>10 Key Action Areas for Health Promotion </a:t>
            </a:r>
            <a:r>
              <a:rPr lang="en-AU" dirty="0" smtClean="0">
                <a:latin typeface="Arial" pitchFamily="34" charset="0"/>
              </a:rPr>
              <a:t/>
            </a:r>
            <a:br>
              <a:rPr lang="en-AU" dirty="0" smtClean="0">
                <a:latin typeface="Arial" pitchFamily="34" charset="0"/>
              </a:rPr>
            </a:br>
            <a:r>
              <a:rPr lang="en-AU" sz="2400" dirty="0" smtClean="0"/>
              <a:t>(Ottawa Charter and Jakarta Declaration)</a:t>
            </a:r>
          </a:p>
        </p:txBody>
      </p:sp>
      <p:sp>
        <p:nvSpPr>
          <p:cNvPr id="12291" name="Rectangle 3"/>
          <p:cNvSpPr>
            <a:spLocks noGrp="1" noChangeArrowheads="1"/>
          </p:cNvSpPr>
          <p:nvPr>
            <p:ph type="body" sz="half" idx="1"/>
          </p:nvPr>
        </p:nvSpPr>
        <p:spPr>
          <a:xfrm>
            <a:off x="1066800" y="1752600"/>
            <a:ext cx="7467600" cy="4572000"/>
          </a:xfrm>
        </p:spPr>
        <p:txBody>
          <a:bodyPr>
            <a:noAutofit/>
          </a:bodyPr>
          <a:lstStyle/>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Build healthy public policy</a:t>
            </a:r>
          </a:p>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Create supportive environments</a:t>
            </a:r>
          </a:p>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Strengthen community action</a:t>
            </a:r>
          </a:p>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Develop personal skills</a:t>
            </a:r>
          </a:p>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Reorient health services towards primary health </a:t>
            </a:r>
            <a:r>
              <a:rPr lang="en-AU" sz="3600" dirty="0" err="1" smtClean="0">
                <a:latin typeface="Times New Roman" pitchFamily="18" charset="0"/>
                <a:cs typeface="Times New Roman" pitchFamily="18" charset="0"/>
              </a:rPr>
              <a:t>health</a:t>
            </a:r>
            <a:r>
              <a:rPr lang="en-AU" sz="3600" dirty="0" smtClean="0">
                <a:latin typeface="Times New Roman" pitchFamily="18" charset="0"/>
                <a:cs typeface="Times New Roman" pitchFamily="18" charset="0"/>
              </a:rPr>
              <a:t> care</a:t>
            </a:r>
          </a:p>
          <a:p>
            <a:pPr marL="742950" indent="-742950" eaLnBrk="1" hangingPunct="1">
              <a:lnSpc>
                <a:spcPct val="90000"/>
              </a:lnSpc>
              <a:buFont typeface="+mj-lt"/>
              <a:buAutoNum type="arabicPeriod"/>
            </a:pPr>
            <a:r>
              <a:rPr lang="en-AU" sz="3600" dirty="0" smtClean="0">
                <a:latin typeface="Times New Roman" pitchFamily="18" charset="0"/>
                <a:cs typeface="Times New Roman" pitchFamily="18" charset="0"/>
              </a:rPr>
              <a:t>Promote social responsibility for health</a:t>
            </a:r>
          </a:p>
        </p:txBody>
      </p:sp>
      <p:pic>
        <p:nvPicPr>
          <p:cNvPr id="12292" name="Picture 6" descr="C:\Program Files\Common Files\Microsoft Shared\Clipart\themes1\Lines\BD21313_.GIF"/>
          <p:cNvPicPr>
            <a:picLocks noGrp="1" noChangeAspect="1" noChangeArrowheads="1"/>
          </p:cNvPicPr>
          <p:nvPr>
            <p:ph type="clipArt" sz="half" idx="2"/>
          </p:nvPr>
        </p:nvPicPr>
        <p:blipFill>
          <a:blip r:embed="rId2"/>
          <a:srcRect/>
          <a:stretch>
            <a:fillRect/>
          </a:stretch>
        </p:blipFill>
        <p:spPr>
          <a:xfrm>
            <a:off x="2133600" y="6557963"/>
            <a:ext cx="3810000" cy="147637"/>
          </a:xfrm>
        </p:spPr>
      </p:pic>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762000" y="1981200"/>
            <a:ext cx="7924800" cy="4114800"/>
          </a:xfrm>
        </p:spPr>
        <p:txBody>
          <a:bodyPr>
            <a:noAutofit/>
          </a:bodyPr>
          <a:lstStyle/>
          <a:p>
            <a:pPr>
              <a:lnSpc>
                <a:spcPct val="90000"/>
              </a:lnSpc>
              <a:buNone/>
            </a:pPr>
            <a:r>
              <a:rPr lang="en-AU" dirty="0" smtClean="0">
                <a:latin typeface="Times New Roman" pitchFamily="18" charset="0"/>
                <a:cs typeface="Times New Roman" pitchFamily="18" charset="0"/>
              </a:rPr>
              <a:t>7.Increase investment for health development to address social inequalities leading to poor health</a:t>
            </a:r>
          </a:p>
          <a:p>
            <a:pPr>
              <a:lnSpc>
                <a:spcPct val="90000"/>
              </a:lnSpc>
              <a:buNone/>
            </a:pPr>
            <a:r>
              <a:rPr lang="en-AU" dirty="0" smtClean="0">
                <a:latin typeface="Times New Roman" pitchFamily="18" charset="0"/>
                <a:cs typeface="Times New Roman" pitchFamily="18" charset="0"/>
              </a:rPr>
              <a:t>8.Consolidate and expand partnerships for health </a:t>
            </a:r>
          </a:p>
          <a:p>
            <a:pPr>
              <a:lnSpc>
                <a:spcPct val="90000"/>
              </a:lnSpc>
              <a:buNone/>
            </a:pPr>
            <a:r>
              <a:rPr lang="en-AU" dirty="0" smtClean="0">
                <a:latin typeface="Times New Roman" pitchFamily="18" charset="0"/>
                <a:cs typeface="Times New Roman" pitchFamily="18" charset="0"/>
              </a:rPr>
              <a:t>9.Strengthen communities and increase community capacity to empower the individual</a:t>
            </a:r>
          </a:p>
          <a:p>
            <a:pPr>
              <a:lnSpc>
                <a:spcPct val="90000"/>
              </a:lnSpc>
              <a:buNone/>
            </a:pPr>
            <a:r>
              <a:rPr lang="en-AU" dirty="0" smtClean="0">
                <a:latin typeface="Times New Roman" pitchFamily="18" charset="0"/>
                <a:cs typeface="Times New Roman" pitchFamily="18" charset="0"/>
              </a:rPr>
              <a:t>10.Secure an infrastructure for health promotion</a:t>
            </a:r>
          </a:p>
        </p:txBody>
      </p:sp>
      <p:sp>
        <p:nvSpPr>
          <p:cNvPr id="4" name="ClipArt Placeholder 3"/>
          <p:cNvSpPr>
            <a:spLocks noGrp="1"/>
          </p:cNvSpPr>
          <p:nvPr>
            <p:ph type="clipArt" sz="half" idx="2"/>
          </p:nvPr>
        </p:nvSpPr>
        <p:spPr>
          <a:xfrm>
            <a:off x="9144000" y="1905000"/>
            <a:ext cx="1752600" cy="4114800"/>
          </a:xfrm>
        </p:spPr>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686800" cy="6477000"/>
          </a:xfrm>
        </p:spPr>
        <p:txBody>
          <a:bodyPr>
            <a:noAutofit/>
          </a:bodyPr>
          <a:lstStyle/>
          <a:p>
            <a:pPr>
              <a:buFont typeface="Wingdings" pitchFamily="2" charset="2"/>
              <a:buChar char="Ø"/>
            </a:pPr>
            <a:r>
              <a:rPr lang="en-US" dirty="0" smtClean="0">
                <a:latin typeface="Times New Roman" pitchFamily="18" charset="0"/>
                <a:cs typeface="Times New Roman" pitchFamily="18" charset="0"/>
              </a:rPr>
              <a:t>A number of approaches are applied in health promotion, owing to the diversity in influences on health </a:t>
            </a:r>
          </a:p>
          <a:p>
            <a:pPr>
              <a:buFont typeface="Wingdings" pitchFamily="2" charset="2"/>
              <a:buChar char="Ø"/>
            </a:pPr>
            <a:r>
              <a:rPr lang="en-US" dirty="0" smtClean="0">
                <a:latin typeface="Times New Roman" pitchFamily="18" charset="0"/>
                <a:cs typeface="Times New Roman" pitchFamily="18" charset="0"/>
              </a:rPr>
              <a:t>The approaches have different objectives including;</a:t>
            </a:r>
          </a:p>
          <a:p>
            <a:r>
              <a:rPr lang="en-US" dirty="0" smtClean="0">
                <a:latin typeface="Times New Roman" pitchFamily="18" charset="0"/>
                <a:cs typeface="Times New Roman" pitchFamily="18" charset="0"/>
              </a:rPr>
              <a:t>To prevent disease</a:t>
            </a:r>
          </a:p>
          <a:p>
            <a:r>
              <a:rPr lang="en-US" dirty="0" smtClean="0">
                <a:latin typeface="Times New Roman" pitchFamily="18" charset="0"/>
                <a:cs typeface="Times New Roman" pitchFamily="18" charset="0"/>
              </a:rPr>
              <a:t>To ensure people are well informed and able to make health choices</a:t>
            </a:r>
          </a:p>
          <a:p>
            <a:r>
              <a:rPr lang="en-US" dirty="0" smtClean="0">
                <a:latin typeface="Times New Roman" pitchFamily="18" charset="0"/>
                <a:cs typeface="Times New Roman" pitchFamily="18" charset="0"/>
              </a:rPr>
              <a:t>To make people acquire the skills and confidence to take greater control over their health</a:t>
            </a:r>
          </a:p>
          <a:p>
            <a:r>
              <a:rPr lang="en-US" dirty="0" smtClean="0">
                <a:latin typeface="Times New Roman" pitchFamily="18" charset="0"/>
                <a:cs typeface="Times New Roman" pitchFamily="18" charset="0"/>
              </a:rPr>
              <a:t>To change policies and environments in order to facilitate healthy choices</a:t>
            </a: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Rectangle 9"/>
          <p:cNvSpPr>
            <a:spLocks noGrp="1" noChangeArrowheads="1"/>
          </p:cNvSpPr>
          <p:nvPr>
            <p:ph type="title"/>
          </p:nvPr>
        </p:nvSpPr>
        <p:spPr>
          <a:xfrm>
            <a:off x="609600" y="476250"/>
            <a:ext cx="8534400" cy="865188"/>
          </a:xfrm>
        </p:spPr>
        <p:txBody>
          <a:bodyPr>
            <a:noAutofit/>
          </a:bodyPr>
          <a:lstStyle/>
          <a:p>
            <a:pPr algn="ctr" eaLnBrk="1" hangingPunct="1"/>
            <a:r>
              <a:rPr lang="en-US" sz="3200" dirty="0" smtClean="0">
                <a:solidFill>
                  <a:srgbClr val="FF0000"/>
                </a:solidFill>
                <a:latin typeface="Times New Roman" pitchFamily="18" charset="0"/>
                <a:cs typeface="Times New Roman" pitchFamily="18" charset="0"/>
              </a:rPr>
              <a:t>IMPORTANT AREAS FOR CONSIDERATION IN HEALTH PROMOTION</a:t>
            </a:r>
          </a:p>
        </p:txBody>
      </p:sp>
      <p:sp>
        <p:nvSpPr>
          <p:cNvPr id="6147" name="Slide Number Placeholder 4"/>
          <p:cNvSpPr>
            <a:spLocks noGrp="1"/>
          </p:cNvSpPr>
          <p:nvPr>
            <p:ph type="sldNum" sz="quarter" idx="12"/>
          </p:nvPr>
        </p:nvSpPr>
        <p:spPr>
          <a:noFill/>
        </p:spPr>
        <p:txBody>
          <a:bodyPr/>
          <a:lstStyle/>
          <a:p>
            <a:fld id="{2B0B9FE6-A289-4E40-88F7-647540379FB6}" type="slidenum">
              <a:rPr lang="en-US" smtClean="0"/>
              <a:pPr/>
              <a:t>120</a:t>
            </a:fld>
            <a:endParaRPr lang="en-US" smtClean="0"/>
          </a:p>
        </p:txBody>
      </p:sp>
      <p:graphicFrame>
        <p:nvGraphicFramePr>
          <p:cNvPr id="6146" name="Object 2"/>
          <p:cNvGraphicFramePr>
            <a:graphicFrameLocks noChangeAspect="1"/>
          </p:cNvGraphicFramePr>
          <p:nvPr/>
        </p:nvGraphicFramePr>
        <p:xfrm>
          <a:off x="1905000" y="1439863"/>
          <a:ext cx="6400800" cy="5113337"/>
        </p:xfrm>
        <a:graphic>
          <a:graphicData uri="http://schemas.openxmlformats.org/presentationml/2006/ole">
            <p:oleObj spid="_x0000_s56322" name="Clip" r:id="rId3" imgW="3709988" imgH="2963863" progId="">
              <p:embed/>
            </p:oleObj>
          </a:graphicData>
        </a:graphic>
      </p:graphicFrame>
      <p:sp>
        <p:nvSpPr>
          <p:cNvPr id="6148" name="Text Box 3"/>
          <p:cNvSpPr txBox="1">
            <a:spLocks noChangeArrowheads="1"/>
          </p:cNvSpPr>
          <p:nvPr/>
        </p:nvSpPr>
        <p:spPr bwMode="auto">
          <a:xfrm>
            <a:off x="2209800" y="1820863"/>
            <a:ext cx="2133600" cy="1187450"/>
          </a:xfrm>
          <a:prstGeom prst="rect">
            <a:avLst/>
          </a:prstGeom>
          <a:noFill/>
          <a:ln w="9525">
            <a:noFill/>
            <a:miter lim="800000"/>
            <a:headEnd/>
            <a:tailEnd/>
          </a:ln>
        </p:spPr>
        <p:txBody>
          <a:bodyPr>
            <a:spAutoFit/>
          </a:bodyPr>
          <a:lstStyle/>
          <a:p>
            <a:pPr>
              <a:spcBef>
                <a:spcPct val="50000"/>
              </a:spcBef>
            </a:pPr>
            <a:r>
              <a:rPr lang="en-US" b="1">
                <a:solidFill>
                  <a:schemeClr val="bg1"/>
                </a:solidFill>
              </a:rPr>
              <a:t>Building a healthy public policy</a:t>
            </a:r>
          </a:p>
        </p:txBody>
      </p:sp>
      <p:sp>
        <p:nvSpPr>
          <p:cNvPr id="6149" name="Text Box 4"/>
          <p:cNvSpPr txBox="1">
            <a:spLocks noChangeArrowheads="1"/>
          </p:cNvSpPr>
          <p:nvPr/>
        </p:nvSpPr>
        <p:spPr bwMode="auto">
          <a:xfrm>
            <a:off x="5562600" y="1744663"/>
            <a:ext cx="2514600" cy="1187450"/>
          </a:xfrm>
          <a:prstGeom prst="rect">
            <a:avLst/>
          </a:prstGeom>
          <a:noFill/>
          <a:ln w="9525">
            <a:noFill/>
            <a:miter lim="800000"/>
            <a:headEnd/>
            <a:tailEnd/>
          </a:ln>
        </p:spPr>
        <p:txBody>
          <a:bodyPr>
            <a:spAutoFit/>
          </a:bodyPr>
          <a:lstStyle/>
          <a:p>
            <a:pPr algn="r">
              <a:spcBef>
                <a:spcPct val="50000"/>
              </a:spcBef>
            </a:pPr>
            <a:r>
              <a:rPr lang="en-US" b="1">
                <a:solidFill>
                  <a:schemeClr val="bg1"/>
                </a:solidFill>
              </a:rPr>
              <a:t>Creating supportive environments</a:t>
            </a:r>
          </a:p>
        </p:txBody>
      </p:sp>
      <p:sp>
        <p:nvSpPr>
          <p:cNvPr id="6150" name="Text Box 5"/>
          <p:cNvSpPr txBox="1">
            <a:spLocks noChangeArrowheads="1"/>
          </p:cNvSpPr>
          <p:nvPr/>
        </p:nvSpPr>
        <p:spPr bwMode="auto">
          <a:xfrm>
            <a:off x="2209800" y="5265738"/>
            <a:ext cx="2514600" cy="822325"/>
          </a:xfrm>
          <a:prstGeom prst="rect">
            <a:avLst/>
          </a:prstGeom>
          <a:noFill/>
          <a:ln w="9525">
            <a:noFill/>
            <a:miter lim="800000"/>
            <a:headEnd/>
            <a:tailEnd/>
          </a:ln>
        </p:spPr>
        <p:txBody>
          <a:bodyPr>
            <a:spAutoFit/>
          </a:bodyPr>
          <a:lstStyle/>
          <a:p>
            <a:pPr>
              <a:spcBef>
                <a:spcPct val="50000"/>
              </a:spcBef>
            </a:pPr>
            <a:r>
              <a:rPr lang="en-US" b="1">
                <a:solidFill>
                  <a:srgbClr val="3333FF"/>
                </a:solidFill>
              </a:rPr>
              <a:t>Developing personal skills</a:t>
            </a:r>
          </a:p>
        </p:txBody>
      </p:sp>
      <p:sp>
        <p:nvSpPr>
          <p:cNvPr id="6151" name="Text Box 6"/>
          <p:cNvSpPr txBox="1">
            <a:spLocks noChangeArrowheads="1"/>
          </p:cNvSpPr>
          <p:nvPr/>
        </p:nvSpPr>
        <p:spPr bwMode="auto">
          <a:xfrm>
            <a:off x="4038600" y="3573463"/>
            <a:ext cx="2057400" cy="1187450"/>
          </a:xfrm>
          <a:prstGeom prst="rect">
            <a:avLst/>
          </a:prstGeom>
          <a:noFill/>
          <a:ln w="9525">
            <a:noFill/>
            <a:miter lim="800000"/>
            <a:headEnd/>
            <a:tailEnd/>
          </a:ln>
        </p:spPr>
        <p:txBody>
          <a:bodyPr>
            <a:spAutoFit/>
          </a:bodyPr>
          <a:lstStyle/>
          <a:p>
            <a:pPr algn="ctr">
              <a:spcBef>
                <a:spcPct val="50000"/>
              </a:spcBef>
            </a:pPr>
            <a:r>
              <a:rPr lang="en-US" b="1">
                <a:solidFill>
                  <a:srgbClr val="3333FF"/>
                </a:solidFill>
              </a:rPr>
              <a:t>Strengthening community action</a:t>
            </a:r>
          </a:p>
        </p:txBody>
      </p:sp>
      <p:sp>
        <p:nvSpPr>
          <p:cNvPr id="6152" name="Text Box 7"/>
          <p:cNvSpPr txBox="1">
            <a:spLocks noChangeArrowheads="1"/>
          </p:cNvSpPr>
          <p:nvPr/>
        </p:nvSpPr>
        <p:spPr bwMode="auto">
          <a:xfrm>
            <a:off x="5867400" y="5265738"/>
            <a:ext cx="2133600" cy="822325"/>
          </a:xfrm>
          <a:prstGeom prst="rect">
            <a:avLst/>
          </a:prstGeom>
          <a:noFill/>
          <a:ln w="9525">
            <a:noFill/>
            <a:miter lim="800000"/>
            <a:headEnd/>
            <a:tailEnd/>
          </a:ln>
        </p:spPr>
        <p:txBody>
          <a:bodyPr>
            <a:spAutoFit/>
          </a:bodyPr>
          <a:lstStyle/>
          <a:p>
            <a:pPr algn="r">
              <a:spcBef>
                <a:spcPct val="50000"/>
              </a:spcBef>
            </a:pPr>
            <a:r>
              <a:rPr lang="en-US" b="1">
                <a:solidFill>
                  <a:schemeClr val="bg1"/>
                </a:solidFill>
              </a:rPr>
              <a:t>Reorientating health services</a:t>
            </a: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latin typeface="Times New Roman" pitchFamily="18" charset="0"/>
                <a:cs typeface="Times New Roman" pitchFamily="18" charset="0"/>
              </a:rPr>
              <a:t>COMMUNITY SKILLS:</a:t>
            </a:r>
            <a:br>
              <a:rPr lang="en-US" dirty="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smtClean="0"/>
          </a:p>
          <a:p>
            <a:pPr eaLnBrk="0" hangingPunct="0">
              <a:buNone/>
            </a:pPr>
            <a:r>
              <a:rPr lang="en-AU" sz="3600" dirty="0">
                <a:latin typeface="Times New Roman" pitchFamily="18" charset="0"/>
                <a:cs typeface="Times New Roman" pitchFamily="18" charset="0"/>
              </a:rPr>
              <a:t>Some of the skills needed include those that will:</a:t>
            </a:r>
          </a:p>
          <a:p>
            <a:pPr eaLnBrk="0" hangingPunct="0">
              <a:buFontTx/>
              <a:buChar char="•"/>
            </a:pPr>
            <a:r>
              <a:rPr lang="en-AU" sz="3600" dirty="0">
                <a:latin typeface="Times New Roman" pitchFamily="18" charset="0"/>
                <a:cs typeface="Times New Roman" pitchFamily="18" charset="0"/>
              </a:rPr>
              <a:t> Strengthen community action</a:t>
            </a:r>
          </a:p>
          <a:p>
            <a:pPr eaLnBrk="0" hangingPunct="0">
              <a:buFontTx/>
              <a:buChar char="•"/>
            </a:pPr>
            <a:r>
              <a:rPr lang="en-AU" sz="3600" dirty="0">
                <a:latin typeface="Times New Roman" pitchFamily="18" charset="0"/>
                <a:cs typeface="Times New Roman" pitchFamily="18" charset="0"/>
              </a:rPr>
              <a:t> Develop personal skills</a:t>
            </a:r>
          </a:p>
          <a:p>
            <a:pPr eaLnBrk="0" hangingPunct="0">
              <a:buFontTx/>
              <a:buChar char="•"/>
            </a:pPr>
            <a:r>
              <a:rPr lang="en-AU" sz="3600" dirty="0">
                <a:latin typeface="Times New Roman" pitchFamily="18" charset="0"/>
                <a:cs typeface="Times New Roman" pitchFamily="18" charset="0"/>
              </a:rPr>
              <a:t> Re-orient health services</a:t>
            </a:r>
          </a:p>
          <a:p>
            <a:pPr eaLnBrk="0" hangingPunct="0">
              <a:spcBef>
                <a:spcPct val="50000"/>
              </a:spcBef>
            </a:pPr>
            <a:endParaRPr lang="en-AU" dirty="0">
              <a:latin typeface="Arial" pitchFamily="34" charset="0"/>
            </a:endParaRPr>
          </a:p>
          <a:p>
            <a:endParaRPr lang="en-US" dirty="0" smtClean="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AU" smtClean="0"/>
              <a:t>.</a:t>
            </a:r>
          </a:p>
        </p:txBody>
      </p:sp>
      <p:sp>
        <p:nvSpPr>
          <p:cNvPr id="16387" name="Rectangle 3"/>
          <p:cNvSpPr>
            <a:spLocks noGrp="1" noChangeArrowheads="1"/>
          </p:cNvSpPr>
          <p:nvPr>
            <p:ph sz="half" idx="1"/>
          </p:nvPr>
        </p:nvSpPr>
        <p:spPr>
          <a:xfrm>
            <a:off x="533400" y="228600"/>
            <a:ext cx="3962400" cy="6629400"/>
          </a:xfrm>
        </p:spPr>
        <p:txBody>
          <a:bodyPr>
            <a:normAutofit fontScale="25000" lnSpcReduction="20000"/>
          </a:bodyPr>
          <a:lstStyle/>
          <a:p>
            <a:pPr eaLnBrk="1" hangingPunct="1">
              <a:lnSpc>
                <a:spcPct val="90000"/>
              </a:lnSpc>
              <a:buFont typeface="Wingdings" pitchFamily="2" charset="2"/>
              <a:buNone/>
            </a:pPr>
            <a:r>
              <a:rPr lang="en-AU" sz="11200" dirty="0" smtClean="0">
                <a:solidFill>
                  <a:srgbClr val="FF0000"/>
                </a:solidFill>
                <a:latin typeface="Times New Roman" pitchFamily="18" charset="0"/>
                <a:cs typeface="Times New Roman" pitchFamily="18" charset="0"/>
              </a:rPr>
              <a:t>Strengthen </a:t>
            </a:r>
            <a:r>
              <a:rPr lang="en-AU" sz="11200" smtClean="0">
                <a:solidFill>
                  <a:srgbClr val="FF0000"/>
                </a:solidFill>
                <a:latin typeface="Times New Roman" pitchFamily="18" charset="0"/>
                <a:cs typeface="Times New Roman" pitchFamily="18" charset="0"/>
              </a:rPr>
              <a:t>community action</a:t>
            </a:r>
          </a:p>
          <a:p>
            <a:pPr eaLnBrk="1" hangingPunct="1">
              <a:lnSpc>
                <a:spcPct val="90000"/>
              </a:lnSpc>
              <a:buFont typeface="Wingdings" pitchFamily="2" charset="2"/>
              <a:buNone/>
            </a:pPr>
            <a:r>
              <a:rPr lang="en-AU" sz="12800" smtClean="0">
                <a:latin typeface="Times New Roman" pitchFamily="18" charset="0"/>
                <a:cs typeface="Times New Roman" pitchFamily="18" charset="0"/>
              </a:rPr>
              <a:t>Enable </a:t>
            </a:r>
            <a:r>
              <a:rPr lang="en-AU" sz="12800" dirty="0" smtClean="0">
                <a:latin typeface="Times New Roman" pitchFamily="18" charset="0"/>
                <a:cs typeface="Times New Roman" pitchFamily="18" charset="0"/>
              </a:rPr>
              <a:t>and empower communities, provide resources so they actively participate in health decisions which leads to better health outcomes. They can apply those skills to other situations themselves need to determine what their needs are and how they best can be met.</a:t>
            </a:r>
          </a:p>
          <a:p>
            <a:pPr eaLnBrk="1" hangingPunct="1">
              <a:lnSpc>
                <a:spcPct val="90000"/>
              </a:lnSpc>
            </a:pPr>
            <a:r>
              <a:rPr lang="en-AU" sz="12800" dirty="0" smtClean="0">
                <a:latin typeface="Times New Roman" pitchFamily="18" charset="0"/>
                <a:cs typeface="Times New Roman" pitchFamily="18" charset="0"/>
              </a:rPr>
              <a:t>Community development.</a:t>
            </a:r>
          </a:p>
          <a:p>
            <a:pPr eaLnBrk="1" hangingPunct="1">
              <a:lnSpc>
                <a:spcPct val="90000"/>
              </a:lnSpc>
            </a:pPr>
            <a:r>
              <a:rPr lang="en-AU" sz="12800" dirty="0" smtClean="0">
                <a:latin typeface="Times New Roman" pitchFamily="18" charset="0"/>
                <a:cs typeface="Times New Roman" pitchFamily="18" charset="0"/>
              </a:rPr>
              <a:t>Capacity building.</a:t>
            </a:r>
          </a:p>
        </p:txBody>
      </p:sp>
      <p:sp>
        <p:nvSpPr>
          <p:cNvPr id="16388" name="Rectangle 4"/>
          <p:cNvSpPr>
            <a:spLocks noGrp="1" noChangeArrowheads="1"/>
          </p:cNvSpPr>
          <p:nvPr>
            <p:ph sz="half" idx="2"/>
          </p:nvPr>
        </p:nvSpPr>
        <p:spPr>
          <a:xfrm>
            <a:off x="4648200" y="304800"/>
            <a:ext cx="3810000" cy="5791200"/>
          </a:xfrm>
        </p:spPr>
        <p:txBody>
          <a:bodyPr>
            <a:normAutofit fontScale="25000" lnSpcReduction="20000"/>
          </a:bodyPr>
          <a:lstStyle/>
          <a:p>
            <a:pPr eaLnBrk="1" hangingPunct="1">
              <a:lnSpc>
                <a:spcPct val="90000"/>
              </a:lnSpc>
              <a:buFont typeface="Wingdings" pitchFamily="2" charset="2"/>
              <a:buNone/>
            </a:pPr>
            <a:r>
              <a:rPr lang="en-AU" sz="12800" dirty="0" smtClean="0">
                <a:solidFill>
                  <a:srgbClr val="FF0000"/>
                </a:solidFill>
                <a:latin typeface="Times New Roman" pitchFamily="18" charset="0"/>
                <a:cs typeface="Times New Roman" pitchFamily="18" charset="0"/>
              </a:rPr>
              <a:t>Reorient heath services</a:t>
            </a:r>
          </a:p>
          <a:p>
            <a:pPr eaLnBrk="1" hangingPunct="1">
              <a:lnSpc>
                <a:spcPct val="90000"/>
              </a:lnSpc>
            </a:pPr>
            <a:endParaRPr lang="en-AU" sz="3600" i="1" dirty="0" smtClean="0">
              <a:solidFill>
                <a:schemeClr val="tx2"/>
              </a:solidFill>
              <a:latin typeface="Arial" pitchFamily="34" charset="0"/>
            </a:endParaRPr>
          </a:p>
          <a:p>
            <a:pPr eaLnBrk="1" hangingPunct="1">
              <a:lnSpc>
                <a:spcPct val="90000"/>
              </a:lnSpc>
              <a:buNone/>
            </a:pPr>
            <a:r>
              <a:rPr lang="en-AU" sz="12800" dirty="0" smtClean="0">
                <a:latin typeface="Times New Roman" pitchFamily="18" charset="0"/>
                <a:cs typeface="Times New Roman" pitchFamily="18" charset="0"/>
              </a:rPr>
              <a:t>Aim for a balance between health promotion and treatment services?</a:t>
            </a:r>
          </a:p>
          <a:p>
            <a:pPr eaLnBrk="1" hangingPunct="1">
              <a:lnSpc>
                <a:spcPct val="90000"/>
              </a:lnSpc>
            </a:pPr>
            <a:r>
              <a:rPr lang="en-AU" sz="12800" dirty="0" smtClean="0">
                <a:latin typeface="Times New Roman" pitchFamily="18" charset="0"/>
                <a:cs typeface="Times New Roman" pitchFamily="18" charset="0"/>
              </a:rPr>
              <a:t>How can we work with other sectors whose work impacts on health? </a:t>
            </a:r>
          </a:p>
          <a:p>
            <a:pPr eaLnBrk="1" hangingPunct="1">
              <a:lnSpc>
                <a:spcPct val="90000"/>
              </a:lnSpc>
            </a:pPr>
            <a:r>
              <a:rPr lang="en-AU" sz="12800" dirty="0" smtClean="0">
                <a:latin typeface="Times New Roman" pitchFamily="18" charset="0"/>
                <a:cs typeface="Times New Roman" pitchFamily="18" charset="0"/>
              </a:rPr>
              <a:t>Include health promotion in job descriptions, a designated role</a:t>
            </a:r>
            <a:r>
              <a:rPr lang="en-AU" sz="12800" dirty="0" smtClean="0">
                <a:latin typeface="Arial" pitchFamily="34" charset="0"/>
              </a:rPr>
              <a:t>.</a:t>
            </a:r>
            <a:endParaRPr lang="en-AU" sz="12800" dirty="0" smtClean="0"/>
          </a:p>
        </p:txBody>
      </p:sp>
    </p:spTree>
  </p:cSld>
  <p:clrMapOvr>
    <a:masterClrMapping/>
  </p:clrMapOvr>
  <p:transition spd="med"/>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228600"/>
            <a:ext cx="7772400" cy="1143000"/>
          </a:xfrm>
        </p:spPr>
        <p:txBody>
          <a:bodyPr>
            <a:normAutofit fontScale="90000"/>
          </a:bodyPr>
          <a:lstStyle/>
          <a:p>
            <a:pPr eaLnBrk="1" hangingPunct="1"/>
            <a:r>
              <a:rPr lang="en-AU" sz="4000" dirty="0" smtClean="0">
                <a:solidFill>
                  <a:srgbClr val="FF0000"/>
                </a:solidFill>
                <a:latin typeface="Times New Roman" pitchFamily="18" charset="0"/>
                <a:cs typeface="Times New Roman" pitchFamily="18" charset="0"/>
              </a:rPr>
              <a:t>Develop Personal Skills</a:t>
            </a:r>
            <a:br>
              <a:rPr lang="en-AU" sz="4000" dirty="0" smtClean="0">
                <a:solidFill>
                  <a:srgbClr val="FF0000"/>
                </a:solidFill>
                <a:latin typeface="Times New Roman" pitchFamily="18" charset="0"/>
                <a:cs typeface="Times New Roman" pitchFamily="18" charset="0"/>
              </a:rPr>
            </a:br>
            <a:r>
              <a:rPr lang="en-AU" sz="3600" dirty="0" smtClean="0">
                <a:solidFill>
                  <a:srgbClr val="FF0000"/>
                </a:solidFill>
                <a:latin typeface="Times New Roman" pitchFamily="18" charset="0"/>
                <a:cs typeface="Times New Roman" pitchFamily="18" charset="0"/>
              </a:rPr>
              <a:t> (the one we are most familiar with)</a:t>
            </a:r>
          </a:p>
        </p:txBody>
      </p:sp>
      <p:sp>
        <p:nvSpPr>
          <p:cNvPr id="17411" name="Rectangle 3"/>
          <p:cNvSpPr>
            <a:spLocks noGrp="1" noChangeArrowheads="1"/>
          </p:cNvSpPr>
          <p:nvPr>
            <p:ph idx="1"/>
          </p:nvPr>
        </p:nvSpPr>
        <p:spPr>
          <a:xfrm>
            <a:off x="152400" y="1524000"/>
            <a:ext cx="7772400" cy="4800600"/>
          </a:xfrm>
        </p:spPr>
        <p:txBody>
          <a:bodyPr>
            <a:noAutofit/>
          </a:bodyPr>
          <a:lstStyle/>
          <a:p>
            <a:pPr eaLnBrk="1" hangingPunct="1">
              <a:lnSpc>
                <a:spcPct val="90000"/>
              </a:lnSpc>
            </a:pPr>
            <a:r>
              <a:rPr lang="en-AU" sz="4000" dirty="0" smtClean="0">
                <a:latin typeface="Times New Roman" pitchFamily="18" charset="0"/>
                <a:cs typeface="Times New Roman" pitchFamily="18" charset="0"/>
              </a:rPr>
              <a:t>Provide information, education and skills.</a:t>
            </a:r>
          </a:p>
          <a:p>
            <a:pPr eaLnBrk="1" hangingPunct="1">
              <a:lnSpc>
                <a:spcPct val="90000"/>
              </a:lnSpc>
            </a:pPr>
            <a:r>
              <a:rPr lang="en-AU" sz="4000" dirty="0" smtClean="0">
                <a:latin typeface="Times New Roman" pitchFamily="18" charset="0"/>
                <a:cs typeface="Times New Roman" pitchFamily="18" charset="0"/>
              </a:rPr>
              <a:t>Those who gain skills are often the least likely to need them</a:t>
            </a:r>
          </a:p>
          <a:p>
            <a:pPr eaLnBrk="1" hangingPunct="1">
              <a:lnSpc>
                <a:spcPct val="90000"/>
              </a:lnSpc>
            </a:pPr>
            <a:r>
              <a:rPr lang="en-AU" sz="4000" dirty="0" smtClean="0">
                <a:latin typeface="Times New Roman" pitchFamily="18" charset="0"/>
                <a:cs typeface="Times New Roman" pitchFamily="18" charset="0"/>
              </a:rPr>
              <a:t>So be creative and reach others e.g. display or health screening or other activity – those who you need to reach may not attend/be able to read etc</a:t>
            </a:r>
          </a:p>
        </p:txBody>
      </p:sp>
    </p:spTree>
  </p:cSld>
  <p:clrMapOvr>
    <a:masterClrMapping/>
  </p:clrMapOvr>
  <p:transition spd="med"/>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n-AU" sz="4000" dirty="0" smtClean="0">
                <a:latin typeface="Times New Roman" pitchFamily="18" charset="0"/>
                <a:cs typeface="Times New Roman" pitchFamily="18" charset="0"/>
              </a:rPr>
              <a:t>Build skills at all levels - support others to work in a health promoting way.</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1143000"/>
          </a:xfrm>
        </p:spPr>
        <p:txBody>
          <a:bodyPr>
            <a:normAutofit fontScale="90000"/>
          </a:bodyPr>
          <a:lstStyle/>
          <a:p>
            <a:pPr eaLnBrk="1" hangingPunct="1"/>
            <a:r>
              <a:rPr lang="en-AU" dirty="0" smtClean="0">
                <a:solidFill>
                  <a:srgbClr val="FF0000"/>
                </a:solidFill>
                <a:latin typeface="Times New Roman" pitchFamily="18" charset="0"/>
                <a:cs typeface="Times New Roman" pitchFamily="18" charset="0"/>
              </a:rPr>
              <a:t>The health promoting way of working……..</a:t>
            </a:r>
          </a:p>
        </p:txBody>
      </p:sp>
      <p:sp>
        <p:nvSpPr>
          <p:cNvPr id="18435" name="Rectangle 3"/>
          <p:cNvSpPr>
            <a:spLocks noGrp="1" noChangeArrowheads="1"/>
          </p:cNvSpPr>
          <p:nvPr>
            <p:ph idx="1"/>
          </p:nvPr>
        </p:nvSpPr>
        <p:spPr>
          <a:xfrm>
            <a:off x="304800" y="1524000"/>
            <a:ext cx="8077200" cy="4800600"/>
          </a:xfrm>
        </p:spPr>
        <p:txBody>
          <a:bodyPr>
            <a:normAutofit/>
          </a:bodyPr>
          <a:lstStyle/>
          <a:p>
            <a:pPr eaLnBrk="1" hangingPunct="1">
              <a:lnSpc>
                <a:spcPct val="90000"/>
              </a:lnSpc>
            </a:pPr>
            <a:r>
              <a:rPr lang="en-AU" sz="4400" dirty="0" smtClean="0">
                <a:latin typeface="Times New Roman" pitchFamily="18" charset="0"/>
                <a:cs typeface="Times New Roman" pitchFamily="18" charset="0"/>
              </a:rPr>
              <a:t>Work with the community to identify priorities</a:t>
            </a:r>
          </a:p>
          <a:p>
            <a:pPr eaLnBrk="1" hangingPunct="1">
              <a:lnSpc>
                <a:spcPct val="90000"/>
              </a:lnSpc>
            </a:pPr>
            <a:r>
              <a:rPr lang="en-AU" sz="4400" dirty="0" smtClean="0">
                <a:latin typeface="Times New Roman" pitchFamily="18" charset="0"/>
                <a:cs typeface="Times New Roman" pitchFamily="18" charset="0"/>
              </a:rPr>
              <a:t>Support local initiatives </a:t>
            </a:r>
          </a:p>
          <a:p>
            <a:pPr eaLnBrk="1" hangingPunct="1">
              <a:lnSpc>
                <a:spcPct val="90000"/>
              </a:lnSpc>
            </a:pPr>
            <a:r>
              <a:rPr lang="en-AU" sz="4400" dirty="0" smtClean="0">
                <a:latin typeface="Times New Roman" pitchFamily="18" charset="0"/>
                <a:cs typeface="Times New Roman" pitchFamily="18" charset="0"/>
              </a:rPr>
              <a:t>Find out what is already happening</a:t>
            </a:r>
          </a:p>
          <a:p>
            <a:pPr eaLnBrk="1" hangingPunct="1">
              <a:lnSpc>
                <a:spcPct val="90000"/>
              </a:lnSpc>
            </a:pPr>
            <a:r>
              <a:rPr lang="en-AU" sz="4400" dirty="0" smtClean="0">
                <a:latin typeface="Times New Roman" pitchFamily="18" charset="0"/>
                <a:cs typeface="Times New Roman" pitchFamily="18" charset="0"/>
              </a:rPr>
              <a:t>Find out what people know and what they think is important</a:t>
            </a:r>
          </a:p>
        </p:txBody>
      </p:sp>
    </p:spTree>
  </p:cSld>
  <p:clrMapOvr>
    <a:masterClrMapping/>
  </p:clrMapOvr>
  <p:transition spd="med"/>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n-AU" sz="4000" dirty="0" smtClean="0">
                <a:latin typeface="Times New Roman" pitchFamily="18" charset="0"/>
                <a:cs typeface="Times New Roman" pitchFamily="18" charset="0"/>
              </a:rPr>
              <a:t>Share information</a:t>
            </a:r>
          </a:p>
          <a:p>
            <a:pPr>
              <a:lnSpc>
                <a:spcPct val="90000"/>
              </a:lnSpc>
            </a:pPr>
            <a:r>
              <a:rPr lang="en-AU" sz="4000" dirty="0" smtClean="0">
                <a:latin typeface="Times New Roman" pitchFamily="18" charset="0"/>
                <a:cs typeface="Times New Roman" pitchFamily="18" charset="0"/>
              </a:rPr>
              <a:t>Assist with skills development </a:t>
            </a:r>
          </a:p>
          <a:p>
            <a:pPr>
              <a:lnSpc>
                <a:spcPct val="90000"/>
              </a:lnSpc>
            </a:pPr>
            <a:r>
              <a:rPr lang="en-AU" sz="4000" dirty="0" smtClean="0">
                <a:latin typeface="Times New Roman" pitchFamily="18" charset="0"/>
                <a:cs typeface="Times New Roman" pitchFamily="18" charset="0"/>
              </a:rPr>
              <a:t>Assist with research &amp; information collection</a:t>
            </a:r>
          </a:p>
          <a:p>
            <a:pPr>
              <a:lnSpc>
                <a:spcPct val="90000"/>
              </a:lnSpc>
            </a:pPr>
            <a:r>
              <a:rPr lang="en-AU" sz="4000" dirty="0" smtClean="0">
                <a:latin typeface="Times New Roman" pitchFamily="18" charset="0"/>
                <a:cs typeface="Times New Roman" pitchFamily="18" charset="0"/>
              </a:rPr>
              <a:t>Help to plan community action</a:t>
            </a:r>
          </a:p>
          <a:p>
            <a:pPr>
              <a:lnSpc>
                <a:spcPct val="90000"/>
              </a:lnSpc>
            </a:pPr>
            <a:r>
              <a:rPr lang="en-AU" sz="4000" dirty="0" smtClean="0">
                <a:latin typeface="Times New Roman" pitchFamily="18" charset="0"/>
                <a:cs typeface="Times New Roman" pitchFamily="18" charset="0"/>
              </a:rPr>
              <a:t>Provide or assist to locate resources if needed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382000" cy="5668963"/>
          </a:xfrm>
        </p:spPr>
        <p:txBody>
          <a:bodyPr>
            <a:normAutofit fontScale="92500" lnSpcReduction="10000"/>
          </a:bodyPr>
          <a:lstStyle/>
          <a:p>
            <a:pPr marL="0" indent="0">
              <a:buNone/>
            </a:pPr>
            <a:r>
              <a:rPr lang="en-US" b="1" dirty="0" smtClean="0">
                <a:latin typeface="Times New Roman" pitchFamily="18" charset="0"/>
                <a:cs typeface="Times New Roman" pitchFamily="18" charset="0"/>
              </a:rPr>
              <a:t>THE MEDICAL APPROACH</a:t>
            </a:r>
          </a:p>
          <a:p>
            <a:pPr>
              <a:buFont typeface="Wingdings" pitchFamily="2" charset="2"/>
              <a:buChar char="Ø"/>
            </a:pPr>
            <a:r>
              <a:rPr lang="en-US" dirty="0" smtClean="0">
                <a:latin typeface="Times New Roman" pitchFamily="18" charset="0"/>
                <a:cs typeface="Times New Roman" pitchFamily="18" charset="0"/>
              </a:rPr>
              <a:t>Focuses on activities which aim to reduce morbidity and premature mortality.</a:t>
            </a:r>
          </a:p>
          <a:p>
            <a:pPr>
              <a:buFont typeface="Wingdings" pitchFamily="2" charset="2"/>
              <a:buChar char="Ø"/>
            </a:pPr>
            <a:r>
              <a:rPr lang="en-US" dirty="0" smtClean="0">
                <a:latin typeface="Times New Roman" pitchFamily="18" charset="0"/>
                <a:cs typeface="Times New Roman" pitchFamily="18" charset="0"/>
              </a:rPr>
              <a:t>Targets the whole population or high risk groups.</a:t>
            </a:r>
          </a:p>
          <a:p>
            <a:pPr>
              <a:buFont typeface="Wingdings" pitchFamily="2" charset="2"/>
              <a:buChar char="Ø"/>
            </a:pPr>
            <a:r>
              <a:rPr lang="en-US" dirty="0" smtClean="0">
                <a:latin typeface="Times New Roman" pitchFamily="18" charset="0"/>
                <a:cs typeface="Times New Roman" pitchFamily="18" charset="0"/>
              </a:rPr>
              <a:t>Seeks to increase medical interventions which will prevent ill health and premature death.</a:t>
            </a:r>
          </a:p>
          <a:p>
            <a:pPr>
              <a:buFont typeface="Wingdings" pitchFamily="2" charset="2"/>
              <a:buChar char="Ø"/>
            </a:pPr>
            <a:r>
              <a:rPr lang="en-US" dirty="0" smtClean="0">
                <a:latin typeface="Times New Roman" pitchFamily="18" charset="0"/>
                <a:cs typeface="Times New Roman" pitchFamily="18" charset="0"/>
              </a:rPr>
              <a:t>Has three levels of intervention</a:t>
            </a:r>
          </a:p>
          <a:p>
            <a:r>
              <a:rPr lang="en-US" b="1" dirty="0" smtClean="0">
                <a:latin typeface="Times New Roman" pitchFamily="18" charset="0"/>
                <a:cs typeface="Times New Roman" pitchFamily="18" charset="0"/>
              </a:rPr>
              <a:t>Primary prevention</a:t>
            </a:r>
          </a:p>
          <a:p>
            <a:pPr marL="0" indent="0">
              <a:buNone/>
            </a:pP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Prevention of onset of disease through interventions like immunization, health education, encouraging non-smoking etc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a:bodyPr>
          <a:lstStyle/>
          <a:p>
            <a:r>
              <a:rPr lang="en-US" b="1" dirty="0" smtClean="0">
                <a:latin typeface="Times New Roman" pitchFamily="18" charset="0"/>
                <a:cs typeface="Times New Roman" pitchFamily="18" charset="0"/>
              </a:rPr>
              <a:t>Secondary prevention</a:t>
            </a:r>
          </a:p>
          <a:p>
            <a:pPr marL="0" indent="0">
              <a:buNone/>
            </a:pPr>
            <a:r>
              <a:rPr lang="en-US" dirty="0" smtClean="0">
                <a:latin typeface="Times New Roman" pitchFamily="18" charset="0"/>
                <a:cs typeface="Times New Roman" pitchFamily="18" charset="0"/>
              </a:rPr>
              <a:t>Preventing the progression of disease e.g. screening and other methods of early diagnosis</a:t>
            </a:r>
          </a:p>
          <a:p>
            <a:r>
              <a:rPr lang="en-US" b="1" dirty="0" smtClean="0">
                <a:latin typeface="Times New Roman" pitchFamily="18" charset="0"/>
                <a:cs typeface="Times New Roman" pitchFamily="18" charset="0"/>
              </a:rPr>
              <a:t>Tertiary prevention </a:t>
            </a:r>
          </a:p>
          <a:p>
            <a:pPr marL="0" indent="0">
              <a:buNone/>
            </a:pPr>
            <a:r>
              <a:rPr lang="en-US" dirty="0" smtClean="0">
                <a:latin typeface="Times New Roman" pitchFamily="18" charset="0"/>
                <a:cs typeface="Times New Roman" pitchFamily="18" charset="0"/>
              </a:rPr>
              <a:t>Reducing further disability and suffering in those already ill; preventing recurrence of an illness, e.g. rehabilitation, palliative care, patient education.</a:t>
            </a:r>
          </a:p>
          <a:p>
            <a:pPr>
              <a:buFont typeface="Wingdings" pitchFamily="2" charset="2"/>
              <a:buChar char="Ø"/>
            </a:pPr>
            <a:r>
              <a:rPr lang="en-US" dirty="0" smtClean="0">
                <a:latin typeface="Times New Roman" pitchFamily="18" charset="0"/>
                <a:cs typeface="Times New Roman" pitchFamily="18" charset="0"/>
              </a:rPr>
              <a:t>The approach does not seek to promote positive health and has been criticized for ignoring social and environmental dimensions of health</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lnSpcReduction="10000"/>
          </a:bodyPr>
          <a:lstStyle/>
          <a:p>
            <a:pPr>
              <a:buNone/>
            </a:pPr>
            <a:r>
              <a:rPr lang="en-US" b="1"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EDUCATIONAL </a:t>
            </a:r>
            <a:r>
              <a:rPr lang="en-US" b="1" dirty="0" smtClean="0">
                <a:latin typeface="Times New Roman" pitchFamily="18" charset="0"/>
                <a:cs typeface="Times New Roman" pitchFamily="18" charset="0"/>
              </a:rPr>
              <a:t>APPROACH</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purpose of this approach is to provide knowledge and information, and to develop the necessary skills so that people can make an informed choice about health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Assumes that by increasing knowledge there will be a change n attitudes which may lead to changed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Should be distinguished from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 change communication in that it does not set out to persuade or motivate change in a particular </a:t>
            </a:r>
            <a:r>
              <a:rPr lang="en-US" dirty="0" smtClean="0">
                <a:latin typeface="Times New Roman" pitchFamily="18" charset="0"/>
                <a:cs typeface="Times New Roman" pitchFamily="18" charset="0"/>
              </a:rPr>
              <a:t>direction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latin typeface="Times New Roman" pitchFamily="18" charset="0"/>
                <a:cs typeface="Times New Roman" pitchFamily="18" charset="0"/>
              </a:rPr>
              <a:t>Uses methods like health education and health communication.</a:t>
            </a:r>
          </a:p>
          <a:p>
            <a:r>
              <a:rPr lang="en-US" sz="3600" dirty="0" smtClean="0">
                <a:latin typeface="Times New Roman" pitchFamily="18" charset="0"/>
                <a:cs typeface="Times New Roman" pitchFamily="18" charset="0"/>
              </a:rPr>
              <a:t>Educational </a:t>
            </a:r>
            <a:r>
              <a:rPr lang="en-US" sz="3600" dirty="0" err="1" smtClean="0">
                <a:latin typeface="Times New Roman" pitchFamily="18" charset="0"/>
                <a:cs typeface="Times New Roman" pitchFamily="18" charset="0"/>
              </a:rPr>
              <a:t>programmes</a:t>
            </a:r>
            <a:r>
              <a:rPr lang="en-US" sz="3600" dirty="0" smtClean="0">
                <a:latin typeface="Times New Roman" pitchFamily="18" charset="0"/>
                <a:cs typeface="Times New Roman" pitchFamily="18" charset="0"/>
              </a:rPr>
              <a:t> are led by a facilitator who understands principles of adult learning and the factors which help or hinder learning</a:t>
            </a:r>
            <a:endParaRPr 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BEHAVIOUR CHANGE APPROACH</a:t>
            </a:r>
            <a:endParaRPr lang="en-US" sz="3600" dirty="0"/>
          </a:p>
        </p:txBody>
      </p:sp>
      <p:sp>
        <p:nvSpPr>
          <p:cNvPr id="3" name="Content Placeholder 2"/>
          <p:cNvSpPr>
            <a:spLocks noGrp="1"/>
          </p:cNvSpPr>
          <p:nvPr>
            <p:ph idx="1"/>
          </p:nvPr>
        </p:nvSpPr>
        <p:spPr>
          <a:xfrm>
            <a:off x="152400" y="1295400"/>
            <a:ext cx="8534400" cy="5562600"/>
          </a:xfrm>
        </p:spPr>
        <p:txBody>
          <a:bodyPr>
            <a:normAutofit/>
          </a:bodyPr>
          <a:lstStyle/>
          <a:p>
            <a:r>
              <a:rPr lang="en-US" dirty="0" smtClean="0">
                <a:latin typeface="Times New Roman" pitchFamily="18" charset="0"/>
                <a:cs typeface="Times New Roman" pitchFamily="18" charset="0"/>
              </a:rPr>
              <a:t>Aims to encourage individuals to adopt healthy </a:t>
            </a:r>
            <a:r>
              <a:rPr lang="en-US" dirty="0" err="1" smtClean="0">
                <a:latin typeface="Times New Roman" pitchFamily="18" charset="0"/>
                <a:cs typeface="Times New Roman" pitchFamily="18" charset="0"/>
              </a:rPr>
              <a:t>behaviours</a:t>
            </a:r>
            <a:r>
              <a:rPr lang="en-US" dirty="0" smtClean="0">
                <a:latin typeface="Times New Roman" pitchFamily="18" charset="0"/>
                <a:cs typeface="Times New Roman" pitchFamily="18" charset="0"/>
              </a:rPr>
              <a:t> which are seen as the hey to improved health.</a:t>
            </a:r>
          </a:p>
          <a:p>
            <a:r>
              <a:rPr lang="en-US" dirty="0" smtClean="0">
                <a:latin typeface="Times New Roman" pitchFamily="18" charset="0"/>
                <a:cs typeface="Times New Roman" pitchFamily="18" charset="0"/>
              </a:rPr>
              <a:t>It views health as a property of individuals.</a:t>
            </a:r>
          </a:p>
          <a:p>
            <a:r>
              <a:rPr lang="en-US" dirty="0" smtClean="0">
                <a:latin typeface="Times New Roman" pitchFamily="18" charset="0"/>
                <a:cs typeface="Times New Roman" pitchFamily="18" charset="0"/>
              </a:rPr>
              <a:t>It assumes that people can make real improvements to their health by choosing to change their lifestyle.</a:t>
            </a:r>
          </a:p>
          <a:p>
            <a:r>
              <a:rPr lang="en-US" dirty="0" smtClean="0">
                <a:latin typeface="Times New Roman" pitchFamily="18" charset="0"/>
                <a:cs typeface="Times New Roman" pitchFamily="18" charset="0"/>
              </a:rPr>
              <a:t>Also assumes that if people do not take responsible action to look after themselves then they are to blame for the consequences</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Persuasion is done through one to one advice and information as well as mass media campaigns.</a:t>
            </a:r>
          </a:p>
          <a:p>
            <a:r>
              <a:rPr lang="en-US" dirty="0" smtClean="0">
                <a:latin typeface="Times New Roman" pitchFamily="18" charset="0"/>
                <a:cs typeface="Times New Roman" pitchFamily="18" charset="0"/>
              </a:rPr>
              <a:t>This is known as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 Change </a:t>
            </a:r>
            <a:r>
              <a:rPr lang="en-US" dirty="0" smtClean="0">
                <a:latin typeface="Times New Roman" pitchFamily="18" charset="0"/>
                <a:cs typeface="Times New Roman" pitchFamily="18" charset="0"/>
              </a:rPr>
              <a:t>Communication(BCC)</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324600"/>
          </a:xfrm>
        </p:spPr>
        <p:txBody>
          <a:bodyPr>
            <a:normAutofit/>
          </a:bodyPr>
          <a:lstStyle/>
          <a:p>
            <a:r>
              <a:rPr lang="en-US" b="1" dirty="0" smtClean="0">
                <a:latin typeface="Times New Roman" pitchFamily="18" charset="0"/>
                <a:cs typeface="Times New Roman" pitchFamily="18" charset="0"/>
              </a:rPr>
              <a:t>EMPOWERMENT </a:t>
            </a:r>
            <a:r>
              <a:rPr lang="en-US" b="1" dirty="0" smtClean="0">
                <a:latin typeface="Times New Roman" pitchFamily="18" charset="0"/>
                <a:cs typeface="Times New Roman" pitchFamily="18" charset="0"/>
              </a:rPr>
              <a:t>APPROACH</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WHO defines health promotion as enabling people to gain control over their lives</a:t>
            </a:r>
          </a:p>
          <a:p>
            <a:r>
              <a:rPr lang="en-US" dirty="0" smtClean="0">
                <a:latin typeface="Times New Roman" pitchFamily="18" charset="0"/>
                <a:cs typeface="Times New Roman" pitchFamily="18" charset="0"/>
              </a:rPr>
              <a:t>This approach helps people to identify their own concerns and gain the skills and confidence to act upon them.</a:t>
            </a:r>
          </a:p>
          <a:p>
            <a:r>
              <a:rPr lang="en-US" dirty="0" smtClean="0">
                <a:latin typeface="Times New Roman" pitchFamily="18" charset="0"/>
                <a:cs typeface="Times New Roman" pitchFamily="18" charset="0"/>
              </a:rPr>
              <a:t>Involves increasing people’s power to change their health.</a:t>
            </a:r>
          </a:p>
          <a:p>
            <a:r>
              <a:rPr lang="en-US" dirty="0" smtClean="0">
                <a:latin typeface="Times New Roman" pitchFamily="18" charset="0"/>
                <a:cs typeface="Times New Roman" pitchFamily="18" charset="0"/>
              </a:rPr>
              <a:t>Methods used include community development through projects, advocacy, negotiation, </a:t>
            </a:r>
            <a:r>
              <a:rPr lang="en-US" dirty="0" smtClean="0">
                <a:latin typeface="Times New Roman" pitchFamily="18" charset="0"/>
                <a:cs typeface="Times New Roman" pitchFamily="18" charset="0"/>
              </a:rPr>
              <a:t>networking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Module outcomes</a:t>
            </a:r>
            <a:endParaRPr lang="en-US" b="1" dirty="0"/>
          </a:p>
        </p:txBody>
      </p:sp>
      <p:sp>
        <p:nvSpPr>
          <p:cNvPr id="3" name="Content Placeholder 2"/>
          <p:cNvSpPr>
            <a:spLocks noGrp="1"/>
          </p:cNvSpPr>
          <p:nvPr>
            <p:ph idx="1"/>
          </p:nvPr>
        </p:nvSpPr>
        <p:spPr/>
        <p:txBody>
          <a:bodyPr>
            <a:noAutofit/>
          </a:bodyPr>
          <a:lstStyle/>
          <a:p>
            <a:r>
              <a:rPr lang="en-US" sz="4000" dirty="0" smtClean="0">
                <a:latin typeface="Times New Roman" pitchFamily="18" charset="0"/>
                <a:cs typeface="Times New Roman" pitchFamily="18" charset="0"/>
              </a:rPr>
              <a:t>By the end of this module the learner should :</a:t>
            </a:r>
          </a:p>
          <a:p>
            <a:r>
              <a:rPr lang="en-US" sz="4000" dirty="0" smtClean="0">
                <a:latin typeface="Times New Roman" pitchFamily="18" charset="0"/>
                <a:cs typeface="Times New Roman" pitchFamily="18" charset="0"/>
              </a:rPr>
              <a:t>Utilize the methods and channels of health provision of health care</a:t>
            </a:r>
          </a:p>
          <a:p>
            <a:r>
              <a:rPr lang="en-US" sz="4000" dirty="0" smtClean="0">
                <a:latin typeface="Times New Roman" pitchFamily="18" charset="0"/>
                <a:cs typeface="Times New Roman" pitchFamily="18" charset="0"/>
              </a:rPr>
              <a:t>Share targeted health messages to promote healthful living to patients /clients</a:t>
            </a:r>
            <a:endParaRPr lang="en-US" sz="4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SOCIAL CHANGE APPROACH</a:t>
            </a:r>
            <a:endParaRPr lang="en-US" dirty="0"/>
          </a:p>
        </p:txBody>
      </p:sp>
      <p:sp>
        <p:nvSpPr>
          <p:cNvPr id="3" name="Content Placeholder 2"/>
          <p:cNvSpPr>
            <a:spLocks noGrp="1"/>
          </p:cNvSpPr>
          <p:nvPr>
            <p:ph idx="1"/>
          </p:nvPr>
        </p:nvSpPr>
        <p:spPr>
          <a:xfrm>
            <a:off x="228600" y="1066800"/>
            <a:ext cx="8458200" cy="5486400"/>
          </a:xfrm>
        </p:spPr>
        <p:txBody>
          <a:bodyPr>
            <a:normAutofit lnSpcReduction="10000"/>
          </a:bodyPr>
          <a:lstStyle/>
          <a:p>
            <a:r>
              <a:rPr lang="en-US" dirty="0" smtClean="0">
                <a:latin typeface="Times New Roman" pitchFamily="18" charset="0"/>
                <a:cs typeface="Times New Roman" pitchFamily="18" charset="0"/>
              </a:rPr>
              <a:t>Sometimes referred to as ‘</a:t>
            </a:r>
            <a:r>
              <a:rPr lang="en-US" b="1" dirty="0" smtClean="0">
                <a:latin typeface="Times New Roman" pitchFamily="18" charset="0"/>
                <a:cs typeface="Times New Roman" pitchFamily="18" charset="0"/>
              </a:rPr>
              <a:t>radical health promotion</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Acknowledges the importance of the socioeconomic environment in determining health.</a:t>
            </a:r>
          </a:p>
          <a:p>
            <a:r>
              <a:rPr lang="en-US" dirty="0" smtClean="0">
                <a:latin typeface="Times New Roman" pitchFamily="18" charset="0"/>
                <a:cs typeface="Times New Roman" pitchFamily="18" charset="0"/>
              </a:rPr>
              <a:t>Focuses on policy and environment.</a:t>
            </a:r>
          </a:p>
          <a:p>
            <a:r>
              <a:rPr lang="en-US" dirty="0" smtClean="0">
                <a:latin typeface="Times New Roman" pitchFamily="18" charset="0"/>
                <a:cs typeface="Times New Roman" pitchFamily="18" charset="0"/>
              </a:rPr>
              <a:t>Aims at bringing about changes in the physical, social and economic environment which will have effect in promoting health.</a:t>
            </a:r>
          </a:p>
          <a:p>
            <a:r>
              <a:rPr lang="en-US" dirty="0" smtClean="0">
                <a:latin typeface="Times New Roman" pitchFamily="18" charset="0"/>
                <a:cs typeface="Times New Roman" pitchFamily="18" charset="0"/>
              </a:rPr>
              <a:t>Methods include developing enabling health policies and legislature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305800" cy="5516563"/>
          </a:xfrm>
        </p:spPr>
        <p:txBody>
          <a:bodyPr/>
          <a:lstStyle/>
          <a:p>
            <a:r>
              <a:rPr lang="en-US" sz="3600" dirty="0" smtClean="0">
                <a:latin typeface="Times New Roman" pitchFamily="18" charset="0"/>
                <a:cs typeface="Times New Roman" pitchFamily="18" charset="0"/>
              </a:rPr>
              <a:t>Persuasion </a:t>
            </a:r>
            <a:r>
              <a:rPr lang="en-US" sz="3600" dirty="0" smtClean="0">
                <a:latin typeface="Times New Roman" pitchFamily="18" charset="0"/>
                <a:cs typeface="Times New Roman" pitchFamily="18" charset="0"/>
              </a:rPr>
              <a:t>is done through one to one advice and information as well as mass media campaigns.</a:t>
            </a:r>
          </a:p>
          <a:p>
            <a:r>
              <a:rPr lang="en-US" sz="3600" dirty="0" smtClean="0">
                <a:latin typeface="Times New Roman" pitchFamily="18" charset="0"/>
                <a:cs typeface="Times New Roman" pitchFamily="18" charset="0"/>
              </a:rPr>
              <a:t>This is known as </a:t>
            </a:r>
            <a:r>
              <a:rPr lang="en-US" sz="3600" dirty="0" err="1" smtClean="0">
                <a:latin typeface="Times New Roman" pitchFamily="18" charset="0"/>
                <a:cs typeface="Times New Roman" pitchFamily="18" charset="0"/>
              </a:rPr>
              <a:t>Behaviour</a:t>
            </a:r>
            <a:r>
              <a:rPr lang="en-US" sz="3600" dirty="0" smtClean="0">
                <a:latin typeface="Times New Roman" pitchFamily="18" charset="0"/>
                <a:cs typeface="Times New Roman" pitchFamily="18" charset="0"/>
              </a:rPr>
              <a:t> Change Communication(BCC</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382000" cy="6400800"/>
          </a:xfrm>
        </p:spPr>
        <p:txBody>
          <a:bodyPr>
            <a:normAutofit/>
          </a:bodyPr>
          <a:lstStyle/>
          <a:p>
            <a:r>
              <a:rPr lang="en-US" dirty="0" smtClean="0">
                <a:latin typeface="Times New Roman" pitchFamily="18" charset="0"/>
                <a:cs typeface="Times New Roman" pitchFamily="18" charset="0"/>
              </a:rPr>
              <a:t>Sometimes referred to as ‘</a:t>
            </a:r>
            <a:r>
              <a:rPr lang="en-US" b="1" dirty="0" smtClean="0">
                <a:latin typeface="Times New Roman" pitchFamily="18" charset="0"/>
                <a:cs typeface="Times New Roman" pitchFamily="18" charset="0"/>
              </a:rPr>
              <a:t>radical health promotion</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Acknowledges the importance of the socioeconomic environment in determining health.</a:t>
            </a:r>
          </a:p>
          <a:p>
            <a:r>
              <a:rPr lang="en-US" dirty="0" smtClean="0">
                <a:latin typeface="Times New Roman" pitchFamily="18" charset="0"/>
                <a:cs typeface="Times New Roman" pitchFamily="18" charset="0"/>
              </a:rPr>
              <a:t>Focuses on policy and environment.</a:t>
            </a:r>
          </a:p>
          <a:p>
            <a:r>
              <a:rPr lang="en-US" dirty="0" smtClean="0">
                <a:latin typeface="Times New Roman" pitchFamily="18" charset="0"/>
                <a:cs typeface="Times New Roman" pitchFamily="18" charset="0"/>
              </a:rPr>
              <a:t>Aims at bringing about changes in the physical, social and economic environment which will have effect in promoting health.</a:t>
            </a:r>
          </a:p>
          <a:p>
            <a:r>
              <a:rPr lang="en-US" dirty="0" smtClean="0">
                <a:latin typeface="Times New Roman" pitchFamily="18" charset="0"/>
                <a:cs typeface="Times New Roman" pitchFamily="18" charset="0"/>
              </a:rPr>
              <a:t>Methods include developing enabling health policies and legislature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Aim of Ottawa Charter</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The </a:t>
            </a:r>
            <a:r>
              <a:rPr lang="en-US" sz="4000" b="1" dirty="0" smtClean="0">
                <a:latin typeface="Times New Roman" pitchFamily="18" charset="0"/>
                <a:cs typeface="Times New Roman" pitchFamily="18" charset="0"/>
              </a:rPr>
              <a:t>aim</a:t>
            </a:r>
            <a:r>
              <a:rPr lang="en-US" sz="4000" dirty="0" smtClean="0">
                <a:latin typeface="Times New Roman" pitchFamily="18" charset="0"/>
                <a:cs typeface="Times New Roman" pitchFamily="18" charset="0"/>
              </a:rPr>
              <a:t> of the conference was action to achieve Health for all by the year 2000 and beyond</a:t>
            </a:r>
            <a:r>
              <a:rPr lang="en-US" sz="4000" dirty="0" smtClean="0">
                <a:latin typeface="Times New Roman" pitchFamily="18" charset="0"/>
                <a:cs typeface="Times New Roman" pitchFamily="18" charset="0"/>
              </a:rPr>
              <a:t>.</a:t>
            </a:r>
          </a:p>
          <a:p>
            <a:r>
              <a:rPr lang="en-US" sz="4000" dirty="0" smtClean="0">
                <a:latin typeface="Times New Roman" pitchFamily="18" charset="0"/>
                <a:cs typeface="Times New Roman" pitchFamily="18" charset="0"/>
              </a:rPr>
              <a:t>The recommendation was made during that time that the following </a:t>
            </a:r>
            <a:r>
              <a:rPr lang="en-US" sz="4000" dirty="0" err="1" smtClean="0">
                <a:latin typeface="Times New Roman" pitchFamily="18" charset="0"/>
                <a:cs typeface="Times New Roman" pitchFamily="18" charset="0"/>
              </a:rPr>
              <a:t>ar</a:t>
            </a:r>
            <a:r>
              <a:rPr lang="en-US" sz="4000" dirty="0" smtClean="0">
                <a:latin typeface="Times New Roman" pitchFamily="18" charset="0"/>
                <a:cs typeface="Times New Roman" pitchFamily="18" charset="0"/>
              </a:rPr>
              <a:t> e important elements in promotion of health.</a:t>
            </a:r>
            <a:endParaRPr lang="en-US" sz="4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Elements of good governance for health</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4000" dirty="0" smtClean="0">
                <a:latin typeface="Times New Roman" pitchFamily="18" charset="0"/>
                <a:cs typeface="Times New Roman" pitchFamily="18" charset="0"/>
              </a:rPr>
              <a:t>To maximize the success and legitimacy of the public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law reform process, countries should integrate the following six principles into the law reform process</a:t>
            </a:r>
            <a:r>
              <a:rPr lang="en-US" sz="4000" dirty="0" smtClean="0">
                <a:latin typeface="Times New Roman" pitchFamily="18" charset="0"/>
                <a:cs typeface="Times New Roman" pitchFamily="18" charset="0"/>
              </a:rPr>
              <a:t>: Thes</a:t>
            </a:r>
            <a:r>
              <a:rPr lang="en-US" sz="4000" dirty="0" smtClean="0">
                <a:latin typeface="Times New Roman" pitchFamily="18" charset="0"/>
                <a:cs typeface="Times New Roman" pitchFamily="18" charset="0"/>
              </a:rPr>
              <a:t>e assist greatly in facilitation of health promotion.</a:t>
            </a:r>
            <a:endParaRPr lang="en-US" sz="4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05800" cy="5897563"/>
          </a:xfrm>
        </p:spPr>
        <p:txBody>
          <a:bodyPr>
            <a:normAutofit/>
          </a:bodyPr>
          <a:lstStyle/>
          <a:p>
            <a:r>
              <a:rPr lang="en-US" sz="4000" dirty="0" smtClean="0">
                <a:latin typeface="Times New Roman" pitchFamily="18" charset="0"/>
                <a:cs typeface="Times New Roman" pitchFamily="18" charset="0"/>
              </a:rPr>
              <a:t>Rule </a:t>
            </a:r>
            <a:r>
              <a:rPr lang="en-US" sz="4000" dirty="0" smtClean="0">
                <a:latin typeface="Times New Roman" pitchFamily="18" charset="0"/>
                <a:cs typeface="Times New Roman" pitchFamily="18" charset="0"/>
              </a:rPr>
              <a:t>of Law. Good governance requires fair legal frameworks that are enforced by an impartial regulatory body, for the full protection of stakeholders.</a:t>
            </a:r>
          </a:p>
          <a:p>
            <a:r>
              <a:rPr lang="en-US" sz="4000" dirty="0" smtClean="0">
                <a:latin typeface="Times New Roman" pitchFamily="18" charset="0"/>
                <a:cs typeface="Times New Roman" pitchFamily="18" charset="0"/>
              </a:rPr>
              <a:t>Transparency. </a:t>
            </a:r>
            <a:r>
              <a:rPr lang="en-US" sz="4000" dirty="0" smtClean="0">
                <a:latin typeface="Times New Roman" pitchFamily="18" charset="0"/>
                <a:cs typeface="Times New Roman" pitchFamily="18" charset="0"/>
              </a:rPr>
              <a:t>...</a:t>
            </a: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Responsiveness</a:t>
            </a:r>
            <a:r>
              <a:rPr lang="en-US" sz="4000" dirty="0" smtClean="0">
                <a:latin typeface="Times New Roman" pitchFamily="18" charset="0"/>
                <a:cs typeface="Times New Roman" pitchFamily="18" charset="0"/>
              </a:rPr>
              <a:t>.</a:t>
            </a:r>
            <a:endParaRPr lang="en-US" sz="4000" dirty="0" smtClean="0">
              <a:latin typeface="Times New Roman" pitchFamily="18" charset="0"/>
              <a:cs typeface="Times New Roman" pitchFamily="18" charset="0"/>
            </a:endParaRP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Consensus Oriented. ...</a:t>
            </a:r>
          </a:p>
          <a:p>
            <a:r>
              <a:rPr lang="en-US" sz="4000" dirty="0" smtClean="0">
                <a:latin typeface="Times New Roman" pitchFamily="18" charset="0"/>
                <a:cs typeface="Times New Roman" pitchFamily="18" charset="0"/>
              </a:rPr>
              <a:t>Equity and Inclusiveness. ...</a:t>
            </a:r>
          </a:p>
          <a:p>
            <a:r>
              <a:rPr lang="en-US" sz="4000" dirty="0" smtClean="0">
                <a:latin typeface="Times New Roman" pitchFamily="18" charset="0"/>
                <a:cs typeface="Times New Roman" pitchFamily="18" charset="0"/>
              </a:rPr>
              <a:t>Effectiveness and Efficiency. ...</a:t>
            </a:r>
          </a:p>
          <a:p>
            <a:r>
              <a:rPr lang="en-US" sz="4000" dirty="0" smtClean="0">
                <a:latin typeface="Times New Roman" pitchFamily="18" charset="0"/>
                <a:cs typeface="Times New Roman" pitchFamily="18" charset="0"/>
              </a:rPr>
              <a:t>Accountability. ...</a:t>
            </a:r>
          </a:p>
          <a:p>
            <a:r>
              <a:rPr lang="en-US" sz="4000" dirty="0" smtClean="0">
                <a:latin typeface="Times New Roman" pitchFamily="18" charset="0"/>
                <a:cs typeface="Times New Roman" pitchFamily="18" charset="0"/>
              </a:rPr>
              <a:t>Participation.</a:t>
            </a:r>
            <a:endParaRPr lang="en-US" sz="40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Healthy Cities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382000" cy="4906963"/>
          </a:xfrm>
        </p:spPr>
        <p:txBody>
          <a:bodyPr>
            <a:noAutofit/>
          </a:bodyPr>
          <a:lstStyle/>
          <a:p>
            <a:r>
              <a:rPr lang="en-US" sz="4000" dirty="0" smtClean="0">
                <a:latin typeface="Times New Roman" pitchFamily="18" charset="0"/>
                <a:cs typeface="Times New Roman" pitchFamily="18" charset="0"/>
              </a:rPr>
              <a:t>A healthy city is one that is continually creating and improving those physical and social environments and expanding those community resources which enable people to mutually support each other in performing all the functions of life and developing to their maximum potential.”</a:t>
            </a:r>
            <a:endParaRPr lang="en-US" sz="40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4000" dirty="0" smtClean="0">
                <a:latin typeface="Times New Roman" pitchFamily="18" charset="0"/>
                <a:cs typeface="Times New Roman" pitchFamily="18" charset="0"/>
              </a:rPr>
              <a:t>The goal is to maximize disease prevention via a "whole system" approach, which integrates multi-disciplinary action across risk factors. The key principles of all Healthy Settings include community participation, partnership, empowerment and equity.</a:t>
            </a:r>
            <a:endParaRPr lang="en-US" sz="4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000" dirty="0" smtClean="0">
                <a:latin typeface="Times New Roman" pitchFamily="18" charset="0"/>
                <a:cs typeface="Times New Roman" pitchFamily="18" charset="0"/>
              </a:rPr>
              <a:t>Initiated by WHO in 1986, The Healthy Cities programme is the best-known example of a successful Healthy Settings approach</a:t>
            </a:r>
            <a:endParaRPr lang="en-US" sz="4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sz="4000" b="1" dirty="0" smtClean="0">
                <a:latin typeface="Times New Roman" pitchFamily="18" charset="0"/>
                <a:cs typeface="Times New Roman" pitchFamily="18" charset="0"/>
              </a:rPr>
              <a:t>Module units:</a:t>
            </a:r>
          </a:p>
          <a:p>
            <a:pPr>
              <a:buNone/>
            </a:pPr>
            <a:r>
              <a:rPr lang="en-US" sz="4000" dirty="0" smtClean="0">
                <a:latin typeface="Times New Roman" pitchFamily="18" charset="0"/>
                <a:cs typeface="Times New Roman" pitchFamily="18" charset="0"/>
              </a:rPr>
              <a:t>Concepts and principles of health promotion</a:t>
            </a:r>
          </a:p>
          <a:p>
            <a:pPr>
              <a:buNone/>
            </a:pPr>
            <a:r>
              <a:rPr lang="en-US" sz="4000" dirty="0" smtClean="0">
                <a:latin typeface="Times New Roman" pitchFamily="18" charset="0"/>
                <a:cs typeface="Times New Roman" pitchFamily="18" charset="0"/>
              </a:rPr>
              <a:t>Health education</a:t>
            </a:r>
            <a:endParaRPr lang="en-US" sz="4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What is a Healthy City?</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228600" y="1600200"/>
            <a:ext cx="8458200" cy="5715000"/>
          </a:xfrm>
        </p:spPr>
        <p:txBody>
          <a:bodyPr>
            <a:noAutofit/>
          </a:bodyPr>
          <a:lstStyle/>
          <a:p>
            <a:pPr fontAlgn="base">
              <a:buNone/>
            </a:pPr>
            <a:r>
              <a:rPr lang="en-US" sz="4000" dirty="0" smtClean="0">
                <a:latin typeface="Times New Roman" pitchFamily="18" charset="0"/>
                <a:cs typeface="Times New Roman" pitchFamily="18" charset="0"/>
              </a:rPr>
              <a:t>A Healthy City aims to:</a:t>
            </a:r>
          </a:p>
          <a:p>
            <a:pPr fontAlgn="base"/>
            <a:r>
              <a:rPr lang="en-US" sz="4000" dirty="0" smtClean="0">
                <a:latin typeface="Times New Roman" pitchFamily="18" charset="0"/>
                <a:cs typeface="Times New Roman" pitchFamily="18" charset="0"/>
              </a:rPr>
              <a:t>to create a health-supportive environment,</a:t>
            </a:r>
          </a:p>
          <a:p>
            <a:pPr fontAlgn="base"/>
            <a:r>
              <a:rPr lang="en-US" sz="4000" dirty="0" smtClean="0">
                <a:latin typeface="Times New Roman" pitchFamily="18" charset="0"/>
                <a:cs typeface="Times New Roman" pitchFamily="18" charset="0"/>
              </a:rPr>
              <a:t>to achieve a good quality of life,</a:t>
            </a:r>
          </a:p>
          <a:p>
            <a:pPr fontAlgn="base"/>
            <a:r>
              <a:rPr lang="en-US" sz="4000" dirty="0" smtClean="0">
                <a:latin typeface="Times New Roman" pitchFamily="18" charset="0"/>
                <a:cs typeface="Times New Roman" pitchFamily="18" charset="0"/>
              </a:rPr>
              <a:t>to provide basic sanitation and hygiene needs,</a:t>
            </a:r>
          </a:p>
          <a:p>
            <a:pPr fontAlgn="base"/>
            <a:r>
              <a:rPr lang="en-US" sz="4000" dirty="0" smtClean="0">
                <a:latin typeface="Times New Roman" pitchFamily="18" charset="0"/>
                <a:cs typeface="Times New Roman" pitchFamily="18" charset="0"/>
              </a:rPr>
              <a:t>to supply access to health care.</a:t>
            </a:r>
          </a:p>
          <a:p>
            <a:endParaRPr lang="en-US" sz="40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Being a Healthy City depends not on current health infrastructure, rather upon a commitment to improve a city's environs and a willingness to forge the necessary connections in political, economic, and social arenas.</a:t>
            </a:r>
            <a:endParaRPr lang="en-US" sz="40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r>
              <a:rPr lang="en-US" sz="3600" b="1" dirty="0" smtClean="0">
                <a:latin typeface="Times New Roman" pitchFamily="18" charset="0"/>
                <a:cs typeface="Times New Roman" pitchFamily="18" charset="0"/>
              </a:rPr>
              <a:t>The 2030 Agenda for Sustainable Development:</a:t>
            </a:r>
            <a:r>
              <a:rPr lang="en-US" sz="3600" dirty="0" smtClean="0">
                <a:latin typeface="Times New Roman" pitchFamily="18" charset="0"/>
                <a:cs typeface="Times New Roman" pitchFamily="18" charset="0"/>
              </a:rPr>
              <a:t> in 2015, the UN re-emphasized the interconnected nature of global development efforts by setting 17 Sustainable Development Goals (SDGs). Health promotion efforts, grounded in a health cities approach, can contribute to achieving these goals, including SDG 11: “make cities and human settlements inclusive, safe, resilient and sustainable”.</a:t>
            </a:r>
            <a:endParaRPr lang="en-US" sz="36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b="1" dirty="0" smtClean="0">
                <a:latin typeface="Times New Roman" pitchFamily="18" charset="0"/>
                <a:cs typeface="Times New Roman" pitchFamily="18" charset="0"/>
              </a:rPr>
              <a:t>Read more on the 17 sustainable development goals(SDGs)</a:t>
            </a:r>
            <a:endParaRPr lang="en-US" sz="4000" b="1"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Methods of health promotions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371600"/>
            <a:ext cx="8534400" cy="5181600"/>
          </a:xfrm>
        </p:spPr>
        <p:txBody>
          <a:bodyPr>
            <a:noAutofit/>
          </a:bodyPr>
          <a:lstStyle/>
          <a:p>
            <a:pPr marL="742950" indent="-742950">
              <a:buFont typeface="+mj-lt"/>
              <a:buAutoNum type="arabicPeriod"/>
            </a:pPr>
            <a:r>
              <a:rPr lang="en-US" sz="4000" dirty="0" smtClean="0">
                <a:latin typeface="Times New Roman" pitchFamily="18" charset="0"/>
                <a:cs typeface="Times New Roman" pitchFamily="18" charset="0"/>
              </a:rPr>
              <a:t>Audio .       7.women and male groups           </a:t>
            </a:r>
          </a:p>
          <a:p>
            <a:pPr marL="742950" indent="-742950">
              <a:buFont typeface="+mj-lt"/>
              <a:buAutoNum type="arabicPeriod"/>
            </a:pPr>
            <a:r>
              <a:rPr lang="en-US" sz="4000" dirty="0" smtClean="0">
                <a:latin typeface="Times New Roman" pitchFamily="18" charset="0"/>
                <a:cs typeface="Times New Roman" pitchFamily="18" charset="0"/>
              </a:rPr>
              <a:t>Visual aids       8. Role play</a:t>
            </a:r>
          </a:p>
          <a:p>
            <a:pPr marL="742950" indent="-742950">
              <a:buFont typeface="+mj-lt"/>
              <a:buAutoNum type="arabicPeriod"/>
            </a:pPr>
            <a:r>
              <a:rPr lang="en-US" sz="4000" dirty="0" smtClean="0">
                <a:latin typeface="Times New Roman" pitchFamily="18" charset="0"/>
                <a:cs typeface="Times New Roman" pitchFamily="18" charset="0"/>
              </a:rPr>
              <a:t>Songs</a:t>
            </a:r>
          </a:p>
          <a:p>
            <a:pPr marL="742950" indent="-742950">
              <a:buFont typeface="+mj-lt"/>
              <a:buAutoNum type="arabicPeriod"/>
            </a:pPr>
            <a:r>
              <a:rPr lang="en-US" sz="4000" dirty="0" err="1" smtClean="0">
                <a:latin typeface="Times New Roman" pitchFamily="18" charset="0"/>
                <a:cs typeface="Times New Roman" pitchFamily="18" charset="0"/>
              </a:rPr>
              <a:t>Barazas</a:t>
            </a:r>
            <a:endParaRPr lang="en-US" sz="4000" dirty="0" smtClean="0">
              <a:latin typeface="Times New Roman" pitchFamily="18" charset="0"/>
              <a:cs typeface="Times New Roman" pitchFamily="18" charset="0"/>
            </a:endParaRPr>
          </a:p>
          <a:p>
            <a:pPr marL="742950" indent="-742950">
              <a:buFont typeface="+mj-lt"/>
              <a:buAutoNum type="arabicPeriod"/>
            </a:pPr>
            <a:r>
              <a:rPr lang="en-US" sz="4000" dirty="0" smtClean="0">
                <a:latin typeface="Times New Roman" pitchFamily="18" charset="0"/>
                <a:cs typeface="Times New Roman" pitchFamily="18" charset="0"/>
              </a:rPr>
              <a:t>Schools</a:t>
            </a:r>
          </a:p>
          <a:p>
            <a:pPr marL="742950" indent="-742950">
              <a:buFont typeface="+mj-lt"/>
              <a:buAutoNum type="arabicPeriod"/>
            </a:pPr>
            <a:r>
              <a:rPr lang="en-US" sz="4000" dirty="0" smtClean="0">
                <a:latin typeface="Times New Roman" pitchFamily="18" charset="0"/>
                <a:cs typeface="Times New Roman" pitchFamily="18" charset="0"/>
              </a:rPr>
              <a:t>Youth groups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4000" b="1" dirty="0" smtClean="0">
              <a:latin typeface="Times New Roman" pitchFamily="18" charset="0"/>
              <a:cs typeface="Times New Roman" pitchFamily="18" charset="0"/>
            </a:endParaRPr>
          </a:p>
          <a:p>
            <a:endParaRPr lang="en-US" sz="4000" b="1" dirty="0" smtClean="0">
              <a:latin typeface="Times New Roman" pitchFamily="18" charset="0"/>
              <a:cs typeface="Times New Roman" pitchFamily="18" charset="0"/>
            </a:endParaRPr>
          </a:p>
          <a:p>
            <a:r>
              <a:rPr lang="en-US" sz="4000" b="1" dirty="0" smtClean="0">
                <a:latin typeface="Times New Roman" pitchFamily="18" charset="0"/>
                <a:cs typeface="Times New Roman" pitchFamily="18" charset="0"/>
              </a:rPr>
              <a:t>UNIT 2:HEALTH EDUCATION</a:t>
            </a:r>
            <a:endParaRPr lang="en-US" sz="4000" b="1"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305800" cy="5364163"/>
          </a:xfrm>
        </p:spPr>
        <p:txBody>
          <a:bodyPr/>
          <a:lstStyle/>
          <a:p>
            <a:pPr>
              <a:buNone/>
            </a:pPr>
            <a:r>
              <a:rPr lang="en-US" sz="4000" b="1" dirty="0" smtClean="0">
                <a:latin typeface="Times New Roman" pitchFamily="18" charset="0"/>
                <a:cs typeface="Times New Roman" pitchFamily="18" charset="0"/>
              </a:rPr>
              <a:t>Health education</a:t>
            </a:r>
            <a:r>
              <a:rPr lang="en-US" sz="4000" dirty="0" smtClean="0">
                <a:latin typeface="Times New Roman" pitchFamily="18" charset="0"/>
                <a:cs typeface="Times New Roman" pitchFamily="18" charset="0"/>
              </a:rPr>
              <a:t> is any combination of learning experiences designed to help individuals and communities improve their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by increasing their knowledge or influencing their attitudes</a:t>
            </a:r>
            <a:r>
              <a:rPr lang="en-US" dirty="0" smtClean="0"/>
              <a:t>.</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Aims and objectives  of health education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b="1" dirty="0" smtClean="0">
                <a:latin typeface="Times New Roman" pitchFamily="18" charset="0"/>
                <a:cs typeface="Times New Roman" pitchFamily="18" charset="0"/>
              </a:rPr>
              <a:t>Health education</a:t>
            </a:r>
            <a:r>
              <a:rPr lang="en-US" dirty="0" smtClean="0">
                <a:latin typeface="Times New Roman" pitchFamily="18" charset="0"/>
                <a:cs typeface="Times New Roman" pitchFamily="18" charset="0"/>
              </a:rPr>
              <a:t> is one of the factors of development because it contributes to: increase the efficacy of </a:t>
            </a:r>
            <a:r>
              <a:rPr lang="en-US" b="1" dirty="0" smtClean="0">
                <a:latin typeface="Times New Roman" pitchFamily="18" charset="0"/>
                <a:cs typeface="Times New Roman" pitchFamily="18" charset="0"/>
              </a:rPr>
              <a:t>health</a:t>
            </a:r>
            <a:r>
              <a:rPr lang="en-US" dirty="0" smtClean="0">
                <a:latin typeface="Times New Roman" pitchFamily="18" charset="0"/>
                <a:cs typeface="Times New Roman" pitchFamily="18" charset="0"/>
              </a:rPr>
              <a:t> services, curative as well as preventive</a:t>
            </a:r>
          </a:p>
          <a:p>
            <a:r>
              <a:rPr lang="en-US" dirty="0" smtClean="0">
                <a:latin typeface="Times New Roman" pitchFamily="18" charset="0"/>
                <a:cs typeface="Times New Roman" pitchFamily="18" charset="0"/>
              </a:rPr>
              <a:t>To improve productivity by reducing occupational diseases and accidents;</a:t>
            </a:r>
          </a:p>
          <a:p>
            <a:r>
              <a:rPr lang="en-US" dirty="0" smtClean="0">
                <a:latin typeface="Times New Roman" pitchFamily="18" charset="0"/>
                <a:cs typeface="Times New Roman" pitchFamily="18" charset="0"/>
              </a:rPr>
              <a:t> To change the social climate of communities by getting the people to participate in finding solutions to their own health</a:t>
            </a:r>
            <a:endParaRPr lang="en-US"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Principles of health education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609600" indent="-609600">
              <a:lnSpc>
                <a:spcPct val="150000"/>
              </a:lnSpc>
              <a:buFontTx/>
              <a:buAutoNum type="arabicPeriod"/>
              <a:defRPr/>
            </a:pPr>
            <a:r>
              <a:rPr lang="en-US" dirty="0" smtClean="0">
                <a:latin typeface="Times New Roman" panose="02020603050405020304" pitchFamily="18" charset="0"/>
                <a:cs typeface="Times New Roman" panose="02020603050405020304" pitchFamily="18" charset="0"/>
              </a:rPr>
              <a:t>Interest.</a:t>
            </a:r>
          </a:p>
          <a:p>
            <a:pPr marL="609600" indent="-609600">
              <a:lnSpc>
                <a:spcPct val="150000"/>
              </a:lnSpc>
              <a:buFontTx/>
              <a:buAutoNum type="arabicPeriod"/>
              <a:defRPr/>
            </a:pPr>
            <a:r>
              <a:rPr lang="en-US" dirty="0" smtClean="0">
                <a:latin typeface="Times New Roman" panose="02020603050405020304" pitchFamily="18" charset="0"/>
                <a:cs typeface="Times New Roman" panose="02020603050405020304" pitchFamily="18" charset="0"/>
              </a:rPr>
              <a:t>Participation.</a:t>
            </a:r>
          </a:p>
          <a:p>
            <a:pPr marL="609600" indent="-609600">
              <a:lnSpc>
                <a:spcPct val="150000"/>
              </a:lnSpc>
              <a:buFontTx/>
              <a:buAutoNum type="arabicPeriod"/>
              <a:defRPr/>
            </a:pPr>
            <a:r>
              <a:rPr lang="en-US" dirty="0" smtClean="0">
                <a:latin typeface="Times New Roman" panose="02020603050405020304" pitchFamily="18" charset="0"/>
                <a:cs typeface="Times New Roman" panose="02020603050405020304" pitchFamily="18" charset="0"/>
              </a:rPr>
              <a:t>Proceed from known to unknown.</a:t>
            </a:r>
          </a:p>
          <a:p>
            <a:pPr marL="609600" indent="-609600">
              <a:lnSpc>
                <a:spcPct val="150000"/>
              </a:lnSpc>
              <a:buFontTx/>
              <a:buAutoNum type="arabicPeriod"/>
              <a:defRPr/>
            </a:pPr>
            <a:r>
              <a:rPr lang="en-US" dirty="0" smtClean="0">
                <a:latin typeface="Times New Roman" panose="02020603050405020304" pitchFamily="18" charset="0"/>
                <a:cs typeface="Times New Roman" panose="02020603050405020304" pitchFamily="18" charset="0"/>
              </a:rPr>
              <a:t>Comprehension.</a:t>
            </a:r>
          </a:p>
          <a:p>
            <a:pPr marL="609600" indent="-609600">
              <a:lnSpc>
                <a:spcPct val="150000"/>
              </a:lnSpc>
              <a:buFontTx/>
              <a:buAutoNum type="arabicPeriod"/>
              <a:defRPr/>
            </a:pPr>
            <a:r>
              <a:rPr lang="en-US" dirty="0" smtClean="0">
                <a:latin typeface="Times New Roman" panose="02020603050405020304" pitchFamily="18" charset="0"/>
                <a:cs typeface="Times New Roman" panose="02020603050405020304" pitchFamily="18" charset="0"/>
              </a:rPr>
              <a:t>Reinforcement by repetition.</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nSpc>
                <a:spcPct val="150000"/>
              </a:lnSpc>
              <a:buNone/>
              <a:defRPr/>
            </a:pPr>
            <a:r>
              <a:rPr lang="en-US" dirty="0" smtClean="0">
                <a:latin typeface="Times New Roman" panose="02020603050405020304" pitchFamily="18" charset="0"/>
                <a:cs typeface="Times New Roman" panose="02020603050405020304" pitchFamily="18" charset="0"/>
              </a:rPr>
              <a:t>6.</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Motivation</a:t>
            </a:r>
          </a:p>
          <a:p>
            <a:pPr marL="0" indent="0">
              <a:lnSpc>
                <a:spcPct val="150000"/>
              </a:lnSpc>
              <a:buNone/>
              <a:defRPr/>
            </a:pPr>
            <a:r>
              <a:rPr lang="en-US" dirty="0" smtClean="0">
                <a:latin typeface="Times New Roman" panose="02020603050405020304" pitchFamily="18" charset="0"/>
                <a:cs typeface="Times New Roman" panose="02020603050405020304" pitchFamily="18" charset="0"/>
              </a:rPr>
              <a:t>7. Learning by doing</a:t>
            </a:r>
          </a:p>
          <a:p>
            <a:pPr marL="609600" indent="-609600">
              <a:lnSpc>
                <a:spcPct val="170000"/>
              </a:lnSpc>
              <a:buNone/>
              <a:defRPr/>
            </a:pPr>
            <a:r>
              <a:rPr lang="en-US" dirty="0" smtClean="0">
                <a:latin typeface="Times New Roman" panose="02020603050405020304" pitchFamily="18" charset="0"/>
                <a:cs typeface="Times New Roman" panose="02020603050405020304" pitchFamily="18" charset="0"/>
              </a:rPr>
              <a:t>8. People, facts and media.</a:t>
            </a:r>
          </a:p>
          <a:p>
            <a:pPr marL="609600" indent="-609600">
              <a:lnSpc>
                <a:spcPct val="170000"/>
              </a:lnSpc>
              <a:buNone/>
              <a:defRPr/>
            </a:pPr>
            <a:r>
              <a:rPr lang="en-US" dirty="0" smtClean="0">
                <a:latin typeface="Times New Roman" panose="02020603050405020304" pitchFamily="18" charset="0"/>
                <a:cs typeface="Times New Roman" panose="02020603050405020304" pitchFamily="18" charset="0"/>
              </a:rPr>
              <a:t>9.   Good human relations</a:t>
            </a:r>
          </a:p>
          <a:p>
            <a:pPr marL="609600" indent="-609600">
              <a:lnSpc>
                <a:spcPct val="170000"/>
              </a:lnSpc>
              <a:buNone/>
              <a:defRPr/>
            </a:pPr>
            <a:r>
              <a:rPr lang="en-US" dirty="0" smtClean="0">
                <a:latin typeface="Times New Roman" panose="02020603050405020304" pitchFamily="18" charset="0"/>
                <a:cs typeface="Times New Roman" panose="02020603050405020304" pitchFamily="18" charset="0"/>
              </a:rPr>
              <a:t>10. Leaders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r>
              <a:rPr lang="en-US" sz="4000" b="1" dirty="0" smtClean="0">
                <a:latin typeface="Times New Roman" pitchFamily="18" charset="0"/>
                <a:cs typeface="Times New Roman" pitchFamily="18" charset="0"/>
              </a:rPr>
              <a:t>UNIT 1:HEALTH PROMOTION</a:t>
            </a:r>
            <a:endParaRPr lang="en-US" sz="4000" b="1"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09600" indent="-609600">
              <a:lnSpc>
                <a:spcPct val="90000"/>
              </a:lnSpc>
              <a:defRPr/>
            </a:pPr>
            <a:r>
              <a:rPr lang="en-US" b="1" dirty="0" smtClean="0">
                <a:latin typeface="Times New Roman" panose="02020603050405020304" pitchFamily="18" charset="0"/>
                <a:cs typeface="Times New Roman" panose="02020603050405020304" pitchFamily="18" charset="0"/>
              </a:rPr>
              <a:t>Cognitive Model </a:t>
            </a:r>
            <a:r>
              <a:rPr lang="en-US" dirty="0" smtClean="0">
                <a:latin typeface="Times New Roman" panose="02020603050405020304" pitchFamily="18" charset="0"/>
                <a:cs typeface="Times New Roman" panose="02020603050405020304" pitchFamily="18" charset="0"/>
              </a:rPr>
              <a:t>– “Telling people”</a:t>
            </a:r>
          </a:p>
          <a:p>
            <a:pPr marL="990600" lvl="1" indent="-533400">
              <a:lnSpc>
                <a:spcPct val="150000"/>
              </a:lnSpc>
              <a:defRPr/>
            </a:pPr>
            <a:r>
              <a:rPr lang="en-US" sz="3200" dirty="0" smtClean="0">
                <a:latin typeface="Times New Roman" panose="02020603050405020304" pitchFamily="18" charset="0"/>
                <a:cs typeface="Times New Roman" panose="02020603050405020304" pitchFamily="18" charset="0"/>
              </a:rPr>
              <a:t>Health</a:t>
            </a:r>
          </a:p>
          <a:p>
            <a:pPr marL="990600" lvl="1" indent="-533400">
              <a:lnSpc>
                <a:spcPct val="150000"/>
              </a:lnSpc>
              <a:defRPr/>
            </a:pPr>
            <a:r>
              <a:rPr lang="en-US" sz="3200" dirty="0" smtClean="0">
                <a:latin typeface="Times New Roman" panose="02020603050405020304" pitchFamily="18" charset="0"/>
                <a:cs typeface="Times New Roman" panose="02020603050405020304" pitchFamily="18" charset="0"/>
              </a:rPr>
              <a:t>Illness</a:t>
            </a:r>
          </a:p>
          <a:p>
            <a:pPr marL="990600" lvl="1" indent="-533400">
              <a:lnSpc>
                <a:spcPct val="150000"/>
              </a:lnSpc>
              <a:defRPr/>
            </a:pPr>
            <a:r>
              <a:rPr lang="en-US" sz="3200" dirty="0" smtClean="0">
                <a:latin typeface="Times New Roman" panose="02020603050405020304" pitchFamily="18" charset="0"/>
                <a:cs typeface="Times New Roman" panose="02020603050405020304" pitchFamily="18" charset="0"/>
              </a:rPr>
              <a:t>Ways to improving &amp; protecting health &amp; efficient use of the delivery system.</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609600" indent="-609600">
              <a:lnSpc>
                <a:spcPct val="90000"/>
              </a:lnSpc>
              <a:defRPr/>
            </a:pPr>
            <a:r>
              <a:rPr lang="en-US" b="1" dirty="0" smtClean="0">
                <a:latin typeface="Times New Roman" panose="02020603050405020304" pitchFamily="18" charset="0"/>
                <a:cs typeface="Times New Roman" panose="02020603050405020304" pitchFamily="18" charset="0"/>
              </a:rPr>
              <a:t>Motivation Model:</a:t>
            </a:r>
          </a:p>
          <a:p>
            <a:pPr marL="990600" lvl="1" indent="-533400">
              <a:lnSpc>
                <a:spcPct val="150000"/>
              </a:lnSpc>
              <a:defRPr/>
            </a:pPr>
            <a:r>
              <a:rPr lang="en-US" sz="3200" dirty="0" smtClean="0">
                <a:latin typeface="Times New Roman" panose="02020603050405020304" pitchFamily="18" charset="0"/>
                <a:cs typeface="Times New Roman" panose="02020603050405020304" pitchFamily="18" charset="0"/>
              </a:rPr>
              <a:t>Reluctance or inability of people to translate information received into practice.</a:t>
            </a:r>
          </a:p>
          <a:p>
            <a:pPr marL="990600" lvl="1" indent="-533400">
              <a:lnSpc>
                <a:spcPct val="150000"/>
              </a:lnSpc>
              <a:defRPr/>
            </a:pPr>
            <a:r>
              <a:rPr lang="en-US" sz="3200" dirty="0" smtClean="0">
                <a:latin typeface="Times New Roman" panose="02020603050405020304" pitchFamily="18" charset="0"/>
                <a:cs typeface="Times New Roman" panose="02020603050405020304" pitchFamily="18" charset="0"/>
              </a:rPr>
              <a:t>Shortcomings:</a:t>
            </a:r>
          </a:p>
          <a:p>
            <a:pPr marL="1371600" lvl="2" indent="-457200">
              <a:lnSpc>
                <a:spcPct val="150000"/>
              </a:lnSpc>
              <a:buClr>
                <a:schemeClr val="folHlink"/>
              </a:buClr>
              <a:defRPr/>
            </a:pPr>
            <a:r>
              <a:rPr lang="en-US" sz="3200" dirty="0" smtClean="0">
                <a:latin typeface="Times New Roman" panose="02020603050405020304" pitchFamily="18" charset="0"/>
                <a:cs typeface="Times New Roman" panose="02020603050405020304" pitchFamily="18" charset="0"/>
              </a:rPr>
              <a:t>Other elements needed</a:t>
            </a:r>
          </a:p>
          <a:p>
            <a:pPr marL="1371600" lvl="2" indent="-457200">
              <a:lnSpc>
                <a:spcPct val="150000"/>
              </a:lnSpc>
              <a:buClr>
                <a:schemeClr val="folHlink"/>
              </a:buClr>
              <a:defRPr/>
            </a:pPr>
            <a:r>
              <a:rPr lang="en-US" sz="3200" dirty="0" smtClean="0">
                <a:latin typeface="Times New Roman" panose="02020603050405020304" pitchFamily="18" charset="0"/>
                <a:cs typeface="Times New Roman" panose="02020603050405020304" pitchFamily="18" charset="0"/>
              </a:rPr>
              <a:t>= social &amp; economic factors</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745163"/>
          </a:xfrm>
        </p:spPr>
        <p:txBody>
          <a:bodyPr>
            <a:noAutofit/>
          </a:bodyPr>
          <a:lstStyle/>
          <a:p>
            <a:pPr marL="914400" lvl="1" indent="-457200">
              <a:buClr>
                <a:schemeClr val="tx2"/>
              </a:buClr>
              <a:buNone/>
              <a:defRPr/>
            </a:pPr>
            <a:r>
              <a:rPr lang="en-US" sz="4000" b="1" dirty="0" smtClean="0">
                <a:latin typeface="Times New Roman" panose="02020603050405020304" pitchFamily="18" charset="0"/>
                <a:cs typeface="Times New Roman" panose="02020603050405020304" pitchFamily="18" charset="0"/>
              </a:rPr>
              <a:t>Social Intervention Model:</a:t>
            </a:r>
          </a:p>
          <a:p>
            <a:pPr marL="1295400" lvl="2" indent="-381000">
              <a:buClr>
                <a:schemeClr val="tx1"/>
              </a:buClr>
              <a:buNone/>
              <a:defRPr/>
            </a:pPr>
            <a:r>
              <a:rPr lang="en-US" sz="4000" dirty="0" smtClean="0">
                <a:latin typeface="Times New Roman" panose="02020603050405020304" pitchFamily="18" charset="0"/>
                <a:cs typeface="Times New Roman" panose="02020603050405020304" pitchFamily="18" charset="0"/>
              </a:rPr>
              <a:t>Pre-requisites for health:</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Income</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Food</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Shelter</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Education</a:t>
            </a:r>
          </a:p>
          <a:p>
            <a:pPr marL="1714500" lvl="3" indent="-342900">
              <a:lnSpc>
                <a:spcPct val="150000"/>
              </a:lnSpc>
              <a:buClr>
                <a:schemeClr val="folHlink"/>
              </a:buClr>
              <a:buNone/>
              <a:defRPr/>
            </a:pPr>
            <a:endParaRPr lang="en-US" sz="40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Peace</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Justice</a:t>
            </a:r>
          </a:p>
          <a:p>
            <a:pPr marL="1714500" lvl="3" indent="-342900">
              <a:lnSpc>
                <a:spcPct val="150000"/>
              </a:lnSpc>
              <a:buClr>
                <a:schemeClr val="folHlink"/>
              </a:buClr>
              <a:defRPr/>
            </a:pPr>
            <a:r>
              <a:rPr lang="en-US" sz="4000" dirty="0" smtClean="0">
                <a:latin typeface="Times New Roman" panose="02020603050405020304" pitchFamily="18" charset="0"/>
                <a:cs typeface="Times New Roman" panose="02020603050405020304" pitchFamily="18" charset="0"/>
              </a:rPr>
              <a:t>Equity</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Theories of health education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382000" cy="5029200"/>
          </a:xfrm>
        </p:spPr>
        <p:txBody>
          <a:bodyPr>
            <a:noAutofit/>
          </a:bodyPr>
          <a:lstStyle/>
          <a:p>
            <a:r>
              <a:rPr lang="en-US" sz="4000" b="1" dirty="0" smtClean="0">
                <a:latin typeface="Times New Roman" pitchFamily="18" charset="0"/>
                <a:cs typeface="Times New Roman" pitchFamily="18" charset="0"/>
              </a:rPr>
              <a:t>Theory of Reasoned Action/Planned Behavior</a:t>
            </a:r>
          </a:p>
          <a:p>
            <a:r>
              <a:rPr lang="en-US" sz="4000" dirty="0" smtClean="0">
                <a:latin typeface="Times New Roman" pitchFamily="18" charset="0"/>
                <a:cs typeface="Times New Roman" pitchFamily="18" charset="0"/>
              </a:rPr>
              <a:t>Two closely associated theories – The Theory of Reasoned Action and the Theory of Planned Behavior – suggest that a person's health behavior is determined by their intention to perform a behavior. </a:t>
            </a:r>
            <a:endParaRPr lang="en-US" sz="40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686800" cy="5592763"/>
          </a:xfrm>
        </p:spPr>
        <p:txBody>
          <a:bodyPr>
            <a:normAutofit/>
          </a:bodyPr>
          <a:lstStyle/>
          <a:p>
            <a:r>
              <a:rPr lang="en-US" sz="4000" dirty="0" smtClean="0">
                <a:latin typeface="Times New Roman" pitchFamily="18" charset="0"/>
                <a:cs typeface="Times New Roman" pitchFamily="18" charset="0"/>
              </a:rPr>
              <a:t>A person's intention to perform a behavior (behavioral intention) is predicted by 1) a person's attitude toward the behavior, and 2) subjective norms regarding the behavior. Subjective norms are the result of social and environmental surroundings and a person's perceived control over the behavior. </a:t>
            </a:r>
            <a:endParaRPr lang="en-US" sz="40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sz="4000" dirty="0" smtClean="0">
                <a:latin typeface="Times New Roman" pitchFamily="18" charset="0"/>
                <a:cs typeface="Times New Roman" pitchFamily="18" charset="0"/>
              </a:rPr>
              <a:t>Generally, positive attitude and positive subjective norms result in greater perceived control and increase the likelihood of intentions governing changes in behavior</a:t>
            </a:r>
            <a:r>
              <a:rPr lang="en-US" dirty="0" smtClean="0"/>
              <a:t>.</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cognitive theory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382000" cy="5638800"/>
          </a:xfrm>
        </p:spPr>
        <p:txBody>
          <a:bodyPr>
            <a:noAutofit/>
          </a:bodyPr>
          <a:lstStyle/>
          <a:p>
            <a:r>
              <a:rPr lang="en-US" sz="4000" dirty="0" smtClean="0">
                <a:latin typeface="Times New Roman" pitchFamily="18" charset="0"/>
                <a:cs typeface="Times New Roman" pitchFamily="18" charset="0"/>
              </a:rPr>
              <a:t>The </a:t>
            </a:r>
            <a:r>
              <a:rPr lang="en-US" sz="4000" b="1" dirty="0" smtClean="0">
                <a:latin typeface="Times New Roman" pitchFamily="18" charset="0"/>
                <a:cs typeface="Times New Roman" pitchFamily="18" charset="0"/>
              </a:rPr>
              <a:t>Cognitive Learning Theory:</a:t>
            </a:r>
            <a:r>
              <a:rPr lang="en-US" sz="4000" dirty="0" smtClean="0">
                <a:latin typeface="Times New Roman" pitchFamily="18" charset="0"/>
                <a:cs typeface="Times New Roman" pitchFamily="18" charset="0"/>
              </a:rPr>
              <a:t> is a broad </a:t>
            </a:r>
            <a:r>
              <a:rPr lang="en-US" sz="4000" b="1" dirty="0" smtClean="0">
                <a:latin typeface="Times New Roman" pitchFamily="18" charset="0"/>
                <a:cs typeface="Times New Roman" pitchFamily="18" charset="0"/>
              </a:rPr>
              <a:t>theory</a:t>
            </a:r>
            <a:r>
              <a:rPr lang="en-US" sz="4000" dirty="0" smtClean="0">
                <a:latin typeface="Times New Roman" pitchFamily="18" charset="0"/>
                <a:cs typeface="Times New Roman" pitchFamily="18" charset="0"/>
              </a:rPr>
              <a:t> used to explain the mental processes and how they are influenced by both internal and external factors in order to produce </a:t>
            </a:r>
            <a:r>
              <a:rPr lang="en-US" sz="4000" b="1" dirty="0" smtClean="0">
                <a:latin typeface="Times New Roman" pitchFamily="18" charset="0"/>
                <a:cs typeface="Times New Roman" pitchFamily="18" charset="0"/>
              </a:rPr>
              <a:t>learning</a:t>
            </a:r>
            <a:r>
              <a:rPr lang="en-US" sz="4000" dirty="0" smtClean="0">
                <a:latin typeface="Times New Roman" pitchFamily="18" charset="0"/>
                <a:cs typeface="Times New Roman" pitchFamily="18" charset="0"/>
              </a:rPr>
              <a:t> in an individual. The </a:t>
            </a:r>
            <a:r>
              <a:rPr lang="en-US" sz="4000" b="1" dirty="0" smtClean="0">
                <a:latin typeface="Times New Roman" pitchFamily="18" charset="0"/>
                <a:cs typeface="Times New Roman" pitchFamily="18" charset="0"/>
              </a:rPr>
              <a:t>theory</a:t>
            </a:r>
            <a:r>
              <a:rPr lang="en-US" sz="4000" dirty="0" smtClean="0">
                <a:latin typeface="Times New Roman" pitchFamily="18" charset="0"/>
                <a:cs typeface="Times New Roman" pitchFamily="18" charset="0"/>
              </a:rPr>
              <a:t> is credited to </a:t>
            </a:r>
            <a:r>
              <a:rPr lang="en-US" sz="4000" b="1" dirty="0" smtClean="0">
                <a:latin typeface="Times New Roman" pitchFamily="18" charset="0"/>
                <a:cs typeface="Times New Roman" pitchFamily="18" charset="0"/>
              </a:rPr>
              <a:t>Educational</a:t>
            </a:r>
            <a:r>
              <a:rPr lang="en-US" sz="4000" dirty="0" smtClean="0">
                <a:latin typeface="Times New Roman" pitchFamily="18" charset="0"/>
                <a:cs typeface="Times New Roman" pitchFamily="18" charset="0"/>
              </a:rPr>
              <a:t> psychologist Jean Piaget.</a:t>
            </a:r>
            <a:endParaRPr lang="en-US" sz="40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smtClean="0">
                <a:latin typeface="Times New Roman" pitchFamily="18" charset="0"/>
                <a:cs typeface="Times New Roman" pitchFamily="18" charset="0"/>
              </a:rPr>
              <a:t>An individual's decision to engage in a particular behavior is based on the outcomes the individual expects will come as a result of performing the behavior. Developed by Martin </a:t>
            </a:r>
            <a:r>
              <a:rPr lang="en-US" sz="4000" dirty="0" err="1" smtClean="0">
                <a:latin typeface="Times New Roman" pitchFamily="18" charset="0"/>
                <a:cs typeface="Times New Roman" pitchFamily="18" charset="0"/>
              </a:rPr>
              <a:t>Fishbein</a:t>
            </a:r>
            <a:r>
              <a:rPr lang="en-US" sz="4000" dirty="0" smtClean="0">
                <a:latin typeface="Times New Roman" pitchFamily="18" charset="0"/>
                <a:cs typeface="Times New Roman" pitchFamily="18" charset="0"/>
              </a:rPr>
              <a:t> and </a:t>
            </a:r>
            <a:r>
              <a:rPr lang="en-US" sz="4000" dirty="0" err="1" smtClean="0">
                <a:latin typeface="Times New Roman" pitchFamily="18" charset="0"/>
                <a:cs typeface="Times New Roman" pitchFamily="18" charset="0"/>
                <a:hlinkClick r:id="rId2" tooltip="Icek Ajzen"/>
              </a:rPr>
              <a:t>Icek</a:t>
            </a:r>
            <a:r>
              <a:rPr lang="en-US" sz="4000" dirty="0" smtClean="0">
                <a:latin typeface="Times New Roman" pitchFamily="18" charset="0"/>
                <a:cs typeface="Times New Roman" pitchFamily="18" charset="0"/>
                <a:hlinkClick r:id="rId2" tooltip="Icek Ajzen"/>
              </a:rPr>
              <a:t> </a:t>
            </a:r>
            <a:r>
              <a:rPr lang="en-US" sz="4000" dirty="0" err="1" smtClean="0">
                <a:latin typeface="Times New Roman" pitchFamily="18" charset="0"/>
                <a:cs typeface="Times New Roman" pitchFamily="18" charset="0"/>
                <a:hlinkClick r:id="rId2" tooltip="Icek Ajzen"/>
              </a:rPr>
              <a:t>Ajzen</a:t>
            </a:r>
            <a:r>
              <a:rPr lang="en-US" sz="4000" dirty="0" smtClean="0">
                <a:latin typeface="Times New Roman" pitchFamily="18" charset="0"/>
                <a:cs typeface="Times New Roman" pitchFamily="18" charset="0"/>
              </a:rPr>
              <a:t> in 1967</a:t>
            </a:r>
            <a:endParaRPr lang="en-US" sz="4000"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Humanist t</a:t>
            </a:r>
            <a:r>
              <a:rPr lang="en-US" b="1" dirty="0" smtClean="0"/>
              <a:t>heory</a:t>
            </a:r>
            <a:endParaRPr lang="en-US" b="1" dirty="0"/>
          </a:p>
        </p:txBody>
      </p:sp>
      <p:sp>
        <p:nvSpPr>
          <p:cNvPr id="3" name="Content Placeholder 2"/>
          <p:cNvSpPr>
            <a:spLocks noGrp="1"/>
          </p:cNvSpPr>
          <p:nvPr>
            <p:ph idx="1"/>
          </p:nvPr>
        </p:nvSpPr>
        <p:spPr>
          <a:xfrm>
            <a:off x="152400" y="1295400"/>
            <a:ext cx="8534400" cy="5257800"/>
          </a:xfrm>
        </p:spPr>
        <p:txBody>
          <a:bodyPr>
            <a:normAutofit lnSpcReduction="10000"/>
          </a:bodyPr>
          <a:lstStyle/>
          <a:p>
            <a:r>
              <a:rPr lang="en-US" sz="4000" dirty="0" smtClean="0">
                <a:latin typeface="Times New Roman" pitchFamily="18" charset="0"/>
                <a:cs typeface="Times New Roman" pitchFamily="18" charset="0"/>
              </a:rPr>
              <a:t>The </a:t>
            </a:r>
            <a:r>
              <a:rPr lang="en-US" sz="4000" b="1" dirty="0" smtClean="0">
                <a:latin typeface="Times New Roman" pitchFamily="18" charset="0"/>
                <a:cs typeface="Times New Roman" pitchFamily="18" charset="0"/>
              </a:rPr>
              <a:t>humanistic</a:t>
            </a:r>
            <a:r>
              <a:rPr lang="en-US" sz="4000" dirty="0" smtClean="0">
                <a:latin typeface="Times New Roman" pitchFamily="18" charset="0"/>
                <a:cs typeface="Times New Roman" pitchFamily="18" charset="0"/>
              </a:rPr>
              <a:t> perspective is an approach to psychology that emphasizes empathy and stresses the good in human behavior. ... In counseling and therapy, this approach allows an psychologist to focus on ways to help improve an individual's self-image or self-actualization - the things that make them feel worthwhile.</a:t>
            </a:r>
            <a:endParaRPr lang="en-US" sz="4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marL="0" indent="0">
              <a:buNone/>
            </a:pPr>
            <a:r>
              <a:rPr lang="en-US" sz="4000" b="1" u="sng" dirty="0" smtClean="0">
                <a:latin typeface="Times New Roman" pitchFamily="18" charset="0"/>
                <a:cs typeface="Times New Roman" pitchFamily="18" charset="0"/>
              </a:rPr>
              <a:t>TERMS AND CONCEPTS</a:t>
            </a:r>
          </a:p>
          <a:p>
            <a:pPr marL="0" indent="0">
              <a:buNone/>
            </a:pPr>
            <a:r>
              <a:rPr lang="en-US" sz="4000" b="1" dirty="0" smtClean="0">
                <a:latin typeface="Times New Roman" pitchFamily="18" charset="0"/>
                <a:cs typeface="Times New Roman" pitchFamily="18" charset="0"/>
              </a:rPr>
              <a:t>Health</a:t>
            </a:r>
          </a:p>
          <a:p>
            <a:pPr marL="0" indent="0">
              <a:buNone/>
            </a:pPr>
            <a:r>
              <a:rPr lang="en-US" sz="4000" dirty="0" smtClean="0">
                <a:latin typeface="Times New Roman" pitchFamily="18" charset="0"/>
                <a:cs typeface="Times New Roman" pitchFamily="18" charset="0"/>
              </a:rPr>
              <a:t>A broad concept with various definitions </a:t>
            </a:r>
          </a:p>
          <a:p>
            <a:pPr>
              <a:buFont typeface="Wingdings" pitchFamily="2" charset="2"/>
              <a:buChar char="Ø"/>
            </a:pPr>
            <a:r>
              <a:rPr lang="en-US" sz="4000" dirty="0" smtClean="0">
                <a:latin typeface="Times New Roman" pitchFamily="18" charset="0"/>
                <a:cs typeface="Times New Roman" pitchFamily="18" charset="0"/>
              </a:rPr>
              <a:t>A state of complete physical, mental and social well-being and not merely the absence of disease or infirmity (WHO,1946)</a:t>
            </a:r>
          </a:p>
          <a:p>
            <a:pPr>
              <a:buFont typeface="Wingdings" pitchFamily="2" charset="2"/>
              <a:buChar char="Ø"/>
            </a:pPr>
            <a:r>
              <a:rPr lang="en-US" sz="4000" dirty="0" smtClean="0">
                <a:latin typeface="Times New Roman" pitchFamily="18" charset="0"/>
                <a:cs typeface="Times New Roman" pitchFamily="18" charset="0"/>
              </a:rPr>
              <a:t>Its holistic and includes different dimension</a:t>
            </a:r>
          </a:p>
        </p:txBody>
      </p:sp>
    </p:spTree>
    <p:extLst>
      <p:ext uri="{BB962C8B-B14F-4D97-AF65-F5344CB8AC3E}">
        <p14:creationId xmlns="" xmlns:p14="http://schemas.microsoft.com/office/powerpoint/2010/main" val="7251087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Approaches to health education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382000" cy="5257800"/>
          </a:xfrm>
        </p:spPr>
        <p:txBody>
          <a:bodyPr>
            <a:noAutofit/>
          </a:bodyPr>
          <a:lstStyle/>
          <a:p>
            <a:r>
              <a:rPr lang="en-US" sz="4000" dirty="0" err="1" smtClean="0">
                <a:latin typeface="Times New Roman" pitchFamily="18" charset="0"/>
                <a:cs typeface="Times New Roman" pitchFamily="18" charset="0"/>
              </a:rPr>
              <a:t>Behavioural</a:t>
            </a:r>
            <a:r>
              <a:rPr lang="en-US" sz="4000" dirty="0" smtClean="0">
                <a:latin typeface="Times New Roman" pitchFamily="18" charset="0"/>
                <a:cs typeface="Times New Roman" pitchFamily="18" charset="0"/>
              </a:rPr>
              <a:t> change The </a:t>
            </a:r>
            <a:r>
              <a:rPr lang="en-US" sz="4000" b="1" dirty="0" err="1" smtClean="0">
                <a:latin typeface="Times New Roman" pitchFamily="18" charset="0"/>
                <a:cs typeface="Times New Roman" pitchFamily="18" charset="0"/>
              </a:rPr>
              <a:t>behaviour</a:t>
            </a:r>
            <a:r>
              <a:rPr lang="en-US" sz="4000" b="1" dirty="0" smtClean="0">
                <a:latin typeface="Times New Roman" pitchFamily="18" charset="0"/>
                <a:cs typeface="Times New Roman" pitchFamily="18" charset="0"/>
              </a:rPr>
              <a:t> change</a:t>
            </a:r>
            <a:r>
              <a:rPr lang="en-US" sz="4000" dirty="0" smtClean="0">
                <a:latin typeface="Times New Roman" pitchFamily="18" charset="0"/>
                <a:cs typeface="Times New Roman" pitchFamily="18" charset="0"/>
              </a:rPr>
              <a:t> approach is used to bring about changes in an individual’s thinking or perception. You should be able to use this method to change the </a:t>
            </a:r>
            <a:r>
              <a:rPr lang="en-US" sz="4000" dirty="0" err="1" smtClean="0">
                <a:latin typeface="Times New Roman" pitchFamily="18" charset="0"/>
                <a:cs typeface="Times New Roman" pitchFamily="18" charset="0"/>
              </a:rPr>
              <a:t>behaviour</a:t>
            </a:r>
            <a:r>
              <a:rPr lang="en-US" sz="4000" dirty="0" smtClean="0">
                <a:latin typeface="Times New Roman" pitchFamily="18" charset="0"/>
                <a:cs typeface="Times New Roman" pitchFamily="18" charset="0"/>
              </a:rPr>
              <a:t> of individuals within your community and help them make their own health-related decisions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smtClean="0">
                <a:latin typeface="Times New Roman" pitchFamily="18" charset="0"/>
                <a:cs typeface="Times New Roman" pitchFamily="18" charset="0"/>
              </a:rPr>
              <a:t>This approach can be applied using locally available methods and media such as leaflets and posters. </a:t>
            </a:r>
          </a:p>
          <a:p>
            <a:endParaRPr lang="en-US"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382000" cy="6126163"/>
          </a:xfrm>
        </p:spPr>
        <p:txBody>
          <a:bodyPr>
            <a:noAutofit/>
          </a:bodyPr>
          <a:lstStyle/>
          <a:p>
            <a:r>
              <a:rPr lang="en-US" sz="4000" dirty="0" smtClean="0">
                <a:latin typeface="Times New Roman" pitchFamily="18" charset="0"/>
                <a:cs typeface="Times New Roman" pitchFamily="18" charset="0"/>
              </a:rPr>
              <a:t>Self empowerment</a:t>
            </a:r>
          </a:p>
          <a:p>
            <a:r>
              <a:rPr lang="en-US" sz="4000" dirty="0" smtClean="0">
                <a:latin typeface="Times New Roman" pitchFamily="18" charset="0"/>
                <a:cs typeface="Times New Roman" pitchFamily="18" charset="0"/>
              </a:rPr>
              <a:t>It’s important to remember that </a:t>
            </a:r>
            <a:r>
              <a:rPr lang="en-US" sz="4000" b="1" dirty="0" smtClean="0">
                <a:latin typeface="Times New Roman" pitchFamily="18" charset="0"/>
                <a:cs typeface="Times New Roman" pitchFamily="18" charset="0"/>
              </a:rPr>
              <a:t>self-empowerment </a:t>
            </a:r>
            <a:r>
              <a:rPr lang="en-US" sz="4000" dirty="0" smtClean="0">
                <a:latin typeface="Times New Roman" pitchFamily="18" charset="0"/>
                <a:cs typeface="Times New Roman" pitchFamily="18" charset="0"/>
              </a:rPr>
              <a:t>is rooted in </a:t>
            </a:r>
            <a:r>
              <a:rPr lang="en-US" sz="4000" i="1" dirty="0" smtClean="0">
                <a:latin typeface="Times New Roman" pitchFamily="18" charset="0"/>
                <a:cs typeface="Times New Roman" pitchFamily="18" charset="0"/>
              </a:rPr>
              <a:t>awareness</a:t>
            </a:r>
            <a:r>
              <a:rPr lang="en-US" sz="4000" dirty="0" smtClean="0">
                <a:latin typeface="Times New Roman" pitchFamily="18" charset="0"/>
                <a:cs typeface="Times New Roman" pitchFamily="18" charset="0"/>
              </a:rPr>
              <a:t> and </a:t>
            </a:r>
            <a:r>
              <a:rPr lang="en-US" sz="4000" i="1" dirty="0" smtClean="0">
                <a:latin typeface="Times New Roman" pitchFamily="18" charset="0"/>
                <a:cs typeface="Times New Roman" pitchFamily="18" charset="0"/>
              </a:rPr>
              <a:t>understanding</a:t>
            </a:r>
            <a:r>
              <a:rPr lang="en-US" sz="4000" dirty="0" smtClean="0">
                <a:latin typeface="Times New Roman" pitchFamily="18" charset="0"/>
                <a:cs typeface="Times New Roman" pitchFamily="18" charset="0"/>
              </a:rPr>
              <a:t> that people can </a:t>
            </a:r>
            <a:r>
              <a:rPr lang="en-US" sz="4000" i="1" dirty="0" smtClean="0">
                <a:latin typeface="Times New Roman" pitchFamily="18" charset="0"/>
                <a:cs typeface="Times New Roman" pitchFamily="18" charset="0"/>
              </a:rPr>
              <a:t>act</a:t>
            </a:r>
            <a:r>
              <a:rPr lang="en-US" sz="4000" dirty="0" smtClean="0">
                <a:latin typeface="Times New Roman" pitchFamily="18" charset="0"/>
                <a:cs typeface="Times New Roman" pitchFamily="18" charset="0"/>
              </a:rPr>
              <a:t> to change their own lives on their own behalf . environment</a:t>
            </a:r>
            <a:r>
              <a:rPr lang="en-US" sz="4000" dirty="0" smtClean="0"/>
              <a:t>. </a:t>
            </a:r>
            <a:endParaRPr lang="en-US" sz="40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Using the self-empowerment approach you can provide the tools they will need to make their own choices about their health and increase their control over their physical, social and psychological</a:t>
            </a:r>
            <a:endParaRPr lang="en-US" sz="40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45163"/>
          </a:xfrm>
        </p:spPr>
        <p:txBody>
          <a:bodyPr>
            <a:normAutofit/>
          </a:bodyPr>
          <a:lstStyle/>
          <a:p>
            <a:r>
              <a:rPr lang="en-US" sz="4000" dirty="0" smtClean="0">
                <a:latin typeface="Times New Roman" pitchFamily="18" charset="0"/>
                <a:cs typeface="Times New Roman" pitchFamily="18" charset="0"/>
              </a:rPr>
              <a:t>It is a process which empowers families and communities to improve their quality of life, and achieve and maintain health and wellness.</a:t>
            </a:r>
          </a:p>
          <a:p>
            <a:r>
              <a:rPr lang="en-US" sz="4000" dirty="0" smtClean="0">
                <a:latin typeface="Times New Roman" pitchFamily="18" charset="0"/>
                <a:cs typeface="Times New Roman" pitchFamily="18" charset="0"/>
              </a:rPr>
              <a:t>It emphasizes not only prevention of disease but the promotion of positive good health.</a:t>
            </a:r>
          </a:p>
          <a:p>
            <a:endParaRPr lang="en-US" sz="4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924800" cy="1524000"/>
          </a:xfrm>
        </p:spPr>
        <p:txBody>
          <a:bodyPr>
            <a:normAutofit/>
          </a:bodyPr>
          <a:lstStyle/>
          <a:p>
            <a:r>
              <a:rPr lang="en-US" dirty="0" smtClean="0">
                <a:latin typeface="Times New Roman" pitchFamily="18" charset="0"/>
                <a:cs typeface="Times New Roman" pitchFamily="18" charset="0"/>
              </a:rPr>
              <a:t>Steps in carrying out a health programme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762000" y="1752600"/>
            <a:ext cx="7924800" cy="4373563"/>
          </a:xfrm>
        </p:spPr>
        <p:txBody>
          <a:bodyPr>
            <a:normAutofit fontScale="92500" lnSpcReduction="20000"/>
          </a:bodyPr>
          <a:lstStyle/>
          <a:p>
            <a:r>
              <a:rPr lang="en-US" b="1" dirty="0" smtClean="0">
                <a:latin typeface="Times New Roman" pitchFamily="18" charset="0"/>
                <a:cs typeface="Times New Roman" pitchFamily="18" charset="0"/>
              </a:rPr>
              <a:t>STEP</a:t>
            </a:r>
            <a:r>
              <a:rPr lang="en-US" dirty="0" smtClean="0">
                <a:latin typeface="Times New Roman" pitchFamily="18" charset="0"/>
                <a:cs typeface="Times New Roman" pitchFamily="18" charset="0"/>
              </a:rPr>
              <a:t> 1: MANAGE THE PLANNING PROCESS. ...</a:t>
            </a:r>
          </a:p>
          <a:p>
            <a:r>
              <a:rPr lang="en-US" b="1" dirty="0" smtClean="0">
                <a:latin typeface="Times New Roman" pitchFamily="18" charset="0"/>
                <a:cs typeface="Times New Roman" pitchFamily="18" charset="0"/>
              </a:rPr>
              <a:t>STEP</a:t>
            </a:r>
            <a:r>
              <a:rPr lang="en-US" dirty="0" smtClean="0">
                <a:latin typeface="Times New Roman" pitchFamily="18" charset="0"/>
                <a:cs typeface="Times New Roman" pitchFamily="18" charset="0"/>
              </a:rPr>
              <a:t> 2: CONDUCT A SITUATIONAL ASSESSMENT. ...</a:t>
            </a:r>
          </a:p>
          <a:p>
            <a:r>
              <a:rPr lang="en-US" b="1" dirty="0" smtClean="0">
                <a:latin typeface="Times New Roman" pitchFamily="18" charset="0"/>
                <a:cs typeface="Times New Roman" pitchFamily="18" charset="0"/>
              </a:rPr>
              <a:t>STEP</a:t>
            </a:r>
            <a:r>
              <a:rPr lang="en-US" dirty="0" smtClean="0">
                <a:latin typeface="Times New Roman" pitchFamily="18" charset="0"/>
                <a:cs typeface="Times New Roman" pitchFamily="18" charset="0"/>
              </a:rPr>
              <a:t> 3: IDENTIFY GOALS, POPULATIONS OF INTEREST, OUTCOMES.</a:t>
            </a:r>
          </a:p>
          <a:p>
            <a:r>
              <a:rPr lang="en-US" b="1" dirty="0" smtClean="0">
                <a:latin typeface="Times New Roman" pitchFamily="18" charset="0"/>
                <a:cs typeface="Times New Roman" pitchFamily="18" charset="0"/>
              </a:rPr>
              <a:t>STEP</a:t>
            </a:r>
            <a:r>
              <a:rPr lang="en-US" dirty="0" smtClean="0">
                <a:latin typeface="Times New Roman" pitchFamily="18" charset="0"/>
                <a:cs typeface="Times New Roman" pitchFamily="18" charset="0"/>
              </a:rPr>
              <a:t> 4: IDENTIFY STRATEGIES, ACTIVITIES, OUTPUTS, PROCESS.</a:t>
            </a:r>
          </a:p>
          <a:p>
            <a:r>
              <a:rPr lang="en-US" b="1" dirty="0" smtClean="0">
                <a:latin typeface="Times New Roman" pitchFamily="18" charset="0"/>
                <a:cs typeface="Times New Roman" pitchFamily="18" charset="0"/>
              </a:rPr>
              <a:t>STEP</a:t>
            </a:r>
            <a:r>
              <a:rPr lang="en-US" dirty="0" smtClean="0">
                <a:latin typeface="Times New Roman" pitchFamily="18" charset="0"/>
                <a:cs typeface="Times New Roman" pitchFamily="18" charset="0"/>
              </a:rPr>
              <a:t> 5: DEVELOP INDICATORS. ...</a:t>
            </a:r>
          </a:p>
          <a:p>
            <a:r>
              <a:rPr lang="en-US" b="1" dirty="0" smtClean="0">
                <a:latin typeface="Times New Roman" pitchFamily="18" charset="0"/>
                <a:cs typeface="Times New Roman" pitchFamily="18" charset="0"/>
              </a:rPr>
              <a:t>STEP</a:t>
            </a:r>
            <a:r>
              <a:rPr lang="en-US" dirty="0" smtClean="0">
                <a:latin typeface="Times New Roman" pitchFamily="18" charset="0"/>
                <a:cs typeface="Times New Roman" pitchFamily="18" charset="0"/>
              </a:rPr>
              <a:t> 6: REVIEW THE PROGRAM </a:t>
            </a:r>
            <a:r>
              <a:rPr lang="en-US" b="1" dirty="0" smtClean="0">
                <a:latin typeface="Times New Roman" pitchFamily="18" charset="0"/>
                <a:cs typeface="Times New Roman" pitchFamily="18" charset="0"/>
              </a:rPr>
              <a:t>PLAN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health education</a:t>
            </a:r>
            <a:endParaRPr lang="en-US" dirty="0"/>
          </a:p>
        </p:txBody>
      </p:sp>
      <p:sp>
        <p:nvSpPr>
          <p:cNvPr id="3" name="Content Placeholder 2"/>
          <p:cNvSpPr>
            <a:spLocks noGrp="1"/>
          </p:cNvSpPr>
          <p:nvPr>
            <p:ph idx="1"/>
          </p:nvPr>
        </p:nvSpPr>
        <p:spPr>
          <a:xfrm>
            <a:off x="457200" y="1600200"/>
            <a:ext cx="8229600" cy="5257800"/>
          </a:xfrm>
        </p:spPr>
        <p:txBody>
          <a:bodyPr>
            <a:noAutofit/>
          </a:bodyPr>
          <a:lstStyle/>
          <a:p>
            <a:r>
              <a:rPr lang="en-US" sz="3600" dirty="0" smtClean="0">
                <a:latin typeface="Times New Roman" pitchFamily="18" charset="0"/>
                <a:cs typeface="Times New Roman" pitchFamily="18" charset="0"/>
              </a:rPr>
              <a:t>Health talks</a:t>
            </a:r>
          </a:p>
          <a:p>
            <a:r>
              <a:rPr lang="en-US" sz="3600" dirty="0" smtClean="0">
                <a:latin typeface="Times New Roman" pitchFamily="18" charset="0"/>
                <a:cs typeface="Times New Roman" pitchFamily="18" charset="0"/>
              </a:rPr>
              <a:t>Group discussions</a:t>
            </a:r>
          </a:p>
          <a:p>
            <a:r>
              <a:rPr lang="en-US" sz="3600" dirty="0" smtClean="0">
                <a:latin typeface="Times New Roman" pitchFamily="18" charset="0"/>
                <a:cs typeface="Times New Roman" pitchFamily="18" charset="0"/>
              </a:rPr>
              <a:t>Lecture</a:t>
            </a:r>
          </a:p>
          <a:p>
            <a:r>
              <a:rPr lang="en-US" sz="3600" dirty="0" smtClean="0">
                <a:latin typeface="Times New Roman" pitchFamily="18" charset="0"/>
                <a:cs typeface="Times New Roman" pitchFamily="18" charset="0"/>
              </a:rPr>
              <a:t>Buzz groups</a:t>
            </a:r>
          </a:p>
          <a:p>
            <a:r>
              <a:rPr lang="en-US" sz="3600" dirty="0" smtClean="0">
                <a:latin typeface="Times New Roman" pitchFamily="18" charset="0"/>
                <a:cs typeface="Times New Roman" pitchFamily="18" charset="0"/>
              </a:rPr>
              <a:t>Demonstrations</a:t>
            </a:r>
          </a:p>
          <a:p>
            <a:r>
              <a:rPr lang="en-US" sz="3600" dirty="0" err="1" smtClean="0">
                <a:latin typeface="Times New Roman" pitchFamily="18" charset="0"/>
                <a:cs typeface="Times New Roman" pitchFamily="18" charset="0"/>
              </a:rPr>
              <a:t>Roleplays</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Drama </a:t>
            </a:r>
          </a:p>
          <a:p>
            <a:r>
              <a:rPr lang="en-US" sz="3600" dirty="0" err="1" smtClean="0">
                <a:latin typeface="Times New Roman" pitchFamily="18" charset="0"/>
                <a:cs typeface="Times New Roman" pitchFamily="18" charset="0"/>
              </a:rPr>
              <a:t>Traditinal</a:t>
            </a:r>
            <a:r>
              <a:rPr lang="en-US" sz="3600" dirty="0" smtClean="0">
                <a:latin typeface="Times New Roman" pitchFamily="18" charset="0"/>
                <a:cs typeface="Times New Roman" pitchFamily="18" charset="0"/>
              </a:rPr>
              <a:t> means of communication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a health education</a:t>
            </a:r>
            <a:endParaRPr lang="en-US" dirty="0"/>
          </a:p>
        </p:txBody>
      </p:sp>
      <p:sp>
        <p:nvSpPr>
          <p:cNvPr id="3" name="Content Placeholder 2"/>
          <p:cNvSpPr>
            <a:spLocks noGrp="1"/>
          </p:cNvSpPr>
          <p:nvPr>
            <p:ph idx="1"/>
          </p:nvPr>
        </p:nvSpPr>
        <p:spPr>
          <a:xfrm>
            <a:off x="381000" y="1524000"/>
            <a:ext cx="8305800" cy="4602163"/>
          </a:xfrm>
        </p:spPr>
        <p:txBody>
          <a:bodyPr>
            <a:normAutofit/>
          </a:bodyPr>
          <a:lstStyle/>
          <a:p>
            <a:r>
              <a:rPr lang="en-US" sz="4000" b="1" dirty="0" smtClean="0">
                <a:latin typeface="Times New Roman" pitchFamily="18" charset="0"/>
                <a:cs typeface="Times New Roman" pitchFamily="18" charset="0"/>
              </a:rPr>
              <a:t>Health Program Planning</a:t>
            </a:r>
            <a:r>
              <a:rPr lang="en-US" sz="4000" dirty="0" smtClean="0">
                <a:latin typeface="Times New Roman" pitchFamily="18" charset="0"/>
                <a:cs typeface="Times New Roman" pitchFamily="18" charset="0"/>
              </a:rPr>
              <a:t> focuses on assessment, analysis, and </a:t>
            </a:r>
            <a:r>
              <a:rPr lang="en-US" sz="4000" b="1" dirty="0" smtClean="0">
                <a:latin typeface="Times New Roman" pitchFamily="18" charset="0"/>
                <a:cs typeface="Times New Roman" pitchFamily="18" charset="0"/>
              </a:rPr>
              <a:t>planning</a:t>
            </a:r>
            <a:r>
              <a:rPr lang="en-US" sz="4000" dirty="0" smtClean="0">
                <a:latin typeface="Times New Roman" pitchFamily="18" charset="0"/>
                <a:cs typeface="Times New Roman" pitchFamily="18" charset="0"/>
              </a:rPr>
              <a:t> to help you to design and implement public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strategies, with a high likelihood of achieving desired objectives.</a:t>
            </a:r>
            <a:endParaRPr lang="en-US" sz="4000"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Before you can begin planning your health education activities, you need to have a clear understanding of what planning means.</a:t>
            </a:r>
            <a:r>
              <a:rPr lang="en-US" b="1" dirty="0" smtClean="0"/>
              <a:t> Planning</a:t>
            </a:r>
            <a:r>
              <a:rPr lang="en-US" dirty="0" smtClean="0"/>
              <a:t> is the process of making thoughtful and systematic decisions about what needs to be done, how it has to be done, by whom, and with what resources. Planning is central to health education and health promotion activities</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5897563"/>
          </a:xfrm>
        </p:spPr>
        <p:txBody>
          <a:bodyPr>
            <a:normAutofit/>
          </a:bodyPr>
          <a:lstStyle/>
          <a:p>
            <a:r>
              <a:rPr lang="en-US" sz="4000" dirty="0" smtClean="0">
                <a:latin typeface="Times New Roman" pitchFamily="18" charset="0"/>
                <a:cs typeface="Times New Roman" pitchFamily="18" charset="0"/>
              </a:rPr>
              <a:t> Key questions to ask when planning</a:t>
            </a:r>
          </a:p>
          <a:p>
            <a:r>
              <a:rPr lang="en-US" sz="4000" i="1" dirty="0" smtClean="0">
                <a:latin typeface="Times New Roman" pitchFamily="18" charset="0"/>
                <a:cs typeface="Times New Roman" pitchFamily="18" charset="0"/>
              </a:rPr>
              <a:t>What</a:t>
            </a:r>
            <a:r>
              <a:rPr lang="en-US" sz="4000" dirty="0" smtClean="0">
                <a:latin typeface="Times New Roman" pitchFamily="18" charset="0"/>
                <a:cs typeface="Times New Roman" pitchFamily="18" charset="0"/>
              </a:rPr>
              <a:t> will be done?</a:t>
            </a:r>
          </a:p>
          <a:p>
            <a:r>
              <a:rPr lang="en-US" sz="4000" i="1" dirty="0" smtClean="0">
                <a:latin typeface="Times New Roman" pitchFamily="18" charset="0"/>
                <a:cs typeface="Times New Roman" pitchFamily="18" charset="0"/>
              </a:rPr>
              <a:t>When</a:t>
            </a:r>
            <a:r>
              <a:rPr lang="en-US" sz="4000" dirty="0" smtClean="0">
                <a:latin typeface="Times New Roman" pitchFamily="18" charset="0"/>
                <a:cs typeface="Times New Roman" pitchFamily="18" charset="0"/>
              </a:rPr>
              <a:t> will it be done?</a:t>
            </a:r>
          </a:p>
          <a:p>
            <a:r>
              <a:rPr lang="en-US" sz="4000" i="1" dirty="0" smtClean="0">
                <a:latin typeface="Times New Roman" pitchFamily="18" charset="0"/>
                <a:cs typeface="Times New Roman" pitchFamily="18" charset="0"/>
              </a:rPr>
              <a:t>Where</a:t>
            </a:r>
            <a:r>
              <a:rPr lang="en-US" sz="4000" dirty="0" smtClean="0">
                <a:latin typeface="Times New Roman" pitchFamily="18" charset="0"/>
                <a:cs typeface="Times New Roman" pitchFamily="18" charset="0"/>
              </a:rPr>
              <a:t> will it be done?</a:t>
            </a:r>
          </a:p>
          <a:p>
            <a:r>
              <a:rPr lang="en-US" sz="4000" i="1" dirty="0" smtClean="0">
                <a:latin typeface="Times New Roman" pitchFamily="18" charset="0"/>
                <a:cs typeface="Times New Roman" pitchFamily="18" charset="0"/>
              </a:rPr>
              <a:t>Who</a:t>
            </a:r>
            <a:r>
              <a:rPr lang="en-US" sz="4000" dirty="0" smtClean="0">
                <a:latin typeface="Times New Roman" pitchFamily="18" charset="0"/>
                <a:cs typeface="Times New Roman" pitchFamily="18" charset="0"/>
              </a:rPr>
              <a:t> will do it?</a:t>
            </a:r>
          </a:p>
          <a:p>
            <a:r>
              <a:rPr lang="en-US" sz="4000" i="1" dirty="0" smtClean="0">
                <a:latin typeface="Times New Roman" pitchFamily="18" charset="0"/>
                <a:cs typeface="Times New Roman" pitchFamily="18" charset="0"/>
              </a:rPr>
              <a:t>What</a:t>
            </a:r>
            <a:r>
              <a:rPr lang="en-US" sz="4000" dirty="0" smtClean="0">
                <a:latin typeface="Times New Roman" pitchFamily="18" charset="0"/>
                <a:cs typeface="Times New Roman" pitchFamily="18" charset="0"/>
              </a:rPr>
              <a:t> resources are required?</a:t>
            </a:r>
          </a:p>
          <a:p>
            <a:endParaRPr lang="en-US" sz="4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4000" b="1" dirty="0" smtClean="0">
                <a:latin typeface="Times New Roman" pitchFamily="18" charset="0"/>
                <a:cs typeface="Times New Roman" pitchFamily="18" charset="0"/>
              </a:rPr>
              <a:t>Physical health</a:t>
            </a:r>
            <a:r>
              <a:rPr lang="en-US" sz="4000" dirty="0" smtClean="0">
                <a:latin typeface="Times New Roman" pitchFamily="18" charset="0"/>
                <a:cs typeface="Times New Roman" pitchFamily="18" charset="0"/>
              </a:rPr>
              <a:t>- fitness, not being ill, absence of signs and symptoms</a:t>
            </a:r>
          </a:p>
          <a:p>
            <a:pPr marL="0" indent="0">
              <a:buNone/>
            </a:pPr>
            <a:r>
              <a:rPr lang="en-US" sz="4000" b="1" dirty="0" smtClean="0">
                <a:latin typeface="Times New Roman" pitchFamily="18" charset="0"/>
                <a:cs typeface="Times New Roman" pitchFamily="18" charset="0"/>
              </a:rPr>
              <a:t>Mental health</a:t>
            </a:r>
            <a:r>
              <a:rPr lang="en-US" sz="4000" dirty="0" smtClean="0">
                <a:latin typeface="Times New Roman" pitchFamily="18" charset="0"/>
                <a:cs typeface="Times New Roman" pitchFamily="18" charset="0"/>
              </a:rPr>
              <a:t>-positive sense of purpose and an underlying belief in one’s own worth e.g. feeling good, feeling able to cope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45163"/>
          </a:xfrm>
        </p:spPr>
        <p:txBody>
          <a:bodyPr>
            <a:normAutofit lnSpcReduction="10000"/>
          </a:bodyPr>
          <a:lstStyle/>
          <a:p>
            <a:r>
              <a:rPr lang="en-US" b="1" dirty="0" smtClean="0"/>
              <a:t> </a:t>
            </a:r>
            <a:r>
              <a:rPr lang="en-US" sz="4000" b="1" dirty="0" smtClean="0">
                <a:latin typeface="Times New Roman" pitchFamily="18" charset="0"/>
                <a:cs typeface="Times New Roman" pitchFamily="18" charset="0"/>
              </a:rPr>
              <a:t>The purpose of planning in health education</a:t>
            </a:r>
          </a:p>
          <a:p>
            <a:r>
              <a:rPr lang="en-US" sz="4000" dirty="0" smtClean="0">
                <a:latin typeface="Times New Roman" pitchFamily="18" charset="0"/>
                <a:cs typeface="Times New Roman" pitchFamily="18" charset="0"/>
              </a:rPr>
              <a:t>There are several benefits to planning your activities. Firstly, planning enables you to match your resources to the problem you intend to solve (Figure 12.2). Secondly, planning helps you to use resources more efficiently so you can ensure the best use of scarce resources. </a:t>
            </a:r>
            <a:endParaRPr lang="en-US" sz="4000"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077200" cy="5745163"/>
          </a:xfrm>
        </p:spPr>
        <p:txBody>
          <a:bodyPr>
            <a:normAutofit/>
          </a:bodyPr>
          <a:lstStyle/>
          <a:p>
            <a:r>
              <a:rPr lang="en-US" dirty="0" smtClean="0">
                <a:latin typeface="Times New Roman" pitchFamily="18" charset="0"/>
                <a:cs typeface="Times New Roman" pitchFamily="18" charset="0"/>
              </a:rPr>
              <a:t>Thirdly, it can help avoid duplication of activities. For example, you wouldn’t offer health education to households on the same topic at every visit. </a:t>
            </a:r>
          </a:p>
          <a:p>
            <a:r>
              <a:rPr lang="en-US" dirty="0" smtClean="0">
                <a:latin typeface="Times New Roman" pitchFamily="18" charset="0"/>
                <a:cs typeface="Times New Roman" pitchFamily="18" charset="0"/>
              </a:rPr>
              <a:t>Fourthly, planning helps you </a:t>
            </a:r>
            <a:r>
              <a:rPr lang="en-US" dirty="0" err="1" smtClean="0">
                <a:latin typeface="Times New Roman" pitchFamily="18" charset="0"/>
                <a:cs typeface="Times New Roman" pitchFamily="18" charset="0"/>
              </a:rPr>
              <a:t>prioritise</a:t>
            </a:r>
            <a:r>
              <a:rPr lang="en-US" dirty="0" smtClean="0">
                <a:latin typeface="Times New Roman" pitchFamily="18" charset="0"/>
                <a:cs typeface="Times New Roman" pitchFamily="18" charset="0"/>
              </a:rPr>
              <a:t> needs and activities.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noAutofit/>
          </a:bodyPr>
          <a:lstStyle/>
          <a:p>
            <a:r>
              <a:rPr lang="en-US" sz="4000" dirty="0" smtClean="0">
                <a:latin typeface="Times New Roman" pitchFamily="18" charset="0"/>
                <a:cs typeface="Times New Roman" pitchFamily="18" charset="0"/>
              </a:rPr>
              <a:t>This is useful because your community may have a lot of problems, but not the resources or the capacity to solve all these problems at the same time.</a:t>
            </a:r>
          </a:p>
          <a:p>
            <a:r>
              <a:rPr lang="en-US" sz="4000" dirty="0" smtClean="0">
                <a:latin typeface="Times New Roman" pitchFamily="18" charset="0"/>
                <a:cs typeface="Times New Roman" pitchFamily="18" charset="0"/>
              </a:rPr>
              <a:t> Finally, planning enables you to think about how to develop the best methods with which to solve a problem.</a:t>
            </a:r>
            <a:endParaRPr lang="en-US" sz="4000" dirty="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lnSpcReduction="10000"/>
          </a:bodyPr>
          <a:lstStyle/>
          <a:p>
            <a:r>
              <a:rPr lang="en-US" sz="4000" b="1" dirty="0" smtClean="0">
                <a:latin typeface="Times New Roman" pitchFamily="18" charset="0"/>
                <a:cs typeface="Times New Roman" pitchFamily="18" charset="0"/>
              </a:rPr>
              <a:t> Six principles of planning in health education</a:t>
            </a:r>
          </a:p>
          <a:p>
            <a:pPr marL="742950" indent="-742950">
              <a:buFont typeface="+mj-lt"/>
              <a:buAutoNum type="arabicPeriod"/>
            </a:pPr>
            <a:r>
              <a:rPr lang="en-US" sz="4000" dirty="0" smtClean="0">
                <a:latin typeface="Times New Roman" pitchFamily="18" charset="0"/>
                <a:cs typeface="Times New Roman" pitchFamily="18" charset="0"/>
              </a:rPr>
              <a:t>It is important that plans are made with the needs and context of the community in mind..</a:t>
            </a:r>
          </a:p>
          <a:p>
            <a:pPr marL="742950" indent="-742950">
              <a:buFont typeface="+mj-lt"/>
              <a:buAutoNum type="arabicPeriod"/>
            </a:pPr>
            <a:r>
              <a:rPr lang="en-US" sz="4000" dirty="0" smtClean="0">
                <a:latin typeface="Times New Roman" pitchFamily="18" charset="0"/>
                <a:cs typeface="Times New Roman" pitchFamily="18" charset="0"/>
              </a:rPr>
              <a:t>Consider the basic needs and interests of the community..</a:t>
            </a:r>
          </a:p>
          <a:p>
            <a:pPr marL="742950" indent="-742950">
              <a:buFont typeface="+mj-lt"/>
              <a:buAutoNum type="arabicPeriod"/>
            </a:pPr>
            <a:r>
              <a:rPr lang="en-US" sz="4000" dirty="0" smtClean="0">
                <a:latin typeface="Times New Roman" pitchFamily="18" charset="0"/>
                <a:cs typeface="Times New Roman" pitchFamily="18" charset="0"/>
              </a:rPr>
              <a:t>Plan with the people involved in the implementation of an activity..</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600200"/>
            <a:ext cx="8458200" cy="5257800"/>
          </a:xfrm>
        </p:spPr>
        <p:txBody>
          <a:bodyPr>
            <a:noAutofit/>
          </a:bodyPr>
          <a:lstStyle/>
          <a:p>
            <a:pPr>
              <a:buNone/>
            </a:pPr>
            <a:r>
              <a:rPr lang="en-US" sz="4000" dirty="0" smtClean="0">
                <a:latin typeface="Times New Roman" pitchFamily="18" charset="0"/>
                <a:cs typeface="Times New Roman" pitchFamily="18" charset="0"/>
              </a:rPr>
              <a:t>4. Identify and use all relevant community resources.</a:t>
            </a:r>
          </a:p>
          <a:p>
            <a:pPr>
              <a:buNone/>
            </a:pPr>
            <a:r>
              <a:rPr lang="en-US" sz="4000" dirty="0" smtClean="0">
                <a:latin typeface="Times New Roman" pitchFamily="18" charset="0"/>
                <a:cs typeface="Times New Roman" pitchFamily="18" charset="0"/>
              </a:rPr>
              <a:t>5. Planning should be flexible, not rigid..</a:t>
            </a:r>
          </a:p>
          <a:p>
            <a:pPr>
              <a:buNone/>
            </a:pPr>
            <a:r>
              <a:rPr lang="en-US" sz="4000" dirty="0" smtClean="0">
                <a:latin typeface="Times New Roman" pitchFamily="18" charset="0"/>
                <a:cs typeface="Times New Roman" pitchFamily="18" charset="0"/>
              </a:rPr>
              <a:t>6.The planned activity should be achievable, and take into consideration the financial, personnel, and time constraints on the resources you have available..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000" dirty="0" err="1" smtClean="0">
                <a:latin typeface="Times New Roman" pitchFamily="18" charset="0"/>
                <a:cs typeface="Times New Roman" pitchFamily="18" charset="0"/>
              </a:rPr>
              <a:t>NB:You</a:t>
            </a:r>
            <a:r>
              <a:rPr lang="en-US" sz="4000" dirty="0" smtClean="0">
                <a:latin typeface="Times New Roman" pitchFamily="18" charset="0"/>
                <a:cs typeface="Times New Roman" pitchFamily="18" charset="0"/>
              </a:rPr>
              <a:t> should not plan unachievable activities</a:t>
            </a:r>
            <a:endParaRPr lang="en-US" sz="40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STEPS IN PLANNING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742950" indent="-742950">
              <a:buFont typeface="+mj-lt"/>
              <a:buAutoNum type="arabicPeriod"/>
            </a:pPr>
            <a:r>
              <a:rPr lang="en-US" sz="4000" dirty="0" smtClean="0">
                <a:latin typeface="Times New Roman" pitchFamily="18" charset="0"/>
                <a:cs typeface="Times New Roman" pitchFamily="18" charset="0"/>
              </a:rPr>
              <a:t>Assess needs</a:t>
            </a:r>
          </a:p>
          <a:p>
            <a:pPr marL="742950" indent="-742950">
              <a:buFont typeface="+mj-lt"/>
              <a:buAutoNum type="arabicPeriod"/>
            </a:pPr>
            <a:r>
              <a:rPr lang="en-US" sz="4000" dirty="0" smtClean="0">
                <a:latin typeface="Times New Roman" pitchFamily="18" charset="0"/>
                <a:cs typeface="Times New Roman" pitchFamily="18" charset="0"/>
              </a:rPr>
              <a:t>Identify and </a:t>
            </a:r>
            <a:r>
              <a:rPr lang="en-US" sz="4000" dirty="0" err="1" smtClean="0">
                <a:latin typeface="Times New Roman" pitchFamily="18" charset="0"/>
                <a:cs typeface="Times New Roman" pitchFamily="18" charset="0"/>
              </a:rPr>
              <a:t>prioritise</a:t>
            </a:r>
            <a:endParaRPr lang="en-US" sz="4000" dirty="0" smtClean="0">
              <a:latin typeface="Times New Roman" pitchFamily="18" charset="0"/>
              <a:cs typeface="Times New Roman" pitchFamily="18" charset="0"/>
            </a:endParaRPr>
          </a:p>
          <a:p>
            <a:pPr marL="742950" indent="-742950">
              <a:buFont typeface="+mj-lt"/>
              <a:buAutoNum type="arabicPeriod"/>
            </a:pPr>
            <a:r>
              <a:rPr lang="en-US" sz="4000" dirty="0" smtClean="0">
                <a:latin typeface="Times New Roman" pitchFamily="18" charset="0"/>
                <a:cs typeface="Times New Roman" pitchFamily="18" charset="0"/>
              </a:rPr>
              <a:t>Set goals and objectives</a:t>
            </a:r>
          </a:p>
          <a:p>
            <a:pPr marL="742950" indent="-742950">
              <a:buFont typeface="+mj-lt"/>
              <a:buAutoNum type="arabicPeriod"/>
            </a:pPr>
            <a:r>
              <a:rPr lang="en-US" sz="4000" dirty="0" smtClean="0">
                <a:latin typeface="Times New Roman" pitchFamily="18" charset="0"/>
                <a:cs typeface="Times New Roman" pitchFamily="18" charset="0"/>
              </a:rPr>
              <a:t>Develop strategies</a:t>
            </a:r>
          </a:p>
          <a:p>
            <a:pPr marL="742950" indent="-742950">
              <a:buFont typeface="+mj-lt"/>
              <a:buAutoNum type="arabicPeriod"/>
            </a:pPr>
            <a:r>
              <a:rPr lang="en-US" sz="4000" dirty="0" smtClean="0">
                <a:latin typeface="Times New Roman" pitchFamily="18" charset="0"/>
                <a:cs typeface="Times New Roman" pitchFamily="18" charset="0"/>
              </a:rPr>
              <a:t>Implement</a:t>
            </a:r>
          </a:p>
          <a:p>
            <a:pPr marL="742950" indent="-742950">
              <a:buFont typeface="+mj-lt"/>
              <a:buAutoNum type="arabicPeriod"/>
            </a:pPr>
            <a:r>
              <a:rPr lang="en-US" sz="4000" dirty="0" smtClean="0">
                <a:latin typeface="Times New Roman" pitchFamily="18" charset="0"/>
                <a:cs typeface="Times New Roman" pitchFamily="18" charset="0"/>
              </a:rPr>
              <a:t>Monitor and evaluate</a:t>
            </a:r>
            <a:endParaRPr lang="en-US" sz="4000" dirty="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400800"/>
          </a:xfrm>
        </p:spPr>
        <p:txBody>
          <a:bodyPr>
            <a:noAutofit/>
          </a:bodyPr>
          <a:lstStyle/>
          <a:p>
            <a:r>
              <a:rPr lang="en-US" sz="4000" b="1" dirty="0" smtClean="0">
                <a:latin typeface="Times New Roman" pitchFamily="18" charset="0"/>
                <a:cs typeface="Times New Roman" pitchFamily="18" charset="0"/>
              </a:rPr>
              <a:t>Needs assessment</a:t>
            </a:r>
            <a:r>
              <a:rPr lang="en-US" sz="4000" dirty="0" smtClean="0">
                <a:latin typeface="Times New Roman" pitchFamily="18" charset="0"/>
                <a:cs typeface="Times New Roman" pitchFamily="18" charset="0"/>
              </a:rPr>
              <a:t> is the process of identifying and understanding the health problems of the community, and their possible causes . The problems are then analyzed so that priorities can be set for any necessary interventions. The information you collect during a needs assessment will serve as a baseline for monitoring and evaluation at a later stage.</a:t>
            </a:r>
            <a:endParaRPr lang="en-US" sz="4000" dirty="0">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Behavioral Change Communication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4000" dirty="0" smtClean="0">
                <a:latin typeface="Times New Roman" pitchFamily="18" charset="0"/>
                <a:cs typeface="Times New Roman" pitchFamily="18" charset="0"/>
              </a:rPr>
              <a:t>BCC), SBCC is the strategic use of </a:t>
            </a:r>
            <a:r>
              <a:rPr lang="en-US" sz="4000" b="1" dirty="0" smtClean="0">
                <a:latin typeface="Times New Roman" pitchFamily="18" charset="0"/>
                <a:cs typeface="Times New Roman" pitchFamily="18" charset="0"/>
              </a:rPr>
              <a:t>communication</a:t>
            </a:r>
            <a:r>
              <a:rPr lang="en-US" sz="4000" dirty="0" smtClean="0">
                <a:latin typeface="Times New Roman" pitchFamily="18" charset="0"/>
                <a:cs typeface="Times New Roman" pitchFamily="18" charset="0"/>
              </a:rPr>
              <a:t> approaches to promote </a:t>
            </a:r>
            <a:r>
              <a:rPr lang="en-US" sz="4000" b="1" dirty="0" smtClean="0">
                <a:latin typeface="Times New Roman" pitchFamily="18" charset="0"/>
                <a:cs typeface="Times New Roman" pitchFamily="18" charset="0"/>
              </a:rPr>
              <a:t>changes</a:t>
            </a:r>
            <a:r>
              <a:rPr lang="en-US" sz="4000" dirty="0" smtClean="0">
                <a:latin typeface="Times New Roman" pitchFamily="18" charset="0"/>
                <a:cs typeface="Times New Roman" pitchFamily="18" charset="0"/>
              </a:rPr>
              <a:t> in knowledge, attitudes, norms, beliefs and behaviors. ... SBCC is grounded in theory and is evidence-based.</a:t>
            </a:r>
            <a:endParaRPr lang="en-US" sz="4000" dirty="0">
              <a:latin typeface="Times New Roman" pitchFamily="18" charset="0"/>
              <a:cs typeface="Times New Roman"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Steps in BCC</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19200"/>
            <a:ext cx="8229600" cy="5410200"/>
          </a:xfrm>
        </p:spPr>
        <p:txBody>
          <a:bodyPr>
            <a:noAutofit/>
          </a:bodyPr>
          <a:lstStyle/>
          <a:p>
            <a:pPr>
              <a:buNone/>
            </a:pPr>
            <a:r>
              <a:rPr lang="en-US" sz="3600" dirty="0" smtClean="0">
                <a:latin typeface="Times New Roman" pitchFamily="18" charset="0"/>
                <a:cs typeface="Times New Roman" pitchFamily="18" charset="0"/>
              </a:rPr>
              <a:t>Step 1:unaware</a:t>
            </a:r>
          </a:p>
          <a:p>
            <a:pPr>
              <a:buNone/>
            </a:pPr>
            <a:r>
              <a:rPr lang="en-US" sz="3600" dirty="0" smtClean="0">
                <a:latin typeface="Times New Roman" pitchFamily="18" charset="0"/>
                <a:cs typeface="Times New Roman" pitchFamily="18" charset="0"/>
              </a:rPr>
              <a:t>Step2: informed/aware </a:t>
            </a:r>
          </a:p>
          <a:p>
            <a:pPr>
              <a:buNone/>
            </a:pPr>
            <a:r>
              <a:rPr lang="en-US" sz="3600" dirty="0" smtClean="0">
                <a:latin typeface="Times New Roman" pitchFamily="18" charset="0"/>
                <a:cs typeface="Times New Roman" pitchFamily="18" charset="0"/>
              </a:rPr>
              <a:t>Step 3:Concerned</a:t>
            </a:r>
          </a:p>
          <a:p>
            <a:pPr>
              <a:buNone/>
            </a:pPr>
            <a:r>
              <a:rPr lang="en-US" sz="3600" dirty="0" smtClean="0">
                <a:latin typeface="Times New Roman" pitchFamily="18" charset="0"/>
                <a:cs typeface="Times New Roman" pitchFamily="18" charset="0"/>
              </a:rPr>
              <a:t>Step 4:Knowledge and skilled </a:t>
            </a:r>
          </a:p>
          <a:p>
            <a:pPr>
              <a:buNone/>
            </a:pPr>
            <a:r>
              <a:rPr lang="en-US" sz="3600" dirty="0" smtClean="0">
                <a:latin typeface="Times New Roman" pitchFamily="18" charset="0"/>
                <a:cs typeface="Times New Roman" pitchFamily="18" charset="0"/>
              </a:rPr>
              <a:t>Step 5:Motivated to change </a:t>
            </a:r>
          </a:p>
          <a:p>
            <a:pPr>
              <a:buNone/>
            </a:pPr>
            <a:r>
              <a:rPr lang="en-US" sz="3600" dirty="0" smtClean="0">
                <a:latin typeface="Times New Roman" pitchFamily="18" charset="0"/>
                <a:cs typeface="Times New Roman" pitchFamily="18" charset="0"/>
              </a:rPr>
              <a:t>Step 6:Trial change of new behavior</a:t>
            </a:r>
          </a:p>
          <a:p>
            <a:pPr>
              <a:buNone/>
            </a:pPr>
            <a:r>
              <a:rPr lang="en-US" sz="3600" dirty="0" smtClean="0">
                <a:latin typeface="Times New Roman" pitchFamily="18" charset="0"/>
                <a:cs typeface="Times New Roman" pitchFamily="18" charset="0"/>
              </a:rPr>
              <a:t>Step 7:Mantainance /adoption of new behavior</a:t>
            </a:r>
            <a:endParaRPr lang="en-US" sz="3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pPr marL="0" indent="0">
              <a:buNone/>
            </a:pPr>
            <a:r>
              <a:rPr lang="en-US" sz="4000" b="1" dirty="0" smtClean="0">
                <a:latin typeface="Times New Roman" pitchFamily="18" charset="0"/>
                <a:cs typeface="Times New Roman" pitchFamily="18" charset="0"/>
              </a:rPr>
              <a:t>Emotional health- </a:t>
            </a:r>
            <a:r>
              <a:rPr lang="en-US" sz="4000" dirty="0" smtClean="0">
                <a:latin typeface="Times New Roman" pitchFamily="18" charset="0"/>
                <a:cs typeface="Times New Roman" pitchFamily="18" charset="0"/>
              </a:rPr>
              <a:t>ability to feel, recognize and give a voice to feelings and to develop and sustain relationships e.g. feeling loved</a:t>
            </a:r>
          </a:p>
          <a:p>
            <a:pPr marL="0" indent="0">
              <a:buNone/>
            </a:pPr>
            <a:r>
              <a:rPr lang="en-US" sz="4000" b="1" dirty="0" smtClean="0">
                <a:latin typeface="Times New Roman" pitchFamily="18" charset="0"/>
                <a:cs typeface="Times New Roman" pitchFamily="18" charset="0"/>
              </a:rPr>
              <a:t>Social health- </a:t>
            </a:r>
            <a:r>
              <a:rPr lang="en-US" sz="4000" dirty="0" smtClean="0">
                <a:latin typeface="Times New Roman" pitchFamily="18" charset="0"/>
                <a:cs typeface="Times New Roman" pitchFamily="18" charset="0"/>
              </a:rPr>
              <a:t>sense of having support available from family and friends</a:t>
            </a:r>
          </a:p>
          <a:p>
            <a:pPr marL="0" indent="0">
              <a:buNone/>
            </a:pPr>
            <a:r>
              <a:rPr lang="en-US" sz="4000" b="1" dirty="0" smtClean="0">
                <a:latin typeface="Times New Roman" pitchFamily="18" charset="0"/>
                <a:cs typeface="Times New Roman" pitchFamily="18" charset="0"/>
              </a:rPr>
              <a:t>Spiritual health</a:t>
            </a:r>
            <a:r>
              <a:rPr lang="en-US" sz="4000" dirty="0" smtClean="0">
                <a:latin typeface="Times New Roman" pitchFamily="18" charset="0"/>
                <a:cs typeface="Times New Roman" pitchFamily="18" charset="0"/>
              </a:rPr>
              <a:t>- the recognition and ability to put into practice moral or religious principles or beliefs and the feeling of having a purpose in life.</a:t>
            </a:r>
          </a:p>
          <a:p>
            <a:pPr marL="0" indent="0">
              <a:buNone/>
            </a:pPr>
            <a:r>
              <a:rPr lang="en-US" sz="4000" b="1" dirty="0" smtClean="0">
                <a:latin typeface="Times New Roman" pitchFamily="18" charset="0"/>
                <a:cs typeface="Times New Roman" pitchFamily="18" charset="0"/>
              </a:rPr>
              <a:t>Sexual health- </a:t>
            </a:r>
            <a:r>
              <a:rPr lang="en-US" sz="4000" dirty="0" smtClean="0">
                <a:latin typeface="Times New Roman" pitchFamily="18" charset="0"/>
                <a:cs typeface="Times New Roman" pitchFamily="18" charset="0"/>
              </a:rPr>
              <a:t>the acceptance and ability to achieve a satisfactory expression of one’s sexuality.</a:t>
            </a:r>
          </a:p>
          <a:p>
            <a:pPr marL="0" indent="0">
              <a:buNone/>
            </a:pPr>
            <a:endParaRPr lang="en-US" sz="2800" dirty="0"/>
          </a:p>
        </p:txBody>
      </p:sp>
    </p:spTree>
    <p:extLst>
      <p:ext uri="{BB962C8B-B14F-4D97-AF65-F5344CB8AC3E}">
        <p14:creationId xmlns="" xmlns:p14="http://schemas.microsoft.com/office/powerpoint/2010/main" val="279967940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Factors affecting behavior change</a:t>
            </a:r>
            <a:r>
              <a:rPr lang="en-US" dirty="0" smtClean="0"/>
              <a:t/>
            </a:r>
            <a:br>
              <a:rPr lang="en-US" dirty="0" smtClean="0"/>
            </a:br>
            <a:endParaRPr lang="en-US" dirty="0"/>
          </a:p>
        </p:txBody>
      </p:sp>
      <p:sp>
        <p:nvSpPr>
          <p:cNvPr id="3" name="Content Placeholder 2"/>
          <p:cNvSpPr>
            <a:spLocks noGrp="1"/>
          </p:cNvSpPr>
          <p:nvPr>
            <p:ph idx="1"/>
          </p:nvPr>
        </p:nvSpPr>
        <p:spPr>
          <a:xfrm>
            <a:off x="381000" y="1219200"/>
            <a:ext cx="8305800" cy="4906963"/>
          </a:xfrm>
        </p:spPr>
        <p:txBody>
          <a:bodyPr/>
          <a:lstStyle/>
          <a:p>
            <a:r>
              <a:rPr lang="en-US" sz="4000" dirty="0" smtClean="0">
                <a:latin typeface="Times New Roman" pitchFamily="18" charset="0"/>
                <a:cs typeface="Times New Roman" pitchFamily="18" charset="0"/>
              </a:rPr>
              <a:t>Abilities.</a:t>
            </a:r>
          </a:p>
          <a:p>
            <a:r>
              <a:rPr lang="en-US" sz="4000" dirty="0" smtClean="0">
                <a:latin typeface="Times New Roman" pitchFamily="18" charset="0"/>
                <a:cs typeface="Times New Roman" pitchFamily="18" charset="0"/>
              </a:rPr>
              <a:t>Gender.</a:t>
            </a:r>
          </a:p>
          <a:p>
            <a:r>
              <a:rPr lang="en-US" sz="4000" dirty="0" smtClean="0">
                <a:latin typeface="Times New Roman" pitchFamily="18" charset="0"/>
                <a:cs typeface="Times New Roman" pitchFamily="18" charset="0"/>
              </a:rPr>
              <a:t>Race and culture.</a:t>
            </a:r>
          </a:p>
          <a:p>
            <a:r>
              <a:rPr lang="en-US" sz="4000" dirty="0" smtClean="0">
                <a:latin typeface="Times New Roman" pitchFamily="18" charset="0"/>
                <a:cs typeface="Times New Roman" pitchFamily="18" charset="0"/>
              </a:rPr>
              <a:t>Attribution.</a:t>
            </a:r>
          </a:p>
          <a:p>
            <a:r>
              <a:rPr lang="en-US" sz="4000" dirty="0" smtClean="0">
                <a:latin typeface="Times New Roman" pitchFamily="18" charset="0"/>
                <a:cs typeface="Times New Roman" pitchFamily="18" charset="0"/>
              </a:rPr>
              <a:t>Perception.</a:t>
            </a:r>
          </a:p>
          <a:p>
            <a:r>
              <a:rPr lang="en-US" sz="4000" dirty="0" smtClean="0">
                <a:latin typeface="Times New Roman" pitchFamily="18" charset="0"/>
                <a:cs typeface="Times New Roman" pitchFamily="18" charset="0"/>
              </a:rPr>
              <a:t>Attitude.</a:t>
            </a:r>
            <a:endParaRPr lang="en-US" sz="4000" dirty="0">
              <a:latin typeface="Times New Roman" pitchFamily="18" charset="0"/>
              <a:cs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5821363"/>
          </a:xfrm>
        </p:spPr>
        <p:txBody>
          <a:bodyPr>
            <a:noAutofit/>
          </a:bodyPr>
          <a:lstStyle/>
          <a:p>
            <a:r>
              <a:rPr lang="en-US" sz="4000" dirty="0" smtClean="0">
                <a:latin typeface="Times New Roman" pitchFamily="18" charset="0"/>
                <a:cs typeface="Times New Roman" pitchFamily="18" charset="0"/>
              </a:rPr>
              <a:t>The </a:t>
            </a:r>
            <a:r>
              <a:rPr lang="en-US" sz="4000" b="1" dirty="0" smtClean="0">
                <a:latin typeface="Times New Roman" pitchFamily="18" charset="0"/>
                <a:cs typeface="Times New Roman" pitchFamily="18" charset="0"/>
              </a:rPr>
              <a:t>health belief model</a:t>
            </a: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HBM</a:t>
            </a:r>
            <a:r>
              <a:rPr lang="en-US" sz="4000" dirty="0" smtClean="0">
                <a:latin typeface="Times New Roman" pitchFamily="18" charset="0"/>
                <a:cs typeface="Times New Roman" pitchFamily="18" charset="0"/>
              </a:rPr>
              <a:t>) is a social psychological health behavior change model developed to explain and predict health-related </a:t>
            </a:r>
            <a:r>
              <a:rPr lang="en-US" sz="4000" dirty="0" err="1" smtClean="0">
                <a:latin typeface="Times New Roman" pitchFamily="18" charset="0"/>
                <a:cs typeface="Times New Roman" pitchFamily="18" charset="0"/>
              </a:rPr>
              <a:t>behaviours</a:t>
            </a:r>
            <a:r>
              <a:rPr lang="en-US" sz="4000" dirty="0" smtClean="0">
                <a:latin typeface="Times New Roman" pitchFamily="18" charset="0"/>
                <a:cs typeface="Times New Roman" pitchFamily="18" charset="0"/>
              </a:rPr>
              <a:t>, particularly in regard to the uptake of health services. The HBM was developed in the 1950s by social psychologists at the U.S. Public Health Service and remains one of the best known and most widely used theories in health behavior research .</a:t>
            </a:r>
          </a:p>
          <a:p>
            <a:pPr>
              <a:buNone/>
            </a:pP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3600" dirty="0" smtClean="0">
                <a:latin typeface="Times New Roman" pitchFamily="18" charset="0"/>
                <a:cs typeface="Times New Roman" pitchFamily="18" charset="0"/>
              </a:rPr>
              <a:t>The HBM suggests that people's beliefs about health problems, perceived benefits of action and barriers to action, and self-efficacy explain engagement (or lack of engagement) in health-promoting behavior. A stimulus  or cue to action, must also be present in order to trigger the health-promoting behavior.</a:t>
            </a:r>
          </a:p>
          <a:p>
            <a:pPr>
              <a:buNone/>
            </a:pPr>
            <a:endParaRPr lang="en-US" sz="3600" dirty="0">
              <a:latin typeface="Times New Roman" pitchFamily="18" charset="0"/>
              <a:cs typeface="Times New Roman"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5745163"/>
          </a:xfrm>
        </p:spPr>
        <p:txBody>
          <a:bodyPr>
            <a:normAutofit lnSpcReduction="10000"/>
          </a:bodyPr>
          <a:lstStyle/>
          <a:p>
            <a:r>
              <a:rPr lang="en-US" sz="4000" dirty="0" smtClean="0">
                <a:latin typeface="Times New Roman" pitchFamily="18" charset="0"/>
                <a:cs typeface="Times New Roman" pitchFamily="18" charset="0"/>
              </a:rPr>
              <a:t>The HBM predicts that individuals who perceive that they are susceptible to a particular health problem will engage in behaviors to reduce their risk of developing the health problem.</a:t>
            </a:r>
          </a:p>
          <a:p>
            <a:r>
              <a:rPr lang="en-US" sz="4000" dirty="0" smtClean="0">
                <a:latin typeface="Times New Roman" pitchFamily="18" charset="0"/>
                <a:cs typeface="Times New Roman" pitchFamily="18" charset="0"/>
              </a:rPr>
              <a:t>Individuals with low perceived susceptibility may deny that they are at risk for contracting a particular illness</a:t>
            </a:r>
            <a:endParaRPr lang="en-US" sz="4000" dirty="0">
              <a:latin typeface="Times New Roman" pitchFamily="18" charset="0"/>
              <a:cs typeface="Times New Roman"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dirty="0" smtClean="0"/>
              <a:t> </a:t>
            </a:r>
            <a:r>
              <a:rPr lang="en-US" sz="4000" dirty="0" smtClean="0">
                <a:latin typeface="Times New Roman" pitchFamily="18" charset="0"/>
                <a:cs typeface="Times New Roman" pitchFamily="18" charset="0"/>
              </a:rPr>
              <a:t>Others may acknowledge the possibility that they could develop the illness, but believe it is unlikely.</a:t>
            </a:r>
            <a:endParaRPr lang="en-US" sz="4000" baseline="30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 Individuals who believe they are at low risk of developing an illness are more likely to engage in unhealthy, or risky, behaviors</a:t>
            </a:r>
            <a:endParaRPr lang="en-US" sz="4000" dirty="0">
              <a:latin typeface="Times New Roman" pitchFamily="18" charset="0"/>
              <a:cs typeface="Times New Roman" pitchFamily="18"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r>
              <a:rPr lang="en-US" sz="4000" dirty="0" smtClean="0">
                <a:latin typeface="Times New Roman" pitchFamily="18" charset="0"/>
                <a:cs typeface="Times New Roman" pitchFamily="18" charset="0"/>
              </a:rPr>
              <a:t>Individuals who perceive a high risk that they will be personally affected by a particular health problem are more likely to engage in behaviors to decrease their risk of developing the condition.</a:t>
            </a:r>
            <a:endParaRPr lang="en-US" sz="4000" dirty="0">
              <a:latin typeface="Times New Roman" pitchFamily="18" charset="0"/>
              <a:cs typeface="Times New Roman"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Advocacy in health promotion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r>
              <a:rPr lang="en-US" sz="4000" b="1" dirty="0" smtClean="0">
                <a:latin typeface="Times New Roman" pitchFamily="18" charset="0"/>
                <a:cs typeface="Times New Roman" pitchFamily="18" charset="0"/>
              </a:rPr>
              <a:t>Advocacy</a:t>
            </a:r>
            <a:r>
              <a:rPr lang="en-US" sz="4000" dirty="0" smtClean="0">
                <a:latin typeface="Times New Roman" pitchFamily="18" charset="0"/>
                <a:cs typeface="Times New Roman" pitchFamily="18" charset="0"/>
              </a:rPr>
              <a:t> is a key </a:t>
            </a:r>
            <a:r>
              <a:rPr lang="en-US" sz="4000" b="1" dirty="0" smtClean="0">
                <a:latin typeface="Times New Roman" pitchFamily="18" charset="0"/>
                <a:cs typeface="Times New Roman" pitchFamily="18" charset="0"/>
              </a:rPr>
              <a:t>health promotion</a:t>
            </a:r>
            <a:r>
              <a:rPr lang="en-US" sz="4000" dirty="0" smtClean="0">
                <a:latin typeface="Times New Roman" pitchFamily="18" charset="0"/>
                <a:cs typeface="Times New Roman" pitchFamily="18" charset="0"/>
              </a:rPr>
              <a:t> activity for overcoming major barriers to public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and occupational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a:t>
            </a:r>
          </a:p>
          <a:p>
            <a:r>
              <a:rPr lang="en-US" sz="4000" dirty="0" smtClean="0">
                <a:latin typeface="Times New Roman" pitchFamily="18" charset="0"/>
                <a:cs typeface="Times New Roman" pitchFamily="18" charset="0"/>
              </a:rPr>
              <a:t> The barriers addressed by </a:t>
            </a:r>
            <a:r>
              <a:rPr lang="en-US" sz="4000" b="1" dirty="0" smtClean="0">
                <a:latin typeface="Times New Roman" pitchFamily="18" charset="0"/>
                <a:cs typeface="Times New Roman" pitchFamily="18" charset="0"/>
              </a:rPr>
              <a:t>advocacy</a:t>
            </a:r>
            <a:r>
              <a:rPr lang="en-US" sz="4000" dirty="0" smtClean="0">
                <a:latin typeface="Times New Roman" pitchFamily="18" charset="0"/>
                <a:cs typeface="Times New Roman" pitchFamily="18" charset="0"/>
              </a:rPr>
              <a:t> are poor living and working conditions, rather than individual or behavioral barriers.</a:t>
            </a:r>
            <a:endParaRPr lang="en-US" sz="4000" dirty="0">
              <a:latin typeface="Times New Roman" pitchFamily="18" charset="0"/>
              <a:cs typeface="Times New Roman"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lnSpcReduction="10000"/>
          </a:bodyPr>
          <a:lstStyle/>
          <a:p>
            <a:r>
              <a:rPr lang="en-US" sz="4000" b="1" dirty="0" smtClean="0">
                <a:latin typeface="Times New Roman" pitchFamily="18" charset="0"/>
                <a:cs typeface="Times New Roman" pitchFamily="18" charset="0"/>
              </a:rPr>
              <a:t>Health advocacy</a:t>
            </a:r>
            <a:r>
              <a:rPr lang="en-US" sz="4000" dirty="0" smtClean="0">
                <a:latin typeface="Times New Roman" pitchFamily="18" charset="0"/>
                <a:cs typeface="Times New Roman" pitchFamily="18" charset="0"/>
              </a:rPr>
              <a:t> encompasses direct service to the individual or family as well as activities that promote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and access to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care in communities and the larger public.</a:t>
            </a:r>
          </a:p>
          <a:p>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Health advocates</a:t>
            </a:r>
            <a:r>
              <a:rPr lang="en-US" sz="4000" dirty="0" smtClean="0">
                <a:latin typeface="Times New Roman" pitchFamily="18" charset="0"/>
                <a:cs typeface="Times New Roman" pitchFamily="18" charset="0"/>
              </a:rPr>
              <a:t> are best suited to address the challenge of patient-centered care in our complex </a:t>
            </a:r>
            <a:r>
              <a:rPr lang="en-US" sz="4000" b="1" dirty="0" smtClean="0">
                <a:latin typeface="Times New Roman" pitchFamily="18" charset="0"/>
                <a:cs typeface="Times New Roman" pitchFamily="18" charset="0"/>
              </a:rPr>
              <a:t>healthcare</a:t>
            </a:r>
            <a:r>
              <a:rPr lang="en-US" sz="4000" dirty="0" smtClean="0">
                <a:latin typeface="Times New Roman" pitchFamily="18" charset="0"/>
                <a:cs typeface="Times New Roman" pitchFamily="18" charset="0"/>
              </a:rPr>
              <a:t> system</a:t>
            </a:r>
            <a:r>
              <a:rPr lang="en-US" dirty="0" smtClean="0"/>
              <a:t>.</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The five principles  of health promotion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371600"/>
            <a:ext cx="8458200" cy="4754563"/>
          </a:xfrm>
        </p:spPr>
        <p:txBody>
          <a:bodyPr>
            <a:normAutofit/>
          </a:bodyPr>
          <a:lstStyle/>
          <a:p>
            <a:pPr>
              <a:buNone/>
            </a:pPr>
            <a:r>
              <a:rPr lang="en-US" sz="4000" dirty="0" smtClean="0">
                <a:latin typeface="Times New Roman" pitchFamily="18" charset="0"/>
                <a:cs typeface="Times New Roman" pitchFamily="18" charset="0"/>
              </a:rPr>
              <a:t> (1) A broad and positive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 concept</a:t>
            </a:r>
          </a:p>
          <a:p>
            <a:pPr>
              <a:buNone/>
            </a:pPr>
            <a:r>
              <a:rPr lang="en-US" sz="4000" dirty="0" smtClean="0">
                <a:latin typeface="Times New Roman" pitchFamily="18" charset="0"/>
                <a:cs typeface="Times New Roman" pitchFamily="18" charset="0"/>
              </a:rPr>
              <a:t>(2) Participation and involvement</a:t>
            </a:r>
          </a:p>
          <a:p>
            <a:pPr>
              <a:buNone/>
            </a:pPr>
            <a:r>
              <a:rPr lang="en-US" sz="4000" dirty="0" smtClean="0">
                <a:latin typeface="Times New Roman" pitchFamily="18" charset="0"/>
                <a:cs typeface="Times New Roman" pitchFamily="18" charset="0"/>
              </a:rPr>
              <a:t> (3) Action and action competence</a:t>
            </a:r>
          </a:p>
          <a:p>
            <a:pPr>
              <a:buNone/>
            </a:pPr>
            <a:r>
              <a:rPr lang="en-US" sz="4000" dirty="0" smtClean="0">
                <a:latin typeface="Times New Roman" pitchFamily="18" charset="0"/>
                <a:cs typeface="Times New Roman" pitchFamily="18" charset="0"/>
              </a:rPr>
              <a:t>(4) A settings perspective and </a:t>
            </a:r>
          </a:p>
          <a:p>
            <a:pPr>
              <a:buNone/>
            </a:pPr>
            <a:r>
              <a:rPr lang="en-US" sz="4000" dirty="0" smtClean="0">
                <a:latin typeface="Times New Roman" pitchFamily="18" charset="0"/>
                <a:cs typeface="Times New Roman" pitchFamily="18" charset="0"/>
              </a:rPr>
              <a:t>(</a:t>
            </a:r>
            <a:r>
              <a:rPr lang="en-US" sz="4000" b="1" dirty="0" smtClean="0">
                <a:latin typeface="Times New Roman" pitchFamily="18" charset="0"/>
                <a:cs typeface="Times New Roman" pitchFamily="18" charset="0"/>
              </a:rPr>
              <a:t>5</a:t>
            </a:r>
            <a:r>
              <a:rPr lang="en-US" sz="4000" dirty="0" smtClean="0">
                <a:latin typeface="Times New Roman" pitchFamily="18" charset="0"/>
                <a:cs typeface="Times New Roman" pitchFamily="18" charset="0"/>
              </a:rPr>
              <a:t>) Equity in </a:t>
            </a:r>
            <a:r>
              <a:rPr lang="en-US" sz="4000" b="1" dirty="0" smtClean="0">
                <a:latin typeface="Times New Roman" pitchFamily="18" charset="0"/>
                <a:cs typeface="Times New Roman" pitchFamily="18" charset="0"/>
              </a:rPr>
              <a:t>health</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endParaRPr lang="en-US" sz="4400" dirty="0" smtClean="0">
              <a:latin typeface="Times New Roman" pitchFamily="18" charset="0"/>
              <a:cs typeface="Times New Roman" pitchFamily="18" charset="0"/>
            </a:endParaRPr>
          </a:p>
          <a:p>
            <a:r>
              <a:rPr lang="en-US" sz="4000" b="1" dirty="0" smtClean="0">
                <a:latin typeface="Times New Roman" pitchFamily="18" charset="0"/>
                <a:cs typeface="Times New Roman" pitchFamily="18" charset="0"/>
              </a:rPr>
              <a:t>INFORMATION, EDUCATION and COMMUNICATION</a:t>
            </a:r>
            <a:endParaRPr lang="en-US" sz="40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r>
              <a:rPr lang="en-US" b="1" dirty="0" smtClean="0">
                <a:latin typeface="Times New Roman" pitchFamily="18" charset="0"/>
                <a:cs typeface="Times New Roman" pitchFamily="18" charset="0"/>
              </a:rPr>
              <a:t>Definition of health promotion –Ottawa Charter and WHO</a:t>
            </a:r>
          </a:p>
        </p:txBody>
      </p:sp>
      <p:sp>
        <p:nvSpPr>
          <p:cNvPr id="10243" name="Rectangle 3"/>
          <p:cNvSpPr>
            <a:spLocks noGrp="1" noChangeArrowheads="1"/>
          </p:cNvSpPr>
          <p:nvPr>
            <p:ph idx="1"/>
          </p:nvPr>
        </p:nvSpPr>
        <p:spPr/>
        <p:txBody>
          <a:bodyPr>
            <a:noAutofit/>
          </a:bodyPr>
          <a:lstStyle/>
          <a:p>
            <a:pPr eaLnBrk="1" hangingPunct="1"/>
            <a:r>
              <a:rPr lang="en-US" sz="4400" dirty="0" smtClean="0">
                <a:latin typeface="Times New Roman" pitchFamily="18" charset="0"/>
                <a:cs typeface="Times New Roman" pitchFamily="18" charset="0"/>
              </a:rPr>
              <a:t>It is the process of enabling people to increase control over and improve their health. (Ottawa H.P. Charter). </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Autofit/>
          </a:bodyPr>
          <a:lstStyle/>
          <a:p>
            <a:r>
              <a:rPr lang="en-US" sz="4000" dirty="0" smtClean="0">
                <a:latin typeface="Times New Roman" pitchFamily="18" charset="0"/>
                <a:cs typeface="Times New Roman" pitchFamily="18" charset="0"/>
              </a:rPr>
              <a:t>Information, Education and Communication (</a:t>
            </a:r>
            <a:r>
              <a:rPr lang="en-US" sz="4000" b="1" dirty="0" smtClean="0">
                <a:latin typeface="Times New Roman" pitchFamily="18" charset="0"/>
                <a:cs typeface="Times New Roman" pitchFamily="18" charset="0"/>
              </a:rPr>
              <a:t>IEC</a:t>
            </a: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Materials</a:t>
            </a:r>
            <a:r>
              <a:rPr lang="en-US" sz="4000" dirty="0" smtClean="0">
                <a:latin typeface="Times New Roman" pitchFamily="18" charset="0"/>
                <a:cs typeface="Times New Roman" pitchFamily="18" charset="0"/>
              </a:rPr>
              <a:t> and. Events. </a:t>
            </a:r>
          </a:p>
          <a:p>
            <a:r>
              <a:rPr lang="en-US" sz="4000" b="1" dirty="0" smtClean="0">
                <a:latin typeface="Times New Roman" pitchFamily="18" charset="0"/>
                <a:cs typeface="Times New Roman" pitchFamily="18" charset="0"/>
              </a:rPr>
              <a:t>Introduction.</a:t>
            </a:r>
            <a:r>
              <a:rPr lang="en-US" sz="4000" dirty="0" smtClean="0">
                <a:latin typeface="Times New Roman" pitchFamily="18" charset="0"/>
                <a:cs typeface="Times New Roman" pitchFamily="18" charset="0"/>
              </a:rPr>
              <a:t> Effective Information, Education and Communication (</a:t>
            </a:r>
            <a:r>
              <a:rPr lang="en-US" sz="4000" b="1" dirty="0" smtClean="0">
                <a:latin typeface="Times New Roman" pitchFamily="18" charset="0"/>
                <a:cs typeface="Times New Roman" pitchFamily="18" charset="0"/>
              </a:rPr>
              <a:t>IEC</a:t>
            </a: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materials</a:t>
            </a:r>
            <a:r>
              <a:rPr lang="en-US" sz="4000" dirty="0" smtClean="0">
                <a:latin typeface="Times New Roman" pitchFamily="18" charset="0"/>
                <a:cs typeface="Times New Roman" pitchFamily="18" charset="0"/>
              </a:rPr>
              <a:t> are an important component of the comprehensive HIV education campaign you will implement with the help of The Road to Good Health toolkit.</a:t>
            </a:r>
            <a:endParaRPr lang="en-US" sz="4000" dirty="0">
              <a:latin typeface="Times New Roman" pitchFamily="18" charset="0"/>
              <a:cs typeface="Times New Roman" pitchFamily="18"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itchFamily="18" charset="0"/>
                <a:cs typeface="Times New Roman" pitchFamily="18" charset="0"/>
              </a:rPr>
              <a:t>Effective Information, Education and Communication (</a:t>
            </a:r>
            <a:r>
              <a:rPr lang="en-US" sz="4000" b="1" dirty="0" smtClean="0">
                <a:latin typeface="Times New Roman" pitchFamily="18" charset="0"/>
                <a:cs typeface="Times New Roman" pitchFamily="18" charset="0"/>
              </a:rPr>
              <a:t>IEC</a:t>
            </a: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materials</a:t>
            </a:r>
            <a:r>
              <a:rPr lang="en-US" sz="4000" dirty="0" smtClean="0">
                <a:latin typeface="Times New Roman" pitchFamily="18" charset="0"/>
                <a:cs typeface="Times New Roman" pitchFamily="18" charset="0"/>
              </a:rPr>
              <a:t> are an important .</a:t>
            </a:r>
          </a:p>
          <a:p>
            <a:r>
              <a:rPr lang="en-US" sz="4000" dirty="0" smtClean="0">
                <a:latin typeface="Times New Roman" pitchFamily="18" charset="0"/>
                <a:cs typeface="Times New Roman" pitchFamily="18" charset="0"/>
              </a:rPr>
              <a:t>Effective </a:t>
            </a:r>
            <a:r>
              <a:rPr lang="en-US" sz="4000" b="1" dirty="0" smtClean="0">
                <a:latin typeface="Times New Roman" pitchFamily="18" charset="0"/>
                <a:cs typeface="Times New Roman" pitchFamily="18" charset="0"/>
              </a:rPr>
              <a:t>materials</a:t>
            </a:r>
            <a:r>
              <a:rPr lang="en-US" sz="4000" dirty="0" smtClean="0">
                <a:latin typeface="Times New Roman" pitchFamily="18" charset="0"/>
                <a:cs typeface="Times New Roman" pitchFamily="18" charset="0"/>
              </a:rPr>
              <a:t> are clear, communicate specific messages, and are easily remembered</a:t>
            </a:r>
            <a:endParaRPr lang="en-US" sz="4000" dirty="0">
              <a:latin typeface="Times New Roman" pitchFamily="18" charset="0"/>
              <a:cs typeface="Times New Roman" pitchFamily="18"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en-US" dirty="0" smtClean="0">
                <a:solidFill>
                  <a:srgbClr val="FF0000"/>
                </a:solidFill>
              </a:rPr>
              <a:t>What is Health Promotion all about? Cont….</a:t>
            </a:r>
          </a:p>
        </p:txBody>
      </p:sp>
      <p:sp>
        <p:nvSpPr>
          <p:cNvPr id="11267" name="Rectangle 3"/>
          <p:cNvSpPr>
            <a:spLocks noGrp="1" noChangeArrowheads="1"/>
          </p:cNvSpPr>
          <p:nvPr>
            <p:ph idx="1"/>
          </p:nvPr>
        </p:nvSpPr>
        <p:spPr>
          <a:xfrm>
            <a:off x="609600" y="1447800"/>
            <a:ext cx="8345488" cy="4684713"/>
          </a:xfrm>
        </p:spPr>
        <p:txBody>
          <a:bodyPr>
            <a:noAutofit/>
          </a:bodyPr>
          <a:lstStyle/>
          <a:p>
            <a:pPr eaLnBrk="1" hangingPunct="1"/>
            <a:r>
              <a:rPr lang="en-US" sz="4400" dirty="0" smtClean="0">
                <a:latin typeface="Times New Roman" pitchFamily="18" charset="0"/>
                <a:cs typeface="Times New Roman" pitchFamily="18" charset="0"/>
              </a:rPr>
              <a:t>It is a positive concept emphasizing personal, social, political and institutional resources, as well as physical capacities. </a:t>
            </a: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5821363"/>
          </a:xfrm>
        </p:spPr>
        <p:txBody>
          <a:bodyPr>
            <a:normAutofit lnSpcReduction="10000"/>
          </a:bodyPr>
          <a:lstStyle/>
          <a:p>
            <a:r>
              <a:rPr lang="en-US" sz="4400" dirty="0" smtClean="0">
                <a:latin typeface="Times New Roman" pitchFamily="18" charset="0"/>
                <a:cs typeface="Times New Roman" pitchFamily="18" charset="0"/>
              </a:rPr>
              <a:t>Health promotion is any combination of health, education, economic, political, spiritual or organizational initiative designed to bring about positive attitudinal, behavioral, social or environmental changes conducive to improving </a:t>
            </a:r>
            <a:br>
              <a:rPr lang="en-US" sz="4400" dirty="0" smtClean="0">
                <a:latin typeface="Times New Roman" pitchFamily="18" charset="0"/>
                <a:cs typeface="Times New Roman" pitchFamily="18" charset="0"/>
              </a:rPr>
            </a:br>
            <a:r>
              <a:rPr lang="en-US" sz="4400" dirty="0" smtClean="0">
                <a:latin typeface="Times New Roman" pitchFamily="18" charset="0"/>
                <a:cs typeface="Times New Roman" pitchFamily="18" charset="0"/>
              </a:rPr>
              <a:t>the health of populations.</a:t>
            </a:r>
          </a:p>
          <a:p>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304800" y="457200"/>
            <a:ext cx="8650288" cy="5562600"/>
          </a:xfrm>
        </p:spPr>
        <p:txBody>
          <a:bodyPr>
            <a:noAutofit/>
          </a:bodyPr>
          <a:lstStyle/>
          <a:p>
            <a:pPr eaLnBrk="1" hangingPunct="1"/>
            <a:r>
              <a:rPr lang="en-US" sz="4400" dirty="0" smtClean="0">
                <a:latin typeface="Times New Roman" pitchFamily="18" charset="0"/>
                <a:cs typeface="Times New Roman" pitchFamily="18" charset="0"/>
              </a:rPr>
              <a:t>Health promotion is directed towards action on the determinants or causes of health</a:t>
            </a:r>
          </a:p>
          <a:p>
            <a:pPr eaLnBrk="1" hangingPunct="1"/>
            <a:r>
              <a:rPr lang="en-US" sz="4400" dirty="0" smtClean="0">
                <a:latin typeface="Times New Roman" pitchFamily="18" charset="0"/>
                <a:cs typeface="Times New Roman" pitchFamily="18" charset="0"/>
              </a:rPr>
              <a:t>Health promotion, therefore, requires a close co-operation of sectors beyond health services, reflecting the diversity of conditions which influence health.</a:t>
            </a:r>
          </a:p>
          <a:p>
            <a:pPr eaLnBrk="1" hangingPunct="1"/>
            <a:endParaRPr lang="en-US" sz="4400" dirty="0" smtClean="0">
              <a:latin typeface="Times New Roman" pitchFamily="18" charset="0"/>
              <a:cs typeface="Times New Roman" pitchFamily="18" charset="0"/>
            </a:endParaRPr>
          </a:p>
          <a:p>
            <a:pPr eaLnBrk="1" hangingPunct="1"/>
            <a:endParaRPr lang="en-US"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382000" cy="6126163"/>
          </a:xfrm>
        </p:spPr>
        <p:txBody>
          <a:bodyPr>
            <a:normAutofit/>
          </a:bodyPr>
          <a:lstStyle/>
          <a:p>
            <a:r>
              <a:rPr lang="en-US" sz="4400" dirty="0" smtClean="0">
                <a:latin typeface="Times New Roman" pitchFamily="18" charset="0"/>
                <a:cs typeface="Times New Roman" pitchFamily="18" charset="0"/>
              </a:rPr>
              <a:t>Government at both local and national levels has a unique responsibility to act appropriately and in a timely way to ensure that the ‘total’ environment, which is beyond the control of individuals and groups, is conducive to health.</a:t>
            </a:r>
          </a:p>
          <a:p>
            <a:endParaRPr lang="en-US" sz="4400"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067800" cy="5943600"/>
          </a:xfrm>
        </p:spPr>
        <p:txBody>
          <a:bodyPr>
            <a:normAutofit/>
          </a:bodyPr>
          <a:lstStyle/>
          <a:p>
            <a:pPr algn="just">
              <a:buNone/>
              <a:defRPr/>
            </a:pPr>
            <a:r>
              <a:rPr lang="en-US" sz="4600" dirty="0" smtClean="0">
                <a:latin typeface="Times New Roman" pitchFamily="18" charset="0"/>
                <a:cs typeface="Times New Roman" pitchFamily="18" charset="0"/>
              </a:rPr>
              <a:t>Health </a:t>
            </a:r>
            <a:r>
              <a:rPr lang="en-US" sz="4600" dirty="0">
                <a:latin typeface="Times New Roman" pitchFamily="18" charset="0"/>
                <a:cs typeface="Times New Roman" pitchFamily="18" charset="0"/>
              </a:rPr>
              <a:t>promotion is the science and art of helping people change their lifestyle to move toward a state of optimal health.</a:t>
            </a:r>
            <a:r>
              <a:rPr lang="en-US" sz="4600" b="1" dirty="0">
                <a:latin typeface="Times New Roman" pitchFamily="18" charset="0"/>
                <a:cs typeface="Times New Roman" pitchFamily="18" charset="0"/>
              </a:rPr>
              <a:t>  </a:t>
            </a:r>
            <a:endParaRPr lang="en-US" sz="4600" b="1" dirty="0" smtClean="0">
              <a:latin typeface="Times New Roman" pitchFamily="18" charset="0"/>
              <a:cs typeface="Times New Roman" pitchFamily="18" charset="0"/>
            </a:endParaRPr>
          </a:p>
          <a:p>
            <a:pPr algn="just">
              <a:defRPr/>
            </a:pPr>
            <a:r>
              <a:rPr lang="en-US" sz="4600" dirty="0" smtClean="0">
                <a:latin typeface="Times New Roman" pitchFamily="18" charset="0"/>
                <a:cs typeface="Times New Roman" pitchFamily="18" charset="0"/>
              </a:rPr>
              <a:t>Optimal </a:t>
            </a:r>
            <a:r>
              <a:rPr lang="en-US" sz="4600" dirty="0">
                <a:latin typeface="Times New Roman" pitchFamily="18" charset="0"/>
                <a:cs typeface="Times New Roman" pitchFamily="18" charset="0"/>
              </a:rPr>
              <a:t>health is defined as a balance of physical, emotional, social, spiritual, and intellectual health.  </a:t>
            </a:r>
            <a:endParaRPr lang="en-US" sz="4600" dirty="0" smtClean="0">
              <a:latin typeface="Times New Roman" pitchFamily="18" charset="0"/>
              <a:cs typeface="Times New Roman" pitchFamily="18" charset="0"/>
            </a:endParaRPr>
          </a:p>
          <a:p>
            <a:pPr algn="just">
              <a:defRPr/>
            </a:pPr>
            <a:endParaRPr lang="en-US" sz="4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Lifestyle change can be facilitated through a combination of efforts to enhance awareness, change behavior and create environments that support good health practices.  Of the three, supportive environments will probably have the greatest impact in producing lasting change".  </a:t>
            </a:r>
            <a:r>
              <a:rPr lang="en-US" i="1" dirty="0" smtClean="0">
                <a:latin typeface="Times New Roman" pitchFamily="18" charset="0"/>
                <a:cs typeface="Times New Roman" pitchFamily="18" charset="0"/>
              </a:rPr>
              <a:t>(American Journal of Health Promotion, 1989)</a:t>
            </a: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924800" cy="457200"/>
          </a:xfrm>
        </p:spPr>
        <p:txBody>
          <a:bodyPr>
            <a:noAutofit/>
          </a:bodyPr>
          <a:lstStyle/>
          <a:p>
            <a:r>
              <a:rPr lang="cs-CZ" sz="4000" dirty="0" smtClean="0">
                <a:solidFill>
                  <a:srgbClr val="FF0000"/>
                </a:solidFill>
                <a:latin typeface="Times New Roman" pitchFamily="18" charset="0"/>
                <a:cs typeface="Times New Roman" pitchFamily="18" charset="0"/>
              </a:rPr>
              <a:t>Determinants of Health</a:t>
            </a:r>
          </a:p>
        </p:txBody>
      </p:sp>
      <p:sp>
        <p:nvSpPr>
          <p:cNvPr id="8195" name="Rectangle 3"/>
          <p:cNvSpPr>
            <a:spLocks noGrp="1" noChangeArrowheads="1"/>
          </p:cNvSpPr>
          <p:nvPr>
            <p:ph idx="1"/>
          </p:nvPr>
        </p:nvSpPr>
        <p:spPr>
          <a:xfrm>
            <a:off x="609600" y="990600"/>
            <a:ext cx="7848600" cy="4972050"/>
          </a:xfrm>
        </p:spPr>
        <p:txBody>
          <a:bodyPr>
            <a:noAutofit/>
          </a:bodyPr>
          <a:lstStyle/>
          <a:p>
            <a:pPr>
              <a:buFont typeface="Monotype Sorts" pitchFamily="2" charset="2"/>
              <a:buNone/>
            </a:pPr>
            <a:endParaRPr lang="cs-CZ" sz="4000" dirty="0" smtClean="0">
              <a:latin typeface="Times New Roman" pitchFamily="18" charset="0"/>
            </a:endParaRPr>
          </a:p>
          <a:p>
            <a:pPr lvl="1">
              <a:lnSpc>
                <a:spcPct val="120000"/>
              </a:lnSpc>
              <a:buClr>
                <a:schemeClr val="hlink"/>
              </a:buClr>
              <a:buFont typeface="Wingdings" pitchFamily="2" charset="2"/>
              <a:buChar char="q"/>
            </a:pPr>
            <a:r>
              <a:rPr lang="cs-CZ" sz="4000" b="1" dirty="0" smtClean="0">
                <a:solidFill>
                  <a:schemeClr val="hlink"/>
                </a:solidFill>
                <a:latin typeface="Times New Roman" pitchFamily="18" charset="0"/>
              </a:rPr>
              <a:t>Life style</a:t>
            </a:r>
            <a:r>
              <a:rPr lang="cs-CZ" sz="4000" b="1" dirty="0" smtClean="0">
                <a:latin typeface="Times New Roman" pitchFamily="18" charset="0"/>
              </a:rPr>
              <a:t> (50%)</a:t>
            </a:r>
          </a:p>
          <a:p>
            <a:pPr lvl="1">
              <a:lnSpc>
                <a:spcPct val="120000"/>
              </a:lnSpc>
              <a:buClr>
                <a:schemeClr val="hlink"/>
              </a:buClr>
              <a:buFont typeface="Wingdings" pitchFamily="2" charset="2"/>
              <a:buChar char="q"/>
            </a:pPr>
            <a:r>
              <a:rPr lang="cs-CZ" sz="4000" b="1" dirty="0" smtClean="0">
                <a:solidFill>
                  <a:schemeClr val="hlink"/>
                </a:solidFill>
                <a:latin typeface="Times New Roman" pitchFamily="18" charset="0"/>
              </a:rPr>
              <a:t>Environment</a:t>
            </a:r>
            <a:r>
              <a:rPr lang="cs-CZ" sz="4000" dirty="0" smtClean="0">
                <a:latin typeface="Times New Roman" pitchFamily="18" charset="0"/>
              </a:rPr>
              <a:t> (cultural, economic, social and physical conditions of life) (20%)</a:t>
            </a:r>
          </a:p>
          <a:p>
            <a:pPr lvl="1">
              <a:lnSpc>
                <a:spcPct val="120000"/>
              </a:lnSpc>
              <a:buClr>
                <a:schemeClr val="hlink"/>
              </a:buClr>
              <a:buFont typeface="Wingdings" pitchFamily="2" charset="2"/>
              <a:buChar char="q"/>
            </a:pPr>
            <a:r>
              <a:rPr lang="cs-CZ" sz="4000" dirty="0" smtClean="0">
                <a:latin typeface="Times New Roman" pitchFamily="18" charset="0"/>
              </a:rPr>
              <a:t>Genetic background (20%)</a:t>
            </a:r>
          </a:p>
          <a:p>
            <a:pPr lvl="1">
              <a:lnSpc>
                <a:spcPct val="120000"/>
              </a:lnSpc>
              <a:buClr>
                <a:schemeClr val="hlink"/>
              </a:buClr>
              <a:buFont typeface="Wingdings" pitchFamily="2" charset="2"/>
              <a:buChar char="q"/>
            </a:pPr>
            <a:r>
              <a:rPr lang="cs-CZ" sz="4000" dirty="0" smtClean="0">
                <a:latin typeface="Times New Roman" pitchFamily="18" charset="0"/>
              </a:rPr>
              <a:t>Health care system (10%)</a:t>
            </a:r>
          </a:p>
        </p:txBody>
      </p:sp>
    </p:spTree>
  </p:cSld>
  <p:clrMapOvr>
    <a:masterClrMapping/>
  </p:clrMapOvr>
  <p:transition spd="slow"/>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a:spcAft>
                <a:spcPts val="600"/>
              </a:spcAft>
            </a:pPr>
            <a:r>
              <a:rPr lang="cs-CZ" sz="4000" dirty="0" smtClean="0">
                <a:solidFill>
                  <a:srgbClr val="FF0000"/>
                </a:solidFill>
                <a:latin typeface="Times New Roman" pitchFamily="18" charset="0"/>
                <a:cs typeface="Times New Roman" pitchFamily="18" charset="0"/>
              </a:rPr>
              <a:t>Components of Health Promotion</a:t>
            </a:r>
          </a:p>
        </p:txBody>
      </p:sp>
      <p:sp>
        <p:nvSpPr>
          <p:cNvPr id="9219" name="Rectangle 3"/>
          <p:cNvSpPr>
            <a:spLocks noGrp="1" noChangeArrowheads="1"/>
          </p:cNvSpPr>
          <p:nvPr>
            <p:ph idx="1"/>
          </p:nvPr>
        </p:nvSpPr>
        <p:spPr/>
        <p:txBody>
          <a:bodyPr>
            <a:normAutofit/>
          </a:bodyPr>
          <a:lstStyle/>
          <a:p>
            <a:pPr marL="514350" indent="-514350">
              <a:lnSpc>
                <a:spcPct val="150000"/>
              </a:lnSpc>
              <a:spcBef>
                <a:spcPts val="1200"/>
              </a:spcBef>
              <a:buFont typeface="+mj-lt"/>
              <a:buAutoNum type="arabicPeriod"/>
            </a:pPr>
            <a:r>
              <a:rPr lang="cs-CZ" sz="4000" b="1" dirty="0" smtClean="0">
                <a:latin typeface="Times New Roman" pitchFamily="18" charset="0"/>
              </a:rPr>
              <a:t>Health protection implemented by public health policy</a:t>
            </a:r>
          </a:p>
          <a:p>
            <a:pPr marL="514350" indent="-514350">
              <a:lnSpc>
                <a:spcPct val="150000"/>
              </a:lnSpc>
              <a:spcBef>
                <a:spcPts val="1200"/>
              </a:spcBef>
              <a:buFont typeface="+mj-lt"/>
              <a:buAutoNum type="arabicPeriod"/>
            </a:pPr>
            <a:r>
              <a:rPr lang="cs-CZ" sz="4000" b="1" dirty="0" smtClean="0">
                <a:latin typeface="Times New Roman" pitchFamily="18" charset="0"/>
              </a:rPr>
              <a:t>Health education</a:t>
            </a:r>
          </a:p>
          <a:p>
            <a:pPr marL="514350" indent="-514350">
              <a:lnSpc>
                <a:spcPct val="150000"/>
              </a:lnSpc>
              <a:spcBef>
                <a:spcPts val="1200"/>
              </a:spcBef>
              <a:buFont typeface="+mj-lt"/>
              <a:buAutoNum type="arabicPeriod"/>
            </a:pPr>
            <a:r>
              <a:rPr lang="cs-CZ" sz="4000" b="1" dirty="0" smtClean="0">
                <a:latin typeface="Times New Roman" pitchFamily="18" charset="0"/>
              </a:rPr>
              <a:t>Intervention programmes</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Principles of Ottawa Charter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600200"/>
            <a:ext cx="8305800" cy="4876800"/>
          </a:xfrm>
        </p:spPr>
        <p:txBody>
          <a:bodyPr>
            <a:noAutofit/>
          </a:bodyPr>
          <a:lstStyle/>
          <a:p>
            <a:r>
              <a:rPr lang="en-US" sz="4000" dirty="0" smtClean="0">
                <a:latin typeface="Times New Roman" pitchFamily="18" charset="0"/>
                <a:cs typeface="Times New Roman" pitchFamily="18" charset="0"/>
              </a:rPr>
              <a:t>Building healthy public policy.</a:t>
            </a:r>
          </a:p>
          <a:p>
            <a:r>
              <a:rPr lang="en-US" sz="4000" dirty="0" smtClean="0">
                <a:latin typeface="Times New Roman" pitchFamily="18" charset="0"/>
                <a:cs typeface="Times New Roman" pitchFamily="18" charset="0"/>
              </a:rPr>
              <a:t>Creating supportive environments.</a:t>
            </a:r>
          </a:p>
          <a:p>
            <a:r>
              <a:rPr lang="en-US" sz="4000" dirty="0" smtClean="0">
                <a:latin typeface="Times New Roman" pitchFamily="18" charset="0"/>
                <a:cs typeface="Times New Roman" pitchFamily="18" charset="0"/>
              </a:rPr>
              <a:t>Strengthening community action.</a:t>
            </a:r>
          </a:p>
          <a:p>
            <a:r>
              <a:rPr lang="en-US" sz="4000" dirty="0" smtClean="0">
                <a:latin typeface="Times New Roman" pitchFamily="18" charset="0"/>
                <a:cs typeface="Times New Roman" pitchFamily="18" charset="0"/>
              </a:rPr>
              <a:t>Developing personal skills.</a:t>
            </a:r>
          </a:p>
          <a:p>
            <a:r>
              <a:rPr lang="en-US" sz="4000" dirty="0" smtClean="0">
                <a:latin typeface="Times New Roman" pitchFamily="18" charset="0"/>
                <a:cs typeface="Times New Roman" pitchFamily="18" charset="0"/>
              </a:rPr>
              <a:t>Re-orienting health care services toward </a:t>
            </a:r>
            <a:r>
              <a:rPr lang="en-US" sz="4000" b="1" dirty="0" smtClean="0">
                <a:latin typeface="Times New Roman" pitchFamily="18" charset="0"/>
                <a:cs typeface="Times New Roman" pitchFamily="18" charset="0"/>
              </a:rPr>
              <a:t>prevention</a:t>
            </a:r>
            <a:r>
              <a:rPr lang="en-US" sz="4000" dirty="0" smtClean="0">
                <a:latin typeface="Times New Roman" pitchFamily="18" charset="0"/>
                <a:cs typeface="Times New Roman" pitchFamily="18" charset="0"/>
              </a:rPr>
              <a:t> of illness and promotion of health.</a:t>
            </a:r>
            <a:endParaRPr lang="en-US" sz="4000" dirty="0">
              <a:latin typeface="Times New Roman" pitchFamily="18" charset="0"/>
              <a:cs typeface="Times New Roman" pitchFamily="18"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412750"/>
            <a:ext cx="7924800" cy="1555750"/>
          </a:xfrm>
        </p:spPr>
        <p:txBody>
          <a:bodyPr>
            <a:normAutofit/>
          </a:bodyPr>
          <a:lstStyle/>
          <a:p>
            <a:pPr>
              <a:spcAft>
                <a:spcPts val="600"/>
              </a:spcAft>
            </a:pPr>
            <a:r>
              <a:rPr lang="cs-CZ" sz="4000" dirty="0" smtClean="0">
                <a:solidFill>
                  <a:srgbClr val="FF0000"/>
                </a:solidFill>
                <a:latin typeface="Times New Roman" pitchFamily="18" charset="0"/>
                <a:cs typeface="Times New Roman" pitchFamily="18" charset="0"/>
              </a:rPr>
              <a:t>Health Promotion</a:t>
            </a:r>
            <a:br>
              <a:rPr lang="cs-CZ" sz="4000" dirty="0" smtClean="0">
                <a:solidFill>
                  <a:srgbClr val="FF0000"/>
                </a:solidFill>
                <a:latin typeface="Times New Roman" pitchFamily="18" charset="0"/>
                <a:cs typeface="Times New Roman" pitchFamily="18" charset="0"/>
              </a:rPr>
            </a:br>
            <a:r>
              <a:rPr lang="cs-CZ" sz="4000" dirty="0" smtClean="0">
                <a:solidFill>
                  <a:srgbClr val="FF0000"/>
                </a:solidFill>
                <a:latin typeface="Times New Roman" pitchFamily="18" charset="0"/>
                <a:cs typeface="Times New Roman" pitchFamily="18" charset="0"/>
              </a:rPr>
              <a:t>Important Policy Documents</a:t>
            </a:r>
          </a:p>
        </p:txBody>
      </p:sp>
      <p:sp>
        <p:nvSpPr>
          <p:cNvPr id="10243" name="Rectangle 3"/>
          <p:cNvSpPr>
            <a:spLocks noGrp="1" noChangeArrowheads="1"/>
          </p:cNvSpPr>
          <p:nvPr>
            <p:ph idx="1"/>
          </p:nvPr>
        </p:nvSpPr>
        <p:spPr>
          <a:xfrm>
            <a:off x="406400" y="1143000"/>
            <a:ext cx="8153400" cy="5181600"/>
          </a:xfrm>
        </p:spPr>
        <p:txBody>
          <a:bodyPr>
            <a:noAutofit/>
          </a:bodyPr>
          <a:lstStyle/>
          <a:p>
            <a:pPr>
              <a:spcBef>
                <a:spcPts val="1200"/>
              </a:spcBef>
              <a:buFont typeface="Wingdings" pitchFamily="2" charset="2"/>
              <a:buChar char="q"/>
            </a:pPr>
            <a:r>
              <a:rPr lang="cs-CZ" sz="4000" b="1" dirty="0" smtClean="0">
                <a:latin typeface="Times New Roman" pitchFamily="18" charset="0"/>
              </a:rPr>
              <a:t>Ottawa Charter (1986)</a:t>
            </a:r>
          </a:p>
          <a:p>
            <a:pPr>
              <a:spcBef>
                <a:spcPts val="1200"/>
              </a:spcBef>
              <a:buFont typeface="Wingdings" pitchFamily="2" charset="2"/>
              <a:buChar char="q"/>
            </a:pPr>
            <a:r>
              <a:rPr lang="cs-CZ" sz="4000" b="1" dirty="0" smtClean="0">
                <a:latin typeface="Times New Roman" pitchFamily="18" charset="0"/>
              </a:rPr>
              <a:t>Health for All 21 and WHO key strategies</a:t>
            </a:r>
          </a:p>
          <a:p>
            <a:pPr>
              <a:spcBef>
                <a:spcPts val="1200"/>
              </a:spcBef>
              <a:buFont typeface="Wingdings" pitchFamily="2" charset="2"/>
              <a:buChar char="q"/>
            </a:pPr>
            <a:r>
              <a:rPr lang="cs-CZ" sz="4000" b="1" dirty="0" smtClean="0">
                <a:latin typeface="Times New Roman" pitchFamily="18" charset="0"/>
              </a:rPr>
              <a:t>European Health Policy ( 1999)</a:t>
            </a:r>
          </a:p>
          <a:p>
            <a:pPr>
              <a:spcBef>
                <a:spcPts val="1200"/>
              </a:spcBef>
              <a:buFont typeface="Wingdings" pitchFamily="2" charset="2"/>
              <a:buChar char="q"/>
            </a:pPr>
            <a:r>
              <a:rPr lang="cs-CZ" sz="4000" b="1" dirty="0" smtClean="0">
                <a:latin typeface="Times New Roman" pitchFamily="18" charset="0"/>
              </a:rPr>
              <a:t>National Health Programme  (1995)</a:t>
            </a:r>
          </a:p>
        </p:txBody>
      </p:sp>
    </p:spTree>
  </p:cSld>
  <p:clrMapOvr>
    <a:masterClrMapping/>
  </p:clrMapOvr>
  <p:transition spd="slow"/>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lstStyle/>
          <a:p>
            <a:pPr>
              <a:spcBef>
                <a:spcPts val="1200"/>
              </a:spcBef>
              <a:buFont typeface="Wingdings" pitchFamily="2" charset="2"/>
              <a:buChar char="q"/>
            </a:pPr>
            <a:r>
              <a:rPr lang="cs-CZ" sz="4000" b="1" dirty="0" smtClean="0">
                <a:latin typeface="Times New Roman" pitchFamily="18" charset="0"/>
              </a:rPr>
              <a:t>National Environment and Health Action Plan of CR (1998)</a:t>
            </a:r>
          </a:p>
          <a:p>
            <a:pPr>
              <a:spcBef>
                <a:spcPts val="1200"/>
              </a:spcBef>
              <a:buFont typeface="Wingdings" pitchFamily="2" charset="2"/>
              <a:buChar char="q"/>
            </a:pPr>
            <a:r>
              <a:rPr lang="cs-CZ" sz="4000" b="1" dirty="0" smtClean="0">
                <a:latin typeface="Times New Roman" pitchFamily="18" charset="0"/>
              </a:rPr>
              <a:t>Law No. 258/2000 on Public Health Protection  (2000)</a:t>
            </a:r>
          </a:p>
          <a:p>
            <a:pPr>
              <a:spcBef>
                <a:spcPts val="1200"/>
              </a:spcBef>
              <a:buFont typeface="Wingdings" pitchFamily="2" charset="2"/>
              <a:buChar char="q"/>
            </a:pPr>
            <a:r>
              <a:rPr lang="cs-CZ" sz="4000" b="1" dirty="0" smtClean="0">
                <a:latin typeface="Times New Roman" pitchFamily="18" charset="0"/>
              </a:rPr>
              <a:t>Longterm Programme on Improving Health Status of Inhabitants of CR – Health for All 21 (2002)</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r>
              <a:rPr lang="cs-CZ" dirty="0" smtClean="0">
                <a:solidFill>
                  <a:srgbClr val="FF0000"/>
                </a:solidFill>
                <a:latin typeface="Times New Roman" pitchFamily="18" charset="0"/>
                <a:cs typeface="Times New Roman" pitchFamily="18" charset="0"/>
              </a:rPr>
              <a:t>WHO - Key strategies of health promotion</a:t>
            </a:r>
          </a:p>
        </p:txBody>
      </p:sp>
      <p:sp>
        <p:nvSpPr>
          <p:cNvPr id="12291" name="Rectangle 3"/>
          <p:cNvSpPr>
            <a:spLocks noGrp="1" noChangeArrowheads="1"/>
          </p:cNvSpPr>
          <p:nvPr>
            <p:ph idx="1"/>
          </p:nvPr>
        </p:nvSpPr>
        <p:spPr>
          <a:xfrm>
            <a:off x="457200" y="1600200"/>
            <a:ext cx="8229600" cy="5257800"/>
          </a:xfrm>
        </p:spPr>
        <p:txBody>
          <a:bodyPr>
            <a:noAutofit/>
          </a:bodyPr>
          <a:lstStyle/>
          <a:p>
            <a:pPr>
              <a:buFont typeface="Wingdings" pitchFamily="2" charset="2"/>
              <a:buChar char="q"/>
            </a:pPr>
            <a:r>
              <a:rPr lang="cs-CZ" sz="4000" dirty="0" smtClean="0">
                <a:latin typeface="Times New Roman" pitchFamily="18" charset="0"/>
              </a:rPr>
              <a:t>Strategy on </a:t>
            </a:r>
            <a:r>
              <a:rPr lang="cs-CZ" sz="4000" b="1" dirty="0" smtClean="0">
                <a:solidFill>
                  <a:schemeClr val="hlink"/>
                </a:solidFill>
                <a:latin typeface="Times New Roman" pitchFamily="18" charset="0"/>
              </a:rPr>
              <a:t>environment and children health</a:t>
            </a:r>
            <a:r>
              <a:rPr lang="cs-CZ" sz="4000" dirty="0" smtClean="0">
                <a:latin typeface="Times New Roman" pitchFamily="18" charset="0"/>
              </a:rPr>
              <a:t> (2002)</a:t>
            </a:r>
          </a:p>
          <a:p>
            <a:pPr>
              <a:buFont typeface="Wingdings" pitchFamily="2" charset="2"/>
              <a:buChar char="q"/>
            </a:pPr>
            <a:r>
              <a:rPr lang="cs-CZ" sz="4000" dirty="0" smtClean="0">
                <a:latin typeface="Times New Roman" pitchFamily="18" charset="0"/>
              </a:rPr>
              <a:t>Global strategy on </a:t>
            </a:r>
            <a:r>
              <a:rPr lang="cs-CZ" sz="4000" b="1" dirty="0" smtClean="0">
                <a:solidFill>
                  <a:schemeClr val="hlink"/>
                </a:solidFill>
                <a:latin typeface="Times New Roman" pitchFamily="18" charset="0"/>
              </a:rPr>
              <a:t>nutrition, physical activity</a:t>
            </a:r>
            <a:r>
              <a:rPr lang="cs-CZ" sz="4000" dirty="0" smtClean="0">
                <a:latin typeface="Times New Roman" pitchFamily="18" charset="0"/>
              </a:rPr>
              <a:t> and health (2003)</a:t>
            </a:r>
          </a:p>
          <a:p>
            <a:pPr>
              <a:buFont typeface="Wingdings" pitchFamily="2" charset="2"/>
              <a:buChar char="q"/>
            </a:pPr>
            <a:r>
              <a:rPr lang="cs-CZ" sz="4000" dirty="0" smtClean="0">
                <a:latin typeface="Times New Roman" pitchFamily="18" charset="0"/>
              </a:rPr>
              <a:t>Framework convention on </a:t>
            </a:r>
            <a:r>
              <a:rPr lang="cs-CZ" sz="4000" b="1" dirty="0" smtClean="0">
                <a:solidFill>
                  <a:schemeClr val="hlink"/>
                </a:solidFill>
                <a:latin typeface="Times New Roman" pitchFamily="18" charset="0"/>
              </a:rPr>
              <a:t>tobacco control</a:t>
            </a:r>
            <a:r>
              <a:rPr lang="cs-CZ" sz="4000" dirty="0" smtClean="0">
                <a:latin typeface="Times New Roman" pitchFamily="18" charset="0"/>
              </a:rPr>
              <a:t> (2003)</a:t>
            </a:r>
          </a:p>
          <a:p>
            <a:pPr>
              <a:buFont typeface="Wingdings" pitchFamily="2" charset="2"/>
              <a:buChar char="q"/>
            </a:pPr>
            <a:r>
              <a:rPr lang="cs-CZ" sz="4000" dirty="0" smtClean="0">
                <a:latin typeface="Times New Roman" pitchFamily="18" charset="0"/>
              </a:rPr>
              <a:t>European action plan against </a:t>
            </a:r>
            <a:r>
              <a:rPr lang="cs-CZ" sz="4000" b="1" dirty="0" smtClean="0">
                <a:solidFill>
                  <a:schemeClr val="hlink"/>
                </a:solidFill>
                <a:latin typeface="Times New Roman" pitchFamily="18" charset="0"/>
              </a:rPr>
              <a:t>alcohol</a:t>
            </a:r>
            <a:r>
              <a:rPr lang="cs-CZ" sz="4000" dirty="0" smtClean="0">
                <a:latin typeface="Times New Roman" pitchFamily="18" charset="0"/>
              </a:rPr>
              <a:t> (2003)</a:t>
            </a:r>
          </a:p>
          <a:p>
            <a:pPr>
              <a:buFont typeface="Wingdings" pitchFamily="2" charset="2"/>
              <a:buChar char="q"/>
            </a:pPr>
            <a:r>
              <a:rPr lang="cs-CZ" sz="4000" dirty="0" smtClean="0">
                <a:latin typeface="Times New Roman" pitchFamily="18" charset="0"/>
              </a:rPr>
              <a:t>Declaration on </a:t>
            </a:r>
            <a:r>
              <a:rPr lang="cs-CZ" sz="4000" b="1" dirty="0" smtClean="0">
                <a:solidFill>
                  <a:schemeClr val="hlink"/>
                </a:solidFill>
                <a:latin typeface="Times New Roman" pitchFamily="18" charset="0"/>
              </a:rPr>
              <a:t>mental health</a:t>
            </a:r>
            <a:r>
              <a:rPr lang="cs-CZ" sz="4000" dirty="0" smtClean="0">
                <a:latin typeface="Times New Roman" pitchFamily="18" charset="0"/>
              </a:rPr>
              <a:t> for Europe (2005)</a:t>
            </a:r>
          </a:p>
        </p:txBody>
      </p:sp>
    </p:spTree>
  </p:cSld>
  <p:clrMapOvr>
    <a:masterClrMapping/>
  </p:clrMapOvr>
  <p:transition spd="slow"/>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cs-CZ" sz="4000" dirty="0" smtClean="0">
                <a:solidFill>
                  <a:srgbClr val="FF0000"/>
                </a:solidFill>
                <a:latin typeface="Times New Roman" pitchFamily="18" charset="0"/>
                <a:cs typeface="Times New Roman" pitchFamily="18" charset="0"/>
              </a:rPr>
              <a:t>National Health Programme</a:t>
            </a:r>
          </a:p>
        </p:txBody>
      </p:sp>
      <p:sp>
        <p:nvSpPr>
          <p:cNvPr id="15363" name="Rectangle 3"/>
          <p:cNvSpPr>
            <a:spLocks noGrp="1" noChangeArrowheads="1"/>
          </p:cNvSpPr>
          <p:nvPr>
            <p:ph idx="1"/>
          </p:nvPr>
        </p:nvSpPr>
        <p:spPr>
          <a:xfrm>
            <a:off x="685800" y="1295400"/>
            <a:ext cx="7772400" cy="5029200"/>
          </a:xfrm>
        </p:spPr>
        <p:txBody>
          <a:bodyPr>
            <a:noAutofit/>
          </a:bodyPr>
          <a:lstStyle/>
          <a:p>
            <a:pPr>
              <a:lnSpc>
                <a:spcPct val="80000"/>
              </a:lnSpc>
              <a:buSzTx/>
              <a:buFont typeface="Wingdings" pitchFamily="2" charset="2"/>
              <a:buNone/>
            </a:pPr>
            <a:r>
              <a:rPr lang="cs-CZ" sz="4000" b="1" dirty="0" smtClean="0">
                <a:solidFill>
                  <a:schemeClr val="hlink"/>
                </a:solidFill>
                <a:latin typeface="Times New Roman" pitchFamily="18" charset="0"/>
                <a:cs typeface="Times New Roman" pitchFamily="18" charset="0"/>
              </a:rPr>
              <a:t>Goals:</a:t>
            </a:r>
          </a:p>
          <a:p>
            <a:pPr>
              <a:lnSpc>
                <a:spcPct val="120000"/>
              </a:lnSpc>
              <a:buSzTx/>
              <a:buFont typeface="Wingdings" pitchFamily="2" charset="2"/>
              <a:buChar char="q"/>
            </a:pPr>
            <a:r>
              <a:rPr lang="cs-CZ" sz="4000" b="1" dirty="0" smtClean="0">
                <a:latin typeface="Times New Roman" pitchFamily="18" charset="0"/>
                <a:cs typeface="Times New Roman" pitchFamily="18" charset="0"/>
              </a:rPr>
              <a:t>Increase the knowledge of people on healthy life style</a:t>
            </a:r>
          </a:p>
          <a:p>
            <a:pPr>
              <a:lnSpc>
                <a:spcPct val="120000"/>
              </a:lnSpc>
              <a:buSzTx/>
              <a:buFont typeface="Wingdings" pitchFamily="2" charset="2"/>
              <a:buChar char="q"/>
            </a:pPr>
            <a:r>
              <a:rPr lang="cs-CZ" sz="4000" b="1" dirty="0" smtClean="0">
                <a:latin typeface="Times New Roman" pitchFamily="18" charset="0"/>
                <a:cs typeface="Times New Roman" pitchFamily="18" charset="0"/>
              </a:rPr>
              <a:t>Increase the knowledge of people on possibilities of disease prevention</a:t>
            </a:r>
          </a:p>
        </p:txBody>
      </p:sp>
    </p:spTree>
  </p:cSld>
  <p:clrMapOvr>
    <a:masterClrMapping/>
  </p:clrMapOvr>
  <p:transition spd="slow"/>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cs-CZ" sz="4000" dirty="0" smtClean="0">
                <a:latin typeface="Times New Roman" pitchFamily="18" charset="0"/>
                <a:cs typeface="Times New Roman" pitchFamily="18" charset="0"/>
              </a:rPr>
              <a:t>Create coalitions for health promotion in the society</a:t>
            </a:r>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latin typeface="Times New Roman" pitchFamily="18" charset="0"/>
                <a:cs typeface="Times New Roman" pitchFamily="18" charset="0"/>
              </a:rPr>
              <a:t>PRINCIPLES OF HEALTH PROMOTION</a:t>
            </a:r>
            <a:endParaRPr lang="en-US" sz="32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382000" cy="4906963"/>
          </a:xfrm>
        </p:spPr>
        <p:txBody>
          <a:bodyPr>
            <a:normAutofit lnSpcReduction="10000"/>
          </a:bodyPr>
          <a:lstStyle/>
          <a:p>
            <a:pPr>
              <a:buFont typeface="Wingdings" pitchFamily="2" charset="2"/>
              <a:buChar char="v"/>
            </a:pPr>
            <a:r>
              <a:rPr lang="en-US" sz="4000" b="1" dirty="0" smtClean="0">
                <a:latin typeface="Times New Roman" pitchFamily="18" charset="0"/>
                <a:cs typeface="Times New Roman" pitchFamily="18" charset="0"/>
              </a:rPr>
              <a:t>Empowerment – </a:t>
            </a:r>
            <a:r>
              <a:rPr lang="en-US" sz="4000" dirty="0" smtClean="0">
                <a:latin typeface="Times New Roman" pitchFamily="18" charset="0"/>
                <a:cs typeface="Times New Roman" pitchFamily="18" charset="0"/>
              </a:rPr>
              <a:t>enabling people to gain greater control over decisions and actions affecting them</a:t>
            </a:r>
            <a:r>
              <a:rPr lang="en-US" sz="4000" b="1" dirty="0" smtClean="0">
                <a:latin typeface="Times New Roman" pitchFamily="18" charset="0"/>
                <a:cs typeface="Times New Roman" pitchFamily="18" charset="0"/>
              </a:rPr>
              <a:t>.</a:t>
            </a:r>
          </a:p>
          <a:p>
            <a:pPr>
              <a:buFont typeface="Wingdings" pitchFamily="2" charset="2"/>
              <a:buChar char="v"/>
            </a:pPr>
            <a:r>
              <a:rPr lang="en-US" sz="4000" b="1" dirty="0" smtClean="0">
                <a:latin typeface="Times New Roman" pitchFamily="18" charset="0"/>
                <a:cs typeface="Times New Roman" pitchFamily="18" charset="0"/>
              </a:rPr>
              <a:t>Participation- </a:t>
            </a:r>
            <a:r>
              <a:rPr lang="en-US" sz="4000" dirty="0" smtClean="0">
                <a:latin typeface="Times New Roman" pitchFamily="18" charset="0"/>
                <a:cs typeface="Times New Roman" pitchFamily="18" charset="0"/>
              </a:rPr>
              <a:t>where people take an active part in decision making.</a:t>
            </a:r>
          </a:p>
          <a:p>
            <a:pPr>
              <a:buFont typeface="Wingdings" pitchFamily="2" charset="2"/>
              <a:buChar char="v"/>
            </a:pPr>
            <a:r>
              <a:rPr lang="en-US" sz="4000" b="1" dirty="0" smtClean="0">
                <a:latin typeface="Times New Roman" pitchFamily="18" charset="0"/>
                <a:cs typeface="Times New Roman" pitchFamily="18" charset="0"/>
              </a:rPr>
              <a:t>Holistic</a:t>
            </a:r>
            <a:r>
              <a:rPr lang="en-US" sz="4000" dirty="0" smtClean="0">
                <a:latin typeface="Times New Roman" pitchFamily="18" charset="0"/>
                <a:cs typeface="Times New Roman" pitchFamily="18" charset="0"/>
              </a:rPr>
              <a:t> –taking account of separate influences on health and the interaction of these dimensions</a:t>
            </a:r>
          </a:p>
        </p:txBody>
      </p:sp>
    </p:spTree>
    <p:extLst>
      <p:ext uri="{BB962C8B-B14F-4D97-AF65-F5344CB8AC3E}">
        <p14:creationId xmlns="" xmlns:p14="http://schemas.microsoft.com/office/powerpoint/2010/main" val="40621293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05800" cy="5592763"/>
          </a:xfrm>
        </p:spPr>
        <p:txBody>
          <a:bodyPr>
            <a:normAutofit/>
          </a:bodyPr>
          <a:lstStyle/>
          <a:p>
            <a:pPr>
              <a:buFont typeface="Wingdings" pitchFamily="2" charset="2"/>
              <a:buChar char="v"/>
            </a:pPr>
            <a:r>
              <a:rPr lang="en-US" sz="4000" b="1" dirty="0" err="1" smtClean="0">
                <a:latin typeface="Times New Roman" pitchFamily="18" charset="0"/>
                <a:cs typeface="Times New Roman" pitchFamily="18" charset="0"/>
              </a:rPr>
              <a:t>Intersectoral</a:t>
            </a:r>
            <a:r>
              <a:rPr lang="en-US" sz="4000" b="1" dirty="0" smtClean="0">
                <a:latin typeface="Times New Roman" pitchFamily="18" charset="0"/>
                <a:cs typeface="Times New Roman" pitchFamily="18" charset="0"/>
              </a:rPr>
              <a:t> collaboration</a:t>
            </a:r>
            <a:r>
              <a:rPr lang="en-US" sz="4000" dirty="0" smtClean="0">
                <a:latin typeface="Times New Roman" pitchFamily="18" charset="0"/>
                <a:cs typeface="Times New Roman" pitchFamily="18" charset="0"/>
              </a:rPr>
              <a:t>- working in partnership with other relevant agencies/organizations</a:t>
            </a:r>
          </a:p>
          <a:p>
            <a:pPr>
              <a:buFont typeface="Wingdings" pitchFamily="2" charset="2"/>
              <a:buChar char="v"/>
            </a:pPr>
            <a:r>
              <a:rPr lang="en-US" sz="4000" b="1" dirty="0" smtClean="0">
                <a:latin typeface="Times New Roman" pitchFamily="18" charset="0"/>
                <a:cs typeface="Times New Roman" pitchFamily="18" charset="0"/>
              </a:rPr>
              <a:t>Equitability</a:t>
            </a:r>
            <a:r>
              <a:rPr lang="en-US" sz="4000" dirty="0" smtClean="0">
                <a:latin typeface="Times New Roman" pitchFamily="18" charset="0"/>
                <a:cs typeface="Times New Roman" pitchFamily="18" charset="0"/>
              </a:rPr>
              <a:t>- ensuring fairness of outcomes for service users</a:t>
            </a:r>
          </a:p>
          <a:p>
            <a:endParaRPr lang="en-US" sz="4000"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buFont typeface="Wingdings" pitchFamily="2" charset="2"/>
              <a:buChar char="v"/>
            </a:pPr>
            <a:r>
              <a:rPr lang="en-US" sz="4000" b="1" dirty="0" smtClean="0">
                <a:latin typeface="Times New Roman" pitchFamily="18" charset="0"/>
                <a:cs typeface="Times New Roman" pitchFamily="18" charset="0"/>
              </a:rPr>
              <a:t>Sustainability- </a:t>
            </a:r>
            <a:r>
              <a:rPr lang="en-US" sz="4000" dirty="0" smtClean="0">
                <a:latin typeface="Times New Roman" pitchFamily="18" charset="0"/>
                <a:cs typeface="Times New Roman" pitchFamily="18" charset="0"/>
              </a:rPr>
              <a:t>ensuring that the outcomes of health promotion are long lasting</a:t>
            </a:r>
          </a:p>
          <a:p>
            <a:pPr>
              <a:buFont typeface="Wingdings" pitchFamily="2" charset="2"/>
              <a:buChar char="v"/>
            </a:pPr>
            <a:r>
              <a:rPr lang="en-US" sz="4000" b="1" dirty="0" smtClean="0">
                <a:latin typeface="Times New Roman" pitchFamily="18" charset="0"/>
                <a:cs typeface="Times New Roman" pitchFamily="18" charset="0"/>
              </a:rPr>
              <a:t>Multi-strategy</a:t>
            </a:r>
            <a:r>
              <a:rPr lang="en-US" sz="4000" dirty="0" smtClean="0">
                <a:latin typeface="Times New Roman" pitchFamily="18" charset="0"/>
                <a:cs typeface="Times New Roman" pitchFamily="18" charset="0"/>
              </a:rPr>
              <a:t>- working on a number of strategy areas such as programs, policy etc.</a:t>
            </a:r>
            <a:endParaRPr lang="en-US" sz="4000" dirty="0">
              <a:latin typeface="Times New Roman" pitchFamily="18" charset="0"/>
              <a:cs typeface="Times New Roman" pitchFamily="18" charset="0"/>
            </a:endParaRPr>
          </a:p>
        </p:txBody>
      </p:sp>
    </p:spTree>
    <p:extLst>
      <p:ext uri="{BB962C8B-B14F-4D97-AF65-F5344CB8AC3E}">
        <p14:creationId xmlns="" xmlns:p14="http://schemas.microsoft.com/office/powerpoint/2010/main" val="3801841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smtClean="0">
                <a:solidFill>
                  <a:srgbClr val="FF0000"/>
                </a:solidFill>
                <a:latin typeface="Times New Roman" pitchFamily="18" charset="0"/>
                <a:cs typeface="Times New Roman" pitchFamily="18" charset="0"/>
              </a:rPr>
              <a:t>Health Promotion includes …</a:t>
            </a:r>
          </a:p>
        </p:txBody>
      </p:sp>
      <p:sp>
        <p:nvSpPr>
          <p:cNvPr id="14339" name="Rectangle 3"/>
          <p:cNvSpPr>
            <a:spLocks noGrp="1" noChangeArrowheads="1"/>
          </p:cNvSpPr>
          <p:nvPr>
            <p:ph idx="1"/>
          </p:nvPr>
        </p:nvSpPr>
        <p:spPr>
          <a:xfrm>
            <a:off x="228600" y="1219200"/>
            <a:ext cx="8458200" cy="5486400"/>
          </a:xfrm>
        </p:spPr>
        <p:txBody>
          <a:bodyPr>
            <a:noAutofit/>
          </a:bodyPr>
          <a:lstStyle/>
          <a:p>
            <a:pPr eaLnBrk="1" hangingPunct="1">
              <a:lnSpc>
                <a:spcPct val="90000"/>
              </a:lnSpc>
            </a:pPr>
            <a:r>
              <a:rPr lang="en-US" sz="4000" dirty="0" smtClean="0">
                <a:solidFill>
                  <a:srgbClr val="333333"/>
                </a:solidFill>
                <a:latin typeface="Times New Roman" pitchFamily="18" charset="0"/>
                <a:cs typeface="Times New Roman" pitchFamily="18" charset="0"/>
              </a:rPr>
              <a:t>Promoting healthy lifestyles.</a:t>
            </a:r>
          </a:p>
          <a:p>
            <a:pPr eaLnBrk="1" hangingPunct="1">
              <a:lnSpc>
                <a:spcPct val="90000"/>
              </a:lnSpc>
            </a:pPr>
            <a:r>
              <a:rPr lang="en-US" sz="4000" dirty="0" smtClean="0">
                <a:solidFill>
                  <a:srgbClr val="333333"/>
                </a:solidFill>
                <a:latin typeface="Times New Roman" pitchFamily="18" charset="0"/>
                <a:cs typeface="Times New Roman" pitchFamily="18" charset="0"/>
              </a:rPr>
              <a:t>Getting people involved in their own health care.</a:t>
            </a:r>
          </a:p>
          <a:p>
            <a:pPr eaLnBrk="1" hangingPunct="1">
              <a:lnSpc>
                <a:spcPct val="90000"/>
              </a:lnSpc>
            </a:pPr>
            <a:r>
              <a:rPr lang="en-US" sz="4000" dirty="0" smtClean="0">
                <a:solidFill>
                  <a:srgbClr val="333333"/>
                </a:solidFill>
                <a:latin typeface="Times New Roman" pitchFamily="18" charset="0"/>
                <a:cs typeface="Times New Roman" pitchFamily="18" charset="0"/>
              </a:rPr>
              <a:t>Creating an environment that makes it possible to live a healthy life. </a:t>
            </a:r>
          </a:p>
          <a:p>
            <a:pPr eaLnBrk="1" hangingPunct="1">
              <a:lnSpc>
                <a:spcPct val="90000"/>
              </a:lnSpc>
            </a:pPr>
            <a:r>
              <a:rPr lang="en-US" sz="4000" dirty="0" smtClean="0">
                <a:solidFill>
                  <a:srgbClr val="333333"/>
                </a:solidFill>
                <a:latin typeface="Times New Roman" pitchFamily="18" charset="0"/>
                <a:cs typeface="Times New Roman" pitchFamily="18" charset="0"/>
              </a:rPr>
              <a:t>Recognition of lifestyle diseases as major causes of illness and death.</a:t>
            </a:r>
          </a:p>
          <a:p>
            <a:pPr eaLnBrk="1" hangingPunct="1">
              <a:lnSpc>
                <a:spcPct val="90000"/>
              </a:lnSpc>
            </a:pPr>
            <a:r>
              <a:rPr lang="en-US" sz="4000" dirty="0" smtClean="0">
                <a:solidFill>
                  <a:srgbClr val="333333"/>
                </a:solidFill>
                <a:latin typeface="Times New Roman" pitchFamily="18" charset="0"/>
                <a:cs typeface="Times New Roman" pitchFamily="18" charset="0"/>
              </a:rPr>
              <a:t>Strengthening community participation. </a:t>
            </a:r>
          </a:p>
          <a:p>
            <a:pPr eaLnBrk="1" hangingPunct="1">
              <a:lnSpc>
                <a:spcPct val="90000"/>
              </a:lnSpc>
            </a:pPr>
            <a:endParaRPr lang="en-US" sz="4000" dirty="0" smtClean="0">
              <a:solidFill>
                <a:srgbClr val="333333"/>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304800"/>
            <a:ext cx="8229600" cy="1143000"/>
          </a:xfrm>
        </p:spPr>
        <p:txBody>
          <a:bodyPr>
            <a:noAutofit/>
          </a:bodyPr>
          <a:lstStyle/>
          <a:p>
            <a:pPr eaLnBrk="1" hangingPunct="1"/>
            <a:r>
              <a:rPr lang="en-US" sz="4000" dirty="0" smtClean="0">
                <a:solidFill>
                  <a:srgbClr val="FF0000"/>
                </a:solidFill>
                <a:latin typeface="Times New Roman" pitchFamily="18" charset="0"/>
                <a:cs typeface="Times New Roman" pitchFamily="18" charset="0"/>
              </a:rPr>
              <a:t>Examples of preventable health problems related to lifestyle</a:t>
            </a:r>
          </a:p>
        </p:txBody>
      </p:sp>
      <p:sp>
        <p:nvSpPr>
          <p:cNvPr id="15363" name="Rectangle 3"/>
          <p:cNvSpPr>
            <a:spLocks noGrp="1" noChangeArrowheads="1"/>
          </p:cNvSpPr>
          <p:nvPr>
            <p:ph idx="1"/>
          </p:nvPr>
        </p:nvSpPr>
        <p:spPr>
          <a:xfrm>
            <a:off x="304800" y="1600200"/>
            <a:ext cx="8382000" cy="4953000"/>
          </a:xfrm>
        </p:spPr>
        <p:txBody>
          <a:bodyPr>
            <a:noAutofit/>
          </a:bodyPr>
          <a:lstStyle/>
          <a:p>
            <a:pPr eaLnBrk="1" hangingPunct="1">
              <a:lnSpc>
                <a:spcPct val="90000"/>
              </a:lnSpc>
            </a:pPr>
            <a:r>
              <a:rPr lang="en-US" sz="4000" dirty="0" smtClean="0">
                <a:latin typeface="Times New Roman" pitchFamily="18" charset="0"/>
                <a:cs typeface="Times New Roman" pitchFamily="18" charset="0"/>
              </a:rPr>
              <a:t>Chronic non-communicable diseases such as diabetes and hypertension. These are major causes of illness and death. They are related to…  </a:t>
            </a:r>
          </a:p>
          <a:p>
            <a:pPr lvl="1" eaLnBrk="1" hangingPunct="1">
              <a:lnSpc>
                <a:spcPct val="90000"/>
              </a:lnSpc>
            </a:pPr>
            <a:r>
              <a:rPr lang="en-US" sz="4000" dirty="0" smtClean="0">
                <a:latin typeface="Times New Roman" pitchFamily="18" charset="0"/>
                <a:cs typeface="Times New Roman" pitchFamily="18" charset="0"/>
              </a:rPr>
              <a:t>Overweight and obesity.</a:t>
            </a:r>
          </a:p>
          <a:p>
            <a:pPr lvl="1" eaLnBrk="1" hangingPunct="1">
              <a:lnSpc>
                <a:spcPct val="90000"/>
              </a:lnSpc>
            </a:pPr>
            <a:r>
              <a:rPr lang="en-US" sz="4000" dirty="0" smtClean="0">
                <a:latin typeface="Times New Roman" pitchFamily="18" charset="0"/>
                <a:cs typeface="Times New Roman" pitchFamily="18" charset="0"/>
              </a:rPr>
              <a:t>Unhealthy diet.</a:t>
            </a:r>
          </a:p>
          <a:p>
            <a:pPr lvl="1" eaLnBrk="1" hangingPunct="1">
              <a:lnSpc>
                <a:spcPct val="90000"/>
              </a:lnSpc>
            </a:pPr>
            <a:r>
              <a:rPr lang="en-US" sz="4000" dirty="0" smtClean="0">
                <a:latin typeface="Times New Roman" pitchFamily="18" charset="0"/>
                <a:cs typeface="Times New Roman" pitchFamily="18" charset="0"/>
              </a:rPr>
              <a:t>Insufficient physical activity. </a:t>
            </a:r>
          </a:p>
          <a:p>
            <a:pPr lvl="1" eaLnBrk="1" hangingPunct="1">
              <a:lnSpc>
                <a:spcPct val="90000"/>
              </a:lnSpc>
              <a:buFont typeface="Wingdings" pitchFamily="2" charset="2"/>
              <a:buNone/>
            </a:pPr>
            <a:endParaRPr lang="en-US" sz="4000" dirty="0" smtClean="0">
              <a:latin typeface="Times New Roman" pitchFamily="18" charset="0"/>
              <a:cs typeface="Times New Roman" pitchFamily="18" charset="0"/>
            </a:endParaRPr>
          </a:p>
          <a:p>
            <a:pPr eaLnBrk="1" hangingPunct="1">
              <a:lnSpc>
                <a:spcPct val="90000"/>
              </a:lnSpc>
            </a:pPr>
            <a:r>
              <a:rPr lang="en-US" sz="4000" dirty="0" smtClean="0">
                <a:latin typeface="Times New Roman" pitchFamily="18" charset="0"/>
                <a:cs typeface="Times New Roman" pitchFamily="18" charset="0"/>
              </a:rPr>
              <a: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1167</TotalTime>
  <Words>3447</Words>
  <Application>Microsoft Office PowerPoint</Application>
  <PresentationFormat>On-screen Show (4:3)</PresentationFormat>
  <Paragraphs>453</Paragraphs>
  <Slides>126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126</vt:i4>
      </vt:variant>
    </vt:vector>
  </HeadingPairs>
  <TitlesOfParts>
    <vt:vector size="128" baseType="lpstr">
      <vt:lpstr>Office Theme</vt:lpstr>
      <vt:lpstr>Clip</vt:lpstr>
      <vt:lpstr>HEALTH PROMOTION &amp; HEALTH EDUCATION</vt:lpstr>
      <vt:lpstr>Module outcomes</vt:lpstr>
      <vt:lpstr>Slide 3</vt:lpstr>
      <vt:lpstr>Slide 4</vt:lpstr>
      <vt:lpstr>Slide 5</vt:lpstr>
      <vt:lpstr>Slide 6</vt:lpstr>
      <vt:lpstr>Slide 7</vt:lpstr>
      <vt:lpstr>Definition of health promotion –Ottawa Charter and WHO</vt:lpstr>
      <vt:lpstr>Principles of Ottawa Charter</vt:lpstr>
      <vt:lpstr>OTTAWA CHARTER</vt:lpstr>
      <vt:lpstr>Strategies for health promotion-Ottawa charter</vt:lpstr>
      <vt:lpstr>Slide 12</vt:lpstr>
      <vt:lpstr>Slide 13</vt:lpstr>
      <vt:lpstr>Slide 14</vt:lpstr>
      <vt:lpstr>Slide 15</vt:lpstr>
      <vt:lpstr>Slide 16</vt:lpstr>
      <vt:lpstr>BEHAVIOUR CHANGE APPROACH</vt:lpstr>
      <vt:lpstr>Slide 18</vt:lpstr>
      <vt:lpstr>Slide 19</vt:lpstr>
      <vt:lpstr>SOCIAL CHANGE APPROACH</vt:lpstr>
      <vt:lpstr>Slide 21</vt:lpstr>
      <vt:lpstr>Slide 22</vt:lpstr>
      <vt:lpstr>Aim of Ottawa Charter</vt:lpstr>
      <vt:lpstr>Elements of good governance for health</vt:lpstr>
      <vt:lpstr>Slide 25</vt:lpstr>
      <vt:lpstr>Slide 26</vt:lpstr>
      <vt:lpstr>Healthy Cities</vt:lpstr>
      <vt:lpstr>Slide 28</vt:lpstr>
      <vt:lpstr>Slide 29</vt:lpstr>
      <vt:lpstr>What is a Healthy City? </vt:lpstr>
      <vt:lpstr>Slide 31</vt:lpstr>
      <vt:lpstr>Slide 32</vt:lpstr>
      <vt:lpstr>Slide 33</vt:lpstr>
      <vt:lpstr>Methods of health promotions</vt:lpstr>
      <vt:lpstr>Slide 35</vt:lpstr>
      <vt:lpstr>Slide 36</vt:lpstr>
      <vt:lpstr>Aims and objectives  of health education</vt:lpstr>
      <vt:lpstr>Principles of health education</vt:lpstr>
      <vt:lpstr>Slide 39</vt:lpstr>
      <vt:lpstr>Slide 40</vt:lpstr>
      <vt:lpstr>Slide 41</vt:lpstr>
      <vt:lpstr>Slide 42</vt:lpstr>
      <vt:lpstr>Slide 43</vt:lpstr>
      <vt:lpstr>Theories of health education</vt:lpstr>
      <vt:lpstr>Slide 45</vt:lpstr>
      <vt:lpstr>Slide 46</vt:lpstr>
      <vt:lpstr>cognitive theory</vt:lpstr>
      <vt:lpstr>Slide 48</vt:lpstr>
      <vt:lpstr>Humanist theory</vt:lpstr>
      <vt:lpstr>Approaches to health education</vt:lpstr>
      <vt:lpstr>Slide 51</vt:lpstr>
      <vt:lpstr>Slide 52</vt:lpstr>
      <vt:lpstr>Slide 53</vt:lpstr>
      <vt:lpstr>Slide 54</vt:lpstr>
      <vt:lpstr>Steps in carrying out a health programme</vt:lpstr>
      <vt:lpstr>Methods of health education</vt:lpstr>
      <vt:lpstr>Planning for a health education</vt:lpstr>
      <vt:lpstr>Slide 58</vt:lpstr>
      <vt:lpstr>Slide 59</vt:lpstr>
      <vt:lpstr>Slide 60</vt:lpstr>
      <vt:lpstr>Slide 61</vt:lpstr>
      <vt:lpstr>Slide 62</vt:lpstr>
      <vt:lpstr>Slide 63</vt:lpstr>
      <vt:lpstr>Slide 64</vt:lpstr>
      <vt:lpstr>Slide 65</vt:lpstr>
      <vt:lpstr>STEPS IN PLANNING</vt:lpstr>
      <vt:lpstr>Slide 67</vt:lpstr>
      <vt:lpstr>Behavioral Change Communication</vt:lpstr>
      <vt:lpstr>Steps in BCC</vt:lpstr>
      <vt:lpstr>Factors affecting behavior change </vt:lpstr>
      <vt:lpstr>Slide 71</vt:lpstr>
      <vt:lpstr>Slide 72</vt:lpstr>
      <vt:lpstr>Slide 73</vt:lpstr>
      <vt:lpstr>Slide 74</vt:lpstr>
      <vt:lpstr>Slide 75</vt:lpstr>
      <vt:lpstr>Advocacy in health promotion</vt:lpstr>
      <vt:lpstr>Slide 77</vt:lpstr>
      <vt:lpstr>The five principles  of health promotion</vt:lpstr>
      <vt:lpstr>Slide 79</vt:lpstr>
      <vt:lpstr>Slide 80</vt:lpstr>
      <vt:lpstr>Slide 81</vt:lpstr>
      <vt:lpstr>What is Health Promotion all about? Cont….</vt:lpstr>
      <vt:lpstr>Slide 83</vt:lpstr>
      <vt:lpstr>Slide 84</vt:lpstr>
      <vt:lpstr>Slide 85</vt:lpstr>
      <vt:lpstr>Slide 86</vt:lpstr>
      <vt:lpstr>Slide 87</vt:lpstr>
      <vt:lpstr>Determinants of Health</vt:lpstr>
      <vt:lpstr>Components of Health Promotion</vt:lpstr>
      <vt:lpstr>Health Promotion Important Policy Documents</vt:lpstr>
      <vt:lpstr>Slide 91</vt:lpstr>
      <vt:lpstr>WHO - Key strategies of health promotion</vt:lpstr>
      <vt:lpstr>National Health Programme</vt:lpstr>
      <vt:lpstr>Slide 94</vt:lpstr>
      <vt:lpstr>PRINCIPLES OF HEALTH PROMOTION</vt:lpstr>
      <vt:lpstr>Slide 96</vt:lpstr>
      <vt:lpstr>Slide 97</vt:lpstr>
      <vt:lpstr>Health Promotion includes …</vt:lpstr>
      <vt:lpstr>Examples of preventable health problems related to lifestyle</vt:lpstr>
      <vt:lpstr>Slide 100</vt:lpstr>
      <vt:lpstr>Intersectoral approach</vt:lpstr>
      <vt:lpstr>Slide 102</vt:lpstr>
      <vt:lpstr>Some non-health sectors with an input into Health Promotion…</vt:lpstr>
      <vt:lpstr>Slide 104</vt:lpstr>
      <vt:lpstr>Health sectors with an input into Health Promotion  cont…</vt:lpstr>
      <vt:lpstr>Slide 106</vt:lpstr>
      <vt:lpstr>Some other sectors which are important</vt:lpstr>
      <vt:lpstr>Formulating healthy public policy</vt:lpstr>
      <vt:lpstr>Reorienting health services</vt:lpstr>
      <vt:lpstr>Slide 110</vt:lpstr>
      <vt:lpstr>Empowering communities to achieve well-being</vt:lpstr>
      <vt:lpstr>Creating supportive environments</vt:lpstr>
      <vt:lpstr>Developing /increasing personal health skills</vt:lpstr>
      <vt:lpstr>Slide 114</vt:lpstr>
      <vt:lpstr>Building alliances with special emphasis on the media</vt:lpstr>
      <vt:lpstr>Health Promotion  - key developments</vt:lpstr>
      <vt:lpstr>Slide 117</vt:lpstr>
      <vt:lpstr>10 Key Action Areas for Health Promotion  (Ottawa Charter and Jakarta Declaration)</vt:lpstr>
      <vt:lpstr>Slide 119</vt:lpstr>
      <vt:lpstr>IMPORTANT AREAS FOR CONSIDERATION IN HEALTH PROMOTION</vt:lpstr>
      <vt:lpstr>COMMUNITY SKILLS: </vt:lpstr>
      <vt:lpstr>.</vt:lpstr>
      <vt:lpstr>Develop Personal Skills  (the one we are most familiar with)</vt:lpstr>
      <vt:lpstr>Slide 124</vt:lpstr>
      <vt:lpstr>The health promoting way of working……..</vt:lpstr>
      <vt:lpstr>Slide 126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PROMOTION &amp; HEALTH EDUCATION</dc:title>
  <dc:creator>user</dc:creator>
  <cp:lastModifiedBy>admin</cp:lastModifiedBy>
  <cp:revision>208</cp:revision>
  <dcterms:created xsi:type="dcterms:W3CDTF">2015-10-21T07:34:11Z</dcterms:created>
  <dcterms:modified xsi:type="dcterms:W3CDTF">2021-05-19T19:14:46Z</dcterms:modified>
</cp:coreProperties>
</file>