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25615F-72A9-4F6E-887F-9DF95926692D}" type="datetimeFigureOut">
              <a:rPr lang="en-KE" smtClean="0"/>
              <a:t>09/06/2021</a:t>
            </a:fld>
            <a:endParaRPr lang="en-K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901ACE-4479-4492-998B-BD19AB17DC43}" type="slidenum">
              <a:rPr lang="en-KE" smtClean="0"/>
              <a:t>‹#›</a:t>
            </a:fld>
            <a:endParaRPr lang="en-KE"/>
          </a:p>
        </p:txBody>
      </p:sp>
    </p:spTree>
    <p:extLst>
      <p:ext uri="{BB962C8B-B14F-4D97-AF65-F5344CB8AC3E}">
        <p14:creationId xmlns:p14="http://schemas.microsoft.com/office/powerpoint/2010/main" val="88142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02124"/>
                </a:solidFill>
                <a:effectLst/>
                <a:latin typeface="arial" panose="020B0604020202020204" pitchFamily="34" charset="0"/>
              </a:rPr>
              <a:t>The </a:t>
            </a:r>
            <a:r>
              <a:rPr lang="en-US" b="1" i="0" dirty="0">
                <a:solidFill>
                  <a:srgbClr val="202124"/>
                </a:solidFill>
                <a:effectLst/>
                <a:latin typeface="arial" panose="020B0604020202020204" pitchFamily="34" charset="0"/>
              </a:rPr>
              <a:t>prodromal stage</a:t>
            </a:r>
            <a:r>
              <a:rPr lang="en-US" b="0" i="0" dirty="0">
                <a:solidFill>
                  <a:srgbClr val="202124"/>
                </a:solidFill>
                <a:effectLst/>
                <a:latin typeface="arial" panose="020B0604020202020204" pitchFamily="34" charset="0"/>
              </a:rPr>
              <a:t> refers to the period after incubation and before the characteristic symptoms of infection occur. People can also transmit infections during the </a:t>
            </a:r>
            <a:r>
              <a:rPr lang="en-US" b="1" i="0" dirty="0">
                <a:solidFill>
                  <a:srgbClr val="202124"/>
                </a:solidFill>
                <a:effectLst/>
                <a:latin typeface="arial" panose="020B0604020202020204" pitchFamily="34" charset="0"/>
              </a:rPr>
              <a:t>prodromal stage</a:t>
            </a:r>
            <a:r>
              <a:rPr lang="en-US" b="0" i="0" dirty="0">
                <a:solidFill>
                  <a:srgbClr val="202124"/>
                </a:solidFill>
                <a:effectLst/>
                <a:latin typeface="arial" panose="020B0604020202020204" pitchFamily="34" charset="0"/>
              </a:rPr>
              <a:t>. During this </a:t>
            </a:r>
            <a:r>
              <a:rPr lang="en-US" b="1" i="0" dirty="0">
                <a:solidFill>
                  <a:srgbClr val="202124"/>
                </a:solidFill>
                <a:effectLst/>
                <a:latin typeface="arial" panose="020B0604020202020204" pitchFamily="34" charset="0"/>
              </a:rPr>
              <a:t>stage</a:t>
            </a:r>
            <a:r>
              <a:rPr lang="en-US" b="0" i="0" dirty="0">
                <a:solidFill>
                  <a:srgbClr val="202124"/>
                </a:solidFill>
                <a:effectLst/>
                <a:latin typeface="arial" panose="020B0604020202020204" pitchFamily="34" charset="0"/>
              </a:rPr>
              <a:t>, the infectious agent continues replicating, which triggers the body's immune response and mild, nonspecific symptoms.</a:t>
            </a:r>
            <a:endParaRPr lang="en-KE" dirty="0"/>
          </a:p>
        </p:txBody>
      </p:sp>
      <p:sp>
        <p:nvSpPr>
          <p:cNvPr id="4" name="Slide Number Placeholder 3"/>
          <p:cNvSpPr>
            <a:spLocks noGrp="1"/>
          </p:cNvSpPr>
          <p:nvPr>
            <p:ph type="sldNum" sz="quarter" idx="5"/>
          </p:nvPr>
        </p:nvSpPr>
        <p:spPr/>
        <p:txBody>
          <a:bodyPr/>
          <a:lstStyle/>
          <a:p>
            <a:fld id="{DD901ACE-4479-4492-998B-BD19AB17DC43}" type="slidenum">
              <a:rPr lang="en-KE" smtClean="0"/>
              <a:t>4</a:t>
            </a:fld>
            <a:endParaRPr lang="en-KE"/>
          </a:p>
        </p:txBody>
      </p:sp>
    </p:spTree>
    <p:extLst>
      <p:ext uri="{BB962C8B-B14F-4D97-AF65-F5344CB8AC3E}">
        <p14:creationId xmlns:p14="http://schemas.microsoft.com/office/powerpoint/2010/main" val="2327777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F1912-2EC7-456D-A6A2-168A58177C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KE"/>
          </a:p>
        </p:txBody>
      </p:sp>
      <p:sp>
        <p:nvSpPr>
          <p:cNvPr id="3" name="Subtitle 2">
            <a:extLst>
              <a:ext uri="{FF2B5EF4-FFF2-40B4-BE49-F238E27FC236}">
                <a16:creationId xmlns:a16="http://schemas.microsoft.com/office/drawing/2014/main" id="{F76266AA-804C-4127-8E7D-3A155F0111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KE"/>
          </a:p>
        </p:txBody>
      </p:sp>
      <p:sp>
        <p:nvSpPr>
          <p:cNvPr id="4" name="Date Placeholder 3">
            <a:extLst>
              <a:ext uri="{FF2B5EF4-FFF2-40B4-BE49-F238E27FC236}">
                <a16:creationId xmlns:a16="http://schemas.microsoft.com/office/drawing/2014/main" id="{39EB24E7-EE8D-445C-B315-CD921E8FDF52}"/>
              </a:ext>
            </a:extLst>
          </p:cNvPr>
          <p:cNvSpPr>
            <a:spLocks noGrp="1"/>
          </p:cNvSpPr>
          <p:nvPr>
            <p:ph type="dt" sz="half" idx="10"/>
          </p:nvPr>
        </p:nvSpPr>
        <p:spPr/>
        <p:txBody>
          <a:bodyPr/>
          <a:lstStyle/>
          <a:p>
            <a:fld id="{2B1ED44D-E092-429D-A166-0D75B8138E18}" type="datetimeFigureOut">
              <a:rPr lang="en-KE" smtClean="0"/>
              <a:t>09/06/2021</a:t>
            </a:fld>
            <a:endParaRPr lang="en-KE"/>
          </a:p>
        </p:txBody>
      </p:sp>
      <p:sp>
        <p:nvSpPr>
          <p:cNvPr id="5" name="Footer Placeholder 4">
            <a:extLst>
              <a:ext uri="{FF2B5EF4-FFF2-40B4-BE49-F238E27FC236}">
                <a16:creationId xmlns:a16="http://schemas.microsoft.com/office/drawing/2014/main" id="{15BA7038-8376-4DBF-A74A-DE430F073530}"/>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61832CBE-21C2-456A-9BEF-9E7D0CE73EDC}"/>
              </a:ext>
            </a:extLst>
          </p:cNvPr>
          <p:cNvSpPr>
            <a:spLocks noGrp="1"/>
          </p:cNvSpPr>
          <p:nvPr>
            <p:ph type="sldNum" sz="quarter" idx="12"/>
          </p:nvPr>
        </p:nvSpPr>
        <p:spPr/>
        <p:txBody>
          <a:bodyPr/>
          <a:lstStyle/>
          <a:p>
            <a:fld id="{9A39B0FE-9079-4843-91A2-00F9315C3888}" type="slidenum">
              <a:rPr lang="en-KE" smtClean="0"/>
              <a:t>‹#›</a:t>
            </a:fld>
            <a:endParaRPr lang="en-KE"/>
          </a:p>
        </p:txBody>
      </p:sp>
    </p:spTree>
    <p:extLst>
      <p:ext uri="{BB962C8B-B14F-4D97-AF65-F5344CB8AC3E}">
        <p14:creationId xmlns:p14="http://schemas.microsoft.com/office/powerpoint/2010/main" val="149285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476C6-9245-47D1-BE9B-5B9A9B836D6D}"/>
              </a:ext>
            </a:extLst>
          </p:cNvPr>
          <p:cNvSpPr>
            <a:spLocks noGrp="1"/>
          </p:cNvSpPr>
          <p:nvPr>
            <p:ph type="title"/>
          </p:nvPr>
        </p:nvSpPr>
        <p:spPr/>
        <p:txBody>
          <a:bodyPr/>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375CA888-083C-47E8-84E0-47038D7549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0FECAB0D-106C-40B7-81C3-F12EE3EC4579}"/>
              </a:ext>
            </a:extLst>
          </p:cNvPr>
          <p:cNvSpPr>
            <a:spLocks noGrp="1"/>
          </p:cNvSpPr>
          <p:nvPr>
            <p:ph type="dt" sz="half" idx="10"/>
          </p:nvPr>
        </p:nvSpPr>
        <p:spPr/>
        <p:txBody>
          <a:bodyPr/>
          <a:lstStyle/>
          <a:p>
            <a:fld id="{2B1ED44D-E092-429D-A166-0D75B8138E18}" type="datetimeFigureOut">
              <a:rPr lang="en-KE" smtClean="0"/>
              <a:t>09/06/2021</a:t>
            </a:fld>
            <a:endParaRPr lang="en-KE"/>
          </a:p>
        </p:txBody>
      </p:sp>
      <p:sp>
        <p:nvSpPr>
          <p:cNvPr id="5" name="Footer Placeholder 4">
            <a:extLst>
              <a:ext uri="{FF2B5EF4-FFF2-40B4-BE49-F238E27FC236}">
                <a16:creationId xmlns:a16="http://schemas.microsoft.com/office/drawing/2014/main" id="{0F257B60-B8BC-4E7F-A50B-5B9A07BAAF18}"/>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7240686B-2A36-441E-9CC3-D6FB686DA920}"/>
              </a:ext>
            </a:extLst>
          </p:cNvPr>
          <p:cNvSpPr>
            <a:spLocks noGrp="1"/>
          </p:cNvSpPr>
          <p:nvPr>
            <p:ph type="sldNum" sz="quarter" idx="12"/>
          </p:nvPr>
        </p:nvSpPr>
        <p:spPr/>
        <p:txBody>
          <a:bodyPr/>
          <a:lstStyle/>
          <a:p>
            <a:fld id="{9A39B0FE-9079-4843-91A2-00F9315C3888}" type="slidenum">
              <a:rPr lang="en-KE" smtClean="0"/>
              <a:t>‹#›</a:t>
            </a:fld>
            <a:endParaRPr lang="en-KE"/>
          </a:p>
        </p:txBody>
      </p:sp>
    </p:spTree>
    <p:extLst>
      <p:ext uri="{BB962C8B-B14F-4D97-AF65-F5344CB8AC3E}">
        <p14:creationId xmlns:p14="http://schemas.microsoft.com/office/powerpoint/2010/main" val="1799191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346B4A-C2EA-404F-B978-08B70A1E6A1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B1162E7E-D938-4FF0-B117-12A248C742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C914B277-F2EE-41D5-A463-7576FA3051FB}"/>
              </a:ext>
            </a:extLst>
          </p:cNvPr>
          <p:cNvSpPr>
            <a:spLocks noGrp="1"/>
          </p:cNvSpPr>
          <p:nvPr>
            <p:ph type="dt" sz="half" idx="10"/>
          </p:nvPr>
        </p:nvSpPr>
        <p:spPr/>
        <p:txBody>
          <a:bodyPr/>
          <a:lstStyle/>
          <a:p>
            <a:fld id="{2B1ED44D-E092-429D-A166-0D75B8138E18}" type="datetimeFigureOut">
              <a:rPr lang="en-KE" smtClean="0"/>
              <a:t>09/06/2021</a:t>
            </a:fld>
            <a:endParaRPr lang="en-KE"/>
          </a:p>
        </p:txBody>
      </p:sp>
      <p:sp>
        <p:nvSpPr>
          <p:cNvPr id="5" name="Footer Placeholder 4">
            <a:extLst>
              <a:ext uri="{FF2B5EF4-FFF2-40B4-BE49-F238E27FC236}">
                <a16:creationId xmlns:a16="http://schemas.microsoft.com/office/drawing/2014/main" id="{F9774DE2-B099-4DB3-9478-262E9A5C12AC}"/>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C24F6E56-AF58-46DB-8A1C-E14DA2565B5B}"/>
              </a:ext>
            </a:extLst>
          </p:cNvPr>
          <p:cNvSpPr>
            <a:spLocks noGrp="1"/>
          </p:cNvSpPr>
          <p:nvPr>
            <p:ph type="sldNum" sz="quarter" idx="12"/>
          </p:nvPr>
        </p:nvSpPr>
        <p:spPr/>
        <p:txBody>
          <a:bodyPr/>
          <a:lstStyle/>
          <a:p>
            <a:fld id="{9A39B0FE-9079-4843-91A2-00F9315C3888}" type="slidenum">
              <a:rPr lang="en-KE" smtClean="0"/>
              <a:t>‹#›</a:t>
            </a:fld>
            <a:endParaRPr lang="en-KE"/>
          </a:p>
        </p:txBody>
      </p:sp>
    </p:spTree>
    <p:extLst>
      <p:ext uri="{BB962C8B-B14F-4D97-AF65-F5344CB8AC3E}">
        <p14:creationId xmlns:p14="http://schemas.microsoft.com/office/powerpoint/2010/main" val="1234746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96D56-5B33-4B77-A2F8-AB79656CFC5C}"/>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F519CC4A-C256-4C2D-A7A6-696EF73FDA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761DE477-77E0-412A-B45A-305FBA08F456}"/>
              </a:ext>
            </a:extLst>
          </p:cNvPr>
          <p:cNvSpPr>
            <a:spLocks noGrp="1"/>
          </p:cNvSpPr>
          <p:nvPr>
            <p:ph type="dt" sz="half" idx="10"/>
          </p:nvPr>
        </p:nvSpPr>
        <p:spPr/>
        <p:txBody>
          <a:bodyPr/>
          <a:lstStyle/>
          <a:p>
            <a:fld id="{2B1ED44D-E092-429D-A166-0D75B8138E18}" type="datetimeFigureOut">
              <a:rPr lang="en-KE" smtClean="0"/>
              <a:t>09/06/2021</a:t>
            </a:fld>
            <a:endParaRPr lang="en-KE"/>
          </a:p>
        </p:txBody>
      </p:sp>
      <p:sp>
        <p:nvSpPr>
          <p:cNvPr id="5" name="Footer Placeholder 4">
            <a:extLst>
              <a:ext uri="{FF2B5EF4-FFF2-40B4-BE49-F238E27FC236}">
                <a16:creationId xmlns:a16="http://schemas.microsoft.com/office/drawing/2014/main" id="{206DD530-7918-4718-93EB-0EFB5B22C055}"/>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71AC5F6F-A56B-4796-9C2A-617A7FE88DBE}"/>
              </a:ext>
            </a:extLst>
          </p:cNvPr>
          <p:cNvSpPr>
            <a:spLocks noGrp="1"/>
          </p:cNvSpPr>
          <p:nvPr>
            <p:ph type="sldNum" sz="quarter" idx="12"/>
          </p:nvPr>
        </p:nvSpPr>
        <p:spPr/>
        <p:txBody>
          <a:bodyPr/>
          <a:lstStyle/>
          <a:p>
            <a:fld id="{9A39B0FE-9079-4843-91A2-00F9315C3888}" type="slidenum">
              <a:rPr lang="en-KE" smtClean="0"/>
              <a:t>‹#›</a:t>
            </a:fld>
            <a:endParaRPr lang="en-KE"/>
          </a:p>
        </p:txBody>
      </p:sp>
    </p:spTree>
    <p:extLst>
      <p:ext uri="{BB962C8B-B14F-4D97-AF65-F5344CB8AC3E}">
        <p14:creationId xmlns:p14="http://schemas.microsoft.com/office/powerpoint/2010/main" val="3877104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1893D-F7F9-42A9-BC56-B8B322A1BE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KE"/>
          </a:p>
        </p:txBody>
      </p:sp>
      <p:sp>
        <p:nvSpPr>
          <p:cNvPr id="3" name="Text Placeholder 2">
            <a:extLst>
              <a:ext uri="{FF2B5EF4-FFF2-40B4-BE49-F238E27FC236}">
                <a16:creationId xmlns:a16="http://schemas.microsoft.com/office/drawing/2014/main" id="{668A3D70-36C7-40AA-935C-AC7E40F2E8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FC9E27-4902-4B00-B5FE-C4005525F105}"/>
              </a:ext>
            </a:extLst>
          </p:cNvPr>
          <p:cNvSpPr>
            <a:spLocks noGrp="1"/>
          </p:cNvSpPr>
          <p:nvPr>
            <p:ph type="dt" sz="half" idx="10"/>
          </p:nvPr>
        </p:nvSpPr>
        <p:spPr/>
        <p:txBody>
          <a:bodyPr/>
          <a:lstStyle/>
          <a:p>
            <a:fld id="{2B1ED44D-E092-429D-A166-0D75B8138E18}" type="datetimeFigureOut">
              <a:rPr lang="en-KE" smtClean="0"/>
              <a:t>09/06/2021</a:t>
            </a:fld>
            <a:endParaRPr lang="en-KE"/>
          </a:p>
        </p:txBody>
      </p:sp>
      <p:sp>
        <p:nvSpPr>
          <p:cNvPr id="5" name="Footer Placeholder 4">
            <a:extLst>
              <a:ext uri="{FF2B5EF4-FFF2-40B4-BE49-F238E27FC236}">
                <a16:creationId xmlns:a16="http://schemas.microsoft.com/office/drawing/2014/main" id="{CC860E22-3CDB-4C11-BF9E-45E21E7B8A62}"/>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1BABDD8E-3911-41D0-A6CC-F8281B1E4055}"/>
              </a:ext>
            </a:extLst>
          </p:cNvPr>
          <p:cNvSpPr>
            <a:spLocks noGrp="1"/>
          </p:cNvSpPr>
          <p:nvPr>
            <p:ph type="sldNum" sz="quarter" idx="12"/>
          </p:nvPr>
        </p:nvSpPr>
        <p:spPr/>
        <p:txBody>
          <a:bodyPr/>
          <a:lstStyle/>
          <a:p>
            <a:fld id="{9A39B0FE-9079-4843-91A2-00F9315C3888}" type="slidenum">
              <a:rPr lang="en-KE" smtClean="0"/>
              <a:t>‹#›</a:t>
            </a:fld>
            <a:endParaRPr lang="en-KE"/>
          </a:p>
        </p:txBody>
      </p:sp>
    </p:spTree>
    <p:extLst>
      <p:ext uri="{BB962C8B-B14F-4D97-AF65-F5344CB8AC3E}">
        <p14:creationId xmlns:p14="http://schemas.microsoft.com/office/powerpoint/2010/main" val="3976842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610E7-4B1A-4158-8075-2B4FFBDA3091}"/>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D9CC4D26-B831-4773-BDB1-9D7358048B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Content Placeholder 3">
            <a:extLst>
              <a:ext uri="{FF2B5EF4-FFF2-40B4-BE49-F238E27FC236}">
                <a16:creationId xmlns:a16="http://schemas.microsoft.com/office/drawing/2014/main" id="{0962D480-2941-47B7-923F-4CB28EC8F4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Date Placeholder 4">
            <a:extLst>
              <a:ext uri="{FF2B5EF4-FFF2-40B4-BE49-F238E27FC236}">
                <a16:creationId xmlns:a16="http://schemas.microsoft.com/office/drawing/2014/main" id="{6E428190-9C62-443B-954D-0BA6B763FCCB}"/>
              </a:ext>
            </a:extLst>
          </p:cNvPr>
          <p:cNvSpPr>
            <a:spLocks noGrp="1"/>
          </p:cNvSpPr>
          <p:nvPr>
            <p:ph type="dt" sz="half" idx="10"/>
          </p:nvPr>
        </p:nvSpPr>
        <p:spPr/>
        <p:txBody>
          <a:bodyPr/>
          <a:lstStyle/>
          <a:p>
            <a:fld id="{2B1ED44D-E092-429D-A166-0D75B8138E18}" type="datetimeFigureOut">
              <a:rPr lang="en-KE" smtClean="0"/>
              <a:t>09/06/2021</a:t>
            </a:fld>
            <a:endParaRPr lang="en-KE"/>
          </a:p>
        </p:txBody>
      </p:sp>
      <p:sp>
        <p:nvSpPr>
          <p:cNvPr id="6" name="Footer Placeholder 5">
            <a:extLst>
              <a:ext uri="{FF2B5EF4-FFF2-40B4-BE49-F238E27FC236}">
                <a16:creationId xmlns:a16="http://schemas.microsoft.com/office/drawing/2014/main" id="{2A4B0242-C49F-4BFC-9BC6-DEAA1E5C358B}"/>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3EBAE496-5CEB-49B7-BBCE-8ADE920B48A7}"/>
              </a:ext>
            </a:extLst>
          </p:cNvPr>
          <p:cNvSpPr>
            <a:spLocks noGrp="1"/>
          </p:cNvSpPr>
          <p:nvPr>
            <p:ph type="sldNum" sz="quarter" idx="12"/>
          </p:nvPr>
        </p:nvSpPr>
        <p:spPr/>
        <p:txBody>
          <a:bodyPr/>
          <a:lstStyle/>
          <a:p>
            <a:fld id="{9A39B0FE-9079-4843-91A2-00F9315C3888}" type="slidenum">
              <a:rPr lang="en-KE" smtClean="0"/>
              <a:t>‹#›</a:t>
            </a:fld>
            <a:endParaRPr lang="en-KE"/>
          </a:p>
        </p:txBody>
      </p:sp>
    </p:spTree>
    <p:extLst>
      <p:ext uri="{BB962C8B-B14F-4D97-AF65-F5344CB8AC3E}">
        <p14:creationId xmlns:p14="http://schemas.microsoft.com/office/powerpoint/2010/main" val="2743499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A8FD6-B2BD-4DED-8184-3D63280EAAB1}"/>
              </a:ext>
            </a:extLst>
          </p:cNvPr>
          <p:cNvSpPr>
            <a:spLocks noGrp="1"/>
          </p:cNvSpPr>
          <p:nvPr>
            <p:ph type="title"/>
          </p:nvPr>
        </p:nvSpPr>
        <p:spPr>
          <a:xfrm>
            <a:off x="839788" y="365125"/>
            <a:ext cx="10515600" cy="1325563"/>
          </a:xfrm>
        </p:spPr>
        <p:txBody>
          <a:bodyPr/>
          <a:lstStyle/>
          <a:p>
            <a:r>
              <a:rPr lang="en-US"/>
              <a:t>Click to edit Master title style</a:t>
            </a:r>
            <a:endParaRPr lang="en-KE"/>
          </a:p>
        </p:txBody>
      </p:sp>
      <p:sp>
        <p:nvSpPr>
          <p:cNvPr id="3" name="Text Placeholder 2">
            <a:extLst>
              <a:ext uri="{FF2B5EF4-FFF2-40B4-BE49-F238E27FC236}">
                <a16:creationId xmlns:a16="http://schemas.microsoft.com/office/drawing/2014/main" id="{4A0DD825-F1AF-46F0-B986-831950A205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69F607-5C8A-48B7-95EC-770265521E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Text Placeholder 4">
            <a:extLst>
              <a:ext uri="{FF2B5EF4-FFF2-40B4-BE49-F238E27FC236}">
                <a16:creationId xmlns:a16="http://schemas.microsoft.com/office/drawing/2014/main" id="{80D8DADD-B83E-4F7F-95FE-E4114A8C7F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1F1D0D-117E-4538-83B0-8160F96DE2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7" name="Date Placeholder 6">
            <a:extLst>
              <a:ext uri="{FF2B5EF4-FFF2-40B4-BE49-F238E27FC236}">
                <a16:creationId xmlns:a16="http://schemas.microsoft.com/office/drawing/2014/main" id="{7254667B-C100-4B2E-B773-22CD2B0788FA}"/>
              </a:ext>
            </a:extLst>
          </p:cNvPr>
          <p:cNvSpPr>
            <a:spLocks noGrp="1"/>
          </p:cNvSpPr>
          <p:nvPr>
            <p:ph type="dt" sz="half" idx="10"/>
          </p:nvPr>
        </p:nvSpPr>
        <p:spPr/>
        <p:txBody>
          <a:bodyPr/>
          <a:lstStyle/>
          <a:p>
            <a:fld id="{2B1ED44D-E092-429D-A166-0D75B8138E18}" type="datetimeFigureOut">
              <a:rPr lang="en-KE" smtClean="0"/>
              <a:t>09/06/2021</a:t>
            </a:fld>
            <a:endParaRPr lang="en-KE"/>
          </a:p>
        </p:txBody>
      </p:sp>
      <p:sp>
        <p:nvSpPr>
          <p:cNvPr id="8" name="Footer Placeholder 7">
            <a:extLst>
              <a:ext uri="{FF2B5EF4-FFF2-40B4-BE49-F238E27FC236}">
                <a16:creationId xmlns:a16="http://schemas.microsoft.com/office/drawing/2014/main" id="{9DAD00ED-DEF9-4EA0-9E93-61A6D4C16B18}"/>
              </a:ext>
            </a:extLst>
          </p:cNvPr>
          <p:cNvSpPr>
            <a:spLocks noGrp="1"/>
          </p:cNvSpPr>
          <p:nvPr>
            <p:ph type="ftr" sz="quarter" idx="11"/>
          </p:nvPr>
        </p:nvSpPr>
        <p:spPr/>
        <p:txBody>
          <a:bodyPr/>
          <a:lstStyle/>
          <a:p>
            <a:endParaRPr lang="en-KE"/>
          </a:p>
        </p:txBody>
      </p:sp>
      <p:sp>
        <p:nvSpPr>
          <p:cNvPr id="9" name="Slide Number Placeholder 8">
            <a:extLst>
              <a:ext uri="{FF2B5EF4-FFF2-40B4-BE49-F238E27FC236}">
                <a16:creationId xmlns:a16="http://schemas.microsoft.com/office/drawing/2014/main" id="{632E8FB1-BD2B-43D9-B446-EAF6E403FEA3}"/>
              </a:ext>
            </a:extLst>
          </p:cNvPr>
          <p:cNvSpPr>
            <a:spLocks noGrp="1"/>
          </p:cNvSpPr>
          <p:nvPr>
            <p:ph type="sldNum" sz="quarter" idx="12"/>
          </p:nvPr>
        </p:nvSpPr>
        <p:spPr/>
        <p:txBody>
          <a:bodyPr/>
          <a:lstStyle/>
          <a:p>
            <a:fld id="{9A39B0FE-9079-4843-91A2-00F9315C3888}" type="slidenum">
              <a:rPr lang="en-KE" smtClean="0"/>
              <a:t>‹#›</a:t>
            </a:fld>
            <a:endParaRPr lang="en-KE"/>
          </a:p>
        </p:txBody>
      </p:sp>
    </p:spTree>
    <p:extLst>
      <p:ext uri="{BB962C8B-B14F-4D97-AF65-F5344CB8AC3E}">
        <p14:creationId xmlns:p14="http://schemas.microsoft.com/office/powerpoint/2010/main" val="3044274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973AB-8BF9-420B-9256-D7A3F1332517}"/>
              </a:ext>
            </a:extLst>
          </p:cNvPr>
          <p:cNvSpPr>
            <a:spLocks noGrp="1"/>
          </p:cNvSpPr>
          <p:nvPr>
            <p:ph type="title"/>
          </p:nvPr>
        </p:nvSpPr>
        <p:spPr/>
        <p:txBody>
          <a:bodyPr/>
          <a:lstStyle/>
          <a:p>
            <a:r>
              <a:rPr lang="en-US"/>
              <a:t>Click to edit Master title style</a:t>
            </a:r>
            <a:endParaRPr lang="en-KE"/>
          </a:p>
        </p:txBody>
      </p:sp>
      <p:sp>
        <p:nvSpPr>
          <p:cNvPr id="3" name="Date Placeholder 2">
            <a:extLst>
              <a:ext uri="{FF2B5EF4-FFF2-40B4-BE49-F238E27FC236}">
                <a16:creationId xmlns:a16="http://schemas.microsoft.com/office/drawing/2014/main" id="{B3135946-AD5F-4A3F-BF3B-823C8B5F180A}"/>
              </a:ext>
            </a:extLst>
          </p:cNvPr>
          <p:cNvSpPr>
            <a:spLocks noGrp="1"/>
          </p:cNvSpPr>
          <p:nvPr>
            <p:ph type="dt" sz="half" idx="10"/>
          </p:nvPr>
        </p:nvSpPr>
        <p:spPr/>
        <p:txBody>
          <a:bodyPr/>
          <a:lstStyle/>
          <a:p>
            <a:fld id="{2B1ED44D-E092-429D-A166-0D75B8138E18}" type="datetimeFigureOut">
              <a:rPr lang="en-KE" smtClean="0"/>
              <a:t>09/06/2021</a:t>
            </a:fld>
            <a:endParaRPr lang="en-KE"/>
          </a:p>
        </p:txBody>
      </p:sp>
      <p:sp>
        <p:nvSpPr>
          <p:cNvPr id="4" name="Footer Placeholder 3">
            <a:extLst>
              <a:ext uri="{FF2B5EF4-FFF2-40B4-BE49-F238E27FC236}">
                <a16:creationId xmlns:a16="http://schemas.microsoft.com/office/drawing/2014/main" id="{7C361E36-6D64-4347-AA4A-122229F28786}"/>
              </a:ext>
            </a:extLst>
          </p:cNvPr>
          <p:cNvSpPr>
            <a:spLocks noGrp="1"/>
          </p:cNvSpPr>
          <p:nvPr>
            <p:ph type="ftr" sz="quarter" idx="11"/>
          </p:nvPr>
        </p:nvSpPr>
        <p:spPr/>
        <p:txBody>
          <a:bodyPr/>
          <a:lstStyle/>
          <a:p>
            <a:endParaRPr lang="en-KE"/>
          </a:p>
        </p:txBody>
      </p:sp>
      <p:sp>
        <p:nvSpPr>
          <p:cNvPr id="5" name="Slide Number Placeholder 4">
            <a:extLst>
              <a:ext uri="{FF2B5EF4-FFF2-40B4-BE49-F238E27FC236}">
                <a16:creationId xmlns:a16="http://schemas.microsoft.com/office/drawing/2014/main" id="{F71F9CA9-C883-4918-9B0F-A4470A00D209}"/>
              </a:ext>
            </a:extLst>
          </p:cNvPr>
          <p:cNvSpPr>
            <a:spLocks noGrp="1"/>
          </p:cNvSpPr>
          <p:nvPr>
            <p:ph type="sldNum" sz="quarter" idx="12"/>
          </p:nvPr>
        </p:nvSpPr>
        <p:spPr/>
        <p:txBody>
          <a:bodyPr/>
          <a:lstStyle/>
          <a:p>
            <a:fld id="{9A39B0FE-9079-4843-91A2-00F9315C3888}" type="slidenum">
              <a:rPr lang="en-KE" smtClean="0"/>
              <a:t>‹#›</a:t>
            </a:fld>
            <a:endParaRPr lang="en-KE"/>
          </a:p>
        </p:txBody>
      </p:sp>
    </p:spTree>
    <p:extLst>
      <p:ext uri="{BB962C8B-B14F-4D97-AF65-F5344CB8AC3E}">
        <p14:creationId xmlns:p14="http://schemas.microsoft.com/office/powerpoint/2010/main" val="2258661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F0E3FB-A5F8-44E4-8BD9-2E8162D99D9A}"/>
              </a:ext>
            </a:extLst>
          </p:cNvPr>
          <p:cNvSpPr>
            <a:spLocks noGrp="1"/>
          </p:cNvSpPr>
          <p:nvPr>
            <p:ph type="dt" sz="half" idx="10"/>
          </p:nvPr>
        </p:nvSpPr>
        <p:spPr/>
        <p:txBody>
          <a:bodyPr/>
          <a:lstStyle/>
          <a:p>
            <a:fld id="{2B1ED44D-E092-429D-A166-0D75B8138E18}" type="datetimeFigureOut">
              <a:rPr lang="en-KE" smtClean="0"/>
              <a:t>09/06/2021</a:t>
            </a:fld>
            <a:endParaRPr lang="en-KE"/>
          </a:p>
        </p:txBody>
      </p:sp>
      <p:sp>
        <p:nvSpPr>
          <p:cNvPr id="3" name="Footer Placeholder 2">
            <a:extLst>
              <a:ext uri="{FF2B5EF4-FFF2-40B4-BE49-F238E27FC236}">
                <a16:creationId xmlns:a16="http://schemas.microsoft.com/office/drawing/2014/main" id="{179E1096-BF28-4185-B7A1-8AA75FC97425}"/>
              </a:ext>
            </a:extLst>
          </p:cNvPr>
          <p:cNvSpPr>
            <a:spLocks noGrp="1"/>
          </p:cNvSpPr>
          <p:nvPr>
            <p:ph type="ftr" sz="quarter" idx="11"/>
          </p:nvPr>
        </p:nvSpPr>
        <p:spPr/>
        <p:txBody>
          <a:bodyPr/>
          <a:lstStyle/>
          <a:p>
            <a:endParaRPr lang="en-KE"/>
          </a:p>
        </p:txBody>
      </p:sp>
      <p:sp>
        <p:nvSpPr>
          <p:cNvPr id="4" name="Slide Number Placeholder 3">
            <a:extLst>
              <a:ext uri="{FF2B5EF4-FFF2-40B4-BE49-F238E27FC236}">
                <a16:creationId xmlns:a16="http://schemas.microsoft.com/office/drawing/2014/main" id="{415ACC38-B786-4F02-BFD4-A77AC598193C}"/>
              </a:ext>
            </a:extLst>
          </p:cNvPr>
          <p:cNvSpPr>
            <a:spLocks noGrp="1"/>
          </p:cNvSpPr>
          <p:nvPr>
            <p:ph type="sldNum" sz="quarter" idx="12"/>
          </p:nvPr>
        </p:nvSpPr>
        <p:spPr/>
        <p:txBody>
          <a:bodyPr/>
          <a:lstStyle/>
          <a:p>
            <a:fld id="{9A39B0FE-9079-4843-91A2-00F9315C3888}" type="slidenum">
              <a:rPr lang="en-KE" smtClean="0"/>
              <a:t>‹#›</a:t>
            </a:fld>
            <a:endParaRPr lang="en-KE"/>
          </a:p>
        </p:txBody>
      </p:sp>
    </p:spTree>
    <p:extLst>
      <p:ext uri="{BB962C8B-B14F-4D97-AF65-F5344CB8AC3E}">
        <p14:creationId xmlns:p14="http://schemas.microsoft.com/office/powerpoint/2010/main" val="4230605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20BA4-BD47-479A-AD99-AFEDF14E82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Content Placeholder 2">
            <a:extLst>
              <a:ext uri="{FF2B5EF4-FFF2-40B4-BE49-F238E27FC236}">
                <a16:creationId xmlns:a16="http://schemas.microsoft.com/office/drawing/2014/main" id="{85DDED4C-BF3D-4BDA-83E2-3E728DF6B8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Text Placeholder 3">
            <a:extLst>
              <a:ext uri="{FF2B5EF4-FFF2-40B4-BE49-F238E27FC236}">
                <a16:creationId xmlns:a16="http://schemas.microsoft.com/office/drawing/2014/main" id="{13D40223-3615-456B-B890-17B1778466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CEF59E-F9D3-47DE-926D-3AF1C42496C2}"/>
              </a:ext>
            </a:extLst>
          </p:cNvPr>
          <p:cNvSpPr>
            <a:spLocks noGrp="1"/>
          </p:cNvSpPr>
          <p:nvPr>
            <p:ph type="dt" sz="half" idx="10"/>
          </p:nvPr>
        </p:nvSpPr>
        <p:spPr/>
        <p:txBody>
          <a:bodyPr/>
          <a:lstStyle/>
          <a:p>
            <a:fld id="{2B1ED44D-E092-429D-A166-0D75B8138E18}" type="datetimeFigureOut">
              <a:rPr lang="en-KE" smtClean="0"/>
              <a:t>09/06/2021</a:t>
            </a:fld>
            <a:endParaRPr lang="en-KE"/>
          </a:p>
        </p:txBody>
      </p:sp>
      <p:sp>
        <p:nvSpPr>
          <p:cNvPr id="6" name="Footer Placeholder 5">
            <a:extLst>
              <a:ext uri="{FF2B5EF4-FFF2-40B4-BE49-F238E27FC236}">
                <a16:creationId xmlns:a16="http://schemas.microsoft.com/office/drawing/2014/main" id="{463D0400-DB05-41F5-ABCC-354D181F940A}"/>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4CA19617-1EF2-4EA2-A031-2FB1789F234F}"/>
              </a:ext>
            </a:extLst>
          </p:cNvPr>
          <p:cNvSpPr>
            <a:spLocks noGrp="1"/>
          </p:cNvSpPr>
          <p:nvPr>
            <p:ph type="sldNum" sz="quarter" idx="12"/>
          </p:nvPr>
        </p:nvSpPr>
        <p:spPr/>
        <p:txBody>
          <a:bodyPr/>
          <a:lstStyle/>
          <a:p>
            <a:fld id="{9A39B0FE-9079-4843-91A2-00F9315C3888}" type="slidenum">
              <a:rPr lang="en-KE" smtClean="0"/>
              <a:t>‹#›</a:t>
            </a:fld>
            <a:endParaRPr lang="en-KE"/>
          </a:p>
        </p:txBody>
      </p:sp>
    </p:spTree>
    <p:extLst>
      <p:ext uri="{BB962C8B-B14F-4D97-AF65-F5344CB8AC3E}">
        <p14:creationId xmlns:p14="http://schemas.microsoft.com/office/powerpoint/2010/main" val="352939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FFBCB-605B-4D21-A116-122E95A47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Picture Placeholder 2">
            <a:extLst>
              <a:ext uri="{FF2B5EF4-FFF2-40B4-BE49-F238E27FC236}">
                <a16:creationId xmlns:a16="http://schemas.microsoft.com/office/drawing/2014/main" id="{26F3FD99-C41D-4117-B168-26DC3731DD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KE"/>
          </a:p>
        </p:txBody>
      </p:sp>
      <p:sp>
        <p:nvSpPr>
          <p:cNvPr id="4" name="Text Placeholder 3">
            <a:extLst>
              <a:ext uri="{FF2B5EF4-FFF2-40B4-BE49-F238E27FC236}">
                <a16:creationId xmlns:a16="http://schemas.microsoft.com/office/drawing/2014/main" id="{EF927B20-C311-4C3D-879C-2B151BF55C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486D02-5F50-4C58-A1C5-C5E35FE2541B}"/>
              </a:ext>
            </a:extLst>
          </p:cNvPr>
          <p:cNvSpPr>
            <a:spLocks noGrp="1"/>
          </p:cNvSpPr>
          <p:nvPr>
            <p:ph type="dt" sz="half" idx="10"/>
          </p:nvPr>
        </p:nvSpPr>
        <p:spPr/>
        <p:txBody>
          <a:bodyPr/>
          <a:lstStyle/>
          <a:p>
            <a:fld id="{2B1ED44D-E092-429D-A166-0D75B8138E18}" type="datetimeFigureOut">
              <a:rPr lang="en-KE" smtClean="0"/>
              <a:t>09/06/2021</a:t>
            </a:fld>
            <a:endParaRPr lang="en-KE"/>
          </a:p>
        </p:txBody>
      </p:sp>
      <p:sp>
        <p:nvSpPr>
          <p:cNvPr id="6" name="Footer Placeholder 5">
            <a:extLst>
              <a:ext uri="{FF2B5EF4-FFF2-40B4-BE49-F238E27FC236}">
                <a16:creationId xmlns:a16="http://schemas.microsoft.com/office/drawing/2014/main" id="{C7ACA520-EE7D-4833-9165-82B99F234126}"/>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46EF5D3E-4CA5-4BEC-AB85-685E56759E33}"/>
              </a:ext>
            </a:extLst>
          </p:cNvPr>
          <p:cNvSpPr>
            <a:spLocks noGrp="1"/>
          </p:cNvSpPr>
          <p:nvPr>
            <p:ph type="sldNum" sz="quarter" idx="12"/>
          </p:nvPr>
        </p:nvSpPr>
        <p:spPr/>
        <p:txBody>
          <a:bodyPr/>
          <a:lstStyle/>
          <a:p>
            <a:fld id="{9A39B0FE-9079-4843-91A2-00F9315C3888}" type="slidenum">
              <a:rPr lang="en-KE" smtClean="0"/>
              <a:t>‹#›</a:t>
            </a:fld>
            <a:endParaRPr lang="en-KE"/>
          </a:p>
        </p:txBody>
      </p:sp>
    </p:spTree>
    <p:extLst>
      <p:ext uri="{BB962C8B-B14F-4D97-AF65-F5344CB8AC3E}">
        <p14:creationId xmlns:p14="http://schemas.microsoft.com/office/powerpoint/2010/main" val="1362825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1D0A5E-AACD-4606-AB5F-3BE8BEE6AF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KE"/>
          </a:p>
        </p:txBody>
      </p:sp>
      <p:sp>
        <p:nvSpPr>
          <p:cNvPr id="3" name="Text Placeholder 2">
            <a:extLst>
              <a:ext uri="{FF2B5EF4-FFF2-40B4-BE49-F238E27FC236}">
                <a16:creationId xmlns:a16="http://schemas.microsoft.com/office/drawing/2014/main" id="{C1072C03-5918-4010-87C4-00876BA30C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A56F1D2A-D5A9-45B8-A6FE-75D519876C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ED44D-E092-429D-A166-0D75B8138E18}" type="datetimeFigureOut">
              <a:rPr lang="en-KE" smtClean="0"/>
              <a:t>09/06/2021</a:t>
            </a:fld>
            <a:endParaRPr lang="en-KE"/>
          </a:p>
        </p:txBody>
      </p:sp>
      <p:sp>
        <p:nvSpPr>
          <p:cNvPr id="5" name="Footer Placeholder 4">
            <a:extLst>
              <a:ext uri="{FF2B5EF4-FFF2-40B4-BE49-F238E27FC236}">
                <a16:creationId xmlns:a16="http://schemas.microsoft.com/office/drawing/2014/main" id="{CF380B47-4F99-47C1-AC5A-7C2722FF74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KE"/>
          </a:p>
        </p:txBody>
      </p:sp>
      <p:sp>
        <p:nvSpPr>
          <p:cNvPr id="6" name="Slide Number Placeholder 5">
            <a:extLst>
              <a:ext uri="{FF2B5EF4-FFF2-40B4-BE49-F238E27FC236}">
                <a16:creationId xmlns:a16="http://schemas.microsoft.com/office/drawing/2014/main" id="{ADCD795A-6AAA-41E7-A42C-1162B03328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9B0FE-9079-4843-91A2-00F9315C3888}" type="slidenum">
              <a:rPr lang="en-KE" smtClean="0"/>
              <a:t>‹#›</a:t>
            </a:fld>
            <a:endParaRPr lang="en-KE"/>
          </a:p>
        </p:txBody>
      </p:sp>
    </p:spTree>
    <p:extLst>
      <p:ext uri="{BB962C8B-B14F-4D97-AF65-F5344CB8AC3E}">
        <p14:creationId xmlns:p14="http://schemas.microsoft.com/office/powerpoint/2010/main" val="3617857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0973E-E322-4D58-895C-4C2B16EC5B70}"/>
              </a:ext>
            </a:extLst>
          </p:cNvPr>
          <p:cNvSpPr>
            <a:spLocks noGrp="1"/>
          </p:cNvSpPr>
          <p:nvPr>
            <p:ph type="ctrTitle"/>
          </p:nvPr>
        </p:nvSpPr>
        <p:spPr/>
        <p:txBody>
          <a:bodyPr>
            <a:normAutofit/>
          </a:bodyPr>
          <a:lstStyle/>
          <a:p>
            <a:r>
              <a:rPr lang="en-US" sz="5400" b="1" dirty="0">
                <a:solidFill>
                  <a:srgbClr val="FF0000"/>
                </a:solidFill>
                <a:effectLst/>
                <a:latin typeface="Arial Black" panose="020B0A04020102020204" pitchFamily="34" charset="0"/>
                <a:ea typeface="Times New Roman" panose="02020603050405020304" pitchFamily="18" charset="0"/>
              </a:rPr>
              <a:t>HEPATITIS</a:t>
            </a:r>
            <a:endParaRPr lang="en-KE" sz="5400" dirty="0">
              <a:latin typeface="Arial Black" panose="020B0A04020102020204" pitchFamily="34" charset="0"/>
            </a:endParaRPr>
          </a:p>
        </p:txBody>
      </p:sp>
      <p:sp>
        <p:nvSpPr>
          <p:cNvPr id="3" name="Subtitle 2">
            <a:extLst>
              <a:ext uri="{FF2B5EF4-FFF2-40B4-BE49-F238E27FC236}">
                <a16:creationId xmlns:a16="http://schemas.microsoft.com/office/drawing/2014/main" id="{25B5822B-CD9E-4036-BEC7-08DD36D35D65}"/>
              </a:ext>
            </a:extLst>
          </p:cNvPr>
          <p:cNvSpPr>
            <a:spLocks noGrp="1"/>
          </p:cNvSpPr>
          <p:nvPr>
            <p:ph type="subTitle" idx="1"/>
          </p:nvPr>
        </p:nvSpPr>
        <p:spPr/>
        <p:txBody>
          <a:bodyPr/>
          <a:lstStyle/>
          <a:p>
            <a:r>
              <a:rPr lang="en-US" b="1" dirty="0"/>
              <a:t>Samuel </a:t>
            </a:r>
            <a:r>
              <a:rPr lang="en-US" b="1" dirty="0" err="1"/>
              <a:t>Ngigi</a:t>
            </a:r>
            <a:r>
              <a:rPr lang="en-US" b="1" dirty="0"/>
              <a:t> K.</a:t>
            </a:r>
          </a:p>
          <a:p>
            <a:r>
              <a:rPr lang="en-US" b="1" dirty="0"/>
              <a:t>KMTC</a:t>
            </a:r>
            <a:endParaRPr lang="en-KE" b="1" dirty="0"/>
          </a:p>
        </p:txBody>
      </p:sp>
    </p:spTree>
    <p:extLst>
      <p:ext uri="{BB962C8B-B14F-4D97-AF65-F5344CB8AC3E}">
        <p14:creationId xmlns:p14="http://schemas.microsoft.com/office/powerpoint/2010/main" val="4177580952"/>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57A1A-6A9A-4B39-870E-C679DE179650}"/>
              </a:ext>
            </a:extLst>
          </p:cNvPr>
          <p:cNvSpPr>
            <a:spLocks noGrp="1"/>
          </p:cNvSpPr>
          <p:nvPr>
            <p:ph type="title"/>
          </p:nvPr>
        </p:nvSpPr>
        <p:spPr/>
        <p:txBody>
          <a:bodyPr>
            <a:normAutofit/>
          </a:bodyPr>
          <a:lstStyle/>
          <a:p>
            <a:pPr algn="ctr"/>
            <a:r>
              <a:rPr lang="en-US" sz="3600" b="1" dirty="0">
                <a:effectLst/>
                <a:latin typeface="Agency FB" panose="020B0503020202020204" pitchFamily="34" charset="0"/>
                <a:ea typeface="Times New Roman" panose="02020603050405020304" pitchFamily="18" charset="0"/>
              </a:rPr>
              <a:t>Clinical manifestations:</a:t>
            </a:r>
            <a:r>
              <a:rPr lang="en-US" sz="3600" dirty="0">
                <a:effectLst/>
                <a:latin typeface="Agency FB" panose="020B0503020202020204" pitchFamily="34" charset="0"/>
                <a:ea typeface="Times New Roman" panose="02020603050405020304" pitchFamily="18" charset="0"/>
              </a:rPr>
              <a:t> </a:t>
            </a:r>
            <a:endParaRPr lang="en-KE" sz="3600" dirty="0"/>
          </a:p>
        </p:txBody>
      </p:sp>
      <p:sp>
        <p:nvSpPr>
          <p:cNvPr id="3" name="Content Placeholder 2">
            <a:extLst>
              <a:ext uri="{FF2B5EF4-FFF2-40B4-BE49-F238E27FC236}">
                <a16:creationId xmlns:a16="http://schemas.microsoft.com/office/drawing/2014/main" id="{D32C3857-D6CA-4B62-AA6C-F3A1D03A209F}"/>
              </a:ext>
            </a:extLst>
          </p:cNvPr>
          <p:cNvSpPr>
            <a:spLocks noGrp="1"/>
          </p:cNvSpPr>
          <p:nvPr>
            <p:ph idx="1"/>
          </p:nvPr>
        </p:nvSpPr>
        <p:spPr>
          <a:xfrm>
            <a:off x="838200" y="1364566"/>
            <a:ext cx="10515600" cy="4812397"/>
          </a:xfrm>
        </p:spPr>
        <p:txBody>
          <a:bodyPr>
            <a:noAutofit/>
          </a:bodyPr>
          <a:lstStyle/>
          <a:p>
            <a:r>
              <a:rPr lang="en-US" sz="2400" dirty="0">
                <a:effectLst/>
                <a:latin typeface="Agency FB" panose="020B0503020202020204" pitchFamily="34" charset="0"/>
                <a:ea typeface="Times New Roman" panose="02020603050405020304" pitchFamily="18" charset="0"/>
              </a:rPr>
              <a:t>HBV infection during the perinatal period, infancy, and early childhood is rarely symptomatic, whereas adolescents and adults commonly develop anorexia, fatigue, myalgia, arthralgia, low-grade fever, jaundice, and hepatosplenomegaly. </a:t>
            </a:r>
            <a:endParaRPr lang="en-KE" sz="2400" dirty="0">
              <a:effectLst/>
              <a:latin typeface="Times New Roman" panose="02020603050405020304" pitchFamily="18" charset="0"/>
              <a:ea typeface="Times New Roman" panose="02020603050405020304" pitchFamily="18" charset="0"/>
            </a:endParaRPr>
          </a:p>
          <a:p>
            <a:r>
              <a:rPr lang="en-US" sz="2400" dirty="0">
                <a:effectLst/>
                <a:latin typeface="Agency FB" panose="020B0503020202020204" pitchFamily="34" charset="0"/>
                <a:ea typeface="Times New Roman" panose="02020603050405020304" pitchFamily="18" charset="0"/>
              </a:rPr>
              <a:t>Variable elevations of serum aminotransferase, bilirubin, and alkaline phosphatase levels are noted. </a:t>
            </a:r>
            <a:endParaRPr lang="en-KE" sz="2400" dirty="0">
              <a:effectLst/>
              <a:latin typeface="Times New Roman" panose="02020603050405020304" pitchFamily="18" charset="0"/>
              <a:ea typeface="Times New Roman" panose="02020603050405020304" pitchFamily="18" charset="0"/>
            </a:endParaRPr>
          </a:p>
          <a:p>
            <a:r>
              <a:rPr lang="en-US" sz="2400" dirty="0">
                <a:effectLst/>
                <a:latin typeface="Agency FB" panose="020B0503020202020204" pitchFamily="34" charset="0"/>
                <a:ea typeface="Times New Roman" panose="02020603050405020304" pitchFamily="18" charset="0"/>
              </a:rPr>
              <a:t>HBV acquisition during infancy results in the development of a chronic carrier state in more than 90</a:t>
            </a:r>
            <a:r>
              <a:rPr lang="en-US" sz="2400" dirty="0">
                <a:effectLst/>
                <a:latin typeface="Agency FB" panose="020B0503020202020204" pitchFamily="34" charset="0"/>
                <a:ea typeface="Times New Roman" panose="02020603050405020304" pitchFamily="18" charset="0"/>
                <a:cs typeface="Symbol" panose="05050102010706020507" pitchFamily="18" charset="2"/>
              </a:rPr>
              <a:t>%</a:t>
            </a:r>
            <a:r>
              <a:rPr lang="en-US" sz="2400" dirty="0">
                <a:effectLst/>
                <a:latin typeface="Agency FB" panose="020B0503020202020204" pitchFamily="34" charset="0"/>
                <a:ea typeface="Times New Roman" panose="02020603050405020304" pitchFamily="18" charset="0"/>
              </a:rPr>
              <a:t> of cases, characterized by persistence in serum of hepatitis B surface antigen (HBsAg), high-level HBV DNA, and minimal biochemical or clinical evidence of liver disease. </a:t>
            </a:r>
            <a:endParaRPr lang="en-KE" sz="2400" dirty="0">
              <a:effectLst/>
              <a:latin typeface="Times New Roman" panose="02020603050405020304" pitchFamily="18" charset="0"/>
              <a:ea typeface="Times New Roman" panose="02020603050405020304" pitchFamily="18" charset="0"/>
            </a:endParaRPr>
          </a:p>
          <a:p>
            <a:r>
              <a:rPr lang="en-US" sz="2400" dirty="0">
                <a:effectLst/>
                <a:latin typeface="Agency FB" panose="020B0503020202020204" pitchFamily="34" charset="0"/>
                <a:ea typeface="Times New Roman" panose="02020603050405020304" pitchFamily="18" charset="0"/>
              </a:rPr>
              <a:t>In contrast, acute HBV infection gradually resolves without chronic sequelae in over 90</a:t>
            </a:r>
            <a:r>
              <a:rPr lang="en-US" sz="2400" dirty="0">
                <a:effectLst/>
                <a:latin typeface="Agency FB" panose="020B0503020202020204" pitchFamily="34" charset="0"/>
                <a:ea typeface="Times New Roman" panose="02020603050405020304" pitchFamily="18" charset="0"/>
                <a:cs typeface="Symbol" panose="05050102010706020507" pitchFamily="18" charset="2"/>
              </a:rPr>
              <a:t>%</a:t>
            </a:r>
            <a:r>
              <a:rPr lang="en-US" sz="2400" dirty="0">
                <a:effectLst/>
                <a:latin typeface="Agency FB" panose="020B0503020202020204" pitchFamily="34" charset="0"/>
                <a:ea typeface="Times New Roman" panose="02020603050405020304" pitchFamily="18" charset="0"/>
              </a:rPr>
              <a:t> of infected adults. </a:t>
            </a:r>
            <a:endParaRPr lang="en-KE" sz="2400" dirty="0">
              <a:effectLst/>
              <a:latin typeface="Times New Roman" panose="02020603050405020304" pitchFamily="18" charset="0"/>
              <a:ea typeface="Times New Roman" panose="02020603050405020304" pitchFamily="18" charset="0"/>
            </a:endParaRPr>
          </a:p>
          <a:p>
            <a:r>
              <a:rPr lang="en-US" sz="2400" dirty="0">
                <a:effectLst/>
                <a:latin typeface="Agency FB" panose="020B0503020202020204" pitchFamily="34" charset="0"/>
                <a:ea typeface="Times New Roman" panose="02020603050405020304" pitchFamily="18" charset="0"/>
              </a:rPr>
              <a:t>In fewer than 5</a:t>
            </a:r>
            <a:r>
              <a:rPr lang="en-US" sz="2400" dirty="0">
                <a:effectLst/>
                <a:latin typeface="Agency FB" panose="020B0503020202020204" pitchFamily="34" charset="0"/>
                <a:ea typeface="Times New Roman" panose="02020603050405020304" pitchFamily="18" charset="0"/>
                <a:cs typeface="Symbol" panose="05050102010706020507" pitchFamily="18" charset="2"/>
              </a:rPr>
              <a:t>%</a:t>
            </a:r>
            <a:r>
              <a:rPr lang="en-US" sz="2400" dirty="0">
                <a:effectLst/>
                <a:latin typeface="Agency FB" panose="020B0503020202020204" pitchFamily="34" charset="0"/>
                <a:ea typeface="Times New Roman" panose="02020603050405020304" pitchFamily="18" charset="0"/>
              </a:rPr>
              <a:t> of cases, HBV infection results in fulminant liver failure. </a:t>
            </a:r>
            <a:endParaRPr lang="en-KE" sz="2400" dirty="0">
              <a:effectLst/>
              <a:latin typeface="Times New Roman" panose="02020603050405020304" pitchFamily="18" charset="0"/>
              <a:ea typeface="Times New Roman" panose="02020603050405020304" pitchFamily="18" charset="0"/>
            </a:endParaRPr>
          </a:p>
          <a:p>
            <a:r>
              <a:rPr lang="en-US" sz="2400" dirty="0">
                <a:effectLst/>
                <a:latin typeface="Agency FB" panose="020B0503020202020204" pitchFamily="34" charset="0"/>
                <a:ea typeface="Times New Roman" panose="02020603050405020304" pitchFamily="18" charset="0"/>
              </a:rPr>
              <a:t>Extrahepatic manifestations of HBV infection, which are primarily related to deposition of antigen-antibody complexes, include serum-sickness syndrome, </a:t>
            </a:r>
            <a:r>
              <a:rPr lang="en-US" sz="2400" dirty="0">
                <a:effectLst/>
                <a:latin typeface="Agency FB" panose="020B0503020202020204" pitchFamily="34" charset="0"/>
                <a:ea typeface="Times New Roman" panose="02020603050405020304" pitchFamily="18" charset="0"/>
                <a:cs typeface="Arial" panose="020B0604020202020204" pitchFamily="34" charset="0"/>
              </a:rPr>
              <a:t>glomerulonephritis, </a:t>
            </a:r>
            <a:r>
              <a:rPr lang="en-US" sz="2400" dirty="0" err="1">
                <a:effectLst/>
                <a:latin typeface="Agency FB" panose="020B0503020202020204" pitchFamily="34" charset="0"/>
                <a:ea typeface="Times New Roman" panose="02020603050405020304" pitchFamily="18" charset="0"/>
                <a:cs typeface="Arial" panose="020B0604020202020204" pitchFamily="34" charset="0"/>
              </a:rPr>
              <a:t>papular</a:t>
            </a:r>
            <a:r>
              <a:rPr lang="en-US" sz="2400" dirty="0">
                <a:effectLst/>
                <a:latin typeface="Agency FB" panose="020B0503020202020204" pitchFamily="34" charset="0"/>
                <a:ea typeface="Times New Roman" panose="02020603050405020304" pitchFamily="18" charset="0"/>
                <a:cs typeface="Arial" panose="020B0604020202020204" pitchFamily="34" charset="0"/>
              </a:rPr>
              <a:t> acrodermatitis (</a:t>
            </a:r>
            <a:r>
              <a:rPr lang="en-US" sz="2400" dirty="0" err="1">
                <a:effectLst/>
                <a:latin typeface="Agency FB" panose="020B0503020202020204" pitchFamily="34" charset="0"/>
                <a:ea typeface="Times New Roman" panose="02020603050405020304" pitchFamily="18" charset="0"/>
                <a:cs typeface="Arial" panose="020B0604020202020204" pitchFamily="34" charset="0"/>
              </a:rPr>
              <a:t>Gianotti-Crosti</a:t>
            </a:r>
            <a:r>
              <a:rPr lang="en-US" sz="2400" dirty="0">
                <a:effectLst/>
                <a:latin typeface="Agency FB" panose="020B0503020202020204" pitchFamily="34" charset="0"/>
                <a:ea typeface="Times New Roman" panose="02020603050405020304" pitchFamily="18" charset="0"/>
                <a:cs typeface="Arial" panose="020B0604020202020204" pitchFamily="34" charset="0"/>
              </a:rPr>
              <a:t> syndrome), and polyarteritis nodosa. </a:t>
            </a:r>
            <a:endParaRPr lang="en-KE"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07403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69AC-5908-426D-9624-AED513F1A430}"/>
              </a:ext>
            </a:extLst>
          </p:cNvPr>
          <p:cNvSpPr>
            <a:spLocks noGrp="1"/>
          </p:cNvSpPr>
          <p:nvPr>
            <p:ph type="title"/>
          </p:nvPr>
        </p:nvSpPr>
        <p:spPr/>
        <p:txBody>
          <a:bodyPr/>
          <a:lstStyle/>
          <a:p>
            <a:pPr algn="ctr"/>
            <a:r>
              <a:rPr lang="en-US" sz="4400" b="1" dirty="0">
                <a:effectLst/>
                <a:latin typeface="Agency FB" panose="020B0503020202020204" pitchFamily="34" charset="0"/>
                <a:ea typeface="Times New Roman" panose="02020603050405020304" pitchFamily="18" charset="0"/>
              </a:rPr>
              <a:t>Clinical manifestations </a:t>
            </a:r>
            <a:r>
              <a:rPr lang="en-US" sz="4400" b="1" dirty="0" err="1">
                <a:effectLst/>
                <a:latin typeface="Agency FB" panose="020B0503020202020204" pitchFamily="34" charset="0"/>
                <a:ea typeface="Times New Roman" panose="02020603050405020304" pitchFamily="18" charset="0"/>
              </a:rPr>
              <a:t>cnt’d</a:t>
            </a:r>
            <a:r>
              <a:rPr lang="en-US" sz="4400" b="1" dirty="0">
                <a:effectLst/>
                <a:latin typeface="Agency FB" panose="020B0503020202020204" pitchFamily="34" charset="0"/>
                <a:ea typeface="Times New Roman" panose="02020603050405020304" pitchFamily="18" charset="0"/>
              </a:rPr>
              <a:t>…:</a:t>
            </a:r>
            <a:r>
              <a:rPr lang="en-US" sz="4400" dirty="0">
                <a:effectLst/>
                <a:latin typeface="Agency FB" panose="020B0503020202020204" pitchFamily="34" charset="0"/>
                <a:ea typeface="Times New Roman" panose="02020603050405020304" pitchFamily="18" charset="0"/>
              </a:rPr>
              <a:t> </a:t>
            </a:r>
            <a:endParaRPr lang="en-KE" dirty="0"/>
          </a:p>
        </p:txBody>
      </p:sp>
      <p:sp>
        <p:nvSpPr>
          <p:cNvPr id="3" name="Content Placeholder 2">
            <a:extLst>
              <a:ext uri="{FF2B5EF4-FFF2-40B4-BE49-F238E27FC236}">
                <a16:creationId xmlns:a16="http://schemas.microsoft.com/office/drawing/2014/main" id="{953CE05E-4B60-4E24-ABD4-0DA140A9B78C}"/>
              </a:ext>
            </a:extLst>
          </p:cNvPr>
          <p:cNvSpPr>
            <a:spLocks noGrp="1"/>
          </p:cNvSpPr>
          <p:nvPr>
            <p:ph idx="1"/>
          </p:nvPr>
        </p:nvSpPr>
        <p:spPr>
          <a:xfrm>
            <a:off x="393895" y="1336431"/>
            <a:ext cx="11338560" cy="5289452"/>
          </a:xfrm>
        </p:spPr>
        <p:txBody>
          <a:bodyPr>
            <a:normAutofit lnSpcReduction="10000"/>
          </a:bodyPr>
          <a:lstStyle/>
          <a:p>
            <a:r>
              <a:rPr lang="en-US" sz="2800" dirty="0">
                <a:effectLst/>
                <a:latin typeface="Agency FB" panose="020B0503020202020204" pitchFamily="34" charset="0"/>
                <a:ea typeface="Times New Roman" panose="02020603050405020304" pitchFamily="18" charset="0"/>
                <a:cs typeface="Arial" panose="020B0604020202020204" pitchFamily="34" charset="0"/>
              </a:rPr>
              <a:t>The diagnosis of HBV infection relies on the serologic detection of specific viral antigens and antibodies </a:t>
            </a:r>
            <a:r>
              <a:rPr lang="en-US" sz="2800" dirty="0">
                <a:effectLst/>
                <a:latin typeface="Agency FB" panose="020B0503020202020204" pitchFamily="34" charset="0"/>
                <a:ea typeface="Times New Roman" panose="02020603050405020304" pitchFamily="18" charset="0"/>
              </a:rPr>
              <a:t>HBsAg is usually detected early in the course of infection, even before the onset of clinical symptoms. </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Agency FB" panose="020B0503020202020204" pitchFamily="34" charset="0"/>
                <a:ea typeface="Times New Roman" panose="02020603050405020304" pitchFamily="18" charset="0"/>
              </a:rPr>
              <a:t>It gradually disappears over weeks to months. </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Agency FB" panose="020B0503020202020204" pitchFamily="34" charset="0"/>
                <a:ea typeface="Times New Roman" panose="02020603050405020304" pitchFamily="18" charset="0"/>
              </a:rPr>
              <a:t>In the subset of patients who develop chronic infection, </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Agency FB" panose="020B0503020202020204" pitchFamily="34" charset="0"/>
                <a:ea typeface="Times New Roman" panose="02020603050405020304" pitchFamily="18" charset="0"/>
              </a:rPr>
              <a:t>HBsAg persists over extended periods, typically many years. </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Agency FB" panose="020B0503020202020204" pitchFamily="34" charset="0"/>
                <a:ea typeface="Times New Roman" panose="02020603050405020304" pitchFamily="18" charset="0"/>
              </a:rPr>
              <a:t>Rarely, as HBsAg wanes, antibody to the hepatitis B core antigen, of the IgM class (anti-HBc IgM), may be the only marker of HBV infection. </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Agency FB" panose="020B0503020202020204" pitchFamily="34" charset="0"/>
                <a:ea typeface="Times New Roman" panose="02020603050405020304" pitchFamily="18" charset="0"/>
              </a:rPr>
              <a:t>Hepatitis Be antigen (</a:t>
            </a:r>
            <a:r>
              <a:rPr lang="en-US" sz="2800" dirty="0" err="1">
                <a:effectLst/>
                <a:latin typeface="Agency FB" panose="020B0503020202020204" pitchFamily="34" charset="0"/>
                <a:ea typeface="Times New Roman" panose="02020603050405020304" pitchFamily="18" charset="0"/>
              </a:rPr>
              <a:t>HBeAg</a:t>
            </a:r>
            <a:r>
              <a:rPr lang="en-US" sz="2800" dirty="0">
                <a:effectLst/>
                <a:latin typeface="Agency FB" panose="020B0503020202020204" pitchFamily="34" charset="0"/>
                <a:ea typeface="Times New Roman" panose="02020603050405020304" pitchFamily="18" charset="0"/>
              </a:rPr>
              <a:t>), related to the viral core protein, and HBV DNA can be identified in serum during the acute infection. </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Times New Roman" panose="02020603050405020304" pitchFamily="18" charset="0"/>
                <a:ea typeface="Times New Roman" panose="02020603050405020304" pitchFamily="18" charset="0"/>
              </a:rPr>
              <a:t>After HBsAg disappears, antibody to HBsAg (anti-HBs) becomes detectable in serum and remains detectable indefinitely thereafter</a:t>
            </a:r>
            <a:endParaRPr lang="en-KE"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88204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474F6-0A82-47F6-8353-6C379AD5BCDA}"/>
              </a:ext>
            </a:extLst>
          </p:cNvPr>
          <p:cNvSpPr>
            <a:spLocks noGrp="1"/>
          </p:cNvSpPr>
          <p:nvPr>
            <p:ph type="title"/>
          </p:nvPr>
        </p:nvSpPr>
        <p:spPr/>
        <p:txBody>
          <a:bodyPr>
            <a:normAutofit/>
          </a:bodyPr>
          <a:lstStyle/>
          <a:p>
            <a:pPr algn="ctr"/>
            <a:r>
              <a:rPr lang="en-US" sz="3600" b="1" dirty="0">
                <a:effectLst/>
                <a:latin typeface="Agency FB" panose="020B0503020202020204" pitchFamily="34" charset="0"/>
                <a:ea typeface="Times New Roman" panose="02020603050405020304" pitchFamily="18" charset="0"/>
              </a:rPr>
              <a:t>Treatment: </a:t>
            </a:r>
            <a:endParaRPr lang="en-KE" sz="3600" dirty="0"/>
          </a:p>
        </p:txBody>
      </p:sp>
      <p:sp>
        <p:nvSpPr>
          <p:cNvPr id="3" name="Content Placeholder 2">
            <a:extLst>
              <a:ext uri="{FF2B5EF4-FFF2-40B4-BE49-F238E27FC236}">
                <a16:creationId xmlns:a16="http://schemas.microsoft.com/office/drawing/2014/main" id="{70B69855-6FF7-4309-9184-39298462B76B}"/>
              </a:ext>
            </a:extLst>
          </p:cNvPr>
          <p:cNvSpPr>
            <a:spLocks noGrp="1"/>
          </p:cNvSpPr>
          <p:nvPr>
            <p:ph idx="1"/>
          </p:nvPr>
        </p:nvSpPr>
        <p:spPr>
          <a:xfrm>
            <a:off x="838200" y="1575582"/>
            <a:ext cx="10515600" cy="4601381"/>
          </a:xfrm>
        </p:spPr>
        <p:txBody>
          <a:bodyPr>
            <a:noAutofit/>
          </a:bodyPr>
          <a:lstStyle/>
          <a:p>
            <a:r>
              <a:rPr lang="en-US" dirty="0">
                <a:effectLst/>
                <a:latin typeface="Agency FB" panose="020B0503020202020204" pitchFamily="34" charset="0"/>
                <a:ea typeface="Times New Roman" panose="02020603050405020304" pitchFamily="18" charset="0"/>
              </a:rPr>
              <a:t>The management of acute HBV infection is generally supportive, with hospitalization reserved only for cases of severe disease.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Effective antiviral therapies are available for chronic hepatitis B and include interferon-</a:t>
            </a:r>
            <a:r>
              <a:rPr lang="en-US" dirty="0">
                <a:effectLst/>
                <a:latin typeface="Agency FB" panose="020B0503020202020204" pitchFamily="34" charset="0"/>
                <a:ea typeface="Times New Roman" panose="02020603050405020304" pitchFamily="18" charset="0"/>
                <a:cs typeface="Symbol" panose="05050102010706020507" pitchFamily="18" charset="2"/>
              </a:rPr>
              <a:t>a</a:t>
            </a:r>
            <a:r>
              <a:rPr lang="en-US" dirty="0">
                <a:effectLst/>
                <a:latin typeface="Agency FB" panose="020B0503020202020204" pitchFamily="34" charset="0"/>
                <a:ea typeface="Times New Roman" panose="02020603050405020304" pitchFamily="18" charset="0"/>
              </a:rPr>
              <a:t> and nucleoside analogs.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Interferon-</a:t>
            </a:r>
            <a:r>
              <a:rPr lang="en-US" dirty="0">
                <a:effectLst/>
                <a:latin typeface="Agency FB" panose="020B0503020202020204" pitchFamily="34" charset="0"/>
                <a:ea typeface="Times New Roman" panose="02020603050405020304" pitchFamily="18" charset="0"/>
                <a:cs typeface="Symbol" panose="05050102010706020507" pitchFamily="18" charset="2"/>
              </a:rPr>
              <a:t>a</a:t>
            </a:r>
            <a:r>
              <a:rPr lang="en-US" dirty="0">
                <a:effectLst/>
                <a:latin typeface="Agency FB" panose="020B0503020202020204" pitchFamily="34" charset="0"/>
                <a:ea typeface="Times New Roman" panose="02020603050405020304" pitchFamily="18" charset="0"/>
              </a:rPr>
              <a:t> induces sustained viral remission (disappearance of serum HBV DNA and </a:t>
            </a:r>
            <a:r>
              <a:rPr lang="en-US" dirty="0" err="1">
                <a:effectLst/>
                <a:latin typeface="Agency FB" panose="020B0503020202020204" pitchFamily="34" charset="0"/>
                <a:ea typeface="Times New Roman" panose="02020603050405020304" pitchFamily="18" charset="0"/>
              </a:rPr>
              <a:t>HBeAg</a:t>
            </a:r>
            <a:r>
              <a:rPr lang="en-US" dirty="0">
                <a:effectLst/>
                <a:latin typeface="Agency FB" panose="020B0503020202020204" pitchFamily="34" charset="0"/>
                <a:ea typeface="Times New Roman" panose="02020603050405020304" pitchFamily="18" charset="0"/>
              </a:rPr>
              <a:t>) in 25 to 40</a:t>
            </a:r>
            <a:r>
              <a:rPr lang="en-US" dirty="0">
                <a:effectLst/>
                <a:latin typeface="Agency FB" panose="020B0503020202020204" pitchFamily="34" charset="0"/>
                <a:ea typeface="Times New Roman" panose="02020603050405020304" pitchFamily="18" charset="0"/>
                <a:cs typeface="Symbol" panose="05050102010706020507" pitchFamily="18" charset="2"/>
              </a:rPr>
              <a:t>%</a:t>
            </a:r>
            <a:r>
              <a:rPr lang="en-US" dirty="0">
                <a:effectLst/>
                <a:latin typeface="Agency FB" panose="020B0503020202020204" pitchFamily="34" charset="0"/>
                <a:ea typeface="Times New Roman" panose="02020603050405020304" pitchFamily="18" charset="0"/>
              </a:rPr>
              <a:t> of children and adults with chronic hepatitis B.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Lamivudine is a cytosine analog that effectively inhibits HBV replication in adults as measured by rapid and marked reduction of HBV DNA during therapy</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cs typeface="Arial" panose="020B0604020202020204" pitchFamily="34" charset="0"/>
              </a:rPr>
              <a:t>Several other nucleoside analogs that are undergoing clinical testing include adefovir, lobucavir, </a:t>
            </a:r>
            <a:r>
              <a:rPr lang="en-US" dirty="0" err="1">
                <a:effectLst/>
                <a:latin typeface="Agency FB" panose="020B0503020202020204" pitchFamily="34" charset="0"/>
                <a:ea typeface="Times New Roman" panose="02020603050405020304" pitchFamily="18" charset="0"/>
                <a:cs typeface="Arial" panose="020B0604020202020204" pitchFamily="34" charset="0"/>
              </a:rPr>
              <a:t>dideoxyfluorothiacytidine</a:t>
            </a:r>
            <a:r>
              <a:rPr lang="en-US" dirty="0">
                <a:effectLst/>
                <a:latin typeface="Agency FB" panose="020B0503020202020204" pitchFamily="34" charset="0"/>
                <a:ea typeface="Times New Roman" panose="02020603050405020304" pitchFamily="18" charset="0"/>
                <a:cs typeface="Arial" panose="020B0604020202020204" pitchFamily="34" charset="0"/>
              </a:rPr>
              <a:t> (FTC), D-</a:t>
            </a:r>
            <a:r>
              <a:rPr lang="en-US" dirty="0" err="1">
                <a:effectLst/>
                <a:latin typeface="Agency FB" panose="020B0503020202020204" pitchFamily="34" charset="0"/>
                <a:ea typeface="Times New Roman" panose="02020603050405020304" pitchFamily="18" charset="0"/>
                <a:cs typeface="Arial" panose="020B0604020202020204" pitchFamily="34" charset="0"/>
              </a:rPr>
              <a:t>diaminopurindixolane</a:t>
            </a:r>
            <a:r>
              <a:rPr lang="en-US" dirty="0">
                <a:effectLst/>
                <a:latin typeface="Agency FB" panose="020B0503020202020204" pitchFamily="34" charset="0"/>
                <a:ea typeface="Times New Roman" panose="02020603050405020304" pitchFamily="18" charset="0"/>
                <a:cs typeface="Arial" panose="020B0604020202020204" pitchFamily="34" charset="0"/>
              </a:rPr>
              <a:t> (DAPD), and L-</a:t>
            </a:r>
            <a:r>
              <a:rPr lang="en-US" dirty="0" err="1">
                <a:effectLst/>
                <a:latin typeface="Agency FB" panose="020B0503020202020204" pitchFamily="34" charset="0"/>
                <a:ea typeface="Times New Roman" panose="02020603050405020304" pitchFamily="18" charset="0"/>
                <a:cs typeface="Arial" panose="020B0604020202020204" pitchFamily="34" charset="0"/>
              </a:rPr>
              <a:t>fluromethylarabinosyluracil</a:t>
            </a:r>
            <a:r>
              <a:rPr lang="en-US" dirty="0">
                <a:effectLst/>
                <a:latin typeface="Agency FB" panose="020B0503020202020204" pitchFamily="34" charset="0"/>
                <a:ea typeface="Times New Roman" panose="02020603050405020304" pitchFamily="18" charset="0"/>
                <a:cs typeface="Arial" panose="020B0604020202020204" pitchFamily="34" charset="0"/>
              </a:rPr>
              <a:t> (L-FMAU).</a:t>
            </a:r>
            <a:r>
              <a:rPr lang="en-US" dirty="0">
                <a:effectLst/>
                <a:latin typeface="Agency FB" panose="020B0503020202020204" pitchFamily="34" charset="0"/>
                <a:ea typeface="Times New Roman" panose="02020603050405020304" pitchFamily="18" charset="0"/>
              </a:rPr>
              <a:t> </a:t>
            </a:r>
          </a:p>
        </p:txBody>
      </p:sp>
    </p:spTree>
    <p:extLst>
      <p:ext uri="{BB962C8B-B14F-4D97-AF65-F5344CB8AC3E}">
        <p14:creationId xmlns:p14="http://schemas.microsoft.com/office/powerpoint/2010/main" val="279327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F7C59-3F98-49D0-A8E8-5F7C6471B8D7}"/>
              </a:ext>
            </a:extLst>
          </p:cNvPr>
          <p:cNvSpPr>
            <a:spLocks noGrp="1"/>
          </p:cNvSpPr>
          <p:nvPr>
            <p:ph type="title"/>
          </p:nvPr>
        </p:nvSpPr>
        <p:spPr/>
        <p:txBody>
          <a:bodyPr/>
          <a:lstStyle/>
          <a:p>
            <a:pPr algn="ctr"/>
            <a:r>
              <a:rPr lang="en-US" sz="4400" b="1" dirty="0">
                <a:effectLst/>
                <a:latin typeface="Agency FB" panose="020B0503020202020204" pitchFamily="34" charset="0"/>
                <a:ea typeface="Times New Roman" panose="02020603050405020304" pitchFamily="18" charset="0"/>
              </a:rPr>
              <a:t>Treatment </a:t>
            </a:r>
            <a:r>
              <a:rPr lang="en-US" sz="4400" b="1" dirty="0" err="1">
                <a:effectLst/>
                <a:latin typeface="Agency FB" panose="020B0503020202020204" pitchFamily="34" charset="0"/>
                <a:ea typeface="Times New Roman" panose="02020603050405020304" pitchFamily="18" charset="0"/>
              </a:rPr>
              <a:t>ctn’d</a:t>
            </a:r>
            <a:r>
              <a:rPr lang="en-US" sz="4400" b="1" dirty="0">
                <a:effectLst/>
                <a:latin typeface="Agency FB" panose="020B0503020202020204" pitchFamily="34" charset="0"/>
                <a:ea typeface="Times New Roman" panose="02020603050405020304" pitchFamily="18" charset="0"/>
              </a:rPr>
              <a:t>…: </a:t>
            </a:r>
            <a:endParaRPr lang="en-KE" dirty="0"/>
          </a:p>
        </p:txBody>
      </p:sp>
      <p:sp>
        <p:nvSpPr>
          <p:cNvPr id="3" name="Content Placeholder 2">
            <a:extLst>
              <a:ext uri="{FF2B5EF4-FFF2-40B4-BE49-F238E27FC236}">
                <a16:creationId xmlns:a16="http://schemas.microsoft.com/office/drawing/2014/main" id="{CBEC4798-7AAE-4A07-B585-C145FE89349A}"/>
              </a:ext>
            </a:extLst>
          </p:cNvPr>
          <p:cNvSpPr>
            <a:spLocks noGrp="1"/>
          </p:cNvSpPr>
          <p:nvPr>
            <p:ph idx="1"/>
          </p:nvPr>
        </p:nvSpPr>
        <p:spPr>
          <a:xfrm>
            <a:off x="295422" y="1364566"/>
            <a:ext cx="11493304" cy="5493433"/>
          </a:xfrm>
        </p:spPr>
        <p:txBody>
          <a:bodyPr>
            <a:normAutofit/>
          </a:bodyPr>
          <a:lstStyle/>
          <a:p>
            <a:r>
              <a:rPr lang="en-US" sz="2800" dirty="0">
                <a:effectLst/>
                <a:latin typeface="Agency FB" panose="020B0503020202020204" pitchFamily="34" charset="0"/>
                <a:ea typeface="Times New Roman" panose="02020603050405020304" pitchFamily="18" charset="0"/>
              </a:rPr>
              <a:t>Although infants and children who are chronic HBV carriers have little clinical and histologic evidence of liver disease, they are at highest risk to develop cirrhosis and hepatocellular carcinoma. </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Agency FB" panose="020B0503020202020204" pitchFamily="34" charset="0"/>
                <a:ea typeface="Times New Roman" panose="02020603050405020304" pitchFamily="18" charset="0"/>
              </a:rPr>
              <a:t>HBV infection can be effectively prevented after exposure by administration of hepatitis B immunoglobulin (HBIG). </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Agency FB" panose="020B0503020202020204" pitchFamily="34" charset="0"/>
                <a:ea typeface="Times New Roman" panose="02020603050405020304" pitchFamily="18" charset="0"/>
              </a:rPr>
              <a:t>This preparation, with a high titer of anti-HBs, is indicated in the prevention of perinatal transmission from HBV-infected women and should be given to neonates in the first hours of life. </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Agency FB" panose="020B0503020202020204" pitchFamily="34" charset="0"/>
                <a:ea typeface="Times New Roman" panose="02020603050405020304" pitchFamily="18" charset="0"/>
              </a:rPr>
              <a:t>Completion of </a:t>
            </a:r>
            <a:r>
              <a:rPr lang="en-US" sz="2800" dirty="0" err="1">
                <a:effectLst/>
                <a:latin typeface="Agency FB" panose="020B0503020202020204" pitchFamily="34" charset="0"/>
                <a:ea typeface="Times New Roman" panose="02020603050405020304" pitchFamily="18" charset="0"/>
              </a:rPr>
              <a:t>immunoprophylaxis</a:t>
            </a:r>
            <a:r>
              <a:rPr lang="en-US" sz="2800" dirty="0">
                <a:effectLst/>
                <a:latin typeface="Agency FB" panose="020B0503020202020204" pitchFamily="34" charset="0"/>
                <a:ea typeface="Times New Roman" panose="02020603050405020304" pitchFamily="18" charset="0"/>
              </a:rPr>
              <a:t> in this setting is accomplished with active immunization with one of the two licensed HBV vaccines. </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Agency FB" panose="020B0503020202020204" pitchFamily="34" charset="0"/>
                <a:ea typeface="Times New Roman" panose="02020603050405020304" pitchFamily="18" charset="0"/>
              </a:rPr>
              <a:t>HBV vaccination is the most effective strategy to prevent HBV infection. </a:t>
            </a:r>
            <a:endParaRPr lang="en-KE" sz="2800" dirty="0">
              <a:effectLst/>
              <a:latin typeface="Times New Roman" panose="02020603050405020304" pitchFamily="18" charset="0"/>
              <a:ea typeface="Times New Roman" panose="02020603050405020304" pitchFamily="18" charset="0"/>
            </a:endParaRPr>
          </a:p>
          <a:p>
            <a:r>
              <a:rPr lang="en-US" sz="2800" dirty="0">
                <a:effectLst/>
                <a:latin typeface="Agency FB" panose="020B0503020202020204" pitchFamily="34" charset="0"/>
                <a:ea typeface="Times New Roman" panose="02020603050405020304" pitchFamily="18" charset="0"/>
              </a:rPr>
              <a:t>However, postexposure prophylaxis can be achieved by the administration of hepatitis B immunoglobulin (HBIG)</a:t>
            </a:r>
          </a:p>
        </p:txBody>
      </p:sp>
    </p:spTree>
    <p:extLst>
      <p:ext uri="{BB962C8B-B14F-4D97-AF65-F5344CB8AC3E}">
        <p14:creationId xmlns:p14="http://schemas.microsoft.com/office/powerpoint/2010/main" val="1841773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4FA64-13EA-471F-A66B-B378DE5461C2}"/>
              </a:ext>
            </a:extLst>
          </p:cNvPr>
          <p:cNvSpPr>
            <a:spLocks noGrp="1"/>
          </p:cNvSpPr>
          <p:nvPr>
            <p:ph type="title"/>
          </p:nvPr>
        </p:nvSpPr>
        <p:spPr/>
        <p:txBody>
          <a:bodyPr>
            <a:normAutofit/>
          </a:bodyPr>
          <a:lstStyle/>
          <a:p>
            <a:pPr algn="ctr"/>
            <a:r>
              <a:rPr lang="en-US" sz="4000" b="1" dirty="0">
                <a:effectLst/>
                <a:latin typeface="Agency FB" panose="020B0503020202020204" pitchFamily="34" charset="0"/>
                <a:ea typeface="Times New Roman" panose="02020603050405020304" pitchFamily="18" charset="0"/>
                <a:cs typeface="Arial" panose="020B0604020202020204" pitchFamily="34" charset="0"/>
              </a:rPr>
              <a:t>Hepatitis D</a:t>
            </a:r>
            <a:endParaRPr lang="en-KE" sz="4000" dirty="0"/>
          </a:p>
        </p:txBody>
      </p:sp>
      <p:sp>
        <p:nvSpPr>
          <p:cNvPr id="3" name="Content Placeholder 2">
            <a:extLst>
              <a:ext uri="{FF2B5EF4-FFF2-40B4-BE49-F238E27FC236}">
                <a16:creationId xmlns:a16="http://schemas.microsoft.com/office/drawing/2014/main" id="{1A60CE60-9B61-44B3-9240-BDB525D4854D}"/>
              </a:ext>
            </a:extLst>
          </p:cNvPr>
          <p:cNvSpPr>
            <a:spLocks noGrp="1"/>
          </p:cNvSpPr>
          <p:nvPr>
            <p:ph idx="1"/>
          </p:nvPr>
        </p:nvSpPr>
        <p:spPr>
          <a:xfrm>
            <a:off x="838200" y="1505243"/>
            <a:ext cx="10515600" cy="4671720"/>
          </a:xfrm>
        </p:spPr>
        <p:txBody>
          <a:bodyPr>
            <a:noAutofit/>
          </a:bodyPr>
          <a:lstStyle/>
          <a:p>
            <a:r>
              <a:rPr lang="en-US" dirty="0">
                <a:effectLst/>
                <a:latin typeface="Agency FB" panose="020B0503020202020204" pitchFamily="34" charset="0"/>
                <a:ea typeface="Times New Roman" panose="02020603050405020304" pitchFamily="18" charset="0"/>
                <a:cs typeface="Arial" panose="020B0604020202020204" pitchFamily="34" charset="0"/>
              </a:rPr>
              <a:t>HDV is a defective virus that is intimately dependent on HBV, as it requires HBsAg for complete virus assembly and propagation. As such, HDV infection can occur only in individuals infected with HBV, and its pattern of transmission mimics that of HBV.</a:t>
            </a:r>
            <a:r>
              <a:rPr lang="en-US" dirty="0">
                <a:effectLst/>
                <a:latin typeface="Agency FB" panose="020B0503020202020204" pitchFamily="34" charset="0"/>
                <a:ea typeface="Times New Roman" panose="02020603050405020304" pitchFamily="18" charset="0"/>
              </a:rPr>
              <a:t> HDV infection occurs either as a coinfection, in which HDV and HBV are acquired simultaneously, or as a superinfection, in which an HBV-infected individual acquires HDV from a subsequent exposure. Coinfection rarely results in chronic hepatitis, whereas superinfection is commonly associated with chronic disease with risk or progression to cirrhosis. HDV infection should be suspected and carefully sought in cases of fulminant HBV infection or in HBV-infected</a:t>
            </a:r>
            <a:r>
              <a:rPr lang="en-US" dirty="0">
                <a:effectLst/>
                <a:latin typeface="Agency FB" panose="020B0503020202020204" pitchFamily="34" charset="0"/>
                <a:ea typeface="Times New Roman" panose="02020603050405020304" pitchFamily="18" charset="0"/>
                <a:cs typeface="Arial" panose="020B0604020202020204" pitchFamily="34" charset="0"/>
              </a:rPr>
              <a:t> individuals who experience a sudden worsening of their liver disease. The diagnosis of HDV infection is made by the detection of anti-HDV antibody, HDV antigen, or HDV RNA in serum.</a:t>
            </a:r>
            <a:r>
              <a:rPr lang="en-US" dirty="0">
                <a:effectLst/>
                <a:latin typeface="Agency FB" panose="020B0503020202020204" pitchFamily="34" charset="0"/>
                <a:ea typeface="Times New Roman" panose="02020603050405020304" pitchFamily="18" charset="0"/>
              </a:rPr>
              <a:t> </a:t>
            </a:r>
            <a:r>
              <a:rPr lang="en-US" dirty="0">
                <a:effectLst/>
                <a:latin typeface="Agency FB" panose="020B0503020202020204" pitchFamily="34" charset="0"/>
                <a:ea typeface="Times New Roman" panose="02020603050405020304" pitchFamily="18" charset="0"/>
                <a:cs typeface="Arial" panose="020B0604020202020204" pitchFamily="34" charset="0"/>
              </a:rPr>
              <a:t>Antiviral therapies are generally ineffective in chronic HBV/HDV infection. Thus, prevention or treatment of HBV is at present the best method to successfully reduce and eliminate HDV-related liver disease.</a:t>
            </a:r>
            <a:endParaRPr lang="en-K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68254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564B5-4514-4D0A-8B81-9830AE92B428}"/>
              </a:ext>
            </a:extLst>
          </p:cNvPr>
          <p:cNvSpPr>
            <a:spLocks noGrp="1"/>
          </p:cNvSpPr>
          <p:nvPr>
            <p:ph type="title"/>
          </p:nvPr>
        </p:nvSpPr>
        <p:spPr>
          <a:xfrm>
            <a:off x="838200" y="0"/>
            <a:ext cx="10515600" cy="1069146"/>
          </a:xfrm>
        </p:spPr>
        <p:txBody>
          <a:bodyPr>
            <a:normAutofit/>
          </a:bodyPr>
          <a:lstStyle/>
          <a:p>
            <a:pPr algn="ctr"/>
            <a:r>
              <a:rPr lang="en-US" sz="3600" b="1" dirty="0">
                <a:effectLst/>
                <a:latin typeface="Agency FB" panose="020B0503020202020204" pitchFamily="34" charset="0"/>
                <a:ea typeface="Times New Roman" panose="02020603050405020304" pitchFamily="18" charset="0"/>
                <a:cs typeface="Arial" panose="020B0604020202020204" pitchFamily="34" charset="0"/>
              </a:rPr>
              <a:t>Hepatitis C</a:t>
            </a:r>
            <a:endParaRPr lang="en-KE" sz="3600" dirty="0"/>
          </a:p>
        </p:txBody>
      </p:sp>
      <p:sp>
        <p:nvSpPr>
          <p:cNvPr id="4" name="Rectangle 1">
            <a:extLst>
              <a:ext uri="{FF2B5EF4-FFF2-40B4-BE49-F238E27FC236}">
                <a16:creationId xmlns:a16="http://schemas.microsoft.com/office/drawing/2014/main" id="{DD168445-BEEE-44EE-B373-E546B54B8AAF}"/>
              </a:ext>
            </a:extLst>
          </p:cNvPr>
          <p:cNvSpPr>
            <a:spLocks noGrp="1" noChangeArrowheads="1"/>
          </p:cNvSpPr>
          <p:nvPr>
            <p:ph idx="1"/>
          </p:nvPr>
        </p:nvSpPr>
        <p:spPr bwMode="auto">
          <a:xfrm>
            <a:off x="153370" y="770165"/>
            <a:ext cx="11519500"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It is the major causative agent of non-A, non-B hepatitis.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HCV is genetically heterogeneous and has been classified into six types 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multiple subtypes.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HCV type 1 is the most prevalent worldwide and accounts for 70</a:t>
            </a: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cs typeface="Symbol" panose="05050102010706020507" pitchFamily="18" charset="2"/>
              </a:rPr>
              <a:t>%</a:t>
            </a: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of infections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 in the United States.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 Within infected patients, HCV exists as highly heterogeneous populations of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closely related genomes (quasi species); this has turned out to have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important pathobiological implications.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Because HCV is a </a:t>
            </a:r>
            <a:r>
              <a:rPr kumimoji="0" lang="en-US" altLang="en-KE" sz="3600" b="1"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parenterally</a:t>
            </a: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 transmitted pathogen, children at risk include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infants born to HCV-infected mothers and recipients of transfusions of blood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36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and blood products before 1992. </a:t>
            </a:r>
            <a:endParaRPr kumimoji="0" lang="en-US" altLang="en-KE"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62122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 calcmode="lin" valueType="num">
                                      <p:cBhvr additive="base">
                                        <p:cTn id="6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10" end="10"/>
                                            </p:txEl>
                                          </p:spTgt>
                                        </p:tgtEl>
                                        <p:attrNameLst>
                                          <p:attrName>style.visibility</p:attrName>
                                        </p:attrNameLst>
                                      </p:cBhvr>
                                      <p:to>
                                        <p:strVal val="visible"/>
                                      </p:to>
                                    </p:set>
                                    <p:anim calcmode="lin" valueType="num">
                                      <p:cBhvr additive="base">
                                        <p:cTn id="6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C12D6-C25E-4DDE-9374-899B9114BE4C}"/>
              </a:ext>
            </a:extLst>
          </p:cNvPr>
          <p:cNvSpPr>
            <a:spLocks noGrp="1"/>
          </p:cNvSpPr>
          <p:nvPr>
            <p:ph type="title"/>
          </p:nvPr>
        </p:nvSpPr>
        <p:spPr/>
        <p:txBody>
          <a:bodyPr>
            <a:normAutofit/>
          </a:bodyPr>
          <a:lstStyle/>
          <a:p>
            <a:pPr algn="ctr"/>
            <a:r>
              <a:rPr lang="en-US" sz="3600" b="1" dirty="0">
                <a:effectLst/>
                <a:latin typeface="Agency FB" panose="020B0503020202020204" pitchFamily="34" charset="0"/>
                <a:ea typeface="Times New Roman" panose="02020603050405020304" pitchFamily="18" charset="0"/>
                <a:cs typeface="Times New Roman" panose="02020603050405020304" pitchFamily="18" charset="0"/>
              </a:rPr>
              <a:t>Clinical manifestations:</a:t>
            </a:r>
            <a:endParaRPr lang="en-KE" sz="3600" dirty="0"/>
          </a:p>
        </p:txBody>
      </p:sp>
      <p:sp>
        <p:nvSpPr>
          <p:cNvPr id="3" name="Content Placeholder 2">
            <a:extLst>
              <a:ext uri="{FF2B5EF4-FFF2-40B4-BE49-F238E27FC236}">
                <a16:creationId xmlns:a16="http://schemas.microsoft.com/office/drawing/2014/main" id="{2DDE66F0-510D-4E13-97C6-ABCF71C6A886}"/>
              </a:ext>
            </a:extLst>
          </p:cNvPr>
          <p:cNvSpPr>
            <a:spLocks noGrp="1"/>
          </p:cNvSpPr>
          <p:nvPr>
            <p:ph idx="1"/>
          </p:nvPr>
        </p:nvSpPr>
        <p:spPr>
          <a:xfrm>
            <a:off x="239151" y="1223889"/>
            <a:ext cx="11690252" cy="5268986"/>
          </a:xfrm>
        </p:spPr>
        <p:txBody>
          <a:bodyPr>
            <a:normAutofit/>
          </a:bodyPr>
          <a:lstStyle/>
          <a:p>
            <a:r>
              <a:rPr lang="en-US" sz="3600" dirty="0">
                <a:effectLst/>
                <a:latin typeface="Agency FB" panose="020B0503020202020204" pitchFamily="34" charset="0"/>
                <a:ea typeface="Times New Roman" panose="02020603050405020304" pitchFamily="18" charset="0"/>
                <a:cs typeface="Times New Roman" panose="02020603050405020304" pitchFamily="18" charset="0"/>
              </a:rPr>
              <a:t>Acute HCV infection is clinically asymptomatic in the majority of patients; occasionally fatigue, anorexia, myalgia, and manifestations of liver disease such as jaundice and hepatomegaly may be experienced during the acute phase. The importance of HCV infection lies in its propensity to cause insidiously progressive liver damage. HCV infection leads to chronic liver disease in some children. It is generally mild, although aggressive liver disease with fibrosis and even cirrhosis can occur. Extrahepatic manifestations commonly seen in adults,</a:t>
            </a:r>
            <a:r>
              <a:rPr lang="en-US" sz="3600" dirty="0">
                <a:effectLst/>
                <a:latin typeface="Agency FB" panose="020B0503020202020204" pitchFamily="34" charset="0"/>
                <a:ea typeface="Times New Roman" panose="02020603050405020304" pitchFamily="18" charset="0"/>
                <a:cs typeface="Arial" panose="020B0604020202020204" pitchFamily="34" charset="0"/>
              </a:rPr>
              <a:t> such as cryoglobulinemia, membranoproliferative glomerulonephritis, </a:t>
            </a:r>
            <a:r>
              <a:rPr lang="en-US" sz="3600" dirty="0" err="1">
                <a:effectLst/>
                <a:latin typeface="Agency FB" panose="020B0503020202020204" pitchFamily="34" charset="0"/>
                <a:ea typeface="Times New Roman" panose="02020603050405020304" pitchFamily="18" charset="0"/>
                <a:cs typeface="Arial" panose="020B0604020202020204" pitchFamily="34" charset="0"/>
              </a:rPr>
              <a:t>leukocytoclastic</a:t>
            </a:r>
            <a:r>
              <a:rPr lang="en-US" sz="3600" dirty="0">
                <a:effectLst/>
                <a:latin typeface="Agency FB" panose="020B0503020202020204" pitchFamily="34" charset="0"/>
                <a:ea typeface="Times New Roman" panose="02020603050405020304" pitchFamily="18" charset="0"/>
                <a:cs typeface="Arial" panose="020B0604020202020204" pitchFamily="34" charset="0"/>
              </a:rPr>
              <a:t> vasculitis, thyroiditis, and idiopathic thrombocytopenia, are seldom reported in children.</a:t>
            </a:r>
            <a:endParaRPr lang="en-KE" sz="3600" dirty="0"/>
          </a:p>
        </p:txBody>
      </p:sp>
    </p:spTree>
    <p:extLst>
      <p:ext uri="{BB962C8B-B14F-4D97-AF65-F5344CB8AC3E}">
        <p14:creationId xmlns:p14="http://schemas.microsoft.com/office/powerpoint/2010/main" val="348088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04BC7-55D9-4AE5-A1F5-B5F72268B011}"/>
              </a:ext>
            </a:extLst>
          </p:cNvPr>
          <p:cNvSpPr>
            <a:spLocks noGrp="1"/>
          </p:cNvSpPr>
          <p:nvPr>
            <p:ph type="title"/>
          </p:nvPr>
        </p:nvSpPr>
        <p:spPr/>
        <p:txBody>
          <a:bodyPr>
            <a:normAutofit/>
          </a:bodyPr>
          <a:lstStyle/>
          <a:p>
            <a:pPr algn="ctr"/>
            <a:r>
              <a:rPr lang="en-US" sz="4000" b="1" dirty="0">
                <a:effectLst/>
                <a:latin typeface="Agency FB" panose="020B0503020202020204" pitchFamily="34" charset="0"/>
                <a:ea typeface="Times New Roman" panose="02020603050405020304" pitchFamily="18" charset="0"/>
                <a:cs typeface="Times New Roman" panose="02020603050405020304" pitchFamily="18" charset="0"/>
              </a:rPr>
              <a:t>Diagnosis:</a:t>
            </a:r>
            <a:endParaRPr lang="en-KE" sz="4000" dirty="0"/>
          </a:p>
        </p:txBody>
      </p:sp>
      <p:sp>
        <p:nvSpPr>
          <p:cNvPr id="3" name="Content Placeholder 2">
            <a:extLst>
              <a:ext uri="{FF2B5EF4-FFF2-40B4-BE49-F238E27FC236}">
                <a16:creationId xmlns:a16="http://schemas.microsoft.com/office/drawing/2014/main" id="{D9125B15-69F8-4B56-B969-F83428EC1B9D}"/>
              </a:ext>
            </a:extLst>
          </p:cNvPr>
          <p:cNvSpPr>
            <a:spLocks noGrp="1"/>
          </p:cNvSpPr>
          <p:nvPr>
            <p:ph idx="1"/>
          </p:nvPr>
        </p:nvSpPr>
        <p:spPr/>
        <p:txBody>
          <a:bodyPr>
            <a:normAutofit/>
          </a:bodyPr>
          <a:lstStyle/>
          <a:p>
            <a:r>
              <a:rPr lang="en-US" sz="4000" dirty="0">
                <a:effectLst/>
                <a:latin typeface="Agency FB" panose="020B0503020202020204" pitchFamily="34" charset="0"/>
                <a:ea typeface="Times New Roman" panose="02020603050405020304" pitchFamily="18" charset="0"/>
                <a:cs typeface="Times New Roman" panose="02020603050405020304" pitchFamily="18" charset="0"/>
              </a:rPr>
              <a:t>The diagnosis of HCV infection is based on the detection of antibody to HCV (anti-HCV) in serum. </a:t>
            </a:r>
          </a:p>
          <a:p>
            <a:r>
              <a:rPr lang="en-US" sz="4000" dirty="0">
                <a:effectLst/>
                <a:latin typeface="Agency FB" panose="020B0503020202020204" pitchFamily="34" charset="0"/>
                <a:ea typeface="Times New Roman" panose="02020603050405020304" pitchFamily="18" charset="0"/>
                <a:cs typeface="Times New Roman" panose="02020603050405020304" pitchFamily="18" charset="0"/>
              </a:rPr>
              <a:t>Anti-HCV-positive individuals with known risk for HCV infection should be further tested for the presence of virus in serum with the polymerase chain reaction (PCR) technique.</a:t>
            </a:r>
            <a:endParaRPr lang="en-KE" sz="4000" dirty="0"/>
          </a:p>
        </p:txBody>
      </p:sp>
    </p:spTree>
    <p:extLst>
      <p:ext uri="{BB962C8B-B14F-4D97-AF65-F5344CB8AC3E}">
        <p14:creationId xmlns:p14="http://schemas.microsoft.com/office/powerpoint/2010/main" val="28578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E0CA9-86EB-4D35-9F98-75D5F56567EB}"/>
              </a:ext>
            </a:extLst>
          </p:cNvPr>
          <p:cNvSpPr>
            <a:spLocks noGrp="1"/>
          </p:cNvSpPr>
          <p:nvPr>
            <p:ph type="title"/>
          </p:nvPr>
        </p:nvSpPr>
        <p:spPr/>
        <p:txBody>
          <a:bodyPr>
            <a:normAutofit/>
          </a:bodyPr>
          <a:lstStyle/>
          <a:p>
            <a:pPr algn="ctr"/>
            <a:r>
              <a:rPr lang="en-US" sz="4000" b="1" dirty="0">
                <a:effectLst/>
                <a:latin typeface="Agency FB" panose="020B0503020202020204" pitchFamily="34" charset="0"/>
                <a:ea typeface="Times New Roman" panose="02020603050405020304" pitchFamily="18" charset="0"/>
                <a:cs typeface="Times New Roman" panose="02020603050405020304" pitchFamily="18" charset="0"/>
              </a:rPr>
              <a:t>Treatment:</a:t>
            </a:r>
            <a:endParaRPr lang="en-KE" sz="4000" dirty="0"/>
          </a:p>
        </p:txBody>
      </p:sp>
      <p:sp>
        <p:nvSpPr>
          <p:cNvPr id="3" name="Content Placeholder 2">
            <a:extLst>
              <a:ext uri="{FF2B5EF4-FFF2-40B4-BE49-F238E27FC236}">
                <a16:creationId xmlns:a16="http://schemas.microsoft.com/office/drawing/2014/main" id="{548E1619-1300-4B8C-B18E-7FE29EF57141}"/>
              </a:ext>
            </a:extLst>
          </p:cNvPr>
          <p:cNvSpPr>
            <a:spLocks noGrp="1"/>
          </p:cNvSpPr>
          <p:nvPr>
            <p:ph idx="1"/>
          </p:nvPr>
        </p:nvSpPr>
        <p:spPr>
          <a:xfrm>
            <a:off x="838200" y="1690688"/>
            <a:ext cx="10515600" cy="4486275"/>
          </a:xfrm>
        </p:spPr>
        <p:txBody>
          <a:bodyPr>
            <a:noAutofit/>
          </a:bodyPr>
          <a:lstStyle/>
          <a:p>
            <a:r>
              <a:rPr lang="en-KE" sz="3200" b="1" dirty="0">
                <a:effectLst/>
                <a:latin typeface="Agency FB" panose="020B0503020202020204" pitchFamily="34" charset="0"/>
                <a:ea typeface="Times New Roman" panose="02020603050405020304" pitchFamily="18" charset="0"/>
              </a:rPr>
              <a:t> </a:t>
            </a:r>
            <a:r>
              <a:rPr lang="en-US" sz="3200" dirty="0">
                <a:effectLst/>
                <a:latin typeface="Agency FB" panose="020B0503020202020204" pitchFamily="34" charset="0"/>
                <a:ea typeface="Times New Roman" panose="02020603050405020304" pitchFamily="18" charset="0"/>
              </a:rPr>
              <a:t>If, when, and how to treat children with chronic hepatitis C are at present uncertain and controversial, but spontaneous viral remission is unusual, and liver disease may progress silently in children. Accordingly, antiviral therapy may be of benefit but is not yet licensed in the pediatric population. Interferon-</a:t>
            </a:r>
            <a:r>
              <a:rPr lang="en-US" sz="3200" dirty="0">
                <a:effectLst/>
                <a:latin typeface="Agency FB" panose="020B0503020202020204" pitchFamily="34" charset="0"/>
                <a:ea typeface="Times New Roman" panose="02020603050405020304" pitchFamily="18" charset="0"/>
                <a:cs typeface="Symbol" panose="05050102010706020507" pitchFamily="18" charset="2"/>
              </a:rPr>
              <a:t>a</a:t>
            </a:r>
            <a:r>
              <a:rPr lang="en-US" sz="3200" dirty="0">
                <a:effectLst/>
                <a:latin typeface="Agency FB" panose="020B0503020202020204" pitchFamily="34" charset="0"/>
                <a:ea typeface="Times New Roman" panose="02020603050405020304" pitchFamily="18" charset="0"/>
              </a:rPr>
              <a:t> therapy has been generally disappointing in adults, with sustained virologic response achieved in only 10 to 15</a:t>
            </a:r>
            <a:r>
              <a:rPr lang="en-US" sz="3200" dirty="0">
                <a:effectLst/>
                <a:latin typeface="Agency FB" panose="020B0503020202020204" pitchFamily="34" charset="0"/>
                <a:ea typeface="Times New Roman" panose="02020603050405020304" pitchFamily="18" charset="0"/>
                <a:cs typeface="Symbol" panose="05050102010706020507" pitchFamily="18" charset="2"/>
              </a:rPr>
              <a:t>%</a:t>
            </a:r>
            <a:r>
              <a:rPr lang="en-US" sz="3200" dirty="0">
                <a:effectLst/>
                <a:latin typeface="Agency FB" panose="020B0503020202020204" pitchFamily="34" charset="0"/>
                <a:ea typeface="Times New Roman" panose="02020603050405020304" pitchFamily="18" charset="0"/>
              </a:rPr>
              <a:t> of cases. Significantly better results have been obtained with combination interferon-</a:t>
            </a:r>
            <a:r>
              <a:rPr lang="en-US" sz="3200" dirty="0">
                <a:effectLst/>
                <a:latin typeface="Agency FB" panose="020B0503020202020204" pitchFamily="34" charset="0"/>
                <a:ea typeface="Times New Roman" panose="02020603050405020304" pitchFamily="18" charset="0"/>
                <a:cs typeface="Symbol" panose="05050102010706020507" pitchFamily="18" charset="2"/>
              </a:rPr>
              <a:t>a</a:t>
            </a:r>
            <a:r>
              <a:rPr lang="en-US" sz="3200" dirty="0">
                <a:effectLst/>
                <a:latin typeface="Agency FB" panose="020B0503020202020204" pitchFamily="34" charset="0"/>
                <a:ea typeface="Times New Roman" panose="02020603050405020304" pitchFamily="18" charset="0"/>
              </a:rPr>
              <a:t> and ribavirin, a synthetic nucleoside analog with sustained virologic responses observed in 40 to 50</a:t>
            </a:r>
            <a:r>
              <a:rPr lang="en-US" sz="3200" dirty="0">
                <a:effectLst/>
                <a:latin typeface="Agency FB" panose="020B0503020202020204" pitchFamily="34" charset="0"/>
                <a:ea typeface="Times New Roman" panose="02020603050405020304" pitchFamily="18" charset="0"/>
                <a:cs typeface="Symbol" panose="05050102010706020507" pitchFamily="18" charset="2"/>
              </a:rPr>
              <a:t>%</a:t>
            </a:r>
            <a:r>
              <a:rPr lang="en-US" sz="3200" dirty="0">
                <a:effectLst/>
                <a:latin typeface="Agency FB" panose="020B0503020202020204" pitchFamily="34" charset="0"/>
                <a:ea typeface="Times New Roman" panose="02020603050405020304" pitchFamily="18" charset="0"/>
              </a:rPr>
              <a:t> of those treated. </a:t>
            </a:r>
            <a:r>
              <a:rPr lang="en-US" sz="3200" dirty="0">
                <a:effectLst/>
                <a:latin typeface="Agency FB" panose="020B0503020202020204" pitchFamily="34" charset="0"/>
                <a:ea typeface="Times New Roman" panose="02020603050405020304" pitchFamily="18" charset="0"/>
                <a:cs typeface="Arial" panose="020B0604020202020204" pitchFamily="34" charset="0"/>
              </a:rPr>
              <a:t>Sustained responses to interferon-</a:t>
            </a:r>
            <a:r>
              <a:rPr lang="en-US" sz="3200" dirty="0">
                <a:effectLst/>
                <a:latin typeface="Agency FB" panose="020B0503020202020204" pitchFamily="34" charset="0"/>
                <a:ea typeface="Times New Roman" panose="02020603050405020304" pitchFamily="18" charset="0"/>
                <a:cs typeface="Symbol" panose="05050102010706020507" pitchFamily="18" charset="2"/>
              </a:rPr>
              <a:t>a</a:t>
            </a:r>
            <a:r>
              <a:rPr lang="en-US" sz="3200" dirty="0">
                <a:effectLst/>
                <a:latin typeface="Agency FB" panose="020B0503020202020204" pitchFamily="34" charset="0"/>
                <a:ea typeface="Times New Roman" panose="02020603050405020304" pitchFamily="18" charset="0"/>
                <a:cs typeface="Arial" panose="020B0604020202020204" pitchFamily="34" charset="0"/>
              </a:rPr>
              <a:t> therapy are better in children (30-60</a:t>
            </a:r>
            <a:r>
              <a:rPr lang="en-US" sz="3200" dirty="0">
                <a:effectLst/>
                <a:latin typeface="Agency FB" panose="020B0503020202020204" pitchFamily="34" charset="0"/>
                <a:ea typeface="Times New Roman" panose="02020603050405020304" pitchFamily="18" charset="0"/>
                <a:cs typeface="Symbol" panose="05050102010706020507" pitchFamily="18" charset="2"/>
              </a:rPr>
              <a:t>%</a:t>
            </a:r>
            <a:r>
              <a:rPr lang="en-US" sz="3200" dirty="0">
                <a:effectLst/>
                <a:latin typeface="Agency FB" panose="020B0503020202020204" pitchFamily="34" charset="0"/>
                <a:ea typeface="Times New Roman" panose="02020603050405020304" pitchFamily="18" charset="0"/>
                <a:cs typeface="Arial" panose="020B0604020202020204" pitchFamily="34" charset="0"/>
              </a:rPr>
              <a:t>) than in adults but still suboptimal in the small uncontrolled studies reported.</a:t>
            </a:r>
            <a:endParaRPr lang="en-KE"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398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A734F-5404-432A-A7C4-150F700D6BDE}"/>
              </a:ext>
            </a:extLst>
          </p:cNvPr>
          <p:cNvSpPr>
            <a:spLocks noGrp="1"/>
          </p:cNvSpPr>
          <p:nvPr>
            <p:ph type="title"/>
          </p:nvPr>
        </p:nvSpPr>
        <p:spPr/>
        <p:txBody>
          <a:bodyPr>
            <a:normAutofit/>
          </a:bodyPr>
          <a:lstStyle/>
          <a:p>
            <a:pPr algn="ctr"/>
            <a:r>
              <a:rPr lang="en-US" sz="3600" b="1" dirty="0">
                <a:effectLst/>
                <a:latin typeface="Agency FB" panose="020B0503020202020204" pitchFamily="34" charset="0"/>
                <a:ea typeface="Times New Roman" panose="02020603050405020304" pitchFamily="18" charset="0"/>
                <a:cs typeface="Arial" panose="020B0604020202020204" pitchFamily="34" charset="0"/>
              </a:rPr>
              <a:t>Hepatitis E</a:t>
            </a:r>
            <a:endParaRPr lang="en-KE" sz="3600" dirty="0"/>
          </a:p>
        </p:txBody>
      </p:sp>
      <p:sp>
        <p:nvSpPr>
          <p:cNvPr id="4" name="Rectangle 1">
            <a:extLst>
              <a:ext uri="{FF2B5EF4-FFF2-40B4-BE49-F238E27FC236}">
                <a16:creationId xmlns:a16="http://schemas.microsoft.com/office/drawing/2014/main" id="{68E6A05A-7F5A-43D9-886C-E042636BEE1A}"/>
              </a:ext>
            </a:extLst>
          </p:cNvPr>
          <p:cNvSpPr>
            <a:spLocks noGrp="1" noChangeArrowheads="1"/>
          </p:cNvSpPr>
          <p:nvPr>
            <p:ph idx="1"/>
          </p:nvPr>
        </p:nvSpPr>
        <p:spPr bwMode="auto">
          <a:xfrm>
            <a:off x="838200" y="2108468"/>
            <a:ext cx="11346376"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48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HEV is primarily transmitted via the </a:t>
            </a:r>
            <a:r>
              <a:rPr kumimoji="0" lang="en-US" altLang="en-KE" sz="4800" b="1"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fecal-oral route</a:t>
            </a:r>
            <a:r>
              <a:rPr kumimoji="0" lang="en-US" altLang="en-KE" sz="48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48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usually in association with contaminated water.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48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HEV infection is rare in the United States but is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48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responsible for large epidemics and sporadic hepatitis 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48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parts of Asia, Africa, the Middle East, and Mexico. </a:t>
            </a:r>
            <a:endParaRPr kumimoji="0" lang="en-US" altLang="en-KE" sz="4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53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2B3ED-ADD2-4AFA-8154-B81381FEAB39}"/>
              </a:ext>
            </a:extLst>
          </p:cNvPr>
          <p:cNvSpPr>
            <a:spLocks noGrp="1"/>
          </p:cNvSpPr>
          <p:nvPr>
            <p:ph type="title"/>
          </p:nvPr>
        </p:nvSpPr>
        <p:spPr/>
        <p:txBody>
          <a:bodyPr>
            <a:normAutofit/>
          </a:bodyPr>
          <a:lstStyle/>
          <a:p>
            <a:pPr algn="ctr"/>
            <a:r>
              <a:rPr lang="en-US" b="1" dirty="0">
                <a:solidFill>
                  <a:srgbClr val="0070C0"/>
                </a:solidFill>
                <a:effectLst/>
                <a:latin typeface="Agency FB" panose="020B0503020202020204" pitchFamily="34" charset="0"/>
                <a:ea typeface="Times New Roman" panose="02020603050405020304" pitchFamily="18" charset="0"/>
              </a:rPr>
              <a:t>Definition:</a:t>
            </a:r>
            <a:r>
              <a:rPr lang="en-US" dirty="0">
                <a:solidFill>
                  <a:srgbClr val="0070C0"/>
                </a:solidFill>
                <a:effectLst/>
                <a:latin typeface="Agency FB" panose="020B0503020202020204" pitchFamily="34" charset="0"/>
                <a:ea typeface="Times New Roman" panose="02020603050405020304" pitchFamily="18" charset="0"/>
              </a:rPr>
              <a:t> </a:t>
            </a:r>
            <a:endParaRPr lang="en-KE" dirty="0"/>
          </a:p>
        </p:txBody>
      </p:sp>
      <p:sp>
        <p:nvSpPr>
          <p:cNvPr id="3" name="Content Placeholder 2">
            <a:extLst>
              <a:ext uri="{FF2B5EF4-FFF2-40B4-BE49-F238E27FC236}">
                <a16:creationId xmlns:a16="http://schemas.microsoft.com/office/drawing/2014/main" id="{191E37D4-7AD5-43A3-ADD7-26DDB983FFB4}"/>
              </a:ext>
            </a:extLst>
          </p:cNvPr>
          <p:cNvSpPr>
            <a:spLocks noGrp="1"/>
          </p:cNvSpPr>
          <p:nvPr>
            <p:ph idx="1"/>
          </p:nvPr>
        </p:nvSpPr>
        <p:spPr/>
        <p:txBody>
          <a:bodyPr>
            <a:normAutofit/>
          </a:bodyPr>
          <a:lstStyle/>
          <a:p>
            <a:r>
              <a:rPr lang="en-US" dirty="0">
                <a:effectLst/>
                <a:latin typeface="Agency FB" panose="020B0503020202020204" pitchFamily="34" charset="0"/>
                <a:ea typeface="Times New Roman" panose="02020603050405020304" pitchFamily="18" charset="0"/>
              </a:rPr>
              <a:t>Inflammation of the liver, due usually to viral infection but sometimes to toxic agents.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There are five known human viruses that primarily infect the liver and cause hepatitis: hepatitis A, B, C, D, and E viruses. </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All these human hepatitis viruses are RNA viruses, except for hepatitis B, which is a DNA virus.</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The clinical consequences of viral hepatitis vary widely, from asymptomatic infection to overt fulminant liver failure, with a high mortality rate.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Hepatitis B, C, and D virus infections commonly result in chronic hepatitis with its attendant long-term sequelae, including cirrhosis and hepatocellular carcinoma. </a:t>
            </a:r>
            <a:endParaRPr lang="en-K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8268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A78BB-39F3-4640-B548-6B1DB2AA8712}"/>
              </a:ext>
            </a:extLst>
          </p:cNvPr>
          <p:cNvSpPr>
            <a:spLocks noGrp="1"/>
          </p:cNvSpPr>
          <p:nvPr>
            <p:ph type="title"/>
          </p:nvPr>
        </p:nvSpPr>
        <p:spPr/>
        <p:txBody>
          <a:bodyPr>
            <a:normAutofit/>
          </a:bodyPr>
          <a:lstStyle/>
          <a:p>
            <a:pPr algn="ctr"/>
            <a:r>
              <a:rPr lang="en-US" sz="4000" b="1" dirty="0">
                <a:effectLst/>
                <a:latin typeface="Agency FB" panose="020B0503020202020204" pitchFamily="34" charset="0"/>
                <a:ea typeface="Times New Roman" panose="02020603050405020304" pitchFamily="18" charset="0"/>
                <a:cs typeface="Times New Roman" panose="02020603050405020304" pitchFamily="18" charset="0"/>
              </a:rPr>
              <a:t>Clinical manifestations:</a:t>
            </a:r>
            <a:endParaRPr lang="en-KE" sz="4000" dirty="0"/>
          </a:p>
        </p:txBody>
      </p:sp>
      <p:sp>
        <p:nvSpPr>
          <p:cNvPr id="3" name="Content Placeholder 2">
            <a:extLst>
              <a:ext uri="{FF2B5EF4-FFF2-40B4-BE49-F238E27FC236}">
                <a16:creationId xmlns:a16="http://schemas.microsoft.com/office/drawing/2014/main" id="{1662F23F-43FC-4BE4-A67F-B0519ADA78A6}"/>
              </a:ext>
            </a:extLst>
          </p:cNvPr>
          <p:cNvSpPr>
            <a:spLocks noGrp="1"/>
          </p:cNvSpPr>
          <p:nvPr>
            <p:ph idx="1"/>
          </p:nvPr>
        </p:nvSpPr>
        <p:spPr/>
        <p:txBody>
          <a:bodyPr>
            <a:noAutofit/>
          </a:bodyPr>
          <a:lstStyle/>
          <a:p>
            <a:r>
              <a:rPr lang="en-US" sz="3600" dirty="0">
                <a:effectLst/>
                <a:latin typeface="Agency FB" panose="020B0503020202020204" pitchFamily="34" charset="0"/>
                <a:ea typeface="Times New Roman" panose="02020603050405020304" pitchFamily="18" charset="0"/>
                <a:cs typeface="Times New Roman" panose="02020603050405020304" pitchFamily="18" charset="0"/>
              </a:rPr>
              <a:t>Although childhood HEV infection is usually an acute self-limited disease, severe hepatitis and fulminant liver failure with high mortality can occur, particularly in young adults and pregnant women. After a variable incubation period (2-10 weeks), some patients develop a prodrome of fever, generalized malaise, fatigue, and anorexia. Overt manifestations of liver disease including jaundice, abdominal pain, and hepatomegaly are also common. Severe cholestasis, coagulopathy, and changes in mental status herald the development of liver failure, which can be rapidly fatal.</a:t>
            </a:r>
            <a:endParaRPr lang="en-KE" sz="3600" dirty="0"/>
          </a:p>
        </p:txBody>
      </p:sp>
    </p:spTree>
    <p:extLst>
      <p:ext uri="{BB962C8B-B14F-4D97-AF65-F5344CB8AC3E}">
        <p14:creationId xmlns:p14="http://schemas.microsoft.com/office/powerpoint/2010/main" val="376938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26E2C-B10D-44E5-94BC-6355B70886EE}"/>
              </a:ext>
            </a:extLst>
          </p:cNvPr>
          <p:cNvSpPr>
            <a:spLocks noGrp="1"/>
          </p:cNvSpPr>
          <p:nvPr>
            <p:ph type="title"/>
          </p:nvPr>
        </p:nvSpPr>
        <p:spPr/>
        <p:txBody>
          <a:bodyPr>
            <a:normAutofit/>
          </a:bodyPr>
          <a:lstStyle/>
          <a:p>
            <a:pPr algn="ctr"/>
            <a:r>
              <a:rPr lang="en-US" b="1" dirty="0">
                <a:effectLst/>
                <a:latin typeface="Agency FB" panose="020B0503020202020204" pitchFamily="34" charset="0"/>
                <a:ea typeface="Times New Roman" panose="02020603050405020304" pitchFamily="18" charset="0"/>
                <a:cs typeface="Times New Roman" panose="02020603050405020304" pitchFamily="18" charset="0"/>
              </a:rPr>
              <a:t>Diagnosis:</a:t>
            </a:r>
            <a:endParaRPr lang="en-KE" dirty="0"/>
          </a:p>
        </p:txBody>
      </p:sp>
      <p:sp>
        <p:nvSpPr>
          <p:cNvPr id="3" name="Content Placeholder 2">
            <a:extLst>
              <a:ext uri="{FF2B5EF4-FFF2-40B4-BE49-F238E27FC236}">
                <a16:creationId xmlns:a16="http://schemas.microsoft.com/office/drawing/2014/main" id="{F6144EDA-2399-4476-B911-B3C09E22DB56}"/>
              </a:ext>
            </a:extLst>
          </p:cNvPr>
          <p:cNvSpPr>
            <a:spLocks noGrp="1"/>
          </p:cNvSpPr>
          <p:nvPr>
            <p:ph idx="1"/>
          </p:nvPr>
        </p:nvSpPr>
        <p:spPr/>
        <p:txBody>
          <a:bodyPr>
            <a:normAutofit/>
          </a:bodyPr>
          <a:lstStyle/>
          <a:p>
            <a:r>
              <a:rPr lang="en-US" sz="4000" dirty="0">
                <a:effectLst/>
                <a:ea typeface="Times New Roman" panose="02020603050405020304" pitchFamily="18" charset="0"/>
                <a:cs typeface="Times New Roman" panose="02020603050405020304" pitchFamily="18" charset="0"/>
              </a:rPr>
              <a:t>The diagnosis of HEV infection relies on the detection of anti-HEV antibody in the appropriate clinical setting.</a:t>
            </a:r>
          </a:p>
          <a:p>
            <a:pPr algn="l"/>
            <a:r>
              <a:rPr lang="en-US" sz="4000" b="1" i="0" dirty="0">
                <a:effectLst/>
              </a:rPr>
              <a:t>Treatment</a:t>
            </a:r>
          </a:p>
          <a:p>
            <a:pPr algn="l"/>
            <a:r>
              <a:rPr lang="en-US" sz="4000" b="0" i="0" dirty="0">
                <a:effectLst/>
              </a:rPr>
              <a:t>In most cases, hepatitis E goes away on its own in about 4-6 weeks.</a:t>
            </a:r>
          </a:p>
        </p:txBody>
      </p:sp>
    </p:spTree>
    <p:extLst>
      <p:ext uri="{BB962C8B-B14F-4D97-AF65-F5344CB8AC3E}">
        <p14:creationId xmlns:p14="http://schemas.microsoft.com/office/powerpoint/2010/main" val="3926996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637654-585A-4C50-AB91-F1D0AC1D527A}"/>
              </a:ext>
            </a:extLst>
          </p:cNvPr>
          <p:cNvSpPr>
            <a:spLocks noGrp="1"/>
          </p:cNvSpPr>
          <p:nvPr>
            <p:ph type="ctrTitle"/>
          </p:nvPr>
        </p:nvSpPr>
        <p:spPr/>
        <p:txBody>
          <a:bodyPr/>
          <a:lstStyle/>
          <a:p>
            <a:r>
              <a:rPr lang="en-US" dirty="0"/>
              <a:t>Thanks</a:t>
            </a:r>
            <a:endParaRPr lang="en-KE" dirty="0"/>
          </a:p>
        </p:txBody>
      </p:sp>
      <p:sp>
        <p:nvSpPr>
          <p:cNvPr id="5" name="Subtitle 4">
            <a:extLst>
              <a:ext uri="{FF2B5EF4-FFF2-40B4-BE49-F238E27FC236}">
                <a16:creationId xmlns:a16="http://schemas.microsoft.com/office/drawing/2014/main" id="{CCD58069-58A0-498A-8C41-72D14E27BD81}"/>
              </a:ext>
            </a:extLst>
          </p:cNvPr>
          <p:cNvSpPr>
            <a:spLocks noGrp="1"/>
          </p:cNvSpPr>
          <p:nvPr>
            <p:ph type="subTitle" idx="1"/>
          </p:nvPr>
        </p:nvSpPr>
        <p:spPr/>
        <p:txBody>
          <a:bodyPr>
            <a:normAutofit/>
          </a:bodyPr>
          <a:lstStyle/>
          <a:p>
            <a:r>
              <a:rPr lang="en-US" sz="3600" dirty="0"/>
              <a:t>End of Presentation</a:t>
            </a:r>
            <a:endParaRPr lang="en-KE" sz="3600" dirty="0"/>
          </a:p>
        </p:txBody>
      </p:sp>
    </p:spTree>
    <p:extLst>
      <p:ext uri="{BB962C8B-B14F-4D97-AF65-F5344CB8AC3E}">
        <p14:creationId xmlns:p14="http://schemas.microsoft.com/office/powerpoint/2010/main" val="91293646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0249E-4308-4F70-B706-424717A6F389}"/>
              </a:ext>
            </a:extLst>
          </p:cNvPr>
          <p:cNvSpPr>
            <a:spLocks noGrp="1"/>
          </p:cNvSpPr>
          <p:nvPr>
            <p:ph type="title"/>
          </p:nvPr>
        </p:nvSpPr>
        <p:spPr>
          <a:xfrm>
            <a:off x="838200" y="1"/>
            <a:ext cx="10515600" cy="872196"/>
          </a:xfrm>
        </p:spPr>
        <p:txBody>
          <a:bodyPr>
            <a:normAutofit/>
          </a:bodyPr>
          <a:lstStyle/>
          <a:p>
            <a:pPr algn="ctr"/>
            <a:r>
              <a:rPr lang="en-US" sz="3600" b="1" dirty="0">
                <a:effectLst/>
                <a:latin typeface="Agency FB" panose="020B0503020202020204" pitchFamily="34" charset="0"/>
                <a:ea typeface="Times New Roman" panose="02020603050405020304" pitchFamily="18" charset="0"/>
              </a:rPr>
              <a:t>Hepatitis A</a:t>
            </a:r>
            <a:endParaRPr lang="en-KE" sz="3600" dirty="0"/>
          </a:p>
        </p:txBody>
      </p:sp>
      <p:sp>
        <p:nvSpPr>
          <p:cNvPr id="3" name="Content Placeholder 2">
            <a:extLst>
              <a:ext uri="{FF2B5EF4-FFF2-40B4-BE49-F238E27FC236}">
                <a16:creationId xmlns:a16="http://schemas.microsoft.com/office/drawing/2014/main" id="{A2602F91-4130-426A-BFE3-5C2CEAF5FFE6}"/>
              </a:ext>
            </a:extLst>
          </p:cNvPr>
          <p:cNvSpPr>
            <a:spLocks noGrp="1"/>
          </p:cNvSpPr>
          <p:nvPr>
            <p:ph idx="1"/>
          </p:nvPr>
        </p:nvSpPr>
        <p:spPr>
          <a:xfrm>
            <a:off x="379828" y="872196"/>
            <a:ext cx="11394830" cy="5880295"/>
          </a:xfrm>
        </p:spPr>
        <p:txBody>
          <a:bodyPr>
            <a:normAutofit/>
          </a:bodyPr>
          <a:lstStyle/>
          <a:p>
            <a:r>
              <a:rPr lang="en-US" dirty="0">
                <a:effectLst/>
                <a:latin typeface="Agency FB" panose="020B0503020202020204" pitchFamily="34" charset="0"/>
                <a:ea typeface="Times New Roman" panose="02020603050405020304" pitchFamily="18" charset="0"/>
              </a:rPr>
              <a:t>HAV is a highly contagious agent that is primarily transmitted via the </a:t>
            </a:r>
            <a:r>
              <a:rPr lang="en-US" b="1" dirty="0">
                <a:effectLst/>
                <a:latin typeface="Agency FB" panose="020B0503020202020204" pitchFamily="34" charset="0"/>
                <a:ea typeface="Times New Roman" panose="02020603050405020304" pitchFamily="18" charset="0"/>
              </a:rPr>
              <a:t>fecal-oral route</a:t>
            </a:r>
            <a:r>
              <a:rPr lang="en-US" dirty="0">
                <a:effectLst/>
                <a:latin typeface="Agency FB" panose="020B0503020202020204" pitchFamily="34" charset="0"/>
                <a:ea typeface="Times New Roman" panose="02020603050405020304" pitchFamily="18" charset="0"/>
              </a:rPr>
              <a:t>.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HAV infection is more common among those of low socioeconomic status, where crowded living and suboptimal sanitary conditions are likely to facilitate viral spread through close personal contact.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cs typeface="Arial" panose="020B0604020202020204" pitchFamily="34" charset="0"/>
              </a:rPr>
              <a:t>HAV infection may be acquired by the ingestion of contaminated water, milk, or foods, particularly raw or undercooked shellfish, fresh fruits, or raw vegetables.</a:t>
            </a:r>
            <a:r>
              <a:rPr lang="en-US" dirty="0">
                <a:effectLst/>
                <a:latin typeface="Agency FB" panose="020B0503020202020204" pitchFamily="34" charset="0"/>
                <a:ea typeface="Times New Roman" panose="02020603050405020304" pitchFamily="18" charset="0"/>
              </a:rPr>
              <a:t>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Following ingestion, HAV replicates in the small intestine, migrates to the liver via the portal circulation, and infects hepatocytes through interactions with membrane-bound receptors.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Mature HAV virions are then excreted into bile and feces.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The incubation period before clinical symptoms of HAV manifest is short, between 2 and 6 weeks (average 4 weeks). </a:t>
            </a:r>
            <a:endParaRPr lang="en-K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27212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C576B-AFDB-4488-A19A-8127602ACF3D}"/>
              </a:ext>
            </a:extLst>
          </p:cNvPr>
          <p:cNvSpPr>
            <a:spLocks noGrp="1"/>
          </p:cNvSpPr>
          <p:nvPr>
            <p:ph type="title"/>
          </p:nvPr>
        </p:nvSpPr>
        <p:spPr/>
        <p:txBody>
          <a:bodyPr>
            <a:normAutofit/>
          </a:bodyPr>
          <a:lstStyle/>
          <a:p>
            <a:pPr algn="ctr"/>
            <a:r>
              <a:rPr lang="en-US" sz="3600" b="1" dirty="0">
                <a:effectLst/>
                <a:latin typeface="Agency FB" panose="020B0503020202020204" pitchFamily="34" charset="0"/>
                <a:ea typeface="Times New Roman" panose="02020603050405020304" pitchFamily="18" charset="0"/>
              </a:rPr>
              <a:t>Clinical manifestations:</a:t>
            </a:r>
            <a:r>
              <a:rPr lang="en-US" sz="3600" dirty="0">
                <a:effectLst/>
                <a:latin typeface="Agency FB" panose="020B0503020202020204" pitchFamily="34" charset="0"/>
                <a:ea typeface="Times New Roman" panose="02020603050405020304" pitchFamily="18" charset="0"/>
              </a:rPr>
              <a:t> </a:t>
            </a:r>
            <a:endParaRPr lang="en-KE" sz="3600" dirty="0"/>
          </a:p>
        </p:txBody>
      </p:sp>
      <p:sp>
        <p:nvSpPr>
          <p:cNvPr id="3" name="Content Placeholder 2">
            <a:extLst>
              <a:ext uri="{FF2B5EF4-FFF2-40B4-BE49-F238E27FC236}">
                <a16:creationId xmlns:a16="http://schemas.microsoft.com/office/drawing/2014/main" id="{FD145FB7-95CC-468E-88C1-774C83BC8BF2}"/>
              </a:ext>
            </a:extLst>
          </p:cNvPr>
          <p:cNvSpPr>
            <a:spLocks noGrp="1"/>
          </p:cNvSpPr>
          <p:nvPr>
            <p:ph idx="1"/>
          </p:nvPr>
        </p:nvSpPr>
        <p:spPr/>
        <p:txBody>
          <a:bodyPr>
            <a:noAutofit/>
          </a:bodyPr>
          <a:lstStyle/>
          <a:p>
            <a:r>
              <a:rPr lang="en-US" dirty="0">
                <a:effectLst/>
                <a:latin typeface="Agency FB" panose="020B0503020202020204" pitchFamily="34" charset="0"/>
                <a:ea typeface="Times New Roman" panose="02020603050405020304" pitchFamily="18" charset="0"/>
              </a:rPr>
              <a:t>HAV infection begins with a prodromal stage characterized by generalized malaise, fatigue, fever, chills, arthralgia, myalgia, nausea, vomiting, diarrhea, and anorexia.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The prodrome lasts a few days and is followed by overt manifestations of liver disease including jaundice, hepatomegaly (which may be tender), splenomegaly, dark urine, and light-colored stools.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Variable but consistent elevations of biochemical indices of liver injury such as elevated serum aminotransferase, alkaline phosphatase values, and hyperbilirubinemia are evident in nearly all affected individuals.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cs typeface="Arial" panose="020B0604020202020204" pitchFamily="34" charset="0"/>
              </a:rPr>
              <a:t>The severity of disease caused by HAV infection is inversely correlated to age; icteric HAV infection occurs in only approximately 10</a:t>
            </a:r>
            <a:r>
              <a:rPr lang="en-US" dirty="0">
                <a:effectLst/>
                <a:latin typeface="Agency FB" panose="020B0503020202020204" pitchFamily="34" charset="0"/>
                <a:ea typeface="Times New Roman" panose="02020603050405020304" pitchFamily="18" charset="0"/>
                <a:cs typeface="Symbol" panose="05050102010706020507" pitchFamily="18" charset="2"/>
              </a:rPr>
              <a:t>%</a:t>
            </a:r>
            <a:r>
              <a:rPr lang="en-US" dirty="0">
                <a:effectLst/>
                <a:latin typeface="Agency FB" panose="020B0503020202020204" pitchFamily="34" charset="0"/>
                <a:ea typeface="Times New Roman" panose="02020603050405020304" pitchFamily="18" charset="0"/>
                <a:cs typeface="Arial" panose="020B0604020202020204" pitchFamily="34" charset="0"/>
              </a:rPr>
              <a:t> of children younger than 5 years but in up to 80</a:t>
            </a:r>
            <a:r>
              <a:rPr lang="en-US" dirty="0">
                <a:effectLst/>
                <a:latin typeface="Agency FB" panose="020B0503020202020204" pitchFamily="34" charset="0"/>
                <a:ea typeface="Times New Roman" panose="02020603050405020304" pitchFamily="18" charset="0"/>
                <a:cs typeface="Symbol" panose="05050102010706020507" pitchFamily="18" charset="2"/>
              </a:rPr>
              <a:t>%</a:t>
            </a:r>
            <a:r>
              <a:rPr lang="en-US" dirty="0">
                <a:effectLst/>
                <a:latin typeface="Agency FB" panose="020B0503020202020204" pitchFamily="34" charset="0"/>
                <a:ea typeface="Times New Roman" panose="02020603050405020304" pitchFamily="18" charset="0"/>
                <a:cs typeface="Arial" panose="020B0604020202020204" pitchFamily="34" charset="0"/>
              </a:rPr>
              <a:t> of adults. </a:t>
            </a:r>
            <a:endParaRPr lang="en-K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1864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22229-4F20-4429-852E-51B5C6B278C5}"/>
              </a:ext>
            </a:extLst>
          </p:cNvPr>
          <p:cNvSpPr>
            <a:spLocks noGrp="1"/>
          </p:cNvSpPr>
          <p:nvPr>
            <p:ph type="title"/>
          </p:nvPr>
        </p:nvSpPr>
        <p:spPr/>
        <p:txBody>
          <a:bodyPr>
            <a:normAutofit/>
          </a:bodyPr>
          <a:lstStyle/>
          <a:p>
            <a:pPr algn="ctr"/>
            <a:r>
              <a:rPr lang="en-US" sz="4000" b="1" dirty="0">
                <a:effectLst/>
                <a:latin typeface="Agency FB" panose="020B0503020202020204" pitchFamily="34" charset="0"/>
                <a:ea typeface="Times New Roman" panose="02020603050405020304" pitchFamily="18" charset="0"/>
                <a:cs typeface="Arial" panose="020B0604020202020204" pitchFamily="34" charset="0"/>
              </a:rPr>
              <a:t>Diagnosis:</a:t>
            </a:r>
            <a:r>
              <a:rPr lang="en-US" sz="4000" dirty="0">
                <a:effectLst/>
                <a:latin typeface="Agency FB" panose="020B0503020202020204" pitchFamily="34" charset="0"/>
                <a:ea typeface="Times New Roman" panose="02020603050405020304" pitchFamily="18" charset="0"/>
                <a:cs typeface="Arial" panose="020B0604020202020204" pitchFamily="34" charset="0"/>
              </a:rPr>
              <a:t> </a:t>
            </a:r>
            <a:endParaRPr lang="en-KE" sz="4000" dirty="0"/>
          </a:p>
        </p:txBody>
      </p:sp>
      <p:sp>
        <p:nvSpPr>
          <p:cNvPr id="3" name="Content Placeholder 2">
            <a:extLst>
              <a:ext uri="{FF2B5EF4-FFF2-40B4-BE49-F238E27FC236}">
                <a16:creationId xmlns:a16="http://schemas.microsoft.com/office/drawing/2014/main" id="{E8A1CB66-395E-4B0C-BEAF-8577F20C0967}"/>
              </a:ext>
            </a:extLst>
          </p:cNvPr>
          <p:cNvSpPr>
            <a:spLocks noGrp="1"/>
          </p:cNvSpPr>
          <p:nvPr>
            <p:ph idx="1"/>
          </p:nvPr>
        </p:nvSpPr>
        <p:spPr>
          <a:xfrm>
            <a:off x="838200" y="1533378"/>
            <a:ext cx="10515600" cy="4643585"/>
          </a:xfrm>
        </p:spPr>
        <p:txBody>
          <a:bodyPr>
            <a:noAutofit/>
          </a:bodyPr>
          <a:lstStyle/>
          <a:p>
            <a:r>
              <a:rPr lang="en-US" dirty="0">
                <a:effectLst/>
                <a:latin typeface="Agency FB" panose="020B0503020202020204" pitchFamily="34" charset="0"/>
                <a:ea typeface="Times New Roman" panose="02020603050405020304" pitchFamily="18" charset="0"/>
              </a:rPr>
              <a:t>The diagnosis of HAV infection relies on the demonstration of specific serologic markers. Antibody to HAV (anti-HAV) of the IgM type, which is detected early after infection and is present by the onset of clinical disease, serves as the indicator of acute viral infection or recent exposure to HAV.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The level of anti-HAV IgM peaks shortly after infection and then gradually declines and becomes undetectable by 8 to 12 weeks. </a:t>
            </a:r>
            <a:endParaRPr lang="en-KE"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After acute illness, anti-HAV of the IgG class remains detectable indefinitely, and patients with serum anti-HAV are immune to reinfection</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In contrast, IgG-type anti-HAV gradually rises and presumably persists indefinitely. </a:t>
            </a:r>
            <a:endParaRPr lang="en-KE" dirty="0">
              <a:effectLst/>
              <a:latin typeface="Times New Roman" panose="02020603050405020304" pitchFamily="18" charset="0"/>
              <a:ea typeface="Times New Roman" panose="02020603050405020304" pitchFamily="18" charset="0"/>
            </a:endParaRPr>
          </a:p>
          <a:p>
            <a:r>
              <a:rPr lang="en-US" dirty="0">
                <a:effectLst/>
                <a:latin typeface="Agency FB" panose="020B0503020202020204" pitchFamily="34" charset="0"/>
                <a:ea typeface="Times New Roman" panose="02020603050405020304" pitchFamily="18" charset="0"/>
              </a:rPr>
              <a:t>This test is used to determine past infection or immunization. </a:t>
            </a:r>
            <a:endParaRPr lang="en-K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6622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ECBC2-3F73-4DCE-A13C-56C5A19AEFD4}"/>
              </a:ext>
            </a:extLst>
          </p:cNvPr>
          <p:cNvSpPr>
            <a:spLocks noGrp="1"/>
          </p:cNvSpPr>
          <p:nvPr>
            <p:ph type="title"/>
          </p:nvPr>
        </p:nvSpPr>
        <p:spPr/>
        <p:txBody>
          <a:bodyPr>
            <a:normAutofit/>
          </a:bodyPr>
          <a:lstStyle/>
          <a:p>
            <a:pPr algn="ctr"/>
            <a:r>
              <a:rPr lang="en-US" sz="3600" b="1" dirty="0">
                <a:effectLst/>
                <a:latin typeface="Agency FB" panose="020B0503020202020204" pitchFamily="34" charset="0"/>
                <a:ea typeface="Times New Roman" panose="02020603050405020304" pitchFamily="18" charset="0"/>
              </a:rPr>
              <a:t>Treatment:</a:t>
            </a:r>
            <a:r>
              <a:rPr lang="en-US" sz="3600" dirty="0">
                <a:effectLst/>
                <a:latin typeface="Agency FB" panose="020B0503020202020204" pitchFamily="34" charset="0"/>
                <a:ea typeface="Times New Roman" panose="02020603050405020304" pitchFamily="18" charset="0"/>
              </a:rPr>
              <a:t> </a:t>
            </a:r>
            <a:endParaRPr lang="en-KE" sz="3600" dirty="0"/>
          </a:p>
        </p:txBody>
      </p:sp>
      <p:sp>
        <p:nvSpPr>
          <p:cNvPr id="3" name="Content Placeholder 2">
            <a:extLst>
              <a:ext uri="{FF2B5EF4-FFF2-40B4-BE49-F238E27FC236}">
                <a16:creationId xmlns:a16="http://schemas.microsoft.com/office/drawing/2014/main" id="{1211801E-371C-43CA-BB43-74B24D4A5F75}"/>
              </a:ext>
            </a:extLst>
          </p:cNvPr>
          <p:cNvSpPr>
            <a:spLocks noGrp="1"/>
          </p:cNvSpPr>
          <p:nvPr>
            <p:ph idx="1"/>
          </p:nvPr>
        </p:nvSpPr>
        <p:spPr/>
        <p:txBody>
          <a:bodyPr>
            <a:normAutofit/>
          </a:bodyPr>
          <a:lstStyle/>
          <a:p>
            <a:r>
              <a:rPr lang="en-US" sz="3600" dirty="0">
                <a:effectLst/>
                <a:latin typeface="Agency FB" panose="020B0503020202020204" pitchFamily="34" charset="0"/>
                <a:ea typeface="Times New Roman" panose="02020603050405020304" pitchFamily="18" charset="0"/>
              </a:rPr>
              <a:t>In young patients hepatitis A virus infection is usually a self-limited disease that does not become chronic and rarely results in death. </a:t>
            </a:r>
            <a:endParaRPr lang="en-KE" sz="3600" dirty="0">
              <a:effectLst/>
              <a:latin typeface="Times New Roman" panose="02020603050405020304" pitchFamily="18" charset="0"/>
              <a:ea typeface="Times New Roman" panose="02020603050405020304" pitchFamily="18" charset="0"/>
            </a:endParaRPr>
          </a:p>
          <a:p>
            <a:r>
              <a:rPr lang="en-US" sz="3600" dirty="0">
                <a:effectLst/>
                <a:latin typeface="Agency FB" panose="020B0503020202020204" pitchFamily="34" charset="0"/>
                <a:ea typeface="Times New Roman" panose="02020603050405020304" pitchFamily="18" charset="0"/>
              </a:rPr>
              <a:t>Thus, management is generally supportive during the acute illness. </a:t>
            </a:r>
            <a:endParaRPr lang="en-KE" sz="3600" dirty="0">
              <a:effectLst/>
              <a:latin typeface="Times New Roman" panose="02020603050405020304" pitchFamily="18" charset="0"/>
              <a:ea typeface="Times New Roman" panose="02020603050405020304" pitchFamily="18" charset="0"/>
            </a:endParaRPr>
          </a:p>
          <a:p>
            <a:r>
              <a:rPr lang="en-US" sz="3600" dirty="0">
                <a:effectLst/>
                <a:latin typeface="Agency FB" panose="020B0503020202020204" pitchFamily="34" charset="0"/>
                <a:ea typeface="Times New Roman" panose="02020603050405020304" pitchFamily="18" charset="0"/>
              </a:rPr>
              <a:t>Preexposure prevention of HAV infection can be accomplished by the administration of immunoglobulin as passive immunization or by administration of one of the currently licensed vaccines for active immunization</a:t>
            </a:r>
            <a:endParaRPr lang="en-KE"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4047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5B25C-8888-4777-9BC9-57CCD16C304D}"/>
              </a:ext>
            </a:extLst>
          </p:cNvPr>
          <p:cNvSpPr>
            <a:spLocks noGrp="1"/>
          </p:cNvSpPr>
          <p:nvPr>
            <p:ph type="title"/>
          </p:nvPr>
        </p:nvSpPr>
        <p:spPr/>
        <p:txBody>
          <a:bodyPr>
            <a:normAutofit/>
          </a:bodyPr>
          <a:lstStyle/>
          <a:p>
            <a:pPr algn="ctr"/>
            <a:r>
              <a:rPr lang="en-US" sz="3600" b="1" dirty="0">
                <a:solidFill>
                  <a:srgbClr val="FF0000"/>
                </a:solidFill>
                <a:effectLst/>
                <a:latin typeface="Agency FB" panose="020B0503020202020204" pitchFamily="34" charset="0"/>
                <a:ea typeface="Times New Roman" panose="02020603050405020304" pitchFamily="18" charset="0"/>
              </a:rPr>
              <a:t>Hepatitis B</a:t>
            </a:r>
            <a:endParaRPr lang="en-KE" sz="3600" dirty="0"/>
          </a:p>
        </p:txBody>
      </p:sp>
      <p:sp>
        <p:nvSpPr>
          <p:cNvPr id="3" name="Content Placeholder 2">
            <a:extLst>
              <a:ext uri="{FF2B5EF4-FFF2-40B4-BE49-F238E27FC236}">
                <a16:creationId xmlns:a16="http://schemas.microsoft.com/office/drawing/2014/main" id="{2AA98902-59DC-4A75-B457-DC0173BA85E0}"/>
              </a:ext>
            </a:extLst>
          </p:cNvPr>
          <p:cNvSpPr>
            <a:spLocks noGrp="1"/>
          </p:cNvSpPr>
          <p:nvPr>
            <p:ph idx="1"/>
          </p:nvPr>
        </p:nvSpPr>
        <p:spPr>
          <a:xfrm>
            <a:off x="838200" y="1237957"/>
            <a:ext cx="10515600" cy="4939006"/>
          </a:xfrm>
        </p:spPr>
        <p:txBody>
          <a:bodyPr>
            <a:noAutofit/>
          </a:bodyPr>
          <a:lstStyle/>
          <a:p>
            <a:pPr marL="342900" lvl="0" indent="-342900">
              <a:buFont typeface="Symbol" panose="05050102010706020507" pitchFamily="18" charset="2"/>
              <a:buChar char=""/>
            </a:pPr>
            <a:r>
              <a:rPr lang="en-US" sz="2400" dirty="0">
                <a:effectLst/>
                <a:latin typeface="Agency FB" panose="020B0503020202020204" pitchFamily="34" charset="0"/>
                <a:ea typeface="Times New Roman" panose="02020603050405020304" pitchFamily="18" charset="0"/>
              </a:rPr>
              <a:t>Hepatitis B virus is a DNA virus </a:t>
            </a:r>
            <a:endParaRPr lang="en-KE" sz="2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400" dirty="0">
                <a:effectLst/>
                <a:latin typeface="Agency FB" panose="020B0503020202020204" pitchFamily="34" charset="0"/>
                <a:ea typeface="Times New Roman" panose="02020603050405020304" pitchFamily="18" charset="0"/>
              </a:rPr>
              <a:t>HBV is now recognized as one of a family of animal viruses, </a:t>
            </a:r>
            <a:r>
              <a:rPr lang="en-US" sz="2400" dirty="0" err="1">
                <a:effectLst/>
                <a:latin typeface="Agency FB" panose="020B0503020202020204" pitchFamily="34" charset="0"/>
                <a:ea typeface="Times New Roman" panose="02020603050405020304" pitchFamily="18" charset="0"/>
              </a:rPr>
              <a:t>hepadnaviruses</a:t>
            </a:r>
            <a:r>
              <a:rPr lang="en-US" sz="2400" dirty="0">
                <a:effectLst/>
                <a:latin typeface="Agency FB" panose="020B0503020202020204" pitchFamily="34" charset="0"/>
                <a:ea typeface="Times New Roman" panose="02020603050405020304" pitchFamily="18" charset="0"/>
              </a:rPr>
              <a:t> (hepatotropic DNA viruses), and is classified as </a:t>
            </a:r>
            <a:r>
              <a:rPr lang="en-US" sz="2400" dirty="0" err="1">
                <a:effectLst/>
                <a:latin typeface="Agency FB" panose="020B0503020202020204" pitchFamily="34" charset="0"/>
                <a:ea typeface="Times New Roman" panose="02020603050405020304" pitchFamily="18" charset="0"/>
              </a:rPr>
              <a:t>hepadnavirus</a:t>
            </a:r>
            <a:r>
              <a:rPr lang="en-US" sz="2400" dirty="0">
                <a:effectLst/>
                <a:latin typeface="Agency FB" panose="020B0503020202020204" pitchFamily="34" charset="0"/>
                <a:ea typeface="Times New Roman" panose="02020603050405020304" pitchFamily="18" charset="0"/>
              </a:rPr>
              <a:t> type 1</a:t>
            </a:r>
            <a:endParaRPr lang="en-KE" sz="2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400" dirty="0">
                <a:effectLst/>
                <a:latin typeface="Agency FB" panose="020B0503020202020204" pitchFamily="34" charset="0"/>
                <a:ea typeface="Times New Roman" panose="02020603050405020304" pitchFamily="18" charset="0"/>
              </a:rPr>
              <a:t>Like HBV, all have the same distinctive three morphologic forms, have counterparts to the envelope and nucleocapsid virus antigens of HBV, replicate in the liver but exist in extrahepatic sites, contain their own endogenous DNA polymerase, have partially double-strand and partially single-strand genomes, are associated with acute and chronic hepatitis and hepatocellular carcinoma, and rely on a replicative strategy unique among DNA viruses but typical of retroviruses</a:t>
            </a:r>
            <a:endParaRPr lang="en-KE" sz="2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400" dirty="0">
                <a:effectLst/>
                <a:latin typeface="Agency FB" panose="020B0503020202020204" pitchFamily="34" charset="0"/>
                <a:ea typeface="Times New Roman" panose="02020603050405020304" pitchFamily="18" charset="0"/>
              </a:rPr>
              <a:t>Instead of DNA replication directly from a DNA template, </a:t>
            </a:r>
            <a:r>
              <a:rPr lang="en-US" sz="2400" dirty="0" err="1">
                <a:effectLst/>
                <a:latin typeface="Agency FB" panose="020B0503020202020204" pitchFamily="34" charset="0"/>
                <a:ea typeface="Times New Roman" panose="02020603050405020304" pitchFamily="18" charset="0"/>
              </a:rPr>
              <a:t>hepadnaviruses</a:t>
            </a:r>
            <a:r>
              <a:rPr lang="en-US" sz="2400" dirty="0">
                <a:effectLst/>
                <a:latin typeface="Agency FB" panose="020B0503020202020204" pitchFamily="34" charset="0"/>
                <a:ea typeface="Times New Roman" panose="02020603050405020304" pitchFamily="18" charset="0"/>
              </a:rPr>
              <a:t> rely on reverse transcription (effected by the DNA polymerase) of minus-strand DNA from a "</a:t>
            </a:r>
            <a:r>
              <a:rPr lang="en-US" sz="2400" dirty="0" err="1">
                <a:effectLst/>
                <a:latin typeface="Agency FB" panose="020B0503020202020204" pitchFamily="34" charset="0"/>
                <a:ea typeface="Times New Roman" panose="02020603050405020304" pitchFamily="18" charset="0"/>
              </a:rPr>
              <a:t>pregenomic</a:t>
            </a:r>
            <a:r>
              <a:rPr lang="en-US" sz="2400" dirty="0">
                <a:effectLst/>
                <a:latin typeface="Agency FB" panose="020B0503020202020204" pitchFamily="34" charset="0"/>
                <a:ea typeface="Times New Roman" panose="02020603050405020304" pitchFamily="18" charset="0"/>
              </a:rPr>
              <a:t>" RNA intermediate.</a:t>
            </a:r>
            <a:endParaRPr lang="en-KE" sz="2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400" dirty="0">
                <a:effectLst/>
                <a:latin typeface="Agency FB" panose="020B0503020202020204" pitchFamily="34" charset="0"/>
                <a:ea typeface="Times New Roman" panose="02020603050405020304" pitchFamily="18" charset="0"/>
              </a:rPr>
              <a:t>The envelope protein expressed on the outer surface of the virion and on the smaller spherical and tubular structures is referred to as </a:t>
            </a:r>
            <a:r>
              <a:rPr lang="en-US" sz="2400" i="1" dirty="0">
                <a:effectLst/>
                <a:latin typeface="Agency FB" panose="020B0503020202020204" pitchFamily="34" charset="0"/>
                <a:ea typeface="Times New Roman" panose="02020603050405020304" pitchFamily="18" charset="0"/>
              </a:rPr>
              <a:t>hepatitis B surface antigen</a:t>
            </a:r>
            <a:r>
              <a:rPr lang="en-US" sz="2400" dirty="0">
                <a:effectLst/>
                <a:latin typeface="Agency FB" panose="020B0503020202020204" pitchFamily="34" charset="0"/>
                <a:ea typeface="Times New Roman" panose="02020603050405020304" pitchFamily="18" charset="0"/>
              </a:rPr>
              <a:t> (HBsAg).</a:t>
            </a:r>
            <a:endParaRPr lang="en-KE"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43040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4A012-24DC-4CB5-90BC-8E9CAC7D371B}"/>
              </a:ext>
            </a:extLst>
          </p:cNvPr>
          <p:cNvSpPr>
            <a:spLocks noGrp="1"/>
          </p:cNvSpPr>
          <p:nvPr>
            <p:ph type="title"/>
          </p:nvPr>
        </p:nvSpPr>
        <p:spPr>
          <a:xfrm>
            <a:off x="838200" y="1"/>
            <a:ext cx="10515600" cy="604910"/>
          </a:xfrm>
        </p:spPr>
        <p:txBody>
          <a:bodyPr>
            <a:normAutofit/>
          </a:bodyPr>
          <a:lstStyle/>
          <a:p>
            <a:pPr algn="ctr"/>
            <a:r>
              <a:rPr lang="en-US" sz="3200" b="1" dirty="0">
                <a:solidFill>
                  <a:srgbClr val="0070C0"/>
                </a:solidFill>
                <a:effectLst/>
                <a:latin typeface="Agency FB" panose="020B0503020202020204" pitchFamily="34" charset="0"/>
                <a:ea typeface="Times New Roman" panose="02020603050405020304" pitchFamily="18" charset="0"/>
              </a:rPr>
              <a:t>Etiology</a:t>
            </a:r>
            <a:endParaRPr lang="en-KE" sz="3200" dirty="0"/>
          </a:p>
        </p:txBody>
      </p:sp>
      <p:sp>
        <p:nvSpPr>
          <p:cNvPr id="3" name="Content Placeholder 2">
            <a:extLst>
              <a:ext uri="{FF2B5EF4-FFF2-40B4-BE49-F238E27FC236}">
                <a16:creationId xmlns:a16="http://schemas.microsoft.com/office/drawing/2014/main" id="{C7D50B47-9325-4E71-A3CD-79966B6DE96F}"/>
              </a:ext>
            </a:extLst>
          </p:cNvPr>
          <p:cNvSpPr>
            <a:spLocks noGrp="1"/>
          </p:cNvSpPr>
          <p:nvPr>
            <p:ph idx="1"/>
          </p:nvPr>
        </p:nvSpPr>
        <p:spPr>
          <a:xfrm>
            <a:off x="140677" y="604911"/>
            <a:ext cx="12051323" cy="6119446"/>
          </a:xfrm>
        </p:spPr>
        <p:txBody>
          <a:bodyPr>
            <a:noAutofit/>
          </a:bodyPr>
          <a:lstStyle/>
          <a:p>
            <a:pPr marL="342900" lvl="0" indent="-342900">
              <a:buFont typeface="Symbol" panose="05050102010706020507" pitchFamily="18" charset="2"/>
              <a:buChar char=""/>
            </a:pPr>
            <a:r>
              <a:rPr lang="en-US" sz="2300" dirty="0">
                <a:effectLst/>
                <a:latin typeface="Agency FB" panose="020B0503020202020204" pitchFamily="34" charset="0"/>
                <a:ea typeface="Times New Roman" panose="02020603050405020304" pitchFamily="18" charset="0"/>
              </a:rPr>
              <a:t>HBV is primarily transmitted </a:t>
            </a:r>
            <a:r>
              <a:rPr lang="en-US" sz="2300" b="1" dirty="0">
                <a:effectLst/>
                <a:latin typeface="Agency FB" panose="020B0503020202020204" pitchFamily="34" charset="0"/>
                <a:ea typeface="Times New Roman" panose="02020603050405020304" pitchFamily="18" charset="0"/>
              </a:rPr>
              <a:t>parenterally</a:t>
            </a:r>
            <a:r>
              <a:rPr lang="en-US" sz="2300" dirty="0">
                <a:effectLst/>
                <a:latin typeface="Agency FB" panose="020B0503020202020204" pitchFamily="34" charset="0"/>
                <a:ea typeface="Times New Roman" panose="02020603050405020304" pitchFamily="18" charset="0"/>
              </a:rPr>
              <a:t>, via blood and other body fluids such as semen, cervical secretions, and saliva. </a:t>
            </a:r>
            <a:endParaRPr lang="en-KE" sz="23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300" dirty="0">
                <a:effectLst/>
                <a:latin typeface="Agency FB" panose="020B0503020202020204" pitchFamily="34" charset="0"/>
                <a:ea typeface="Times New Roman" panose="02020603050405020304" pitchFamily="18" charset="0"/>
              </a:rPr>
              <a:t>Individuals at risk of HBV infection are infants born to infected mothers, intravenous drug users, homosexuals and heterosexuals with multiple partners, health-care workers, and those born in endemic areas such as Southeast Asia, the Pacific Islands, China, and Alaska. </a:t>
            </a:r>
            <a:endParaRPr lang="en-KE" sz="23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300" dirty="0">
                <a:effectLst/>
                <a:latin typeface="Agency FB" panose="020B0503020202020204" pitchFamily="34" charset="0"/>
                <a:ea typeface="Times New Roman" panose="02020603050405020304" pitchFamily="18" charset="0"/>
              </a:rPr>
              <a:t>The clinical course and natural history of HBV infection are variable and depend on the age at which infection occurs. </a:t>
            </a:r>
            <a:endParaRPr lang="en-KE" sz="23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300" dirty="0">
                <a:effectLst/>
                <a:latin typeface="Agency FB" panose="020B0503020202020204" pitchFamily="34" charset="0"/>
                <a:ea typeface="Times New Roman" panose="02020603050405020304" pitchFamily="18" charset="0"/>
              </a:rPr>
              <a:t>After a person is infected with HBV, the first virologic marker detectable in serum within 1–12 weeks, usually between 8–12 weeks, is HBsAg </a:t>
            </a:r>
            <a:endParaRPr lang="en-KE" sz="23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300" dirty="0">
                <a:effectLst/>
                <a:latin typeface="Agency FB" panose="020B0503020202020204" pitchFamily="34" charset="0"/>
                <a:ea typeface="Times New Roman" panose="02020603050405020304" pitchFamily="18" charset="0"/>
              </a:rPr>
              <a:t>Circulating HBsAg precedes elevations of serum aminotransferase activity and clinical symptoms by 2–6 weeks and remains detectable during the entire icteric or symptomatic phase of acute hepatitis B and beyond. </a:t>
            </a:r>
            <a:endParaRPr lang="en-KE" sz="23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300" dirty="0">
                <a:effectLst/>
                <a:latin typeface="Agency FB" panose="020B0503020202020204" pitchFamily="34" charset="0"/>
                <a:ea typeface="Times New Roman" panose="02020603050405020304" pitchFamily="18" charset="0"/>
              </a:rPr>
              <a:t>In typical cases, HBsAg becomes undetectable 1–2 months after the onset of jaundice and rarely persists beyond 6 months. </a:t>
            </a:r>
            <a:endParaRPr lang="en-KE" sz="23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300" dirty="0">
                <a:effectLst/>
                <a:latin typeface="Agency FB" panose="020B0503020202020204" pitchFamily="34" charset="0"/>
                <a:ea typeface="Times New Roman" panose="02020603050405020304" pitchFamily="18" charset="0"/>
              </a:rPr>
              <a:t>After HBsAg disappears, antibody to HBsAg (anti-HBs) becomes detectable in serum and remains detectable indefinitely thereafter</a:t>
            </a:r>
            <a:endParaRPr lang="en-KE" sz="23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300" dirty="0">
                <a:effectLst/>
                <a:latin typeface="Agency FB" panose="020B0503020202020204" pitchFamily="34" charset="0"/>
                <a:ea typeface="Times New Roman" panose="02020603050405020304" pitchFamily="18" charset="0"/>
              </a:rPr>
              <a:t>The temporal association between the appearance of anti-HBs and resolution of HBV infection as well as the observation that persons with anti-HBs in serum are protected against reinfection with HBV suggests that </a:t>
            </a:r>
            <a:r>
              <a:rPr lang="en-US" sz="2300" i="1" dirty="0">
                <a:effectLst/>
                <a:latin typeface="Agency FB" panose="020B0503020202020204" pitchFamily="34" charset="0"/>
                <a:ea typeface="Times New Roman" panose="02020603050405020304" pitchFamily="18" charset="0"/>
              </a:rPr>
              <a:t>anti-HBs are the protective antibody</a:t>
            </a:r>
            <a:r>
              <a:rPr lang="en-US" sz="2300" dirty="0">
                <a:effectLst/>
                <a:latin typeface="Agency FB" panose="020B0503020202020204" pitchFamily="34" charset="0"/>
                <a:ea typeface="Times New Roman" panose="02020603050405020304" pitchFamily="18" charset="0"/>
              </a:rPr>
              <a:t>. </a:t>
            </a:r>
            <a:endParaRPr lang="en-KE" sz="23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300" dirty="0">
                <a:effectLst/>
                <a:latin typeface="Agency FB" panose="020B0503020202020204" pitchFamily="34" charset="0"/>
                <a:ea typeface="Times New Roman" panose="02020603050405020304" pitchFamily="18" charset="0"/>
              </a:rPr>
              <a:t>Therefore, strategies for prevention of HBV infection are based on providing susceptible persons with circulating anti-HBs</a:t>
            </a:r>
            <a:endParaRPr lang="en-KE" sz="23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8060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24A42-E64A-4097-BCAE-D0F591B91F93}"/>
              </a:ext>
            </a:extLst>
          </p:cNvPr>
          <p:cNvSpPr>
            <a:spLocks noGrp="1"/>
          </p:cNvSpPr>
          <p:nvPr>
            <p:ph type="title"/>
          </p:nvPr>
        </p:nvSpPr>
        <p:spPr/>
        <p:txBody>
          <a:bodyPr>
            <a:normAutofit/>
          </a:bodyPr>
          <a:lstStyle/>
          <a:p>
            <a:pPr algn="ctr"/>
            <a:r>
              <a:rPr lang="en-US" sz="4000" b="1" dirty="0">
                <a:solidFill>
                  <a:srgbClr val="0070C0"/>
                </a:solidFill>
                <a:effectLst/>
                <a:latin typeface="Agency FB" panose="020B0503020202020204" pitchFamily="34" charset="0"/>
                <a:ea typeface="Times New Roman" panose="02020603050405020304" pitchFamily="18" charset="0"/>
              </a:rPr>
              <a:t>Pathophysiology</a:t>
            </a:r>
            <a:endParaRPr lang="en-KE" sz="4000" dirty="0"/>
          </a:p>
        </p:txBody>
      </p:sp>
      <p:sp>
        <p:nvSpPr>
          <p:cNvPr id="3" name="Content Placeholder 2">
            <a:extLst>
              <a:ext uri="{FF2B5EF4-FFF2-40B4-BE49-F238E27FC236}">
                <a16:creationId xmlns:a16="http://schemas.microsoft.com/office/drawing/2014/main" id="{A7B3526B-C141-4052-A5EE-2A224684A5FA}"/>
              </a:ext>
            </a:extLst>
          </p:cNvPr>
          <p:cNvSpPr>
            <a:spLocks noGrp="1"/>
          </p:cNvSpPr>
          <p:nvPr>
            <p:ph idx="1"/>
          </p:nvPr>
        </p:nvSpPr>
        <p:spPr>
          <a:xfrm>
            <a:off x="838200" y="1533378"/>
            <a:ext cx="10515600" cy="4643585"/>
          </a:xfrm>
        </p:spPr>
        <p:txBody>
          <a:bodyPr>
            <a:noAutofit/>
          </a:bodyPr>
          <a:lstStyle/>
          <a:p>
            <a:pPr marL="342900" lvl="0" indent="-342900">
              <a:buFont typeface="Symbol" panose="05050102010706020507" pitchFamily="18" charset="2"/>
              <a:buChar char=""/>
            </a:pPr>
            <a:r>
              <a:rPr lang="en-US" sz="3200" dirty="0">
                <a:effectLst/>
                <a:latin typeface="Agency FB" panose="020B0503020202020204" pitchFamily="34" charset="0"/>
                <a:ea typeface="Times New Roman" panose="02020603050405020304" pitchFamily="18" charset="0"/>
              </a:rPr>
              <a:t>Neonatally acquired HBV infection can culminate decades later in cirrhosis and hepatocellular carcinoma </a:t>
            </a:r>
            <a:endParaRPr lang="en-KE" sz="32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3200" dirty="0">
                <a:effectLst/>
                <a:latin typeface="Agency FB" panose="020B0503020202020204" pitchFamily="34" charset="0"/>
                <a:ea typeface="Times New Roman" panose="02020603050405020304" pitchFamily="18" charset="0"/>
              </a:rPr>
              <a:t>In contrast, when HBV infection is acquired during adolescence or early adulthood, the host-immune response to HBV-infected hepatocytes tends to be robust, an acute hepatitis-like illness is the rule, and failure to recover is the exception. </a:t>
            </a:r>
            <a:endParaRPr lang="en-KE" sz="32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3200" dirty="0">
                <a:effectLst/>
                <a:latin typeface="Agency FB" panose="020B0503020202020204" pitchFamily="34" charset="0"/>
                <a:ea typeface="Times New Roman" panose="02020603050405020304" pitchFamily="18" charset="0"/>
              </a:rPr>
              <a:t>After adulthood-acquired infection, chronicity is uncommon, and the risk of hepatocellular carcinoma is very low. </a:t>
            </a:r>
            <a:endParaRPr lang="en-KE" sz="32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3200" dirty="0">
                <a:effectLst/>
                <a:latin typeface="Agency FB" panose="020B0503020202020204" pitchFamily="34" charset="0"/>
                <a:ea typeface="Times New Roman" panose="02020603050405020304" pitchFamily="18" charset="0"/>
              </a:rPr>
              <a:t>Based on these observations, some authorities categorize HBV infection into an "immunotolerant" phase, an "immunoreactive" phase, and an inactive phase</a:t>
            </a:r>
            <a:endParaRPr lang="en-KE"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6787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2502</Words>
  <Application>Microsoft Office PowerPoint</Application>
  <PresentationFormat>Widescreen</PresentationFormat>
  <Paragraphs>117</Paragraphs>
  <Slides>22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Agency FB</vt:lpstr>
      <vt:lpstr>Arial</vt:lpstr>
      <vt:lpstr>Arial</vt:lpstr>
      <vt:lpstr>Arial Black</vt:lpstr>
      <vt:lpstr>Calibri</vt:lpstr>
      <vt:lpstr>Calibri Light</vt:lpstr>
      <vt:lpstr>Symbol</vt:lpstr>
      <vt:lpstr>Times New Roman</vt:lpstr>
      <vt:lpstr>Office Theme</vt:lpstr>
      <vt:lpstr>HEPATITIS</vt:lpstr>
      <vt:lpstr>Definition: </vt:lpstr>
      <vt:lpstr>Hepatitis A</vt:lpstr>
      <vt:lpstr>Clinical manifestations: </vt:lpstr>
      <vt:lpstr>Diagnosis: </vt:lpstr>
      <vt:lpstr>Treatment: </vt:lpstr>
      <vt:lpstr>Hepatitis B</vt:lpstr>
      <vt:lpstr>Etiology</vt:lpstr>
      <vt:lpstr>Pathophysiology</vt:lpstr>
      <vt:lpstr>Clinical manifestations: </vt:lpstr>
      <vt:lpstr>Clinical manifestations cnt’d…: </vt:lpstr>
      <vt:lpstr>Treatment: </vt:lpstr>
      <vt:lpstr>Treatment ctn’d…: </vt:lpstr>
      <vt:lpstr>Hepatitis D</vt:lpstr>
      <vt:lpstr>Hepatitis C</vt:lpstr>
      <vt:lpstr>Clinical manifestations:</vt:lpstr>
      <vt:lpstr>Diagnosis:</vt:lpstr>
      <vt:lpstr>Treatment:</vt:lpstr>
      <vt:lpstr>Hepatitis E</vt:lpstr>
      <vt:lpstr>Clinical manifestations:</vt:lpstr>
      <vt:lpstr>Diagnosis:</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HEPATITIS</dc:title>
  <dc:creator>sammiehngigs kiurire</dc:creator>
  <cp:lastModifiedBy>sammiehngigs kiurire</cp:lastModifiedBy>
  <cp:revision>22</cp:revision>
  <dcterms:created xsi:type="dcterms:W3CDTF">2021-06-09T05:45:12Z</dcterms:created>
  <dcterms:modified xsi:type="dcterms:W3CDTF">2021-06-09T08:47:44Z</dcterms:modified>
</cp:coreProperties>
</file>