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1AD0C9-CF60-4F88-A6CE-6A22954CB3D7}"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1964506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1AD0C9-CF60-4F88-A6CE-6A22954CB3D7}"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1644135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1AD0C9-CF60-4F88-A6CE-6A22954CB3D7}"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1916883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1AD0C9-CF60-4F88-A6CE-6A22954CB3D7}"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2329732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1AD0C9-CF60-4F88-A6CE-6A22954CB3D7}"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194132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1AD0C9-CF60-4F88-A6CE-6A22954CB3D7}"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579772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1AD0C9-CF60-4F88-A6CE-6A22954CB3D7}" type="datetimeFigureOut">
              <a:rPr lang="en-US" smtClean="0"/>
              <a:t>9/30/2020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404156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1AD0C9-CF60-4F88-A6CE-6A22954CB3D7}" type="datetimeFigureOut">
              <a:rPr lang="en-US" smtClean="0"/>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2467750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AD0C9-CF60-4F88-A6CE-6A22954CB3D7}" type="datetimeFigureOut">
              <a:rPr lang="en-US" smtClean="0"/>
              <a:t>9/30/2020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252215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1AD0C9-CF60-4F88-A6CE-6A22954CB3D7}"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8070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1AD0C9-CF60-4F88-A6CE-6A22954CB3D7}"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E925D-0D26-44E7-87D8-EDB2FEBCE414}" type="slidenum">
              <a:rPr lang="en-US" smtClean="0"/>
              <a:t>‹#›</a:t>
            </a:fld>
            <a:endParaRPr lang="en-US"/>
          </a:p>
        </p:txBody>
      </p:sp>
    </p:spTree>
    <p:extLst>
      <p:ext uri="{BB962C8B-B14F-4D97-AF65-F5344CB8AC3E}">
        <p14:creationId xmlns:p14="http://schemas.microsoft.com/office/powerpoint/2010/main" val="3852386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1AD0C9-CF60-4F88-A6CE-6A22954CB3D7}" type="datetimeFigureOut">
              <a:rPr lang="en-US" smtClean="0"/>
              <a:t>9/30/2020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E925D-0D26-44E7-87D8-EDB2FEBCE414}" type="slidenum">
              <a:rPr lang="en-US" smtClean="0"/>
              <a:t>‹#›</a:t>
            </a:fld>
            <a:endParaRPr lang="en-US"/>
          </a:p>
        </p:txBody>
      </p:sp>
    </p:spTree>
    <p:extLst>
      <p:ext uri="{BB962C8B-B14F-4D97-AF65-F5344CB8AC3E}">
        <p14:creationId xmlns:p14="http://schemas.microsoft.com/office/powerpoint/2010/main" val="820393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History and Development of Nursing</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61570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Dark Age of Nursing</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In this period Monasteries were closed and the work of women in religious order was nearly ended.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few women who cared for the sick during this time were prisoners or prostitutes who had little or no training in nursing.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Because of this, nursing was considered as the most minimal of all tasks, and had little acceptance and prestige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559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development of modern Nursing</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Three images influenced the development of modern nursing. Ursuline Sisters of Quebec organized the first training for nurses.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Theodore Flender revived the deaconess movement and opened a School in Kaiserwerth, Germany, which was training nurses.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57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Elizabeth Fry established the institute of Nursing Sisters.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But in the latter half of eighteenth century Florence nightingale the founder of modern nursing changed the form and direction of nursing and succeeded in establishing it as a respected profession.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She was born to wealthy and intellectual family in 1820.</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1665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In spite of opposition from her family and restrictive societal code for affluent young English woman to be a nurse Nightingale believed she was "called” by God to help others and to improve the wellbeing of mankind. In 1847 she received three month's training at Kaiserwerth.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In 1853 she studied in Paris with sister of charity, after which she returned to England to assume the position of super intendment of a charity hospital.</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565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Nightingale worked to free nursing from the bonds of the church.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She saw nursing as a separate profession from the church, yet she began her career as the result of the mystic experience.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138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During the Crimean war, Florence nightingale was asked to recruit a contingent of female nurses.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Jamaica nurse Mary Grant was the first nurse recruited to provide care to the sick and injured in the Crimean war.</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The achievements of Florence nightingale in the war were so outstanding that she was recognized by the queen of England who awarded her the Order of Merit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2091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When she returned to England she established the nightingale school of nursing, which was opened in 1860.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school served as a model for other training schools.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Its graduates traveled to other counties to manage hospitals and nursing training programs.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095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HISTORY OF NURSING IN KENYA</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Historically the nursing practice in Kenya, </a:t>
            </a:r>
            <a:r>
              <a:rPr lang="en-US" sz="3200" dirty="0" smtClean="0">
                <a:latin typeface="Times New Roman" panose="02020603050405020304" pitchFamily="18" charset="0"/>
                <a:cs typeface="Times New Roman" panose="02020603050405020304" pitchFamily="18" charset="0"/>
              </a:rPr>
              <a:t>just like </a:t>
            </a:r>
            <a:r>
              <a:rPr lang="en-US" sz="3200" dirty="0">
                <a:latin typeface="Times New Roman" panose="02020603050405020304" pitchFamily="18" charset="0"/>
                <a:cs typeface="Times New Roman" panose="02020603050405020304" pitchFamily="18" charset="0"/>
              </a:rPr>
              <a:t>anywhere else in the world, was </a:t>
            </a:r>
            <a:r>
              <a:rPr lang="en-US" sz="3200" dirty="0" smtClean="0">
                <a:latin typeface="Times New Roman" panose="02020603050405020304" pitchFamily="18" charset="0"/>
                <a:cs typeface="Times New Roman" panose="02020603050405020304" pitchFamily="18" charset="0"/>
              </a:rPr>
              <a:t>performed on </a:t>
            </a:r>
            <a:r>
              <a:rPr lang="en-US" sz="3200" dirty="0">
                <a:latin typeface="Times New Roman" panose="02020603050405020304" pitchFamily="18" charset="0"/>
                <a:cs typeface="Times New Roman" panose="02020603050405020304" pitchFamily="18" charset="0"/>
              </a:rPr>
              <a:t>a tradition that sick people received </a:t>
            </a:r>
            <a:r>
              <a:rPr lang="en-US" sz="3200" dirty="0" smtClean="0">
                <a:latin typeface="Times New Roman" panose="02020603050405020304" pitchFamily="18" charset="0"/>
                <a:cs typeface="Times New Roman" panose="02020603050405020304" pitchFamily="18" charset="0"/>
              </a:rPr>
              <a:t>care from </a:t>
            </a:r>
            <a:r>
              <a:rPr lang="en-US" sz="3200" dirty="0">
                <a:latin typeface="Times New Roman" panose="02020603050405020304" pitchFamily="18" charset="0"/>
                <a:cs typeface="Times New Roman" panose="02020603050405020304" pitchFamily="18" charset="0"/>
              </a:rPr>
              <a:t>female family members in their </a:t>
            </a:r>
            <a:r>
              <a:rPr lang="en-US" sz="3200" dirty="0" smtClean="0">
                <a:latin typeface="Times New Roman" panose="02020603050405020304" pitchFamily="18" charset="0"/>
                <a:cs typeface="Times New Roman" panose="02020603050405020304" pitchFamily="18" charset="0"/>
              </a:rPr>
              <a:t>own homes</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Therefore</a:t>
            </a:r>
            <a:r>
              <a:rPr lang="en-US" sz="3200" dirty="0">
                <a:latin typeface="Times New Roman" panose="02020603050405020304" pitchFamily="18" charset="0"/>
                <a:cs typeface="Times New Roman" panose="02020603050405020304" pitchFamily="18" charset="0"/>
              </a:rPr>
              <a:t>, it can be said that the </a:t>
            </a:r>
            <a:r>
              <a:rPr lang="en-US" sz="3200" dirty="0" smtClean="0">
                <a:latin typeface="Times New Roman" panose="02020603050405020304" pitchFamily="18" charset="0"/>
                <a:cs typeface="Times New Roman" panose="02020603050405020304" pitchFamily="18" charset="0"/>
              </a:rPr>
              <a:t>family is </a:t>
            </a:r>
            <a:r>
              <a:rPr lang="en-US" sz="3200" dirty="0">
                <a:latin typeface="Times New Roman" panose="02020603050405020304" pitchFamily="18" charset="0"/>
                <a:cs typeface="Times New Roman" panose="02020603050405020304" pitchFamily="18" charset="0"/>
              </a:rPr>
              <a:t>the oldest and the most used health </a:t>
            </a:r>
            <a:r>
              <a:rPr lang="en-US" sz="3200" dirty="0" smtClean="0">
                <a:latin typeface="Times New Roman" panose="02020603050405020304" pitchFamily="18" charset="0"/>
                <a:cs typeface="Times New Roman" panose="02020603050405020304" pitchFamily="18" charset="0"/>
              </a:rPr>
              <a:t>care delivery </a:t>
            </a:r>
            <a:r>
              <a:rPr lang="en-US" sz="3200" dirty="0">
                <a:latin typeface="Times New Roman" panose="02020603050405020304" pitchFamily="18" charset="0"/>
                <a:cs typeface="Times New Roman" panose="02020603050405020304" pitchFamily="18" charset="0"/>
              </a:rPr>
              <a:t>service in the world. Currently </a:t>
            </a:r>
            <a:r>
              <a:rPr lang="en-US" sz="3200" dirty="0" smtClean="0">
                <a:latin typeface="Times New Roman" panose="02020603050405020304" pitchFamily="18" charset="0"/>
                <a:cs typeface="Times New Roman" panose="02020603050405020304" pitchFamily="18" charset="0"/>
              </a:rPr>
              <a:t>this approach </a:t>
            </a:r>
            <a:r>
              <a:rPr lang="en-US" sz="3200" dirty="0">
                <a:latin typeface="Times New Roman" panose="02020603050405020304" pitchFamily="18" charset="0"/>
                <a:cs typeface="Times New Roman" panose="02020603050405020304" pitchFamily="18" charset="0"/>
              </a:rPr>
              <a:t>to care provision is </a:t>
            </a:r>
            <a:r>
              <a:rPr lang="en-US" sz="3200" dirty="0" smtClean="0">
                <a:latin typeface="Times New Roman" panose="02020603050405020304" pitchFamily="18" charset="0"/>
                <a:cs typeface="Times New Roman" panose="02020603050405020304" pitchFamily="18" charset="0"/>
              </a:rPr>
              <a:t>known family nursing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3599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Doctors and nurses were brought from </a:t>
            </a:r>
            <a:r>
              <a:rPr lang="en-US" sz="3200" dirty="0" smtClean="0">
                <a:latin typeface="Times New Roman" panose="02020603050405020304" pitchFamily="18" charset="0"/>
                <a:cs typeface="Times New Roman" panose="02020603050405020304" pitchFamily="18" charset="0"/>
              </a:rPr>
              <a:t>Britain and </a:t>
            </a:r>
            <a:r>
              <a:rPr lang="en-US" sz="3200" dirty="0">
                <a:latin typeface="Times New Roman" panose="02020603050405020304" pitchFamily="18" charset="0"/>
                <a:cs typeface="Times New Roman" panose="02020603050405020304" pitchFamily="18" charset="0"/>
              </a:rPr>
              <a:t>Europe. They trained dressers </a:t>
            </a:r>
            <a:r>
              <a:rPr lang="en-US" sz="3200" dirty="0" smtClean="0">
                <a:latin typeface="Times New Roman" panose="02020603050405020304" pitchFamily="18" charset="0"/>
                <a:cs typeface="Times New Roman" panose="02020603050405020304" pitchFamily="18" charset="0"/>
              </a:rPr>
              <a:t>and assistants </a:t>
            </a:r>
            <a:r>
              <a:rPr lang="en-US" sz="3200" dirty="0">
                <a:latin typeface="Times New Roman" panose="02020603050405020304" pitchFamily="18" charset="0"/>
                <a:cs typeface="Times New Roman" panose="02020603050405020304" pitchFamily="18" charset="0"/>
              </a:rPr>
              <a:t>on the job.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Later </a:t>
            </a:r>
            <a:r>
              <a:rPr lang="en-US" sz="3200" dirty="0">
                <a:latin typeface="Times New Roman" panose="02020603050405020304" pitchFamily="18" charset="0"/>
                <a:cs typeface="Times New Roman" panose="02020603050405020304" pitchFamily="18" charset="0"/>
              </a:rPr>
              <a:t>on they began </a:t>
            </a:r>
            <a:r>
              <a:rPr lang="en-US" sz="3200" dirty="0" smtClean="0">
                <a:latin typeface="Times New Roman" panose="02020603050405020304" pitchFamily="18" charset="0"/>
                <a:cs typeface="Times New Roman" panose="02020603050405020304" pitchFamily="18" charset="0"/>
              </a:rPr>
              <a:t>to conduct </a:t>
            </a:r>
            <a:r>
              <a:rPr lang="en-US" sz="3200" dirty="0">
                <a:latin typeface="Times New Roman" panose="02020603050405020304" pitchFamily="18" charset="0"/>
                <a:cs typeface="Times New Roman" panose="02020603050405020304" pitchFamily="18" charset="0"/>
              </a:rPr>
              <a:t>basic training in missionary </a:t>
            </a:r>
            <a:r>
              <a:rPr lang="en-US" sz="3200" dirty="0" smtClean="0">
                <a:latin typeface="Times New Roman" panose="02020603050405020304" pitchFamily="18" charset="0"/>
                <a:cs typeface="Times New Roman" panose="02020603050405020304" pitchFamily="18" charset="0"/>
              </a:rPr>
              <a:t>hospitals. In </a:t>
            </a:r>
            <a:r>
              <a:rPr lang="en-US" sz="3200" dirty="0">
                <a:latin typeface="Times New Roman" panose="02020603050405020304" pitchFamily="18" charset="0"/>
                <a:cs typeface="Times New Roman" panose="02020603050405020304" pitchFamily="18" charset="0"/>
              </a:rPr>
              <a:t>1949, a nurses, midwives and health </a:t>
            </a:r>
            <a:r>
              <a:rPr lang="en-US" sz="3200" dirty="0" smtClean="0">
                <a:latin typeface="Times New Roman" panose="02020603050405020304" pitchFamily="18" charset="0"/>
                <a:cs typeface="Times New Roman" panose="02020603050405020304" pitchFamily="18" charset="0"/>
              </a:rPr>
              <a:t>visitors council </a:t>
            </a:r>
            <a:r>
              <a:rPr lang="en-US" sz="3200" dirty="0">
                <a:latin typeface="Times New Roman" panose="02020603050405020304" pitchFamily="18" charset="0"/>
                <a:cs typeface="Times New Roman" panose="02020603050405020304" pitchFamily="18" charset="0"/>
              </a:rPr>
              <a:t>was formed by an ordinance. </a:t>
            </a:r>
          </a:p>
        </p:txBody>
      </p:sp>
    </p:spTree>
    <p:extLst>
      <p:ext uri="{BB962C8B-B14F-4D97-AF65-F5344CB8AC3E}">
        <p14:creationId xmlns:p14="http://schemas.microsoft.com/office/powerpoint/2010/main" val="2142000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In 1950, formal nursing training at enrolled and registered levels was started.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practice of nursing followed a medical model.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patient was nursed as fragments of diseased body parts using task allocation.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0799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OBJECTIVES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Times New Roman" panose="02020603050405020304" pitchFamily="18" charset="0"/>
                <a:cs typeface="Times New Roman" panose="02020603050405020304" pitchFamily="18" charset="0"/>
              </a:rPr>
              <a:t>At the end of this lesson you should be  able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Describe  development of nursing at different stages</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Discuss the role of Florence nightingale in development of modern nursing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Explain development of nursing in  Kenya </a:t>
            </a:r>
          </a:p>
          <a:p>
            <a:pPr marL="0" indent="0">
              <a:buNone/>
            </a:pP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1402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the 1960s and 1970s task allocation </a:t>
            </a:r>
            <a:r>
              <a:rPr lang="en-US" sz="3200" dirty="0" smtClean="0">
                <a:latin typeface="Times New Roman" panose="02020603050405020304" pitchFamily="18" charset="0"/>
                <a:cs typeface="Times New Roman" panose="02020603050405020304" pitchFamily="18" charset="0"/>
              </a:rPr>
              <a:t>was exclusively practiced </a:t>
            </a:r>
            <a:r>
              <a:rPr lang="en-US" sz="3200" dirty="0">
                <a:latin typeface="Times New Roman" panose="02020603050405020304" pitchFamily="18" charset="0"/>
                <a:cs typeface="Times New Roman" panose="02020603050405020304" pitchFamily="18" charset="0"/>
              </a:rPr>
              <a:t>in the context of </a:t>
            </a:r>
            <a:r>
              <a:rPr lang="en-US" sz="3200" dirty="0" smtClean="0">
                <a:latin typeface="Times New Roman" panose="02020603050405020304" pitchFamily="18" charset="0"/>
                <a:cs typeface="Times New Roman" panose="02020603050405020304" pitchFamily="18" charset="0"/>
              </a:rPr>
              <a:t>hospital nursing</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Task </a:t>
            </a:r>
            <a:r>
              <a:rPr lang="en-US" sz="3200" dirty="0">
                <a:latin typeface="Times New Roman" panose="02020603050405020304" pitchFamily="18" charset="0"/>
                <a:cs typeface="Times New Roman" panose="02020603050405020304" pitchFamily="18" charset="0"/>
              </a:rPr>
              <a:t>assignment is still </a:t>
            </a:r>
            <a:r>
              <a:rPr lang="en-US" sz="3200" dirty="0" smtClean="0">
                <a:latin typeface="Times New Roman" panose="02020603050405020304" pitchFamily="18" charset="0"/>
                <a:cs typeface="Times New Roman" panose="02020603050405020304" pitchFamily="18" charset="0"/>
              </a:rPr>
              <a:t>practiced when </a:t>
            </a:r>
            <a:r>
              <a:rPr lang="en-US" sz="3200" dirty="0">
                <a:latin typeface="Times New Roman" panose="02020603050405020304" pitchFamily="18" charset="0"/>
                <a:cs typeface="Times New Roman" panose="02020603050405020304" pitchFamily="18" charset="0"/>
              </a:rPr>
              <a:t>there is shortage of staff.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During </a:t>
            </a:r>
            <a:r>
              <a:rPr lang="en-US" sz="3200" dirty="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said period</a:t>
            </a:r>
            <a:r>
              <a:rPr lang="en-US" sz="3200" dirty="0">
                <a:latin typeface="Times New Roman" panose="02020603050405020304" pitchFamily="18" charset="0"/>
                <a:cs typeface="Times New Roman" panose="02020603050405020304" pitchFamily="18" charset="0"/>
              </a:rPr>
              <a:t>, however, lots of changes took place </a:t>
            </a:r>
            <a:r>
              <a:rPr lang="en-US" sz="3200" dirty="0" smtClean="0">
                <a:latin typeface="Times New Roman" panose="02020603050405020304" pitchFamily="18" charset="0"/>
                <a:cs typeface="Times New Roman" panose="02020603050405020304" pitchFamily="18" charset="0"/>
              </a:rPr>
              <a:t>in the </a:t>
            </a:r>
            <a:r>
              <a:rPr lang="en-US" sz="3200" dirty="0">
                <a:latin typeface="Times New Roman" panose="02020603050405020304" pitchFamily="18" charset="0"/>
                <a:cs typeface="Times New Roman" panose="02020603050405020304" pitchFamily="18" charset="0"/>
              </a:rPr>
              <a:t>health delivery system in Kenya.</a:t>
            </a:r>
          </a:p>
        </p:txBody>
      </p:sp>
    </p:spTree>
    <p:extLst>
      <p:ext uri="{BB962C8B-B14F-4D97-AF65-F5344CB8AC3E}">
        <p14:creationId xmlns:p14="http://schemas.microsoft.com/office/powerpoint/2010/main" val="3096639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Politically, independence was attained in </a:t>
            </a:r>
            <a:r>
              <a:rPr lang="en-US" sz="3200" dirty="0" smtClean="0">
                <a:latin typeface="Times New Roman" panose="02020603050405020304" pitchFamily="18" charset="0"/>
                <a:cs typeface="Times New Roman" panose="02020603050405020304" pitchFamily="18" charset="0"/>
              </a:rPr>
              <a:t>1963.</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The </a:t>
            </a:r>
            <a:r>
              <a:rPr lang="en-US" sz="3200" dirty="0">
                <a:latin typeface="Times New Roman" panose="02020603050405020304" pitchFamily="18" charset="0"/>
                <a:cs typeface="Times New Roman" panose="02020603050405020304" pitchFamily="18" charset="0"/>
              </a:rPr>
              <a:t>KANU manifesto declared its intention </a:t>
            </a:r>
            <a:r>
              <a:rPr lang="en-US" sz="3200" dirty="0" smtClean="0">
                <a:latin typeface="Times New Roman" panose="02020603050405020304" pitchFamily="18" charset="0"/>
                <a:cs typeface="Times New Roman" panose="02020603050405020304" pitchFamily="18" charset="0"/>
              </a:rPr>
              <a:t>to fight </a:t>
            </a:r>
            <a:r>
              <a:rPr lang="en-US" sz="3200" dirty="0">
                <a:latin typeface="Times New Roman" panose="02020603050405020304" pitchFamily="18" charset="0"/>
                <a:cs typeface="Times New Roman" panose="02020603050405020304" pitchFamily="18" charset="0"/>
              </a:rPr>
              <a:t>what it saw as the three greatest </a:t>
            </a:r>
            <a:r>
              <a:rPr lang="en-US" sz="3200" dirty="0" smtClean="0">
                <a:latin typeface="Times New Roman" panose="02020603050405020304" pitchFamily="18" charset="0"/>
                <a:cs typeface="Times New Roman" panose="02020603050405020304" pitchFamily="18" charset="0"/>
              </a:rPr>
              <a:t>enemies of </a:t>
            </a:r>
            <a:r>
              <a:rPr lang="en-US" sz="3200" dirty="0">
                <a:latin typeface="Times New Roman" panose="02020603050405020304" pitchFamily="18" charset="0"/>
                <a:cs typeface="Times New Roman" panose="02020603050405020304" pitchFamily="18" charset="0"/>
              </a:rPr>
              <a:t>development: poverty, illiteracy and </a:t>
            </a:r>
            <a:r>
              <a:rPr lang="en-US" sz="3200" dirty="0" smtClean="0">
                <a:latin typeface="Times New Roman" panose="02020603050405020304" pitchFamily="18" charset="0"/>
                <a:cs typeface="Times New Roman" panose="02020603050405020304" pitchFamily="18" charset="0"/>
              </a:rPr>
              <a:t>disease.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Within </a:t>
            </a:r>
            <a:r>
              <a:rPr lang="en-US" sz="3200" dirty="0">
                <a:latin typeface="Times New Roman" panose="02020603050405020304" pitchFamily="18" charset="0"/>
                <a:cs typeface="Times New Roman" panose="02020603050405020304" pitchFamily="18" charset="0"/>
              </a:rPr>
              <a:t>this context, health care had to be </a:t>
            </a:r>
            <a:r>
              <a:rPr lang="en-US" sz="3200" dirty="0" smtClean="0">
                <a:latin typeface="Times New Roman" panose="02020603050405020304" pitchFamily="18" charset="0"/>
                <a:cs typeface="Times New Roman" panose="02020603050405020304" pitchFamily="18" charset="0"/>
              </a:rPr>
              <a:t>made available </a:t>
            </a:r>
            <a:r>
              <a:rPr lang="en-US" sz="3200" dirty="0">
                <a:latin typeface="Times New Roman" panose="02020603050405020304" pitchFamily="18" charset="0"/>
                <a:cs typeface="Times New Roman" panose="02020603050405020304" pitchFamily="18" charset="0"/>
              </a:rPr>
              <a:t>to the community. </a:t>
            </a:r>
          </a:p>
        </p:txBody>
      </p:sp>
    </p:spTree>
    <p:extLst>
      <p:ext uri="{BB962C8B-B14F-4D97-AF65-F5344CB8AC3E}">
        <p14:creationId xmlns:p14="http://schemas.microsoft.com/office/powerpoint/2010/main" val="376468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This led to the  introduction </a:t>
            </a:r>
            <a:r>
              <a:rPr lang="en-US" sz="3200" dirty="0">
                <a:latin typeface="Times New Roman" panose="02020603050405020304" pitchFamily="18" charset="0"/>
                <a:cs typeface="Times New Roman" panose="02020603050405020304" pitchFamily="18" charset="0"/>
              </a:rPr>
              <a:t>of community health </a:t>
            </a:r>
            <a:r>
              <a:rPr lang="en-US" sz="3200" dirty="0" smtClean="0">
                <a:latin typeface="Times New Roman" panose="02020603050405020304" pitchFamily="18" charset="0"/>
                <a:cs typeface="Times New Roman" panose="02020603050405020304" pitchFamily="18" charset="0"/>
              </a:rPr>
              <a:t>nursing training </a:t>
            </a:r>
            <a:r>
              <a:rPr lang="en-US" sz="3200" dirty="0">
                <a:latin typeface="Times New Roman" panose="02020603050405020304" pitchFamily="18" charset="0"/>
                <a:cs typeface="Times New Roman" panose="02020603050405020304" pitchFamily="18" charset="0"/>
              </a:rPr>
              <a:t>(KECHN) in 1966 at MTC </a:t>
            </a:r>
            <a:r>
              <a:rPr lang="en-US" sz="3200" dirty="0" smtClean="0">
                <a:latin typeface="Times New Roman" panose="02020603050405020304" pitchFamily="18" charset="0"/>
                <a:cs typeface="Times New Roman" panose="02020603050405020304" pitchFamily="18" charset="0"/>
              </a:rPr>
              <a:t>Kisumu.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Midwifery </a:t>
            </a:r>
            <a:r>
              <a:rPr lang="en-US" sz="3200" dirty="0">
                <a:latin typeface="Times New Roman" panose="02020603050405020304" pitchFamily="18" charset="0"/>
                <a:cs typeface="Times New Roman" panose="02020603050405020304" pitchFamily="18" charset="0"/>
              </a:rPr>
              <a:t>training had already been </a:t>
            </a:r>
            <a:r>
              <a:rPr lang="en-US" sz="3200" dirty="0" smtClean="0">
                <a:latin typeface="Times New Roman" panose="02020603050405020304" pitchFamily="18" charset="0"/>
                <a:cs typeface="Times New Roman" panose="02020603050405020304" pitchFamily="18" charset="0"/>
              </a:rPr>
              <a:t>introduced in </a:t>
            </a:r>
            <a:r>
              <a:rPr lang="en-US" sz="3200" dirty="0">
                <a:latin typeface="Times New Roman" panose="02020603050405020304" pitchFamily="18" charset="0"/>
                <a:cs typeface="Times New Roman" panose="02020603050405020304" pitchFamily="18" charset="0"/>
              </a:rPr>
              <a:t>the 1950's at enrolled level, and </a:t>
            </a:r>
            <a:r>
              <a:rPr lang="en-US" sz="3200" dirty="0" smtClean="0">
                <a:latin typeface="Times New Roman" panose="02020603050405020304" pitchFamily="18" charset="0"/>
                <a:cs typeface="Times New Roman" panose="02020603050405020304" pitchFamily="18" charset="0"/>
              </a:rPr>
              <a:t>at registered </a:t>
            </a:r>
            <a:r>
              <a:rPr lang="en-US" sz="3200" dirty="0">
                <a:latin typeface="Times New Roman" panose="02020603050405020304" pitchFamily="18" charset="0"/>
                <a:cs typeface="Times New Roman" panose="02020603050405020304" pitchFamily="18" charset="0"/>
              </a:rPr>
              <a:t>level in 1965.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At </a:t>
            </a:r>
            <a:r>
              <a:rPr lang="en-US" sz="3200" dirty="0">
                <a:latin typeface="Times New Roman" panose="02020603050405020304" pitchFamily="18" charset="0"/>
                <a:cs typeface="Times New Roman" panose="02020603050405020304" pitchFamily="18" charset="0"/>
              </a:rPr>
              <a:t>the same </a:t>
            </a:r>
            <a:r>
              <a:rPr lang="en-US" sz="3200" dirty="0" smtClean="0">
                <a:latin typeface="Times New Roman" panose="02020603050405020304" pitchFamily="18" charset="0"/>
                <a:cs typeface="Times New Roman" panose="02020603050405020304" pitchFamily="18" charset="0"/>
              </a:rPr>
              <a:t>time, expatriate </a:t>
            </a:r>
            <a:r>
              <a:rPr lang="en-US" sz="3200" dirty="0">
                <a:latin typeface="Times New Roman" panose="02020603050405020304" pitchFamily="18" charset="0"/>
                <a:cs typeface="Times New Roman" panose="02020603050405020304" pitchFamily="18" charset="0"/>
              </a:rPr>
              <a:t>nurses who were administrators </a:t>
            </a:r>
            <a:r>
              <a:rPr lang="en-US" sz="3200" dirty="0" smtClean="0">
                <a:latin typeface="Times New Roman" panose="02020603050405020304" pitchFamily="18" charset="0"/>
                <a:cs typeface="Times New Roman" panose="02020603050405020304" pitchFamily="18" charset="0"/>
              </a:rPr>
              <a:t>of nursing </a:t>
            </a:r>
            <a:r>
              <a:rPr lang="en-US" sz="3200" dirty="0">
                <a:latin typeface="Times New Roman" panose="02020603050405020304" pitchFamily="18" charset="0"/>
                <a:cs typeface="Times New Roman" panose="02020603050405020304" pitchFamily="18" charset="0"/>
              </a:rPr>
              <a:t>services, and nursing educators </a:t>
            </a:r>
            <a:r>
              <a:rPr lang="en-US" sz="3200" dirty="0" smtClean="0">
                <a:latin typeface="Times New Roman" panose="02020603050405020304" pitchFamily="18" charset="0"/>
                <a:cs typeface="Times New Roman" panose="02020603050405020304" pitchFamily="18" charset="0"/>
              </a:rPr>
              <a:t>were leaving </a:t>
            </a:r>
            <a:r>
              <a:rPr lang="en-US" sz="3200" dirty="0">
                <a:latin typeface="Times New Roman" panose="02020603050405020304" pitchFamily="18" charset="0"/>
                <a:cs typeface="Times New Roman" panose="02020603050405020304" pitchFamily="18" charset="0"/>
              </a:rPr>
              <a:t>the country </a:t>
            </a:r>
            <a:r>
              <a:rPr lang="en-US" sz="3200" dirty="0" smtClean="0">
                <a:latin typeface="Times New Roman" panose="02020603050405020304" pitchFamily="18" charset="0"/>
                <a:cs typeface="Times New Roman" panose="02020603050405020304" pitchFamily="18" charset="0"/>
              </a:rPr>
              <a:t>at independence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0993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In anticipation </a:t>
            </a:r>
            <a:r>
              <a:rPr lang="en-US" sz="3200" dirty="0">
                <a:latin typeface="Times New Roman" panose="02020603050405020304" pitchFamily="18" charset="0"/>
                <a:cs typeface="Times New Roman" panose="02020603050405020304" pitchFamily="18" charset="0"/>
              </a:rPr>
              <a:t>of gaps in training and skills, </a:t>
            </a:r>
            <a:r>
              <a:rPr lang="en-US" sz="3200" dirty="0" smtClean="0">
                <a:latin typeface="Times New Roman" panose="02020603050405020304" pitchFamily="18" charset="0"/>
                <a:cs typeface="Times New Roman" panose="02020603050405020304" pitchFamily="18" charset="0"/>
              </a:rPr>
              <a:t>a Diploma </a:t>
            </a:r>
            <a:r>
              <a:rPr lang="en-US" sz="3200" dirty="0">
                <a:latin typeface="Times New Roman" panose="02020603050405020304" pitchFamily="18" charset="0"/>
                <a:cs typeface="Times New Roman" panose="02020603050405020304" pitchFamily="18" charset="0"/>
              </a:rPr>
              <a:t>in Advanced Nursing was started </a:t>
            </a:r>
            <a:r>
              <a:rPr lang="en-US" sz="3200" dirty="0" smtClean="0">
                <a:latin typeface="Times New Roman" panose="02020603050405020304" pitchFamily="18" charset="0"/>
                <a:cs typeface="Times New Roman" panose="02020603050405020304" pitchFamily="18" charset="0"/>
              </a:rPr>
              <a:t>in 1968 </a:t>
            </a:r>
            <a:r>
              <a:rPr lang="en-US" sz="3200" dirty="0">
                <a:latin typeface="Times New Roman" panose="02020603050405020304" pitchFamily="18" charset="0"/>
                <a:cs typeface="Times New Roman" panose="02020603050405020304" pitchFamily="18" charset="0"/>
              </a:rPr>
              <a:t>at the University of Nairobi to </a:t>
            </a:r>
            <a:r>
              <a:rPr lang="en-US" sz="3200" dirty="0" smtClean="0">
                <a:latin typeface="Times New Roman" panose="02020603050405020304" pitchFamily="18" charset="0"/>
                <a:cs typeface="Times New Roman" panose="02020603050405020304" pitchFamily="18" charset="0"/>
              </a:rPr>
              <a:t>prepare Nurse </a:t>
            </a:r>
            <a:r>
              <a:rPr lang="en-US" sz="3200" dirty="0">
                <a:latin typeface="Times New Roman" panose="02020603050405020304" pitchFamily="18" charset="0"/>
                <a:cs typeface="Times New Roman" panose="02020603050405020304" pitchFamily="18" charset="0"/>
              </a:rPr>
              <a:t>Educators and </a:t>
            </a:r>
            <a:r>
              <a:rPr lang="en-US" sz="3200" dirty="0" smtClean="0">
                <a:latin typeface="Times New Roman" panose="02020603050405020304" pitchFamily="18" charset="0"/>
                <a:cs typeface="Times New Roman" panose="02020603050405020304" pitchFamily="18" charset="0"/>
              </a:rPr>
              <a:t>administrators.</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shift to community health nursing was </a:t>
            </a:r>
            <a:r>
              <a:rPr lang="en-US" sz="3200" dirty="0" smtClean="0">
                <a:latin typeface="Times New Roman" panose="02020603050405020304" pitchFamily="18" charset="0"/>
                <a:cs typeface="Times New Roman" panose="02020603050405020304" pitchFamily="18" charset="0"/>
              </a:rPr>
              <a:t>to provide </a:t>
            </a:r>
            <a:r>
              <a:rPr lang="en-US" sz="3200" dirty="0">
                <a:latin typeface="Times New Roman" panose="02020603050405020304" pitchFamily="18" charset="0"/>
                <a:cs typeface="Times New Roman" panose="02020603050405020304" pitchFamily="18" charset="0"/>
              </a:rPr>
              <a:t>preventive and promotive health </a:t>
            </a:r>
            <a:r>
              <a:rPr lang="en-US" sz="3200" dirty="0" smtClean="0">
                <a:latin typeface="Times New Roman" panose="02020603050405020304" pitchFamily="18" charset="0"/>
                <a:cs typeface="Times New Roman" panose="02020603050405020304" pitchFamily="18" charset="0"/>
              </a:rPr>
              <a:t>care service </a:t>
            </a:r>
            <a:r>
              <a:rPr lang="en-US" sz="3200" dirty="0">
                <a:latin typeface="Times New Roman" panose="02020603050405020304" pitchFamily="18" charset="0"/>
                <a:cs typeface="Times New Roman" panose="02020603050405020304" pitchFamily="18" charset="0"/>
              </a:rPr>
              <a:t>delivery</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5935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0"/>
            <a:ext cx="10515600" cy="978794"/>
          </a:xfrm>
        </p:spPr>
        <p:txBody>
          <a:bodyPr>
            <a:normAutofit/>
          </a:bodyPr>
          <a:lstStyle/>
          <a:p>
            <a:r>
              <a:rPr lang="en-US" sz="3600" b="1" i="1" dirty="0" smtClean="0">
                <a:solidFill>
                  <a:srgbClr val="00B050"/>
                </a:solidFill>
                <a:latin typeface="Times New Roman" panose="02020603050405020304" pitchFamily="18" charset="0"/>
                <a:cs typeface="Times New Roman" panose="02020603050405020304" pitchFamily="18" charset="0"/>
              </a:rPr>
              <a:t>THANKS A LOT FOR YOUR TIME AND PATIENCE </a:t>
            </a:r>
            <a:endParaRPr lang="en-US" sz="3600"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007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INTRODUCTION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3200" dirty="0" smtClean="0">
                <a:latin typeface="Times New Roman" panose="02020603050405020304" pitchFamily="18" charset="0"/>
                <a:cs typeface="Times New Roman" panose="02020603050405020304" pitchFamily="18" charset="0"/>
              </a:rPr>
              <a:t>It is difficult to trace the exact origin of the nursing profession. However, moral action is the historical basis for the creation, evolution and practice of nursing.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041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Nursing in ancient civilization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early record of ancient civilization offers little information about those who care for the sick.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During this time beliefs, about the cause of disease were embedded in superstition and magic and thus treatment often involved magical cures.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391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Ancient Egyptians developed community planning and strict hygienic rules to control communicable diseases.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first recorded Nurses were seen ¾ In the Babylonian civilization, there were references to tasks and practices traditionally provided by nurses.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615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Nurses are mentioned occasionally in old Testament as women who provide care for infant, for the sick and dying and as midwives who assisted during pregnancy and delivery </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I</a:t>
            </a:r>
            <a:r>
              <a:rPr lang="en-US" sz="3200" dirty="0" smtClean="0">
                <a:latin typeface="Times New Roman" panose="02020603050405020304" pitchFamily="18" charset="0"/>
                <a:cs typeface="Times New Roman" panose="02020603050405020304" pitchFamily="18" charset="0"/>
              </a:rPr>
              <a:t>n ancient Rome, care of the sick and injuries was advanced in Mythology and reality. Although medicine as a science was developed there was little evidence of establishing a foundation for nursing.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0027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Nursing in the Middle Ages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During this time, monasticism and other religious groups offered the only opportunities for men and women to pursue careers in nursing.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 was the Christian value of "love thy neighbor as the self" that had a significant impact on the development of western nursing.</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6533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principle of caring was established with Christ’s parable of Good Samaritan providing care for a tired and injured stranger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In the third and fourth centuries several wealthy matrons of Roman empire, including Marcella, Fabiola and Paula, converted to Christianity and used their wealth to provide house of care and healing (the fore runner of hospital) for the poor, the sick and homeless.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213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Women were not the sole providers of nursing service in the third century in Rome.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There was an organization of men called the parabloani Brotherhood.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This group of men provided care to the sick and dying from the great plague in Alexandria.</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4587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1155</Words>
  <Application>Microsoft Office PowerPoint</Application>
  <PresentationFormat>Widescreen</PresentationFormat>
  <Paragraphs>64</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Times New Roman</vt:lpstr>
      <vt:lpstr>Wingdings</vt:lpstr>
      <vt:lpstr>Office Theme</vt:lpstr>
      <vt:lpstr>History and Development of Nursing</vt:lpstr>
      <vt:lpstr>OBJECTIVES </vt:lpstr>
      <vt:lpstr>INTRODUCTION </vt:lpstr>
      <vt:lpstr>Nursing in ancient civilization</vt:lpstr>
      <vt:lpstr>PowerPoint Presentation</vt:lpstr>
      <vt:lpstr>PowerPoint Presentation</vt:lpstr>
      <vt:lpstr>Nursing in the Middle Ages</vt:lpstr>
      <vt:lpstr>PowerPoint Presentation</vt:lpstr>
      <vt:lpstr>PowerPoint Presentation</vt:lpstr>
      <vt:lpstr>Dark Age of Nursing</vt:lpstr>
      <vt:lpstr>The development of modern Nursing</vt:lpstr>
      <vt:lpstr>PowerPoint Presentation</vt:lpstr>
      <vt:lpstr>PowerPoint Presentation</vt:lpstr>
      <vt:lpstr>PowerPoint Presentation</vt:lpstr>
      <vt:lpstr>PowerPoint Presentation</vt:lpstr>
      <vt:lpstr>PowerPoint Presentation</vt:lpstr>
      <vt:lpstr>HISTORY OF NURSING IN KENYA</vt:lpstr>
      <vt:lpstr>PowerPoint Presentation</vt:lpstr>
      <vt:lpstr>PowerPoint Presentation</vt:lpstr>
      <vt:lpstr>PowerPoint Presentation</vt:lpstr>
      <vt:lpstr>PowerPoint Presentation</vt:lpstr>
      <vt:lpstr>PowerPoint Presentation</vt:lpstr>
      <vt:lpstr>PowerPoint Presentation</vt:lpstr>
      <vt:lpstr>THANKS A LOT FOR YOUR TIME AND PATIENCE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and Development of Nursing</dc:title>
  <dc:creator>MUHAMED</dc:creator>
  <cp:lastModifiedBy>MUHAMED</cp:lastModifiedBy>
  <cp:revision>7</cp:revision>
  <dcterms:created xsi:type="dcterms:W3CDTF">2020-09-30T16:58:44Z</dcterms:created>
  <dcterms:modified xsi:type="dcterms:W3CDTF">2020-09-30T17:45:35Z</dcterms:modified>
</cp:coreProperties>
</file>