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69" r:id="rId3"/>
    <p:sldId id="259" r:id="rId4"/>
    <p:sldId id="268" r:id="rId5"/>
    <p:sldId id="261" r:id="rId6"/>
    <p:sldId id="260" r:id="rId7"/>
    <p:sldId id="271" r:id="rId8"/>
    <p:sldId id="270" r:id="rId9"/>
    <p:sldId id="265" r:id="rId10"/>
    <p:sldId id="262" r:id="rId11"/>
    <p:sldId id="263" r:id="rId12"/>
    <p:sldId id="272" r:id="rId13"/>
    <p:sldId id="288" r:id="rId14"/>
    <p:sldId id="266" r:id="rId15"/>
    <p:sldId id="273" r:id="rId16"/>
    <p:sldId id="275" r:id="rId17"/>
    <p:sldId id="286" r:id="rId18"/>
    <p:sldId id="267" r:id="rId19"/>
    <p:sldId id="287" r:id="rId20"/>
    <p:sldId id="274" r:id="rId21"/>
    <p:sldId id="278" r:id="rId22"/>
    <p:sldId id="264" r:id="rId23"/>
    <p:sldId id="276" r:id="rId24"/>
    <p:sldId id="279" r:id="rId25"/>
    <p:sldId id="285" r:id="rId26"/>
    <p:sldId id="280" r:id="rId27"/>
    <p:sldId id="282" r:id="rId28"/>
    <p:sldId id="284" r:id="rId29"/>
    <p:sldId id="283" r:id="rId30"/>
    <p:sldId id="281" r:id="rId31"/>
    <p:sldId id="27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7DF19A-139A-4E41-BB15-1EDE4C1C0233}" type="datetimeFigureOut">
              <a:rPr lang="en-US" smtClean="0"/>
              <a:t>3/15/2013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83159E-7535-4030-8049-7C4226E8858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83159E-7535-4030-8049-7C4226E8858B}" type="slidenum">
              <a:rPr lang="en-US" smtClean="0"/>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4D1BDD4-543F-4E59-AF25-85F31DDA616E}" type="datetimeFigureOut">
              <a:rPr lang="en-US" smtClean="0"/>
              <a:t>3/15/2013</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D83CB52-3063-4DE2-AEAB-1681EBA2096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4D1BDD4-543F-4E59-AF25-85F31DDA616E}" type="datetimeFigureOut">
              <a:rPr lang="en-US" smtClean="0"/>
              <a:t>3/15/2013</a:t>
            </a:fld>
            <a:endParaRPr lang="en-US" dirty="0"/>
          </a:p>
        </p:txBody>
      </p:sp>
      <p:sp>
        <p:nvSpPr>
          <p:cNvPr id="27" name="Slide Number Placeholder 26"/>
          <p:cNvSpPr>
            <a:spLocks noGrp="1"/>
          </p:cNvSpPr>
          <p:nvPr>
            <p:ph type="sldNum" sz="quarter" idx="11"/>
          </p:nvPr>
        </p:nvSpPr>
        <p:spPr/>
        <p:txBody>
          <a:bodyPr rtlCol="0"/>
          <a:lstStyle/>
          <a:p>
            <a:fld id="{3D83CB52-3063-4DE2-AEAB-1681EBA20961}"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4D1BDD4-543F-4E59-AF25-85F31DDA616E}" type="datetimeFigureOut">
              <a:rPr lang="en-US" smtClean="0"/>
              <a:t>3/15/2013</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3D83CB52-3063-4DE2-AEAB-1681EBA2096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D1BDD4-543F-4E59-AF25-85F31DDA616E}" type="datetimeFigureOut">
              <a:rPr lang="en-US" smtClean="0"/>
              <a:t>3/15/2013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83CB52-3063-4DE2-AEAB-1681EBA2096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4D1BDD4-543F-4E59-AF25-85F31DDA616E}" type="datetimeFigureOut">
              <a:rPr lang="en-US" smtClean="0"/>
              <a:t>3/15/2013</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D83CB52-3063-4DE2-AEAB-1681EBA2096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Home Visiting</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a:xfrm>
            <a:off x="612775" y="228600"/>
            <a:ext cx="8153400" cy="990600"/>
          </a:xfrm>
        </p:spPr>
        <p:txBody>
          <a:bodyPr/>
          <a:lstStyle/>
          <a:p>
            <a:r>
              <a:rPr lang="en-US" sz="3600" b="1" dirty="0" smtClean="0"/>
              <a:t>Advantages</a:t>
            </a:r>
          </a:p>
        </p:txBody>
      </p:sp>
      <p:sp>
        <p:nvSpPr>
          <p:cNvPr id="3" name="Content Placeholder 2"/>
          <p:cNvSpPr>
            <a:spLocks noGrp="1"/>
          </p:cNvSpPr>
          <p:nvPr>
            <p:ph idx="1"/>
          </p:nvPr>
        </p:nvSpPr>
        <p:spPr>
          <a:xfrm>
            <a:off x="612775" y="1600200"/>
            <a:ext cx="8153400" cy="4495800"/>
          </a:xfrm>
        </p:spPr>
        <p:txBody>
          <a:bodyPr>
            <a:normAutofit fontScale="85000" lnSpcReduction="10000"/>
          </a:bodyPr>
          <a:lstStyle/>
          <a:p>
            <a:pPr marL="640080" lvl="1" indent="-274320" fontAlgn="auto">
              <a:spcAft>
                <a:spcPts val="0"/>
              </a:spcAft>
              <a:buFont typeface="Wingdings 2"/>
              <a:buNone/>
              <a:defRPr/>
            </a:pPr>
            <a:endParaRPr lang="en-US" b="1" dirty="0" smtClean="0"/>
          </a:p>
          <a:p>
            <a:pPr marL="347472" indent="-274320">
              <a:lnSpc>
                <a:spcPct val="120000"/>
              </a:lnSpc>
              <a:spcBef>
                <a:spcPts val="0"/>
              </a:spcBef>
              <a:buFont typeface="Wingdings 2"/>
              <a:buNone/>
              <a:defRPr/>
            </a:pPr>
            <a:r>
              <a:rPr lang="en-US" dirty="0" smtClean="0"/>
              <a:t>1. the family is seen in a familiar atmosphere which is relaxed and makes communication easier than at hospital or clinic</a:t>
            </a:r>
          </a:p>
          <a:p>
            <a:pPr marL="347472" indent="-274320">
              <a:lnSpc>
                <a:spcPct val="120000"/>
              </a:lnSpc>
              <a:spcBef>
                <a:spcPts val="0"/>
              </a:spcBef>
              <a:buFont typeface="Wingdings 2"/>
              <a:buNone/>
              <a:defRPr/>
            </a:pPr>
            <a:r>
              <a:rPr lang="en-US" dirty="0" smtClean="0"/>
              <a:t>2. All family members can be seen &amp; assessed by  one person at one visit</a:t>
            </a:r>
          </a:p>
          <a:p>
            <a:pPr marL="347472" indent="-274320">
              <a:lnSpc>
                <a:spcPct val="120000"/>
              </a:lnSpc>
              <a:spcBef>
                <a:spcPts val="0"/>
              </a:spcBef>
              <a:buFont typeface="Wingdings 2"/>
              <a:buNone/>
              <a:defRPr/>
            </a:pPr>
            <a:r>
              <a:rPr lang="en-US" dirty="0" smtClean="0"/>
              <a:t>3. The health workers is made aware of local problems, priorities, customs, difficulties, &amp; resources</a:t>
            </a:r>
          </a:p>
          <a:p>
            <a:pPr marL="347472" indent="-274320">
              <a:lnSpc>
                <a:spcPct val="120000"/>
              </a:lnSpc>
              <a:spcBef>
                <a:spcPts val="0"/>
              </a:spcBef>
              <a:buFont typeface="Wingdings 2"/>
              <a:buNone/>
              <a:defRPr/>
            </a:pPr>
            <a:r>
              <a:rPr lang="en-US" dirty="0" smtClean="0"/>
              <a:t>4. High risk families can be identified &amp; visited as a priority</a:t>
            </a:r>
          </a:p>
          <a:p>
            <a:pPr marL="347472" indent="-274320">
              <a:lnSpc>
                <a:spcPct val="120000"/>
              </a:lnSpc>
              <a:spcBef>
                <a:spcPts val="0"/>
              </a:spcBef>
              <a:buFont typeface="Wingdings 2"/>
              <a:buNone/>
              <a:defRPr/>
            </a:pPr>
            <a:r>
              <a:rPr lang="en-US" dirty="0" smtClean="0"/>
              <a:t>5. The health workers, can observe, assess, &amp; act upon obvious and latent health problems.</a:t>
            </a:r>
          </a:p>
          <a:p>
            <a:pPr marL="347472" indent="-274320">
              <a:lnSpc>
                <a:spcPct val="120000"/>
              </a:lnSpc>
              <a:spcBef>
                <a:spcPts val="0"/>
              </a:spcBef>
              <a:buFont typeface="Wingdings 2"/>
              <a:buNone/>
              <a:defRPr/>
            </a:pPr>
            <a:r>
              <a:rPr lang="en-US" dirty="0" smtClean="0"/>
              <a:t>Health workers can follow these problems at subsequent visit.’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a:xfrm>
            <a:off x="612775" y="228600"/>
            <a:ext cx="8153400" cy="990600"/>
          </a:xfrm>
        </p:spPr>
        <p:txBody>
          <a:bodyPr/>
          <a:lstStyle/>
          <a:p>
            <a:r>
              <a:rPr lang="en-US" sz="3600" b="1" dirty="0" smtClean="0"/>
              <a:t>Advantages</a:t>
            </a:r>
          </a:p>
        </p:txBody>
      </p:sp>
      <p:sp>
        <p:nvSpPr>
          <p:cNvPr id="76803" name="Content Placeholder 2"/>
          <p:cNvSpPr>
            <a:spLocks noGrp="1"/>
          </p:cNvSpPr>
          <p:nvPr>
            <p:ph idx="1"/>
          </p:nvPr>
        </p:nvSpPr>
        <p:spPr>
          <a:xfrm>
            <a:off x="612775" y="1600200"/>
            <a:ext cx="8153400" cy="4495800"/>
          </a:xfrm>
        </p:spPr>
        <p:txBody>
          <a:bodyPr>
            <a:normAutofit/>
          </a:bodyPr>
          <a:lstStyle/>
          <a:p>
            <a:pPr>
              <a:buFont typeface="Wingdings" pitchFamily="2" charset="2"/>
              <a:buNone/>
            </a:pPr>
            <a:r>
              <a:rPr lang="en-US" dirty="0" smtClean="0"/>
              <a:t>6. Much can be assessed at one time. e.g.  personal hygiene, water supply, sanitation, waste </a:t>
            </a:r>
            <a:r>
              <a:rPr lang="en-US" dirty="0" smtClean="0"/>
              <a:t>disposed, food </a:t>
            </a:r>
            <a:r>
              <a:rPr lang="en-US" dirty="0" smtClean="0"/>
              <a:t>storage ……</a:t>
            </a:r>
          </a:p>
          <a:p>
            <a:pPr>
              <a:buFont typeface="Wingdings" pitchFamily="2" charset="2"/>
              <a:buNone/>
            </a:pPr>
            <a:r>
              <a:rPr lang="en-US" dirty="0" smtClean="0"/>
              <a:t>7. More accurate assessment is done</a:t>
            </a:r>
          </a:p>
          <a:p>
            <a:pPr>
              <a:buFont typeface="Wingdings" pitchFamily="2" charset="2"/>
              <a:buNone/>
            </a:pPr>
            <a:r>
              <a:rPr lang="en-US" dirty="0" smtClean="0"/>
              <a:t>8. Better understanding &amp; good relation ship is</a:t>
            </a:r>
          </a:p>
          <a:p>
            <a:pPr>
              <a:buFont typeface="Wingdings" pitchFamily="2" charset="2"/>
              <a:buNone/>
            </a:pPr>
            <a:r>
              <a:rPr lang="en-US" dirty="0" smtClean="0"/>
              <a:t>established with the family members</a:t>
            </a:r>
          </a:p>
          <a:p>
            <a:pPr>
              <a:buFont typeface="Wingdings" pitchFamily="2" charset="2"/>
              <a:buNone/>
            </a:pPr>
            <a:r>
              <a:rPr lang="en-US" dirty="0" smtClean="0"/>
              <a:t>9. Advice will be practical and suited to the family’s</a:t>
            </a:r>
          </a:p>
          <a:p>
            <a:pPr>
              <a:buFont typeface="Wingdings" pitchFamily="2" charset="2"/>
              <a:buNone/>
            </a:pPr>
            <a:r>
              <a:rPr lang="en-US" dirty="0" smtClean="0"/>
              <a:t>needs</a:t>
            </a:r>
          </a:p>
          <a:p>
            <a:pPr>
              <a:buFont typeface="Wingdings" pitchFamily="2" charset="2"/>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a:t>
            </a:r>
            <a:endParaRPr lang="en-US" dirty="0"/>
          </a:p>
        </p:txBody>
      </p:sp>
      <p:sp>
        <p:nvSpPr>
          <p:cNvPr id="3" name="Content Placeholder 2"/>
          <p:cNvSpPr>
            <a:spLocks noGrp="1"/>
          </p:cNvSpPr>
          <p:nvPr>
            <p:ph idx="1"/>
          </p:nvPr>
        </p:nvSpPr>
        <p:spPr/>
        <p:txBody>
          <a:bodyPr/>
          <a:lstStyle/>
          <a:p>
            <a:pPr marL="624078" indent="-514350">
              <a:buNone/>
            </a:pPr>
            <a:r>
              <a:rPr lang="en-US" dirty="0" smtClean="0"/>
              <a:t>10. Provides opportunity to implement nursing process</a:t>
            </a:r>
          </a:p>
          <a:p>
            <a:pPr marL="624078" indent="-514350">
              <a:buNone/>
            </a:pPr>
            <a:r>
              <a:rPr lang="en-US" dirty="0" smtClean="0"/>
              <a:t>11. Helps clarify doubts from family members</a:t>
            </a:r>
          </a:p>
          <a:p>
            <a:pPr marL="624078" indent="-514350">
              <a:buNone/>
            </a:pPr>
            <a:r>
              <a:rPr lang="en-US" dirty="0" smtClean="0"/>
              <a:t>12. Helps in prevention and immediate handling of problems</a:t>
            </a:r>
          </a:p>
          <a:p>
            <a:pPr marL="624078" indent="-514350">
              <a:buNone/>
            </a:pPr>
            <a:r>
              <a:rPr lang="en-US" dirty="0" smtClean="0"/>
              <a:t>13. Best option for incapacitated patients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27888"/>
          </a:xfrm>
        </p:spPr>
        <p:txBody>
          <a:bodyPr>
            <a:noAutofit/>
          </a:bodyPr>
          <a:lstStyle/>
          <a:p>
            <a:r>
              <a:rPr lang="en-US" sz="3200" b="1" dirty="0" smtClean="0"/>
              <a:t/>
            </a:r>
            <a:br>
              <a:rPr lang="en-US" sz="3200" b="1" dirty="0" smtClean="0"/>
            </a:br>
            <a:r>
              <a:rPr lang="en-US" sz="3600" b="1" dirty="0" smtClean="0"/>
              <a:t>Phases and activities of home visiting</a:t>
            </a:r>
            <a:br>
              <a:rPr lang="en-US" sz="3600" b="1" dirty="0" smtClean="0"/>
            </a:br>
            <a:endParaRPr lang="en-US" sz="3600" dirty="0"/>
          </a:p>
        </p:txBody>
      </p:sp>
      <p:sp>
        <p:nvSpPr>
          <p:cNvPr id="3" name="Content Placeholder 2"/>
          <p:cNvSpPr>
            <a:spLocks noGrp="1"/>
          </p:cNvSpPr>
          <p:nvPr>
            <p:ph sz="quarter" idx="1"/>
          </p:nvPr>
        </p:nvSpPr>
        <p:spPr/>
        <p:txBody>
          <a:bodyPr>
            <a:normAutofit fontScale="62500" lnSpcReduction="20000"/>
          </a:bodyPr>
          <a:lstStyle/>
          <a:p>
            <a:r>
              <a:rPr lang="en-US" dirty="0" smtClean="0"/>
              <a:t>Phase </a:t>
            </a:r>
            <a:r>
              <a:rPr lang="en-US" dirty="0"/>
              <a:t>1. Initiation phase – clarify purpose of home visiting</a:t>
            </a:r>
          </a:p>
          <a:p>
            <a:pPr>
              <a:buNone/>
            </a:pPr>
            <a:r>
              <a:rPr lang="en-US" dirty="0" smtClean="0"/>
              <a:t>				-</a:t>
            </a:r>
            <a:r>
              <a:rPr lang="en-US" dirty="0"/>
              <a:t>share information to </a:t>
            </a:r>
            <a:r>
              <a:rPr lang="en-US" dirty="0" smtClean="0"/>
              <a:t>family member</a:t>
            </a:r>
            <a:endParaRPr lang="en-US" dirty="0"/>
          </a:p>
          <a:p>
            <a:r>
              <a:rPr lang="en-US" dirty="0"/>
              <a:t>Phase 2. Pre-visit phase – initiate contact with family</a:t>
            </a:r>
          </a:p>
          <a:p>
            <a:pPr>
              <a:buNone/>
            </a:pPr>
            <a:r>
              <a:rPr lang="en-US" dirty="0" smtClean="0"/>
              <a:t>				-</a:t>
            </a:r>
            <a:r>
              <a:rPr lang="en-US" dirty="0"/>
              <a:t>determine family willingness</a:t>
            </a:r>
          </a:p>
          <a:p>
            <a:pPr>
              <a:buNone/>
            </a:pPr>
            <a:r>
              <a:rPr lang="en-US" dirty="0" smtClean="0"/>
              <a:t>				-</a:t>
            </a:r>
            <a:r>
              <a:rPr lang="en-US" dirty="0"/>
              <a:t>schedule home </a:t>
            </a:r>
            <a:r>
              <a:rPr lang="en-US" dirty="0" smtClean="0"/>
              <a:t>visiting</a:t>
            </a:r>
          </a:p>
          <a:p>
            <a:pPr>
              <a:buNone/>
            </a:pPr>
            <a:r>
              <a:rPr lang="en-US" dirty="0"/>
              <a:t>	</a:t>
            </a:r>
            <a:r>
              <a:rPr lang="en-US" dirty="0" smtClean="0"/>
              <a:t>			-review </a:t>
            </a:r>
            <a:r>
              <a:rPr lang="en-US" dirty="0"/>
              <a:t>records</a:t>
            </a:r>
          </a:p>
          <a:p>
            <a:r>
              <a:rPr lang="en-US" dirty="0"/>
              <a:t>Phase 3. On home phase – introduction him/her self</a:t>
            </a:r>
          </a:p>
          <a:p>
            <a:pPr>
              <a:buNone/>
            </a:pPr>
            <a:r>
              <a:rPr lang="en-US" dirty="0" smtClean="0"/>
              <a:t>				-</a:t>
            </a:r>
            <a:r>
              <a:rPr lang="en-US" dirty="0"/>
              <a:t>warm greeting</a:t>
            </a:r>
          </a:p>
          <a:p>
            <a:pPr>
              <a:buNone/>
            </a:pPr>
            <a:r>
              <a:rPr lang="en-US" dirty="0" smtClean="0"/>
              <a:t>				-</a:t>
            </a:r>
            <a:r>
              <a:rPr lang="en-US" dirty="0"/>
              <a:t>social interaction (to </a:t>
            </a:r>
            <a:r>
              <a:rPr lang="en-US" dirty="0" smtClean="0"/>
              <a:t>develop trusting r/ship)</a:t>
            </a:r>
            <a:endParaRPr lang="en-US" dirty="0"/>
          </a:p>
          <a:p>
            <a:pPr>
              <a:buNone/>
            </a:pPr>
            <a:r>
              <a:rPr lang="en-US" dirty="0" smtClean="0"/>
              <a:t>				-</a:t>
            </a:r>
            <a:r>
              <a:rPr lang="en-US" dirty="0"/>
              <a:t>implement nursing </a:t>
            </a:r>
            <a:r>
              <a:rPr lang="en-US" dirty="0" smtClean="0"/>
              <a:t>process</a:t>
            </a:r>
            <a:endParaRPr lang="en-US" dirty="0"/>
          </a:p>
          <a:p>
            <a:r>
              <a:rPr lang="en-US" dirty="0"/>
              <a:t>Phase 4. Termination phase – review visit with family</a:t>
            </a:r>
          </a:p>
          <a:p>
            <a:pPr>
              <a:buNone/>
            </a:pPr>
            <a:r>
              <a:rPr lang="en-US" dirty="0" smtClean="0"/>
              <a:t>				- </a:t>
            </a:r>
            <a:r>
              <a:rPr lang="en-US" dirty="0"/>
              <a:t>plan for future visit</a:t>
            </a:r>
          </a:p>
          <a:p>
            <a:r>
              <a:rPr lang="en-US" dirty="0"/>
              <a:t>Phase 5. Post – visit phase – Record visit</a:t>
            </a:r>
          </a:p>
          <a:p>
            <a:pPr>
              <a:buNone/>
            </a:pPr>
            <a:r>
              <a:rPr lang="en-US" dirty="0" smtClean="0"/>
              <a:t>				- </a:t>
            </a:r>
            <a:r>
              <a:rPr lang="en-US" dirty="0"/>
              <a:t>plan for next visit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457200" y="533400"/>
            <a:ext cx="8229600" cy="628650"/>
          </a:xfrm>
        </p:spPr>
        <p:txBody>
          <a:bodyPr>
            <a:normAutofit fontScale="90000"/>
          </a:bodyPr>
          <a:lstStyle/>
          <a:p>
            <a:r>
              <a:rPr lang="en-US" sz="3200" b="1" dirty="0" smtClean="0"/>
              <a:t/>
            </a:r>
            <a:br>
              <a:rPr lang="en-US" sz="3200" b="1" dirty="0" smtClean="0"/>
            </a:br>
            <a:r>
              <a:rPr lang="en-US" sz="3600" b="1" dirty="0" smtClean="0"/>
              <a:t>Phases and activities of home visiting</a:t>
            </a:r>
            <a:br>
              <a:rPr lang="en-US" sz="3600" b="1" dirty="0" smtClean="0"/>
            </a:br>
            <a:endParaRPr lang="en-US" sz="3600" dirty="0" smtClean="0"/>
          </a:p>
        </p:txBody>
      </p:sp>
      <p:sp>
        <p:nvSpPr>
          <p:cNvPr id="3" name="Content Placeholder 2"/>
          <p:cNvSpPr>
            <a:spLocks noGrp="1"/>
          </p:cNvSpPr>
          <p:nvPr>
            <p:ph idx="1"/>
          </p:nvPr>
        </p:nvSpPr>
        <p:spPr>
          <a:xfrm>
            <a:off x="612775" y="1600200"/>
            <a:ext cx="8153400" cy="4495800"/>
          </a:xfrm>
        </p:spPr>
        <p:txBody>
          <a:bodyPr>
            <a:normAutofit/>
          </a:bodyPr>
          <a:lstStyle/>
          <a:p>
            <a:pPr marL="320040" indent="-320040" fontAlgn="auto">
              <a:spcAft>
                <a:spcPts val="0"/>
              </a:spcAft>
              <a:buFont typeface="Wingdings"/>
              <a:buChar char=""/>
              <a:defRPr/>
            </a:pPr>
            <a:r>
              <a:rPr lang="en-US" dirty="0" smtClean="0"/>
              <a:t>Phase </a:t>
            </a:r>
            <a:r>
              <a:rPr lang="en-US" dirty="0"/>
              <a:t>1. </a:t>
            </a:r>
            <a:r>
              <a:rPr lang="en-US" dirty="0"/>
              <a:t>Initiation </a:t>
            </a:r>
            <a:r>
              <a:rPr lang="en-US" dirty="0" smtClean="0"/>
              <a:t>phase</a:t>
            </a:r>
          </a:p>
          <a:p>
            <a:pPr marL="720090" lvl="1" indent="-320040">
              <a:buNone/>
              <a:defRPr/>
            </a:pPr>
            <a:r>
              <a:rPr lang="en-US" dirty="0" smtClean="0"/>
              <a:t> clarify source of referral</a:t>
            </a:r>
          </a:p>
          <a:p>
            <a:pPr marL="720090" lvl="1" indent="-320040">
              <a:buNone/>
              <a:defRPr/>
            </a:pPr>
            <a:r>
              <a:rPr lang="en-US" dirty="0" smtClean="0"/>
              <a:t> </a:t>
            </a:r>
            <a:r>
              <a:rPr lang="en-US" dirty="0"/>
              <a:t>clarify purpose of home </a:t>
            </a:r>
            <a:r>
              <a:rPr lang="en-US" dirty="0" smtClean="0"/>
              <a:t>visiting</a:t>
            </a:r>
          </a:p>
          <a:p>
            <a:pPr marL="720090" lvl="1" indent="-320040">
              <a:buNone/>
              <a:defRPr/>
            </a:pPr>
            <a:r>
              <a:rPr lang="en-US" dirty="0" smtClean="0"/>
              <a:t>share information on reason and purpose with family members </a:t>
            </a:r>
            <a:r>
              <a:rPr lang="en-US" dirty="0"/>
              <a:t>to </a:t>
            </a:r>
            <a:r>
              <a:rPr lang="en-US" dirty="0" smtClean="0"/>
              <a:t>family </a:t>
            </a:r>
            <a:r>
              <a:rPr lang="en-US" dirty="0" smtClean="0"/>
              <a:t>member</a:t>
            </a:r>
          </a:p>
          <a:p>
            <a:pPr marL="320040" indent="-320040" fontAlgn="auto">
              <a:spcAft>
                <a:spcPts val="0"/>
              </a:spcAft>
              <a:buFont typeface="Wingdings"/>
              <a:buNone/>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2. Pre-visit phase</a:t>
            </a:r>
            <a:endParaRPr lang="en-US" dirty="0"/>
          </a:p>
        </p:txBody>
      </p:sp>
      <p:sp>
        <p:nvSpPr>
          <p:cNvPr id="3" name="Content Placeholder 2"/>
          <p:cNvSpPr>
            <a:spLocks noGrp="1"/>
          </p:cNvSpPr>
          <p:nvPr>
            <p:ph idx="1"/>
          </p:nvPr>
        </p:nvSpPr>
        <p:spPr/>
        <p:txBody>
          <a:bodyPr>
            <a:normAutofit/>
          </a:bodyPr>
          <a:lstStyle/>
          <a:p>
            <a:pPr marL="320040" indent="-320040" fontAlgn="auto">
              <a:spcAft>
                <a:spcPts val="0"/>
              </a:spcAft>
              <a:buNone/>
              <a:defRPr/>
            </a:pPr>
            <a:r>
              <a:rPr lang="en-US" dirty="0" smtClean="0"/>
              <a:t>(gather certain information necessary  prior to the real visit)</a:t>
            </a:r>
          </a:p>
          <a:p>
            <a:pPr marL="320040" indent="-320040">
              <a:defRPr/>
            </a:pPr>
            <a:r>
              <a:rPr lang="en-US" dirty="0" smtClean="0"/>
              <a:t>Location of the family-physical address</a:t>
            </a:r>
          </a:p>
          <a:p>
            <a:pPr marL="320040" indent="-320040">
              <a:defRPr/>
            </a:pPr>
            <a:r>
              <a:rPr lang="en-US" dirty="0"/>
              <a:t> </a:t>
            </a:r>
            <a:r>
              <a:rPr lang="en-US" dirty="0" smtClean="0"/>
              <a:t>gather information on patient, community resources, assemble supplies and plan for contact</a:t>
            </a:r>
          </a:p>
          <a:p>
            <a:pPr marL="320040" indent="-320040">
              <a:defRPr/>
            </a:pPr>
            <a:r>
              <a:rPr lang="en-US" dirty="0" smtClean="0"/>
              <a:t>initiate </a:t>
            </a:r>
            <a:r>
              <a:rPr lang="en-US" dirty="0"/>
              <a:t>contact with family</a:t>
            </a:r>
          </a:p>
          <a:p>
            <a:pPr marL="320040" indent="-320040" fontAlgn="auto">
              <a:spcAft>
                <a:spcPts val="0"/>
              </a:spcAft>
              <a:buFont typeface="Wingdings"/>
              <a:buNone/>
              <a:defRPr/>
            </a:pPr>
            <a:r>
              <a:rPr lang="en-US" dirty="0"/>
              <a:t>				-determine family willingness</a:t>
            </a:r>
          </a:p>
          <a:p>
            <a:pPr marL="320040" indent="-320040" fontAlgn="auto">
              <a:spcAft>
                <a:spcPts val="0"/>
              </a:spcAft>
              <a:buFont typeface="Wingdings"/>
              <a:buNone/>
              <a:defRPr/>
            </a:pPr>
            <a:r>
              <a:rPr lang="en-US" dirty="0"/>
              <a:t>				-schedule home visiting</a:t>
            </a:r>
          </a:p>
          <a:p>
            <a:pPr marL="320040" indent="-320040" fontAlgn="auto">
              <a:spcAft>
                <a:spcPts val="0"/>
              </a:spcAft>
              <a:buFont typeface="Wingdings"/>
              <a:buNone/>
              <a:defRPr/>
            </a:pPr>
            <a:r>
              <a:rPr lang="en-US" dirty="0"/>
              <a:t>				-review records</a:t>
            </a:r>
          </a:p>
          <a:p>
            <a:pPr marL="320040" indent="-320040" fontAlgn="auto">
              <a:spcAft>
                <a:spcPts val="0"/>
              </a:spcAft>
              <a:buFont typeface="Wingdings"/>
              <a:buChar char=""/>
              <a:defRPr/>
            </a:pP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US" dirty="0" smtClean="0"/>
              <a:t>Phase 3. On home phase</a:t>
            </a:r>
            <a:endParaRPr lang="en-US" dirty="0"/>
          </a:p>
        </p:txBody>
      </p:sp>
      <p:sp>
        <p:nvSpPr>
          <p:cNvPr id="3" name="Content Placeholder 2"/>
          <p:cNvSpPr>
            <a:spLocks noGrp="1"/>
          </p:cNvSpPr>
          <p:nvPr>
            <p:ph idx="1"/>
          </p:nvPr>
        </p:nvSpPr>
        <p:spPr>
          <a:xfrm>
            <a:off x="457200" y="1600200"/>
            <a:ext cx="8229600" cy="4974336"/>
          </a:xfrm>
        </p:spPr>
        <p:txBody>
          <a:bodyPr>
            <a:normAutofit fontScale="92500"/>
          </a:bodyPr>
          <a:lstStyle/>
          <a:p>
            <a:pPr marL="320040" indent="-320040" fontAlgn="auto">
              <a:spcAft>
                <a:spcPts val="0"/>
              </a:spcAft>
              <a:buNone/>
              <a:defRPr/>
            </a:pPr>
            <a:r>
              <a:rPr lang="en-US" i="1" dirty="0" smtClean="0"/>
              <a:t>Relationship building phase</a:t>
            </a:r>
            <a:r>
              <a:rPr lang="en-US" dirty="0" smtClean="0"/>
              <a:t>:</a:t>
            </a:r>
          </a:p>
          <a:p>
            <a:pPr marL="806958" lvl="1" indent="-514350">
              <a:buFont typeface="+mj-lt"/>
              <a:buAutoNum type="arabicPeriod"/>
              <a:defRPr/>
            </a:pPr>
            <a:r>
              <a:rPr lang="en-US" dirty="0" smtClean="0"/>
              <a:t>Greet </a:t>
            </a:r>
            <a:r>
              <a:rPr lang="en-US" dirty="0"/>
              <a:t>the patient and introduce </a:t>
            </a:r>
            <a:r>
              <a:rPr lang="en-US" dirty="0" smtClean="0"/>
              <a:t>yourself</a:t>
            </a:r>
          </a:p>
          <a:p>
            <a:pPr marL="806958" lvl="1" indent="-514350">
              <a:buFont typeface="+mj-lt"/>
              <a:buAutoNum type="arabicPeriod"/>
              <a:defRPr/>
            </a:pPr>
            <a:r>
              <a:rPr lang="en-US" dirty="0" smtClean="0"/>
              <a:t>Introduce  agency/</a:t>
            </a:r>
            <a:r>
              <a:rPr lang="en-US" dirty="0" err="1" smtClean="0"/>
              <a:t>organisation</a:t>
            </a:r>
            <a:r>
              <a:rPr lang="en-US" dirty="0" smtClean="0"/>
              <a:t>, obligations,</a:t>
            </a:r>
            <a:r>
              <a:rPr lang="en-US" dirty="0" smtClean="0"/>
              <a:t> program </a:t>
            </a:r>
            <a:r>
              <a:rPr lang="en-US" dirty="0" smtClean="0"/>
              <a:t> services</a:t>
            </a:r>
            <a:endParaRPr lang="en-US" dirty="0"/>
          </a:p>
          <a:p>
            <a:pPr marL="806958" lvl="1" indent="-514350">
              <a:buFont typeface="+mj-lt"/>
              <a:buAutoNum type="arabicPeriod"/>
              <a:defRPr/>
            </a:pPr>
            <a:r>
              <a:rPr lang="en-US" dirty="0" smtClean="0"/>
              <a:t>social </a:t>
            </a:r>
            <a:r>
              <a:rPr lang="en-US" dirty="0"/>
              <a:t>interaction (to develop trusting r/ship</a:t>
            </a:r>
            <a:r>
              <a:rPr lang="en-US" dirty="0" smtClean="0"/>
              <a:t>)</a:t>
            </a:r>
          </a:p>
          <a:p>
            <a:pPr marL="806958" lvl="1" indent="-514350">
              <a:buFont typeface="+mj-lt"/>
              <a:buAutoNum type="arabicPeriod"/>
              <a:defRPr/>
            </a:pPr>
            <a:r>
              <a:rPr lang="en-US" dirty="0" smtClean="0"/>
              <a:t>State and explain  </a:t>
            </a:r>
            <a:r>
              <a:rPr lang="en-US" dirty="0"/>
              <a:t>the purpose of the </a:t>
            </a:r>
            <a:r>
              <a:rPr lang="en-US" dirty="0" smtClean="0"/>
              <a:t>visit</a:t>
            </a:r>
          </a:p>
          <a:p>
            <a:pPr marL="806958" lvl="1" indent="-514350">
              <a:buFont typeface="+mj-lt"/>
              <a:buAutoNum type="arabicPeriod"/>
              <a:defRPr/>
            </a:pPr>
            <a:r>
              <a:rPr lang="en-US" dirty="0" smtClean="0"/>
              <a:t>Build nurse-pt  relationship</a:t>
            </a:r>
          </a:p>
          <a:p>
            <a:pPr marL="806958" lvl="1" indent="-514350">
              <a:buFont typeface="+mj-lt"/>
              <a:buAutoNum type="arabicPeriod"/>
              <a:defRPr/>
            </a:pPr>
            <a:r>
              <a:rPr lang="en-US" dirty="0" smtClean="0"/>
              <a:t>Discuss client rights and responsibility</a:t>
            </a:r>
          </a:p>
          <a:p>
            <a:pPr marL="806958" lvl="1" indent="-514350">
              <a:buFont typeface="+mj-lt"/>
              <a:buAutoNum type="arabicPeriod"/>
              <a:defRPr/>
            </a:pPr>
            <a:r>
              <a:rPr lang="en-US" dirty="0" smtClean="0"/>
              <a:t>Assess  </a:t>
            </a:r>
            <a:r>
              <a:rPr lang="en-US" dirty="0" smtClean="0"/>
              <a:t>possible  safety of care plan : is there a primary care giver present and available if </a:t>
            </a:r>
            <a:r>
              <a:rPr lang="en-US" dirty="0" smtClean="0"/>
              <a:t>needed</a:t>
            </a:r>
          </a:p>
          <a:p>
            <a:pPr marL="806958" lvl="1" indent="-514350">
              <a:buFont typeface="+mj-lt"/>
              <a:buAutoNum type="arabicPeriod"/>
              <a:defRPr/>
            </a:pPr>
            <a:r>
              <a:rPr lang="en-US" dirty="0" smtClean="0"/>
              <a:t>Consider </a:t>
            </a:r>
            <a:r>
              <a:rPr lang="en-US" dirty="0" smtClean="0"/>
              <a:t>your safety ( don’t enter house of client is not there,  dress professionally, avoid expensive </a:t>
            </a:r>
            <a:r>
              <a:rPr lang="en-US" dirty="0" err="1" smtClean="0"/>
              <a:t>jewellery</a:t>
            </a:r>
            <a:r>
              <a:rPr lang="en-US" dirty="0" smtClean="0"/>
              <a:t>,)</a:t>
            </a: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fontScale="90000"/>
          </a:bodyPr>
          <a:lstStyle/>
          <a:p>
            <a:r>
              <a:rPr lang="en-US" dirty="0" smtClean="0"/>
              <a:t>Phase 3. On home phase</a:t>
            </a:r>
            <a:endParaRPr lang="en-US" dirty="0"/>
          </a:p>
        </p:txBody>
      </p:sp>
      <p:sp>
        <p:nvSpPr>
          <p:cNvPr id="3" name="Content Placeholder 2"/>
          <p:cNvSpPr>
            <a:spLocks noGrp="1"/>
          </p:cNvSpPr>
          <p:nvPr>
            <p:ph idx="1"/>
          </p:nvPr>
        </p:nvSpPr>
        <p:spPr>
          <a:xfrm>
            <a:off x="457200" y="1524000"/>
            <a:ext cx="8229600" cy="5050536"/>
          </a:xfrm>
        </p:spPr>
        <p:txBody>
          <a:bodyPr/>
          <a:lstStyle/>
          <a:p>
            <a:r>
              <a:rPr lang="en-US" i="1" dirty="0" smtClean="0"/>
              <a:t>Intervention phase</a:t>
            </a:r>
          </a:p>
          <a:p>
            <a:pPr lvl="1"/>
            <a:r>
              <a:rPr lang="en-US" dirty="0" smtClean="0"/>
              <a:t>Carry</a:t>
            </a:r>
            <a:r>
              <a:rPr lang="en-US" i="1" dirty="0" smtClean="0"/>
              <a:t> out initial </a:t>
            </a:r>
          </a:p>
          <a:p>
            <a:pPr lvl="3"/>
            <a:r>
              <a:rPr lang="en-US" i="1" dirty="0" smtClean="0"/>
              <a:t>Client assessment</a:t>
            </a:r>
          </a:p>
          <a:p>
            <a:pPr lvl="3"/>
            <a:r>
              <a:rPr lang="en-US" i="1" dirty="0" smtClean="0"/>
              <a:t>Family assessment</a:t>
            </a:r>
          </a:p>
          <a:p>
            <a:pPr lvl="3"/>
            <a:r>
              <a:rPr lang="en-US" i="1" dirty="0" smtClean="0"/>
              <a:t>Environmental assessment</a:t>
            </a:r>
          </a:p>
          <a:p>
            <a:pPr lvl="1"/>
            <a:r>
              <a:rPr lang="en-US" i="1" dirty="0" smtClean="0"/>
              <a:t>Elicit how you can assist</a:t>
            </a:r>
          </a:p>
          <a:p>
            <a:pPr lvl="1"/>
            <a:r>
              <a:rPr lang="en-US" i="1" dirty="0" smtClean="0"/>
              <a:t>Assess need for  other agencies e.g. physical therapy  or referral to other organizations</a:t>
            </a:r>
          </a:p>
          <a:p>
            <a:pPr lvl="1"/>
            <a:r>
              <a:rPr lang="en-US" i="1" dirty="0" smtClean="0"/>
              <a:t>Assess need for equipment or supplies</a:t>
            </a:r>
          </a:p>
          <a:p>
            <a:pPr lvl="1"/>
            <a:r>
              <a:rPr lang="en-US" i="1" dirty="0" smtClean="0"/>
              <a:t>Assess need for  stated third party reimbursement</a:t>
            </a:r>
            <a:endParaRPr lang="en-US" i="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612775" y="1143000"/>
            <a:ext cx="8153400" cy="457200"/>
          </a:xfrm>
        </p:spPr>
        <p:txBody>
          <a:bodyPr anchor="b">
            <a:normAutofit fontScale="90000"/>
          </a:bodyPr>
          <a:lstStyle/>
          <a:p>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endParaRPr lang="en-US" sz="3600" dirty="0" smtClean="0"/>
          </a:p>
        </p:txBody>
      </p:sp>
      <p:sp>
        <p:nvSpPr>
          <p:cNvPr id="3" name="Content Placeholder 2"/>
          <p:cNvSpPr>
            <a:spLocks noGrp="1"/>
          </p:cNvSpPr>
          <p:nvPr>
            <p:ph idx="1"/>
          </p:nvPr>
        </p:nvSpPr>
        <p:spPr>
          <a:xfrm>
            <a:off x="612775" y="762000"/>
            <a:ext cx="8153400" cy="5334000"/>
          </a:xfrm>
        </p:spPr>
        <p:txBody>
          <a:bodyPr>
            <a:normAutofit/>
          </a:bodyPr>
          <a:lstStyle/>
          <a:p>
            <a:pPr marL="320040" indent="-320040" fontAlgn="auto">
              <a:spcAft>
                <a:spcPts val="0"/>
              </a:spcAft>
              <a:buFont typeface="Wingdings"/>
              <a:buNone/>
              <a:defRPr/>
            </a:pPr>
            <a:r>
              <a:rPr lang="en-US" b="1" dirty="0" smtClean="0"/>
              <a:t>Areas (points) to be assessed during Home visiting </a:t>
            </a:r>
            <a:endParaRPr lang="en-US" b="1" dirty="0" smtClean="0"/>
          </a:p>
          <a:p>
            <a:pPr marL="612648" lvl="1" indent="-320040">
              <a:buFont typeface="Wingdings"/>
              <a:buNone/>
              <a:defRPr/>
            </a:pPr>
            <a:r>
              <a:rPr lang="en-US" dirty="0" smtClean="0"/>
              <a:t>1</a:t>
            </a:r>
            <a:r>
              <a:rPr lang="en-US" dirty="0" smtClean="0"/>
              <a:t>. </a:t>
            </a:r>
            <a:r>
              <a:rPr lang="en-US" dirty="0" smtClean="0"/>
              <a:t>General cleanliness</a:t>
            </a:r>
          </a:p>
          <a:p>
            <a:pPr marL="612648" lvl="1" indent="-320040">
              <a:buFont typeface="Wingdings"/>
              <a:buNone/>
              <a:defRPr/>
            </a:pPr>
            <a:r>
              <a:rPr lang="en-US" dirty="0" smtClean="0"/>
              <a:t>2. Solid waste disposal</a:t>
            </a:r>
          </a:p>
          <a:p>
            <a:pPr marL="612648" lvl="1" indent="-320040">
              <a:buFont typeface="Wingdings"/>
              <a:buNone/>
              <a:defRPr/>
            </a:pPr>
            <a:r>
              <a:rPr lang="en-US" dirty="0" smtClean="0"/>
              <a:t>3. latrine</a:t>
            </a:r>
          </a:p>
          <a:p>
            <a:pPr marL="612648" lvl="1" indent="-320040">
              <a:buFont typeface="Wingdings"/>
              <a:buNone/>
              <a:defRPr/>
            </a:pPr>
            <a:r>
              <a:rPr lang="en-US" dirty="0" smtClean="0"/>
              <a:t>4. personal hygiene</a:t>
            </a:r>
          </a:p>
          <a:p>
            <a:pPr marL="612648" lvl="1" indent="-320040">
              <a:buFont typeface="Wingdings"/>
              <a:buNone/>
              <a:defRPr/>
            </a:pPr>
            <a:r>
              <a:rPr lang="en-US" dirty="0" smtClean="0"/>
              <a:t>5. vaccination of &lt;1yr infants</a:t>
            </a:r>
          </a:p>
          <a:p>
            <a:pPr marL="612648" lvl="1" indent="-320040">
              <a:buFont typeface="Wingdings"/>
              <a:buNone/>
              <a:defRPr/>
            </a:pPr>
            <a:r>
              <a:rPr lang="en-US" dirty="0" smtClean="0"/>
              <a:t>6. vaccination of women</a:t>
            </a:r>
          </a:p>
          <a:p>
            <a:pPr marL="612648" lvl="1" indent="-320040">
              <a:buFont typeface="Wingdings"/>
              <a:buNone/>
              <a:defRPr/>
            </a:pPr>
            <a:r>
              <a:rPr lang="en-US" dirty="0" smtClean="0"/>
              <a:t>7. ANC</a:t>
            </a:r>
          </a:p>
          <a:p>
            <a:pPr marL="612648" lvl="1" indent="-320040">
              <a:buFont typeface="Wingdings"/>
              <a:buNone/>
              <a:defRPr/>
            </a:pPr>
            <a:r>
              <a:rPr lang="en-US" dirty="0" smtClean="0"/>
              <a:t>8. Feeding of children &lt;2 yrs</a:t>
            </a:r>
          </a:p>
          <a:p>
            <a:pPr marL="612648" lvl="1" indent="-320040">
              <a:buFont typeface="Wingdings"/>
              <a:buNone/>
              <a:defRPr/>
            </a:pPr>
            <a:r>
              <a:rPr lang="en-US" dirty="0" smtClean="0"/>
              <a:t>9. FP</a:t>
            </a:r>
          </a:p>
          <a:p>
            <a:pPr marL="612648" lvl="1" indent="-320040">
              <a:buFont typeface="Wingdings"/>
              <a:buNone/>
              <a:defRPr/>
            </a:pPr>
            <a:r>
              <a:rPr lang="en-US" dirty="0" smtClean="0"/>
              <a:t>10. Presence of insects / rodents in the house</a:t>
            </a:r>
          </a:p>
          <a:p>
            <a:pPr marL="612648" lvl="1" indent="-320040">
              <a:buFont typeface="Wingdings"/>
              <a:buNone/>
              <a:defRPr/>
            </a:pPr>
            <a:r>
              <a:rPr lang="en-US" dirty="0" smtClean="0"/>
              <a:t>11. Presence of sick person in the house and action taken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457200"/>
          </a:xfrm>
        </p:spPr>
        <p:txBody>
          <a:bodyPr>
            <a:normAutofit fontScale="90000"/>
          </a:bodyPr>
          <a:lstStyle/>
          <a:p>
            <a:r>
              <a:rPr lang="en-US" dirty="0" smtClean="0"/>
              <a:t>Phase 3. On home phase</a:t>
            </a:r>
            <a:endParaRPr lang="en-US" dirty="0"/>
          </a:p>
        </p:txBody>
      </p:sp>
      <p:sp>
        <p:nvSpPr>
          <p:cNvPr id="3" name="Content Placeholder 2"/>
          <p:cNvSpPr>
            <a:spLocks noGrp="1"/>
          </p:cNvSpPr>
          <p:nvPr>
            <p:ph idx="1"/>
          </p:nvPr>
        </p:nvSpPr>
        <p:spPr>
          <a:xfrm>
            <a:off x="457200" y="1447800"/>
            <a:ext cx="8229600" cy="5126736"/>
          </a:xfrm>
        </p:spPr>
        <p:txBody>
          <a:bodyPr/>
          <a:lstStyle/>
          <a:p>
            <a:pPr>
              <a:buNone/>
            </a:pPr>
            <a:r>
              <a:rPr lang="en-US" dirty="0" smtClean="0"/>
              <a:t>Intervention phase</a:t>
            </a:r>
          </a:p>
          <a:p>
            <a:r>
              <a:rPr lang="en-US" dirty="0" smtClean="0"/>
              <a:t>If on medication-confirm doses, drugs and clients knowledge of medication</a:t>
            </a:r>
          </a:p>
          <a:p>
            <a:r>
              <a:rPr lang="en-US" dirty="0" smtClean="0"/>
              <a:t>Identify clients knowledge base in relation to identified problem </a:t>
            </a:r>
          </a:p>
          <a:p>
            <a:pPr lvl="1"/>
            <a:r>
              <a:rPr lang="en-US" dirty="0" smtClean="0"/>
              <a:t>Disease process</a:t>
            </a:r>
          </a:p>
          <a:p>
            <a:pPr lvl="1"/>
            <a:r>
              <a:rPr lang="en-US" dirty="0" smtClean="0"/>
              <a:t> </a:t>
            </a:r>
            <a:r>
              <a:rPr lang="en-US" dirty="0" smtClean="0"/>
              <a:t>care of infant</a:t>
            </a:r>
          </a:p>
          <a:p>
            <a:r>
              <a:rPr lang="en-US" dirty="0" smtClean="0"/>
              <a:t>Discuss estimated length of services including limitations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Home visiting</a:t>
            </a:r>
            <a:endParaRPr lang="en-US" dirty="0"/>
          </a:p>
        </p:txBody>
      </p:sp>
      <p:sp>
        <p:nvSpPr>
          <p:cNvPr id="5" name="Content Placeholder 4"/>
          <p:cNvSpPr>
            <a:spLocks noGrp="1"/>
          </p:cNvSpPr>
          <p:nvPr>
            <p:ph idx="1"/>
          </p:nvPr>
        </p:nvSpPr>
        <p:spPr/>
        <p:txBody>
          <a:bodyPr>
            <a:normAutofit/>
          </a:bodyPr>
          <a:lstStyle/>
          <a:p>
            <a:r>
              <a:rPr lang="en-US" dirty="0" smtClean="0"/>
              <a:t>The </a:t>
            </a:r>
            <a:r>
              <a:rPr lang="en-US" dirty="0"/>
              <a:t>home visit is a family-nurse contact which allows the health worker to assess the home and family situations in order to provide the necessary nursing care and health related activities. In performing this activity, it is essential to prepare a plan of visit to meet the needs of the client and achieve the best results of desired outcomes.</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Phase 4. Termination phase – </a:t>
            </a:r>
            <a:br>
              <a:rPr lang="en-US" dirty="0" smtClean="0"/>
            </a:br>
            <a:endParaRPr lang="en-US" dirty="0"/>
          </a:p>
        </p:txBody>
      </p:sp>
      <p:sp>
        <p:nvSpPr>
          <p:cNvPr id="3" name="Content Placeholder 2"/>
          <p:cNvSpPr>
            <a:spLocks noGrp="1"/>
          </p:cNvSpPr>
          <p:nvPr>
            <p:ph idx="1"/>
          </p:nvPr>
        </p:nvSpPr>
        <p:spPr>
          <a:xfrm>
            <a:off x="457200" y="1905000"/>
            <a:ext cx="8229600" cy="4669536"/>
          </a:xfrm>
        </p:spPr>
        <p:txBody>
          <a:bodyPr>
            <a:normAutofit/>
          </a:bodyPr>
          <a:lstStyle/>
          <a:p>
            <a:pPr marL="514350" indent="-514350" fontAlgn="auto">
              <a:spcAft>
                <a:spcPts val="0"/>
              </a:spcAft>
              <a:buFont typeface="+mj-lt"/>
              <a:buAutoNum type="arabicPeriod"/>
              <a:defRPr/>
            </a:pPr>
            <a:r>
              <a:rPr lang="en-US" dirty="0" smtClean="0"/>
              <a:t>Summarize / review visit activities with family</a:t>
            </a:r>
          </a:p>
          <a:p>
            <a:pPr marL="514350" indent="-514350" fontAlgn="auto">
              <a:spcAft>
                <a:spcPts val="0"/>
              </a:spcAft>
              <a:buFont typeface="+mj-lt"/>
              <a:buAutoNum type="arabicPeriod"/>
              <a:defRPr/>
            </a:pPr>
            <a:r>
              <a:rPr lang="en-US" dirty="0" smtClean="0"/>
              <a:t>Together decided what the client and family will be doing between now and next visit</a:t>
            </a:r>
          </a:p>
          <a:p>
            <a:pPr marL="514350" indent="-514350" fontAlgn="auto">
              <a:spcAft>
                <a:spcPts val="0"/>
              </a:spcAft>
              <a:buFont typeface="+mj-lt"/>
              <a:buAutoNum type="arabicPeriod"/>
              <a:defRPr/>
            </a:pPr>
            <a:r>
              <a:rPr lang="en-US" dirty="0" smtClean="0"/>
              <a:t> </a:t>
            </a:r>
            <a:r>
              <a:rPr lang="en-US" dirty="0" smtClean="0"/>
              <a:t>inform client how to contact in between visits</a:t>
            </a:r>
          </a:p>
          <a:p>
            <a:pPr marL="514350" indent="-514350">
              <a:buFont typeface="+mj-lt"/>
              <a:buAutoNum type="arabicPeriod"/>
              <a:defRPr/>
            </a:pPr>
            <a:r>
              <a:rPr lang="en-US" dirty="0" smtClean="0"/>
              <a:t> </a:t>
            </a:r>
            <a:r>
              <a:rPr lang="en-US" dirty="0"/>
              <a:t>Make appointment for a return </a:t>
            </a:r>
            <a:r>
              <a:rPr lang="en-US" dirty="0" smtClean="0"/>
              <a:t>visit</a:t>
            </a:r>
            <a:endParaRPr lang="en-US" dirty="0"/>
          </a:p>
          <a:p>
            <a:pPr marL="320040" lvl="1" indent="-320040">
              <a:buNone/>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 5. Post – visit phase </a:t>
            </a:r>
            <a:endParaRPr lang="en-US" dirty="0"/>
          </a:p>
        </p:txBody>
      </p:sp>
      <p:sp>
        <p:nvSpPr>
          <p:cNvPr id="3" name="Content Placeholder 2"/>
          <p:cNvSpPr>
            <a:spLocks noGrp="1"/>
          </p:cNvSpPr>
          <p:nvPr>
            <p:ph idx="1"/>
          </p:nvPr>
        </p:nvSpPr>
        <p:spPr>
          <a:xfrm>
            <a:off x="457200" y="1981200"/>
            <a:ext cx="8229600" cy="4593336"/>
          </a:xfrm>
        </p:spPr>
        <p:txBody>
          <a:bodyPr>
            <a:normAutofit fontScale="77500" lnSpcReduction="20000"/>
          </a:bodyPr>
          <a:lstStyle/>
          <a:p>
            <a:pPr>
              <a:buNone/>
            </a:pPr>
            <a:endParaRPr lang="en-US" dirty="0" smtClean="0"/>
          </a:p>
          <a:p>
            <a:r>
              <a:rPr lang="en-US" dirty="0" smtClean="0"/>
              <a:t> </a:t>
            </a:r>
            <a:r>
              <a:rPr lang="en-US" sz="3500" dirty="0" smtClean="0"/>
              <a:t>Recording and reporting</a:t>
            </a:r>
            <a:endParaRPr lang="en-US" sz="3500" dirty="0" smtClean="0"/>
          </a:p>
          <a:p>
            <a:pPr marL="720090" lvl="2" indent="-320040">
              <a:defRPr/>
            </a:pPr>
            <a:r>
              <a:rPr lang="en-US" sz="3500" dirty="0"/>
              <a:t>Record visit</a:t>
            </a:r>
          </a:p>
          <a:p>
            <a:pPr marL="1120140" lvl="2" indent="-320040">
              <a:defRPr/>
            </a:pPr>
            <a:r>
              <a:rPr lang="en-US" sz="3500" dirty="0"/>
              <a:t>Record all important date, observation and care rendered. </a:t>
            </a:r>
            <a:endParaRPr lang="en-US" sz="3500" dirty="0" smtClean="0"/>
          </a:p>
          <a:p>
            <a:pPr marL="1120140" lvl="2" indent="-320040">
              <a:defRPr/>
            </a:pPr>
            <a:r>
              <a:rPr lang="en-US" sz="3500" dirty="0" smtClean="0"/>
              <a:t>Develop nursing care plan for the family</a:t>
            </a:r>
          </a:p>
          <a:p>
            <a:pPr marL="1120140" lvl="2" indent="-320040">
              <a:defRPr/>
            </a:pPr>
            <a:r>
              <a:rPr lang="en-US" sz="3500" dirty="0" smtClean="0"/>
              <a:t>Complete agency  report/paper work</a:t>
            </a:r>
          </a:p>
          <a:p>
            <a:pPr marL="562356" indent="-320040">
              <a:defRPr/>
            </a:pPr>
            <a:r>
              <a:rPr lang="en-US" sz="3900" dirty="0" smtClean="0"/>
              <a:t>Evaluate  visit progress</a:t>
            </a:r>
            <a:endParaRPr lang="en-US" sz="3900" dirty="0"/>
          </a:p>
          <a:p>
            <a:pPr marL="720090" lvl="1" indent="-320040">
              <a:buFont typeface="Arial" pitchFamily="34" charset="0"/>
              <a:buChar char="•"/>
              <a:defRPr/>
            </a:pPr>
            <a:r>
              <a:rPr lang="en-US" sz="3500" dirty="0" smtClean="0"/>
              <a:t>Plan </a:t>
            </a:r>
            <a:r>
              <a:rPr lang="en-US" sz="3500" dirty="0"/>
              <a:t>for next visit</a:t>
            </a:r>
            <a:endParaRPr lang="en-US" sz="3500" dirty="0" smtClean="0"/>
          </a:p>
          <a:p>
            <a:endParaRPr lang="en-US" sz="3500" dirty="0" smtClean="0"/>
          </a:p>
          <a:p>
            <a:pPr>
              <a:buNone/>
            </a:pP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838200"/>
            <a:ext cx="8153400" cy="152400"/>
          </a:xfrm>
        </p:spPr>
        <p:txBody>
          <a:bodyPr>
            <a:normAutofit fontScale="90000"/>
          </a:bodyPr>
          <a:lstStyle/>
          <a:p>
            <a:pPr fontAlgn="auto">
              <a:spcAft>
                <a:spcPts val="0"/>
              </a:spcAft>
              <a:defRPr/>
            </a:pPr>
            <a:r>
              <a:rPr lang="en-US" b="1" dirty="0" smtClean="0"/>
              <a:t>Limitations</a:t>
            </a:r>
            <a:br>
              <a:rPr lang="en-US" b="1" dirty="0" smtClean="0"/>
            </a:br>
            <a:endParaRPr lang="en-US" dirty="0"/>
          </a:p>
        </p:txBody>
      </p:sp>
      <p:sp>
        <p:nvSpPr>
          <p:cNvPr id="77827" name="Content Placeholder 2"/>
          <p:cNvSpPr>
            <a:spLocks noGrp="1"/>
          </p:cNvSpPr>
          <p:nvPr>
            <p:ph idx="1"/>
          </p:nvPr>
        </p:nvSpPr>
        <p:spPr>
          <a:xfrm>
            <a:off x="612775" y="1447800"/>
            <a:ext cx="8153400" cy="4648200"/>
          </a:xfrm>
        </p:spPr>
        <p:txBody>
          <a:bodyPr>
            <a:normAutofit fontScale="92500" lnSpcReduction="10000"/>
          </a:bodyPr>
          <a:lstStyle/>
          <a:p>
            <a:r>
              <a:rPr lang="en-US" dirty="0" smtClean="0"/>
              <a:t>Time </a:t>
            </a:r>
            <a:r>
              <a:rPr lang="en-US" dirty="0" smtClean="0"/>
              <a:t>consuming</a:t>
            </a:r>
          </a:p>
          <a:p>
            <a:r>
              <a:rPr lang="en-US" dirty="0" smtClean="0"/>
              <a:t>Unforeseen events</a:t>
            </a:r>
            <a:endParaRPr lang="en-US" dirty="0" smtClean="0"/>
          </a:p>
          <a:p>
            <a:r>
              <a:rPr lang="en-US" dirty="0" smtClean="0"/>
              <a:t> Limited equipment can only be carried to home</a:t>
            </a:r>
          </a:p>
          <a:p>
            <a:r>
              <a:rPr lang="en-US" dirty="0" smtClean="0"/>
              <a:t> Appointment might be not kept</a:t>
            </a:r>
          </a:p>
          <a:p>
            <a:r>
              <a:rPr lang="en-US" dirty="0" smtClean="0"/>
              <a:t> </a:t>
            </a:r>
            <a:r>
              <a:rPr lang="en-US" dirty="0" smtClean="0"/>
              <a:t>Distractions </a:t>
            </a:r>
            <a:r>
              <a:rPr lang="en-US" dirty="0" smtClean="0"/>
              <a:t>in the home makes </a:t>
            </a:r>
            <a:r>
              <a:rPr lang="en-US" dirty="0" smtClean="0"/>
              <a:t>constructive discussions </a:t>
            </a:r>
            <a:r>
              <a:rPr lang="en-US" dirty="0" smtClean="0"/>
              <a:t>difficult</a:t>
            </a:r>
          </a:p>
          <a:p>
            <a:r>
              <a:rPr lang="en-US" dirty="0" smtClean="0"/>
              <a:t>Certain homes may be geographical not </a:t>
            </a:r>
            <a:r>
              <a:rPr lang="en-US" dirty="0" smtClean="0"/>
              <a:t>reachable</a:t>
            </a:r>
          </a:p>
          <a:p>
            <a:r>
              <a:rPr lang="en-US" dirty="0" smtClean="0"/>
              <a:t>Health worker safety not guaranteed</a:t>
            </a:r>
          </a:p>
          <a:p>
            <a:r>
              <a:rPr lang="en-US" dirty="0" smtClean="0"/>
              <a:t>Non acceptance</a:t>
            </a:r>
          </a:p>
          <a:p>
            <a:r>
              <a:rPr lang="en-US" dirty="0" smtClean="0"/>
              <a:t>Language barrier</a:t>
            </a:r>
          </a:p>
          <a:p>
            <a:r>
              <a:rPr lang="en-US" dirty="0" smtClean="0"/>
              <a:t>Role confusion</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to consider regarding the frequency of home visits</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physical needs psychological needs and educational needs of the individual and family. </a:t>
            </a:r>
            <a:endParaRPr lang="en-US" dirty="0" smtClean="0"/>
          </a:p>
          <a:p>
            <a:r>
              <a:rPr lang="en-US" dirty="0" smtClean="0"/>
              <a:t>The </a:t>
            </a:r>
            <a:r>
              <a:rPr lang="en-US" dirty="0"/>
              <a:t>acceptance of the family for the services to be rendered, their interest and the willingness to cooperate. </a:t>
            </a:r>
            <a:endParaRPr lang="en-US" dirty="0" smtClean="0"/>
          </a:p>
          <a:p>
            <a:r>
              <a:rPr lang="en-US" dirty="0" smtClean="0"/>
              <a:t>The </a:t>
            </a:r>
            <a:r>
              <a:rPr lang="en-US" dirty="0"/>
              <a:t>policy of a specific agency and the emphasis given towards their health programs. Take into account other health agencies and the number of health personnel already involved in the care of a specific family</a:t>
            </a:r>
            <a:r>
              <a:rPr lang="en-US"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bag technique</a:t>
            </a:r>
            <a:endParaRPr lang="en-US" dirty="0"/>
          </a:p>
        </p:txBody>
      </p:sp>
      <p:sp>
        <p:nvSpPr>
          <p:cNvPr id="5" name="Text Placeholder 4"/>
          <p:cNvSpPr>
            <a:spLocks noGrp="1"/>
          </p:cNvSpPr>
          <p:nvPr>
            <p:ph type="body" sz="half" idx="3"/>
          </p:nvPr>
        </p:nvSpPr>
        <p:spPr>
          <a:xfrm>
            <a:off x="4724400" y="2286000"/>
            <a:ext cx="4041775" cy="457200"/>
          </a:xfrm>
        </p:spPr>
        <p:txBody>
          <a:bodyPr/>
          <a:lstStyle/>
          <a:p>
            <a:r>
              <a:rPr lang="en-US" dirty="0" smtClean="0"/>
              <a:t>Nursing bag </a:t>
            </a:r>
            <a:endParaRPr lang="en-US" dirty="0"/>
          </a:p>
        </p:txBody>
      </p:sp>
      <p:sp>
        <p:nvSpPr>
          <p:cNvPr id="3" name="Content Placeholder 2"/>
          <p:cNvSpPr>
            <a:spLocks noGrp="1"/>
          </p:cNvSpPr>
          <p:nvPr>
            <p:ph sz="quarter" idx="2"/>
          </p:nvPr>
        </p:nvSpPr>
        <p:spPr>
          <a:xfrm>
            <a:off x="381000" y="1981200"/>
            <a:ext cx="4041648" cy="4613519"/>
          </a:xfrm>
        </p:spPr>
        <p:txBody>
          <a:bodyPr>
            <a:normAutofit fontScale="92500" lnSpcReduction="10000"/>
          </a:bodyPr>
          <a:lstStyle/>
          <a:p>
            <a:r>
              <a:rPr lang="en-US" dirty="0"/>
              <a:t>The bag technique is a tool by which the nurse, during her visit will enable her to perform a nursing procedure with ease and deftness, to save time and effort with the end view of rendering effective nursing care to clients. </a:t>
            </a:r>
            <a:endParaRPr lang="en-US" dirty="0" smtClean="0"/>
          </a:p>
          <a:p>
            <a:r>
              <a:rPr lang="en-US" dirty="0" smtClean="0"/>
              <a:t>The </a:t>
            </a:r>
            <a:r>
              <a:rPr lang="en-US" dirty="0"/>
              <a:t>public health bag is an essential and indispensable equipment of a public health nurse which she has to carry along during her home visits. </a:t>
            </a:r>
            <a:endParaRPr lang="en-US" dirty="0" smtClean="0"/>
          </a:p>
          <a:p>
            <a:r>
              <a:rPr lang="en-US" dirty="0" smtClean="0"/>
              <a:t>It </a:t>
            </a:r>
            <a:r>
              <a:rPr lang="en-US" dirty="0"/>
              <a:t>contains basic medication and articles which are necessary for giving care. </a:t>
            </a:r>
            <a:r>
              <a:rPr lang="en-US" dirty="0" smtClean="0"/>
              <a:t/>
            </a:r>
            <a:br>
              <a:rPr lang="en-US" dirty="0" smtClean="0"/>
            </a:br>
            <a:r>
              <a:rPr lang="en-US" dirty="0" smtClean="0"/>
              <a:t/>
            </a:r>
            <a:br>
              <a:rPr lang="en-US" dirty="0" smtClean="0"/>
            </a:br>
            <a:endParaRPr lang="en-US" dirty="0"/>
          </a:p>
        </p:txBody>
      </p:sp>
      <p:pic>
        <p:nvPicPr>
          <p:cNvPr id="7" name="Content Placeholder 6" descr="nursing bag.jpg"/>
          <p:cNvPicPr>
            <a:picLocks noGrp="1" noChangeAspect="1"/>
          </p:cNvPicPr>
          <p:nvPr>
            <p:ph sz="quarter" idx="4"/>
          </p:nvPr>
        </p:nvPicPr>
        <p:blipFill>
          <a:blip r:embed="rId2" cstate="print"/>
          <a:stretch>
            <a:fillRect/>
          </a:stretch>
        </p:blipFill>
        <p:spPr>
          <a:xfrm>
            <a:off x="5395092" y="2708275"/>
            <a:ext cx="2687690" cy="3886200"/>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Principles of bag technique</a:t>
            </a:r>
            <a:endParaRPr lang="en-US" dirty="0"/>
          </a:p>
        </p:txBody>
      </p:sp>
      <p:sp>
        <p:nvSpPr>
          <p:cNvPr id="6" name="Content Placeholder 5"/>
          <p:cNvSpPr>
            <a:spLocks noGrp="1"/>
          </p:cNvSpPr>
          <p:nvPr>
            <p:ph idx="1"/>
          </p:nvPr>
        </p:nvSpPr>
        <p:spPr/>
        <p:txBody>
          <a:bodyPr/>
          <a:lstStyle/>
          <a:p>
            <a:r>
              <a:rPr lang="en-US" dirty="0" smtClean="0"/>
              <a:t>Performing </a:t>
            </a:r>
            <a:r>
              <a:rPr lang="en-US" dirty="0" smtClean="0"/>
              <a:t>the bag technique will minimize, If not prevent the spread of any infection</a:t>
            </a:r>
            <a:r>
              <a:rPr lang="en-US" dirty="0" smtClean="0"/>
              <a:t>.</a:t>
            </a:r>
          </a:p>
          <a:p>
            <a:r>
              <a:rPr lang="en-US" dirty="0" smtClean="0"/>
              <a:t> </a:t>
            </a:r>
            <a:r>
              <a:rPr lang="en-US" dirty="0" smtClean="0"/>
              <a:t>It saves time and effort in the performance of nursing procedures. </a:t>
            </a:r>
            <a:endParaRPr lang="en-US" dirty="0" smtClean="0"/>
          </a:p>
          <a:p>
            <a:r>
              <a:rPr lang="en-US" dirty="0" smtClean="0"/>
              <a:t>The </a:t>
            </a:r>
            <a:r>
              <a:rPr lang="en-US" dirty="0" smtClean="0"/>
              <a:t>bag technique can be performed in a variety of ways depending on the agency’s policy, the home situation, or as long as principles of avoiding transfer of infection is always observed.</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143000"/>
            <a:ext cx="8229600" cy="457200"/>
          </a:xfrm>
        </p:spPr>
        <p:txBody>
          <a:bodyPr>
            <a:normAutofit fontScale="90000"/>
          </a:bodyPr>
          <a:lstStyle/>
          <a:p>
            <a:r>
              <a:rPr lang="en-US" dirty="0" smtClean="0"/>
              <a:t>Contents of the public health </a:t>
            </a:r>
            <a:r>
              <a:rPr lang="en-US" dirty="0" smtClean="0"/>
              <a:t>bag</a:t>
            </a:r>
            <a:endParaRPr lang="en-US" dirty="0"/>
          </a:p>
        </p:txBody>
      </p:sp>
      <p:sp>
        <p:nvSpPr>
          <p:cNvPr id="10" name="Content Placeholder 9"/>
          <p:cNvSpPr>
            <a:spLocks noGrp="1"/>
          </p:cNvSpPr>
          <p:nvPr>
            <p:ph sz="half" idx="1"/>
          </p:nvPr>
        </p:nvSpPr>
        <p:spPr>
          <a:xfrm>
            <a:off x="457200" y="1600200"/>
            <a:ext cx="4038600" cy="5175187"/>
          </a:xfrm>
        </p:spPr>
        <p:txBody>
          <a:bodyPr>
            <a:normAutofit fontScale="85000" lnSpcReduction="10000"/>
          </a:bodyPr>
          <a:lstStyle/>
          <a:p>
            <a:r>
              <a:rPr lang="en-US" dirty="0" smtClean="0"/>
              <a:t>Paper </a:t>
            </a:r>
            <a:r>
              <a:rPr lang="en-US" dirty="0" smtClean="0"/>
              <a:t>lining </a:t>
            </a:r>
          </a:p>
          <a:p>
            <a:r>
              <a:rPr lang="en-US" dirty="0" smtClean="0"/>
              <a:t>Extra </a:t>
            </a:r>
            <a:r>
              <a:rPr lang="en-US" dirty="0"/>
              <a:t>paper for making waste bag </a:t>
            </a:r>
            <a:endParaRPr lang="en-US" dirty="0" smtClean="0"/>
          </a:p>
          <a:p>
            <a:r>
              <a:rPr lang="en-US" dirty="0" smtClean="0"/>
              <a:t>Plastic/linen </a:t>
            </a:r>
            <a:r>
              <a:rPr lang="en-US" dirty="0"/>
              <a:t>lining </a:t>
            </a:r>
            <a:endParaRPr lang="en-US" dirty="0" smtClean="0"/>
          </a:p>
          <a:p>
            <a:r>
              <a:rPr lang="en-US" dirty="0" smtClean="0"/>
              <a:t>Apron </a:t>
            </a:r>
          </a:p>
          <a:p>
            <a:r>
              <a:rPr lang="en-US" dirty="0" smtClean="0"/>
              <a:t>Hand </a:t>
            </a:r>
            <a:r>
              <a:rPr lang="en-US" dirty="0"/>
              <a:t>towel </a:t>
            </a:r>
            <a:endParaRPr lang="en-US" dirty="0" smtClean="0"/>
          </a:p>
          <a:p>
            <a:r>
              <a:rPr lang="en-US" dirty="0" smtClean="0"/>
              <a:t>Soap </a:t>
            </a:r>
            <a:r>
              <a:rPr lang="en-US" dirty="0"/>
              <a:t>in a soap </a:t>
            </a:r>
            <a:r>
              <a:rPr lang="en-US" dirty="0" smtClean="0"/>
              <a:t>dish</a:t>
            </a:r>
          </a:p>
          <a:p>
            <a:r>
              <a:rPr lang="en-US" dirty="0" smtClean="0"/>
              <a:t> </a:t>
            </a:r>
            <a:r>
              <a:rPr lang="en-US" dirty="0"/>
              <a:t>Thermometers (oral and rectal) </a:t>
            </a:r>
            <a:endParaRPr lang="en-US" dirty="0" smtClean="0"/>
          </a:p>
          <a:p>
            <a:r>
              <a:rPr lang="en-US" dirty="0" smtClean="0"/>
              <a:t>2 </a:t>
            </a:r>
            <a:r>
              <a:rPr lang="en-US" dirty="0"/>
              <a:t>pairs of scissors (surgical and bandage) </a:t>
            </a:r>
            <a:endParaRPr lang="en-US" dirty="0" smtClean="0"/>
          </a:p>
          <a:p>
            <a:r>
              <a:rPr lang="en-US" dirty="0" smtClean="0"/>
              <a:t>2 </a:t>
            </a:r>
            <a:r>
              <a:rPr lang="en-US" dirty="0"/>
              <a:t>pairs of forceps (curved and straight</a:t>
            </a:r>
            <a:r>
              <a:rPr lang="en-US" dirty="0" smtClean="0"/>
              <a:t>)</a:t>
            </a:r>
          </a:p>
          <a:p>
            <a:r>
              <a:rPr lang="en-US" dirty="0" smtClean="0"/>
              <a:t> </a:t>
            </a:r>
            <a:r>
              <a:rPr lang="en-US" dirty="0"/>
              <a:t>Disposable syringes with needles (g. 23 &amp; 25</a:t>
            </a:r>
            <a:r>
              <a:rPr lang="en-US" dirty="0" smtClean="0"/>
              <a:t>)</a:t>
            </a:r>
          </a:p>
          <a:p>
            <a:r>
              <a:rPr lang="en-US" dirty="0" smtClean="0"/>
              <a:t> </a:t>
            </a:r>
            <a:r>
              <a:rPr lang="en-US" dirty="0"/>
              <a:t>Hypodermic needles (g. 19, 22, 23, 25</a:t>
            </a:r>
            <a:r>
              <a:rPr lang="en-US" dirty="0" smtClean="0"/>
              <a:t>)</a:t>
            </a:r>
          </a:p>
          <a:p>
            <a:r>
              <a:rPr lang="en-US" dirty="0" smtClean="0"/>
              <a:t> </a:t>
            </a:r>
            <a:r>
              <a:rPr lang="en-US" dirty="0"/>
              <a:t>Sterile </a:t>
            </a:r>
            <a:r>
              <a:rPr lang="en-US" dirty="0" smtClean="0"/>
              <a:t>dressing</a:t>
            </a:r>
          </a:p>
          <a:p>
            <a:r>
              <a:rPr lang="en-US" dirty="0" smtClean="0"/>
              <a:t> </a:t>
            </a:r>
            <a:r>
              <a:rPr lang="en-US" dirty="0"/>
              <a:t>Cotton </a:t>
            </a:r>
            <a:r>
              <a:rPr lang="en-US" dirty="0" smtClean="0"/>
              <a:t>balls</a:t>
            </a:r>
          </a:p>
          <a:p>
            <a:r>
              <a:rPr lang="en-US" dirty="0" smtClean="0"/>
              <a:t>.</a:t>
            </a:r>
            <a:r>
              <a:rPr lang="en-US" dirty="0" smtClean="0"/>
              <a:t> Cord clamp</a:t>
            </a:r>
          </a:p>
          <a:p>
            <a:r>
              <a:rPr lang="en-US" dirty="0" smtClean="0"/>
              <a:t> </a:t>
            </a:r>
            <a:r>
              <a:rPr lang="en-US" dirty="0" err="1" smtClean="0"/>
              <a:t>Micropore</a:t>
            </a:r>
            <a:r>
              <a:rPr lang="en-US" dirty="0" smtClean="0"/>
              <a:t> plaster </a:t>
            </a:r>
            <a:r>
              <a:rPr lang="en-US" dirty="0" smtClean="0"/>
              <a:t/>
            </a:r>
            <a:br>
              <a:rPr lang="en-US" dirty="0" smtClean="0"/>
            </a:br>
            <a:r>
              <a:rPr lang="en-US" dirty="0" smtClean="0"/>
              <a:t/>
            </a:r>
            <a:br>
              <a:rPr lang="en-US" dirty="0" smtClean="0"/>
            </a:br>
            <a:endParaRPr lang="en-US" dirty="0"/>
          </a:p>
        </p:txBody>
      </p:sp>
      <p:sp>
        <p:nvSpPr>
          <p:cNvPr id="11" name="Content Placeholder 10"/>
          <p:cNvSpPr>
            <a:spLocks noGrp="1"/>
          </p:cNvSpPr>
          <p:nvPr>
            <p:ph sz="half" idx="2"/>
          </p:nvPr>
        </p:nvSpPr>
        <p:spPr>
          <a:xfrm>
            <a:off x="4648200" y="1600200"/>
            <a:ext cx="4038600" cy="5175187"/>
          </a:xfrm>
        </p:spPr>
        <p:txBody>
          <a:bodyPr>
            <a:normAutofit fontScale="85000" lnSpcReduction="10000"/>
          </a:bodyPr>
          <a:lstStyle/>
          <a:p>
            <a:r>
              <a:rPr lang="en-US" dirty="0" smtClean="0"/>
              <a:t>Tape </a:t>
            </a:r>
            <a:r>
              <a:rPr lang="en-US" dirty="0" smtClean="0"/>
              <a:t>measure</a:t>
            </a:r>
          </a:p>
          <a:p>
            <a:r>
              <a:rPr lang="en-US" dirty="0" smtClean="0"/>
              <a:t> 1 pair of sterile gloves </a:t>
            </a:r>
          </a:p>
          <a:p>
            <a:r>
              <a:rPr lang="en-US" dirty="0" smtClean="0"/>
              <a:t>Baby’s scale </a:t>
            </a:r>
          </a:p>
          <a:p>
            <a:r>
              <a:rPr lang="en-US" dirty="0" smtClean="0"/>
              <a:t>Alcohol</a:t>
            </a:r>
          </a:p>
          <a:p>
            <a:r>
              <a:rPr lang="en-US" dirty="0" smtClean="0"/>
              <a:t> lamp </a:t>
            </a:r>
          </a:p>
          <a:p>
            <a:r>
              <a:rPr lang="en-US" dirty="0" smtClean="0"/>
              <a:t>2 test tubes </a:t>
            </a:r>
          </a:p>
          <a:p>
            <a:r>
              <a:rPr lang="en-US" dirty="0" smtClean="0"/>
              <a:t>Test tube holders</a:t>
            </a:r>
          </a:p>
          <a:p>
            <a:r>
              <a:rPr lang="en-US" dirty="0" smtClean="0"/>
              <a:t> Solutions of: </a:t>
            </a:r>
          </a:p>
          <a:p>
            <a:pPr lvl="1"/>
            <a:r>
              <a:rPr lang="en-US" dirty="0" err="1" smtClean="0"/>
              <a:t>Betadine</a:t>
            </a:r>
            <a:endParaRPr lang="en-US" dirty="0" smtClean="0"/>
          </a:p>
          <a:p>
            <a:pPr lvl="1"/>
            <a:r>
              <a:rPr lang="en-US" dirty="0" smtClean="0"/>
              <a:t> </a:t>
            </a:r>
            <a:r>
              <a:rPr lang="en-US" dirty="0" smtClean="0"/>
              <a:t>70% </a:t>
            </a:r>
            <a:r>
              <a:rPr lang="en-US" dirty="0" smtClean="0"/>
              <a:t>alcohol</a:t>
            </a:r>
          </a:p>
          <a:p>
            <a:pPr lvl="1"/>
            <a:r>
              <a:rPr lang="en-US" dirty="0" smtClean="0"/>
              <a:t> </a:t>
            </a:r>
            <a:r>
              <a:rPr lang="en-US" dirty="0" err="1" smtClean="0"/>
              <a:t>Zephiran</a:t>
            </a:r>
            <a:r>
              <a:rPr lang="en-US" dirty="0" smtClean="0"/>
              <a:t> </a:t>
            </a:r>
            <a:r>
              <a:rPr lang="en-US" dirty="0" smtClean="0"/>
              <a:t>solution</a:t>
            </a:r>
          </a:p>
          <a:p>
            <a:pPr lvl="1"/>
            <a:r>
              <a:rPr lang="en-US" dirty="0" smtClean="0"/>
              <a:t> </a:t>
            </a:r>
            <a:r>
              <a:rPr lang="en-US" dirty="0" smtClean="0"/>
              <a:t>Hydrogen </a:t>
            </a:r>
            <a:r>
              <a:rPr lang="en-US" dirty="0" smtClean="0"/>
              <a:t>peroxide</a:t>
            </a:r>
          </a:p>
          <a:p>
            <a:pPr lvl="1"/>
            <a:r>
              <a:rPr lang="en-US" dirty="0" smtClean="0"/>
              <a:t> </a:t>
            </a:r>
            <a:r>
              <a:rPr lang="en-US" dirty="0" smtClean="0"/>
              <a:t>Spirit of </a:t>
            </a:r>
            <a:r>
              <a:rPr lang="en-US" dirty="0" err="1" smtClean="0"/>
              <a:t>ammnonia</a:t>
            </a:r>
            <a:r>
              <a:rPr lang="en-US" dirty="0" smtClean="0"/>
              <a:t> </a:t>
            </a:r>
            <a:endParaRPr lang="en-US" dirty="0" smtClean="0"/>
          </a:p>
          <a:p>
            <a:pPr lvl="1"/>
            <a:r>
              <a:rPr lang="en-US" dirty="0" smtClean="0"/>
              <a:t>Ophthalmic ointment</a:t>
            </a:r>
          </a:p>
          <a:p>
            <a:pPr lvl="1"/>
            <a:r>
              <a:rPr lang="en-US" dirty="0" smtClean="0"/>
              <a:t> </a:t>
            </a:r>
            <a:r>
              <a:rPr lang="en-US" dirty="0" smtClean="0"/>
              <a:t>Acetic acid </a:t>
            </a:r>
            <a:endParaRPr lang="en-US" dirty="0" smtClean="0"/>
          </a:p>
          <a:p>
            <a:pPr lvl="1"/>
            <a:r>
              <a:rPr lang="en-US" dirty="0" smtClean="0"/>
              <a:t>Benedict’s solution</a:t>
            </a:r>
          </a:p>
          <a:p>
            <a:r>
              <a:rPr lang="en-US" dirty="0" smtClean="0"/>
              <a:t> </a:t>
            </a:r>
            <a:r>
              <a:rPr lang="en-US" dirty="0" smtClean="0"/>
              <a:t>*Sphygmomanometer and stethoscope are carried separately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performing Bag technique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Upon </a:t>
            </a:r>
            <a:r>
              <a:rPr lang="en-US" dirty="0"/>
              <a:t>arrival at the patient’s home, place the bag on the table lined with a clean paper. </a:t>
            </a:r>
            <a:endParaRPr lang="en-US" dirty="0" smtClean="0"/>
          </a:p>
          <a:p>
            <a:r>
              <a:rPr lang="en-US" dirty="0" smtClean="0"/>
              <a:t>The </a:t>
            </a:r>
            <a:r>
              <a:rPr lang="en-US" dirty="0"/>
              <a:t>clean side must be out and the folder part, touching the table. Rationale: To protect the bag from getting contaminated. </a:t>
            </a:r>
            <a:endParaRPr lang="en-US" dirty="0" smtClean="0"/>
          </a:p>
          <a:p>
            <a:r>
              <a:rPr lang="en-US" dirty="0" smtClean="0"/>
              <a:t>Ask </a:t>
            </a:r>
            <a:r>
              <a:rPr lang="en-US" dirty="0"/>
              <a:t>for a </a:t>
            </a:r>
            <a:r>
              <a:rPr lang="en-US" dirty="0" smtClean="0"/>
              <a:t>basin </a:t>
            </a:r>
            <a:r>
              <a:rPr lang="en-US" dirty="0"/>
              <a:t>of water or a glass of drinking water if tap waster is not available. Rationale: To be used for hand washing</a:t>
            </a:r>
            <a:r>
              <a:rPr lang="en-US" dirty="0" smtClean="0"/>
              <a:t>.</a:t>
            </a:r>
          </a:p>
          <a:p>
            <a:r>
              <a:rPr lang="en-US" dirty="0" smtClean="0"/>
              <a:t> </a:t>
            </a:r>
            <a:r>
              <a:rPr lang="en-US" dirty="0"/>
              <a:t>Open the bag and take out the towel and soap. Rationale: To prepare for hand washing. </a:t>
            </a:r>
            <a:endParaRPr lang="en-US" dirty="0" smtClean="0"/>
          </a:p>
          <a:p>
            <a:r>
              <a:rPr lang="en-US" dirty="0" smtClean="0"/>
              <a:t>Wash </a:t>
            </a:r>
            <a:r>
              <a:rPr lang="en-US" dirty="0"/>
              <a:t>hands using soap and water, wipe to dry. Rationale: To prevent infection from the care provider to the </a:t>
            </a:r>
            <a:r>
              <a:rPr lang="en-US" dirty="0" smtClean="0"/>
              <a:t>client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performing Bag technique</a:t>
            </a:r>
            <a:endParaRPr lang="en-US" dirty="0"/>
          </a:p>
        </p:txBody>
      </p:sp>
      <p:sp>
        <p:nvSpPr>
          <p:cNvPr id="3" name="Content Placeholder 2"/>
          <p:cNvSpPr>
            <a:spLocks noGrp="1"/>
          </p:cNvSpPr>
          <p:nvPr>
            <p:ph idx="1"/>
          </p:nvPr>
        </p:nvSpPr>
        <p:spPr/>
        <p:txBody>
          <a:bodyPr>
            <a:normAutofit fontScale="92500"/>
          </a:bodyPr>
          <a:lstStyle/>
          <a:p>
            <a:r>
              <a:rPr lang="en-US" dirty="0" smtClean="0"/>
              <a:t> Take out the apron from the bag and put it on with the right side out Rationale: To protect the nurse’s uniform. </a:t>
            </a:r>
          </a:p>
          <a:p>
            <a:r>
              <a:rPr lang="en-US" dirty="0" smtClean="0"/>
              <a:t>Put out all the necessary articles needed for the specific care. Rationale: To have them readily accessible</a:t>
            </a:r>
          </a:p>
          <a:p>
            <a:r>
              <a:rPr lang="en-US" dirty="0" smtClean="0"/>
              <a:t> Close the bag and put it in one corner of the working area. Rationale: To prevent contamination</a:t>
            </a:r>
          </a:p>
          <a:p>
            <a:r>
              <a:rPr lang="en-US" dirty="0" smtClean="0"/>
              <a:t> Proceed in performing the necessary nursing care treatment. Rationale: To give comfort and security and hasten recovery</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performing Bag technique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After giving the treatment, clean all things that were used and perform hand washing. Rationale: To protect the caregiver and prevent infection </a:t>
            </a:r>
          </a:p>
          <a:p>
            <a:r>
              <a:rPr lang="en-US" dirty="0" smtClean="0"/>
              <a:t>Open the bag and return all things that were used in their proper places after cleaning them. </a:t>
            </a:r>
          </a:p>
          <a:p>
            <a:r>
              <a:rPr lang="en-US" dirty="0" smtClean="0"/>
              <a:t>Remove apron, folding it away from the person, the soiled side in and the clean side out. </a:t>
            </a:r>
          </a:p>
          <a:p>
            <a:r>
              <a:rPr lang="en-US" dirty="0" smtClean="0"/>
              <a:t>Place it in the bag. Fold the lining, place it inside the bag and close the bag</a:t>
            </a:r>
          </a:p>
          <a:p>
            <a:r>
              <a:rPr lang="en-US" dirty="0" smtClean="0"/>
              <a:t> Take the record and have a talk with the mother. </a:t>
            </a:r>
          </a:p>
          <a:p>
            <a:r>
              <a:rPr lang="en-US" dirty="0" smtClean="0"/>
              <a:t>Write down all the necessary data that were gathered, observations, nursing care and treatment rendered. </a:t>
            </a:r>
          </a:p>
          <a:p>
            <a:r>
              <a:rPr lang="en-US" dirty="0" smtClean="0"/>
              <a:t>Give instructions for care of patients in the absence of the nurse. Rationale: For reference in the next visit. Make appointment for the next visit (either home or clinic) taking note of the date and time. Rationale: For follow-up care</a:t>
            </a:r>
            <a:br>
              <a:rPr lang="en-US" dirty="0" smtClean="0"/>
            </a:br>
            <a:r>
              <a:rPr lang="en-US" dirty="0" smtClean="0"/>
              <a:t/>
            </a:r>
            <a:br>
              <a:rPr lang="en-US" dirty="0" smtClean="0"/>
            </a:b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a:xfrm>
            <a:off x="612775" y="228600"/>
            <a:ext cx="8153400" cy="990600"/>
          </a:xfrm>
        </p:spPr>
        <p:txBody>
          <a:bodyPr/>
          <a:lstStyle/>
          <a:p>
            <a:r>
              <a:rPr lang="en-US" sz="3600" b="1" dirty="0" smtClean="0"/>
              <a:t>Home visiting</a:t>
            </a:r>
          </a:p>
        </p:txBody>
      </p:sp>
      <p:sp>
        <p:nvSpPr>
          <p:cNvPr id="3" name="Content Placeholder 2"/>
          <p:cNvSpPr>
            <a:spLocks noGrp="1"/>
          </p:cNvSpPr>
          <p:nvPr>
            <p:ph idx="1"/>
          </p:nvPr>
        </p:nvSpPr>
        <p:spPr>
          <a:xfrm>
            <a:off x="612775" y="1600200"/>
            <a:ext cx="8153400" cy="4495800"/>
          </a:xfrm>
        </p:spPr>
        <p:txBody>
          <a:bodyPr>
            <a:normAutofit/>
          </a:bodyPr>
          <a:lstStyle/>
          <a:p>
            <a:pPr marL="320040" indent="-320040" fontAlgn="auto">
              <a:spcAft>
                <a:spcPts val="0"/>
              </a:spcAft>
              <a:buNone/>
              <a:defRPr/>
            </a:pPr>
            <a:endParaRPr lang="en-US" dirty="0" smtClean="0"/>
          </a:p>
          <a:p>
            <a:pPr marL="320040" indent="-320040" fontAlgn="auto">
              <a:spcAft>
                <a:spcPts val="0"/>
              </a:spcAft>
              <a:buFont typeface="Wingdings"/>
              <a:buNone/>
              <a:defRPr/>
            </a:pPr>
            <a:r>
              <a:rPr lang="en-US" dirty="0" smtClean="0"/>
              <a:t>    “components of a continuum of a  comprehensive health care in which health services are provided to individuals, and families in their place of residence for the purpose of promoting, maintaining or restoring health </a:t>
            </a:r>
          </a:p>
          <a:p>
            <a:pPr marL="320040" indent="-320040" fontAlgn="auto">
              <a:spcAft>
                <a:spcPts val="0"/>
              </a:spcAft>
              <a:buFont typeface="Wingdings"/>
              <a:buNone/>
              <a:defRPr/>
            </a:pPr>
            <a:r>
              <a:rPr lang="en-US" dirty="0" smtClean="0"/>
              <a:t>Or </a:t>
            </a:r>
          </a:p>
          <a:p>
            <a:pPr marL="320040" indent="-320040" fontAlgn="auto">
              <a:spcAft>
                <a:spcPts val="0"/>
              </a:spcAft>
              <a:buFont typeface="Wingdings"/>
              <a:buNone/>
              <a:defRPr/>
            </a:pPr>
            <a:r>
              <a:rPr lang="en-US" dirty="0" smtClean="0"/>
              <a:t>	Purpose of maximizing the level of independence while minimizing the effect of disability and illness, including terminal illness”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Important points to consider in the use of the bag</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The </a:t>
            </a:r>
            <a:r>
              <a:rPr lang="en-US" dirty="0"/>
              <a:t>bag should contain all the necessary articles, supplies and equipments that will be used to answer the emergency needs </a:t>
            </a:r>
            <a:endParaRPr lang="en-US" dirty="0" smtClean="0"/>
          </a:p>
          <a:p>
            <a:r>
              <a:rPr lang="en-US" dirty="0" smtClean="0"/>
              <a:t>The </a:t>
            </a:r>
            <a:r>
              <a:rPr lang="en-US" dirty="0"/>
              <a:t>bag and its contents should be cleaned very often, the supplies replaced and ready for use anytime. </a:t>
            </a:r>
            <a:endParaRPr lang="en-US" dirty="0" smtClean="0"/>
          </a:p>
          <a:p>
            <a:r>
              <a:rPr lang="en-US" dirty="0" smtClean="0"/>
              <a:t>The </a:t>
            </a:r>
            <a:r>
              <a:rPr lang="en-US" dirty="0"/>
              <a:t>bag and its contents should be well protected from contact with any article in the patient’s home</a:t>
            </a:r>
            <a:r>
              <a:rPr lang="en-US" dirty="0" smtClean="0"/>
              <a:t>.</a:t>
            </a:r>
          </a:p>
          <a:p>
            <a:r>
              <a:rPr lang="en-US" dirty="0" smtClean="0"/>
              <a:t> </a:t>
            </a:r>
            <a:r>
              <a:rPr lang="en-US" dirty="0"/>
              <a:t>Consider the bag and its contents clean and sterile, while articles that belong to the patients as dirty and contaminated</a:t>
            </a:r>
            <a:r>
              <a:rPr lang="en-US" dirty="0" smtClean="0"/>
              <a:t>.</a:t>
            </a:r>
          </a:p>
          <a:p>
            <a:r>
              <a:rPr lang="en-US" dirty="0" smtClean="0"/>
              <a:t> </a:t>
            </a:r>
            <a:r>
              <a:rPr lang="en-US" dirty="0"/>
              <a:t>The arrangement of the contents of the bag should be the one most convenient to the user, to facilitate efficiency and avoid confusion.</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to consider regarding the frequency of home visits</a:t>
            </a:r>
            <a:endParaRPr lang="en-US" dirty="0"/>
          </a:p>
        </p:txBody>
      </p:sp>
      <p:sp>
        <p:nvSpPr>
          <p:cNvPr id="3" name="Content Placeholder 2"/>
          <p:cNvSpPr>
            <a:spLocks noGrp="1"/>
          </p:cNvSpPr>
          <p:nvPr>
            <p:ph idx="1"/>
          </p:nvPr>
        </p:nvSpPr>
        <p:spPr/>
        <p:txBody>
          <a:bodyPr/>
          <a:lstStyle/>
          <a:p>
            <a:r>
              <a:rPr lang="en-US" dirty="0" smtClean="0"/>
              <a:t> Careful evaluation of past services given to the family and how the family avails of the nursing services. </a:t>
            </a:r>
          </a:p>
          <a:p>
            <a:r>
              <a:rPr lang="en-US" dirty="0" smtClean="0"/>
              <a:t>The ability of the patient and his family to recognize their own needs, their knowledge of available resources and their ability to make use of their resources for their benefits.</a:t>
            </a:r>
            <a:br>
              <a:rPr lang="en-US" dirty="0" smtClean="0"/>
            </a:b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US" dirty="0" smtClean="0"/>
              <a:t>Assessment</a:t>
            </a:r>
          </a:p>
          <a:p>
            <a:r>
              <a:rPr lang="en-US" dirty="0" smtClean="0"/>
              <a:t>Nursing care</a:t>
            </a:r>
          </a:p>
          <a:p>
            <a:r>
              <a:rPr lang="en-US" dirty="0" smtClean="0"/>
              <a:t>Treatment</a:t>
            </a:r>
          </a:p>
          <a:p>
            <a:r>
              <a:rPr lang="en-US" dirty="0" smtClean="0"/>
              <a:t>Health education</a:t>
            </a:r>
          </a:p>
          <a:p>
            <a:r>
              <a:rPr lang="en-US" dirty="0" smtClean="0"/>
              <a:t>Referral</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704850"/>
            <a:ext cx="8153400" cy="1047750"/>
          </a:xfrm>
        </p:spPr>
        <p:txBody>
          <a:bodyPr>
            <a:normAutofit fontScale="90000"/>
          </a:bodyPr>
          <a:lstStyle/>
          <a:p>
            <a:pPr fontAlgn="auto">
              <a:spcAft>
                <a:spcPts val="0"/>
              </a:spcAft>
              <a:defRPr/>
            </a:pPr>
            <a:r>
              <a:rPr lang="en-US" sz="4000" b="1" dirty="0" smtClean="0"/>
              <a:t>Purpose of Home Visiting</a:t>
            </a:r>
            <a:r>
              <a:rPr lang="en-US" b="1" dirty="0" smtClean="0"/>
              <a:t/>
            </a:r>
            <a:br>
              <a:rPr lang="en-US" b="1" dirty="0" smtClean="0"/>
            </a:br>
            <a:endParaRPr lang="en-US" dirty="0"/>
          </a:p>
        </p:txBody>
      </p:sp>
      <p:sp>
        <p:nvSpPr>
          <p:cNvPr id="6" name="Content Placeholder 5"/>
          <p:cNvSpPr>
            <a:spLocks noGrp="1"/>
          </p:cNvSpPr>
          <p:nvPr>
            <p:ph idx="1"/>
          </p:nvPr>
        </p:nvSpPr>
        <p:spPr>
          <a:xfrm>
            <a:off x="612775" y="1600200"/>
            <a:ext cx="8153400" cy="4495800"/>
          </a:xfrm>
        </p:spPr>
        <p:txBody>
          <a:bodyPr>
            <a:normAutofit lnSpcReduction="10000"/>
          </a:bodyPr>
          <a:lstStyle/>
          <a:p>
            <a:pPr marL="320040" indent="-320040" fontAlgn="auto">
              <a:spcAft>
                <a:spcPts val="0"/>
              </a:spcAft>
              <a:buFont typeface="Wingdings"/>
              <a:buChar char=""/>
              <a:defRPr/>
            </a:pPr>
            <a:r>
              <a:rPr lang="en-US" dirty="0" smtClean="0"/>
              <a:t> Afford the opportunity to gain more accurate assessment of the family structure and behavior in the natural environment</a:t>
            </a:r>
          </a:p>
          <a:p>
            <a:pPr marL="320040" indent="-320040" fontAlgn="auto">
              <a:spcAft>
                <a:spcPts val="0"/>
              </a:spcAft>
              <a:buFont typeface="Wingdings"/>
              <a:buChar char=""/>
              <a:defRPr/>
            </a:pPr>
            <a:r>
              <a:rPr lang="en-US" dirty="0" smtClean="0"/>
              <a:t> Provide opportunity to make observations of the home</a:t>
            </a:r>
          </a:p>
          <a:p>
            <a:pPr marL="320040" indent="-320040" fontAlgn="auto">
              <a:spcAft>
                <a:spcPts val="0"/>
              </a:spcAft>
              <a:buFont typeface="Wingdings"/>
              <a:buNone/>
              <a:defRPr/>
            </a:pPr>
            <a:r>
              <a:rPr lang="en-US" dirty="0" smtClean="0"/>
              <a:t> 	environment and to identify both barriers and supports for reaching family health promotion work</a:t>
            </a:r>
          </a:p>
          <a:p>
            <a:pPr marL="320040" indent="-320040" fontAlgn="auto">
              <a:spcAft>
                <a:spcPts val="0"/>
              </a:spcAft>
              <a:buFont typeface="Wingdings"/>
              <a:buChar char=""/>
              <a:defRPr/>
            </a:pPr>
            <a:r>
              <a:rPr lang="en-US" dirty="0" smtClean="0"/>
              <a:t>Meeting the family on their home ground may also</a:t>
            </a:r>
          </a:p>
          <a:p>
            <a:pPr marL="320040" indent="-320040" fontAlgn="auto">
              <a:spcAft>
                <a:spcPts val="0"/>
              </a:spcAft>
              <a:buFont typeface="Wingdings"/>
              <a:buNone/>
              <a:defRPr/>
            </a:pPr>
            <a:r>
              <a:rPr lang="en-US" dirty="0" smtClean="0"/>
              <a:t>	contribute to family’s sense of control and active</a:t>
            </a:r>
          </a:p>
          <a:p>
            <a:pPr marL="320040" indent="-320040" fontAlgn="auto">
              <a:spcAft>
                <a:spcPts val="0"/>
              </a:spcAft>
              <a:buFont typeface="Wingdings"/>
              <a:buNone/>
              <a:defRPr/>
            </a:pPr>
            <a:r>
              <a:rPr lang="en-US" dirty="0" smtClean="0"/>
              <a:t>	participation in meeting their health needs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a:xfrm>
            <a:off x="457200" y="1066800"/>
            <a:ext cx="7620000" cy="533400"/>
          </a:xfrm>
        </p:spPr>
        <p:txBody>
          <a:bodyPr anchor="b">
            <a:normAutofit fontScale="90000"/>
          </a:bodyPr>
          <a:lstStyle/>
          <a:p>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dirty="0" smtClean="0">
                <a:latin typeface="Californian FB" pitchFamily="18" charset="0"/>
              </a:rPr>
              <a:t/>
            </a:r>
            <a:br>
              <a:rPr lang="en-US" dirty="0" smtClean="0">
                <a:latin typeface="Californian FB" pitchFamily="18" charset="0"/>
              </a:rPr>
            </a:br>
            <a:r>
              <a:rPr lang="en-US" sz="3600" b="1" dirty="0" smtClean="0"/>
              <a:t>Purposes of home health services</a:t>
            </a:r>
            <a:br>
              <a:rPr lang="en-US" sz="3600" b="1" dirty="0" smtClean="0"/>
            </a:br>
            <a:endParaRPr lang="en-US" sz="3600" b="1" dirty="0" smtClean="0"/>
          </a:p>
        </p:txBody>
      </p:sp>
      <p:sp>
        <p:nvSpPr>
          <p:cNvPr id="73731" name="Content Placeholder 3"/>
          <p:cNvSpPr>
            <a:spLocks noGrp="1"/>
          </p:cNvSpPr>
          <p:nvPr>
            <p:ph sz="half" idx="1"/>
          </p:nvPr>
        </p:nvSpPr>
        <p:spPr>
          <a:xfrm>
            <a:off x="457200" y="1676400"/>
            <a:ext cx="8077200" cy="4829175"/>
          </a:xfrm>
        </p:spPr>
        <p:txBody>
          <a:bodyPr/>
          <a:lstStyle/>
          <a:p>
            <a:r>
              <a:rPr lang="en-US" dirty="0" smtClean="0"/>
              <a:t> To prevent institutionalization (primary goal)</a:t>
            </a:r>
          </a:p>
          <a:p>
            <a:r>
              <a:rPr lang="en-US" dirty="0" smtClean="0"/>
              <a:t> To maximize clients level of independence</a:t>
            </a:r>
          </a:p>
          <a:p>
            <a:r>
              <a:rPr lang="en-US" dirty="0" smtClean="0"/>
              <a:t> To maximize the effects of existing disabilities through non-institutional services</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home visit</a:t>
            </a:r>
            <a:endParaRPr lang="en-US" dirty="0"/>
          </a:p>
        </p:txBody>
      </p:sp>
      <p:sp>
        <p:nvSpPr>
          <p:cNvPr id="3" name="Content Placeholder 2"/>
          <p:cNvSpPr>
            <a:spLocks noGrp="1"/>
          </p:cNvSpPr>
          <p:nvPr>
            <p:ph idx="1"/>
          </p:nvPr>
        </p:nvSpPr>
        <p:spPr/>
        <p:txBody>
          <a:bodyPr>
            <a:normAutofit/>
          </a:bodyPr>
          <a:lstStyle/>
          <a:p>
            <a:r>
              <a:rPr lang="en-US" dirty="0" smtClean="0"/>
              <a:t>Should provide opportunity to undertake nursing process</a:t>
            </a:r>
          </a:p>
          <a:p>
            <a:r>
              <a:rPr lang="en-US" dirty="0" smtClean="0"/>
              <a:t>Should be convenient and acceptable</a:t>
            </a:r>
          </a:p>
          <a:p>
            <a:r>
              <a:rPr lang="en-US" dirty="0" smtClean="0"/>
              <a:t>Positive interpersonal relationship should be built (trust)</a:t>
            </a:r>
          </a:p>
          <a:p>
            <a:r>
              <a:rPr lang="en-US" dirty="0" smtClean="0"/>
              <a:t>Respect clients right to accept or reject  care and participation in goal setting &amp; achievement </a:t>
            </a:r>
          </a:p>
          <a:p>
            <a:r>
              <a:rPr lang="en-US" dirty="0"/>
              <a:t> </a:t>
            </a:r>
            <a:r>
              <a:rPr lang="en-US" dirty="0" smtClean="0"/>
              <a:t>Home visits should be recorded in a diary/records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rinciples</a:t>
            </a:r>
            <a:endParaRPr lang="en-US" dirty="0"/>
          </a:p>
        </p:txBody>
      </p:sp>
      <p:sp>
        <p:nvSpPr>
          <p:cNvPr id="3" name="Content Placeholder 2"/>
          <p:cNvSpPr>
            <a:spLocks noGrp="1"/>
          </p:cNvSpPr>
          <p:nvPr>
            <p:ph idx="1"/>
          </p:nvPr>
        </p:nvSpPr>
        <p:spPr/>
        <p:txBody>
          <a:bodyPr>
            <a:normAutofit/>
          </a:bodyPr>
          <a:lstStyle/>
          <a:p>
            <a:r>
              <a:rPr lang="en-US" dirty="0" smtClean="0"/>
              <a:t>Have a purpose/ objective  beneficial to the client</a:t>
            </a:r>
          </a:p>
          <a:p>
            <a:r>
              <a:rPr lang="en-US" dirty="0" smtClean="0"/>
              <a:t>Regular and flexible</a:t>
            </a:r>
          </a:p>
          <a:p>
            <a:r>
              <a:rPr lang="en-US" dirty="0" smtClean="0"/>
              <a:t>Planning for the visit  should make use of all the information available on the patient and his family</a:t>
            </a:r>
          </a:p>
          <a:p>
            <a:r>
              <a:rPr lang="en-US" dirty="0" smtClean="0"/>
              <a:t>In planning priority should be given to essential needs of the family</a:t>
            </a:r>
          </a:p>
          <a:p>
            <a:r>
              <a:rPr lang="en-US" dirty="0" smtClean="0"/>
              <a:t>Should be educative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81050"/>
          </a:xfrm>
        </p:spPr>
        <p:txBody>
          <a:bodyPr>
            <a:normAutofit fontScale="90000"/>
          </a:bodyPr>
          <a:lstStyle/>
          <a:p>
            <a:pPr fontAlgn="auto">
              <a:spcAft>
                <a:spcPts val="0"/>
              </a:spcAft>
              <a:defRPr/>
            </a:pPr>
            <a:r>
              <a:rPr lang="en-US" b="1" dirty="0" smtClean="0"/>
              <a:t>Principles of home visiting</a:t>
            </a:r>
            <a:br>
              <a:rPr lang="en-US" b="1" dirty="0" smtClean="0"/>
            </a:br>
            <a:endParaRPr lang="en-US" dirty="0"/>
          </a:p>
        </p:txBody>
      </p:sp>
      <p:sp>
        <p:nvSpPr>
          <p:cNvPr id="3" name="Content Placeholder 2"/>
          <p:cNvSpPr>
            <a:spLocks noGrp="1"/>
          </p:cNvSpPr>
          <p:nvPr>
            <p:ph idx="1"/>
          </p:nvPr>
        </p:nvSpPr>
        <p:spPr>
          <a:xfrm>
            <a:off x="612775" y="1600200"/>
            <a:ext cx="8153400" cy="4495800"/>
          </a:xfrm>
        </p:spPr>
        <p:txBody>
          <a:bodyPr>
            <a:normAutofit lnSpcReduction="10000"/>
          </a:bodyPr>
          <a:lstStyle/>
          <a:p>
            <a:pPr marL="320040" indent="-320040">
              <a:buNone/>
              <a:defRPr/>
            </a:pPr>
            <a:r>
              <a:rPr lang="en-US" dirty="0" smtClean="0"/>
              <a:t>Family </a:t>
            </a:r>
            <a:r>
              <a:rPr lang="en-US" dirty="0" smtClean="0"/>
              <a:t>members should be included in all phases</a:t>
            </a:r>
          </a:p>
          <a:p>
            <a:pPr marL="320040" indent="-320040">
              <a:buNone/>
              <a:defRPr/>
            </a:pPr>
            <a:r>
              <a:rPr lang="en-US" dirty="0" smtClean="0"/>
              <a:t>of the care process</a:t>
            </a:r>
          </a:p>
          <a:p>
            <a:pPr marL="320040" indent="-320040">
              <a:buNone/>
              <a:defRPr/>
            </a:pPr>
            <a:r>
              <a:rPr lang="en-US" dirty="0" smtClean="0"/>
              <a:t>The </a:t>
            </a:r>
            <a:r>
              <a:rPr lang="en-US" dirty="0" smtClean="0"/>
              <a:t>health workers (teams) are guests in the clients home there fore only make these interventions that the clients agrees with</a:t>
            </a:r>
          </a:p>
          <a:p>
            <a:pPr marL="320040" indent="-320040">
              <a:buNone/>
              <a:defRPr/>
            </a:pPr>
            <a:r>
              <a:rPr lang="en-US" dirty="0" smtClean="0"/>
              <a:t> </a:t>
            </a:r>
            <a:r>
              <a:rPr lang="en-US" dirty="0" smtClean="0"/>
              <a:t>Mutual health team – client goal and intervention</a:t>
            </a:r>
          </a:p>
          <a:p>
            <a:pPr marL="320040" indent="-320040">
              <a:buNone/>
              <a:defRPr/>
            </a:pPr>
            <a:r>
              <a:rPr lang="en-US" dirty="0" smtClean="0"/>
              <a:t>may require long periods to achieve, therefore, patience is necessary</a:t>
            </a:r>
          </a:p>
          <a:p>
            <a:pPr marL="320040" indent="-320040">
              <a:buNone/>
              <a:defRPr/>
            </a:pPr>
            <a:r>
              <a:rPr lang="en-US" dirty="0" smtClean="0"/>
              <a:t> </a:t>
            </a:r>
            <a:r>
              <a:rPr lang="en-US" dirty="0" smtClean="0"/>
              <a:t>Home visiting can be done by health professionals</a:t>
            </a:r>
          </a:p>
          <a:p>
            <a:pPr marL="320040" indent="-320040">
              <a:buNone/>
              <a:defRPr/>
            </a:pPr>
            <a:r>
              <a:rPr lang="en-US" dirty="0" smtClean="0"/>
              <a:t>employed in various ways.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ustom 1">
      <a:majorFont>
        <a:latin typeface="Californian FB"/>
        <a:ea typeface=""/>
        <a:cs typeface=""/>
      </a:majorFont>
      <a:minorFont>
        <a:latin typeface="Californian FB"/>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154</TotalTime>
  <Words>1929</Words>
  <Application>Microsoft Office PowerPoint</Application>
  <PresentationFormat>On-screen Show (4:3)</PresentationFormat>
  <Paragraphs>235</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Urban</vt:lpstr>
      <vt:lpstr>Home Visiting</vt:lpstr>
      <vt:lpstr>Home visiting</vt:lpstr>
      <vt:lpstr>Home visiting</vt:lpstr>
      <vt:lpstr>objectives</vt:lpstr>
      <vt:lpstr>Purpose of Home Visiting </vt:lpstr>
      <vt:lpstr>                 Purposes of home health services </vt:lpstr>
      <vt:lpstr>Principles of home visit</vt:lpstr>
      <vt:lpstr>Principles</vt:lpstr>
      <vt:lpstr>Principles of home visiting </vt:lpstr>
      <vt:lpstr>Advantages</vt:lpstr>
      <vt:lpstr>Advantages</vt:lpstr>
      <vt:lpstr>Advantages</vt:lpstr>
      <vt:lpstr> Phases and activities of home visiting </vt:lpstr>
      <vt:lpstr> Phases and activities of home visiting </vt:lpstr>
      <vt:lpstr>Phase 2. Pre-visit phase</vt:lpstr>
      <vt:lpstr>Phase 3. On home phase</vt:lpstr>
      <vt:lpstr>Phase 3. On home phase</vt:lpstr>
      <vt:lpstr>                                   </vt:lpstr>
      <vt:lpstr>Phase 3. On home phase</vt:lpstr>
      <vt:lpstr>Phase 4. Termination phase –  </vt:lpstr>
      <vt:lpstr>Phase 5. Post – visit phase </vt:lpstr>
      <vt:lpstr>Limitations </vt:lpstr>
      <vt:lpstr>Guidelines to consider regarding the frequency of home visits</vt:lpstr>
      <vt:lpstr>The bag technique</vt:lpstr>
      <vt:lpstr>Principles of bag technique</vt:lpstr>
      <vt:lpstr>Contents of the public health bag</vt:lpstr>
      <vt:lpstr>Steps in performing Bag technique</vt:lpstr>
      <vt:lpstr>Steps in performing Bag technique</vt:lpstr>
      <vt:lpstr>Steps in performing Bag technique</vt:lpstr>
      <vt:lpstr>Important points to consider in the use of the bag</vt:lpstr>
      <vt:lpstr>Guidelines to consider regarding the frequency of home visits</vt:lpstr>
    </vt:vector>
  </TitlesOfParts>
  <Company>Windows 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Diane</dc:creator>
  <cp:lastModifiedBy>Diane</cp:lastModifiedBy>
  <cp:revision>16</cp:revision>
  <dcterms:created xsi:type="dcterms:W3CDTF">2013-03-15T05:07:11Z</dcterms:created>
  <dcterms:modified xsi:type="dcterms:W3CDTF">2013-03-15T07:41:27Z</dcterms:modified>
</cp:coreProperties>
</file>