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4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5" r:id="rId14"/>
    <p:sldId id="272" r:id="rId15"/>
    <p:sldId id="268" r:id="rId16"/>
    <p:sldId id="269" r:id="rId17"/>
    <p:sldId id="270" r:id="rId18"/>
    <p:sldId id="271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E89D6-0CE2-4E3C-8E6B-FEFBA236F44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EACA-1D72-4516-AC16-78074087C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507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E89D6-0CE2-4E3C-8E6B-FEFBA236F44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EACA-1D72-4516-AC16-78074087C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07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E89D6-0CE2-4E3C-8E6B-FEFBA236F44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EACA-1D72-4516-AC16-78074087C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9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E89D6-0CE2-4E3C-8E6B-FEFBA236F44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EACA-1D72-4516-AC16-78074087C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72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E89D6-0CE2-4E3C-8E6B-FEFBA236F44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EACA-1D72-4516-AC16-78074087C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342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E89D6-0CE2-4E3C-8E6B-FEFBA236F44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EACA-1D72-4516-AC16-78074087C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81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E89D6-0CE2-4E3C-8E6B-FEFBA236F44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EACA-1D72-4516-AC16-78074087C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15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E89D6-0CE2-4E3C-8E6B-FEFBA236F44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EACA-1D72-4516-AC16-78074087C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63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E89D6-0CE2-4E3C-8E6B-FEFBA236F44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EACA-1D72-4516-AC16-78074087C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80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E89D6-0CE2-4E3C-8E6B-FEFBA236F44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EACA-1D72-4516-AC16-78074087C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250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E89D6-0CE2-4E3C-8E6B-FEFBA236F44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EACA-1D72-4516-AC16-78074087C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78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E89D6-0CE2-4E3C-8E6B-FEFBA236F44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3EACA-1D72-4516-AC16-78074087C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Hookworm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species ; </a:t>
            </a:r>
            <a:r>
              <a:rPr lang="en-US" dirty="0" err="1"/>
              <a:t>A</a:t>
            </a:r>
            <a:r>
              <a:rPr lang="en-US" dirty="0" err="1" smtClean="0"/>
              <a:t>ncylostoma</a:t>
            </a:r>
            <a:r>
              <a:rPr lang="en-US" dirty="0" smtClean="0"/>
              <a:t> </a:t>
            </a:r>
            <a:r>
              <a:rPr lang="en-US" dirty="0" err="1" smtClean="0"/>
              <a:t>duodenale</a:t>
            </a:r>
            <a:r>
              <a:rPr lang="en-US" dirty="0" smtClean="0"/>
              <a:t> and </a:t>
            </a:r>
            <a:r>
              <a:rPr lang="en-US" dirty="0" err="1"/>
              <a:t>N</a:t>
            </a:r>
            <a:r>
              <a:rPr lang="en-US" dirty="0" err="1" smtClean="0"/>
              <a:t>ecator</a:t>
            </a:r>
            <a:r>
              <a:rPr lang="en-US" dirty="0" smtClean="0"/>
              <a:t> </a:t>
            </a:r>
            <a:r>
              <a:rPr lang="en-US" dirty="0" err="1" smtClean="0"/>
              <a:t>americanus</a:t>
            </a:r>
            <a:endParaRPr lang="en-US" dirty="0" smtClean="0"/>
          </a:p>
          <a:p>
            <a:r>
              <a:rPr lang="en-US" dirty="0" smtClean="0"/>
              <a:t>A smaller group of hookworm infecting animals ,can parasitize humans or penetrate skin causing larva </a:t>
            </a:r>
            <a:r>
              <a:rPr lang="en-US" dirty="0" err="1" smtClean="0"/>
              <a:t>migrans</a:t>
            </a:r>
            <a:r>
              <a:rPr lang="en-US" dirty="0" smtClean="0"/>
              <a:t> but do not develop any further (</a:t>
            </a:r>
            <a:r>
              <a:rPr lang="en-US" dirty="0" err="1" smtClean="0"/>
              <a:t>A.braziliense</a:t>
            </a:r>
            <a:r>
              <a:rPr lang="en-US" dirty="0" smtClean="0"/>
              <a:t> , </a:t>
            </a:r>
            <a:r>
              <a:rPr lang="en-US" dirty="0" err="1" smtClean="0"/>
              <a:t>A.caninum</a:t>
            </a:r>
            <a:r>
              <a:rPr lang="en-US" dirty="0" smtClean="0"/>
              <a:t>)</a:t>
            </a:r>
          </a:p>
          <a:p>
            <a:r>
              <a:rPr lang="en-US" dirty="0" smtClean="0"/>
              <a:t>A</a:t>
            </a:r>
            <a:r>
              <a:rPr lang="en-US" dirty="0" smtClean="0"/>
              <a:t>. </a:t>
            </a:r>
            <a:r>
              <a:rPr lang="en-US" dirty="0" err="1" smtClean="0"/>
              <a:t>caninum</a:t>
            </a:r>
            <a:r>
              <a:rPr lang="en-US" dirty="0" smtClean="0"/>
              <a:t> </a:t>
            </a:r>
            <a:r>
              <a:rPr lang="en-US" dirty="0" smtClean="0"/>
              <a:t>may migrate to the human intestine causing </a:t>
            </a:r>
            <a:r>
              <a:rPr lang="en-US" dirty="0" err="1" smtClean="0"/>
              <a:t>eosinophilic</a:t>
            </a:r>
            <a:r>
              <a:rPr lang="en-US" dirty="0" smtClean="0"/>
              <a:t> enteritis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846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Nb</a:t>
            </a:r>
            <a:r>
              <a:rPr lang="en-US" dirty="0" smtClean="0"/>
              <a:t> ; larval of </a:t>
            </a:r>
            <a:r>
              <a:rPr lang="en-US" dirty="0" err="1" smtClean="0"/>
              <a:t>A.duodenale</a:t>
            </a:r>
            <a:r>
              <a:rPr lang="en-US" dirty="0" smtClean="0"/>
              <a:t> may pass from mother to </a:t>
            </a:r>
            <a:r>
              <a:rPr lang="en-US" dirty="0" err="1" smtClean="0"/>
              <a:t>foetus</a:t>
            </a:r>
            <a:r>
              <a:rPr lang="en-US" dirty="0" smtClean="0"/>
              <a:t> in utero</a:t>
            </a:r>
          </a:p>
          <a:p>
            <a:r>
              <a:rPr lang="en-US" dirty="0" smtClean="0"/>
              <a:t>Infection may also occur thro’ </a:t>
            </a:r>
            <a:r>
              <a:rPr lang="en-US" dirty="0"/>
              <a:t>o</a:t>
            </a:r>
            <a:r>
              <a:rPr lang="en-US" dirty="0" smtClean="0"/>
              <a:t>ral </a:t>
            </a:r>
            <a:r>
              <a:rPr lang="en-US" dirty="0" smtClean="0"/>
              <a:t>and trans mammary route </a:t>
            </a:r>
          </a:p>
          <a:p>
            <a:r>
              <a:rPr lang="en-US" b="1" dirty="0" smtClean="0"/>
              <a:t>       Pathogenicity </a:t>
            </a:r>
          </a:p>
          <a:p>
            <a:r>
              <a:rPr lang="en-US" dirty="0" smtClean="0"/>
              <a:t>Caused by migrating larvae and adult </a:t>
            </a:r>
          </a:p>
          <a:p>
            <a:r>
              <a:rPr lang="en-US" dirty="0" smtClean="0"/>
              <a:t>Larvae ; dermatitis , pulmonary lesion </a:t>
            </a:r>
          </a:p>
          <a:p>
            <a:r>
              <a:rPr lang="en-US" dirty="0" smtClean="0"/>
              <a:t>Adult ; ingestion of blood by means of mouth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003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,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Parts – 0.2 </a:t>
            </a:r>
            <a:r>
              <a:rPr lang="en-US" dirty="0" err="1" smtClean="0"/>
              <a:t>mls</a:t>
            </a:r>
            <a:r>
              <a:rPr lang="en-US" dirty="0" smtClean="0"/>
              <a:t>  </a:t>
            </a:r>
            <a:r>
              <a:rPr lang="en-US" dirty="0" err="1" smtClean="0"/>
              <a:t>A.d</a:t>
            </a:r>
            <a:r>
              <a:rPr lang="en-US" dirty="0" smtClean="0"/>
              <a:t> and 0.03mls  </a:t>
            </a:r>
            <a:r>
              <a:rPr lang="en-US" dirty="0" err="1" smtClean="0"/>
              <a:t>N.a</a:t>
            </a:r>
            <a:endParaRPr lang="en-US" dirty="0" smtClean="0"/>
          </a:p>
          <a:p>
            <a:r>
              <a:rPr lang="en-US" dirty="0" smtClean="0"/>
              <a:t>Leads to microcytic hypochromic </a:t>
            </a:r>
            <a:r>
              <a:rPr lang="en-US" dirty="0" err="1" smtClean="0"/>
              <a:t>anaemia</a:t>
            </a:r>
            <a:r>
              <a:rPr lang="en-US" dirty="0" smtClean="0"/>
              <a:t> (IDA), </a:t>
            </a:r>
            <a:r>
              <a:rPr lang="en-US" dirty="0" err="1" smtClean="0"/>
              <a:t>hypoproteinaemia</a:t>
            </a:r>
            <a:r>
              <a:rPr lang="en-US" dirty="0" smtClean="0"/>
              <a:t>, digestive disturbance and retarded development in children </a:t>
            </a:r>
          </a:p>
          <a:p>
            <a:r>
              <a:rPr lang="en-US" dirty="0" err="1" smtClean="0"/>
              <a:t>Epigastric</a:t>
            </a:r>
            <a:r>
              <a:rPr lang="en-US" dirty="0" smtClean="0"/>
              <a:t> pain , dyspepsia, vomiting and DH</a:t>
            </a:r>
          </a:p>
          <a:p>
            <a:r>
              <a:rPr lang="en-US" b="1" dirty="0" smtClean="0"/>
              <a:t>Diagnosis</a:t>
            </a:r>
            <a:r>
              <a:rPr lang="en-US" dirty="0" smtClean="0"/>
              <a:t> </a:t>
            </a:r>
          </a:p>
          <a:p>
            <a:r>
              <a:rPr lang="en-US" dirty="0" smtClean="0"/>
              <a:t>Direct method ; demonstration of </a:t>
            </a:r>
            <a:r>
              <a:rPr lang="en-US" dirty="0" err="1" smtClean="0"/>
              <a:t>xxristc</a:t>
            </a:r>
            <a:r>
              <a:rPr lang="en-US" dirty="0" smtClean="0"/>
              <a:t> eggs in stool  </a:t>
            </a:r>
          </a:p>
        </p:txBody>
      </p:sp>
    </p:spTree>
    <p:extLst>
      <p:ext uri="{BB962C8B-B14F-4D97-AF65-F5344CB8AC3E}">
        <p14:creationId xmlns:p14="http://schemas.microsoft.com/office/powerpoint/2010/main" val="1078424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,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Macroscopic demonstration of adult worm </a:t>
            </a:r>
          </a:p>
          <a:p>
            <a:r>
              <a:rPr lang="en-US" dirty="0" smtClean="0"/>
              <a:t>Aspiration of duodenal content may also reveal eggs and adult worm </a:t>
            </a:r>
          </a:p>
          <a:p>
            <a:r>
              <a:rPr lang="en-US" dirty="0" smtClean="0"/>
              <a:t>Indirect method </a:t>
            </a:r>
          </a:p>
          <a:p>
            <a:r>
              <a:rPr lang="en-US" dirty="0" smtClean="0"/>
              <a:t>Blood examination – micro &amp;hypochromic </a:t>
            </a:r>
            <a:r>
              <a:rPr lang="en-US" dirty="0" err="1" smtClean="0"/>
              <a:t>anaemia</a:t>
            </a:r>
            <a:r>
              <a:rPr lang="en-US" dirty="0" smtClean="0"/>
              <a:t> , eosinophilia </a:t>
            </a:r>
          </a:p>
          <a:p>
            <a:r>
              <a:rPr lang="en-US" dirty="0" smtClean="0"/>
              <a:t>Occult blood  - positive and </a:t>
            </a:r>
            <a:r>
              <a:rPr lang="en-US" dirty="0" err="1" smtClean="0"/>
              <a:t>charcot</a:t>
            </a:r>
            <a:r>
              <a:rPr lang="en-US" dirty="0" smtClean="0"/>
              <a:t> </a:t>
            </a:r>
            <a:r>
              <a:rPr lang="en-US" dirty="0" err="1" smtClean="0"/>
              <a:t>layden</a:t>
            </a:r>
            <a:r>
              <a:rPr lang="en-US" dirty="0" smtClean="0"/>
              <a:t> crystals present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629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smtClean="0"/>
              <a:t>,</a:t>
            </a:r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81200"/>
            <a:ext cx="6019800" cy="4495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382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06488"/>
            <a:ext cx="5943600" cy="464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074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Necator</a:t>
            </a:r>
            <a:r>
              <a:rPr lang="en-US" dirty="0" smtClean="0"/>
              <a:t> </a:t>
            </a:r>
            <a:r>
              <a:rPr lang="en-US" dirty="0" err="1" smtClean="0"/>
              <a:t>americanus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world hookworm </a:t>
            </a:r>
          </a:p>
          <a:p>
            <a:r>
              <a:rPr lang="en-US" dirty="0" smtClean="0"/>
              <a:t>Slightly </a:t>
            </a:r>
            <a:r>
              <a:rPr lang="en-US" dirty="0" err="1" smtClean="0"/>
              <a:t>smaller&amp;thinner</a:t>
            </a:r>
            <a:r>
              <a:rPr lang="en-US" dirty="0" smtClean="0"/>
              <a:t>  than </a:t>
            </a:r>
            <a:r>
              <a:rPr lang="en-US" dirty="0" err="1" smtClean="0"/>
              <a:t>ancylostoma</a:t>
            </a:r>
            <a:r>
              <a:rPr lang="en-US" dirty="0" smtClean="0"/>
              <a:t> </a:t>
            </a:r>
            <a:r>
              <a:rPr lang="en-US" dirty="0" err="1" smtClean="0"/>
              <a:t>duodenale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Ancylostoma</a:t>
            </a:r>
            <a:r>
              <a:rPr lang="en-US" dirty="0" smtClean="0"/>
              <a:t> </a:t>
            </a:r>
            <a:r>
              <a:rPr lang="en-US" dirty="0" err="1" smtClean="0"/>
              <a:t>braziliense</a:t>
            </a:r>
            <a:r>
              <a:rPr lang="en-US" dirty="0" smtClean="0"/>
              <a:t>- dog and cat – hookworm </a:t>
            </a:r>
          </a:p>
          <a:p>
            <a:r>
              <a:rPr lang="en-US" dirty="0" smtClean="0"/>
              <a:t>Smaller than </a:t>
            </a:r>
            <a:r>
              <a:rPr lang="en-US" dirty="0" err="1" smtClean="0"/>
              <a:t>A.d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Buccal</a:t>
            </a:r>
            <a:r>
              <a:rPr lang="en-US" dirty="0" smtClean="0"/>
              <a:t> capsule has a small orifice and the ventral dental plate contains one pair of large teeth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921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Eggs </a:t>
            </a:r>
            <a:r>
              <a:rPr lang="en-US" dirty="0" err="1" smtClean="0"/>
              <a:t>ressemble</a:t>
            </a:r>
            <a:r>
              <a:rPr lang="en-US" dirty="0" smtClean="0"/>
              <a:t> </a:t>
            </a:r>
            <a:r>
              <a:rPr lang="en-US" dirty="0" err="1" smtClean="0"/>
              <a:t>duodenale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Firaliform</a:t>
            </a:r>
            <a:r>
              <a:rPr lang="en-US" dirty="0" smtClean="0"/>
              <a:t> larvae are not able penetrate the basement membrane to invade the dermis therefore are unable to navigate their way to blood vessels and proceed to small intestine </a:t>
            </a:r>
          </a:p>
          <a:p>
            <a:r>
              <a:rPr lang="en-US" dirty="0" err="1" smtClean="0"/>
              <a:t>Dse</a:t>
            </a:r>
            <a:r>
              <a:rPr lang="en-US" dirty="0" smtClean="0"/>
              <a:t>’ remains confined to the outer layer of the skin and cause cutaneous larva </a:t>
            </a:r>
            <a:r>
              <a:rPr lang="en-US" dirty="0" err="1" smtClean="0"/>
              <a:t>migrans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649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Cutaneous larva </a:t>
            </a:r>
            <a:r>
              <a:rPr lang="en-US" dirty="0" err="1" smtClean="0"/>
              <a:t>migrans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Parasitic skin infection caused by hookworm larvae that infects cats and dogs and other animals </a:t>
            </a:r>
          </a:p>
          <a:p>
            <a:r>
              <a:rPr lang="en-US" dirty="0" smtClean="0"/>
              <a:t>Can also infect man when in contact with the </a:t>
            </a:r>
            <a:r>
              <a:rPr lang="en-US" dirty="0" err="1" smtClean="0"/>
              <a:t>filariform</a:t>
            </a:r>
            <a:r>
              <a:rPr lang="en-US" dirty="0" smtClean="0"/>
              <a:t> larval of these hookworm </a:t>
            </a:r>
          </a:p>
          <a:p>
            <a:r>
              <a:rPr lang="en-US" dirty="0" err="1" smtClean="0"/>
              <a:t>Dse</a:t>
            </a:r>
            <a:r>
              <a:rPr lang="en-US" dirty="0" smtClean="0"/>
              <a:t>’ – cutaneous larva </a:t>
            </a:r>
            <a:r>
              <a:rPr lang="en-US" dirty="0" err="1" smtClean="0"/>
              <a:t>migrans</a:t>
            </a:r>
            <a:r>
              <a:rPr lang="en-US" dirty="0" smtClean="0"/>
              <a:t> or creeping eruptions </a:t>
            </a:r>
          </a:p>
          <a:p>
            <a:r>
              <a:rPr lang="en-US" dirty="0" smtClean="0"/>
              <a:t>Larva migrate under the skin surface and cause itchy red lines and tracks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56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Responsible hookworms larvae are of </a:t>
            </a:r>
          </a:p>
          <a:p>
            <a:r>
              <a:rPr lang="en-US" dirty="0" err="1" smtClean="0"/>
              <a:t>A.braziliense</a:t>
            </a:r>
            <a:r>
              <a:rPr lang="en-US" dirty="0" smtClean="0"/>
              <a:t> </a:t>
            </a:r>
          </a:p>
          <a:p>
            <a:r>
              <a:rPr lang="en-US" dirty="0" smtClean="0"/>
              <a:t>A. </a:t>
            </a:r>
            <a:r>
              <a:rPr lang="en-US" dirty="0" err="1" smtClean="0"/>
              <a:t>caninum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Uncinaria</a:t>
            </a:r>
            <a:r>
              <a:rPr lang="en-US" dirty="0" smtClean="0"/>
              <a:t> </a:t>
            </a:r>
            <a:r>
              <a:rPr lang="en-US" dirty="0" err="1" smtClean="0"/>
              <a:t>stenocephala</a:t>
            </a:r>
            <a:endParaRPr lang="en-US" dirty="0" smtClean="0"/>
          </a:p>
          <a:p>
            <a:r>
              <a:rPr lang="en-US" dirty="0" err="1" smtClean="0"/>
              <a:t>Bunastoma</a:t>
            </a:r>
            <a:r>
              <a:rPr lang="en-US" dirty="0" smtClean="0"/>
              <a:t> </a:t>
            </a:r>
            <a:r>
              <a:rPr lang="en-US" dirty="0" err="1" smtClean="0"/>
              <a:t>phlebotonum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Gnathostoma</a:t>
            </a:r>
            <a:r>
              <a:rPr lang="en-US" dirty="0" smtClean="0"/>
              <a:t> </a:t>
            </a:r>
            <a:r>
              <a:rPr lang="en-US" dirty="0" err="1" smtClean="0"/>
              <a:t>spp</a:t>
            </a:r>
            <a:endParaRPr lang="en-US" dirty="0" smtClean="0"/>
          </a:p>
          <a:p>
            <a:r>
              <a:rPr lang="en-US" dirty="0" err="1" smtClean="0"/>
              <a:t>Nb</a:t>
            </a:r>
            <a:r>
              <a:rPr lang="en-US" dirty="0" smtClean="0"/>
              <a:t> / occasionally </a:t>
            </a:r>
            <a:r>
              <a:rPr lang="en-US" dirty="0" err="1" smtClean="0"/>
              <a:t>A.duodenale</a:t>
            </a:r>
            <a:r>
              <a:rPr lang="en-US" dirty="0" smtClean="0"/>
              <a:t> ,</a:t>
            </a:r>
            <a:r>
              <a:rPr lang="en-US" dirty="0" err="1" smtClean="0"/>
              <a:t>N.americanus</a:t>
            </a:r>
            <a:r>
              <a:rPr lang="en-US" dirty="0" smtClean="0"/>
              <a:t> and </a:t>
            </a:r>
            <a:r>
              <a:rPr lang="en-US" dirty="0" err="1" smtClean="0"/>
              <a:t>strongyloides</a:t>
            </a:r>
            <a:r>
              <a:rPr lang="en-US" dirty="0" smtClean="0"/>
              <a:t> </a:t>
            </a:r>
            <a:r>
              <a:rPr lang="en-US" smtClean="0"/>
              <a:t>may cause CLM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9142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Assignment </a:t>
            </a:r>
          </a:p>
          <a:p>
            <a:r>
              <a:rPr lang="en-US" dirty="0" smtClean="0"/>
              <a:t>Differences between </a:t>
            </a:r>
            <a:r>
              <a:rPr lang="en-US" dirty="0" err="1" smtClean="0"/>
              <a:t>ancylostoma</a:t>
            </a:r>
            <a:r>
              <a:rPr lang="en-US" dirty="0" smtClean="0"/>
              <a:t> and </a:t>
            </a:r>
            <a:r>
              <a:rPr lang="en-US" dirty="0" err="1" smtClean="0"/>
              <a:t>necator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440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smtClean="0"/>
              <a:t>;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Happens when larvae is ingested rather than through skin invasion </a:t>
            </a:r>
          </a:p>
          <a:p>
            <a:r>
              <a:rPr lang="en-US" dirty="0" smtClean="0"/>
              <a:t>Hookworm infection is 2</a:t>
            </a:r>
            <a:r>
              <a:rPr lang="en-US" baseline="30000" dirty="0" smtClean="0"/>
              <a:t>nd</a:t>
            </a:r>
            <a:r>
              <a:rPr lang="en-US" dirty="0" smtClean="0"/>
              <a:t> most common human helminthic infection after </a:t>
            </a:r>
            <a:r>
              <a:rPr lang="en-US" dirty="0" err="1" smtClean="0"/>
              <a:t>Ascaris</a:t>
            </a:r>
            <a:r>
              <a:rPr lang="en-US" dirty="0" smtClean="0"/>
              <a:t> </a:t>
            </a:r>
          </a:p>
          <a:p>
            <a:r>
              <a:rPr lang="en-US" dirty="0" smtClean="0"/>
              <a:t>World wide distributed in </a:t>
            </a:r>
            <a:r>
              <a:rPr lang="en-US" b="1" dirty="0" smtClean="0"/>
              <a:t>moist warm climate </a:t>
            </a:r>
            <a:r>
              <a:rPr lang="en-US" dirty="0" err="1" smtClean="0"/>
              <a:t>A.d</a:t>
            </a:r>
            <a:r>
              <a:rPr lang="en-US" dirty="0" smtClean="0"/>
              <a:t> and </a:t>
            </a:r>
            <a:r>
              <a:rPr lang="en-US" dirty="0" err="1" smtClean="0"/>
              <a:t>N.a</a:t>
            </a:r>
            <a:r>
              <a:rPr lang="en-US" dirty="0" smtClean="0"/>
              <a:t> (Africa , Asia, </a:t>
            </a:r>
            <a:r>
              <a:rPr lang="en-US" dirty="0" err="1" smtClean="0"/>
              <a:t>America,and</a:t>
            </a:r>
            <a:r>
              <a:rPr lang="en-US" dirty="0" smtClean="0"/>
              <a:t> Australia </a:t>
            </a:r>
          </a:p>
          <a:p>
            <a:r>
              <a:rPr lang="en-US" dirty="0" err="1" smtClean="0"/>
              <a:t>A.d</a:t>
            </a:r>
            <a:r>
              <a:rPr lang="en-US" dirty="0" smtClean="0"/>
              <a:t> is also found in middle east, north Africa and southern Europe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69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A.duodenale</a:t>
            </a:r>
            <a:r>
              <a:rPr lang="en-US" dirty="0" smtClean="0"/>
              <a:t> – old world hookworm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Describe in 1843 by </a:t>
            </a:r>
            <a:r>
              <a:rPr lang="en-US" dirty="0" err="1" smtClean="0"/>
              <a:t>dubini</a:t>
            </a:r>
            <a:r>
              <a:rPr lang="en-US" dirty="0" smtClean="0"/>
              <a:t> , mode of infection , pathogenesis worked by Arthur </a:t>
            </a:r>
            <a:r>
              <a:rPr lang="en-US" dirty="0" err="1" smtClean="0"/>
              <a:t>looss</a:t>
            </a:r>
            <a:r>
              <a:rPr lang="en-US" dirty="0" smtClean="0"/>
              <a:t> in 1897</a:t>
            </a:r>
          </a:p>
          <a:p>
            <a:r>
              <a:rPr lang="en-US" dirty="0" smtClean="0"/>
              <a:t>Habitat ; small intestine of man </a:t>
            </a:r>
            <a:r>
              <a:rPr lang="en-US" dirty="0" err="1" smtClean="0"/>
              <a:t>esp</a:t>
            </a:r>
            <a:r>
              <a:rPr lang="en-US" dirty="0" smtClean="0"/>
              <a:t> </a:t>
            </a:r>
            <a:r>
              <a:rPr lang="en-US" dirty="0" err="1" smtClean="0"/>
              <a:t>jujenum</a:t>
            </a:r>
            <a:r>
              <a:rPr lang="en-US" dirty="0" smtClean="0"/>
              <a:t> </a:t>
            </a:r>
          </a:p>
          <a:p>
            <a:r>
              <a:rPr lang="en-US" dirty="0" smtClean="0"/>
              <a:t>Morphology ; adult small pinkish and </a:t>
            </a:r>
            <a:r>
              <a:rPr lang="en-US" dirty="0" smtClean="0"/>
              <a:t>fusiform </a:t>
            </a:r>
            <a:r>
              <a:rPr lang="en-US" dirty="0" smtClean="0"/>
              <a:t>in shape </a:t>
            </a:r>
          </a:p>
        </p:txBody>
      </p:sp>
    </p:spTree>
    <p:extLst>
      <p:ext uri="{BB962C8B-B14F-4D97-AF65-F5344CB8AC3E}">
        <p14:creationId xmlns:p14="http://schemas.microsoft.com/office/powerpoint/2010/main" val="731899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A.duodenale</a:t>
            </a:r>
            <a:r>
              <a:rPr lang="en-US" dirty="0" smtClean="0"/>
              <a:t> – old world hookworm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Copulatory </a:t>
            </a:r>
            <a:r>
              <a:rPr lang="en-US" dirty="0" smtClean="0"/>
              <a:t>bursa- present in male for attachment with the female during copulation </a:t>
            </a:r>
          </a:p>
          <a:p>
            <a:r>
              <a:rPr lang="en-US" dirty="0" smtClean="0"/>
              <a:t>Consist of three lobes – one dorsal and two lateral </a:t>
            </a:r>
          </a:p>
          <a:p>
            <a:r>
              <a:rPr lang="en-US" dirty="0" smtClean="0"/>
              <a:t>Eggs – are oval or elliptical measuring 60um in length and 40um in width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899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cycle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 the only host </a:t>
            </a:r>
          </a:p>
          <a:p>
            <a:r>
              <a:rPr lang="en-US" dirty="0" smtClean="0"/>
              <a:t>No intermediate host is required </a:t>
            </a:r>
          </a:p>
          <a:p>
            <a:r>
              <a:rPr lang="en-US" dirty="0" smtClean="0"/>
              <a:t>Adult worm </a:t>
            </a:r>
            <a:r>
              <a:rPr lang="en-US" dirty="0" err="1" smtClean="0"/>
              <a:t>habitate</a:t>
            </a:r>
            <a:r>
              <a:rPr lang="en-US" dirty="0" smtClean="0"/>
              <a:t> </a:t>
            </a:r>
            <a:r>
              <a:rPr lang="en-US" dirty="0" smtClean="0"/>
              <a:t>the small intestine of man attaching to the mucous membrane by means of their mouth parts </a:t>
            </a:r>
          </a:p>
        </p:txBody>
      </p:sp>
    </p:spTree>
    <p:extLst>
      <p:ext uri="{BB962C8B-B14F-4D97-AF65-F5344CB8AC3E}">
        <p14:creationId xmlns:p14="http://schemas.microsoft.com/office/powerpoint/2010/main" val="2509613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cycle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Eggs containing segmented ova are passed out in </a:t>
            </a:r>
            <a:r>
              <a:rPr lang="en-US" dirty="0" err="1" smtClean="0"/>
              <a:t>feaces</a:t>
            </a:r>
            <a:r>
              <a:rPr lang="en-US" dirty="0" smtClean="0"/>
              <a:t> of infected man </a:t>
            </a:r>
          </a:p>
          <a:p>
            <a:r>
              <a:rPr lang="en-US" dirty="0" smtClean="0"/>
              <a:t>In warm and moist soil </a:t>
            </a:r>
            <a:r>
              <a:rPr lang="en-US" dirty="0" err="1" smtClean="0"/>
              <a:t>rhabditiform</a:t>
            </a:r>
            <a:r>
              <a:rPr lang="en-US" dirty="0" smtClean="0"/>
              <a:t> larvae hatch out from the egg in 24-48hrs </a:t>
            </a:r>
          </a:p>
          <a:p>
            <a:r>
              <a:rPr lang="en-US" dirty="0" smtClean="0"/>
              <a:t>They feed on bacteria and organic debris and molt twice on the 3</a:t>
            </a:r>
            <a:r>
              <a:rPr lang="en-US" baseline="30000" dirty="0" smtClean="0"/>
              <a:t>rd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day and develop to form </a:t>
            </a:r>
            <a:r>
              <a:rPr lang="en-US" dirty="0" err="1" smtClean="0"/>
              <a:t>filariform</a:t>
            </a:r>
            <a:r>
              <a:rPr lang="en-US" dirty="0" smtClean="0"/>
              <a:t> larvae which no longer feeds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613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the infective stage of the parasite </a:t>
            </a:r>
          </a:p>
          <a:p>
            <a:r>
              <a:rPr lang="en-US" dirty="0" smtClean="0"/>
              <a:t>Depending on temperature and moisture content of the soil , </a:t>
            </a:r>
            <a:r>
              <a:rPr lang="en-US" dirty="0" err="1" smtClean="0"/>
              <a:t>filariform</a:t>
            </a:r>
            <a:r>
              <a:rPr lang="en-US" dirty="0" smtClean="0"/>
              <a:t> larvae can remain infective for up to 6 weeks</a:t>
            </a:r>
          </a:p>
          <a:p>
            <a:r>
              <a:rPr lang="en-US" dirty="0" smtClean="0"/>
              <a:t>Barefooted individual walks on soil containing the </a:t>
            </a:r>
            <a:r>
              <a:rPr lang="en-US" dirty="0" err="1" smtClean="0"/>
              <a:t>filariform</a:t>
            </a:r>
            <a:r>
              <a:rPr lang="en-US" dirty="0" smtClean="0"/>
              <a:t> larvae they penetrate the skin </a:t>
            </a:r>
            <a:r>
              <a:rPr lang="en-US" dirty="0" err="1" smtClean="0"/>
              <a:t>particulary</a:t>
            </a:r>
            <a:r>
              <a:rPr lang="en-US" dirty="0" smtClean="0"/>
              <a:t> skin between the toes , dorsum of the feet and </a:t>
            </a:r>
            <a:r>
              <a:rPr lang="en-US" dirty="0" err="1" smtClean="0"/>
              <a:t>medeal</a:t>
            </a:r>
            <a:r>
              <a:rPr lang="en-US" dirty="0" smtClean="0"/>
              <a:t> aspect of the sole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192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Can also penetrate thro’ the hands of farm workers on reaching the subcutaneous tissue the larvae enter lymphatic's or small </a:t>
            </a:r>
            <a:r>
              <a:rPr lang="en-US" dirty="0" err="1" smtClean="0"/>
              <a:t>venules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Through lymph – vascular systems they enter into venous circulation and are carried via right side heart into the pulmonary capillaries </a:t>
            </a:r>
          </a:p>
          <a:p>
            <a:r>
              <a:rPr lang="en-US" dirty="0" smtClean="0"/>
              <a:t>Break thro’ the capillary walls and enter into the alveolar space – bronchi , trachea , and larynx crawls over the epiglottis to the pharynx and are swallowed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04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Oesophagus</a:t>
            </a:r>
            <a:r>
              <a:rPr lang="en-US" dirty="0" smtClean="0"/>
              <a:t> 3</a:t>
            </a:r>
            <a:r>
              <a:rPr lang="en-US" baseline="30000" dirty="0" smtClean="0"/>
              <a:t>rd</a:t>
            </a:r>
            <a:r>
              <a:rPr lang="en-US" dirty="0" smtClean="0"/>
              <a:t> molt – to small intestine and 4</a:t>
            </a:r>
            <a:r>
              <a:rPr lang="en-US" baseline="30000" dirty="0" smtClean="0"/>
              <a:t>th</a:t>
            </a:r>
            <a:r>
              <a:rPr lang="en-US" dirty="0" smtClean="0"/>
              <a:t> molt occurs and develop to adult worms </a:t>
            </a:r>
          </a:p>
          <a:p>
            <a:r>
              <a:rPr lang="en-US" dirty="0" smtClean="0"/>
              <a:t>They attach to the mucus membrane of the small intestine by means of their mouth parts </a:t>
            </a:r>
          </a:p>
          <a:p>
            <a:r>
              <a:rPr lang="en-US" dirty="0" smtClean="0"/>
              <a:t>After 6wks from time of infection adult worms become sexually mature </a:t>
            </a:r>
          </a:p>
          <a:p>
            <a:r>
              <a:rPr lang="en-US" dirty="0" smtClean="0"/>
              <a:t>Male fertilizes female and the latter lay eggs which are passed in </a:t>
            </a:r>
            <a:r>
              <a:rPr lang="en-US" dirty="0" err="1" smtClean="0"/>
              <a:t>feaces</a:t>
            </a:r>
            <a:r>
              <a:rPr lang="en-US" dirty="0" smtClean="0"/>
              <a:t> and the cycle is repeated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757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767</Words>
  <Application>Microsoft Office PowerPoint</Application>
  <PresentationFormat>On-screen Show (4:3)</PresentationFormat>
  <Paragraphs>82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Hookworm </vt:lpstr>
      <vt:lpstr>Cont;</vt:lpstr>
      <vt:lpstr>A.duodenale – old world hookworm  </vt:lpstr>
      <vt:lpstr>A.duodenale – old world hookworm  </vt:lpstr>
      <vt:lpstr>Life cycle </vt:lpstr>
      <vt:lpstr>Life cycle </vt:lpstr>
      <vt:lpstr>Cont’</vt:lpstr>
      <vt:lpstr>Cont;</vt:lpstr>
      <vt:lpstr>Cont;</vt:lpstr>
      <vt:lpstr>Cont;</vt:lpstr>
      <vt:lpstr>Cont, </vt:lpstr>
      <vt:lpstr>Cont, </vt:lpstr>
      <vt:lpstr>Cont,</vt:lpstr>
      <vt:lpstr>PowerPoint Presentation</vt:lpstr>
      <vt:lpstr>Necator americanus </vt:lpstr>
      <vt:lpstr>PowerPoint Presentation</vt:lpstr>
      <vt:lpstr>Cutaneous larva migrans </vt:lpstr>
      <vt:lpstr>PowerPoint Presentation</vt:lpstr>
      <vt:lpstr>Cont,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Hookworm</dc:title>
  <dc:creator>Windows User</dc:creator>
  <cp:lastModifiedBy>Windows User</cp:lastModifiedBy>
  <cp:revision>16</cp:revision>
  <dcterms:created xsi:type="dcterms:W3CDTF">2021-05-08T17:48:55Z</dcterms:created>
  <dcterms:modified xsi:type="dcterms:W3CDTF">2022-04-12T07:12:26Z</dcterms:modified>
</cp:coreProperties>
</file>