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9" r:id="rId4"/>
    <p:sldId id="258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7" r:id="rId20"/>
    <p:sldId id="274" r:id="rId21"/>
    <p:sldId id="275" r:id="rId22"/>
    <p:sldId id="276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7" r:id="rId31"/>
    <p:sldId id="285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71852032"/>
        <c:axId val="71853568"/>
      </c:barChart>
      <c:catAx>
        <c:axId val="71852032"/>
        <c:scaling>
          <c:orientation val="minMax"/>
        </c:scaling>
        <c:delete val="0"/>
        <c:axPos val="b"/>
        <c:majorTickMark val="out"/>
        <c:minorTickMark val="none"/>
        <c:tickLblPos val="nextTo"/>
        <c:crossAx val="71853568"/>
        <c:crosses val="autoZero"/>
        <c:auto val="1"/>
        <c:lblAlgn val="ctr"/>
        <c:lblOffset val="100"/>
        <c:noMultiLvlLbl val="0"/>
      </c:catAx>
      <c:valAx>
        <c:axId val="718535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185203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58595584"/>
        <c:axId val="58619008"/>
        <c:axId val="0"/>
      </c:bar3DChart>
      <c:catAx>
        <c:axId val="58595584"/>
        <c:scaling>
          <c:orientation val="minMax"/>
        </c:scaling>
        <c:delete val="0"/>
        <c:axPos val="b"/>
        <c:majorTickMark val="out"/>
        <c:minorTickMark val="none"/>
        <c:tickLblPos val="nextTo"/>
        <c:crossAx val="58619008"/>
        <c:crosses val="autoZero"/>
        <c:auto val="1"/>
        <c:lblAlgn val="ctr"/>
        <c:lblOffset val="100"/>
        <c:noMultiLvlLbl val="0"/>
      </c:catAx>
      <c:valAx>
        <c:axId val="586190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859558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age</a:t>
            </a:r>
            <a:endParaRPr lang="en-US" dirty="0"/>
          </a:p>
        </c:rich>
      </c:tx>
      <c:layout/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explosion val="25"/>
          <c:cat>
            <c:strRef>
              <c:f>Sheet1!$A$2:$A$5</c:f>
              <c:strCache>
                <c:ptCount val="4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  <c:pt idx="3">
                  <c:v>4th Qtr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593A3A-D4C2-4720-AAF4-5CB806220B9F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B107D7-8FA7-4E11-A763-5EA1EAA560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0168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B107D7-8FA7-4E11-A763-5EA1EAA5603A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215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4A7-DD07-4090-A713-E0AD0C881E96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F684-64A0-4AA4-8EC3-0BE45E2E7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85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4A7-DD07-4090-A713-E0AD0C881E96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F684-64A0-4AA4-8EC3-0BE45E2E7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814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4A7-DD07-4090-A713-E0AD0C881E96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F684-64A0-4AA4-8EC3-0BE45E2E7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82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4A7-DD07-4090-A713-E0AD0C881E96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F684-64A0-4AA4-8EC3-0BE45E2E7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45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4A7-DD07-4090-A713-E0AD0C881E96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F684-64A0-4AA4-8EC3-0BE45E2E7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988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4A7-DD07-4090-A713-E0AD0C881E96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F684-64A0-4AA4-8EC3-0BE45E2E7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0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4A7-DD07-4090-A713-E0AD0C881E96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F684-64A0-4AA4-8EC3-0BE45E2E7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648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4A7-DD07-4090-A713-E0AD0C881E96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F684-64A0-4AA4-8EC3-0BE45E2E7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8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4A7-DD07-4090-A713-E0AD0C881E96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F684-64A0-4AA4-8EC3-0BE45E2E7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4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4A7-DD07-4090-A713-E0AD0C881E96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F684-64A0-4AA4-8EC3-0BE45E2E7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53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3B4A7-DD07-4090-A713-E0AD0C881E96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8EF684-64A0-4AA4-8EC3-0BE45E2E7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226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63B4A7-DD07-4090-A713-E0AD0C881E96}" type="datetimeFigureOut">
              <a:rPr lang="en-US" smtClean="0"/>
              <a:t>6/29/2017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8EF684-64A0-4AA4-8EC3-0BE45E2E7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795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HSM 2 Health information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Course lecturer</a:t>
            </a:r>
          </a:p>
          <a:p>
            <a:r>
              <a:rPr lang="en-US" dirty="0"/>
              <a:t>Denis M </a:t>
            </a:r>
            <a:r>
              <a:rPr lang="en-US" dirty="0" err="1"/>
              <a:t>Mwaniki</a:t>
            </a:r>
            <a:endParaRPr lang="en-US" dirty="0"/>
          </a:p>
          <a:p>
            <a:r>
              <a:rPr lang="en-US" dirty="0" err="1"/>
              <a:t>EHS,BSc</a:t>
            </a:r>
            <a:r>
              <a:rPr lang="en-US" dirty="0"/>
              <a:t> </a:t>
            </a:r>
            <a:r>
              <a:rPr lang="en-US" dirty="0" err="1"/>
              <a:t>HSM,MSc</a:t>
            </a:r>
            <a:r>
              <a:rPr lang="en-US" dirty="0"/>
              <a:t> HSM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2572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following diseases are notifiable to WHO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Cholera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Yellow fever and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Plague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Small pox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Poliomyelitis due to wild –type polio virus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SARS for example the bird flu,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And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Cases of human influenza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3756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Hospital records:- </a:t>
            </a:r>
            <a:r>
              <a:rPr lang="en-US" dirty="0" smtClean="0"/>
              <a:t>information of patients who seek service both out patients and inpatients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Disease registers</a:t>
            </a:r>
            <a:r>
              <a:rPr lang="en-US" dirty="0" smtClean="0"/>
              <a:t>:- A registry is basically a list of all the patients in a defined population who have a particular condition or disease.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Epidemiological surveillance</a:t>
            </a:r>
            <a:r>
              <a:rPr lang="en-US" dirty="0" smtClean="0"/>
              <a:t>: diseases that require frequent monitoring… to keep an eye on the incidence, prevalence, and changing pattern of the disease.eg AFP, &amp; leprosy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631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..d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Other health records </a:t>
            </a:r>
            <a:r>
              <a:rPr lang="en-US" dirty="0" smtClean="0"/>
              <a:t>e.g. MCH centers, school health records, special clinics, immunization etc.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Environmental health data</a:t>
            </a:r>
            <a:r>
              <a:rPr lang="en-US" dirty="0" smtClean="0"/>
              <a:t>:- information on environment may be needed for studying its effects on health e.g.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Air, water &amp; noise pollution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Harmful food additives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Industrial toxicants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Inadequate waste disposal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7653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health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7029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collection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Health data can either be </a:t>
            </a:r>
            <a:r>
              <a:rPr lang="en-US" u="sng" dirty="0" smtClean="0"/>
              <a:t>quantitative</a:t>
            </a:r>
            <a:r>
              <a:rPr lang="en-US" dirty="0" smtClean="0"/>
              <a:t> for example number of households having a pit latrine  or </a:t>
            </a:r>
            <a:r>
              <a:rPr lang="en-US" u="sng" dirty="0" smtClean="0"/>
              <a:t>qualitative</a:t>
            </a:r>
            <a:r>
              <a:rPr lang="en-US" dirty="0" smtClean="0"/>
              <a:t> for example patient satisfaction.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/>
              <a:t>The choice of data collection method is determined by among other factors ,the collection strategy, type of variable, accuracy required, the skills of the enumerator.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573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Methods of collecting qualitative data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Interviews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Focus groups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Observations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Self study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Action research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4028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..d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Methods of collecting quantitative data  includes:- 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Observations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Interviews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Questionnaires</a:t>
            </a:r>
          </a:p>
          <a:p>
            <a:r>
              <a:rPr lang="en-US" dirty="0" smtClean="0"/>
              <a:t>Results in numerical data such as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Tallies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Counts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Frequencies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Means</a:t>
            </a:r>
          </a:p>
          <a:p>
            <a:pPr marL="514350" indent="-514350">
              <a:buFont typeface="+mj-lt"/>
              <a:buAutoNum type="alphaLcPeriod"/>
            </a:pPr>
            <a:r>
              <a:rPr lang="en-US" dirty="0" smtClean="0"/>
              <a:t>length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6315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storage &amp;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Data storage: </a:t>
            </a:r>
            <a:r>
              <a:rPr lang="en-US" dirty="0" smtClean="0"/>
              <a:t>data storage is a general term for archiving data in electromagnetic or other forms for use by a computer device or manually.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Electronic data storage</a:t>
            </a:r>
            <a:r>
              <a:rPr lang="en-US" dirty="0" smtClean="0"/>
              <a:t>: this form of storage requires electricity and an electronic gadget to store and get back to data</a:t>
            </a:r>
          </a:p>
        </p:txBody>
      </p:sp>
    </p:spTree>
    <p:extLst>
      <p:ext uri="{BB962C8B-B14F-4D97-AF65-F5344CB8AC3E}">
        <p14:creationId xmlns:p14="http://schemas.microsoft.com/office/powerpoint/2010/main" val="3539109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Electronic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Modern –day business needs secure, reliable and speedy access to their data, making their choice of electronic storage devise an important one.</a:t>
            </a:r>
          </a:p>
          <a:p>
            <a:r>
              <a:rPr lang="en-US" dirty="0" smtClean="0"/>
              <a:t>Examples of electronic data includes e-mail, electronic files and social media platforms</a:t>
            </a:r>
          </a:p>
          <a:p>
            <a:r>
              <a:rPr lang="en-US" dirty="0" smtClean="0"/>
              <a:t>This data may be stored on-line e.g. emails or in physical locations such as in hard disks, remote servers, RAMs, SD </a:t>
            </a:r>
            <a:r>
              <a:rPr lang="en-US" dirty="0"/>
              <a:t>c</a:t>
            </a:r>
            <a:r>
              <a:rPr lang="en-US" dirty="0" smtClean="0"/>
              <a:t>ards, USB sticks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7160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Advantages of electronic data archiving (storage)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/>
              <a:t>Time saving</a:t>
            </a:r>
            <a:r>
              <a:rPr lang="en-US" dirty="0" smtClean="0"/>
              <a:t>; data readily available by the click of a button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/>
              <a:t>Increased security</a:t>
            </a:r>
            <a:r>
              <a:rPr lang="en-US" dirty="0" smtClean="0"/>
              <a:t>; files can be protected by passwords or encryption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/>
              <a:t>Greater data retrieval: </a:t>
            </a:r>
            <a:r>
              <a:rPr lang="en-US" dirty="0" smtClean="0"/>
              <a:t>through such engines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b="1" dirty="0" smtClean="0"/>
              <a:t>Environmental benefits</a:t>
            </a:r>
            <a:r>
              <a:rPr lang="en-US" dirty="0" smtClean="0"/>
              <a:t>: re-educed paper waste generation.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345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Data: </a:t>
            </a:r>
            <a:r>
              <a:rPr lang="en-US" dirty="0" smtClean="0"/>
              <a:t>raw facts, statistics, measurements collected together for reference or analysis.</a:t>
            </a:r>
          </a:p>
          <a:p>
            <a:r>
              <a:rPr lang="en-US" dirty="0" smtClean="0"/>
              <a:t>Can also be seen as information in raw or unorganized form e.g. tallies, numbers, percentages.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Information</a:t>
            </a:r>
            <a:r>
              <a:rPr lang="en-US" dirty="0" smtClean="0"/>
              <a:t>: this is processed data which can inform decision making.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9627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data storage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In traditional approach information is stored in flat files, which are maintained by a file system.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Data is stored in flat files as records</a:t>
            </a:r>
          </a:p>
          <a:p>
            <a:r>
              <a:rPr lang="en-US" dirty="0" smtClean="0"/>
              <a:t>Records consists of various fields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29424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Problems with the traditional approach for storing data.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Data security</a:t>
            </a:r>
            <a:r>
              <a:rPr lang="en-US" dirty="0" smtClean="0"/>
              <a:t>;- the data stored in flat files can be easily accessible and hence its not secure.</a:t>
            </a:r>
          </a:p>
          <a:p>
            <a:r>
              <a:rPr lang="en-US" b="1" dirty="0" smtClean="0"/>
              <a:t>Data Redundancy</a:t>
            </a:r>
            <a:r>
              <a:rPr lang="en-US" dirty="0" smtClean="0"/>
              <a:t>:- in this storage model , the same information may get duplicated in two files. This may lead to higher storage and access cost. It may also lead to data inconsistency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6996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Data isolation</a:t>
            </a:r>
            <a:r>
              <a:rPr lang="en-US" dirty="0" smtClean="0"/>
              <a:t>: data isolation means that all the related data is not available in one file. Usually the data is scattered in various files having different formats. </a:t>
            </a:r>
          </a:p>
          <a:p>
            <a:r>
              <a:rPr lang="en-US" b="1" dirty="0" smtClean="0"/>
              <a:t>Lack of flexibility</a:t>
            </a:r>
            <a:r>
              <a:rPr lang="en-US" dirty="0" smtClean="0"/>
              <a:t>: if we need  unanticipated data, huge programming effort is needed to make the information available.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001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process of inspecting, cleansing, transforming, and modeling data with a goal of discovering useful information, suggesting conclusions, and supporting decision making.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43435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Analysis refers to breaking the whole in to its separate components.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Data analysis is the process of obtaining raw data and converting it in to  information useful for decision making by users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603778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 of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Data processing (data collation)</a:t>
            </a:r>
          </a:p>
          <a:p>
            <a:r>
              <a:rPr lang="en-US" b="1" dirty="0" smtClean="0"/>
              <a:t>This refers to organizing raw data, for analysis. For example placing data in rows </a:t>
            </a:r>
            <a:r>
              <a:rPr lang="en-US" b="1" dirty="0" err="1" smtClean="0"/>
              <a:t>eg</a:t>
            </a:r>
            <a:r>
              <a:rPr lang="en-US" b="1" dirty="0" smtClean="0"/>
              <a:t>  counts:- 23,25,94,23,18 21,36,1a or placing the data in a table </a:t>
            </a:r>
          </a:p>
          <a:p>
            <a:r>
              <a:rPr lang="en-US" dirty="0" smtClean="0"/>
              <a:t>Such data can be analyzed to give a pie chart, bar graph, line graph etc.</a:t>
            </a:r>
          </a:p>
        </p:txBody>
      </p:sp>
    </p:spTree>
    <p:extLst>
      <p:ext uri="{BB962C8B-B14F-4D97-AF65-F5344CB8AC3E}">
        <p14:creationId xmlns:p14="http://schemas.microsoft.com/office/powerpoint/2010/main" val="6435567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Data cleaning</a:t>
            </a:r>
          </a:p>
          <a:p>
            <a:r>
              <a:rPr lang="en-US" b="1" dirty="0" smtClean="0"/>
              <a:t>This is the process of ensuring the organized data is free from errors ,such as incomplete data, duplicated data, inconsistent data.</a:t>
            </a:r>
          </a:p>
          <a:p>
            <a:r>
              <a:rPr lang="en-US" dirty="0" smtClean="0"/>
              <a:t>Note above ,entry  no 94  seams to be displaced</a:t>
            </a:r>
          </a:p>
          <a:p>
            <a:r>
              <a:rPr lang="en-US" dirty="0" smtClean="0"/>
              <a:t>Which other one can you note?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82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Actual data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the data has been cleaned and organized its now ready for analysis.</a:t>
            </a:r>
          </a:p>
          <a:p>
            <a:r>
              <a:rPr lang="en-US" dirty="0" smtClean="0"/>
              <a:t>Various techniques are available</a:t>
            </a:r>
          </a:p>
          <a:p>
            <a:r>
              <a:rPr lang="en-US" dirty="0" smtClean="0"/>
              <a:t>The most initial one is called exploratory data analysis to begin understanding the message contained in the data.</a:t>
            </a:r>
          </a:p>
          <a:p>
            <a:r>
              <a:rPr lang="en-US" dirty="0" smtClean="0"/>
              <a:t>You simply look at the data sets, and figure what it means.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99457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Data can further be analyzed by use of what is called descriptive statistics.</a:t>
            </a:r>
          </a:p>
          <a:p>
            <a:r>
              <a:rPr lang="en-US" dirty="0" smtClean="0"/>
              <a:t>This can be done by use of a scientific calculator, and computer soft ware programs such as the Spread sheets (excel) or more sophisticated ones such as the Scientific </a:t>
            </a:r>
            <a:r>
              <a:rPr lang="en-US" dirty="0"/>
              <a:t>P</a:t>
            </a:r>
            <a:r>
              <a:rPr lang="en-US" dirty="0" smtClean="0"/>
              <a:t>ackage for Social </a:t>
            </a:r>
            <a:r>
              <a:rPr lang="en-US" dirty="0"/>
              <a:t>S</a:t>
            </a:r>
            <a:r>
              <a:rPr lang="en-US" dirty="0" smtClean="0"/>
              <a:t>ciences (SPSS)</a:t>
            </a:r>
          </a:p>
          <a:p>
            <a:r>
              <a:rPr lang="en-US" dirty="0" smtClean="0"/>
              <a:t>May give rise to means, median, standard deviations, </a:t>
            </a:r>
            <a:r>
              <a:rPr lang="en-US" dirty="0" err="1" smtClean="0"/>
              <a:t>colelations</a:t>
            </a:r>
            <a:r>
              <a:rPr lang="en-US" dirty="0" smtClean="0"/>
              <a:t> etc.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3441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presentation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4690710"/>
              </p:ext>
            </p:extLst>
          </p:nvPr>
        </p:nvGraphicFramePr>
        <p:xfrm>
          <a:off x="3575050" y="273050"/>
          <a:ext cx="5111750" cy="5853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An example of a bar graph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263971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System:- </a:t>
            </a:r>
            <a:r>
              <a:rPr lang="en-US" dirty="0" smtClean="0"/>
              <a:t>a set dependent yet interdependent  parts that’s form a whole.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For example the digestive system is a system by its own, but has to rely on other systems such as the circulatory systems for proper functioning.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 digestive system, skeletal, </a:t>
            </a:r>
            <a:r>
              <a:rPr lang="en-US" dirty="0" err="1" smtClean="0"/>
              <a:t>nerverous,etc</a:t>
            </a:r>
            <a:r>
              <a:rPr lang="en-US" dirty="0" smtClean="0"/>
              <a:t> make one whole the human body.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37822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109309100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47850451"/>
              </p:ext>
            </p:extLst>
          </p:nvPr>
        </p:nvGraphicFramePr>
        <p:xfrm>
          <a:off x="4648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460613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An organization uses data for :-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Providing evidence based decision making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Advocating for resource mobilization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Informing resource allocation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Maintaining facility records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Accountability purposes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smtClean="0"/>
              <a:t>Transparency purposes</a:t>
            </a:r>
          </a:p>
          <a:p>
            <a:r>
              <a:rPr lang="en-US" b="1" i="1" dirty="0" smtClean="0"/>
              <a:t>Note: numbers don’t lie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42573437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Information system(IS) </a:t>
            </a:r>
            <a:r>
              <a:rPr lang="en-US" dirty="0" smtClean="0"/>
              <a:t>is an organized system for the collection, organization ,storage, and communication of information.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Health information system (HIS)</a:t>
            </a:r>
            <a:r>
              <a:rPr lang="en-US" dirty="0" smtClean="0"/>
              <a:t>:- refers to any system that captures, stores, manages or transmits information related to health of individuals or the activities of organizations that work within the health sector.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3182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Health management information system</a:t>
            </a:r>
            <a:r>
              <a:rPr lang="en-US" dirty="0" smtClean="0"/>
              <a:t>( HMIS) it’s a data collection system specifically designed to support planning, management, and decision making in health facilities and organizations.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895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health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smtClean="0"/>
              <a:t>Census reports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Registration of Vital Events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Notification of diseases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Hospital records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Disease registers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Health manpower statistics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Population surveys (health surveys)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Sentinel stations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Registrar of births and deaths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 environmental health data</a:t>
            </a:r>
          </a:p>
          <a:p>
            <a:pPr marL="514350" indent="-514350">
              <a:buFont typeface="+mj-lt"/>
              <a:buAutoNum type="arabicParenR"/>
            </a:pPr>
            <a:r>
              <a:rPr lang="en-US" dirty="0" smtClean="0"/>
              <a:t>Health surveillance systems( epidemiological surveillance)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3420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health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Census</a:t>
            </a:r>
            <a:r>
              <a:rPr lang="en-US" dirty="0" smtClean="0"/>
              <a:t> :The total process of collecting, compiling, and publishing demographic, economic, and social data pertaining at a specified time usually ten (10) years in Kenya.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Registration of Vital Events</a:t>
            </a:r>
            <a:r>
              <a:rPr lang="en-US" dirty="0" smtClean="0"/>
              <a:t>:- these includes records of live births, deaths, fetal deaths, marriages, divorce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660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..d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b="1" dirty="0" smtClean="0"/>
              <a:t>Notification of Diseases</a:t>
            </a:r>
            <a:r>
              <a:rPr lang="en-US" dirty="0" smtClean="0"/>
              <a:t>:- disease notification  reporting the occurrence of a specified disease of public health importance.</a:t>
            </a:r>
          </a:p>
          <a:p>
            <a:pPr marL="0" indent="0">
              <a:buNone/>
            </a:pPr>
            <a:r>
              <a:rPr lang="en-US" dirty="0" smtClean="0"/>
              <a:t>A notifiable disease is that disease that is required by the law to be reported e.g. anthrax, polio, measles etc. </a:t>
            </a:r>
            <a:r>
              <a:rPr lang="en-US" b="1" u="sng" dirty="0" smtClean="0"/>
              <a:t>reasons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Its of interest to international regulations</a:t>
            </a:r>
          </a:p>
        </p:txBody>
      </p:sp>
    </p:spTree>
    <p:extLst>
      <p:ext uri="{BB962C8B-B14F-4D97-AF65-F5344CB8AC3E}">
        <p14:creationId xmlns:p14="http://schemas.microsoft.com/office/powerpoint/2010/main" val="2566508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</a:t>
            </a:r>
            <a:r>
              <a:rPr lang="en-US" dirty="0" smtClean="0"/>
              <a:t>…d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Its severity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Significant risk of international spread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Its communicability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The social economic costs of its cases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/>
              <a:t>Its preventability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79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263</TotalTime>
  <Words>1281</Words>
  <Application>Microsoft Office PowerPoint</Application>
  <PresentationFormat>On-screen Show (4:3)</PresentationFormat>
  <Paragraphs>145</Paragraphs>
  <Slides>31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HSM 2 Health information systems</vt:lpstr>
      <vt:lpstr>Common definitions</vt:lpstr>
      <vt:lpstr>Cont…d</vt:lpstr>
      <vt:lpstr>Cont…d</vt:lpstr>
      <vt:lpstr>Cont…d</vt:lpstr>
      <vt:lpstr>Sources of health information</vt:lpstr>
      <vt:lpstr>Sources of health information</vt:lpstr>
      <vt:lpstr>Cont..d</vt:lpstr>
      <vt:lpstr>Cont…d</vt:lpstr>
      <vt:lpstr>examples</vt:lpstr>
      <vt:lpstr>Cont…d</vt:lpstr>
      <vt:lpstr>Cont..d</vt:lpstr>
      <vt:lpstr>Types of health information</vt:lpstr>
      <vt:lpstr>Data collection methods</vt:lpstr>
      <vt:lpstr>continued</vt:lpstr>
      <vt:lpstr>Cont..d</vt:lpstr>
      <vt:lpstr>Data storage &amp; analysis</vt:lpstr>
      <vt:lpstr>Electronic data</vt:lpstr>
      <vt:lpstr>Advantages of electronic data archiving (storage)</vt:lpstr>
      <vt:lpstr>Traditional data storage</vt:lpstr>
      <vt:lpstr>Problems with the traditional approach for storing data.</vt:lpstr>
      <vt:lpstr>Cont…d</vt:lpstr>
      <vt:lpstr>Data analysis</vt:lpstr>
      <vt:lpstr>Cont…d</vt:lpstr>
      <vt:lpstr>The process of data analysis</vt:lpstr>
      <vt:lpstr>Cont…d</vt:lpstr>
      <vt:lpstr>Actual data analysis</vt:lpstr>
      <vt:lpstr>Cont…d</vt:lpstr>
      <vt:lpstr>Data presentation</vt:lpstr>
      <vt:lpstr>comparison</vt:lpstr>
      <vt:lpstr>Data utilization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Hsm 2 Health information systems</dc:title>
  <dc:creator>Denis Pc</dc:creator>
  <cp:lastModifiedBy>Denis Pc</cp:lastModifiedBy>
  <cp:revision>25</cp:revision>
  <dcterms:created xsi:type="dcterms:W3CDTF">2017-06-27T12:39:35Z</dcterms:created>
  <dcterms:modified xsi:type="dcterms:W3CDTF">2017-06-29T13:09:37Z</dcterms:modified>
</cp:coreProperties>
</file>