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91"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C4B0B2-7FD3-4E6F-BD15-B0CECC0450D9}"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AB4B9-4F3D-40B4-AAC6-7AAF110C5BA0}" type="slidenum">
              <a:rPr lang="en-US" smtClean="0"/>
              <a:t>‹#›</a:t>
            </a:fld>
            <a:endParaRPr lang="en-US"/>
          </a:p>
        </p:txBody>
      </p:sp>
    </p:spTree>
    <p:extLst>
      <p:ext uri="{BB962C8B-B14F-4D97-AF65-F5344CB8AC3E}">
        <p14:creationId xmlns:p14="http://schemas.microsoft.com/office/powerpoint/2010/main" val="178404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C4B0B2-7FD3-4E6F-BD15-B0CECC0450D9}"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AB4B9-4F3D-40B4-AAC6-7AAF110C5BA0}" type="slidenum">
              <a:rPr lang="en-US" smtClean="0"/>
              <a:t>‹#›</a:t>
            </a:fld>
            <a:endParaRPr lang="en-US"/>
          </a:p>
        </p:txBody>
      </p:sp>
    </p:spTree>
    <p:extLst>
      <p:ext uri="{BB962C8B-B14F-4D97-AF65-F5344CB8AC3E}">
        <p14:creationId xmlns:p14="http://schemas.microsoft.com/office/powerpoint/2010/main" val="2010827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C4B0B2-7FD3-4E6F-BD15-B0CECC0450D9}"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AB4B9-4F3D-40B4-AAC6-7AAF110C5BA0}" type="slidenum">
              <a:rPr lang="en-US" smtClean="0"/>
              <a:t>‹#›</a:t>
            </a:fld>
            <a:endParaRPr lang="en-US"/>
          </a:p>
        </p:txBody>
      </p:sp>
    </p:spTree>
    <p:extLst>
      <p:ext uri="{BB962C8B-B14F-4D97-AF65-F5344CB8AC3E}">
        <p14:creationId xmlns:p14="http://schemas.microsoft.com/office/powerpoint/2010/main" val="3721537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C4B0B2-7FD3-4E6F-BD15-B0CECC0450D9}"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AB4B9-4F3D-40B4-AAC6-7AAF110C5BA0}" type="slidenum">
              <a:rPr lang="en-US" smtClean="0"/>
              <a:t>‹#›</a:t>
            </a:fld>
            <a:endParaRPr lang="en-US"/>
          </a:p>
        </p:txBody>
      </p:sp>
    </p:spTree>
    <p:extLst>
      <p:ext uri="{BB962C8B-B14F-4D97-AF65-F5344CB8AC3E}">
        <p14:creationId xmlns:p14="http://schemas.microsoft.com/office/powerpoint/2010/main" val="3090346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C4B0B2-7FD3-4E6F-BD15-B0CECC0450D9}"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AB4B9-4F3D-40B4-AAC6-7AAF110C5BA0}" type="slidenum">
              <a:rPr lang="en-US" smtClean="0"/>
              <a:t>‹#›</a:t>
            </a:fld>
            <a:endParaRPr lang="en-US"/>
          </a:p>
        </p:txBody>
      </p:sp>
    </p:spTree>
    <p:extLst>
      <p:ext uri="{BB962C8B-B14F-4D97-AF65-F5344CB8AC3E}">
        <p14:creationId xmlns:p14="http://schemas.microsoft.com/office/powerpoint/2010/main" val="3489267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C4B0B2-7FD3-4E6F-BD15-B0CECC0450D9}"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AB4B9-4F3D-40B4-AAC6-7AAF110C5BA0}" type="slidenum">
              <a:rPr lang="en-US" smtClean="0"/>
              <a:t>‹#›</a:t>
            </a:fld>
            <a:endParaRPr lang="en-US"/>
          </a:p>
        </p:txBody>
      </p:sp>
    </p:spTree>
    <p:extLst>
      <p:ext uri="{BB962C8B-B14F-4D97-AF65-F5344CB8AC3E}">
        <p14:creationId xmlns:p14="http://schemas.microsoft.com/office/powerpoint/2010/main" val="517967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C4B0B2-7FD3-4E6F-BD15-B0CECC0450D9}" type="datetimeFigureOut">
              <a:rPr lang="en-US" smtClean="0"/>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3AB4B9-4F3D-40B4-AAC6-7AAF110C5BA0}" type="slidenum">
              <a:rPr lang="en-US" smtClean="0"/>
              <a:t>‹#›</a:t>
            </a:fld>
            <a:endParaRPr lang="en-US"/>
          </a:p>
        </p:txBody>
      </p:sp>
    </p:spTree>
    <p:extLst>
      <p:ext uri="{BB962C8B-B14F-4D97-AF65-F5344CB8AC3E}">
        <p14:creationId xmlns:p14="http://schemas.microsoft.com/office/powerpoint/2010/main" val="3289507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C4B0B2-7FD3-4E6F-BD15-B0CECC0450D9}" type="datetimeFigureOut">
              <a:rPr lang="en-US" smtClean="0"/>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3AB4B9-4F3D-40B4-AAC6-7AAF110C5BA0}" type="slidenum">
              <a:rPr lang="en-US" smtClean="0"/>
              <a:t>‹#›</a:t>
            </a:fld>
            <a:endParaRPr lang="en-US"/>
          </a:p>
        </p:txBody>
      </p:sp>
    </p:spTree>
    <p:extLst>
      <p:ext uri="{BB962C8B-B14F-4D97-AF65-F5344CB8AC3E}">
        <p14:creationId xmlns:p14="http://schemas.microsoft.com/office/powerpoint/2010/main" val="1277368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C4B0B2-7FD3-4E6F-BD15-B0CECC0450D9}" type="datetimeFigureOut">
              <a:rPr lang="en-US" smtClean="0"/>
              <a:t>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3AB4B9-4F3D-40B4-AAC6-7AAF110C5BA0}" type="slidenum">
              <a:rPr lang="en-US" smtClean="0"/>
              <a:t>‹#›</a:t>
            </a:fld>
            <a:endParaRPr lang="en-US"/>
          </a:p>
        </p:txBody>
      </p:sp>
    </p:spTree>
    <p:extLst>
      <p:ext uri="{BB962C8B-B14F-4D97-AF65-F5344CB8AC3E}">
        <p14:creationId xmlns:p14="http://schemas.microsoft.com/office/powerpoint/2010/main" val="3833288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C4B0B2-7FD3-4E6F-BD15-B0CECC0450D9}"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AB4B9-4F3D-40B4-AAC6-7AAF110C5BA0}" type="slidenum">
              <a:rPr lang="en-US" smtClean="0"/>
              <a:t>‹#›</a:t>
            </a:fld>
            <a:endParaRPr lang="en-US"/>
          </a:p>
        </p:txBody>
      </p:sp>
    </p:spTree>
    <p:extLst>
      <p:ext uri="{BB962C8B-B14F-4D97-AF65-F5344CB8AC3E}">
        <p14:creationId xmlns:p14="http://schemas.microsoft.com/office/powerpoint/2010/main" val="1854623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C4B0B2-7FD3-4E6F-BD15-B0CECC0450D9}"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AB4B9-4F3D-40B4-AAC6-7AAF110C5BA0}" type="slidenum">
              <a:rPr lang="en-US" smtClean="0"/>
              <a:t>‹#›</a:t>
            </a:fld>
            <a:endParaRPr lang="en-US"/>
          </a:p>
        </p:txBody>
      </p:sp>
    </p:spTree>
    <p:extLst>
      <p:ext uri="{BB962C8B-B14F-4D97-AF65-F5344CB8AC3E}">
        <p14:creationId xmlns:p14="http://schemas.microsoft.com/office/powerpoint/2010/main" val="3332112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C4B0B2-7FD3-4E6F-BD15-B0CECC0450D9}" type="datetimeFigureOut">
              <a:rPr lang="en-US" smtClean="0"/>
              <a:t>11/5/2020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3AB4B9-4F3D-40B4-AAC6-7AAF110C5BA0}" type="slidenum">
              <a:rPr lang="en-US" smtClean="0"/>
              <a:t>‹#›</a:t>
            </a:fld>
            <a:endParaRPr lang="en-US"/>
          </a:p>
        </p:txBody>
      </p:sp>
    </p:spTree>
    <p:extLst>
      <p:ext uri="{BB962C8B-B14F-4D97-AF65-F5344CB8AC3E}">
        <p14:creationId xmlns:p14="http://schemas.microsoft.com/office/powerpoint/2010/main" val="2956849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verywellmind.com/will-i-miss-smoking-forever-2824756" TargetMode="External"/><Relationship Id="rId2" Type="http://schemas.openxmlformats.org/officeDocument/2006/relationships/hyperlink" Target="https://www.verywellmind.com/what-is-a-fixation-2795188"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verywellmind.com/what-is-the-electra-complex-2795170" TargetMode="External"/><Relationship Id="rId2" Type="http://schemas.openxmlformats.org/officeDocument/2006/relationships/hyperlink" Target="https://www.verywellmind.com/what-is-an-oedipal-complex-2795403"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verywellmind.com/karen-horney-biography-279553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HUMAN PSYCHOLOGY</a:t>
            </a:r>
            <a:endParaRPr lang="en-US" dirty="0"/>
          </a:p>
        </p:txBody>
      </p:sp>
      <p:sp>
        <p:nvSpPr>
          <p:cNvPr id="3" name="Subtitle 2"/>
          <p:cNvSpPr>
            <a:spLocks noGrp="1"/>
          </p:cNvSpPr>
          <p:nvPr>
            <p:ph type="subTitle" idx="1"/>
          </p:nvPr>
        </p:nvSpPr>
        <p:spPr/>
        <p:txBody>
          <a:bodyPr/>
          <a:lstStyle/>
          <a:p>
            <a:r>
              <a:rPr lang="en-US" dirty="0" smtClean="0"/>
              <a:t>HUMAN GROWTH AND  DEVELOPMENT</a:t>
            </a:r>
          </a:p>
          <a:p>
            <a:endParaRPr lang="en-US" dirty="0"/>
          </a:p>
          <a:p>
            <a:pPr algn="r"/>
            <a:r>
              <a:rPr lang="en-US" b="1" dirty="0" smtClean="0"/>
              <a:t>Charlotte </a:t>
            </a:r>
            <a:r>
              <a:rPr lang="en-US" b="1" dirty="0" err="1" smtClean="0"/>
              <a:t>Mruche</a:t>
            </a:r>
            <a:endParaRPr lang="en-US" b="1" dirty="0"/>
          </a:p>
        </p:txBody>
      </p:sp>
    </p:spTree>
    <p:extLst>
      <p:ext uri="{BB962C8B-B14F-4D97-AF65-F5344CB8AC3E}">
        <p14:creationId xmlns:p14="http://schemas.microsoft.com/office/powerpoint/2010/main" val="2422175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dirty="0"/>
              <a:t>Physical: </a:t>
            </a:r>
            <a:r>
              <a:rPr lang="en-US" dirty="0"/>
              <a:t>By age 6, the average weight is 45lbs and the average height is 46 inches. Muscle coordination allows the child to run, climb, and move freely. Children learn how to write, draw and use a fork and knife. By 2-4 years, most children learn bowel and bladder control.</a:t>
            </a:r>
          </a:p>
          <a:p>
            <a:r>
              <a:rPr lang="en-US" b="1" dirty="0"/>
              <a:t>Mental: </a:t>
            </a:r>
            <a:r>
              <a:rPr lang="en-US" dirty="0"/>
              <a:t>Develops rapidly. Vocabulary grows from using several words at age one to 1,500-2,500 words by age 6. By age 6 most children want to learn how to read and write.</a:t>
            </a:r>
          </a:p>
          <a:p>
            <a:r>
              <a:rPr lang="en-US" b="1" dirty="0"/>
              <a:t>Emotional: </a:t>
            </a:r>
            <a:r>
              <a:rPr lang="en-US" dirty="0"/>
              <a:t>“terrible twos”-children become frustrated when they cannot perform as desired. They can become stubborn.</a:t>
            </a:r>
          </a:p>
          <a:p>
            <a:r>
              <a:rPr lang="en-US" b="1" dirty="0"/>
              <a:t>Needs: </a:t>
            </a:r>
            <a:r>
              <a:rPr lang="en-US" dirty="0"/>
              <a:t>still include food, rest, shelter, love, and security. They must learn to be responsible and to follow rules. This is accomplished by making reasonable demands based on the child’s ability.</a:t>
            </a:r>
            <a:endParaRPr lang="en-US" b="1" dirty="0"/>
          </a:p>
          <a:p>
            <a:endParaRPr lang="en-US" dirty="0"/>
          </a:p>
        </p:txBody>
      </p:sp>
    </p:spTree>
    <p:extLst>
      <p:ext uri="{BB962C8B-B14F-4D97-AF65-F5344CB8AC3E}">
        <p14:creationId xmlns:p14="http://schemas.microsoft.com/office/powerpoint/2010/main" val="3352945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 childhood 6-12 years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14750" y="2701131"/>
            <a:ext cx="4762500" cy="3009900"/>
          </a:xfrm>
        </p:spPr>
      </p:pic>
    </p:spTree>
    <p:extLst>
      <p:ext uri="{BB962C8B-B14F-4D97-AF65-F5344CB8AC3E}">
        <p14:creationId xmlns:p14="http://schemas.microsoft.com/office/powerpoint/2010/main" val="4206085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Physical:</a:t>
            </a:r>
            <a:r>
              <a:rPr lang="en-US" dirty="0"/>
              <a:t> Also known as preadolescence. Most of the baby teeth are lost and permanent teeth erupt. During ages 10-12, secondary sexual characteristics may begin to develop in some children.</a:t>
            </a:r>
          </a:p>
          <a:p>
            <a:r>
              <a:rPr lang="en-US" b="1" dirty="0"/>
              <a:t>Mental:</a:t>
            </a:r>
            <a:r>
              <a:rPr lang="en-US" dirty="0"/>
              <a:t> Rapid because child is in school. </a:t>
            </a:r>
          </a:p>
          <a:p>
            <a:r>
              <a:rPr lang="en-US" b="1" dirty="0"/>
              <a:t>Emotional:</a:t>
            </a:r>
            <a:r>
              <a:rPr lang="en-US" dirty="0"/>
              <a:t> Fears surrounding starting school are brought under control. By ages 10-12, sexual maturation and body changes can lead to periods of depression followed by periods of joy.</a:t>
            </a:r>
          </a:p>
          <a:p>
            <a:r>
              <a:rPr lang="en-US" b="1" dirty="0"/>
              <a:t>Needs:</a:t>
            </a:r>
            <a:r>
              <a:rPr lang="en-US" dirty="0"/>
              <a:t> The same as infancy and early childhood but now peer acceptance is added.</a:t>
            </a:r>
            <a:endParaRPr lang="en-US" b="1" dirty="0"/>
          </a:p>
          <a:p>
            <a:endParaRPr lang="en-US" dirty="0"/>
          </a:p>
        </p:txBody>
      </p:sp>
    </p:spTree>
    <p:extLst>
      <p:ext uri="{BB962C8B-B14F-4D97-AF65-F5344CB8AC3E}">
        <p14:creationId xmlns:p14="http://schemas.microsoft.com/office/powerpoint/2010/main" val="3417368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Adolescence 12-18 years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30470" y="2193925"/>
            <a:ext cx="3531060" cy="4024313"/>
          </a:xfrm>
        </p:spPr>
      </p:pic>
    </p:spTree>
    <p:extLst>
      <p:ext uri="{BB962C8B-B14F-4D97-AF65-F5344CB8AC3E}">
        <p14:creationId xmlns:p14="http://schemas.microsoft.com/office/powerpoint/2010/main" val="3029582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dirty="0"/>
              <a:t>Physical:</a:t>
            </a:r>
            <a:r>
              <a:rPr lang="en-US" dirty="0"/>
              <a:t> physical changes are most dramatic in the early period. Growth spurts occur that can affect coordination. </a:t>
            </a:r>
            <a:r>
              <a:rPr lang="en-US" b="1" dirty="0"/>
              <a:t>Puberty</a:t>
            </a:r>
            <a:r>
              <a:rPr lang="en-US" dirty="0"/>
              <a:t> occurs where secondary sexual characteristics and sexual organs mature. Sexual characteristics include development of pubic hair, facial hair for males, and breasts for females. </a:t>
            </a:r>
            <a:endParaRPr lang="en-US" dirty="0" smtClean="0"/>
          </a:p>
          <a:p>
            <a:pPr marL="0" indent="0">
              <a:buNone/>
            </a:pPr>
            <a:endParaRPr lang="en-US" dirty="0"/>
          </a:p>
          <a:p>
            <a:r>
              <a:rPr lang="en-US" b="1" dirty="0"/>
              <a:t>Mental: </a:t>
            </a:r>
            <a:r>
              <a:rPr lang="en-US" dirty="0"/>
              <a:t>growth primarily involves increase in knowledge and sharpening of skills. Conflict occurs when adolescents are treated both as children and adults, or told to ‘grow up’ while being reminded that they are ‘still children’.</a:t>
            </a:r>
          </a:p>
          <a:p>
            <a:r>
              <a:rPr lang="en-US" b="1" dirty="0"/>
              <a:t>Emotional: </a:t>
            </a:r>
            <a:r>
              <a:rPr lang="en-US" dirty="0"/>
              <a:t>often stormy and in conflict. Trying to establish independence and identities. </a:t>
            </a:r>
          </a:p>
          <a:p>
            <a:endParaRPr lang="en-US" b="1" dirty="0"/>
          </a:p>
          <a:p>
            <a:endParaRPr lang="en-US" dirty="0"/>
          </a:p>
        </p:txBody>
      </p:sp>
    </p:spTree>
    <p:extLst>
      <p:ext uri="{BB962C8B-B14F-4D97-AF65-F5344CB8AC3E}">
        <p14:creationId xmlns:p14="http://schemas.microsoft.com/office/powerpoint/2010/main" val="981855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Social:</a:t>
            </a:r>
            <a:r>
              <a:rPr lang="en-US" dirty="0"/>
              <a:t> spending more time with friends than family. Seek security in groups of people their own age. </a:t>
            </a:r>
          </a:p>
          <a:p>
            <a:r>
              <a:rPr lang="en-US" b="1" dirty="0"/>
              <a:t>Needs: </a:t>
            </a:r>
            <a:r>
              <a:rPr lang="en-US" dirty="0"/>
              <a:t>In addition to basic needs, adolescents need reassurance, support and understanding. Eating disorders and chemical abuse may occur if adolescents  experience feelings of inadequacy or insecurity.</a:t>
            </a:r>
            <a:endParaRPr lang="en-US" b="1" dirty="0"/>
          </a:p>
          <a:p>
            <a:endParaRPr lang="en-US" dirty="0"/>
          </a:p>
        </p:txBody>
      </p:sp>
    </p:spTree>
    <p:extLst>
      <p:ext uri="{BB962C8B-B14F-4D97-AF65-F5344CB8AC3E}">
        <p14:creationId xmlns:p14="http://schemas.microsoft.com/office/powerpoint/2010/main" val="3472949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adulthood 19-40 years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38935" y="2193925"/>
            <a:ext cx="3114129" cy="4024313"/>
          </a:xfrm>
        </p:spPr>
      </p:pic>
    </p:spTree>
    <p:extLst>
      <p:ext uri="{BB962C8B-B14F-4D97-AF65-F5344CB8AC3E}">
        <p14:creationId xmlns:p14="http://schemas.microsoft.com/office/powerpoint/2010/main" val="2282024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Physical</a:t>
            </a:r>
            <a:r>
              <a:rPr lang="en-US" dirty="0"/>
              <a:t>: Usually the most productive life stage. Physical development is basically complete. This is the prime time for childbearing.</a:t>
            </a:r>
          </a:p>
          <a:p>
            <a:r>
              <a:rPr lang="en-US" b="1" dirty="0"/>
              <a:t>Mental: </a:t>
            </a:r>
            <a:r>
              <a:rPr lang="en-US" dirty="0"/>
              <a:t>formal education continues, young adults may choose to marry and start families. </a:t>
            </a:r>
          </a:p>
          <a:p>
            <a:r>
              <a:rPr lang="en-US" b="1" dirty="0"/>
              <a:t>Emotional: </a:t>
            </a:r>
            <a:r>
              <a:rPr lang="en-US" dirty="0"/>
              <a:t>may experience stress related to careers, marriage, family. </a:t>
            </a:r>
          </a:p>
          <a:p>
            <a:r>
              <a:rPr lang="en-US" b="1" dirty="0"/>
              <a:t>Social: </a:t>
            </a:r>
            <a:r>
              <a:rPr lang="en-US" dirty="0"/>
              <a:t>development frequently involves moving away from peers to association with coworkers and mates. Young adults do not necessarily accept traditional sex roles and adopt nontraditional roles. For example, males may become nurses or secretaries, females may take administrative or construction positons.</a:t>
            </a:r>
            <a:endParaRPr lang="en-US" b="1" dirty="0"/>
          </a:p>
          <a:p>
            <a:endParaRPr lang="en-US" dirty="0"/>
          </a:p>
        </p:txBody>
      </p:sp>
    </p:spTree>
    <p:extLst>
      <p:ext uri="{BB962C8B-B14F-4D97-AF65-F5344CB8AC3E}">
        <p14:creationId xmlns:p14="http://schemas.microsoft.com/office/powerpoint/2010/main" val="1893734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Middle adulthood 40-65</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54562" y="2193925"/>
            <a:ext cx="2682875" cy="4024313"/>
          </a:xfrm>
        </p:spPr>
      </p:pic>
    </p:spTree>
    <p:extLst>
      <p:ext uri="{BB962C8B-B14F-4D97-AF65-F5344CB8AC3E}">
        <p14:creationId xmlns:p14="http://schemas.microsoft.com/office/powerpoint/2010/main" val="1298494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Physical:</a:t>
            </a:r>
            <a:r>
              <a:rPr lang="en-US" dirty="0"/>
              <a:t> changes begin to occur. Hair begins to gray and thin, skin begins to wrinkle, hearing loss starts, vision declines, and weight gain occurs. </a:t>
            </a:r>
          </a:p>
          <a:p>
            <a:r>
              <a:rPr lang="en-US" b="1" dirty="0"/>
              <a:t>Mental: </a:t>
            </a:r>
            <a:r>
              <a:rPr lang="en-US" dirty="0"/>
              <a:t>mental ability can continue to increase. This is a period when individuals understand life and have learned to cope with many of its stresses. </a:t>
            </a:r>
          </a:p>
          <a:p>
            <a:r>
              <a:rPr lang="en-US" b="1" dirty="0"/>
              <a:t>Emotional: </a:t>
            </a:r>
            <a:r>
              <a:rPr lang="en-US" dirty="0"/>
              <a:t>can be a period of contentment or crisis. Emotional status varies depending on life changes revolving around children growing up and leaving home, job satisfaction, financial success, good health.</a:t>
            </a:r>
          </a:p>
          <a:p>
            <a:endParaRPr lang="en-US" dirty="0"/>
          </a:p>
          <a:p>
            <a:endParaRPr lang="en-US" dirty="0"/>
          </a:p>
        </p:txBody>
      </p:sp>
    </p:spTree>
    <p:extLst>
      <p:ext uri="{BB962C8B-B14F-4D97-AF65-F5344CB8AC3E}">
        <p14:creationId xmlns:p14="http://schemas.microsoft.com/office/powerpoint/2010/main" val="3316410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Factors influencing Human Development</a:t>
            </a:r>
          </a:p>
          <a:p>
            <a:r>
              <a:rPr lang="en-US" dirty="0" smtClean="0"/>
              <a:t>Stages of Human Development.</a:t>
            </a:r>
          </a:p>
          <a:p>
            <a:pPr marL="0" indent="0">
              <a:buNone/>
            </a:pPr>
            <a:endParaRPr lang="en-US" dirty="0"/>
          </a:p>
        </p:txBody>
      </p:sp>
    </p:spTree>
    <p:extLst>
      <p:ext uri="{BB962C8B-B14F-4D97-AF65-F5344CB8AC3E}">
        <p14:creationId xmlns:p14="http://schemas.microsoft.com/office/powerpoint/2010/main" val="2788069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 adulthood 65 years and older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72100" y="3382169"/>
            <a:ext cx="1447800" cy="1647825"/>
          </a:xfrm>
        </p:spPr>
      </p:pic>
    </p:spTree>
    <p:extLst>
      <p:ext uri="{BB962C8B-B14F-4D97-AF65-F5344CB8AC3E}">
        <p14:creationId xmlns:p14="http://schemas.microsoft.com/office/powerpoint/2010/main" val="3345431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b="1" dirty="0"/>
              <a:t>Physical: </a:t>
            </a:r>
            <a:r>
              <a:rPr lang="en-US" dirty="0"/>
              <a:t>physical development are on the decline. All body systems are affected. Skin becomes dry, wrinkled, and thinner. Hair becomes thin and bones become brittle and more likely to break. Muscle loses tone, nervous system can cause intolerance to temperature changes</a:t>
            </a:r>
            <a:r>
              <a:rPr lang="en-US" dirty="0" smtClean="0"/>
              <a:t>.</a:t>
            </a:r>
          </a:p>
          <a:p>
            <a:pPr marL="0" indent="0">
              <a:buNone/>
            </a:pPr>
            <a:endParaRPr lang="en-US" dirty="0"/>
          </a:p>
          <a:p>
            <a:pPr marL="0" indent="0">
              <a:buNone/>
            </a:pPr>
            <a:r>
              <a:rPr lang="en-US" b="1" dirty="0"/>
              <a:t>Mental: </a:t>
            </a:r>
            <a:r>
              <a:rPr lang="en-US" dirty="0"/>
              <a:t>mental abilities vary among individuals. While some elderly people continue to learn, others have mental declines that can affect short-term memory. </a:t>
            </a:r>
            <a:r>
              <a:rPr lang="en-US" dirty="0" smtClean="0"/>
              <a:t>many individuals can clearly remember events that occurred 20 years ago, but don’t remember yesterday’s events. diseases such as </a:t>
            </a:r>
            <a:r>
              <a:rPr lang="en-US" dirty="0" err="1" smtClean="0"/>
              <a:t>alzheimer’s</a:t>
            </a:r>
            <a:r>
              <a:rPr lang="en-US" dirty="0" smtClean="0"/>
              <a:t> disease can lead to irreversible loss of memory, intellectual function, speech, and disorientation. </a:t>
            </a:r>
          </a:p>
        </p:txBody>
      </p:sp>
    </p:spTree>
    <p:extLst>
      <p:ext uri="{BB962C8B-B14F-4D97-AF65-F5344CB8AC3E}">
        <p14:creationId xmlns:p14="http://schemas.microsoft.com/office/powerpoint/2010/main" val="2954223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t>emotional:</a:t>
            </a:r>
            <a:r>
              <a:rPr lang="en-US" dirty="0"/>
              <a:t> varies depending on individual’s ability to cope. some remain happy and enjoy life, while others may become lonely, frustrated, depressed and withdrawn.</a:t>
            </a:r>
            <a:endParaRPr lang="en-US" b="1" dirty="0"/>
          </a:p>
          <a:p>
            <a:pPr marL="0" indent="0">
              <a:buNone/>
            </a:pPr>
            <a:r>
              <a:rPr lang="en-US" b="1" dirty="0"/>
              <a:t>needs: </a:t>
            </a:r>
            <a:r>
              <a:rPr lang="en-US" dirty="0"/>
              <a:t>in addition to those of all other life stages, the elderly need a sense of belonging, self-esteem, financial security, social acceptance, and love.</a:t>
            </a:r>
          </a:p>
          <a:p>
            <a:endParaRPr lang="en-US" dirty="0"/>
          </a:p>
        </p:txBody>
      </p:sp>
    </p:spTree>
    <p:extLst>
      <p:ext uri="{BB962C8B-B14F-4D97-AF65-F5344CB8AC3E}">
        <p14:creationId xmlns:p14="http://schemas.microsoft.com/office/powerpoint/2010/main" val="3566737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Theories of development</a:t>
            </a:r>
            <a:endParaRPr lang="en-US" dirty="0"/>
          </a:p>
        </p:txBody>
      </p:sp>
      <p:sp>
        <p:nvSpPr>
          <p:cNvPr id="3" name="Content Placeholder 2"/>
          <p:cNvSpPr>
            <a:spLocks noGrp="1"/>
          </p:cNvSpPr>
          <p:nvPr>
            <p:ph idx="1"/>
          </p:nvPr>
        </p:nvSpPr>
        <p:spPr/>
        <p:txBody>
          <a:bodyPr/>
          <a:lstStyle/>
          <a:p>
            <a:pPr marL="0" indent="0">
              <a:buNone/>
            </a:pPr>
            <a:r>
              <a:rPr lang="en-US" b="1" dirty="0" smtClean="0"/>
              <a:t>Psychoanalytical Theories</a:t>
            </a:r>
            <a:endParaRPr lang="en-US" b="1" dirty="0"/>
          </a:p>
          <a:p>
            <a:pPr lvl="1"/>
            <a:r>
              <a:rPr lang="en-US" dirty="0"/>
              <a:t>Are those influenced by the work of Sigmund Freud’s, who believed in the importance of unconscious mind and childhood experiences.</a:t>
            </a:r>
          </a:p>
          <a:p>
            <a:pPr lvl="1"/>
            <a:r>
              <a:rPr lang="en-US" dirty="0" err="1"/>
              <a:t>Freuds</a:t>
            </a:r>
            <a:r>
              <a:rPr lang="en-US" dirty="0"/>
              <a:t> </a:t>
            </a:r>
            <a:r>
              <a:rPr lang="en-US" dirty="0" err="1" smtClean="0"/>
              <a:t>contributilon</a:t>
            </a:r>
            <a:r>
              <a:rPr lang="en-US" dirty="0" smtClean="0"/>
              <a:t> </a:t>
            </a:r>
            <a:r>
              <a:rPr lang="en-US" dirty="0"/>
              <a:t>to developmental theory was his proposal that development occurs through a series of psychosexual stages. </a:t>
            </a:r>
          </a:p>
          <a:p>
            <a:pPr lvl="1"/>
            <a:r>
              <a:rPr lang="en-US" dirty="0"/>
              <a:t>Erik Erikson expanded upon Freud’s ideas by proposing an 8 stages theory of psychosocial development.</a:t>
            </a:r>
          </a:p>
          <a:p>
            <a:pPr lvl="1"/>
            <a:r>
              <a:rPr lang="en-US" dirty="0"/>
              <a:t>His theory focused on </a:t>
            </a:r>
            <a:r>
              <a:rPr lang="en-US" dirty="0" smtClean="0"/>
              <a:t>conflicts </a:t>
            </a:r>
            <a:r>
              <a:rPr lang="en-US" dirty="0"/>
              <a:t>that arise at different stages of development and, unlike Freud’s theory, Erikson described development throughout the life span.</a:t>
            </a:r>
          </a:p>
          <a:p>
            <a:pPr marL="0" indent="0">
              <a:buNone/>
            </a:pPr>
            <a:endParaRPr lang="en-US" dirty="0"/>
          </a:p>
        </p:txBody>
      </p:sp>
    </p:spTree>
    <p:extLst>
      <p:ext uri="{BB962C8B-B14F-4D97-AF65-F5344CB8AC3E}">
        <p14:creationId xmlns:p14="http://schemas.microsoft.com/office/powerpoint/2010/main" val="2424149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00"/>
                </a:solidFill>
                <a:effectLst>
                  <a:outerShdw blurRad="38100" dist="38100" dir="2700000" algn="tl">
                    <a:srgbClr val="000000">
                      <a:alpha val="43137"/>
                    </a:srgbClr>
                  </a:outerShdw>
                </a:effectLst>
                <a:latin typeface="Berlin Sans FB Demi" panose="020E0802020502020306" pitchFamily="34" charset="0"/>
              </a:rPr>
              <a:t>Psychosexual </a:t>
            </a:r>
            <a:r>
              <a:rPr lang="en-GB"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Theory</a:t>
            </a:r>
            <a:br>
              <a:rPr lang="en-GB" dirty="0" smtClean="0">
                <a:solidFill>
                  <a:srgbClr val="FF0000"/>
                </a:solidFill>
                <a:effectLst>
                  <a:outerShdw blurRad="38100" dist="38100" dir="2700000" algn="tl">
                    <a:srgbClr val="000000">
                      <a:alpha val="43137"/>
                    </a:srgbClr>
                  </a:outerShdw>
                </a:effectLst>
                <a:latin typeface="Berlin Sans FB Demi" panose="020E0802020502020306" pitchFamily="34" charset="0"/>
              </a:rPr>
            </a:br>
            <a:r>
              <a:rPr lang="en-GB"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By Sigmund </a:t>
            </a:r>
            <a:r>
              <a:rPr lang="en-GB" dirty="0" err="1" smtClean="0">
                <a:solidFill>
                  <a:srgbClr val="FF0000"/>
                </a:solidFill>
                <a:effectLst>
                  <a:outerShdw blurRad="38100" dist="38100" dir="2700000" algn="tl">
                    <a:srgbClr val="000000">
                      <a:alpha val="43137"/>
                    </a:srgbClr>
                  </a:outerShdw>
                </a:effectLst>
                <a:latin typeface="Berlin Sans FB Demi" panose="020E0802020502020306" pitchFamily="34" charset="0"/>
              </a:rPr>
              <a:t>freud</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GB" sz="2400" b="1" dirty="0">
                <a:solidFill>
                  <a:srgbClr val="FF0000"/>
                </a:solidFill>
                <a:latin typeface="Baskerville Old Face" panose="02020602080505020303" pitchFamily="18" charset="0"/>
              </a:rPr>
              <a:t>5 Stages of </a:t>
            </a:r>
            <a:r>
              <a:rPr lang="en-GB" sz="2400" b="1" dirty="0" smtClean="0">
                <a:solidFill>
                  <a:srgbClr val="FF0000"/>
                </a:solidFill>
                <a:latin typeface="Baskerville Old Face" panose="02020602080505020303" pitchFamily="18" charset="0"/>
              </a:rPr>
              <a:t>Development</a:t>
            </a:r>
          </a:p>
          <a:p>
            <a:pPr algn="just"/>
            <a:r>
              <a:rPr lang="en-US" sz="2400" dirty="0"/>
              <a:t>Freud argued that human beings develop through series of </a:t>
            </a:r>
            <a:r>
              <a:rPr lang="en-US" sz="2400" b="1" dirty="0"/>
              <a:t>five psychosexual stages</a:t>
            </a:r>
            <a:r>
              <a:rPr lang="en-US" sz="2400" dirty="0"/>
              <a:t>. </a:t>
            </a:r>
          </a:p>
          <a:p>
            <a:pPr fontAlgn="base"/>
            <a:r>
              <a:rPr lang="en-US" sz="2400" dirty="0"/>
              <a:t>These stages try to express the sexual energy (libido) and aggressiveness in various forms in each stage. Each stage of development is marked by conflicts that can help build growth or stifle development, depending upon how they are resolved. If these psychosexual stages are completed successfully, a healthy personality is the result.</a:t>
            </a:r>
          </a:p>
          <a:p>
            <a:pPr fontAlgn="base"/>
            <a:r>
              <a:rPr lang="en-US" sz="2400" dirty="0"/>
              <a:t>If certain issues are not resolved at the appropriate stage, </a:t>
            </a:r>
            <a:r>
              <a:rPr lang="en-US" sz="2400" u="sng" dirty="0">
                <a:hlinkClick r:id="rId2"/>
              </a:rPr>
              <a:t>fixations</a:t>
            </a:r>
            <a:r>
              <a:rPr lang="en-US" sz="2400" dirty="0"/>
              <a:t> can occur. A fixation is a persistent focus on an earlier psychosexual stage. Until this conflict is resolved, the individual will remain "stuck" in this stage. A person who is fixated at the oral stage, for example, may be over-dependent on others and may seek oral stimulation through </a:t>
            </a:r>
            <a:r>
              <a:rPr lang="en-US" sz="2400" u="sng" dirty="0">
                <a:hlinkClick r:id="rId3"/>
              </a:rPr>
              <a:t>smoking</a:t>
            </a:r>
            <a:r>
              <a:rPr lang="en-US" sz="2400" dirty="0"/>
              <a:t>, drinking, or eating.</a:t>
            </a:r>
          </a:p>
          <a:p>
            <a:pPr algn="just"/>
            <a:endParaRPr lang="en-US" sz="2400" dirty="0" smtClean="0"/>
          </a:p>
          <a:p>
            <a:pPr algn="just"/>
            <a:endParaRPr lang="en-GB" sz="2400" dirty="0"/>
          </a:p>
          <a:p>
            <a:pPr marL="0" indent="0">
              <a:buNone/>
            </a:pPr>
            <a:endParaRPr lang="en-US" dirty="0"/>
          </a:p>
        </p:txBody>
      </p:sp>
    </p:spTree>
    <p:extLst>
      <p:ext uri="{BB962C8B-B14F-4D97-AF65-F5344CB8AC3E}">
        <p14:creationId xmlns:p14="http://schemas.microsoft.com/office/powerpoint/2010/main" val="189760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7" descr="http://www.culturaenmovimiento.cl/fotos/gregorio/2006/05-08-Sigmund%20Freud/Sigmund%20Freud%20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17065" y="2193925"/>
            <a:ext cx="2957870" cy="4024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87464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 this stage, pleasure is achieved through stimulation of the mouth e.g. thumb sucking, suckling etc</a:t>
            </a:r>
            <a:r>
              <a:rPr lang="en-US" dirty="0" smtClean="0"/>
              <a:t>.</a:t>
            </a:r>
          </a:p>
          <a:p>
            <a:r>
              <a:rPr lang="en-US" dirty="0"/>
              <a:t>Primary conflict: weaning. If fixation occurs, the individual would have dependency or aggression. Oral fixation can result in problems in eating, drinking, smoking , pen/nail biting, gum chewing, abusive.</a:t>
            </a:r>
          </a:p>
          <a:p>
            <a:endParaRPr lang="en-US" dirty="0"/>
          </a:p>
        </p:txBody>
      </p:sp>
    </p:spTree>
    <p:extLst>
      <p:ext uri="{BB962C8B-B14F-4D97-AF65-F5344CB8AC3E}">
        <p14:creationId xmlns:p14="http://schemas.microsoft.com/office/powerpoint/2010/main" val="4032353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0000"/>
                </a:solidFill>
                <a:latin typeface="Berlin Sans FB Demi" panose="020E0802020502020306" pitchFamily="34" charset="0"/>
              </a:rPr>
              <a:t>2. Anal Stage(</a:t>
            </a:r>
            <a:r>
              <a:rPr lang="en-US" b="1" dirty="0">
                <a:solidFill>
                  <a:srgbClr val="FF0000"/>
                </a:solidFill>
                <a:latin typeface="Berlin Sans FB Demi" panose="020E0802020502020306" pitchFamily="34" charset="0"/>
              </a:rPr>
              <a:t>1½-3yrs</a:t>
            </a:r>
            <a:r>
              <a:rPr lang="en-GB" b="1" dirty="0">
                <a:solidFill>
                  <a:srgbClr val="FF0000"/>
                </a:solidFill>
                <a:latin typeface="Berlin Sans FB Demi" panose="020E0802020502020306" pitchFamily="34" charset="0"/>
              </a:rPr>
              <a:t> )</a:t>
            </a:r>
            <a:endParaRPr lang="en-US" dirty="0"/>
          </a:p>
        </p:txBody>
      </p:sp>
      <p:sp>
        <p:nvSpPr>
          <p:cNvPr id="3" name="Content Placeholder 2"/>
          <p:cNvSpPr>
            <a:spLocks noGrp="1"/>
          </p:cNvSpPr>
          <p:nvPr>
            <p:ph idx="1"/>
          </p:nvPr>
        </p:nvSpPr>
        <p:spPr/>
        <p:txBody>
          <a:bodyPr>
            <a:normAutofit fontScale="92500" lnSpcReduction="20000"/>
          </a:bodyPr>
          <a:lstStyle/>
          <a:p>
            <a:r>
              <a:rPr lang="en-US" dirty="0"/>
              <a:t>Pleasure is achieved from holding and expelling </a:t>
            </a:r>
            <a:r>
              <a:rPr lang="en-US" dirty="0" err="1"/>
              <a:t>faeces</a:t>
            </a:r>
            <a:r>
              <a:rPr lang="en-US" dirty="0"/>
              <a:t> i.e. bladder and bowel movements. Conflict occurs regarding toilet training.</a:t>
            </a:r>
          </a:p>
          <a:p>
            <a:endParaRPr lang="en-US" dirty="0"/>
          </a:p>
          <a:p>
            <a:r>
              <a:rPr lang="en-US" dirty="0"/>
              <a:t>Praise and reward for using the toilet at the appropriate time encourage positive outcomes and help children feel capable and productive</a:t>
            </a:r>
            <a:r>
              <a:rPr lang="en-US" dirty="0" smtClean="0"/>
              <a:t>.</a:t>
            </a:r>
          </a:p>
          <a:p>
            <a:r>
              <a:rPr lang="en-US" dirty="0"/>
              <a:t>If punishment, ridicule or shame for accidents is used then it can result in the anal expulsive personality (lack of self control, generally messy, stubborn, wasteful or destructive)</a:t>
            </a:r>
          </a:p>
          <a:p>
            <a:endParaRPr lang="en-US" dirty="0"/>
          </a:p>
          <a:p>
            <a:r>
              <a:rPr lang="en-US" dirty="0"/>
              <a:t>If parents are too strict or begin toilet training too early, anal-retentive personality develops in which individual is stringent, orderly, rigid, obsessive and perfectionist. </a:t>
            </a:r>
          </a:p>
        </p:txBody>
      </p:sp>
    </p:spTree>
    <p:extLst>
      <p:ext uri="{BB962C8B-B14F-4D97-AF65-F5344CB8AC3E}">
        <p14:creationId xmlns:p14="http://schemas.microsoft.com/office/powerpoint/2010/main" val="850030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00"/>
                </a:solidFill>
                <a:latin typeface="Berlin Sans FB Demi" panose="020E0802020502020306" pitchFamily="34" charset="0"/>
              </a:rPr>
              <a:t>3. Phallic Stage (3 – 6yrs)</a:t>
            </a:r>
            <a:endParaRPr lang="en-US" dirty="0"/>
          </a:p>
        </p:txBody>
      </p:sp>
      <p:sp>
        <p:nvSpPr>
          <p:cNvPr id="3" name="Content Placeholder 2"/>
          <p:cNvSpPr>
            <a:spLocks noGrp="1"/>
          </p:cNvSpPr>
          <p:nvPr>
            <p:ph idx="1"/>
          </p:nvPr>
        </p:nvSpPr>
        <p:spPr/>
        <p:txBody>
          <a:bodyPr>
            <a:normAutofit fontScale="85000" lnSpcReduction="20000"/>
          </a:bodyPr>
          <a:lstStyle/>
          <a:p>
            <a:pPr fontAlgn="base"/>
            <a:r>
              <a:rPr lang="en-US" dirty="0"/>
              <a:t>Freud suggested that during the phallic stage, the primary focus of the libido is on the genitals. At this age, children also begin to discover the differences between males and females.​</a:t>
            </a:r>
          </a:p>
          <a:p>
            <a:pPr fontAlgn="base"/>
            <a:r>
              <a:rPr lang="en-US" dirty="0"/>
              <a:t>Freud also believed that boys begin to view their fathers as a rival for the mother’s affections. </a:t>
            </a:r>
            <a:r>
              <a:rPr lang="en-US" u="sng" dirty="0">
                <a:hlinkClick r:id="rId2"/>
              </a:rPr>
              <a:t>The Oedipus complex</a:t>
            </a:r>
            <a:r>
              <a:rPr lang="en-US" dirty="0"/>
              <a:t> describes these feelings of wanting to possess the mother and the desire to replace the father. However, the child also fears that he will be punished by the father for these feelings, a fear Freud termed </a:t>
            </a:r>
            <a:r>
              <a:rPr lang="en-US" i="1" dirty="0"/>
              <a:t>castration anxiety</a:t>
            </a:r>
            <a:r>
              <a:rPr lang="en-US" dirty="0"/>
              <a:t>.</a:t>
            </a:r>
          </a:p>
          <a:p>
            <a:pPr fontAlgn="base"/>
            <a:r>
              <a:rPr lang="en-US" dirty="0"/>
              <a:t>The term </a:t>
            </a:r>
            <a:r>
              <a:rPr lang="en-US" u="sng" dirty="0">
                <a:hlinkClick r:id="rId3"/>
              </a:rPr>
              <a:t>Electra complex</a:t>
            </a:r>
            <a:r>
              <a:rPr lang="en-US" dirty="0"/>
              <a:t> has been used to describe a similar set of feelings experienced by young girls. Freud, however, believed that girls instead experience </a:t>
            </a:r>
            <a:r>
              <a:rPr lang="en-US" i="1" dirty="0"/>
              <a:t>penis envy</a:t>
            </a:r>
            <a:r>
              <a:rPr lang="en-US" dirty="0"/>
              <a:t>.</a:t>
            </a:r>
          </a:p>
          <a:p>
            <a:endParaRPr lang="en-US" dirty="0" smtClean="0"/>
          </a:p>
          <a:p>
            <a:pPr marL="0" indent="0">
              <a:buNone/>
            </a:pPr>
            <a:r>
              <a:rPr lang="en-US" dirty="0" smtClean="0"/>
              <a:t> Fixation</a:t>
            </a:r>
            <a:r>
              <a:rPr lang="en-US" dirty="0"/>
              <a:t>: sexual deviances (overindulging or avoidance, weak or confused sexual identity.</a:t>
            </a:r>
          </a:p>
          <a:p>
            <a:endParaRPr lang="en-US" dirty="0"/>
          </a:p>
        </p:txBody>
      </p:sp>
    </p:spTree>
    <p:extLst>
      <p:ext uri="{BB962C8B-B14F-4D97-AF65-F5344CB8AC3E}">
        <p14:creationId xmlns:p14="http://schemas.microsoft.com/office/powerpoint/2010/main" val="3746237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fontAlgn="base"/>
            <a:r>
              <a:rPr lang="en-US" dirty="0"/>
              <a:t>Eventually, the child begins to identify with the same-sex parent as a means of vicariously possessing the other parent. For girls, however, Freud believed that penis envy was never fully resolved and that all women remain somewhat fixated on this stage.</a:t>
            </a:r>
          </a:p>
          <a:p>
            <a:pPr fontAlgn="base"/>
            <a:r>
              <a:rPr lang="en-US" dirty="0"/>
              <a:t>Psychologists such as </a:t>
            </a:r>
            <a:r>
              <a:rPr lang="en-US" u="sng" dirty="0">
                <a:hlinkClick r:id="rId2"/>
              </a:rPr>
              <a:t>Karen Horney</a:t>
            </a:r>
            <a:r>
              <a:rPr lang="en-US" dirty="0"/>
              <a:t> disputed this theory, calling it both inaccurate and demeaning to women. Instead, Horney proposed that men experience feelings of inferiority because they cannot give birth to children, a concept she referred to as </a:t>
            </a:r>
            <a:r>
              <a:rPr lang="en-US" i="1" dirty="0"/>
              <a:t>womb envy</a:t>
            </a:r>
            <a:r>
              <a:rPr lang="en-US" dirty="0"/>
              <a:t>.</a:t>
            </a:r>
          </a:p>
          <a:p>
            <a:pPr marL="0" indent="0">
              <a:buNone/>
            </a:pPr>
            <a:endParaRPr lang="en-US" dirty="0"/>
          </a:p>
        </p:txBody>
      </p:sp>
    </p:spTree>
    <p:extLst>
      <p:ext uri="{BB962C8B-B14F-4D97-AF65-F5344CB8AC3E}">
        <p14:creationId xmlns:p14="http://schemas.microsoft.com/office/powerpoint/2010/main" val="4067016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Growth and development</a:t>
            </a:r>
            <a:endParaRPr lang="en-US" dirty="0"/>
          </a:p>
        </p:txBody>
      </p:sp>
      <p:sp>
        <p:nvSpPr>
          <p:cNvPr id="3" name="Content Placeholder 2"/>
          <p:cNvSpPr>
            <a:spLocks noGrp="1"/>
          </p:cNvSpPr>
          <p:nvPr>
            <p:ph idx="1"/>
          </p:nvPr>
        </p:nvSpPr>
        <p:spPr/>
        <p:txBody>
          <a:bodyPr/>
          <a:lstStyle/>
          <a:p>
            <a:r>
              <a:rPr lang="en-US" b="1" dirty="0"/>
              <a:t>Growth </a:t>
            </a:r>
            <a:r>
              <a:rPr lang="en-US" dirty="0"/>
              <a:t>– the measurable physical changes that occur throughout a person’s life.</a:t>
            </a:r>
          </a:p>
          <a:p>
            <a:pPr marL="0" indent="0">
              <a:buNone/>
            </a:pPr>
            <a:r>
              <a:rPr lang="en-US" dirty="0"/>
              <a:t>	examples: height, weight, body shape, dental structure (teeth)	</a:t>
            </a:r>
          </a:p>
          <a:p>
            <a:r>
              <a:rPr lang="en-US" b="1" dirty="0"/>
              <a:t>Development</a:t>
            </a:r>
            <a:r>
              <a:rPr lang="en-US" dirty="0"/>
              <a:t> – Refers to the changes in intellectual, mental and emotional skills that occur over time. Think, maturation.</a:t>
            </a:r>
          </a:p>
          <a:p>
            <a:pPr marL="914400" lvl="2" indent="0">
              <a:buNone/>
            </a:pPr>
            <a:endParaRPr lang="en-US" sz="2000" dirty="0"/>
          </a:p>
          <a:p>
            <a:pPr marL="914400" lvl="2" indent="0">
              <a:buNone/>
            </a:pPr>
            <a:r>
              <a:rPr lang="en-US" sz="2000" i="1" dirty="0"/>
              <a:t>A health care worker must be aware of the various life stages and of individual needs to provide quality health care.</a:t>
            </a:r>
          </a:p>
        </p:txBody>
      </p:sp>
    </p:spTree>
    <p:extLst>
      <p:ext uri="{BB962C8B-B14F-4D97-AF65-F5344CB8AC3E}">
        <p14:creationId xmlns:p14="http://schemas.microsoft.com/office/powerpoint/2010/main" val="2709245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00"/>
                </a:solidFill>
                <a:latin typeface="Berlin Sans FB Demi" panose="020E0802020502020306" pitchFamily="34" charset="0"/>
              </a:rPr>
              <a:t>4. Latent Stage (6 – 12yrs)</a:t>
            </a:r>
            <a:endParaRPr lang="en-US" dirty="0"/>
          </a:p>
        </p:txBody>
      </p:sp>
      <p:sp>
        <p:nvSpPr>
          <p:cNvPr id="3" name="Content Placeholder 2"/>
          <p:cNvSpPr>
            <a:spLocks noGrp="1"/>
          </p:cNvSpPr>
          <p:nvPr>
            <p:ph idx="1"/>
          </p:nvPr>
        </p:nvSpPr>
        <p:spPr/>
        <p:txBody>
          <a:bodyPr/>
          <a:lstStyle/>
          <a:p>
            <a:r>
              <a:rPr lang="en-US" dirty="0"/>
              <a:t>In this stage, sexual impulses are repressed.</a:t>
            </a:r>
          </a:p>
          <a:p>
            <a:endParaRPr lang="en-US" dirty="0"/>
          </a:p>
          <a:p>
            <a:r>
              <a:rPr lang="en-US" dirty="0"/>
              <a:t>Individuals in this stage develop social friendship and socialism characterized by group formation and fierce group loyalties.</a:t>
            </a:r>
          </a:p>
          <a:p>
            <a:endParaRPr lang="en-US" dirty="0"/>
          </a:p>
          <a:p>
            <a:r>
              <a:rPr lang="en-US" dirty="0"/>
              <a:t>Boys cling together and shun girls and girls despise boys. The child identify peers, and is occupied by school work and play</a:t>
            </a:r>
            <a:r>
              <a:rPr lang="en-US" dirty="0" smtClean="0"/>
              <a:t>.</a:t>
            </a:r>
          </a:p>
          <a:p>
            <a:pPr marL="0" indent="0">
              <a:buNone/>
            </a:pPr>
            <a:endParaRPr lang="en-US" dirty="0"/>
          </a:p>
        </p:txBody>
      </p:sp>
    </p:spTree>
    <p:extLst>
      <p:ext uri="{BB962C8B-B14F-4D97-AF65-F5344CB8AC3E}">
        <p14:creationId xmlns:p14="http://schemas.microsoft.com/office/powerpoint/2010/main" val="433171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child becomes creative and industrious and will explore his talents and be ready to tackle his problems for solutions.</a:t>
            </a:r>
          </a:p>
          <a:p>
            <a:endParaRPr lang="en-US" dirty="0"/>
          </a:p>
          <a:p>
            <a:r>
              <a:rPr lang="en-US" dirty="0"/>
              <a:t>If unsuccessful, because the parents were not supportive and challenging, the child becomes scared and timid and will hate competition, he will not try anything because he knows he is a failure. </a:t>
            </a:r>
          </a:p>
        </p:txBody>
      </p:sp>
    </p:spTree>
    <p:extLst>
      <p:ext uri="{BB962C8B-B14F-4D97-AF65-F5344CB8AC3E}">
        <p14:creationId xmlns:p14="http://schemas.microsoft.com/office/powerpoint/2010/main" val="37691203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Berlin Sans FB Demi" panose="020E0802020502020306" pitchFamily="34" charset="0"/>
              </a:rPr>
              <a:t>5. Genital Stage(12-18yrs)</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This is the adolescent stage. Gratification is obtained from actual genital stimulation hence there is development of intimate /romantic friendship with the opposite gender.</a:t>
            </a:r>
          </a:p>
          <a:p>
            <a:endParaRPr lang="en-US" dirty="0"/>
          </a:p>
          <a:p>
            <a:r>
              <a:rPr lang="en-US" dirty="0"/>
              <a:t>Identifies with an adult they want to emulate from the previous stages and start behaving like those adults.</a:t>
            </a:r>
          </a:p>
          <a:p>
            <a:r>
              <a:rPr lang="en-US" dirty="0"/>
              <a:t>They tend to resent commands, disagree with parents, want independence and behave like mature adults.</a:t>
            </a:r>
          </a:p>
          <a:p>
            <a:endParaRPr lang="en-US" dirty="0"/>
          </a:p>
          <a:p>
            <a:r>
              <a:rPr lang="en-US" dirty="0"/>
              <a:t>Lack of support and understanding leads to rebellion, run away (truancy) from the family, join gangs where they start abusing drugs, present antisocial behavior and will never be what or who they are expected to be i.e. role diffusion.</a:t>
            </a:r>
          </a:p>
        </p:txBody>
      </p:sp>
    </p:spTree>
    <p:extLst>
      <p:ext uri="{BB962C8B-B14F-4D97-AF65-F5344CB8AC3E}">
        <p14:creationId xmlns:p14="http://schemas.microsoft.com/office/powerpoint/2010/main" val="16656325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Content Placeholder 5"/>
          <p:cNvPicPr>
            <a:picLocks noChangeAspect="1" noChangeArrowheads="1"/>
          </p:cNvPicPr>
          <p:nvPr/>
        </p:nvPicPr>
        <p:blipFill>
          <a:blip r:embed="rId2" cstate="print"/>
          <a:srcRect/>
          <a:stretch>
            <a:fillRect/>
          </a:stretch>
        </p:blipFill>
        <p:spPr bwMode="auto">
          <a:xfrm>
            <a:off x="808383" y="152400"/>
            <a:ext cx="11105321" cy="6553200"/>
          </a:xfrm>
          <a:prstGeom prst="rect">
            <a:avLst/>
          </a:prstGeom>
          <a:noFill/>
          <a:ln w="9525">
            <a:noFill/>
            <a:miter lim="800000"/>
            <a:headEnd/>
            <a:tailEnd/>
          </a:ln>
          <a:effectLst/>
        </p:spPr>
      </p:pic>
    </p:spTree>
    <p:extLst>
      <p:ext uri="{BB962C8B-B14F-4D97-AF65-F5344CB8AC3E}">
        <p14:creationId xmlns:p14="http://schemas.microsoft.com/office/powerpoint/2010/main" val="3429857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079920" y="2193925"/>
            <a:ext cx="6032160" cy="4024313"/>
          </a:xfrm>
          <a:prstGeom prst="rect">
            <a:avLst/>
          </a:prstGeom>
        </p:spPr>
      </p:pic>
    </p:spTree>
    <p:extLst>
      <p:ext uri="{BB962C8B-B14F-4D97-AF65-F5344CB8AC3E}">
        <p14:creationId xmlns:p14="http://schemas.microsoft.com/office/powerpoint/2010/main" val="19325181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endParaRPr lang="en-US" sz="4400" b="1" dirty="0" smtClean="0"/>
          </a:p>
          <a:p>
            <a:pPr marL="0" indent="0" algn="ctr">
              <a:buNone/>
            </a:pPr>
            <a:endParaRPr lang="en-US" sz="4400" b="1" dirty="0"/>
          </a:p>
          <a:p>
            <a:pPr marL="0" indent="0" algn="ctr">
              <a:buNone/>
            </a:pPr>
            <a:r>
              <a:rPr lang="en-US" sz="4400" b="1" dirty="0" smtClean="0"/>
              <a:t>END</a:t>
            </a:r>
            <a:endParaRPr lang="en-US" sz="4400" b="1" dirty="0"/>
          </a:p>
        </p:txBody>
      </p:sp>
    </p:spTree>
    <p:extLst>
      <p:ext uri="{BB962C8B-B14F-4D97-AF65-F5344CB8AC3E}">
        <p14:creationId xmlns:p14="http://schemas.microsoft.com/office/powerpoint/2010/main" val="3037415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r>
              <a:rPr lang="en-US" dirty="0"/>
              <a:t>Growth is an increase in size of a living being or any of its parts occurring in process of development</a:t>
            </a:r>
          </a:p>
          <a:p>
            <a:pPr lvl="0"/>
            <a:r>
              <a:rPr lang="en-US" dirty="0"/>
              <a:t>Human development is a lifelong process of physical, behavioral, cognitive, and emotional growth and change</a:t>
            </a:r>
            <a:r>
              <a:rPr lang="en-US" dirty="0" smtClean="0"/>
              <a:t>.</a:t>
            </a:r>
            <a:endParaRPr lang="en-US" dirty="0"/>
          </a:p>
          <a:p>
            <a:r>
              <a:rPr lang="en-US" sz="2400" b="1" dirty="0"/>
              <a:t>Development is described in three domains</a:t>
            </a:r>
            <a:endParaRPr lang="en-US" sz="2000" dirty="0"/>
          </a:p>
          <a:p>
            <a:r>
              <a:rPr lang="en-US" sz="2400" b="1" dirty="0"/>
              <a:t> Physical Domain:</a:t>
            </a:r>
            <a:endParaRPr lang="en-US" sz="2000" dirty="0"/>
          </a:p>
          <a:p>
            <a:pPr lvl="0"/>
            <a:r>
              <a:rPr lang="en-US" sz="2400" dirty="0"/>
              <a:t>body size, body proportions, appearance, brain development, motor development, perception capacities, physical health.</a:t>
            </a:r>
          </a:p>
          <a:p>
            <a:endParaRPr lang="en-US" sz="2000" dirty="0"/>
          </a:p>
          <a:p>
            <a:pPr lvl="0"/>
            <a:endParaRPr lang="en-US" dirty="0"/>
          </a:p>
        </p:txBody>
      </p:sp>
    </p:spTree>
    <p:extLst>
      <p:ext uri="{BB962C8B-B14F-4D97-AF65-F5344CB8AC3E}">
        <p14:creationId xmlns:p14="http://schemas.microsoft.com/office/powerpoint/2010/main" val="145721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sz="2200" b="1" dirty="0">
                <a:solidFill>
                  <a:prstClr val="black"/>
                </a:solidFill>
              </a:rPr>
              <a:t>Cognitive Domain:</a:t>
            </a:r>
            <a:endParaRPr lang="en-US" sz="2200" dirty="0">
              <a:solidFill>
                <a:prstClr val="black"/>
              </a:solidFill>
            </a:endParaRPr>
          </a:p>
          <a:p>
            <a:pPr lvl="1"/>
            <a:r>
              <a:rPr lang="en-US" sz="2200" dirty="0">
                <a:solidFill>
                  <a:prstClr val="black"/>
                </a:solidFill>
              </a:rPr>
              <a:t>Thought processes and intellectual abilities including attention, memory, problem solving, imagination, creativity, academic and everyday knowledge, metacognition, and language</a:t>
            </a:r>
            <a:r>
              <a:rPr lang="en-US" sz="2200" dirty="0" smtClean="0">
                <a:solidFill>
                  <a:prstClr val="black"/>
                </a:solidFill>
              </a:rPr>
              <a:t>.</a:t>
            </a:r>
          </a:p>
          <a:p>
            <a:pPr lvl="1"/>
            <a:endParaRPr lang="en-US" sz="2200" dirty="0">
              <a:solidFill>
                <a:prstClr val="black"/>
              </a:solidFill>
            </a:endParaRPr>
          </a:p>
          <a:p>
            <a:pPr lvl="0"/>
            <a:r>
              <a:rPr lang="en-US" sz="2200" b="1" dirty="0">
                <a:solidFill>
                  <a:prstClr val="black"/>
                </a:solidFill>
              </a:rPr>
              <a:t> </a:t>
            </a:r>
            <a:r>
              <a:rPr lang="en-US" sz="2400" b="1" dirty="0">
                <a:solidFill>
                  <a:prstClr val="black"/>
                </a:solidFill>
              </a:rPr>
              <a:t>Emotional/Affective </a:t>
            </a:r>
            <a:r>
              <a:rPr lang="en-US" sz="2400" dirty="0">
                <a:solidFill>
                  <a:prstClr val="black"/>
                </a:solidFill>
              </a:rPr>
              <a:t>– refers to feelings and includes dealing with love, 	hate, joy, fear, excitement, and other similar feelings.</a:t>
            </a:r>
          </a:p>
          <a:p>
            <a:endParaRPr lang="en-US" dirty="0"/>
          </a:p>
        </p:txBody>
      </p:sp>
    </p:spTree>
    <p:extLst>
      <p:ext uri="{BB962C8B-B14F-4D97-AF65-F5344CB8AC3E}">
        <p14:creationId xmlns:p14="http://schemas.microsoft.com/office/powerpoint/2010/main" val="3836645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 LIFE STAGES</a:t>
            </a:r>
          </a:p>
        </p:txBody>
      </p:sp>
      <p:sp>
        <p:nvSpPr>
          <p:cNvPr id="3" name="Content Placeholder 2"/>
          <p:cNvSpPr>
            <a:spLocks noGrp="1"/>
          </p:cNvSpPr>
          <p:nvPr>
            <p:ph idx="1"/>
          </p:nvPr>
        </p:nvSpPr>
        <p:spPr/>
        <p:txBody>
          <a:bodyPr/>
          <a:lstStyle/>
          <a:p>
            <a:r>
              <a:rPr lang="en-US" dirty="0"/>
              <a:t>Infancy: BIRTH TO ONE (1) Year</a:t>
            </a:r>
          </a:p>
          <a:p>
            <a:r>
              <a:rPr lang="en-US" dirty="0"/>
              <a:t>Early Childhood: 1-6 years</a:t>
            </a:r>
          </a:p>
          <a:p>
            <a:r>
              <a:rPr lang="en-US" dirty="0"/>
              <a:t>Late childhood: 6-12 years</a:t>
            </a:r>
          </a:p>
          <a:p>
            <a:r>
              <a:rPr lang="en-US" dirty="0"/>
              <a:t>Adolescence: 12-18 years</a:t>
            </a:r>
          </a:p>
          <a:p>
            <a:r>
              <a:rPr lang="en-US" dirty="0"/>
              <a:t>Early Adulthood: 19-40 Years</a:t>
            </a:r>
          </a:p>
          <a:p>
            <a:r>
              <a:rPr lang="en-US" dirty="0"/>
              <a:t>Middle Adulthood: 40-65 Years</a:t>
            </a:r>
          </a:p>
          <a:p>
            <a:r>
              <a:rPr lang="en-US" dirty="0"/>
              <a:t>Late Adulthood: 65 Years and Older</a:t>
            </a:r>
          </a:p>
          <a:p>
            <a:endParaRPr lang="en-US" dirty="0"/>
          </a:p>
        </p:txBody>
      </p:sp>
    </p:spTree>
    <p:extLst>
      <p:ext uri="{BB962C8B-B14F-4D97-AF65-F5344CB8AC3E}">
        <p14:creationId xmlns:p14="http://schemas.microsoft.com/office/powerpoint/2010/main" val="3040060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Infancy – birth to 1 year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7000" y="2294731"/>
            <a:ext cx="4318000" cy="3822700"/>
          </a:xfrm>
        </p:spPr>
      </p:pic>
    </p:spTree>
    <p:extLst>
      <p:ext uri="{BB962C8B-B14F-4D97-AF65-F5344CB8AC3E}">
        <p14:creationId xmlns:p14="http://schemas.microsoft.com/office/powerpoint/2010/main" val="1437759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Physical development: </a:t>
            </a:r>
            <a:r>
              <a:rPr lang="en-US" dirty="0"/>
              <a:t>The most dramatic and rapid changes in growth and development happen during the first year of life. </a:t>
            </a:r>
            <a:endParaRPr lang="en-US" b="1" dirty="0"/>
          </a:p>
          <a:p>
            <a:r>
              <a:rPr lang="en-US" b="1" dirty="0"/>
              <a:t>Mental development:  </a:t>
            </a:r>
            <a:r>
              <a:rPr lang="en-US" dirty="0"/>
              <a:t>infants make their needs known by crying. They cannot speak yet, but are able to understand some words by six months old. By one year, they understand many words and use single words in their vocabulary.</a:t>
            </a:r>
          </a:p>
          <a:p>
            <a:r>
              <a:rPr lang="en-US" b="1" dirty="0"/>
              <a:t>needs: </a:t>
            </a:r>
            <a:r>
              <a:rPr lang="en-US" dirty="0"/>
              <a:t>infants are dependent on others for all their needs. Love and security are essential for emotional and social growth. Stimulation is essential for mental growth.</a:t>
            </a:r>
            <a:endParaRPr lang="en-US" b="1" dirty="0"/>
          </a:p>
        </p:txBody>
      </p:sp>
    </p:spTree>
    <p:extLst>
      <p:ext uri="{BB962C8B-B14F-4D97-AF65-F5344CB8AC3E}">
        <p14:creationId xmlns:p14="http://schemas.microsoft.com/office/powerpoint/2010/main" val="3896555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childhood 1-6 years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91000" y="2934494"/>
            <a:ext cx="3810000" cy="2543175"/>
          </a:xfrm>
        </p:spPr>
      </p:pic>
    </p:spTree>
    <p:extLst>
      <p:ext uri="{BB962C8B-B14F-4D97-AF65-F5344CB8AC3E}">
        <p14:creationId xmlns:p14="http://schemas.microsoft.com/office/powerpoint/2010/main" val="18302874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1767</Words>
  <Application>Microsoft Office PowerPoint</Application>
  <PresentationFormat>Widescreen</PresentationFormat>
  <Paragraphs>113</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Baskerville Old Face</vt:lpstr>
      <vt:lpstr>Berlin Sans FB Demi</vt:lpstr>
      <vt:lpstr>Calibri</vt:lpstr>
      <vt:lpstr>Calibri Light</vt:lpstr>
      <vt:lpstr>Office Theme</vt:lpstr>
      <vt:lpstr>HUMAN PSYCHOLOGY</vt:lpstr>
      <vt:lpstr>PowerPoint Presentation</vt:lpstr>
      <vt:lpstr>Growth and development</vt:lpstr>
      <vt:lpstr>PowerPoint Presentation</vt:lpstr>
      <vt:lpstr>PowerPoint Presentation</vt:lpstr>
      <vt:lpstr>7 LIFE STAGES</vt:lpstr>
      <vt:lpstr>Infancy – birth to 1 year</vt:lpstr>
      <vt:lpstr>PowerPoint Presentation</vt:lpstr>
      <vt:lpstr>Early childhood 1-6 years</vt:lpstr>
      <vt:lpstr>PowerPoint Presentation</vt:lpstr>
      <vt:lpstr>Late childhood 6-12 years </vt:lpstr>
      <vt:lpstr>PowerPoint Presentation</vt:lpstr>
      <vt:lpstr>Adolescence 12-18 years</vt:lpstr>
      <vt:lpstr>PowerPoint Presentation</vt:lpstr>
      <vt:lpstr>PowerPoint Presentation</vt:lpstr>
      <vt:lpstr>Early adulthood 19-40 years</vt:lpstr>
      <vt:lpstr>PowerPoint Presentation</vt:lpstr>
      <vt:lpstr>Middle adulthood 40-65</vt:lpstr>
      <vt:lpstr>PowerPoint Presentation</vt:lpstr>
      <vt:lpstr>Late adulthood 65 years and older</vt:lpstr>
      <vt:lpstr>PowerPoint Presentation</vt:lpstr>
      <vt:lpstr>PowerPoint Presentation</vt:lpstr>
      <vt:lpstr>Theories of development</vt:lpstr>
      <vt:lpstr>Psychosexual Theory By Sigmund freud</vt:lpstr>
      <vt:lpstr>PowerPoint Presentation</vt:lpstr>
      <vt:lpstr>PowerPoint Presentation</vt:lpstr>
      <vt:lpstr>2. Anal Stage(1½-3yrs )</vt:lpstr>
      <vt:lpstr>3. Phallic Stage (3 – 6yrs)</vt:lpstr>
      <vt:lpstr>PowerPoint Presentation</vt:lpstr>
      <vt:lpstr>4. Latent Stage (6 – 12yrs)</vt:lpstr>
      <vt:lpstr>PowerPoint Presentation</vt:lpstr>
      <vt:lpstr>5. Genital Stage(12-18yrs)</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cp:revision>
  <dcterms:created xsi:type="dcterms:W3CDTF">2020-11-05T18:00:56Z</dcterms:created>
  <dcterms:modified xsi:type="dcterms:W3CDTF">2020-11-05T18:03:45Z</dcterms:modified>
</cp:coreProperties>
</file>