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7">
  <p:sldMasterIdLst>
    <p:sldMasterId id="2147483648" r:id="rId1"/>
  </p:sldMasterIdLst>
  <p:notesMasterIdLst>
    <p:notesMasterId r:id="rId1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Lst>
  <p:sldSz cx="12192000" cy="6858000"/>
  <p:notesSz cx="6858000" cy="9144000"/>
  <p:embeddedFontLst>
    <p:embeddedFont>
      <p:font typeface="Wingdings 3" pitchFamily="18" charset="2"/>
      <p:regular r:id="rId172"/>
    </p:embeddedFont>
    <p:embeddedFont>
      <p:font typeface="Calibri" pitchFamily="34" charset="0"/>
      <p:regular r:id="rId173"/>
      <p:bold r:id="rId174"/>
      <p:italic r:id="rId175"/>
      <p:boldItalic r:id="rId176"/>
    </p:embeddedFont>
    <p:embeddedFont>
      <p:font typeface="宋体" pitchFamily="2" charset="-122"/>
      <p:regular r:id="rId177"/>
    </p:embeddedFont>
    <p:embeddedFont>
      <p:font typeface="Century Gothic" pitchFamily="34" charset="0"/>
      <p:regular r:id="rId178"/>
      <p:bold r:id="rId179"/>
      <p:italic r:id="rId180"/>
      <p:boldItalic r:id="rId1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94671" autoAdjust="0"/>
  </p:normalViewPr>
  <p:slideViewPr>
    <p:cSldViewPr snapToGrid="0">
      <p:cViewPr varScale="1">
        <p:scale>
          <a:sx n="66" d="100"/>
          <a:sy n="66" d="100"/>
        </p:scale>
        <p:origin x="-726" y="-96"/>
      </p:cViewPr>
      <p:guideLst>
        <p:guide orient="horz" pos="2160"/>
        <p:guide pos="3840"/>
      </p:guideLst>
    </p:cSldViewPr>
  </p:slideViewPr>
  <p:notesTextViewPr>
    <p:cViewPr>
      <p:scale>
        <a:sx n="1" d="1"/>
        <a:sy n="1" d="1"/>
      </p:scale>
      <p:origin x="0" y="0"/>
    </p:cViewPr>
  </p:notesTextViewPr>
  <p:sorterViewPr>
    <p:cViewPr>
      <p:scale>
        <a:sx n="100" d="100"/>
        <a:sy n="100" d="100"/>
      </p:scale>
      <p:origin x="0" y="409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font" Target="fonts/font4.fntdata"/><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font" Target="fonts/font5.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font" Target="fonts/font1.fntdata"/><Relationship Id="rId180" Type="http://schemas.openxmlformats.org/officeDocument/2006/relationships/font" Target="fonts/font9.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3.fntdata"/><Relationship Id="rId179"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3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903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903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903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3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903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9987032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0" name="Notes Placeholder 1049039"/>
          <p:cNvSpPr>
            <a:spLocks noGrp="1"/>
          </p:cNvSpPr>
          <p:nvPr>
            <p:ph type="body"/>
          </p:nvPr>
        </p:nvSpPr>
        <p:spPr/>
        <p:txBody>
          <a:bodyPr/>
          <a:lstStyle/>
          <a:p>
            <a:r>
              <a:rPr lang="zh-CN" altLang="en-US"/>
              <a:t>Use protective materials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34"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1048635"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36"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8637" name="Footer Placeholder 4"/>
          <p:cNvSpPr>
            <a:spLocks noGrp="1"/>
          </p:cNvSpPr>
          <p:nvPr>
            <p:ph type="ftr" sz="quarter" idx="11"/>
          </p:nvPr>
        </p:nvSpPr>
        <p:spPr/>
        <p:txBody>
          <a:bodyPr/>
          <a:lstStyle/>
          <a:p>
            <a:endParaRPr lang="en-US"/>
          </a:p>
        </p:txBody>
      </p:sp>
      <p:sp>
        <p:nvSpPr>
          <p:cNvPr id="1048638"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48639" name="Slide Number Placeholder 5"/>
          <p:cNvSpPr>
            <a:spLocks noGrp="1"/>
          </p:cNvSpPr>
          <p:nvPr>
            <p:ph type="sldNum" sz="quarter" idx="12"/>
          </p:nvPr>
        </p:nvSpPr>
        <p:spPr>
          <a:xfrm>
            <a:off x="531812" y="4529540"/>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9028"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1049029"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049030"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9031" name="Footer Placeholder 4"/>
          <p:cNvSpPr>
            <a:spLocks noGrp="1"/>
          </p:cNvSpPr>
          <p:nvPr>
            <p:ph type="ftr" sz="quarter" idx="11"/>
          </p:nvPr>
        </p:nvSpPr>
        <p:spPr/>
        <p:txBody>
          <a:bodyPr/>
          <a:lstStyle/>
          <a:p>
            <a:endParaRPr lang="en-US"/>
          </a:p>
        </p:txBody>
      </p:sp>
      <p:sp>
        <p:nvSpPr>
          <p:cNvPr id="1049032"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9033" name="Slide Number Placeholder 5"/>
          <p:cNvSpPr>
            <a:spLocks noGrp="1"/>
          </p:cNvSpPr>
          <p:nvPr>
            <p:ph type="sldNum" sz="quarter" idx="12"/>
          </p:nvPr>
        </p:nvSpPr>
        <p:spPr>
          <a:xfrm>
            <a:off x="531812" y="3244139"/>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974"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048975"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Edit Master text styles</a:t>
            </a:r>
          </a:p>
        </p:txBody>
      </p:sp>
      <p:sp>
        <p:nvSpPr>
          <p:cNvPr id="1048976"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048977"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8978" name="Footer Placeholder 4"/>
          <p:cNvSpPr>
            <a:spLocks noGrp="1"/>
          </p:cNvSpPr>
          <p:nvPr>
            <p:ph type="ftr" sz="quarter" idx="11"/>
          </p:nvPr>
        </p:nvSpPr>
        <p:spPr/>
        <p:txBody>
          <a:bodyPr/>
          <a:lstStyle/>
          <a:p>
            <a:endParaRPr lang="en-US"/>
          </a:p>
        </p:txBody>
      </p:sp>
      <p:sp>
        <p:nvSpPr>
          <p:cNvPr id="104897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80" name="Slide Number Placeholder 5"/>
          <p:cNvSpPr>
            <a:spLocks noGrp="1"/>
          </p:cNvSpPr>
          <p:nvPr>
            <p:ph type="sldNum" sz="quarter" idx="12"/>
          </p:nvPr>
        </p:nvSpPr>
        <p:spPr>
          <a:xfrm>
            <a:off x="531812" y="3244139"/>
            <a:ext cx="779767" cy="365125"/>
          </a:xfrm>
        </p:spPr>
        <p:txBody>
          <a:bodyPr/>
          <a:lstStyle/>
          <a:p>
            <a:fld id="{C73D46D9-9854-4767-9B23-952B8346EEA0}" type="slidenum">
              <a:rPr lang="en-US" smtClean="0"/>
              <a:t>‹#›</a:t>
            </a:fld>
            <a:endParaRPr lang="en-US"/>
          </a:p>
        </p:txBody>
      </p:sp>
      <p:sp>
        <p:nvSpPr>
          <p:cNvPr id="1048981"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48982"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968"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1048969"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1048970" name="Date Placeholder 4"/>
          <p:cNvSpPr>
            <a:spLocks noGrp="1"/>
          </p:cNvSpPr>
          <p:nvPr>
            <p:ph type="dt" sz="half" idx="10"/>
          </p:nvPr>
        </p:nvSpPr>
        <p:spPr/>
        <p:txBody>
          <a:bodyPr/>
          <a:lstStyle/>
          <a:p>
            <a:fld id="{2CB776ED-A853-46B6-9D47-A062BD74C2B8}" type="datetimeFigureOut">
              <a:rPr lang="en-US" smtClean="0"/>
              <a:t>2/3/2019</a:t>
            </a:fld>
            <a:endParaRPr lang="en-US"/>
          </a:p>
        </p:txBody>
      </p:sp>
      <p:sp>
        <p:nvSpPr>
          <p:cNvPr id="1048971" name="Footer Placeholder 5"/>
          <p:cNvSpPr>
            <a:spLocks noGrp="1"/>
          </p:cNvSpPr>
          <p:nvPr>
            <p:ph type="ftr" sz="quarter" idx="11"/>
          </p:nvPr>
        </p:nvSpPr>
        <p:spPr/>
        <p:txBody>
          <a:bodyPr/>
          <a:lstStyle/>
          <a:p>
            <a:endParaRPr lang="en-US"/>
          </a:p>
        </p:txBody>
      </p:sp>
      <p:sp>
        <p:nvSpPr>
          <p:cNvPr id="1048972"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73" name="Slide Number Placeholder 6"/>
          <p:cNvSpPr>
            <a:spLocks noGrp="1"/>
          </p:cNvSpPr>
          <p:nvPr>
            <p:ph type="sldNum" sz="quarter" idx="12"/>
          </p:nvPr>
        </p:nvSpPr>
        <p:spPr>
          <a:xfrm>
            <a:off x="531812" y="4983087"/>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987"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048988"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Edit Master text styles</a:t>
            </a:r>
          </a:p>
        </p:txBody>
      </p:sp>
      <p:sp>
        <p:nvSpPr>
          <p:cNvPr id="1048989"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1048990" name="Date Placeholder 4"/>
          <p:cNvSpPr>
            <a:spLocks noGrp="1"/>
          </p:cNvSpPr>
          <p:nvPr>
            <p:ph type="dt" sz="half" idx="10"/>
          </p:nvPr>
        </p:nvSpPr>
        <p:spPr/>
        <p:txBody>
          <a:bodyPr/>
          <a:lstStyle/>
          <a:p>
            <a:fld id="{2CB776ED-A853-46B6-9D47-A062BD74C2B8}" type="datetimeFigureOut">
              <a:rPr lang="en-US" smtClean="0"/>
              <a:t>2/3/2019</a:t>
            </a:fld>
            <a:endParaRPr lang="en-US"/>
          </a:p>
        </p:txBody>
      </p:sp>
      <p:sp>
        <p:nvSpPr>
          <p:cNvPr id="1048991" name="Footer Placeholder 5"/>
          <p:cNvSpPr>
            <a:spLocks noGrp="1"/>
          </p:cNvSpPr>
          <p:nvPr>
            <p:ph type="ftr" sz="quarter" idx="11"/>
          </p:nvPr>
        </p:nvSpPr>
        <p:spPr/>
        <p:txBody>
          <a:bodyPr/>
          <a:lstStyle/>
          <a:p>
            <a:endParaRPr lang="en-US"/>
          </a:p>
        </p:txBody>
      </p:sp>
      <p:sp>
        <p:nvSpPr>
          <p:cNvPr id="1048992"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93" name="Slide Number Placeholder 6"/>
          <p:cNvSpPr>
            <a:spLocks noGrp="1"/>
          </p:cNvSpPr>
          <p:nvPr>
            <p:ph type="sldNum" sz="quarter" idx="12"/>
          </p:nvPr>
        </p:nvSpPr>
        <p:spPr>
          <a:xfrm>
            <a:off x="531812" y="4983087"/>
            <a:ext cx="779767" cy="365125"/>
          </a:xfrm>
        </p:spPr>
        <p:txBody>
          <a:bodyPr/>
          <a:lstStyle/>
          <a:p>
            <a:fld id="{C73D46D9-9854-4767-9B23-952B8346EEA0}" type="slidenum">
              <a:rPr lang="en-US" smtClean="0"/>
              <a:t>‹#›</a:t>
            </a:fld>
            <a:endParaRPr lang="en-US"/>
          </a:p>
        </p:txBody>
      </p:sp>
      <p:sp>
        <p:nvSpPr>
          <p:cNvPr id="1048994"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48995"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9021"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1049022"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Edit Master text styles</a:t>
            </a:r>
          </a:p>
        </p:txBody>
      </p:sp>
      <p:sp>
        <p:nvSpPr>
          <p:cNvPr id="1049023"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1049024" name="Date Placeholder 4"/>
          <p:cNvSpPr>
            <a:spLocks noGrp="1"/>
          </p:cNvSpPr>
          <p:nvPr>
            <p:ph type="dt" sz="half" idx="10"/>
          </p:nvPr>
        </p:nvSpPr>
        <p:spPr/>
        <p:txBody>
          <a:bodyPr/>
          <a:lstStyle/>
          <a:p>
            <a:fld id="{2CB776ED-A853-46B6-9D47-A062BD74C2B8}" type="datetimeFigureOut">
              <a:rPr lang="en-US" smtClean="0"/>
              <a:t>2/3/2019</a:t>
            </a:fld>
            <a:endParaRPr lang="en-US"/>
          </a:p>
        </p:txBody>
      </p:sp>
      <p:sp>
        <p:nvSpPr>
          <p:cNvPr id="1049025" name="Footer Placeholder 5"/>
          <p:cNvSpPr>
            <a:spLocks noGrp="1"/>
          </p:cNvSpPr>
          <p:nvPr>
            <p:ph type="ftr" sz="quarter" idx="11"/>
          </p:nvPr>
        </p:nvSpPr>
        <p:spPr/>
        <p:txBody>
          <a:bodyPr/>
          <a:lstStyle/>
          <a:p>
            <a:endParaRPr lang="en-US"/>
          </a:p>
        </p:txBody>
      </p:sp>
      <p:sp>
        <p:nvSpPr>
          <p:cNvPr id="1049026"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9027" name="Slide Number Placeholder 6"/>
          <p:cNvSpPr>
            <a:spLocks noGrp="1"/>
          </p:cNvSpPr>
          <p:nvPr>
            <p:ph type="sldNum" sz="quarter" idx="12"/>
          </p:nvPr>
        </p:nvSpPr>
        <p:spPr>
          <a:xfrm>
            <a:off x="531812" y="4983087"/>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47" name="Title 1"/>
          <p:cNvSpPr>
            <a:spLocks noGrp="1"/>
          </p:cNvSpPr>
          <p:nvPr>
            <p:ph type="title"/>
          </p:nvPr>
        </p:nvSpPr>
        <p:spPr/>
        <p:txBody>
          <a:bodyPr/>
          <a:lstStyle/>
          <a:p>
            <a:r>
              <a:rPr lang="en-US" smtClean="0"/>
              <a:t>Click to edit Master title style</a:t>
            </a:r>
            <a:endParaRPr lang="en-US" dirty="0"/>
          </a:p>
        </p:txBody>
      </p:sp>
      <p:sp>
        <p:nvSpPr>
          <p:cNvPr id="1048948"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949"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8950" name="Footer Placeholder 4"/>
          <p:cNvSpPr>
            <a:spLocks noGrp="1"/>
          </p:cNvSpPr>
          <p:nvPr>
            <p:ph type="ftr" sz="quarter" idx="11"/>
          </p:nvPr>
        </p:nvSpPr>
        <p:spPr/>
        <p:txBody>
          <a:bodyPr/>
          <a:lstStyle/>
          <a:p>
            <a:endParaRPr lang="en-US"/>
          </a:p>
        </p:txBody>
      </p:sp>
      <p:sp>
        <p:nvSpPr>
          <p:cNvPr id="1048951"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52" name="Slide Number Placeholder 5"/>
          <p:cNvSpPr>
            <a:spLocks noGrp="1"/>
          </p:cNvSpPr>
          <p:nvPr>
            <p:ph type="sldNum" sz="quarter" idx="12"/>
          </p:nvPr>
        </p:nvSpPr>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6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104896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964"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8965" name="Footer Placeholder 4"/>
          <p:cNvSpPr>
            <a:spLocks noGrp="1"/>
          </p:cNvSpPr>
          <p:nvPr>
            <p:ph type="ftr" sz="quarter" idx="11"/>
          </p:nvPr>
        </p:nvSpPr>
        <p:spPr/>
        <p:txBody>
          <a:bodyPr/>
          <a:lstStyle/>
          <a:p>
            <a:endParaRPr lang="en-US"/>
          </a:p>
        </p:txBody>
      </p:sp>
      <p:sp>
        <p:nvSpPr>
          <p:cNvPr id="104896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67" name="Slide Number Placeholder 5"/>
          <p:cNvSpPr>
            <a:spLocks noGrp="1"/>
          </p:cNvSpPr>
          <p:nvPr>
            <p:ph type="sldNum" sz="quarter" idx="12"/>
          </p:nvPr>
        </p:nvSpPr>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6"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1048607"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08"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8609" name="Footer Placeholder 4"/>
          <p:cNvSpPr>
            <a:spLocks noGrp="1"/>
          </p:cNvSpPr>
          <p:nvPr>
            <p:ph type="ftr" sz="quarter" idx="11"/>
          </p:nvPr>
        </p:nvSpPr>
        <p:spPr/>
        <p:txBody>
          <a:bodyPr/>
          <a:lstStyle/>
          <a:p>
            <a:endParaRPr lang="en-US"/>
          </a:p>
        </p:txBody>
      </p:sp>
      <p:sp>
        <p:nvSpPr>
          <p:cNvPr id="10486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11" name="Slide Number Placeholder 5"/>
          <p:cNvSpPr>
            <a:spLocks noGrp="1"/>
          </p:cNvSpPr>
          <p:nvPr>
            <p:ph type="sldNum" sz="quarter" idx="12"/>
          </p:nvPr>
        </p:nvSpPr>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96"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1048997"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048998" name="Date Placeholder 3"/>
          <p:cNvSpPr>
            <a:spLocks noGrp="1"/>
          </p:cNvSpPr>
          <p:nvPr>
            <p:ph type="dt" sz="half" idx="10"/>
          </p:nvPr>
        </p:nvSpPr>
        <p:spPr/>
        <p:txBody>
          <a:bodyPr/>
          <a:lstStyle/>
          <a:p>
            <a:fld id="{2CB776ED-A853-46B6-9D47-A062BD74C2B8}" type="datetimeFigureOut">
              <a:rPr lang="en-US" smtClean="0"/>
              <a:t>2/3/2019</a:t>
            </a:fld>
            <a:endParaRPr lang="en-US"/>
          </a:p>
        </p:txBody>
      </p:sp>
      <p:sp>
        <p:nvSpPr>
          <p:cNvPr id="1048999" name="Footer Placeholder 4"/>
          <p:cNvSpPr>
            <a:spLocks noGrp="1"/>
          </p:cNvSpPr>
          <p:nvPr>
            <p:ph type="ftr" sz="quarter" idx="11"/>
          </p:nvPr>
        </p:nvSpPr>
        <p:spPr/>
        <p:txBody>
          <a:bodyPr/>
          <a:lstStyle/>
          <a:p>
            <a:endParaRPr lang="en-US"/>
          </a:p>
        </p:txBody>
      </p:sp>
      <p:sp>
        <p:nvSpPr>
          <p:cNvPr id="1049000"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9001" name="Slide Number Placeholder 5"/>
          <p:cNvSpPr>
            <a:spLocks noGrp="1"/>
          </p:cNvSpPr>
          <p:nvPr>
            <p:ph type="sldNum" sz="quarter" idx="12"/>
          </p:nvPr>
        </p:nvSpPr>
        <p:spPr>
          <a:xfrm>
            <a:off x="531812" y="3244139"/>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20" name="Title 7"/>
          <p:cNvSpPr>
            <a:spLocks noGrp="1"/>
          </p:cNvSpPr>
          <p:nvPr>
            <p:ph type="title"/>
          </p:nvPr>
        </p:nvSpPr>
        <p:spPr/>
        <p:txBody>
          <a:bodyPr/>
          <a:lstStyle/>
          <a:p>
            <a:r>
              <a:rPr lang="en-US" smtClean="0"/>
              <a:t>Click to edit Master title style</a:t>
            </a:r>
            <a:endParaRPr lang="en-US" dirty="0"/>
          </a:p>
        </p:txBody>
      </p:sp>
      <p:sp>
        <p:nvSpPr>
          <p:cNvPr id="1048621"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22"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23" name="Date Placeholder 4"/>
          <p:cNvSpPr>
            <a:spLocks noGrp="1"/>
          </p:cNvSpPr>
          <p:nvPr>
            <p:ph type="dt" sz="half" idx="10"/>
          </p:nvPr>
        </p:nvSpPr>
        <p:spPr/>
        <p:txBody>
          <a:bodyPr/>
          <a:lstStyle/>
          <a:p>
            <a:fld id="{2CB776ED-A853-46B6-9D47-A062BD74C2B8}" type="datetimeFigureOut">
              <a:rPr lang="en-US" smtClean="0"/>
              <a:t>2/3/2019</a:t>
            </a:fld>
            <a:endParaRPr lang="en-US"/>
          </a:p>
        </p:txBody>
      </p:sp>
      <p:sp>
        <p:nvSpPr>
          <p:cNvPr id="1048624" name="Footer Placeholder 5"/>
          <p:cNvSpPr>
            <a:spLocks noGrp="1"/>
          </p:cNvSpPr>
          <p:nvPr>
            <p:ph type="ftr" sz="quarter" idx="11"/>
          </p:nvPr>
        </p:nvSpPr>
        <p:spPr/>
        <p:txBody>
          <a:bodyPr/>
          <a:lstStyle/>
          <a:p>
            <a:endParaRPr lang="en-US"/>
          </a:p>
        </p:txBody>
      </p:sp>
      <p:sp>
        <p:nvSpPr>
          <p:cNvPr id="1048625"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26" name="Slide Number Placeholder 5"/>
          <p:cNvSpPr>
            <a:spLocks noGrp="1"/>
          </p:cNvSpPr>
          <p:nvPr>
            <p:ph type="sldNum" sz="quarter" idx="12"/>
          </p:nvPr>
        </p:nvSpPr>
        <p:spPr>
          <a:xfrm>
            <a:off x="531812" y="787782"/>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53" name="Title 9"/>
          <p:cNvSpPr>
            <a:spLocks noGrp="1"/>
          </p:cNvSpPr>
          <p:nvPr>
            <p:ph type="title"/>
          </p:nvPr>
        </p:nvSpPr>
        <p:spPr/>
        <p:txBody>
          <a:bodyPr/>
          <a:lstStyle/>
          <a:p>
            <a:r>
              <a:rPr lang="en-US" smtClean="0"/>
              <a:t>Click to edit Master title style</a:t>
            </a:r>
            <a:endParaRPr lang="en-US" dirty="0"/>
          </a:p>
        </p:txBody>
      </p:sp>
      <p:sp>
        <p:nvSpPr>
          <p:cNvPr id="1048954"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955"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956"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957"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958" name="Date Placeholder 6"/>
          <p:cNvSpPr>
            <a:spLocks noGrp="1"/>
          </p:cNvSpPr>
          <p:nvPr>
            <p:ph type="dt" sz="half" idx="10"/>
          </p:nvPr>
        </p:nvSpPr>
        <p:spPr/>
        <p:txBody>
          <a:bodyPr/>
          <a:lstStyle/>
          <a:p>
            <a:fld id="{2CB776ED-A853-46B6-9D47-A062BD74C2B8}" type="datetimeFigureOut">
              <a:rPr lang="en-US" smtClean="0"/>
              <a:t>2/3/2019</a:t>
            </a:fld>
            <a:endParaRPr lang="en-US"/>
          </a:p>
        </p:txBody>
      </p:sp>
      <p:sp>
        <p:nvSpPr>
          <p:cNvPr id="1048959" name="Footer Placeholder 7"/>
          <p:cNvSpPr>
            <a:spLocks noGrp="1"/>
          </p:cNvSpPr>
          <p:nvPr>
            <p:ph type="ftr" sz="quarter" idx="11"/>
          </p:nvPr>
        </p:nvSpPr>
        <p:spPr/>
        <p:txBody>
          <a:bodyPr/>
          <a:lstStyle/>
          <a:p>
            <a:endParaRPr lang="en-US"/>
          </a:p>
        </p:txBody>
      </p:sp>
      <p:sp>
        <p:nvSpPr>
          <p:cNvPr id="104896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61" name="Slide Number Placeholder 5"/>
          <p:cNvSpPr>
            <a:spLocks noGrp="1"/>
          </p:cNvSpPr>
          <p:nvPr>
            <p:ph type="sldNum" sz="quarter" idx="12"/>
          </p:nvPr>
        </p:nvSpPr>
        <p:spPr>
          <a:xfrm>
            <a:off x="531812" y="787782"/>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09" name="Title 1"/>
          <p:cNvSpPr>
            <a:spLocks noGrp="1"/>
          </p:cNvSpPr>
          <p:nvPr>
            <p:ph type="title"/>
          </p:nvPr>
        </p:nvSpPr>
        <p:spPr/>
        <p:txBody>
          <a:bodyPr/>
          <a:lstStyle/>
          <a:p>
            <a:r>
              <a:rPr lang="en-US" smtClean="0"/>
              <a:t>Click to edit Master title style</a:t>
            </a:r>
            <a:endParaRPr lang="en-US" dirty="0"/>
          </a:p>
        </p:txBody>
      </p:sp>
      <p:sp>
        <p:nvSpPr>
          <p:cNvPr id="1049010" name="Date Placeholder 2"/>
          <p:cNvSpPr>
            <a:spLocks noGrp="1"/>
          </p:cNvSpPr>
          <p:nvPr>
            <p:ph type="dt" sz="half" idx="10"/>
          </p:nvPr>
        </p:nvSpPr>
        <p:spPr/>
        <p:txBody>
          <a:bodyPr/>
          <a:lstStyle/>
          <a:p>
            <a:fld id="{2CB776ED-A853-46B6-9D47-A062BD74C2B8}" type="datetimeFigureOut">
              <a:rPr lang="en-US" smtClean="0"/>
              <a:t>2/3/2019</a:t>
            </a:fld>
            <a:endParaRPr lang="en-US"/>
          </a:p>
        </p:txBody>
      </p:sp>
      <p:sp>
        <p:nvSpPr>
          <p:cNvPr id="1049011" name="Footer Placeholder 3"/>
          <p:cNvSpPr>
            <a:spLocks noGrp="1"/>
          </p:cNvSpPr>
          <p:nvPr>
            <p:ph type="ftr" sz="quarter" idx="11"/>
          </p:nvPr>
        </p:nvSpPr>
        <p:spPr/>
        <p:txBody>
          <a:bodyPr/>
          <a:lstStyle/>
          <a:p>
            <a:endParaRPr lang="en-US"/>
          </a:p>
        </p:txBody>
      </p:sp>
      <p:sp>
        <p:nvSpPr>
          <p:cNvPr id="10490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9013" name="Slide Number Placeholder 4"/>
          <p:cNvSpPr>
            <a:spLocks noGrp="1"/>
          </p:cNvSpPr>
          <p:nvPr>
            <p:ph type="sldNum" sz="quarter" idx="12"/>
          </p:nvPr>
        </p:nvSpPr>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83" name="Date Placeholder 1"/>
          <p:cNvSpPr>
            <a:spLocks noGrp="1"/>
          </p:cNvSpPr>
          <p:nvPr>
            <p:ph type="dt" sz="half" idx="10"/>
          </p:nvPr>
        </p:nvSpPr>
        <p:spPr/>
        <p:txBody>
          <a:bodyPr/>
          <a:lstStyle/>
          <a:p>
            <a:fld id="{2CB776ED-A853-46B6-9D47-A062BD74C2B8}" type="datetimeFigureOut">
              <a:rPr lang="en-US" smtClean="0"/>
              <a:t>2/3/2019</a:t>
            </a:fld>
            <a:endParaRPr lang="en-US"/>
          </a:p>
        </p:txBody>
      </p:sp>
      <p:sp>
        <p:nvSpPr>
          <p:cNvPr id="1048984" name="Footer Placeholder 2"/>
          <p:cNvSpPr>
            <a:spLocks noGrp="1"/>
          </p:cNvSpPr>
          <p:nvPr>
            <p:ph type="ftr" sz="quarter" idx="11"/>
          </p:nvPr>
        </p:nvSpPr>
        <p:spPr/>
        <p:txBody>
          <a:bodyPr/>
          <a:lstStyle/>
          <a:p>
            <a:endParaRPr lang="en-US"/>
          </a:p>
        </p:txBody>
      </p:sp>
      <p:sp>
        <p:nvSpPr>
          <p:cNvPr id="1048985"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986" name="Slide Number Placeholder 3"/>
          <p:cNvSpPr>
            <a:spLocks noGrp="1"/>
          </p:cNvSpPr>
          <p:nvPr>
            <p:ph type="sldNum" sz="quarter" idx="12"/>
          </p:nvPr>
        </p:nvSpPr>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0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104900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0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49005" name="Date Placeholder 4"/>
          <p:cNvSpPr>
            <a:spLocks noGrp="1"/>
          </p:cNvSpPr>
          <p:nvPr>
            <p:ph type="dt" sz="half" idx="10"/>
          </p:nvPr>
        </p:nvSpPr>
        <p:spPr/>
        <p:txBody>
          <a:bodyPr/>
          <a:lstStyle/>
          <a:p>
            <a:fld id="{2CB776ED-A853-46B6-9D47-A062BD74C2B8}" type="datetimeFigureOut">
              <a:rPr lang="en-US" smtClean="0"/>
              <a:t>2/3/2019</a:t>
            </a:fld>
            <a:endParaRPr lang="en-US"/>
          </a:p>
        </p:txBody>
      </p:sp>
      <p:sp>
        <p:nvSpPr>
          <p:cNvPr id="1049006" name="Footer Placeholder 5"/>
          <p:cNvSpPr>
            <a:spLocks noGrp="1"/>
          </p:cNvSpPr>
          <p:nvPr>
            <p:ph type="ftr" sz="quarter" idx="11"/>
          </p:nvPr>
        </p:nvSpPr>
        <p:spPr/>
        <p:txBody>
          <a:bodyPr/>
          <a:lstStyle/>
          <a:p>
            <a:endParaRPr lang="en-US"/>
          </a:p>
        </p:txBody>
      </p:sp>
      <p:sp>
        <p:nvSpPr>
          <p:cNvPr id="104900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9008" name="Slide Number Placeholder 6"/>
          <p:cNvSpPr>
            <a:spLocks noGrp="1"/>
          </p:cNvSpPr>
          <p:nvPr>
            <p:ph type="sldNum" sz="quarter" idx="12"/>
          </p:nvPr>
        </p:nvSpPr>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14"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1049015"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016"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49017" name="Date Placeholder 4"/>
          <p:cNvSpPr>
            <a:spLocks noGrp="1"/>
          </p:cNvSpPr>
          <p:nvPr>
            <p:ph type="dt" sz="half" idx="10"/>
          </p:nvPr>
        </p:nvSpPr>
        <p:spPr/>
        <p:txBody>
          <a:bodyPr/>
          <a:lstStyle/>
          <a:p>
            <a:fld id="{2CB776ED-A853-46B6-9D47-A062BD74C2B8}" type="datetimeFigureOut">
              <a:rPr lang="en-US" smtClean="0"/>
              <a:t>2/3/2019</a:t>
            </a:fld>
            <a:endParaRPr lang="en-US"/>
          </a:p>
        </p:txBody>
      </p:sp>
      <p:sp>
        <p:nvSpPr>
          <p:cNvPr id="1049018" name="Footer Placeholder 5"/>
          <p:cNvSpPr>
            <a:spLocks noGrp="1"/>
          </p:cNvSpPr>
          <p:nvPr>
            <p:ph type="ftr" sz="quarter" idx="11"/>
          </p:nvPr>
        </p:nvSpPr>
        <p:spPr/>
        <p:txBody>
          <a:bodyPr/>
          <a:lstStyle/>
          <a:p>
            <a:endParaRPr lang="en-US"/>
          </a:p>
        </p:txBody>
      </p:sp>
      <p:sp>
        <p:nvSpPr>
          <p:cNvPr id="104901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9020" name="Slide Number Placeholder 6"/>
          <p:cNvSpPr>
            <a:spLocks noGrp="1"/>
          </p:cNvSpPr>
          <p:nvPr>
            <p:ph type="sldNum" sz="quarter" idx="12"/>
          </p:nvPr>
        </p:nvSpPr>
        <p:spPr>
          <a:xfrm>
            <a:off x="531812" y="4983087"/>
            <a:ext cx="779767" cy="365125"/>
          </a:xfrm>
        </p:spPr>
        <p:txBody>
          <a:bodyPr/>
          <a:lstStyle/>
          <a:p>
            <a:fld id="{C73D46D9-9854-4767-9B23-952B8346EEA0}"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2" name="Group 22"/>
          <p:cNvGrpSpPr/>
          <p:nvPr/>
        </p:nvGrpSpPr>
        <p:grpSpPr>
          <a:xfrm>
            <a:off x="1" y="228600"/>
            <a:ext cx="2851516" cy="6638628"/>
            <a:chOff x="2487613" y="285750"/>
            <a:chExt cx="2428875" cy="5654676"/>
          </a:xfrm>
        </p:grpSpPr>
        <p:sp>
          <p:nvSpPr>
            <p:cNvPr id="1048576"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48577"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48578"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8579"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4858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4858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858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858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858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858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858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858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 name="Group 9"/>
          <p:cNvGrpSpPr/>
          <p:nvPr/>
        </p:nvGrpSpPr>
        <p:grpSpPr>
          <a:xfrm>
            <a:off x="27221" y="-786"/>
            <a:ext cx="2356674" cy="6854039"/>
            <a:chOff x="6627813" y="194833"/>
            <a:chExt cx="1952625" cy="5678918"/>
          </a:xfrm>
        </p:grpSpPr>
        <p:sp>
          <p:nvSpPr>
            <p:cNvPr id="1048588"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8589"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8590"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48591"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48592"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8593"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8594"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48595"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48596"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8597"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8598"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48599"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8600"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8601"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48602"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03"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CB776ED-A853-46B6-9D47-A062BD74C2B8}" type="datetimeFigureOut">
              <a:rPr lang="en-US" smtClean="0"/>
              <a:t>2/3/2019</a:t>
            </a:fld>
            <a:endParaRPr lang="en-US"/>
          </a:p>
        </p:txBody>
      </p:sp>
      <p:sp>
        <p:nvSpPr>
          <p:cNvPr id="1048604"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048605"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3D46D9-9854-4767-9B23-952B8346EE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3"/>
          <p:cNvPicPr>
            <a:picLocks noChangeAspect="1"/>
          </p:cNvPicPr>
          <p:nvPr/>
        </p:nvPicPr>
        <p:blipFill>
          <a:blip r:embed="rId2"/>
          <a:stretch>
            <a:fillRect/>
          </a:stretch>
        </p:blipFill>
        <p:spPr>
          <a:xfrm>
            <a:off x="9419968" y="4549687"/>
            <a:ext cx="2772032" cy="2214612"/>
          </a:xfrm>
          <a:prstGeom prst="ellipse">
            <a:avLst/>
          </a:prstGeom>
          <a:ln>
            <a:noFill/>
          </a:ln>
          <a:effectLst>
            <a:softEdge rad="112500"/>
          </a:effectLst>
        </p:spPr>
      </p:pic>
      <p:sp>
        <p:nvSpPr>
          <p:cNvPr id="1048640" name="Title 1"/>
          <p:cNvSpPr>
            <a:spLocks noGrp="1"/>
          </p:cNvSpPr>
          <p:nvPr>
            <p:ph type="ctrTitle"/>
          </p:nvPr>
        </p:nvSpPr>
        <p:spPr>
          <a:xfrm>
            <a:off x="2571150" y="1488989"/>
            <a:ext cx="8915399" cy="2262781"/>
          </a:xfrm>
        </p:spPr>
        <p:txBody>
          <a:bodyPr>
            <a:normAutofit fontScale="90000"/>
          </a:bodyPr>
          <a:lstStyle/>
          <a:p>
            <a:r>
              <a:rPr lang="en-US" b="1" dirty="0" smtClean="0"/>
              <a:t>IMAGING AND THERAPEUTIC MODALITIES (ITM 1)</a:t>
            </a:r>
            <a:endParaRPr lang="en-US" b="1" dirty="0"/>
          </a:p>
        </p:txBody>
      </p:sp>
      <p:sp>
        <p:nvSpPr>
          <p:cNvPr id="1048641" name="Subtitle 2"/>
          <p:cNvSpPr>
            <a:spLocks noGrp="1"/>
          </p:cNvSpPr>
          <p:nvPr>
            <p:ph type="subTitle" idx="1"/>
          </p:nvPr>
        </p:nvSpPr>
        <p:spPr/>
        <p:txBody>
          <a:bodyPr>
            <a:normAutofit/>
          </a:bodyPr>
          <a:lstStyle/>
          <a:p>
            <a:r>
              <a:rPr lang="en-US" sz="3200" b="1" dirty="0" smtClean="0"/>
              <a:t>Vivianne </a:t>
            </a:r>
            <a:r>
              <a:rPr lang="en-US" sz="3200" b="1" dirty="0" err="1" smtClean="0"/>
              <a:t>Ochiel</a:t>
            </a:r>
            <a:r>
              <a:rPr lang="en-US" sz="3200" b="1" dirty="0" smtClean="0"/>
              <a:t> - Odawa</a:t>
            </a:r>
            <a:endParaRPr lang="en-US" sz="3200" b="1"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2629995" y="0"/>
            <a:ext cx="8911687" cy="1087395"/>
          </a:xfrm>
        </p:spPr>
        <p:txBody>
          <a:bodyPr>
            <a:normAutofit/>
          </a:bodyPr>
          <a:lstStyle/>
          <a:p>
            <a:r>
              <a:rPr lang="en-US" sz="4000" b="1" dirty="0"/>
              <a:t>Terminology</a:t>
            </a:r>
          </a:p>
        </p:txBody>
      </p:sp>
      <p:sp>
        <p:nvSpPr>
          <p:cNvPr id="1048645" name="Content Placeholder 2"/>
          <p:cNvSpPr>
            <a:spLocks noGrp="1"/>
          </p:cNvSpPr>
          <p:nvPr>
            <p:ph idx="1"/>
          </p:nvPr>
        </p:nvSpPr>
        <p:spPr>
          <a:xfrm>
            <a:off x="580768" y="1087394"/>
            <a:ext cx="11738917" cy="5572898"/>
          </a:xfrm>
        </p:spPr>
        <p:txBody>
          <a:bodyPr>
            <a:normAutofit/>
          </a:bodyPr>
          <a:lstStyle/>
          <a:p>
            <a:pPr marL="0" indent="0">
              <a:buNone/>
            </a:pPr>
            <a:r>
              <a:rPr lang="en-US" sz="3200" b="1" dirty="0" smtClean="0"/>
              <a:t>                          </a:t>
            </a:r>
            <a:r>
              <a:rPr lang="en-US" sz="4000" b="1" dirty="0" smtClean="0"/>
              <a:t>Basic </a:t>
            </a:r>
            <a:r>
              <a:rPr lang="en-US" sz="4000" b="1" dirty="0"/>
              <a:t>terms</a:t>
            </a:r>
          </a:p>
          <a:p>
            <a:r>
              <a:rPr lang="en-US" sz="3200" b="1" dirty="0"/>
              <a:t>anterior</a:t>
            </a:r>
            <a:r>
              <a:rPr lang="en-US" sz="3200" dirty="0"/>
              <a:t> is towards the front of the body (Latin: before)</a:t>
            </a:r>
          </a:p>
          <a:p>
            <a:r>
              <a:rPr lang="en-US" sz="3200" b="1" dirty="0"/>
              <a:t>posterior</a:t>
            </a:r>
            <a:r>
              <a:rPr lang="en-US" sz="3200" dirty="0"/>
              <a:t> is towards the back of the body (Latin: after)</a:t>
            </a:r>
          </a:p>
          <a:p>
            <a:r>
              <a:rPr lang="en-US" sz="3200" b="1" dirty="0"/>
              <a:t>superior</a:t>
            </a:r>
            <a:r>
              <a:rPr lang="en-US" sz="3200" dirty="0"/>
              <a:t> is towards the top of the body (Latin: above)</a:t>
            </a:r>
          </a:p>
          <a:p>
            <a:r>
              <a:rPr lang="en-US" sz="3200" b="1" dirty="0"/>
              <a:t>inferior</a:t>
            </a:r>
            <a:r>
              <a:rPr lang="en-US" sz="3200" dirty="0"/>
              <a:t> is towards the bottom of the body (Latin: below)</a:t>
            </a:r>
          </a:p>
          <a:p>
            <a:r>
              <a:rPr lang="en-US" sz="3200" b="1" dirty="0"/>
              <a:t>medial</a:t>
            </a:r>
            <a:r>
              <a:rPr lang="en-US" sz="3200" dirty="0"/>
              <a:t> is towards the midline (Latin: middle)</a:t>
            </a:r>
          </a:p>
          <a:p>
            <a:pPr marL="0" indent="0">
              <a:buNone/>
            </a:pPr>
            <a:r>
              <a:rPr lang="en-US" sz="3200" dirty="0"/>
              <a:t>compared with median which is in the midline rather than towards the </a:t>
            </a:r>
            <a:r>
              <a:rPr lang="en-US" sz="3200" dirty="0" smtClean="0"/>
              <a:t>midline</a:t>
            </a:r>
            <a:endParaRPr lang="en-US" sz="3200" dirty="0"/>
          </a:p>
        </p:txBody>
      </p:sp>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Title 1"/>
          <p:cNvSpPr>
            <a:spLocks noGrp="1"/>
          </p:cNvSpPr>
          <p:nvPr>
            <p:ph type="title"/>
          </p:nvPr>
        </p:nvSpPr>
        <p:spPr>
          <a:xfrm>
            <a:off x="1853185" y="243840"/>
            <a:ext cx="9651428" cy="926592"/>
          </a:xfrm>
        </p:spPr>
        <p:txBody>
          <a:bodyPr>
            <a:normAutofit fontScale="90000"/>
          </a:bodyPr>
          <a:lstStyle/>
          <a:p>
            <a:r>
              <a:rPr lang="en-US" b="1" dirty="0"/>
              <a:t>Antero posterior </a:t>
            </a:r>
            <a:r>
              <a:rPr lang="en-US" b="1" dirty="0" smtClean="0"/>
              <a:t>C4-C7</a:t>
            </a:r>
            <a:r>
              <a:rPr lang="en-US" b="1" dirty="0"/>
              <a:t/>
            </a:r>
            <a:br>
              <a:rPr lang="en-US" b="1" dirty="0"/>
            </a:br>
            <a:endParaRPr lang="en-US" dirty="0"/>
          </a:p>
        </p:txBody>
      </p:sp>
      <p:sp>
        <p:nvSpPr>
          <p:cNvPr id="1048810" name="Content Placeholder 2"/>
          <p:cNvSpPr>
            <a:spLocks noGrp="1"/>
          </p:cNvSpPr>
          <p:nvPr>
            <p:ph idx="1"/>
          </p:nvPr>
        </p:nvSpPr>
        <p:spPr>
          <a:xfrm>
            <a:off x="499872" y="1170432"/>
            <a:ext cx="11606784" cy="5596128"/>
          </a:xfrm>
        </p:spPr>
        <p:txBody>
          <a:bodyPr/>
          <a:lstStyle/>
          <a:p>
            <a:r>
              <a:rPr lang="en-US" sz="3600" dirty="0"/>
              <a:t>Patient lies </a:t>
            </a:r>
            <a:r>
              <a:rPr lang="en-US" sz="3600" dirty="0" smtClean="0"/>
              <a:t>supine </a:t>
            </a:r>
            <a:r>
              <a:rPr lang="en-US" sz="3600" dirty="0"/>
              <a:t>with the chin raised or extended to bring the radiographic base line </a:t>
            </a:r>
            <a:r>
              <a:rPr lang="en-US" sz="3600" dirty="0" smtClean="0"/>
              <a:t>between </a:t>
            </a:r>
            <a:r>
              <a:rPr lang="en-US" sz="3600" dirty="0"/>
              <a:t>100 to 110 degrees to the film plane.</a:t>
            </a:r>
          </a:p>
          <a:p>
            <a:r>
              <a:rPr lang="en-US" sz="3600" dirty="0" smtClean="0"/>
              <a:t>In </a:t>
            </a:r>
            <a:r>
              <a:rPr lang="en-US" sz="3600" dirty="0"/>
              <a:t>this positon the mandible is superimposed in the </a:t>
            </a:r>
            <a:r>
              <a:rPr lang="en-US" sz="3600" dirty="0" smtClean="0"/>
              <a:t>occipital </a:t>
            </a:r>
            <a:r>
              <a:rPr lang="en-US" sz="3600" dirty="0"/>
              <a:t>bone in the resultant radiograph.</a:t>
            </a:r>
          </a:p>
          <a:p>
            <a:r>
              <a:rPr lang="en-US" sz="3600" dirty="0" smtClean="0"/>
              <a:t>Using </a:t>
            </a:r>
            <a:r>
              <a:rPr lang="en-US" sz="3600" dirty="0"/>
              <a:t>a perpendicular central ray </a:t>
            </a:r>
            <a:r>
              <a:rPr lang="en-US" sz="3600" dirty="0" err="1"/>
              <a:t>centre</a:t>
            </a:r>
            <a:r>
              <a:rPr lang="en-US" sz="3600" dirty="0"/>
              <a:t> to the sternal notch or to the level of  the C4 with the central ray angled 10 </a:t>
            </a:r>
            <a:r>
              <a:rPr lang="en-US" sz="3600" dirty="0" smtClean="0"/>
              <a:t>degrees </a:t>
            </a:r>
            <a:r>
              <a:rPr lang="en-US" sz="3600" dirty="0"/>
              <a:t>cephalad.</a:t>
            </a:r>
          </a:p>
          <a:p>
            <a:endParaRPr lang="en-US" dirty="0"/>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Content Placeholder 2"/>
          <p:cNvSpPr>
            <a:spLocks noGrp="1"/>
          </p:cNvSpPr>
          <p:nvPr>
            <p:ph idx="1"/>
          </p:nvPr>
        </p:nvSpPr>
        <p:spPr>
          <a:xfrm>
            <a:off x="646176" y="1207008"/>
            <a:ext cx="11740896" cy="5449824"/>
          </a:xfrm>
        </p:spPr>
        <p:txBody>
          <a:bodyPr>
            <a:normAutofit/>
          </a:bodyPr>
          <a:lstStyle/>
          <a:p>
            <a:pPr marL="0" indent="0">
              <a:buNone/>
            </a:pPr>
            <a:r>
              <a:rPr lang="en-US" sz="3200" b="1" dirty="0" smtClean="0"/>
              <a:t>Anterior oblique</a:t>
            </a:r>
          </a:p>
          <a:p>
            <a:r>
              <a:rPr lang="en-US" sz="3200" dirty="0" smtClean="0"/>
              <a:t>The patient stands facing the cassette. The patient is rotated and head kept in lateral position, </a:t>
            </a:r>
            <a:r>
              <a:rPr lang="en-US" sz="3200" dirty="0" err="1" smtClean="0"/>
              <a:t>centre</a:t>
            </a:r>
            <a:r>
              <a:rPr lang="en-US" sz="3200" dirty="0" smtClean="0"/>
              <a:t> to the mid cervical region with the tube angled 15 degrees </a:t>
            </a:r>
            <a:r>
              <a:rPr lang="en-US" sz="3200" dirty="0" err="1" smtClean="0"/>
              <a:t>caudad</a:t>
            </a:r>
            <a:r>
              <a:rPr lang="en-US" sz="3200" dirty="0" smtClean="0"/>
              <a:t>.</a:t>
            </a:r>
          </a:p>
          <a:p>
            <a:pPr marL="0" indent="0">
              <a:buNone/>
            </a:pPr>
            <a:r>
              <a:rPr lang="en-US" sz="3200" b="1" dirty="0" smtClean="0"/>
              <a:t>Note</a:t>
            </a:r>
          </a:p>
          <a:p>
            <a:r>
              <a:rPr lang="en-US" sz="3200" dirty="0" smtClean="0"/>
              <a:t>Left anterior oblique demonstrates left intervertebral foramina</a:t>
            </a:r>
          </a:p>
          <a:p>
            <a:r>
              <a:rPr lang="en-US" sz="3200" dirty="0" smtClean="0"/>
              <a:t>Right anterior demonstrates right intervertebral foramina</a:t>
            </a:r>
            <a:endParaRPr lang="en-US" sz="3200" dirty="0"/>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Title 1"/>
          <p:cNvSpPr>
            <a:spLocks noGrp="1"/>
          </p:cNvSpPr>
          <p:nvPr>
            <p:ph type="title"/>
          </p:nvPr>
        </p:nvSpPr>
        <p:spPr>
          <a:xfrm>
            <a:off x="2592925" y="268224"/>
            <a:ext cx="8911687" cy="597408"/>
          </a:xfrm>
        </p:spPr>
        <p:txBody>
          <a:bodyPr>
            <a:normAutofit fontScale="90000"/>
          </a:bodyPr>
          <a:lstStyle/>
          <a:p>
            <a:r>
              <a:rPr lang="en-US" b="1" dirty="0" smtClean="0"/>
              <a:t>Lateral </a:t>
            </a:r>
            <a:endParaRPr lang="en-US" b="1" dirty="0"/>
          </a:p>
        </p:txBody>
      </p:sp>
      <p:sp>
        <p:nvSpPr>
          <p:cNvPr id="1048813" name="Content Placeholder 2"/>
          <p:cNvSpPr>
            <a:spLocks noGrp="1"/>
          </p:cNvSpPr>
          <p:nvPr>
            <p:ph idx="1"/>
          </p:nvPr>
        </p:nvSpPr>
        <p:spPr>
          <a:xfrm>
            <a:off x="414528" y="1048512"/>
            <a:ext cx="11643360" cy="5998464"/>
          </a:xfrm>
        </p:spPr>
        <p:txBody>
          <a:bodyPr>
            <a:normAutofit fontScale="92500" lnSpcReduction="10000"/>
          </a:bodyPr>
          <a:lstStyle/>
          <a:p>
            <a:r>
              <a:rPr lang="en-US" sz="2800" dirty="0" smtClean="0"/>
              <a:t>Demonstration </a:t>
            </a:r>
            <a:r>
              <a:rPr lang="en-US" sz="2800" dirty="0"/>
              <a:t>of the whole cervical spine is </a:t>
            </a:r>
            <a:r>
              <a:rPr lang="en-US" sz="2800" dirty="0" smtClean="0"/>
              <a:t>achieved </a:t>
            </a:r>
            <a:r>
              <a:rPr lang="en-US" sz="2800" dirty="0"/>
              <a:t>by </a:t>
            </a:r>
            <a:r>
              <a:rPr lang="en-US" sz="2800" dirty="0" smtClean="0"/>
              <a:t>use </a:t>
            </a:r>
            <a:r>
              <a:rPr lang="en-US" sz="2800" dirty="0"/>
              <a:t>of a high centering point, which enables us to use the </a:t>
            </a:r>
            <a:r>
              <a:rPr lang="en-US" sz="2800" dirty="0" smtClean="0"/>
              <a:t>oblique </a:t>
            </a:r>
            <a:r>
              <a:rPr lang="en-US" sz="2800" dirty="0"/>
              <a:t>in this projection.</a:t>
            </a:r>
          </a:p>
          <a:p>
            <a:r>
              <a:rPr lang="en-US" sz="2800" dirty="0" smtClean="0"/>
              <a:t>The </a:t>
            </a:r>
            <a:r>
              <a:rPr lang="en-US" sz="2800" dirty="0" err="1"/>
              <a:t>pt</a:t>
            </a:r>
            <a:r>
              <a:rPr lang="en-US" sz="2800" dirty="0"/>
              <a:t> stands in the lateral position against an erect cassette holder </a:t>
            </a:r>
            <a:r>
              <a:rPr lang="en-US" sz="2800" dirty="0" smtClean="0"/>
              <a:t>or erect </a:t>
            </a:r>
            <a:r>
              <a:rPr lang="en-US" sz="2800" dirty="0" err="1"/>
              <a:t>bucky</a:t>
            </a:r>
            <a:r>
              <a:rPr lang="en-US" sz="2800" dirty="0"/>
              <a:t>, the shoulders are </a:t>
            </a:r>
            <a:r>
              <a:rPr lang="en-US" sz="2800" dirty="0" smtClean="0"/>
              <a:t>lowered </a:t>
            </a:r>
            <a:r>
              <a:rPr lang="en-US" sz="2800" dirty="0"/>
              <a:t>as much as possible if the condition allows equal weights may be held in both hands to achieve this position.</a:t>
            </a:r>
          </a:p>
          <a:p>
            <a:r>
              <a:rPr lang="en-US" sz="2800" dirty="0" smtClean="0"/>
              <a:t>Pts </a:t>
            </a:r>
            <a:r>
              <a:rPr lang="en-US" sz="2800" dirty="0"/>
              <a:t>chin is  raised to avoid superimposition of the mandible over the upper vertebrae.</a:t>
            </a:r>
          </a:p>
          <a:p>
            <a:r>
              <a:rPr lang="en-US" sz="2800" dirty="0" smtClean="0"/>
              <a:t>Along </a:t>
            </a:r>
            <a:r>
              <a:rPr lang="en-US" sz="2800" dirty="0"/>
              <a:t>FFD of 150cm is used </a:t>
            </a:r>
            <a:r>
              <a:rPr lang="en-US" sz="2800" dirty="0" smtClean="0"/>
              <a:t>to reduce magnification </a:t>
            </a:r>
            <a:r>
              <a:rPr lang="en-US" sz="2800" dirty="0"/>
              <a:t>due to the long OFD. An 18 by 24cm </a:t>
            </a:r>
            <a:r>
              <a:rPr lang="en-US" sz="2800" dirty="0" smtClean="0"/>
              <a:t>cassette </a:t>
            </a:r>
            <a:r>
              <a:rPr lang="en-US" sz="2800" dirty="0"/>
              <a:t>is supported on the vertical holder with its upper border at the level of the top of the pinna.</a:t>
            </a:r>
          </a:p>
          <a:p>
            <a:r>
              <a:rPr lang="en-US" sz="2800" dirty="0"/>
              <a:t>-Using a horizontal central ray </a:t>
            </a:r>
            <a:r>
              <a:rPr lang="en-US" sz="2800" dirty="0" err="1"/>
              <a:t>centre</a:t>
            </a:r>
            <a:r>
              <a:rPr lang="en-US" sz="2800" dirty="0"/>
              <a:t> 2.5cm </a:t>
            </a:r>
            <a:r>
              <a:rPr lang="en-US" sz="2800" dirty="0" smtClean="0"/>
              <a:t>behind </a:t>
            </a:r>
            <a:r>
              <a:rPr lang="en-US" sz="2800" dirty="0"/>
              <a:t>the angle of the </a:t>
            </a:r>
            <a:r>
              <a:rPr lang="en-US" sz="2800" dirty="0" smtClean="0"/>
              <a:t>mandible at </a:t>
            </a:r>
            <a:r>
              <a:rPr lang="en-US" sz="2800" dirty="0"/>
              <a:t>the level of C2 vertebral body.</a:t>
            </a:r>
          </a:p>
          <a:p>
            <a:endParaRPr lang="en-US" dirty="0"/>
          </a:p>
        </p:txBody>
      </p:sp>
    </p:spTree>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Title 1"/>
          <p:cNvSpPr>
            <a:spLocks noGrp="1"/>
          </p:cNvSpPr>
          <p:nvPr>
            <p:ph type="title"/>
          </p:nvPr>
        </p:nvSpPr>
        <p:spPr>
          <a:xfrm>
            <a:off x="2023873" y="97536"/>
            <a:ext cx="9480740" cy="1207008"/>
          </a:xfrm>
        </p:spPr>
        <p:txBody>
          <a:bodyPr/>
          <a:lstStyle/>
          <a:p>
            <a:r>
              <a:rPr lang="en-US" b="1" dirty="0" smtClean="0"/>
              <a:t>Special circumstances</a:t>
            </a:r>
            <a:endParaRPr lang="en-US" b="1" dirty="0"/>
          </a:p>
        </p:txBody>
      </p:sp>
      <p:sp>
        <p:nvSpPr>
          <p:cNvPr id="1048815" name="Content Placeholder 2"/>
          <p:cNvSpPr>
            <a:spLocks noGrp="1"/>
          </p:cNvSpPr>
          <p:nvPr>
            <p:ph idx="1"/>
          </p:nvPr>
        </p:nvSpPr>
        <p:spPr>
          <a:xfrm>
            <a:off x="353568" y="1304544"/>
            <a:ext cx="11692128" cy="5230368"/>
          </a:xfrm>
        </p:spPr>
        <p:txBody>
          <a:bodyPr>
            <a:normAutofit lnSpcReduction="10000"/>
          </a:bodyPr>
          <a:lstStyle/>
          <a:p>
            <a:pPr marL="0" indent="0">
              <a:buNone/>
            </a:pPr>
            <a:r>
              <a:rPr lang="en-US" b="1" dirty="0" smtClean="0"/>
              <a:t>1. </a:t>
            </a:r>
            <a:r>
              <a:rPr lang="en-US" sz="2800" b="1" dirty="0"/>
              <a:t>Diffusion technique    </a:t>
            </a:r>
          </a:p>
          <a:p>
            <a:r>
              <a:rPr lang="en-US" sz="2800" dirty="0" smtClean="0"/>
              <a:t>The </a:t>
            </a:r>
            <a:r>
              <a:rPr lang="en-US" sz="2800" dirty="0" err="1"/>
              <a:t>pt</a:t>
            </a:r>
            <a:r>
              <a:rPr lang="en-US" sz="2800" dirty="0"/>
              <a:t> is positioned as for AP for </a:t>
            </a:r>
            <a:r>
              <a:rPr lang="en-US" sz="2800" dirty="0" smtClean="0"/>
              <a:t>C 1, </a:t>
            </a:r>
            <a:r>
              <a:rPr lang="en-US" sz="2800" dirty="0"/>
              <a:t>to </a:t>
            </a:r>
            <a:r>
              <a:rPr lang="en-US" sz="2800" dirty="0" smtClean="0"/>
              <a:t>C3 and </a:t>
            </a:r>
            <a:r>
              <a:rPr lang="en-US" sz="2800" dirty="0"/>
              <a:t>the head is adequately immobilized. The </a:t>
            </a:r>
            <a:r>
              <a:rPr lang="en-US" sz="2800" dirty="0" smtClean="0"/>
              <a:t>patient </a:t>
            </a:r>
            <a:r>
              <a:rPr lang="en-US" sz="2800" dirty="0"/>
              <a:t>is instructed to open and close the mouth continuously as exposure is made.</a:t>
            </a:r>
          </a:p>
          <a:p>
            <a:r>
              <a:rPr lang="en-US" sz="2800" dirty="0" smtClean="0"/>
              <a:t>Use </a:t>
            </a:r>
            <a:r>
              <a:rPr lang="en-US" sz="2800" dirty="0"/>
              <a:t>long exposure time of about 3secs.</a:t>
            </a:r>
          </a:p>
          <a:p>
            <a:r>
              <a:rPr lang="en-US" sz="2800" dirty="0" smtClean="0"/>
              <a:t>Centre </a:t>
            </a:r>
            <a:r>
              <a:rPr lang="en-US" sz="2800" dirty="0"/>
              <a:t>to the symphysis </a:t>
            </a:r>
            <a:r>
              <a:rPr lang="en-US" sz="2800" dirty="0" err="1"/>
              <a:t>menti</a:t>
            </a:r>
            <a:r>
              <a:rPr lang="en-US" sz="2800" dirty="0" smtClean="0"/>
              <a:t>.</a:t>
            </a:r>
          </a:p>
          <a:p>
            <a:pPr marL="0" indent="0">
              <a:buNone/>
            </a:pPr>
            <a:r>
              <a:rPr lang="en-US" sz="2800" b="1" dirty="0" smtClean="0"/>
              <a:t>2. Torticollis</a:t>
            </a:r>
            <a:endParaRPr lang="en-US" sz="2800" b="1" dirty="0"/>
          </a:p>
          <a:p>
            <a:r>
              <a:rPr lang="en-US" sz="2800" dirty="0" smtClean="0"/>
              <a:t>it’s  </a:t>
            </a:r>
            <a:r>
              <a:rPr lang="en-US" sz="2800" dirty="0"/>
              <a:t>usually flexion and rotation</a:t>
            </a:r>
          </a:p>
          <a:p>
            <a:r>
              <a:rPr lang="en-US" sz="2800" dirty="0" smtClean="0"/>
              <a:t>More </a:t>
            </a:r>
            <a:r>
              <a:rPr lang="en-US" sz="2800" dirty="0"/>
              <a:t>than one exposure in </a:t>
            </a:r>
            <a:r>
              <a:rPr lang="en-US" sz="2800" dirty="0" smtClean="0"/>
              <a:t>varying </a:t>
            </a:r>
            <a:r>
              <a:rPr lang="en-US" sz="2800" dirty="0"/>
              <a:t>angles in AP and lateral position may be necessary to demonstrate all the cervical vertebrae</a:t>
            </a:r>
          </a:p>
          <a:p>
            <a:pPr marL="0" indent="0">
              <a:buNone/>
            </a:pPr>
            <a:endParaRPr lang="en-US" sz="2800" dirty="0"/>
          </a:p>
        </p:txBody>
      </p:sp>
    </p:spTree>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6" name="Title 1"/>
          <p:cNvSpPr>
            <a:spLocks noGrp="1"/>
          </p:cNvSpPr>
          <p:nvPr>
            <p:ph type="title"/>
          </p:nvPr>
        </p:nvSpPr>
        <p:spPr/>
        <p:txBody>
          <a:bodyPr/>
          <a:lstStyle/>
          <a:p>
            <a:endParaRPr lang="en-US"/>
          </a:p>
        </p:txBody>
      </p:sp>
      <p:sp>
        <p:nvSpPr>
          <p:cNvPr id="1048817" name="Content Placeholder 2"/>
          <p:cNvSpPr>
            <a:spLocks noGrp="1"/>
          </p:cNvSpPr>
          <p:nvPr>
            <p:ph idx="1"/>
          </p:nvPr>
        </p:nvSpPr>
        <p:spPr>
          <a:xfrm>
            <a:off x="670560" y="1264555"/>
            <a:ext cx="10834052" cy="5254752"/>
          </a:xfrm>
        </p:spPr>
        <p:txBody>
          <a:bodyPr>
            <a:normAutofit lnSpcReduction="10000"/>
          </a:bodyPr>
          <a:lstStyle/>
          <a:p>
            <a:pPr marL="0" indent="0">
              <a:buNone/>
            </a:pPr>
            <a:r>
              <a:rPr lang="en-US" sz="3600" b="1" dirty="0"/>
              <a:t>3.Tomography</a:t>
            </a:r>
          </a:p>
          <a:p>
            <a:r>
              <a:rPr lang="en-US" sz="3600" dirty="0" smtClean="0"/>
              <a:t>Tomography </a:t>
            </a:r>
            <a:r>
              <a:rPr lang="en-US" sz="3600" dirty="0"/>
              <a:t>may be necessary to demonstrate the </a:t>
            </a:r>
            <a:r>
              <a:rPr lang="en-US" sz="3600" dirty="0" err="1"/>
              <a:t>atlanto</a:t>
            </a:r>
            <a:r>
              <a:rPr lang="en-US" sz="3600" dirty="0"/>
              <a:t>-axial joint and the odontoid peg  when they are inadequately demonstrated in the basic views.</a:t>
            </a:r>
          </a:p>
          <a:p>
            <a:pPr marL="0" indent="0">
              <a:buNone/>
            </a:pPr>
            <a:r>
              <a:rPr lang="en-US" sz="3600" dirty="0"/>
              <a:t>4</a:t>
            </a:r>
            <a:r>
              <a:rPr lang="en-US" sz="3600" dirty="0" smtClean="0"/>
              <a:t>. </a:t>
            </a:r>
            <a:r>
              <a:rPr lang="en-US" sz="3600" b="1" dirty="0" smtClean="0"/>
              <a:t>For </a:t>
            </a:r>
            <a:r>
              <a:rPr lang="en-US" sz="3600" b="1" dirty="0"/>
              <a:t>a patient with a traumatic </a:t>
            </a:r>
            <a:r>
              <a:rPr lang="en-US" sz="3600" b="1" dirty="0" smtClean="0"/>
              <a:t>are </a:t>
            </a:r>
            <a:r>
              <a:rPr lang="en-US" sz="3600" b="1" dirty="0"/>
              <a:t>destructive lesion </a:t>
            </a:r>
            <a:r>
              <a:rPr lang="en-US" sz="3600" dirty="0"/>
              <a:t>the lateral view is performed with the horizontal beam and  vertically supported cassette.</a:t>
            </a:r>
          </a:p>
          <a:p>
            <a:endParaRPr lang="en-US" dirty="0"/>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8" name="Title 1"/>
          <p:cNvSpPr>
            <a:spLocks noGrp="1"/>
          </p:cNvSpPr>
          <p:nvPr>
            <p:ph type="title"/>
          </p:nvPr>
        </p:nvSpPr>
        <p:spPr>
          <a:xfrm>
            <a:off x="2218945" y="170688"/>
            <a:ext cx="9285668" cy="1109472"/>
          </a:xfrm>
        </p:spPr>
        <p:txBody>
          <a:bodyPr/>
          <a:lstStyle/>
          <a:p>
            <a:r>
              <a:rPr lang="en-US" b="1" dirty="0" smtClean="0"/>
              <a:t>Supplementary views</a:t>
            </a:r>
            <a:endParaRPr lang="en-US" b="1" dirty="0"/>
          </a:p>
        </p:txBody>
      </p:sp>
      <p:sp>
        <p:nvSpPr>
          <p:cNvPr id="1048819" name="Content Placeholder 2"/>
          <p:cNvSpPr>
            <a:spLocks noGrp="1"/>
          </p:cNvSpPr>
          <p:nvPr>
            <p:ph idx="1"/>
          </p:nvPr>
        </p:nvSpPr>
        <p:spPr>
          <a:xfrm>
            <a:off x="121920" y="1024128"/>
            <a:ext cx="12070080" cy="5833872"/>
          </a:xfrm>
        </p:spPr>
        <p:txBody>
          <a:bodyPr>
            <a:normAutofit lnSpcReduction="10000"/>
          </a:bodyPr>
          <a:lstStyle/>
          <a:p>
            <a:pPr marL="0" indent="0">
              <a:buNone/>
            </a:pPr>
            <a:r>
              <a:rPr lang="en-US" sz="4000" b="1" dirty="0" smtClean="0"/>
              <a:t>1.Posterior </a:t>
            </a:r>
            <a:r>
              <a:rPr lang="en-US" sz="4000" b="1" dirty="0"/>
              <a:t>and anterior oblique </a:t>
            </a:r>
          </a:p>
          <a:p>
            <a:r>
              <a:rPr lang="en-US" sz="4000" dirty="0" smtClean="0"/>
              <a:t>These </a:t>
            </a:r>
            <a:r>
              <a:rPr lang="en-US" sz="4000" dirty="0"/>
              <a:t>are performed to demonstrate the </a:t>
            </a:r>
            <a:r>
              <a:rPr lang="en-US" sz="4000" dirty="0" smtClean="0"/>
              <a:t>intervertebral foramina </a:t>
            </a:r>
            <a:r>
              <a:rPr lang="en-US" sz="4000" dirty="0"/>
              <a:t>both sides are examined.</a:t>
            </a:r>
          </a:p>
          <a:p>
            <a:r>
              <a:rPr lang="en-US" sz="4000" dirty="0" smtClean="0"/>
              <a:t>One </a:t>
            </a:r>
            <a:r>
              <a:rPr lang="en-US" sz="4000" dirty="0"/>
              <a:t>may perform </a:t>
            </a:r>
            <a:r>
              <a:rPr lang="en-US" sz="4000" dirty="0" smtClean="0"/>
              <a:t>either </a:t>
            </a:r>
            <a:r>
              <a:rPr lang="en-US" sz="4000" dirty="0"/>
              <a:t>posterior oblique or anterior oblique. The posterior </a:t>
            </a:r>
            <a:r>
              <a:rPr lang="en-US" sz="4000" dirty="0" err="1"/>
              <a:t>obliques</a:t>
            </a:r>
            <a:r>
              <a:rPr lang="en-US" sz="4000" dirty="0"/>
              <a:t> are more preferable </a:t>
            </a:r>
            <a:r>
              <a:rPr lang="en-US" sz="4000" dirty="0" smtClean="0"/>
              <a:t>because </a:t>
            </a:r>
            <a:r>
              <a:rPr lang="en-US" sz="4000" dirty="0"/>
              <a:t>of ease of positioning and the fact that the shadow of the mandible is further than the case in anterior </a:t>
            </a:r>
            <a:r>
              <a:rPr lang="en-US" sz="4000" dirty="0" err="1"/>
              <a:t>obliques</a:t>
            </a:r>
            <a:endParaRPr lang="en-US" sz="4000" dirty="0"/>
          </a:p>
          <a:p>
            <a:pPr marL="0" indent="0">
              <a:buNone/>
            </a:pPr>
            <a:endParaRPr lang="en-US" b="1" dirty="0"/>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0" name="Title 1"/>
          <p:cNvSpPr>
            <a:spLocks noGrp="1"/>
          </p:cNvSpPr>
          <p:nvPr>
            <p:ph type="title"/>
          </p:nvPr>
        </p:nvSpPr>
        <p:spPr>
          <a:xfrm>
            <a:off x="2267805" y="0"/>
            <a:ext cx="8911687" cy="1280890"/>
          </a:xfrm>
        </p:spPr>
        <p:txBody>
          <a:bodyPr/>
          <a:lstStyle/>
          <a:p>
            <a:r>
              <a:rPr lang="en-US" b="1" dirty="0"/>
              <a:t>Posterior oblique</a:t>
            </a:r>
            <a:br>
              <a:rPr lang="en-US" b="1" dirty="0"/>
            </a:br>
            <a:endParaRPr lang="en-GB" dirty="0"/>
          </a:p>
        </p:txBody>
      </p:sp>
      <p:sp>
        <p:nvSpPr>
          <p:cNvPr id="1048821" name="Content Placeholder 2"/>
          <p:cNvSpPr>
            <a:spLocks noGrp="1"/>
          </p:cNvSpPr>
          <p:nvPr>
            <p:ph idx="1"/>
          </p:nvPr>
        </p:nvSpPr>
        <p:spPr>
          <a:xfrm>
            <a:off x="690880" y="1137920"/>
            <a:ext cx="11501120" cy="5506720"/>
          </a:xfrm>
        </p:spPr>
        <p:txBody>
          <a:bodyPr>
            <a:normAutofit fontScale="92500"/>
          </a:bodyPr>
          <a:lstStyle/>
          <a:p>
            <a:pPr marL="0" indent="0">
              <a:buNone/>
            </a:pPr>
            <a:r>
              <a:rPr lang="en-US" sz="3200" dirty="0"/>
              <a:t>P.P</a:t>
            </a:r>
          </a:p>
          <a:p>
            <a:r>
              <a:rPr lang="en-US" sz="3200" dirty="0"/>
              <a:t>The </a:t>
            </a:r>
            <a:r>
              <a:rPr lang="en-US" sz="3200" dirty="0" err="1"/>
              <a:t>pt</a:t>
            </a:r>
            <a:r>
              <a:rPr lang="en-US" sz="3200" dirty="0"/>
              <a:t> stands facing the tube, he is then rotated 45 degrees each side, the chin is placed in the lateral position to avoid the ramus obscuring the upper foramina.</a:t>
            </a:r>
          </a:p>
          <a:p>
            <a:r>
              <a:rPr lang="en-US" sz="3200" dirty="0"/>
              <a:t>Centre in the mid cervical region with the tube angled 15 degrees </a:t>
            </a:r>
            <a:r>
              <a:rPr lang="en-US" sz="3200" dirty="0" err="1"/>
              <a:t>cephalad</a:t>
            </a:r>
            <a:r>
              <a:rPr lang="en-US" sz="3200" dirty="0"/>
              <a:t>.</a:t>
            </a:r>
          </a:p>
          <a:p>
            <a:pPr marL="0" indent="0">
              <a:buNone/>
            </a:pPr>
            <a:r>
              <a:rPr lang="en-US" sz="3200" b="1" dirty="0"/>
              <a:t>NOTE;</a:t>
            </a:r>
          </a:p>
          <a:p>
            <a:r>
              <a:rPr lang="en-US" sz="3200" dirty="0"/>
              <a:t>When you do a LP oblique you demonstrate right and Right and Posterior oblique to demonstrate the left.</a:t>
            </a:r>
          </a:p>
          <a:p>
            <a:r>
              <a:rPr lang="en-US" sz="3200" dirty="0"/>
              <a:t>Clear marking is essential</a:t>
            </a:r>
            <a:r>
              <a:rPr lang="en-US" dirty="0"/>
              <a:t>.</a:t>
            </a:r>
          </a:p>
          <a:p>
            <a:endParaRPr lang="en-GB" dirty="0"/>
          </a:p>
        </p:txBody>
      </p:sp>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2" name="Title 1"/>
          <p:cNvSpPr>
            <a:spLocks noGrp="1"/>
          </p:cNvSpPr>
          <p:nvPr>
            <p:ph type="title"/>
          </p:nvPr>
        </p:nvSpPr>
        <p:spPr>
          <a:xfrm>
            <a:off x="1981201" y="193184"/>
            <a:ext cx="9523412" cy="772732"/>
          </a:xfrm>
        </p:spPr>
        <p:txBody>
          <a:bodyPr/>
          <a:lstStyle/>
          <a:p>
            <a:r>
              <a:rPr lang="en-GB" b="1" dirty="0" smtClean="0"/>
              <a:t>Antero Posterior</a:t>
            </a:r>
            <a:endParaRPr lang="en-GB" b="1" dirty="0"/>
          </a:p>
        </p:txBody>
      </p:sp>
      <p:sp>
        <p:nvSpPr>
          <p:cNvPr id="1048823" name="Content Placeholder 2"/>
          <p:cNvSpPr>
            <a:spLocks noGrp="1"/>
          </p:cNvSpPr>
          <p:nvPr>
            <p:ph idx="1"/>
          </p:nvPr>
        </p:nvSpPr>
        <p:spPr>
          <a:xfrm>
            <a:off x="695459" y="1313645"/>
            <a:ext cx="11230378" cy="5422006"/>
          </a:xfrm>
        </p:spPr>
        <p:txBody>
          <a:bodyPr>
            <a:normAutofit/>
          </a:bodyPr>
          <a:lstStyle/>
          <a:p>
            <a:r>
              <a:rPr lang="en-GB" sz="2400" dirty="0" smtClean="0"/>
              <a:t>The patient is placed in the supine or upright position with their back against the cassette, the shoulders lie in the same  horizontal plane to prevent rotation</a:t>
            </a:r>
          </a:p>
          <a:p>
            <a:r>
              <a:rPr lang="en-GB" sz="2400" dirty="0" smtClean="0"/>
              <a:t>Align the medial plane of the patients body to the midline of the cassette.</a:t>
            </a:r>
          </a:p>
          <a:p>
            <a:r>
              <a:rPr lang="en-GB" sz="2400" dirty="0" smtClean="0"/>
              <a:t>The chin is raised such that the line from the upper occlusal plane to the base od skull is perpendicular to the cassette to prevent superimposition of the mandible</a:t>
            </a:r>
          </a:p>
          <a:p>
            <a:r>
              <a:rPr lang="en-GB" sz="2400" dirty="0" smtClean="0"/>
              <a:t>Centre the cassette at the level of C4</a:t>
            </a:r>
          </a:p>
          <a:p>
            <a:r>
              <a:rPr lang="en-GB" sz="2400" dirty="0" smtClean="0"/>
              <a:t>The CR is directed through the C4 at an angle of 20 degrees </a:t>
            </a:r>
            <a:r>
              <a:rPr lang="en-GB" sz="2400" dirty="0" err="1" smtClean="0"/>
              <a:t>cephalad</a:t>
            </a:r>
            <a:endParaRPr lang="en-GB" sz="2400" dirty="0"/>
          </a:p>
          <a:p>
            <a:r>
              <a:rPr lang="en-GB" sz="2400" dirty="0" smtClean="0"/>
              <a:t>An 18cmX24cm cassette appropriately marked is used. FFD 150cm </a:t>
            </a:r>
            <a:endParaRPr lang="en-GB" sz="2400" dirty="0"/>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Title 1"/>
          <p:cNvSpPr>
            <a:spLocks noGrp="1"/>
          </p:cNvSpPr>
          <p:nvPr>
            <p:ph type="title"/>
          </p:nvPr>
        </p:nvSpPr>
        <p:spPr>
          <a:xfrm>
            <a:off x="1670305" y="353568"/>
            <a:ext cx="9834308" cy="816864"/>
          </a:xfrm>
        </p:spPr>
        <p:txBody>
          <a:bodyPr>
            <a:normAutofit/>
          </a:bodyPr>
          <a:lstStyle/>
          <a:p>
            <a:r>
              <a:rPr lang="en-US" b="1" dirty="0" smtClean="0"/>
              <a:t>2. </a:t>
            </a:r>
            <a:r>
              <a:rPr lang="en-US" b="1" dirty="0" err="1" smtClean="0"/>
              <a:t>Atlanto</a:t>
            </a:r>
            <a:r>
              <a:rPr lang="en-US" b="1" dirty="0" smtClean="0"/>
              <a:t> – occipital joint</a:t>
            </a:r>
            <a:endParaRPr lang="en-US" b="1" dirty="0"/>
          </a:p>
        </p:txBody>
      </p:sp>
      <p:sp>
        <p:nvSpPr>
          <p:cNvPr id="1048825" name="Content Placeholder 2"/>
          <p:cNvSpPr>
            <a:spLocks noGrp="1"/>
          </p:cNvSpPr>
          <p:nvPr>
            <p:ph idx="1"/>
          </p:nvPr>
        </p:nvSpPr>
        <p:spPr>
          <a:xfrm>
            <a:off x="682752" y="1475232"/>
            <a:ext cx="10821860" cy="5132832"/>
          </a:xfrm>
        </p:spPr>
        <p:txBody>
          <a:bodyPr>
            <a:normAutofit/>
          </a:bodyPr>
          <a:lstStyle/>
          <a:p>
            <a:pPr marL="514350" indent="-514350">
              <a:buAutoNum type="romanLcParenR"/>
            </a:pPr>
            <a:r>
              <a:rPr lang="en-US" sz="3200" b="1" dirty="0" smtClean="0"/>
              <a:t>Lateral :- </a:t>
            </a:r>
          </a:p>
          <a:p>
            <a:pPr marL="0" indent="0">
              <a:buNone/>
            </a:pPr>
            <a:r>
              <a:rPr lang="en-US" sz="3200" dirty="0" smtClean="0"/>
              <a:t>Head is placed in the lateral position and immobilized. Centre 2.5cm below the external auditory meatus</a:t>
            </a:r>
          </a:p>
          <a:p>
            <a:pPr marL="0" indent="0">
              <a:buNone/>
            </a:pPr>
            <a:r>
              <a:rPr lang="en-US" sz="3200" b="1" dirty="0" smtClean="0"/>
              <a:t>ii) Oblique (frontal occipital oblique)</a:t>
            </a:r>
          </a:p>
          <a:p>
            <a:pPr marL="0" indent="0">
              <a:buNone/>
            </a:pPr>
            <a:r>
              <a:rPr lang="en-US" sz="3200" dirty="0" smtClean="0"/>
              <a:t>The patient is placed in the supine position with the median sagittal plane, perpendicular to the film, turn the head 15 degrees to each side in turn.</a:t>
            </a:r>
          </a:p>
          <a:p>
            <a:pPr marL="0" indent="0">
              <a:buNone/>
            </a:pPr>
            <a:r>
              <a:rPr lang="en-US" sz="3200" dirty="0" smtClean="0"/>
              <a:t>Centre in the mid-line of the orbit near the tube</a:t>
            </a:r>
            <a:endParaRPr lang="en-US" sz="3200" dirty="0"/>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Title 1"/>
          <p:cNvSpPr>
            <a:spLocks noGrp="1"/>
          </p:cNvSpPr>
          <p:nvPr>
            <p:ph type="title"/>
          </p:nvPr>
        </p:nvSpPr>
        <p:spPr>
          <a:xfrm>
            <a:off x="2592925" y="121920"/>
            <a:ext cx="8911687" cy="804672"/>
          </a:xfrm>
        </p:spPr>
        <p:txBody>
          <a:bodyPr/>
          <a:lstStyle/>
          <a:p>
            <a:r>
              <a:rPr lang="en-US" b="1" dirty="0" smtClean="0"/>
              <a:t>3. Mobility and stability </a:t>
            </a:r>
            <a:endParaRPr lang="en-US" b="1" dirty="0"/>
          </a:p>
        </p:txBody>
      </p:sp>
      <p:sp>
        <p:nvSpPr>
          <p:cNvPr id="1048827" name="Content Placeholder 2"/>
          <p:cNvSpPr>
            <a:spLocks noGrp="1"/>
          </p:cNvSpPr>
          <p:nvPr>
            <p:ph idx="1"/>
          </p:nvPr>
        </p:nvSpPr>
        <p:spPr>
          <a:xfrm>
            <a:off x="573024" y="1146048"/>
            <a:ext cx="11618976" cy="5711952"/>
          </a:xfrm>
        </p:spPr>
        <p:txBody>
          <a:bodyPr>
            <a:normAutofit/>
          </a:bodyPr>
          <a:lstStyle/>
          <a:p>
            <a:pPr marL="0" indent="0">
              <a:buNone/>
            </a:pPr>
            <a:r>
              <a:rPr lang="en-US" sz="3200" b="1" dirty="0" smtClean="0"/>
              <a:t>Lateral views in flexion and extension</a:t>
            </a:r>
          </a:p>
          <a:p>
            <a:r>
              <a:rPr lang="en-US" sz="3200" dirty="0" smtClean="0"/>
              <a:t>Two radiographs are taken, one in full flexion so that the chin rests on the chest and one in full extension</a:t>
            </a:r>
          </a:p>
          <a:p>
            <a:r>
              <a:rPr lang="en-US" sz="3200" dirty="0" smtClean="0"/>
              <a:t>Centre mid cervical region</a:t>
            </a:r>
          </a:p>
          <a:p>
            <a:pPr marL="0" indent="0">
              <a:buNone/>
            </a:pPr>
            <a:r>
              <a:rPr lang="en-US" sz="3200" b="1" dirty="0" smtClean="0"/>
              <a:t>Note</a:t>
            </a:r>
          </a:p>
          <a:p>
            <a:r>
              <a:rPr lang="en-US" sz="3200" dirty="0" smtClean="0"/>
              <a:t>For the flexion view the cassette should be placed  transversely </a:t>
            </a:r>
            <a:endParaRPr lang="en-US" sz="3200"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endParaRPr lang="en-US"/>
          </a:p>
        </p:txBody>
      </p:sp>
      <p:sp>
        <p:nvSpPr>
          <p:cNvPr id="1048647" name="Content Placeholder 2"/>
          <p:cNvSpPr>
            <a:spLocks noGrp="1"/>
          </p:cNvSpPr>
          <p:nvPr>
            <p:ph idx="1"/>
          </p:nvPr>
        </p:nvSpPr>
        <p:spPr>
          <a:xfrm>
            <a:off x="889686" y="1322173"/>
            <a:ext cx="10614926" cy="5535827"/>
          </a:xfrm>
        </p:spPr>
        <p:txBody>
          <a:bodyPr>
            <a:normAutofit/>
          </a:bodyPr>
          <a:lstStyle/>
          <a:p>
            <a:r>
              <a:rPr lang="en-US" sz="3200" b="1" dirty="0"/>
              <a:t>lateral</a:t>
            </a:r>
            <a:r>
              <a:rPr lang="en-US" sz="3200" dirty="0"/>
              <a:t> is away from the midline (Latin: side)</a:t>
            </a:r>
          </a:p>
          <a:p>
            <a:r>
              <a:rPr lang="en-US" sz="3200" b="1" dirty="0"/>
              <a:t>proximal </a:t>
            </a:r>
            <a:r>
              <a:rPr lang="en-US" sz="3200" dirty="0"/>
              <a:t>is towards the </a:t>
            </a:r>
            <a:r>
              <a:rPr lang="en-US" sz="3200" dirty="0" err="1"/>
              <a:t>centre</a:t>
            </a:r>
            <a:r>
              <a:rPr lang="en-US" sz="3200" dirty="0"/>
              <a:t> of the body (Latin: near)</a:t>
            </a:r>
          </a:p>
          <a:p>
            <a:r>
              <a:rPr lang="en-US" sz="3200" b="1" dirty="0"/>
              <a:t>distal</a:t>
            </a:r>
            <a:r>
              <a:rPr lang="en-US" sz="3200" dirty="0"/>
              <a:t> is away from the </a:t>
            </a:r>
            <a:r>
              <a:rPr lang="en-US" sz="3200" dirty="0" err="1"/>
              <a:t>centre</a:t>
            </a:r>
            <a:r>
              <a:rPr lang="en-US" sz="3200" dirty="0"/>
              <a:t> of the body (Latin: far)</a:t>
            </a:r>
          </a:p>
          <a:p>
            <a:r>
              <a:rPr lang="en-US" sz="3200" b="1" dirty="0"/>
              <a:t>superficial</a:t>
            </a:r>
            <a:r>
              <a:rPr lang="en-US" sz="3200" dirty="0"/>
              <a:t> is towards the surface of the body</a:t>
            </a:r>
          </a:p>
          <a:p>
            <a:r>
              <a:rPr lang="en-US" sz="3200" b="1" dirty="0"/>
              <a:t>deep</a:t>
            </a:r>
            <a:r>
              <a:rPr lang="en-US" sz="3200" dirty="0"/>
              <a:t> is away from the surface of the body</a:t>
            </a:r>
          </a:p>
          <a:p>
            <a:r>
              <a:rPr lang="en-US" sz="3200" b="1" dirty="0"/>
              <a:t>ipsilateral</a:t>
            </a:r>
            <a:r>
              <a:rPr lang="en-US" sz="3200" dirty="0"/>
              <a:t> is on the same side of the body</a:t>
            </a:r>
          </a:p>
          <a:p>
            <a:r>
              <a:rPr lang="en-US" sz="3200" b="1" dirty="0"/>
              <a:t>contralateral</a:t>
            </a:r>
            <a:r>
              <a:rPr lang="en-US" sz="3200" dirty="0"/>
              <a:t> is on the opposite side of the body</a:t>
            </a:r>
          </a:p>
          <a:p>
            <a:endParaRPr lang="en-US" sz="3200" dirty="0"/>
          </a:p>
          <a:p>
            <a:endParaRPr lang="en-US" dirty="0"/>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8" name="Title 1"/>
          <p:cNvSpPr>
            <a:spLocks noGrp="1"/>
          </p:cNvSpPr>
          <p:nvPr>
            <p:ph type="title"/>
          </p:nvPr>
        </p:nvSpPr>
        <p:spPr>
          <a:xfrm>
            <a:off x="2592925" y="268224"/>
            <a:ext cx="8911687" cy="829056"/>
          </a:xfrm>
        </p:spPr>
        <p:txBody>
          <a:bodyPr/>
          <a:lstStyle/>
          <a:p>
            <a:r>
              <a:rPr lang="en-US" b="1" dirty="0" smtClean="0"/>
              <a:t>CERVICO- THORACIC SPINE</a:t>
            </a:r>
            <a:endParaRPr lang="en-US" b="1" dirty="0"/>
          </a:p>
        </p:txBody>
      </p:sp>
      <p:sp>
        <p:nvSpPr>
          <p:cNvPr id="1048829" name="Content Placeholder 2"/>
          <p:cNvSpPr>
            <a:spLocks noGrp="1"/>
          </p:cNvSpPr>
          <p:nvPr>
            <p:ph idx="1"/>
          </p:nvPr>
        </p:nvSpPr>
        <p:spPr>
          <a:xfrm>
            <a:off x="536448" y="1304544"/>
            <a:ext cx="11180064" cy="5388864"/>
          </a:xfrm>
        </p:spPr>
        <p:txBody>
          <a:bodyPr>
            <a:normAutofit/>
          </a:bodyPr>
          <a:lstStyle/>
          <a:p>
            <a:r>
              <a:rPr lang="en-US" sz="3200" dirty="0" smtClean="0"/>
              <a:t>Request for this region should include both the lower cervical spine and upper thoracic spine, the resultant radiograph should include C4-T4. 24cm by 30cm cassette is used or 30cm by 40cm for a big patient</a:t>
            </a:r>
          </a:p>
          <a:p>
            <a:r>
              <a:rPr lang="en-US" sz="3200" dirty="0" smtClean="0"/>
              <a:t>Basic views </a:t>
            </a:r>
          </a:p>
          <a:p>
            <a:pPr marL="514350" indent="-514350">
              <a:buAutoNum type="romanLcParenR"/>
            </a:pPr>
            <a:r>
              <a:rPr lang="en-US" sz="3200" dirty="0" err="1" smtClean="0"/>
              <a:t>antero</a:t>
            </a:r>
            <a:r>
              <a:rPr lang="en-US" sz="3200" dirty="0" smtClean="0"/>
              <a:t>-posterior</a:t>
            </a:r>
          </a:p>
          <a:p>
            <a:pPr marL="514350" indent="-514350">
              <a:buAutoNum type="romanLcParenR"/>
            </a:pPr>
            <a:r>
              <a:rPr lang="en-US" sz="3200" dirty="0" smtClean="0"/>
              <a:t>Lateral</a:t>
            </a:r>
          </a:p>
          <a:p>
            <a:pPr marL="514350" indent="-514350">
              <a:buAutoNum type="romanLcParenR"/>
            </a:pPr>
            <a:r>
              <a:rPr lang="en-US" sz="3200" dirty="0" smtClean="0"/>
              <a:t>Posterior oblique</a:t>
            </a:r>
            <a:endParaRPr lang="en-US" sz="3200" dirty="0"/>
          </a:p>
        </p:txBody>
      </p:sp>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Title 1"/>
          <p:cNvSpPr>
            <a:spLocks noGrp="1"/>
          </p:cNvSpPr>
          <p:nvPr>
            <p:ph type="title"/>
          </p:nvPr>
        </p:nvSpPr>
        <p:spPr>
          <a:xfrm>
            <a:off x="1658113" y="292608"/>
            <a:ext cx="9846500" cy="1036320"/>
          </a:xfrm>
        </p:spPr>
        <p:txBody>
          <a:bodyPr/>
          <a:lstStyle/>
          <a:p>
            <a:r>
              <a:rPr lang="en-US" b="1" dirty="0" smtClean="0"/>
              <a:t>Antero- posterior </a:t>
            </a:r>
            <a:endParaRPr lang="en-US" b="1" dirty="0"/>
          </a:p>
        </p:txBody>
      </p:sp>
      <p:sp>
        <p:nvSpPr>
          <p:cNvPr id="1048831" name="Content Placeholder 2"/>
          <p:cNvSpPr>
            <a:spLocks noGrp="1"/>
          </p:cNvSpPr>
          <p:nvPr>
            <p:ph idx="1"/>
          </p:nvPr>
        </p:nvSpPr>
        <p:spPr>
          <a:xfrm>
            <a:off x="1085088" y="1146048"/>
            <a:ext cx="10936224" cy="5827776"/>
          </a:xfrm>
        </p:spPr>
        <p:txBody>
          <a:bodyPr>
            <a:normAutofit/>
          </a:bodyPr>
          <a:lstStyle/>
          <a:p>
            <a:r>
              <a:rPr lang="en-US" sz="3600" dirty="0" smtClean="0"/>
              <a:t>The patient lies supine in the middle of the x-ray table and may be made comfortable, a 24cmX30cm cassette appropriately marked is placed in the </a:t>
            </a:r>
            <a:r>
              <a:rPr lang="en-US" sz="3600" dirty="0" err="1" smtClean="0"/>
              <a:t>bucky</a:t>
            </a:r>
            <a:r>
              <a:rPr lang="en-US" sz="3600" dirty="0" smtClean="0"/>
              <a:t> tray with its center at the level of the sternal notch</a:t>
            </a:r>
          </a:p>
          <a:p>
            <a:r>
              <a:rPr lang="en-US" sz="3600" dirty="0" smtClean="0"/>
              <a:t>The perpendicular central ray is </a:t>
            </a:r>
            <a:r>
              <a:rPr lang="en-US" sz="3600" dirty="0" err="1" smtClean="0"/>
              <a:t>centred</a:t>
            </a:r>
            <a:r>
              <a:rPr lang="en-US" sz="3600" dirty="0" smtClean="0"/>
              <a:t> to the sternal notch</a:t>
            </a:r>
            <a:endParaRPr lang="en-US" sz="3600" dirty="0"/>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Title 1"/>
          <p:cNvSpPr>
            <a:spLocks noGrp="1"/>
          </p:cNvSpPr>
          <p:nvPr>
            <p:ph type="title"/>
          </p:nvPr>
        </p:nvSpPr>
        <p:spPr>
          <a:xfrm>
            <a:off x="1706881" y="134112"/>
            <a:ext cx="9797732" cy="1097280"/>
          </a:xfrm>
        </p:spPr>
        <p:txBody>
          <a:bodyPr/>
          <a:lstStyle/>
          <a:p>
            <a:r>
              <a:rPr lang="en-US" b="1" dirty="0" smtClean="0"/>
              <a:t>Lateral ( three approaches</a:t>
            </a:r>
            <a:r>
              <a:rPr lang="en-US" dirty="0" smtClean="0"/>
              <a:t>)</a:t>
            </a:r>
            <a:endParaRPr lang="en-US" dirty="0"/>
          </a:p>
        </p:txBody>
      </p:sp>
      <p:sp>
        <p:nvSpPr>
          <p:cNvPr id="1048833" name="Content Placeholder 2"/>
          <p:cNvSpPr>
            <a:spLocks noGrp="1"/>
          </p:cNvSpPr>
          <p:nvPr>
            <p:ph idx="1"/>
          </p:nvPr>
        </p:nvSpPr>
        <p:spPr>
          <a:xfrm>
            <a:off x="743712" y="1072896"/>
            <a:ext cx="11448288" cy="5657088"/>
          </a:xfrm>
        </p:spPr>
        <p:txBody>
          <a:bodyPr>
            <a:normAutofit/>
          </a:bodyPr>
          <a:lstStyle/>
          <a:p>
            <a:r>
              <a:rPr lang="en-US" sz="3600" b="1" dirty="0" smtClean="0"/>
              <a:t>Lateral 1</a:t>
            </a:r>
          </a:p>
          <a:p>
            <a:r>
              <a:rPr lang="en-US" sz="3600" dirty="0" smtClean="0"/>
              <a:t>With the patient erect in the lateral position the shoulders are depressed to the lowest possible level. The patient may hold appropriate weights in both hands</a:t>
            </a:r>
          </a:p>
          <a:p>
            <a:r>
              <a:rPr lang="en-US" sz="3600" dirty="0" smtClean="0"/>
              <a:t>A 24cmX30cm cassette appropriately marked is placed in the </a:t>
            </a:r>
            <a:r>
              <a:rPr lang="en-US" sz="3600" dirty="0" err="1" smtClean="0"/>
              <a:t>bucky</a:t>
            </a:r>
            <a:r>
              <a:rPr lang="en-US" sz="3600" dirty="0" smtClean="0"/>
              <a:t> tray to include the region</a:t>
            </a:r>
          </a:p>
          <a:p>
            <a:r>
              <a:rPr lang="en-US" sz="3600" dirty="0" smtClean="0"/>
              <a:t>Centre at the level of the 3</a:t>
            </a:r>
            <a:r>
              <a:rPr lang="en-US" sz="3600" baseline="30000" dirty="0" smtClean="0"/>
              <a:t>rd</a:t>
            </a:r>
            <a:r>
              <a:rPr lang="en-US" sz="3600" dirty="0" smtClean="0"/>
              <a:t> cervical vertebrae using horizontal ray</a:t>
            </a:r>
            <a:endParaRPr lang="en-US" sz="3600" dirty="0"/>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Title 1"/>
          <p:cNvSpPr>
            <a:spLocks noGrp="1"/>
          </p:cNvSpPr>
          <p:nvPr>
            <p:ph type="title"/>
          </p:nvPr>
        </p:nvSpPr>
        <p:spPr>
          <a:xfrm>
            <a:off x="2592925" y="195072"/>
            <a:ext cx="8911687" cy="914400"/>
          </a:xfrm>
        </p:spPr>
        <p:txBody>
          <a:bodyPr/>
          <a:lstStyle/>
          <a:p>
            <a:r>
              <a:rPr lang="en-US" b="1" dirty="0" smtClean="0"/>
              <a:t>Lateral 2</a:t>
            </a:r>
            <a:endParaRPr lang="en-US" b="1" dirty="0"/>
          </a:p>
        </p:txBody>
      </p:sp>
      <p:sp>
        <p:nvSpPr>
          <p:cNvPr id="1048835" name="Content Placeholder 2"/>
          <p:cNvSpPr>
            <a:spLocks noGrp="1"/>
          </p:cNvSpPr>
          <p:nvPr>
            <p:ph idx="1"/>
          </p:nvPr>
        </p:nvSpPr>
        <p:spPr>
          <a:xfrm>
            <a:off x="573024" y="1292352"/>
            <a:ext cx="11301984" cy="5401056"/>
          </a:xfrm>
        </p:spPr>
        <p:txBody>
          <a:bodyPr>
            <a:normAutofit/>
          </a:bodyPr>
          <a:lstStyle/>
          <a:p>
            <a:r>
              <a:rPr lang="en-US" sz="3200" dirty="0" smtClean="0"/>
              <a:t>For spinous processes</a:t>
            </a:r>
          </a:p>
          <a:p>
            <a:r>
              <a:rPr lang="en-US" sz="3200" dirty="0" smtClean="0"/>
              <a:t>With the patient in the general lateral position the arms are brought forward and the neck flexed so that the chin may rest on the upper chest, in this position the shoulders are well forward in front of the vertebral bodies</a:t>
            </a:r>
          </a:p>
          <a:p>
            <a:r>
              <a:rPr lang="en-US" sz="3200" dirty="0" smtClean="0"/>
              <a:t>Centre at the T1 at the level of the head of the </a:t>
            </a:r>
            <a:r>
              <a:rPr lang="en-US" sz="3200" dirty="0" err="1" smtClean="0"/>
              <a:t>humerus</a:t>
            </a:r>
            <a:endParaRPr lang="en-US" sz="3200" dirty="0"/>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Title 1"/>
          <p:cNvSpPr>
            <a:spLocks noGrp="1"/>
          </p:cNvSpPr>
          <p:nvPr>
            <p:ph type="title"/>
          </p:nvPr>
        </p:nvSpPr>
        <p:spPr>
          <a:xfrm>
            <a:off x="2592925" y="231648"/>
            <a:ext cx="8911687" cy="865632"/>
          </a:xfrm>
        </p:spPr>
        <p:txBody>
          <a:bodyPr/>
          <a:lstStyle/>
          <a:p>
            <a:r>
              <a:rPr lang="en-US" b="1" dirty="0" smtClean="0"/>
              <a:t>Lateral 3</a:t>
            </a:r>
            <a:endParaRPr lang="en-US" b="1" dirty="0"/>
          </a:p>
        </p:txBody>
      </p:sp>
      <p:sp>
        <p:nvSpPr>
          <p:cNvPr id="1048837" name="Content Placeholder 2"/>
          <p:cNvSpPr>
            <a:spLocks noGrp="1"/>
          </p:cNvSpPr>
          <p:nvPr>
            <p:ph idx="1"/>
          </p:nvPr>
        </p:nvSpPr>
        <p:spPr>
          <a:xfrm>
            <a:off x="536448" y="1267968"/>
            <a:ext cx="11655552" cy="5590032"/>
          </a:xfrm>
        </p:spPr>
        <p:txBody>
          <a:bodyPr>
            <a:normAutofit/>
          </a:bodyPr>
          <a:lstStyle/>
          <a:p>
            <a:r>
              <a:rPr lang="en-US" sz="4000" dirty="0" smtClean="0"/>
              <a:t>The patient stands against the erect </a:t>
            </a:r>
            <a:r>
              <a:rPr lang="en-US" sz="4000" dirty="0" err="1" smtClean="0"/>
              <a:t>bucky</a:t>
            </a:r>
            <a:r>
              <a:rPr lang="en-US" sz="4000" dirty="0" smtClean="0"/>
              <a:t> with the arm nearest to the film folded over the head, the patient is then instructed to bend a little downwards the tube. In this position the shoulders are at different levels.</a:t>
            </a:r>
          </a:p>
          <a:p>
            <a:r>
              <a:rPr lang="en-US" sz="4000" dirty="0" smtClean="0"/>
              <a:t>Centre just above the shoulder nearest to the tube with tube angled 15 degrees </a:t>
            </a:r>
            <a:r>
              <a:rPr lang="en-US" sz="4000" dirty="0" err="1" smtClean="0"/>
              <a:t>caudad</a:t>
            </a:r>
            <a:endParaRPr lang="en-US" sz="4000" dirty="0"/>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Title 1"/>
          <p:cNvSpPr>
            <a:spLocks noGrp="1"/>
          </p:cNvSpPr>
          <p:nvPr>
            <p:ph type="title"/>
          </p:nvPr>
        </p:nvSpPr>
        <p:spPr>
          <a:xfrm>
            <a:off x="1743457" y="170688"/>
            <a:ext cx="9761156" cy="829056"/>
          </a:xfrm>
        </p:spPr>
        <p:txBody>
          <a:bodyPr/>
          <a:lstStyle/>
          <a:p>
            <a:r>
              <a:rPr lang="en-US" b="1" dirty="0" smtClean="0"/>
              <a:t>Posterior- Oblique</a:t>
            </a:r>
            <a:endParaRPr lang="en-US" b="1" dirty="0"/>
          </a:p>
        </p:txBody>
      </p:sp>
      <p:sp>
        <p:nvSpPr>
          <p:cNvPr id="1048839" name="Content Placeholder 2"/>
          <p:cNvSpPr>
            <a:spLocks noGrp="1"/>
          </p:cNvSpPr>
          <p:nvPr>
            <p:ph idx="1"/>
          </p:nvPr>
        </p:nvSpPr>
        <p:spPr>
          <a:xfrm>
            <a:off x="719328" y="1231392"/>
            <a:ext cx="11350752" cy="5352288"/>
          </a:xfrm>
        </p:spPr>
        <p:txBody>
          <a:bodyPr>
            <a:normAutofit fontScale="85000" lnSpcReduction="20000"/>
          </a:bodyPr>
          <a:lstStyle/>
          <a:p>
            <a:r>
              <a:rPr lang="en-US" sz="3600" dirty="0" smtClean="0"/>
              <a:t>From the lateral position the shoulder nearest to the tube is rotated slightly backwards about 20 degrees and the spine adjusted to be at the middle of the coach. </a:t>
            </a:r>
          </a:p>
          <a:p>
            <a:r>
              <a:rPr lang="en-US" sz="3600" dirty="0" smtClean="0"/>
              <a:t>The arm in contact with the coach is brought well forward while the other is moved well backward away from the trunk</a:t>
            </a:r>
          </a:p>
          <a:p>
            <a:r>
              <a:rPr lang="en-US" sz="3600" dirty="0" smtClean="0"/>
              <a:t>In this position the spine remains almost lateral and the shoulder masses are separated. The aim is to demonstrate this part of the spine between the shoulder masses</a:t>
            </a:r>
          </a:p>
          <a:p>
            <a:r>
              <a:rPr lang="en-US" sz="3600" dirty="0" smtClean="0"/>
              <a:t>Centre to the level of the sternal notch on the side nearest to the tube</a:t>
            </a:r>
            <a:endParaRPr lang="en-US" sz="3600" dirty="0"/>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Title 1"/>
          <p:cNvSpPr>
            <a:spLocks noGrp="1"/>
          </p:cNvSpPr>
          <p:nvPr>
            <p:ph type="title"/>
          </p:nvPr>
        </p:nvSpPr>
        <p:spPr>
          <a:xfrm>
            <a:off x="1901953" y="0"/>
            <a:ext cx="9602660" cy="1255776"/>
          </a:xfrm>
        </p:spPr>
        <p:txBody>
          <a:bodyPr/>
          <a:lstStyle/>
          <a:p>
            <a:r>
              <a:rPr lang="en-US" b="1" dirty="0" smtClean="0">
                <a:solidFill>
                  <a:srgbClr val="00B0F0"/>
                </a:solidFill>
              </a:rPr>
              <a:t>THORACIC SPINE</a:t>
            </a:r>
            <a:endParaRPr lang="en-US" b="1" dirty="0">
              <a:solidFill>
                <a:srgbClr val="00B0F0"/>
              </a:solidFill>
            </a:endParaRPr>
          </a:p>
        </p:txBody>
      </p:sp>
      <p:sp>
        <p:nvSpPr>
          <p:cNvPr id="1048841" name="Content Placeholder 2"/>
          <p:cNvSpPr>
            <a:spLocks noGrp="1"/>
          </p:cNvSpPr>
          <p:nvPr>
            <p:ph idx="1"/>
          </p:nvPr>
        </p:nvSpPr>
        <p:spPr>
          <a:xfrm>
            <a:off x="353568" y="609600"/>
            <a:ext cx="11838432" cy="6059424"/>
          </a:xfrm>
        </p:spPr>
        <p:txBody>
          <a:bodyPr>
            <a:normAutofit lnSpcReduction="10000"/>
          </a:bodyPr>
          <a:lstStyle/>
          <a:p>
            <a:pPr marL="0" indent="0">
              <a:buNone/>
            </a:pPr>
            <a:r>
              <a:rPr lang="en-US" sz="3200" b="1" dirty="0" smtClean="0"/>
              <a:t>            Technical considerations</a:t>
            </a:r>
          </a:p>
          <a:p>
            <a:r>
              <a:rPr lang="en-US" sz="3200" dirty="0" smtClean="0"/>
              <a:t>In the AP position the upper 4 thoracic vertebrae are overshadowed by the air filled trachea</a:t>
            </a:r>
          </a:p>
          <a:p>
            <a:r>
              <a:rPr lang="en-US" sz="3200" dirty="0" smtClean="0"/>
              <a:t>The lower vertebrae are overshadowed by the dense heart muscles, mediastinum and sub diaphragmatic structures.</a:t>
            </a:r>
          </a:p>
          <a:p>
            <a:r>
              <a:rPr lang="en-US" sz="3200" dirty="0" smtClean="0"/>
              <a:t>In the lateral view the upper 3 vertebrae are obscured by the dense shoulder structures.</a:t>
            </a:r>
          </a:p>
          <a:p>
            <a:r>
              <a:rPr lang="en-US" sz="3200" dirty="0" smtClean="0"/>
              <a:t>For the vertebral bodies to be visible through the air filled lungs a long exposure time of </a:t>
            </a:r>
            <a:r>
              <a:rPr lang="en-US" sz="3200" dirty="0" err="1" smtClean="0"/>
              <a:t>upto</a:t>
            </a:r>
            <a:r>
              <a:rPr lang="en-US" sz="3200" dirty="0" smtClean="0"/>
              <a:t> 3 seconds is employed in the lateral view with the patient breathing gently</a:t>
            </a:r>
            <a:endParaRPr lang="en-US" sz="3200" dirty="0"/>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Title 1"/>
          <p:cNvSpPr>
            <a:spLocks noGrp="1"/>
          </p:cNvSpPr>
          <p:nvPr>
            <p:ph type="title"/>
          </p:nvPr>
        </p:nvSpPr>
        <p:spPr>
          <a:xfrm>
            <a:off x="1914145" y="85344"/>
            <a:ext cx="9590468" cy="1036320"/>
          </a:xfrm>
        </p:spPr>
        <p:txBody>
          <a:bodyPr/>
          <a:lstStyle/>
          <a:p>
            <a:r>
              <a:rPr lang="en-US" b="1" dirty="0" smtClean="0"/>
              <a:t>Antero- posterior </a:t>
            </a:r>
            <a:endParaRPr lang="en-US" b="1" dirty="0"/>
          </a:p>
        </p:txBody>
      </p:sp>
      <p:sp>
        <p:nvSpPr>
          <p:cNvPr id="1048843" name="Content Placeholder 2"/>
          <p:cNvSpPr>
            <a:spLocks noGrp="1"/>
          </p:cNvSpPr>
          <p:nvPr>
            <p:ph idx="1"/>
          </p:nvPr>
        </p:nvSpPr>
        <p:spPr>
          <a:xfrm>
            <a:off x="512064" y="1121664"/>
            <a:ext cx="11545824" cy="5736336"/>
          </a:xfrm>
        </p:spPr>
        <p:txBody>
          <a:bodyPr>
            <a:normAutofit/>
          </a:bodyPr>
          <a:lstStyle/>
          <a:p>
            <a:r>
              <a:rPr lang="en-US" sz="3600" dirty="0" smtClean="0"/>
              <a:t>The patient supine on the x-ray table and made comfortable, </a:t>
            </a:r>
            <a:r>
              <a:rPr lang="en-US" sz="3600" dirty="0"/>
              <a:t>pelvis symmetrical, knees and hips flexed. </a:t>
            </a:r>
            <a:endParaRPr lang="en-US" sz="3600" dirty="0" smtClean="0"/>
          </a:p>
          <a:p>
            <a:r>
              <a:rPr lang="en-US" sz="3600" dirty="0" smtClean="0"/>
              <a:t>A 15cmX43cm cassette appropriately marked is placed longitudinally on the </a:t>
            </a:r>
            <a:r>
              <a:rPr lang="en-US" sz="3600" dirty="0" err="1" smtClean="0"/>
              <a:t>bucky</a:t>
            </a:r>
            <a:r>
              <a:rPr lang="en-US" sz="3600" dirty="0" smtClean="0"/>
              <a:t> tray.</a:t>
            </a:r>
          </a:p>
          <a:p>
            <a:r>
              <a:rPr lang="en-US" sz="3600" dirty="0" smtClean="0"/>
              <a:t>Using perpendicular central ray </a:t>
            </a:r>
            <a:r>
              <a:rPr lang="en-US" sz="3600" dirty="0" err="1" smtClean="0"/>
              <a:t>centre</a:t>
            </a:r>
            <a:r>
              <a:rPr lang="en-US" sz="3600" dirty="0" smtClean="0"/>
              <a:t> in the midline between the cricoid cartilage and xiphoid process of the sternum (level of 2.5cm below the sternal angle) FFD 100</a:t>
            </a:r>
            <a:endParaRPr lang="en-US" sz="3600" dirty="0"/>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4" name="Title 1"/>
          <p:cNvSpPr>
            <a:spLocks noGrp="1"/>
          </p:cNvSpPr>
          <p:nvPr>
            <p:ph type="title"/>
          </p:nvPr>
        </p:nvSpPr>
        <p:spPr/>
        <p:txBody>
          <a:bodyPr/>
          <a:lstStyle/>
          <a:p>
            <a:endParaRPr lang="en-US"/>
          </a:p>
        </p:txBody>
      </p:sp>
      <p:pic>
        <p:nvPicPr>
          <p:cNvPr id="2097190" name="Picture 2" descr="Image result for thoracic spine x ray positioning"/>
          <p:cNvPicPr>
            <a:picLocks noGrp="1" noChangeAspect="1" noChangeArrowheads="1"/>
          </p:cNvPicPr>
          <p:nvPr>
            <p:ph idx="1"/>
          </p:nvPr>
        </p:nvPicPr>
        <p:blipFill>
          <a:blip r:embed="rId2"/>
          <a:srcRect/>
          <a:stretch>
            <a:fillRect/>
          </a:stretch>
        </p:blipFill>
        <p:spPr bwMode="auto">
          <a:xfrm>
            <a:off x="2824573" y="2097024"/>
            <a:ext cx="6465731" cy="4035552"/>
          </a:xfrm>
          <a:prstGeom prst="rect">
            <a:avLst/>
          </a:prstGeom>
          <a:noFill/>
        </p:spPr>
      </p:pic>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5" name="Title 1"/>
          <p:cNvSpPr>
            <a:spLocks noGrp="1"/>
          </p:cNvSpPr>
          <p:nvPr>
            <p:ph type="title"/>
          </p:nvPr>
        </p:nvSpPr>
        <p:spPr>
          <a:xfrm>
            <a:off x="2592925" y="195072"/>
            <a:ext cx="8911687" cy="854598"/>
          </a:xfrm>
        </p:spPr>
        <p:txBody>
          <a:bodyPr>
            <a:normAutofit fontScale="90000"/>
          </a:bodyPr>
          <a:lstStyle/>
          <a:p>
            <a:r>
              <a:rPr lang="en-US" b="1" dirty="0" smtClean="0"/>
              <a:t>Lateral</a:t>
            </a:r>
            <a:r>
              <a:rPr lang="en-US" dirty="0"/>
              <a:t/>
            </a:r>
            <a:br>
              <a:rPr lang="en-US" dirty="0"/>
            </a:br>
            <a:endParaRPr lang="en-US" dirty="0"/>
          </a:p>
        </p:txBody>
      </p:sp>
      <p:sp>
        <p:nvSpPr>
          <p:cNvPr id="1048846" name="Content Placeholder 2"/>
          <p:cNvSpPr>
            <a:spLocks noGrp="1"/>
          </p:cNvSpPr>
          <p:nvPr>
            <p:ph idx="1"/>
          </p:nvPr>
        </p:nvSpPr>
        <p:spPr>
          <a:xfrm>
            <a:off x="402336" y="1049670"/>
            <a:ext cx="11102276" cy="5509625"/>
          </a:xfrm>
        </p:spPr>
        <p:txBody>
          <a:bodyPr>
            <a:normAutofit/>
          </a:bodyPr>
          <a:lstStyle/>
          <a:p>
            <a:r>
              <a:rPr lang="en-US" sz="3200" dirty="0" smtClean="0"/>
              <a:t>Pt </a:t>
            </a:r>
            <a:r>
              <a:rPr lang="en-US" sz="3200" dirty="0"/>
              <a:t>rotated 90 degrees from supine, legs and hips flexed, foam pad under the spine to reduce lordosis. </a:t>
            </a:r>
          </a:p>
          <a:p>
            <a:r>
              <a:rPr lang="en-US" sz="3200" dirty="0" smtClean="0"/>
              <a:t>The shoulders are separated by bringing the arm nearest to the film in front and the other behind the trunk. 15cm by 43cm cassette, FFD 100</a:t>
            </a:r>
          </a:p>
          <a:p>
            <a:r>
              <a:rPr lang="en-US" sz="3200" dirty="0" smtClean="0"/>
              <a:t>Centre in the mid axillary line at the level of T6</a:t>
            </a:r>
          </a:p>
          <a:p>
            <a:r>
              <a:rPr lang="en-US" sz="3200" dirty="0" smtClean="0"/>
              <a:t>Note – long exposure time about 3seconds is used with the patient breathing gently to blur out the rib shadows </a:t>
            </a:r>
            <a:endParaRPr lang="en-US"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a:xfrm>
            <a:off x="1717589" y="383058"/>
            <a:ext cx="9787023" cy="852617"/>
          </a:xfrm>
        </p:spPr>
        <p:txBody>
          <a:bodyPr>
            <a:normAutofit/>
          </a:bodyPr>
          <a:lstStyle/>
          <a:p>
            <a:r>
              <a:rPr lang="en-US" sz="4000" b="1" dirty="0"/>
              <a:t>Planes</a:t>
            </a:r>
          </a:p>
        </p:txBody>
      </p:sp>
      <p:sp>
        <p:nvSpPr>
          <p:cNvPr id="1048649" name="Content Placeholder 2"/>
          <p:cNvSpPr>
            <a:spLocks noGrp="1"/>
          </p:cNvSpPr>
          <p:nvPr>
            <p:ph idx="1"/>
          </p:nvPr>
        </p:nvSpPr>
        <p:spPr>
          <a:xfrm>
            <a:off x="556053" y="1235675"/>
            <a:ext cx="11417643" cy="5288693"/>
          </a:xfrm>
        </p:spPr>
        <p:txBody>
          <a:bodyPr>
            <a:noAutofit/>
          </a:bodyPr>
          <a:lstStyle/>
          <a:p>
            <a:r>
              <a:rPr lang="en-US" sz="3200" b="1" dirty="0" smtClean="0"/>
              <a:t>The </a:t>
            </a:r>
            <a:r>
              <a:rPr lang="en-US" sz="3200" b="1" dirty="0"/>
              <a:t>axial plane </a:t>
            </a:r>
            <a:r>
              <a:rPr lang="en-US" sz="3200" dirty="0"/>
              <a:t>(transverse or </a:t>
            </a:r>
            <a:r>
              <a:rPr lang="en-US" sz="3200" dirty="0" smtClean="0"/>
              <a:t>trans axial </a:t>
            </a:r>
            <a:r>
              <a:rPr lang="en-US" sz="3200" dirty="0"/>
              <a:t>plane): horizontal plane perpendicular to the long axis of the </a:t>
            </a:r>
            <a:r>
              <a:rPr lang="en-US" sz="3200" dirty="0" smtClean="0"/>
              <a:t>body, divides </a:t>
            </a:r>
            <a:r>
              <a:rPr lang="en-US" sz="3200" dirty="0"/>
              <a:t>the body into superior and inferior parts</a:t>
            </a:r>
          </a:p>
          <a:p>
            <a:r>
              <a:rPr lang="en-US" sz="3200" b="1" dirty="0" smtClean="0"/>
              <a:t>The </a:t>
            </a:r>
            <a:r>
              <a:rPr lang="en-US" sz="3200" b="1" dirty="0"/>
              <a:t>sagittal plane</a:t>
            </a:r>
            <a:r>
              <a:rPr lang="en-US" sz="3200" dirty="0"/>
              <a:t>: vertical plane parallel to the median plane (or </a:t>
            </a:r>
            <a:r>
              <a:rPr lang="en-US" sz="3200" dirty="0" smtClean="0"/>
              <a:t>midsagittal plane) divides </a:t>
            </a:r>
            <a:r>
              <a:rPr lang="en-US" sz="3200" dirty="0"/>
              <a:t>the body into right half and left halves</a:t>
            </a:r>
          </a:p>
          <a:p>
            <a:r>
              <a:rPr lang="en-US" sz="3200" b="1" dirty="0" smtClean="0"/>
              <a:t>The </a:t>
            </a:r>
            <a:r>
              <a:rPr lang="en-US" sz="3200" b="1" dirty="0"/>
              <a:t>coronal plane</a:t>
            </a:r>
            <a:r>
              <a:rPr lang="en-US" sz="3200" dirty="0"/>
              <a:t>: vertical plane perpendicular to the median </a:t>
            </a:r>
            <a:r>
              <a:rPr lang="en-US" sz="3200" dirty="0" smtClean="0"/>
              <a:t>plane divides </a:t>
            </a:r>
            <a:r>
              <a:rPr lang="en-US" sz="3200" dirty="0"/>
              <a:t>the body into anterior and posterior parts</a:t>
            </a:r>
          </a:p>
        </p:txBody>
      </p:sp>
    </p:spTree>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Title 1"/>
          <p:cNvSpPr>
            <a:spLocks noGrp="1"/>
          </p:cNvSpPr>
          <p:nvPr>
            <p:ph type="title"/>
          </p:nvPr>
        </p:nvSpPr>
        <p:spPr>
          <a:xfrm>
            <a:off x="1609345" y="85344"/>
            <a:ext cx="9895268" cy="999744"/>
          </a:xfrm>
        </p:spPr>
        <p:txBody>
          <a:bodyPr/>
          <a:lstStyle/>
          <a:p>
            <a:r>
              <a:rPr lang="en-US" b="1" dirty="0" smtClean="0"/>
              <a:t>Special circumstances </a:t>
            </a:r>
            <a:endParaRPr lang="en-US" b="1" dirty="0"/>
          </a:p>
        </p:txBody>
      </p:sp>
      <p:sp>
        <p:nvSpPr>
          <p:cNvPr id="1048848" name="Content Placeholder 2"/>
          <p:cNvSpPr>
            <a:spLocks noGrp="1"/>
          </p:cNvSpPr>
          <p:nvPr>
            <p:ph idx="1"/>
          </p:nvPr>
        </p:nvSpPr>
        <p:spPr>
          <a:xfrm>
            <a:off x="463296" y="1085088"/>
            <a:ext cx="11728704" cy="5772912"/>
          </a:xfrm>
        </p:spPr>
        <p:txBody>
          <a:bodyPr>
            <a:normAutofit/>
          </a:bodyPr>
          <a:lstStyle/>
          <a:p>
            <a:pPr marL="514350" indent="-514350">
              <a:buAutoNum type="alphaLcParenR"/>
            </a:pPr>
            <a:r>
              <a:rPr lang="en-US" sz="2800" b="1" dirty="0" smtClean="0"/>
              <a:t>Patient with Kyphosis</a:t>
            </a:r>
          </a:p>
          <a:p>
            <a:r>
              <a:rPr lang="en-US" sz="2800" dirty="0" smtClean="0"/>
              <a:t>For a patient with kyphosis more penetration KV will be required than for a normal patient. Higher for the AP than for the lateral view of the same patient.</a:t>
            </a:r>
          </a:p>
          <a:p>
            <a:r>
              <a:rPr lang="en-US" sz="2800" dirty="0" smtClean="0"/>
              <a:t>Soft pads should be suitably placed to relieve pressure that may be painful for the patient.</a:t>
            </a:r>
          </a:p>
          <a:p>
            <a:r>
              <a:rPr lang="en-US" sz="2800" dirty="0" smtClean="0"/>
              <a:t>An erect AP view may be more comfortable for such a patient</a:t>
            </a:r>
          </a:p>
          <a:p>
            <a:pPr marL="0" indent="0">
              <a:buNone/>
            </a:pPr>
            <a:r>
              <a:rPr lang="en-US" sz="2800" b="1" dirty="0" smtClean="0">
                <a:solidFill>
                  <a:srgbClr val="FF0000"/>
                </a:solidFill>
              </a:rPr>
              <a:t>b) </a:t>
            </a:r>
            <a:r>
              <a:rPr lang="en-US" sz="2800" b="1" dirty="0" smtClean="0"/>
              <a:t>Scoliosis</a:t>
            </a:r>
          </a:p>
          <a:p>
            <a:r>
              <a:rPr lang="en-US" sz="2800" dirty="0" smtClean="0"/>
              <a:t>The AP view should include the iliac crest to show alignment and comparison with post surgical appearances</a:t>
            </a:r>
            <a:endParaRPr lang="en-US" sz="2800" dirty="0"/>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Title 1"/>
          <p:cNvSpPr>
            <a:spLocks noGrp="1"/>
          </p:cNvSpPr>
          <p:nvPr>
            <p:ph type="title"/>
          </p:nvPr>
        </p:nvSpPr>
        <p:spPr>
          <a:xfrm>
            <a:off x="1840993" y="134112"/>
            <a:ext cx="9663620" cy="987552"/>
          </a:xfrm>
        </p:spPr>
        <p:txBody>
          <a:bodyPr/>
          <a:lstStyle/>
          <a:p>
            <a:r>
              <a:rPr lang="en-US" b="1" dirty="0" smtClean="0"/>
              <a:t>Supplementary views </a:t>
            </a:r>
            <a:endParaRPr lang="en-US" b="1" dirty="0"/>
          </a:p>
        </p:txBody>
      </p:sp>
      <p:sp>
        <p:nvSpPr>
          <p:cNvPr id="1048850" name="Content Placeholder 2"/>
          <p:cNvSpPr>
            <a:spLocks noGrp="1"/>
          </p:cNvSpPr>
          <p:nvPr>
            <p:ph idx="1"/>
          </p:nvPr>
        </p:nvSpPr>
        <p:spPr>
          <a:xfrm>
            <a:off x="85344" y="1011936"/>
            <a:ext cx="12106656" cy="5846064"/>
          </a:xfrm>
        </p:spPr>
        <p:txBody>
          <a:bodyPr>
            <a:normAutofit fontScale="92500" lnSpcReduction="20000"/>
          </a:bodyPr>
          <a:lstStyle/>
          <a:p>
            <a:pPr marL="0" indent="0">
              <a:buNone/>
            </a:pPr>
            <a:r>
              <a:rPr lang="en-US" sz="3200" b="1" dirty="0" smtClean="0"/>
              <a:t>a) AP and b) lateral weight bearing</a:t>
            </a:r>
          </a:p>
          <a:p>
            <a:r>
              <a:rPr lang="en-US" sz="3200" dirty="0" smtClean="0"/>
              <a:t>This views are taken in the erect positon in cases of suspected reduced intervertebral spaces. </a:t>
            </a:r>
          </a:p>
          <a:p>
            <a:r>
              <a:rPr lang="en-US" sz="3200" dirty="0" smtClean="0"/>
              <a:t>Positioning and centering points ate the same as for the basic views but in the lateral erect view the arms are folded over the head</a:t>
            </a:r>
          </a:p>
          <a:p>
            <a:pPr marL="0" indent="0">
              <a:buNone/>
            </a:pPr>
            <a:r>
              <a:rPr lang="en-US" sz="3200" b="1" dirty="0" smtClean="0"/>
              <a:t>c) Posterior oblique </a:t>
            </a:r>
          </a:p>
          <a:p>
            <a:r>
              <a:rPr lang="en-US" sz="3200" dirty="0" smtClean="0"/>
              <a:t>From the supine position the patient is rotated 45 degrees to each side in turn. Soft pads and sand bags are used to support the patient</a:t>
            </a:r>
          </a:p>
          <a:p>
            <a:r>
              <a:rPr lang="en-US" sz="3200" dirty="0" smtClean="0"/>
              <a:t>A radiograph is taken in each position</a:t>
            </a:r>
          </a:p>
          <a:p>
            <a:r>
              <a:rPr lang="en-US" sz="3200" dirty="0" smtClean="0"/>
              <a:t>Centre to the mid clavicular line on the side nearest to the tube at the level of 2.5cm below the sternal notch </a:t>
            </a:r>
            <a:endParaRPr lang="en-US" sz="3200" dirty="0"/>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1" name="Title 1"/>
          <p:cNvSpPr>
            <a:spLocks noGrp="1"/>
          </p:cNvSpPr>
          <p:nvPr>
            <p:ph type="title"/>
          </p:nvPr>
        </p:nvSpPr>
        <p:spPr>
          <a:xfrm>
            <a:off x="2592925" y="158496"/>
            <a:ext cx="8911687" cy="682752"/>
          </a:xfrm>
        </p:spPr>
        <p:txBody>
          <a:bodyPr/>
          <a:lstStyle/>
          <a:p>
            <a:r>
              <a:rPr lang="en-US" b="1" dirty="0" err="1" smtClean="0"/>
              <a:t>Thoraco</a:t>
            </a:r>
            <a:r>
              <a:rPr lang="en-US" b="1" dirty="0" smtClean="0"/>
              <a:t>-lumbar spine</a:t>
            </a:r>
            <a:endParaRPr lang="en-US" dirty="0"/>
          </a:p>
        </p:txBody>
      </p:sp>
      <p:sp>
        <p:nvSpPr>
          <p:cNvPr id="1048852" name="Content Placeholder 2"/>
          <p:cNvSpPr>
            <a:spLocks noGrp="1"/>
          </p:cNvSpPr>
          <p:nvPr>
            <p:ph idx="1"/>
          </p:nvPr>
        </p:nvSpPr>
        <p:spPr>
          <a:xfrm>
            <a:off x="292608" y="1121664"/>
            <a:ext cx="11801856" cy="5736336"/>
          </a:xfrm>
        </p:spPr>
        <p:txBody>
          <a:bodyPr>
            <a:normAutofit/>
          </a:bodyPr>
          <a:lstStyle/>
          <a:p>
            <a:r>
              <a:rPr lang="en-US" sz="3200" dirty="0"/>
              <a:t>T</a:t>
            </a:r>
            <a:r>
              <a:rPr lang="en-US" sz="3200" dirty="0" smtClean="0"/>
              <a:t>his region describes the area between the T10 and L3. in the AP view these vertebrae are over shadowed by the dense mediastinal and sub diaphragmatic structures</a:t>
            </a:r>
          </a:p>
          <a:p>
            <a:r>
              <a:rPr lang="en-US" sz="3200" dirty="0" smtClean="0"/>
              <a:t>In the lateral view the diaphragm is superimposed on </a:t>
            </a:r>
            <a:r>
              <a:rPr lang="en-US" sz="3200" dirty="0" err="1" smtClean="0"/>
              <a:t>thoraco</a:t>
            </a:r>
            <a:r>
              <a:rPr lang="en-US" sz="3200" dirty="0" smtClean="0"/>
              <a:t> lumbar region. This view (lateral) therefore must be taken on full arrested expiration when the diaphragm is at its highest level and this region is seen below it.</a:t>
            </a:r>
          </a:p>
          <a:p>
            <a:r>
              <a:rPr lang="en-US" sz="3200" b="1" dirty="0" smtClean="0"/>
              <a:t>Basic views</a:t>
            </a:r>
          </a:p>
          <a:p>
            <a:pPr marL="571500" indent="-571500">
              <a:buAutoNum type="romanLcParenR"/>
            </a:pPr>
            <a:r>
              <a:rPr lang="en-US" sz="3200" dirty="0" err="1" smtClean="0"/>
              <a:t>Ap</a:t>
            </a:r>
            <a:endParaRPr lang="en-US" sz="3200" dirty="0" smtClean="0"/>
          </a:p>
          <a:p>
            <a:pPr marL="571500" indent="-571500">
              <a:buAutoNum type="romanLcParenR"/>
            </a:pPr>
            <a:r>
              <a:rPr lang="en-US" sz="3200" dirty="0" smtClean="0"/>
              <a:t>Lateral </a:t>
            </a:r>
          </a:p>
          <a:p>
            <a:endParaRPr lang="en-US" sz="2800" dirty="0"/>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Title 1"/>
          <p:cNvSpPr>
            <a:spLocks noGrp="1"/>
          </p:cNvSpPr>
          <p:nvPr>
            <p:ph type="title"/>
          </p:nvPr>
        </p:nvSpPr>
        <p:spPr>
          <a:xfrm>
            <a:off x="1584961" y="97536"/>
            <a:ext cx="9919652" cy="926592"/>
          </a:xfrm>
        </p:spPr>
        <p:txBody>
          <a:bodyPr/>
          <a:lstStyle/>
          <a:p>
            <a:r>
              <a:rPr lang="en-US" b="1" dirty="0" smtClean="0"/>
              <a:t>Antero-posterior</a:t>
            </a:r>
            <a:r>
              <a:rPr lang="en-US" dirty="0" smtClean="0"/>
              <a:t> </a:t>
            </a:r>
            <a:endParaRPr lang="en-US" dirty="0"/>
          </a:p>
        </p:txBody>
      </p:sp>
      <p:sp>
        <p:nvSpPr>
          <p:cNvPr id="1048854" name="Content Placeholder 2"/>
          <p:cNvSpPr>
            <a:spLocks noGrp="1"/>
          </p:cNvSpPr>
          <p:nvPr>
            <p:ph idx="1"/>
          </p:nvPr>
        </p:nvSpPr>
        <p:spPr>
          <a:xfrm>
            <a:off x="377952" y="1194816"/>
            <a:ext cx="11679936" cy="5663184"/>
          </a:xfrm>
        </p:spPr>
        <p:txBody>
          <a:bodyPr>
            <a:normAutofit/>
          </a:bodyPr>
          <a:lstStyle/>
          <a:p>
            <a:r>
              <a:rPr lang="en-US" sz="4000" dirty="0" smtClean="0"/>
              <a:t>The patient lies supine with the knees and hips flexed and the soles of the feet placed on the table (to reduce the lumbar lordosis)</a:t>
            </a:r>
          </a:p>
          <a:p>
            <a:r>
              <a:rPr lang="en-US" sz="4000" dirty="0" smtClean="0"/>
              <a:t>A 24cmX30cm cassette, appropriately marked is locked in the </a:t>
            </a:r>
            <a:r>
              <a:rPr lang="en-US" sz="4000" dirty="0" err="1" smtClean="0"/>
              <a:t>bucky</a:t>
            </a:r>
            <a:r>
              <a:rPr lang="en-US" sz="4000" dirty="0" smtClean="0"/>
              <a:t>. Centre in the midline at the level of the T12 about 10cm above the lower costal margin</a:t>
            </a:r>
            <a:endParaRPr lang="en-US" sz="4000" dirty="0"/>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5" name="Title 1"/>
          <p:cNvSpPr>
            <a:spLocks noGrp="1"/>
          </p:cNvSpPr>
          <p:nvPr>
            <p:ph type="title"/>
          </p:nvPr>
        </p:nvSpPr>
        <p:spPr>
          <a:xfrm>
            <a:off x="1361726" y="0"/>
            <a:ext cx="9992804" cy="1011936"/>
          </a:xfrm>
        </p:spPr>
        <p:txBody>
          <a:bodyPr/>
          <a:lstStyle/>
          <a:p>
            <a:r>
              <a:rPr lang="en-US" b="1" dirty="0" smtClean="0"/>
              <a:t>Lateral view </a:t>
            </a:r>
            <a:endParaRPr lang="en-US" b="1" dirty="0"/>
          </a:p>
        </p:txBody>
      </p:sp>
      <p:sp>
        <p:nvSpPr>
          <p:cNvPr id="1048856" name="Content Placeholder 2"/>
          <p:cNvSpPr>
            <a:spLocks noGrp="1"/>
          </p:cNvSpPr>
          <p:nvPr>
            <p:ph idx="1"/>
          </p:nvPr>
        </p:nvSpPr>
        <p:spPr>
          <a:xfrm>
            <a:off x="524256" y="1255776"/>
            <a:ext cx="11667744" cy="5315712"/>
          </a:xfrm>
        </p:spPr>
        <p:txBody>
          <a:bodyPr>
            <a:normAutofit/>
          </a:bodyPr>
          <a:lstStyle/>
          <a:p>
            <a:r>
              <a:rPr lang="en-US" sz="3200" dirty="0" smtClean="0"/>
              <a:t>The patient lies on the side facing away from the radiographer, with the knees and hips flexed, small pads are placed under the waist to maintain the spine parallel to the film surface.</a:t>
            </a:r>
          </a:p>
          <a:p>
            <a:r>
              <a:rPr lang="en-US" sz="3200" dirty="0" smtClean="0"/>
              <a:t>A 24cmX30cm cassette appropriately marked is locked in a </a:t>
            </a:r>
            <a:r>
              <a:rPr lang="en-US" sz="3200" dirty="0" err="1" smtClean="0"/>
              <a:t>bucky</a:t>
            </a:r>
            <a:endParaRPr lang="en-US" sz="3200" dirty="0" smtClean="0"/>
          </a:p>
          <a:p>
            <a:r>
              <a:rPr lang="en-US" sz="3200" dirty="0" smtClean="0"/>
              <a:t>Centre 10cm (4 inches) above the lower costal margin in the mid axillary line. FFD 100cm</a:t>
            </a:r>
          </a:p>
          <a:p>
            <a:r>
              <a:rPr lang="en-US" sz="3200" dirty="0" smtClean="0"/>
              <a:t>Exposure is made on full arrested expiration </a:t>
            </a:r>
            <a:endParaRPr lang="en-US" sz="3200" dirty="0"/>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7" name="Title 1"/>
          <p:cNvSpPr>
            <a:spLocks noGrp="1"/>
          </p:cNvSpPr>
          <p:nvPr>
            <p:ph type="title"/>
          </p:nvPr>
        </p:nvSpPr>
        <p:spPr>
          <a:xfrm>
            <a:off x="2592925" y="158496"/>
            <a:ext cx="8911687" cy="853440"/>
          </a:xfrm>
        </p:spPr>
        <p:txBody>
          <a:bodyPr/>
          <a:lstStyle/>
          <a:p>
            <a:r>
              <a:rPr lang="en-US" b="1" dirty="0" smtClean="0"/>
              <a:t>Special circumstances </a:t>
            </a:r>
            <a:endParaRPr lang="en-US" b="1" dirty="0"/>
          </a:p>
        </p:txBody>
      </p:sp>
      <p:sp>
        <p:nvSpPr>
          <p:cNvPr id="1048858" name="Content Placeholder 2"/>
          <p:cNvSpPr>
            <a:spLocks noGrp="1"/>
          </p:cNvSpPr>
          <p:nvPr>
            <p:ph idx="1"/>
          </p:nvPr>
        </p:nvSpPr>
        <p:spPr>
          <a:xfrm>
            <a:off x="524256" y="1255776"/>
            <a:ext cx="11521440" cy="5474208"/>
          </a:xfrm>
        </p:spPr>
        <p:txBody>
          <a:bodyPr>
            <a:normAutofit/>
          </a:bodyPr>
          <a:lstStyle/>
          <a:p>
            <a:pPr marL="0" indent="0">
              <a:buNone/>
            </a:pPr>
            <a:r>
              <a:rPr lang="en-US" sz="4000" b="1" dirty="0" smtClean="0"/>
              <a:t>Ankylosing spondylosis</a:t>
            </a:r>
          </a:p>
          <a:p>
            <a:r>
              <a:rPr lang="en-US" sz="4000" dirty="0" smtClean="0"/>
              <a:t>In the investigation of this condition, at least one additional view of the </a:t>
            </a:r>
            <a:r>
              <a:rPr lang="en-US" sz="4000" dirty="0" err="1" smtClean="0"/>
              <a:t>sacro</a:t>
            </a:r>
            <a:r>
              <a:rPr lang="en-US" sz="4000" dirty="0" smtClean="0"/>
              <a:t>-iliac joints should be done to make the investigation complete</a:t>
            </a:r>
            <a:endParaRPr lang="en-US" sz="4000" dirty="0"/>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9" name="Title 1"/>
          <p:cNvSpPr>
            <a:spLocks noGrp="1"/>
          </p:cNvSpPr>
          <p:nvPr>
            <p:ph type="title"/>
          </p:nvPr>
        </p:nvSpPr>
        <p:spPr>
          <a:xfrm>
            <a:off x="1780032" y="121920"/>
            <a:ext cx="9724580" cy="816864"/>
          </a:xfrm>
        </p:spPr>
        <p:txBody>
          <a:bodyPr/>
          <a:lstStyle/>
          <a:p>
            <a:r>
              <a:rPr lang="en-US" b="1" dirty="0" smtClean="0">
                <a:solidFill>
                  <a:srgbClr val="00B0F0"/>
                </a:solidFill>
              </a:rPr>
              <a:t>LUMBAR SPINE</a:t>
            </a:r>
            <a:endParaRPr lang="en-US" b="1" dirty="0">
              <a:solidFill>
                <a:srgbClr val="00B0F0"/>
              </a:solidFill>
            </a:endParaRPr>
          </a:p>
        </p:txBody>
      </p:sp>
      <p:sp>
        <p:nvSpPr>
          <p:cNvPr id="1048860" name="Content Placeholder 2"/>
          <p:cNvSpPr>
            <a:spLocks noGrp="1"/>
          </p:cNvSpPr>
          <p:nvPr>
            <p:ph idx="1"/>
          </p:nvPr>
        </p:nvSpPr>
        <p:spPr>
          <a:xfrm>
            <a:off x="280416" y="1109472"/>
            <a:ext cx="11911584" cy="5596128"/>
          </a:xfrm>
        </p:spPr>
        <p:txBody>
          <a:bodyPr>
            <a:normAutofit fontScale="92500" lnSpcReduction="10000"/>
          </a:bodyPr>
          <a:lstStyle/>
          <a:p>
            <a:r>
              <a:rPr lang="en-US" sz="3200" dirty="0" smtClean="0"/>
              <a:t>Lumbar sacral angle varies from patient to patient and is larger in females</a:t>
            </a:r>
          </a:p>
          <a:p>
            <a:pPr marL="0" indent="0">
              <a:buNone/>
            </a:pPr>
            <a:r>
              <a:rPr lang="en-US" sz="3200" b="1" dirty="0" smtClean="0"/>
              <a:t>Technical considerations</a:t>
            </a:r>
          </a:p>
          <a:p>
            <a:r>
              <a:rPr lang="en-US" sz="3200" dirty="0" smtClean="0"/>
              <a:t>The lumbar arch is greatest with the patient erect or lying down with the extended </a:t>
            </a:r>
          </a:p>
          <a:p>
            <a:r>
              <a:rPr lang="en-US" sz="3200" dirty="0" smtClean="0"/>
              <a:t>Parts of the spine may be obscured by </a:t>
            </a:r>
            <a:r>
              <a:rPr lang="en-US" sz="3200" dirty="0" err="1" smtClean="0"/>
              <a:t>feacal</a:t>
            </a:r>
            <a:r>
              <a:rPr lang="en-US" sz="3200" dirty="0" smtClean="0"/>
              <a:t> matter or gases in the colon. Abdominal preparation may be necessary especially when the patient is bed-ridden</a:t>
            </a:r>
          </a:p>
          <a:p>
            <a:r>
              <a:rPr lang="en-US" sz="3200" dirty="0" smtClean="0"/>
              <a:t>Due to the proximity of the reproductive organs in this region, examination must be clearly indicated and due care taken </a:t>
            </a:r>
            <a:r>
              <a:rPr lang="en-US" sz="3200" dirty="0"/>
              <a:t>w</a:t>
            </a:r>
            <a:r>
              <a:rPr lang="en-US" sz="3200" dirty="0" smtClean="0"/>
              <a:t>hen examining the patient. The 10day rule should be observed if the degree of clinical urgency permits</a:t>
            </a:r>
          </a:p>
          <a:p>
            <a:endParaRPr lang="en-US" sz="3200" dirty="0" smtClean="0"/>
          </a:p>
          <a:p>
            <a:pPr marL="0" indent="0">
              <a:buNone/>
            </a:pPr>
            <a:endParaRPr lang="en-US" sz="3200" dirty="0" smtClean="0"/>
          </a:p>
          <a:p>
            <a:endParaRPr lang="en-US" sz="3200" dirty="0"/>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1" name="Title 1"/>
          <p:cNvSpPr>
            <a:spLocks noGrp="1"/>
          </p:cNvSpPr>
          <p:nvPr>
            <p:ph type="title"/>
          </p:nvPr>
        </p:nvSpPr>
        <p:spPr>
          <a:xfrm>
            <a:off x="2592925" y="292608"/>
            <a:ext cx="8911687" cy="914400"/>
          </a:xfrm>
        </p:spPr>
        <p:txBody>
          <a:bodyPr/>
          <a:lstStyle/>
          <a:p>
            <a:r>
              <a:rPr lang="en-US" b="1" dirty="0"/>
              <a:t>I</a:t>
            </a:r>
            <a:r>
              <a:rPr lang="en-US" b="1" dirty="0" smtClean="0"/>
              <a:t>ndications</a:t>
            </a:r>
            <a:endParaRPr lang="en-US" b="1" dirty="0"/>
          </a:p>
        </p:txBody>
      </p:sp>
      <p:sp>
        <p:nvSpPr>
          <p:cNvPr id="1048862" name="Content Placeholder 2"/>
          <p:cNvSpPr>
            <a:spLocks noGrp="1"/>
          </p:cNvSpPr>
          <p:nvPr>
            <p:ph idx="1"/>
          </p:nvPr>
        </p:nvSpPr>
        <p:spPr>
          <a:xfrm>
            <a:off x="768096" y="1207008"/>
            <a:ext cx="9326880" cy="5462016"/>
          </a:xfrm>
        </p:spPr>
        <p:txBody>
          <a:bodyPr>
            <a:normAutofit lnSpcReduction="10000"/>
          </a:bodyPr>
          <a:lstStyle/>
          <a:p>
            <a:r>
              <a:rPr lang="en-US" sz="3200" dirty="0" smtClean="0"/>
              <a:t>Sciatica- compression of sciatic nerve</a:t>
            </a:r>
          </a:p>
          <a:p>
            <a:r>
              <a:rPr lang="en-US" sz="3200" dirty="0" smtClean="0"/>
              <a:t>Fracture </a:t>
            </a:r>
            <a:endParaRPr lang="en-US" sz="3200" dirty="0"/>
          </a:p>
          <a:p>
            <a:r>
              <a:rPr lang="en-US" sz="3200" dirty="0" smtClean="0"/>
              <a:t>PID</a:t>
            </a:r>
          </a:p>
          <a:p>
            <a:r>
              <a:rPr lang="en-US" sz="3200" dirty="0" smtClean="0"/>
              <a:t>Osteoarthritis</a:t>
            </a:r>
          </a:p>
          <a:p>
            <a:r>
              <a:rPr lang="en-US" sz="3200" dirty="0" err="1" smtClean="0"/>
              <a:t>Lumbargo</a:t>
            </a:r>
            <a:endParaRPr lang="en-US" sz="3200" dirty="0" smtClean="0"/>
          </a:p>
          <a:p>
            <a:r>
              <a:rPr lang="en-US" sz="3200" dirty="0" err="1" smtClean="0"/>
              <a:t>Metastatis</a:t>
            </a:r>
            <a:endParaRPr lang="en-US" sz="3200" dirty="0" smtClean="0"/>
          </a:p>
          <a:p>
            <a:r>
              <a:rPr lang="en-US" sz="3200" dirty="0" smtClean="0"/>
              <a:t>Spondylolisthesis </a:t>
            </a:r>
          </a:p>
          <a:p>
            <a:r>
              <a:rPr lang="en-US" sz="3200" dirty="0" smtClean="0"/>
              <a:t>Senile osteoporosis</a:t>
            </a:r>
          </a:p>
          <a:p>
            <a:r>
              <a:rPr lang="en-US" sz="3200" dirty="0" smtClean="0"/>
              <a:t>Para-vertebral abscess or </a:t>
            </a:r>
            <a:r>
              <a:rPr lang="en-US" sz="3200" dirty="0" err="1" smtClean="0"/>
              <a:t>lession</a:t>
            </a:r>
            <a:endParaRPr lang="en-US" sz="3200" dirty="0"/>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3" name="Title 1"/>
          <p:cNvSpPr>
            <a:spLocks noGrp="1"/>
          </p:cNvSpPr>
          <p:nvPr>
            <p:ph type="title"/>
          </p:nvPr>
        </p:nvSpPr>
        <p:spPr>
          <a:xfrm>
            <a:off x="2592925" y="341376"/>
            <a:ext cx="8911687" cy="804672"/>
          </a:xfrm>
        </p:spPr>
        <p:txBody>
          <a:bodyPr/>
          <a:lstStyle/>
          <a:p>
            <a:r>
              <a:rPr lang="en-US" b="1" dirty="0" smtClean="0"/>
              <a:t>Basic views</a:t>
            </a:r>
            <a:endParaRPr lang="en-US" b="1" dirty="0"/>
          </a:p>
        </p:txBody>
      </p:sp>
      <p:sp>
        <p:nvSpPr>
          <p:cNvPr id="1048864" name="Content Placeholder 2"/>
          <p:cNvSpPr>
            <a:spLocks noGrp="1"/>
          </p:cNvSpPr>
          <p:nvPr>
            <p:ph idx="1"/>
          </p:nvPr>
        </p:nvSpPr>
        <p:spPr>
          <a:xfrm>
            <a:off x="780288" y="1267968"/>
            <a:ext cx="10724324" cy="4643254"/>
          </a:xfrm>
        </p:spPr>
        <p:txBody>
          <a:bodyPr>
            <a:normAutofit/>
          </a:bodyPr>
          <a:lstStyle/>
          <a:p>
            <a:pPr marL="0" indent="0">
              <a:buNone/>
            </a:pPr>
            <a:r>
              <a:rPr lang="en-US" sz="4800" dirty="0" err="1" smtClean="0"/>
              <a:t>i</a:t>
            </a:r>
            <a:r>
              <a:rPr lang="en-US" sz="4800" dirty="0" smtClean="0"/>
              <a:t>) AP</a:t>
            </a:r>
          </a:p>
          <a:p>
            <a:pPr marL="0" indent="0">
              <a:buNone/>
            </a:pPr>
            <a:r>
              <a:rPr lang="en-US" sz="4800" dirty="0" smtClean="0"/>
              <a:t>ii) Lateral L1-L5</a:t>
            </a:r>
          </a:p>
          <a:p>
            <a:pPr marL="0" indent="0">
              <a:buNone/>
            </a:pPr>
            <a:r>
              <a:rPr lang="en-US" sz="4800" dirty="0" smtClean="0"/>
              <a:t>Coned view L5 –S1</a:t>
            </a:r>
            <a:endParaRPr lang="en-US" sz="4800" dirty="0"/>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5" name="Title 1"/>
          <p:cNvSpPr>
            <a:spLocks noGrp="1"/>
          </p:cNvSpPr>
          <p:nvPr>
            <p:ph type="title"/>
          </p:nvPr>
        </p:nvSpPr>
        <p:spPr>
          <a:xfrm>
            <a:off x="2592925" y="182880"/>
            <a:ext cx="8911687" cy="798022"/>
          </a:xfrm>
        </p:spPr>
        <p:txBody>
          <a:bodyPr>
            <a:normAutofit fontScale="90000"/>
          </a:bodyPr>
          <a:lstStyle/>
          <a:p>
            <a:r>
              <a:rPr lang="en-US" b="1" i="1" dirty="0"/>
              <a:t>Lumbar Vertebrae</a:t>
            </a:r>
            <a:r>
              <a:rPr lang="en-US" dirty="0"/>
              <a:t/>
            </a:r>
            <a:br>
              <a:rPr lang="en-US" dirty="0"/>
            </a:br>
            <a:endParaRPr lang="en-US" dirty="0"/>
          </a:p>
        </p:txBody>
      </p:sp>
      <p:sp>
        <p:nvSpPr>
          <p:cNvPr id="1048866" name="Content Placeholder 2"/>
          <p:cNvSpPr>
            <a:spLocks noGrp="1"/>
          </p:cNvSpPr>
          <p:nvPr>
            <p:ph idx="1"/>
          </p:nvPr>
        </p:nvSpPr>
        <p:spPr>
          <a:xfrm>
            <a:off x="0" y="980902"/>
            <a:ext cx="6864349" cy="5633258"/>
          </a:xfrm>
        </p:spPr>
        <p:txBody>
          <a:bodyPr/>
          <a:lstStyle/>
          <a:p>
            <a:r>
              <a:rPr lang="en-US" sz="3600" b="1" dirty="0" smtClean="0"/>
              <a:t>AP</a:t>
            </a:r>
            <a:endParaRPr lang="en-US" sz="3600" dirty="0"/>
          </a:p>
          <a:p>
            <a:r>
              <a:rPr lang="en-US" sz="3600" dirty="0"/>
              <a:t>Patient supine, knees and hips extended, pelvis symmetrical, FFD 100 cm, film 24x30cm. Centre to the midline at the level of lower costal margin</a:t>
            </a:r>
            <a:r>
              <a:rPr lang="en-US" sz="3600" dirty="0" smtClean="0"/>
              <a:t>.</a:t>
            </a:r>
          </a:p>
          <a:p>
            <a:endParaRPr lang="en-US" dirty="0"/>
          </a:p>
        </p:txBody>
      </p:sp>
      <p:pic>
        <p:nvPicPr>
          <p:cNvPr id="2097191" name="Picture 4" descr="C:\Users\Dr.Anwar\Pictures\Spine Cineradiography.jpg"/>
          <p:cNvPicPr>
            <a:picLocks noChangeAspect="1" noChangeArrowheads="1"/>
          </p:cNvPicPr>
          <p:nvPr/>
        </p:nvPicPr>
        <p:blipFill>
          <a:blip r:embed="rId2"/>
          <a:srcRect/>
          <a:stretch>
            <a:fillRect/>
          </a:stretch>
        </p:blipFill>
        <p:spPr bwMode="auto">
          <a:xfrm>
            <a:off x="6864350" y="1140460"/>
            <a:ext cx="5327650" cy="54737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a:xfrm>
            <a:off x="2592925" y="86497"/>
            <a:ext cx="8911687" cy="1818503"/>
          </a:xfrm>
        </p:spPr>
        <p:txBody>
          <a:bodyPr>
            <a:normAutofit/>
          </a:bodyPr>
          <a:lstStyle/>
          <a:p>
            <a:r>
              <a:rPr lang="en-US" sz="4000" b="1" dirty="0"/>
              <a:t>Body positions</a:t>
            </a:r>
          </a:p>
        </p:txBody>
      </p:sp>
      <p:sp>
        <p:nvSpPr>
          <p:cNvPr id="1048651" name="Content Placeholder 2"/>
          <p:cNvSpPr>
            <a:spLocks noGrp="1"/>
          </p:cNvSpPr>
          <p:nvPr>
            <p:ph idx="1"/>
          </p:nvPr>
        </p:nvSpPr>
        <p:spPr>
          <a:xfrm>
            <a:off x="864973" y="1408670"/>
            <a:ext cx="10639639" cy="5152768"/>
          </a:xfrm>
        </p:spPr>
        <p:txBody>
          <a:bodyPr>
            <a:noAutofit/>
          </a:bodyPr>
          <a:lstStyle/>
          <a:p>
            <a:r>
              <a:rPr lang="en-US" sz="3600" b="1" dirty="0"/>
              <a:t>erect</a:t>
            </a:r>
            <a:r>
              <a:rPr lang="en-US" sz="3600" dirty="0"/>
              <a:t>: either standing or sitting</a:t>
            </a:r>
          </a:p>
          <a:p>
            <a:r>
              <a:rPr lang="en-US" sz="3600" b="1" dirty="0"/>
              <a:t>decubitus</a:t>
            </a:r>
            <a:r>
              <a:rPr lang="en-US" sz="3600" dirty="0"/>
              <a:t>: lying down</a:t>
            </a:r>
          </a:p>
          <a:p>
            <a:r>
              <a:rPr lang="en-US" sz="3600" b="1" dirty="0"/>
              <a:t>supine</a:t>
            </a:r>
            <a:r>
              <a:rPr lang="en-US" sz="3600" dirty="0"/>
              <a:t>: lying on back</a:t>
            </a:r>
          </a:p>
          <a:p>
            <a:r>
              <a:rPr lang="en-US" sz="3600" b="1" dirty="0"/>
              <a:t>prone: </a:t>
            </a:r>
            <a:r>
              <a:rPr lang="en-US" sz="3600" dirty="0"/>
              <a:t>lying face-down</a:t>
            </a:r>
          </a:p>
          <a:p>
            <a:r>
              <a:rPr lang="en-US" sz="3600" b="1" dirty="0"/>
              <a:t>lateral decubitus: </a:t>
            </a:r>
            <a:r>
              <a:rPr lang="en-US" sz="3600" dirty="0"/>
              <a:t>lying on one side</a:t>
            </a:r>
          </a:p>
          <a:p>
            <a:r>
              <a:rPr lang="en-US" sz="3600" b="1" dirty="0"/>
              <a:t>right lateral: </a:t>
            </a:r>
            <a:r>
              <a:rPr lang="en-US" sz="3600" dirty="0"/>
              <a:t>right side touches the cassette</a:t>
            </a:r>
          </a:p>
          <a:p>
            <a:r>
              <a:rPr lang="en-US" sz="3600" b="1" dirty="0"/>
              <a:t>left lateral: </a:t>
            </a:r>
            <a:r>
              <a:rPr lang="en-US" sz="3600" dirty="0"/>
              <a:t>left side touches the cassette</a:t>
            </a:r>
          </a:p>
        </p:txBody>
      </p:sp>
    </p:spTree>
  </p:cSld>
  <p:clrMapOvr>
    <a:masterClrMapping/>
  </p:clrMapOvr>
  <p:transition spd="slow">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7" name="Title 1"/>
          <p:cNvSpPr>
            <a:spLocks noGrp="1"/>
          </p:cNvSpPr>
          <p:nvPr>
            <p:ph type="title"/>
          </p:nvPr>
        </p:nvSpPr>
        <p:spPr>
          <a:xfrm>
            <a:off x="2592925" y="207264"/>
            <a:ext cx="3685955" cy="1060704"/>
          </a:xfrm>
        </p:spPr>
        <p:txBody>
          <a:bodyPr>
            <a:normAutofit fontScale="90000"/>
          </a:bodyPr>
          <a:lstStyle/>
          <a:p>
            <a:r>
              <a:rPr lang="en-US" b="1" dirty="0"/>
              <a:t>Lateral</a:t>
            </a:r>
            <a:r>
              <a:rPr lang="en-US" dirty="0"/>
              <a:t/>
            </a:r>
            <a:br>
              <a:rPr lang="en-US" dirty="0"/>
            </a:br>
            <a:endParaRPr lang="en-US" dirty="0"/>
          </a:p>
        </p:txBody>
      </p:sp>
      <p:sp>
        <p:nvSpPr>
          <p:cNvPr id="1048868" name="Content Placeholder 2"/>
          <p:cNvSpPr>
            <a:spLocks noGrp="1"/>
          </p:cNvSpPr>
          <p:nvPr>
            <p:ph idx="1"/>
          </p:nvPr>
        </p:nvSpPr>
        <p:spPr>
          <a:xfrm>
            <a:off x="195072" y="1475232"/>
            <a:ext cx="5401055" cy="5181600"/>
          </a:xfrm>
        </p:spPr>
        <p:txBody>
          <a:bodyPr/>
          <a:lstStyle/>
          <a:p>
            <a:r>
              <a:rPr lang="en-US" sz="3200" dirty="0" smtClean="0"/>
              <a:t>Patient </a:t>
            </a:r>
            <a:r>
              <a:rPr lang="en-US" sz="3200" dirty="0"/>
              <a:t>rotated 90 degrees from supine, </a:t>
            </a:r>
            <a:r>
              <a:rPr lang="en-US" sz="3200" dirty="0" smtClean="0"/>
              <a:t>knee and hip joints </a:t>
            </a:r>
            <a:r>
              <a:rPr lang="en-US" sz="3200" dirty="0"/>
              <a:t>flexed, Centre 2.5 cm anterior to the body of lumbar vertebra (L 3). FFD 100 cm, cassette 24x30 cm and beam collimated</a:t>
            </a:r>
            <a:r>
              <a:rPr lang="en-US" dirty="0"/>
              <a:t>.</a:t>
            </a:r>
          </a:p>
        </p:txBody>
      </p:sp>
      <p:pic>
        <p:nvPicPr>
          <p:cNvPr id="2097192" name="Picture 1" descr="C:\Documents and Settings\radiology\Desktop\412351761.jpg"/>
          <p:cNvPicPr>
            <a:picLocks noChangeAspect="1" noChangeArrowheads="1"/>
          </p:cNvPicPr>
          <p:nvPr/>
        </p:nvPicPr>
        <p:blipFill>
          <a:blip r:embed="rId2"/>
          <a:srcRect t="5960" b="4643"/>
          <a:stretch>
            <a:fillRect/>
          </a:stretch>
        </p:blipFill>
        <p:spPr bwMode="auto">
          <a:xfrm>
            <a:off x="6889441" y="987425"/>
            <a:ext cx="3810000" cy="5870575"/>
          </a:xfrm>
          <a:prstGeom prst="rect">
            <a:avLst/>
          </a:prstGeom>
          <a:noFill/>
          <a:ln>
            <a:noFill/>
          </a:ln>
        </p:spPr>
      </p:pic>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9" name="Title 1"/>
          <p:cNvSpPr>
            <a:spLocks noGrp="1"/>
          </p:cNvSpPr>
          <p:nvPr>
            <p:ph type="title"/>
          </p:nvPr>
        </p:nvSpPr>
        <p:spPr/>
        <p:txBody>
          <a:bodyPr/>
          <a:lstStyle/>
          <a:p>
            <a:r>
              <a:rPr lang="en-US" b="1" dirty="0"/>
              <a:t>Coned view</a:t>
            </a:r>
            <a:r>
              <a:rPr lang="en-US" dirty="0"/>
              <a:t> </a:t>
            </a:r>
            <a:br>
              <a:rPr lang="en-US" dirty="0"/>
            </a:br>
            <a:endParaRPr lang="en-US" dirty="0"/>
          </a:p>
        </p:txBody>
      </p:sp>
      <p:sp>
        <p:nvSpPr>
          <p:cNvPr id="1048870" name="Content Placeholder 2"/>
          <p:cNvSpPr>
            <a:spLocks noGrp="1"/>
          </p:cNvSpPr>
          <p:nvPr>
            <p:ph idx="1"/>
          </p:nvPr>
        </p:nvSpPr>
        <p:spPr>
          <a:xfrm>
            <a:off x="426720" y="2133600"/>
            <a:ext cx="11077892" cy="4511040"/>
          </a:xfrm>
        </p:spPr>
        <p:txBody>
          <a:bodyPr>
            <a:noAutofit/>
          </a:bodyPr>
          <a:lstStyle/>
          <a:p>
            <a:r>
              <a:rPr lang="en-US" sz="4000" dirty="0" smtClean="0"/>
              <a:t>For  </a:t>
            </a:r>
            <a:r>
              <a:rPr lang="en-US" sz="4000" dirty="0"/>
              <a:t>L 5 S1. This is as lateral lumbar but </a:t>
            </a:r>
            <a:r>
              <a:rPr lang="en-US" sz="4000" dirty="0" err="1"/>
              <a:t>centre</a:t>
            </a:r>
            <a:r>
              <a:rPr lang="en-US" sz="4000" dirty="0"/>
              <a:t> to joint and cassette size 18x24 cm. It should be noted that lumbar vertebra there are three basic views as described. Coccyx and Sacrum as for pelvis and beam collimated.</a:t>
            </a:r>
          </a:p>
          <a:p>
            <a:endParaRPr lang="en-US" sz="4000" dirty="0"/>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1" name="Title 1"/>
          <p:cNvSpPr>
            <a:spLocks noGrp="1"/>
          </p:cNvSpPr>
          <p:nvPr>
            <p:ph type="title"/>
          </p:nvPr>
        </p:nvSpPr>
        <p:spPr/>
        <p:txBody>
          <a:bodyPr/>
          <a:lstStyle/>
          <a:p>
            <a:r>
              <a:rPr lang="en-US" b="1" i="1" dirty="0"/>
              <a:t>Sacro- Iliac Joints</a:t>
            </a:r>
            <a:r>
              <a:rPr lang="en-US" dirty="0"/>
              <a:t/>
            </a:r>
            <a:br>
              <a:rPr lang="en-US" dirty="0"/>
            </a:br>
            <a:endParaRPr lang="en-US" dirty="0"/>
          </a:p>
        </p:txBody>
      </p:sp>
      <p:sp>
        <p:nvSpPr>
          <p:cNvPr id="1048872" name="Content Placeholder 2"/>
          <p:cNvSpPr>
            <a:spLocks noGrp="1"/>
          </p:cNvSpPr>
          <p:nvPr>
            <p:ph idx="1"/>
          </p:nvPr>
        </p:nvSpPr>
        <p:spPr>
          <a:xfrm>
            <a:off x="365760" y="1905000"/>
            <a:ext cx="11138852" cy="4727448"/>
          </a:xfrm>
        </p:spPr>
        <p:txBody>
          <a:bodyPr/>
          <a:lstStyle/>
          <a:p>
            <a:r>
              <a:rPr lang="en-US" sz="4000" dirty="0" smtClean="0"/>
              <a:t>S- </a:t>
            </a:r>
            <a:r>
              <a:rPr lang="en-US" sz="4000" dirty="0"/>
              <a:t>shaped joints difficult to demonstrate. Prone projection done and that is enough. Sometimes </a:t>
            </a:r>
            <a:r>
              <a:rPr lang="en-US" sz="4000" dirty="0" err="1"/>
              <a:t>obliques</a:t>
            </a:r>
            <a:r>
              <a:rPr lang="en-US" sz="4000" dirty="0"/>
              <a:t> are done for both sides. Ankylosing </a:t>
            </a:r>
            <a:r>
              <a:rPr lang="en-US" sz="4000" dirty="0" err="1"/>
              <a:t>spondilitis</a:t>
            </a:r>
            <a:r>
              <a:rPr lang="en-US" sz="4000" dirty="0"/>
              <a:t> is arthritis of the joints which fuse and cause a lot of pain. These views done for various traumatic and pathological reasons.</a:t>
            </a:r>
          </a:p>
          <a:p>
            <a:endParaRPr lang="en-US" dirty="0"/>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Title 1"/>
          <p:cNvSpPr>
            <a:spLocks noGrp="1"/>
          </p:cNvSpPr>
          <p:nvPr>
            <p:ph type="title"/>
          </p:nvPr>
        </p:nvSpPr>
        <p:spPr/>
        <p:txBody>
          <a:bodyPr/>
          <a:lstStyle/>
          <a:p>
            <a:endParaRPr lang="en-US"/>
          </a:p>
        </p:txBody>
      </p:sp>
      <p:sp>
        <p:nvSpPr>
          <p:cNvPr id="1048874" name="Content Placeholder 2"/>
          <p:cNvSpPr>
            <a:spLocks noGrp="1"/>
          </p:cNvSpPr>
          <p:nvPr>
            <p:ph idx="1"/>
          </p:nvPr>
        </p:nvSpPr>
        <p:spPr/>
        <p:txBody>
          <a:bodyPr/>
          <a:lstStyle/>
          <a:p>
            <a:endParaRPr lang="en-US"/>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Title 1"/>
          <p:cNvSpPr>
            <a:spLocks noGrp="1"/>
          </p:cNvSpPr>
          <p:nvPr>
            <p:ph type="title"/>
          </p:nvPr>
        </p:nvSpPr>
        <p:spPr/>
        <p:txBody>
          <a:bodyPr/>
          <a:lstStyle/>
          <a:p>
            <a:r>
              <a:rPr lang="en-US" b="1" dirty="0" smtClean="0"/>
              <a:t>CHEST XRAY</a:t>
            </a:r>
            <a:endParaRPr lang="en-US" b="1" dirty="0"/>
          </a:p>
        </p:txBody>
      </p:sp>
      <p:sp>
        <p:nvSpPr>
          <p:cNvPr id="1048876" name="Content Placeholder 2"/>
          <p:cNvSpPr>
            <a:spLocks noGrp="1"/>
          </p:cNvSpPr>
          <p:nvPr>
            <p:ph idx="1"/>
          </p:nvPr>
        </p:nvSpPr>
        <p:spPr>
          <a:xfrm>
            <a:off x="641445" y="1214651"/>
            <a:ext cx="10863167" cy="4696571"/>
          </a:xfrm>
        </p:spPr>
        <p:txBody>
          <a:bodyPr>
            <a:normAutofit/>
          </a:bodyPr>
          <a:lstStyle/>
          <a:p>
            <a:r>
              <a:rPr lang="en-GB" sz="3600" dirty="0"/>
              <a:t>This is the area from root of the neck to the diaphragm. AP and Lateral done for various infections</a:t>
            </a:r>
            <a:r>
              <a:rPr lang="en-GB" sz="3600" dirty="0" smtClean="0"/>
              <a:t>.</a:t>
            </a:r>
          </a:p>
          <a:p>
            <a:r>
              <a:rPr lang="en-GB" sz="3600" dirty="0"/>
              <a:t>Radiographic examination of the chest is the most frequently requested or performed in any general x-ray department. The particular projections/views vary with the presenting clinical condition.</a:t>
            </a:r>
            <a:endParaRPr lang="en-US" sz="3600" dirty="0"/>
          </a:p>
        </p:txBody>
      </p:sp>
    </p:spTree>
  </p:cSld>
  <p:clrMapOvr>
    <a:masterClrMapping/>
  </p:clrMapOvr>
  <p:transition spd="slow">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Title 1"/>
          <p:cNvSpPr>
            <a:spLocks noGrp="1"/>
          </p:cNvSpPr>
          <p:nvPr>
            <p:ph type="title"/>
          </p:nvPr>
        </p:nvSpPr>
        <p:spPr/>
        <p:txBody>
          <a:bodyPr/>
          <a:lstStyle/>
          <a:p>
            <a:r>
              <a:rPr lang="en-US" b="1" dirty="0"/>
              <a:t>Patient preparation </a:t>
            </a:r>
          </a:p>
        </p:txBody>
      </p:sp>
      <p:sp>
        <p:nvSpPr>
          <p:cNvPr id="1048878" name="Content Placeholder 2"/>
          <p:cNvSpPr>
            <a:spLocks noGrp="1"/>
          </p:cNvSpPr>
          <p:nvPr>
            <p:ph idx="1"/>
          </p:nvPr>
        </p:nvSpPr>
        <p:spPr>
          <a:xfrm>
            <a:off x="705820" y="1569493"/>
            <a:ext cx="10840185" cy="4981432"/>
          </a:xfrm>
        </p:spPr>
        <p:txBody>
          <a:bodyPr/>
          <a:lstStyle/>
          <a:p>
            <a:r>
              <a:rPr lang="en-GB" dirty="0"/>
              <a:t>	</a:t>
            </a:r>
            <a:r>
              <a:rPr lang="en-GB" sz="4000" dirty="0"/>
              <a:t>Undressing from the waist upwards and removal of all radio-opaque objects from the entire chest area </a:t>
            </a:r>
            <a:r>
              <a:rPr lang="en-GB" sz="4000" dirty="0" err="1"/>
              <a:t>eg</a:t>
            </a:r>
            <a:r>
              <a:rPr lang="en-GB" sz="4000" dirty="0"/>
              <a:t> chains, buttons, brassier fasteners, long earrings</a:t>
            </a:r>
          </a:p>
          <a:p>
            <a:r>
              <a:rPr lang="en-GB" sz="4000" dirty="0"/>
              <a:t>	Long hair (natural/artificial) must be pinned up on top of the head, to avoid obscuring any part of the lung fields.</a:t>
            </a:r>
          </a:p>
          <a:p>
            <a:endParaRPr lang="en-US" dirty="0"/>
          </a:p>
        </p:txBody>
      </p:sp>
    </p:spTree>
  </p:cSld>
  <p:clrMapOvr>
    <a:masterClrMapping/>
  </p:clrMapOvr>
  <p:transition spd="slow">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9" name="Title 1"/>
          <p:cNvSpPr>
            <a:spLocks noGrp="1"/>
          </p:cNvSpPr>
          <p:nvPr>
            <p:ph type="title"/>
          </p:nvPr>
        </p:nvSpPr>
        <p:spPr>
          <a:xfrm>
            <a:off x="1733266" y="0"/>
            <a:ext cx="9908274" cy="1624084"/>
          </a:xfrm>
        </p:spPr>
        <p:txBody>
          <a:bodyPr>
            <a:normAutofit/>
          </a:bodyPr>
          <a:lstStyle/>
          <a:p>
            <a:r>
              <a:rPr lang="en-GB" b="1" dirty="0"/>
              <a:t>Why the ERECT </a:t>
            </a:r>
            <a:r>
              <a:rPr lang="en-GB" b="1" dirty="0" smtClean="0"/>
              <a:t>position is recommended </a:t>
            </a:r>
            <a:r>
              <a:rPr lang="en-GB" b="1" dirty="0"/>
              <a:t>in </a:t>
            </a:r>
            <a:r>
              <a:rPr lang="en-GB" b="1" dirty="0" smtClean="0"/>
              <a:t>chest radiography</a:t>
            </a:r>
            <a:endParaRPr lang="en-US" b="1" dirty="0"/>
          </a:p>
        </p:txBody>
      </p:sp>
      <p:sp>
        <p:nvSpPr>
          <p:cNvPr id="1048880" name="Content Placeholder 2"/>
          <p:cNvSpPr>
            <a:spLocks noGrp="1"/>
          </p:cNvSpPr>
          <p:nvPr>
            <p:ph idx="1"/>
          </p:nvPr>
        </p:nvSpPr>
        <p:spPr>
          <a:xfrm>
            <a:off x="423081" y="1460311"/>
            <a:ext cx="11768919" cy="5158854"/>
          </a:xfrm>
        </p:spPr>
        <p:txBody>
          <a:bodyPr>
            <a:normAutofit/>
          </a:bodyPr>
          <a:lstStyle/>
          <a:p>
            <a:r>
              <a:rPr lang="en-GB" sz="3200" dirty="0" smtClean="0"/>
              <a:t>A </a:t>
            </a:r>
            <a:r>
              <a:rPr lang="en-GB" sz="3200" dirty="0"/>
              <a:t>large area of the lung structure is demonstrated </a:t>
            </a:r>
            <a:r>
              <a:rPr lang="en-GB" sz="3200" dirty="0" err="1"/>
              <a:t>i.e</a:t>
            </a:r>
            <a:r>
              <a:rPr lang="en-GB" sz="3200" dirty="0"/>
              <a:t> not obscured by the shadows of the diaphragm</a:t>
            </a:r>
          </a:p>
          <a:p>
            <a:r>
              <a:rPr lang="en-GB" sz="3200" dirty="0" smtClean="0"/>
              <a:t>It </a:t>
            </a:r>
            <a:r>
              <a:rPr lang="en-GB" sz="3200" dirty="0"/>
              <a:t>is easier to position the patient straight without rotation and also easier to remove the shadows of the scapula away from the lung fields. Rotated radiographs demonstrate a distorted shadow of the heart and mediastinum which may lead to false diagnosis.</a:t>
            </a:r>
          </a:p>
          <a:p>
            <a:r>
              <a:rPr lang="en-GB" sz="3200" dirty="0" smtClean="0"/>
              <a:t>The </a:t>
            </a:r>
            <a:r>
              <a:rPr lang="en-GB" sz="3200" dirty="0"/>
              <a:t>pulmonary vessels are not engorged in the erect position.</a:t>
            </a:r>
          </a:p>
          <a:p>
            <a:endParaRPr lang="en-US" sz="3200" dirty="0"/>
          </a:p>
        </p:txBody>
      </p:sp>
    </p:spTree>
  </p:cSld>
  <p:clrMapOvr>
    <a:masterClrMapping/>
  </p:clrMapOvr>
  <p:transition spd="slow">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1" name="Title 1"/>
          <p:cNvSpPr>
            <a:spLocks noGrp="1"/>
          </p:cNvSpPr>
          <p:nvPr>
            <p:ph type="title"/>
          </p:nvPr>
        </p:nvSpPr>
        <p:spPr/>
        <p:txBody>
          <a:bodyPr/>
          <a:lstStyle/>
          <a:p>
            <a:endParaRPr lang="en-US" dirty="0"/>
          </a:p>
        </p:txBody>
      </p:sp>
      <p:sp>
        <p:nvSpPr>
          <p:cNvPr id="1048882" name="Content Placeholder 2"/>
          <p:cNvSpPr>
            <a:spLocks noGrp="1"/>
          </p:cNvSpPr>
          <p:nvPr>
            <p:ph idx="1"/>
          </p:nvPr>
        </p:nvSpPr>
        <p:spPr>
          <a:xfrm>
            <a:off x="204717" y="887104"/>
            <a:ext cx="11764370" cy="5445457"/>
          </a:xfrm>
        </p:spPr>
        <p:txBody>
          <a:bodyPr>
            <a:noAutofit/>
          </a:bodyPr>
          <a:lstStyle/>
          <a:p>
            <a:r>
              <a:rPr lang="en-GB" sz="4000" dirty="0"/>
              <a:t>The patient is able to breath to the maximum </a:t>
            </a:r>
            <a:r>
              <a:rPr lang="en-GB" sz="4000" dirty="0" err="1"/>
              <a:t>i.e</a:t>
            </a:r>
            <a:r>
              <a:rPr lang="en-GB" sz="4000" dirty="0"/>
              <a:t> the diaphragm is pushed to its lowest level thus demonstrating most of the lung field.</a:t>
            </a:r>
          </a:p>
          <a:p>
            <a:r>
              <a:rPr lang="en-GB" sz="4000" dirty="0"/>
              <a:t>The erect positioning is more comfortable for the patient.</a:t>
            </a:r>
          </a:p>
          <a:p>
            <a:r>
              <a:rPr lang="en-GB" sz="4000" dirty="0"/>
              <a:t>Appropriate film focus distance is attained especially in demonstration of the heart.</a:t>
            </a:r>
          </a:p>
          <a:p>
            <a:r>
              <a:rPr lang="en-GB" sz="4000" dirty="0"/>
              <a:t>It is possible to demonstrate fluid levels</a:t>
            </a:r>
          </a:p>
          <a:p>
            <a:endParaRPr lang="en-US" sz="4000" dirty="0"/>
          </a:p>
        </p:txBody>
      </p:sp>
    </p:spTree>
  </p:cSld>
  <p:clrMapOvr>
    <a:masterClrMapping/>
  </p:clrMapOvr>
  <p:transition spd="slow">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Title 1"/>
          <p:cNvSpPr>
            <a:spLocks noGrp="1"/>
          </p:cNvSpPr>
          <p:nvPr>
            <p:ph type="title"/>
          </p:nvPr>
        </p:nvSpPr>
        <p:spPr/>
        <p:txBody>
          <a:bodyPr/>
          <a:lstStyle/>
          <a:p>
            <a:r>
              <a:rPr lang="en-US" b="1" dirty="0"/>
              <a:t>Use of arrested respiration</a:t>
            </a:r>
          </a:p>
        </p:txBody>
      </p:sp>
      <p:sp>
        <p:nvSpPr>
          <p:cNvPr id="1048884" name="Content Placeholder 2"/>
          <p:cNvSpPr>
            <a:spLocks noGrp="1"/>
          </p:cNvSpPr>
          <p:nvPr>
            <p:ph idx="1"/>
          </p:nvPr>
        </p:nvSpPr>
        <p:spPr>
          <a:xfrm>
            <a:off x="395785" y="1187355"/>
            <a:ext cx="11614245" cy="5418161"/>
          </a:xfrm>
        </p:spPr>
        <p:txBody>
          <a:bodyPr>
            <a:noAutofit/>
          </a:bodyPr>
          <a:lstStyle/>
          <a:p>
            <a:r>
              <a:rPr lang="en-GB" sz="2800" dirty="0"/>
              <a:t>To avoid motional blur caused by respiratory movement, exposure should be made at the end of a full inspiration on the second breath. This way the lung fields appear more aerated.</a:t>
            </a:r>
          </a:p>
          <a:p>
            <a:endParaRPr lang="en-GB" sz="2800" dirty="0"/>
          </a:p>
          <a:p>
            <a:pPr marL="0" indent="0">
              <a:buNone/>
            </a:pPr>
            <a:r>
              <a:rPr lang="en-GB" sz="2800" b="1" dirty="0"/>
              <a:t>The Heart</a:t>
            </a:r>
          </a:p>
          <a:p>
            <a:r>
              <a:rPr lang="en-GB" sz="2800" dirty="0"/>
              <a:t>	Exposure for the heart is made at the end of normal (shallow) breathing (inhalation) in-order to prevent elongation of the heart by a full downward movement of the diaphragm as in deep arrested inspiration.</a:t>
            </a:r>
          </a:p>
          <a:p>
            <a:r>
              <a:rPr lang="en-GB" sz="2800" dirty="0" smtClean="0"/>
              <a:t>The </a:t>
            </a:r>
            <a:r>
              <a:rPr lang="en-GB" sz="2800" dirty="0"/>
              <a:t>FFD used should be 180cm (at least 150cm) to minimise cardiac magnification.</a:t>
            </a:r>
          </a:p>
        </p:txBody>
      </p:sp>
    </p:spTree>
  </p:cSld>
  <p:clrMapOvr>
    <a:masterClrMapping/>
  </p:clrMapOvr>
  <p:transition spd="slow">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5" name="Title 1"/>
          <p:cNvSpPr>
            <a:spLocks noGrp="1"/>
          </p:cNvSpPr>
          <p:nvPr>
            <p:ph type="title"/>
          </p:nvPr>
        </p:nvSpPr>
        <p:spPr>
          <a:xfrm>
            <a:off x="1937983" y="150125"/>
            <a:ext cx="9566630" cy="736979"/>
          </a:xfrm>
        </p:spPr>
        <p:txBody>
          <a:bodyPr/>
          <a:lstStyle/>
          <a:p>
            <a:r>
              <a:rPr lang="en-GB" b="1" dirty="0"/>
              <a:t>Use of the lateral view of the chest</a:t>
            </a:r>
            <a:endParaRPr lang="en-US" b="1" dirty="0"/>
          </a:p>
        </p:txBody>
      </p:sp>
      <p:sp>
        <p:nvSpPr>
          <p:cNvPr id="1048886" name="Content Placeholder 2"/>
          <p:cNvSpPr>
            <a:spLocks noGrp="1"/>
          </p:cNvSpPr>
          <p:nvPr>
            <p:ph idx="1"/>
          </p:nvPr>
        </p:nvSpPr>
        <p:spPr>
          <a:xfrm>
            <a:off x="286603" y="832513"/>
            <a:ext cx="11791665" cy="5745708"/>
          </a:xfrm>
        </p:spPr>
        <p:txBody>
          <a:bodyPr>
            <a:noAutofit/>
          </a:bodyPr>
          <a:lstStyle/>
          <a:p>
            <a:pPr>
              <a:lnSpc>
                <a:spcPct val="115000"/>
              </a:lnSpc>
            </a:pPr>
            <a:r>
              <a:rPr lang="en-GB" sz="3200" dirty="0">
                <a:latin typeface="Century Gothic" panose="020B0502020202020204" pitchFamily="34" charset="0"/>
              </a:rPr>
              <a:t>In many departments the lateral view is not performed as a routine for reasons of economy and radiation dose to the patient. It may be needed however in the following cases.</a:t>
            </a:r>
          </a:p>
          <a:p>
            <a:pPr marL="0" indent="0">
              <a:lnSpc>
                <a:spcPct val="115000"/>
              </a:lnSpc>
              <a:buNone/>
            </a:pPr>
            <a:r>
              <a:rPr lang="en-GB" sz="3200" dirty="0">
                <a:latin typeface="Century Gothic" panose="020B0502020202020204" pitchFamily="34" charset="0"/>
              </a:rPr>
              <a:t>1.	To reveal lesions that may be obscured by the heart or diaphragm.</a:t>
            </a:r>
          </a:p>
          <a:p>
            <a:pPr marL="0" indent="0">
              <a:lnSpc>
                <a:spcPct val="115000"/>
              </a:lnSpc>
              <a:buNone/>
            </a:pPr>
            <a:r>
              <a:rPr lang="en-GB" sz="3200" dirty="0">
                <a:latin typeface="Century Gothic" panose="020B0502020202020204" pitchFamily="34" charset="0"/>
              </a:rPr>
              <a:t>2.	To localise a lesion seen in the AP or PA view to determine whether it is anterior or posterior.</a:t>
            </a:r>
          </a:p>
          <a:p>
            <a:pPr marL="0" indent="0">
              <a:lnSpc>
                <a:spcPct val="115000"/>
              </a:lnSpc>
              <a:buNone/>
            </a:pPr>
            <a:endParaRPr lang="en-GB" sz="3200" dirty="0">
              <a:latin typeface="Century Gothic" panose="020B0502020202020204"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xfrm>
            <a:off x="2592925" y="284205"/>
            <a:ext cx="8911687" cy="1620795"/>
          </a:xfrm>
        </p:spPr>
        <p:txBody>
          <a:bodyPr>
            <a:normAutofit/>
          </a:bodyPr>
          <a:lstStyle/>
          <a:p>
            <a:r>
              <a:rPr lang="en-US" sz="4000" b="1" dirty="0"/>
              <a:t>Projections</a:t>
            </a:r>
          </a:p>
        </p:txBody>
      </p:sp>
      <p:sp>
        <p:nvSpPr>
          <p:cNvPr id="1048653" name="Content Placeholder 2"/>
          <p:cNvSpPr>
            <a:spLocks noGrp="1"/>
          </p:cNvSpPr>
          <p:nvPr>
            <p:ph idx="1"/>
          </p:nvPr>
        </p:nvSpPr>
        <p:spPr>
          <a:xfrm>
            <a:off x="988541" y="1124465"/>
            <a:ext cx="10516071" cy="4786757"/>
          </a:xfrm>
        </p:spPr>
        <p:txBody>
          <a:bodyPr>
            <a:noAutofit/>
          </a:bodyPr>
          <a:lstStyle/>
          <a:p>
            <a:r>
              <a:rPr lang="en-US" sz="3200" b="1" dirty="0" err="1"/>
              <a:t>antero</a:t>
            </a:r>
            <a:r>
              <a:rPr lang="en-US" sz="3200" b="1" dirty="0"/>
              <a:t>-posterior:</a:t>
            </a:r>
            <a:r>
              <a:rPr lang="en-US" sz="3200" dirty="0"/>
              <a:t> central ray passes from anterior to posterior</a:t>
            </a:r>
          </a:p>
          <a:p>
            <a:r>
              <a:rPr lang="en-US" sz="3200" b="1" dirty="0" err="1"/>
              <a:t>postero</a:t>
            </a:r>
            <a:r>
              <a:rPr lang="en-US" sz="3200" b="1" dirty="0"/>
              <a:t>-anterior:</a:t>
            </a:r>
            <a:r>
              <a:rPr lang="en-US" sz="3200" dirty="0"/>
              <a:t> central ray passes from posterior to anterior</a:t>
            </a:r>
          </a:p>
          <a:p>
            <a:r>
              <a:rPr lang="en-US" sz="3200" b="1" dirty="0"/>
              <a:t>lateral: </a:t>
            </a:r>
            <a:r>
              <a:rPr lang="en-US" sz="3200" dirty="0"/>
              <a:t>central ray passes from one side of body to the other through the axial plane</a:t>
            </a:r>
          </a:p>
          <a:p>
            <a:r>
              <a:rPr lang="en-US" sz="3200" b="1" dirty="0"/>
              <a:t>oblique: </a:t>
            </a:r>
            <a:r>
              <a:rPr lang="en-US" sz="3200" dirty="0"/>
              <a:t>central ray passes through the body/body part through a plane which is at an angle to the transverse plane/coronal plane</a:t>
            </a:r>
          </a:p>
          <a:p>
            <a:pPr marL="0" indent="0">
              <a:buNone/>
            </a:pPr>
            <a:endParaRPr lang="en-US" sz="3200" dirty="0"/>
          </a:p>
        </p:txBody>
      </p:sp>
    </p:spTree>
  </p:cSld>
  <p:clrMapOvr>
    <a:masterClrMapping/>
  </p:clrMapOvr>
  <p:transition spd="slow">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Title 1"/>
          <p:cNvSpPr>
            <a:spLocks noGrp="1"/>
          </p:cNvSpPr>
          <p:nvPr>
            <p:ph type="title"/>
          </p:nvPr>
        </p:nvSpPr>
        <p:spPr/>
        <p:txBody>
          <a:bodyPr/>
          <a:lstStyle/>
          <a:p>
            <a:endParaRPr lang="en-US"/>
          </a:p>
        </p:txBody>
      </p:sp>
      <p:sp>
        <p:nvSpPr>
          <p:cNvPr id="1048888" name="Content Placeholder 2"/>
          <p:cNvSpPr>
            <a:spLocks noGrp="1"/>
          </p:cNvSpPr>
          <p:nvPr>
            <p:ph idx="1"/>
          </p:nvPr>
        </p:nvSpPr>
        <p:spPr>
          <a:xfrm>
            <a:off x="436728" y="1405719"/>
            <a:ext cx="11477768" cy="4505503"/>
          </a:xfrm>
        </p:spPr>
        <p:txBody>
          <a:bodyPr>
            <a:normAutofit/>
          </a:bodyPr>
          <a:lstStyle/>
          <a:p>
            <a:pPr marL="0" indent="0">
              <a:buNone/>
            </a:pPr>
            <a:r>
              <a:rPr lang="en-US" sz="3600" dirty="0" smtClean="0"/>
              <a:t>3. To </a:t>
            </a:r>
            <a:r>
              <a:rPr lang="en-US" sz="3600" dirty="0"/>
              <a:t>demonstrate any characteristic out line </a:t>
            </a:r>
            <a:r>
              <a:rPr lang="en-US" sz="3600" dirty="0" err="1"/>
              <a:t>eg</a:t>
            </a:r>
            <a:r>
              <a:rPr lang="en-US" sz="3600" dirty="0"/>
              <a:t> depressed sternum, lobar effusion or lung collapse    especially middle right lobe collapse.</a:t>
            </a:r>
          </a:p>
          <a:p>
            <a:pPr marL="0" indent="0">
              <a:buNone/>
            </a:pPr>
            <a:r>
              <a:rPr lang="en-US" sz="3600" dirty="0"/>
              <a:t>4.	To confirm anatomical abnormalities </a:t>
            </a:r>
            <a:r>
              <a:rPr lang="en-US" sz="3600" dirty="0" err="1"/>
              <a:t>eg</a:t>
            </a:r>
            <a:r>
              <a:rPr lang="en-US" sz="3600" dirty="0"/>
              <a:t> depressed sternum</a:t>
            </a:r>
          </a:p>
          <a:p>
            <a:pPr marL="0" indent="0">
              <a:buNone/>
            </a:pPr>
            <a:r>
              <a:rPr lang="en-US" sz="3600" dirty="0"/>
              <a:t>5.	To demonstrate suspected retrosternal lesions</a:t>
            </a:r>
          </a:p>
          <a:p>
            <a:pPr marL="0" indent="0">
              <a:buNone/>
            </a:pPr>
            <a:r>
              <a:rPr lang="en-US" sz="3600" dirty="0"/>
              <a:t>6.	To demonstrate the heart and the aorta</a:t>
            </a:r>
          </a:p>
          <a:p>
            <a:endParaRPr lang="en-US" sz="3600" dirty="0"/>
          </a:p>
        </p:txBody>
      </p:sp>
    </p:spTree>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9" name="Title 1"/>
          <p:cNvSpPr>
            <a:spLocks noGrp="1"/>
          </p:cNvSpPr>
          <p:nvPr>
            <p:ph type="title"/>
          </p:nvPr>
        </p:nvSpPr>
        <p:spPr>
          <a:xfrm>
            <a:off x="1624085" y="163774"/>
            <a:ext cx="9880528" cy="655092"/>
          </a:xfrm>
        </p:spPr>
        <p:txBody>
          <a:bodyPr/>
          <a:lstStyle/>
          <a:p>
            <a:r>
              <a:rPr lang="en-US" b="1" dirty="0"/>
              <a:t>Radiation Protection</a:t>
            </a:r>
          </a:p>
        </p:txBody>
      </p:sp>
      <p:sp>
        <p:nvSpPr>
          <p:cNvPr id="1048890" name="Content Placeholder 2"/>
          <p:cNvSpPr>
            <a:spLocks noGrp="1"/>
          </p:cNvSpPr>
          <p:nvPr>
            <p:ph idx="1"/>
          </p:nvPr>
        </p:nvSpPr>
        <p:spPr>
          <a:xfrm>
            <a:off x="395786" y="1064525"/>
            <a:ext cx="11490964" cy="5540991"/>
          </a:xfrm>
        </p:spPr>
        <p:txBody>
          <a:bodyPr>
            <a:normAutofit lnSpcReduction="10000"/>
          </a:bodyPr>
          <a:lstStyle/>
          <a:p>
            <a:r>
              <a:rPr lang="en-GB" sz="2800" dirty="0"/>
              <a:t>The gonads must always be protected either by a lead apron worn at the back or by a lead screen adjustable in height. For an infant a piece of lead rubber apron is placed over the abdomen and pelvis.</a:t>
            </a:r>
          </a:p>
          <a:p>
            <a:r>
              <a:rPr lang="en-GB" sz="2800" dirty="0"/>
              <a:t>The upper border of the apron should be as high as possible without obscuring the </a:t>
            </a:r>
            <a:r>
              <a:rPr lang="en-GB" sz="2800" dirty="0" err="1"/>
              <a:t>costo</a:t>
            </a:r>
            <a:r>
              <a:rPr lang="en-GB" sz="2800" dirty="0"/>
              <a:t>-phrenic angles.</a:t>
            </a:r>
          </a:p>
          <a:p>
            <a:r>
              <a:rPr lang="en-GB" sz="2800" dirty="0"/>
              <a:t>In practise, this is placed just above the iliac crests.</a:t>
            </a:r>
          </a:p>
          <a:p>
            <a:r>
              <a:rPr lang="en-GB" sz="2800" dirty="0"/>
              <a:t>The radiation field collimated to the required area, accurate exposure factors and positioning must be used to avoid repeats.</a:t>
            </a:r>
          </a:p>
          <a:p>
            <a:r>
              <a:rPr lang="en-GB" sz="2800" dirty="0"/>
              <a:t>Other measures include use of high </a:t>
            </a:r>
            <a:r>
              <a:rPr lang="en-GB" sz="2800" dirty="0" err="1"/>
              <a:t>Kv</a:t>
            </a:r>
            <a:r>
              <a:rPr lang="en-GB" sz="2800" dirty="0"/>
              <a:t> technique, use of fast intensifying screens and appropriate instructions to the patient.</a:t>
            </a:r>
          </a:p>
          <a:p>
            <a:endParaRPr lang="en-GB" dirty="0"/>
          </a:p>
          <a:p>
            <a:pPr marL="0" indent="0">
              <a:buNone/>
            </a:pPr>
            <a:endParaRPr lang="en-US" dirty="0"/>
          </a:p>
        </p:txBody>
      </p:sp>
    </p:spTree>
  </p:cSld>
  <p:clrMapOvr>
    <a:masterClrMapping/>
  </p:clrMapOvr>
  <p:transition spd="slow">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Title 1"/>
          <p:cNvSpPr>
            <a:spLocks noGrp="1"/>
          </p:cNvSpPr>
          <p:nvPr>
            <p:ph type="title"/>
          </p:nvPr>
        </p:nvSpPr>
        <p:spPr>
          <a:xfrm>
            <a:off x="1842449" y="136478"/>
            <a:ext cx="9662164" cy="600501"/>
          </a:xfrm>
        </p:spPr>
        <p:txBody>
          <a:bodyPr>
            <a:normAutofit fontScale="90000"/>
          </a:bodyPr>
          <a:lstStyle/>
          <a:p>
            <a:r>
              <a:rPr lang="en-US" dirty="0"/>
              <a:t>Patient positioning</a:t>
            </a:r>
          </a:p>
        </p:txBody>
      </p:sp>
      <p:sp>
        <p:nvSpPr>
          <p:cNvPr id="1048892" name="Content Placeholder 2"/>
          <p:cNvSpPr>
            <a:spLocks noGrp="1"/>
          </p:cNvSpPr>
          <p:nvPr>
            <p:ph idx="1"/>
          </p:nvPr>
        </p:nvSpPr>
        <p:spPr>
          <a:xfrm>
            <a:off x="354841" y="750627"/>
            <a:ext cx="11837159" cy="5160595"/>
          </a:xfrm>
        </p:spPr>
        <p:txBody>
          <a:bodyPr>
            <a:noAutofit/>
          </a:bodyPr>
          <a:lstStyle/>
          <a:p>
            <a:r>
              <a:rPr lang="en-GB" sz="2400" dirty="0"/>
              <a:t>	Care must be taken in positioning to ensure that there is no rotation of the patient as abnormal rotation of the heart and mediastinum may simulate pathology</a:t>
            </a:r>
          </a:p>
          <a:p>
            <a:r>
              <a:rPr lang="en-GB" sz="2400" dirty="0" smtClean="0"/>
              <a:t>If </a:t>
            </a:r>
            <a:r>
              <a:rPr lang="en-GB" sz="2400" dirty="0"/>
              <a:t>the medial ends of the clavicles appear on the radiograph as equidistant from the </a:t>
            </a:r>
            <a:r>
              <a:rPr lang="en-GB" sz="2400" dirty="0" err="1"/>
              <a:t>spinous</a:t>
            </a:r>
            <a:r>
              <a:rPr lang="en-GB" sz="2400" dirty="0"/>
              <a:t> process at that level  these shows that the patient is correctly positioned </a:t>
            </a:r>
          </a:p>
          <a:p>
            <a:r>
              <a:rPr lang="en-GB" sz="2400" dirty="0" smtClean="0"/>
              <a:t>To </a:t>
            </a:r>
            <a:r>
              <a:rPr lang="en-GB" sz="2400" dirty="0"/>
              <a:t>move the scapula shadows away from the thorax the elbows are flexed, the back of the hands are placed on the hips and elbows are pushed gently forwards. The shoulders must not be raised so that the apices of the lungs are not obscured by the clavicle.</a:t>
            </a:r>
          </a:p>
          <a:p>
            <a:r>
              <a:rPr lang="en-GB" sz="2400" dirty="0" smtClean="0"/>
              <a:t>Clear </a:t>
            </a:r>
            <a:r>
              <a:rPr lang="en-GB" sz="2400" dirty="0"/>
              <a:t>instructions regarding position and breathing should be given in advance and ample time must be allowed for patient to carry them out prior to the exposure.</a:t>
            </a:r>
          </a:p>
          <a:p>
            <a:r>
              <a:rPr lang="en-GB" sz="2400" dirty="0" smtClean="0"/>
              <a:t>The </a:t>
            </a:r>
            <a:r>
              <a:rPr lang="en-GB" sz="2400" dirty="0"/>
              <a:t>upper border of the cassette should be placed 5cm above the level of the shoulder to ensure that the apices of the lungs are included.</a:t>
            </a:r>
          </a:p>
          <a:p>
            <a:endParaRPr lang="en-US" sz="2400" dirty="0"/>
          </a:p>
        </p:txBody>
      </p:sp>
    </p:spTree>
  </p:cSld>
  <p:clrMapOvr>
    <a:masterClrMapping/>
  </p:clrMapOvr>
  <p:transition spd="slow">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Title 1"/>
          <p:cNvSpPr>
            <a:spLocks noGrp="1"/>
          </p:cNvSpPr>
          <p:nvPr>
            <p:ph type="title"/>
          </p:nvPr>
        </p:nvSpPr>
        <p:spPr>
          <a:xfrm>
            <a:off x="941696" y="-177420"/>
            <a:ext cx="11041038" cy="1132763"/>
          </a:xfrm>
        </p:spPr>
        <p:txBody>
          <a:bodyPr>
            <a:normAutofit fontScale="90000"/>
          </a:bodyPr>
          <a:lstStyle/>
          <a:p>
            <a:r>
              <a:rPr lang="en-GB" dirty="0"/>
              <a:t/>
            </a:r>
            <a:br>
              <a:rPr lang="en-GB" dirty="0"/>
            </a:br>
            <a:r>
              <a:rPr lang="en-GB" b="1" dirty="0"/>
              <a:t>Problems encountered in paediatric chest radiography</a:t>
            </a:r>
            <a:br>
              <a:rPr lang="en-GB" b="1" dirty="0"/>
            </a:br>
            <a:endParaRPr lang="en-US" b="1" dirty="0"/>
          </a:p>
        </p:txBody>
      </p:sp>
      <p:sp>
        <p:nvSpPr>
          <p:cNvPr id="1048894" name="Content Placeholder 2"/>
          <p:cNvSpPr>
            <a:spLocks noGrp="1"/>
          </p:cNvSpPr>
          <p:nvPr>
            <p:ph idx="1"/>
          </p:nvPr>
        </p:nvSpPr>
        <p:spPr>
          <a:xfrm>
            <a:off x="464024" y="1228299"/>
            <a:ext cx="11627892" cy="5363570"/>
          </a:xfrm>
        </p:spPr>
        <p:txBody>
          <a:bodyPr/>
          <a:lstStyle/>
          <a:p>
            <a:r>
              <a:rPr lang="en-GB" dirty="0"/>
              <a:t>	</a:t>
            </a:r>
            <a:r>
              <a:rPr lang="en-GB" sz="2400" dirty="0"/>
              <a:t>Infants and children get scared easily scared because of the unfamiliar environment, it is therefore difficult to keep them still. Resultant radiographs have motional blur and images look rotated, the heart size and shape are also altered.</a:t>
            </a:r>
          </a:p>
          <a:p>
            <a:r>
              <a:rPr lang="en-GB" sz="2400" dirty="0"/>
              <a:t>	It is difficult to protect them from radiation.</a:t>
            </a:r>
          </a:p>
          <a:p>
            <a:r>
              <a:rPr lang="en-GB" sz="2400" dirty="0"/>
              <a:t>	It is not possible to perform erect chest radiograph therefore the FFD is limited.</a:t>
            </a:r>
          </a:p>
          <a:p>
            <a:r>
              <a:rPr lang="en-GB" sz="2400" dirty="0"/>
              <a:t>	Choice of exposure factors is difficult.</a:t>
            </a:r>
          </a:p>
          <a:p>
            <a:r>
              <a:rPr lang="en-GB" sz="2400" dirty="0"/>
              <a:t>	Parents may be uncooperative when asked to hold the child.</a:t>
            </a:r>
          </a:p>
          <a:p>
            <a:r>
              <a:rPr lang="en-GB" sz="2400" dirty="0"/>
              <a:t>	It is time consuming</a:t>
            </a:r>
          </a:p>
          <a:p>
            <a:pPr marL="0" indent="0">
              <a:buNone/>
            </a:pPr>
            <a:endParaRPr lang="en-US" sz="2400" dirty="0"/>
          </a:p>
        </p:txBody>
      </p:sp>
    </p:spTree>
  </p:cSld>
  <p:clrMapOvr>
    <a:masterClrMapping/>
  </p:clrMapOvr>
  <p:transition spd="slow">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Title 1"/>
          <p:cNvSpPr>
            <a:spLocks noGrp="1"/>
          </p:cNvSpPr>
          <p:nvPr>
            <p:ph type="title"/>
          </p:nvPr>
        </p:nvSpPr>
        <p:spPr>
          <a:xfrm>
            <a:off x="1569493" y="450376"/>
            <a:ext cx="9935119" cy="928048"/>
          </a:xfrm>
        </p:spPr>
        <p:txBody>
          <a:bodyPr/>
          <a:lstStyle/>
          <a:p>
            <a:r>
              <a:rPr lang="en-GB" b="1" dirty="0"/>
              <a:t>Characteristics of a good chest radiograph</a:t>
            </a:r>
          </a:p>
        </p:txBody>
      </p:sp>
      <p:sp>
        <p:nvSpPr>
          <p:cNvPr id="1048896" name="Content Placeholder 2"/>
          <p:cNvSpPr>
            <a:spLocks noGrp="1"/>
          </p:cNvSpPr>
          <p:nvPr>
            <p:ph idx="1"/>
          </p:nvPr>
        </p:nvSpPr>
        <p:spPr>
          <a:xfrm>
            <a:off x="272955" y="1282890"/>
            <a:ext cx="11532358" cy="5363570"/>
          </a:xfrm>
        </p:spPr>
        <p:txBody>
          <a:bodyPr>
            <a:normAutofit lnSpcReduction="10000"/>
          </a:bodyPr>
          <a:lstStyle/>
          <a:p>
            <a:pPr marL="0" indent="0">
              <a:buNone/>
            </a:pPr>
            <a:r>
              <a:rPr lang="en-GB" dirty="0"/>
              <a:t>1.	</a:t>
            </a:r>
            <a:r>
              <a:rPr lang="en-GB" sz="2800" dirty="0">
                <a:solidFill>
                  <a:schemeClr val="tx1"/>
                </a:solidFill>
              </a:rPr>
              <a:t>T</a:t>
            </a:r>
            <a:r>
              <a:rPr lang="en-GB" sz="2800" dirty="0" smtClean="0">
                <a:solidFill>
                  <a:schemeClr val="tx1"/>
                </a:solidFill>
              </a:rPr>
              <a:t>he</a:t>
            </a:r>
            <a:r>
              <a:rPr lang="en-GB" sz="2800" dirty="0" smtClean="0"/>
              <a:t> </a:t>
            </a:r>
            <a:r>
              <a:rPr lang="en-GB" sz="2800" dirty="0"/>
              <a:t>whole of the chest wall must be included on the radiograph</a:t>
            </a:r>
          </a:p>
          <a:p>
            <a:pPr marL="0" indent="0">
              <a:buNone/>
            </a:pPr>
            <a:r>
              <a:rPr lang="en-GB" sz="2800" dirty="0"/>
              <a:t>2.	The whole of the lung field from the apical areas to the costal phrenic angles must be included.</a:t>
            </a:r>
          </a:p>
          <a:p>
            <a:pPr marL="0" indent="0">
              <a:buNone/>
            </a:pPr>
            <a:r>
              <a:rPr lang="en-GB" sz="2800" dirty="0"/>
              <a:t>3.	The patient identification details must be clearly demonstrated.</a:t>
            </a:r>
          </a:p>
          <a:p>
            <a:pPr marL="0" indent="0">
              <a:buNone/>
            </a:pPr>
            <a:r>
              <a:rPr lang="en-GB" sz="2800" dirty="0"/>
              <a:t>4.	The radiograph must be correctly anatomically marked.</a:t>
            </a:r>
          </a:p>
          <a:p>
            <a:pPr marL="0" indent="0">
              <a:buNone/>
            </a:pPr>
            <a:r>
              <a:rPr lang="en-GB" sz="2800" dirty="0"/>
              <a:t>5.	At least nine intercostal spaces should be demonstrated.</a:t>
            </a:r>
          </a:p>
          <a:p>
            <a:pPr marL="0" indent="0">
              <a:buNone/>
            </a:pPr>
            <a:r>
              <a:rPr lang="en-GB" sz="2800" dirty="0"/>
              <a:t>6.	The spine below the 4th thoracic vertebrae T4 should not be visible. An over penetrated chest radiograph shows the spine through the heart shadow.</a:t>
            </a:r>
          </a:p>
          <a:p>
            <a:endParaRPr lang="en-GB" dirty="0"/>
          </a:p>
        </p:txBody>
      </p:sp>
    </p:spTree>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7" name="Title 1"/>
          <p:cNvSpPr>
            <a:spLocks noGrp="1"/>
          </p:cNvSpPr>
          <p:nvPr>
            <p:ph type="title"/>
          </p:nvPr>
        </p:nvSpPr>
        <p:spPr>
          <a:xfrm>
            <a:off x="2551981" y="0"/>
            <a:ext cx="8911687" cy="1280890"/>
          </a:xfrm>
        </p:spPr>
        <p:txBody>
          <a:bodyPr/>
          <a:lstStyle/>
          <a:p>
            <a:endParaRPr lang="en-GB" dirty="0"/>
          </a:p>
        </p:txBody>
      </p:sp>
      <p:sp>
        <p:nvSpPr>
          <p:cNvPr id="1048898" name="Content Placeholder 2"/>
          <p:cNvSpPr>
            <a:spLocks noGrp="1"/>
          </p:cNvSpPr>
          <p:nvPr>
            <p:ph idx="1"/>
          </p:nvPr>
        </p:nvSpPr>
        <p:spPr>
          <a:xfrm>
            <a:off x="614149" y="1214651"/>
            <a:ext cx="11245755" cy="5227091"/>
          </a:xfrm>
        </p:spPr>
        <p:txBody>
          <a:bodyPr/>
          <a:lstStyle/>
          <a:p>
            <a:pPr marL="0" indent="0">
              <a:buNone/>
            </a:pPr>
            <a:r>
              <a:rPr lang="en-GB" sz="2800" dirty="0"/>
              <a:t>7.	There should be no motional blur on the radiograph.</a:t>
            </a:r>
          </a:p>
          <a:p>
            <a:pPr marL="0" indent="0">
              <a:buNone/>
            </a:pPr>
            <a:r>
              <a:rPr lang="en-GB" sz="2800" dirty="0"/>
              <a:t>8.	The radiograph should neither be over or under exposed </a:t>
            </a:r>
            <a:r>
              <a:rPr lang="en-GB" sz="2800" dirty="0" err="1"/>
              <a:t>i.e</a:t>
            </a:r>
            <a:r>
              <a:rPr lang="en-GB" sz="2800" dirty="0"/>
              <a:t> it should have optimum density and contrast.</a:t>
            </a:r>
          </a:p>
          <a:p>
            <a:pPr marL="0" indent="0">
              <a:buNone/>
            </a:pPr>
            <a:r>
              <a:rPr lang="en-GB" sz="2800" dirty="0"/>
              <a:t>9.	No radiopaque shadow/</a:t>
            </a:r>
            <a:r>
              <a:rPr lang="en-GB" sz="2800" dirty="0" err="1"/>
              <a:t>artifact</a:t>
            </a:r>
            <a:r>
              <a:rPr lang="en-GB" sz="2800" dirty="0"/>
              <a:t> should be seen.</a:t>
            </a:r>
          </a:p>
          <a:p>
            <a:pPr marL="0" indent="0">
              <a:buNone/>
            </a:pPr>
            <a:r>
              <a:rPr lang="en-GB" sz="2800" dirty="0"/>
              <a:t>10.	The scapula shadows should be moved away from the lung fields.</a:t>
            </a:r>
          </a:p>
          <a:p>
            <a:pPr marL="0" indent="0">
              <a:buNone/>
            </a:pPr>
            <a:r>
              <a:rPr lang="en-GB" sz="2800" dirty="0"/>
              <a:t>11.	The shoulder should be at the same level.</a:t>
            </a:r>
          </a:p>
          <a:p>
            <a:pPr marL="0" indent="0">
              <a:buNone/>
            </a:pPr>
            <a:r>
              <a:rPr lang="en-GB" sz="2800" dirty="0"/>
              <a:t>12.	Both </a:t>
            </a:r>
            <a:r>
              <a:rPr lang="en-GB" sz="2800" dirty="0" err="1"/>
              <a:t>sterno-clavicular</a:t>
            </a:r>
            <a:r>
              <a:rPr lang="en-GB" sz="2800" dirty="0"/>
              <a:t> joints should be equidistant from the midline or from the middle of the thoracic spine at that level</a:t>
            </a:r>
          </a:p>
          <a:p>
            <a:pPr marL="0" indent="0">
              <a:buNone/>
            </a:pPr>
            <a:r>
              <a:rPr lang="en-GB" sz="2800" dirty="0"/>
              <a:t>13.	The chin should not obscure the trachea </a:t>
            </a:r>
          </a:p>
          <a:p>
            <a:endParaRPr lang="en-GB" dirty="0"/>
          </a:p>
        </p:txBody>
      </p:sp>
    </p:spTree>
  </p:cSld>
  <p:clrMapOvr>
    <a:masterClrMapping/>
  </p:clrMapOvr>
  <p:transition spd="slow">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9" name="Title 1"/>
          <p:cNvSpPr>
            <a:spLocks noGrp="1"/>
          </p:cNvSpPr>
          <p:nvPr>
            <p:ph type="title"/>
          </p:nvPr>
        </p:nvSpPr>
        <p:spPr>
          <a:xfrm>
            <a:off x="1569493" y="122830"/>
            <a:ext cx="9935119" cy="1187355"/>
          </a:xfrm>
        </p:spPr>
        <p:txBody>
          <a:bodyPr>
            <a:normAutofit fontScale="90000"/>
          </a:bodyPr>
          <a:lstStyle/>
          <a:p>
            <a:r>
              <a:rPr lang="en-GB" b="1" dirty="0"/>
              <a:t>Basic View</a:t>
            </a:r>
            <a:br>
              <a:rPr lang="en-GB" b="1" dirty="0"/>
            </a:br>
            <a:r>
              <a:rPr lang="en-GB" b="1" dirty="0" err="1"/>
              <a:t>i</a:t>
            </a:r>
            <a:r>
              <a:rPr lang="en-GB" b="1" dirty="0"/>
              <a:t>)	</a:t>
            </a:r>
            <a:r>
              <a:rPr lang="en-GB" b="1" dirty="0" err="1"/>
              <a:t>Postero</a:t>
            </a:r>
            <a:r>
              <a:rPr lang="en-GB" b="1" dirty="0"/>
              <a:t>- anterior</a:t>
            </a:r>
          </a:p>
        </p:txBody>
      </p:sp>
      <p:sp>
        <p:nvSpPr>
          <p:cNvPr id="1048900" name="Content Placeholder 2"/>
          <p:cNvSpPr>
            <a:spLocks noGrp="1"/>
          </p:cNvSpPr>
          <p:nvPr>
            <p:ph idx="1"/>
          </p:nvPr>
        </p:nvSpPr>
        <p:spPr>
          <a:xfrm>
            <a:off x="423081" y="1364776"/>
            <a:ext cx="11768919" cy="5254388"/>
          </a:xfrm>
        </p:spPr>
        <p:txBody>
          <a:bodyPr>
            <a:noAutofit/>
          </a:bodyPr>
          <a:lstStyle/>
          <a:p>
            <a:r>
              <a:rPr lang="en-GB" sz="2400" dirty="0"/>
              <a:t>Patient stands erect with the feet apart as an aid for mobilization facing the cassette holder. The chin is raised and placed on top and in the midline of the cassette support.</a:t>
            </a:r>
          </a:p>
          <a:p>
            <a:r>
              <a:rPr lang="en-GB" sz="2400" dirty="0"/>
              <a:t>The upper border of the cassette is placed 5cm above the level of the shoulders.</a:t>
            </a:r>
          </a:p>
          <a:p>
            <a:r>
              <a:rPr lang="en-GB" sz="2400" dirty="0"/>
              <a:t>The elbows are flexed, the back of the hands pushed forward.</a:t>
            </a:r>
          </a:p>
          <a:p>
            <a:r>
              <a:rPr lang="en-GB" sz="2400" dirty="0"/>
              <a:t>The shoulders are adjusted to be equidistant from the cassette so that there is no rotation.</a:t>
            </a:r>
          </a:p>
          <a:p>
            <a:r>
              <a:rPr lang="en-GB" sz="2400" dirty="0"/>
              <a:t>The horizontal central ray is centred to the midline at the level of the 4th thoracic vertebrae (T4)</a:t>
            </a:r>
          </a:p>
          <a:p>
            <a:r>
              <a:rPr lang="en-GB" sz="2400" dirty="0"/>
              <a:t>FFD 150cm</a:t>
            </a:r>
          </a:p>
          <a:p>
            <a:r>
              <a:rPr lang="en-GB" sz="2400" dirty="0"/>
              <a:t>The exposure is made at arrested full inspiration.</a:t>
            </a:r>
          </a:p>
          <a:p>
            <a:endParaRPr lang="en-GB" sz="2400" dirty="0"/>
          </a:p>
        </p:txBody>
      </p:sp>
    </p:spTree>
  </p:cSld>
  <p:clrMapOvr>
    <a:masterClrMapping/>
  </p:clrMapOvr>
  <p:transition spd="slow">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Title 1"/>
          <p:cNvSpPr>
            <a:spLocks noGrp="1"/>
          </p:cNvSpPr>
          <p:nvPr>
            <p:ph type="title"/>
          </p:nvPr>
        </p:nvSpPr>
        <p:spPr/>
        <p:txBody>
          <a:bodyPr/>
          <a:lstStyle/>
          <a:p>
            <a:endParaRPr lang="en-US" dirty="0"/>
          </a:p>
        </p:txBody>
      </p:sp>
      <p:pic>
        <p:nvPicPr>
          <p:cNvPr id="2097193" name="Picture 4"/>
          <p:cNvPicPr>
            <a:picLocks noChangeAspect="1"/>
          </p:cNvPicPr>
          <p:nvPr/>
        </p:nvPicPr>
        <p:blipFill>
          <a:blip r:embed="rId2"/>
          <a:stretch>
            <a:fillRect/>
          </a:stretch>
        </p:blipFill>
        <p:spPr>
          <a:xfrm>
            <a:off x="1569493" y="1119116"/>
            <a:ext cx="8557146" cy="5527344"/>
          </a:xfrm>
          <a:prstGeom prst="rect">
            <a:avLst/>
          </a:prstGeom>
        </p:spPr>
      </p:pic>
      <p:sp>
        <p:nvSpPr>
          <p:cNvPr id="1048902" name="Content Placeholder 2"/>
          <p:cNvSpPr>
            <a:spLocks noGrp="1"/>
          </p:cNvSpPr>
          <p:nvPr>
            <p:ph idx="1"/>
          </p:nvPr>
        </p:nvSpPr>
        <p:spPr/>
        <p:txBody>
          <a:bodyPr/>
          <a:lstStyle/>
          <a:p>
            <a:endParaRPr lang="en-GB" dirty="0"/>
          </a:p>
        </p:txBody>
      </p:sp>
    </p:spTree>
  </p:cSld>
  <p:clrMapOvr>
    <a:masterClrMapping/>
  </p:clrMapOvr>
  <p:transition spd="slow">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3" name="Title 1"/>
          <p:cNvSpPr>
            <a:spLocks noGrp="1"/>
          </p:cNvSpPr>
          <p:nvPr>
            <p:ph type="title"/>
          </p:nvPr>
        </p:nvSpPr>
        <p:spPr>
          <a:xfrm>
            <a:off x="1897039" y="150126"/>
            <a:ext cx="9607573" cy="1419368"/>
          </a:xfrm>
        </p:spPr>
        <p:txBody>
          <a:bodyPr>
            <a:normAutofit fontScale="90000"/>
          </a:bodyPr>
          <a:lstStyle/>
          <a:p>
            <a:r>
              <a:rPr lang="en-GB" b="1" dirty="0"/>
              <a:t>Additional view</a:t>
            </a:r>
            <a:br>
              <a:rPr lang="en-GB" b="1" dirty="0"/>
            </a:br>
            <a:r>
              <a:rPr lang="en-GB" b="1" dirty="0"/>
              <a:t>ii)	Lateral view</a:t>
            </a:r>
            <a:br>
              <a:rPr lang="en-GB" b="1" dirty="0"/>
            </a:br>
            <a:endParaRPr lang="en-US" b="1" dirty="0"/>
          </a:p>
        </p:txBody>
      </p:sp>
      <p:sp>
        <p:nvSpPr>
          <p:cNvPr id="1048904" name="Content Placeholder 2"/>
          <p:cNvSpPr>
            <a:spLocks noGrp="1"/>
          </p:cNvSpPr>
          <p:nvPr>
            <p:ph idx="1"/>
          </p:nvPr>
        </p:nvSpPr>
        <p:spPr>
          <a:xfrm>
            <a:off x="573206" y="1364776"/>
            <a:ext cx="11423176" cy="5022376"/>
          </a:xfrm>
        </p:spPr>
        <p:txBody>
          <a:bodyPr>
            <a:noAutofit/>
          </a:bodyPr>
          <a:lstStyle/>
          <a:p>
            <a:r>
              <a:rPr lang="en-GB" sz="3600" dirty="0"/>
              <a:t>From the PA position the patient is rotated 90 degrees so that the side under examination is against the cassette.</a:t>
            </a:r>
          </a:p>
          <a:p>
            <a:r>
              <a:rPr lang="en-GB" sz="3600" dirty="0"/>
              <a:t>The arms are folded over the head and the axilla is placed over the cassette</a:t>
            </a:r>
          </a:p>
          <a:p>
            <a:r>
              <a:rPr lang="en-GB" sz="3600" dirty="0"/>
              <a:t>The elbows must be raised so that the soft tissues of the </a:t>
            </a:r>
            <a:r>
              <a:rPr lang="en-GB" sz="3600" dirty="0" err="1"/>
              <a:t>humerus</a:t>
            </a:r>
            <a:r>
              <a:rPr lang="en-GB" sz="3600" dirty="0"/>
              <a:t> may not obscure the lung apices.</a:t>
            </a:r>
          </a:p>
          <a:p>
            <a:r>
              <a:rPr lang="en-GB" sz="3600" dirty="0"/>
              <a:t>Centre to the axilla at the level of the sternal notch or T5</a:t>
            </a:r>
          </a:p>
          <a:p>
            <a:endParaRPr lang="en-GB" sz="3600" dirty="0"/>
          </a:p>
          <a:p>
            <a:endParaRPr lang="en-US" sz="3600" dirty="0"/>
          </a:p>
        </p:txBody>
      </p:sp>
    </p:spTree>
  </p:cSld>
  <p:clrMapOvr>
    <a:masterClrMapping/>
  </p:clrMapOvr>
  <p:transition spd="slow">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5" name="Title 1"/>
          <p:cNvSpPr>
            <a:spLocks noGrp="1"/>
          </p:cNvSpPr>
          <p:nvPr>
            <p:ph type="title"/>
          </p:nvPr>
        </p:nvSpPr>
        <p:spPr/>
        <p:txBody>
          <a:bodyPr/>
          <a:lstStyle/>
          <a:p>
            <a:r>
              <a:rPr lang="en-US" dirty="0"/>
              <a:t>Indications</a:t>
            </a:r>
          </a:p>
        </p:txBody>
      </p:sp>
      <p:sp>
        <p:nvSpPr>
          <p:cNvPr id="1048906" name="Content Placeholder 2"/>
          <p:cNvSpPr>
            <a:spLocks noGrp="1"/>
          </p:cNvSpPr>
          <p:nvPr>
            <p:ph idx="1"/>
          </p:nvPr>
        </p:nvSpPr>
        <p:spPr>
          <a:xfrm>
            <a:off x="832513" y="2006221"/>
            <a:ext cx="10672099" cy="4681182"/>
          </a:xfrm>
        </p:spPr>
        <p:txBody>
          <a:bodyPr/>
          <a:lstStyle/>
          <a:p>
            <a:pPr marL="0" indent="0">
              <a:buNone/>
            </a:pPr>
            <a:r>
              <a:rPr lang="en-US" dirty="0" smtClean="0"/>
              <a:t>-</a:t>
            </a:r>
            <a:r>
              <a:rPr lang="en-US" sz="3200" dirty="0" smtClean="0"/>
              <a:t>Pneumonia		</a:t>
            </a:r>
            <a:r>
              <a:rPr lang="en-US" sz="3200" dirty="0"/>
              <a:t>	</a:t>
            </a:r>
            <a:r>
              <a:rPr lang="en-US" sz="3200" dirty="0" smtClean="0"/>
              <a:t>-bronchitis</a:t>
            </a:r>
            <a:endParaRPr lang="en-US" sz="3200" dirty="0"/>
          </a:p>
          <a:p>
            <a:pPr marL="0" indent="0">
              <a:buNone/>
            </a:pPr>
            <a:r>
              <a:rPr lang="en-US" sz="3200" dirty="0"/>
              <a:t>-PTB		</a:t>
            </a:r>
            <a:r>
              <a:rPr lang="en-US" sz="3200" dirty="0" smtClean="0"/>
              <a:t>					-</a:t>
            </a:r>
            <a:r>
              <a:rPr lang="en-US" sz="3200" dirty="0"/>
              <a:t>bronchopneumonia</a:t>
            </a:r>
          </a:p>
          <a:p>
            <a:pPr marL="0" indent="0">
              <a:buNone/>
            </a:pPr>
            <a:r>
              <a:rPr lang="en-US" sz="3200" dirty="0"/>
              <a:t>-Pleural effusion	</a:t>
            </a:r>
            <a:r>
              <a:rPr lang="en-US" sz="3200" dirty="0" smtClean="0"/>
              <a:t>	-</a:t>
            </a:r>
            <a:r>
              <a:rPr lang="en-US" sz="3200" dirty="0"/>
              <a:t>pulmonary carcinoma </a:t>
            </a:r>
          </a:p>
          <a:p>
            <a:pPr marL="0" indent="0">
              <a:buNone/>
            </a:pPr>
            <a:r>
              <a:rPr lang="en-US" sz="3200" dirty="0"/>
              <a:t>-pneumoconiosis	-congestive cardiac failure</a:t>
            </a:r>
          </a:p>
          <a:p>
            <a:pPr marL="0" indent="0">
              <a:buNone/>
            </a:pPr>
            <a:r>
              <a:rPr lang="en-US" sz="3200" dirty="0"/>
              <a:t>-</a:t>
            </a:r>
            <a:r>
              <a:rPr lang="en-US" sz="3200" dirty="0" err="1"/>
              <a:t>haemothorax</a:t>
            </a:r>
            <a:r>
              <a:rPr lang="en-US" sz="3200" dirty="0"/>
              <a:t>	</a:t>
            </a:r>
            <a:r>
              <a:rPr lang="en-US" sz="3200" dirty="0" smtClean="0"/>
              <a:t>	-</a:t>
            </a:r>
            <a:r>
              <a:rPr lang="en-US" sz="3200" dirty="0"/>
              <a:t>diaphragmatic hernia</a:t>
            </a:r>
          </a:p>
          <a:p>
            <a:pPr marL="0" indent="0">
              <a:buNone/>
            </a:pPr>
            <a:r>
              <a:rPr lang="en-US" sz="3200" dirty="0"/>
              <a:t>-</a:t>
            </a:r>
            <a:r>
              <a:rPr lang="en-US" sz="3200" dirty="0" err="1"/>
              <a:t>pneumo</a:t>
            </a:r>
            <a:r>
              <a:rPr lang="en-US" sz="3200" dirty="0"/>
              <a:t> thorax</a:t>
            </a:r>
            <a:r>
              <a:rPr lang="en-US" dirty="0"/>
              <a:t>	</a:t>
            </a:r>
          </a:p>
          <a:p>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r>
              <a:rPr lang="en-US" dirty="0" smtClean="0"/>
              <a:t>Assignment</a:t>
            </a:r>
            <a:endParaRPr lang="en-US" dirty="0"/>
          </a:p>
        </p:txBody>
      </p:sp>
      <p:sp>
        <p:nvSpPr>
          <p:cNvPr id="1048655" name="Content Placeholder 2"/>
          <p:cNvSpPr>
            <a:spLocks noGrp="1"/>
          </p:cNvSpPr>
          <p:nvPr>
            <p:ph idx="1"/>
          </p:nvPr>
        </p:nvSpPr>
        <p:spPr>
          <a:xfrm>
            <a:off x="395417" y="1334530"/>
            <a:ext cx="11109196" cy="4576692"/>
          </a:xfrm>
        </p:spPr>
        <p:txBody>
          <a:bodyPr>
            <a:normAutofit fontScale="77778" lnSpcReduction="20000"/>
          </a:bodyPr>
          <a:lstStyle/>
          <a:p>
            <a:pPr marL="0" indent="0">
              <a:buNone/>
            </a:pPr>
            <a:r>
              <a:rPr lang="en-US" dirty="0" smtClean="0"/>
              <a:t>Explain body Movements</a:t>
            </a:r>
          </a:p>
          <a:p>
            <a:pPr marL="0" indent="0">
              <a:buNone/>
            </a:pPr>
            <a:r>
              <a:rPr lang="en-US" dirty="0"/>
              <a:t>flexion: decrease in the angle of the joint</a:t>
            </a:r>
          </a:p>
          <a:p>
            <a:pPr marL="0" indent="0">
              <a:buNone/>
            </a:pPr>
            <a:r>
              <a:rPr lang="en-US" dirty="0"/>
              <a:t>extension: increase in the angle of the joint</a:t>
            </a:r>
          </a:p>
          <a:p>
            <a:pPr marL="0" indent="0">
              <a:buNone/>
            </a:pPr>
            <a:r>
              <a:rPr lang="en-US" dirty="0"/>
              <a:t>abduction: movement of limb away from midline</a:t>
            </a:r>
          </a:p>
          <a:p>
            <a:pPr marL="0" indent="0">
              <a:buNone/>
            </a:pPr>
            <a:r>
              <a:rPr lang="en-US" dirty="0"/>
              <a:t>adduction: movement of limb towards the midline</a:t>
            </a:r>
          </a:p>
          <a:p>
            <a:pPr marL="0" indent="0">
              <a:buNone/>
            </a:pPr>
            <a:r>
              <a:rPr lang="en-US" dirty="0"/>
              <a:t>pronation: movement of hand and forearm to bring the palm facing posterior</a:t>
            </a:r>
          </a:p>
          <a:p>
            <a:pPr marL="0" indent="0">
              <a:buNone/>
            </a:pPr>
            <a:r>
              <a:rPr lang="en-US" dirty="0"/>
              <a:t>supination: movement of hand and forearm to bring the palm facing anterior</a:t>
            </a:r>
          </a:p>
          <a:p>
            <a:pPr marL="0" indent="0">
              <a:buNone/>
            </a:pPr>
            <a:r>
              <a:rPr lang="en-US" dirty="0"/>
              <a:t>circumduction: circular movement of a joint using a combination of flexion, abduction, extension and adduction such that the distal limb describes a circle</a:t>
            </a:r>
          </a:p>
          <a:p>
            <a:pPr marL="0" indent="0">
              <a:buNone/>
            </a:pPr>
            <a:r>
              <a:rPr lang="en-US" dirty="0"/>
              <a:t>opposition: thumb brought to oppose another digit</a:t>
            </a:r>
          </a:p>
          <a:p>
            <a:pPr marL="0" indent="0">
              <a:buNone/>
            </a:pPr>
            <a:r>
              <a:rPr lang="en-US" dirty="0"/>
              <a:t>reposition: thumb repositioned back to the anatomic position</a:t>
            </a:r>
          </a:p>
          <a:p>
            <a:pPr marL="0" indent="0">
              <a:buNone/>
            </a:pPr>
            <a:r>
              <a:rPr lang="en-US" dirty="0"/>
              <a:t>elevation: movement of the scapular superiorly</a:t>
            </a:r>
          </a:p>
          <a:p>
            <a:pPr marL="0" indent="0">
              <a:buNone/>
            </a:pPr>
            <a:r>
              <a:rPr lang="en-US" dirty="0"/>
              <a:t>depression: movement of the scapular inferiorly</a:t>
            </a:r>
          </a:p>
          <a:p>
            <a:pPr marL="0" indent="0">
              <a:buNone/>
            </a:pPr>
            <a:r>
              <a:rPr lang="en-US" dirty="0"/>
              <a:t>eversion: movement of the sole of the foot away from the median plane</a:t>
            </a:r>
          </a:p>
          <a:p>
            <a:pPr marL="0" indent="0">
              <a:buNone/>
            </a:pPr>
            <a:r>
              <a:rPr lang="en-US" dirty="0"/>
              <a:t>inversion: movement of the sole of the foot towards from the median plane</a:t>
            </a:r>
          </a:p>
          <a:p>
            <a:pPr marL="0" indent="0">
              <a:buNone/>
            </a:pPr>
            <a:r>
              <a:rPr lang="en-US" dirty="0"/>
              <a:t>protrusion: movement of the mandible, lips or tongue anteriorly</a:t>
            </a:r>
          </a:p>
          <a:p>
            <a:pPr marL="0" indent="0">
              <a:buNone/>
            </a:pPr>
            <a:r>
              <a:rPr lang="en-US" dirty="0"/>
              <a:t>retraction: movement of the mandible, lips or tongue posteriorly</a:t>
            </a:r>
          </a:p>
        </p:txBody>
      </p:sp>
    </p:spTree>
  </p:cSld>
  <p:clrMapOvr>
    <a:masterClrMapping/>
  </p:clrMapOvr>
  <p:transition spd="slow">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7" name="Title 1"/>
          <p:cNvSpPr>
            <a:spLocks noGrp="1"/>
          </p:cNvSpPr>
          <p:nvPr>
            <p:ph type="title"/>
          </p:nvPr>
        </p:nvSpPr>
        <p:spPr>
          <a:xfrm>
            <a:off x="1978925" y="150125"/>
            <a:ext cx="9525687" cy="1105469"/>
          </a:xfrm>
        </p:spPr>
        <p:txBody>
          <a:bodyPr>
            <a:normAutofit fontScale="90000"/>
          </a:bodyPr>
          <a:lstStyle/>
          <a:p>
            <a:r>
              <a:rPr lang="en-US" b="1" dirty="0"/>
              <a:t>Special circumstances</a:t>
            </a:r>
            <a:br>
              <a:rPr lang="en-US" b="1" dirty="0"/>
            </a:br>
            <a:r>
              <a:rPr lang="en-US" b="1" dirty="0"/>
              <a:t>1.Paediatric (infants and children)</a:t>
            </a:r>
          </a:p>
        </p:txBody>
      </p:sp>
      <p:sp>
        <p:nvSpPr>
          <p:cNvPr id="1048908" name="Content Placeholder 2"/>
          <p:cNvSpPr>
            <a:spLocks noGrp="1"/>
          </p:cNvSpPr>
          <p:nvPr>
            <p:ph idx="1"/>
          </p:nvPr>
        </p:nvSpPr>
        <p:spPr>
          <a:xfrm>
            <a:off x="559558" y="1419367"/>
            <a:ext cx="10945054" cy="5295332"/>
          </a:xfrm>
        </p:spPr>
        <p:txBody>
          <a:bodyPr/>
          <a:lstStyle/>
          <a:p>
            <a:r>
              <a:rPr lang="en-GB" sz="2800" dirty="0"/>
              <a:t>From birth to about 8 or 9 years of age children are happier when examined in the supine position, the advantages of  film, patient and tube are:-</a:t>
            </a:r>
          </a:p>
          <a:p>
            <a:pPr marL="0" indent="0">
              <a:buNone/>
            </a:pPr>
            <a:r>
              <a:rPr lang="en-GB" sz="2800" dirty="0"/>
              <a:t>1.	The anxious children will be able to see what is happening around them</a:t>
            </a:r>
          </a:p>
          <a:p>
            <a:pPr marL="0" indent="0">
              <a:buNone/>
            </a:pPr>
            <a:r>
              <a:rPr lang="en-GB" sz="2800" dirty="0"/>
              <a:t>2.	It is a readily acceptable position by most children.</a:t>
            </a:r>
          </a:p>
          <a:p>
            <a:pPr marL="0" indent="0">
              <a:buNone/>
            </a:pPr>
            <a:r>
              <a:rPr lang="en-GB" sz="2800" dirty="0"/>
              <a:t>3.	Chest movements with breathing can be observed by the radiographs and exposure made on full inspiration or nearly so.</a:t>
            </a:r>
          </a:p>
          <a:p>
            <a:pPr marL="0" indent="0">
              <a:buNone/>
            </a:pPr>
            <a:r>
              <a:rPr lang="en-GB" sz="2800" dirty="0"/>
              <a:t>4.	Immobilization of the children is easily achieved in this position</a:t>
            </a:r>
            <a:r>
              <a:rPr lang="en-GB" dirty="0"/>
              <a:t>.</a:t>
            </a:r>
          </a:p>
          <a:p>
            <a:endParaRPr lang="en-US" dirty="0"/>
          </a:p>
        </p:txBody>
      </p:sp>
    </p:spTree>
  </p:cSld>
  <p:clrMapOvr>
    <a:masterClrMapping/>
  </p:clrMapOvr>
  <p:transition spd="slow">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9" name="Title 1"/>
          <p:cNvSpPr>
            <a:spLocks noGrp="1"/>
          </p:cNvSpPr>
          <p:nvPr>
            <p:ph type="title"/>
          </p:nvPr>
        </p:nvSpPr>
        <p:spPr>
          <a:xfrm>
            <a:off x="1637731" y="259308"/>
            <a:ext cx="9866881" cy="764274"/>
          </a:xfrm>
        </p:spPr>
        <p:txBody>
          <a:bodyPr/>
          <a:lstStyle/>
          <a:p>
            <a:r>
              <a:rPr lang="en-US" b="1" dirty="0"/>
              <a:t>a)	Antero-posterior</a:t>
            </a:r>
          </a:p>
        </p:txBody>
      </p:sp>
      <p:sp>
        <p:nvSpPr>
          <p:cNvPr id="1048910" name="Content Placeholder 2"/>
          <p:cNvSpPr>
            <a:spLocks noGrp="1"/>
          </p:cNvSpPr>
          <p:nvPr>
            <p:ph idx="1"/>
          </p:nvPr>
        </p:nvSpPr>
        <p:spPr>
          <a:xfrm>
            <a:off x="528400" y="1078173"/>
            <a:ext cx="11386096" cy="5527343"/>
          </a:xfrm>
        </p:spPr>
        <p:txBody>
          <a:bodyPr/>
          <a:lstStyle/>
          <a:p>
            <a:r>
              <a:rPr lang="en-GB" sz="2400" dirty="0"/>
              <a:t>After the removal of all opacities around the chest and neck, the child is placed over a towel covered cassette, placed transversely. </a:t>
            </a:r>
          </a:p>
          <a:p>
            <a:r>
              <a:rPr lang="en-GB" sz="2400" dirty="0"/>
              <a:t>The upper border of the cassette is placed 5cm above the shoulders.</a:t>
            </a:r>
          </a:p>
          <a:p>
            <a:r>
              <a:rPr lang="en-GB" sz="2400" dirty="0"/>
              <a:t>The tube is moved to maximum table top distance.</a:t>
            </a:r>
          </a:p>
          <a:p>
            <a:r>
              <a:rPr lang="en-GB" sz="2400" dirty="0"/>
              <a:t>The central ray is centred to the sternal angle and exposure made at full inspiration  and since the child will not be able to follow breathing instructions the radiographer will have to watch the chest movements and make the exposure at the appropriate distance.</a:t>
            </a:r>
          </a:p>
          <a:p>
            <a:endParaRPr lang="en-GB" sz="2400" dirty="0"/>
          </a:p>
          <a:p>
            <a:pPr marL="0" indent="0">
              <a:buNone/>
            </a:pPr>
            <a:r>
              <a:rPr lang="en-GB" sz="2400" b="1" dirty="0"/>
              <a:t>Note</a:t>
            </a:r>
          </a:p>
          <a:p>
            <a:r>
              <a:rPr lang="en-GB" sz="2400" dirty="0"/>
              <a:t>An 18cmX24cm or 24cmX30cm may be used depending on the size of the patient.</a:t>
            </a:r>
          </a:p>
          <a:p>
            <a:endParaRPr lang="en-US" sz="2800" dirty="0"/>
          </a:p>
        </p:txBody>
      </p:sp>
    </p:spTree>
  </p:cSld>
  <p:clrMapOvr>
    <a:masterClrMapping/>
  </p:clrMapOvr>
  <p:transition spd="slow">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1" name="Title 1"/>
          <p:cNvSpPr>
            <a:spLocks noGrp="1"/>
          </p:cNvSpPr>
          <p:nvPr>
            <p:ph type="title"/>
          </p:nvPr>
        </p:nvSpPr>
        <p:spPr>
          <a:xfrm>
            <a:off x="2101755" y="122830"/>
            <a:ext cx="9402857" cy="968991"/>
          </a:xfrm>
        </p:spPr>
        <p:txBody>
          <a:bodyPr/>
          <a:lstStyle/>
          <a:p>
            <a:r>
              <a:rPr lang="en-US" b="1" dirty="0"/>
              <a:t>b)	Lateral</a:t>
            </a:r>
          </a:p>
        </p:txBody>
      </p:sp>
      <p:sp>
        <p:nvSpPr>
          <p:cNvPr id="1048912" name="Content Placeholder 2"/>
          <p:cNvSpPr>
            <a:spLocks noGrp="1"/>
          </p:cNvSpPr>
          <p:nvPr>
            <p:ph idx="1"/>
          </p:nvPr>
        </p:nvSpPr>
        <p:spPr>
          <a:xfrm>
            <a:off x="586853" y="1269242"/>
            <a:ext cx="11450471" cy="4641980"/>
          </a:xfrm>
        </p:spPr>
        <p:txBody>
          <a:bodyPr>
            <a:normAutofit/>
          </a:bodyPr>
          <a:lstStyle/>
          <a:p>
            <a:r>
              <a:rPr lang="en-GB" sz="3600" dirty="0"/>
              <a:t>From AP position the child is rotated 90 degrees to lie on the side on the covered cassette, now placed longitudinally to the axis of the body.</a:t>
            </a:r>
          </a:p>
          <a:p>
            <a:r>
              <a:rPr lang="en-GB" sz="3600" dirty="0"/>
              <a:t>Both knees and hips are flexed, hands are held above the chin level. The tube is raised to the maximum table top distance and the central ray to the axilla at the level of T5 or sternal angle.</a:t>
            </a:r>
          </a:p>
          <a:p>
            <a:endParaRPr lang="en-US" sz="3600" dirty="0"/>
          </a:p>
        </p:txBody>
      </p:sp>
    </p:spTree>
  </p:cSld>
  <p:clrMapOvr>
    <a:masterClrMapping/>
  </p:clrMapOvr>
  <p:transition spd="slow">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Title 1"/>
          <p:cNvSpPr>
            <a:spLocks noGrp="1"/>
          </p:cNvSpPr>
          <p:nvPr>
            <p:ph type="title"/>
          </p:nvPr>
        </p:nvSpPr>
        <p:spPr>
          <a:xfrm>
            <a:off x="1746913" y="204716"/>
            <a:ext cx="9757699" cy="1433015"/>
          </a:xfrm>
        </p:spPr>
        <p:txBody>
          <a:bodyPr/>
          <a:lstStyle/>
          <a:p>
            <a:r>
              <a:rPr lang="en-US" b="1" dirty="0"/>
              <a:t>2. Pre-operative chest radiography</a:t>
            </a:r>
          </a:p>
        </p:txBody>
      </p:sp>
      <p:sp>
        <p:nvSpPr>
          <p:cNvPr id="1048914" name="Content Placeholder 2"/>
          <p:cNvSpPr>
            <a:spLocks noGrp="1"/>
          </p:cNvSpPr>
          <p:nvPr>
            <p:ph idx="1"/>
          </p:nvPr>
        </p:nvSpPr>
        <p:spPr>
          <a:xfrm>
            <a:off x="545909" y="1692322"/>
            <a:ext cx="11423177" cy="4954138"/>
          </a:xfrm>
        </p:spPr>
        <p:txBody>
          <a:bodyPr/>
          <a:lstStyle/>
          <a:p>
            <a:r>
              <a:rPr lang="en-GB" sz="3200" dirty="0"/>
              <a:t>A chest radiograph is a common request for a patient/s who have been booked for major surgery.</a:t>
            </a:r>
          </a:p>
          <a:p>
            <a:r>
              <a:rPr lang="en-GB" sz="3200" dirty="0"/>
              <a:t>This may be directly related to the chest </a:t>
            </a:r>
            <a:r>
              <a:rPr lang="en-GB" sz="3200" dirty="0" err="1"/>
              <a:t>eg</a:t>
            </a:r>
            <a:r>
              <a:rPr lang="en-GB" sz="3200" dirty="0"/>
              <a:t> thoracotomy, lobectomy or prior to laparotomy, to rule out any chest condition which would worsen the condition of the sedated patient.</a:t>
            </a:r>
          </a:p>
          <a:p>
            <a:r>
              <a:rPr lang="en-GB" sz="3200" dirty="0"/>
              <a:t>Follow up radiographs may be required post-operatively. An AP view is taken with the patient supine</a:t>
            </a:r>
          </a:p>
          <a:p>
            <a:endParaRPr lang="en-US" dirty="0"/>
          </a:p>
        </p:txBody>
      </p:sp>
    </p:spTree>
  </p:cSld>
  <p:clrMapOvr>
    <a:masterClrMapping/>
  </p:clrMapOvr>
  <p:transition spd="slow">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5" name="Title 1"/>
          <p:cNvSpPr>
            <a:spLocks noGrp="1"/>
          </p:cNvSpPr>
          <p:nvPr>
            <p:ph type="title"/>
          </p:nvPr>
        </p:nvSpPr>
        <p:spPr>
          <a:xfrm>
            <a:off x="1760561" y="624110"/>
            <a:ext cx="9744051" cy="1280890"/>
          </a:xfrm>
        </p:spPr>
        <p:txBody>
          <a:bodyPr/>
          <a:lstStyle/>
          <a:p>
            <a:r>
              <a:rPr lang="en-GB" b="1" dirty="0" smtClean="0"/>
              <a:t>3.Fluid </a:t>
            </a:r>
            <a:r>
              <a:rPr lang="en-GB" b="1" dirty="0"/>
              <a:t>and air levels in bed-ridden patients</a:t>
            </a:r>
            <a:endParaRPr lang="en-US" b="1" dirty="0"/>
          </a:p>
        </p:txBody>
      </p:sp>
      <p:sp>
        <p:nvSpPr>
          <p:cNvPr id="1048916" name="Content Placeholder 2"/>
          <p:cNvSpPr>
            <a:spLocks noGrp="1"/>
          </p:cNvSpPr>
          <p:nvPr>
            <p:ph idx="1"/>
          </p:nvPr>
        </p:nvSpPr>
        <p:spPr>
          <a:xfrm>
            <a:off x="395785" y="1337481"/>
            <a:ext cx="11505063" cy="5520519"/>
          </a:xfrm>
        </p:spPr>
        <p:txBody>
          <a:bodyPr/>
          <a:lstStyle/>
          <a:p>
            <a:r>
              <a:rPr lang="en-GB" sz="2800" dirty="0"/>
              <a:t>If the presence of pleural effusion, </a:t>
            </a:r>
            <a:r>
              <a:rPr lang="en-GB" sz="2800" dirty="0" err="1"/>
              <a:t>haemothorax</a:t>
            </a:r>
            <a:r>
              <a:rPr lang="en-GB" sz="2800" dirty="0"/>
              <a:t> or pneumothorax is suspected in a patient who is too ill to sit up. A projection should be taken with the tube directed horizontal to demonstrate fluid which lies posteriorly or air which collects uppermost.</a:t>
            </a:r>
          </a:p>
          <a:p>
            <a:r>
              <a:rPr lang="en-GB" sz="2800" dirty="0"/>
              <a:t>A lateral decubitus is </a:t>
            </a:r>
            <a:r>
              <a:rPr lang="en-GB" sz="2800" dirty="0" smtClean="0"/>
              <a:t>taken. To </a:t>
            </a:r>
            <a:r>
              <a:rPr lang="en-GB" sz="2800" dirty="0"/>
              <a:t>demonstrate a pneumothorax, the patient lies with the affected side uppermost.</a:t>
            </a:r>
          </a:p>
          <a:p>
            <a:r>
              <a:rPr lang="en-GB" sz="2800" dirty="0"/>
              <a:t>Pleural effusion or </a:t>
            </a:r>
            <a:r>
              <a:rPr lang="en-GB" sz="2800" dirty="0" err="1"/>
              <a:t>haemothorax</a:t>
            </a:r>
            <a:r>
              <a:rPr lang="en-GB" sz="2800" dirty="0"/>
              <a:t> are demonstrated with the patient lying on the affected side, raise on foam pads so that the whole lung is included on the radiograph.</a:t>
            </a:r>
          </a:p>
          <a:p>
            <a:endParaRPr lang="en-GB" sz="2800" dirty="0"/>
          </a:p>
          <a:p>
            <a:endParaRPr lang="en-US" dirty="0"/>
          </a:p>
        </p:txBody>
      </p:sp>
    </p:spTree>
  </p:cSld>
  <p:clrMapOvr>
    <a:masterClrMapping/>
  </p:clrMapOvr>
  <p:transition spd="slow">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7" name="Title 1"/>
          <p:cNvSpPr>
            <a:spLocks noGrp="1"/>
          </p:cNvSpPr>
          <p:nvPr>
            <p:ph type="title"/>
          </p:nvPr>
        </p:nvSpPr>
        <p:spPr>
          <a:xfrm>
            <a:off x="1815153" y="272955"/>
            <a:ext cx="9689460" cy="1632045"/>
          </a:xfrm>
        </p:spPr>
        <p:txBody>
          <a:bodyPr>
            <a:normAutofit fontScale="90000"/>
          </a:bodyPr>
          <a:lstStyle/>
          <a:p>
            <a:r>
              <a:rPr lang="en-GB" b="1" dirty="0"/>
              <a:t>Supplementary views</a:t>
            </a:r>
            <a:br>
              <a:rPr lang="en-GB" b="1" dirty="0"/>
            </a:br>
            <a:r>
              <a:rPr lang="en-GB" b="1" dirty="0"/>
              <a:t>1.	The </a:t>
            </a:r>
            <a:r>
              <a:rPr lang="en-GB" b="1" dirty="0" err="1"/>
              <a:t>lordotic</a:t>
            </a:r>
            <a:r>
              <a:rPr lang="en-GB" b="1" dirty="0"/>
              <a:t> view</a:t>
            </a:r>
            <a:br>
              <a:rPr lang="en-GB" b="1" dirty="0"/>
            </a:br>
            <a:endParaRPr lang="en-US" b="1" dirty="0"/>
          </a:p>
        </p:txBody>
      </p:sp>
      <p:sp>
        <p:nvSpPr>
          <p:cNvPr id="1048918" name="Content Placeholder 2"/>
          <p:cNvSpPr>
            <a:spLocks noGrp="1"/>
          </p:cNvSpPr>
          <p:nvPr>
            <p:ph idx="1"/>
          </p:nvPr>
        </p:nvSpPr>
        <p:spPr>
          <a:xfrm>
            <a:off x="791571" y="1433014"/>
            <a:ext cx="10713042" cy="4967785"/>
          </a:xfrm>
        </p:spPr>
        <p:txBody>
          <a:bodyPr>
            <a:noAutofit/>
          </a:bodyPr>
          <a:lstStyle/>
          <a:p>
            <a:r>
              <a:rPr lang="en-GB" sz="3200" dirty="0"/>
              <a:t>To demonstrate </a:t>
            </a:r>
            <a:r>
              <a:rPr lang="en-GB" sz="3200" dirty="0" err="1"/>
              <a:t>interlobar</a:t>
            </a:r>
            <a:r>
              <a:rPr lang="en-GB" sz="3200" dirty="0"/>
              <a:t> effusion and/or right middle lobe collapse.</a:t>
            </a:r>
          </a:p>
          <a:p>
            <a:r>
              <a:rPr lang="en-GB" sz="3200" dirty="0"/>
              <a:t>The patient stands erect facing the cassette holder, the hands are brought forward and clasped above the erect cassette support.</a:t>
            </a:r>
          </a:p>
          <a:p>
            <a:r>
              <a:rPr lang="en-GB" sz="3200" dirty="0"/>
              <a:t>From the waist the patient bends backwards to make approximately 45 degrees.</a:t>
            </a:r>
          </a:p>
          <a:p>
            <a:r>
              <a:rPr lang="en-GB" sz="3200" dirty="0"/>
              <a:t>Centre to the 4th thoracic vertebra T4 using horizontal view</a:t>
            </a:r>
          </a:p>
          <a:p>
            <a:endParaRPr lang="en-US" sz="3200" dirty="0"/>
          </a:p>
        </p:txBody>
      </p:sp>
    </p:spTree>
  </p:cSld>
  <p:clrMapOvr>
    <a:masterClrMapping/>
  </p:clrMapOvr>
  <p:transition spd="slow">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9" name="Title 1"/>
          <p:cNvSpPr>
            <a:spLocks noGrp="1"/>
          </p:cNvSpPr>
          <p:nvPr>
            <p:ph type="title"/>
          </p:nvPr>
        </p:nvSpPr>
        <p:spPr/>
        <p:txBody>
          <a:bodyPr/>
          <a:lstStyle/>
          <a:p>
            <a:r>
              <a:rPr lang="en-US" b="1" dirty="0" err="1"/>
              <a:t>Bronchography</a:t>
            </a:r>
            <a:endParaRPr lang="en-US" b="1" dirty="0"/>
          </a:p>
        </p:txBody>
      </p:sp>
      <p:sp>
        <p:nvSpPr>
          <p:cNvPr id="1048920" name="Content Placeholder 2"/>
          <p:cNvSpPr>
            <a:spLocks noGrp="1"/>
          </p:cNvSpPr>
          <p:nvPr>
            <p:ph idx="1"/>
          </p:nvPr>
        </p:nvSpPr>
        <p:spPr>
          <a:xfrm>
            <a:off x="245660" y="1473959"/>
            <a:ext cx="11946340" cy="4437264"/>
          </a:xfrm>
        </p:spPr>
        <p:txBody>
          <a:bodyPr>
            <a:noAutofit/>
          </a:bodyPr>
          <a:lstStyle/>
          <a:p>
            <a:r>
              <a:rPr lang="en-GB" sz="3200" dirty="0"/>
              <a:t>An imaging investigation of the bronchial tree. Water soluble contrast medium is used but presently it is not common for it has been replaced by the other medical imaging modalities.  The bronchi and their branches in the lungs are visualized to detect any lesions in the airway. Mostly done to check for bronchiectasis which is dilatation of the bronchi and masses of the lungs. It is done under aseptic procedure and local anaesthetics. A sterile trolley is necessary. It is quite an invasive procedure</a:t>
            </a:r>
            <a:endParaRPr lang="en-US" sz="3200" dirty="0"/>
          </a:p>
        </p:txBody>
      </p:sp>
    </p:spTree>
  </p:cSld>
  <p:clrMapOvr>
    <a:masterClrMapping/>
  </p:clrMapOvr>
  <p:transition spd="slow">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Title 1"/>
          <p:cNvSpPr>
            <a:spLocks noGrp="1"/>
          </p:cNvSpPr>
          <p:nvPr>
            <p:ph type="title"/>
          </p:nvPr>
        </p:nvSpPr>
        <p:spPr/>
        <p:txBody>
          <a:bodyPr/>
          <a:lstStyle/>
          <a:p>
            <a:r>
              <a:rPr lang="en-US" b="1" dirty="0" smtClean="0"/>
              <a:t>ABDOMEN </a:t>
            </a:r>
            <a:endParaRPr lang="en-US" b="1" dirty="0"/>
          </a:p>
        </p:txBody>
      </p:sp>
      <p:sp>
        <p:nvSpPr>
          <p:cNvPr id="1048922" name="Content Placeholder 2"/>
          <p:cNvSpPr>
            <a:spLocks noGrp="1"/>
          </p:cNvSpPr>
          <p:nvPr>
            <p:ph idx="1"/>
          </p:nvPr>
        </p:nvSpPr>
        <p:spPr>
          <a:xfrm>
            <a:off x="600501" y="1323833"/>
            <a:ext cx="10904111" cy="5213445"/>
          </a:xfrm>
        </p:spPr>
        <p:txBody>
          <a:bodyPr>
            <a:normAutofit/>
          </a:bodyPr>
          <a:lstStyle/>
          <a:p>
            <a:r>
              <a:rPr lang="en-US" sz="3600" b="1" dirty="0" smtClean="0"/>
              <a:t>Indications</a:t>
            </a:r>
          </a:p>
          <a:p>
            <a:pPr marL="0" indent="0">
              <a:buNone/>
            </a:pPr>
            <a:r>
              <a:rPr lang="en-US" sz="3600" dirty="0" smtClean="0"/>
              <a:t>Acute abdomen, intestinal obstruction, renal colic, foreign bodies (ingested/embedded) ,perforated duodenal ulcer PUD, rapture of abdomen, abdominal aortic aneurysm, portal hypertension, splenomegaly, gall stones, imperforated anus</a:t>
            </a:r>
            <a:endParaRPr lang="en-US" sz="3600" dirty="0"/>
          </a:p>
        </p:txBody>
      </p:sp>
    </p:spTree>
  </p:cSld>
  <p:clrMapOvr>
    <a:masterClrMapping/>
  </p:clrMapOvr>
  <p:transition spd="slow">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3" name="Title 1"/>
          <p:cNvSpPr>
            <a:spLocks noGrp="1"/>
          </p:cNvSpPr>
          <p:nvPr>
            <p:ph type="title"/>
          </p:nvPr>
        </p:nvSpPr>
        <p:spPr>
          <a:xfrm>
            <a:off x="1787707" y="105495"/>
            <a:ext cx="8911687" cy="808905"/>
          </a:xfrm>
        </p:spPr>
        <p:txBody>
          <a:bodyPr/>
          <a:lstStyle/>
          <a:p>
            <a:r>
              <a:rPr lang="en-US" b="1" dirty="0" smtClean="0"/>
              <a:t>Patient Preparation</a:t>
            </a:r>
            <a:endParaRPr lang="en-US" b="1" dirty="0"/>
          </a:p>
        </p:txBody>
      </p:sp>
      <p:sp>
        <p:nvSpPr>
          <p:cNvPr id="1048924" name="Content Placeholder 2"/>
          <p:cNvSpPr>
            <a:spLocks noGrp="1"/>
          </p:cNvSpPr>
          <p:nvPr>
            <p:ph idx="1"/>
          </p:nvPr>
        </p:nvSpPr>
        <p:spPr>
          <a:xfrm>
            <a:off x="641445" y="914400"/>
            <a:ext cx="10863167" cy="5745707"/>
          </a:xfrm>
        </p:spPr>
        <p:txBody>
          <a:bodyPr>
            <a:normAutofit/>
          </a:bodyPr>
          <a:lstStyle/>
          <a:p>
            <a:r>
              <a:rPr lang="en-US" sz="3200" dirty="0" smtClean="0"/>
              <a:t>The patient should be accurately identified before he is assisted to change and put on a clean hospital gown</a:t>
            </a:r>
          </a:p>
          <a:p>
            <a:r>
              <a:rPr lang="en-US" sz="3200" dirty="0" smtClean="0"/>
              <a:t>The patient is gently assisted to lie on the x-ray couch from the stretcher</a:t>
            </a:r>
          </a:p>
          <a:p>
            <a:r>
              <a:rPr lang="en-US" sz="3200" dirty="0" smtClean="0"/>
              <a:t>Brief explanation is given to the patient and also breathing instructions</a:t>
            </a:r>
          </a:p>
          <a:p>
            <a:r>
              <a:rPr lang="en-US" sz="3200" dirty="0" smtClean="0"/>
              <a:t>Thick folds of sheet or blanket must be avoided so as to prevent artifacts on the radiograph</a:t>
            </a:r>
            <a:endParaRPr lang="en-US" sz="3200" dirty="0"/>
          </a:p>
        </p:txBody>
      </p:sp>
    </p:spTree>
  </p:cSld>
  <p:clrMapOvr>
    <a:masterClrMapping/>
  </p:clrMapOvr>
  <p:transition spd="slow">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5" name="Title 1"/>
          <p:cNvSpPr>
            <a:spLocks noGrp="1"/>
          </p:cNvSpPr>
          <p:nvPr>
            <p:ph type="title"/>
          </p:nvPr>
        </p:nvSpPr>
        <p:spPr>
          <a:xfrm>
            <a:off x="1610437" y="150125"/>
            <a:ext cx="9894176" cy="736979"/>
          </a:xfrm>
        </p:spPr>
        <p:txBody>
          <a:bodyPr/>
          <a:lstStyle/>
          <a:p>
            <a:r>
              <a:rPr lang="en-GB" b="1" dirty="0" smtClean="0"/>
              <a:t>Care of the patients</a:t>
            </a:r>
            <a:endParaRPr lang="en-GB" b="1" dirty="0"/>
          </a:p>
        </p:txBody>
      </p:sp>
      <p:sp>
        <p:nvSpPr>
          <p:cNvPr id="1048926" name="Content Placeholder 2"/>
          <p:cNvSpPr>
            <a:spLocks noGrp="1"/>
          </p:cNvSpPr>
          <p:nvPr>
            <p:ph idx="1"/>
          </p:nvPr>
        </p:nvSpPr>
        <p:spPr>
          <a:xfrm>
            <a:off x="368489" y="723331"/>
            <a:ext cx="11696131" cy="6018663"/>
          </a:xfrm>
        </p:spPr>
        <p:txBody>
          <a:bodyPr>
            <a:normAutofit lnSpcReduction="10000"/>
          </a:bodyPr>
          <a:lstStyle/>
          <a:p>
            <a:r>
              <a:rPr lang="en-GB" sz="2400" dirty="0" smtClean="0"/>
              <a:t>The patient presenting with acute abdominal symptoms is often very ill and gentle treatment is imperative. Most of these patients are often referred from emergency unit en route to the ward or operating theatre. </a:t>
            </a:r>
          </a:p>
          <a:p>
            <a:r>
              <a:rPr lang="en-GB" sz="2400" dirty="0" smtClean="0"/>
              <a:t>The time spent with such patients must be minimised as much as possible</a:t>
            </a:r>
          </a:p>
          <a:p>
            <a:r>
              <a:rPr lang="en-GB" sz="2400" dirty="0" smtClean="0"/>
              <a:t>Once the patient is placed on the x-ray table disturbance should be minimal </a:t>
            </a:r>
          </a:p>
          <a:p>
            <a:r>
              <a:rPr lang="en-GB" sz="2400" dirty="0" smtClean="0"/>
              <a:t>Particular attention should be paid to a drip infusion or drainage tube so that they are not dislodged</a:t>
            </a:r>
          </a:p>
          <a:p>
            <a:r>
              <a:rPr lang="en-GB" sz="2400" dirty="0" smtClean="0"/>
              <a:t>When the patient is to be examined in the erect position it must be established that they can at least sit before moving them</a:t>
            </a:r>
          </a:p>
          <a:p>
            <a:r>
              <a:rPr lang="en-GB" sz="2400" dirty="0" smtClean="0"/>
              <a:t>When a tilting table is used the footrest and hand grips must be in a suitable position and fastened and the table slowly brought into the vertical position.</a:t>
            </a:r>
          </a:p>
          <a:p>
            <a:r>
              <a:rPr lang="en-GB" sz="2400" dirty="0" smtClean="0"/>
              <a:t>If the patient is unable to stand and the tilting table is not available, some method of supporting the patient in sitting position must be provided.</a:t>
            </a:r>
          </a:p>
          <a:p>
            <a:endParaRPr lang="en-GB"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p:txBody>
          <a:bodyPr>
            <a:normAutofit/>
          </a:bodyPr>
          <a:lstStyle/>
          <a:p>
            <a:r>
              <a:rPr lang="en-US" sz="4000" b="1" dirty="0" smtClean="0"/>
              <a:t>UPPER LIMBS</a:t>
            </a:r>
            <a:endParaRPr lang="en-US" sz="4000" b="1" dirty="0"/>
          </a:p>
        </p:txBody>
      </p:sp>
      <p:sp>
        <p:nvSpPr>
          <p:cNvPr id="1048657" name="Content Placeholder 2"/>
          <p:cNvSpPr>
            <a:spLocks noGrp="1"/>
          </p:cNvSpPr>
          <p:nvPr>
            <p:ph idx="1"/>
          </p:nvPr>
        </p:nvSpPr>
        <p:spPr>
          <a:xfrm>
            <a:off x="877329" y="1322173"/>
            <a:ext cx="10627283" cy="5325762"/>
          </a:xfrm>
        </p:spPr>
        <p:txBody>
          <a:bodyPr>
            <a:noAutofit/>
          </a:bodyPr>
          <a:lstStyle/>
          <a:p>
            <a:pPr marL="0" indent="0">
              <a:buNone/>
            </a:pPr>
            <a:r>
              <a:rPr lang="en-US" sz="3600" dirty="0" smtClean="0"/>
              <a:t>The upper limb consists of shoulder girdle which is made of </a:t>
            </a:r>
            <a:endParaRPr lang="en-US" sz="3600" dirty="0"/>
          </a:p>
          <a:p>
            <a:r>
              <a:rPr lang="en-US" sz="3600" dirty="0" smtClean="0"/>
              <a:t>Scapula, clavicle and the arm consisting of </a:t>
            </a:r>
            <a:r>
              <a:rPr lang="en-US" sz="3600" dirty="0" err="1" smtClean="0"/>
              <a:t>humerus</a:t>
            </a:r>
            <a:r>
              <a:rPr lang="en-US" sz="3600" dirty="0" smtClean="0"/>
              <a:t>, forearm (radius and ulna), 8 </a:t>
            </a:r>
            <a:r>
              <a:rPr lang="en-US" sz="3600" dirty="0" err="1" smtClean="0"/>
              <a:t>carplal</a:t>
            </a:r>
            <a:r>
              <a:rPr lang="en-US" sz="3600" dirty="0" smtClean="0"/>
              <a:t> bones, 5 metacarpals and 14 phalanges</a:t>
            </a:r>
          </a:p>
          <a:p>
            <a:r>
              <a:rPr lang="en-US" sz="3600" dirty="0" smtClean="0"/>
              <a:t>The joints are shoulder, elbow, wrist, </a:t>
            </a:r>
            <a:r>
              <a:rPr lang="en-US" sz="3600" dirty="0" err="1" smtClean="0"/>
              <a:t>carpo</a:t>
            </a:r>
            <a:r>
              <a:rPr lang="en-US" sz="3600" dirty="0" smtClean="0"/>
              <a:t>-metacarpal, </a:t>
            </a:r>
            <a:r>
              <a:rPr lang="en-US" sz="3600" dirty="0" err="1" smtClean="0"/>
              <a:t>metacarpo</a:t>
            </a:r>
            <a:r>
              <a:rPr lang="en-US" sz="3600" dirty="0" smtClean="0"/>
              <a:t>-phalangeal and inter-phalangeal</a:t>
            </a:r>
            <a:endParaRPr lang="en-US" sz="3600" dirty="0"/>
          </a:p>
        </p:txBody>
      </p:sp>
    </p:spTree>
  </p:cSld>
  <p:clrMapOvr>
    <a:masterClrMapping/>
  </p:clrMapOvr>
  <p:transition spd="slow">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7" name="Title 1"/>
          <p:cNvSpPr>
            <a:spLocks noGrp="1"/>
          </p:cNvSpPr>
          <p:nvPr>
            <p:ph type="title"/>
          </p:nvPr>
        </p:nvSpPr>
        <p:spPr>
          <a:xfrm>
            <a:off x="1787857" y="0"/>
            <a:ext cx="9716755" cy="832513"/>
          </a:xfrm>
        </p:spPr>
        <p:txBody>
          <a:bodyPr/>
          <a:lstStyle/>
          <a:p>
            <a:r>
              <a:rPr lang="en-GB" b="1" dirty="0" smtClean="0"/>
              <a:t>Radiographic technique</a:t>
            </a:r>
            <a:endParaRPr lang="en-GB" b="1" dirty="0"/>
          </a:p>
        </p:txBody>
      </p:sp>
      <p:sp>
        <p:nvSpPr>
          <p:cNvPr id="1048928" name="Content Placeholder 2"/>
          <p:cNvSpPr>
            <a:spLocks noGrp="1"/>
          </p:cNvSpPr>
          <p:nvPr>
            <p:ph idx="1"/>
          </p:nvPr>
        </p:nvSpPr>
        <p:spPr>
          <a:xfrm>
            <a:off x="341193" y="1009934"/>
            <a:ext cx="11709779" cy="5732060"/>
          </a:xfrm>
        </p:spPr>
        <p:txBody>
          <a:bodyPr/>
          <a:lstStyle/>
          <a:p>
            <a:r>
              <a:rPr lang="en-GB" sz="2400" dirty="0" smtClean="0"/>
              <a:t>Radiological examination of the abdomen may be required in</a:t>
            </a:r>
          </a:p>
          <a:p>
            <a:pPr>
              <a:buAutoNum type="arabicPeriod"/>
            </a:pPr>
            <a:r>
              <a:rPr lang="en-GB" sz="2400" dirty="0" smtClean="0"/>
              <a:t>An acute surgical emergency</a:t>
            </a:r>
          </a:p>
          <a:p>
            <a:pPr>
              <a:buAutoNum type="arabicPeriod"/>
            </a:pPr>
            <a:r>
              <a:rPr lang="en-GB" sz="2400" dirty="0" smtClean="0"/>
              <a:t>As a preliminary in many radiological procedures</a:t>
            </a:r>
          </a:p>
          <a:p>
            <a:pPr>
              <a:buAutoNum type="arabicPeriod"/>
            </a:pPr>
            <a:r>
              <a:rPr lang="en-GB" sz="2400" dirty="0" smtClean="0"/>
              <a:t>As follow up after management</a:t>
            </a:r>
          </a:p>
          <a:p>
            <a:pPr marL="0" indent="0">
              <a:buNone/>
            </a:pPr>
            <a:r>
              <a:rPr lang="en-GB" sz="2400" dirty="0" smtClean="0"/>
              <a:t>Abdominal x-ray for some reasons may be divided into 2 categories each requiring different views</a:t>
            </a:r>
          </a:p>
          <a:p>
            <a:pPr marL="0" indent="0">
              <a:buNone/>
            </a:pPr>
            <a:r>
              <a:rPr lang="en-GB" sz="2400" dirty="0" smtClean="0"/>
              <a:t>1. gastro-intestinal tract GIT – which require supine, prone and erect views of the whole abdomen</a:t>
            </a:r>
          </a:p>
          <a:p>
            <a:pPr marL="0" indent="0">
              <a:buNone/>
            </a:pPr>
            <a:r>
              <a:rPr lang="en-GB" sz="2400" dirty="0" smtClean="0"/>
              <a:t>2. Urinary tract and retroperitoneal structure which may require views of the kidney, ureters or bladder KUB and organs such as liver spleen and suprarenal glands.</a:t>
            </a:r>
          </a:p>
          <a:p>
            <a:pPr marL="0" indent="0">
              <a:buNone/>
            </a:pPr>
            <a:endParaRPr lang="en-GB" dirty="0"/>
          </a:p>
        </p:txBody>
      </p:sp>
    </p:spTree>
  </p:cSld>
  <p:clrMapOvr>
    <a:masterClrMapping/>
  </p:clrMapOvr>
  <p:transition spd="slow">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9" name="Title 1"/>
          <p:cNvSpPr>
            <a:spLocks noGrp="1"/>
          </p:cNvSpPr>
          <p:nvPr>
            <p:ph type="title"/>
          </p:nvPr>
        </p:nvSpPr>
        <p:spPr/>
        <p:txBody>
          <a:bodyPr/>
          <a:lstStyle/>
          <a:p>
            <a:endParaRPr lang="en-GB"/>
          </a:p>
        </p:txBody>
      </p:sp>
      <p:sp>
        <p:nvSpPr>
          <p:cNvPr id="1048930" name="Content Placeholder 2"/>
          <p:cNvSpPr>
            <a:spLocks noGrp="1"/>
          </p:cNvSpPr>
          <p:nvPr>
            <p:ph idx="1"/>
          </p:nvPr>
        </p:nvSpPr>
        <p:spPr>
          <a:xfrm>
            <a:off x="313899" y="259307"/>
            <a:ext cx="11723426" cy="6598693"/>
          </a:xfrm>
        </p:spPr>
        <p:txBody>
          <a:bodyPr>
            <a:normAutofit/>
          </a:bodyPr>
          <a:lstStyle/>
          <a:p>
            <a:r>
              <a:rPr lang="en-GB" sz="2000" dirty="0" smtClean="0"/>
              <a:t>Radiograph of the abdomen must include both the diaphragm and symphysis pubis.</a:t>
            </a:r>
          </a:p>
          <a:p>
            <a:r>
              <a:rPr lang="en-GB" sz="2000" dirty="0" smtClean="0"/>
              <a:t>The kidney outline, the psoas muscles shadows, soft tissues and the pro-peritoneal fat in the lateral view must be demonstrated.</a:t>
            </a:r>
          </a:p>
          <a:p>
            <a:r>
              <a:rPr lang="en-GB" sz="2000" dirty="0" smtClean="0"/>
              <a:t>Exposure factors must be chosen to give optimum soft tissue differentiation</a:t>
            </a:r>
          </a:p>
          <a:p>
            <a:r>
              <a:rPr lang="en-GB" sz="2000" dirty="0" smtClean="0"/>
              <a:t>Low </a:t>
            </a:r>
            <a:r>
              <a:rPr lang="en-GB" sz="2000" dirty="0" err="1" smtClean="0"/>
              <a:t>Kv</a:t>
            </a:r>
            <a:r>
              <a:rPr lang="en-GB" sz="2000" dirty="0" smtClean="0"/>
              <a:t> is usually employed for this purpose. Exposure are made on full arrested expiration in most cases with the exception of the following when exposure is done by use of full arrested inspiration </a:t>
            </a:r>
            <a:r>
              <a:rPr lang="en-GB" sz="2000" dirty="0" err="1" smtClean="0"/>
              <a:t>i.e</a:t>
            </a:r>
            <a:endParaRPr lang="en-GB" sz="2000" dirty="0" smtClean="0"/>
          </a:p>
          <a:p>
            <a:pPr marL="400050" indent="-400050">
              <a:buAutoNum type="romanLcParenR"/>
            </a:pPr>
            <a:r>
              <a:rPr lang="en-GB" sz="2000" dirty="0" smtClean="0"/>
              <a:t>Determination of the relationship of an opacity to the kidney</a:t>
            </a:r>
          </a:p>
          <a:p>
            <a:pPr marL="400050" indent="-400050">
              <a:buAutoNum type="romanLcParenR"/>
            </a:pPr>
            <a:r>
              <a:rPr lang="en-GB" sz="2000" dirty="0" smtClean="0"/>
              <a:t>Demonstration  of the liver and spleen</a:t>
            </a:r>
          </a:p>
          <a:p>
            <a:r>
              <a:rPr lang="en-GB" sz="2000" dirty="0" smtClean="0"/>
              <a:t>To show small renal calculi or other calcification, there must be no movement or respiratory blur</a:t>
            </a:r>
          </a:p>
          <a:p>
            <a:r>
              <a:rPr lang="en-GB" sz="2000" dirty="0" smtClean="0"/>
              <a:t>Use of high mA values will allow use of very short exposure times</a:t>
            </a:r>
          </a:p>
          <a:p>
            <a:r>
              <a:rPr lang="en-GB" sz="2000" dirty="0" smtClean="0"/>
              <a:t>In cases of suspected intestinal obstruction or perforation of viscera the examination MUST include a view taken with a horizontal beam in order to show the presence of any fluid levels of free peritoneal gas </a:t>
            </a:r>
          </a:p>
        </p:txBody>
      </p:sp>
    </p:spTree>
  </p:cSld>
  <p:clrMapOvr>
    <a:masterClrMapping/>
  </p:clrMapOvr>
  <p:transition spd="slow">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1" name="Title 1"/>
          <p:cNvSpPr>
            <a:spLocks noGrp="1"/>
          </p:cNvSpPr>
          <p:nvPr>
            <p:ph type="title"/>
          </p:nvPr>
        </p:nvSpPr>
        <p:spPr>
          <a:xfrm>
            <a:off x="2538334" y="-235699"/>
            <a:ext cx="8911687" cy="1280890"/>
          </a:xfrm>
        </p:spPr>
        <p:txBody>
          <a:bodyPr/>
          <a:lstStyle/>
          <a:p>
            <a:endParaRPr lang="en-GB" dirty="0"/>
          </a:p>
        </p:txBody>
      </p:sp>
      <p:sp>
        <p:nvSpPr>
          <p:cNvPr id="1048932" name="Content Placeholder 2"/>
          <p:cNvSpPr>
            <a:spLocks noGrp="1"/>
          </p:cNvSpPr>
          <p:nvPr>
            <p:ph idx="1"/>
          </p:nvPr>
        </p:nvSpPr>
        <p:spPr>
          <a:xfrm>
            <a:off x="491319" y="846161"/>
            <a:ext cx="11505063" cy="5065061"/>
          </a:xfrm>
        </p:spPr>
        <p:txBody>
          <a:bodyPr/>
          <a:lstStyle/>
          <a:p>
            <a:r>
              <a:rPr lang="en-GB" sz="2400" dirty="0"/>
              <a:t>If the patient is able to stand a </a:t>
            </a:r>
            <a:r>
              <a:rPr lang="en-GB" sz="2400" dirty="0" err="1"/>
              <a:t>postero</a:t>
            </a:r>
            <a:r>
              <a:rPr lang="en-GB" sz="2400" dirty="0"/>
              <a:t>-anterior erect view is </a:t>
            </a:r>
            <a:r>
              <a:rPr lang="en-GB" sz="2400" dirty="0" smtClean="0"/>
              <a:t>preferred </a:t>
            </a:r>
            <a:r>
              <a:rPr lang="en-GB" sz="2400" dirty="0"/>
              <a:t>because of the following </a:t>
            </a:r>
            <a:r>
              <a:rPr lang="en-GB" sz="2400" dirty="0" smtClean="0"/>
              <a:t>reasons</a:t>
            </a:r>
          </a:p>
          <a:p>
            <a:pPr marL="457200" indent="-457200">
              <a:buAutoNum type="arabicPeriod"/>
            </a:pPr>
            <a:r>
              <a:rPr lang="en-GB" sz="2400" dirty="0" smtClean="0"/>
              <a:t>The patient applies self compression which leads to better details in the radiograph</a:t>
            </a:r>
          </a:p>
          <a:p>
            <a:pPr marL="457200" indent="-457200">
              <a:buAutoNum type="arabicPeriod"/>
            </a:pPr>
            <a:r>
              <a:rPr lang="en-GB" sz="2400" dirty="0" smtClean="0"/>
              <a:t>Fluid and air levels are easily seen</a:t>
            </a:r>
          </a:p>
          <a:p>
            <a:pPr marL="457200" indent="-457200">
              <a:buAutoNum type="arabicPeriod"/>
            </a:pPr>
            <a:endParaRPr lang="en-GB" sz="2400" dirty="0"/>
          </a:p>
          <a:p>
            <a:pPr marL="0" indent="0">
              <a:buNone/>
            </a:pPr>
            <a:r>
              <a:rPr lang="en-GB" sz="2400" dirty="0" smtClean="0"/>
              <a:t>NOTE</a:t>
            </a:r>
          </a:p>
          <a:p>
            <a:pPr marL="0" indent="0">
              <a:buNone/>
            </a:pPr>
            <a:r>
              <a:rPr lang="en-GB" sz="2400" dirty="0" smtClean="0"/>
              <a:t>In examination of the acute abdomen a PA view of the chest is taken as an integral part of the examination because primary intra thoracic may present with symptoms similar to those of an abdominal emergency</a:t>
            </a:r>
            <a:endParaRPr lang="en-GB" sz="2400" dirty="0"/>
          </a:p>
          <a:p>
            <a:endParaRPr lang="en-GB" dirty="0"/>
          </a:p>
        </p:txBody>
      </p:sp>
    </p:spTree>
  </p:cSld>
  <p:clrMapOvr>
    <a:masterClrMapping/>
  </p:clrMapOvr>
  <p:transition spd="slow">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3" name="Title 1"/>
          <p:cNvSpPr>
            <a:spLocks noGrp="1"/>
          </p:cNvSpPr>
          <p:nvPr>
            <p:ph type="title"/>
          </p:nvPr>
        </p:nvSpPr>
        <p:spPr>
          <a:xfrm>
            <a:off x="1855946" y="0"/>
            <a:ext cx="8911687" cy="1280890"/>
          </a:xfrm>
        </p:spPr>
        <p:txBody>
          <a:bodyPr/>
          <a:lstStyle/>
          <a:p>
            <a:r>
              <a:rPr lang="en-GB" b="1" dirty="0" smtClean="0"/>
              <a:t>Infants </a:t>
            </a:r>
            <a:endParaRPr lang="en-GB" b="1" dirty="0"/>
          </a:p>
        </p:txBody>
      </p:sp>
      <p:sp>
        <p:nvSpPr>
          <p:cNvPr id="1048934" name="Content Placeholder 2"/>
          <p:cNvSpPr>
            <a:spLocks noGrp="1"/>
          </p:cNvSpPr>
          <p:nvPr>
            <p:ph idx="1"/>
          </p:nvPr>
        </p:nvSpPr>
        <p:spPr>
          <a:xfrm>
            <a:off x="491319" y="1282889"/>
            <a:ext cx="11700681" cy="5308979"/>
          </a:xfrm>
        </p:spPr>
        <p:txBody>
          <a:bodyPr>
            <a:normAutofit/>
          </a:bodyPr>
          <a:lstStyle/>
          <a:p>
            <a:r>
              <a:rPr lang="en-GB" sz="3600" dirty="0" smtClean="0"/>
              <a:t>A babies abdomen is almost as wide as its long and the width of the abdomen is greater than the width of the pelvis</a:t>
            </a:r>
          </a:p>
          <a:p>
            <a:r>
              <a:rPr lang="en-GB" sz="3600" dirty="0" smtClean="0"/>
              <a:t>The abdominal organs completely fill the abdominal cavity , the light beam diaphragm must therefore be collimated carefully to ensure that the whole abdomen is included.</a:t>
            </a:r>
          </a:p>
          <a:p>
            <a:r>
              <a:rPr lang="en-GB" sz="3600" dirty="0" smtClean="0"/>
              <a:t>A grid is not usually required at this stage</a:t>
            </a:r>
            <a:endParaRPr lang="en-GB" sz="3600" dirty="0"/>
          </a:p>
        </p:txBody>
      </p:sp>
    </p:spTree>
  </p:cSld>
  <p:clrMapOvr>
    <a:masterClrMapping/>
  </p:clrMapOvr>
  <p:transition spd="slow">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5" name="Title 1"/>
          <p:cNvSpPr>
            <a:spLocks noGrp="1"/>
          </p:cNvSpPr>
          <p:nvPr>
            <p:ph type="title"/>
          </p:nvPr>
        </p:nvSpPr>
        <p:spPr>
          <a:xfrm>
            <a:off x="1487607" y="132790"/>
            <a:ext cx="9894176" cy="904440"/>
          </a:xfrm>
        </p:spPr>
        <p:txBody>
          <a:bodyPr/>
          <a:lstStyle/>
          <a:p>
            <a:r>
              <a:rPr lang="en-GB" b="1" dirty="0" err="1" smtClean="0"/>
              <a:t>Postero</a:t>
            </a:r>
            <a:r>
              <a:rPr lang="en-GB" b="1" dirty="0" smtClean="0"/>
              <a:t>-anterior – Erect and Prone</a:t>
            </a:r>
            <a:endParaRPr lang="en-GB" b="1" dirty="0"/>
          </a:p>
        </p:txBody>
      </p:sp>
      <p:sp>
        <p:nvSpPr>
          <p:cNvPr id="1048936" name="Content Placeholder 2"/>
          <p:cNvSpPr>
            <a:spLocks noGrp="1"/>
          </p:cNvSpPr>
          <p:nvPr>
            <p:ph idx="1"/>
          </p:nvPr>
        </p:nvSpPr>
        <p:spPr>
          <a:xfrm>
            <a:off x="436727" y="696037"/>
            <a:ext cx="11600597" cy="5977718"/>
          </a:xfrm>
        </p:spPr>
        <p:txBody>
          <a:bodyPr>
            <a:normAutofit/>
          </a:bodyPr>
          <a:lstStyle/>
          <a:p>
            <a:pPr>
              <a:buAutoNum type="alphaLcParenR"/>
            </a:pPr>
            <a:r>
              <a:rPr lang="en-GB" sz="2400" b="1" dirty="0" smtClean="0"/>
              <a:t>Erect</a:t>
            </a:r>
          </a:p>
          <a:p>
            <a:pPr marL="0" indent="0">
              <a:buNone/>
            </a:pPr>
            <a:r>
              <a:rPr lang="en-GB" sz="2400" dirty="0" smtClean="0"/>
              <a:t>Patient stands with his abdomen against the erect </a:t>
            </a:r>
            <a:r>
              <a:rPr lang="en-GB" sz="2400" dirty="0" err="1" smtClean="0"/>
              <a:t>bucky</a:t>
            </a:r>
            <a:r>
              <a:rPr lang="en-GB" sz="2400" dirty="0" smtClean="0"/>
              <a:t> stand. A 35cmX43cm cassette appropriately marked is placed in the </a:t>
            </a:r>
            <a:r>
              <a:rPr lang="en-GB" sz="2400" dirty="0" err="1" smtClean="0"/>
              <a:t>bucky</a:t>
            </a:r>
            <a:r>
              <a:rPr lang="en-GB" sz="2400" dirty="0" smtClean="0"/>
              <a:t> with its upper boarder 5cm above the </a:t>
            </a:r>
            <a:r>
              <a:rPr lang="en-GB" sz="2400" dirty="0" err="1" smtClean="0"/>
              <a:t>zyphi</a:t>
            </a:r>
            <a:r>
              <a:rPr lang="en-GB" sz="2400" dirty="0" smtClean="0"/>
              <a:t> sternum to include the diaphragm</a:t>
            </a:r>
          </a:p>
          <a:p>
            <a:pPr marL="0" indent="0">
              <a:buNone/>
            </a:pPr>
            <a:r>
              <a:rPr lang="en-GB" sz="2400" dirty="0" smtClean="0"/>
              <a:t>Using horizontal CR centre in the midline at the level of the lower costal margin. Exposure at deep arrested expiration. </a:t>
            </a:r>
            <a:r>
              <a:rPr lang="en-GB" sz="2400" smtClean="0"/>
              <a:t>FFD 100cm</a:t>
            </a:r>
            <a:endParaRPr lang="en-GB" sz="2400" dirty="0"/>
          </a:p>
        </p:txBody>
      </p:sp>
    </p:spTree>
  </p:cSld>
  <p:clrMapOvr>
    <a:masterClrMapping/>
  </p:clrMapOvr>
  <p:transition spd="slow">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7" name="Title 1"/>
          <p:cNvSpPr>
            <a:spLocks noGrp="1"/>
          </p:cNvSpPr>
          <p:nvPr>
            <p:ph type="title"/>
          </p:nvPr>
        </p:nvSpPr>
        <p:spPr/>
        <p:txBody>
          <a:bodyPr/>
          <a:lstStyle/>
          <a:p>
            <a:endParaRPr lang="en-GB"/>
          </a:p>
        </p:txBody>
      </p:sp>
      <p:sp>
        <p:nvSpPr>
          <p:cNvPr id="1048938" name="Content Placeholder 2"/>
          <p:cNvSpPr>
            <a:spLocks noGrp="1"/>
          </p:cNvSpPr>
          <p:nvPr>
            <p:ph idx="1"/>
          </p:nvPr>
        </p:nvSpPr>
        <p:spPr/>
        <p:txBody>
          <a:bodyPr/>
          <a:lstStyle/>
          <a:p>
            <a:endParaRPr lang="en-GB"/>
          </a:p>
        </p:txBody>
      </p:sp>
    </p:spTree>
  </p:cSld>
  <p:clrMapOvr>
    <a:masterClrMapping/>
  </p:clrMapOvr>
  <p:transition spd="slow">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9" name="Title 1"/>
          <p:cNvSpPr>
            <a:spLocks noGrp="1"/>
          </p:cNvSpPr>
          <p:nvPr>
            <p:ph type="title"/>
          </p:nvPr>
        </p:nvSpPr>
        <p:spPr/>
        <p:txBody>
          <a:bodyPr/>
          <a:lstStyle/>
          <a:p>
            <a:endParaRPr lang="en-GB"/>
          </a:p>
        </p:txBody>
      </p:sp>
      <p:sp>
        <p:nvSpPr>
          <p:cNvPr id="1048940" name="Content Placeholder 2"/>
          <p:cNvSpPr>
            <a:spLocks noGrp="1"/>
          </p:cNvSpPr>
          <p:nvPr>
            <p:ph idx="1"/>
          </p:nvPr>
        </p:nvSpPr>
        <p:spPr/>
        <p:txBody>
          <a:bodyPr/>
          <a:lstStyle/>
          <a:p>
            <a:endParaRPr lang="en-GB"/>
          </a:p>
        </p:txBody>
      </p:sp>
    </p:spTree>
  </p:cSld>
  <p:clrMapOvr>
    <a:masterClrMapping/>
  </p:clrMapOvr>
  <p:transition spd="slow">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1" name="Title 1"/>
          <p:cNvSpPr>
            <a:spLocks noGrp="1"/>
          </p:cNvSpPr>
          <p:nvPr>
            <p:ph type="title"/>
          </p:nvPr>
        </p:nvSpPr>
        <p:spPr/>
        <p:txBody>
          <a:bodyPr/>
          <a:lstStyle/>
          <a:p>
            <a:endParaRPr lang="en-GB"/>
          </a:p>
        </p:txBody>
      </p:sp>
      <p:sp>
        <p:nvSpPr>
          <p:cNvPr id="1048942" name="Content Placeholder 2"/>
          <p:cNvSpPr>
            <a:spLocks noGrp="1"/>
          </p:cNvSpPr>
          <p:nvPr>
            <p:ph idx="1"/>
          </p:nvPr>
        </p:nvSpPr>
        <p:spPr/>
        <p:txBody>
          <a:bodyPr/>
          <a:lstStyle/>
          <a:p>
            <a:endParaRPr lang="en-GB"/>
          </a:p>
        </p:txBody>
      </p:sp>
    </p:spTree>
  </p:cSld>
  <p:clrMapOvr>
    <a:masterClrMapping/>
  </p:clrMapOvr>
  <p:transition spd="slow">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3" name="Title 1"/>
          <p:cNvSpPr>
            <a:spLocks noGrp="1"/>
          </p:cNvSpPr>
          <p:nvPr>
            <p:ph type="title"/>
          </p:nvPr>
        </p:nvSpPr>
        <p:spPr/>
        <p:txBody>
          <a:bodyPr/>
          <a:lstStyle/>
          <a:p>
            <a:endParaRPr lang="en-GB"/>
          </a:p>
        </p:txBody>
      </p:sp>
      <p:sp>
        <p:nvSpPr>
          <p:cNvPr id="1048944" name="Content Placeholder 2"/>
          <p:cNvSpPr>
            <a:spLocks noGrp="1"/>
          </p:cNvSpPr>
          <p:nvPr>
            <p:ph idx="1"/>
          </p:nvPr>
        </p:nvSpPr>
        <p:spPr/>
        <p:txBody>
          <a:bodyPr/>
          <a:lstStyle/>
          <a:p>
            <a:endParaRPr lang="en-GB"/>
          </a:p>
        </p:txBody>
      </p:sp>
    </p:spTree>
  </p:cSld>
  <p:clrMapOvr>
    <a:masterClrMapping/>
  </p:clrMapOvr>
  <p:transition spd="slow">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5" name="Title 1"/>
          <p:cNvSpPr>
            <a:spLocks noGrp="1"/>
          </p:cNvSpPr>
          <p:nvPr>
            <p:ph type="title"/>
          </p:nvPr>
        </p:nvSpPr>
        <p:spPr/>
        <p:txBody>
          <a:bodyPr/>
          <a:lstStyle/>
          <a:p>
            <a:endParaRPr lang="en-GB"/>
          </a:p>
        </p:txBody>
      </p:sp>
      <p:sp>
        <p:nvSpPr>
          <p:cNvPr id="1048946" name="Content Placeholder 2"/>
          <p:cNvSpPr>
            <a:spLocks noGrp="1"/>
          </p:cNvSpPr>
          <p:nvPr>
            <p:ph idx="1"/>
          </p:nvPr>
        </p:nvSpPr>
        <p:spPr/>
        <p:txBody>
          <a:bodyPr/>
          <a:lstStyle/>
          <a:p>
            <a:endParaRPr lang="en-GB"/>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normAutofit/>
          </a:bodyPr>
          <a:lstStyle/>
          <a:p>
            <a:r>
              <a:rPr lang="en-US" sz="4000" b="1" dirty="0" smtClean="0"/>
              <a:t>Projections</a:t>
            </a:r>
            <a:endParaRPr lang="en-US" sz="4000" b="1" dirty="0"/>
          </a:p>
        </p:txBody>
      </p:sp>
      <p:sp>
        <p:nvSpPr>
          <p:cNvPr id="1048659" name="Content Placeholder 2"/>
          <p:cNvSpPr>
            <a:spLocks noGrp="1"/>
          </p:cNvSpPr>
          <p:nvPr>
            <p:ph idx="1"/>
          </p:nvPr>
        </p:nvSpPr>
        <p:spPr>
          <a:xfrm>
            <a:off x="1631092" y="1470454"/>
            <a:ext cx="9873520" cy="4440768"/>
          </a:xfrm>
        </p:spPr>
        <p:txBody>
          <a:bodyPr>
            <a:normAutofit/>
          </a:bodyPr>
          <a:lstStyle/>
          <a:p>
            <a:pPr marL="0" indent="0">
              <a:buNone/>
            </a:pPr>
            <a:r>
              <a:rPr lang="en-US" sz="3600" dirty="0" smtClean="0"/>
              <a:t>There are mandatory views thus:</a:t>
            </a:r>
          </a:p>
          <a:p>
            <a:r>
              <a:rPr lang="en-US" sz="3600" dirty="0" smtClean="0"/>
              <a:t>Basic views </a:t>
            </a:r>
            <a:r>
              <a:rPr lang="en-US" sz="3600" dirty="0" err="1" smtClean="0"/>
              <a:t>antero</a:t>
            </a:r>
            <a:r>
              <a:rPr lang="en-US" sz="3600" dirty="0" smtClean="0"/>
              <a:t>-posterior and lateral</a:t>
            </a:r>
          </a:p>
          <a:p>
            <a:r>
              <a:rPr lang="en-US" sz="3600" dirty="0" smtClean="0"/>
              <a:t>Supplementary or additional views</a:t>
            </a:r>
          </a:p>
          <a:p>
            <a:r>
              <a:rPr lang="en-US" sz="3600" dirty="0" smtClean="0"/>
              <a:t>Alternative views when the basic is impossible example the chest AP instead of PA for very sick patients and children or in theatre or the ward</a:t>
            </a:r>
            <a:endParaRPr lang="en-US" sz="3600" dirty="0"/>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endParaRPr lang="en-US"/>
          </a:p>
        </p:txBody>
      </p:sp>
      <p:pic>
        <p:nvPicPr>
          <p:cNvPr id="2097153" name="Picture 2" descr="http://image.wikifoundry.com/image/1/hUgebXT2uwOvd80jVXhLog76418/GW520H619"/>
          <p:cNvPicPr>
            <a:picLocks noGrp="1" noChangeAspect="1" noChangeArrowheads="1"/>
          </p:cNvPicPr>
          <p:nvPr>
            <p:ph idx="1"/>
          </p:nvPr>
        </p:nvPicPr>
        <p:blipFill>
          <a:blip r:embed="rId2"/>
          <a:srcRect/>
          <a:stretch>
            <a:fillRect/>
          </a:stretch>
        </p:blipFill>
        <p:spPr bwMode="auto">
          <a:xfrm>
            <a:off x="2681416" y="-172995"/>
            <a:ext cx="7426411" cy="722870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a:xfrm>
            <a:off x="1767017" y="0"/>
            <a:ext cx="9737596" cy="1075038"/>
          </a:xfrm>
        </p:spPr>
        <p:txBody>
          <a:bodyPr>
            <a:normAutofit/>
          </a:bodyPr>
          <a:lstStyle/>
          <a:p>
            <a:r>
              <a:rPr lang="en-US" sz="4000" b="1" dirty="0"/>
              <a:t>F</a:t>
            </a:r>
            <a:r>
              <a:rPr lang="en-US" sz="4000" b="1" dirty="0" smtClean="0"/>
              <a:t>ingers</a:t>
            </a:r>
            <a:endParaRPr lang="en-US" sz="4000" b="1" dirty="0"/>
          </a:p>
        </p:txBody>
      </p:sp>
      <p:sp>
        <p:nvSpPr>
          <p:cNvPr id="1048662" name="Content Placeholder 2"/>
          <p:cNvSpPr>
            <a:spLocks noGrp="1"/>
          </p:cNvSpPr>
          <p:nvPr>
            <p:ph idx="1"/>
          </p:nvPr>
        </p:nvSpPr>
        <p:spPr>
          <a:xfrm>
            <a:off x="1050323" y="852616"/>
            <a:ext cx="11009871" cy="6005383"/>
          </a:xfrm>
        </p:spPr>
        <p:txBody>
          <a:bodyPr>
            <a:noAutofit/>
          </a:bodyPr>
          <a:lstStyle/>
          <a:p>
            <a:pPr marL="0" indent="0">
              <a:buNone/>
            </a:pPr>
            <a:r>
              <a:rPr lang="en-US" sz="2800" dirty="0" smtClean="0"/>
              <a:t>Are formed by the 14 phalanges each digit with 3 except the thumb and the projections are PA and lateral</a:t>
            </a:r>
          </a:p>
          <a:p>
            <a:r>
              <a:rPr lang="en-US" sz="2800" b="1" dirty="0" err="1" smtClean="0"/>
              <a:t>Postero</a:t>
            </a:r>
            <a:r>
              <a:rPr lang="en-US" sz="2800" b="1" dirty="0" smtClean="0"/>
              <a:t>-Anterior</a:t>
            </a:r>
            <a:r>
              <a:rPr lang="en-US" sz="2800" dirty="0" smtClean="0"/>
              <a:t> – The hand lies on a cassette with extended fingers and hand pronation. 18cmX24cm cassette is used. FFD is 100cm</a:t>
            </a:r>
          </a:p>
          <a:p>
            <a:r>
              <a:rPr lang="en-US" sz="2800" dirty="0" smtClean="0"/>
              <a:t>Centre over the head of proximal phalanx of 3</a:t>
            </a:r>
            <a:r>
              <a:rPr lang="en-US" sz="2800" baseline="30000" dirty="0" smtClean="0"/>
              <a:t>rd</a:t>
            </a:r>
            <a:r>
              <a:rPr lang="en-US" sz="2800" dirty="0" smtClean="0"/>
              <a:t> finger and collimate beam to area of interest</a:t>
            </a:r>
          </a:p>
          <a:p>
            <a:r>
              <a:rPr lang="en-US" sz="2800" b="1" dirty="0" smtClean="0"/>
              <a:t>Lateral</a:t>
            </a:r>
            <a:r>
              <a:rPr lang="en-US" sz="2800" dirty="0" smtClean="0"/>
              <a:t> – Hand and forearm rotated 90 degrees, thumb rests on a foam pad. Centre over the head of 1</a:t>
            </a:r>
            <a:r>
              <a:rPr lang="en-US" sz="2800" baseline="30000" dirty="0" smtClean="0"/>
              <a:t>st</a:t>
            </a:r>
            <a:r>
              <a:rPr lang="en-US" sz="2800" dirty="0" smtClean="0"/>
              <a:t> phalanx or proximal of index finger. FFD is 100cm, film 18cmX24cm and beam collimated. To show bone displacement if fracture present.</a:t>
            </a:r>
            <a:endParaRPr lang="en-US" sz="2800"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endParaRPr lang="en-US"/>
          </a:p>
        </p:txBody>
      </p:sp>
      <p:sp>
        <p:nvSpPr>
          <p:cNvPr id="1048633" name="Content Placeholder 2"/>
          <p:cNvSpPr>
            <a:spLocks noGrp="1"/>
          </p:cNvSpPr>
          <p:nvPr>
            <p:ph idx="1"/>
          </p:nvPr>
        </p:nvSpPr>
        <p:spPr>
          <a:xfrm>
            <a:off x="1760284" y="1682496"/>
            <a:ext cx="10431716" cy="3316224"/>
          </a:xfrm>
        </p:spPr>
        <p:txBody>
          <a:bodyPr>
            <a:normAutofit/>
          </a:bodyPr>
          <a:lstStyle/>
          <a:p>
            <a:pPr marL="0" indent="0">
              <a:buNone/>
            </a:pPr>
            <a:r>
              <a:rPr lang="en-US" sz="6600" dirty="0" smtClean="0"/>
              <a:t>The EXPERT in anything was once a BEGINNER </a:t>
            </a:r>
            <a:endParaRPr lang="en-US" sz="66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a:xfrm>
            <a:off x="1396314" y="98854"/>
            <a:ext cx="10108299" cy="852616"/>
          </a:xfrm>
        </p:spPr>
        <p:txBody>
          <a:bodyPr>
            <a:normAutofit/>
          </a:bodyPr>
          <a:lstStyle/>
          <a:p>
            <a:r>
              <a:rPr lang="en-US" sz="4000" b="1" dirty="0" smtClean="0"/>
              <a:t>Thumb </a:t>
            </a:r>
            <a:endParaRPr lang="en-US" sz="4000" b="1" dirty="0"/>
          </a:p>
        </p:txBody>
      </p:sp>
      <p:sp>
        <p:nvSpPr>
          <p:cNvPr id="1048664" name="Content Placeholder 2"/>
          <p:cNvSpPr>
            <a:spLocks noGrp="1"/>
          </p:cNvSpPr>
          <p:nvPr>
            <p:ph idx="1"/>
          </p:nvPr>
        </p:nvSpPr>
        <p:spPr>
          <a:xfrm>
            <a:off x="568411" y="951471"/>
            <a:ext cx="11504140" cy="5906530"/>
          </a:xfrm>
        </p:spPr>
        <p:txBody>
          <a:bodyPr/>
          <a:lstStyle/>
          <a:p>
            <a:r>
              <a:rPr lang="en-US" sz="3600" b="1" dirty="0" smtClean="0"/>
              <a:t>Poster-Anterior:</a:t>
            </a:r>
            <a:r>
              <a:rPr lang="en-US" dirty="0" smtClean="0"/>
              <a:t> </a:t>
            </a:r>
            <a:r>
              <a:rPr lang="en-US" sz="3600" dirty="0" smtClean="0"/>
              <a:t>Hand in lateral 90 degrees from pronation, thumb rests on a foam pad. 18cmX24cm cassette is used. FFD 100cm</a:t>
            </a:r>
          </a:p>
          <a:p>
            <a:r>
              <a:rPr lang="en-US" sz="3600" b="1" dirty="0" smtClean="0"/>
              <a:t>Lateral-</a:t>
            </a:r>
            <a:r>
              <a:rPr lang="en-US" sz="3600" dirty="0" smtClean="0"/>
              <a:t> Hand in pronation, palm slightly raised and rotated medially on foam pad as to bring it in a true lateral. Centre to the </a:t>
            </a:r>
            <a:r>
              <a:rPr lang="en-US" sz="3600" dirty="0" err="1" smtClean="0"/>
              <a:t>metacapo</a:t>
            </a:r>
            <a:r>
              <a:rPr lang="en-US" sz="3600" dirty="0" smtClean="0"/>
              <a:t>-phalangeal joint</a:t>
            </a:r>
          </a:p>
          <a:p>
            <a:r>
              <a:rPr lang="en-US" sz="3600" b="1" dirty="0" smtClean="0"/>
              <a:t>Alternative is </a:t>
            </a:r>
            <a:r>
              <a:rPr lang="en-US" sz="3600" b="1" dirty="0" err="1" smtClean="0"/>
              <a:t>latero</a:t>
            </a:r>
            <a:r>
              <a:rPr lang="en-US" sz="3600" b="1" dirty="0" smtClean="0"/>
              <a:t>-medial </a:t>
            </a:r>
            <a:r>
              <a:rPr lang="en-US" sz="3600" dirty="0" smtClean="0"/>
              <a:t>of thumb perpendicular to film and AP inward and outward posterior part on film</a:t>
            </a:r>
            <a:endParaRPr lang="en-US" sz="3600"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Content Placeholder 3"/>
          <p:cNvPicPr>
            <a:picLocks noGrp="1" noChangeAspect="1"/>
          </p:cNvPicPr>
          <p:nvPr>
            <p:ph idx="1"/>
          </p:nvPr>
        </p:nvPicPr>
        <p:blipFill>
          <a:blip r:embed="rId2"/>
          <a:stretch>
            <a:fillRect/>
          </a:stretch>
        </p:blipFill>
        <p:spPr>
          <a:xfrm>
            <a:off x="1154198" y="1093296"/>
            <a:ext cx="5518450" cy="5585253"/>
          </a:xfrm>
          <a:prstGeom prst="rect">
            <a:avLst/>
          </a:prstGeom>
          <a:ln>
            <a:noFill/>
          </a:ln>
          <a:effectLst>
            <a:softEdge rad="112500"/>
          </a:effectLst>
        </p:spPr>
      </p:pic>
      <p:sp>
        <p:nvSpPr>
          <p:cNvPr id="1048665" name="Title 1"/>
          <p:cNvSpPr>
            <a:spLocks noGrp="1"/>
          </p:cNvSpPr>
          <p:nvPr>
            <p:ph type="title"/>
          </p:nvPr>
        </p:nvSpPr>
        <p:spPr>
          <a:xfrm>
            <a:off x="3258580" y="315191"/>
            <a:ext cx="8911687" cy="778103"/>
          </a:xfrm>
        </p:spPr>
        <p:txBody>
          <a:bodyPr>
            <a:normAutofit/>
          </a:bodyPr>
          <a:lstStyle/>
          <a:p>
            <a:r>
              <a:rPr lang="en-US" sz="4000" b="1" dirty="0" smtClean="0"/>
              <a:t>Thumb PA and Lateral</a:t>
            </a:r>
            <a:endParaRPr lang="en-US" sz="4000" b="1" dirty="0"/>
          </a:p>
        </p:txBody>
      </p:sp>
      <p:pic>
        <p:nvPicPr>
          <p:cNvPr id="2097155" name="Picture 2"/>
          <p:cNvPicPr>
            <a:picLocks noChangeAspect="1"/>
          </p:cNvPicPr>
          <p:nvPr/>
        </p:nvPicPr>
        <p:blipFill>
          <a:blip r:embed="rId3"/>
          <a:stretch>
            <a:fillRect/>
          </a:stretch>
        </p:blipFill>
        <p:spPr>
          <a:xfrm>
            <a:off x="6672648" y="1426927"/>
            <a:ext cx="3833555" cy="5085083"/>
          </a:xfrm>
          <a:prstGeom prst="rect">
            <a:avLst/>
          </a:prstGeom>
          <a:ln>
            <a:noFill/>
          </a:ln>
          <a:effectLst>
            <a:softEdge rad="112500"/>
          </a:effec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normAutofit/>
          </a:bodyPr>
          <a:lstStyle/>
          <a:p>
            <a:r>
              <a:rPr lang="en-US" sz="4000" b="1" dirty="0" smtClean="0"/>
              <a:t>Index finger and middle finger</a:t>
            </a:r>
            <a:endParaRPr lang="en-US" sz="4000" b="1" dirty="0"/>
          </a:p>
        </p:txBody>
      </p:sp>
      <p:sp>
        <p:nvSpPr>
          <p:cNvPr id="1048667" name="Content Placeholder 2"/>
          <p:cNvSpPr>
            <a:spLocks noGrp="1"/>
          </p:cNvSpPr>
          <p:nvPr>
            <p:ph idx="1"/>
          </p:nvPr>
        </p:nvSpPr>
        <p:spPr>
          <a:xfrm>
            <a:off x="679622" y="1099751"/>
            <a:ext cx="10824990" cy="5325763"/>
          </a:xfrm>
        </p:spPr>
        <p:txBody>
          <a:bodyPr>
            <a:noAutofit/>
          </a:bodyPr>
          <a:lstStyle/>
          <a:p>
            <a:r>
              <a:rPr lang="en-US" sz="3600" b="1" dirty="0" smtClean="0"/>
              <a:t>Latera</a:t>
            </a:r>
            <a:r>
              <a:rPr lang="en-US" sz="3600" dirty="0" smtClean="0"/>
              <a:t>l –hand rotated inward until lateral of index in contact with the film, the rest flexed. Centre over the head of 1</a:t>
            </a:r>
            <a:r>
              <a:rPr lang="en-US" sz="3600" baseline="30000" dirty="0" smtClean="0"/>
              <a:t>st</a:t>
            </a:r>
            <a:r>
              <a:rPr lang="en-US" sz="3600" dirty="0" smtClean="0"/>
              <a:t> phalanx of the ring finger.</a:t>
            </a:r>
          </a:p>
          <a:p>
            <a:r>
              <a:rPr lang="en-US" sz="3600" b="1" dirty="0" smtClean="0"/>
              <a:t>Ring and 5</a:t>
            </a:r>
            <a:r>
              <a:rPr lang="en-US" sz="3600" b="1" baseline="30000" dirty="0" smtClean="0"/>
              <a:t>th</a:t>
            </a:r>
            <a:r>
              <a:rPr lang="en-US" sz="3600" b="1" dirty="0" smtClean="0"/>
              <a:t> fingers- </a:t>
            </a:r>
            <a:r>
              <a:rPr lang="en-US" sz="3600" dirty="0" smtClean="0"/>
              <a:t>Lateral – Medial aspect of the fingers in contact with 18X24 cm cassette, the rest flexed and thumb on foam pads. Centre to the head of 1</a:t>
            </a:r>
            <a:r>
              <a:rPr lang="en-US" sz="3600" baseline="30000" dirty="0" smtClean="0"/>
              <a:t>st</a:t>
            </a:r>
            <a:r>
              <a:rPr lang="en-US" sz="3600" dirty="0" smtClean="0"/>
              <a:t> phalanx of ring finger.</a:t>
            </a:r>
          </a:p>
          <a:p>
            <a:r>
              <a:rPr lang="en-US" sz="3600" dirty="0" err="1" smtClean="0"/>
              <a:t>Postero</a:t>
            </a:r>
            <a:r>
              <a:rPr lang="en-US" sz="3600" dirty="0" smtClean="0"/>
              <a:t>-anterior PA as of hand</a:t>
            </a:r>
          </a:p>
          <a:p>
            <a:endParaRPr lang="en-US" sz="3600"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a:xfrm>
            <a:off x="2592925" y="86498"/>
            <a:ext cx="8911687" cy="679622"/>
          </a:xfrm>
        </p:spPr>
        <p:txBody>
          <a:bodyPr/>
          <a:lstStyle/>
          <a:p>
            <a:r>
              <a:rPr lang="en-US" b="1" dirty="0" smtClean="0"/>
              <a:t>Hand</a:t>
            </a:r>
            <a:endParaRPr lang="en-US" b="1" dirty="0"/>
          </a:p>
        </p:txBody>
      </p:sp>
      <p:sp>
        <p:nvSpPr>
          <p:cNvPr id="1048669" name="Content Placeholder 2"/>
          <p:cNvSpPr>
            <a:spLocks noGrp="1"/>
          </p:cNvSpPr>
          <p:nvPr>
            <p:ph idx="1"/>
          </p:nvPr>
        </p:nvSpPr>
        <p:spPr>
          <a:xfrm>
            <a:off x="1087395" y="1112108"/>
            <a:ext cx="10417217" cy="5548184"/>
          </a:xfrm>
        </p:spPr>
        <p:txBody>
          <a:bodyPr>
            <a:normAutofit/>
          </a:bodyPr>
          <a:lstStyle/>
          <a:p>
            <a:r>
              <a:rPr lang="en-US" sz="3200" dirty="0" smtClean="0"/>
              <a:t>PA  - Hand is for grasping and formed by phalanges and carpals. One a 18X24 cm hand in pronation. Fingers extended. Centre to the head of 3</a:t>
            </a:r>
            <a:r>
              <a:rPr lang="en-US" sz="3200" baseline="30000" dirty="0" smtClean="0"/>
              <a:t>rd</a:t>
            </a:r>
            <a:r>
              <a:rPr lang="en-US" sz="3200" dirty="0" smtClean="0"/>
              <a:t> metacarpal. Collimation beam and FFD is 100cm</a:t>
            </a:r>
          </a:p>
          <a:p>
            <a:r>
              <a:rPr lang="en-US" sz="3200" dirty="0" smtClean="0"/>
              <a:t>Oblique – Hand 45 degrees from pronation. Fingers curved and supported on foam pad. Centre to the head of 3</a:t>
            </a:r>
            <a:r>
              <a:rPr lang="en-US" sz="3200" baseline="30000" dirty="0" smtClean="0"/>
              <a:t>rd</a:t>
            </a:r>
            <a:r>
              <a:rPr lang="en-US" sz="3200" dirty="0" smtClean="0"/>
              <a:t> metacarpal. Lateral may be done for bone displacement and same film used.  </a:t>
            </a:r>
            <a:endParaRPr lang="en-US" sz="3200"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endParaRPr lang="en-US"/>
          </a:p>
        </p:txBody>
      </p:sp>
      <p:pic>
        <p:nvPicPr>
          <p:cNvPr id="2097156" name="Picture 2" descr="https://o.quizlet.com/jzw7pZt4n6QaSk2f2xJ5Rw.jpg"/>
          <p:cNvPicPr>
            <a:picLocks noGrp="1" noChangeAspect="1" noChangeArrowheads="1"/>
          </p:cNvPicPr>
          <p:nvPr>
            <p:ph idx="1"/>
          </p:nvPr>
        </p:nvPicPr>
        <p:blipFill>
          <a:blip r:embed="rId2"/>
          <a:srcRect/>
          <a:stretch>
            <a:fillRect/>
          </a:stretch>
        </p:blipFill>
        <p:spPr bwMode="auto">
          <a:xfrm>
            <a:off x="1232983" y="-584885"/>
            <a:ext cx="4438770" cy="3488874"/>
          </a:xfrm>
          <a:prstGeom prst="rect">
            <a:avLst/>
          </a:prstGeom>
          <a:ln>
            <a:noFill/>
          </a:ln>
          <a:effectLst>
            <a:softEdge rad="112500"/>
          </a:effectLst>
        </p:spPr>
      </p:pic>
      <p:pic>
        <p:nvPicPr>
          <p:cNvPr id="2097157" name="Picture 4" descr="PA oblique hand x-ray position"/>
          <p:cNvPicPr>
            <a:picLocks noChangeAspect="1" noChangeArrowheads="1"/>
          </p:cNvPicPr>
          <p:nvPr/>
        </p:nvPicPr>
        <p:blipFill>
          <a:blip r:embed="rId3"/>
          <a:srcRect/>
          <a:stretch>
            <a:fillRect/>
          </a:stretch>
        </p:blipFill>
        <p:spPr bwMode="auto">
          <a:xfrm>
            <a:off x="6116596" y="-790077"/>
            <a:ext cx="3785134" cy="3694066"/>
          </a:xfrm>
          <a:prstGeom prst="rect">
            <a:avLst/>
          </a:prstGeom>
          <a:ln>
            <a:noFill/>
          </a:ln>
          <a:effectLst>
            <a:softEdge rad="112500"/>
          </a:effectLst>
        </p:spPr>
      </p:pic>
      <p:pic>
        <p:nvPicPr>
          <p:cNvPr id="2097158" name="Picture 6" descr="Image result for hand x ray positioning"/>
          <p:cNvPicPr>
            <a:picLocks noChangeAspect="1" noChangeArrowheads="1"/>
          </p:cNvPicPr>
          <p:nvPr/>
        </p:nvPicPr>
        <p:blipFill>
          <a:blip r:embed="rId4"/>
          <a:srcRect/>
          <a:stretch>
            <a:fillRect/>
          </a:stretch>
        </p:blipFill>
        <p:spPr bwMode="auto">
          <a:xfrm>
            <a:off x="2748739" y="2743351"/>
            <a:ext cx="5846028" cy="3805730"/>
          </a:xfrm>
          <a:prstGeom prst="rect">
            <a:avLst/>
          </a:prstGeom>
          <a:ln>
            <a:noFill/>
          </a:ln>
          <a:effectLst>
            <a:softEdge rad="112500"/>
          </a:effec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6"/>
          <p:cNvSpPr>
            <a:spLocks noGrp="1"/>
          </p:cNvSpPr>
          <p:nvPr>
            <p:ph type="title"/>
          </p:nvPr>
        </p:nvSpPr>
        <p:spPr>
          <a:xfrm>
            <a:off x="1927654" y="98854"/>
            <a:ext cx="9576957" cy="1186249"/>
          </a:xfrm>
        </p:spPr>
        <p:txBody>
          <a:bodyPr>
            <a:normAutofit/>
          </a:bodyPr>
          <a:lstStyle/>
          <a:p>
            <a:r>
              <a:rPr lang="en-US" b="1" dirty="0"/>
              <a:t>AP OBLIQUE BILATERAL PROJECTION</a:t>
            </a:r>
            <a:r>
              <a:rPr lang="en-US" b="1" dirty="0" smtClean="0"/>
              <a:t>: </a:t>
            </a:r>
            <a:r>
              <a:rPr lang="en-US" b="1" dirty="0"/>
              <a:t>Ball-catcher's Position)</a:t>
            </a:r>
          </a:p>
        </p:txBody>
      </p:sp>
      <p:pic>
        <p:nvPicPr>
          <p:cNvPr id="2097159" name="Content Placeholder 3"/>
          <p:cNvPicPr>
            <a:picLocks noGrp="1" noChangeAspect="1"/>
          </p:cNvPicPr>
          <p:nvPr>
            <p:ph sz="half" idx="1"/>
          </p:nvPr>
        </p:nvPicPr>
        <p:blipFill>
          <a:blip r:embed="rId2"/>
          <a:stretch>
            <a:fillRect/>
          </a:stretch>
        </p:blipFill>
        <p:spPr>
          <a:xfrm>
            <a:off x="8358767" y="1371600"/>
            <a:ext cx="3833233" cy="4497859"/>
          </a:xfrm>
          <a:prstGeom prst="rect">
            <a:avLst/>
          </a:prstGeom>
          <a:ln>
            <a:noFill/>
          </a:ln>
          <a:effectLst>
            <a:softEdge rad="112500"/>
          </a:effectLst>
        </p:spPr>
      </p:pic>
      <p:sp>
        <p:nvSpPr>
          <p:cNvPr id="1048672" name="Content Placeholder 7"/>
          <p:cNvSpPr>
            <a:spLocks noGrp="1"/>
          </p:cNvSpPr>
          <p:nvPr>
            <p:ph sz="half" idx="2"/>
          </p:nvPr>
        </p:nvSpPr>
        <p:spPr>
          <a:xfrm>
            <a:off x="518984" y="1285103"/>
            <a:ext cx="7543221" cy="5572897"/>
          </a:xfrm>
        </p:spPr>
        <p:txBody>
          <a:bodyPr>
            <a:noAutofit/>
          </a:bodyPr>
          <a:lstStyle/>
          <a:p>
            <a:r>
              <a:rPr lang="en-US" sz="3200" dirty="0"/>
              <a:t>This position is performed commonly to evaluate for early evidence of rheumatoid arthritis at the second through fifth proximal phalanges and MCP joints. It also may demonstrate fractures of the base of the fifth metacarpal.</a:t>
            </a:r>
          </a:p>
          <a:p>
            <a:r>
              <a:rPr lang="en-US" sz="3200" dirty="0"/>
              <a:t>Both hands generally are taken with one exposure for bony structure comparison of both hands.</a:t>
            </a:r>
          </a:p>
          <a:p>
            <a:endParaRPr lang="en-US" sz="2800" dirty="0"/>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a:xfrm>
            <a:off x="2592924" y="123568"/>
            <a:ext cx="8911687" cy="729048"/>
          </a:xfrm>
        </p:spPr>
        <p:txBody>
          <a:bodyPr/>
          <a:lstStyle/>
          <a:p>
            <a:r>
              <a:rPr lang="en-US" dirty="0" err="1" smtClean="0"/>
              <a:t>Cont</a:t>
            </a:r>
            <a:r>
              <a:rPr lang="en-US" dirty="0" smtClean="0"/>
              <a:t>’ ball catchers</a:t>
            </a:r>
            <a:endParaRPr lang="en-US" dirty="0"/>
          </a:p>
        </p:txBody>
      </p:sp>
      <p:sp>
        <p:nvSpPr>
          <p:cNvPr id="1048674" name="Content Placeholder 2"/>
          <p:cNvSpPr>
            <a:spLocks noGrp="1"/>
          </p:cNvSpPr>
          <p:nvPr>
            <p:ph sz="half" idx="1"/>
          </p:nvPr>
        </p:nvSpPr>
        <p:spPr>
          <a:xfrm>
            <a:off x="556054" y="951469"/>
            <a:ext cx="11635946" cy="5795319"/>
          </a:xfrm>
        </p:spPr>
        <p:txBody>
          <a:bodyPr>
            <a:normAutofit fontScale="55556" lnSpcReduction="20000"/>
          </a:bodyPr>
          <a:lstStyle/>
          <a:p>
            <a:pPr marL="0" indent="0">
              <a:buNone/>
            </a:pPr>
            <a:r>
              <a:rPr lang="en-US" b="1" dirty="0" smtClean="0"/>
              <a:t> </a:t>
            </a:r>
            <a:r>
              <a:rPr lang="en-US" sz="5800" b="1" dirty="0"/>
              <a:t>Position</a:t>
            </a:r>
            <a:r>
              <a:rPr lang="en-US" sz="5800" b="1" dirty="0" smtClean="0"/>
              <a:t>:</a:t>
            </a:r>
            <a:endParaRPr lang="en-US" sz="5800" dirty="0"/>
          </a:p>
          <a:p>
            <a:r>
              <a:rPr lang="en-US" sz="5800" dirty="0"/>
              <a:t>Supinate hands and place medial aspect of both hands together at center of IR.</a:t>
            </a:r>
          </a:p>
          <a:p>
            <a:r>
              <a:rPr lang="en-US" sz="5800" dirty="0"/>
              <a:t>From this position, internally rotate hands 45degrees and support posterior of hands on 45degrees radiolucent </a:t>
            </a:r>
            <a:r>
              <a:rPr lang="en-US" sz="5800" dirty="0" smtClean="0"/>
              <a:t>block</a:t>
            </a:r>
            <a:endParaRPr lang="en-US" sz="5800" dirty="0"/>
          </a:p>
          <a:p>
            <a:r>
              <a:rPr lang="en-US" sz="5800" dirty="0"/>
              <a:t>Extent fingers and ensure that they are relaxed, slightly separated but parallel to IR.</a:t>
            </a:r>
          </a:p>
          <a:p>
            <a:r>
              <a:rPr lang="en-US" sz="5800" dirty="0"/>
              <a:t>Abduct both thumbs to avoid superimposition</a:t>
            </a:r>
            <a:r>
              <a:rPr lang="en-US" sz="5800" dirty="0" smtClean="0"/>
              <a:t>.</a:t>
            </a:r>
          </a:p>
          <a:p>
            <a:pPr marL="0" indent="0">
              <a:buNone/>
            </a:pPr>
            <a:endParaRPr lang="en-US" sz="5800" dirty="0"/>
          </a:p>
          <a:p>
            <a:pPr marL="0" indent="0">
              <a:buNone/>
            </a:pPr>
            <a:r>
              <a:rPr lang="en-US" sz="5800" b="1" dirty="0" smtClean="0"/>
              <a:t>Central </a:t>
            </a:r>
            <a:r>
              <a:rPr lang="en-US" sz="5800" b="1" dirty="0"/>
              <a:t>Ray:</a:t>
            </a:r>
          </a:p>
          <a:p>
            <a:r>
              <a:rPr lang="en-US" sz="5800" dirty="0" smtClean="0"/>
              <a:t>CR </a:t>
            </a:r>
            <a:r>
              <a:rPr lang="en-US" sz="5800" dirty="0"/>
              <a:t>perpendicular, directed to midpoint between both hands at level of fifth metacarpophalangeal joints </a:t>
            </a:r>
          </a:p>
          <a:p>
            <a:r>
              <a:rPr lang="en-US" sz="5800" dirty="0" smtClean="0"/>
              <a:t>FFD </a:t>
            </a:r>
            <a:r>
              <a:rPr lang="en-US" sz="5800" dirty="0"/>
              <a:t>(100cm)</a:t>
            </a:r>
          </a:p>
          <a:p>
            <a:endParaRPr lang="en-US" sz="3600" dirty="0"/>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
          <p:cNvSpPr>
            <a:spLocks noGrp="1"/>
          </p:cNvSpPr>
          <p:nvPr>
            <p:ph type="title"/>
          </p:nvPr>
        </p:nvSpPr>
        <p:spPr>
          <a:xfrm>
            <a:off x="2778276" y="0"/>
            <a:ext cx="8911687" cy="1280890"/>
          </a:xfrm>
        </p:spPr>
        <p:txBody>
          <a:bodyPr/>
          <a:lstStyle/>
          <a:p>
            <a:r>
              <a:rPr lang="en-US" b="1" dirty="0" smtClean="0"/>
              <a:t>Wrist joint</a:t>
            </a:r>
            <a:endParaRPr lang="en-US" b="1" dirty="0"/>
          </a:p>
        </p:txBody>
      </p:sp>
      <p:sp>
        <p:nvSpPr>
          <p:cNvPr id="1048676" name="Content Placeholder 2"/>
          <p:cNvSpPr>
            <a:spLocks noGrp="1"/>
          </p:cNvSpPr>
          <p:nvPr>
            <p:ph idx="1"/>
          </p:nvPr>
        </p:nvSpPr>
        <p:spPr>
          <a:xfrm>
            <a:off x="840259" y="1149178"/>
            <a:ext cx="5511115" cy="5708822"/>
          </a:xfrm>
        </p:spPr>
        <p:txBody>
          <a:bodyPr>
            <a:normAutofit fontScale="87500" lnSpcReduction="10000"/>
          </a:bodyPr>
          <a:lstStyle/>
          <a:p>
            <a:r>
              <a:rPr lang="en-US" sz="3200" b="1" dirty="0" smtClean="0"/>
              <a:t>Formed by </a:t>
            </a:r>
            <a:r>
              <a:rPr lang="en-US" sz="3200" dirty="0" smtClean="0"/>
              <a:t>scaphoid, lunate, triquetral, radius and ulna. Ulna isolated by a fibro-cartilage. Wrist bones </a:t>
            </a:r>
            <a:r>
              <a:rPr lang="en-US" sz="3200" dirty="0" err="1" smtClean="0"/>
              <a:t>medio</a:t>
            </a:r>
            <a:r>
              <a:rPr lang="en-US" sz="3200" dirty="0" smtClean="0"/>
              <a:t>-lateral are Pisiform, triquetral, lunate and scaphoid proximally. Distally </a:t>
            </a:r>
            <a:r>
              <a:rPr lang="en-US" sz="3200" dirty="0" err="1" smtClean="0"/>
              <a:t>latero</a:t>
            </a:r>
            <a:r>
              <a:rPr lang="en-US" sz="3200" dirty="0" smtClean="0"/>
              <a:t>-medial is Trapezium, Trapezoid, Capitate and Hamate. Capitate is the largest and first to ossify, lunate half moon and likely to be dislocated. Scaphoid is the most frequently fractured. Views are </a:t>
            </a:r>
            <a:r>
              <a:rPr lang="en-US" sz="3200" b="1" dirty="0" smtClean="0"/>
              <a:t>PA and Lateral</a:t>
            </a:r>
            <a:endParaRPr lang="en-US" sz="3200" b="1" dirty="0"/>
          </a:p>
        </p:txBody>
      </p:sp>
      <p:pic>
        <p:nvPicPr>
          <p:cNvPr id="2097160" name="Picture 3"/>
          <p:cNvPicPr>
            <a:picLocks noChangeAspect="1"/>
          </p:cNvPicPr>
          <p:nvPr/>
        </p:nvPicPr>
        <p:blipFill>
          <a:blip r:embed="rId2"/>
          <a:stretch>
            <a:fillRect/>
          </a:stretch>
        </p:blipFill>
        <p:spPr>
          <a:xfrm>
            <a:off x="6536725" y="1149178"/>
            <a:ext cx="5655275" cy="5177482"/>
          </a:xfrm>
          <a:prstGeom prst="rect">
            <a:avLst/>
          </a:prstGeom>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a:xfrm>
            <a:off x="1977081" y="123568"/>
            <a:ext cx="9527531" cy="852616"/>
          </a:xfrm>
        </p:spPr>
        <p:txBody>
          <a:bodyPr/>
          <a:lstStyle/>
          <a:p>
            <a:r>
              <a:rPr lang="en-US" b="1" dirty="0" smtClean="0"/>
              <a:t>Wrist joint</a:t>
            </a:r>
            <a:endParaRPr lang="en-US" b="1" dirty="0"/>
          </a:p>
        </p:txBody>
      </p:sp>
      <p:sp>
        <p:nvSpPr>
          <p:cNvPr id="1048678" name="Content Placeholder 2"/>
          <p:cNvSpPr>
            <a:spLocks noGrp="1"/>
          </p:cNvSpPr>
          <p:nvPr>
            <p:ph idx="1"/>
          </p:nvPr>
        </p:nvSpPr>
        <p:spPr>
          <a:xfrm>
            <a:off x="506627" y="1309816"/>
            <a:ext cx="5675716" cy="5548184"/>
          </a:xfrm>
        </p:spPr>
        <p:txBody>
          <a:bodyPr>
            <a:normAutofit fontScale="94444" lnSpcReduction="20000"/>
          </a:bodyPr>
          <a:lstStyle/>
          <a:p>
            <a:r>
              <a:rPr lang="en-US" sz="2800" b="1" dirty="0" err="1" smtClean="0"/>
              <a:t>Postero</a:t>
            </a:r>
            <a:r>
              <a:rPr lang="en-US" sz="2800" b="1" dirty="0" smtClean="0"/>
              <a:t>-anterior</a:t>
            </a:r>
          </a:p>
          <a:p>
            <a:pPr marL="0" indent="0">
              <a:buNone/>
            </a:pPr>
            <a:r>
              <a:rPr lang="en-US" sz="2800" dirty="0" smtClean="0"/>
              <a:t>Wrist on a 18X24 cm cassette in pronation, patient besides the x-ray couch, elbow flexed. Centre between the styloid processes of radius and ulna.</a:t>
            </a:r>
          </a:p>
          <a:p>
            <a:r>
              <a:rPr lang="en-US" sz="2800" b="1" dirty="0" smtClean="0"/>
              <a:t>Lateral</a:t>
            </a:r>
          </a:p>
          <a:p>
            <a:pPr marL="0" indent="0">
              <a:buNone/>
            </a:pPr>
            <a:r>
              <a:rPr lang="en-US" sz="2800" dirty="0" smtClean="0"/>
              <a:t>Elbow flexed and wrist at 90 degrees. Centre to Lateral styloid process. Done for </a:t>
            </a:r>
            <a:r>
              <a:rPr lang="en-US" sz="2800" dirty="0" err="1" smtClean="0"/>
              <a:t>Colles</a:t>
            </a:r>
            <a:r>
              <a:rPr lang="en-US" sz="2800" dirty="0" smtClean="0"/>
              <a:t> fracture and displaced epiphyses-ulnar deviation. </a:t>
            </a:r>
            <a:r>
              <a:rPr lang="en-US" sz="2800" dirty="0" err="1" smtClean="0"/>
              <a:t>Colles</a:t>
            </a:r>
            <a:r>
              <a:rPr lang="en-US" sz="2800" dirty="0" smtClean="0"/>
              <a:t> fracture is a fracture of the distal radius which may be difficult to heal hence calling for fixation of metal plates or nailing</a:t>
            </a:r>
          </a:p>
          <a:p>
            <a:pPr marL="0" indent="0">
              <a:buNone/>
            </a:pPr>
            <a:endParaRPr lang="en-US" dirty="0"/>
          </a:p>
        </p:txBody>
      </p:sp>
      <p:pic>
        <p:nvPicPr>
          <p:cNvPr id="2097161" name="Picture 5"/>
          <p:cNvPicPr>
            <a:picLocks noChangeAspect="1"/>
          </p:cNvPicPr>
          <p:nvPr/>
        </p:nvPicPr>
        <p:blipFill>
          <a:blip r:embed="rId2"/>
          <a:stretch>
            <a:fillRect/>
          </a:stretch>
        </p:blipFill>
        <p:spPr>
          <a:xfrm>
            <a:off x="6182343" y="1309816"/>
            <a:ext cx="6112630" cy="5449330"/>
          </a:xfrm>
          <a:prstGeom prst="rect">
            <a:avLst/>
          </a:prstGeom>
          <a:ln>
            <a:noFill/>
          </a:ln>
          <a:effectLst>
            <a:softEdge rad="112500"/>
          </a:effec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a:xfrm>
            <a:off x="1989439" y="234778"/>
            <a:ext cx="9515174" cy="1285103"/>
          </a:xfrm>
        </p:spPr>
        <p:txBody>
          <a:bodyPr/>
          <a:lstStyle/>
          <a:p>
            <a:r>
              <a:rPr lang="en-US" b="1" dirty="0" smtClean="0"/>
              <a:t>Scaphoid views</a:t>
            </a:r>
            <a:endParaRPr lang="en-US" b="1" dirty="0"/>
          </a:p>
        </p:txBody>
      </p:sp>
      <p:sp>
        <p:nvSpPr>
          <p:cNvPr id="1048680" name="Content Placeholder 2"/>
          <p:cNvSpPr>
            <a:spLocks noGrp="1"/>
          </p:cNvSpPr>
          <p:nvPr>
            <p:ph idx="1"/>
          </p:nvPr>
        </p:nvSpPr>
        <p:spPr>
          <a:xfrm>
            <a:off x="1136822" y="1124464"/>
            <a:ext cx="4917989" cy="5733535"/>
          </a:xfrm>
        </p:spPr>
        <p:txBody>
          <a:bodyPr>
            <a:normAutofit/>
          </a:bodyPr>
          <a:lstStyle/>
          <a:p>
            <a:pPr marL="0" indent="0">
              <a:buNone/>
            </a:pPr>
            <a:r>
              <a:rPr lang="en-US" sz="3600" b="1" dirty="0" smtClean="0"/>
              <a:t>Four  views used</a:t>
            </a:r>
          </a:p>
          <a:p>
            <a:r>
              <a:rPr lang="en-US" sz="3600" dirty="0" smtClean="0"/>
              <a:t>PA as normal wrist</a:t>
            </a:r>
          </a:p>
          <a:p>
            <a:r>
              <a:rPr lang="en-US" sz="3600" dirty="0" smtClean="0"/>
              <a:t>Lateral as wrist</a:t>
            </a:r>
          </a:p>
          <a:p>
            <a:r>
              <a:rPr lang="en-US" sz="3600" dirty="0" smtClean="0"/>
              <a:t>PA ulnar deviation as PA but hand rotated outward or laterally</a:t>
            </a:r>
          </a:p>
          <a:p>
            <a:r>
              <a:rPr lang="en-US" sz="3600" dirty="0" smtClean="0"/>
              <a:t>PA or AP oblique</a:t>
            </a:r>
          </a:p>
          <a:p>
            <a:endParaRPr lang="en-US" sz="3600" dirty="0"/>
          </a:p>
        </p:txBody>
      </p:sp>
      <p:pic>
        <p:nvPicPr>
          <p:cNvPr id="2097162" name="Picture 3"/>
          <p:cNvPicPr>
            <a:picLocks noChangeAspect="1"/>
          </p:cNvPicPr>
          <p:nvPr/>
        </p:nvPicPr>
        <p:blipFill>
          <a:blip r:embed="rId2"/>
          <a:stretch>
            <a:fillRect/>
          </a:stretch>
        </p:blipFill>
        <p:spPr>
          <a:xfrm>
            <a:off x="6630945" y="1020333"/>
            <a:ext cx="5059020" cy="5837666"/>
          </a:xfrm>
          <a:prstGeom prst="rect">
            <a:avLst/>
          </a:prstGeom>
          <a:ln>
            <a:noFill/>
          </a:ln>
          <a:effectLst>
            <a:softEdge rad="112500"/>
          </a:effec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p:txBody>
          <a:bodyPr>
            <a:normAutofit/>
          </a:bodyPr>
          <a:lstStyle/>
          <a:p>
            <a:r>
              <a:rPr lang="en-US" sz="4000" b="1" dirty="0" smtClean="0"/>
              <a:t>Topic Outline</a:t>
            </a:r>
            <a:endParaRPr lang="en-US" sz="4000" b="1" dirty="0"/>
          </a:p>
        </p:txBody>
      </p:sp>
      <p:sp>
        <p:nvSpPr>
          <p:cNvPr id="1048628" name="Content Placeholder 2"/>
          <p:cNvSpPr>
            <a:spLocks noGrp="1"/>
          </p:cNvSpPr>
          <p:nvPr>
            <p:ph sz="half" idx="1"/>
          </p:nvPr>
        </p:nvSpPr>
        <p:spPr>
          <a:xfrm>
            <a:off x="543697" y="1322173"/>
            <a:ext cx="5758249" cy="5276335"/>
          </a:xfrm>
        </p:spPr>
        <p:txBody>
          <a:bodyPr>
            <a:normAutofit lnSpcReduction="10000"/>
          </a:bodyPr>
          <a:lstStyle/>
          <a:p>
            <a:r>
              <a:rPr lang="en-US" sz="4000" dirty="0" smtClean="0"/>
              <a:t>Imaging</a:t>
            </a:r>
          </a:p>
          <a:p>
            <a:r>
              <a:rPr lang="en-US" sz="4000" dirty="0" smtClean="0"/>
              <a:t>Modalities</a:t>
            </a:r>
          </a:p>
          <a:p>
            <a:r>
              <a:rPr lang="en-US" sz="4000" dirty="0" smtClean="0"/>
              <a:t>Branches</a:t>
            </a:r>
          </a:p>
          <a:p>
            <a:r>
              <a:rPr lang="en-US" sz="4000" dirty="0" smtClean="0"/>
              <a:t>Considerations </a:t>
            </a:r>
          </a:p>
          <a:p>
            <a:r>
              <a:rPr lang="en-US" sz="4000" dirty="0" smtClean="0"/>
              <a:t>Ethics</a:t>
            </a:r>
          </a:p>
          <a:p>
            <a:r>
              <a:rPr lang="en-US" sz="4000" dirty="0" smtClean="0"/>
              <a:t>Radiation protection</a:t>
            </a:r>
          </a:p>
          <a:p>
            <a:r>
              <a:rPr lang="en-US" sz="4000" dirty="0" smtClean="0"/>
              <a:t>Image quality</a:t>
            </a:r>
          </a:p>
        </p:txBody>
      </p:sp>
      <p:sp>
        <p:nvSpPr>
          <p:cNvPr id="1048629" name="Content Placeholder 3"/>
          <p:cNvSpPr>
            <a:spLocks noGrp="1"/>
          </p:cNvSpPr>
          <p:nvPr>
            <p:ph sz="half" idx="2"/>
          </p:nvPr>
        </p:nvSpPr>
        <p:spPr>
          <a:xfrm>
            <a:off x="6301946" y="1458097"/>
            <a:ext cx="5202665" cy="4831491"/>
          </a:xfrm>
        </p:spPr>
        <p:txBody>
          <a:bodyPr>
            <a:normAutofit lnSpcReduction="10000"/>
          </a:bodyPr>
          <a:lstStyle/>
          <a:p>
            <a:r>
              <a:rPr lang="en-US" sz="4000" dirty="0"/>
              <a:t>Upper limbs</a:t>
            </a:r>
          </a:p>
          <a:p>
            <a:r>
              <a:rPr lang="en-US" sz="4000" dirty="0"/>
              <a:t>Lower limbs</a:t>
            </a:r>
          </a:p>
          <a:p>
            <a:r>
              <a:rPr lang="en-US" sz="4000" dirty="0"/>
              <a:t>Shoulder girdle</a:t>
            </a:r>
          </a:p>
          <a:p>
            <a:r>
              <a:rPr lang="en-US" sz="4000" dirty="0"/>
              <a:t>Pelvic girdle</a:t>
            </a:r>
          </a:p>
          <a:p>
            <a:r>
              <a:rPr lang="en-US" sz="4000" dirty="0"/>
              <a:t>Spine</a:t>
            </a:r>
          </a:p>
          <a:p>
            <a:r>
              <a:rPr lang="en-US" sz="4000" dirty="0"/>
              <a:t>Chest</a:t>
            </a:r>
          </a:p>
          <a:p>
            <a:r>
              <a:rPr lang="en-US" sz="4000" dirty="0"/>
              <a:t>abdomen</a:t>
            </a:r>
          </a:p>
          <a:p>
            <a:endParaRPr lang="en-US" dirty="0"/>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r>
              <a:rPr lang="en-US" b="1" dirty="0" smtClean="0"/>
              <a:t>Carpal tunnel</a:t>
            </a:r>
            <a:endParaRPr lang="en-US" b="1" dirty="0"/>
          </a:p>
        </p:txBody>
      </p:sp>
      <p:sp>
        <p:nvSpPr>
          <p:cNvPr id="1048682" name="Content Placeholder 2"/>
          <p:cNvSpPr>
            <a:spLocks noGrp="1"/>
          </p:cNvSpPr>
          <p:nvPr>
            <p:ph idx="1"/>
          </p:nvPr>
        </p:nvSpPr>
        <p:spPr>
          <a:xfrm>
            <a:off x="877330" y="1371599"/>
            <a:ext cx="5165124" cy="5177481"/>
          </a:xfrm>
        </p:spPr>
        <p:txBody>
          <a:bodyPr>
            <a:noAutofit/>
          </a:bodyPr>
          <a:lstStyle/>
          <a:p>
            <a:r>
              <a:rPr lang="en-US" sz="3200" dirty="0" smtClean="0"/>
              <a:t>Formed  by depression of carpal bones. Nerves, vessels and ligaments pass here and carpal tunnel syndrome occurs. Axial view done with patient sitting backwards, fingers on film</a:t>
            </a:r>
            <a:endParaRPr lang="en-US" sz="3200" dirty="0"/>
          </a:p>
        </p:txBody>
      </p:sp>
      <p:pic>
        <p:nvPicPr>
          <p:cNvPr id="2097163" name="Picture 3"/>
          <p:cNvPicPr>
            <a:picLocks noChangeAspect="1"/>
          </p:cNvPicPr>
          <p:nvPr/>
        </p:nvPicPr>
        <p:blipFill>
          <a:blip r:embed="rId2"/>
          <a:stretch>
            <a:fillRect/>
          </a:stretch>
        </p:blipFill>
        <p:spPr>
          <a:xfrm>
            <a:off x="7339914" y="531341"/>
            <a:ext cx="4479324" cy="5412259"/>
          </a:xfrm>
          <a:prstGeom prst="rect">
            <a:avLst/>
          </a:prstGeom>
          <a:ln>
            <a:noFill/>
          </a:ln>
          <a:effectLst>
            <a:softEdge rad="112500"/>
          </a:effec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a:xfrm>
            <a:off x="2592925" y="0"/>
            <a:ext cx="8911687" cy="1186249"/>
          </a:xfrm>
        </p:spPr>
        <p:txBody>
          <a:bodyPr/>
          <a:lstStyle/>
          <a:p>
            <a:r>
              <a:rPr lang="en-US" b="1" dirty="0" smtClean="0"/>
              <a:t>Forearm</a:t>
            </a:r>
            <a:endParaRPr lang="en-US" b="1" dirty="0"/>
          </a:p>
        </p:txBody>
      </p:sp>
      <p:sp>
        <p:nvSpPr>
          <p:cNvPr id="1048684" name="Content Placeholder 2"/>
          <p:cNvSpPr>
            <a:spLocks noGrp="1"/>
          </p:cNvSpPr>
          <p:nvPr>
            <p:ph idx="1"/>
          </p:nvPr>
        </p:nvSpPr>
        <p:spPr>
          <a:xfrm>
            <a:off x="1112108" y="741405"/>
            <a:ext cx="10392504" cy="5169818"/>
          </a:xfrm>
        </p:spPr>
        <p:txBody>
          <a:bodyPr>
            <a:normAutofit/>
          </a:bodyPr>
          <a:lstStyle/>
          <a:p>
            <a:r>
              <a:rPr lang="en-US" sz="2800" dirty="0" smtClean="0"/>
              <a:t>Basic projection AP and Lateral</a:t>
            </a:r>
          </a:p>
          <a:p>
            <a:r>
              <a:rPr lang="en-US" sz="2800" b="1" dirty="0" smtClean="0"/>
              <a:t>Antero-posterior</a:t>
            </a:r>
            <a:r>
              <a:rPr lang="en-US" sz="2800" dirty="0" smtClean="0"/>
              <a:t>- Patient sits besides the x-ray table. The elbow is extended and forearm put in supination on a 24X30 cm cassette. Centre to middle of forearm. FFD is 100cm</a:t>
            </a:r>
          </a:p>
          <a:p>
            <a:r>
              <a:rPr lang="en-US" sz="2800" b="1" dirty="0" smtClean="0"/>
              <a:t>Lateral</a:t>
            </a:r>
            <a:r>
              <a:rPr lang="en-US" sz="2800" dirty="0" smtClean="0"/>
              <a:t>- form supination 90 degrees. Elbow is flexed. Centre to the middle of cassette. </a:t>
            </a:r>
            <a:endParaRPr lang="en-US" sz="2800" dirty="0"/>
          </a:p>
        </p:txBody>
      </p:sp>
      <p:pic>
        <p:nvPicPr>
          <p:cNvPr id="2097164" name="Picture 3"/>
          <p:cNvPicPr>
            <a:picLocks noChangeAspect="1"/>
          </p:cNvPicPr>
          <p:nvPr/>
        </p:nvPicPr>
        <p:blipFill>
          <a:blip r:embed="rId2"/>
          <a:stretch>
            <a:fillRect/>
          </a:stretch>
        </p:blipFill>
        <p:spPr>
          <a:xfrm>
            <a:off x="1802359" y="4230396"/>
            <a:ext cx="4267570" cy="2627604"/>
          </a:xfrm>
          <a:prstGeom prst="rect">
            <a:avLst/>
          </a:prstGeom>
          <a:ln>
            <a:noFill/>
          </a:ln>
          <a:effectLst>
            <a:softEdge rad="112500"/>
          </a:effectLst>
        </p:spPr>
      </p:pic>
      <p:pic>
        <p:nvPicPr>
          <p:cNvPr id="2097165" name="Picture 4"/>
          <p:cNvPicPr>
            <a:picLocks noChangeAspect="1"/>
          </p:cNvPicPr>
          <p:nvPr/>
        </p:nvPicPr>
        <p:blipFill>
          <a:blip r:embed="rId3"/>
          <a:stretch>
            <a:fillRect/>
          </a:stretch>
        </p:blipFill>
        <p:spPr>
          <a:xfrm>
            <a:off x="5921648" y="4230396"/>
            <a:ext cx="3976114" cy="2592597"/>
          </a:xfrm>
          <a:prstGeom prst="rect">
            <a:avLst/>
          </a:prstGeom>
          <a:ln>
            <a:noFill/>
          </a:ln>
          <a:effectLst>
            <a:softEdge rad="112500"/>
          </a:effec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a:xfrm>
            <a:off x="2592925" y="210066"/>
            <a:ext cx="8911687" cy="790832"/>
          </a:xfrm>
        </p:spPr>
        <p:txBody>
          <a:bodyPr/>
          <a:lstStyle/>
          <a:p>
            <a:r>
              <a:rPr lang="en-US" b="1" dirty="0" smtClean="0"/>
              <a:t>Elbow joint</a:t>
            </a:r>
            <a:endParaRPr lang="en-US" b="1" dirty="0"/>
          </a:p>
        </p:txBody>
      </p:sp>
      <p:sp>
        <p:nvSpPr>
          <p:cNvPr id="1048686" name="Content Placeholder 2"/>
          <p:cNvSpPr>
            <a:spLocks noGrp="1"/>
          </p:cNvSpPr>
          <p:nvPr>
            <p:ph idx="1"/>
          </p:nvPr>
        </p:nvSpPr>
        <p:spPr>
          <a:xfrm>
            <a:off x="395416" y="1000898"/>
            <a:ext cx="11553568" cy="5758248"/>
          </a:xfrm>
        </p:spPr>
        <p:txBody>
          <a:bodyPr>
            <a:normAutofit/>
          </a:bodyPr>
          <a:lstStyle/>
          <a:p>
            <a:r>
              <a:rPr lang="en-US" sz="2800" dirty="0" smtClean="0"/>
              <a:t> Is a hinge joint. Movement flexion and extension</a:t>
            </a:r>
          </a:p>
          <a:p>
            <a:r>
              <a:rPr lang="en-US" sz="2800" dirty="0" smtClean="0"/>
              <a:t>indications:- fractures, dislocations, pathology </a:t>
            </a:r>
            <a:r>
              <a:rPr lang="en-US" sz="2800" dirty="0" err="1" smtClean="0"/>
              <a:t>eg</a:t>
            </a:r>
            <a:r>
              <a:rPr lang="en-US" sz="2800" dirty="0" smtClean="0"/>
              <a:t> osteoarthritis, foreign body.</a:t>
            </a:r>
          </a:p>
          <a:p>
            <a:r>
              <a:rPr lang="en-US" sz="2800" dirty="0" smtClean="0"/>
              <a:t>Basic projections are AP and Lateral</a:t>
            </a:r>
          </a:p>
          <a:p>
            <a:r>
              <a:rPr lang="en-US" sz="2800" b="1" dirty="0" smtClean="0"/>
              <a:t>Latera</a:t>
            </a:r>
            <a:r>
              <a:rPr lang="en-US" sz="2800" b="1" dirty="0"/>
              <a:t>l</a:t>
            </a:r>
            <a:r>
              <a:rPr lang="en-US" sz="2800" dirty="0" smtClean="0"/>
              <a:t>- this projection is usually taken first because the position is easier for the patient. The patient sits beside the </a:t>
            </a:r>
            <a:r>
              <a:rPr lang="en-US" sz="2800" dirty="0" err="1" smtClean="0"/>
              <a:t>xray</a:t>
            </a:r>
            <a:r>
              <a:rPr lang="en-US" sz="2800" dirty="0" smtClean="0"/>
              <a:t> table with the elbow flexed at right angles and the hand in the lateral position. </a:t>
            </a:r>
            <a:r>
              <a:rPr lang="en-US" sz="2800" dirty="0" err="1" smtClean="0"/>
              <a:t>Humerus</a:t>
            </a:r>
            <a:r>
              <a:rPr lang="en-US" sz="2800" dirty="0" smtClean="0"/>
              <a:t> and forearm must be n the same plane so either patient sits on a low stool or cassette is raised on a firm support or the table is raised until it is at the </a:t>
            </a:r>
            <a:r>
              <a:rPr lang="en-US" sz="2800" dirty="0" err="1" smtClean="0"/>
              <a:t>centre</a:t>
            </a:r>
            <a:endParaRPr lang="en-US" sz="2800" dirty="0" smtClean="0"/>
          </a:p>
          <a:p>
            <a:r>
              <a:rPr lang="en-US" sz="2800" dirty="0" smtClean="0"/>
              <a:t>The </a:t>
            </a:r>
            <a:r>
              <a:rPr lang="en-US" sz="2800" b="1" dirty="0" smtClean="0"/>
              <a:t>CR</a:t>
            </a:r>
            <a:r>
              <a:rPr lang="en-US" sz="2800" dirty="0" smtClean="0"/>
              <a:t> is centered to the lateral epicondyle</a:t>
            </a:r>
            <a:endParaRPr lang="en-US" sz="2800" dirty="0"/>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Content Placeholder 2"/>
          <p:cNvSpPr>
            <a:spLocks noGrp="1"/>
          </p:cNvSpPr>
          <p:nvPr>
            <p:ph idx="1"/>
          </p:nvPr>
        </p:nvSpPr>
        <p:spPr>
          <a:xfrm>
            <a:off x="1421026" y="345989"/>
            <a:ext cx="10614453" cy="6512011"/>
          </a:xfrm>
        </p:spPr>
        <p:txBody>
          <a:bodyPr>
            <a:normAutofit/>
          </a:bodyPr>
          <a:lstStyle/>
          <a:p>
            <a:r>
              <a:rPr lang="en-US" sz="2800" b="1" dirty="0" smtClean="0"/>
              <a:t>Antero-posterior</a:t>
            </a:r>
          </a:p>
          <a:p>
            <a:pPr marL="0" indent="0">
              <a:buNone/>
            </a:pPr>
            <a:r>
              <a:rPr lang="en-US" sz="2800" b="1" dirty="0" smtClean="0"/>
              <a:t>Patient position </a:t>
            </a:r>
            <a:r>
              <a:rPr lang="en-US" sz="2800" dirty="0" smtClean="0"/>
              <a:t>as for lateral</a:t>
            </a:r>
          </a:p>
          <a:p>
            <a:pPr marL="0" indent="0">
              <a:buNone/>
            </a:pPr>
            <a:r>
              <a:rPr lang="en-US" sz="2800" dirty="0" smtClean="0"/>
              <a:t>From lateral position the elbow is extended and forearm outstretched with the back of the hand on the table resting on a foam pad. Sand bag is placed on the hand for immobilization.</a:t>
            </a:r>
          </a:p>
          <a:p>
            <a:pPr marL="0" indent="0">
              <a:buNone/>
            </a:pPr>
            <a:r>
              <a:rPr lang="en-US" sz="2800" b="1" dirty="0" smtClean="0"/>
              <a:t>CR</a:t>
            </a:r>
          </a:p>
          <a:p>
            <a:pPr marL="0" indent="0">
              <a:buNone/>
            </a:pPr>
            <a:r>
              <a:rPr lang="en-US" sz="2800" dirty="0" smtClean="0"/>
              <a:t>The</a:t>
            </a:r>
            <a:r>
              <a:rPr lang="en-US" sz="2800" b="1" dirty="0" smtClean="0"/>
              <a:t> </a:t>
            </a:r>
            <a:r>
              <a:rPr lang="en-US" sz="2800" dirty="0" smtClean="0"/>
              <a:t>vertical and perpendicular central ray is centered 2.5 cm below midpoint of epicondyles</a:t>
            </a:r>
            <a:r>
              <a:rPr lang="en-US" sz="2800" b="1" i="1" dirty="0" smtClean="0"/>
              <a:t> </a:t>
            </a:r>
          </a:p>
          <a:p>
            <a:pPr marL="0" indent="0">
              <a:buNone/>
            </a:pPr>
            <a:r>
              <a:rPr lang="en-US" sz="2800" b="1" dirty="0" smtClean="0"/>
              <a:t>FFD </a:t>
            </a:r>
            <a:r>
              <a:rPr lang="en-US" sz="2800" dirty="0" smtClean="0"/>
              <a:t>is 100cm</a:t>
            </a:r>
          </a:p>
          <a:p>
            <a:pPr marL="0" indent="0">
              <a:buNone/>
            </a:pPr>
            <a:r>
              <a:rPr lang="en-US" sz="2800" b="1" i="1" dirty="0" smtClean="0"/>
              <a:t>Cassette </a:t>
            </a:r>
            <a:r>
              <a:rPr lang="en-US" sz="2800" i="1" dirty="0" smtClean="0"/>
              <a:t>24X30cm</a:t>
            </a:r>
            <a:endParaRPr lang="en-US" sz="2800" dirty="0" smtClean="0"/>
          </a:p>
          <a:p>
            <a:pPr marL="0" indent="0">
              <a:buNone/>
            </a:pPr>
            <a:endParaRPr lang="en-US" dirty="0"/>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Content Placeholder 3"/>
          <p:cNvPicPr>
            <a:picLocks noGrp="1" noChangeAspect="1"/>
          </p:cNvPicPr>
          <p:nvPr>
            <p:ph idx="1"/>
          </p:nvPr>
        </p:nvPicPr>
        <p:blipFill>
          <a:blip r:embed="rId2"/>
          <a:stretch>
            <a:fillRect/>
          </a:stretch>
        </p:blipFill>
        <p:spPr>
          <a:xfrm>
            <a:off x="922167" y="-61656"/>
            <a:ext cx="6036490" cy="3534033"/>
          </a:xfrm>
          <a:prstGeom prst="rect">
            <a:avLst/>
          </a:prstGeom>
          <a:ln>
            <a:noFill/>
          </a:ln>
          <a:effectLst>
            <a:softEdge rad="112500"/>
          </a:effectLst>
        </p:spPr>
      </p:pic>
      <p:pic>
        <p:nvPicPr>
          <p:cNvPr id="2097167" name="Picture 5"/>
          <p:cNvPicPr>
            <a:picLocks noChangeAspect="1"/>
          </p:cNvPicPr>
          <p:nvPr/>
        </p:nvPicPr>
        <p:blipFill>
          <a:blip r:embed="rId3"/>
          <a:stretch>
            <a:fillRect/>
          </a:stretch>
        </p:blipFill>
        <p:spPr>
          <a:xfrm>
            <a:off x="6703798" y="-61656"/>
            <a:ext cx="4812699" cy="6771245"/>
          </a:xfrm>
          <a:prstGeom prst="rect">
            <a:avLst/>
          </a:prstGeom>
          <a:ln>
            <a:noFill/>
          </a:ln>
          <a:effectLst>
            <a:softEdge rad="112500"/>
          </a:effectLst>
        </p:spPr>
      </p:pic>
      <p:pic>
        <p:nvPicPr>
          <p:cNvPr id="2097168" name="Picture 4"/>
          <p:cNvPicPr>
            <a:picLocks noChangeAspect="1"/>
          </p:cNvPicPr>
          <p:nvPr/>
        </p:nvPicPr>
        <p:blipFill>
          <a:blip r:embed="rId4"/>
          <a:stretch>
            <a:fillRect/>
          </a:stretch>
        </p:blipFill>
        <p:spPr>
          <a:xfrm>
            <a:off x="922167" y="3151101"/>
            <a:ext cx="6000750" cy="3385622"/>
          </a:xfrm>
          <a:prstGeom prst="rect">
            <a:avLst/>
          </a:prstGeom>
          <a:ln>
            <a:noFill/>
          </a:ln>
          <a:effectLst>
            <a:softEdge rad="112500"/>
          </a:effectLst>
        </p:spPr>
      </p:pic>
      <p:sp>
        <p:nvSpPr>
          <p:cNvPr id="1048688" name="Title 1"/>
          <p:cNvSpPr>
            <a:spLocks noGrp="1"/>
          </p:cNvSpPr>
          <p:nvPr>
            <p:ph type="title"/>
          </p:nvPr>
        </p:nvSpPr>
        <p:spPr>
          <a:xfrm>
            <a:off x="4979772" y="1705360"/>
            <a:ext cx="3113903" cy="1000897"/>
          </a:xfrm>
        </p:spPr>
        <p:txBody>
          <a:bodyPr/>
          <a:lstStyle/>
          <a:p>
            <a:r>
              <a:rPr lang="en-US" dirty="0" smtClean="0"/>
              <a:t>Elbow joint  </a:t>
            </a:r>
            <a:endParaRPr lang="en-US" dirty="0"/>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a:xfrm>
            <a:off x="1878227" y="197708"/>
            <a:ext cx="9626385" cy="852616"/>
          </a:xfrm>
        </p:spPr>
        <p:txBody>
          <a:bodyPr>
            <a:normAutofit/>
          </a:bodyPr>
          <a:lstStyle/>
          <a:p>
            <a:r>
              <a:rPr lang="en-US" sz="4000" b="1" dirty="0" smtClean="0"/>
              <a:t>The ulnar groove</a:t>
            </a:r>
            <a:endParaRPr lang="en-US" sz="4000" b="1" dirty="0"/>
          </a:p>
        </p:txBody>
      </p:sp>
      <p:sp>
        <p:nvSpPr>
          <p:cNvPr id="1048690" name="Content Placeholder 2"/>
          <p:cNvSpPr>
            <a:spLocks noGrp="1"/>
          </p:cNvSpPr>
          <p:nvPr>
            <p:ph idx="1"/>
          </p:nvPr>
        </p:nvSpPr>
        <p:spPr>
          <a:xfrm>
            <a:off x="518984" y="1149178"/>
            <a:ext cx="11673016" cy="5511114"/>
          </a:xfrm>
        </p:spPr>
        <p:txBody>
          <a:bodyPr>
            <a:noAutofit/>
          </a:bodyPr>
          <a:lstStyle/>
          <a:p>
            <a:r>
              <a:rPr lang="en-US" sz="3200" dirty="0" smtClean="0"/>
              <a:t>This is a groove to medial humeral epicondyle. Passage of ulnar nerve. Ulnar called funny bone because of the sensations from the nerve.</a:t>
            </a:r>
          </a:p>
          <a:p>
            <a:r>
              <a:rPr lang="en-US" sz="3200" dirty="0" smtClean="0"/>
              <a:t>Patient sits with his back to the x-ray table. The arm is extended backward with the elbow flexed and the forearm placed on the cassette. The upper arm is adjusted to make an angle of 45 degrees to the film.</a:t>
            </a:r>
          </a:p>
          <a:p>
            <a:r>
              <a:rPr lang="en-US" sz="3200" dirty="0" smtClean="0"/>
              <a:t>Centre to the lateral part of the medial epicondyle. FFD is 100cm</a:t>
            </a:r>
          </a:p>
          <a:p>
            <a:r>
              <a:rPr lang="en-US" sz="3200" dirty="0" smtClean="0"/>
              <a:t>Cassette size 18X24 cm</a:t>
            </a:r>
            <a:endParaRPr lang="en-US" sz="3200" dirty="0"/>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3"/>
          <p:cNvPicPr>
            <a:picLocks noChangeAspect="1"/>
          </p:cNvPicPr>
          <p:nvPr/>
        </p:nvPicPr>
        <p:blipFill>
          <a:blip r:embed="rId2"/>
          <a:stretch>
            <a:fillRect/>
          </a:stretch>
        </p:blipFill>
        <p:spPr>
          <a:xfrm>
            <a:off x="9999662" y="914400"/>
            <a:ext cx="2192338" cy="3910913"/>
          </a:xfrm>
          <a:prstGeom prst="rect">
            <a:avLst/>
          </a:prstGeom>
          <a:ln>
            <a:noFill/>
          </a:ln>
          <a:effectLst>
            <a:softEdge rad="112500"/>
          </a:effectLst>
        </p:spPr>
      </p:pic>
      <p:sp>
        <p:nvSpPr>
          <p:cNvPr id="1048691" name="Title 1"/>
          <p:cNvSpPr>
            <a:spLocks noGrp="1"/>
          </p:cNvSpPr>
          <p:nvPr>
            <p:ph type="title"/>
          </p:nvPr>
        </p:nvSpPr>
        <p:spPr>
          <a:xfrm>
            <a:off x="1680519" y="0"/>
            <a:ext cx="9824093" cy="914400"/>
          </a:xfrm>
        </p:spPr>
        <p:txBody>
          <a:bodyPr/>
          <a:lstStyle/>
          <a:p>
            <a:r>
              <a:rPr lang="en-US" b="1" dirty="0" smtClean="0"/>
              <a:t>The </a:t>
            </a:r>
            <a:r>
              <a:rPr lang="en-US" b="1" dirty="0" err="1" smtClean="0"/>
              <a:t>Humerus</a:t>
            </a:r>
            <a:endParaRPr lang="en-US" b="1" dirty="0"/>
          </a:p>
        </p:txBody>
      </p:sp>
      <p:sp>
        <p:nvSpPr>
          <p:cNvPr id="1048692" name="Content Placeholder 2"/>
          <p:cNvSpPr>
            <a:spLocks noGrp="1"/>
          </p:cNvSpPr>
          <p:nvPr>
            <p:ph idx="1"/>
          </p:nvPr>
        </p:nvSpPr>
        <p:spPr>
          <a:xfrm>
            <a:off x="259492" y="642551"/>
            <a:ext cx="9740170" cy="6079525"/>
          </a:xfrm>
        </p:spPr>
        <p:txBody>
          <a:bodyPr>
            <a:normAutofit/>
          </a:bodyPr>
          <a:lstStyle/>
          <a:p>
            <a:r>
              <a:rPr lang="en-US" sz="2400" b="1" dirty="0" smtClean="0"/>
              <a:t>Indications</a:t>
            </a:r>
            <a:r>
              <a:rPr lang="en-US" sz="2400" dirty="0" smtClean="0"/>
              <a:t>:- fracture, pathology </a:t>
            </a:r>
            <a:r>
              <a:rPr lang="en-US" sz="2400" dirty="0" err="1" smtClean="0"/>
              <a:t>e.g</a:t>
            </a:r>
            <a:r>
              <a:rPr lang="en-US" sz="2400" dirty="0" smtClean="0"/>
              <a:t> osteogenic sarcoma, osteomyelitis, FB</a:t>
            </a:r>
          </a:p>
          <a:p>
            <a:r>
              <a:rPr lang="en-US" sz="2400" dirty="0" smtClean="0"/>
              <a:t>Basic projections AP and lateral</a:t>
            </a:r>
          </a:p>
          <a:p>
            <a:r>
              <a:rPr lang="en-US" sz="2400" b="1" dirty="0" smtClean="0"/>
              <a:t>Antero-posterior</a:t>
            </a:r>
            <a:r>
              <a:rPr lang="en-US" sz="2400" dirty="0" smtClean="0"/>
              <a:t>- The patient faces the x-ray tube in the erect or supine position, the elbow is extended with palm in the anatomical position. The epicondyles must be equidistant from the cassette. The upper boarder of the cassette is placed 2.5cm above the top of the shoulder and should be large enough to include the shoulder joint and the elbow join.</a:t>
            </a:r>
          </a:p>
          <a:p>
            <a:r>
              <a:rPr lang="en-US" sz="2400" b="1" dirty="0" smtClean="0"/>
              <a:t>CR</a:t>
            </a:r>
            <a:r>
              <a:rPr lang="en-US" sz="2400" dirty="0" smtClean="0"/>
              <a:t> is centered midway between the shoulder and elbow joint (</a:t>
            </a:r>
            <a:r>
              <a:rPr lang="en-US" sz="2400" dirty="0" err="1" smtClean="0"/>
              <a:t>midshaft</a:t>
            </a:r>
            <a:r>
              <a:rPr lang="en-US" sz="2400" dirty="0" smtClean="0"/>
              <a:t>)</a:t>
            </a:r>
          </a:p>
          <a:p>
            <a:r>
              <a:rPr lang="en-US" sz="2400" b="1" dirty="0" smtClean="0"/>
              <a:t>Cassette</a:t>
            </a:r>
            <a:r>
              <a:rPr lang="en-US" sz="2400" dirty="0" smtClean="0"/>
              <a:t> 15X40cm </a:t>
            </a:r>
          </a:p>
          <a:p>
            <a:r>
              <a:rPr lang="en-US" sz="2400" b="1" dirty="0" smtClean="0"/>
              <a:t>FFD</a:t>
            </a:r>
            <a:r>
              <a:rPr lang="en-US" sz="2400" dirty="0" smtClean="0"/>
              <a:t> 100cm</a:t>
            </a:r>
            <a:endParaRPr lang="en-US" sz="2400" dirty="0"/>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Content Placeholder 2"/>
          <p:cNvSpPr>
            <a:spLocks noGrp="1"/>
          </p:cNvSpPr>
          <p:nvPr>
            <p:ph idx="1"/>
          </p:nvPr>
        </p:nvSpPr>
        <p:spPr>
          <a:xfrm>
            <a:off x="481915" y="1136822"/>
            <a:ext cx="11491782" cy="5597609"/>
          </a:xfrm>
        </p:spPr>
        <p:txBody>
          <a:bodyPr>
            <a:normAutofit/>
          </a:bodyPr>
          <a:lstStyle/>
          <a:p>
            <a:r>
              <a:rPr lang="en-US" sz="3200" b="1" dirty="0" smtClean="0"/>
              <a:t>Lateral </a:t>
            </a:r>
            <a:r>
              <a:rPr lang="en-US" sz="3200" dirty="0" smtClean="0"/>
              <a:t>– from the </a:t>
            </a:r>
            <a:r>
              <a:rPr lang="en-US" sz="3200" dirty="0" err="1" smtClean="0"/>
              <a:t>antero</a:t>
            </a:r>
            <a:r>
              <a:rPr lang="en-US" sz="3200" dirty="0" smtClean="0"/>
              <a:t>-posterior position the arm is abducted and rotated medially through 90 degrees with the elbow flexed and the hand placed on the abdomen. The epicondyles must be superimposed. The cassette may be raised on sand bags soft pads to bring it into close contact with the </a:t>
            </a:r>
            <a:r>
              <a:rPr lang="en-US" sz="3200" dirty="0" err="1" smtClean="0"/>
              <a:t>humerus</a:t>
            </a:r>
            <a:r>
              <a:rPr lang="en-US" sz="3200" dirty="0" smtClean="0"/>
              <a:t>.</a:t>
            </a:r>
          </a:p>
          <a:p>
            <a:r>
              <a:rPr lang="en-US" sz="3200" dirty="0" smtClean="0"/>
              <a:t>Centre mid shaft of </a:t>
            </a:r>
            <a:r>
              <a:rPr lang="en-US" sz="3200" dirty="0" err="1" smtClean="0"/>
              <a:t>humerus</a:t>
            </a:r>
            <a:endParaRPr lang="en-US" sz="3200" dirty="0" smtClean="0"/>
          </a:p>
          <a:p>
            <a:r>
              <a:rPr lang="en-US" sz="3200" dirty="0" smtClean="0"/>
              <a:t>Cassette 15X40cm</a:t>
            </a:r>
          </a:p>
          <a:p>
            <a:r>
              <a:rPr lang="en-US" sz="3200" dirty="0" smtClean="0"/>
              <a:t>FFD is 100cm</a:t>
            </a:r>
            <a:endParaRPr lang="en-US" sz="3200" dirty="0"/>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a:xfrm>
            <a:off x="1186249" y="0"/>
            <a:ext cx="10318363" cy="1161535"/>
          </a:xfrm>
        </p:spPr>
        <p:txBody>
          <a:bodyPr>
            <a:normAutofit/>
          </a:bodyPr>
          <a:lstStyle/>
          <a:p>
            <a:r>
              <a:rPr lang="en-US" b="1" dirty="0" smtClean="0"/>
              <a:t>Special circumstances</a:t>
            </a:r>
            <a:endParaRPr lang="en-US" b="1" dirty="0"/>
          </a:p>
        </p:txBody>
      </p:sp>
      <p:sp>
        <p:nvSpPr>
          <p:cNvPr id="1048695" name="Content Placeholder 2"/>
          <p:cNvSpPr>
            <a:spLocks noGrp="1"/>
          </p:cNvSpPr>
          <p:nvPr>
            <p:ph idx="1"/>
          </p:nvPr>
        </p:nvSpPr>
        <p:spPr>
          <a:xfrm>
            <a:off x="815546" y="988541"/>
            <a:ext cx="10689066" cy="5412259"/>
          </a:xfrm>
        </p:spPr>
        <p:txBody>
          <a:bodyPr>
            <a:normAutofit/>
          </a:bodyPr>
          <a:lstStyle/>
          <a:p>
            <a:r>
              <a:rPr lang="en-US" sz="4000" dirty="0" smtClean="0"/>
              <a:t>Transthoracic projection for a fixed </a:t>
            </a:r>
            <a:r>
              <a:rPr lang="en-US" sz="4000" dirty="0" err="1" smtClean="0"/>
              <a:t>humerus</a:t>
            </a:r>
            <a:endParaRPr lang="en-US" sz="4000" dirty="0" smtClean="0"/>
          </a:p>
          <a:p>
            <a:r>
              <a:rPr lang="en-US" sz="4000" dirty="0" smtClean="0"/>
              <a:t>When the </a:t>
            </a:r>
            <a:r>
              <a:rPr lang="en-US" sz="4000" dirty="0" err="1" smtClean="0"/>
              <a:t>humerus</a:t>
            </a:r>
            <a:r>
              <a:rPr lang="en-US" sz="4000" dirty="0" smtClean="0"/>
              <a:t> is fixed in abduction by splint or plaster</a:t>
            </a:r>
            <a:endParaRPr lang="en-US" sz="4000" dirty="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a:xfrm>
            <a:off x="1915297" y="123568"/>
            <a:ext cx="9589316" cy="1223318"/>
          </a:xfrm>
        </p:spPr>
        <p:txBody>
          <a:bodyPr/>
          <a:lstStyle/>
          <a:p>
            <a:r>
              <a:rPr lang="en-US" b="1" dirty="0" smtClean="0"/>
              <a:t>THE SHOULDER GIRDLE</a:t>
            </a:r>
            <a:br>
              <a:rPr lang="en-US" b="1" dirty="0" smtClean="0"/>
            </a:br>
            <a:r>
              <a:rPr lang="en-US" b="1" dirty="0" smtClean="0"/>
              <a:t>The shoulder joint</a:t>
            </a:r>
            <a:endParaRPr lang="en-US" b="1" dirty="0"/>
          </a:p>
        </p:txBody>
      </p:sp>
      <p:sp>
        <p:nvSpPr>
          <p:cNvPr id="1048697" name="Content Placeholder 2"/>
          <p:cNvSpPr>
            <a:spLocks noGrp="1"/>
          </p:cNvSpPr>
          <p:nvPr>
            <p:ph idx="1"/>
          </p:nvPr>
        </p:nvSpPr>
        <p:spPr>
          <a:xfrm>
            <a:off x="271849" y="1223319"/>
            <a:ext cx="11920151" cy="5721177"/>
          </a:xfrm>
        </p:spPr>
        <p:txBody>
          <a:bodyPr>
            <a:normAutofit fontScale="95833" lnSpcReduction="10000"/>
          </a:bodyPr>
          <a:lstStyle/>
          <a:p>
            <a:r>
              <a:rPr lang="en-US" sz="2800" b="1" dirty="0" smtClean="0"/>
              <a:t>Indications:- </a:t>
            </a:r>
            <a:r>
              <a:rPr lang="en-US" sz="2800" dirty="0" smtClean="0"/>
              <a:t>pathology, trauma, muscle calcification, foreign bodies, age assessment </a:t>
            </a:r>
          </a:p>
          <a:p>
            <a:r>
              <a:rPr lang="en-US" sz="2800" b="1" dirty="0" smtClean="0"/>
              <a:t>Basic View :- </a:t>
            </a:r>
            <a:r>
              <a:rPr lang="en-US" sz="2800" dirty="0" smtClean="0"/>
              <a:t>AP and Axial (</a:t>
            </a:r>
            <a:r>
              <a:rPr lang="en-US" sz="2800" dirty="0" err="1" smtClean="0"/>
              <a:t>supero</a:t>
            </a:r>
            <a:r>
              <a:rPr lang="en-US" sz="2800" dirty="0" smtClean="0"/>
              <a:t>-inferior)</a:t>
            </a:r>
          </a:p>
          <a:p>
            <a:r>
              <a:rPr lang="en-US" sz="2800" b="1" dirty="0" smtClean="0"/>
              <a:t>Antero-posterior </a:t>
            </a:r>
            <a:r>
              <a:rPr lang="en-US" sz="2800" dirty="0" smtClean="0"/>
              <a:t>– Patient is examined either in the erect or horizontal position. The erect position is preferred unless the patient can not stand or sit</a:t>
            </a:r>
          </a:p>
          <a:p>
            <a:pPr>
              <a:buAutoNum type="alphaLcParenR"/>
            </a:pPr>
            <a:r>
              <a:rPr lang="en-US" sz="2800" b="1" dirty="0" smtClean="0"/>
              <a:t>Patient position (erect)</a:t>
            </a:r>
          </a:p>
          <a:p>
            <a:pPr marL="0" indent="0">
              <a:buNone/>
            </a:pPr>
            <a:r>
              <a:rPr lang="en-US" sz="2800" dirty="0" smtClean="0"/>
              <a:t>A 24X30 cm cassette with the appropriate anatomical side marker in place, is vertically placed in the vertical cassette holder. It is adjusted so that the shoulder joint is at the center of the cassette. With the patient erect and facing the x-ray tube, he is rotated 30 degrees towards the joint under examination until the scapula of the side under examination is parallel to the film. </a:t>
            </a:r>
          </a:p>
          <a:p>
            <a:endParaRPr lang="en-US" sz="2400"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2592925" y="271849"/>
            <a:ext cx="8911687" cy="877329"/>
          </a:xfrm>
        </p:spPr>
        <p:txBody>
          <a:bodyPr/>
          <a:lstStyle/>
          <a:p>
            <a:r>
              <a:rPr lang="en-US" b="1" dirty="0" smtClean="0"/>
              <a:t>Medical Imaging</a:t>
            </a:r>
            <a:endParaRPr lang="en-US" b="1" dirty="0"/>
          </a:p>
        </p:txBody>
      </p:sp>
      <p:sp>
        <p:nvSpPr>
          <p:cNvPr id="1048617" name="Content Placeholder 2"/>
          <p:cNvSpPr>
            <a:spLocks noGrp="1"/>
          </p:cNvSpPr>
          <p:nvPr>
            <p:ph idx="1"/>
          </p:nvPr>
        </p:nvSpPr>
        <p:spPr>
          <a:xfrm>
            <a:off x="630195" y="1519881"/>
            <a:ext cx="10874417" cy="5338119"/>
          </a:xfrm>
        </p:spPr>
        <p:txBody>
          <a:bodyPr>
            <a:normAutofit/>
          </a:bodyPr>
          <a:lstStyle/>
          <a:p>
            <a:r>
              <a:rPr lang="en-US" sz="3600" dirty="0" smtClean="0"/>
              <a:t>Is the science of taking images for diagnostic purposes. The old name is Radiography which does not embrace all modalities.</a:t>
            </a:r>
          </a:p>
          <a:p>
            <a:r>
              <a:rPr lang="en-US" sz="3600" dirty="0" smtClean="0"/>
              <a:t>The modalities are six namely conventional imaging, ultrasonography, computerized tomography, magnetic resonance imaging, nuclear medicine and radiotherapy</a:t>
            </a:r>
          </a:p>
          <a:p>
            <a:r>
              <a:rPr lang="en-US" sz="3600" dirty="0" smtClean="0"/>
              <a:t>The branches are medical, veterinary and industrial imaging</a:t>
            </a:r>
            <a:endParaRPr lang="en-US" sz="3600" dirty="0"/>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Content Placeholder 2"/>
          <p:cNvSpPr>
            <a:spLocks noGrp="1"/>
          </p:cNvSpPr>
          <p:nvPr>
            <p:ph idx="1"/>
          </p:nvPr>
        </p:nvSpPr>
        <p:spPr>
          <a:xfrm>
            <a:off x="630195" y="308919"/>
            <a:ext cx="11442356" cy="6437870"/>
          </a:xfrm>
        </p:spPr>
        <p:txBody>
          <a:bodyPr>
            <a:normAutofit/>
          </a:bodyPr>
          <a:lstStyle/>
          <a:p>
            <a:pPr marL="0" indent="0">
              <a:buNone/>
            </a:pPr>
            <a:r>
              <a:rPr lang="en-US" dirty="0" smtClean="0">
                <a:solidFill>
                  <a:srgbClr val="FF0000"/>
                </a:solidFill>
              </a:rPr>
              <a:t>b</a:t>
            </a:r>
            <a:r>
              <a:rPr lang="en-US" sz="3200" dirty="0" smtClean="0">
                <a:solidFill>
                  <a:srgbClr val="FF0000"/>
                </a:solidFill>
              </a:rPr>
              <a:t>) </a:t>
            </a:r>
            <a:r>
              <a:rPr lang="en-US" sz="3200" b="1" dirty="0" smtClean="0"/>
              <a:t>Patient position Supine</a:t>
            </a:r>
          </a:p>
          <a:p>
            <a:r>
              <a:rPr lang="en-US" sz="3200" dirty="0" smtClean="0"/>
              <a:t>The technique is same as with the patient in the erect position except that:-</a:t>
            </a:r>
          </a:p>
          <a:p>
            <a:pPr marL="400050" indent="-400050">
              <a:buAutoNum type="romanLcParenR"/>
            </a:pPr>
            <a:r>
              <a:rPr lang="en-US" sz="3200" dirty="0" smtClean="0"/>
              <a:t>The cassette is placed on the x-ray table</a:t>
            </a:r>
          </a:p>
          <a:p>
            <a:pPr marL="400050" indent="-400050">
              <a:buAutoNum type="romanLcParenR"/>
            </a:pPr>
            <a:r>
              <a:rPr lang="en-US" sz="3200" dirty="0" smtClean="0"/>
              <a:t>The patient is helped to be supine on the couth and supported posteriorly to assume 30 degree rotation towards the joint under examination.</a:t>
            </a:r>
          </a:p>
          <a:p>
            <a:pPr marL="0" indent="0">
              <a:buNone/>
            </a:pPr>
            <a:r>
              <a:rPr lang="en-US" sz="3200" dirty="0" smtClean="0"/>
              <a:t>CR : is vertical</a:t>
            </a:r>
          </a:p>
          <a:p>
            <a:pPr marL="0" indent="0">
              <a:buNone/>
            </a:pPr>
            <a:r>
              <a:rPr lang="en-US" sz="3200" dirty="0" smtClean="0"/>
              <a:t>Note: A secondary air gap / grid is necessary in the case of patients with developed deltoid muscles</a:t>
            </a:r>
          </a:p>
          <a:p>
            <a:endParaRPr lang="en-US" sz="3200" dirty="0"/>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Content Placeholder 2"/>
          <p:cNvSpPr>
            <a:spLocks noGrp="1"/>
          </p:cNvSpPr>
          <p:nvPr>
            <p:ph idx="1"/>
          </p:nvPr>
        </p:nvSpPr>
        <p:spPr>
          <a:xfrm>
            <a:off x="259492" y="506627"/>
            <a:ext cx="11245121" cy="6215450"/>
          </a:xfrm>
        </p:spPr>
        <p:txBody>
          <a:bodyPr/>
          <a:lstStyle/>
          <a:p>
            <a:pPr marL="0" indent="0">
              <a:buNone/>
            </a:pPr>
            <a:r>
              <a:rPr lang="en-US" b="1" dirty="0" smtClean="0">
                <a:solidFill>
                  <a:srgbClr val="FF0000"/>
                </a:solidFill>
              </a:rPr>
              <a:t>                     c)</a:t>
            </a:r>
            <a:r>
              <a:rPr lang="en-US" b="1" dirty="0" smtClean="0"/>
              <a:t> </a:t>
            </a:r>
            <a:r>
              <a:rPr lang="en-US" sz="2800" b="1" dirty="0" smtClean="0"/>
              <a:t>Axial view (</a:t>
            </a:r>
            <a:r>
              <a:rPr lang="en-US" sz="2800" b="1" dirty="0" err="1" smtClean="0"/>
              <a:t>Supero</a:t>
            </a:r>
            <a:r>
              <a:rPr lang="en-US" sz="2800" b="1" dirty="0" smtClean="0"/>
              <a:t>-Inferior</a:t>
            </a:r>
            <a:r>
              <a:rPr lang="en-US" sz="2800" dirty="0" smtClean="0"/>
              <a:t>)</a:t>
            </a:r>
          </a:p>
          <a:p>
            <a:r>
              <a:rPr lang="en-US" sz="2800" dirty="0" smtClean="0"/>
              <a:t>An 18X24cm curved cassette (if available) is placed on the table and marked appropriately. The patient sits beside the x-ray table with the arm abducted and the elbow flexed so that the forearm is at right angles to the </a:t>
            </a:r>
            <a:r>
              <a:rPr lang="en-US" sz="2800" dirty="0" err="1" smtClean="0"/>
              <a:t>humerus</a:t>
            </a:r>
            <a:r>
              <a:rPr lang="en-US" sz="2800" dirty="0" smtClean="0"/>
              <a:t>.</a:t>
            </a:r>
          </a:p>
          <a:p>
            <a:r>
              <a:rPr lang="en-US" sz="2800" dirty="0" smtClean="0"/>
              <a:t>The curved cassette is adjusted under axilla </a:t>
            </a:r>
          </a:p>
          <a:p>
            <a:pPr marL="0" indent="0">
              <a:buNone/>
            </a:pPr>
            <a:r>
              <a:rPr lang="en-US" sz="2800" dirty="0"/>
              <a:t> </a:t>
            </a:r>
            <a:r>
              <a:rPr lang="en-US" sz="2800" dirty="0" smtClean="0"/>
              <a:t>   and the patient leans over it so that the </a:t>
            </a:r>
          </a:p>
          <a:p>
            <a:pPr marL="0" indent="0">
              <a:buNone/>
            </a:pPr>
            <a:r>
              <a:rPr lang="en-US" sz="2800" dirty="0"/>
              <a:t> </a:t>
            </a:r>
            <a:r>
              <a:rPr lang="en-US" sz="2800" dirty="0" smtClean="0"/>
              <a:t>    shoulder region is as flat as possible to </a:t>
            </a:r>
          </a:p>
          <a:p>
            <a:pPr marL="0" indent="0">
              <a:buNone/>
            </a:pPr>
            <a:r>
              <a:rPr lang="en-US" sz="2800" dirty="0"/>
              <a:t> </a:t>
            </a:r>
            <a:r>
              <a:rPr lang="en-US" sz="2800" dirty="0" smtClean="0"/>
              <a:t>    avoid distortion of the joint</a:t>
            </a:r>
          </a:p>
          <a:p>
            <a:r>
              <a:rPr lang="en-US" sz="2800" dirty="0" smtClean="0"/>
              <a:t>CR with the CR perpendicular to the </a:t>
            </a:r>
          </a:p>
          <a:p>
            <a:pPr marL="0" indent="0">
              <a:buNone/>
            </a:pPr>
            <a:r>
              <a:rPr lang="en-US" sz="2800" dirty="0"/>
              <a:t> </a:t>
            </a:r>
            <a:r>
              <a:rPr lang="en-US" sz="2800" dirty="0" smtClean="0"/>
              <a:t>  cassette </a:t>
            </a:r>
            <a:r>
              <a:rPr lang="en-US" sz="2800" dirty="0" err="1" smtClean="0"/>
              <a:t>centre</a:t>
            </a:r>
            <a:r>
              <a:rPr lang="en-US" sz="2800" dirty="0" smtClean="0"/>
              <a:t> to the head of  the </a:t>
            </a:r>
            <a:r>
              <a:rPr lang="en-US" sz="2800" dirty="0" err="1" smtClean="0"/>
              <a:t>humerus</a:t>
            </a:r>
            <a:endParaRPr lang="en-US" sz="2800" dirty="0" smtClean="0"/>
          </a:p>
          <a:p>
            <a:pPr marL="0" indent="0">
              <a:buNone/>
            </a:pPr>
            <a:endParaRPr lang="en-US" dirty="0" smtClean="0"/>
          </a:p>
        </p:txBody>
      </p:sp>
      <p:pic>
        <p:nvPicPr>
          <p:cNvPr id="2097170" name="Picture 3"/>
          <p:cNvPicPr>
            <a:picLocks noChangeAspect="1"/>
          </p:cNvPicPr>
          <p:nvPr/>
        </p:nvPicPr>
        <p:blipFill>
          <a:blip r:embed="rId2"/>
          <a:stretch>
            <a:fillRect/>
          </a:stretch>
        </p:blipFill>
        <p:spPr>
          <a:xfrm>
            <a:off x="8414951" y="2977979"/>
            <a:ext cx="3534032" cy="3657601"/>
          </a:xfrm>
          <a:prstGeom prst="rect">
            <a:avLst/>
          </a:prstGeom>
          <a:ln>
            <a:noFill/>
          </a:ln>
          <a:effectLst>
            <a:softEdge rad="112500"/>
          </a:effectLst>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Content Placeholder 2"/>
          <p:cNvSpPr>
            <a:spLocks noGrp="1"/>
          </p:cNvSpPr>
          <p:nvPr>
            <p:ph idx="1"/>
          </p:nvPr>
        </p:nvSpPr>
        <p:spPr>
          <a:xfrm>
            <a:off x="642551" y="333632"/>
            <a:ext cx="11549449" cy="6524368"/>
          </a:xfrm>
        </p:spPr>
        <p:txBody>
          <a:bodyPr/>
          <a:lstStyle/>
          <a:p>
            <a:pPr marL="0" indent="0">
              <a:buNone/>
            </a:pPr>
            <a:r>
              <a:rPr lang="en-US" b="1" dirty="0" smtClean="0"/>
              <a:t>Special circumstances</a:t>
            </a:r>
          </a:p>
          <a:p>
            <a:endParaRPr lang="en-US" dirty="0" smtClean="0"/>
          </a:p>
          <a:p>
            <a:pPr marL="400050" indent="-400050">
              <a:buAutoNum type="romanLcParenR"/>
            </a:pPr>
            <a:r>
              <a:rPr lang="en-US" sz="2800" b="1" dirty="0" err="1"/>
              <a:t>I</a:t>
            </a:r>
            <a:r>
              <a:rPr lang="en-US" sz="2800" b="1" dirty="0" err="1" smtClean="0"/>
              <a:t>nfero</a:t>
            </a:r>
            <a:r>
              <a:rPr lang="en-US" sz="2800" b="1" dirty="0" smtClean="0"/>
              <a:t>-superior </a:t>
            </a:r>
            <a:r>
              <a:rPr lang="en-US" sz="2800" dirty="0" smtClean="0"/>
              <a:t>– This is usually done, when the patient is unable to abduct sufficiently for a </a:t>
            </a:r>
            <a:r>
              <a:rPr lang="en-US" sz="2800" dirty="0" err="1" smtClean="0"/>
              <a:t>supero</a:t>
            </a:r>
            <a:r>
              <a:rPr lang="en-US" sz="2800" dirty="0" smtClean="0"/>
              <a:t>-inferior projection.</a:t>
            </a:r>
          </a:p>
          <a:p>
            <a:r>
              <a:rPr lang="en-US" sz="2800" dirty="0" smtClean="0"/>
              <a:t>With the patient in the erect position the are is abducted as much as possible. The x-ray tube preferably with a long extension (cone) is placed at the side of the patient and directed upwards towards the axilla.</a:t>
            </a:r>
          </a:p>
          <a:p>
            <a:r>
              <a:rPr lang="en-US" sz="2800" dirty="0" smtClean="0"/>
              <a:t>An 18X24cm cassette is supported horizontally above the shoulder and pressed firmly against the neck so that the shoulder joint will not be projected off the film.</a:t>
            </a:r>
          </a:p>
          <a:p>
            <a:r>
              <a:rPr lang="en-US" sz="2800" dirty="0" smtClean="0"/>
              <a:t>With the beam in a vertical upward projection, </a:t>
            </a:r>
            <a:r>
              <a:rPr lang="en-US" sz="2800" dirty="0" err="1" smtClean="0"/>
              <a:t>centre</a:t>
            </a:r>
            <a:r>
              <a:rPr lang="en-US" sz="2800" dirty="0" smtClean="0"/>
              <a:t> through the </a:t>
            </a:r>
            <a:r>
              <a:rPr lang="en-US" sz="2800" dirty="0" err="1" smtClean="0"/>
              <a:t>axila</a:t>
            </a:r>
            <a:r>
              <a:rPr lang="en-US" sz="2800" dirty="0" smtClean="0"/>
              <a:t> with the CR as perpendicular to cassette as possible</a:t>
            </a:r>
            <a:endParaRPr lang="en-US" sz="2800" dirty="0"/>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Content Placeholder 2"/>
          <p:cNvSpPr>
            <a:spLocks noGrp="1"/>
          </p:cNvSpPr>
          <p:nvPr>
            <p:ph idx="1"/>
          </p:nvPr>
        </p:nvSpPr>
        <p:spPr>
          <a:xfrm>
            <a:off x="432486" y="370703"/>
            <a:ext cx="11072126" cy="6487297"/>
          </a:xfrm>
        </p:spPr>
        <p:txBody>
          <a:bodyPr/>
          <a:lstStyle/>
          <a:p>
            <a:pPr marL="0" indent="0">
              <a:buNone/>
            </a:pPr>
            <a:r>
              <a:rPr lang="en-US" sz="2400" b="1" dirty="0" smtClean="0">
                <a:solidFill>
                  <a:srgbClr val="FF0000"/>
                </a:solidFill>
              </a:rPr>
              <a:t>ii) </a:t>
            </a:r>
            <a:r>
              <a:rPr lang="en-US" sz="2400" b="1" dirty="0" smtClean="0"/>
              <a:t>Lateral projection</a:t>
            </a:r>
          </a:p>
          <a:p>
            <a:pPr marL="0" indent="0">
              <a:buNone/>
            </a:pPr>
            <a:endParaRPr lang="en-US" sz="2400" b="1" dirty="0"/>
          </a:p>
          <a:p>
            <a:r>
              <a:rPr lang="en-US" sz="2800" dirty="0" smtClean="0"/>
              <a:t>Is performed when the patients arm cant be abducted because it is in a sling or is too painful to be moved.</a:t>
            </a:r>
          </a:p>
          <a:p>
            <a:r>
              <a:rPr lang="en-US" sz="2800" dirty="0" smtClean="0"/>
              <a:t>The patient is examined in the sitting or erect position facing the x-ray tube. Patient is rotated until the spine of the scapula of the side under examination is at right angles with the cassette.</a:t>
            </a:r>
          </a:p>
          <a:p>
            <a:r>
              <a:rPr lang="en-US" sz="2800" dirty="0" smtClean="0"/>
              <a:t>Patient should be adequately immobilized and use of short exposure time is recommended.</a:t>
            </a:r>
          </a:p>
          <a:p>
            <a:r>
              <a:rPr lang="en-US" sz="2800" dirty="0" smtClean="0"/>
              <a:t>CR – using a horizontal beam </a:t>
            </a:r>
            <a:r>
              <a:rPr lang="en-US" sz="2800" dirty="0" err="1" smtClean="0"/>
              <a:t>centre</a:t>
            </a:r>
            <a:r>
              <a:rPr lang="en-US" sz="2800" dirty="0" smtClean="0"/>
              <a:t> to the head of </a:t>
            </a:r>
            <a:r>
              <a:rPr lang="en-US" sz="2800" dirty="0" err="1" smtClean="0"/>
              <a:t>humerus</a:t>
            </a:r>
            <a:r>
              <a:rPr lang="en-US" sz="2800" dirty="0" smtClean="0"/>
              <a:t> or just below the coracoid process.</a:t>
            </a:r>
          </a:p>
          <a:p>
            <a:pPr marL="0" indent="0">
              <a:buNone/>
            </a:pPr>
            <a:endParaRPr lang="en-US" sz="2800" dirty="0"/>
          </a:p>
          <a:p>
            <a:pPr marL="0" indent="0">
              <a:buNone/>
            </a:pPr>
            <a:endParaRPr lang="en-US" dirty="0"/>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a:xfrm>
            <a:off x="1999801" y="241050"/>
            <a:ext cx="8911687" cy="710420"/>
          </a:xfrm>
        </p:spPr>
        <p:txBody>
          <a:bodyPr/>
          <a:lstStyle/>
          <a:p>
            <a:r>
              <a:rPr lang="en-US" b="1" dirty="0" smtClean="0"/>
              <a:t>Supplementary views</a:t>
            </a:r>
            <a:endParaRPr lang="en-US" b="1" dirty="0"/>
          </a:p>
        </p:txBody>
      </p:sp>
      <p:sp>
        <p:nvSpPr>
          <p:cNvPr id="1048703" name="Content Placeholder 2"/>
          <p:cNvSpPr>
            <a:spLocks noGrp="1"/>
          </p:cNvSpPr>
          <p:nvPr>
            <p:ph idx="1"/>
          </p:nvPr>
        </p:nvSpPr>
        <p:spPr>
          <a:xfrm>
            <a:off x="654907" y="1371600"/>
            <a:ext cx="11084011" cy="5486400"/>
          </a:xfrm>
        </p:spPr>
        <p:txBody>
          <a:bodyPr/>
          <a:lstStyle/>
          <a:p>
            <a:pPr marL="400050" indent="-400050">
              <a:buAutoNum type="romanLcParenR"/>
            </a:pPr>
            <a:r>
              <a:rPr lang="en-US" sz="3200" dirty="0" smtClean="0"/>
              <a:t>AP with internal and external rotation - demonstration of muscle and tendon calcification</a:t>
            </a:r>
          </a:p>
          <a:p>
            <a:pPr marL="400050" indent="-400050">
              <a:buAutoNum type="romanLcParenR"/>
            </a:pPr>
            <a:r>
              <a:rPr lang="en-US" sz="3200" dirty="0" smtClean="0"/>
              <a:t>Stryker's view – recurrent subluxation</a:t>
            </a:r>
          </a:p>
          <a:p>
            <a:pPr marL="400050" indent="-400050">
              <a:buAutoNum type="romanLcParenR"/>
            </a:pPr>
            <a:r>
              <a:rPr lang="en-US" sz="3200" dirty="0" smtClean="0"/>
              <a:t>25 degrees AP – to demonstrate sub-acromial calcification</a:t>
            </a:r>
          </a:p>
          <a:p>
            <a:pPr marL="400050" indent="-400050">
              <a:buAutoNum type="romanLcParenR"/>
            </a:pPr>
            <a:r>
              <a:rPr lang="en-US" sz="3200" dirty="0" smtClean="0"/>
              <a:t>Axial – for bicipital groove</a:t>
            </a:r>
          </a:p>
          <a:p>
            <a:endParaRPr lang="en-US" dirty="0"/>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a:xfrm>
            <a:off x="1309816" y="0"/>
            <a:ext cx="9206255" cy="741405"/>
          </a:xfrm>
        </p:spPr>
        <p:txBody>
          <a:bodyPr/>
          <a:lstStyle/>
          <a:p>
            <a:r>
              <a:rPr lang="en-US" b="1" dirty="0" err="1" smtClean="0"/>
              <a:t>i</a:t>
            </a:r>
            <a:r>
              <a:rPr lang="en-US" b="1" dirty="0" smtClean="0"/>
              <a:t>) AP </a:t>
            </a:r>
            <a:r>
              <a:rPr lang="en-US" b="1" dirty="0"/>
              <a:t>with internal and external rotation </a:t>
            </a:r>
          </a:p>
        </p:txBody>
      </p:sp>
      <p:sp>
        <p:nvSpPr>
          <p:cNvPr id="1048705" name="Content Placeholder 2"/>
          <p:cNvSpPr>
            <a:spLocks noGrp="1"/>
          </p:cNvSpPr>
          <p:nvPr>
            <p:ph idx="1"/>
          </p:nvPr>
        </p:nvSpPr>
        <p:spPr>
          <a:xfrm>
            <a:off x="457199" y="1050324"/>
            <a:ext cx="11615351" cy="5387546"/>
          </a:xfrm>
        </p:spPr>
        <p:txBody>
          <a:bodyPr>
            <a:normAutofit/>
          </a:bodyPr>
          <a:lstStyle/>
          <a:p>
            <a:r>
              <a:rPr lang="en-US" sz="2800" smtClean="0"/>
              <a:t>Besides </a:t>
            </a:r>
            <a:r>
              <a:rPr lang="en-US" sz="2800" dirty="0" smtClean="0"/>
              <a:t>muscle and tendon calcification these views are also essential to obtain further information concerning any lesion seen on the basic view.</a:t>
            </a:r>
            <a:endParaRPr lang="en-US" sz="2800" dirty="0"/>
          </a:p>
          <a:p>
            <a:r>
              <a:rPr lang="en-US" sz="2800" dirty="0" smtClean="0"/>
              <a:t>Two radiographs are taken </a:t>
            </a:r>
          </a:p>
          <a:p>
            <a:pPr>
              <a:buAutoNum type="alphaLcParenR"/>
            </a:pPr>
            <a:r>
              <a:rPr lang="en-US" sz="2800" dirty="0" smtClean="0"/>
              <a:t>Patient is positioned as for the basic AP view. The elbow remains flexed, the forearm is placed either across the chest behind the back  to produce full internal rotation of the shoulder joint</a:t>
            </a:r>
          </a:p>
          <a:p>
            <a:pPr>
              <a:buAutoNum type="alphaLcParenR"/>
            </a:pPr>
            <a:r>
              <a:rPr lang="en-US" sz="2800" dirty="0" smtClean="0"/>
              <a:t>Patient is repositioned in the AP position with the elbow flexed, the arm is then externally rotated as far as possible.</a:t>
            </a:r>
          </a:p>
          <a:p>
            <a:pPr marL="0" indent="0">
              <a:buNone/>
            </a:pPr>
            <a:r>
              <a:rPr lang="en-US" sz="2800" dirty="0"/>
              <a:t>	</a:t>
            </a:r>
            <a:r>
              <a:rPr lang="en-US" sz="2800" dirty="0" smtClean="0"/>
              <a:t>For both exposures </a:t>
            </a:r>
            <a:r>
              <a:rPr lang="en-US" sz="2800" dirty="0" err="1" smtClean="0"/>
              <a:t>centre</a:t>
            </a:r>
            <a:r>
              <a:rPr lang="en-US" sz="2800" dirty="0" smtClean="0"/>
              <a:t> the coracoid process</a:t>
            </a:r>
            <a:endParaRPr lang="en-US" sz="2800" dirty="0"/>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3"/>
          <p:cNvPicPr>
            <a:picLocks noChangeAspect="1"/>
          </p:cNvPicPr>
          <p:nvPr/>
        </p:nvPicPr>
        <p:blipFill>
          <a:blip r:embed="rId2"/>
          <a:stretch>
            <a:fillRect/>
          </a:stretch>
        </p:blipFill>
        <p:spPr>
          <a:xfrm>
            <a:off x="6598508" y="2335427"/>
            <a:ext cx="5271698" cy="4297963"/>
          </a:xfrm>
          <a:prstGeom prst="ellipse">
            <a:avLst/>
          </a:prstGeom>
          <a:ln>
            <a:noFill/>
          </a:ln>
          <a:effectLst>
            <a:softEdge rad="112500"/>
          </a:effectLst>
        </p:spPr>
      </p:pic>
      <p:sp>
        <p:nvSpPr>
          <p:cNvPr id="1048706" name="Title 1"/>
          <p:cNvSpPr>
            <a:spLocks noGrp="1"/>
          </p:cNvSpPr>
          <p:nvPr>
            <p:ph type="title"/>
          </p:nvPr>
        </p:nvSpPr>
        <p:spPr>
          <a:xfrm>
            <a:off x="2592924" y="98854"/>
            <a:ext cx="8911687" cy="1062681"/>
          </a:xfrm>
        </p:spPr>
        <p:txBody>
          <a:bodyPr/>
          <a:lstStyle/>
          <a:p>
            <a:r>
              <a:rPr lang="en-US" b="1" dirty="0" smtClean="0"/>
              <a:t>ii) Stryker’s view</a:t>
            </a:r>
            <a:endParaRPr lang="en-US" b="1" dirty="0"/>
          </a:p>
        </p:txBody>
      </p:sp>
      <p:sp>
        <p:nvSpPr>
          <p:cNvPr id="1048707" name="Content Placeholder 2"/>
          <p:cNvSpPr>
            <a:spLocks noGrp="1"/>
          </p:cNvSpPr>
          <p:nvPr>
            <p:ph sz="half" idx="1"/>
          </p:nvPr>
        </p:nvSpPr>
        <p:spPr>
          <a:xfrm>
            <a:off x="321275" y="1161535"/>
            <a:ext cx="6981567" cy="5471855"/>
          </a:xfrm>
        </p:spPr>
        <p:txBody>
          <a:bodyPr>
            <a:normAutofit fontScale="96429" lnSpcReduction="10000"/>
          </a:bodyPr>
          <a:lstStyle/>
          <a:p>
            <a:r>
              <a:rPr lang="en-US" sz="2800" dirty="0" smtClean="0"/>
              <a:t>Patient lies supine on the x-ray couch facing the tube</a:t>
            </a:r>
          </a:p>
          <a:p>
            <a:r>
              <a:rPr lang="en-US" sz="2800" dirty="0" smtClean="0"/>
              <a:t>A 24X30cm cassette appropriately marked is placed under the shoulder being examined. The cassette is adjusted so that the shoulder under examination is in the middle. </a:t>
            </a:r>
          </a:p>
          <a:p>
            <a:r>
              <a:rPr lang="en-US" sz="2800" dirty="0" smtClean="0"/>
              <a:t>The palm of the hand of the side under examination is placed on top of the head and the elbow directed forwards.</a:t>
            </a:r>
          </a:p>
          <a:p>
            <a:r>
              <a:rPr lang="en-US" sz="2800" dirty="0" smtClean="0"/>
              <a:t>Centre to the coracoid process, with the tube angle 10 degrees cephalad</a:t>
            </a:r>
            <a:endParaRPr lang="en-US" sz="2800" dirty="0"/>
          </a:p>
        </p:txBody>
      </p:sp>
      <p:sp>
        <p:nvSpPr>
          <p:cNvPr id="1048708" name="Content Placeholder 7"/>
          <p:cNvSpPr>
            <a:spLocks noGrp="1"/>
          </p:cNvSpPr>
          <p:nvPr>
            <p:ph sz="half" idx="2"/>
          </p:nvPr>
        </p:nvSpPr>
        <p:spPr>
          <a:xfrm>
            <a:off x="7759158" y="1272745"/>
            <a:ext cx="3942691" cy="4606385"/>
          </a:xfrm>
        </p:spPr>
        <p:txBody>
          <a:bodyPr>
            <a:normAutofit lnSpcReduction="10000"/>
          </a:bodyPr>
          <a:lstStyle/>
          <a:p>
            <a:endParaRPr lang="en-US" dirty="0"/>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a:xfrm>
            <a:off x="2063579" y="444842"/>
            <a:ext cx="9441034" cy="939115"/>
          </a:xfrm>
        </p:spPr>
        <p:txBody>
          <a:bodyPr/>
          <a:lstStyle/>
          <a:p>
            <a:r>
              <a:rPr lang="en-US" b="1" dirty="0" smtClean="0"/>
              <a:t>iii) 25 degrees AP view</a:t>
            </a:r>
            <a:endParaRPr lang="en-US" b="1" dirty="0"/>
          </a:p>
        </p:txBody>
      </p:sp>
      <p:sp>
        <p:nvSpPr>
          <p:cNvPr id="1048710" name="Content Placeholder 2"/>
          <p:cNvSpPr>
            <a:spLocks noGrp="1"/>
          </p:cNvSpPr>
          <p:nvPr>
            <p:ph idx="1"/>
          </p:nvPr>
        </p:nvSpPr>
        <p:spPr>
          <a:xfrm>
            <a:off x="518985" y="1297459"/>
            <a:ext cx="10985628" cy="5560541"/>
          </a:xfrm>
        </p:spPr>
        <p:txBody>
          <a:bodyPr>
            <a:normAutofit/>
          </a:bodyPr>
          <a:lstStyle/>
          <a:p>
            <a:r>
              <a:rPr lang="en-US" sz="3600" dirty="0" smtClean="0"/>
              <a:t>Patient lies supine on the x-ray table and is made comfortable. The elbow is flexed, the hand pronated and then placed under the back.</a:t>
            </a:r>
          </a:p>
          <a:p>
            <a:r>
              <a:rPr lang="en-US" sz="3600" dirty="0" smtClean="0"/>
              <a:t>An 18X24cm cassette appropriately marked is placed under the shoulder being examined and adjusted to be in line with the CR</a:t>
            </a:r>
          </a:p>
          <a:p>
            <a:r>
              <a:rPr lang="en-US" sz="3600" dirty="0" smtClean="0"/>
              <a:t>Centre to the acromial process with the tube angled 25 degrees </a:t>
            </a:r>
            <a:r>
              <a:rPr lang="en-US" sz="3600" dirty="0" err="1" smtClean="0"/>
              <a:t>caudad</a:t>
            </a:r>
            <a:endParaRPr lang="en-US" sz="3600" dirty="0"/>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a:xfrm>
            <a:off x="2593349" y="-85344"/>
            <a:ext cx="8911687" cy="963168"/>
          </a:xfrm>
        </p:spPr>
        <p:txBody>
          <a:bodyPr/>
          <a:lstStyle/>
          <a:p>
            <a:r>
              <a:rPr lang="en-US" b="1" dirty="0" smtClean="0"/>
              <a:t>The Scapula</a:t>
            </a:r>
            <a:endParaRPr lang="en-US" b="1" dirty="0"/>
          </a:p>
        </p:txBody>
      </p:sp>
      <p:sp>
        <p:nvSpPr>
          <p:cNvPr id="1048712" name="Content Placeholder 2"/>
          <p:cNvSpPr>
            <a:spLocks noGrp="1"/>
          </p:cNvSpPr>
          <p:nvPr>
            <p:ph idx="1"/>
          </p:nvPr>
        </p:nvSpPr>
        <p:spPr>
          <a:xfrm>
            <a:off x="1573876" y="694944"/>
            <a:ext cx="7911500" cy="5998463"/>
          </a:xfrm>
        </p:spPr>
        <p:txBody>
          <a:bodyPr>
            <a:noAutofit/>
          </a:bodyPr>
          <a:lstStyle/>
          <a:p>
            <a:pPr marL="0" indent="0">
              <a:buNone/>
            </a:pPr>
            <a:r>
              <a:rPr lang="en-US" sz="3600" b="1" dirty="0" smtClean="0"/>
              <a:t>Indications</a:t>
            </a:r>
          </a:p>
          <a:p>
            <a:r>
              <a:rPr lang="en-US" sz="3600" dirty="0" smtClean="0"/>
              <a:t>Trauma</a:t>
            </a:r>
          </a:p>
          <a:p>
            <a:r>
              <a:rPr lang="en-US" sz="3600" dirty="0" smtClean="0"/>
              <a:t>Pathology</a:t>
            </a:r>
          </a:p>
          <a:p>
            <a:r>
              <a:rPr lang="en-US" sz="3600" dirty="0" smtClean="0"/>
              <a:t>Muscle calcification</a:t>
            </a:r>
          </a:p>
          <a:p>
            <a:r>
              <a:rPr lang="en-US" sz="3600" dirty="0" smtClean="0"/>
              <a:t>Foreign bodies</a:t>
            </a:r>
          </a:p>
          <a:p>
            <a:pPr marL="0" indent="0">
              <a:buNone/>
            </a:pPr>
            <a:r>
              <a:rPr lang="en-US" sz="3600" b="1" dirty="0" smtClean="0"/>
              <a:t>Basic views</a:t>
            </a:r>
          </a:p>
          <a:p>
            <a:r>
              <a:rPr lang="en-US" sz="3600" dirty="0" smtClean="0"/>
              <a:t>AP</a:t>
            </a:r>
          </a:p>
          <a:p>
            <a:r>
              <a:rPr lang="en-US" sz="3600" dirty="0" smtClean="0"/>
              <a:t>Lateral</a:t>
            </a:r>
            <a:endParaRPr lang="en-US" sz="3600" dirty="0"/>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a:xfrm>
            <a:off x="2592925" y="146304"/>
            <a:ext cx="8911687" cy="902208"/>
          </a:xfrm>
        </p:spPr>
        <p:txBody>
          <a:bodyPr/>
          <a:lstStyle/>
          <a:p>
            <a:r>
              <a:rPr lang="en-US" b="1" dirty="0" smtClean="0"/>
              <a:t>Anteroposterior</a:t>
            </a:r>
            <a:endParaRPr lang="en-US" b="1" dirty="0"/>
          </a:p>
        </p:txBody>
      </p:sp>
      <p:sp>
        <p:nvSpPr>
          <p:cNvPr id="1048714" name="Content Placeholder 2"/>
          <p:cNvSpPr>
            <a:spLocks noGrp="1"/>
          </p:cNvSpPr>
          <p:nvPr>
            <p:ph idx="1"/>
          </p:nvPr>
        </p:nvSpPr>
        <p:spPr>
          <a:xfrm>
            <a:off x="329184" y="1048512"/>
            <a:ext cx="11862816" cy="5315712"/>
          </a:xfrm>
        </p:spPr>
        <p:txBody>
          <a:bodyPr>
            <a:noAutofit/>
          </a:bodyPr>
          <a:lstStyle/>
          <a:p>
            <a:r>
              <a:rPr lang="en-US" sz="3200" dirty="0" smtClean="0"/>
              <a:t>The patient may be examined while standing, sitting or lying supine facing the </a:t>
            </a:r>
            <a:r>
              <a:rPr lang="en-US" sz="3200" dirty="0" err="1" smtClean="0"/>
              <a:t>xray</a:t>
            </a:r>
            <a:r>
              <a:rPr lang="en-US" sz="3200" dirty="0" smtClean="0"/>
              <a:t> tube. He is rotated 30 degree to bring the plane of the scapula parallel with the cassette. A 24X30cm cassette appropriately marked is placed under the scapula with the upper boarder 2.5cm above the shoulder joint. </a:t>
            </a:r>
          </a:p>
          <a:p>
            <a:r>
              <a:rPr lang="en-US" sz="3200" dirty="0" smtClean="0"/>
              <a:t>Along exposure time is used with the patient breathing gently, this blurs out the lung and rib shadows to give a clear view of the scapula. With the central ray at right angles with the cassette </a:t>
            </a:r>
            <a:r>
              <a:rPr lang="en-US" sz="3200" dirty="0" err="1" smtClean="0"/>
              <a:t>centre</a:t>
            </a:r>
            <a:r>
              <a:rPr lang="en-US" sz="3200" dirty="0" smtClean="0"/>
              <a:t> over head of the </a:t>
            </a:r>
            <a:r>
              <a:rPr lang="en-US" sz="3200" dirty="0" err="1" smtClean="0"/>
              <a:t>humerus</a:t>
            </a:r>
            <a:endParaRPr lang="en-US" sz="3200"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2592925" y="148280"/>
            <a:ext cx="8911687" cy="914401"/>
          </a:xfrm>
        </p:spPr>
        <p:txBody>
          <a:bodyPr/>
          <a:lstStyle/>
          <a:p>
            <a:r>
              <a:rPr lang="en-US" b="1" dirty="0"/>
              <a:t>C</a:t>
            </a:r>
            <a:r>
              <a:rPr lang="en-US" b="1" dirty="0" smtClean="0"/>
              <a:t>onsiderations</a:t>
            </a:r>
            <a:endParaRPr lang="en-US" b="1" dirty="0"/>
          </a:p>
        </p:txBody>
      </p:sp>
      <p:sp>
        <p:nvSpPr>
          <p:cNvPr id="1048613" name="Content Placeholder 2"/>
          <p:cNvSpPr>
            <a:spLocks noGrp="1"/>
          </p:cNvSpPr>
          <p:nvPr>
            <p:ph idx="1"/>
          </p:nvPr>
        </p:nvSpPr>
        <p:spPr>
          <a:xfrm>
            <a:off x="1062681" y="939114"/>
            <a:ext cx="11129319" cy="4972108"/>
          </a:xfrm>
        </p:spPr>
        <p:txBody>
          <a:bodyPr>
            <a:noAutofit/>
          </a:bodyPr>
          <a:lstStyle/>
          <a:p>
            <a:r>
              <a:rPr lang="en-US" sz="3200" dirty="0" smtClean="0"/>
              <a:t>Patient identity</a:t>
            </a:r>
          </a:p>
          <a:p>
            <a:r>
              <a:rPr lang="en-US" sz="3200" dirty="0" smtClean="0"/>
              <a:t>Waiting time</a:t>
            </a:r>
          </a:p>
          <a:p>
            <a:r>
              <a:rPr lang="en-US" sz="3200" dirty="0" smtClean="0"/>
              <a:t>Preparation- psychologically, physically and physiological </a:t>
            </a:r>
          </a:p>
          <a:p>
            <a:r>
              <a:rPr lang="en-US" sz="3200" dirty="0" smtClean="0"/>
              <a:t>Privacy</a:t>
            </a:r>
          </a:p>
          <a:p>
            <a:r>
              <a:rPr lang="en-US" sz="3200" dirty="0" smtClean="0"/>
              <a:t>Comfort, hygiene</a:t>
            </a:r>
          </a:p>
          <a:p>
            <a:r>
              <a:rPr lang="en-US" sz="3200" dirty="0" smtClean="0"/>
              <a:t>Immobilization</a:t>
            </a:r>
          </a:p>
          <a:p>
            <a:r>
              <a:rPr lang="en-US" sz="3200" dirty="0" smtClean="0"/>
              <a:t>Care – before, during and after exam</a:t>
            </a:r>
          </a:p>
          <a:p>
            <a:r>
              <a:rPr lang="en-US" sz="3200" dirty="0" smtClean="0"/>
              <a:t>Consent</a:t>
            </a:r>
          </a:p>
          <a:p>
            <a:r>
              <a:rPr lang="en-US" sz="3200" dirty="0" smtClean="0"/>
              <a:t>Procedure explanation</a:t>
            </a:r>
            <a:endParaRPr lang="en-US" sz="3200" dirty="0"/>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a:xfrm>
            <a:off x="2592925" y="146304"/>
            <a:ext cx="8911687" cy="841248"/>
          </a:xfrm>
        </p:spPr>
        <p:txBody>
          <a:bodyPr/>
          <a:lstStyle/>
          <a:p>
            <a:r>
              <a:rPr lang="en-US" b="1" dirty="0" smtClean="0"/>
              <a:t>Lateral projection</a:t>
            </a:r>
            <a:endParaRPr lang="en-US" b="1" dirty="0"/>
          </a:p>
        </p:txBody>
      </p:sp>
      <p:sp>
        <p:nvSpPr>
          <p:cNvPr id="1048716" name="Content Placeholder 2"/>
          <p:cNvSpPr>
            <a:spLocks noGrp="1"/>
          </p:cNvSpPr>
          <p:nvPr>
            <p:ph idx="1"/>
          </p:nvPr>
        </p:nvSpPr>
        <p:spPr>
          <a:xfrm>
            <a:off x="475488" y="987552"/>
            <a:ext cx="11606784" cy="5870448"/>
          </a:xfrm>
        </p:spPr>
        <p:txBody>
          <a:bodyPr>
            <a:normAutofit/>
          </a:bodyPr>
          <a:lstStyle/>
          <a:p>
            <a:r>
              <a:rPr lang="en-US" sz="3600" dirty="0" smtClean="0"/>
              <a:t>The patient faces the cassette with the elbow of the side under examination flexed and the arm slightly adducted to separate the </a:t>
            </a:r>
            <a:r>
              <a:rPr lang="en-US" sz="3600" dirty="0" err="1" smtClean="0"/>
              <a:t>humerus</a:t>
            </a:r>
            <a:r>
              <a:rPr lang="en-US" sz="3600" dirty="0" smtClean="0"/>
              <a:t> shaft from the scapula. </a:t>
            </a:r>
          </a:p>
          <a:p>
            <a:r>
              <a:rPr lang="en-US" sz="3600" dirty="0" smtClean="0"/>
              <a:t>The patient is then rotated about 60-70 degrees with the shoulder in contact with the cassette.</a:t>
            </a:r>
          </a:p>
          <a:p>
            <a:r>
              <a:rPr lang="en-US" sz="3600" dirty="0" smtClean="0"/>
              <a:t>The patient is adjusted until the plane of the scapula is at right angles to the cassette. Centre to the medial border of the scapula or to the 4</a:t>
            </a:r>
            <a:r>
              <a:rPr lang="en-US" sz="3600" baseline="30000" dirty="0" smtClean="0"/>
              <a:t>th</a:t>
            </a:r>
            <a:r>
              <a:rPr lang="en-US" sz="3600" dirty="0" smtClean="0"/>
              <a:t>-5</a:t>
            </a:r>
            <a:r>
              <a:rPr lang="en-US" sz="3600" baseline="30000" dirty="0" smtClean="0"/>
              <a:t>th</a:t>
            </a:r>
            <a:r>
              <a:rPr lang="en-US" sz="3600" dirty="0" smtClean="0"/>
              <a:t> thoracic vertebral body</a:t>
            </a:r>
            <a:endParaRPr lang="en-US" sz="3600" dirty="0"/>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Content Placeholder 2"/>
          <p:cNvSpPr>
            <a:spLocks noGrp="1"/>
          </p:cNvSpPr>
          <p:nvPr>
            <p:ph idx="1"/>
          </p:nvPr>
        </p:nvSpPr>
        <p:spPr>
          <a:xfrm>
            <a:off x="621792" y="170688"/>
            <a:ext cx="7559040" cy="6352032"/>
          </a:xfrm>
        </p:spPr>
        <p:txBody>
          <a:bodyPr>
            <a:noAutofit/>
          </a:bodyPr>
          <a:lstStyle/>
          <a:p>
            <a:pPr marL="0" indent="0">
              <a:buNone/>
            </a:pPr>
            <a:r>
              <a:rPr lang="en-US" sz="3600" b="1" i="1" dirty="0" err="1"/>
              <a:t>Acromio</a:t>
            </a:r>
            <a:r>
              <a:rPr lang="en-US" sz="3600" b="1" i="1" dirty="0"/>
              <a:t>-clavicular joints and clavicle</a:t>
            </a:r>
            <a:endParaRPr lang="en-US" sz="3600" dirty="0"/>
          </a:p>
          <a:p>
            <a:r>
              <a:rPr lang="en-US" sz="3200" dirty="0"/>
              <a:t>For children both joints done for comparison. Centre between the joints. </a:t>
            </a:r>
            <a:r>
              <a:rPr lang="en-US" sz="3200" dirty="0" smtClean="0"/>
              <a:t>Cassette </a:t>
            </a:r>
            <a:r>
              <a:rPr lang="en-US" sz="3200" dirty="0"/>
              <a:t>24x18 cm</a:t>
            </a:r>
            <a:r>
              <a:rPr lang="en-US" sz="3200" dirty="0" smtClean="0"/>
              <a:t>.</a:t>
            </a:r>
          </a:p>
          <a:p>
            <a:pPr marL="0" indent="0">
              <a:buNone/>
            </a:pPr>
            <a:endParaRPr lang="en-US" sz="3200" dirty="0"/>
          </a:p>
          <a:p>
            <a:pPr marL="0" indent="0">
              <a:buNone/>
            </a:pPr>
            <a:r>
              <a:rPr lang="en-GB" sz="3200" b="1" dirty="0"/>
              <a:t>Clavicle </a:t>
            </a:r>
            <a:endParaRPr lang="en-US" sz="3200" dirty="0"/>
          </a:p>
          <a:p>
            <a:r>
              <a:rPr lang="en-US" sz="3200" b="1" dirty="0"/>
              <a:t>AP</a:t>
            </a:r>
            <a:r>
              <a:rPr lang="en-US" sz="3200" dirty="0"/>
              <a:t> done </a:t>
            </a:r>
            <a:r>
              <a:rPr lang="en-US" sz="3200" dirty="0" smtClean="0"/>
              <a:t>centering </a:t>
            </a:r>
            <a:r>
              <a:rPr lang="en-US" sz="3200" dirty="0"/>
              <a:t>to middle of clavicle</a:t>
            </a:r>
            <a:r>
              <a:rPr lang="en-US" sz="3200" dirty="0" smtClean="0"/>
              <a:t>.</a:t>
            </a:r>
          </a:p>
          <a:p>
            <a:r>
              <a:rPr lang="en-US" sz="3200" dirty="0" smtClean="0"/>
              <a:t> </a:t>
            </a:r>
            <a:r>
              <a:rPr lang="en-US" sz="3200" dirty="0"/>
              <a:t>FFD 100 cm and cassette 24x18 cm.</a:t>
            </a:r>
          </a:p>
          <a:p>
            <a:endParaRPr lang="en-US" sz="3600" dirty="0"/>
          </a:p>
        </p:txBody>
      </p:sp>
      <p:pic>
        <p:nvPicPr>
          <p:cNvPr id="2097172" name="Picture 3"/>
          <p:cNvPicPr>
            <a:picLocks noChangeAspect="1"/>
          </p:cNvPicPr>
          <p:nvPr/>
        </p:nvPicPr>
        <p:blipFill>
          <a:blip r:embed="rId2"/>
          <a:stretch>
            <a:fillRect/>
          </a:stretch>
        </p:blipFill>
        <p:spPr>
          <a:xfrm>
            <a:off x="8180832" y="3346704"/>
            <a:ext cx="3516440" cy="3310128"/>
          </a:xfrm>
          <a:prstGeom prst="rect">
            <a:avLst/>
          </a:prstGeom>
          <a:ln>
            <a:noFill/>
          </a:ln>
          <a:effectLst>
            <a:softEdge rad="112500"/>
          </a:effectLst>
        </p:spPr>
      </p:pic>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
          <p:cNvSpPr>
            <a:spLocks noGrp="1"/>
          </p:cNvSpPr>
          <p:nvPr>
            <p:ph type="title"/>
          </p:nvPr>
        </p:nvSpPr>
        <p:spPr/>
        <p:txBody>
          <a:bodyPr/>
          <a:lstStyle/>
          <a:p>
            <a:r>
              <a:rPr lang="en-US" b="1" i="1" dirty="0" smtClean="0"/>
              <a:t>LOWER LIMB</a:t>
            </a:r>
            <a:r>
              <a:rPr lang="en-US" dirty="0"/>
              <a:t/>
            </a:r>
            <a:br>
              <a:rPr lang="en-US" dirty="0"/>
            </a:br>
            <a:endParaRPr lang="en-US" dirty="0"/>
          </a:p>
        </p:txBody>
      </p:sp>
      <p:sp>
        <p:nvSpPr>
          <p:cNvPr id="1048719" name="Content Placeholder 2"/>
          <p:cNvSpPr>
            <a:spLocks noGrp="1"/>
          </p:cNvSpPr>
          <p:nvPr>
            <p:ph idx="1"/>
          </p:nvPr>
        </p:nvSpPr>
        <p:spPr>
          <a:xfrm>
            <a:off x="694944" y="2133600"/>
            <a:ext cx="10809668" cy="3777622"/>
          </a:xfrm>
        </p:spPr>
        <p:txBody>
          <a:bodyPr/>
          <a:lstStyle/>
          <a:p>
            <a:r>
              <a:rPr lang="en-US" sz="4400" dirty="0" smtClean="0"/>
              <a:t>Has </a:t>
            </a:r>
            <a:r>
              <a:rPr lang="en-US" sz="4400" dirty="0"/>
              <a:t>lower and upper part. Consists of femur, patella</a:t>
            </a:r>
            <a:r>
              <a:rPr lang="en-US" sz="4400" dirty="0" smtClean="0"/>
              <a:t>, tibia</a:t>
            </a:r>
            <a:r>
              <a:rPr lang="en-US" sz="4400" dirty="0"/>
              <a:t>, fibula, tarsals (7), metatarsals (5) and 14 phalanges. Called leg with upper and lower leg.</a:t>
            </a:r>
          </a:p>
          <a:p>
            <a:endParaRPr lang="en-US" dirty="0"/>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title"/>
          </p:nvPr>
        </p:nvSpPr>
        <p:spPr>
          <a:xfrm>
            <a:off x="2592925" y="134112"/>
            <a:ext cx="8911687" cy="1770888"/>
          </a:xfrm>
        </p:spPr>
        <p:txBody>
          <a:bodyPr/>
          <a:lstStyle/>
          <a:p>
            <a:r>
              <a:rPr lang="en-US" b="1" i="1" dirty="0"/>
              <a:t>Foot</a:t>
            </a:r>
            <a:r>
              <a:rPr lang="en-US" dirty="0"/>
              <a:t/>
            </a:r>
            <a:br>
              <a:rPr lang="en-US" dirty="0"/>
            </a:br>
            <a:endParaRPr lang="en-US" dirty="0"/>
          </a:p>
        </p:txBody>
      </p:sp>
      <p:sp>
        <p:nvSpPr>
          <p:cNvPr id="1048721" name="Content Placeholder 2"/>
          <p:cNvSpPr>
            <a:spLocks noGrp="1"/>
          </p:cNvSpPr>
          <p:nvPr>
            <p:ph idx="1"/>
          </p:nvPr>
        </p:nvSpPr>
        <p:spPr>
          <a:xfrm>
            <a:off x="390144" y="1024128"/>
            <a:ext cx="11801856" cy="5833872"/>
          </a:xfrm>
        </p:spPr>
        <p:txBody>
          <a:bodyPr>
            <a:noAutofit/>
          </a:bodyPr>
          <a:lstStyle/>
          <a:p>
            <a:r>
              <a:rPr lang="en-GB" sz="2800" dirty="0" smtClean="0"/>
              <a:t>Made </a:t>
            </a:r>
            <a:r>
              <a:rPr lang="en-GB" sz="2800" dirty="0"/>
              <a:t>of tarsals, metatarsals and phalanges.</a:t>
            </a:r>
            <a:endParaRPr lang="en-US" sz="2800" dirty="0"/>
          </a:p>
          <a:p>
            <a:pPr marL="0" indent="0">
              <a:buNone/>
            </a:pPr>
            <a:r>
              <a:rPr lang="en-GB" sz="2800" b="1" dirty="0"/>
              <a:t>Dorsi-plantar oblique</a:t>
            </a:r>
            <a:endParaRPr lang="en-US" sz="2800" dirty="0"/>
          </a:p>
          <a:p>
            <a:r>
              <a:rPr lang="en-GB" sz="2800" dirty="0"/>
              <a:t>Patient steps on a  30x24 cassette, foot rotated 45 degrees medially. Centre through cuboid-navicular area. FFD 100 cm and beam collimated to area of interest.</a:t>
            </a:r>
            <a:endParaRPr lang="en-US" sz="2800" dirty="0"/>
          </a:p>
          <a:p>
            <a:pPr marL="0" indent="0">
              <a:buNone/>
            </a:pPr>
            <a:r>
              <a:rPr lang="en-GB" sz="2800" b="1" dirty="0"/>
              <a:t>Dorsi-Plantar</a:t>
            </a:r>
            <a:endParaRPr lang="en-US" sz="2800" dirty="0"/>
          </a:p>
          <a:p>
            <a:r>
              <a:rPr lang="en-GB" sz="2800" dirty="0"/>
              <a:t> Patient sits on the couch, foot on cassette, knee medial rotation. Centre through cuboid -navicular region. Lateral can be done for foreign body (FB), Flat foot weight bearing. This condition is called Pes Planus. Calcaneal spur is a bone growth on the calcaneus which is very painful- </a:t>
            </a:r>
            <a:r>
              <a:rPr lang="en-GB" sz="2800" b="1" dirty="0"/>
              <a:t>lateral</a:t>
            </a:r>
            <a:r>
              <a:rPr lang="en-GB" sz="2800" dirty="0"/>
              <a:t> view done for both </a:t>
            </a:r>
            <a:r>
              <a:rPr lang="en-GB" sz="2800" dirty="0" err="1"/>
              <a:t>calcani</a:t>
            </a:r>
            <a:r>
              <a:rPr lang="en-GB" sz="2800" dirty="0"/>
              <a:t> for comparison.</a:t>
            </a:r>
            <a:endParaRPr lang="en-US" sz="2800" dirty="0"/>
          </a:p>
          <a:p>
            <a:endParaRPr lang="en-US" sz="2800" dirty="0"/>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endParaRPr lang="en-US"/>
          </a:p>
        </p:txBody>
      </p:sp>
      <p:pic>
        <p:nvPicPr>
          <p:cNvPr id="2097173" name="Content Placeholder 3"/>
          <p:cNvPicPr>
            <a:picLocks noGrp="1" noChangeAspect="1"/>
          </p:cNvPicPr>
          <p:nvPr>
            <p:ph idx="1"/>
          </p:nvPr>
        </p:nvPicPr>
        <p:blipFill>
          <a:blip r:embed="rId2"/>
          <a:stretch>
            <a:fillRect/>
          </a:stretch>
        </p:blipFill>
        <p:spPr>
          <a:xfrm>
            <a:off x="1434685" y="2470277"/>
            <a:ext cx="4880771" cy="3453638"/>
          </a:xfrm>
          <a:prstGeom prst="rect">
            <a:avLst/>
          </a:prstGeom>
          <a:ln>
            <a:noFill/>
          </a:ln>
          <a:effectLst>
            <a:softEdge rad="112500"/>
          </a:effectLst>
        </p:spPr>
      </p:pic>
      <p:pic>
        <p:nvPicPr>
          <p:cNvPr id="2097174" name="Picture 4"/>
          <p:cNvPicPr>
            <a:picLocks noChangeAspect="1"/>
          </p:cNvPicPr>
          <p:nvPr/>
        </p:nvPicPr>
        <p:blipFill>
          <a:blip r:embed="rId3"/>
          <a:stretch>
            <a:fillRect/>
          </a:stretch>
        </p:blipFill>
        <p:spPr>
          <a:xfrm>
            <a:off x="6205728" y="2470278"/>
            <a:ext cx="5298884" cy="3453637"/>
          </a:xfrm>
          <a:prstGeom prst="rect">
            <a:avLst/>
          </a:prstGeom>
          <a:ln>
            <a:noFill/>
          </a:ln>
          <a:effectLst>
            <a:softEdge rad="112500"/>
          </a:effectLst>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
          <p:cNvSpPr>
            <a:spLocks noGrp="1"/>
          </p:cNvSpPr>
          <p:nvPr>
            <p:ph type="title"/>
          </p:nvPr>
        </p:nvSpPr>
        <p:spPr>
          <a:xfrm>
            <a:off x="2592925" y="624110"/>
            <a:ext cx="8911687" cy="887698"/>
          </a:xfrm>
        </p:spPr>
        <p:txBody>
          <a:bodyPr/>
          <a:lstStyle/>
          <a:p>
            <a:r>
              <a:rPr lang="en-US" b="1" dirty="0" smtClean="0"/>
              <a:t>Supplementary views</a:t>
            </a:r>
            <a:endParaRPr lang="en-US" b="1" dirty="0"/>
          </a:p>
        </p:txBody>
      </p:sp>
      <p:sp>
        <p:nvSpPr>
          <p:cNvPr id="1048724" name="Content Placeholder 2"/>
          <p:cNvSpPr>
            <a:spLocks noGrp="1"/>
          </p:cNvSpPr>
          <p:nvPr>
            <p:ph idx="1"/>
          </p:nvPr>
        </p:nvSpPr>
        <p:spPr>
          <a:xfrm>
            <a:off x="792480" y="1389888"/>
            <a:ext cx="10712132" cy="5120640"/>
          </a:xfrm>
        </p:spPr>
        <p:txBody>
          <a:bodyPr>
            <a:noAutofit/>
          </a:bodyPr>
          <a:lstStyle/>
          <a:p>
            <a:pPr marL="0" indent="0">
              <a:buNone/>
            </a:pPr>
            <a:r>
              <a:rPr lang="en-US" sz="3600" b="1" dirty="0" smtClean="0"/>
              <a:t>Indications</a:t>
            </a:r>
          </a:p>
          <a:p>
            <a:r>
              <a:rPr lang="en-US" sz="3600" dirty="0" smtClean="0"/>
              <a:t>Pes-planus (flat foot)</a:t>
            </a:r>
          </a:p>
          <a:p>
            <a:r>
              <a:rPr lang="en-US" sz="3600" dirty="0"/>
              <a:t>Hallux- valgus - the problem is lateral deviation of the great toe</a:t>
            </a:r>
            <a:endParaRPr lang="en-US" sz="3600" dirty="0" smtClean="0"/>
          </a:p>
          <a:p>
            <a:r>
              <a:rPr lang="en-US" sz="3600" dirty="0" err="1" smtClean="0"/>
              <a:t>Os</a:t>
            </a:r>
            <a:r>
              <a:rPr lang="en-US" sz="3600" dirty="0" smtClean="0"/>
              <a:t> </a:t>
            </a:r>
            <a:r>
              <a:rPr lang="en-US" sz="3600" dirty="0" err="1" smtClean="0"/>
              <a:t>trigonum</a:t>
            </a:r>
            <a:r>
              <a:rPr lang="en-US" sz="3600" dirty="0" smtClean="0"/>
              <a:t> - </a:t>
            </a:r>
            <a:r>
              <a:rPr lang="en-US" sz="3600" dirty="0"/>
              <a:t>one of the bony </a:t>
            </a:r>
            <a:r>
              <a:rPr lang="en-US" sz="3600" dirty="0" err="1"/>
              <a:t>ossicles</a:t>
            </a:r>
            <a:r>
              <a:rPr lang="en-US" sz="3600" dirty="0"/>
              <a:t> of the foot and can be mistaken for a fracture</a:t>
            </a:r>
            <a:endParaRPr lang="en-US" sz="3600" dirty="0" smtClean="0"/>
          </a:p>
          <a:p>
            <a:r>
              <a:rPr lang="en-US" sz="3600" dirty="0" smtClean="0"/>
              <a:t>Calcaneal spur</a:t>
            </a:r>
          </a:p>
          <a:p>
            <a:r>
              <a:rPr lang="en-US" sz="3600" dirty="0" smtClean="0"/>
              <a:t>Foreign body</a:t>
            </a:r>
            <a:endParaRPr lang="en-US" sz="3600" dirty="0"/>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
          <p:cNvSpPr>
            <a:spLocks noGrp="1"/>
          </p:cNvSpPr>
          <p:nvPr>
            <p:ph type="title"/>
          </p:nvPr>
        </p:nvSpPr>
        <p:spPr>
          <a:xfrm>
            <a:off x="1536193" y="294926"/>
            <a:ext cx="9858692" cy="1280890"/>
          </a:xfrm>
        </p:spPr>
        <p:txBody>
          <a:bodyPr/>
          <a:lstStyle/>
          <a:p>
            <a:r>
              <a:rPr lang="en-US" b="1" dirty="0" err="1" smtClean="0"/>
              <a:t>i</a:t>
            </a:r>
            <a:r>
              <a:rPr lang="en-US" b="1" dirty="0" smtClean="0"/>
              <a:t>) Weight bearing view for flat foot/lateral</a:t>
            </a:r>
            <a:endParaRPr lang="en-US" b="1" dirty="0"/>
          </a:p>
        </p:txBody>
      </p:sp>
      <p:sp>
        <p:nvSpPr>
          <p:cNvPr id="1048726" name="Content Placeholder 2"/>
          <p:cNvSpPr>
            <a:spLocks noGrp="1"/>
          </p:cNvSpPr>
          <p:nvPr>
            <p:ph idx="1"/>
          </p:nvPr>
        </p:nvSpPr>
        <p:spPr>
          <a:xfrm>
            <a:off x="304800" y="1133856"/>
            <a:ext cx="11887200" cy="5724144"/>
          </a:xfrm>
        </p:spPr>
        <p:txBody>
          <a:bodyPr>
            <a:noAutofit/>
          </a:bodyPr>
          <a:lstStyle/>
          <a:p>
            <a:r>
              <a:rPr lang="en-US" sz="2800" dirty="0" smtClean="0"/>
              <a:t>This projection demonstrates any variation in the longitudinal arches. The patient is examined erect when the feet bear the whole body weight. The patient stands on a low platform made of a radiolucent material, leaving a shallow gap between the feet to allow the cassette to be supported vertically.</a:t>
            </a:r>
          </a:p>
          <a:p>
            <a:r>
              <a:rPr lang="en-US" sz="2800" dirty="0" smtClean="0"/>
              <a:t>The cassette lower boarder should be at least 2.5cm below the level of the soles of the feet. For mobilization the patient rests on a convenient vertical support </a:t>
            </a:r>
          </a:p>
          <a:p>
            <a:r>
              <a:rPr lang="en-US" sz="2800" dirty="0" smtClean="0"/>
              <a:t>With the central ray horizontal and perpendicular to the beam, </a:t>
            </a:r>
            <a:r>
              <a:rPr lang="en-US" sz="2800" dirty="0" err="1" smtClean="0"/>
              <a:t>centre</a:t>
            </a:r>
            <a:r>
              <a:rPr lang="en-US" sz="2800" dirty="0" smtClean="0"/>
              <a:t> to the lateral aspect of foot at the level of the cuboid. A view of each foot is taken in turn</a:t>
            </a:r>
            <a:endParaRPr lang="en-US" sz="2800" dirty="0"/>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Title 1"/>
          <p:cNvSpPr>
            <a:spLocks noGrp="1"/>
          </p:cNvSpPr>
          <p:nvPr>
            <p:ph type="title"/>
          </p:nvPr>
        </p:nvSpPr>
        <p:spPr>
          <a:xfrm>
            <a:off x="1731264" y="109728"/>
            <a:ext cx="10253471" cy="1072896"/>
          </a:xfrm>
        </p:spPr>
        <p:txBody>
          <a:bodyPr>
            <a:normAutofit/>
          </a:bodyPr>
          <a:lstStyle/>
          <a:p>
            <a:r>
              <a:rPr lang="en-US" b="1" dirty="0" smtClean="0"/>
              <a:t>ii)Weight bearing dorsi-plantar for hallux valgus</a:t>
            </a:r>
            <a:endParaRPr lang="en-US" b="1" dirty="0"/>
          </a:p>
        </p:txBody>
      </p:sp>
      <p:sp>
        <p:nvSpPr>
          <p:cNvPr id="1048728" name="Content Placeholder 2"/>
          <p:cNvSpPr>
            <a:spLocks noGrp="1"/>
          </p:cNvSpPr>
          <p:nvPr>
            <p:ph idx="1"/>
          </p:nvPr>
        </p:nvSpPr>
        <p:spPr>
          <a:xfrm>
            <a:off x="353568" y="1316736"/>
            <a:ext cx="11838432" cy="5230368"/>
          </a:xfrm>
        </p:spPr>
        <p:txBody>
          <a:bodyPr>
            <a:normAutofit/>
          </a:bodyPr>
          <a:lstStyle/>
          <a:p>
            <a:r>
              <a:rPr lang="en-US" sz="4000" dirty="0" smtClean="0"/>
              <a:t>The patient stands on </a:t>
            </a:r>
            <a:r>
              <a:rPr lang="en-US" sz="4000" smtClean="0"/>
              <a:t>a 24cm </a:t>
            </a:r>
            <a:r>
              <a:rPr lang="en-US" sz="4000" dirty="0" smtClean="0"/>
              <a:t>X30cm cassette appropriately marked and placed on the floor, the body weight is equally distributed to the film, </a:t>
            </a:r>
            <a:r>
              <a:rPr lang="en-US" sz="4000" dirty="0" err="1" smtClean="0"/>
              <a:t>centre</a:t>
            </a:r>
            <a:r>
              <a:rPr lang="en-US" sz="4000" dirty="0" smtClean="0"/>
              <a:t> between the feet at the level of the 1</a:t>
            </a:r>
            <a:r>
              <a:rPr lang="en-US" sz="4000" baseline="30000" dirty="0" smtClean="0"/>
              <a:t>st</a:t>
            </a:r>
            <a:r>
              <a:rPr lang="en-US" sz="4000" dirty="0" smtClean="0"/>
              <a:t> metatarsal-phalangeal joint</a:t>
            </a:r>
            <a:endParaRPr lang="en-US" sz="4000" dirty="0"/>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a:xfrm>
            <a:off x="1926337" y="243840"/>
            <a:ext cx="9578276" cy="963168"/>
          </a:xfrm>
        </p:spPr>
        <p:txBody>
          <a:bodyPr/>
          <a:lstStyle/>
          <a:p>
            <a:r>
              <a:rPr lang="en-US" b="1" dirty="0" smtClean="0"/>
              <a:t>iii) Lateral projection for </a:t>
            </a:r>
            <a:r>
              <a:rPr lang="en-US" b="1" dirty="0" err="1" smtClean="0"/>
              <a:t>Os</a:t>
            </a:r>
            <a:r>
              <a:rPr lang="en-US" b="1" dirty="0" smtClean="0"/>
              <a:t> </a:t>
            </a:r>
            <a:r>
              <a:rPr lang="en-US" b="1" dirty="0" err="1" smtClean="0"/>
              <a:t>trigonum</a:t>
            </a:r>
            <a:endParaRPr lang="en-US" b="1" dirty="0"/>
          </a:p>
        </p:txBody>
      </p:sp>
      <p:sp>
        <p:nvSpPr>
          <p:cNvPr id="1048730" name="Content Placeholder 2"/>
          <p:cNvSpPr>
            <a:spLocks noGrp="1"/>
          </p:cNvSpPr>
          <p:nvPr>
            <p:ph idx="1"/>
          </p:nvPr>
        </p:nvSpPr>
        <p:spPr>
          <a:xfrm>
            <a:off x="390144" y="1194816"/>
            <a:ext cx="11460480" cy="5571744"/>
          </a:xfrm>
        </p:spPr>
        <p:txBody>
          <a:bodyPr>
            <a:noAutofit/>
          </a:bodyPr>
          <a:lstStyle/>
          <a:p>
            <a:r>
              <a:rPr lang="en-US" sz="3200" dirty="0" smtClean="0"/>
              <a:t>Patient sits on the x-ray table and is made comfortable. Both knee and hip joints are flexed and abducted outwards until the soles of the feet touch each other, the knees are supported over sand bags on both sides.</a:t>
            </a:r>
          </a:p>
          <a:p>
            <a:r>
              <a:rPr lang="en-US" sz="3200" dirty="0" smtClean="0"/>
              <a:t>Centre between the heads with the vertical and perpendicular central ray</a:t>
            </a:r>
          </a:p>
          <a:p>
            <a:pPr marL="0" indent="0">
              <a:buNone/>
            </a:pPr>
            <a:r>
              <a:rPr lang="en-US" sz="3200" b="1" dirty="0" smtClean="0"/>
              <a:t>Note</a:t>
            </a:r>
          </a:p>
          <a:p>
            <a:r>
              <a:rPr lang="en-US" sz="3200" dirty="0" smtClean="0"/>
              <a:t>This view also demonstrates calcaneal spur</a:t>
            </a:r>
            <a:endParaRPr lang="en-US" sz="3200" dirty="0"/>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Title 1"/>
          <p:cNvSpPr>
            <a:spLocks noGrp="1"/>
          </p:cNvSpPr>
          <p:nvPr>
            <p:ph type="title"/>
          </p:nvPr>
        </p:nvSpPr>
        <p:spPr>
          <a:xfrm>
            <a:off x="1670305" y="195072"/>
            <a:ext cx="9834308" cy="1121664"/>
          </a:xfrm>
        </p:spPr>
        <p:txBody>
          <a:bodyPr/>
          <a:lstStyle/>
          <a:p>
            <a:r>
              <a:rPr lang="en-US" b="1" dirty="0" smtClean="0"/>
              <a:t>iv) Lateral projection of the foot</a:t>
            </a:r>
            <a:endParaRPr lang="en-US" b="1" dirty="0"/>
          </a:p>
        </p:txBody>
      </p:sp>
      <p:sp>
        <p:nvSpPr>
          <p:cNvPr id="1048732" name="Content Placeholder 2"/>
          <p:cNvSpPr>
            <a:spLocks noGrp="1"/>
          </p:cNvSpPr>
          <p:nvPr>
            <p:ph idx="1"/>
          </p:nvPr>
        </p:nvSpPr>
        <p:spPr>
          <a:xfrm>
            <a:off x="438912" y="1072896"/>
            <a:ext cx="11618976" cy="5681472"/>
          </a:xfrm>
        </p:spPr>
        <p:txBody>
          <a:bodyPr>
            <a:normAutofit/>
          </a:bodyPr>
          <a:lstStyle/>
          <a:p>
            <a:r>
              <a:rPr lang="en-US" sz="3200" dirty="0" smtClean="0"/>
              <a:t>This view is considered basic when the indication is foreign body or calcaneal fracture.</a:t>
            </a:r>
          </a:p>
          <a:p>
            <a:r>
              <a:rPr lang="en-US" sz="3200" dirty="0" smtClean="0"/>
              <a:t>From the seated position the patient lies on the affected side with the knees flexed and the sound limb raised on sandbags  behind the injured limbs.</a:t>
            </a:r>
          </a:p>
          <a:p>
            <a:r>
              <a:rPr lang="en-US" sz="3200" dirty="0" smtClean="0"/>
              <a:t>The knee of the side under examination is raised on sand bags to bring the plantar aspect of the foot at right angles to the cassette</a:t>
            </a:r>
          </a:p>
          <a:p>
            <a:r>
              <a:rPr lang="en-US" sz="3200" dirty="0" smtClean="0"/>
              <a:t>Using a vertical and perpendicular central ray, entre to the navicular</a:t>
            </a:r>
            <a:endParaRPr lang="en-US" sz="32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2592925" y="0"/>
            <a:ext cx="8911687" cy="889686"/>
          </a:xfrm>
        </p:spPr>
        <p:txBody>
          <a:bodyPr/>
          <a:lstStyle/>
          <a:p>
            <a:r>
              <a:rPr lang="en-US" b="1" dirty="0"/>
              <a:t>E</a:t>
            </a:r>
            <a:r>
              <a:rPr lang="en-US" b="1" dirty="0" smtClean="0"/>
              <a:t>thics</a:t>
            </a:r>
            <a:endParaRPr lang="en-US" b="1" dirty="0"/>
          </a:p>
        </p:txBody>
      </p:sp>
      <p:sp>
        <p:nvSpPr>
          <p:cNvPr id="1048615" name="Content Placeholder 2"/>
          <p:cNvSpPr>
            <a:spLocks noGrp="1"/>
          </p:cNvSpPr>
          <p:nvPr>
            <p:ph idx="1"/>
          </p:nvPr>
        </p:nvSpPr>
        <p:spPr>
          <a:xfrm>
            <a:off x="321276" y="1124464"/>
            <a:ext cx="11183336" cy="5597611"/>
          </a:xfrm>
        </p:spPr>
        <p:txBody>
          <a:bodyPr>
            <a:normAutofit fontScale="94444" lnSpcReduction="10000"/>
          </a:bodyPr>
          <a:lstStyle/>
          <a:p>
            <a:pPr marL="0" indent="0">
              <a:buNone/>
            </a:pPr>
            <a:r>
              <a:rPr lang="en-US" sz="3200" dirty="0" smtClean="0"/>
              <a:t>The dos’ and don’ts’ when dealing with a patient are;</a:t>
            </a:r>
          </a:p>
          <a:p>
            <a:r>
              <a:rPr lang="en-US" sz="3200" dirty="0" smtClean="0"/>
              <a:t>No request form no imaging</a:t>
            </a:r>
          </a:p>
          <a:p>
            <a:r>
              <a:rPr lang="en-US" sz="3200" dirty="0" smtClean="0"/>
              <a:t>No consent when needed no imaging</a:t>
            </a:r>
          </a:p>
          <a:p>
            <a:r>
              <a:rPr lang="en-US" sz="3200" dirty="0" smtClean="0"/>
              <a:t>No imaging under intoxication</a:t>
            </a:r>
          </a:p>
          <a:p>
            <a:r>
              <a:rPr lang="en-US" sz="3200" dirty="0" smtClean="0"/>
              <a:t>No abuse to patient</a:t>
            </a:r>
          </a:p>
          <a:p>
            <a:r>
              <a:rPr lang="en-US" sz="3200" dirty="0" smtClean="0"/>
              <a:t>Radiation protection</a:t>
            </a:r>
          </a:p>
          <a:p>
            <a:r>
              <a:rPr lang="en-US" sz="3200" dirty="0" smtClean="0"/>
              <a:t>Privacy of patient</a:t>
            </a:r>
          </a:p>
          <a:p>
            <a:r>
              <a:rPr lang="en-US" sz="3200" dirty="0" smtClean="0"/>
              <a:t>Prior patient preparation</a:t>
            </a:r>
          </a:p>
          <a:p>
            <a:r>
              <a:rPr lang="en-US" sz="3200" dirty="0" smtClean="0"/>
              <a:t>Records kept</a:t>
            </a:r>
          </a:p>
          <a:p>
            <a:r>
              <a:rPr lang="en-US" sz="3200" dirty="0" smtClean="0"/>
              <a:t>integrity</a:t>
            </a:r>
          </a:p>
          <a:p>
            <a:endParaRPr lang="en-US" dirty="0"/>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a:xfrm>
            <a:off x="1926337" y="195072"/>
            <a:ext cx="9578276" cy="950976"/>
          </a:xfrm>
        </p:spPr>
        <p:txBody>
          <a:bodyPr/>
          <a:lstStyle/>
          <a:p>
            <a:r>
              <a:rPr lang="en-US" b="1" dirty="0" smtClean="0"/>
              <a:t>iv)Hallux (big toe/great toe)</a:t>
            </a:r>
            <a:endParaRPr lang="en-US" b="1" dirty="0"/>
          </a:p>
        </p:txBody>
      </p:sp>
      <p:sp>
        <p:nvSpPr>
          <p:cNvPr id="1048734" name="Content Placeholder 2"/>
          <p:cNvSpPr>
            <a:spLocks noGrp="1"/>
          </p:cNvSpPr>
          <p:nvPr>
            <p:ph idx="1"/>
          </p:nvPr>
        </p:nvSpPr>
        <p:spPr>
          <a:xfrm>
            <a:off x="85344" y="1060704"/>
            <a:ext cx="12106656" cy="5657088"/>
          </a:xfrm>
        </p:spPr>
        <p:txBody>
          <a:bodyPr>
            <a:noAutofit/>
          </a:bodyPr>
          <a:lstStyle/>
          <a:p>
            <a:r>
              <a:rPr lang="en-US" sz="2800" b="1" dirty="0" smtClean="0"/>
              <a:t>Basic projections</a:t>
            </a:r>
          </a:p>
          <a:p>
            <a:pPr marL="400050" indent="-400050">
              <a:buAutoNum type="romanLcParenR"/>
            </a:pPr>
            <a:r>
              <a:rPr lang="en-US" sz="2800" b="1" dirty="0" err="1" smtClean="0"/>
              <a:t>Dorsi</a:t>
            </a:r>
            <a:r>
              <a:rPr lang="en-US" sz="2800" b="1" dirty="0" smtClean="0"/>
              <a:t> plantar </a:t>
            </a:r>
            <a:r>
              <a:rPr lang="en-US" sz="2800" dirty="0" smtClean="0"/>
              <a:t>– </a:t>
            </a:r>
            <a:r>
              <a:rPr lang="en-US" sz="2800" dirty="0" err="1" smtClean="0"/>
              <a:t>centre</a:t>
            </a:r>
            <a:r>
              <a:rPr lang="en-US" sz="2800" dirty="0" smtClean="0"/>
              <a:t> over 1</a:t>
            </a:r>
            <a:r>
              <a:rPr lang="en-US" sz="2800" baseline="30000" dirty="0" smtClean="0"/>
              <a:t>st</a:t>
            </a:r>
            <a:r>
              <a:rPr lang="en-US" sz="2800" dirty="0" smtClean="0"/>
              <a:t> metatarsal phalangeal joint</a:t>
            </a:r>
          </a:p>
          <a:p>
            <a:pPr marL="400050" indent="-400050">
              <a:buAutoNum type="romanLcParenR"/>
            </a:pPr>
            <a:r>
              <a:rPr lang="en-US" sz="2800" b="1" dirty="0" smtClean="0"/>
              <a:t>Dorsi-plantar oblique </a:t>
            </a:r>
            <a:r>
              <a:rPr lang="en-US" sz="2800" dirty="0" smtClean="0"/>
              <a:t>– </a:t>
            </a:r>
            <a:r>
              <a:rPr lang="en-US" sz="2800" dirty="0" err="1" smtClean="0"/>
              <a:t>centre</a:t>
            </a:r>
            <a:r>
              <a:rPr lang="en-US" sz="2800" dirty="0" smtClean="0"/>
              <a:t> over the metatarsal-phalangeal joint</a:t>
            </a:r>
          </a:p>
          <a:p>
            <a:pPr marL="400050" indent="-400050">
              <a:buAutoNum type="romanLcParenR"/>
            </a:pPr>
            <a:r>
              <a:rPr lang="en-US" sz="2800" b="1" dirty="0" smtClean="0"/>
              <a:t>Lateral view </a:t>
            </a:r>
            <a:r>
              <a:rPr lang="en-US" sz="2800" dirty="0" smtClean="0"/>
              <a:t>– the patient is seated on the x-ray table, the injured foot is rotated medially so as to bring the medial border of the foot into contact with the cassette, the heel is raised on a sand bag and the sole of the foot is obliquely positioned relation to the film. Centre over the </a:t>
            </a:r>
            <a:r>
              <a:rPr lang="en-US" sz="2800" dirty="0" err="1" smtClean="0"/>
              <a:t>thenar</a:t>
            </a:r>
            <a:r>
              <a:rPr lang="en-US" sz="2800" dirty="0" smtClean="0"/>
              <a:t> eminence of the great toe</a:t>
            </a:r>
          </a:p>
          <a:p>
            <a:pPr marL="0" indent="0">
              <a:buNone/>
            </a:pPr>
            <a:r>
              <a:rPr lang="en-US" sz="2800" b="1" dirty="0" smtClean="0"/>
              <a:t>Indication </a:t>
            </a:r>
            <a:r>
              <a:rPr lang="en-US" sz="2800" dirty="0" smtClean="0"/>
              <a:t>– FB, fracture, hallux valgus, acro-</a:t>
            </a:r>
            <a:r>
              <a:rPr lang="en-US" sz="2800" dirty="0" err="1" smtClean="0"/>
              <a:t>megally</a:t>
            </a:r>
            <a:endParaRPr lang="en-US" sz="2800" dirty="0" smtClean="0"/>
          </a:p>
          <a:p>
            <a:pPr marL="0" indent="0">
              <a:buNone/>
            </a:pPr>
            <a:endParaRPr lang="en-US" sz="3200" dirty="0"/>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a:xfrm>
            <a:off x="2592925" y="487680"/>
            <a:ext cx="8911687" cy="804672"/>
          </a:xfrm>
        </p:spPr>
        <p:txBody>
          <a:bodyPr/>
          <a:lstStyle/>
          <a:p>
            <a:r>
              <a:rPr lang="en-US" b="1" dirty="0" smtClean="0"/>
              <a:t>The calcaneus</a:t>
            </a:r>
            <a:endParaRPr lang="en-US" b="1" dirty="0"/>
          </a:p>
        </p:txBody>
      </p:sp>
      <p:sp>
        <p:nvSpPr>
          <p:cNvPr id="1048736" name="Content Placeholder 2"/>
          <p:cNvSpPr>
            <a:spLocks noGrp="1"/>
          </p:cNvSpPr>
          <p:nvPr>
            <p:ph idx="1"/>
          </p:nvPr>
        </p:nvSpPr>
        <p:spPr>
          <a:xfrm>
            <a:off x="377952" y="1146048"/>
            <a:ext cx="11728704" cy="5583936"/>
          </a:xfrm>
        </p:spPr>
        <p:txBody>
          <a:bodyPr>
            <a:normAutofit/>
          </a:bodyPr>
          <a:lstStyle/>
          <a:p>
            <a:r>
              <a:rPr lang="en-US" sz="3200" b="1" dirty="0" smtClean="0"/>
              <a:t>Indication</a:t>
            </a:r>
            <a:r>
              <a:rPr lang="en-US" sz="3200" dirty="0" smtClean="0"/>
              <a:t> – calcaneal spur, foreign body, fracture, acromegaly</a:t>
            </a:r>
          </a:p>
          <a:p>
            <a:r>
              <a:rPr lang="en-US" sz="3200" b="1" dirty="0" smtClean="0"/>
              <a:t>Basic views </a:t>
            </a:r>
            <a:r>
              <a:rPr lang="en-US" sz="3200" dirty="0" smtClean="0"/>
              <a:t>– lateral (single or both on the same plane) and axial</a:t>
            </a:r>
          </a:p>
          <a:p>
            <a:r>
              <a:rPr lang="en-US" sz="3200" b="1" dirty="0" smtClean="0"/>
              <a:t>Lateral </a:t>
            </a:r>
            <a:r>
              <a:rPr lang="en-US" sz="3200" dirty="0" smtClean="0"/>
              <a:t>– same as for the lateral of the foot (positioning). Centre at </a:t>
            </a:r>
            <a:r>
              <a:rPr lang="en-US" sz="3200" dirty="0" err="1" smtClean="0"/>
              <a:t>talo</a:t>
            </a:r>
            <a:r>
              <a:rPr lang="en-US" sz="3200" dirty="0" smtClean="0"/>
              <a:t>-calcaneal articulation</a:t>
            </a:r>
          </a:p>
          <a:p>
            <a:r>
              <a:rPr lang="en-US" sz="3200" b="1" dirty="0" smtClean="0"/>
              <a:t>Axial view </a:t>
            </a:r>
            <a:r>
              <a:rPr lang="en-US" sz="3200" dirty="0" smtClean="0"/>
              <a:t>– there are 4 ways of performing this position with the patient standing, sitting, lying prone or lying supine. The sitting and standing positions are most commonly used.</a:t>
            </a:r>
          </a:p>
          <a:p>
            <a:pPr marL="0" indent="0">
              <a:buNone/>
            </a:pPr>
            <a:endParaRPr lang="en-US" sz="3200" dirty="0"/>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Title 1"/>
          <p:cNvSpPr>
            <a:spLocks noGrp="1"/>
          </p:cNvSpPr>
          <p:nvPr>
            <p:ph type="title"/>
          </p:nvPr>
        </p:nvSpPr>
        <p:spPr>
          <a:xfrm>
            <a:off x="2592925" y="304800"/>
            <a:ext cx="8911687" cy="573024"/>
          </a:xfrm>
        </p:spPr>
        <p:txBody>
          <a:bodyPr>
            <a:normAutofit fontScale="90000"/>
          </a:bodyPr>
          <a:lstStyle/>
          <a:p>
            <a:r>
              <a:rPr lang="en-US" dirty="0" err="1" smtClean="0"/>
              <a:t>i</a:t>
            </a:r>
            <a:r>
              <a:rPr lang="en-US" dirty="0" smtClean="0"/>
              <a:t>) </a:t>
            </a:r>
            <a:r>
              <a:rPr lang="en-US" b="1" dirty="0" smtClean="0"/>
              <a:t>Patient standing</a:t>
            </a:r>
            <a:endParaRPr lang="en-US" b="1" dirty="0"/>
          </a:p>
        </p:txBody>
      </p:sp>
      <p:sp>
        <p:nvSpPr>
          <p:cNvPr id="1048738" name="Content Placeholder 2"/>
          <p:cNvSpPr>
            <a:spLocks noGrp="1"/>
          </p:cNvSpPr>
          <p:nvPr>
            <p:ph idx="1"/>
          </p:nvPr>
        </p:nvSpPr>
        <p:spPr>
          <a:xfrm>
            <a:off x="755904" y="1060704"/>
            <a:ext cx="11277600" cy="5583936"/>
          </a:xfrm>
        </p:spPr>
        <p:txBody>
          <a:bodyPr>
            <a:noAutofit/>
          </a:bodyPr>
          <a:lstStyle/>
          <a:p>
            <a:r>
              <a:rPr lang="en-US" sz="3200" dirty="0" smtClean="0"/>
              <a:t>The patient stands with one or both heels on the cassette which is placed on the floor. The patient the bends the knees slightly and leans forward with the chair in front of him for support.</a:t>
            </a:r>
          </a:p>
          <a:p>
            <a:r>
              <a:rPr lang="en-US" sz="3200" dirty="0" smtClean="0"/>
              <a:t>Centre to the heel or midway between the two heels, if both are being examined at the level of the upper border of the </a:t>
            </a:r>
            <a:r>
              <a:rPr lang="en-US" sz="3200" dirty="0" err="1" smtClean="0"/>
              <a:t>calcaneum</a:t>
            </a:r>
            <a:r>
              <a:rPr lang="en-US" sz="3200" dirty="0" smtClean="0"/>
              <a:t> with the tube angled 10-15 degrees towards the toes.</a:t>
            </a:r>
          </a:p>
          <a:p>
            <a:r>
              <a:rPr lang="en-US" sz="3200" dirty="0" smtClean="0"/>
              <a:t>If the knees are not flexed </a:t>
            </a:r>
            <a:r>
              <a:rPr lang="en-US" sz="3200" dirty="0" err="1" smtClean="0"/>
              <a:t>centre</a:t>
            </a:r>
            <a:r>
              <a:rPr lang="en-US" sz="3200" dirty="0" smtClean="0"/>
              <a:t> to the upper border of the </a:t>
            </a:r>
            <a:r>
              <a:rPr lang="en-US" sz="3200" dirty="0" err="1" smtClean="0"/>
              <a:t>calcaneum</a:t>
            </a:r>
            <a:r>
              <a:rPr lang="en-US" sz="3200" dirty="0" smtClean="0"/>
              <a:t> with the tube angled at 30 degrees towards the toes</a:t>
            </a:r>
            <a:endParaRPr lang="en-US" sz="3200" dirty="0"/>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
          <p:cNvSpPr>
            <a:spLocks noGrp="1"/>
          </p:cNvSpPr>
          <p:nvPr>
            <p:ph type="title"/>
          </p:nvPr>
        </p:nvSpPr>
        <p:spPr>
          <a:xfrm>
            <a:off x="2592925" y="219456"/>
            <a:ext cx="8911687" cy="1060704"/>
          </a:xfrm>
        </p:spPr>
        <p:txBody>
          <a:bodyPr/>
          <a:lstStyle/>
          <a:p>
            <a:r>
              <a:rPr lang="en-US" b="1" dirty="0" smtClean="0"/>
              <a:t>ii) Patient seated</a:t>
            </a:r>
            <a:endParaRPr lang="en-US" b="1" dirty="0"/>
          </a:p>
        </p:txBody>
      </p:sp>
      <p:sp>
        <p:nvSpPr>
          <p:cNvPr id="1048740" name="Content Placeholder 2"/>
          <p:cNvSpPr>
            <a:spLocks noGrp="1"/>
          </p:cNvSpPr>
          <p:nvPr>
            <p:ph idx="1"/>
          </p:nvPr>
        </p:nvSpPr>
        <p:spPr>
          <a:xfrm>
            <a:off x="585216" y="1280160"/>
            <a:ext cx="11875008" cy="5437632"/>
          </a:xfrm>
        </p:spPr>
        <p:txBody>
          <a:bodyPr>
            <a:normAutofit/>
          </a:bodyPr>
          <a:lstStyle/>
          <a:p>
            <a:r>
              <a:rPr lang="en-US" sz="3200" dirty="0" smtClean="0"/>
              <a:t>The patient sits on the x-ray table with the lower limb extended in the AP position. The ankles are flexed by use of bandage, placed around the fore part of the soles of the feet.</a:t>
            </a:r>
          </a:p>
          <a:p>
            <a:r>
              <a:rPr lang="en-US" sz="3200" dirty="0" smtClean="0"/>
              <a:t>An 18cmX24cm cassette appropriately marked is placed under the calcaneus to include the </a:t>
            </a:r>
            <a:r>
              <a:rPr lang="en-US" sz="3200" dirty="0" err="1" smtClean="0"/>
              <a:t>calcaneo</a:t>
            </a:r>
            <a:r>
              <a:rPr lang="en-US" sz="3200" dirty="0" smtClean="0"/>
              <a:t>-cuboid articulation</a:t>
            </a:r>
          </a:p>
          <a:p>
            <a:r>
              <a:rPr lang="en-US" sz="3200" dirty="0" smtClean="0"/>
              <a:t>Centre to the planter aspect of the heel with the central ray angled 40 degrees towards the ankle joint (or cephalad)</a:t>
            </a:r>
            <a:endParaRPr lang="en-US" sz="3200" dirty="0"/>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Title 1"/>
          <p:cNvSpPr>
            <a:spLocks noGrp="1"/>
          </p:cNvSpPr>
          <p:nvPr>
            <p:ph type="title"/>
          </p:nvPr>
        </p:nvSpPr>
        <p:spPr>
          <a:xfrm>
            <a:off x="2714845" y="158496"/>
            <a:ext cx="8911687" cy="1267968"/>
          </a:xfrm>
        </p:spPr>
        <p:txBody>
          <a:bodyPr/>
          <a:lstStyle/>
          <a:p>
            <a:r>
              <a:rPr lang="en-US" b="1" dirty="0" smtClean="0"/>
              <a:t>The </a:t>
            </a:r>
            <a:r>
              <a:rPr lang="en-US" b="1" dirty="0" err="1" smtClean="0"/>
              <a:t>talo</a:t>
            </a:r>
            <a:r>
              <a:rPr lang="en-US" b="1" dirty="0" smtClean="0"/>
              <a:t>-calcaneal articulation</a:t>
            </a:r>
            <a:endParaRPr lang="en-US" b="1" dirty="0"/>
          </a:p>
        </p:txBody>
      </p:sp>
      <p:sp>
        <p:nvSpPr>
          <p:cNvPr id="1048742" name="Content Placeholder 2"/>
          <p:cNvSpPr>
            <a:spLocks noGrp="1"/>
          </p:cNvSpPr>
          <p:nvPr>
            <p:ph idx="1"/>
          </p:nvPr>
        </p:nvSpPr>
        <p:spPr>
          <a:xfrm>
            <a:off x="548640" y="1194816"/>
            <a:ext cx="10955972" cy="5663184"/>
          </a:xfrm>
        </p:spPr>
        <p:txBody>
          <a:bodyPr>
            <a:normAutofit/>
          </a:bodyPr>
          <a:lstStyle/>
          <a:p>
            <a:r>
              <a:rPr lang="en-US" sz="2800" dirty="0" smtClean="0"/>
              <a:t>The most important of the inter-</a:t>
            </a:r>
            <a:r>
              <a:rPr lang="en-US" sz="2800" dirty="0" err="1" smtClean="0"/>
              <a:t>tasral</a:t>
            </a:r>
            <a:r>
              <a:rPr lang="en-US" sz="2800" dirty="0" smtClean="0"/>
              <a:t> joints is the </a:t>
            </a:r>
            <a:r>
              <a:rPr lang="en-US" sz="2800" dirty="0" err="1" smtClean="0"/>
              <a:t>talo</a:t>
            </a:r>
            <a:r>
              <a:rPr lang="en-US" sz="2800" dirty="0" smtClean="0"/>
              <a:t>-calcaneal joint which is a common request by the orthopedic surgeons. It is a common injury from heights.</a:t>
            </a:r>
          </a:p>
          <a:p>
            <a:r>
              <a:rPr lang="en-US" sz="2800" dirty="0" smtClean="0"/>
              <a:t>Articular surface is very irregular, can fully be demonstrated in stages.</a:t>
            </a:r>
          </a:p>
          <a:p>
            <a:r>
              <a:rPr lang="en-US" sz="2800" dirty="0" smtClean="0"/>
              <a:t>In order to be able to fully demonstrate this articulation, several oblique projections are taken in stages. Two positions of the foot are used </a:t>
            </a:r>
          </a:p>
          <a:p>
            <a:pPr marL="400050" indent="-400050">
              <a:buAutoNum type="romanLcParenR"/>
            </a:pPr>
            <a:r>
              <a:rPr lang="en-US" sz="2800" dirty="0" err="1" smtClean="0"/>
              <a:t>latero</a:t>
            </a:r>
            <a:r>
              <a:rPr lang="en-US" sz="2800" dirty="0" smtClean="0"/>
              <a:t>-medial oblique </a:t>
            </a:r>
          </a:p>
          <a:p>
            <a:pPr marL="400050" indent="-400050">
              <a:buAutoNum type="romanLcParenR"/>
            </a:pPr>
            <a:r>
              <a:rPr lang="en-US" sz="2800" dirty="0" smtClean="0"/>
              <a:t>Medio-lateral oblique</a:t>
            </a:r>
            <a:endParaRPr lang="en-US" sz="2800" dirty="0"/>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1"/>
          <p:cNvSpPr>
            <a:spLocks noGrp="1"/>
          </p:cNvSpPr>
          <p:nvPr>
            <p:ph type="title"/>
          </p:nvPr>
        </p:nvSpPr>
        <p:spPr>
          <a:xfrm>
            <a:off x="1743457" y="134112"/>
            <a:ext cx="9761156" cy="1109472"/>
          </a:xfrm>
        </p:spPr>
        <p:txBody>
          <a:bodyPr>
            <a:normAutofit/>
          </a:bodyPr>
          <a:lstStyle/>
          <a:p>
            <a:r>
              <a:rPr lang="en-US" dirty="0" smtClean="0"/>
              <a:t>a) </a:t>
            </a:r>
            <a:r>
              <a:rPr lang="en-US" dirty="0" err="1" smtClean="0"/>
              <a:t>Latero</a:t>
            </a:r>
            <a:r>
              <a:rPr lang="en-US" dirty="0" smtClean="0"/>
              <a:t>-medial oblique</a:t>
            </a:r>
            <a:endParaRPr lang="en-US" dirty="0"/>
          </a:p>
        </p:txBody>
      </p:sp>
      <p:sp>
        <p:nvSpPr>
          <p:cNvPr id="1048744" name="Content Placeholder 2"/>
          <p:cNvSpPr>
            <a:spLocks noGrp="1"/>
          </p:cNvSpPr>
          <p:nvPr>
            <p:ph idx="1"/>
          </p:nvPr>
        </p:nvSpPr>
        <p:spPr>
          <a:xfrm>
            <a:off x="914400" y="1097280"/>
            <a:ext cx="11472672" cy="5657088"/>
          </a:xfrm>
        </p:spPr>
        <p:txBody>
          <a:bodyPr>
            <a:normAutofit/>
          </a:bodyPr>
          <a:lstStyle/>
          <a:p>
            <a:r>
              <a:rPr lang="en-US" sz="2400" dirty="0" smtClean="0"/>
              <a:t>The patient sits and extends the leg on the x-ray table, with the plantar surface of the foot, perpendicular to the table top.</a:t>
            </a:r>
          </a:p>
          <a:p>
            <a:r>
              <a:rPr lang="en-US" sz="2400" dirty="0" smtClean="0"/>
              <a:t>The foot is then rotated 45 degrees medially and immobilized in that position.</a:t>
            </a:r>
          </a:p>
          <a:p>
            <a:r>
              <a:rPr lang="en-US" sz="2400" dirty="0" smtClean="0"/>
              <a:t>Centre 3cm below the lateral malleolus. </a:t>
            </a:r>
            <a:r>
              <a:rPr lang="en-US" sz="2400" dirty="0"/>
              <a:t>W</a:t>
            </a:r>
            <a:r>
              <a:rPr lang="en-US" sz="2400" dirty="0" smtClean="0"/>
              <a:t>ith the tube angled for each exposure in turn</a:t>
            </a:r>
          </a:p>
          <a:p>
            <a:pPr marL="400050" indent="-400050">
              <a:buAutoNum type="romanLcParenR"/>
            </a:pPr>
            <a:r>
              <a:rPr lang="en-US" sz="2400" dirty="0" smtClean="0"/>
              <a:t>40 degrees – demonstrate anterior part of the posterior </a:t>
            </a:r>
            <a:r>
              <a:rPr lang="en-US" sz="2400" dirty="0" err="1" smtClean="0"/>
              <a:t>talo</a:t>
            </a:r>
            <a:r>
              <a:rPr lang="en-US" sz="2400" dirty="0" smtClean="0"/>
              <a:t>-calcaneal articulation</a:t>
            </a:r>
          </a:p>
          <a:p>
            <a:pPr marL="400050" indent="-400050">
              <a:buAutoNum type="romanLcParenR"/>
            </a:pPr>
            <a:r>
              <a:rPr lang="en-US" sz="2400" dirty="0" smtClean="0"/>
              <a:t>20- 30 degrees to show the articulation between the talus and </a:t>
            </a:r>
            <a:r>
              <a:rPr lang="en-US" sz="2400" dirty="0" err="1" smtClean="0"/>
              <a:t>sustentaculum</a:t>
            </a:r>
            <a:r>
              <a:rPr lang="en-US" sz="2400" dirty="0" smtClean="0"/>
              <a:t> </a:t>
            </a:r>
            <a:r>
              <a:rPr lang="en-US" sz="2400" dirty="0" err="1" smtClean="0"/>
              <a:t>tali</a:t>
            </a:r>
            <a:endParaRPr lang="en-US" sz="2400" dirty="0" smtClean="0"/>
          </a:p>
          <a:p>
            <a:pPr marL="400050" indent="-400050">
              <a:buAutoNum type="romanLcParenR"/>
            </a:pPr>
            <a:r>
              <a:rPr lang="en-US" sz="2400" dirty="0" smtClean="0"/>
              <a:t>10 degrees cephalad to show the posterior </a:t>
            </a:r>
            <a:r>
              <a:rPr lang="en-US" sz="2400" dirty="0" err="1" smtClean="0"/>
              <a:t>talo</a:t>
            </a:r>
            <a:r>
              <a:rPr lang="en-US" sz="2400" dirty="0" smtClean="0"/>
              <a:t> calcaneal </a:t>
            </a:r>
            <a:r>
              <a:rPr lang="en-US" sz="2400" dirty="0" err="1" smtClean="0"/>
              <a:t>articulaton</a:t>
            </a:r>
            <a:endParaRPr lang="en-US" sz="2400" dirty="0"/>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dirty="0" smtClean="0"/>
              <a:t>b) Medio-lateral oblique</a:t>
            </a:r>
            <a:endParaRPr lang="en-US" dirty="0"/>
          </a:p>
        </p:txBody>
      </p:sp>
      <p:sp>
        <p:nvSpPr>
          <p:cNvPr id="1048746" name="Content Placeholder 2"/>
          <p:cNvSpPr>
            <a:spLocks noGrp="1"/>
          </p:cNvSpPr>
          <p:nvPr>
            <p:ph idx="1"/>
          </p:nvPr>
        </p:nvSpPr>
        <p:spPr>
          <a:xfrm>
            <a:off x="365760" y="1450848"/>
            <a:ext cx="11728704" cy="5145024"/>
          </a:xfrm>
        </p:spPr>
        <p:txBody>
          <a:bodyPr>
            <a:normAutofit/>
          </a:bodyPr>
          <a:lstStyle/>
          <a:p>
            <a:r>
              <a:rPr lang="en-US" sz="3600" dirty="0" smtClean="0"/>
              <a:t>From the above position the limb is rotated laterally until the foot is again at an angle of 45 degrees to the cassette and immobilized in that position.</a:t>
            </a:r>
          </a:p>
          <a:p>
            <a:r>
              <a:rPr lang="en-US" sz="3600" dirty="0" smtClean="0"/>
              <a:t>Centre 2.5cm below the medical malleolus, with the tube angled 15 degrees cephalad. This view demonstrates the SULCUS CALCANEI </a:t>
            </a:r>
            <a:endParaRPr lang="en-US" sz="3600" dirty="0"/>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Title 1"/>
          <p:cNvSpPr>
            <a:spLocks noGrp="1"/>
          </p:cNvSpPr>
          <p:nvPr>
            <p:ph type="title"/>
          </p:nvPr>
        </p:nvSpPr>
        <p:spPr>
          <a:xfrm>
            <a:off x="2592925" y="195072"/>
            <a:ext cx="8911687" cy="1231392"/>
          </a:xfrm>
        </p:spPr>
        <p:txBody>
          <a:bodyPr>
            <a:normAutofit/>
          </a:bodyPr>
          <a:lstStyle/>
          <a:p>
            <a:r>
              <a:rPr lang="en-US" b="1" i="1" dirty="0"/>
              <a:t>Toes</a:t>
            </a:r>
            <a:r>
              <a:rPr lang="en-US" dirty="0"/>
              <a:t/>
            </a:r>
            <a:br>
              <a:rPr lang="en-US" dirty="0"/>
            </a:br>
            <a:endParaRPr lang="en-US" dirty="0"/>
          </a:p>
        </p:txBody>
      </p:sp>
      <p:sp>
        <p:nvSpPr>
          <p:cNvPr id="1048748" name="Content Placeholder 2"/>
          <p:cNvSpPr>
            <a:spLocks noGrp="1"/>
          </p:cNvSpPr>
          <p:nvPr>
            <p:ph idx="1"/>
          </p:nvPr>
        </p:nvSpPr>
        <p:spPr>
          <a:xfrm>
            <a:off x="487680" y="2194560"/>
            <a:ext cx="10809668" cy="3777622"/>
          </a:xfrm>
        </p:spPr>
        <p:txBody>
          <a:bodyPr>
            <a:normAutofit fontScale="92500"/>
          </a:bodyPr>
          <a:lstStyle/>
          <a:p>
            <a:r>
              <a:rPr lang="en-US" sz="4000" dirty="0" smtClean="0"/>
              <a:t>Dorsi-plantar</a:t>
            </a:r>
            <a:r>
              <a:rPr lang="en-US" sz="4000" dirty="0"/>
              <a:t>, </a:t>
            </a:r>
            <a:r>
              <a:rPr lang="en-US" sz="4000" dirty="0" err="1"/>
              <a:t>dorsi</a:t>
            </a:r>
            <a:r>
              <a:rPr lang="en-US" sz="4000" dirty="0"/>
              <a:t> plantar oblique and lateral as for the foot but centering to the toe of  interest. Sub-</a:t>
            </a:r>
            <a:r>
              <a:rPr lang="en-US" sz="4000" dirty="0" err="1"/>
              <a:t>talar</a:t>
            </a:r>
            <a:r>
              <a:rPr lang="en-US" sz="4000" dirty="0"/>
              <a:t> joints also the same. </a:t>
            </a:r>
            <a:r>
              <a:rPr lang="en-US" sz="4000" b="1" dirty="0"/>
              <a:t>March</a:t>
            </a:r>
            <a:r>
              <a:rPr lang="en-US" sz="4000" dirty="0"/>
              <a:t> fracture may occur along the metatarsals common with marching soldiers.</a:t>
            </a:r>
          </a:p>
          <a:p>
            <a:pPr marL="0" indent="0">
              <a:buNone/>
            </a:pPr>
            <a:r>
              <a:rPr lang="en-GB" sz="4000" b="1" dirty="0"/>
              <a:t> </a:t>
            </a:r>
            <a:endParaRPr lang="en-US" sz="4000" dirty="0"/>
          </a:p>
          <a:p>
            <a:endParaRPr lang="en-US" dirty="0"/>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GB" b="1" dirty="0"/>
              <a:t>Ankle joint</a:t>
            </a:r>
            <a:r>
              <a:rPr lang="en-US" dirty="0"/>
              <a:t/>
            </a:r>
            <a:br>
              <a:rPr lang="en-US" dirty="0"/>
            </a:br>
            <a:endParaRPr lang="en-US" dirty="0"/>
          </a:p>
        </p:txBody>
      </p:sp>
      <p:sp>
        <p:nvSpPr>
          <p:cNvPr id="1048750" name="Content Placeholder 2"/>
          <p:cNvSpPr>
            <a:spLocks noGrp="1"/>
          </p:cNvSpPr>
          <p:nvPr>
            <p:ph idx="1"/>
          </p:nvPr>
        </p:nvSpPr>
        <p:spPr>
          <a:xfrm>
            <a:off x="682752" y="1255776"/>
            <a:ext cx="10821860" cy="4655446"/>
          </a:xfrm>
        </p:spPr>
        <p:txBody>
          <a:bodyPr>
            <a:normAutofit/>
          </a:bodyPr>
          <a:lstStyle/>
          <a:p>
            <a:r>
              <a:rPr lang="en-US" sz="4000" dirty="0"/>
              <a:t>Hinge synovial joint formed by talus and distal tibia and fibula</a:t>
            </a:r>
            <a:r>
              <a:rPr lang="en-US" sz="4000" dirty="0" smtClean="0"/>
              <a:t>.</a:t>
            </a:r>
          </a:p>
          <a:p>
            <a:r>
              <a:rPr lang="en-US" sz="4000" dirty="0" smtClean="0"/>
              <a:t>Indications - Potts fracture, dislocation/subluxation due to rapture or stretching of the lateral ligaments, pathology (osteoarthritis), foreign bodies</a:t>
            </a:r>
          </a:p>
          <a:p>
            <a:pPr marL="0" indent="0">
              <a:buNone/>
            </a:pPr>
            <a:endParaRPr lang="en-US" sz="4000" dirty="0"/>
          </a:p>
          <a:p>
            <a:endParaRPr lang="en-US" sz="4000" dirty="0"/>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a:xfrm>
            <a:off x="2592925" y="85344"/>
            <a:ext cx="4137059" cy="1011936"/>
          </a:xfrm>
        </p:spPr>
        <p:txBody>
          <a:bodyPr>
            <a:normAutofit fontScale="90000"/>
          </a:bodyPr>
          <a:lstStyle/>
          <a:p>
            <a:r>
              <a:rPr lang="en-GB" sz="4400" b="1" dirty="0"/>
              <a:t>Ankle joint</a:t>
            </a:r>
            <a:r>
              <a:rPr lang="en-US" dirty="0"/>
              <a:t/>
            </a:r>
            <a:br>
              <a:rPr lang="en-US" dirty="0"/>
            </a:br>
            <a:endParaRPr lang="en-US" dirty="0"/>
          </a:p>
        </p:txBody>
      </p:sp>
      <p:sp>
        <p:nvSpPr>
          <p:cNvPr id="1048752" name="Content Placeholder 2"/>
          <p:cNvSpPr>
            <a:spLocks noGrp="1"/>
          </p:cNvSpPr>
          <p:nvPr>
            <p:ph idx="1"/>
          </p:nvPr>
        </p:nvSpPr>
        <p:spPr>
          <a:xfrm>
            <a:off x="573024" y="853440"/>
            <a:ext cx="7741920" cy="5571744"/>
          </a:xfrm>
        </p:spPr>
        <p:txBody>
          <a:bodyPr>
            <a:noAutofit/>
          </a:bodyPr>
          <a:lstStyle/>
          <a:p>
            <a:pPr marL="0" indent="0">
              <a:buNone/>
            </a:pPr>
            <a:r>
              <a:rPr lang="en-US" sz="3600" b="1" dirty="0" smtClean="0"/>
              <a:t>Antero-Posterior </a:t>
            </a:r>
            <a:r>
              <a:rPr lang="en-US" sz="3600" b="1" dirty="0"/>
              <a:t>(AP</a:t>
            </a:r>
            <a:r>
              <a:rPr lang="en-US" sz="3600" dirty="0"/>
              <a:t>) </a:t>
            </a:r>
          </a:p>
          <a:p>
            <a:r>
              <a:rPr lang="en-US" sz="3600" dirty="0"/>
              <a:t>Patient sits on the X-ray couch, leg extended and foot medial rotation to make malleoli equidistant from the cassette. FFD 100 cm, 24x30 cm cassette used. Foot is vertical. Centre between the malleoli.</a:t>
            </a:r>
          </a:p>
          <a:p>
            <a:endParaRPr lang="en-US" sz="3600" dirty="0"/>
          </a:p>
        </p:txBody>
      </p:sp>
      <p:pic>
        <p:nvPicPr>
          <p:cNvPr id="2097175" name="Picture 3"/>
          <p:cNvPicPr>
            <a:picLocks noChangeAspect="1"/>
          </p:cNvPicPr>
          <p:nvPr/>
        </p:nvPicPr>
        <p:blipFill>
          <a:blip r:embed="rId2"/>
          <a:stretch>
            <a:fillRect/>
          </a:stretch>
        </p:blipFill>
        <p:spPr>
          <a:xfrm>
            <a:off x="8144256" y="853440"/>
            <a:ext cx="3949798" cy="2816543"/>
          </a:xfrm>
          <a:prstGeom prst="rect">
            <a:avLst/>
          </a:prstGeom>
          <a:ln>
            <a:noFill/>
          </a:ln>
          <a:effectLst>
            <a:softEdge rad="112500"/>
          </a:effec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normAutofit/>
          </a:bodyPr>
          <a:lstStyle/>
          <a:p>
            <a:r>
              <a:rPr lang="en-US" sz="4800" b="1" dirty="0" smtClean="0"/>
              <a:t>Effects of ionizing radiation</a:t>
            </a:r>
            <a:endParaRPr lang="en-US" sz="4800" b="1" dirty="0"/>
          </a:p>
        </p:txBody>
      </p:sp>
      <p:sp>
        <p:nvSpPr>
          <p:cNvPr id="1048619" name="Content Placeholder 2"/>
          <p:cNvSpPr>
            <a:spLocks noGrp="1"/>
          </p:cNvSpPr>
          <p:nvPr>
            <p:ph idx="1"/>
          </p:nvPr>
        </p:nvSpPr>
        <p:spPr>
          <a:xfrm>
            <a:off x="889686" y="1470454"/>
            <a:ext cx="10614926" cy="5189837"/>
          </a:xfrm>
        </p:spPr>
        <p:txBody>
          <a:bodyPr>
            <a:noAutofit/>
          </a:bodyPr>
          <a:lstStyle/>
          <a:p>
            <a:r>
              <a:rPr lang="en-US" sz="3200" dirty="0" smtClean="0"/>
              <a:t>Ionizing radiation has harmful effects</a:t>
            </a:r>
          </a:p>
          <a:p>
            <a:r>
              <a:rPr lang="en-US" sz="3200" dirty="0" smtClean="0"/>
              <a:t>These are somatic and genetic</a:t>
            </a:r>
          </a:p>
          <a:p>
            <a:r>
              <a:rPr lang="en-US" sz="3200" dirty="0" smtClean="0"/>
              <a:t>somatic affect the person who is irradiated and are hair loss, cataract, erythema, still birth, abortion, life shortening, vomiting, cell death and leukemia</a:t>
            </a:r>
          </a:p>
          <a:p>
            <a:r>
              <a:rPr lang="en-US" sz="3200" dirty="0" smtClean="0"/>
              <a:t>Genetic effects manifest in the offspring and entail body deformities due to gonad cells damage</a:t>
            </a:r>
            <a:endParaRPr lang="en-US" sz="3200" dirty="0"/>
          </a:p>
        </p:txBody>
      </p:sp>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
          <p:cNvSpPr>
            <a:spLocks noGrp="1"/>
          </p:cNvSpPr>
          <p:nvPr>
            <p:ph type="title"/>
          </p:nvPr>
        </p:nvSpPr>
        <p:spPr>
          <a:xfrm>
            <a:off x="2592925" y="0"/>
            <a:ext cx="8911687" cy="1243584"/>
          </a:xfrm>
        </p:spPr>
        <p:txBody>
          <a:bodyPr/>
          <a:lstStyle/>
          <a:p>
            <a:r>
              <a:rPr lang="en-US" b="1" dirty="0"/>
              <a:t>Lateral</a:t>
            </a:r>
            <a:r>
              <a:rPr lang="en-US" dirty="0"/>
              <a:t/>
            </a:r>
            <a:br>
              <a:rPr lang="en-US" dirty="0"/>
            </a:br>
            <a:endParaRPr lang="en-US" dirty="0"/>
          </a:p>
        </p:txBody>
      </p:sp>
      <p:sp>
        <p:nvSpPr>
          <p:cNvPr id="1048754" name="Content Placeholder 2"/>
          <p:cNvSpPr>
            <a:spLocks noGrp="1"/>
          </p:cNvSpPr>
          <p:nvPr>
            <p:ph idx="1"/>
          </p:nvPr>
        </p:nvSpPr>
        <p:spPr>
          <a:xfrm>
            <a:off x="353568" y="1243584"/>
            <a:ext cx="6498336" cy="5614416"/>
          </a:xfrm>
        </p:spPr>
        <p:txBody>
          <a:bodyPr>
            <a:normAutofit fontScale="92500"/>
          </a:bodyPr>
          <a:lstStyle/>
          <a:p>
            <a:r>
              <a:rPr lang="en-US" sz="3600" dirty="0" smtClean="0"/>
              <a:t>Patient </a:t>
            </a:r>
            <a:r>
              <a:rPr lang="en-US" sz="3600" dirty="0"/>
              <a:t>is rotated to injured side. Ankle joint and knee in contact with cassette. Malleoli superimposed</a:t>
            </a:r>
            <a:r>
              <a:rPr lang="en-US" sz="3600" dirty="0" smtClean="0"/>
              <a:t>.</a:t>
            </a:r>
          </a:p>
          <a:p>
            <a:r>
              <a:rPr lang="en-US" sz="3600" dirty="0" smtClean="0"/>
              <a:t> </a:t>
            </a:r>
            <a:r>
              <a:rPr lang="en-US" sz="3600" dirty="0"/>
              <a:t>Centre to medial malleolus. Stress views could be done. This is applied by the surgeon. </a:t>
            </a:r>
            <a:r>
              <a:rPr lang="en-US" sz="3600" b="1" dirty="0"/>
              <a:t>Potts</a:t>
            </a:r>
            <a:r>
              <a:rPr lang="en-US" sz="3600" dirty="0"/>
              <a:t> fracture may occur along distal tibia.</a:t>
            </a:r>
          </a:p>
          <a:p>
            <a:endParaRPr lang="en-US" dirty="0"/>
          </a:p>
        </p:txBody>
      </p:sp>
      <p:pic>
        <p:nvPicPr>
          <p:cNvPr id="2097176" name="Picture 3"/>
          <p:cNvPicPr>
            <a:picLocks noChangeAspect="1"/>
          </p:cNvPicPr>
          <p:nvPr/>
        </p:nvPicPr>
        <p:blipFill>
          <a:blip r:embed="rId2"/>
          <a:stretch>
            <a:fillRect/>
          </a:stretch>
        </p:blipFill>
        <p:spPr>
          <a:xfrm>
            <a:off x="7083552" y="304800"/>
            <a:ext cx="5108447" cy="3112040"/>
          </a:xfrm>
          <a:prstGeom prst="rect">
            <a:avLst/>
          </a:prstGeom>
          <a:ln>
            <a:noFill/>
          </a:ln>
          <a:effectLst>
            <a:softEdge rad="112500"/>
          </a:effectLst>
        </p:spPr>
      </p:pic>
      <p:pic>
        <p:nvPicPr>
          <p:cNvPr id="2097177" name="Picture 5"/>
          <p:cNvPicPr>
            <a:picLocks noChangeAspect="1"/>
          </p:cNvPicPr>
          <p:nvPr/>
        </p:nvPicPr>
        <p:blipFill>
          <a:blip r:embed="rId3"/>
          <a:stretch>
            <a:fillRect/>
          </a:stretch>
        </p:blipFill>
        <p:spPr>
          <a:xfrm>
            <a:off x="7668508" y="3416839"/>
            <a:ext cx="3674023" cy="3441161"/>
          </a:xfrm>
          <a:prstGeom prst="ellipse">
            <a:avLst/>
          </a:prstGeom>
          <a:ln>
            <a:noFill/>
          </a:ln>
          <a:effectLst>
            <a:softEdge rad="112500"/>
          </a:effectLst>
        </p:spPr>
      </p:pic>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b="1" dirty="0" smtClean="0"/>
              <a:t>Special circumstances</a:t>
            </a:r>
            <a:endParaRPr lang="en-US" b="1" dirty="0"/>
          </a:p>
        </p:txBody>
      </p:sp>
      <p:sp>
        <p:nvSpPr>
          <p:cNvPr id="1048756" name="Content Placeholder 2"/>
          <p:cNvSpPr>
            <a:spLocks noGrp="1"/>
          </p:cNvSpPr>
          <p:nvPr>
            <p:ph idx="1"/>
          </p:nvPr>
        </p:nvSpPr>
        <p:spPr>
          <a:xfrm>
            <a:off x="414528" y="1475232"/>
            <a:ext cx="11090084" cy="4435990"/>
          </a:xfrm>
        </p:spPr>
        <p:txBody>
          <a:bodyPr>
            <a:normAutofit/>
          </a:bodyPr>
          <a:lstStyle/>
          <a:p>
            <a:pPr>
              <a:buAutoNum type="arabicPeriod"/>
            </a:pPr>
            <a:r>
              <a:rPr lang="en-US" sz="3600" dirty="0" smtClean="0"/>
              <a:t>A horizontal beam may be used to obtain a lateral view when the patient can not turn on the side being examined or the lateral projection</a:t>
            </a:r>
          </a:p>
          <a:p>
            <a:pPr>
              <a:buAutoNum type="arabicPeriod"/>
            </a:pPr>
            <a:r>
              <a:rPr lang="en-US" sz="3600" dirty="0" smtClean="0"/>
              <a:t>When the patient has injuries or bruises on the lateral aspect of the ankle joint, a </a:t>
            </a:r>
            <a:r>
              <a:rPr lang="en-US" sz="3600" dirty="0" err="1" smtClean="0"/>
              <a:t>latero</a:t>
            </a:r>
            <a:r>
              <a:rPr lang="en-US" sz="3600" dirty="0" smtClean="0"/>
              <a:t>-medial view is done</a:t>
            </a:r>
            <a:endParaRPr lang="en-US" sz="3600" dirty="0"/>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a:xfrm>
            <a:off x="2133601" y="353568"/>
            <a:ext cx="9371012" cy="1085088"/>
          </a:xfrm>
        </p:spPr>
        <p:txBody>
          <a:bodyPr/>
          <a:lstStyle/>
          <a:p>
            <a:r>
              <a:rPr lang="en-US" b="1" dirty="0" smtClean="0"/>
              <a:t>Supplementary views</a:t>
            </a:r>
            <a:endParaRPr lang="en-US" b="1" dirty="0"/>
          </a:p>
        </p:txBody>
      </p:sp>
      <p:sp>
        <p:nvSpPr>
          <p:cNvPr id="1048758" name="Content Placeholder 2"/>
          <p:cNvSpPr>
            <a:spLocks noGrp="1"/>
          </p:cNvSpPr>
          <p:nvPr>
            <p:ph idx="1"/>
          </p:nvPr>
        </p:nvSpPr>
        <p:spPr>
          <a:xfrm>
            <a:off x="938784" y="1011936"/>
            <a:ext cx="11167872" cy="5474208"/>
          </a:xfrm>
        </p:spPr>
        <p:txBody>
          <a:bodyPr>
            <a:noAutofit/>
          </a:bodyPr>
          <a:lstStyle/>
          <a:p>
            <a:pPr marL="400050" indent="-400050">
              <a:buAutoNum type="romanLcParenR"/>
            </a:pPr>
            <a:r>
              <a:rPr lang="en-US" sz="2400" b="1" dirty="0" smtClean="0"/>
              <a:t>Oblique – </a:t>
            </a:r>
            <a:r>
              <a:rPr lang="en-US" sz="2400" dirty="0" smtClean="0"/>
              <a:t>45 degrees  rotation either medial or lateral. Centre midway between the malleoli</a:t>
            </a:r>
          </a:p>
          <a:p>
            <a:pPr marL="400050" indent="-400050">
              <a:buAutoNum type="romanLcParenR"/>
            </a:pPr>
            <a:r>
              <a:rPr lang="en-US" sz="2400" b="1" dirty="0" smtClean="0"/>
              <a:t>Lateral – oblique </a:t>
            </a:r>
            <a:r>
              <a:rPr lang="en-US" sz="2400" dirty="0" smtClean="0"/>
              <a:t>– The patient makes further lateral rotation to make 40 degrees with the cassette surface and the patella in contact with the table. Centre to the ankle joint with the tube angled 20 degrees </a:t>
            </a:r>
            <a:r>
              <a:rPr lang="en-US" sz="2400" dirty="0" err="1" smtClean="0"/>
              <a:t>caudad</a:t>
            </a:r>
            <a:endParaRPr lang="en-US" sz="2400" dirty="0" smtClean="0"/>
          </a:p>
          <a:p>
            <a:pPr marL="400050" indent="-400050">
              <a:buAutoNum type="romanLcParenR"/>
            </a:pPr>
            <a:r>
              <a:rPr lang="en-US" sz="2400" b="1" dirty="0" smtClean="0"/>
              <a:t>AP in forced eversion and inversion (stress views) – </a:t>
            </a:r>
            <a:r>
              <a:rPr lang="en-US" sz="2400" dirty="0" smtClean="0"/>
              <a:t>This stress views are indicated in suspected subluxation due to over stretched or torn medial and lateral ligaments following trauma</a:t>
            </a:r>
          </a:p>
          <a:p>
            <a:pPr marL="0" indent="0">
              <a:buNone/>
            </a:pPr>
            <a:r>
              <a:rPr lang="en-US" sz="2400" dirty="0" smtClean="0"/>
              <a:t>Patient position – patient is placed s for basic AP view. The ankle is then forcibly inverted and everted in turn by an orthopedic surgeon wearing lead rubber gloves and apron</a:t>
            </a:r>
            <a:endParaRPr lang="en-US" sz="2400" dirty="0"/>
          </a:p>
        </p:txBody>
      </p:sp>
    </p:spTree>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Title 1"/>
          <p:cNvSpPr>
            <a:spLocks noGrp="1"/>
          </p:cNvSpPr>
          <p:nvPr>
            <p:ph type="title"/>
          </p:nvPr>
        </p:nvSpPr>
        <p:spPr>
          <a:xfrm>
            <a:off x="2592925" y="256032"/>
            <a:ext cx="8911687" cy="963168"/>
          </a:xfrm>
        </p:spPr>
        <p:txBody>
          <a:bodyPr>
            <a:normAutofit fontScale="90000"/>
          </a:bodyPr>
          <a:lstStyle/>
          <a:p>
            <a:r>
              <a:rPr lang="en-US" b="1" i="1" dirty="0"/>
              <a:t>Tibia and Fibula</a:t>
            </a:r>
            <a:r>
              <a:rPr lang="en-US" dirty="0"/>
              <a:t/>
            </a:r>
            <a:br>
              <a:rPr lang="en-US" dirty="0"/>
            </a:br>
            <a:endParaRPr lang="en-US" dirty="0"/>
          </a:p>
        </p:txBody>
      </p:sp>
      <p:sp>
        <p:nvSpPr>
          <p:cNvPr id="1048760" name="Content Placeholder 2"/>
          <p:cNvSpPr>
            <a:spLocks noGrp="1"/>
          </p:cNvSpPr>
          <p:nvPr>
            <p:ph idx="1"/>
          </p:nvPr>
        </p:nvSpPr>
        <p:spPr>
          <a:xfrm>
            <a:off x="512064" y="1048512"/>
            <a:ext cx="10992548" cy="5583936"/>
          </a:xfrm>
        </p:spPr>
        <p:txBody>
          <a:bodyPr>
            <a:noAutofit/>
          </a:bodyPr>
          <a:lstStyle/>
          <a:p>
            <a:r>
              <a:rPr lang="en-US" sz="3200" dirty="0" smtClean="0"/>
              <a:t>Normally </a:t>
            </a:r>
            <a:r>
              <a:rPr lang="en-US" sz="3200" dirty="0"/>
              <a:t>called lower leg. AP and lateral </a:t>
            </a:r>
            <a:r>
              <a:rPr lang="en-US" sz="3200" dirty="0" smtClean="0"/>
              <a:t>done.</a:t>
            </a:r>
          </a:p>
          <a:p>
            <a:r>
              <a:rPr lang="en-US" sz="3200" dirty="0" smtClean="0"/>
              <a:t>Indications- fracture, pathology (Osteomyelitis, </a:t>
            </a:r>
            <a:r>
              <a:rPr lang="en-US" sz="3200" dirty="0" err="1" smtClean="0"/>
              <a:t>cysticercocis</a:t>
            </a:r>
            <a:r>
              <a:rPr lang="en-US" sz="3200" dirty="0" smtClean="0"/>
              <a:t>-parasitic calcification</a:t>
            </a:r>
          </a:p>
          <a:p>
            <a:r>
              <a:rPr lang="en-US" sz="3200" b="1" dirty="0" smtClean="0"/>
              <a:t>AP</a:t>
            </a:r>
            <a:r>
              <a:rPr lang="en-US" sz="3200" dirty="0" smtClean="0"/>
              <a:t>- </a:t>
            </a:r>
            <a:r>
              <a:rPr lang="en-US" sz="3200" dirty="0"/>
              <a:t>Patient sits on the couch, knee extended, malleoli equidistant, 30x40 cassette used. Centre to middle of leg and include joint near point of injury if not all joints</a:t>
            </a:r>
          </a:p>
          <a:p>
            <a:pPr marL="0" indent="0">
              <a:buNone/>
            </a:pPr>
            <a:endParaRPr lang="en-US" sz="3200" dirty="0"/>
          </a:p>
          <a:p>
            <a:endParaRPr lang="en-US" sz="3200" dirty="0"/>
          </a:p>
        </p:txBody>
      </p:sp>
    </p:spTree>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4"/>
          <p:cNvPicPr>
            <a:picLocks noChangeAspect="1"/>
          </p:cNvPicPr>
          <p:nvPr/>
        </p:nvPicPr>
        <p:blipFill>
          <a:blip r:embed="rId2"/>
          <a:stretch>
            <a:fillRect/>
          </a:stretch>
        </p:blipFill>
        <p:spPr>
          <a:xfrm>
            <a:off x="5849778" y="3244334"/>
            <a:ext cx="4953762" cy="3328415"/>
          </a:xfrm>
          <a:prstGeom prst="rect">
            <a:avLst/>
          </a:prstGeom>
          <a:ln>
            <a:noFill/>
          </a:ln>
          <a:effectLst>
            <a:softEdge rad="112500"/>
          </a:effectLst>
        </p:spPr>
      </p:pic>
      <p:pic>
        <p:nvPicPr>
          <p:cNvPr id="2097179" name="Picture 3"/>
          <p:cNvPicPr>
            <a:picLocks noChangeAspect="1"/>
          </p:cNvPicPr>
          <p:nvPr/>
        </p:nvPicPr>
        <p:blipFill>
          <a:blip r:embed="rId3"/>
          <a:stretch>
            <a:fillRect/>
          </a:stretch>
        </p:blipFill>
        <p:spPr>
          <a:xfrm>
            <a:off x="338994" y="3206495"/>
            <a:ext cx="5510784" cy="3328415"/>
          </a:xfrm>
          <a:prstGeom prst="rect">
            <a:avLst/>
          </a:prstGeom>
          <a:ln>
            <a:noFill/>
          </a:ln>
          <a:effectLst>
            <a:softEdge rad="112500"/>
          </a:effectLst>
        </p:spPr>
      </p:pic>
      <p:sp>
        <p:nvSpPr>
          <p:cNvPr id="1048761" name="Title 1"/>
          <p:cNvSpPr>
            <a:spLocks noGrp="1"/>
          </p:cNvSpPr>
          <p:nvPr>
            <p:ph type="title"/>
          </p:nvPr>
        </p:nvSpPr>
        <p:spPr>
          <a:xfrm>
            <a:off x="2592925" y="0"/>
            <a:ext cx="8911687" cy="1304544"/>
          </a:xfrm>
        </p:spPr>
        <p:txBody>
          <a:bodyPr>
            <a:normAutofit/>
          </a:bodyPr>
          <a:lstStyle/>
          <a:p>
            <a:r>
              <a:rPr lang="en-US" b="1" dirty="0"/>
              <a:t>Lateral</a:t>
            </a:r>
            <a:r>
              <a:rPr lang="en-US" dirty="0"/>
              <a:t/>
            </a:r>
            <a:br>
              <a:rPr lang="en-US" dirty="0"/>
            </a:br>
            <a:endParaRPr lang="en-US" dirty="0"/>
          </a:p>
        </p:txBody>
      </p:sp>
      <p:sp>
        <p:nvSpPr>
          <p:cNvPr id="1048762" name="Content Placeholder 2"/>
          <p:cNvSpPr>
            <a:spLocks noGrp="1"/>
          </p:cNvSpPr>
          <p:nvPr>
            <p:ph idx="1"/>
          </p:nvPr>
        </p:nvSpPr>
        <p:spPr>
          <a:xfrm>
            <a:off x="621792" y="1085088"/>
            <a:ext cx="10882820" cy="1828800"/>
          </a:xfrm>
        </p:spPr>
        <p:txBody>
          <a:bodyPr>
            <a:noAutofit/>
          </a:bodyPr>
          <a:lstStyle/>
          <a:p>
            <a:r>
              <a:rPr lang="en-US" sz="3200" dirty="0" smtClean="0"/>
              <a:t>Patient </a:t>
            </a:r>
            <a:r>
              <a:rPr lang="en-US" sz="3200" dirty="0"/>
              <a:t>(Pt) is rotated to injured side, knee flexed, malleoli superimposed. Centre to middle leg. Horizontal beam used on patients on traction. FFD 100cm and same cassette used as in AP projection</a:t>
            </a:r>
          </a:p>
        </p:txBody>
      </p:sp>
      <p:sp>
        <p:nvSpPr>
          <p:cNvPr id="1048763" name="Rectangle 5"/>
          <p:cNvSpPr/>
          <p:nvPr/>
        </p:nvSpPr>
        <p:spPr>
          <a:xfrm>
            <a:off x="2253281" y="3814310"/>
            <a:ext cx="492443" cy="369332"/>
          </a:xfrm>
          <a:prstGeom prst="rect">
            <a:avLst/>
          </a:prstGeom>
        </p:spPr>
        <p:txBody>
          <a:bodyPr wrap="none">
            <a:spAutoFit/>
          </a:bodyPr>
          <a:lstStyle/>
          <a:p>
            <a:r>
              <a:rPr lang="en-US" dirty="0"/>
              <a:t>AP</a:t>
            </a:r>
          </a:p>
        </p:txBody>
      </p:sp>
      <p:sp>
        <p:nvSpPr>
          <p:cNvPr id="1048764" name="Rectangle 6"/>
          <p:cNvSpPr/>
          <p:nvPr/>
        </p:nvSpPr>
        <p:spPr>
          <a:xfrm>
            <a:off x="7290816" y="3244334"/>
            <a:ext cx="1146048" cy="369332"/>
          </a:xfrm>
          <a:prstGeom prst="rect">
            <a:avLst/>
          </a:prstGeom>
        </p:spPr>
        <p:txBody>
          <a:bodyPr wrap="square">
            <a:spAutoFit/>
          </a:bodyPr>
          <a:lstStyle/>
          <a:p>
            <a:r>
              <a:rPr lang="en-US" dirty="0"/>
              <a:t>Lateral</a:t>
            </a:r>
          </a:p>
        </p:txBody>
      </p:sp>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a:xfrm>
            <a:off x="1767841" y="219456"/>
            <a:ext cx="9736772" cy="731520"/>
          </a:xfrm>
        </p:spPr>
        <p:txBody>
          <a:bodyPr/>
          <a:lstStyle/>
          <a:p>
            <a:r>
              <a:rPr lang="en-US" b="1" dirty="0" smtClean="0"/>
              <a:t>Special circumstances</a:t>
            </a:r>
            <a:endParaRPr lang="en-US" b="1" dirty="0"/>
          </a:p>
        </p:txBody>
      </p:sp>
      <p:sp>
        <p:nvSpPr>
          <p:cNvPr id="1048766" name="Content Placeholder 2"/>
          <p:cNvSpPr>
            <a:spLocks noGrp="1"/>
          </p:cNvSpPr>
          <p:nvPr>
            <p:ph idx="1"/>
          </p:nvPr>
        </p:nvSpPr>
        <p:spPr>
          <a:xfrm>
            <a:off x="438912" y="1133856"/>
            <a:ext cx="11065700" cy="5522976"/>
          </a:xfrm>
        </p:spPr>
        <p:txBody>
          <a:bodyPr>
            <a:normAutofit/>
          </a:bodyPr>
          <a:lstStyle/>
          <a:p>
            <a:pPr marL="400050" indent="-400050">
              <a:buAutoNum type="romanLcParenR"/>
            </a:pPr>
            <a:r>
              <a:rPr lang="en-US" sz="2400" dirty="0" smtClean="0"/>
              <a:t>When it is impossible to include the whole tibia/fibula on one film additional views of either the ankle or knee joint are necessary</a:t>
            </a:r>
          </a:p>
          <a:p>
            <a:pPr marL="400050" indent="-400050">
              <a:buAutoNum type="romanLcParenR"/>
            </a:pPr>
            <a:r>
              <a:rPr lang="en-US" sz="2400" dirty="0" smtClean="0"/>
              <a:t>When the patient is unable to rotate the leg into the basic lateral position, the lateral view is taken using a lateral beam.</a:t>
            </a:r>
          </a:p>
          <a:p>
            <a:pPr marL="0" indent="0">
              <a:buNone/>
            </a:pPr>
            <a:r>
              <a:rPr lang="en-US" sz="2400" b="1" dirty="0" smtClean="0"/>
              <a:t>Supplementary views </a:t>
            </a:r>
          </a:p>
          <a:p>
            <a:pPr marL="400050" indent="-400050">
              <a:buAutoNum type="romanLcParenR"/>
            </a:pPr>
            <a:r>
              <a:rPr lang="en-US" sz="2400" b="1" dirty="0" smtClean="0"/>
              <a:t>Localized views </a:t>
            </a:r>
            <a:r>
              <a:rPr lang="en-US" sz="2400" dirty="0" smtClean="0"/>
              <a:t>- In additional to the basic views two or more oblique views of any lesion may be required.</a:t>
            </a:r>
          </a:p>
          <a:p>
            <a:pPr marL="400050" indent="-400050">
              <a:buAutoNum type="romanLcParenR"/>
            </a:pPr>
            <a:r>
              <a:rPr lang="en-US" sz="2400" b="1" dirty="0" smtClean="0"/>
              <a:t>Proximal </a:t>
            </a:r>
            <a:r>
              <a:rPr lang="en-US" sz="2400" b="1" dirty="0" err="1" smtClean="0"/>
              <a:t>tibio</a:t>
            </a:r>
            <a:r>
              <a:rPr lang="en-US" sz="2400" b="1" dirty="0" smtClean="0"/>
              <a:t>-fibula joint </a:t>
            </a:r>
            <a:r>
              <a:rPr lang="en-US" sz="2400" dirty="0" smtClean="0"/>
              <a:t>– from the basic AP position the leg is medially rotated about 10 degrees and immobilized in that position. Centre the head of the fibula</a:t>
            </a:r>
          </a:p>
          <a:p>
            <a:pPr marL="0" indent="0">
              <a:buNone/>
            </a:pPr>
            <a:r>
              <a:rPr lang="en-US" sz="2400" dirty="0" smtClean="0"/>
              <a:t>Additional examination :- arteriography, venography, CT, MRI</a:t>
            </a:r>
          </a:p>
          <a:p>
            <a:pPr marL="400050" indent="-400050">
              <a:buAutoNum type="romanLcParenR"/>
            </a:pPr>
            <a:endParaRPr lang="en-US" sz="2400" dirty="0"/>
          </a:p>
        </p:txBody>
      </p:sp>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a:xfrm>
            <a:off x="2592925" y="243840"/>
            <a:ext cx="8911687" cy="890016"/>
          </a:xfrm>
        </p:spPr>
        <p:txBody>
          <a:bodyPr>
            <a:normAutofit fontScale="90000"/>
          </a:bodyPr>
          <a:lstStyle/>
          <a:p>
            <a:r>
              <a:rPr lang="en-GB" b="1" dirty="0"/>
              <a:t>Knee </a:t>
            </a:r>
            <a:r>
              <a:rPr lang="en-GB" b="1" dirty="0" smtClean="0"/>
              <a:t>joint </a:t>
            </a:r>
            <a:r>
              <a:rPr lang="en-US" dirty="0"/>
              <a:t/>
            </a:r>
            <a:br>
              <a:rPr lang="en-US" dirty="0"/>
            </a:br>
            <a:endParaRPr lang="en-US" dirty="0"/>
          </a:p>
        </p:txBody>
      </p:sp>
      <p:sp>
        <p:nvSpPr>
          <p:cNvPr id="1048768" name="Content Placeholder 2"/>
          <p:cNvSpPr>
            <a:spLocks noGrp="1"/>
          </p:cNvSpPr>
          <p:nvPr>
            <p:ph idx="1"/>
          </p:nvPr>
        </p:nvSpPr>
        <p:spPr>
          <a:xfrm>
            <a:off x="316992" y="987552"/>
            <a:ext cx="11187620" cy="5870448"/>
          </a:xfrm>
        </p:spPr>
        <p:txBody>
          <a:bodyPr>
            <a:normAutofit/>
          </a:bodyPr>
          <a:lstStyle/>
          <a:p>
            <a:r>
              <a:rPr lang="en-GB" sz="4000" dirty="0" smtClean="0"/>
              <a:t>Synovial </a:t>
            </a:r>
            <a:r>
              <a:rPr lang="en-GB" sz="4000" dirty="0"/>
              <a:t>hinge joint formed by femoral condyles, tibia and posterior aspect of patella</a:t>
            </a:r>
            <a:r>
              <a:rPr lang="en-GB" sz="4000" dirty="0" smtClean="0"/>
              <a:t>.</a:t>
            </a:r>
          </a:p>
          <a:p>
            <a:r>
              <a:rPr lang="en-GB" sz="4000" dirty="0" smtClean="0"/>
              <a:t>Indications :- fracture, dislocation, effusion of the joint, osteoarthritis, </a:t>
            </a:r>
            <a:r>
              <a:rPr lang="en-GB" sz="4000" dirty="0" err="1" smtClean="0"/>
              <a:t>lipo-hemarthrosis</a:t>
            </a:r>
            <a:r>
              <a:rPr lang="en-GB" sz="4000" dirty="0" smtClean="0"/>
              <a:t>, foreign body, genu </a:t>
            </a:r>
            <a:r>
              <a:rPr lang="en-GB" sz="4000" dirty="0" err="1" smtClean="0"/>
              <a:t>valgum</a:t>
            </a:r>
            <a:r>
              <a:rPr lang="en-GB" sz="4000" dirty="0" smtClean="0"/>
              <a:t> (knock knees), genu </a:t>
            </a:r>
            <a:r>
              <a:rPr lang="en-GB" sz="4000" dirty="0" err="1" smtClean="0"/>
              <a:t>varum</a:t>
            </a:r>
            <a:r>
              <a:rPr lang="en-GB" sz="4000" dirty="0" smtClean="0"/>
              <a:t> (bowlegs)</a:t>
            </a:r>
            <a:endParaRPr lang="en-US" sz="4000" dirty="0"/>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Content Placeholder 2"/>
          <p:cNvSpPr>
            <a:spLocks noGrp="1"/>
          </p:cNvSpPr>
          <p:nvPr>
            <p:ph idx="1"/>
          </p:nvPr>
        </p:nvSpPr>
        <p:spPr>
          <a:xfrm>
            <a:off x="414528" y="1072896"/>
            <a:ext cx="11448288" cy="5785104"/>
          </a:xfrm>
        </p:spPr>
        <p:txBody>
          <a:bodyPr>
            <a:normAutofit lnSpcReduction="10000"/>
          </a:bodyPr>
          <a:lstStyle/>
          <a:p>
            <a:r>
              <a:rPr lang="en-GB" sz="3200" b="1" dirty="0"/>
              <a:t>Antero-posterior</a:t>
            </a:r>
            <a:endParaRPr lang="en-US" sz="3200" dirty="0"/>
          </a:p>
          <a:p>
            <a:r>
              <a:rPr lang="en-GB" sz="3200" dirty="0"/>
              <a:t>Patient sits </a:t>
            </a:r>
            <a:r>
              <a:rPr lang="en-GB" sz="3200" dirty="0" smtClean="0"/>
              <a:t>or lie supine on </a:t>
            </a:r>
            <a:r>
              <a:rPr lang="en-GB" sz="3200" dirty="0"/>
              <a:t>the X-ray couch, knee </a:t>
            </a:r>
            <a:r>
              <a:rPr lang="en-GB" sz="3200" dirty="0" smtClean="0"/>
              <a:t>extended. Foot </a:t>
            </a:r>
            <a:r>
              <a:rPr lang="en-GB" sz="3200" dirty="0"/>
              <a:t>vertical and condyles equidistant from cassette, </a:t>
            </a:r>
            <a:r>
              <a:rPr lang="en-GB" sz="3200" dirty="0" smtClean="0"/>
              <a:t>18x24 appropriately marked cassette </a:t>
            </a:r>
            <a:r>
              <a:rPr lang="en-GB" sz="3200" dirty="0"/>
              <a:t>used, FFD 100cm. Centre through the joint or 1 cm below apex of patella</a:t>
            </a:r>
            <a:r>
              <a:rPr lang="en-GB" sz="3200" dirty="0" smtClean="0"/>
              <a:t>.</a:t>
            </a:r>
          </a:p>
          <a:p>
            <a:r>
              <a:rPr lang="en-GB" sz="3200" b="1" dirty="0"/>
              <a:t>Lateral</a:t>
            </a:r>
            <a:endParaRPr lang="en-US" sz="3200" dirty="0"/>
          </a:p>
          <a:p>
            <a:r>
              <a:rPr lang="en-GB" sz="3200" dirty="0"/>
              <a:t>Patient rotated to injured side, Condyles superimposed, heel supported. Centre to medial condyle and collimate beam to area of interest. FFD 100 cm and cassette 24x18 cm.</a:t>
            </a:r>
            <a:endParaRPr lang="en-US" sz="3200" dirty="0"/>
          </a:p>
          <a:p>
            <a:pPr marL="0" indent="0">
              <a:buNone/>
            </a:pPr>
            <a:endParaRPr lang="en-US" sz="3200" dirty="0"/>
          </a:p>
          <a:p>
            <a:pPr marL="0" indent="0">
              <a:buNone/>
            </a:pPr>
            <a:endParaRPr lang="en-US" dirty="0"/>
          </a:p>
        </p:txBody>
      </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a:xfrm>
            <a:off x="1840993" y="219456"/>
            <a:ext cx="9663620" cy="1219200"/>
          </a:xfrm>
        </p:spPr>
        <p:txBody>
          <a:bodyPr/>
          <a:lstStyle/>
          <a:p>
            <a:r>
              <a:rPr lang="en-US" b="1" dirty="0" smtClean="0"/>
              <a:t>Special circumstances</a:t>
            </a:r>
            <a:endParaRPr lang="en-US" b="1" dirty="0"/>
          </a:p>
        </p:txBody>
      </p:sp>
      <p:sp>
        <p:nvSpPr>
          <p:cNvPr id="1048771" name="Content Placeholder 2"/>
          <p:cNvSpPr>
            <a:spLocks noGrp="1"/>
          </p:cNvSpPr>
          <p:nvPr>
            <p:ph idx="1"/>
          </p:nvPr>
        </p:nvSpPr>
        <p:spPr>
          <a:xfrm>
            <a:off x="402336" y="1085088"/>
            <a:ext cx="11102276" cy="5596128"/>
          </a:xfrm>
        </p:spPr>
        <p:txBody>
          <a:bodyPr>
            <a:normAutofit/>
          </a:bodyPr>
          <a:lstStyle/>
          <a:p>
            <a:r>
              <a:rPr lang="en-US" sz="2800" dirty="0" smtClean="0"/>
              <a:t>When the patient has severe injuries or is arthritic, or obese the lateral position may be painful or difficult to maintain. In such cases patient remains in a supine position and the knee is raised on soft pad. The cassette is vertically supported between knees and the tube is directed horizontal with the central ray centered to the lateral </a:t>
            </a:r>
            <a:r>
              <a:rPr lang="en-US" sz="2800" dirty="0" err="1" smtClean="0"/>
              <a:t>tibio</a:t>
            </a:r>
            <a:r>
              <a:rPr lang="en-US" sz="2800" dirty="0" smtClean="0"/>
              <a:t>-condyle.</a:t>
            </a:r>
          </a:p>
          <a:p>
            <a:r>
              <a:rPr lang="en-US" sz="2800" dirty="0" smtClean="0"/>
              <a:t>When the investigation is suspected for </a:t>
            </a:r>
            <a:r>
              <a:rPr lang="en-US" sz="2800" dirty="0" err="1" smtClean="0"/>
              <a:t>lipo-hemarthrosis</a:t>
            </a:r>
            <a:r>
              <a:rPr lang="en-US" sz="2800" dirty="0" smtClean="0"/>
              <a:t> the lateral view using horizontal beam is preferable. This may demonstrate fluid levels</a:t>
            </a:r>
          </a:p>
          <a:p>
            <a:r>
              <a:rPr lang="en-US" sz="2800" dirty="0" smtClean="0"/>
              <a:t>The air gap technique or grid is used when the patient has fat or very muscular knees or has increased bone density </a:t>
            </a:r>
            <a:r>
              <a:rPr lang="en-US" sz="2800" dirty="0" err="1" smtClean="0"/>
              <a:t>eg</a:t>
            </a:r>
            <a:r>
              <a:rPr lang="en-US" sz="2800" dirty="0" smtClean="0"/>
              <a:t> in </a:t>
            </a:r>
            <a:r>
              <a:rPr lang="en-US" sz="2800" dirty="0" err="1" smtClean="0"/>
              <a:t>pagets</a:t>
            </a:r>
            <a:r>
              <a:rPr lang="en-US" sz="2800" dirty="0" smtClean="0"/>
              <a:t> disease</a:t>
            </a:r>
            <a:endParaRPr lang="en-US" sz="2800" dirty="0"/>
          </a:p>
        </p:txBody>
      </p:sp>
    </p:spTree>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Title 1"/>
          <p:cNvSpPr>
            <a:spLocks noGrp="1"/>
          </p:cNvSpPr>
          <p:nvPr>
            <p:ph type="title"/>
          </p:nvPr>
        </p:nvSpPr>
        <p:spPr/>
        <p:txBody>
          <a:bodyPr/>
          <a:lstStyle/>
          <a:p>
            <a:endParaRPr lang="en-US"/>
          </a:p>
        </p:txBody>
      </p:sp>
      <p:pic>
        <p:nvPicPr>
          <p:cNvPr id="2097180" name="Content Placeholder 3"/>
          <p:cNvPicPr>
            <a:picLocks noGrp="1" noChangeAspect="1"/>
          </p:cNvPicPr>
          <p:nvPr>
            <p:ph idx="1"/>
          </p:nvPr>
        </p:nvPicPr>
        <p:blipFill>
          <a:blip r:embed="rId2"/>
          <a:stretch>
            <a:fillRect/>
          </a:stretch>
        </p:blipFill>
        <p:spPr>
          <a:xfrm>
            <a:off x="1854264" y="2340864"/>
            <a:ext cx="4625784" cy="4328160"/>
          </a:xfrm>
          <a:prstGeom prst="rect">
            <a:avLst/>
          </a:prstGeom>
          <a:ln>
            <a:noFill/>
          </a:ln>
          <a:effectLst>
            <a:softEdge rad="112500"/>
          </a:effectLst>
        </p:spPr>
      </p:pic>
      <p:pic>
        <p:nvPicPr>
          <p:cNvPr id="2097181" name="Picture 4"/>
          <p:cNvPicPr>
            <a:picLocks noChangeAspect="1"/>
          </p:cNvPicPr>
          <p:nvPr/>
        </p:nvPicPr>
        <p:blipFill>
          <a:blip r:embed="rId3"/>
          <a:stretch>
            <a:fillRect/>
          </a:stretch>
        </p:blipFill>
        <p:spPr>
          <a:xfrm>
            <a:off x="6480048" y="2340864"/>
            <a:ext cx="5024564" cy="4328160"/>
          </a:xfrm>
          <a:prstGeom prst="rect">
            <a:avLst/>
          </a:prstGeom>
          <a:ln>
            <a:noFill/>
          </a:ln>
          <a:effectLst>
            <a:softEdge rad="112500"/>
          </a:effec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1581665" y="624110"/>
            <a:ext cx="9922947" cy="1280890"/>
          </a:xfrm>
        </p:spPr>
        <p:txBody>
          <a:bodyPr>
            <a:normAutofit/>
          </a:bodyPr>
          <a:lstStyle/>
          <a:p>
            <a:r>
              <a:rPr lang="en-US" sz="4000" b="1" dirty="0" smtClean="0"/>
              <a:t>Radiation protection</a:t>
            </a:r>
            <a:endParaRPr lang="en-US" sz="4000" b="1" dirty="0"/>
          </a:p>
        </p:txBody>
      </p:sp>
      <p:sp>
        <p:nvSpPr>
          <p:cNvPr id="1048631" name="Content Placeholder 2"/>
          <p:cNvSpPr>
            <a:spLocks noGrp="1"/>
          </p:cNvSpPr>
          <p:nvPr>
            <p:ph idx="1"/>
          </p:nvPr>
        </p:nvSpPr>
        <p:spPr>
          <a:xfrm>
            <a:off x="1359243" y="1334530"/>
            <a:ext cx="10145369" cy="5288692"/>
          </a:xfrm>
        </p:spPr>
        <p:txBody>
          <a:bodyPr>
            <a:normAutofit/>
          </a:bodyPr>
          <a:lstStyle/>
          <a:p>
            <a:pPr marL="0" indent="0">
              <a:buNone/>
            </a:pPr>
            <a:r>
              <a:rPr lang="en-US" sz="3600" dirty="0" smtClean="0"/>
              <a:t>This is done by practicing the following</a:t>
            </a:r>
          </a:p>
          <a:p>
            <a:r>
              <a:rPr lang="en-US" sz="3600" dirty="0" smtClean="0"/>
              <a:t>Beam collimation</a:t>
            </a:r>
          </a:p>
          <a:p>
            <a:r>
              <a:rPr lang="en-US" sz="3600" dirty="0" smtClean="0"/>
              <a:t>Fast screens and films-high speed</a:t>
            </a:r>
          </a:p>
          <a:p>
            <a:r>
              <a:rPr lang="en-US" sz="3600" dirty="0" smtClean="0"/>
              <a:t>Meticulous technique</a:t>
            </a:r>
          </a:p>
          <a:p>
            <a:r>
              <a:rPr lang="en-US" sz="3600" dirty="0" smtClean="0"/>
              <a:t>Proper instructions</a:t>
            </a:r>
          </a:p>
          <a:p>
            <a:r>
              <a:rPr lang="en-US" sz="3600" dirty="0" smtClean="0"/>
              <a:t>Patient identification</a:t>
            </a:r>
          </a:p>
          <a:p>
            <a:r>
              <a:rPr lang="en-US" sz="3600" dirty="0" smtClean="0"/>
              <a:t>Short exposures</a:t>
            </a:r>
          </a:p>
        </p:txBody>
      </p:sp>
    </p:spTree>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Title 1"/>
          <p:cNvSpPr>
            <a:spLocks noGrp="1"/>
          </p:cNvSpPr>
          <p:nvPr>
            <p:ph type="title"/>
          </p:nvPr>
        </p:nvSpPr>
        <p:spPr>
          <a:xfrm>
            <a:off x="1889761" y="-85344"/>
            <a:ext cx="9614852" cy="755904"/>
          </a:xfrm>
        </p:spPr>
        <p:txBody>
          <a:bodyPr>
            <a:normAutofit/>
          </a:bodyPr>
          <a:lstStyle/>
          <a:p>
            <a:r>
              <a:rPr lang="en-US" b="1" dirty="0" smtClean="0"/>
              <a:t>Supplementary views</a:t>
            </a:r>
            <a:endParaRPr lang="en-US" b="1" dirty="0"/>
          </a:p>
        </p:txBody>
      </p:sp>
      <p:sp>
        <p:nvSpPr>
          <p:cNvPr id="1048774" name="Content Placeholder 2"/>
          <p:cNvSpPr>
            <a:spLocks noGrp="1"/>
          </p:cNvSpPr>
          <p:nvPr>
            <p:ph idx="1"/>
          </p:nvPr>
        </p:nvSpPr>
        <p:spPr>
          <a:xfrm>
            <a:off x="353568" y="890016"/>
            <a:ext cx="11838432" cy="5827776"/>
          </a:xfrm>
        </p:spPr>
        <p:txBody>
          <a:bodyPr>
            <a:normAutofit/>
          </a:bodyPr>
          <a:lstStyle/>
          <a:p>
            <a:pPr marL="400050" indent="-400050">
              <a:buAutoNum type="romanLcParenR"/>
            </a:pPr>
            <a:r>
              <a:rPr lang="en-US" sz="2000" dirty="0" err="1" smtClean="0"/>
              <a:t>Obliques</a:t>
            </a:r>
            <a:r>
              <a:rPr lang="en-US" sz="2000" dirty="0" smtClean="0"/>
              <a:t> – medial and lateral 45 degrees </a:t>
            </a:r>
          </a:p>
          <a:p>
            <a:pPr marL="400050" indent="-400050">
              <a:buAutoNum type="romanLcParenR"/>
            </a:pPr>
            <a:r>
              <a:rPr lang="en-US" sz="2000" dirty="0" smtClean="0"/>
              <a:t>Intercondylar view</a:t>
            </a:r>
          </a:p>
          <a:p>
            <a:pPr marL="0" indent="0">
              <a:buNone/>
            </a:pPr>
            <a:r>
              <a:rPr lang="en-US" sz="2000" dirty="0" smtClean="0"/>
              <a:t>Indications loose bodies, osteochondritis diseases </a:t>
            </a:r>
          </a:p>
          <a:p>
            <a:pPr marL="400050" indent="-400050">
              <a:buAutoNum type="romanLcParenR"/>
            </a:pPr>
            <a:r>
              <a:rPr lang="en-US" sz="2000" b="1" dirty="0" smtClean="0"/>
              <a:t>Intercondylar view</a:t>
            </a:r>
          </a:p>
          <a:p>
            <a:pPr marL="0" indent="0">
              <a:buNone/>
            </a:pPr>
            <a:r>
              <a:rPr lang="en-US" sz="2000" dirty="0" smtClean="0"/>
              <a:t>PP – the patient lies on the x-ray table with the knee flexed over a curved cassette to make an angle of approximately 135 degrees posteriorly. The upper border of the curved cassette is placed well above the knee joint, under the lower 1/3 of the thigh to compensate for the tube angulation, towards the head. Sand bags are placed on either side of ankle joint to immobilize the leg in slight medial rotation.</a:t>
            </a:r>
          </a:p>
          <a:p>
            <a:pPr marL="0" indent="0">
              <a:buNone/>
            </a:pPr>
            <a:r>
              <a:rPr lang="en-US" sz="2000" dirty="0" smtClean="0"/>
              <a:t>CR 0 </a:t>
            </a:r>
            <a:r>
              <a:rPr lang="en-US" sz="2000" dirty="0" err="1" smtClean="0"/>
              <a:t>centre</a:t>
            </a:r>
            <a:r>
              <a:rPr lang="en-US" sz="2000" dirty="0" smtClean="0"/>
              <a:t> to the upper border of the tibia </a:t>
            </a:r>
            <a:r>
              <a:rPr lang="en-US" sz="2000" dirty="0" err="1" smtClean="0"/>
              <a:t>paralle</a:t>
            </a:r>
            <a:r>
              <a:rPr lang="en-US" sz="2000" dirty="0" smtClean="0"/>
              <a:t> to the </a:t>
            </a:r>
            <a:r>
              <a:rPr lang="en-US" sz="2000" dirty="0" err="1" smtClean="0"/>
              <a:t>tibial</a:t>
            </a:r>
            <a:r>
              <a:rPr lang="en-US" sz="2000" dirty="0" smtClean="0"/>
              <a:t> plateau with the central ray</a:t>
            </a:r>
          </a:p>
          <a:p>
            <a:pPr marL="400050" indent="-400050">
              <a:buAutoNum type="romanLcParenR"/>
            </a:pPr>
            <a:r>
              <a:rPr lang="en-US" sz="2000" dirty="0" smtClean="0"/>
              <a:t>90 degrees to the </a:t>
            </a:r>
            <a:r>
              <a:rPr lang="en-US" sz="2000" dirty="0" err="1" smtClean="0"/>
              <a:t>tibial</a:t>
            </a:r>
            <a:r>
              <a:rPr lang="en-US" sz="2000" dirty="0" smtClean="0"/>
              <a:t> shaft to demonstrate the posterior aspect of the intercondylar notch and </a:t>
            </a:r>
          </a:p>
          <a:p>
            <a:pPr marL="400050" indent="-400050">
              <a:buAutoNum type="romanLcParenR"/>
            </a:pPr>
            <a:r>
              <a:rPr lang="en-US" sz="2000" dirty="0" smtClean="0"/>
              <a:t>110 degrees to the </a:t>
            </a:r>
            <a:r>
              <a:rPr lang="en-US" sz="2000" dirty="0" err="1" smtClean="0"/>
              <a:t>tibial</a:t>
            </a:r>
            <a:r>
              <a:rPr lang="en-US" sz="2000" dirty="0" smtClean="0"/>
              <a:t> shaft to demonstrate the anterior aspect of intercondylar notch</a:t>
            </a:r>
            <a:endParaRPr lang="en-US" sz="2000" dirty="0"/>
          </a:p>
        </p:txBody>
      </p:sp>
    </p:spTree>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Title 1"/>
          <p:cNvSpPr>
            <a:spLocks noGrp="1"/>
          </p:cNvSpPr>
          <p:nvPr>
            <p:ph type="title"/>
          </p:nvPr>
        </p:nvSpPr>
        <p:spPr/>
        <p:txBody>
          <a:bodyPr/>
          <a:lstStyle/>
          <a:p>
            <a:endParaRPr lang="en-US"/>
          </a:p>
        </p:txBody>
      </p:sp>
      <p:sp>
        <p:nvSpPr>
          <p:cNvPr id="1048776" name="Content Placeholder 2"/>
          <p:cNvSpPr>
            <a:spLocks noGrp="1"/>
          </p:cNvSpPr>
          <p:nvPr>
            <p:ph idx="1"/>
          </p:nvPr>
        </p:nvSpPr>
        <p:spPr>
          <a:xfrm>
            <a:off x="438912" y="1097280"/>
            <a:ext cx="11838432" cy="5760720"/>
          </a:xfrm>
        </p:spPr>
        <p:txBody>
          <a:bodyPr>
            <a:normAutofit/>
          </a:bodyPr>
          <a:lstStyle/>
          <a:p>
            <a:r>
              <a:rPr lang="en-US" sz="3600" b="1" i="1" dirty="0"/>
              <a:t>Patella</a:t>
            </a:r>
            <a:endParaRPr lang="en-US" sz="3600" dirty="0"/>
          </a:p>
          <a:p>
            <a:r>
              <a:rPr lang="en-US" sz="3600" dirty="0"/>
              <a:t>A sesamoid bone from ligaments.</a:t>
            </a:r>
          </a:p>
          <a:p>
            <a:r>
              <a:rPr lang="en-US" sz="3600" b="1" dirty="0"/>
              <a:t>Skyline view </a:t>
            </a:r>
            <a:r>
              <a:rPr lang="en-US" sz="3600" dirty="0"/>
              <a:t>or </a:t>
            </a:r>
            <a:r>
              <a:rPr lang="en-US" sz="3600" dirty="0" err="1"/>
              <a:t>infero</a:t>
            </a:r>
            <a:r>
              <a:rPr lang="en-US" sz="3600" dirty="0"/>
              <a:t>-superior view done and </a:t>
            </a:r>
            <a:r>
              <a:rPr lang="en-US" sz="3600" b="1" dirty="0"/>
              <a:t>lateral</a:t>
            </a:r>
            <a:r>
              <a:rPr lang="en-US" sz="3600" dirty="0"/>
              <a:t>. Patient lies prone and knee at 90 degrees. Centre to inferior surface, tube angled 15 degrees cephalad that is beam towards the head.</a:t>
            </a:r>
          </a:p>
          <a:p>
            <a:r>
              <a:rPr lang="en-US" sz="3600" b="1" dirty="0" err="1"/>
              <a:t>Tibial</a:t>
            </a:r>
            <a:r>
              <a:rPr lang="en-US" sz="3600" b="1" dirty="0"/>
              <a:t> tubercle</a:t>
            </a:r>
            <a:r>
              <a:rPr lang="en-US" sz="3600" dirty="0"/>
              <a:t> in </a:t>
            </a:r>
            <a:r>
              <a:rPr lang="en-US" sz="3600" dirty="0" err="1"/>
              <a:t>Os</a:t>
            </a:r>
            <a:r>
              <a:rPr lang="en-US" sz="3600" dirty="0"/>
              <a:t> Good </a:t>
            </a:r>
            <a:r>
              <a:rPr lang="en-US" sz="3600" dirty="0" err="1"/>
              <a:t>Schlatters</a:t>
            </a:r>
            <a:r>
              <a:rPr lang="en-US" sz="3600" dirty="0"/>
              <a:t> disease a lateral is done. This is osteoarthritis. PA done prone. Intercondylar view for loose bodies in knee joint.</a:t>
            </a:r>
          </a:p>
          <a:p>
            <a:endParaRPr lang="en-US" dirty="0"/>
          </a:p>
        </p:txBody>
      </p:sp>
    </p:spTree>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Content Placeholder 2"/>
          <p:cNvSpPr>
            <a:spLocks noGrp="1"/>
          </p:cNvSpPr>
          <p:nvPr>
            <p:ph idx="1"/>
          </p:nvPr>
        </p:nvSpPr>
        <p:spPr>
          <a:xfrm>
            <a:off x="231648" y="0"/>
            <a:ext cx="11041316" cy="6534912"/>
          </a:xfrm>
        </p:spPr>
        <p:txBody>
          <a:bodyPr>
            <a:normAutofit/>
          </a:bodyPr>
          <a:lstStyle/>
          <a:p>
            <a:pPr marL="2743200" lvl="6" indent="0">
              <a:buNone/>
            </a:pPr>
            <a:endParaRPr lang="en-US" sz="1800" dirty="0" smtClean="0"/>
          </a:p>
          <a:p>
            <a:r>
              <a:rPr lang="en-GB" sz="2400" b="1" i="1" dirty="0" smtClean="0"/>
              <a:t> 							</a:t>
            </a:r>
            <a:r>
              <a:rPr lang="en-GB" sz="4800" b="1" i="1" dirty="0" smtClean="0"/>
              <a:t>Femur</a:t>
            </a:r>
            <a:endParaRPr lang="en-US" sz="4800" dirty="0"/>
          </a:p>
          <a:p>
            <a:r>
              <a:rPr lang="en-US" sz="3600" dirty="0" smtClean="0"/>
              <a:t>The examination of the upper 1/3 of femur you must include the hip joint and if it’s the lower the knee is included.</a:t>
            </a:r>
          </a:p>
          <a:p>
            <a:r>
              <a:rPr lang="en-US" sz="3600" dirty="0" smtClean="0"/>
              <a:t>Indications are fracture, pathology (osteomyelitis, osteosarcoma) Foreign bodies</a:t>
            </a:r>
          </a:p>
          <a:p>
            <a:r>
              <a:rPr lang="en-US" sz="3600" dirty="0" smtClean="0"/>
              <a:t>Basic views AP and Lateral</a:t>
            </a:r>
            <a:endParaRPr lang="en-US" sz="3600" dirty="0"/>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Title 1"/>
          <p:cNvSpPr>
            <a:spLocks noGrp="1"/>
          </p:cNvSpPr>
          <p:nvPr>
            <p:ph type="title"/>
          </p:nvPr>
        </p:nvSpPr>
        <p:spPr>
          <a:xfrm>
            <a:off x="1780033" y="0"/>
            <a:ext cx="9724580" cy="877824"/>
          </a:xfrm>
        </p:spPr>
        <p:txBody>
          <a:bodyPr/>
          <a:lstStyle/>
          <a:p>
            <a:r>
              <a:rPr lang="en-GB" b="1" i="1" dirty="0"/>
              <a:t>Femur</a:t>
            </a:r>
            <a:endParaRPr lang="en-US" dirty="0"/>
          </a:p>
        </p:txBody>
      </p:sp>
      <p:sp>
        <p:nvSpPr>
          <p:cNvPr id="1048779" name="Content Placeholder 2"/>
          <p:cNvSpPr>
            <a:spLocks noGrp="1"/>
          </p:cNvSpPr>
          <p:nvPr>
            <p:ph idx="1"/>
          </p:nvPr>
        </p:nvSpPr>
        <p:spPr>
          <a:xfrm>
            <a:off x="243840" y="877824"/>
            <a:ext cx="11655552" cy="5980176"/>
          </a:xfrm>
        </p:spPr>
        <p:txBody>
          <a:bodyPr>
            <a:normAutofit/>
          </a:bodyPr>
          <a:lstStyle/>
          <a:p>
            <a:pPr marL="0" indent="0">
              <a:buNone/>
            </a:pPr>
            <a:endParaRPr lang="en-US" dirty="0"/>
          </a:p>
          <a:p>
            <a:r>
              <a:rPr lang="en-US" sz="2800" dirty="0"/>
              <a:t>Longest and strongest bone of the leg to bear the body weight</a:t>
            </a:r>
          </a:p>
          <a:p>
            <a:pPr marL="0" indent="0">
              <a:buNone/>
            </a:pPr>
            <a:r>
              <a:rPr lang="en-US" sz="2800" b="1" dirty="0"/>
              <a:t>Antero-Posterior</a:t>
            </a:r>
            <a:endParaRPr lang="en-US" sz="2800" dirty="0"/>
          </a:p>
          <a:p>
            <a:r>
              <a:rPr lang="en-US" sz="2800" dirty="0"/>
              <a:t>Patient lies supine, knee and hip extended, foot vertical and medial rotation to avoid neck </a:t>
            </a:r>
            <a:r>
              <a:rPr lang="en-US" sz="2800" dirty="0" smtClean="0"/>
              <a:t>foreshortening. </a:t>
            </a:r>
            <a:r>
              <a:rPr lang="en-US" sz="2800" dirty="0"/>
              <a:t>FFD 100 cm, 15x40 cm cassette. Centre to middle of cassette and include all joints if not one near point of injury</a:t>
            </a:r>
            <a:r>
              <a:rPr lang="en-US" sz="2800" dirty="0" smtClean="0"/>
              <a:t>.</a:t>
            </a:r>
            <a:endParaRPr lang="en-US" sz="2800" dirty="0"/>
          </a:p>
          <a:p>
            <a:pPr marL="0" indent="0">
              <a:buNone/>
            </a:pPr>
            <a:r>
              <a:rPr lang="en-US" sz="2800" b="1" dirty="0"/>
              <a:t>Lateral</a:t>
            </a:r>
            <a:endParaRPr lang="en-US" sz="2800" dirty="0"/>
          </a:p>
          <a:p>
            <a:r>
              <a:rPr lang="en-US" sz="2800" dirty="0"/>
              <a:t> Patient is rotated to the affected side, condyles superimposed, </a:t>
            </a:r>
            <a:r>
              <a:rPr lang="en-US" sz="2800" dirty="0" err="1"/>
              <a:t>centre</a:t>
            </a:r>
            <a:r>
              <a:rPr lang="en-US" sz="2800" dirty="0"/>
              <a:t> to middle of femur or cassette. Sometimes horizontal beam is used when patient on traction or on weights.</a:t>
            </a:r>
          </a:p>
          <a:p>
            <a:endParaRPr lang="en-US" sz="2800" dirty="0"/>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a:spLocks noGrp="1"/>
          </p:cNvSpPr>
          <p:nvPr>
            <p:ph type="title"/>
          </p:nvPr>
        </p:nvSpPr>
        <p:spPr/>
        <p:txBody>
          <a:bodyPr/>
          <a:lstStyle/>
          <a:p>
            <a:endParaRPr lang="en-US"/>
          </a:p>
        </p:txBody>
      </p:sp>
      <p:pic>
        <p:nvPicPr>
          <p:cNvPr id="2097182" name="Content Placeholder 3"/>
          <p:cNvPicPr>
            <a:picLocks noGrp="1" noChangeAspect="1"/>
          </p:cNvPicPr>
          <p:nvPr>
            <p:ph idx="1"/>
          </p:nvPr>
        </p:nvPicPr>
        <p:blipFill>
          <a:blip r:embed="rId2"/>
          <a:stretch>
            <a:fillRect/>
          </a:stretch>
        </p:blipFill>
        <p:spPr>
          <a:xfrm>
            <a:off x="6778752" y="2408618"/>
            <a:ext cx="5230368" cy="3797110"/>
          </a:xfrm>
          <a:prstGeom prst="rect">
            <a:avLst/>
          </a:prstGeom>
          <a:ln>
            <a:noFill/>
          </a:ln>
          <a:effectLst>
            <a:softEdge rad="112500"/>
          </a:effectLst>
        </p:spPr>
      </p:pic>
      <p:pic>
        <p:nvPicPr>
          <p:cNvPr id="2097183" name="Picture 4"/>
          <p:cNvPicPr>
            <a:picLocks noChangeAspect="1"/>
          </p:cNvPicPr>
          <p:nvPr/>
        </p:nvPicPr>
        <p:blipFill>
          <a:blip r:embed="rId3"/>
          <a:stretch>
            <a:fillRect/>
          </a:stretch>
        </p:blipFill>
        <p:spPr>
          <a:xfrm>
            <a:off x="1402300" y="2408618"/>
            <a:ext cx="5230148" cy="3797110"/>
          </a:xfrm>
          <a:prstGeom prst="rect">
            <a:avLst/>
          </a:prstGeom>
          <a:ln>
            <a:noFill/>
          </a:ln>
          <a:effectLst>
            <a:softEdge rad="112500"/>
          </a:effectLst>
        </p:spPr>
      </p:pic>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Title 1"/>
          <p:cNvSpPr>
            <a:spLocks noGrp="1"/>
          </p:cNvSpPr>
          <p:nvPr>
            <p:ph type="title"/>
          </p:nvPr>
        </p:nvSpPr>
        <p:spPr>
          <a:xfrm>
            <a:off x="1682497" y="268224"/>
            <a:ext cx="9822116" cy="792480"/>
          </a:xfrm>
        </p:spPr>
        <p:txBody>
          <a:bodyPr/>
          <a:lstStyle/>
          <a:p>
            <a:r>
              <a:rPr lang="en-US" b="1" dirty="0" smtClean="0"/>
              <a:t>Special circumstances</a:t>
            </a:r>
            <a:endParaRPr lang="en-US" b="1" dirty="0"/>
          </a:p>
        </p:txBody>
      </p:sp>
      <p:sp>
        <p:nvSpPr>
          <p:cNvPr id="1048782" name="Content Placeholder 2"/>
          <p:cNvSpPr>
            <a:spLocks noGrp="1"/>
          </p:cNvSpPr>
          <p:nvPr>
            <p:ph idx="1"/>
          </p:nvPr>
        </p:nvSpPr>
        <p:spPr>
          <a:xfrm>
            <a:off x="512064" y="1219200"/>
            <a:ext cx="10992548" cy="5376672"/>
          </a:xfrm>
        </p:spPr>
        <p:txBody>
          <a:bodyPr>
            <a:normAutofit/>
          </a:bodyPr>
          <a:lstStyle/>
          <a:p>
            <a:r>
              <a:rPr lang="en-US" dirty="0"/>
              <a:t> </a:t>
            </a:r>
            <a:r>
              <a:rPr lang="en-US" sz="3200" dirty="0" smtClean="0"/>
              <a:t>When the patient cannot be turned to the side for lateral projection the sound limb is raised on a support high enough to allow passage of horizontal beam. The film is vertically supported against the lateral aspect of the injured thigh. </a:t>
            </a:r>
          </a:p>
          <a:p>
            <a:r>
              <a:rPr lang="en-US" sz="3200" dirty="0" smtClean="0"/>
              <a:t>The tube is adjusted for a horizontal projection. </a:t>
            </a:r>
          </a:p>
          <a:p>
            <a:r>
              <a:rPr lang="en-US" sz="3200" dirty="0" smtClean="0"/>
              <a:t>The central ray is directed from the medial aspect of the thigh and </a:t>
            </a:r>
            <a:r>
              <a:rPr lang="en-US" sz="3200" dirty="0" err="1" smtClean="0"/>
              <a:t>centred</a:t>
            </a:r>
            <a:r>
              <a:rPr lang="en-US" sz="3200" dirty="0" smtClean="0"/>
              <a:t> to the shaft of the femur at the level of the middle of the cassette.</a:t>
            </a:r>
          </a:p>
          <a:p>
            <a:pPr marL="0" indent="0">
              <a:buNone/>
            </a:pPr>
            <a:endParaRPr lang="en-US" sz="3200" dirty="0"/>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Title 1"/>
          <p:cNvSpPr>
            <a:spLocks noGrp="1"/>
          </p:cNvSpPr>
          <p:nvPr>
            <p:ph type="title"/>
          </p:nvPr>
        </p:nvSpPr>
        <p:spPr>
          <a:xfrm>
            <a:off x="1828801" y="365760"/>
            <a:ext cx="9675812" cy="829056"/>
          </a:xfrm>
        </p:spPr>
        <p:txBody>
          <a:bodyPr>
            <a:normAutofit/>
          </a:bodyPr>
          <a:lstStyle/>
          <a:p>
            <a:r>
              <a:rPr lang="en-US" b="1" dirty="0" smtClean="0"/>
              <a:t>THE PELVIC GIRDLE</a:t>
            </a:r>
            <a:endParaRPr lang="en-US" b="1" dirty="0"/>
          </a:p>
        </p:txBody>
      </p:sp>
      <p:sp>
        <p:nvSpPr>
          <p:cNvPr id="1048784" name="Content Placeholder 2"/>
          <p:cNvSpPr>
            <a:spLocks noGrp="1"/>
          </p:cNvSpPr>
          <p:nvPr>
            <p:ph idx="1"/>
          </p:nvPr>
        </p:nvSpPr>
        <p:spPr>
          <a:xfrm>
            <a:off x="597408" y="1109472"/>
            <a:ext cx="11314176" cy="5657088"/>
          </a:xfrm>
        </p:spPr>
        <p:txBody>
          <a:bodyPr/>
          <a:lstStyle/>
          <a:p>
            <a:r>
              <a:rPr lang="en-US" sz="2800" b="1" dirty="0" smtClean="0"/>
              <a:t>Land marks for radiography</a:t>
            </a:r>
            <a:r>
              <a:rPr lang="en-US" sz="2800" dirty="0" smtClean="0"/>
              <a:t>:- ASIS,PSIS, symphysis pubis and coccyx</a:t>
            </a:r>
          </a:p>
          <a:p>
            <a:r>
              <a:rPr lang="en-US" sz="2800" b="1" dirty="0" smtClean="0"/>
              <a:t>Indications</a:t>
            </a:r>
          </a:p>
          <a:p>
            <a:pPr marL="400050" indent="-400050">
              <a:buAutoNum type="romanLcParenR"/>
            </a:pPr>
            <a:r>
              <a:rPr lang="en-US" sz="2800" dirty="0" smtClean="0"/>
              <a:t>Congenital abnormalities </a:t>
            </a:r>
          </a:p>
          <a:p>
            <a:pPr marL="400050" indent="-400050">
              <a:buAutoNum type="romanLcParenR"/>
            </a:pPr>
            <a:r>
              <a:rPr lang="en-US" sz="2800" dirty="0" smtClean="0"/>
              <a:t>Pathology – OA and TB spine</a:t>
            </a:r>
          </a:p>
          <a:p>
            <a:pPr marL="400050" indent="-400050">
              <a:buAutoNum type="romanLcParenR"/>
            </a:pPr>
            <a:r>
              <a:rPr lang="en-US" sz="2800" dirty="0" err="1" smtClean="0"/>
              <a:t>Cephalo</a:t>
            </a:r>
            <a:r>
              <a:rPr lang="en-US" sz="2800" dirty="0" smtClean="0"/>
              <a:t>-pelvic disproportion CPD</a:t>
            </a:r>
          </a:p>
          <a:p>
            <a:pPr marL="400050" indent="-400050">
              <a:buAutoNum type="romanLcParenR"/>
            </a:pPr>
            <a:r>
              <a:rPr lang="en-US" sz="2800" dirty="0" smtClean="0"/>
              <a:t>Skeletal survey </a:t>
            </a:r>
          </a:p>
          <a:p>
            <a:pPr marL="400050" indent="-400050">
              <a:buAutoNum type="romanLcParenR"/>
            </a:pPr>
            <a:r>
              <a:rPr lang="en-US" sz="2800" dirty="0" smtClean="0"/>
              <a:t>Fractures/ dislocation</a:t>
            </a:r>
          </a:p>
          <a:p>
            <a:pPr marL="400050" indent="-400050">
              <a:buAutoNum type="romanLcParenR"/>
            </a:pPr>
            <a:r>
              <a:rPr lang="en-US" sz="2800" dirty="0" smtClean="0"/>
              <a:t>Pelvic neoplasm </a:t>
            </a:r>
          </a:p>
          <a:p>
            <a:pPr marL="400050" indent="-400050">
              <a:buAutoNum type="romanLcParenR"/>
            </a:pPr>
            <a:r>
              <a:rPr lang="en-US" sz="2800" dirty="0" smtClean="0"/>
              <a:t>Rickets </a:t>
            </a:r>
          </a:p>
          <a:p>
            <a:pPr marL="0" indent="0">
              <a:buNone/>
            </a:pPr>
            <a:endParaRPr lang="en-US" dirty="0"/>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Title 1"/>
          <p:cNvSpPr>
            <a:spLocks noGrp="1"/>
          </p:cNvSpPr>
          <p:nvPr>
            <p:ph type="title"/>
          </p:nvPr>
        </p:nvSpPr>
        <p:spPr>
          <a:xfrm>
            <a:off x="1743457" y="0"/>
            <a:ext cx="9761156" cy="1024128"/>
          </a:xfrm>
        </p:spPr>
        <p:txBody>
          <a:bodyPr>
            <a:normAutofit fontScale="90000"/>
          </a:bodyPr>
          <a:lstStyle/>
          <a:p>
            <a:r>
              <a:rPr lang="en-GB" b="1" dirty="0"/>
              <a:t>Pelvic girdle</a:t>
            </a:r>
            <a:r>
              <a:rPr lang="en-US" dirty="0"/>
              <a:t/>
            </a:r>
            <a:br>
              <a:rPr lang="en-US" dirty="0"/>
            </a:br>
            <a:endParaRPr lang="en-US" dirty="0"/>
          </a:p>
        </p:txBody>
      </p:sp>
      <p:sp>
        <p:nvSpPr>
          <p:cNvPr id="1048786" name="Content Placeholder 2"/>
          <p:cNvSpPr>
            <a:spLocks noGrp="1"/>
          </p:cNvSpPr>
          <p:nvPr>
            <p:ph idx="1"/>
          </p:nvPr>
        </p:nvSpPr>
        <p:spPr>
          <a:xfrm>
            <a:off x="560832" y="1121664"/>
            <a:ext cx="10943780" cy="5559552"/>
          </a:xfrm>
        </p:spPr>
        <p:txBody>
          <a:bodyPr>
            <a:normAutofit lnSpcReduction="10000"/>
          </a:bodyPr>
          <a:lstStyle/>
          <a:p>
            <a:r>
              <a:rPr lang="en-US" sz="2800" dirty="0" smtClean="0"/>
              <a:t>Attachment </a:t>
            </a:r>
            <a:r>
              <a:rPr lang="en-US" sz="2800" dirty="0"/>
              <a:t>for lower limbs. Has 2 innominate bones. 3 bones Ischium, Ilium and Pubic bones to form acetabulum which receives head of femur to form hip joint.</a:t>
            </a:r>
          </a:p>
          <a:p>
            <a:pPr marL="0" indent="0">
              <a:buNone/>
            </a:pPr>
            <a:r>
              <a:rPr lang="en-US" sz="2800" b="1" i="1" dirty="0"/>
              <a:t>Pelvis</a:t>
            </a:r>
            <a:endParaRPr lang="en-US" sz="2800" dirty="0"/>
          </a:p>
          <a:p>
            <a:r>
              <a:rPr lang="en-US" sz="2800" dirty="0"/>
              <a:t>Formed by innominate bones. Posterior is coccyx and sacrum. </a:t>
            </a:r>
            <a:r>
              <a:rPr lang="en-US" sz="2800" b="1" dirty="0"/>
              <a:t>AP</a:t>
            </a:r>
            <a:r>
              <a:rPr lang="en-US" sz="2800" dirty="0"/>
              <a:t> done. Pt supine and pelvis </a:t>
            </a:r>
            <a:r>
              <a:rPr lang="en-US" sz="2800" dirty="0" smtClean="0"/>
              <a:t>symmetrical </a:t>
            </a:r>
            <a:r>
              <a:rPr lang="en-US" sz="2800" dirty="0"/>
              <a:t>A.S.I.S (Anterior Superior Iliac Spine) equidistant from the cassette</a:t>
            </a:r>
            <a:r>
              <a:rPr lang="en-US" sz="2800" dirty="0" smtClean="0"/>
              <a:t>. The legs extended, the feet are slightly rotated to bring both great toes together. </a:t>
            </a:r>
            <a:r>
              <a:rPr lang="en-US" sz="2800" dirty="0"/>
              <a:t>FFD 100 cm and 35x43 cm cassette used. Centre to midline 5cm below A.S.I.S or 5 cm above upper border of symphysis pubis. Erect for weight bearing in subluxation weight on each leg. Symphysis pubis small aperture AP.</a:t>
            </a:r>
          </a:p>
          <a:p>
            <a:endParaRPr lang="en-US" dirty="0"/>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Title 1"/>
          <p:cNvSpPr>
            <a:spLocks noGrp="1"/>
          </p:cNvSpPr>
          <p:nvPr>
            <p:ph type="title"/>
          </p:nvPr>
        </p:nvSpPr>
        <p:spPr/>
        <p:txBody>
          <a:bodyPr/>
          <a:lstStyle/>
          <a:p>
            <a:r>
              <a:rPr lang="en-US" dirty="0" smtClean="0"/>
              <a:t>Pelvis x-ray</a:t>
            </a:r>
            <a:endParaRPr lang="en-US" dirty="0"/>
          </a:p>
        </p:txBody>
      </p:sp>
      <p:pic>
        <p:nvPicPr>
          <p:cNvPr id="2097184" name="Content Placeholder 3"/>
          <p:cNvPicPr>
            <a:picLocks noGrp="1" noChangeAspect="1"/>
          </p:cNvPicPr>
          <p:nvPr>
            <p:ph idx="1"/>
          </p:nvPr>
        </p:nvPicPr>
        <p:blipFill>
          <a:blip r:embed="rId2"/>
          <a:stretch>
            <a:fillRect/>
          </a:stretch>
        </p:blipFill>
        <p:spPr>
          <a:xfrm>
            <a:off x="694944" y="1905000"/>
            <a:ext cx="5803391" cy="4361688"/>
          </a:xfrm>
          <a:prstGeom prst="rect">
            <a:avLst/>
          </a:prstGeom>
          <a:ln>
            <a:noFill/>
          </a:ln>
          <a:effectLst>
            <a:softEdge rad="112500"/>
          </a:effectLst>
        </p:spPr>
      </p:pic>
      <p:pic>
        <p:nvPicPr>
          <p:cNvPr id="2097185" name="Picture 4"/>
          <p:cNvPicPr>
            <a:picLocks noChangeAspect="1"/>
          </p:cNvPicPr>
          <p:nvPr/>
        </p:nvPicPr>
        <p:blipFill>
          <a:blip r:embed="rId3"/>
          <a:stretch>
            <a:fillRect/>
          </a:stretch>
        </p:blipFill>
        <p:spPr>
          <a:xfrm>
            <a:off x="6498335" y="1905000"/>
            <a:ext cx="5173790" cy="4361688"/>
          </a:xfrm>
          <a:prstGeom prst="rect">
            <a:avLst/>
          </a:prstGeom>
          <a:ln>
            <a:noFill/>
          </a:ln>
          <a:effectLst>
            <a:softEdge rad="112500"/>
          </a:effectLst>
        </p:spPr>
      </p:pic>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a:xfrm>
            <a:off x="1755649" y="243840"/>
            <a:ext cx="9748964" cy="1121664"/>
          </a:xfrm>
        </p:spPr>
        <p:txBody>
          <a:bodyPr/>
          <a:lstStyle/>
          <a:p>
            <a:r>
              <a:rPr lang="en-US" b="1" dirty="0" smtClean="0"/>
              <a:t>a) Lateral pelvis</a:t>
            </a:r>
            <a:endParaRPr lang="en-US" b="1" dirty="0"/>
          </a:p>
        </p:txBody>
      </p:sp>
      <p:sp>
        <p:nvSpPr>
          <p:cNvPr id="1048789" name="Content Placeholder 2"/>
          <p:cNvSpPr>
            <a:spLocks noGrp="1"/>
          </p:cNvSpPr>
          <p:nvPr>
            <p:ph idx="1"/>
          </p:nvPr>
        </p:nvSpPr>
        <p:spPr>
          <a:xfrm>
            <a:off x="609600" y="1353312"/>
            <a:ext cx="10895012" cy="4557910"/>
          </a:xfrm>
        </p:spPr>
        <p:txBody>
          <a:bodyPr/>
          <a:lstStyle/>
          <a:p>
            <a:r>
              <a:rPr lang="en-US" dirty="0" smtClean="0"/>
              <a:t>Usually done as one of the obstetric radiological examination, performed with the patient erect to determine pelvic measurement in suspected </a:t>
            </a:r>
            <a:r>
              <a:rPr lang="en-US" dirty="0" err="1" smtClean="0"/>
              <a:t>cephalo</a:t>
            </a:r>
            <a:r>
              <a:rPr lang="en-US" dirty="0" smtClean="0"/>
              <a:t>-pelvic disproportion. The patient stands, the lateral aspect of the pelvis against an erect </a:t>
            </a:r>
            <a:r>
              <a:rPr lang="en-US" dirty="0" err="1" smtClean="0"/>
              <a:t>bucky</a:t>
            </a:r>
            <a:r>
              <a:rPr lang="en-US" dirty="0" smtClean="0"/>
              <a:t> stand with a 35cm X43cm film cassette.</a:t>
            </a:r>
          </a:p>
          <a:p>
            <a:r>
              <a:rPr lang="en-US" dirty="0" smtClean="0"/>
              <a:t>The </a:t>
            </a:r>
            <a:r>
              <a:rPr lang="en-US" smtClean="0"/>
              <a:t>median sagittal </a:t>
            </a:r>
            <a:r>
              <a:rPr lang="en-US" dirty="0" smtClean="0"/>
              <a:t>plane is adjusted</a:t>
            </a:r>
            <a:endParaRPr lang="en-US"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noAutofit/>
          </a:bodyPr>
          <a:lstStyle/>
          <a:p>
            <a:r>
              <a:rPr lang="en-US" sz="4000" dirty="0" err="1" smtClean="0"/>
              <a:t>Cont</a:t>
            </a:r>
            <a:r>
              <a:rPr lang="en-US" sz="4000" dirty="0" smtClean="0"/>
              <a:t>’</a:t>
            </a:r>
            <a:br>
              <a:rPr lang="en-US" sz="4000" dirty="0" smtClean="0"/>
            </a:br>
            <a:endParaRPr lang="en-US" sz="4000" dirty="0"/>
          </a:p>
        </p:txBody>
      </p:sp>
      <p:sp>
        <p:nvSpPr>
          <p:cNvPr id="1048643" name="Content Placeholder 2"/>
          <p:cNvSpPr>
            <a:spLocks noGrp="1"/>
          </p:cNvSpPr>
          <p:nvPr>
            <p:ph idx="1"/>
          </p:nvPr>
        </p:nvSpPr>
        <p:spPr>
          <a:xfrm>
            <a:off x="840259" y="1594022"/>
            <a:ext cx="10664353" cy="4905632"/>
          </a:xfrm>
        </p:spPr>
        <p:txBody>
          <a:bodyPr>
            <a:normAutofit fontScale="94444" lnSpcReduction="10000"/>
          </a:bodyPr>
          <a:lstStyle/>
          <a:p>
            <a:r>
              <a:rPr lang="en-US" sz="3600" dirty="0" smtClean="0"/>
              <a:t>Do not use faulty equipment</a:t>
            </a:r>
          </a:p>
          <a:p>
            <a:r>
              <a:rPr lang="en-US" sz="3600" dirty="0" smtClean="0"/>
              <a:t>Use productive materials</a:t>
            </a:r>
          </a:p>
          <a:p>
            <a:r>
              <a:rPr lang="en-US" sz="3600" dirty="0" smtClean="0"/>
              <a:t>Minimize use of ionizing radiation</a:t>
            </a:r>
          </a:p>
          <a:p>
            <a:r>
              <a:rPr lang="en-US" sz="3600" dirty="0" smtClean="0"/>
              <a:t>All this is for self, staff, patient and the public at large</a:t>
            </a:r>
          </a:p>
          <a:p>
            <a:r>
              <a:rPr lang="en-US" sz="3600" dirty="0"/>
              <a:t>Inverse square law</a:t>
            </a:r>
          </a:p>
          <a:p>
            <a:r>
              <a:rPr lang="en-US" sz="3600" dirty="0"/>
              <a:t>Doors closed</a:t>
            </a:r>
          </a:p>
          <a:p>
            <a:r>
              <a:rPr lang="en-US" sz="3600" dirty="0"/>
              <a:t>Few people in the room</a:t>
            </a:r>
          </a:p>
          <a:p>
            <a:endParaRPr lang="en-US" sz="3600" dirty="0"/>
          </a:p>
          <a:p>
            <a:endParaRPr lang="en-US" dirty="0"/>
          </a:p>
        </p:txBody>
      </p:sp>
    </p:spTree>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Title 1"/>
          <p:cNvSpPr>
            <a:spLocks noGrp="1"/>
          </p:cNvSpPr>
          <p:nvPr>
            <p:ph type="title"/>
          </p:nvPr>
        </p:nvSpPr>
        <p:spPr/>
        <p:txBody>
          <a:bodyPr/>
          <a:lstStyle/>
          <a:p>
            <a:r>
              <a:rPr lang="en-US" b="1" dirty="0" smtClean="0"/>
              <a:t>Supplementary views</a:t>
            </a:r>
            <a:endParaRPr lang="en-US" b="1" dirty="0"/>
          </a:p>
        </p:txBody>
      </p:sp>
      <p:sp>
        <p:nvSpPr>
          <p:cNvPr id="1048791" name="Content Placeholder 2"/>
          <p:cNvSpPr>
            <a:spLocks noGrp="1"/>
          </p:cNvSpPr>
          <p:nvPr>
            <p:ph idx="1"/>
          </p:nvPr>
        </p:nvSpPr>
        <p:spPr>
          <a:xfrm>
            <a:off x="438912" y="1682496"/>
            <a:ext cx="11065700" cy="4228726"/>
          </a:xfrm>
        </p:spPr>
        <p:txBody>
          <a:bodyPr>
            <a:normAutofit/>
          </a:bodyPr>
          <a:lstStyle/>
          <a:p>
            <a:r>
              <a:rPr lang="en-US" sz="4400" dirty="0" smtClean="0"/>
              <a:t>Lateral pelvis</a:t>
            </a:r>
          </a:p>
          <a:p>
            <a:r>
              <a:rPr lang="en-US" sz="4400" dirty="0" smtClean="0"/>
              <a:t>Posterior oblique</a:t>
            </a:r>
          </a:p>
          <a:p>
            <a:r>
              <a:rPr lang="en-US" sz="4400" dirty="0" smtClean="0"/>
              <a:t>Anterior oblique </a:t>
            </a:r>
          </a:p>
          <a:p>
            <a:r>
              <a:rPr lang="en-US" sz="4400" dirty="0" smtClean="0"/>
              <a:t>Erect PA or AP</a:t>
            </a:r>
            <a:endParaRPr lang="en-US" sz="4400" dirty="0"/>
          </a:p>
        </p:txBody>
      </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Title 1"/>
          <p:cNvSpPr>
            <a:spLocks noGrp="1"/>
          </p:cNvSpPr>
          <p:nvPr>
            <p:ph type="title"/>
          </p:nvPr>
        </p:nvSpPr>
        <p:spPr>
          <a:xfrm>
            <a:off x="1548385" y="0"/>
            <a:ext cx="9956228" cy="1450848"/>
          </a:xfrm>
        </p:spPr>
        <p:txBody>
          <a:bodyPr>
            <a:normAutofit/>
          </a:bodyPr>
          <a:lstStyle/>
          <a:p>
            <a:r>
              <a:rPr lang="en-US" b="1" i="1" dirty="0"/>
              <a:t>Hip joint</a:t>
            </a:r>
            <a:r>
              <a:rPr lang="en-US" dirty="0"/>
              <a:t/>
            </a:r>
            <a:br>
              <a:rPr lang="en-US" dirty="0"/>
            </a:br>
            <a:endParaRPr lang="en-US" dirty="0"/>
          </a:p>
        </p:txBody>
      </p:sp>
      <p:sp>
        <p:nvSpPr>
          <p:cNvPr id="1048793" name="Content Placeholder 2"/>
          <p:cNvSpPr>
            <a:spLocks noGrp="1"/>
          </p:cNvSpPr>
          <p:nvPr>
            <p:ph idx="1"/>
          </p:nvPr>
        </p:nvSpPr>
        <p:spPr>
          <a:xfrm>
            <a:off x="451104" y="1219200"/>
            <a:ext cx="11053508" cy="5638800"/>
          </a:xfrm>
        </p:spPr>
        <p:txBody>
          <a:bodyPr>
            <a:normAutofit/>
          </a:bodyPr>
          <a:lstStyle/>
          <a:p>
            <a:r>
              <a:rPr lang="en-US" sz="2800" dirty="0" smtClean="0"/>
              <a:t>Synovial </a:t>
            </a:r>
            <a:r>
              <a:rPr lang="en-US" sz="2800" dirty="0"/>
              <a:t>joint of lower limb formed by head of femur and acetabulum of the pelvic bones.</a:t>
            </a:r>
          </a:p>
          <a:p>
            <a:r>
              <a:rPr lang="en-US" sz="2800" b="1" dirty="0"/>
              <a:t>AP</a:t>
            </a:r>
            <a:endParaRPr lang="en-US" sz="2800" dirty="0"/>
          </a:p>
          <a:p>
            <a:r>
              <a:rPr lang="en-US" sz="2800" dirty="0"/>
              <a:t>Pt supine, legs medial rotation. Pelvis </a:t>
            </a:r>
            <a:r>
              <a:rPr lang="en-US" sz="2800" dirty="0" smtClean="0"/>
              <a:t>symmetrical. </a:t>
            </a:r>
            <a:r>
              <a:rPr lang="en-US" sz="2800" dirty="0"/>
              <a:t>Centre 2.5 cm above symphysis pubis. One hip </a:t>
            </a:r>
            <a:r>
              <a:rPr lang="en-US" sz="2800" dirty="0" err="1"/>
              <a:t>centre</a:t>
            </a:r>
            <a:r>
              <a:rPr lang="en-US" sz="2800" dirty="0"/>
              <a:t> to femoral pulse. FFD 100 cm and cassette 24x30 cm for one hip.</a:t>
            </a:r>
          </a:p>
          <a:p>
            <a:r>
              <a:rPr lang="en-US" sz="2800" b="1" dirty="0"/>
              <a:t>Lateral</a:t>
            </a:r>
            <a:endParaRPr lang="en-US" sz="2800" dirty="0"/>
          </a:p>
          <a:p>
            <a:r>
              <a:rPr lang="en-US" sz="2800" dirty="0"/>
              <a:t>Pt rotated to injured side knee and hip flexed. FFD 100 cm, cassette 24x30cm, beam collimated. Centre to femoral pulse. Femoral neck true lateral is done a horizontal beam.</a:t>
            </a:r>
          </a:p>
          <a:p>
            <a:endParaRPr lang="en-US" dirty="0"/>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itle 1"/>
          <p:cNvSpPr>
            <a:spLocks noGrp="1"/>
          </p:cNvSpPr>
          <p:nvPr>
            <p:ph type="title"/>
          </p:nvPr>
        </p:nvSpPr>
        <p:spPr/>
        <p:txBody>
          <a:bodyPr>
            <a:normAutofit fontScale="90000"/>
          </a:bodyPr>
          <a:lstStyle/>
          <a:p>
            <a:r>
              <a:rPr lang="en-US" b="1" dirty="0"/>
              <a:t>Hip joint AP showing fractured neck of femur</a:t>
            </a:r>
            <a:r>
              <a:rPr lang="en-US" dirty="0"/>
              <a:t/>
            </a:r>
            <a:br>
              <a:rPr lang="en-US" dirty="0"/>
            </a:br>
            <a:endParaRPr lang="en-US" dirty="0"/>
          </a:p>
        </p:txBody>
      </p:sp>
      <p:sp>
        <p:nvSpPr>
          <p:cNvPr id="1048795" name="Content Placeholder 2"/>
          <p:cNvSpPr>
            <a:spLocks noGrp="1"/>
          </p:cNvSpPr>
          <p:nvPr>
            <p:ph idx="1"/>
          </p:nvPr>
        </p:nvSpPr>
        <p:spPr>
          <a:xfrm>
            <a:off x="1780032" y="2170176"/>
            <a:ext cx="10589005" cy="3914781"/>
          </a:xfrm>
        </p:spPr>
        <p:txBody>
          <a:bodyPr/>
          <a:lstStyle/>
          <a:p>
            <a:endParaRPr lang="en-US" dirty="0"/>
          </a:p>
        </p:txBody>
      </p:sp>
      <p:pic>
        <p:nvPicPr>
          <p:cNvPr id="2097186" name="Picture 2" descr="hip image"/>
          <p:cNvPicPr>
            <a:picLocks noChangeAspect="1" noChangeArrowheads="1"/>
          </p:cNvPicPr>
          <p:nvPr/>
        </p:nvPicPr>
        <p:blipFill>
          <a:blip r:embed="rId2"/>
          <a:srcRect/>
          <a:stretch>
            <a:fillRect/>
          </a:stretch>
        </p:blipFill>
        <p:spPr bwMode="auto">
          <a:xfrm>
            <a:off x="1780032" y="1264555"/>
            <a:ext cx="4450080" cy="5443728"/>
          </a:xfrm>
          <a:prstGeom prst="rect">
            <a:avLst/>
          </a:prstGeom>
          <a:noFill/>
          <a:ln>
            <a:noFill/>
          </a:ln>
        </p:spPr>
      </p:pic>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Title 1"/>
          <p:cNvSpPr>
            <a:spLocks noGrp="1"/>
          </p:cNvSpPr>
          <p:nvPr>
            <p:ph type="title"/>
          </p:nvPr>
        </p:nvSpPr>
        <p:spPr/>
        <p:txBody>
          <a:bodyPr/>
          <a:lstStyle/>
          <a:p>
            <a:endParaRPr lang="en-US"/>
          </a:p>
        </p:txBody>
      </p:sp>
      <p:sp>
        <p:nvSpPr>
          <p:cNvPr id="1048797" name="Content Placeholder 2"/>
          <p:cNvSpPr>
            <a:spLocks noGrp="1"/>
          </p:cNvSpPr>
          <p:nvPr>
            <p:ph idx="1"/>
          </p:nvPr>
        </p:nvSpPr>
        <p:spPr>
          <a:xfrm>
            <a:off x="402336" y="624110"/>
            <a:ext cx="5023104" cy="6093682"/>
          </a:xfrm>
        </p:spPr>
        <p:txBody>
          <a:bodyPr>
            <a:normAutofit fontScale="92500" lnSpcReduction="20000"/>
          </a:bodyPr>
          <a:lstStyle/>
          <a:p>
            <a:r>
              <a:rPr lang="en-US" sz="2800" b="1" dirty="0"/>
              <a:t>Von Rosen view</a:t>
            </a:r>
            <a:endParaRPr lang="en-US" sz="2800" dirty="0"/>
          </a:p>
          <a:p>
            <a:r>
              <a:rPr lang="en-US" sz="2800" dirty="0"/>
              <a:t>This is for congenital hip dislocation or dysplasia. Hips rotated 45 degrees each. Centre to the midline at the level of femoral pulse. Occurs mostly in children. FFD 100 cm and cassette 24x30 cm.</a:t>
            </a:r>
          </a:p>
          <a:p>
            <a:pPr marL="0" indent="0">
              <a:buNone/>
            </a:pPr>
            <a:r>
              <a:rPr lang="en-US" sz="2800" b="1" dirty="0"/>
              <a:t>Frog position</a:t>
            </a:r>
            <a:endParaRPr lang="en-US" sz="2800" dirty="0"/>
          </a:p>
          <a:p>
            <a:r>
              <a:rPr lang="en-US" sz="2800" dirty="0"/>
              <a:t>Pelvis symmetrical, hips, knees flexed and rotated externally. Centre as for Von Rosen view. This shows epiphyses. FFD 100 cm and cassette 24x30 cm.</a:t>
            </a:r>
          </a:p>
          <a:p>
            <a:endParaRPr lang="en-US" dirty="0"/>
          </a:p>
        </p:txBody>
      </p:sp>
      <p:pic>
        <p:nvPicPr>
          <p:cNvPr id="2097187" name="Picture 3"/>
          <p:cNvPicPr>
            <a:picLocks noChangeAspect="1"/>
          </p:cNvPicPr>
          <p:nvPr/>
        </p:nvPicPr>
        <p:blipFill>
          <a:blip r:embed="rId2"/>
          <a:stretch>
            <a:fillRect/>
          </a:stretch>
        </p:blipFill>
        <p:spPr>
          <a:xfrm>
            <a:off x="5898610" y="3279648"/>
            <a:ext cx="5132832" cy="3322319"/>
          </a:xfrm>
          <a:prstGeom prst="rect">
            <a:avLst/>
          </a:prstGeom>
          <a:ln>
            <a:noFill/>
          </a:ln>
          <a:effectLst>
            <a:softEdge rad="112500"/>
          </a:effectLst>
        </p:spPr>
      </p:pic>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endParaRPr lang="en-US"/>
          </a:p>
        </p:txBody>
      </p:sp>
      <p:pic>
        <p:nvPicPr>
          <p:cNvPr id="2097188" name="Content Placeholder 3"/>
          <p:cNvPicPr>
            <a:picLocks noGrp="1" noChangeAspect="1"/>
          </p:cNvPicPr>
          <p:nvPr>
            <p:ph idx="1"/>
          </p:nvPr>
        </p:nvPicPr>
        <p:blipFill>
          <a:blip r:embed="rId2"/>
          <a:stretch>
            <a:fillRect/>
          </a:stretch>
        </p:blipFill>
        <p:spPr>
          <a:xfrm>
            <a:off x="1194816" y="998982"/>
            <a:ext cx="5010912" cy="5420868"/>
          </a:xfrm>
          <a:prstGeom prst="rect">
            <a:avLst/>
          </a:prstGeom>
        </p:spPr>
      </p:pic>
      <p:pic>
        <p:nvPicPr>
          <p:cNvPr id="2097189" name="Picture 4"/>
          <p:cNvPicPr>
            <a:picLocks noChangeAspect="1"/>
          </p:cNvPicPr>
          <p:nvPr/>
        </p:nvPicPr>
        <p:blipFill>
          <a:blip r:embed="rId3"/>
          <a:stretch>
            <a:fillRect/>
          </a:stretch>
        </p:blipFill>
        <p:spPr>
          <a:xfrm>
            <a:off x="6205728" y="998982"/>
            <a:ext cx="5125942" cy="5420868"/>
          </a:xfrm>
          <a:prstGeom prst="rect">
            <a:avLst/>
          </a:prstGeom>
        </p:spPr>
      </p:pic>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Title 1"/>
          <p:cNvSpPr>
            <a:spLocks noGrp="1"/>
          </p:cNvSpPr>
          <p:nvPr>
            <p:ph type="title"/>
          </p:nvPr>
        </p:nvSpPr>
        <p:spPr>
          <a:xfrm>
            <a:off x="2592925" y="182880"/>
            <a:ext cx="8911687" cy="1219200"/>
          </a:xfrm>
        </p:spPr>
        <p:txBody>
          <a:bodyPr>
            <a:normAutofit/>
          </a:bodyPr>
          <a:lstStyle/>
          <a:p>
            <a:r>
              <a:rPr lang="en-US" b="1" dirty="0"/>
              <a:t>THE VERTEBRAL COLUMN</a:t>
            </a:r>
            <a:br>
              <a:rPr lang="en-US" b="1" dirty="0"/>
            </a:br>
            <a:endParaRPr lang="en-US" b="1" dirty="0"/>
          </a:p>
        </p:txBody>
      </p:sp>
      <p:sp>
        <p:nvSpPr>
          <p:cNvPr id="1048800" name="Content Placeholder 2"/>
          <p:cNvSpPr>
            <a:spLocks noGrp="1"/>
          </p:cNvSpPr>
          <p:nvPr>
            <p:ph idx="1"/>
          </p:nvPr>
        </p:nvSpPr>
        <p:spPr>
          <a:xfrm>
            <a:off x="329184" y="1231392"/>
            <a:ext cx="11175428" cy="5401056"/>
          </a:xfrm>
        </p:spPr>
        <p:txBody>
          <a:bodyPr>
            <a:normAutofit fontScale="92500" lnSpcReduction="10000"/>
          </a:bodyPr>
          <a:lstStyle/>
          <a:p>
            <a:r>
              <a:rPr lang="en-US" sz="2800" b="1" dirty="0" smtClean="0"/>
              <a:t>Indications</a:t>
            </a:r>
          </a:p>
          <a:p>
            <a:pPr marL="0" indent="0">
              <a:buNone/>
            </a:pPr>
            <a:r>
              <a:rPr lang="en-US" sz="2800" b="1" dirty="0" smtClean="0"/>
              <a:t>a) </a:t>
            </a:r>
            <a:r>
              <a:rPr lang="en-US" sz="3200" dirty="0" smtClean="0"/>
              <a:t>Local </a:t>
            </a:r>
            <a:r>
              <a:rPr lang="en-US" sz="3200" dirty="0"/>
              <a:t>disease requiring several coned views of the lesion </a:t>
            </a:r>
            <a:r>
              <a:rPr lang="en-US" sz="3200" dirty="0" err="1"/>
              <a:t>e.g</a:t>
            </a:r>
            <a:r>
              <a:rPr lang="en-US" sz="3200" dirty="0"/>
              <a:t>  fractures, dislocation, </a:t>
            </a:r>
            <a:r>
              <a:rPr lang="en-US" sz="3200" dirty="0" smtClean="0"/>
              <a:t>ankylosing spondylitis</a:t>
            </a:r>
            <a:r>
              <a:rPr lang="en-US" sz="3200" dirty="0"/>
              <a:t>, </a:t>
            </a:r>
            <a:r>
              <a:rPr lang="en-US" sz="3200" dirty="0" smtClean="0"/>
              <a:t>spondylolisthesis (anterior </a:t>
            </a:r>
            <a:r>
              <a:rPr lang="en-US" sz="3200" dirty="0"/>
              <a:t>displacement of one body over the other </a:t>
            </a:r>
            <a:r>
              <a:rPr lang="en-US" sz="3200" dirty="0" smtClean="0"/>
              <a:t>L5) </a:t>
            </a:r>
            <a:r>
              <a:rPr lang="en-US" sz="3200" dirty="0"/>
              <a:t>osteoarthritis of the spine, TB </a:t>
            </a:r>
            <a:r>
              <a:rPr lang="en-US" sz="3200" dirty="0" smtClean="0"/>
              <a:t>spine- </a:t>
            </a:r>
            <a:r>
              <a:rPr lang="en-US" sz="3200" dirty="0"/>
              <a:t>Pott`s </a:t>
            </a:r>
            <a:r>
              <a:rPr lang="en-US" sz="3200" dirty="0" smtClean="0"/>
              <a:t>disease</a:t>
            </a:r>
            <a:endParaRPr lang="en-US" sz="3200" dirty="0"/>
          </a:p>
          <a:p>
            <a:pPr marL="0" indent="0">
              <a:buNone/>
            </a:pPr>
            <a:r>
              <a:rPr lang="en-US" sz="3200" dirty="0" smtClean="0"/>
              <a:t>b) Spinal </a:t>
            </a:r>
            <a:r>
              <a:rPr lang="en-US" sz="3200" dirty="0"/>
              <a:t>deformities  </a:t>
            </a:r>
            <a:r>
              <a:rPr lang="en-US" sz="3200" dirty="0" err="1"/>
              <a:t>e.g</a:t>
            </a:r>
            <a:r>
              <a:rPr lang="en-US" sz="3200" dirty="0"/>
              <a:t>  scoliosis, kyphosis, torticollis, </a:t>
            </a:r>
            <a:r>
              <a:rPr lang="en-US" sz="3200" dirty="0" err="1" smtClean="0"/>
              <a:t>spina</a:t>
            </a:r>
            <a:r>
              <a:rPr lang="en-US" sz="3200" dirty="0" smtClean="0"/>
              <a:t> </a:t>
            </a:r>
            <a:r>
              <a:rPr lang="en-US" sz="3200" dirty="0"/>
              <a:t>bifida.</a:t>
            </a:r>
          </a:p>
          <a:p>
            <a:pPr marL="0" indent="0">
              <a:buNone/>
            </a:pPr>
            <a:r>
              <a:rPr lang="en-US" sz="3200" dirty="0" smtClean="0"/>
              <a:t>c)Generalized/systemic </a:t>
            </a:r>
            <a:r>
              <a:rPr lang="en-US" sz="3200" dirty="0"/>
              <a:t>disease requiring skeletal survey   </a:t>
            </a:r>
            <a:r>
              <a:rPr lang="en-US" sz="3200" dirty="0" err="1"/>
              <a:t>e.g</a:t>
            </a:r>
            <a:r>
              <a:rPr lang="en-US" sz="3200" dirty="0"/>
              <a:t>  osteoporosis, heavy metal poisoning, multiple myeloma.</a:t>
            </a:r>
          </a:p>
          <a:p>
            <a:endParaRPr lang="en-US" sz="3200" dirty="0"/>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Title 1"/>
          <p:cNvSpPr>
            <a:spLocks noGrp="1"/>
          </p:cNvSpPr>
          <p:nvPr>
            <p:ph type="title"/>
          </p:nvPr>
        </p:nvSpPr>
        <p:spPr/>
        <p:txBody>
          <a:bodyPr/>
          <a:lstStyle/>
          <a:p>
            <a:r>
              <a:rPr lang="en-US" b="1" i="1" dirty="0"/>
              <a:t>Vertebral Column</a:t>
            </a:r>
            <a:r>
              <a:rPr lang="en-US" dirty="0"/>
              <a:t/>
            </a:r>
            <a:br>
              <a:rPr lang="en-US" dirty="0"/>
            </a:br>
            <a:endParaRPr lang="en-US" dirty="0"/>
          </a:p>
        </p:txBody>
      </p:sp>
      <p:sp>
        <p:nvSpPr>
          <p:cNvPr id="1048802" name="Content Placeholder 2"/>
          <p:cNvSpPr>
            <a:spLocks noGrp="1"/>
          </p:cNvSpPr>
          <p:nvPr>
            <p:ph idx="1"/>
          </p:nvPr>
        </p:nvSpPr>
        <p:spPr>
          <a:xfrm>
            <a:off x="743712" y="1438656"/>
            <a:ext cx="10760900" cy="4472566"/>
          </a:xfrm>
        </p:spPr>
        <p:txBody>
          <a:bodyPr>
            <a:normAutofit/>
          </a:bodyPr>
          <a:lstStyle/>
          <a:p>
            <a:r>
              <a:rPr lang="en-US" sz="3600" dirty="0" smtClean="0"/>
              <a:t>Consists </a:t>
            </a:r>
            <a:r>
              <a:rPr lang="en-US" sz="3600" dirty="0"/>
              <a:t>of 33 irregular bones as follows:</a:t>
            </a:r>
          </a:p>
          <a:p>
            <a:r>
              <a:rPr lang="en-US" sz="3600" dirty="0"/>
              <a:t>Cervical 7, Thoracic 12, Lumbar 5, Sacral 5 and Coccygeal 4.</a:t>
            </a:r>
          </a:p>
          <a:p>
            <a:endParaRPr lang="en-US" sz="3600" dirty="0"/>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itle 1"/>
          <p:cNvSpPr>
            <a:spLocks noGrp="1"/>
          </p:cNvSpPr>
          <p:nvPr>
            <p:ph type="title"/>
          </p:nvPr>
        </p:nvSpPr>
        <p:spPr>
          <a:xfrm>
            <a:off x="1792225" y="109728"/>
            <a:ext cx="9712388" cy="1011936"/>
          </a:xfrm>
        </p:spPr>
        <p:txBody>
          <a:bodyPr>
            <a:normAutofit fontScale="90000"/>
          </a:bodyPr>
          <a:lstStyle/>
          <a:p>
            <a:r>
              <a:rPr lang="en-US" b="1" dirty="0"/>
              <a:t>RADIATION PROTECTION</a:t>
            </a:r>
            <a:r>
              <a:rPr lang="en-US" dirty="0"/>
              <a:t/>
            </a:r>
            <a:br>
              <a:rPr lang="en-US" dirty="0"/>
            </a:br>
            <a:endParaRPr lang="en-US" dirty="0"/>
          </a:p>
        </p:txBody>
      </p:sp>
      <p:sp>
        <p:nvSpPr>
          <p:cNvPr id="1048804" name="Content Placeholder 2"/>
          <p:cNvSpPr>
            <a:spLocks noGrp="1"/>
          </p:cNvSpPr>
          <p:nvPr>
            <p:ph idx="1"/>
          </p:nvPr>
        </p:nvSpPr>
        <p:spPr>
          <a:xfrm>
            <a:off x="256032" y="877824"/>
            <a:ext cx="11704320" cy="5803392"/>
          </a:xfrm>
        </p:spPr>
        <p:txBody>
          <a:bodyPr>
            <a:noAutofit/>
          </a:bodyPr>
          <a:lstStyle/>
          <a:p>
            <a:r>
              <a:rPr lang="en-US" sz="3200" dirty="0"/>
              <a:t> With the exception of </a:t>
            </a:r>
            <a:r>
              <a:rPr lang="en-US" sz="3200" dirty="0" smtClean="0"/>
              <a:t>the </a:t>
            </a:r>
            <a:r>
              <a:rPr lang="en-US" sz="3200" dirty="0" err="1" smtClean="0"/>
              <a:t>lumbo</a:t>
            </a:r>
            <a:r>
              <a:rPr lang="en-US" sz="3200" dirty="0" smtClean="0"/>
              <a:t>-sacral </a:t>
            </a:r>
            <a:r>
              <a:rPr lang="en-US" sz="3200" dirty="0"/>
              <a:t>region and the </a:t>
            </a:r>
            <a:r>
              <a:rPr lang="en-US" sz="3200" dirty="0" smtClean="0"/>
              <a:t>sacrum </a:t>
            </a:r>
            <a:r>
              <a:rPr lang="en-US" sz="3200" dirty="0"/>
              <a:t>in female pts, its always possible to protect the gonads from direct radiation by;	     </a:t>
            </a:r>
            <a:endParaRPr lang="en-US" sz="3200" dirty="0" smtClean="0"/>
          </a:p>
          <a:p>
            <a:pPr marL="571500" indent="-571500">
              <a:buAutoNum type="romanLcParenR"/>
            </a:pPr>
            <a:r>
              <a:rPr lang="en-US" sz="3200" dirty="0" smtClean="0"/>
              <a:t>accurate collimation </a:t>
            </a:r>
          </a:p>
          <a:p>
            <a:pPr marL="571500" indent="-571500">
              <a:buAutoNum type="romanLcParenR"/>
            </a:pPr>
            <a:r>
              <a:rPr lang="en-US" sz="3200" dirty="0" smtClean="0"/>
              <a:t>placing </a:t>
            </a:r>
            <a:r>
              <a:rPr lang="en-US" sz="3200" dirty="0"/>
              <a:t>a lead rubber piece over the </a:t>
            </a:r>
            <a:r>
              <a:rPr lang="en-US" sz="3200" dirty="0" smtClean="0"/>
              <a:t>gonads</a:t>
            </a:r>
          </a:p>
          <a:p>
            <a:pPr marL="571500" indent="-571500">
              <a:buAutoNum type="romanLcParenR"/>
            </a:pPr>
            <a:r>
              <a:rPr lang="en-US" sz="3200" dirty="0" smtClean="0"/>
              <a:t> </a:t>
            </a:r>
            <a:r>
              <a:rPr lang="en-US" sz="3200" dirty="0"/>
              <a:t>Accurate technique to avoid repeat </a:t>
            </a:r>
            <a:r>
              <a:rPr lang="en-US" sz="3200" dirty="0" smtClean="0"/>
              <a:t>exposure</a:t>
            </a:r>
          </a:p>
          <a:p>
            <a:pPr marL="571500" indent="-571500">
              <a:buAutoNum type="romanLcParenR"/>
            </a:pPr>
            <a:r>
              <a:rPr lang="en-US" sz="3200" dirty="0" smtClean="0"/>
              <a:t>Proper </a:t>
            </a:r>
            <a:r>
              <a:rPr lang="en-US" sz="3200" dirty="0"/>
              <a:t>instruction and preparation of the </a:t>
            </a:r>
            <a:r>
              <a:rPr lang="en-US" sz="3200" dirty="0" err="1"/>
              <a:t>pt</a:t>
            </a:r>
            <a:r>
              <a:rPr lang="en-US" sz="3200" dirty="0"/>
              <a:t> before </a:t>
            </a:r>
            <a:r>
              <a:rPr lang="en-US" sz="3200" dirty="0" smtClean="0"/>
              <a:t>examination</a:t>
            </a:r>
          </a:p>
          <a:p>
            <a:pPr marL="571500" indent="-571500">
              <a:buAutoNum type="romanLcParenR"/>
            </a:pPr>
            <a:r>
              <a:rPr lang="en-US" sz="3200" dirty="0" smtClean="0"/>
              <a:t>Use </a:t>
            </a:r>
            <a:r>
              <a:rPr lang="en-US" sz="3200" dirty="0"/>
              <a:t>of high </a:t>
            </a:r>
            <a:r>
              <a:rPr lang="en-US" sz="3200" dirty="0" err="1"/>
              <a:t>kv</a:t>
            </a:r>
            <a:r>
              <a:rPr lang="en-US" sz="3200" dirty="0"/>
              <a:t> </a:t>
            </a:r>
            <a:r>
              <a:rPr lang="en-US" sz="3200" dirty="0" smtClean="0"/>
              <a:t>technique</a:t>
            </a:r>
          </a:p>
          <a:p>
            <a:pPr marL="571500" indent="-571500">
              <a:buAutoNum type="romanLcParenR"/>
            </a:pPr>
            <a:r>
              <a:rPr lang="en-US" sz="3200" dirty="0" smtClean="0"/>
              <a:t>Use </a:t>
            </a:r>
            <a:r>
              <a:rPr lang="en-US" sz="3200" dirty="0"/>
              <a:t>of fast screen/film combination. </a:t>
            </a:r>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Title 1"/>
          <p:cNvSpPr>
            <a:spLocks noGrp="1"/>
          </p:cNvSpPr>
          <p:nvPr>
            <p:ph type="title"/>
          </p:nvPr>
        </p:nvSpPr>
        <p:spPr>
          <a:xfrm>
            <a:off x="2231137" y="158496"/>
            <a:ext cx="9273476" cy="1243584"/>
          </a:xfrm>
        </p:spPr>
        <p:txBody>
          <a:bodyPr/>
          <a:lstStyle/>
          <a:p>
            <a:r>
              <a:rPr lang="en-US" b="1" dirty="0" smtClean="0"/>
              <a:t>CERVICAL </a:t>
            </a:r>
            <a:r>
              <a:rPr lang="en-US" b="1" dirty="0"/>
              <a:t>VERTEBRAE</a:t>
            </a:r>
          </a:p>
        </p:txBody>
      </p:sp>
      <p:sp>
        <p:nvSpPr>
          <p:cNvPr id="1048806" name="Content Placeholder 2"/>
          <p:cNvSpPr>
            <a:spLocks noGrp="1"/>
          </p:cNvSpPr>
          <p:nvPr>
            <p:ph idx="1"/>
          </p:nvPr>
        </p:nvSpPr>
        <p:spPr>
          <a:xfrm>
            <a:off x="451104" y="902208"/>
            <a:ext cx="11216640" cy="5955792"/>
          </a:xfrm>
        </p:spPr>
        <p:txBody>
          <a:bodyPr>
            <a:normAutofit lnSpcReduction="10000"/>
          </a:bodyPr>
          <a:lstStyle/>
          <a:p>
            <a:r>
              <a:rPr lang="en-US" sz="3200" b="1" dirty="0"/>
              <a:t>Indication</a:t>
            </a:r>
          </a:p>
          <a:p>
            <a:pPr marL="0" indent="0">
              <a:buNone/>
            </a:pPr>
            <a:r>
              <a:rPr lang="en-US" sz="3200" dirty="0" smtClean="0"/>
              <a:t>1.</a:t>
            </a:r>
            <a:r>
              <a:rPr lang="en-US" sz="3200" dirty="0"/>
              <a:t> </a:t>
            </a:r>
            <a:r>
              <a:rPr lang="en-US" sz="3200" dirty="0" smtClean="0"/>
              <a:t>Torticollis</a:t>
            </a:r>
            <a:endParaRPr lang="en-US" sz="3200" dirty="0"/>
          </a:p>
          <a:p>
            <a:pPr marL="0" indent="0">
              <a:buNone/>
            </a:pPr>
            <a:r>
              <a:rPr lang="en-US" sz="3200" dirty="0"/>
              <a:t>2</a:t>
            </a:r>
            <a:r>
              <a:rPr lang="en-US" sz="3200" dirty="0" smtClean="0"/>
              <a:t>. </a:t>
            </a:r>
            <a:r>
              <a:rPr lang="en-US" sz="3200" dirty="0" err="1" smtClean="0"/>
              <a:t>Osteo</a:t>
            </a:r>
            <a:r>
              <a:rPr lang="en-US" sz="3200" dirty="0" smtClean="0"/>
              <a:t> </a:t>
            </a:r>
            <a:r>
              <a:rPr lang="en-US" sz="3200" dirty="0"/>
              <a:t>arthritis</a:t>
            </a:r>
          </a:p>
          <a:p>
            <a:pPr marL="0" indent="0">
              <a:buNone/>
            </a:pPr>
            <a:r>
              <a:rPr lang="en-US" sz="3200" dirty="0"/>
              <a:t>3</a:t>
            </a:r>
            <a:r>
              <a:rPr lang="en-US" sz="3200" dirty="0" smtClean="0"/>
              <a:t>. Odontoid</a:t>
            </a:r>
            <a:endParaRPr lang="en-US" sz="3200" dirty="0"/>
          </a:p>
          <a:p>
            <a:pPr marL="0" indent="0">
              <a:buNone/>
            </a:pPr>
            <a:r>
              <a:rPr lang="en-US" sz="3200" dirty="0"/>
              <a:t>4</a:t>
            </a:r>
            <a:r>
              <a:rPr lang="en-US" sz="3200" dirty="0" smtClean="0"/>
              <a:t>. Cervical </a:t>
            </a:r>
            <a:r>
              <a:rPr lang="en-US" sz="3200" dirty="0" err="1" smtClean="0"/>
              <a:t>spondlylosis</a:t>
            </a:r>
            <a:endParaRPr lang="en-US" sz="3200" dirty="0"/>
          </a:p>
          <a:p>
            <a:pPr marL="0" indent="0">
              <a:buNone/>
            </a:pPr>
            <a:r>
              <a:rPr lang="en-US" sz="3200" dirty="0"/>
              <a:t>5.Cervical body</a:t>
            </a:r>
          </a:p>
          <a:p>
            <a:pPr marL="0" indent="0">
              <a:buNone/>
            </a:pPr>
            <a:r>
              <a:rPr lang="en-US" sz="3200" dirty="0"/>
              <a:t> </a:t>
            </a:r>
            <a:r>
              <a:rPr lang="en-US" sz="3200" b="1" dirty="0" smtClean="0"/>
              <a:t>Basic views</a:t>
            </a:r>
          </a:p>
          <a:p>
            <a:pPr marL="0" indent="0">
              <a:buNone/>
            </a:pPr>
            <a:r>
              <a:rPr lang="en-US" sz="3200" dirty="0" smtClean="0"/>
              <a:t>1. Anteroposterior</a:t>
            </a:r>
            <a:r>
              <a:rPr lang="en-US" sz="3200" dirty="0"/>
              <a:t>; to cover C-C3</a:t>
            </a:r>
          </a:p>
          <a:p>
            <a:pPr marL="0" indent="0">
              <a:buNone/>
            </a:pPr>
            <a:r>
              <a:rPr lang="en-US" sz="3200" dirty="0"/>
              <a:t>2.Antero posterior; C4 to G</a:t>
            </a:r>
          </a:p>
          <a:p>
            <a:pPr marL="0" indent="0">
              <a:buNone/>
            </a:pPr>
            <a:r>
              <a:rPr lang="en-US" sz="3200" dirty="0"/>
              <a:t>3</a:t>
            </a:r>
            <a:r>
              <a:rPr lang="en-US" sz="3200" dirty="0" smtClean="0"/>
              <a:t>. Lateral</a:t>
            </a:r>
            <a:endParaRPr lang="en-US" sz="3200" dirty="0"/>
          </a:p>
          <a:p>
            <a:pPr marL="0" indent="0">
              <a:buNone/>
            </a:pPr>
            <a:endParaRPr lang="en-US" b="1" dirty="0" smtClean="0"/>
          </a:p>
          <a:p>
            <a:pPr marL="0" indent="0">
              <a:buNone/>
            </a:pPr>
            <a:endParaRPr lang="en-US" dirty="0"/>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Title 1"/>
          <p:cNvSpPr>
            <a:spLocks noGrp="1"/>
          </p:cNvSpPr>
          <p:nvPr>
            <p:ph type="title"/>
          </p:nvPr>
        </p:nvSpPr>
        <p:spPr>
          <a:xfrm>
            <a:off x="1877569" y="146304"/>
            <a:ext cx="9627044" cy="829056"/>
          </a:xfrm>
        </p:spPr>
        <p:txBody>
          <a:bodyPr>
            <a:normAutofit fontScale="90000"/>
          </a:bodyPr>
          <a:lstStyle/>
          <a:p>
            <a:r>
              <a:rPr lang="en-US" b="1" dirty="0" smtClean="0"/>
              <a:t>Antero posterior C1-C3</a:t>
            </a:r>
            <a:r>
              <a:rPr lang="en-US" b="1" dirty="0"/>
              <a:t/>
            </a:r>
            <a:br>
              <a:rPr lang="en-US" b="1" dirty="0"/>
            </a:br>
            <a:endParaRPr lang="en-US" b="1" dirty="0"/>
          </a:p>
        </p:txBody>
      </p:sp>
      <p:sp>
        <p:nvSpPr>
          <p:cNvPr id="1048808" name="Content Placeholder 2"/>
          <p:cNvSpPr>
            <a:spLocks noGrp="1"/>
          </p:cNvSpPr>
          <p:nvPr>
            <p:ph idx="1"/>
          </p:nvPr>
        </p:nvSpPr>
        <p:spPr>
          <a:xfrm>
            <a:off x="329184" y="975360"/>
            <a:ext cx="11687492" cy="5596128"/>
          </a:xfrm>
        </p:spPr>
        <p:txBody>
          <a:bodyPr>
            <a:normAutofit fontScale="92500" lnSpcReduction="10000"/>
          </a:bodyPr>
          <a:lstStyle/>
          <a:p>
            <a:r>
              <a:rPr lang="en-US" dirty="0"/>
              <a:t> </a:t>
            </a:r>
            <a:r>
              <a:rPr lang="en-US" sz="3200" dirty="0" smtClean="0"/>
              <a:t>Pt </a:t>
            </a:r>
            <a:r>
              <a:rPr lang="en-US" sz="3200" dirty="0"/>
              <a:t>lies supine on the x-ray table. The chin is tucked down so that the maxilla is superimposed on the lower border of the occiput.</a:t>
            </a:r>
          </a:p>
          <a:p>
            <a:r>
              <a:rPr lang="en-US" sz="3200" dirty="0" smtClean="0"/>
              <a:t>In </a:t>
            </a:r>
            <a:r>
              <a:rPr lang="en-US" sz="3200" dirty="0"/>
              <a:t>this position the pts  mouth is opened as wide as possible and </a:t>
            </a:r>
            <a:r>
              <a:rPr lang="en-US" sz="3200" dirty="0" err="1"/>
              <a:t>pt</a:t>
            </a:r>
            <a:r>
              <a:rPr lang="en-US" sz="3200" dirty="0"/>
              <a:t> is instructed </a:t>
            </a:r>
            <a:r>
              <a:rPr lang="en-US" sz="3200" dirty="0" smtClean="0"/>
              <a:t>not to </a:t>
            </a:r>
            <a:r>
              <a:rPr lang="en-US" sz="3200" dirty="0"/>
              <a:t>move.</a:t>
            </a:r>
          </a:p>
          <a:p>
            <a:r>
              <a:rPr lang="en-US" sz="3200" dirty="0" smtClean="0"/>
              <a:t>An </a:t>
            </a:r>
            <a:r>
              <a:rPr lang="en-US" sz="3200" dirty="0"/>
              <a:t>18cm by 24cm cassette appropriately marked is placed </a:t>
            </a:r>
            <a:r>
              <a:rPr lang="en-US" sz="3200" dirty="0" smtClean="0"/>
              <a:t>longitudinally </a:t>
            </a:r>
            <a:r>
              <a:rPr lang="en-US" sz="3200" dirty="0"/>
              <a:t>with its upper border at the level of external auditory </a:t>
            </a:r>
            <a:r>
              <a:rPr lang="en-US" sz="3200" dirty="0" smtClean="0"/>
              <a:t>meatus</a:t>
            </a:r>
            <a:r>
              <a:rPr lang="en-US" sz="3200" dirty="0"/>
              <a:t>.</a:t>
            </a:r>
          </a:p>
          <a:p>
            <a:r>
              <a:rPr lang="en-US" sz="3200" dirty="0" smtClean="0"/>
              <a:t>Immobilization </a:t>
            </a:r>
            <a:r>
              <a:rPr lang="en-US" sz="3200" dirty="0"/>
              <a:t>of the </a:t>
            </a:r>
            <a:r>
              <a:rPr lang="en-US" sz="3200" dirty="0" smtClean="0"/>
              <a:t>head </a:t>
            </a:r>
            <a:r>
              <a:rPr lang="en-US" sz="3200" dirty="0"/>
              <a:t>is important and close collimation of the beam.</a:t>
            </a:r>
          </a:p>
          <a:p>
            <a:r>
              <a:rPr lang="en-US" sz="3200" dirty="0" smtClean="0"/>
              <a:t>Using </a:t>
            </a:r>
            <a:r>
              <a:rPr lang="en-US" sz="3200" dirty="0"/>
              <a:t>the vertical central ray </a:t>
            </a:r>
            <a:r>
              <a:rPr lang="en-US" sz="3200" dirty="0" err="1"/>
              <a:t>centre</a:t>
            </a:r>
            <a:r>
              <a:rPr lang="en-US" sz="3200" dirty="0"/>
              <a:t> to the middle of the open mouth</a:t>
            </a:r>
            <a:r>
              <a:rPr lang="en-US" sz="3200" dirty="0" smtClean="0"/>
              <a:t>. FFD 150cm</a:t>
            </a:r>
            <a:endParaRPr lang="en-US" sz="3200" dirty="0"/>
          </a:p>
        </p:txBody>
      </p:sp>
    </p:spTree>
  </p:cSld>
  <p:clrMapOvr>
    <a:masterClrMapping/>
  </p:clrMapOvr>
  <p:transition spd="slow">
    <p:fad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10000</Words>
  <Application>Microsoft Office PowerPoint</Application>
  <PresentationFormat>Custom</PresentationFormat>
  <Paragraphs>806</Paragraphs>
  <Slides>169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169</vt:i4>
      </vt:variant>
    </vt:vector>
  </HeadingPairs>
  <TitlesOfParts>
    <vt:vector size="175" baseType="lpstr">
      <vt:lpstr>Arial</vt:lpstr>
      <vt:lpstr>Wingdings 3</vt:lpstr>
      <vt:lpstr>Calibri</vt:lpstr>
      <vt:lpstr>宋体</vt:lpstr>
      <vt:lpstr>Century Gothic</vt:lpstr>
      <vt:lpstr>Wisp</vt:lpstr>
      <vt:lpstr>IMAGING AND THERAPEUTIC MODALITIES (ITM 1)</vt:lpstr>
      <vt:lpstr>PowerPoint Presentation</vt:lpstr>
      <vt:lpstr>Topic Outline</vt:lpstr>
      <vt:lpstr>Medical Imaging</vt:lpstr>
      <vt:lpstr>Considerations</vt:lpstr>
      <vt:lpstr>Ethics</vt:lpstr>
      <vt:lpstr>Effects of ionizing radiation</vt:lpstr>
      <vt:lpstr>Radiation protection</vt:lpstr>
      <vt:lpstr>Cont’ </vt:lpstr>
      <vt:lpstr>Terminology</vt:lpstr>
      <vt:lpstr>PowerPoint Presentation</vt:lpstr>
      <vt:lpstr>Planes</vt:lpstr>
      <vt:lpstr>Body positions</vt:lpstr>
      <vt:lpstr>Projections</vt:lpstr>
      <vt:lpstr>Assignment</vt:lpstr>
      <vt:lpstr>UPPER LIMBS</vt:lpstr>
      <vt:lpstr>Projections</vt:lpstr>
      <vt:lpstr>PowerPoint Presentation</vt:lpstr>
      <vt:lpstr>Fingers</vt:lpstr>
      <vt:lpstr>Thumb </vt:lpstr>
      <vt:lpstr>Thumb PA and Lateral</vt:lpstr>
      <vt:lpstr>Index finger and middle finger</vt:lpstr>
      <vt:lpstr>Hand</vt:lpstr>
      <vt:lpstr>PowerPoint Presentation</vt:lpstr>
      <vt:lpstr>AP OBLIQUE BILATERAL PROJECTION: Ball-catcher's Position)</vt:lpstr>
      <vt:lpstr>Cont’ ball catchers</vt:lpstr>
      <vt:lpstr>Wrist joint</vt:lpstr>
      <vt:lpstr>Wrist joint</vt:lpstr>
      <vt:lpstr>Scaphoid views</vt:lpstr>
      <vt:lpstr>Carpal tunnel</vt:lpstr>
      <vt:lpstr>Forearm</vt:lpstr>
      <vt:lpstr>Elbow joint</vt:lpstr>
      <vt:lpstr>PowerPoint Presentation</vt:lpstr>
      <vt:lpstr>Elbow joint  </vt:lpstr>
      <vt:lpstr>The ulnar groove</vt:lpstr>
      <vt:lpstr>The Humerus</vt:lpstr>
      <vt:lpstr>PowerPoint Presentation</vt:lpstr>
      <vt:lpstr>Special circumstances</vt:lpstr>
      <vt:lpstr>THE SHOULDER GIRDLE The shoulder joint</vt:lpstr>
      <vt:lpstr>PowerPoint Presentation</vt:lpstr>
      <vt:lpstr>PowerPoint Presentation</vt:lpstr>
      <vt:lpstr>PowerPoint Presentation</vt:lpstr>
      <vt:lpstr>PowerPoint Presentation</vt:lpstr>
      <vt:lpstr>Supplementary views</vt:lpstr>
      <vt:lpstr>i) AP with internal and external rotation </vt:lpstr>
      <vt:lpstr>ii) Stryker’s view</vt:lpstr>
      <vt:lpstr>iii) 25 degrees AP view</vt:lpstr>
      <vt:lpstr>The Scapula</vt:lpstr>
      <vt:lpstr>Anteroposterior</vt:lpstr>
      <vt:lpstr>Lateral projection</vt:lpstr>
      <vt:lpstr>PowerPoint Presentation</vt:lpstr>
      <vt:lpstr>LOWER LIMB </vt:lpstr>
      <vt:lpstr>Foot </vt:lpstr>
      <vt:lpstr>PowerPoint Presentation</vt:lpstr>
      <vt:lpstr>Supplementary views</vt:lpstr>
      <vt:lpstr>i) Weight bearing view for flat foot/lateral</vt:lpstr>
      <vt:lpstr>ii)Weight bearing dorsi-plantar for hallux valgus</vt:lpstr>
      <vt:lpstr>iii) Lateral projection for Os trigonum</vt:lpstr>
      <vt:lpstr>iv) Lateral projection of the foot</vt:lpstr>
      <vt:lpstr>iv)Hallux (big toe/great toe)</vt:lpstr>
      <vt:lpstr>The calcaneus</vt:lpstr>
      <vt:lpstr>i) Patient standing</vt:lpstr>
      <vt:lpstr>ii) Patient seated</vt:lpstr>
      <vt:lpstr>The talo-calcaneal articulation</vt:lpstr>
      <vt:lpstr>a) Latero-medial oblique</vt:lpstr>
      <vt:lpstr>b) Medio-lateral oblique</vt:lpstr>
      <vt:lpstr>Toes </vt:lpstr>
      <vt:lpstr>Ankle joint </vt:lpstr>
      <vt:lpstr>Ankle joint </vt:lpstr>
      <vt:lpstr>Lateral </vt:lpstr>
      <vt:lpstr>Special circumstances</vt:lpstr>
      <vt:lpstr>Supplementary views</vt:lpstr>
      <vt:lpstr>Tibia and Fibula </vt:lpstr>
      <vt:lpstr>Lateral </vt:lpstr>
      <vt:lpstr>Special circumstances</vt:lpstr>
      <vt:lpstr>Knee joint  </vt:lpstr>
      <vt:lpstr>PowerPoint Presentation</vt:lpstr>
      <vt:lpstr>Special circumstances</vt:lpstr>
      <vt:lpstr>PowerPoint Presentation</vt:lpstr>
      <vt:lpstr>Supplementary views</vt:lpstr>
      <vt:lpstr>PowerPoint Presentation</vt:lpstr>
      <vt:lpstr>PowerPoint Presentation</vt:lpstr>
      <vt:lpstr>Femur</vt:lpstr>
      <vt:lpstr>PowerPoint Presentation</vt:lpstr>
      <vt:lpstr>Special circumstances</vt:lpstr>
      <vt:lpstr>THE PELVIC GIRDLE</vt:lpstr>
      <vt:lpstr>Pelvic girdle </vt:lpstr>
      <vt:lpstr>Pelvis x-ray</vt:lpstr>
      <vt:lpstr>a) Lateral pelvis</vt:lpstr>
      <vt:lpstr>Supplementary views</vt:lpstr>
      <vt:lpstr>Hip joint </vt:lpstr>
      <vt:lpstr>Hip joint AP showing fractured neck of femur </vt:lpstr>
      <vt:lpstr>PowerPoint Presentation</vt:lpstr>
      <vt:lpstr>PowerPoint Presentation</vt:lpstr>
      <vt:lpstr>THE VERTEBRAL COLUMN </vt:lpstr>
      <vt:lpstr>Vertebral Column </vt:lpstr>
      <vt:lpstr>RADIATION PROTECTION </vt:lpstr>
      <vt:lpstr>CERVICAL VERTEBRAE</vt:lpstr>
      <vt:lpstr>Antero posterior C1-C3 </vt:lpstr>
      <vt:lpstr>Antero posterior C4-C7 </vt:lpstr>
      <vt:lpstr>PowerPoint Presentation</vt:lpstr>
      <vt:lpstr>Lateral </vt:lpstr>
      <vt:lpstr>Special circumstances</vt:lpstr>
      <vt:lpstr>PowerPoint Presentation</vt:lpstr>
      <vt:lpstr>Supplementary views</vt:lpstr>
      <vt:lpstr>Posterior oblique </vt:lpstr>
      <vt:lpstr>Antero Posterior</vt:lpstr>
      <vt:lpstr>2. Atlanto – occipital joint</vt:lpstr>
      <vt:lpstr>3. Mobility and stability </vt:lpstr>
      <vt:lpstr>CERVICO- THORACIC SPINE</vt:lpstr>
      <vt:lpstr>Antero- posterior </vt:lpstr>
      <vt:lpstr>Lateral ( three approaches)</vt:lpstr>
      <vt:lpstr>Lateral 2</vt:lpstr>
      <vt:lpstr>Lateral 3</vt:lpstr>
      <vt:lpstr>Posterior- Oblique</vt:lpstr>
      <vt:lpstr>THORACIC SPINE</vt:lpstr>
      <vt:lpstr>Antero- posterior </vt:lpstr>
      <vt:lpstr>PowerPoint Presentation</vt:lpstr>
      <vt:lpstr>Lateral </vt:lpstr>
      <vt:lpstr>Special circumstances </vt:lpstr>
      <vt:lpstr>Supplementary views </vt:lpstr>
      <vt:lpstr>Thoraco-lumbar spine</vt:lpstr>
      <vt:lpstr>Antero-posterior </vt:lpstr>
      <vt:lpstr>Lateral view </vt:lpstr>
      <vt:lpstr>Special circumstances </vt:lpstr>
      <vt:lpstr>LUMBAR SPINE</vt:lpstr>
      <vt:lpstr>Indications</vt:lpstr>
      <vt:lpstr>Basic views</vt:lpstr>
      <vt:lpstr>Lumbar Vertebrae </vt:lpstr>
      <vt:lpstr>Lateral </vt:lpstr>
      <vt:lpstr>Coned view  </vt:lpstr>
      <vt:lpstr>Sacro- Iliac Joints </vt:lpstr>
      <vt:lpstr>PowerPoint Presentation</vt:lpstr>
      <vt:lpstr>CHEST XRAY</vt:lpstr>
      <vt:lpstr>Patient preparation </vt:lpstr>
      <vt:lpstr>Why the ERECT position is recommended in chest radiography</vt:lpstr>
      <vt:lpstr>PowerPoint Presentation</vt:lpstr>
      <vt:lpstr>Use of arrested respiration</vt:lpstr>
      <vt:lpstr>Use of the lateral view of the chest</vt:lpstr>
      <vt:lpstr>PowerPoint Presentation</vt:lpstr>
      <vt:lpstr>Radiation Protection</vt:lpstr>
      <vt:lpstr>Patient positioning</vt:lpstr>
      <vt:lpstr> Problems encountered in paediatric chest radiography </vt:lpstr>
      <vt:lpstr>Characteristics of a good chest radiograph</vt:lpstr>
      <vt:lpstr>PowerPoint Presentation</vt:lpstr>
      <vt:lpstr>Basic View i) Postero- anterior</vt:lpstr>
      <vt:lpstr>PowerPoint Presentation</vt:lpstr>
      <vt:lpstr>Additional view ii) Lateral view </vt:lpstr>
      <vt:lpstr>Indications</vt:lpstr>
      <vt:lpstr>Special circumstances 1.Paediatric (infants and children)</vt:lpstr>
      <vt:lpstr>a) Antero-posterior</vt:lpstr>
      <vt:lpstr>b) Lateral</vt:lpstr>
      <vt:lpstr>2. Pre-operative chest radiography</vt:lpstr>
      <vt:lpstr>3.Fluid and air levels in bed-ridden patients</vt:lpstr>
      <vt:lpstr>Supplementary views 1. The lordotic view </vt:lpstr>
      <vt:lpstr>Bronchography</vt:lpstr>
      <vt:lpstr>ABDOMEN </vt:lpstr>
      <vt:lpstr>Patient Preparation</vt:lpstr>
      <vt:lpstr>Care of the patients</vt:lpstr>
      <vt:lpstr>Radiographic technique</vt:lpstr>
      <vt:lpstr>PowerPoint Presentation</vt:lpstr>
      <vt:lpstr>PowerPoint Presentation</vt:lpstr>
      <vt:lpstr>Infants </vt:lpstr>
      <vt:lpstr>Postero-anterior – Erect and Prone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AND THERAPEUTIC MODALITIES (ITM 1)</dc:title>
  <dc:creator>Vivianne Odawa</dc:creator>
  <cp:lastModifiedBy>hey</cp:lastModifiedBy>
  <cp:revision>2</cp:revision>
  <dcterms:created xsi:type="dcterms:W3CDTF">2016-09-14T09:27:25Z</dcterms:created>
  <dcterms:modified xsi:type="dcterms:W3CDTF">2019-02-03T21:31:41Z</dcterms:modified>
</cp:coreProperties>
</file>