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4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116988-34F8-43D7-ACB3-E0D5DC14CA2C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FD423-3E53-48F7-AEA2-BAEA652DA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FD423-3E53-48F7-AEA2-BAEA652DA76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699CB88-5E1A-4FAC-892A-60949ACB1F6F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699CB88-5E1A-4FAC-892A-60949ACB1F6F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699CB88-5E1A-4FAC-892A-60949ACB1F6F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IMMUNITY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Malignant </a:t>
            </a:r>
            <a:r>
              <a:rPr lang="en-US" dirty="0" err="1" smtClean="0"/>
              <a:t>tumours,also</a:t>
            </a:r>
            <a:r>
              <a:rPr lang="en-US" dirty="0" smtClean="0"/>
              <a:t> known as cancers,</a:t>
            </a:r>
          </a:p>
          <a:p>
            <a:r>
              <a:rPr lang="en-US" dirty="0" smtClean="0"/>
              <a:t>grow by infiltrating into the surrounding normal tissues and have the ability to spread to distant sites</a:t>
            </a:r>
            <a:r>
              <a:rPr lang="en-US" dirty="0" smtClean="0"/>
              <a:t>, </a:t>
            </a:r>
            <a:r>
              <a:rPr lang="en-US" dirty="0" smtClean="0"/>
              <a:t>where secondary </a:t>
            </a:r>
            <a:r>
              <a:rPr lang="en-US" dirty="0" smtClean="0"/>
              <a:t>deposits metastases </a:t>
            </a:r>
            <a:r>
              <a:rPr lang="en-US" dirty="0" smtClean="0"/>
              <a:t>form.</a:t>
            </a:r>
          </a:p>
          <a:p>
            <a:r>
              <a:rPr lang="en-US" dirty="0" smtClean="0"/>
              <a:t>The histological appearance of metastases resembles that of the primary </a:t>
            </a:r>
            <a:r>
              <a:rPr lang="en-US" dirty="0" err="1" smtClean="0"/>
              <a:t>tumour</a:t>
            </a:r>
            <a:r>
              <a:rPr lang="en-US" dirty="0" smtClean="0"/>
              <a:t>.</a:t>
            </a:r>
          </a:p>
          <a:p>
            <a:r>
              <a:rPr lang="en-US" dirty="0" smtClean="0"/>
              <a:t> While malignant </a:t>
            </a:r>
            <a:r>
              <a:rPr lang="en-US" dirty="0" err="1" smtClean="0"/>
              <a:t>tumours</a:t>
            </a:r>
            <a:r>
              <a:rPr lang="en-US" dirty="0" smtClean="0"/>
              <a:t> usually grow rapidly, it should be recognized that not all malignant </a:t>
            </a:r>
            <a:r>
              <a:rPr lang="en-US" dirty="0" err="1" smtClean="0"/>
              <a:t>tumours</a:t>
            </a:r>
            <a:r>
              <a:rPr lang="en-US" dirty="0" smtClean="0"/>
              <a:t>  are equally malignant.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Malignant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are highly aggressive and metastasize early, for example small cell carcinoma of bronchus.</a:t>
            </a:r>
          </a:p>
          <a:p>
            <a:r>
              <a:rPr lang="en-US" dirty="0" smtClean="0"/>
              <a:t> Others are slow growing and although they are locally </a:t>
            </a:r>
            <a:r>
              <a:rPr lang="en-US" dirty="0" err="1" smtClean="0"/>
              <a:t>infiltrative,they</a:t>
            </a:r>
            <a:r>
              <a:rPr lang="en-US" dirty="0" smtClean="0"/>
              <a:t> rarely metastasize </a:t>
            </a:r>
            <a:r>
              <a:rPr lang="en-US" dirty="0" err="1" smtClean="0"/>
              <a:t>eg</a:t>
            </a:r>
            <a:r>
              <a:rPr lang="en-US" dirty="0" smtClean="0"/>
              <a:t> Basal cell carcinoma.</a:t>
            </a:r>
          </a:p>
          <a:p>
            <a:r>
              <a:rPr lang="en-US" dirty="0" smtClean="0"/>
              <a:t> The degree of </a:t>
            </a:r>
            <a:r>
              <a:rPr lang="en-US" dirty="0" err="1" smtClean="0"/>
              <a:t>malignancy,described</a:t>
            </a:r>
            <a:r>
              <a:rPr lang="en-US" dirty="0" smtClean="0"/>
              <a:t> as </a:t>
            </a:r>
            <a:r>
              <a:rPr lang="en-US" dirty="0" err="1" smtClean="0"/>
              <a:t>tumour</a:t>
            </a:r>
            <a:r>
              <a:rPr lang="en-US" dirty="0" smtClean="0"/>
              <a:t> </a:t>
            </a:r>
            <a:r>
              <a:rPr lang="en-US" dirty="0" err="1" smtClean="0"/>
              <a:t>grade,usually</a:t>
            </a:r>
            <a:r>
              <a:rPr lang="en-US" dirty="0" smtClean="0"/>
              <a:t> correlates well with survival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Cancer is not a single </a:t>
            </a:r>
            <a:r>
              <a:rPr lang="en-US" dirty="0" err="1" smtClean="0"/>
              <a:t>disease,and</a:t>
            </a:r>
            <a:r>
              <a:rPr lang="en-US" dirty="0" smtClean="0"/>
              <a:t> different cancers have different causes.</a:t>
            </a:r>
          </a:p>
          <a:p>
            <a:r>
              <a:rPr lang="en-US" dirty="0" smtClean="0"/>
              <a:t>In some </a:t>
            </a:r>
            <a:r>
              <a:rPr lang="en-US" dirty="0" err="1" smtClean="0"/>
              <a:t>tumours</a:t>
            </a:r>
            <a:r>
              <a:rPr lang="en-US" dirty="0" smtClean="0"/>
              <a:t> a single major factor is implicated, but in most </a:t>
            </a:r>
            <a:r>
              <a:rPr lang="en-US" dirty="0" err="1" smtClean="0"/>
              <a:t>tumours</a:t>
            </a:r>
            <a:r>
              <a:rPr lang="en-US" dirty="0" smtClean="0"/>
              <a:t> multiple factors are involved.</a:t>
            </a:r>
          </a:p>
          <a:p>
            <a:r>
              <a:rPr lang="en-US" dirty="0" err="1" smtClean="0"/>
              <a:t>Predesposing</a:t>
            </a:r>
            <a:r>
              <a:rPr lang="en-US" dirty="0" smtClean="0"/>
              <a:t> factors; </a:t>
            </a:r>
          </a:p>
          <a:p>
            <a:pPr lvl="1"/>
            <a:r>
              <a:rPr lang="en-US" dirty="0" smtClean="0"/>
              <a:t>Environmental factors</a:t>
            </a:r>
          </a:p>
          <a:p>
            <a:pPr lvl="1"/>
            <a:r>
              <a:rPr lang="en-US" dirty="0" smtClean="0"/>
              <a:t>genetic predisposition 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interindividual</a:t>
            </a:r>
            <a:r>
              <a:rPr lang="en-US" dirty="0" smtClean="0"/>
              <a:t> variability in coping with toxic injuries.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Aetiology</a:t>
            </a:r>
            <a:r>
              <a:rPr lang="en-US" dirty="0" smtClean="0"/>
              <a:t> /causes of Cancer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Environmental Factors</a:t>
            </a:r>
          </a:p>
          <a:p>
            <a:pPr lvl="1"/>
            <a:r>
              <a:rPr lang="en-US" dirty="0" smtClean="0"/>
              <a:t> Chemical pollutants </a:t>
            </a:r>
            <a:r>
              <a:rPr lang="en-US" dirty="0" err="1" smtClean="0"/>
              <a:t>eg</a:t>
            </a:r>
            <a:r>
              <a:rPr lang="en-US" dirty="0" smtClean="0"/>
              <a:t>  lung cancer and cigarette smoking </a:t>
            </a:r>
          </a:p>
          <a:p>
            <a:pPr lvl="1"/>
            <a:r>
              <a:rPr lang="en-US" dirty="0" smtClean="0"/>
              <a:t>Radiation. There is much evidence that ionizing radiation can induce cancers</a:t>
            </a:r>
          </a:p>
          <a:p>
            <a:pPr lvl="1"/>
            <a:r>
              <a:rPr lang="en-US" dirty="0" smtClean="0"/>
              <a:t>Viruses h. </a:t>
            </a:r>
            <a:r>
              <a:rPr lang="en-US" dirty="0" err="1" smtClean="0"/>
              <a:t>Papilloma</a:t>
            </a:r>
            <a:r>
              <a:rPr lang="en-US" dirty="0" smtClean="0"/>
              <a:t> </a:t>
            </a:r>
            <a:r>
              <a:rPr lang="en-US" dirty="0" err="1" smtClean="0"/>
              <a:t>viruses,especially</a:t>
            </a:r>
            <a:r>
              <a:rPr lang="en-US" dirty="0" smtClean="0"/>
              <a:t> types 16 and 18- Cervical carcinoma, Hepatitis B and C viruses -</a:t>
            </a:r>
            <a:r>
              <a:rPr lang="en-US" dirty="0" err="1" smtClean="0"/>
              <a:t>Hepatocellular</a:t>
            </a:r>
            <a:r>
              <a:rPr lang="en-US" dirty="0" smtClean="0"/>
              <a:t> carcinoma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Genetic Factors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Familial </a:t>
            </a:r>
            <a:r>
              <a:rPr lang="en-US" dirty="0" err="1" smtClean="0"/>
              <a:t>CancerSyndromes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Depends on the type</a:t>
            </a:r>
          </a:p>
          <a:p>
            <a:endParaRPr lang="en-US" dirty="0" smtClean="0"/>
          </a:p>
          <a:p>
            <a:r>
              <a:rPr lang="en-US" dirty="0" smtClean="0"/>
              <a:t>MANAGEMENT</a:t>
            </a:r>
          </a:p>
          <a:p>
            <a:r>
              <a:rPr lang="en-US" dirty="0" smtClean="0"/>
              <a:t>Depends on type and grade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Layers of the blood vessels</a:t>
            </a:r>
          </a:p>
          <a:p>
            <a:pPr lvl="1"/>
            <a:r>
              <a:rPr lang="en-US" dirty="0" smtClean="0"/>
              <a:t>Tunica </a:t>
            </a:r>
            <a:r>
              <a:rPr lang="en-US" dirty="0" err="1" smtClean="0"/>
              <a:t>intima</a:t>
            </a:r>
            <a:r>
              <a:rPr lang="en-US" dirty="0" smtClean="0"/>
              <a:t> .innermost layer</a:t>
            </a:r>
          </a:p>
          <a:p>
            <a:pPr lvl="1"/>
            <a:r>
              <a:rPr lang="en-US" dirty="0" smtClean="0"/>
              <a:t>Tunica media middle muscular layer </a:t>
            </a:r>
          </a:p>
          <a:p>
            <a:pPr lvl="1"/>
            <a:r>
              <a:rPr lang="en-US" dirty="0" smtClean="0"/>
              <a:t>Tunica adventitia</a:t>
            </a:r>
          </a:p>
          <a:p>
            <a:pPr lvl="1"/>
            <a:r>
              <a:rPr lang="en-US" dirty="0" err="1" smtClean="0"/>
              <a:t>Capilaries</a:t>
            </a:r>
            <a:r>
              <a:rPr lang="en-US" dirty="0" smtClean="0"/>
              <a:t> have only one layer called tunica </a:t>
            </a:r>
            <a:r>
              <a:rPr lang="en-US" dirty="0" err="1" smtClean="0"/>
              <a:t>intima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ARTERIOSCLEROSIS</a:t>
            </a:r>
          </a:p>
          <a:p>
            <a:pPr>
              <a:buNone/>
            </a:pPr>
            <a:r>
              <a:rPr lang="en-US" dirty="0" smtClean="0"/>
              <a:t> Arteriosclerosis is a general term used to include all conditions with thickening and hardening of the arterial </a:t>
            </a:r>
            <a:r>
              <a:rPr lang="en-US" dirty="0" smtClean="0"/>
              <a:t>walls.</a:t>
            </a:r>
          </a:p>
          <a:p>
            <a:pPr>
              <a:buNone/>
            </a:pPr>
            <a:r>
              <a:rPr lang="en-US" dirty="0" smtClean="0"/>
              <a:t> Atherosclerosis is a focal accumulation of fat with chronic inflammation and fibrosis in arteries </a:t>
            </a:r>
            <a:r>
              <a:rPr lang="en-US" dirty="0" smtClean="0"/>
              <a:t>down </a:t>
            </a:r>
            <a:r>
              <a:rPr lang="en-US" dirty="0" smtClean="0"/>
              <a:t>• This causes arterial narrowing and chronic </a:t>
            </a:r>
            <a:r>
              <a:rPr lang="en-US" dirty="0" err="1" smtClean="0"/>
              <a:t>ischaemia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PERIPHERAL VASCULAR DISEASES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/>
              <a:t>Senile </a:t>
            </a:r>
            <a:r>
              <a:rPr lang="en-US" dirty="0" smtClean="0"/>
              <a:t>arteriosclerosis</a:t>
            </a:r>
          </a:p>
          <a:p>
            <a:r>
              <a:rPr lang="en-US" dirty="0" smtClean="0"/>
              <a:t> Hypertensive arteriolosclerosis</a:t>
            </a:r>
          </a:p>
          <a:p>
            <a:r>
              <a:rPr lang="en-US" dirty="0" err="1" smtClean="0"/>
              <a:t>Mönckeberg’s</a:t>
            </a:r>
            <a:r>
              <a:rPr lang="en-US" dirty="0" smtClean="0"/>
              <a:t> </a:t>
            </a:r>
            <a:r>
              <a:rPr lang="en-US" dirty="0" smtClean="0"/>
              <a:t>arteriosclerosis (Medial </a:t>
            </a:r>
            <a:r>
              <a:rPr lang="en-US" dirty="0" err="1" smtClean="0"/>
              <a:t>calcific</a:t>
            </a:r>
            <a:r>
              <a:rPr lang="en-US" dirty="0" smtClean="0"/>
              <a:t> </a:t>
            </a:r>
            <a:r>
              <a:rPr lang="en-US" dirty="0" smtClean="0"/>
              <a:t>sclerosis)</a:t>
            </a:r>
          </a:p>
          <a:p>
            <a:r>
              <a:rPr lang="en-US" dirty="0" smtClean="0"/>
              <a:t>Atherosclerosis, </a:t>
            </a:r>
            <a:r>
              <a:rPr lang="en-US" dirty="0" smtClean="0"/>
              <a:t>atherosclerosis, is the most common and most important form of arteriosclerosis; if not specified, the two terms are used interchangeably with each other.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of arteriosclerosis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Atherosclerosis </a:t>
            </a:r>
            <a:r>
              <a:rPr lang="en-US" dirty="0" smtClean="0"/>
              <a:t>is a specific form of arteriosclerosis affecting primarily the </a:t>
            </a:r>
            <a:r>
              <a:rPr lang="en-US" dirty="0" err="1" smtClean="0"/>
              <a:t>intima</a:t>
            </a:r>
            <a:r>
              <a:rPr lang="en-US" dirty="0" smtClean="0"/>
              <a:t> of large and medium-sized muscular arteries and is </a:t>
            </a:r>
            <a:r>
              <a:rPr lang="en-US" dirty="0" err="1" smtClean="0"/>
              <a:t>characterised</a:t>
            </a:r>
            <a:r>
              <a:rPr lang="en-US" dirty="0" smtClean="0"/>
              <a:t> by </a:t>
            </a:r>
            <a:r>
              <a:rPr lang="en-US" dirty="0" err="1" smtClean="0"/>
              <a:t>fibrofatty</a:t>
            </a:r>
            <a:r>
              <a:rPr lang="en-US" dirty="0" smtClean="0"/>
              <a:t> plaques or </a:t>
            </a:r>
            <a:r>
              <a:rPr lang="en-US" dirty="0" err="1" smtClean="0"/>
              <a:t>atheromas</a:t>
            </a:r>
            <a:endParaRPr lang="en-US" dirty="0" smtClean="0"/>
          </a:p>
          <a:p>
            <a:r>
              <a:rPr lang="en-US" dirty="0" smtClean="0"/>
              <a:t>Atherosclerosis is a focal accumulation of fat with chronic inflammation and fibrosis in </a:t>
            </a:r>
            <a:r>
              <a:rPr lang="en-US" dirty="0" smtClean="0"/>
              <a:t>arteries.</a:t>
            </a:r>
          </a:p>
          <a:p>
            <a:r>
              <a:rPr lang="en-US" dirty="0" smtClean="0"/>
              <a:t>atherosclerosis, is the most common and most important form of arteriosclerosis</a:t>
            </a:r>
            <a:r>
              <a:rPr lang="en-US" dirty="0" smtClean="0"/>
              <a:t>; </a:t>
            </a:r>
            <a:r>
              <a:rPr lang="en-US" dirty="0" smtClean="0"/>
              <a:t>if not specified, the two terms are used interchangeably with each other.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Atherosclerosis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Though any large and medium-sized artery may be involved in atherosclerosis, the most commonly affected are the aorta, the coronary and the cerebral arterial systems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Antigen</a:t>
            </a:r>
            <a:r>
              <a:rPr lang="en-US" dirty="0" smtClean="0"/>
              <a:t> (Ag) is a protein substance , which when introduced into the tissues stimulates antibody production.</a:t>
            </a:r>
          </a:p>
          <a:p>
            <a:r>
              <a:rPr lang="en-US" dirty="0" smtClean="0"/>
              <a:t> </a:t>
            </a:r>
            <a:r>
              <a:rPr lang="en-US" b="1" dirty="0" err="1" smtClean="0"/>
              <a:t>Hapten</a:t>
            </a:r>
            <a:r>
              <a:rPr lang="en-US" dirty="0" smtClean="0"/>
              <a:t> is a non-protein substance which has no antigenic properties, but on combining with a protein can form a new antigen capable of forming antibodies.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Antibody</a:t>
            </a:r>
            <a:r>
              <a:rPr lang="en-US" dirty="0" smtClean="0"/>
              <a:t> (</a:t>
            </a:r>
            <a:r>
              <a:rPr lang="en-US" dirty="0" err="1" smtClean="0"/>
              <a:t>Ab</a:t>
            </a:r>
            <a:r>
              <a:rPr lang="en-US" dirty="0" smtClean="0"/>
              <a:t>) is a protein substance produced as a result of antigenic stimulation. Circulating antibodies are </a:t>
            </a:r>
            <a:r>
              <a:rPr lang="en-US" dirty="0" err="1" smtClean="0"/>
              <a:t>immunoglobulins</a:t>
            </a:r>
            <a:r>
              <a:rPr lang="en-US" dirty="0" smtClean="0"/>
              <a:t> (</a:t>
            </a:r>
            <a:r>
              <a:rPr lang="en-US" dirty="0" err="1" smtClean="0"/>
              <a:t>Igs</a:t>
            </a:r>
            <a:r>
              <a:rPr lang="en-US" dirty="0" smtClean="0"/>
              <a:t>) of which there are 5 classes: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IgG</a:t>
            </a:r>
            <a:r>
              <a:rPr lang="en-US" dirty="0" smtClean="0"/>
              <a:t>, </a:t>
            </a:r>
            <a:r>
              <a:rPr lang="en-US" dirty="0" err="1" smtClean="0"/>
              <a:t>IgA</a:t>
            </a:r>
            <a:r>
              <a:rPr lang="en-US" dirty="0" smtClean="0"/>
              <a:t>, </a:t>
            </a:r>
            <a:r>
              <a:rPr lang="en-US" dirty="0" err="1" smtClean="0"/>
              <a:t>IgM</a:t>
            </a:r>
            <a:r>
              <a:rPr lang="en-US" dirty="0" smtClean="0"/>
              <a:t>, </a:t>
            </a:r>
            <a:r>
              <a:rPr lang="en-US" dirty="0" err="1" smtClean="0"/>
              <a:t>IgE</a:t>
            </a:r>
            <a:r>
              <a:rPr lang="en-US" dirty="0" smtClean="0"/>
              <a:t> and </a:t>
            </a:r>
            <a:r>
              <a:rPr lang="en-US" dirty="0" err="1" smtClean="0"/>
              <a:t>IgD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Defination</a:t>
            </a:r>
            <a:r>
              <a:rPr lang="en-US" dirty="0" smtClean="0"/>
              <a:t> of terms 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An antigen may induce specifically </a:t>
            </a:r>
            <a:r>
              <a:rPr lang="en-US" dirty="0" err="1" smtClean="0"/>
              <a:t>sensitised</a:t>
            </a:r>
            <a:r>
              <a:rPr lang="en-US" dirty="0" smtClean="0"/>
              <a:t> cells having the capacity to </a:t>
            </a:r>
            <a:r>
              <a:rPr lang="en-US" dirty="0" err="1" smtClean="0"/>
              <a:t>recognise</a:t>
            </a:r>
            <a:r>
              <a:rPr lang="en-US" dirty="0" smtClean="0"/>
              <a:t>, react and </a:t>
            </a:r>
            <a:r>
              <a:rPr lang="en-US" dirty="0" err="1" smtClean="0"/>
              <a:t>neutralise</a:t>
            </a:r>
            <a:r>
              <a:rPr lang="en-US" dirty="0" smtClean="0"/>
              <a:t> the injurious agent or organisms.</a:t>
            </a:r>
          </a:p>
          <a:p>
            <a:r>
              <a:rPr lang="en-US" dirty="0" smtClean="0"/>
              <a:t> The antigen may combine with antibody to form antigen-antibody complex. The reaction of Ag with </a:t>
            </a:r>
            <a:r>
              <a:rPr lang="en-US" dirty="0" err="1" smtClean="0"/>
              <a:t>Ab</a:t>
            </a:r>
            <a:r>
              <a:rPr lang="en-US" dirty="0" smtClean="0"/>
              <a:t> in vitro may be primary or secondary phenomena; the secondary reaction induces a number of processes. In vivo, the Ag-</a:t>
            </a:r>
            <a:r>
              <a:rPr lang="en-US" dirty="0" err="1" smtClean="0"/>
              <a:t>Ab</a:t>
            </a:r>
            <a:r>
              <a:rPr lang="en-US" dirty="0" smtClean="0"/>
              <a:t> reaction may cause tissue damage.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The organs of immune system are distributed at different places in the body.</a:t>
            </a:r>
          </a:p>
          <a:p>
            <a:pPr>
              <a:buNone/>
            </a:pPr>
            <a:r>
              <a:rPr lang="en-US" dirty="0" smtClean="0"/>
              <a:t>  These are as under: </a:t>
            </a:r>
          </a:p>
          <a:p>
            <a:r>
              <a:rPr lang="en-US" dirty="0" smtClean="0"/>
              <a:t>Primary lymphoid organs:</a:t>
            </a:r>
          </a:p>
          <a:p>
            <a:pPr lvl="1"/>
            <a:r>
              <a:rPr lang="en-US" dirty="0" err="1" smtClean="0"/>
              <a:t>i</a:t>
            </a:r>
            <a:r>
              <a:rPr lang="en-US" dirty="0" smtClean="0"/>
              <a:t>) Thymus</a:t>
            </a:r>
          </a:p>
          <a:p>
            <a:pPr lvl="1"/>
            <a:r>
              <a:rPr lang="en-US" dirty="0" smtClean="0"/>
              <a:t> ii) Bone marrow</a:t>
            </a:r>
          </a:p>
          <a:p>
            <a:r>
              <a:rPr lang="en-US" dirty="0" smtClean="0"/>
              <a:t>Secondary lymphoid organs:</a:t>
            </a:r>
          </a:p>
          <a:p>
            <a:pPr lvl="1"/>
            <a:r>
              <a:rPr lang="en-US" dirty="0" smtClean="0"/>
              <a:t> Lymph nodes</a:t>
            </a:r>
          </a:p>
          <a:p>
            <a:pPr lvl="1"/>
            <a:r>
              <a:rPr lang="en-US" dirty="0" smtClean="0"/>
              <a:t>Spleen</a:t>
            </a:r>
          </a:p>
          <a:p>
            <a:pPr lvl="1"/>
            <a:r>
              <a:rPr lang="en-US" dirty="0" smtClean="0"/>
              <a:t>MALT (Mucosa-Associated Lymphoid Tissue located in the respiratory tract and GIT).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ORGANS OF IMMUNE SYSTEM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cells comprising immune system are as follows: </a:t>
            </a:r>
          </a:p>
          <a:p>
            <a:pPr lvl="1"/>
            <a:r>
              <a:rPr lang="en-US" dirty="0" err="1" smtClean="0"/>
              <a:t>i</a:t>
            </a:r>
            <a:r>
              <a:rPr lang="en-US" dirty="0" smtClean="0"/>
              <a:t>) Lymphocytes</a:t>
            </a:r>
          </a:p>
          <a:p>
            <a:pPr lvl="1"/>
            <a:r>
              <a:rPr lang="en-US" dirty="0" smtClean="0"/>
              <a:t> ii) </a:t>
            </a:r>
            <a:r>
              <a:rPr lang="en-US" dirty="0" err="1" smtClean="0"/>
              <a:t>Monocytes</a:t>
            </a:r>
            <a:r>
              <a:rPr lang="en-US" dirty="0" smtClean="0"/>
              <a:t> and macrophages</a:t>
            </a:r>
          </a:p>
          <a:p>
            <a:pPr lvl="1"/>
            <a:r>
              <a:rPr lang="en-US" dirty="0" smtClean="0"/>
              <a:t> iii) Mast cells and </a:t>
            </a:r>
            <a:r>
              <a:rPr lang="en-US" dirty="0" err="1" smtClean="0"/>
              <a:t>basophils</a:t>
            </a:r>
            <a:endParaRPr lang="en-US" dirty="0" smtClean="0"/>
          </a:p>
          <a:p>
            <a:pPr lvl="1"/>
            <a:r>
              <a:rPr lang="en-US" dirty="0" smtClean="0"/>
              <a:t> iv) </a:t>
            </a:r>
            <a:r>
              <a:rPr lang="en-US" dirty="0" err="1" smtClean="0"/>
              <a:t>Neutrophils</a:t>
            </a:r>
            <a:endParaRPr lang="en-US" dirty="0" smtClean="0"/>
          </a:p>
          <a:p>
            <a:pPr lvl="1"/>
            <a:r>
              <a:rPr lang="en-US" dirty="0" smtClean="0"/>
              <a:t> v) </a:t>
            </a:r>
            <a:r>
              <a:rPr lang="en-US" dirty="0" err="1" smtClean="0"/>
              <a:t>Eosinophils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CELLS OF IMMUNE SYSTEM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Its an abnormal/</a:t>
            </a:r>
            <a:r>
              <a:rPr lang="en-US" dirty="0" err="1" smtClean="0"/>
              <a:t>exagerated</a:t>
            </a:r>
            <a:r>
              <a:rPr lang="en-US" dirty="0" smtClean="0"/>
              <a:t> immune response to an antigen.</a:t>
            </a:r>
          </a:p>
          <a:p>
            <a:r>
              <a:rPr lang="en-US" dirty="0" smtClean="0"/>
              <a:t>Allergy is an immune response induced by exposure to an allergen causing a harmful hypersensitivity reaction.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HYPERSENSITIVITY/ ALLERGY 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neoplasm,is</a:t>
            </a:r>
            <a:r>
              <a:rPr lang="en-US" dirty="0" smtClean="0"/>
              <a:t> a new growth,</a:t>
            </a:r>
          </a:p>
          <a:p>
            <a:r>
              <a:rPr lang="en-US" dirty="0" smtClean="0"/>
              <a:t>defined as an abnormal mass of </a:t>
            </a:r>
            <a:r>
              <a:rPr lang="en-US" dirty="0" err="1" smtClean="0"/>
              <a:t>tissue,whose</a:t>
            </a:r>
            <a:r>
              <a:rPr lang="en-US" dirty="0" smtClean="0"/>
              <a:t> growth is uncoordinated and exceeds that of the normal tissues.</a:t>
            </a:r>
          </a:p>
          <a:p>
            <a:r>
              <a:rPr lang="en-US" dirty="0" smtClean="0"/>
              <a:t>cancer is due to excessive and uncontrolled cellular proliferation or insufficient cell </a:t>
            </a:r>
            <a:r>
              <a:rPr lang="en-US" dirty="0" err="1" smtClean="0"/>
              <a:t>loss,i.e</a:t>
            </a:r>
            <a:r>
              <a:rPr lang="en-US" dirty="0" smtClean="0"/>
              <a:t>. it results from defects in the normal control mechanisms for cell populations.</a:t>
            </a:r>
          </a:p>
          <a:p>
            <a:r>
              <a:rPr lang="en-US" dirty="0" smtClean="0"/>
              <a:t>It results from aberration of the normal mechanisms which control cell number: these are cell production by cell division and cell loss by the process of apoptosis.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CANCERS/NEOPLASM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Most </a:t>
            </a:r>
            <a:r>
              <a:rPr lang="en-US" dirty="0" err="1" smtClean="0"/>
              <a:t>tumours</a:t>
            </a:r>
            <a:r>
              <a:rPr lang="en-US" dirty="0" smtClean="0"/>
              <a:t> are </a:t>
            </a:r>
            <a:r>
              <a:rPr lang="en-US" dirty="0" err="1" smtClean="0"/>
              <a:t>monoclonal,i.e.all</a:t>
            </a:r>
            <a:r>
              <a:rPr lang="en-US" dirty="0" smtClean="0"/>
              <a:t> the cells in a </a:t>
            </a:r>
            <a:r>
              <a:rPr lang="en-US" dirty="0" err="1" smtClean="0"/>
              <a:t>tumour</a:t>
            </a:r>
            <a:r>
              <a:rPr lang="en-US" dirty="0" smtClean="0"/>
              <a:t> appear to have risen from one parent cell which has undergone a genetic change,</a:t>
            </a:r>
          </a:p>
          <a:p>
            <a:r>
              <a:rPr lang="en-US" dirty="0" smtClean="0"/>
              <a:t>which is then passed on to all its progeny.</a:t>
            </a:r>
          </a:p>
          <a:p>
            <a:r>
              <a:rPr lang="en-US" dirty="0" smtClean="0"/>
              <a:t>Because the </a:t>
            </a:r>
            <a:r>
              <a:rPr lang="en-US" dirty="0" err="1" smtClean="0"/>
              <a:t>tumour</a:t>
            </a:r>
            <a:r>
              <a:rPr lang="en-US" dirty="0" smtClean="0"/>
              <a:t> cells lack the normal control mechanisms, the clone expands due to uncontrolled proliferation.</a:t>
            </a:r>
          </a:p>
          <a:p>
            <a:r>
              <a:rPr lang="en-US" dirty="0" smtClean="0"/>
              <a:t>Although the </a:t>
            </a:r>
            <a:r>
              <a:rPr lang="en-US" dirty="0" err="1" smtClean="0"/>
              <a:t>tumour</a:t>
            </a:r>
            <a:r>
              <a:rPr lang="en-US" dirty="0" smtClean="0"/>
              <a:t> is derived from one clone, further genetic changes develop in some of the progeny.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Tumours</a:t>
            </a:r>
            <a:r>
              <a:rPr lang="en-US" dirty="0" smtClean="0"/>
              <a:t> are divided into two major groups according to their </a:t>
            </a:r>
            <a:r>
              <a:rPr lang="en-US" dirty="0" err="1" smtClean="0"/>
              <a:t>behaviour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benign </a:t>
            </a:r>
          </a:p>
          <a:p>
            <a:pPr lvl="1"/>
            <a:r>
              <a:rPr lang="en-US" dirty="0" smtClean="0"/>
              <a:t>malignant.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Benign </a:t>
            </a:r>
            <a:r>
              <a:rPr lang="en-US" dirty="0" err="1" smtClean="0"/>
              <a:t>tumours</a:t>
            </a:r>
            <a:r>
              <a:rPr lang="en-US" dirty="0" smtClean="0"/>
              <a:t> remain localized at their site of origin.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They grow by </a:t>
            </a:r>
            <a:r>
              <a:rPr lang="en-US" dirty="0" err="1" smtClean="0"/>
              <a:t>expansion,pushing</a:t>
            </a:r>
            <a:r>
              <a:rPr lang="en-US" dirty="0" smtClean="0"/>
              <a:t> the normal tissues </a:t>
            </a:r>
            <a:r>
              <a:rPr lang="en-US" dirty="0" err="1" smtClean="0"/>
              <a:t>away,often</a:t>
            </a:r>
            <a:r>
              <a:rPr lang="en-US" dirty="0" smtClean="0"/>
              <a:t> with the formation of a capsule of compressed fibrous tissue.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Benign </a:t>
            </a:r>
            <a:r>
              <a:rPr lang="en-US" dirty="0" err="1" smtClean="0"/>
              <a:t>tumours</a:t>
            </a:r>
            <a:r>
              <a:rPr lang="en-US" dirty="0" smtClean="0"/>
              <a:t> usually grow slowly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</a:t>
            </a:r>
            <a:r>
              <a:rPr lang="en-US" dirty="0" err="1" smtClean="0"/>
              <a:t>Tumours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671</TotalTime>
  <Words>925</Words>
  <Application>Microsoft Office PowerPoint</Application>
  <PresentationFormat>On-screen Show (4:3)</PresentationFormat>
  <Paragraphs>92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IMMUNITY </vt:lpstr>
      <vt:lpstr>Defination of terms .</vt:lpstr>
      <vt:lpstr>Slide 3</vt:lpstr>
      <vt:lpstr>ORGANS OF IMMUNE SYSTEM</vt:lpstr>
      <vt:lpstr>CELLS OF IMMUNE SYSTEM</vt:lpstr>
      <vt:lpstr>HYPERSENSITIVITY/ ALLERGY </vt:lpstr>
      <vt:lpstr>CANCERS/NEOPLASM</vt:lpstr>
      <vt:lpstr>Slide 8</vt:lpstr>
      <vt:lpstr>Classification of Tumours</vt:lpstr>
      <vt:lpstr>Malignant</vt:lpstr>
      <vt:lpstr>Slide 11</vt:lpstr>
      <vt:lpstr>Aetiology /causes of Cancer</vt:lpstr>
      <vt:lpstr>Slide 13</vt:lpstr>
      <vt:lpstr>Complications </vt:lpstr>
      <vt:lpstr>Slide 15</vt:lpstr>
      <vt:lpstr>PERIPHERAL VASCULAR DISEASES</vt:lpstr>
      <vt:lpstr>Forms of arteriosclerosis</vt:lpstr>
      <vt:lpstr>Atherosclerosis</vt:lpstr>
      <vt:lpstr>Slide 19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IMMUNITY </dc:title>
  <dc:creator>HP</dc:creator>
  <cp:lastModifiedBy>HP</cp:lastModifiedBy>
  <cp:revision>10</cp:revision>
  <dcterms:created xsi:type="dcterms:W3CDTF">2018-02-02T15:04:19Z</dcterms:created>
  <dcterms:modified xsi:type="dcterms:W3CDTF">2018-07-02T09:33:24Z</dcterms:modified>
</cp:coreProperties>
</file>