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Slides/notesSlide2.xml" ContentType="application/vnd.openxmlformats-officedocument.presentationml.notes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Slides/notesSlide3.xml" ContentType="application/vnd.openxmlformats-officedocument.presentationml.notes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Slides/notesSlide4.xml" ContentType="application/vnd.openxmlformats-officedocument.presentationml.notes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Slides/notesSlide5.xml" ContentType="application/vnd.openxmlformats-officedocument.presentationml.notes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48" r:id="rId1"/>
    <p:sldMasterId id="2147483649" r:id="rId2"/>
  </p:sldMasterIdLst>
  <p:notesMasterIdLst>
    <p:notesMasterId r:id="rId3"/>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vertBarState="maximized">
    <p:restoredLeft sz="24558" autoAdjust="0"/>
    <p:restoredTop sz="94660"/>
  </p:normalViewPr>
  <p:slideViewPr>
    <p:cSldViewPr>
      <p:cViewPr>
        <p:scale>
          <a:sx n="50" d="100"/>
          <a:sy n="50" d="100"/>
        </p:scale>
        <p:origin x="-696"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tableStyles" Target="tableStyles.xml"/><Relationship Id="rId84" Type="http://schemas.openxmlformats.org/officeDocument/2006/relationships/presProps" Target="presProps.xml"/><Relationship Id="rId8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98" name=""/>
        <p:cNvGrpSpPr/>
        <p:nvPr/>
      </p:nvGrpSpPr>
      <p:grpSpPr>
        <a:xfrm>
          <a:off x="0" y="0"/>
          <a:ext cx="0" cy="0"/>
          <a:chOff x="0" y="0"/>
          <a:chExt cx="0" cy="0"/>
        </a:xfrm>
      </p:grpSpPr>
      <p:sp>
        <p:nvSpPr>
          <p:cNvPr id="1048842" name="PlaceHolder 1"/>
          <p:cNvSpPr>
            <a:spLocks noGrp="1"/>
          </p:cNvSpPr>
          <p:nvPr>
            <p:ph type="body"/>
          </p:nvPr>
        </p:nvSpPr>
        <p:spPr>
          <a:xfrm>
            <a:off x="777240" y="4777560"/>
            <a:ext cx="6217560" cy="4525920"/>
          </a:xfrm>
          <a:prstGeom prst="rect"/>
        </p:spPr>
        <p:txBody>
          <a:bodyPr bIns="0" lIns="0" rIns="0" tIns="0" wrap="none"/>
          <a:p>
            <a:r>
              <a:rPr lang="en-US"/>
              <a:t>Click to edit the notes format</a:t>
            </a:r>
          </a:p>
        </p:txBody>
      </p:sp>
      <p:sp>
        <p:nvSpPr>
          <p:cNvPr id="1048843" name="PlaceHolder 2"/>
          <p:cNvSpPr>
            <a:spLocks noGrp="1"/>
          </p:cNvSpPr>
          <p:nvPr>
            <p:ph type="hdr"/>
          </p:nvPr>
        </p:nvSpPr>
        <p:spPr>
          <a:xfrm>
            <a:off x="0" y="0"/>
            <a:ext cx="3372840" cy="502560"/>
          </a:xfrm>
          <a:prstGeom prst="rect"/>
        </p:spPr>
        <p:txBody>
          <a:bodyPr bIns="0" lIns="0" rIns="0" tIns="0" wrap="none"/>
          <a:p>
            <a:r>
              <a:rPr lang="en-US"/>
              <a:t>&lt;header&gt;</a:t>
            </a:r>
          </a:p>
        </p:txBody>
      </p:sp>
      <p:sp>
        <p:nvSpPr>
          <p:cNvPr id="1048844" name="PlaceHolder 3"/>
          <p:cNvSpPr>
            <a:spLocks noGrp="1"/>
          </p:cNvSpPr>
          <p:nvPr>
            <p:ph type="dt"/>
          </p:nvPr>
        </p:nvSpPr>
        <p:spPr>
          <a:xfrm>
            <a:off x="4399200" y="0"/>
            <a:ext cx="3372840" cy="502560"/>
          </a:xfrm>
          <a:prstGeom prst="rect"/>
        </p:spPr>
        <p:txBody>
          <a:bodyPr bIns="0" lIns="0" rIns="0" tIns="0" wrap="none"/>
          <a:p>
            <a:pPr algn="r"/>
            <a:r>
              <a:rPr lang="en-US"/>
              <a:t>&lt;date/time&gt;</a:t>
            </a:r>
          </a:p>
        </p:txBody>
      </p:sp>
      <p:sp>
        <p:nvSpPr>
          <p:cNvPr id="1048845" name="PlaceHolder 4"/>
          <p:cNvSpPr>
            <a:spLocks noGrp="1"/>
          </p:cNvSpPr>
          <p:nvPr>
            <p:ph type="ftr"/>
          </p:nvPr>
        </p:nvSpPr>
        <p:spPr>
          <a:xfrm>
            <a:off x="0" y="9555480"/>
            <a:ext cx="3372840" cy="502560"/>
          </a:xfrm>
          <a:prstGeom prst="rect"/>
        </p:spPr>
        <p:txBody>
          <a:bodyPr anchor="b" bIns="0" lIns="0" rIns="0" tIns="0" wrap="none"/>
          <a:p>
            <a:r>
              <a:rPr lang="en-US"/>
              <a:t>&lt;footer&gt;</a:t>
            </a:r>
          </a:p>
        </p:txBody>
      </p:sp>
      <p:sp>
        <p:nvSpPr>
          <p:cNvPr id="1048846" name="PlaceHolder 5"/>
          <p:cNvSpPr>
            <a:spLocks noGrp="1"/>
          </p:cNvSpPr>
          <p:nvPr>
            <p:ph type="sldNum"/>
          </p:nvPr>
        </p:nvSpPr>
        <p:spPr>
          <a:xfrm>
            <a:off x="4399200" y="9555480"/>
            <a:ext cx="3372840" cy="502560"/>
          </a:xfrm>
          <a:prstGeom prst="rect"/>
        </p:spPr>
        <p:txBody>
          <a:bodyPr anchor="b" bIns="0" lIns="0" rIns="0" tIns="0" wrap="none"/>
          <a:p>
            <a:pPr algn="r"/>
            <a:fld id="{430C5359-3E9E-43E4-A4BF-1D8558189404}" type="slidenum">
              <a:rPr lang="en-US"/>
              <a:pPr algn="r"/>
            </a:fld>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621" name="PlaceHolder 1"/>
          <p:cNvSpPr>
            <a:spLocks noGrp="1"/>
          </p:cNvSpPr>
          <p:nvPr>
            <p:ph type="body"/>
          </p:nvPr>
        </p:nvSpPr>
        <p:spPr>
          <a:xfrm>
            <a:off x="777240" y="4777560"/>
            <a:ext cx="6217200" cy="4525560"/>
          </a:xfrm>
          <a:prstGeom prst="rect"/>
        </p:spPr>
        <p:txBody>
          <a:bodyPr bIns="0" lIns="0" rIns="0" tIns="0"/>
          <a:p/>
        </p:txBody>
      </p:sp>
      <p:sp>
        <p:nvSpPr>
          <p:cNvPr id="1048622" name="TextShape 2"/>
          <p:cNvSpPr txBox="1"/>
          <p:nvPr/>
        </p:nvSpPr>
        <p:spPr>
          <a:xfrm>
            <a:off x="4399200" y="9555480"/>
            <a:ext cx="3372480" cy="502200"/>
          </a:xfrm>
          <a:prstGeom prst="rect"/>
        </p:spPr>
        <p:txBody>
          <a:bodyPr anchor="b" bIns="0" lIns="0" rIns="0" tIns="0"/>
          <a:p>
            <a:pPr algn="r">
              <a:lnSpc>
                <a:spcPct val="100000"/>
              </a:lnSpc>
            </a:pPr>
            <a:fld id="{FFEE9B5D-56E1-43DA-AD3D-1216307E92E8}" type="slidenum">
              <a:rPr lang="en-US">
                <a:solidFill>
                  <a:srgbClr val="FFFFFF"/>
                </a:solidFill>
                <a:latin typeface="+mn-lt"/>
                <a:ea typeface="+mn-ea"/>
              </a:rPr>
              <a:pPr algn="r">
                <a:lnSpc>
                  <a:spcPct val="100000"/>
                </a:lnSpc>
              </a:pPr>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58" name="PlaceHolder 1"/>
          <p:cNvSpPr>
            <a:spLocks noGrp="1"/>
          </p:cNvSpPr>
          <p:nvPr>
            <p:ph type="body"/>
          </p:nvPr>
        </p:nvSpPr>
        <p:spPr>
          <a:xfrm>
            <a:off x="685800" y="4343400"/>
            <a:ext cx="5485680" cy="4114080"/>
          </a:xfrm>
          <a:prstGeom prst="rect"/>
        </p:spPr>
        <p:txBody>
          <a:bodyPr bIns="0" lIns="0" rIns="0" tIns="0"/>
          <a:p>
            <a:r>
              <a:rPr dirty="0" lang="en-US"/>
              <a:t>N </a:t>
            </a:r>
          </a:p>
        </p:txBody>
      </p:sp>
      <p:sp>
        <p:nvSpPr>
          <p:cNvPr id="1048659" name="CustomShape 2"/>
          <p:cNvSpPr/>
          <p:nvPr/>
        </p:nvSpPr>
        <p:spPr>
          <a:xfrm>
            <a:off x="3884760" y="8685360"/>
            <a:ext cx="2971080" cy="456480"/>
          </a:xfrm>
          <a:prstGeom prst="rect"/>
          <a:noFill/>
          <a:ln>
            <a:noFill/>
          </a:ln>
        </p:spPr>
        <p:txBody>
          <a:bodyPr anchor="b" bIns="45000" lIns="90000" rIns="90000" tIns="45000"/>
          <a:p>
            <a:pPr algn="r">
              <a:lnSpc>
                <a:spcPct val="100000"/>
              </a:lnSpc>
            </a:pPr>
            <a:fld id="{B37EFC62-E725-4337-9D96-E4AC61588E30}" type="slidenum">
              <a:rPr sz="1200" lang="en-US">
                <a:solidFill>
                  <a:srgbClr val="FFFFFF"/>
                </a:solidFill>
                <a:latin typeface="+mn-lt"/>
                <a:ea typeface="+mn-ea"/>
              </a:rPr>
              <a:pPr algn="r">
                <a:lnSpc>
                  <a:spcPct val="100000"/>
                </a:lnSpc>
              </a:pPr>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69" name="PlaceHolder 1"/>
          <p:cNvSpPr>
            <a:spLocks noGrp="1"/>
          </p:cNvSpPr>
          <p:nvPr>
            <p:ph type="body"/>
          </p:nvPr>
        </p:nvSpPr>
        <p:spPr>
          <a:xfrm>
            <a:off x="685800" y="4343400"/>
            <a:ext cx="5485680" cy="4114080"/>
          </a:xfrm>
          <a:prstGeom prst="rect"/>
        </p:spPr>
        <p:txBody>
          <a:bodyPr bIns="0" lIns="0" rIns="0" tIns="0"/>
          <a:p/>
        </p:txBody>
      </p:sp>
      <p:sp>
        <p:nvSpPr>
          <p:cNvPr id="1048670" name="CustomShape 2"/>
          <p:cNvSpPr/>
          <p:nvPr/>
        </p:nvSpPr>
        <p:spPr>
          <a:xfrm>
            <a:off x="3884760" y="8685360"/>
            <a:ext cx="2971080" cy="456480"/>
          </a:xfrm>
          <a:prstGeom prst="rect"/>
          <a:noFill/>
          <a:ln>
            <a:noFill/>
          </a:ln>
        </p:spPr>
        <p:txBody>
          <a:bodyPr anchor="b" bIns="45000" lIns="90000" rIns="90000" tIns="45000"/>
          <a:p>
            <a:pPr algn="r">
              <a:lnSpc>
                <a:spcPct val="100000"/>
              </a:lnSpc>
            </a:pPr>
            <a:fld id="{B0AB265F-8E6D-4136-990B-91305C381351}" type="slidenum">
              <a:rPr sz="1200" lang="en-US">
                <a:solidFill>
                  <a:srgbClr val="FFFFFF"/>
                </a:solidFill>
                <a:latin typeface="+mn-lt"/>
                <a:ea typeface="+mn-ea"/>
              </a:rPr>
              <a:pPr algn="r">
                <a:lnSpc>
                  <a:spcPct val="100000"/>
                </a:lnSpc>
              </a:pPr>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85" name="PlaceHolder 1"/>
          <p:cNvSpPr>
            <a:spLocks noGrp="1"/>
          </p:cNvSpPr>
          <p:nvPr>
            <p:ph type="body"/>
          </p:nvPr>
        </p:nvSpPr>
        <p:spPr>
          <a:xfrm>
            <a:off x="685800" y="4343400"/>
            <a:ext cx="5485680" cy="4114080"/>
          </a:xfrm>
          <a:prstGeom prst="rect"/>
        </p:spPr>
        <p:txBody>
          <a:bodyPr bIns="0" lIns="0" rIns="0" tIns="0"/>
          <a:p/>
        </p:txBody>
      </p:sp>
      <p:sp>
        <p:nvSpPr>
          <p:cNvPr id="1048686" name="CustomShape 2"/>
          <p:cNvSpPr/>
          <p:nvPr/>
        </p:nvSpPr>
        <p:spPr>
          <a:xfrm>
            <a:off x="3884760" y="8685360"/>
            <a:ext cx="2971080" cy="456480"/>
          </a:xfrm>
          <a:prstGeom prst="rect"/>
          <a:noFill/>
          <a:ln>
            <a:noFill/>
          </a:ln>
        </p:spPr>
        <p:txBody>
          <a:bodyPr anchor="b" bIns="45000" lIns="90000" rIns="90000" tIns="45000"/>
          <a:p>
            <a:pPr algn="r">
              <a:lnSpc>
                <a:spcPct val="100000"/>
              </a:lnSpc>
            </a:pPr>
            <a:fld id="{DCEB3D65-3578-4877-9496-4B55A546AB1E}" type="slidenum">
              <a:rPr sz="1200" lang="en-US">
                <a:solidFill>
                  <a:srgbClr val="FFFFFF"/>
                </a:solidFill>
                <a:latin typeface="+mn-lt"/>
                <a:ea typeface="+mn-ea"/>
              </a:rPr>
              <a:pPr algn="r">
                <a:lnSpc>
                  <a:spcPct val="100000"/>
                </a:lnSpc>
              </a:pPr>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55" name="Slide Image Placeholder 1"/>
          <p:cNvSpPr>
            <a:spLocks noChangeAspect="1" noRot="1" noGrp="1"/>
          </p:cNvSpPr>
          <p:nvPr>
            <p:ph type="sldImg"/>
          </p:nvPr>
        </p:nvSpPr>
        <p:spPr>
          <a:xfrm>
            <a:off x="1143000" y="685800"/>
            <a:ext cx="4572000" cy="3429000"/>
          </a:xfrm>
          <a:prstGeom prst="rect"/>
          <a:noFill/>
          <a:ln w="12700">
            <a:solidFill>
              <a:prstClr val="black"/>
            </a:solidFill>
          </a:ln>
        </p:spPr>
      </p:sp>
      <p:sp>
        <p:nvSpPr>
          <p:cNvPr id="1048756" name="Notes Placeholder 2"/>
          <p:cNvSpPr>
            <a:spLocks noGrp="1"/>
          </p:cNvSpPr>
          <p:nvPr>
            <p:ph type="body" idx="1"/>
          </p:nvPr>
        </p:nvSpPr>
        <p:spPr/>
        <p:txBody>
          <a:bodyPr>
            <a:normAutofit/>
          </a:bodyPr>
          <a:p>
            <a:endParaRPr dirty="0" lang="en-US"/>
          </a:p>
        </p:txBody>
      </p:sp>
      <p:sp>
        <p:nvSpPr>
          <p:cNvPr id="1048757" name="Slide Number Placeholder 3"/>
          <p:cNvSpPr>
            <a:spLocks noGrp="1"/>
          </p:cNvSpPr>
          <p:nvPr>
            <p:ph type="sldNum" idx="10"/>
          </p:nvPr>
        </p:nvSpPr>
        <p:spPr/>
        <p:txBody>
          <a:bodyPr/>
          <a:p>
            <a:pPr algn="r"/>
            <a:fld id="{430C5359-3E9E-43E4-A4BF-1D8558189404}" type="slidenum">
              <a:rPr lang="en-US" smtClean="0"/>
              <a:pPr algn="r"/>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blank">
  <p:cSld name="Blank Slide">
    <p:spTree>
      <p:nvGrpSpPr>
        <p:cNvPr id="110"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197" name=""/>
        <p:cNvGrpSpPr/>
        <p:nvPr/>
      </p:nvGrpSpPr>
      <p:grpSpPr>
        <a:xfrm>
          <a:off x="0" y="0"/>
          <a:ext cx="0" cy="0"/>
          <a:chOff x="0" y="0"/>
          <a:chExt cx="0" cy="0"/>
        </a:xfrm>
      </p:grpSpPr>
      <p:sp>
        <p:nvSpPr>
          <p:cNvPr id="1048831"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832"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8833" name="Date Placeholder 4"/>
          <p:cNvSpPr>
            <a:spLocks noGrp="1"/>
          </p:cNvSpPr>
          <p:nvPr>
            <p:ph type="dt" sz="half" idx="10"/>
          </p:nvPr>
        </p:nvSpPr>
        <p:spPr/>
        <p:txBody>
          <a:bodyPr/>
          <a:lstStyle>
            <a:lvl1pPr>
              <a:defRPr>
                <a:solidFill>
                  <a:schemeClr val="tx1"/>
                </a:solidFill>
              </a:defRPr>
            </a:lvl1pPr>
          </a:lstStyle>
          <a:p>
            <a:fld id="{B6ED845C-7E55-4C8D-B380-3B0F47F1502C}" type="datetimeFigureOut">
              <a:rPr lang="en-US" smtClean="0"/>
            </a:fld>
            <a:endParaRPr lang="en-US"/>
          </a:p>
        </p:txBody>
      </p:sp>
      <p:sp>
        <p:nvSpPr>
          <p:cNvPr id="1048834"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1048835" name="Slide Number Placeholder 6"/>
          <p:cNvSpPr>
            <a:spLocks noGrp="1"/>
          </p:cNvSpPr>
          <p:nvPr>
            <p:ph type="sldNum" sz="quarter" idx="12"/>
          </p:nvPr>
        </p:nvSpPr>
        <p:spPr/>
        <p:txBody>
          <a:bodyPr/>
          <a:lstStyle>
            <a:lvl1pPr>
              <a:defRPr>
                <a:solidFill>
                  <a:schemeClr val="tx1"/>
                </a:solidFill>
              </a:defRPr>
            </a:lvl1pPr>
          </a:lstStyle>
          <a:p>
            <a:fld id="{1D607304-8EFF-43B7-B70C-B7FF5917C8A9}" type="slidenum">
              <a:rPr lang="en-US" smtClean="0"/>
            </a:fld>
            <a:endParaRPr lang="en-US"/>
          </a:p>
        </p:txBody>
      </p:sp>
      <p:sp>
        <p:nvSpPr>
          <p:cNvPr id="1048836"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8837"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38"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839" name="Right Triangle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840"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841"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94" name=""/>
        <p:cNvGrpSpPr/>
        <p:nvPr/>
      </p:nvGrpSpPr>
      <p:grpSpPr>
        <a:xfrm>
          <a:off x="0" y="0"/>
          <a:ext cx="0" cy="0"/>
          <a:chOff x="0" y="0"/>
          <a:chExt cx="0" cy="0"/>
        </a:xfrm>
      </p:grpSpPr>
      <p:sp>
        <p:nvSpPr>
          <p:cNvPr id="1048816" name="Title 1"/>
          <p:cNvSpPr>
            <a:spLocks noGrp="1"/>
          </p:cNvSpPr>
          <p:nvPr>
            <p:ph type="title"/>
          </p:nvPr>
        </p:nvSpPr>
        <p:spPr/>
        <p:txBody>
          <a:bodyPr/>
          <a:p>
            <a:r>
              <a:rPr kumimoji="0" lang="en-US" smtClean="0"/>
              <a:t>Click to edit Master title style</a:t>
            </a:r>
            <a:endParaRPr kumimoji="0" lang="en-US"/>
          </a:p>
        </p:txBody>
      </p:sp>
      <p:sp>
        <p:nvSpPr>
          <p:cNvPr id="1048817"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18" name="Date Placeholder 3"/>
          <p:cNvSpPr>
            <a:spLocks noGrp="1"/>
          </p:cNvSpPr>
          <p:nvPr>
            <p:ph type="dt" sz="half" idx="10"/>
          </p:nvPr>
        </p:nvSpPr>
        <p:spPr/>
        <p:txBody>
          <a:bodyPr/>
          <a:p>
            <a:fld id="{B6ED845C-7E55-4C8D-B380-3B0F47F1502C}" type="datetimeFigureOut">
              <a:rPr lang="en-US" smtClean="0"/>
            </a:fld>
            <a:endParaRPr lang="en-US"/>
          </a:p>
        </p:txBody>
      </p:sp>
      <p:sp>
        <p:nvSpPr>
          <p:cNvPr id="1048819" name="Footer Placeholder 4"/>
          <p:cNvSpPr>
            <a:spLocks noGrp="1"/>
          </p:cNvSpPr>
          <p:nvPr>
            <p:ph type="ftr" sz="quarter" idx="11"/>
          </p:nvPr>
        </p:nvSpPr>
        <p:spPr/>
        <p:txBody>
          <a:bodyPr/>
          <a:p>
            <a:endParaRPr lang="en-US"/>
          </a:p>
        </p:txBody>
      </p:sp>
      <p:sp>
        <p:nvSpPr>
          <p:cNvPr id="1048820" name="Slide Number Placeholder 5"/>
          <p:cNvSpPr>
            <a:spLocks noGrp="1"/>
          </p:cNvSpPr>
          <p:nvPr>
            <p:ph type="sldNum" sz="quarter" idx="12"/>
          </p:nvPr>
        </p:nvSpPr>
        <p:spPr/>
        <p:txBody>
          <a:bodyPr/>
          <a:p>
            <a:fld id="{1D607304-8EFF-43B7-B70C-B7FF5917C8A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93" name=""/>
        <p:cNvGrpSpPr/>
        <p:nvPr/>
      </p:nvGrpSpPr>
      <p:grpSpPr>
        <a:xfrm>
          <a:off x="0" y="0"/>
          <a:ext cx="0" cy="0"/>
          <a:chOff x="0" y="0"/>
          <a:chExt cx="0" cy="0"/>
        </a:xfrm>
      </p:grpSpPr>
      <p:sp>
        <p:nvSpPr>
          <p:cNvPr id="1048811"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8812"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13" name="Date Placeholder 3"/>
          <p:cNvSpPr>
            <a:spLocks noGrp="1"/>
          </p:cNvSpPr>
          <p:nvPr>
            <p:ph type="dt" sz="half" idx="10"/>
          </p:nvPr>
        </p:nvSpPr>
        <p:spPr/>
        <p:txBody>
          <a:bodyPr/>
          <a:p>
            <a:fld id="{B6ED845C-7E55-4C8D-B380-3B0F47F1502C}" type="datetimeFigureOut">
              <a:rPr lang="en-US" smtClean="0"/>
            </a:fld>
            <a:endParaRPr lang="en-US"/>
          </a:p>
        </p:txBody>
      </p:sp>
      <p:sp>
        <p:nvSpPr>
          <p:cNvPr id="1048814" name="Footer Placeholder 4"/>
          <p:cNvSpPr>
            <a:spLocks noGrp="1"/>
          </p:cNvSpPr>
          <p:nvPr>
            <p:ph type="ftr" sz="quarter" idx="11"/>
          </p:nvPr>
        </p:nvSpPr>
        <p:spPr/>
        <p:txBody>
          <a:bodyPr/>
          <a:p>
            <a:endParaRPr lang="en-US"/>
          </a:p>
        </p:txBody>
      </p:sp>
      <p:sp>
        <p:nvSpPr>
          <p:cNvPr id="1048815" name="Slide Number Placeholder 5"/>
          <p:cNvSpPr>
            <a:spLocks noGrp="1"/>
          </p:cNvSpPr>
          <p:nvPr>
            <p:ph type="sldNum" sz="quarter" idx="12"/>
          </p:nvPr>
        </p:nvSpPr>
        <p:spPr/>
        <p:txBody>
          <a:bodyPr/>
          <a:p>
            <a:fld id="{1D607304-8EFF-43B7-B70C-B7FF5917C8A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103" name=""/>
        <p:cNvGrpSpPr/>
        <p:nvPr/>
      </p:nvGrpSpPr>
      <p:grpSpPr>
        <a:xfrm>
          <a:off x="0" y="0"/>
          <a:ext cx="0" cy="0"/>
          <a:chOff x="0" y="0"/>
          <a:chExt cx="0" cy="0"/>
        </a:xfrm>
      </p:grpSpPr>
      <p:sp>
        <p:nvSpPr>
          <p:cNvPr id="1048606"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07"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08"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104" name="Group 1"/>
          <p:cNvGrpSpPr/>
          <p:nvPr/>
        </p:nvGrpSpPr>
        <p:grpSpPr>
          <a:xfrm>
            <a:off x="-3765" y="4953000"/>
            <a:ext cx="9147765" cy="1912088"/>
            <a:chOff x="-3765" y="4832896"/>
            <a:chExt cx="9147765" cy="2032192"/>
          </a:xfrm>
        </p:grpSpPr>
        <p:sp>
          <p:nvSpPr>
            <p:cNvPr id="1048609"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10"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612" name="Date Placeholder 29"/>
          <p:cNvSpPr>
            <a:spLocks noGrp="1"/>
          </p:cNvSpPr>
          <p:nvPr>
            <p:ph type="dt" sz="half" idx="10"/>
          </p:nvPr>
        </p:nvSpPr>
        <p:spPr/>
        <p:txBody>
          <a:bodyPr/>
          <a:lstStyle>
            <a:lvl1pPr>
              <a:defRPr>
                <a:solidFill>
                  <a:srgbClr val="FFFFFF"/>
                </a:solidFill>
              </a:defRPr>
            </a:lvl1pPr>
          </a:lstStyle>
          <a:p>
            <a:fld id="{B6ED845C-7E55-4C8D-B380-3B0F47F1502C}" type="datetimeFigureOut">
              <a:rPr lang="en-US" smtClean="0"/>
            </a:fld>
            <a:endParaRPr lang="en-US"/>
          </a:p>
        </p:txBody>
      </p:sp>
      <p:sp>
        <p:nvSpPr>
          <p:cNvPr id="1048613"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1048614" name="Slide Number Placeholder 26"/>
          <p:cNvSpPr>
            <a:spLocks noGrp="1"/>
          </p:cNvSpPr>
          <p:nvPr>
            <p:ph type="sldNum" sz="quarter" idx="12"/>
          </p:nvPr>
        </p:nvSpPr>
        <p:spPr/>
        <p:txBody>
          <a:bodyPr/>
          <a:lstStyle>
            <a:lvl1pPr>
              <a:defRPr>
                <a:solidFill>
                  <a:srgbClr val="FFFFFF"/>
                </a:solidFill>
              </a:defRPr>
            </a:lvl1pPr>
          </a:lstStyle>
          <a:p>
            <a:fld id="{1D607304-8EFF-43B7-B70C-B7FF5917C8A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96" name=""/>
        <p:cNvGrpSpPr/>
        <p:nvPr/>
      </p:nvGrpSpPr>
      <p:grpSpPr>
        <a:xfrm>
          <a:off x="0" y="0"/>
          <a:ext cx="0" cy="0"/>
          <a:chOff x="0" y="0"/>
          <a:chExt cx="0" cy="0"/>
        </a:xfrm>
      </p:grpSpPr>
      <p:sp>
        <p:nvSpPr>
          <p:cNvPr id="1048589"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0" name="Date Placeholder 3"/>
          <p:cNvSpPr>
            <a:spLocks noGrp="1"/>
          </p:cNvSpPr>
          <p:nvPr>
            <p:ph type="dt" sz="half" idx="10"/>
          </p:nvPr>
        </p:nvSpPr>
        <p:spPr/>
        <p:txBody>
          <a:bodyPr/>
          <a:p>
            <a:fld id="{B6ED845C-7E55-4C8D-B380-3B0F47F1502C}" type="datetimeFigureOut">
              <a:rPr lang="en-US" smtClean="0"/>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1D607304-8EFF-43B7-B70C-B7FF5917C8A9}" type="slidenum">
              <a:rPr lang="en-US" smtClean="0"/>
            </a:fld>
            <a:endParaRPr lang="en-US"/>
          </a:p>
        </p:txBody>
      </p:sp>
      <p:sp>
        <p:nvSpPr>
          <p:cNvPr id="1048593"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190" name=""/>
        <p:cNvGrpSpPr/>
        <p:nvPr/>
      </p:nvGrpSpPr>
      <p:grpSpPr>
        <a:xfrm>
          <a:off x="0" y="0"/>
          <a:ext cx="0" cy="0"/>
          <a:chOff x="0" y="0"/>
          <a:chExt cx="0" cy="0"/>
        </a:xfrm>
      </p:grpSpPr>
      <p:sp>
        <p:nvSpPr>
          <p:cNvPr id="1048790"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791"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792" name="Date Placeholder 3"/>
          <p:cNvSpPr>
            <a:spLocks noGrp="1"/>
          </p:cNvSpPr>
          <p:nvPr>
            <p:ph type="dt" sz="half" idx="10"/>
          </p:nvPr>
        </p:nvSpPr>
        <p:spPr/>
        <p:txBody>
          <a:bodyPr/>
          <a:p>
            <a:fld id="{B6ED845C-7E55-4C8D-B380-3B0F47F1502C}" type="datetimeFigureOut">
              <a:rPr lang="en-US" smtClean="0"/>
            </a:fld>
            <a:endParaRPr lang="en-US"/>
          </a:p>
        </p:txBody>
      </p:sp>
      <p:sp>
        <p:nvSpPr>
          <p:cNvPr id="1048793" name="Footer Placeholder 4"/>
          <p:cNvSpPr>
            <a:spLocks noGrp="1"/>
          </p:cNvSpPr>
          <p:nvPr>
            <p:ph type="ftr" sz="quarter" idx="11"/>
          </p:nvPr>
        </p:nvSpPr>
        <p:spPr/>
        <p:txBody>
          <a:bodyPr/>
          <a:p>
            <a:endParaRPr lang="en-US"/>
          </a:p>
        </p:txBody>
      </p:sp>
      <p:sp>
        <p:nvSpPr>
          <p:cNvPr id="1048794" name="Slide Number Placeholder 5"/>
          <p:cNvSpPr>
            <a:spLocks noGrp="1"/>
          </p:cNvSpPr>
          <p:nvPr>
            <p:ph type="sldNum" sz="quarter" idx="12"/>
          </p:nvPr>
        </p:nvSpPr>
        <p:spPr/>
        <p:txBody>
          <a:bodyPr/>
          <a:p>
            <a:fld id="{1D607304-8EFF-43B7-B70C-B7FF5917C8A9}" type="slidenum">
              <a:rPr lang="en-US" smtClean="0"/>
            </a:fld>
            <a:endParaRPr lang="en-US"/>
          </a:p>
        </p:txBody>
      </p:sp>
      <p:sp>
        <p:nvSpPr>
          <p:cNvPr id="1048795"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796"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191" name=""/>
        <p:cNvGrpSpPr/>
        <p:nvPr/>
      </p:nvGrpSpPr>
      <p:grpSpPr>
        <a:xfrm>
          <a:off x="0" y="0"/>
          <a:ext cx="0" cy="0"/>
          <a:chOff x="0" y="0"/>
          <a:chExt cx="0" cy="0"/>
        </a:xfrm>
      </p:grpSpPr>
      <p:sp>
        <p:nvSpPr>
          <p:cNvPr id="1048797"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98"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99" name="Date Placeholder 4"/>
          <p:cNvSpPr>
            <a:spLocks noGrp="1"/>
          </p:cNvSpPr>
          <p:nvPr>
            <p:ph type="dt" sz="half" idx="10"/>
          </p:nvPr>
        </p:nvSpPr>
        <p:spPr/>
        <p:txBody>
          <a:bodyPr/>
          <a:p>
            <a:fld id="{B6ED845C-7E55-4C8D-B380-3B0F47F1502C}" type="datetimeFigureOut">
              <a:rPr lang="en-US" smtClean="0"/>
            </a:fld>
            <a:endParaRPr lang="en-US"/>
          </a:p>
        </p:txBody>
      </p:sp>
      <p:sp>
        <p:nvSpPr>
          <p:cNvPr id="1048800" name="Footer Placeholder 5"/>
          <p:cNvSpPr>
            <a:spLocks noGrp="1"/>
          </p:cNvSpPr>
          <p:nvPr>
            <p:ph type="ftr" sz="quarter" idx="11"/>
          </p:nvPr>
        </p:nvSpPr>
        <p:spPr/>
        <p:txBody>
          <a:bodyPr/>
          <a:p>
            <a:endParaRPr lang="en-US"/>
          </a:p>
        </p:txBody>
      </p:sp>
      <p:sp>
        <p:nvSpPr>
          <p:cNvPr id="1048801" name="Slide Number Placeholder 6"/>
          <p:cNvSpPr>
            <a:spLocks noGrp="1"/>
          </p:cNvSpPr>
          <p:nvPr>
            <p:ph type="sldNum" sz="quarter" idx="12"/>
          </p:nvPr>
        </p:nvSpPr>
        <p:spPr/>
        <p:txBody>
          <a:bodyPr/>
          <a:p>
            <a:fld id="{1D607304-8EFF-43B7-B70C-B7FF5917C8A9}" type="slidenum">
              <a:rPr lang="en-US" smtClean="0"/>
            </a:fld>
            <a:endParaRPr lang="en-US"/>
          </a:p>
        </p:txBody>
      </p:sp>
      <p:sp>
        <p:nvSpPr>
          <p:cNvPr id="1048802"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192" name=""/>
        <p:cNvGrpSpPr/>
        <p:nvPr/>
      </p:nvGrpSpPr>
      <p:grpSpPr>
        <a:xfrm>
          <a:off x="0" y="0"/>
          <a:ext cx="0" cy="0"/>
          <a:chOff x="0" y="0"/>
          <a:chExt cx="0" cy="0"/>
        </a:xfrm>
      </p:grpSpPr>
      <p:sp>
        <p:nvSpPr>
          <p:cNvPr id="1048803"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8804"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805"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806"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07"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08" name="Date Placeholder 6"/>
          <p:cNvSpPr>
            <a:spLocks noGrp="1"/>
          </p:cNvSpPr>
          <p:nvPr>
            <p:ph type="dt" sz="half" idx="10"/>
          </p:nvPr>
        </p:nvSpPr>
        <p:spPr/>
        <p:txBody>
          <a:bodyPr/>
          <a:p>
            <a:fld id="{B6ED845C-7E55-4C8D-B380-3B0F47F1502C}" type="datetimeFigureOut">
              <a:rPr lang="en-US" smtClean="0"/>
            </a:fld>
            <a:endParaRPr lang="en-US"/>
          </a:p>
        </p:txBody>
      </p:sp>
      <p:sp>
        <p:nvSpPr>
          <p:cNvPr id="1048809" name="Footer Placeholder 7"/>
          <p:cNvSpPr>
            <a:spLocks noGrp="1"/>
          </p:cNvSpPr>
          <p:nvPr>
            <p:ph type="ftr" sz="quarter" idx="11"/>
          </p:nvPr>
        </p:nvSpPr>
        <p:spPr/>
        <p:txBody>
          <a:bodyPr/>
          <a:p>
            <a:endParaRPr lang="en-US"/>
          </a:p>
        </p:txBody>
      </p:sp>
      <p:sp>
        <p:nvSpPr>
          <p:cNvPr id="1048810" name="Slide Number Placeholder 8"/>
          <p:cNvSpPr>
            <a:spLocks noGrp="1"/>
          </p:cNvSpPr>
          <p:nvPr>
            <p:ph type="sldNum" sz="quarter" idx="12"/>
          </p:nvPr>
        </p:nvSpPr>
        <p:spPr/>
        <p:txBody>
          <a:bodyPr/>
          <a:p>
            <a:fld id="{1D607304-8EFF-43B7-B70C-B7FF5917C8A9}"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195" name=""/>
        <p:cNvGrpSpPr/>
        <p:nvPr/>
      </p:nvGrpSpPr>
      <p:grpSpPr>
        <a:xfrm>
          <a:off x="0" y="0"/>
          <a:ext cx="0" cy="0"/>
          <a:chOff x="0" y="0"/>
          <a:chExt cx="0" cy="0"/>
        </a:xfrm>
      </p:grpSpPr>
      <p:sp>
        <p:nvSpPr>
          <p:cNvPr id="1048821" name="Date Placeholder 2"/>
          <p:cNvSpPr>
            <a:spLocks noGrp="1"/>
          </p:cNvSpPr>
          <p:nvPr>
            <p:ph type="dt" sz="half" idx="10"/>
          </p:nvPr>
        </p:nvSpPr>
        <p:spPr/>
        <p:txBody>
          <a:bodyPr/>
          <a:p>
            <a:fld id="{B6ED845C-7E55-4C8D-B380-3B0F47F1502C}" type="datetimeFigureOut">
              <a:rPr lang="en-US" smtClean="0"/>
            </a:fld>
            <a:endParaRPr lang="en-US"/>
          </a:p>
        </p:txBody>
      </p:sp>
      <p:sp>
        <p:nvSpPr>
          <p:cNvPr id="1048822" name="Footer Placeholder 3"/>
          <p:cNvSpPr>
            <a:spLocks noGrp="1"/>
          </p:cNvSpPr>
          <p:nvPr>
            <p:ph type="ftr" sz="quarter" idx="11"/>
          </p:nvPr>
        </p:nvSpPr>
        <p:spPr/>
        <p:txBody>
          <a:bodyPr/>
          <a:p>
            <a:endParaRPr lang="en-US"/>
          </a:p>
        </p:txBody>
      </p:sp>
      <p:sp>
        <p:nvSpPr>
          <p:cNvPr id="1048823" name="Slide Number Placeholder 4"/>
          <p:cNvSpPr>
            <a:spLocks noGrp="1"/>
          </p:cNvSpPr>
          <p:nvPr>
            <p:ph type="sldNum" sz="quarter" idx="12"/>
          </p:nvPr>
        </p:nvSpPr>
        <p:spPr/>
        <p:txBody>
          <a:bodyPr/>
          <a:p>
            <a:fld id="{1D607304-8EFF-43B7-B70C-B7FF5917C8A9}" type="slidenum">
              <a:rPr lang="en-US" smtClean="0"/>
            </a:fld>
            <a:endParaRPr lang="en-US"/>
          </a:p>
        </p:txBody>
      </p:sp>
      <p:sp>
        <p:nvSpPr>
          <p:cNvPr id="1048824"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7" name=""/>
        <p:cNvGrpSpPr/>
        <p:nvPr/>
      </p:nvGrpSpPr>
      <p:grpSpPr>
        <a:xfrm>
          <a:off x="0" y="0"/>
          <a:ext cx="0" cy="0"/>
          <a:chOff x="0" y="0"/>
          <a:chExt cx="0" cy="0"/>
        </a:xfrm>
      </p:grpSpPr>
      <p:sp>
        <p:nvSpPr>
          <p:cNvPr id="1048584" name="Date Placeholder 1"/>
          <p:cNvSpPr>
            <a:spLocks noGrp="1"/>
          </p:cNvSpPr>
          <p:nvPr>
            <p:ph type="dt" sz="half" idx="10"/>
          </p:nvPr>
        </p:nvSpPr>
        <p:spPr/>
        <p:txBody>
          <a:bodyPr/>
          <a:p>
            <a:fld id="{B6ED845C-7E55-4C8D-B380-3B0F47F1502C}" type="datetimeFigureOut">
              <a:rPr lang="en-US" smtClean="0"/>
            </a:fld>
            <a:endParaRPr lang="en-US"/>
          </a:p>
        </p:txBody>
      </p:sp>
      <p:sp>
        <p:nvSpPr>
          <p:cNvPr id="1048585" name="Footer Placeholder 2"/>
          <p:cNvSpPr>
            <a:spLocks noGrp="1"/>
          </p:cNvSpPr>
          <p:nvPr>
            <p:ph type="ftr" sz="quarter" idx="11"/>
          </p:nvPr>
        </p:nvSpPr>
        <p:spPr/>
        <p:txBody>
          <a:bodyPr/>
          <a:p>
            <a:endParaRPr lang="en-US"/>
          </a:p>
        </p:txBody>
      </p:sp>
      <p:sp>
        <p:nvSpPr>
          <p:cNvPr id="1048586" name="Slide Number Placeholder 3"/>
          <p:cNvSpPr>
            <a:spLocks noGrp="1"/>
          </p:cNvSpPr>
          <p:nvPr>
            <p:ph type="sldNum" sz="quarter" idx="12"/>
          </p:nvPr>
        </p:nvSpPr>
        <p:spPr/>
        <p:txBody>
          <a:bodyPr/>
          <a:p>
            <a:fld id="{1D607304-8EFF-43B7-B70C-B7FF5917C8A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196" name=""/>
        <p:cNvGrpSpPr/>
        <p:nvPr/>
      </p:nvGrpSpPr>
      <p:grpSpPr>
        <a:xfrm>
          <a:off x="0" y="0"/>
          <a:ext cx="0" cy="0"/>
          <a:chOff x="0" y="0"/>
          <a:chExt cx="0" cy="0"/>
        </a:xfrm>
      </p:grpSpPr>
      <p:sp>
        <p:nvSpPr>
          <p:cNvPr id="1048825"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8826"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827"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828" name="Date Placeholder 4"/>
          <p:cNvSpPr>
            <a:spLocks noGrp="1"/>
          </p:cNvSpPr>
          <p:nvPr>
            <p:ph type="dt" sz="half" idx="10"/>
          </p:nvPr>
        </p:nvSpPr>
        <p:spPr>
          <a:xfrm>
            <a:off x="6727032" y="6407944"/>
            <a:ext cx="1920240" cy="365760"/>
          </a:xfrm>
        </p:spPr>
        <p:txBody>
          <a:bodyPr/>
          <a:p>
            <a:fld id="{B6ED845C-7E55-4C8D-B380-3B0F47F1502C}" type="datetimeFigureOut">
              <a:rPr lang="en-US" smtClean="0"/>
            </a:fld>
            <a:endParaRPr lang="en-US"/>
          </a:p>
        </p:txBody>
      </p:sp>
      <p:sp>
        <p:nvSpPr>
          <p:cNvPr id="1048829" name="Footer Placeholder 5"/>
          <p:cNvSpPr>
            <a:spLocks noGrp="1"/>
          </p:cNvSpPr>
          <p:nvPr>
            <p:ph type="ftr" sz="quarter" idx="11"/>
          </p:nvPr>
        </p:nvSpPr>
        <p:spPr/>
        <p:txBody>
          <a:bodyPr/>
          <a:p>
            <a:endParaRPr lang="en-US"/>
          </a:p>
        </p:txBody>
      </p:sp>
      <p:sp>
        <p:nvSpPr>
          <p:cNvPr id="1048830" name="Slide Number Placeholder 6"/>
          <p:cNvSpPr>
            <a:spLocks noGrp="1"/>
          </p:cNvSpPr>
          <p:nvPr>
            <p:ph type="sldNum" sz="quarter" idx="12"/>
          </p:nvPr>
        </p:nvSpPr>
        <p:spPr/>
        <p:txBody>
          <a:bodyPr/>
          <a:p>
            <a:fld id="{1D607304-8EFF-43B7-B70C-B7FF5917C8A9}"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 Id="rId11" Type="http://schemas.openxmlformats.org/officeDocument/2006/relationships/slideLayout" Target="../slideLayouts/slideLayout12.xml"/><Relationship Id="rId12" Type="http://schemas.openxmlformats.org/officeDocument/2006/relationships/image" Target="../media/image1.jpeg"/><Relationship Id="rId1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23"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624"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5"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6B60FF2C-D91B-4026-ACF2-64A638641A8A}" type="datetimeFigureOut">
              <a:rPr lang="en-US" smtClean="0"/>
            </a:fld>
            <a:endParaRPr lang="en-US"/>
          </a:p>
        </p:txBody>
      </p:sp>
      <p:sp>
        <p:nvSpPr>
          <p:cNvPr id="1048626"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627"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0FEE64DE-0BDA-4F46-8F64-BE42D2415FE9}"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61" r:id="rId1"/>
  </p:sldLayoutId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65" name=""/>
        <p:cNvGrpSpPr/>
        <p:nvPr/>
      </p:nvGrpSpPr>
      <p:grpSpPr>
        <a:xfrm>
          <a:off x="0" y="0"/>
          <a:ext cx="0" cy="0"/>
          <a:chOff x="0" y="0"/>
          <a:chExt cx="0" cy="0"/>
        </a:xfrm>
      </p:grpSpPr>
      <p:sp>
        <p:nvSpPr>
          <p:cNvPr id="1048576"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39EB1606-6D8B-45B5-ACEC-F1FDEA43C23A}" type="datetimeFigureOut">
              <a:rPr lang="en-US" smtClean="0"/>
            </a:fld>
            <a:endParaRPr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8BA3ECAC-B9CA-4409-8E5B-884C98F50275}"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15" name="CustomShape 1"/>
          <p:cNvSpPr/>
          <p:nvPr/>
        </p:nvSpPr>
        <p:spPr>
          <a:xfrm>
            <a:off x="533520" y="1447920"/>
            <a:ext cx="7850880" cy="1828080"/>
          </a:xfrm>
          <a:prstGeom prst="rect"/>
          <a:noFill/>
          <a:ln>
            <a:noFill/>
          </a:ln>
        </p:spPr>
        <p:txBody>
          <a:bodyPr anchor="b" bIns="0" lIns="0" rIns="18360" tIns="0"/>
          <a:p>
            <a:pPr algn="r">
              <a:lnSpc>
                <a:spcPct val="100000"/>
              </a:lnSpc>
            </a:pPr>
            <a:r>
              <a:rPr b="1" dirty="0" sz="4400" lang="en-US">
                <a:solidFill>
                  <a:srgbClr val="50E0EA"/>
                </a:solidFill>
                <a:latin typeface="Calibri"/>
              </a:rPr>
              <a:t>VACCINES AND IMMUNIZATION</a:t>
            </a:r>
          </a:p>
        </p:txBody>
      </p:sp>
      <p:sp>
        <p:nvSpPr>
          <p:cNvPr id="1048616" name="CustomShape 2"/>
          <p:cNvSpPr/>
          <p:nvPr/>
        </p:nvSpPr>
        <p:spPr>
          <a:xfrm>
            <a:off x="533520" y="3228480"/>
            <a:ext cx="7854120" cy="1751760"/>
          </a:xfrm>
          <a:prstGeom prst="rect"/>
          <a:noFill/>
          <a:ln>
            <a:noFill/>
          </a:ln>
        </p:spPr>
        <p:txBody>
          <a:bodyPr bIns="45000" lIns="0" rIns="18360" tIns="45000"/>
          <a:p>
            <a:pPr algn="r">
              <a:lnSpc>
                <a:spcPct val="100000"/>
              </a:lnSpc>
            </a:pPr>
            <a:r>
              <a:rPr b="1" dirty="0" sz="2600" lang="en-US">
                <a:solidFill>
                  <a:srgbClr val="FFFFFF"/>
                </a:solidFill>
                <a:latin typeface="Constantia"/>
              </a:rPr>
              <a:t>BY MRS  JENIFER MUOKI</a:t>
            </a:r>
          </a:p>
        </p:txBody>
      </p:sp>
      <p:sp>
        <p:nvSpPr>
          <p:cNvPr id="1048617" name="TextShape 3"/>
          <p:cNvSpPr txBox="1"/>
          <p:nvPr/>
        </p:nvSpPr>
        <p:spPr>
          <a:xfrm>
            <a:off x="533520" y="1371600"/>
            <a:ext cx="7851240" cy="1828440"/>
          </a:xfrm>
          <a:prstGeom prst="rect"/>
        </p:spPr>
        <p:txBody>
          <a:bodyPr anchor="b" bIns="0" lIns="0" rIns="18360" tIns="0"/>
          <a:p>
            <a:pPr algn="r">
              <a:lnSpc>
                <a:spcPct val="100000"/>
              </a:lnSpc>
            </a:pPr>
            <a:r>
              <a:rPr b="1" dirty="0" sz="5600" lang="en-US">
                <a:solidFill>
                  <a:srgbClr val="50E0EA"/>
                </a:solidFill>
                <a:latin typeface="Calibri"/>
              </a:rPr>
              <a:t> </a:t>
            </a:r>
          </a:p>
        </p:txBody>
      </p:sp>
      <p:sp>
        <p:nvSpPr>
          <p:cNvPr id="1048618" name="TextShape 4"/>
          <p:cNvSpPr txBox="1"/>
          <p:nvPr/>
        </p:nvSpPr>
        <p:spPr>
          <a:xfrm>
            <a:off x="533520" y="3228480"/>
            <a:ext cx="7854480" cy="1752120"/>
          </a:xfrm>
          <a:prstGeom prst="rect"/>
        </p:spPr>
        <p:txBody>
          <a:bodyPr bIns="45000" lIns="0" rIns="18360" tIns="45000"/>
          <a:p>
            <a:pPr algn="r">
              <a:lnSpc>
                <a:spcPct val="100000"/>
              </a:lnSpc>
            </a:pPr>
            <a:r>
              <a:rPr dirty="0" sz="2600" lang="en-US">
                <a:solidFill>
                  <a:srgbClr val="FFFFFF"/>
                </a:solidFill>
                <a:latin typeface="Constantia"/>
              </a:rPr>
              <a:t> </a:t>
            </a:r>
          </a:p>
        </p:txBody>
      </p:sp>
      <p:sp>
        <p:nvSpPr>
          <p:cNvPr id="1048619" name="Title 5"/>
          <p:cNvSpPr>
            <a:spLocks noGrp="1"/>
          </p:cNvSpPr>
          <p:nvPr>
            <p:ph type="ctrTitle"/>
          </p:nvPr>
        </p:nvSpPr>
        <p:spPr/>
        <p:txBody>
          <a:bodyPr>
            <a:normAutofit fontScale="90000"/>
          </a:bodyPr>
          <a:p>
            <a:r>
              <a:rPr dirty="0" lang="en-US" smtClean="0"/>
              <a:t/>
            </a:r>
            <a:br>
              <a:rPr dirty="0" lang="en-US" smtClean="0"/>
            </a:br>
            <a:r>
              <a:rPr dirty="0" lang="en-US" smtClean="0"/>
              <a:t/>
            </a:r>
            <a:br>
              <a:rPr dirty="0" lang="en-US" smtClean="0"/>
            </a:br>
            <a:endParaRPr dirty="0" lang="en-US"/>
          </a:p>
        </p:txBody>
      </p:sp>
      <p:sp>
        <p:nvSpPr>
          <p:cNvPr id="1048620" name="Subtitle 6"/>
          <p:cNvSpPr>
            <a:spLocks noGrp="1"/>
          </p:cNvSpPr>
          <p:nvPr>
            <p:ph type="subTitle" idx="1"/>
          </p:nvPr>
        </p:nvSpPr>
        <p:spPr/>
        <p:txBody>
          <a:bodyPr/>
          <a:p>
            <a:r>
              <a:rPr dirty="0" lang="en-US" smtClean="0"/>
              <a:t>BY MRS JENIFER MUOKI</a:t>
            </a: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46" name="CustomShape 1"/>
          <p:cNvSpPr/>
          <p:nvPr/>
        </p:nvSpPr>
        <p:spPr>
          <a:xfrm>
            <a:off x="457200" y="533520"/>
            <a:ext cx="8228880" cy="837360"/>
          </a:xfrm>
          <a:prstGeom prst="rect"/>
          <a:noFill/>
          <a:ln>
            <a:noFill/>
          </a:ln>
        </p:spPr>
        <p:txBody>
          <a:bodyPr anchor="b" bIns="0" lIns="0" rIns="0" tIns="45000"/>
          <a:p>
            <a:pPr>
              <a:lnSpc>
                <a:spcPct val="100000"/>
              </a:lnSpc>
            </a:pPr>
            <a:r>
              <a:rPr b="1" dirty="0" sz="2800" lang="en-US">
                <a:solidFill>
                  <a:srgbClr val="04617B"/>
                </a:solidFill>
                <a:latin typeface="Calibri"/>
              </a:rPr>
              <a:t>GLOBAL POLICIES ON IMMUNIZATION</a:t>
            </a:r>
          </a:p>
        </p:txBody>
      </p:sp>
      <p:sp>
        <p:nvSpPr>
          <p:cNvPr id="1048647" name="CustomShape 2"/>
          <p:cNvSpPr/>
          <p:nvPr/>
        </p:nvSpPr>
        <p:spPr>
          <a:xfrm>
            <a:off x="457200" y="1523880"/>
            <a:ext cx="8228880" cy="479988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EPI is a global program and has expanded it is focus from immunization coverage to disease surveillance, eradication and elimination.</a:t>
            </a:r>
          </a:p>
          <a:p>
            <a:pPr>
              <a:lnSpc>
                <a:spcPct val="100000"/>
              </a:lnSpc>
              <a:buSzPct val="25000"/>
              <a:buFont typeface="Wingdings 2" charset="2"/>
              <a:buChar char=""/>
            </a:pPr>
            <a:r>
              <a:rPr dirty="0" sz="2600" lang="en-US">
                <a:solidFill>
                  <a:srgbClr val="000000"/>
                </a:solidFill>
                <a:latin typeface="Mongolian Baiti"/>
              </a:rPr>
              <a:t>The national goal of EPI </a:t>
            </a:r>
          </a:p>
          <a:p>
            <a:pPr>
              <a:lnSpc>
                <a:spcPct val="100000"/>
              </a:lnSpc>
              <a:buSzPct val="25000"/>
              <a:buFont typeface="Wingdings 2" charset="2"/>
              <a:buChar char=""/>
            </a:pPr>
            <a:r>
              <a:rPr dirty="0" sz="2600" lang="en-US">
                <a:solidFill>
                  <a:srgbClr val="000000"/>
                </a:solidFill>
                <a:latin typeface="Mongolian Baiti"/>
              </a:rPr>
              <a:t>Eradication of poliomyelitis by the year 2000 but it has not been possible because of immigration.</a:t>
            </a:r>
          </a:p>
          <a:p>
            <a:pPr>
              <a:lnSpc>
                <a:spcPct val="100000"/>
              </a:lnSpc>
              <a:buSzPct val="25000"/>
              <a:buFont typeface="Wingdings 2" charset="2"/>
              <a:buChar char=""/>
            </a:pPr>
            <a:r>
              <a:rPr dirty="0" sz="2600" lang="en-US">
                <a:solidFill>
                  <a:srgbClr val="000000"/>
                </a:solidFill>
                <a:latin typeface="Mongolian Baiti"/>
              </a:rPr>
              <a:t>Eradication of neonatal </a:t>
            </a:r>
            <a:r>
              <a:rPr dirty="0" sz="2600" lang="en-US" smtClean="0">
                <a:solidFill>
                  <a:srgbClr val="000000"/>
                </a:solidFill>
                <a:latin typeface="Mongolian Baiti"/>
              </a:rPr>
              <a:t>tetanus by the year 2000 </a:t>
            </a:r>
            <a:r>
              <a:rPr dirty="0" sz="2600" lang="en-US">
                <a:solidFill>
                  <a:srgbClr val="000000"/>
                </a:solidFill>
                <a:latin typeface="Mongolian Baiti"/>
              </a:rPr>
              <a:t>but not done.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48" name="CustomShape 1"/>
          <p:cNvSpPr/>
          <p:nvPr/>
        </p:nvSpPr>
        <p:spPr>
          <a:xfrm>
            <a:off x="457200" y="304920"/>
            <a:ext cx="8228880" cy="1065960"/>
          </a:xfrm>
          <a:prstGeom prst="rect"/>
          <a:noFill/>
          <a:ln>
            <a:noFill/>
          </a:ln>
        </p:spPr>
        <p:txBody>
          <a:bodyPr anchor="b" bIns="0" lIns="0" rIns="0" tIns="45000"/>
          <a:p>
            <a:pPr>
              <a:lnSpc>
                <a:spcPct val="100000"/>
              </a:lnSpc>
            </a:pPr>
            <a:r>
              <a:rPr b="1" dirty="0" sz="5000" lang="en-US">
                <a:solidFill>
                  <a:srgbClr val="04617B"/>
                </a:solidFill>
                <a:latin typeface="Calibri"/>
              </a:rPr>
              <a:t>PRINCIPLES OF EPI</a:t>
            </a:r>
          </a:p>
        </p:txBody>
      </p:sp>
      <p:sp>
        <p:nvSpPr>
          <p:cNvPr id="1048649" name="CustomShape 2"/>
          <p:cNvSpPr/>
          <p:nvPr/>
        </p:nvSpPr>
        <p:spPr>
          <a:xfrm>
            <a:off x="457200" y="1523880"/>
            <a:ext cx="8228880" cy="4799880"/>
          </a:xfrm>
          <a:prstGeom prst="rect"/>
          <a:noFill/>
          <a:ln>
            <a:noFill/>
          </a:ln>
        </p:spPr>
        <p:txBody>
          <a:bodyPr bIns="45000" lIns="90000" rIns="90000" tIns="45000"/>
          <a:p>
            <a:pPr>
              <a:lnSpc>
                <a:spcPct val="100000"/>
              </a:lnSpc>
              <a:buSzPct val="25000"/>
              <a:buFont typeface="Wingdings 2" charset="2"/>
              <a:buChar char=""/>
            </a:pPr>
            <a:r>
              <a:rPr b="1" dirty="0" sz="2400" lang="en-US">
                <a:solidFill>
                  <a:srgbClr val="000000"/>
                </a:solidFill>
                <a:latin typeface="Mongolian Baiti"/>
              </a:rPr>
              <a:t>Integration of EPI services </a:t>
            </a:r>
            <a:r>
              <a:rPr dirty="0" sz="2400" lang="en-US">
                <a:solidFill>
                  <a:srgbClr val="000000"/>
                </a:solidFill>
                <a:latin typeface="Mongolian Baiti"/>
              </a:rPr>
              <a:t>in to maternal child health and family planning services so that to ensure that EPI services are on daily basis together with other services all done under one roof.</a:t>
            </a:r>
          </a:p>
          <a:p>
            <a:pPr>
              <a:lnSpc>
                <a:spcPct val="100000"/>
              </a:lnSpc>
              <a:buSzPct val="25000"/>
              <a:buFont typeface="Wingdings 2" charset="2"/>
              <a:buChar char=""/>
            </a:pPr>
            <a:r>
              <a:rPr b="1" dirty="0" sz="2400" lang="en-US">
                <a:solidFill>
                  <a:srgbClr val="000000"/>
                </a:solidFill>
                <a:latin typeface="Mongolian Baiti"/>
              </a:rPr>
              <a:t>Training</a:t>
            </a:r>
            <a:r>
              <a:rPr dirty="0" sz="2400" lang="en-US">
                <a:solidFill>
                  <a:srgbClr val="000000"/>
                </a:solidFill>
                <a:latin typeface="Mongolian Baiti"/>
              </a:rPr>
              <a:t> – there are three level of training (1)managers training (2) middle level training for district and county  workers  (3) operational level training for immunization service provider.</a:t>
            </a:r>
          </a:p>
          <a:p>
            <a:pPr>
              <a:lnSpc>
                <a:spcPct val="100000"/>
              </a:lnSpc>
              <a:buSzPct val="25000"/>
              <a:buFont typeface="Wingdings 2" charset="2"/>
              <a:buChar char=""/>
            </a:pPr>
            <a:r>
              <a:rPr b="1" dirty="0" sz="2400" lang="en-US">
                <a:solidFill>
                  <a:srgbClr val="000000"/>
                </a:solidFill>
                <a:latin typeface="Mongolian Baiti"/>
              </a:rPr>
              <a:t>Health education- </a:t>
            </a:r>
            <a:r>
              <a:rPr dirty="0" sz="2400" lang="en-US">
                <a:solidFill>
                  <a:srgbClr val="000000"/>
                </a:solidFill>
                <a:latin typeface="Mongolian Baiti"/>
              </a:rPr>
              <a:t>the community should be educated on the importance of immunization for their full participation.</a:t>
            </a:r>
          </a:p>
          <a:p>
            <a:pPr>
              <a:lnSpc>
                <a:spcPct val="100000"/>
              </a:lnSpc>
              <a:buSzPct val="25000"/>
              <a:buFont typeface="Wingdings 2" charset="2"/>
              <a:buChar char=""/>
            </a:pPr>
            <a:r>
              <a:rPr b="1" dirty="0" sz="2400" lang="en-US">
                <a:solidFill>
                  <a:srgbClr val="000000"/>
                </a:solidFill>
                <a:latin typeface="Mongolian Baiti"/>
              </a:rPr>
              <a:t>Surveillance</a:t>
            </a:r>
            <a:r>
              <a:rPr dirty="0" sz="2400" lang="en-US">
                <a:solidFill>
                  <a:srgbClr val="000000"/>
                </a:solidFill>
                <a:latin typeface="Mongolian Baiti"/>
              </a:rPr>
              <a:t>-   is done through collecting of data on disease occurrence for action.</a:t>
            </a:r>
          </a:p>
          <a:p>
            <a:pPr>
              <a:lnSpc>
                <a:spcPct val="100000"/>
              </a:lnSpc>
              <a:buSzPct val="25000"/>
              <a:buFont typeface="Wingdings 2" charset="2"/>
              <a:buChar char=""/>
            </a:pPr>
            <a:r>
              <a:rPr b="1" dirty="0" sz="2400" lang="en-US">
                <a:solidFill>
                  <a:srgbClr val="000000"/>
                </a:solidFill>
                <a:latin typeface="Mongolian Baiti"/>
              </a:rPr>
              <a:t>Logistics and supply- </a:t>
            </a:r>
            <a:r>
              <a:rPr dirty="0" sz="2400" lang="en-US">
                <a:solidFill>
                  <a:srgbClr val="000000"/>
                </a:solidFill>
                <a:latin typeface="Mongolian Baiti"/>
              </a:rPr>
              <a:t>it the responsibility of EPI manager to provide and utilize the EPI commodities.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50" name="CustomShape 1"/>
          <p:cNvSpPr/>
          <p:nvPr/>
        </p:nvSpPr>
        <p:spPr>
          <a:xfrm>
            <a:off x="457200" y="704160"/>
            <a:ext cx="8228880" cy="1142280"/>
          </a:xfrm>
          <a:prstGeom prst="rect"/>
          <a:noFill/>
          <a:ln>
            <a:noFill/>
          </a:ln>
        </p:spPr>
        <p:txBody>
          <a:bodyPr anchor="b" bIns="0" lIns="0" rIns="0" tIns="45000"/>
          <a:p>
            <a:pPr>
              <a:lnSpc>
                <a:spcPct val="100000"/>
              </a:lnSpc>
            </a:pPr>
            <a:r>
              <a:rPr dirty="0" sz="5000" lang="en-US">
                <a:solidFill>
                  <a:srgbClr val="04617B"/>
                </a:solidFill>
                <a:latin typeface="Calibri"/>
              </a:rPr>
              <a:t>CONT…………………………………</a:t>
            </a:r>
          </a:p>
        </p:txBody>
      </p:sp>
      <p:sp>
        <p:nvSpPr>
          <p:cNvPr id="1048651"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b="1" dirty="0" sz="2400" lang="en-US">
                <a:solidFill>
                  <a:srgbClr val="000000"/>
                </a:solidFill>
                <a:latin typeface="Mongolian Baiti"/>
              </a:rPr>
              <a:t>Cold chain- </a:t>
            </a:r>
            <a:r>
              <a:rPr dirty="0" sz="2400" lang="en-US">
                <a:solidFill>
                  <a:srgbClr val="000000"/>
                </a:solidFill>
                <a:latin typeface="Mongolian Baiti"/>
              </a:rPr>
              <a:t>it is important to ensure that the vaccines are potent from the manufacturer to the receiver for it to be effective. The temperature should be maintained between 2-8 degrees Celsius.</a:t>
            </a:r>
          </a:p>
          <a:p>
            <a:pPr>
              <a:lnSpc>
                <a:spcPct val="100000"/>
              </a:lnSpc>
              <a:buSzPct val="25000"/>
              <a:buFont typeface="Wingdings 2" charset="2"/>
              <a:buChar char=""/>
            </a:pPr>
            <a:r>
              <a:rPr b="1" dirty="0" sz="2400" lang="en-US">
                <a:solidFill>
                  <a:srgbClr val="000000"/>
                </a:solidFill>
                <a:latin typeface="Mongolian Baiti"/>
              </a:rPr>
              <a:t>Social mobilization- </a:t>
            </a:r>
            <a:r>
              <a:rPr dirty="0" sz="2400" lang="en-US">
                <a:solidFill>
                  <a:srgbClr val="000000"/>
                </a:solidFill>
                <a:latin typeface="Mongolian Baiti"/>
              </a:rPr>
              <a:t>it done to convince the community to own the immunization program me, it aimed at involving community to participate in immunization services. The importance is that the community can convince each other and pass information to each other. </a:t>
            </a:r>
          </a:p>
          <a:p>
            <a:pPr>
              <a:lnSpc>
                <a:spcPct val="100000"/>
              </a:lnSpc>
              <a:buSzPct val="25000"/>
              <a:buFont typeface="Wingdings 2" charset="2"/>
              <a:buChar char=""/>
            </a:pPr>
            <a:r>
              <a:rPr b="1" dirty="0" sz="2400" lang="en-US">
                <a:solidFill>
                  <a:srgbClr val="000000"/>
                </a:solidFill>
                <a:latin typeface="Mongolian Baiti"/>
              </a:rPr>
              <a:t>Monitoring and evaluation- </a:t>
            </a:r>
            <a:r>
              <a:rPr dirty="0" sz="2400" lang="en-US">
                <a:solidFill>
                  <a:srgbClr val="000000"/>
                </a:solidFill>
                <a:latin typeface="Mongolian Baiti"/>
              </a:rPr>
              <a:t>it is the responsibility of every manager to monitor and evaluate every activity to attain a the  goal of the immunization program </a:t>
            </a:r>
            <a:r>
              <a:rPr dirty="0" sz="2600" lang="en-US">
                <a:solidFill>
                  <a:srgbClr val="000000"/>
                </a:solidFill>
                <a:latin typeface="Mongolian Baiti"/>
              </a:rPr>
              <a:t>.</a:t>
            </a:r>
          </a:p>
          <a:p>
            <a:pPr>
              <a:lnSpc>
                <a:spcPct val="100000"/>
              </a:lnSpc>
            </a:p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52" name="CustomShape 1"/>
          <p:cNvSpPr/>
          <p:nvPr/>
        </p:nvSpPr>
        <p:spPr>
          <a:xfrm>
            <a:off x="457200" y="304920"/>
            <a:ext cx="8228880" cy="1294560"/>
          </a:xfrm>
          <a:prstGeom prst="rect"/>
          <a:noFill/>
          <a:ln>
            <a:noFill/>
          </a:ln>
        </p:spPr>
        <p:txBody>
          <a:bodyPr anchor="b" bIns="0" lIns="0" rIns="0" tIns="45000"/>
          <a:p>
            <a:pPr algn="ctr">
              <a:lnSpc>
                <a:spcPct val="100000"/>
              </a:lnSpc>
            </a:pPr>
            <a:r>
              <a:rPr b="1" dirty="0" sz="2400" lang="en-US">
                <a:solidFill>
                  <a:srgbClr val="04617B"/>
                </a:solidFill>
                <a:latin typeface="Calibri"/>
              </a:rPr>
              <a:t>REASON FOR LACK OF COMMUNITY PARTICIPATION IN IMMUNIZATION PROGRAMME</a:t>
            </a:r>
          </a:p>
        </p:txBody>
      </p:sp>
      <p:sp>
        <p:nvSpPr>
          <p:cNvPr id="1048653" name="CustomShape 2"/>
          <p:cNvSpPr/>
          <p:nvPr/>
        </p:nvSpPr>
        <p:spPr>
          <a:xfrm>
            <a:off x="457200" y="1981080"/>
            <a:ext cx="8228880" cy="434268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When the client is sent back home un attended.</a:t>
            </a:r>
          </a:p>
          <a:p>
            <a:pPr>
              <a:lnSpc>
                <a:spcPct val="100000"/>
              </a:lnSpc>
              <a:buSzPct val="25000"/>
              <a:buFont typeface="Wingdings 2" charset="2"/>
              <a:buChar char=""/>
            </a:pPr>
            <a:r>
              <a:rPr dirty="0" sz="2600" lang="en-US">
                <a:solidFill>
                  <a:srgbClr val="000000"/>
                </a:solidFill>
                <a:latin typeface="Mongolian Baiti"/>
              </a:rPr>
              <a:t>Lack of knowledge on the importance of immunization.</a:t>
            </a:r>
          </a:p>
          <a:p>
            <a:pPr>
              <a:lnSpc>
                <a:spcPct val="100000"/>
              </a:lnSpc>
              <a:buSzPct val="25000"/>
              <a:buFont typeface="Wingdings 2" charset="2"/>
              <a:buChar char=""/>
            </a:pPr>
            <a:r>
              <a:rPr dirty="0" sz="2600" lang="en-US">
                <a:solidFill>
                  <a:srgbClr val="000000"/>
                </a:solidFill>
                <a:latin typeface="Mongolian Baiti"/>
              </a:rPr>
              <a:t>Distance to the health facility.</a:t>
            </a:r>
          </a:p>
          <a:p>
            <a:pPr>
              <a:lnSpc>
                <a:spcPct val="100000"/>
              </a:lnSpc>
              <a:buSzPct val="25000"/>
              <a:buFont typeface="Wingdings 2" charset="2"/>
              <a:buChar char=""/>
            </a:pPr>
            <a:r>
              <a:rPr dirty="0" sz="2600" lang="en-US">
                <a:solidFill>
                  <a:srgbClr val="000000"/>
                </a:solidFill>
                <a:latin typeface="Mongolian Baiti"/>
              </a:rPr>
              <a:t>Ignorance or lack of awareness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54" name="CustomShape 1"/>
          <p:cNvSpPr/>
          <p:nvPr/>
        </p:nvSpPr>
        <p:spPr>
          <a:xfrm>
            <a:off x="457200" y="0"/>
            <a:ext cx="8228880" cy="1142280"/>
          </a:xfrm>
          <a:prstGeom prst="rect"/>
          <a:noFill/>
          <a:ln>
            <a:noFill/>
          </a:ln>
        </p:spPr>
        <p:txBody>
          <a:bodyPr anchor="b" bIns="0" lIns="0" rIns="0" tIns="45000"/>
          <a:p>
            <a:pPr>
              <a:lnSpc>
                <a:spcPct val="100000"/>
              </a:lnSpc>
            </a:pPr>
            <a:r>
              <a:rPr dirty="0" sz="5000" lang="en-US">
                <a:solidFill>
                  <a:srgbClr val="04617B"/>
                </a:solidFill>
                <a:latin typeface="Calibri"/>
              </a:rPr>
              <a:t>TERMS </a:t>
            </a:r>
          </a:p>
        </p:txBody>
      </p:sp>
      <p:sp>
        <p:nvSpPr>
          <p:cNvPr id="1048655" name="CustomShape 2"/>
          <p:cNvSpPr/>
          <p:nvPr/>
        </p:nvSpPr>
        <p:spPr>
          <a:xfrm>
            <a:off x="457199" y="921342"/>
            <a:ext cx="8228880" cy="4388400"/>
          </a:xfrm>
          <a:prstGeom prst="rect"/>
          <a:noFill/>
          <a:ln>
            <a:noFill/>
          </a:ln>
        </p:spPr>
        <p:txBody>
          <a:bodyPr bIns="45000" lIns="90000" rIns="90000" tIns="45000"/>
          <a:p>
            <a:pPr>
              <a:lnSpc>
                <a:spcPct val="100000"/>
              </a:lnSpc>
              <a:buSzPct val="25000"/>
              <a:buFont typeface="Wingdings 2" charset="2"/>
              <a:buChar char=""/>
            </a:pPr>
            <a:r>
              <a:rPr b="1" dirty="0" sz="2400" lang="en-US">
                <a:solidFill>
                  <a:srgbClr val="000000"/>
                </a:solidFill>
                <a:latin typeface="Mongolian Baiti"/>
              </a:rPr>
              <a:t>Vaccine-</a:t>
            </a:r>
            <a:r>
              <a:rPr dirty="0" sz="2400" lang="en-US">
                <a:solidFill>
                  <a:srgbClr val="000000"/>
                </a:solidFill>
                <a:latin typeface="Mongolian Baiti"/>
              </a:rPr>
              <a:t>is a suspension of killed or life attenuated organism administered for prevention.</a:t>
            </a:r>
          </a:p>
          <a:p>
            <a:pPr>
              <a:lnSpc>
                <a:spcPct val="100000"/>
              </a:lnSpc>
              <a:buSzPct val="25000"/>
              <a:buFont typeface="Wingdings 2" charset="2"/>
              <a:buChar char=""/>
            </a:pPr>
            <a:r>
              <a:rPr b="1" dirty="0" sz="2400" lang="en-US">
                <a:solidFill>
                  <a:srgbClr val="000000"/>
                </a:solidFill>
                <a:latin typeface="Mongolian Baiti"/>
              </a:rPr>
              <a:t>Vaccination-</a:t>
            </a:r>
            <a:r>
              <a:rPr dirty="0" sz="2400" lang="en-US">
                <a:solidFill>
                  <a:srgbClr val="000000"/>
                </a:solidFill>
                <a:latin typeface="Mongolian Baiti"/>
              </a:rPr>
              <a:t> introduction of vaccine in the body to produce immunity to a specific disease.</a:t>
            </a:r>
          </a:p>
          <a:p>
            <a:pPr>
              <a:lnSpc>
                <a:spcPct val="100000"/>
              </a:lnSpc>
              <a:buSzPct val="25000"/>
              <a:buFont typeface="Wingdings 2" charset="2"/>
              <a:buChar char=""/>
            </a:pPr>
            <a:r>
              <a:rPr b="1" dirty="0" sz="2400" lang="en-US">
                <a:solidFill>
                  <a:srgbClr val="000000"/>
                </a:solidFill>
                <a:latin typeface="Mongolian Baiti"/>
              </a:rPr>
              <a:t>Immunity- </a:t>
            </a:r>
            <a:r>
              <a:rPr dirty="0" sz="2400" lang="en-US">
                <a:solidFill>
                  <a:srgbClr val="000000"/>
                </a:solidFill>
                <a:latin typeface="Mongolian Baiti"/>
              </a:rPr>
              <a:t>ability of the body to resist infection.</a:t>
            </a:r>
          </a:p>
          <a:p>
            <a:pPr>
              <a:lnSpc>
                <a:spcPct val="100000"/>
              </a:lnSpc>
              <a:buSzPct val="25000"/>
              <a:buFont typeface="Wingdings 2" charset="2"/>
              <a:buChar char=""/>
            </a:pPr>
            <a:r>
              <a:rPr b="1" dirty="0" sz="2400" lang="en-US">
                <a:solidFill>
                  <a:srgbClr val="000000"/>
                </a:solidFill>
                <a:latin typeface="Mongolian Baiti"/>
              </a:rPr>
              <a:t>Immunization</a:t>
            </a:r>
            <a:r>
              <a:rPr dirty="0" sz="2400" lang="en-US">
                <a:solidFill>
                  <a:srgbClr val="000000"/>
                </a:solidFill>
                <a:latin typeface="Mongolian Baiti"/>
              </a:rPr>
              <a:t>- the act of creating immunity by artificial means.</a:t>
            </a:r>
          </a:p>
          <a:p>
            <a:pPr>
              <a:lnSpc>
                <a:spcPct val="100000"/>
              </a:lnSpc>
              <a:buSzPct val="25000"/>
              <a:buFont typeface="Wingdings 2" charset="2"/>
              <a:buChar char=""/>
            </a:pPr>
            <a:r>
              <a:rPr b="1" dirty="0" sz="2400" lang="en-US">
                <a:solidFill>
                  <a:srgbClr val="000000"/>
                </a:solidFill>
                <a:latin typeface="Mongolian Baiti"/>
              </a:rPr>
              <a:t>Antigen-</a:t>
            </a:r>
            <a:r>
              <a:rPr dirty="0" sz="2400" lang="en-US">
                <a:solidFill>
                  <a:srgbClr val="000000"/>
                </a:solidFill>
                <a:latin typeface="Mongolian Baiti"/>
              </a:rPr>
              <a:t> is substance bacteria or other wise which in suitable condition can stimulate the production of an immune response.</a:t>
            </a:r>
          </a:p>
          <a:p>
            <a:pPr>
              <a:lnSpc>
                <a:spcPct val="100000"/>
              </a:lnSpc>
              <a:buSzPct val="25000"/>
              <a:buFont typeface="Wingdings 2" charset="2"/>
              <a:buChar char=""/>
            </a:pPr>
            <a:r>
              <a:rPr b="1" dirty="0" sz="2400" lang="en-US">
                <a:solidFill>
                  <a:srgbClr val="000000"/>
                </a:solidFill>
                <a:latin typeface="Mongolian Baiti"/>
              </a:rPr>
              <a:t>Antibody</a:t>
            </a:r>
            <a:r>
              <a:rPr dirty="0" sz="2400" lang="en-US">
                <a:solidFill>
                  <a:srgbClr val="000000"/>
                </a:solidFill>
                <a:latin typeface="Mongolian Baiti"/>
              </a:rPr>
              <a:t>- a group of cells that combine with antigen to form immunity.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56" name="CustomShape 1"/>
          <p:cNvSpPr/>
          <p:nvPr/>
        </p:nvSpPr>
        <p:spPr>
          <a:xfrm>
            <a:off x="457200" y="228600"/>
            <a:ext cx="8228880" cy="913680"/>
          </a:xfrm>
          <a:prstGeom prst="rect"/>
          <a:noFill/>
          <a:ln>
            <a:noFill/>
          </a:ln>
        </p:spPr>
        <p:txBody>
          <a:bodyPr anchor="b" bIns="0" lIns="0" rIns="0" tIns="45000"/>
          <a:p>
            <a:pPr>
              <a:lnSpc>
                <a:spcPct val="100000"/>
              </a:lnSpc>
            </a:pPr>
            <a:r>
              <a:rPr b="1" dirty="0" sz="5000" lang="en-US">
                <a:solidFill>
                  <a:srgbClr val="04617B"/>
                </a:solidFill>
                <a:latin typeface="Calibri"/>
              </a:rPr>
              <a:t>TYPES OF IMMUNITY</a:t>
            </a:r>
          </a:p>
        </p:txBody>
      </p:sp>
      <p:sp>
        <p:nvSpPr>
          <p:cNvPr id="1048657" name="CustomShape 2"/>
          <p:cNvSpPr/>
          <p:nvPr/>
        </p:nvSpPr>
        <p:spPr>
          <a:xfrm>
            <a:off x="457200" y="1219320"/>
            <a:ext cx="8228880" cy="540936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Artificial and natural.</a:t>
            </a:r>
          </a:p>
          <a:p>
            <a:pPr>
              <a:lnSpc>
                <a:spcPct val="100000"/>
              </a:lnSpc>
              <a:buSzPct val="25000"/>
              <a:buFont typeface="Wingdings 2" charset="2"/>
              <a:buChar char=""/>
            </a:pPr>
            <a:r>
              <a:rPr dirty="0" sz="2600" lang="en-US">
                <a:solidFill>
                  <a:srgbClr val="000000"/>
                </a:solidFill>
                <a:latin typeface="Mongolian Baiti"/>
              </a:rPr>
              <a:t>Passive and active</a:t>
            </a:r>
          </a:p>
          <a:p>
            <a:pPr>
              <a:lnSpc>
                <a:spcPct val="100000"/>
              </a:lnSpc>
              <a:buSzPct val="25000"/>
              <a:buFont typeface="Wingdings 2" charset="2"/>
              <a:buChar char=""/>
            </a:pPr>
            <a:r>
              <a:rPr b="1" dirty="0" sz="2600" lang="en-US">
                <a:solidFill>
                  <a:srgbClr val="000000"/>
                </a:solidFill>
                <a:latin typeface="Calibri"/>
              </a:rPr>
              <a:t>NATURAL ACTIVE IMMUNITY</a:t>
            </a:r>
          </a:p>
          <a:p>
            <a:pPr>
              <a:lnSpc>
                <a:spcPct val="100000"/>
              </a:lnSpc>
              <a:buSzPct val="25000"/>
              <a:buFont typeface="Wingdings 2" charset="2"/>
              <a:buChar char=""/>
            </a:pPr>
            <a:r>
              <a:rPr dirty="0" sz="2600" lang="en-US">
                <a:solidFill>
                  <a:srgbClr val="000000"/>
                </a:solidFill>
                <a:latin typeface="Mongolian Baiti"/>
              </a:rPr>
              <a:t>Is when the individual suffer from a disease and develops antibodies against that particular disease.</a:t>
            </a:r>
          </a:p>
          <a:p>
            <a:pPr>
              <a:lnSpc>
                <a:spcPct val="100000"/>
              </a:lnSpc>
              <a:buSzPct val="25000"/>
              <a:buFont typeface="Wingdings 2" charset="2"/>
              <a:buChar char=""/>
            </a:pPr>
            <a:r>
              <a:rPr b="1" dirty="0" sz="2600" lang="en-US">
                <a:solidFill>
                  <a:srgbClr val="000000"/>
                </a:solidFill>
                <a:latin typeface="Calibri"/>
              </a:rPr>
              <a:t>NATURAL PASSIVE IMMUNITY</a:t>
            </a:r>
          </a:p>
          <a:p>
            <a:pPr>
              <a:lnSpc>
                <a:spcPct val="100000"/>
              </a:lnSpc>
              <a:buSzPct val="25000"/>
              <a:buFont typeface="Wingdings 2" charset="2"/>
              <a:buChar char=""/>
            </a:pPr>
            <a:r>
              <a:rPr dirty="0" sz="2600" lang="en-US">
                <a:solidFill>
                  <a:srgbClr val="000000"/>
                </a:solidFill>
                <a:latin typeface="Mongolian Baiti"/>
              </a:rPr>
              <a:t>Mothers suffers the disease and passes the antibodies to the baby and it is short lived.</a:t>
            </a:r>
          </a:p>
          <a:p>
            <a:pPr>
              <a:lnSpc>
                <a:spcPct val="100000"/>
              </a:lnSpc>
              <a:buSzPct val="25000"/>
              <a:buFont typeface="Wingdings 2" charset="2"/>
              <a:buChar char=""/>
            </a:pPr>
            <a:r>
              <a:rPr b="1" dirty="0" sz="2600" lang="en-US">
                <a:solidFill>
                  <a:srgbClr val="000000"/>
                </a:solidFill>
                <a:latin typeface="Calibri"/>
              </a:rPr>
              <a:t>ARTIFICIAL ACTIVE IMMUNITY</a:t>
            </a:r>
          </a:p>
          <a:p>
            <a:pPr>
              <a:lnSpc>
                <a:spcPct val="100000"/>
              </a:lnSpc>
              <a:buSzPct val="25000"/>
              <a:buFont typeface="Wingdings 2" charset="2"/>
              <a:buChar char=""/>
            </a:pPr>
            <a:r>
              <a:rPr dirty="0" sz="2600" lang="en-US">
                <a:solidFill>
                  <a:srgbClr val="000000"/>
                </a:solidFill>
                <a:latin typeface="Mongolian Baiti"/>
              </a:rPr>
              <a:t>This is when the antigen is given to  an individual and the antigen and antibody react and protection is permanent.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60" name="CustomShape 1"/>
          <p:cNvSpPr/>
          <p:nvPr/>
        </p:nvSpPr>
        <p:spPr>
          <a:xfrm>
            <a:off x="457199" y="392155"/>
            <a:ext cx="8228880" cy="1142280"/>
          </a:xfrm>
          <a:prstGeom prst="rect"/>
          <a:noFill/>
          <a:ln>
            <a:noFill/>
          </a:ln>
        </p:spPr>
        <p:txBody>
          <a:bodyPr anchor="b" bIns="0" lIns="0" rIns="0" tIns="45000"/>
          <a:p>
            <a:pPr>
              <a:lnSpc>
                <a:spcPct val="100000"/>
              </a:lnSpc>
            </a:pPr>
            <a:r>
              <a:rPr dirty="0" sz="5000" lang="en-US">
                <a:solidFill>
                  <a:srgbClr val="04617B"/>
                </a:solidFill>
                <a:latin typeface="Calibri"/>
              </a:rPr>
              <a:t>CONT……………………………</a:t>
            </a:r>
          </a:p>
        </p:txBody>
      </p:sp>
      <p:sp>
        <p:nvSpPr>
          <p:cNvPr id="1048661" name="CustomShape 2"/>
          <p:cNvSpPr/>
          <p:nvPr/>
        </p:nvSpPr>
        <p:spPr>
          <a:xfrm>
            <a:off x="457198" y="1534435"/>
            <a:ext cx="8228880" cy="4388400"/>
          </a:xfrm>
          <a:prstGeom prst="rect"/>
          <a:noFill/>
          <a:ln>
            <a:noFill/>
          </a:ln>
        </p:spPr>
        <p:txBody>
          <a:bodyPr bIns="45000" lIns="90000" rIns="90000" tIns="45000"/>
          <a:p>
            <a:pPr>
              <a:lnSpc>
                <a:spcPct val="100000"/>
              </a:lnSpc>
              <a:buSzPct val="25000"/>
              <a:buFont typeface="Wingdings 2" charset="2"/>
              <a:buChar char=""/>
            </a:pPr>
            <a:r>
              <a:rPr b="1" dirty="0" sz="2600" lang="en-US">
                <a:solidFill>
                  <a:srgbClr val="000000"/>
                </a:solidFill>
                <a:latin typeface="Calibri"/>
              </a:rPr>
              <a:t>ARTIFICIAL PASSIVE IMMUNITY</a:t>
            </a:r>
          </a:p>
          <a:p>
            <a:pPr>
              <a:lnSpc>
                <a:spcPct val="100000"/>
              </a:lnSpc>
              <a:buSzPct val="25000"/>
              <a:buFont typeface="Wingdings 2" charset="2"/>
              <a:buChar char=""/>
            </a:pPr>
            <a:r>
              <a:rPr dirty="0" sz="2600" lang="en-US">
                <a:solidFill>
                  <a:srgbClr val="000000"/>
                </a:solidFill>
                <a:latin typeface="Mongolian Baiti"/>
              </a:rPr>
              <a:t>This is when you  immunize the mother  and their formation of antibody and is passed to the fetus and it is not permanent.</a:t>
            </a:r>
          </a:p>
          <a:p>
            <a:pPr>
              <a:lnSpc>
                <a:spcPct val="100000"/>
              </a:lnSpc>
              <a:buSzPct val="25000"/>
              <a:buFont typeface="Wingdings 2" charset="2"/>
              <a:buChar char=""/>
            </a:pPr>
            <a:r>
              <a:rPr b="1" dirty="0" sz="2600" lang="en-US">
                <a:solidFill>
                  <a:srgbClr val="000000"/>
                </a:solidFill>
                <a:latin typeface="Calibri"/>
              </a:rPr>
              <a:t>HERD IMMUNITY- </a:t>
            </a:r>
          </a:p>
          <a:p>
            <a:pPr>
              <a:lnSpc>
                <a:spcPct val="100000"/>
              </a:lnSpc>
              <a:buSzPct val="25000"/>
              <a:buFont typeface="Wingdings 2" charset="2"/>
              <a:buChar char=""/>
            </a:pPr>
            <a:r>
              <a:rPr dirty="0" sz="2600" lang="en-US">
                <a:solidFill>
                  <a:srgbClr val="000000"/>
                </a:solidFill>
                <a:latin typeface="Mongolian Baiti"/>
              </a:rPr>
              <a:t>Occurs when  a large population of around 80%is immunized and the remaining 20% gets natural protection from the others. </a:t>
            </a:r>
          </a:p>
          <a:p>
            <a:pPr>
              <a:lnSpc>
                <a:spcPct val="100000"/>
              </a:lnSpc>
              <a:buSzPct val="25000"/>
              <a:buFont typeface="Wingdings 2" charset="2"/>
              <a:buChar char=""/>
            </a:pPr>
            <a:r>
              <a:rPr b="1" dirty="0" sz="2600" lang="en-US">
                <a:solidFill>
                  <a:srgbClr val="000000"/>
                </a:solidFill>
                <a:latin typeface="Calibri"/>
              </a:rPr>
              <a:t>INNATE IMMUNITY- </a:t>
            </a:r>
          </a:p>
          <a:p>
            <a:pPr>
              <a:lnSpc>
                <a:spcPct val="100000"/>
              </a:lnSpc>
              <a:buSzPct val="25000"/>
              <a:buFont typeface="Wingdings 2" charset="2"/>
              <a:buChar char=""/>
            </a:pPr>
            <a:r>
              <a:rPr dirty="0" sz="2600" lang="en-US">
                <a:solidFill>
                  <a:srgbClr val="000000"/>
                </a:solidFill>
                <a:latin typeface="Mongolian Baiti"/>
              </a:rPr>
              <a:t>Is immunity one is born with due to exposure to microorganism and the body produce antibodies.  </a:t>
            </a:r>
          </a:p>
          <a:p>
            <a:pPr>
              <a:lnSpc>
                <a:spcPct val="100000"/>
              </a:lnSpc>
            </a:p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62" name="CustomShape 1"/>
          <p:cNvSpPr/>
          <p:nvPr/>
        </p:nvSpPr>
        <p:spPr>
          <a:xfrm>
            <a:off x="457200" y="704160"/>
            <a:ext cx="8228880" cy="1142280"/>
          </a:xfrm>
          <a:prstGeom prst="rect"/>
          <a:noFill/>
          <a:ln>
            <a:noFill/>
          </a:ln>
        </p:spPr>
        <p:txBody>
          <a:bodyPr anchor="b" bIns="0" lIns="0" rIns="0" tIns="45000"/>
          <a:p>
            <a:pPr>
              <a:lnSpc>
                <a:spcPct val="100000"/>
              </a:lnSpc>
            </a:pPr>
            <a:r>
              <a:rPr b="1" dirty="0" sz="3600" lang="en-US">
                <a:solidFill>
                  <a:srgbClr val="04617B"/>
                </a:solidFill>
                <a:latin typeface="Calibri"/>
              </a:rPr>
              <a:t>VACCINES</a:t>
            </a:r>
          </a:p>
        </p:txBody>
      </p:sp>
      <p:sp>
        <p:nvSpPr>
          <p:cNvPr id="1048663"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b="1" dirty="0" sz="2600" lang="en-US">
                <a:solidFill>
                  <a:srgbClr val="000000"/>
                </a:solidFill>
                <a:latin typeface="Constantia"/>
              </a:rPr>
              <a:t>BCG- BACILLUS CALMETE GEURIN</a:t>
            </a:r>
          </a:p>
          <a:p>
            <a:pPr lvl="1">
              <a:lnSpc>
                <a:spcPct val="100000"/>
              </a:lnSpc>
              <a:buSzPct val="25000"/>
              <a:buFont typeface="Wingdings 2" charset="2"/>
              <a:buChar char=""/>
            </a:pPr>
            <a:r>
              <a:rPr dirty="0" sz="2400" lang="en-US">
                <a:solidFill>
                  <a:srgbClr val="000000"/>
                </a:solidFill>
                <a:latin typeface="Mongolian Baiti"/>
              </a:rPr>
              <a:t>It is a live attenuated vaccine which is usually freeze dried and was developed by </a:t>
            </a:r>
            <a:r>
              <a:rPr dirty="0" sz="2400" lang="en-US" err="1">
                <a:solidFill>
                  <a:srgbClr val="000000"/>
                </a:solidFill>
                <a:latin typeface="Mongolian Baiti"/>
              </a:rPr>
              <a:t>Calmete</a:t>
            </a:r>
            <a:r>
              <a:rPr sz="2400" lang="en-US">
                <a:solidFill>
                  <a:srgbClr val="000000"/>
                </a:solidFill>
                <a:latin typeface="Mongolian Baiti"/>
              </a:rPr>
              <a:t> and Guerin from microbaterial bovis.</a:t>
            </a:r>
          </a:p>
          <a:p>
            <a:pPr lvl="1">
              <a:lnSpc>
                <a:spcPct val="100000"/>
              </a:lnSpc>
              <a:buSzPct val="25000"/>
              <a:buFont typeface="Wingdings 2" charset="2"/>
              <a:buChar char=""/>
            </a:pPr>
            <a:r>
              <a:rPr sz="2400" lang="en-US">
                <a:solidFill>
                  <a:srgbClr val="000000"/>
                </a:solidFill>
                <a:latin typeface="Mongolian Baiti"/>
              </a:rPr>
              <a:t>It gives artificial active immunity against tuberculosis and this is shown by a scar in appositive tuberculin reaction.</a:t>
            </a:r>
          </a:p>
          <a:p>
            <a:pPr>
              <a:lnSpc>
                <a:spcPct val="100000"/>
              </a:lnSpc>
              <a:buSzPct val="25000"/>
              <a:buFont typeface="Wingdings 2" charset="2"/>
              <a:buChar char=""/>
            </a:pPr>
            <a:r>
              <a:rPr b="1" sz="2600" lang="en-US">
                <a:solidFill>
                  <a:srgbClr val="000000"/>
                </a:solidFill>
                <a:latin typeface="Mongolian Baiti"/>
              </a:rPr>
              <a:t>Age of administration</a:t>
            </a:r>
          </a:p>
          <a:p>
            <a:pPr lvl="2">
              <a:lnSpc>
                <a:spcPct val="100000"/>
              </a:lnSpc>
              <a:buSzPct val="25000"/>
              <a:buFont typeface="Wingdings 2" charset="2"/>
              <a:buChar char=""/>
            </a:pPr>
            <a:r>
              <a:rPr sz="2100" lang="en-US">
                <a:solidFill>
                  <a:srgbClr val="000000"/>
                </a:solidFill>
                <a:latin typeface="Mongolian Baiti"/>
              </a:rPr>
              <a:t>At birth or soon after, but  can also be give at any other  age.</a:t>
            </a:r>
          </a:p>
          <a:p>
            <a:pPr lvl="2">
              <a:lnSpc>
                <a:spcPct val="100000"/>
              </a:lnSpc>
              <a:buSzPct val="25000"/>
              <a:buFont typeface="Wingdings 2" charset="2"/>
              <a:buChar char=""/>
            </a:pPr>
            <a:r>
              <a:rPr sz="2100" lang="en-US">
                <a:solidFill>
                  <a:srgbClr val="000000"/>
                </a:solidFill>
                <a:latin typeface="Mongolian Baiti"/>
              </a:rPr>
              <a:t>Any one less than 15 year of age who have not suffered from tuberculosis and doesn't have  BCG scar is eligible to vaccination.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64" name="CustomShape 1"/>
          <p:cNvSpPr/>
          <p:nvPr/>
        </p:nvSpPr>
        <p:spPr>
          <a:xfrm>
            <a:off x="457200" y="380880"/>
            <a:ext cx="8228880" cy="1142280"/>
          </a:xfrm>
          <a:prstGeom prst="rect"/>
          <a:noFill/>
          <a:ln>
            <a:noFill/>
          </a:ln>
        </p:spPr>
        <p:txBody>
          <a:bodyPr anchor="b" bIns="0" lIns="0" rIns="0" tIns="45000"/>
          <a:p>
            <a:pPr>
              <a:lnSpc>
                <a:spcPct val="100000"/>
              </a:lnSpc>
            </a:pPr>
            <a:r>
              <a:rPr b="1" sz="3600" lang="en-US">
                <a:solidFill>
                  <a:srgbClr val="04617B"/>
                </a:solidFill>
                <a:latin typeface="Calibri"/>
              </a:rPr>
              <a:t>CONT…………..</a:t>
            </a:r>
          </a:p>
        </p:txBody>
      </p:sp>
      <p:sp>
        <p:nvSpPr>
          <p:cNvPr id="1048665" name="CustomShape 2"/>
          <p:cNvSpPr/>
          <p:nvPr/>
        </p:nvSpPr>
        <p:spPr>
          <a:xfrm>
            <a:off x="457200" y="1143000"/>
            <a:ext cx="8228880" cy="5333400"/>
          </a:xfrm>
          <a:prstGeom prst="rect"/>
          <a:noFill/>
          <a:ln>
            <a:noFill/>
          </a:ln>
        </p:spPr>
        <p:txBody>
          <a:bodyPr bIns="45000" lIns="90000" rIns="90000" tIns="45000"/>
          <a:p>
            <a:pPr>
              <a:lnSpc>
                <a:spcPct val="100000"/>
              </a:lnSpc>
            </a:pPr>
          </a:p>
          <a:p>
            <a:pPr>
              <a:lnSpc>
                <a:spcPct val="100000"/>
              </a:lnSpc>
              <a:buSzPct val="25000"/>
              <a:buFont typeface="Wingdings 2" charset="2"/>
              <a:buChar char=""/>
            </a:pPr>
            <a:r>
              <a:rPr sz="2600" lang="en-US">
                <a:solidFill>
                  <a:srgbClr val="000000"/>
                </a:solidFill>
                <a:latin typeface="Mongolian Baiti"/>
              </a:rPr>
              <a:t>The route of  administration is intradermally just under the skin in the outer aspect of the left fore arm at the junction of the upper and mdlle third of the arm.</a:t>
            </a:r>
          </a:p>
          <a:p>
            <a:pPr>
              <a:lnSpc>
                <a:spcPct val="100000"/>
              </a:lnSpc>
              <a:buSzPct val="25000"/>
              <a:buFont typeface="Wingdings 2" charset="2"/>
              <a:buChar char=""/>
            </a:pPr>
            <a:r>
              <a:rPr sz="2600" lang="en-US">
                <a:solidFill>
                  <a:srgbClr val="000000"/>
                </a:solidFill>
                <a:latin typeface="Mongolian Baiti"/>
              </a:rPr>
              <a:t>Use a very small sized needle gauge 26 under one mill syringe.</a:t>
            </a:r>
          </a:p>
          <a:p>
            <a:pPr>
              <a:lnSpc>
                <a:spcPct val="100000"/>
              </a:lnSpc>
              <a:buSzPct val="25000"/>
              <a:buFont typeface="Wingdings 2" charset="2"/>
              <a:buChar char=""/>
            </a:pPr>
            <a:r>
              <a:rPr sz="2600" lang="en-US">
                <a:solidFill>
                  <a:srgbClr val="000000"/>
                </a:solidFill>
                <a:latin typeface="Mongolian Baiti"/>
              </a:rPr>
              <a:t>The site of injection is cleaned with wet swap and with the skin stretched between the thumb and the middle finger, the needle is inserted in to the skin with the barvel facing up.</a:t>
            </a:r>
          </a:p>
          <a:p>
            <a:pPr>
              <a:lnSpc>
                <a:spcPct val="100000"/>
              </a:lnSpc>
              <a:buSzPct val="25000"/>
              <a:buFont typeface="Wingdings 2" charset="2"/>
              <a:buChar char=""/>
            </a:pPr>
            <a:r>
              <a:rPr sz="2600" lang="en-US">
                <a:solidFill>
                  <a:srgbClr val="000000"/>
                </a:solidFill>
                <a:latin typeface="Mongolian Baiti"/>
              </a:rPr>
              <a:t>The syringe should be kept flat on the skin as much as possible.</a:t>
            </a:r>
          </a:p>
          <a:p>
            <a:pPr>
              <a:lnSpc>
                <a:spcPct val="100000"/>
              </a:lnSpc>
              <a:buSzPct val="25000"/>
              <a:buFont typeface="Wingdings 2" charset="2"/>
              <a:buChar char=""/>
            </a:pPr>
            <a:r>
              <a:rPr sz="2600" lang="en-US">
                <a:solidFill>
                  <a:srgbClr val="000000"/>
                </a:solidFill>
                <a:latin typeface="Mongolian Baiti"/>
              </a:rPr>
              <a:t>Dosage to children below  1 year is 0.05 mil and above is 0.1 mills.</a:t>
            </a:r>
          </a:p>
          <a:p>
            <a:pPr>
              <a:lnSpc>
                <a:spcPct val="100000"/>
              </a:lnSpc>
            </a:p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66" name="CustomShape 1"/>
          <p:cNvSpPr/>
          <p:nvPr/>
        </p:nvSpPr>
        <p:spPr>
          <a:xfrm>
            <a:off x="228600" y="1447920"/>
            <a:ext cx="8228880" cy="4114080"/>
          </a:xfrm>
          <a:prstGeom prst="rect"/>
          <a:noFill/>
          <a:ln>
            <a:noFill/>
          </a:ln>
        </p:spPr>
        <p:txBody>
          <a:bodyPr bIns="45000" lIns="90000" rIns="90000" tIns="45000"/>
          <a:p>
            <a:pPr>
              <a:lnSpc>
                <a:spcPct val="100000"/>
              </a:lnSpc>
              <a:buSzPct val="25000"/>
              <a:buFont typeface="Wingdings 2" charset="2"/>
              <a:buChar char=""/>
            </a:pPr>
            <a:r>
              <a:rPr b="1" sz="2400" lang="en-US">
                <a:solidFill>
                  <a:srgbClr val="04617B"/>
                </a:solidFill>
                <a:latin typeface="Constantia"/>
              </a:rPr>
              <a:t>NORMAL REACTION OF BCG</a:t>
            </a:r>
          </a:p>
          <a:p>
            <a:pPr>
              <a:lnSpc>
                <a:spcPct val="100000"/>
              </a:lnSpc>
              <a:buSzPct val="25000"/>
              <a:buFont typeface="Wingdings 2" charset="2"/>
              <a:buChar char=""/>
            </a:pPr>
            <a:r>
              <a:rPr sz="2600" lang="en-US">
                <a:solidFill>
                  <a:srgbClr val="000000"/>
                </a:solidFill>
                <a:latin typeface="Mongolian Baiti"/>
              </a:rPr>
              <a:t>When given intradermally a wheel forms measuring seven millimeter in diameter .</a:t>
            </a:r>
          </a:p>
          <a:p>
            <a:pPr>
              <a:lnSpc>
                <a:spcPct val="100000"/>
              </a:lnSpc>
              <a:buSzPct val="25000"/>
              <a:buFont typeface="Wingdings 2" charset="2"/>
              <a:buChar char=""/>
            </a:pPr>
            <a:r>
              <a:rPr sz="2600" lang="en-US">
                <a:solidFill>
                  <a:srgbClr val="000000"/>
                </a:solidFill>
                <a:latin typeface="Mongolian Baiti"/>
              </a:rPr>
              <a:t>The wheal disappear in about half an hour.</a:t>
            </a:r>
          </a:p>
          <a:p>
            <a:pPr>
              <a:lnSpc>
                <a:spcPct val="100000"/>
              </a:lnSpc>
              <a:buSzPct val="25000"/>
              <a:buFont typeface="Wingdings 2" charset="2"/>
              <a:buChar char=""/>
            </a:pPr>
            <a:r>
              <a:rPr sz="2600" lang="en-US">
                <a:solidFill>
                  <a:srgbClr val="000000"/>
                </a:solidFill>
                <a:latin typeface="Mongolian Baiti"/>
              </a:rPr>
              <a:t>During the first  two week of immunization a small red nodule forms and within two  week this nodule forms an ulcer  then the ulcer heals and leaves a small scar measuring ten millimeters.</a:t>
            </a:r>
          </a:p>
          <a:p>
            <a:pPr>
              <a:lnSpc>
                <a:spcPct val="100000"/>
              </a:lnSpc>
            </a:pPr>
            <a:r>
              <a:rPr sz="2600" lang="en-US">
                <a:solidFill>
                  <a:srgbClr val="000000"/>
                </a:solidFill>
                <a:latin typeface="Constantia"/>
              </a:rPr>
              <a:t> </a:t>
            </a:r>
          </a:p>
        </p:txBody>
      </p:sp>
      <p:sp>
        <p:nvSpPr>
          <p:cNvPr id="1048667" name="CustomShape 2"/>
          <p:cNvSpPr/>
          <p:nvPr/>
        </p:nvSpPr>
        <p:spPr>
          <a:xfrm>
            <a:off x="457200" y="380880"/>
            <a:ext cx="8228880" cy="837360"/>
          </a:xfrm>
          <a:prstGeom prst="rect"/>
          <a:noFill/>
          <a:ln>
            <a:noFill/>
          </a:ln>
        </p:spPr>
        <p:txBody>
          <a:bodyPr anchor="b" bIns="0" lIns="0" rIns="0" tIns="45000"/>
          <a:p>
            <a:pPr>
              <a:lnSpc>
                <a:spcPct val="100000"/>
              </a:lnSpc>
            </a:pPr>
            <a:r>
              <a:rPr b="1" sz="3200" lang="en-US">
                <a:solidFill>
                  <a:srgbClr val="04617B"/>
                </a:solidFill>
                <a:latin typeface="Calibri"/>
              </a:rPr>
              <a:t>CONT……………………….</a:t>
            </a:r>
          </a:p>
        </p:txBody>
      </p:sp>
      <p:sp>
        <p:nvSpPr>
          <p:cNvPr id="1048668" name="CustomShape 3"/>
          <p:cNvSpPr/>
          <p:nvPr/>
        </p:nvSpPr>
        <p:spPr>
          <a:xfrm>
            <a:off x="457200" y="380880"/>
            <a:ext cx="8228880" cy="761400"/>
          </a:xfrm>
          <a:prstGeom prst="rect"/>
          <a:noFill/>
          <a:ln>
            <a:noFill/>
          </a:ln>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28" name="CustomShape 1"/>
          <p:cNvSpPr/>
          <p:nvPr/>
        </p:nvSpPr>
        <p:spPr>
          <a:xfrm>
            <a:off x="457200" y="704160"/>
            <a:ext cx="8228880" cy="1142280"/>
          </a:xfrm>
          <a:prstGeom prst="rect"/>
          <a:noFill/>
          <a:ln>
            <a:noFill/>
          </a:ln>
        </p:spPr>
        <p:txBody>
          <a:bodyPr anchor="b" bIns="0" lIns="0" rIns="0" tIns="45000"/>
          <a:p>
            <a:pPr>
              <a:lnSpc>
                <a:spcPct val="100000"/>
              </a:lnSpc>
            </a:pPr>
            <a:r>
              <a:rPr b="1" dirty="0" sz="5000" lang="en-US">
                <a:solidFill>
                  <a:srgbClr val="04617B"/>
                </a:solidFill>
                <a:latin typeface="Calibri"/>
              </a:rPr>
              <a:t>INTRODUCTION TO EPI</a:t>
            </a:r>
          </a:p>
        </p:txBody>
      </p:sp>
      <p:sp>
        <p:nvSpPr>
          <p:cNvPr id="1048629"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dirty="0" sz="2800" lang="en-US">
                <a:solidFill>
                  <a:srgbClr val="000000"/>
                </a:solidFill>
                <a:latin typeface="Mongolian Baiti"/>
              </a:rPr>
              <a:t>The concept of immunization was started at ALMATA in 1974.</a:t>
            </a:r>
          </a:p>
          <a:p>
            <a:pPr>
              <a:lnSpc>
                <a:spcPct val="100000"/>
              </a:lnSpc>
              <a:buSzPct val="25000"/>
              <a:buFont typeface="Wingdings 2" charset="2"/>
              <a:buChar char=""/>
            </a:pPr>
            <a:r>
              <a:rPr dirty="0" sz="2800" lang="en-US">
                <a:solidFill>
                  <a:srgbClr val="000000"/>
                </a:solidFill>
                <a:latin typeface="Mongolian Baiti"/>
              </a:rPr>
              <a:t>In Kenya it was started in 1980.</a:t>
            </a:r>
          </a:p>
          <a:p>
            <a:pPr>
              <a:lnSpc>
                <a:spcPct val="100000"/>
              </a:lnSpc>
              <a:buSzPct val="25000"/>
              <a:buFont typeface="Wingdings 2" charset="2"/>
              <a:buChar char=""/>
            </a:pPr>
            <a:r>
              <a:rPr dirty="0" sz="2800" lang="en-US">
                <a:solidFill>
                  <a:srgbClr val="000000"/>
                </a:solidFill>
                <a:latin typeface="Mongolian Baiti"/>
              </a:rPr>
              <a:t>Immunization was being carried before but with many weakness.</a:t>
            </a:r>
          </a:p>
          <a:p>
            <a:pPr>
              <a:lnSpc>
                <a:spcPct val="100000"/>
              </a:lnSpc>
              <a:buSzPct val="25000"/>
              <a:buFont typeface="Wingdings 2" charset="2"/>
              <a:buChar char=""/>
            </a:pPr>
            <a:r>
              <a:rPr dirty="0" sz="2800" lang="en-US">
                <a:solidFill>
                  <a:srgbClr val="000000"/>
                </a:solidFill>
                <a:latin typeface="Mongolian Baiti"/>
              </a:rPr>
              <a:t>KEPI was started to address this problems.</a:t>
            </a:r>
          </a:p>
          <a:p>
            <a:pPr>
              <a:lnSpc>
                <a:spcPct val="100000"/>
              </a:lnSpc>
              <a:buSzPct val="25000"/>
              <a:buFont typeface="Wingdings 2" charset="2"/>
              <a:buChar char=""/>
            </a:pPr>
            <a:r>
              <a:rPr dirty="0" sz="2800" lang="en-US">
                <a:solidFill>
                  <a:srgbClr val="000000"/>
                </a:solidFill>
                <a:latin typeface="Mongolian Baiti"/>
              </a:rPr>
              <a:t>KEPI was later changes in to EPI and now it is DVI.</a:t>
            </a:r>
          </a:p>
          <a:p>
            <a:pPr>
              <a:lnSpc>
                <a:spcPct val="100000"/>
              </a:lnSpc>
            </a:p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71" name="CustomShape 1"/>
          <p:cNvSpPr/>
          <p:nvPr/>
        </p:nvSpPr>
        <p:spPr>
          <a:xfrm>
            <a:off x="457200" y="704160"/>
            <a:ext cx="8228880" cy="1142280"/>
          </a:xfrm>
          <a:prstGeom prst="rect"/>
          <a:noFill/>
          <a:ln>
            <a:noFill/>
          </a:ln>
        </p:spPr>
        <p:txBody>
          <a:bodyPr anchor="b" bIns="0" lIns="0" rIns="0" tIns="45000"/>
          <a:p>
            <a:pPr>
              <a:lnSpc>
                <a:spcPct val="100000"/>
              </a:lnSpc>
            </a:pPr>
            <a:r>
              <a:rPr b="1" sz="3200" lang="en-US">
                <a:solidFill>
                  <a:srgbClr val="04617B"/>
                </a:solidFill>
                <a:latin typeface="Calibri"/>
              </a:rPr>
              <a:t>STORAGE</a:t>
            </a:r>
            <a:r>
              <a:rPr b="1" sz="5000" lang="en-US">
                <a:solidFill>
                  <a:srgbClr val="04617B"/>
                </a:solidFill>
                <a:latin typeface="Calibri"/>
              </a:rPr>
              <a:t> </a:t>
            </a:r>
          </a:p>
        </p:txBody>
      </p:sp>
      <p:sp>
        <p:nvSpPr>
          <p:cNvPr id="1048672"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BCG has a life span of 12 months from date of preparation if kept in the right temperature +2 to +8 degrees Celsius.</a:t>
            </a:r>
          </a:p>
          <a:p>
            <a:pPr>
              <a:lnSpc>
                <a:spcPct val="100000"/>
              </a:lnSpc>
              <a:buSzPct val="25000"/>
              <a:buFont typeface="Wingdings 2" charset="2"/>
              <a:buChar char=""/>
            </a:pPr>
            <a:r>
              <a:rPr sz="2600" lang="en-US">
                <a:solidFill>
                  <a:srgbClr val="000000"/>
                </a:solidFill>
                <a:latin typeface="Mongolian Baiti"/>
              </a:rPr>
              <a:t>The vaccine should be diluted using a cold diluents because warm may kill the bacilli.</a:t>
            </a:r>
          </a:p>
          <a:p>
            <a:pPr>
              <a:lnSpc>
                <a:spcPct val="100000"/>
              </a:lnSpc>
              <a:buSzPct val="25000"/>
              <a:buFont typeface="Wingdings 2" charset="2"/>
              <a:buChar char=""/>
            </a:pPr>
            <a:r>
              <a:rPr sz="2600" lang="en-US">
                <a:solidFill>
                  <a:srgbClr val="000000"/>
                </a:solidFill>
                <a:latin typeface="Mongolian Baiti"/>
              </a:rPr>
              <a:t>Once diluted it looses its potency within four hours.</a:t>
            </a:r>
          </a:p>
          <a:p>
            <a:pPr>
              <a:lnSpc>
                <a:spcPct val="100000"/>
              </a:lnSpc>
              <a:buSzPct val="25000"/>
              <a:buFont typeface="Wingdings 2" charset="2"/>
              <a:buChar char=""/>
            </a:pPr>
            <a:r>
              <a:rPr sz="2600" lang="en-US">
                <a:solidFill>
                  <a:srgbClr val="000000"/>
                </a:solidFill>
                <a:latin typeface="Mongolian Baiti"/>
              </a:rPr>
              <a:t>It is very sensitive to light and heat and the sun rays destroyed within five to ten minutes thus must be protected.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73" name="CustomShape 1"/>
          <p:cNvSpPr/>
          <p:nvPr/>
        </p:nvSpPr>
        <p:spPr>
          <a:xfrm>
            <a:off x="457200" y="228600"/>
            <a:ext cx="8228880" cy="1142280"/>
          </a:xfrm>
          <a:prstGeom prst="rect"/>
          <a:noFill/>
          <a:ln>
            <a:noFill/>
          </a:ln>
        </p:spPr>
        <p:txBody>
          <a:bodyPr anchor="b" bIns="0" lIns="0" rIns="0" tIns="45000"/>
          <a:p>
            <a:pPr>
              <a:lnSpc>
                <a:spcPct val="100000"/>
              </a:lnSpc>
            </a:pPr>
            <a:r>
              <a:rPr sz="3200" lang="en-US">
                <a:solidFill>
                  <a:srgbClr val="04617B"/>
                </a:solidFill>
                <a:latin typeface="Aharoni"/>
              </a:rPr>
              <a:t>SIDE EFFECTS</a:t>
            </a:r>
          </a:p>
        </p:txBody>
      </p:sp>
      <p:sp>
        <p:nvSpPr>
          <p:cNvPr id="1048674" name="CustomShape 2"/>
          <p:cNvSpPr/>
          <p:nvPr/>
        </p:nvSpPr>
        <p:spPr>
          <a:xfrm>
            <a:off x="457200" y="1676520"/>
            <a:ext cx="8228880" cy="4647600"/>
          </a:xfrm>
          <a:prstGeom prst="rect"/>
          <a:noFill/>
          <a:ln>
            <a:noFill/>
          </a:ln>
        </p:spPr>
        <p:txBody>
          <a:bodyPr bIns="45000" lIns="90000" rIns="90000" tIns="45000"/>
          <a:p>
            <a:pPr>
              <a:lnSpc>
                <a:spcPct val="100000"/>
              </a:lnSpc>
              <a:buSzPct val="25000"/>
              <a:buFont typeface="Wingdings 2" charset="2"/>
              <a:buChar char=""/>
            </a:pPr>
            <a:r>
              <a:rPr dirty="0" sz="2400" lang="en-US">
                <a:solidFill>
                  <a:srgbClr val="000000"/>
                </a:solidFill>
                <a:latin typeface="Mongolian Baiti"/>
              </a:rPr>
              <a:t>Local abscess at the vaccination site if given in the subcutaneous tissue.</a:t>
            </a:r>
            <a:endParaRPr sz="2400"/>
          </a:p>
          <a:p>
            <a:pPr>
              <a:lnSpc>
                <a:spcPct val="100000"/>
              </a:lnSpc>
              <a:buSzPct val="25000"/>
              <a:buFont typeface="Wingdings 2" charset="2"/>
              <a:buChar char=""/>
            </a:pPr>
            <a:r>
              <a:rPr dirty="0" sz="2400" lang="en-US">
                <a:solidFill>
                  <a:srgbClr val="000000"/>
                </a:solidFill>
                <a:latin typeface="Mongolian Baiti"/>
              </a:rPr>
              <a:t>Persistent ulcer at injection site.</a:t>
            </a:r>
            <a:endParaRPr sz="2400"/>
          </a:p>
          <a:p>
            <a:pPr>
              <a:lnSpc>
                <a:spcPct val="100000"/>
              </a:lnSpc>
              <a:buSzPct val="25000"/>
              <a:buFont typeface="Wingdings 2" charset="2"/>
              <a:buChar char=""/>
            </a:pPr>
            <a:r>
              <a:rPr dirty="0" sz="2400" lang="en-US">
                <a:solidFill>
                  <a:srgbClr val="000000"/>
                </a:solidFill>
                <a:latin typeface="Mongolian Baiti"/>
              </a:rPr>
              <a:t>Regional wide spread of lymphadenitis.</a:t>
            </a:r>
            <a:endParaRPr sz="2400"/>
          </a:p>
          <a:p>
            <a:pPr>
              <a:lnSpc>
                <a:spcPct val="100000"/>
              </a:lnSpc>
              <a:buSzPct val="25000"/>
              <a:buFont typeface="Wingdings 2" charset="2"/>
              <a:buChar char=""/>
            </a:pPr>
            <a:r>
              <a:rPr dirty="0" sz="2400" lang="en-US">
                <a:solidFill>
                  <a:srgbClr val="000000"/>
                </a:solidFill>
                <a:latin typeface="Mongolian Baiti"/>
              </a:rPr>
              <a:t>Formation of </a:t>
            </a:r>
            <a:r>
              <a:rPr dirty="0" sz="2400" lang="en-US" smtClean="0">
                <a:solidFill>
                  <a:srgbClr val="000000"/>
                </a:solidFill>
                <a:latin typeface="Mongolian Baiti"/>
              </a:rPr>
              <a:t>pus.</a:t>
            </a:r>
            <a:endParaRPr sz="2400"/>
          </a:p>
          <a:p>
            <a:pPr>
              <a:lnSpc>
                <a:spcPct val="100000"/>
              </a:lnSpc>
              <a:buSzPct val="25000"/>
              <a:buFont typeface="Wingdings 2" charset="2"/>
              <a:buChar char=""/>
            </a:pPr>
            <a:r>
              <a:rPr b="1" dirty="0" sz="2400" lang="en-US">
                <a:solidFill>
                  <a:srgbClr val="000000"/>
                </a:solidFill>
                <a:latin typeface="Aharoni"/>
              </a:rPr>
              <a:t>CONTRAINDICATION</a:t>
            </a:r>
            <a:endParaRPr sz="2400"/>
          </a:p>
          <a:p>
            <a:pPr>
              <a:lnSpc>
                <a:spcPct val="100000"/>
              </a:lnSpc>
              <a:buSzPct val="25000"/>
              <a:buFont typeface="Wingdings 2" charset="2"/>
              <a:buChar char=""/>
            </a:pPr>
            <a:r>
              <a:rPr dirty="0" sz="2400" lang="en-US">
                <a:solidFill>
                  <a:srgbClr val="000000"/>
                </a:solidFill>
                <a:latin typeface="Mongolian Baiti"/>
              </a:rPr>
              <a:t>No absolute contra indication of BCG vaccine but children of signs with clinical AIDS should have the vaccine with help.</a:t>
            </a:r>
            <a:endParaRPr sz="2400"/>
          </a:p>
          <a:p>
            <a:pPr>
              <a:lnSpc>
                <a:spcPct val="100000"/>
              </a:lnSpc>
              <a:buSzPct val="25000"/>
              <a:buFont typeface="Wingdings 2" charset="2"/>
              <a:buChar char=""/>
            </a:pPr>
            <a:r>
              <a:rPr b="1" dirty="0" sz="2400" lang="en-US">
                <a:solidFill>
                  <a:srgbClr val="000000"/>
                </a:solidFill>
                <a:latin typeface="Mongolian Baiti"/>
              </a:rPr>
              <a:t>HEALTH EDUCATION</a:t>
            </a:r>
            <a:endParaRPr sz="2400"/>
          </a:p>
          <a:p>
            <a:pPr>
              <a:lnSpc>
                <a:spcPct val="100000"/>
              </a:lnSpc>
              <a:buSzPct val="25000"/>
              <a:buFont typeface="Wingdings 2" charset="2"/>
              <a:buChar char=""/>
            </a:pPr>
            <a:r>
              <a:rPr dirty="0" sz="2400" lang="en-US">
                <a:solidFill>
                  <a:srgbClr val="000000"/>
                </a:solidFill>
                <a:latin typeface="Mongolian Baiti"/>
              </a:rPr>
              <a:t>The injection site should not be applied any thing e.g. lotion soap for three days.</a:t>
            </a:r>
            <a:endParaRPr sz="2400"/>
          </a:p>
          <a:p>
            <a:pPr>
              <a:lnSpc>
                <a:spcPct val="100000"/>
              </a:lnSpc>
            </a:pPr>
          </a:p>
          <a:p>
            <a:pPr>
              <a:lnSpc>
                <a:spcPct val="100000"/>
              </a:lnSpc>
            </a:pPr>
          </a:p>
          <a:p>
            <a:pPr>
              <a:lnSpc>
                <a:spcPct val="100000"/>
              </a:lnSpc>
            </a:p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75" name="CustomShape 1"/>
          <p:cNvSpPr/>
          <p:nvPr/>
        </p:nvSpPr>
        <p:spPr>
          <a:xfrm>
            <a:off x="457200" y="762120"/>
            <a:ext cx="8228880" cy="1142280"/>
          </a:xfrm>
          <a:prstGeom prst="rect"/>
          <a:noFill/>
          <a:ln>
            <a:noFill/>
          </a:ln>
        </p:spPr>
        <p:txBody>
          <a:bodyPr anchor="b" bIns="0" lIns="0" rIns="0" tIns="45000"/>
          <a:p>
            <a:pPr>
              <a:lnSpc>
                <a:spcPct val="100000"/>
              </a:lnSpc>
            </a:pPr>
            <a:r>
              <a:rPr b="1" sz="3600" lang="en-US">
                <a:solidFill>
                  <a:srgbClr val="04617B"/>
                </a:solidFill>
                <a:latin typeface="Calibri"/>
              </a:rPr>
              <a:t>POLIO VACCINE</a:t>
            </a:r>
          </a:p>
        </p:txBody>
      </p:sp>
      <p:sp>
        <p:nvSpPr>
          <p:cNvPr id="1048676"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It protects the child against poliomyelitis. </a:t>
            </a:r>
          </a:p>
          <a:p>
            <a:pPr>
              <a:lnSpc>
                <a:spcPct val="100000"/>
              </a:lnSpc>
              <a:buSzPct val="25000"/>
              <a:buFont typeface="Wingdings 2" charset="2"/>
              <a:buChar char=""/>
            </a:pPr>
            <a:r>
              <a:rPr sz="2600" lang="en-US">
                <a:solidFill>
                  <a:srgbClr val="000000"/>
                </a:solidFill>
                <a:latin typeface="Mongolian Baiti"/>
              </a:rPr>
              <a:t>Oral polio vaccine made of life attenuated </a:t>
            </a:r>
          </a:p>
          <a:p>
            <a:pPr>
              <a:lnSpc>
                <a:spcPct val="100000"/>
              </a:lnSpc>
              <a:buSzPct val="25000"/>
              <a:buFont typeface="Wingdings 2" charset="2"/>
              <a:buChar char=""/>
            </a:pPr>
            <a:r>
              <a:rPr sz="2600" lang="en-US">
                <a:solidFill>
                  <a:srgbClr val="000000"/>
                </a:solidFill>
                <a:latin typeface="Mongolian Baiti"/>
              </a:rPr>
              <a:t>Immunity induce is life long, </a:t>
            </a:r>
          </a:p>
          <a:p>
            <a:pPr>
              <a:lnSpc>
                <a:spcPct val="100000"/>
              </a:lnSpc>
              <a:buSzPct val="25000"/>
              <a:buFont typeface="Wingdings 2" charset="2"/>
              <a:buChar char=""/>
            </a:pPr>
            <a:r>
              <a:rPr sz="2600" lang="en-US">
                <a:solidFill>
                  <a:srgbClr val="000000"/>
                </a:solidFill>
                <a:latin typeface="Mongolian Baiti"/>
              </a:rPr>
              <a:t>Oral administration is more acceptable than injection.</a:t>
            </a:r>
          </a:p>
          <a:p>
            <a:pPr>
              <a:lnSpc>
                <a:spcPct val="100000"/>
              </a:lnSpc>
            </a:pPr>
          </a:p>
          <a:p>
            <a:pPr>
              <a:lnSpc>
                <a:spcPct val="100000"/>
              </a:lnSpc>
            </a:p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77" name="CustomShape 1"/>
          <p:cNvSpPr/>
          <p:nvPr/>
        </p:nvSpPr>
        <p:spPr>
          <a:xfrm>
            <a:off x="457200" y="304920"/>
            <a:ext cx="8228880" cy="837360"/>
          </a:xfrm>
          <a:prstGeom prst="rect"/>
          <a:noFill/>
          <a:ln>
            <a:noFill/>
          </a:ln>
        </p:spPr>
        <p:txBody>
          <a:bodyPr anchor="b" bIns="0" lIns="0" rIns="0" tIns="45000"/>
          <a:p>
            <a:pPr>
              <a:lnSpc>
                <a:spcPct val="100000"/>
              </a:lnSpc>
            </a:pPr>
            <a:r>
              <a:rPr b="1" sz="3200" lang="en-US">
                <a:solidFill>
                  <a:srgbClr val="04617B"/>
                </a:solidFill>
                <a:latin typeface="Calibri"/>
              </a:rPr>
              <a:t>CONT…………………..</a:t>
            </a:r>
          </a:p>
        </p:txBody>
      </p:sp>
      <p:sp>
        <p:nvSpPr>
          <p:cNvPr id="1048678" name="CustomShape 2"/>
          <p:cNvSpPr/>
          <p:nvPr/>
        </p:nvSpPr>
        <p:spPr>
          <a:xfrm>
            <a:off x="457200" y="1219320"/>
            <a:ext cx="8228880" cy="5104800"/>
          </a:xfrm>
          <a:prstGeom prst="rect"/>
          <a:noFill/>
          <a:ln>
            <a:noFill/>
          </a:ln>
        </p:spPr>
        <p:txBody>
          <a:bodyPr bIns="45000" lIns="90000" rIns="90000" tIns="45000"/>
          <a:p>
            <a:pPr>
              <a:lnSpc>
                <a:spcPct val="100000"/>
              </a:lnSpc>
              <a:buSzPct val="25000"/>
              <a:buFont typeface="Wingdings 2" charset="2"/>
              <a:buChar char=""/>
            </a:pPr>
            <a:r>
              <a:rPr b="1" sz="2000" lang="en-US">
                <a:solidFill>
                  <a:srgbClr val="000000"/>
                </a:solidFill>
                <a:latin typeface="Mongolian Baiti"/>
              </a:rPr>
              <a:t>AGE OF ADMINISTRATION </a:t>
            </a:r>
          </a:p>
          <a:p>
            <a:pPr>
              <a:lnSpc>
                <a:spcPct val="100000"/>
              </a:lnSpc>
              <a:buSzPct val="25000"/>
              <a:buFont typeface="Wingdings 2" charset="2"/>
              <a:buChar char=""/>
            </a:pPr>
            <a:r>
              <a:rPr sz="2000" lang="en-US">
                <a:solidFill>
                  <a:srgbClr val="000000"/>
                </a:solidFill>
                <a:latin typeface="Mongolian Baiti"/>
              </a:rPr>
              <a:t>At birth dose ,6 weeks, 10weeks, 14 weeks.</a:t>
            </a:r>
          </a:p>
          <a:p>
            <a:pPr>
              <a:lnSpc>
                <a:spcPct val="100000"/>
              </a:lnSpc>
              <a:buSzPct val="25000"/>
              <a:buFont typeface="Wingdings 2" charset="2"/>
              <a:buChar char=""/>
            </a:pPr>
            <a:r>
              <a:rPr sz="2000" lang="en-US">
                <a:solidFill>
                  <a:srgbClr val="000000"/>
                </a:solidFill>
                <a:latin typeface="Mongolian Baiti"/>
              </a:rPr>
              <a:t>The dosage is two drops depending on the strength of the vaccine and instruction of the manufacturer.</a:t>
            </a:r>
          </a:p>
          <a:p>
            <a:pPr>
              <a:lnSpc>
                <a:spcPct val="100000"/>
              </a:lnSpc>
              <a:buSzPct val="25000"/>
              <a:buFont typeface="Wingdings 2" charset="2"/>
              <a:buChar char=""/>
            </a:pPr>
            <a:r>
              <a:rPr b="1" sz="2000" lang="en-US">
                <a:solidFill>
                  <a:srgbClr val="000000"/>
                </a:solidFill>
                <a:latin typeface="Mongolian Baiti"/>
              </a:rPr>
              <a:t>Side effect</a:t>
            </a:r>
          </a:p>
          <a:p>
            <a:pPr>
              <a:lnSpc>
                <a:spcPct val="100000"/>
              </a:lnSpc>
              <a:buSzPct val="25000"/>
              <a:buFont typeface="Wingdings 2" charset="2"/>
              <a:buChar char=""/>
            </a:pPr>
            <a:r>
              <a:rPr sz="2000" lang="en-US">
                <a:solidFill>
                  <a:srgbClr val="000000"/>
                </a:solidFill>
                <a:latin typeface="Mongolian Baiti"/>
              </a:rPr>
              <a:t>Associated with poliomyelitis( very rare if correct dosage adhered to</a:t>
            </a:r>
          </a:p>
          <a:p>
            <a:pPr>
              <a:lnSpc>
                <a:spcPct val="100000"/>
              </a:lnSpc>
              <a:buSzPct val="25000"/>
              <a:buFont typeface="Wingdings 2" charset="2"/>
              <a:buChar char=""/>
            </a:pPr>
            <a:r>
              <a:rPr sz="2000" lang="en-US">
                <a:solidFill>
                  <a:srgbClr val="000000"/>
                </a:solidFill>
                <a:latin typeface="Mongolian Baiti"/>
              </a:rPr>
              <a:t>Some children will have diarrhea.</a:t>
            </a:r>
          </a:p>
          <a:p>
            <a:pPr>
              <a:lnSpc>
                <a:spcPct val="100000"/>
              </a:lnSpc>
              <a:buSzPct val="25000"/>
              <a:buFont typeface="Wingdings 2" charset="2"/>
              <a:buChar char=""/>
            </a:pPr>
            <a:r>
              <a:rPr b="1" sz="2000" lang="en-US">
                <a:solidFill>
                  <a:srgbClr val="000000"/>
                </a:solidFill>
                <a:latin typeface="Mongolian Baiti"/>
              </a:rPr>
              <a:t>Storage</a:t>
            </a:r>
          </a:p>
          <a:p>
            <a:pPr>
              <a:lnSpc>
                <a:spcPct val="100000"/>
              </a:lnSpc>
              <a:buSzPct val="25000"/>
              <a:buFont typeface="Wingdings 2" charset="2"/>
              <a:buChar char=""/>
            </a:pPr>
            <a:r>
              <a:rPr sz="2000" lang="en-US">
                <a:solidFill>
                  <a:srgbClr val="000000"/>
                </a:solidFill>
                <a:latin typeface="Mongolian Baiti"/>
              </a:rPr>
              <a:t>+2 to +8 degrees.</a:t>
            </a:r>
          </a:p>
          <a:p>
            <a:pPr>
              <a:lnSpc>
                <a:spcPct val="100000"/>
              </a:lnSpc>
              <a:buSzPct val="25000"/>
              <a:buFont typeface="Wingdings 2" charset="2"/>
              <a:buChar char=""/>
            </a:pPr>
            <a:r>
              <a:rPr b="1" sz="2000" lang="en-US">
                <a:solidFill>
                  <a:srgbClr val="000000"/>
                </a:solidFill>
                <a:latin typeface="Mongolian Baiti"/>
              </a:rPr>
              <a:t>It </a:t>
            </a:r>
            <a:r>
              <a:rPr sz="2000" lang="en-US">
                <a:solidFill>
                  <a:srgbClr val="000000"/>
                </a:solidFill>
                <a:latin typeface="Mongolian Baiti"/>
              </a:rPr>
              <a:t>is very  sensitive to heat.</a:t>
            </a:r>
          </a:p>
          <a:p>
            <a:pPr>
              <a:lnSpc>
                <a:spcPct val="100000"/>
              </a:lnSpc>
              <a:buSzPct val="25000"/>
              <a:buFont typeface="Wingdings 2" charset="2"/>
              <a:buChar char=""/>
            </a:pPr>
            <a:r>
              <a:rPr sz="2000" lang="en-US">
                <a:solidFill>
                  <a:srgbClr val="000000"/>
                </a:solidFill>
                <a:latin typeface="Mongolian Baiti"/>
              </a:rPr>
              <a:t>If it is at the central region or at district store it should be stored between -15-20 degrees Celsius.</a:t>
            </a:r>
          </a:p>
          <a:p>
            <a:pPr>
              <a:lnSpc>
                <a:spcPct val="100000"/>
              </a:lnSpc>
              <a:buSzPct val="25000"/>
              <a:buFont typeface="Wingdings 2" charset="2"/>
              <a:buChar char=""/>
            </a:pPr>
            <a:r>
              <a:rPr b="1" sz="2000" lang="en-US">
                <a:solidFill>
                  <a:srgbClr val="000000"/>
                </a:solidFill>
                <a:latin typeface="Mongolian Baiti"/>
              </a:rPr>
              <a:t>HEALTH EDUCATION</a:t>
            </a:r>
          </a:p>
          <a:p>
            <a:pPr>
              <a:lnSpc>
                <a:spcPct val="100000"/>
              </a:lnSpc>
              <a:buSzPct val="25000"/>
              <a:buFont typeface="Wingdings 2" charset="2"/>
              <a:buChar char=""/>
            </a:pPr>
            <a:r>
              <a:rPr sz="2000" lang="en-US">
                <a:solidFill>
                  <a:srgbClr val="000000"/>
                </a:solidFill>
                <a:latin typeface="Mongolian Baiti"/>
              </a:rPr>
              <a:t>The mother should be keen incase of any vomiting.</a:t>
            </a:r>
          </a:p>
          <a:p>
            <a:pPr>
              <a:lnSpc>
                <a:spcPct val="100000"/>
              </a:lnSpc>
            </a:pPr>
          </a:p>
          <a:p>
            <a:pPr>
              <a:lnSpc>
                <a:spcPct val="100000"/>
              </a:lnSpc>
            </a:pPr>
          </a:p>
          <a:p>
            <a:pPr>
              <a:lnSpc>
                <a:spcPct val="100000"/>
              </a:lnSpc>
            </a:pPr>
          </a:p>
          <a:p>
            <a:pPr>
              <a:lnSpc>
                <a:spcPct val="100000"/>
              </a:lnSpc>
            </a:p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79" name="CustomShape 1"/>
          <p:cNvSpPr/>
          <p:nvPr/>
        </p:nvSpPr>
        <p:spPr>
          <a:xfrm>
            <a:off x="184229" y="0"/>
            <a:ext cx="8228880" cy="1142280"/>
          </a:xfrm>
          <a:prstGeom prst="rect"/>
          <a:noFill/>
          <a:ln>
            <a:noFill/>
          </a:ln>
        </p:spPr>
        <p:txBody>
          <a:bodyPr anchor="b" bIns="0" lIns="0" rIns="0" tIns="45000"/>
          <a:p>
            <a:pPr>
              <a:lnSpc>
                <a:spcPct val="100000"/>
              </a:lnSpc>
            </a:pPr>
            <a:r>
              <a:rPr b="1" sz="3600" lang="en-US">
                <a:solidFill>
                  <a:srgbClr val="04617B"/>
                </a:solidFill>
                <a:latin typeface="Calibri"/>
              </a:rPr>
              <a:t>PENTAVALENT VACCINE </a:t>
            </a:r>
          </a:p>
        </p:txBody>
      </p:sp>
      <p:sp>
        <p:nvSpPr>
          <p:cNvPr id="1048680" name="CustomShape 2"/>
          <p:cNvSpPr/>
          <p:nvPr/>
        </p:nvSpPr>
        <p:spPr>
          <a:xfrm>
            <a:off x="0" y="960344"/>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It given to children for the prevention of tetanus, pertusis, whooping cough, hepatitis B and hemophilic influenza.    at the age of 6 weeks-10 weeks-14 weeks.</a:t>
            </a:r>
          </a:p>
          <a:p>
            <a:pPr>
              <a:lnSpc>
                <a:spcPct val="100000"/>
              </a:lnSpc>
              <a:buSzPct val="25000"/>
              <a:buFont typeface="Wingdings 2" charset="2"/>
              <a:buChar char=""/>
            </a:pPr>
            <a:r>
              <a:rPr sz="2600" lang="en-US">
                <a:solidFill>
                  <a:srgbClr val="000000"/>
                </a:solidFill>
                <a:latin typeface="Mongolian Baiti"/>
              </a:rPr>
              <a:t>Site of administration is left thigh</a:t>
            </a:r>
          </a:p>
          <a:p>
            <a:pPr>
              <a:lnSpc>
                <a:spcPct val="100000"/>
              </a:lnSpc>
              <a:buSzPct val="25000"/>
              <a:buFont typeface="Wingdings 2" charset="2"/>
              <a:buChar char=""/>
            </a:pPr>
            <a:r>
              <a:rPr sz="2600" lang="en-US">
                <a:solidFill>
                  <a:srgbClr val="000000"/>
                </a:solidFill>
                <a:latin typeface="Mongolian Baiti"/>
              </a:rPr>
              <a:t>Route is intramuscular</a:t>
            </a:r>
          </a:p>
          <a:p>
            <a:pPr>
              <a:lnSpc>
                <a:spcPct val="100000"/>
              </a:lnSpc>
              <a:buSzPct val="25000"/>
              <a:buFont typeface="Wingdings 2" charset="2"/>
              <a:buChar char=""/>
            </a:pPr>
            <a:r>
              <a:rPr sz="2600" lang="en-US">
                <a:solidFill>
                  <a:srgbClr val="000000"/>
                </a:solidFill>
                <a:latin typeface="Mongolian Baiti"/>
              </a:rPr>
              <a:t>Dosage is 0.5 ml.</a:t>
            </a:r>
          </a:p>
          <a:p>
            <a:pPr>
              <a:lnSpc>
                <a:spcPct val="100000"/>
              </a:lnSpc>
              <a:buSzPct val="25000"/>
              <a:buFont typeface="Wingdings 2" charset="2"/>
              <a:buChar char=""/>
            </a:pPr>
            <a:r>
              <a:rPr sz="2600" lang="en-US">
                <a:solidFill>
                  <a:srgbClr val="000000"/>
                </a:solidFill>
                <a:latin typeface="Mongolian Baiti"/>
              </a:rPr>
              <a:t>Duration of protection  for diphtheria and pertusis it is  long life protection and for tetanus 3-4 years.</a:t>
            </a:r>
          </a:p>
          <a:p>
            <a:pPr>
              <a:lnSpc>
                <a:spcPct val="100000"/>
              </a:lnSpc>
              <a:buSzPct val="25000"/>
              <a:buFont typeface="Wingdings 2" charset="2"/>
              <a:buChar char=""/>
            </a:pPr>
            <a:r>
              <a:rPr sz="2600" lang="en-US">
                <a:solidFill>
                  <a:srgbClr val="000000"/>
                </a:solidFill>
                <a:latin typeface="Mongolian Baiti"/>
              </a:rPr>
              <a:t>Reaction of vaccine is pain and inflammation in site of injection and slight fever within 12 hours.</a:t>
            </a:r>
          </a:p>
          <a:p>
            <a:pPr>
              <a:lnSpc>
                <a:spcPct val="100000"/>
              </a:lnSpc>
            </a:pPr>
          </a:p>
          <a:p>
            <a:pPr>
              <a:lnSpc>
                <a:spcPct val="100000"/>
              </a:lnSpc>
            </a:pPr>
          </a:p>
          <a:p>
            <a:pPr>
              <a:lnSpc>
                <a:spcPct val="100000"/>
              </a:lnSpc>
            </a:pPr>
          </a:p>
          <a:p>
            <a:pPr>
              <a:lnSpc>
                <a:spcPct val="100000"/>
              </a:lnSpc>
            </a:p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81" name="CustomShape 1"/>
          <p:cNvSpPr/>
          <p:nvPr/>
        </p:nvSpPr>
        <p:spPr>
          <a:xfrm>
            <a:off x="457200" y="704160"/>
            <a:ext cx="8228880" cy="1142280"/>
          </a:xfrm>
          <a:prstGeom prst="rect"/>
          <a:noFill/>
          <a:ln>
            <a:noFill/>
          </a:ln>
        </p:spPr>
        <p:txBody>
          <a:bodyPr anchor="b" bIns="0" lIns="0" rIns="0" tIns="45000"/>
          <a:p>
            <a:pPr>
              <a:lnSpc>
                <a:spcPct val="100000"/>
              </a:lnSpc>
            </a:pPr>
            <a:r>
              <a:rPr b="1" sz="3200" lang="en-US">
                <a:solidFill>
                  <a:srgbClr val="04617B"/>
                </a:solidFill>
                <a:latin typeface="Calibri"/>
              </a:rPr>
              <a:t>CONT…………………………..</a:t>
            </a:r>
          </a:p>
        </p:txBody>
      </p:sp>
      <p:sp>
        <p:nvSpPr>
          <p:cNvPr id="1048682"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b="1" sz="3200" lang="en-US">
                <a:solidFill>
                  <a:srgbClr val="000000"/>
                </a:solidFill>
                <a:latin typeface="Mongolian Baiti"/>
              </a:rPr>
              <a:t>Side effect</a:t>
            </a:r>
          </a:p>
          <a:p>
            <a:pPr>
              <a:lnSpc>
                <a:spcPct val="100000"/>
              </a:lnSpc>
              <a:buSzPct val="25000"/>
              <a:buFont typeface="Wingdings 2" charset="2"/>
              <a:buChar char=""/>
            </a:pPr>
            <a:r>
              <a:rPr sz="2600" lang="en-US">
                <a:solidFill>
                  <a:srgbClr val="000000"/>
                </a:solidFill>
                <a:latin typeface="Mongolian Baiti"/>
              </a:rPr>
              <a:t>Fever treat it with antipyretics.</a:t>
            </a:r>
          </a:p>
          <a:p>
            <a:pPr>
              <a:lnSpc>
                <a:spcPct val="100000"/>
              </a:lnSpc>
              <a:buSzPct val="25000"/>
              <a:buFont typeface="Wingdings 2" charset="2"/>
              <a:buChar char=""/>
            </a:pPr>
            <a:r>
              <a:rPr b="1" sz="3200" lang="en-US">
                <a:solidFill>
                  <a:srgbClr val="000000"/>
                </a:solidFill>
                <a:latin typeface="Mongolian Baiti"/>
              </a:rPr>
              <a:t>Storage of the vaccine</a:t>
            </a:r>
          </a:p>
          <a:p>
            <a:pPr>
              <a:lnSpc>
                <a:spcPct val="100000"/>
              </a:lnSpc>
              <a:buSzPct val="25000"/>
              <a:buFont typeface="Wingdings 2" charset="2"/>
              <a:buChar char=""/>
            </a:pPr>
            <a:r>
              <a:rPr sz="2600" lang="en-US">
                <a:solidFill>
                  <a:srgbClr val="000000"/>
                </a:solidFill>
                <a:latin typeface="Mongolian Baiti"/>
              </a:rPr>
              <a:t>+2 to +8  degrees Celsius.</a:t>
            </a:r>
          </a:p>
          <a:p>
            <a:pPr>
              <a:lnSpc>
                <a:spcPct val="100000"/>
              </a:lnSpc>
              <a:buSzPct val="25000"/>
              <a:buFont typeface="Wingdings 2" charset="2"/>
              <a:buChar char=""/>
            </a:pPr>
            <a:r>
              <a:rPr b="1" sz="2600" lang="en-US">
                <a:solidFill>
                  <a:srgbClr val="000000"/>
                </a:solidFill>
                <a:latin typeface="Mongolian Baiti"/>
              </a:rPr>
              <a:t>HEALTH EDUCATION</a:t>
            </a:r>
          </a:p>
          <a:p>
            <a:pPr>
              <a:lnSpc>
                <a:spcPct val="100000"/>
              </a:lnSpc>
              <a:buSzPct val="25000"/>
              <a:buFont typeface="Wingdings 2" charset="2"/>
              <a:buChar char=""/>
            </a:pPr>
            <a:r>
              <a:rPr sz="2600" lang="en-US">
                <a:solidFill>
                  <a:srgbClr val="000000"/>
                </a:solidFill>
                <a:latin typeface="Mongolian Baiti"/>
              </a:rPr>
              <a:t>Advice the mother on the importance of  the completing the other doses as scheduled. </a:t>
            </a:r>
          </a:p>
          <a:p>
            <a:pPr>
              <a:lnSpc>
                <a:spcPct val="100000"/>
              </a:lnSpc>
              <a:buSzPct val="25000"/>
              <a:buFont typeface="Wingdings 2" charset="2"/>
              <a:buChar char=""/>
            </a:pPr>
            <a:r>
              <a:rPr sz="2600" lang="en-US">
                <a:solidFill>
                  <a:srgbClr val="000000"/>
                </a:solidFill>
                <a:latin typeface="Mongolian Baiti"/>
              </a:rPr>
              <a:t>Incase of fever give antipyretics.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83" name="CustomShape 1"/>
          <p:cNvSpPr/>
          <p:nvPr/>
        </p:nvSpPr>
        <p:spPr>
          <a:xfrm>
            <a:off x="457200" y="704160"/>
            <a:ext cx="8228880" cy="1142280"/>
          </a:xfrm>
          <a:prstGeom prst="rect"/>
          <a:noFill/>
          <a:ln>
            <a:noFill/>
          </a:ln>
        </p:spPr>
        <p:txBody>
          <a:bodyPr anchor="b" bIns="0" lIns="0" rIns="0" tIns="45000"/>
          <a:p>
            <a:pPr>
              <a:lnSpc>
                <a:spcPct val="100000"/>
              </a:lnSpc>
            </a:pPr>
            <a:r>
              <a:rPr b="1" sz="3600" lang="en-US">
                <a:solidFill>
                  <a:srgbClr val="04617B"/>
                </a:solidFill>
                <a:latin typeface="Calibri"/>
              </a:rPr>
              <a:t>MEASLES VACCINE</a:t>
            </a:r>
          </a:p>
        </p:txBody>
      </p:sp>
      <p:sp>
        <p:nvSpPr>
          <p:cNvPr id="1048684"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It is freeze dried heat sensitive vaccine.</a:t>
            </a:r>
          </a:p>
          <a:p>
            <a:pPr>
              <a:lnSpc>
                <a:spcPct val="100000"/>
              </a:lnSpc>
              <a:buSzPct val="25000"/>
              <a:buFont typeface="Wingdings 2" charset="2"/>
              <a:buChar char=""/>
            </a:pPr>
            <a:r>
              <a:rPr sz="2600" lang="en-US">
                <a:solidFill>
                  <a:srgbClr val="000000"/>
                </a:solidFill>
                <a:latin typeface="Mongolian Baiti"/>
              </a:rPr>
              <a:t>It is life attenuated measles virus vaccine.</a:t>
            </a:r>
          </a:p>
          <a:p>
            <a:pPr>
              <a:lnSpc>
                <a:spcPct val="100000"/>
              </a:lnSpc>
              <a:buSzPct val="25000"/>
              <a:buFont typeface="Wingdings 2" charset="2"/>
              <a:buChar char=""/>
            </a:pPr>
            <a:r>
              <a:rPr sz="2600" lang="en-US">
                <a:solidFill>
                  <a:srgbClr val="000000"/>
                </a:solidFill>
                <a:latin typeface="Mongolian Baiti"/>
              </a:rPr>
              <a:t>Age administration  9 months and 18 month.</a:t>
            </a:r>
          </a:p>
          <a:p>
            <a:pPr>
              <a:lnSpc>
                <a:spcPct val="100000"/>
              </a:lnSpc>
              <a:buSzPct val="25000"/>
              <a:buFont typeface="Wingdings 2" charset="2"/>
              <a:buChar char=""/>
            </a:pPr>
            <a:r>
              <a:rPr sz="2600" lang="en-US">
                <a:solidFill>
                  <a:srgbClr val="000000"/>
                </a:solidFill>
                <a:latin typeface="Mongolian Baiti"/>
              </a:rPr>
              <a:t>Dosage is 0.5 mils which lifelong immunity.</a:t>
            </a:r>
          </a:p>
          <a:p>
            <a:pPr>
              <a:lnSpc>
                <a:spcPct val="100000"/>
              </a:lnSpc>
              <a:buSzPct val="25000"/>
              <a:buFont typeface="Wingdings 2" charset="2"/>
              <a:buChar char=""/>
            </a:pPr>
            <a:r>
              <a:rPr sz="2600" lang="en-US">
                <a:solidFill>
                  <a:srgbClr val="000000"/>
                </a:solidFill>
                <a:latin typeface="Mongolian Baiti"/>
              </a:rPr>
              <a:t>Route of administration is subcutaneously about half down of the outer side of right  upper arm.</a:t>
            </a:r>
          </a:p>
          <a:p>
            <a:pPr>
              <a:lnSpc>
                <a:spcPct val="100000"/>
              </a:lnSpc>
            </a:p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87" name="CustomShape 1"/>
          <p:cNvSpPr/>
          <p:nvPr/>
        </p:nvSpPr>
        <p:spPr>
          <a:xfrm>
            <a:off x="457200" y="704160"/>
            <a:ext cx="8228880" cy="1142280"/>
          </a:xfrm>
          <a:prstGeom prst="rect"/>
          <a:noFill/>
          <a:ln>
            <a:noFill/>
          </a:ln>
        </p:spPr>
        <p:txBody>
          <a:bodyPr anchor="b" bIns="0" lIns="0" rIns="0" tIns="45000"/>
          <a:p>
            <a:pPr>
              <a:lnSpc>
                <a:spcPct val="100000"/>
              </a:lnSpc>
            </a:pPr>
            <a:r>
              <a:rPr b="1" sz="3200" lang="en-US">
                <a:solidFill>
                  <a:srgbClr val="04617B"/>
                </a:solidFill>
                <a:latin typeface="Calibri"/>
              </a:rPr>
              <a:t>CONT…………………….</a:t>
            </a:r>
          </a:p>
        </p:txBody>
      </p:sp>
      <p:sp>
        <p:nvSpPr>
          <p:cNvPr id="1048688"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The needle is introduced  in an angel 45 degrees.</a:t>
            </a:r>
          </a:p>
          <a:p>
            <a:pPr>
              <a:lnSpc>
                <a:spcPct val="100000"/>
              </a:lnSpc>
              <a:buSzPct val="25000"/>
              <a:buFont typeface="Wingdings 2" charset="2"/>
              <a:buChar char=""/>
            </a:pPr>
            <a:r>
              <a:rPr b="1" dirty="0" sz="2600" lang="en-US">
                <a:solidFill>
                  <a:srgbClr val="000000"/>
                </a:solidFill>
                <a:latin typeface="Mongolian Baiti"/>
              </a:rPr>
              <a:t>Side  effects.</a:t>
            </a:r>
            <a:endParaRPr b="1"/>
          </a:p>
          <a:p>
            <a:pPr lvl="1">
              <a:lnSpc>
                <a:spcPct val="100000"/>
              </a:lnSpc>
              <a:buSzPct val="25000"/>
              <a:buFont typeface="Wingdings 2" charset="2"/>
              <a:buChar char=""/>
            </a:pPr>
            <a:r>
              <a:rPr dirty="0" sz="2400" lang="en-US">
                <a:solidFill>
                  <a:srgbClr val="000000"/>
                </a:solidFill>
                <a:latin typeface="Mongolian Baiti"/>
              </a:rPr>
              <a:t>Pain in the injection site.</a:t>
            </a:r>
          </a:p>
          <a:p>
            <a:pPr>
              <a:lnSpc>
                <a:spcPct val="100000"/>
              </a:lnSpc>
              <a:buSzPct val="25000"/>
              <a:buFont typeface="Wingdings 2" charset="2"/>
              <a:buChar char=""/>
            </a:pPr>
            <a:r>
              <a:rPr b="1" dirty="0" sz="3200" lang="en-US">
                <a:solidFill>
                  <a:srgbClr val="000000"/>
                </a:solidFill>
                <a:latin typeface="Mongolian Baiti"/>
              </a:rPr>
              <a:t>Storage</a:t>
            </a:r>
          </a:p>
          <a:p>
            <a:pPr lvl="1">
              <a:lnSpc>
                <a:spcPct val="100000"/>
              </a:lnSpc>
              <a:buSzPct val="25000"/>
              <a:buFont typeface="Wingdings 2" charset="2"/>
              <a:buChar char=""/>
            </a:pPr>
            <a:r>
              <a:rPr dirty="0" sz="2400" lang="en-US">
                <a:solidFill>
                  <a:srgbClr val="000000"/>
                </a:solidFill>
                <a:latin typeface="Mongolian Baiti"/>
              </a:rPr>
              <a:t> +2 to +8 degrees Celsius.</a:t>
            </a:r>
          </a:p>
          <a:p>
            <a:pPr lvl="1">
              <a:lnSpc>
                <a:spcPct val="100000"/>
              </a:lnSpc>
              <a:buSzPct val="25000"/>
              <a:buFont typeface="Wingdings 2" charset="2"/>
              <a:buChar char=""/>
            </a:pPr>
            <a:r>
              <a:rPr dirty="0" sz="2400" lang="en-US">
                <a:solidFill>
                  <a:srgbClr val="000000"/>
                </a:solidFill>
                <a:latin typeface="Mongolian Baiti"/>
              </a:rPr>
              <a:t>Diluents should be kept cold.</a:t>
            </a:r>
          </a:p>
          <a:p>
            <a:pPr>
              <a:lnSpc>
                <a:spcPct val="100000"/>
              </a:lnSpc>
              <a:buSzPct val="25000"/>
              <a:buFont typeface="Wingdings 2" charset="2"/>
              <a:buChar char=""/>
            </a:pPr>
            <a:r>
              <a:rPr b="1" dirty="0" sz="2600" lang="en-US">
                <a:solidFill>
                  <a:srgbClr val="000000"/>
                </a:solidFill>
                <a:latin typeface="Mongolian Baiti"/>
              </a:rPr>
              <a:t>HEALTH EDUCATION</a:t>
            </a:r>
          </a:p>
          <a:p>
            <a:pPr lvl="1">
              <a:lnSpc>
                <a:spcPct val="100000"/>
              </a:lnSpc>
              <a:buSzPct val="25000"/>
              <a:buFont typeface="Wingdings 2" charset="2"/>
              <a:buChar char=""/>
            </a:pPr>
            <a:r>
              <a:rPr dirty="0" sz="2400" lang="en-US">
                <a:solidFill>
                  <a:srgbClr val="000000"/>
                </a:solidFill>
                <a:latin typeface="Mongolian Baiti"/>
              </a:rPr>
              <a:t>Manage fever  with antipyretics.</a:t>
            </a:r>
          </a:p>
          <a:p>
            <a:pPr>
              <a:lnSpc>
                <a:spcPct val="100000"/>
              </a:lnSpc>
            </a:p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89" name="CustomShape 1"/>
          <p:cNvSpPr/>
          <p:nvPr/>
        </p:nvSpPr>
        <p:spPr>
          <a:xfrm>
            <a:off x="457200" y="704160"/>
            <a:ext cx="8228880" cy="1142280"/>
          </a:xfrm>
          <a:prstGeom prst="rect"/>
          <a:noFill/>
          <a:ln>
            <a:noFill/>
          </a:ln>
        </p:spPr>
        <p:txBody>
          <a:bodyPr anchor="b" bIns="0" lIns="0" rIns="0" tIns="45000"/>
          <a:p>
            <a:pPr>
              <a:lnSpc>
                <a:spcPct val="100000"/>
              </a:lnSpc>
            </a:pPr>
            <a:r>
              <a:rPr b="1" sz="3600" lang="en-US">
                <a:solidFill>
                  <a:srgbClr val="04617B"/>
                </a:solidFill>
                <a:latin typeface="Calibri"/>
              </a:rPr>
              <a:t>YELLOW FEVER </a:t>
            </a:r>
          </a:p>
        </p:txBody>
      </p:sp>
      <p:sp>
        <p:nvSpPr>
          <p:cNvPr id="1048690"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Given any one from east Africa planning to travel outside </a:t>
            </a:r>
          </a:p>
          <a:p>
            <a:pPr>
              <a:lnSpc>
                <a:spcPct val="100000"/>
              </a:lnSpc>
              <a:buSzPct val="25000"/>
              <a:buFont typeface="Wingdings 2" charset="2"/>
              <a:buChar char=""/>
            </a:pPr>
            <a:r>
              <a:rPr sz="2600" lang="en-US">
                <a:solidFill>
                  <a:srgbClr val="000000"/>
                </a:solidFill>
                <a:latin typeface="Mongolian Baiti"/>
              </a:rPr>
              <a:t>Route is subcutaneous</a:t>
            </a:r>
          </a:p>
          <a:p>
            <a:pPr>
              <a:lnSpc>
                <a:spcPct val="100000"/>
              </a:lnSpc>
              <a:buSzPct val="25000"/>
              <a:buFont typeface="Wingdings 2" charset="2"/>
              <a:buChar char=""/>
            </a:pPr>
            <a:r>
              <a:rPr sz="2600" lang="en-US">
                <a:solidFill>
                  <a:srgbClr val="000000"/>
                </a:solidFill>
                <a:latin typeface="Mongolian Baiti"/>
              </a:rPr>
              <a:t>Dosage is 0.5 mils for both children and adult.</a:t>
            </a:r>
          </a:p>
          <a:p>
            <a:pPr>
              <a:lnSpc>
                <a:spcPct val="100000"/>
              </a:lnSpc>
              <a:buSzPct val="25000"/>
              <a:buFont typeface="Wingdings 2" charset="2"/>
              <a:buChar char=""/>
            </a:pPr>
            <a:r>
              <a:rPr b="1" sz="2800" lang="en-US">
                <a:solidFill>
                  <a:srgbClr val="000000"/>
                </a:solidFill>
                <a:latin typeface="Mongolian Baiti"/>
              </a:rPr>
              <a:t>Contra indication</a:t>
            </a:r>
          </a:p>
          <a:p>
            <a:pPr>
              <a:lnSpc>
                <a:spcPct val="100000"/>
              </a:lnSpc>
              <a:buSzPct val="25000"/>
              <a:buFont typeface="Wingdings 2" charset="2"/>
              <a:buChar char=""/>
            </a:pPr>
            <a:r>
              <a:rPr sz="2600" lang="en-US">
                <a:solidFill>
                  <a:srgbClr val="000000"/>
                </a:solidFill>
                <a:latin typeface="Mongolian Baiti"/>
              </a:rPr>
              <a:t>Children under one year</a:t>
            </a:r>
          </a:p>
          <a:p>
            <a:pPr>
              <a:lnSpc>
                <a:spcPct val="100000"/>
              </a:lnSpc>
              <a:buSzPct val="25000"/>
              <a:buFont typeface="Wingdings 2" charset="2"/>
              <a:buChar char=""/>
            </a:pPr>
            <a:r>
              <a:rPr sz="2600" lang="en-US">
                <a:solidFill>
                  <a:srgbClr val="000000"/>
                </a:solidFill>
                <a:latin typeface="Mongolian Baiti"/>
              </a:rPr>
              <a:t>Women in first trimester</a:t>
            </a:r>
          </a:p>
          <a:p>
            <a:pPr>
              <a:lnSpc>
                <a:spcPct val="100000"/>
              </a:lnSpc>
              <a:buSzPct val="25000"/>
              <a:buFont typeface="Wingdings 2" charset="2"/>
              <a:buChar char=""/>
            </a:pPr>
            <a:r>
              <a:rPr b="1" sz="2800" lang="en-US">
                <a:solidFill>
                  <a:srgbClr val="000000"/>
                </a:solidFill>
                <a:latin typeface="Mongolian Baiti"/>
              </a:rPr>
              <a:t>Storage-</a:t>
            </a:r>
          </a:p>
          <a:p>
            <a:pPr>
              <a:lnSpc>
                <a:spcPct val="100000"/>
              </a:lnSpc>
              <a:buSzPct val="25000"/>
              <a:buFont typeface="Wingdings 2" charset="2"/>
              <a:buChar char=""/>
            </a:pPr>
            <a:r>
              <a:rPr sz="2600" lang="en-US">
                <a:solidFill>
                  <a:srgbClr val="000000"/>
                </a:solidFill>
                <a:latin typeface="Mongolian Baiti"/>
              </a:rPr>
              <a:t> +2 to +8 degrees Celsius.</a:t>
            </a:r>
          </a:p>
          <a:p>
            <a:pPr>
              <a:lnSpc>
                <a:spcPct val="100000"/>
              </a:lnSpc>
              <a:buSzPct val="25000"/>
              <a:buFont typeface="Wingdings 2" charset="2"/>
              <a:buChar char=""/>
            </a:pPr>
            <a:r>
              <a:rPr sz="2600" lang="en-US">
                <a:solidFill>
                  <a:srgbClr val="000000"/>
                </a:solidFill>
                <a:latin typeface="Mongolian Baiti"/>
              </a:rPr>
              <a:t>Once diluted use within one hour.</a:t>
            </a:r>
          </a:p>
          <a:p>
            <a:pPr>
              <a:lnSpc>
                <a:spcPct val="100000"/>
              </a:lnSpc>
            </a:p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91" name="CustomShape 1"/>
          <p:cNvSpPr/>
          <p:nvPr/>
        </p:nvSpPr>
        <p:spPr>
          <a:xfrm>
            <a:off x="457200" y="704160"/>
            <a:ext cx="8228880" cy="1142280"/>
          </a:xfrm>
          <a:prstGeom prst="rect"/>
          <a:noFill/>
          <a:ln>
            <a:noFill/>
          </a:ln>
        </p:spPr>
        <p:txBody>
          <a:bodyPr anchor="b" bIns="0" lIns="0" rIns="0" tIns="45000"/>
          <a:p>
            <a:pPr>
              <a:lnSpc>
                <a:spcPct val="100000"/>
              </a:lnSpc>
            </a:pPr>
            <a:r>
              <a:rPr b="1" dirty="0" sz="5000" lang="en-US">
                <a:solidFill>
                  <a:srgbClr val="04617B"/>
                </a:solidFill>
                <a:latin typeface="Calibri"/>
              </a:rPr>
              <a:t>DEWORMING</a:t>
            </a:r>
            <a:r>
              <a:rPr dirty="0" sz="5000" lang="en-US">
                <a:solidFill>
                  <a:srgbClr val="04617B"/>
                </a:solidFill>
                <a:latin typeface="Calibri"/>
              </a:rPr>
              <a:t> </a:t>
            </a:r>
          </a:p>
        </p:txBody>
      </p:sp>
      <p:sp>
        <p:nvSpPr>
          <p:cNvPr id="1048692"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Is used to prevent or treat intestinal worm.</a:t>
            </a:r>
          </a:p>
          <a:p>
            <a:pPr>
              <a:lnSpc>
                <a:spcPct val="100000"/>
              </a:lnSpc>
              <a:buSzPct val="25000"/>
              <a:buFont typeface="Wingdings 2" charset="2"/>
              <a:buChar char=""/>
            </a:pPr>
            <a:r>
              <a:rPr dirty="0" sz="2600" lang="en-US" smtClean="0">
                <a:solidFill>
                  <a:srgbClr val="000000"/>
                </a:solidFill>
                <a:latin typeface="Mongolian Baiti"/>
              </a:rPr>
              <a:t>Deworming </a:t>
            </a:r>
            <a:r>
              <a:rPr dirty="0" sz="2600" lang="en-US">
                <a:solidFill>
                  <a:srgbClr val="000000"/>
                </a:solidFill>
                <a:latin typeface="Mongolian Baiti"/>
              </a:rPr>
              <a:t>in started in children from one year.</a:t>
            </a:r>
          </a:p>
          <a:p>
            <a:pPr>
              <a:lnSpc>
                <a:spcPct val="100000"/>
              </a:lnSpc>
              <a:buSzPct val="25000"/>
              <a:buFont typeface="Wingdings 2" charset="2"/>
              <a:buChar char=""/>
            </a:pPr>
            <a:r>
              <a:rPr dirty="0" sz="2600" lang="en-US">
                <a:solidFill>
                  <a:srgbClr val="000000"/>
                </a:solidFill>
                <a:latin typeface="Mongolian Baiti"/>
              </a:rPr>
              <a:t>Drug given is aldendazole (ABZ).</a:t>
            </a:r>
          </a:p>
          <a:p>
            <a:pPr>
              <a:lnSpc>
                <a:spcPct val="100000"/>
              </a:lnSpc>
              <a:buSzPct val="25000"/>
              <a:buFont typeface="Wingdings 2" charset="2"/>
              <a:buChar char=""/>
            </a:pPr>
            <a:r>
              <a:rPr dirty="0" sz="2600" lang="en-US">
                <a:solidFill>
                  <a:srgbClr val="000000"/>
                </a:solidFill>
                <a:latin typeface="Mongolian Baiti"/>
              </a:rPr>
              <a:t>Dosage- </a:t>
            </a:r>
          </a:p>
          <a:p>
            <a:pPr lvl="1">
              <a:lnSpc>
                <a:spcPct val="100000"/>
              </a:lnSpc>
              <a:buSzPct val="25000"/>
              <a:buFont typeface="Wingdings 2" charset="2"/>
              <a:buChar char=""/>
            </a:pPr>
            <a:r>
              <a:rPr dirty="0" sz="2600" lang="en-US">
                <a:solidFill>
                  <a:srgbClr val="000000"/>
                </a:solidFill>
                <a:latin typeface="Mongolian Baiti"/>
              </a:rPr>
              <a:t>At one year- 200 mg.</a:t>
            </a:r>
          </a:p>
          <a:p>
            <a:pPr lvl="1">
              <a:lnSpc>
                <a:spcPct val="100000"/>
              </a:lnSpc>
              <a:buSzPct val="25000"/>
              <a:buFont typeface="Wingdings 2" charset="2"/>
              <a:buChar char=""/>
            </a:pPr>
            <a:r>
              <a:rPr dirty="0" sz="2600" lang="en-US">
                <a:solidFill>
                  <a:srgbClr val="000000"/>
                </a:solidFill>
                <a:latin typeface="Mongolian Baiti"/>
              </a:rPr>
              <a:t> A year and 6 month-200 mg.  </a:t>
            </a:r>
          </a:p>
          <a:p>
            <a:pPr lvl="1">
              <a:lnSpc>
                <a:spcPct val="100000"/>
              </a:lnSpc>
              <a:buSzPct val="25000"/>
              <a:buFont typeface="Wingdings 2" charset="2"/>
              <a:buChar char=""/>
            </a:pPr>
            <a:r>
              <a:rPr dirty="0" sz="2600" lang="en-US">
                <a:solidFill>
                  <a:srgbClr val="000000"/>
                </a:solidFill>
                <a:latin typeface="Mongolian Baiti"/>
              </a:rPr>
              <a:t>From 2 up to 5  year- 400 mg each year.</a:t>
            </a:r>
          </a:p>
          <a:p>
            <a:pPr>
              <a:lnSpc>
                <a:spcPct val="100000"/>
              </a:lnSpc>
              <a:buSzPct val="25000"/>
              <a:buFont typeface="Wingdings 2" charset="2"/>
              <a:buChar char=""/>
            </a:pPr>
            <a:r>
              <a:rPr dirty="0" sz="2600" lang="en-US">
                <a:solidFill>
                  <a:srgbClr val="000000"/>
                </a:solidFill>
                <a:latin typeface="Mongolian Baiti"/>
              </a:rPr>
              <a:t>Route- oral. </a:t>
            </a:r>
          </a:p>
          <a:p>
            <a:pPr>
              <a:lnSpc>
                <a:spcPct val="100000"/>
              </a:lnSpc>
              <a:buSzPct val="25000"/>
              <a:buFont typeface="Wingdings 2" charset="2"/>
              <a:buChar char=""/>
            </a:pPr>
            <a:r>
              <a:rPr dirty="0" sz="2600" lang="en-US">
                <a:solidFill>
                  <a:srgbClr val="000000"/>
                </a:solidFill>
                <a:latin typeface="Mongolian Baiti"/>
              </a:rPr>
              <a:t>Side effect-  nausea, vomiting.</a:t>
            </a:r>
          </a:p>
          <a:p>
            <a:pPr>
              <a:lnSpc>
                <a:spcPct val="100000"/>
              </a:lnSpc>
              <a:buSzPct val="25000"/>
              <a:buFont typeface="Wingdings 2" charset="2"/>
              <a:buChar char=""/>
            </a:pPr>
            <a:r>
              <a:rPr dirty="0" sz="2600" lang="en-US">
                <a:solidFill>
                  <a:srgbClr val="000000"/>
                </a:solidFill>
                <a:latin typeface="Mongolian Baiti"/>
              </a:rPr>
              <a:t>Health messages: mothers to bring children for de-worming after six month.</a:t>
            </a:r>
          </a:p>
          <a:p>
            <a:pPr>
              <a:lnSpc>
                <a:spcPct val="100000"/>
              </a:lnSpc>
            </a:p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30" name="CustomShape 1"/>
          <p:cNvSpPr/>
          <p:nvPr/>
        </p:nvSpPr>
        <p:spPr>
          <a:xfrm>
            <a:off x="457200" y="704160"/>
            <a:ext cx="8228880" cy="1142280"/>
          </a:xfrm>
          <a:prstGeom prst="rect"/>
          <a:noFill/>
          <a:ln>
            <a:noFill/>
          </a:ln>
        </p:spPr>
        <p:txBody>
          <a:bodyPr anchor="b" bIns="0" lIns="0" rIns="0" tIns="45000"/>
          <a:p>
            <a:pPr>
              <a:lnSpc>
                <a:spcPct val="100000"/>
              </a:lnSpc>
            </a:pPr>
            <a:r>
              <a:rPr b="1" dirty="0" sz="5000" lang="en-US">
                <a:solidFill>
                  <a:srgbClr val="04617B"/>
                </a:solidFill>
                <a:latin typeface="Calibri"/>
              </a:rPr>
              <a:t>WEAKNESS IDENTIFIED BY KEPI</a:t>
            </a:r>
          </a:p>
        </p:txBody>
      </p:sp>
      <p:sp>
        <p:nvSpPr>
          <p:cNvPr id="1048631"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Immunization coverage was low  between 5-20% in most developing countries.</a:t>
            </a:r>
          </a:p>
          <a:p>
            <a:pPr>
              <a:lnSpc>
                <a:spcPct val="100000"/>
              </a:lnSpc>
              <a:buSzPct val="25000"/>
              <a:buFont typeface="Wingdings 2" charset="2"/>
              <a:buChar char=""/>
            </a:pPr>
            <a:r>
              <a:rPr dirty="0" sz="2600" lang="en-US">
                <a:solidFill>
                  <a:srgbClr val="000000"/>
                </a:solidFill>
                <a:latin typeface="Mongolian Baiti"/>
              </a:rPr>
              <a:t>Their was frequencies use of non potent vaccine </a:t>
            </a:r>
          </a:p>
          <a:p>
            <a:pPr>
              <a:lnSpc>
                <a:spcPct val="100000"/>
              </a:lnSpc>
              <a:buSzPct val="25000"/>
              <a:buFont typeface="Wingdings 2" charset="2"/>
              <a:buChar char=""/>
            </a:pPr>
            <a:r>
              <a:rPr dirty="0" sz="2600" lang="en-US">
                <a:solidFill>
                  <a:srgbClr val="000000"/>
                </a:solidFill>
                <a:latin typeface="Mongolian Baiti"/>
              </a:rPr>
              <a:t>Inadequate of managerial skills of workers offerings the immunization services.</a:t>
            </a:r>
          </a:p>
          <a:p>
            <a:pPr>
              <a:lnSpc>
                <a:spcPct val="100000"/>
              </a:lnSpc>
              <a:buSzPct val="25000"/>
              <a:buFont typeface="Wingdings 2" charset="2"/>
              <a:buChar char=""/>
            </a:pPr>
            <a:r>
              <a:rPr dirty="0" sz="2600" lang="en-US">
                <a:solidFill>
                  <a:srgbClr val="000000"/>
                </a:solidFill>
                <a:latin typeface="Mongolian Baiti"/>
              </a:rPr>
              <a:t>There were shortages of human and material invested in immunization programmes</a:t>
            </a:r>
          </a:p>
          <a:p>
            <a:pPr>
              <a:lnSpc>
                <a:spcPct val="100000"/>
              </a:lnSpc>
              <a:buSzPct val="25000"/>
              <a:buFont typeface="Wingdings 2" charset="2"/>
              <a:buChar char=""/>
            </a:pPr>
            <a:r>
              <a:rPr dirty="0" sz="2600" lang="en-US">
                <a:solidFill>
                  <a:srgbClr val="000000"/>
                </a:solidFill>
                <a:latin typeface="Mongolian Baiti"/>
              </a:rPr>
              <a:t>There was lack of monitoring and periodic evaluation of immunization programmes.</a:t>
            </a:r>
          </a:p>
          <a:p>
            <a:pPr>
              <a:lnSpc>
                <a:spcPct val="100000"/>
              </a:lnSpc>
              <a:buSzPct val="25000"/>
              <a:buFont typeface="Wingdings 2" charset="2"/>
              <a:buChar char=""/>
            </a:pPr>
            <a:r>
              <a:rPr dirty="0" sz="2600" lang="en-US">
                <a:solidFill>
                  <a:srgbClr val="000000"/>
                </a:solidFill>
                <a:latin typeface="Mongolian Baiti"/>
              </a:rPr>
              <a:t>N/B between 1980-1985 the target children was of 5 years and below. In 1985 the target was changed to 0 to 1 year.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93" name="CustomShape 1"/>
          <p:cNvSpPr/>
          <p:nvPr/>
        </p:nvSpPr>
        <p:spPr>
          <a:xfrm>
            <a:off x="457200" y="533520"/>
            <a:ext cx="8228880" cy="837360"/>
          </a:xfrm>
          <a:prstGeom prst="rect"/>
          <a:noFill/>
          <a:ln>
            <a:noFill/>
          </a:ln>
        </p:spPr>
        <p:txBody>
          <a:bodyPr anchor="b" bIns="0" lIns="0" rIns="0" tIns="45000"/>
          <a:p>
            <a:pPr>
              <a:lnSpc>
                <a:spcPct val="100000"/>
              </a:lnSpc>
            </a:pPr>
            <a:r>
              <a:rPr b="1" sz="3200" lang="en-US">
                <a:solidFill>
                  <a:srgbClr val="04617B"/>
                </a:solidFill>
                <a:latin typeface="Calibri"/>
              </a:rPr>
              <a:t>ADVANTAGES OF COMBINED VACCINES</a:t>
            </a:r>
          </a:p>
        </p:txBody>
      </p:sp>
      <p:sp>
        <p:nvSpPr>
          <p:cNvPr id="1048694" name="CustomShape 2"/>
          <p:cNvSpPr/>
          <p:nvPr/>
        </p:nvSpPr>
        <p:spPr>
          <a:xfrm>
            <a:off x="457200" y="1447920"/>
            <a:ext cx="8228880" cy="4876200"/>
          </a:xfrm>
          <a:prstGeom prst="rect"/>
          <a:noFill/>
          <a:ln>
            <a:noFill/>
          </a:ln>
        </p:spPr>
        <p:txBody>
          <a:bodyPr bIns="45000" lIns="90000" rIns="90000" tIns="45000"/>
          <a:p>
            <a:pPr algn="ctr">
              <a:lnSpc>
                <a:spcPct val="100000"/>
              </a:lnSpc>
            </a:pPr>
            <a:r>
              <a:rPr b="1" sz="2600" lang="en-US">
                <a:solidFill>
                  <a:srgbClr val="000000"/>
                </a:solidFill>
                <a:latin typeface="Constantia"/>
              </a:rPr>
              <a:t>TO THE PARENT AND THE CHILD</a:t>
            </a:r>
          </a:p>
          <a:p>
            <a:pPr>
              <a:lnSpc>
                <a:spcPct val="100000"/>
              </a:lnSpc>
              <a:buSzPct val="25000"/>
              <a:buFont typeface="Wingdings 2" charset="2"/>
              <a:buChar char=""/>
            </a:pPr>
            <a:r>
              <a:rPr sz="2600" lang="en-US">
                <a:solidFill>
                  <a:srgbClr val="000000"/>
                </a:solidFill>
                <a:latin typeface="Constantia"/>
              </a:rPr>
              <a:t>It is convenient since the mother would make few visits.</a:t>
            </a:r>
          </a:p>
          <a:p>
            <a:pPr>
              <a:lnSpc>
                <a:spcPct val="100000"/>
              </a:lnSpc>
              <a:buSzPct val="25000"/>
              <a:buFont typeface="Wingdings 2" charset="2"/>
              <a:buChar char=""/>
            </a:pPr>
            <a:r>
              <a:rPr sz="2600" lang="en-US">
                <a:solidFill>
                  <a:srgbClr val="000000"/>
                </a:solidFill>
                <a:latin typeface="Constantia"/>
              </a:rPr>
              <a:t>The is lesser pain and distress since it will be one injection.</a:t>
            </a:r>
          </a:p>
          <a:p>
            <a:pPr>
              <a:lnSpc>
                <a:spcPct val="100000"/>
              </a:lnSpc>
              <a:buSzPct val="25000"/>
              <a:buFont typeface="Wingdings 2" charset="2"/>
              <a:buChar char=""/>
            </a:pPr>
            <a:r>
              <a:rPr sz="2600" lang="en-US">
                <a:solidFill>
                  <a:srgbClr val="000000"/>
                </a:solidFill>
                <a:latin typeface="Constantia"/>
              </a:rPr>
              <a:t>Give protection against many diseases</a:t>
            </a:r>
          </a:p>
          <a:p>
            <a:pPr algn="ctr">
              <a:lnSpc>
                <a:spcPct val="100000"/>
              </a:lnSpc>
            </a:pPr>
            <a:r>
              <a:rPr b="1" sz="2600" lang="en-US">
                <a:solidFill>
                  <a:srgbClr val="000000"/>
                </a:solidFill>
                <a:latin typeface="Constantia"/>
              </a:rPr>
              <a:t>ADVANTAGES TO THE HEALTH WORKER</a:t>
            </a:r>
          </a:p>
          <a:p>
            <a:pPr>
              <a:lnSpc>
                <a:spcPct val="100000"/>
              </a:lnSpc>
              <a:buSzPct val="25000"/>
              <a:buFont typeface="Wingdings 2" charset="2"/>
              <a:buChar char=""/>
            </a:pPr>
            <a:r>
              <a:rPr sz="2600" lang="en-US">
                <a:solidFill>
                  <a:srgbClr val="000000"/>
                </a:solidFill>
                <a:latin typeface="Constantia"/>
              </a:rPr>
              <a:t>Improves efficiency due the less time used.</a:t>
            </a:r>
          </a:p>
          <a:p>
            <a:pPr>
              <a:lnSpc>
                <a:spcPct val="100000"/>
              </a:lnSpc>
              <a:buSzPct val="25000"/>
              <a:buFont typeface="Wingdings 2" charset="2"/>
              <a:buChar char=""/>
            </a:pPr>
            <a:r>
              <a:rPr sz="2600" lang="en-US">
                <a:solidFill>
                  <a:srgbClr val="000000"/>
                </a:solidFill>
                <a:latin typeface="Constantia"/>
              </a:rPr>
              <a:t>Convenient since you give one injection.</a:t>
            </a:r>
          </a:p>
          <a:p>
            <a:pPr>
              <a:lnSpc>
                <a:spcPct val="100000"/>
              </a:lnSpc>
              <a:buSzPct val="25000"/>
              <a:buFont typeface="Wingdings 2" charset="2"/>
              <a:buChar char=""/>
            </a:pPr>
            <a:r>
              <a:rPr sz="2600" lang="en-US">
                <a:solidFill>
                  <a:srgbClr val="000000"/>
                </a:solidFill>
                <a:latin typeface="Constantia"/>
              </a:rPr>
              <a:t>Economical since fewer syringes and needle are used.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95" name="CustomShape 1"/>
          <p:cNvSpPr/>
          <p:nvPr/>
        </p:nvSpPr>
        <p:spPr>
          <a:xfrm>
            <a:off x="457200" y="704160"/>
            <a:ext cx="8228880" cy="1142280"/>
          </a:xfrm>
          <a:prstGeom prst="rect"/>
          <a:noFill/>
          <a:ln>
            <a:noFill/>
          </a:ln>
        </p:spPr>
        <p:txBody>
          <a:bodyPr anchor="b" bIns="0" lIns="0" rIns="0" tIns="45000"/>
          <a:p>
            <a:pPr>
              <a:lnSpc>
                <a:spcPct val="100000"/>
              </a:lnSpc>
            </a:pPr>
            <a:r>
              <a:rPr sz="5000" lang="en-US">
                <a:solidFill>
                  <a:srgbClr val="04617B"/>
                </a:solidFill>
                <a:latin typeface="Calibri"/>
              </a:rPr>
              <a:t>CONT…………………………..</a:t>
            </a:r>
          </a:p>
        </p:txBody>
      </p:sp>
      <p:sp>
        <p:nvSpPr>
          <p:cNvPr id="1048696"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b="1" sz="2600" lang="en-US">
                <a:solidFill>
                  <a:srgbClr val="000000"/>
                </a:solidFill>
                <a:latin typeface="Mongolian Baiti"/>
              </a:rPr>
              <a:t>ADAVANTAGES TO THE COMMUNITY</a:t>
            </a:r>
          </a:p>
          <a:p>
            <a:pPr>
              <a:lnSpc>
                <a:spcPct val="100000"/>
              </a:lnSpc>
              <a:buSzPct val="25000"/>
              <a:buFont typeface="Wingdings 2" charset="2"/>
              <a:buChar char=""/>
            </a:pPr>
            <a:r>
              <a:rPr sz="2600" lang="en-US">
                <a:solidFill>
                  <a:srgbClr val="000000"/>
                </a:solidFill>
                <a:latin typeface="Mongolian Baiti"/>
              </a:rPr>
              <a:t>Give better compliance since vaccine is accepted by children and parent.</a:t>
            </a:r>
          </a:p>
          <a:p>
            <a:pPr>
              <a:lnSpc>
                <a:spcPct val="100000"/>
              </a:lnSpc>
              <a:buSzPct val="25000"/>
              <a:buFont typeface="Wingdings 2" charset="2"/>
              <a:buChar char=""/>
            </a:pPr>
            <a:r>
              <a:rPr sz="2600" lang="en-US">
                <a:solidFill>
                  <a:srgbClr val="000000"/>
                </a:solidFill>
                <a:latin typeface="Mongolian Baiti"/>
              </a:rPr>
              <a:t>High vaccine uptake and more chances of controlling of the killer diseases.</a:t>
            </a:r>
          </a:p>
          <a:p>
            <a:pPr algn="ctr">
              <a:lnSpc>
                <a:spcPct val="100000"/>
              </a:lnSpc>
            </a:pPr>
            <a:r>
              <a:rPr b="1" sz="2600" lang="en-US">
                <a:solidFill>
                  <a:srgbClr val="000000"/>
                </a:solidFill>
                <a:latin typeface="Mongolian Baiti"/>
              </a:rPr>
              <a:t>REASON OF VACCINE FAILURE</a:t>
            </a:r>
          </a:p>
          <a:p>
            <a:pPr>
              <a:lnSpc>
                <a:spcPct val="100000"/>
              </a:lnSpc>
              <a:buSzPct val="25000"/>
              <a:buFont typeface="Wingdings 2" charset="2"/>
              <a:buChar char=""/>
            </a:pPr>
            <a:r>
              <a:rPr sz="2600" lang="en-US">
                <a:solidFill>
                  <a:srgbClr val="000000"/>
                </a:solidFill>
                <a:latin typeface="Mongolian Baiti"/>
              </a:rPr>
              <a:t>Use of non potent vaccine.</a:t>
            </a:r>
          </a:p>
          <a:p>
            <a:pPr>
              <a:lnSpc>
                <a:spcPct val="100000"/>
              </a:lnSpc>
              <a:buSzPct val="25000"/>
              <a:buFont typeface="Wingdings 2" charset="2"/>
              <a:buChar char=""/>
            </a:pPr>
            <a:r>
              <a:rPr sz="2600" lang="en-US">
                <a:solidFill>
                  <a:srgbClr val="000000"/>
                </a:solidFill>
                <a:latin typeface="Mongolian Baiti"/>
              </a:rPr>
              <a:t>Administration immunization when a child is too young.</a:t>
            </a:r>
          </a:p>
          <a:p>
            <a:pPr>
              <a:lnSpc>
                <a:spcPct val="100000"/>
              </a:lnSpc>
              <a:buSzPct val="25000"/>
              <a:buFont typeface="Wingdings 2" charset="2"/>
              <a:buChar char=""/>
            </a:pPr>
            <a:r>
              <a:rPr sz="2600" lang="en-US">
                <a:solidFill>
                  <a:srgbClr val="000000"/>
                </a:solidFill>
                <a:latin typeface="Mongolian Baiti"/>
              </a:rPr>
              <a:t>There is usually a failure of 5%..</a:t>
            </a:r>
          </a:p>
          <a:p>
            <a:pPr>
              <a:lnSpc>
                <a:spcPct val="100000"/>
              </a:lnSpc>
              <a:buSzPct val="25000"/>
              <a:buFont typeface="Wingdings 2" charset="2"/>
              <a:buChar char=""/>
            </a:pPr>
            <a:r>
              <a:rPr sz="2600" lang="en-US">
                <a:solidFill>
                  <a:srgbClr val="000000"/>
                </a:solidFill>
                <a:latin typeface="Mongolian Baiti"/>
              </a:rPr>
              <a:t>Misdiagnosis.</a:t>
            </a:r>
          </a:p>
          <a:p>
            <a:pPr>
              <a:lnSpc>
                <a:spcPct val="100000"/>
              </a:lnSpc>
            </a:p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97" name="CustomShape 1"/>
          <p:cNvSpPr/>
          <p:nvPr/>
        </p:nvSpPr>
        <p:spPr>
          <a:xfrm>
            <a:off x="457200" y="533520"/>
            <a:ext cx="8228880" cy="1065960"/>
          </a:xfrm>
          <a:prstGeom prst="rect"/>
          <a:noFill/>
          <a:ln>
            <a:noFill/>
          </a:ln>
        </p:spPr>
        <p:txBody>
          <a:bodyPr anchor="b" bIns="0" lIns="0" rIns="0" tIns="45000"/>
          <a:p>
            <a:pPr>
              <a:lnSpc>
                <a:spcPct val="100000"/>
              </a:lnSpc>
            </a:pPr>
            <a:r>
              <a:rPr b="1" sz="5000" lang="en-US">
                <a:solidFill>
                  <a:srgbClr val="04617B"/>
                </a:solidFill>
                <a:latin typeface="Calibri"/>
              </a:rPr>
              <a:t>MAINTAINANCE OF COLD CHAIN</a:t>
            </a:r>
          </a:p>
        </p:txBody>
      </p:sp>
      <p:sp>
        <p:nvSpPr>
          <p:cNvPr id="1048698"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Cold chain must be maintained to ensure potency of the vaccine  by temperature reading of the vaccine fridge at least twice daily.</a:t>
            </a:r>
          </a:p>
          <a:p>
            <a:pPr>
              <a:lnSpc>
                <a:spcPct val="100000"/>
              </a:lnSpc>
              <a:buSzPct val="25000"/>
              <a:buFont typeface="Wingdings 2" charset="2"/>
              <a:buChar char=""/>
            </a:pPr>
            <a:r>
              <a:rPr sz="2600" lang="en-US">
                <a:solidFill>
                  <a:srgbClr val="000000"/>
                </a:solidFill>
                <a:latin typeface="Mongolian Baiti"/>
              </a:rPr>
              <a:t>Verification of thermometer reading of the vaccine refrigerator.</a:t>
            </a:r>
          </a:p>
          <a:p>
            <a:pPr>
              <a:lnSpc>
                <a:spcPct val="100000"/>
              </a:lnSpc>
              <a:buSzPct val="25000"/>
              <a:buFont typeface="Wingdings 2" charset="2"/>
              <a:buChar char=""/>
            </a:pPr>
            <a:r>
              <a:rPr sz="2600" lang="en-US">
                <a:solidFill>
                  <a:srgbClr val="000000"/>
                </a:solidFill>
                <a:latin typeface="Mongolian Baiti"/>
              </a:rPr>
              <a:t>Assessment of the integrity of the vaccine vial monitor on each vaccine vial.</a:t>
            </a:r>
          </a:p>
          <a:p>
            <a:pPr>
              <a:lnSpc>
                <a:spcPct val="100000"/>
              </a:lnSpc>
              <a:buSzPct val="25000"/>
              <a:buFont typeface="Wingdings 2" charset="2"/>
              <a:buChar char=""/>
            </a:pPr>
            <a:r>
              <a:rPr sz="2600" lang="en-US">
                <a:solidFill>
                  <a:srgbClr val="000000"/>
                </a:solidFill>
                <a:latin typeface="Mongolian Baiti"/>
              </a:rPr>
              <a:t>Provision and alternative energy source for vaccine refrigerator e.g. generator, solar or gas cylinder.</a:t>
            </a:r>
          </a:p>
          <a:p>
            <a:pPr>
              <a:lnSpc>
                <a:spcPct val="100000"/>
              </a:lnSpc>
            </a:p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99" name="CustomShape 1"/>
          <p:cNvSpPr/>
          <p:nvPr/>
        </p:nvSpPr>
        <p:spPr>
          <a:xfrm>
            <a:off x="533520" y="304920"/>
            <a:ext cx="7543080" cy="837360"/>
          </a:xfrm>
          <a:prstGeom prst="rect"/>
          <a:noFill/>
          <a:ln>
            <a:noFill/>
          </a:ln>
        </p:spPr>
        <p:txBody>
          <a:bodyPr anchor="b" bIns="0" lIns="0" rIns="0" tIns="45000"/>
          <a:p/>
          <a:p>
            <a:pPr algn="ctr">
              <a:lnSpc>
                <a:spcPct val="100000"/>
              </a:lnSpc>
            </a:pPr>
            <a:r>
              <a:rPr b="1" sz="5000" lang="en-US">
                <a:solidFill>
                  <a:srgbClr val="04617B"/>
                </a:solidFill>
                <a:latin typeface="Calibri"/>
              </a:rPr>
              <a:t>MULTIDOSE VIAL VACCINE</a:t>
            </a:r>
          </a:p>
        </p:txBody>
      </p:sp>
      <p:sp>
        <p:nvSpPr>
          <p:cNvPr id="1048700" name="CustomShape 2"/>
          <p:cNvSpPr/>
          <p:nvPr/>
        </p:nvSpPr>
        <p:spPr>
          <a:xfrm>
            <a:off x="457200" y="1371600"/>
            <a:ext cx="8228880" cy="4952160"/>
          </a:xfrm>
          <a:prstGeom prst="rect"/>
          <a:noFill/>
          <a:ln>
            <a:noFill/>
          </a:ln>
        </p:spPr>
        <p:txBody>
          <a:bodyPr bIns="45000" lIns="90000" rIns="90000" tIns="45000"/>
          <a:p>
            <a:pPr>
              <a:lnSpc>
                <a:spcPct val="100000"/>
              </a:lnSpc>
              <a:buSzPct val="25000"/>
              <a:buFont typeface="Wingdings 2" charset="2"/>
              <a:buChar char=""/>
            </a:pPr>
            <a:r>
              <a:rPr sz="2800" lang="en-US">
                <a:solidFill>
                  <a:srgbClr val="000000"/>
                </a:solidFill>
                <a:latin typeface="Constantia"/>
              </a:rPr>
              <a:t>This are vaccine which are given and if not finished they are referred back to the fridge.</a:t>
            </a:r>
          </a:p>
          <a:p>
            <a:pPr>
              <a:lnSpc>
                <a:spcPct val="100000"/>
              </a:lnSpc>
              <a:buSzPct val="25000"/>
              <a:buFont typeface="Wingdings 2" charset="2"/>
              <a:buChar char=""/>
            </a:pPr>
            <a:r>
              <a:rPr b="1" sz="2800" lang="en-US">
                <a:solidFill>
                  <a:srgbClr val="000000"/>
                </a:solidFill>
                <a:latin typeface="Constantia"/>
              </a:rPr>
              <a:t>MULTIDOSE VIAL POLICY</a:t>
            </a:r>
          </a:p>
          <a:p>
            <a:pPr>
              <a:lnSpc>
                <a:spcPct val="100000"/>
              </a:lnSpc>
              <a:buSzPct val="25000"/>
              <a:buFont typeface="Wingdings 2" charset="2"/>
              <a:buChar char=""/>
            </a:pPr>
            <a:r>
              <a:rPr sz="2600" lang="en-US">
                <a:solidFill>
                  <a:srgbClr val="000000"/>
                </a:solidFill>
                <a:latin typeface="Mongolian Baiti"/>
              </a:rPr>
              <a:t>The ministry of health has adopted the world health organization policy of using some selected vaccine in subsequent immunization session.</a:t>
            </a:r>
          </a:p>
          <a:p>
            <a:pPr>
              <a:lnSpc>
                <a:spcPct val="100000"/>
              </a:lnSpc>
              <a:buSzPct val="25000"/>
              <a:buFont typeface="Wingdings 2" charset="2"/>
              <a:buChar char=""/>
            </a:pPr>
            <a:r>
              <a:rPr sz="2600" lang="en-US">
                <a:solidFill>
                  <a:srgbClr val="000000"/>
                </a:solidFill>
                <a:latin typeface="Mongolian Baiti"/>
              </a:rPr>
              <a:t>It can only be used for the following vaccine-</a:t>
            </a:r>
          </a:p>
          <a:p>
            <a:pPr lvl="1">
              <a:lnSpc>
                <a:spcPct val="100000"/>
              </a:lnSpc>
              <a:buSzPct val="25000"/>
              <a:buFont typeface="Wingdings 2" charset="2"/>
              <a:buChar char=""/>
            </a:pPr>
            <a:r>
              <a:rPr sz="2400" lang="en-US">
                <a:solidFill>
                  <a:srgbClr val="000000"/>
                </a:solidFill>
                <a:latin typeface="Mongolian Baiti"/>
              </a:rPr>
              <a:t>Oral polio vaccine.</a:t>
            </a:r>
          </a:p>
          <a:p>
            <a:pPr lvl="1">
              <a:lnSpc>
                <a:spcPct val="100000"/>
              </a:lnSpc>
              <a:buSzPct val="25000"/>
              <a:buFont typeface="Wingdings 2" charset="2"/>
              <a:buChar char=""/>
            </a:pPr>
            <a:r>
              <a:rPr sz="2400" lang="en-US">
                <a:solidFill>
                  <a:srgbClr val="000000"/>
                </a:solidFill>
                <a:latin typeface="Mongolian Baiti"/>
              </a:rPr>
              <a:t>Pentavalent vaccine.</a:t>
            </a:r>
          </a:p>
          <a:p>
            <a:pPr lvl="1">
              <a:lnSpc>
                <a:spcPct val="100000"/>
              </a:lnSpc>
              <a:buSzPct val="25000"/>
              <a:buFont typeface="Wingdings 2" charset="2"/>
              <a:buChar char=""/>
            </a:pPr>
            <a:r>
              <a:rPr sz="2400" lang="en-US">
                <a:solidFill>
                  <a:srgbClr val="000000"/>
                </a:solidFill>
                <a:latin typeface="Mongolian Baiti"/>
              </a:rPr>
              <a:t>TT vaccine.</a:t>
            </a:r>
          </a:p>
          <a:p>
            <a:pPr>
              <a:lnSpc>
                <a:spcPct val="100000"/>
              </a:lnSpc>
              <a:buSzPct val="25000"/>
              <a:buFont typeface="Wingdings 2" charset="2"/>
              <a:buChar char=""/>
            </a:pPr>
            <a:r>
              <a:rPr sz="2600" lang="en-US">
                <a:solidFill>
                  <a:srgbClr val="000000"/>
                </a:solidFill>
                <a:latin typeface="Mongolian Baiti"/>
              </a:rPr>
              <a:t>This vaccine come in liquid form and they have got stabilizer and makes reused once opened. </a:t>
            </a:r>
          </a:p>
          <a:p>
            <a:pPr>
              <a:lnSpc>
                <a:spcPct val="100000"/>
              </a:lnSpc>
              <a:buSzPct val="25000"/>
              <a:buFont typeface="Wingdings 2" charset="2"/>
              <a:buChar char=""/>
            </a:pPr>
            <a:r>
              <a:rPr sz="2600" lang="en-US">
                <a:solidFill>
                  <a:srgbClr val="000000"/>
                </a:solidFill>
                <a:latin typeface="Mongolian Baiti"/>
              </a:rPr>
              <a:t>Can be used for a maximum of four weeks once opened.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701" name="CustomShape 1"/>
          <p:cNvSpPr/>
          <p:nvPr/>
        </p:nvSpPr>
        <p:spPr>
          <a:xfrm>
            <a:off x="304920" y="609480"/>
            <a:ext cx="8228880" cy="1142280"/>
          </a:xfrm>
          <a:prstGeom prst="rect"/>
          <a:noFill/>
          <a:ln>
            <a:noFill/>
          </a:ln>
        </p:spPr>
        <p:txBody>
          <a:bodyPr anchor="b" bIns="0" lIns="0" rIns="0" tIns="45000"/>
          <a:p>
            <a:pPr>
              <a:lnSpc>
                <a:spcPct val="100000"/>
              </a:lnSpc>
            </a:pPr>
            <a:r>
              <a:rPr b="1" sz="3200" lang="en-US">
                <a:solidFill>
                  <a:srgbClr val="04617B"/>
                </a:solidFill>
                <a:latin typeface="Calibri"/>
              </a:rPr>
              <a:t>CONDITION FOR USE PF MULTIDOSE POLICY</a:t>
            </a:r>
          </a:p>
        </p:txBody>
      </p:sp>
      <p:sp>
        <p:nvSpPr>
          <p:cNvPr id="1048702"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Expiry date is not reached.</a:t>
            </a:r>
          </a:p>
          <a:p>
            <a:pPr>
              <a:lnSpc>
                <a:spcPct val="100000"/>
              </a:lnSpc>
              <a:buSzPct val="25000"/>
              <a:buFont typeface="Wingdings 2" charset="2"/>
              <a:buChar char=""/>
            </a:pPr>
            <a:r>
              <a:rPr sz="2600" lang="en-US">
                <a:solidFill>
                  <a:srgbClr val="000000"/>
                </a:solidFill>
                <a:latin typeface="Mongolian Baiti"/>
              </a:rPr>
              <a:t>They should be stored at the right of +2to +8 degrees Celsius .</a:t>
            </a:r>
          </a:p>
          <a:p>
            <a:pPr>
              <a:lnSpc>
                <a:spcPct val="100000"/>
              </a:lnSpc>
              <a:buSzPct val="25000"/>
              <a:buFont typeface="Wingdings 2" charset="2"/>
              <a:buChar char=""/>
            </a:pPr>
            <a:r>
              <a:rPr sz="2600" lang="en-US">
                <a:solidFill>
                  <a:srgbClr val="000000"/>
                </a:solidFill>
                <a:latin typeface="Mongolian Baiti"/>
              </a:rPr>
              <a:t>The vaccine should not be contaminated so aseptic technique to must used during withdrawal.</a:t>
            </a:r>
          </a:p>
          <a:p>
            <a:pPr>
              <a:lnSpc>
                <a:spcPct val="100000"/>
              </a:lnSpc>
              <a:buSzPct val="25000"/>
              <a:buFont typeface="Wingdings 2" charset="2"/>
              <a:buChar char=""/>
            </a:pPr>
            <a:r>
              <a:rPr sz="2600" lang="en-US">
                <a:solidFill>
                  <a:srgbClr val="000000"/>
                </a:solidFill>
                <a:latin typeface="Mongolian Baiti"/>
              </a:rPr>
              <a:t>The vaccine vial monitor should not have reached the discard point.</a:t>
            </a:r>
          </a:p>
          <a:p>
            <a:pPr>
              <a:lnSpc>
                <a:spcPct val="100000"/>
              </a:lnSpc>
              <a:buSzPct val="25000"/>
              <a:buFont typeface="Wingdings 2" charset="2"/>
              <a:buChar char=""/>
            </a:pPr>
            <a:r>
              <a:rPr sz="2600" lang="en-US">
                <a:solidFill>
                  <a:srgbClr val="000000"/>
                </a:solidFill>
                <a:latin typeface="Mongolian Baiti"/>
              </a:rPr>
              <a:t>Vaccine lebel should not have come out.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703" name="CustomShape 1"/>
          <p:cNvSpPr/>
          <p:nvPr/>
        </p:nvSpPr>
        <p:spPr>
          <a:xfrm>
            <a:off x="457200" y="704160"/>
            <a:ext cx="8228880" cy="1142280"/>
          </a:xfrm>
          <a:prstGeom prst="rect"/>
          <a:noFill/>
          <a:ln>
            <a:noFill/>
          </a:ln>
        </p:spPr>
        <p:txBody>
          <a:bodyPr anchor="b" bIns="0" lIns="0" rIns="0" tIns="45000"/>
          <a:p>
            <a:pPr>
              <a:lnSpc>
                <a:spcPct val="100000"/>
              </a:lnSpc>
            </a:pPr>
            <a:r>
              <a:rPr b="1" sz="4000" lang="en-US">
                <a:solidFill>
                  <a:srgbClr val="04617B"/>
                </a:solidFill>
                <a:latin typeface="Calibri"/>
              </a:rPr>
              <a:t>BENEFITS OF MULTIDOSE VIAL VACINE</a:t>
            </a:r>
          </a:p>
        </p:txBody>
      </p:sp>
      <p:sp>
        <p:nvSpPr>
          <p:cNvPr id="1048704"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sz="2600" lang="en-US">
                <a:solidFill>
                  <a:srgbClr val="000000"/>
                </a:solidFill>
                <a:latin typeface="Mongolian Baiti"/>
              </a:rPr>
              <a:t>Reduces vaccine wastages.</a:t>
            </a:r>
          </a:p>
          <a:p>
            <a:pPr>
              <a:lnSpc>
                <a:spcPct val="100000"/>
              </a:lnSpc>
              <a:buSzPct val="25000"/>
              <a:buFont typeface="Wingdings 2" charset="2"/>
              <a:buChar char=""/>
            </a:pPr>
            <a:r>
              <a:rPr sz="2600" lang="en-US">
                <a:solidFill>
                  <a:srgbClr val="000000"/>
                </a:solidFill>
                <a:latin typeface="Mongolian Baiti"/>
              </a:rPr>
              <a:t>It is economical to use.</a:t>
            </a:r>
          </a:p>
          <a:p>
            <a:pPr>
              <a:lnSpc>
                <a:spcPct val="100000"/>
              </a:lnSpc>
              <a:buSzPct val="25000"/>
              <a:buFont typeface="Wingdings 2" charset="2"/>
              <a:buChar char=""/>
            </a:pPr>
            <a:r>
              <a:rPr sz="2600" lang="en-US">
                <a:solidFill>
                  <a:srgbClr val="000000"/>
                </a:solidFill>
                <a:latin typeface="Mongolian Baiti"/>
              </a:rPr>
              <a:t>It reduces missed opportunities.</a:t>
            </a:r>
          </a:p>
          <a:p>
            <a:pPr>
              <a:lnSpc>
                <a:spcPct val="100000"/>
              </a:lnSpc>
              <a:buSzPct val="25000"/>
              <a:buFont typeface="Wingdings 2" charset="2"/>
              <a:buChar char=""/>
            </a:pPr>
            <a:r>
              <a:rPr sz="2600" lang="en-US">
                <a:solidFill>
                  <a:srgbClr val="000000"/>
                </a:solidFill>
                <a:latin typeface="Mongolian Baiti"/>
              </a:rPr>
              <a:t>Increase vaccine coverage.</a:t>
            </a:r>
          </a:p>
          <a:p>
            <a:pPr algn="ctr">
              <a:lnSpc>
                <a:spcPct val="100000"/>
              </a:lnSpc>
            </a:pPr>
            <a:r>
              <a:rPr b="1" sz="2600" lang="en-US">
                <a:solidFill>
                  <a:srgbClr val="000000"/>
                </a:solidFill>
                <a:latin typeface="Mongolian Baiti"/>
              </a:rPr>
              <a:t>RISK IN USING MULTIDOSE VIAL VACCINE</a:t>
            </a:r>
          </a:p>
          <a:p>
            <a:pPr>
              <a:lnSpc>
                <a:spcPct val="100000"/>
              </a:lnSpc>
              <a:buSzPct val="25000"/>
              <a:buFont typeface="Wingdings 2" charset="2"/>
              <a:buChar char=""/>
            </a:pPr>
            <a:r>
              <a:rPr sz="2600" lang="en-US">
                <a:solidFill>
                  <a:srgbClr val="000000"/>
                </a:solidFill>
                <a:latin typeface="Mongolian Baiti"/>
              </a:rPr>
              <a:t>Contamination.</a:t>
            </a:r>
          </a:p>
          <a:p>
            <a:pPr>
              <a:lnSpc>
                <a:spcPct val="100000"/>
              </a:lnSpc>
              <a:buSzPct val="25000"/>
              <a:buFont typeface="Wingdings 2" charset="2"/>
              <a:buChar char=""/>
            </a:pPr>
            <a:r>
              <a:rPr sz="2600" lang="en-US">
                <a:solidFill>
                  <a:srgbClr val="000000"/>
                </a:solidFill>
                <a:latin typeface="Mongolian Baiti"/>
              </a:rPr>
              <a:t>loss of potency.</a:t>
            </a:r>
          </a:p>
          <a:p>
            <a:pPr>
              <a:lnSpc>
                <a:spcPct val="100000"/>
              </a:lnSpc>
              <a:buSzPct val="25000"/>
              <a:buFont typeface="Arial"/>
              <a:buChar char="•"/>
            </a:pPr>
            <a:r>
              <a:rPr sz="2600" lang="en-US">
                <a:solidFill>
                  <a:srgbClr val="000000"/>
                </a:solidFill>
                <a:latin typeface="Mongolian Baiti"/>
              </a:rPr>
              <a:t>Misinterpretation of vaccine vial monitor.</a:t>
            </a:r>
          </a:p>
          <a:p>
            <a:pPr>
              <a:lnSpc>
                <a:spcPct val="100000"/>
              </a:lnSpc>
              <a:buSzPct val="25000"/>
              <a:buFont typeface="Wingdings 2" charset="2"/>
              <a:buChar char=""/>
            </a:pPr>
            <a:r>
              <a:rPr sz="2600" lang="en-US">
                <a:solidFill>
                  <a:srgbClr val="000000"/>
                </a:solidFill>
                <a:latin typeface="Mongolian Baiti"/>
              </a:rPr>
              <a:t>Confusion with the reconstituted vaccine.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705" name="CustomShape 1"/>
          <p:cNvSpPr/>
          <p:nvPr/>
        </p:nvSpPr>
        <p:spPr>
          <a:xfrm>
            <a:off x="457200" y="228600"/>
            <a:ext cx="8228880" cy="685080"/>
          </a:xfrm>
          <a:prstGeom prst="rect"/>
          <a:noFill/>
          <a:ln>
            <a:noFill/>
          </a:ln>
        </p:spPr>
        <p:txBody>
          <a:bodyPr anchor="b" bIns="0" lIns="0" rIns="0" tIns="45000"/>
          <a:p>
            <a:pPr>
              <a:lnSpc>
                <a:spcPct val="100000"/>
              </a:lnSpc>
            </a:pPr>
            <a:r>
              <a:rPr b="1" sz="5000" lang="en-US">
                <a:solidFill>
                  <a:srgbClr val="04617B"/>
                </a:solidFill>
                <a:latin typeface="Calibri"/>
              </a:rPr>
              <a:t>VACCINE VIAL MONITOR</a:t>
            </a:r>
          </a:p>
        </p:txBody>
      </p:sp>
      <p:sp>
        <p:nvSpPr>
          <p:cNvPr id="1048706" name="CustomShape 2"/>
          <p:cNvSpPr/>
          <p:nvPr/>
        </p:nvSpPr>
        <p:spPr>
          <a:xfrm>
            <a:off x="457200" y="914400"/>
            <a:ext cx="8228880" cy="5637960"/>
          </a:xfrm>
          <a:prstGeom prst="rect"/>
          <a:noFill/>
          <a:ln>
            <a:noFill/>
          </a:ln>
        </p:spPr>
        <p:txBody>
          <a:bodyPr bIns="45000" lIns="90000" rIns="90000" tIns="45000"/>
          <a:p>
            <a:pPr>
              <a:lnSpc>
                <a:spcPct val="100000"/>
              </a:lnSpc>
            </a:pPr>
            <a:r>
              <a:rPr sz="2600" lang="en-US">
                <a:solidFill>
                  <a:srgbClr val="000000"/>
                </a:solidFill>
                <a:latin typeface="Constantia"/>
              </a:rPr>
              <a:t>                       </a:t>
            </a:r>
          </a:p>
          <a:p>
            <a:pPr>
              <a:lnSpc>
                <a:spcPct val="100000"/>
              </a:lnSpc>
            </a:pPr>
            <a:r>
              <a:rPr sz="2600" lang="en-US">
                <a:solidFill>
                  <a:srgbClr val="000000"/>
                </a:solidFill>
                <a:latin typeface="Constantia"/>
              </a:rPr>
              <a:t>                        Drug is potent and can be used.</a:t>
            </a:r>
          </a:p>
          <a:p>
            <a:pPr>
              <a:lnSpc>
                <a:spcPct val="100000"/>
              </a:lnSpc>
            </a:pPr>
          </a:p>
          <a:p>
            <a:pPr>
              <a:lnSpc>
                <a:spcPct val="100000"/>
              </a:lnSpc>
            </a:pPr>
            <a:r>
              <a:rPr sz="2600" lang="en-US">
                <a:solidFill>
                  <a:srgbClr val="000000"/>
                </a:solidFill>
                <a:latin typeface="Constantia"/>
              </a:rPr>
              <a:t>                       </a:t>
            </a:r>
          </a:p>
          <a:p>
            <a:pPr>
              <a:lnSpc>
                <a:spcPct val="100000"/>
              </a:lnSpc>
            </a:pPr>
            <a:r>
              <a:rPr sz="2600" lang="en-US">
                <a:solidFill>
                  <a:srgbClr val="000000"/>
                </a:solidFill>
                <a:latin typeface="Constantia"/>
              </a:rPr>
              <a:t>                        Drug is potent but use very fast as it may</a:t>
            </a:r>
          </a:p>
          <a:p>
            <a:pPr>
              <a:lnSpc>
                <a:spcPct val="100000"/>
              </a:lnSpc>
            </a:pPr>
            <a:r>
              <a:rPr sz="2600" lang="en-US">
                <a:solidFill>
                  <a:srgbClr val="000000"/>
                </a:solidFill>
                <a:latin typeface="Constantia"/>
              </a:rPr>
              <a:t>                        loose potency very soon.</a:t>
            </a:r>
          </a:p>
          <a:p>
            <a:pPr>
              <a:lnSpc>
                <a:spcPct val="100000"/>
              </a:lnSpc>
            </a:pPr>
            <a:r>
              <a:rPr sz="2600" lang="en-US">
                <a:solidFill>
                  <a:srgbClr val="000000"/>
                </a:solidFill>
                <a:latin typeface="Constantia"/>
              </a:rPr>
              <a:t>                        </a:t>
            </a:r>
          </a:p>
          <a:p>
            <a:pPr>
              <a:lnSpc>
                <a:spcPct val="100000"/>
              </a:lnSpc>
            </a:pPr>
            <a:r>
              <a:rPr sz="2600" lang="en-US">
                <a:solidFill>
                  <a:srgbClr val="000000"/>
                </a:solidFill>
                <a:latin typeface="Constantia"/>
              </a:rPr>
              <a:t>                        </a:t>
            </a:r>
          </a:p>
          <a:p>
            <a:pPr>
              <a:lnSpc>
                <a:spcPct val="100000"/>
              </a:lnSpc>
            </a:pPr>
            <a:r>
              <a:rPr sz="2600" lang="en-US">
                <a:solidFill>
                  <a:srgbClr val="000000"/>
                </a:solidFill>
                <a:latin typeface="Constantia"/>
              </a:rPr>
              <a:t>                        Discard  the drug as it has lost potency.</a:t>
            </a:r>
          </a:p>
          <a:p>
            <a:pPr>
              <a:lnSpc>
                <a:spcPct val="100000"/>
              </a:lnSpc>
            </a:pPr>
          </a:p>
          <a:p>
            <a:pPr>
              <a:lnSpc>
                <a:spcPct val="100000"/>
              </a:lnSpc>
            </a:pPr>
            <a:r>
              <a:rPr sz="2600" lang="en-US">
                <a:solidFill>
                  <a:srgbClr val="000000"/>
                </a:solidFill>
                <a:latin typeface="Constantia"/>
              </a:rPr>
              <a:t>                     </a:t>
            </a:r>
          </a:p>
          <a:p>
            <a:pPr>
              <a:lnSpc>
                <a:spcPct val="100000"/>
              </a:lnSpc>
            </a:pPr>
            <a:r>
              <a:rPr sz="2600" lang="en-US">
                <a:solidFill>
                  <a:srgbClr val="000000"/>
                </a:solidFill>
                <a:latin typeface="Constantia"/>
              </a:rPr>
              <a:t>                </a:t>
            </a:r>
          </a:p>
          <a:p>
            <a:pPr>
              <a:lnSpc>
                <a:spcPct val="100000"/>
              </a:lnSpc>
            </a:pPr>
            <a:r>
              <a:rPr sz="2600" lang="en-US">
                <a:solidFill>
                  <a:srgbClr val="000000"/>
                </a:solidFill>
                <a:latin typeface="Constantia"/>
              </a:rPr>
              <a:t>                          Discard the drug as it has lost potency.</a:t>
            </a:r>
          </a:p>
        </p:txBody>
      </p:sp>
      <p:sp>
        <p:nvSpPr>
          <p:cNvPr id="1048707" name="CustomShape 3"/>
          <p:cNvSpPr/>
          <p:nvPr/>
        </p:nvSpPr>
        <p:spPr>
          <a:xfrm>
            <a:off x="1066680" y="1066680"/>
            <a:ext cx="1218600" cy="990000"/>
          </a:xfrm>
          <a:prstGeom prst="ellipse"/>
          <a:solidFill>
            <a:srgbClr val="0F6FC6"/>
          </a:solidFill>
          <a:ln w="25560">
            <a:solidFill>
              <a:srgbClr val="0B5292"/>
            </a:solidFill>
            <a:round/>
          </a:ln>
        </p:spPr>
      </p:sp>
      <p:sp>
        <p:nvSpPr>
          <p:cNvPr id="1048708" name="CustomShape 4"/>
          <p:cNvSpPr/>
          <p:nvPr/>
        </p:nvSpPr>
        <p:spPr>
          <a:xfrm>
            <a:off x="1143000" y="2286000"/>
            <a:ext cx="1142280" cy="1065960"/>
          </a:xfrm>
          <a:prstGeom prst="ellipse"/>
          <a:solidFill>
            <a:srgbClr val="0F6FC6"/>
          </a:solidFill>
          <a:ln w="25560">
            <a:solidFill>
              <a:srgbClr val="0B5292"/>
            </a:solidFill>
            <a:round/>
          </a:ln>
        </p:spPr>
      </p:sp>
      <p:sp>
        <p:nvSpPr>
          <p:cNvPr id="1048709" name="CustomShape 5"/>
          <p:cNvSpPr/>
          <p:nvPr/>
        </p:nvSpPr>
        <p:spPr>
          <a:xfrm>
            <a:off x="1219320" y="3733920"/>
            <a:ext cx="1065960" cy="1065960"/>
          </a:xfrm>
          <a:prstGeom prst="ellipse"/>
          <a:solidFill>
            <a:srgbClr val="0F6FC6"/>
          </a:solidFill>
          <a:ln w="25560">
            <a:solidFill>
              <a:srgbClr val="0B5292"/>
            </a:solidFill>
            <a:round/>
          </a:ln>
        </p:spPr>
      </p:sp>
      <p:sp>
        <p:nvSpPr>
          <p:cNvPr id="1048710" name="CustomShape 6"/>
          <p:cNvSpPr/>
          <p:nvPr/>
        </p:nvSpPr>
        <p:spPr>
          <a:xfrm>
            <a:off x="1219320" y="5181480"/>
            <a:ext cx="1142280" cy="1065960"/>
          </a:xfrm>
          <a:prstGeom prst="ellipse"/>
          <a:solidFill>
            <a:srgbClr val="0F6FC6"/>
          </a:solidFill>
          <a:ln w="25560">
            <a:solidFill>
              <a:srgbClr val="0B5292"/>
            </a:solidFill>
            <a:round/>
          </a:ln>
        </p:spPr>
      </p:sp>
      <p:sp>
        <p:nvSpPr>
          <p:cNvPr id="1048711" name="CustomShape 7"/>
          <p:cNvSpPr/>
          <p:nvPr/>
        </p:nvSpPr>
        <p:spPr>
          <a:xfrm>
            <a:off x="1523880" y="1371600"/>
            <a:ext cx="304200" cy="380160"/>
          </a:xfrm>
          <a:prstGeom prst="rect"/>
          <a:solidFill>
            <a:srgbClr val="FFFFFF"/>
          </a:solidFill>
          <a:ln w="25560">
            <a:solidFill>
              <a:srgbClr val="0B5292"/>
            </a:solidFill>
            <a:round/>
          </a:ln>
        </p:spPr>
      </p:sp>
      <p:sp>
        <p:nvSpPr>
          <p:cNvPr id="1048712" name="CustomShape 8"/>
          <p:cNvSpPr/>
          <p:nvPr/>
        </p:nvSpPr>
        <p:spPr>
          <a:xfrm>
            <a:off x="1523880" y="2666880"/>
            <a:ext cx="380160" cy="380160"/>
          </a:xfrm>
          <a:prstGeom prst="actionButtonBlank"/>
          <a:solidFill>
            <a:srgbClr val="18AEBE"/>
          </a:solidFill>
          <a:ln w="25560">
            <a:solidFill>
              <a:srgbClr val="0B5292"/>
            </a:solidFill>
            <a:round/>
          </a:ln>
        </p:spPr>
      </p:sp>
      <p:sp>
        <p:nvSpPr>
          <p:cNvPr id="1048713" name="CustomShape 9"/>
          <p:cNvSpPr/>
          <p:nvPr/>
        </p:nvSpPr>
        <p:spPr>
          <a:xfrm>
            <a:off x="1600200" y="4114800"/>
            <a:ext cx="304200" cy="380160"/>
          </a:xfrm>
          <a:prstGeom prst="rect"/>
          <a:solidFill>
            <a:srgbClr val="0070C0"/>
          </a:solidFill>
          <a:ln w="25560">
            <a:solidFill>
              <a:srgbClr val="0B5292"/>
            </a:solidFill>
            <a:round/>
          </a:ln>
        </p:spPr>
      </p:sp>
      <p:sp>
        <p:nvSpPr>
          <p:cNvPr id="1048714" name="CustomShape 10"/>
          <p:cNvSpPr/>
          <p:nvPr/>
        </p:nvSpPr>
        <p:spPr>
          <a:xfrm>
            <a:off x="1600200" y="5486400"/>
            <a:ext cx="380160" cy="380160"/>
          </a:xfrm>
          <a:prstGeom prst="rect"/>
          <a:solidFill>
            <a:srgbClr val="0B5394"/>
          </a:solidFill>
          <a:ln w="25560">
            <a:solidFill>
              <a:srgbClr val="0B5292"/>
            </a:solidFill>
            <a:round/>
          </a:ln>
        </p:spPr>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715" name="CustomShape 1"/>
          <p:cNvSpPr/>
          <p:nvPr/>
        </p:nvSpPr>
        <p:spPr>
          <a:xfrm>
            <a:off x="457200" y="704160"/>
            <a:ext cx="8228880" cy="1142280"/>
          </a:xfrm>
          <a:prstGeom prst="rect"/>
          <a:noFill/>
          <a:ln>
            <a:noFill/>
          </a:ln>
        </p:spPr>
        <p:txBody>
          <a:bodyPr anchor="b" bIns="0" lIns="0" rIns="0" tIns="45000"/>
          <a:p>
            <a:pPr>
              <a:lnSpc>
                <a:spcPct val="100000"/>
              </a:lnSpc>
            </a:pPr>
            <a:r>
              <a:rPr b="1" sz="3600" lang="en-US">
                <a:solidFill>
                  <a:srgbClr val="04617B"/>
                </a:solidFill>
                <a:latin typeface="Calibri"/>
              </a:rPr>
              <a:t>ROLE OF A EPI MANAGER</a:t>
            </a:r>
          </a:p>
        </p:txBody>
      </p:sp>
      <p:sp>
        <p:nvSpPr>
          <p:cNvPr id="1048716"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Arial" pitchFamily="34" charset="0"/>
              <a:buChar char="•"/>
            </a:pPr>
            <a:r>
              <a:rPr dirty="0" sz="2000" lang="en-US">
                <a:solidFill>
                  <a:srgbClr val="000000"/>
                </a:solidFill>
                <a:latin typeface="Mongolian Baiti"/>
              </a:rPr>
              <a:t>To ensure continuous  availability of adequate EPI commodities e.g. vaccines, needles, cold boxes, refrigerators.</a:t>
            </a:r>
          </a:p>
          <a:p>
            <a:pPr>
              <a:lnSpc>
                <a:spcPct val="100000"/>
              </a:lnSpc>
              <a:buFont typeface="Arial" pitchFamily="34" charset="0"/>
              <a:buChar char="•"/>
            </a:pPr>
            <a:r>
              <a:rPr dirty="0" sz="2000" lang="en-US">
                <a:solidFill>
                  <a:srgbClr val="000000"/>
                </a:solidFill>
                <a:latin typeface="Mongolian Baiti"/>
              </a:rPr>
              <a:t>Capacity building by updating  all nurses on EPI updates through periodic review of  guidelines and training material.</a:t>
            </a:r>
          </a:p>
          <a:p>
            <a:pPr>
              <a:lnSpc>
                <a:spcPct val="100000"/>
              </a:lnSpc>
              <a:buSzPct val="25000"/>
              <a:buFont typeface="Wingdings 2" charset="2"/>
              <a:buChar char=""/>
            </a:pPr>
            <a:r>
              <a:rPr dirty="0" sz="2000" lang="en-US">
                <a:solidFill>
                  <a:srgbClr val="000000"/>
                </a:solidFill>
                <a:latin typeface="Mongolian Baiti"/>
              </a:rPr>
              <a:t>Support supervision of the health facilities where immunization is being done which should be done quarterly.</a:t>
            </a:r>
          </a:p>
          <a:p>
            <a:pPr>
              <a:lnSpc>
                <a:spcPct val="100000"/>
              </a:lnSpc>
              <a:buSzPct val="25000"/>
              <a:buFont typeface="Wingdings 2" charset="2"/>
              <a:buChar char=""/>
            </a:pPr>
            <a:r>
              <a:rPr dirty="0" sz="2000" lang="en-US">
                <a:solidFill>
                  <a:srgbClr val="000000"/>
                </a:solidFill>
                <a:latin typeface="Mongolian Baiti"/>
              </a:rPr>
              <a:t>Ensure proper deployment of stuff so  as to have the right number of </a:t>
            </a:r>
            <a:r>
              <a:rPr dirty="0" sz="2000" lang="en-US" smtClean="0">
                <a:solidFill>
                  <a:srgbClr val="000000"/>
                </a:solidFill>
                <a:latin typeface="Mongolian Baiti"/>
              </a:rPr>
              <a:t>staff </a:t>
            </a:r>
            <a:r>
              <a:rPr dirty="0" sz="2000" lang="en-US">
                <a:solidFill>
                  <a:srgbClr val="000000"/>
                </a:solidFill>
                <a:latin typeface="Mongolian Baiti"/>
              </a:rPr>
              <a:t>with right qualifications.</a:t>
            </a:r>
          </a:p>
          <a:p>
            <a:pPr>
              <a:lnSpc>
                <a:spcPct val="100000"/>
              </a:lnSpc>
              <a:buSzPct val="25000"/>
              <a:buFont typeface="Wingdings 2" charset="2"/>
              <a:buChar char=""/>
            </a:pPr>
            <a:r>
              <a:rPr dirty="0" sz="2000" lang="en-US">
                <a:solidFill>
                  <a:srgbClr val="000000"/>
                </a:solidFill>
                <a:latin typeface="Mongolian Baiti"/>
              </a:rPr>
              <a:t>Proper record keeping, compiling of EPI reports.</a:t>
            </a:r>
          </a:p>
          <a:p>
            <a:pPr>
              <a:lnSpc>
                <a:spcPct val="100000"/>
              </a:lnSpc>
              <a:buSzPct val="25000"/>
              <a:buFont typeface="Wingdings 2" charset="2"/>
              <a:buChar char=""/>
            </a:pPr>
            <a:r>
              <a:rPr dirty="0" sz="2000" lang="en-US">
                <a:solidFill>
                  <a:srgbClr val="000000"/>
                </a:solidFill>
                <a:latin typeface="Mongolian Baiti"/>
              </a:rPr>
              <a:t>Cold chain and vaccine management.</a:t>
            </a:r>
          </a:p>
          <a:p>
            <a:pPr>
              <a:lnSpc>
                <a:spcPct val="100000"/>
              </a:lnSpc>
              <a:buSzPct val="25000"/>
              <a:buFont typeface="Wingdings 2" charset="2"/>
              <a:buChar char=""/>
            </a:pPr>
            <a:r>
              <a:rPr dirty="0" sz="2000" lang="en-US">
                <a:solidFill>
                  <a:srgbClr val="000000"/>
                </a:solidFill>
                <a:latin typeface="Mongolian Baiti"/>
              </a:rPr>
              <a:t>Distribution of vaccine and logistics management.</a:t>
            </a:r>
          </a:p>
          <a:p>
            <a:pPr>
              <a:lnSpc>
                <a:spcPct val="100000"/>
              </a:lnSpc>
              <a:buSzPct val="25000"/>
              <a:buFont typeface="Wingdings 2" charset="2"/>
              <a:buChar char=""/>
            </a:pPr>
            <a:r>
              <a:rPr dirty="0" sz="2000" lang="en-US">
                <a:solidFill>
                  <a:srgbClr val="000000"/>
                </a:solidFill>
                <a:latin typeface="Mongolian Baiti"/>
              </a:rPr>
              <a:t>Responsible for storage and transportation of vaccine and diluents.</a:t>
            </a:r>
          </a:p>
          <a:p>
            <a:pPr>
              <a:lnSpc>
                <a:spcPct val="100000"/>
              </a:lnSpc>
            </a:p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717" name="TextShape 1"/>
          <p:cNvSpPr txBox="1"/>
          <p:nvPr/>
        </p:nvSpPr>
        <p:spPr>
          <a:xfrm>
            <a:off x="457200" y="704160"/>
            <a:ext cx="8229240" cy="1142640"/>
          </a:xfrm>
          <a:prstGeom prst="rect"/>
        </p:spPr>
        <p:txBody>
          <a:bodyPr anchor="b" bIns="0" lIns="0" rIns="0" tIns="45000"/>
          <a:p>
            <a:pPr>
              <a:lnSpc>
                <a:spcPct val="100000"/>
              </a:lnSpc>
            </a:pPr>
            <a:r>
              <a:rPr b="1" sz="5000" lang="en-US">
                <a:solidFill>
                  <a:srgbClr val="04617B"/>
                </a:solidFill>
                <a:latin typeface="Calibri"/>
              </a:rPr>
              <a:t>DISTRIBUTION OF VACCINE</a:t>
            </a:r>
          </a:p>
        </p:txBody>
      </p:sp>
      <p:sp>
        <p:nvSpPr>
          <p:cNvPr id="1048718"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000" lang="en-US">
                <a:solidFill>
                  <a:srgbClr val="000000"/>
                </a:solidFill>
                <a:latin typeface="Mongolian Baiti"/>
              </a:rPr>
              <a:t>DVI (division of vaccine and immunization) in collaboration with is KEMSA is responsible for recipient , storage and distribution of vaccine.</a:t>
            </a:r>
            <a:endParaRPr sz="2000"/>
          </a:p>
          <a:p>
            <a:pPr algn="ctr">
              <a:lnSpc>
                <a:spcPct val="100000"/>
              </a:lnSpc>
            </a:pPr>
            <a:r>
              <a:rPr b="1" dirty="0" sz="2000" lang="en-US">
                <a:solidFill>
                  <a:srgbClr val="000000"/>
                </a:solidFill>
                <a:latin typeface="Mongolian Baiti"/>
              </a:rPr>
              <a:t>STORAGE AND TRANSPOTATION OF VACCINE AND DILUENTS</a:t>
            </a:r>
            <a:endParaRPr sz="2000"/>
          </a:p>
          <a:p>
            <a:pPr>
              <a:lnSpc>
                <a:spcPct val="100000"/>
              </a:lnSpc>
              <a:buSzPct val="25000"/>
              <a:buFont typeface="Wingdings 2" charset="2"/>
              <a:buChar char=""/>
            </a:pPr>
            <a:r>
              <a:rPr dirty="0" sz="2000" lang="en-US">
                <a:solidFill>
                  <a:srgbClr val="000000"/>
                </a:solidFill>
                <a:latin typeface="Mongolian Baiti"/>
              </a:rPr>
              <a:t>Cold chain must be maintained whether in cold boxes vaccine carriers, portable fridges using conditioned ice packs.</a:t>
            </a:r>
            <a:endParaRPr sz="2000"/>
          </a:p>
          <a:p>
            <a:pPr>
              <a:lnSpc>
                <a:spcPct val="100000"/>
              </a:lnSpc>
              <a:buSzPct val="25000"/>
              <a:buFont typeface="Wingdings 2" charset="2"/>
              <a:buChar char=""/>
            </a:pPr>
            <a:r>
              <a:rPr dirty="0" sz="2000" lang="en-US">
                <a:solidFill>
                  <a:srgbClr val="000000"/>
                </a:solidFill>
                <a:latin typeface="Mongolian Baiti"/>
              </a:rPr>
              <a:t>The diluents do not need to be kept in the refrigerator but should be cooled to +2 to +8 degrees Celsius when used.</a:t>
            </a:r>
            <a:endParaRPr sz="2000"/>
          </a:p>
          <a:p>
            <a:pPr>
              <a:lnSpc>
                <a:spcPct val="100000"/>
              </a:lnSpc>
              <a:buSzPct val="25000"/>
              <a:buFont typeface="Wingdings 2" charset="2"/>
              <a:buChar char=""/>
            </a:pPr>
            <a:r>
              <a:rPr dirty="0" sz="2000" lang="en-US">
                <a:solidFill>
                  <a:srgbClr val="000000"/>
                </a:solidFill>
                <a:latin typeface="Mongolian Baiti"/>
              </a:rPr>
              <a:t>In the health facility and mobile clinics the diluents should be putted in same place with it is specific vaccine. </a:t>
            </a:r>
            <a:endParaRPr sz="2000"/>
          </a:p>
          <a:p>
            <a:pPr>
              <a:lnSpc>
                <a:spcPct val="100000"/>
              </a:lnSpc>
              <a:buSzPct val="25000"/>
              <a:buFont typeface="Wingdings 2" charset="2"/>
              <a:buChar char=""/>
            </a:pPr>
            <a:r>
              <a:rPr dirty="0" sz="2000" lang="en-US">
                <a:solidFill>
                  <a:srgbClr val="000000"/>
                </a:solidFill>
                <a:latin typeface="Mongolian Baiti"/>
              </a:rPr>
              <a:t>Nothing else should never be stored in the fridge other than vaccine and diluents. </a:t>
            </a:r>
            <a:endParaRPr sz="2000"/>
          </a:p>
          <a:p>
            <a:pPr>
              <a:lnSpc>
                <a:spcPct val="100000"/>
              </a:lnSpc>
            </a:p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719" name="TextShape 1"/>
          <p:cNvSpPr txBox="1"/>
          <p:nvPr/>
        </p:nvSpPr>
        <p:spPr>
          <a:xfrm>
            <a:off x="457200" y="704160"/>
            <a:ext cx="8229240" cy="1142640"/>
          </a:xfrm>
          <a:prstGeom prst="rect"/>
        </p:spPr>
        <p:txBody>
          <a:bodyPr anchor="b" bIns="0" lIns="0" rIns="0" tIns="45000"/>
          <a:p>
            <a:pPr>
              <a:lnSpc>
                <a:spcPct val="100000"/>
              </a:lnSpc>
            </a:pPr>
            <a:r>
              <a:rPr b="1" sz="5000" lang="en-US">
                <a:solidFill>
                  <a:srgbClr val="04617B"/>
                </a:solidFill>
                <a:latin typeface="Calibri"/>
              </a:rPr>
              <a:t>VACCINE ARRANGEMENT</a:t>
            </a:r>
          </a:p>
        </p:txBody>
      </p:sp>
      <p:sp>
        <p:nvSpPr>
          <p:cNvPr id="1048720"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000" lang="en-US">
                <a:solidFill>
                  <a:srgbClr val="000000"/>
                </a:solidFill>
                <a:latin typeface="Mongolian Baiti"/>
              </a:rPr>
              <a:t>Fridge provided by  KEPI is RCW42EG  and the cooler is at the bottom. it is arranged from the bottom.</a:t>
            </a:r>
            <a:endParaRPr sz="2000"/>
          </a:p>
          <a:p>
            <a:pPr>
              <a:lnSpc>
                <a:spcPct val="100000"/>
              </a:lnSpc>
              <a:buSzPct val="25000"/>
              <a:buFont typeface="Wingdings 2" charset="2"/>
              <a:buChar char=""/>
            </a:pPr>
            <a:r>
              <a:rPr dirty="0" sz="2000" lang="en-US">
                <a:solidFill>
                  <a:srgbClr val="000000"/>
                </a:solidFill>
                <a:latin typeface="Mongolian Baiti"/>
              </a:rPr>
              <a:t>from bottom to up trays.</a:t>
            </a:r>
            <a:endParaRPr sz="2000"/>
          </a:p>
          <a:p>
            <a:pPr>
              <a:lnSpc>
                <a:spcPct val="100000"/>
              </a:lnSpc>
              <a:buSzPct val="25000"/>
              <a:buFont typeface="Wingdings 2" charset="2"/>
              <a:buChar char=""/>
            </a:pPr>
            <a:r>
              <a:rPr dirty="0" sz="2000" lang="en-US">
                <a:solidFill>
                  <a:srgbClr val="000000"/>
                </a:solidFill>
                <a:latin typeface="Mongolian Baiti"/>
              </a:rPr>
              <a:t> Blue tray - polio.</a:t>
            </a:r>
            <a:endParaRPr sz="2000"/>
          </a:p>
          <a:p>
            <a:pPr>
              <a:lnSpc>
                <a:spcPct val="100000"/>
              </a:lnSpc>
              <a:buSzPct val="25000"/>
              <a:buFont typeface="Wingdings 2" charset="2"/>
              <a:buChar char=""/>
            </a:pPr>
            <a:r>
              <a:rPr dirty="0" sz="2000" lang="en-US">
                <a:solidFill>
                  <a:srgbClr val="000000"/>
                </a:solidFill>
                <a:latin typeface="Mongolian Baiti"/>
              </a:rPr>
              <a:t>Green tray- Measles.</a:t>
            </a:r>
            <a:endParaRPr sz="2000"/>
          </a:p>
          <a:p>
            <a:pPr>
              <a:lnSpc>
                <a:spcPct val="100000"/>
              </a:lnSpc>
              <a:buSzPct val="25000"/>
              <a:buFont typeface="Wingdings 2" charset="2"/>
              <a:buChar char=""/>
            </a:pPr>
            <a:r>
              <a:rPr dirty="0" sz="2000" lang="en-US">
                <a:solidFill>
                  <a:srgbClr val="000000"/>
                </a:solidFill>
                <a:latin typeface="Mongolian Baiti"/>
              </a:rPr>
              <a:t>Yellow tray. BCG</a:t>
            </a:r>
            <a:r>
              <a:rPr dirty="0" sz="2000" lang="en-US" smtClean="0">
                <a:solidFill>
                  <a:srgbClr val="000000"/>
                </a:solidFill>
                <a:latin typeface="Mongolian Baiti"/>
              </a:rPr>
              <a:t>.</a:t>
            </a:r>
          </a:p>
          <a:p>
            <a:pPr>
              <a:lnSpc>
                <a:spcPct val="100000"/>
              </a:lnSpc>
              <a:buSzPct val="25000"/>
              <a:buFont typeface="Wingdings 2" charset="2"/>
              <a:buChar char=""/>
            </a:pPr>
            <a:r>
              <a:rPr dirty="0" sz="2000" lang="en-US" smtClean="0">
                <a:solidFill>
                  <a:srgbClr val="000000"/>
                </a:solidFill>
                <a:latin typeface="Mongolian Baiti"/>
              </a:rPr>
              <a:t>Black- </a:t>
            </a:r>
            <a:r>
              <a:rPr dirty="0" sz="2000" lang="en-US" err="1" smtClean="0">
                <a:solidFill>
                  <a:srgbClr val="000000"/>
                </a:solidFill>
                <a:latin typeface="Mongolian Baiti"/>
              </a:rPr>
              <a:t>Rotta</a:t>
            </a:r>
            <a:r>
              <a:rPr dirty="0" sz="2000" lang="en-US" smtClean="0">
                <a:solidFill>
                  <a:srgbClr val="000000"/>
                </a:solidFill>
                <a:latin typeface="Mongolian Baiti"/>
              </a:rPr>
              <a:t> virus</a:t>
            </a:r>
            <a:endParaRPr sz="2000"/>
          </a:p>
          <a:p>
            <a:pPr>
              <a:lnSpc>
                <a:spcPct val="100000"/>
              </a:lnSpc>
              <a:buSzPct val="25000"/>
              <a:buFont typeface="Wingdings 2" charset="2"/>
              <a:buChar char=""/>
            </a:pPr>
            <a:r>
              <a:rPr dirty="0" sz="2000" lang="en-US">
                <a:solidFill>
                  <a:srgbClr val="000000"/>
                </a:solidFill>
                <a:latin typeface="Mongolian Baiti"/>
              </a:rPr>
              <a:t>Orange tray- TT </a:t>
            </a:r>
            <a:endParaRPr sz="2000"/>
          </a:p>
          <a:p>
            <a:pPr>
              <a:lnSpc>
                <a:spcPct val="100000"/>
              </a:lnSpc>
              <a:buSzPct val="25000"/>
              <a:buFont typeface="Wingdings 2" charset="2"/>
              <a:buChar char=""/>
            </a:pPr>
            <a:r>
              <a:rPr dirty="0" sz="2000" lang="en-US">
                <a:solidFill>
                  <a:srgbClr val="000000"/>
                </a:solidFill>
                <a:latin typeface="Mongolian Baiti"/>
              </a:rPr>
              <a:t>Red tray – PENTAVALENT.</a:t>
            </a:r>
            <a:endParaRPr sz="2000"/>
          </a:p>
          <a:p>
            <a:pPr>
              <a:lnSpc>
                <a:spcPct val="100000"/>
              </a:lnSpc>
              <a:buSzPct val="25000"/>
              <a:buFont typeface="Wingdings 2" charset="2"/>
              <a:buChar char=""/>
            </a:pPr>
            <a:r>
              <a:rPr dirty="0" sz="2000" lang="en-US">
                <a:solidFill>
                  <a:srgbClr val="000000"/>
                </a:solidFill>
                <a:latin typeface="Mongolian Baiti"/>
              </a:rPr>
              <a:t>Purple tray- PCV</a:t>
            </a:r>
            <a:r>
              <a:rPr dirty="0" sz="2000" lang="en-US" smtClean="0">
                <a:solidFill>
                  <a:srgbClr val="000000"/>
                </a:solidFill>
                <a:latin typeface="Mongolian Baiti"/>
              </a:rPr>
              <a:t>.</a:t>
            </a:r>
            <a:endParaRPr sz="2000"/>
          </a:p>
          <a:p>
            <a:pPr>
              <a:lnSpc>
                <a:spcPct val="100000"/>
              </a:lnSpc>
              <a:buSzPct val="25000"/>
              <a:buFont typeface="Wingdings 2" charset="2"/>
              <a:buChar char=""/>
            </a:pPr>
            <a:r>
              <a:rPr dirty="0" sz="2000" lang="en-US">
                <a:solidFill>
                  <a:srgbClr val="000000"/>
                </a:solidFill>
                <a:latin typeface="Mongolian Baiti"/>
              </a:rPr>
              <a:t>Vaccine are stored in the refrigerator according to heat and light sensitivity.</a:t>
            </a:r>
            <a:endParaRPr sz="2000"/>
          </a:p>
          <a:p>
            <a:pPr>
              <a:lnSpc>
                <a:spcPct val="100000"/>
              </a:lnSpc>
              <a:buSzPct val="25000"/>
              <a:buFont typeface="Wingdings 2" charset="2"/>
              <a:buChar char=""/>
            </a:pPr>
            <a:r>
              <a:rPr dirty="0" sz="2000" lang="en-US">
                <a:solidFill>
                  <a:srgbClr val="000000"/>
                </a:solidFill>
                <a:latin typeface="Mongolian Baiti"/>
              </a:rPr>
              <a:t>The temperature </a:t>
            </a:r>
            <a:r>
              <a:rPr dirty="0" sz="2000" lang="en-US" smtClean="0">
                <a:solidFill>
                  <a:srgbClr val="000000"/>
                </a:solidFill>
                <a:latin typeface="Mongolian Baiti"/>
              </a:rPr>
              <a:t>should be </a:t>
            </a:r>
            <a:r>
              <a:rPr dirty="0" sz="2000" lang="en-US">
                <a:solidFill>
                  <a:srgbClr val="000000"/>
                </a:solidFill>
                <a:latin typeface="Mongolian Baiti"/>
              </a:rPr>
              <a:t>read and recorded twice a day.</a:t>
            </a:r>
            <a:endParaRPr sz="2000"/>
          </a:p>
          <a:p>
            <a:pPr>
              <a:lnSpc>
                <a:spcPct val="100000"/>
              </a:lnSpc>
              <a:buSzPct val="25000"/>
              <a:buFont typeface="Wingdings 2" charset="2"/>
              <a:buChar char=""/>
            </a:pPr>
            <a:r>
              <a:rPr dirty="0" sz="2000" lang="en-US">
                <a:solidFill>
                  <a:srgbClr val="000000"/>
                </a:solidFill>
                <a:latin typeface="Mongolian Baiti"/>
              </a:rPr>
              <a:t>The fridge should be defrozed once a week. </a:t>
            </a:r>
            <a:endParaRPr sz="2000"/>
          </a:p>
          <a:p>
            <a:pPr>
              <a:lnSpc>
                <a:spcPct val="100000"/>
              </a:lnSpc>
            </a:p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32" name="TextShape 1"/>
          <p:cNvSpPr txBox="1"/>
          <p:nvPr/>
        </p:nvSpPr>
        <p:spPr>
          <a:xfrm>
            <a:off x="304920" y="685800"/>
            <a:ext cx="8229240" cy="1142640"/>
          </a:xfrm>
          <a:prstGeom prst="rect"/>
        </p:spPr>
        <p:txBody>
          <a:bodyPr anchor="b" bIns="0" lIns="0" rIns="0" tIns="45000"/>
          <a:p>
            <a:pPr>
              <a:lnSpc>
                <a:spcPct val="100000"/>
              </a:lnSpc>
            </a:pPr>
          </a:p>
        </p:txBody>
      </p:sp>
      <p:sp>
        <p:nvSpPr>
          <p:cNvPr id="1048633" name="TextShape 2"/>
          <p:cNvSpPr txBox="1"/>
          <p:nvPr/>
        </p:nvSpPr>
        <p:spPr>
          <a:xfrm>
            <a:off x="457200" y="1935360"/>
            <a:ext cx="8229240" cy="4388760"/>
          </a:xfrm>
          <a:prstGeom prst="rect"/>
        </p:spPr>
        <p:txBody>
          <a:bodyPr bIns="45000" lIns="90000" rIns="90000" tIns="45000"/>
          <a:p/>
        </p:txBody>
      </p:sp>
      <p:sp>
        <p:nvSpPr>
          <p:cNvPr id="1048634" name="Title 3"/>
          <p:cNvSpPr>
            <a:spLocks noGrp="1"/>
          </p:cNvSpPr>
          <p:nvPr>
            <p:ph type="title"/>
          </p:nvPr>
        </p:nvSpPr>
        <p:spPr/>
        <p:txBody>
          <a:bodyPr/>
          <a:p>
            <a:r>
              <a:rPr dirty="0" lang="en-US" smtClean="0"/>
              <a:t>AIMS OF EPI</a:t>
            </a:r>
            <a:endParaRPr dirty="0" lang="en-US"/>
          </a:p>
        </p:txBody>
      </p:sp>
      <p:sp>
        <p:nvSpPr>
          <p:cNvPr id="1048635" name="Content Placeholder 4"/>
          <p:cNvSpPr>
            <a:spLocks noGrp="1"/>
          </p:cNvSpPr>
          <p:nvPr>
            <p:ph idx="1"/>
          </p:nvPr>
        </p:nvSpPr>
        <p:spPr/>
        <p:txBody>
          <a:bodyPr>
            <a:normAutofit fontScale="88889" lnSpcReduction="10000"/>
          </a:bodyPr>
          <a:p>
            <a:r>
              <a:rPr dirty="0" lang="en-US" smtClean="0">
                <a:latin typeface="Mongolian Baiti" pitchFamily="66" charset="0"/>
                <a:cs typeface="Mongolian Baiti" pitchFamily="66" charset="0"/>
              </a:rPr>
              <a:t>To reduce morbidity, mortality and disability from the common child preventable diseases for children under one year and pregnant women.</a:t>
            </a:r>
          </a:p>
          <a:p>
            <a:r>
              <a:rPr dirty="0" lang="en-US" smtClean="0">
                <a:latin typeface="Mongolian Baiti" pitchFamily="66" charset="0"/>
                <a:cs typeface="Mongolian Baiti" pitchFamily="66" charset="0"/>
              </a:rPr>
              <a:t>Increase and sustain immunization coverage in children below one year of age.</a:t>
            </a:r>
          </a:p>
          <a:p>
            <a:r>
              <a:rPr dirty="0" lang="en-US" smtClean="0">
                <a:latin typeface="Mongolian Baiti" pitchFamily="66" charset="0"/>
                <a:cs typeface="Mongolian Baiti" pitchFamily="66" charset="0"/>
              </a:rPr>
              <a:t>Enforce cold chain systems interims of better vaccine storage and handling so as to enhance immunization coverage with potent vaccine.</a:t>
            </a:r>
          </a:p>
          <a:p>
            <a:r>
              <a:rPr dirty="0" lang="en-US" smtClean="0">
                <a:latin typeface="Mongolian Baiti" pitchFamily="66" charset="0"/>
                <a:cs typeface="Mongolian Baiti" pitchFamily="66" charset="0"/>
              </a:rPr>
              <a:t>To promote training of health workers handling vaccine.</a:t>
            </a:r>
          </a:p>
          <a:p>
            <a:r>
              <a:rPr dirty="0" lang="en-US" smtClean="0">
                <a:latin typeface="Mongolian Baiti" pitchFamily="66" charset="0"/>
                <a:cs typeface="Mongolian Baiti" pitchFamily="66" charset="0"/>
              </a:rPr>
              <a:t>Increase public participation in immunization.</a:t>
            </a:r>
          </a:p>
          <a:p>
            <a:r>
              <a:rPr dirty="0" lang="en-US" smtClean="0">
                <a:latin typeface="Mongolian Baiti" pitchFamily="66" charset="0"/>
                <a:cs typeface="Mongolian Baiti" pitchFamily="66" charset="0"/>
              </a:rPr>
              <a:t>To strengthen routine immunization supporting system in order to sufficiently monitor and evaluate the programme.</a:t>
            </a:r>
          </a:p>
          <a:p>
            <a:pPr>
              <a:buNone/>
            </a:pPr>
            <a:endParaRPr dirty="0" lang="en-US" smtClean="0">
              <a:latin typeface="Mongolian Baiti" pitchFamily="66" charset="0"/>
              <a:cs typeface="Mongolian Baiti" pitchFamily="66" charset="0"/>
            </a:endParaRPr>
          </a:p>
          <a:p>
            <a:endParaRPr dirty="0" lang="en-US">
              <a:latin typeface="Mongolian Baiti" pitchFamily="66" charset="0"/>
              <a:cs typeface="Mongolian Baiti" pitchFamily="66"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721" name="TextShape 1"/>
          <p:cNvSpPr txBox="1"/>
          <p:nvPr/>
        </p:nvSpPr>
        <p:spPr>
          <a:xfrm>
            <a:off x="457200" y="704160"/>
            <a:ext cx="8229240" cy="1142640"/>
          </a:xfrm>
          <a:prstGeom prst="rect"/>
        </p:spPr>
        <p:txBody>
          <a:bodyPr anchor="b" bIns="0" lIns="0" rIns="0" tIns="45000"/>
          <a:p>
            <a:pPr>
              <a:lnSpc>
                <a:spcPct val="100000"/>
              </a:lnSpc>
            </a:pPr>
            <a:r>
              <a:rPr b="1" sz="3600" lang="en-US">
                <a:solidFill>
                  <a:srgbClr val="04617B"/>
                </a:solidFill>
                <a:latin typeface="Calibri"/>
              </a:rPr>
              <a:t>HANDLING COLD CHAIN EMERGENCIES</a:t>
            </a:r>
          </a:p>
        </p:txBody>
      </p:sp>
      <p:sp>
        <p:nvSpPr>
          <p:cNvPr id="1048722"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sz="2800" lang="en-US">
                <a:solidFill>
                  <a:srgbClr val="000000"/>
                </a:solidFill>
                <a:latin typeface="Mongolian Baiti"/>
              </a:rPr>
              <a:t>Ensure the refrigerators are in good working order and checked by maintenance person at least after every six month. </a:t>
            </a:r>
          </a:p>
          <a:p>
            <a:pPr>
              <a:lnSpc>
                <a:spcPct val="100000"/>
              </a:lnSpc>
              <a:buSzPct val="25000"/>
              <a:buFont typeface="Wingdings 2" charset="2"/>
              <a:buChar char=""/>
            </a:pPr>
            <a:r>
              <a:rPr sz="2800" lang="en-US">
                <a:solidFill>
                  <a:srgbClr val="000000"/>
                </a:solidFill>
                <a:latin typeface="Mongolian Baiti"/>
              </a:rPr>
              <a:t>Ensure that their  is power and gas and if you are using gas you must have an extra gas cylinder and indicate the date you have fixed.</a:t>
            </a:r>
          </a:p>
          <a:p>
            <a:pPr>
              <a:lnSpc>
                <a:spcPct val="100000"/>
              </a:lnSpc>
              <a:buSzPct val="25000"/>
              <a:buFont typeface="Wingdings 2" charset="2"/>
              <a:buChar char=""/>
            </a:pPr>
            <a:r>
              <a:rPr sz="2800" lang="en-US">
                <a:solidFill>
                  <a:srgbClr val="000000"/>
                </a:solidFill>
                <a:latin typeface="Mongolian Baiti"/>
              </a:rPr>
              <a:t>Ensure you have enough frozen ice packs incase of transporting the vaccines.</a:t>
            </a:r>
          </a:p>
          <a:p>
            <a:pPr>
              <a:lnSpc>
                <a:spcPct val="100000"/>
              </a:lnSpc>
              <a:buSzPct val="25000"/>
              <a:buFont typeface="Wingdings 2" charset="2"/>
              <a:buChar char=""/>
            </a:pPr>
            <a:r>
              <a:rPr sz="2800" lang="en-US">
                <a:solidFill>
                  <a:srgbClr val="000000"/>
                </a:solidFill>
                <a:latin typeface="Mongolian Baiti"/>
              </a:rPr>
              <a:t>The contact of in charges should be pasted on the wall of the bridge for enquiries.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723" name="TextShape 1"/>
          <p:cNvSpPr txBox="1"/>
          <p:nvPr/>
        </p:nvSpPr>
        <p:spPr>
          <a:xfrm>
            <a:off x="457200" y="704160"/>
            <a:ext cx="8229240" cy="1142640"/>
          </a:xfrm>
          <a:prstGeom prst="rect"/>
        </p:spPr>
        <p:txBody>
          <a:bodyPr anchor="b" bIns="0" lIns="0" rIns="0" tIns="45000"/>
          <a:p>
            <a:pPr>
              <a:lnSpc>
                <a:spcPct val="100000"/>
              </a:lnSpc>
            </a:pPr>
            <a:r>
              <a:rPr b="1" sz="2800" lang="en-US">
                <a:solidFill>
                  <a:srgbClr val="04617B"/>
                </a:solidFill>
                <a:latin typeface="Calibri"/>
              </a:rPr>
              <a:t>CRITERIA TO CONFIRM POTENCY OF VACCINE</a:t>
            </a:r>
          </a:p>
        </p:txBody>
      </p:sp>
      <p:sp>
        <p:nvSpPr>
          <p:cNvPr id="1048724"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sz="2400" lang="en-US">
                <a:solidFill>
                  <a:srgbClr val="000000"/>
                </a:solidFill>
                <a:latin typeface="Mongolian Baiti"/>
              </a:rPr>
              <a:t>Check the expiry date. </a:t>
            </a:r>
          </a:p>
          <a:p>
            <a:pPr>
              <a:lnSpc>
                <a:spcPct val="100000"/>
              </a:lnSpc>
              <a:buSzPct val="25000"/>
              <a:buFont typeface="Wingdings 2" charset="2"/>
              <a:buChar char=""/>
            </a:pPr>
            <a:r>
              <a:rPr sz="2400" lang="en-US">
                <a:solidFill>
                  <a:srgbClr val="000000"/>
                </a:solidFill>
                <a:latin typeface="Mongolian Baiti"/>
              </a:rPr>
              <a:t>Arrange in FEFO( first to expire fast out) order method.</a:t>
            </a:r>
          </a:p>
          <a:p>
            <a:pPr>
              <a:lnSpc>
                <a:spcPct val="100000"/>
              </a:lnSpc>
              <a:buSzPct val="25000"/>
              <a:buFont typeface="Wingdings 2" charset="2"/>
              <a:buChar char=""/>
            </a:pPr>
            <a:r>
              <a:rPr sz="2400" lang="en-US">
                <a:solidFill>
                  <a:srgbClr val="000000"/>
                </a:solidFill>
                <a:latin typeface="Mongolian Baiti"/>
              </a:rPr>
              <a:t>Check for vial vaccine monitor(VVM).</a:t>
            </a:r>
          </a:p>
          <a:p>
            <a:pPr>
              <a:lnSpc>
                <a:spcPct val="100000"/>
              </a:lnSpc>
              <a:buSzPct val="25000"/>
              <a:buFont typeface="Wingdings 2" charset="2"/>
              <a:buChar char=""/>
            </a:pPr>
            <a:r>
              <a:rPr sz="2400" lang="en-US">
                <a:solidFill>
                  <a:srgbClr val="000000"/>
                </a:solidFill>
                <a:latin typeface="Mongolian Baiti"/>
              </a:rPr>
              <a:t>Shake test. Is the liquid vaccine which should  not be frozen. take two bottles randomly and shake gently, allow them to settles. If particles are seen in the liquid it means the vaccine is frozen the should be discarded and if clear it is potency.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725" name="TextShape 1"/>
          <p:cNvSpPr txBox="1"/>
          <p:nvPr/>
        </p:nvSpPr>
        <p:spPr>
          <a:xfrm>
            <a:off x="457200" y="704160"/>
            <a:ext cx="8229240" cy="1142640"/>
          </a:xfrm>
          <a:prstGeom prst="rect"/>
        </p:spPr>
        <p:txBody>
          <a:bodyPr anchor="b" bIns="0" lIns="0" rIns="0" tIns="45000"/>
          <a:p>
            <a:pPr>
              <a:lnSpc>
                <a:spcPct val="100000"/>
              </a:lnSpc>
            </a:pPr>
            <a:r>
              <a:rPr b="1" sz="5000" lang="en-US">
                <a:solidFill>
                  <a:srgbClr val="04617B"/>
                </a:solidFill>
                <a:latin typeface="Candara"/>
              </a:rPr>
              <a:t>CAUSES OF VACCINE WASTAGES</a:t>
            </a:r>
          </a:p>
        </p:txBody>
      </p:sp>
      <p:sp>
        <p:nvSpPr>
          <p:cNvPr id="1048726"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Over stocking leading to expiry. </a:t>
            </a:r>
          </a:p>
          <a:p>
            <a:pPr>
              <a:lnSpc>
                <a:spcPct val="100000"/>
              </a:lnSpc>
              <a:buSzPct val="25000"/>
              <a:buFont typeface="Wingdings 2" charset="2"/>
              <a:buChar char=""/>
            </a:pPr>
            <a:r>
              <a:rPr dirty="0" sz="2600" lang="en-US">
                <a:solidFill>
                  <a:srgbClr val="000000"/>
                </a:solidFill>
                <a:latin typeface="Mongolian Baiti"/>
              </a:rPr>
              <a:t>Failure to FEFO method of storage.</a:t>
            </a:r>
          </a:p>
          <a:p>
            <a:pPr>
              <a:lnSpc>
                <a:spcPct val="100000"/>
              </a:lnSpc>
              <a:buSzPct val="25000"/>
              <a:buFont typeface="Wingdings 2" charset="2"/>
              <a:buChar char=""/>
            </a:pPr>
            <a:r>
              <a:rPr dirty="0" sz="2600" lang="en-US">
                <a:solidFill>
                  <a:srgbClr val="000000"/>
                </a:solidFill>
                <a:latin typeface="Mongolian Baiti"/>
              </a:rPr>
              <a:t>Poor method of withdrawal.</a:t>
            </a:r>
          </a:p>
          <a:p>
            <a:pPr>
              <a:lnSpc>
                <a:spcPct val="100000"/>
              </a:lnSpc>
              <a:buSzPct val="25000"/>
              <a:buFont typeface="Wingdings 2" charset="2"/>
              <a:buChar char=""/>
            </a:pPr>
            <a:r>
              <a:rPr dirty="0" sz="2600" lang="en-US">
                <a:solidFill>
                  <a:srgbClr val="000000"/>
                </a:solidFill>
                <a:latin typeface="Mongolian Baiti"/>
              </a:rPr>
              <a:t>Vaccine which could not be </a:t>
            </a:r>
            <a:r>
              <a:rPr dirty="0" sz="2600" lang="en-US" smtClean="0">
                <a:solidFill>
                  <a:srgbClr val="000000"/>
                </a:solidFill>
                <a:latin typeface="Mongolian Baiti"/>
              </a:rPr>
              <a:t>returned to the fridge.</a:t>
            </a:r>
          </a:p>
          <a:p>
            <a:pPr>
              <a:lnSpc>
                <a:spcPct val="100000"/>
              </a:lnSpc>
              <a:buSzPct val="25000"/>
              <a:buFont typeface="Wingdings 2" charset="2"/>
              <a:buChar char=""/>
            </a:pPr>
            <a:r>
              <a:rPr dirty="0" sz="2600" lang="en-US">
                <a:solidFill>
                  <a:srgbClr val="000000"/>
                </a:solidFill>
                <a:latin typeface="Mongolian Baiti"/>
              </a:rPr>
              <a:t>Poor handling causing the VVM to change.</a:t>
            </a:r>
          </a:p>
          <a:p>
            <a:pPr>
              <a:lnSpc>
                <a:spcPct val="100000"/>
              </a:lnSpc>
              <a:buSzPct val="25000"/>
              <a:buFont typeface="Wingdings 2" charset="2"/>
              <a:buChar char=""/>
            </a:pPr>
            <a:r>
              <a:rPr dirty="0" sz="2600" lang="en-US">
                <a:solidFill>
                  <a:srgbClr val="000000"/>
                </a:solidFill>
                <a:latin typeface="Mongolian Baiti"/>
              </a:rPr>
              <a:t>Not maintaining the cold chain.</a:t>
            </a:r>
          </a:p>
          <a:p>
            <a:pPr>
              <a:lnSpc>
                <a:spcPct val="100000"/>
              </a:lnSpc>
            </a:p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727" name="TextShape 1"/>
          <p:cNvSpPr txBox="1"/>
          <p:nvPr/>
        </p:nvSpPr>
        <p:spPr>
          <a:xfrm>
            <a:off x="457200" y="457200"/>
            <a:ext cx="8229240" cy="837720"/>
          </a:xfrm>
          <a:prstGeom prst="rect"/>
        </p:spPr>
        <p:txBody>
          <a:bodyPr anchor="b" bIns="0" lIns="0" rIns="0" tIns="45000"/>
          <a:p>
            <a:pPr>
              <a:lnSpc>
                <a:spcPct val="100000"/>
              </a:lnSpc>
            </a:pPr>
            <a:r>
              <a:rPr b="1" sz="5000" lang="en-US">
                <a:solidFill>
                  <a:srgbClr val="04617B"/>
                </a:solidFill>
                <a:latin typeface="Calibri"/>
              </a:rPr>
              <a:t>IMMUZATION SAFETY</a:t>
            </a:r>
          </a:p>
        </p:txBody>
      </p:sp>
      <p:sp>
        <p:nvSpPr>
          <p:cNvPr id="1048728" name="TextShape 2"/>
          <p:cNvSpPr txBox="1"/>
          <p:nvPr/>
        </p:nvSpPr>
        <p:spPr>
          <a:xfrm>
            <a:off x="457200" y="1143000"/>
            <a:ext cx="8229240" cy="540972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Vaccination is considered safe when the correct vaccine is given to the right recipient with the right equipment using the route and right dosage and the used sharps disposed properly.</a:t>
            </a:r>
          </a:p>
          <a:p>
            <a:pPr>
              <a:lnSpc>
                <a:spcPct val="100000"/>
              </a:lnSpc>
              <a:buSzPct val="25000"/>
              <a:buFont typeface="Wingdings 2" charset="2"/>
              <a:buChar char=""/>
            </a:pPr>
            <a:r>
              <a:rPr sz="2600" lang="en-US">
                <a:solidFill>
                  <a:srgbClr val="000000"/>
                </a:solidFill>
                <a:latin typeface="Mongolian Baiti"/>
              </a:rPr>
              <a:t>When immunization does not harm the recipient, does not expose provider to risk and the result of the waste is not harmful to others.</a:t>
            </a:r>
          </a:p>
          <a:p>
            <a:pPr>
              <a:lnSpc>
                <a:spcPct val="100000"/>
              </a:lnSpc>
              <a:buSzPct val="25000"/>
              <a:buFont typeface="Wingdings 2" charset="2"/>
              <a:buChar char=""/>
            </a:pPr>
            <a:r>
              <a:rPr sz="2600" lang="en-US">
                <a:solidFill>
                  <a:srgbClr val="000000"/>
                </a:solidFill>
                <a:latin typeface="Mongolian Baiti"/>
              </a:rPr>
              <a:t>We uses safety boxes for the sharps.</a:t>
            </a:r>
          </a:p>
          <a:p>
            <a:pPr>
              <a:lnSpc>
                <a:spcPct val="100000"/>
              </a:lnSpc>
              <a:buSzPct val="25000"/>
              <a:buFont typeface="Wingdings 2" charset="2"/>
              <a:buChar char=""/>
            </a:pPr>
            <a:r>
              <a:rPr sz="2600" lang="en-US">
                <a:solidFill>
                  <a:srgbClr val="000000"/>
                </a:solidFill>
                <a:latin typeface="Mongolian Baiti"/>
              </a:rPr>
              <a:t>The injection device must be disposed in puncture resistant containers and when they are three quarter full they should be burned or incinerated.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729" name="TextShape 1"/>
          <p:cNvSpPr txBox="1"/>
          <p:nvPr/>
        </p:nvSpPr>
        <p:spPr>
          <a:xfrm>
            <a:off x="457200" y="685800"/>
            <a:ext cx="8229240" cy="914040"/>
          </a:xfrm>
          <a:prstGeom prst="rect"/>
        </p:spPr>
        <p:txBody>
          <a:bodyPr anchor="b" bIns="0" lIns="0" rIns="0" tIns="45000"/>
          <a:p>
            <a:pPr>
              <a:lnSpc>
                <a:spcPct val="100000"/>
              </a:lnSpc>
            </a:pPr>
            <a:r>
              <a:rPr sz="5000" lang="en-US">
                <a:solidFill>
                  <a:srgbClr val="04617B"/>
                </a:solidFill>
                <a:latin typeface="Calibri"/>
              </a:rPr>
              <a:t>CONT………………………….</a:t>
            </a:r>
          </a:p>
        </p:txBody>
      </p:sp>
      <p:sp>
        <p:nvSpPr>
          <p:cNvPr id="1048730" name="TextShape 2"/>
          <p:cNvSpPr txBox="1"/>
          <p:nvPr/>
        </p:nvSpPr>
        <p:spPr>
          <a:xfrm>
            <a:off x="457200" y="1578960"/>
            <a:ext cx="8229240" cy="489780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The needle should not be remove from the syringes and discarded together in the safety box.</a:t>
            </a:r>
          </a:p>
          <a:p>
            <a:pPr>
              <a:lnSpc>
                <a:spcPct val="100000"/>
              </a:lnSpc>
              <a:buSzPct val="25000"/>
              <a:buFont typeface="Wingdings 2" charset="2"/>
              <a:buChar char=""/>
            </a:pPr>
            <a:r>
              <a:rPr sz="2600" lang="en-US">
                <a:solidFill>
                  <a:srgbClr val="000000"/>
                </a:solidFill>
                <a:latin typeface="Mongolian Baiti"/>
              </a:rPr>
              <a:t> A system of monitoring; distribution, utilization and distraction of injection equipment should be introduced.</a:t>
            </a:r>
          </a:p>
          <a:p>
            <a:pPr>
              <a:lnSpc>
                <a:spcPct val="100000"/>
              </a:lnSpc>
              <a:buSzPct val="25000"/>
              <a:buFont typeface="Wingdings 2" charset="2"/>
              <a:buChar char=""/>
            </a:pPr>
            <a:r>
              <a:rPr sz="2600" lang="en-US">
                <a:solidFill>
                  <a:srgbClr val="000000"/>
                </a:solidFill>
                <a:latin typeface="Mongolian Baiti"/>
              </a:rPr>
              <a:t>The additional waste from the  injection should also be disposed properly.</a:t>
            </a:r>
          </a:p>
          <a:p>
            <a:pPr>
              <a:lnSpc>
                <a:spcPct val="100000"/>
              </a:lnSpc>
              <a:buSzPct val="25000"/>
              <a:buFont typeface="Wingdings 2" charset="2"/>
              <a:buChar char=""/>
            </a:pPr>
            <a:r>
              <a:rPr sz="2600" lang="en-US">
                <a:solidFill>
                  <a:srgbClr val="000000"/>
                </a:solidFill>
                <a:latin typeface="Mongolian Baiti"/>
              </a:rPr>
              <a:t>All expired and damage/contaminated vaccines should be disposed off  as per pharmacy and poison board regulation. </a:t>
            </a:r>
          </a:p>
          <a:p>
            <a:pPr>
              <a:lnSpc>
                <a:spcPct val="100000"/>
              </a:lnSpc>
              <a:buSzPct val="25000"/>
              <a:buFont typeface="Wingdings 2" charset="2"/>
              <a:buChar char=""/>
            </a:pPr>
            <a:r>
              <a:rPr sz="2600" lang="en-US">
                <a:solidFill>
                  <a:srgbClr val="000000"/>
                </a:solidFill>
                <a:latin typeface="Mongolian Baiti"/>
              </a:rPr>
              <a:t>The syringes in  MCH  for vaccination is auto disabled syringes to prevent reuse.</a:t>
            </a:r>
          </a:p>
          <a:p>
            <a:pPr>
              <a:lnSpc>
                <a:spcPct val="100000"/>
              </a:lnSpc>
            </a:p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731" name="TextShape 1"/>
          <p:cNvSpPr txBox="1"/>
          <p:nvPr/>
        </p:nvSpPr>
        <p:spPr>
          <a:xfrm>
            <a:off x="457200" y="704160"/>
            <a:ext cx="8229240" cy="1142640"/>
          </a:xfrm>
          <a:prstGeom prst="rect"/>
        </p:spPr>
        <p:txBody>
          <a:bodyPr anchor="b" bIns="0" lIns="0" rIns="0" tIns="45000"/>
          <a:p>
            <a:pPr>
              <a:lnSpc>
                <a:spcPct val="100000"/>
              </a:lnSpc>
            </a:pPr>
            <a:r>
              <a:rPr b="1" sz="3200" lang="en-US">
                <a:solidFill>
                  <a:srgbClr val="04617B"/>
                </a:solidFill>
                <a:latin typeface="Calibri"/>
              </a:rPr>
              <a:t>ADVANTAGES OF AUTO DISABLED SYRINGE</a:t>
            </a:r>
          </a:p>
        </p:txBody>
      </p:sp>
      <p:sp>
        <p:nvSpPr>
          <p:cNvPr id="1048732"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Easy to use since the needle is attached.</a:t>
            </a:r>
          </a:p>
          <a:p>
            <a:pPr>
              <a:lnSpc>
                <a:spcPct val="100000"/>
              </a:lnSpc>
              <a:buSzPct val="25000"/>
              <a:buFont typeface="Wingdings 2" charset="2"/>
              <a:buChar char=""/>
            </a:pPr>
            <a:r>
              <a:rPr sz="2600" lang="en-US">
                <a:solidFill>
                  <a:srgbClr val="000000"/>
                </a:solidFill>
                <a:latin typeface="Mongolian Baiti"/>
              </a:rPr>
              <a:t>Can not be reused as it locks itself once used  </a:t>
            </a:r>
          </a:p>
          <a:p>
            <a:pPr>
              <a:lnSpc>
                <a:spcPct val="100000"/>
              </a:lnSpc>
              <a:buSzPct val="25000"/>
              <a:buFont typeface="Wingdings 2" charset="2"/>
              <a:buChar char=""/>
            </a:pPr>
            <a:r>
              <a:rPr sz="2600" lang="en-US">
                <a:solidFill>
                  <a:srgbClr val="000000"/>
                </a:solidFill>
                <a:latin typeface="Mongolian Baiti"/>
              </a:rPr>
              <a:t>Prevent overdose since the measure is up to 0.5 mills.</a:t>
            </a:r>
          </a:p>
          <a:p>
            <a:pPr>
              <a:lnSpc>
                <a:spcPct val="100000"/>
              </a:lnSpc>
              <a:buSzPct val="25000"/>
              <a:buFont typeface="Wingdings 2" charset="2"/>
              <a:buChar char=""/>
            </a:pPr>
            <a:r>
              <a:rPr b="1" sz="2600" lang="en-US">
                <a:solidFill>
                  <a:srgbClr val="000000"/>
                </a:solidFill>
                <a:latin typeface="Mongolian Baiti"/>
              </a:rPr>
              <a:t>HEALTH WORKER TASK FOR COLD CHAIN MAINTENANCE</a:t>
            </a:r>
          </a:p>
          <a:p>
            <a:pPr>
              <a:lnSpc>
                <a:spcPct val="100000"/>
              </a:lnSpc>
              <a:buSzPct val="25000"/>
              <a:buFont typeface="Wingdings 2" charset="2"/>
              <a:buChar char=""/>
            </a:pPr>
            <a:r>
              <a:rPr sz="2600" lang="en-US">
                <a:solidFill>
                  <a:srgbClr val="000000"/>
                </a:solidFill>
                <a:latin typeface="Mongolian Baiti"/>
              </a:rPr>
              <a:t>Maintenance of cold chain +2 to +8 degrees Celsius.</a:t>
            </a:r>
          </a:p>
          <a:p>
            <a:pPr>
              <a:lnSpc>
                <a:spcPct val="100000"/>
              </a:lnSpc>
              <a:buSzPct val="25000"/>
              <a:buFont typeface="Wingdings 2" charset="2"/>
              <a:buChar char=""/>
            </a:pPr>
            <a:r>
              <a:rPr sz="2600" lang="en-US">
                <a:solidFill>
                  <a:srgbClr val="000000"/>
                </a:solidFill>
                <a:latin typeface="Mongolian Baiti"/>
              </a:rPr>
              <a:t>Ensure temperatures and recorded twice a day.</a:t>
            </a:r>
          </a:p>
          <a:p>
            <a:pPr>
              <a:lnSpc>
                <a:spcPct val="100000"/>
              </a:lnSpc>
              <a:buSzPct val="25000"/>
              <a:buFont typeface="Wingdings 2" charset="2"/>
              <a:buChar char=""/>
            </a:pPr>
            <a:r>
              <a:rPr sz="2600" lang="en-US">
                <a:solidFill>
                  <a:srgbClr val="000000"/>
                </a:solidFill>
                <a:latin typeface="Mongolian Baiti"/>
              </a:rPr>
              <a:t>Use of aseptic technique to avoid contamination.</a:t>
            </a:r>
          </a:p>
          <a:p>
            <a:pPr>
              <a:lnSpc>
                <a:spcPct val="100000"/>
              </a:lnSpc>
              <a:buSzPct val="25000"/>
              <a:buFont typeface="Wingdings 2" charset="2"/>
              <a:buChar char=""/>
            </a:pPr>
            <a:r>
              <a:rPr sz="2600" lang="en-US">
                <a:solidFill>
                  <a:srgbClr val="000000"/>
                </a:solidFill>
                <a:latin typeface="Mongolian Baiti"/>
              </a:rPr>
              <a:t>Proper follow of manufactures instruction.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733" name="TextShape 1"/>
          <p:cNvSpPr txBox="1"/>
          <p:nvPr/>
        </p:nvSpPr>
        <p:spPr>
          <a:xfrm>
            <a:off x="457200" y="533520"/>
            <a:ext cx="8229240" cy="837720"/>
          </a:xfrm>
          <a:prstGeom prst="rect"/>
        </p:spPr>
        <p:txBody>
          <a:bodyPr anchor="b" bIns="0" lIns="0" rIns="0" tIns="45000"/>
          <a:p>
            <a:pPr>
              <a:lnSpc>
                <a:spcPct val="100000"/>
              </a:lnSpc>
            </a:pPr>
            <a:r>
              <a:rPr sz="5000" lang="en-US">
                <a:solidFill>
                  <a:srgbClr val="04617B"/>
                </a:solidFill>
                <a:latin typeface="Calibri"/>
              </a:rPr>
              <a:t>CONT………………………………….</a:t>
            </a:r>
          </a:p>
        </p:txBody>
      </p:sp>
      <p:sp>
        <p:nvSpPr>
          <p:cNvPr id="1048734" name="TextShape 2"/>
          <p:cNvSpPr txBox="1"/>
          <p:nvPr/>
        </p:nvSpPr>
        <p:spPr>
          <a:xfrm>
            <a:off x="457200" y="1447920"/>
            <a:ext cx="8229240" cy="5126400"/>
          </a:xfrm>
          <a:prstGeom prst="rect"/>
        </p:spPr>
        <p:txBody>
          <a:bodyPr bIns="45000" lIns="90000" rIns="90000" tIns="45000"/>
          <a:p>
            <a:pPr>
              <a:lnSpc>
                <a:spcPct val="100000"/>
              </a:lnSpc>
              <a:buSzPct val="25000"/>
              <a:buFont typeface="Wingdings 2" charset="2"/>
              <a:buChar char=""/>
            </a:pPr>
            <a:r>
              <a:rPr sz="2400" lang="en-US">
                <a:solidFill>
                  <a:srgbClr val="000000"/>
                </a:solidFill>
                <a:latin typeface="Mongolian Baiti"/>
              </a:rPr>
              <a:t>Dilute vaccine with correct diluents.</a:t>
            </a:r>
          </a:p>
          <a:p>
            <a:pPr>
              <a:lnSpc>
                <a:spcPct val="100000"/>
              </a:lnSpc>
              <a:buSzPct val="25000"/>
              <a:buFont typeface="Wingdings 2" charset="2"/>
              <a:buChar char=""/>
            </a:pPr>
            <a:r>
              <a:rPr sz="2400" lang="en-US">
                <a:solidFill>
                  <a:srgbClr val="000000"/>
                </a:solidFill>
                <a:latin typeface="Mongolian Baiti"/>
              </a:rPr>
              <a:t>Update other health workers on  any updates on vaccine.</a:t>
            </a:r>
          </a:p>
          <a:p>
            <a:pPr>
              <a:lnSpc>
                <a:spcPct val="100000"/>
              </a:lnSpc>
              <a:buSzPct val="25000"/>
              <a:buFont typeface="Wingdings 2" charset="2"/>
              <a:buChar char=""/>
            </a:pPr>
            <a:r>
              <a:rPr sz="2400" lang="en-US">
                <a:solidFill>
                  <a:srgbClr val="000000"/>
                </a:solidFill>
                <a:latin typeface="Mongolian Baiti"/>
              </a:rPr>
              <a:t>Check expiry date VVM before giving out vaccine.</a:t>
            </a:r>
          </a:p>
          <a:p>
            <a:pPr>
              <a:lnSpc>
                <a:spcPct val="100000"/>
              </a:lnSpc>
              <a:buSzPct val="25000"/>
              <a:buFont typeface="Wingdings 2" charset="2"/>
              <a:buChar char=""/>
            </a:pPr>
            <a:r>
              <a:rPr sz="2400" lang="en-US">
                <a:solidFill>
                  <a:srgbClr val="000000"/>
                </a:solidFill>
                <a:latin typeface="Mongolian Baiti"/>
              </a:rPr>
              <a:t>Teach mothers and care givers the normal reaction of vaccine and if any other reaction to bring the child back to the hospital.</a:t>
            </a:r>
          </a:p>
          <a:p>
            <a:pPr>
              <a:lnSpc>
                <a:spcPct val="100000"/>
              </a:lnSpc>
              <a:buSzPct val="25000"/>
              <a:buFont typeface="Wingdings 2" charset="2"/>
              <a:buChar char=""/>
            </a:pPr>
            <a:r>
              <a:rPr sz="2400" lang="en-US">
                <a:solidFill>
                  <a:srgbClr val="000000"/>
                </a:solidFill>
                <a:latin typeface="Mongolian Baiti"/>
              </a:rPr>
              <a:t>Stores vaccine according to heat and light sensitivity.</a:t>
            </a:r>
          </a:p>
          <a:p>
            <a:pPr>
              <a:lnSpc>
                <a:spcPct val="100000"/>
              </a:lnSpc>
              <a:buSzPct val="25000"/>
              <a:buFont typeface="Wingdings 2" charset="2"/>
              <a:buChar char=""/>
            </a:pPr>
            <a:r>
              <a:rPr sz="2400" lang="en-US">
                <a:solidFill>
                  <a:srgbClr val="000000"/>
                </a:solidFill>
                <a:latin typeface="Mongolian Baiti"/>
              </a:rPr>
              <a:t>Check the general condition of the child and  allergy before  administration of vaccine.</a:t>
            </a:r>
          </a:p>
          <a:p>
            <a:pPr>
              <a:lnSpc>
                <a:spcPct val="100000"/>
              </a:lnSpc>
              <a:buSzPct val="25000"/>
              <a:buFont typeface="Wingdings 2" charset="2"/>
              <a:buChar char=""/>
            </a:pPr>
            <a:r>
              <a:rPr sz="2400" lang="en-US">
                <a:solidFill>
                  <a:srgbClr val="000000"/>
                </a:solidFill>
                <a:latin typeface="Mongolian Baiti"/>
              </a:rPr>
              <a:t>Report and document any  adverse effect (AEFI) following immunization.</a:t>
            </a:r>
          </a:p>
          <a:p>
            <a:pPr>
              <a:lnSpc>
                <a:spcPct val="100000"/>
              </a:lnSpc>
            </a:p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35" name="TextShape 1"/>
          <p:cNvSpPr txBox="1"/>
          <p:nvPr/>
        </p:nvSpPr>
        <p:spPr>
          <a:xfrm>
            <a:off x="457200" y="704160"/>
            <a:ext cx="8229240" cy="1142640"/>
          </a:xfrm>
          <a:prstGeom prst="rect"/>
        </p:spPr>
        <p:txBody>
          <a:bodyPr anchor="b" bIns="0" lIns="0" rIns="0" tIns="45000"/>
          <a:p>
            <a:pPr>
              <a:lnSpc>
                <a:spcPct val="100000"/>
              </a:lnSpc>
            </a:pPr>
            <a:r>
              <a:rPr b="1" sz="2400" lang="en-US">
                <a:solidFill>
                  <a:srgbClr val="04617B"/>
                </a:solidFill>
                <a:latin typeface="Calibri"/>
              </a:rPr>
              <a:t>PREPARATION OF STATIC OR FIXED IMMUNIZATION SERVICES</a:t>
            </a:r>
          </a:p>
        </p:txBody>
      </p:sp>
      <p:sp>
        <p:nvSpPr>
          <p:cNvPr id="1048736"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Prepare the list of all that is needed which are:</a:t>
            </a:r>
          </a:p>
          <a:p>
            <a:pPr lvl="1">
              <a:lnSpc>
                <a:spcPct val="100000"/>
              </a:lnSpc>
              <a:buSzPct val="25000"/>
              <a:buFont typeface="Wingdings 2" charset="2"/>
              <a:buChar char=""/>
            </a:pPr>
            <a:r>
              <a:rPr sz="2400" lang="en-US">
                <a:solidFill>
                  <a:srgbClr val="000000"/>
                </a:solidFill>
                <a:latin typeface="Mongolian Baiti"/>
              </a:rPr>
              <a:t>Cold boxes, ice packs, autos table needles, syringes, needles and other drugs that may be needed in case of sick children scissors, vitamin A capsules  dewormers and paracetamol.</a:t>
            </a:r>
          </a:p>
          <a:p>
            <a:pPr>
              <a:lnSpc>
                <a:spcPct val="100000"/>
              </a:lnSpc>
              <a:buSzPct val="25000"/>
              <a:buFont typeface="Wingdings 2" charset="2"/>
              <a:buChar char=""/>
            </a:pPr>
            <a:r>
              <a:rPr sz="2600" lang="en-US">
                <a:solidFill>
                  <a:srgbClr val="000000"/>
                </a:solidFill>
                <a:latin typeface="Mongolian Baiti"/>
              </a:rPr>
              <a:t>Health reading material which include:</a:t>
            </a:r>
          </a:p>
          <a:p>
            <a:pPr lvl="1">
              <a:lnSpc>
                <a:spcPct val="100000"/>
              </a:lnSpc>
              <a:buSzPct val="25000"/>
              <a:buFont typeface="Wingdings 2" charset="2"/>
              <a:buChar char=""/>
            </a:pPr>
            <a:r>
              <a:rPr sz="2400" lang="en-US">
                <a:solidFill>
                  <a:srgbClr val="000000"/>
                </a:solidFill>
                <a:latin typeface="Mongolian Baiti"/>
              </a:rPr>
              <a:t>Mother child booklet, permanent register for drugs, tally sheet , immunization summary sheet, pen and plain papers.</a:t>
            </a:r>
          </a:p>
          <a:p>
            <a:pPr>
              <a:lnSpc>
                <a:spcPct val="100000"/>
              </a:lnSpc>
              <a:buSzPct val="25000"/>
              <a:buFont typeface="Wingdings 2" charset="2"/>
              <a:buChar char=""/>
            </a:pPr>
            <a:r>
              <a:rPr sz="2600" lang="en-US">
                <a:solidFill>
                  <a:srgbClr val="000000"/>
                </a:solidFill>
                <a:latin typeface="Mongolian Baiti"/>
              </a:rPr>
              <a:t>Estimate the number to be vaccinated</a:t>
            </a:r>
          </a:p>
          <a:p>
            <a:pPr lvl="1">
              <a:lnSpc>
                <a:spcPct val="100000"/>
              </a:lnSpc>
              <a:buSzPct val="25000"/>
              <a:buFont typeface="Wingdings 2" charset="2"/>
              <a:buChar char=""/>
            </a:pPr>
            <a:r>
              <a:rPr sz="2400" lang="en-US">
                <a:solidFill>
                  <a:srgbClr val="000000"/>
                </a:solidFill>
                <a:latin typeface="Mongolian Baiti"/>
              </a:rPr>
              <a:t>3-4% under one year.</a:t>
            </a:r>
          </a:p>
          <a:p>
            <a:pPr lvl="1">
              <a:lnSpc>
                <a:spcPct val="100000"/>
              </a:lnSpc>
              <a:buSzPct val="25000"/>
              <a:buFont typeface="Wingdings 2" charset="2"/>
              <a:buChar char=""/>
            </a:pPr>
            <a:r>
              <a:rPr sz="2400" lang="en-US">
                <a:solidFill>
                  <a:srgbClr val="000000"/>
                </a:solidFill>
                <a:latin typeface="Mongolian Baiti"/>
              </a:rPr>
              <a:t>3-4% pregnant woman.</a:t>
            </a:r>
          </a:p>
          <a:p>
            <a:pPr lvl="1">
              <a:lnSpc>
                <a:spcPct val="100000"/>
              </a:lnSpc>
              <a:buSzPct val="25000"/>
              <a:buFont typeface="Wingdings 2" charset="2"/>
              <a:buChar char=""/>
            </a:pPr>
            <a:r>
              <a:rPr sz="2400" lang="en-US">
                <a:solidFill>
                  <a:srgbClr val="000000"/>
                </a:solidFill>
                <a:latin typeface="Mongolian Baiti"/>
              </a:rPr>
              <a:t>20-25 woman of reproductive  age.</a:t>
            </a:r>
          </a:p>
          <a:p>
            <a:pPr>
              <a:lnSpc>
                <a:spcPct val="100000"/>
              </a:lnSpc>
            </a:pPr>
          </a:p>
          <a:p>
            <a:pPr>
              <a:lnSpc>
                <a:spcPct val="100000"/>
              </a:lnSpc>
            </a:p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37"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38"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000" lang="en-US">
                <a:solidFill>
                  <a:srgbClr val="000000"/>
                </a:solidFill>
                <a:latin typeface="Mongolian Baiti"/>
              </a:rPr>
              <a:t>Estimate the quality of vaccine material.</a:t>
            </a:r>
            <a:endParaRPr sz="2000"/>
          </a:p>
          <a:p>
            <a:pPr>
              <a:lnSpc>
                <a:spcPct val="100000"/>
              </a:lnSpc>
              <a:buSzPct val="25000"/>
              <a:buFont typeface="Wingdings 2" charset="2"/>
              <a:buChar char=""/>
            </a:pPr>
            <a:r>
              <a:rPr dirty="0" sz="2000" lang="en-US">
                <a:solidFill>
                  <a:srgbClr val="000000"/>
                </a:solidFill>
                <a:latin typeface="Mongolian Baiti"/>
              </a:rPr>
              <a:t>Ensure there are enough staff for immunization.</a:t>
            </a:r>
            <a:endParaRPr sz="2000"/>
          </a:p>
          <a:p>
            <a:pPr>
              <a:lnSpc>
                <a:spcPct val="100000"/>
              </a:lnSpc>
              <a:buSzPct val="25000"/>
              <a:buFont typeface="Wingdings 2" charset="2"/>
              <a:buChar char=""/>
            </a:pPr>
            <a:r>
              <a:rPr b="1" dirty="0" sz="2000" lang="en-US">
                <a:solidFill>
                  <a:srgbClr val="000000"/>
                </a:solidFill>
                <a:latin typeface="Constantia"/>
              </a:rPr>
              <a:t>PROCESS</a:t>
            </a:r>
            <a:endParaRPr sz="2000"/>
          </a:p>
          <a:p>
            <a:pPr>
              <a:lnSpc>
                <a:spcPct val="100000"/>
              </a:lnSpc>
              <a:buSzPct val="25000"/>
              <a:buFont typeface="Wingdings 2" charset="2"/>
              <a:buChar char=""/>
            </a:pPr>
            <a:r>
              <a:rPr b="1" dirty="0" sz="2000" lang="en-US">
                <a:solidFill>
                  <a:srgbClr val="000000"/>
                </a:solidFill>
                <a:latin typeface="Constantia"/>
              </a:rPr>
              <a:t>R</a:t>
            </a:r>
            <a:r>
              <a:rPr dirty="0" sz="2000" lang="en-US">
                <a:solidFill>
                  <a:srgbClr val="000000"/>
                </a:solidFill>
                <a:latin typeface="Mongolian Baiti"/>
              </a:rPr>
              <a:t>egister all children who have come and these are to be immunized on permanent record book.</a:t>
            </a:r>
            <a:endParaRPr sz="2000"/>
          </a:p>
          <a:p>
            <a:pPr>
              <a:lnSpc>
                <a:spcPct val="100000"/>
              </a:lnSpc>
              <a:buSzPct val="25000"/>
              <a:buFont typeface="Wingdings 2" charset="2"/>
              <a:buChar char=""/>
            </a:pPr>
            <a:r>
              <a:rPr dirty="0" sz="2000" lang="en-US">
                <a:solidFill>
                  <a:srgbClr val="000000"/>
                </a:solidFill>
                <a:latin typeface="Mongolian Baiti"/>
              </a:rPr>
              <a:t>Weigh all children.</a:t>
            </a:r>
            <a:endParaRPr sz="2000"/>
          </a:p>
          <a:p>
            <a:pPr>
              <a:lnSpc>
                <a:spcPct val="100000"/>
              </a:lnSpc>
              <a:buSzPct val="25000"/>
              <a:buFont typeface="Wingdings 2" charset="2"/>
              <a:buChar char=""/>
            </a:pPr>
            <a:r>
              <a:rPr dirty="0" sz="2000" lang="en-US">
                <a:solidFill>
                  <a:srgbClr val="000000"/>
                </a:solidFill>
                <a:latin typeface="Mongolian Baiti"/>
              </a:rPr>
              <a:t> screen all children to be immunized from mother child booklet and check for he or she have received immunization as required, age of the child and corresponding vaccine to be given  and give those who have not received and indicate dates.</a:t>
            </a:r>
            <a:endParaRPr sz="2000"/>
          </a:p>
          <a:p>
            <a:pPr>
              <a:lnSpc>
                <a:spcPct val="100000"/>
              </a:lnSpc>
              <a:buSzPct val="25000"/>
              <a:buFont typeface="Wingdings 2" charset="2"/>
              <a:buChar char=""/>
            </a:pPr>
            <a:r>
              <a:rPr dirty="0" sz="2000" lang="en-US">
                <a:solidFill>
                  <a:srgbClr val="000000"/>
                </a:solidFill>
                <a:latin typeface="Mongolian Baiti"/>
              </a:rPr>
              <a:t>Provide mothers with nutritional advice.</a:t>
            </a:r>
            <a:endParaRPr sz="2000"/>
          </a:p>
          <a:p>
            <a:pPr>
              <a:lnSpc>
                <a:spcPct val="100000"/>
              </a:lnSpc>
              <a:buSzPct val="25000"/>
              <a:buFont typeface="Wingdings 2" charset="2"/>
              <a:buChar char=""/>
            </a:pPr>
            <a:r>
              <a:rPr dirty="0" sz="2000" lang="en-US">
                <a:solidFill>
                  <a:srgbClr val="000000"/>
                </a:solidFill>
                <a:latin typeface="Mongolian Baiti"/>
              </a:rPr>
              <a:t>Treat sick children and immunize children and woman according to schedule.</a:t>
            </a:r>
            <a:endParaRPr sz="2000"/>
          </a:p>
          <a:p>
            <a:pPr>
              <a:lnSpc>
                <a:spcPct val="100000"/>
              </a:lnSpc>
              <a:buSzPct val="25000"/>
              <a:buFont typeface="Wingdings 2" charset="2"/>
              <a:buChar char=""/>
            </a:pPr>
            <a:r>
              <a:rPr dirty="0" sz="2000" lang="en-US">
                <a:solidFill>
                  <a:srgbClr val="000000"/>
                </a:solidFill>
                <a:latin typeface="Mongolian Baiti"/>
              </a:rPr>
              <a:t>Give health messages and make proper records.</a:t>
            </a:r>
            <a:endParaRPr sz="2000"/>
          </a:p>
          <a:p>
            <a:pPr>
              <a:lnSpc>
                <a:spcPct val="100000"/>
              </a:lnSpc>
            </a:pPr>
          </a:p>
          <a:p>
            <a:pPr>
              <a:lnSpc>
                <a:spcPct val="100000"/>
              </a:lnSpc>
            </a:p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39"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40"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sz="2600" lang="en-US">
                <a:solidFill>
                  <a:srgbClr val="000000"/>
                </a:solidFill>
                <a:latin typeface="Mongolian Baiti"/>
              </a:rPr>
              <a:t>PROCEDURE</a:t>
            </a:r>
          </a:p>
          <a:p>
            <a:pPr>
              <a:lnSpc>
                <a:spcPct val="100000"/>
              </a:lnSpc>
              <a:buSzPct val="25000"/>
              <a:buFont typeface="Wingdings 2" charset="2"/>
              <a:buChar char=""/>
            </a:pPr>
            <a:r>
              <a:rPr sz="2600" lang="en-US">
                <a:solidFill>
                  <a:srgbClr val="000000"/>
                </a:solidFill>
                <a:latin typeface="Mongolian Baiti"/>
              </a:rPr>
              <a:t>Great the mother and ask her if the child is sick.</a:t>
            </a:r>
          </a:p>
          <a:p>
            <a:pPr>
              <a:lnSpc>
                <a:spcPct val="100000"/>
              </a:lnSpc>
              <a:buSzPct val="25000"/>
              <a:buFont typeface="Wingdings 2" charset="2"/>
              <a:buChar char=""/>
            </a:pPr>
            <a:r>
              <a:rPr sz="2600" lang="en-US">
                <a:solidFill>
                  <a:srgbClr val="000000"/>
                </a:solidFill>
                <a:latin typeface="Mongolian Baiti"/>
              </a:rPr>
              <a:t>Weigh the child and give nutritious advice.</a:t>
            </a:r>
          </a:p>
          <a:p>
            <a:pPr>
              <a:lnSpc>
                <a:spcPct val="100000"/>
              </a:lnSpc>
              <a:buSzPct val="25000"/>
              <a:buFont typeface="Wingdings 2" charset="2"/>
              <a:buChar char=""/>
            </a:pPr>
            <a:r>
              <a:rPr sz="2600" lang="en-US">
                <a:solidFill>
                  <a:srgbClr val="000000"/>
                </a:solidFill>
                <a:latin typeface="Mongolian Baiti"/>
              </a:rPr>
              <a:t>Check child for BCG scar and ask mother her TT status.</a:t>
            </a:r>
          </a:p>
          <a:p>
            <a:pPr>
              <a:lnSpc>
                <a:spcPct val="100000"/>
              </a:lnSpc>
              <a:buSzPct val="25000"/>
              <a:buFont typeface="Wingdings 2" charset="2"/>
              <a:buChar char=""/>
            </a:pPr>
            <a:r>
              <a:rPr sz="2600" lang="en-US">
                <a:solidFill>
                  <a:srgbClr val="000000"/>
                </a:solidFill>
                <a:latin typeface="Mongolian Baiti"/>
              </a:rPr>
              <a:t>Determine which vaccine should be given.</a:t>
            </a:r>
          </a:p>
          <a:p>
            <a:pPr>
              <a:lnSpc>
                <a:spcPct val="100000"/>
              </a:lnSpc>
              <a:buSzPct val="25000"/>
              <a:buFont typeface="Wingdings 2" charset="2"/>
              <a:buChar char=""/>
            </a:pPr>
            <a:r>
              <a:rPr sz="2600" lang="en-US">
                <a:solidFill>
                  <a:srgbClr val="000000"/>
                </a:solidFill>
                <a:latin typeface="Mongolian Baiti"/>
              </a:rPr>
              <a:t>Give vaccine and record in the register and mother child booklet.</a:t>
            </a:r>
          </a:p>
          <a:p>
            <a:pPr>
              <a:lnSpc>
                <a:spcPct val="100000"/>
              </a:lnSpc>
              <a:buSzPct val="25000"/>
              <a:buFont typeface="Wingdings 2" charset="2"/>
              <a:buChar char=""/>
            </a:pPr>
            <a:r>
              <a:rPr sz="2600" lang="en-US">
                <a:solidFill>
                  <a:srgbClr val="000000"/>
                </a:solidFill>
                <a:latin typeface="Mongolian Baiti"/>
              </a:rPr>
              <a:t>Tell the mother about the reaction and side effect of the vaccine.</a:t>
            </a:r>
          </a:p>
          <a:p>
            <a:pPr>
              <a:lnSpc>
                <a:spcPct val="100000"/>
              </a:lnSpc>
              <a:buSzPct val="25000"/>
              <a:buFont typeface="Wingdings 2" charset="2"/>
              <a:buChar char=""/>
            </a:pPr>
            <a:r>
              <a:rPr sz="2600" lang="en-US">
                <a:solidFill>
                  <a:srgbClr val="000000"/>
                </a:solidFill>
                <a:latin typeface="Mongolian Baiti"/>
              </a:rPr>
              <a:t>Thank the mother and let her ask any question.</a:t>
            </a:r>
          </a:p>
          <a:p>
            <a:pPr>
              <a:lnSpc>
                <a:spcPct val="100000"/>
              </a:lnSpc>
            </a:p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36" name="CustomShape 1"/>
          <p:cNvSpPr/>
          <p:nvPr/>
        </p:nvSpPr>
        <p:spPr>
          <a:xfrm>
            <a:off x="457200" y="704160"/>
            <a:ext cx="8228880" cy="1142280"/>
          </a:xfrm>
          <a:prstGeom prst="rect"/>
          <a:noFill/>
          <a:ln>
            <a:noFill/>
          </a:ln>
        </p:spPr>
        <p:txBody>
          <a:bodyPr anchor="b" bIns="0" lIns="0" rIns="0" tIns="45000"/>
          <a:p>
            <a:pPr algn="ctr">
              <a:lnSpc>
                <a:spcPct val="100000"/>
              </a:lnSpc>
            </a:pPr>
            <a:r>
              <a:rPr b="1" dirty="0" sz="3200" lang="en-US" smtClean="0">
                <a:solidFill>
                  <a:srgbClr val="04617B"/>
                </a:solidFill>
                <a:latin typeface="Calibri"/>
              </a:rPr>
              <a:t>EXTERNAL </a:t>
            </a:r>
            <a:r>
              <a:rPr b="1" dirty="0" sz="3200" lang="en-US">
                <a:solidFill>
                  <a:srgbClr val="04617B"/>
                </a:solidFill>
                <a:latin typeface="Calibri"/>
              </a:rPr>
              <a:t>ENVIRONMENT </a:t>
            </a:r>
            <a:r>
              <a:rPr b="1" dirty="0" sz="3200" lang="en-US" smtClean="0">
                <a:solidFill>
                  <a:srgbClr val="04617B"/>
                </a:solidFill>
                <a:latin typeface="Calibri"/>
              </a:rPr>
              <a:t>IMMUNIZATION PROGRAMMES</a:t>
            </a:r>
            <a:endParaRPr sz="3200"/>
          </a:p>
        </p:txBody>
      </p:sp>
      <p:sp>
        <p:nvSpPr>
          <p:cNvPr id="1048637" name="CustomShape 2"/>
          <p:cNvSpPr/>
          <p:nvPr/>
        </p:nvSpPr>
        <p:spPr>
          <a:xfrm>
            <a:off x="457200" y="1828800"/>
            <a:ext cx="8228880" cy="4494960"/>
          </a:xfrm>
          <a:prstGeom prst="rect"/>
          <a:noFill/>
          <a:ln>
            <a:noFill/>
          </a:ln>
        </p:spPr>
        <p:txBody>
          <a:bodyPr bIns="45000" lIns="90000" rIns="90000" tIns="45000"/>
          <a:p>
            <a:pPr>
              <a:lnSpc>
                <a:spcPct val="100000"/>
              </a:lnSpc>
              <a:buSzPct val="25000"/>
              <a:buFont typeface="Wingdings 2" charset="2"/>
              <a:buChar char=""/>
            </a:pPr>
            <a:r>
              <a:rPr b="1" dirty="0" sz="2800" lang="en-US">
                <a:solidFill>
                  <a:srgbClr val="000000"/>
                </a:solidFill>
                <a:latin typeface="Mongolian Baiti"/>
              </a:rPr>
              <a:t>CHALLENGES</a:t>
            </a:r>
          </a:p>
          <a:p>
            <a:pPr>
              <a:lnSpc>
                <a:spcPct val="100000"/>
              </a:lnSpc>
              <a:buSzPct val="25000"/>
              <a:buFont typeface="Wingdings 2" charset="2"/>
              <a:buChar char=""/>
            </a:pPr>
            <a:r>
              <a:rPr dirty="0" sz="2800" lang="en-US">
                <a:solidFill>
                  <a:srgbClr val="000000"/>
                </a:solidFill>
                <a:latin typeface="Mongolian Baiti"/>
              </a:rPr>
              <a:t>Emergency of new vaccine e.g. Rota virus and Pentavalent.</a:t>
            </a:r>
          </a:p>
          <a:p>
            <a:pPr>
              <a:lnSpc>
                <a:spcPct val="100000"/>
              </a:lnSpc>
              <a:buSzPct val="25000"/>
              <a:buFont typeface="Wingdings 2" charset="2"/>
              <a:buChar char=""/>
            </a:pPr>
            <a:r>
              <a:rPr dirty="0" sz="2800" lang="en-US">
                <a:solidFill>
                  <a:srgbClr val="000000"/>
                </a:solidFill>
                <a:latin typeface="Mongolian Baiti"/>
              </a:rPr>
              <a:t>Emergency of new technology.</a:t>
            </a:r>
          </a:p>
          <a:p>
            <a:pPr>
              <a:lnSpc>
                <a:spcPct val="100000"/>
              </a:lnSpc>
              <a:buSzPct val="25000"/>
              <a:buFont typeface="Wingdings 2" charset="2"/>
              <a:buChar char=""/>
            </a:pPr>
            <a:r>
              <a:rPr dirty="0" sz="2800" lang="en-US">
                <a:solidFill>
                  <a:srgbClr val="000000"/>
                </a:solidFill>
                <a:latin typeface="Mongolian Baiti"/>
              </a:rPr>
              <a:t>Decentralization and other health sector reforms.</a:t>
            </a:r>
          </a:p>
          <a:p>
            <a:pPr>
              <a:lnSpc>
                <a:spcPct val="100000"/>
              </a:lnSpc>
              <a:buSzPct val="25000"/>
              <a:buFont typeface="Wingdings" charset="2"/>
              <a:buChar char=""/>
            </a:pPr>
            <a:r>
              <a:rPr dirty="0" sz="2800" lang="en-US">
                <a:solidFill>
                  <a:srgbClr val="000000"/>
                </a:solidFill>
                <a:latin typeface="Mongolian Baiti"/>
              </a:rPr>
              <a:t>To ensure continuity of immunization EPI staffs have to learn ways to this changes by the use of-</a:t>
            </a:r>
          </a:p>
          <a:p>
            <a:pPr lvl="1">
              <a:lnSpc>
                <a:spcPct val="100000"/>
              </a:lnSpc>
              <a:buSzPct val="25000"/>
              <a:buFont typeface="Wingdings" charset="2"/>
              <a:buChar char=""/>
            </a:pPr>
            <a:r>
              <a:rPr dirty="0" sz="2400" lang="en-US">
                <a:solidFill>
                  <a:srgbClr val="000000"/>
                </a:solidFill>
                <a:latin typeface="Mongolian Baiti"/>
              </a:rPr>
              <a:t>Problem solving technique.</a:t>
            </a:r>
          </a:p>
          <a:p>
            <a:pPr lvl="1">
              <a:lnSpc>
                <a:spcPct val="100000"/>
              </a:lnSpc>
              <a:buSzPct val="25000"/>
              <a:buFont typeface="Wingdings" charset="2"/>
              <a:buChar char=""/>
            </a:pPr>
            <a:r>
              <a:rPr dirty="0" sz="2400" lang="en-US">
                <a:solidFill>
                  <a:srgbClr val="000000"/>
                </a:solidFill>
                <a:latin typeface="Mongolian Baiti"/>
              </a:rPr>
              <a:t>Setting priorities.</a:t>
            </a:r>
          </a:p>
          <a:p>
            <a:pPr lvl="1">
              <a:lnSpc>
                <a:spcPct val="100000"/>
              </a:lnSpc>
              <a:buSzPct val="25000"/>
              <a:buFont typeface="Wingdings" charset="2"/>
              <a:buChar char=""/>
            </a:pPr>
            <a:r>
              <a:rPr dirty="0" sz="2400" lang="en-US">
                <a:solidFill>
                  <a:srgbClr val="000000"/>
                </a:solidFill>
                <a:latin typeface="Mongolian Baiti"/>
              </a:rPr>
              <a:t>Decision making.</a:t>
            </a:r>
          </a:p>
          <a:p>
            <a:pPr lvl="1">
              <a:lnSpc>
                <a:spcPct val="100000"/>
              </a:lnSpc>
              <a:buSzPct val="25000"/>
              <a:buFont typeface="Wingdings" charset="2"/>
              <a:buChar char=""/>
            </a:pPr>
            <a:r>
              <a:rPr dirty="0" sz="2400" lang="en-US">
                <a:solidFill>
                  <a:srgbClr val="000000"/>
                </a:solidFill>
                <a:latin typeface="Mongolian Baiti"/>
              </a:rPr>
              <a:t>Managing time, </a:t>
            </a:r>
            <a:r>
              <a:rPr dirty="0" sz="2400" lang="en-US" smtClean="0">
                <a:solidFill>
                  <a:srgbClr val="000000"/>
                </a:solidFill>
                <a:latin typeface="Mongolian Baiti"/>
              </a:rPr>
              <a:t>human, finance </a:t>
            </a:r>
            <a:r>
              <a:rPr dirty="0" sz="2400" lang="en-US">
                <a:solidFill>
                  <a:srgbClr val="000000"/>
                </a:solidFill>
                <a:latin typeface="Mongolian Baiti"/>
              </a:rPr>
              <a:t>and material.</a:t>
            </a:r>
          </a:p>
          <a:p>
            <a:pPr>
              <a:lnSpc>
                <a:spcPct val="100000"/>
              </a:lnSpc>
            </a:p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04" name="Title 1"/>
          <p:cNvSpPr>
            <a:spLocks noGrp="1"/>
          </p:cNvSpPr>
          <p:nvPr>
            <p:ph type="title"/>
          </p:nvPr>
        </p:nvSpPr>
        <p:spPr/>
        <p:txBody>
          <a:bodyPr>
            <a:normAutofit fontScale="90000"/>
          </a:bodyPr>
          <a:p>
            <a:r>
              <a:rPr dirty="0" lang="en-US" smtClean="0">
                <a:latin typeface="Calibri" pitchFamily="34" charset="0"/>
                <a:cs typeface="Calibri" pitchFamily="34" charset="0"/>
              </a:rPr>
              <a:t>GENERAL GUIDELINES OF VACCINE ADMINISTRATION.</a:t>
            </a:r>
            <a:endParaRPr dirty="0" lang="en-US"/>
          </a:p>
        </p:txBody>
      </p:sp>
      <p:sp>
        <p:nvSpPr>
          <p:cNvPr id="1048605" name="Content Placeholder 2"/>
          <p:cNvSpPr>
            <a:spLocks noGrp="1"/>
          </p:cNvSpPr>
          <p:nvPr>
            <p:ph idx="1"/>
          </p:nvPr>
        </p:nvSpPr>
        <p:spPr>
          <a:xfrm>
            <a:off x="457200" y="1481328"/>
            <a:ext cx="8229600" cy="5148072"/>
          </a:xfrm>
        </p:spPr>
        <p:txBody>
          <a:bodyPr>
            <a:normAutofit fontScale="95833" lnSpcReduction="20000"/>
          </a:bodyPr>
          <a:p>
            <a:r>
              <a:rPr dirty="0" sz="2400" lang="en-US" smtClean="0">
                <a:latin typeface="Mongolian Baiti" pitchFamily="66" charset="0"/>
                <a:cs typeface="Mongolian Baiti" pitchFamily="66" charset="0"/>
              </a:rPr>
              <a:t>The ministry of health will ensure that there is sustained demand for all available vaccines to all eligible Kenyans.</a:t>
            </a:r>
          </a:p>
          <a:p>
            <a:r>
              <a:rPr dirty="0" sz="2400" lang="en-US" smtClean="0">
                <a:latin typeface="Mongolian Baiti" pitchFamily="66" charset="0"/>
                <a:cs typeface="Mongolian Baiti" pitchFamily="66" charset="0"/>
              </a:rPr>
              <a:t>All vaccines for human use in Kenya must meet the quality requirements as determined by the pharmacy and poisons board and must be dully approved for use within the country by the pharmacy and poisons board.</a:t>
            </a:r>
          </a:p>
          <a:p>
            <a:r>
              <a:rPr dirty="0" sz="2400" lang="en-US" smtClean="0">
                <a:latin typeface="Mongolian Baiti" pitchFamily="66" charset="0"/>
                <a:cs typeface="Mongolian Baiti" pitchFamily="66" charset="0"/>
              </a:rPr>
              <a:t> all vaccines for human use must be certified as safe under normal circumstances of use. All known and unknown adverse effects of specific brands shd be well articulated.</a:t>
            </a:r>
          </a:p>
          <a:p>
            <a:r>
              <a:rPr dirty="0" sz="2400" lang="en-US" smtClean="0">
                <a:latin typeface="Mongolian Baiti" pitchFamily="66" charset="0"/>
                <a:cs typeface="Mongolian Baiti" pitchFamily="66" charset="0"/>
              </a:rPr>
              <a:t>Where the safety profile of a specific vaccine cannot be guaranteed but the risk of the disease is serious, then  the vaccine shd be administered after obtaining consent from the client.</a:t>
            </a:r>
            <a:endParaRPr dirty="0" sz="2400" lang="en-US">
              <a:latin typeface="Mongolian Baiti" pitchFamily="66" charset="0"/>
              <a:cs typeface="Mongolian Baiti" pitchFamily="66"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00" name="Content Placeholder 1"/>
          <p:cNvSpPr>
            <a:spLocks noGrp="1"/>
          </p:cNvSpPr>
          <p:nvPr>
            <p:ph idx="1"/>
          </p:nvPr>
        </p:nvSpPr>
        <p:spPr>
          <a:xfrm>
            <a:off x="457200" y="1447800"/>
            <a:ext cx="8229600" cy="5029200"/>
          </a:xfrm>
        </p:spPr>
        <p:txBody>
          <a:bodyPr>
            <a:normAutofit fontScale="95833" lnSpcReduction="20000"/>
          </a:bodyPr>
          <a:p>
            <a:r>
              <a:rPr dirty="0" sz="2400" lang="en-US" smtClean="0">
                <a:latin typeface="Mongolian Baiti" pitchFamily="66" charset="0"/>
                <a:cs typeface="Mongolian Baiti" pitchFamily="66" charset="0"/>
              </a:rPr>
              <a:t>all  vaccines intended for simultaneous use with other antigens must be proven immunologically effective in the presence of the other vaccine and must not significantly interfere with  the immune response to the other vaccine.</a:t>
            </a:r>
          </a:p>
          <a:p>
            <a:r>
              <a:rPr dirty="0" sz="2400" lang="en-US" smtClean="0">
                <a:latin typeface="Mongolian Baiti" pitchFamily="66" charset="0"/>
                <a:cs typeface="Mongolian Baiti" pitchFamily="66" charset="0"/>
              </a:rPr>
              <a:t>Administration of vaccine outside the national immunization schedule shd be guided by the known disease burden/risk of the area/region of specific individual/community risk of exposure to the targeted disease or a specific medical condition of the client.</a:t>
            </a:r>
          </a:p>
          <a:p>
            <a:r>
              <a:rPr dirty="0" sz="2400" lang="en-US" smtClean="0">
                <a:latin typeface="Mongolian Baiti" pitchFamily="66" charset="0"/>
                <a:cs typeface="Mongolian Baiti" pitchFamily="66" charset="0"/>
              </a:rPr>
              <a:t>All vaccines shd be stored in specialized medical refrigerators as  prescribed by WHO.</a:t>
            </a:r>
          </a:p>
          <a:p>
            <a:r>
              <a:rPr dirty="0" sz="2400" lang="en-US" smtClean="0">
                <a:latin typeface="Mongolian Baiti" pitchFamily="66" charset="0"/>
                <a:cs typeface="Mongolian Baiti" pitchFamily="66" charset="0"/>
              </a:rPr>
              <a:t>All injectable vaccines must be administered by duly registered HCWs.</a:t>
            </a:r>
            <a:endParaRPr dirty="0" sz="2400" lang="en-US">
              <a:latin typeface="Mongolian Baiti" pitchFamily="66" charset="0"/>
              <a:cs typeface="Mongolian Baiti" pitchFamily="66" charset="0"/>
            </a:endParaRPr>
          </a:p>
        </p:txBody>
      </p:sp>
      <p:sp>
        <p:nvSpPr>
          <p:cNvPr id="1048601" name="Title 2"/>
          <p:cNvSpPr>
            <a:spLocks noGrp="1"/>
          </p:cNvSpPr>
          <p:nvPr>
            <p:ph type="title"/>
          </p:nvPr>
        </p:nvSpPr>
        <p:spPr/>
        <p:txBody>
          <a:bodyPr/>
          <a:p>
            <a:r>
              <a:rPr dirty="0" lang="en-US" smtClean="0">
                <a:solidFill>
                  <a:schemeClr val="tx1"/>
                </a:solidFill>
                <a:latin typeface="Calibri" pitchFamily="34" charset="0"/>
                <a:cs typeface="Calibri" pitchFamily="34" charset="0"/>
              </a:rPr>
              <a:t>CONT</a:t>
            </a:r>
            <a:r>
              <a:rPr dirty="0" lang="en-US" smtClean="0">
                <a:latin typeface="Calibri" pitchFamily="34" charset="0"/>
                <a:cs typeface="Calibri" pitchFamily="34" charset="0"/>
              </a:rPr>
              <a:t>……………</a:t>
            </a:r>
            <a:endParaRPr dirty="0" lang="en-US">
              <a:latin typeface="Calibri" pitchFamily="34" charset="0"/>
              <a:cs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596" name="Content Placeholder 1"/>
          <p:cNvSpPr>
            <a:spLocks noGrp="1"/>
          </p:cNvSpPr>
          <p:nvPr>
            <p:ph idx="1"/>
          </p:nvPr>
        </p:nvSpPr>
        <p:spPr/>
        <p:txBody>
          <a:bodyPr>
            <a:normAutofit/>
          </a:bodyPr>
          <a:p>
            <a:r>
              <a:rPr dirty="0" sz="2400" lang="en-US" smtClean="0">
                <a:latin typeface="Mongolian Baiti" pitchFamily="66" charset="0"/>
                <a:cs typeface="Mongolian Baiti" pitchFamily="66" charset="0"/>
              </a:rPr>
              <a:t>all injectable vaccines are to be administered using non-reusable injection devises.</a:t>
            </a:r>
          </a:p>
          <a:p>
            <a:r>
              <a:rPr dirty="0" sz="2400" lang="en-US" smtClean="0">
                <a:latin typeface="Mongolian Baiti" pitchFamily="66" charset="0"/>
                <a:cs typeface="Mongolian Baiti" pitchFamily="66" charset="0"/>
              </a:rPr>
              <a:t>Reconstitution of all freeze dried vaccines shd be done by there matched diluents as provided by the manufacturer.</a:t>
            </a:r>
          </a:p>
          <a:p>
            <a:r>
              <a:rPr dirty="0" sz="2400" lang="en-US" smtClean="0">
                <a:latin typeface="Mongolian Baiti" pitchFamily="66" charset="0"/>
                <a:cs typeface="Mongolian Baiti" pitchFamily="66" charset="0"/>
              </a:rPr>
              <a:t>All multidose-vail vaccines must be discarded after the manufacturers prescribed duration.</a:t>
            </a:r>
          </a:p>
          <a:p>
            <a:r>
              <a:rPr dirty="0" sz="2400" lang="en-US" smtClean="0">
                <a:latin typeface="Mongolian Baiti" pitchFamily="66" charset="0"/>
                <a:cs typeface="Mongolian Baiti" pitchFamily="66" charset="0"/>
              </a:rPr>
              <a:t>Screening of immunological status is not advocated for but when </a:t>
            </a:r>
            <a:r>
              <a:rPr sz="2400" lang="en-US" smtClean="0">
                <a:latin typeface="Mongolian Baiti" pitchFamily="66" charset="0"/>
                <a:cs typeface="Mongolian Baiti" pitchFamily="66" charset="0"/>
              </a:rPr>
              <a:t>special circumstances </a:t>
            </a:r>
            <a:r>
              <a:rPr dirty="0" sz="2400" lang="en-US" smtClean="0">
                <a:latin typeface="Mongolian Baiti" pitchFamily="66" charset="0"/>
                <a:cs typeface="Mongolian Baiti" pitchFamily="66" charset="0"/>
              </a:rPr>
              <a:t>dictate this shd be overseen by the qualified  HCW.</a:t>
            </a:r>
          </a:p>
        </p:txBody>
      </p:sp>
      <p:sp>
        <p:nvSpPr>
          <p:cNvPr id="1048597" name="Title 2"/>
          <p:cNvSpPr>
            <a:spLocks noGrp="1"/>
          </p:cNvSpPr>
          <p:nvPr>
            <p:ph type="title"/>
          </p:nvPr>
        </p:nvSpPr>
        <p:spPr/>
        <p:txBody>
          <a:bodyPr/>
          <a:p>
            <a:r>
              <a:rPr dirty="0" lang="en-US" smtClean="0">
                <a:latin typeface="Calibri" pitchFamily="34" charset="0"/>
                <a:cs typeface="Calibri" pitchFamily="34" charset="0"/>
              </a:rPr>
              <a:t>CONT………………..</a:t>
            </a:r>
            <a:endParaRPr dirty="0" lang="en-US">
              <a:latin typeface="Calibri" pitchFamily="34" charset="0"/>
              <a:cs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587" name="TextShape 1"/>
          <p:cNvSpPr txBox="1"/>
          <p:nvPr/>
        </p:nvSpPr>
        <p:spPr>
          <a:xfrm>
            <a:off x="457200" y="704160"/>
            <a:ext cx="8229240" cy="1142640"/>
          </a:xfrm>
          <a:prstGeom prst="rect"/>
        </p:spPr>
        <p:txBody>
          <a:bodyPr anchor="b" bIns="0" lIns="0" rIns="0" tIns="45000"/>
          <a:p>
            <a:pPr>
              <a:lnSpc>
                <a:spcPct val="100000"/>
              </a:lnSpc>
            </a:pPr>
            <a:r>
              <a:rPr b="1" dirty="0" sz="5000" lang="en-US">
                <a:solidFill>
                  <a:srgbClr val="04617B"/>
                </a:solidFill>
                <a:latin typeface="Calibri"/>
              </a:rPr>
              <a:t>MISSED OPPORTUNITIES</a:t>
            </a:r>
          </a:p>
        </p:txBody>
      </p:sp>
      <p:sp>
        <p:nvSpPr>
          <p:cNvPr id="1048588"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This is when one is eligible for vaccination, come to the clinic  and does not get the vaccine for immunization.</a:t>
            </a:r>
            <a:r>
              <a:rPr b="1" sz="2000" lang="en-US">
                <a:solidFill>
                  <a:srgbClr val="000000"/>
                </a:solidFill>
                <a:latin typeface="Constantia"/>
              </a:rPr>
              <a:t> </a:t>
            </a:r>
          </a:p>
          <a:p>
            <a:pPr>
              <a:lnSpc>
                <a:spcPct val="100000"/>
              </a:lnSpc>
              <a:buSzPct val="25000"/>
              <a:buFont typeface="Wingdings" charset="2"/>
              <a:buChar char=""/>
            </a:pPr>
            <a:r>
              <a:rPr b="1" sz="2000" lang="en-US">
                <a:solidFill>
                  <a:srgbClr val="000000"/>
                </a:solidFill>
                <a:latin typeface="Constantia"/>
              </a:rPr>
              <a:t>METHOD OF IDENTIFYING MISSED OPPORTUNITIES</a:t>
            </a:r>
          </a:p>
          <a:p>
            <a:pPr>
              <a:lnSpc>
                <a:spcPct val="100000"/>
              </a:lnSpc>
              <a:buSzPct val="25000"/>
              <a:buFont typeface="Wingdings 2" charset="2"/>
              <a:buChar char=""/>
            </a:pPr>
            <a:r>
              <a:rPr sz="2600" lang="en-US">
                <a:solidFill>
                  <a:srgbClr val="000000"/>
                </a:solidFill>
                <a:latin typeface="Mongolian Baiti"/>
              </a:rPr>
              <a:t>Screening all the under fives whether coming for immunization or for  other reason.</a:t>
            </a:r>
          </a:p>
          <a:p>
            <a:pPr>
              <a:lnSpc>
                <a:spcPct val="100000"/>
              </a:lnSpc>
              <a:buSzPct val="25000"/>
              <a:buFont typeface="Wingdings 2" charset="2"/>
              <a:buChar char=""/>
            </a:pPr>
            <a:r>
              <a:rPr sz="2600" lang="en-US">
                <a:solidFill>
                  <a:srgbClr val="000000"/>
                </a:solidFill>
                <a:latin typeface="Mongolian Baiti"/>
              </a:rPr>
              <a:t>Review of the routine data of reporting diseases.</a:t>
            </a:r>
          </a:p>
          <a:p>
            <a:pPr>
              <a:lnSpc>
                <a:spcPct val="100000"/>
              </a:lnSpc>
              <a:buSzPct val="25000"/>
              <a:buFont typeface="Wingdings 2" charset="2"/>
              <a:buChar char=""/>
            </a:pPr>
            <a:r>
              <a:rPr sz="2600" lang="en-US">
                <a:solidFill>
                  <a:srgbClr val="000000"/>
                </a:solidFill>
                <a:latin typeface="Mongolian Baiti"/>
              </a:rPr>
              <a:t>Conducting a missed opportunity survey.</a:t>
            </a:r>
          </a:p>
          <a:p>
            <a:pPr>
              <a:lnSpc>
                <a:spcPct val="100000"/>
              </a:lnSpc>
            </a:p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594" name="Title 1"/>
          <p:cNvSpPr>
            <a:spLocks noGrp="1"/>
          </p:cNvSpPr>
          <p:nvPr>
            <p:ph type="title"/>
          </p:nvPr>
        </p:nvSpPr>
        <p:spPr/>
        <p:txBody>
          <a:bodyPr>
            <a:normAutofit/>
          </a:bodyPr>
          <a:p>
            <a:r>
              <a:rPr dirty="0" sz="3600" lang="en-US" smtClean="0">
                <a:effectLst/>
              </a:rPr>
              <a:t>CAUSES OS MISSED OPPORTUNITIES</a:t>
            </a:r>
            <a:endParaRPr dirty="0" sz="3600" lang="en-US">
              <a:effectLst/>
            </a:endParaRPr>
          </a:p>
        </p:txBody>
      </p:sp>
      <p:sp>
        <p:nvSpPr>
          <p:cNvPr id="1048595" name="Content Placeholder 2"/>
          <p:cNvSpPr>
            <a:spLocks noGrp="1"/>
          </p:cNvSpPr>
          <p:nvPr>
            <p:ph idx="1"/>
          </p:nvPr>
        </p:nvSpPr>
        <p:spPr/>
        <p:txBody>
          <a:bodyPr/>
          <a:p>
            <a:r>
              <a:rPr dirty="0" lang="en-US" smtClean="0">
                <a:latin typeface="Mongolian Baiti" pitchFamily="66" charset="0"/>
                <a:cs typeface="Mongolian Baiti" pitchFamily="66" charset="0"/>
              </a:rPr>
              <a:t>Vaccine stock out.</a:t>
            </a:r>
          </a:p>
          <a:p>
            <a:r>
              <a:rPr dirty="0" lang="en-US" smtClean="0">
                <a:latin typeface="Mongolian Baiti" pitchFamily="66" charset="0"/>
                <a:cs typeface="Mongolian Baiti" pitchFamily="66" charset="0"/>
              </a:rPr>
              <a:t>Lack screening of under fives.</a:t>
            </a:r>
          </a:p>
          <a:p>
            <a:r>
              <a:rPr dirty="0" lang="en-US" smtClean="0">
                <a:latin typeface="Mongolian Baiti" pitchFamily="66" charset="0"/>
                <a:cs typeface="Mongolian Baiti" pitchFamily="66" charset="0"/>
              </a:rPr>
              <a:t>Health workers not giving all the immunization due for the child.</a:t>
            </a:r>
          </a:p>
          <a:p>
            <a:r>
              <a:rPr dirty="0" lang="en-US" smtClean="0">
                <a:latin typeface="Mongolian Baiti" pitchFamily="66" charset="0"/>
                <a:cs typeface="Mongolian Baiti" pitchFamily="66" charset="0"/>
              </a:rPr>
              <a:t>False contraindication for immunization.</a:t>
            </a:r>
          </a:p>
          <a:p>
            <a:r>
              <a:rPr dirty="0" lang="en-US" smtClean="0">
                <a:latin typeface="Mongolian Baiti" pitchFamily="66" charset="0"/>
                <a:cs typeface="Mongolian Baiti" pitchFamily="66" charset="0"/>
              </a:rPr>
              <a:t>Facility does not immunize daily or not at all.</a:t>
            </a:r>
            <a:endParaRPr dirty="0" lang="en-US">
              <a:latin typeface="Mongolian Baiti" pitchFamily="66" charset="0"/>
              <a:cs typeface="Mongolian Baiti"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598"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599"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600" lang="en-US">
                <a:solidFill>
                  <a:srgbClr val="000000"/>
                </a:solidFill>
                <a:latin typeface="Constantia"/>
              </a:rPr>
              <a:t> </a:t>
            </a:r>
            <a:r>
              <a:rPr b="1" dirty="0" sz="2400" lang="en-US">
                <a:solidFill>
                  <a:srgbClr val="000000"/>
                </a:solidFill>
                <a:latin typeface="Constantia"/>
              </a:rPr>
              <a:t>NURSE ROLE TO REDUCE MISSED OPPOTUNITIES</a:t>
            </a:r>
          </a:p>
          <a:p>
            <a:pPr>
              <a:lnSpc>
                <a:spcPct val="100000"/>
              </a:lnSpc>
              <a:buSzPct val="25000"/>
              <a:buFont typeface="Wingdings 2" charset="2"/>
              <a:buChar char=""/>
            </a:pPr>
            <a:r>
              <a:rPr dirty="0" sz="2400" lang="en-US">
                <a:solidFill>
                  <a:srgbClr val="000000"/>
                </a:solidFill>
                <a:latin typeface="Mongolian Baiti"/>
              </a:rPr>
              <a:t>Conduct a survey for missed opportunities.</a:t>
            </a:r>
          </a:p>
          <a:p>
            <a:pPr>
              <a:lnSpc>
                <a:spcPct val="100000"/>
              </a:lnSpc>
              <a:buSzPct val="25000"/>
              <a:buFont typeface="Wingdings 2" charset="2"/>
              <a:buChar char=""/>
            </a:pPr>
            <a:r>
              <a:rPr dirty="0" sz="2400" lang="en-US">
                <a:solidFill>
                  <a:srgbClr val="000000"/>
                </a:solidFill>
                <a:latin typeface="Mongolian Baiti"/>
              </a:rPr>
              <a:t>Avoid false contraindication for immunization.</a:t>
            </a:r>
          </a:p>
          <a:p>
            <a:pPr>
              <a:lnSpc>
                <a:spcPct val="100000"/>
              </a:lnSpc>
              <a:buSzPct val="25000"/>
              <a:buFont typeface="Wingdings 2" charset="2"/>
              <a:buChar char=""/>
            </a:pPr>
            <a:r>
              <a:rPr dirty="0" sz="2400" lang="en-US">
                <a:solidFill>
                  <a:srgbClr val="000000"/>
                </a:solidFill>
                <a:latin typeface="Mongolian Baiti"/>
              </a:rPr>
              <a:t>Ensure no vaccine stock out.</a:t>
            </a:r>
          </a:p>
          <a:p>
            <a:pPr>
              <a:lnSpc>
                <a:spcPct val="100000"/>
              </a:lnSpc>
              <a:buSzPct val="25000"/>
              <a:buFont typeface="Wingdings 2" charset="2"/>
              <a:buChar char=""/>
            </a:pPr>
            <a:r>
              <a:rPr dirty="0" sz="2400" lang="en-US">
                <a:solidFill>
                  <a:srgbClr val="000000"/>
                </a:solidFill>
                <a:latin typeface="Mongolian Baiti"/>
              </a:rPr>
              <a:t>Administer all vaccine due.</a:t>
            </a:r>
          </a:p>
          <a:p>
            <a:pPr>
              <a:lnSpc>
                <a:spcPct val="100000"/>
              </a:lnSpc>
              <a:buSzPct val="25000"/>
              <a:buFont typeface="Wingdings 2" charset="2"/>
              <a:buChar char=""/>
            </a:pPr>
            <a:r>
              <a:rPr dirty="0" sz="2400" lang="en-US">
                <a:solidFill>
                  <a:srgbClr val="000000"/>
                </a:solidFill>
                <a:latin typeface="Mongolian Baiti"/>
              </a:rPr>
              <a:t>Open </a:t>
            </a:r>
            <a:r>
              <a:rPr dirty="0" sz="2400" lang="en-US" err="1">
                <a:solidFill>
                  <a:srgbClr val="000000"/>
                </a:solidFill>
                <a:latin typeface="Mongolian Baiti"/>
              </a:rPr>
              <a:t>multidose</a:t>
            </a:r>
            <a:r>
              <a:rPr dirty="0" sz="2400" lang="en-US">
                <a:solidFill>
                  <a:srgbClr val="000000"/>
                </a:solidFill>
                <a:latin typeface="Mongolian Baiti"/>
              </a:rPr>
              <a:t> vaccine even for small group of children.</a:t>
            </a:r>
          </a:p>
          <a:p>
            <a:pPr>
              <a:lnSpc>
                <a:spcPct val="100000"/>
              </a:lnSpc>
              <a:buSzPct val="25000"/>
              <a:buFont typeface="Wingdings 2" charset="2"/>
              <a:buChar char=""/>
            </a:pPr>
            <a:r>
              <a:rPr dirty="0" sz="2400" lang="en-US">
                <a:solidFill>
                  <a:srgbClr val="000000"/>
                </a:solidFill>
                <a:latin typeface="Mongolian Baiti"/>
              </a:rPr>
              <a:t>Have trained staff for vaccination.</a:t>
            </a:r>
          </a:p>
          <a:p>
            <a:pPr>
              <a:lnSpc>
                <a:spcPct val="100000"/>
              </a:lnSpc>
              <a:buSzPct val="25000"/>
              <a:buFont typeface="Wingdings 2" charset="2"/>
              <a:buChar char=""/>
            </a:pPr>
            <a:r>
              <a:rPr dirty="0" sz="2400" lang="en-US">
                <a:solidFill>
                  <a:srgbClr val="000000"/>
                </a:solidFill>
                <a:latin typeface="Mongolian Baiti"/>
              </a:rPr>
              <a:t>Ensure  children are available for immunization.</a:t>
            </a:r>
          </a:p>
          <a:p>
            <a:pPr>
              <a:lnSpc>
                <a:spcPct val="100000"/>
              </a:lnSpc>
              <a:buSzPct val="25000"/>
              <a:buFont typeface="Wingdings 2" charset="2"/>
              <a:buChar char=""/>
            </a:pPr>
            <a:r>
              <a:rPr dirty="0" sz="2400" lang="en-US">
                <a:solidFill>
                  <a:srgbClr val="000000"/>
                </a:solidFill>
                <a:latin typeface="Mongolian Baiti"/>
              </a:rPr>
              <a:t>Ensure those who are sick are admitted and </a:t>
            </a:r>
            <a:r>
              <a:rPr dirty="0" sz="2400" lang="en-US" err="1">
                <a:solidFill>
                  <a:srgbClr val="000000"/>
                </a:solidFill>
                <a:latin typeface="Mongolian Baiti"/>
              </a:rPr>
              <a:t>immunised</a:t>
            </a:r>
            <a:r>
              <a:rPr dirty="0" sz="2400" lang="en-US">
                <a:solidFill>
                  <a:srgbClr val="000000"/>
                </a:solidFill>
                <a:latin typeface="Mongolian Baiti"/>
              </a:rPr>
              <a:t> on discharge.</a:t>
            </a:r>
          </a:p>
          <a:p>
            <a:pPr>
              <a:lnSpc>
                <a:spcPct val="100000"/>
              </a:lnSpc>
              <a:buSzPct val="25000"/>
              <a:buFont typeface="Wingdings 2" charset="2"/>
              <a:buChar char=""/>
            </a:pPr>
            <a:r>
              <a:rPr dirty="0" sz="2400" lang="en-US">
                <a:solidFill>
                  <a:srgbClr val="000000"/>
                </a:solidFill>
                <a:latin typeface="Mongolian Baiti"/>
              </a:rPr>
              <a:t>Maintain record of immunization services.</a:t>
            </a:r>
          </a:p>
          <a:p>
            <a:pPr>
              <a:lnSpc>
                <a:spcPct val="100000"/>
              </a:lnSpc>
            </a:p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602" name="TextShape 1"/>
          <p:cNvSpPr txBox="1"/>
          <p:nvPr/>
        </p:nvSpPr>
        <p:spPr>
          <a:xfrm>
            <a:off x="457200" y="704160"/>
            <a:ext cx="8229240" cy="1142640"/>
          </a:xfrm>
          <a:prstGeom prst="rect"/>
        </p:spPr>
        <p:txBody>
          <a:bodyPr anchor="b" bIns="0" lIns="0" rIns="0" tIns="45000"/>
          <a:p>
            <a:pPr>
              <a:lnSpc>
                <a:spcPct val="100000"/>
              </a:lnSpc>
            </a:pPr>
            <a:r>
              <a:rPr b="1" dirty="0" sz="4000" lang="en-US">
                <a:solidFill>
                  <a:srgbClr val="04617B"/>
                </a:solidFill>
                <a:latin typeface="Calibri"/>
              </a:rPr>
              <a:t>OUTREACH AND MOBILE CLINIC</a:t>
            </a:r>
            <a:endParaRPr sz="4000"/>
          </a:p>
        </p:txBody>
      </p:sp>
      <p:sp>
        <p:nvSpPr>
          <p:cNvPr id="1048603"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000" lang="en-US">
                <a:solidFill>
                  <a:srgbClr val="000000"/>
                </a:solidFill>
                <a:latin typeface="Mongolian Baiti"/>
              </a:rPr>
              <a:t>Outreach services brings services closer  to heard reach areas due to poor transport. </a:t>
            </a:r>
            <a:endParaRPr sz="2000"/>
          </a:p>
          <a:p>
            <a:pPr>
              <a:lnSpc>
                <a:spcPct val="100000"/>
              </a:lnSpc>
              <a:buSzPct val="25000"/>
              <a:buFont typeface="Wingdings 2" charset="2"/>
              <a:buChar char=""/>
            </a:pPr>
            <a:r>
              <a:rPr dirty="0" sz="2000" lang="en-US">
                <a:solidFill>
                  <a:srgbClr val="000000"/>
                </a:solidFill>
                <a:latin typeface="Mongolian Baiti"/>
              </a:rPr>
              <a:t>You make sure you work closely with the communities by meeting with their leaders and arrange the best place to offer the services of outreach e.g. School, market.</a:t>
            </a:r>
            <a:endParaRPr sz="2000"/>
          </a:p>
          <a:p>
            <a:pPr>
              <a:lnSpc>
                <a:spcPct val="100000"/>
              </a:lnSpc>
              <a:buSzPct val="25000"/>
              <a:buFont typeface="Wingdings 2" charset="2"/>
              <a:buChar char=""/>
            </a:pPr>
            <a:r>
              <a:rPr dirty="0" sz="2000" lang="en-US">
                <a:solidFill>
                  <a:srgbClr val="000000"/>
                </a:solidFill>
                <a:latin typeface="Mongolian Baiti"/>
              </a:rPr>
              <a:t>Ensure that their is a shade, well ventilated and protected from rain.</a:t>
            </a:r>
            <a:endParaRPr sz="2000"/>
          </a:p>
          <a:p>
            <a:pPr>
              <a:lnSpc>
                <a:spcPct val="100000"/>
              </a:lnSpc>
              <a:buSzPct val="25000"/>
              <a:buFont typeface="Wingdings 2" charset="2"/>
              <a:buChar char=""/>
            </a:pPr>
            <a:r>
              <a:rPr dirty="0" sz="2000" lang="en-US">
                <a:solidFill>
                  <a:srgbClr val="000000"/>
                </a:solidFill>
                <a:latin typeface="Mongolian Baiti"/>
              </a:rPr>
              <a:t>Arrange for transport and lunch for the staff.</a:t>
            </a:r>
            <a:endParaRPr sz="2000"/>
          </a:p>
          <a:p>
            <a:pPr>
              <a:lnSpc>
                <a:spcPct val="100000"/>
              </a:lnSpc>
              <a:buSzPct val="25000"/>
              <a:buFont typeface="Wingdings 2" charset="2"/>
              <a:buChar char=""/>
            </a:pPr>
            <a:r>
              <a:rPr dirty="0" sz="2000" lang="en-US">
                <a:solidFill>
                  <a:srgbClr val="000000"/>
                </a:solidFill>
                <a:latin typeface="Mongolian Baiti"/>
              </a:rPr>
              <a:t>Arrange on the date and time.</a:t>
            </a:r>
            <a:endParaRPr sz="2000"/>
          </a:p>
          <a:p>
            <a:pPr>
              <a:lnSpc>
                <a:spcPct val="100000"/>
              </a:lnSpc>
              <a:buSzPct val="25000"/>
              <a:buFont typeface="Wingdings 2" charset="2"/>
              <a:buChar char=""/>
            </a:pPr>
            <a:r>
              <a:rPr dirty="0" sz="2000" lang="en-US">
                <a:solidFill>
                  <a:srgbClr val="000000"/>
                </a:solidFill>
                <a:latin typeface="Mongolian Baiti"/>
              </a:rPr>
              <a:t>Ensure their is table and chairs.</a:t>
            </a:r>
            <a:endParaRPr sz="2000"/>
          </a:p>
          <a:p>
            <a:pPr>
              <a:lnSpc>
                <a:spcPct val="100000"/>
              </a:lnSpc>
              <a:buSzPct val="25000"/>
              <a:buFont typeface="Wingdings 2" charset="2"/>
              <a:buChar char=""/>
            </a:pPr>
            <a:r>
              <a:rPr dirty="0" sz="2000" lang="en-US">
                <a:solidFill>
                  <a:srgbClr val="000000"/>
                </a:solidFill>
                <a:latin typeface="Mongolian Baiti"/>
              </a:rPr>
              <a:t>Other arrangement are for the static clinic.</a:t>
            </a:r>
            <a:endParaRPr sz="2000"/>
          </a:p>
          <a:p>
            <a:pPr>
              <a:lnSpc>
                <a:spcPct val="100000"/>
              </a:lnSpc>
              <a:buSzPct val="25000"/>
              <a:buFont typeface="Wingdings 2" charset="2"/>
              <a:buChar char=""/>
            </a:pPr>
            <a:r>
              <a:rPr dirty="0" sz="2000" lang="en-US">
                <a:solidFill>
                  <a:srgbClr val="000000"/>
                </a:solidFill>
                <a:latin typeface="Mongolian Baiti"/>
              </a:rPr>
              <a:t>Outreach immunization should be integrated with other maternal services. </a:t>
            </a:r>
            <a:endParaRPr sz="2000"/>
          </a:p>
          <a:p>
            <a:pPr>
              <a:lnSpc>
                <a:spcPct val="100000"/>
              </a:lnSpc>
            </a:p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41" name="TextShape 1"/>
          <p:cNvSpPr txBox="1"/>
          <p:nvPr/>
        </p:nvSpPr>
        <p:spPr>
          <a:xfrm>
            <a:off x="457200" y="704160"/>
            <a:ext cx="8229240" cy="1142640"/>
          </a:xfrm>
          <a:prstGeom prst="rect"/>
        </p:spPr>
        <p:txBody>
          <a:bodyPr anchor="b" bIns="0" lIns="0" rIns="0" tIns="45000"/>
          <a:p>
            <a:pPr>
              <a:lnSpc>
                <a:spcPct val="100000"/>
              </a:lnSpc>
            </a:pPr>
            <a:r>
              <a:rPr b="1" sz="3200" lang="en-US">
                <a:solidFill>
                  <a:srgbClr val="04617B"/>
                </a:solidFill>
                <a:latin typeface="Calibri"/>
              </a:rPr>
              <a:t>IMMUNIZATION CAMPAIGN OR SUPLEMENTAL IMMUNIZATION ACTIVITY.</a:t>
            </a:r>
          </a:p>
        </p:txBody>
      </p:sp>
      <p:sp>
        <p:nvSpPr>
          <p:cNvPr id="1048742"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Are days when every child under five years get immunization vaccine regardless of their previous  immunization status.</a:t>
            </a:r>
          </a:p>
          <a:p>
            <a:pPr>
              <a:lnSpc>
                <a:spcPct val="100000"/>
              </a:lnSpc>
              <a:buSzPct val="25000"/>
              <a:buFont typeface="Wingdings 2" charset="2"/>
              <a:buChar char=""/>
            </a:pPr>
            <a:r>
              <a:rPr sz="2600" lang="en-US">
                <a:solidFill>
                  <a:srgbClr val="000000"/>
                </a:solidFill>
                <a:latin typeface="Mongolian Baiti"/>
              </a:rPr>
              <a:t>PORPOSE </a:t>
            </a:r>
          </a:p>
          <a:p>
            <a:pPr>
              <a:lnSpc>
                <a:spcPct val="100000"/>
              </a:lnSpc>
              <a:buSzPct val="25000"/>
              <a:buFont typeface="Wingdings 2" charset="2"/>
              <a:buChar char=""/>
            </a:pPr>
            <a:r>
              <a:rPr sz="2600" lang="en-US">
                <a:solidFill>
                  <a:srgbClr val="000000"/>
                </a:solidFill>
                <a:latin typeface="Mongolian Baiti"/>
              </a:rPr>
              <a:t>Control adeasesa incase of an out break.</a:t>
            </a:r>
          </a:p>
          <a:p>
            <a:pPr>
              <a:lnSpc>
                <a:spcPct val="100000"/>
              </a:lnSpc>
              <a:buSzPct val="25000"/>
              <a:buFont typeface="Wingdings 2" charset="2"/>
              <a:buChar char=""/>
            </a:pPr>
            <a:r>
              <a:rPr sz="2600" lang="en-US">
                <a:solidFill>
                  <a:srgbClr val="000000"/>
                </a:solidFill>
                <a:latin typeface="Mongolian Baiti"/>
              </a:rPr>
              <a:t>To raise immunization coverage.</a:t>
            </a:r>
          </a:p>
          <a:p>
            <a:pPr>
              <a:lnSpc>
                <a:spcPct val="100000"/>
              </a:lnSpc>
              <a:buSzPct val="25000"/>
              <a:buFont typeface="Wingdings 2" charset="2"/>
              <a:buChar char=""/>
            </a:pPr>
            <a:r>
              <a:rPr sz="2600" lang="en-US">
                <a:solidFill>
                  <a:srgbClr val="000000"/>
                </a:solidFill>
                <a:latin typeface="Mongolian Baiti"/>
              </a:rPr>
              <a:t>When the government has endorsed global mandate for eradication of a disease.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43"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44"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sz="2600" lang="en-US">
                <a:solidFill>
                  <a:srgbClr val="000000"/>
                </a:solidFill>
                <a:latin typeface="Mongolian Baiti"/>
              </a:rPr>
              <a:t>TYPES OF IMMUNIZATION CAMPAIGN</a:t>
            </a:r>
          </a:p>
          <a:p>
            <a:pPr>
              <a:lnSpc>
                <a:spcPct val="100000"/>
              </a:lnSpc>
              <a:buSzPct val="25000"/>
              <a:buFont typeface="Wingdings" charset="2"/>
              <a:buChar char=""/>
            </a:pPr>
            <a:r>
              <a:rPr sz="2600" lang="en-US">
                <a:solidFill>
                  <a:srgbClr val="000000"/>
                </a:solidFill>
                <a:latin typeface="Mongolian Baiti"/>
              </a:rPr>
              <a:t>National immunization day.</a:t>
            </a:r>
          </a:p>
          <a:p>
            <a:pPr>
              <a:lnSpc>
                <a:spcPct val="100000"/>
              </a:lnSpc>
              <a:buSzPct val="25000"/>
              <a:buFont typeface="Wingdings" charset="2"/>
              <a:buChar char=""/>
            </a:pPr>
            <a:r>
              <a:rPr sz="2600" lang="en-US">
                <a:solidFill>
                  <a:srgbClr val="000000"/>
                </a:solidFill>
                <a:latin typeface="Mongolian Baiti"/>
              </a:rPr>
              <a:t>Mass campaign when there is outbreak.</a:t>
            </a:r>
          </a:p>
          <a:p>
            <a:pPr>
              <a:lnSpc>
                <a:spcPct val="100000"/>
              </a:lnSpc>
            </a:pPr>
          </a:p>
          <a:p>
            <a:pPr>
              <a:lnSpc>
                <a:spcPct val="100000"/>
              </a:lnSpc>
              <a:buSzPct val="25000"/>
              <a:buFont typeface="Wingdings 2" charset="2"/>
              <a:buChar char=""/>
            </a:pPr>
            <a:r>
              <a:rPr sz="2600" lang="en-US">
                <a:solidFill>
                  <a:srgbClr val="000000"/>
                </a:solidFill>
                <a:latin typeface="Mongolian Baiti"/>
              </a:rPr>
              <a:t>It can be done at a fixed point or  a static point.</a:t>
            </a:r>
          </a:p>
          <a:p>
            <a:pPr>
              <a:lnSpc>
                <a:spcPct val="100000"/>
              </a:lnSpc>
              <a:buSzPct val="25000"/>
              <a:buFont typeface="Wingdings 2" charset="2"/>
              <a:buChar char=""/>
            </a:pPr>
            <a:r>
              <a:rPr sz="2600" lang="en-US">
                <a:solidFill>
                  <a:srgbClr val="000000"/>
                </a:solidFill>
                <a:latin typeface="Mongolian Baiti"/>
              </a:rPr>
              <a:t>It can also be done door to door  or mobile team especially for nomadic population.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45" name="TextShape 1"/>
          <p:cNvSpPr txBox="1"/>
          <p:nvPr/>
        </p:nvSpPr>
        <p:spPr>
          <a:xfrm>
            <a:off x="457200" y="704160"/>
            <a:ext cx="8229240" cy="743640"/>
          </a:xfrm>
          <a:prstGeom prst="rect"/>
        </p:spPr>
        <p:txBody>
          <a:bodyPr anchor="b" bIns="0" lIns="0" rIns="0" tIns="45000"/>
          <a:p>
            <a:pPr>
              <a:lnSpc>
                <a:spcPct val="100000"/>
              </a:lnSpc>
            </a:pPr>
            <a:r>
              <a:rPr dirty="0" sz="5000" lang="en-US">
                <a:solidFill>
                  <a:srgbClr val="04617B"/>
                </a:solidFill>
                <a:latin typeface="Calibri"/>
              </a:rPr>
              <a:t>CONT…………………………………</a:t>
            </a:r>
          </a:p>
        </p:txBody>
      </p:sp>
      <p:sp>
        <p:nvSpPr>
          <p:cNvPr id="1048746" name="TextShape 2"/>
          <p:cNvSpPr txBox="1"/>
          <p:nvPr/>
        </p:nvSpPr>
        <p:spPr>
          <a:xfrm>
            <a:off x="457200" y="1600200"/>
            <a:ext cx="8229240" cy="4723920"/>
          </a:xfrm>
          <a:prstGeom prst="rect"/>
        </p:spPr>
        <p:txBody>
          <a:bodyPr bIns="45000" lIns="90000" rIns="90000" tIns="45000"/>
          <a:p>
            <a:pPr>
              <a:lnSpc>
                <a:spcPct val="100000"/>
              </a:lnSpc>
              <a:buSzPct val="25000"/>
              <a:buFont typeface="Wingdings 2" charset="2"/>
              <a:buChar char=""/>
            </a:pPr>
            <a:r>
              <a:rPr b="1" dirty="0" sz="2400" lang="en-US">
                <a:solidFill>
                  <a:srgbClr val="000000"/>
                </a:solidFill>
                <a:latin typeface="Mongolian Baiti"/>
              </a:rPr>
              <a:t>PLANNING FOR IMMUNIZATION CAMPAIGN</a:t>
            </a:r>
            <a:endParaRPr sz="2400"/>
          </a:p>
          <a:p>
            <a:pPr>
              <a:lnSpc>
                <a:spcPct val="100000"/>
              </a:lnSpc>
              <a:buSzPct val="25000"/>
              <a:buFont typeface="Wingdings 2" charset="2"/>
              <a:buChar char=""/>
            </a:pPr>
            <a:r>
              <a:rPr dirty="0" sz="2400" lang="en-US">
                <a:solidFill>
                  <a:srgbClr val="000000"/>
                </a:solidFill>
                <a:latin typeface="Mongolian Baiti"/>
              </a:rPr>
              <a:t>Draw the map of the  areas to be covered and join them t</a:t>
            </a:r>
            <a:r>
              <a:rPr dirty="0" sz="2400" lang="en-US" smtClean="0">
                <a:solidFill>
                  <a:srgbClr val="000000"/>
                </a:solidFill>
                <a:latin typeface="Mongolian Baiti"/>
              </a:rPr>
              <a:t>o </a:t>
            </a:r>
            <a:r>
              <a:rPr dirty="0" sz="2400" lang="en-US">
                <a:solidFill>
                  <a:srgbClr val="000000"/>
                </a:solidFill>
                <a:latin typeface="Mongolian Baiti"/>
              </a:rPr>
              <a:t>form the district to be covered.</a:t>
            </a:r>
            <a:endParaRPr sz="2400"/>
          </a:p>
          <a:p>
            <a:pPr>
              <a:lnSpc>
                <a:spcPct val="100000"/>
              </a:lnSpc>
              <a:buSzPct val="25000"/>
              <a:buFont typeface="Wingdings 2" charset="2"/>
              <a:buChar char=""/>
            </a:pPr>
            <a:r>
              <a:rPr dirty="0" sz="2400" lang="en-US">
                <a:solidFill>
                  <a:srgbClr val="000000"/>
                </a:solidFill>
                <a:latin typeface="Mongolian Baiti"/>
              </a:rPr>
              <a:t>Total population for the district.</a:t>
            </a:r>
            <a:endParaRPr sz="2400"/>
          </a:p>
          <a:p>
            <a:pPr>
              <a:lnSpc>
                <a:spcPct val="100000"/>
              </a:lnSpc>
              <a:buSzPct val="25000"/>
              <a:buFont typeface="Wingdings 2" charset="2"/>
              <a:buChar char=""/>
            </a:pPr>
            <a:r>
              <a:rPr dirty="0" sz="2400" lang="en-US">
                <a:solidFill>
                  <a:srgbClr val="000000"/>
                </a:solidFill>
                <a:latin typeface="Mongolian Baiti"/>
              </a:rPr>
              <a:t>Target population for the under  fives.</a:t>
            </a:r>
            <a:endParaRPr sz="2400"/>
          </a:p>
          <a:p>
            <a:pPr>
              <a:lnSpc>
                <a:spcPct val="100000"/>
              </a:lnSpc>
              <a:buSzPct val="25000"/>
              <a:buFont typeface="Wingdings 2" charset="2"/>
              <a:buChar char=""/>
            </a:pPr>
            <a:r>
              <a:rPr dirty="0" sz="2400" lang="en-US">
                <a:solidFill>
                  <a:srgbClr val="000000"/>
                </a:solidFill>
                <a:latin typeface="Mongolian Baiti"/>
              </a:rPr>
              <a:t>Create awareness.</a:t>
            </a:r>
            <a:endParaRPr sz="2400"/>
          </a:p>
          <a:p>
            <a:pPr>
              <a:lnSpc>
                <a:spcPct val="100000"/>
              </a:lnSpc>
              <a:buSzPct val="25000"/>
              <a:buFont typeface="Wingdings 2" charset="2"/>
              <a:buChar char=""/>
            </a:pPr>
            <a:r>
              <a:rPr dirty="0" sz="2400" lang="en-US">
                <a:solidFill>
                  <a:srgbClr val="000000"/>
                </a:solidFill>
                <a:latin typeface="Mongolian Baiti"/>
              </a:rPr>
              <a:t>Estimate the number of children to be immunized.</a:t>
            </a:r>
            <a:endParaRPr sz="2400"/>
          </a:p>
          <a:p>
            <a:pPr>
              <a:lnSpc>
                <a:spcPct val="100000"/>
              </a:lnSpc>
              <a:buSzPct val="25000"/>
              <a:buFont typeface="Wingdings 2" charset="2"/>
              <a:buChar char=""/>
            </a:pPr>
            <a:r>
              <a:rPr dirty="0" sz="2400" lang="en-US">
                <a:solidFill>
                  <a:srgbClr val="000000"/>
                </a:solidFill>
                <a:latin typeface="Mongolian Baiti"/>
              </a:rPr>
              <a:t>Have enough stationeries for documentation.</a:t>
            </a:r>
            <a:endParaRPr sz="2400"/>
          </a:p>
          <a:p>
            <a:pPr>
              <a:lnSpc>
                <a:spcPct val="100000"/>
              </a:lnSpc>
              <a:buSzPct val="25000"/>
              <a:buFont typeface="Wingdings 2" charset="2"/>
              <a:buChar char=""/>
            </a:pPr>
            <a:r>
              <a:rPr dirty="0" sz="2400" lang="en-US">
                <a:solidFill>
                  <a:srgbClr val="000000"/>
                </a:solidFill>
                <a:latin typeface="Mongolian Baiti"/>
              </a:rPr>
              <a:t>Proper transport mechanism .</a:t>
            </a:r>
            <a:endParaRPr sz="2400"/>
          </a:p>
          <a:p>
            <a:pPr>
              <a:lnSpc>
                <a:spcPct val="100000"/>
              </a:lnSpc>
              <a:buSzPct val="25000"/>
              <a:buFont typeface="Wingdings 2" charset="2"/>
              <a:buChar char=""/>
            </a:pPr>
            <a:r>
              <a:rPr dirty="0" sz="2400" lang="en-US">
                <a:solidFill>
                  <a:srgbClr val="000000"/>
                </a:solidFill>
                <a:latin typeface="Mongolian Baiti"/>
              </a:rPr>
              <a:t>Make sure there is proper place for immunization free </a:t>
            </a:r>
            <a:r>
              <a:rPr dirty="0" sz="2400" lang="en-US" smtClean="0">
                <a:solidFill>
                  <a:srgbClr val="000000"/>
                </a:solidFill>
                <a:latin typeface="Mongolian Baiti"/>
              </a:rPr>
              <a:t>from sun </a:t>
            </a:r>
            <a:r>
              <a:rPr dirty="0" sz="2400" lang="en-US">
                <a:solidFill>
                  <a:srgbClr val="000000"/>
                </a:solidFill>
                <a:latin typeface="Mongolian Baiti"/>
              </a:rPr>
              <a:t>and </a:t>
            </a:r>
            <a:r>
              <a:rPr dirty="0" sz="2400" lang="en-US" smtClean="0">
                <a:solidFill>
                  <a:srgbClr val="000000"/>
                </a:solidFill>
                <a:latin typeface="Mongolian Baiti"/>
              </a:rPr>
              <a:t>rain.</a:t>
            </a:r>
          </a:p>
          <a:p>
            <a:pPr>
              <a:lnSpc>
                <a:spcPct val="100000"/>
              </a:lnSpc>
            </a:p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38" name="CustomShape 1"/>
          <p:cNvSpPr/>
          <p:nvPr/>
        </p:nvSpPr>
        <p:spPr>
          <a:xfrm>
            <a:off x="457200" y="704160"/>
            <a:ext cx="8228880" cy="1142280"/>
          </a:xfrm>
          <a:prstGeom prst="rect"/>
          <a:noFill/>
          <a:ln>
            <a:noFill/>
          </a:ln>
        </p:spPr>
        <p:txBody>
          <a:bodyPr anchor="b" bIns="0" lIns="0" rIns="0" tIns="45000"/>
          <a:p>
            <a:pPr>
              <a:lnSpc>
                <a:spcPct val="100000"/>
              </a:lnSpc>
            </a:pPr>
            <a:r>
              <a:rPr b="1" dirty="0" sz="5000" lang="en-US">
                <a:solidFill>
                  <a:srgbClr val="04617B"/>
                </a:solidFill>
                <a:latin typeface="Calibri"/>
              </a:rPr>
              <a:t>IMMUNIZATION OPERATION</a:t>
            </a:r>
          </a:p>
        </p:txBody>
      </p:sp>
      <p:sp>
        <p:nvSpPr>
          <p:cNvPr id="1048639" name="CustomShape 2"/>
          <p:cNvSpPr/>
          <p:nvPr/>
        </p:nvSpPr>
        <p:spPr>
          <a:xfrm>
            <a:off x="457200" y="2077341"/>
            <a:ext cx="8228880" cy="4388400"/>
          </a:xfrm>
          <a:prstGeom prst="rect"/>
          <a:noFill/>
          <a:ln>
            <a:noFill/>
          </a:ln>
        </p:spPr>
        <p:txBody>
          <a:bodyPr bIns="45000" lIns="90000" rIns="90000" tIns="45000"/>
          <a:p>
            <a:pPr>
              <a:lnSpc>
                <a:spcPct val="100000"/>
              </a:lnSpc>
              <a:buSzPct val="25000"/>
              <a:buFont typeface="Wingdings 2" charset="2"/>
              <a:buChar char=""/>
            </a:pPr>
            <a:r>
              <a:rPr b="1" dirty="0" sz="2400" lang="en-US">
                <a:solidFill>
                  <a:srgbClr val="000000"/>
                </a:solidFill>
                <a:latin typeface="Mongolian Baiti"/>
              </a:rPr>
              <a:t>Service delivery </a:t>
            </a:r>
            <a:r>
              <a:rPr dirty="0" sz="2400" lang="en-US">
                <a:solidFill>
                  <a:srgbClr val="000000"/>
                </a:solidFill>
                <a:latin typeface="Mongolian Baiti"/>
              </a:rPr>
              <a:t>which include strategies and activities to ensure immunization service to the target group.</a:t>
            </a:r>
          </a:p>
          <a:p>
            <a:pPr>
              <a:lnSpc>
                <a:spcPct val="100000"/>
              </a:lnSpc>
              <a:buSzPct val="25000"/>
              <a:buFont typeface="Wingdings 2" charset="2"/>
              <a:buChar char=""/>
            </a:pPr>
            <a:r>
              <a:rPr b="1" dirty="0" sz="2400" lang="en-US">
                <a:solidFill>
                  <a:srgbClr val="000000"/>
                </a:solidFill>
                <a:latin typeface="Mongolian Baiti"/>
              </a:rPr>
              <a:t>Logistic</a:t>
            </a:r>
            <a:r>
              <a:rPr dirty="0" sz="2400" lang="en-US">
                <a:solidFill>
                  <a:srgbClr val="000000"/>
                </a:solidFill>
                <a:latin typeface="Mongolian Baiti"/>
              </a:rPr>
              <a:t> this is delivery of vaccines and other equipment to the place of use management of cold chain.</a:t>
            </a:r>
          </a:p>
          <a:p>
            <a:pPr>
              <a:lnSpc>
                <a:spcPct val="100000"/>
              </a:lnSpc>
              <a:buSzPct val="25000"/>
              <a:buFont typeface="Wingdings 2" charset="2"/>
              <a:buChar char=""/>
            </a:pPr>
            <a:r>
              <a:rPr b="1" dirty="0" sz="2400" lang="en-US">
                <a:solidFill>
                  <a:srgbClr val="000000"/>
                </a:solidFill>
                <a:latin typeface="Mongolian Baiti"/>
              </a:rPr>
              <a:t>Vaccine supply and quality </a:t>
            </a:r>
            <a:r>
              <a:rPr dirty="0" sz="2400" lang="en-US">
                <a:solidFill>
                  <a:srgbClr val="000000"/>
                </a:solidFill>
                <a:latin typeface="Mongolian Baiti"/>
              </a:rPr>
              <a:t>this involves procuring of the vaccines and monitoring the vaccine quality.</a:t>
            </a:r>
          </a:p>
          <a:p>
            <a:pPr>
              <a:lnSpc>
                <a:spcPct val="100000"/>
              </a:lnSpc>
              <a:buSzPct val="25000"/>
              <a:buFont typeface="Wingdings 2" charset="2"/>
              <a:buChar char=""/>
            </a:pPr>
            <a:r>
              <a:rPr b="1" dirty="0" sz="2400" lang="en-US">
                <a:solidFill>
                  <a:srgbClr val="000000"/>
                </a:solidFill>
                <a:latin typeface="Mongolian Baiti"/>
              </a:rPr>
              <a:t>Disease surveillance </a:t>
            </a:r>
            <a:r>
              <a:rPr dirty="0" sz="2400" lang="en-US">
                <a:solidFill>
                  <a:srgbClr val="000000"/>
                </a:solidFill>
                <a:latin typeface="Mongolian Baiti"/>
              </a:rPr>
              <a:t>this is monitoring of the diseases, record keeping, reporting case and outbreak investigation</a:t>
            </a:r>
          </a:p>
          <a:p>
            <a:pPr>
              <a:lnSpc>
                <a:spcPct val="100000"/>
              </a:lnSpc>
              <a:buSzPct val="25000"/>
              <a:buFont typeface="Wingdings 2" charset="2"/>
              <a:buChar char=""/>
            </a:pPr>
            <a:r>
              <a:rPr b="1" dirty="0" sz="2400" lang="en-US">
                <a:solidFill>
                  <a:srgbClr val="000000"/>
                </a:solidFill>
                <a:latin typeface="Mongolian Baiti"/>
              </a:rPr>
              <a:t>Advocacy and communication. </a:t>
            </a:r>
            <a:r>
              <a:rPr dirty="0" sz="2400" lang="en-US">
                <a:solidFill>
                  <a:srgbClr val="000000"/>
                </a:solidFill>
                <a:latin typeface="Mongolian Baiti"/>
              </a:rPr>
              <a:t>Consist of mobilization community education on immunization and advocacy.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47"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48"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sz="2600" lang="en-US">
                <a:solidFill>
                  <a:srgbClr val="000000"/>
                </a:solidFill>
                <a:latin typeface="Constantia"/>
              </a:rPr>
              <a:t>WAYS OF CREATING AWARENESS</a:t>
            </a:r>
          </a:p>
          <a:p>
            <a:pPr>
              <a:lnSpc>
                <a:spcPct val="100000"/>
              </a:lnSpc>
              <a:buSzPct val="25000"/>
              <a:buFont typeface="Wingdings 2" charset="2"/>
              <a:buChar char=""/>
            </a:pPr>
            <a:r>
              <a:rPr sz="2600" lang="en-US">
                <a:solidFill>
                  <a:srgbClr val="000000"/>
                </a:solidFill>
                <a:latin typeface="Mongolian Baiti"/>
              </a:rPr>
              <a:t>Through chief barazas.</a:t>
            </a:r>
          </a:p>
          <a:p>
            <a:pPr>
              <a:lnSpc>
                <a:spcPct val="100000"/>
              </a:lnSpc>
              <a:buSzPct val="25000"/>
              <a:buFont typeface="Wingdings 2" charset="2"/>
              <a:buChar char=""/>
            </a:pPr>
            <a:r>
              <a:rPr sz="2600" lang="en-US">
                <a:solidFill>
                  <a:srgbClr val="000000"/>
                </a:solidFill>
                <a:latin typeface="Mongolian Baiti"/>
              </a:rPr>
              <a:t>Through schools.</a:t>
            </a:r>
          </a:p>
          <a:p>
            <a:pPr>
              <a:lnSpc>
                <a:spcPct val="100000"/>
              </a:lnSpc>
              <a:buSzPct val="25000"/>
              <a:buFont typeface="Wingdings 2" charset="2"/>
              <a:buChar char=""/>
            </a:pPr>
            <a:r>
              <a:rPr sz="2600" lang="en-US">
                <a:solidFill>
                  <a:srgbClr val="000000"/>
                </a:solidFill>
                <a:latin typeface="Mongolian Baiti"/>
              </a:rPr>
              <a:t>Through male and female groups.</a:t>
            </a:r>
          </a:p>
          <a:p>
            <a:pPr>
              <a:lnSpc>
                <a:spcPct val="100000"/>
              </a:lnSpc>
              <a:buSzPct val="25000"/>
              <a:buFont typeface="Wingdings 2" charset="2"/>
              <a:buChar char=""/>
            </a:pPr>
            <a:r>
              <a:rPr sz="2600" lang="en-US">
                <a:solidFill>
                  <a:srgbClr val="000000"/>
                </a:solidFill>
                <a:latin typeface="Mongolian Baiti"/>
              </a:rPr>
              <a:t>Through posters.</a:t>
            </a:r>
          </a:p>
          <a:p>
            <a:pPr>
              <a:lnSpc>
                <a:spcPct val="100000"/>
              </a:lnSpc>
              <a:buSzPct val="25000"/>
              <a:buFont typeface="Wingdings 2" charset="2"/>
              <a:buChar char=""/>
            </a:pPr>
            <a:r>
              <a:rPr sz="2600" lang="en-US">
                <a:solidFill>
                  <a:srgbClr val="000000"/>
                </a:solidFill>
                <a:latin typeface="Mongolian Baiti"/>
              </a:rPr>
              <a:t>Through media.</a:t>
            </a:r>
          </a:p>
          <a:p>
            <a:pPr>
              <a:lnSpc>
                <a:spcPct val="100000"/>
              </a:lnSpc>
              <a:buSzPct val="25000"/>
              <a:buFont typeface="Wingdings 2" charset="2"/>
              <a:buChar char=""/>
            </a:pPr>
            <a:r>
              <a:rPr sz="2600" lang="en-US">
                <a:solidFill>
                  <a:srgbClr val="000000"/>
                </a:solidFill>
                <a:latin typeface="Mongolian Baiti"/>
              </a:rPr>
              <a:t>Through churches.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49" name="TextShape 1"/>
          <p:cNvSpPr txBox="1"/>
          <p:nvPr/>
        </p:nvSpPr>
        <p:spPr>
          <a:xfrm>
            <a:off x="914759" y="0"/>
            <a:ext cx="8229240" cy="1142640"/>
          </a:xfrm>
          <a:prstGeom prst="rect"/>
        </p:spPr>
        <p:txBody>
          <a:bodyPr anchor="b" bIns="0" lIns="0" rIns="0" tIns="45000"/>
          <a:p>
            <a:pPr>
              <a:lnSpc>
                <a:spcPct val="100000"/>
              </a:lnSpc>
            </a:pPr>
            <a:r>
              <a:rPr b="1" sz="2800" lang="en-US">
                <a:solidFill>
                  <a:srgbClr val="04617B"/>
                </a:solidFill>
                <a:latin typeface="Calibri"/>
              </a:rPr>
              <a:t>STARATEGY FOR INTEGRATION OF HEALTH AND IMMUNIZATION SERVICES</a:t>
            </a:r>
          </a:p>
        </p:txBody>
      </p:sp>
      <p:sp>
        <p:nvSpPr>
          <p:cNvPr id="1048750" name="TextShape 2"/>
          <p:cNvSpPr txBox="1"/>
          <p:nvPr/>
        </p:nvSpPr>
        <p:spPr>
          <a:xfrm>
            <a:off x="749669" y="961614"/>
            <a:ext cx="8229240" cy="4388760"/>
          </a:xfrm>
          <a:prstGeom prst="rect"/>
        </p:spPr>
        <p:txBody>
          <a:bodyPr bIns="45000" lIns="90000" rIns="90000" tIns="45000"/>
          <a:p>
            <a:pPr>
              <a:lnSpc>
                <a:spcPct val="100000"/>
              </a:lnSpc>
              <a:buSzPct val="25000"/>
              <a:buFont typeface="Wingdings 2" charset="2"/>
              <a:buChar char=""/>
            </a:pPr>
            <a:r>
              <a:rPr sz="2600" lang="en-US">
                <a:solidFill>
                  <a:srgbClr val="000000"/>
                </a:solidFill>
                <a:latin typeface="Mongolian Baiti"/>
              </a:rPr>
              <a:t>Immunization services are now delivered as part of integration of mother and health services at the health facility and this integrated services are immunization, reproductive health, PMCT, management of childhood infection and macronutrient initiation.</a:t>
            </a:r>
          </a:p>
          <a:p>
            <a:pPr>
              <a:lnSpc>
                <a:spcPct val="100000"/>
              </a:lnSpc>
              <a:buSzPct val="25000"/>
              <a:buFont typeface="Wingdings 2" charset="2"/>
              <a:buChar char=""/>
            </a:pPr>
            <a:r>
              <a:rPr b="1" sz="2600" lang="en-US">
                <a:solidFill>
                  <a:srgbClr val="000000"/>
                </a:solidFill>
                <a:latin typeface="Mongolian Baiti"/>
              </a:rPr>
              <a:t>REACH EVERY DISTRICT (RED)</a:t>
            </a:r>
          </a:p>
          <a:p>
            <a:pPr>
              <a:lnSpc>
                <a:spcPct val="100000"/>
              </a:lnSpc>
              <a:buSzPct val="25000"/>
              <a:buFont typeface="Wingdings 2" charset="2"/>
              <a:buChar char=""/>
            </a:pPr>
            <a:r>
              <a:rPr sz="2600" lang="en-US">
                <a:solidFill>
                  <a:srgbClr val="000000"/>
                </a:solidFill>
                <a:latin typeface="Mongolian Baiti"/>
              </a:rPr>
              <a:t>Was a operational strategy that was implemented by using immunization  as a platform and was started in 2010.</a:t>
            </a:r>
          </a:p>
          <a:p>
            <a:pPr>
              <a:lnSpc>
                <a:spcPct val="100000"/>
              </a:lnSpc>
              <a:buSzPct val="25000"/>
              <a:buFont typeface="Wingdings 2" charset="2"/>
              <a:buChar char=""/>
            </a:pPr>
            <a:r>
              <a:rPr sz="2600" lang="en-US">
                <a:solidFill>
                  <a:srgbClr val="000000"/>
                </a:solidFill>
                <a:latin typeface="Mongolian Baiti"/>
              </a:rPr>
              <a:t>Aim was to reach  every child in every district.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51"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52"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sz="2600" lang="en-US">
                <a:solidFill>
                  <a:srgbClr val="000000"/>
                </a:solidFill>
                <a:latin typeface="Constantia"/>
              </a:rPr>
              <a:t>OPERATIONAL COMPONENT OF (RED)</a:t>
            </a:r>
          </a:p>
          <a:p>
            <a:pPr>
              <a:lnSpc>
                <a:spcPct val="100000"/>
              </a:lnSpc>
              <a:buSzPct val="25000"/>
              <a:buFont typeface="Wingdings 2" charset="2"/>
              <a:buChar char=""/>
            </a:pPr>
            <a:r>
              <a:rPr sz="2600" lang="en-US">
                <a:solidFill>
                  <a:srgbClr val="000000"/>
                </a:solidFill>
                <a:latin typeface="Mongolian Baiti"/>
              </a:rPr>
              <a:t>Reestablish outreach vaccination services.</a:t>
            </a:r>
          </a:p>
          <a:p>
            <a:pPr>
              <a:lnSpc>
                <a:spcPct val="100000"/>
              </a:lnSpc>
              <a:buSzPct val="25000"/>
              <a:buFont typeface="Wingdings 2" charset="2"/>
              <a:buChar char=""/>
            </a:pPr>
            <a:r>
              <a:rPr sz="2600" lang="en-US">
                <a:solidFill>
                  <a:srgbClr val="000000"/>
                </a:solidFill>
                <a:latin typeface="Mongolian Baiti"/>
              </a:rPr>
              <a:t>Supportive supervision.</a:t>
            </a:r>
          </a:p>
          <a:p>
            <a:pPr>
              <a:lnSpc>
                <a:spcPct val="100000"/>
              </a:lnSpc>
              <a:buSzPct val="25000"/>
              <a:buFont typeface="Wingdings 2" charset="2"/>
              <a:buChar char=""/>
            </a:pPr>
            <a:r>
              <a:rPr sz="2600" lang="en-US">
                <a:solidFill>
                  <a:srgbClr val="000000"/>
                </a:solidFill>
                <a:latin typeface="Mongolian Baiti"/>
              </a:rPr>
              <a:t>Strengthening the link between the community and the services.</a:t>
            </a:r>
          </a:p>
          <a:p>
            <a:pPr>
              <a:lnSpc>
                <a:spcPct val="100000"/>
              </a:lnSpc>
              <a:buSzPct val="25000"/>
              <a:buFont typeface="Wingdings 2" charset="2"/>
              <a:buChar char=""/>
            </a:pPr>
            <a:r>
              <a:rPr sz="2600" lang="en-US">
                <a:solidFill>
                  <a:srgbClr val="000000"/>
                </a:solidFill>
                <a:latin typeface="Mongolian Baiti"/>
              </a:rPr>
              <a:t>Monitoring for action.</a:t>
            </a:r>
          </a:p>
          <a:p>
            <a:pPr>
              <a:lnSpc>
                <a:spcPct val="100000"/>
              </a:lnSpc>
              <a:buSzPct val="25000"/>
              <a:buFont typeface="Wingdings 2" charset="2"/>
              <a:buChar char=""/>
            </a:pPr>
            <a:r>
              <a:rPr sz="2600" lang="en-US">
                <a:solidFill>
                  <a:srgbClr val="000000"/>
                </a:solidFill>
                <a:latin typeface="Mongolian Baiti"/>
              </a:rPr>
              <a:t>Planning and management of resources.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53" name="TextShape 1"/>
          <p:cNvSpPr txBox="1"/>
          <p:nvPr/>
        </p:nvSpPr>
        <p:spPr>
          <a:xfrm>
            <a:off x="457200" y="685800"/>
            <a:ext cx="8229240" cy="685440"/>
          </a:xfrm>
          <a:prstGeom prst="rect"/>
        </p:spPr>
        <p:txBody>
          <a:bodyPr anchor="b" bIns="0" lIns="0" rIns="0" tIns="45000"/>
          <a:p>
            <a:pPr>
              <a:lnSpc>
                <a:spcPct val="100000"/>
              </a:lnSpc>
            </a:pPr>
            <a:r>
              <a:rPr b="1" sz="3200" lang="en-US">
                <a:solidFill>
                  <a:srgbClr val="04617B"/>
                </a:solidFill>
                <a:latin typeface="Calibri"/>
              </a:rPr>
              <a:t>ADVERSE EFFECT FOLLOWING IMMUNIZATION</a:t>
            </a:r>
          </a:p>
        </p:txBody>
      </p:sp>
      <p:sp>
        <p:nvSpPr>
          <p:cNvPr id="1048754" name="TextShape 2"/>
          <p:cNvSpPr txBox="1"/>
          <p:nvPr/>
        </p:nvSpPr>
        <p:spPr>
          <a:xfrm>
            <a:off x="457200" y="1523880"/>
            <a:ext cx="8229240" cy="4800240"/>
          </a:xfrm>
          <a:prstGeom prst="rect"/>
        </p:spPr>
        <p:txBody>
          <a:bodyPr bIns="45000" lIns="90000" rIns="90000" tIns="45000"/>
          <a:p>
            <a:pPr>
              <a:lnSpc>
                <a:spcPct val="100000"/>
              </a:lnSpc>
              <a:buSzPct val="25000"/>
              <a:buFont typeface="Wingdings 2" charset="2"/>
              <a:buChar char=""/>
            </a:pPr>
            <a:r>
              <a:rPr b="1" dirty="0" sz="2000" lang="en-US">
                <a:solidFill>
                  <a:srgbClr val="000000"/>
                </a:solidFill>
                <a:latin typeface="Mongolian Baiti"/>
              </a:rPr>
              <a:t>DEFINITION  “AEFI”</a:t>
            </a:r>
            <a:endParaRPr sz="2000"/>
          </a:p>
          <a:p>
            <a:pPr>
              <a:lnSpc>
                <a:spcPct val="100000"/>
              </a:lnSpc>
              <a:buSzPct val="25000"/>
              <a:buFont typeface="Wingdings 2" charset="2"/>
              <a:buChar char=""/>
            </a:pPr>
            <a:r>
              <a:rPr dirty="0" sz="2000" lang="en-US">
                <a:solidFill>
                  <a:srgbClr val="000000"/>
                </a:solidFill>
                <a:latin typeface="Mongolian Baiti"/>
              </a:rPr>
              <a:t>Is a reaction that occur in a client / patient following immunization, causes concern and is believed to be caused by immunization until proven otherwise.</a:t>
            </a:r>
            <a:endParaRPr sz="2000"/>
          </a:p>
          <a:p>
            <a:pPr>
              <a:lnSpc>
                <a:spcPct val="100000"/>
              </a:lnSpc>
              <a:buSzPct val="25000"/>
              <a:buFont typeface="Wingdings 2" charset="2"/>
              <a:buChar char=""/>
            </a:pPr>
            <a:r>
              <a:rPr dirty="0" sz="2000" lang="en-US">
                <a:solidFill>
                  <a:srgbClr val="000000"/>
                </a:solidFill>
                <a:latin typeface="Mongolian Baiti"/>
              </a:rPr>
              <a:t>It can be classified as mild or moderate.</a:t>
            </a:r>
            <a:endParaRPr sz="2000"/>
          </a:p>
          <a:p>
            <a:pPr>
              <a:lnSpc>
                <a:spcPct val="100000"/>
              </a:lnSpc>
              <a:buSzPct val="25000"/>
              <a:buFont typeface="Wingdings 2" charset="2"/>
              <a:buChar char=""/>
            </a:pPr>
            <a:r>
              <a:rPr b="1" dirty="0" sz="2000" lang="en-US">
                <a:solidFill>
                  <a:srgbClr val="000000"/>
                </a:solidFill>
                <a:latin typeface="Mongolian Baiti"/>
              </a:rPr>
              <a:t>CAUSES OF AEFI</a:t>
            </a:r>
            <a:endParaRPr sz="2000"/>
          </a:p>
          <a:p>
            <a:pPr>
              <a:lnSpc>
                <a:spcPct val="100000"/>
              </a:lnSpc>
              <a:buSzPct val="25000"/>
              <a:buFont typeface="Wingdings 2" charset="2"/>
              <a:buChar char=""/>
            </a:pPr>
            <a:r>
              <a:rPr b="1" dirty="0" sz="2000" lang="en-US">
                <a:solidFill>
                  <a:srgbClr val="000000"/>
                </a:solidFill>
                <a:latin typeface="Mongolian Baiti"/>
              </a:rPr>
              <a:t>Vaccine reaction</a:t>
            </a:r>
            <a:r>
              <a:rPr dirty="0" sz="2000" lang="en-US">
                <a:solidFill>
                  <a:srgbClr val="000000"/>
                </a:solidFill>
                <a:latin typeface="Mongolian Baiti"/>
              </a:rPr>
              <a:t>, event caused by vaccine given correctly and it is due to the component prosperities of the vaccine. </a:t>
            </a:r>
            <a:endParaRPr sz="2000"/>
          </a:p>
          <a:p>
            <a:pPr>
              <a:lnSpc>
                <a:spcPct val="100000"/>
              </a:lnSpc>
              <a:buSzPct val="25000"/>
              <a:buFont typeface="Wingdings 2" charset="2"/>
              <a:buChar char=""/>
            </a:pPr>
            <a:r>
              <a:rPr b="1" dirty="0" sz="2000" lang="en-US">
                <a:solidFill>
                  <a:srgbClr val="000000"/>
                </a:solidFill>
                <a:latin typeface="Mongolian Baiti"/>
              </a:rPr>
              <a:t>Programme error</a:t>
            </a:r>
            <a:r>
              <a:rPr dirty="0" sz="2000" lang="en-US">
                <a:solidFill>
                  <a:srgbClr val="000000"/>
                </a:solidFill>
                <a:latin typeface="Mongolian Baiti"/>
              </a:rPr>
              <a:t>, can be caused by vaccine preparation and handling and administration e.g. bacterial abscess due to un sterile injection.</a:t>
            </a:r>
            <a:endParaRPr sz="2000"/>
          </a:p>
          <a:p>
            <a:pPr>
              <a:lnSpc>
                <a:spcPct val="100000"/>
              </a:lnSpc>
              <a:buSzPct val="25000"/>
              <a:buFont typeface="Wingdings 2" charset="2"/>
              <a:buChar char=""/>
            </a:pPr>
            <a:r>
              <a:rPr b="1" dirty="0" sz="2000" lang="en-US">
                <a:solidFill>
                  <a:srgbClr val="000000"/>
                </a:solidFill>
                <a:latin typeface="Mongolian Baiti"/>
              </a:rPr>
              <a:t>Coincidental, </a:t>
            </a:r>
            <a:r>
              <a:rPr dirty="0" sz="2000" lang="en-US">
                <a:solidFill>
                  <a:srgbClr val="000000"/>
                </a:solidFill>
                <a:latin typeface="Mongolian Baiti"/>
              </a:rPr>
              <a:t>occur after immunization and it is not caused by the vaccine, the child may be having another condition.</a:t>
            </a:r>
            <a:endParaRPr sz="2000"/>
          </a:p>
          <a:p>
            <a:pPr>
              <a:lnSpc>
                <a:spcPct val="100000"/>
              </a:lnSpc>
              <a:buSzPct val="25000"/>
              <a:buFont typeface="Wingdings 2" charset="2"/>
              <a:buChar char=""/>
            </a:pPr>
            <a:r>
              <a:rPr b="1" dirty="0" sz="2000" lang="en-US">
                <a:solidFill>
                  <a:srgbClr val="000000"/>
                </a:solidFill>
                <a:latin typeface="Mongolian Baiti"/>
              </a:rPr>
              <a:t>Injection reaction</a:t>
            </a:r>
            <a:r>
              <a:rPr dirty="0" sz="2000" lang="en-US">
                <a:solidFill>
                  <a:srgbClr val="000000"/>
                </a:solidFill>
                <a:latin typeface="Mongolian Baiti"/>
              </a:rPr>
              <a:t>, an event from anxiety about pain </a:t>
            </a:r>
            <a:r>
              <a:rPr dirty="0" sz="2000" lang="en-US" smtClean="0">
                <a:solidFill>
                  <a:srgbClr val="000000"/>
                </a:solidFill>
                <a:latin typeface="Mongolian Baiti"/>
              </a:rPr>
              <a:t>from </a:t>
            </a:r>
            <a:r>
              <a:rPr dirty="0" sz="2000" lang="en-US">
                <a:solidFill>
                  <a:srgbClr val="000000"/>
                </a:solidFill>
                <a:latin typeface="Mongolian Baiti"/>
              </a:rPr>
              <a:t>the injection site rather than the vaccine.</a:t>
            </a:r>
            <a:endParaRPr sz="2000"/>
          </a:p>
          <a:p>
            <a:pPr>
              <a:lnSpc>
                <a:spcPct val="100000"/>
              </a:lnSpc>
              <a:buSzPct val="25000"/>
              <a:buFont typeface="Wingdings 2" charset="2"/>
              <a:buChar char=""/>
            </a:pPr>
            <a:r>
              <a:rPr b="1" dirty="0" sz="2000" lang="en-US">
                <a:solidFill>
                  <a:srgbClr val="000000"/>
                </a:solidFill>
                <a:latin typeface="Mongolian Baiti"/>
              </a:rPr>
              <a:t>Unknown </a:t>
            </a:r>
            <a:r>
              <a:rPr dirty="0" sz="2000" lang="en-US">
                <a:solidFill>
                  <a:srgbClr val="000000"/>
                </a:solidFill>
                <a:latin typeface="Mongolian Baiti"/>
              </a:rPr>
              <a:t>the cause is not know </a:t>
            </a:r>
            <a:endParaRPr sz="2000"/>
          </a:p>
          <a:p>
            <a:pPr>
              <a:lnSpc>
                <a:spcPct val="100000"/>
              </a:lnSpc>
            </a:p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58" name="TextShape 1"/>
          <p:cNvSpPr txBox="1"/>
          <p:nvPr/>
        </p:nvSpPr>
        <p:spPr>
          <a:xfrm>
            <a:off x="457200" y="704160"/>
            <a:ext cx="8229240" cy="1142640"/>
          </a:xfrm>
          <a:prstGeom prst="rect"/>
        </p:spPr>
        <p:txBody>
          <a:bodyPr anchor="b" bIns="0" lIns="0" rIns="0" tIns="45000"/>
          <a:p>
            <a:pPr>
              <a:lnSpc>
                <a:spcPct val="100000"/>
              </a:lnSpc>
            </a:pPr>
            <a:r>
              <a:rPr b="1" sz="5000" lang="en-US">
                <a:solidFill>
                  <a:srgbClr val="04617B"/>
                </a:solidFill>
                <a:latin typeface="Calibri"/>
              </a:rPr>
              <a:t>CONT……………………….</a:t>
            </a:r>
          </a:p>
        </p:txBody>
      </p:sp>
      <p:sp>
        <p:nvSpPr>
          <p:cNvPr id="1048759"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sz="2600" lang="en-US">
                <a:solidFill>
                  <a:srgbClr val="000000"/>
                </a:solidFill>
                <a:latin typeface="Constantia"/>
              </a:rPr>
              <a:t>“AEFI”   TRIGGER EVENTS.</a:t>
            </a:r>
          </a:p>
          <a:p>
            <a:pPr>
              <a:lnSpc>
                <a:spcPct val="100000"/>
              </a:lnSpc>
              <a:buSzPct val="25000"/>
              <a:buFont typeface="Wingdings 2" charset="2"/>
              <a:buChar char=""/>
            </a:pPr>
            <a:r>
              <a:rPr sz="2600" lang="en-US">
                <a:solidFill>
                  <a:srgbClr val="000000"/>
                </a:solidFill>
                <a:latin typeface="Mongolian Baiti"/>
              </a:rPr>
              <a:t>Severe local reaction.</a:t>
            </a:r>
          </a:p>
          <a:p>
            <a:pPr>
              <a:lnSpc>
                <a:spcPct val="100000"/>
              </a:lnSpc>
              <a:buSzPct val="25000"/>
              <a:buFont typeface="Wingdings 2" charset="2"/>
              <a:buChar char=""/>
            </a:pPr>
            <a:r>
              <a:rPr sz="2600" lang="en-US">
                <a:solidFill>
                  <a:srgbClr val="000000"/>
                </a:solidFill>
                <a:latin typeface="Mongolian Baiti"/>
              </a:rPr>
              <a:t>Injection site abscess.</a:t>
            </a:r>
          </a:p>
          <a:p>
            <a:pPr>
              <a:lnSpc>
                <a:spcPct val="100000"/>
              </a:lnSpc>
              <a:buSzPct val="25000"/>
              <a:buFont typeface="Wingdings 2" charset="2"/>
              <a:buChar char=""/>
            </a:pPr>
            <a:r>
              <a:rPr sz="2600" lang="en-US">
                <a:solidFill>
                  <a:srgbClr val="000000"/>
                </a:solidFill>
                <a:latin typeface="Mongolian Baiti"/>
              </a:rPr>
              <a:t>BCG lymphadenitis.</a:t>
            </a:r>
          </a:p>
          <a:p>
            <a:pPr>
              <a:lnSpc>
                <a:spcPct val="100000"/>
              </a:lnSpc>
              <a:buSzPct val="25000"/>
              <a:buFont typeface="Wingdings 2" charset="2"/>
              <a:buChar char=""/>
            </a:pPr>
            <a:r>
              <a:rPr sz="2600" lang="en-US">
                <a:solidFill>
                  <a:srgbClr val="000000"/>
                </a:solidFill>
                <a:latin typeface="Mongolian Baiti"/>
              </a:rPr>
              <a:t>High fever.</a:t>
            </a:r>
          </a:p>
          <a:p>
            <a:pPr>
              <a:lnSpc>
                <a:spcPct val="100000"/>
              </a:lnSpc>
              <a:buSzPct val="25000"/>
              <a:buFont typeface="Wingdings 2" charset="2"/>
              <a:buChar char=""/>
            </a:pPr>
            <a:r>
              <a:rPr sz="2600" lang="en-US">
                <a:solidFill>
                  <a:srgbClr val="000000"/>
                </a:solidFill>
                <a:latin typeface="Mongolian Baiti"/>
              </a:rPr>
              <a:t>Loss of consciousness.</a:t>
            </a:r>
          </a:p>
          <a:p>
            <a:pPr>
              <a:lnSpc>
                <a:spcPct val="100000"/>
              </a:lnSpc>
              <a:buSzPct val="25000"/>
              <a:buFont typeface="Wingdings 2" charset="2"/>
              <a:buChar char=""/>
            </a:pPr>
            <a:r>
              <a:rPr sz="2600" lang="en-US">
                <a:solidFill>
                  <a:srgbClr val="000000"/>
                </a:solidFill>
                <a:latin typeface="Mongolian Baiti"/>
              </a:rPr>
              <a:t>Hospitalization believed to be related to vaccine.</a:t>
            </a:r>
          </a:p>
          <a:p>
            <a:pPr>
              <a:lnSpc>
                <a:spcPct val="100000"/>
              </a:lnSpc>
              <a:buSzPct val="25000"/>
              <a:buFont typeface="Wingdings 2" charset="2"/>
              <a:buChar char=""/>
            </a:pPr>
            <a:r>
              <a:rPr sz="2600" lang="en-US">
                <a:solidFill>
                  <a:srgbClr val="000000"/>
                </a:solidFill>
                <a:latin typeface="Mongolian Baiti"/>
              </a:rPr>
              <a:t>Death believed caused by vaccination.</a:t>
            </a:r>
          </a:p>
          <a:p>
            <a:pPr>
              <a:lnSpc>
                <a:spcPct val="100000"/>
              </a:lnSpc>
              <a:buSzPct val="25000"/>
              <a:buFont typeface="Wingdings 2" charset="2"/>
              <a:buChar char=""/>
            </a:pPr>
            <a:r>
              <a:rPr sz="2600" lang="en-US">
                <a:solidFill>
                  <a:srgbClr val="000000"/>
                </a:solidFill>
                <a:latin typeface="Mongolian Baiti"/>
              </a:rPr>
              <a:t>Whenever AEFI occurs surveillance are done.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60"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61"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sz="2600" lang="en-US">
                <a:solidFill>
                  <a:srgbClr val="000000"/>
                </a:solidFill>
                <a:latin typeface="Constantia"/>
              </a:rPr>
              <a:t>COMPONENT OF AEFI SURVEILANCE</a:t>
            </a:r>
          </a:p>
          <a:p>
            <a:pPr>
              <a:lnSpc>
                <a:spcPct val="100000"/>
              </a:lnSpc>
              <a:buSzPct val="25000"/>
              <a:buFont typeface="Wingdings 2" charset="2"/>
              <a:buChar char=""/>
            </a:pPr>
            <a:r>
              <a:rPr sz="2600" lang="en-US">
                <a:solidFill>
                  <a:srgbClr val="000000"/>
                </a:solidFill>
                <a:latin typeface="Mongolian Baiti"/>
              </a:rPr>
              <a:t>Detect and report all AEFI,s.</a:t>
            </a:r>
          </a:p>
          <a:p>
            <a:pPr>
              <a:lnSpc>
                <a:spcPct val="100000"/>
              </a:lnSpc>
              <a:buSzPct val="25000"/>
              <a:buFont typeface="Wingdings 2" charset="2"/>
              <a:buChar char=""/>
            </a:pPr>
            <a:r>
              <a:rPr sz="2600" lang="en-US">
                <a:solidFill>
                  <a:srgbClr val="000000"/>
                </a:solidFill>
                <a:latin typeface="Mongolian Baiti"/>
              </a:rPr>
              <a:t>To Investigate trigger events.</a:t>
            </a:r>
          </a:p>
          <a:p>
            <a:pPr>
              <a:lnSpc>
                <a:spcPct val="100000"/>
              </a:lnSpc>
              <a:buSzPct val="25000"/>
              <a:buFont typeface="Wingdings 2" charset="2"/>
              <a:buChar char=""/>
            </a:pPr>
            <a:r>
              <a:rPr sz="2600" lang="en-US">
                <a:solidFill>
                  <a:srgbClr val="000000"/>
                </a:solidFill>
                <a:latin typeface="Mongolian Baiti"/>
              </a:rPr>
              <a:t>Communicate with parent and health providers.</a:t>
            </a:r>
          </a:p>
          <a:p>
            <a:pPr>
              <a:lnSpc>
                <a:spcPct val="100000"/>
              </a:lnSpc>
              <a:buSzPct val="25000"/>
              <a:buFont typeface="Wingdings 2" charset="2"/>
              <a:buChar char=""/>
            </a:pPr>
            <a:r>
              <a:rPr sz="2600" lang="en-US">
                <a:solidFill>
                  <a:srgbClr val="000000"/>
                </a:solidFill>
                <a:latin typeface="Mongolian Baiti"/>
              </a:rPr>
              <a:t>Collecting and recording of date.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62" name="TextShape 1"/>
          <p:cNvSpPr txBox="1"/>
          <p:nvPr/>
        </p:nvSpPr>
        <p:spPr>
          <a:xfrm>
            <a:off x="457200" y="381000"/>
            <a:ext cx="7467120" cy="1905000"/>
          </a:xfrm>
          <a:prstGeom prst="rect"/>
        </p:spPr>
        <p:txBody>
          <a:bodyPr anchor="b" bIns="0" lIns="0" rIns="0" tIns="45000"/>
          <a:p>
            <a:pPr>
              <a:lnSpc>
                <a:spcPct val="100000"/>
              </a:lnSpc>
            </a:pPr>
            <a:r>
              <a:rPr b="1" dirty="0" sz="5000" lang="en-US">
                <a:solidFill>
                  <a:srgbClr val="04617B"/>
                </a:solidFill>
                <a:latin typeface="Mongolian Baiti"/>
              </a:rPr>
              <a:t> \</a:t>
            </a:r>
            <a:r>
              <a:rPr b="1" dirty="0" sz="2800" lang="en-US">
                <a:solidFill>
                  <a:srgbClr val="04617B"/>
                </a:solidFill>
                <a:latin typeface="Mongolian Baiti"/>
              </a:rPr>
              <a:t>
STEP WHEN AEFI OCCURS.</a:t>
            </a:r>
            <a:r>
              <a:rPr b="1" dirty="0" sz="5000" lang="en-US">
                <a:solidFill>
                  <a:srgbClr val="04617B"/>
                </a:solidFill>
                <a:latin typeface="Mongolian Baiti"/>
              </a:rPr>
              <a:t>
</a:t>
            </a:r>
          </a:p>
        </p:txBody>
      </p:sp>
      <p:sp>
        <p:nvSpPr>
          <p:cNvPr id="1048763" name="TextShape 2"/>
          <p:cNvSpPr txBox="1"/>
          <p:nvPr/>
        </p:nvSpPr>
        <p:spPr>
          <a:xfrm>
            <a:off x="457200" y="1752600"/>
            <a:ext cx="8229240" cy="4191000"/>
          </a:xfrm>
          <a:prstGeom prst="rect"/>
        </p:spPr>
        <p:txBody>
          <a:bodyPr bIns="45000" lIns="90000" rIns="90000" tIns="45000"/>
          <a:p>
            <a:pPr>
              <a:lnSpc>
                <a:spcPct val="100000"/>
              </a:lnSpc>
              <a:buSzPct val="25000"/>
              <a:buFont typeface="Wingdings 2" charset="2"/>
              <a:buChar char=""/>
            </a:pPr>
            <a:r>
              <a:rPr b="1" dirty="0" sz="2600" lang="en-US">
                <a:solidFill>
                  <a:srgbClr val="000000"/>
                </a:solidFill>
                <a:latin typeface="Mongolian Baiti"/>
              </a:rPr>
              <a:t>SHORT STEPS.</a:t>
            </a:r>
          </a:p>
          <a:p>
            <a:pPr>
              <a:lnSpc>
                <a:spcPct val="100000"/>
              </a:lnSpc>
              <a:buSzPct val="25000"/>
              <a:buFont typeface="Wingdings 2" charset="2"/>
              <a:buChar char=""/>
            </a:pPr>
            <a:r>
              <a:rPr dirty="0" sz="2600" lang="en-US">
                <a:solidFill>
                  <a:srgbClr val="000000"/>
                </a:solidFill>
                <a:latin typeface="Mongolian Baiti"/>
              </a:rPr>
              <a:t>Take </a:t>
            </a:r>
            <a:r>
              <a:rPr dirty="0" sz="2600" lang="en-US" smtClean="0">
                <a:solidFill>
                  <a:srgbClr val="000000"/>
                </a:solidFill>
                <a:latin typeface="Mongolian Baiti"/>
              </a:rPr>
              <a:t>the affected child </a:t>
            </a:r>
            <a:r>
              <a:rPr dirty="0" sz="2600" lang="en-US">
                <a:solidFill>
                  <a:srgbClr val="000000"/>
                </a:solidFill>
                <a:latin typeface="Mongolian Baiti"/>
              </a:rPr>
              <a:t>to the resuscitation room.</a:t>
            </a:r>
          </a:p>
          <a:p>
            <a:pPr>
              <a:lnSpc>
                <a:spcPct val="100000"/>
              </a:lnSpc>
              <a:buSzPct val="25000"/>
              <a:buFont typeface="Wingdings 2" charset="2"/>
              <a:buChar char=""/>
            </a:pPr>
            <a:r>
              <a:rPr dirty="0" sz="2600" lang="en-US">
                <a:solidFill>
                  <a:srgbClr val="000000"/>
                </a:solidFill>
                <a:latin typeface="Mongolian Baiti"/>
              </a:rPr>
              <a:t>Ask help from your colleges.</a:t>
            </a:r>
          </a:p>
          <a:p>
            <a:pPr>
              <a:lnSpc>
                <a:spcPct val="100000"/>
              </a:lnSpc>
              <a:buSzPct val="25000"/>
              <a:buFont typeface="Wingdings 2" charset="2"/>
              <a:buChar char=""/>
            </a:pPr>
            <a:r>
              <a:rPr dirty="0" sz="2600" lang="en-US">
                <a:solidFill>
                  <a:srgbClr val="000000"/>
                </a:solidFill>
                <a:latin typeface="Mongolian Baiti"/>
              </a:rPr>
              <a:t>Reassure the parent.</a:t>
            </a:r>
          </a:p>
          <a:p>
            <a:pPr>
              <a:lnSpc>
                <a:spcPct val="100000"/>
              </a:lnSpc>
              <a:buSzPct val="25000"/>
              <a:buFont typeface="Wingdings 2" charset="2"/>
              <a:buChar char=""/>
            </a:pPr>
            <a:r>
              <a:rPr dirty="0" sz="2600" lang="en-US">
                <a:solidFill>
                  <a:srgbClr val="000000"/>
                </a:solidFill>
                <a:latin typeface="Mongolian Baiti"/>
              </a:rPr>
              <a:t>Collect the vaccine and diluents that was used and document the details e.g. expiry date.</a:t>
            </a:r>
          </a:p>
          <a:p>
            <a:pPr>
              <a:lnSpc>
                <a:spcPct val="100000"/>
              </a:lnSpc>
              <a:buSzPct val="25000"/>
              <a:buFont typeface="Wingdings 2" charset="2"/>
              <a:buChar char=""/>
            </a:pPr>
            <a:r>
              <a:rPr dirty="0" sz="2600" lang="en-US">
                <a:solidFill>
                  <a:srgbClr val="000000"/>
                </a:solidFill>
                <a:latin typeface="Mongolian Baiti"/>
              </a:rPr>
              <a:t>Take a sample of specimens per the condition and take it to the lab.</a:t>
            </a:r>
          </a:p>
          <a:p>
            <a:pPr>
              <a:lnSpc>
                <a:spcPct val="100000"/>
              </a:lnSpc>
              <a:buSzPct val="25000"/>
              <a:buFont typeface="Wingdings 2" charset="2"/>
              <a:buChar char=""/>
            </a:pPr>
            <a:r>
              <a:rPr dirty="0" sz="2600" lang="en-US">
                <a:solidFill>
                  <a:srgbClr val="000000"/>
                </a:solidFill>
                <a:latin typeface="Mongolian Baiti"/>
              </a:rPr>
              <a:t>Observe the child as he improves and refer if not improving</a:t>
            </a:r>
          </a:p>
          <a:p>
            <a:pPr>
              <a:lnSpc>
                <a:spcPct val="100000"/>
              </a:lnSpc>
              <a:buSzPct val="25000"/>
              <a:buFont typeface="Wingdings 2" charset="2"/>
              <a:buChar char=""/>
            </a:pPr>
            <a:r>
              <a:rPr dirty="0" sz="2600" lang="en-US">
                <a:solidFill>
                  <a:srgbClr val="000000"/>
                </a:solidFill>
                <a:latin typeface="Mongolian Baiti"/>
              </a:rPr>
              <a:t>Report  and investigate AEFI  with 48 hours.</a:t>
            </a:r>
          </a:p>
          <a:p>
            <a:pPr>
              <a:lnSpc>
                <a:spcPct val="100000"/>
              </a:lnSpc>
            </a:p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64" name="TextShape 1"/>
          <p:cNvSpPr txBox="1"/>
          <p:nvPr/>
        </p:nvSpPr>
        <p:spPr>
          <a:xfrm>
            <a:off x="457200" y="704160"/>
            <a:ext cx="8229240" cy="1142640"/>
          </a:xfrm>
          <a:prstGeom prst="rect"/>
        </p:spPr>
        <p:txBody>
          <a:bodyPr anchor="b" bIns="0" lIns="0" rIns="0" tIns="45000"/>
          <a:p>
            <a:pPr>
              <a:lnSpc>
                <a:spcPct val="100000"/>
              </a:lnSpc>
            </a:pPr>
            <a:r>
              <a:rPr sz="5000" lang="en-US">
                <a:solidFill>
                  <a:srgbClr val="04617B"/>
                </a:solidFill>
                <a:latin typeface="Calibri"/>
              </a:rPr>
              <a:t>CONT……………………………..</a:t>
            </a:r>
          </a:p>
        </p:txBody>
      </p:sp>
      <p:sp>
        <p:nvSpPr>
          <p:cNvPr id="1048765"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dirty="0" sz="2600" lang="en-US">
                <a:solidFill>
                  <a:srgbClr val="000000"/>
                </a:solidFill>
                <a:latin typeface="Mongolian Baiti"/>
              </a:rPr>
              <a:t>LONG TERM STEPS</a:t>
            </a:r>
          </a:p>
          <a:p>
            <a:pPr>
              <a:lnSpc>
                <a:spcPct val="100000"/>
              </a:lnSpc>
              <a:buSzPct val="25000"/>
              <a:buFont typeface="Wingdings 2" charset="2"/>
              <a:buChar char=""/>
            </a:pPr>
            <a:r>
              <a:rPr dirty="0" sz="2600" lang="en-US">
                <a:solidFill>
                  <a:srgbClr val="000000"/>
                </a:solidFill>
                <a:latin typeface="Mongolian Baiti"/>
              </a:rPr>
              <a:t>Communicate to the parent, community, public at large and reassure </a:t>
            </a:r>
            <a:r>
              <a:rPr dirty="0" sz="2600" lang="en-US" smtClean="0">
                <a:solidFill>
                  <a:srgbClr val="000000"/>
                </a:solidFill>
                <a:latin typeface="Mongolian Baiti"/>
              </a:rPr>
              <a:t>them about immunization policy. </a:t>
            </a:r>
          </a:p>
          <a:p>
            <a:pPr>
              <a:lnSpc>
                <a:spcPct val="100000"/>
              </a:lnSpc>
              <a:buSzPct val="25000"/>
              <a:buFont typeface="Wingdings 2" charset="2"/>
              <a:buChar char=""/>
            </a:pPr>
            <a:r>
              <a:rPr dirty="0" sz="2600" lang="en-US">
                <a:solidFill>
                  <a:srgbClr val="000000"/>
                </a:solidFill>
                <a:latin typeface="Mongolian Baiti"/>
              </a:rPr>
              <a:t>Train all the concern persons as corrective measure.</a:t>
            </a:r>
          </a:p>
          <a:p>
            <a:pPr>
              <a:lnSpc>
                <a:spcPct val="100000"/>
              </a:lnSpc>
              <a:buSzPct val="25000"/>
              <a:buFont typeface="Wingdings 2" charset="2"/>
              <a:buChar char=""/>
            </a:pPr>
            <a:r>
              <a:rPr dirty="0" sz="2600" lang="en-US">
                <a:solidFill>
                  <a:srgbClr val="000000"/>
                </a:solidFill>
                <a:latin typeface="Mongolian Baiti"/>
              </a:rPr>
              <a:t>Conduct regular supportive supervision and give feedback.</a:t>
            </a:r>
          </a:p>
          <a:p>
            <a:pPr>
              <a:lnSpc>
                <a:spcPct val="100000"/>
              </a:lnSpc>
              <a:buSzPct val="25000"/>
              <a:buFont typeface="Wingdings 2" charset="2"/>
              <a:buChar char=""/>
            </a:pPr>
            <a:r>
              <a:rPr dirty="0" sz="2600" lang="en-US">
                <a:solidFill>
                  <a:srgbClr val="000000"/>
                </a:solidFill>
                <a:latin typeface="Mongolian Baiti"/>
              </a:rPr>
              <a:t>Improve availability of supplies and working condition to minimize programme error.</a:t>
            </a:r>
          </a:p>
          <a:p>
            <a:pPr>
              <a:lnSpc>
                <a:spcPct val="100000"/>
              </a:lnSpc>
              <a:buSzPct val="25000"/>
              <a:buFont typeface="Wingdings 2" charset="2"/>
              <a:buChar char=""/>
            </a:pPr>
            <a:r>
              <a:rPr dirty="0" sz="2600" lang="en-US">
                <a:solidFill>
                  <a:srgbClr val="000000"/>
                </a:solidFill>
                <a:latin typeface="Mongolian Baiti"/>
              </a:rPr>
              <a:t>AEFI can be reported by the parent, community and health worker  and should be reported within 48 hours.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66" name="TextShape 1"/>
          <p:cNvSpPr txBox="1"/>
          <p:nvPr/>
        </p:nvSpPr>
        <p:spPr>
          <a:xfrm>
            <a:off x="457200" y="457200"/>
            <a:ext cx="8229240" cy="837720"/>
          </a:xfrm>
          <a:prstGeom prst="rect"/>
        </p:spPr>
        <p:txBody>
          <a:bodyPr anchor="b" bIns="0" lIns="0" rIns="0" tIns="45000"/>
          <a:p>
            <a:pPr>
              <a:lnSpc>
                <a:spcPct val="100000"/>
              </a:lnSpc>
            </a:pPr>
            <a:r>
              <a:rPr b="1" sz="5000" lang="en-US">
                <a:solidFill>
                  <a:srgbClr val="04617B"/>
                </a:solidFill>
                <a:latin typeface="Calibri"/>
              </a:rPr>
              <a:t>CONT…………………………………</a:t>
            </a:r>
          </a:p>
        </p:txBody>
      </p:sp>
      <p:sp>
        <p:nvSpPr>
          <p:cNvPr id="1048767" name="TextShape 2"/>
          <p:cNvSpPr txBox="1"/>
          <p:nvPr/>
        </p:nvSpPr>
        <p:spPr>
          <a:xfrm>
            <a:off x="457200" y="1295280"/>
            <a:ext cx="8229240" cy="5028840"/>
          </a:xfrm>
          <a:prstGeom prst="rect"/>
        </p:spPr>
        <p:txBody>
          <a:bodyPr bIns="45000" lIns="90000" rIns="90000" tIns="45000"/>
          <a:p>
            <a:pPr>
              <a:lnSpc>
                <a:spcPct val="100000"/>
              </a:lnSpc>
              <a:buSzPct val="25000"/>
              <a:buFont typeface="Wingdings 2" charset="2"/>
              <a:buChar char=""/>
            </a:pPr>
            <a:r>
              <a:rPr b="1" dirty="0" sz="2400" lang="en-US">
                <a:solidFill>
                  <a:srgbClr val="000000"/>
                </a:solidFill>
                <a:latin typeface="Constantia"/>
              </a:rPr>
              <a:t>CLUSTER AEFI,S</a:t>
            </a:r>
            <a:endParaRPr sz="2400"/>
          </a:p>
          <a:p>
            <a:pPr>
              <a:lnSpc>
                <a:spcPct val="100000"/>
              </a:lnSpc>
              <a:buSzPct val="25000"/>
              <a:buFont typeface="Wingdings 2" charset="2"/>
              <a:buChar char=""/>
            </a:pPr>
            <a:r>
              <a:rPr dirty="0" sz="2400" lang="en-US">
                <a:solidFill>
                  <a:srgbClr val="000000"/>
                </a:solidFill>
                <a:latin typeface="Mongolian Baiti"/>
              </a:rPr>
              <a:t>When two or more case of a similar event which has occurred within the same month, district and is associated with the same vaccine.</a:t>
            </a:r>
            <a:endParaRPr sz="2400"/>
          </a:p>
          <a:p>
            <a:pPr>
              <a:lnSpc>
                <a:spcPct val="100000"/>
              </a:lnSpc>
              <a:buSzPct val="25000"/>
              <a:buFont typeface="Wingdings 2" charset="2"/>
              <a:buChar char=""/>
            </a:pPr>
            <a:r>
              <a:rPr b="1" dirty="0" sz="2400" lang="en-US">
                <a:solidFill>
                  <a:srgbClr val="000000"/>
                </a:solidFill>
                <a:latin typeface="Mongolian Baiti"/>
              </a:rPr>
              <a:t>NURSE ROLE IN PREVENTION OF AEFI.</a:t>
            </a:r>
            <a:endParaRPr sz="2400"/>
          </a:p>
          <a:p>
            <a:pPr>
              <a:lnSpc>
                <a:spcPct val="100000"/>
              </a:lnSpc>
              <a:buSzPct val="25000"/>
              <a:buFont typeface="Wingdings 2" charset="2"/>
              <a:buChar char=""/>
            </a:pPr>
            <a:r>
              <a:rPr dirty="0" sz="2400" lang="en-US">
                <a:solidFill>
                  <a:srgbClr val="000000"/>
                </a:solidFill>
                <a:latin typeface="Mongolian Baiti"/>
              </a:rPr>
              <a:t>Maintain cold chain to make vaccine potent.</a:t>
            </a:r>
            <a:endParaRPr sz="2400"/>
          </a:p>
          <a:p>
            <a:pPr>
              <a:lnSpc>
                <a:spcPct val="100000"/>
              </a:lnSpc>
              <a:buSzPct val="25000"/>
              <a:buFont typeface="Wingdings 2" charset="2"/>
              <a:buChar char=""/>
            </a:pPr>
            <a:r>
              <a:rPr dirty="0" sz="2400" lang="en-US">
                <a:solidFill>
                  <a:srgbClr val="000000"/>
                </a:solidFill>
                <a:latin typeface="Mongolian Baiti"/>
              </a:rPr>
              <a:t>Use aseptic technique to prevent contamination.</a:t>
            </a:r>
            <a:endParaRPr sz="2400"/>
          </a:p>
          <a:p>
            <a:pPr>
              <a:lnSpc>
                <a:spcPct val="100000"/>
              </a:lnSpc>
              <a:buSzPct val="25000"/>
              <a:buFont typeface="Wingdings 2" charset="2"/>
              <a:buChar char=""/>
            </a:pPr>
            <a:r>
              <a:rPr dirty="0" sz="2400" lang="en-US">
                <a:solidFill>
                  <a:srgbClr val="000000"/>
                </a:solidFill>
                <a:latin typeface="Mongolian Baiti"/>
              </a:rPr>
              <a:t>Follow manufactures instruction.</a:t>
            </a:r>
            <a:endParaRPr sz="2400"/>
          </a:p>
          <a:p>
            <a:pPr>
              <a:lnSpc>
                <a:spcPct val="100000"/>
              </a:lnSpc>
              <a:buSzPct val="25000"/>
              <a:buFont typeface="Wingdings 2" charset="2"/>
              <a:buChar char=""/>
            </a:pPr>
            <a:r>
              <a:rPr dirty="0" sz="2400" lang="en-US">
                <a:solidFill>
                  <a:srgbClr val="000000"/>
                </a:solidFill>
                <a:latin typeface="Mongolian Baiti"/>
              </a:rPr>
              <a:t>Teach mothers on normal reaction of the vaccine and teach them to observe.</a:t>
            </a:r>
            <a:endParaRPr sz="2400"/>
          </a:p>
          <a:p>
            <a:pPr>
              <a:lnSpc>
                <a:spcPct val="100000"/>
              </a:lnSpc>
              <a:buSzPct val="25000"/>
              <a:buFont typeface="Wingdings 2" charset="2"/>
              <a:buChar char=""/>
            </a:pPr>
            <a:r>
              <a:rPr dirty="0" sz="2400" lang="en-US">
                <a:solidFill>
                  <a:srgbClr val="000000"/>
                </a:solidFill>
                <a:latin typeface="Mongolian Baiti"/>
              </a:rPr>
              <a:t>Proper recording and reporting of AEFI.</a:t>
            </a:r>
            <a:endParaRPr sz="2400"/>
          </a:p>
          <a:p>
            <a:pPr>
              <a:lnSpc>
                <a:spcPct val="100000"/>
              </a:lnSpc>
              <a:buSzPct val="25000"/>
              <a:buFont typeface="Wingdings 2" charset="2"/>
              <a:buChar char=""/>
            </a:pPr>
            <a:r>
              <a:rPr dirty="0" sz="2400" lang="en-US">
                <a:solidFill>
                  <a:srgbClr val="000000"/>
                </a:solidFill>
                <a:latin typeface="Mongolian Baiti"/>
              </a:rPr>
              <a:t>Check date of VVM.</a:t>
            </a:r>
            <a:endParaRPr sz="2400"/>
          </a:p>
          <a:p>
            <a:pPr>
              <a:lnSpc>
                <a:spcPct val="100000"/>
              </a:lnSpc>
              <a:buSzPct val="25000"/>
              <a:buFont typeface="Wingdings 2" charset="2"/>
              <a:buChar char=""/>
            </a:pPr>
            <a:r>
              <a:rPr dirty="0" sz="2400" lang="en-US">
                <a:solidFill>
                  <a:srgbClr val="000000"/>
                </a:solidFill>
                <a:latin typeface="Mongolian Baiti"/>
              </a:rPr>
              <a:t>Check child conditions e.g. history of allergy by immunization.</a:t>
            </a:r>
            <a:endParaRPr sz="24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68" name="TextShape 1"/>
          <p:cNvSpPr txBox="1"/>
          <p:nvPr/>
        </p:nvSpPr>
        <p:spPr>
          <a:xfrm>
            <a:off x="457200" y="704160"/>
            <a:ext cx="8229240" cy="1142640"/>
          </a:xfrm>
          <a:prstGeom prst="rect"/>
        </p:spPr>
        <p:txBody>
          <a:bodyPr anchor="b" bIns="0" lIns="0" rIns="0" tIns="45000"/>
          <a:p>
            <a:pPr>
              <a:lnSpc>
                <a:spcPct val="100000"/>
              </a:lnSpc>
            </a:pPr>
            <a:r>
              <a:rPr b="1" dirty="0" sz="5000" lang="en-US">
                <a:solidFill>
                  <a:srgbClr val="04617B"/>
                </a:solidFill>
                <a:latin typeface="Calibri"/>
              </a:rPr>
              <a:t>DISEASE SURVEILLANCE</a:t>
            </a:r>
          </a:p>
        </p:txBody>
      </p:sp>
      <p:sp>
        <p:nvSpPr>
          <p:cNvPr id="1048769"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b="1" dirty="0" sz="2600" lang="en-US" smtClean="0">
                <a:solidFill>
                  <a:srgbClr val="000000"/>
                </a:solidFill>
                <a:latin typeface="Mongolian Baiti"/>
              </a:rPr>
              <a:t>PRIOROTY DISEASES IN KENYA</a:t>
            </a:r>
          </a:p>
          <a:p>
            <a:pPr>
              <a:lnSpc>
                <a:spcPct val="100000"/>
              </a:lnSpc>
              <a:buSzPct val="25000"/>
              <a:buFont typeface="Wingdings 2" charset="2"/>
              <a:buChar char=""/>
            </a:pPr>
            <a:r>
              <a:rPr dirty="0" sz="2600" lang="en-US" smtClean="0">
                <a:solidFill>
                  <a:srgbClr val="000000"/>
                </a:solidFill>
                <a:latin typeface="Mongolian Baiti"/>
              </a:rPr>
              <a:t>Acute </a:t>
            </a:r>
            <a:r>
              <a:rPr dirty="0" sz="2600" lang="en-US">
                <a:solidFill>
                  <a:srgbClr val="000000"/>
                </a:solidFill>
                <a:latin typeface="Mongolian Baiti"/>
              </a:rPr>
              <a:t>jaundice.</a:t>
            </a:r>
          </a:p>
          <a:p>
            <a:pPr>
              <a:lnSpc>
                <a:spcPct val="100000"/>
              </a:lnSpc>
              <a:buSzPct val="25000"/>
              <a:buFont typeface="Wingdings 2" charset="2"/>
              <a:buChar char=""/>
            </a:pPr>
            <a:r>
              <a:rPr dirty="0" sz="2600" lang="en-US">
                <a:solidFill>
                  <a:srgbClr val="000000"/>
                </a:solidFill>
                <a:latin typeface="Mongolian Baiti"/>
              </a:rPr>
              <a:t>Adverse effect following immunization.</a:t>
            </a:r>
          </a:p>
          <a:p>
            <a:pPr>
              <a:lnSpc>
                <a:spcPct val="100000"/>
              </a:lnSpc>
              <a:buSzPct val="25000"/>
              <a:buFont typeface="Wingdings 2" charset="2"/>
              <a:buChar char=""/>
            </a:pPr>
            <a:r>
              <a:rPr dirty="0" sz="2600" lang="en-US">
                <a:solidFill>
                  <a:srgbClr val="000000"/>
                </a:solidFill>
                <a:latin typeface="Mongolian Baiti"/>
              </a:rPr>
              <a:t>Anthrax.</a:t>
            </a:r>
          </a:p>
          <a:p>
            <a:pPr>
              <a:lnSpc>
                <a:spcPct val="100000"/>
              </a:lnSpc>
              <a:buSzPct val="25000"/>
              <a:buFont typeface="Wingdings 2" charset="2"/>
              <a:buChar char=""/>
            </a:pPr>
            <a:r>
              <a:rPr dirty="0" sz="2600" lang="en-US">
                <a:solidFill>
                  <a:srgbClr val="000000"/>
                </a:solidFill>
                <a:latin typeface="Mongolian Baiti"/>
              </a:rPr>
              <a:t>Cholera.</a:t>
            </a:r>
          </a:p>
          <a:p>
            <a:pPr>
              <a:lnSpc>
                <a:spcPct val="100000"/>
              </a:lnSpc>
              <a:buSzPct val="25000"/>
              <a:buFont typeface="Wingdings 2" charset="2"/>
              <a:buChar char=""/>
            </a:pPr>
            <a:r>
              <a:rPr dirty="0" sz="2600" lang="en-US">
                <a:solidFill>
                  <a:srgbClr val="000000"/>
                </a:solidFill>
                <a:latin typeface="Mongolian Baiti"/>
              </a:rPr>
              <a:t>Measles.</a:t>
            </a:r>
          </a:p>
          <a:p>
            <a:pPr>
              <a:lnSpc>
                <a:spcPct val="100000"/>
              </a:lnSpc>
              <a:buSzPct val="25000"/>
              <a:buFont typeface="Wingdings 2" charset="2"/>
              <a:buChar char=""/>
            </a:pPr>
            <a:r>
              <a:rPr dirty="0" sz="2600" lang="en-US">
                <a:solidFill>
                  <a:srgbClr val="000000"/>
                </a:solidFill>
                <a:latin typeface="Mongolian Baiti"/>
              </a:rPr>
              <a:t>Neonatal tetanus.</a:t>
            </a:r>
          </a:p>
          <a:p>
            <a:pPr>
              <a:lnSpc>
                <a:spcPct val="100000"/>
              </a:lnSpc>
              <a:buSzPct val="25000"/>
              <a:buFont typeface="Wingdings 2" charset="2"/>
              <a:buChar char=""/>
            </a:pPr>
            <a:r>
              <a:rPr dirty="0" sz="2600" lang="en-US">
                <a:solidFill>
                  <a:srgbClr val="000000"/>
                </a:solidFill>
                <a:latin typeface="Mongolian Baiti"/>
              </a:rPr>
              <a:t>Diarrhea</a:t>
            </a:r>
          </a:p>
          <a:p>
            <a:pPr>
              <a:lnSpc>
                <a:spcPct val="100000"/>
              </a:lnSpc>
              <a:buSzPct val="25000"/>
              <a:buFont typeface="Wingdings 2" charset="2"/>
              <a:buChar char=""/>
            </a:pPr>
            <a:r>
              <a:rPr dirty="0" sz="2600" lang="en-US">
                <a:solidFill>
                  <a:srgbClr val="000000"/>
                </a:solidFill>
                <a:latin typeface="Mongolian Baiti"/>
              </a:rPr>
              <a:t>Collecting data on a disease occurrence for action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40" name="CustomShape 1"/>
          <p:cNvSpPr/>
          <p:nvPr/>
        </p:nvSpPr>
        <p:spPr>
          <a:xfrm>
            <a:off x="457200" y="704160"/>
            <a:ext cx="8228880" cy="1142280"/>
          </a:xfrm>
          <a:prstGeom prst="rect"/>
          <a:noFill/>
          <a:ln>
            <a:noFill/>
          </a:ln>
        </p:spPr>
        <p:txBody>
          <a:bodyPr anchor="b" bIns="0" lIns="0" rIns="0" tIns="45000"/>
          <a:p>
            <a:pPr>
              <a:lnSpc>
                <a:spcPct val="100000"/>
              </a:lnSpc>
            </a:pPr>
            <a:r>
              <a:rPr b="1" dirty="0" sz="3200" lang="en-US">
                <a:solidFill>
                  <a:srgbClr val="04617B"/>
                </a:solidFill>
                <a:latin typeface="Calibri"/>
              </a:rPr>
              <a:t>SUPPORTIVE COMPONENT OF IMMUNIZATION</a:t>
            </a:r>
            <a:endParaRPr sz="3200"/>
          </a:p>
        </p:txBody>
      </p:sp>
      <p:sp>
        <p:nvSpPr>
          <p:cNvPr id="1048641"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b="1" dirty="0" sz="2600" lang="en-US">
                <a:solidFill>
                  <a:srgbClr val="000000"/>
                </a:solidFill>
                <a:latin typeface="Mongolian Baiti"/>
              </a:rPr>
              <a:t>Management</a:t>
            </a:r>
            <a:r>
              <a:rPr dirty="0" sz="2600" lang="en-US">
                <a:solidFill>
                  <a:srgbClr val="000000"/>
                </a:solidFill>
                <a:latin typeface="Mongolian Baiti"/>
              </a:rPr>
              <a:t>- this is policy making, standard setting, planning and coordination, information collection and sharing collaboration with others.</a:t>
            </a:r>
          </a:p>
          <a:p>
            <a:pPr>
              <a:lnSpc>
                <a:spcPct val="100000"/>
              </a:lnSpc>
              <a:buSzPct val="25000"/>
              <a:buFont typeface="Wingdings 2" charset="2"/>
              <a:buChar char=""/>
            </a:pPr>
            <a:r>
              <a:rPr b="1" dirty="0" sz="2600" lang="en-US">
                <a:solidFill>
                  <a:srgbClr val="000000"/>
                </a:solidFill>
                <a:latin typeface="Mongolian Baiti"/>
              </a:rPr>
              <a:t>Sustainability</a:t>
            </a:r>
            <a:r>
              <a:rPr dirty="0" sz="2600" lang="en-US">
                <a:solidFill>
                  <a:srgbClr val="000000"/>
                </a:solidFill>
                <a:latin typeface="Mongolian Baiti"/>
              </a:rPr>
              <a:t> – includes budgeting, identifying funding resource and activities leading to increased fund allocation.</a:t>
            </a:r>
          </a:p>
          <a:p>
            <a:pPr>
              <a:lnSpc>
                <a:spcPct val="100000"/>
              </a:lnSpc>
              <a:buSzPct val="25000"/>
              <a:buFont typeface="Wingdings 2" charset="2"/>
              <a:buChar char=""/>
            </a:pPr>
            <a:r>
              <a:rPr b="1" dirty="0" sz="2600" lang="en-US">
                <a:solidFill>
                  <a:srgbClr val="000000"/>
                </a:solidFill>
                <a:latin typeface="Mongolian Baiti"/>
              </a:rPr>
              <a:t>Human and institutional resources </a:t>
            </a:r>
            <a:r>
              <a:rPr dirty="0" sz="2600" lang="en-US">
                <a:solidFill>
                  <a:srgbClr val="000000"/>
                </a:solidFill>
                <a:latin typeface="Mongolian Baiti"/>
              </a:rPr>
              <a:t>which involve staffing, training and supervision</a:t>
            </a:r>
            <a:r>
              <a:rPr dirty="0" sz="2600" lang="en-US">
                <a:solidFill>
                  <a:srgbClr val="000000"/>
                </a:solidFill>
                <a:latin typeface="Calibri"/>
              </a:rPr>
              <a:t>.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70" name="TextShape 1"/>
          <p:cNvSpPr txBox="1"/>
          <p:nvPr/>
        </p:nvSpPr>
        <p:spPr>
          <a:xfrm>
            <a:off x="457200" y="609480"/>
            <a:ext cx="8229240" cy="609120"/>
          </a:xfrm>
          <a:prstGeom prst="rect"/>
        </p:spPr>
        <p:txBody>
          <a:bodyPr anchor="b" bIns="0" lIns="0" rIns="0" tIns="45000"/>
          <a:p>
            <a:pPr>
              <a:lnSpc>
                <a:spcPct val="100000"/>
              </a:lnSpc>
            </a:pPr>
            <a:r>
              <a:rPr b="1" sz="2800" lang="en-US">
                <a:solidFill>
                  <a:srgbClr val="04617B"/>
                </a:solidFill>
                <a:latin typeface="Calibri"/>
              </a:rPr>
              <a:t>INTERGRATED DESEASE SURVEILANCE AND RESPONSE SYSTEM</a:t>
            </a:r>
          </a:p>
        </p:txBody>
      </p:sp>
      <p:sp>
        <p:nvSpPr>
          <p:cNvPr id="1048771" name="TextShape 2"/>
          <p:cNvSpPr txBox="1"/>
          <p:nvPr/>
        </p:nvSpPr>
        <p:spPr>
          <a:xfrm>
            <a:off x="457200" y="1295280"/>
            <a:ext cx="8229240" cy="5028840"/>
          </a:xfrm>
          <a:prstGeom prst="rect"/>
        </p:spPr>
        <p:txBody>
          <a:bodyPr bIns="45000" lIns="90000" rIns="90000" tIns="45000"/>
          <a:p>
            <a:pPr>
              <a:lnSpc>
                <a:spcPct val="100000"/>
              </a:lnSpc>
              <a:buSzPct val="25000"/>
              <a:buFont typeface="Wingdings 2" charset="2"/>
              <a:buChar char=""/>
            </a:pPr>
            <a:r>
              <a:rPr b="1" dirty="0" sz="2000" lang="en-US">
                <a:solidFill>
                  <a:srgbClr val="000000"/>
                </a:solidFill>
                <a:latin typeface="Mongolian Baiti"/>
              </a:rPr>
              <a:t>S</a:t>
            </a:r>
            <a:r>
              <a:rPr b="1" dirty="0" sz="2000" lang="en-US" smtClean="0">
                <a:solidFill>
                  <a:srgbClr val="000000"/>
                </a:solidFill>
                <a:latin typeface="Mongolian Baiti"/>
              </a:rPr>
              <a:t>urveillance</a:t>
            </a:r>
            <a:r>
              <a:rPr dirty="0" sz="2000" lang="en-US" smtClean="0">
                <a:solidFill>
                  <a:srgbClr val="000000"/>
                </a:solidFill>
                <a:latin typeface="Mongolian Baiti"/>
              </a:rPr>
              <a:t>  system is </a:t>
            </a:r>
            <a:r>
              <a:rPr dirty="0" sz="2000" lang="en-US">
                <a:solidFill>
                  <a:srgbClr val="000000"/>
                </a:solidFill>
                <a:latin typeface="Mongolian Baiti"/>
              </a:rPr>
              <a:t>responsible for surveillance and response to </a:t>
            </a:r>
            <a:r>
              <a:rPr dirty="0" sz="2000" lang="en-US" smtClean="0">
                <a:solidFill>
                  <a:srgbClr val="000000"/>
                </a:solidFill>
                <a:latin typeface="Mongolian Baiti"/>
              </a:rPr>
              <a:t>priority  </a:t>
            </a:r>
            <a:r>
              <a:rPr dirty="0" sz="2000" lang="en-US">
                <a:solidFill>
                  <a:srgbClr val="000000"/>
                </a:solidFill>
                <a:latin typeface="Mongolian Baiti"/>
              </a:rPr>
              <a:t>disease and events in Kenya. </a:t>
            </a:r>
            <a:endParaRPr sz="2000"/>
          </a:p>
          <a:p>
            <a:pPr>
              <a:lnSpc>
                <a:spcPct val="100000"/>
              </a:lnSpc>
              <a:buSzPct val="25000"/>
              <a:buFont typeface="Wingdings 2" charset="2"/>
              <a:buChar char=""/>
            </a:pPr>
            <a:r>
              <a:rPr dirty="0" sz="2000" lang="en-US">
                <a:solidFill>
                  <a:srgbClr val="000000"/>
                </a:solidFill>
                <a:latin typeface="Mongolian Baiti"/>
              </a:rPr>
              <a:t>It is responsibility is to collect all data , document, analyze , interpret disseminate data on priority diseases in Kenya.</a:t>
            </a:r>
            <a:endParaRPr sz="2000"/>
          </a:p>
          <a:p>
            <a:pPr>
              <a:lnSpc>
                <a:spcPct val="100000"/>
              </a:lnSpc>
              <a:buSzPct val="25000"/>
              <a:buFont typeface="Wingdings 2" charset="2"/>
              <a:buChar char=""/>
            </a:pPr>
            <a:r>
              <a:rPr b="1" dirty="0" sz="2000" lang="en-US">
                <a:solidFill>
                  <a:srgbClr val="000000"/>
                </a:solidFill>
                <a:latin typeface="Mongolian Baiti"/>
              </a:rPr>
              <a:t>TYPES OF DISEASE SURVILANCE</a:t>
            </a:r>
            <a:endParaRPr sz="2000"/>
          </a:p>
          <a:p>
            <a:pPr>
              <a:lnSpc>
                <a:spcPct val="100000"/>
              </a:lnSpc>
              <a:buSzPct val="25000"/>
              <a:buFont typeface="Wingdings 2" charset="2"/>
              <a:buChar char=""/>
            </a:pPr>
            <a:r>
              <a:rPr b="1" dirty="0" sz="2000" lang="en-US">
                <a:solidFill>
                  <a:srgbClr val="000000"/>
                </a:solidFill>
                <a:latin typeface="Mongolian Baiti"/>
              </a:rPr>
              <a:t>Routine reporting system</a:t>
            </a:r>
            <a:r>
              <a:rPr dirty="0" sz="2000" lang="en-US" smtClean="0">
                <a:solidFill>
                  <a:srgbClr val="000000"/>
                </a:solidFill>
                <a:latin typeface="Mongolian Baiti"/>
              </a:rPr>
              <a:t>,(passive) </a:t>
            </a:r>
            <a:r>
              <a:rPr dirty="0" sz="2000" lang="en-US">
                <a:solidFill>
                  <a:srgbClr val="000000"/>
                </a:solidFill>
                <a:latin typeface="Mongolian Baiti"/>
              </a:rPr>
              <a:t>this is done routinely on daily basis and compile report at the end of the week.</a:t>
            </a:r>
            <a:endParaRPr sz="2000"/>
          </a:p>
          <a:p>
            <a:pPr>
              <a:lnSpc>
                <a:spcPct val="100000"/>
              </a:lnSpc>
              <a:buSzPct val="25000"/>
              <a:buFont typeface="Wingdings 2" charset="2"/>
              <a:buChar char=""/>
            </a:pPr>
            <a:r>
              <a:rPr b="1" dirty="0" sz="2000" lang="en-US">
                <a:solidFill>
                  <a:srgbClr val="000000"/>
                </a:solidFill>
                <a:latin typeface="Mongolian Baiti"/>
              </a:rPr>
              <a:t>Sentinel, </a:t>
            </a:r>
            <a:r>
              <a:rPr b="1" dirty="0" sz="2000" lang="en-US" smtClean="0">
                <a:solidFill>
                  <a:srgbClr val="000000"/>
                </a:solidFill>
                <a:latin typeface="Mongolian Baiti"/>
              </a:rPr>
              <a:t>(passive)</a:t>
            </a:r>
            <a:r>
              <a:rPr dirty="0" sz="2000" lang="en-US" smtClean="0">
                <a:solidFill>
                  <a:srgbClr val="000000"/>
                </a:solidFill>
                <a:latin typeface="Mongolian Baiti"/>
              </a:rPr>
              <a:t>a </a:t>
            </a:r>
            <a:r>
              <a:rPr dirty="0" sz="2000" lang="en-US">
                <a:solidFill>
                  <a:srgbClr val="000000"/>
                </a:solidFill>
                <a:latin typeface="Mongolian Baiti"/>
              </a:rPr>
              <a:t>few facilities are selected </a:t>
            </a:r>
            <a:r>
              <a:rPr dirty="0" sz="2000" lang="en-US" smtClean="0">
                <a:solidFill>
                  <a:srgbClr val="000000"/>
                </a:solidFill>
                <a:latin typeface="Mongolian Baiti"/>
              </a:rPr>
              <a:t>to </a:t>
            </a:r>
            <a:r>
              <a:rPr dirty="0" sz="2000" lang="en-US">
                <a:solidFill>
                  <a:srgbClr val="000000"/>
                </a:solidFill>
                <a:latin typeface="Mongolian Baiti"/>
              </a:rPr>
              <a:t>report a type of a disease which is likely to </a:t>
            </a:r>
            <a:r>
              <a:rPr dirty="0" sz="2000" lang="en-US" smtClean="0">
                <a:solidFill>
                  <a:srgbClr val="000000"/>
                </a:solidFill>
                <a:latin typeface="Mongolian Baiti"/>
              </a:rPr>
              <a:t>occur in </a:t>
            </a:r>
            <a:r>
              <a:rPr dirty="0" sz="2000" lang="en-US">
                <a:solidFill>
                  <a:srgbClr val="000000"/>
                </a:solidFill>
                <a:latin typeface="Mongolian Baiti"/>
              </a:rPr>
              <a:t>that area.</a:t>
            </a:r>
            <a:endParaRPr sz="2000"/>
          </a:p>
          <a:p>
            <a:pPr>
              <a:lnSpc>
                <a:spcPct val="100000"/>
              </a:lnSpc>
              <a:buSzPct val="25000"/>
              <a:buFont typeface="Wingdings 2" charset="2"/>
              <a:buChar char=""/>
            </a:pPr>
            <a:r>
              <a:rPr b="1" dirty="0" sz="2000" lang="en-US">
                <a:solidFill>
                  <a:srgbClr val="000000"/>
                </a:solidFill>
                <a:latin typeface="Mongolian Baiti"/>
              </a:rPr>
              <a:t>Case out break(active) </a:t>
            </a:r>
            <a:r>
              <a:rPr dirty="0" sz="2000" lang="en-US">
                <a:solidFill>
                  <a:srgbClr val="000000"/>
                </a:solidFill>
                <a:latin typeface="Mongolian Baiti"/>
              </a:rPr>
              <a:t>studies are conducted for purpose of  collecting data about  a disease out break and the goal is control disease out break.</a:t>
            </a:r>
            <a:endParaRPr sz="2000"/>
          </a:p>
          <a:p>
            <a:pPr>
              <a:lnSpc>
                <a:spcPct val="100000"/>
              </a:lnSpc>
              <a:buSzPct val="25000"/>
              <a:buFont typeface="Wingdings 2" charset="2"/>
              <a:buChar char=""/>
            </a:pPr>
            <a:r>
              <a:rPr b="1" dirty="0" sz="2000" lang="en-US">
                <a:solidFill>
                  <a:srgbClr val="000000"/>
                </a:solidFill>
                <a:latin typeface="Mongolian Baiti"/>
              </a:rPr>
              <a:t>Special studies( passive), </a:t>
            </a:r>
            <a:r>
              <a:rPr dirty="0" sz="2000" lang="en-US">
                <a:solidFill>
                  <a:srgbClr val="000000"/>
                </a:solidFill>
                <a:latin typeface="Mongolian Baiti"/>
              </a:rPr>
              <a:t>conducted by epidemiologist to measure the number of case of the disease and evaluate the reliability of the routine and sentinel reporting</a:t>
            </a:r>
            <a:r>
              <a:rPr dirty="0" sz="2600" lang="en-US">
                <a:solidFill>
                  <a:srgbClr val="000000"/>
                </a:solidFill>
                <a:latin typeface="Mongolian Baiti"/>
              </a:rPr>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72" name="TextShape 1"/>
          <p:cNvSpPr txBox="1"/>
          <p:nvPr/>
        </p:nvSpPr>
        <p:spPr>
          <a:xfrm>
            <a:off x="457200" y="519714"/>
            <a:ext cx="8229240" cy="1142640"/>
          </a:xfrm>
          <a:prstGeom prst="rect"/>
        </p:spPr>
        <p:txBody>
          <a:bodyPr anchor="b" bIns="0" lIns="0" rIns="0" tIns="45000"/>
          <a:p>
            <a:pPr>
              <a:lnSpc>
                <a:spcPct val="100000"/>
              </a:lnSpc>
            </a:pPr>
            <a:r>
              <a:rPr b="1" dirty="0" sz="3200" lang="en-US">
                <a:solidFill>
                  <a:srgbClr val="04617B"/>
                </a:solidFill>
                <a:latin typeface="Calibri"/>
              </a:rPr>
              <a:t>USES OF THE SURVEILANCE DATA</a:t>
            </a:r>
            <a:endParaRPr sz="3200"/>
          </a:p>
        </p:txBody>
      </p:sp>
      <p:sp>
        <p:nvSpPr>
          <p:cNvPr id="1048773" name="TextShape 2"/>
          <p:cNvSpPr txBox="1"/>
          <p:nvPr/>
        </p:nvSpPr>
        <p:spPr>
          <a:xfrm>
            <a:off x="457200" y="1662355"/>
            <a:ext cx="8229240" cy="4388760"/>
          </a:xfrm>
          <a:prstGeom prst="rect"/>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To evaluate the impact of immunization services on the occurrence of the vaccine preventable diseases.</a:t>
            </a:r>
          </a:p>
          <a:p>
            <a:pPr>
              <a:lnSpc>
                <a:spcPct val="100000"/>
              </a:lnSpc>
              <a:buSzPct val="25000"/>
              <a:buFont typeface="Wingdings 2" charset="2"/>
              <a:buChar char=""/>
            </a:pPr>
            <a:r>
              <a:rPr dirty="0" sz="2600" lang="en-US">
                <a:solidFill>
                  <a:srgbClr val="000000"/>
                </a:solidFill>
                <a:latin typeface="Mongolian Baiti"/>
              </a:rPr>
              <a:t>To establish priorities among the EPI diseases or other communicable diseases.</a:t>
            </a:r>
          </a:p>
          <a:p>
            <a:pPr>
              <a:lnSpc>
                <a:spcPct val="100000"/>
              </a:lnSpc>
              <a:buSzPct val="25000"/>
              <a:buFont typeface="Wingdings 2" charset="2"/>
              <a:buChar char=""/>
            </a:pPr>
            <a:r>
              <a:rPr dirty="0" sz="2600" lang="en-US">
                <a:solidFill>
                  <a:srgbClr val="000000"/>
                </a:solidFill>
                <a:latin typeface="Mongolian Baiti"/>
              </a:rPr>
              <a:t>To identify the high risk group to death and illnesses among the immunizable disease for action.</a:t>
            </a:r>
          </a:p>
          <a:p>
            <a:pPr>
              <a:lnSpc>
                <a:spcPct val="100000"/>
              </a:lnSpc>
              <a:buSzPct val="25000"/>
              <a:buFont typeface="Wingdings 2" charset="2"/>
              <a:buChar char=""/>
            </a:pPr>
            <a:r>
              <a:rPr dirty="0" sz="2600" lang="en-US">
                <a:solidFill>
                  <a:srgbClr val="000000"/>
                </a:solidFill>
                <a:latin typeface="Mongolian Baiti"/>
              </a:rPr>
              <a:t>Helps one to observe disease </a:t>
            </a:r>
            <a:r>
              <a:rPr dirty="0" sz="2600" lang="en-US" smtClean="0">
                <a:solidFill>
                  <a:srgbClr val="000000"/>
                </a:solidFill>
                <a:latin typeface="Mongolian Baiti"/>
              </a:rPr>
              <a:t>trend </a:t>
            </a:r>
            <a:r>
              <a:rPr dirty="0" sz="2600" lang="en-US">
                <a:solidFill>
                  <a:srgbClr val="000000"/>
                </a:solidFill>
                <a:latin typeface="Mongolian Baiti"/>
              </a:rPr>
              <a:t>of planning of immunization services.</a:t>
            </a:r>
          </a:p>
          <a:p>
            <a:pPr>
              <a:lnSpc>
                <a:spcPct val="100000"/>
              </a:lnSpc>
              <a:buSzPct val="25000"/>
              <a:buFont typeface="Wingdings 2" charset="2"/>
              <a:buChar char=""/>
            </a:pPr>
            <a:r>
              <a:rPr dirty="0" sz="2600" lang="en-US">
                <a:solidFill>
                  <a:srgbClr val="000000"/>
                </a:solidFill>
                <a:latin typeface="Mongolian Baiti"/>
              </a:rPr>
              <a:t>To identify, to investigate and to control out break.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74" name="TextShape 1"/>
          <p:cNvSpPr txBox="1"/>
          <p:nvPr/>
        </p:nvSpPr>
        <p:spPr>
          <a:xfrm>
            <a:off x="457200" y="704160"/>
            <a:ext cx="8229240" cy="1142640"/>
          </a:xfrm>
          <a:prstGeom prst="rect"/>
        </p:spPr>
        <p:txBody>
          <a:bodyPr anchor="b" bIns="0" lIns="0" rIns="0" tIns="45000"/>
          <a:p>
            <a:pPr>
              <a:lnSpc>
                <a:spcPct val="100000"/>
              </a:lnSpc>
            </a:pPr>
            <a:r>
              <a:rPr b="1" dirty="0" sz="4000" lang="en-US">
                <a:solidFill>
                  <a:srgbClr val="04617B"/>
                </a:solidFill>
                <a:latin typeface="Calibri"/>
              </a:rPr>
              <a:t>AIMS OF DISEASE SURVEILLANCE</a:t>
            </a:r>
            <a:endParaRPr sz="4000"/>
          </a:p>
        </p:txBody>
      </p:sp>
      <p:sp>
        <p:nvSpPr>
          <p:cNvPr id="1048775" name="TextShape 2"/>
          <p:cNvSpPr txBox="1"/>
          <p:nvPr/>
        </p:nvSpPr>
        <p:spPr>
          <a:xfrm>
            <a:off x="457200" y="1935360"/>
            <a:ext cx="8229240" cy="4388760"/>
          </a:xfrm>
          <a:prstGeom prst="rect"/>
        </p:spPr>
        <p:txBody>
          <a:bodyPr bIns="45000" lIns="90000" rIns="90000" tIns="45000"/>
          <a:p>
            <a:pPr>
              <a:lnSpc>
                <a:spcPct val="100000"/>
              </a:lnSpc>
              <a:buSzPct val="25000"/>
              <a:buFont typeface="Wingdings 2" charset="2"/>
              <a:buChar char=""/>
            </a:pPr>
            <a:r>
              <a:rPr dirty="0" sz="2600" lang="en-US">
                <a:solidFill>
                  <a:srgbClr val="000000"/>
                </a:solidFill>
                <a:latin typeface="Mongolian Baiti"/>
              </a:rPr>
              <a:t>Strengthen the capacity of health system to improve effectiveness of the surveillance system.</a:t>
            </a:r>
          </a:p>
          <a:p>
            <a:pPr>
              <a:lnSpc>
                <a:spcPct val="100000"/>
              </a:lnSpc>
              <a:buSzPct val="25000"/>
              <a:buFont typeface="Wingdings 2" charset="2"/>
              <a:buChar char=""/>
            </a:pPr>
            <a:r>
              <a:rPr dirty="0" sz="2600" lang="en-US">
                <a:solidFill>
                  <a:srgbClr val="000000"/>
                </a:solidFill>
                <a:latin typeface="Mongolian Baiti"/>
              </a:rPr>
              <a:t>To integrate multiple surveillance system so that activities, personnel, logistic and other resources are used effectively.</a:t>
            </a:r>
          </a:p>
          <a:p>
            <a:pPr>
              <a:lnSpc>
                <a:spcPct val="100000"/>
              </a:lnSpc>
              <a:buSzPct val="25000"/>
              <a:buFont typeface="Wingdings 2" charset="2"/>
              <a:buChar char=""/>
            </a:pPr>
            <a:r>
              <a:rPr dirty="0" sz="2600" lang="en-US">
                <a:solidFill>
                  <a:srgbClr val="000000"/>
                </a:solidFill>
                <a:latin typeface="Mongolian Baiti"/>
              </a:rPr>
              <a:t>Improves the follow of information between of the health system, form the community to  the health facility, to the district and to the national level.</a:t>
            </a:r>
          </a:p>
          <a:p>
            <a:pPr>
              <a:lnSpc>
                <a:spcPct val="100000"/>
              </a:lnSpc>
              <a:buSzPct val="25000"/>
              <a:buFont typeface="Wingdings 2" charset="2"/>
              <a:buChar char=""/>
            </a:pPr>
            <a:r>
              <a:rPr dirty="0" sz="2600" lang="en-US" smtClean="0">
                <a:solidFill>
                  <a:srgbClr val="000000"/>
                </a:solidFill>
                <a:latin typeface="Mongolian Baiti"/>
              </a:rPr>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76" name="TextShape 1"/>
          <p:cNvSpPr txBox="1"/>
          <p:nvPr/>
        </p:nvSpPr>
        <p:spPr>
          <a:xfrm>
            <a:off x="457200" y="704160"/>
            <a:ext cx="8229240" cy="1142640"/>
          </a:xfrm>
          <a:prstGeom prst="rect"/>
        </p:spPr>
        <p:txBody>
          <a:bodyPr anchor="b" bIns="0" lIns="0" rIns="0" tIns="45000"/>
          <a:p>
            <a:pPr>
              <a:lnSpc>
                <a:spcPct val="100000"/>
              </a:lnSpc>
            </a:pPr>
          </a:p>
        </p:txBody>
      </p:sp>
      <p:sp>
        <p:nvSpPr>
          <p:cNvPr id="1048777" name="TextShape 2"/>
          <p:cNvSpPr txBox="1"/>
          <p:nvPr/>
        </p:nvSpPr>
        <p:spPr>
          <a:xfrm>
            <a:off x="457200" y="1447800"/>
            <a:ext cx="8229240" cy="4876320"/>
          </a:xfrm>
          <a:prstGeom prst="rect"/>
        </p:spPr>
        <p:txBody>
          <a:bodyPr bIns="45000" lIns="90000" rIns="90000" tIns="45000"/>
          <a:p>
            <a:pPr>
              <a:lnSpc>
                <a:spcPct val="100000"/>
              </a:lnSpc>
              <a:buSzPct val="25000"/>
              <a:buFont typeface="Wingdings 2" charset="2"/>
              <a:buChar char=""/>
            </a:pPr>
            <a:r>
              <a:rPr dirty="0" sz="2400" lang="en-US" smtClean="0">
                <a:solidFill>
                  <a:srgbClr val="000000"/>
                </a:solidFill>
                <a:latin typeface="Mongolian Baiti" pitchFamily="66" charset="0"/>
                <a:cs typeface="Mongolian Baiti" pitchFamily="66" charset="0"/>
              </a:rPr>
              <a:t>Improves laboratory capacity in identification of various pathogens.</a:t>
            </a:r>
            <a:endParaRPr dirty="0" sz="2400" lang="en-US" smtClean="0">
              <a:latin typeface="Mongolian Baiti" pitchFamily="66" charset="0"/>
              <a:cs typeface="Mongolian Baiti" pitchFamily="66" charset="0"/>
            </a:endParaRPr>
          </a:p>
          <a:p>
            <a:pPr>
              <a:lnSpc>
                <a:spcPct val="100000"/>
              </a:lnSpc>
              <a:buSzPct val="25000"/>
              <a:buFont typeface="Wingdings 2" charset="2"/>
              <a:buChar char=""/>
            </a:pPr>
            <a:r>
              <a:rPr dirty="0" sz="2400" lang="en-US" smtClean="0">
                <a:solidFill>
                  <a:srgbClr val="000000"/>
                </a:solidFill>
                <a:latin typeface="Mongolian Baiti" pitchFamily="66" charset="0"/>
                <a:cs typeface="Mongolian Baiti" pitchFamily="66" charset="0"/>
              </a:rPr>
              <a:t>Enhance community participation in general surveillance activities.</a:t>
            </a:r>
            <a:endParaRPr dirty="0" sz="2400" lang="en-US" smtClean="0">
              <a:latin typeface="Mongolian Baiti" pitchFamily="66" charset="0"/>
              <a:cs typeface="Mongolian Baiti" pitchFamily="66" charset="0"/>
            </a:endParaRPr>
          </a:p>
          <a:p>
            <a:pPr>
              <a:lnSpc>
                <a:spcPct val="100000"/>
              </a:lnSpc>
              <a:buSzPct val="25000"/>
              <a:buFont typeface="Wingdings 2" charset="2"/>
              <a:buChar char=""/>
            </a:pPr>
            <a:r>
              <a:rPr dirty="0" sz="2400" lang="en-US" smtClean="0">
                <a:solidFill>
                  <a:srgbClr val="000000"/>
                </a:solidFill>
                <a:latin typeface="Mongolian Baiti" pitchFamily="66" charset="0"/>
                <a:cs typeface="Mongolian Baiti" pitchFamily="66" charset="0"/>
              </a:rPr>
              <a:t>Contributes  to epidemic preparedness including planning, forecasting stocking of emergency vaccine and drugs</a:t>
            </a:r>
          </a:p>
          <a:p>
            <a:pPr>
              <a:buSzPct val="25000"/>
              <a:buFont typeface="Wingdings 2" charset="2"/>
              <a:buChar char=""/>
            </a:pPr>
            <a:r>
              <a:rPr b="1" dirty="0" sz="2400" lang="en-US" smtClean="0">
                <a:solidFill>
                  <a:srgbClr val="04617B"/>
                </a:solidFill>
                <a:latin typeface="Mongolian Baiti" pitchFamily="66" charset="0"/>
                <a:cs typeface="Mongolian Baiti" pitchFamily="66" charset="0"/>
              </a:rPr>
              <a:t>SOURCES OF SURVEILANCE DATA</a:t>
            </a:r>
            <a:endParaRPr dirty="0" sz="2400" lang="en-US" smtClean="0">
              <a:solidFill>
                <a:srgbClr val="000000"/>
              </a:solidFill>
              <a:latin typeface="Mongolian Baiti" pitchFamily="66" charset="0"/>
              <a:cs typeface="Mongolian Baiti" pitchFamily="66" charset="0"/>
            </a:endParaRPr>
          </a:p>
          <a:p>
            <a:pPr>
              <a:lnSpc>
                <a:spcPct val="100000"/>
              </a:lnSpc>
              <a:buSzPct val="25000"/>
              <a:buFont typeface="Wingdings 2" charset="2"/>
              <a:buChar char=""/>
            </a:pPr>
            <a:r>
              <a:rPr dirty="0" sz="2400" lang="en-US" smtClean="0">
                <a:solidFill>
                  <a:srgbClr val="000000"/>
                </a:solidFill>
                <a:latin typeface="Mongolian Baiti" pitchFamily="66" charset="0"/>
                <a:cs typeface="Mongolian Baiti" pitchFamily="66" charset="0"/>
              </a:rPr>
              <a:t>Hospital </a:t>
            </a:r>
            <a:r>
              <a:rPr dirty="0" sz="2400" lang="en-US">
                <a:solidFill>
                  <a:srgbClr val="000000"/>
                </a:solidFill>
                <a:latin typeface="Mongolian Baiti" pitchFamily="66" charset="0"/>
                <a:cs typeface="Mongolian Baiti" pitchFamily="66" charset="0"/>
              </a:rPr>
              <a:t>records about the diseases.</a:t>
            </a:r>
            <a:endParaRPr sz="2400">
              <a:latin typeface="Mongolian Baiti" pitchFamily="66" charset="0"/>
              <a:cs typeface="Mongolian Baiti" pitchFamily="66" charset="0"/>
            </a:endParaRPr>
          </a:p>
          <a:p>
            <a:pPr>
              <a:lnSpc>
                <a:spcPct val="100000"/>
              </a:lnSpc>
              <a:buSzPct val="25000"/>
              <a:buFont typeface="Wingdings 2" charset="2"/>
              <a:buChar char=""/>
            </a:pPr>
            <a:r>
              <a:rPr dirty="0" sz="2400" lang="en-US">
                <a:solidFill>
                  <a:srgbClr val="000000"/>
                </a:solidFill>
                <a:latin typeface="Mongolian Baiti" pitchFamily="66" charset="0"/>
                <a:cs typeface="Mongolian Baiti" pitchFamily="66" charset="0"/>
              </a:rPr>
              <a:t>From community heath workers.</a:t>
            </a:r>
            <a:endParaRPr sz="2400">
              <a:latin typeface="Mongolian Baiti" pitchFamily="66" charset="0"/>
              <a:cs typeface="Mongolian Baiti" pitchFamily="66" charset="0"/>
            </a:endParaRPr>
          </a:p>
          <a:p>
            <a:pPr>
              <a:lnSpc>
                <a:spcPct val="100000"/>
              </a:lnSpc>
              <a:buSzPct val="25000"/>
              <a:buFont typeface="Wingdings 2" charset="2"/>
              <a:buChar char=""/>
            </a:pPr>
            <a:r>
              <a:rPr dirty="0" sz="2400" lang="en-US">
                <a:solidFill>
                  <a:srgbClr val="000000"/>
                </a:solidFill>
                <a:latin typeface="Mongolian Baiti" pitchFamily="66" charset="0"/>
                <a:cs typeface="Mongolian Baiti" pitchFamily="66" charset="0"/>
              </a:rPr>
              <a:t>From week report of </a:t>
            </a:r>
            <a:r>
              <a:rPr dirty="0" sz="2400" lang="en-US" smtClean="0">
                <a:solidFill>
                  <a:srgbClr val="000000"/>
                </a:solidFill>
                <a:latin typeface="Mongolian Baiti" pitchFamily="66" charset="0"/>
                <a:cs typeface="Mongolian Baiti" pitchFamily="66" charset="0"/>
              </a:rPr>
              <a:t>IDRS( integrated disease surveillance register)</a:t>
            </a:r>
            <a:endParaRPr sz="2400">
              <a:latin typeface="Mongolian Baiti" pitchFamily="66" charset="0"/>
              <a:cs typeface="Mongolian Baiti" pitchFamily="66" charset="0"/>
            </a:endParaRPr>
          </a:p>
          <a:p>
            <a:pPr>
              <a:lnSpc>
                <a:spcPct val="100000"/>
              </a:lnSpc>
            </a:pPr>
          </a:p>
          <a:p>
            <a:pPr>
              <a:lnSpc>
                <a:spcPct val="100000"/>
              </a:lnSpc>
            </a:p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78" name="TextShape 1"/>
          <p:cNvSpPr txBox="1"/>
          <p:nvPr/>
        </p:nvSpPr>
        <p:spPr>
          <a:xfrm>
            <a:off x="1164600" y="457200"/>
            <a:ext cx="6447240" cy="762000"/>
          </a:xfrm>
          <a:prstGeom prst="rect"/>
        </p:spPr>
        <p:txBody>
          <a:bodyPr anchor="ctr"/>
          <a:p>
            <a:pPr algn="ctr">
              <a:lnSpc>
                <a:spcPct val="100000"/>
              </a:lnSpc>
            </a:pPr>
            <a:r>
              <a:rPr dirty="0" sz="2800" lang="en-US">
                <a:solidFill>
                  <a:srgbClr val="262626"/>
                </a:solidFill>
                <a:latin typeface="Algerian" pitchFamily="82" charset="0"/>
              </a:rPr>
              <a:t>COMMUNICATION IN IMMUNIZATION</a:t>
            </a:r>
            <a:endParaRPr sz="2800">
              <a:latin typeface="Algerian" pitchFamily="82" charset="0"/>
            </a:endParaRPr>
          </a:p>
        </p:txBody>
      </p:sp>
      <p:sp>
        <p:nvSpPr>
          <p:cNvPr id="1048779" name="TextShape 2"/>
          <p:cNvSpPr txBox="1"/>
          <p:nvPr/>
        </p:nvSpPr>
        <p:spPr>
          <a:xfrm>
            <a:off x="762000" y="1600200"/>
            <a:ext cx="7620000" cy="4865760"/>
          </a:xfrm>
          <a:prstGeom prst="rect"/>
        </p:spPr>
        <p:txBody>
          <a:bodyPr/>
          <a:p>
            <a:pPr>
              <a:lnSpc>
                <a:spcPct val="100000"/>
              </a:lnSpc>
              <a:buSzPct val="25000"/>
              <a:buFont typeface="Arial"/>
              <a:buChar char="•"/>
            </a:pPr>
            <a:r>
              <a:rPr b="1" dirty="0" sz="2400" lang="en-US">
                <a:solidFill>
                  <a:srgbClr val="262626"/>
                </a:solidFill>
                <a:latin typeface="Mongolian Baiti"/>
              </a:rPr>
              <a:t>IMPORTANCE OF COMMUNICATION FOR IMMUNIZATION</a:t>
            </a:r>
          </a:p>
          <a:p>
            <a:pPr>
              <a:lnSpc>
                <a:spcPct val="100000"/>
              </a:lnSpc>
              <a:buSzPct val="25000"/>
              <a:buFont typeface="Arial"/>
              <a:buChar char="•"/>
            </a:pPr>
            <a:r>
              <a:rPr b="1" dirty="0" sz="2400" lang="en-US">
                <a:solidFill>
                  <a:srgbClr val="262626"/>
                </a:solidFill>
                <a:latin typeface="Mongolian Baiti"/>
              </a:rPr>
              <a:t>Communication is a key component of immunization operation as it: </a:t>
            </a:r>
          </a:p>
          <a:p>
            <a:pPr>
              <a:lnSpc>
                <a:spcPct val="100000"/>
              </a:lnSpc>
              <a:buSzPct val="25000"/>
              <a:buFont typeface="Wingdings" charset="2"/>
              <a:buChar char=""/>
            </a:pPr>
            <a:r>
              <a:rPr dirty="0" sz="2400" lang="en-US">
                <a:solidFill>
                  <a:srgbClr val="262626"/>
                </a:solidFill>
                <a:latin typeface="Mongolian Baiti"/>
              </a:rPr>
              <a:t>Promotes awareness, acceptance and demand for immunization among the users. </a:t>
            </a:r>
          </a:p>
          <a:p>
            <a:pPr>
              <a:lnSpc>
                <a:spcPct val="100000"/>
              </a:lnSpc>
              <a:buSzPct val="25000"/>
              <a:buFont typeface="Wingdings" charset="2"/>
              <a:buChar char=""/>
            </a:pPr>
            <a:r>
              <a:rPr dirty="0" sz="2400" lang="en-US">
                <a:solidFill>
                  <a:srgbClr val="262626"/>
                </a:solidFill>
                <a:latin typeface="Mongolian Baiti"/>
              </a:rPr>
              <a:t>Help EPI to achieve high coverage of immunization.</a:t>
            </a:r>
          </a:p>
          <a:p>
            <a:pPr>
              <a:lnSpc>
                <a:spcPct val="100000"/>
              </a:lnSpc>
              <a:buSzPct val="25000"/>
              <a:buFont typeface="Wingdings" charset="2"/>
              <a:buChar char=""/>
            </a:pPr>
            <a:r>
              <a:rPr dirty="0" sz="2400" lang="en-US">
                <a:solidFill>
                  <a:srgbClr val="262626"/>
                </a:solidFill>
                <a:latin typeface="Mongolian Baiti"/>
              </a:rPr>
              <a:t>Helps reduction of morbidity and mortality from vaccine preventable diseases. </a:t>
            </a:r>
          </a:p>
          <a:p>
            <a:pPr>
              <a:lnSpc>
                <a:spcPct val="100000"/>
              </a:lnSpc>
              <a:buSzPct val="25000"/>
              <a:buFont typeface="Wingdings" charset="2"/>
              <a:buChar char=""/>
            </a:pPr>
            <a:r>
              <a:rPr dirty="0" sz="2400" lang="en-US">
                <a:solidFill>
                  <a:srgbClr val="262626"/>
                </a:solidFill>
                <a:latin typeface="Mongolian Baiti"/>
              </a:rPr>
              <a:t>Helps in addressing cultural believes.</a:t>
            </a:r>
          </a:p>
          <a:p>
            <a:pPr>
              <a:lnSpc>
                <a:spcPct val="100000"/>
              </a:lnSpc>
              <a:buSzPct val="25000"/>
              <a:buFont typeface="Wingdings" charset="2"/>
              <a:buChar char=""/>
            </a:pPr>
            <a:r>
              <a:rPr dirty="0" sz="2400" lang="en-US">
                <a:solidFill>
                  <a:srgbClr val="262626"/>
                </a:solidFill>
                <a:latin typeface="Mongolian Baiti"/>
              </a:rPr>
              <a:t> Involves communities in disease surveillance.</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80" name="TextShape 1"/>
          <p:cNvSpPr txBox="1"/>
          <p:nvPr/>
        </p:nvSpPr>
        <p:spPr>
          <a:xfrm>
            <a:off x="903600" y="1233000"/>
            <a:ext cx="6447240" cy="752760"/>
          </a:xfrm>
          <a:prstGeom prst="rect"/>
        </p:spPr>
        <p:txBody>
          <a:bodyPr anchor="ctr"/>
          <a:p>
            <a:pPr>
              <a:lnSpc>
                <a:spcPct val="100000"/>
              </a:lnSpc>
            </a:pPr>
            <a:r>
              <a:rPr b="1" dirty="0" sz="2400" lang="en-US">
                <a:solidFill>
                  <a:srgbClr val="262626"/>
                </a:solidFill>
                <a:latin typeface="Garamond"/>
              </a:rPr>
              <a:t>CHALLENGES FOR COMMUNICATION IN IMMUNIZATION</a:t>
            </a:r>
            <a:endParaRPr sz="2400"/>
          </a:p>
        </p:txBody>
      </p:sp>
      <p:sp>
        <p:nvSpPr>
          <p:cNvPr id="1048781" name="TextShape 2"/>
          <p:cNvSpPr txBox="1"/>
          <p:nvPr/>
        </p:nvSpPr>
        <p:spPr>
          <a:xfrm>
            <a:off x="381000" y="2099160"/>
            <a:ext cx="8153400" cy="3692040"/>
          </a:xfrm>
          <a:prstGeom prst="rect"/>
        </p:spPr>
        <p:txBody>
          <a:bodyPr/>
          <a:p>
            <a:pPr>
              <a:lnSpc>
                <a:spcPct val="100000"/>
              </a:lnSpc>
            </a:pPr>
            <a:endParaRPr b="1"/>
          </a:p>
          <a:p>
            <a:pPr>
              <a:lnSpc>
                <a:spcPct val="100000"/>
              </a:lnSpc>
              <a:buSzPct val="25000"/>
            </a:pPr>
            <a:r>
              <a:rPr b="1" dirty="0" sz="2400" lang="en-US">
                <a:solidFill>
                  <a:srgbClr val="262626"/>
                </a:solidFill>
                <a:latin typeface="Mongolian Baiti"/>
              </a:rPr>
              <a:t>Language barrier </a:t>
            </a:r>
            <a:r>
              <a:rPr dirty="0" sz="2400" lang="en-US">
                <a:solidFill>
                  <a:srgbClr val="262626"/>
                </a:solidFill>
                <a:latin typeface="Mongolian Baiti"/>
              </a:rPr>
              <a:t>and you can address this by looking for an interpreter  and learning the basic of the community language you offering service to. </a:t>
            </a:r>
          </a:p>
          <a:p>
            <a:pPr>
              <a:lnSpc>
                <a:spcPct val="100000"/>
              </a:lnSpc>
              <a:buSzPct val="25000"/>
              <a:buFont typeface="Arial"/>
              <a:buChar char="•"/>
            </a:pPr>
            <a:r>
              <a:rPr b="1" dirty="0" sz="2400" lang="en-US">
                <a:solidFill>
                  <a:srgbClr val="262626"/>
                </a:solidFill>
                <a:latin typeface="Mongolian Baiti"/>
              </a:rPr>
              <a:t>Insufficient information to the users.</a:t>
            </a:r>
            <a:endParaRPr b="1"/>
          </a:p>
          <a:p>
            <a:pPr>
              <a:lnSpc>
                <a:spcPct val="100000"/>
              </a:lnSpc>
              <a:buSzPct val="25000"/>
              <a:buFont typeface="Arial"/>
              <a:buChar char="•"/>
            </a:pPr>
            <a:r>
              <a:rPr b="1" dirty="0" sz="2400" lang="en-US">
                <a:solidFill>
                  <a:srgbClr val="262626"/>
                </a:solidFill>
                <a:latin typeface="Mongolian Baiti"/>
              </a:rPr>
              <a:t>Poor communication skills </a:t>
            </a:r>
            <a:r>
              <a:rPr dirty="0" sz="2400" lang="en-US">
                <a:solidFill>
                  <a:srgbClr val="262626"/>
                </a:solidFill>
                <a:latin typeface="Mongolian Baiti"/>
              </a:rPr>
              <a:t>of the health worker to the community.</a:t>
            </a:r>
          </a:p>
          <a:p>
            <a:pPr>
              <a:lnSpc>
                <a:spcPct val="100000"/>
              </a:lnSpc>
              <a:buSzPct val="25000"/>
              <a:buFont typeface="Arial"/>
              <a:buChar char="•"/>
            </a:pPr>
            <a:r>
              <a:rPr b="1" dirty="0" sz="2400" lang="en-US">
                <a:solidFill>
                  <a:srgbClr val="262626"/>
                </a:solidFill>
                <a:latin typeface="Mongolian Baiti"/>
              </a:rPr>
              <a:t>Lacks of community involvement </a:t>
            </a:r>
            <a:r>
              <a:rPr dirty="0" sz="2400" lang="en-US">
                <a:solidFill>
                  <a:srgbClr val="262626"/>
                </a:solidFill>
                <a:latin typeface="Mongolian Baiti"/>
              </a:rPr>
              <a:t>in the preparation</a:t>
            </a:r>
          </a:p>
          <a:p>
            <a:pPr>
              <a:lnSpc>
                <a:spcPct val="100000"/>
              </a:lnSpc>
              <a:buSzPct val="25000"/>
              <a:buFont typeface="Arial"/>
              <a:buChar char="•"/>
            </a:pPr>
            <a:r>
              <a:rPr b="1" dirty="0" sz="2400" lang="en-US">
                <a:solidFill>
                  <a:srgbClr val="262626"/>
                </a:solidFill>
                <a:latin typeface="Mongolian Baiti"/>
              </a:rPr>
              <a:t>Frequent missed opportunities </a:t>
            </a:r>
            <a:r>
              <a:rPr dirty="0" sz="2400" lang="en-US">
                <a:solidFill>
                  <a:srgbClr val="262626"/>
                </a:solidFill>
                <a:latin typeface="Mongolian Baiti"/>
              </a:rPr>
              <a:t>to immunization.</a:t>
            </a:r>
          </a:p>
          <a:p>
            <a:pPr>
              <a:lnSpc>
                <a:spcPct val="100000"/>
              </a:lnSpc>
              <a:buSzPct val="25000"/>
              <a:buFont typeface="Arial"/>
              <a:buChar char="•"/>
            </a:pPr>
            <a:r>
              <a:rPr b="1" dirty="0" sz="2400" lang="en-US">
                <a:solidFill>
                  <a:srgbClr val="262626"/>
                </a:solidFill>
                <a:latin typeface="Mongolian Baiti"/>
              </a:rPr>
              <a:t>Giving confusing messages.</a:t>
            </a:r>
            <a:endParaRPr b="1"/>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82" name="TextShape 1"/>
          <p:cNvSpPr txBox="1"/>
          <p:nvPr/>
        </p:nvSpPr>
        <p:spPr>
          <a:xfrm>
            <a:off x="507600" y="914400"/>
            <a:ext cx="6447240" cy="990600"/>
          </a:xfrm>
          <a:prstGeom prst="rect"/>
        </p:spPr>
        <p:txBody>
          <a:bodyPr anchor="ctr"/>
          <a:p>
            <a:pPr>
              <a:lnSpc>
                <a:spcPct val="100000"/>
              </a:lnSpc>
            </a:pPr>
            <a:r>
              <a:rPr b="1" dirty="0" sz="2800" lang="en-US">
                <a:solidFill>
                  <a:srgbClr val="262626"/>
                </a:solidFill>
                <a:latin typeface="comic"/>
              </a:rPr>
              <a:t>MONITORING OF IMMUNIZATION PROGRAMMES</a:t>
            </a:r>
            <a:r>
              <a:rPr b="1" dirty="0" sz="4400" lang="en-US">
                <a:solidFill>
                  <a:srgbClr val="262626"/>
                </a:solidFill>
                <a:latin typeface="comic"/>
              </a:rPr>
              <a:t>.</a:t>
            </a:r>
          </a:p>
        </p:txBody>
      </p:sp>
      <p:sp>
        <p:nvSpPr>
          <p:cNvPr id="1048783" name="TextShape 2"/>
          <p:cNvSpPr txBox="1"/>
          <p:nvPr/>
        </p:nvSpPr>
        <p:spPr>
          <a:xfrm>
            <a:off x="609600" y="2057400"/>
            <a:ext cx="7696200" cy="3962400"/>
          </a:xfrm>
          <a:prstGeom prst="rect"/>
        </p:spPr>
        <p:txBody>
          <a:bodyPr/>
          <a:p>
            <a:pPr>
              <a:lnSpc>
                <a:spcPct val="100000"/>
              </a:lnSpc>
              <a:buSzPct val="25000"/>
              <a:buFont typeface="Arial"/>
              <a:buChar char="•"/>
            </a:pPr>
            <a:r>
              <a:rPr b="1" dirty="0" sz="2400" lang="en-US">
                <a:solidFill>
                  <a:srgbClr val="262626"/>
                </a:solidFill>
                <a:latin typeface="Mongolian Baiti" pitchFamily="66" charset="0"/>
                <a:cs typeface="Mongolian Baiti" pitchFamily="66" charset="0"/>
              </a:rPr>
              <a:t>Monitoring </a:t>
            </a:r>
            <a:r>
              <a:rPr dirty="0" sz="2400" lang="en-US">
                <a:solidFill>
                  <a:srgbClr val="262626"/>
                </a:solidFill>
                <a:latin typeface="Mongolian Baiti" pitchFamily="66" charset="0"/>
                <a:cs typeface="Mongolian Baiti" pitchFamily="66" charset="0"/>
              </a:rPr>
              <a:t>is systematic and continuous process of examining data, procedures and practice to identify problems, develop solution and guide intervention.</a:t>
            </a:r>
            <a:endParaRPr sz="2400">
              <a:latin typeface="Mongolian Baiti" pitchFamily="66" charset="0"/>
              <a:cs typeface="Mongolian Baiti" pitchFamily="66" charset="0"/>
            </a:endParaRPr>
          </a:p>
          <a:p>
            <a:pPr>
              <a:lnSpc>
                <a:spcPct val="100000"/>
              </a:lnSpc>
              <a:buSzPct val="25000"/>
              <a:buFont typeface="Arial"/>
              <a:buChar char="•"/>
            </a:pPr>
            <a:r>
              <a:rPr dirty="0" sz="2400" lang="en-US">
                <a:solidFill>
                  <a:srgbClr val="262626"/>
                </a:solidFill>
                <a:latin typeface="Mongolian Baiti" pitchFamily="66" charset="0"/>
                <a:cs typeface="Mongolian Baiti" pitchFamily="66" charset="0"/>
              </a:rPr>
              <a:t>It is conducted regularly( daily, weekly, monthly).</a:t>
            </a:r>
            <a:endParaRPr sz="2400">
              <a:latin typeface="Mongolian Baiti" pitchFamily="66" charset="0"/>
              <a:cs typeface="Mongolian Baiti" pitchFamily="66" charset="0"/>
            </a:endParaRPr>
          </a:p>
          <a:p>
            <a:pPr>
              <a:lnSpc>
                <a:spcPct val="100000"/>
              </a:lnSpc>
              <a:buSzPct val="25000"/>
              <a:buFont typeface="Arial"/>
              <a:buChar char="•"/>
            </a:pPr>
            <a:r>
              <a:rPr dirty="0" sz="2400" lang="en-US">
                <a:solidFill>
                  <a:srgbClr val="262626"/>
                </a:solidFill>
                <a:latin typeface="Mongolian Baiti" pitchFamily="66" charset="0"/>
                <a:cs typeface="Mongolian Baiti" pitchFamily="66" charset="0"/>
              </a:rPr>
              <a:t>The information is used to direct activities on continuous basis.</a:t>
            </a:r>
            <a:endParaRPr sz="2400">
              <a:latin typeface="Mongolian Baiti" pitchFamily="66" charset="0"/>
              <a:cs typeface="Mongolian Baiti" pitchFamily="66" charset="0"/>
            </a:endParaRPr>
          </a:p>
          <a:p>
            <a:pPr>
              <a:lnSpc>
                <a:spcPct val="100000"/>
              </a:lnSpc>
              <a:buSzPct val="25000"/>
              <a:buFont typeface="Arial"/>
              <a:buChar char="•"/>
            </a:pPr>
            <a:r>
              <a:rPr b="1" dirty="0" sz="2400" lang="en-US">
                <a:solidFill>
                  <a:srgbClr val="262626"/>
                </a:solidFill>
                <a:latin typeface="Mongolian Baiti" pitchFamily="66" charset="0"/>
                <a:cs typeface="Mongolian Baiti" pitchFamily="66" charset="0"/>
              </a:rPr>
              <a:t>SOURCES OF INFORMATION FOR MONITORING</a:t>
            </a:r>
            <a:endParaRPr sz="2400">
              <a:latin typeface="Mongolian Baiti" pitchFamily="66" charset="0"/>
              <a:cs typeface="Mongolian Baiti" pitchFamily="66" charset="0"/>
            </a:endParaRPr>
          </a:p>
          <a:p>
            <a:pPr>
              <a:lnSpc>
                <a:spcPct val="100000"/>
              </a:lnSpc>
              <a:buSzPct val="25000"/>
              <a:buFont typeface="Arial"/>
              <a:buChar char="•"/>
            </a:pPr>
            <a:r>
              <a:rPr dirty="0" sz="2400" lang="en-US">
                <a:solidFill>
                  <a:srgbClr val="262626"/>
                </a:solidFill>
                <a:latin typeface="Mongolian Baiti" pitchFamily="66" charset="0"/>
                <a:cs typeface="Mongolian Baiti" pitchFamily="66" charset="0"/>
              </a:rPr>
              <a:t>From population census data to get total population in order to calculate target population.</a:t>
            </a:r>
            <a:endParaRPr sz="2400">
              <a:latin typeface="Mongolian Baiti" pitchFamily="66" charset="0"/>
              <a:cs typeface="Mongolian Baiti" pitchFamily="66" charset="0"/>
            </a:endParaRPr>
          </a:p>
          <a:p>
            <a:pPr>
              <a:lnSpc>
                <a:spcPct val="100000"/>
              </a:lnSpc>
              <a:buSzPct val="25000"/>
              <a:buFont typeface="Arial"/>
              <a:buChar char="•"/>
            </a:pPr>
            <a:r>
              <a:rPr dirty="0" sz="2400" lang="en-US">
                <a:solidFill>
                  <a:srgbClr val="262626"/>
                </a:solidFill>
                <a:latin typeface="Mongolian Baiti" pitchFamily="66" charset="0"/>
                <a:cs typeface="Mongolian Baiti" pitchFamily="66" charset="0"/>
              </a:rPr>
              <a:t>Mother child booklet.</a:t>
            </a:r>
            <a:endParaRPr sz="2400">
              <a:latin typeface="Mongolian Baiti" pitchFamily="66" charset="0"/>
              <a:cs typeface="Mongolian Baiti" pitchFamily="66"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84" name="Content Placeholder 5"/>
          <p:cNvSpPr>
            <a:spLocks noGrp="1"/>
          </p:cNvSpPr>
          <p:nvPr>
            <p:ph idx="1"/>
          </p:nvPr>
        </p:nvSpPr>
        <p:spPr/>
        <p:txBody>
          <a:bodyPr>
            <a:normAutofit fontScale="96296" lnSpcReduction="20000"/>
          </a:bodyPr>
          <a:p>
            <a:pPr>
              <a:lnSpc>
                <a:spcPct val="100000"/>
              </a:lnSpc>
              <a:buSzPct val="25000"/>
              <a:buFont typeface="Arial"/>
              <a:buChar char="•"/>
            </a:pPr>
            <a:r>
              <a:rPr dirty="0" sz="2800" lang="en-US" smtClean="0">
                <a:solidFill>
                  <a:srgbClr val="262626"/>
                </a:solidFill>
                <a:latin typeface="Mongolian Baiti"/>
              </a:rPr>
              <a:t>Immunization tally sheet.</a:t>
            </a:r>
            <a:endParaRPr dirty="0" lang="en-US" smtClean="0"/>
          </a:p>
          <a:p>
            <a:pPr>
              <a:lnSpc>
                <a:spcPct val="100000"/>
              </a:lnSpc>
              <a:buSzPct val="25000"/>
              <a:buFont typeface="Arial"/>
              <a:buChar char="•"/>
            </a:pPr>
            <a:r>
              <a:rPr dirty="0" sz="2800" lang="en-US" smtClean="0">
                <a:solidFill>
                  <a:srgbClr val="262626"/>
                </a:solidFill>
                <a:latin typeface="Mongolian Baiti"/>
              </a:rPr>
              <a:t>Monthly immunization summary sheet.</a:t>
            </a:r>
            <a:endParaRPr dirty="0" lang="en-US" smtClean="0"/>
          </a:p>
          <a:p>
            <a:pPr>
              <a:lnSpc>
                <a:spcPct val="100000"/>
              </a:lnSpc>
              <a:buSzPct val="25000"/>
              <a:buFont typeface="Arial"/>
              <a:buChar char="•"/>
            </a:pPr>
            <a:r>
              <a:rPr dirty="0" sz="2800" lang="en-US" smtClean="0">
                <a:solidFill>
                  <a:srgbClr val="262626"/>
                </a:solidFill>
                <a:latin typeface="Mongolian Baiti"/>
              </a:rPr>
              <a:t>Cord chain temperature monitoring chart.</a:t>
            </a:r>
            <a:endParaRPr dirty="0" lang="en-US" smtClean="0"/>
          </a:p>
          <a:p>
            <a:pPr>
              <a:lnSpc>
                <a:spcPct val="100000"/>
              </a:lnSpc>
              <a:buSzPct val="25000"/>
              <a:buFont typeface="Arial"/>
              <a:buChar char="•"/>
            </a:pPr>
            <a:r>
              <a:rPr dirty="0" sz="2800" lang="en-US" smtClean="0">
                <a:solidFill>
                  <a:srgbClr val="262626"/>
                </a:solidFill>
                <a:latin typeface="Mongolian Baiti"/>
              </a:rPr>
              <a:t>Immunization register/permanent register.</a:t>
            </a:r>
            <a:endParaRPr dirty="0" lang="en-US" smtClean="0"/>
          </a:p>
          <a:p>
            <a:pPr>
              <a:lnSpc>
                <a:spcPct val="100000"/>
              </a:lnSpc>
              <a:buSzPct val="25000"/>
              <a:buFont typeface="Arial"/>
              <a:buChar char="•"/>
            </a:pPr>
            <a:r>
              <a:rPr dirty="0" sz="2800" lang="en-US" smtClean="0">
                <a:solidFill>
                  <a:srgbClr val="262626"/>
                </a:solidFill>
                <a:latin typeface="Mongolian Baiti"/>
              </a:rPr>
              <a:t>Vaccine register.</a:t>
            </a:r>
            <a:endParaRPr dirty="0" lang="en-US" smtClean="0"/>
          </a:p>
          <a:p>
            <a:pPr>
              <a:buSzPct val="25000"/>
            </a:pPr>
            <a:r>
              <a:rPr dirty="0" sz="2800" lang="en-US" smtClean="0">
                <a:solidFill>
                  <a:srgbClr val="000000"/>
                </a:solidFill>
                <a:latin typeface="Mongolian Baiti"/>
              </a:rPr>
              <a:t>Out/in patient registers.</a:t>
            </a:r>
            <a:endParaRPr dirty="0" sz="2800" lang="en-US" smtClean="0"/>
          </a:p>
          <a:p>
            <a:pPr>
              <a:lnSpc>
                <a:spcPct val="100000"/>
              </a:lnSpc>
              <a:buSzPct val="25000"/>
              <a:buFont typeface="Arial"/>
              <a:buChar char="•"/>
            </a:pPr>
            <a:r>
              <a:rPr dirty="0" sz="2800" lang="en-US" smtClean="0">
                <a:solidFill>
                  <a:srgbClr val="000000"/>
                </a:solidFill>
                <a:latin typeface="Mongolian Baiti"/>
              </a:rPr>
              <a:t>Supervision report.</a:t>
            </a:r>
            <a:endParaRPr dirty="0" sz="2800" lang="en-US" smtClean="0"/>
          </a:p>
          <a:p>
            <a:pPr>
              <a:lnSpc>
                <a:spcPct val="100000"/>
              </a:lnSpc>
              <a:buSzPct val="25000"/>
              <a:buFont typeface="Arial"/>
              <a:buChar char="•"/>
            </a:pPr>
            <a:r>
              <a:rPr b="1" dirty="0" sz="2800" lang="en-US" smtClean="0">
                <a:solidFill>
                  <a:srgbClr val="000000"/>
                </a:solidFill>
                <a:latin typeface="Mongolian Baiti"/>
              </a:rPr>
              <a:t>DROP OUT</a:t>
            </a:r>
          </a:p>
          <a:p>
            <a:pPr>
              <a:lnSpc>
                <a:spcPct val="100000"/>
              </a:lnSpc>
              <a:buSzPct val="25000"/>
              <a:buFont typeface="Arial"/>
              <a:buChar char="•"/>
            </a:pPr>
            <a:r>
              <a:rPr dirty="0" sz="2800" lang="en-US" smtClean="0">
                <a:solidFill>
                  <a:srgbClr val="000000"/>
                </a:solidFill>
                <a:latin typeface="Mongolian Baiti"/>
              </a:rPr>
              <a:t>Drop is an indicator used the level if utilization of immunization services.</a:t>
            </a:r>
            <a:endParaRPr dirty="0" sz="2800" lang="en-US" smtClean="0"/>
          </a:p>
          <a:p>
            <a:r>
              <a:rPr dirty="0" sz="2800" lang="en-US" smtClean="0">
                <a:solidFill>
                  <a:srgbClr val="000000"/>
                </a:solidFill>
                <a:latin typeface="Mongolian Baiti"/>
              </a:rPr>
              <a:t>Coverage </a:t>
            </a:r>
            <a:r>
              <a:rPr sz="2800" lang="en-US" smtClean="0">
                <a:solidFill>
                  <a:srgbClr val="000000"/>
                </a:solidFill>
                <a:latin typeface="Mongolian Baiti"/>
              </a:rPr>
              <a:t>rate are </a:t>
            </a:r>
            <a:r>
              <a:rPr dirty="0" sz="2800" lang="en-US" smtClean="0">
                <a:solidFill>
                  <a:srgbClr val="000000"/>
                </a:solidFill>
                <a:latin typeface="Mongolian Baiti"/>
              </a:rPr>
              <a:t>done after one year.</a:t>
            </a:r>
            <a:endParaRPr dirty="0" sz="2800" lang="en-US" smtClean="0"/>
          </a:p>
          <a:p>
            <a:pPr>
              <a:lnSpc>
                <a:spcPct val="100000"/>
              </a:lnSpc>
            </a:pPr>
            <a:r>
              <a:rPr dirty="0" sz="2800" lang="en-US" smtClean="0">
                <a:solidFill>
                  <a:srgbClr val="000000"/>
                </a:solidFill>
                <a:latin typeface="Mongolian Baiti"/>
              </a:rPr>
              <a:t>It is usually expressed in rate form inform of percentage</a:t>
            </a:r>
            <a:endParaRPr dirty="0" lang="en-US"/>
          </a:p>
        </p:txBody>
      </p:sp>
      <p:sp>
        <p:nvSpPr>
          <p:cNvPr id="1048785" name="Title 4"/>
          <p:cNvSpPr>
            <a:spLocks noGrp="1"/>
          </p:cNvSpPr>
          <p:nvPr>
            <p:ph type="title"/>
          </p:nvPr>
        </p:nvSpPr>
        <p:spPr/>
        <p:txBody>
          <a:bodyPr/>
          <a:p>
            <a:r>
              <a:rPr dirty="0" lang="en-US" smtClean="0"/>
              <a:t>CONT…………………………..</a:t>
            </a:r>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86" name="TextShape 1"/>
          <p:cNvSpPr txBox="1"/>
          <p:nvPr/>
        </p:nvSpPr>
        <p:spPr>
          <a:xfrm>
            <a:off x="304800" y="1066800"/>
            <a:ext cx="8596440" cy="1170360"/>
          </a:xfrm>
          <a:prstGeom prst="rect"/>
        </p:spPr>
        <p:txBody>
          <a:bodyPr anchor="ctr"/>
          <a:p>
            <a:pPr algn="ctr">
              <a:lnSpc>
                <a:spcPct val="100000"/>
              </a:lnSpc>
            </a:pPr>
            <a:r>
              <a:rPr b="1" dirty="0" sz="3100" lang="en-US">
                <a:solidFill>
                  <a:srgbClr val="262626"/>
                </a:solidFill>
                <a:latin typeface="comic"/>
              </a:rPr>
              <a:t>TOOLS USED TO MONITOR IMMUNIZATION</a:t>
            </a:r>
            <a:r>
              <a:rPr dirty="0" sz="4400" lang="en-US">
                <a:solidFill>
                  <a:srgbClr val="262626"/>
                </a:solidFill>
                <a:latin typeface="Garamond"/>
              </a:rPr>
              <a:t>
</a:t>
            </a:r>
          </a:p>
        </p:txBody>
      </p:sp>
      <p:sp>
        <p:nvSpPr>
          <p:cNvPr id="1048787" name="TextShape 2"/>
          <p:cNvSpPr txBox="1"/>
          <p:nvPr/>
        </p:nvSpPr>
        <p:spPr>
          <a:xfrm>
            <a:off x="304800" y="2057400"/>
            <a:ext cx="8382000" cy="3623280"/>
          </a:xfrm>
          <a:prstGeom prst="rect"/>
        </p:spPr>
        <p:txBody>
          <a:bodyPr/>
          <a:p>
            <a:pPr>
              <a:lnSpc>
                <a:spcPct val="100000"/>
              </a:lnSpc>
              <a:buSzPct val="25000"/>
              <a:buFont typeface="Arial"/>
              <a:buChar char="•"/>
            </a:pPr>
            <a:r>
              <a:rPr dirty="0" sz="2400" lang="en-US">
                <a:solidFill>
                  <a:srgbClr val="262626"/>
                </a:solidFill>
                <a:latin typeface="Mongolian Baiti"/>
              </a:rPr>
              <a:t>Immunization monitor chart filled every end month and shows  immunization coverage and drop out.</a:t>
            </a:r>
          </a:p>
          <a:p>
            <a:pPr>
              <a:lnSpc>
                <a:spcPct val="100000"/>
              </a:lnSpc>
              <a:buSzPct val="25000"/>
              <a:buFont typeface="Arial"/>
              <a:buChar char="•"/>
            </a:pPr>
            <a:r>
              <a:rPr dirty="0" sz="2400" lang="en-US">
                <a:solidFill>
                  <a:srgbClr val="262626"/>
                </a:solidFill>
                <a:latin typeface="Mongolian Baiti"/>
              </a:rPr>
              <a:t>Map with location of disease cases.</a:t>
            </a:r>
          </a:p>
          <a:p>
            <a:pPr>
              <a:lnSpc>
                <a:spcPct val="100000"/>
              </a:lnSpc>
              <a:buSzPct val="25000"/>
              <a:buFont typeface="Arial"/>
              <a:buChar char="•"/>
            </a:pPr>
            <a:r>
              <a:rPr dirty="0" sz="2400" lang="en-US">
                <a:solidFill>
                  <a:srgbClr val="262626"/>
                </a:solidFill>
                <a:latin typeface="Mongolian Baiti"/>
              </a:rPr>
              <a:t>Graph and chart showing the disease trend.</a:t>
            </a:r>
          </a:p>
          <a:p>
            <a:pPr>
              <a:lnSpc>
                <a:spcPct val="100000"/>
              </a:lnSpc>
              <a:buSzPct val="25000"/>
              <a:buFont typeface="Arial"/>
              <a:buChar char="•"/>
            </a:pPr>
            <a:r>
              <a:rPr dirty="0" sz="2400" lang="en-US">
                <a:solidFill>
                  <a:srgbClr val="262626"/>
                </a:solidFill>
                <a:latin typeface="Mongolian Baiti"/>
              </a:rPr>
              <a:t>Target disease data based on age distribution.</a:t>
            </a:r>
          </a:p>
          <a:p>
            <a:pPr>
              <a:lnSpc>
                <a:spcPct val="100000"/>
              </a:lnSpc>
              <a:buSzPct val="25000"/>
              <a:buFont typeface="Arial"/>
              <a:buChar char="•"/>
            </a:pPr>
            <a:r>
              <a:rPr dirty="0" sz="2400" lang="en-US">
                <a:solidFill>
                  <a:srgbClr val="262626"/>
                </a:solidFill>
                <a:latin typeface="Mongolian Baiti"/>
              </a:rPr>
              <a:t>Cold chain inventories.</a:t>
            </a:r>
          </a:p>
          <a:p>
            <a:pPr>
              <a:lnSpc>
                <a:spcPct val="100000"/>
              </a:lnSpc>
              <a:buSzPct val="25000"/>
              <a:buFont typeface="Arial"/>
              <a:buChar char="•"/>
            </a:pPr>
            <a:r>
              <a:rPr dirty="0" sz="2400" lang="en-US">
                <a:solidFill>
                  <a:srgbClr val="262626"/>
                </a:solidFill>
                <a:latin typeface="Mongolian Baiti"/>
              </a:rPr>
              <a:t>Routine immunization reports.</a:t>
            </a:r>
          </a:p>
          <a:p>
            <a:pPr>
              <a:lnSpc>
                <a:spcPct val="100000"/>
              </a:lnSpc>
              <a:buSzPct val="25000"/>
              <a:buFont typeface="Arial"/>
              <a:buChar char="•"/>
            </a:pPr>
            <a:r>
              <a:rPr dirty="0" sz="2400" lang="en-US">
                <a:solidFill>
                  <a:srgbClr val="262626"/>
                </a:solidFill>
                <a:latin typeface="Mongolian Baiti"/>
              </a:rPr>
              <a:t>Cold chain temperature monitoring chart.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88" name="TextShape 1"/>
          <p:cNvSpPr txBox="1"/>
          <p:nvPr/>
        </p:nvSpPr>
        <p:spPr>
          <a:xfrm>
            <a:off x="304800" y="1143000"/>
            <a:ext cx="8596440" cy="757440"/>
          </a:xfrm>
          <a:prstGeom prst="rect"/>
        </p:spPr>
        <p:txBody>
          <a:bodyPr anchor="ctr"/>
          <a:p>
            <a:pPr>
              <a:lnSpc>
                <a:spcPct val="100000"/>
              </a:lnSpc>
            </a:pPr>
            <a:r>
              <a:rPr b="1" dirty="0" sz="2800" lang="en-US">
                <a:solidFill>
                  <a:srgbClr val="262626"/>
                </a:solidFill>
                <a:latin typeface="comic"/>
              </a:rPr>
              <a:t>EVALUATION IMMUNIZATION PROGRAMME.</a:t>
            </a:r>
            <a:endParaRPr b="1" sz="2800"/>
          </a:p>
        </p:txBody>
      </p:sp>
      <p:sp>
        <p:nvSpPr>
          <p:cNvPr id="1048789" name="TextShape 2"/>
          <p:cNvSpPr txBox="1"/>
          <p:nvPr/>
        </p:nvSpPr>
        <p:spPr>
          <a:xfrm>
            <a:off x="457200" y="1905000"/>
            <a:ext cx="8046720" cy="3947160"/>
          </a:xfrm>
          <a:prstGeom prst="rect"/>
        </p:spPr>
        <p:txBody>
          <a:bodyPr/>
          <a:p>
            <a:pPr>
              <a:lnSpc>
                <a:spcPct val="100000"/>
              </a:lnSpc>
              <a:buSzPct val="25000"/>
              <a:buFont typeface="Arial"/>
              <a:buChar char="•"/>
            </a:pPr>
            <a:r>
              <a:rPr b="1" dirty="0" sz="2400" lang="en-US">
                <a:solidFill>
                  <a:srgbClr val="262626"/>
                </a:solidFill>
                <a:latin typeface="Mongolian Baiti"/>
              </a:rPr>
              <a:t>Evaluation</a:t>
            </a:r>
            <a:r>
              <a:rPr dirty="0" sz="2400" lang="en-US">
                <a:solidFill>
                  <a:srgbClr val="262626"/>
                </a:solidFill>
                <a:latin typeface="Mongolian Baiti"/>
              </a:rPr>
              <a:t> is </a:t>
            </a:r>
            <a:r>
              <a:rPr dirty="0" sz="2400" lang="en-US" smtClean="0">
                <a:solidFill>
                  <a:srgbClr val="262626"/>
                </a:solidFill>
                <a:latin typeface="Mongolian Baiti"/>
              </a:rPr>
              <a:t>a periodic </a:t>
            </a:r>
            <a:r>
              <a:rPr dirty="0" sz="2400" lang="en-US">
                <a:solidFill>
                  <a:srgbClr val="262626"/>
                </a:solidFill>
                <a:latin typeface="Mongolian Baiti"/>
              </a:rPr>
              <a:t>assessment of overall program status, performance, effectiveness and efficiency.</a:t>
            </a:r>
          </a:p>
          <a:p>
            <a:pPr>
              <a:lnSpc>
                <a:spcPct val="100000"/>
              </a:lnSpc>
              <a:buSzPct val="25000"/>
              <a:buFont typeface="Arial"/>
              <a:buChar char="•"/>
            </a:pPr>
            <a:r>
              <a:rPr dirty="0" sz="2400" lang="en-US">
                <a:solidFill>
                  <a:srgbClr val="262626"/>
                </a:solidFill>
                <a:latin typeface="Mongolian Baiti"/>
              </a:rPr>
              <a:t>P</a:t>
            </a:r>
            <a:r>
              <a:rPr b="1" dirty="0" sz="2400" lang="en-US">
                <a:solidFill>
                  <a:srgbClr val="262626"/>
                </a:solidFill>
                <a:latin typeface="Mongolian Baiti"/>
              </a:rPr>
              <a:t>URPOSE OF EVALUATION.</a:t>
            </a:r>
          </a:p>
          <a:p>
            <a:pPr>
              <a:lnSpc>
                <a:spcPct val="100000"/>
              </a:lnSpc>
              <a:buSzPct val="25000"/>
              <a:buFont typeface="Arial"/>
              <a:buChar char="•"/>
            </a:pPr>
            <a:r>
              <a:rPr dirty="0" sz="2400" lang="en-US">
                <a:solidFill>
                  <a:srgbClr val="262626"/>
                </a:solidFill>
                <a:latin typeface="Mongolian Baiti"/>
              </a:rPr>
              <a:t>Ensure the target has been achieved.</a:t>
            </a:r>
          </a:p>
          <a:p>
            <a:pPr>
              <a:lnSpc>
                <a:spcPct val="100000"/>
              </a:lnSpc>
              <a:buSzPct val="25000"/>
              <a:buFont typeface="Arial"/>
              <a:buChar char="•"/>
            </a:pPr>
            <a:r>
              <a:rPr dirty="0" sz="2400" lang="en-US">
                <a:solidFill>
                  <a:srgbClr val="262626"/>
                </a:solidFill>
                <a:latin typeface="Mongolian Baiti"/>
              </a:rPr>
              <a:t>To see the short comings and address them.</a:t>
            </a:r>
          </a:p>
          <a:p>
            <a:pPr>
              <a:lnSpc>
                <a:spcPct val="100000"/>
              </a:lnSpc>
              <a:buSzPct val="25000"/>
              <a:buFont typeface="Arial"/>
              <a:buChar char="•"/>
            </a:pPr>
            <a:r>
              <a:rPr dirty="0" sz="2400" lang="en-US">
                <a:solidFill>
                  <a:srgbClr val="262626"/>
                </a:solidFill>
                <a:latin typeface="Mongolian Baiti"/>
              </a:rPr>
              <a:t>To get any complain from the community.</a:t>
            </a:r>
          </a:p>
          <a:p>
            <a:pPr>
              <a:lnSpc>
                <a:spcPct val="100000"/>
              </a:lnSpc>
              <a:buSzPct val="25000"/>
              <a:buFont typeface="Arial"/>
              <a:buChar char="•"/>
            </a:pPr>
            <a:r>
              <a:rPr dirty="0" sz="2400" lang="en-US">
                <a:solidFill>
                  <a:srgbClr val="262626"/>
                </a:solidFill>
                <a:latin typeface="Mongolian Baiti"/>
              </a:rPr>
              <a:t>To ensure use of save potent vaccines.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42" name="CustomShape 1"/>
          <p:cNvSpPr/>
          <p:nvPr/>
        </p:nvSpPr>
        <p:spPr>
          <a:xfrm>
            <a:off x="457200" y="704160"/>
            <a:ext cx="8228880" cy="1142280"/>
          </a:xfrm>
          <a:prstGeom prst="rect"/>
          <a:noFill/>
          <a:ln>
            <a:noFill/>
          </a:ln>
        </p:spPr>
        <p:txBody>
          <a:bodyPr anchor="b" bIns="0" lIns="0" rIns="0" tIns="45000"/>
          <a:p>
            <a:pPr>
              <a:lnSpc>
                <a:spcPct val="100000"/>
              </a:lnSpc>
            </a:pPr>
            <a:r>
              <a:rPr b="1" dirty="0" sz="3200" lang="en-US">
                <a:solidFill>
                  <a:srgbClr val="04617B"/>
                </a:solidFill>
                <a:latin typeface="Calibri"/>
              </a:rPr>
              <a:t>IMMUNIZATION POLICIES, NORMS AND STANDARDS.</a:t>
            </a:r>
          </a:p>
        </p:txBody>
      </p:sp>
      <p:sp>
        <p:nvSpPr>
          <p:cNvPr id="1048643" name="CustomShape 2"/>
          <p:cNvSpPr/>
          <p:nvPr/>
        </p:nvSpPr>
        <p:spPr>
          <a:xfrm>
            <a:off x="457200" y="1935360"/>
            <a:ext cx="8228880" cy="4388400"/>
          </a:xfrm>
          <a:prstGeom prst="rect"/>
          <a:noFill/>
          <a:ln>
            <a:noFill/>
          </a:ln>
        </p:spPr>
        <p:txBody>
          <a:bodyPr bIns="45000" lIns="90000" rIns="90000" tIns="45000"/>
          <a:p>
            <a:pPr>
              <a:lnSpc>
                <a:spcPct val="100000"/>
              </a:lnSpc>
            </a:pPr>
            <a:r>
              <a:rPr b="1" dirty="0" sz="2800" lang="en-US">
                <a:solidFill>
                  <a:srgbClr val="000000"/>
                </a:solidFill>
                <a:latin typeface="Mongolian Baiti"/>
              </a:rPr>
              <a:t>Norm-</a:t>
            </a:r>
            <a:r>
              <a:rPr dirty="0" sz="2800" lang="en-US">
                <a:solidFill>
                  <a:srgbClr val="000000"/>
                </a:solidFill>
                <a:latin typeface="Mongolian Baiti"/>
              </a:rPr>
              <a:t> expression of what is desired.</a:t>
            </a:r>
          </a:p>
          <a:p>
            <a:pPr>
              <a:lnSpc>
                <a:spcPct val="100000"/>
              </a:lnSpc>
              <a:buSzPct val="25000"/>
              <a:buFont typeface="Arial"/>
              <a:buChar char="•"/>
            </a:pPr>
            <a:r>
              <a:rPr b="1" dirty="0" sz="2800" lang="en-US">
                <a:solidFill>
                  <a:srgbClr val="000000"/>
                </a:solidFill>
                <a:latin typeface="Mongolian Baiti"/>
              </a:rPr>
              <a:t>Policies-</a:t>
            </a:r>
            <a:r>
              <a:rPr dirty="0" sz="2800" lang="en-US">
                <a:solidFill>
                  <a:srgbClr val="000000"/>
                </a:solidFill>
                <a:latin typeface="Mongolian Baiti"/>
              </a:rPr>
              <a:t> is rules and regulation.</a:t>
            </a:r>
          </a:p>
          <a:p>
            <a:pPr>
              <a:lnSpc>
                <a:spcPct val="100000"/>
              </a:lnSpc>
              <a:buSzPct val="25000"/>
              <a:buFont typeface="Arial"/>
              <a:buChar char="•"/>
            </a:pPr>
            <a:r>
              <a:rPr b="1" dirty="0" sz="2800" lang="en-US">
                <a:solidFill>
                  <a:srgbClr val="000000"/>
                </a:solidFill>
                <a:latin typeface="Mongolian Baiti"/>
              </a:rPr>
              <a:t>Standards-</a:t>
            </a:r>
            <a:r>
              <a:rPr dirty="0" sz="2800" lang="en-US">
                <a:solidFill>
                  <a:srgbClr val="000000"/>
                </a:solidFill>
                <a:latin typeface="Mongolian Baiti"/>
              </a:rPr>
              <a:t> a values or condition setup by authority as a rule for measuring quality and  to satisfy the norm.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44" name="CustomShape 1"/>
          <p:cNvSpPr/>
          <p:nvPr/>
        </p:nvSpPr>
        <p:spPr>
          <a:xfrm>
            <a:off x="457200" y="704160"/>
            <a:ext cx="8228880" cy="1142280"/>
          </a:xfrm>
          <a:prstGeom prst="rect"/>
          <a:noFill/>
          <a:ln>
            <a:noFill/>
          </a:ln>
        </p:spPr>
        <p:txBody>
          <a:bodyPr anchor="b" bIns="0" lIns="0" rIns="0" tIns="45000"/>
          <a:p>
            <a:pPr>
              <a:lnSpc>
                <a:spcPct val="100000"/>
              </a:lnSpc>
            </a:pPr>
            <a:r>
              <a:rPr b="1" dirty="0" sz="5000" lang="en-US">
                <a:solidFill>
                  <a:srgbClr val="04617B"/>
                </a:solidFill>
                <a:latin typeface="Calibri"/>
              </a:rPr>
              <a:t>NATIONAL IMMUNIZATION POLICY</a:t>
            </a:r>
          </a:p>
        </p:txBody>
      </p:sp>
      <p:sp>
        <p:nvSpPr>
          <p:cNvPr id="1048645" name="CustomShape 2"/>
          <p:cNvSpPr/>
          <p:nvPr/>
        </p:nvSpPr>
        <p:spPr>
          <a:xfrm>
            <a:off x="457200" y="1935360"/>
            <a:ext cx="8228880" cy="4388400"/>
          </a:xfrm>
          <a:prstGeom prst="rect"/>
          <a:noFill/>
          <a:ln>
            <a:noFill/>
          </a:ln>
        </p:spPr>
        <p:txBody>
          <a:bodyPr bIns="45000" lIns="90000" rIns="90000" tIns="45000"/>
          <a:p>
            <a:pPr>
              <a:lnSpc>
                <a:spcPct val="100000"/>
              </a:lnSpc>
              <a:buSzPct val="25000"/>
              <a:buFont typeface="Wingdings 2" charset="2"/>
              <a:buChar char=""/>
            </a:pPr>
            <a:r>
              <a:rPr dirty="0" sz="2600" lang="en-US">
                <a:solidFill>
                  <a:srgbClr val="000000"/>
                </a:solidFill>
                <a:latin typeface="Constantia"/>
              </a:rPr>
              <a:t>Immunization policy is a consolidated national effort to contribute in the improvement of quality of life of children and mothers.</a:t>
            </a:r>
          </a:p>
          <a:p>
            <a:pPr>
              <a:lnSpc>
                <a:spcPct val="100000"/>
              </a:lnSpc>
              <a:buSzPct val="25000"/>
              <a:buFont typeface="Wingdings 2" charset="2"/>
              <a:buChar char=""/>
            </a:pPr>
            <a:r>
              <a:rPr b="1" dirty="0" sz="2600" lang="en-US">
                <a:solidFill>
                  <a:srgbClr val="000000"/>
                </a:solidFill>
                <a:latin typeface="Constantia"/>
              </a:rPr>
              <a:t>OBJECTIVES </a:t>
            </a:r>
          </a:p>
          <a:p>
            <a:pPr>
              <a:lnSpc>
                <a:spcPct val="100000"/>
              </a:lnSpc>
              <a:buSzPct val="25000"/>
              <a:buFont typeface="Wingdings 2" charset="2"/>
              <a:buChar char=""/>
            </a:pPr>
            <a:r>
              <a:rPr dirty="0" sz="2600" lang="en-US">
                <a:solidFill>
                  <a:srgbClr val="000000"/>
                </a:solidFill>
                <a:latin typeface="Constantia"/>
              </a:rPr>
              <a:t>To provide technical sound basis for immunization procedures in line with international norm and standards.</a:t>
            </a:r>
          </a:p>
          <a:p>
            <a:pPr>
              <a:lnSpc>
                <a:spcPct val="100000"/>
              </a:lnSpc>
              <a:buSzPct val="25000"/>
              <a:buFont typeface="Wingdings 2" charset="2"/>
              <a:buChar char=""/>
            </a:pPr>
            <a:r>
              <a:rPr dirty="0" sz="2600" lang="en-US">
                <a:solidFill>
                  <a:srgbClr val="000000"/>
                </a:solidFill>
                <a:latin typeface="Constantia"/>
              </a:rPr>
              <a:t>Ensure children and woman </a:t>
            </a:r>
            <a:r>
              <a:rPr dirty="0" sz="2600" lang="en-US" smtClean="0">
                <a:solidFill>
                  <a:srgbClr val="000000"/>
                </a:solidFill>
                <a:latin typeface="Constantia"/>
              </a:rPr>
              <a:t>receive vaccine </a:t>
            </a:r>
            <a:r>
              <a:rPr dirty="0" sz="2600" lang="en-US">
                <a:solidFill>
                  <a:srgbClr val="000000"/>
                </a:solidFill>
                <a:latin typeface="Constantia"/>
              </a:rPr>
              <a:t>of good quality so as to prevent children killer diseases. </a:t>
            </a:r>
          </a:p>
          <a:p>
            <a:pPr>
              <a:lnSpc>
                <a:spcPct val="100000"/>
              </a:lnSpc>
              <a:buSzPct val="25000"/>
              <a:buFont typeface="Wingdings 2" charset="2"/>
              <a:buChar char=""/>
            </a:pPr>
            <a:r>
              <a:rPr dirty="0" sz="2600" lang="en-US">
                <a:solidFill>
                  <a:srgbClr val="000000"/>
                </a:solidFill>
                <a:latin typeface="Constantia"/>
              </a:rPr>
              <a:t>To ensure that disease eradication and elimination program and disease surveillance are done.</a:t>
            </a: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Nur K</dc:creator>
  <cp:lastModifiedBy>ohw3r45t6y7o</cp:lastModifiedBy>
  <dcterms:created xsi:type="dcterms:W3CDTF">2018-01-23T11:48:57Z</dcterms:created>
  <dcterms:modified xsi:type="dcterms:W3CDTF">2018-04-30T08:36:57Z</dcterms:modified>
</cp:coreProperties>
</file>