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3" r:id="rId26"/>
    <p:sldId id="280" r:id="rId27"/>
    <p:sldId id="281" r:id="rId28"/>
    <p:sldId id="282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IMMUNOLOGY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K. WARRIA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7590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248410"/>
          </a:xfrm>
        </p:spPr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87132"/>
            <a:ext cx="9784080" cy="4816699"/>
          </a:xfrm>
        </p:spPr>
        <p:txBody>
          <a:bodyPr>
            <a:noAutofit/>
          </a:bodyPr>
          <a:lstStyle/>
          <a:p>
            <a:pPr lvl="0"/>
            <a:r>
              <a:rPr lang="en-US" sz="4000" dirty="0"/>
              <a:t>Process of acute inflammation involves </a:t>
            </a:r>
            <a:endParaRPr lang="en-GB" sz="4000" dirty="0"/>
          </a:p>
          <a:p>
            <a:pPr lvl="1"/>
            <a:r>
              <a:rPr lang="en-US" sz="4000" dirty="0"/>
              <a:t>Increased blood flow</a:t>
            </a:r>
            <a:endParaRPr lang="en-GB" sz="4000" dirty="0"/>
          </a:p>
          <a:p>
            <a:pPr lvl="1"/>
            <a:r>
              <a:rPr lang="en-US" sz="4000" dirty="0"/>
              <a:t>Increased tissue fluid </a:t>
            </a:r>
            <a:endParaRPr lang="en-GB" sz="4000" dirty="0"/>
          </a:p>
          <a:p>
            <a:pPr lvl="1"/>
            <a:r>
              <a:rPr lang="en-US" sz="4000" dirty="0"/>
              <a:t>Migration of WBC</a:t>
            </a:r>
            <a:endParaRPr lang="en-GB" sz="4000" dirty="0"/>
          </a:p>
          <a:p>
            <a:pPr lvl="1"/>
            <a:r>
              <a:rPr lang="en-US" sz="4000" dirty="0"/>
              <a:t>Increased temperature </a:t>
            </a:r>
            <a:endParaRPr lang="en-GB" sz="4000" dirty="0"/>
          </a:p>
          <a:p>
            <a:pPr lvl="1"/>
            <a:r>
              <a:rPr lang="en-US" sz="4000" dirty="0"/>
              <a:t>Pain </a:t>
            </a:r>
            <a:endParaRPr lang="en-GB" sz="4000" dirty="0"/>
          </a:p>
          <a:p>
            <a:pPr lvl="1"/>
            <a:r>
              <a:rPr lang="en-US" sz="4000" dirty="0"/>
              <a:t>Pus formation or suppuration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637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248410"/>
          </a:xfrm>
        </p:spPr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87132"/>
            <a:ext cx="9784080" cy="4816699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 startAt="5"/>
            </a:pPr>
            <a:r>
              <a:rPr lang="en-US" sz="4000" dirty="0"/>
              <a:t>Immunological surveillance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Natural killer cells patrol the body to kill all the abnormal cells </a:t>
            </a:r>
            <a:endParaRPr lang="en-GB" sz="3800" dirty="0"/>
          </a:p>
          <a:p>
            <a:pPr marL="0" indent="0">
              <a:buNone/>
            </a:pPr>
            <a:endParaRPr lang="en-GB" sz="4000" b="1" dirty="0"/>
          </a:p>
        </p:txBody>
      </p:sp>
    </p:spTree>
    <p:extLst>
      <p:ext uri="{BB962C8B-B14F-4D97-AF65-F5344CB8AC3E}">
        <p14:creationId xmlns:p14="http://schemas.microsoft.com/office/powerpoint/2010/main" val="1913965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 DEFENCE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9207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SPECIFIC DEFENCE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T cell</a:t>
            </a:r>
            <a:endParaRPr lang="en-GB" sz="4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800" dirty="0"/>
              <a:t>Processed by thymus gland due to hormone </a:t>
            </a:r>
            <a:r>
              <a:rPr lang="en-US" sz="3800" dirty="0" err="1"/>
              <a:t>thymosin</a:t>
            </a:r>
            <a:r>
              <a:rPr lang="en-US" sz="3800" dirty="0"/>
              <a:t> produced by thymus</a:t>
            </a:r>
            <a:endParaRPr lang="en-GB" sz="3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800" dirty="0"/>
              <a:t>Programmed for only one type of antigen </a:t>
            </a:r>
            <a:endParaRPr lang="en-GB" sz="3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800" dirty="0"/>
              <a:t>For cell mediated immunity </a:t>
            </a:r>
            <a:endParaRPr lang="en-GB" sz="38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3066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SPECIFIC DEFENCE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B cell</a:t>
            </a:r>
            <a:endParaRPr lang="en-GB" sz="4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/>
              <a:t>Produces antibody to destroy antigen </a:t>
            </a:r>
            <a:endParaRPr lang="en-GB" sz="4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/>
              <a:t>React to one type of antigen </a:t>
            </a:r>
            <a:endParaRPr lang="en-GB" sz="40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4000" dirty="0"/>
              <a:t>Form antibody mediated immunity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9871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 MEDIATED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dirty="0"/>
              <a:t>T cell +Antigen causes sensitivity on 1</a:t>
            </a:r>
            <a:r>
              <a:rPr lang="en-US" sz="4000" baseline="30000" dirty="0"/>
              <a:t>st</a:t>
            </a:r>
            <a:r>
              <a:rPr lang="en-US" sz="4000" dirty="0"/>
              <a:t> encounter </a:t>
            </a:r>
            <a:endParaRPr lang="en-GB" sz="4000" dirty="0"/>
          </a:p>
          <a:p>
            <a:pPr lvl="0"/>
            <a:r>
              <a:rPr lang="en-US" sz="4000" dirty="0"/>
              <a:t>Presented to by antigen presenting cells like macrophages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301041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 MEDIATED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dirty="0" smtClean="0"/>
              <a:t>They </a:t>
            </a:r>
            <a:r>
              <a:rPr lang="en-US" sz="4000" dirty="0"/>
              <a:t>then increases in number ( clonal expansion ) to produce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4000" dirty="0"/>
              <a:t>Memory T cell which survive after the threat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4000" dirty="0" err="1"/>
              <a:t>Cytotoxin</a:t>
            </a:r>
            <a:r>
              <a:rPr lang="en-US" sz="4000" dirty="0"/>
              <a:t> T cell which release toxin to an antigen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6738202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 MEDIATED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dirty="0" smtClean="0"/>
              <a:t>They </a:t>
            </a:r>
            <a:r>
              <a:rPr lang="en-US" sz="4000" dirty="0"/>
              <a:t>then increases in number ( clonal expansion ) to produce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4000" dirty="0" smtClean="0"/>
              <a:t>Helper </a:t>
            </a:r>
            <a:r>
              <a:rPr lang="en-US" sz="4000" dirty="0"/>
              <a:t>T cell which produces </a:t>
            </a:r>
            <a:r>
              <a:rPr lang="en-US" sz="4000" dirty="0" err="1"/>
              <a:t>cytokinin</a:t>
            </a:r>
            <a:r>
              <a:rPr lang="en-US" sz="4000" dirty="0"/>
              <a:t> like interleukin and interferon which support T cell and macrophages function and production of antibody by B </a:t>
            </a:r>
            <a:r>
              <a:rPr lang="en-US" sz="4000" dirty="0" smtClean="0"/>
              <a:t>cell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7983172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CELL MEDIATED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4000" dirty="0" smtClean="0"/>
              <a:t>They </a:t>
            </a:r>
            <a:r>
              <a:rPr lang="en-US" sz="4000" dirty="0"/>
              <a:t>then increases in number ( clonal expansion ) to produce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v"/>
            </a:pPr>
            <a:r>
              <a:rPr lang="en-US" sz="4000" dirty="0" smtClean="0"/>
              <a:t>Suppresser </a:t>
            </a:r>
            <a:r>
              <a:rPr lang="en-US" sz="4000" dirty="0"/>
              <a:t>T cell which switches off T cell and B cell to prevent powerful reaction 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19052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ANTIBODY MEDIATED IMMUNITY/HUMORAL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Do not need an antigen presenting cell </a:t>
            </a:r>
            <a:endParaRPr lang="en-GB" sz="4000" dirty="0"/>
          </a:p>
          <a:p>
            <a:pPr lvl="0"/>
            <a:r>
              <a:rPr lang="en-US" sz="4000" dirty="0"/>
              <a:t>After binding an antigen they increase in number thus clonal expansion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59724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Title 1"/>
          <p:cNvSpPr>
            <a:spLocks noGrp="1"/>
          </p:cNvSpPr>
          <p:nvPr>
            <p:ph type="title"/>
          </p:nvPr>
        </p:nvSpPr>
        <p:spPr bwMode="blackGray"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048616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500" dirty="0" smtClean="0"/>
              <a:t>Immunity is the defense </a:t>
            </a:r>
            <a:r>
              <a:rPr lang="en-US" sz="4500" dirty="0"/>
              <a:t>mechanism against invasion</a:t>
            </a:r>
            <a:endParaRPr lang="en-GB" sz="4500" dirty="0"/>
          </a:p>
          <a:p>
            <a:endParaRPr lang="en-US" sz="4500" dirty="0"/>
          </a:p>
        </p:txBody>
      </p:sp>
    </p:spTree>
    <p:extLst>
      <p:ext uri="{BB962C8B-B14F-4D97-AF65-F5344CB8AC3E}">
        <p14:creationId xmlns:p14="http://schemas.microsoft.com/office/powerpoint/2010/main" val="376109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ANTIBODY MEDIATED IMMUNITY/HUMORAL IMMUNITY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They produce two types of Cells</a:t>
            </a:r>
          </a:p>
          <a:p>
            <a:pPr lvl="1"/>
            <a:r>
              <a:rPr lang="en-GB" sz="4000" dirty="0" smtClean="0"/>
              <a:t>Plasma cells</a:t>
            </a:r>
          </a:p>
          <a:p>
            <a:pPr lvl="1"/>
            <a:r>
              <a:rPr lang="en-GB" sz="4000" dirty="0" smtClean="0"/>
              <a:t>Memory B-Cells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1384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PLASMA CELLS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2011680"/>
            <a:ext cx="10676586" cy="4569424"/>
          </a:xfrm>
        </p:spPr>
        <p:txBody>
          <a:bodyPr>
            <a:noAutofit/>
          </a:bodyPr>
          <a:lstStyle/>
          <a:p>
            <a:pPr lvl="0"/>
            <a:r>
              <a:rPr lang="en-US" sz="4000" dirty="0"/>
              <a:t>Secret antibody in the form of immunoglobulin or Ig </a:t>
            </a:r>
            <a:endParaRPr lang="en-GB" sz="4000" dirty="0"/>
          </a:p>
          <a:p>
            <a:pPr lvl="0"/>
            <a:r>
              <a:rPr lang="en-US" sz="4000" dirty="0"/>
              <a:t>Target a specific antigen that was bound to B cell </a:t>
            </a:r>
            <a:endParaRPr lang="en-GB" sz="4000" dirty="0"/>
          </a:p>
          <a:p>
            <a:pPr lvl="0"/>
            <a:r>
              <a:rPr lang="en-US" sz="4000" dirty="0"/>
              <a:t>Make other cells to kill it </a:t>
            </a:r>
            <a:endParaRPr lang="en-GB" sz="4000" dirty="0"/>
          </a:p>
          <a:p>
            <a:pPr lvl="0"/>
            <a:r>
              <a:rPr lang="en-US" sz="4000" dirty="0"/>
              <a:t>Neutralizers the bacteria toxin</a:t>
            </a:r>
            <a:endParaRPr lang="en-GB" sz="4000" dirty="0"/>
          </a:p>
          <a:p>
            <a:pPr lvl="0"/>
            <a:r>
              <a:rPr lang="en-US" sz="4000" dirty="0"/>
              <a:t>Activate the compliment system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75634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5000" dirty="0" smtClean="0"/>
              <a:t/>
            </a:r>
            <a:br>
              <a:rPr lang="en-GB" sz="5000" dirty="0" smtClean="0"/>
            </a:br>
            <a:r>
              <a:rPr lang="en-GB" sz="5000" dirty="0" smtClean="0"/>
              <a:t>Memory </a:t>
            </a:r>
            <a:r>
              <a:rPr lang="en-GB" sz="5000" dirty="0"/>
              <a:t>B-Cells</a:t>
            </a:r>
            <a:br>
              <a:rPr lang="en-GB" sz="5000" dirty="0"/>
            </a:b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Remain in the body for another encounter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4112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000" b="1" u="sng" dirty="0" smtClean="0"/>
              <a:t/>
            </a:r>
            <a:br>
              <a:rPr lang="en-US" sz="5000" b="1" u="sng" dirty="0" smtClean="0"/>
            </a:br>
            <a:r>
              <a:rPr lang="en-US" sz="5000" b="1" u="sng" dirty="0" smtClean="0"/>
              <a:t>ACQUIRED </a:t>
            </a:r>
            <a:r>
              <a:rPr lang="en-US" sz="5000" b="1" u="sng" dirty="0"/>
              <a:t>IMMUNITY</a:t>
            </a:r>
            <a:r>
              <a:rPr lang="en-GB" sz="5000" dirty="0"/>
              <a:t/>
            </a:r>
            <a:br>
              <a:rPr lang="en-GB" sz="5000" dirty="0"/>
            </a:br>
            <a:endParaRPr lang="en-GB" sz="5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1</a:t>
            </a:r>
            <a:r>
              <a:rPr lang="en-US" sz="4000" baseline="30000" dirty="0"/>
              <a:t>st</a:t>
            </a:r>
            <a:r>
              <a:rPr lang="en-US" sz="4000" dirty="0"/>
              <a:t> encounter causes a primary respond which takes 2 to 4 </a:t>
            </a:r>
            <a:r>
              <a:rPr lang="en-US" sz="4000" dirty="0" smtClean="0"/>
              <a:t>weeks. </a:t>
            </a:r>
            <a:endParaRPr lang="en-GB" sz="4000" dirty="0"/>
          </a:p>
          <a:p>
            <a:pPr lvl="0"/>
            <a:r>
              <a:rPr lang="en-US" sz="4000" dirty="0"/>
              <a:t>2</a:t>
            </a:r>
            <a:r>
              <a:rPr lang="en-US" sz="4000" baseline="30000" dirty="0"/>
              <a:t>nd</a:t>
            </a:r>
            <a:r>
              <a:rPr lang="en-US" sz="4000" dirty="0"/>
              <a:t> encounter cause secondary respond which takes long, production of memory B cell and increased production of </a:t>
            </a:r>
            <a:r>
              <a:rPr lang="en-US" sz="4000" dirty="0" smtClean="0"/>
              <a:t>antibody.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065658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ACQUIRED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/>
              <a:t>Active </a:t>
            </a:r>
            <a:endParaRPr lang="en-GB" sz="4000" u="sng" dirty="0"/>
          </a:p>
          <a:p>
            <a:pPr lvl="0"/>
            <a:r>
              <a:rPr lang="en-US" sz="4000" dirty="0"/>
              <a:t>Individual responds to an antigen and produces his or her own antibodies </a:t>
            </a:r>
            <a:endParaRPr lang="en-GB" sz="4000" dirty="0"/>
          </a:p>
          <a:p>
            <a:pPr lvl="0"/>
            <a:r>
              <a:rPr lang="en-US" sz="4000" dirty="0"/>
              <a:t>Memory cells are formed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598575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ACQUIRED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b="1" u="sng" dirty="0" smtClean="0"/>
              <a:t>Passive</a:t>
            </a:r>
            <a:endParaRPr lang="en-GB" sz="4000" u="sng" dirty="0"/>
          </a:p>
          <a:p>
            <a:pPr lvl="0"/>
            <a:r>
              <a:rPr lang="en-US" sz="4000" dirty="0"/>
              <a:t>Individual given antibody from another person</a:t>
            </a:r>
            <a:endParaRPr lang="en-GB" sz="4000" dirty="0"/>
          </a:p>
          <a:p>
            <a:pPr lvl="0"/>
            <a:r>
              <a:rPr lang="en-US" sz="4000" dirty="0"/>
              <a:t>It is a short term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468569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NATURAL ACQUIRED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Having the </a:t>
            </a:r>
            <a:r>
              <a:rPr lang="en-US" sz="4000" dirty="0" smtClean="0"/>
              <a:t>disease </a:t>
            </a:r>
            <a:r>
              <a:rPr lang="en-US" sz="4000" dirty="0"/>
              <a:t>then recover </a:t>
            </a:r>
            <a:endParaRPr lang="en-GB" sz="4000" dirty="0"/>
          </a:p>
          <a:p>
            <a:pPr lvl="0"/>
            <a:r>
              <a:rPr lang="en-US" sz="4000" dirty="0"/>
              <a:t>Memory cells are formed </a:t>
            </a:r>
            <a:endParaRPr lang="en-GB" sz="4000" dirty="0"/>
          </a:p>
          <a:p>
            <a:pPr lvl="0"/>
            <a:r>
              <a:rPr lang="en-US" sz="4000" dirty="0"/>
              <a:t>Sub clinical infection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3002862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ACTIVE ARTIFICIAL ACQUIRED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337605"/>
          </a:xfrm>
        </p:spPr>
        <p:txBody>
          <a:bodyPr numCol="2">
            <a:noAutofit/>
          </a:bodyPr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Vaccination like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 smtClean="0"/>
              <a:t>Anthrax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Diphtheria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Hepatitis B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Mumps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Polio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Rubella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Small pox 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TB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Typhoid</a:t>
            </a:r>
            <a:endParaRPr lang="en-GB" sz="40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4000" dirty="0"/>
              <a:t>Whooping cough </a:t>
            </a:r>
            <a:endParaRPr lang="en-GB" sz="4000" dirty="0"/>
          </a:p>
          <a:p>
            <a:pPr>
              <a:buFont typeface="Wingdings" panose="05000000000000000000" pitchFamily="2" charset="2"/>
              <a:buChar char="Ø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100071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PASSIVE NATURAL ACQUIRED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Before birth by maternal antibody </a:t>
            </a:r>
            <a:endParaRPr lang="en-GB" sz="4000" dirty="0"/>
          </a:p>
          <a:p>
            <a:pPr lvl="0"/>
            <a:r>
              <a:rPr lang="en-US" sz="4000" dirty="0"/>
              <a:t>In the milk of the mother to the child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465466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PASSIVE ACQUIRED ARTIFICIAL IMMUNITY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/>
              <a:t>Ready made antibody injected into recipient</a:t>
            </a:r>
            <a:endParaRPr lang="en-GB" sz="4000" dirty="0"/>
          </a:p>
          <a:p>
            <a:pPr lvl="0"/>
            <a:r>
              <a:rPr lang="en-US" sz="4000" dirty="0"/>
              <a:t>Prophylactic to prevent disease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820836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NON-SPECIFIC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sz="3500" dirty="0"/>
              <a:t>Protection against a range of danger </a:t>
            </a:r>
            <a:endParaRPr lang="en-GB" sz="3500" dirty="0"/>
          </a:p>
          <a:p>
            <a:pPr lvl="0"/>
            <a:r>
              <a:rPr lang="en-US" sz="3500" dirty="0"/>
              <a:t>It is the 1</a:t>
            </a:r>
            <a:r>
              <a:rPr lang="en-US" sz="3500" baseline="30000" dirty="0"/>
              <a:t>st</a:t>
            </a:r>
            <a:r>
              <a:rPr lang="en-US" sz="3500" dirty="0"/>
              <a:t> line defense </a:t>
            </a:r>
            <a:endParaRPr lang="en-GB" sz="3500" dirty="0"/>
          </a:p>
          <a:p>
            <a:pPr lvl="0"/>
            <a:r>
              <a:rPr lang="en-US" sz="3500" dirty="0"/>
              <a:t>Prevent entry of microorganisms  and foreign body</a:t>
            </a:r>
            <a:endParaRPr lang="en-GB" sz="3500" dirty="0"/>
          </a:p>
          <a:p>
            <a:endParaRPr lang="en-GB" sz="35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dirty="0" smtClean="0"/>
              <a:t>SPECIFIC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0"/>
            <a:r>
              <a:rPr lang="en-US" sz="3500" dirty="0"/>
              <a:t>Protection against a specific invader </a:t>
            </a:r>
            <a:endParaRPr lang="en-GB" sz="3500" dirty="0"/>
          </a:p>
          <a:p>
            <a:pPr lvl="0"/>
            <a:r>
              <a:rPr lang="en-US" sz="3500" dirty="0"/>
              <a:t>Done by lymphocyte which further form T and B cells</a:t>
            </a:r>
            <a:endParaRPr lang="en-GB" sz="3500" dirty="0"/>
          </a:p>
          <a:p>
            <a:endParaRPr lang="en-GB" sz="3500" dirty="0"/>
          </a:p>
        </p:txBody>
      </p:sp>
    </p:spTree>
    <p:extLst>
      <p:ext uri="{BB962C8B-B14F-4D97-AF65-F5344CB8AC3E}">
        <p14:creationId xmlns:p14="http://schemas.microsoft.com/office/powerpoint/2010/main" val="370660991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6892823"/>
              </p:ext>
            </p:extLst>
          </p:nvPr>
        </p:nvGraphicFramePr>
        <p:xfrm>
          <a:off x="-1" y="0"/>
          <a:ext cx="12192001" cy="68580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92098"/>
                <a:gridCol w="3717074"/>
                <a:gridCol w="7582829"/>
              </a:tblGrid>
              <a:tr h="571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NO</a:t>
                      </a:r>
                      <a:endParaRPr lang="en-GB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TYPE OF ANTIBODY</a:t>
                      </a:r>
                      <a:endParaRPr lang="en-GB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FUNCTION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1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IgA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In saliva and milk</a:t>
                      </a:r>
                      <a:endParaRPr lang="en-GB" sz="3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Prevent antigen from crossing epithelium 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2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IgD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Made by B cell on the surface </a:t>
                      </a:r>
                      <a:endParaRPr lang="en-GB" sz="3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Bind to activate B cell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3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IgE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On membrane of basophile and mast cell</a:t>
                      </a:r>
                      <a:endParaRPr lang="en-GB" sz="3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Activate inflammation respond </a:t>
                      </a:r>
                      <a:endParaRPr lang="en-GB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7145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4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IgG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Largest and most common </a:t>
                      </a:r>
                      <a:endParaRPr lang="en-GB" sz="3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Attack many pathogens</a:t>
                      </a:r>
                      <a:endParaRPr lang="en-GB" sz="3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Cross the placenta 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143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5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>
                          <a:effectLst/>
                        </a:rPr>
                        <a:t>IgM</a:t>
                      </a:r>
                      <a:endParaRPr lang="en-GB" sz="3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Large quantity in primary </a:t>
                      </a:r>
                      <a:r>
                        <a:rPr lang="en-US" sz="3000" dirty="0" smtClean="0">
                          <a:effectLst/>
                        </a:rPr>
                        <a:t>response</a:t>
                      </a:r>
                      <a:endParaRPr lang="en-GB" sz="3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Activate compliment </a:t>
                      </a:r>
                      <a:endParaRPr lang="en-GB" sz="3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06609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MEDIATORS OF INFLAMMATION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en-US" sz="4000" dirty="0"/>
              <a:t>Histamine </a:t>
            </a:r>
            <a:endParaRPr lang="en-GB" sz="4000" dirty="0"/>
          </a:p>
          <a:p>
            <a:pPr lvl="0"/>
            <a:r>
              <a:rPr lang="en-US" sz="4000" dirty="0"/>
              <a:t>From mast cell and basophile </a:t>
            </a:r>
            <a:endParaRPr lang="en-GB" sz="4000" dirty="0"/>
          </a:p>
          <a:p>
            <a:pPr lvl="0"/>
            <a:r>
              <a:rPr lang="en-US" sz="4000" dirty="0"/>
              <a:t>Causes vasodilation, itching, increased permeability and muscle </a:t>
            </a:r>
            <a:r>
              <a:rPr lang="en-US" sz="4000" dirty="0" smtClean="0"/>
              <a:t>constriction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5868396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MEDIATORS OF INFLAMMATION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en-US" sz="4000" dirty="0" smtClean="0"/>
              <a:t>Serotonin</a:t>
            </a:r>
            <a:endParaRPr lang="en-GB" sz="4000" dirty="0"/>
          </a:p>
          <a:p>
            <a:pPr lvl="0"/>
            <a:r>
              <a:rPr lang="en-US" sz="4000" dirty="0"/>
              <a:t>From platelet, mast cell and basophile </a:t>
            </a:r>
            <a:endParaRPr lang="en-GB" sz="4000" dirty="0"/>
          </a:p>
          <a:p>
            <a:pPr lvl="0"/>
            <a:r>
              <a:rPr lang="en-US" sz="4000" dirty="0"/>
              <a:t>In CNS as neurotransmitter </a:t>
            </a:r>
            <a:endParaRPr lang="en-GB" sz="4000" dirty="0"/>
          </a:p>
          <a:p>
            <a:pPr lvl="0"/>
            <a:r>
              <a:rPr lang="en-US" sz="4000" dirty="0"/>
              <a:t>Causes fever, pain, vasodilation or vasoconstriction and increased permeability 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18088268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MEDIATORS OF INFLAMMATION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en-US" sz="4000" dirty="0" smtClean="0"/>
              <a:t>Prostaglandin</a:t>
            </a:r>
            <a:endParaRPr lang="en-GB" sz="4000" dirty="0"/>
          </a:p>
          <a:p>
            <a:pPr lvl="0"/>
            <a:r>
              <a:rPr lang="en-US" sz="4000" dirty="0"/>
              <a:t>All cells from cell membrane </a:t>
            </a:r>
            <a:endParaRPr lang="en-GB" sz="4000" dirty="0"/>
          </a:p>
          <a:p>
            <a:pPr lvl="0"/>
            <a:r>
              <a:rPr lang="en-US" sz="4000" dirty="0"/>
              <a:t>Causes fever, pain, vasodilation or vasoconstriction and increased permeability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0448822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MEDIATORS OF INFLAMMATION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en-US" sz="4000" dirty="0" smtClean="0"/>
              <a:t>Heparin</a:t>
            </a:r>
            <a:endParaRPr lang="en-GB" sz="4000" dirty="0"/>
          </a:p>
          <a:p>
            <a:pPr lvl="0"/>
            <a:r>
              <a:rPr lang="en-US" sz="4000" dirty="0"/>
              <a:t>By liver, mast cell and basophile and stored in the cytoplasm </a:t>
            </a:r>
            <a:endParaRPr lang="en-GB" sz="4000" dirty="0"/>
          </a:p>
          <a:p>
            <a:pPr lvl="0"/>
            <a:r>
              <a:rPr lang="en-US" sz="4000" dirty="0"/>
              <a:t>Act as anticoagulant </a:t>
            </a:r>
            <a:endParaRPr lang="en-GB" sz="4000" dirty="0"/>
          </a:p>
          <a:p>
            <a:pPr lvl="0"/>
            <a:r>
              <a:rPr lang="en-US" sz="4000" dirty="0"/>
              <a:t>Maintain blood flow to the site 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5114988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CHEMICAL MEDIATORS OF INFLAMMATION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2"/>
            <a:r>
              <a:rPr lang="en-US" sz="4000" dirty="0" smtClean="0"/>
              <a:t>Bradykinin</a:t>
            </a:r>
            <a:endParaRPr lang="en-GB" sz="4000" dirty="0"/>
          </a:p>
          <a:p>
            <a:pPr lvl="0"/>
            <a:r>
              <a:rPr lang="en-US" sz="4000" dirty="0"/>
              <a:t>Tissue and blood </a:t>
            </a:r>
            <a:endParaRPr lang="en-GB" sz="4000" dirty="0"/>
          </a:p>
          <a:p>
            <a:pPr lvl="0"/>
            <a:r>
              <a:rPr lang="en-US" sz="4000" dirty="0"/>
              <a:t>Pain and vasodilation</a:t>
            </a:r>
            <a:endParaRPr lang="en-GB" sz="4000" dirty="0"/>
          </a:p>
          <a:p>
            <a:pPr lvl="0"/>
            <a:r>
              <a:rPr lang="en-US" sz="4000" dirty="0"/>
              <a:t>Released when blood clots or in trauma and inflammation </a:t>
            </a:r>
            <a:endParaRPr lang="en-GB" sz="4000" dirty="0"/>
          </a:p>
          <a:p>
            <a:pPr marL="0" indent="0">
              <a:buNone/>
            </a:pP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157789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dical Mnemonics: Types of Hypersensitivity Reactions : USMLE / Internal  Medicine ABIM Board Exam Review Blo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53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0519" y="214903"/>
            <a:ext cx="9784080" cy="1508760"/>
          </a:xfrm>
        </p:spPr>
        <p:txBody>
          <a:bodyPr/>
          <a:lstStyle/>
          <a:p>
            <a:r>
              <a:rPr lang="en-GB" dirty="0"/>
              <a:t>NON-SPECIFIC DEFENCE</a:t>
            </a:r>
          </a:p>
        </p:txBody>
      </p:sp>
    </p:spTree>
    <p:extLst>
      <p:ext uri="{BB962C8B-B14F-4D97-AF65-F5344CB8AC3E}">
        <p14:creationId xmlns:p14="http://schemas.microsoft.com/office/powerpoint/2010/main" val="2997256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en-US" sz="4000" dirty="0" smtClean="0"/>
              <a:t>Defense </a:t>
            </a:r>
            <a:r>
              <a:rPr lang="en-US" sz="4000" dirty="0"/>
              <a:t>at the body surface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/>
              <a:t>Skin and mucous membrane provide a physical barrier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/>
              <a:t>Hair in the nose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/>
              <a:t>Cilia in the respiratory system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/>
              <a:t>Flow of urine in the bladder one direction 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826058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lvl="0" indent="-742950">
              <a:buFont typeface="+mj-lt"/>
              <a:buAutoNum type="arabicParenR" startAt="2"/>
            </a:pPr>
            <a:r>
              <a:rPr lang="en-US" sz="4000" dirty="0"/>
              <a:t>Phagocytosis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Macrophages and Neutrophils </a:t>
            </a:r>
            <a:endParaRPr lang="en-GB" sz="38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Link between non specific to specific </a:t>
            </a:r>
            <a:endParaRPr lang="en-GB" sz="38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942628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492151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arenR" startAt="3"/>
            </a:pPr>
            <a:r>
              <a:rPr lang="en-US" sz="4000" dirty="0"/>
              <a:t>Natural antimicrobial substances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/>
              <a:t>Hydrochloric acid in the stomach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 err="1"/>
              <a:t>Lysoezymes</a:t>
            </a:r>
            <a:r>
              <a:rPr lang="en-US" sz="4000" dirty="0"/>
              <a:t> in tears, granulocyte and other secretion but not in sweat, urine or CSF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4000" dirty="0"/>
              <a:t>Antibiotic in nasal secretion and </a:t>
            </a:r>
            <a:r>
              <a:rPr lang="en-US" sz="4000" dirty="0" smtClean="0"/>
              <a:t>saliva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7481087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2011679"/>
            <a:ext cx="9784080" cy="4492151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arenR" startAt="3"/>
            </a:pPr>
            <a:r>
              <a:rPr lang="en-US" sz="4000" dirty="0"/>
              <a:t>Natural antimicrobial substances </a:t>
            </a:r>
            <a:endParaRPr lang="en-GB" sz="4000" dirty="0"/>
          </a:p>
          <a:p>
            <a:pPr marL="971550" lvl="1" indent="-742950">
              <a:buFont typeface="+mj-lt"/>
              <a:buAutoNum type="alphaLcParenR" startAt="4"/>
            </a:pPr>
            <a:r>
              <a:rPr lang="en-US" sz="4000" dirty="0" smtClean="0"/>
              <a:t>Saliva </a:t>
            </a:r>
            <a:r>
              <a:rPr lang="en-US" sz="4000" dirty="0"/>
              <a:t>wash away food debris </a:t>
            </a:r>
            <a:endParaRPr lang="en-GB" sz="4000" dirty="0"/>
          </a:p>
          <a:p>
            <a:pPr marL="971550" lvl="1" indent="-742950">
              <a:buFont typeface="+mj-lt"/>
              <a:buAutoNum type="alphaLcParenR" startAt="4"/>
            </a:pPr>
            <a:r>
              <a:rPr lang="en-US" sz="4000" dirty="0"/>
              <a:t>Interferon produced by T cells prevent viral replication</a:t>
            </a:r>
            <a:endParaRPr lang="en-GB" sz="4000" dirty="0"/>
          </a:p>
          <a:p>
            <a:pPr marL="971550" lvl="1" indent="-742950">
              <a:buFont typeface="+mj-lt"/>
              <a:buAutoNum type="alphaLcParenR" startAt="4"/>
            </a:pPr>
            <a:r>
              <a:rPr lang="en-US" sz="4000" dirty="0"/>
              <a:t>Compliment bind to damaged bacteria wall then destroying or stimulating phagocytes</a:t>
            </a:r>
            <a:endParaRPr lang="en-GB" sz="4000" dirty="0"/>
          </a:p>
          <a:p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01857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248410"/>
          </a:xfrm>
        </p:spPr>
        <p:txBody>
          <a:bodyPr/>
          <a:lstStyle/>
          <a:p>
            <a:r>
              <a:rPr lang="en-GB" dirty="0" smtClean="0"/>
              <a:t>TYPES OF NON SPECIFIC DEFENCES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2919" y="1687132"/>
            <a:ext cx="9784080" cy="4816699"/>
          </a:xfrm>
        </p:spPr>
        <p:txBody>
          <a:bodyPr>
            <a:noAutofit/>
          </a:bodyPr>
          <a:lstStyle/>
          <a:p>
            <a:pPr marL="742950" lvl="0" indent="-742950">
              <a:buFont typeface="+mj-lt"/>
              <a:buAutoNum type="arabicPeriod" startAt="4"/>
            </a:pPr>
            <a:r>
              <a:rPr lang="en-US" sz="4000" dirty="0"/>
              <a:t>Inflammatory respond </a:t>
            </a:r>
            <a:endParaRPr lang="en-GB" sz="40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Physiological respond to tissue damage </a:t>
            </a:r>
            <a:endParaRPr lang="en-GB" sz="38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It isolate, inactivate and remove </a:t>
            </a:r>
            <a:endParaRPr lang="en-GB" sz="38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Causes include </a:t>
            </a:r>
            <a:r>
              <a:rPr lang="en-US" sz="3800" dirty="0" err="1"/>
              <a:t>microbs</a:t>
            </a:r>
            <a:r>
              <a:rPr lang="en-US" sz="3800" dirty="0"/>
              <a:t>, physical agent and chemical </a:t>
            </a:r>
            <a:endParaRPr lang="en-GB" sz="3800" dirty="0"/>
          </a:p>
          <a:p>
            <a:pPr marL="971550" lvl="1" indent="-742950">
              <a:buFont typeface="+mj-lt"/>
              <a:buAutoNum type="alphaLcParenR"/>
            </a:pPr>
            <a:r>
              <a:rPr lang="en-US" sz="3800" dirty="0"/>
              <a:t>Clinical manifestation of acute inflammation include; redness, heat, pain, swelling and loss of function </a:t>
            </a:r>
            <a:endParaRPr lang="en-GB" sz="3800" dirty="0"/>
          </a:p>
          <a:p>
            <a:pPr marL="742950" indent="-742950">
              <a:buFont typeface="+mj-lt"/>
              <a:buAutoNum type="arabicPeriod" startAt="4"/>
            </a:pP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35601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166</TotalTime>
  <Words>818</Words>
  <Application>Microsoft Office PowerPoint</Application>
  <PresentationFormat>Widescreen</PresentationFormat>
  <Paragraphs>169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Corbel</vt:lpstr>
      <vt:lpstr>Times New Roman</vt:lpstr>
      <vt:lpstr>Wingdings</vt:lpstr>
      <vt:lpstr>Banded</vt:lpstr>
      <vt:lpstr>IMMUNOLOGY</vt:lpstr>
      <vt:lpstr>INTRODUCTION</vt:lpstr>
      <vt:lpstr>CLASSIFICATION</vt:lpstr>
      <vt:lpstr>NON-SPECIFIC DEFENCE</vt:lpstr>
      <vt:lpstr>TYPES OF NON SPECIFIC DEFENCES</vt:lpstr>
      <vt:lpstr>TYPES OF NON SPECIFIC DEFENCES</vt:lpstr>
      <vt:lpstr>TYPES OF NON SPECIFIC DEFENCES</vt:lpstr>
      <vt:lpstr>TYPES OF NON SPECIFIC DEFENCES</vt:lpstr>
      <vt:lpstr>TYPES OF NON SPECIFIC DEFENCES</vt:lpstr>
      <vt:lpstr>TYPES OF NON SPECIFIC DEFENCES</vt:lpstr>
      <vt:lpstr>TYPES OF NON SPECIFIC DEFENCES</vt:lpstr>
      <vt:lpstr>SPECIFIC DEFENCE</vt:lpstr>
      <vt:lpstr>TYPES OF SPECIFIC DEFENCE</vt:lpstr>
      <vt:lpstr>TYPES OF SPECIFIC DEFENCE</vt:lpstr>
      <vt:lpstr>CELL MEDIATED IMMUNITY</vt:lpstr>
      <vt:lpstr>CELL MEDIATED IMMUNITY</vt:lpstr>
      <vt:lpstr>CELL MEDIATED IMMUNITY</vt:lpstr>
      <vt:lpstr>CELL MEDIATED IMMUNITY</vt:lpstr>
      <vt:lpstr>ANTIBODY MEDIATED IMMUNITY/HUMORAL IMMUNITY</vt:lpstr>
      <vt:lpstr>ANTIBODY MEDIATED IMMUNITY/HUMORAL IMMUNITY</vt:lpstr>
      <vt:lpstr>PLASMA CELLS</vt:lpstr>
      <vt:lpstr> Memory B-Cells </vt:lpstr>
      <vt:lpstr> ACQUIRED IMMUNITY </vt:lpstr>
      <vt:lpstr>TYPES OF ACQUIRED IMMUNITY</vt:lpstr>
      <vt:lpstr>TYPES OF ACQUIRED IMMUNITY</vt:lpstr>
      <vt:lpstr>ACTIVE NATURAL ACQUIRED IMMUNITY</vt:lpstr>
      <vt:lpstr>ACTIVE ARTIFICIAL ACQUIRED IMMUNITY</vt:lpstr>
      <vt:lpstr>PASSIVE NATURAL ACQUIRED IMMUNITY</vt:lpstr>
      <vt:lpstr>PASSIVE ACQUIRED ARTIFICIAL IMMUNITY</vt:lpstr>
      <vt:lpstr>PowerPoint Presentation</vt:lpstr>
      <vt:lpstr>CHEMICAL MEDIATORS OF INFLAMMATION</vt:lpstr>
      <vt:lpstr>CHEMICAL MEDIATORS OF INFLAMMATION</vt:lpstr>
      <vt:lpstr>CHEMICAL MEDIATORS OF INFLAMMATION</vt:lpstr>
      <vt:lpstr>CHEMICAL MEDIATORS OF INFLAMMATION</vt:lpstr>
      <vt:lpstr>CHEMICAL MEDIATORS OF INFLAMMATION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IMMUNOLOGY</dc:title>
  <dc:creator>kwarria@outlook.com</dc:creator>
  <cp:lastModifiedBy>kwarria@outlook.com</cp:lastModifiedBy>
  <cp:revision>12</cp:revision>
  <dcterms:created xsi:type="dcterms:W3CDTF">2021-12-21T14:48:32Z</dcterms:created>
  <dcterms:modified xsi:type="dcterms:W3CDTF">2022-03-07T11:31:52Z</dcterms:modified>
</cp:coreProperties>
</file>