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8"/>
  </p:notesMasterIdLst>
  <p:sldIdLst>
    <p:sldId id="256" r:id="rId2"/>
    <p:sldId id="257" r:id="rId3"/>
    <p:sldId id="311" r:id="rId4"/>
    <p:sldId id="258" r:id="rId5"/>
    <p:sldId id="301" r:id="rId6"/>
    <p:sldId id="259" r:id="rId7"/>
    <p:sldId id="302" r:id="rId8"/>
    <p:sldId id="260" r:id="rId9"/>
    <p:sldId id="275" r:id="rId10"/>
    <p:sldId id="276" r:id="rId11"/>
    <p:sldId id="277" r:id="rId12"/>
    <p:sldId id="273" r:id="rId13"/>
    <p:sldId id="274" r:id="rId14"/>
    <p:sldId id="266" r:id="rId15"/>
    <p:sldId id="267" r:id="rId16"/>
    <p:sldId id="303" r:id="rId17"/>
    <p:sldId id="268" r:id="rId18"/>
    <p:sldId id="269" r:id="rId19"/>
    <p:sldId id="270" r:id="rId20"/>
    <p:sldId id="278" r:id="rId21"/>
    <p:sldId id="304" r:id="rId22"/>
    <p:sldId id="279" r:id="rId23"/>
    <p:sldId id="280" r:id="rId24"/>
    <p:sldId id="281" r:id="rId25"/>
    <p:sldId id="305" r:id="rId26"/>
    <p:sldId id="307" r:id="rId27"/>
    <p:sldId id="306" r:id="rId28"/>
    <p:sldId id="308" r:id="rId29"/>
    <p:sldId id="282" r:id="rId30"/>
    <p:sldId id="283" r:id="rId31"/>
    <p:sldId id="309" r:id="rId32"/>
    <p:sldId id="284" r:id="rId33"/>
    <p:sldId id="285" r:id="rId34"/>
    <p:sldId id="310" r:id="rId35"/>
    <p:sldId id="286" r:id="rId36"/>
    <p:sldId id="287" r:id="rId37"/>
    <p:sldId id="288" r:id="rId38"/>
    <p:sldId id="289" r:id="rId39"/>
    <p:sldId id="300" r:id="rId40"/>
    <p:sldId id="290" r:id="rId41"/>
    <p:sldId id="292" r:id="rId42"/>
    <p:sldId id="293" r:id="rId43"/>
    <p:sldId id="294" r:id="rId44"/>
    <p:sldId id="295" r:id="rId45"/>
    <p:sldId id="296" r:id="rId46"/>
    <p:sldId id="297" r:id="rId47"/>
    <p:sldId id="299" r:id="rId48"/>
    <p:sldId id="298" r:id="rId49"/>
    <p:sldId id="312" r:id="rId50"/>
    <p:sldId id="323" r:id="rId51"/>
    <p:sldId id="313" r:id="rId52"/>
    <p:sldId id="314" r:id="rId53"/>
    <p:sldId id="315" r:id="rId54"/>
    <p:sldId id="316" r:id="rId55"/>
    <p:sldId id="317" r:id="rId56"/>
    <p:sldId id="326" r:id="rId57"/>
    <p:sldId id="324" r:id="rId58"/>
    <p:sldId id="325" r:id="rId59"/>
    <p:sldId id="318" r:id="rId60"/>
    <p:sldId id="319" r:id="rId61"/>
    <p:sldId id="320" r:id="rId62"/>
    <p:sldId id="327" r:id="rId63"/>
    <p:sldId id="321" r:id="rId64"/>
    <p:sldId id="322" r:id="rId65"/>
    <p:sldId id="328" r:id="rId66"/>
    <p:sldId id="329" r:id="rId67"/>
    <p:sldId id="330" r:id="rId68"/>
    <p:sldId id="331" r:id="rId69"/>
    <p:sldId id="332" r:id="rId70"/>
    <p:sldId id="333" r:id="rId71"/>
    <p:sldId id="334" r:id="rId72"/>
    <p:sldId id="335" r:id="rId73"/>
    <p:sldId id="336" r:id="rId74"/>
    <p:sldId id="353" r:id="rId75"/>
    <p:sldId id="354" r:id="rId76"/>
    <p:sldId id="355" r:id="rId77"/>
    <p:sldId id="356" r:id="rId78"/>
    <p:sldId id="357" r:id="rId79"/>
    <p:sldId id="358" r:id="rId80"/>
    <p:sldId id="359" r:id="rId81"/>
    <p:sldId id="360" r:id="rId82"/>
    <p:sldId id="361" r:id="rId83"/>
    <p:sldId id="362" r:id="rId84"/>
    <p:sldId id="363" r:id="rId85"/>
    <p:sldId id="364" r:id="rId86"/>
    <p:sldId id="365" r:id="rId87"/>
    <p:sldId id="366" r:id="rId88"/>
    <p:sldId id="367" r:id="rId89"/>
    <p:sldId id="368" r:id="rId90"/>
    <p:sldId id="369" r:id="rId91"/>
    <p:sldId id="337" r:id="rId92"/>
    <p:sldId id="338" r:id="rId93"/>
    <p:sldId id="339" r:id="rId94"/>
    <p:sldId id="340" r:id="rId95"/>
    <p:sldId id="341" r:id="rId96"/>
    <p:sldId id="342" r:id="rId97"/>
    <p:sldId id="343" r:id="rId98"/>
    <p:sldId id="344" r:id="rId99"/>
    <p:sldId id="346" r:id="rId100"/>
    <p:sldId id="345" r:id="rId101"/>
    <p:sldId id="370" r:id="rId102"/>
    <p:sldId id="347" r:id="rId103"/>
    <p:sldId id="371" r:id="rId104"/>
    <p:sldId id="348" r:id="rId105"/>
    <p:sldId id="349" r:id="rId106"/>
    <p:sldId id="350" r:id="rId107"/>
    <p:sldId id="373" r:id="rId108"/>
    <p:sldId id="351" r:id="rId109"/>
    <p:sldId id="374" r:id="rId110"/>
    <p:sldId id="352" r:id="rId111"/>
    <p:sldId id="375" r:id="rId112"/>
    <p:sldId id="376" r:id="rId113"/>
    <p:sldId id="377" r:id="rId114"/>
    <p:sldId id="378" r:id="rId115"/>
    <p:sldId id="379" r:id="rId116"/>
    <p:sldId id="380" r:id="rId1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32D751-44EA-4D36-BE81-AC0075E71C6F}" type="datetimeFigureOut">
              <a:rPr lang="en-US" smtClean="0"/>
              <a:pPr/>
              <a:t>3/11/2015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E00CB9-3E8D-4F20-947F-412D4518441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E00CB9-3E8D-4F20-947F-412D45184410}"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E00CB9-3E8D-4F20-947F-412D45184410}" type="slidenum">
              <a:rPr lang="en-US" smtClean="0"/>
              <a:pPr/>
              <a:t>15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E00CB9-3E8D-4F20-947F-412D45184410}" type="slidenum">
              <a:rPr lang="en-US" smtClean="0"/>
              <a:pPr/>
              <a:t>44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E00CB9-3E8D-4F20-947F-412D45184410}" type="slidenum">
              <a:rPr lang="en-US" smtClean="0"/>
              <a:pPr/>
              <a:t>65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E00CB9-3E8D-4F20-947F-412D45184410}" type="slidenum">
              <a:rPr lang="en-US" smtClean="0"/>
              <a:pPr/>
              <a:t>108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088AA4-ED35-4C9A-AF31-0F15AD017CE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2CEBBF-35DE-49A3-A2B1-9F0FA93A4DFF}" type="datetimeFigureOut">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6088AA4-ED35-4C9A-AF31-0F15AD017CE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2CEBBF-35DE-49A3-A2B1-9F0FA93A4DFF}" type="datetimeFigureOut">
              <a:rPr lang="en-US" smtClean="0"/>
              <a:pPr/>
              <a:t>3/11/2015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088AA4-ED35-4C9A-AF31-0F15AD017CE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66"/>
                </a:solidFill>
              </a:rPr>
              <a:t>IMMUNOLOGY</a:t>
            </a:r>
            <a:endParaRPr lang="en-US" dirty="0">
              <a:solidFill>
                <a:srgbClr val="FF0066"/>
              </a:solidFill>
            </a:endParaRPr>
          </a:p>
        </p:txBody>
      </p:sp>
      <p:sp>
        <p:nvSpPr>
          <p:cNvPr id="3" name="Subtitle 2"/>
          <p:cNvSpPr>
            <a:spLocks noGrp="1"/>
          </p:cNvSpPr>
          <p:nvPr>
            <p:ph type="subTitle" idx="1"/>
          </p:nvPr>
        </p:nvSpPr>
        <p:spPr/>
        <p:txBody>
          <a:bodyPr/>
          <a:lstStyle/>
          <a:p>
            <a:r>
              <a:rPr lang="en-US" dirty="0" smtClean="0"/>
              <a:t>	BY GITONGAA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lgn="ctr">
              <a:buNone/>
            </a:pPr>
            <a:r>
              <a:rPr lang="en-US" b="1" dirty="0" smtClean="0"/>
              <a:t>Von Behrin (1880</a:t>
            </a:r>
            <a:r>
              <a:rPr lang="en-US" dirty="0" smtClean="0"/>
              <a:t>)</a:t>
            </a:r>
          </a:p>
          <a:p>
            <a:r>
              <a:rPr lang="en-US" dirty="0" smtClean="0">
                <a:latin typeface="Mongolian Baiti" pitchFamily="66" charset="0"/>
                <a:cs typeface="Mongolian Baiti" pitchFamily="66" charset="0"/>
              </a:rPr>
              <a:t>In 1880 he showed that guinea pig could be prevented from diphtheria by inoculation with diphtheria toxoid(bacteria which is detoxicated to allow it is safe use in immunization against the disease it causes).</a:t>
            </a:r>
          </a:p>
          <a:p>
            <a:r>
              <a:rPr lang="en-US" dirty="0" smtClean="0">
                <a:latin typeface="Mongolian Baiti" pitchFamily="66" charset="0"/>
                <a:cs typeface="Mongolian Baiti" pitchFamily="66" charset="0"/>
              </a:rPr>
              <a:t>Kita sato joined him and they immunized animals against tetanus then the serum from the immunized animals were shown to neutralize toxin and gave protection to another animal in to which they were inoculated</a:t>
            </a:r>
            <a:r>
              <a:rPr lang="en-US" dirty="0" smtClean="0"/>
              <a:t>. </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ongolian Baiti" pitchFamily="66" charset="0"/>
                <a:cs typeface="Mongolian Baiti" pitchFamily="66" charset="0"/>
              </a:rPr>
              <a:t>NORMAL REACTION OF BCG</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When given intradermally a wheal forms measuring five millimeter.</a:t>
            </a:r>
          </a:p>
          <a:p>
            <a:r>
              <a:rPr lang="en-US" dirty="0" smtClean="0">
                <a:latin typeface="Mongolian Baiti" pitchFamily="66" charset="0"/>
                <a:cs typeface="Mongolian Baiti" pitchFamily="66" charset="0"/>
              </a:rPr>
              <a:t>The wheal disappear in about half an hour.</a:t>
            </a:r>
          </a:p>
          <a:p>
            <a:r>
              <a:rPr lang="en-US" dirty="0" smtClean="0">
                <a:latin typeface="Mongolian Baiti" pitchFamily="66" charset="0"/>
                <a:cs typeface="Mongolian Baiti" pitchFamily="66" charset="0"/>
              </a:rPr>
              <a:t>During the first week of immunization a small red nodule forms and within two to six week this nodule forms an ulcer  then the ulcer heals and leaves a small scar measuring about five to seven millimeters within 12 weeks.</a:t>
            </a:r>
          </a:p>
          <a:p>
            <a:r>
              <a:rPr lang="en-US" dirty="0" smtClean="0">
                <a:latin typeface="Mongolian Baiti" pitchFamily="66" charset="0"/>
                <a:cs typeface="Mongolian Baiti" pitchFamily="66" charset="0"/>
              </a:rPr>
              <a:t>If no scar or  ulcer  forms the vaccine must be repeated.</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STORAGE </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BCG has a life span of 12 months from date of preparation if kept in the right temperature between positive zero to eight degrees Celsius.</a:t>
            </a:r>
          </a:p>
          <a:p>
            <a:r>
              <a:rPr lang="en-US" dirty="0" smtClean="0">
                <a:latin typeface="Mongolian Baiti" pitchFamily="66" charset="0"/>
                <a:cs typeface="Mongolian Baiti" pitchFamily="66" charset="0"/>
              </a:rPr>
              <a:t>The vaccine should be diluted using a cold diluents because warm may kill the bacilli.</a:t>
            </a:r>
          </a:p>
          <a:p>
            <a:r>
              <a:rPr lang="en-US" dirty="0" smtClean="0">
                <a:latin typeface="Mongolian Baiti" pitchFamily="66" charset="0"/>
                <a:cs typeface="Mongolian Baiti" pitchFamily="66" charset="0"/>
              </a:rPr>
              <a:t>Once diluted it looses its potency within four hours.</a:t>
            </a:r>
          </a:p>
          <a:p>
            <a:r>
              <a:rPr lang="en-US" dirty="0" smtClean="0">
                <a:latin typeface="Mongolian Baiti" pitchFamily="66" charset="0"/>
                <a:cs typeface="Mongolian Baiti" pitchFamily="66" charset="0"/>
              </a:rPr>
              <a:t>It is very sensitive to light and heat and the sun rays destroyed within five to ten minutes thus must be protected.</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SIDE EFFECTS</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t>Local abscess at the vaccination site if given in the subcutaneous tissue.</a:t>
            </a:r>
          </a:p>
          <a:p>
            <a:r>
              <a:rPr lang="en-US" dirty="0" smtClean="0"/>
              <a:t>Persistent ulcer at injection site.</a:t>
            </a:r>
          </a:p>
          <a:p>
            <a:r>
              <a:rPr lang="en-US" dirty="0" smtClean="0"/>
              <a:t>Regional wide spread of lymphadenitis.</a:t>
            </a:r>
          </a:p>
          <a:p>
            <a:r>
              <a:rPr lang="en-US" dirty="0" smtClean="0"/>
              <a:t>Formation of purse.</a:t>
            </a:r>
          </a:p>
          <a:p>
            <a:r>
              <a:rPr lang="en-US" dirty="0" smtClean="0"/>
              <a:t>No absolute contra indication of BCG vaccine but children of sighs with clinical AIDS should have the vaccine with help.</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CONTRAINDICATION</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lstStyle/>
          <a:p>
            <a:pPr>
              <a:buNone/>
            </a:pPr>
            <a:r>
              <a:rPr lang="en-US" sz="4000" dirty="0" smtClean="0">
                <a:latin typeface="Mongolian Baiti" pitchFamily="66" charset="0"/>
                <a:cs typeface="Mongolian Baiti" pitchFamily="66" charset="0"/>
              </a:rPr>
              <a:t>There are also absolute contra indication of BCG vaccine but children with signs of clinical AIDS  should have vaccine  with held because their immune </a:t>
            </a:r>
            <a:r>
              <a:rPr lang="en-US" sz="4000" smtClean="0">
                <a:latin typeface="Mongolian Baiti" pitchFamily="66" charset="0"/>
                <a:cs typeface="Mongolian Baiti" pitchFamily="66" charset="0"/>
              </a:rPr>
              <a:t>is compromised </a:t>
            </a:r>
            <a:r>
              <a:rPr lang="en-US" dirty="0" smtClean="0">
                <a:latin typeface="Mongolian Baiti" pitchFamily="66" charset="0"/>
                <a:cs typeface="Mongolian Baiti" pitchFamily="66" charset="0"/>
              </a:rPr>
              <a:t>.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POLIO VACCINE</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It protects the child against poliomyelitis caused by any four strains of </a:t>
            </a:r>
          </a:p>
          <a:p>
            <a:r>
              <a:rPr lang="en-US" dirty="0" smtClean="0">
                <a:latin typeface="Mongolian Baiti" pitchFamily="66" charset="0"/>
                <a:cs typeface="Mongolian Baiti" pitchFamily="66" charset="0"/>
              </a:rPr>
              <a:t>It is more  safe when administered to a child on immunosuppressive therapy since it contain dead viruses.</a:t>
            </a:r>
          </a:p>
          <a:p>
            <a:r>
              <a:rPr lang="en-US" dirty="0" smtClean="0">
                <a:latin typeface="Mongolian Baiti" pitchFamily="66" charset="0"/>
                <a:cs typeface="Mongolian Baiti" pitchFamily="66" charset="0"/>
              </a:rPr>
              <a:t>Oral polio vaccine made of life attenuated </a:t>
            </a:r>
          </a:p>
          <a:p>
            <a:r>
              <a:rPr lang="en-US" dirty="0" smtClean="0">
                <a:latin typeface="Mongolian Baiti" pitchFamily="66" charset="0"/>
                <a:cs typeface="Mongolian Baiti" pitchFamily="66" charset="0"/>
              </a:rPr>
              <a:t>Immunity induce is life long, </a:t>
            </a:r>
          </a:p>
          <a:p>
            <a:r>
              <a:rPr lang="en-US" dirty="0" smtClean="0">
                <a:latin typeface="Mongolian Baiti" pitchFamily="66" charset="0"/>
                <a:cs typeface="Mongolian Baiti" pitchFamily="66" charset="0"/>
              </a:rPr>
              <a:t>produces antibodies very quickly .</a:t>
            </a:r>
          </a:p>
          <a:p>
            <a:r>
              <a:rPr lang="en-US" dirty="0" smtClean="0">
                <a:latin typeface="Mongolian Baiti" pitchFamily="66" charset="0"/>
                <a:cs typeface="Mongolian Baiti" pitchFamily="66" charset="0"/>
              </a:rPr>
              <a:t>Oral administration is more acceptable than injection.</a:t>
            </a:r>
          </a:p>
          <a:p>
            <a:r>
              <a:rPr lang="en-US" dirty="0" smtClean="0">
                <a:latin typeface="Mongolian Baiti" pitchFamily="66" charset="0"/>
                <a:cs typeface="Mongolian Baiti" pitchFamily="66" charset="0"/>
              </a:rPr>
              <a:t>It relatively un expensive.</a:t>
            </a:r>
          </a:p>
          <a:p>
            <a:r>
              <a:rPr lang="en-US" dirty="0" smtClean="0">
                <a:latin typeface="Mongolian Baiti" pitchFamily="66" charset="0"/>
                <a:cs typeface="Mongolian Baiti" pitchFamily="66" charset="0"/>
              </a:rPr>
              <a:t>Confers humoral immunity.</a:t>
            </a:r>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AGE OF ADMINISTRATION </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Mongolian Baiti" pitchFamily="66" charset="0"/>
                <a:cs typeface="Mongolian Baiti" pitchFamily="66" charset="0"/>
              </a:rPr>
              <a:t>Birth dose -6 weeks-10weeks-14 weeks.</a:t>
            </a:r>
          </a:p>
          <a:p>
            <a:r>
              <a:rPr lang="en-US" dirty="0" smtClean="0">
                <a:latin typeface="Mongolian Baiti" pitchFamily="66" charset="0"/>
                <a:cs typeface="Mongolian Baiti" pitchFamily="66" charset="0"/>
              </a:rPr>
              <a:t>The dosage is two drops depending on the strength of the vaccine and instruction of the manufacturer.</a:t>
            </a:r>
          </a:p>
          <a:p>
            <a:r>
              <a:rPr lang="en-US" b="1" dirty="0" smtClean="0">
                <a:latin typeface="Mongolian Baiti" pitchFamily="66" charset="0"/>
                <a:cs typeface="Mongolian Baiti" pitchFamily="66" charset="0"/>
              </a:rPr>
              <a:t>Side effect</a:t>
            </a:r>
          </a:p>
          <a:p>
            <a:pPr lvl="1"/>
            <a:r>
              <a:rPr lang="en-US" dirty="0" smtClean="0">
                <a:latin typeface="Mongolian Baiti" pitchFamily="66" charset="0"/>
                <a:cs typeface="Mongolian Baiti" pitchFamily="66" charset="0"/>
              </a:rPr>
              <a:t>Associated with poliomyelitis( very rare if correct dosage adhered to)</a:t>
            </a:r>
          </a:p>
          <a:p>
            <a:pPr lvl="1"/>
            <a:r>
              <a:rPr lang="en-US" dirty="0" smtClean="0">
                <a:latin typeface="Mongolian Baiti" pitchFamily="66" charset="0"/>
                <a:cs typeface="Mongolian Baiti" pitchFamily="66" charset="0"/>
              </a:rPr>
              <a:t>Some children will have diarrhea.</a:t>
            </a:r>
          </a:p>
          <a:p>
            <a:r>
              <a:rPr lang="en-US" b="1" dirty="0" smtClean="0">
                <a:latin typeface="Mongolian Baiti" pitchFamily="66" charset="0"/>
                <a:cs typeface="Mongolian Baiti" pitchFamily="66" charset="0"/>
              </a:rPr>
              <a:t>Storage</a:t>
            </a:r>
          </a:p>
          <a:p>
            <a:pPr lvl="1"/>
            <a:r>
              <a:rPr lang="en-US" dirty="0" smtClean="0">
                <a:latin typeface="Mongolian Baiti" pitchFamily="66" charset="0"/>
                <a:cs typeface="Mongolian Baiti" pitchFamily="66" charset="0"/>
              </a:rPr>
              <a:t>+2 to +8 degrees.</a:t>
            </a:r>
          </a:p>
          <a:p>
            <a:pPr lvl="1"/>
            <a:r>
              <a:rPr lang="en-US" b="1" dirty="0" smtClean="0">
                <a:latin typeface="Mongolian Baiti" pitchFamily="66" charset="0"/>
                <a:cs typeface="Mongolian Baiti" pitchFamily="66" charset="0"/>
              </a:rPr>
              <a:t>It </a:t>
            </a:r>
            <a:r>
              <a:rPr lang="en-US" dirty="0" smtClean="0">
                <a:latin typeface="Mongolian Baiti" pitchFamily="66" charset="0"/>
                <a:cs typeface="Mongolian Baiti" pitchFamily="66" charset="0"/>
              </a:rPr>
              <a:t>is very  sensitive to heat.</a:t>
            </a:r>
          </a:p>
          <a:p>
            <a:pPr lvl="1"/>
            <a:r>
              <a:rPr lang="en-US" dirty="0" smtClean="0">
                <a:latin typeface="Mongolian Baiti" pitchFamily="66" charset="0"/>
                <a:cs typeface="Mongolian Baiti" pitchFamily="66" charset="0"/>
              </a:rPr>
              <a:t>If it is at the central region or at district store it should be stored at -20 DC.</a:t>
            </a:r>
          </a:p>
          <a:p>
            <a:pPr lvl="1"/>
            <a:endParaRPr lang="en-US" b="1" dirty="0" smtClean="0">
              <a:latin typeface="Mongolian Baiti" pitchFamily="66" charset="0"/>
              <a:cs typeface="Mongolian Baiti" pitchFamily="66" charset="0"/>
            </a:endParaRPr>
          </a:p>
          <a:p>
            <a:pPr lvl="1"/>
            <a:endParaRPr lang="en-US" dirty="0" smtClean="0">
              <a:latin typeface="Mongolian Baiti" pitchFamily="66" charset="0"/>
              <a:cs typeface="Mongolian Baiti" pitchFamily="66" charset="0"/>
            </a:endParaRPr>
          </a:p>
          <a:p>
            <a:endParaRPr lang="en-US" dirty="0" smtClean="0">
              <a:latin typeface="Mongolian Baiti" pitchFamily="66" charset="0"/>
              <a:cs typeface="Mongolian Baiti" pitchFamily="66" charset="0"/>
            </a:endParaRPr>
          </a:p>
          <a:p>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06.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flipH="false" flipV="false">
          <a:off x="0" y="0"/>
          <a:ext cy="0" cx="0"/>
          <a:chOff x="0" y="0"/>
          <a:chExt cy="0" cx="0"/>
        </a:xfrm>
      </p:grpSpPr>
      <p:sp>
        <p:nvSpPr>
          <p:cNvPr name="Title 1" id="2"/>
          <p:cNvSpPr>
            <a:spLocks noGrp="1"/>
          </p:cNvSpPr>
          <p:nvPr>
            <p:ph type="title"/>
          </p:nvPr>
        </p:nvSpPr>
        <p:spPr/>
        <p:txBody>
          <a:bodyPr/>
          <a:lstStyle/>
          <a:p>
            <a:r>
              <a:rPr b="1" smtClean="0" lang="en-US" dirty="0"/>
              <a:t>PENTAVALENT VACCINE [DPT]</a:t>
            </a:r>
            <a:endParaRPr b="1" lang="en-US" dirty="0"/>
          </a:p>
        </p:txBody>
      </p:sp>
      <p:sp>
        <p:nvSpPr>
          <p:cNvPr name="Content Placeholder 2" id="3"/>
          <p:cNvSpPr>
            <a:spLocks noGrp="1"/>
          </p:cNvSpPr>
          <p:nvPr>
            <p:ph idx="1"/>
          </p:nvPr>
        </p:nvSpPr>
        <p:spPr/>
        <p:txBody>
          <a:bodyPr>
            <a:normAutofit lnSpcReduction="10000" fontScale="92500"/>
          </a:bodyPr>
          <a:lstStyle/>
          <a:p>
            <a:r>
              <a:rPr smtClean="0" lang="en-US" dirty="0"/>
              <a:t>It given to children </a:t>
            </a:r>
          </a:p>
          <a:p>
            <a:pPr lvl="1" indent="-274320" marL="274320">
              <a:buClr>
                <a:schemeClr val="accent3"/>
              </a:buClr>
              <a:buSzPct val="95000"/>
            </a:pPr>
            <a:r>
              <a:rPr smtClean="0" lang="en-US" dirty="0"/>
              <a:t>Age of administration is 6 weeks-10 weeks-14 weeks.</a:t>
            </a:r>
          </a:p>
          <a:p>
            <a:r>
              <a:rPr smtClean="0" lang="en-US" dirty="0"/>
              <a:t>Site of administration is left thigh</a:t>
            </a:r>
          </a:p>
          <a:p>
            <a:r>
              <a:rPr smtClean="0" lang="en-US" dirty="0"/>
              <a:t>Route is intramuscular</a:t>
            </a:r>
          </a:p>
          <a:p>
            <a:r>
              <a:rPr smtClean="0" lang="en-US" dirty="0"/>
              <a:t>Dosage is 0.5 </a:t>
            </a:r>
            <a:r>
              <a:rPr smtClean="0" lang="en-US" dirty="0"/>
              <a:t>ml.</a:t>
            </a:r>
          </a:p>
          <a:p>
            <a:r>
              <a:rPr smtClean="0" lang="en-US" dirty="0"/>
              <a:t>It is given at an interval of weeks and should not be lees than 4 weeks.</a:t>
            </a:r>
          </a:p>
          <a:p>
            <a:r>
              <a:rPr smtClean="0" lang="en-US" dirty="0"/>
              <a:t>Duration of protection  for diphtheria and pertusis it is  long life protection and for tetanus 3-4 years.</a:t>
            </a:r>
          </a:p>
          <a:p>
            <a:r>
              <a:rPr smtClean="0" lang="en-US" dirty="0"/>
              <a:t>Reaction of vaccine is pain and inflammation in site of injection and slight fever within 24 hours.</a:t>
            </a:r>
          </a:p>
          <a:p>
            <a:r>
              <a:rPr smtClean="0" lang="en-US" dirty="0"/>
              <a:t/>
            </a:r>
            <a:endParaRPr smtClean="0" lang="en-US" dirty="0"/>
          </a:p>
          <a:p>
            <a:r>
              <a:rPr smtClean="0" lang="en-US" dirty="0"/>
              <a:t/>
            </a:r>
            <a:endParaRPr smtClean="0" lang="en-US" dirty="0"/>
          </a:p>
          <a:p>
            <a:r>
              <a:rPr smtClean="0" lang="en-US" dirty="0"/>
              <a:t/>
            </a:r>
            <a:endParaRPr smtClean="0" lang="en-US" dirty="0"/>
          </a:p>
          <a:p>
            <a:r>
              <a:rPr lang="en-US" dirty="0"/>
              <a:t/>
            </a:r>
            <a:endParaRPr lang="en-US" dirty="0"/>
          </a:p>
        </p:txBody>
      </p:sp>
    </p:spTree>
  </p:cSld>
  <p:clrMapOvr>
    <a:masterClrMapping/>
  </p:clrMapOvr>
  <p:timing>
    <p:tnLst>
      <p:par>
        <p:cTn restart="never" dur="indefinite" id="1"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t>Side effect</a:t>
            </a:r>
          </a:p>
          <a:p>
            <a:pPr lvl="1"/>
            <a:r>
              <a:rPr lang="en-US" dirty="0" smtClean="0"/>
              <a:t>Convulsion </a:t>
            </a:r>
          </a:p>
          <a:p>
            <a:pPr lvl="1"/>
            <a:r>
              <a:rPr lang="en-US" dirty="0" smtClean="0"/>
              <a:t>Abscess forming at site of injection</a:t>
            </a:r>
          </a:p>
          <a:p>
            <a:pPr lvl="1"/>
            <a:r>
              <a:rPr lang="en-US" dirty="0" smtClean="0"/>
              <a:t>Encephalitis </a:t>
            </a:r>
          </a:p>
          <a:p>
            <a:pPr lvl="1"/>
            <a:r>
              <a:rPr lang="en-US" dirty="0" smtClean="0"/>
              <a:t>Encephalopathy( degeneration of brain matter)</a:t>
            </a:r>
          </a:p>
          <a:p>
            <a:pPr lvl="1"/>
            <a:r>
              <a:rPr lang="en-US" dirty="0" smtClean="0"/>
              <a:t>Shock</a:t>
            </a:r>
          </a:p>
          <a:p>
            <a:r>
              <a:rPr lang="en-US" dirty="0" smtClean="0"/>
              <a:t>Storage of the vaccine</a:t>
            </a:r>
          </a:p>
          <a:p>
            <a:pPr lvl="1"/>
            <a:r>
              <a:rPr lang="en-US" dirty="0" smtClean="0"/>
              <a:t>+2 to +8  degrees Celsius.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MEASLES VACCINE</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t>It is freeze dried heat sensitive vaccine.</a:t>
            </a:r>
          </a:p>
          <a:p>
            <a:r>
              <a:rPr lang="en-US" dirty="0" smtClean="0"/>
              <a:t>Made life attenuated measles virus</a:t>
            </a:r>
          </a:p>
          <a:p>
            <a:r>
              <a:rPr lang="en-US" dirty="0" smtClean="0"/>
              <a:t>Age administration is 6 and 9 months.</a:t>
            </a:r>
          </a:p>
          <a:p>
            <a:r>
              <a:rPr lang="en-US" dirty="0" smtClean="0"/>
              <a:t>Dosage is 0.5 mils which lifelong immunity.</a:t>
            </a:r>
          </a:p>
          <a:p>
            <a:r>
              <a:rPr lang="en-US" dirty="0" smtClean="0"/>
              <a:t>Route of administration is subcutaneously about half down of the outer side of right  upper arm.</a:t>
            </a:r>
          </a:p>
          <a:p>
            <a:r>
              <a:rPr lang="en-US" dirty="0" smtClean="0"/>
              <a:t>The needle is introduced  in an angel 45 degrees.</a:t>
            </a:r>
          </a:p>
          <a:p>
            <a:r>
              <a:rPr lang="en-US" dirty="0" smtClean="0"/>
              <a:t>Side  effects occur 5 to 12 days after immunization but in average occurs 7 to 8 days and are :</a:t>
            </a:r>
          </a:p>
          <a:p>
            <a:pPr lvl="1"/>
            <a:r>
              <a:rPr lang="en-US" dirty="0" smtClean="0"/>
              <a:t>Pain in the injection site.</a:t>
            </a:r>
          </a:p>
          <a:p>
            <a:pPr lvl="1"/>
            <a:r>
              <a:rPr lang="en-US" dirty="0" smtClean="0"/>
              <a:t>Mouth rash in 8</a:t>
            </a:r>
            <a:r>
              <a:rPr lang="en-US" baseline="30000" dirty="0" smtClean="0"/>
              <a:t>th</a:t>
            </a:r>
            <a:r>
              <a:rPr lang="en-US" dirty="0" smtClean="0"/>
              <a:t> days .</a:t>
            </a:r>
          </a:p>
          <a:p>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Complication</a:t>
            </a:r>
          </a:p>
          <a:p>
            <a:pPr lvl="1"/>
            <a:r>
              <a:rPr lang="en-US" dirty="0" smtClean="0">
                <a:latin typeface="Mongolian Baiti" pitchFamily="66" charset="0"/>
                <a:cs typeface="Mongolian Baiti" pitchFamily="66" charset="0"/>
              </a:rPr>
              <a:t>Convulsions.</a:t>
            </a:r>
          </a:p>
          <a:p>
            <a:pPr lvl="1"/>
            <a:r>
              <a:rPr lang="en-US" dirty="0" smtClean="0">
                <a:latin typeface="Mongolian Baiti" pitchFamily="66" charset="0"/>
                <a:cs typeface="Mongolian Baiti" pitchFamily="66" charset="0"/>
              </a:rPr>
              <a:t>Encephalitis.</a:t>
            </a:r>
          </a:p>
          <a:p>
            <a:pPr lvl="1"/>
            <a:r>
              <a:rPr lang="en-US" dirty="0" smtClean="0">
                <a:latin typeface="Mongolian Baiti" pitchFamily="66" charset="0"/>
                <a:cs typeface="Mongolian Baiti" pitchFamily="66" charset="0"/>
              </a:rPr>
              <a:t>Diarrhea </a:t>
            </a:r>
          </a:p>
          <a:p>
            <a:r>
              <a:rPr lang="en-US" dirty="0" smtClean="0">
                <a:latin typeface="Mongolian Baiti" pitchFamily="66" charset="0"/>
                <a:cs typeface="Mongolian Baiti" pitchFamily="66" charset="0"/>
              </a:rPr>
              <a:t>Storage</a:t>
            </a:r>
          </a:p>
          <a:p>
            <a:pPr lvl="1"/>
            <a:r>
              <a:rPr lang="en-US" dirty="0" smtClean="0">
                <a:latin typeface="Mongolian Baiti" pitchFamily="66" charset="0"/>
                <a:cs typeface="Mongolian Baiti" pitchFamily="66" charset="0"/>
              </a:rPr>
              <a:t>At -20 degrees.</a:t>
            </a:r>
          </a:p>
          <a:p>
            <a:pPr lvl="1"/>
            <a:r>
              <a:rPr lang="en-US" dirty="0" smtClean="0">
                <a:latin typeface="Mongolian Baiti" pitchFamily="66" charset="0"/>
                <a:cs typeface="Mongolian Baiti" pitchFamily="66" charset="0"/>
              </a:rPr>
              <a:t>At health centre +2 to +8 degrees.</a:t>
            </a:r>
          </a:p>
          <a:p>
            <a:pPr lvl="1"/>
            <a:r>
              <a:rPr lang="en-US" dirty="0" smtClean="0">
                <a:latin typeface="Mongolian Baiti" pitchFamily="66" charset="0"/>
                <a:cs typeface="Mongolian Baiti" pitchFamily="66" charset="0"/>
              </a:rPr>
              <a:t>Diluents should be kept cold.</a:t>
            </a:r>
          </a:p>
          <a:p>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fontScale="92500" lnSpcReduction="10000"/>
          </a:bodyPr>
          <a:lstStyle/>
          <a:p>
            <a:pPr algn="ctr"/>
            <a:r>
              <a:rPr lang="en-US" b="1" dirty="0" smtClean="0"/>
              <a:t>Meschinkah</a:t>
            </a:r>
          </a:p>
          <a:p>
            <a:r>
              <a:rPr lang="en-US" dirty="0" smtClean="0"/>
              <a:t>I</a:t>
            </a:r>
            <a:r>
              <a:rPr lang="en-US" dirty="0" smtClean="0">
                <a:latin typeface="Mongolian Baiti" pitchFamily="66" charset="0"/>
                <a:cs typeface="Mongolian Baiti" pitchFamily="66" charset="0"/>
              </a:rPr>
              <a:t>n 1884 he said the motor cell( phagocytes) are important in development of immunity through phagocytosis.</a:t>
            </a:r>
          </a:p>
          <a:p>
            <a:pPr algn="ctr">
              <a:buNone/>
            </a:pPr>
            <a:r>
              <a:rPr lang="en-US" b="1" dirty="0" smtClean="0">
                <a:latin typeface="Mongolian Baiti" pitchFamily="66" charset="0"/>
                <a:cs typeface="Mongolian Baiti" pitchFamily="66" charset="0"/>
              </a:rPr>
              <a:t>Powl </a:t>
            </a:r>
            <a:r>
              <a:rPr lang="en-US" b="1" dirty="0">
                <a:latin typeface="Mongolian Baiti" pitchFamily="66" charset="0"/>
                <a:cs typeface="Mongolian Baiti" pitchFamily="66" charset="0"/>
              </a:rPr>
              <a:t>E</a:t>
            </a:r>
            <a:r>
              <a:rPr lang="en-US" b="1" dirty="0" smtClean="0">
                <a:latin typeface="Mongolian Baiti" pitchFamily="66" charset="0"/>
                <a:cs typeface="Mongolian Baiti" pitchFamily="66" charset="0"/>
              </a:rPr>
              <a:t>nric.</a:t>
            </a:r>
          </a:p>
          <a:p>
            <a:r>
              <a:rPr lang="en-US" dirty="0" smtClean="0">
                <a:latin typeface="Mongolian Baiti" pitchFamily="66" charset="0"/>
                <a:cs typeface="Mongolian Baiti" pitchFamily="66" charset="0"/>
              </a:rPr>
              <a:t>He discovered that the antibody forming cell are triggered by the invading antigen or microorganisms.</a:t>
            </a:r>
          </a:p>
          <a:p>
            <a:pPr algn="ctr">
              <a:buNone/>
            </a:pPr>
            <a:r>
              <a:rPr lang="en-US" b="1" dirty="0" smtClean="0">
                <a:latin typeface="Mongolian Baiti" pitchFamily="66" charset="0"/>
                <a:cs typeface="Mongolian Baiti" pitchFamily="66" charset="0"/>
              </a:rPr>
              <a:t>Miller</a:t>
            </a:r>
          </a:p>
          <a:p>
            <a:r>
              <a:rPr lang="en-US" dirty="0" smtClean="0">
                <a:latin typeface="Mongolian Baiti" pitchFamily="66" charset="0"/>
                <a:cs typeface="Mongolian Baiti" pitchFamily="66" charset="0"/>
              </a:rPr>
              <a:t>He discovered the T and B lymphocytes and their function by doing various experiments.</a:t>
            </a:r>
          </a:p>
          <a:p>
            <a:r>
              <a:rPr lang="en-US" dirty="0" smtClean="0">
                <a:latin typeface="Mongolian Baiti" pitchFamily="66" charset="0"/>
                <a:cs typeface="Mongolian Baiti" pitchFamily="66" charset="0"/>
              </a:rPr>
              <a:t>T lymphocyte are the thymus derived lymphocytes and the B comes from the bone marrow.</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YELLOW FEVER </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Given any one from east Africa planning to travel outside </a:t>
            </a:r>
          </a:p>
          <a:p>
            <a:r>
              <a:rPr lang="en-US" dirty="0" smtClean="0">
                <a:latin typeface="Mongolian Baiti" pitchFamily="66" charset="0"/>
                <a:cs typeface="Mongolian Baiti" pitchFamily="66" charset="0"/>
              </a:rPr>
              <a:t>Route is subcutaneous</a:t>
            </a:r>
          </a:p>
          <a:p>
            <a:r>
              <a:rPr lang="en-US" dirty="0" smtClean="0">
                <a:latin typeface="Mongolian Baiti" pitchFamily="66" charset="0"/>
                <a:cs typeface="Mongolian Baiti" pitchFamily="66" charset="0"/>
              </a:rPr>
              <a:t>Dosage is 0.5 mils for both children and adult.</a:t>
            </a:r>
          </a:p>
          <a:p>
            <a:r>
              <a:rPr lang="en-US" dirty="0" smtClean="0">
                <a:latin typeface="Mongolian Baiti" pitchFamily="66" charset="0"/>
                <a:cs typeface="Mongolian Baiti" pitchFamily="66" charset="0"/>
              </a:rPr>
              <a:t>Contra indication</a:t>
            </a:r>
          </a:p>
          <a:p>
            <a:pPr lvl="1"/>
            <a:r>
              <a:rPr lang="en-US" dirty="0" smtClean="0">
                <a:latin typeface="Mongolian Baiti" pitchFamily="66" charset="0"/>
                <a:cs typeface="Mongolian Baiti" pitchFamily="66" charset="0"/>
              </a:rPr>
              <a:t>Children under one year</a:t>
            </a:r>
          </a:p>
          <a:p>
            <a:pPr lvl="1"/>
            <a:r>
              <a:rPr lang="en-US" dirty="0" smtClean="0">
                <a:latin typeface="Mongolian Baiti" pitchFamily="66" charset="0"/>
                <a:cs typeface="Mongolian Baiti" pitchFamily="66" charset="0"/>
              </a:rPr>
              <a:t>Women in first trimester</a:t>
            </a:r>
          </a:p>
          <a:p>
            <a:r>
              <a:rPr lang="en-US" dirty="0" smtClean="0">
                <a:latin typeface="Mongolian Baiti" pitchFamily="66" charset="0"/>
                <a:cs typeface="Mongolian Baiti" pitchFamily="66" charset="0"/>
              </a:rPr>
              <a:t>Storage is zero degrees in a freezer free from light.</a:t>
            </a:r>
          </a:p>
          <a:p>
            <a:r>
              <a:rPr lang="en-US" dirty="0" smtClean="0">
                <a:latin typeface="Mongolian Baiti" pitchFamily="66" charset="0"/>
                <a:cs typeface="Mongolian Baiti" pitchFamily="66" charset="0"/>
              </a:rPr>
              <a:t>Once diluted use within one hour.</a:t>
            </a:r>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RABBIES VACCINE </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Mongolian Baiti" pitchFamily="66" charset="0"/>
                <a:cs typeface="Mongolian Baiti" pitchFamily="66" charset="0"/>
              </a:rPr>
              <a:t>it protects from rabies.</a:t>
            </a:r>
          </a:p>
          <a:p>
            <a:r>
              <a:rPr lang="en-US" dirty="0" smtClean="0">
                <a:latin typeface="Mongolian Baiti" pitchFamily="66" charset="0"/>
                <a:cs typeface="Mongolian Baiti" pitchFamily="66" charset="0"/>
              </a:rPr>
              <a:t>The commonly used vaccine is human diploid cell vaccine(HDCV).</a:t>
            </a:r>
          </a:p>
          <a:p>
            <a:r>
              <a:rPr lang="en-US" dirty="0" smtClean="0">
                <a:latin typeface="Mongolian Baiti" pitchFamily="66" charset="0"/>
                <a:cs typeface="Mongolian Baiti" pitchFamily="66" charset="0"/>
              </a:rPr>
              <a:t>Indication are:</a:t>
            </a:r>
          </a:p>
          <a:p>
            <a:pPr lvl="1"/>
            <a:r>
              <a:rPr lang="en-US" dirty="0" smtClean="0">
                <a:latin typeface="Mongolian Baiti" pitchFamily="66" charset="0"/>
                <a:cs typeface="Mongolian Baiti" pitchFamily="66" charset="0"/>
              </a:rPr>
              <a:t>Protection of an individual at high risk of exposure e.g. animal hunter and vetinery officer.</a:t>
            </a:r>
          </a:p>
          <a:p>
            <a:pPr lvl="1"/>
            <a:r>
              <a:rPr lang="en-US" dirty="0" smtClean="0">
                <a:latin typeface="Mongolian Baiti" pitchFamily="66" charset="0"/>
                <a:cs typeface="Mongolian Baiti" pitchFamily="66" charset="0"/>
              </a:rPr>
              <a:t>Given after one has been given a rabies animal.</a:t>
            </a:r>
          </a:p>
          <a:p>
            <a:r>
              <a:rPr lang="en-US" dirty="0" smtClean="0">
                <a:latin typeface="Mongolian Baiti" pitchFamily="66" charset="0"/>
                <a:cs typeface="Mongolian Baiti" pitchFamily="66" charset="0"/>
              </a:rPr>
              <a:t>Dosage.</a:t>
            </a:r>
          </a:p>
          <a:p>
            <a:pPr lvl="1"/>
            <a:r>
              <a:rPr lang="en-US" dirty="0" smtClean="0">
                <a:latin typeface="Mongolian Baiti" pitchFamily="66" charset="0"/>
                <a:cs typeface="Mongolian Baiti" pitchFamily="66" charset="0"/>
              </a:rPr>
              <a:t>0, 3, 7, 14 and 28 days.</a:t>
            </a:r>
          </a:p>
          <a:p>
            <a:r>
              <a:rPr lang="en-US" dirty="0" smtClean="0">
                <a:latin typeface="Mongolian Baiti" pitchFamily="66" charset="0"/>
                <a:cs typeface="Mongolian Baiti" pitchFamily="66" charset="0"/>
              </a:rPr>
              <a:t>Dose is 0.1ml.</a:t>
            </a:r>
          </a:p>
          <a:p>
            <a:r>
              <a:rPr lang="en-US" dirty="0" smtClean="0">
                <a:latin typeface="Mongolian Baiti" pitchFamily="66" charset="0"/>
                <a:cs typeface="Mongolian Baiti" pitchFamily="66" charset="0"/>
              </a:rPr>
              <a:t>Site of administration is IM( deltoid muscle).</a:t>
            </a:r>
          </a:p>
          <a:p>
            <a:r>
              <a:rPr lang="en-US" dirty="0" smtClean="0">
                <a:latin typeface="Mongolian Baiti" pitchFamily="66" charset="0"/>
                <a:cs typeface="Mongolian Baiti" pitchFamily="66" charset="0"/>
              </a:rPr>
              <a:t>High mortality is about 100%.</a:t>
            </a:r>
          </a:p>
          <a:p>
            <a:r>
              <a:rPr lang="en-US" dirty="0" smtClean="0">
                <a:latin typeface="Mongolian Baiti" pitchFamily="66" charset="0"/>
                <a:cs typeface="Mongolian Baiti" pitchFamily="66" charset="0"/>
              </a:rPr>
              <a:t>Side effect are:</a:t>
            </a:r>
          </a:p>
          <a:p>
            <a:pPr lvl="1"/>
            <a:r>
              <a:rPr lang="en-US" dirty="0" smtClean="0">
                <a:latin typeface="Mongolian Baiti" pitchFamily="66" charset="0"/>
                <a:cs typeface="Mongolian Baiti" pitchFamily="66" charset="0"/>
              </a:rPr>
              <a:t>Pain on the injection site.</a:t>
            </a:r>
          </a:p>
          <a:p>
            <a:pPr lvl="1"/>
            <a:r>
              <a:rPr lang="en-US" dirty="0" smtClean="0">
                <a:latin typeface="Mongolian Baiti" pitchFamily="66" charset="0"/>
                <a:cs typeface="Mongolian Baiti" pitchFamily="66" charset="0"/>
              </a:rPr>
              <a:t>Encephalitis.</a:t>
            </a:r>
          </a:p>
          <a:p>
            <a:pPr lvl="1"/>
            <a:r>
              <a:rPr lang="en-US" dirty="0" smtClean="0">
                <a:latin typeface="Mongolian Baiti" pitchFamily="66" charset="0"/>
                <a:cs typeface="Mongolian Baiti" pitchFamily="66" charset="0"/>
              </a:rPr>
              <a:t>If the patient has rabies give antiserum.</a:t>
            </a:r>
          </a:p>
        </p:txBody>
      </p:sp>
    </p:spTree>
  </p:cSld>
  <p:clrMapOvr>
    <a:masterClrMapping/>
  </p:clrMapOvr>
  <p:timing>
    <p:tnLst>
      <p:par>
        <p:cTn id="1" dur="indefinite" restart="never" nodeType="tmRoot"/>
      </p:par>
    </p:tnLst>
  </p:timing>
</p:sld>
</file>

<file path=ppt/slides/slide112.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flipH="false" flipV="false">
          <a:off x="0" y="0"/>
          <a:ext cy="0" cx="0"/>
          <a:chOff x="0" y="0"/>
          <a:chExt cy="0" cx="0"/>
        </a:xfrm>
      </p:grpSpPr>
      <p:sp>
        <p:nvSpPr>
          <p:cNvPr name="Title 1" id="2"/>
          <p:cNvSpPr>
            <a:spLocks noGrp="1"/>
          </p:cNvSpPr>
          <p:nvPr>
            <p:ph type="title"/>
          </p:nvPr>
        </p:nvSpPr>
        <p:spPr/>
        <p:txBody>
          <a:bodyPr/>
          <a:lstStyle/>
          <a:p>
            <a:r>
              <a:rPr smtClean="0" lang="en-US" dirty="0"/>
              <a:t>ANTREBIES SERUM</a:t>
            </a:r>
            <a:endParaRPr lang="en-US" dirty="0"/>
          </a:p>
        </p:txBody>
      </p:sp>
      <p:sp>
        <p:nvSpPr>
          <p:cNvPr name="Content Placeholder 2" id="3"/>
          <p:cNvSpPr>
            <a:spLocks noGrp="1"/>
          </p:cNvSpPr>
          <p:nvPr>
            <p:ph idx="1"/>
          </p:nvPr>
        </p:nvSpPr>
        <p:spPr/>
        <p:txBody>
          <a:bodyPr/>
          <a:lstStyle/>
          <a:p>
            <a:r>
              <a:rPr smtClean="0" lang="en-US" dirty="0">
                <a:latin pitchFamily="66" charset="0" typeface="Mongolian Baiti"/>
                <a:cs pitchFamily="66" charset="0" typeface="Mongolian Baiti"/>
              </a:rPr>
              <a:t>Theyare </a:t>
            </a:r>
            <a:r>
              <a:rPr smtClean="0" lang="en-US" dirty="0">
                <a:latin pitchFamily="66" charset="0" typeface="Mongolian Baiti"/>
                <a:cs pitchFamily="66" charset="0" typeface="Mongolian Baiti"/>
              </a:rPr>
              <a:t>prepared from ani</a:t>
            </a:r>
            <a:r>
              <a:rPr err="true" smtClean="0" lang="en-US" dirty="0">
                <a:latin pitchFamily="66" charset="0" typeface="Mongolian Baiti"/>
                <a:cs pitchFamily="66" charset="0" typeface="Mongolian Baiti"/>
              </a:rPr>
              <a:t>mals</a:t>
            </a:r>
            <a:r>
              <a:rPr smtClean="0" lang="en-US" dirty="0">
                <a:latin pitchFamily="66" charset="0" typeface="Mongolian Baiti"/>
                <a:cs pitchFamily="66" charset="0" typeface="Mongolian Baiti"/>
              </a:rPr>
              <a:t> and they </a:t>
            </a:r>
            <a:r>
              <a:rPr smtClean="0" lang="en-US" dirty="0">
                <a:latin pitchFamily="66" charset="0" typeface="Mongolian Baiti"/>
                <a:cs pitchFamily="66" charset="0" typeface="Mongolian Baiti"/>
              </a:rPr>
              <a:t>are of two type from human being hence referred to as immunoglobulin.</a:t>
            </a:r>
          </a:p>
          <a:p>
            <a:r>
              <a:rPr smtClean="0" lang="en-US" dirty="0">
                <a:latin pitchFamily="66" charset="0" typeface="Mongolian Baiti"/>
                <a:cs pitchFamily="66" charset="0" typeface="Mongolian Baiti"/>
              </a:rPr>
              <a:t>It is used in cases of severe exposure.</a:t>
            </a:r>
          </a:p>
          <a:p>
            <a:r>
              <a:rPr smtClean="0" lang="en-US" dirty="0">
                <a:latin pitchFamily="66" charset="0" typeface="Mongolian Baiti"/>
                <a:cs pitchFamily="66" charset="0" typeface="Mongolian Baiti"/>
              </a:rPr>
              <a:t>Ii is given after a test dose consisting of 0.1 CC and it is given intradermally.</a:t>
            </a:r>
          </a:p>
          <a:p>
            <a:r>
              <a:rPr smtClean="0" lang="en-US" dirty="0">
                <a:latin pitchFamily="66" charset="0" typeface="Mongolian Baiti"/>
                <a:cs pitchFamily="66" charset="0" typeface="Mongolian Baiti"/>
              </a:rPr>
              <a:t>After this dose the patient is observed for 10 min before giving total dose.</a:t>
            </a:r>
          </a:p>
          <a:p>
            <a:r>
              <a:rPr smtClean="0" lang="en-US" dirty="0">
                <a:latin pitchFamily="66" charset="0" typeface="Mongolian Baiti"/>
                <a:cs pitchFamily="66" charset="0" typeface="Mongolian Baiti"/>
              </a:rPr>
              <a:t>The route is intramuscular.</a:t>
            </a:r>
            <a:endParaRPr lang="en-US" dirty="0">
              <a:latin pitchFamily="66" charset="0" typeface="Mongolian Baiti"/>
              <a:cs pitchFamily="66" charset="0" typeface="Mongolian Baiti"/>
            </a:endParaRPr>
          </a:p>
        </p:txBody>
      </p:sp>
    </p:spTree>
  </p:cSld>
  <p:clrMapOvr>
    <a:masterClrMapping/>
  </p:clrMapOvr>
  <p:timing>
    <p:tnLst>
      <p:par>
        <p:cTn restart="never" dur="indefinite" id="1" nodeType="tmRoot"/>
      </p:par>
    </p:tnLst>
  </p:timing>
</p:sld>
</file>

<file path=ppt/slides/slide113.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flipH="false" flipV="false">
          <a:off x="0" y="0"/>
          <a:ext cy="0" cx="0"/>
          <a:chOff x="0" y="0"/>
          <a:chExt cy="0" cx="0"/>
        </a:xfrm>
      </p:grpSpPr>
      <p:sp>
        <p:nvSpPr>
          <p:cNvPr name="Title 1" id="2"/>
          <p:cNvSpPr>
            <a:spLocks noGrp="1"/>
          </p:cNvSpPr>
          <p:nvPr>
            <p:ph type="title"/>
          </p:nvPr>
        </p:nvSpPr>
        <p:spPr/>
        <p:txBody>
          <a:bodyPr/>
          <a:lstStyle/>
          <a:p>
            <a:r>
              <a:rPr b="1" smtClean="0" lang="en-US" dirty="0"/>
              <a:t>MENIGOCOCCAL VACCINE</a:t>
            </a:r>
            <a:endParaRPr b="1" lang="en-US" dirty="0"/>
          </a:p>
        </p:txBody>
      </p:sp>
      <p:sp>
        <p:nvSpPr>
          <p:cNvPr name="Content Placeholder 2" id="3"/>
          <p:cNvSpPr>
            <a:spLocks noGrp="1"/>
          </p:cNvSpPr>
          <p:nvPr>
            <p:ph idx="1"/>
          </p:nvPr>
        </p:nvSpPr>
        <p:spPr/>
        <p:txBody>
          <a:bodyPr/>
          <a:lstStyle/>
          <a:p>
            <a:r>
              <a:rPr smtClean="0" lang="en-US" dirty="0">
                <a:latin pitchFamily="66" charset="0" typeface="Mongolian Baiti"/>
                <a:cs pitchFamily="66" charset="0" typeface="Mongolian Baiti"/>
              </a:rPr>
              <a:t>PREPARED FROM MENINGOCOCCAL BACILUS TYPE A  AND B.</a:t>
            </a:r>
          </a:p>
          <a:p>
            <a:r>
              <a:rPr smtClean="0" lang="en-US" dirty="0">
                <a:latin pitchFamily="66" charset="0" typeface="Mongolian Baiti"/>
                <a:cs pitchFamily="66" charset="0" typeface="Mongolian Baiti"/>
              </a:rPr>
              <a:t>IT PREVENTS MEBINGITIS.</a:t>
            </a:r>
          </a:p>
          <a:p>
            <a:r>
              <a:rPr smtClean="0" lang="en-US" dirty="0">
                <a:latin pitchFamily="66" charset="0" typeface="Mongolian Baiti"/>
                <a:cs pitchFamily="66" charset="0" typeface="Mongolian Baiti"/>
              </a:rPr>
              <a:t>THE ROUTE IMTRAMASCULAR Right thigh</a:t>
            </a:r>
          </a:p>
          <a:p>
            <a:r>
              <a:rPr smtClean="0" lang="en-US" dirty="0">
                <a:latin pitchFamily="66" charset="0" typeface="Mongolian Baiti"/>
                <a:cs pitchFamily="66" charset="0" typeface="Mongolian Baiti"/>
              </a:rPr>
              <a:t>THE DOSE IS 0.5 MLS.</a:t>
            </a:r>
          </a:p>
          <a:p>
            <a:r>
              <a:rPr smtClean="0" lang="en-US" dirty="0">
                <a:latin pitchFamily="66" charset="0" typeface="Mongolian Baiti"/>
                <a:cs pitchFamily="66" charset="0" typeface="Mongolian Baiti"/>
              </a:rPr>
              <a:t>ACESSE</a:t>
            </a:r>
            <a:endParaRPr lang="en-US" dirty="0">
              <a:latin pitchFamily="66" charset="0" typeface="Mongolian Baiti"/>
              <a:cs pitchFamily="66" charset="0" typeface="Mongolian Baiti"/>
            </a:endParaRPr>
          </a:p>
        </p:txBody>
      </p:sp>
    </p:spTree>
  </p:cSld>
  <p:clrMapOvr>
    <a:masterClrMapping/>
  </p:clrMapOvr>
  <p:timing>
    <p:tnLst>
      <p:par>
        <p:cTn restart="never" dur="indefinite" id="1" nodeType="tmRoot"/>
      </p:par>
    </p:tnLst>
  </p:timing>
</p:sld>
</file>

<file path=ppt/slides/slide114.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flipH="false" flipV="false">
          <a:off x="0" y="0"/>
          <a:ext cy="0" cx="0"/>
          <a:chOff x="0" y="0"/>
          <a:chExt cy="0" cx="0"/>
        </a:xfrm>
      </p:grpSpPr>
      <p:sp>
        <p:nvSpPr>
          <p:cNvPr name="Title 1" id="2"/>
          <p:cNvSpPr>
            <a:spLocks noGrp="1"/>
          </p:cNvSpPr>
          <p:nvPr>
            <p:ph type="title"/>
          </p:nvPr>
        </p:nvSpPr>
        <p:spPr/>
        <p:txBody>
          <a:bodyPr>
            <a:normAutofit fontScale="90000"/>
          </a:bodyPr>
          <a:lstStyle/>
          <a:p>
            <a:r>
              <a:rPr b="1" sz="4400" smtClean="0" lang="en-US" dirty="0"/>
              <a:t>ASE</a:t>
            </a:r>
            <a:r>
              <a:rPr b="1" sz="4400" smtClean="0" lang="en-US" dirty="0"/>
              <a:t>SSMENT OF CLIENT SUI</a:t>
            </a:r>
            <a:r>
              <a:rPr b="1" sz="4400" smtClean="0" lang="en-US" dirty="0"/>
              <a:t>TABILTY FOR IMMUNIZATION</a:t>
            </a:r>
            <a:r>
              <a:rPr smtClean="0" lang="en-US" dirty="0"/>
              <a:t>.</a:t>
            </a:r>
            <a:endParaRPr lang="en-US" dirty="0"/>
          </a:p>
        </p:txBody>
      </p:sp>
      <p:sp>
        <p:nvSpPr>
          <p:cNvPr name="Content Placeholder 2" id="3"/>
          <p:cNvSpPr>
            <a:spLocks noGrp="1"/>
          </p:cNvSpPr>
          <p:nvPr>
            <p:ph idx="1"/>
          </p:nvPr>
        </p:nvSpPr>
        <p:spPr/>
        <p:txBody>
          <a:bodyPr>
            <a:normAutofit lnSpcReduction="10000" fontScale="92500"/>
          </a:bodyPr>
          <a:lstStyle/>
          <a:p>
            <a:r>
              <a:rPr smtClean="0" lang="en-US" dirty="0"/>
              <a:t>Take history e.g. </a:t>
            </a:r>
          </a:p>
          <a:p>
            <a:pPr lvl="1"/>
            <a:r>
              <a:rPr smtClean="0" lang="en-US" dirty="0"/>
              <a:t>Identification date , </a:t>
            </a:r>
          </a:p>
          <a:p>
            <a:pPr lvl="1"/>
            <a:r>
              <a:rPr smtClean="0" lang="en-US" dirty="0"/>
              <a:t>Age, </a:t>
            </a:r>
          </a:p>
          <a:p>
            <a:pPr lvl="1"/>
            <a:r>
              <a:rPr smtClean="0" lang="en-US" dirty="0"/>
              <a:t>Date of birth ,</a:t>
            </a:r>
          </a:p>
          <a:p>
            <a:pPr lvl="1"/>
            <a:r>
              <a:rPr smtClean="0" lang="en-US" dirty="0"/>
              <a:t> Present medical history and</a:t>
            </a:r>
          </a:p>
          <a:p>
            <a:pPr lvl="1"/>
            <a:r>
              <a:rPr smtClean="0" lang="en-US" dirty="0"/>
              <a:t> Past medical history, </a:t>
            </a:r>
          </a:p>
          <a:p>
            <a:pPr lvl="1"/>
            <a:r>
              <a:rPr smtClean="0" lang="en-US" dirty="0"/>
              <a:t>Find about past drug allergy, </a:t>
            </a:r>
          </a:p>
          <a:p>
            <a:pPr lvl="1"/>
            <a:r>
              <a:rPr smtClean="0" lang="en-US" dirty="0"/>
              <a:t>Find out when the does was given and note any abnormal reaction of the vaccine, </a:t>
            </a:r>
          </a:p>
          <a:p>
            <a:pPr lvl="1"/>
            <a:r>
              <a:rPr smtClean="0" lang="en-US" dirty="0"/>
              <a:t>Do head to toe physical examination , </a:t>
            </a:r>
          </a:p>
          <a:p>
            <a:pPr lvl="1"/>
            <a:r>
              <a:rPr smtClean="0" lang="en-US" dirty="0"/>
              <a:t>Identify any health problem and refer to child health card, also check the weight from the card.</a:t>
            </a:r>
            <a:endParaRPr lang="en-US" dirty="0"/>
          </a:p>
        </p:txBody>
      </p:sp>
    </p:spTree>
  </p:cSld>
  <p:clrMapOvr>
    <a:masterClrMapping/>
  </p:clrMapOvr>
  <p:timing>
    <p:tnLst>
      <p:par>
        <p:cTn restart="never" dur="indefinite" id="1"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PENTAVALENT VACCINE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latin typeface="Mongolian Baiti" pitchFamily="66" charset="0"/>
                <a:cs typeface="Mongolian Baiti" pitchFamily="66" charset="0"/>
              </a:rPr>
              <a:t>It was developed for national and international immunization against DPT, HEP and HIP.</a:t>
            </a:r>
          </a:p>
          <a:p>
            <a:r>
              <a:rPr lang="en-US" dirty="0" smtClean="0">
                <a:latin typeface="Mongolian Baiti" pitchFamily="66" charset="0"/>
                <a:cs typeface="Mongolian Baiti" pitchFamily="66" charset="0"/>
              </a:rPr>
              <a:t>It contain the DPT (in activated) and also the HP virus and HIP type B.</a:t>
            </a:r>
          </a:p>
          <a:p>
            <a:r>
              <a:rPr lang="en-US" dirty="0" smtClean="0">
                <a:latin typeface="Mongolian Baiti" pitchFamily="66" charset="0"/>
                <a:cs typeface="Mongolian Baiti" pitchFamily="66" charset="0"/>
              </a:rPr>
              <a:t>The schedule is from 6 to 10 to 14.</a:t>
            </a:r>
          </a:p>
          <a:p>
            <a:r>
              <a:rPr lang="en-US" b="1" dirty="0" smtClean="0">
                <a:latin typeface="Mongolian Baiti" pitchFamily="66" charset="0"/>
                <a:cs typeface="Mongolian Baiti" pitchFamily="66" charset="0"/>
              </a:rPr>
              <a:t>Contra indication are</a:t>
            </a:r>
          </a:p>
          <a:p>
            <a:pPr lvl="1"/>
            <a:r>
              <a:rPr lang="en-US" dirty="0" smtClean="0">
                <a:latin typeface="Mongolian Baiti" pitchFamily="66" charset="0"/>
                <a:cs typeface="Mongolian Baiti" pitchFamily="66" charset="0"/>
              </a:rPr>
              <a:t>Children with known hypersensitivity to any component of the vaccine.</a:t>
            </a:r>
          </a:p>
          <a:p>
            <a:pPr lvl="1"/>
            <a:r>
              <a:rPr lang="en-US" dirty="0" smtClean="0">
                <a:latin typeface="Mongolian Baiti" pitchFamily="66" charset="0"/>
                <a:cs typeface="Mongolian Baiti" pitchFamily="66" charset="0"/>
              </a:rPr>
              <a:t>Any child who have had a problem after the vaccination .</a:t>
            </a:r>
          </a:p>
          <a:p>
            <a:pPr lvl="1"/>
            <a:r>
              <a:rPr lang="en-US" dirty="0" smtClean="0">
                <a:latin typeface="Mongolian Baiti" pitchFamily="66" charset="0"/>
                <a:cs typeface="Mongolian Baiti" pitchFamily="66" charset="0"/>
              </a:rPr>
              <a:t>Encephalitis or acute  febrile illness.</a:t>
            </a:r>
          </a:p>
          <a:p>
            <a:pPr lvl="1"/>
            <a:r>
              <a:rPr lang="en-US" dirty="0" smtClean="0">
                <a:latin typeface="Mongolian Baiti" pitchFamily="66" charset="0"/>
                <a:cs typeface="Mongolian Baiti" pitchFamily="66" charset="0"/>
              </a:rPr>
              <a:t>A family history of convulsions.</a:t>
            </a:r>
          </a:p>
          <a:p>
            <a:pPr lvl="1"/>
            <a:r>
              <a:rPr lang="en-US" dirty="0" smtClean="0">
                <a:latin typeface="Mongolian Baiti" pitchFamily="66" charset="0"/>
                <a:cs typeface="Mongolian Baiti" pitchFamily="66" charset="0"/>
              </a:rPr>
              <a:t>A family history sudden infant death.</a:t>
            </a:r>
          </a:p>
          <a:p>
            <a:pPr lvl="1"/>
            <a:r>
              <a:rPr lang="en-US" dirty="0" smtClean="0">
                <a:latin typeface="Mongolian Baiti" pitchFamily="66" charset="0"/>
                <a:cs typeface="Mongolian Baiti" pitchFamily="66" charset="0"/>
              </a:rPr>
              <a:t>Any adverse effect following immunization.</a:t>
            </a:r>
          </a:p>
          <a:p>
            <a:pPr lvl="1"/>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SPECIAL WARNING AND PRECAUTION </a:t>
            </a:r>
            <a:endParaRPr lang="en-US" sz="4000"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If any of the following effect occur after administration the decision to give further doses of the vaccine containing hepatitis component should be carefully be considered </a:t>
            </a:r>
          </a:p>
          <a:p>
            <a:pPr lvl="1"/>
            <a:r>
              <a:rPr lang="en-US" dirty="0" smtClean="0">
                <a:latin typeface="Mongolian Baiti" pitchFamily="66" charset="0"/>
                <a:cs typeface="Mongolian Baiti" pitchFamily="66" charset="0"/>
              </a:rPr>
              <a:t>A temperature of 40 degrees within 48 hours after vaccine which is not due to another identifiable cause.</a:t>
            </a:r>
          </a:p>
          <a:p>
            <a:pPr lvl="1"/>
            <a:r>
              <a:rPr lang="en-US" dirty="0" smtClean="0">
                <a:latin typeface="Mongolian Baiti" pitchFamily="66" charset="0"/>
                <a:cs typeface="Mongolian Baiti" pitchFamily="66" charset="0"/>
              </a:rPr>
              <a:t>Collapse or shock like state within 48 hour of vaccination.</a:t>
            </a:r>
          </a:p>
          <a:p>
            <a:pPr lvl="1"/>
            <a:r>
              <a:rPr lang="en-US" dirty="0" smtClean="0">
                <a:latin typeface="Mongolian Baiti" pitchFamily="66" charset="0"/>
                <a:cs typeface="Mongolian Baiti" pitchFamily="66" charset="0"/>
              </a:rPr>
              <a:t>Persistent un controllable coughing lasting more than 3 hours within 48 hours of vaccination.</a:t>
            </a:r>
          </a:p>
          <a:p>
            <a:pPr lvl="1"/>
            <a:r>
              <a:rPr lang="en-US" dirty="0" smtClean="0">
                <a:latin typeface="Mongolian Baiti" pitchFamily="66" charset="0"/>
                <a:cs typeface="Mongolian Baiti" pitchFamily="66" charset="0"/>
              </a:rPr>
              <a:t>Convulsion  with or with out fever occurring within three days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rmAutofit/>
          </a:bodyPr>
          <a:lstStyle/>
          <a:p>
            <a:pPr algn="ctr"/>
            <a:r>
              <a:rPr lang="en-US" sz="3600" b="1" dirty="0" smtClean="0"/>
              <a:t>HISTORICAL BACKGROUND OF IMMUNIZATION IN KENYA</a:t>
            </a:r>
            <a:endParaRPr lang="en-US" sz="3600" b="1" dirty="0"/>
          </a:p>
        </p:txBody>
      </p:sp>
      <p:sp>
        <p:nvSpPr>
          <p:cNvPr id="3" name="Content Placeholder 2"/>
          <p:cNvSpPr>
            <a:spLocks noGrp="1"/>
          </p:cNvSpPr>
          <p:nvPr>
            <p:ph idx="1"/>
          </p:nvPr>
        </p:nvSpPr>
        <p:spPr>
          <a:xfrm>
            <a:off x="457200" y="2209800"/>
            <a:ext cx="8229600" cy="4267200"/>
          </a:xfrm>
        </p:spPr>
        <p:txBody>
          <a:bodyPr>
            <a:normAutofit fontScale="92500" lnSpcReduction="10000"/>
          </a:bodyPr>
          <a:lstStyle/>
          <a:p>
            <a:r>
              <a:rPr lang="en-US" dirty="0" smtClean="0">
                <a:latin typeface="Mongolian Baiti" pitchFamily="66" charset="0"/>
                <a:cs typeface="Mongolian Baiti" pitchFamily="66" charset="0"/>
              </a:rPr>
              <a:t>Aim of immunization is to reduce morbidity and mortality caused by imunizable diseases.</a:t>
            </a:r>
          </a:p>
          <a:p>
            <a:r>
              <a:rPr lang="en-US" dirty="0" smtClean="0">
                <a:latin typeface="Mongolian Baiti" pitchFamily="66" charset="0"/>
                <a:cs typeface="Mongolian Baiti" pitchFamily="66" charset="0"/>
              </a:rPr>
              <a:t>It was first practiced in Kenya in 1907 through small pox campaign.</a:t>
            </a:r>
          </a:p>
          <a:p>
            <a:r>
              <a:rPr lang="en-US" dirty="0" smtClean="0">
                <a:latin typeface="Mongolian Baiti" pitchFamily="66" charset="0"/>
                <a:cs typeface="Mongolian Baiti" pitchFamily="66" charset="0"/>
              </a:rPr>
              <a:t>By the year 1919 the practice was fully established and it continued.</a:t>
            </a:r>
          </a:p>
          <a:p>
            <a:r>
              <a:rPr lang="en-US" dirty="0" smtClean="0">
                <a:latin typeface="Mongolian Baiti" pitchFamily="66" charset="0"/>
                <a:cs typeface="Mongolian Baiti" pitchFamily="66" charset="0"/>
              </a:rPr>
              <a:t>In 1987 vaccination against poliomyelitis was introduced.</a:t>
            </a:r>
          </a:p>
          <a:p>
            <a:r>
              <a:rPr lang="en-US" dirty="0" smtClean="0">
                <a:latin typeface="Mongolian Baiti" pitchFamily="66" charset="0"/>
                <a:cs typeface="Mongolian Baiti" pitchFamily="66" charset="0"/>
              </a:rPr>
              <a:t>In 1959- 1960 WHO organized  Monteux test or sensitive survey and these who reacted negative were given BCG vaccine.</a:t>
            </a:r>
          </a:p>
          <a:p>
            <a:r>
              <a:rPr lang="en-US" dirty="0" smtClean="0">
                <a:latin typeface="Mongolian Baiti" pitchFamily="66" charset="0"/>
                <a:cs typeface="Mongolian Baiti" pitchFamily="66" charset="0"/>
              </a:rPr>
              <a:t>In 1960 arrangement  for tetanus toxin and DPT were made.</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1962 DPT was introduce in large scale and was widely used.</a:t>
            </a:r>
          </a:p>
          <a:p>
            <a:r>
              <a:rPr lang="en-US" dirty="0" smtClean="0">
                <a:latin typeface="Mongolian Baiti" pitchFamily="66" charset="0"/>
                <a:cs typeface="Mongolian Baiti" pitchFamily="66" charset="0"/>
              </a:rPr>
              <a:t>In  1965 the first national immunization schedule was introduced.</a:t>
            </a:r>
          </a:p>
          <a:p>
            <a:r>
              <a:rPr lang="en-US" dirty="0" smtClean="0">
                <a:latin typeface="Mongolian Baiti" pitchFamily="66" charset="0"/>
                <a:cs typeface="Mongolian Baiti" pitchFamily="66" charset="0"/>
              </a:rPr>
              <a:t>In 1975 the second schedule was introduced.</a:t>
            </a:r>
          </a:p>
          <a:p>
            <a:r>
              <a:rPr lang="en-US" dirty="0" smtClean="0">
                <a:latin typeface="Mongolian Baiti" pitchFamily="66" charset="0"/>
                <a:cs typeface="Mongolian Baiti" pitchFamily="66" charset="0"/>
              </a:rPr>
              <a:t>In 1981the third was introduced and introduced with  MCH/FB.</a:t>
            </a:r>
          </a:p>
          <a:p>
            <a:r>
              <a:rPr lang="en-US" dirty="0" smtClean="0">
                <a:latin typeface="Mongolian Baiti" pitchFamily="66" charset="0"/>
                <a:cs typeface="Mongolian Baiti" pitchFamily="66" charset="0"/>
              </a:rPr>
              <a:t>In 1980 expanded program of immunization was introduced(KEPI). </a:t>
            </a:r>
          </a:p>
          <a:p>
            <a:r>
              <a:rPr lang="en-US" dirty="0" smtClean="0">
                <a:latin typeface="Mongolian Baiti" pitchFamily="66" charset="0"/>
                <a:cs typeface="Mongolian Baiti" pitchFamily="66" charset="0"/>
              </a:rPr>
              <a:t>In 1986 the 4</a:t>
            </a:r>
            <a:r>
              <a:rPr lang="en-US" baseline="30000" dirty="0" smtClean="0">
                <a:latin typeface="Mongolian Baiti" pitchFamily="66" charset="0"/>
                <a:cs typeface="Mongolian Baiti" pitchFamily="66" charset="0"/>
              </a:rPr>
              <a:t>th</a:t>
            </a:r>
            <a:r>
              <a:rPr lang="en-US" dirty="0" smtClean="0">
                <a:latin typeface="Mongolian Baiti" pitchFamily="66" charset="0"/>
                <a:cs typeface="Mongolian Baiti" pitchFamily="66" charset="0"/>
              </a:rPr>
              <a:t> schedule was introduced.</a:t>
            </a:r>
          </a:p>
          <a:p>
            <a:r>
              <a:rPr lang="en-US" dirty="0" smtClean="0">
                <a:latin typeface="Mongolian Baiti" pitchFamily="66" charset="0"/>
                <a:cs typeface="Mongolian Baiti" pitchFamily="66" charset="0"/>
              </a:rPr>
              <a:t>In 1989 the 5</a:t>
            </a:r>
            <a:r>
              <a:rPr lang="en-US" baseline="30000" dirty="0" smtClean="0">
                <a:latin typeface="Mongolian Baiti" pitchFamily="66" charset="0"/>
                <a:cs typeface="Mongolian Baiti" pitchFamily="66" charset="0"/>
              </a:rPr>
              <a:t>th</a:t>
            </a:r>
            <a:r>
              <a:rPr lang="en-US" dirty="0" smtClean="0">
                <a:latin typeface="Mongolian Baiti" pitchFamily="66" charset="0"/>
                <a:cs typeface="Mongolian Baiti" pitchFamily="66" charset="0"/>
              </a:rPr>
              <a:t>  schedule was introduced.</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IMMUNITY</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Specific defenses.</a:t>
            </a:r>
          </a:p>
          <a:p>
            <a:r>
              <a:rPr lang="en-US" dirty="0" smtClean="0">
                <a:latin typeface="Mongolian Baiti" pitchFamily="66" charset="0"/>
                <a:cs typeface="Mongolian Baiti" pitchFamily="66" charset="0"/>
              </a:rPr>
              <a:t>Non-specific defenses.</a:t>
            </a:r>
          </a:p>
          <a:p>
            <a:r>
              <a:rPr lang="en-US" dirty="0" smtClean="0">
                <a:latin typeface="Mongolian Baiti" pitchFamily="66" charset="0"/>
                <a:cs typeface="Mongolian Baiti" pitchFamily="66" charset="0"/>
              </a:rPr>
              <a:t>Human body is protected from potential pathogens by both the above two immunities working on their own or together.</a:t>
            </a:r>
          </a:p>
          <a:p>
            <a:r>
              <a:rPr lang="en-US" dirty="0" smtClean="0">
                <a:latin typeface="Mongolian Baiti" pitchFamily="66" charset="0"/>
                <a:cs typeface="Mongolian Baiti" pitchFamily="66" charset="0"/>
              </a:rPr>
              <a:t>Non specific defenses are effective against a wide range of organism while the specific immunity is effective against particular organism.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 SPECIFIC</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 mechanism are present in all normal individual and are effective at birth and they function with out requiring prior exposure to microorganism or their product.</a:t>
            </a:r>
          </a:p>
          <a:p>
            <a:r>
              <a:rPr lang="en-US" dirty="0" smtClean="0">
                <a:latin typeface="Mongolian Baiti" pitchFamily="66" charset="0"/>
                <a:cs typeface="Mongolian Baiti" pitchFamily="66" charset="0"/>
              </a:rPr>
              <a:t>They are general in nature and they protect the body against harmful substances  e.g. the innate or inborn  make people or animal more resistance to some than others.</a:t>
            </a:r>
          </a:p>
          <a:p>
            <a:r>
              <a:rPr lang="en-US" dirty="0" smtClean="0">
                <a:latin typeface="Mongolian Baiti" pitchFamily="66" charset="0"/>
                <a:cs typeface="Mongolian Baiti" pitchFamily="66" charset="0"/>
              </a:rPr>
              <a:t>They are general in nature and they protect the body against harmful substances e.g. innate or in born.</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These innate are genetic and species susceptibility to certain pathogens e.g. man does not catch folk pox and dog cannot suffer from measles.</a:t>
            </a:r>
          </a:p>
          <a:p>
            <a:r>
              <a:rPr lang="en-US" dirty="0" smtClean="0">
                <a:latin typeface="Mongolian Baiti" pitchFamily="66" charset="0"/>
                <a:cs typeface="Mongolian Baiti" pitchFamily="66" charset="0"/>
              </a:rPr>
              <a:t>Though physical  barriers e.g. the skin mucus membrane.</a:t>
            </a:r>
          </a:p>
          <a:p>
            <a:r>
              <a:rPr lang="en-US" dirty="0" smtClean="0">
                <a:latin typeface="Mongolian Baiti" pitchFamily="66" charset="0"/>
                <a:cs typeface="Mongolian Baiti" pitchFamily="66" charset="0"/>
              </a:rPr>
              <a:t>Biochemical barrier, enzymes like lysozymes, stomach acid comprises  of a system composed  of a complex group of enzyme in their normal blood stray.</a:t>
            </a:r>
          </a:p>
          <a:p>
            <a:r>
              <a:rPr lang="en-US" dirty="0" smtClean="0">
                <a:latin typeface="Mongolian Baiti" pitchFamily="66" charset="0"/>
                <a:cs typeface="Mongolian Baiti" pitchFamily="66" charset="0"/>
              </a:rPr>
              <a:t>Cellular e.g. phagocytes through phagocytosis mechanism.</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r>
              <a:rPr lang="en-US" b="1" dirty="0" smtClean="0"/>
              <a:t>PHYSICAL BARRIER</a:t>
            </a:r>
            <a:endParaRPr lang="en-US" b="1" dirty="0"/>
          </a:p>
        </p:txBody>
      </p:sp>
      <p:sp>
        <p:nvSpPr>
          <p:cNvPr id="3" name="Content Placeholder 2"/>
          <p:cNvSpPr>
            <a:spLocks noGrp="1"/>
          </p:cNvSpPr>
          <p:nvPr>
            <p:ph idx="1"/>
          </p:nvPr>
        </p:nvSpPr>
        <p:spPr/>
        <p:txBody>
          <a:bodyPr>
            <a:normAutofit lnSpcReduction="10000"/>
          </a:bodyPr>
          <a:lstStyle/>
          <a:p>
            <a:pPr algn="ctr">
              <a:buNone/>
            </a:pPr>
            <a:r>
              <a:rPr lang="en-US" b="1" dirty="0" smtClean="0">
                <a:latin typeface="Mongolian Baiti" pitchFamily="66" charset="0"/>
                <a:cs typeface="Mongolian Baiti" pitchFamily="66" charset="0"/>
              </a:rPr>
              <a:t>SKIN</a:t>
            </a:r>
            <a:r>
              <a:rPr lang="en-US" dirty="0" smtClean="0">
                <a:latin typeface="Mongolian Baiti" pitchFamily="66" charset="0"/>
                <a:cs typeface="Mongolian Baiti" pitchFamily="66" charset="0"/>
              </a:rPr>
              <a:t> </a:t>
            </a:r>
          </a:p>
          <a:p>
            <a:r>
              <a:rPr lang="en-US" dirty="0" smtClean="0">
                <a:latin typeface="Mongolian Baiti" pitchFamily="66" charset="0"/>
                <a:cs typeface="Mongolian Baiti" pitchFamily="66" charset="0"/>
              </a:rPr>
              <a:t> provide physical barrier when intact, this is because the outer horny layer is not easily penetrated by microorganism.</a:t>
            </a:r>
          </a:p>
          <a:p>
            <a:r>
              <a:rPr lang="en-US" dirty="0" smtClean="0">
                <a:latin typeface="Mongolian Baiti" pitchFamily="66" charset="0"/>
                <a:cs typeface="Mongolian Baiti" pitchFamily="66" charset="0"/>
              </a:rPr>
              <a:t> Provides un broken and complete external covering to all parts of the body.</a:t>
            </a:r>
          </a:p>
          <a:p>
            <a:r>
              <a:rPr lang="en-US" dirty="0" smtClean="0">
                <a:latin typeface="Mongolian Baiti" pitchFamily="66" charset="0"/>
                <a:cs typeface="Mongolian Baiti" pitchFamily="66" charset="0"/>
              </a:rPr>
              <a:t> It acct as a physical barrier to entry of microorganism and Only when it is burned, scratched or cutted microorganism gain entry. </a:t>
            </a:r>
          </a:p>
          <a:p>
            <a:r>
              <a:rPr lang="en-US" dirty="0" smtClean="0">
                <a:latin typeface="Mongolian Baiti" pitchFamily="66" charset="0"/>
                <a:cs typeface="Mongolian Baiti" pitchFamily="66" charset="0"/>
              </a:rPr>
              <a:t>It has normal secretion like sweat, fatty acid that inhibit the growth of microorganism or destroy them.</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fontScale="92500" lnSpcReduction="10000"/>
          </a:bodyPr>
          <a:lstStyle/>
          <a:p>
            <a:pPr algn="ctr">
              <a:buNone/>
            </a:pPr>
            <a:r>
              <a:rPr lang="en-US" b="1" dirty="0" smtClean="0">
                <a:latin typeface="Mongolian Baiti" pitchFamily="66" charset="0"/>
                <a:cs typeface="Mongolian Baiti" pitchFamily="66" charset="0"/>
              </a:rPr>
              <a:t>MUCUS MEMBRANE</a:t>
            </a:r>
          </a:p>
          <a:p>
            <a:r>
              <a:rPr lang="en-US" dirty="0" smtClean="0">
                <a:latin typeface="Mongolian Baiti" pitchFamily="66" charset="0"/>
                <a:cs typeface="Mongolian Baiti" pitchFamily="66" charset="0"/>
              </a:rPr>
              <a:t>Traps the foreign microbes and other substance by defending the body opening to the respiratory through the nose, the digestive, urinary and reproductive system.</a:t>
            </a:r>
          </a:p>
          <a:p>
            <a:r>
              <a:rPr lang="en-US" dirty="0" smtClean="0">
                <a:latin typeface="Mongolian Baiti" pitchFamily="66" charset="0"/>
                <a:cs typeface="Mongolian Baiti" pitchFamily="66" charset="0"/>
              </a:rPr>
              <a:t>In the respiratory the invader are trapped by the hair, mucus membrane and the irregular chamber that traps much of the in haled debris.</a:t>
            </a:r>
          </a:p>
          <a:p>
            <a:r>
              <a:rPr lang="en-US" dirty="0" smtClean="0">
                <a:latin typeface="Mongolian Baiti" pitchFamily="66" charset="0"/>
                <a:cs typeface="Mongolian Baiti" pitchFamily="66" charset="0"/>
              </a:rPr>
              <a:t> The cilia or hair of the epithelial cells sweeps the trapped dirt and microbes toward the thorax where they are swallowed or expelled in sneezing and coughing.</a:t>
            </a:r>
          </a:p>
          <a:p>
            <a:r>
              <a:rPr lang="en-US" dirty="0" smtClean="0">
                <a:latin typeface="Mongolian Baiti" pitchFamily="66" charset="0"/>
                <a:cs typeface="Mongolian Baiti" pitchFamily="66" charset="0"/>
              </a:rPr>
              <a:t>Phagocytes in mucus membrane are also involved in this process.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CHEMICAL BARRIER</a:t>
            </a:r>
            <a:endParaRPr lang="en-US" b="1" dirty="0"/>
          </a:p>
        </p:txBody>
      </p:sp>
      <p:sp>
        <p:nvSpPr>
          <p:cNvPr id="3" name="Content Placeholder 2"/>
          <p:cNvSpPr>
            <a:spLocks noGrp="1"/>
          </p:cNvSpPr>
          <p:nvPr>
            <p:ph idx="1"/>
          </p:nvPr>
        </p:nvSpPr>
        <p:spPr/>
        <p:txBody>
          <a:bodyPr>
            <a:normAutofit fontScale="92500" lnSpcReduction="10000"/>
          </a:bodyPr>
          <a:lstStyle/>
          <a:p>
            <a:pPr algn="ctr">
              <a:buNone/>
            </a:pPr>
            <a:r>
              <a:rPr lang="en-US" b="1" dirty="0" smtClean="0">
                <a:latin typeface="Mongolian Baiti" pitchFamily="66" charset="0"/>
                <a:cs typeface="Mongolian Baiti" pitchFamily="66" charset="0"/>
              </a:rPr>
              <a:t>HCL</a:t>
            </a:r>
          </a:p>
          <a:p>
            <a:r>
              <a:rPr lang="en-US" b="1" dirty="0" smtClean="0">
                <a:latin typeface="Mongolian Baiti" pitchFamily="66" charset="0"/>
                <a:cs typeface="Mongolian Baiti" pitchFamily="66" charset="0"/>
              </a:rPr>
              <a:t> </a:t>
            </a:r>
            <a:r>
              <a:rPr lang="en-US" dirty="0" smtClean="0">
                <a:latin typeface="Mongolian Baiti" pitchFamily="66" charset="0"/>
                <a:cs typeface="Mongolian Baiti" pitchFamily="66" charset="0"/>
              </a:rPr>
              <a:t>Acid from the stomach kill most of the microorganism due it is high concentration.</a:t>
            </a:r>
          </a:p>
          <a:p>
            <a:r>
              <a:rPr lang="en-US" dirty="0" smtClean="0">
                <a:latin typeface="Mongolian Baiti" pitchFamily="66" charset="0"/>
                <a:cs typeface="Mongolian Baiti" pitchFamily="66" charset="0"/>
              </a:rPr>
              <a:t>Many invading microorganism are trapped in the mucus lining of the digestive tract and are destroyed by the bacteriacidal enzymes and phagocytes.</a:t>
            </a:r>
          </a:p>
          <a:p>
            <a:pPr algn="ctr">
              <a:buNone/>
            </a:pPr>
            <a:r>
              <a:rPr lang="en-US" b="1" dirty="0" smtClean="0">
                <a:latin typeface="Mongolian Baiti" pitchFamily="66" charset="0"/>
                <a:cs typeface="Mongolian Baiti" pitchFamily="66" charset="0"/>
              </a:rPr>
              <a:t>Bile</a:t>
            </a:r>
          </a:p>
          <a:p>
            <a:r>
              <a:rPr lang="en-US" b="1" dirty="0" smtClean="0">
                <a:latin typeface="Mongolian Baiti" pitchFamily="66" charset="0"/>
                <a:cs typeface="Mongolian Baiti" pitchFamily="66" charset="0"/>
              </a:rPr>
              <a:t> it is </a:t>
            </a:r>
            <a:r>
              <a:rPr lang="en-US" dirty="0" smtClean="0">
                <a:latin typeface="Mongolian Baiti" pitchFamily="66" charset="0"/>
                <a:cs typeface="Mongolian Baiti" pitchFamily="66" charset="0"/>
              </a:rPr>
              <a:t>secreted from the liver in to the intestine, they lower the surface tension and causes  chemical changes in the bacterial cell walls and membrane that make the bacteria more digestible.</a:t>
            </a:r>
          </a:p>
        </p:txBody>
      </p:sp>
    </p:spTree>
  </p:cSld>
  <p:clrMapOvr>
    <a:masterClrMapping/>
  </p:clrMapOvr>
  <p:timing>
    <p:tnLst>
      <p:par>
        <p:cTn id="1" dur="indefinite" restart="never" nodeType="tmRoot"/>
      </p:par>
    </p:tnLst>
  </p:timing>
</p:sld>
</file>

<file path=ppt/slides/slide2.xml><?xml version="1.0" encoding="utf-8"?>
<p:sld xmlns:r="http://schemas.openxmlformats.org/officeDocument/2006/relationships" xmlns:p="http://schemas.openxmlformats.org/presentationml/2006/main" xmlns:a="http://schemas.openxmlformats.org/drawingml/2006/main">
  <p:cSld>
    <p:spTree>
      <p:nvGrpSpPr>
        <p:cNvPr name="" id="1"/>
        <p:cNvGrpSpPr/>
        <p:nvPr/>
      </p:nvGrpSpPr>
      <p:grpSpPr>
        <a:xfrm flipH="false" flipV="false">
          <a:off x="0" y="0"/>
          <a:ext cy="0" cx="0"/>
          <a:chOff x="0" y="0"/>
          <a:chExt cy="0" cx="0"/>
        </a:xfrm>
      </p:grpSpPr>
      <p:sp>
        <p:nvSpPr>
          <p:cNvPr name="Content Placeholder 2" id="3"/>
          <p:cNvSpPr>
            <a:spLocks noGrp="1"/>
          </p:cNvSpPr>
          <p:nvPr>
            <p:ph idx="1"/>
          </p:nvPr>
        </p:nvSpPr>
        <p:spPr/>
        <p:txBody>
          <a:bodyPr>
            <a:normAutofit/>
          </a:bodyPr>
          <a:lstStyle/>
          <a:p>
            <a:r>
              <a:rPr smtClean="0" lang="en-US" dirty="0">
                <a:latin pitchFamily="66" charset="0" typeface="Mongolian Baiti"/>
                <a:cs pitchFamily="66" charset="0" typeface="Mongolian Baiti"/>
              </a:rPr>
              <a:t>Promote health individual family  and community by applying the principle if immunology process and immunization.</a:t>
            </a:r>
          </a:p>
          <a:p>
            <a:r>
              <a:rPr smtClean="0" lang="en-US" dirty="0">
                <a:latin pitchFamily="66" charset="0" typeface="Mongolian Baiti"/>
                <a:cs pitchFamily="66" charset="0" typeface="Mongolian Baiti"/>
              </a:rPr>
              <a:t>Define immunization and immunology.</a:t>
            </a:r>
          </a:p>
          <a:p>
            <a:r>
              <a:rPr smtClean="0" lang="en-US" dirty="0">
                <a:latin pitchFamily="66" charset="0" typeface="Mongolian Baiti"/>
                <a:cs pitchFamily="66" charset="0" typeface="Mongolian Baiti"/>
              </a:rPr>
              <a:t>Describe historical background if immunization.</a:t>
            </a:r>
          </a:p>
          <a:p>
            <a:r>
              <a:rPr smtClean="0" lang="en-US" dirty="0">
                <a:latin pitchFamily="66" charset="0" typeface="Mongolian Baiti"/>
                <a:cs pitchFamily="66" charset="0" typeface="Mongolian Baiti"/>
              </a:rPr>
              <a:t>Describes the types of immunity that is non specific defense and specific.</a:t>
            </a:r>
          </a:p>
          <a:p>
            <a:r>
              <a:rPr smtClean="0" lang="en-US" dirty="0">
                <a:latin pitchFamily="66" charset="0" typeface="Mongolian Baiti"/>
                <a:cs pitchFamily="66" charset="0" typeface="Mongolian Baiti"/>
              </a:rPr>
              <a:t>Describe types of imuninity, natural passive, natural active, artificial passive and artificial active immunity.</a:t>
            </a:r>
          </a:p>
        </p:txBody>
      </p:sp>
    </p:spTree>
  </p:cSld>
  <p:clrMapOvr>
    <a:masterClrMapping/>
  </p:clrMapOvr>
  <p:timing>
    <p:tnLst>
      <p:par>
        <p:cTn restart="never" dur="indefinite" id="1" nodeType="clickEffec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lnSpcReduction="10000"/>
          </a:bodyPr>
          <a:lstStyle/>
          <a:p>
            <a:pPr algn="ctr">
              <a:buNone/>
            </a:pPr>
            <a:r>
              <a:rPr lang="en-US" b="1" dirty="0" smtClean="0">
                <a:latin typeface="Mongolian Baiti" pitchFamily="66" charset="0"/>
                <a:cs typeface="Mongolian Baiti" pitchFamily="66" charset="0"/>
              </a:rPr>
              <a:t>Tears</a:t>
            </a:r>
            <a:endParaRPr lang="en-US" dirty="0" smtClean="0">
              <a:latin typeface="Mongolian Baiti" pitchFamily="66" charset="0"/>
              <a:cs typeface="Mongolian Baiti" pitchFamily="66" charset="0"/>
            </a:endParaRPr>
          </a:p>
          <a:p>
            <a:r>
              <a:rPr lang="en-US" dirty="0" smtClean="0">
                <a:latin typeface="Mongolian Baiti" pitchFamily="66" charset="0"/>
                <a:cs typeface="Mongolian Baiti" pitchFamily="66" charset="0"/>
              </a:rPr>
              <a:t> they contain lysosomes.(cellular digestive enzymes in the lysoszomes).</a:t>
            </a:r>
          </a:p>
          <a:p>
            <a:r>
              <a:rPr lang="en-US" dirty="0" smtClean="0">
                <a:latin typeface="Mongolian Baiti" pitchFamily="66" charset="0"/>
                <a:cs typeface="Mongolian Baiti" pitchFamily="66" charset="0"/>
              </a:rPr>
              <a:t>This are small proteins molecule that kill the bacteria, it also washes the dirt from conjunctiva.</a:t>
            </a:r>
          </a:p>
          <a:p>
            <a:pPr algn="ctr">
              <a:buNone/>
            </a:pPr>
            <a:r>
              <a:rPr lang="en-US" b="1" dirty="0" smtClean="0">
                <a:latin typeface="Mongolian Baiti" pitchFamily="66" charset="0"/>
                <a:cs typeface="Mongolian Baiti" pitchFamily="66" charset="0"/>
              </a:rPr>
              <a:t>Bacterial static fatty acid</a:t>
            </a:r>
          </a:p>
          <a:p>
            <a:r>
              <a:rPr lang="en-US" dirty="0" smtClean="0">
                <a:latin typeface="Mongolian Baiti" pitchFamily="66" charset="0"/>
                <a:cs typeface="Mongolian Baiti" pitchFamily="66" charset="0"/>
              </a:rPr>
              <a:t>they</a:t>
            </a:r>
            <a:r>
              <a:rPr lang="en-US" b="1" dirty="0" smtClean="0">
                <a:latin typeface="Mongolian Baiti" pitchFamily="66" charset="0"/>
                <a:cs typeface="Mongolian Baiti" pitchFamily="66" charset="0"/>
              </a:rPr>
              <a:t> </a:t>
            </a:r>
            <a:r>
              <a:rPr lang="en-US" dirty="0" smtClean="0">
                <a:latin typeface="Mongolian Baiti" pitchFamily="66" charset="0"/>
                <a:cs typeface="Mongolian Baiti" pitchFamily="66" charset="0"/>
              </a:rPr>
              <a:t>are from the oil gland of the skin. </a:t>
            </a:r>
          </a:p>
          <a:p>
            <a:r>
              <a:rPr lang="en-US" dirty="0" smtClean="0">
                <a:latin typeface="Mongolian Baiti" pitchFamily="66" charset="0"/>
                <a:cs typeface="Mongolian Baiti" pitchFamily="66" charset="0"/>
              </a:rPr>
              <a:t>This are bacterialcidal secretion from the skin, in addition the pathogen may not be able to establish themselves and multiply because they are normal floras. </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lnSpcReduction="10000"/>
          </a:bodyPr>
          <a:lstStyle/>
          <a:p>
            <a:r>
              <a:rPr lang="en-US" b="1" dirty="0" smtClean="0">
                <a:latin typeface="Mongolian Baiti" pitchFamily="66" charset="0"/>
                <a:cs typeface="Mongolian Baiti" pitchFamily="66" charset="0"/>
              </a:rPr>
              <a:t>Saliva</a:t>
            </a:r>
            <a:r>
              <a:rPr lang="en-US" dirty="0" smtClean="0">
                <a:latin typeface="Mongolian Baiti" pitchFamily="66" charset="0"/>
                <a:cs typeface="Mongolian Baiti" pitchFamily="66" charset="0"/>
              </a:rPr>
              <a:t>- contain lysosomes and this enzymes together with others digestive enzymes breakdown foreign material which are taken in to consideration and they  do this by the process of phagocytosis.</a:t>
            </a:r>
          </a:p>
          <a:p>
            <a:r>
              <a:rPr lang="en-US" dirty="0" smtClean="0">
                <a:latin typeface="Mongolian Baiti" pitchFamily="66" charset="0"/>
                <a:cs typeface="Mongolian Baiti" pitchFamily="66" charset="0"/>
              </a:rPr>
              <a:t>They may also destroy the whole cell by a process called autolysis and they do this when cell is weak or old.</a:t>
            </a:r>
          </a:p>
          <a:p>
            <a:pPr algn="ctr">
              <a:buNone/>
            </a:pPr>
            <a:r>
              <a:rPr lang="en-US" b="1" dirty="0" smtClean="0">
                <a:latin typeface="Mongolian Baiti" pitchFamily="66" charset="0"/>
                <a:cs typeface="Mongolian Baiti" pitchFamily="66" charset="0"/>
              </a:rPr>
              <a:t>Normal flora</a:t>
            </a:r>
          </a:p>
          <a:p>
            <a:r>
              <a:rPr lang="en-US" dirty="0" smtClean="0">
                <a:latin typeface="Mongolian Baiti" pitchFamily="66" charset="0"/>
                <a:cs typeface="Mongolian Baiti" pitchFamily="66" charset="0"/>
              </a:rPr>
              <a:t>It will prevent colonization of potential microbial pathogen  as a result of their inhibitory capability which is attributed to compensation for nutrient and production of certain inhibitory substances.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INNER DEFENCES</a:t>
            </a:r>
            <a:endParaRPr lang="en-US" b="1" dirty="0"/>
          </a:p>
        </p:txBody>
      </p:sp>
      <p:sp>
        <p:nvSpPr>
          <p:cNvPr id="3" name="Content Placeholder 2"/>
          <p:cNvSpPr>
            <a:spLocks noGrp="1"/>
          </p:cNvSpPr>
          <p:nvPr>
            <p:ph idx="1"/>
          </p:nvPr>
        </p:nvSpPr>
        <p:spPr/>
        <p:txBody>
          <a:bodyPr/>
          <a:lstStyle/>
          <a:p>
            <a:r>
              <a:rPr lang="en-US" b="1" dirty="0" smtClean="0"/>
              <a:t> </a:t>
            </a:r>
            <a:r>
              <a:rPr lang="en-US" b="1" dirty="0" smtClean="0">
                <a:latin typeface="Mongolian Baiti" pitchFamily="66" charset="0"/>
                <a:cs typeface="Mongolian Baiti" pitchFamily="66" charset="0"/>
              </a:rPr>
              <a:t>Inflammation.</a:t>
            </a:r>
          </a:p>
          <a:p>
            <a:r>
              <a:rPr lang="en-US" b="1" dirty="0" smtClean="0">
                <a:latin typeface="Mongolian Baiti" pitchFamily="66" charset="0"/>
                <a:cs typeface="Mongolian Baiti" pitchFamily="66" charset="0"/>
              </a:rPr>
              <a:t>Phagocytosis.</a:t>
            </a:r>
          </a:p>
          <a:p>
            <a:r>
              <a:rPr lang="en-US" dirty="0" smtClean="0">
                <a:latin typeface="Mongolian Baiti" pitchFamily="66" charset="0"/>
                <a:cs typeface="Mongolian Baiti" pitchFamily="66" charset="0"/>
              </a:rPr>
              <a:t>If the organism manage to pass through the above mechanism/superficial defenses then the other defense mechanism are activated, these include inflammation and phagocytosis and these are known as </a:t>
            </a:r>
            <a:r>
              <a:rPr lang="en-US" b="1" dirty="0" smtClean="0">
                <a:latin typeface="Mongolian Baiti" pitchFamily="66" charset="0"/>
                <a:cs typeface="Mongolian Baiti" pitchFamily="66" charset="0"/>
              </a:rPr>
              <a:t>inflammatory responses.</a:t>
            </a:r>
            <a:endParaRPr lang="en-US" b="1"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INFLAMMATION</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Is the reaction of the living tissue to injury, infection or irritation.</a:t>
            </a:r>
          </a:p>
          <a:p>
            <a:r>
              <a:rPr lang="en-US" dirty="0" smtClean="0">
                <a:latin typeface="Mongolian Baiti" pitchFamily="66" charset="0"/>
                <a:cs typeface="Mongolian Baiti" pitchFamily="66" charset="0"/>
              </a:rPr>
              <a:t> It characterized by pain, swelling oedema, redness and heat.</a:t>
            </a:r>
          </a:p>
          <a:p>
            <a:r>
              <a:rPr lang="en-US" dirty="0" smtClean="0">
                <a:latin typeface="Mongolian Baiti" pitchFamily="66" charset="0"/>
                <a:cs typeface="Mongolian Baiti" pitchFamily="66" charset="0"/>
              </a:rPr>
              <a:t> Then their dilatation of the surrounding blood vessels, there is increased vascular permeability permitting the escape of blood plasma.</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PORPOSE</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Prevent spread of microorganism.</a:t>
            </a:r>
          </a:p>
          <a:p>
            <a:r>
              <a:rPr lang="en-US" dirty="0" smtClean="0">
                <a:latin typeface="Mongolian Baiti" pitchFamily="66" charset="0"/>
                <a:cs typeface="Mongolian Baiti" pitchFamily="66" charset="0"/>
              </a:rPr>
              <a:t>Neutralize toxins.</a:t>
            </a:r>
          </a:p>
          <a:p>
            <a:r>
              <a:rPr lang="en-US" dirty="0" smtClean="0">
                <a:latin typeface="Mongolian Baiti" pitchFamily="66" charset="0"/>
                <a:cs typeface="Mongolian Baiti" pitchFamily="66" charset="0"/>
              </a:rPr>
              <a:t>Aid in the healing and repair in the damaged tissue.</a:t>
            </a:r>
          </a:p>
          <a:p>
            <a:r>
              <a:rPr lang="en-US" dirty="0" smtClean="0">
                <a:latin typeface="Mongolian Baiti" pitchFamily="66" charset="0"/>
                <a:cs typeface="Mongolian Baiti" pitchFamily="66" charset="0"/>
              </a:rPr>
              <a:t>Localize infection.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dirty="0" smtClean="0"/>
              <a:t>During inflammation the injured cell i.e. mast cells, basophiles and platelets will release certain chemical like histamine, bradykinins and heparin which will increase the permeability of the artery and veins and will prevent immediate clotting of the blood.</a:t>
            </a:r>
          </a:p>
          <a:p>
            <a:r>
              <a:rPr lang="en-US" dirty="0" smtClean="0"/>
              <a:t> They also cause vasodilatation which will allow more blood plasma, clotting agent  and cells to enter the injured area including more leukocytes for phagocytosis and antibody production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 microphages are also attracted to the area by the chemo taxis(reaction of living cells to the chemical stimulation) of the secretion from the damaged cells. </a:t>
            </a:r>
          </a:p>
          <a:p>
            <a:r>
              <a:rPr lang="en-US" dirty="0" smtClean="0">
                <a:latin typeface="Mongolian Baiti" pitchFamily="66" charset="0"/>
                <a:cs typeface="Mongolian Baiti" pitchFamily="66" charset="0"/>
              </a:rPr>
              <a:t>Oedema will occur as result of engulfing of the surrounding tissues with fluid.</a:t>
            </a:r>
          </a:p>
          <a:p>
            <a:r>
              <a:rPr lang="en-US" dirty="0" smtClean="0">
                <a:latin typeface="Mongolian Baiti" pitchFamily="66" charset="0"/>
                <a:cs typeface="Mongolian Baiti" pitchFamily="66" charset="0"/>
              </a:rPr>
              <a:t> Redness is caused by collection of red blood cells collecting in the irritated area.</a:t>
            </a:r>
          </a:p>
          <a:p>
            <a:r>
              <a:rPr lang="en-US" dirty="0" smtClean="0">
                <a:latin typeface="Mongolian Baiti" pitchFamily="66" charset="0"/>
                <a:cs typeface="Mongolian Baiti" pitchFamily="66" charset="0"/>
              </a:rPr>
              <a:t> Heat is generated and fever produce by the increased cellular activity in the destruction and detoxication of the foreign material</a:t>
            </a:r>
            <a:r>
              <a:rPr lang="en-US" dirty="0" smtClean="0"/>
              <a: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smtClean="0">
                <a:cs typeface="Mongolian Baiti" pitchFamily="66" charset="0"/>
              </a:rPr>
              <a:t>CONT</a:t>
            </a:r>
            <a:r>
              <a:rPr lang="en-US" dirty="0" smtClean="0">
                <a:cs typeface="Mongolian Baiti" pitchFamily="66" charset="0"/>
              </a:rPr>
              <a:t>……………………</a:t>
            </a:r>
            <a:endParaRPr lang="en-US" dirty="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t>Phagocytosis is the engulfing and killing of microorganism by phagocytes. </a:t>
            </a:r>
          </a:p>
          <a:p>
            <a:r>
              <a:rPr lang="en-US" dirty="0" smtClean="0"/>
              <a:t>When microorganism enter the body they stimulate the production of neutrohils, monocytes and microphages.</a:t>
            </a:r>
          </a:p>
          <a:p>
            <a:r>
              <a:rPr lang="en-US" dirty="0" smtClean="0"/>
              <a:t> When they are stimulated the phagocytes migrate to the site of infection in response to chemical stimuli which is released by the damage/infected tissue.</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Then it begin with the attachment of microorganism to the surface of phagocytes and engulf them . </a:t>
            </a:r>
          </a:p>
          <a:p>
            <a:r>
              <a:rPr lang="en-US" dirty="0" smtClean="0">
                <a:latin typeface="Mongolian Baiti" pitchFamily="66" charset="0"/>
                <a:cs typeface="Mongolian Baiti" pitchFamily="66" charset="0"/>
              </a:rPr>
              <a:t>Once the microorganism are engulfed, the organism are exposed to toxic substances and the destructive enzymes which usually destroy them but occasionally this is reversed and the microorganism may kill the phagocytes.</a:t>
            </a:r>
          </a:p>
          <a:p>
            <a:r>
              <a:rPr lang="en-US" dirty="0" smtClean="0">
                <a:latin typeface="Mongolian Baiti" pitchFamily="66" charset="0"/>
                <a:cs typeface="Mongolian Baiti" pitchFamily="66" charset="0"/>
              </a:rPr>
              <a:t> In most cases exudates/pus comes out from the infected.</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 OF PUS</a:t>
            </a:r>
            <a:endParaRPr lang="en-US"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Destroyed tissue.</a:t>
            </a:r>
          </a:p>
          <a:p>
            <a:r>
              <a:rPr lang="en-US" dirty="0" smtClean="0">
                <a:latin typeface="Mongolian Baiti" pitchFamily="66" charset="0"/>
                <a:cs typeface="Mongolian Baiti" pitchFamily="66" charset="0"/>
              </a:rPr>
              <a:t>Dead microorganisms.</a:t>
            </a:r>
          </a:p>
          <a:p>
            <a:r>
              <a:rPr lang="en-US" dirty="0" smtClean="0">
                <a:latin typeface="Mongolian Baiti" pitchFamily="66" charset="0"/>
                <a:cs typeface="Mongolian Baiti" pitchFamily="66" charset="0"/>
              </a:rPr>
              <a:t>Live microorganism.</a:t>
            </a:r>
          </a:p>
          <a:p>
            <a:r>
              <a:rPr lang="en-US" dirty="0" smtClean="0">
                <a:latin typeface="Mongolian Baiti" pitchFamily="66" charset="0"/>
                <a:cs typeface="Mongolian Baiti" pitchFamily="66" charset="0"/>
              </a:rPr>
              <a:t>Dead neutrophils/phagocytes.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Describe humoral immunity.</a:t>
            </a:r>
          </a:p>
          <a:p>
            <a:r>
              <a:rPr lang="en-US" dirty="0" smtClean="0">
                <a:latin typeface="Mongolian Baiti" pitchFamily="66" charset="0"/>
                <a:cs typeface="Mongolian Baiti" pitchFamily="66" charset="0"/>
              </a:rPr>
              <a:t>Describe cell mediated immunity.</a:t>
            </a:r>
          </a:p>
          <a:p>
            <a:r>
              <a:rPr lang="en-US" dirty="0" smtClean="0">
                <a:latin typeface="Mongolian Baiti" pitchFamily="66" charset="0"/>
                <a:cs typeface="Mongolian Baiti" pitchFamily="66" charset="0"/>
              </a:rPr>
              <a:t>Describe autoimmune diseases.</a:t>
            </a:r>
          </a:p>
          <a:p>
            <a:r>
              <a:rPr lang="en-US" dirty="0" smtClean="0">
                <a:latin typeface="Mongolian Baiti" pitchFamily="66" charset="0"/>
                <a:cs typeface="Mongolian Baiti" pitchFamily="66" charset="0"/>
              </a:rPr>
              <a:t>Describe hypersensitivity, immunological tolerance, congenital immunodeficiency state and acquired immunodeficiency state.</a:t>
            </a:r>
          </a:p>
          <a:p>
            <a:r>
              <a:rPr lang="en-US" dirty="0" smtClean="0">
                <a:latin typeface="Mongolian Baiti" pitchFamily="66" charset="0"/>
                <a:cs typeface="Mongolian Baiti" pitchFamily="66" charset="0"/>
              </a:rPr>
              <a:t>List immunizable diseases.</a:t>
            </a:r>
          </a:p>
          <a:p>
            <a:r>
              <a:rPr lang="en-US" dirty="0" smtClean="0">
                <a:latin typeface="Mongolian Baiti" pitchFamily="66" charset="0"/>
                <a:cs typeface="Mongolian Baiti" pitchFamily="66" charset="0"/>
              </a:rPr>
              <a:t>Describe routine vaccine.</a:t>
            </a:r>
          </a:p>
          <a:p>
            <a:r>
              <a:rPr lang="en-US" dirty="0" smtClean="0">
                <a:latin typeface="Mongolian Baiti" pitchFamily="66" charset="0"/>
                <a:cs typeface="Mongolian Baiti" pitchFamily="66" charset="0"/>
              </a:rPr>
              <a:t>Describe how to assess  client suitability for immunization.</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COMPLEMENT SYSTEM</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is from the serum and consist of about 9 serum proteins.</a:t>
            </a:r>
          </a:p>
          <a:p>
            <a:r>
              <a:rPr lang="en-US" dirty="0" smtClean="0">
                <a:latin typeface="Mongolian Baiti" pitchFamily="66" charset="0"/>
                <a:cs typeface="Mongolian Baiti" pitchFamily="66" charset="0"/>
              </a:rPr>
              <a:t>Plays a major role in initiating the inflammation response.</a:t>
            </a:r>
          </a:p>
          <a:p>
            <a:r>
              <a:rPr lang="en-US" dirty="0" smtClean="0">
                <a:latin typeface="Mongolian Baiti" pitchFamily="66" charset="0"/>
                <a:cs typeface="Mongolian Baiti" pitchFamily="66" charset="0"/>
              </a:rPr>
              <a:t>It also helps in killing certain gram negative bacterias.</a:t>
            </a:r>
          </a:p>
          <a:p>
            <a:r>
              <a:rPr lang="en-US" dirty="0" smtClean="0">
                <a:latin typeface="Mongolian Baiti" pitchFamily="66" charset="0"/>
                <a:cs typeface="Mongolian Baiti" pitchFamily="66" charset="0"/>
              </a:rPr>
              <a:t>When their inflammation there is pain which is a result of actual damage of the nerve fibres because of injury.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N/B -Irritation by microbial organism or another cellular component or from oedema causing increase pressure on nerve endings. </a:t>
            </a:r>
          </a:p>
          <a:p>
            <a:r>
              <a:rPr lang="en-US" dirty="0" smtClean="0">
                <a:latin typeface="Mongolian Baiti" pitchFamily="66" charset="0"/>
                <a:cs typeface="Mongolian Baiti" pitchFamily="66" charset="0"/>
              </a:rPr>
              <a:t>There fore inflammation is a complex sequence of event involving cellular secretion, activation of serum, chemo taxis, phagocytosis, neutralization of toxin and clean up of damaged areas.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SPECIFIC IMMUNITY</a:t>
            </a:r>
            <a:endParaRPr lang="en-US" b="1" dirty="0"/>
          </a:p>
        </p:txBody>
      </p:sp>
      <p:sp>
        <p:nvSpPr>
          <p:cNvPr id="3" name="Content Placeholder 2"/>
          <p:cNvSpPr>
            <a:spLocks noGrp="1"/>
          </p:cNvSpPr>
          <p:nvPr>
            <p:ph idx="1"/>
          </p:nvPr>
        </p:nvSpPr>
        <p:spPr>
          <a:xfrm>
            <a:off x="457200" y="1905000"/>
            <a:ext cx="8229600" cy="4572000"/>
          </a:xfrm>
        </p:spPr>
        <p:txBody>
          <a:bodyPr>
            <a:normAutofit/>
          </a:bodyPr>
          <a:lstStyle/>
          <a:p>
            <a:r>
              <a:rPr lang="en-US" dirty="0" smtClean="0">
                <a:latin typeface="Mongolian Baiti" pitchFamily="66" charset="0"/>
                <a:cs typeface="Mongolian Baiti" pitchFamily="66" charset="0"/>
              </a:rPr>
              <a:t>It can either be acquired naturally or artificially.</a:t>
            </a:r>
          </a:p>
          <a:p>
            <a:r>
              <a:rPr lang="en-US" dirty="0" smtClean="0">
                <a:latin typeface="Mongolian Baiti" pitchFamily="66" charset="0"/>
                <a:cs typeface="Mongolian Baiti" pitchFamily="66" charset="0"/>
              </a:rPr>
              <a:t>In both methods it may be acquired passively or actively.</a:t>
            </a:r>
          </a:p>
          <a:p>
            <a:r>
              <a:rPr lang="en-US" dirty="0" smtClean="0">
                <a:latin typeface="Mongolian Baiti" pitchFamily="66" charset="0"/>
                <a:cs typeface="Mongolian Baiti" pitchFamily="66" charset="0"/>
              </a:rPr>
              <a:t>When immunity is acquired actively the individual has responded to the antigen and produces his own antibody.</a:t>
            </a:r>
          </a:p>
          <a:p>
            <a:r>
              <a:rPr lang="en-US" dirty="0" smtClean="0">
                <a:latin typeface="Mongolian Baiti" pitchFamily="66" charset="0"/>
                <a:cs typeface="Mongolian Baiti" pitchFamily="66" charset="0"/>
              </a:rPr>
              <a:t>In passive immunity it will occur when the individual receive specific antibodies produced by some one else.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smtClean="0"/>
              <a:t>NATURAL ACTIVE IMMUNITY</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is acquired by having the clinical symptoms.</a:t>
            </a:r>
          </a:p>
          <a:p>
            <a:r>
              <a:rPr lang="en-US" dirty="0" smtClean="0">
                <a:latin typeface="Mongolian Baiti" pitchFamily="66" charset="0"/>
                <a:cs typeface="Mongolian Baiti" pitchFamily="66" charset="0"/>
              </a:rPr>
              <a:t>Microorganism invade the body, grow and multiply in sufficient number to reduce the chemical features of the disease and in the cause of the disease, the antibodies are produced insufficient numbers to overcome the microorganism and the individual recovers.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lstStyle/>
          <a:p>
            <a:r>
              <a:rPr lang="en-US" b="1" dirty="0" smtClean="0"/>
              <a:t>CONT……………………..</a:t>
            </a:r>
            <a:endParaRPr lang="en-US" b="1" dirty="0"/>
          </a:p>
        </p:txBody>
      </p:sp>
      <p:sp>
        <p:nvSpPr>
          <p:cNvPr id="3" name="Content Placeholder 2"/>
          <p:cNvSpPr>
            <a:spLocks noGrp="1"/>
          </p:cNvSpPr>
          <p:nvPr>
            <p:ph idx="1"/>
          </p:nvPr>
        </p:nvSpPr>
        <p:spPr>
          <a:xfrm>
            <a:off x="457200" y="1981200"/>
            <a:ext cx="8229600" cy="4419600"/>
          </a:xfrm>
        </p:spPr>
        <p:txBody>
          <a:bodyPr/>
          <a:lstStyle/>
          <a:p>
            <a:r>
              <a:rPr lang="en-US" dirty="0" smtClean="0">
                <a:latin typeface="Mongolian Baiti" pitchFamily="66" charset="0"/>
                <a:cs typeface="Mongolian Baiti" pitchFamily="66" charset="0"/>
              </a:rPr>
              <a:t>This protection remains there and protects the body in future of the same disease.</a:t>
            </a:r>
          </a:p>
          <a:p>
            <a:r>
              <a:rPr lang="en-US" dirty="0" smtClean="0">
                <a:latin typeface="Mongolian Baiti" pitchFamily="66" charset="0"/>
                <a:cs typeface="Mongolian Baiti" pitchFamily="66" charset="0"/>
              </a:rPr>
              <a:t>Through sub-clinical infection, the individual is exposed to minute number of microorganism which are insufficient to give rise to recognizable symptoms but are sufficient to stimulate production of antibodies.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NATURAL PASSIVE IMMUNITY</a:t>
            </a:r>
            <a:endParaRPr lang="en-US"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It conferred by maternal antibodies that enter the fetal circulation via the placenta.</a:t>
            </a:r>
          </a:p>
          <a:p>
            <a:r>
              <a:rPr lang="en-US" dirty="0" smtClean="0">
                <a:latin typeface="Mongolian Baiti" pitchFamily="66" charset="0"/>
                <a:cs typeface="Mongolian Baiti" pitchFamily="66" charset="0"/>
              </a:rPr>
              <a:t>It may also enter the infant through colostrums or milk thus the infant makes no contribution in the production of this immunity and the immunity is thought to stay for a very short time(6 months).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6.xml><?xml version="1.0" encoding="utf-8"?>
<p:sld xmlns:r="http://schemas.openxmlformats.org/officeDocument/2006/relationships" xmlns:a="http://schemas.openxmlformats.org/drawingml/2006/main" xmlns:p="http://schemas.openxmlformats.org/presentationml/2006/main">
  <p:cSld>
    <p:spTree>
      <p:nvGrpSpPr>
        <p:cNvPr name="" id="1"/>
        <p:cNvGrpSpPr/>
        <p:nvPr/>
      </p:nvGrpSpPr>
      <p:grpSpPr>
        <a:xfrm flipH="false" flipV="false">
          <a:off x="0" y="0"/>
          <a:ext cy="0" cx="0"/>
          <a:chOff x="0" y="0"/>
          <a:chExt cy="0" cx="0"/>
        </a:xfrm>
      </p:grpSpPr>
      <p:sp>
        <p:nvSpPr>
          <p:cNvPr name="Title 1" id="2"/>
          <p:cNvSpPr>
            <a:spLocks noGrp="1"/>
          </p:cNvSpPr>
          <p:nvPr>
            <p:ph type="title"/>
          </p:nvPr>
        </p:nvSpPr>
        <p:spPr/>
        <p:txBody>
          <a:bodyPr/>
          <a:lstStyle/>
          <a:p>
            <a:r>
              <a:rPr b="1" smtClean="0" lang="en-US" dirty="0"/>
              <a:t>ARTIFICIAL ACTIVE </a:t>
            </a:r>
            <a:r>
              <a:rPr b="1" smtClean="0" lang="en-US" dirty="0"/>
              <a:t>IMMUNITY</a:t>
            </a:r>
            <a:endParaRPr b="1" lang="en-US" dirty="0"/>
          </a:p>
        </p:txBody>
      </p:sp>
      <p:sp>
        <p:nvSpPr>
          <p:cNvPr name="Content Placeholder 2" id="3"/>
          <p:cNvSpPr>
            <a:spLocks noGrp="1"/>
          </p:cNvSpPr>
          <p:nvPr>
            <p:ph idx="1"/>
          </p:nvPr>
        </p:nvSpPr>
        <p:spPr/>
        <p:txBody>
          <a:bodyPr/>
          <a:lstStyle/>
          <a:p>
            <a:r>
              <a:rPr smtClean="0" lang="en-US" dirty="0">
                <a:latin pitchFamily="66" charset="0" typeface="Mongolian Baiti"/>
                <a:cs pitchFamily="66" charset="0" typeface="Mongolian Baiti"/>
              </a:rPr>
              <a:t>It develops in response to introduction of antgen i</a:t>
            </a:r>
            <a:r>
              <a:rPr smtClean="0" lang="en-US" dirty="0">
                <a:latin pitchFamily="66" charset="0" typeface="Mongolian Baiti"/>
                <a:cs pitchFamily="66" charset="0" typeface="Mongolian Baiti"/>
              </a:rPr>
              <a:t>n to the body through vaccine which can be detoxicated toxin or life attenuated organism which retain their antigenic identity but cannot cause the disease. </a:t>
            </a:r>
            <a:endParaRPr lang="en-US" dirty="0">
              <a:latin pitchFamily="66" charset="0" typeface="Mongolian Baiti"/>
              <a:cs pitchFamily="66" charset="0" typeface="Mongolian Baiti"/>
            </a:endParaRPr>
          </a:p>
        </p:txBody>
      </p:sp>
    </p:spTree>
  </p:cSld>
  <p:clrMapOvr>
    <a:masterClrMapping/>
  </p:clrMapOvr>
  <p:timing>
    <p:tnLst>
      <p:par>
        <p:cTn restart="never" dur="indefinite" id="1" nodeType="clickEffec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ARTIFCIAL PASSIVE IMMUNITY</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is when an individual is given ready made antibodies from human or animal serum and can be given prophylactic ally or therapeutically. </a:t>
            </a:r>
          </a:p>
          <a:p>
            <a:pPr>
              <a:buFont typeface="Wingdings" pitchFamily="2" charset="2"/>
              <a:buChar char="Ø"/>
            </a:pPr>
            <a:r>
              <a:rPr lang="en-US" sz="2000" b="1" dirty="0" smtClean="0">
                <a:latin typeface="Mongolian Baiti" pitchFamily="66" charset="0"/>
                <a:cs typeface="Mongolian Baiti" pitchFamily="66" charset="0"/>
              </a:rPr>
              <a:t>SPECIFIC IMMUNITY COMPONENT IS DIVIDED IN TO TWO</a:t>
            </a:r>
          </a:p>
          <a:p>
            <a:r>
              <a:rPr lang="en-US" dirty="0" smtClean="0">
                <a:latin typeface="Mongolian Baiti" pitchFamily="66" charset="0"/>
                <a:cs typeface="Mongolian Baiti" pitchFamily="66" charset="0"/>
              </a:rPr>
              <a:t>Antibody mediated immunity( Humoral ) and lymphocytes responsible are B cells.</a:t>
            </a:r>
          </a:p>
          <a:p>
            <a:r>
              <a:rPr lang="en-US" dirty="0" smtClean="0">
                <a:latin typeface="Mongolian Baiti" pitchFamily="66" charset="0"/>
                <a:cs typeface="Mongolian Baiti" pitchFamily="66" charset="0"/>
              </a:rPr>
              <a:t>Cell mediated immunity and lymphocytes responsible are T cells.</a:t>
            </a:r>
          </a:p>
          <a:p>
            <a:r>
              <a:rPr lang="en-US" dirty="0" smtClean="0">
                <a:latin typeface="Mongolian Baiti" pitchFamily="66" charset="0"/>
                <a:cs typeface="Mongolian Baiti" pitchFamily="66" charset="0"/>
              </a:rPr>
              <a:t>Both of them  are closely related.</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3200" b="1" dirty="0" smtClean="0"/>
              <a:t>ANTIBODY MEDIATED/HUMORAL IMMUNITY</a:t>
            </a:r>
            <a:endParaRPr lang="en-US" sz="3200" b="1" dirty="0"/>
          </a:p>
        </p:txBody>
      </p:sp>
      <p:sp>
        <p:nvSpPr>
          <p:cNvPr id="3" name="Content Placeholder 2"/>
          <p:cNvSpPr>
            <a:spLocks noGrp="1"/>
          </p:cNvSpPr>
          <p:nvPr>
            <p:ph idx="1"/>
          </p:nvPr>
        </p:nvSpPr>
        <p:spPr>
          <a:xfrm>
            <a:off x="457200" y="1752600"/>
            <a:ext cx="8229600" cy="4876800"/>
          </a:xfrm>
        </p:spPr>
        <p:txBody>
          <a:bodyPr>
            <a:normAutofit/>
          </a:bodyPr>
          <a:lstStyle/>
          <a:p>
            <a:r>
              <a:rPr lang="en-US" dirty="0" smtClean="0">
                <a:latin typeface="Mongolian Baiti" pitchFamily="66" charset="0"/>
                <a:cs typeface="Mongolian Baiti" pitchFamily="66" charset="0"/>
              </a:rPr>
              <a:t>It involves the introduction of free circulating antibodies.</a:t>
            </a:r>
          </a:p>
          <a:p>
            <a:r>
              <a:rPr lang="en-US" dirty="0" smtClean="0">
                <a:latin typeface="Mongolian Baiti" pitchFamily="66" charset="0"/>
                <a:cs typeface="Mongolian Baiti" pitchFamily="66" charset="0"/>
              </a:rPr>
              <a:t>This immunity is determined by the antibodies by B lymphocytes which develops in the liver then moves in to the bone marrow.</a:t>
            </a:r>
          </a:p>
          <a:p>
            <a:r>
              <a:rPr lang="en-US" dirty="0" smtClean="0">
                <a:latin typeface="Mongolian Baiti" pitchFamily="66" charset="0"/>
                <a:cs typeface="Mongolian Baiti" pitchFamily="66" charset="0"/>
              </a:rPr>
              <a:t>Most of this B cells reside in the peripheral lymphoid organs which include spleen, lymph nodes and appendix.</a:t>
            </a:r>
          </a:p>
          <a:p>
            <a:r>
              <a:rPr lang="en-US" dirty="0" smtClean="0">
                <a:latin typeface="Mongolian Baiti" pitchFamily="66" charset="0"/>
                <a:cs typeface="Mongolian Baiti" pitchFamily="66" charset="0"/>
              </a:rPr>
              <a:t>When B cell encounter an antigen, transformation as well as proliferation takes place due to stimulation by the antigen and this will result in formation of memory cells  which are responsible for rapid report of similar antigen or infection which might occur in future.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b="1" dirty="0" smtClean="0"/>
              <a:t>CONT…………………</a:t>
            </a:r>
            <a:endParaRPr lang="en-US" b="1"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latin typeface="Mongolian Baiti" pitchFamily="66" charset="0"/>
                <a:cs typeface="Mongolian Baiti" pitchFamily="66" charset="0"/>
              </a:rPr>
              <a:t>They also diffuse and differentiate In to plasma cells which produce hum oral antibody immunity.</a:t>
            </a:r>
          </a:p>
          <a:p>
            <a:r>
              <a:rPr lang="en-US" dirty="0" smtClean="0">
                <a:latin typeface="Mongolian Baiti" pitchFamily="66" charset="0"/>
                <a:cs typeface="Mongolian Baiti" pitchFamily="66" charset="0"/>
              </a:rPr>
              <a:t>Plasma cells synthesizes and secretes antibodies through out their life span which is 18-48 hour.</a:t>
            </a:r>
          </a:p>
          <a:p>
            <a:r>
              <a:rPr lang="en-US" dirty="0" smtClean="0">
                <a:latin typeface="Mongolian Baiti" pitchFamily="66" charset="0"/>
                <a:cs typeface="Mongolian Baiti" pitchFamily="66" charset="0"/>
              </a:rPr>
              <a:t>For the B lymphocytes to produce antibodies required their has to be cooperation of the T lymphocytes and response to antigen. </a:t>
            </a:r>
          </a:p>
          <a:p>
            <a:r>
              <a:rPr lang="en-US" dirty="0" smtClean="0">
                <a:latin typeface="Mongolian Baiti" pitchFamily="66" charset="0"/>
                <a:cs typeface="Mongolian Baiti" pitchFamily="66" charset="0"/>
              </a:rPr>
              <a:t>The B and T lymphocytes circulate continuously between the blood and lymphoid organ e.g. spleen and they only settle on this organs when triggered by antigens.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IMMUNOLOGY</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the sciencetific study of the immune system. </a:t>
            </a:r>
            <a:endParaRPr lang="en-US" dirty="0">
              <a:latin typeface="Mongolian Baiti" pitchFamily="66" charset="0"/>
              <a:cs typeface="Mongolian Baiti" pitchFamily="66" charset="0"/>
            </a:endParaRPr>
          </a:p>
          <a:p>
            <a:r>
              <a:rPr lang="en-US" dirty="0" smtClean="0">
                <a:latin typeface="Mongolian Baiti" pitchFamily="66" charset="0"/>
                <a:cs typeface="Mongolian Baiti" pitchFamily="66" charset="0"/>
              </a:rPr>
              <a:t>The science that deal with immunity from disease and production of immunity.</a:t>
            </a:r>
          </a:p>
          <a:p>
            <a:r>
              <a:rPr lang="en-US" dirty="0" smtClean="0">
                <a:latin typeface="Mongolian Baiti" pitchFamily="66" charset="0"/>
                <a:cs typeface="Mongolian Baiti" pitchFamily="66" charset="0"/>
              </a:rPr>
              <a:t>It is the study of the process by which the body surrounded by polluted external environment defends and maintains the consistence of it is internal environment against invasion by foreign organism or the mutation or development of unwanted cells.</a:t>
            </a:r>
          </a:p>
          <a:p>
            <a:pPr>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b="1" dirty="0" smtClean="0"/>
              <a:t>ANTIBODIES</a:t>
            </a:r>
            <a:endParaRPr lang="en-US" b="1"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smtClean="0">
                <a:latin typeface="Mongolian Baiti" pitchFamily="66" charset="0"/>
                <a:cs typeface="Mongolian Baiti" pitchFamily="66" charset="0"/>
              </a:rPr>
              <a:t>This are protein synthesized and secreted by plasma cells in response to antigenic stimulus and they have the molecular properties of immunoglobulin.</a:t>
            </a:r>
          </a:p>
          <a:p>
            <a:r>
              <a:rPr lang="en-US" dirty="0" smtClean="0">
                <a:latin typeface="Mongolian Baiti" pitchFamily="66" charset="0"/>
                <a:cs typeface="Mongolian Baiti" pitchFamily="66" charset="0"/>
              </a:rPr>
              <a:t>The number of antibodies produced by antigenic stimulation depends on :</a:t>
            </a:r>
          </a:p>
          <a:p>
            <a:pPr lvl="1"/>
            <a:r>
              <a:rPr lang="en-US" dirty="0" smtClean="0">
                <a:latin typeface="Mongolian Baiti" pitchFamily="66" charset="0"/>
                <a:cs typeface="Mongolian Baiti" pitchFamily="66" charset="0"/>
              </a:rPr>
              <a:t>Amount of antigen.</a:t>
            </a:r>
          </a:p>
          <a:p>
            <a:pPr lvl="1"/>
            <a:r>
              <a:rPr lang="en-US" dirty="0" smtClean="0">
                <a:latin typeface="Mongolian Baiti" pitchFamily="66" charset="0"/>
                <a:cs typeface="Mongolian Baiti" pitchFamily="66" charset="0"/>
              </a:rPr>
              <a:t>The number of times the person is exposed to the same antigen.</a:t>
            </a:r>
          </a:p>
          <a:p>
            <a:pPr lvl="1"/>
            <a:r>
              <a:rPr lang="en-US" dirty="0" smtClean="0">
                <a:latin typeface="Mongolian Baiti" pitchFamily="66" charset="0"/>
                <a:cs typeface="Mongolian Baiti" pitchFamily="66" charset="0"/>
              </a:rPr>
              <a:t>Nature of antigen.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CLASSIFICATION OF IMMUNOGLOBULINS</a:t>
            </a:r>
            <a:endParaRPr lang="en-US" sz="3600" b="1" dirty="0"/>
          </a:p>
        </p:txBody>
      </p:sp>
      <p:sp>
        <p:nvSpPr>
          <p:cNvPr id="3" name="Content Placeholder 2"/>
          <p:cNvSpPr>
            <a:spLocks noGrp="1"/>
          </p:cNvSpPr>
          <p:nvPr>
            <p:ph idx="1"/>
          </p:nvPr>
        </p:nvSpPr>
        <p:spPr/>
        <p:txBody>
          <a:bodyPr>
            <a:normAutofit fontScale="92500" lnSpcReduction="10000"/>
          </a:bodyPr>
          <a:lstStyle/>
          <a:p>
            <a:pPr algn="ctr">
              <a:buNone/>
            </a:pPr>
            <a:r>
              <a:rPr lang="en-US" b="1" dirty="0" smtClean="0">
                <a:latin typeface="Mongolian Baiti" pitchFamily="66" charset="0"/>
                <a:cs typeface="Mongolian Baiti" pitchFamily="66" charset="0"/>
              </a:rPr>
              <a:t>IMMUNOGLOBULIN G(I g  G)</a:t>
            </a:r>
          </a:p>
          <a:p>
            <a:r>
              <a:rPr lang="en-US" dirty="0" smtClean="0">
                <a:latin typeface="Mongolian Baiti" pitchFamily="66" charset="0"/>
                <a:cs typeface="Mongolian Baiti" pitchFamily="66" charset="0"/>
              </a:rPr>
              <a:t>Is the most abundant immunoglobulin in fluids in blood stream and accounts for 80% of the total immunoglobulin in the body.</a:t>
            </a:r>
          </a:p>
          <a:p>
            <a:r>
              <a:rPr lang="en-US" dirty="0" smtClean="0">
                <a:latin typeface="Mongolian Baiti" pitchFamily="66" charset="0"/>
                <a:cs typeface="Mongolian Baiti" pitchFamily="66" charset="0"/>
              </a:rPr>
              <a:t>It bides in the antigens and serum as well as in the lymph of intercellular fluids.</a:t>
            </a:r>
          </a:p>
          <a:p>
            <a:r>
              <a:rPr lang="en-US" dirty="0" smtClean="0">
                <a:latin typeface="Mongolian Baiti" pitchFamily="66" charset="0"/>
                <a:cs typeface="Mongolian Baiti" pitchFamily="66" charset="0"/>
              </a:rPr>
              <a:t>It easily passed trough the placenta from the mother to the fetus to give passive protection to the fetus for the first six month</a:t>
            </a:r>
          </a:p>
          <a:p>
            <a:r>
              <a:rPr lang="en-US" b="1" dirty="0" smtClean="0">
                <a:latin typeface="Mongolian Baiti" pitchFamily="66" charset="0"/>
                <a:cs typeface="Mongolian Baiti" pitchFamily="66" charset="0"/>
              </a:rPr>
              <a:t>Functions are-</a:t>
            </a:r>
          </a:p>
          <a:p>
            <a:pPr lvl="1"/>
            <a:r>
              <a:rPr lang="en-US" dirty="0" smtClean="0">
                <a:latin typeface="Mongolian Baiti" pitchFamily="66" charset="0"/>
                <a:cs typeface="Mongolian Baiti" pitchFamily="66" charset="0"/>
              </a:rPr>
              <a:t>Responsible for neutralization of viruses and toxins</a:t>
            </a:r>
          </a:p>
          <a:p>
            <a:pPr lvl="1"/>
            <a:r>
              <a:rPr lang="en-US" dirty="0" smtClean="0">
                <a:latin typeface="Mongolian Baiti" pitchFamily="66" charset="0"/>
                <a:cs typeface="Mongolian Baiti" pitchFamily="66" charset="0"/>
              </a:rPr>
              <a:t>Facilitate phagocytosis.</a:t>
            </a:r>
          </a:p>
          <a:p>
            <a:pPr lvl="1"/>
            <a:r>
              <a:rPr lang="en-US" dirty="0" smtClean="0">
                <a:latin typeface="Mongolian Baiti" pitchFamily="66" charset="0"/>
                <a:cs typeface="Mongolian Baiti" pitchFamily="66" charset="0"/>
              </a:rPr>
              <a:t>Facilitate lysis/destruction of bacteria.</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IMMUNOGLOBULIN M(I g M)</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is the largest immunoglobulin in the blood stream.</a:t>
            </a:r>
          </a:p>
          <a:p>
            <a:r>
              <a:rPr lang="en-US" dirty="0" smtClean="0">
                <a:latin typeface="Mongolian Baiti" pitchFamily="66" charset="0"/>
                <a:cs typeface="Mongolian Baiti" pitchFamily="66" charset="0"/>
              </a:rPr>
              <a:t>It is less able to pass through the wall of capillaries.</a:t>
            </a:r>
          </a:p>
          <a:p>
            <a:r>
              <a:rPr lang="en-US" dirty="0" smtClean="0">
                <a:latin typeface="Mongolian Baiti" pitchFamily="66" charset="0"/>
                <a:cs typeface="Mongolian Baiti" pitchFamily="66" charset="0"/>
              </a:rPr>
              <a:t>It cant pass through the placenta.</a:t>
            </a:r>
          </a:p>
          <a:p>
            <a:r>
              <a:rPr lang="en-US" dirty="0" smtClean="0">
                <a:latin typeface="Mongolian Baiti" pitchFamily="66" charset="0"/>
                <a:cs typeface="Mongolian Baiti" pitchFamily="66" charset="0"/>
              </a:rPr>
              <a:t>It has strong ability to bide with antigen firmly thus it has high affinity for antigen.</a:t>
            </a:r>
          </a:p>
          <a:p>
            <a:r>
              <a:rPr lang="en-US" dirty="0" smtClean="0">
                <a:latin typeface="Mongolian Baiti" pitchFamily="66" charset="0"/>
                <a:cs typeface="Mongolian Baiti" pitchFamily="66" charset="0"/>
              </a:rPr>
              <a:t>Anew born has to synthesize it.</a:t>
            </a:r>
          </a:p>
          <a:p>
            <a:r>
              <a:rPr lang="en-US" b="1" dirty="0" smtClean="0">
                <a:latin typeface="Mongolian Baiti" pitchFamily="66" charset="0"/>
                <a:cs typeface="Mongolian Baiti" pitchFamily="66" charset="0"/>
              </a:rPr>
              <a:t>Functions are</a:t>
            </a:r>
            <a:r>
              <a:rPr lang="en-US" dirty="0" smtClean="0">
                <a:latin typeface="Mongolian Baiti" pitchFamily="66" charset="0"/>
                <a:cs typeface="Mongolian Baiti" pitchFamily="66" charset="0"/>
              </a:rPr>
              <a:t>:</a:t>
            </a:r>
          </a:p>
          <a:p>
            <a:r>
              <a:rPr lang="en-US" dirty="0" smtClean="0">
                <a:latin typeface="Mongolian Baiti" pitchFamily="66" charset="0"/>
                <a:cs typeface="Mongolian Baiti" pitchFamily="66" charset="0"/>
              </a:rPr>
              <a:t>Effective in compliment mediated lysis of microorganism.</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IMMMUNOGLUBULIN A(I g A)</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It is the second most abundant in blood,</a:t>
            </a:r>
          </a:p>
          <a:p>
            <a:r>
              <a:rPr lang="en-US" dirty="0" smtClean="0">
                <a:latin typeface="Mongolian Baiti" pitchFamily="66" charset="0"/>
                <a:cs typeface="Mongolian Baiti" pitchFamily="66" charset="0"/>
              </a:rPr>
              <a:t>Known as secretary antibody B manly because it is found in secretion specially secretion of the gastrointestinal  and respiratory tract.</a:t>
            </a:r>
          </a:p>
          <a:p>
            <a:r>
              <a:rPr lang="en-US" dirty="0" smtClean="0">
                <a:latin typeface="Mongolian Baiti" pitchFamily="66" charset="0"/>
                <a:cs typeface="Mongolian Baiti" pitchFamily="66" charset="0"/>
              </a:rPr>
              <a:t>The secretion include mucus tear saliva etc</a:t>
            </a:r>
          </a:p>
          <a:p>
            <a:r>
              <a:rPr lang="en-US" b="1" dirty="0" smtClean="0">
                <a:latin typeface="Mongolian Baiti" pitchFamily="66" charset="0"/>
                <a:cs typeface="Mongolian Baiti" pitchFamily="66" charset="0"/>
              </a:rPr>
              <a:t>Functions:</a:t>
            </a:r>
          </a:p>
          <a:p>
            <a:r>
              <a:rPr lang="en-US" dirty="0" smtClean="0">
                <a:latin typeface="Mongolian Baiti" pitchFamily="66" charset="0"/>
                <a:cs typeface="Mongolian Baiti" pitchFamily="66" charset="0"/>
              </a:rPr>
              <a:t>Protect body external opening and mucus membrane fro invasion by pathogens.</a:t>
            </a:r>
          </a:p>
          <a:p>
            <a:r>
              <a:rPr lang="en-US" dirty="0" smtClean="0">
                <a:latin typeface="Mongolian Baiti" pitchFamily="66" charset="0"/>
                <a:cs typeface="Mongolian Baiti" pitchFamily="66" charset="0"/>
              </a:rPr>
              <a:t>It limits bacterial over growth  in mucus surfaces.</a:t>
            </a:r>
          </a:p>
          <a:p>
            <a:r>
              <a:rPr lang="en-US" dirty="0" smtClean="0">
                <a:latin typeface="Mongolian Baiti" pitchFamily="66" charset="0"/>
                <a:cs typeface="Mongolian Baiti" pitchFamily="66" charset="0"/>
              </a:rPr>
              <a:t>Burnet called this septic paints of the mucus membrane.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IMMUNOGLOBULIN D(I g D)</a:t>
            </a:r>
            <a:endParaRPr lang="en-US"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This a serum antibody that may function as a control mechanism and mainly found on the surface of B lymphocytes.</a:t>
            </a:r>
          </a:p>
          <a:p>
            <a:r>
              <a:rPr lang="en-US" b="1" dirty="0" smtClean="0">
                <a:latin typeface="Mongolian Baiti" pitchFamily="66" charset="0"/>
                <a:cs typeface="Mongolian Baiti" pitchFamily="66" charset="0"/>
              </a:rPr>
              <a:t>Functions</a:t>
            </a:r>
            <a:r>
              <a:rPr lang="en-US" dirty="0" smtClean="0">
                <a:latin typeface="Mongolian Baiti" pitchFamily="66" charset="0"/>
                <a:cs typeface="Mongolian Baiti" pitchFamily="66" charset="0"/>
              </a:rPr>
              <a:t> :</a:t>
            </a:r>
          </a:p>
          <a:p>
            <a:pPr lvl="1"/>
            <a:r>
              <a:rPr lang="en-US" dirty="0" smtClean="0">
                <a:latin typeface="Mongolian Baiti" pitchFamily="66" charset="0"/>
                <a:cs typeface="Mongolian Baiti" pitchFamily="66" charset="0"/>
              </a:rPr>
              <a:t>Is not well understood but is though as a B lymphocytes receptor.</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IMUNNOGLOBIN E(I g E)</a:t>
            </a:r>
            <a:endParaRPr lang="en-US" b="1" dirty="0"/>
          </a:p>
        </p:txBody>
      </p:sp>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Also referred as B and K antibody in honor to the two men who discovered it.</a:t>
            </a:r>
          </a:p>
          <a:p>
            <a:r>
              <a:rPr lang="en-US" dirty="0" smtClean="0">
                <a:latin typeface="Mongolian Baiti" pitchFamily="66" charset="0"/>
                <a:cs typeface="Mongolian Baiti" pitchFamily="66" charset="0"/>
              </a:rPr>
              <a:t>Present in people with allergy, drug sensitivity, anaphylactic shock and helminthic infestation(worm infestation).</a:t>
            </a:r>
          </a:p>
          <a:p>
            <a:r>
              <a:rPr lang="en-US" dirty="0" smtClean="0">
                <a:latin typeface="Mongolian Baiti" pitchFamily="66" charset="0"/>
                <a:cs typeface="Mongolian Baiti" pitchFamily="66" charset="0"/>
              </a:rPr>
              <a:t>Are often bound to target cells as basophiles and mast cells.</a:t>
            </a:r>
          </a:p>
          <a:p>
            <a:r>
              <a:rPr lang="en-US" dirty="0" smtClean="0">
                <a:latin typeface="Mongolian Baiti" pitchFamily="66" charset="0"/>
                <a:cs typeface="Mongolian Baiti" pitchFamily="66" charset="0"/>
              </a:rPr>
              <a:t>It causes skin rashes seen on varies allergies.</a:t>
            </a:r>
          </a:p>
          <a:p>
            <a:r>
              <a:rPr lang="en-US" dirty="0" smtClean="0">
                <a:latin typeface="Mongolian Baiti" pitchFamily="66" charset="0"/>
                <a:cs typeface="Mongolian Baiti" pitchFamily="66" charset="0"/>
              </a:rPr>
              <a:t>Found in people who have had local reaction or hypersensitivity.</a:t>
            </a:r>
          </a:p>
          <a:p>
            <a:r>
              <a:rPr lang="en-US" b="1" dirty="0" smtClean="0">
                <a:latin typeface="Mongolian Baiti" pitchFamily="66" charset="0"/>
                <a:cs typeface="Mongolian Baiti" pitchFamily="66" charset="0"/>
              </a:rPr>
              <a:t>Function:</a:t>
            </a:r>
          </a:p>
          <a:p>
            <a:r>
              <a:rPr lang="en-US" dirty="0" smtClean="0">
                <a:latin typeface="Mongolian Baiti" pitchFamily="66" charset="0"/>
                <a:cs typeface="Mongolian Baiti" pitchFamily="66" charset="0"/>
              </a:rPr>
              <a:t>It plays a major role in allergic reactions</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2800" b="1" dirty="0" smtClean="0"/>
              <a:t>GENERAL FUNCTION OF ANTIBODIES</a:t>
            </a:r>
            <a:endParaRPr lang="en-US" sz="2800" b="1" dirty="0"/>
          </a:p>
        </p:txBody>
      </p:sp>
      <p:sp>
        <p:nvSpPr>
          <p:cNvPr id="3" name="Content Placeholder 2"/>
          <p:cNvSpPr>
            <a:spLocks noGrp="1"/>
          </p:cNvSpPr>
          <p:nvPr>
            <p:ph idx="1"/>
          </p:nvPr>
        </p:nvSpPr>
        <p:spPr>
          <a:xfrm>
            <a:off x="457200" y="1600200"/>
            <a:ext cx="8229600" cy="4953000"/>
          </a:xfrm>
        </p:spPr>
        <p:txBody>
          <a:bodyPr>
            <a:normAutofit/>
          </a:bodyPr>
          <a:lstStyle/>
          <a:p>
            <a:pPr algn="ctr">
              <a:buNone/>
            </a:pPr>
            <a:r>
              <a:rPr lang="en-US" b="1" dirty="0" smtClean="0"/>
              <a:t> FOUR MAIN FUNCTIONS</a:t>
            </a:r>
          </a:p>
          <a:p>
            <a:r>
              <a:rPr lang="en-US" b="1" dirty="0" smtClean="0">
                <a:latin typeface="Mongolian Baiti" pitchFamily="66" charset="0"/>
                <a:cs typeface="Mongolian Baiti" pitchFamily="66" charset="0"/>
              </a:rPr>
              <a:t>Toxin neutralization</a:t>
            </a:r>
          </a:p>
          <a:p>
            <a:pPr lvl="1"/>
            <a:r>
              <a:rPr lang="en-US" dirty="0" smtClean="0">
                <a:latin typeface="Mongolian Baiti" pitchFamily="66" charset="0"/>
                <a:cs typeface="Mongolian Baiti" pitchFamily="66" charset="0"/>
              </a:rPr>
              <a:t> antibodies which neutralizes toxins are called antitoxins and in order for it to be effective therapeutic treatment must be effected as fast as possible.</a:t>
            </a:r>
          </a:p>
          <a:p>
            <a:r>
              <a:rPr lang="en-US" b="1" dirty="0" smtClean="0">
                <a:latin typeface="Mongolian Baiti" pitchFamily="66" charset="0"/>
                <a:cs typeface="Mongolian Baiti" pitchFamily="66" charset="0"/>
              </a:rPr>
              <a:t>Virus neutralization</a:t>
            </a:r>
          </a:p>
          <a:p>
            <a:pPr lvl="1"/>
            <a:r>
              <a:rPr lang="en-US" dirty="0" smtClean="0">
                <a:latin typeface="Mongolian Baiti" pitchFamily="66" charset="0"/>
                <a:cs typeface="Mongolian Baiti" pitchFamily="66" charset="0"/>
              </a:rPr>
              <a:t> occurs when antibodies attach themselves to free virus which reduces action of the virus when in blood or mucus membrane. Neutralization is affected by coating of the virus with antibodies.</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b="1" dirty="0" smtClean="0"/>
              <a:t>Bactreolysis</a:t>
            </a:r>
          </a:p>
          <a:p>
            <a:pPr lvl="1"/>
            <a:r>
              <a:rPr lang="en-US" dirty="0" smtClean="0"/>
              <a:t> </a:t>
            </a:r>
            <a:r>
              <a:rPr lang="en-US" dirty="0" smtClean="0">
                <a:latin typeface="Mongolian Baiti" pitchFamily="66" charset="0"/>
                <a:cs typeface="Mongolian Baiti" pitchFamily="66" charset="0"/>
              </a:rPr>
              <a:t>Occurs when the antibodies attach themselves on the surface of the </a:t>
            </a:r>
            <a:r>
              <a:rPr lang="en-US" dirty="0" smtClean="0">
                <a:latin typeface="Mongolian Baiti" pitchFamily="66" charset="0"/>
                <a:cs typeface="Mongolian Baiti" pitchFamily="66" charset="0"/>
              </a:rPr>
              <a:t>bacteria.</a:t>
            </a:r>
            <a:endParaRPr lang="en-US" dirty="0" smtClean="0">
              <a:latin typeface="Mongolian Baiti" pitchFamily="66" charset="0"/>
              <a:cs typeface="Mongolian Baiti" pitchFamily="66" charset="0"/>
            </a:endParaRPr>
          </a:p>
          <a:p>
            <a:pPr lvl="1"/>
            <a:r>
              <a:rPr lang="en-US" dirty="0" smtClean="0">
                <a:latin typeface="Mongolian Baiti" pitchFamily="66" charset="0"/>
                <a:cs typeface="Mongolian Baiti" pitchFamily="66" charset="0"/>
              </a:rPr>
              <a:t> It is followed by the activation complement system. </a:t>
            </a:r>
          </a:p>
          <a:p>
            <a:pPr lvl="1"/>
            <a:r>
              <a:rPr lang="en-US" dirty="0" smtClean="0">
                <a:latin typeface="Mongolian Baiti" pitchFamily="66" charset="0"/>
                <a:cs typeface="Mongolian Baiti" pitchFamily="66" charset="0"/>
              </a:rPr>
              <a:t>Then production of holes in the bacterial cell wall.</a:t>
            </a:r>
          </a:p>
          <a:p>
            <a:pPr lvl="1"/>
            <a:r>
              <a:rPr lang="en-US" dirty="0" smtClean="0">
                <a:latin typeface="Mongolian Baiti" pitchFamily="66" charset="0"/>
                <a:cs typeface="Mongolian Baiti" pitchFamily="66" charset="0"/>
              </a:rPr>
              <a:t> When this occur the complements and enzymes enter in to the cell causing damages to the cytoplasmic membrane.</a:t>
            </a:r>
          </a:p>
          <a:p>
            <a:pPr lvl="1"/>
            <a:r>
              <a:rPr lang="en-US" dirty="0" smtClean="0">
                <a:latin typeface="Mongolian Baiti" pitchFamily="66" charset="0"/>
                <a:cs typeface="Mongolian Baiti" pitchFamily="66" charset="0"/>
              </a:rPr>
              <a:t> Then loss of selective permeability of the cells and eventually the cell dies.</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b="1" dirty="0" smtClean="0"/>
              <a:t>Opsonization</a:t>
            </a:r>
          </a:p>
          <a:p>
            <a:pPr lvl="1"/>
            <a:r>
              <a:rPr lang="en-US" dirty="0" smtClean="0">
                <a:latin typeface="Mongolian Baiti" pitchFamily="66" charset="0"/>
                <a:cs typeface="Mongolian Baiti" pitchFamily="66" charset="0"/>
              </a:rPr>
              <a:t>opsonin is an antibody present in blood  which renders the bacteria more easily destroyed by the phagocytes .</a:t>
            </a:r>
          </a:p>
          <a:p>
            <a:pPr lvl="1"/>
            <a:r>
              <a:rPr lang="en-US" dirty="0" smtClean="0">
                <a:latin typeface="Mongolian Baiti" pitchFamily="66" charset="0"/>
                <a:cs typeface="Mongolian Baiti" pitchFamily="66" charset="0"/>
              </a:rPr>
              <a:t>Important against capsulated pathogenic bacteria. </a:t>
            </a:r>
          </a:p>
          <a:p>
            <a:pPr lvl="1"/>
            <a:r>
              <a:rPr lang="en-US" dirty="0" smtClean="0">
                <a:latin typeface="Mongolian Baiti" pitchFamily="66" charset="0"/>
                <a:cs typeface="Mongolian Baiti" pitchFamily="66" charset="0"/>
              </a:rPr>
              <a:t>This opsonins are substances that will combine with surface components and increase susceptibility to phagocytosis.</a:t>
            </a:r>
          </a:p>
          <a:p>
            <a:pPr lvl="1"/>
            <a:r>
              <a:rPr lang="en-US" dirty="0" smtClean="0">
                <a:latin typeface="Mongolian Baiti" pitchFamily="66" charset="0"/>
                <a:cs typeface="Mongolian Baiti" pitchFamily="66" charset="0"/>
              </a:rPr>
              <a:t> Immunoglobulin G and M can also be obsonin, the antibodies become attached to specific antigen and this makes the microbe susceptible to phagocytosis.</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normAutofit/>
          </a:bodyPr>
          <a:lstStyle/>
          <a:p>
            <a:pPr algn="ctr"/>
            <a:r>
              <a:rPr lang="en-US" sz="3200" b="1" dirty="0" smtClean="0"/>
              <a:t>PLACENTA TRANSFER OF IMMUNOGLOULIN </a:t>
            </a:r>
            <a:endParaRPr lang="en-US" sz="3200" b="1" dirty="0"/>
          </a:p>
        </p:txBody>
      </p:sp>
      <p:sp>
        <p:nvSpPr>
          <p:cNvPr id="3" name="Content Placeholder 2"/>
          <p:cNvSpPr>
            <a:spLocks noGrp="1"/>
          </p:cNvSpPr>
          <p:nvPr>
            <p:ph idx="1"/>
          </p:nvPr>
        </p:nvSpPr>
        <p:spPr>
          <a:xfrm>
            <a:off x="457200" y="2286000"/>
            <a:ext cx="8229600" cy="4038600"/>
          </a:xfrm>
        </p:spPr>
        <p:txBody>
          <a:bodyPr>
            <a:normAutofit/>
          </a:bodyPr>
          <a:lstStyle/>
          <a:p>
            <a:r>
              <a:rPr lang="en-US" dirty="0" smtClean="0"/>
              <a:t>Maternal immunoglobulin G is transferred  to fetus across the placenta from  16</a:t>
            </a:r>
            <a:r>
              <a:rPr lang="en-US" baseline="30000" dirty="0" smtClean="0"/>
              <a:t>th</a:t>
            </a:r>
            <a:r>
              <a:rPr lang="en-US" dirty="0" smtClean="0"/>
              <a:t>  week onward.</a:t>
            </a:r>
          </a:p>
          <a:p>
            <a:r>
              <a:rPr lang="en-US" dirty="0" smtClean="0"/>
              <a:t>The passive transfer increases progressivelely with gestation and it is proportional to maternal immunoglubin  at full term.</a:t>
            </a:r>
          </a:p>
          <a:p>
            <a:r>
              <a:rPr lang="en-US" dirty="0" smtClean="0"/>
              <a:t>At full term the umbilical cord level of immunoglubin G are higher than that in the mothers blood.</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It is concerned with the search of vaccines for the vast range of infections, microbial and parasitic diseases thus the subject of immunology requires understanding of pathogenesis, diagnosis and treatment of hypersensitivity state of connective tissue  and autoimmune diseases and cancer .</a:t>
            </a:r>
          </a:p>
          <a:p>
            <a:r>
              <a:rPr lang="en-US" dirty="0" smtClean="0">
                <a:latin typeface="Mongolian Baiti" pitchFamily="66" charset="0"/>
                <a:cs typeface="Mongolian Baiti" pitchFamily="66" charset="0"/>
              </a:rPr>
              <a:t> Through the sturdy of immunology the advances in immunology have made it possible the transplantation of health organs to replace diseased ones e.g. kidney, heart, skin, blood vessels therefore it is afield where the search for further improvement is made.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CONT…………………</a:t>
            </a:r>
            <a:endParaRPr lang="en-US"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This immunoglobulin  will confer immunity 3-4 month after birth  to the baby.</a:t>
            </a:r>
          </a:p>
          <a:p>
            <a:r>
              <a:rPr lang="en-US" dirty="0" smtClean="0">
                <a:latin typeface="Mongolian Baiti" pitchFamily="66" charset="0"/>
                <a:cs typeface="Mongolian Baiti" pitchFamily="66" charset="0"/>
              </a:rPr>
              <a:t>Premature infants have lower immunoglubin G than those born at term.</a:t>
            </a:r>
          </a:p>
          <a:p>
            <a:r>
              <a:rPr lang="en-US" dirty="0" smtClean="0">
                <a:latin typeface="Mongolian Baiti" pitchFamily="66" charset="0"/>
                <a:cs typeface="Mongolian Baiti" pitchFamily="66" charset="0"/>
              </a:rPr>
              <a:t>Passively acquired immunoglubin G antibodies are responsible for protection of infants against viral and bacterial disease.</a:t>
            </a:r>
          </a:p>
          <a:p>
            <a:r>
              <a:rPr lang="en-US" dirty="0" smtClean="0">
                <a:latin typeface="Mongolian Baiti" pitchFamily="66" charset="0"/>
                <a:cs typeface="Mongolian Baiti" pitchFamily="66" charset="0"/>
              </a:rPr>
              <a:t> Antibodies induced in the mother in immunization by tetanus toxoid  pass through the placenta in the fetus  and will give protection for six weeks.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524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NORMAL DEVELOPMENT OF IMMUNOGLOBULIN.</a:t>
            </a:r>
          </a:p>
        </p:txBody>
      </p:sp>
      <p:sp>
        <p:nvSpPr>
          <p:cNvPr id="3" name="Content Placeholder 2"/>
          <p:cNvSpPr>
            <a:spLocks noGrp="1"/>
          </p:cNvSpPr>
          <p:nvPr>
            <p:ph idx="1"/>
          </p:nvPr>
        </p:nvSpPr>
        <p:spPr>
          <a:xfrm>
            <a:off x="457200" y="2438400"/>
            <a:ext cx="8229600" cy="3886200"/>
          </a:xfrm>
        </p:spPr>
        <p:txBody>
          <a:bodyPr>
            <a:normAutofit fontScale="92500"/>
          </a:bodyPr>
          <a:lstStyle/>
          <a:p>
            <a:r>
              <a:rPr lang="en-US" dirty="0" smtClean="0">
                <a:latin typeface="Mongolian Baiti" pitchFamily="66" charset="0"/>
                <a:cs typeface="Mongolian Baiti" pitchFamily="66" charset="0"/>
              </a:rPr>
              <a:t>The globulin synthesis starts before birth, after birth and in the 1</a:t>
            </a:r>
            <a:r>
              <a:rPr lang="en-US" baseline="30000" dirty="0" smtClean="0">
                <a:latin typeface="Mongolian Baiti" pitchFamily="66" charset="0"/>
                <a:cs typeface="Mongolian Baiti" pitchFamily="66" charset="0"/>
              </a:rPr>
              <a:t>st</a:t>
            </a:r>
            <a:r>
              <a:rPr lang="en-US" dirty="0" smtClean="0">
                <a:latin typeface="Mongolian Baiti" pitchFamily="66" charset="0"/>
                <a:cs typeface="Mongolian Baiti" pitchFamily="66" charset="0"/>
              </a:rPr>
              <a:t>  year of life.</a:t>
            </a:r>
          </a:p>
          <a:p>
            <a:r>
              <a:rPr lang="en-US" dirty="0" smtClean="0">
                <a:latin typeface="Mongolian Baiti" pitchFamily="66" charset="0"/>
                <a:cs typeface="Mongolian Baiti" pitchFamily="66" charset="0"/>
              </a:rPr>
              <a:t>It is synthesis increases quickly and this is mainly due to influence of antigenic challenge from the environment which includes infection  and contact through antigenic vaccines.</a:t>
            </a:r>
          </a:p>
          <a:p>
            <a:r>
              <a:rPr lang="en-US" dirty="0" smtClean="0">
                <a:latin typeface="Mongolian Baiti" pitchFamily="66" charset="0"/>
                <a:cs typeface="Mongolian Baiti" pitchFamily="66" charset="0"/>
              </a:rPr>
              <a:t>The new born is not capable of responding to many antigens as adults and this due to immunity immaturity. </a:t>
            </a:r>
          </a:p>
          <a:p>
            <a:r>
              <a:rPr lang="en-US" dirty="0" smtClean="0">
                <a:latin typeface="Mongolian Baiti" pitchFamily="66" charset="0"/>
                <a:cs typeface="Mongolian Baiti" pitchFamily="66" charset="0"/>
              </a:rPr>
              <a:t>In the antibody producing B cell lymphocytes and due to poor T and B lymphocytes cooperation.</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N/B- Passively transferred antibody especially at high levels  may suppress the response of infants to particular antigen and this has influenced the change of certain sub immunization  e.g. measles vaccine is not given until the baby is six month old when the placenta transferred antibodies  start going down.</a:t>
            </a:r>
          </a:p>
          <a:p>
            <a:r>
              <a:rPr lang="en-US" dirty="0" smtClean="0">
                <a:latin typeface="Mongolian Baiti" pitchFamily="66" charset="0"/>
                <a:cs typeface="Mongolian Baiti" pitchFamily="66" charset="0"/>
              </a:rPr>
              <a:t>A high level of other passively acquired immunity may also interfere with the formation of antibodies e.g. diphtheria and tetanus, especially  if you give DPT in the first week of life may influence the process of antibodies thus  it is given at the age of six weeks</a:t>
            </a:r>
            <a:r>
              <a:rPr lang="en-US" dirty="0" smtClean="0"/>
              <a:t>.</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ROLE OF LYMPHOCYTE IN ANTIBODY PRODUCTION</a:t>
            </a:r>
            <a:endParaRPr lang="en-US" sz="4000"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activation of B lymphocytes requires T helper cells which are a subject of the T lymphocytes.</a:t>
            </a:r>
          </a:p>
          <a:p>
            <a:r>
              <a:rPr lang="en-US" dirty="0" smtClean="0">
                <a:latin typeface="Mongolian Baiti" pitchFamily="66" charset="0"/>
                <a:cs typeface="Mongolian Baiti" pitchFamily="66" charset="0"/>
              </a:rPr>
              <a:t>They also require T suppresser cells which are subject of the T lymphocytes.</a:t>
            </a:r>
          </a:p>
          <a:p>
            <a:r>
              <a:rPr lang="en-US" dirty="0" smtClean="0">
                <a:latin typeface="Mongolian Baiti" pitchFamily="66" charset="0"/>
                <a:cs typeface="Mongolian Baiti" pitchFamily="66" charset="0"/>
              </a:rPr>
              <a:t>The  T and B are important in modulating the intensity of immune responses.</a:t>
            </a:r>
          </a:p>
          <a:p>
            <a:r>
              <a:rPr lang="en-US" dirty="0" smtClean="0">
                <a:latin typeface="Mongolian Baiti" pitchFamily="66" charset="0"/>
                <a:cs typeface="Mongolian Baiti" pitchFamily="66" charset="0"/>
              </a:rPr>
              <a:t>The role of T suppresser cells may e responsible for immune suppression as seen in many chronic infections and immune deficience syndrome.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t>
            </a:r>
            <a:endParaRPr lang="en-US" dirty="0"/>
          </a:p>
        </p:txBody>
      </p:sp>
      <p:sp>
        <p:nvSpPr>
          <p:cNvPr id="3" name="Content Placeholder 2"/>
          <p:cNvSpPr>
            <a:spLocks noGrp="1"/>
          </p:cNvSpPr>
          <p:nvPr>
            <p:ph idx="1"/>
          </p:nvPr>
        </p:nvSpPr>
        <p:spPr>
          <a:xfrm>
            <a:off x="609600" y="2057400"/>
            <a:ext cx="8229600" cy="5379720"/>
          </a:xfrm>
        </p:spPr>
        <p:txBody>
          <a:bodyPr>
            <a:normAutofit/>
          </a:bodyPr>
          <a:lstStyle/>
          <a:p>
            <a:r>
              <a:rPr lang="en-US" sz="2800" dirty="0" smtClean="0">
                <a:latin typeface="Mongolian Baiti" pitchFamily="66" charset="0"/>
                <a:cs typeface="Mongolian Baiti" pitchFamily="66" charset="0"/>
              </a:rPr>
              <a:t>It so called because it complements reaction of antibodies both in immune and allergic reaction.</a:t>
            </a:r>
          </a:p>
          <a:p>
            <a:r>
              <a:rPr lang="en-US" sz="2800" dirty="0" smtClean="0">
                <a:latin typeface="Mongolian Baiti" pitchFamily="66" charset="0"/>
                <a:cs typeface="Mongolian Baiti" pitchFamily="66" charset="0"/>
              </a:rPr>
              <a:t>It is composed of different serum proteins.</a:t>
            </a:r>
          </a:p>
          <a:p>
            <a:r>
              <a:rPr lang="en-US" sz="2800" dirty="0" smtClean="0">
                <a:latin typeface="Mongolian Baiti" pitchFamily="66" charset="0"/>
                <a:cs typeface="Mongolian Baiti" pitchFamily="66" charset="0"/>
              </a:rPr>
              <a:t>Involved in inflammation, chemo taxis and lyses of bacteria.</a:t>
            </a:r>
          </a:p>
          <a:p>
            <a:r>
              <a:rPr lang="en-US" sz="2800" dirty="0" smtClean="0">
                <a:latin typeface="Mongolian Baiti" pitchFamily="66" charset="0"/>
                <a:cs typeface="Mongolian Baiti" pitchFamily="66" charset="0"/>
              </a:rPr>
              <a:t>Consist of 11 serum proteins capable of interacting with each other antibodies and cell membrane.</a:t>
            </a:r>
          </a:p>
          <a:p>
            <a:r>
              <a:rPr lang="en-US" sz="2800" dirty="0" smtClean="0">
                <a:latin typeface="Mongolian Baiti" pitchFamily="66" charset="0"/>
                <a:cs typeface="Mongolian Baiti" pitchFamily="66" charset="0"/>
              </a:rPr>
              <a:t>The complement is activated or stimulated in two many ways which include classical and alternate path way.</a:t>
            </a:r>
            <a:endParaRPr lang="en-US" sz="28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CLASSICALPARTH WAY</a:t>
            </a:r>
            <a:endParaRPr lang="en-US" b="1" dirty="0"/>
          </a:p>
        </p:txBody>
      </p:sp>
      <p:sp>
        <p:nvSpPr>
          <p:cNvPr id="3" name="Content Placeholder 2"/>
          <p:cNvSpPr>
            <a:spLocks noGrp="1"/>
          </p:cNvSpPr>
          <p:nvPr>
            <p:ph idx="1"/>
          </p:nvPr>
        </p:nvSpPr>
        <p:spPr/>
        <p:txBody>
          <a:bodyPr>
            <a:normAutofit/>
          </a:bodyPr>
          <a:lstStyle/>
          <a:p>
            <a:r>
              <a:rPr lang="en-US" sz="3200" dirty="0" smtClean="0">
                <a:latin typeface="Mongolian Baiti" pitchFamily="66" charset="0"/>
                <a:cs typeface="Mongolian Baiti" pitchFamily="66" charset="0"/>
              </a:rPr>
              <a:t>Occur when immunoglubin M or G combine with specific antigens and they activate or complement one (C1) and then other in one or more numerical order.</a:t>
            </a:r>
          </a:p>
          <a:p>
            <a:r>
              <a:rPr lang="en-US" sz="3200" dirty="0" smtClean="0">
                <a:latin typeface="Mongolian Baiti" pitchFamily="66" charset="0"/>
                <a:cs typeface="Mongolian Baiti" pitchFamily="66" charset="0"/>
              </a:rPr>
              <a:t>When C1 is activated this sequentially activates C4, C2 and C3 which is the factor present in the largest amount of normal serum</a:t>
            </a:r>
            <a:r>
              <a:rPr lang="en-US" sz="3200" dirty="0" smtClean="0"/>
              <a: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N/B a simple of activated c1, c4 and c2 activates many molecules of c3 producing a multiple effect.</a:t>
            </a:r>
          </a:p>
          <a:p>
            <a:r>
              <a:rPr lang="en-US" dirty="0" smtClean="0">
                <a:latin typeface="Mongolian Baiti" pitchFamily="66" charset="0"/>
                <a:cs typeface="Mongolian Baiti" pitchFamily="66" charset="0"/>
              </a:rPr>
              <a:t>Some of the activated c3 molecules break up and release small molecules called C3 a while the C 3 b remain attached to the antigen</a:t>
            </a:r>
          </a:p>
          <a:p>
            <a:r>
              <a:rPr lang="en-US" dirty="0" smtClean="0">
                <a:latin typeface="Mongolian Baiti" pitchFamily="66" charset="0"/>
                <a:cs typeface="Mongolian Baiti" pitchFamily="66" charset="0"/>
              </a:rPr>
              <a:t>C3A function as anaphylotoxins  and chemotaxin causing release of histamine and other kinins( polypeptides occurring naturally which acts as vassal dilators) and all this are from the mast cells.</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To produce vassal dilation increased vascular permeability, b……while C3 a as chemo toxin it attracts polymorphs and other inflammatory sign.</a:t>
            </a:r>
          </a:p>
          <a:p>
            <a:r>
              <a:rPr lang="en-US" dirty="0" smtClean="0">
                <a:latin typeface="Mongolian Baiti" pitchFamily="66" charset="0"/>
                <a:cs typeface="Mongolian Baiti" pitchFamily="66" charset="0"/>
              </a:rPr>
              <a:t>C3 is combined with C 1,C4 and C 2 on the antigen surface and induce action of macrophages and polymorphs which are involved in phagocytosis.</a:t>
            </a:r>
          </a:p>
          <a:p>
            <a:r>
              <a:rPr lang="en-US" dirty="0" smtClean="0">
                <a:latin typeface="Mongolian Baiti" pitchFamily="66" charset="0"/>
                <a:cs typeface="Mongolian Baiti" pitchFamily="66" charset="0"/>
              </a:rPr>
              <a:t>\it stimulated the alternated pathway by activation more C 3 molecules.</a:t>
            </a:r>
          </a:p>
          <a:p>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activated C3 in turn activated C5, C6 and C7 which will circulate as trio molecules Ac 5 a and at this stage a small C5a is released and it has the same effect as C3 a.</a:t>
            </a:r>
          </a:p>
          <a:p>
            <a:r>
              <a:rPr lang="en-US" dirty="0" smtClean="0">
                <a:latin typeface="Mongolian Baiti" pitchFamily="66" charset="0"/>
                <a:cs typeface="Mongolian Baiti" pitchFamily="66" charset="0"/>
              </a:rPr>
              <a:t>The activated C5, C6 and C7 trio molecules also has chemo taxis factor.</a:t>
            </a:r>
          </a:p>
          <a:p>
            <a:r>
              <a:rPr lang="en-US" dirty="0" smtClean="0">
                <a:latin typeface="Mongolian Baiti" pitchFamily="66" charset="0"/>
                <a:cs typeface="Mongolian Baiti" pitchFamily="66" charset="0"/>
              </a:rPr>
              <a:t>finally c8 and c9 are activated and this produce membrane damage.</a:t>
            </a:r>
          </a:p>
          <a:p>
            <a:r>
              <a:rPr lang="en-US" dirty="0" smtClean="0">
                <a:latin typeface="Mongolian Baiti" pitchFamily="66" charset="0"/>
                <a:cs typeface="Mongolian Baiti" pitchFamily="66" charset="0"/>
              </a:rPr>
              <a:t>if this reaction take place on a red blood cell.</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ALTERNATE PATH WAYS </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This is a highly complex mechanism involving properdin of serum protein and many other enzymes.</a:t>
            </a:r>
          </a:p>
          <a:p>
            <a:r>
              <a:rPr lang="en-US" dirty="0" smtClean="0">
                <a:latin typeface="Mongolian Baiti" pitchFamily="66" charset="0"/>
                <a:cs typeface="Mongolian Baiti" pitchFamily="66" charset="0"/>
              </a:rPr>
              <a:t>In the other pathway the microorganism and their component pass the early stage of complement and activate C 3 directly.</a:t>
            </a:r>
          </a:p>
          <a:p>
            <a:r>
              <a:rPr lang="en-US" dirty="0" smtClean="0">
                <a:latin typeface="Mongolian Baiti" pitchFamily="66" charset="0"/>
                <a:cs typeface="Mongolian Baiti" pitchFamily="66" charset="0"/>
              </a:rPr>
              <a:t>When C 3is activated it splits in two biologically active components c3a and c3b</a:t>
            </a:r>
          </a:p>
          <a:p>
            <a:r>
              <a:rPr lang="en-US" dirty="0" smtClean="0">
                <a:latin typeface="Mongolian Baiti" pitchFamily="66" charset="0"/>
                <a:cs typeface="Mongolian Baiti" pitchFamily="66" charset="0"/>
              </a:rPr>
              <a:t>N/B the pathways </a:t>
            </a:r>
            <a:r>
              <a:rPr lang="en-US" dirty="0" smtClean="0">
                <a:latin typeface="Mongolian Baiti" pitchFamily="66" charset="0"/>
                <a:cs typeface="Mongolian Baiti" pitchFamily="66" charset="0"/>
              </a:rPr>
              <a:t>function </a:t>
            </a:r>
            <a:r>
              <a:rPr lang="en-US" dirty="0" smtClean="0">
                <a:latin typeface="Mongolian Baiti" pitchFamily="66" charset="0"/>
                <a:cs typeface="Mongolian Baiti" pitchFamily="66" charset="0"/>
              </a:rPr>
              <a:t>together in any defenses or any hypersensitivity activity since c3 from classical pathway can alternate path ways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IMMUNITY</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This is the resisting power of the body to toxins of invading bacteria shown by the presence of neutralizing anti toxins in blood thus it refers to as  the resistance of a host against invasion by pathogenic organism or pathogenic toxin. </a:t>
            </a:r>
          </a:p>
          <a:p>
            <a:r>
              <a:rPr lang="en-US" dirty="0" smtClean="0">
                <a:latin typeface="Mongolian Baiti" pitchFamily="66" charset="0"/>
                <a:cs typeface="Mongolian Baiti" pitchFamily="66" charset="0"/>
              </a:rPr>
              <a:t>It is usually called a double edged sword this means one side may be beneficial as in protection it provide from infection, or  it may be harmful as in the immune destruction of a vitally needed transplant.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ongolian Baiti" pitchFamily="66" charset="0"/>
                <a:cs typeface="Mongolian Baiti" pitchFamily="66" charset="0"/>
              </a:rPr>
              <a:t>Effect of complement inflammation</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Enhances inflammatory responses and phagocytosis.</a:t>
            </a:r>
          </a:p>
          <a:p>
            <a:r>
              <a:rPr lang="en-US" dirty="0" smtClean="0">
                <a:latin typeface="Mongolian Baiti" pitchFamily="66" charset="0"/>
                <a:cs typeface="Mongolian Baiti" pitchFamily="66" charset="0"/>
              </a:rPr>
              <a:t>C3 and C5…… while c5 causes chemo taxis migration of the polymorph nucleus cells to antigen  to areas of antibody of antigen interaction and this way promotes local inflammation and phagocytosis of invading microorganism. It aids in neutralizing toxins of certain microorganism.</a:t>
            </a:r>
          </a:p>
          <a:p>
            <a:r>
              <a:rPr lang="en-US" dirty="0" smtClean="0">
                <a:latin typeface="Mongolian Baiti" pitchFamily="66" charset="0"/>
                <a:cs typeface="Mongolian Baiti" pitchFamily="66" charset="0"/>
              </a:rPr>
              <a:t>Causes bacterial wall lesions once activated which leads to formation of holes in the cell wall.</a:t>
            </a:r>
          </a:p>
          <a:p>
            <a:r>
              <a:rPr lang="en-US" dirty="0" smtClean="0">
                <a:latin typeface="Mongolian Baiti" pitchFamily="66" charset="0"/>
                <a:cs typeface="Mongolian Baiti" pitchFamily="66" charset="0"/>
              </a:rPr>
              <a:t>It enhances the killing of large parasite by the antibodies.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ESSENTIAL CHARACTERISTIC OF ACTIVE IMMUNITY</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sz="2800" b="1" dirty="0" smtClean="0">
                <a:latin typeface="Mongolian Baiti" pitchFamily="66" charset="0"/>
                <a:cs typeface="Mongolian Baiti" pitchFamily="66" charset="0"/>
              </a:rPr>
              <a:t>Recognition</a:t>
            </a:r>
          </a:p>
          <a:p>
            <a:r>
              <a:rPr lang="en-US" dirty="0" smtClean="0">
                <a:latin typeface="Mongolian Baiti" pitchFamily="66" charset="0"/>
                <a:cs typeface="Mongolian Baiti" pitchFamily="66" charset="0"/>
              </a:rPr>
              <a:t>This the ability of the cell of the body to recognize foreign substances as being distinct or deferent from cell tissue.</a:t>
            </a:r>
          </a:p>
          <a:p>
            <a:r>
              <a:rPr lang="en-US" dirty="0" smtClean="0">
                <a:latin typeface="Mongolian Baiti" pitchFamily="66" charset="0"/>
                <a:cs typeface="Mongolian Baiti" pitchFamily="66" charset="0"/>
              </a:rPr>
              <a:t>The following substance recognized are refereed to as antigens.</a:t>
            </a:r>
          </a:p>
          <a:p>
            <a:r>
              <a:rPr lang="en-US" dirty="0" smtClean="0">
                <a:latin typeface="Mongolian Baiti" pitchFamily="66" charset="0"/>
                <a:cs typeface="Mongolian Baiti" pitchFamily="66" charset="0"/>
              </a:rPr>
              <a:t>Both  B and T lymphocytes are ale to recognize this antigens which are  capable of stimulating an immune response in a host and react specifically  with the resultant antibodies or cells.</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normAutofit/>
          </a:bodyPr>
          <a:lstStyle/>
          <a:p>
            <a:pPr algn="ctr"/>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B and T lymphocytes are able to recognize by means of specific membrane receptor when antigen gains entry in the body the few lymphocytes which process the surface respond to the antigen by multiplication and differentiation</a:t>
            </a:r>
          </a:p>
          <a:p>
            <a:r>
              <a:rPr lang="en-US" dirty="0" smtClean="0">
                <a:latin typeface="Mongolian Baiti" pitchFamily="66" charset="0"/>
                <a:cs typeface="Mongolian Baiti" pitchFamily="66" charset="0"/>
              </a:rPr>
              <a:t>N/B the cell in the body which recognize antigen are the small lymphocytes thus called immuno competent cells, they are actively motile and not phagocytic and they have no well developed endoplasmic reticulum unlike the plasma cells.</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Mongolian Baiti" pitchFamily="66" charset="0"/>
                <a:cs typeface="Mongolian Baiti" pitchFamily="66" charset="0"/>
              </a:rPr>
              <a:t>CONT………………………….</a:t>
            </a:r>
            <a:endParaRPr lang="en-US"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sz="3000" b="1" dirty="0" smtClean="0">
                <a:latin typeface="Mongolian Baiti" pitchFamily="66" charset="0"/>
                <a:cs typeface="Mongolian Baiti" pitchFamily="66" charset="0"/>
              </a:rPr>
              <a:t>Specificity</a:t>
            </a:r>
          </a:p>
          <a:p>
            <a:r>
              <a:rPr lang="en-US" dirty="0" smtClean="0">
                <a:latin typeface="Mongolian Baiti" pitchFamily="66" charset="0"/>
                <a:cs typeface="Mongolian Baiti" pitchFamily="66" charset="0"/>
              </a:rPr>
              <a:t>Refer to specific production of antibodies followed by stimulation by a specific antigen.</a:t>
            </a:r>
          </a:p>
          <a:p>
            <a:r>
              <a:rPr lang="en-US" dirty="0" smtClean="0">
                <a:latin typeface="Mongolian Baiti" pitchFamily="66" charset="0"/>
                <a:cs typeface="Mongolian Baiti" pitchFamily="66" charset="0"/>
              </a:rPr>
              <a:t>When B cells are stimulated by a specific antigen the secrete antibodies with appropriate specificity for the antigen which triggered  the cells  since the original face of recognition of antigen is specific the resultant antibodies are specific there fore antibody and antigen reaction is likened to lock and key mechanism.</a:t>
            </a:r>
          </a:p>
          <a:p>
            <a:r>
              <a:rPr lang="en-US" dirty="0" smtClean="0">
                <a:latin typeface="Mongolian Baiti" pitchFamily="66" charset="0"/>
                <a:cs typeface="Mongolian Baiti" pitchFamily="66" charset="0"/>
              </a:rPr>
              <a:t>Each B lymphocytes ahs on it is surface antigen binding sites for specific or particular antigen.</a:t>
            </a:r>
          </a:p>
          <a:p>
            <a:r>
              <a:rPr lang="en-US" dirty="0" smtClean="0">
                <a:latin typeface="Mongolian Baiti" pitchFamily="66" charset="0"/>
                <a:cs typeface="Mongolian Baiti" pitchFamily="66" charset="0"/>
              </a:rPr>
              <a:t>Antigen is bound by receptor that give it the best fit.</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sz="3000" b="1" dirty="0" smtClean="0">
                <a:latin typeface="Mongolian Baiti" pitchFamily="66" charset="0"/>
                <a:cs typeface="Mongolian Baiti" pitchFamily="66" charset="0"/>
              </a:rPr>
              <a:t>Immunological memory</a:t>
            </a:r>
            <a:endParaRPr lang="en-US" dirty="0" smtClean="0">
              <a:latin typeface="Mongolian Baiti" pitchFamily="66" charset="0"/>
              <a:cs typeface="Mongolian Baiti" pitchFamily="66" charset="0"/>
            </a:endParaRPr>
          </a:p>
          <a:p>
            <a:r>
              <a:rPr lang="en-US" dirty="0" smtClean="0">
                <a:latin typeface="Mongolian Baiti" pitchFamily="66" charset="0"/>
                <a:cs typeface="Mongolian Baiti" pitchFamily="66" charset="0"/>
              </a:rPr>
              <a:t>Memory is an important distinction between active and passive forms of specific immunity.</a:t>
            </a:r>
          </a:p>
          <a:p>
            <a:r>
              <a:rPr lang="en-US" dirty="0" smtClean="0">
                <a:latin typeface="Mongolian Baiti" pitchFamily="66" charset="0"/>
                <a:cs typeface="Mongolian Baiti" pitchFamily="66" charset="0"/>
              </a:rPr>
              <a:t>Immunological response has binding memory  that occur as a result of formation of memory cell following antigenic stimulation.</a:t>
            </a:r>
          </a:p>
          <a:p>
            <a:r>
              <a:rPr lang="en-US" dirty="0" smtClean="0">
                <a:latin typeface="Mongolian Baiti" pitchFamily="66" charset="0"/>
                <a:cs typeface="Mongolian Baiti" pitchFamily="66" charset="0"/>
              </a:rPr>
              <a:t>Memory are specifically sensitized  and responsible for the faster and greater to the antigen which occurs when the antigen is encountered again.</a:t>
            </a:r>
          </a:p>
          <a:p>
            <a:r>
              <a:rPr lang="en-US" dirty="0" smtClean="0">
                <a:latin typeface="Mongolian Baiti" pitchFamily="66" charset="0"/>
                <a:cs typeface="Mongolian Baiti" pitchFamily="66" charset="0"/>
              </a:rPr>
              <a:t>Incase of B lymphocytes memory is illustrated by measuring the antibody level produced over a period of time in response to repeated antigenic stimuli.</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Mongolian Baiti" pitchFamily="66" charset="0"/>
                <a:cs typeface="Mongolian Baiti" pitchFamily="66" charset="0"/>
              </a:rPr>
              <a:t>In primary response e.g. when giving first dose of vaccine an antibody can first be detected from the </a:t>
            </a:r>
            <a:r>
              <a:rPr lang="en-US" dirty="0" smtClean="0">
                <a:latin typeface="Mongolian Baiti" pitchFamily="66" charset="0"/>
                <a:cs typeface="Mongolian Baiti" pitchFamily="66" charset="0"/>
              </a:rPr>
              <a:t>5</a:t>
            </a:r>
            <a:r>
              <a:rPr lang="en-US" baseline="30000" dirty="0" smtClean="0">
                <a:latin typeface="Mongolian Baiti" pitchFamily="66" charset="0"/>
                <a:cs typeface="Mongolian Baiti" pitchFamily="66" charset="0"/>
              </a:rPr>
              <a:t>th </a:t>
            </a:r>
            <a:r>
              <a:rPr lang="en-US" sz="3000" baseline="30000" dirty="0" smtClean="0">
                <a:latin typeface="Mongolian Baiti" pitchFamily="66" charset="0"/>
                <a:cs typeface="Mongolian Baiti" pitchFamily="66" charset="0"/>
              </a:rPr>
              <a:t>day</a:t>
            </a:r>
            <a:r>
              <a:rPr lang="en-US" dirty="0" smtClean="0">
                <a:latin typeface="Mongolian Baiti" pitchFamily="66" charset="0"/>
                <a:cs typeface="Mongolian Baiti" pitchFamily="66" charset="0"/>
              </a:rPr>
              <a:t> </a:t>
            </a:r>
            <a:r>
              <a:rPr lang="en-US" dirty="0" smtClean="0">
                <a:latin typeface="Mongolian Baiti" pitchFamily="66" charset="0"/>
                <a:cs typeface="Mongolian Baiti" pitchFamily="66" charset="0"/>
              </a:rPr>
              <a:t>after the stimuli.</a:t>
            </a:r>
          </a:p>
          <a:p>
            <a:r>
              <a:rPr lang="en-US" dirty="0" smtClean="0">
                <a:latin typeface="Mongolian Baiti" pitchFamily="66" charset="0"/>
                <a:cs typeface="Mongolian Baiti" pitchFamily="66" charset="0"/>
              </a:rPr>
              <a:t>The peak stimulus is about the 14</a:t>
            </a:r>
            <a:r>
              <a:rPr lang="en-US" baseline="30000" dirty="0" smtClean="0">
                <a:latin typeface="Mongolian Baiti" pitchFamily="66" charset="0"/>
                <a:cs typeface="Mongolian Baiti" pitchFamily="66" charset="0"/>
              </a:rPr>
              <a:t>th</a:t>
            </a:r>
            <a:r>
              <a:rPr lang="en-US" dirty="0" smtClean="0">
                <a:latin typeface="Mongolian Baiti" pitchFamily="66" charset="0"/>
                <a:cs typeface="Mongolian Baiti" pitchFamily="66" charset="0"/>
              </a:rPr>
              <a:t> day.</a:t>
            </a:r>
          </a:p>
          <a:p>
            <a:r>
              <a:rPr lang="en-US" dirty="0" smtClean="0">
                <a:latin typeface="Mongolian Baiti" pitchFamily="66" charset="0"/>
                <a:cs typeface="Mongolian Baiti" pitchFamily="66" charset="0"/>
              </a:rPr>
              <a:t>The antibody level start falling and usually becomes an recordable within a month or two</a:t>
            </a:r>
          </a:p>
          <a:p>
            <a:r>
              <a:rPr lang="en-US" dirty="0" smtClean="0">
                <a:latin typeface="Mongolian Baiti" pitchFamily="66" charset="0"/>
                <a:cs typeface="Mongolian Baiti" pitchFamily="66" charset="0"/>
              </a:rPr>
              <a:t>When a booster injection is given the body is sensitized and is ready with it is specific memory cell to respond more rapidly strongly and lastly/.</a:t>
            </a:r>
          </a:p>
          <a:p>
            <a:r>
              <a:rPr lang="en-US" dirty="0" smtClean="0">
                <a:latin typeface="Mongolian Baiti" pitchFamily="66" charset="0"/>
                <a:cs typeface="Mongolian Baiti" pitchFamily="66" charset="0"/>
              </a:rPr>
              <a:t>High level of antibodies appear with for 22 -42 hours and persist for much longer.</a:t>
            </a:r>
          </a:p>
          <a:p>
            <a:r>
              <a:rPr lang="en-US" dirty="0" smtClean="0">
                <a:latin typeface="Mongolian Baiti" pitchFamily="66" charset="0"/>
                <a:cs typeface="Mongolian Baiti" pitchFamily="66" charset="0"/>
              </a:rPr>
              <a:t>The quality of this antibodies is more specific and antigenic antibody response is far much firmer than primary response</a:t>
            </a:r>
            <a:r>
              <a:rPr lang="en-US" dirty="0" smtClean="0"/>
              <a:t>.</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ongolian Baiti" pitchFamily="66" charset="0"/>
                <a:cs typeface="Mongolian Baiti" pitchFamily="66" charset="0"/>
              </a:rPr>
              <a:t>	</a:t>
            </a:r>
            <a:r>
              <a:rPr lang="en-US" b="1" dirty="0" smtClean="0">
                <a:latin typeface="Mongolian Baiti" pitchFamily="66" charset="0"/>
                <a:cs typeface="Mongolian Baiti" pitchFamily="66" charset="0"/>
              </a:rPr>
              <a:t>SELF MEDIATED</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This the term that refer to the immune response that can be transferred to non immunized recipient by T Lymphocytes but not by antibodies.</a:t>
            </a:r>
          </a:p>
          <a:p>
            <a:r>
              <a:rPr lang="en-US" dirty="0" smtClean="0">
                <a:latin typeface="Mongolian Baiti" pitchFamily="66" charset="0"/>
                <a:cs typeface="Mongolian Baiti" pitchFamily="66" charset="0"/>
              </a:rPr>
              <a:t>The T lymphocytes are found in the stomach and are also called the thymus derived lymphocytes.</a:t>
            </a:r>
          </a:p>
          <a:p>
            <a:r>
              <a:rPr lang="en-US" dirty="0" smtClean="0">
                <a:latin typeface="Mongolian Baiti" pitchFamily="66" charset="0"/>
                <a:cs typeface="Mongolian Baiti" pitchFamily="66" charset="0"/>
              </a:rPr>
              <a:t>The T lymphocytes live the thymus and circulate in the blood stream and lymphatic vessels and also migrate through the intercellular space.</a:t>
            </a:r>
          </a:p>
          <a:p>
            <a:r>
              <a:rPr lang="en-US" dirty="0" smtClean="0">
                <a:latin typeface="Mongolian Baiti" pitchFamily="66" charset="0"/>
                <a:cs typeface="Mongolian Baiti" pitchFamily="66" charset="0"/>
              </a:rPr>
              <a:t>When the T cells are triggered by the antigen they undergo transformation into blast cell and this are large primitive cells with small nuclei.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blast cell differentiate in to effectors killer cells and memory cells.</a:t>
            </a:r>
          </a:p>
          <a:p>
            <a:r>
              <a:rPr lang="en-US" dirty="0" smtClean="0">
                <a:latin typeface="Mongolian Baiti" pitchFamily="66" charset="0"/>
                <a:cs typeface="Mongolian Baiti" pitchFamily="66" charset="0"/>
              </a:rPr>
              <a:t>The effectors killer cells can cause cellular to cancerous cells.</a:t>
            </a:r>
          </a:p>
          <a:p>
            <a:r>
              <a:rPr lang="en-US" dirty="0" smtClean="0">
                <a:latin typeface="Mongolian Baiti" pitchFamily="66" charset="0"/>
                <a:cs typeface="Mongolian Baiti" pitchFamily="66" charset="0"/>
              </a:rPr>
              <a:t>During the process of proliferation of the T cells, lymphokins(active protein factor) are secreted.</a:t>
            </a:r>
          </a:p>
          <a:p>
            <a:r>
              <a:rPr lang="en-US" dirty="0" smtClean="0">
                <a:latin typeface="Mongolian Baiti" pitchFamily="66" charset="0"/>
                <a:cs typeface="Mongolian Baiti" pitchFamily="66" charset="0"/>
              </a:rPr>
              <a:t>They recruit and activate macrophages which deal with parasite and microorganism.</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BIOLOGICAL SIGNIFICANCE OF CELL MEDIATED IMMUNITY</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a:xfrm>
            <a:off x="457200" y="1935480"/>
            <a:ext cx="8229600" cy="3474720"/>
          </a:xfrm>
        </p:spPr>
        <p:txBody>
          <a:bodyPr/>
          <a:lstStyle/>
          <a:p>
            <a:r>
              <a:rPr lang="en-US" dirty="0" smtClean="0">
                <a:latin typeface="Mongolian Baiti" pitchFamily="66" charset="0"/>
                <a:cs typeface="Mongolian Baiti" pitchFamily="66" charset="0"/>
              </a:rPr>
              <a:t>This immunity has been shown to be involved in various ways.</a:t>
            </a:r>
          </a:p>
          <a:p>
            <a:pPr lvl="1"/>
            <a:r>
              <a:rPr lang="en-US" dirty="0" smtClean="0">
                <a:latin typeface="Mongolian Baiti" pitchFamily="66" charset="0"/>
                <a:cs typeface="Mongolian Baiti" pitchFamily="66" charset="0"/>
              </a:rPr>
              <a:t>Resistant to infection.</a:t>
            </a:r>
          </a:p>
          <a:p>
            <a:pPr lvl="1"/>
            <a:r>
              <a:rPr lang="en-US" dirty="0" smtClean="0">
                <a:latin typeface="Mongolian Baiti" pitchFamily="66" charset="0"/>
                <a:cs typeface="Mongolian Baiti" pitchFamily="66" charset="0"/>
              </a:rPr>
              <a:t>Tumor rejection.</a:t>
            </a:r>
          </a:p>
          <a:p>
            <a:pPr lvl="1"/>
            <a:r>
              <a:rPr lang="en-US" dirty="0" smtClean="0">
                <a:latin typeface="Mongolian Baiti" pitchFamily="66" charset="0"/>
                <a:cs typeface="Mongolian Baiti" pitchFamily="66" charset="0"/>
              </a:rPr>
              <a:t>Transplant rejection.</a:t>
            </a:r>
          </a:p>
          <a:p>
            <a:pPr lvl="1"/>
            <a:r>
              <a:rPr lang="en-US" dirty="0" smtClean="0">
                <a:latin typeface="Mongolian Baiti" pitchFamily="66" charset="0"/>
                <a:cs typeface="Mongolian Baiti" pitchFamily="66" charset="0"/>
              </a:rPr>
              <a:t>Delayed hypersensitivity</a:t>
            </a:r>
          </a:p>
          <a:p>
            <a:pPr lvl="1"/>
            <a:r>
              <a:rPr lang="en-US" dirty="0" smtClean="0">
                <a:latin typeface="Mongolian Baiti" pitchFamily="66" charset="0"/>
                <a:cs typeface="Mongolian Baiti" pitchFamily="66" charset="0"/>
              </a:rPr>
              <a:t>Regulation of immune system.</a:t>
            </a:r>
          </a:p>
          <a:p>
            <a:pPr lvl="1"/>
            <a:endParaRPr lang="en-US" dirty="0" smtClean="0">
              <a:latin typeface="Mongolian Baiti" pitchFamily="66" charset="0"/>
              <a:cs typeface="Mongolian Baiti" pitchFamily="66" charset="0"/>
            </a:endParaRPr>
          </a:p>
          <a:p>
            <a:pPr lvl="1"/>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ongolian Baiti" pitchFamily="66" charset="0"/>
                <a:cs typeface="Mongolian Baiti" pitchFamily="66" charset="0"/>
              </a:rPr>
              <a:t>RESISITANCE TO  INFECTION</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In general people  are dependent on cell mediated immunity for protection against slowly growing intracellular pathogens.</a:t>
            </a:r>
          </a:p>
          <a:p>
            <a:r>
              <a:rPr lang="en-US" dirty="0" smtClean="0">
                <a:latin typeface="Mongolian Baiti" pitchFamily="66" charset="0"/>
                <a:cs typeface="Mongolian Baiti" pitchFamily="66" charset="0"/>
              </a:rPr>
              <a:t>They are two main mechanism through which cell mediated immunity respond to infection:</a:t>
            </a:r>
          </a:p>
          <a:p>
            <a:pPr lvl="1"/>
            <a:r>
              <a:rPr lang="en-US" dirty="0" smtClean="0">
                <a:latin typeface="Mongolian Baiti" pitchFamily="66" charset="0"/>
                <a:cs typeface="Mongolian Baiti" pitchFamily="66" charset="0"/>
              </a:rPr>
              <a:t>Forming effectors killer cells.</a:t>
            </a:r>
          </a:p>
          <a:p>
            <a:pPr lvl="1"/>
            <a:r>
              <a:rPr lang="en-US" dirty="0" smtClean="0">
                <a:latin typeface="Mongolian Baiti" pitchFamily="66" charset="0"/>
                <a:cs typeface="Mongolian Baiti" pitchFamily="66" charset="0"/>
              </a:rPr>
              <a:t>Activating macrophages(large cells found in particular endothelial cell of the liver , spleen and bone marrow)</a:t>
            </a:r>
          </a:p>
          <a:p>
            <a:r>
              <a:rPr lang="en-US" dirty="0" smtClean="0">
                <a:latin typeface="Mongolian Baiti" pitchFamily="66" charset="0"/>
                <a:cs typeface="Mongolian Baiti" pitchFamily="66" charset="0"/>
              </a:rPr>
              <a:t>Macrophages cause digestion and swallowing of pathogens.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The term immunity was applied to the fact that some people exempted from military service or paying taxes but in medicine it was used to  refer those people who dint get further attacks by small box or plague once they had the disease.</a:t>
            </a:r>
          </a:p>
          <a:p>
            <a:r>
              <a:rPr lang="en-US" dirty="0" smtClean="0">
                <a:latin typeface="Mongolian Baiti" pitchFamily="66" charset="0"/>
                <a:cs typeface="Mongolian Baiti" pitchFamily="66" charset="0"/>
              </a:rPr>
              <a:t>In a immune individual exposure to infection results in rapid recognition and destruction of the organism before they can cause the disease.</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ongolian Baiti" pitchFamily="66" charset="0"/>
                <a:cs typeface="Mongolian Baiti" pitchFamily="66" charset="0"/>
              </a:rPr>
              <a:t>TUMOR REJECTION</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Cell mediated immunity recognizes the abnormal tumor cells and eliminate them and this function of immune system is called immunological surveillance. </a:t>
            </a:r>
          </a:p>
          <a:p>
            <a:pPr algn="ctr">
              <a:buNone/>
            </a:pPr>
            <a:r>
              <a:rPr lang="en-US" sz="3200" b="1" dirty="0" smtClean="0">
                <a:latin typeface="Mongolian Baiti" pitchFamily="66" charset="0"/>
                <a:cs typeface="Mongolian Baiti" pitchFamily="66" charset="0"/>
              </a:rPr>
              <a:t>TRANSPLANT REJECTION</a:t>
            </a:r>
          </a:p>
          <a:p>
            <a:r>
              <a:rPr lang="en-US" sz="3200" dirty="0" smtClean="0">
                <a:latin typeface="Mongolian Baiti" pitchFamily="66" charset="0"/>
                <a:cs typeface="Mongolian Baiti" pitchFamily="66" charset="0"/>
              </a:rPr>
              <a:t>if there is incompatibility between the donor and recipient , transplant is rejected but if there is genetic compatibility the transplant will survive.</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ongolian Baiti" pitchFamily="66" charset="0"/>
                <a:cs typeface="Mongolian Baiti" pitchFamily="66" charset="0"/>
              </a:rPr>
              <a:t>DELAYED HYPERSENSITIVITY</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It occur when an immune response occur in an exaggerated manner causing tissue damage.</a:t>
            </a:r>
          </a:p>
          <a:p>
            <a:r>
              <a:rPr lang="en-US" dirty="0" smtClean="0">
                <a:latin typeface="Mongolian Baiti" pitchFamily="66" charset="0"/>
                <a:cs typeface="Mongolian Baiti" pitchFamily="66" charset="0"/>
              </a:rPr>
              <a:t>Delayed hypersensitivity is a stage evidenced by damage occurring 24-48 hours after contact with an antigen which the individual has been previously sensitized.</a:t>
            </a:r>
          </a:p>
          <a:p>
            <a:pPr algn="ctr">
              <a:buNone/>
            </a:pPr>
            <a:r>
              <a:rPr lang="en-US" b="1" dirty="0" smtClean="0">
                <a:latin typeface="Mongolian Baiti" pitchFamily="66" charset="0"/>
                <a:cs typeface="Mongolian Baiti" pitchFamily="66" charset="0"/>
              </a:rPr>
              <a:t>CAUSED OF TISSUE DAMAGE IN DELAYED HYPERSENSITIVITY.</a:t>
            </a:r>
          </a:p>
          <a:p>
            <a:r>
              <a:rPr lang="en-US" dirty="0" smtClean="0">
                <a:latin typeface="Mongolian Baiti" pitchFamily="66" charset="0"/>
                <a:cs typeface="Mongolian Baiti" pitchFamily="66" charset="0"/>
              </a:rPr>
              <a:t>Pathogens and their toxic, This are killer cells which attack  either transplant or virus injected cells.</a:t>
            </a:r>
          </a:p>
          <a:p>
            <a:r>
              <a:rPr lang="en-US" dirty="0" smtClean="0">
                <a:latin typeface="Mongolian Baiti" pitchFamily="66" charset="0"/>
                <a:cs typeface="Mongolian Baiti" pitchFamily="66" charset="0"/>
              </a:rPr>
              <a:t>Necrotizing lymphokines which are released from the T lymphocytes. </a:t>
            </a:r>
          </a:p>
          <a:p>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Mongolian Baiti" pitchFamily="66" charset="0"/>
                <a:cs typeface="Mongolian Baiti" pitchFamily="66" charset="0"/>
              </a:rPr>
              <a:t>REGULATION OF IMMUNE SYSTEM</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The T cells regulate the immune responsiveness of  B cells and this responsiveness comes by due to sensitized effect which ranges from complete stimulation to complete suppression.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AUTOIMMUNE DISEASES</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This are disease resulting fro immunological distraction of the body's own tissues due to failure of system to recognize certain body tissues as self attempt to destroy this tissue as foreign.</a:t>
            </a:r>
          </a:p>
          <a:p>
            <a:r>
              <a:rPr lang="en-US" dirty="0" smtClean="0">
                <a:latin typeface="Mongolian Baiti" pitchFamily="66" charset="0"/>
                <a:cs typeface="Mongolian Baiti" pitchFamily="66" charset="0"/>
              </a:rPr>
              <a:t>This may occur in tissues that are not  exposed to the immune system  during fetal development so that they are not recognized as self e.g. lens of the eyes, brain, spinal cord and sperm.</a:t>
            </a:r>
          </a:p>
          <a:p>
            <a:r>
              <a:rPr lang="en-US" dirty="0" smtClean="0">
                <a:latin typeface="Mongolian Baiti" pitchFamily="66" charset="0"/>
                <a:cs typeface="Mongolian Baiti" pitchFamily="66" charset="0"/>
              </a:rPr>
              <a:t>Also exposure to this tissues through surgery or injury may allow antibodies to be formed against them.</a:t>
            </a:r>
          </a:p>
          <a:p>
            <a:r>
              <a:rPr lang="en-US" dirty="0" smtClean="0">
                <a:latin typeface="Mongolian Baiti" pitchFamily="66" charset="0"/>
                <a:cs typeface="Mongolian Baiti" pitchFamily="66" charset="0"/>
              </a:rPr>
              <a:t>If the lens of the eye are destroyed this may lead to blindness.</a:t>
            </a:r>
          </a:p>
          <a:p>
            <a:r>
              <a:rPr lang="en-US" dirty="0" smtClean="0">
                <a:latin typeface="Mongolian Baiti" pitchFamily="66" charset="0"/>
                <a:cs typeface="Mongolian Baiti" pitchFamily="66" charset="0"/>
              </a:rPr>
              <a:t>If the brain or spinal cord are affected this may lead allergic encephalitis and if it the sperm sterility may arise.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CLASSIFICATION OF AUTOIMMUNE DISEASES</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lnSpcReduction="10000"/>
          </a:bodyPr>
          <a:lstStyle/>
          <a:p>
            <a:r>
              <a:rPr lang="en-US" b="1" dirty="0" smtClean="0"/>
              <a:t>ORRGAN SPECIFIC DISEASE</a:t>
            </a:r>
          </a:p>
          <a:p>
            <a:r>
              <a:rPr lang="en-US" dirty="0" smtClean="0"/>
              <a:t>They are characterized by the presence of antibodies specific to the organs as incases of thyrotoxicoss( GOITRE) e.g. incases of male sterility when the sperms are affected by the autoimmune hemorrhagic anemia.</a:t>
            </a:r>
          </a:p>
          <a:p>
            <a:pPr algn="ctr">
              <a:buNone/>
            </a:pPr>
            <a:r>
              <a:rPr lang="en-US" b="1" dirty="0" smtClean="0"/>
              <a:t>NON ORGAN SPECIFIC AUTOIMMUNE DISEASE</a:t>
            </a:r>
          </a:p>
          <a:p>
            <a:r>
              <a:rPr lang="en-US" dirty="0" smtClean="0"/>
              <a:t>The specific autoimmune antibodies are directed against general body constituent such as nucleus, plasma, connective tissue but </a:t>
            </a:r>
            <a:r>
              <a:rPr lang="en-US" dirty="0" smtClean="0"/>
              <a:t>not </a:t>
            </a:r>
            <a:r>
              <a:rPr lang="en-US" dirty="0" smtClean="0"/>
              <a:t>against any antigen specific to the organ affected by the disease e.g. incases of rheumatoid arthritis.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INTERMEDIATE AUTOIMMUNE DISEASE</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They have features of organ specific and auto organ specific diseases e.g. ulcerative colitis(inflammation of the colon).</a:t>
            </a:r>
          </a:p>
          <a:p>
            <a:r>
              <a:rPr lang="en-US" b="1" dirty="0" smtClean="0">
                <a:latin typeface="Mongolian Baiti" pitchFamily="66" charset="0"/>
                <a:cs typeface="Mongolian Baiti" pitchFamily="66" charset="0"/>
              </a:rPr>
              <a:t>TRANSPLANTATION IMMUNITY</a:t>
            </a:r>
            <a:r>
              <a:rPr lang="en-US" dirty="0" smtClean="0">
                <a:latin typeface="Mongolian Baiti" pitchFamily="66" charset="0"/>
                <a:cs typeface="Mongolian Baiti" pitchFamily="66" charset="0"/>
              </a:rPr>
              <a:t>.</a:t>
            </a:r>
          </a:p>
          <a:p>
            <a:r>
              <a:rPr lang="en-US" dirty="0" smtClean="0">
                <a:latin typeface="Mongolian Baiti" pitchFamily="66" charset="0"/>
                <a:cs typeface="Mongolian Baiti" pitchFamily="66" charset="0"/>
              </a:rPr>
              <a:t>It deal with transplantation of deferent organs or tissues.</a:t>
            </a:r>
          </a:p>
          <a:p>
            <a:r>
              <a:rPr lang="en-US" dirty="0" smtClean="0">
                <a:latin typeface="Mongolian Baiti" pitchFamily="66" charset="0"/>
                <a:cs typeface="Mongolian Baiti" pitchFamily="66" charset="0"/>
              </a:rPr>
              <a:t>This transplantation is treatment of choice in medical condition in which an organ is irreversibly damaged or in congenital defect of vital organ e.g. kidney transplant due to kidney failure.</a:t>
            </a:r>
          </a:p>
          <a:p>
            <a:r>
              <a:rPr lang="en-US" dirty="0" smtClean="0">
                <a:latin typeface="Mongolian Baiti" pitchFamily="66" charset="0"/>
                <a:cs typeface="Mongolian Baiti" pitchFamily="66" charset="0"/>
              </a:rPr>
              <a:t>This method of treatment has been  interfered or harbored by the non cooperative recipient who body often tries to reject thee donor tissue </a:t>
            </a:r>
          </a:p>
          <a:p>
            <a:endParaRPr lang="en-US" dirty="0" smtClean="0">
              <a:latin typeface="Mongolian Baiti" pitchFamily="66" charset="0"/>
              <a:cs typeface="Mongolian Baiti" pitchFamily="66" charset="0"/>
            </a:endParaRPr>
          </a:p>
          <a:p>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latin typeface="Mongolian Baiti" pitchFamily="66" charset="0"/>
                <a:cs typeface="Mongolian Baiti" pitchFamily="66" charset="0"/>
              </a:rPr>
              <a:t> </a:t>
            </a:r>
            <a:r>
              <a:rPr lang="en-US" sz="3600" dirty="0" smtClean="0">
                <a:latin typeface="Mongolian Baiti" pitchFamily="66" charset="0"/>
                <a:cs typeface="Mongolian Baiti" pitchFamily="66" charset="0"/>
              </a:rPr>
              <a:t>SITES FOR TAKING TRANSPLANTS</a:t>
            </a:r>
            <a:endParaRPr lang="en-US" sz="3600"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The best tissue for transplantation include cornea provided, the recipient has had no eye diseases causing vascularization of the cornea. If their has been  vascularization of the grafted cornea it will result in rejection, reaction and cloudiness.</a:t>
            </a:r>
          </a:p>
          <a:p>
            <a:r>
              <a:rPr lang="en-US" dirty="0" smtClean="0">
                <a:latin typeface="Mongolian Baiti" pitchFamily="66" charset="0"/>
                <a:cs typeface="Mongolian Baiti" pitchFamily="66" charset="0"/>
              </a:rPr>
              <a:t>Bone and vessels graft.</a:t>
            </a:r>
          </a:p>
          <a:p>
            <a:pPr lvl="1"/>
            <a:r>
              <a:rPr lang="en-US" dirty="0" smtClean="0">
                <a:latin typeface="Mongolian Baiti" pitchFamily="66" charset="0"/>
                <a:cs typeface="Mongolian Baiti" pitchFamily="66" charset="0"/>
              </a:rPr>
              <a:t>They are first boiled to destroy them and when they are grafted they as a supportive flame for the host tissue .</a:t>
            </a:r>
          </a:p>
          <a:p>
            <a:r>
              <a:rPr lang="en-US" b="1" dirty="0" smtClean="0">
                <a:latin typeface="Mongolian Baiti" pitchFamily="66" charset="0"/>
                <a:cs typeface="Mongolian Baiti" pitchFamily="66" charset="0"/>
              </a:rPr>
              <a:t>CHOICE OF DONOR FOR  TRANSPLANTATION</a:t>
            </a:r>
          </a:p>
          <a:p>
            <a:r>
              <a:rPr lang="en-US" dirty="0" smtClean="0">
                <a:latin typeface="Mongolian Baiti" pitchFamily="66" charset="0"/>
                <a:cs typeface="Mongolian Baiti" pitchFamily="66" charset="0"/>
              </a:rPr>
              <a:t>When choosing a donor the best thing is choosing an identical twin.</a:t>
            </a:r>
          </a:p>
          <a:p>
            <a:r>
              <a:rPr lang="en-US" dirty="0" smtClean="0">
                <a:latin typeface="Mongolian Baiti" pitchFamily="66" charset="0"/>
                <a:cs typeface="Mongolian Baiti" pitchFamily="66" charset="0"/>
              </a:rPr>
              <a:t>Cadaver (dead body) preserved for anatomical studies. The recipient and the cadaver should have compatible blood group.</a:t>
            </a:r>
          </a:p>
          <a:p>
            <a:endParaRPr lang="en-US"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Mongolian Baiti" pitchFamily="66" charset="0"/>
                <a:cs typeface="Mongolian Baiti" pitchFamily="66" charset="0"/>
              </a:rPr>
              <a:t>IMMUNE MECHANISM OF ALLOGRAFT REJECTION</a:t>
            </a:r>
            <a:r>
              <a:rPr lang="en-US" dirty="0" smtClean="0">
                <a:latin typeface="Mongolian Baiti" pitchFamily="66" charset="0"/>
                <a:cs typeface="Mongolian Baiti" pitchFamily="66" charset="0"/>
              </a:rPr>
              <a:t>.</a:t>
            </a:r>
            <a:endParaRPr lang="en-US"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Allograft is graft between individual species but of different genetical constituent.</a:t>
            </a:r>
          </a:p>
          <a:p>
            <a:r>
              <a:rPr lang="en-US" dirty="0" smtClean="0">
                <a:latin typeface="Mongolian Baiti" pitchFamily="66" charset="0"/>
                <a:cs typeface="Mongolian Baiti" pitchFamily="66" charset="0"/>
              </a:rPr>
              <a:t>We have primary tissue graft and secondary tissue graft rejection.</a:t>
            </a:r>
          </a:p>
          <a:p>
            <a:r>
              <a:rPr lang="en-US" b="1" dirty="0" smtClean="0">
                <a:latin typeface="Mongolian Baiti" pitchFamily="66" charset="0"/>
                <a:cs typeface="Mongolian Baiti" pitchFamily="66" charset="0"/>
              </a:rPr>
              <a:t>PRIMARY TISSUE GRAFT REJECTION </a:t>
            </a:r>
          </a:p>
          <a:p>
            <a:r>
              <a:rPr lang="en-US" dirty="0" smtClean="0">
                <a:latin typeface="Mongolian Baiti" pitchFamily="66" charset="0"/>
                <a:cs typeface="Mongolian Baiti" pitchFamily="66" charset="0"/>
              </a:rPr>
              <a:t>It is a delayed hypersensitivity mediated by the T cells</a:t>
            </a:r>
          </a:p>
          <a:p>
            <a:r>
              <a:rPr lang="en-US" dirty="0" smtClean="0">
                <a:latin typeface="Mongolian Baiti" pitchFamily="66" charset="0"/>
                <a:cs typeface="Mongolian Baiti" pitchFamily="66" charset="0"/>
              </a:rPr>
              <a:t>N/B graft rejection is an immune reaction mediated by lymphocytes and their product and was recognized by medawer who showed that the reaction was specific and with a memory which resulted in accelerated rejection of  a graft from the donor.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ongolian Baiti" pitchFamily="66" charset="0"/>
                <a:cs typeface="Mongolian Baiti" pitchFamily="66" charset="0"/>
              </a:rPr>
              <a:t>CONT……………………..</a:t>
            </a:r>
            <a:endParaRPr lang="en-US"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b="1" dirty="0" smtClean="0">
                <a:latin typeface="Mongolian Baiti" pitchFamily="66" charset="0"/>
                <a:cs typeface="Mongolian Baiti" pitchFamily="66" charset="0"/>
              </a:rPr>
              <a:t>SECONDARY REJECTION</a:t>
            </a:r>
          </a:p>
          <a:p>
            <a:r>
              <a:rPr lang="en-US" dirty="0" smtClean="0">
                <a:latin typeface="Mongolian Baiti" pitchFamily="66" charset="0"/>
                <a:cs typeface="Mongolian Baiti" pitchFamily="66" charset="0"/>
              </a:rPr>
              <a:t>It can either be due Tor B cell D mediation.</a:t>
            </a:r>
          </a:p>
          <a:p>
            <a:r>
              <a:rPr lang="en-US" b="1" dirty="0" smtClean="0">
                <a:latin typeface="Mongolian Baiti" pitchFamily="66" charset="0"/>
                <a:cs typeface="Mongolian Baiti" pitchFamily="66" charset="0"/>
              </a:rPr>
              <a:t>CHRONIC REJECTION</a:t>
            </a:r>
          </a:p>
          <a:p>
            <a:r>
              <a:rPr lang="en-US" dirty="0" smtClean="0">
                <a:latin typeface="Mongolian Baiti" pitchFamily="66" charset="0"/>
                <a:cs typeface="Mongolian Baiti" pitchFamily="66" charset="0"/>
              </a:rPr>
              <a:t>It often antibody and compliment mediated and in this rejection Bare suppressed.</a:t>
            </a:r>
          </a:p>
          <a:p>
            <a:r>
              <a:rPr lang="en-US" dirty="0" smtClean="0">
                <a:latin typeface="Mongolian Baiti" pitchFamily="66" charset="0"/>
                <a:cs typeface="Mongolian Baiti" pitchFamily="66" charset="0"/>
              </a:rPr>
              <a:t> Killer cells can inflect and damage the graft through with some antibodies especially the immunoglobulin G antibodies.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HYPERSENSITIVITY/ALLERGIC STATE</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a:bodyPr>
          <a:lstStyle/>
          <a:p>
            <a:r>
              <a:rPr lang="en-US" dirty="0" smtClean="0"/>
              <a:t>Hypersensitivity is a term used when an immune response occur in an exaggerated manner causing tissue damage.</a:t>
            </a:r>
          </a:p>
          <a:p>
            <a:r>
              <a:rPr lang="en-US" b="1" dirty="0" smtClean="0"/>
              <a:t>CLASSIFICATION</a:t>
            </a:r>
          </a:p>
          <a:p>
            <a:r>
              <a:rPr lang="en-US" dirty="0" smtClean="0"/>
              <a:t>They are four known types and the first three are antibody mediated while the fourth one  is mediated by  the T cell and microphages.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IMMUNIZATION</a:t>
            </a:r>
            <a:endParaRPr lang="en-US" b="1" dirty="0"/>
          </a:p>
        </p:txBody>
      </p:sp>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This is the artificial induction of immunity.</a:t>
            </a:r>
          </a:p>
          <a:p>
            <a:pPr algn="ctr">
              <a:buNone/>
            </a:pPr>
            <a:r>
              <a:rPr lang="en-US" sz="3500" b="1" dirty="0" smtClean="0">
                <a:latin typeface="Mongolian Baiti" pitchFamily="66" charset="0"/>
                <a:cs typeface="Mongolian Baiti" pitchFamily="66" charset="0"/>
              </a:rPr>
              <a:t>Historical background</a:t>
            </a:r>
            <a:r>
              <a:rPr lang="en-US" dirty="0" smtClean="0">
                <a:latin typeface="Mongolian Baiti" pitchFamily="66" charset="0"/>
                <a:cs typeface="Mongolian Baiti" pitchFamily="66" charset="0"/>
              </a:rPr>
              <a:t>.</a:t>
            </a:r>
          </a:p>
          <a:p>
            <a:pPr algn="ctr">
              <a:buNone/>
            </a:pPr>
            <a:r>
              <a:rPr lang="en-US" b="1" dirty="0" smtClean="0">
                <a:latin typeface="Mongolian Baiti" pitchFamily="66" charset="0"/>
                <a:cs typeface="Mongolian Baiti" pitchFamily="66" charset="0"/>
              </a:rPr>
              <a:t>In the 18</a:t>
            </a:r>
            <a:r>
              <a:rPr lang="en-US" b="1" baseline="30000" dirty="0" smtClean="0">
                <a:latin typeface="Mongolian Baiti" pitchFamily="66" charset="0"/>
                <a:cs typeface="Mongolian Baiti" pitchFamily="66" charset="0"/>
              </a:rPr>
              <a:t>th</a:t>
            </a:r>
            <a:r>
              <a:rPr lang="en-US" b="1" dirty="0" smtClean="0">
                <a:latin typeface="Mongolian Baiti" pitchFamily="66" charset="0"/>
                <a:cs typeface="Mongolian Baiti" pitchFamily="66" charset="0"/>
              </a:rPr>
              <a:t> century Edward Jenner(1749-1823)</a:t>
            </a:r>
          </a:p>
          <a:p>
            <a:r>
              <a:rPr lang="en-US" dirty="0" smtClean="0">
                <a:latin typeface="Mongolian Baiti" pitchFamily="66" charset="0"/>
                <a:cs typeface="Mongolian Baiti" pitchFamily="66" charset="0"/>
              </a:rPr>
              <a:t>He introduced the practice of immunization and this followed his observation that an attack of cow pox could confer immunity to small pox if one recovered from the same.</a:t>
            </a:r>
          </a:p>
          <a:p>
            <a:r>
              <a:rPr lang="en-US" dirty="0" smtClean="0">
                <a:latin typeface="Mongolian Baiti" pitchFamily="66" charset="0"/>
                <a:cs typeface="Mongolian Baiti" pitchFamily="66" charset="0"/>
              </a:rPr>
              <a:t>In 1796 he discovered protection against small pox through inoculating individuals with material from lesion  or wounds, this process become known as vaccination and it is success is due to the close relationship of small pox and cow pox viruses.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ongolian Baiti" pitchFamily="66" charset="0"/>
                <a:cs typeface="Mongolian Baiti" pitchFamily="66" charset="0"/>
              </a:rPr>
              <a:t>IMMEDIATE HYPERSENSITIVITY/ANAPHYLACTIC TYPE.</a:t>
            </a:r>
            <a:endParaRPr lang="en-US" sz="28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20000"/>
          </a:bodyPr>
          <a:lstStyle/>
          <a:p>
            <a:r>
              <a:rPr lang="en-US" dirty="0" smtClean="0"/>
              <a:t>Immunglobin E is effective. </a:t>
            </a:r>
          </a:p>
          <a:p>
            <a:r>
              <a:rPr lang="en-US" dirty="0" smtClean="0"/>
              <a:t>It is characterized by allergic reaction immediately following contact with an antigen (allergen).</a:t>
            </a:r>
          </a:p>
          <a:p>
            <a:r>
              <a:rPr lang="en-US" dirty="0" smtClean="0"/>
              <a:t> Allergen depends on specific triggering of sensitized cells by an antigen resulting in the release of histamines and other substances.</a:t>
            </a:r>
          </a:p>
          <a:p>
            <a:r>
              <a:rPr lang="en-US" dirty="0" smtClean="0"/>
              <a:t> This substances are responsible for clinical manifestation  for the type of hypersensitivity e.g. bee sting, asthmatic patient when exposed to allergen, eczema (skin condition characterized by swelling) in case of hay fever , urticaria and anaphylactic shock which occurs due insufficient venous return to the heart as a result of vessel dilation  e.g. incase of drug allergen. </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latin typeface="Mongolian Baiti" pitchFamily="66" charset="0"/>
                <a:cs typeface="Mongolian Baiti" pitchFamily="66" charset="0"/>
              </a:rPr>
              <a:t>Cytotoxic type</a:t>
            </a:r>
          </a:p>
          <a:p>
            <a:pPr lvl="1"/>
            <a:r>
              <a:rPr lang="en-US" dirty="0" smtClean="0">
                <a:latin typeface="Mongolian Baiti" pitchFamily="66" charset="0"/>
                <a:cs typeface="Mongolian Baiti" pitchFamily="66" charset="0"/>
              </a:rPr>
              <a:t>Occurs when an antibody bind to an antigen and the cells and this lead to phagocytosis, killer cell activity or complement mediated lyses commonly seen In blood transfusion.</a:t>
            </a:r>
          </a:p>
          <a:p>
            <a:r>
              <a:rPr lang="en-US" b="1" dirty="0" smtClean="0">
                <a:latin typeface="Mongolian Baiti" pitchFamily="66" charset="0"/>
                <a:cs typeface="Mongolian Baiti" pitchFamily="66" charset="0"/>
              </a:rPr>
              <a:t>Immune complex mediated type</a:t>
            </a:r>
          </a:p>
          <a:p>
            <a:pPr lvl="1"/>
            <a:r>
              <a:rPr lang="en-US" dirty="0" smtClean="0">
                <a:latin typeface="Mongolian Baiti" pitchFamily="66" charset="0"/>
                <a:cs typeface="Mongolian Baiti" pitchFamily="66" charset="0"/>
              </a:rPr>
              <a:t>This develop when antibody antigen complexes are formed in large quantities or when are not cleared adequately by the reticular endothelial systems. </a:t>
            </a:r>
          </a:p>
          <a:p>
            <a:pPr lvl="1"/>
            <a:r>
              <a:rPr lang="en-US" dirty="0" smtClean="0">
                <a:latin typeface="Mongolian Baiti" pitchFamily="66" charset="0"/>
                <a:cs typeface="Mongolian Baiti" pitchFamily="66" charset="0"/>
              </a:rPr>
              <a:t>This immune complexes attract complement and neutrophil which produce localized damage.</a:t>
            </a:r>
          </a:p>
          <a:p>
            <a:pPr lvl="1"/>
            <a:r>
              <a:rPr lang="en-US" dirty="0" smtClean="0">
                <a:latin typeface="Mongolian Baiti" pitchFamily="66" charset="0"/>
                <a:cs typeface="Mongolian Baiti" pitchFamily="66" charset="0"/>
              </a:rPr>
              <a:t>The immune complexes ay be deposited in renal glomeruli and some times deposited on the skin where they have some harmful effect e.g. serum sickness. This is a condition following repeated injected of horse antiserum for protection against tetanus.</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ongolian Baiti" pitchFamily="66" charset="0"/>
                <a:cs typeface="Mongolian Baiti" pitchFamily="66" charset="0"/>
              </a:rPr>
              <a:t>CONT…………..</a:t>
            </a:r>
            <a:endParaRPr lang="en-US"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85000" lnSpcReduction="10000"/>
          </a:bodyPr>
          <a:lstStyle/>
          <a:p>
            <a:r>
              <a:rPr lang="en-US" b="1" dirty="0" smtClean="0">
                <a:latin typeface="Mongolian Baiti" pitchFamily="66" charset="0"/>
                <a:cs typeface="Mongolian Baiti" pitchFamily="66" charset="0"/>
              </a:rPr>
              <a:t>Delayed hypersensitivity type</a:t>
            </a:r>
            <a:endParaRPr lang="en-US" dirty="0" smtClean="0">
              <a:latin typeface="Mongolian Baiti" pitchFamily="66" charset="0"/>
              <a:cs typeface="Mongolian Baiti" pitchFamily="66" charset="0"/>
            </a:endParaRPr>
          </a:p>
          <a:p>
            <a:r>
              <a:rPr lang="en-US" dirty="0" smtClean="0">
                <a:latin typeface="Mongolian Baiti" pitchFamily="66" charset="0"/>
                <a:cs typeface="Mongolian Baiti" pitchFamily="66" charset="0"/>
              </a:rPr>
              <a:t>Depend on sensitized T cells that secret lymphokins in response to a second exposure to sensitized antigen.</a:t>
            </a:r>
          </a:p>
          <a:p>
            <a:r>
              <a:rPr lang="en-US" dirty="0" smtClean="0">
                <a:latin typeface="Mongolian Baiti" pitchFamily="66" charset="0"/>
                <a:cs typeface="Mongolian Baiti" pitchFamily="66" charset="0"/>
              </a:rPr>
              <a:t> It is develepoemt is delayed as is usually observed after 24 hours</a:t>
            </a:r>
          </a:p>
          <a:p>
            <a:r>
              <a:rPr lang="en-US" dirty="0" smtClean="0">
                <a:latin typeface="Mongolian Baiti" pitchFamily="66" charset="0"/>
                <a:cs typeface="Mongolian Baiti" pitchFamily="66" charset="0"/>
              </a:rPr>
              <a:t>. it take 48-72 hours tor each the maximum response e.g. hypersensitivity in tuberclii test.</a:t>
            </a:r>
          </a:p>
          <a:p>
            <a:r>
              <a:rPr lang="en-US" dirty="0" smtClean="0">
                <a:latin typeface="Mongolian Baiti" pitchFamily="66" charset="0"/>
                <a:cs typeface="Mongolian Baiti" pitchFamily="66" charset="0"/>
              </a:rPr>
              <a:t> when this is done to an individual who have been exposed to tuberculin bacilli or immunized with BCG it shows this hypersensitivity because the T cell are sensitized to tuberculin.</a:t>
            </a:r>
          </a:p>
          <a:p>
            <a:r>
              <a:rPr lang="en-US" dirty="0" smtClean="0">
                <a:latin typeface="Mongolian Baiti" pitchFamily="66" charset="0"/>
                <a:cs typeface="Mongolian Baiti" pitchFamily="66" charset="0"/>
              </a:rPr>
              <a:t> When such an individual is injected with tuberculin there is a positive inflammatory reaction at injection site and this occurs between 28-34 hours and reaches it is maximum reaction at 72 hours. </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ongolian Baiti" pitchFamily="66" charset="0"/>
                <a:cs typeface="Mongolian Baiti" pitchFamily="66" charset="0"/>
              </a:rPr>
              <a:t>IMMUNNOLOGICAL TOLERANCE</a:t>
            </a:r>
            <a:endParaRPr lang="en-US"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Defined as an antigen specific immunological responsiveness.</a:t>
            </a:r>
          </a:p>
          <a:p>
            <a:r>
              <a:rPr lang="en-US" dirty="0" smtClean="0">
                <a:latin typeface="Mongolian Baiti" pitchFamily="66" charset="0"/>
                <a:cs typeface="Mongolian Baiti" pitchFamily="66" charset="0"/>
              </a:rPr>
              <a:t> Occurs when an individual encounter an antigen and does have an immune response.</a:t>
            </a:r>
          </a:p>
          <a:p>
            <a:r>
              <a:rPr lang="en-US" dirty="0" smtClean="0">
                <a:latin typeface="Mongolian Baiti" pitchFamily="66" charset="0"/>
                <a:cs typeface="Mongolian Baiti" pitchFamily="66" charset="0"/>
              </a:rPr>
              <a:t> Immunological tolerance is antigen specific and for tolerance to be induced the organism must have been exposed to an antigen at one stage in it is life.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IMMUNOLOGOCAL TOLERANCE</a:t>
            </a:r>
            <a:endParaRPr lang="en-US" dirty="0"/>
          </a:p>
        </p:txBody>
      </p:sp>
      <p:sp>
        <p:nvSpPr>
          <p:cNvPr id="3" name="Content Placeholder 2"/>
          <p:cNvSpPr>
            <a:spLocks noGrp="1"/>
          </p:cNvSpPr>
          <p:nvPr>
            <p:ph idx="1"/>
          </p:nvPr>
        </p:nvSpPr>
        <p:spPr/>
        <p:txBody>
          <a:bodyPr>
            <a:normAutofit fontScale="92500"/>
          </a:bodyPr>
          <a:lstStyle/>
          <a:p>
            <a:r>
              <a:rPr lang="en-US" b="1" dirty="0" smtClean="0">
                <a:latin typeface="Mongolian Baiti" pitchFamily="66" charset="0"/>
                <a:cs typeface="Mongolian Baiti" pitchFamily="66" charset="0"/>
              </a:rPr>
              <a:t>CENTRAL IMMUNOLOGICAL TOLERANCE.</a:t>
            </a:r>
          </a:p>
          <a:p>
            <a:r>
              <a:rPr lang="en-US" dirty="0" smtClean="0">
                <a:latin typeface="Mongolian Baiti" pitchFamily="66" charset="0"/>
                <a:cs typeface="Mongolian Baiti" pitchFamily="66" charset="0"/>
              </a:rPr>
              <a:t>Caused by</a:t>
            </a:r>
          </a:p>
          <a:p>
            <a:pPr lvl="1"/>
            <a:r>
              <a:rPr lang="en-US" dirty="0" smtClean="0">
                <a:latin typeface="Mongolian Baiti" pitchFamily="66" charset="0"/>
                <a:cs typeface="Mongolian Baiti" pitchFamily="66" charset="0"/>
              </a:rPr>
              <a:t> Complete absence of lymphocytes with antigen specific receptor for antigen/tissue.</a:t>
            </a:r>
          </a:p>
          <a:p>
            <a:pPr lvl="1"/>
            <a:r>
              <a:rPr lang="en-US" dirty="0" smtClean="0">
                <a:latin typeface="Mongolian Baiti" pitchFamily="66" charset="0"/>
                <a:cs typeface="Mongolian Baiti" pitchFamily="66" charset="0"/>
              </a:rPr>
              <a:t> Repeated exposure to low doses of an antigen in an individual who have not been previously sensitized with an antigen concerned thus has no memory cells with the antigen. </a:t>
            </a:r>
          </a:p>
          <a:p>
            <a:pPr lvl="1"/>
            <a:r>
              <a:rPr lang="en-US" dirty="0" smtClean="0">
                <a:latin typeface="Mongolian Baiti" pitchFamily="66" charset="0"/>
                <a:cs typeface="Mongolian Baiti" pitchFamily="66" charset="0"/>
              </a:rPr>
              <a:t>Suppressive action of the suppressor cells belonging to T lymphocytes of the humoral and cell mediated responses.</a:t>
            </a:r>
          </a:p>
          <a:p>
            <a:pPr lvl="1"/>
            <a:r>
              <a:rPr lang="en-US" dirty="0" smtClean="0">
                <a:latin typeface="Mongolian Baiti" pitchFamily="66" charset="0"/>
                <a:cs typeface="Mongolian Baiti" pitchFamily="66" charset="0"/>
              </a:rPr>
              <a:t> Exposure to subraoptimal to high doses of antigen and then both T and B cells become tolerant to antigen.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ongolian Baiti" pitchFamily="66" charset="0"/>
                <a:cs typeface="Mongolian Baiti" pitchFamily="66" charset="0"/>
              </a:rPr>
              <a:t>CONT……………….</a:t>
            </a:r>
            <a:endParaRPr lang="en-US"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b="1" dirty="0" smtClean="0">
                <a:latin typeface="Mongolian Baiti" pitchFamily="66" charset="0"/>
                <a:cs typeface="Mongolian Baiti" pitchFamily="66" charset="0"/>
              </a:rPr>
              <a:t>PERIPHERAL IMMUNOLOGICAL TOLERANCE </a:t>
            </a:r>
          </a:p>
          <a:p>
            <a:r>
              <a:rPr lang="en-US" dirty="0" smtClean="0">
                <a:latin typeface="Mongolian Baiti" pitchFamily="66" charset="0"/>
                <a:cs typeface="Mongolian Baiti" pitchFamily="66" charset="0"/>
              </a:rPr>
              <a:t>Causes are</a:t>
            </a:r>
          </a:p>
          <a:p>
            <a:pPr lvl="1"/>
            <a:r>
              <a:rPr lang="en-US" dirty="0" smtClean="0">
                <a:latin typeface="Mongolian Baiti" pitchFamily="66" charset="0"/>
                <a:cs typeface="Mongolian Baiti" pitchFamily="66" charset="0"/>
              </a:rPr>
              <a:t>Secretion of large quantities of antigen in to circulation, the antibodies or cells formed against antigen are neutralized in circulation before reaching the target.</a:t>
            </a:r>
          </a:p>
          <a:p>
            <a:pPr lvl="1"/>
            <a:r>
              <a:rPr lang="en-US" dirty="0" smtClean="0">
                <a:latin typeface="Mongolian Baiti" pitchFamily="66" charset="0"/>
                <a:cs typeface="Mongolian Baiti" pitchFamily="66" charset="0"/>
              </a:rPr>
              <a:t>Enhancing and breaking of antibodies.</a:t>
            </a:r>
          </a:p>
          <a:p>
            <a:pPr lvl="1"/>
            <a:r>
              <a:rPr lang="en-US" dirty="0" smtClean="0">
                <a:latin typeface="Mongolian Baiti" pitchFamily="66" charset="0"/>
                <a:cs typeface="Mongolian Baiti" pitchFamily="66" charset="0"/>
              </a:rPr>
              <a:t>Antibodies against a tissue which protect it from antigen.</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ongolian Baiti" pitchFamily="66" charset="0"/>
                <a:cs typeface="Mongolian Baiti" pitchFamily="66" charset="0"/>
              </a:rPr>
              <a:t>IMMUNODEFICIENCY DISEASES</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Is a term that includes both diseases of specific and non specific response in the body</a:t>
            </a:r>
          </a:p>
          <a:p>
            <a:r>
              <a:rPr lang="en-US" dirty="0" smtClean="0">
                <a:latin typeface="Mongolian Baiti" pitchFamily="66" charset="0"/>
                <a:cs typeface="Mongolian Baiti" pitchFamily="66" charset="0"/>
              </a:rPr>
              <a:t>They include congenital and acquired ones .</a:t>
            </a:r>
          </a:p>
          <a:p>
            <a:r>
              <a:rPr lang="en-US" b="1" dirty="0" smtClean="0">
                <a:latin typeface="Mongolian Baiti" pitchFamily="66" charset="0"/>
                <a:cs typeface="Mongolian Baiti" pitchFamily="66" charset="0"/>
              </a:rPr>
              <a:t>congenital </a:t>
            </a:r>
          </a:p>
          <a:p>
            <a:pPr lvl="1"/>
            <a:r>
              <a:rPr lang="en-US" dirty="0" smtClean="0">
                <a:latin typeface="Mongolian Baiti" pitchFamily="66" charset="0"/>
                <a:cs typeface="Mongolian Baiti" pitchFamily="66" charset="0"/>
              </a:rPr>
              <a:t>It include lymphoid, phagocyte and complement system defects.</a:t>
            </a:r>
          </a:p>
          <a:p>
            <a:pPr lvl="1">
              <a:buNone/>
            </a:pP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Mongolian Baiti" pitchFamily="66" charset="0"/>
                <a:cs typeface="Mongolian Baiti" pitchFamily="66" charset="0"/>
              </a:rPr>
              <a:t>LYMPHOID SYTEM DEFECT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latin typeface="Mongolian Baiti" pitchFamily="66" charset="0"/>
                <a:cs typeface="Mongolian Baiti" pitchFamily="66" charset="0"/>
              </a:rPr>
              <a:t>They are defect of  B, T and stem cells.</a:t>
            </a:r>
          </a:p>
          <a:p>
            <a:pPr>
              <a:buNone/>
            </a:pPr>
            <a:r>
              <a:rPr lang="en-US" b="1" dirty="0" smtClean="0">
                <a:latin typeface="Mongolian Baiti" pitchFamily="66" charset="0"/>
                <a:cs typeface="Mongolian Baiti" pitchFamily="66" charset="0"/>
              </a:rPr>
              <a:t>B CELL  DEFECT.</a:t>
            </a:r>
          </a:p>
          <a:p>
            <a:r>
              <a:rPr lang="en-US" dirty="0" smtClean="0">
                <a:latin typeface="Mongolian Baiti" pitchFamily="66" charset="0"/>
                <a:cs typeface="Mongolian Baiti" pitchFamily="66" charset="0"/>
              </a:rPr>
              <a:t>It is the humoral antibody affected.</a:t>
            </a:r>
          </a:p>
          <a:p>
            <a:r>
              <a:rPr lang="en-US" dirty="0" smtClean="0">
                <a:latin typeface="Mongolian Baiti" pitchFamily="66" charset="0"/>
                <a:cs typeface="Mongolian Baiti" pitchFamily="66" charset="0"/>
              </a:rPr>
              <a:t>This disorder usually appear 3-6 month after birth.</a:t>
            </a:r>
          </a:p>
          <a:p>
            <a:r>
              <a:rPr lang="en-US" dirty="0" smtClean="0">
                <a:latin typeface="Mongolian Baiti" pitchFamily="66" charset="0"/>
                <a:cs typeface="Mongolian Baiti" pitchFamily="66" charset="0"/>
              </a:rPr>
              <a:t>When the protective maternal antibodies disappear, the infant then develops repeated pathogenic bacterial infection of the respiratory and gastro intestinal tract because it is capable of sensitizing it is own antibodies .</a:t>
            </a:r>
          </a:p>
          <a:p>
            <a:r>
              <a:rPr lang="en-US" dirty="0" smtClean="0">
                <a:latin typeface="Mongolian Baiti" pitchFamily="66" charset="0"/>
                <a:cs typeface="Mongolian Baiti" pitchFamily="66" charset="0"/>
              </a:rPr>
              <a:t>There are four types of this defect three type are due B cell deficiency and one in which B cells are present but antibody formation is still defective.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T CELL DEFECT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Mongolian Baiti" pitchFamily="66" charset="0"/>
                <a:cs typeface="Mongolian Baiti" pitchFamily="66" charset="0"/>
              </a:rPr>
              <a:t>It is the cell mediated immunity.</a:t>
            </a:r>
          </a:p>
          <a:p>
            <a:r>
              <a:rPr lang="en-US" dirty="0" smtClean="0">
                <a:latin typeface="Mongolian Baiti" pitchFamily="66" charset="0"/>
                <a:cs typeface="Mongolian Baiti" pitchFamily="66" charset="0"/>
              </a:rPr>
              <a:t>This defect occur in children with deficiency of the thymus.</a:t>
            </a:r>
          </a:p>
          <a:p>
            <a:r>
              <a:rPr lang="en-US" dirty="0" smtClean="0">
                <a:latin typeface="Mongolian Baiti" pitchFamily="66" charset="0"/>
                <a:cs typeface="Mongolian Baiti" pitchFamily="66" charset="0"/>
              </a:rPr>
              <a:t>The child has insufficient thymus supply hence T cell defect and this children present with viral to protozoa infection</a:t>
            </a:r>
          </a:p>
          <a:p>
            <a:pPr>
              <a:buNone/>
            </a:pPr>
            <a:r>
              <a:rPr lang="en-US" sz="3600" b="1" dirty="0" smtClean="0">
                <a:latin typeface="Mongolian Baiti" pitchFamily="66" charset="0"/>
                <a:cs typeface="Mongolian Baiti" pitchFamily="66" charset="0"/>
              </a:rPr>
              <a:t>STEM  CELL  DEFECT</a:t>
            </a:r>
          </a:p>
          <a:p>
            <a:r>
              <a:rPr lang="en-US" sz="3600" dirty="0" smtClean="0">
                <a:latin typeface="Mongolian Baiti" pitchFamily="66" charset="0"/>
                <a:cs typeface="Mongolian Baiti" pitchFamily="66" charset="0"/>
              </a:rPr>
              <a:t>This is a severe combined immunodeficiency that means both cell radiated immunity and humoral immunity are affected due to  the thymus incompatibility to receive T and B lymphocytes from the bone marrow hence the cell mediated immunity and humoral immunity deficiency.</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ATYPICAL STATE </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This group include conditions which don’t  fit well in the first three categories that is T,B and stem cell defect e.g. deficiency of the lymphokins and immune amnesia(loss of immunological memory)</a:t>
            </a:r>
          </a:p>
          <a:p>
            <a:r>
              <a:rPr lang="en-US" dirty="0" smtClean="0">
                <a:latin typeface="Mongolian Baiti" pitchFamily="66" charset="0"/>
                <a:cs typeface="Mongolian Baiti" pitchFamily="66" charset="0"/>
              </a:rPr>
              <a:t>They are defect in cellular immunity at law levels of immunoglobulin M and some times  immunoglobulin G reflecting diminished ability to recognize and react to certain antigens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lgn="ctr">
              <a:buNone/>
            </a:pPr>
            <a:r>
              <a:rPr lang="en-US" sz="3600" b="1" dirty="0" smtClean="0">
                <a:latin typeface="Mongolian Baiti" pitchFamily="66" charset="0"/>
                <a:cs typeface="Mongolian Baiti" pitchFamily="66" charset="0"/>
              </a:rPr>
              <a:t>Lois Pasteur(1822-1895)</a:t>
            </a:r>
          </a:p>
          <a:p>
            <a:r>
              <a:rPr lang="en-US" dirty="0" smtClean="0">
                <a:latin typeface="Mongolian Baiti" pitchFamily="66" charset="0"/>
                <a:cs typeface="Mongolian Baiti" pitchFamily="66" charset="0"/>
              </a:rPr>
              <a:t>He found out that fowls which were inoculated with an old laboratory  culture of chicken box developed mild illness.</a:t>
            </a:r>
          </a:p>
          <a:p>
            <a:r>
              <a:rPr lang="en-US" dirty="0" smtClean="0">
                <a:latin typeface="Mongolian Baiti" pitchFamily="66" charset="0"/>
                <a:cs typeface="Mongolian Baiti" pitchFamily="66" charset="0"/>
              </a:rPr>
              <a:t>He also discovered that sheep could be protected from anthrax by inoculation with cultures of anthrax bacillus which have been attenuated/weakened by growing them at a temperature of about 42 degrees centigrade, this findings provided basis for attenuating any other disease causing organism to prevent infection..</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PHAGOCYTES  AND COMPLEMENT  SYSTEM  DEFECT</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lnSpcReduction="20000"/>
          </a:bodyPr>
          <a:lstStyle/>
          <a:p>
            <a:r>
              <a:rPr lang="en-US" dirty="0" smtClean="0"/>
              <a:t>Deficiency in the number of phagocytes e.g. incases of chronic congenital neutrophnea ( reduced number of neutrophils)</a:t>
            </a:r>
          </a:p>
          <a:p>
            <a:r>
              <a:rPr lang="en-US" dirty="0" smtClean="0"/>
              <a:t>Also there is a defect in the changes of stages of phagocytosis commonly chemo taxis stage.</a:t>
            </a:r>
          </a:p>
          <a:p>
            <a:r>
              <a:rPr lang="en-US" dirty="0" smtClean="0"/>
              <a:t>N/B phagocytosis is an important non specific defense mechanism involving the polymorphs, monocytes and fixed macrophages of  reticular endothelial system.</a:t>
            </a:r>
          </a:p>
          <a:p>
            <a:r>
              <a:rPr lang="en-US" dirty="0" smtClean="0"/>
              <a:t>Venous cellular and serum factor are involved in phagocytosis </a:t>
            </a:r>
          </a:p>
          <a:p>
            <a:r>
              <a:rPr lang="en-US" b="1" dirty="0" smtClean="0"/>
              <a:t>ACQUIRED IMMUNODIFICIENCY STAGE </a:t>
            </a:r>
          </a:p>
          <a:p>
            <a:r>
              <a:rPr lang="en-US" dirty="0" smtClean="0"/>
              <a:t>There is primary and secondary acquired immunodeficiency stage.</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PRIMARY ACQUIRED IMMUNODEFICIENCY STATE</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It occur in infants of below 3-5 months of age but some times it may occur much later even at the age of one year and above and this because at this age maternal antibodies are disappearing and the infants have not formed heir own antibodies e.g.  Incase of physiological  hypogammaglobulinaemia(globulin are reduced hence infant cannot make it is own antibodies). </a:t>
            </a:r>
          </a:p>
          <a:p>
            <a:r>
              <a:rPr lang="en-US" dirty="0" smtClean="0">
                <a:latin typeface="Mongolian Baiti" pitchFamily="66" charset="0"/>
                <a:cs typeface="Mongolian Baiti" pitchFamily="66" charset="0"/>
              </a:rPr>
              <a:t>It is cause is not really known thus referred to as idiopathic.</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ongolian Baiti" pitchFamily="66" charset="0"/>
                <a:cs typeface="Mongolian Baiti" pitchFamily="66" charset="0"/>
              </a:rPr>
              <a:t>SECONDARY ACQUIRED IMMUNODEFICIENCY DISEASES </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This is due to deficiency of cell mediated immunity.</a:t>
            </a:r>
          </a:p>
          <a:p>
            <a:r>
              <a:rPr lang="en-US" dirty="0" smtClean="0">
                <a:latin typeface="Mongolian Baiti" pitchFamily="66" charset="0"/>
                <a:cs typeface="Mongolian Baiti" pitchFamily="66" charset="0"/>
              </a:rPr>
              <a:t>Causes are:</a:t>
            </a:r>
          </a:p>
          <a:p>
            <a:pPr lvl="1"/>
            <a:r>
              <a:rPr lang="en-US" dirty="0" smtClean="0">
                <a:latin typeface="Mongolian Baiti" pitchFamily="66" charset="0"/>
                <a:cs typeface="Mongolian Baiti" pitchFamily="66" charset="0"/>
              </a:rPr>
              <a:t>Malnutrition especially in children suffering from kwashiorkor and this is due to that kwashiorkor leads to atrophy of thymus tissue hence deficiency of T cells.</a:t>
            </a:r>
          </a:p>
          <a:p>
            <a:pPr lvl="1"/>
            <a:r>
              <a:rPr lang="en-US" dirty="0" smtClean="0">
                <a:latin typeface="Mongolian Baiti" pitchFamily="66" charset="0"/>
                <a:cs typeface="Mongolian Baiti" pitchFamily="66" charset="0"/>
              </a:rPr>
              <a:t>Malignancies which might depress the cell mediated immunity.</a:t>
            </a:r>
          </a:p>
          <a:p>
            <a:pPr lvl="1"/>
            <a:r>
              <a:rPr lang="en-US" dirty="0" smtClean="0">
                <a:latin typeface="Mongolian Baiti" pitchFamily="66" charset="0"/>
                <a:cs typeface="Mongolian Baiti" pitchFamily="66" charset="0"/>
              </a:rPr>
              <a:t>Irradiation </a:t>
            </a:r>
          </a:p>
          <a:p>
            <a:pPr lvl="1"/>
            <a:r>
              <a:rPr lang="en-US" dirty="0" smtClean="0">
                <a:latin typeface="Mongolian Baiti" pitchFamily="66" charset="0"/>
                <a:cs typeface="Mongolian Baiti" pitchFamily="66" charset="0"/>
              </a:rPr>
              <a:t>Cytotoxic drugs and corticosteroids.</a:t>
            </a:r>
          </a:p>
          <a:p>
            <a:pPr lvl="1"/>
            <a:r>
              <a:rPr lang="en-US" dirty="0" smtClean="0">
                <a:latin typeface="Mongolian Baiti" pitchFamily="66" charset="0"/>
                <a:cs typeface="Mongolian Baiti" pitchFamily="66" charset="0"/>
              </a:rPr>
              <a:t>Lymphocytes reactivity may also be destroyed but this will depend on the dose.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Mongolian Baiti" pitchFamily="66" charset="0"/>
                <a:cs typeface="Mongolian Baiti" pitchFamily="66" charset="0"/>
              </a:rPr>
              <a:t>INVESTIGATION DONE FOR IMMUNODEFICIENCY STATE</a:t>
            </a:r>
            <a:endParaRPr lang="en-US" sz="24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Take blood for deferential white blood cell count. Low number of white blood cell my lead to lymphopnea or neutropnea.</a:t>
            </a:r>
          </a:p>
          <a:p>
            <a:r>
              <a:rPr lang="en-US" dirty="0" smtClean="0">
                <a:latin typeface="Mongolian Baiti" pitchFamily="66" charset="0"/>
                <a:cs typeface="Mongolian Baiti" pitchFamily="66" charset="0"/>
              </a:rPr>
              <a:t>Skin test, delayed type of skin reaction.</a:t>
            </a:r>
          </a:p>
          <a:p>
            <a:r>
              <a:rPr lang="en-US" dirty="0" smtClean="0">
                <a:latin typeface="Mongolian Baiti" pitchFamily="66" charset="0"/>
                <a:cs typeface="Mongolian Baiti" pitchFamily="66" charset="0"/>
              </a:rPr>
              <a:t>Stimulation of the T the lymphocytes to divide and form blast cell.</a:t>
            </a:r>
          </a:p>
          <a:p>
            <a:r>
              <a:rPr lang="en-US" dirty="0" smtClean="0">
                <a:latin typeface="Mongolian Baiti" pitchFamily="66" charset="0"/>
                <a:cs typeface="Mongolian Baiti" pitchFamily="66" charset="0"/>
              </a:rPr>
              <a:t>Chest x-ray which will review absence or defective development of the thymus( hyperplasia ).</a:t>
            </a:r>
          </a:p>
          <a:p>
            <a:r>
              <a:rPr lang="en-US" dirty="0" smtClean="0">
                <a:latin typeface="Mongolian Baiti" pitchFamily="66" charset="0"/>
                <a:cs typeface="Mongolian Baiti" pitchFamily="66" charset="0"/>
              </a:rPr>
              <a:t>Skin graft stimulation.</a:t>
            </a:r>
          </a:p>
          <a:p>
            <a:r>
              <a:rPr lang="en-US" dirty="0" smtClean="0">
                <a:latin typeface="Mongolian Baiti" pitchFamily="66" charset="0"/>
                <a:cs typeface="Mongolian Baiti" pitchFamily="66" charset="0"/>
              </a:rPr>
              <a:t>Biopsy of lymphoid or bone marrow for hygroscopy examination.</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IMMUNIZATION</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Mongolian Baiti" pitchFamily="66" charset="0"/>
                <a:cs typeface="Mongolian Baiti" pitchFamily="66" charset="0"/>
              </a:rPr>
              <a:t>It is the artificial induction of immunity </a:t>
            </a:r>
          </a:p>
          <a:p>
            <a:r>
              <a:rPr lang="en-US" dirty="0" smtClean="0">
                <a:latin typeface="Mongolian Baiti" pitchFamily="66" charset="0"/>
                <a:cs typeface="Mongolian Baiti" pitchFamily="66" charset="0"/>
              </a:rPr>
              <a:t>It is also a process of rendering a subject or individual immune.</a:t>
            </a:r>
          </a:p>
          <a:p>
            <a:r>
              <a:rPr lang="en-US" dirty="0" smtClean="0">
                <a:latin typeface="Mongolian Baiti" pitchFamily="66" charset="0"/>
                <a:cs typeface="Mongolian Baiti" pitchFamily="66" charset="0"/>
              </a:rPr>
              <a:t>It also some time known as vaccination or inoculation.</a:t>
            </a:r>
          </a:p>
          <a:p>
            <a:r>
              <a:rPr lang="en-US" sz="3000" b="1" dirty="0" smtClean="0">
                <a:latin typeface="Mongolian Baiti" pitchFamily="66" charset="0"/>
                <a:cs typeface="Mongolian Baiti" pitchFamily="66" charset="0"/>
              </a:rPr>
              <a:t>HERD IMMUNITY</a:t>
            </a:r>
          </a:p>
          <a:p>
            <a:pPr lvl="1"/>
            <a:r>
              <a:rPr lang="en-US" dirty="0" smtClean="0">
                <a:latin typeface="Mongolian Baiti" pitchFamily="66" charset="0"/>
                <a:cs typeface="Mongolian Baiti" pitchFamily="66" charset="0"/>
              </a:rPr>
              <a:t>Reefers to a high level of immunity in community .</a:t>
            </a:r>
          </a:p>
          <a:p>
            <a:pPr lvl="1"/>
            <a:r>
              <a:rPr lang="en-US" dirty="0" smtClean="0">
                <a:latin typeface="Mongolian Baiti" pitchFamily="66" charset="0"/>
                <a:cs typeface="Mongolian Baiti" pitchFamily="66" charset="0"/>
              </a:rPr>
              <a:t>It reduces the risk of an individual being exposed to an infection and this depend on high immunization coverage and also exposure to organism.</a:t>
            </a:r>
          </a:p>
          <a:p>
            <a:pPr lvl="1"/>
            <a:r>
              <a:rPr lang="en-US" dirty="0" smtClean="0">
                <a:latin typeface="Mongolian Baiti" pitchFamily="66" charset="0"/>
                <a:cs typeface="Mongolian Baiti" pitchFamily="66" charset="0"/>
              </a:rPr>
              <a:t>The proportion of population that must be immuned to avoid the risk of epidemic should be high at least 75% of the population and 75% of new born  must be immunized in order to achieve herd immunity. </a:t>
            </a:r>
          </a:p>
          <a:p>
            <a:r>
              <a:rPr lang="en-US" dirty="0" smtClean="0">
                <a:latin typeface="Mongolian Baiti" pitchFamily="66" charset="0"/>
                <a:cs typeface="Mongolian Baiti" pitchFamily="66" charset="0"/>
              </a:rPr>
              <a:t>When  a high population are immunized even  the few people who have not been immunized also get some protection because the disease is very rare.</a:t>
            </a:r>
          </a:p>
          <a:p>
            <a:r>
              <a:rPr lang="en-US" dirty="0" smtClean="0">
                <a:latin typeface="Mongolian Baiti" pitchFamily="66" charset="0"/>
                <a:cs typeface="Mongolian Baiti" pitchFamily="66" charset="0"/>
              </a:rPr>
              <a:t>Herd immunity is mainly effective for these diseases transmitted from man to man e.g. whooping cough, polio and measles.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Mongolian Baiti" pitchFamily="66" charset="0"/>
                <a:cs typeface="Mongolian Baiti" pitchFamily="66" charset="0"/>
              </a:rPr>
              <a:t>LIST OF IMMUNIZABLE DISESAE</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85000" lnSpcReduction="20000"/>
          </a:bodyPr>
          <a:lstStyle/>
          <a:p>
            <a:r>
              <a:rPr lang="en-US" b="1" i="1" dirty="0" smtClean="0">
                <a:latin typeface="Mongolian Baiti" pitchFamily="66" charset="0"/>
                <a:cs typeface="Mongolian Baiti" pitchFamily="66" charset="0"/>
              </a:rPr>
              <a:t>This a diseases under KEPI</a:t>
            </a:r>
          </a:p>
          <a:p>
            <a:r>
              <a:rPr lang="en-US" dirty="0" smtClean="0">
                <a:latin typeface="Mongolian Baiti" pitchFamily="66" charset="0"/>
                <a:cs typeface="Mongolian Baiti" pitchFamily="66" charset="0"/>
              </a:rPr>
              <a:t>TB- BCG(K)</a:t>
            </a:r>
          </a:p>
          <a:p>
            <a:r>
              <a:rPr lang="en-US" dirty="0" smtClean="0">
                <a:latin typeface="Mongolian Baiti" pitchFamily="66" charset="0"/>
                <a:cs typeface="Mongolian Baiti" pitchFamily="66" charset="0"/>
              </a:rPr>
              <a:t>Poliomyelitis- oral polio vaccine(K)</a:t>
            </a:r>
          </a:p>
          <a:p>
            <a:r>
              <a:rPr lang="en-US" dirty="0" smtClean="0">
                <a:latin typeface="Mongolian Baiti" pitchFamily="66" charset="0"/>
                <a:cs typeface="Mongolian Baiti" pitchFamily="66" charset="0"/>
              </a:rPr>
              <a:t>Diphtheria tetanus and pertusis- (K)</a:t>
            </a:r>
          </a:p>
          <a:p>
            <a:r>
              <a:rPr lang="en-US" dirty="0" smtClean="0">
                <a:latin typeface="Mongolian Baiti" pitchFamily="66" charset="0"/>
                <a:cs typeface="Mongolian Baiti" pitchFamily="66" charset="0"/>
              </a:rPr>
              <a:t>Measles- measles vaccine(k)</a:t>
            </a:r>
          </a:p>
          <a:p>
            <a:r>
              <a:rPr lang="en-US" dirty="0" smtClean="0">
                <a:latin typeface="Mongolian Baiti" pitchFamily="66" charset="0"/>
                <a:cs typeface="Mongolian Baiti" pitchFamily="66" charset="0"/>
              </a:rPr>
              <a:t>Typhoid.</a:t>
            </a:r>
          </a:p>
          <a:p>
            <a:r>
              <a:rPr lang="en-US" dirty="0" smtClean="0">
                <a:latin typeface="Mongolian Baiti" pitchFamily="66" charset="0"/>
                <a:cs typeface="Mongolian Baiti" pitchFamily="66" charset="0"/>
              </a:rPr>
              <a:t>Meningitis.</a:t>
            </a:r>
          </a:p>
          <a:p>
            <a:r>
              <a:rPr lang="en-US" dirty="0" smtClean="0">
                <a:latin typeface="Mongolian Baiti" pitchFamily="66" charset="0"/>
                <a:cs typeface="Mongolian Baiti" pitchFamily="66" charset="0"/>
              </a:rPr>
              <a:t>Yellow fever.(K)</a:t>
            </a:r>
          </a:p>
          <a:p>
            <a:r>
              <a:rPr lang="en-US" dirty="0" smtClean="0">
                <a:latin typeface="Mongolian Baiti" pitchFamily="66" charset="0"/>
                <a:cs typeface="Mongolian Baiti" pitchFamily="66" charset="0"/>
              </a:rPr>
              <a:t>Cholera</a:t>
            </a:r>
          </a:p>
          <a:p>
            <a:r>
              <a:rPr lang="en-US" dirty="0" smtClean="0">
                <a:latin typeface="Mongolian Baiti" pitchFamily="66" charset="0"/>
                <a:cs typeface="Mongolian Baiti" pitchFamily="66" charset="0"/>
              </a:rPr>
              <a:t>Rabies .</a:t>
            </a:r>
          </a:p>
          <a:p>
            <a:r>
              <a:rPr lang="en-US" dirty="0" smtClean="0">
                <a:latin typeface="Mongolian Baiti" pitchFamily="66" charset="0"/>
                <a:cs typeface="Mongolian Baiti" pitchFamily="66" charset="0"/>
              </a:rPr>
              <a:t>Rota virus.</a:t>
            </a:r>
          </a:p>
          <a:p>
            <a:r>
              <a:rPr lang="en-US" dirty="0" smtClean="0">
                <a:latin typeface="Mongolian Baiti" pitchFamily="66" charset="0"/>
                <a:cs typeface="Mongolian Baiti" pitchFamily="66" charset="0"/>
              </a:rPr>
              <a:t>Pneumococcal (PCV)(k)</a:t>
            </a:r>
          </a:p>
          <a:p>
            <a:endParaRPr lang="en-US" dirty="0" smtClean="0"/>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SOURCES OF VACCINE</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70000" lnSpcReduction="20000"/>
          </a:bodyPr>
          <a:lstStyle/>
          <a:p>
            <a:r>
              <a:rPr lang="en-US" b="1" dirty="0" smtClean="0">
                <a:latin typeface="Mongolian Baiti" pitchFamily="66" charset="0"/>
                <a:cs typeface="Mongolian Baiti" pitchFamily="66" charset="0"/>
              </a:rPr>
              <a:t>Attenuated living organism</a:t>
            </a:r>
          </a:p>
          <a:p>
            <a:pPr lvl="1"/>
            <a:r>
              <a:rPr lang="en-US" dirty="0" smtClean="0">
                <a:latin typeface="Mongolian Baiti" pitchFamily="66" charset="0"/>
                <a:cs typeface="Mongolian Baiti" pitchFamily="66" charset="0"/>
              </a:rPr>
              <a:t>This are weakened vaccine and most effective.</a:t>
            </a:r>
          </a:p>
          <a:p>
            <a:pPr lvl="1"/>
            <a:r>
              <a:rPr lang="en-US" dirty="0" smtClean="0">
                <a:latin typeface="Mongolian Baiti" pitchFamily="66" charset="0"/>
                <a:cs typeface="Mongolian Baiti" pitchFamily="66" charset="0"/>
              </a:rPr>
              <a:t> they provide high level of  protection and this occur after only just one dose of vaccine e.g. BCG , measles and polio vaccines.</a:t>
            </a:r>
          </a:p>
          <a:p>
            <a:pPr lvl="1"/>
            <a:r>
              <a:rPr lang="en-US" dirty="0" smtClean="0">
                <a:latin typeface="Mongolian Baiti" pitchFamily="66" charset="0"/>
                <a:cs typeface="Mongolian Baiti" pitchFamily="66" charset="0"/>
              </a:rPr>
              <a:t>For oral polio it is necessary to give three or more doses for it contain three different types of stain of polio virus so that each strain will have several opportunities to stimulate antibody action.</a:t>
            </a:r>
          </a:p>
          <a:p>
            <a:r>
              <a:rPr lang="en-US" b="1" dirty="0" smtClean="0">
                <a:latin typeface="Mongolian Baiti" pitchFamily="66" charset="0"/>
                <a:cs typeface="Mongolian Baiti" pitchFamily="66" charset="0"/>
              </a:rPr>
              <a:t>Dead pathogens</a:t>
            </a:r>
            <a:r>
              <a:rPr lang="en-US" dirty="0" smtClean="0">
                <a:latin typeface="Mongolian Baiti" pitchFamily="66" charset="0"/>
                <a:cs typeface="Mongolian Baiti" pitchFamily="66" charset="0"/>
              </a:rPr>
              <a:t>.</a:t>
            </a:r>
          </a:p>
          <a:p>
            <a:pPr lvl="1"/>
            <a:r>
              <a:rPr lang="en-US" dirty="0" smtClean="0">
                <a:latin typeface="Mongolian Baiti" pitchFamily="66" charset="0"/>
                <a:cs typeface="Mongolian Baiti" pitchFamily="66" charset="0"/>
              </a:rPr>
              <a:t>The pathogen are killed by either heat or chemicals.</a:t>
            </a:r>
          </a:p>
          <a:p>
            <a:pPr lvl="1"/>
            <a:r>
              <a:rPr lang="en-US" dirty="0" smtClean="0">
                <a:latin typeface="Mongolian Baiti" pitchFamily="66" charset="0"/>
                <a:cs typeface="Mongolian Baiti" pitchFamily="66" charset="0"/>
              </a:rPr>
              <a:t>This vaccine is less effective and also produce shorter period of immunity e.g. DPT but only pertusis part is made of dead pathogen e.g. cholera an typhoid vaccines</a:t>
            </a:r>
          </a:p>
          <a:p>
            <a:r>
              <a:rPr lang="en-US" b="1" dirty="0" smtClean="0">
                <a:latin typeface="Mongolian Baiti" pitchFamily="66" charset="0"/>
                <a:cs typeface="Mongolian Baiti" pitchFamily="66" charset="0"/>
              </a:rPr>
              <a:t>Toxoids.</a:t>
            </a:r>
          </a:p>
          <a:p>
            <a:pPr lvl="1"/>
            <a:r>
              <a:rPr lang="en-US" dirty="0" smtClean="0">
                <a:latin typeface="Mongolian Baiti" pitchFamily="66" charset="0"/>
                <a:cs typeface="Mongolian Baiti" pitchFamily="66" charset="0"/>
              </a:rPr>
              <a:t>  this are prepared from exotoxic that has been in activated or  made non toxic by heat or  chemical.</a:t>
            </a:r>
          </a:p>
          <a:p>
            <a:pPr lvl="1"/>
            <a:r>
              <a:rPr lang="en-US" dirty="0" smtClean="0">
                <a:latin typeface="Mongolian Baiti" pitchFamily="66" charset="0"/>
                <a:cs typeface="Mongolian Baiti" pitchFamily="66" charset="0"/>
              </a:rPr>
              <a:t>When they administered they ensure production of antibodies which neutralizes the exotoxins produced by pathogen e.g. tetanus and diphtheria.</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Mongolian Baiti" pitchFamily="66" charset="0"/>
                <a:cs typeface="Mongolian Baiti" pitchFamily="66" charset="0"/>
              </a:rPr>
              <a:t>QUALITIES OF A GOOD VACCINE</a:t>
            </a:r>
            <a:endParaRPr lang="en-US" sz="4000" b="1" dirty="0">
              <a:latin typeface="Mongolian Baiti" pitchFamily="66" charset="0"/>
              <a:cs typeface="Mongolian Baiti" pitchFamily="66" charset="0"/>
            </a:endParaRPr>
          </a:p>
        </p:txBody>
      </p:sp>
      <p:sp>
        <p:nvSpPr>
          <p:cNvPr id="3" name="Content Placeholder 2"/>
          <p:cNvSpPr>
            <a:spLocks noGrp="1"/>
          </p:cNvSpPr>
          <p:nvPr>
            <p:ph idx="1"/>
          </p:nvPr>
        </p:nvSpPr>
        <p:spPr/>
        <p:txBody>
          <a:bodyPr/>
          <a:lstStyle/>
          <a:p>
            <a:r>
              <a:rPr lang="en-US" dirty="0" smtClean="0"/>
              <a:t>Contain enough antigen to stimulate antibody production against specific infection and pathogen.</a:t>
            </a:r>
          </a:p>
          <a:p>
            <a:r>
              <a:rPr lang="en-US" dirty="0" smtClean="0"/>
              <a:t>It contains antigens from all the strain of the pathogen that cause the disease.</a:t>
            </a:r>
          </a:p>
          <a:p>
            <a:r>
              <a:rPr lang="en-US" dirty="0" smtClean="0"/>
              <a:t>It should not be too toxic.</a:t>
            </a:r>
          </a:p>
          <a:p>
            <a:r>
              <a:rPr lang="en-US" dirty="0" smtClean="0"/>
              <a:t>It should not cause disease in the vaccinated persons.</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SPECIFIC VACCINES</a:t>
            </a:r>
            <a:endParaRPr lang="en-US" b="1" dirty="0"/>
          </a:p>
        </p:txBody>
      </p:sp>
      <p:sp>
        <p:nvSpPr>
          <p:cNvPr id="3" name="Content Placeholder 2"/>
          <p:cNvSpPr>
            <a:spLocks noGrp="1"/>
          </p:cNvSpPr>
          <p:nvPr>
            <p:ph idx="1"/>
          </p:nvPr>
        </p:nvSpPr>
        <p:spPr/>
        <p:txBody>
          <a:bodyPr>
            <a:normAutofit lnSpcReduction="10000"/>
          </a:bodyPr>
          <a:lstStyle/>
          <a:p>
            <a:r>
              <a:rPr lang="en-US" dirty="0" smtClean="0"/>
              <a:t>BCG- Bacillus Calmete Geurin</a:t>
            </a:r>
          </a:p>
          <a:p>
            <a:pPr lvl="1"/>
            <a:r>
              <a:rPr lang="en-US" dirty="0" smtClean="0"/>
              <a:t>It is a life attenuated vaccine which is usually freeze dried and was developed by Calmete and Guerin from microbaterial bovis.</a:t>
            </a:r>
          </a:p>
          <a:p>
            <a:pPr lvl="1"/>
            <a:r>
              <a:rPr lang="en-US" dirty="0" smtClean="0"/>
              <a:t>It gives artificial active immunity against tuberculosis and this is shown by a scar in appositive tuberculin reaction.</a:t>
            </a:r>
          </a:p>
          <a:p>
            <a:r>
              <a:rPr lang="en-US" dirty="0" smtClean="0"/>
              <a:t>Age of administration</a:t>
            </a:r>
          </a:p>
          <a:p>
            <a:pPr lvl="2"/>
            <a:r>
              <a:rPr lang="en-US" dirty="0" smtClean="0"/>
              <a:t>At birth or soon after, but  can also be give at any other  age.</a:t>
            </a:r>
          </a:p>
          <a:p>
            <a:pPr lvl="2"/>
            <a:r>
              <a:rPr lang="en-US" dirty="0" smtClean="0"/>
              <a:t>Any one less than 15 year of age who have not suffered from tuberculosis and doesn't have  BCG scar s eligible to vaccination.</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ongolian Baiti" pitchFamily="66" charset="0"/>
                <a:cs typeface="Mongolian Baiti" pitchFamily="66" charset="0"/>
              </a:rPr>
              <a:t>CONT…………..</a:t>
            </a:r>
            <a:endParaRPr lang="en-US" b="1" dirty="0">
              <a:latin typeface="Mongolian Baiti" pitchFamily="66" charset="0"/>
              <a:cs typeface="Mongolian Baiti" pitchFamily="66" charset="0"/>
            </a:endParaRPr>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r>
              <a:rPr lang="en-US" dirty="0" smtClean="0"/>
              <a:t>The route of  administration is intradermally just under the skin in the outer aspect of the left fore arm at the junction of the upper and mdlle third of the arm.</a:t>
            </a:r>
          </a:p>
          <a:p>
            <a:r>
              <a:rPr lang="en-US" dirty="0" smtClean="0"/>
              <a:t>Use a very small sized needle gauge 26 under one mill syringe.</a:t>
            </a:r>
          </a:p>
          <a:p>
            <a:r>
              <a:rPr lang="en-US" dirty="0" smtClean="0"/>
              <a:t>The site of injection is cleaned with wet swap and with the skin stretched between the thumb and the middle finger, the needle is inserted in to the skin with the barvel facing up.</a:t>
            </a:r>
          </a:p>
          <a:p>
            <a:r>
              <a:rPr lang="en-US" dirty="0" smtClean="0"/>
              <a:t>The syringe should be kept flat on the skin as much as possible.</a:t>
            </a:r>
          </a:p>
          <a:p>
            <a:r>
              <a:rPr lang="en-US" dirty="0" smtClean="0"/>
              <a:t>Dosage to children below  1 year is 0.05 mil and above is 0.1 mills.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1381</TotalTime>
  <Words>8341</Words>
  <Application>Microsoft Office PowerPoint</Application>
  <PresentationFormat>On-screen Show (4:3)</PresentationFormat>
  <Paragraphs>685</Paragraphs>
  <Slides>116</Slides>
  <Notes>5</Notes>
  <HiddenSlides>0</HiddenSlides>
  <MMClips>0</MMClips>
  <ScaleCrop>false</ScaleCrop>
  <HeadingPairs>
    <vt:vector size="4" baseType="variant">
      <vt:variant>
        <vt:lpstr>Theme</vt:lpstr>
      </vt:variant>
      <vt:variant>
        <vt:i4>1</vt:i4>
      </vt:variant>
      <vt:variant>
        <vt:lpstr>Slide Titles</vt:lpstr>
      </vt:variant>
      <vt:variant>
        <vt:i4>116</vt:i4>
      </vt:variant>
    </vt:vector>
  </HeadingPairs>
  <TitlesOfParts>
    <vt:vector size="117" baseType="lpstr">
      <vt:lpstr>Flow</vt:lpstr>
      <vt:lpstr>IMMUNOLOGY</vt:lpstr>
      <vt:lpstr>OBJECTIVES</vt:lpstr>
      <vt:lpstr>CONT………………….</vt:lpstr>
      <vt:lpstr>IMMUNOLOGY</vt:lpstr>
      <vt:lpstr>CONT……………………….</vt:lpstr>
      <vt:lpstr>IMMUNITY</vt:lpstr>
      <vt:lpstr>CONT……………………….</vt:lpstr>
      <vt:lpstr>IMMUNIZATION</vt:lpstr>
      <vt:lpstr>CONT……………………..</vt:lpstr>
      <vt:lpstr>CONT…………</vt:lpstr>
      <vt:lpstr>CONT…………………….</vt:lpstr>
      <vt:lpstr>HISTORICAL BACKGROUND OF IMMUNIZATION IN KENYA</vt:lpstr>
      <vt:lpstr>CONT……………….</vt:lpstr>
      <vt:lpstr>TYPES OF IMMUNITY</vt:lpstr>
      <vt:lpstr>NON- SPECIFIC</vt:lpstr>
      <vt:lpstr>CONT……………………</vt:lpstr>
      <vt:lpstr>PHYSICAL BARRIER</vt:lpstr>
      <vt:lpstr>CONT………………..</vt:lpstr>
      <vt:lpstr>CHEMICAL BARRIER</vt:lpstr>
      <vt:lpstr>CONT………….</vt:lpstr>
      <vt:lpstr>CONT………………………</vt:lpstr>
      <vt:lpstr>INNER DEFENCES</vt:lpstr>
      <vt:lpstr>INFLAMMATION</vt:lpstr>
      <vt:lpstr>PORPOSE</vt:lpstr>
      <vt:lpstr>CONT……………</vt:lpstr>
      <vt:lpstr>CONT……………………..</vt:lpstr>
      <vt:lpstr>CONT……………………</vt:lpstr>
      <vt:lpstr>CONT……………….</vt:lpstr>
      <vt:lpstr>CONTENTS OF PUS</vt:lpstr>
      <vt:lpstr>COMPLEMENT SYSTEM</vt:lpstr>
      <vt:lpstr>CONT……………………</vt:lpstr>
      <vt:lpstr>SPECIFIC IMMUNITY</vt:lpstr>
      <vt:lpstr>NATURAL ACTIVE IMMUNITY</vt:lpstr>
      <vt:lpstr>CONT……………………..</vt:lpstr>
      <vt:lpstr>NATURAL PASSIVE IMMUNITY</vt:lpstr>
      <vt:lpstr>ARTIFICIAL ACTIVE IMMUNITY</vt:lpstr>
      <vt:lpstr>ARTIFCIAL PASSIVE IMMUNITY</vt:lpstr>
      <vt:lpstr>ANTIBODY MEDIATED/HUMORAL IMMUNITY</vt:lpstr>
      <vt:lpstr>CONT…………………</vt:lpstr>
      <vt:lpstr>ANTIBODIES</vt:lpstr>
      <vt:lpstr>CLASSIFICATION OF IMMUNOGLOBULINS</vt:lpstr>
      <vt:lpstr>IMMUNOGLOBULIN M(I g M)</vt:lpstr>
      <vt:lpstr>IMMMUNOGLUBULIN A(I g A)</vt:lpstr>
      <vt:lpstr>IMMUNOGLOBULIN D(I g D)</vt:lpstr>
      <vt:lpstr>IMUNNOGLOBIN E(I g E)</vt:lpstr>
      <vt:lpstr>GENERAL FUNCTION OF ANTIBODIES</vt:lpstr>
      <vt:lpstr>CONT………………</vt:lpstr>
      <vt:lpstr>CONT………………….</vt:lpstr>
      <vt:lpstr>PLACENTA TRANSFER OF IMMUNOGLOULIN </vt:lpstr>
      <vt:lpstr>CONT…………………</vt:lpstr>
      <vt:lpstr>                                  NORMAL DEVELOPMENT OF IMMUNOGLOBULIN.</vt:lpstr>
      <vt:lpstr>CONT……………………..</vt:lpstr>
      <vt:lpstr>ROLE OF LYMPHOCYTE IN ANTIBODY PRODUCTION</vt:lpstr>
      <vt:lpstr>CONT……………………..</vt:lpstr>
      <vt:lpstr>CLASSICALPARTH WAY</vt:lpstr>
      <vt:lpstr>CONT………………………..</vt:lpstr>
      <vt:lpstr>CONT………………………</vt:lpstr>
      <vt:lpstr>CONT……………………………</vt:lpstr>
      <vt:lpstr>ALTERNATE PATH WAYS </vt:lpstr>
      <vt:lpstr>Effect of complement inflammation</vt:lpstr>
      <vt:lpstr>ESSENTIAL CHARACTERISTIC OF ACTIVE IMMUNITY</vt:lpstr>
      <vt:lpstr>CONT…………………………</vt:lpstr>
      <vt:lpstr>CONT………………………….</vt:lpstr>
      <vt:lpstr>CONT………………</vt:lpstr>
      <vt:lpstr>CONT……………………….</vt:lpstr>
      <vt:lpstr> SELF MEDIATED</vt:lpstr>
      <vt:lpstr>CONT………………..</vt:lpstr>
      <vt:lpstr>BIOLOGICAL SIGNIFICANCE OF CELL MEDIATED IMMUNITY</vt:lpstr>
      <vt:lpstr>RESISITANCE TO  INFECTION</vt:lpstr>
      <vt:lpstr>TUMOR REJECTION</vt:lpstr>
      <vt:lpstr>DELAYED HYPERSENSITIVITY</vt:lpstr>
      <vt:lpstr>REGULATION OF IMMUNE SYSTEM</vt:lpstr>
      <vt:lpstr>AUTOIMMUNE DISEASES</vt:lpstr>
      <vt:lpstr>CLASSIFICATION OF AUTOIMMUNE DISEASES</vt:lpstr>
      <vt:lpstr>INTERMEDIATE AUTOIMMUNE DISEASE</vt:lpstr>
      <vt:lpstr> SITES FOR TAKING TRANSPLANTS</vt:lpstr>
      <vt:lpstr>IMMUNE MECHANISM OF ALLOGRAFT REJECTION.</vt:lpstr>
      <vt:lpstr>CONT……………………..</vt:lpstr>
      <vt:lpstr>HYPERSENSITIVITY/ALLERGIC STATE</vt:lpstr>
      <vt:lpstr>IMMEDIATE HYPERSENSITIVITY/ANAPHYLACTIC TYPE.</vt:lpstr>
      <vt:lpstr> CONT………………</vt:lpstr>
      <vt:lpstr>CONT…………..</vt:lpstr>
      <vt:lpstr>IMMUNNOLOGICAL TOLERANCE</vt:lpstr>
      <vt:lpstr>TYPES OF IMMUNOLOGOCAL TOLERANCE</vt:lpstr>
      <vt:lpstr>CONT……………….</vt:lpstr>
      <vt:lpstr>IMMUNODEFICIENCY DISEASES</vt:lpstr>
      <vt:lpstr>LYMPHOID SYTEM DEFECT</vt:lpstr>
      <vt:lpstr>T CELL DEFECT</vt:lpstr>
      <vt:lpstr>ATYPICAL STATE </vt:lpstr>
      <vt:lpstr>PHAGOCYTES  AND COMPLEMENT  SYSTEM  DEFECT</vt:lpstr>
      <vt:lpstr>PRIMARY ACQUIRED IMMUNODEFICIENCY STATE</vt:lpstr>
      <vt:lpstr>SECONDARY ACQUIRED IMMUNODEFICIENCY DISEASES </vt:lpstr>
      <vt:lpstr>INVESTIGATION DONE FOR IMMUNODEFICIENCY STATE</vt:lpstr>
      <vt:lpstr>IMMUNIZATION</vt:lpstr>
      <vt:lpstr>LIST OF IMMUNIZABLE DISESAE</vt:lpstr>
      <vt:lpstr>SOURCES OF VACCINE</vt:lpstr>
      <vt:lpstr>QUALITIES OF A GOOD VACCINE</vt:lpstr>
      <vt:lpstr>SPECIFIC VACCINES</vt:lpstr>
      <vt:lpstr>CONT…………..</vt:lpstr>
      <vt:lpstr>NORMAL REACTION OF BCG</vt:lpstr>
      <vt:lpstr>STORAGE </vt:lpstr>
      <vt:lpstr>SIDE EFFECTS</vt:lpstr>
      <vt:lpstr>CONTRAINDICATION</vt:lpstr>
      <vt:lpstr> POLIO VACCINE</vt:lpstr>
      <vt:lpstr>AGE OF ADMINISTRATION </vt:lpstr>
      <vt:lpstr>PENTAVALENT VACCINE [DPT]</vt:lpstr>
      <vt:lpstr>CONT…………………………..</vt:lpstr>
      <vt:lpstr>MEASLES VACCINE</vt:lpstr>
      <vt:lpstr>CONT…………………….</vt:lpstr>
      <vt:lpstr>YELLOW FEVER </vt:lpstr>
      <vt:lpstr>RABBIES VACCINE </vt:lpstr>
      <vt:lpstr>ANTREBIES SERUM</vt:lpstr>
      <vt:lpstr>MENIGOCOCCAL VACCINE</vt:lpstr>
      <vt:lpstr>ACESSMENT OF CLIENT SUTABILTY FOR IMMUNIZATION.</vt:lpstr>
      <vt:lpstr>PENTAVALENT VACCINE</vt:lpstr>
      <vt:lpstr>SPECIAL WARNING AND PRECAUTION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dc:creator>
  <cp:lastModifiedBy>Lenovo</cp:lastModifiedBy>
  <cp:revision>145</cp:revision>
  <dcterms:created xsi:type="dcterms:W3CDTF">2015-01-27T05:21:39Z</dcterms:created>
  <dcterms:modified xsi:type="dcterms:W3CDTF">2015-03-11T13:11:33Z</dcterms:modified>
</cp:coreProperties>
</file>