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0"/>
  </p:notesMasterIdLst>
  <p:sldIdLst>
    <p:sldId id="256" r:id="rId3"/>
    <p:sldId id="267" r:id="rId4"/>
    <p:sldId id="257" r:id="rId5"/>
    <p:sldId id="258" r:id="rId6"/>
    <p:sldId id="300" r:id="rId7"/>
    <p:sldId id="301" r:id="rId8"/>
    <p:sldId id="302" r:id="rId9"/>
    <p:sldId id="303" r:id="rId10"/>
    <p:sldId id="304" r:id="rId11"/>
    <p:sldId id="305" r:id="rId12"/>
    <p:sldId id="259" r:id="rId13"/>
    <p:sldId id="320" r:id="rId14"/>
    <p:sldId id="306" r:id="rId15"/>
    <p:sldId id="260" r:id="rId16"/>
    <p:sldId id="314" r:id="rId17"/>
    <p:sldId id="261" r:id="rId18"/>
    <p:sldId id="262" r:id="rId19"/>
    <p:sldId id="308" r:id="rId21"/>
    <p:sldId id="321" r:id="rId22"/>
    <p:sldId id="263" r:id="rId23"/>
    <p:sldId id="307" r:id="rId24"/>
    <p:sldId id="264" r:id="rId25"/>
    <p:sldId id="265" r:id="rId26"/>
    <p:sldId id="322" r:id="rId27"/>
    <p:sldId id="309" r:id="rId28"/>
    <p:sldId id="323" r:id="rId29"/>
    <p:sldId id="310" r:id="rId30"/>
    <p:sldId id="266" r:id="rId31"/>
    <p:sldId id="324" r:id="rId32"/>
    <p:sldId id="311" r:id="rId33"/>
    <p:sldId id="312" r:id="rId34"/>
    <p:sldId id="313" r:id="rId35"/>
    <p:sldId id="268" r:id="rId36"/>
    <p:sldId id="325" r:id="rId37"/>
    <p:sldId id="269" r:id="rId38"/>
    <p:sldId id="315" r:id="rId39"/>
    <p:sldId id="270" r:id="rId40"/>
    <p:sldId id="271" r:id="rId41"/>
    <p:sldId id="272" r:id="rId42"/>
    <p:sldId id="326" r:id="rId43"/>
    <p:sldId id="316" r:id="rId44"/>
    <p:sldId id="273" r:id="rId45"/>
    <p:sldId id="327" r:id="rId46"/>
    <p:sldId id="274" r:id="rId47"/>
    <p:sldId id="328" r:id="rId48"/>
    <p:sldId id="275" r:id="rId49"/>
    <p:sldId id="276" r:id="rId50"/>
    <p:sldId id="277" r:id="rId51"/>
    <p:sldId id="278" r:id="rId52"/>
    <p:sldId id="279" r:id="rId53"/>
    <p:sldId id="280" r:id="rId54"/>
    <p:sldId id="281" r:id="rId55"/>
    <p:sldId id="318" r:id="rId56"/>
    <p:sldId id="282" r:id="rId57"/>
    <p:sldId id="283" r:id="rId58"/>
    <p:sldId id="284" r:id="rId59"/>
    <p:sldId id="285" r:id="rId60"/>
    <p:sldId id="286" r:id="rId61"/>
    <p:sldId id="317" r:id="rId62"/>
    <p:sldId id="287" r:id="rId63"/>
    <p:sldId id="288" r:id="rId64"/>
    <p:sldId id="299" r:id="rId65"/>
    <p:sldId id="319" r:id="rId66"/>
    <p:sldId id="289" r:id="rId67"/>
    <p:sldId id="290" r:id="rId68"/>
    <p:sldId id="291" r:id="rId69"/>
    <p:sldId id="292" r:id="rId70"/>
    <p:sldId id="293" r:id="rId71"/>
    <p:sldId id="294" r:id="rId72"/>
    <p:sldId id="295" r:id="rId73"/>
    <p:sldId id="296" r:id="rId74"/>
    <p:sldId id="297" r:id="rId75"/>
    <p:sldId id="329" r:id="rId76"/>
    <p:sldId id="298" r:id="rId7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0" Type="http://schemas.openxmlformats.org/officeDocument/2006/relationships/tableStyles" Target="tableStyles.xml"/><Relationship Id="rId8" Type="http://schemas.openxmlformats.org/officeDocument/2006/relationships/slide" Target="slides/slide6.xml"/><Relationship Id="rId79" Type="http://schemas.openxmlformats.org/officeDocument/2006/relationships/viewProps" Target="viewProps.xml"/><Relationship Id="rId78" Type="http://schemas.openxmlformats.org/officeDocument/2006/relationships/presProps" Target="presProps.xml"/><Relationship Id="rId77" Type="http://schemas.openxmlformats.org/officeDocument/2006/relationships/slide" Target="slides/slide74.xml"/><Relationship Id="rId76" Type="http://schemas.openxmlformats.org/officeDocument/2006/relationships/slide" Target="slides/slide73.xml"/><Relationship Id="rId75" Type="http://schemas.openxmlformats.org/officeDocument/2006/relationships/slide" Target="slides/slide72.xml"/><Relationship Id="rId74" Type="http://schemas.openxmlformats.org/officeDocument/2006/relationships/slide" Target="slides/slide71.xml"/><Relationship Id="rId73" Type="http://schemas.openxmlformats.org/officeDocument/2006/relationships/slide" Target="slides/slide70.xml"/><Relationship Id="rId72" Type="http://schemas.openxmlformats.org/officeDocument/2006/relationships/slide" Target="slides/slide69.xml"/><Relationship Id="rId71" Type="http://schemas.openxmlformats.org/officeDocument/2006/relationships/slide" Target="slides/slide68.xml"/><Relationship Id="rId70" Type="http://schemas.openxmlformats.org/officeDocument/2006/relationships/slide" Target="slides/slide67.xml"/><Relationship Id="rId7" Type="http://schemas.openxmlformats.org/officeDocument/2006/relationships/slide" Target="slides/slide5.xml"/><Relationship Id="rId69" Type="http://schemas.openxmlformats.org/officeDocument/2006/relationships/slide" Target="slides/slide66.xml"/><Relationship Id="rId68" Type="http://schemas.openxmlformats.org/officeDocument/2006/relationships/slide" Target="slides/slide65.xml"/><Relationship Id="rId67" Type="http://schemas.openxmlformats.org/officeDocument/2006/relationships/slide" Target="slides/slide64.xml"/><Relationship Id="rId66" Type="http://schemas.openxmlformats.org/officeDocument/2006/relationships/slide" Target="slides/slide63.xml"/><Relationship Id="rId65" Type="http://schemas.openxmlformats.org/officeDocument/2006/relationships/slide" Target="slides/slide62.xml"/><Relationship Id="rId64" Type="http://schemas.openxmlformats.org/officeDocument/2006/relationships/slide" Target="slides/slide61.xml"/><Relationship Id="rId63" Type="http://schemas.openxmlformats.org/officeDocument/2006/relationships/slide" Target="slides/slide60.xml"/><Relationship Id="rId62" Type="http://schemas.openxmlformats.org/officeDocument/2006/relationships/slide" Target="slides/slide59.xml"/><Relationship Id="rId61" Type="http://schemas.openxmlformats.org/officeDocument/2006/relationships/slide" Target="slides/slide58.xml"/><Relationship Id="rId60" Type="http://schemas.openxmlformats.org/officeDocument/2006/relationships/slide" Target="slides/slide57.xml"/><Relationship Id="rId6" Type="http://schemas.openxmlformats.org/officeDocument/2006/relationships/slide" Target="slides/slide4.xml"/><Relationship Id="rId59" Type="http://schemas.openxmlformats.org/officeDocument/2006/relationships/slide" Target="slides/slide56.xml"/><Relationship Id="rId58" Type="http://schemas.openxmlformats.org/officeDocument/2006/relationships/slide" Target="slides/slide55.xml"/><Relationship Id="rId57" Type="http://schemas.openxmlformats.org/officeDocument/2006/relationships/slide" Target="slides/slide54.xml"/><Relationship Id="rId56" Type="http://schemas.openxmlformats.org/officeDocument/2006/relationships/slide" Target="slides/slide53.xml"/><Relationship Id="rId55" Type="http://schemas.openxmlformats.org/officeDocument/2006/relationships/slide" Target="slides/slide52.xml"/><Relationship Id="rId54" Type="http://schemas.openxmlformats.org/officeDocument/2006/relationships/slide" Target="slides/slide51.xml"/><Relationship Id="rId53" Type="http://schemas.openxmlformats.org/officeDocument/2006/relationships/slide" Target="slides/slide50.xml"/><Relationship Id="rId52" Type="http://schemas.openxmlformats.org/officeDocument/2006/relationships/slide" Target="slides/slide49.xml"/><Relationship Id="rId51" Type="http://schemas.openxmlformats.org/officeDocument/2006/relationships/slide" Target="slides/slide48.xml"/><Relationship Id="rId50" Type="http://schemas.openxmlformats.org/officeDocument/2006/relationships/slide" Target="slides/slide47.xml"/><Relationship Id="rId5" Type="http://schemas.openxmlformats.org/officeDocument/2006/relationships/slide" Target="slides/slide3.xml"/><Relationship Id="rId49" Type="http://schemas.openxmlformats.org/officeDocument/2006/relationships/slide" Target="slides/slide46.xml"/><Relationship Id="rId48" Type="http://schemas.openxmlformats.org/officeDocument/2006/relationships/slide" Target="slides/slide45.xml"/><Relationship Id="rId47" Type="http://schemas.openxmlformats.org/officeDocument/2006/relationships/slide" Target="slides/slide44.xml"/><Relationship Id="rId46" Type="http://schemas.openxmlformats.org/officeDocument/2006/relationships/slide" Target="slides/slide43.xml"/><Relationship Id="rId45" Type="http://schemas.openxmlformats.org/officeDocument/2006/relationships/slide" Target="slides/slide42.xml"/><Relationship Id="rId44" Type="http://schemas.openxmlformats.org/officeDocument/2006/relationships/slide" Target="slides/slide41.xml"/><Relationship Id="rId43" Type="http://schemas.openxmlformats.org/officeDocument/2006/relationships/slide" Target="slides/slide40.xml"/><Relationship Id="rId42" Type="http://schemas.openxmlformats.org/officeDocument/2006/relationships/slide" Target="slides/slide39.xml"/><Relationship Id="rId41" Type="http://schemas.openxmlformats.org/officeDocument/2006/relationships/slide" Target="slides/slide38.xml"/><Relationship Id="rId40" Type="http://schemas.openxmlformats.org/officeDocument/2006/relationships/slide" Target="slides/slide37.xml"/><Relationship Id="rId4" Type="http://schemas.openxmlformats.org/officeDocument/2006/relationships/slide" Target="slides/slide2.xml"/><Relationship Id="rId39" Type="http://schemas.openxmlformats.org/officeDocument/2006/relationships/slide" Target="slides/slide36.xml"/><Relationship Id="rId38" Type="http://schemas.openxmlformats.org/officeDocument/2006/relationships/slide" Target="slides/slide35.xml"/><Relationship Id="rId37" Type="http://schemas.openxmlformats.org/officeDocument/2006/relationships/slide" Target="slides/slide34.xml"/><Relationship Id="rId36" Type="http://schemas.openxmlformats.org/officeDocument/2006/relationships/slide" Target="slides/slide33.xml"/><Relationship Id="rId35" Type="http://schemas.openxmlformats.org/officeDocument/2006/relationships/slide" Target="slides/slide32.xml"/><Relationship Id="rId34" Type="http://schemas.openxmlformats.org/officeDocument/2006/relationships/slide" Target="slides/slide31.xml"/><Relationship Id="rId33" Type="http://schemas.openxmlformats.org/officeDocument/2006/relationships/slide" Target="slides/slide30.xml"/><Relationship Id="rId32" Type="http://schemas.openxmlformats.org/officeDocument/2006/relationships/slide" Target="slides/slide29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notesMaster" Target="notesMasters/notesMaster1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867724-AA48-4609-B31E-1AC78AD8F859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C0635F-FAB2-40D5-B2BA-0ECD99CF0BD8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7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8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9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4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8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3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7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0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8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0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C0635F-FAB2-40D5-B2BA-0ECD99CF0BD8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C0635F-FAB2-40D5-B2BA-0ECD99CF0BD8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C0635F-FAB2-40D5-B2BA-0ECD99CF0BD8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C0635F-FAB2-40D5-B2BA-0ECD99CF0BD8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C0635F-FAB2-40D5-B2BA-0ECD99CF0BD8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C0635F-FAB2-40D5-B2BA-0ECD99CF0BD8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C0635F-FAB2-40D5-B2BA-0ECD99CF0BD8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C0635F-FAB2-40D5-B2BA-0ECD99CF0BD8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C0635F-FAB2-40D5-B2BA-0ECD99CF0BD8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C0635F-FAB2-40D5-B2BA-0ECD99CF0BD8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C0635F-FAB2-40D5-B2BA-0ECD99CF0BD8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C0635F-FAB2-40D5-B2BA-0ECD99CF0BD8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C0635F-FAB2-40D5-B2BA-0ECD99CF0BD8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3B19A-6C4D-454D-8042-E999B3307BFE}" type="datetimeFigureOut">
              <a:rPr lang="en-US" smtClean="0"/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E9C60638-2443-4F1F-866B-43F501B8D78A}" type="slidenum">
              <a:rPr lang="en-US" smtClean="0"/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3B19A-6C4D-454D-8042-E999B3307BFE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60638-2443-4F1F-866B-43F501B8D78A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3B19A-6C4D-454D-8042-E999B3307BFE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60638-2443-4F1F-866B-43F501B8D78A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3B19A-6C4D-454D-8042-E999B3307BFE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60638-2443-4F1F-866B-43F501B8D78A}" type="slidenum">
              <a:rPr lang="en-US" smtClean="0"/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3B19A-6C4D-454D-8042-E999B3307BFE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9C60638-2443-4F1F-866B-43F501B8D78A}" type="slidenum">
              <a:rPr lang="en-US" smtClean="0"/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3B19A-6C4D-454D-8042-E999B3307BFE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60638-2443-4F1F-866B-43F501B8D78A}" type="slidenum">
              <a:rPr lang="en-US" smtClean="0"/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3B19A-6C4D-454D-8042-E999B3307BFE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60638-2443-4F1F-866B-43F501B8D78A}" type="slidenum">
              <a:rPr lang="en-US" smtClean="0"/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3B19A-6C4D-454D-8042-E999B3307BFE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60638-2443-4F1F-866B-43F501B8D78A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3B19A-6C4D-454D-8042-E999B3307BFE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60638-2443-4F1F-866B-43F501B8D78A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3B19A-6C4D-454D-8042-E999B3307BFE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60638-2443-4F1F-866B-43F501B8D78A}" type="slidenum">
              <a:rPr lang="en-US" smtClean="0"/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3B19A-6C4D-454D-8042-E999B3307BFE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9C60638-2443-4F1F-866B-43F501B8D78A}" type="slidenum">
              <a:rPr lang="en-US" smtClean="0"/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  <a:p>
            <a:pPr lvl="1" eaLnBrk="1" latinLnBrk="0" hangingPunct="1"/>
            <a:r>
              <a:rPr kumimoji="0" lang="en-US" smtClean="0"/>
              <a:t>Second level</a:t>
            </a:r>
            <a:endParaRPr kumimoji="0" lang="en-US" smtClean="0"/>
          </a:p>
          <a:p>
            <a:pPr lvl="2" eaLnBrk="1" latinLnBrk="0" hangingPunct="1"/>
            <a:r>
              <a:rPr kumimoji="0" lang="en-US" smtClean="0"/>
              <a:t>Third level</a:t>
            </a:r>
            <a:endParaRPr kumimoji="0" lang="en-US" smtClean="0"/>
          </a:p>
          <a:p>
            <a:pPr lvl="3" eaLnBrk="1" latinLnBrk="0" hangingPunct="1"/>
            <a:r>
              <a:rPr kumimoji="0" lang="en-US" smtClean="0"/>
              <a:t>Fourth level</a:t>
            </a:r>
            <a:endParaRPr kumimoji="0" lang="en-US" smtClean="0"/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1E3B19A-6C4D-454D-8042-E999B3307BFE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E9C60638-2443-4F1F-866B-43F501B8D78A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 panose="05020102010507070707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 panose="05020102010507070707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 panose="05020102010507070707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 panose="05020102010507070707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Erick </a:t>
            </a:r>
            <a:r>
              <a:rPr lang="en-US" dirty="0" err="1" smtClean="0"/>
              <a:t>kemboi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IMMUNOLOGY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err="1" smtClean="0"/>
              <a:t>G.Urogenital</a:t>
            </a:r>
            <a:r>
              <a:rPr lang="en-US" b="1" dirty="0" smtClean="0"/>
              <a:t> </a:t>
            </a:r>
            <a:r>
              <a:rPr lang="en-US" b="1" dirty="0"/>
              <a:t>system</a:t>
            </a:r>
            <a:endParaRPr lang="en-US" b="1" dirty="0"/>
          </a:p>
          <a:p>
            <a:pPr>
              <a:buFontTx/>
              <a:buChar char="-"/>
            </a:pPr>
            <a:r>
              <a:rPr lang="en-US" dirty="0"/>
              <a:t>Urinary sphincters act as a mechanical barrier to microbes</a:t>
            </a:r>
            <a:endParaRPr lang="en-US" dirty="0"/>
          </a:p>
          <a:p>
            <a:pPr>
              <a:buFontTx/>
              <a:buChar char="-"/>
            </a:pPr>
            <a:r>
              <a:rPr lang="en-US" dirty="0"/>
              <a:t>Flow of urine through the urethra washes away microbes</a:t>
            </a:r>
            <a:endParaRPr lang="en-US" dirty="0"/>
          </a:p>
          <a:p>
            <a:pPr>
              <a:buFontTx/>
              <a:buChar char="-"/>
            </a:pPr>
            <a:r>
              <a:rPr lang="en-US" dirty="0"/>
              <a:t> The low PH of the urethra and vagina prevents invasion of pathogens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Second line of defense</a:t>
            </a:r>
            <a:endParaRPr lang="en-US" b="1" dirty="0"/>
          </a:p>
          <a:p>
            <a:r>
              <a:rPr lang="en-US" sz="3200" dirty="0"/>
              <a:t>Activated once the innate system has been penetrated/overwhelmed</a:t>
            </a:r>
            <a:endParaRPr lang="en-US" sz="3200" dirty="0"/>
          </a:p>
          <a:p>
            <a:r>
              <a:rPr lang="en-US" sz="3200" dirty="0"/>
              <a:t>It is non specific resistance that destroy invaders in a general way without targeting specific </a:t>
            </a:r>
            <a:r>
              <a:rPr lang="en-US" sz="3200" dirty="0" smtClean="0"/>
              <a:t>individual</a:t>
            </a:r>
            <a:endParaRPr lang="en-US" sz="3200" dirty="0" smtClean="0"/>
          </a:p>
          <a:p>
            <a:r>
              <a:rPr lang="en-US" sz="3200" dirty="0" smtClean="0"/>
              <a:t>Phagocytic cells  ingest and destroy all microbes that pass into the body tissues for example macrophages </a:t>
            </a:r>
            <a:endParaRPr lang="en-US" sz="3200" dirty="0" smtClean="0"/>
          </a:p>
          <a:p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4000" dirty="0"/>
              <a:t>Macrophages are cells derived from the monocytes , macrophages leaves the blood stream and the body tissues to patrol for </a:t>
            </a:r>
            <a:r>
              <a:rPr lang="en-US" sz="4000" dirty="0" smtClean="0"/>
              <a:t>pathogens</a:t>
            </a:r>
            <a:endParaRPr lang="en-US" sz="4000" dirty="0" smtClean="0"/>
          </a:p>
          <a:p>
            <a:r>
              <a:rPr lang="en-US" sz="4000" dirty="0" smtClean="0"/>
              <a:t>Other </a:t>
            </a:r>
            <a:r>
              <a:rPr lang="en-US" sz="4000" dirty="0"/>
              <a:t>phagocytic cells involved are Granulocytes- neutrophils, basophils and </a:t>
            </a:r>
            <a:r>
              <a:rPr lang="en-US" sz="4000" dirty="0" err="1"/>
              <a:t>esonophils</a:t>
            </a:r>
            <a:r>
              <a:rPr lang="en-US" sz="4000" dirty="0"/>
              <a:t> necessary for  defense mechanisms</a:t>
            </a:r>
            <a:endParaRPr lang="en-US" sz="4000" dirty="0"/>
          </a:p>
          <a:p>
            <a:pPr marL="0" indent="0">
              <a:buNone/>
            </a:pPr>
            <a:endParaRPr lang="en-US" sz="4000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dirty="0"/>
              <a:t>Collectively the granulocytes, monocytes and l are called phagocytes</a:t>
            </a:r>
            <a:endParaRPr lang="en-US" sz="3600" dirty="0"/>
          </a:p>
          <a:p>
            <a:r>
              <a:rPr lang="en-US" sz="3600" dirty="0"/>
              <a:t>The second line defense mechanisms results in a series of mechanisms that </a:t>
            </a:r>
            <a:r>
              <a:rPr lang="en-US" sz="3600" dirty="0" smtClean="0"/>
              <a:t>include:</a:t>
            </a:r>
            <a:endParaRPr lang="en-US" sz="3600" dirty="0" smtClean="0"/>
          </a:p>
          <a:p>
            <a:pPr marL="514350" indent="-514350">
              <a:buAutoNum type="arabicParenR"/>
            </a:pPr>
            <a:r>
              <a:rPr lang="en-US" sz="3600" dirty="0" smtClean="0"/>
              <a:t>Phagocytosis</a:t>
            </a:r>
            <a:endParaRPr lang="en-US" sz="3600" dirty="0" smtClean="0"/>
          </a:p>
          <a:p>
            <a:pPr marL="514350" indent="-514350">
              <a:buAutoNum type="arabicParenR"/>
            </a:pPr>
            <a:r>
              <a:rPr lang="en-US" sz="3600" b="1" dirty="0" smtClean="0"/>
              <a:t>2.Inflammation</a:t>
            </a:r>
            <a:endParaRPr lang="en-US" sz="3600" b="1" dirty="0" smtClean="0"/>
          </a:p>
          <a:p>
            <a:pPr marL="514350" indent="-514350">
              <a:buAutoNum type="arabicParenR"/>
            </a:pPr>
            <a:r>
              <a:rPr lang="en-US" sz="3600" dirty="0" smtClean="0"/>
              <a:t>Fever production</a:t>
            </a:r>
            <a:endParaRPr lang="en-US" sz="3600" dirty="0" smtClean="0"/>
          </a:p>
          <a:p>
            <a:pPr marL="514350" indent="-514350">
              <a:buAutoNum type="arabicParenR"/>
            </a:pPr>
            <a:r>
              <a:rPr lang="en-US" sz="3600" dirty="0"/>
              <a:t>4.Compliment system</a:t>
            </a:r>
            <a:endParaRPr lang="en-US" sz="3600" dirty="0" smtClean="0"/>
          </a:p>
          <a:p>
            <a:pPr marL="514350" indent="-514350">
              <a:buAutoNum type="arabicParenR"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/>
              <a:t>1.Phagocytosis</a:t>
            </a:r>
            <a:endParaRPr lang="en-US" sz="3600" b="1" dirty="0"/>
          </a:p>
          <a:p>
            <a:pPr marL="0" indent="0">
              <a:buNone/>
            </a:pPr>
            <a:r>
              <a:rPr lang="en-US" sz="3600" dirty="0"/>
              <a:t>Phagocytosis is part of the innate immune response, during which micro- organisms , foreign particles, cellular debris  are engulfed by phagocytic cells such  neutrophils, and monocytes in circulation , and macrophages and neutrophils in interstitial </a:t>
            </a:r>
            <a:r>
              <a:rPr lang="en-US" sz="3600" dirty="0" smtClean="0"/>
              <a:t>spaces</a:t>
            </a:r>
            <a:endParaRPr lang="en-US" sz="3600" b="1" dirty="0" smtClean="0"/>
          </a:p>
          <a:p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None/>
            </a:pPr>
            <a:r>
              <a:rPr lang="en-US" sz="3600" b="1" dirty="0"/>
              <a:t>Phagocytosis </a:t>
            </a:r>
            <a:r>
              <a:rPr lang="en-US" sz="3600" dirty="0"/>
              <a:t>is the ingestion of a microorganism by phagocytes</a:t>
            </a:r>
            <a:endParaRPr lang="en-US" sz="3600" dirty="0"/>
          </a:p>
          <a:p>
            <a:pPr>
              <a:lnSpc>
                <a:spcPct val="80000"/>
              </a:lnSpc>
              <a:buFontTx/>
              <a:buChar char="-"/>
            </a:pPr>
            <a:r>
              <a:rPr lang="en-US" sz="3600" dirty="0"/>
              <a:t>When an infection occurs, both granulocytes especially neutrophils (dominate in the early stages of disease) and monocytes migrate to the infected area</a:t>
            </a:r>
            <a:endParaRPr lang="en-US" sz="3600" dirty="0"/>
          </a:p>
          <a:p>
            <a:pPr>
              <a:lnSpc>
                <a:spcPct val="80000"/>
              </a:lnSpc>
              <a:buFontTx/>
              <a:buChar char="-"/>
            </a:pPr>
            <a:r>
              <a:rPr lang="en-US" sz="3600" dirty="0"/>
              <a:t>During this migration the monocytes enlarge and become macrophages (dominate in the later stages)</a:t>
            </a:r>
            <a:endParaRPr lang="en-US" sz="3600" dirty="0"/>
          </a:p>
          <a:p>
            <a:pPr>
              <a:lnSpc>
                <a:spcPct val="80000"/>
              </a:lnSpc>
              <a:buFontTx/>
              <a:buChar char="-"/>
            </a:pPr>
            <a:r>
              <a:rPr lang="en-US" sz="3600" dirty="0"/>
              <a:t>Phagocytosis occurs in four main phases:</a:t>
            </a:r>
            <a:endParaRPr lang="en-US" sz="3600" dirty="0"/>
          </a:p>
          <a:p>
            <a:pPr>
              <a:lnSpc>
                <a:spcPct val="80000"/>
              </a:lnSpc>
              <a:buFontTx/>
              <a:buChar char="-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524000"/>
            <a:ext cx="7772400" cy="4572000"/>
          </a:xfrm>
        </p:spPr>
        <p:txBody>
          <a:bodyPr>
            <a:normAutofit lnSpcReduction="10000"/>
          </a:bodyPr>
          <a:lstStyle/>
          <a:p>
            <a:pPr marL="609600" indent="-609600">
              <a:lnSpc>
                <a:spcPct val="80000"/>
              </a:lnSpc>
              <a:buFontTx/>
              <a:buAutoNum type="alphaLcPeriod"/>
            </a:pPr>
            <a:r>
              <a:rPr lang="en-US" sz="3200" dirty="0" err="1"/>
              <a:t>Chemotaxis</a:t>
            </a:r>
            <a:endParaRPr lang="en-US" sz="3200" dirty="0"/>
          </a:p>
          <a:p>
            <a:pPr marL="609600" indent="-609600">
              <a:lnSpc>
                <a:spcPct val="80000"/>
              </a:lnSpc>
              <a:buNone/>
            </a:pPr>
            <a:r>
              <a:rPr lang="en-US" sz="3200" dirty="0"/>
              <a:t> This is the chemical attraction of the phagocytes to the microorganisms</a:t>
            </a:r>
            <a:endParaRPr lang="en-US" sz="3200" dirty="0"/>
          </a:p>
          <a:p>
            <a:pPr marL="609600" indent="-609600">
              <a:lnSpc>
                <a:spcPct val="80000"/>
              </a:lnSpc>
              <a:buFontTx/>
              <a:buAutoNum type="alphaLcPeriod" startAt="2"/>
            </a:pPr>
            <a:r>
              <a:rPr lang="en-US" sz="3200" dirty="0"/>
              <a:t>Adherence</a:t>
            </a:r>
            <a:endParaRPr lang="en-US" sz="3200" dirty="0"/>
          </a:p>
          <a:p>
            <a:pPr marL="609600" indent="-609600">
              <a:lnSpc>
                <a:spcPct val="80000"/>
              </a:lnSpc>
              <a:buNone/>
            </a:pPr>
            <a:r>
              <a:rPr lang="en-US" sz="3200" dirty="0"/>
              <a:t>  The phagocyte’s plasma membrane attaches to the surface of the microorganism or foreign material</a:t>
            </a:r>
            <a:endParaRPr lang="en-US" sz="3200" dirty="0"/>
          </a:p>
          <a:p>
            <a:pPr marL="609600" indent="-609600">
              <a:lnSpc>
                <a:spcPct val="80000"/>
              </a:lnSpc>
              <a:buFontTx/>
              <a:buAutoNum type="alphaLcPeriod" startAt="3"/>
            </a:pPr>
            <a:r>
              <a:rPr lang="en-US" sz="3200" dirty="0"/>
              <a:t>Ingestion</a:t>
            </a:r>
            <a:endParaRPr lang="en-US" sz="3200" dirty="0"/>
          </a:p>
          <a:p>
            <a:pPr marL="609600" indent="-609600">
              <a:lnSpc>
                <a:spcPct val="80000"/>
              </a:lnSpc>
              <a:buNone/>
            </a:pPr>
            <a:r>
              <a:rPr lang="en-US" sz="3200" dirty="0"/>
              <a:t>  During this time the plasma membrane of the phagocyte extends projections called </a:t>
            </a:r>
            <a:r>
              <a:rPr lang="en-US" sz="3200" dirty="0" smtClean="0"/>
              <a:t>pseudopods </a:t>
            </a:r>
            <a:r>
              <a:rPr lang="en-US" sz="3200" dirty="0"/>
              <a:t>that engulf the microorganism</a:t>
            </a:r>
            <a:endParaRPr lang="en-US" sz="3200" dirty="0"/>
          </a:p>
          <a:p>
            <a:pPr marL="609600" indent="-609600">
              <a:lnSpc>
                <a:spcPct val="80000"/>
              </a:lnSpc>
              <a:buNone/>
            </a:pPr>
            <a:endParaRPr lang="en-US" sz="3200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609600" indent="-609600">
              <a:buNone/>
            </a:pPr>
            <a:r>
              <a:rPr lang="en-US" dirty="0"/>
              <a:t>d</a:t>
            </a:r>
            <a:r>
              <a:rPr lang="en-US" sz="4000" dirty="0"/>
              <a:t>. digestion</a:t>
            </a:r>
            <a:endParaRPr lang="en-US" sz="4000" dirty="0"/>
          </a:p>
          <a:p>
            <a:pPr marL="609600" indent="-609600">
              <a:buNone/>
            </a:pPr>
            <a:r>
              <a:rPr lang="en-US" sz="4000" dirty="0"/>
              <a:t>       This is done when the engulfed organism enters the cell’s cytoplasm and contacts lysosomes that contain digestive enzymes like lysozyme and lipase. </a:t>
            </a:r>
            <a:endParaRPr lang="en-US" sz="4000" dirty="0" smtClean="0"/>
          </a:p>
          <a:p>
            <a:pPr marL="609600" indent="-609600">
              <a:buNone/>
            </a:pPr>
            <a:endParaRPr lang="en-US" sz="4000" dirty="0"/>
          </a:p>
          <a:p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2.Inflammation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Damage to the body’s tissues either by physical agents or chemical agents triggers an inflammatory response</a:t>
            </a:r>
            <a:endParaRPr lang="en-US" sz="3600" dirty="0"/>
          </a:p>
          <a:p>
            <a:r>
              <a:rPr lang="en-US" sz="3600" dirty="0"/>
              <a:t>Inflammation is a localized  tissue response that occur when a tissues are damaged or in response to other </a:t>
            </a:r>
            <a:r>
              <a:rPr lang="en-US" sz="3600" dirty="0" smtClean="0"/>
              <a:t>stimuli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The inflammatory response is defense mechanism that evolved in higher organisms to protect them from the injury and infection </a:t>
            </a:r>
            <a:endParaRPr lang="en-US" sz="3600" dirty="0"/>
          </a:p>
          <a:p>
            <a:r>
              <a:rPr lang="en-US" sz="3600" dirty="0"/>
              <a:t>Its purpose is to localize and eliminate the injurious agent and to remove damaged tissue so that the body can begin to heal 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Introduction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Immunology is a branch of science that covers the study of immune system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branch of biomedical science concerned with the response of the organism </a:t>
            </a:r>
            <a:r>
              <a:rPr lang="en-US" dirty="0" smtClean="0"/>
              <a:t>to </a:t>
            </a:r>
            <a:r>
              <a:rPr lang="en-US" b="1" i="1" dirty="0" smtClean="0"/>
              <a:t>antigenic </a:t>
            </a:r>
            <a:r>
              <a:rPr lang="en-US" b="1" i="1" dirty="0"/>
              <a:t>challenge</a:t>
            </a:r>
            <a:r>
              <a:rPr lang="en-US" dirty="0"/>
              <a:t>, the recognition of self from non-self</a:t>
            </a:r>
            <a:r>
              <a:rPr lang="en-US" dirty="0" smtClean="0"/>
              <a:t>,</a:t>
            </a: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dirty="0"/>
              <a:t>The purpose of an inflammatory response is: </a:t>
            </a:r>
            <a:r>
              <a:rPr lang="en-US" sz="2800" dirty="0" smtClean="0"/>
              <a:t>-</a:t>
            </a:r>
            <a:endParaRPr lang="en-US" sz="2800" dirty="0" smtClean="0"/>
          </a:p>
          <a:p>
            <a:r>
              <a:rPr lang="en-US" sz="2800" dirty="0" smtClean="0"/>
              <a:t> </a:t>
            </a:r>
            <a:r>
              <a:rPr lang="en-US" sz="2800" dirty="0"/>
              <a:t>To localize an infection by limiting its effect on the </a:t>
            </a:r>
            <a:r>
              <a:rPr lang="en-US" sz="2800" dirty="0" smtClean="0"/>
              <a:t>body</a:t>
            </a:r>
            <a:endParaRPr lang="en-US" sz="2800" dirty="0" smtClean="0"/>
          </a:p>
          <a:p>
            <a:r>
              <a:rPr lang="en-US" sz="2800" dirty="0"/>
              <a:t> </a:t>
            </a:r>
            <a:r>
              <a:rPr lang="en-US" sz="2800" dirty="0" smtClean="0"/>
              <a:t> Inflammation brings more WBC to site where the microbes invade</a:t>
            </a:r>
            <a:endParaRPr lang="en-US" sz="2800" dirty="0"/>
          </a:p>
          <a:p>
            <a:r>
              <a:rPr lang="en-US" sz="2800" dirty="0"/>
              <a:t>   </a:t>
            </a:r>
            <a:r>
              <a:rPr lang="en-US" sz="2800" dirty="0" smtClean="0"/>
              <a:t>To </a:t>
            </a:r>
            <a:r>
              <a:rPr lang="en-US" sz="2800" dirty="0"/>
              <a:t>neutralize toxins by destroying and removing it from the body</a:t>
            </a:r>
            <a:endParaRPr lang="en-US" sz="2800" dirty="0"/>
          </a:p>
          <a:p>
            <a:r>
              <a:rPr lang="en-US" sz="2800" dirty="0"/>
              <a:t>  </a:t>
            </a:r>
            <a:r>
              <a:rPr lang="en-US" sz="2800" dirty="0" smtClean="0"/>
              <a:t> </a:t>
            </a:r>
            <a:r>
              <a:rPr lang="en-US" sz="2800" dirty="0"/>
              <a:t>To aid in the repair of damaged tissue</a:t>
            </a:r>
            <a:endParaRPr lang="en-US" sz="2800" dirty="0"/>
          </a:p>
          <a:p>
            <a:pPr>
              <a:buNone/>
            </a:pPr>
            <a:r>
              <a:rPr lang="en-US" sz="2800" dirty="0" smtClean="0"/>
              <a:t>Inflammation  </a:t>
            </a:r>
            <a:r>
              <a:rPr lang="en-US" sz="2800" dirty="0"/>
              <a:t>is characterized by four main symptoms</a:t>
            </a:r>
            <a:endParaRPr lang="en-US" sz="2800" dirty="0"/>
          </a:p>
          <a:p>
            <a:pPr>
              <a:buNone/>
            </a:pPr>
            <a:r>
              <a:rPr lang="en-US" sz="2800" dirty="0"/>
              <a:t>Redness, pain, heat and swelling</a:t>
            </a:r>
            <a:endParaRPr lang="en-US" sz="2800" dirty="0"/>
          </a:p>
          <a:p>
            <a:pPr>
              <a:buNone/>
            </a:pPr>
            <a:endParaRPr lang="en-US" sz="2800" dirty="0"/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Sequences of the events in acute inflammation  in response to an injury will be:</a:t>
            </a:r>
            <a:endParaRPr lang="en-US" sz="32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Vasodilation</a:t>
            </a:r>
            <a:endParaRPr lang="en-US" sz="32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Increase in vascular permeability</a:t>
            </a:r>
            <a:endParaRPr lang="en-US" sz="32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Emigration of the leukocytes</a:t>
            </a:r>
            <a:endParaRPr lang="en-US" sz="32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3200" dirty="0" err="1" smtClean="0"/>
              <a:t>Chemotaxis</a:t>
            </a:r>
            <a:r>
              <a:rPr lang="en-US" sz="3200" dirty="0" smtClean="0"/>
              <a:t> </a:t>
            </a:r>
            <a:endParaRPr lang="en-US" sz="32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Phagocytosis</a:t>
            </a:r>
            <a:endParaRPr lang="en-US" sz="3200" dirty="0" smtClean="0"/>
          </a:p>
          <a:p>
            <a:pPr marL="514350" indent="-514350">
              <a:buFont typeface="+mj-lt"/>
              <a:buAutoNum type="arabicPeriod"/>
            </a:pP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process of </a:t>
            </a:r>
            <a:r>
              <a:rPr lang="en-US" dirty="0" smtClean="0"/>
              <a:t>inflammation.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n-US" dirty="0" smtClean="0"/>
              <a:t>            </a:t>
            </a:r>
            <a:r>
              <a:rPr lang="en-US" sz="3200" b="1" dirty="0" smtClean="0">
                <a:solidFill>
                  <a:srgbClr val="FF0000"/>
                </a:solidFill>
              </a:rPr>
              <a:t>Vasodilation</a:t>
            </a:r>
            <a:endParaRPr lang="en-US" sz="3200" b="1" dirty="0" smtClean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US" sz="3200" dirty="0" smtClean="0"/>
              <a:t>Immediately following </a:t>
            </a:r>
            <a:r>
              <a:rPr lang="en-US" sz="3200" dirty="0"/>
              <a:t>tissue damage, blood vessels dilate (vasodilation</a:t>
            </a:r>
            <a:r>
              <a:rPr lang="en-US" sz="3200" dirty="0" smtClean="0"/>
              <a:t>) due to a chemical called </a:t>
            </a:r>
            <a:r>
              <a:rPr lang="en-US" sz="3200" dirty="0" err="1" smtClean="0"/>
              <a:t>bradykinin</a:t>
            </a:r>
            <a:r>
              <a:rPr lang="en-US" sz="3200" dirty="0" smtClean="0"/>
              <a:t> </a:t>
            </a:r>
            <a:r>
              <a:rPr lang="en-US" sz="3200" dirty="0"/>
              <a:t>and this causes an increase in blood flow to the area resulting in </a:t>
            </a:r>
            <a:r>
              <a:rPr lang="en-US" sz="3200" b="1" dirty="0"/>
              <a:t>redness and </a:t>
            </a:r>
            <a:r>
              <a:rPr lang="en-US" sz="3200" b="1" dirty="0" smtClean="0"/>
              <a:t>heat</a:t>
            </a:r>
            <a:endParaRPr lang="en-US" sz="3200" b="1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en-US" sz="3200" dirty="0" smtClean="0">
                <a:solidFill>
                  <a:srgbClr val="FF0000"/>
                </a:solidFill>
              </a:rPr>
              <a:t>        Increased vascular  </a:t>
            </a:r>
            <a:r>
              <a:rPr lang="en-US" sz="3200" dirty="0">
                <a:solidFill>
                  <a:srgbClr val="FF0000"/>
                </a:solidFill>
              </a:rPr>
              <a:t>permeability</a:t>
            </a:r>
            <a:endParaRPr lang="en-US" sz="3200" b="1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US" sz="3200" dirty="0" smtClean="0"/>
              <a:t>Increased permeability </a:t>
            </a:r>
            <a:r>
              <a:rPr lang="en-US" sz="3200" dirty="0"/>
              <a:t>o</a:t>
            </a:r>
            <a:r>
              <a:rPr lang="en-US" sz="3200" dirty="0" smtClean="0"/>
              <a:t>f capillaries  </a:t>
            </a:r>
            <a:r>
              <a:rPr lang="en-US" sz="3200" dirty="0"/>
              <a:t>permits defensive substances that are normally retained in the blood to pass through the walls of blood vessels and enter the injured area (permeability) that results in </a:t>
            </a:r>
            <a:r>
              <a:rPr lang="en-US" sz="3200" b="1" dirty="0" smtClean="0"/>
              <a:t>swelling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US" sz="3600" dirty="0"/>
              <a:t>The chemical mediators that are released in response to injury include histamine, </a:t>
            </a:r>
            <a:r>
              <a:rPr lang="en-US" sz="3600" dirty="0" err="1"/>
              <a:t>kinins</a:t>
            </a:r>
            <a:r>
              <a:rPr lang="en-US" sz="3600" dirty="0"/>
              <a:t>, prostaglandins and </a:t>
            </a:r>
            <a:r>
              <a:rPr lang="en-US" sz="3600" dirty="0" err="1"/>
              <a:t>leukotrienes</a:t>
            </a:r>
            <a:r>
              <a:rPr lang="en-US" sz="3600" dirty="0"/>
              <a:t> are responsible for increased vascular  </a:t>
            </a:r>
            <a:r>
              <a:rPr lang="en-US" sz="3600" dirty="0" smtClean="0"/>
              <a:t>permeability</a:t>
            </a:r>
            <a:endParaRPr lang="en-US" sz="3600" dirty="0" smtClean="0"/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US" sz="3600" dirty="0" smtClean="0"/>
              <a:t>Vasodilation </a:t>
            </a:r>
            <a:r>
              <a:rPr lang="en-US" sz="3600" dirty="0"/>
              <a:t>and increased permeability help deliver clotting elements around the site and this prevents toxins from </a:t>
            </a:r>
            <a:r>
              <a:rPr lang="en-US" sz="3600" dirty="0" smtClean="0"/>
              <a:t>spreading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US" sz="3600" dirty="0"/>
              <a:t>As a result there may be a localized collection of pus( a mixture of dead cells and body fluids due to breakdown of tissues)</a:t>
            </a:r>
            <a:endParaRPr lang="en-US" sz="3600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US" sz="3600" b="1" dirty="0"/>
              <a:t>Pain </a:t>
            </a:r>
            <a:r>
              <a:rPr lang="en-US" sz="3600" dirty="0"/>
              <a:t>is due nerve damage, irritation by toxins or pressure of </a:t>
            </a:r>
            <a:endParaRPr lang="en-US" sz="3600" dirty="0"/>
          </a:p>
          <a:p>
            <a:pPr marL="0" indent="0">
              <a:lnSpc>
                <a:spcPct val="80000"/>
              </a:lnSpc>
              <a:buNone/>
            </a:pPr>
            <a:r>
              <a:rPr lang="en-US" sz="3600" dirty="0"/>
              <a:t>edema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smtClean="0">
                <a:solidFill>
                  <a:srgbClr val="FF0000"/>
                </a:solidFill>
              </a:rPr>
              <a:t>          Emigration of the leukocytes</a:t>
            </a:r>
            <a:endParaRPr lang="en-US" sz="3600" dirty="0" smtClean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US" sz="3600" dirty="0" smtClean="0"/>
              <a:t>Leukocytes squeeze through permeable blood vessels  to reach the site of injury</a:t>
            </a:r>
            <a:endParaRPr lang="en-US" sz="3600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en-US" sz="3600" dirty="0" smtClean="0"/>
              <a:t>           </a:t>
            </a:r>
            <a:r>
              <a:rPr lang="en-US" sz="3600" dirty="0" smtClean="0">
                <a:solidFill>
                  <a:srgbClr val="C00000"/>
                </a:solidFill>
              </a:rPr>
              <a:t>Chemo-taxis</a:t>
            </a:r>
            <a:endParaRPr lang="en-US" sz="3600" dirty="0" smtClean="0">
              <a:solidFill>
                <a:srgbClr val="C00000"/>
              </a:solidFill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US" sz="3600" dirty="0" smtClean="0"/>
              <a:t>Neutrophils and  macrophages move to the site of injury in response to gradient of chemical mediators released </a:t>
            </a:r>
            <a:r>
              <a:rPr lang="en-US" sz="3600" dirty="0"/>
              <a:t>b</a:t>
            </a:r>
            <a:r>
              <a:rPr lang="en-US" sz="3600" dirty="0" smtClean="0"/>
              <a:t>y injured tissue( chemo-taxis)</a:t>
            </a:r>
            <a:endParaRPr lang="en-US" sz="3600" dirty="0" smtClean="0"/>
          </a:p>
          <a:p>
            <a:pPr marL="0" indent="0">
              <a:lnSpc>
                <a:spcPct val="80000"/>
              </a:lnSpc>
              <a:buNone/>
            </a:pPr>
            <a:endParaRPr lang="en-US" sz="3600" dirty="0"/>
          </a:p>
          <a:p>
            <a:endParaRPr lang="en-US" sz="3600" dirty="0"/>
          </a:p>
          <a:p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sz="2400" dirty="0"/>
              <a:t> </a:t>
            </a:r>
            <a:r>
              <a:rPr lang="en-US" sz="4000" dirty="0">
                <a:solidFill>
                  <a:srgbClr val="FF0000"/>
                </a:solidFill>
              </a:rPr>
              <a:t>Phagocytosis</a:t>
            </a:r>
            <a:endParaRPr lang="en-US" sz="4000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US" sz="4000" dirty="0"/>
              <a:t>Hours after the inflammatory response is initiated phagocytosis occurs</a:t>
            </a:r>
            <a:endParaRPr lang="en-US" sz="4000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US" sz="4000" dirty="0"/>
              <a:t>Phagocyte attaches to the micro-organisms and engulfs it by endocytosis and micro- organisms are then  degraded by  digestive enzymes( phagocytosis 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dirty="0"/>
              <a:t>The final stage of inflammation is tissue </a:t>
            </a:r>
            <a:r>
              <a:rPr lang="en-US" sz="3600" dirty="0" smtClean="0"/>
              <a:t>repair- </a:t>
            </a:r>
            <a:endParaRPr lang="en-US" sz="3600" dirty="0" smtClean="0"/>
          </a:p>
          <a:p>
            <a:pPr marL="0" indent="0">
              <a:buNone/>
            </a:pPr>
            <a:r>
              <a:rPr lang="en-US" sz="3600" dirty="0" smtClean="0"/>
              <a:t>During the healing process ,damaged cells capable of proliferation regenerate</a:t>
            </a:r>
            <a:endParaRPr lang="en-US" sz="3600" dirty="0" smtClean="0"/>
          </a:p>
          <a:p>
            <a:pPr marL="0" indent="0">
              <a:buNone/>
            </a:pPr>
            <a:r>
              <a:rPr lang="en-US" sz="3600" dirty="0" smtClean="0"/>
              <a:t>Repair which </a:t>
            </a:r>
            <a:r>
              <a:rPr lang="en-US" sz="3600" dirty="0"/>
              <a:t>o</a:t>
            </a:r>
            <a:r>
              <a:rPr lang="en-US" sz="3600" dirty="0" smtClean="0"/>
              <a:t>ccur when the tissue is damage is substantial cannot be regenerated successfully , result in the formation of fibrous tissue</a:t>
            </a:r>
            <a:endParaRPr lang="en-US" sz="3600" dirty="0"/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3.Fever production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3200" dirty="0" smtClean="0"/>
              <a:t>Following infection a rise of temperature is natural defense mechanism .It is not merely helps to accurate the physiological processes but may , in some cases , actually destroy  the infecting pathogens </a:t>
            </a:r>
            <a:endParaRPr lang="en-US" sz="3200" dirty="0"/>
          </a:p>
          <a:p>
            <a:pPr>
              <a:lnSpc>
                <a:spcPct val="90000"/>
              </a:lnSpc>
            </a:pPr>
            <a:r>
              <a:rPr lang="en-US" sz="3200" dirty="0"/>
              <a:t>When phagocytes ingest gram negative bacteria for example, endotoxins are released that causes interleukin 1 to be released and this stimulates the hypothalamus to respond by causing </a:t>
            </a:r>
            <a:r>
              <a:rPr lang="en-US" sz="3200" dirty="0" smtClean="0"/>
              <a:t>fever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000" dirty="0" smtClean="0"/>
              <a:t>High body temperature inhibits the growth of microorganisms  and increases the rate of tissue repair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Immune system function</a:t>
            </a:r>
            <a:endParaRPr lang="en-US" b="1" dirty="0" smtClean="0"/>
          </a:p>
          <a:p>
            <a:r>
              <a:rPr lang="en-US" dirty="0" smtClean="0"/>
              <a:t>1. Scavenge dead, dying body cells</a:t>
            </a:r>
            <a:endParaRPr lang="en-US" dirty="0" smtClean="0"/>
          </a:p>
          <a:p>
            <a:r>
              <a:rPr lang="en-US" dirty="0" smtClean="0"/>
              <a:t>2.Destroy abnormal ( cancerous ) cells</a:t>
            </a:r>
            <a:endParaRPr lang="en-US" dirty="0" smtClean="0"/>
          </a:p>
          <a:p>
            <a:r>
              <a:rPr lang="en-US" dirty="0" smtClean="0"/>
              <a:t>3. protect from pathogens and foreign molecules: Parasites , bacteria and viruses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4.Compliment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Char char="-"/>
            </a:pPr>
            <a:r>
              <a:rPr lang="en-US" sz="3200" dirty="0"/>
              <a:t>This is a defensive system consisting of serum proteins that participates in destroying foreign cells, inflammation and phagocytosis</a:t>
            </a:r>
            <a:endParaRPr lang="en-US" sz="3200" dirty="0"/>
          </a:p>
          <a:p>
            <a:pPr>
              <a:lnSpc>
                <a:spcPct val="90000"/>
              </a:lnSpc>
              <a:buFontTx/>
              <a:buChar char="-"/>
            </a:pPr>
            <a:r>
              <a:rPr lang="en-US" sz="3200" dirty="0"/>
              <a:t>It is activated in 2 ways: by an immune reaction of antibodies to antigen or by direct interaction of certain proteins with polysaccharides</a:t>
            </a:r>
            <a:endParaRPr lang="en-US" sz="3200" dirty="0"/>
          </a:p>
          <a:p>
            <a:pPr>
              <a:lnSpc>
                <a:spcPct val="90000"/>
              </a:lnSpc>
              <a:buFontTx/>
              <a:buChar char="-"/>
            </a:pPr>
            <a:r>
              <a:rPr lang="en-US" sz="3200" dirty="0"/>
              <a:t>It consists of at least 20 interacting proteins found in normal serum ( accounting  for 5% of all proteins in vertebrates)</a:t>
            </a:r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Char char="-"/>
            </a:pPr>
            <a:r>
              <a:rPr lang="en-US" sz="3200" dirty="0"/>
              <a:t>The components are C1 to C9, C1q,C1r,C1s, B factor, D and factor P</a:t>
            </a:r>
            <a:endParaRPr lang="en-US" sz="3200" dirty="0"/>
          </a:p>
          <a:p>
            <a:pPr>
              <a:lnSpc>
                <a:spcPct val="90000"/>
              </a:lnSpc>
              <a:buFontTx/>
              <a:buChar char="-"/>
            </a:pPr>
            <a:r>
              <a:rPr lang="en-US" sz="3200" dirty="0"/>
              <a:t>The compliment system contribute to destruction of microbes though cleavage of C3 into two fragments C3a and C3b which causes three processes:</a:t>
            </a:r>
            <a:endParaRPr lang="en-US" sz="3200" dirty="0"/>
          </a:p>
          <a:p>
            <a:pPr>
              <a:lnSpc>
                <a:spcPct val="90000"/>
              </a:lnSpc>
              <a:buFontTx/>
              <a:buChar char="-"/>
            </a:pPr>
            <a:r>
              <a:rPr lang="en-US" sz="3200" dirty="0"/>
              <a:t>A.  Cytolysis- destruction of foreign cells by damaging the plasma membrane (this causes the cellular contents to leak out)</a:t>
            </a:r>
            <a:endParaRPr lang="en-US" sz="3200" dirty="0"/>
          </a:p>
          <a:p>
            <a:pPr>
              <a:lnSpc>
                <a:spcPct val="90000"/>
              </a:lnSpc>
              <a:buFontTx/>
              <a:buChar char="-"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sz="3600" b="1" dirty="0"/>
              <a:t>B.  Inflammation-  </a:t>
            </a:r>
            <a:r>
              <a:rPr lang="en-US" sz="3600" dirty="0"/>
              <a:t>cleavage of C3a and C5a causes acute inflammation by binding to mast cells, basophils and platelets to release histamine</a:t>
            </a:r>
            <a:endParaRPr lang="en-US" sz="3600" dirty="0"/>
          </a:p>
          <a:p>
            <a:pPr>
              <a:buFontTx/>
              <a:buChar char="-"/>
            </a:pPr>
            <a:r>
              <a:rPr lang="en-US" sz="3600" dirty="0"/>
              <a:t>C. </a:t>
            </a:r>
            <a:r>
              <a:rPr lang="en-US" sz="3600" b="1" dirty="0" err="1"/>
              <a:t>Opsonization</a:t>
            </a:r>
            <a:r>
              <a:rPr lang="en-US" sz="3600" dirty="0"/>
              <a:t> – When bound to the surface of a microorganism C3b interacts with special receptors on phagocytes to promote phagocytosis</a:t>
            </a:r>
            <a:endParaRPr lang="en-US" sz="3600" dirty="0"/>
          </a:p>
          <a:p>
            <a:pPr>
              <a:buFontTx/>
              <a:buChar char="-"/>
            </a:pPr>
            <a:endParaRPr lang="en-US" sz="3600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THIRD LINE/SPECIFIC IMMUNE </a:t>
            </a:r>
            <a:r>
              <a:rPr lang="en-US" dirty="0" smtClean="0"/>
              <a:t>RESPONSES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The third line of defense is specific resistance </a:t>
            </a:r>
            <a:endParaRPr lang="en-US" sz="3200" dirty="0" smtClean="0"/>
          </a:p>
          <a:p>
            <a:r>
              <a:rPr lang="en-US" sz="3200" dirty="0" smtClean="0"/>
              <a:t>This system relies on antigens which are specific substances found in foreign microbes</a:t>
            </a:r>
            <a:endParaRPr lang="en-US" sz="3200" dirty="0" smtClean="0"/>
          </a:p>
          <a:p>
            <a:r>
              <a:rPr lang="en-US" sz="3200" dirty="0" smtClean="0"/>
              <a:t>Most antigens are proteins that serve as the stimulus to produce immune response</a:t>
            </a:r>
            <a:endParaRPr lang="en-US" sz="3200" dirty="0" smtClean="0"/>
          </a:p>
          <a:p>
            <a:r>
              <a:rPr lang="en-US" sz="3200" dirty="0" smtClean="0"/>
              <a:t>The term “antigen” comes from  ANTI- body generating substance</a:t>
            </a:r>
            <a:endParaRPr lang="en-US" sz="3200" dirty="0" smtClean="0"/>
          </a:p>
          <a:p>
            <a:r>
              <a:rPr lang="en-US" sz="3200" dirty="0"/>
              <a:t>It involves the production of antibodies which act against foreign organisms and substances</a:t>
            </a:r>
            <a:endParaRPr lang="en-US" sz="3200" dirty="0"/>
          </a:p>
          <a:p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Attributes of specific immunity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3200" dirty="0" smtClean="0"/>
              <a:t>1.Recognition </a:t>
            </a:r>
            <a:r>
              <a:rPr lang="en-US" sz="3200" dirty="0"/>
              <a:t>of self versus non </a:t>
            </a:r>
            <a:r>
              <a:rPr lang="en-US" sz="3200" dirty="0" smtClean="0"/>
              <a:t>self-</a:t>
            </a:r>
            <a:r>
              <a:rPr lang="en-US" sz="3200" dirty="0"/>
              <a:t> </a:t>
            </a:r>
            <a:r>
              <a:rPr lang="en-US" sz="3200" dirty="0" smtClean="0"/>
              <a:t>One  </a:t>
            </a:r>
            <a:r>
              <a:rPr lang="en-US" sz="3200" dirty="0"/>
              <a:t>characteristic feature of the specific immune system is that it normally distinguishes between self and non-self and only reacts against non-self</a:t>
            </a:r>
            <a:r>
              <a:rPr lang="en-US" sz="3200" dirty="0" smtClean="0"/>
              <a:t>.</a:t>
            </a:r>
            <a:endParaRPr lang="en-US" sz="3200" dirty="0"/>
          </a:p>
          <a:p>
            <a:pPr marL="0" indent="0">
              <a:lnSpc>
                <a:spcPct val="90000"/>
              </a:lnSpc>
              <a:buNone/>
            </a:pPr>
            <a:r>
              <a:rPr lang="en-US" sz="3200" dirty="0" smtClean="0"/>
              <a:t>2.Specificity- </a:t>
            </a:r>
            <a:r>
              <a:rPr lang="en-US" sz="3200" dirty="0"/>
              <a:t>The ability of the immune system to react in different and particular way to each foreign </a:t>
            </a:r>
            <a:r>
              <a:rPr lang="en-US" sz="3200" dirty="0" smtClean="0"/>
              <a:t>substance</a:t>
            </a:r>
            <a:endParaRPr lang="en-US" sz="3200" dirty="0" smtClean="0"/>
          </a:p>
          <a:p>
            <a:pPr marL="0" indent="0">
              <a:lnSpc>
                <a:spcPct val="90000"/>
              </a:lnSpc>
              <a:buNone/>
            </a:pPr>
            <a:r>
              <a:rPr lang="en-US" sz="3200" dirty="0" smtClean="0"/>
              <a:t> It also refers  to a  </a:t>
            </a:r>
            <a:r>
              <a:rPr lang="en-US" sz="3200" dirty="0"/>
              <a:t>response to a particular antigen is specific for that antigen or a few </a:t>
            </a:r>
            <a:r>
              <a:rPr lang="en-US" sz="3200" dirty="0" smtClean="0"/>
              <a:t>closely </a:t>
            </a:r>
            <a:r>
              <a:rPr lang="en-US" sz="3200" dirty="0"/>
              <a:t>related antigens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US" sz="3200" dirty="0" smtClean="0"/>
              <a:t>3.Heterogeneity- </a:t>
            </a:r>
            <a:r>
              <a:rPr lang="en-US" sz="3200" dirty="0"/>
              <a:t>The ability of immune system to respond in a specific was to a great variety of different foreign substances</a:t>
            </a:r>
            <a:endParaRPr lang="en-US" sz="3200" dirty="0"/>
          </a:p>
          <a:p>
            <a:pPr marL="0" indent="0">
              <a:lnSpc>
                <a:spcPct val="90000"/>
              </a:lnSpc>
              <a:buNone/>
            </a:pPr>
            <a:r>
              <a:rPr lang="en-US" sz="3200" dirty="0" smtClean="0"/>
              <a:t>4. </a:t>
            </a:r>
            <a:r>
              <a:rPr lang="en-US" sz="3200" dirty="0"/>
              <a:t>Memory- The ability of the immune system to recognize and quickly respond to foreign substances to which it previously responded/ re- exposure to same antigen induces  more rapid and effective response</a:t>
            </a:r>
            <a:endParaRPr lang="en-US" sz="3200" dirty="0"/>
          </a:p>
          <a:p>
            <a:endParaRPr lang="en-US" sz="3600" dirty="0"/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specific immune response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b="1" dirty="0" smtClean="0"/>
              <a:t>Here are steps in specific immune response</a:t>
            </a:r>
            <a:endParaRPr lang="en-US" sz="2800" b="1" dirty="0" smtClean="0"/>
          </a:p>
          <a:p>
            <a:r>
              <a:rPr lang="en-US" sz="2800" dirty="0" smtClean="0"/>
              <a:t>1.When an antigen is detected by a macrophages, this causes the T cells to become activated</a:t>
            </a:r>
            <a:endParaRPr lang="en-US" sz="2800" dirty="0" smtClean="0"/>
          </a:p>
          <a:p>
            <a:r>
              <a:rPr lang="en-US" sz="2800" dirty="0" smtClean="0"/>
              <a:t>Activation of T cells by specific antigen is called cell mediated immunity</a:t>
            </a:r>
            <a:endParaRPr lang="en-US" sz="2800" dirty="0" smtClean="0"/>
          </a:p>
          <a:p>
            <a:r>
              <a:rPr lang="en-US" sz="2800" dirty="0" smtClean="0"/>
              <a:t>2. Activated T cells then secrets interleukin2: Interleukin-2 causes the proliferation of cytotoxic T cells and B cells </a:t>
            </a:r>
            <a:endParaRPr lang="en-US" sz="2800" dirty="0" smtClean="0"/>
          </a:p>
          <a:p>
            <a:r>
              <a:rPr lang="en-US" sz="2800" dirty="0" smtClean="0"/>
              <a:t>3.From here, the immune response follows 2 pathways: one Path uses cytotoxic T cells and  the other uses B cells</a:t>
            </a:r>
            <a:endParaRPr lang="en-US" sz="2800" dirty="0" smtClean="0"/>
          </a:p>
          <a:p>
            <a:endParaRPr lang="en-US" sz="28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/>
              <a:t>Cytotoxic pathway</a:t>
            </a:r>
            <a:endParaRPr lang="en-US" sz="3600" b="1" dirty="0" smtClean="0"/>
          </a:p>
          <a:p>
            <a:r>
              <a:rPr lang="en-US" sz="3600" dirty="0" smtClean="0"/>
              <a:t>Cytotoxic T cells are capable of recognizing antigens on the surface of infected body cells </a:t>
            </a:r>
            <a:endParaRPr lang="en-US" sz="3600" dirty="0" smtClean="0"/>
          </a:p>
          <a:p>
            <a:r>
              <a:rPr lang="en-US" sz="3600" dirty="0" smtClean="0"/>
              <a:t>The cytotoxic T cells binds to the infected cells and secret </a:t>
            </a:r>
            <a:r>
              <a:rPr lang="en-US" sz="3600" dirty="0" err="1" smtClean="0"/>
              <a:t>cytotoxins</a:t>
            </a:r>
            <a:r>
              <a:rPr lang="en-US" sz="3600" dirty="0" smtClean="0"/>
              <a:t> that induce apoptosis ( cell suicide)  in the infected cells thus destroying infected body cells </a:t>
            </a:r>
            <a:endParaRPr 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600" b="1" dirty="0" smtClean="0"/>
              <a:t>       B </a:t>
            </a:r>
            <a:r>
              <a:rPr lang="en-US" sz="3600" b="1" dirty="0"/>
              <a:t>cell pathway</a:t>
            </a:r>
            <a:endParaRPr lang="en-US" sz="3600" b="1" dirty="0"/>
          </a:p>
          <a:p>
            <a:r>
              <a:rPr lang="en-US" sz="3600" dirty="0" smtClean="0"/>
              <a:t>T cells stimulates B cells to divide forming plasma cells that are able to produce antibodies and memory B cells</a:t>
            </a:r>
            <a:endParaRPr lang="en-US" sz="3600" dirty="0" smtClean="0"/>
          </a:p>
          <a:p>
            <a:r>
              <a:rPr lang="en-US" sz="3600" dirty="0" smtClean="0"/>
              <a:t>If the same antigen enters the body later, the memory B cells  divides to make more plasma cells and memory cells that protect against future attacks by the same antigens</a:t>
            </a:r>
            <a:endParaRPr lang="en-US" sz="3600" dirty="0" smtClean="0"/>
          </a:p>
          <a:p>
            <a:pPr marL="0" indent="0">
              <a:buNone/>
            </a:pPr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IMMUNOLOGICAL PROCESS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body has several ways of preventing microorganisms </a:t>
            </a:r>
            <a:r>
              <a:rPr lang="en-US" dirty="0" smtClean="0"/>
              <a:t>/pathogens from </a:t>
            </a:r>
            <a:r>
              <a:rPr lang="en-US" dirty="0"/>
              <a:t>entering the body called defense </a:t>
            </a:r>
            <a:r>
              <a:rPr lang="en-US" dirty="0" smtClean="0"/>
              <a:t>mechanisms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1.First line of defense/primary/innate </a:t>
            </a:r>
            <a:r>
              <a:rPr lang="en-US" dirty="0" smtClean="0"/>
              <a:t>immunity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2. second line of defense /secondary immunity/ innate immunity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3.Third line of defense /specific immune response or acquired immunity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800" dirty="0"/>
              <a:t>Memory B cells  can quickly and strongly recognize and respond to  foreign antigen to which the body has been previously exposed</a:t>
            </a:r>
            <a:endParaRPr lang="en-US" sz="2800" dirty="0"/>
          </a:p>
          <a:p>
            <a:r>
              <a:rPr lang="en-US" sz="2800" dirty="0"/>
              <a:t>Memory B cells stimulates production of antigen specific by B Plasma cells </a:t>
            </a:r>
            <a:endParaRPr lang="en-US" sz="2800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Memory cells survives for years thus providing a durable  adaptive immune response against foreign antigens</a:t>
            </a:r>
            <a:endParaRPr lang="en-US" sz="4000" dirty="0" smtClean="0"/>
          </a:p>
          <a:p>
            <a:r>
              <a:rPr lang="en-US" sz="4000" dirty="0" smtClean="0"/>
              <a:t>When </a:t>
            </a:r>
            <a:r>
              <a:rPr lang="en-US" sz="4000" dirty="0"/>
              <a:t>The T cells stimulates B cells to </a:t>
            </a:r>
            <a:r>
              <a:rPr lang="en-US" sz="4000" dirty="0" smtClean="0"/>
              <a:t>divide </a:t>
            </a:r>
            <a:r>
              <a:rPr lang="en-US" sz="4000" dirty="0"/>
              <a:t>into plasma cells , this is called antibody mediated immunity OR  </a:t>
            </a:r>
            <a:r>
              <a:rPr lang="en-US" sz="4000" dirty="0" err="1"/>
              <a:t>humoral</a:t>
            </a:r>
            <a:r>
              <a:rPr lang="en-US" sz="4000" dirty="0"/>
              <a:t> immunity</a:t>
            </a:r>
            <a:endParaRPr lang="en-US" sz="4000" dirty="0"/>
          </a:p>
          <a:p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ANTIBODIES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Also called </a:t>
            </a:r>
            <a:r>
              <a:rPr lang="en-US" sz="4000" dirty="0" err="1" smtClean="0"/>
              <a:t>immunoglobulins</a:t>
            </a:r>
            <a:r>
              <a:rPr lang="en-US" sz="4000" dirty="0" smtClean="0"/>
              <a:t> (</a:t>
            </a:r>
            <a:r>
              <a:rPr lang="en-US" sz="4000" dirty="0" err="1" smtClean="0"/>
              <a:t>Igs</a:t>
            </a:r>
            <a:r>
              <a:rPr lang="en-US" sz="4000" dirty="0" smtClean="0"/>
              <a:t>) and are Y – shaped proteins that binds to specific antigen thereby attacking Microbes</a:t>
            </a:r>
            <a:endParaRPr lang="en-US" sz="4000" dirty="0" smtClean="0"/>
          </a:p>
          <a:p>
            <a:r>
              <a:rPr lang="en-US" sz="4000" dirty="0"/>
              <a:t>The antibodies are found in extra cellular fluids like blood and plasma, lymph and mucus </a:t>
            </a:r>
            <a:r>
              <a:rPr lang="en-US" sz="4000" dirty="0" smtClean="0"/>
              <a:t>secretions</a:t>
            </a:r>
            <a:endParaRPr lang="en-US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400" dirty="0"/>
              <a:t>T</a:t>
            </a:r>
            <a:r>
              <a:rPr lang="en-US" sz="3600" dirty="0"/>
              <a:t>he body contain millions of different B cells each able to respond to one specific antigen</a:t>
            </a:r>
            <a:endParaRPr lang="en-US" sz="3600" dirty="0"/>
          </a:p>
          <a:p>
            <a:r>
              <a:rPr lang="en-US" sz="3600" dirty="0"/>
              <a:t>Each antibody is made up of 4 </a:t>
            </a:r>
            <a:r>
              <a:rPr lang="en-US" sz="3600" dirty="0" err="1"/>
              <a:t>polypetide</a:t>
            </a:r>
            <a:r>
              <a:rPr lang="en-US" sz="3600" dirty="0"/>
              <a:t> (protein) chains  :two heavy chains and two light chains joined to form a “Y” shaped molecule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Each antibody has 2 antigen binding sites</a:t>
            </a:r>
            <a:endParaRPr lang="en-US" sz="3600" dirty="0" smtClean="0"/>
          </a:p>
          <a:p>
            <a:r>
              <a:rPr lang="en-US" sz="3600" dirty="0" smtClean="0"/>
              <a:t>Antibodies work in different ways –</a:t>
            </a:r>
            <a:endParaRPr lang="en-US" sz="3600" dirty="0" smtClean="0"/>
          </a:p>
          <a:p>
            <a:pPr marL="514350" indent="-514350">
              <a:buAutoNum type="arabicPeriod"/>
            </a:pPr>
            <a:r>
              <a:rPr lang="en-US" sz="3600" b="1" dirty="0" smtClean="0"/>
              <a:t>Neutralizing an </a:t>
            </a:r>
            <a:r>
              <a:rPr lang="en-US" sz="3600" b="1" smtClean="0"/>
              <a:t>antigen</a:t>
            </a:r>
            <a:r>
              <a:rPr lang="en-US" sz="3600" smtClean="0"/>
              <a:t>—The antigen </a:t>
            </a:r>
            <a:r>
              <a:rPr lang="en-US" sz="3600" dirty="0" smtClean="0"/>
              <a:t>can bind to antigen, forming  antibody -antigen complexes this prevents the normal function of an antigen .This is how toxins from bacteria can be neutralized</a:t>
            </a:r>
            <a:endParaRPr lang="en-US" sz="3600" dirty="0" smtClean="0"/>
          </a:p>
          <a:p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en-US" sz="3600" b="1" dirty="0"/>
              <a:t>Activating compliment system-  </a:t>
            </a:r>
            <a:r>
              <a:rPr lang="en-US" sz="3600" dirty="0"/>
              <a:t>Compliments are group of proteins made by the liver that normally are inactive in the body</a:t>
            </a:r>
            <a:endParaRPr lang="en-US" sz="3600" dirty="0"/>
          </a:p>
          <a:p>
            <a:r>
              <a:rPr lang="en-US" sz="3600" dirty="0"/>
              <a:t>Antigen-antibody complex activates these proteins</a:t>
            </a:r>
            <a:endParaRPr lang="en-US" sz="3600" dirty="0"/>
          </a:p>
          <a:p>
            <a:r>
              <a:rPr lang="en-US" sz="3600" dirty="0"/>
              <a:t>Activated compliments results in  microbes </a:t>
            </a:r>
            <a:r>
              <a:rPr lang="en-US" sz="3600" dirty="0" err="1"/>
              <a:t>lysis</a:t>
            </a:r>
            <a:endParaRPr lang="en-US" sz="3600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</a:t>
            </a:r>
            <a:r>
              <a:rPr lang="en-US" dirty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3. </a:t>
            </a:r>
            <a:r>
              <a:rPr lang="en-US" b="1" dirty="0" smtClean="0"/>
              <a:t>Facilitating phagocytosis- </a:t>
            </a:r>
            <a:r>
              <a:rPr lang="en-US" dirty="0" smtClean="0"/>
              <a:t>antigen –antibody complex signals phagocytic cells to attack</a:t>
            </a:r>
            <a:endParaRPr lang="en-US" dirty="0" smtClean="0"/>
          </a:p>
          <a:p>
            <a:pPr marL="609600" indent="-609600">
              <a:lnSpc>
                <a:spcPct val="80000"/>
              </a:lnSpc>
              <a:buNone/>
            </a:pPr>
            <a:r>
              <a:rPr lang="en-US" dirty="0" smtClean="0"/>
              <a:t>4</a:t>
            </a:r>
            <a:r>
              <a:rPr lang="en-US" b="1" dirty="0" smtClean="0"/>
              <a:t>.</a:t>
            </a:r>
            <a:r>
              <a:rPr lang="en-US" b="1" dirty="0"/>
              <a:t> Agglutination</a:t>
            </a:r>
            <a:endParaRPr lang="en-US" b="1" dirty="0"/>
          </a:p>
          <a:p>
            <a:pPr marL="0" indent="0">
              <a:lnSpc>
                <a:spcPct val="80000"/>
              </a:lnSpc>
              <a:buNone/>
            </a:pPr>
            <a:r>
              <a:rPr lang="en-US" dirty="0"/>
              <a:t> </a:t>
            </a:r>
            <a:r>
              <a:rPr lang="en-US" dirty="0" smtClean="0"/>
              <a:t>Antibodies </a:t>
            </a:r>
            <a:r>
              <a:rPr lang="en-US" dirty="0"/>
              <a:t>cause antigens to clump together that make it easier for ingestion by </a:t>
            </a:r>
            <a:r>
              <a:rPr lang="en-US" dirty="0" smtClean="0"/>
              <a:t>phagocytes</a:t>
            </a: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There </a:t>
            </a:r>
            <a:r>
              <a:rPr lang="en-US" b="1" dirty="0"/>
              <a:t>are 4 classes of </a:t>
            </a:r>
            <a:r>
              <a:rPr lang="en-US" b="1" dirty="0" smtClean="0"/>
              <a:t>antibodies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1.IgM 2.IgG,3.IgA. 4.IgE .5.IgD</a:t>
            </a:r>
            <a:endParaRPr lang="en-US" b="1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Classes of Antibodies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609600" indent="-609600">
              <a:buFontTx/>
              <a:buAutoNum type="alphaLcPeriod"/>
            </a:pPr>
            <a:r>
              <a:rPr lang="en-US" dirty="0"/>
              <a:t>Immunoglobulin G (</a:t>
            </a:r>
            <a:r>
              <a:rPr lang="en-US" dirty="0" err="1"/>
              <a:t>IgG</a:t>
            </a:r>
            <a:r>
              <a:rPr lang="en-US" dirty="0"/>
              <a:t>)</a:t>
            </a:r>
            <a:endParaRPr lang="en-US" dirty="0"/>
          </a:p>
          <a:p>
            <a:pPr marL="609600" indent="-609600">
              <a:buFont typeface="Wingdings" panose="05000000000000000000" pitchFamily="2" charset="2"/>
              <a:buChar char="Ø"/>
            </a:pPr>
            <a:r>
              <a:rPr lang="en-US" dirty="0"/>
              <a:t>This is the major immunoglobulin present in serum accounting for 80% of the total</a:t>
            </a:r>
            <a:endParaRPr lang="en-US" dirty="0"/>
          </a:p>
          <a:p>
            <a:pPr marL="609600" indent="-609600">
              <a:buFont typeface="Wingdings" panose="05000000000000000000" pitchFamily="2" charset="2"/>
              <a:buChar char="Ø"/>
            </a:pPr>
            <a:r>
              <a:rPr lang="en-US" dirty="0"/>
              <a:t>It readily crosses the walls of blood vessels and enter tissue fluids</a:t>
            </a:r>
            <a:endParaRPr lang="en-US" dirty="0"/>
          </a:p>
          <a:p>
            <a:pPr marL="609600" indent="-609600">
              <a:buFont typeface="Wingdings" panose="05000000000000000000" pitchFamily="2" charset="2"/>
              <a:buChar char="Ø"/>
            </a:pPr>
            <a:r>
              <a:rPr lang="en-US" dirty="0"/>
              <a:t>It protects against </a:t>
            </a:r>
            <a:r>
              <a:rPr lang="en-US" dirty="0" smtClean="0"/>
              <a:t>by  neutralizing </a:t>
            </a:r>
            <a:r>
              <a:rPr lang="en-US" dirty="0"/>
              <a:t>bacterial toxins, </a:t>
            </a:r>
            <a:endParaRPr lang="en-US" dirty="0"/>
          </a:p>
          <a:p>
            <a:endParaRPr lang="en-US" b="1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endParaRPr lang="en-US" dirty="0"/>
          </a:p>
          <a:p>
            <a:pPr>
              <a:lnSpc>
                <a:spcPct val="80000"/>
              </a:lnSpc>
              <a:buNone/>
            </a:pPr>
            <a:r>
              <a:rPr lang="en-US" dirty="0"/>
              <a:t>b. </a:t>
            </a:r>
            <a:r>
              <a:rPr lang="en-US" b="1" dirty="0"/>
              <a:t>Immunoglobulin A (IgA)</a:t>
            </a:r>
            <a:endParaRPr lang="en-US" b="1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US" dirty="0"/>
              <a:t>Accounts for 10-15% of the antibodies in serum</a:t>
            </a:r>
            <a:endParaRPr lang="en-US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US" dirty="0"/>
              <a:t>Found in mucus membranes and body secretions like mucus, tears, saliva and breast milk</a:t>
            </a:r>
            <a:endParaRPr lang="en-US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lnSpc>
                <a:spcPct val="80000"/>
              </a:lnSpc>
              <a:buNone/>
            </a:pPr>
            <a:endParaRPr lang="en-US" dirty="0"/>
          </a:p>
          <a:p>
            <a:pPr>
              <a:lnSpc>
                <a:spcPct val="80000"/>
              </a:lnSpc>
              <a:buNone/>
            </a:pPr>
            <a:r>
              <a:rPr lang="en-US" sz="2800" dirty="0"/>
              <a:t>   </a:t>
            </a:r>
            <a:endParaRPr lang="en-US" sz="2800" dirty="0"/>
          </a:p>
          <a:p>
            <a:pPr>
              <a:lnSpc>
                <a:spcPct val="80000"/>
              </a:lnSpc>
            </a:pPr>
            <a:endParaRPr lang="en-US" sz="2800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</a:t>
            </a:r>
            <a:r>
              <a:rPr lang="en-US" dirty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dirty="0"/>
              <a:t>Its function is to prevent attachment of pathogens particularly virus and certain bacteria (respiratory pathogens) to mucosal surfaces</a:t>
            </a:r>
            <a:endParaRPr lang="en-US" dirty="0"/>
          </a:p>
          <a:p>
            <a:pPr marL="609600" indent="-609600">
              <a:lnSpc>
                <a:spcPct val="90000"/>
              </a:lnSpc>
              <a:buFontTx/>
              <a:buAutoNum type="alphaLcPeriod" startAt="3"/>
            </a:pPr>
            <a:r>
              <a:rPr lang="en-US" dirty="0"/>
              <a:t>Immunoglobulin E, (</a:t>
            </a:r>
            <a:r>
              <a:rPr lang="en-US" dirty="0" err="1"/>
              <a:t>IgE</a:t>
            </a:r>
            <a:r>
              <a:rPr lang="en-US" dirty="0"/>
              <a:t>)</a:t>
            </a:r>
            <a:endParaRPr lang="en-US" dirty="0"/>
          </a:p>
          <a:p>
            <a:pPr marL="609600" indent="-6096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dirty="0"/>
              <a:t> Constitutes only o.002% in the serum and is attached to mast cells or basophils</a:t>
            </a:r>
            <a:endParaRPr lang="en-US" dirty="0"/>
          </a:p>
          <a:p>
            <a:pPr marL="609600" indent="-6096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dirty="0"/>
              <a:t>Causes allergies, drug sensitivity, and immediate hypersensitivity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1.First line of defense/primary/innate </a:t>
            </a:r>
            <a:r>
              <a:rPr lang="en-US" dirty="0" smtClean="0"/>
              <a:t>immunity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is non specific and includes</a:t>
            </a:r>
            <a:endParaRPr lang="en-US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en-US" b="1" dirty="0" smtClean="0"/>
              <a:t>                      </a:t>
            </a:r>
            <a:r>
              <a:rPr lang="en-US" b="1" dirty="0" err="1" smtClean="0"/>
              <a:t>A.The</a:t>
            </a:r>
            <a:r>
              <a:rPr lang="en-US" b="1" dirty="0" smtClean="0"/>
              <a:t> </a:t>
            </a:r>
            <a:r>
              <a:rPr lang="en-US" b="1" dirty="0"/>
              <a:t>skin</a:t>
            </a:r>
            <a:endParaRPr lang="en-US" b="1" dirty="0"/>
          </a:p>
          <a:p>
            <a:pPr>
              <a:lnSpc>
                <a:spcPct val="80000"/>
              </a:lnSpc>
            </a:pPr>
            <a:r>
              <a:rPr lang="en-US" dirty="0" smtClean="0"/>
              <a:t>forms </a:t>
            </a:r>
            <a:r>
              <a:rPr lang="en-US" dirty="0"/>
              <a:t>a barrier to microbial invasion.</a:t>
            </a:r>
            <a:endParaRPr lang="en-US" dirty="0"/>
          </a:p>
          <a:p>
            <a:pPr>
              <a:lnSpc>
                <a:spcPct val="80000"/>
              </a:lnSpc>
            </a:pPr>
            <a:r>
              <a:rPr lang="en-US" dirty="0" smtClean="0"/>
              <a:t>The </a:t>
            </a:r>
            <a:r>
              <a:rPr lang="en-US" dirty="0"/>
              <a:t>acidic secretions in the sebum maintains a PH </a:t>
            </a:r>
            <a:r>
              <a:rPr lang="en-US" dirty="0" smtClean="0"/>
              <a:t>   of </a:t>
            </a:r>
            <a:r>
              <a:rPr lang="en-US" dirty="0"/>
              <a:t>3-5 on the skin and inhibits some </a:t>
            </a:r>
            <a:r>
              <a:rPr lang="en-US" dirty="0" smtClean="0"/>
              <a:t>bacteria</a:t>
            </a: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/>
              <a:t>High salt concentration in sweat inhibits microorganisms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Normal skin flora contribute to skin defenses as some of their metabolic products inhibit the growth of other microbes e.g. lactobacilli in the vagina</a:t>
            </a:r>
            <a:endParaRPr lang="en-US" dirty="0"/>
          </a:p>
          <a:p>
            <a:pPr marL="609600" indent="-609600">
              <a:lnSpc>
                <a:spcPct val="80000"/>
              </a:lnSpc>
              <a:buFontTx/>
              <a:buChar char="-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US" dirty="0"/>
              <a:t>It attracts </a:t>
            </a:r>
            <a:r>
              <a:rPr lang="en-US" dirty="0" err="1"/>
              <a:t>IgG</a:t>
            </a:r>
            <a:r>
              <a:rPr lang="en-US" dirty="0"/>
              <a:t>, compliment and phagocytic cells and this is especially useful against parasitic worms</a:t>
            </a:r>
            <a:endParaRPr lang="en-US" dirty="0"/>
          </a:p>
          <a:p>
            <a:pPr marL="609600" indent="-609600">
              <a:lnSpc>
                <a:spcPct val="80000"/>
              </a:lnSpc>
              <a:buFontTx/>
              <a:buAutoNum type="alphaLcPeriod" startAt="4"/>
            </a:pPr>
            <a:r>
              <a:rPr lang="en-US" dirty="0"/>
              <a:t>Immunoglobulin D, (</a:t>
            </a:r>
            <a:r>
              <a:rPr lang="en-US" dirty="0" err="1"/>
              <a:t>IgD</a:t>
            </a:r>
            <a:r>
              <a:rPr lang="en-US" dirty="0"/>
              <a:t>)</a:t>
            </a:r>
            <a:endParaRPr lang="en-US" dirty="0"/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US" dirty="0"/>
              <a:t>Make up only 0.2% of total serum antibodies</a:t>
            </a:r>
            <a:endParaRPr lang="en-US" dirty="0"/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US" dirty="0"/>
              <a:t>Their structure resembles that of </a:t>
            </a:r>
            <a:r>
              <a:rPr lang="en-US" dirty="0" err="1"/>
              <a:t>IgG</a:t>
            </a:r>
            <a:r>
              <a:rPr lang="en-US" dirty="0"/>
              <a:t> molecules</a:t>
            </a:r>
            <a:endParaRPr lang="en-US" dirty="0"/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US" dirty="0"/>
              <a:t>Found in blood and on lymph and on surfaces of B cells</a:t>
            </a:r>
            <a:endParaRPr lang="en-US" dirty="0"/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US" dirty="0"/>
              <a:t>Causes antigen stimulation of B-cells in antibody formation</a:t>
            </a:r>
            <a:endParaRPr lang="en-US" dirty="0"/>
          </a:p>
          <a:p>
            <a:pPr marL="609600" indent="-609600">
              <a:lnSpc>
                <a:spcPct val="80000"/>
              </a:lnSpc>
              <a:buNone/>
            </a:pPr>
            <a:endParaRPr lang="en-US" dirty="0"/>
          </a:p>
          <a:p>
            <a:pPr marL="609600" indent="-609600">
              <a:lnSpc>
                <a:spcPct val="80000"/>
              </a:lnSpc>
              <a:buNone/>
            </a:pPr>
            <a:endParaRPr lang="en-US" dirty="0"/>
          </a:p>
          <a:p>
            <a:pPr marL="609600" indent="-609600">
              <a:lnSpc>
                <a:spcPct val="80000"/>
              </a:lnSpc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. </a:t>
            </a:r>
            <a:r>
              <a:rPr lang="en-US" sz="3200" dirty="0"/>
              <a:t>Immunoglobulin M, (</a:t>
            </a:r>
            <a:r>
              <a:rPr lang="en-US" sz="3200" dirty="0" err="1"/>
              <a:t>IgM</a:t>
            </a:r>
            <a:r>
              <a:rPr lang="en-US" sz="3200" dirty="0"/>
              <a:t>)</a:t>
            </a:r>
            <a:endParaRPr lang="en-US" sz="32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/>
              <a:t>  Forms about 10 % of the total serum </a:t>
            </a:r>
            <a:r>
              <a:rPr lang="en-US" sz="3200" dirty="0" err="1"/>
              <a:t>immunoglobulins</a:t>
            </a:r>
            <a:endParaRPr lang="en-US" sz="32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/>
              <a:t> It is always the first to be released in an immune response and protects against early infection</a:t>
            </a:r>
            <a:endParaRPr lang="en-US" sz="32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/>
              <a:t> It is predominant in the response to the ABO blood group antigens on the surface of red blood cells</a:t>
            </a:r>
            <a:endParaRPr lang="en-US" sz="3200" dirty="0"/>
          </a:p>
          <a:p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TYPES OF SPECIFIC IMMUNITY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609600" indent="-609600">
              <a:lnSpc>
                <a:spcPct val="80000"/>
              </a:lnSpc>
              <a:buNone/>
            </a:pPr>
            <a:r>
              <a:rPr lang="en-US" dirty="0"/>
              <a:t> </a:t>
            </a:r>
            <a:endParaRPr lang="en-US" sz="3000" dirty="0"/>
          </a:p>
          <a:p>
            <a:pPr marL="0" indent="0">
              <a:buNone/>
            </a:pPr>
            <a:r>
              <a:rPr lang="en-US" sz="3000" dirty="0"/>
              <a:t> </a:t>
            </a:r>
            <a:r>
              <a:rPr lang="en-US" sz="3000" dirty="0" smtClean="0"/>
              <a:t>    1.</a:t>
            </a:r>
            <a:r>
              <a:rPr lang="en-US" sz="3000" b="1" cap="all" dirty="0"/>
              <a:t> </a:t>
            </a:r>
            <a:r>
              <a:rPr lang="en-US" sz="3000" b="1" cap="all" dirty="0" smtClean="0"/>
              <a:t>passive </a:t>
            </a:r>
            <a:r>
              <a:rPr lang="en-US" sz="3000" b="1" cap="all" dirty="0"/>
              <a:t>Immunity</a:t>
            </a:r>
            <a:endParaRPr lang="en-US" sz="3000" dirty="0"/>
          </a:p>
          <a:p>
            <a:r>
              <a:rPr lang="en-US" sz="3000" dirty="0" smtClean="0"/>
              <a:t>This is Immunity  acquired without </a:t>
            </a:r>
            <a:r>
              <a:rPr lang="en-US" sz="3000" dirty="0"/>
              <a:t>the immune system being challenged with an antigen. This is done by transfer of serum or gamma-globulins from an immune donor to a non-immune individual. </a:t>
            </a:r>
            <a:endParaRPr lang="en-US" sz="3000" dirty="0"/>
          </a:p>
          <a:p>
            <a:r>
              <a:rPr lang="en-US" sz="3000" dirty="0" smtClean="0"/>
              <a:t>Passive </a:t>
            </a:r>
            <a:r>
              <a:rPr lang="en-US" sz="3000" dirty="0"/>
              <a:t>immunity may be acquired </a:t>
            </a:r>
            <a:r>
              <a:rPr lang="en-US" sz="3000" dirty="0" smtClean="0"/>
              <a:t>naturally or artificially.</a:t>
            </a:r>
            <a:endParaRPr lang="en-US" sz="3000" dirty="0"/>
          </a:p>
          <a:p>
            <a:pPr marL="0" indent="0">
              <a:buNone/>
            </a:pPr>
            <a:r>
              <a:rPr lang="en-US" sz="3000" dirty="0"/>
              <a:t> </a:t>
            </a:r>
            <a:r>
              <a:rPr lang="en-US" sz="3000" dirty="0" smtClean="0"/>
              <a:t>  2.</a:t>
            </a:r>
            <a:r>
              <a:rPr lang="en-US" sz="3000" b="1" cap="all" dirty="0" smtClean="0"/>
              <a:t>Active </a:t>
            </a:r>
            <a:r>
              <a:rPr lang="en-US" sz="3000" b="1" cap="all" dirty="0"/>
              <a:t>Immunity</a:t>
            </a:r>
            <a:endParaRPr lang="en-US" sz="3000" dirty="0"/>
          </a:p>
          <a:p>
            <a:r>
              <a:rPr lang="en-US" sz="3000" dirty="0"/>
              <a:t>This refers to immunity produced by the body following exposure to </a:t>
            </a:r>
            <a:r>
              <a:rPr lang="en-US" sz="3000" dirty="0" smtClean="0"/>
              <a:t>antigens. Active  </a:t>
            </a:r>
            <a:r>
              <a:rPr lang="en-US" sz="3000" dirty="0"/>
              <a:t>immunity may be acquired naturally or artificially.</a:t>
            </a:r>
            <a:endParaRPr lang="en-US" sz="3000" dirty="0"/>
          </a:p>
          <a:p>
            <a:endParaRPr lang="en-US" dirty="0"/>
          </a:p>
          <a:p>
            <a:pPr marL="609600" indent="-609600">
              <a:lnSpc>
                <a:spcPct val="80000"/>
              </a:lnSpc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sz="2800" dirty="0" smtClean="0"/>
              <a:t>3.</a:t>
            </a:r>
            <a:r>
              <a:rPr lang="en-US" sz="2800" b="1" dirty="0" smtClean="0"/>
              <a:t>NATURALLY  </a:t>
            </a:r>
            <a:r>
              <a:rPr lang="en-US" sz="2800" b="1" dirty="0"/>
              <a:t>ACQUIRED ACTIVE IMMUNITY</a:t>
            </a:r>
            <a:endParaRPr lang="en-US" sz="2800" b="1" dirty="0"/>
          </a:p>
          <a:p>
            <a:pPr>
              <a:lnSpc>
                <a:spcPct val="80000"/>
              </a:lnSpc>
            </a:pPr>
            <a:r>
              <a:rPr lang="en-US" sz="2800" dirty="0"/>
              <a:t>     </a:t>
            </a:r>
            <a:r>
              <a:rPr lang="en-US" sz="4000" dirty="0"/>
              <a:t>This occurs in people who have had a specific infection and developed resistance to re infection by the same causative pathogen because of the presence of antibodies and stimulated lymphocytes e.g. in measles</a:t>
            </a:r>
            <a:endParaRPr lang="en-US" sz="4000" dirty="0"/>
          </a:p>
          <a:p>
            <a:pPr>
              <a:lnSpc>
                <a:spcPct val="80000"/>
              </a:lnSpc>
            </a:pPr>
            <a:r>
              <a:rPr lang="en-US" sz="4000" dirty="0"/>
              <a:t>      The resistance may be permanent or temporary like in pneumonia</a:t>
            </a:r>
            <a:endParaRPr lang="en-US" sz="40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600" dirty="0" smtClean="0"/>
              <a:t>  </a:t>
            </a:r>
            <a:r>
              <a:rPr lang="en-US" sz="3600" b="1" dirty="0" smtClean="0"/>
              <a:t>4.</a:t>
            </a:r>
            <a:r>
              <a:rPr lang="en-US" b="1" dirty="0" smtClean="0"/>
              <a:t>ARTIFICIALLY </a:t>
            </a:r>
            <a:r>
              <a:rPr lang="en-US" b="1" dirty="0"/>
              <a:t>ACQUIRED ACTIVE IMMUNITY</a:t>
            </a:r>
            <a:endParaRPr lang="en-US" b="1" dirty="0" smtClean="0"/>
          </a:p>
          <a:p>
            <a:r>
              <a:rPr lang="en-US" sz="4000" dirty="0" smtClean="0"/>
              <a:t>This </a:t>
            </a:r>
            <a:r>
              <a:rPr lang="en-US" sz="4000" dirty="0"/>
              <a:t>occurs when a person receives vaccination ( administration of a vaccine that causes specific antibodies to be produced). It may be permanent or </a:t>
            </a:r>
            <a:r>
              <a:rPr lang="en-US" sz="4000" dirty="0" smtClean="0"/>
              <a:t>temporary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571500"/>
            <a:ext cx="7772400" cy="1143000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n-US" sz="3600" dirty="0" smtClean="0"/>
              <a:t>   </a:t>
            </a:r>
            <a:r>
              <a:rPr lang="en-US" sz="3600" b="1" dirty="0" smtClean="0"/>
              <a:t>3.NATURALLY  </a:t>
            </a:r>
            <a:r>
              <a:rPr lang="en-US" sz="3600" b="1" dirty="0"/>
              <a:t>ACQUIRED PASSIVE IMMUNITY</a:t>
            </a:r>
            <a:endParaRPr lang="en-US" sz="3600" b="1" dirty="0"/>
          </a:p>
          <a:p>
            <a:pPr>
              <a:lnSpc>
                <a:spcPct val="80000"/>
              </a:lnSpc>
            </a:pPr>
            <a:r>
              <a:rPr lang="en-US" sz="3600" dirty="0" smtClean="0"/>
              <a:t>This </a:t>
            </a:r>
            <a:r>
              <a:rPr lang="en-US" sz="3600" dirty="0"/>
              <a:t>occurs when antibodies formed in one person (usually the mother) are transferred to another to protect the latter from infection</a:t>
            </a:r>
            <a:endParaRPr lang="en-US" sz="3600" dirty="0"/>
          </a:p>
          <a:p>
            <a:pPr>
              <a:lnSpc>
                <a:spcPct val="80000"/>
              </a:lnSpc>
            </a:pPr>
            <a:r>
              <a:rPr lang="en-US" sz="3600" dirty="0"/>
              <a:t> It is temporal lasting about 3-6 weeks</a:t>
            </a:r>
            <a:endParaRPr lang="en-US" sz="3600" dirty="0"/>
          </a:p>
          <a:p>
            <a:pPr>
              <a:lnSpc>
                <a:spcPct val="80000"/>
              </a:lnSpc>
            </a:pPr>
            <a:r>
              <a:rPr lang="en-US" sz="3600" dirty="0"/>
              <a:t>Small antibodies cross the placenta or are passed through colostrum during breastfeeding</a:t>
            </a:r>
            <a:endParaRPr lang="en-US" sz="3600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5.ARTIFICIALLY </a:t>
            </a:r>
            <a:r>
              <a:rPr lang="en-US" b="1" dirty="0"/>
              <a:t>ACQUIRED PASSIVE IMMUNITY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3200" dirty="0"/>
              <a:t>Accomplished by transferring antibodies from an immune person to a susceptible person</a:t>
            </a:r>
            <a:endParaRPr lang="en-US" sz="3200" dirty="0"/>
          </a:p>
          <a:p>
            <a:pPr>
              <a:lnSpc>
                <a:spcPct val="90000"/>
              </a:lnSpc>
            </a:pPr>
            <a:r>
              <a:rPr lang="en-US" sz="3200" dirty="0"/>
              <a:t>After  a person has been exposed to a disease, the  length of incubation period does not allow sufficient time for vaccination because a span of 2 weeks is needed before sufficient antibodies are formed to protect the exposed person</a:t>
            </a:r>
            <a:endParaRPr lang="en-US" sz="3200" dirty="0"/>
          </a:p>
          <a:p>
            <a:pPr>
              <a:lnSpc>
                <a:spcPct val="90000"/>
              </a:lnSpc>
            </a:pPr>
            <a:r>
              <a:rPr lang="en-US" sz="3200" dirty="0"/>
              <a:t>To provide temporary protection in these situations, the patient is given human gamma globulin or immune serum globulin  (antibodies) from an immune person</a:t>
            </a:r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 HERD IMMUNITY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000" dirty="0"/>
              <a:t>Occurs when a higher proportion of the population (80%) or more have been immunized or have had the disease thus those without the diseases in such populations get naturally active </a:t>
            </a:r>
            <a:r>
              <a:rPr lang="en-US" sz="3000" dirty="0" smtClean="0"/>
              <a:t>immunity</a:t>
            </a:r>
            <a:endParaRPr lang="en-US" sz="3000" dirty="0" smtClean="0"/>
          </a:p>
          <a:p>
            <a:r>
              <a:rPr lang="en-US" sz="3000" dirty="0" smtClean="0"/>
              <a:t>It is a form of indirect protection from infectious disease that occur when a large percentage of a population has become immune to an infection, thereby providing a measure of protection for individual who are not immune</a:t>
            </a:r>
            <a:endParaRPr lang="en-US" sz="3000" dirty="0" smtClean="0"/>
          </a:p>
          <a:p>
            <a:r>
              <a:rPr lang="en-US" sz="3000" dirty="0" smtClean="0"/>
              <a:t>Individual immunity can be gained through recovery from a natural infection or through artificial means such as vaccination</a:t>
            </a:r>
            <a:endParaRPr lang="en-US" sz="3000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048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Comparison of active  and passive immunity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451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3886200"/>
              </a:tblGrid>
              <a:tr h="60960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ACTIVE IMMUNITY</a:t>
                      </a:r>
                      <a:endParaRPr lang="en-US" sz="2000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Passive</a:t>
                      </a:r>
                      <a:r>
                        <a:rPr lang="en-US" sz="2000" baseline="0" dirty="0" smtClean="0"/>
                        <a:t> immunity</a:t>
                      </a:r>
                      <a:endParaRPr lang="en-US" sz="2000" dirty="0"/>
                    </a:p>
                  </a:txBody>
                  <a:tcPr marL="86360" marR="8636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1.Produced activity by host's</a:t>
                      </a:r>
                      <a:r>
                        <a:rPr lang="en-US" sz="2000" baseline="0" dirty="0" smtClean="0"/>
                        <a:t> immune system</a:t>
                      </a:r>
                      <a:endParaRPr lang="en-US" sz="2000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1.Received</a:t>
                      </a:r>
                      <a:r>
                        <a:rPr lang="en-US" sz="2000" baseline="0" dirty="0" smtClean="0"/>
                        <a:t> passively, No active host participation</a:t>
                      </a:r>
                      <a:endParaRPr lang="en-US" sz="2000" dirty="0"/>
                    </a:p>
                  </a:txBody>
                  <a:tcPr marL="86360" marR="8636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2.Inducedby infections</a:t>
                      </a:r>
                      <a:endParaRPr lang="en-US" sz="2000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2.Ready made antibody transferred</a:t>
                      </a:r>
                      <a:endParaRPr lang="en-US" sz="2000" dirty="0"/>
                    </a:p>
                  </a:txBody>
                  <a:tcPr marL="86360" marR="8636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3.Durable effective protection</a:t>
                      </a:r>
                      <a:endParaRPr lang="en-US" sz="2000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3.Transient  , less  effective</a:t>
                      </a:r>
                      <a:endParaRPr lang="en-US" sz="2000" dirty="0" smtClean="0"/>
                    </a:p>
                    <a:p>
                      <a:endParaRPr lang="en-US" sz="2000" dirty="0"/>
                    </a:p>
                  </a:txBody>
                  <a:tcPr marL="86360" marR="8636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4.Immunity</a:t>
                      </a:r>
                      <a:r>
                        <a:rPr lang="en-US" sz="2000" baseline="0" dirty="0" smtClean="0"/>
                        <a:t> effective only after lag period  i.e. time required for generation of antibodies</a:t>
                      </a:r>
                      <a:endParaRPr lang="en-US" sz="2000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4.</a:t>
                      </a:r>
                      <a:r>
                        <a:rPr lang="en-US" sz="2000" baseline="0" dirty="0" smtClean="0"/>
                        <a:t>   Provides immediate immunity</a:t>
                      </a:r>
                      <a:endParaRPr lang="en-US" sz="2000" dirty="0"/>
                    </a:p>
                  </a:txBody>
                  <a:tcPr marL="86360" marR="8636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5. Immunological memory present</a:t>
                      </a:r>
                      <a:endParaRPr lang="en-US" sz="2000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NO immunological</a:t>
                      </a:r>
                      <a:r>
                        <a:rPr lang="en-US" sz="2000" baseline="0" dirty="0" smtClean="0"/>
                        <a:t> memory</a:t>
                      </a:r>
                      <a:endParaRPr lang="en-US" sz="2000" dirty="0"/>
                    </a:p>
                  </a:txBody>
                  <a:tcPr marL="86360" marR="8636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6.Not</a:t>
                      </a:r>
                      <a:r>
                        <a:rPr lang="en-US" sz="2000" baseline="0" dirty="0" smtClean="0"/>
                        <a:t> applicable  in the </a:t>
                      </a:r>
                      <a:r>
                        <a:rPr lang="en-US" sz="2000" baseline="0" dirty="0" err="1" smtClean="0"/>
                        <a:t>immunodeficient</a:t>
                      </a:r>
                      <a:endParaRPr lang="en-US" sz="2000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Applicable in </a:t>
                      </a:r>
                      <a:r>
                        <a:rPr lang="en-US" sz="2000" dirty="0" err="1" smtClean="0"/>
                        <a:t>immunodeficient</a:t>
                      </a:r>
                      <a:endParaRPr lang="en-US" sz="2000" dirty="0"/>
                    </a:p>
                  </a:txBody>
                  <a:tcPr marL="86360" marR="8636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immunization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Immunization </a:t>
            </a:r>
            <a:r>
              <a:rPr lang="en-US" sz="3600" dirty="0"/>
              <a:t>is a means of providing specific protection against many common and damaging pathogens by stimulating an organism's immune system to either produce </a:t>
            </a:r>
            <a:r>
              <a:rPr lang="en-US" sz="3600" dirty="0" err="1"/>
              <a:t>humoral</a:t>
            </a:r>
            <a:r>
              <a:rPr lang="en-US" sz="3600" dirty="0"/>
              <a:t> antibodies against the pathogen (or toxins produced by the pathogen) or T cells that can provide cell-mediated immunity. </a:t>
            </a:r>
            <a:endParaRPr lang="en-US" sz="3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skin has a water proof keratin in the outer epidermis and basement membrane between the dermis and epidermis</a:t>
            </a:r>
            <a:endParaRPr lang="en-US" dirty="0"/>
          </a:p>
          <a:p>
            <a:pPr>
              <a:lnSpc>
                <a:spcPct val="80000"/>
              </a:lnSpc>
              <a:buNone/>
            </a:pPr>
            <a:r>
              <a:rPr lang="en-US" b="1" dirty="0" smtClean="0"/>
              <a:t>                         b. </a:t>
            </a:r>
            <a:r>
              <a:rPr lang="en-US" b="1" dirty="0"/>
              <a:t>Eyes</a:t>
            </a:r>
            <a:endParaRPr lang="en-US" b="1" dirty="0"/>
          </a:p>
          <a:p>
            <a:pPr>
              <a:lnSpc>
                <a:spcPct val="80000"/>
              </a:lnSpc>
            </a:pPr>
            <a:r>
              <a:rPr lang="en-US" dirty="0"/>
              <a:t>Eye lashes and eyelids act mechanically to prevent foreign objects from reaching the cornea</a:t>
            </a: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Tears contain lysosomes which help destroy bacteria by breaking down bacterial cell walls</a:t>
            </a: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Tears also contain antibodies that coat micro organisms and prevent their attachment to </a:t>
            </a:r>
            <a:r>
              <a:rPr lang="en-US" dirty="0" smtClean="0"/>
              <a:t>tissues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Immunizing agents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These are preparations administered to produce immunity</a:t>
            </a:r>
            <a:endParaRPr lang="en-US" sz="3200" dirty="0" smtClean="0"/>
          </a:p>
          <a:p>
            <a:r>
              <a:rPr lang="en-US" sz="3200" dirty="0" smtClean="0"/>
              <a:t>They are known as vaccines, toxoid and antiserums</a:t>
            </a:r>
            <a:endParaRPr lang="en-US" sz="3200" dirty="0" smtClean="0"/>
          </a:p>
          <a:p>
            <a:r>
              <a:rPr lang="en-US" sz="3200" dirty="0" smtClean="0"/>
              <a:t>Both vaccines and toxoids cause the body to produce their own anti bodies( bringing about active  immunity while antiserums produce passive immunity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200" b="1" dirty="0" smtClean="0"/>
              <a:t>Vaccines – </a:t>
            </a:r>
            <a:r>
              <a:rPr lang="en-US" sz="3200" dirty="0" smtClean="0"/>
              <a:t>Are preparations of live or killed micro-organisms or their products used for immunization</a:t>
            </a:r>
            <a:endParaRPr lang="en-US" sz="3200" dirty="0" smtClean="0"/>
          </a:p>
          <a:p>
            <a:pPr marL="0" indent="0">
              <a:buNone/>
            </a:pPr>
            <a:r>
              <a:rPr lang="en-US" sz="3200" b="1" dirty="0"/>
              <a:t>Types of Vaccines used in by the Kenya DVI</a:t>
            </a:r>
            <a:endParaRPr lang="en-US" sz="3200" b="1" dirty="0"/>
          </a:p>
          <a:p>
            <a:pPr marL="0" indent="0">
              <a:buNone/>
            </a:pPr>
            <a:r>
              <a:rPr lang="en-US" sz="3200" dirty="0" smtClean="0"/>
              <a:t>There </a:t>
            </a:r>
            <a:r>
              <a:rPr lang="en-US" sz="3200" dirty="0"/>
              <a:t>are three types of vaccine:</a:t>
            </a:r>
            <a:endParaRPr lang="en-US" sz="3200" dirty="0"/>
          </a:p>
          <a:p>
            <a:pPr marL="0" indent="0">
              <a:buNone/>
            </a:pPr>
            <a:r>
              <a:rPr lang="en-US" sz="3200" dirty="0"/>
              <a:t>• Live attenuated vaccines</a:t>
            </a:r>
            <a:endParaRPr lang="en-US" sz="3200" dirty="0"/>
          </a:p>
          <a:p>
            <a:pPr marL="0" indent="0">
              <a:buNone/>
            </a:pPr>
            <a:r>
              <a:rPr lang="en-US" sz="3200" dirty="0"/>
              <a:t>• Inactivated vaccines – either whole cell or cell fractions</a:t>
            </a:r>
            <a:endParaRPr lang="en-US" sz="3200" dirty="0"/>
          </a:p>
          <a:p>
            <a:pPr marL="0" indent="0">
              <a:buNone/>
            </a:pPr>
            <a:r>
              <a:rPr lang="en-US" sz="3200" dirty="0"/>
              <a:t>• Genetically engineered ( recombinant) vaccines – which are similar to inactivated vaccines</a:t>
            </a:r>
            <a:endParaRPr lang="en-US" sz="3200" b="1" dirty="0" smtClean="0"/>
          </a:p>
          <a:p>
            <a:pPr marL="0" indent="0">
              <a:buNone/>
            </a:pPr>
            <a:endParaRPr lang="en-US" sz="3200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b="1" dirty="0" smtClean="0"/>
          </a:p>
          <a:p>
            <a:pPr marL="0" indent="0">
              <a:buNone/>
            </a:pP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Live attenuated vaccines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Live </a:t>
            </a:r>
            <a:r>
              <a:rPr lang="en-US" sz="3200" dirty="0"/>
              <a:t>attenuated vaccines are derived from disease-causing viruses or bacteria that have been </a:t>
            </a:r>
            <a:r>
              <a:rPr lang="en-US" sz="3200" dirty="0" smtClean="0"/>
              <a:t>weakened under </a:t>
            </a:r>
            <a:r>
              <a:rPr lang="en-US" sz="3200" dirty="0"/>
              <a:t>laboratory conditions. </a:t>
            </a:r>
            <a:endParaRPr lang="en-US" sz="3200" dirty="0" smtClean="0"/>
          </a:p>
          <a:p>
            <a:r>
              <a:rPr lang="en-US" sz="3200" dirty="0" smtClean="0"/>
              <a:t>They </a:t>
            </a:r>
            <a:r>
              <a:rPr lang="en-US" sz="3200" dirty="0"/>
              <a:t>will multiply in a vaccinated individual, but </a:t>
            </a:r>
            <a:r>
              <a:rPr lang="en-US" sz="3200" dirty="0" smtClean="0"/>
              <a:t>because they </a:t>
            </a:r>
            <a:r>
              <a:rPr lang="en-US" sz="3200" dirty="0"/>
              <a:t>are weak, </a:t>
            </a:r>
            <a:r>
              <a:rPr lang="en-US" sz="3200" dirty="0" smtClean="0"/>
              <a:t>either </a:t>
            </a:r>
            <a:r>
              <a:rPr lang="en-US" sz="3200" dirty="0"/>
              <a:t>cause no disease or only a mild form. Usually, only one dose of this </a:t>
            </a:r>
            <a:r>
              <a:rPr lang="en-US" sz="3200" dirty="0" smtClean="0"/>
              <a:t>type of </a:t>
            </a:r>
            <a:r>
              <a:rPr lang="en-US" sz="3200" dirty="0"/>
              <a:t>vaccine provides life-long immunity, with the exception of oral polio vaccine, which </a:t>
            </a:r>
            <a:r>
              <a:rPr lang="en-US" sz="3200" dirty="0" smtClean="0"/>
              <a:t>requires multiple </a:t>
            </a:r>
            <a:r>
              <a:rPr lang="en-US" sz="3200" dirty="0"/>
              <a:t>doses</a:t>
            </a:r>
            <a:r>
              <a:rPr lang="en-US" sz="3200" dirty="0" smtClean="0"/>
              <a:t>.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</a:t>
            </a:r>
            <a:r>
              <a:rPr lang="en-US" dirty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 </a:t>
            </a:r>
            <a:r>
              <a:rPr lang="en-US" sz="3600" dirty="0" smtClean="0"/>
              <a:t>Live vaccines  </a:t>
            </a:r>
            <a:r>
              <a:rPr lang="en-US" sz="3600" dirty="0"/>
              <a:t>carry a serious risk of causing overt disease in </a:t>
            </a:r>
            <a:r>
              <a:rPr lang="en-US" sz="3600" dirty="0" err="1"/>
              <a:t>immunocompromised</a:t>
            </a:r>
            <a:r>
              <a:rPr lang="en-US" sz="3600" dirty="0"/>
              <a:t> individuals</a:t>
            </a:r>
            <a:endParaRPr lang="en-US" sz="3600" dirty="0" smtClean="0"/>
          </a:p>
          <a:p>
            <a:pPr marL="0" indent="0">
              <a:buNone/>
            </a:pPr>
            <a:r>
              <a:rPr lang="en-US" sz="3600" dirty="0" smtClean="0"/>
              <a:t>-Examples </a:t>
            </a:r>
            <a:r>
              <a:rPr lang="en-US" sz="3600" dirty="0"/>
              <a:t>of live attenuated vaccines include:</a:t>
            </a:r>
            <a:endParaRPr lang="en-US" sz="3600" dirty="0"/>
          </a:p>
          <a:p>
            <a:pPr marL="0" indent="0">
              <a:buNone/>
            </a:pPr>
            <a:r>
              <a:rPr lang="en-US" sz="3600" dirty="0"/>
              <a:t>   • Virus: oral polio vaccine (OPV), measles, yellow fever</a:t>
            </a:r>
            <a:endParaRPr lang="en-US" sz="3600" dirty="0"/>
          </a:p>
          <a:p>
            <a:pPr marL="0" indent="0">
              <a:buNone/>
            </a:pPr>
            <a:r>
              <a:rPr lang="en-US" sz="3600" dirty="0"/>
              <a:t>   • Bacteria: BCG, oral typhoid (Salmonella </a:t>
            </a:r>
            <a:r>
              <a:rPr lang="en-US" sz="3600" dirty="0" err="1"/>
              <a:t>typhi</a:t>
            </a:r>
            <a:r>
              <a:rPr lang="en-US" sz="3600" dirty="0"/>
              <a:t>) and oral cholera</a:t>
            </a:r>
            <a:endParaRPr lang="en-US" sz="36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Inactivated </a:t>
            </a:r>
            <a:r>
              <a:rPr lang="en-US" b="1" dirty="0" smtClean="0"/>
              <a:t>vaccines/killed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Inactivated vaccines are produced by growing viruses or bacteria and then inactivating them </a:t>
            </a:r>
            <a:r>
              <a:rPr lang="en-US" dirty="0" smtClean="0"/>
              <a:t>with heat </a:t>
            </a:r>
            <a:r>
              <a:rPr lang="en-US" dirty="0"/>
              <a:t>or chemicals. </a:t>
            </a:r>
            <a:endParaRPr lang="en-US" dirty="0" smtClean="0"/>
          </a:p>
          <a:p>
            <a:r>
              <a:rPr lang="en-US" dirty="0" smtClean="0"/>
              <a:t>Because </a:t>
            </a:r>
            <a:r>
              <a:rPr lang="en-US" dirty="0"/>
              <a:t>they are not alive, they cannot grow in a vaccinated individual </a:t>
            </a:r>
            <a:r>
              <a:rPr lang="en-US" dirty="0" smtClean="0"/>
              <a:t>and therefore </a:t>
            </a:r>
            <a:r>
              <a:rPr lang="en-US" dirty="0"/>
              <a:t>cannot cause the disease. </a:t>
            </a:r>
            <a:endParaRPr lang="en-US" dirty="0" smtClean="0"/>
          </a:p>
          <a:p>
            <a:r>
              <a:rPr lang="en-US" dirty="0" smtClean="0"/>
              <a:t>Since </a:t>
            </a:r>
            <a:r>
              <a:rPr lang="en-US" dirty="0"/>
              <a:t>they are not as effective as live vaccines, multiple </a:t>
            </a:r>
            <a:r>
              <a:rPr lang="en-US" dirty="0" smtClean="0"/>
              <a:t>doses are </a:t>
            </a:r>
            <a:r>
              <a:rPr lang="en-US" dirty="0"/>
              <a:t>required for full protection. Booster doses are needed to maintain immunity because </a:t>
            </a:r>
            <a:r>
              <a:rPr lang="en-US" dirty="0" smtClean="0"/>
              <a:t>protection by </a:t>
            </a:r>
            <a:r>
              <a:rPr lang="en-US" dirty="0"/>
              <a:t>these vaccines diminishes over </a:t>
            </a:r>
            <a:r>
              <a:rPr lang="en-US" dirty="0" smtClean="0"/>
              <a:t>time </a:t>
            </a:r>
            <a:r>
              <a:rPr lang="en-US" dirty="0" err="1" smtClean="0"/>
              <a:t>e.g</a:t>
            </a:r>
            <a:r>
              <a:rPr lang="en-US" dirty="0" smtClean="0"/>
              <a:t> Tetanus toxoid, inactivated polio vaccine,</a:t>
            </a:r>
            <a:r>
              <a:rPr lang="en-US" i="1" dirty="0"/>
              <a:t> pneumococcal conjugate vaccine (PCV)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3.Recombinant vaccine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447800"/>
            <a:ext cx="8305800" cy="4602163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en-US" sz="3600" dirty="0" smtClean="0"/>
              <a:t>Recombinant vaccines </a:t>
            </a:r>
            <a:r>
              <a:rPr lang="en-US" sz="3600" dirty="0"/>
              <a:t>are produced by</a:t>
            </a:r>
            <a:r>
              <a:rPr lang="en-US" sz="3600" dirty="0" smtClean="0"/>
              <a:t> inserting </a:t>
            </a:r>
            <a:r>
              <a:rPr lang="en-US" sz="3600" dirty="0"/>
              <a:t>genetic material from a disease-causing </a:t>
            </a:r>
            <a:r>
              <a:rPr lang="en-US" sz="3600" dirty="0" smtClean="0"/>
              <a:t>organism into </a:t>
            </a:r>
            <a:r>
              <a:rPr lang="en-US" sz="3600" dirty="0"/>
              <a:t>a harmless cell, which replicates the proteins of the disease-causing </a:t>
            </a:r>
            <a:r>
              <a:rPr lang="en-US" sz="3600" dirty="0" smtClean="0"/>
              <a:t>organism</a:t>
            </a:r>
            <a:endParaRPr lang="en-US" sz="3600" dirty="0" smtClean="0"/>
          </a:p>
          <a:p>
            <a:r>
              <a:rPr lang="en-US" sz="3600" dirty="0" smtClean="0"/>
              <a:t>The proteins </a:t>
            </a:r>
            <a:r>
              <a:rPr lang="en-US" sz="3600" dirty="0"/>
              <a:t>are then purified and used as vaccine. Examples of inactivated vaccines </a:t>
            </a:r>
            <a:r>
              <a:rPr lang="en-US" sz="3600" dirty="0" smtClean="0"/>
              <a:t>include </a:t>
            </a:r>
            <a:r>
              <a:rPr lang="en-US" sz="3600" i="1" dirty="0"/>
              <a:t>Recombinant: Hepatitis B, HPV</a:t>
            </a:r>
            <a:endParaRPr lang="en-US" sz="3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HYPERSENSITIVITY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r>
              <a:rPr lang="en-US" sz="3500" dirty="0"/>
              <a:t>This is an inappropriate reaction or excess activation of the immune system to an antigen it normally ignores in normal circumstance</a:t>
            </a:r>
            <a:endParaRPr lang="en-US" sz="3500" dirty="0"/>
          </a:p>
          <a:p>
            <a:pPr>
              <a:lnSpc>
                <a:spcPct val="80000"/>
              </a:lnSpc>
            </a:pPr>
            <a:r>
              <a:rPr lang="en-US" sz="3500" dirty="0"/>
              <a:t>Hypersensitivity reactions require a pre-sensitized (immune) state of the host.</a:t>
            </a:r>
            <a:endParaRPr lang="en-US" sz="3500" dirty="0" smtClean="0"/>
          </a:p>
          <a:p>
            <a:pPr marL="609600" indent="-609600">
              <a:lnSpc>
                <a:spcPct val="80000"/>
              </a:lnSpc>
              <a:buNone/>
            </a:pPr>
            <a:r>
              <a:rPr lang="en-US" sz="3500" dirty="0" smtClean="0"/>
              <a:t>COMMON </a:t>
            </a:r>
            <a:r>
              <a:rPr lang="en-US" sz="3500" dirty="0"/>
              <a:t>ALLERGENS</a:t>
            </a:r>
            <a:endParaRPr lang="en-US" sz="3500" dirty="0"/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3500" dirty="0"/>
              <a:t>Animal proteins especially from milk and eggs</a:t>
            </a:r>
            <a:endParaRPr lang="en-US" sz="3500" dirty="0"/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3500" dirty="0"/>
              <a:t>Drugs like aspirin, antibiotics like </a:t>
            </a:r>
            <a:r>
              <a:rPr lang="en-US" sz="3500" dirty="0" err="1"/>
              <a:t>penicillins</a:t>
            </a:r>
            <a:endParaRPr lang="en-US" sz="3500" dirty="0"/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3500" dirty="0"/>
              <a:t>Insect/ animal venoms e.g. from bees, wasps, spider or snakes</a:t>
            </a:r>
            <a:endParaRPr lang="en-US" sz="3500" dirty="0"/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3500" dirty="0"/>
              <a:t>Hormone preparations</a:t>
            </a:r>
            <a:endParaRPr lang="en-US" sz="3500" dirty="0"/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3500" dirty="0"/>
              <a:t>Pollen from grass, trees and weeds</a:t>
            </a:r>
            <a:endParaRPr lang="en-US" sz="3500" dirty="0"/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3500" dirty="0"/>
              <a:t>Spores like fungal or bacteria</a:t>
            </a:r>
            <a:endParaRPr lang="en-US" sz="3500" dirty="0"/>
          </a:p>
          <a:p>
            <a:pPr marL="609600" indent="-609600">
              <a:lnSpc>
                <a:spcPct val="80000"/>
              </a:lnSpc>
              <a:buNone/>
            </a:pPr>
            <a:endParaRPr lang="en-US" sz="3500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609600" indent="-609600">
              <a:buNone/>
            </a:pPr>
            <a:r>
              <a:rPr lang="en-US" dirty="0"/>
              <a:t>7. </a:t>
            </a:r>
            <a:r>
              <a:rPr lang="en-US" sz="3600" dirty="0"/>
              <a:t>Insecticides</a:t>
            </a:r>
            <a:endParaRPr lang="en-US" sz="3600" dirty="0"/>
          </a:p>
          <a:p>
            <a:pPr marL="609600" indent="-609600">
              <a:buNone/>
            </a:pPr>
            <a:r>
              <a:rPr lang="en-US" sz="3600" dirty="0"/>
              <a:t>8. Dust</a:t>
            </a:r>
            <a:endParaRPr lang="en-US" sz="3600" dirty="0"/>
          </a:p>
          <a:p>
            <a:pPr marL="609600" indent="-609600">
              <a:buNone/>
            </a:pPr>
            <a:r>
              <a:rPr lang="en-US" sz="3600" dirty="0"/>
              <a:t>9. Insects like mites and their feces</a:t>
            </a:r>
            <a:endParaRPr lang="en-US" sz="3600" dirty="0"/>
          </a:p>
          <a:p>
            <a:pPr marL="609600" indent="-609600">
              <a:buNone/>
            </a:pPr>
            <a:r>
              <a:rPr lang="en-US" sz="3600" dirty="0"/>
              <a:t>TYPES OF HYPERSENTIVITY REACTIONS</a:t>
            </a:r>
            <a:endParaRPr lang="en-US" sz="3600" dirty="0"/>
          </a:p>
          <a:p>
            <a:pPr marL="609600" indent="-609600">
              <a:buFontTx/>
              <a:buAutoNum type="arabicPeriod"/>
            </a:pPr>
            <a:r>
              <a:rPr lang="en-US" sz="3600" dirty="0"/>
              <a:t>Type 1. Immediate/ anaphylactic reaction</a:t>
            </a:r>
            <a:endParaRPr lang="en-US" sz="3600" dirty="0"/>
          </a:p>
          <a:p>
            <a:pPr marL="609600" indent="-609600">
              <a:buFontTx/>
              <a:buAutoNum type="arabicPeriod"/>
            </a:pPr>
            <a:r>
              <a:rPr lang="en-US" sz="3600" dirty="0"/>
              <a:t>Type 2- Cytotoxic reaction</a:t>
            </a:r>
            <a:endParaRPr lang="en-US" sz="3600" dirty="0"/>
          </a:p>
          <a:p>
            <a:pPr marL="609600" indent="-609600">
              <a:buFontTx/>
              <a:buAutoNum type="arabicPeriod"/>
            </a:pPr>
            <a:r>
              <a:rPr lang="en-US" sz="3600" dirty="0"/>
              <a:t>Type 3 – Immune complex</a:t>
            </a:r>
            <a:endParaRPr lang="en-US" sz="3600" dirty="0"/>
          </a:p>
          <a:p>
            <a:pPr marL="609600" indent="-609600">
              <a:buFontTx/>
              <a:buAutoNum type="arabicPeriod"/>
            </a:pPr>
            <a:r>
              <a:rPr lang="en-US" sz="3600" dirty="0"/>
              <a:t>Type 4 –Delayed/ cell mediated reaction</a:t>
            </a:r>
            <a:endParaRPr lang="en-US" sz="3600" dirty="0"/>
          </a:p>
          <a:p>
            <a:pPr marL="609600" indent="-609600">
              <a:buNone/>
            </a:pPr>
            <a:endParaRPr lang="en-US" sz="3600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1. Immediate/ anaphylactic reaction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Occur a few minutes after a person sensitized to an allergen is re exposed to that antigen</a:t>
            </a:r>
            <a:endParaRPr lang="en-US" sz="3200" dirty="0"/>
          </a:p>
          <a:p>
            <a:r>
              <a:rPr lang="en-US" sz="3200" dirty="0" err="1"/>
              <a:t>IgE</a:t>
            </a:r>
            <a:r>
              <a:rPr lang="en-US" sz="3200" dirty="0"/>
              <a:t>  is immediately released and it binds to the surfaces of mast cells or basophils and causes degranulation that releases mediators like histamine</a:t>
            </a:r>
            <a:endParaRPr lang="en-US" sz="3200" dirty="0"/>
          </a:p>
          <a:p>
            <a:r>
              <a:rPr lang="en-US" sz="3200" dirty="0"/>
              <a:t>The release of histamine increases permeability and dilation of blood capillaries resulting in an inflammatory response</a:t>
            </a:r>
            <a:endParaRPr lang="en-US" sz="3200" dirty="0"/>
          </a:p>
          <a:p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3200" dirty="0"/>
              <a:t>Other mediators like </a:t>
            </a:r>
            <a:r>
              <a:rPr lang="en-US" sz="3200" dirty="0" err="1"/>
              <a:t>leukotrienes</a:t>
            </a:r>
            <a:r>
              <a:rPr lang="en-US" sz="3200" dirty="0"/>
              <a:t> and prostaglandins are also sensitized and collectively they attract neutrophils and </a:t>
            </a:r>
            <a:r>
              <a:rPr lang="en-US" sz="3200" dirty="0" err="1" smtClean="0"/>
              <a:t>eosinophils</a:t>
            </a:r>
            <a:r>
              <a:rPr lang="en-US" sz="3200" dirty="0" smtClean="0"/>
              <a:t> </a:t>
            </a:r>
            <a:r>
              <a:rPr lang="en-US" sz="3200" dirty="0"/>
              <a:t>to the site</a:t>
            </a:r>
            <a:endParaRPr lang="en-US" sz="3200" dirty="0"/>
          </a:p>
          <a:p>
            <a:pPr>
              <a:lnSpc>
                <a:spcPct val="90000"/>
              </a:lnSpc>
            </a:pPr>
            <a:r>
              <a:rPr lang="en-US" sz="3200" dirty="0"/>
              <a:t>The effect may be systemic reaction or localized reaction</a:t>
            </a:r>
            <a:endParaRPr lang="en-US" sz="3200" dirty="0"/>
          </a:p>
          <a:p>
            <a:pPr>
              <a:lnSpc>
                <a:spcPct val="90000"/>
              </a:lnSpc>
            </a:pPr>
            <a:r>
              <a:rPr lang="en-US" sz="3200" dirty="0"/>
              <a:t>In a localized reaction the symptoms depend primarily on the route by which the antigen enters the body. It is associated with ingested or inhaled antigens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None/>
            </a:pPr>
            <a:r>
              <a:rPr lang="en-US" b="1" dirty="0" smtClean="0"/>
              <a:t>                           </a:t>
            </a:r>
            <a:r>
              <a:rPr lang="en-US" b="1" dirty="0" err="1" smtClean="0"/>
              <a:t>C.Ears</a:t>
            </a:r>
            <a:endParaRPr lang="en-US" b="1" dirty="0"/>
          </a:p>
          <a:p>
            <a:pPr>
              <a:lnSpc>
                <a:spcPct val="80000"/>
              </a:lnSpc>
            </a:pPr>
            <a:r>
              <a:rPr lang="en-US" dirty="0" err="1" smtClean="0"/>
              <a:t>Cerumen</a:t>
            </a:r>
            <a:r>
              <a:rPr lang="en-US" dirty="0" smtClean="0"/>
              <a:t> and hairs in the auditory canal prevent microorganisms from invading the ear</a:t>
            </a:r>
            <a:endParaRPr lang="en-US" dirty="0" smtClean="0"/>
          </a:p>
          <a:p>
            <a:pPr>
              <a:lnSpc>
                <a:spcPct val="80000"/>
              </a:lnSpc>
            </a:pPr>
            <a:r>
              <a:rPr lang="en-US" dirty="0"/>
              <a:t>The surfaces of the ear in the auditory canal are lined with skin that contain normal flora that prevent the growth of </a:t>
            </a:r>
            <a:r>
              <a:rPr lang="en-US" dirty="0" smtClean="0"/>
              <a:t>pathogens</a:t>
            </a:r>
            <a:endParaRPr lang="en-US" dirty="0" smtClean="0"/>
          </a:p>
          <a:p>
            <a:pPr>
              <a:lnSpc>
                <a:spcPct val="80000"/>
              </a:lnSpc>
              <a:buNone/>
            </a:pPr>
            <a:r>
              <a:rPr lang="en-US" b="1" dirty="0" smtClean="0"/>
              <a:t>                        </a:t>
            </a:r>
            <a:r>
              <a:rPr lang="en-US" b="1" dirty="0" err="1" smtClean="0"/>
              <a:t>D.Respiratory</a:t>
            </a:r>
            <a:r>
              <a:rPr lang="en-US" b="1" dirty="0" smtClean="0"/>
              <a:t> </a:t>
            </a:r>
            <a:r>
              <a:rPr lang="en-US" b="1" dirty="0"/>
              <a:t>tract</a:t>
            </a:r>
            <a:endParaRPr lang="en-US" b="1" dirty="0"/>
          </a:p>
          <a:p>
            <a:pPr>
              <a:lnSpc>
                <a:spcPct val="80000"/>
              </a:lnSpc>
            </a:pPr>
            <a:r>
              <a:rPr lang="en-US" dirty="0"/>
              <a:t>Mucus on the lining of the bronchial tree traps foreign materials. The mucus contain lysozymes which degrades the cell wall of bacteria</a:t>
            </a:r>
            <a:endParaRPr lang="en-US" dirty="0"/>
          </a:p>
          <a:p>
            <a:pPr>
              <a:lnSpc>
                <a:spcPct val="80000"/>
              </a:lnSpc>
            </a:pPr>
            <a:r>
              <a:rPr lang="en-US" dirty="0" smtClean="0"/>
              <a:t>Cilia </a:t>
            </a:r>
            <a:r>
              <a:rPr lang="en-US" dirty="0"/>
              <a:t>beats the foreign particles up towards the pharynx where they are spit out or swallowed</a:t>
            </a: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Phagocytes in the bronchioles eliminates microorganisms and other foreign material</a:t>
            </a:r>
            <a:endParaRPr lang="en-US" dirty="0"/>
          </a:p>
          <a:p>
            <a:pPr>
              <a:lnSpc>
                <a:spcPct val="80000"/>
              </a:lnSpc>
            </a:pPr>
            <a:endParaRPr lang="en-US" dirty="0"/>
          </a:p>
          <a:p>
            <a:pPr marL="0" indent="0">
              <a:lnSpc>
                <a:spcPct val="80000"/>
              </a:lnSpc>
              <a:buNone/>
            </a:pPr>
            <a:endParaRPr lang="en-US" dirty="0" smtClean="0"/>
          </a:p>
          <a:p>
            <a:pPr>
              <a:lnSpc>
                <a:spcPct val="80000"/>
              </a:lnSpc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600" dirty="0"/>
              <a:t>In systemic reactions injected antigens causes peripheral blood vessels throughout the body to dilate, resulting in  a drop in the blood pressure  </a:t>
            </a:r>
            <a:r>
              <a:rPr lang="en-US" sz="3600" dirty="0" smtClean="0"/>
              <a:t>( anaphylactic shock</a:t>
            </a:r>
            <a:r>
              <a:rPr lang="en-US" sz="3600" dirty="0"/>
              <a:t>) and this can be fatal in few minutes</a:t>
            </a:r>
            <a:endParaRPr lang="en-US" sz="3600" dirty="0"/>
          </a:p>
          <a:p>
            <a:r>
              <a:rPr lang="en-US" sz="3600" dirty="0"/>
              <a:t>An example is insect stings that causes anaphylactic reactions or the penicillin reaction</a:t>
            </a:r>
            <a:endParaRPr lang="en-US" sz="3600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Type II hypersensitivity- Cytotoxic reaction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524000"/>
            <a:ext cx="7772400" cy="45720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3200" dirty="0"/>
              <a:t>This involves the activation of the compliment by the combination of the </a:t>
            </a:r>
            <a:r>
              <a:rPr lang="en-US" sz="3200" dirty="0" err="1"/>
              <a:t>IgG</a:t>
            </a:r>
            <a:r>
              <a:rPr lang="en-US" sz="3200" dirty="0"/>
              <a:t> and </a:t>
            </a:r>
            <a:r>
              <a:rPr lang="en-US" sz="3200" dirty="0" err="1"/>
              <a:t>IgM</a:t>
            </a:r>
            <a:r>
              <a:rPr lang="en-US" sz="3200" dirty="0"/>
              <a:t> antibodies </a:t>
            </a:r>
            <a:r>
              <a:rPr lang="en-US" sz="3200" dirty="0" smtClean="0"/>
              <a:t>that </a:t>
            </a:r>
            <a:r>
              <a:rPr lang="en-US" sz="3200" dirty="0"/>
              <a:t>causes </a:t>
            </a:r>
            <a:r>
              <a:rPr lang="en-US" sz="3200" dirty="0" err="1" smtClean="0"/>
              <a:t>lysis</a:t>
            </a:r>
            <a:r>
              <a:rPr lang="en-US" sz="3200" dirty="0" smtClean="0"/>
              <a:t> of normal cells </a:t>
            </a:r>
            <a:endParaRPr lang="en-US" sz="3200" dirty="0" smtClean="0"/>
          </a:p>
          <a:p>
            <a:pPr>
              <a:lnSpc>
                <a:spcPct val="90000"/>
              </a:lnSpc>
            </a:pPr>
            <a:r>
              <a:rPr lang="en-US" sz="3200" dirty="0" smtClean="0"/>
              <a:t>This process has the same mechanism of action as normal </a:t>
            </a:r>
            <a:r>
              <a:rPr lang="en-US" sz="3200" dirty="0" err="1" smtClean="0"/>
              <a:t>humoral</a:t>
            </a:r>
            <a:r>
              <a:rPr lang="en-US" sz="3200" dirty="0" smtClean="0"/>
              <a:t> immunity except it is targeted at the body’s own cells instead of </a:t>
            </a:r>
            <a:r>
              <a:rPr lang="en-US" sz="3200" dirty="0"/>
              <a:t>p</a:t>
            </a:r>
            <a:r>
              <a:rPr lang="en-US" sz="3200" dirty="0" smtClean="0"/>
              <a:t>athogens</a:t>
            </a:r>
            <a:endParaRPr lang="en-US" sz="3200" dirty="0"/>
          </a:p>
          <a:p>
            <a:pPr>
              <a:lnSpc>
                <a:spcPct val="90000"/>
              </a:lnSpc>
            </a:pPr>
            <a:r>
              <a:rPr lang="en-US" sz="3200" dirty="0"/>
              <a:t>An example is in transfusion reactions in which RBC are destroyed as a result of reacting with circulating antibodies in the ABO incompatibility</a:t>
            </a:r>
            <a:endParaRPr lang="en-US" sz="3200" dirty="0"/>
          </a:p>
          <a:p>
            <a:pPr>
              <a:lnSpc>
                <a:spcPct val="90000"/>
              </a:lnSpc>
            </a:pPr>
            <a:r>
              <a:rPr lang="en-US" sz="3200" dirty="0"/>
              <a:t>Another reaction may be drug induced cytotoxic </a:t>
            </a:r>
            <a:r>
              <a:rPr lang="en-US" sz="3200" dirty="0" smtClean="0"/>
              <a:t>reactions   </a:t>
            </a:r>
            <a:endParaRPr lang="en-US" sz="3200" dirty="0"/>
          </a:p>
          <a:p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Type III (Immune complex) reactions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sz="3200" dirty="0"/>
              <a:t>This involves antibodies against soluble antigens circulating in the serum</a:t>
            </a:r>
            <a:endParaRPr lang="en-US" sz="3200" dirty="0"/>
          </a:p>
          <a:p>
            <a:pPr>
              <a:lnSpc>
                <a:spcPct val="80000"/>
              </a:lnSpc>
            </a:pPr>
            <a:r>
              <a:rPr lang="en-US" sz="3200" dirty="0"/>
              <a:t>Immune complexes </a:t>
            </a:r>
            <a:r>
              <a:rPr lang="en-US" sz="3200" dirty="0" smtClean="0"/>
              <a:t>are aggregations of antigen and antibodies</a:t>
            </a:r>
            <a:endParaRPr lang="en-US" sz="3200" dirty="0" smtClean="0"/>
          </a:p>
          <a:p>
            <a:pPr>
              <a:lnSpc>
                <a:spcPct val="80000"/>
              </a:lnSpc>
            </a:pPr>
            <a:r>
              <a:rPr lang="en-US" sz="3200" dirty="0" smtClean="0"/>
              <a:t>Usually, there are far more antibodies than antigens</a:t>
            </a:r>
            <a:endParaRPr lang="en-US" sz="3200" dirty="0" smtClean="0"/>
          </a:p>
          <a:p>
            <a:pPr>
              <a:lnSpc>
                <a:spcPct val="80000"/>
              </a:lnSpc>
            </a:pPr>
            <a:r>
              <a:rPr lang="en-US" sz="3200" dirty="0" smtClean="0"/>
              <a:t>However , if there is a large amount of antigen or antigen is not being cleared properly by the immune system  </a:t>
            </a:r>
            <a:r>
              <a:rPr lang="en-US" sz="3200" dirty="0"/>
              <a:t> </a:t>
            </a:r>
            <a:r>
              <a:rPr lang="en-US" sz="3200" dirty="0" smtClean="0"/>
              <a:t>they can form immune complexes  that are </a:t>
            </a:r>
            <a:r>
              <a:rPr lang="en-US" sz="3200" dirty="0"/>
              <a:t>small and they escape phagocytosis.</a:t>
            </a:r>
            <a:endParaRPr lang="en-US" sz="3200" dirty="0"/>
          </a:p>
          <a:p>
            <a:pPr>
              <a:lnSpc>
                <a:spcPct val="80000"/>
              </a:lnSpc>
              <a:buNone/>
            </a:pPr>
            <a:endParaRPr lang="en-US" sz="3200" dirty="0"/>
          </a:p>
          <a:p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3600" dirty="0"/>
              <a:t>These  complexes circulate in the blood, and get deposited in tissues(most often the vessels, kidneys or joints ) causing inflammation by activating the compliment and attracting </a:t>
            </a:r>
            <a:r>
              <a:rPr lang="en-US" sz="3600" dirty="0" smtClean="0"/>
              <a:t>neutrophils</a:t>
            </a:r>
            <a:endParaRPr lang="en-US" sz="3600" dirty="0" smtClean="0"/>
          </a:p>
          <a:p>
            <a:pPr>
              <a:lnSpc>
                <a:spcPct val="80000"/>
              </a:lnSpc>
            </a:pPr>
            <a:r>
              <a:rPr lang="en-US" sz="3600" dirty="0"/>
              <a:t>An example occurs in Glomerulonephritis and rheumatoid arthritis</a:t>
            </a:r>
            <a:endParaRPr lang="en-US" sz="3600" dirty="0"/>
          </a:p>
          <a:p>
            <a:pPr>
              <a:lnSpc>
                <a:spcPct val="80000"/>
              </a:lnSpc>
            </a:pP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None/>
            </a:pPr>
            <a:r>
              <a:rPr lang="en-US" sz="2800" dirty="0" smtClean="0"/>
              <a:t>4</a:t>
            </a:r>
            <a:r>
              <a:rPr lang="en-US" sz="2800" dirty="0"/>
              <a:t>. </a:t>
            </a:r>
            <a:r>
              <a:rPr lang="en-US" sz="2800" b="1" dirty="0"/>
              <a:t>Type IV </a:t>
            </a:r>
            <a:r>
              <a:rPr lang="en-US" sz="2800" b="1" dirty="0" smtClean="0"/>
              <a:t> hypersensitivity or delayed </a:t>
            </a:r>
            <a:r>
              <a:rPr lang="en-US" sz="2800" b="1" dirty="0"/>
              <a:t>cell mediated reaction </a:t>
            </a:r>
            <a:endParaRPr lang="en-US" sz="2800" b="1" dirty="0" smtClean="0"/>
          </a:p>
          <a:p>
            <a:pPr>
              <a:lnSpc>
                <a:spcPct val="80000"/>
              </a:lnSpc>
            </a:pPr>
            <a:r>
              <a:rPr lang="en-US" sz="3200" dirty="0" smtClean="0"/>
              <a:t>It is called delayed because  it takes a  few days to kick in</a:t>
            </a:r>
            <a:endParaRPr lang="en-US" sz="3200" dirty="0"/>
          </a:p>
          <a:p>
            <a:pPr>
              <a:lnSpc>
                <a:spcPct val="80000"/>
              </a:lnSpc>
            </a:pPr>
            <a:r>
              <a:rPr lang="en-US" sz="3200" dirty="0"/>
              <a:t>This occurs when certain foreign antigens particularly those that bind to tissue cells are phagocytized by macrophages and then presented to the surface of T cell</a:t>
            </a:r>
            <a:endParaRPr lang="en-US" sz="3200" dirty="0"/>
          </a:p>
          <a:p>
            <a:pPr>
              <a:lnSpc>
                <a:spcPct val="80000"/>
              </a:lnSpc>
            </a:pPr>
            <a:r>
              <a:rPr lang="en-US" sz="3200" dirty="0"/>
              <a:t>Contact with T cells triggers a delayed type hypersensitivity reaction with the release of cytokines causing an inflammatory reaction</a:t>
            </a:r>
            <a:endParaRPr lang="en-US" sz="3200" dirty="0"/>
          </a:p>
          <a:p>
            <a:pPr>
              <a:lnSpc>
                <a:spcPct val="80000"/>
              </a:lnSpc>
              <a:buNone/>
            </a:pPr>
            <a:r>
              <a:rPr lang="en-US" sz="3200" dirty="0"/>
              <a:t>An Example is allergic contact dermatitis</a:t>
            </a:r>
            <a:endParaRPr lang="en-US" sz="3200" dirty="0"/>
          </a:p>
          <a:p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buNone/>
            </a:pPr>
            <a:r>
              <a:rPr lang="en-US" b="1" dirty="0" smtClean="0"/>
              <a:t>                   </a:t>
            </a:r>
            <a:r>
              <a:rPr lang="en-US" b="1" dirty="0" err="1" smtClean="0"/>
              <a:t>E.Digestive</a:t>
            </a:r>
            <a:r>
              <a:rPr lang="en-US" b="1" dirty="0" smtClean="0"/>
              <a:t> </a:t>
            </a:r>
            <a:r>
              <a:rPr lang="en-US" b="1" dirty="0"/>
              <a:t>system</a:t>
            </a:r>
            <a:endParaRPr lang="en-US" b="1" dirty="0"/>
          </a:p>
          <a:p>
            <a:pPr>
              <a:lnSpc>
                <a:spcPct val="80000"/>
              </a:lnSpc>
            </a:pPr>
            <a:r>
              <a:rPr lang="en-US" i="1" dirty="0"/>
              <a:t>S</a:t>
            </a:r>
            <a:r>
              <a:rPr lang="en-US" dirty="0"/>
              <a:t>aliva which has some antibodies to kill bacteria</a:t>
            </a: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Stomach acids provide unfavorable environments for bacteria</a:t>
            </a: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Enzymes which destroy some microorganisms in the digestive system</a:t>
            </a: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Bile which is alkaline helps in destroying some micro organisms</a:t>
            </a: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Normal flora of the large intestines competes with pathogens and prevents growth under normal conditions</a:t>
            </a:r>
            <a:endParaRPr lang="en-US" dirty="0"/>
          </a:p>
          <a:p>
            <a:pPr>
              <a:lnSpc>
                <a:spcPct val="80000"/>
              </a:lnSpc>
              <a:buNone/>
            </a:pPr>
            <a:endParaRPr lang="en-US" dirty="0"/>
          </a:p>
          <a:p>
            <a:pPr>
              <a:lnSpc>
                <a:spcPct val="80000"/>
              </a:lnSpc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   F</a:t>
            </a:r>
            <a:r>
              <a:rPr lang="en-US" b="1" dirty="0" smtClean="0"/>
              <a:t>.  </a:t>
            </a:r>
            <a:r>
              <a:rPr lang="en-US" b="1" dirty="0"/>
              <a:t>Nervous </a:t>
            </a:r>
            <a:r>
              <a:rPr lang="en-US" b="1" dirty="0" smtClean="0"/>
              <a:t>system</a:t>
            </a:r>
            <a:endParaRPr lang="en-US" b="1" dirty="0" smtClean="0"/>
          </a:p>
          <a:p>
            <a:pPr>
              <a:lnSpc>
                <a:spcPct val="90000"/>
              </a:lnSpc>
              <a:buFontTx/>
              <a:buChar char="-"/>
            </a:pPr>
            <a:r>
              <a:rPr lang="en-US" dirty="0"/>
              <a:t>This a sterile system that has no normal flora</a:t>
            </a:r>
            <a:endParaRPr lang="en-US" dirty="0"/>
          </a:p>
          <a:p>
            <a:pPr>
              <a:lnSpc>
                <a:spcPct val="90000"/>
              </a:lnSpc>
              <a:buFontTx/>
              <a:buChar char="-"/>
            </a:pPr>
            <a:r>
              <a:rPr lang="en-US" dirty="0"/>
              <a:t>Its protected by the blood brain barrier and the meninges that prevent microorganisms and toxic substances from reaching the brain</a:t>
            </a:r>
            <a:endParaRPr lang="en-US" dirty="0"/>
          </a:p>
          <a:p>
            <a:pPr>
              <a:lnSpc>
                <a:spcPct val="90000"/>
              </a:lnSpc>
              <a:buFontTx/>
              <a:buChar char="-"/>
            </a:pPr>
            <a:r>
              <a:rPr lang="en-US" dirty="0"/>
              <a:t>Phagocytes found in the spinal cord and brain also destroy any </a:t>
            </a:r>
            <a:r>
              <a:rPr lang="en-US" dirty="0" smtClean="0"/>
              <a:t>microorganisms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0</TotalTime>
  <Words>23411</Words>
  <Application>WPS Presentation</Application>
  <PresentationFormat>On-screen Show (4:3)</PresentationFormat>
  <Paragraphs>604</Paragraphs>
  <Slides>74</Slides>
  <Notes>13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74</vt:i4>
      </vt:variant>
    </vt:vector>
  </HeadingPairs>
  <TitlesOfParts>
    <vt:vector size="84" baseType="lpstr">
      <vt:lpstr>Arial</vt:lpstr>
      <vt:lpstr>SimSun</vt:lpstr>
      <vt:lpstr>Wingdings</vt:lpstr>
      <vt:lpstr>Wingdings 2</vt:lpstr>
      <vt:lpstr>Perpetua</vt:lpstr>
      <vt:lpstr>Franklin Gothic Book</vt:lpstr>
      <vt:lpstr>Microsoft YaHei</vt:lpstr>
      <vt:lpstr>Arial Unicode MS</vt:lpstr>
      <vt:lpstr>Calibri</vt:lpstr>
      <vt:lpstr>Equity</vt:lpstr>
      <vt:lpstr>IMMUNOLOGY</vt:lpstr>
      <vt:lpstr>Introduction </vt:lpstr>
      <vt:lpstr>introduction</vt:lpstr>
      <vt:lpstr>THE IMMUNOLOGICAL PROCESS</vt:lpstr>
      <vt:lpstr>1.First line of defense/primary/innate immunity </vt:lpstr>
      <vt:lpstr>Cont.</vt:lpstr>
      <vt:lpstr>Cont.</vt:lpstr>
      <vt:lpstr>CONT.</vt:lpstr>
      <vt:lpstr>CONT.</vt:lpstr>
      <vt:lpstr>CONT.</vt:lpstr>
      <vt:lpstr>Cont.</vt:lpstr>
      <vt:lpstr>Cont.</vt:lpstr>
      <vt:lpstr>Cont.</vt:lpstr>
      <vt:lpstr>Cont.</vt:lpstr>
      <vt:lpstr>Cont.</vt:lpstr>
      <vt:lpstr>Cont.</vt:lpstr>
      <vt:lpstr>Cont.</vt:lpstr>
      <vt:lpstr>2.Inflammation </vt:lpstr>
      <vt:lpstr>Cont.</vt:lpstr>
      <vt:lpstr>Cont.</vt:lpstr>
      <vt:lpstr>Cont.</vt:lpstr>
      <vt:lpstr>The process of inflammation.</vt:lpstr>
      <vt:lpstr>Cont.</vt:lpstr>
      <vt:lpstr>Cont.</vt:lpstr>
      <vt:lpstr>Cont.</vt:lpstr>
      <vt:lpstr>Cont.</vt:lpstr>
      <vt:lpstr>Cont.</vt:lpstr>
      <vt:lpstr>3.Fever production </vt:lpstr>
      <vt:lpstr>Cont.</vt:lpstr>
      <vt:lpstr>4.Compliment system</vt:lpstr>
      <vt:lpstr>Cont.</vt:lpstr>
      <vt:lpstr>Cont.</vt:lpstr>
      <vt:lpstr>THIRD LINE/SPECIFIC IMMUNE RESPONSES</vt:lpstr>
      <vt:lpstr>PowerPoint 演示文稿</vt:lpstr>
      <vt:lpstr>Attributes of specific immunity</vt:lpstr>
      <vt:lpstr>Cont.</vt:lpstr>
      <vt:lpstr>specific immune response</vt:lpstr>
      <vt:lpstr>Cont.</vt:lpstr>
      <vt:lpstr>Cont.</vt:lpstr>
      <vt:lpstr>Cont.</vt:lpstr>
      <vt:lpstr>Cont..</vt:lpstr>
      <vt:lpstr>ANTIBODIES</vt:lpstr>
      <vt:lpstr>Cont.</vt:lpstr>
      <vt:lpstr>Cont.</vt:lpstr>
      <vt:lpstr>Cont.</vt:lpstr>
      <vt:lpstr>cont.</vt:lpstr>
      <vt:lpstr>Classes of Antibodies</vt:lpstr>
      <vt:lpstr>Cont.</vt:lpstr>
      <vt:lpstr>cont.</vt:lpstr>
      <vt:lpstr>Cont.</vt:lpstr>
      <vt:lpstr>Cont.</vt:lpstr>
      <vt:lpstr>TYPES OF SPECIFIC IMMUNITY</vt:lpstr>
      <vt:lpstr>Cont.</vt:lpstr>
      <vt:lpstr>Cont.</vt:lpstr>
      <vt:lpstr> cont.</vt:lpstr>
      <vt:lpstr>5.ARTIFICIALLY ACQUIRED PASSIVE IMMUNITY</vt:lpstr>
      <vt:lpstr>5. HERD IMMUNITY</vt:lpstr>
      <vt:lpstr>Comparison of active  and passive immunity</vt:lpstr>
      <vt:lpstr>immunization</vt:lpstr>
      <vt:lpstr>Immunizing agents </vt:lpstr>
      <vt:lpstr>Cont.</vt:lpstr>
      <vt:lpstr>Live attenuated vaccines </vt:lpstr>
      <vt:lpstr>Cont.</vt:lpstr>
      <vt:lpstr>Inactivated vaccines/killed </vt:lpstr>
      <vt:lpstr>3.Recombinant vaccine</vt:lpstr>
      <vt:lpstr>HYPERSENSITIVITY</vt:lpstr>
      <vt:lpstr>Cont.</vt:lpstr>
      <vt:lpstr>1. Immediate/ anaphylactic reaction</vt:lpstr>
      <vt:lpstr>Cont.</vt:lpstr>
      <vt:lpstr>Cont.</vt:lpstr>
      <vt:lpstr>Type II hypersensitivity- Cytotoxic reaction</vt:lpstr>
      <vt:lpstr>Type III (Immune complex) reactions</vt:lpstr>
      <vt:lpstr>Cont.</vt:lpstr>
      <vt:lpstr>Cont.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IMMUNOLOGY</dc:title>
  <dc:creator>erick</dc:creator>
  <cp:lastModifiedBy>kipjos2030.kj</cp:lastModifiedBy>
  <cp:revision>123</cp:revision>
  <dcterms:created xsi:type="dcterms:W3CDTF">2017-05-11T07:03:00Z</dcterms:created>
  <dcterms:modified xsi:type="dcterms:W3CDTF">2020-11-06T17:28:14Z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1033-11.2.0.9739</vt:lpwstr>
  </property>
</Properties>
</file>