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9781239-1D3D-4451-AF47-5DF701A497AB}">
          <p14:sldIdLst>
            <p14:sldId id="256"/>
            <p14:sldId id="257"/>
            <p14:sldId id="258"/>
            <p14:sldId id="259"/>
          </p14:sldIdLst>
        </p14:section>
        <p14:section name="Untitled Section" id="{C3BF8A8A-C789-4DB3-AD51-686BDFD9C6C2}">
          <p14:sldIdLst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9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7110C-6BF8-4D4C-BAEC-D5D4F9FEBB5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9605D-397A-4769-B9CC-38821A0B5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1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9605D-397A-4769-B9CC-38821A0B52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00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9605D-397A-4769-B9CC-38821A0B52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37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SUBCLINICAL</a:t>
            </a:r>
            <a:r>
              <a:rPr lang="en-GB" baseline="0" dirty="0" smtClean="0"/>
              <a:t> INFECTION- Without symptoms and signs but spread may occur by transmission of the organism by the infected person</a:t>
            </a:r>
          </a:p>
          <a:p>
            <a:r>
              <a:rPr lang="en-GB" baseline="0" dirty="0" smtClean="0"/>
              <a:t>CLINICAL INFECTION- with symptoms and signs</a:t>
            </a:r>
          </a:p>
          <a:p>
            <a:r>
              <a:rPr lang="en-GB" baseline="0" dirty="0" smtClean="0"/>
              <a:t>NO INFECTION- the organism is killed by person invaded. No danger.</a:t>
            </a:r>
          </a:p>
          <a:p>
            <a:endParaRPr lang="en-GB" baseline="0" dirty="0" smtClean="0"/>
          </a:p>
          <a:p>
            <a:r>
              <a:rPr lang="en-GB" baseline="0" dirty="0" smtClean="0"/>
              <a:t>INCUBATION PERIOD:TIME PERIOD BETWEEN INFECTION AND PRESENCE OF SIGNS AND SYMPTOMS</a:t>
            </a:r>
          </a:p>
          <a:p>
            <a:r>
              <a:rPr lang="en-GB" dirty="0" smtClean="0"/>
              <a:t>Infected hosts who have clinical manifestations of the disease are called </a:t>
            </a:r>
            <a:r>
              <a:rPr lang="en-GB" b="1" dirty="0" smtClean="0"/>
              <a:t>active cases</a:t>
            </a:r>
            <a:r>
              <a:rPr lang="en-GB" dirty="0" smtClean="0"/>
              <a:t>. </a:t>
            </a:r>
          </a:p>
          <a:p>
            <a:r>
              <a:rPr lang="en-GB" dirty="0" smtClean="0"/>
              <a:t>Individuals who are infected, but who do not have clinical manifestations, are called </a:t>
            </a:r>
            <a:r>
              <a:rPr lang="en-GB" b="1" dirty="0" smtClean="0"/>
              <a:t>carriers</a:t>
            </a:r>
            <a:r>
              <a:rPr lang="en-GB" dirty="0" smtClean="0"/>
              <a:t>. Carriers and active cases can both transmit the infection to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D9596-6B31-462A-BF16-9C7E412261D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721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7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4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8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3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1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9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9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3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2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6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6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D6A47-6A08-4FB2-91E1-60DCB1B71D60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53C7E-641F-4E3A-8E67-4DC1B92C0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7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</a:t>
            </a:r>
          </a:p>
          <a:p>
            <a:r>
              <a:rPr lang="en-US" b="1" dirty="0" smtClean="0"/>
              <a:t>Erick </a:t>
            </a:r>
            <a:r>
              <a:rPr lang="en-US" b="1" dirty="0" err="1" smtClean="0"/>
              <a:t>kemboi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215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5. </a:t>
            </a:r>
            <a:r>
              <a:rPr lang="en-US" b="1" dirty="0" smtClean="0"/>
              <a:t>Soil and water</a:t>
            </a:r>
            <a:r>
              <a:rPr lang="en-US" dirty="0" smtClean="0"/>
              <a:t>- Some pathogens can survive in the soil for long periods hence becoming a source of infection in human</a:t>
            </a:r>
          </a:p>
          <a:p>
            <a:pPr marL="0" indent="0">
              <a:buNone/>
            </a:pPr>
            <a:r>
              <a:rPr lang="en-US" dirty="0" smtClean="0"/>
              <a:t> beings</a:t>
            </a:r>
          </a:p>
          <a:p>
            <a:r>
              <a:rPr lang="en-US" dirty="0" smtClean="0"/>
              <a:t> Spores of tetanus remains viable in soil for several decades and serve as a source of infection</a:t>
            </a:r>
          </a:p>
          <a:p>
            <a:r>
              <a:rPr lang="en-US" dirty="0" smtClean="0"/>
              <a:t>Human and animals intestines is the normal habitat of these organisms and they enter the soil through the feces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429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Water: </a:t>
            </a:r>
            <a:r>
              <a:rPr lang="en-US" dirty="0" smtClean="0"/>
              <a:t>Water may acts a source of infection either due to contamination with pathogenic micro- organism ( </a:t>
            </a:r>
            <a:r>
              <a:rPr lang="en-US" dirty="0" err="1" smtClean="0"/>
              <a:t>shigella</a:t>
            </a:r>
            <a:r>
              <a:rPr lang="en-US" dirty="0" smtClean="0"/>
              <a:t>, </a:t>
            </a:r>
            <a:r>
              <a:rPr lang="en-US" dirty="0" err="1" smtClean="0"/>
              <a:t>sulmonella</a:t>
            </a:r>
            <a:r>
              <a:rPr lang="en-US" dirty="0" smtClean="0"/>
              <a:t>, </a:t>
            </a:r>
            <a:r>
              <a:rPr lang="en-US" dirty="0" err="1" smtClean="0"/>
              <a:t>vibro</a:t>
            </a:r>
            <a:r>
              <a:rPr lang="en-US" dirty="0" smtClean="0"/>
              <a:t> </a:t>
            </a:r>
            <a:r>
              <a:rPr lang="en-US" dirty="0" err="1" smtClean="0"/>
              <a:t>cholerae</a:t>
            </a:r>
            <a:r>
              <a:rPr lang="en-US" dirty="0" smtClean="0"/>
              <a:t>, poliomyelitis virus, hepatitis virus) or due to the presence of aquatic vector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7393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stages in development of an infection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Progress of disease process in an individual overtime in the absence of intervention.</a:t>
            </a:r>
          </a:p>
          <a:p>
            <a:r>
              <a:rPr lang="en-GB" dirty="0" smtClean="0"/>
              <a:t>Disease  </a:t>
            </a:r>
            <a:r>
              <a:rPr lang="en-GB" dirty="0"/>
              <a:t>starts with exposure to a cause and without appropriate intervention, the process ends with recovery</a:t>
            </a:r>
            <a:r>
              <a:rPr lang="en-GB" dirty="0" smtClean="0"/>
              <a:t>, disability </a:t>
            </a:r>
            <a:r>
              <a:rPr lang="en-GB" dirty="0"/>
              <a:t>or death.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90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77"/>
          <p:cNvSpPr>
            <a:spLocks noGrp="1"/>
          </p:cNvSpPr>
          <p:nvPr>
            <p:ph type="title" idx="4294967295"/>
          </p:nvPr>
        </p:nvSpPr>
        <p:spPr>
          <a:xfrm>
            <a:off x="428596" y="-2143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2400" b="1" dirty="0" smtClean="0"/>
              <a:t>NATURAL HISTORY OF DISEASE</a:t>
            </a:r>
            <a:endParaRPr lang="en-GB" sz="24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85786" y="2857496"/>
            <a:ext cx="76438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679555" y="2249479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3514724" y="2271698"/>
            <a:ext cx="1128714" cy="142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893869" y="3249611"/>
            <a:ext cx="7850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621881" y="3236111"/>
            <a:ext cx="914400" cy="14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5586426" y="3343268"/>
            <a:ext cx="985838" cy="14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571604" y="1285860"/>
            <a:ext cx="1571636" cy="3571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Exposure to a cause</a:t>
            </a:r>
            <a:endParaRPr lang="en-GB" sz="1200" dirty="0"/>
          </a:p>
        </p:txBody>
      </p:sp>
      <p:sp>
        <p:nvSpPr>
          <p:cNvPr id="33" name="Rectangle 32"/>
          <p:cNvSpPr/>
          <p:nvPr/>
        </p:nvSpPr>
        <p:spPr>
          <a:xfrm>
            <a:off x="7143768" y="1785926"/>
            <a:ext cx="1643074" cy="485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Usual time of diagnosis</a:t>
            </a:r>
            <a:endParaRPr lang="en-GB" sz="1200" dirty="0"/>
          </a:p>
        </p:txBody>
      </p:sp>
      <p:sp>
        <p:nvSpPr>
          <p:cNvPr id="34" name="Rectangle 33"/>
          <p:cNvSpPr/>
          <p:nvPr/>
        </p:nvSpPr>
        <p:spPr>
          <a:xfrm>
            <a:off x="3286116" y="1285860"/>
            <a:ext cx="1843094" cy="357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Onset of symptoms</a:t>
            </a:r>
            <a:endParaRPr lang="en-GB" sz="1200" dirty="0"/>
          </a:p>
        </p:txBody>
      </p:sp>
      <p:sp>
        <p:nvSpPr>
          <p:cNvPr id="36" name="Rectangle 35"/>
          <p:cNvSpPr/>
          <p:nvPr/>
        </p:nvSpPr>
        <p:spPr>
          <a:xfrm>
            <a:off x="2428860" y="2357430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Incubation period</a:t>
            </a:r>
            <a:endParaRPr lang="en-GB" sz="1200" dirty="0"/>
          </a:p>
        </p:txBody>
      </p:sp>
      <p:sp>
        <p:nvSpPr>
          <p:cNvPr id="37" name="Rectangle 36"/>
          <p:cNvSpPr/>
          <p:nvPr/>
        </p:nvSpPr>
        <p:spPr>
          <a:xfrm>
            <a:off x="857224" y="3000372"/>
            <a:ext cx="1214446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Stage of susceptibility</a:t>
            </a:r>
            <a:endParaRPr lang="en-GB" sz="1200" dirty="0"/>
          </a:p>
        </p:txBody>
      </p:sp>
      <p:sp>
        <p:nvSpPr>
          <p:cNvPr id="38" name="Rectangle 37"/>
          <p:cNvSpPr/>
          <p:nvPr/>
        </p:nvSpPr>
        <p:spPr>
          <a:xfrm>
            <a:off x="2571736" y="3000372"/>
            <a:ext cx="1357322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Stage of subclinical disease</a:t>
            </a:r>
            <a:endParaRPr lang="en-GB" sz="1200" dirty="0"/>
          </a:p>
        </p:txBody>
      </p:sp>
      <p:sp>
        <p:nvSpPr>
          <p:cNvPr id="39" name="Rectangle 38"/>
          <p:cNvSpPr/>
          <p:nvPr/>
        </p:nvSpPr>
        <p:spPr>
          <a:xfrm>
            <a:off x="4429124" y="3000372"/>
            <a:ext cx="1285884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Stage of clinical disease</a:t>
            </a:r>
            <a:endParaRPr lang="en-GB" sz="1200" dirty="0"/>
          </a:p>
        </p:txBody>
      </p:sp>
      <p:sp>
        <p:nvSpPr>
          <p:cNvPr id="40" name="Rectangle 39"/>
          <p:cNvSpPr/>
          <p:nvPr/>
        </p:nvSpPr>
        <p:spPr>
          <a:xfrm>
            <a:off x="6500826" y="3000372"/>
            <a:ext cx="1571636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Stage of recovery/disability or death</a:t>
            </a:r>
            <a:endParaRPr lang="en-GB" sz="1200" dirty="0"/>
          </a:p>
        </p:txBody>
      </p:sp>
      <p:sp>
        <p:nvSpPr>
          <p:cNvPr id="46" name="Left Brace 45"/>
          <p:cNvSpPr/>
          <p:nvPr/>
        </p:nvSpPr>
        <p:spPr>
          <a:xfrm rot="5400000">
            <a:off x="4754168" y="1246568"/>
            <a:ext cx="635795" cy="20002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Arrow Connector 47"/>
          <p:cNvCxnSpPr/>
          <p:nvPr/>
        </p:nvCxnSpPr>
        <p:spPr>
          <a:xfrm rot="10800000">
            <a:off x="5143504" y="2000240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71472" y="4643446"/>
            <a:ext cx="1643074" cy="500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Primary prevention</a:t>
            </a:r>
            <a:endParaRPr lang="en-GB" sz="1200" dirty="0"/>
          </a:p>
        </p:txBody>
      </p:sp>
      <p:sp>
        <p:nvSpPr>
          <p:cNvPr id="53" name="Rectangle 52"/>
          <p:cNvSpPr/>
          <p:nvPr/>
        </p:nvSpPr>
        <p:spPr>
          <a:xfrm>
            <a:off x="3143240" y="4643446"/>
            <a:ext cx="1571636" cy="500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Secondary prevention</a:t>
            </a:r>
            <a:endParaRPr lang="en-GB" sz="1200" dirty="0"/>
          </a:p>
        </p:txBody>
      </p:sp>
      <p:sp>
        <p:nvSpPr>
          <p:cNvPr id="55" name="Rectangle 54"/>
          <p:cNvSpPr/>
          <p:nvPr/>
        </p:nvSpPr>
        <p:spPr>
          <a:xfrm>
            <a:off x="5429256" y="4643446"/>
            <a:ext cx="2143140" cy="6429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Tertiary prevention</a:t>
            </a:r>
            <a:endParaRPr lang="en-GB" sz="1200" dirty="0"/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1285058" y="4286256"/>
            <a:ext cx="57229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H="1">
            <a:off x="3543296" y="4186246"/>
            <a:ext cx="428628" cy="20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0800000">
            <a:off x="5357818" y="4143380"/>
            <a:ext cx="714380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6573058" y="4071148"/>
            <a:ext cx="570710" cy="429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4036215" y="4107661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714612" y="714356"/>
            <a:ext cx="385765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54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9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6" grpId="0" animBg="1"/>
      <p:bldP spid="52" grpId="0" animBg="1"/>
      <p:bldP spid="53" grpId="0" animBg="1"/>
      <p:bldP spid="55" grpId="0" animBg="1"/>
      <p:bldP spid="5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GB" b="1" dirty="0" smtClean="0"/>
              <a:t>Disease development undergoes four stages </a:t>
            </a:r>
          </a:p>
          <a:p>
            <a:pPr marL="0" indent="0" algn="just">
              <a:buNone/>
            </a:pPr>
            <a:r>
              <a:rPr lang="en-GB" b="1" dirty="0" smtClean="0"/>
              <a:t>1.Stage </a:t>
            </a:r>
            <a:r>
              <a:rPr lang="en-GB" b="1" dirty="0"/>
              <a:t>of susceptibility</a:t>
            </a:r>
          </a:p>
          <a:p>
            <a:pPr algn="just">
              <a:buNone/>
            </a:pPr>
            <a:r>
              <a:rPr lang="en-GB" dirty="0"/>
              <a:t>	</a:t>
            </a:r>
            <a:r>
              <a:rPr lang="en-GB" dirty="0" smtClean="0"/>
              <a:t>Factors that predisposes one to a disease are present, but  </a:t>
            </a:r>
            <a:r>
              <a:rPr lang="en-GB" dirty="0"/>
              <a:t>no disease </a:t>
            </a:r>
            <a:r>
              <a:rPr lang="en-GB" dirty="0" err="1"/>
              <a:t>e.g</a:t>
            </a:r>
            <a:r>
              <a:rPr lang="en-GB" dirty="0"/>
              <a:t> unvaccinated child susceptible to polio</a:t>
            </a:r>
          </a:p>
          <a:p>
            <a:pPr marL="0" indent="0" algn="just">
              <a:buNone/>
            </a:pPr>
            <a:r>
              <a:rPr lang="en-GB" b="1" dirty="0" smtClean="0"/>
              <a:t>2.Stage </a:t>
            </a:r>
            <a:r>
              <a:rPr lang="en-GB" b="1" dirty="0"/>
              <a:t>of subclinical disease</a:t>
            </a:r>
          </a:p>
          <a:p>
            <a:pPr algn="just">
              <a:buNone/>
            </a:pPr>
            <a:r>
              <a:rPr lang="en-GB" dirty="0"/>
              <a:t>	The infectious agent has entered the host’s body and has begun multiplying.</a:t>
            </a:r>
            <a:endParaRPr lang="en-GB" b="1" dirty="0"/>
          </a:p>
          <a:p>
            <a:pPr algn="just">
              <a:buNone/>
            </a:pPr>
            <a:r>
              <a:rPr lang="en-GB" dirty="0"/>
              <a:t>	Presence of pathogenic changes.</a:t>
            </a:r>
          </a:p>
          <a:p>
            <a:pPr algn="just">
              <a:buNone/>
            </a:pPr>
            <a:r>
              <a:rPr lang="en-GB" dirty="0"/>
              <a:t>	No </a:t>
            </a:r>
            <a:r>
              <a:rPr lang="en-GB" dirty="0" smtClean="0"/>
              <a:t> clinical manifestation </a:t>
            </a:r>
            <a:r>
              <a:rPr lang="en-GB" dirty="0"/>
              <a:t>present.</a:t>
            </a:r>
          </a:p>
          <a:p>
            <a:pPr algn="just">
              <a:buNone/>
            </a:pPr>
            <a:r>
              <a:rPr lang="en-GB" dirty="0"/>
              <a:t>	Disease can be detected through special tests </a:t>
            </a:r>
            <a:r>
              <a:rPr lang="en-GB" dirty="0" err="1"/>
              <a:t>e.g</a:t>
            </a:r>
            <a:r>
              <a:rPr lang="en-GB" dirty="0"/>
              <a:t> detection of HIV antibodies in apparently healthy </a:t>
            </a:r>
            <a:r>
              <a:rPr lang="en-GB" dirty="0" smtClean="0"/>
              <a:t>individual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51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3.Stage </a:t>
            </a:r>
            <a:r>
              <a:rPr lang="en-GB" b="1" dirty="0"/>
              <a:t>of clinical disease</a:t>
            </a:r>
          </a:p>
          <a:p>
            <a:pPr>
              <a:buNone/>
            </a:pPr>
            <a:r>
              <a:rPr lang="en-GB" dirty="0" smtClean="0"/>
              <a:t>Clinical manifestations  are present/sign and symptoms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4.Stage </a:t>
            </a:r>
            <a:r>
              <a:rPr lang="en-GB" b="1" dirty="0"/>
              <a:t>of recovery/disability or death</a:t>
            </a:r>
          </a:p>
          <a:p>
            <a:pPr>
              <a:buNone/>
            </a:pPr>
            <a:r>
              <a:rPr lang="en-GB" dirty="0" smtClean="0"/>
              <a:t>Some </a:t>
            </a:r>
            <a:r>
              <a:rPr lang="en-GB" dirty="0"/>
              <a:t>disease run their course then </a:t>
            </a:r>
            <a:r>
              <a:rPr lang="en-GB" dirty="0" smtClean="0"/>
              <a:t>resolve completely, either </a:t>
            </a:r>
            <a:r>
              <a:rPr lang="en-GB" dirty="0"/>
              <a:t>spontaneously or by treatment.</a:t>
            </a:r>
          </a:p>
          <a:p>
            <a:pPr>
              <a:buNone/>
            </a:pPr>
            <a:r>
              <a:rPr lang="en-GB" dirty="0"/>
              <a:t>In others it may result to defect leaving the person disabled(trachoma may cause blindness)</a:t>
            </a:r>
          </a:p>
          <a:p>
            <a:pPr>
              <a:buNone/>
            </a:pPr>
            <a:r>
              <a:rPr lang="en-GB" dirty="0"/>
              <a:t>Others may lead to death </a:t>
            </a:r>
            <a:r>
              <a:rPr lang="en-GB" dirty="0" err="1"/>
              <a:t>e.g</a:t>
            </a:r>
            <a:r>
              <a:rPr lang="en-GB" dirty="0"/>
              <a:t> meningitis can cause death </a:t>
            </a:r>
          </a:p>
        </p:txBody>
      </p:sp>
    </p:spTree>
    <p:extLst>
      <p:ext uri="{BB962C8B-B14F-4D97-AF65-F5344CB8AC3E}">
        <p14:creationId xmlns:p14="http://schemas.microsoft.com/office/powerpoint/2010/main" val="33800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Infection </a:t>
            </a:r>
          </a:p>
          <a:p>
            <a:r>
              <a:rPr lang="en-US" dirty="0" smtClean="0"/>
              <a:t>Infection is lodgment and multiplication of a parasite in or on o tissue of a host . It does not invariably result </a:t>
            </a:r>
            <a:r>
              <a:rPr lang="en-US" dirty="0"/>
              <a:t>i</a:t>
            </a:r>
            <a:r>
              <a:rPr lang="en-US" dirty="0" smtClean="0"/>
              <a:t>n  a disease . In fact , disease is but a rare consequence of infection </a:t>
            </a:r>
          </a:p>
          <a:p>
            <a:r>
              <a:rPr lang="en-US" b="1" dirty="0" smtClean="0"/>
              <a:t>Infectious disease  </a:t>
            </a:r>
            <a:r>
              <a:rPr lang="en-US" dirty="0" smtClean="0"/>
              <a:t>is any change from a state of health in a part or all of the host body is not capable of carrying on its normal functions due to the presence of an organism or its products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9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of infections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Primary infections: </a:t>
            </a:r>
            <a:r>
              <a:rPr lang="en-US" dirty="0" smtClean="0"/>
              <a:t>Initial infection with a parasite</a:t>
            </a:r>
          </a:p>
          <a:p>
            <a:r>
              <a:rPr lang="en-US" b="1" dirty="0" smtClean="0"/>
              <a:t>Reinfections: </a:t>
            </a:r>
            <a:r>
              <a:rPr lang="en-US" dirty="0" smtClean="0"/>
              <a:t>Subsequent infection by the same parasite in the host </a:t>
            </a:r>
          </a:p>
          <a:p>
            <a:r>
              <a:rPr lang="en-US" b="1" dirty="0" smtClean="0"/>
              <a:t>Secondary infection :</a:t>
            </a:r>
            <a:r>
              <a:rPr lang="en-US" dirty="0" smtClean="0"/>
              <a:t>When a new parasite set up an infection in a host whose resistance is lowered by a preexisting infectious disease</a:t>
            </a:r>
          </a:p>
          <a:p>
            <a:r>
              <a:rPr lang="en-US" b="1" dirty="0" smtClean="0"/>
              <a:t>Local infection :</a:t>
            </a:r>
            <a:r>
              <a:rPr lang="en-US" dirty="0" smtClean="0"/>
              <a:t>Infection  or sepsis at localized sites such as  appendix, tonsils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82558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Cross infection</a:t>
            </a:r>
            <a:r>
              <a:rPr lang="en-US" dirty="0" smtClean="0"/>
              <a:t>: when in patient already suffering from a disease  a new infection is set up from another host or another external source</a:t>
            </a:r>
          </a:p>
          <a:p>
            <a:r>
              <a:rPr lang="en-US" b="1" dirty="0" smtClean="0"/>
              <a:t>Nosocomial infections : </a:t>
            </a:r>
            <a:r>
              <a:rPr lang="en-US" dirty="0" smtClean="0"/>
              <a:t>Cross infections occurring in hospital </a:t>
            </a:r>
          </a:p>
          <a:p>
            <a:r>
              <a:rPr lang="en-US" b="1" dirty="0" smtClean="0"/>
              <a:t>Iatrogenic infections :</a:t>
            </a:r>
            <a:r>
              <a:rPr lang="en-US" dirty="0" smtClean="0"/>
              <a:t>Physician induced infections resulting from investigative, therapeutic or other procedures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01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SOURCES OF INFECTIONS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beings</a:t>
            </a:r>
          </a:p>
          <a:p>
            <a:r>
              <a:rPr lang="en-US" dirty="0" smtClean="0"/>
              <a:t>Animals </a:t>
            </a:r>
          </a:p>
          <a:p>
            <a:r>
              <a:rPr lang="en-US" dirty="0" smtClean="0"/>
              <a:t>Insects </a:t>
            </a:r>
          </a:p>
          <a:p>
            <a:r>
              <a:rPr lang="en-US" dirty="0" smtClean="0"/>
              <a:t>Soil and water</a:t>
            </a:r>
          </a:p>
          <a:p>
            <a:r>
              <a:rPr lang="en-US" dirty="0" smtClean="0"/>
              <a:t>Food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939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beings- commonest source of infections for human beings is human beings themselves. The parasite may originate from a patient or carrier.</a:t>
            </a:r>
          </a:p>
          <a:p>
            <a:r>
              <a:rPr lang="en-US" dirty="0" smtClean="0"/>
              <a:t>Carrier is a person who harbors the micro-organism without suffering from any ill effect  because of it  because of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66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2.Animals- Many micro- organism  are capable of causing infections in both human beings and animals. Therefore animals may act as a source of infection of such organisms</a:t>
            </a:r>
          </a:p>
          <a:p>
            <a:r>
              <a:rPr lang="en-US" dirty="0" smtClean="0"/>
              <a:t>Zoonotic diseases-are diseases and infections  which are transmissible to the man from animals e.g. Anthrax , Brucellosis, Rabies , yellow fever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77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3.Insects- </a:t>
            </a:r>
            <a:r>
              <a:rPr lang="en-US" dirty="0" smtClean="0"/>
              <a:t>Blood sucking insects such as mosquitoes , ticks, mites , flies and lice may transmit pathogens to human beings and these disease transmitted by insects are called arthropod- borne disease</a:t>
            </a:r>
          </a:p>
          <a:p>
            <a:r>
              <a:rPr lang="en-US" dirty="0" smtClean="0"/>
              <a:t>Insects that transmit infection( vector) can be of 2 types :</a:t>
            </a:r>
          </a:p>
          <a:p>
            <a:r>
              <a:rPr lang="en-US" dirty="0" smtClean="0"/>
              <a:t>i) Mechanical vector- Disease agent is transmitted mechanically by the insects with no growth of the pathogens during transmission e.g. transmission of diarrhea , typhoid   by the housefly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49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ii)Biological vectors –</a:t>
            </a:r>
            <a:r>
              <a:rPr lang="en-US" dirty="0" smtClean="0"/>
              <a:t>Are those in whom the pathogens multiply or undergo developmental changes with or without multiplication e.g. anopheles mosquito in malaria</a:t>
            </a:r>
          </a:p>
          <a:p>
            <a:pPr marL="0" indent="0">
              <a:buNone/>
            </a:pPr>
            <a:r>
              <a:rPr lang="en-US" b="1" dirty="0" smtClean="0"/>
              <a:t>4. Food-</a:t>
            </a:r>
            <a:r>
              <a:rPr lang="en-US" dirty="0" smtClean="0"/>
              <a:t>Contaminated food may act as  source of infection  causing poisoning , gastroenteritis , diarrhea and dysentery </a:t>
            </a:r>
          </a:p>
          <a:p>
            <a:r>
              <a:rPr lang="en-US" dirty="0" smtClean="0"/>
              <a:t>There are two types primary types of food related diseases: food borne infection and food intoxicants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778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4166</TotalTime>
  <Words>785</Words>
  <Application>Microsoft Office PowerPoint</Application>
  <PresentationFormat>On-screen Show (4:3)</PresentationFormat>
  <Paragraphs>85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INFECTIONS</vt:lpstr>
      <vt:lpstr>Cont.</vt:lpstr>
      <vt:lpstr>Classification of infections</vt:lpstr>
      <vt:lpstr>Cont.</vt:lpstr>
      <vt:lpstr>SOURCES OF INFECTIONS</vt:lpstr>
      <vt:lpstr>Cont.</vt:lpstr>
      <vt:lpstr>Cont. </vt:lpstr>
      <vt:lpstr>Cont.</vt:lpstr>
      <vt:lpstr>Cont.</vt:lpstr>
      <vt:lpstr>Cont.</vt:lpstr>
      <vt:lpstr>Cont.</vt:lpstr>
      <vt:lpstr>stages in development of an infection</vt:lpstr>
      <vt:lpstr>NATURAL HISTORY OF DISEASE</vt:lpstr>
      <vt:lpstr>4 stages</vt:lpstr>
      <vt:lpstr>Cont.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INFECTIONS</dc:title>
  <dc:creator>erick</dc:creator>
  <cp:lastModifiedBy>PROCUREMENT DEPT-PC</cp:lastModifiedBy>
  <cp:revision>18</cp:revision>
  <dcterms:created xsi:type="dcterms:W3CDTF">2017-04-26T13:18:17Z</dcterms:created>
  <dcterms:modified xsi:type="dcterms:W3CDTF">2021-03-18T08:14:36Z</dcterms:modified>
</cp:coreProperties>
</file>