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442" r:id="rId2"/>
    <p:sldId id="450" r:id="rId3"/>
    <p:sldId id="392" r:id="rId4"/>
    <p:sldId id="393" r:id="rId5"/>
    <p:sldId id="394" r:id="rId6"/>
    <p:sldId id="395" r:id="rId7"/>
    <p:sldId id="396" r:id="rId8"/>
    <p:sldId id="397" r:id="rId9"/>
    <p:sldId id="439" r:id="rId10"/>
    <p:sldId id="399" r:id="rId11"/>
    <p:sldId id="443" r:id="rId12"/>
    <p:sldId id="445" r:id="rId13"/>
    <p:sldId id="400" r:id="rId14"/>
    <p:sldId id="401" r:id="rId15"/>
    <p:sldId id="446" r:id="rId16"/>
    <p:sldId id="402" r:id="rId17"/>
    <p:sldId id="403" r:id="rId18"/>
    <p:sldId id="440" r:id="rId19"/>
    <p:sldId id="404" r:id="rId20"/>
    <p:sldId id="405" r:id="rId21"/>
    <p:sldId id="406" r:id="rId22"/>
    <p:sldId id="407" r:id="rId23"/>
    <p:sldId id="408" r:id="rId24"/>
    <p:sldId id="409" r:id="rId25"/>
    <p:sldId id="447" r:id="rId26"/>
    <p:sldId id="410" r:id="rId27"/>
    <p:sldId id="411" r:id="rId28"/>
    <p:sldId id="413" r:id="rId29"/>
    <p:sldId id="438" r:id="rId30"/>
    <p:sldId id="414" r:id="rId31"/>
    <p:sldId id="415" r:id="rId32"/>
    <p:sldId id="416" r:id="rId33"/>
    <p:sldId id="417" r:id="rId34"/>
    <p:sldId id="448" r:id="rId35"/>
    <p:sldId id="449" r:id="rId36"/>
    <p:sldId id="419" r:id="rId37"/>
    <p:sldId id="422" r:id="rId38"/>
    <p:sldId id="420" r:id="rId39"/>
    <p:sldId id="441" r:id="rId40"/>
    <p:sldId id="42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05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C07E61-A39E-4926-B214-9ADBAC923192}" type="datetimeFigureOut">
              <a:rPr lang="en-US" smtClean="0"/>
              <a:pPr/>
              <a:t>12/10/2020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3141C0-6E4A-45D4-BA32-3F6142A75CAE}" type="slidenum">
              <a:rPr lang="en-US" smtClean="0"/>
              <a:pPr/>
              <a:t>‹#›</a:t>
            </a:fld>
            <a:endParaRPr lang="en-US"/>
          </a:p>
        </p:txBody>
      </p:sp>
    </p:spTree>
    <p:extLst>
      <p:ext uri="{BB962C8B-B14F-4D97-AF65-F5344CB8AC3E}">
        <p14:creationId xmlns:p14="http://schemas.microsoft.com/office/powerpoint/2010/main" val="287492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9933923-9757-4AA6-8F89-A0CC683E6701}" type="datetime1">
              <a:rPr lang="en-US" smtClean="0"/>
              <a:pPr/>
              <a:t>12/10/2020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Nmtc Series Mocha Clifford.</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56051D0-1B1A-43D9-BC93-7AFE73D75C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A3C235-3DA0-45DB-81A1-D4259A03328E}" type="datetime1">
              <a:rPr lang="en-US" smtClean="0"/>
              <a:pPr/>
              <a:t>12/10/2020</a:t>
            </a:fld>
            <a:endParaRPr lang="en-US"/>
          </a:p>
        </p:txBody>
      </p:sp>
      <p:sp>
        <p:nvSpPr>
          <p:cNvPr id="5" name="Footer Placeholder 4"/>
          <p:cNvSpPr>
            <a:spLocks noGrp="1"/>
          </p:cNvSpPr>
          <p:nvPr>
            <p:ph type="ftr" sz="quarter" idx="11"/>
          </p:nvPr>
        </p:nvSpPr>
        <p:spPr/>
        <p:txBody>
          <a:bodyPr/>
          <a:lstStyle/>
          <a:p>
            <a:r>
              <a:rPr lang="en-US" smtClean="0"/>
              <a:t>Nmtc Series Mocha Clifford.</a:t>
            </a:r>
            <a:endParaRPr lang="en-US"/>
          </a:p>
        </p:txBody>
      </p:sp>
      <p:sp>
        <p:nvSpPr>
          <p:cNvPr id="6" name="Slide Number Placeholder 5"/>
          <p:cNvSpPr>
            <a:spLocks noGrp="1"/>
          </p:cNvSpPr>
          <p:nvPr>
            <p:ph type="sldNum" sz="quarter" idx="12"/>
          </p:nvPr>
        </p:nvSpPr>
        <p:spPr/>
        <p:txBody>
          <a:bodyPr/>
          <a:lstStyle/>
          <a:p>
            <a:fld id="{856051D0-1B1A-43D9-BC93-7AFE73D75C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E240ED8-892F-4104-8227-E5F90B0560B8}" type="datetime1">
              <a:rPr lang="en-US" smtClean="0"/>
              <a:pPr/>
              <a:t>12/10/2020</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Nmtc Series Mocha Clifford.</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56051D0-1B1A-43D9-BC93-7AFE73D75CF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29AAAE2-B3B0-460B-AE0D-1461850A7B96}" type="datetime1">
              <a:rPr lang="en-US" smtClean="0"/>
              <a:pPr/>
              <a:t>12/10/2020</a:t>
            </a:fld>
            <a:endParaRPr lang="en-US"/>
          </a:p>
        </p:txBody>
      </p:sp>
      <p:sp>
        <p:nvSpPr>
          <p:cNvPr id="5" name="Footer Placeholder 4"/>
          <p:cNvSpPr>
            <a:spLocks noGrp="1"/>
          </p:cNvSpPr>
          <p:nvPr>
            <p:ph type="ftr" sz="quarter" idx="11"/>
          </p:nvPr>
        </p:nvSpPr>
        <p:spPr/>
        <p:txBody>
          <a:bodyPr/>
          <a:lstStyle/>
          <a:p>
            <a:r>
              <a:rPr lang="en-US" smtClean="0"/>
              <a:t>Nmtc Series Mocha Clifford.</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56051D0-1B1A-43D9-BC93-7AFE73D75CF3}"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179005C-33E6-4D53-9BDB-931288A056C1}" type="datetime1">
              <a:rPr lang="en-US" smtClean="0"/>
              <a:pPr/>
              <a:t>12/10/2020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56051D0-1B1A-43D9-BC93-7AFE73D75CF3}"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Nmtc Series Mocha Clifford.</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0E62F5A-9A70-4ABF-B0E9-BFE77C04364A}" type="datetime1">
              <a:rPr lang="en-US" smtClean="0"/>
              <a:pPr/>
              <a:t>12/10/2020</a:t>
            </a:fld>
            <a:endParaRPr lang="en-US"/>
          </a:p>
        </p:txBody>
      </p:sp>
      <p:sp>
        <p:nvSpPr>
          <p:cNvPr id="10" name="Slide Number Placeholder 9"/>
          <p:cNvSpPr>
            <a:spLocks noGrp="1"/>
          </p:cNvSpPr>
          <p:nvPr>
            <p:ph type="sldNum" sz="quarter" idx="16"/>
          </p:nvPr>
        </p:nvSpPr>
        <p:spPr/>
        <p:txBody>
          <a:bodyPr rtlCol="0"/>
          <a:lstStyle/>
          <a:p>
            <a:fld id="{856051D0-1B1A-43D9-BC93-7AFE73D75CF3}"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Nmtc Series Mocha Clifford.</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ACF409F-B0C0-4B1A-8E7E-0A189C7D1C64}" type="datetime1">
              <a:rPr lang="en-US" smtClean="0"/>
              <a:pPr/>
              <a:t>12/10/2020</a:t>
            </a:fld>
            <a:endParaRPr lang="en-US"/>
          </a:p>
        </p:txBody>
      </p:sp>
      <p:sp>
        <p:nvSpPr>
          <p:cNvPr id="12" name="Slide Number Placeholder 11"/>
          <p:cNvSpPr>
            <a:spLocks noGrp="1"/>
          </p:cNvSpPr>
          <p:nvPr>
            <p:ph type="sldNum" sz="quarter" idx="16"/>
          </p:nvPr>
        </p:nvSpPr>
        <p:spPr/>
        <p:txBody>
          <a:bodyPr rtlCol="0"/>
          <a:lstStyle/>
          <a:p>
            <a:fld id="{856051D0-1B1A-43D9-BC93-7AFE73D75CF3}"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Nmtc Series Mocha Clifford.</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8A7D4C-898F-4EB8-B915-A62BC51C8CE7}" type="datetime1">
              <a:rPr lang="en-US" smtClean="0"/>
              <a:pPr/>
              <a:t>12/10/2020</a:t>
            </a:fld>
            <a:endParaRPr lang="en-US"/>
          </a:p>
        </p:txBody>
      </p:sp>
      <p:sp>
        <p:nvSpPr>
          <p:cNvPr id="4" name="Footer Placeholder 3"/>
          <p:cNvSpPr>
            <a:spLocks noGrp="1"/>
          </p:cNvSpPr>
          <p:nvPr>
            <p:ph type="ftr" sz="quarter" idx="11"/>
          </p:nvPr>
        </p:nvSpPr>
        <p:spPr/>
        <p:txBody>
          <a:bodyPr/>
          <a:lstStyle/>
          <a:p>
            <a:r>
              <a:rPr lang="en-US" smtClean="0"/>
              <a:t>Nmtc Series Mocha Clifford.</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56051D0-1B1A-43D9-BC93-7AFE73D75C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6377D-0E57-402F-B50B-D85CA6D65305}" type="datetime1">
              <a:rPr lang="en-US" smtClean="0"/>
              <a:pPr/>
              <a:t>12/10/2020</a:t>
            </a:fld>
            <a:endParaRPr lang="en-US"/>
          </a:p>
        </p:txBody>
      </p:sp>
      <p:sp>
        <p:nvSpPr>
          <p:cNvPr id="3" name="Footer Placeholder 2"/>
          <p:cNvSpPr>
            <a:spLocks noGrp="1"/>
          </p:cNvSpPr>
          <p:nvPr>
            <p:ph type="ftr" sz="quarter" idx="11"/>
          </p:nvPr>
        </p:nvSpPr>
        <p:spPr/>
        <p:txBody>
          <a:bodyPr/>
          <a:lstStyle/>
          <a:p>
            <a:r>
              <a:rPr lang="en-US" smtClean="0"/>
              <a:t>Nmtc Series Mocha Clifford.</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56051D0-1B1A-43D9-BC93-7AFE73D75C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A6EB899-ABE0-4118-BE18-260D88C71BAD}" type="datetime1">
              <a:rPr lang="en-US" smtClean="0"/>
              <a:pPr/>
              <a:t>12/10/2020</a:t>
            </a:fld>
            <a:endParaRPr lang="en-US"/>
          </a:p>
        </p:txBody>
      </p:sp>
      <p:sp>
        <p:nvSpPr>
          <p:cNvPr id="6" name="Footer Placeholder 5"/>
          <p:cNvSpPr>
            <a:spLocks noGrp="1"/>
          </p:cNvSpPr>
          <p:nvPr>
            <p:ph type="ftr" sz="quarter" idx="11"/>
          </p:nvPr>
        </p:nvSpPr>
        <p:spPr/>
        <p:txBody>
          <a:bodyPr/>
          <a:lstStyle/>
          <a:p>
            <a:r>
              <a:rPr lang="en-US" smtClean="0"/>
              <a:t>Nmtc Series Mocha Clifford.</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56051D0-1B1A-43D9-BC93-7AFE73D75CF3}"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0450172-7D1C-49B5-B756-236F5C74658F}" type="datetime1">
              <a:rPr lang="en-US" smtClean="0"/>
              <a:pPr/>
              <a:t>12/10/2020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56051D0-1B1A-43D9-BC93-7AFE73D75CF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Nmtc Series Mocha Clifford.</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175DD6D-3463-4502-88A8-6D652D483178}" type="datetime1">
              <a:rPr lang="en-US" smtClean="0"/>
              <a:pPr/>
              <a:t>12/10/2020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Nmtc Series Mocha Clifford.</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56051D0-1B1A-43D9-BC93-7AFE73D75C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Infectious lung diseases</a:t>
            </a:r>
            <a:endParaRPr lang="en-US" dirty="0"/>
          </a:p>
        </p:txBody>
      </p:sp>
      <p:sp>
        <p:nvSpPr>
          <p:cNvPr id="6" name="Content Placeholder 5"/>
          <p:cNvSpPr>
            <a:spLocks noGrp="1"/>
          </p:cNvSpPr>
          <p:nvPr>
            <p:ph type="subTitle" idx="1"/>
          </p:nvPr>
        </p:nvSpPr>
        <p:spPr/>
        <p:txBody>
          <a:bodyPr/>
          <a:lstStyle/>
          <a:p>
            <a:r>
              <a:rPr lang="en-US" dirty="0" smtClean="0"/>
              <a:t>                   BY   SILAS MKOMBE      </a:t>
            </a:r>
            <a:endParaRPr lang="en-US" dirty="0"/>
          </a:p>
        </p:txBody>
      </p:sp>
      <p:sp>
        <p:nvSpPr>
          <p:cNvPr id="5" name="Slide Number Placeholder 4"/>
          <p:cNvSpPr>
            <a:spLocks noGrp="1"/>
          </p:cNvSpPr>
          <p:nvPr>
            <p:ph type="sldNum" sz="quarter" idx="12"/>
          </p:nvPr>
        </p:nvSpPr>
        <p:spPr/>
        <p:txBody>
          <a:bodyPr>
            <a:normAutofit/>
          </a:bodyPr>
          <a:lstStyle/>
          <a:p>
            <a:fld id="{856051D0-1B1A-43D9-BC93-7AFE73D75CF3}" type="slidenum">
              <a:rPr lang="en-US" smtClean="0"/>
              <a:pPr/>
              <a:t>1</a:t>
            </a:fld>
            <a:endParaRPr lang="en-US"/>
          </a:p>
        </p:txBody>
      </p:sp>
    </p:spTree>
    <p:extLst>
      <p:ext uri="{BB962C8B-B14F-4D97-AF65-F5344CB8AC3E}">
        <p14:creationId xmlns:p14="http://schemas.microsoft.com/office/powerpoint/2010/main" val="472750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Clinical features: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Usually gradual in onset</a:t>
            </a:r>
          </a:p>
          <a:p>
            <a:r>
              <a:rPr lang="en-US" dirty="0" smtClean="0"/>
              <a:t>Swinging fevers</a:t>
            </a:r>
          </a:p>
          <a:p>
            <a:r>
              <a:rPr lang="en-US" dirty="0" smtClean="0"/>
              <a:t>Cough; purulent foul smelling sputum, haemoptysis.</a:t>
            </a:r>
          </a:p>
          <a:p>
            <a:r>
              <a:rPr lang="en-US" dirty="0" smtClean="0"/>
              <a:t>Night sweats</a:t>
            </a:r>
          </a:p>
          <a:p>
            <a:r>
              <a:rPr lang="en-US" dirty="0" smtClean="0"/>
              <a:t>Pleuritic chest pain</a:t>
            </a:r>
          </a:p>
          <a:p>
            <a:endParaRPr lang="en-US" dirty="0"/>
          </a:p>
        </p:txBody>
      </p:sp>
      <p:sp>
        <p:nvSpPr>
          <p:cNvPr id="4" name="Content Placeholder 3"/>
          <p:cNvSpPr>
            <a:spLocks noGrp="1"/>
          </p:cNvSpPr>
          <p:nvPr>
            <p:ph sz="quarter" idx="2"/>
          </p:nvPr>
        </p:nvSpPr>
        <p:spPr/>
        <p:txBody>
          <a:bodyPr>
            <a:normAutofit/>
          </a:bodyPr>
          <a:lstStyle/>
          <a:p>
            <a:pPr>
              <a:buFont typeface="Wingdings" pitchFamily="2" charset="2"/>
              <a:buChar char="q"/>
            </a:pPr>
            <a:r>
              <a:rPr lang="en-US" dirty="0" smtClean="0"/>
              <a:t>Lethargy/ malaise</a:t>
            </a:r>
          </a:p>
          <a:p>
            <a:r>
              <a:rPr lang="en-US" dirty="0" err="1" smtClean="0"/>
              <a:t>Cachexic</a:t>
            </a:r>
            <a:r>
              <a:rPr lang="en-US" dirty="0" smtClean="0"/>
              <a:t>, wt loss</a:t>
            </a:r>
          </a:p>
          <a:p>
            <a:r>
              <a:rPr lang="en-US" dirty="0" smtClean="0"/>
              <a:t>May have finger clubbing</a:t>
            </a:r>
          </a:p>
          <a:p>
            <a:r>
              <a:rPr lang="en-US" dirty="0" smtClean="0"/>
              <a:t>Localized dullness</a:t>
            </a:r>
          </a:p>
          <a:p>
            <a:r>
              <a:rPr lang="en-US" dirty="0" smtClean="0"/>
              <a:t>Bronchial breath sounds/ crackles</a:t>
            </a:r>
          </a:p>
          <a:p>
            <a:endParaRPr lang="en-US" dirty="0"/>
          </a:p>
        </p:txBody>
      </p:sp>
      <p:sp>
        <p:nvSpPr>
          <p:cNvPr id="6" name="Slide Number Placeholder 5"/>
          <p:cNvSpPr>
            <a:spLocks noGrp="1"/>
          </p:cNvSpPr>
          <p:nvPr>
            <p:ph type="sldNum" sz="quarter" idx="16"/>
          </p:nvPr>
        </p:nvSpPr>
        <p:spPr/>
        <p:txBody>
          <a:bodyPr>
            <a:normAutofit fontScale="85000" lnSpcReduction="20000"/>
          </a:bodyPr>
          <a:lstStyle/>
          <a:p>
            <a:fld id="{856051D0-1B1A-43D9-BC93-7AFE73D75CF3}"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11</a:t>
            </a:fld>
            <a:endParaRPr lang="en-US"/>
          </a:p>
        </p:txBody>
      </p:sp>
      <p:sp>
        <p:nvSpPr>
          <p:cNvPr id="6" name="Content Placeholder 5"/>
          <p:cNvSpPr>
            <a:spLocks noGrp="1"/>
          </p:cNvSpPr>
          <p:nvPr>
            <p:ph sz="quarter" idx="1"/>
          </p:nvPr>
        </p:nvSpPr>
        <p:spPr/>
        <p:txBody>
          <a:bodyPr>
            <a:normAutofit/>
          </a:bodyPr>
          <a:lstStyle/>
          <a:p>
            <a:pPr>
              <a:buNone/>
            </a:pPr>
            <a:r>
              <a:rPr lang="en-US" b="1" dirty="0" smtClean="0"/>
              <a:t>Diagnosis</a:t>
            </a:r>
            <a:r>
              <a:rPr lang="en-US" dirty="0" smtClean="0"/>
              <a:t>:</a:t>
            </a:r>
          </a:p>
          <a:p>
            <a:pPr>
              <a:buNone/>
            </a:pPr>
            <a:r>
              <a:rPr lang="en-US" dirty="0" smtClean="0"/>
              <a:t>1. Clinical </a:t>
            </a:r>
          </a:p>
          <a:p>
            <a:pPr>
              <a:buNone/>
            </a:pPr>
            <a:r>
              <a:rPr lang="en-US" dirty="0" smtClean="0"/>
              <a:t>2. CXR – Unilateral consolidation with </a:t>
            </a:r>
            <a:r>
              <a:rPr lang="en-US" dirty="0" err="1" smtClean="0"/>
              <a:t>cavitating</a:t>
            </a:r>
            <a:r>
              <a:rPr lang="en-US" dirty="0" smtClean="0"/>
              <a:t> shadow.</a:t>
            </a:r>
          </a:p>
          <a:p>
            <a:pPr>
              <a:buNone/>
            </a:pPr>
            <a:r>
              <a:rPr lang="en-US" dirty="0"/>
              <a:t>-</a:t>
            </a:r>
            <a:r>
              <a:rPr lang="en-US" dirty="0" smtClean="0"/>
              <a:t> Air fluid level</a:t>
            </a:r>
          </a:p>
          <a:p>
            <a:pPr>
              <a:buNone/>
            </a:pP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3600" y="4114800"/>
            <a:ext cx="2816548" cy="1981200"/>
          </a:xfrm>
          <a:prstGeom prst="rect">
            <a:avLst/>
          </a:prstGeom>
        </p:spPr>
      </p:pic>
    </p:spTree>
    <p:extLst>
      <p:ext uri="{BB962C8B-B14F-4D97-AF65-F5344CB8AC3E}">
        <p14:creationId xmlns:p14="http://schemas.microsoft.com/office/powerpoint/2010/main" val="3322119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12</a:t>
            </a:fld>
            <a:endParaRPr lang="en-US"/>
          </a:p>
        </p:txBody>
      </p:sp>
      <p:sp>
        <p:nvSpPr>
          <p:cNvPr id="6" name="Content Placeholder 5"/>
          <p:cNvSpPr>
            <a:spLocks noGrp="1"/>
          </p:cNvSpPr>
          <p:nvPr>
            <p:ph sz="quarter" idx="1"/>
          </p:nvPr>
        </p:nvSpPr>
        <p:spPr/>
        <p:txBody>
          <a:bodyPr>
            <a:normAutofit/>
          </a:bodyPr>
          <a:lstStyle/>
          <a:p>
            <a:pPr>
              <a:buNone/>
            </a:pPr>
            <a:r>
              <a:rPr lang="en-US" b="1" dirty="0" smtClean="0"/>
              <a:t>Diagnosis</a:t>
            </a:r>
            <a:r>
              <a:rPr lang="en-US" dirty="0" smtClean="0"/>
              <a:t>:</a:t>
            </a:r>
          </a:p>
          <a:p>
            <a:pPr>
              <a:buNone/>
            </a:pPr>
            <a:r>
              <a:rPr lang="en-US" dirty="0" smtClean="0"/>
              <a:t>3. Laboratory investigations</a:t>
            </a:r>
          </a:p>
          <a:p>
            <a:pPr>
              <a:buNone/>
            </a:pPr>
            <a:r>
              <a:rPr lang="en-US" dirty="0" smtClean="0"/>
              <a:t>             - Blood tests; FBC (</a:t>
            </a:r>
            <a:r>
              <a:rPr lang="en-US" dirty="0" err="1" smtClean="0"/>
              <a:t>Hb</a:t>
            </a:r>
            <a:r>
              <a:rPr lang="en-US" dirty="0" smtClean="0"/>
              <a:t>, WBC, ESR, CRP)</a:t>
            </a:r>
          </a:p>
          <a:p>
            <a:pPr>
              <a:buNone/>
            </a:pPr>
            <a:r>
              <a:rPr lang="en-US" dirty="0" smtClean="0"/>
              <a:t>4.Bronchoscopy</a:t>
            </a:r>
          </a:p>
          <a:p>
            <a:pPr>
              <a:buNone/>
            </a:pPr>
            <a:r>
              <a:rPr lang="en-US" dirty="0" smtClean="0"/>
              <a:t>5.CT scan</a:t>
            </a:r>
            <a:endParaRPr lang="en-US" dirty="0"/>
          </a:p>
        </p:txBody>
      </p:sp>
    </p:spTree>
    <p:extLst>
      <p:ext uri="{BB962C8B-B14F-4D97-AF65-F5344CB8AC3E}">
        <p14:creationId xmlns:p14="http://schemas.microsoft.com/office/powerpoint/2010/main" val="1502776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13</a:t>
            </a:fld>
            <a:endParaRPr lang="en-US"/>
          </a:p>
        </p:txBody>
      </p:sp>
      <p:sp>
        <p:nvSpPr>
          <p:cNvPr id="6" name="Content Placeholder 5"/>
          <p:cNvSpPr>
            <a:spLocks noGrp="1"/>
          </p:cNvSpPr>
          <p:nvPr>
            <p:ph sz="quarter" idx="1"/>
          </p:nvPr>
        </p:nvSpPr>
        <p:spPr/>
        <p:txBody>
          <a:bodyPr/>
          <a:lstStyle/>
          <a:p>
            <a:pPr>
              <a:buNone/>
            </a:pPr>
            <a:r>
              <a:rPr lang="en-US" b="1" dirty="0" smtClean="0"/>
              <a:t>Complications</a:t>
            </a:r>
            <a:endParaRPr lang="en-US" dirty="0" smtClean="0"/>
          </a:p>
          <a:p>
            <a:pPr lvl="0"/>
            <a:r>
              <a:rPr lang="en-US" dirty="0" smtClean="0"/>
              <a:t>Septicemia</a:t>
            </a:r>
          </a:p>
          <a:p>
            <a:pPr lvl="0"/>
            <a:r>
              <a:rPr lang="en-US" dirty="0" smtClean="0"/>
              <a:t>Brain abscess </a:t>
            </a:r>
          </a:p>
          <a:p>
            <a:pPr lvl="0"/>
            <a:r>
              <a:rPr lang="en-US" dirty="0" smtClean="0"/>
              <a:t>Emphysema</a:t>
            </a:r>
          </a:p>
          <a:p>
            <a:pPr lvl="0"/>
            <a:r>
              <a:rPr lang="en-US" dirty="0" smtClean="0"/>
              <a:t>Bronchiectasis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14</a:t>
            </a:fld>
            <a:endParaRPr lang="en-US"/>
          </a:p>
        </p:txBody>
      </p:sp>
      <p:sp>
        <p:nvSpPr>
          <p:cNvPr id="6" name="Content Placeholder 5"/>
          <p:cNvSpPr>
            <a:spLocks noGrp="1"/>
          </p:cNvSpPr>
          <p:nvPr>
            <p:ph sz="quarter" idx="1"/>
          </p:nvPr>
        </p:nvSpPr>
        <p:spPr/>
        <p:txBody>
          <a:bodyPr>
            <a:normAutofit/>
          </a:bodyPr>
          <a:lstStyle/>
          <a:p>
            <a:pPr>
              <a:buNone/>
            </a:pPr>
            <a:r>
              <a:rPr lang="en-US" b="1" dirty="0" smtClean="0"/>
              <a:t>DISORDERS OF PLEURA</a:t>
            </a:r>
            <a:endParaRPr lang="en-US" dirty="0" smtClean="0"/>
          </a:p>
          <a:p>
            <a:pPr>
              <a:buNone/>
            </a:pPr>
            <a:r>
              <a:rPr lang="en-US" b="1" dirty="0" smtClean="0"/>
              <a:t>1. PLEURAL EFFUSION </a:t>
            </a:r>
            <a:endParaRPr lang="en-US" dirty="0" smtClean="0"/>
          </a:p>
          <a:p>
            <a:pPr>
              <a:buNone/>
            </a:pPr>
            <a:r>
              <a:rPr lang="en-US" b="1" dirty="0" smtClean="0"/>
              <a:t>Def</a:t>
            </a:r>
            <a:r>
              <a:rPr lang="en-US" dirty="0" smtClean="0"/>
              <a:t>: Excessive accumulation of serous fluid in the pleural space.</a:t>
            </a:r>
          </a:p>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3657601"/>
            <a:ext cx="4267199" cy="3200399"/>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15</a:t>
            </a:fld>
            <a:endParaRPr lang="en-US"/>
          </a:p>
        </p:txBody>
      </p:sp>
      <p:sp>
        <p:nvSpPr>
          <p:cNvPr id="6" name="Content Placeholder 5"/>
          <p:cNvSpPr>
            <a:spLocks noGrp="1"/>
          </p:cNvSpPr>
          <p:nvPr>
            <p:ph sz="quarter" idx="1"/>
          </p:nvPr>
        </p:nvSpPr>
        <p:spPr/>
        <p:txBody>
          <a:bodyPr>
            <a:normAutofit/>
          </a:bodyPr>
          <a:lstStyle/>
          <a:p>
            <a:pPr>
              <a:buNone/>
            </a:pPr>
            <a:r>
              <a:rPr lang="en-US" b="1" dirty="0" smtClean="0"/>
              <a:t>Epidemiology-</a:t>
            </a:r>
            <a:r>
              <a:rPr lang="en-US" dirty="0" smtClean="0"/>
              <a:t> pleural effusion affects more than 1.5 million people in the USA and probably more people in sub-Sahara Africa.</a:t>
            </a:r>
          </a:p>
          <a:p>
            <a:pPr>
              <a:buNone/>
            </a:pPr>
            <a:r>
              <a:rPr lang="en-US" b="1" dirty="0" smtClean="0"/>
              <a:t>Classification </a:t>
            </a:r>
            <a:endParaRPr lang="en-US" dirty="0" smtClean="0"/>
          </a:p>
          <a:p>
            <a:pPr lvl="0"/>
            <a:r>
              <a:rPr lang="en-US" dirty="0" smtClean="0"/>
              <a:t>Transudative </a:t>
            </a:r>
          </a:p>
          <a:p>
            <a:pPr lvl="0"/>
            <a:r>
              <a:rPr lang="en-US" dirty="0" smtClean="0"/>
              <a:t>Exudative </a:t>
            </a:r>
          </a:p>
          <a:p>
            <a:endParaRPr lang="en-US" dirty="0"/>
          </a:p>
        </p:txBody>
      </p:sp>
    </p:spTree>
    <p:extLst>
      <p:ext uri="{BB962C8B-B14F-4D97-AF65-F5344CB8AC3E}">
        <p14:creationId xmlns:p14="http://schemas.microsoft.com/office/powerpoint/2010/main" val="3559025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16</a:t>
            </a:fld>
            <a:endParaRPr lang="en-US"/>
          </a:p>
        </p:txBody>
      </p:sp>
      <p:sp>
        <p:nvSpPr>
          <p:cNvPr id="6" name="Content Placeholder 5"/>
          <p:cNvSpPr>
            <a:spLocks noGrp="1"/>
          </p:cNvSpPr>
          <p:nvPr>
            <p:ph sz="quarter" idx="1"/>
          </p:nvPr>
        </p:nvSpPr>
        <p:spPr/>
        <p:txBody>
          <a:bodyPr>
            <a:normAutofit/>
          </a:bodyPr>
          <a:lstStyle/>
          <a:p>
            <a:pPr>
              <a:buNone/>
            </a:pPr>
            <a:r>
              <a:rPr lang="en-US" b="1" dirty="0" smtClean="0"/>
              <a:t>Causes</a:t>
            </a:r>
            <a:r>
              <a:rPr lang="en-US" dirty="0" smtClean="0"/>
              <a:t> – grouped according to type of effusion</a:t>
            </a:r>
          </a:p>
          <a:p>
            <a:pPr lvl="0">
              <a:buNone/>
            </a:pPr>
            <a:r>
              <a:rPr lang="en-US" b="1" i="1" dirty="0" smtClean="0"/>
              <a:t>Transudative causes </a:t>
            </a:r>
            <a:endParaRPr lang="en-US" dirty="0" smtClean="0"/>
          </a:p>
          <a:p>
            <a:pPr lvl="0"/>
            <a:r>
              <a:rPr lang="en-US" dirty="0" smtClean="0"/>
              <a:t>Cardiovascular causes- CCF, pericardial disease, myocardial infarction, SVC obstruction</a:t>
            </a:r>
          </a:p>
          <a:p>
            <a:pPr lvl="0"/>
            <a:r>
              <a:rPr lang="en-US" dirty="0" smtClean="0"/>
              <a:t>Hypoalbuminemia –cirrhosis/ liver failure, nephrotic syndrome, malnutrition.</a:t>
            </a:r>
          </a:p>
          <a:p>
            <a:pPr lvl="0"/>
            <a:r>
              <a:rPr lang="en-US" dirty="0" smtClean="0"/>
              <a:t>Intra- abdo: Fluid- peritoneal dialysis, ascites.</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17</a:t>
            </a:fld>
            <a:endParaRPr lang="en-US"/>
          </a:p>
        </p:txBody>
      </p:sp>
      <p:sp>
        <p:nvSpPr>
          <p:cNvPr id="6" name="Content Placeholder 5"/>
          <p:cNvSpPr>
            <a:spLocks noGrp="1"/>
          </p:cNvSpPr>
          <p:nvPr>
            <p:ph sz="quarter" idx="1"/>
          </p:nvPr>
        </p:nvSpPr>
        <p:spPr/>
        <p:txBody>
          <a:bodyPr>
            <a:normAutofit/>
          </a:bodyPr>
          <a:lstStyle/>
          <a:p>
            <a:pPr>
              <a:buNone/>
            </a:pPr>
            <a:r>
              <a:rPr lang="en-US" b="1" i="1" dirty="0" smtClean="0"/>
              <a:t>Exudative causes</a:t>
            </a:r>
            <a:endParaRPr lang="en-US" dirty="0" smtClean="0"/>
          </a:p>
          <a:p>
            <a:pPr lvl="0"/>
            <a:r>
              <a:rPr lang="en-US" dirty="0" smtClean="0"/>
              <a:t>Infections- pneumonia, PTB, fungal, viral or parasitic infection.</a:t>
            </a:r>
          </a:p>
          <a:p>
            <a:pPr lvl="0"/>
            <a:r>
              <a:rPr lang="en-US" dirty="0" smtClean="0"/>
              <a:t>Neoplasm- </a:t>
            </a:r>
            <a:r>
              <a:rPr lang="en-US" dirty="0" err="1" smtClean="0"/>
              <a:t>mesothelioma</a:t>
            </a:r>
            <a:r>
              <a:rPr lang="en-US" dirty="0" smtClean="0"/>
              <a:t>, metastatic lesions- ca breast, lymphomas.</a:t>
            </a:r>
          </a:p>
          <a:p>
            <a:pPr lvl="0"/>
            <a:r>
              <a:rPr lang="en-US" dirty="0" smtClean="0"/>
              <a:t>Trauma to the chest- </a:t>
            </a:r>
            <a:r>
              <a:rPr lang="en-US" dirty="0" err="1" smtClean="0"/>
              <a:t>haemothorax</a:t>
            </a:r>
            <a:r>
              <a:rPr lang="en-US" dirty="0" smtClean="0"/>
              <a:t>, </a:t>
            </a:r>
            <a:r>
              <a:rPr lang="en-US" dirty="0" err="1" smtClean="0"/>
              <a:t>chylothorax</a:t>
            </a:r>
            <a:r>
              <a:rPr lang="en-US" dirty="0" smtClean="0"/>
              <a:t>, post cardiac injury.</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18</a:t>
            </a:fld>
            <a:endParaRPr lang="en-US"/>
          </a:p>
        </p:txBody>
      </p:sp>
      <p:sp>
        <p:nvSpPr>
          <p:cNvPr id="6" name="Content Placeholder 5"/>
          <p:cNvSpPr>
            <a:spLocks noGrp="1"/>
          </p:cNvSpPr>
          <p:nvPr>
            <p:ph sz="quarter" idx="1"/>
          </p:nvPr>
        </p:nvSpPr>
        <p:spPr/>
        <p:txBody>
          <a:bodyPr>
            <a:normAutofit lnSpcReduction="10000"/>
          </a:bodyPr>
          <a:lstStyle/>
          <a:p>
            <a:pPr lvl="0"/>
            <a:r>
              <a:rPr lang="en-US" sz="4000" dirty="0" smtClean="0"/>
              <a:t>Pulmonary infarction.</a:t>
            </a:r>
          </a:p>
          <a:p>
            <a:pPr lvl="0"/>
            <a:r>
              <a:rPr lang="en-US" sz="4000" dirty="0" smtClean="0"/>
              <a:t>GIT diseases- </a:t>
            </a:r>
            <a:r>
              <a:rPr lang="en-US" sz="4000" dirty="0" err="1" smtClean="0"/>
              <a:t>oesophageal</a:t>
            </a:r>
            <a:r>
              <a:rPr lang="en-US" sz="4000" dirty="0" smtClean="0"/>
              <a:t> perforation, post-abdo surgery, pancreatic disease.</a:t>
            </a:r>
          </a:p>
          <a:p>
            <a:pPr lvl="0"/>
            <a:r>
              <a:rPr lang="en-US" sz="4000" dirty="0" smtClean="0"/>
              <a:t>Collagen (vascular) diseases- </a:t>
            </a:r>
            <a:r>
              <a:rPr lang="en-US" sz="4000" dirty="0" err="1" smtClean="0"/>
              <a:t>Rh</a:t>
            </a:r>
            <a:r>
              <a:rPr lang="en-US" sz="4000" dirty="0" smtClean="0"/>
              <a:t>. Arthritis, SLE, </a:t>
            </a:r>
            <a:r>
              <a:rPr lang="en-US" sz="4000" dirty="0" err="1" smtClean="0"/>
              <a:t>wegeners</a:t>
            </a:r>
            <a:r>
              <a:rPr lang="en-US" sz="4000" dirty="0" smtClean="0"/>
              <a:t> </a:t>
            </a:r>
            <a:r>
              <a:rPr lang="en-US" sz="4000" dirty="0" err="1" smtClean="0"/>
              <a:t>granulomatosis</a:t>
            </a:r>
            <a:r>
              <a:rPr lang="en-US" sz="4000" dirty="0" smtClean="0"/>
              <a: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19</a:t>
            </a:fld>
            <a:endParaRPr lang="en-US"/>
          </a:p>
        </p:txBody>
      </p:sp>
      <p:sp>
        <p:nvSpPr>
          <p:cNvPr id="6" name="Content Placeholder 5"/>
          <p:cNvSpPr>
            <a:spLocks noGrp="1"/>
          </p:cNvSpPr>
          <p:nvPr>
            <p:ph sz="quarter" idx="1"/>
          </p:nvPr>
        </p:nvSpPr>
        <p:spPr/>
        <p:txBody>
          <a:bodyPr>
            <a:normAutofit fontScale="92500" lnSpcReduction="20000"/>
          </a:bodyPr>
          <a:lstStyle/>
          <a:p>
            <a:pPr lvl="0">
              <a:buNone/>
            </a:pPr>
            <a:r>
              <a:rPr lang="en-US" b="1" i="1" dirty="0" smtClean="0"/>
              <a:t>Others </a:t>
            </a:r>
            <a:endParaRPr lang="en-US" dirty="0" smtClean="0"/>
          </a:p>
          <a:p>
            <a:pPr lvl="0"/>
            <a:r>
              <a:rPr lang="en-US" dirty="0" smtClean="0"/>
              <a:t>Drug induced- </a:t>
            </a:r>
            <a:r>
              <a:rPr lang="en-US" dirty="0" err="1" smtClean="0"/>
              <a:t>nitrofurantoin</a:t>
            </a:r>
            <a:r>
              <a:rPr lang="en-US" dirty="0" smtClean="0"/>
              <a:t>, </a:t>
            </a:r>
            <a:r>
              <a:rPr lang="en-US" dirty="0" err="1" smtClean="0"/>
              <a:t>bromocriptine</a:t>
            </a:r>
            <a:r>
              <a:rPr lang="en-US" dirty="0" smtClean="0"/>
              <a:t>, amiodarone.</a:t>
            </a:r>
          </a:p>
          <a:p>
            <a:pPr lvl="0"/>
            <a:r>
              <a:rPr lang="en-US" dirty="0" smtClean="0"/>
              <a:t>Uremia</a:t>
            </a:r>
          </a:p>
          <a:p>
            <a:pPr lvl="0"/>
            <a:r>
              <a:rPr lang="en-US" dirty="0" smtClean="0"/>
              <a:t>Radiation therapy</a:t>
            </a:r>
          </a:p>
          <a:p>
            <a:pPr lvl="0"/>
            <a:r>
              <a:rPr lang="en-US" dirty="0" err="1" smtClean="0"/>
              <a:t>Meig’s</a:t>
            </a:r>
            <a:r>
              <a:rPr lang="en-US" dirty="0" smtClean="0"/>
              <a:t> syndrome</a:t>
            </a:r>
          </a:p>
          <a:p>
            <a:pPr lvl="0"/>
            <a:r>
              <a:rPr lang="en-US" dirty="0" err="1" smtClean="0"/>
              <a:t>Lymphedema</a:t>
            </a:r>
            <a:r>
              <a:rPr lang="en-US" dirty="0" smtClean="0"/>
              <a:t> (yellow nail syndrome)</a:t>
            </a:r>
          </a:p>
          <a:p>
            <a:pPr>
              <a:buNone/>
            </a:pPr>
            <a:r>
              <a:rPr lang="en-US" b="1" dirty="0" smtClean="0"/>
              <a:t>NB: Most common causes</a:t>
            </a:r>
            <a:endParaRPr lang="en-US" dirty="0" smtClean="0"/>
          </a:p>
          <a:p>
            <a:pPr lvl="0"/>
            <a:r>
              <a:rPr lang="en-US" dirty="0" smtClean="0"/>
              <a:t>Pneumonia, PTB, pulmonary infarction, malignant diseases, CCF, sub-diaphragmatic disorders (sub-</a:t>
            </a:r>
            <a:r>
              <a:rPr lang="en-US" dirty="0" err="1" smtClean="0"/>
              <a:t>phrenic</a:t>
            </a:r>
            <a:r>
              <a:rPr lang="en-US" dirty="0" smtClean="0"/>
              <a:t> abscess, pancreatitis).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a:t>
            </a:fld>
            <a:endParaRPr lang="en-US"/>
          </a:p>
        </p:txBody>
      </p:sp>
      <p:sp>
        <p:nvSpPr>
          <p:cNvPr id="6" name="Content Placeholder 5"/>
          <p:cNvSpPr>
            <a:spLocks noGrp="1"/>
          </p:cNvSpPr>
          <p:nvPr>
            <p:ph sz="quarter" idx="1"/>
          </p:nvPr>
        </p:nvSpPr>
        <p:spPr/>
        <p:txBody>
          <a:bodyPr/>
          <a:lstStyle/>
          <a:p>
            <a:r>
              <a:rPr lang="en-US" dirty="0" smtClean="0"/>
              <a:t>Lung abscess</a:t>
            </a:r>
          </a:p>
          <a:p>
            <a:r>
              <a:rPr lang="en-US" dirty="0" smtClean="0"/>
              <a:t>Pleural effusion</a:t>
            </a:r>
          </a:p>
          <a:p>
            <a:r>
              <a:rPr lang="en-US" dirty="0" smtClean="0"/>
              <a:t>Empyema</a:t>
            </a:r>
          </a:p>
          <a:p>
            <a:endParaRPr lang="en-US" dirty="0" smtClean="0"/>
          </a:p>
          <a:p>
            <a:endParaRPr lang="en-US" dirty="0"/>
          </a:p>
        </p:txBody>
      </p:sp>
    </p:spTree>
    <p:extLst>
      <p:ext uri="{BB962C8B-B14F-4D97-AF65-F5344CB8AC3E}">
        <p14:creationId xmlns:p14="http://schemas.microsoft.com/office/powerpoint/2010/main" val="33424431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20</a:t>
            </a:fld>
            <a:endParaRPr lang="en-US"/>
          </a:p>
        </p:txBody>
      </p:sp>
      <p:sp>
        <p:nvSpPr>
          <p:cNvPr id="6" name="Content Placeholder 5"/>
          <p:cNvSpPr>
            <a:spLocks noGrp="1"/>
          </p:cNvSpPr>
          <p:nvPr>
            <p:ph sz="quarter" idx="1"/>
          </p:nvPr>
        </p:nvSpPr>
        <p:spPr/>
        <p:txBody>
          <a:bodyPr>
            <a:normAutofit/>
          </a:bodyPr>
          <a:lstStyle/>
          <a:p>
            <a:pPr>
              <a:buNone/>
            </a:pPr>
            <a:r>
              <a:rPr lang="en-US" b="1" dirty="0" smtClean="0"/>
              <a:t>Pathology </a:t>
            </a:r>
            <a:endParaRPr lang="en-US" dirty="0" smtClean="0"/>
          </a:p>
          <a:p>
            <a:r>
              <a:rPr lang="en-US" dirty="0" smtClean="0"/>
              <a:t>Pleural fluid usually accumulates when there is an imbalance between pleural fluid formation and pleural fluid absorption. </a:t>
            </a:r>
          </a:p>
          <a:p>
            <a:r>
              <a:rPr lang="en-US" dirty="0" smtClean="0"/>
              <a:t>Excess fluid can be from parietal pleura, interstitial space of lung or the peritoneal cavity or when there is decreased removal by the lymphatics.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21</a:t>
            </a:fld>
            <a:endParaRPr lang="en-US"/>
          </a:p>
        </p:txBody>
      </p:sp>
      <p:sp>
        <p:nvSpPr>
          <p:cNvPr id="6" name="Content Placeholder 5"/>
          <p:cNvSpPr>
            <a:spLocks noGrp="1"/>
          </p:cNvSpPr>
          <p:nvPr>
            <p:ph sz="quarter" idx="1"/>
          </p:nvPr>
        </p:nvSpPr>
        <p:spPr/>
        <p:txBody>
          <a:bodyPr>
            <a:normAutofit fontScale="92500"/>
          </a:bodyPr>
          <a:lstStyle/>
          <a:p>
            <a:r>
              <a:rPr lang="en-US" b="1" dirty="0" smtClean="0"/>
              <a:t>A </a:t>
            </a:r>
            <a:r>
              <a:rPr lang="en-US" b="1" dirty="0" err="1" smtClean="0"/>
              <a:t>transudative</a:t>
            </a:r>
            <a:r>
              <a:rPr lang="en-US" b="1" dirty="0" smtClean="0"/>
              <a:t> pleural effusion </a:t>
            </a:r>
            <a:r>
              <a:rPr lang="en-US" dirty="0" smtClean="0"/>
              <a:t>occurs when systemic factors that influence the formation and absorption are altered (increases in vascular hydrostatic pressures or decrease in plasma </a:t>
            </a:r>
            <a:r>
              <a:rPr lang="en-US" dirty="0" err="1" smtClean="0"/>
              <a:t>oncotic</a:t>
            </a:r>
            <a:r>
              <a:rPr lang="en-US" dirty="0" smtClean="0"/>
              <a:t> pressures.)</a:t>
            </a:r>
          </a:p>
          <a:p>
            <a:r>
              <a:rPr lang="en-US" b="1" dirty="0" smtClean="0"/>
              <a:t>An exudative pleural effusion </a:t>
            </a:r>
            <a:r>
              <a:rPr lang="en-US" dirty="0" smtClean="0"/>
              <a:t>occurs when local factors that influence the formation and absorption of pleural fluid are altered such as increases in vascular permeability from trauma, abnormal communication between pleural space and peritoneal space lung parenchyma.</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22</a:t>
            </a:fld>
            <a:endParaRPr lang="en-US"/>
          </a:p>
        </p:txBody>
      </p:sp>
      <p:sp>
        <p:nvSpPr>
          <p:cNvPr id="6" name="Content Placeholder 5"/>
          <p:cNvSpPr>
            <a:spLocks noGrp="1"/>
          </p:cNvSpPr>
          <p:nvPr>
            <p:ph sz="quarter" idx="1"/>
          </p:nvPr>
        </p:nvSpPr>
        <p:spPr/>
        <p:txBody>
          <a:bodyPr>
            <a:normAutofit/>
          </a:bodyPr>
          <a:lstStyle/>
          <a:p>
            <a:pPr>
              <a:buNone/>
            </a:pPr>
            <a:r>
              <a:rPr lang="en-US" b="1" dirty="0" smtClean="0"/>
              <a:t>Clinical presentation</a:t>
            </a:r>
            <a:endParaRPr lang="en-US" dirty="0" smtClean="0"/>
          </a:p>
          <a:p>
            <a:pPr lvl="0"/>
            <a:r>
              <a:rPr lang="en-US" dirty="0" smtClean="0"/>
              <a:t>May be asymptomatic</a:t>
            </a:r>
          </a:p>
          <a:p>
            <a:pPr>
              <a:buNone/>
            </a:pPr>
            <a:r>
              <a:rPr lang="en-US" b="1" dirty="0" smtClean="0"/>
              <a:t>Symptoms </a:t>
            </a:r>
            <a:endParaRPr lang="en-US" dirty="0" smtClean="0"/>
          </a:p>
          <a:p>
            <a:pPr lvl="0"/>
            <a:r>
              <a:rPr lang="en-US" dirty="0" smtClean="0"/>
              <a:t>Breathlessness; Severity depends on size and rate of accumulation.</a:t>
            </a:r>
          </a:p>
          <a:p>
            <a:pPr lvl="0"/>
            <a:r>
              <a:rPr lang="en-US" dirty="0" smtClean="0"/>
              <a:t>Chest pain; classically sharp and exacerbated by coughing or deep breathing.</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23</a:t>
            </a:fld>
            <a:endParaRPr lang="en-US"/>
          </a:p>
        </p:txBody>
      </p:sp>
      <p:sp>
        <p:nvSpPr>
          <p:cNvPr id="6" name="Content Placeholder 5"/>
          <p:cNvSpPr>
            <a:spLocks noGrp="1"/>
          </p:cNvSpPr>
          <p:nvPr>
            <p:ph sz="quarter" idx="1"/>
          </p:nvPr>
        </p:nvSpPr>
        <p:spPr/>
        <p:txBody>
          <a:bodyPr>
            <a:normAutofit fontScale="92500" lnSpcReduction="20000"/>
          </a:bodyPr>
          <a:lstStyle/>
          <a:p>
            <a:pPr>
              <a:buNone/>
            </a:pPr>
            <a:r>
              <a:rPr lang="en-US" b="1" dirty="0" smtClean="0"/>
              <a:t>Signs </a:t>
            </a:r>
            <a:endParaRPr lang="en-US" dirty="0" smtClean="0"/>
          </a:p>
          <a:p>
            <a:pPr lvl="0"/>
            <a:r>
              <a:rPr lang="en-US" dirty="0" err="1" smtClean="0"/>
              <a:t>Tachypnea</a:t>
            </a:r>
            <a:r>
              <a:rPr lang="en-US" dirty="0" smtClean="0"/>
              <a:t>, there may be features of the underlying disorder; Cachexia, finger clubbing </a:t>
            </a:r>
          </a:p>
          <a:p>
            <a:pPr lvl="0"/>
            <a:r>
              <a:rPr lang="en-US" dirty="0" smtClean="0"/>
              <a:t>RD, +asymmetrical chest, deviated trachea towards normal side in unilateral effusions. </a:t>
            </a:r>
          </a:p>
          <a:p>
            <a:pPr lvl="0"/>
            <a:r>
              <a:rPr lang="en-US" dirty="0" smtClean="0"/>
              <a:t>Decreased chest expansion on the affected side, stony dullness, decreased vocal </a:t>
            </a:r>
            <a:r>
              <a:rPr lang="en-US" dirty="0" err="1" smtClean="0"/>
              <a:t>fremitus</a:t>
            </a:r>
            <a:r>
              <a:rPr lang="en-US" dirty="0" smtClean="0"/>
              <a:t>; decreased breath sounds or absent breath sounds.</a:t>
            </a:r>
          </a:p>
          <a:p>
            <a:r>
              <a:rPr lang="en-US" dirty="0" smtClean="0"/>
              <a:t>There may be </a:t>
            </a:r>
            <a:r>
              <a:rPr lang="en-US" dirty="0" err="1" smtClean="0"/>
              <a:t>aegophony</a:t>
            </a:r>
            <a:r>
              <a:rPr lang="en-US" dirty="0" smtClean="0"/>
              <a:t> (bronchial breathing and bleating vocal resonance) at the superior edge of effusion due to lung compression.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24</a:t>
            </a:fld>
            <a:endParaRPr lang="en-US"/>
          </a:p>
        </p:txBody>
      </p:sp>
      <p:sp>
        <p:nvSpPr>
          <p:cNvPr id="6" name="Content Placeholder 5"/>
          <p:cNvSpPr>
            <a:spLocks noGrp="1"/>
          </p:cNvSpPr>
          <p:nvPr>
            <p:ph sz="quarter" idx="1"/>
          </p:nvPr>
        </p:nvSpPr>
        <p:spPr/>
        <p:txBody>
          <a:bodyPr>
            <a:normAutofit fontScale="92500" lnSpcReduction="10000"/>
          </a:bodyPr>
          <a:lstStyle/>
          <a:p>
            <a:pPr>
              <a:buNone/>
            </a:pPr>
            <a:r>
              <a:rPr lang="en-US" b="1" dirty="0" smtClean="0"/>
              <a:t>Investigations</a:t>
            </a:r>
            <a:endParaRPr lang="en-US" dirty="0" smtClean="0"/>
          </a:p>
          <a:p>
            <a:pPr lvl="0"/>
            <a:r>
              <a:rPr lang="en-US" dirty="0" smtClean="0"/>
              <a:t>To confirm diagnosis</a:t>
            </a:r>
          </a:p>
          <a:p>
            <a:pPr lvl="0"/>
            <a:r>
              <a:rPr lang="en-US" dirty="0" smtClean="0"/>
              <a:t>To determine cause.</a:t>
            </a:r>
          </a:p>
          <a:p>
            <a:pPr>
              <a:buNone/>
            </a:pPr>
            <a:r>
              <a:rPr lang="en-US" b="1" dirty="0" smtClean="0"/>
              <a:t>Investigations</a:t>
            </a:r>
            <a:endParaRPr lang="en-US" dirty="0" smtClean="0"/>
          </a:p>
          <a:p>
            <a:pPr lvl="0">
              <a:buNone/>
            </a:pPr>
            <a:r>
              <a:rPr lang="en-US" dirty="0" smtClean="0"/>
              <a:t>1. CXR – Erect PA –elevation of </a:t>
            </a:r>
            <a:r>
              <a:rPr lang="en-US" dirty="0" err="1" smtClean="0"/>
              <a:t>hemidiaphragm</a:t>
            </a:r>
            <a:r>
              <a:rPr lang="en-US" dirty="0" smtClean="0"/>
              <a:t>, curved shadow at base of lung</a:t>
            </a:r>
          </a:p>
          <a:p>
            <a:r>
              <a:rPr lang="en-US" dirty="0" smtClean="0"/>
              <a:t>                           -blunted </a:t>
            </a:r>
            <a:r>
              <a:rPr lang="en-US" dirty="0" err="1" smtClean="0"/>
              <a:t>costophrenic</a:t>
            </a:r>
            <a:r>
              <a:rPr lang="en-US" dirty="0" smtClean="0"/>
              <a:t> angle and ascending towards axilla</a:t>
            </a:r>
          </a:p>
          <a:p>
            <a:r>
              <a:rPr lang="en-US" dirty="0" smtClean="0"/>
              <a:t>        -Lat. </a:t>
            </a:r>
            <a:r>
              <a:rPr lang="en-US" dirty="0" err="1" smtClean="0"/>
              <a:t>decubitus</a:t>
            </a:r>
            <a:r>
              <a:rPr lang="en-US" dirty="0" smtClean="0"/>
              <a:t>-demonstrate free flowing fluid, for estimating vol. and R/o sub-</a:t>
            </a:r>
            <a:r>
              <a:rPr lang="en-US" dirty="0" err="1" smtClean="0"/>
              <a:t>pulmonic</a:t>
            </a:r>
            <a:r>
              <a:rPr lang="en-US" dirty="0" smtClean="0"/>
              <a:t>  effusion.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Pleural effusion</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25</a:t>
            </a:fld>
            <a:endParaRPr lang="en-US"/>
          </a:p>
        </p:txBody>
      </p:sp>
      <p:pic>
        <p:nvPicPr>
          <p:cNvPr id="7" name="Content Placeholder 6"/>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66800" y="1676399"/>
            <a:ext cx="7010399" cy="4936931"/>
          </a:xfrm>
        </p:spPr>
      </p:pic>
    </p:spTree>
    <p:extLst>
      <p:ext uri="{BB962C8B-B14F-4D97-AF65-F5344CB8AC3E}">
        <p14:creationId xmlns:p14="http://schemas.microsoft.com/office/powerpoint/2010/main" val="12675780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26</a:t>
            </a:fld>
            <a:endParaRPr lang="en-US"/>
          </a:p>
        </p:txBody>
      </p:sp>
      <p:sp>
        <p:nvSpPr>
          <p:cNvPr id="6" name="Content Placeholder 5"/>
          <p:cNvSpPr>
            <a:spLocks noGrp="1"/>
          </p:cNvSpPr>
          <p:nvPr>
            <p:ph sz="quarter" idx="1"/>
          </p:nvPr>
        </p:nvSpPr>
        <p:spPr/>
        <p:txBody>
          <a:bodyPr>
            <a:normAutofit fontScale="85000" lnSpcReduction="10000"/>
          </a:bodyPr>
          <a:lstStyle/>
          <a:p>
            <a:pPr lvl="0">
              <a:buNone/>
            </a:pPr>
            <a:r>
              <a:rPr lang="en-US" dirty="0" smtClean="0"/>
              <a:t>2. Diagnostic aspiration/ </a:t>
            </a:r>
            <a:r>
              <a:rPr lang="en-US" dirty="0" err="1" smtClean="0"/>
              <a:t>thoracocentesis</a:t>
            </a:r>
            <a:endParaRPr lang="en-US" dirty="0" smtClean="0"/>
          </a:p>
          <a:p>
            <a:r>
              <a:rPr lang="en-US" dirty="0" smtClean="0"/>
              <a:t>Pleural fluid</a:t>
            </a:r>
          </a:p>
          <a:p>
            <a:pPr lvl="0"/>
            <a:r>
              <a:rPr lang="en-US" dirty="0" smtClean="0"/>
              <a:t>Naked eye exam/gross- clear, yellow </a:t>
            </a:r>
            <a:r>
              <a:rPr lang="en-US" dirty="0" err="1" smtClean="0"/>
              <a:t>chyle</a:t>
            </a:r>
            <a:r>
              <a:rPr lang="en-US" dirty="0" smtClean="0"/>
              <a:t>, blood, pus, </a:t>
            </a:r>
            <a:r>
              <a:rPr lang="en-US" dirty="0" err="1" smtClean="0"/>
              <a:t>milky,brown</a:t>
            </a:r>
            <a:r>
              <a:rPr lang="en-US" dirty="0" smtClean="0"/>
              <a:t>.</a:t>
            </a:r>
          </a:p>
          <a:p>
            <a:pPr lvl="0"/>
            <a:r>
              <a:rPr lang="en-US" dirty="0" smtClean="0"/>
              <a:t>Biochemical studies- protein, glucose, LDH, PH, amylase</a:t>
            </a:r>
          </a:p>
          <a:p>
            <a:pPr lvl="0"/>
            <a:r>
              <a:rPr lang="en-US" dirty="0" smtClean="0"/>
              <a:t>Microbiological studies- Gm stain, c/s, AAFB, fungal cultures.</a:t>
            </a:r>
          </a:p>
          <a:p>
            <a:pPr lvl="0"/>
            <a:r>
              <a:rPr lang="en-US" dirty="0" smtClean="0"/>
              <a:t>Cytology- neutrophils, lymphocytes, </a:t>
            </a:r>
            <a:r>
              <a:rPr lang="en-US" dirty="0" err="1" smtClean="0"/>
              <a:t>mesothelial</a:t>
            </a:r>
            <a:r>
              <a:rPr lang="en-US" dirty="0" smtClean="0"/>
              <a:t> cells, lupus </a:t>
            </a:r>
            <a:r>
              <a:rPr lang="en-US" dirty="0" err="1" smtClean="0"/>
              <a:t>erythematosus</a:t>
            </a:r>
            <a:r>
              <a:rPr lang="en-US" dirty="0" smtClean="0"/>
              <a:t> cells.</a:t>
            </a:r>
          </a:p>
          <a:p>
            <a:pPr lvl="0"/>
            <a:r>
              <a:rPr lang="en-US" dirty="0" smtClean="0"/>
              <a:t>Immunological studies- </a:t>
            </a:r>
            <a:r>
              <a:rPr lang="en-US" dirty="0" err="1" smtClean="0"/>
              <a:t>Rh</a:t>
            </a:r>
            <a:r>
              <a:rPr lang="en-US" dirty="0" smtClean="0"/>
              <a:t> factor, antinuclear antibodies, complement levels.</a:t>
            </a:r>
          </a:p>
          <a:p>
            <a:pPr lvl="0"/>
            <a:r>
              <a:rPr lang="en-US" dirty="0" smtClean="0"/>
              <a:t>Pleural fluid </a:t>
            </a:r>
            <a:r>
              <a:rPr lang="en-US" dirty="0" err="1" smtClean="0"/>
              <a:t>Hct</a:t>
            </a:r>
            <a:r>
              <a:rPr lang="en-US" dirty="0" smtClean="0"/>
              <a:t>.→ blood stained effusion.</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27</a:t>
            </a:fld>
            <a:endParaRPr lang="en-US"/>
          </a:p>
        </p:txBody>
      </p:sp>
      <p:sp>
        <p:nvSpPr>
          <p:cNvPr id="6" name="Content Placeholder 5"/>
          <p:cNvSpPr>
            <a:spLocks noGrp="1"/>
          </p:cNvSpPr>
          <p:nvPr>
            <p:ph sz="quarter" idx="1"/>
          </p:nvPr>
        </p:nvSpPr>
        <p:spPr/>
        <p:txBody>
          <a:bodyPr>
            <a:normAutofit fontScale="92500"/>
          </a:bodyPr>
          <a:lstStyle/>
          <a:p>
            <a:pPr lvl="0">
              <a:buNone/>
            </a:pPr>
            <a:r>
              <a:rPr lang="en-US" dirty="0" smtClean="0"/>
              <a:t>3. Blood tests</a:t>
            </a:r>
          </a:p>
          <a:p>
            <a:pPr lvl="0"/>
            <a:r>
              <a:rPr lang="en-US" dirty="0" smtClean="0"/>
              <a:t>FBC; </a:t>
            </a:r>
            <a:r>
              <a:rPr lang="en-US" dirty="0" err="1" smtClean="0"/>
              <a:t>Hb</a:t>
            </a:r>
            <a:r>
              <a:rPr lang="en-US" dirty="0" smtClean="0"/>
              <a:t>, neutrophils, WBC                </a:t>
            </a:r>
          </a:p>
          <a:p>
            <a:pPr lvl="0"/>
            <a:r>
              <a:rPr lang="en-US" dirty="0" smtClean="0"/>
              <a:t>U/E serum protein ( ≥3g/dl in exudative), serum LDH</a:t>
            </a:r>
          </a:p>
          <a:p>
            <a:r>
              <a:rPr lang="en-US" dirty="0" smtClean="0"/>
              <a:t> </a:t>
            </a:r>
          </a:p>
          <a:p>
            <a:pPr lvl="0">
              <a:buNone/>
            </a:pPr>
            <a:r>
              <a:rPr lang="en-US" dirty="0" smtClean="0"/>
              <a:t>4. </a:t>
            </a:r>
            <a:r>
              <a:rPr lang="en-US" dirty="0" err="1" smtClean="0"/>
              <a:t>Ultrasonography</a:t>
            </a:r>
            <a:r>
              <a:rPr lang="en-US" dirty="0" smtClean="0"/>
              <a:t>- fluid vol. and </a:t>
            </a:r>
            <a:r>
              <a:rPr lang="en-US" dirty="0" err="1" smtClean="0"/>
              <a:t>distingiushes</a:t>
            </a:r>
            <a:r>
              <a:rPr lang="en-US" dirty="0" smtClean="0"/>
              <a:t> pl. fluid from pl. thickening.</a:t>
            </a:r>
          </a:p>
          <a:p>
            <a:pPr lvl="0">
              <a:buNone/>
            </a:pPr>
            <a:r>
              <a:rPr lang="en-US" dirty="0" smtClean="0"/>
              <a:t>5. Computed tomography- benign from </a:t>
            </a:r>
            <a:r>
              <a:rPr lang="en-US" dirty="0" err="1" smtClean="0"/>
              <a:t>malig</a:t>
            </a:r>
            <a:r>
              <a:rPr lang="en-US" dirty="0" smtClean="0"/>
              <a:t>. Pleural </a:t>
            </a:r>
            <a:r>
              <a:rPr lang="en-US" dirty="0" err="1" smtClean="0"/>
              <a:t>dz</a:t>
            </a:r>
            <a:endParaRPr lang="en-US" dirty="0" smtClean="0"/>
          </a:p>
          <a:p>
            <a:pPr lvl="0">
              <a:buNone/>
            </a:pPr>
            <a:r>
              <a:rPr lang="en-US" dirty="0" smtClean="0"/>
              <a:t>6. Pleural biopsy – esp. suspected TB</a:t>
            </a:r>
          </a:p>
          <a:p>
            <a:pPr lvl="0">
              <a:buNone/>
            </a:pPr>
            <a:r>
              <a:rPr lang="en-US" dirty="0" smtClean="0"/>
              <a:t>7. Other- directed towards suspected cause.</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28</a:t>
            </a:fld>
            <a:endParaRPr lang="en-US"/>
          </a:p>
        </p:txBody>
      </p:sp>
      <p:sp>
        <p:nvSpPr>
          <p:cNvPr id="6" name="Content Placeholder 5"/>
          <p:cNvSpPr>
            <a:spLocks noGrp="1"/>
          </p:cNvSpPr>
          <p:nvPr>
            <p:ph sz="quarter" idx="1"/>
          </p:nvPr>
        </p:nvSpPr>
        <p:spPr/>
        <p:txBody>
          <a:bodyPr>
            <a:normAutofit/>
          </a:bodyPr>
          <a:lstStyle/>
          <a:p>
            <a:pPr>
              <a:buNone/>
            </a:pPr>
            <a:r>
              <a:rPr lang="en-US" b="1" dirty="0"/>
              <a:t> </a:t>
            </a:r>
            <a:r>
              <a:rPr lang="en-US" b="1" dirty="0" smtClean="0"/>
              <a:t>                     EMPYEMA</a:t>
            </a:r>
            <a:endParaRPr lang="en-US" dirty="0" smtClean="0"/>
          </a:p>
          <a:p>
            <a:r>
              <a:rPr lang="en-US" b="1" dirty="0" smtClean="0"/>
              <a:t>Def</a:t>
            </a:r>
            <a:r>
              <a:rPr lang="en-US" dirty="0" smtClean="0"/>
              <a:t>: Presence of pus in the pleural space. </a:t>
            </a:r>
          </a:p>
          <a:p>
            <a:r>
              <a:rPr lang="en-US" dirty="0" err="1" smtClean="0"/>
              <a:t>Empyema</a:t>
            </a:r>
            <a:r>
              <a:rPr lang="en-US" dirty="0" smtClean="0"/>
              <a:t> may be </a:t>
            </a:r>
            <a:r>
              <a:rPr lang="en-US" dirty="0" err="1" smtClean="0"/>
              <a:t>loculated</a:t>
            </a:r>
            <a:r>
              <a:rPr lang="en-US" dirty="0" smtClean="0"/>
              <a:t> (involve whole space) or encysted (involved only part of pleural space) and is almost invariably unilateral. </a:t>
            </a:r>
          </a:p>
          <a:p>
            <a:r>
              <a:rPr lang="en-US" dirty="0" err="1" smtClean="0"/>
              <a:t>Empyema</a:t>
            </a:r>
            <a:r>
              <a:rPr lang="en-US" dirty="0" smtClean="0"/>
              <a:t> may be acute or chronic.</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29</a:t>
            </a:fld>
            <a:endParaRPr lang="en-US"/>
          </a:p>
        </p:txBody>
      </p:sp>
      <p:sp>
        <p:nvSpPr>
          <p:cNvPr id="6" name="Content Placeholder 5"/>
          <p:cNvSpPr>
            <a:spLocks noGrp="1"/>
          </p:cNvSpPr>
          <p:nvPr>
            <p:ph sz="quarter" idx="1"/>
          </p:nvPr>
        </p:nvSpPr>
        <p:spPr/>
        <p:txBody>
          <a:bodyPr/>
          <a:lstStyle/>
          <a:p>
            <a:pPr>
              <a:buNone/>
            </a:pPr>
            <a:r>
              <a:rPr lang="en-US" b="1" dirty="0" smtClean="0"/>
              <a:t>Causes </a:t>
            </a:r>
            <a:endParaRPr lang="en-US" dirty="0" smtClean="0"/>
          </a:p>
          <a:p>
            <a:pPr>
              <a:buFont typeface="Wingdings" pitchFamily="2" charset="2"/>
              <a:buChar char="v"/>
            </a:pPr>
            <a:r>
              <a:rPr lang="en-US" dirty="0" smtClean="0"/>
              <a:t>May be secondary to</a:t>
            </a:r>
          </a:p>
          <a:p>
            <a:pPr lvl="0"/>
            <a:r>
              <a:rPr lang="en-US" dirty="0" smtClean="0"/>
              <a:t>Bacterial pneumonia - 40% leads to pl. effusion →</a:t>
            </a:r>
            <a:r>
              <a:rPr lang="en-US" dirty="0" err="1" smtClean="0"/>
              <a:t>empyema</a:t>
            </a:r>
            <a:r>
              <a:rPr lang="en-US" dirty="0" smtClean="0"/>
              <a:t> 15%</a:t>
            </a:r>
          </a:p>
          <a:p>
            <a:pPr lvl="0"/>
            <a:r>
              <a:rPr lang="en-US" dirty="0" smtClean="0"/>
              <a:t>PTB</a:t>
            </a:r>
          </a:p>
          <a:p>
            <a:pPr>
              <a:buFont typeface="Wingdings" pitchFamily="2" charset="2"/>
              <a:buChar char="v"/>
            </a:pPr>
            <a:r>
              <a:rPr lang="en-US" dirty="0" smtClean="0"/>
              <a:t>Others</a:t>
            </a:r>
          </a:p>
          <a:p>
            <a:pPr lvl="0"/>
            <a:r>
              <a:rPr lang="en-US" dirty="0" smtClean="0"/>
              <a:t>Infection of a </a:t>
            </a:r>
            <a:r>
              <a:rPr lang="en-US" dirty="0" err="1" smtClean="0"/>
              <a:t>haemothorax</a:t>
            </a:r>
            <a:endParaRPr lang="en-US" dirty="0" smtClean="0"/>
          </a:p>
          <a:p>
            <a:pPr lvl="0"/>
            <a:r>
              <a:rPr lang="en-US" dirty="0" smtClean="0"/>
              <a:t>Rupture of sub-</a:t>
            </a:r>
            <a:r>
              <a:rPr lang="en-US" dirty="0" err="1" smtClean="0"/>
              <a:t>phrenic</a:t>
            </a:r>
            <a:r>
              <a:rPr lang="en-US" dirty="0" smtClean="0"/>
              <a:t> abscess or lung abscess.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a:t>
            </a:fld>
            <a:endParaRPr lang="en-US"/>
          </a:p>
        </p:txBody>
      </p:sp>
      <p:sp>
        <p:nvSpPr>
          <p:cNvPr id="6" name="Content Placeholder 5"/>
          <p:cNvSpPr>
            <a:spLocks noGrp="1"/>
          </p:cNvSpPr>
          <p:nvPr>
            <p:ph sz="quarter" idx="1"/>
          </p:nvPr>
        </p:nvSpPr>
        <p:spPr/>
        <p:txBody>
          <a:bodyPr/>
          <a:lstStyle/>
          <a:p>
            <a:pPr>
              <a:buNone/>
            </a:pPr>
            <a:r>
              <a:rPr lang="en-US" b="1" dirty="0"/>
              <a:t> </a:t>
            </a:r>
            <a:r>
              <a:rPr lang="en-US" b="1" dirty="0" smtClean="0"/>
              <a:t>                          Lung abscess</a:t>
            </a:r>
          </a:p>
          <a:p>
            <a:r>
              <a:rPr lang="en-US" b="1" dirty="0" smtClean="0"/>
              <a:t>Def</a:t>
            </a:r>
            <a:r>
              <a:rPr lang="en-US" dirty="0" smtClean="0"/>
              <a:t>. A lung abscess is a localized suppurative </a:t>
            </a:r>
            <a:r>
              <a:rPr lang="en-US" dirty="0" err="1" smtClean="0"/>
              <a:t>infxn</a:t>
            </a:r>
            <a:r>
              <a:rPr lang="en-US" dirty="0" smtClean="0"/>
              <a:t> of the lung leading to necrosis and </a:t>
            </a:r>
            <a:r>
              <a:rPr lang="en-US" dirty="0" err="1" smtClean="0"/>
              <a:t>cavitation</a:t>
            </a:r>
            <a:r>
              <a:rPr lang="en-US" dirty="0" smtClean="0"/>
              <a:t>.</a:t>
            </a:r>
          </a:p>
          <a:p>
            <a:r>
              <a:rPr lang="en-US" dirty="0" smtClean="0"/>
              <a:t>Commonly follows aspiration pneumonia. </a:t>
            </a:r>
          </a:p>
          <a:p>
            <a:r>
              <a:rPr lang="en-US" dirty="0" smtClean="0"/>
              <a:t>It may be:</a:t>
            </a:r>
          </a:p>
          <a:p>
            <a:pPr>
              <a:buFont typeface="Wingdings" pitchFamily="2" charset="2"/>
              <a:buChar char="v"/>
            </a:pPr>
            <a:r>
              <a:rPr lang="en-US" dirty="0" smtClean="0"/>
              <a:t>1</a:t>
            </a:r>
            <a:r>
              <a:rPr lang="en-US" baseline="30000" dirty="0" smtClean="0"/>
              <a:t>0</a:t>
            </a:r>
            <a:r>
              <a:rPr lang="en-US" dirty="0" smtClean="0"/>
              <a:t> – 60%</a:t>
            </a:r>
          </a:p>
          <a:p>
            <a:pPr>
              <a:buFont typeface="Wingdings" pitchFamily="2" charset="2"/>
              <a:buChar char="v"/>
            </a:pPr>
            <a:r>
              <a:rPr lang="en-US" dirty="0" smtClean="0"/>
              <a:t>2</a:t>
            </a:r>
            <a:r>
              <a:rPr lang="en-US" baseline="30000" dirty="0" smtClean="0"/>
              <a:t>0</a:t>
            </a:r>
            <a:r>
              <a:rPr lang="en-US" dirty="0" smtClean="0"/>
              <a:t> – 40%</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30</a:t>
            </a:fld>
            <a:endParaRPr lang="en-US"/>
          </a:p>
        </p:txBody>
      </p:sp>
      <p:sp>
        <p:nvSpPr>
          <p:cNvPr id="6" name="Content Placeholder 5"/>
          <p:cNvSpPr>
            <a:spLocks noGrp="1"/>
          </p:cNvSpPr>
          <p:nvPr>
            <p:ph sz="quarter" idx="1"/>
          </p:nvPr>
        </p:nvSpPr>
        <p:spPr/>
        <p:txBody>
          <a:bodyPr>
            <a:normAutofit/>
          </a:bodyPr>
          <a:lstStyle/>
          <a:p>
            <a:pPr>
              <a:buNone/>
            </a:pPr>
            <a:r>
              <a:rPr lang="en-US" b="1" dirty="0" smtClean="0"/>
              <a:t>Pathology</a:t>
            </a:r>
            <a:r>
              <a:rPr lang="en-US" dirty="0" smtClean="0"/>
              <a:t>- Thick, shaggy inflammatory exudate. </a:t>
            </a:r>
          </a:p>
          <a:p>
            <a:pPr>
              <a:buFont typeface="Wingdings" pitchFamily="2" charset="2"/>
              <a:buChar char="q"/>
            </a:pPr>
            <a:r>
              <a:rPr lang="en-US" dirty="0" smtClean="0"/>
              <a:t>The pus is usually under pressure → rupture into bronchus→ </a:t>
            </a:r>
            <a:r>
              <a:rPr lang="en-US" dirty="0" err="1" smtClean="0"/>
              <a:t>bronchopleural</a:t>
            </a:r>
            <a:r>
              <a:rPr lang="en-US" dirty="0" smtClean="0"/>
              <a:t> fistula and </a:t>
            </a:r>
            <a:r>
              <a:rPr lang="en-US" dirty="0" err="1" smtClean="0"/>
              <a:t>pyoneumothorax</a:t>
            </a:r>
            <a:r>
              <a:rPr lang="en-US" dirty="0" smtClean="0"/>
              <a:t> or track through chest wall → subcutaneous abscess or sinus. </a:t>
            </a:r>
          </a:p>
          <a:p>
            <a:pPr>
              <a:buFont typeface="Wingdings" pitchFamily="2" charset="2"/>
              <a:buChar char="q"/>
            </a:pPr>
            <a:r>
              <a:rPr lang="en-US" dirty="0" smtClean="0"/>
              <a:t>Delay in Rx → thickened, rigid visceral pleura.</a:t>
            </a:r>
          </a:p>
          <a:p>
            <a:pPr>
              <a:buNone/>
            </a:pPr>
            <a:r>
              <a:rPr lang="en-US" b="1" dirty="0" smtClean="0"/>
              <a:t>Clinical features</a:t>
            </a:r>
            <a:endParaRPr lang="en-US" dirty="0" smtClean="0"/>
          </a:p>
          <a:p>
            <a:r>
              <a:rPr lang="en-US" dirty="0" smtClean="0"/>
              <a:t>Requires a high index of suspicion in patients with pulmonary infection</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31</a:t>
            </a:fld>
            <a:endParaRPr lang="en-US"/>
          </a:p>
        </p:txBody>
      </p:sp>
      <p:sp>
        <p:nvSpPr>
          <p:cNvPr id="6" name="Content Placeholder 5"/>
          <p:cNvSpPr>
            <a:spLocks noGrp="1"/>
          </p:cNvSpPr>
          <p:nvPr>
            <p:ph sz="quarter" idx="1"/>
          </p:nvPr>
        </p:nvSpPr>
        <p:spPr/>
        <p:txBody>
          <a:bodyPr>
            <a:normAutofit fontScale="92500" lnSpcReduction="20000"/>
          </a:bodyPr>
          <a:lstStyle/>
          <a:p>
            <a:pPr>
              <a:buNone/>
            </a:pPr>
            <a:r>
              <a:rPr lang="en-US" b="1" dirty="0" smtClean="0"/>
              <a:t>Symptoms</a:t>
            </a:r>
            <a:endParaRPr lang="en-US" dirty="0" smtClean="0"/>
          </a:p>
          <a:p>
            <a:pPr lvl="0"/>
            <a:r>
              <a:rPr lang="en-US" dirty="0" smtClean="0"/>
              <a:t>Non specific systemic features</a:t>
            </a:r>
          </a:p>
          <a:p>
            <a:pPr lvl="0"/>
            <a:r>
              <a:rPr lang="en-US" dirty="0" smtClean="0"/>
              <a:t>Persistent or recurrent high fever despite administration of a suitable antibiotic.</a:t>
            </a:r>
          </a:p>
          <a:p>
            <a:pPr lvl="0"/>
            <a:r>
              <a:rPr lang="en-US" dirty="0" smtClean="0"/>
              <a:t>Rigors, sweating, malaise, weight loss</a:t>
            </a:r>
          </a:p>
          <a:p>
            <a:pPr lvl="0"/>
            <a:r>
              <a:rPr lang="en-US" dirty="0" smtClean="0"/>
              <a:t>Local features/ symptoms- Pleuritic chest pain, breathlessness, cough-  productive of copious sputum if </a:t>
            </a:r>
            <a:r>
              <a:rPr lang="en-US" dirty="0" err="1" smtClean="0"/>
              <a:t>empyema</a:t>
            </a:r>
            <a:r>
              <a:rPr lang="en-US" dirty="0" smtClean="0"/>
              <a:t> ruptures into a bronchus</a:t>
            </a:r>
          </a:p>
          <a:p>
            <a:pPr>
              <a:buNone/>
            </a:pPr>
            <a:r>
              <a:rPr lang="en-US" b="1" dirty="0" smtClean="0"/>
              <a:t>Signs </a:t>
            </a:r>
            <a:endParaRPr lang="en-US" dirty="0" smtClean="0"/>
          </a:p>
          <a:p>
            <a:pPr lvl="0"/>
            <a:r>
              <a:rPr lang="en-US" dirty="0" smtClean="0"/>
              <a:t>Patient is ill-looking , </a:t>
            </a:r>
            <a:r>
              <a:rPr lang="en-US" dirty="0" err="1" smtClean="0"/>
              <a:t>tachypnoenic</a:t>
            </a:r>
            <a:endParaRPr lang="en-US" dirty="0" smtClean="0"/>
          </a:p>
          <a:p>
            <a:pPr lvl="0"/>
            <a:r>
              <a:rPr lang="en-US" dirty="0" smtClean="0"/>
              <a:t>Clinical signs of fluid in the pleural space.</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32</a:t>
            </a:fld>
            <a:endParaRPr lang="en-US"/>
          </a:p>
        </p:txBody>
      </p:sp>
      <p:sp>
        <p:nvSpPr>
          <p:cNvPr id="6" name="Content Placeholder 5"/>
          <p:cNvSpPr>
            <a:spLocks noGrp="1"/>
          </p:cNvSpPr>
          <p:nvPr>
            <p:ph sz="quarter" idx="1"/>
          </p:nvPr>
        </p:nvSpPr>
        <p:spPr/>
        <p:txBody>
          <a:bodyPr>
            <a:normAutofit/>
          </a:bodyPr>
          <a:lstStyle/>
          <a:p>
            <a:pPr>
              <a:buNone/>
            </a:pPr>
            <a:r>
              <a:rPr lang="en-US" b="1" dirty="0" smtClean="0"/>
              <a:t>Investigations</a:t>
            </a:r>
            <a:endParaRPr lang="en-US" dirty="0" smtClean="0"/>
          </a:p>
          <a:p>
            <a:pPr lvl="0">
              <a:buNone/>
            </a:pPr>
            <a:r>
              <a:rPr lang="en-US" b="1" i="1" dirty="0" smtClean="0"/>
              <a:t>1. Radiological</a:t>
            </a:r>
            <a:endParaRPr lang="en-US" dirty="0" smtClean="0"/>
          </a:p>
          <a:p>
            <a:pPr lvl="0"/>
            <a:r>
              <a:rPr lang="en-US" dirty="0" smtClean="0"/>
              <a:t>CXR – horizontal fluid level in </a:t>
            </a:r>
            <a:r>
              <a:rPr lang="en-US" dirty="0" err="1" smtClean="0"/>
              <a:t>pyopneumothorax</a:t>
            </a:r>
            <a:r>
              <a:rPr lang="en-US" dirty="0" smtClean="0"/>
              <a:t>.</a:t>
            </a:r>
          </a:p>
          <a:p>
            <a:pPr lvl="0"/>
            <a:r>
              <a:rPr lang="en-US" dirty="0" smtClean="0"/>
              <a:t>Ultrasound</a:t>
            </a:r>
          </a:p>
          <a:p>
            <a:pPr lvl="0"/>
            <a:r>
              <a:rPr lang="en-US" dirty="0" smtClean="0"/>
              <a:t>CT Scan R/O underlying lung parenchyma </a:t>
            </a:r>
            <a:r>
              <a:rPr lang="en-US" dirty="0" err="1" smtClean="0"/>
              <a:t>dz</a:t>
            </a:r>
            <a:r>
              <a:rPr lang="en-US" dirty="0" smtClean="0"/>
              <a:t> and patency of the major bronchi.</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33</a:t>
            </a:fld>
            <a:endParaRPr lang="en-US"/>
          </a:p>
        </p:txBody>
      </p:sp>
      <p:sp>
        <p:nvSpPr>
          <p:cNvPr id="6" name="Content Placeholder 5"/>
          <p:cNvSpPr>
            <a:spLocks noGrp="1"/>
          </p:cNvSpPr>
          <p:nvPr>
            <p:ph sz="quarter" idx="1"/>
          </p:nvPr>
        </p:nvSpPr>
        <p:spPr/>
        <p:txBody>
          <a:bodyPr/>
          <a:lstStyle/>
          <a:p>
            <a:pPr>
              <a:buNone/>
            </a:pPr>
            <a:r>
              <a:rPr lang="en-US" b="1" i="1" dirty="0" smtClean="0"/>
              <a:t>2. Aspiration of pus </a:t>
            </a:r>
            <a:endParaRPr lang="en-US" dirty="0" smtClean="0"/>
          </a:p>
          <a:p>
            <a:pPr lvl="0"/>
            <a:r>
              <a:rPr lang="en-US" dirty="0" smtClean="0"/>
              <a:t>Gross examination </a:t>
            </a:r>
          </a:p>
          <a:p>
            <a:pPr lvl="0"/>
            <a:r>
              <a:rPr lang="en-US" dirty="0" smtClean="0"/>
              <a:t> </a:t>
            </a:r>
            <a:r>
              <a:rPr lang="en-US" dirty="0" err="1" smtClean="0"/>
              <a:t>Bioch</a:t>
            </a:r>
            <a:r>
              <a:rPr lang="en-US" dirty="0" smtClean="0"/>
              <a:t>-P</a:t>
            </a:r>
            <a:r>
              <a:rPr lang="en-US" baseline="30000" dirty="0" smtClean="0"/>
              <a:t>H</a:t>
            </a:r>
            <a:r>
              <a:rPr lang="en-US" dirty="0" smtClean="0"/>
              <a:t> &lt;7.2, glucose decreased, LDH increased</a:t>
            </a:r>
          </a:p>
          <a:p>
            <a:pPr lvl="0"/>
            <a:r>
              <a:rPr lang="en-US" dirty="0" smtClean="0"/>
              <a:t> Microbiology</a:t>
            </a:r>
          </a:p>
          <a:p>
            <a:pPr lvl="0"/>
            <a:r>
              <a:rPr lang="en-US" dirty="0" smtClean="0"/>
              <a:t> Histology</a:t>
            </a:r>
          </a:p>
          <a:p>
            <a:pPr>
              <a:buNone/>
            </a:pPr>
            <a:r>
              <a:rPr lang="en-US" b="1" i="1" dirty="0" smtClean="0"/>
              <a:t>3. Blood tests</a:t>
            </a:r>
            <a:endParaRPr lang="en-US" dirty="0" smtClean="0"/>
          </a:p>
          <a:p>
            <a:pPr lvl="0"/>
            <a:r>
              <a:rPr lang="en-US" dirty="0" smtClean="0"/>
              <a:t>FBC, U/E, CRP</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34</a:t>
            </a:fld>
            <a:endParaRPr lang="en-US"/>
          </a:p>
        </p:txBody>
      </p:sp>
      <p:sp>
        <p:nvSpPr>
          <p:cNvPr id="6" name="Content Placeholder 5"/>
          <p:cNvSpPr>
            <a:spLocks noGrp="1"/>
          </p:cNvSpPr>
          <p:nvPr>
            <p:ph sz="quarter" idx="1"/>
          </p:nvPr>
        </p:nvSpPr>
        <p:spPr/>
        <p:txBody>
          <a:bodyPr>
            <a:normAutofit/>
          </a:bodyPr>
          <a:lstStyle/>
          <a:p>
            <a:pPr>
              <a:buNone/>
            </a:pPr>
            <a:r>
              <a:rPr lang="en-US" b="1" dirty="0"/>
              <a:t> </a:t>
            </a:r>
            <a:r>
              <a:rPr lang="en-US" b="1" dirty="0" smtClean="0"/>
              <a:t>            PNEUMOTHORAX</a:t>
            </a:r>
            <a:endParaRPr lang="en-US" dirty="0" smtClean="0"/>
          </a:p>
          <a:p>
            <a:pPr>
              <a:buNone/>
            </a:pPr>
            <a:r>
              <a:rPr lang="en-US" b="1" dirty="0" smtClean="0"/>
              <a:t>Def</a:t>
            </a:r>
            <a:r>
              <a:rPr lang="en-US" dirty="0" smtClean="0"/>
              <a:t>: Presence of air in the pleural space</a:t>
            </a:r>
          </a:p>
          <a:p>
            <a:pPr>
              <a:buNone/>
            </a:pPr>
            <a:endParaRPr lang="en-US" dirty="0" smtClean="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2743199"/>
            <a:ext cx="3524250" cy="3728113"/>
          </a:xfrm>
          <a:prstGeom prst="rect">
            <a:avLst/>
          </a:prstGeom>
        </p:spPr>
      </p:pic>
    </p:spTree>
    <p:extLst>
      <p:ext uri="{BB962C8B-B14F-4D97-AF65-F5344CB8AC3E}">
        <p14:creationId xmlns:p14="http://schemas.microsoft.com/office/powerpoint/2010/main" val="38239363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35</a:t>
            </a:fld>
            <a:endParaRPr lang="en-US"/>
          </a:p>
        </p:txBody>
      </p:sp>
      <p:sp>
        <p:nvSpPr>
          <p:cNvPr id="6" name="Content Placeholder 5"/>
          <p:cNvSpPr>
            <a:spLocks noGrp="1"/>
          </p:cNvSpPr>
          <p:nvPr>
            <p:ph sz="quarter" idx="1"/>
          </p:nvPr>
        </p:nvSpPr>
        <p:spPr/>
        <p:txBody>
          <a:bodyPr>
            <a:normAutofit/>
          </a:bodyPr>
          <a:lstStyle/>
          <a:p>
            <a:pPr>
              <a:buNone/>
            </a:pPr>
            <a:r>
              <a:rPr lang="en-US" b="1" dirty="0"/>
              <a:t> </a:t>
            </a:r>
            <a:r>
              <a:rPr lang="en-US" b="1" dirty="0" smtClean="0"/>
              <a:t>            PNEUMOTHORAX</a:t>
            </a:r>
            <a:endParaRPr lang="en-US" dirty="0" smtClean="0"/>
          </a:p>
          <a:p>
            <a:pPr>
              <a:buNone/>
            </a:pPr>
            <a:r>
              <a:rPr lang="en-US" b="1" dirty="0" smtClean="0"/>
              <a:t>Def</a:t>
            </a:r>
            <a:r>
              <a:rPr lang="en-US" dirty="0" smtClean="0"/>
              <a:t>: Presence of air in the pleural space</a:t>
            </a:r>
          </a:p>
          <a:p>
            <a:pPr>
              <a:buNone/>
            </a:pPr>
            <a:r>
              <a:rPr lang="en-US" b="1" dirty="0" smtClean="0"/>
              <a:t>Classification and causes    </a:t>
            </a:r>
            <a:endParaRPr lang="en-US" dirty="0" smtClean="0"/>
          </a:p>
          <a:p>
            <a:pPr lvl="0">
              <a:buNone/>
            </a:pPr>
            <a:r>
              <a:rPr lang="en-US" b="1" i="1" dirty="0" smtClean="0"/>
              <a:t>1. Traumatic </a:t>
            </a:r>
            <a:r>
              <a:rPr lang="en-US" b="1" i="1" dirty="0" err="1" smtClean="0"/>
              <a:t>pneumothorax</a:t>
            </a:r>
            <a:endParaRPr lang="en-US" dirty="0" smtClean="0"/>
          </a:p>
          <a:p>
            <a:pPr lvl="0"/>
            <a:r>
              <a:rPr lang="en-US" dirty="0" smtClean="0"/>
              <a:t>Follows chest injury, thoracic surgery or biopsy, </a:t>
            </a:r>
            <a:r>
              <a:rPr lang="en-US" dirty="0" err="1" smtClean="0"/>
              <a:t>transthoracic</a:t>
            </a:r>
            <a:r>
              <a:rPr lang="en-US" dirty="0" smtClean="0"/>
              <a:t> needle aspiration, </a:t>
            </a:r>
            <a:r>
              <a:rPr lang="en-US" dirty="0" err="1" smtClean="0"/>
              <a:t>thoracocentesis</a:t>
            </a:r>
            <a:r>
              <a:rPr lang="en-US" dirty="0" smtClean="0"/>
              <a:t> or central venous catheter.</a:t>
            </a:r>
          </a:p>
          <a:p>
            <a:pPr>
              <a:buNone/>
            </a:pPr>
            <a:endParaRPr lang="en-US" dirty="0" smtClean="0"/>
          </a:p>
        </p:txBody>
      </p:sp>
    </p:spTree>
    <p:extLst>
      <p:ext uri="{BB962C8B-B14F-4D97-AF65-F5344CB8AC3E}">
        <p14:creationId xmlns:p14="http://schemas.microsoft.com/office/powerpoint/2010/main" val="34254934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36</a:t>
            </a:fld>
            <a:endParaRPr lang="en-US"/>
          </a:p>
        </p:txBody>
      </p:sp>
      <p:sp>
        <p:nvSpPr>
          <p:cNvPr id="6" name="Content Placeholder 5"/>
          <p:cNvSpPr>
            <a:spLocks noGrp="1"/>
          </p:cNvSpPr>
          <p:nvPr>
            <p:ph sz="quarter" idx="1"/>
          </p:nvPr>
        </p:nvSpPr>
        <p:spPr/>
        <p:txBody>
          <a:bodyPr>
            <a:normAutofit fontScale="92500" lnSpcReduction="10000"/>
          </a:bodyPr>
          <a:lstStyle/>
          <a:p>
            <a:pPr lvl="0">
              <a:buNone/>
            </a:pPr>
            <a:r>
              <a:rPr lang="en-US" b="1" i="1" dirty="0" smtClean="0"/>
              <a:t>2. Spontaneous </a:t>
            </a:r>
            <a:r>
              <a:rPr lang="en-US" b="1" i="1" dirty="0" err="1" smtClean="0"/>
              <a:t>pneumothorax</a:t>
            </a:r>
            <a:r>
              <a:rPr lang="en-US" b="1" i="1" dirty="0" smtClean="0"/>
              <a:t> (SP)</a:t>
            </a:r>
            <a:endParaRPr lang="en-US" dirty="0" smtClean="0"/>
          </a:p>
          <a:p>
            <a:pPr lvl="0"/>
            <a:r>
              <a:rPr lang="en-US" b="1" dirty="0" smtClean="0"/>
              <a:t>Primary sp </a:t>
            </a:r>
            <a:r>
              <a:rPr lang="en-US" dirty="0" smtClean="0"/>
              <a:t>mostly common in young males 15-30yrs, tall, thin and often smoking M:F 6:1 no evidence of overt lung disease. </a:t>
            </a:r>
          </a:p>
          <a:p>
            <a:pPr lvl="0"/>
            <a:r>
              <a:rPr lang="en-US" dirty="0" smtClean="0"/>
              <a:t>Follows rupture of apical pleural bleb or an emphysematous </a:t>
            </a:r>
            <a:r>
              <a:rPr lang="en-US" dirty="0" err="1" smtClean="0"/>
              <a:t>bullae</a:t>
            </a:r>
            <a:r>
              <a:rPr lang="en-US" dirty="0" smtClean="0"/>
              <a:t>  </a:t>
            </a:r>
          </a:p>
          <a:p>
            <a:pPr lvl="0"/>
            <a:r>
              <a:rPr lang="en-US" b="1" dirty="0" smtClean="0"/>
              <a:t>Secondary sp </a:t>
            </a:r>
            <a:r>
              <a:rPr lang="en-US" dirty="0" smtClean="0"/>
              <a:t>–common in older people &gt;40yrs.</a:t>
            </a:r>
          </a:p>
          <a:p>
            <a:pPr lvl="0"/>
            <a:r>
              <a:rPr lang="en-US" dirty="0" smtClean="0"/>
              <a:t>Follows an underlying lung disease- COPD, asthma, PTB, Pneumonia ,Lung abscess ,Ca lung ,cystic lung disease.</a:t>
            </a:r>
          </a:p>
          <a:p>
            <a:r>
              <a:rPr lang="en-US" dirty="0" smtClean="0"/>
              <a:t>Associated with highest mortality rate</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37</a:t>
            </a:fld>
            <a:endParaRPr lang="en-US"/>
          </a:p>
        </p:txBody>
      </p:sp>
      <p:sp>
        <p:nvSpPr>
          <p:cNvPr id="6" name="Content Placeholder 5"/>
          <p:cNvSpPr>
            <a:spLocks noGrp="1"/>
          </p:cNvSpPr>
          <p:nvPr>
            <p:ph sz="quarter" idx="1"/>
          </p:nvPr>
        </p:nvSpPr>
        <p:spPr/>
        <p:txBody>
          <a:bodyPr/>
          <a:lstStyle/>
          <a:p>
            <a:r>
              <a:rPr lang="en-US" dirty="0" smtClean="0"/>
              <a:t>Both types may be</a:t>
            </a:r>
          </a:p>
          <a:p>
            <a:pPr lvl="0">
              <a:buFont typeface="Wingdings" pitchFamily="2" charset="2"/>
              <a:buChar char="v"/>
            </a:pPr>
            <a:r>
              <a:rPr lang="en-US" dirty="0" smtClean="0"/>
              <a:t>Closed type – mean pleural pressure is negative.</a:t>
            </a:r>
          </a:p>
          <a:p>
            <a:pPr lvl="0">
              <a:buFont typeface="Wingdings" pitchFamily="2" charset="2"/>
              <a:buChar char="v"/>
            </a:pPr>
            <a:r>
              <a:rPr lang="en-US" dirty="0" smtClean="0"/>
              <a:t>Open type – mean pleural pressure is at atmospheric.</a:t>
            </a:r>
          </a:p>
          <a:p>
            <a:pPr lvl="0">
              <a:buFont typeface="Wingdings" pitchFamily="2" charset="2"/>
              <a:buChar char="v"/>
            </a:pPr>
            <a:r>
              <a:rPr lang="en-US" dirty="0" smtClean="0"/>
              <a:t>Tension type – mean pleural pressure is positive through out cycle with </a:t>
            </a:r>
            <a:r>
              <a:rPr lang="en-US" dirty="0" err="1" smtClean="0"/>
              <a:t>mediastinal</a:t>
            </a:r>
            <a:r>
              <a:rPr lang="en-US" dirty="0" smtClean="0"/>
              <a:t> shift to opposite side. This is a medical emergency and commonly follows trauma, mech. Ventilation or resuscitative efforts.</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38</a:t>
            </a:fld>
            <a:endParaRPr lang="en-US"/>
          </a:p>
        </p:txBody>
      </p:sp>
      <p:sp>
        <p:nvSpPr>
          <p:cNvPr id="6" name="Content Placeholder 5"/>
          <p:cNvSpPr>
            <a:spLocks noGrp="1"/>
          </p:cNvSpPr>
          <p:nvPr>
            <p:ph sz="quarter" idx="1"/>
          </p:nvPr>
        </p:nvSpPr>
        <p:spPr/>
        <p:txBody>
          <a:bodyPr>
            <a:normAutofit/>
          </a:bodyPr>
          <a:lstStyle/>
          <a:p>
            <a:pPr>
              <a:buNone/>
            </a:pPr>
            <a:r>
              <a:rPr lang="en-US" b="1" dirty="0" smtClean="0"/>
              <a:t>Clinical features</a:t>
            </a:r>
            <a:endParaRPr lang="en-US" dirty="0" smtClean="0"/>
          </a:p>
          <a:p>
            <a:r>
              <a:rPr lang="en-US" dirty="0" smtClean="0"/>
              <a:t>May be asymptomatic</a:t>
            </a:r>
          </a:p>
          <a:p>
            <a:pPr>
              <a:buNone/>
            </a:pPr>
            <a:r>
              <a:rPr lang="en-US" b="1" dirty="0" smtClean="0"/>
              <a:t>Symptoms</a:t>
            </a:r>
            <a:endParaRPr lang="en-US" dirty="0" smtClean="0"/>
          </a:p>
          <a:p>
            <a:pPr lvl="0"/>
            <a:r>
              <a:rPr lang="en-US" dirty="0" smtClean="0"/>
              <a:t>Sudden onset unilateral chest pain and breathlessness.</a:t>
            </a:r>
          </a:p>
          <a:p>
            <a:pPr lvl="0"/>
            <a:r>
              <a:rPr lang="en-US" dirty="0" smtClean="0"/>
              <a:t>Those with asthma or COPD may present with sudden deterioration.</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39</a:t>
            </a:fld>
            <a:endParaRPr lang="en-US"/>
          </a:p>
        </p:txBody>
      </p:sp>
      <p:sp>
        <p:nvSpPr>
          <p:cNvPr id="6" name="Content Placeholder 5"/>
          <p:cNvSpPr>
            <a:spLocks noGrp="1"/>
          </p:cNvSpPr>
          <p:nvPr>
            <p:ph sz="quarter" idx="1"/>
          </p:nvPr>
        </p:nvSpPr>
        <p:spPr/>
        <p:txBody>
          <a:bodyPr>
            <a:normAutofit lnSpcReduction="10000"/>
          </a:bodyPr>
          <a:lstStyle/>
          <a:p>
            <a:pPr>
              <a:buNone/>
            </a:pPr>
            <a:r>
              <a:rPr lang="en-US" b="1" dirty="0" smtClean="0"/>
              <a:t>Signs</a:t>
            </a:r>
            <a:endParaRPr lang="en-US" dirty="0" smtClean="0"/>
          </a:p>
          <a:p>
            <a:pPr lvl="0"/>
            <a:r>
              <a:rPr lang="en-US" dirty="0" err="1" smtClean="0"/>
              <a:t>Tachypnea</a:t>
            </a:r>
            <a:r>
              <a:rPr lang="en-US" dirty="0" smtClean="0"/>
              <a:t> (pain deflation reflex)</a:t>
            </a:r>
          </a:p>
          <a:p>
            <a:pPr lvl="0"/>
            <a:r>
              <a:rPr lang="en-US" dirty="0" smtClean="0"/>
              <a:t>Tachycardia, cyanosis, hypotension and deviated trachea to normal side in tension </a:t>
            </a:r>
            <a:r>
              <a:rPr lang="en-US" dirty="0" err="1" smtClean="0"/>
              <a:t>pneumothorax</a:t>
            </a:r>
            <a:r>
              <a:rPr lang="en-US" dirty="0" smtClean="0"/>
              <a:t>.</a:t>
            </a:r>
          </a:p>
          <a:p>
            <a:pPr lvl="0"/>
            <a:r>
              <a:rPr lang="en-US" dirty="0" smtClean="0"/>
              <a:t>Reduced chest expansion</a:t>
            </a:r>
          </a:p>
          <a:p>
            <a:pPr lvl="0"/>
            <a:r>
              <a:rPr lang="en-US" dirty="0" smtClean="0"/>
              <a:t>Resonant or hyper-resonant percussion note.</a:t>
            </a:r>
          </a:p>
          <a:p>
            <a:pPr lvl="0"/>
            <a:r>
              <a:rPr lang="en-US" dirty="0" smtClean="0"/>
              <a:t>Reduced or absent breath sounds on affected side.</a:t>
            </a:r>
          </a:p>
          <a:p>
            <a:pPr>
              <a:buNone/>
            </a:pPr>
            <a:r>
              <a:rPr lang="en-US" b="1" dirty="0" smtClean="0"/>
              <a:t>NB</a:t>
            </a:r>
            <a:r>
              <a:rPr lang="en-US" dirty="0" smtClean="0"/>
              <a:t>: Absent breaths sounds and resonant percussion note is diagnostic</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4</a:t>
            </a:fld>
            <a:endParaRPr lang="en-US"/>
          </a:p>
        </p:txBody>
      </p:sp>
      <p:sp>
        <p:nvSpPr>
          <p:cNvPr id="6" name="Content Placeholder 5"/>
          <p:cNvSpPr>
            <a:spLocks noGrp="1"/>
          </p:cNvSpPr>
          <p:nvPr>
            <p:ph sz="quarter" idx="1"/>
          </p:nvPr>
        </p:nvSpPr>
        <p:spPr/>
        <p:txBody>
          <a:bodyPr>
            <a:normAutofit fontScale="92500" lnSpcReduction="10000"/>
          </a:bodyPr>
          <a:lstStyle/>
          <a:p>
            <a:pPr>
              <a:buNone/>
            </a:pPr>
            <a:r>
              <a:rPr lang="en-US" b="1" dirty="0" smtClean="0"/>
              <a:t>Risk  factors</a:t>
            </a:r>
            <a:r>
              <a:rPr lang="en-US" dirty="0" smtClean="0"/>
              <a:t>:</a:t>
            </a:r>
          </a:p>
          <a:p>
            <a:pPr lvl="0"/>
            <a:r>
              <a:rPr lang="en-US" dirty="0" smtClean="0"/>
              <a:t>Aspiration ( </a:t>
            </a:r>
            <a:r>
              <a:rPr lang="en-US" dirty="0" err="1" smtClean="0"/>
              <a:t>Oropharyngeal</a:t>
            </a:r>
            <a:r>
              <a:rPr lang="en-US" dirty="0" smtClean="0"/>
              <a:t>/Gastric) –alcoholism is the most common predisposing factor</a:t>
            </a:r>
          </a:p>
          <a:p>
            <a:pPr lvl="0"/>
            <a:r>
              <a:rPr lang="en-US" dirty="0" smtClean="0"/>
              <a:t>Penetrating  chest injury</a:t>
            </a:r>
          </a:p>
          <a:p>
            <a:pPr lvl="0"/>
            <a:r>
              <a:rPr lang="en-US" dirty="0" smtClean="0"/>
              <a:t>Inadequately treated pneumonia, necrotizing pneumonia</a:t>
            </a:r>
          </a:p>
          <a:p>
            <a:pPr lvl="0"/>
            <a:r>
              <a:rPr lang="en-US" dirty="0" smtClean="0"/>
              <a:t>Chronic respiratory sepsis</a:t>
            </a:r>
          </a:p>
          <a:p>
            <a:pPr>
              <a:buNone/>
            </a:pPr>
            <a:r>
              <a:rPr lang="en-US" dirty="0" smtClean="0"/>
              <a:t>    -Sinusitis</a:t>
            </a:r>
          </a:p>
          <a:p>
            <a:pPr>
              <a:buNone/>
            </a:pPr>
            <a:r>
              <a:rPr lang="en-US" dirty="0" smtClean="0"/>
              <a:t>    - Tonsillitis</a:t>
            </a:r>
          </a:p>
          <a:p>
            <a:pPr>
              <a:buNone/>
            </a:pPr>
            <a:r>
              <a:rPr lang="en-US" dirty="0" smtClean="0"/>
              <a:t>    -Dental </a:t>
            </a:r>
            <a:r>
              <a:rPr lang="en-US" dirty="0" err="1" smtClean="0"/>
              <a:t>infxn</a:t>
            </a:r>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40</a:t>
            </a:fld>
            <a:endParaRPr lang="en-US"/>
          </a:p>
        </p:txBody>
      </p:sp>
      <p:sp>
        <p:nvSpPr>
          <p:cNvPr id="6" name="Content Placeholder 5"/>
          <p:cNvSpPr>
            <a:spLocks noGrp="1"/>
          </p:cNvSpPr>
          <p:nvPr>
            <p:ph sz="quarter" idx="1"/>
          </p:nvPr>
        </p:nvSpPr>
        <p:spPr/>
        <p:txBody>
          <a:bodyPr/>
          <a:lstStyle/>
          <a:p>
            <a:pPr>
              <a:buNone/>
            </a:pPr>
            <a:r>
              <a:rPr lang="en-US" b="1" dirty="0" smtClean="0"/>
              <a:t>Investigations</a:t>
            </a:r>
            <a:endParaRPr lang="en-US" dirty="0" smtClean="0"/>
          </a:p>
          <a:p>
            <a:pPr lvl="0">
              <a:buFont typeface="Wingdings" pitchFamily="2" charset="2"/>
              <a:buChar char="v"/>
            </a:pPr>
            <a:r>
              <a:rPr lang="en-US" dirty="0" smtClean="0"/>
              <a:t>CXR – sharply defined edge of deflated lung with complete translucency (no lung markings) between this and chest wall.</a:t>
            </a:r>
          </a:p>
          <a:p>
            <a:pPr lvl="0"/>
            <a:r>
              <a:rPr lang="en-US" dirty="0" err="1" smtClean="0"/>
              <a:t>Mediastinal</a:t>
            </a:r>
            <a:r>
              <a:rPr lang="en-US" dirty="0" smtClean="0"/>
              <a:t> displacement, R/O pleural effusion or pulmonary disease.</a:t>
            </a:r>
          </a:p>
          <a:p>
            <a:pPr lvl="0">
              <a:buFont typeface="Wingdings" pitchFamily="2" charset="2"/>
              <a:buChar char="v"/>
            </a:pPr>
            <a:r>
              <a:rPr lang="en-US" dirty="0" smtClean="0"/>
              <a:t>CT scan – distinguishes </a:t>
            </a:r>
            <a:r>
              <a:rPr lang="en-US" dirty="0" err="1" smtClean="0"/>
              <a:t>bullae</a:t>
            </a:r>
            <a:r>
              <a:rPr lang="en-US" dirty="0" smtClean="0"/>
              <a:t> from pleural air.</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5</a:t>
            </a:fld>
            <a:endParaRPr lang="en-US"/>
          </a:p>
        </p:txBody>
      </p:sp>
      <p:sp>
        <p:nvSpPr>
          <p:cNvPr id="6" name="Content Placeholder 5"/>
          <p:cNvSpPr>
            <a:spLocks noGrp="1"/>
          </p:cNvSpPr>
          <p:nvPr>
            <p:ph sz="quarter" idx="1"/>
          </p:nvPr>
        </p:nvSpPr>
        <p:spPr/>
        <p:txBody>
          <a:bodyPr>
            <a:normAutofit lnSpcReduction="10000"/>
          </a:bodyPr>
          <a:lstStyle/>
          <a:p>
            <a:r>
              <a:rPr lang="en-US" dirty="0" smtClean="0"/>
              <a:t> Bronchial obstruction</a:t>
            </a:r>
          </a:p>
          <a:p>
            <a:pPr>
              <a:buNone/>
            </a:pPr>
            <a:r>
              <a:rPr lang="en-US" dirty="0" smtClean="0"/>
              <a:t>               - Carcinoma esp.pry. carcinoma of lung</a:t>
            </a:r>
          </a:p>
          <a:p>
            <a:pPr>
              <a:buNone/>
            </a:pPr>
            <a:r>
              <a:rPr lang="en-US" dirty="0" smtClean="0"/>
              <a:t>                - Intramural FB</a:t>
            </a:r>
          </a:p>
          <a:p>
            <a:pPr>
              <a:buNone/>
            </a:pPr>
            <a:r>
              <a:rPr lang="en-US" dirty="0" smtClean="0"/>
              <a:t>                - Post –op </a:t>
            </a:r>
            <a:r>
              <a:rPr lang="en-US" dirty="0" err="1" smtClean="0"/>
              <a:t>atelectasis</a:t>
            </a:r>
            <a:endParaRPr lang="en-US" dirty="0" smtClean="0"/>
          </a:p>
          <a:p>
            <a:r>
              <a:rPr lang="en-US" dirty="0" smtClean="0"/>
              <a:t>Septicemia, septic emboli, </a:t>
            </a:r>
            <a:r>
              <a:rPr lang="en-US" dirty="0" err="1" smtClean="0"/>
              <a:t>Rt</a:t>
            </a:r>
            <a:r>
              <a:rPr lang="en-US" dirty="0" smtClean="0"/>
              <a:t> heart endocarditis, IV drug use</a:t>
            </a:r>
          </a:p>
          <a:p>
            <a:r>
              <a:rPr lang="en-US" dirty="0" err="1" smtClean="0"/>
              <a:t>Vasculitis</a:t>
            </a:r>
            <a:r>
              <a:rPr lang="en-US" dirty="0" smtClean="0"/>
              <a:t> – </a:t>
            </a:r>
            <a:r>
              <a:rPr lang="en-US" dirty="0" err="1" smtClean="0"/>
              <a:t>Wegenersgranulomatosis</a:t>
            </a:r>
            <a:endParaRPr lang="en-US" dirty="0" smtClean="0"/>
          </a:p>
          <a:p>
            <a:r>
              <a:rPr lang="en-US" dirty="0" err="1" smtClean="0"/>
              <a:t>Subphrenic</a:t>
            </a:r>
            <a:r>
              <a:rPr lang="en-US" dirty="0" smtClean="0"/>
              <a:t> or hepatic abscess</a:t>
            </a:r>
          </a:p>
          <a:p>
            <a:r>
              <a:rPr lang="en-US" dirty="0" smtClean="0"/>
              <a:t>Pulmonary infarct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6</a:t>
            </a:fld>
            <a:endParaRPr lang="en-US"/>
          </a:p>
        </p:txBody>
      </p:sp>
      <p:sp>
        <p:nvSpPr>
          <p:cNvPr id="6" name="Content Placeholder 5"/>
          <p:cNvSpPr>
            <a:spLocks noGrp="1"/>
          </p:cNvSpPr>
          <p:nvPr>
            <p:ph sz="quarter" idx="1"/>
          </p:nvPr>
        </p:nvSpPr>
        <p:spPr/>
        <p:txBody>
          <a:bodyPr>
            <a:normAutofit fontScale="92500" lnSpcReduction="10000"/>
          </a:bodyPr>
          <a:lstStyle/>
          <a:p>
            <a:pPr>
              <a:buNone/>
            </a:pPr>
            <a:r>
              <a:rPr lang="en-US" b="1" dirty="0" smtClean="0"/>
              <a:t>Causes</a:t>
            </a:r>
            <a:endParaRPr lang="en-US" dirty="0" smtClean="0"/>
          </a:p>
          <a:p>
            <a:pPr>
              <a:buNone/>
            </a:pPr>
            <a:r>
              <a:rPr lang="en-US" dirty="0" smtClean="0"/>
              <a:t>1.Bacterial</a:t>
            </a:r>
          </a:p>
          <a:p>
            <a:r>
              <a:rPr lang="en-US" dirty="0" smtClean="0"/>
              <a:t>Anaerobic bacteria; streptococcus, </a:t>
            </a:r>
            <a:r>
              <a:rPr lang="en-US" dirty="0" err="1" smtClean="0"/>
              <a:t>Bacteroides</a:t>
            </a:r>
            <a:r>
              <a:rPr lang="en-US" dirty="0" smtClean="0"/>
              <a:t>,, </a:t>
            </a:r>
            <a:r>
              <a:rPr lang="en-US" dirty="0" err="1" smtClean="0"/>
              <a:t>Fusobacteria</a:t>
            </a:r>
            <a:endParaRPr lang="en-US" dirty="0" smtClean="0"/>
          </a:p>
          <a:p>
            <a:r>
              <a:rPr lang="en-US" dirty="0" smtClean="0"/>
              <a:t>Aerobic bacteria; Staph </a:t>
            </a:r>
            <a:r>
              <a:rPr lang="en-US" dirty="0" err="1" smtClean="0"/>
              <a:t>aureus</a:t>
            </a:r>
            <a:r>
              <a:rPr lang="en-US" dirty="0" smtClean="0"/>
              <a:t>, Klebsiella, </a:t>
            </a:r>
            <a:r>
              <a:rPr lang="en-US" dirty="0" err="1" smtClean="0"/>
              <a:t>Haemophillus</a:t>
            </a:r>
            <a:r>
              <a:rPr lang="en-US" dirty="0" smtClean="0"/>
              <a:t> influenza, Pseudomonas, </a:t>
            </a:r>
            <a:r>
              <a:rPr lang="en-US" dirty="0" err="1" smtClean="0"/>
              <a:t>Nocardia</a:t>
            </a:r>
            <a:r>
              <a:rPr lang="en-US" dirty="0" smtClean="0"/>
              <a:t>, </a:t>
            </a:r>
            <a:r>
              <a:rPr lang="en-US" dirty="0" err="1" smtClean="0"/>
              <a:t>Esch</a:t>
            </a:r>
            <a:r>
              <a:rPr lang="en-US" dirty="0" smtClean="0"/>
              <a:t>. Coli</a:t>
            </a:r>
          </a:p>
          <a:p>
            <a:pPr>
              <a:buNone/>
            </a:pPr>
            <a:r>
              <a:rPr lang="en-US" dirty="0" smtClean="0"/>
              <a:t>2. Fungi</a:t>
            </a:r>
          </a:p>
          <a:p>
            <a:pPr>
              <a:buNone/>
            </a:pPr>
            <a:r>
              <a:rPr lang="en-US" dirty="0" smtClean="0"/>
              <a:t>3. Parasites; Lung flukes esp. </a:t>
            </a:r>
            <a:r>
              <a:rPr lang="en-US" dirty="0" err="1" smtClean="0"/>
              <a:t>ParagonimusWestermania</a:t>
            </a:r>
            <a:r>
              <a:rPr lang="en-US" dirty="0" smtClean="0"/>
              <a:t>, </a:t>
            </a:r>
            <a:r>
              <a:rPr lang="en-US" dirty="0" err="1" smtClean="0"/>
              <a:t>Entamoebahistolytica</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7</a:t>
            </a:fld>
            <a:endParaRPr lang="en-US"/>
          </a:p>
        </p:txBody>
      </p:sp>
      <p:sp>
        <p:nvSpPr>
          <p:cNvPr id="6" name="Content Placeholder 5"/>
          <p:cNvSpPr>
            <a:spLocks noGrp="1"/>
          </p:cNvSpPr>
          <p:nvPr>
            <p:ph sz="quarter" idx="1"/>
          </p:nvPr>
        </p:nvSpPr>
        <p:spPr/>
        <p:txBody>
          <a:bodyPr>
            <a:normAutofit lnSpcReduction="10000"/>
          </a:bodyPr>
          <a:lstStyle/>
          <a:p>
            <a:pPr>
              <a:buNone/>
            </a:pPr>
            <a:r>
              <a:rPr lang="en-US" b="1" dirty="0" smtClean="0"/>
              <a:t>Pathogenesis:</a:t>
            </a:r>
            <a:endParaRPr lang="en-US" dirty="0" smtClean="0"/>
          </a:p>
          <a:p>
            <a:r>
              <a:rPr lang="en-US" dirty="0" smtClean="0"/>
              <a:t>Pyogenic lung abscess usually occurs as a result of aspiration of septic debris during a period when the cough reflex is suppressed.</a:t>
            </a:r>
          </a:p>
          <a:p>
            <a:r>
              <a:rPr lang="en-US" dirty="0" smtClean="0"/>
              <a:t>The most direct route for the airway embolus to travel is into the </a:t>
            </a:r>
            <a:r>
              <a:rPr lang="en-US" dirty="0" err="1" smtClean="0"/>
              <a:t>Rt</a:t>
            </a:r>
            <a:r>
              <a:rPr lang="en-US" dirty="0" smtClean="0"/>
              <a:t> main bronchus. </a:t>
            </a:r>
          </a:p>
          <a:p>
            <a:r>
              <a:rPr lang="en-US" dirty="0" smtClean="0"/>
              <a:t>The most common sites of </a:t>
            </a:r>
            <a:r>
              <a:rPr lang="en-US" dirty="0" err="1" smtClean="0"/>
              <a:t>lodgement</a:t>
            </a:r>
            <a:r>
              <a:rPr lang="en-US" dirty="0" smtClean="0"/>
              <a:t> of septic emboli and development of lung abscesses are the superior division of the </a:t>
            </a:r>
            <a:r>
              <a:rPr lang="en-US" dirty="0" err="1" smtClean="0"/>
              <a:t>Rt</a:t>
            </a:r>
            <a:r>
              <a:rPr lang="en-US" dirty="0" smtClean="0"/>
              <a:t> lower lobe and the posterior segment of the </a:t>
            </a:r>
            <a:r>
              <a:rPr lang="en-US" dirty="0" err="1" smtClean="0"/>
              <a:t>Rt</a:t>
            </a:r>
            <a:r>
              <a:rPr lang="en-US" dirty="0" smtClean="0"/>
              <a:t> upper lobe.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8</a:t>
            </a:fld>
            <a:endParaRPr lang="en-US"/>
          </a:p>
        </p:txBody>
      </p:sp>
      <p:sp>
        <p:nvSpPr>
          <p:cNvPr id="6" name="Content Placeholder 5"/>
          <p:cNvSpPr>
            <a:spLocks noGrp="1"/>
          </p:cNvSpPr>
          <p:nvPr>
            <p:ph sz="quarter" idx="1"/>
          </p:nvPr>
        </p:nvSpPr>
        <p:spPr/>
        <p:txBody>
          <a:bodyPr>
            <a:normAutofit/>
          </a:bodyPr>
          <a:lstStyle/>
          <a:p>
            <a:r>
              <a:rPr lang="en-US" sz="3600" dirty="0" smtClean="0"/>
              <a:t>Following the development of severe pneumonitis in response to the embolus, liquefaction may occur. </a:t>
            </a:r>
          </a:p>
          <a:p>
            <a:r>
              <a:rPr lang="en-US" sz="3600" dirty="0" smtClean="0"/>
              <a:t>As the liquefied necrotic material empties through the bronchus, a necrotic cavity containing air is formed.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856051D0-1B1A-43D9-BC93-7AFE73D75CF3}" type="slidenum">
              <a:rPr lang="en-US" smtClean="0"/>
              <a:pPr/>
              <a:t>9</a:t>
            </a:fld>
            <a:endParaRPr lang="en-US"/>
          </a:p>
        </p:txBody>
      </p:sp>
      <p:sp>
        <p:nvSpPr>
          <p:cNvPr id="6" name="Content Placeholder 5"/>
          <p:cNvSpPr>
            <a:spLocks noGrp="1"/>
          </p:cNvSpPr>
          <p:nvPr>
            <p:ph sz="quarter" idx="1"/>
          </p:nvPr>
        </p:nvSpPr>
        <p:spPr/>
        <p:txBody>
          <a:bodyPr/>
          <a:lstStyle/>
          <a:p>
            <a:pPr marL="0" indent="0">
              <a:buNone/>
            </a:pPr>
            <a:endParaRPr lang="en-US" sz="3200" dirty="0" smtClean="0"/>
          </a:p>
          <a:p>
            <a:r>
              <a:rPr lang="en-US" sz="3200" dirty="0" smtClean="0"/>
              <a:t>An area of dense pneumonic consolidation precedes the appearance of the </a:t>
            </a:r>
            <a:r>
              <a:rPr lang="en-US" sz="3200" dirty="0" err="1" smtClean="0"/>
              <a:t>xtic</a:t>
            </a:r>
            <a:r>
              <a:rPr lang="en-US" sz="3200" dirty="0" smtClean="0"/>
              <a:t> </a:t>
            </a:r>
            <a:r>
              <a:rPr lang="en-US" sz="3200" dirty="0" err="1" smtClean="0"/>
              <a:t>cavitary</a:t>
            </a:r>
            <a:r>
              <a:rPr lang="en-US" sz="3200" dirty="0" smtClean="0"/>
              <a:t> lesion. </a:t>
            </a:r>
          </a:p>
          <a:p>
            <a:r>
              <a:rPr lang="en-US" sz="3200" dirty="0" smtClean="0"/>
              <a:t>Multiple abscesses may form multiple cavities.</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1008</TotalTime>
  <Words>1625</Words>
  <Application>Microsoft Office PowerPoint</Application>
  <PresentationFormat>On-screen Show (4:3)</PresentationFormat>
  <Paragraphs>279</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Calibri</vt:lpstr>
      <vt:lpstr>Tw Cen MT</vt:lpstr>
      <vt:lpstr>Wingdings</vt:lpstr>
      <vt:lpstr>Wingdings 2</vt:lpstr>
      <vt:lpstr>Median</vt:lpstr>
      <vt:lpstr>Infectious lung diseases</vt:lpstr>
      <vt:lpstr>Content</vt:lpstr>
      <vt:lpstr>Cont.</vt:lpstr>
      <vt:lpstr>Cont.</vt:lpstr>
      <vt:lpstr>Cont.</vt:lpstr>
      <vt:lpstr>Cont.</vt:lpstr>
      <vt:lpstr>Cont.</vt:lpstr>
      <vt:lpstr>Cont.</vt:lpstr>
      <vt:lpstr>Cont.</vt:lpstr>
      <vt:lpstr> Clinical features: </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Pleural effusion</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SYSTEM</dc:title>
  <dc:creator>SILAS</dc:creator>
  <cp:lastModifiedBy>HP</cp:lastModifiedBy>
  <cp:revision>36</cp:revision>
  <dcterms:created xsi:type="dcterms:W3CDTF">2016-10-09T16:57:37Z</dcterms:created>
  <dcterms:modified xsi:type="dcterms:W3CDTF">2020-12-10T04:56:51Z</dcterms:modified>
</cp:coreProperties>
</file>