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57" r:id="rId4"/>
    <p:sldId id="261" r:id="rId5"/>
    <p:sldId id="258" r:id="rId6"/>
    <p:sldId id="259" r:id="rId7"/>
    <p:sldId id="260" r:id="rId8"/>
    <p:sldId id="265" r:id="rId9"/>
    <p:sldId id="262"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6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699CB88-5E1A-4FAC-892A-60949ACB1F6F}" type="datetimeFigureOut">
              <a:rPr lang="en-US" smtClean="0"/>
              <a:pPr/>
              <a:t>1/29/2021</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99CB88-5E1A-4FAC-892A-60949ACB1F6F}"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99CB88-5E1A-4FAC-892A-60949ACB1F6F}"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99CB88-5E1A-4FAC-892A-60949ACB1F6F}"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699CB88-5E1A-4FAC-892A-60949ACB1F6F}"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99CB88-5E1A-4FAC-892A-60949ACB1F6F}"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699CB88-5E1A-4FAC-892A-60949ACB1F6F}" type="datetimeFigureOut">
              <a:rPr lang="en-US" smtClean="0"/>
              <a:pPr/>
              <a:t>1/29/2021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699CB88-5E1A-4FAC-892A-60949ACB1F6F}" type="datetimeFigureOut">
              <a:rPr lang="en-US" smtClean="0"/>
              <a:pPr/>
              <a:t>1/29/2021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99CB88-5E1A-4FAC-892A-60949ACB1F6F}" type="datetimeFigureOut">
              <a:rPr lang="en-US" smtClean="0"/>
              <a:pPr/>
              <a:t>1/29/2021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99CB88-5E1A-4FAC-892A-60949ACB1F6F}"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99CB88-5E1A-4FAC-892A-60949ACB1F6F}"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99CB88-5E1A-4FAC-892A-60949ACB1F6F}" type="datetimeFigureOut">
              <a:rPr lang="en-US" smtClean="0"/>
              <a:pPr/>
              <a:t>1/29/2021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0"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974DF9-AD47-4691-BA21-BBFCE3637A9A}" type="slidenum">
              <a:rPr kumimoji="0" lang="en-US" smtClean="0"/>
              <a:pPr/>
              <a:t>‹#›</a:t>
            </a:fld>
            <a:endParaRPr kumimoji="0"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INFLAMATION</a:t>
            </a:r>
            <a:endParaRPr lang="en-US" dirty="0"/>
          </a:p>
        </p:txBody>
      </p:sp>
      <p:sp>
        <p:nvSpPr>
          <p:cNvPr id="3" name="Subtitle 2"/>
          <p:cNvSpPr>
            <a:spLocks noGrp="1"/>
          </p:cNvSpPr>
          <p:nvPr>
            <p:ph type="subTitle" idx="1"/>
          </p:nvPr>
        </p:nvSpPr>
        <p:spPr/>
        <p:txBody>
          <a:bodyPr/>
          <a:lstStyle/>
          <a:p>
            <a:r>
              <a:rPr lang="en-US" dirty="0" smtClean="0"/>
              <a:t>Joel</a:t>
            </a:r>
            <a:r>
              <a:rPr lang="en-US" dirty="0"/>
              <a:t> </a:t>
            </a:r>
            <a:r>
              <a:rPr lang="en-US" dirty="0" smtClean="0"/>
              <a:t>Nthigah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Acute inflammation</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its of short duration (lasting less than 2 weeks) and represents the early body reaction, resolves quickly and is usually followed by healing.</a:t>
            </a:r>
          </a:p>
          <a:p>
            <a:pPr>
              <a:buNone/>
            </a:pPr>
            <a:r>
              <a:rPr lang="en-US" b="1" dirty="0" smtClean="0"/>
              <a:t> main features of acute inflammation</a:t>
            </a:r>
          </a:p>
          <a:p>
            <a:pPr>
              <a:buNone/>
            </a:pPr>
            <a:r>
              <a:rPr lang="en-US" dirty="0" smtClean="0"/>
              <a:t> 1. accumulation of fluid and plasma at the affected site;</a:t>
            </a:r>
          </a:p>
          <a:p>
            <a:pPr>
              <a:buNone/>
            </a:pPr>
            <a:r>
              <a:rPr lang="en-US" dirty="0" smtClean="0"/>
              <a:t> 2. intravascular activation of platelets;</a:t>
            </a:r>
          </a:p>
          <a:p>
            <a:pPr>
              <a:buNone/>
            </a:pPr>
            <a:r>
              <a:rPr lang="en-US" dirty="0" smtClean="0"/>
              <a:t>3. </a:t>
            </a:r>
            <a:r>
              <a:rPr lang="en-US" dirty="0" err="1" smtClean="0"/>
              <a:t>polymorphonuclear</a:t>
            </a:r>
            <a:r>
              <a:rPr lang="en-US" dirty="0" smtClean="0"/>
              <a:t> </a:t>
            </a:r>
            <a:r>
              <a:rPr lang="en-US" dirty="0" err="1" smtClean="0"/>
              <a:t>neutrophils</a:t>
            </a:r>
            <a:r>
              <a:rPr lang="en-US" dirty="0" smtClean="0"/>
              <a:t> as inflammatory cells.</a:t>
            </a:r>
          </a:p>
          <a:p>
            <a:pPr>
              <a:buNone/>
            </a:pPr>
            <a:r>
              <a:rPr lang="en-US" dirty="0" smtClean="0"/>
              <a:t>NB Sometimes, the acute inflammatory response may be quite severe and is termed as </a:t>
            </a:r>
            <a:r>
              <a:rPr lang="en-US" dirty="0" err="1" smtClean="0"/>
              <a:t>fulminant</a:t>
            </a:r>
            <a:r>
              <a:rPr lang="en-US" dirty="0" smtClean="0"/>
              <a:t> acute inflammation.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Chronic inflammation</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     its of longer duration and occurs </a:t>
            </a:r>
            <a:r>
              <a:rPr lang="en-US" smtClean="0"/>
              <a:t>either  after </a:t>
            </a:r>
            <a:r>
              <a:rPr lang="en-US" dirty="0" smtClean="0"/>
              <a:t>the causative agent of acute inflammation persists for a long time, or the stimulus is such that it induces chronic inflammation from the beginning.</a:t>
            </a:r>
          </a:p>
          <a:p>
            <a:pPr>
              <a:buFont typeface="Wingdings" pitchFamily="2" charset="2"/>
              <a:buChar char="Ø"/>
            </a:pPr>
            <a:r>
              <a:rPr lang="en-US" dirty="0" smtClean="0"/>
              <a:t> A variant, chronic active inflammation, is the type of chronic inflammation in which during the course of disease there are acute exacerbations of activity.</a:t>
            </a:r>
          </a:p>
          <a:p>
            <a:pPr>
              <a:buNone/>
            </a:pPr>
            <a:r>
              <a:rPr lang="en-US" dirty="0" smtClean="0"/>
              <a:t> The characteristic feature of chronic inflammation is presence of </a:t>
            </a:r>
            <a:r>
              <a:rPr lang="en-US" b="1" dirty="0" smtClean="0"/>
              <a:t>chronic inflammatory cells </a:t>
            </a:r>
            <a:r>
              <a:rPr lang="en-US" dirty="0" smtClean="0"/>
              <a:t>such as </a:t>
            </a:r>
            <a:r>
              <a:rPr lang="en-US" b="1" dirty="0" smtClean="0"/>
              <a:t>lymphocytes, plasma cells and macrophages, granulation tissue formation</a:t>
            </a:r>
            <a:r>
              <a:rPr lang="en-US" dirty="0" smtClean="0"/>
              <a:t>, and in specific situations as </a:t>
            </a:r>
            <a:r>
              <a:rPr lang="en-US" b="1" dirty="0" err="1" smtClean="0"/>
              <a:t>granulomatous</a:t>
            </a:r>
            <a:r>
              <a:rPr lang="en-US" b="1" dirty="0" smtClean="0"/>
              <a:t> inflammation</a:t>
            </a:r>
            <a:r>
              <a:rPr lang="en-US" dirty="0" smtClean="0"/>
              <a:t>. </a:t>
            </a:r>
          </a:p>
          <a:p>
            <a:pPr>
              <a:buFont typeface="Wingdings" pitchFamily="2" charset="2"/>
              <a:buChar char="Ø"/>
            </a:pPr>
            <a:r>
              <a:rPr lang="en-US" dirty="0" smtClean="0"/>
              <a:t>In some instances, the term </a:t>
            </a:r>
            <a:r>
              <a:rPr lang="en-US" dirty="0" err="1" smtClean="0"/>
              <a:t>subacute</a:t>
            </a:r>
            <a:r>
              <a:rPr lang="en-US" dirty="0" smtClean="0"/>
              <a:t> inflammation is used for the state of inflammation between acute and chronic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a:buNone/>
            </a:pPr>
            <a:r>
              <a:rPr lang="en-US" dirty="0" smtClean="0"/>
              <a:t>At the end of the lesson, the learner should be able to;</a:t>
            </a:r>
          </a:p>
          <a:p>
            <a:pPr>
              <a:buNone/>
            </a:pPr>
            <a:r>
              <a:rPr lang="en-US" dirty="0" smtClean="0"/>
              <a:t>1 .define </a:t>
            </a:r>
            <a:r>
              <a:rPr lang="en-US" dirty="0" err="1" smtClean="0"/>
              <a:t>inflamation</a:t>
            </a:r>
            <a:r>
              <a:rPr lang="en-US" dirty="0" smtClean="0"/>
              <a:t>.</a:t>
            </a:r>
          </a:p>
          <a:p>
            <a:pPr>
              <a:buNone/>
            </a:pPr>
            <a:r>
              <a:rPr lang="en-US" dirty="0" smtClean="0"/>
              <a:t>2. Describe the process of </a:t>
            </a:r>
            <a:r>
              <a:rPr lang="en-US" dirty="0" err="1" smtClean="0"/>
              <a:t>inflamation</a:t>
            </a:r>
            <a:r>
              <a:rPr lang="en-US" dirty="0" smtClean="0"/>
              <a:t>.</a:t>
            </a:r>
          </a:p>
          <a:p>
            <a:pPr>
              <a:buNone/>
            </a:pPr>
            <a:r>
              <a:rPr lang="en-US" dirty="0" smtClean="0"/>
              <a:t>3.Describe acute </a:t>
            </a:r>
            <a:r>
              <a:rPr lang="en-US" dirty="0" err="1" smtClean="0"/>
              <a:t>iflamation</a:t>
            </a:r>
            <a:r>
              <a:rPr lang="en-US" dirty="0" smtClean="0"/>
              <a:t>.</a:t>
            </a:r>
          </a:p>
          <a:p>
            <a:pPr>
              <a:buNone/>
            </a:pPr>
            <a:r>
              <a:rPr lang="en-US" dirty="0" smtClean="0"/>
              <a:t>4. Describe chronic </a:t>
            </a:r>
            <a:r>
              <a:rPr lang="en-US" dirty="0" err="1" smtClean="0"/>
              <a:t>inflamation</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Inflammation is the local response of living mammalian tissues to injury due to any agent.</a:t>
            </a:r>
          </a:p>
          <a:p>
            <a:pPr>
              <a:buFont typeface="Wingdings" pitchFamily="2" charset="2"/>
              <a:buChar char="Ø"/>
            </a:pPr>
            <a:r>
              <a:rPr lang="en-US" dirty="0" smtClean="0"/>
              <a:t> It is  </a:t>
            </a:r>
            <a:r>
              <a:rPr lang="en-US" dirty="0" err="1" smtClean="0"/>
              <a:t>bodys</a:t>
            </a:r>
            <a:r>
              <a:rPr lang="en-US" dirty="0" smtClean="0"/>
              <a:t> defense reaction in order to eliminate or limit the spread of injurious agent, followed by removal of the </a:t>
            </a:r>
            <a:r>
              <a:rPr lang="en-US" dirty="0" err="1" smtClean="0"/>
              <a:t>necrosed</a:t>
            </a:r>
            <a:r>
              <a:rPr lang="en-US" dirty="0" smtClean="0"/>
              <a:t> cells and tissues.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5" descr="S01871-002-f002"/>
          <p:cNvPicPr>
            <a:picLocks noGrp="1" noChangeAspect="1" noChangeArrowheads="1"/>
          </p:cNvPicPr>
          <p:nvPr>
            <p:ph idx="1"/>
          </p:nvPr>
        </p:nvPicPr>
        <p:blipFill>
          <a:blip r:embed="rId2"/>
          <a:srcRect/>
          <a:stretch>
            <a:fillRect/>
          </a:stretch>
        </p:blipFill>
        <p:spPr>
          <a:xfrm>
            <a:off x="457200" y="685800"/>
            <a:ext cx="8077200" cy="5989637"/>
          </a:xfrm>
          <a:noFill/>
          <a:ln>
            <a:solidFill>
              <a:schemeClr val="tx1"/>
            </a:solid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CAUSES OF INFLAMATION</a:t>
            </a:r>
            <a:br>
              <a:rPr lang="en-US" b="1" dirty="0" smtClean="0"/>
            </a:br>
            <a:endParaRPr lang="en-US" dirty="0"/>
          </a:p>
        </p:txBody>
      </p:sp>
      <p:sp>
        <p:nvSpPr>
          <p:cNvPr id="3" name="Content Placeholder 2"/>
          <p:cNvSpPr>
            <a:spLocks noGrp="1"/>
          </p:cNvSpPr>
          <p:nvPr>
            <p:ph idx="1"/>
          </p:nvPr>
        </p:nvSpPr>
        <p:spPr/>
        <p:txBody>
          <a:bodyPr>
            <a:normAutofit/>
          </a:bodyPr>
          <a:lstStyle/>
          <a:p>
            <a:pPr>
              <a:buNone/>
            </a:pPr>
            <a:r>
              <a:rPr lang="en-US" dirty="0" smtClean="0"/>
              <a:t>1. Infective agents  like bacteria, viruses and their toxins, fungi, parasites.</a:t>
            </a:r>
          </a:p>
          <a:p>
            <a:pPr>
              <a:buNone/>
            </a:pPr>
            <a:r>
              <a:rPr lang="en-US" dirty="0" smtClean="0"/>
              <a:t> 2. Immunological agents like cell-mediated and antigen-antibody reactions.</a:t>
            </a:r>
          </a:p>
          <a:p>
            <a:pPr>
              <a:buNone/>
            </a:pPr>
            <a:r>
              <a:rPr lang="en-US" dirty="0" smtClean="0"/>
              <a:t> 3. Physical agents like heat, cold, radiation, mechanical trauma. </a:t>
            </a:r>
          </a:p>
          <a:p>
            <a:pPr>
              <a:buNone/>
            </a:pPr>
            <a:r>
              <a:rPr lang="en-US" dirty="0" smtClean="0"/>
              <a:t>4. Chemical agents like organic and inorganic poisons. </a:t>
            </a:r>
          </a:p>
          <a:p>
            <a:pPr>
              <a:buNone/>
            </a:pPr>
            <a:r>
              <a:rPr lang="en-US" dirty="0" smtClean="0"/>
              <a:t>5. Inert materials such as foreign bodies.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Differencies</a:t>
            </a:r>
            <a:r>
              <a:rPr lang="en-US" b="1" dirty="0" smtClean="0"/>
              <a:t> </a:t>
            </a:r>
            <a:r>
              <a:rPr lang="en-US" b="1" dirty="0" err="1" smtClean="0"/>
              <a:t>btn</a:t>
            </a:r>
            <a:r>
              <a:rPr lang="en-US" b="1" dirty="0" smtClean="0"/>
              <a:t> inflammation and infection</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inflammation is a protective response by the body to variety of etiologic agents (infectious or non-infectious)</a:t>
            </a:r>
          </a:p>
          <a:p>
            <a:pPr>
              <a:buFont typeface="Wingdings" pitchFamily="2" charset="2"/>
              <a:buChar char="Ø"/>
            </a:pPr>
            <a:r>
              <a:rPr lang="en-US" dirty="0" smtClean="0"/>
              <a:t> infection is invasion into the body by harmful microbes and their resultant ill-effects by toxins.</a:t>
            </a:r>
          </a:p>
          <a:p>
            <a:pPr>
              <a:buFont typeface="Wingdings" pitchFamily="2" charset="2"/>
              <a:buChar char="Ø"/>
            </a:pPr>
            <a:r>
              <a:rPr lang="en-US" dirty="0" smtClean="0"/>
              <a:t> Inflammation involves 2 basic processes with some overlapping, </a:t>
            </a:r>
            <a:r>
              <a:rPr lang="en-US" dirty="0" err="1" smtClean="0"/>
              <a:t>i.e</a:t>
            </a:r>
            <a:r>
              <a:rPr lang="en-US" dirty="0" smtClean="0"/>
              <a:t> early inflammatory response and later followed by healing. Though both these processes generally have protective role against injurious agents, inflammation and healing may cause considerable harm to the body as well e.g. anaphylaxis to bites by insects or reptiles, drugs, toxins, atherosclerosis, chronic rheumatoid arthritis, fibrous bands and adhesions in intestinal obstruction.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SIGNS OF INFLAMMATION.</a:t>
            </a:r>
            <a:endParaRPr lang="en-US" dirty="0"/>
          </a:p>
        </p:txBody>
      </p:sp>
      <p:sp>
        <p:nvSpPr>
          <p:cNvPr id="3" name="Content Placeholder 2"/>
          <p:cNvSpPr>
            <a:spLocks noGrp="1"/>
          </p:cNvSpPr>
          <p:nvPr>
            <p:ph idx="1"/>
          </p:nvPr>
        </p:nvSpPr>
        <p:spPr/>
        <p:txBody>
          <a:bodyPr>
            <a:normAutofit/>
          </a:bodyPr>
          <a:lstStyle/>
          <a:p>
            <a:pPr>
              <a:buNone/>
            </a:pPr>
            <a:r>
              <a:rPr lang="en-US" dirty="0" smtClean="0"/>
              <a:t>The Roman writer </a:t>
            </a:r>
            <a:r>
              <a:rPr lang="en-US" dirty="0" err="1" smtClean="0"/>
              <a:t>Celsus</a:t>
            </a:r>
            <a:r>
              <a:rPr lang="en-US" dirty="0" smtClean="0"/>
              <a:t> in 1st century A.D. named the famous 4 cardinal signs of inflammation</a:t>
            </a:r>
          </a:p>
          <a:p>
            <a:pPr>
              <a:buNone/>
            </a:pPr>
            <a:r>
              <a:rPr lang="en-US" dirty="0" smtClean="0"/>
              <a:t>1 </a:t>
            </a:r>
            <a:r>
              <a:rPr lang="en-US" i="1" dirty="0" err="1" smtClean="0"/>
              <a:t>rubor</a:t>
            </a:r>
            <a:r>
              <a:rPr lang="en-US" dirty="0" smtClean="0"/>
              <a:t> (redness);</a:t>
            </a:r>
          </a:p>
          <a:p>
            <a:pPr>
              <a:buNone/>
            </a:pPr>
            <a:r>
              <a:rPr lang="en-US" dirty="0" smtClean="0"/>
              <a:t>2 </a:t>
            </a:r>
            <a:r>
              <a:rPr lang="en-US" i="1" dirty="0" smtClean="0"/>
              <a:t>tumor</a:t>
            </a:r>
            <a:r>
              <a:rPr lang="en-US" dirty="0" smtClean="0"/>
              <a:t> (swelling);</a:t>
            </a:r>
          </a:p>
          <a:p>
            <a:pPr>
              <a:buNone/>
            </a:pPr>
            <a:r>
              <a:rPr lang="en-US" dirty="0" smtClean="0"/>
              <a:t>3</a:t>
            </a:r>
            <a:r>
              <a:rPr lang="en-US" i="1" dirty="0" smtClean="0"/>
              <a:t> </a:t>
            </a:r>
            <a:r>
              <a:rPr lang="en-US" i="1" dirty="0" err="1" smtClean="0"/>
              <a:t>calor</a:t>
            </a:r>
            <a:r>
              <a:rPr lang="en-US" i="1" dirty="0" smtClean="0"/>
              <a:t> </a:t>
            </a:r>
            <a:r>
              <a:rPr lang="en-US" dirty="0" smtClean="0"/>
              <a:t>(heat); </a:t>
            </a:r>
          </a:p>
          <a:p>
            <a:pPr>
              <a:buNone/>
            </a:pPr>
            <a:r>
              <a:rPr lang="en-US" dirty="0" smtClean="0"/>
              <a:t>4 </a:t>
            </a:r>
            <a:r>
              <a:rPr lang="en-US" i="1" dirty="0" smtClean="0"/>
              <a:t>dolor</a:t>
            </a:r>
            <a:r>
              <a:rPr lang="en-US" dirty="0" smtClean="0"/>
              <a:t> (pain). </a:t>
            </a:r>
          </a:p>
          <a:p>
            <a:pPr>
              <a:buNone/>
            </a:pPr>
            <a:r>
              <a:rPr lang="en-US" b="1" dirty="0" smtClean="0"/>
              <a:t>NB </a:t>
            </a:r>
            <a:r>
              <a:rPr lang="en-US" dirty="0" smtClean="0"/>
              <a:t>To these, fifth sign </a:t>
            </a:r>
            <a:r>
              <a:rPr lang="en-US" i="1" dirty="0" err="1" smtClean="0"/>
              <a:t>functio</a:t>
            </a:r>
            <a:r>
              <a:rPr lang="en-US" i="1" dirty="0" smtClean="0"/>
              <a:t> </a:t>
            </a:r>
            <a:r>
              <a:rPr lang="en-US" i="1" dirty="0" err="1" smtClean="0"/>
              <a:t>laesa</a:t>
            </a:r>
            <a:r>
              <a:rPr lang="en-US" i="1" dirty="0" smtClean="0"/>
              <a:t> </a:t>
            </a:r>
            <a:r>
              <a:rPr lang="en-US" dirty="0" smtClean="0"/>
              <a:t>(loss of function) was later added by Virchow.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Pathogenesis</a:t>
            </a:r>
            <a:endParaRPr lang="en-US" dirty="0"/>
          </a:p>
        </p:txBody>
      </p:sp>
      <p:sp>
        <p:nvSpPr>
          <p:cNvPr id="3" name="Content Placeholder 2"/>
          <p:cNvSpPr>
            <a:spLocks noGrp="1"/>
          </p:cNvSpPr>
          <p:nvPr>
            <p:ph idx="1"/>
          </p:nvPr>
        </p:nvSpPr>
        <p:spPr/>
        <p:txBody>
          <a:bodyPr>
            <a:normAutofit lnSpcReduction="10000"/>
          </a:bodyPr>
          <a:lstStyle/>
          <a:p>
            <a:pPr>
              <a:lnSpc>
                <a:spcPct val="90000"/>
              </a:lnSpc>
              <a:buNone/>
            </a:pPr>
            <a:r>
              <a:rPr lang="en-US" sz="2400" dirty="0" smtClean="0"/>
              <a:t>After an injury, there transient constriction of blood vessels followed by widespread dilatation of arterioles and </a:t>
            </a:r>
            <a:r>
              <a:rPr lang="en-US" sz="2400" dirty="0" err="1" smtClean="0"/>
              <a:t>venules</a:t>
            </a:r>
            <a:r>
              <a:rPr lang="en-US" sz="2400" dirty="0" smtClean="0"/>
              <a:t> and opening up of small blood vessels (</a:t>
            </a:r>
            <a:r>
              <a:rPr lang="en-US" sz="2400" b="1" i="1" dirty="0" smtClean="0"/>
              <a:t>active </a:t>
            </a:r>
            <a:r>
              <a:rPr lang="en-US" sz="2400" b="1" i="1" dirty="0" err="1" smtClean="0"/>
              <a:t>hyperaemia</a:t>
            </a:r>
            <a:r>
              <a:rPr lang="en-US" sz="2400" dirty="0" smtClean="0"/>
              <a:t>) this leads to increased blood flow </a:t>
            </a:r>
            <a:r>
              <a:rPr lang="en-US" sz="2400" dirty="0" err="1" smtClean="0"/>
              <a:t>upto</a:t>
            </a:r>
            <a:r>
              <a:rPr lang="en-US" sz="2400" dirty="0" smtClean="0"/>
              <a:t> ten times. Initially the flow in this vessels is very fast hence axial flow is maintained but later the flow slows down until there is stasis. This leads to protein rich </a:t>
            </a:r>
            <a:r>
              <a:rPr lang="en-US" sz="2400" dirty="0" err="1" smtClean="0"/>
              <a:t>oedema</a:t>
            </a:r>
            <a:r>
              <a:rPr lang="en-US" sz="2400" dirty="0" smtClean="0"/>
              <a:t> fluid, fibrin and </a:t>
            </a:r>
            <a:r>
              <a:rPr lang="en-US" sz="2400" dirty="0" err="1" smtClean="0"/>
              <a:t>neutrophil</a:t>
            </a:r>
            <a:r>
              <a:rPr lang="en-US" sz="2400" dirty="0" smtClean="0"/>
              <a:t> polymorphs accumulate in the extracellular spaces of the damaged tissue. </a:t>
            </a:r>
            <a:endParaRPr lang="en-US" sz="2400" smtClean="0"/>
          </a:p>
          <a:p>
            <a:pPr>
              <a:lnSpc>
                <a:spcPct val="90000"/>
              </a:lnSpc>
              <a:buNone/>
            </a:pPr>
            <a:r>
              <a:rPr lang="en-US" sz="2400" smtClean="0"/>
              <a:t>The </a:t>
            </a:r>
            <a:r>
              <a:rPr lang="en-US" sz="2400" dirty="0" smtClean="0"/>
              <a:t>acute inflammatory response involves three processes:</a:t>
            </a:r>
          </a:p>
          <a:p>
            <a:pPr lvl="1">
              <a:lnSpc>
                <a:spcPct val="90000"/>
              </a:lnSpc>
            </a:pPr>
            <a:r>
              <a:rPr lang="en-US" sz="2000" dirty="0" smtClean="0"/>
              <a:t>changes in vessel </a:t>
            </a:r>
            <a:r>
              <a:rPr lang="en-US" sz="2000" dirty="0" err="1" smtClean="0"/>
              <a:t>calibre</a:t>
            </a:r>
            <a:r>
              <a:rPr lang="en-US" sz="2000" dirty="0" smtClean="0"/>
              <a:t> and, consequently, flow </a:t>
            </a:r>
          </a:p>
          <a:p>
            <a:pPr lvl="1">
              <a:lnSpc>
                <a:spcPct val="90000"/>
              </a:lnSpc>
            </a:pPr>
            <a:r>
              <a:rPr lang="en-US" sz="2000" dirty="0" smtClean="0"/>
              <a:t>increased vascular permeability and formation of the fluid </a:t>
            </a:r>
            <a:r>
              <a:rPr lang="en-US" sz="2000" dirty="0" err="1" smtClean="0"/>
              <a:t>exudate</a:t>
            </a:r>
            <a:r>
              <a:rPr lang="en-US" sz="2000" dirty="0" smtClean="0"/>
              <a:t> </a:t>
            </a:r>
          </a:p>
          <a:p>
            <a:pPr lvl="1">
              <a:lnSpc>
                <a:spcPct val="90000"/>
              </a:lnSpc>
            </a:pPr>
            <a:r>
              <a:rPr lang="en-US" sz="2000" dirty="0" smtClean="0"/>
              <a:t>formation of the cellular </a:t>
            </a:r>
            <a:r>
              <a:rPr lang="en-US" sz="2000" dirty="0" err="1" smtClean="0"/>
              <a:t>exudate</a:t>
            </a:r>
            <a:r>
              <a:rPr lang="en-US" sz="2000" dirty="0" smtClean="0"/>
              <a:t> by emigration of the </a:t>
            </a:r>
            <a:r>
              <a:rPr lang="en-US" sz="2000" dirty="0" err="1" smtClean="0"/>
              <a:t>Neutrophil</a:t>
            </a:r>
            <a:r>
              <a:rPr lang="en-US" sz="2000" dirty="0" smtClean="0"/>
              <a:t> polymorphs into the </a:t>
            </a:r>
            <a:r>
              <a:rPr lang="en-US" sz="2000" dirty="0" err="1" smtClean="0"/>
              <a:t>extravascular</a:t>
            </a:r>
            <a:r>
              <a:rPr lang="en-US" sz="2000" dirty="0" smtClean="0"/>
              <a:t> space.</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INFLAMMATION</a:t>
            </a:r>
            <a:endParaRPr lang="en-US" dirty="0"/>
          </a:p>
        </p:txBody>
      </p:sp>
      <p:sp>
        <p:nvSpPr>
          <p:cNvPr id="3" name="Content Placeholder 2"/>
          <p:cNvSpPr>
            <a:spLocks noGrp="1"/>
          </p:cNvSpPr>
          <p:nvPr>
            <p:ph idx="1"/>
          </p:nvPr>
        </p:nvSpPr>
        <p:spPr/>
        <p:txBody>
          <a:bodyPr/>
          <a:lstStyle/>
          <a:p>
            <a:pPr>
              <a:buNone/>
            </a:pPr>
            <a:r>
              <a:rPr lang="en-US" dirty="0" smtClean="0"/>
              <a:t>1  Acute inflammation</a:t>
            </a:r>
          </a:p>
          <a:p>
            <a:pPr>
              <a:buNone/>
            </a:pPr>
            <a:r>
              <a:rPr lang="en-US" dirty="0" smtClean="0"/>
              <a:t>2 Chronic inflammation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302</TotalTime>
  <Words>661</Words>
  <Application>Microsoft Office PowerPoint</Application>
  <PresentationFormat>On-screen Show (4:3)</PresentationFormat>
  <Paragraphs>49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Constantia</vt:lpstr>
      <vt:lpstr>Wingdings</vt:lpstr>
      <vt:lpstr>Wingdings 2</vt:lpstr>
      <vt:lpstr>Flow</vt:lpstr>
      <vt:lpstr>INFLAMATION</vt:lpstr>
      <vt:lpstr>objectives</vt:lpstr>
      <vt:lpstr>DEFINITION</vt:lpstr>
      <vt:lpstr>PowerPoint Presentation</vt:lpstr>
      <vt:lpstr>CAUSES OF INFLAMATION </vt:lpstr>
      <vt:lpstr>Differencies btn inflammation and infection</vt:lpstr>
      <vt:lpstr>SIGNS OF INFLAMMATION.</vt:lpstr>
      <vt:lpstr>Pathogenesis</vt:lpstr>
      <vt:lpstr>TYPES OF INFLAMMATION</vt:lpstr>
      <vt:lpstr>Acute inflammation</vt:lpstr>
      <vt:lpstr>Chronic inflammation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INFLAMATION</dc:title>
  <dc:creator>HP</dc:creator>
  <cp:lastModifiedBy>joel nthigah</cp:lastModifiedBy>
  <cp:revision>20</cp:revision>
  <dcterms:created xsi:type="dcterms:W3CDTF">2017-10-20T07:26:38Z</dcterms:created>
  <dcterms:modified xsi:type="dcterms:W3CDTF">2021-01-29T04:30:16Z</dcterms:modified>
</cp:coreProperties>
</file>