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5"/>
  </p:notesMasterIdLst>
  <p:sldIdLst>
    <p:sldId id="257" r:id="rId2"/>
    <p:sldId id="258" r:id="rId3"/>
    <p:sldId id="259" r:id="rId4"/>
    <p:sldId id="260" r:id="rId5"/>
    <p:sldId id="261" r:id="rId6"/>
    <p:sldId id="262" r:id="rId7"/>
    <p:sldId id="263" r:id="rId8"/>
    <p:sldId id="264" r:id="rId9"/>
    <p:sldId id="265" r:id="rId10"/>
    <p:sldId id="266" r:id="rId11"/>
    <p:sldId id="426" r:id="rId12"/>
    <p:sldId id="267" r:id="rId13"/>
    <p:sldId id="268" r:id="rId14"/>
    <p:sldId id="269" r:id="rId15"/>
    <p:sldId id="270" r:id="rId16"/>
    <p:sldId id="427" r:id="rId17"/>
    <p:sldId id="271" r:id="rId18"/>
    <p:sldId id="428" r:id="rId19"/>
    <p:sldId id="272" r:id="rId20"/>
    <p:sldId id="273" r:id="rId21"/>
    <p:sldId id="274" r:id="rId22"/>
    <p:sldId id="275" r:id="rId23"/>
    <p:sldId id="276" r:id="rId24"/>
    <p:sldId id="277" r:id="rId25"/>
    <p:sldId id="278" r:id="rId26"/>
    <p:sldId id="279" r:id="rId27"/>
    <p:sldId id="280" r:id="rId28"/>
    <p:sldId id="281" r:id="rId29"/>
    <p:sldId id="429" r:id="rId30"/>
    <p:sldId id="282" r:id="rId31"/>
    <p:sldId id="283" r:id="rId32"/>
    <p:sldId id="430" r:id="rId33"/>
    <p:sldId id="284" r:id="rId34"/>
    <p:sldId id="431"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 id="315" r:id="rId66"/>
    <p:sldId id="316" r:id="rId67"/>
    <p:sldId id="317" r:id="rId68"/>
    <p:sldId id="318" r:id="rId69"/>
    <p:sldId id="319" r:id="rId70"/>
    <p:sldId id="320" r:id="rId71"/>
    <p:sldId id="321" r:id="rId72"/>
    <p:sldId id="322" r:id="rId73"/>
    <p:sldId id="323" r:id="rId74"/>
    <p:sldId id="324" r:id="rId75"/>
    <p:sldId id="325" r:id="rId76"/>
    <p:sldId id="326" r:id="rId77"/>
    <p:sldId id="327" r:id="rId78"/>
    <p:sldId id="328" r:id="rId79"/>
    <p:sldId id="329" r:id="rId80"/>
    <p:sldId id="330" r:id="rId81"/>
    <p:sldId id="331" r:id="rId82"/>
    <p:sldId id="332" r:id="rId83"/>
    <p:sldId id="333" r:id="rId84"/>
    <p:sldId id="334" r:id="rId85"/>
    <p:sldId id="335" r:id="rId86"/>
    <p:sldId id="336" r:id="rId87"/>
    <p:sldId id="337" r:id="rId88"/>
    <p:sldId id="338" r:id="rId89"/>
    <p:sldId id="339" r:id="rId90"/>
    <p:sldId id="340" r:id="rId91"/>
    <p:sldId id="341" r:id="rId92"/>
    <p:sldId id="342" r:id="rId93"/>
    <p:sldId id="343" r:id="rId94"/>
    <p:sldId id="344" r:id="rId95"/>
    <p:sldId id="345" r:id="rId96"/>
    <p:sldId id="346" r:id="rId97"/>
    <p:sldId id="347" r:id="rId98"/>
    <p:sldId id="422" r:id="rId99"/>
    <p:sldId id="348" r:id="rId100"/>
    <p:sldId id="349" r:id="rId101"/>
    <p:sldId id="350" r:id="rId102"/>
    <p:sldId id="351" r:id="rId103"/>
    <p:sldId id="352" r:id="rId104"/>
    <p:sldId id="353" r:id="rId105"/>
    <p:sldId id="354" r:id="rId106"/>
    <p:sldId id="355" r:id="rId107"/>
    <p:sldId id="356" r:id="rId108"/>
    <p:sldId id="357" r:id="rId109"/>
    <p:sldId id="358" r:id="rId110"/>
    <p:sldId id="359" r:id="rId111"/>
    <p:sldId id="360" r:id="rId112"/>
    <p:sldId id="361" r:id="rId113"/>
    <p:sldId id="362" r:id="rId114"/>
    <p:sldId id="363" r:id="rId115"/>
    <p:sldId id="364" r:id="rId116"/>
    <p:sldId id="365" r:id="rId117"/>
    <p:sldId id="366" r:id="rId118"/>
    <p:sldId id="367" r:id="rId119"/>
    <p:sldId id="368" r:id="rId120"/>
    <p:sldId id="369" r:id="rId121"/>
    <p:sldId id="370" r:id="rId122"/>
    <p:sldId id="371" r:id="rId123"/>
    <p:sldId id="372" r:id="rId124"/>
    <p:sldId id="373" r:id="rId125"/>
    <p:sldId id="374" r:id="rId126"/>
    <p:sldId id="375" r:id="rId127"/>
    <p:sldId id="424" r:id="rId128"/>
    <p:sldId id="425" r:id="rId129"/>
    <p:sldId id="376" r:id="rId130"/>
    <p:sldId id="379" r:id="rId131"/>
    <p:sldId id="380" r:id="rId132"/>
    <p:sldId id="381" r:id="rId133"/>
    <p:sldId id="382" r:id="rId134"/>
    <p:sldId id="383" r:id="rId135"/>
    <p:sldId id="384" r:id="rId136"/>
    <p:sldId id="385" r:id="rId137"/>
    <p:sldId id="423" r:id="rId138"/>
    <p:sldId id="386" r:id="rId139"/>
    <p:sldId id="387" r:id="rId140"/>
    <p:sldId id="388" r:id="rId141"/>
    <p:sldId id="389" r:id="rId142"/>
    <p:sldId id="390" r:id="rId143"/>
    <p:sldId id="391" r:id="rId144"/>
    <p:sldId id="392" r:id="rId145"/>
    <p:sldId id="393" r:id="rId146"/>
    <p:sldId id="394" r:id="rId147"/>
    <p:sldId id="395" r:id="rId148"/>
    <p:sldId id="396" r:id="rId149"/>
    <p:sldId id="397" r:id="rId150"/>
    <p:sldId id="398" r:id="rId151"/>
    <p:sldId id="399" r:id="rId152"/>
    <p:sldId id="400" r:id="rId153"/>
    <p:sldId id="401" r:id="rId154"/>
    <p:sldId id="402" r:id="rId155"/>
    <p:sldId id="403" r:id="rId156"/>
    <p:sldId id="404" r:id="rId157"/>
    <p:sldId id="405" r:id="rId158"/>
    <p:sldId id="406" r:id="rId159"/>
    <p:sldId id="407" r:id="rId160"/>
    <p:sldId id="408" r:id="rId161"/>
    <p:sldId id="409" r:id="rId162"/>
    <p:sldId id="410" r:id="rId163"/>
    <p:sldId id="411" r:id="rId164"/>
    <p:sldId id="412" r:id="rId165"/>
    <p:sldId id="413" r:id="rId166"/>
    <p:sldId id="414" r:id="rId167"/>
    <p:sldId id="415" r:id="rId168"/>
    <p:sldId id="416" r:id="rId169"/>
    <p:sldId id="417" r:id="rId170"/>
    <p:sldId id="418" r:id="rId171"/>
    <p:sldId id="419" r:id="rId172"/>
    <p:sldId id="420" r:id="rId173"/>
    <p:sldId id="421" r:id="rId17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viewProps" Target="viewProps.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notesMaster" Target="notesMasters/notesMaster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presProps" Target="pres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65050B-B944-4B3D-9C91-0B1398FB757E}" type="datetimeFigureOut">
              <a:rPr lang="en-US" smtClean="0"/>
              <a:pPr/>
              <a:t>6/25/2021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BB0193-C886-4CBD-9F63-09E6CB47E2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9563207-3A6F-4ADE-9902-B56CDE344E38}" type="datetime1">
              <a:rPr lang="en-US" smtClean="0"/>
              <a:t>6/25/2021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smtClean="0"/>
              <a:t>Nmtc series Mocha Clifford</a:t>
            </a: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517020EB-68A5-4718-874F-1B130F6844D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3D11E3-D2A5-4DE2-BEAE-16A36DFF991F}" type="datetime1">
              <a:rPr lang="en-US" smtClean="0"/>
              <a:t>6/25/2021</a:t>
            </a:fld>
            <a:endParaRPr lang="en-US"/>
          </a:p>
        </p:txBody>
      </p:sp>
      <p:sp>
        <p:nvSpPr>
          <p:cNvPr id="5" name="Footer Placeholder 4"/>
          <p:cNvSpPr>
            <a:spLocks noGrp="1"/>
          </p:cNvSpPr>
          <p:nvPr>
            <p:ph type="ftr" sz="quarter" idx="11"/>
          </p:nvPr>
        </p:nvSpPr>
        <p:spPr/>
        <p:txBody>
          <a:bodyPr/>
          <a:lstStyle/>
          <a:p>
            <a:r>
              <a:rPr lang="en-US" smtClean="0"/>
              <a:t>Nmtc series Mocha Clifford</a:t>
            </a:r>
            <a:endParaRPr lang="en-US"/>
          </a:p>
        </p:txBody>
      </p:sp>
      <p:sp>
        <p:nvSpPr>
          <p:cNvPr id="6" name="Slide Number Placeholder 5"/>
          <p:cNvSpPr>
            <a:spLocks noGrp="1"/>
          </p:cNvSpPr>
          <p:nvPr>
            <p:ph type="sldNum" sz="quarter" idx="12"/>
          </p:nvPr>
        </p:nvSpPr>
        <p:spPr/>
        <p:txBody>
          <a:bodyPr/>
          <a:lstStyle/>
          <a:p>
            <a:fld id="{517020EB-68A5-4718-874F-1B130F6844D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9AF8707E-5A59-4C56-AD94-3D203FEB964B}" type="datetime1">
              <a:rPr lang="en-US" smtClean="0"/>
              <a:t>6/25/2021</a:t>
            </a:fld>
            <a:endParaRPr lang="en-US"/>
          </a:p>
        </p:txBody>
      </p:sp>
      <p:sp>
        <p:nvSpPr>
          <p:cNvPr id="5" name="Footer Placeholder 4"/>
          <p:cNvSpPr>
            <a:spLocks noGrp="1"/>
          </p:cNvSpPr>
          <p:nvPr>
            <p:ph type="ftr" sz="quarter" idx="11"/>
          </p:nvPr>
        </p:nvSpPr>
        <p:spPr>
          <a:xfrm>
            <a:off x="457201" y="6248207"/>
            <a:ext cx="5573483" cy="365125"/>
          </a:xfrm>
        </p:spPr>
        <p:txBody>
          <a:bodyPr/>
          <a:lstStyle/>
          <a:p>
            <a:r>
              <a:rPr lang="en-US" smtClean="0"/>
              <a:t>Nmtc series Mocha Clifford</a:t>
            </a: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517020EB-68A5-4718-874F-1B130F6844D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0E2A34B-2DA7-4FEB-B7BF-AC624B513750}" type="datetime1">
              <a:rPr lang="en-US" smtClean="0"/>
              <a:t>6/25/2021</a:t>
            </a:fld>
            <a:endParaRPr lang="en-US"/>
          </a:p>
        </p:txBody>
      </p:sp>
      <p:sp>
        <p:nvSpPr>
          <p:cNvPr id="5" name="Footer Placeholder 4"/>
          <p:cNvSpPr>
            <a:spLocks noGrp="1"/>
          </p:cNvSpPr>
          <p:nvPr>
            <p:ph type="ftr" sz="quarter" idx="11"/>
          </p:nvPr>
        </p:nvSpPr>
        <p:spPr/>
        <p:txBody>
          <a:bodyPr/>
          <a:lstStyle/>
          <a:p>
            <a:r>
              <a:rPr lang="en-US" smtClean="0"/>
              <a:t>Nmtc series Mocha Clifford</a:t>
            </a: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17020EB-68A5-4718-874F-1B130F6844D0}"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FDB9A74-A7A2-4C04-8BF6-9A4DFE42D007}" type="datetime1">
              <a:rPr lang="en-US" smtClean="0"/>
              <a:t>6/25/2021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17020EB-68A5-4718-874F-1B130F6844D0}"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t>Nmtc series Mocha Clifford</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349E96B6-6E94-482E-969C-54A0B111A9EE}" type="datetime1">
              <a:rPr lang="en-US" smtClean="0"/>
              <a:t>6/25/2021</a:t>
            </a:fld>
            <a:endParaRPr lang="en-US"/>
          </a:p>
        </p:txBody>
      </p:sp>
      <p:sp>
        <p:nvSpPr>
          <p:cNvPr id="10" name="Slide Number Placeholder 9"/>
          <p:cNvSpPr>
            <a:spLocks noGrp="1"/>
          </p:cNvSpPr>
          <p:nvPr>
            <p:ph type="sldNum" sz="quarter" idx="16"/>
          </p:nvPr>
        </p:nvSpPr>
        <p:spPr/>
        <p:txBody>
          <a:bodyPr rtlCol="0"/>
          <a:lstStyle/>
          <a:p>
            <a:fld id="{517020EB-68A5-4718-874F-1B130F6844D0}" type="slidenum">
              <a:rPr lang="en-US" smtClean="0"/>
              <a:pPr/>
              <a:t>‹#›</a:t>
            </a:fld>
            <a:endParaRPr lang="en-US"/>
          </a:p>
        </p:txBody>
      </p:sp>
      <p:sp>
        <p:nvSpPr>
          <p:cNvPr id="12" name="Footer Placeholder 11"/>
          <p:cNvSpPr>
            <a:spLocks noGrp="1"/>
          </p:cNvSpPr>
          <p:nvPr>
            <p:ph type="ftr" sz="quarter" idx="17"/>
          </p:nvPr>
        </p:nvSpPr>
        <p:spPr/>
        <p:txBody>
          <a:bodyPr rtlCol="0"/>
          <a:lstStyle/>
          <a:p>
            <a:r>
              <a:rPr lang="en-US" smtClean="0"/>
              <a:t>Nmtc series Mocha Clifford</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25AF9734-B574-4167-A148-AF13B584971E}" type="datetime1">
              <a:rPr lang="en-US" smtClean="0"/>
              <a:t>6/25/2021</a:t>
            </a:fld>
            <a:endParaRPr lang="en-US"/>
          </a:p>
        </p:txBody>
      </p:sp>
      <p:sp>
        <p:nvSpPr>
          <p:cNvPr id="12" name="Slide Number Placeholder 11"/>
          <p:cNvSpPr>
            <a:spLocks noGrp="1"/>
          </p:cNvSpPr>
          <p:nvPr>
            <p:ph type="sldNum" sz="quarter" idx="16"/>
          </p:nvPr>
        </p:nvSpPr>
        <p:spPr/>
        <p:txBody>
          <a:bodyPr rtlCol="0"/>
          <a:lstStyle/>
          <a:p>
            <a:fld id="{517020EB-68A5-4718-874F-1B130F6844D0}" type="slidenum">
              <a:rPr lang="en-US" smtClean="0"/>
              <a:pPr/>
              <a:t>‹#›</a:t>
            </a:fld>
            <a:endParaRPr lang="en-US"/>
          </a:p>
        </p:txBody>
      </p:sp>
      <p:sp>
        <p:nvSpPr>
          <p:cNvPr id="14" name="Footer Placeholder 13"/>
          <p:cNvSpPr>
            <a:spLocks noGrp="1"/>
          </p:cNvSpPr>
          <p:nvPr>
            <p:ph type="ftr" sz="quarter" idx="17"/>
          </p:nvPr>
        </p:nvSpPr>
        <p:spPr/>
        <p:txBody>
          <a:bodyPr rtlCol="0"/>
          <a:lstStyle/>
          <a:p>
            <a:r>
              <a:rPr lang="en-US" smtClean="0"/>
              <a:t>Nmtc series Mocha Clifford</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7E68F59-F9B2-45C2-A5B3-272A8D83D2B1}" type="datetime1">
              <a:rPr lang="en-US" smtClean="0"/>
              <a:t>6/25/2021</a:t>
            </a:fld>
            <a:endParaRPr lang="en-US"/>
          </a:p>
        </p:txBody>
      </p:sp>
      <p:sp>
        <p:nvSpPr>
          <p:cNvPr id="4" name="Footer Placeholder 3"/>
          <p:cNvSpPr>
            <a:spLocks noGrp="1"/>
          </p:cNvSpPr>
          <p:nvPr>
            <p:ph type="ftr" sz="quarter" idx="11"/>
          </p:nvPr>
        </p:nvSpPr>
        <p:spPr/>
        <p:txBody>
          <a:bodyPr/>
          <a:lstStyle/>
          <a:p>
            <a:r>
              <a:rPr lang="en-US" smtClean="0"/>
              <a:t>Nmtc series Mocha Clifford</a:t>
            </a: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517020EB-68A5-4718-874F-1B130F6844D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37D8F0-2B81-4E0B-A1A7-DF0E647A9981}" type="datetime1">
              <a:rPr lang="en-US" smtClean="0"/>
              <a:t>6/25/2021</a:t>
            </a:fld>
            <a:endParaRPr lang="en-US"/>
          </a:p>
        </p:txBody>
      </p:sp>
      <p:sp>
        <p:nvSpPr>
          <p:cNvPr id="3" name="Footer Placeholder 2"/>
          <p:cNvSpPr>
            <a:spLocks noGrp="1"/>
          </p:cNvSpPr>
          <p:nvPr>
            <p:ph type="ftr" sz="quarter" idx="11"/>
          </p:nvPr>
        </p:nvSpPr>
        <p:spPr/>
        <p:txBody>
          <a:bodyPr/>
          <a:lstStyle/>
          <a:p>
            <a:r>
              <a:rPr lang="en-US" smtClean="0"/>
              <a:t>Nmtc series Mocha Clifford</a:t>
            </a: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517020EB-68A5-4718-874F-1B130F6844D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9A510B9-DC15-4E86-B841-BF19ADE73361}" type="datetime1">
              <a:rPr lang="en-US" smtClean="0"/>
              <a:t>6/25/2021</a:t>
            </a:fld>
            <a:endParaRPr lang="en-US"/>
          </a:p>
        </p:txBody>
      </p:sp>
      <p:sp>
        <p:nvSpPr>
          <p:cNvPr id="6" name="Footer Placeholder 5"/>
          <p:cNvSpPr>
            <a:spLocks noGrp="1"/>
          </p:cNvSpPr>
          <p:nvPr>
            <p:ph type="ftr" sz="quarter" idx="11"/>
          </p:nvPr>
        </p:nvSpPr>
        <p:spPr/>
        <p:txBody>
          <a:bodyPr/>
          <a:lstStyle/>
          <a:p>
            <a:r>
              <a:rPr lang="en-US" smtClean="0"/>
              <a:t>Nmtc series Mocha Clifford</a:t>
            </a: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17020EB-68A5-4718-874F-1B130F6844D0}"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44A9BE0-3301-46A2-8469-F53CF30DF99C}" type="datetime1">
              <a:rPr lang="en-US" smtClean="0"/>
              <a:t>6/25/2021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517020EB-68A5-4718-874F-1B130F6844D0}"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r>
              <a:rPr lang="en-US" smtClean="0"/>
              <a:t>Nmtc series Mocha Clifford</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97744A6-B831-447A-B858-FAB18B0C542B}" type="datetime1">
              <a:rPr lang="en-US" smtClean="0"/>
              <a:t>6/25/2021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smtClean="0"/>
              <a:t>Nmtc series Mocha Clifford</a:t>
            </a: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17020EB-68A5-4718-874F-1B130F6844D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43200"/>
            <a:ext cx="7772400" cy="857250"/>
          </a:xfrm>
        </p:spPr>
        <p:txBody>
          <a:bodyPr>
            <a:normAutofit fontScale="90000"/>
          </a:bodyPr>
          <a:lstStyle/>
          <a:p>
            <a:pPr hangingPunct="0"/>
            <a:r>
              <a:rPr lang="en-GB" b="1" dirty="0"/>
              <a:t>INFLAMMATION, HEALING AND REPAIR</a:t>
            </a:r>
            <a:r>
              <a:rPr lang="en-US" dirty="0"/>
              <a:t/>
            </a:r>
            <a:br>
              <a:rPr lang="en-US" dirty="0"/>
            </a:br>
            <a:r>
              <a:rPr lang="en-GB" b="1" dirty="0"/>
              <a:t> </a:t>
            </a:r>
            <a:r>
              <a:rPr lang="en-US" dirty="0"/>
              <a:t/>
            </a:r>
            <a:br>
              <a:rPr lang="en-US" dirty="0"/>
            </a:b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Cont. </a:t>
            </a:r>
            <a:r>
              <a:rPr lang="en-US" dirty="0" smtClean="0"/>
              <a:t/>
            </a:r>
            <a:br>
              <a:rPr lang="en-US" dirty="0" smtClean="0"/>
            </a:br>
            <a:endParaRPr lang="en-US" dirty="0"/>
          </a:p>
        </p:txBody>
      </p:sp>
      <p:sp>
        <p:nvSpPr>
          <p:cNvPr id="6" name="Content Placeholder 5"/>
          <p:cNvSpPr>
            <a:spLocks noGrp="1"/>
          </p:cNvSpPr>
          <p:nvPr>
            <p:ph sz="quarter" idx="1"/>
          </p:nvPr>
        </p:nvSpPr>
        <p:spPr/>
        <p:txBody>
          <a:bodyPr>
            <a:normAutofit/>
          </a:bodyPr>
          <a:lstStyle/>
          <a:p>
            <a:pPr>
              <a:buNone/>
            </a:pPr>
            <a:r>
              <a:rPr lang="en-GB" b="1" dirty="0" smtClean="0"/>
              <a:t>1.Duration </a:t>
            </a:r>
          </a:p>
          <a:p>
            <a:r>
              <a:rPr lang="en-GB" dirty="0" smtClean="0"/>
              <a:t>Inflammation can be classified into </a:t>
            </a:r>
            <a:r>
              <a:rPr lang="en-GB" b="1" dirty="0" smtClean="0"/>
              <a:t>acute</a:t>
            </a:r>
            <a:r>
              <a:rPr lang="en-GB" dirty="0" smtClean="0"/>
              <a:t> and </a:t>
            </a:r>
            <a:r>
              <a:rPr lang="en-GB" b="1" dirty="0" smtClean="0"/>
              <a:t>chronic inflammation</a:t>
            </a:r>
            <a:r>
              <a:rPr lang="en-GB" dirty="0" smtClean="0"/>
              <a:t> depending on the defence capacity of the host and duration of response. </a:t>
            </a:r>
            <a:endParaRPr lang="en-US" dirty="0" smtClean="0"/>
          </a:p>
          <a:p>
            <a:pPr>
              <a:buNone/>
            </a:pPr>
            <a:r>
              <a:rPr lang="en-GB" b="1" dirty="0" smtClean="0"/>
              <a:t>A. Acute inflammation</a:t>
            </a:r>
            <a:r>
              <a:rPr lang="en-GB" dirty="0" smtClean="0"/>
              <a:t> </a:t>
            </a:r>
            <a:endParaRPr lang="en-US" dirty="0" smtClean="0"/>
          </a:p>
          <a:p>
            <a:r>
              <a:rPr lang="en-GB" dirty="0" smtClean="0"/>
              <a:t>Acute inflammation is of short duration (hours to 2 weeks) and early body response which is followed by repair. </a:t>
            </a:r>
            <a:endParaRPr lang="en-US" dirty="0" smtClean="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85000" lnSpcReduction="10000"/>
          </a:bodyPr>
          <a:lstStyle/>
          <a:p>
            <a:pPr lvl="0">
              <a:buFont typeface="Wingdings" pitchFamily="2" charset="2"/>
              <a:buChar char="q"/>
            </a:pPr>
            <a:r>
              <a:rPr lang="en-GB" dirty="0" smtClean="0"/>
              <a:t>There occurs replacement of the </a:t>
            </a:r>
            <a:r>
              <a:rPr lang="en-GB" dirty="0" err="1" smtClean="0"/>
              <a:t>unremoved</a:t>
            </a:r>
            <a:r>
              <a:rPr lang="en-GB" dirty="0" smtClean="0"/>
              <a:t> fibrin by a granulation tissue (process of organization). </a:t>
            </a:r>
          </a:p>
          <a:p>
            <a:pPr lvl="0">
              <a:buFont typeface="Wingdings" pitchFamily="2" charset="2"/>
              <a:buChar char="q"/>
            </a:pPr>
            <a:r>
              <a:rPr lang="en-GB" dirty="0" smtClean="0"/>
              <a:t>Fibrin may be formed by fibroblasts when the macrophages digest fibrin and new capillaries are formed, which allow fibroblasts to move in e.g. the synovial lining of the joints. </a:t>
            </a:r>
          </a:p>
          <a:p>
            <a:pPr lvl="0">
              <a:buFont typeface="Wingdings" pitchFamily="2" charset="2"/>
              <a:buChar char="q"/>
            </a:pPr>
            <a:r>
              <a:rPr lang="en-GB" dirty="0" smtClean="0"/>
              <a:t>Examples include rheumatic heart disease, </a:t>
            </a:r>
            <a:r>
              <a:rPr lang="en-GB" dirty="0" err="1" smtClean="0"/>
              <a:t>glomerulonephritis</a:t>
            </a:r>
            <a:r>
              <a:rPr lang="en-GB" dirty="0" smtClean="0"/>
              <a:t> (kidney disease), and pneumonia.</a:t>
            </a:r>
            <a:endParaRPr lang="en-US" dirty="0" smtClean="0"/>
          </a:p>
          <a:p>
            <a:pPr>
              <a:buFont typeface="Wingdings" pitchFamily="2" charset="2"/>
              <a:buChar char="v"/>
            </a:pPr>
            <a:r>
              <a:rPr lang="en-GB" dirty="0" smtClean="0"/>
              <a:t>Substantial loss of tissue that is replaced by a granulation tissue. Examples – burns, deep wounds, and ulcers.</a:t>
            </a:r>
            <a:endParaRPr lang="en-US" dirty="0" smtClean="0"/>
          </a:p>
          <a:p>
            <a:pPr>
              <a:buFont typeface="Wingdings" pitchFamily="2" charset="2"/>
              <a:buChar char="v"/>
            </a:pPr>
            <a:r>
              <a:rPr lang="en-GB" dirty="0" smtClean="0"/>
              <a:t>Progression to chronic inflammation accompanied by fibrosis e.g. tuberculosis, liver cirrhosis, leprosy</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
            </a:r>
            <a:br>
              <a:rPr lang="en-GB" b="1" dirty="0" smtClean="0"/>
            </a:br>
            <a:r>
              <a:rPr lang="en-GB" b="1" dirty="0" smtClean="0"/>
              <a:t>Suppuration (pus formation)</a:t>
            </a:r>
            <a:r>
              <a:rPr lang="en-US" b="1" dirty="0" smtClean="0"/>
              <a:t/>
            </a:r>
            <a:br>
              <a:rPr lang="en-US" b="1" dirty="0" smtClean="0"/>
            </a:br>
            <a:endParaRPr lang="en-US" dirty="0"/>
          </a:p>
        </p:txBody>
      </p:sp>
      <p:sp>
        <p:nvSpPr>
          <p:cNvPr id="6" name="Content Placeholder 5"/>
          <p:cNvSpPr>
            <a:spLocks noGrp="1"/>
          </p:cNvSpPr>
          <p:nvPr>
            <p:ph sz="quarter" idx="1"/>
          </p:nvPr>
        </p:nvSpPr>
        <p:spPr/>
        <p:txBody>
          <a:bodyPr>
            <a:normAutofit fontScale="85000" lnSpcReduction="20000"/>
          </a:bodyPr>
          <a:lstStyle/>
          <a:p>
            <a:r>
              <a:rPr lang="en-GB" dirty="0" smtClean="0"/>
              <a:t>In suppuration the exudates contains large numbers of polymorphs and dead tissues forming pus. </a:t>
            </a:r>
          </a:p>
          <a:p>
            <a:r>
              <a:rPr lang="en-GB" dirty="0" smtClean="0"/>
              <a:t>This is a result of intense infiltration of the inflamed tissue by neutrophils resulting in tissue necrosis. </a:t>
            </a:r>
          </a:p>
          <a:p>
            <a:r>
              <a:rPr lang="en-GB" dirty="0" smtClean="0"/>
              <a:t>Suppuration evokes massive emigration of polymorphs. </a:t>
            </a:r>
          </a:p>
          <a:p>
            <a:r>
              <a:rPr lang="en-GB" dirty="0" smtClean="0"/>
              <a:t>Example – furuncle, carbuncles, abscess</a:t>
            </a:r>
            <a:endParaRPr lang="en-US" dirty="0" smtClean="0"/>
          </a:p>
          <a:p>
            <a:r>
              <a:rPr lang="en-GB" dirty="0" smtClean="0"/>
              <a:t>Pus formed can be diffusely in loose tissues, in body cavities or localized in discrete foci (Abscess). </a:t>
            </a:r>
          </a:p>
          <a:p>
            <a:r>
              <a:rPr lang="en-GB" dirty="0" smtClean="0"/>
              <a:t>Suppuration results from infection by pyogenic (pus forming) bacteria such as </a:t>
            </a:r>
            <a:r>
              <a:rPr lang="en-GB" i="1" dirty="0" smtClean="0"/>
              <a:t>Staph </a:t>
            </a:r>
            <a:r>
              <a:rPr lang="en-GB" i="1" dirty="0" err="1" smtClean="0"/>
              <a:t>aureas</a:t>
            </a:r>
            <a:r>
              <a:rPr lang="en-GB" i="1" dirty="0" smtClean="0"/>
              <a:t>, Strep </a:t>
            </a:r>
            <a:r>
              <a:rPr lang="en-GB" i="1" dirty="0" err="1" smtClean="0"/>
              <a:t>pyogenes</a:t>
            </a:r>
            <a:r>
              <a:rPr lang="en-GB" i="1" dirty="0" smtClean="0"/>
              <a:t>, Strep </a:t>
            </a:r>
            <a:r>
              <a:rPr lang="en-GB" i="1" dirty="0" err="1" smtClean="0"/>
              <a:t>pneumoniae</a:t>
            </a:r>
            <a:r>
              <a:rPr lang="en-GB" i="1" dirty="0" smtClean="0"/>
              <a:t>, Gonococci, </a:t>
            </a:r>
            <a:r>
              <a:rPr lang="en-GB" i="1" dirty="0" err="1" smtClean="0"/>
              <a:t>Meningococci</a:t>
            </a:r>
            <a:r>
              <a:rPr lang="en-GB" i="1" dirty="0" smtClean="0"/>
              <a:t>, E. coli and Gram negative bacilli. </a:t>
            </a:r>
            <a:r>
              <a:rPr lang="en-GB" dirty="0" smtClean="0"/>
              <a:t>  </a:t>
            </a:r>
            <a:endParaRPr lang="en-US" dirty="0" smtClean="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7500" lnSpcReduction="20000"/>
          </a:bodyPr>
          <a:lstStyle/>
          <a:p>
            <a:pPr hangingPunct="0">
              <a:buNone/>
            </a:pPr>
            <a:r>
              <a:rPr lang="en-GB" b="1" dirty="0" smtClean="0"/>
              <a:t>Abscess Formation (Suppuration)</a:t>
            </a:r>
            <a:endParaRPr lang="en-US" dirty="0" smtClean="0"/>
          </a:p>
          <a:p>
            <a:pPr lvl="0"/>
            <a:r>
              <a:rPr lang="en-GB" dirty="0" smtClean="0"/>
              <a:t>Rapid multiplication of microbes with increased toxin production</a:t>
            </a:r>
            <a:endParaRPr lang="en-US" dirty="0" smtClean="0"/>
          </a:p>
          <a:p>
            <a:pPr lvl="0"/>
            <a:r>
              <a:rPr lang="en-GB" dirty="0" smtClean="0"/>
              <a:t>Toxins damage the tissues causing death and induce severe inflammatory reaction</a:t>
            </a:r>
            <a:endParaRPr lang="en-US" dirty="0" smtClean="0"/>
          </a:p>
          <a:p>
            <a:pPr lvl="0"/>
            <a:r>
              <a:rPr lang="en-GB" dirty="0" smtClean="0"/>
              <a:t>Polymorph migration – this occurs in 8 – 10 hours into the oedematous tissue where the majority are killed liberating enzymes which produce liquefaction of dead tissues</a:t>
            </a:r>
            <a:endParaRPr lang="en-US" dirty="0" smtClean="0"/>
          </a:p>
          <a:p>
            <a:pPr lvl="0"/>
            <a:r>
              <a:rPr lang="en-GB" dirty="0" smtClean="0"/>
              <a:t>After 48 hours the ragged cavity is filled with pus in the centre with an acutely inflamed tissue</a:t>
            </a:r>
            <a:endParaRPr lang="en-US" dirty="0" smtClean="0"/>
          </a:p>
          <a:p>
            <a:pPr lvl="0"/>
            <a:r>
              <a:rPr lang="en-GB" dirty="0" smtClean="0"/>
              <a:t>Increased proliferation of organisms and migration of polymorphs cause more tissue damage increasing the size of the abscess </a:t>
            </a:r>
            <a:endParaRPr lang="en-US" dirty="0" smtClean="0"/>
          </a:p>
          <a:p>
            <a:pPr lvl="0"/>
            <a:r>
              <a:rPr lang="en-GB" dirty="0" smtClean="0"/>
              <a:t>Repair starts in the neighbouring tissue and a granulation layer formed around the abscess</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lnSpcReduction="10000"/>
          </a:bodyPr>
          <a:lstStyle/>
          <a:p>
            <a:pPr hangingPunct="0">
              <a:buNone/>
            </a:pPr>
            <a:r>
              <a:rPr lang="en-GB" b="1" i="1" dirty="0" smtClean="0"/>
              <a:t>Outcome</a:t>
            </a:r>
            <a:endParaRPr lang="en-US" b="1" dirty="0" smtClean="0"/>
          </a:p>
          <a:p>
            <a:pPr>
              <a:buNone/>
            </a:pPr>
            <a:r>
              <a:rPr lang="en-GB" dirty="0" smtClean="0"/>
              <a:t>The abscess may: -</a:t>
            </a:r>
            <a:endParaRPr lang="en-US" dirty="0" smtClean="0"/>
          </a:p>
          <a:p>
            <a:pPr lvl="0"/>
            <a:r>
              <a:rPr lang="en-GB" dirty="0" smtClean="0"/>
              <a:t>Rupture into the skin or hollow viscous or sinus formation</a:t>
            </a:r>
            <a:endParaRPr lang="en-US" dirty="0" smtClean="0"/>
          </a:p>
          <a:p>
            <a:pPr lvl="0"/>
            <a:r>
              <a:rPr lang="en-GB" dirty="0" smtClean="0"/>
              <a:t>Surgically drained</a:t>
            </a:r>
            <a:endParaRPr lang="en-US" dirty="0" smtClean="0"/>
          </a:p>
          <a:p>
            <a:pPr lvl="0"/>
            <a:r>
              <a:rPr lang="en-GB" dirty="0" smtClean="0"/>
              <a:t>Escape reducing the pressure and the cavity walls collapse and adhere by fibrin and granulation</a:t>
            </a:r>
            <a:endParaRPr lang="en-US" dirty="0" smtClean="0"/>
          </a:p>
          <a:p>
            <a:pPr lvl="0"/>
            <a:r>
              <a:rPr lang="en-GB" dirty="0" err="1" smtClean="0"/>
              <a:t>Inspissated</a:t>
            </a:r>
            <a:r>
              <a:rPr lang="en-GB" dirty="0" smtClean="0"/>
              <a:t> and calcium deposition</a:t>
            </a:r>
            <a:endParaRPr lang="en-US" dirty="0" smtClean="0"/>
          </a:p>
          <a:p>
            <a:pPr lvl="0"/>
            <a:r>
              <a:rPr lang="en-GB" dirty="0" smtClean="0"/>
              <a:t>Scarring/fibrosis</a:t>
            </a:r>
            <a:endParaRPr lang="en-US" dirty="0" smtClean="0"/>
          </a:p>
          <a:p>
            <a:endParaRPr lang="en-US"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
            </a:r>
            <a:br>
              <a:rPr lang="en-GB" b="1" dirty="0" smtClean="0"/>
            </a:br>
            <a:r>
              <a:rPr lang="en-GB" b="1" dirty="0" smtClean="0"/>
              <a:t>Regulation of acute inflammation</a:t>
            </a:r>
            <a:r>
              <a:rPr lang="en-US" dirty="0" smtClean="0"/>
              <a:t/>
            </a:r>
            <a:br>
              <a:rPr lang="en-US" dirty="0" smtClean="0"/>
            </a:br>
            <a:endParaRPr lang="en-US" dirty="0"/>
          </a:p>
        </p:txBody>
      </p:sp>
      <p:sp>
        <p:nvSpPr>
          <p:cNvPr id="6" name="Content Placeholder 5"/>
          <p:cNvSpPr>
            <a:spLocks noGrp="1"/>
          </p:cNvSpPr>
          <p:nvPr>
            <p:ph sz="quarter" idx="1"/>
          </p:nvPr>
        </p:nvSpPr>
        <p:spPr/>
        <p:txBody>
          <a:bodyPr>
            <a:normAutofit fontScale="77500" lnSpcReduction="20000"/>
          </a:bodyPr>
          <a:lstStyle/>
          <a:p>
            <a:r>
              <a:rPr lang="en-GB" dirty="0" smtClean="0"/>
              <a:t>The process of acute inflammation has a positive effect on the body defence system but has the capacity to produce potentially damaging influence on the host tissue.</a:t>
            </a:r>
          </a:p>
          <a:p>
            <a:r>
              <a:rPr lang="en-GB" dirty="0" smtClean="0"/>
              <a:t>However, the body has mechanisms that provide the desired checks and balances.</a:t>
            </a:r>
          </a:p>
          <a:p>
            <a:r>
              <a:rPr lang="en-GB" dirty="0" smtClean="0"/>
              <a:t>Mechanisms that aid in regulation of inflammation are </a:t>
            </a:r>
            <a:r>
              <a:rPr lang="en-GB" b="1" dirty="0" smtClean="0"/>
              <a:t>– acute proteins, corticosteroids, free cytokine receptors, suppressor T-cells and anti-inflammatory chemical mediators</a:t>
            </a:r>
            <a:endParaRPr lang="en-US" b="1" dirty="0" smtClean="0"/>
          </a:p>
          <a:p>
            <a:pPr>
              <a:buNone/>
            </a:pPr>
            <a:r>
              <a:rPr lang="en-GB" b="1" dirty="0" smtClean="0"/>
              <a:t>1. Acute phase proteins (APP)</a:t>
            </a:r>
            <a:endParaRPr lang="en-US" b="1" dirty="0" smtClean="0"/>
          </a:p>
          <a:p>
            <a:r>
              <a:rPr lang="en-GB" dirty="0" smtClean="0"/>
              <a:t>Acute phase proteins are protein synthesized in the liver and released in plasma when there is </a:t>
            </a:r>
            <a:r>
              <a:rPr lang="en-GB" b="1" dirty="0" smtClean="0"/>
              <a:t>tissue trauma</a:t>
            </a:r>
            <a:r>
              <a:rPr lang="en-GB" dirty="0" smtClean="0"/>
              <a:t> and </a:t>
            </a:r>
            <a:r>
              <a:rPr lang="en-GB" b="1" dirty="0" smtClean="0"/>
              <a:t>infection</a:t>
            </a:r>
            <a:r>
              <a:rPr lang="en-GB" dirty="0" smtClean="0"/>
              <a:t> in response to circulating </a:t>
            </a:r>
            <a:r>
              <a:rPr lang="en-GB" b="1" dirty="0" smtClean="0"/>
              <a:t>cytokines</a:t>
            </a:r>
            <a:r>
              <a:rPr lang="en-GB" dirty="0" smtClean="0"/>
              <a:t>. APP, systemic features of inflammation comprise the “</a:t>
            </a:r>
            <a:r>
              <a:rPr lang="en-GB" b="1" dirty="0" smtClean="0"/>
              <a:t>acute phase response</a:t>
            </a:r>
            <a:r>
              <a:rPr lang="en-GB" dirty="0" smtClean="0"/>
              <a:t>”. </a:t>
            </a:r>
          </a:p>
          <a:p>
            <a:r>
              <a:rPr lang="en-GB" dirty="0" smtClean="0"/>
              <a:t>Lack of APP produces a severe form of disease.</a:t>
            </a:r>
            <a:endParaRPr lang="en-US" dirty="0" smtClean="0"/>
          </a:p>
          <a:p>
            <a:pPr>
              <a:buNone/>
            </a:pPr>
            <a:endParaRPr lang="en-US" b="1" dirty="0" smtClean="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7500" lnSpcReduction="20000"/>
          </a:bodyPr>
          <a:lstStyle/>
          <a:p>
            <a:pPr>
              <a:buNone/>
            </a:pPr>
            <a:r>
              <a:rPr lang="en-GB" b="1" dirty="0" smtClean="0"/>
              <a:t>2. Corticosteroids</a:t>
            </a:r>
            <a:endParaRPr lang="en-US" dirty="0" smtClean="0"/>
          </a:p>
          <a:p>
            <a:r>
              <a:rPr lang="en-GB" dirty="0" smtClean="0"/>
              <a:t>Endogenous </a:t>
            </a:r>
            <a:r>
              <a:rPr lang="en-GB" dirty="0" err="1" smtClean="0"/>
              <a:t>glucosteroids</a:t>
            </a:r>
            <a:r>
              <a:rPr lang="en-GB" dirty="0" smtClean="0"/>
              <a:t> act as anti-inflammatory agents whose levels are raised in infection and trauma have self-regulating mechanisms. The </a:t>
            </a:r>
            <a:r>
              <a:rPr lang="en-GB" dirty="0" err="1" smtClean="0"/>
              <a:t>corcorticosterids</a:t>
            </a:r>
            <a:r>
              <a:rPr lang="en-GB" dirty="0" smtClean="0"/>
              <a:t> inhibit the action of </a:t>
            </a:r>
            <a:r>
              <a:rPr lang="en-GB" b="1" i="1" dirty="0" err="1" smtClean="0"/>
              <a:t>phospholipases</a:t>
            </a:r>
            <a:r>
              <a:rPr lang="en-GB" dirty="0" smtClean="0"/>
              <a:t> which are essential in production of </a:t>
            </a:r>
            <a:r>
              <a:rPr lang="en-GB" dirty="0" err="1" smtClean="0"/>
              <a:t>arachidonic</a:t>
            </a:r>
            <a:r>
              <a:rPr lang="en-GB" dirty="0" smtClean="0"/>
              <a:t> acid derived mediators.  </a:t>
            </a:r>
            <a:endParaRPr lang="en-US" b="1" dirty="0" smtClean="0"/>
          </a:p>
          <a:p>
            <a:pPr>
              <a:buNone/>
            </a:pPr>
            <a:r>
              <a:rPr lang="en-GB" b="1" dirty="0" smtClean="0"/>
              <a:t>3. Free cytokine receptors</a:t>
            </a:r>
            <a:endParaRPr lang="en-US" b="1" dirty="0" smtClean="0"/>
          </a:p>
          <a:p>
            <a:r>
              <a:rPr lang="en-GB" dirty="0" smtClean="0"/>
              <a:t>There presence correlates with disease activity </a:t>
            </a:r>
            <a:endParaRPr lang="en-US" dirty="0" smtClean="0"/>
          </a:p>
          <a:p>
            <a:pPr>
              <a:buNone/>
            </a:pPr>
            <a:r>
              <a:rPr lang="en-GB" b="1" dirty="0" smtClean="0"/>
              <a:t>4. Suppressor T cells</a:t>
            </a:r>
            <a:endParaRPr lang="en-US" dirty="0" smtClean="0"/>
          </a:p>
          <a:p>
            <a:r>
              <a:rPr lang="en-GB" dirty="0" smtClean="0"/>
              <a:t>Prohibition of suppressor T cells inhibits the function of T and B cells. </a:t>
            </a:r>
            <a:endParaRPr lang="en-US" b="1" dirty="0" smtClean="0"/>
          </a:p>
          <a:p>
            <a:pPr>
              <a:buNone/>
            </a:pPr>
            <a:r>
              <a:rPr lang="en-GB" b="1" dirty="0" smtClean="0"/>
              <a:t>5. Anti-inflammatory chemical mediators</a:t>
            </a:r>
            <a:endParaRPr lang="en-US" b="1" dirty="0" smtClean="0"/>
          </a:p>
          <a:p>
            <a:r>
              <a:rPr lang="en-GB" dirty="0" smtClean="0"/>
              <a:t>PGE</a:t>
            </a:r>
            <a:r>
              <a:rPr lang="en-GB" baseline="-25000" dirty="0" smtClean="0"/>
              <a:t>2</a:t>
            </a:r>
            <a:r>
              <a:rPr lang="en-GB" dirty="0" smtClean="0"/>
              <a:t> and </a:t>
            </a:r>
            <a:r>
              <a:rPr lang="en-GB" dirty="0" err="1" smtClean="0"/>
              <a:t>prostacyclin</a:t>
            </a:r>
            <a:r>
              <a:rPr lang="en-GB" dirty="0" smtClean="0"/>
              <a:t> are prostaglandins with both pro-inflammatory and anti-inflammatory actions</a:t>
            </a:r>
            <a:endParaRPr lang="en-US" dirty="0" smtClean="0"/>
          </a:p>
          <a:p>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Factors determining variation in inflammatory response. DISCUSS.</a:t>
            </a:r>
            <a:endParaRPr lang="en-US" dirty="0"/>
          </a:p>
        </p:txBody>
      </p:sp>
      <p:sp>
        <p:nvSpPr>
          <p:cNvPr id="6" name="Content Placeholder 5"/>
          <p:cNvSpPr>
            <a:spLocks noGrp="1"/>
          </p:cNvSpPr>
          <p:nvPr>
            <p:ph sz="quarter" idx="1"/>
          </p:nvPr>
        </p:nvSpPr>
        <p:spPr/>
        <p:txBody>
          <a:bodyPr>
            <a:normAutofit lnSpcReduction="10000"/>
          </a:bodyPr>
          <a:lstStyle/>
          <a:p>
            <a:pPr lvl="0"/>
            <a:r>
              <a:rPr lang="en-GB" dirty="0" smtClean="0"/>
              <a:t>Inflammation is typically characterized by vascular and cellular changes but there are morphologic variations depending on a number of factors and processes as outlined below.</a:t>
            </a:r>
            <a:endParaRPr lang="en-US" dirty="0" smtClean="0"/>
          </a:p>
          <a:p>
            <a:pPr>
              <a:buFont typeface="Wingdings" pitchFamily="2" charset="2"/>
              <a:buChar char="v"/>
            </a:pPr>
            <a:r>
              <a:rPr lang="en-GB" dirty="0" smtClean="0"/>
              <a:t>The organisms</a:t>
            </a:r>
            <a:endParaRPr lang="en-US" dirty="0" smtClean="0"/>
          </a:p>
          <a:p>
            <a:pPr>
              <a:buFont typeface="Wingdings" pitchFamily="2" charset="2"/>
              <a:buChar char="v"/>
            </a:pPr>
            <a:r>
              <a:rPr lang="en-GB" dirty="0" smtClean="0"/>
              <a:t>The host</a:t>
            </a:r>
            <a:endParaRPr lang="en-US" dirty="0" smtClean="0"/>
          </a:p>
          <a:p>
            <a:pPr>
              <a:buFont typeface="Wingdings" pitchFamily="2" charset="2"/>
              <a:buChar char="v"/>
            </a:pPr>
            <a:r>
              <a:rPr lang="en-GB" dirty="0" smtClean="0"/>
              <a:t>Type of exudation</a:t>
            </a:r>
            <a:endParaRPr lang="en-US" dirty="0" smtClean="0"/>
          </a:p>
          <a:p>
            <a:pPr>
              <a:buFont typeface="Wingdings" pitchFamily="2" charset="2"/>
              <a:buChar char="v"/>
            </a:pPr>
            <a:r>
              <a:rPr lang="en-GB" dirty="0" smtClean="0"/>
              <a:t>Cellular proliferation</a:t>
            </a:r>
            <a:endParaRPr lang="en-US" dirty="0" smtClean="0"/>
          </a:p>
          <a:p>
            <a:pPr>
              <a:buFont typeface="Wingdings" pitchFamily="2" charset="2"/>
              <a:buChar char="v"/>
            </a:pPr>
            <a:r>
              <a:rPr lang="en-GB" dirty="0" smtClean="0"/>
              <a:t>Necrosis </a:t>
            </a:r>
            <a:endParaRPr lang="en-US" dirty="0" smtClean="0"/>
          </a:p>
          <a:p>
            <a:endParaRPr 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The Organism</a:t>
            </a:r>
            <a:r>
              <a:rPr lang="en-US" b="1" dirty="0" smtClean="0"/>
              <a:t/>
            </a:r>
            <a:br>
              <a:rPr lang="en-US" b="1" dirty="0" smtClean="0"/>
            </a:br>
            <a:endParaRPr lang="en-US" dirty="0"/>
          </a:p>
        </p:txBody>
      </p:sp>
      <p:sp>
        <p:nvSpPr>
          <p:cNvPr id="6" name="Content Placeholder 5"/>
          <p:cNvSpPr>
            <a:spLocks noGrp="1"/>
          </p:cNvSpPr>
          <p:nvPr>
            <p:ph sz="quarter" idx="1"/>
          </p:nvPr>
        </p:nvSpPr>
        <p:spPr/>
        <p:txBody>
          <a:bodyPr>
            <a:normAutofit fontScale="55000" lnSpcReduction="20000"/>
          </a:bodyPr>
          <a:lstStyle/>
          <a:p>
            <a:pPr>
              <a:buFont typeface="Wingdings" pitchFamily="2" charset="2"/>
              <a:buChar char="v"/>
            </a:pPr>
            <a:r>
              <a:rPr lang="en-GB" dirty="0" smtClean="0"/>
              <a:t>Type of injury and infection</a:t>
            </a:r>
            <a:endParaRPr lang="en-US" dirty="0" smtClean="0"/>
          </a:p>
          <a:p>
            <a:pPr lvl="0"/>
            <a:r>
              <a:rPr lang="en-GB" dirty="0" smtClean="0"/>
              <a:t>For example the skin forms vesicles with herpes simplex infection and boils (furuncles, carbuncles) with streptococcal infections.</a:t>
            </a:r>
            <a:endParaRPr lang="en-US" dirty="0" smtClean="0"/>
          </a:p>
          <a:p>
            <a:pPr lvl="0"/>
            <a:r>
              <a:rPr lang="en-GB" dirty="0" smtClean="0"/>
              <a:t>The lung – lobar pneumonia with pneumococcal infection and granulomatous reaction with tubercle bacilli (TB)</a:t>
            </a:r>
            <a:endParaRPr lang="en-US" dirty="0" smtClean="0"/>
          </a:p>
          <a:p>
            <a:pPr lvl="0">
              <a:buFont typeface="Wingdings" pitchFamily="2" charset="2"/>
              <a:buChar char="v"/>
            </a:pPr>
            <a:r>
              <a:rPr lang="en-GB" dirty="0" smtClean="0"/>
              <a:t>Virulence – ease with which a pathogenic organisms overcome body defence systems</a:t>
            </a:r>
            <a:endParaRPr lang="en-US" dirty="0" smtClean="0"/>
          </a:p>
          <a:p>
            <a:pPr lvl="0"/>
            <a:r>
              <a:rPr lang="en-GB" dirty="0" smtClean="0"/>
              <a:t>Organisms have variable virulence e.g. the three strains of </a:t>
            </a:r>
            <a:r>
              <a:rPr lang="en-GB" i="1" dirty="0" err="1" smtClean="0"/>
              <a:t>Corynebacterium</a:t>
            </a:r>
            <a:r>
              <a:rPr lang="en-GB" dirty="0" smtClean="0"/>
              <a:t> </a:t>
            </a:r>
            <a:r>
              <a:rPr lang="en-GB" i="1" dirty="0" err="1" smtClean="0"/>
              <a:t>diphtheriae</a:t>
            </a:r>
            <a:r>
              <a:rPr lang="en-GB" dirty="0" smtClean="0"/>
              <a:t> (</a:t>
            </a:r>
            <a:r>
              <a:rPr lang="en-GB" i="1" dirty="0" smtClean="0"/>
              <a:t>gravis</a:t>
            </a:r>
            <a:r>
              <a:rPr lang="en-GB" dirty="0" smtClean="0"/>
              <a:t>, </a:t>
            </a:r>
            <a:r>
              <a:rPr lang="en-GB" i="1" dirty="0" err="1" smtClean="0"/>
              <a:t>intermedius</a:t>
            </a:r>
            <a:r>
              <a:rPr lang="en-GB" dirty="0" smtClean="0"/>
              <a:t> and </a:t>
            </a:r>
            <a:r>
              <a:rPr lang="en-GB" i="1" dirty="0" err="1" smtClean="0"/>
              <a:t>mitis</a:t>
            </a:r>
            <a:r>
              <a:rPr lang="en-GB" dirty="0" smtClean="0"/>
              <a:t>) produce the same </a:t>
            </a:r>
            <a:r>
              <a:rPr lang="en-GB" dirty="0" err="1" smtClean="0"/>
              <a:t>diphtherial</a:t>
            </a:r>
            <a:r>
              <a:rPr lang="en-GB" dirty="0" smtClean="0"/>
              <a:t> </a:t>
            </a:r>
            <a:r>
              <a:rPr lang="en-GB" dirty="0" err="1" smtClean="0"/>
              <a:t>exotoxin</a:t>
            </a:r>
            <a:r>
              <a:rPr lang="en-GB" dirty="0" smtClean="0"/>
              <a:t> but in different amounts.</a:t>
            </a:r>
            <a:endParaRPr lang="en-US" dirty="0" smtClean="0"/>
          </a:p>
          <a:p>
            <a:pPr>
              <a:buFont typeface="Wingdings" pitchFamily="2" charset="2"/>
              <a:buChar char="v"/>
            </a:pPr>
            <a:r>
              <a:rPr lang="en-GB" dirty="0" smtClean="0"/>
              <a:t>Dose</a:t>
            </a:r>
            <a:endParaRPr lang="en-US" dirty="0" smtClean="0"/>
          </a:p>
          <a:p>
            <a:pPr lvl="0"/>
            <a:r>
              <a:rPr lang="en-GB" dirty="0" smtClean="0"/>
              <a:t>Small doses produce local lesions and large doses result in severe spreading lesions </a:t>
            </a:r>
            <a:endParaRPr lang="en-US" dirty="0" smtClean="0"/>
          </a:p>
          <a:p>
            <a:pPr lvl="0">
              <a:buFont typeface="Wingdings" pitchFamily="2" charset="2"/>
              <a:buChar char="v"/>
            </a:pPr>
            <a:r>
              <a:rPr lang="en-GB" dirty="0" smtClean="0"/>
              <a:t>Route of entry</a:t>
            </a:r>
            <a:endParaRPr lang="en-US" dirty="0" smtClean="0"/>
          </a:p>
          <a:p>
            <a:pPr lvl="0"/>
            <a:r>
              <a:rPr lang="en-GB" dirty="0" smtClean="0"/>
              <a:t>Some organisms are infective only if administered by a particular route e.g. </a:t>
            </a:r>
            <a:r>
              <a:rPr lang="en-GB" i="1" dirty="0" err="1" smtClean="0"/>
              <a:t>Vibrio</a:t>
            </a:r>
            <a:r>
              <a:rPr lang="en-GB" i="1" dirty="0" smtClean="0"/>
              <a:t> </a:t>
            </a:r>
            <a:r>
              <a:rPr lang="en-GB" i="1" dirty="0" err="1" smtClean="0"/>
              <a:t>cholerae</a:t>
            </a:r>
            <a:r>
              <a:rPr lang="en-GB" dirty="0" smtClean="0"/>
              <a:t> causes cholera when swallowed and not Injected subcutaneous (think of other examples) </a:t>
            </a:r>
            <a:endParaRPr lang="en-US" dirty="0" smtClean="0"/>
          </a:p>
          <a:p>
            <a:pPr lvl="0">
              <a:buFont typeface="Wingdings" pitchFamily="2" charset="2"/>
              <a:buChar char="v"/>
            </a:pPr>
            <a:r>
              <a:rPr lang="en-GB" dirty="0" smtClean="0"/>
              <a:t>Product of organisms</a:t>
            </a:r>
            <a:endParaRPr lang="en-US" dirty="0" smtClean="0"/>
          </a:p>
          <a:p>
            <a:pPr lvl="0"/>
            <a:r>
              <a:rPr lang="en-GB" dirty="0" smtClean="0"/>
              <a:t>Some organisms produce enzymes that augment spreading of infections e.g. streptococci produces </a:t>
            </a:r>
            <a:r>
              <a:rPr lang="en-GB" dirty="0" err="1" smtClean="0"/>
              <a:t>streptiokinase</a:t>
            </a:r>
            <a:r>
              <a:rPr lang="en-GB" dirty="0" smtClean="0"/>
              <a:t>, </a:t>
            </a:r>
            <a:r>
              <a:rPr lang="en-GB" i="1" dirty="0" smtClean="0"/>
              <a:t>Clostridium </a:t>
            </a:r>
            <a:r>
              <a:rPr lang="en-GB" i="1" dirty="0" err="1" smtClean="0"/>
              <a:t>welchii</a:t>
            </a:r>
            <a:r>
              <a:rPr lang="en-GB" dirty="0" smtClean="0"/>
              <a:t> – </a:t>
            </a:r>
            <a:r>
              <a:rPr lang="en-GB" b="1" i="1" dirty="0" err="1" smtClean="0"/>
              <a:t>hyaluronidase</a:t>
            </a:r>
            <a:r>
              <a:rPr lang="en-GB" dirty="0" smtClean="0"/>
              <a:t> and Staphylococci – </a:t>
            </a:r>
            <a:r>
              <a:rPr lang="en-GB" i="1" dirty="0" err="1" smtClean="0"/>
              <a:t>staphylokinase</a:t>
            </a:r>
            <a:r>
              <a:rPr lang="en-GB" dirty="0" smtClean="0"/>
              <a:t> and </a:t>
            </a:r>
            <a:r>
              <a:rPr lang="en-GB" i="1" dirty="0" err="1" smtClean="0"/>
              <a:t>coagulase</a:t>
            </a:r>
            <a:r>
              <a:rPr lang="en-GB" dirty="0" smtClean="0"/>
              <a:t>.</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The Host</a:t>
            </a:r>
            <a:r>
              <a:rPr lang="en-US" b="1" dirty="0" smtClean="0"/>
              <a:t/>
            </a:r>
            <a:br>
              <a:rPr lang="en-US" b="1" dirty="0" smtClean="0"/>
            </a:br>
            <a:endParaRPr lang="en-US" dirty="0"/>
          </a:p>
        </p:txBody>
      </p:sp>
      <p:sp>
        <p:nvSpPr>
          <p:cNvPr id="6" name="Content Placeholder 5"/>
          <p:cNvSpPr>
            <a:spLocks noGrp="1"/>
          </p:cNvSpPr>
          <p:nvPr>
            <p:ph sz="quarter" idx="1"/>
          </p:nvPr>
        </p:nvSpPr>
        <p:spPr/>
        <p:txBody>
          <a:bodyPr>
            <a:normAutofit/>
          </a:bodyPr>
          <a:lstStyle/>
          <a:p>
            <a:pPr>
              <a:buFont typeface="Wingdings" pitchFamily="2" charset="2"/>
              <a:buChar char="q"/>
            </a:pPr>
            <a:r>
              <a:rPr lang="en-GB" dirty="0" smtClean="0"/>
              <a:t>General health of host</a:t>
            </a:r>
            <a:endParaRPr lang="en-US" dirty="0" smtClean="0"/>
          </a:p>
          <a:p>
            <a:pPr lvl="0"/>
            <a:r>
              <a:rPr lang="en-GB" dirty="0" smtClean="0"/>
              <a:t>Immune state of host</a:t>
            </a:r>
            <a:endParaRPr lang="en-US" dirty="0" smtClean="0"/>
          </a:p>
          <a:p>
            <a:pPr lvl="0"/>
            <a:r>
              <a:rPr lang="en-GB" dirty="0" smtClean="0"/>
              <a:t>White blood cells</a:t>
            </a:r>
            <a:endParaRPr lang="en-US" dirty="0" smtClean="0"/>
          </a:p>
          <a:p>
            <a:pPr lvl="0"/>
            <a:r>
              <a:rPr lang="en-GB" dirty="0" smtClean="0"/>
              <a:t>Site or type of tissue involved</a:t>
            </a:r>
            <a:endParaRPr lang="en-US" dirty="0" smtClean="0"/>
          </a:p>
          <a:p>
            <a:pPr lvl="0"/>
            <a:r>
              <a:rPr lang="en-GB" dirty="0" smtClean="0"/>
              <a:t>Local host factors</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Type of exudation</a:t>
            </a:r>
            <a:r>
              <a:rPr lang="en-US" b="1" dirty="0" smtClean="0"/>
              <a:t/>
            </a:r>
            <a:br>
              <a:rPr lang="en-US" b="1" dirty="0" smtClean="0"/>
            </a:br>
            <a:endParaRPr lang="en-US" dirty="0"/>
          </a:p>
        </p:txBody>
      </p:sp>
      <p:sp>
        <p:nvSpPr>
          <p:cNvPr id="6" name="Content Placeholder 5"/>
          <p:cNvSpPr>
            <a:spLocks noGrp="1"/>
          </p:cNvSpPr>
          <p:nvPr>
            <p:ph sz="quarter" idx="1"/>
          </p:nvPr>
        </p:nvSpPr>
        <p:spPr/>
        <p:txBody>
          <a:bodyPr>
            <a:normAutofit/>
          </a:bodyPr>
          <a:lstStyle/>
          <a:p>
            <a:r>
              <a:rPr lang="en-GB" dirty="0" smtClean="0"/>
              <a:t>The appearance of escaped plasma determines the morphologic type of inflammation</a:t>
            </a:r>
            <a:endParaRPr lang="en-US" dirty="0" smtClean="0"/>
          </a:p>
          <a:p>
            <a:pPr lvl="0"/>
            <a:r>
              <a:rPr lang="en-GB" dirty="0" smtClean="0"/>
              <a:t>Serous</a:t>
            </a:r>
            <a:endParaRPr lang="en-US" dirty="0" smtClean="0"/>
          </a:p>
          <a:p>
            <a:pPr lvl="0"/>
            <a:r>
              <a:rPr lang="en-GB" dirty="0" err="1" smtClean="0"/>
              <a:t>Fibrinuous</a:t>
            </a:r>
            <a:endParaRPr lang="en-US" dirty="0" smtClean="0"/>
          </a:p>
          <a:p>
            <a:pPr lvl="0"/>
            <a:r>
              <a:rPr lang="en-GB" dirty="0" smtClean="0"/>
              <a:t>Purulent or </a:t>
            </a:r>
            <a:r>
              <a:rPr lang="en-GB" dirty="0" err="1" smtClean="0"/>
              <a:t>suppurative</a:t>
            </a:r>
            <a:endParaRPr lang="en-US" dirty="0" smtClean="0"/>
          </a:p>
          <a:p>
            <a:pPr lvl="0"/>
            <a:r>
              <a:rPr lang="en-GB" dirty="0" smtClean="0"/>
              <a:t>Haemorrhagic</a:t>
            </a:r>
            <a:endParaRPr lang="en-US" dirty="0" smtClean="0"/>
          </a:p>
          <a:p>
            <a:pPr lvl="0"/>
            <a:r>
              <a:rPr lang="en-GB" dirty="0" smtClean="0"/>
              <a:t>Catarrhal</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lstStyle/>
          <a:p>
            <a:r>
              <a:rPr lang="en-GB" dirty="0" smtClean="0"/>
              <a:t>The main features are: - </a:t>
            </a:r>
            <a:endParaRPr lang="en-US" dirty="0" smtClean="0"/>
          </a:p>
          <a:p>
            <a:pPr lvl="0">
              <a:buFont typeface="Wingdings" pitchFamily="2" charset="2"/>
              <a:buChar char="Ø"/>
            </a:pPr>
            <a:r>
              <a:rPr lang="en-GB" dirty="0" smtClean="0"/>
              <a:t>Accumulation of fluid and plasma at the affected site</a:t>
            </a:r>
            <a:endParaRPr lang="en-US" dirty="0" smtClean="0"/>
          </a:p>
          <a:p>
            <a:pPr lvl="0">
              <a:buFont typeface="Wingdings" pitchFamily="2" charset="2"/>
              <a:buChar char="Ø"/>
            </a:pPr>
            <a:r>
              <a:rPr lang="en-GB" dirty="0" smtClean="0"/>
              <a:t>Intravascular activation of platelets</a:t>
            </a:r>
            <a:endParaRPr lang="en-US" dirty="0" smtClean="0"/>
          </a:p>
          <a:p>
            <a:pPr lvl="0">
              <a:buFont typeface="Wingdings" pitchFamily="2" charset="2"/>
              <a:buChar char="Ø"/>
            </a:pPr>
            <a:r>
              <a:rPr lang="en-GB" dirty="0" smtClean="0"/>
              <a:t>Inflammatory cells (polymorphonuclear) </a:t>
            </a:r>
            <a:endParaRPr lang="en-US" dirty="0" smtClean="0"/>
          </a:p>
          <a:p>
            <a:pPr lvl="0">
              <a:buFont typeface="Wingdings" pitchFamily="2" charset="2"/>
              <a:buChar char="Ø"/>
            </a:pPr>
            <a:r>
              <a:rPr lang="en-GB" dirty="0" smtClean="0"/>
              <a:t>Marked cellular and vascular changes </a:t>
            </a:r>
            <a:endParaRPr lang="en-US" dirty="0" smtClean="0"/>
          </a:p>
          <a:p>
            <a:pPr lvl="0">
              <a:buFont typeface="Wingdings" pitchFamily="2" charset="2"/>
              <a:buChar char="Ø"/>
            </a:pPr>
            <a:r>
              <a:rPr lang="en-GB" dirty="0" smtClean="0"/>
              <a:t>It has a sudden onset with cardinal signs of inflammation</a:t>
            </a:r>
            <a:endParaRPr lang="en-US" dirty="0" smtClean="0"/>
          </a:p>
          <a:p>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Cellular proliferation </a:t>
            </a:r>
            <a:r>
              <a:rPr lang="en-US" b="1" dirty="0" smtClean="0"/>
              <a:t/>
            </a:r>
            <a:br>
              <a:rPr lang="en-US" b="1" dirty="0" smtClean="0"/>
            </a:br>
            <a:endParaRPr lang="en-US" dirty="0"/>
          </a:p>
        </p:txBody>
      </p:sp>
      <p:sp>
        <p:nvSpPr>
          <p:cNvPr id="6" name="Content Placeholder 5"/>
          <p:cNvSpPr>
            <a:spLocks noGrp="1"/>
          </p:cNvSpPr>
          <p:nvPr>
            <p:ph sz="quarter" idx="1"/>
          </p:nvPr>
        </p:nvSpPr>
        <p:spPr/>
        <p:txBody>
          <a:bodyPr>
            <a:normAutofit/>
          </a:bodyPr>
          <a:lstStyle/>
          <a:p>
            <a:r>
              <a:rPr lang="en-GB" dirty="0" smtClean="0"/>
              <a:t>There is variable cellular proliferation in different inflammatory processes e.g. typhoid fever – intestinal lymphoid hyperplasia, viral infections – epidermal cell proliferation (see herpes simplex, chicken pox, small pox), </a:t>
            </a:r>
            <a:r>
              <a:rPr lang="en-GB" dirty="0" err="1" smtClean="0"/>
              <a:t>glomerulonephritis</a:t>
            </a:r>
            <a:r>
              <a:rPr lang="en-GB" dirty="0" smtClean="0"/>
              <a:t> (capsular epithelial cells forming crescents) and chronic inflammation – macrophages, fibroblasts and endothelial cells.</a:t>
            </a:r>
            <a:endParaRPr lang="en-US" dirty="0" smtClean="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Necrosis</a:t>
            </a:r>
            <a:endParaRPr lang="en-US" dirty="0"/>
          </a:p>
        </p:txBody>
      </p:sp>
      <p:sp>
        <p:nvSpPr>
          <p:cNvPr id="6" name="Content Placeholder 5"/>
          <p:cNvSpPr>
            <a:spLocks noGrp="1"/>
          </p:cNvSpPr>
          <p:nvPr>
            <p:ph sz="quarter" idx="1"/>
          </p:nvPr>
        </p:nvSpPr>
        <p:spPr/>
        <p:txBody>
          <a:bodyPr/>
          <a:lstStyle/>
          <a:p>
            <a:r>
              <a:rPr lang="en-GB" dirty="0" smtClean="0"/>
              <a:t>The extent and type of necrosis is variable in inflammation</a:t>
            </a:r>
            <a:endParaRPr lang="en-US" dirty="0" smtClean="0"/>
          </a:p>
          <a:p>
            <a:endParaRPr lang="en-US"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CHRONIC INFLAMMATION</a:t>
            </a:r>
            <a:endParaRPr lang="en-US" dirty="0"/>
          </a:p>
        </p:txBody>
      </p:sp>
      <p:sp>
        <p:nvSpPr>
          <p:cNvPr id="6" name="Content Placeholder 5"/>
          <p:cNvSpPr>
            <a:spLocks noGrp="1"/>
          </p:cNvSpPr>
          <p:nvPr>
            <p:ph sz="quarter" idx="1"/>
          </p:nvPr>
        </p:nvSpPr>
        <p:spPr/>
        <p:txBody>
          <a:bodyPr>
            <a:normAutofit/>
          </a:bodyPr>
          <a:lstStyle/>
          <a:p>
            <a:pPr>
              <a:buFont typeface="Wingdings" pitchFamily="2" charset="2"/>
              <a:buChar char="v"/>
            </a:pPr>
            <a:r>
              <a:rPr lang="en-GB" dirty="0" smtClean="0"/>
              <a:t>At end of the lesson the learner should be able: - </a:t>
            </a:r>
            <a:endParaRPr lang="en-US" dirty="0" smtClean="0"/>
          </a:p>
          <a:p>
            <a:pPr lvl="0"/>
            <a:r>
              <a:rPr lang="en-GB" dirty="0" smtClean="0"/>
              <a:t>Define chronic inflammation</a:t>
            </a:r>
            <a:endParaRPr lang="en-US" dirty="0" smtClean="0"/>
          </a:p>
          <a:p>
            <a:pPr lvl="0"/>
            <a:r>
              <a:rPr lang="en-GB" dirty="0" smtClean="0"/>
              <a:t>Describe the causes of chronic inflammation </a:t>
            </a:r>
            <a:endParaRPr lang="en-US" dirty="0" smtClean="0"/>
          </a:p>
          <a:p>
            <a:pPr lvl="0"/>
            <a:r>
              <a:rPr lang="en-GB" dirty="0" smtClean="0"/>
              <a:t>Discuss the cells in chronic inflammation </a:t>
            </a:r>
            <a:endParaRPr lang="en-US" dirty="0" smtClean="0"/>
          </a:p>
          <a:p>
            <a:pPr lvl="0"/>
            <a:r>
              <a:rPr lang="en-GB" dirty="0" smtClean="0"/>
              <a:t>Describe the process of chronic inflammation  </a:t>
            </a:r>
            <a:endParaRPr lang="en-US" dirty="0" smtClean="0"/>
          </a:p>
          <a:p>
            <a:pPr lvl="0"/>
            <a:r>
              <a:rPr lang="en-GB" dirty="0" smtClean="0"/>
              <a:t>Outline the features of inflammation </a:t>
            </a:r>
            <a:endParaRPr lang="en-US" dirty="0" smtClean="0"/>
          </a:p>
          <a:p>
            <a:pPr lvl="0"/>
            <a:r>
              <a:rPr lang="en-GB" dirty="0" smtClean="0"/>
              <a:t>Discuss the outcome and complications of chronic inflammation </a:t>
            </a:r>
            <a:endParaRPr lang="en-US" dirty="0" smtClean="0"/>
          </a:p>
          <a:p>
            <a:endParaRPr lang="en-US"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a:t>
            </a:r>
            <a:endParaRPr lang="en-US" dirty="0"/>
          </a:p>
        </p:txBody>
      </p:sp>
      <p:sp>
        <p:nvSpPr>
          <p:cNvPr id="6" name="Content Placeholder 5"/>
          <p:cNvSpPr>
            <a:spLocks noGrp="1"/>
          </p:cNvSpPr>
          <p:nvPr>
            <p:ph sz="quarter" idx="1"/>
          </p:nvPr>
        </p:nvSpPr>
        <p:spPr/>
        <p:txBody>
          <a:bodyPr>
            <a:normAutofit fontScale="92500"/>
          </a:bodyPr>
          <a:lstStyle/>
          <a:p>
            <a:r>
              <a:rPr lang="en-GB" dirty="0" smtClean="0"/>
              <a:t>Chronic inflammation is an inflammatory response of prolonged duration (more than 2 weeks, months, years) in which active inflammation, tissue destruction and attempts at repair are proceeding simultaneously. </a:t>
            </a:r>
          </a:p>
          <a:p>
            <a:r>
              <a:rPr lang="en-GB" dirty="0" smtClean="0"/>
              <a:t>It is a prolonged process in which active tissue destruction and inflammation occur at the same time. </a:t>
            </a:r>
          </a:p>
          <a:p>
            <a:r>
              <a:rPr lang="en-GB" dirty="0" smtClean="0"/>
              <a:t>The asymptomatic chronic inflammation is the cause of tissue damage in the common and disabling human diseases such as rheumatoid arthritis, atherosclerosis, tuberculosis and chronic lung diseases.  </a:t>
            </a:r>
            <a:endParaRPr lang="en-US" dirty="0" smtClean="0"/>
          </a:p>
          <a:p>
            <a:endParaRPr lang="en-US"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
            </a:r>
            <a:br>
              <a:rPr lang="en-GB" b="1" dirty="0" smtClean="0"/>
            </a:br>
            <a:r>
              <a:rPr lang="en-GB" b="1" dirty="0" smtClean="0"/>
              <a:t>Causes of chronic inflammation</a:t>
            </a:r>
            <a:r>
              <a:rPr lang="en-US" dirty="0" smtClean="0"/>
              <a:t/>
            </a:r>
            <a:br>
              <a:rPr lang="en-US" dirty="0" smtClean="0"/>
            </a:br>
            <a:endParaRPr lang="en-US" dirty="0"/>
          </a:p>
        </p:txBody>
      </p:sp>
      <p:sp>
        <p:nvSpPr>
          <p:cNvPr id="6" name="Content Placeholder 5"/>
          <p:cNvSpPr>
            <a:spLocks noGrp="1"/>
          </p:cNvSpPr>
          <p:nvPr>
            <p:ph sz="quarter" idx="1"/>
          </p:nvPr>
        </p:nvSpPr>
        <p:spPr/>
        <p:txBody>
          <a:bodyPr>
            <a:normAutofit lnSpcReduction="10000"/>
          </a:bodyPr>
          <a:lstStyle/>
          <a:p>
            <a:pPr lvl="0">
              <a:buFont typeface="Wingdings" pitchFamily="2" charset="2"/>
              <a:buChar char="v"/>
            </a:pPr>
            <a:r>
              <a:rPr lang="en-GB" dirty="0" smtClean="0"/>
              <a:t>Persistent infections by microorganisms such as </a:t>
            </a:r>
            <a:r>
              <a:rPr lang="en-GB" i="1" dirty="0" smtClean="0"/>
              <a:t>Tubercle bacilli</a:t>
            </a:r>
            <a:r>
              <a:rPr lang="en-GB" dirty="0" smtClean="0"/>
              <a:t> (tuberculosis and leprosy), </a:t>
            </a:r>
            <a:r>
              <a:rPr lang="en-GB" i="1" dirty="0" err="1" smtClean="0"/>
              <a:t>Trepanoma</a:t>
            </a:r>
            <a:r>
              <a:rPr lang="en-GB" i="1" dirty="0" smtClean="0"/>
              <a:t> </a:t>
            </a:r>
            <a:r>
              <a:rPr lang="en-GB" i="1" dirty="0" err="1" smtClean="0"/>
              <a:t>pallidum</a:t>
            </a:r>
            <a:r>
              <a:rPr lang="en-GB" dirty="0" smtClean="0"/>
              <a:t> (syphilis), Some viruses, fungi and parasites. </a:t>
            </a:r>
            <a:endParaRPr lang="en-US" dirty="0" smtClean="0"/>
          </a:p>
          <a:p>
            <a:pPr>
              <a:buFont typeface="Wingdings" pitchFamily="2" charset="2"/>
              <a:buChar char="v"/>
            </a:pPr>
            <a:r>
              <a:rPr lang="en-GB" dirty="0" smtClean="0"/>
              <a:t>Prolonged exposure to potentially endogenous or exogenous toxic agents. </a:t>
            </a:r>
            <a:endParaRPr lang="en-US" dirty="0" smtClean="0"/>
          </a:p>
          <a:p>
            <a:pPr>
              <a:buFont typeface="Wingdings" pitchFamily="2" charset="2"/>
              <a:buChar char="v"/>
            </a:pPr>
            <a:r>
              <a:rPr lang="en-GB" dirty="0" smtClean="0"/>
              <a:t>Autoimmunity – immune reactions have auto-antigens which evoke self-perpetrating immune reaction that causes chronic tissue damage and inflammation.</a:t>
            </a:r>
            <a:endParaRPr lang="en-US" dirty="0" smtClean="0"/>
          </a:p>
          <a:p>
            <a:endParaRPr lang="en-US"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Evolution of chronic inflammation</a:t>
            </a:r>
            <a:r>
              <a:rPr lang="en-US" dirty="0" smtClean="0"/>
              <a:t/>
            </a:r>
            <a:br>
              <a:rPr lang="en-US" dirty="0" smtClean="0"/>
            </a:br>
            <a:endParaRPr lang="en-US" dirty="0"/>
          </a:p>
        </p:txBody>
      </p:sp>
      <p:sp>
        <p:nvSpPr>
          <p:cNvPr id="6" name="Content Placeholder 5"/>
          <p:cNvSpPr>
            <a:spLocks noGrp="1"/>
          </p:cNvSpPr>
          <p:nvPr>
            <p:ph sz="quarter" idx="1"/>
          </p:nvPr>
        </p:nvSpPr>
        <p:spPr/>
        <p:txBody>
          <a:bodyPr>
            <a:normAutofit/>
          </a:bodyPr>
          <a:lstStyle/>
          <a:p>
            <a:r>
              <a:rPr lang="en-GB" dirty="0" smtClean="0"/>
              <a:t>Chronic inflammation can occur in three main ways: - </a:t>
            </a:r>
            <a:endParaRPr lang="en-US" dirty="0" smtClean="0"/>
          </a:p>
          <a:p>
            <a:pPr lvl="0">
              <a:buFont typeface="Wingdings" pitchFamily="2" charset="2"/>
              <a:buChar char="v"/>
            </a:pPr>
            <a:r>
              <a:rPr lang="en-GB" dirty="0" smtClean="0"/>
              <a:t>Progression from acute inflammation (persistence of acute inflammation)</a:t>
            </a:r>
            <a:endParaRPr lang="en-US" dirty="0" smtClean="0"/>
          </a:p>
          <a:p>
            <a:pPr lvl="0">
              <a:buFont typeface="Wingdings" pitchFamily="2" charset="2"/>
              <a:buChar char="v"/>
            </a:pPr>
            <a:r>
              <a:rPr lang="en-GB" dirty="0" smtClean="0"/>
              <a:t>Recurrent episodes of acute inflammation</a:t>
            </a:r>
            <a:endParaRPr lang="en-US" dirty="0" smtClean="0"/>
          </a:p>
          <a:p>
            <a:pPr lvl="0">
              <a:buFont typeface="Wingdings" pitchFamily="2" charset="2"/>
              <a:buChar char="v"/>
            </a:pPr>
            <a:r>
              <a:rPr lang="en-GB" smtClean="0"/>
              <a:t>Primary </a:t>
            </a:r>
            <a:r>
              <a:rPr lang="en-GB" dirty="0" smtClean="0"/>
              <a:t>chronic inflammation (chronic inflammation starting </a:t>
            </a:r>
            <a:r>
              <a:rPr lang="en-GB" i="1" dirty="0" smtClean="0"/>
              <a:t>de novo</a:t>
            </a:r>
            <a:r>
              <a:rPr lang="en-GB"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0000" lnSpcReduction="20000"/>
          </a:bodyPr>
          <a:lstStyle/>
          <a:p>
            <a:pPr>
              <a:buNone/>
            </a:pPr>
            <a:r>
              <a:rPr lang="en-GB" b="1" dirty="0" smtClean="0"/>
              <a:t>PRIMARY CHRONIC INFLAMMATION</a:t>
            </a:r>
            <a:endParaRPr lang="en-US" dirty="0" smtClean="0"/>
          </a:p>
          <a:p>
            <a:r>
              <a:rPr lang="en-GB" dirty="0" smtClean="0"/>
              <a:t>Primary chronic inflammation arises from a process that is distinct from the onset. It is also called </a:t>
            </a:r>
            <a:r>
              <a:rPr lang="en-GB" b="1" i="1" dirty="0" smtClean="0"/>
              <a:t>chronic inflammation de novo</a:t>
            </a:r>
            <a:r>
              <a:rPr lang="en-GB" dirty="0" smtClean="0"/>
              <a:t>. </a:t>
            </a:r>
          </a:p>
          <a:p>
            <a:r>
              <a:rPr lang="en-GB" dirty="0" smtClean="0"/>
              <a:t>There is an absence of or only an insignificant phase of acute inflammation. </a:t>
            </a:r>
            <a:endParaRPr lang="en-US" dirty="0" smtClean="0"/>
          </a:p>
          <a:p>
            <a:r>
              <a:rPr lang="en-GB" dirty="0" smtClean="0"/>
              <a:t>Cellular infiltration is predominantly mononuclear (mononuclear phagocytes and lymphocytes) with few or no polymorphs. </a:t>
            </a:r>
          </a:p>
          <a:p>
            <a:r>
              <a:rPr lang="en-GB" dirty="0" smtClean="0"/>
              <a:t>There are 2 categories namely: - immune system is responsible for the injury when tissue cells are recognized as foreign and dominance of mononuclear phagocytes (</a:t>
            </a:r>
            <a:r>
              <a:rPr lang="en-GB" b="1" dirty="0" smtClean="0"/>
              <a:t>granulomatous inflammation</a:t>
            </a:r>
            <a:r>
              <a:rPr lang="en-GB" dirty="0" smtClean="0"/>
              <a:t>)</a:t>
            </a:r>
            <a:endParaRPr lang="en-US" dirty="0" smtClean="0"/>
          </a:p>
          <a:p>
            <a:pPr>
              <a:buNone/>
            </a:pPr>
            <a:r>
              <a:rPr lang="en-GB" b="1" dirty="0" smtClean="0"/>
              <a:t>Causes of Primary Chronic Inflammation</a:t>
            </a:r>
            <a:endParaRPr lang="en-US" dirty="0" smtClean="0"/>
          </a:p>
          <a:p>
            <a:pPr>
              <a:buFont typeface="Wingdings" pitchFamily="2" charset="2"/>
              <a:buChar char="q"/>
            </a:pPr>
            <a:r>
              <a:rPr lang="en-GB" dirty="0" smtClean="0"/>
              <a:t>Persistent infections e.g. tuberculosis, leprosy</a:t>
            </a:r>
            <a:endParaRPr lang="en-US" dirty="0" smtClean="0"/>
          </a:p>
          <a:p>
            <a:pPr lvl="0"/>
            <a:r>
              <a:rPr lang="en-GB" dirty="0" smtClean="0"/>
              <a:t>Foreign material</a:t>
            </a:r>
            <a:endParaRPr lang="en-US" dirty="0" smtClean="0"/>
          </a:p>
          <a:p>
            <a:pPr lvl="0"/>
            <a:r>
              <a:rPr lang="en-GB" dirty="0" smtClean="0"/>
              <a:t>Auto-immune diseases</a:t>
            </a:r>
            <a:endParaRPr lang="en-US" dirty="0" smtClean="0"/>
          </a:p>
          <a:p>
            <a:pPr lvl="0"/>
            <a:r>
              <a:rPr lang="en-GB" dirty="0" smtClean="0"/>
              <a:t>Conditions of unknown aetiology e.g. </a:t>
            </a:r>
            <a:r>
              <a:rPr lang="en-GB" dirty="0" err="1" smtClean="0"/>
              <a:t>Sarcoidosis</a:t>
            </a:r>
            <a:r>
              <a:rPr lang="en-GB" dirty="0" smtClean="0"/>
              <a:t>, Crohn’s disease</a:t>
            </a:r>
            <a:endParaRPr lang="en-US" dirty="0" smtClean="0"/>
          </a:p>
          <a:p>
            <a:endParaRPr lang="en-US"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
            </a:r>
            <a:br>
              <a:rPr lang="en-GB" b="1" dirty="0" smtClean="0"/>
            </a:br>
            <a:r>
              <a:rPr lang="en-GB" b="1" dirty="0" smtClean="0"/>
              <a:t>Cells of Chronic inflammation</a:t>
            </a:r>
            <a:r>
              <a:rPr lang="en-US" dirty="0" smtClean="0"/>
              <a:t/>
            </a:r>
            <a:br>
              <a:rPr lang="en-US" dirty="0" smtClean="0"/>
            </a:br>
            <a:endParaRPr lang="en-US" dirty="0"/>
          </a:p>
        </p:txBody>
      </p:sp>
      <p:sp>
        <p:nvSpPr>
          <p:cNvPr id="6" name="Content Placeholder 5"/>
          <p:cNvSpPr>
            <a:spLocks noGrp="1"/>
          </p:cNvSpPr>
          <p:nvPr>
            <p:ph sz="quarter" idx="1"/>
          </p:nvPr>
        </p:nvSpPr>
        <p:spPr/>
        <p:txBody>
          <a:bodyPr>
            <a:normAutofit fontScale="77500" lnSpcReduction="20000"/>
          </a:bodyPr>
          <a:lstStyle/>
          <a:p>
            <a:pPr>
              <a:buNone/>
            </a:pPr>
            <a:r>
              <a:rPr lang="en-GB" b="1" dirty="0" smtClean="0"/>
              <a:t>Monocytes phagocytes/Macrophages</a:t>
            </a:r>
            <a:endParaRPr lang="en-US" dirty="0" smtClean="0"/>
          </a:p>
          <a:p>
            <a:r>
              <a:rPr lang="en-GB" dirty="0" smtClean="0"/>
              <a:t>The </a:t>
            </a:r>
            <a:r>
              <a:rPr lang="en-GB" b="1" dirty="0" smtClean="0"/>
              <a:t>macrophage</a:t>
            </a:r>
            <a:r>
              <a:rPr lang="en-GB" dirty="0" smtClean="0"/>
              <a:t> is the dominant cell in chronic inflammation.</a:t>
            </a:r>
          </a:p>
          <a:p>
            <a:r>
              <a:rPr lang="en-GB" dirty="0" smtClean="0"/>
              <a:t>Macrophages are one component of the mononuclear phagocyte system which consists of closely related cells of bone marrow origin – </a:t>
            </a:r>
            <a:r>
              <a:rPr lang="en-GB" b="1" dirty="0" smtClean="0"/>
              <a:t>blood monocytes</a:t>
            </a:r>
            <a:r>
              <a:rPr lang="en-GB" dirty="0" smtClean="0"/>
              <a:t> and </a:t>
            </a:r>
            <a:r>
              <a:rPr lang="en-GB" b="1" dirty="0" smtClean="0"/>
              <a:t>tissue macrophages.</a:t>
            </a:r>
            <a:r>
              <a:rPr lang="en-GB" dirty="0" smtClean="0"/>
              <a:t> </a:t>
            </a:r>
            <a:endParaRPr lang="en-US" dirty="0" smtClean="0"/>
          </a:p>
          <a:p>
            <a:r>
              <a:rPr lang="en-GB" dirty="0" smtClean="0"/>
              <a:t>Mononuclear phagocytes arise from a common precursor in the bone marrow giving rise to blood monocytes which migrate into various tissues and differentiate into macrophages. </a:t>
            </a:r>
          </a:p>
          <a:p>
            <a:r>
              <a:rPr lang="en-GB" dirty="0" smtClean="0"/>
              <a:t>The half life of blood monocytes is 1 day where as the life span of tissue macrophage is several months or years. </a:t>
            </a:r>
          </a:p>
          <a:p>
            <a:r>
              <a:rPr lang="en-GB" dirty="0" smtClean="0"/>
              <a:t>Movement from the bone marrow stem cell to tissue macrophage is regulated by cytokines, adhesion molecules and cellular interactions. </a:t>
            </a:r>
            <a:endParaRPr lang="en-US" dirty="0" smtClean="0"/>
          </a:p>
          <a:p>
            <a:endParaRPr lang="en-US"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7500" lnSpcReduction="20000"/>
          </a:bodyPr>
          <a:lstStyle/>
          <a:p>
            <a:r>
              <a:rPr lang="en-GB" dirty="0" smtClean="0"/>
              <a:t>Macrophages migrate into </a:t>
            </a:r>
            <a:r>
              <a:rPr lang="en-GB" dirty="0" err="1" smtClean="0"/>
              <a:t>extravascular</a:t>
            </a:r>
            <a:r>
              <a:rPr lang="en-GB" dirty="0" smtClean="0"/>
              <a:t> tissue early in acute inflammation and within 48 hours they constitute the predominant cell type. </a:t>
            </a:r>
          </a:p>
          <a:p>
            <a:r>
              <a:rPr lang="en-GB" dirty="0" err="1" smtClean="0"/>
              <a:t>Extravasation</a:t>
            </a:r>
            <a:r>
              <a:rPr lang="en-GB" dirty="0" smtClean="0"/>
              <a:t> is directed by some factors as for neutrophil emigration (adhesion molecules and mediators with chemostatic and activating properties).</a:t>
            </a:r>
            <a:endParaRPr lang="en-US" dirty="0" smtClean="0"/>
          </a:p>
          <a:p>
            <a:r>
              <a:rPr lang="en-GB" dirty="0" smtClean="0"/>
              <a:t>If the inflammation is short lived and the irritant removed, the macrophages disappear by either dying or making their way into the </a:t>
            </a:r>
            <a:r>
              <a:rPr lang="en-GB" dirty="0" err="1" smtClean="0"/>
              <a:t>lymphatics</a:t>
            </a:r>
            <a:r>
              <a:rPr lang="en-GB" dirty="0" smtClean="0"/>
              <a:t> and lymph nodes. </a:t>
            </a:r>
          </a:p>
          <a:p>
            <a:r>
              <a:rPr lang="en-GB" dirty="0" smtClean="0"/>
              <a:t>However in chronic inflammation, macrophage accumulation persists due to </a:t>
            </a:r>
            <a:r>
              <a:rPr lang="en-GB" b="1" dirty="0" smtClean="0"/>
              <a:t>recruitment of </a:t>
            </a:r>
            <a:r>
              <a:rPr lang="en-GB" b="1" dirty="0" err="1" smtClean="0"/>
              <a:t>monocytes</a:t>
            </a:r>
            <a:r>
              <a:rPr lang="en-GB" dirty="0" smtClean="0"/>
              <a:t> (from the circulation), </a:t>
            </a:r>
            <a:r>
              <a:rPr lang="en-GB" b="1" dirty="0" smtClean="0"/>
              <a:t>local proliferation of macrophages</a:t>
            </a:r>
            <a:r>
              <a:rPr lang="en-GB" dirty="0" smtClean="0"/>
              <a:t> (after emigration from the bloodstream) and </a:t>
            </a:r>
            <a:r>
              <a:rPr lang="en-GB" b="1" dirty="0" smtClean="0"/>
              <a:t>immobilisation of macrophages</a:t>
            </a:r>
            <a:r>
              <a:rPr lang="en-GB" dirty="0" smtClean="0"/>
              <a:t> within the site of inflammation.</a:t>
            </a:r>
            <a:endParaRPr lang="en-US" dirty="0" smtClean="0"/>
          </a:p>
          <a:p>
            <a:endParaRPr lang="en-US"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0000" lnSpcReduction="20000"/>
          </a:bodyPr>
          <a:lstStyle/>
          <a:p>
            <a:pPr>
              <a:buNone/>
            </a:pPr>
            <a:r>
              <a:rPr lang="en-GB" b="1" dirty="0" smtClean="0"/>
              <a:t>Lymphocytes </a:t>
            </a:r>
            <a:endParaRPr lang="en-US" dirty="0" smtClean="0"/>
          </a:p>
          <a:p>
            <a:r>
              <a:rPr lang="en-GB" dirty="0" smtClean="0"/>
              <a:t>Lymphocytes are mobilized in both antibody mediated and cell mediated immune reactions. </a:t>
            </a:r>
          </a:p>
          <a:p>
            <a:r>
              <a:rPr lang="en-GB" dirty="0" smtClean="0"/>
              <a:t>The lymphocytes are dominant and local tissue cells show degeneration. There is attempted healing with regeneration and fibrosis.</a:t>
            </a:r>
            <a:endParaRPr lang="en-US" dirty="0" smtClean="0"/>
          </a:p>
          <a:p>
            <a:r>
              <a:rPr lang="en-GB" dirty="0" smtClean="0"/>
              <a:t>Antigen stimulated (effector and memory) T and B lymphocytes migrate into inflammatory sites under the influence of adhesion molecules and </a:t>
            </a:r>
            <a:r>
              <a:rPr lang="en-GB" dirty="0" err="1" smtClean="0"/>
              <a:t>chemokines</a:t>
            </a:r>
            <a:r>
              <a:rPr lang="en-GB" dirty="0" smtClean="0"/>
              <a:t>.</a:t>
            </a:r>
          </a:p>
          <a:p>
            <a:r>
              <a:rPr lang="en-GB" dirty="0" smtClean="0"/>
              <a:t>Cytokines (from activated macrophages) and </a:t>
            </a:r>
            <a:r>
              <a:rPr lang="en-GB" dirty="0" err="1" smtClean="0"/>
              <a:t>chemokines</a:t>
            </a:r>
            <a:r>
              <a:rPr lang="en-GB" dirty="0" smtClean="0"/>
              <a:t> promote recruitment of leucocytes. </a:t>
            </a:r>
            <a:endParaRPr lang="en-US" dirty="0" smtClean="0"/>
          </a:p>
          <a:p>
            <a:r>
              <a:rPr lang="en-GB" dirty="0" smtClean="0"/>
              <a:t>Lymphocytes and macrophages interact in bidirectional way and play a significant role in chronic inflammation. </a:t>
            </a:r>
          </a:p>
          <a:p>
            <a:r>
              <a:rPr lang="en-GB" dirty="0" smtClean="0"/>
              <a:t>Macrophages display antigens to the T cells and produce membrane molecules and cytokines. Activated T cells produce cytokines which activate macrophages. </a:t>
            </a:r>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lstStyle/>
          <a:p>
            <a:pPr>
              <a:buNone/>
            </a:pPr>
            <a:r>
              <a:rPr lang="en-GB" b="1" dirty="0" smtClean="0"/>
              <a:t>B. Chronic Inflammation </a:t>
            </a:r>
            <a:endParaRPr lang="en-US" dirty="0" smtClean="0"/>
          </a:p>
          <a:p>
            <a:r>
              <a:rPr lang="en-GB" dirty="0" smtClean="0"/>
              <a:t>Chronic inflammation takes a longer period of time (weeks to years) and usually occurs when an agent of acute inflammation persists for a long time or when an agent induces chronic inflammation from the beginning. </a:t>
            </a:r>
          </a:p>
          <a:p>
            <a:r>
              <a:rPr lang="en-GB" dirty="0" smtClean="0"/>
              <a:t>The main features are chronic inflammatory cells and cell proliferation. </a:t>
            </a:r>
            <a:endParaRPr lang="en-US" dirty="0" smtClean="0"/>
          </a:p>
          <a:p>
            <a:endParaRPr lang="en-US"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7500" lnSpcReduction="20000"/>
          </a:bodyPr>
          <a:lstStyle/>
          <a:p>
            <a:pPr>
              <a:buNone/>
            </a:pPr>
            <a:r>
              <a:rPr lang="en-GB" b="1" dirty="0" smtClean="0"/>
              <a:t>Plasma cells </a:t>
            </a:r>
            <a:r>
              <a:rPr lang="en-GB" dirty="0" smtClean="0"/>
              <a:t> </a:t>
            </a:r>
            <a:endParaRPr lang="en-US" dirty="0" smtClean="0"/>
          </a:p>
          <a:p>
            <a:r>
              <a:rPr lang="en-GB" dirty="0" smtClean="0"/>
              <a:t>Plasma cells develop from activated B lymphocytes and produce antibody directed either against persistent antigen in the inflammatory site or against altered tissue components </a:t>
            </a:r>
            <a:endParaRPr lang="en-US" dirty="0" smtClean="0"/>
          </a:p>
          <a:p>
            <a:pPr>
              <a:buNone/>
            </a:pPr>
            <a:r>
              <a:rPr lang="en-GB" b="1" dirty="0" err="1" smtClean="0"/>
              <a:t>Oesinophils</a:t>
            </a:r>
            <a:r>
              <a:rPr lang="en-GB" b="1" dirty="0" smtClean="0"/>
              <a:t> </a:t>
            </a:r>
            <a:endParaRPr lang="en-US" dirty="0" smtClean="0"/>
          </a:p>
          <a:p>
            <a:r>
              <a:rPr lang="en-GB" dirty="0" err="1" smtClean="0"/>
              <a:t>Oesinophils</a:t>
            </a:r>
            <a:r>
              <a:rPr lang="en-GB" dirty="0" smtClean="0"/>
              <a:t> are abundant in immune reactions mediated by </a:t>
            </a:r>
            <a:r>
              <a:rPr lang="en-GB" dirty="0" err="1" smtClean="0"/>
              <a:t>IgE</a:t>
            </a:r>
            <a:r>
              <a:rPr lang="en-GB" dirty="0" smtClean="0"/>
              <a:t> and in parasitic infections. </a:t>
            </a:r>
          </a:p>
          <a:p>
            <a:r>
              <a:rPr lang="en-GB" dirty="0" smtClean="0"/>
              <a:t>Recruitment involves </a:t>
            </a:r>
            <a:r>
              <a:rPr lang="en-GB" dirty="0" err="1" smtClean="0"/>
              <a:t>extravasation</a:t>
            </a:r>
            <a:r>
              <a:rPr lang="en-GB" dirty="0" smtClean="0"/>
              <a:t> from blood and their migration into tissue by processes similar to other leucocytes. </a:t>
            </a:r>
            <a:endParaRPr lang="en-US" dirty="0" smtClean="0"/>
          </a:p>
          <a:p>
            <a:pPr>
              <a:buNone/>
            </a:pPr>
            <a:r>
              <a:rPr lang="en-GB" b="1" dirty="0" smtClean="0"/>
              <a:t>Mast cells </a:t>
            </a:r>
            <a:endParaRPr lang="en-US" dirty="0" smtClean="0"/>
          </a:p>
          <a:p>
            <a:r>
              <a:rPr lang="en-GB" dirty="0" smtClean="0"/>
              <a:t>Mast cells are widely distributed in connective tissues and participate in both acute and persistent inflammatory reactions.  </a:t>
            </a:r>
            <a:endParaRPr lang="en-US" dirty="0" smtClean="0"/>
          </a:p>
          <a:p>
            <a:endParaRPr lang="en-US"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Causes of tissue damage in </a:t>
            </a:r>
            <a:r>
              <a:rPr lang="en-GB" b="1" dirty="0" err="1" smtClean="0"/>
              <a:t>ci</a:t>
            </a:r>
            <a:r>
              <a:rPr lang="en-US" dirty="0" smtClean="0"/>
              <a:t/>
            </a:r>
            <a:br>
              <a:rPr lang="en-US" dirty="0" smtClean="0"/>
            </a:br>
            <a:endParaRPr lang="en-US" dirty="0"/>
          </a:p>
        </p:txBody>
      </p:sp>
      <p:sp>
        <p:nvSpPr>
          <p:cNvPr id="6" name="Content Placeholder 5"/>
          <p:cNvSpPr>
            <a:spLocks noGrp="1"/>
          </p:cNvSpPr>
          <p:nvPr>
            <p:ph sz="quarter" idx="1"/>
          </p:nvPr>
        </p:nvSpPr>
        <p:spPr/>
        <p:txBody>
          <a:bodyPr/>
          <a:lstStyle/>
          <a:p>
            <a:pPr lvl="0">
              <a:buFont typeface="Wingdings" pitchFamily="2" charset="2"/>
              <a:buChar char="v"/>
            </a:pPr>
            <a:r>
              <a:rPr lang="en-GB" dirty="0" smtClean="0"/>
              <a:t>Products of activated macrophages </a:t>
            </a:r>
            <a:endParaRPr lang="en-US" dirty="0" smtClean="0"/>
          </a:p>
          <a:p>
            <a:pPr lvl="0">
              <a:buFont typeface="Wingdings" pitchFamily="2" charset="2"/>
              <a:buChar char="v"/>
            </a:pPr>
            <a:r>
              <a:rPr lang="en-GB" dirty="0" smtClean="0"/>
              <a:t>Necrotic tissue – through activation of kinin, coagulation, complement and </a:t>
            </a:r>
            <a:r>
              <a:rPr lang="en-GB" dirty="0" err="1" smtClean="0"/>
              <a:t>fibrinolytic</a:t>
            </a:r>
            <a:r>
              <a:rPr lang="en-GB" dirty="0" smtClean="0"/>
              <a:t> systems </a:t>
            </a:r>
            <a:endParaRPr lang="en-US" dirty="0" smtClean="0"/>
          </a:p>
          <a:p>
            <a:pPr lvl="0">
              <a:buFont typeface="Wingdings" pitchFamily="2" charset="2"/>
              <a:buChar char="v"/>
            </a:pPr>
            <a:r>
              <a:rPr lang="en-GB" dirty="0" smtClean="0"/>
              <a:t>Tissue destruction-ongoing destruction activates mediators of inflammation</a:t>
            </a:r>
            <a:endParaRPr lang="en-US" dirty="0" smtClean="0"/>
          </a:p>
          <a:p>
            <a:endParaRPr lang="en-US"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
            </a:r>
            <a:br>
              <a:rPr lang="en-GB" b="1" dirty="0" smtClean="0"/>
            </a:br>
            <a:r>
              <a:rPr lang="en-GB" b="1" dirty="0" smtClean="0"/>
              <a:t>General (morphologic) features </a:t>
            </a:r>
            <a:r>
              <a:rPr lang="en-US" b="1" dirty="0" smtClean="0"/>
              <a:t/>
            </a:r>
            <a:br>
              <a:rPr lang="en-US" b="1" dirty="0" smtClean="0"/>
            </a:br>
            <a:endParaRPr lang="en-US" dirty="0"/>
          </a:p>
        </p:txBody>
      </p:sp>
      <p:sp>
        <p:nvSpPr>
          <p:cNvPr id="6" name="Content Placeholder 5"/>
          <p:cNvSpPr>
            <a:spLocks noGrp="1"/>
          </p:cNvSpPr>
          <p:nvPr>
            <p:ph sz="quarter" idx="1"/>
          </p:nvPr>
        </p:nvSpPr>
        <p:spPr/>
        <p:txBody>
          <a:bodyPr/>
          <a:lstStyle/>
          <a:p>
            <a:r>
              <a:rPr lang="en-GB" dirty="0" smtClean="0"/>
              <a:t>These features include – </a:t>
            </a:r>
            <a:endParaRPr lang="en-US" dirty="0" smtClean="0"/>
          </a:p>
          <a:p>
            <a:pPr lvl="0">
              <a:buFont typeface="Wingdings" pitchFamily="2" charset="2"/>
              <a:buChar char="v"/>
            </a:pPr>
            <a:r>
              <a:rPr lang="en-GB" dirty="0" smtClean="0"/>
              <a:t>Mononuclear cell infiltration</a:t>
            </a:r>
            <a:endParaRPr lang="en-US" dirty="0" smtClean="0"/>
          </a:p>
          <a:p>
            <a:pPr lvl="0">
              <a:buFont typeface="Wingdings" pitchFamily="2" charset="2"/>
              <a:buChar char="v"/>
            </a:pPr>
            <a:r>
              <a:rPr lang="en-GB" dirty="0" smtClean="0"/>
              <a:t>Tissues destruction/necrosis </a:t>
            </a:r>
            <a:endParaRPr lang="en-US" dirty="0" smtClean="0"/>
          </a:p>
          <a:p>
            <a:pPr lvl="0">
              <a:buFont typeface="Wingdings" pitchFamily="2" charset="2"/>
              <a:buChar char="v"/>
            </a:pPr>
            <a:r>
              <a:rPr lang="en-GB" dirty="0" smtClean="0"/>
              <a:t>Proliferative changes/granulation</a:t>
            </a:r>
            <a:endParaRPr lang="en-US" dirty="0" smtClean="0"/>
          </a:p>
          <a:p>
            <a:endParaRPr lang="en-US"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1. Mononuclear cell infiltration</a:t>
            </a:r>
            <a:r>
              <a:rPr lang="en-US" b="1" dirty="0" smtClean="0"/>
              <a:t/>
            </a:r>
            <a:br>
              <a:rPr lang="en-US" b="1" dirty="0" smtClean="0"/>
            </a:br>
            <a:endParaRPr lang="en-US" dirty="0"/>
          </a:p>
        </p:txBody>
      </p:sp>
      <p:sp>
        <p:nvSpPr>
          <p:cNvPr id="6" name="Content Placeholder 5"/>
          <p:cNvSpPr>
            <a:spLocks noGrp="1"/>
          </p:cNvSpPr>
          <p:nvPr>
            <p:ph sz="quarter" idx="1"/>
          </p:nvPr>
        </p:nvSpPr>
        <p:spPr/>
        <p:txBody>
          <a:bodyPr>
            <a:normAutofit fontScale="77500" lnSpcReduction="20000"/>
          </a:bodyPr>
          <a:lstStyle/>
          <a:p>
            <a:r>
              <a:rPr lang="en-GB" dirty="0" smtClean="0"/>
              <a:t>The important cells are the macrophages and </a:t>
            </a:r>
            <a:r>
              <a:rPr lang="en-GB" dirty="0" err="1" smtClean="0"/>
              <a:t>lymphocytes.Other</a:t>
            </a:r>
            <a:r>
              <a:rPr lang="en-GB" dirty="0" smtClean="0"/>
              <a:t> cells include plasma cells, eosinophils and mast cells. </a:t>
            </a:r>
          </a:p>
          <a:p>
            <a:r>
              <a:rPr lang="en-GB" dirty="0" smtClean="0"/>
              <a:t>Blood </a:t>
            </a:r>
            <a:r>
              <a:rPr lang="en-GB" dirty="0" err="1" smtClean="0"/>
              <a:t>monocytes</a:t>
            </a:r>
            <a:r>
              <a:rPr lang="en-GB" dirty="0" smtClean="0"/>
              <a:t> reach the </a:t>
            </a:r>
            <a:r>
              <a:rPr lang="en-GB" dirty="0" err="1" smtClean="0"/>
              <a:t>extravascular</a:t>
            </a:r>
            <a:r>
              <a:rPr lang="en-GB" dirty="0" smtClean="0"/>
              <a:t> space and transform into tissue macrophages.</a:t>
            </a:r>
            <a:endParaRPr lang="en-US" dirty="0" smtClean="0"/>
          </a:p>
          <a:p>
            <a:r>
              <a:rPr lang="en-GB" dirty="0" smtClean="0"/>
              <a:t>The macrophages are the most cells in CI as they are highly </a:t>
            </a:r>
            <a:r>
              <a:rPr lang="en-GB" dirty="0" err="1" smtClean="0"/>
              <a:t>phagocytic</a:t>
            </a:r>
            <a:r>
              <a:rPr lang="en-GB" dirty="0" smtClean="0"/>
              <a:t>, can proliferate locally, respond to </a:t>
            </a:r>
            <a:r>
              <a:rPr lang="en-GB" dirty="0" err="1" smtClean="0"/>
              <a:t>chemotaxis</a:t>
            </a:r>
            <a:r>
              <a:rPr lang="en-GB" dirty="0" smtClean="0"/>
              <a:t> and survive longer at the site of inflammation. </a:t>
            </a:r>
          </a:p>
          <a:p>
            <a:r>
              <a:rPr lang="en-GB" dirty="0" smtClean="0"/>
              <a:t>Cytokines and bacterial endotoxins activate the macrophages which biologically active substances acid and neutral </a:t>
            </a:r>
            <a:r>
              <a:rPr lang="en-GB" dirty="0" err="1" smtClean="0"/>
              <a:t>proetases</a:t>
            </a:r>
            <a:r>
              <a:rPr lang="en-GB" dirty="0" smtClean="0"/>
              <a:t> and metabolites that bring about tissue destruction, </a:t>
            </a:r>
            <a:r>
              <a:rPr lang="en-GB" dirty="0" err="1" smtClean="0"/>
              <a:t>neovascularization</a:t>
            </a:r>
            <a:r>
              <a:rPr lang="en-GB" dirty="0" smtClean="0"/>
              <a:t> and fibrosis.  </a:t>
            </a:r>
          </a:p>
          <a:p>
            <a:r>
              <a:rPr lang="en-GB" dirty="0" smtClean="0"/>
              <a:t>Lymphocytes and macrophages influence each other and release mediators of inflammation.</a:t>
            </a:r>
            <a:endParaRPr lang="en-US" dirty="0" smtClean="0"/>
          </a:p>
          <a:p>
            <a:endParaRPr lang="en-US"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2. Tissue destruction and Necrosis</a:t>
            </a:r>
            <a:r>
              <a:rPr lang="en-US" b="1" dirty="0" smtClean="0"/>
              <a:t/>
            </a:r>
            <a:br>
              <a:rPr lang="en-US" b="1" dirty="0" smtClean="0"/>
            </a:br>
            <a:endParaRPr lang="en-US" dirty="0"/>
          </a:p>
        </p:txBody>
      </p:sp>
      <p:sp>
        <p:nvSpPr>
          <p:cNvPr id="6" name="Content Placeholder 5"/>
          <p:cNvSpPr>
            <a:spLocks noGrp="1"/>
          </p:cNvSpPr>
          <p:nvPr>
            <p:ph sz="quarter" idx="1"/>
          </p:nvPr>
        </p:nvSpPr>
        <p:spPr/>
        <p:txBody>
          <a:bodyPr>
            <a:normAutofit/>
          </a:bodyPr>
          <a:lstStyle/>
          <a:p>
            <a:r>
              <a:rPr lang="en-GB" dirty="0" smtClean="0"/>
              <a:t>This results from the effects of activated macrophages that release active substances.</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3. Proliferation/Granulation</a:t>
            </a:r>
            <a:r>
              <a:rPr lang="en-US" dirty="0" smtClean="0"/>
              <a:t/>
            </a:r>
            <a:br>
              <a:rPr lang="en-US" dirty="0" smtClean="0"/>
            </a:br>
            <a:endParaRPr lang="en-US" dirty="0"/>
          </a:p>
        </p:txBody>
      </p:sp>
      <p:sp>
        <p:nvSpPr>
          <p:cNvPr id="6" name="Content Placeholder 5"/>
          <p:cNvSpPr>
            <a:spLocks noGrp="1"/>
          </p:cNvSpPr>
          <p:nvPr>
            <p:ph sz="quarter" idx="1"/>
          </p:nvPr>
        </p:nvSpPr>
        <p:spPr/>
        <p:txBody>
          <a:bodyPr/>
          <a:lstStyle/>
          <a:p>
            <a:r>
              <a:rPr lang="en-GB" dirty="0" smtClean="0"/>
              <a:t>Following necrosis there is proliferation of small blood vessels and fibroblasts resulting in formation of inflammatory granulation tissue. </a:t>
            </a:r>
          </a:p>
          <a:p>
            <a:r>
              <a:rPr lang="en-GB" dirty="0" smtClean="0"/>
              <a:t>There are attempts at healing by connective tissue replacement of the damaged tissue accompanied by proliferation of small blood vessels (</a:t>
            </a:r>
            <a:r>
              <a:rPr lang="en-GB" b="1" dirty="0" smtClean="0"/>
              <a:t>angiogenesis</a:t>
            </a:r>
            <a:r>
              <a:rPr lang="en-GB" dirty="0" smtClean="0"/>
              <a:t>) and </a:t>
            </a:r>
            <a:r>
              <a:rPr lang="en-GB" b="1" dirty="0" smtClean="0"/>
              <a:t>fibrosis</a:t>
            </a:r>
            <a:r>
              <a:rPr lang="en-GB"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
            </a:r>
            <a:br>
              <a:rPr lang="en-GB" b="1" dirty="0" smtClean="0"/>
            </a:br>
            <a:r>
              <a:rPr lang="en-GB" b="1" dirty="0" smtClean="0"/>
              <a:t>Types of chronic inflammation</a:t>
            </a:r>
            <a:r>
              <a:rPr lang="en-US" b="1" dirty="0" smtClean="0"/>
              <a:t/>
            </a:r>
            <a:br>
              <a:rPr lang="en-US" b="1" dirty="0" smtClean="0"/>
            </a:br>
            <a:endParaRPr lang="en-US" dirty="0"/>
          </a:p>
        </p:txBody>
      </p:sp>
      <p:sp>
        <p:nvSpPr>
          <p:cNvPr id="6" name="Content Placeholder 5"/>
          <p:cNvSpPr>
            <a:spLocks noGrp="1"/>
          </p:cNvSpPr>
          <p:nvPr>
            <p:ph sz="quarter" idx="1"/>
          </p:nvPr>
        </p:nvSpPr>
        <p:spPr/>
        <p:txBody>
          <a:bodyPr>
            <a:normAutofit/>
          </a:bodyPr>
          <a:lstStyle/>
          <a:p>
            <a:r>
              <a:rPr lang="en-GB" dirty="0" smtClean="0"/>
              <a:t>There are two types: -</a:t>
            </a:r>
            <a:endParaRPr lang="en-US" dirty="0" smtClean="0"/>
          </a:p>
          <a:p>
            <a:pPr lvl="0">
              <a:buFont typeface="Wingdings" pitchFamily="2" charset="2"/>
              <a:buChar char="v"/>
            </a:pPr>
            <a:r>
              <a:rPr lang="en-GB" dirty="0" smtClean="0"/>
              <a:t>Non-specific – there is non-specific inflammatory cell infiltration e.g. chronic </a:t>
            </a:r>
            <a:r>
              <a:rPr lang="en-GB" dirty="0" err="1" smtClean="0"/>
              <a:t>osteomyelitis</a:t>
            </a:r>
            <a:r>
              <a:rPr lang="en-GB" dirty="0" smtClean="0"/>
              <a:t>, lung abscess, and chronic ulcer.</a:t>
            </a:r>
            <a:endParaRPr lang="en-US" dirty="0" smtClean="0"/>
          </a:p>
          <a:p>
            <a:pPr lvl="0">
              <a:buFont typeface="Wingdings" pitchFamily="2" charset="2"/>
              <a:buChar char="v"/>
            </a:pPr>
            <a:r>
              <a:rPr lang="en-GB" dirty="0" smtClean="0"/>
              <a:t>Specific/</a:t>
            </a:r>
            <a:r>
              <a:rPr lang="en-GB" dirty="0" err="1" smtClean="0"/>
              <a:t>granulomatous</a:t>
            </a:r>
            <a:r>
              <a:rPr lang="en-GB" dirty="0" smtClean="0"/>
              <a:t> – there is characteristic tissue response with formation of </a:t>
            </a:r>
            <a:r>
              <a:rPr lang="en-GB" dirty="0" err="1" smtClean="0"/>
              <a:t>granulomas</a:t>
            </a:r>
            <a:r>
              <a:rPr lang="en-GB" dirty="0" smtClean="0"/>
              <a:t> e.g. tuberculosis, leprosy, syphilis, </a:t>
            </a:r>
            <a:r>
              <a:rPr lang="en-GB" dirty="0" err="1" smtClean="0"/>
              <a:t>sarcoidosis</a:t>
            </a:r>
            <a:r>
              <a:rPr lang="en-GB" dirty="0" smtClean="0"/>
              <a:t>, </a:t>
            </a:r>
            <a:r>
              <a:rPr lang="en-GB" dirty="0" err="1" smtClean="0"/>
              <a:t>actinomycosis</a:t>
            </a:r>
            <a:r>
              <a:rPr lang="en-GB"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
            </a:r>
            <a:br>
              <a:rPr lang="en-GB" b="1" dirty="0" smtClean="0"/>
            </a:br>
            <a:r>
              <a:rPr lang="en-GB" b="1" dirty="0" smtClean="0"/>
              <a:t>Granulomatous inflammation</a:t>
            </a:r>
            <a:r>
              <a:rPr lang="en-US" b="1" dirty="0" smtClean="0"/>
              <a:t/>
            </a:r>
            <a:br>
              <a:rPr lang="en-US" b="1" dirty="0" smtClean="0"/>
            </a:br>
            <a:endParaRPr lang="en-US" dirty="0"/>
          </a:p>
        </p:txBody>
      </p:sp>
      <p:sp>
        <p:nvSpPr>
          <p:cNvPr id="6" name="Content Placeholder 5"/>
          <p:cNvSpPr>
            <a:spLocks noGrp="1"/>
          </p:cNvSpPr>
          <p:nvPr>
            <p:ph sz="quarter" idx="1"/>
          </p:nvPr>
        </p:nvSpPr>
        <p:spPr/>
        <p:txBody>
          <a:bodyPr>
            <a:normAutofit fontScale="77500" lnSpcReduction="20000"/>
          </a:bodyPr>
          <a:lstStyle/>
          <a:p>
            <a:r>
              <a:rPr lang="en-GB" dirty="0" smtClean="0"/>
              <a:t>Granulomatous inflammation is a unique chronic inflammatory reaction characterized by focal accumulation of activated macrophages which often an epithelial-like cells that accumulate in small clusters </a:t>
            </a:r>
            <a:r>
              <a:rPr lang="en-GB" dirty="0" err="1" smtClean="0"/>
              <a:t>sorrouded</a:t>
            </a:r>
            <a:r>
              <a:rPr lang="en-GB" dirty="0" smtClean="0"/>
              <a:t> by lymphocytes. </a:t>
            </a:r>
          </a:p>
          <a:p>
            <a:r>
              <a:rPr lang="en-GB" dirty="0" smtClean="0"/>
              <a:t>These clusters are called </a:t>
            </a:r>
            <a:r>
              <a:rPr lang="en-GB" b="1" dirty="0" err="1" smtClean="0"/>
              <a:t>granulomas</a:t>
            </a:r>
            <a:r>
              <a:rPr lang="en-GB" dirty="0" smtClean="0"/>
              <a:t>.</a:t>
            </a:r>
          </a:p>
          <a:p>
            <a:r>
              <a:rPr lang="en-GB" dirty="0" smtClean="0"/>
              <a:t>A </a:t>
            </a:r>
            <a:r>
              <a:rPr lang="en-GB" b="1" dirty="0" err="1" smtClean="0"/>
              <a:t>granuloma</a:t>
            </a:r>
            <a:r>
              <a:rPr lang="en-GB" dirty="0" smtClean="0"/>
              <a:t> is a </a:t>
            </a:r>
            <a:r>
              <a:rPr lang="en-GB" b="1" dirty="0" smtClean="0"/>
              <a:t>circumscribed</a:t>
            </a:r>
            <a:r>
              <a:rPr lang="en-GB" dirty="0" smtClean="0"/>
              <a:t>, </a:t>
            </a:r>
            <a:r>
              <a:rPr lang="en-GB" b="1" dirty="0" smtClean="0"/>
              <a:t>tinny lesion about 1 mm in</a:t>
            </a:r>
            <a:r>
              <a:rPr lang="en-GB" dirty="0" smtClean="0"/>
              <a:t> diameter composed of a collection of modified macrophages. </a:t>
            </a:r>
          </a:p>
          <a:p>
            <a:r>
              <a:rPr lang="en-GB" dirty="0" smtClean="0"/>
              <a:t>It is a focus of chronic inflammation consisting of a microscopic aggregation of macrophages that are transformed into epithelium-like cells surrounded by a collar of mononuclear cells.</a:t>
            </a:r>
            <a:endParaRPr lang="en-US" dirty="0" smtClean="0"/>
          </a:p>
          <a:p>
            <a:r>
              <a:rPr lang="en-GB" dirty="0" err="1" smtClean="0"/>
              <a:t>Granulomas</a:t>
            </a:r>
            <a:r>
              <a:rPr lang="en-GB" dirty="0" smtClean="0"/>
              <a:t> have </a:t>
            </a:r>
            <a:r>
              <a:rPr lang="en-GB" b="1" dirty="0" smtClean="0"/>
              <a:t>giant cells</a:t>
            </a:r>
            <a:r>
              <a:rPr lang="en-GB" dirty="0" smtClean="0"/>
              <a:t> ,</a:t>
            </a:r>
            <a:r>
              <a:rPr lang="en-GB" b="1" dirty="0" smtClean="0"/>
              <a:t> necrosis</a:t>
            </a:r>
            <a:r>
              <a:rPr lang="en-GB" dirty="0" smtClean="0"/>
              <a:t> and </a:t>
            </a:r>
            <a:r>
              <a:rPr lang="en-GB" b="1" dirty="0" smtClean="0"/>
              <a:t>fibrosis</a:t>
            </a:r>
            <a:r>
              <a:rPr lang="en-GB"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85000" lnSpcReduction="20000"/>
          </a:bodyPr>
          <a:lstStyle/>
          <a:p>
            <a:r>
              <a:rPr lang="en-GB" dirty="0" smtClean="0"/>
              <a:t>Granuloma formation occurs due to presence of poorly indigestible irritants e.g. </a:t>
            </a:r>
            <a:r>
              <a:rPr lang="en-GB" i="1" dirty="0" smtClean="0"/>
              <a:t>Mycobacterium tuberculosis, Mycobacterium </a:t>
            </a:r>
            <a:r>
              <a:rPr lang="en-GB" i="1" dirty="0" err="1" smtClean="0"/>
              <a:t>leprae</a:t>
            </a:r>
            <a:r>
              <a:rPr lang="en-GB" i="1" dirty="0" smtClean="0"/>
              <a:t>,</a:t>
            </a:r>
            <a:r>
              <a:rPr lang="en-GB" dirty="0" smtClean="0"/>
              <a:t> , silica, talc and effects of cell-mediated immunity to the irritants.</a:t>
            </a:r>
            <a:endParaRPr lang="en-US" dirty="0" smtClean="0"/>
          </a:p>
          <a:p>
            <a:r>
              <a:rPr lang="en-GB" dirty="0" smtClean="0"/>
              <a:t>There are </a:t>
            </a:r>
            <a:r>
              <a:rPr lang="en-GB" b="1" dirty="0" smtClean="0"/>
              <a:t>two types</a:t>
            </a:r>
            <a:r>
              <a:rPr lang="en-GB" dirty="0" smtClean="0"/>
              <a:t> of </a:t>
            </a:r>
            <a:r>
              <a:rPr lang="en-GB" dirty="0" err="1" smtClean="0"/>
              <a:t>granulomas</a:t>
            </a:r>
            <a:r>
              <a:rPr lang="en-GB" dirty="0" smtClean="0"/>
              <a:t> namely – </a:t>
            </a:r>
            <a:r>
              <a:rPr lang="en-GB" b="1" dirty="0" smtClean="0"/>
              <a:t>foreign body </a:t>
            </a:r>
            <a:r>
              <a:rPr lang="en-GB" b="1" dirty="0" err="1" smtClean="0"/>
              <a:t>granulomas</a:t>
            </a:r>
            <a:r>
              <a:rPr lang="en-GB" dirty="0" smtClean="0"/>
              <a:t> resulting from inert foreign bodies such as talc and sutures and </a:t>
            </a:r>
            <a:r>
              <a:rPr lang="en-GB" b="1" dirty="0" smtClean="0"/>
              <a:t>immune </a:t>
            </a:r>
            <a:r>
              <a:rPr lang="en-GB" b="1" dirty="0" err="1" smtClean="0"/>
              <a:t>granulomas</a:t>
            </a:r>
            <a:r>
              <a:rPr lang="en-GB" dirty="0" smtClean="0"/>
              <a:t> formed by T-cell mediated reactions to poorly degradable antigens e.g. the tubercle formed in the lungs by the bacillus of it in tuberculosis. </a:t>
            </a:r>
          </a:p>
          <a:p>
            <a:r>
              <a:rPr lang="en-GB" dirty="0" smtClean="0"/>
              <a:t>Other examples of immune </a:t>
            </a:r>
            <a:r>
              <a:rPr lang="en-GB" dirty="0" err="1" smtClean="0"/>
              <a:t>granulomatous</a:t>
            </a:r>
            <a:r>
              <a:rPr lang="en-GB" dirty="0" smtClean="0"/>
              <a:t> diseases are leprosy (nodules), syphilis (</a:t>
            </a:r>
            <a:r>
              <a:rPr lang="en-GB" dirty="0" err="1" smtClean="0"/>
              <a:t>gumma</a:t>
            </a:r>
            <a:r>
              <a:rPr lang="en-GB" dirty="0" smtClean="0"/>
              <a:t>), </a:t>
            </a:r>
            <a:r>
              <a:rPr lang="en-GB" dirty="0" err="1" smtClean="0"/>
              <a:t>schistosomiasis</a:t>
            </a:r>
            <a:r>
              <a:rPr lang="en-GB" dirty="0" smtClean="0"/>
              <a:t> and </a:t>
            </a:r>
            <a:r>
              <a:rPr lang="en-GB" dirty="0" err="1" smtClean="0"/>
              <a:t>sarcoidosis</a:t>
            </a:r>
            <a:endParaRPr lang="en-US"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
            </a:r>
            <a:br>
              <a:rPr lang="en-GB" b="1" dirty="0" smtClean="0"/>
            </a:br>
            <a:r>
              <a:rPr lang="en-GB" b="1" dirty="0" smtClean="0"/>
              <a:t>Histological appearance of chronic inflammation</a:t>
            </a:r>
            <a:r>
              <a:rPr lang="en-US" dirty="0" smtClean="0"/>
              <a:t/>
            </a:r>
            <a:br>
              <a:rPr lang="en-US" dirty="0" smtClean="0"/>
            </a:br>
            <a:endParaRPr lang="en-US" dirty="0"/>
          </a:p>
        </p:txBody>
      </p:sp>
      <p:sp>
        <p:nvSpPr>
          <p:cNvPr id="6" name="Content Placeholder 5"/>
          <p:cNvSpPr>
            <a:spLocks noGrp="1"/>
          </p:cNvSpPr>
          <p:nvPr>
            <p:ph sz="quarter" idx="1"/>
          </p:nvPr>
        </p:nvSpPr>
        <p:spPr/>
        <p:txBody>
          <a:bodyPr>
            <a:normAutofit fontScale="92500" lnSpcReduction="10000"/>
          </a:bodyPr>
          <a:lstStyle/>
          <a:p>
            <a:pPr>
              <a:buFont typeface="Wingdings" pitchFamily="2" charset="2"/>
              <a:buChar char="v"/>
            </a:pPr>
            <a:r>
              <a:rPr lang="en-GB" dirty="0" smtClean="0"/>
              <a:t>It varies with the causative agent but share few characteristics</a:t>
            </a:r>
            <a:endParaRPr lang="en-US" dirty="0" smtClean="0"/>
          </a:p>
          <a:p>
            <a:r>
              <a:rPr lang="en-GB" dirty="0" smtClean="0"/>
              <a:t>The reaction is more </a:t>
            </a:r>
            <a:r>
              <a:rPr lang="en-GB" b="1" dirty="0" smtClean="0"/>
              <a:t>productive</a:t>
            </a:r>
            <a:r>
              <a:rPr lang="en-GB" dirty="0" smtClean="0"/>
              <a:t> than </a:t>
            </a:r>
            <a:r>
              <a:rPr lang="en-GB" b="1" dirty="0" err="1" smtClean="0"/>
              <a:t>exudative</a:t>
            </a:r>
            <a:endParaRPr lang="en-US" dirty="0" smtClean="0"/>
          </a:p>
          <a:p>
            <a:pPr lvl="0"/>
            <a:r>
              <a:rPr lang="en-GB" dirty="0" smtClean="0"/>
              <a:t>Destruction of the tissue and resulting inflammation proceed at the same time as attempted repair.</a:t>
            </a:r>
            <a:endParaRPr lang="en-US" dirty="0" smtClean="0"/>
          </a:p>
          <a:p>
            <a:pPr lvl="0"/>
            <a:r>
              <a:rPr lang="en-GB" dirty="0" err="1" smtClean="0"/>
              <a:t>Phleomorphic</a:t>
            </a:r>
            <a:r>
              <a:rPr lang="en-GB" dirty="0" smtClean="0"/>
              <a:t> reaction (mixed cells), which is the histological characteristic feature of chronic inflammation.</a:t>
            </a:r>
            <a:endParaRPr lang="en-US" dirty="0" smtClean="0"/>
          </a:p>
          <a:p>
            <a:pPr lvl="0"/>
            <a:r>
              <a:rPr lang="en-GB" dirty="0" smtClean="0"/>
              <a:t>Suppuration and necrosis</a:t>
            </a:r>
            <a:endParaRPr lang="en-US" dirty="0" smtClean="0"/>
          </a:p>
          <a:p>
            <a:pPr lvl="0"/>
            <a:r>
              <a:rPr lang="en-GB" dirty="0" smtClean="0"/>
              <a:t>Non-specific microscopic appearance.</a:t>
            </a:r>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Cont.</a:t>
            </a:r>
            <a:r>
              <a:rPr lang="en-US" b="1" dirty="0" smtClean="0"/>
              <a:t/>
            </a:r>
            <a:br>
              <a:rPr lang="en-US" b="1" dirty="0" smtClean="0"/>
            </a:br>
            <a:endParaRPr lang="en-US" dirty="0"/>
          </a:p>
        </p:txBody>
      </p:sp>
      <p:sp>
        <p:nvSpPr>
          <p:cNvPr id="6" name="Content Placeholder 5"/>
          <p:cNvSpPr>
            <a:spLocks noGrp="1"/>
          </p:cNvSpPr>
          <p:nvPr>
            <p:ph sz="quarter" idx="1"/>
          </p:nvPr>
        </p:nvSpPr>
        <p:spPr/>
        <p:txBody>
          <a:bodyPr>
            <a:normAutofit/>
          </a:bodyPr>
          <a:lstStyle/>
          <a:p>
            <a:pPr>
              <a:buNone/>
            </a:pPr>
            <a:r>
              <a:rPr lang="en-GB" b="1" dirty="0" smtClean="0"/>
              <a:t>2. Exudate character </a:t>
            </a:r>
          </a:p>
          <a:p>
            <a:r>
              <a:rPr lang="en-GB" dirty="0" smtClean="0"/>
              <a:t>Exudates are categorized on the basis of the fluid or the WBCs present</a:t>
            </a:r>
            <a:endParaRPr lang="en-US" dirty="0" smtClean="0"/>
          </a:p>
          <a:p>
            <a:r>
              <a:rPr lang="en-GB" dirty="0" smtClean="0"/>
              <a:t>The exudates can be: -</a:t>
            </a:r>
            <a:endParaRPr lang="en-US" dirty="0" smtClean="0"/>
          </a:p>
          <a:p>
            <a:pPr lvl="0">
              <a:buFont typeface="Wingdings" pitchFamily="2" charset="2"/>
              <a:buChar char="v"/>
            </a:pPr>
            <a:r>
              <a:rPr lang="en-GB" dirty="0" smtClean="0"/>
              <a:t>Serous</a:t>
            </a:r>
            <a:endParaRPr lang="en-US" dirty="0" smtClean="0"/>
          </a:p>
          <a:p>
            <a:pPr lvl="0">
              <a:buFont typeface="Wingdings" pitchFamily="2" charset="2"/>
              <a:buChar char="v"/>
            </a:pPr>
            <a:r>
              <a:rPr lang="en-GB" dirty="0" smtClean="0"/>
              <a:t>Fibrinous</a:t>
            </a:r>
            <a:endParaRPr lang="en-US" dirty="0" smtClean="0"/>
          </a:p>
          <a:p>
            <a:pPr lvl="0">
              <a:buFont typeface="Wingdings" pitchFamily="2" charset="2"/>
              <a:buChar char="v"/>
            </a:pPr>
            <a:r>
              <a:rPr lang="en-GB" dirty="0" smtClean="0"/>
              <a:t>Catarrhal</a:t>
            </a:r>
            <a:endParaRPr lang="en-US" dirty="0" smtClean="0"/>
          </a:p>
          <a:p>
            <a:pPr lvl="0">
              <a:buFont typeface="Wingdings" pitchFamily="2" charset="2"/>
              <a:buChar char="v"/>
            </a:pPr>
            <a:r>
              <a:rPr lang="en-GB" dirty="0" smtClean="0"/>
              <a:t>Suppurative/purulent</a:t>
            </a:r>
            <a:endParaRPr lang="en-US" dirty="0" smtClean="0"/>
          </a:p>
          <a:p>
            <a:endParaRPr lang="en-US"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
            </a:r>
            <a:br>
              <a:rPr lang="en-GB" b="1" dirty="0" smtClean="0"/>
            </a:br>
            <a:r>
              <a:rPr lang="en-GB" b="1" dirty="0" smtClean="0"/>
              <a:t>Tissue renewal, healing and repair</a:t>
            </a:r>
            <a:r>
              <a:rPr lang="en-US" dirty="0" smtClean="0"/>
              <a:t/>
            </a:r>
            <a:br>
              <a:rPr lang="en-US" dirty="0" smtClean="0"/>
            </a:br>
            <a:r>
              <a:rPr lang="en-GB" b="1" dirty="0" smtClean="0"/>
              <a:t> </a:t>
            </a:r>
            <a:r>
              <a:rPr lang="en-US" dirty="0" smtClean="0"/>
              <a:t/>
            </a:r>
            <a:br>
              <a:rPr lang="en-US" dirty="0" smtClean="0"/>
            </a:br>
            <a:endParaRPr lang="en-US" dirty="0"/>
          </a:p>
        </p:txBody>
      </p:sp>
      <p:sp>
        <p:nvSpPr>
          <p:cNvPr id="6" name="Content Placeholder 5"/>
          <p:cNvSpPr>
            <a:spLocks noGrp="1"/>
          </p:cNvSpPr>
          <p:nvPr>
            <p:ph sz="quarter" idx="1"/>
          </p:nvPr>
        </p:nvSpPr>
        <p:spPr/>
        <p:txBody>
          <a:bodyPr>
            <a:normAutofit fontScale="92500"/>
          </a:bodyPr>
          <a:lstStyle/>
          <a:p>
            <a:pPr>
              <a:buNone/>
            </a:pPr>
            <a:r>
              <a:rPr lang="en-GB" dirty="0" smtClean="0"/>
              <a:t>At the end of the lesson the learner should be able to: -</a:t>
            </a:r>
            <a:endParaRPr lang="en-US" dirty="0" smtClean="0"/>
          </a:p>
          <a:p>
            <a:r>
              <a:rPr lang="en-GB" dirty="0" smtClean="0"/>
              <a:t>Define terminologies </a:t>
            </a:r>
            <a:endParaRPr lang="en-US" dirty="0" smtClean="0"/>
          </a:p>
          <a:p>
            <a:pPr lvl="0"/>
            <a:r>
              <a:rPr lang="en-GB" dirty="0" smtClean="0"/>
              <a:t>Outline keys players in healing and repair </a:t>
            </a:r>
            <a:endParaRPr lang="en-US" dirty="0" smtClean="0"/>
          </a:p>
          <a:p>
            <a:pPr lvl="0"/>
            <a:r>
              <a:rPr lang="en-GB" dirty="0" smtClean="0"/>
              <a:t>Describe the process of healing and repair of various tissues </a:t>
            </a:r>
            <a:endParaRPr lang="en-US" dirty="0" smtClean="0"/>
          </a:p>
          <a:p>
            <a:pPr lvl="0"/>
            <a:r>
              <a:rPr lang="en-GB" dirty="0" smtClean="0"/>
              <a:t>Discus the factors influencing healing and repair of various tissues </a:t>
            </a:r>
            <a:endParaRPr lang="en-US" dirty="0" smtClean="0"/>
          </a:p>
          <a:p>
            <a:pPr lvl="0"/>
            <a:r>
              <a:rPr lang="en-GB" dirty="0" smtClean="0"/>
              <a:t>Discuss complications of healing and repair of various tissues    </a:t>
            </a:r>
            <a:endParaRPr lang="en-US" dirty="0" smtClean="0"/>
          </a:p>
          <a:p>
            <a:endParaRPr lang="en-US"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1. Regeneration</a:t>
            </a:r>
            <a:endParaRPr lang="en-US" dirty="0"/>
          </a:p>
        </p:txBody>
      </p:sp>
      <p:sp>
        <p:nvSpPr>
          <p:cNvPr id="6" name="Content Placeholder 5"/>
          <p:cNvSpPr>
            <a:spLocks noGrp="1"/>
          </p:cNvSpPr>
          <p:nvPr>
            <p:ph sz="quarter" idx="1"/>
          </p:nvPr>
        </p:nvSpPr>
        <p:spPr/>
        <p:txBody>
          <a:bodyPr>
            <a:normAutofit fontScale="77500" lnSpcReduction="20000"/>
          </a:bodyPr>
          <a:lstStyle/>
          <a:p>
            <a:pPr hangingPunct="0"/>
            <a:r>
              <a:rPr lang="en-GB" dirty="0" smtClean="0"/>
              <a:t>This is the growth of cells and tissues to replace lost cells by cells of the same type through proliferation of surviving cells. </a:t>
            </a:r>
          </a:p>
          <a:p>
            <a:pPr hangingPunct="0"/>
            <a:r>
              <a:rPr lang="en-GB" dirty="0" smtClean="0"/>
              <a:t>Different tissue cells posses varying capabilities of regeneration. </a:t>
            </a:r>
          </a:p>
          <a:p>
            <a:pPr hangingPunct="0"/>
            <a:r>
              <a:rPr lang="en-GB" dirty="0" smtClean="0"/>
              <a:t>The capacity of cells to regenerate can also be influenced by the type and severity of damage. </a:t>
            </a:r>
          </a:p>
          <a:p>
            <a:pPr hangingPunct="0"/>
            <a:r>
              <a:rPr lang="en-GB" dirty="0" smtClean="0"/>
              <a:t>If cells regenerate e.g. the epithelial cells of the skin, complete restoration of the normal architecture occurs. </a:t>
            </a:r>
          </a:p>
          <a:p>
            <a:pPr hangingPunct="0"/>
            <a:r>
              <a:rPr lang="en-GB" dirty="0" smtClean="0"/>
              <a:t>Specialized cells cannot regenerate and their healing is dominated by connective tissue response with formation of a scar (fibrosis) leading to restoration of the structure but with impaired function. </a:t>
            </a:r>
          </a:p>
          <a:p>
            <a:pPr hangingPunct="0"/>
            <a:r>
              <a:rPr lang="en-GB" dirty="0" smtClean="0"/>
              <a:t>Regeneration involves two main processes namely </a:t>
            </a:r>
            <a:r>
              <a:rPr lang="en-GB" b="1" dirty="0" smtClean="0"/>
              <a:t>proliferation of surviving cells </a:t>
            </a:r>
            <a:r>
              <a:rPr lang="en-GB" dirty="0" smtClean="0"/>
              <a:t>and</a:t>
            </a:r>
            <a:r>
              <a:rPr lang="en-GB" b="1" dirty="0" smtClean="0"/>
              <a:t> migration of surviving cells</a:t>
            </a:r>
            <a:r>
              <a:rPr lang="en-GB" dirty="0" smtClean="0"/>
              <a:t>. </a:t>
            </a:r>
            <a:endParaRPr lang="en-US" dirty="0" smtClean="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2. Repair</a:t>
            </a:r>
            <a:r>
              <a:rPr lang="en-US" b="1" i="1" dirty="0" smtClean="0"/>
              <a:t/>
            </a:r>
            <a:br>
              <a:rPr lang="en-US" b="1" i="1" dirty="0" smtClean="0"/>
            </a:br>
            <a:endParaRPr lang="en-US" dirty="0"/>
          </a:p>
        </p:txBody>
      </p:sp>
      <p:sp>
        <p:nvSpPr>
          <p:cNvPr id="6" name="Content Placeholder 5"/>
          <p:cNvSpPr>
            <a:spLocks noGrp="1"/>
          </p:cNvSpPr>
          <p:nvPr>
            <p:ph sz="quarter" idx="1"/>
          </p:nvPr>
        </p:nvSpPr>
        <p:spPr/>
        <p:txBody>
          <a:bodyPr>
            <a:normAutofit fontScale="77500" lnSpcReduction="20000"/>
          </a:bodyPr>
          <a:lstStyle/>
          <a:p>
            <a:r>
              <a:rPr lang="en-GB" dirty="0" smtClean="0"/>
              <a:t>Repair is the replacement of injured tissues by a fibrous tissue. </a:t>
            </a:r>
          </a:p>
          <a:p>
            <a:r>
              <a:rPr lang="en-GB" dirty="0" smtClean="0"/>
              <a:t>It is a connective tissue response where there is synthesis of the connective tissue and its eventual maturation into a scar tissue. </a:t>
            </a:r>
          </a:p>
          <a:p>
            <a:r>
              <a:rPr lang="en-GB" dirty="0" smtClean="0"/>
              <a:t>It involves formation of a granulation tissue. </a:t>
            </a:r>
          </a:p>
          <a:p>
            <a:r>
              <a:rPr lang="en-GB" dirty="0" smtClean="0"/>
              <a:t>This is a connective tissue response that involves proliferation and migration of connective tissue cells leading to fibrosis and scar tissue formation. </a:t>
            </a:r>
          </a:p>
          <a:p>
            <a:r>
              <a:rPr lang="en-GB" dirty="0" smtClean="0"/>
              <a:t>The process comprises </a:t>
            </a:r>
            <a:r>
              <a:rPr lang="en-GB" b="1" dirty="0" smtClean="0"/>
              <a:t>of two overlapping processes </a:t>
            </a:r>
            <a:r>
              <a:rPr lang="en-GB" dirty="0" smtClean="0"/>
              <a:t>of </a:t>
            </a:r>
            <a:r>
              <a:rPr lang="en-GB" b="1" dirty="0" smtClean="0"/>
              <a:t>granulation tissue formation</a:t>
            </a:r>
            <a:r>
              <a:rPr lang="en-GB" dirty="0" smtClean="0"/>
              <a:t> and </a:t>
            </a:r>
            <a:r>
              <a:rPr lang="en-GB" b="1" dirty="0" smtClean="0"/>
              <a:t>wound contraction</a:t>
            </a:r>
            <a:r>
              <a:rPr lang="en-GB" dirty="0" smtClean="0"/>
              <a:t>.  </a:t>
            </a:r>
            <a:endParaRPr lang="en-US" dirty="0" smtClean="0"/>
          </a:p>
          <a:p>
            <a:r>
              <a:rPr lang="en-GB" dirty="0" smtClean="0"/>
              <a:t>Repair processes are critical for maintenance of normal structure and function and survival of the organism.</a:t>
            </a:r>
            <a:endParaRPr lang="en-US" dirty="0" smtClean="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3. Healing</a:t>
            </a:r>
            <a:r>
              <a:rPr lang="en-US" dirty="0" smtClean="0"/>
              <a:t/>
            </a:r>
            <a:br>
              <a:rPr lang="en-US" dirty="0" smtClean="0"/>
            </a:br>
            <a:endParaRPr lang="en-US" dirty="0"/>
          </a:p>
        </p:txBody>
      </p:sp>
      <p:sp>
        <p:nvSpPr>
          <p:cNvPr id="6" name="Content Placeholder 5"/>
          <p:cNvSpPr>
            <a:spLocks noGrp="1"/>
          </p:cNvSpPr>
          <p:nvPr>
            <p:ph sz="quarter" idx="1"/>
          </p:nvPr>
        </p:nvSpPr>
        <p:spPr/>
        <p:txBody>
          <a:bodyPr>
            <a:normAutofit fontScale="85000" lnSpcReduction="20000"/>
          </a:bodyPr>
          <a:lstStyle/>
          <a:p>
            <a:r>
              <a:rPr lang="en-GB" dirty="0" smtClean="0"/>
              <a:t>Healing is a natural process of cure or replacement of dead cells or repair of tissues. It is a host response to injury. </a:t>
            </a:r>
          </a:p>
          <a:p>
            <a:r>
              <a:rPr lang="en-GB" dirty="0" smtClean="0"/>
              <a:t>Healing is usually the final stage of the process of tissue response to injury.</a:t>
            </a:r>
          </a:p>
          <a:p>
            <a:r>
              <a:rPr lang="en-GB" dirty="0" smtClean="0"/>
              <a:t>Healing comprises of </a:t>
            </a:r>
            <a:r>
              <a:rPr lang="en-GB" b="1" dirty="0" smtClean="0"/>
              <a:t>two main</a:t>
            </a:r>
            <a:r>
              <a:rPr lang="en-GB" dirty="0" smtClean="0"/>
              <a:t> processes namely </a:t>
            </a:r>
            <a:r>
              <a:rPr lang="en-GB" b="1" dirty="0" smtClean="0"/>
              <a:t>regeneration </a:t>
            </a:r>
            <a:r>
              <a:rPr lang="en-GB" dirty="0" smtClean="0"/>
              <a:t>and</a:t>
            </a:r>
            <a:r>
              <a:rPr lang="en-GB" b="1" dirty="0" smtClean="0"/>
              <a:t> repair</a:t>
            </a:r>
            <a:endParaRPr lang="en-US" dirty="0" smtClean="0"/>
          </a:p>
          <a:p>
            <a:r>
              <a:rPr lang="en-GB" dirty="0" smtClean="0"/>
              <a:t>The rate at which healing proceeds will vary in different tissues depending on the ability of the surviving cells to divide, the type (nature), duration and severity of the injury. </a:t>
            </a:r>
          </a:p>
          <a:p>
            <a:r>
              <a:rPr lang="en-GB" dirty="0" smtClean="0"/>
              <a:t>Tissue damage results in an inflammatory reaction which results in removal of the dead tissues and their replacement by specialized tissues (regeneration) or fibrous tissue (scarring). These processes constitute healing </a:t>
            </a:r>
            <a:endParaRPr lang="en-US" dirty="0" smtClean="0"/>
          </a:p>
          <a:p>
            <a:endParaRPr lang="en-US" dirty="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7500" lnSpcReduction="20000"/>
          </a:bodyPr>
          <a:lstStyle/>
          <a:p>
            <a:pPr>
              <a:buNone/>
            </a:pPr>
            <a:r>
              <a:rPr lang="en-GB" b="1" dirty="0" smtClean="0"/>
              <a:t>GROWTH FACTORS </a:t>
            </a:r>
            <a:endParaRPr lang="en-US" dirty="0" smtClean="0"/>
          </a:p>
          <a:p>
            <a:r>
              <a:rPr lang="en-GB" dirty="0" smtClean="0"/>
              <a:t>There are several growth factors which act on many cell types where they stimulate proliferation. Some growth factors have effects on cell locomotion, contractility, differentiation and angiogenesis which promote growth activities.  </a:t>
            </a:r>
            <a:endParaRPr lang="en-US" dirty="0" smtClean="0"/>
          </a:p>
          <a:p>
            <a:r>
              <a:rPr lang="en-GB" dirty="0" smtClean="0"/>
              <a:t>The main growth factors include: - </a:t>
            </a:r>
            <a:endParaRPr lang="en-US" dirty="0" smtClean="0"/>
          </a:p>
          <a:p>
            <a:pPr lvl="0">
              <a:buFont typeface="Wingdings" pitchFamily="2" charset="2"/>
              <a:buChar char="v"/>
            </a:pPr>
            <a:r>
              <a:rPr lang="en-GB" dirty="0" smtClean="0"/>
              <a:t>Epidermal growth factors (EGF) and Transforming growth factor (TGF-a)</a:t>
            </a:r>
            <a:endParaRPr lang="en-US" dirty="0" smtClean="0"/>
          </a:p>
          <a:p>
            <a:pPr lvl="0"/>
            <a:r>
              <a:rPr lang="en-GB" dirty="0" err="1" smtClean="0"/>
              <a:t>Mitogenic</a:t>
            </a:r>
            <a:r>
              <a:rPr lang="en-GB" dirty="0" smtClean="0"/>
              <a:t>  for epithelial cells, </a:t>
            </a:r>
            <a:r>
              <a:rPr lang="en-GB" dirty="0" err="1" smtClean="0"/>
              <a:t>hepatocytes</a:t>
            </a:r>
            <a:r>
              <a:rPr lang="en-GB" dirty="0" smtClean="0"/>
              <a:t> and fibroblasts</a:t>
            </a:r>
            <a:endParaRPr lang="en-US" dirty="0" smtClean="0"/>
          </a:p>
          <a:p>
            <a:pPr lvl="0"/>
            <a:r>
              <a:rPr lang="en-GB" dirty="0" smtClean="0"/>
              <a:t>Widely distributed in tissue secretions and fluids – sweat, saliva, urine, intestinal contents </a:t>
            </a:r>
            <a:endParaRPr lang="en-US" dirty="0" smtClean="0"/>
          </a:p>
          <a:p>
            <a:pPr lvl="0"/>
            <a:r>
              <a:rPr lang="en-GB" dirty="0" smtClean="0"/>
              <a:t>In healing wounds of the skin EGF is produced by </a:t>
            </a:r>
            <a:r>
              <a:rPr lang="en-GB" dirty="0" err="1" smtClean="0"/>
              <a:t>keratinocytes</a:t>
            </a:r>
            <a:r>
              <a:rPr lang="en-GB" dirty="0" smtClean="0"/>
              <a:t>, macrophages and other inflammatory cells  </a:t>
            </a:r>
            <a:endParaRPr lang="en-US" dirty="0" smtClean="0"/>
          </a:p>
          <a:p>
            <a:endParaRPr lang="en-US"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85000" lnSpcReduction="20000"/>
          </a:bodyPr>
          <a:lstStyle/>
          <a:p>
            <a:pPr lvl="0">
              <a:buFont typeface="Wingdings" pitchFamily="2" charset="2"/>
              <a:buChar char="v"/>
            </a:pPr>
            <a:r>
              <a:rPr lang="en-GB" dirty="0" smtClean="0"/>
              <a:t>Hepatocyte growth factor (HGF)</a:t>
            </a:r>
            <a:endParaRPr lang="en-US" dirty="0" smtClean="0"/>
          </a:p>
          <a:p>
            <a:pPr lvl="0"/>
            <a:r>
              <a:rPr lang="en-GB" dirty="0" smtClean="0"/>
              <a:t>Found in platelets and serum</a:t>
            </a:r>
            <a:endParaRPr lang="en-US" dirty="0" smtClean="0"/>
          </a:p>
          <a:p>
            <a:pPr lvl="0"/>
            <a:r>
              <a:rPr lang="en-GB" dirty="0" err="1" smtClean="0"/>
              <a:t>Mitogenic</a:t>
            </a:r>
            <a:r>
              <a:rPr lang="en-GB" dirty="0" smtClean="0"/>
              <a:t> for – epithelial cells, </a:t>
            </a:r>
            <a:r>
              <a:rPr lang="en-GB" dirty="0" err="1" smtClean="0"/>
              <a:t>hepatocytes</a:t>
            </a:r>
            <a:r>
              <a:rPr lang="en-GB" dirty="0" smtClean="0"/>
              <a:t>, cells of </a:t>
            </a:r>
            <a:r>
              <a:rPr lang="en-GB" dirty="0" err="1" smtClean="0"/>
              <a:t>biliary</a:t>
            </a:r>
            <a:r>
              <a:rPr lang="en-GB" dirty="0" smtClean="0"/>
              <a:t> </a:t>
            </a:r>
            <a:r>
              <a:rPr lang="en-GB" dirty="0" err="1" smtClean="0"/>
              <a:t>epitheliuym</a:t>
            </a:r>
            <a:r>
              <a:rPr lang="en-GB" dirty="0" smtClean="0"/>
              <a:t> in the liver, epithelial cells of lungs, mammary glands, skin and other tissues </a:t>
            </a:r>
            <a:endParaRPr lang="en-US" dirty="0" smtClean="0"/>
          </a:p>
          <a:p>
            <a:pPr lvl="0"/>
            <a:r>
              <a:rPr lang="en-GB" dirty="0" smtClean="0"/>
              <a:t>Produced by fibroblasts, endothelial cells, liver </a:t>
            </a:r>
            <a:r>
              <a:rPr lang="en-GB" dirty="0" err="1" smtClean="0"/>
              <a:t>nonparenchymal</a:t>
            </a:r>
            <a:r>
              <a:rPr lang="en-GB" dirty="0" smtClean="0"/>
              <a:t> cells </a:t>
            </a:r>
            <a:endParaRPr lang="en-US" dirty="0" smtClean="0"/>
          </a:p>
          <a:p>
            <a:pPr lvl="0">
              <a:buFont typeface="Wingdings" pitchFamily="2" charset="2"/>
              <a:buChar char="v"/>
            </a:pPr>
            <a:r>
              <a:rPr lang="en-GB" dirty="0" smtClean="0"/>
              <a:t>Vascular endothelial growth factors (VEGF)</a:t>
            </a:r>
            <a:endParaRPr lang="en-US" dirty="0" smtClean="0"/>
          </a:p>
          <a:p>
            <a:pPr lvl="0"/>
            <a:r>
              <a:rPr lang="en-GB" dirty="0" smtClean="0"/>
              <a:t>Induce blood vessel formation in early development (</a:t>
            </a:r>
            <a:r>
              <a:rPr lang="en-GB" dirty="0" err="1" smtClean="0"/>
              <a:t>vasculogenesis</a:t>
            </a:r>
            <a:r>
              <a:rPr lang="en-GB" dirty="0" smtClean="0"/>
              <a:t>)</a:t>
            </a:r>
            <a:endParaRPr lang="en-US" dirty="0" smtClean="0"/>
          </a:p>
          <a:p>
            <a:pPr lvl="0"/>
            <a:r>
              <a:rPr lang="en-GB" dirty="0" smtClean="0"/>
              <a:t>Has a central role in growth of new blood vessels (angiogenesis)</a:t>
            </a:r>
            <a:endParaRPr lang="en-US" dirty="0" smtClean="0"/>
          </a:p>
          <a:p>
            <a:endParaRPr lang="en-US"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lnSpcReduction="20000"/>
          </a:bodyPr>
          <a:lstStyle/>
          <a:p>
            <a:pPr lvl="0">
              <a:buFont typeface="Wingdings" pitchFamily="2" charset="2"/>
              <a:buChar char="v"/>
            </a:pPr>
            <a:r>
              <a:rPr lang="en-GB" dirty="0" smtClean="0"/>
              <a:t>Platelet derived growth factor (PDGF)</a:t>
            </a:r>
            <a:endParaRPr lang="en-US" dirty="0" smtClean="0"/>
          </a:p>
          <a:p>
            <a:pPr lvl="0"/>
            <a:r>
              <a:rPr lang="en-GB" dirty="0" smtClean="0"/>
              <a:t>Stored in platelets  a granules and released on activation of platelets  </a:t>
            </a:r>
            <a:endParaRPr lang="en-US" dirty="0" smtClean="0"/>
          </a:p>
          <a:p>
            <a:pPr lvl="0"/>
            <a:r>
              <a:rPr lang="en-GB" dirty="0" smtClean="0"/>
              <a:t>Produced by activated macrophages, endothelial cells, smooth muscle cells and many tumour cells </a:t>
            </a:r>
            <a:endParaRPr lang="en-US" dirty="0" smtClean="0"/>
          </a:p>
          <a:p>
            <a:pPr lvl="0"/>
            <a:r>
              <a:rPr lang="en-GB" dirty="0" smtClean="0"/>
              <a:t>Causes migration and proliferation of fibroblasts, smooth muscle cells and monocytes  </a:t>
            </a:r>
            <a:endParaRPr lang="en-US" dirty="0" smtClean="0"/>
          </a:p>
          <a:p>
            <a:pPr>
              <a:buFont typeface="Wingdings" pitchFamily="2" charset="2"/>
              <a:buChar char="v"/>
            </a:pPr>
            <a:r>
              <a:rPr lang="en-GB" dirty="0" smtClean="0"/>
              <a:t>Fibroblast growth factors (FGF)</a:t>
            </a:r>
            <a:endParaRPr lang="en-US" dirty="0" smtClean="0"/>
          </a:p>
          <a:p>
            <a:pPr lvl="0"/>
            <a:r>
              <a:rPr lang="en-GB" dirty="0" smtClean="0"/>
              <a:t>Involved in new blood vessel formation (angiogenesis), wound repair, development of skeletal muscle and lung maturation and </a:t>
            </a:r>
            <a:r>
              <a:rPr lang="en-GB" dirty="0" err="1" smtClean="0"/>
              <a:t>haemopoeisis</a:t>
            </a:r>
            <a:r>
              <a:rPr lang="en-GB"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lnSpcReduction="20000"/>
          </a:bodyPr>
          <a:lstStyle/>
          <a:p>
            <a:pPr>
              <a:buFont typeface="Wingdings" pitchFamily="2" charset="2"/>
              <a:buChar char="v"/>
            </a:pPr>
            <a:r>
              <a:rPr lang="en-GB" dirty="0" smtClean="0"/>
              <a:t>Transforming growth factor (TGF-b) and Related growth factors </a:t>
            </a:r>
            <a:endParaRPr lang="en-US" dirty="0" smtClean="0"/>
          </a:p>
          <a:p>
            <a:pPr lvl="0"/>
            <a:r>
              <a:rPr lang="en-GB" dirty="0" smtClean="0"/>
              <a:t>Inhibit most growth of most epithelial cell types and leucocytes </a:t>
            </a:r>
            <a:endParaRPr lang="en-US" dirty="0" smtClean="0"/>
          </a:p>
          <a:p>
            <a:pPr lvl="0"/>
            <a:r>
              <a:rPr lang="en-GB" dirty="0" smtClean="0"/>
              <a:t>Stimulates proliferation of fibroblasts and smooth muscle cells </a:t>
            </a:r>
            <a:endParaRPr lang="en-US" dirty="0" smtClean="0"/>
          </a:p>
          <a:p>
            <a:pPr lvl="0"/>
            <a:r>
              <a:rPr lang="en-GB" dirty="0" smtClean="0"/>
              <a:t>Potent </a:t>
            </a:r>
            <a:r>
              <a:rPr lang="en-GB" dirty="0" err="1" smtClean="0"/>
              <a:t>fibrogenic</a:t>
            </a:r>
            <a:r>
              <a:rPr lang="en-GB" dirty="0" smtClean="0"/>
              <a:t> agent that stimulates fibroblast </a:t>
            </a:r>
            <a:r>
              <a:rPr lang="en-GB" dirty="0" err="1" smtClean="0"/>
              <a:t>chemotaxis</a:t>
            </a:r>
            <a:r>
              <a:rPr lang="en-GB" dirty="0" smtClean="0"/>
              <a:t>, </a:t>
            </a:r>
            <a:r>
              <a:rPr lang="en-GB" dirty="0" err="1" smtClean="0"/>
              <a:t>ehnaces</a:t>
            </a:r>
            <a:r>
              <a:rPr lang="en-GB" dirty="0" smtClean="0"/>
              <a:t> production of collagen, </a:t>
            </a:r>
            <a:r>
              <a:rPr lang="en-GB" dirty="0" err="1" smtClean="0"/>
              <a:t>fibronection</a:t>
            </a:r>
            <a:r>
              <a:rPr lang="en-GB" dirty="0" smtClean="0"/>
              <a:t> and </a:t>
            </a:r>
            <a:r>
              <a:rPr lang="en-GB" dirty="0" err="1" smtClean="0"/>
              <a:t>proteoglycans</a:t>
            </a:r>
            <a:endParaRPr lang="en-US" dirty="0" smtClean="0"/>
          </a:p>
          <a:p>
            <a:pPr lvl="0"/>
            <a:r>
              <a:rPr lang="en-GB" dirty="0" smtClean="0"/>
              <a:t>Inhibits collagen degradation </a:t>
            </a:r>
            <a:endParaRPr lang="en-US" dirty="0" smtClean="0"/>
          </a:p>
          <a:p>
            <a:pPr>
              <a:buFont typeface="Wingdings" pitchFamily="2" charset="2"/>
              <a:buChar char="v"/>
            </a:pPr>
            <a:r>
              <a:rPr lang="en-GB" dirty="0" smtClean="0"/>
              <a:t>Cytokines </a:t>
            </a:r>
            <a:endParaRPr lang="en-US" dirty="0" smtClean="0"/>
          </a:p>
          <a:p>
            <a:endParaRPr lang="en-US"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
            </a:r>
            <a:br>
              <a:rPr lang="en-GB" b="1" dirty="0" smtClean="0"/>
            </a:br>
            <a:r>
              <a:rPr lang="en-GB" b="1" dirty="0" err="1" smtClean="0"/>
              <a:t>Cutaneous</a:t>
            </a:r>
            <a:r>
              <a:rPr lang="en-GB" b="1" dirty="0" smtClean="0"/>
              <a:t> wound healing  (skin wounds) </a:t>
            </a:r>
            <a:r>
              <a:rPr lang="en-US" dirty="0" smtClean="0"/>
              <a:t/>
            </a:r>
            <a:br>
              <a:rPr lang="en-US" dirty="0" smtClean="0"/>
            </a:br>
            <a:endParaRPr lang="en-US" dirty="0"/>
          </a:p>
        </p:txBody>
      </p:sp>
      <p:sp>
        <p:nvSpPr>
          <p:cNvPr id="6" name="Content Placeholder 5"/>
          <p:cNvSpPr>
            <a:spLocks noGrp="1"/>
          </p:cNvSpPr>
          <p:nvPr>
            <p:ph sz="quarter" idx="1"/>
          </p:nvPr>
        </p:nvSpPr>
        <p:spPr/>
        <p:txBody>
          <a:bodyPr>
            <a:normAutofit fontScale="70000" lnSpcReduction="20000"/>
          </a:bodyPr>
          <a:lstStyle/>
          <a:p>
            <a:r>
              <a:rPr lang="en-GB" dirty="0" smtClean="0"/>
              <a:t>There are </a:t>
            </a:r>
            <a:r>
              <a:rPr lang="en-GB" b="1" dirty="0" smtClean="0"/>
              <a:t>two kinds</a:t>
            </a:r>
            <a:r>
              <a:rPr lang="en-GB" dirty="0" smtClean="0"/>
              <a:t> of wounds namely </a:t>
            </a:r>
            <a:r>
              <a:rPr lang="en-GB" b="1" dirty="0" smtClean="0"/>
              <a:t>incised wounds</a:t>
            </a:r>
            <a:r>
              <a:rPr lang="en-GB" dirty="0" smtClean="0"/>
              <a:t> e.g. surgical wounds and </a:t>
            </a:r>
            <a:r>
              <a:rPr lang="en-GB" b="1" dirty="0" smtClean="0"/>
              <a:t>excised wounds</a:t>
            </a:r>
            <a:r>
              <a:rPr lang="en-GB" dirty="0" smtClean="0"/>
              <a:t> e.g. open traumatic wounds.</a:t>
            </a:r>
          </a:p>
          <a:p>
            <a:r>
              <a:rPr lang="en-GB" dirty="0" smtClean="0"/>
              <a:t>There are various types of wounds namely: - </a:t>
            </a:r>
            <a:r>
              <a:rPr lang="en-GB" b="1" dirty="0" smtClean="0"/>
              <a:t>puncture</a:t>
            </a:r>
            <a:r>
              <a:rPr lang="en-GB" dirty="0" smtClean="0"/>
              <a:t> – e.g. a puncture through the skin by a nail, </a:t>
            </a:r>
            <a:r>
              <a:rPr lang="en-GB" b="1" dirty="0" smtClean="0"/>
              <a:t>abrasion</a:t>
            </a:r>
            <a:r>
              <a:rPr lang="en-GB" dirty="0" smtClean="0"/>
              <a:t>, </a:t>
            </a:r>
            <a:r>
              <a:rPr lang="en-GB" b="1" dirty="0" smtClean="0"/>
              <a:t>laceration</a:t>
            </a:r>
            <a:r>
              <a:rPr lang="en-GB" dirty="0" smtClean="0"/>
              <a:t> and </a:t>
            </a:r>
            <a:r>
              <a:rPr lang="en-GB" b="1" dirty="0" smtClean="0"/>
              <a:t>avulsion</a:t>
            </a:r>
            <a:r>
              <a:rPr lang="en-GB" dirty="0" smtClean="0"/>
              <a:t> – e.g. complete cutting of a tip of the finger</a:t>
            </a:r>
            <a:endParaRPr lang="en-US" dirty="0" smtClean="0"/>
          </a:p>
          <a:p>
            <a:r>
              <a:rPr lang="en-GB" dirty="0" smtClean="0"/>
              <a:t>The process of wound healing depends on the extent and severity of the injury. </a:t>
            </a:r>
          </a:p>
          <a:p>
            <a:r>
              <a:rPr lang="en-GB" dirty="0" smtClean="0"/>
              <a:t>Trauma to the epithelium stimulates an increased mitotic activity in the </a:t>
            </a:r>
            <a:r>
              <a:rPr lang="en-GB" i="1" dirty="0" smtClean="0"/>
              <a:t>stratum</a:t>
            </a:r>
            <a:r>
              <a:rPr lang="en-GB" dirty="0" smtClean="0"/>
              <a:t> </a:t>
            </a:r>
            <a:r>
              <a:rPr lang="en-GB" i="1" dirty="0" err="1" smtClean="0"/>
              <a:t>basale</a:t>
            </a:r>
            <a:r>
              <a:rPr lang="en-GB" dirty="0" smtClean="0"/>
              <a:t>, whereas injuries extending to the dermis or subcutaneous layer elicit activity throughout the body as well as within the wound itself. </a:t>
            </a:r>
          </a:p>
          <a:p>
            <a:r>
              <a:rPr lang="en-GB" dirty="0" smtClean="0"/>
              <a:t>General body responses include elevation of temperature and pulse rate.</a:t>
            </a:r>
          </a:p>
          <a:p>
            <a:r>
              <a:rPr lang="en-GB" b="1" dirty="0" smtClean="0"/>
              <a:t>Healing takes place in 2 ways namely primary intention (primary union) and secondary intention (secondary union)</a:t>
            </a:r>
            <a:endParaRPr lang="en-US" b="1" dirty="0" smtClean="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Primary union </a:t>
            </a:r>
            <a:r>
              <a:rPr lang="en-US" dirty="0" smtClean="0"/>
              <a:t/>
            </a:r>
            <a:br>
              <a:rPr lang="en-US" dirty="0" smtClean="0"/>
            </a:br>
            <a:endParaRPr lang="en-US" dirty="0"/>
          </a:p>
        </p:txBody>
      </p:sp>
      <p:sp>
        <p:nvSpPr>
          <p:cNvPr id="6" name="Content Placeholder 5"/>
          <p:cNvSpPr>
            <a:spLocks noGrp="1"/>
          </p:cNvSpPr>
          <p:nvPr>
            <p:ph sz="quarter" idx="1"/>
          </p:nvPr>
        </p:nvSpPr>
        <p:spPr/>
        <p:txBody>
          <a:bodyPr>
            <a:normAutofit fontScale="85000" lnSpcReduction="10000"/>
          </a:bodyPr>
          <a:lstStyle/>
          <a:p>
            <a:r>
              <a:rPr lang="en-GB" dirty="0" smtClean="0"/>
              <a:t>This is healing by </a:t>
            </a:r>
            <a:r>
              <a:rPr lang="en-GB" b="1" dirty="0" smtClean="0"/>
              <a:t>first intention</a:t>
            </a:r>
            <a:r>
              <a:rPr lang="en-GB" dirty="0" smtClean="0"/>
              <a:t> seen in uninfected incisions with good apposition of edges and clean wounds without loss of tissue that are closed promptly by surgical sutures. </a:t>
            </a:r>
          </a:p>
          <a:p>
            <a:r>
              <a:rPr lang="en-GB" dirty="0" smtClean="0"/>
              <a:t>It is a rapid process with minimal granulation tissue formation.</a:t>
            </a:r>
            <a:endParaRPr lang="en-US" dirty="0" smtClean="0"/>
          </a:p>
          <a:p>
            <a:r>
              <a:rPr lang="en-GB" dirty="0" smtClean="0"/>
              <a:t>The incision causes death of a limited number of epithelial and connective tissue cells and disruption of epithelial basement membrane continuity. </a:t>
            </a:r>
          </a:p>
          <a:p>
            <a:r>
              <a:rPr lang="en-GB" dirty="0" smtClean="0"/>
              <a:t>Because the incision is narrow the space is immediately filled with clotted blood containing fibrin and blood cells, dehydration of the surface clot forms a scab that covers the wound</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85000" lnSpcReduction="10000"/>
          </a:bodyPr>
          <a:lstStyle/>
          <a:p>
            <a:pPr hangingPunct="0">
              <a:buNone/>
            </a:pPr>
            <a:r>
              <a:rPr lang="en-GB" b="1" dirty="0" smtClean="0"/>
              <a:t>A. Serous Inflammation</a:t>
            </a:r>
            <a:r>
              <a:rPr lang="en-GB" dirty="0" smtClean="0"/>
              <a:t> </a:t>
            </a:r>
            <a:endParaRPr lang="en-US" dirty="0" smtClean="0"/>
          </a:p>
          <a:p>
            <a:r>
              <a:rPr lang="en-GB" dirty="0" smtClean="0"/>
              <a:t>There is extensive outpouring of water with low protein fluid from blood serum, cells lining the periosteum, pleura and pericardium and joint spaces. </a:t>
            </a:r>
          </a:p>
          <a:p>
            <a:r>
              <a:rPr lang="en-GB" dirty="0" smtClean="0"/>
              <a:t>Histological picture shows precipitation of fine grannular material (proteins) and abnormal spaces between cells.</a:t>
            </a:r>
            <a:endParaRPr lang="en-US" dirty="0" smtClean="0"/>
          </a:p>
          <a:p>
            <a:pPr>
              <a:buNone/>
            </a:pPr>
            <a:r>
              <a:rPr lang="en-GB" b="1" dirty="0" smtClean="0"/>
              <a:t>Examples of serous include</a:t>
            </a:r>
            <a:r>
              <a:rPr lang="en-GB" dirty="0" smtClean="0"/>
              <a:t> </a:t>
            </a:r>
            <a:endParaRPr lang="en-US" dirty="0" smtClean="0"/>
          </a:p>
          <a:p>
            <a:pPr lvl="0"/>
            <a:r>
              <a:rPr lang="en-GB" dirty="0" smtClean="0"/>
              <a:t>Skin blisters</a:t>
            </a:r>
            <a:endParaRPr lang="en-US" dirty="0" smtClean="0"/>
          </a:p>
          <a:p>
            <a:pPr lvl="0"/>
            <a:r>
              <a:rPr lang="en-GB" dirty="0" smtClean="0"/>
              <a:t>Pleural effusion</a:t>
            </a:r>
            <a:endParaRPr lang="en-US" dirty="0" smtClean="0"/>
          </a:p>
          <a:p>
            <a:pPr lvl="0"/>
            <a:r>
              <a:rPr lang="en-GB" dirty="0" smtClean="0"/>
              <a:t>Pleurisy</a:t>
            </a:r>
            <a:endParaRPr lang="en-US" dirty="0" smtClean="0"/>
          </a:p>
          <a:p>
            <a:pPr lvl="0"/>
            <a:r>
              <a:rPr lang="en-GB" dirty="0" smtClean="0"/>
              <a:t>Early stages of bacterial infections</a:t>
            </a:r>
            <a:endParaRPr lang="en-US" dirty="0" smtClean="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lnSpcReduction="10000"/>
          </a:bodyPr>
          <a:lstStyle/>
          <a:p>
            <a:pPr hangingPunct="0">
              <a:buNone/>
            </a:pPr>
            <a:r>
              <a:rPr lang="en-GB" b="1" dirty="0" smtClean="0"/>
              <a:t>Stages of Healing </a:t>
            </a:r>
            <a:endParaRPr lang="en-US" b="1" dirty="0" smtClean="0"/>
          </a:p>
          <a:p>
            <a:pPr lvl="0"/>
            <a:r>
              <a:rPr lang="en-GB" dirty="0" smtClean="0"/>
              <a:t>Haemorrhage </a:t>
            </a:r>
          </a:p>
          <a:p>
            <a:pPr lvl="0"/>
            <a:r>
              <a:rPr lang="en-GB" dirty="0" smtClean="0"/>
              <a:t>Blood clot formation</a:t>
            </a:r>
            <a:endParaRPr lang="en-US" dirty="0" smtClean="0"/>
          </a:p>
          <a:p>
            <a:pPr lvl="0"/>
            <a:r>
              <a:rPr lang="en-GB" dirty="0" smtClean="0"/>
              <a:t>Acute inflammation process	</a:t>
            </a:r>
            <a:endParaRPr lang="en-US" dirty="0" smtClean="0"/>
          </a:p>
          <a:p>
            <a:pPr lvl="0"/>
            <a:r>
              <a:rPr lang="en-GB" dirty="0" smtClean="0"/>
              <a:t>Gap closure</a:t>
            </a:r>
            <a:endParaRPr lang="en-US" dirty="0" smtClean="0"/>
          </a:p>
          <a:p>
            <a:pPr lvl="0"/>
            <a:r>
              <a:rPr lang="en-GB" dirty="0" smtClean="0"/>
              <a:t>Demolition			</a:t>
            </a:r>
            <a:endParaRPr lang="en-US" dirty="0" smtClean="0"/>
          </a:p>
          <a:p>
            <a:pPr lvl="0"/>
            <a:r>
              <a:rPr lang="en-GB" dirty="0" smtClean="0"/>
              <a:t>Granulation tissue formation/Organization	</a:t>
            </a:r>
            <a:endParaRPr lang="en-US" dirty="0" smtClean="0"/>
          </a:p>
          <a:p>
            <a:pPr lvl="0"/>
            <a:r>
              <a:rPr lang="en-GB" dirty="0" smtClean="0"/>
              <a:t>Wound contraction</a:t>
            </a:r>
            <a:endParaRPr lang="en-US" dirty="0" smtClean="0"/>
          </a:p>
          <a:p>
            <a:pPr lvl="0"/>
            <a:r>
              <a:rPr lang="en-GB" dirty="0" smtClean="0"/>
              <a:t>Remodelling</a:t>
            </a:r>
            <a:endParaRPr lang="en-US" dirty="0" smtClean="0"/>
          </a:p>
          <a:p>
            <a:endParaRPr lang="en-US" dirty="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0000" lnSpcReduction="20000"/>
          </a:bodyPr>
          <a:lstStyle/>
          <a:p>
            <a:pPr hangingPunct="0">
              <a:buNone/>
            </a:pPr>
            <a:r>
              <a:rPr lang="en-GB" b="1" dirty="0" smtClean="0"/>
              <a:t>Haemorrhage</a:t>
            </a:r>
            <a:endParaRPr lang="en-US" b="1" dirty="0" smtClean="0"/>
          </a:p>
          <a:p>
            <a:pPr>
              <a:buFont typeface="Wingdings" pitchFamily="2" charset="2"/>
              <a:buChar char="q"/>
            </a:pPr>
            <a:r>
              <a:rPr lang="en-GB" dirty="0" smtClean="0"/>
              <a:t>This occurs immediately there is an injury with severing of the blood vessels </a:t>
            </a:r>
            <a:endParaRPr lang="en-US" dirty="0" smtClean="0"/>
          </a:p>
          <a:p>
            <a:pPr hangingPunct="0">
              <a:buNone/>
            </a:pPr>
            <a:r>
              <a:rPr lang="en-GB" b="1" dirty="0" smtClean="0"/>
              <a:t>Blood Clot Formation</a:t>
            </a:r>
            <a:endParaRPr lang="en-US" b="1" dirty="0" smtClean="0"/>
          </a:p>
          <a:p>
            <a:r>
              <a:rPr lang="en-GB" dirty="0" smtClean="0"/>
              <a:t>Blood clot occurs as a result of bleeding after severing of blood vessels. </a:t>
            </a:r>
          </a:p>
          <a:p>
            <a:r>
              <a:rPr lang="en-GB" dirty="0" smtClean="0"/>
              <a:t>A blood clot is formed by the clotting system. </a:t>
            </a:r>
          </a:p>
          <a:p>
            <a:r>
              <a:rPr lang="en-GB" dirty="0" smtClean="0"/>
              <a:t>The fibrin deposited forms a provisional mechanical stabilization of the wound and dehydration of the clot forms a protective scab.</a:t>
            </a:r>
            <a:endParaRPr lang="en-US" dirty="0" smtClean="0"/>
          </a:p>
          <a:p>
            <a:pPr hangingPunct="0">
              <a:buNone/>
            </a:pPr>
            <a:r>
              <a:rPr lang="en-GB" b="1" dirty="0" smtClean="0"/>
              <a:t>Acute Inflammation</a:t>
            </a:r>
            <a:endParaRPr lang="en-US" b="1" dirty="0" smtClean="0"/>
          </a:p>
          <a:p>
            <a:r>
              <a:rPr lang="en-GB" dirty="0" smtClean="0"/>
              <a:t>Acute inflammation occurs as the tissues respond to the injury. </a:t>
            </a:r>
          </a:p>
          <a:p>
            <a:r>
              <a:rPr lang="en-GB" dirty="0" smtClean="0"/>
              <a:t>It is a mild reaction at the wound edges that occurs within 24 hours resulting in further deposition of fibrin and migration of white blood cells – </a:t>
            </a:r>
            <a:r>
              <a:rPr lang="en-GB" dirty="0" err="1" smtClean="0"/>
              <a:t>neutrophils</a:t>
            </a:r>
            <a:r>
              <a:rPr lang="en-GB" dirty="0" smtClean="0"/>
              <a:t> polymorphs, </a:t>
            </a:r>
            <a:r>
              <a:rPr lang="en-GB" dirty="0" err="1" smtClean="0"/>
              <a:t>monocytes</a:t>
            </a:r>
            <a:r>
              <a:rPr lang="en-GB" dirty="0" smtClean="0"/>
              <a:t> and lymphocytes.</a:t>
            </a:r>
            <a:endParaRPr lang="en-US" dirty="0" smtClean="0"/>
          </a:p>
          <a:p>
            <a:endParaRPr lang="en-US" dirty="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0000" lnSpcReduction="20000"/>
          </a:bodyPr>
          <a:lstStyle/>
          <a:p>
            <a:pPr hangingPunct="0">
              <a:buNone/>
            </a:pPr>
            <a:r>
              <a:rPr lang="en-GB" b="1" dirty="0" smtClean="0"/>
              <a:t>Gap closure (epithelial changes)</a:t>
            </a:r>
            <a:endParaRPr lang="en-US" b="1" dirty="0" smtClean="0"/>
          </a:p>
          <a:p>
            <a:r>
              <a:rPr lang="en-GB" dirty="0" smtClean="0"/>
              <a:t>Takes place after 18 – 24 hours and involves the regeneration of the epithelium. </a:t>
            </a:r>
          </a:p>
          <a:p>
            <a:r>
              <a:rPr lang="en-GB" dirty="0" smtClean="0"/>
              <a:t>Cells from the deeper part of the epithelium migrate giving a continuous advancing sheet until the cell – cell signal facilitates contact inhibition to the migration. </a:t>
            </a:r>
          </a:p>
          <a:p>
            <a:r>
              <a:rPr lang="en-GB" dirty="0" smtClean="0"/>
              <a:t>Stem cells in the basal layer of the epidermis proliferate to replace lost cells.</a:t>
            </a:r>
            <a:endParaRPr lang="en-US" dirty="0" smtClean="0"/>
          </a:p>
          <a:p>
            <a:pPr>
              <a:buNone/>
            </a:pPr>
            <a:r>
              <a:rPr lang="en-GB" b="1" dirty="0" smtClean="0"/>
              <a:t>Demolition</a:t>
            </a:r>
            <a:endParaRPr lang="en-US" dirty="0" smtClean="0"/>
          </a:p>
          <a:p>
            <a:r>
              <a:rPr lang="en-GB" dirty="0" smtClean="0"/>
              <a:t>In demolition, the enzymes liberated from disintegrated </a:t>
            </a:r>
            <a:r>
              <a:rPr lang="en-GB" dirty="0" err="1" smtClean="0"/>
              <a:t>neutrophils</a:t>
            </a:r>
            <a:r>
              <a:rPr lang="en-GB" dirty="0" smtClean="0"/>
              <a:t> polymorphs remove the blood clot. </a:t>
            </a:r>
          </a:p>
          <a:p>
            <a:r>
              <a:rPr lang="en-GB" dirty="0" smtClean="0"/>
              <a:t>By the 3</a:t>
            </a:r>
            <a:r>
              <a:rPr lang="en-GB" baseline="30000" dirty="0" smtClean="0"/>
              <a:t>rd</a:t>
            </a:r>
            <a:r>
              <a:rPr lang="en-GB" dirty="0" smtClean="0"/>
              <a:t> day, </a:t>
            </a:r>
            <a:r>
              <a:rPr lang="en-GB" dirty="0" err="1" smtClean="0"/>
              <a:t>neutrophils</a:t>
            </a:r>
            <a:r>
              <a:rPr lang="en-GB" dirty="0" smtClean="0"/>
              <a:t> have been replaced by </a:t>
            </a:r>
            <a:r>
              <a:rPr lang="en-GB" dirty="0" err="1" smtClean="0"/>
              <a:t>phagocytic</a:t>
            </a:r>
            <a:r>
              <a:rPr lang="en-GB" dirty="0" smtClean="0"/>
              <a:t> macrophages which digest fibrin, damaged extracellular matrix, red blood cells and cellular debris. </a:t>
            </a:r>
          </a:p>
          <a:p>
            <a:r>
              <a:rPr lang="en-GB" dirty="0" smtClean="0"/>
              <a:t>The macrophages produce mediators of inflammation and repair.</a:t>
            </a:r>
            <a:endParaRPr lang="en-US" dirty="0" smtClean="0"/>
          </a:p>
          <a:p>
            <a:endParaRPr lang="en-US" dirty="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7500" lnSpcReduction="20000"/>
          </a:bodyPr>
          <a:lstStyle/>
          <a:p>
            <a:pPr hangingPunct="0">
              <a:buNone/>
            </a:pPr>
            <a:r>
              <a:rPr lang="en-GB" b="1" dirty="0" smtClean="0"/>
              <a:t>Granulation Tissue Formation/Organization</a:t>
            </a:r>
            <a:r>
              <a:rPr lang="en-GB" dirty="0" smtClean="0"/>
              <a:t> </a:t>
            </a:r>
            <a:endParaRPr lang="en-US" dirty="0" smtClean="0"/>
          </a:p>
          <a:p>
            <a:r>
              <a:rPr lang="en-GB" dirty="0" smtClean="0"/>
              <a:t>The dermis and subcutaneous tissues are replaced by granulation tissue formation. </a:t>
            </a:r>
          </a:p>
          <a:p>
            <a:r>
              <a:rPr lang="en-GB" dirty="0" smtClean="0"/>
              <a:t>By the 3</a:t>
            </a:r>
            <a:r>
              <a:rPr lang="en-GB" baseline="30000" dirty="0" smtClean="0"/>
              <a:t>rd</a:t>
            </a:r>
            <a:r>
              <a:rPr lang="en-GB" dirty="0" smtClean="0"/>
              <a:t> day, the new capillaries that have been formed are delicate, leak protein rich fluids and allow emigration of </a:t>
            </a:r>
            <a:r>
              <a:rPr lang="en-GB" dirty="0" err="1" smtClean="0"/>
              <a:t>neutrophils</a:t>
            </a:r>
            <a:r>
              <a:rPr lang="en-GB" dirty="0" smtClean="0"/>
              <a:t>. </a:t>
            </a:r>
          </a:p>
          <a:p>
            <a:r>
              <a:rPr lang="en-GB" dirty="0" smtClean="0"/>
              <a:t>The fibroblasts proliferate and migrate into the wound and produce extracellular matrix protein and collagen that reaches maximum at 3 weeks.</a:t>
            </a:r>
            <a:endParaRPr lang="en-US" dirty="0" smtClean="0"/>
          </a:p>
          <a:p>
            <a:pPr>
              <a:buNone/>
            </a:pPr>
            <a:r>
              <a:rPr lang="en-GB" b="1" dirty="0" smtClean="0"/>
              <a:t>Wound Contraction</a:t>
            </a:r>
            <a:endParaRPr lang="en-US" dirty="0" smtClean="0"/>
          </a:p>
          <a:p>
            <a:r>
              <a:rPr lang="en-GB" dirty="0" smtClean="0"/>
              <a:t>There is inward movement of the skin margins greatly reducing the wound volume. </a:t>
            </a:r>
          </a:p>
          <a:p>
            <a:r>
              <a:rPr lang="en-GB" dirty="0" smtClean="0"/>
              <a:t>The blood vessels gradually reduce in number. </a:t>
            </a:r>
          </a:p>
          <a:p>
            <a:r>
              <a:rPr lang="en-GB" dirty="0" smtClean="0"/>
              <a:t>Elastic fibrin is formed and the sensory nerves grow into the scar within 3 weeks.</a:t>
            </a:r>
            <a:endParaRPr lang="en-US" dirty="0" smtClean="0"/>
          </a:p>
          <a:p>
            <a:endParaRPr lang="en-US" dirty="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lstStyle/>
          <a:p>
            <a:pPr hangingPunct="0">
              <a:buNone/>
            </a:pPr>
            <a:r>
              <a:rPr lang="en-GB" b="1" dirty="0" smtClean="0"/>
              <a:t>Remodelling</a:t>
            </a:r>
            <a:endParaRPr lang="en-US" b="1" dirty="0" smtClean="0"/>
          </a:p>
          <a:p>
            <a:r>
              <a:rPr lang="en-GB" dirty="0" smtClean="0"/>
              <a:t>There is progressive increase in collage fibrin that takes months. </a:t>
            </a:r>
          </a:p>
          <a:p>
            <a:r>
              <a:rPr lang="en-GB" dirty="0" smtClean="0"/>
              <a:t>The process of remodelling involves remodelling of the anatomical configuration of the collagen in response to the mechanical stress.</a:t>
            </a:r>
            <a:endParaRPr lang="en-US" dirty="0" smtClean="0"/>
          </a:p>
          <a:p>
            <a:endParaRPr lang="en-US" dirty="0"/>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Secondary intention </a:t>
            </a:r>
            <a:r>
              <a:rPr lang="en-US" dirty="0" smtClean="0"/>
              <a:t/>
            </a:r>
            <a:br>
              <a:rPr lang="en-US" dirty="0" smtClean="0"/>
            </a:br>
            <a:endParaRPr lang="en-US" dirty="0"/>
          </a:p>
        </p:txBody>
      </p:sp>
      <p:sp>
        <p:nvSpPr>
          <p:cNvPr id="6" name="Content Placeholder 5"/>
          <p:cNvSpPr>
            <a:spLocks noGrp="1"/>
          </p:cNvSpPr>
          <p:nvPr>
            <p:ph sz="quarter" idx="1"/>
          </p:nvPr>
        </p:nvSpPr>
        <p:spPr/>
        <p:txBody>
          <a:bodyPr>
            <a:normAutofit fontScale="77500" lnSpcReduction="20000"/>
          </a:bodyPr>
          <a:lstStyle/>
          <a:p>
            <a:r>
              <a:rPr lang="en-GB" dirty="0" smtClean="0"/>
              <a:t>It is seen in open gaping wounds with significant loss of tissue and infected closed wounds where there formation of a substantial amount of granulation tissue, which grows to form the base of the wound to fill the defect. </a:t>
            </a:r>
          </a:p>
          <a:p>
            <a:r>
              <a:rPr lang="en-GB" dirty="0" smtClean="0"/>
              <a:t>It takes a longer period of time than primary union and exhibits increased vascular and fibroblastic activity. </a:t>
            </a:r>
          </a:p>
          <a:p>
            <a:r>
              <a:rPr lang="en-GB" dirty="0" smtClean="0"/>
              <a:t>Skin grafts speed up the healing process in secondary union.</a:t>
            </a:r>
            <a:endParaRPr lang="en-US" dirty="0" smtClean="0"/>
          </a:p>
          <a:p>
            <a:pPr hangingPunct="0">
              <a:buNone/>
            </a:pPr>
            <a:r>
              <a:rPr lang="en-GB" b="1" dirty="0" smtClean="0"/>
              <a:t>Clean Open Wounds</a:t>
            </a:r>
            <a:endParaRPr lang="en-US" b="1" dirty="0" smtClean="0"/>
          </a:p>
          <a:p>
            <a:pPr>
              <a:buFont typeface="Wingdings" pitchFamily="2" charset="2"/>
              <a:buChar char="q"/>
            </a:pPr>
            <a:r>
              <a:rPr lang="en-GB" dirty="0" smtClean="0"/>
              <a:t>There is haemorrhage and exudation of fibrin from the cut surface</a:t>
            </a:r>
            <a:endParaRPr lang="en-US" dirty="0" smtClean="0"/>
          </a:p>
          <a:p>
            <a:pPr lvl="0"/>
            <a:r>
              <a:rPr lang="en-GB" dirty="0" smtClean="0"/>
              <a:t>Intense acute inflammation occurs with greater emigration of neutrophils, monocytes and macrophages from the vessel and wound. </a:t>
            </a:r>
          </a:p>
          <a:p>
            <a:endParaRPr lang="en-US" dirty="0"/>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85000" lnSpcReduction="20000"/>
          </a:bodyPr>
          <a:lstStyle/>
          <a:p>
            <a:pPr lvl="0"/>
            <a:r>
              <a:rPr lang="en-GB" dirty="0" smtClean="0"/>
              <a:t>This produce enzymatic action and </a:t>
            </a:r>
            <a:r>
              <a:rPr lang="en-GB" dirty="0" err="1" smtClean="0"/>
              <a:t>phagocytosis</a:t>
            </a:r>
            <a:r>
              <a:rPr lang="en-GB" dirty="0" smtClean="0"/>
              <a:t> removing the fibrin and tissue debris.</a:t>
            </a:r>
            <a:endParaRPr lang="en-US" dirty="0" smtClean="0"/>
          </a:p>
          <a:p>
            <a:pPr lvl="0"/>
            <a:r>
              <a:rPr lang="en-GB" dirty="0" smtClean="0"/>
              <a:t>Epithelial cells at the margins migrate and proliferate with the cells moving from the margins towards the centre and stratification of the cells at the wound margin.</a:t>
            </a:r>
            <a:endParaRPr lang="en-US" dirty="0" smtClean="0"/>
          </a:p>
          <a:p>
            <a:pPr lvl="0"/>
            <a:r>
              <a:rPr lang="en-GB" dirty="0" smtClean="0"/>
              <a:t>Granulation tissue is formed from the base of the wound. </a:t>
            </a:r>
            <a:endParaRPr lang="en-US" dirty="0" smtClean="0"/>
          </a:p>
          <a:p>
            <a:r>
              <a:rPr lang="en-GB" dirty="0" smtClean="0"/>
              <a:t>When the wound surface is covered epithelial migration ceases with proliferation and keratinisation being rapidly completed. </a:t>
            </a:r>
          </a:p>
          <a:p>
            <a:r>
              <a:rPr lang="en-GB" dirty="0" smtClean="0"/>
              <a:t>The healing of an open excised wound is aided by contraction of the surface area in sites where the skin is mobile and loosely attached to the underlying tissues. </a:t>
            </a:r>
          </a:p>
          <a:p>
            <a:endParaRPr lang="en-US" dirty="0"/>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lnSpcReduction="10000"/>
          </a:bodyPr>
          <a:lstStyle/>
          <a:p>
            <a:pPr hangingPunct="0">
              <a:buFont typeface="Wingdings" pitchFamily="2" charset="2"/>
              <a:buChar char="q"/>
            </a:pPr>
            <a:r>
              <a:rPr lang="en-GB" dirty="0" smtClean="0"/>
              <a:t>Wound contraction is brought about by fibroblasts. </a:t>
            </a:r>
          </a:p>
          <a:p>
            <a:pPr hangingPunct="0">
              <a:buFont typeface="Wingdings" pitchFamily="2" charset="2"/>
              <a:buChar char="q"/>
            </a:pPr>
            <a:r>
              <a:rPr lang="en-GB" dirty="0" smtClean="0"/>
              <a:t>A contracture occurs when healing produces distortion or limitation of movement of tissues.</a:t>
            </a:r>
            <a:endParaRPr lang="en-US" dirty="0" smtClean="0"/>
          </a:p>
          <a:p>
            <a:pPr hangingPunct="0">
              <a:buNone/>
            </a:pPr>
            <a:r>
              <a:rPr lang="en-GB" b="1" dirty="0" smtClean="0"/>
              <a:t>Infected wounds</a:t>
            </a:r>
            <a:endParaRPr lang="en-US" b="1" dirty="0" smtClean="0"/>
          </a:p>
          <a:p>
            <a:pPr hangingPunct="0"/>
            <a:r>
              <a:rPr lang="en-GB" dirty="0" smtClean="0"/>
              <a:t>Repair occurs as in non-infected wounds but the inflammatory process is more intense with formation of a larger and more numerous blood vessels. </a:t>
            </a:r>
          </a:p>
          <a:p>
            <a:pPr hangingPunct="0"/>
            <a:r>
              <a:rPr lang="en-GB" dirty="0" smtClean="0"/>
              <a:t>Surgical toilet/debridement is required and the granulation tissue formed is protective against bacteria since it can evoke an inflammatory reaction.</a:t>
            </a:r>
            <a:endParaRPr lang="en-US" dirty="0" smtClean="0"/>
          </a:p>
          <a:p>
            <a:endParaRPr lang="en-US" dirty="0"/>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
            </a:r>
            <a:br>
              <a:rPr lang="en-GB" b="1" dirty="0" smtClean="0"/>
            </a:br>
            <a:r>
              <a:rPr lang="en-GB" b="1" dirty="0" smtClean="0"/>
              <a:t>Healing by scar formation and fibrosis </a:t>
            </a:r>
            <a:r>
              <a:rPr lang="en-US" dirty="0" smtClean="0"/>
              <a:t/>
            </a:r>
            <a:br>
              <a:rPr lang="en-US" dirty="0" smtClean="0"/>
            </a:br>
            <a:endParaRPr lang="en-US" dirty="0"/>
          </a:p>
        </p:txBody>
      </p:sp>
      <p:sp>
        <p:nvSpPr>
          <p:cNvPr id="6" name="Content Placeholder 5"/>
          <p:cNvSpPr>
            <a:spLocks noGrp="1"/>
          </p:cNvSpPr>
          <p:nvPr>
            <p:ph sz="quarter" idx="1"/>
          </p:nvPr>
        </p:nvSpPr>
        <p:spPr/>
        <p:txBody>
          <a:bodyPr>
            <a:normAutofit fontScale="77500" lnSpcReduction="20000"/>
          </a:bodyPr>
          <a:lstStyle/>
          <a:p>
            <a:r>
              <a:rPr lang="en-GB" dirty="0" smtClean="0"/>
              <a:t> The process of tissue repair has general basic features such as: - </a:t>
            </a:r>
            <a:endParaRPr lang="en-US" dirty="0" smtClean="0"/>
          </a:p>
          <a:p>
            <a:pPr lvl="0">
              <a:buFont typeface="Wingdings" pitchFamily="2" charset="2"/>
              <a:buChar char="v"/>
            </a:pPr>
            <a:r>
              <a:rPr lang="en-GB" dirty="0" smtClean="0"/>
              <a:t>The goal of tissue repair is to restore the tissue to its original state. </a:t>
            </a:r>
          </a:p>
          <a:p>
            <a:pPr lvl="0"/>
            <a:r>
              <a:rPr lang="en-GB" dirty="0" smtClean="0"/>
              <a:t>An inflammatory reaction that sets in contains the damage, eliminates the injurious agent, removes injured tissue and initiates deposition of extracellular matrix in the area of injury</a:t>
            </a:r>
            <a:endParaRPr lang="en-US" dirty="0" smtClean="0"/>
          </a:p>
          <a:p>
            <a:pPr lvl="0">
              <a:buFont typeface="Wingdings" pitchFamily="2" charset="2"/>
              <a:buChar char="v"/>
            </a:pPr>
            <a:r>
              <a:rPr lang="en-GB" dirty="0" smtClean="0"/>
              <a:t>Some tissues can be completely reconstituted after injury (e.g. the bone following a facture or regeneration of the epithelial surface in skin wounds) but other tissues are incapable of such hence repair is accomplished by deposition of connective tissue producing </a:t>
            </a:r>
            <a:r>
              <a:rPr lang="en-GB" b="1" dirty="0" smtClean="0"/>
              <a:t>a scar.</a:t>
            </a:r>
            <a:r>
              <a:rPr lang="en-GB" dirty="0" smtClean="0"/>
              <a:t>   </a:t>
            </a:r>
            <a:endParaRPr lang="en-US" dirty="0" smtClean="0"/>
          </a:p>
          <a:p>
            <a:pPr lvl="0">
              <a:buFont typeface="Wingdings" pitchFamily="2" charset="2"/>
              <a:buChar char="v"/>
            </a:pPr>
            <a:r>
              <a:rPr lang="en-GB" dirty="0" smtClean="0"/>
              <a:t>Persistence of damage breeds chronic inflammation and tissue damage and repair may occur concurrently. </a:t>
            </a:r>
          </a:p>
          <a:p>
            <a:pPr lvl="0"/>
            <a:r>
              <a:rPr lang="en-GB" dirty="0" smtClean="0"/>
              <a:t>Deposition of connective tissue in such cases is called </a:t>
            </a:r>
            <a:r>
              <a:rPr lang="en-GB" b="1" dirty="0" smtClean="0"/>
              <a:t>fibrosis</a:t>
            </a:r>
            <a:r>
              <a:rPr lang="en-GB" dirty="0" smtClean="0"/>
              <a:t>. </a:t>
            </a:r>
            <a:r>
              <a:rPr lang="en-GB" b="1" dirty="0" smtClean="0"/>
              <a:t>Fibrosis is any abnormal deposition of connective tissue irrespective of the cause. </a:t>
            </a:r>
            <a:endParaRPr lang="en-US" b="1" dirty="0" smtClean="0"/>
          </a:p>
          <a:p>
            <a:endParaRPr lang="en-US" dirty="0"/>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Granulation tissue formation</a:t>
            </a:r>
            <a:r>
              <a:rPr lang="en-US" b="1" dirty="0" smtClean="0"/>
              <a:t/>
            </a:r>
            <a:br>
              <a:rPr lang="en-US" b="1" dirty="0" smtClean="0"/>
            </a:br>
            <a:endParaRPr lang="en-US" dirty="0"/>
          </a:p>
        </p:txBody>
      </p:sp>
      <p:sp>
        <p:nvSpPr>
          <p:cNvPr id="6" name="Content Placeholder 5"/>
          <p:cNvSpPr>
            <a:spLocks noGrp="1"/>
          </p:cNvSpPr>
          <p:nvPr>
            <p:ph sz="quarter" idx="1"/>
          </p:nvPr>
        </p:nvSpPr>
        <p:spPr/>
        <p:txBody>
          <a:bodyPr>
            <a:normAutofit fontScale="77500" lnSpcReduction="20000"/>
          </a:bodyPr>
          <a:lstStyle/>
          <a:p>
            <a:r>
              <a:rPr lang="en-GB" dirty="0" smtClean="0"/>
              <a:t>Repair process begins early in inflammation sometimes as early as 24 hours after injury.  </a:t>
            </a:r>
          </a:p>
          <a:p>
            <a:r>
              <a:rPr lang="en-GB" dirty="0" smtClean="0"/>
              <a:t>If resolution has not occurred fibroblasts and vascular endothelial cells begin proliferating to form a specialized type of tissue called granulation tissue which is a hallmark of healing. </a:t>
            </a:r>
          </a:p>
          <a:p>
            <a:r>
              <a:rPr lang="en-GB" dirty="0" smtClean="0"/>
              <a:t>The name granulation is derived from the pink, soft, granular appearance on the surface of the wound. </a:t>
            </a:r>
          </a:p>
          <a:p>
            <a:r>
              <a:rPr lang="en-GB" dirty="0" smtClean="0"/>
              <a:t>The characteristic </a:t>
            </a:r>
            <a:r>
              <a:rPr lang="en-GB" dirty="0" err="1" smtClean="0"/>
              <a:t>histologic</a:t>
            </a:r>
            <a:r>
              <a:rPr lang="en-GB" dirty="0" smtClean="0"/>
              <a:t> features are </a:t>
            </a:r>
            <a:r>
              <a:rPr lang="en-GB" b="1" dirty="0" smtClean="0"/>
              <a:t>formation of new small blood vessels (angiogenesis</a:t>
            </a:r>
            <a:r>
              <a:rPr lang="en-GB" dirty="0" smtClean="0"/>
              <a:t>) and </a:t>
            </a:r>
            <a:r>
              <a:rPr lang="en-GB" b="1" dirty="0" smtClean="0"/>
              <a:t>the proliferation of fibroblast.  </a:t>
            </a:r>
          </a:p>
          <a:p>
            <a:r>
              <a:rPr lang="en-GB" dirty="0" smtClean="0"/>
              <a:t>The new vessels are leaky allowing escape of fluid and red cells into the </a:t>
            </a:r>
            <a:r>
              <a:rPr lang="en-GB" dirty="0" err="1" smtClean="0"/>
              <a:t>extravascular</a:t>
            </a:r>
            <a:r>
              <a:rPr lang="en-GB" dirty="0" smtClean="0"/>
              <a:t> space thus new granulation tissue is often </a:t>
            </a:r>
            <a:r>
              <a:rPr lang="en-GB" b="1" dirty="0" smtClean="0"/>
              <a:t>oedematous</a:t>
            </a:r>
            <a:r>
              <a:rPr lang="en-GB" dirty="0" smtClean="0"/>
              <a:t>.</a:t>
            </a:r>
            <a:r>
              <a:rPr lang="en-GB" b="1" dirty="0" smtClean="0"/>
              <a:t>  </a:t>
            </a: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a:bodyPr>
          <a:lstStyle/>
          <a:p>
            <a:pPr>
              <a:buNone/>
            </a:pPr>
            <a:r>
              <a:rPr lang="en-GB" b="1" dirty="0" smtClean="0"/>
              <a:t>B. Fibrinous Inflammation</a:t>
            </a:r>
            <a:endParaRPr lang="en-US" b="1" dirty="0" smtClean="0"/>
          </a:p>
          <a:p>
            <a:r>
              <a:rPr lang="en-GB" dirty="0" smtClean="0"/>
              <a:t>Fibrinous inflammation produces large amounts of fibrinogen and precipitation of masses of fibrin. </a:t>
            </a:r>
          </a:p>
          <a:p>
            <a:r>
              <a:rPr lang="en-GB" dirty="0" smtClean="0"/>
              <a:t>It is seen in severe inflammation with marked endothelial damage. </a:t>
            </a:r>
          </a:p>
          <a:p>
            <a:r>
              <a:rPr lang="en-GB" dirty="0" smtClean="0"/>
              <a:t>There is vascular dilatation and cellular exudation that invariably accompany the fibrinous exudate. </a:t>
            </a:r>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lnSpcReduction="10000"/>
          </a:bodyPr>
          <a:lstStyle/>
          <a:p>
            <a:r>
              <a:rPr lang="en-GB" dirty="0" smtClean="0"/>
              <a:t>Organization occurs in necrotic tissue/infarcts, inflammatory exudate, thrombus and blood clot/haematoma. </a:t>
            </a:r>
          </a:p>
          <a:p>
            <a:r>
              <a:rPr lang="en-GB" dirty="0" smtClean="0"/>
              <a:t>The process involves digestion of dead material by the macrophages and in growth of capillaries and fibroblasts because the macrophages operate within a short distance of capillaries. </a:t>
            </a:r>
          </a:p>
          <a:p>
            <a:r>
              <a:rPr lang="en-GB" dirty="0" smtClean="0"/>
              <a:t>In progressive fibrosis there is continued deposition of collagen with decrease in formation of new blood vessels and results in formation of an inactive looking scar</a:t>
            </a:r>
            <a:endParaRPr lang="en-US" dirty="0" smtClean="0"/>
          </a:p>
          <a:p>
            <a:endParaRPr lang="en-US" dirty="0"/>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7500" lnSpcReduction="20000"/>
          </a:bodyPr>
          <a:lstStyle/>
          <a:p>
            <a:pPr>
              <a:buNone/>
            </a:pPr>
            <a:r>
              <a:rPr lang="en-GB" b="1" dirty="0" smtClean="0"/>
              <a:t>Process of Granulation Tissue Formation</a:t>
            </a:r>
            <a:endParaRPr lang="en-US" dirty="0" smtClean="0"/>
          </a:p>
          <a:p>
            <a:pPr>
              <a:buFont typeface="Wingdings" pitchFamily="2" charset="2"/>
              <a:buChar char="v"/>
            </a:pPr>
            <a:r>
              <a:rPr lang="en-GB" dirty="0" smtClean="0"/>
              <a:t>Granulation tissue formation occurs in orderly processes: - </a:t>
            </a:r>
            <a:endParaRPr lang="en-US" dirty="0" smtClean="0"/>
          </a:p>
          <a:p>
            <a:pPr lvl="0"/>
            <a:r>
              <a:rPr lang="en-GB" dirty="0" smtClean="0"/>
              <a:t>Inflammation</a:t>
            </a:r>
            <a:endParaRPr lang="en-US" dirty="0" smtClean="0"/>
          </a:p>
          <a:p>
            <a:pPr lvl="0"/>
            <a:r>
              <a:rPr lang="en-GB" dirty="0" smtClean="0"/>
              <a:t>Proliferation and migration of </a:t>
            </a:r>
            <a:r>
              <a:rPr lang="en-GB" dirty="0" err="1" smtClean="0"/>
              <a:t>parenchymal</a:t>
            </a:r>
            <a:r>
              <a:rPr lang="en-GB" dirty="0" smtClean="0"/>
              <a:t> and connective tissue cells </a:t>
            </a:r>
            <a:endParaRPr lang="en-US" dirty="0" smtClean="0"/>
          </a:p>
          <a:p>
            <a:pPr lvl="0"/>
            <a:r>
              <a:rPr lang="en-GB" dirty="0" smtClean="0"/>
              <a:t>Formation of new blood vessels (angiogenesis)</a:t>
            </a:r>
            <a:endParaRPr lang="en-US" dirty="0" smtClean="0"/>
          </a:p>
          <a:p>
            <a:pPr lvl="0"/>
            <a:r>
              <a:rPr lang="en-GB" dirty="0" smtClean="0"/>
              <a:t>Formation of granulation tissue </a:t>
            </a:r>
            <a:endParaRPr lang="en-US" dirty="0" smtClean="0"/>
          </a:p>
          <a:p>
            <a:pPr lvl="0"/>
            <a:r>
              <a:rPr lang="en-GB" dirty="0" smtClean="0"/>
              <a:t>Synthesis of extracellular matrix proteins and collagen deposition</a:t>
            </a:r>
            <a:endParaRPr lang="en-US" dirty="0" smtClean="0"/>
          </a:p>
          <a:p>
            <a:pPr lvl="0"/>
            <a:r>
              <a:rPr lang="en-GB" dirty="0" smtClean="0"/>
              <a:t>Tissue remodelling </a:t>
            </a:r>
            <a:endParaRPr lang="en-US" dirty="0" smtClean="0"/>
          </a:p>
          <a:p>
            <a:pPr lvl="0"/>
            <a:r>
              <a:rPr lang="en-GB" dirty="0" smtClean="0"/>
              <a:t>Wound Retraction</a:t>
            </a:r>
            <a:endParaRPr lang="en-US" dirty="0" smtClean="0"/>
          </a:p>
          <a:p>
            <a:pPr lvl="0"/>
            <a:r>
              <a:rPr lang="en-GB" dirty="0" smtClean="0"/>
              <a:t>Acquisition of wound strength </a:t>
            </a:r>
            <a:endParaRPr lang="en-US" dirty="0" smtClean="0"/>
          </a:p>
          <a:p>
            <a:endParaRPr lang="en-US" dirty="0"/>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lnSpcReduction="20000"/>
          </a:bodyPr>
          <a:lstStyle/>
          <a:p>
            <a:pPr>
              <a:buNone/>
            </a:pPr>
            <a:r>
              <a:rPr lang="en-GB" b="1" i="1" dirty="0" smtClean="0"/>
              <a:t>Inflammation</a:t>
            </a:r>
            <a:endParaRPr lang="en-US" b="1" dirty="0" smtClean="0"/>
          </a:p>
          <a:p>
            <a:r>
              <a:rPr lang="en-GB" dirty="0" smtClean="0"/>
              <a:t>Acute inflammation involves exudation (fluid and cellular). </a:t>
            </a:r>
          </a:p>
          <a:p>
            <a:r>
              <a:rPr lang="en-GB" dirty="0" smtClean="0"/>
              <a:t>There is clearance and demolition done by the </a:t>
            </a:r>
            <a:r>
              <a:rPr lang="en-GB" dirty="0" err="1" smtClean="0"/>
              <a:t>monocytes</a:t>
            </a:r>
            <a:r>
              <a:rPr lang="en-GB" dirty="0" smtClean="0"/>
              <a:t> and macrophages that produce </a:t>
            </a:r>
            <a:r>
              <a:rPr lang="en-GB" dirty="0" err="1" smtClean="0"/>
              <a:t>proteolytic</a:t>
            </a:r>
            <a:r>
              <a:rPr lang="en-GB" dirty="0" smtClean="0"/>
              <a:t> enzymes, which clear the dead tissues. </a:t>
            </a:r>
          </a:p>
          <a:p>
            <a:r>
              <a:rPr lang="en-GB" dirty="0" err="1" smtClean="0"/>
              <a:t>Neutrophils</a:t>
            </a:r>
            <a:r>
              <a:rPr lang="en-GB" dirty="0" smtClean="0"/>
              <a:t> also liberate </a:t>
            </a:r>
            <a:r>
              <a:rPr lang="en-GB" dirty="0" err="1" smtClean="0"/>
              <a:t>proteolytic</a:t>
            </a:r>
            <a:r>
              <a:rPr lang="en-GB" dirty="0" smtClean="0"/>
              <a:t> enzymes</a:t>
            </a:r>
            <a:endParaRPr lang="en-US" dirty="0" smtClean="0"/>
          </a:p>
          <a:p>
            <a:pPr>
              <a:buNone/>
            </a:pPr>
            <a:r>
              <a:rPr lang="en-GB" b="1" i="1" dirty="0" smtClean="0"/>
              <a:t>Proliferation and migration of </a:t>
            </a:r>
            <a:r>
              <a:rPr lang="en-GB" b="1" i="1" dirty="0" err="1" smtClean="0"/>
              <a:t>parenchymal</a:t>
            </a:r>
            <a:r>
              <a:rPr lang="en-GB" b="1" i="1" dirty="0" smtClean="0"/>
              <a:t> and connective tissue cells </a:t>
            </a:r>
            <a:endParaRPr lang="en-US" dirty="0" smtClean="0"/>
          </a:p>
          <a:p>
            <a:r>
              <a:rPr lang="en-GB" dirty="0" smtClean="0"/>
              <a:t> After clearance and demolition there is proliferation and migration of the </a:t>
            </a:r>
            <a:r>
              <a:rPr lang="en-GB" dirty="0" err="1" smtClean="0"/>
              <a:t>parenchymal</a:t>
            </a:r>
            <a:r>
              <a:rPr lang="en-GB" dirty="0" smtClean="0"/>
              <a:t> and connective tissue cells</a:t>
            </a:r>
            <a:endParaRPr lang="en-US" dirty="0" smtClean="0"/>
          </a:p>
          <a:p>
            <a:endParaRPr lang="en-US" dirty="0"/>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85000" lnSpcReduction="20000"/>
          </a:bodyPr>
          <a:lstStyle/>
          <a:p>
            <a:pPr>
              <a:buNone/>
            </a:pPr>
            <a:r>
              <a:rPr lang="en-GB" b="1" i="1" dirty="0" smtClean="0"/>
              <a:t>Angiogenesis (</a:t>
            </a:r>
            <a:r>
              <a:rPr lang="en-GB" b="1" i="1" dirty="0" err="1" smtClean="0"/>
              <a:t>ingrowth</a:t>
            </a:r>
            <a:r>
              <a:rPr lang="en-GB" b="1" i="1" dirty="0" smtClean="0"/>
              <a:t> of capillaries)</a:t>
            </a:r>
            <a:endParaRPr lang="en-US" dirty="0" smtClean="0"/>
          </a:p>
          <a:p>
            <a:r>
              <a:rPr lang="en-GB" dirty="0" smtClean="0"/>
              <a:t>Blood vessels are assembled during the </a:t>
            </a:r>
            <a:r>
              <a:rPr lang="en-GB" dirty="0" err="1" smtClean="0"/>
              <a:t>embryogenic</a:t>
            </a:r>
            <a:r>
              <a:rPr lang="en-GB" dirty="0" smtClean="0"/>
              <a:t> development (</a:t>
            </a:r>
            <a:r>
              <a:rPr lang="en-GB" b="1" dirty="0" err="1" smtClean="0"/>
              <a:t>vasculogenesis</a:t>
            </a:r>
            <a:r>
              <a:rPr lang="en-GB" dirty="0" smtClean="0"/>
              <a:t>) which produces endothelial cell precursors called </a:t>
            </a:r>
            <a:r>
              <a:rPr lang="en-GB" b="1" dirty="0" err="1" smtClean="0"/>
              <a:t>angioblasts</a:t>
            </a:r>
            <a:r>
              <a:rPr lang="en-GB" dirty="0" smtClean="0"/>
              <a:t>. </a:t>
            </a:r>
          </a:p>
          <a:p>
            <a:r>
              <a:rPr lang="en-GB" dirty="0" smtClean="0"/>
              <a:t>Formation of new blood vessels in adults is called </a:t>
            </a:r>
            <a:r>
              <a:rPr lang="en-GB" b="1" dirty="0" smtClean="0"/>
              <a:t>angiogenesis</a:t>
            </a:r>
            <a:r>
              <a:rPr lang="en-GB" dirty="0" smtClean="0"/>
              <a:t> or </a:t>
            </a:r>
            <a:r>
              <a:rPr lang="en-GB" b="1" dirty="0" err="1" smtClean="0"/>
              <a:t>neovascularization</a:t>
            </a:r>
            <a:r>
              <a:rPr lang="en-GB" dirty="0" smtClean="0"/>
              <a:t>.</a:t>
            </a:r>
            <a:endParaRPr lang="en-US" dirty="0" smtClean="0"/>
          </a:p>
          <a:p>
            <a:r>
              <a:rPr lang="en-GB" dirty="0" smtClean="0"/>
              <a:t>Angiogenesis is critical to chronic inflammation and fibrosis, tumour growth and </a:t>
            </a:r>
            <a:r>
              <a:rPr lang="en-GB" dirty="0" err="1" smtClean="0"/>
              <a:t>vascularization</a:t>
            </a:r>
            <a:r>
              <a:rPr lang="en-GB" dirty="0" smtClean="0"/>
              <a:t> of ischaemic tissues. </a:t>
            </a:r>
          </a:p>
          <a:p>
            <a:r>
              <a:rPr lang="en-GB" dirty="0" smtClean="0"/>
              <a:t>It originates from </a:t>
            </a:r>
            <a:r>
              <a:rPr lang="en-GB" b="1" dirty="0" smtClean="0"/>
              <a:t>endothelial precursor cells</a:t>
            </a:r>
            <a:r>
              <a:rPr lang="en-GB" dirty="0" smtClean="0"/>
              <a:t> or </a:t>
            </a:r>
            <a:r>
              <a:rPr lang="en-GB" b="1" dirty="0" smtClean="0"/>
              <a:t>pre-existing vessels</a:t>
            </a:r>
            <a:r>
              <a:rPr lang="en-GB" dirty="0" smtClean="0"/>
              <a:t>. </a:t>
            </a:r>
          </a:p>
          <a:p>
            <a:r>
              <a:rPr lang="en-GB" dirty="0" smtClean="0"/>
              <a:t>They also generate </a:t>
            </a:r>
            <a:r>
              <a:rPr lang="en-GB" dirty="0" err="1" smtClean="0"/>
              <a:t>pericytes</a:t>
            </a:r>
            <a:r>
              <a:rPr lang="en-GB" dirty="0" smtClean="0"/>
              <a:t> and smooth muscle cells of the vessel wall (</a:t>
            </a:r>
            <a:r>
              <a:rPr lang="en-GB" dirty="0" err="1" smtClean="0"/>
              <a:t>periendothelial</a:t>
            </a:r>
            <a:r>
              <a:rPr lang="en-GB" dirty="0" smtClean="0"/>
              <a:t> cells).</a:t>
            </a:r>
            <a:endParaRPr lang="en-US" dirty="0" smtClean="0"/>
          </a:p>
          <a:p>
            <a:endParaRPr lang="en-US" dirty="0"/>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7500" lnSpcReduction="20000"/>
          </a:bodyPr>
          <a:lstStyle/>
          <a:p>
            <a:pPr>
              <a:buNone/>
            </a:pPr>
            <a:r>
              <a:rPr lang="en-GB" b="1" i="1" dirty="0" smtClean="0"/>
              <a:t>Fibrous (Scar) Tissue Formation</a:t>
            </a:r>
            <a:endParaRPr lang="en-US" b="1" dirty="0" smtClean="0"/>
          </a:p>
          <a:p>
            <a:r>
              <a:rPr lang="en-GB" dirty="0" smtClean="0"/>
              <a:t>Scar formation involves three main steps namely: - </a:t>
            </a:r>
            <a:endParaRPr lang="en-US" b="1" i="1" dirty="0" smtClean="0"/>
          </a:p>
          <a:p>
            <a:pPr>
              <a:buFont typeface="Wingdings" pitchFamily="2" charset="2"/>
              <a:buChar char="v"/>
            </a:pPr>
            <a:r>
              <a:rPr lang="en-GB" dirty="0" smtClean="0"/>
              <a:t>Emigration and proliferation of fibroblasts in the site of injury </a:t>
            </a:r>
            <a:endParaRPr lang="en-US" b="1" i="1" dirty="0" smtClean="0"/>
          </a:p>
          <a:p>
            <a:r>
              <a:rPr lang="en-GB" dirty="0" smtClean="0"/>
              <a:t>In fibroblastic activity there is rapid proliferation and migration of fibroblasts from the </a:t>
            </a:r>
            <a:r>
              <a:rPr lang="en-GB" dirty="0" err="1" smtClean="0"/>
              <a:t>perivascular</a:t>
            </a:r>
            <a:r>
              <a:rPr lang="en-GB" dirty="0" smtClean="0"/>
              <a:t> connective tissue. </a:t>
            </a:r>
          </a:p>
          <a:p>
            <a:r>
              <a:rPr lang="en-GB" dirty="0" smtClean="0"/>
              <a:t>Granulation tissue contains numerous newly formed blood vessels which are highly permeable and allow exudation and deposition of plasma proteins (e.g. fibrinogen and plasma </a:t>
            </a:r>
            <a:r>
              <a:rPr lang="en-GB" dirty="0" err="1" smtClean="0"/>
              <a:t>fibronection</a:t>
            </a:r>
            <a:r>
              <a:rPr lang="en-GB" dirty="0" smtClean="0"/>
              <a:t>) in the extracellular matrix and provide the provisional </a:t>
            </a:r>
            <a:r>
              <a:rPr lang="en-GB" dirty="0" err="1" smtClean="0"/>
              <a:t>stroma</a:t>
            </a:r>
            <a:r>
              <a:rPr lang="en-GB" dirty="0" smtClean="0"/>
              <a:t> for fibroblast and endothelial cell growth. </a:t>
            </a:r>
          </a:p>
          <a:p>
            <a:r>
              <a:rPr lang="en-GB" dirty="0" smtClean="0"/>
              <a:t>Multiple growth factors (from cytokines, platelets and macrophages) trigger migration and subsequent proliferation of fibroblasts. Macrophages play a crucial role. </a:t>
            </a:r>
            <a:endParaRPr lang="en-US" dirty="0" smtClean="0"/>
          </a:p>
          <a:p>
            <a:endParaRPr lang="en-US" dirty="0"/>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lnSpcReduction="10000"/>
          </a:bodyPr>
          <a:lstStyle/>
          <a:p>
            <a:pPr lvl="0">
              <a:buFont typeface="Wingdings" pitchFamily="2" charset="2"/>
              <a:buChar char="v"/>
            </a:pPr>
            <a:r>
              <a:rPr lang="en-GB" dirty="0" smtClean="0"/>
              <a:t>Deposition of Extracellular matrix and scar formation  </a:t>
            </a:r>
            <a:endParaRPr lang="en-US" b="1" i="1" dirty="0" smtClean="0"/>
          </a:p>
          <a:p>
            <a:r>
              <a:rPr lang="en-GB" dirty="0" smtClean="0"/>
              <a:t>As repair progresses the number of proliferating endothelial cells and fibroblasts decreases. </a:t>
            </a:r>
          </a:p>
          <a:p>
            <a:r>
              <a:rPr lang="en-GB" dirty="0" smtClean="0"/>
              <a:t>The fibroblasts progressively deposit increased amounts of extracellular matrix especially collagen which forms the major part of the connective tissue in repair sites and gives strength to healing wounds.  </a:t>
            </a:r>
            <a:endParaRPr lang="en-US" dirty="0" smtClean="0"/>
          </a:p>
          <a:p>
            <a:r>
              <a:rPr lang="en-GB" dirty="0" smtClean="0"/>
              <a:t>The fibroblasts produce </a:t>
            </a:r>
            <a:r>
              <a:rPr lang="en-GB" b="1" dirty="0" smtClean="0"/>
              <a:t>collagen</a:t>
            </a:r>
            <a:r>
              <a:rPr lang="en-GB" dirty="0" smtClean="0"/>
              <a:t>. In organization there is the replacement of solid inanimate material by granulation tissue (conversion of dead/inert/inactive tissue into a granulation tissue).</a:t>
            </a:r>
            <a:endParaRPr lang="en-US" b="1" i="1" dirty="0" smtClean="0"/>
          </a:p>
          <a:p>
            <a:endParaRPr lang="en-US" dirty="0"/>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a:bodyPr>
          <a:lstStyle/>
          <a:p>
            <a:pPr>
              <a:buFont typeface="Wingdings" pitchFamily="2" charset="2"/>
              <a:buChar char="v"/>
            </a:pPr>
            <a:r>
              <a:rPr lang="en-GB" dirty="0" smtClean="0"/>
              <a:t>Tissue Remodelling </a:t>
            </a:r>
            <a:endParaRPr lang="en-US" b="1" i="1" dirty="0" smtClean="0"/>
          </a:p>
          <a:p>
            <a:r>
              <a:rPr lang="en-GB" dirty="0" smtClean="0"/>
              <a:t>This involves the replacement of granulation tissue with a scar and involves transitions in the composition of the extracellular matrix. </a:t>
            </a:r>
          </a:p>
          <a:p>
            <a:r>
              <a:rPr lang="en-GB" dirty="0" smtClean="0"/>
              <a:t>Some of the ECM is degraded by enzymes produced by growth factors while others are strengthened. </a:t>
            </a:r>
          </a:p>
          <a:p>
            <a:r>
              <a:rPr lang="en-GB" dirty="0" smtClean="0"/>
              <a:t>The balance between extracellular matrix synthesis and degradation results in </a:t>
            </a:r>
            <a:r>
              <a:rPr lang="en-GB" b="1" dirty="0" smtClean="0"/>
              <a:t>remodelling</a:t>
            </a:r>
            <a:r>
              <a:rPr lang="en-GB" dirty="0" smtClean="0"/>
              <a:t> of the connective tissue framework which is crucial in chronic inflammation and wound repair. </a:t>
            </a:r>
            <a:endParaRPr lang="en-US" b="1" i="1" dirty="0" smtClean="0"/>
          </a:p>
          <a:p>
            <a:endParaRPr lang="en-US" dirty="0"/>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7500" lnSpcReduction="20000"/>
          </a:bodyPr>
          <a:lstStyle/>
          <a:p>
            <a:pPr>
              <a:buNone/>
            </a:pPr>
            <a:r>
              <a:rPr lang="en-GB" b="1" i="1" dirty="0" smtClean="0"/>
              <a:t>Wound Contraction</a:t>
            </a:r>
            <a:endParaRPr lang="en-US" dirty="0" smtClean="0"/>
          </a:p>
          <a:p>
            <a:r>
              <a:rPr lang="en-GB" dirty="0" smtClean="0"/>
              <a:t>Wound contraction takes place to the anatomical configuration and mechanical stress and the wound starts contracting 2-3 days and is completes by the 14</a:t>
            </a:r>
            <a:r>
              <a:rPr lang="en-GB" baseline="30000" dirty="0" smtClean="0"/>
              <a:t>th</a:t>
            </a:r>
            <a:r>
              <a:rPr lang="en-GB" dirty="0" smtClean="0"/>
              <a:t> day when it reduces size by 80% of the original size.</a:t>
            </a:r>
          </a:p>
          <a:p>
            <a:r>
              <a:rPr lang="en-GB" dirty="0" smtClean="0"/>
              <a:t>It involves the </a:t>
            </a:r>
            <a:r>
              <a:rPr lang="en-GB" b="1" dirty="0" smtClean="0"/>
              <a:t>synthesis</a:t>
            </a:r>
            <a:r>
              <a:rPr lang="en-GB" dirty="0" smtClean="0"/>
              <a:t> and </a:t>
            </a:r>
            <a:r>
              <a:rPr lang="en-GB" b="1" dirty="0" err="1" smtClean="0"/>
              <a:t>lysis</a:t>
            </a:r>
            <a:r>
              <a:rPr lang="en-GB" dirty="0" smtClean="0"/>
              <a:t> of collagen and enhances rapid healing because a lesser surface area of injured tissue has to be replaced</a:t>
            </a:r>
            <a:endParaRPr lang="en-US" dirty="0" smtClean="0"/>
          </a:p>
          <a:p>
            <a:pPr>
              <a:buNone/>
            </a:pPr>
            <a:r>
              <a:rPr lang="en-GB" b="1" i="1" dirty="0" smtClean="0"/>
              <a:t>Wound Strength </a:t>
            </a:r>
            <a:r>
              <a:rPr lang="en-GB" dirty="0" smtClean="0"/>
              <a:t> </a:t>
            </a:r>
            <a:endParaRPr lang="en-US" dirty="0" smtClean="0"/>
          </a:p>
          <a:p>
            <a:r>
              <a:rPr lang="en-GB" dirty="0" smtClean="0"/>
              <a:t>There is time needed for the healed wound to achieve its maximal strength.</a:t>
            </a:r>
          </a:p>
          <a:p>
            <a:r>
              <a:rPr lang="en-GB" dirty="0" smtClean="0"/>
              <a:t>In skin wounds the strength is at 10% after removal of sutures in the first week and increases steadily over the next 4 weeks. </a:t>
            </a:r>
            <a:endParaRPr lang="en-US" dirty="0" smtClean="0"/>
          </a:p>
          <a:p>
            <a:endParaRPr lang="en-US" dirty="0"/>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a:bodyPr>
          <a:lstStyle/>
          <a:p>
            <a:pPr>
              <a:buNone/>
            </a:pPr>
            <a:r>
              <a:rPr lang="en-GB" b="1" dirty="0" smtClean="0"/>
              <a:t>FACTORS INFLUENCING REPAIR PROCESS</a:t>
            </a:r>
            <a:endParaRPr lang="en-US" dirty="0" smtClean="0"/>
          </a:p>
          <a:p>
            <a:r>
              <a:rPr lang="en-GB" dirty="0" smtClean="0"/>
              <a:t>Tissue environment </a:t>
            </a:r>
            <a:endParaRPr lang="en-US" dirty="0" smtClean="0"/>
          </a:p>
          <a:p>
            <a:pPr lvl="0"/>
            <a:r>
              <a:rPr lang="en-GB" dirty="0" smtClean="0"/>
              <a:t>Extent of tissue damage </a:t>
            </a:r>
            <a:endParaRPr lang="en-US" dirty="0" smtClean="0"/>
          </a:p>
          <a:p>
            <a:pPr lvl="0"/>
            <a:r>
              <a:rPr lang="en-GB" dirty="0" smtClean="0"/>
              <a:t>Intensity and duration of the stimulus </a:t>
            </a:r>
            <a:endParaRPr lang="en-US" dirty="0" smtClean="0"/>
          </a:p>
          <a:p>
            <a:pPr lvl="0"/>
            <a:r>
              <a:rPr lang="en-GB" dirty="0" smtClean="0"/>
              <a:t>Blood supply </a:t>
            </a:r>
            <a:endParaRPr lang="en-US" dirty="0" smtClean="0"/>
          </a:p>
          <a:p>
            <a:pPr lvl="0"/>
            <a:r>
              <a:rPr lang="en-GB" dirty="0" smtClean="0"/>
              <a:t>Presence of foreign bodies </a:t>
            </a:r>
            <a:endParaRPr lang="en-US" dirty="0" smtClean="0"/>
          </a:p>
          <a:p>
            <a:pPr lvl="0"/>
            <a:r>
              <a:rPr lang="en-GB" dirty="0" smtClean="0"/>
              <a:t>Diseases e.g. diabetes </a:t>
            </a:r>
            <a:endParaRPr lang="en-US" dirty="0" smtClean="0"/>
          </a:p>
          <a:p>
            <a:pPr lvl="0"/>
            <a:r>
              <a:rPr lang="en-GB" dirty="0" smtClean="0"/>
              <a:t>Drugs e.g. treatment with steroids </a:t>
            </a:r>
            <a:endParaRPr lang="en-US" dirty="0" smtClean="0"/>
          </a:p>
          <a:p>
            <a:endParaRPr lang="en-US" dirty="0"/>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
            </a:r>
            <a:br>
              <a:rPr lang="en-GB" b="1" dirty="0" smtClean="0"/>
            </a:br>
            <a:r>
              <a:rPr lang="en-GB" b="1" dirty="0" smtClean="0"/>
              <a:t>Factors influencing wound healing</a:t>
            </a:r>
            <a:r>
              <a:rPr lang="en-US" b="1" dirty="0" smtClean="0"/>
              <a:t/>
            </a:r>
            <a:br>
              <a:rPr lang="en-US" b="1" dirty="0" smtClean="0"/>
            </a:br>
            <a:endParaRPr lang="en-US" dirty="0"/>
          </a:p>
        </p:txBody>
      </p:sp>
      <p:sp>
        <p:nvSpPr>
          <p:cNvPr id="6" name="Content Placeholder 5"/>
          <p:cNvSpPr>
            <a:spLocks noGrp="1"/>
          </p:cNvSpPr>
          <p:nvPr>
            <p:ph sz="quarter" idx="1"/>
          </p:nvPr>
        </p:nvSpPr>
        <p:spPr/>
        <p:txBody>
          <a:bodyPr>
            <a:normAutofit fontScale="92500" lnSpcReduction="20000"/>
          </a:bodyPr>
          <a:lstStyle/>
          <a:p>
            <a:pPr>
              <a:buNone/>
            </a:pPr>
            <a:r>
              <a:rPr lang="en-GB" b="1" dirty="0" smtClean="0"/>
              <a:t>Local Factors	</a:t>
            </a:r>
            <a:r>
              <a:rPr lang="en-GB" dirty="0" smtClean="0"/>
              <a:t> </a:t>
            </a:r>
            <a:endParaRPr lang="en-US" dirty="0" smtClean="0"/>
          </a:p>
          <a:p>
            <a:pPr lvl="0"/>
            <a:r>
              <a:rPr lang="en-GB" dirty="0" smtClean="0"/>
              <a:t>Blood supply</a:t>
            </a:r>
            <a:endParaRPr lang="en-US" dirty="0" smtClean="0"/>
          </a:p>
          <a:p>
            <a:pPr lvl="0"/>
            <a:r>
              <a:rPr lang="en-GB" dirty="0" smtClean="0"/>
              <a:t>Foreign material such as sutures, fragments of steel, glass, bone, dead tissue and devitalised tissues encourage infection.</a:t>
            </a:r>
            <a:endParaRPr lang="en-US" dirty="0" smtClean="0"/>
          </a:p>
          <a:p>
            <a:pPr lvl="0"/>
            <a:r>
              <a:rPr lang="en-GB" dirty="0" smtClean="0"/>
              <a:t>Innervations (nerve supply)</a:t>
            </a:r>
            <a:endParaRPr lang="en-US" dirty="0" smtClean="0"/>
          </a:p>
          <a:p>
            <a:pPr lvl="0"/>
            <a:r>
              <a:rPr lang="en-GB" dirty="0" smtClean="0"/>
              <a:t>Local Infection (delays epithelial regeneration and promote greater granulation due to increased destruction of tissues), persistent injury and inflammation </a:t>
            </a:r>
            <a:endParaRPr lang="en-US" dirty="0" smtClean="0"/>
          </a:p>
          <a:p>
            <a:pPr lvl="0"/>
            <a:r>
              <a:rPr lang="en-GB" dirty="0" smtClean="0"/>
              <a:t>Haematoma – blocks blood supply </a:t>
            </a:r>
            <a:endParaRPr lang="en-US" dirty="0" smtClean="0"/>
          </a:p>
          <a:p>
            <a:pPr lvl="0"/>
            <a:r>
              <a:rPr lang="en-GB" dirty="0" smtClean="0"/>
              <a:t>Infiltration by tumours</a:t>
            </a:r>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lstStyle/>
          <a:p>
            <a:r>
              <a:rPr lang="en-GB" dirty="0" smtClean="0"/>
              <a:t>Histological picture has fibrin that appears as a tangled threadlike meshwork.</a:t>
            </a:r>
            <a:endParaRPr lang="en-US" dirty="0" smtClean="0"/>
          </a:p>
          <a:p>
            <a:pPr>
              <a:buNone/>
            </a:pPr>
            <a:r>
              <a:rPr lang="en-GB" b="1" dirty="0" smtClean="0"/>
              <a:t>Examples</a:t>
            </a:r>
            <a:r>
              <a:rPr lang="en-GB" i="1" dirty="0" smtClean="0"/>
              <a:t>  </a:t>
            </a:r>
            <a:endParaRPr lang="en-US" dirty="0" smtClean="0"/>
          </a:p>
          <a:p>
            <a:r>
              <a:rPr lang="en-GB" dirty="0" smtClean="0"/>
              <a:t>Rheumatic involvement of pericardial cavity</a:t>
            </a:r>
            <a:endParaRPr lang="en-US" dirty="0" smtClean="0"/>
          </a:p>
          <a:p>
            <a:pPr lvl="0"/>
            <a:r>
              <a:rPr lang="en-GB" dirty="0" smtClean="0"/>
              <a:t>Bacterial infection of the lungs e.g. pneumococcal pneumonia and active zones of chronic inflammation</a:t>
            </a:r>
            <a:endParaRPr lang="en-US" dirty="0" smtClean="0"/>
          </a:p>
          <a:p>
            <a:endParaRPr lang="en-US" dirty="0"/>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7500" lnSpcReduction="20000"/>
          </a:bodyPr>
          <a:lstStyle/>
          <a:p>
            <a:pPr lvl="0"/>
            <a:r>
              <a:rPr lang="en-GB" dirty="0" smtClean="0"/>
              <a:t>Ionising radiation blocks cell proliferation, obliterates vascular changes, causes cell death and formation of unstable granulation tissue.</a:t>
            </a:r>
            <a:endParaRPr lang="en-US" dirty="0" smtClean="0"/>
          </a:p>
          <a:p>
            <a:pPr lvl="0"/>
            <a:r>
              <a:rPr lang="en-GB" dirty="0" smtClean="0"/>
              <a:t>Mechanical stress – movement (early movement causes mechanical stress)</a:t>
            </a:r>
            <a:endParaRPr lang="en-US" dirty="0" smtClean="0"/>
          </a:p>
          <a:p>
            <a:pPr lvl="0"/>
            <a:r>
              <a:rPr lang="en-GB" dirty="0" smtClean="0"/>
              <a:t>Necrotic tissue (dead tissues are portals of entry of infection)</a:t>
            </a:r>
            <a:endParaRPr lang="en-US" dirty="0" smtClean="0"/>
          </a:p>
          <a:p>
            <a:pPr lvl="0"/>
            <a:r>
              <a:rPr lang="en-GB" dirty="0" smtClean="0"/>
              <a:t>Type of tissue  - richly </a:t>
            </a:r>
            <a:r>
              <a:rPr lang="en-GB" dirty="0" err="1" smtClean="0"/>
              <a:t>vascularized</a:t>
            </a:r>
            <a:r>
              <a:rPr lang="en-GB" dirty="0" smtClean="0"/>
              <a:t> areas such as the face and heal  faster than poorly </a:t>
            </a:r>
            <a:r>
              <a:rPr lang="en-GB" dirty="0" err="1" smtClean="0"/>
              <a:t>vascularized</a:t>
            </a:r>
            <a:r>
              <a:rPr lang="en-GB" dirty="0" smtClean="0"/>
              <a:t> such as the foot, </a:t>
            </a:r>
            <a:endParaRPr lang="en-US" dirty="0" smtClean="0"/>
          </a:p>
          <a:p>
            <a:pPr lvl="0"/>
            <a:r>
              <a:rPr lang="en-GB" dirty="0" smtClean="0"/>
              <a:t>Type of wounding agent - blunt and crushing objects cause increased tissue </a:t>
            </a:r>
            <a:endParaRPr lang="en-US" dirty="0" smtClean="0"/>
          </a:p>
          <a:p>
            <a:pPr lvl="0"/>
            <a:r>
              <a:rPr lang="en-GB" dirty="0" smtClean="0"/>
              <a:t>Type, size and location of the injury – small injuries heal faster than large ones </a:t>
            </a:r>
            <a:endParaRPr lang="en-US" dirty="0" smtClean="0"/>
          </a:p>
          <a:p>
            <a:pPr lvl="0"/>
            <a:r>
              <a:rPr lang="en-GB" dirty="0" smtClean="0"/>
              <a:t>Protection (dressings) </a:t>
            </a:r>
            <a:endParaRPr lang="en-US" dirty="0" smtClean="0"/>
          </a:p>
          <a:p>
            <a:pPr lvl="0"/>
            <a:r>
              <a:rPr lang="en-GB" dirty="0" smtClean="0"/>
              <a:t>Surgical Techniques</a:t>
            </a:r>
            <a:endParaRPr lang="en-US" dirty="0" smtClean="0"/>
          </a:p>
          <a:p>
            <a:endParaRPr lang="en-US" dirty="0"/>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7500" lnSpcReduction="20000"/>
          </a:bodyPr>
          <a:lstStyle/>
          <a:p>
            <a:pPr>
              <a:buNone/>
            </a:pPr>
            <a:r>
              <a:rPr lang="en-GB" b="1" dirty="0" smtClean="0"/>
              <a:t>Systemic Factors:</a:t>
            </a:r>
            <a:endParaRPr lang="en-US" dirty="0" smtClean="0"/>
          </a:p>
          <a:p>
            <a:r>
              <a:rPr lang="en-GB" dirty="0" smtClean="0"/>
              <a:t>Aging – leads to poor qualities of healing</a:t>
            </a:r>
            <a:endParaRPr lang="en-US" dirty="0" smtClean="0"/>
          </a:p>
          <a:p>
            <a:pPr lvl="0"/>
            <a:r>
              <a:rPr lang="en-GB" dirty="0" smtClean="0"/>
              <a:t>Anaemia</a:t>
            </a:r>
            <a:endParaRPr lang="en-US" dirty="0" smtClean="0"/>
          </a:p>
          <a:p>
            <a:pPr lvl="0"/>
            <a:r>
              <a:rPr lang="en-GB" dirty="0" smtClean="0"/>
              <a:t>Diabetes mellitus – </a:t>
            </a:r>
            <a:r>
              <a:rPr lang="en-GB" dirty="0" err="1" smtClean="0"/>
              <a:t>macroangiopathy</a:t>
            </a:r>
            <a:r>
              <a:rPr lang="en-GB" dirty="0" smtClean="0"/>
              <a:t> and neuropathies, immunodeficiency </a:t>
            </a:r>
            <a:endParaRPr lang="en-US" dirty="0" smtClean="0"/>
          </a:p>
          <a:p>
            <a:pPr lvl="0"/>
            <a:r>
              <a:rPr lang="en-GB" dirty="0" smtClean="0"/>
              <a:t>Drugs – steroids, </a:t>
            </a:r>
            <a:r>
              <a:rPr lang="en-GB" dirty="0" err="1" smtClean="0"/>
              <a:t>cytotoxic</a:t>
            </a:r>
            <a:r>
              <a:rPr lang="en-GB" dirty="0" smtClean="0"/>
              <a:t> drugs, intensive antibiotic therapy impair macromolecular synthesis and have </a:t>
            </a:r>
            <a:r>
              <a:rPr lang="en-GB" dirty="0" err="1" smtClean="0"/>
              <a:t>cytotoxic</a:t>
            </a:r>
            <a:r>
              <a:rPr lang="en-GB" dirty="0" smtClean="0"/>
              <a:t> or </a:t>
            </a:r>
            <a:r>
              <a:rPr lang="en-GB" dirty="0" err="1" smtClean="0"/>
              <a:t>cytolethal</a:t>
            </a:r>
            <a:r>
              <a:rPr lang="en-GB" dirty="0" smtClean="0"/>
              <a:t> effects on proliferating cells. Excessive </a:t>
            </a:r>
            <a:r>
              <a:rPr lang="en-GB" dirty="0" err="1" smtClean="0"/>
              <a:t>glucosteroids</a:t>
            </a:r>
            <a:r>
              <a:rPr lang="en-GB" dirty="0" smtClean="0"/>
              <a:t> impair epithelial regeneration, proliferation of fibroblasts and synthesis of extracellular matrix.</a:t>
            </a:r>
            <a:endParaRPr lang="en-US" dirty="0" smtClean="0"/>
          </a:p>
          <a:p>
            <a:pPr lvl="0"/>
            <a:r>
              <a:rPr lang="en-GB" dirty="0" smtClean="0"/>
              <a:t>Genetic disorders – </a:t>
            </a:r>
            <a:r>
              <a:rPr lang="en-GB" dirty="0" err="1" smtClean="0"/>
              <a:t>osteogenesis</a:t>
            </a:r>
            <a:r>
              <a:rPr lang="en-GB" dirty="0" smtClean="0"/>
              <a:t> </a:t>
            </a:r>
            <a:r>
              <a:rPr lang="en-GB" dirty="0" err="1" smtClean="0"/>
              <a:t>imperfecta</a:t>
            </a:r>
            <a:r>
              <a:rPr lang="en-GB" dirty="0" smtClean="0"/>
              <a:t>, </a:t>
            </a:r>
            <a:r>
              <a:rPr lang="en-GB" dirty="0" err="1" smtClean="0"/>
              <a:t>Marfan’s</a:t>
            </a:r>
            <a:r>
              <a:rPr lang="en-GB" dirty="0" smtClean="0"/>
              <a:t> syndrome </a:t>
            </a:r>
            <a:endParaRPr lang="en-US" dirty="0" smtClean="0"/>
          </a:p>
          <a:p>
            <a:pPr lvl="0"/>
            <a:r>
              <a:rPr lang="en-GB" dirty="0" smtClean="0"/>
              <a:t>Hormones – </a:t>
            </a:r>
            <a:r>
              <a:rPr lang="en-GB" dirty="0" err="1" smtClean="0"/>
              <a:t>glucocorticoids</a:t>
            </a:r>
            <a:r>
              <a:rPr lang="en-GB" dirty="0" smtClean="0"/>
              <a:t> have anti-inflammatory effects and influence various components of inflammation   </a:t>
            </a:r>
            <a:endParaRPr lang="en-US" dirty="0" smtClean="0"/>
          </a:p>
          <a:p>
            <a:pPr lvl="0"/>
            <a:r>
              <a:rPr lang="en-GB" dirty="0" smtClean="0"/>
              <a:t>Hypoxia </a:t>
            </a:r>
            <a:endParaRPr lang="en-US" dirty="0" smtClean="0"/>
          </a:p>
          <a:p>
            <a:endParaRPr lang="en-US" dirty="0"/>
          </a:p>
        </p:txBody>
      </p:sp>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85000" lnSpcReduction="20000"/>
          </a:bodyPr>
          <a:lstStyle/>
          <a:p>
            <a:pPr lvl="0"/>
            <a:r>
              <a:rPr lang="en-GB" dirty="0" smtClean="0"/>
              <a:t>Hypovolaemia  </a:t>
            </a:r>
            <a:endParaRPr lang="en-US" dirty="0" smtClean="0"/>
          </a:p>
          <a:p>
            <a:pPr lvl="0"/>
            <a:r>
              <a:rPr lang="en-GB" dirty="0" err="1" smtClean="0"/>
              <a:t>Malignat</a:t>
            </a:r>
            <a:r>
              <a:rPr lang="en-GB" dirty="0" smtClean="0"/>
              <a:t> </a:t>
            </a:r>
            <a:r>
              <a:rPr lang="en-GB" dirty="0" err="1" smtClean="0"/>
              <a:t>disases</a:t>
            </a:r>
            <a:r>
              <a:rPr lang="en-GB" dirty="0" smtClean="0"/>
              <a:t> (tumour </a:t>
            </a:r>
            <a:r>
              <a:rPr lang="en-GB" dirty="0" err="1" smtClean="0"/>
              <a:t>cachexia</a:t>
            </a:r>
            <a:r>
              <a:rPr lang="en-GB" dirty="0" smtClean="0"/>
              <a:t>)</a:t>
            </a:r>
            <a:endParaRPr lang="en-US" dirty="0" smtClean="0"/>
          </a:p>
          <a:p>
            <a:pPr lvl="0"/>
            <a:r>
              <a:rPr lang="en-GB" dirty="0" smtClean="0"/>
              <a:t>Malnutrition – protein, carbohydrate and zinc are useful in synthesis of collagen</a:t>
            </a:r>
            <a:endParaRPr lang="en-US" dirty="0" smtClean="0"/>
          </a:p>
          <a:p>
            <a:pPr lvl="0"/>
            <a:r>
              <a:rPr lang="en-GB" dirty="0" smtClean="0"/>
              <a:t>Metabolic disorders impair collagen synthesis</a:t>
            </a:r>
            <a:r>
              <a:rPr lang="en-US" dirty="0" smtClean="0"/>
              <a:t> </a:t>
            </a:r>
            <a:r>
              <a:rPr lang="en-US" dirty="0" err="1" smtClean="0"/>
              <a:t>e.g</a:t>
            </a:r>
            <a:r>
              <a:rPr lang="en-US" dirty="0" smtClean="0"/>
              <a:t> </a:t>
            </a:r>
            <a:r>
              <a:rPr lang="en-GB" dirty="0" smtClean="0"/>
              <a:t>Obesity</a:t>
            </a:r>
            <a:endParaRPr lang="en-US" dirty="0" smtClean="0"/>
          </a:p>
          <a:p>
            <a:pPr lvl="0"/>
            <a:r>
              <a:rPr lang="en-GB" dirty="0" smtClean="0"/>
              <a:t>Conditions that increase the susceptibility to bacteria infection e.g. haematological disease leading to </a:t>
            </a:r>
            <a:r>
              <a:rPr lang="en-GB" dirty="0" err="1" smtClean="0"/>
              <a:t>granulocytopenia</a:t>
            </a:r>
            <a:r>
              <a:rPr lang="en-GB" dirty="0" smtClean="0"/>
              <a:t> and defective neutrophils and </a:t>
            </a:r>
            <a:r>
              <a:rPr lang="en-GB" dirty="0" err="1" smtClean="0"/>
              <a:t>immunosuppression</a:t>
            </a:r>
            <a:endParaRPr lang="en-US" dirty="0" smtClean="0"/>
          </a:p>
          <a:p>
            <a:pPr lvl="0"/>
            <a:r>
              <a:rPr lang="en-GB" dirty="0" smtClean="0"/>
              <a:t>Jaundice (increased </a:t>
            </a:r>
            <a:r>
              <a:rPr lang="en-GB" dirty="0" err="1" smtClean="0"/>
              <a:t>bilirubin</a:t>
            </a:r>
            <a:r>
              <a:rPr lang="en-GB" dirty="0" smtClean="0"/>
              <a:t> level)</a:t>
            </a:r>
            <a:endParaRPr lang="en-US" dirty="0" smtClean="0"/>
          </a:p>
          <a:p>
            <a:pPr lvl="0"/>
            <a:r>
              <a:rPr lang="en-GB" dirty="0" smtClean="0"/>
              <a:t>Uraemia - Renal Failure</a:t>
            </a:r>
            <a:endParaRPr lang="en-US" dirty="0" smtClean="0"/>
          </a:p>
          <a:p>
            <a:pPr lvl="0"/>
            <a:r>
              <a:rPr lang="en-GB" dirty="0" smtClean="0"/>
              <a:t>Vitamin deficiency – vitamin C </a:t>
            </a:r>
            <a:endParaRPr lang="en-US" dirty="0" smtClean="0"/>
          </a:p>
          <a:p>
            <a:endParaRPr lang="en-US" dirty="0"/>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85000" lnSpcReduction="10000"/>
          </a:bodyPr>
          <a:lstStyle/>
          <a:p>
            <a:pPr lvl="0" hangingPunct="0">
              <a:buNone/>
            </a:pPr>
            <a:r>
              <a:rPr lang="en-GB" sz="3200" b="1" dirty="0" smtClean="0"/>
              <a:t>SKIN GRAFTING</a:t>
            </a:r>
            <a:r>
              <a:rPr lang="en-GB" sz="3200" dirty="0" smtClean="0"/>
              <a:t> </a:t>
            </a:r>
            <a:endParaRPr lang="en-US" sz="3200" b="1" dirty="0" smtClean="0"/>
          </a:p>
          <a:p>
            <a:r>
              <a:rPr lang="en-GB" sz="3200" dirty="0" smtClean="0"/>
              <a:t>A skin graft is a segment of skin that has been excised from a donor site and transplanted to the recipient site or graft bed.</a:t>
            </a:r>
            <a:endParaRPr lang="en-US" sz="2800" dirty="0" smtClean="0"/>
          </a:p>
          <a:p>
            <a:r>
              <a:rPr lang="en-GB" dirty="0" smtClean="0"/>
              <a:t>It is done to fasten the healing process of wounds and reduce the amount of scar tissue formed. </a:t>
            </a:r>
          </a:p>
          <a:p>
            <a:r>
              <a:rPr lang="en-GB" dirty="0" smtClean="0"/>
              <a:t>The skin grafts adhere to the new beds by fibrin and are nourished by diffusion of plasma from the raw surface. </a:t>
            </a:r>
          </a:p>
          <a:p>
            <a:r>
              <a:rPr lang="en-GB" dirty="0" smtClean="0"/>
              <a:t>In 3 days capillary buds grow which later join to form cords.</a:t>
            </a:r>
          </a:p>
          <a:p>
            <a:r>
              <a:rPr lang="en-GB" dirty="0" smtClean="0"/>
              <a:t>The fibroblasts produce collagen that anchors the grafts.</a:t>
            </a:r>
            <a:endParaRPr lang="en-US" sz="1600" b="1" dirty="0" smtClean="0"/>
          </a:p>
          <a:p>
            <a:endParaRPr lang="en-US" dirty="0"/>
          </a:p>
        </p:txBody>
      </p:sp>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lnSpcReduction="20000"/>
          </a:bodyPr>
          <a:lstStyle/>
          <a:p>
            <a:pPr hangingPunct="0"/>
            <a:r>
              <a:rPr lang="en-GB" sz="2400" dirty="0" smtClean="0"/>
              <a:t>Skin grafts can be: -</a:t>
            </a:r>
            <a:endParaRPr lang="en-US" sz="4000" dirty="0" smtClean="0"/>
          </a:p>
          <a:p>
            <a:pPr lvl="0" hangingPunct="0">
              <a:buFont typeface="Wingdings" pitchFamily="2" charset="2"/>
              <a:buChar char="v"/>
            </a:pPr>
            <a:r>
              <a:rPr lang="en-GB" sz="2800" dirty="0" smtClean="0"/>
              <a:t>Autografts (from the same individual)    </a:t>
            </a:r>
            <a:endParaRPr lang="en-US" sz="2800" b="1" dirty="0" smtClean="0"/>
          </a:p>
          <a:p>
            <a:pPr lvl="0">
              <a:buFont typeface="Wingdings" pitchFamily="2" charset="2"/>
              <a:buChar char="v"/>
            </a:pPr>
            <a:r>
              <a:rPr lang="en-GB" sz="2800" dirty="0" err="1" smtClean="0"/>
              <a:t>Homografts</a:t>
            </a:r>
            <a:r>
              <a:rPr lang="en-GB" sz="2800" dirty="0" smtClean="0"/>
              <a:t> (from the same species)</a:t>
            </a:r>
            <a:endParaRPr lang="en-US" sz="2800" dirty="0" smtClean="0"/>
          </a:p>
          <a:p>
            <a:pPr lvl="0">
              <a:buFont typeface="Wingdings" pitchFamily="2" charset="2"/>
              <a:buChar char="v"/>
            </a:pPr>
            <a:r>
              <a:rPr lang="en-GB" sz="2800" dirty="0" err="1" smtClean="0"/>
              <a:t>Heterografts</a:t>
            </a:r>
            <a:r>
              <a:rPr lang="en-GB" sz="2800" dirty="0" smtClean="0"/>
              <a:t> (from different species)</a:t>
            </a:r>
            <a:endParaRPr lang="en-US" sz="2800" dirty="0" smtClean="0"/>
          </a:p>
          <a:p>
            <a:r>
              <a:rPr lang="en-GB" sz="2800" dirty="0" smtClean="0"/>
              <a:t>The factors that promote rapid “take up” of skin grafts include: - </a:t>
            </a:r>
            <a:endParaRPr lang="en-US" sz="2800" dirty="0" smtClean="0"/>
          </a:p>
          <a:p>
            <a:pPr lvl="0">
              <a:buFont typeface="Wingdings" pitchFamily="2" charset="2"/>
              <a:buChar char="v"/>
            </a:pPr>
            <a:r>
              <a:rPr lang="en-GB" sz="2800" dirty="0" smtClean="0"/>
              <a:t>Good </a:t>
            </a:r>
            <a:r>
              <a:rPr lang="en-GB" sz="2800" dirty="0" err="1" smtClean="0"/>
              <a:t>vascularity</a:t>
            </a:r>
            <a:endParaRPr lang="en-US" sz="2800" dirty="0" smtClean="0"/>
          </a:p>
          <a:p>
            <a:pPr lvl="0">
              <a:buFont typeface="Wingdings" pitchFamily="2" charset="2"/>
              <a:buChar char="v"/>
            </a:pPr>
            <a:r>
              <a:rPr lang="en-GB" sz="2800" dirty="0" smtClean="0"/>
              <a:t>Absence of haematoma formation</a:t>
            </a:r>
            <a:endParaRPr lang="en-US" sz="2800" dirty="0" smtClean="0"/>
          </a:p>
          <a:p>
            <a:pPr lvl="0">
              <a:buFont typeface="Wingdings" pitchFamily="2" charset="2"/>
              <a:buChar char="v"/>
            </a:pPr>
            <a:r>
              <a:rPr lang="en-GB" sz="2800" dirty="0" smtClean="0"/>
              <a:t>Controlled infection</a:t>
            </a:r>
            <a:endParaRPr lang="en-US" sz="2800" dirty="0" smtClean="0"/>
          </a:p>
          <a:p>
            <a:pPr lvl="0">
              <a:buFont typeface="Wingdings" pitchFamily="2" charset="2"/>
              <a:buChar char="v"/>
            </a:pPr>
            <a:r>
              <a:rPr lang="en-GB" sz="2800" dirty="0" smtClean="0"/>
              <a:t>Stable contact surface</a:t>
            </a:r>
            <a:endParaRPr lang="en-US" sz="2800" dirty="0" smtClean="0"/>
          </a:p>
          <a:p>
            <a:pPr lvl="0">
              <a:buFont typeface="Wingdings" pitchFamily="2" charset="2"/>
              <a:buChar char="v"/>
            </a:pPr>
            <a:r>
              <a:rPr lang="en-GB" sz="2800" dirty="0" smtClean="0"/>
              <a:t>Compatibility</a:t>
            </a:r>
            <a:endParaRPr lang="en-US" sz="2800" dirty="0" smtClean="0"/>
          </a:p>
          <a:p>
            <a:endParaRPr lang="en-US" dirty="0"/>
          </a:p>
        </p:txBody>
      </p:sp>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
            </a:r>
            <a:br>
              <a:rPr lang="en-GB" b="1" dirty="0" smtClean="0"/>
            </a:br>
            <a:r>
              <a:rPr lang="en-GB" b="1" dirty="0" smtClean="0"/>
              <a:t>Complications of wound healing</a:t>
            </a:r>
            <a:r>
              <a:rPr lang="en-US" sz="4000" dirty="0" smtClean="0"/>
              <a:t/>
            </a:r>
            <a:br>
              <a:rPr lang="en-US" sz="4000" dirty="0" smtClean="0"/>
            </a:br>
            <a:endParaRPr lang="en-US" dirty="0"/>
          </a:p>
        </p:txBody>
      </p:sp>
      <p:sp>
        <p:nvSpPr>
          <p:cNvPr id="6" name="Content Placeholder 5"/>
          <p:cNvSpPr>
            <a:spLocks noGrp="1"/>
          </p:cNvSpPr>
          <p:nvPr>
            <p:ph sz="quarter" idx="1"/>
          </p:nvPr>
        </p:nvSpPr>
        <p:spPr/>
        <p:txBody>
          <a:bodyPr>
            <a:normAutofit fontScale="62500" lnSpcReduction="20000"/>
          </a:bodyPr>
          <a:lstStyle/>
          <a:p>
            <a:r>
              <a:rPr lang="en-GB" sz="3200" dirty="0" smtClean="0"/>
              <a:t>Complications in wound healing can arise from abnormalities in any of the basic components of the repair process. </a:t>
            </a:r>
          </a:p>
          <a:p>
            <a:r>
              <a:rPr lang="en-GB" sz="3200" dirty="0" smtClean="0"/>
              <a:t>These can be grouped in three general groups namely </a:t>
            </a:r>
          </a:p>
          <a:p>
            <a:pPr>
              <a:buFont typeface="Wingdings" pitchFamily="2" charset="2"/>
              <a:buChar char="v"/>
            </a:pPr>
            <a:r>
              <a:rPr lang="en-GB" sz="3200" dirty="0" smtClean="0"/>
              <a:t>deficient scar formation</a:t>
            </a:r>
          </a:p>
          <a:p>
            <a:pPr>
              <a:buFont typeface="Wingdings" pitchFamily="2" charset="2"/>
              <a:buChar char="v"/>
            </a:pPr>
            <a:r>
              <a:rPr lang="en-GB" sz="3200" dirty="0" smtClean="0"/>
              <a:t>excessive formation of the repair components and </a:t>
            </a:r>
          </a:p>
          <a:p>
            <a:pPr>
              <a:buFont typeface="Wingdings" pitchFamily="2" charset="2"/>
              <a:buChar char="v"/>
            </a:pPr>
            <a:r>
              <a:rPr lang="en-GB" sz="3200" dirty="0" smtClean="0"/>
              <a:t>formation of contractures.   </a:t>
            </a:r>
            <a:endParaRPr lang="en-US" sz="3200" dirty="0" smtClean="0"/>
          </a:p>
          <a:p>
            <a:pPr>
              <a:buNone/>
            </a:pPr>
            <a:r>
              <a:rPr lang="en-GB" sz="3200" dirty="0" smtClean="0"/>
              <a:t>1. Inadequate formation of granulation tissue or assembly of a scar </a:t>
            </a:r>
            <a:endParaRPr lang="en-US" sz="3200" dirty="0" smtClean="0"/>
          </a:p>
          <a:p>
            <a:pPr lvl="1"/>
            <a:r>
              <a:rPr lang="en-GB" sz="2800" dirty="0" smtClean="0"/>
              <a:t>Wound dehiscence (bursting or rupture) – most common after surgery due to increased </a:t>
            </a:r>
            <a:r>
              <a:rPr lang="en-GB" sz="2800" dirty="0" err="1" smtClean="0"/>
              <a:t>intraabdominal</a:t>
            </a:r>
            <a:r>
              <a:rPr lang="en-GB" sz="2800" dirty="0" smtClean="0"/>
              <a:t> pressure. The mechanical stress on the abdominal wound can be generated by vomiting, coughing, or </a:t>
            </a:r>
            <a:r>
              <a:rPr lang="en-GB" sz="2800" dirty="0" err="1" smtClean="0"/>
              <a:t>ileus</a:t>
            </a:r>
            <a:r>
              <a:rPr lang="en-GB" sz="2800" dirty="0" smtClean="0"/>
              <a:t> </a:t>
            </a:r>
            <a:endParaRPr lang="en-US" sz="2800" dirty="0" smtClean="0"/>
          </a:p>
          <a:p>
            <a:pPr lvl="1"/>
            <a:r>
              <a:rPr lang="en-GB" sz="2800" dirty="0" smtClean="0"/>
              <a:t>Ulceration -    due to inadequate </a:t>
            </a:r>
            <a:r>
              <a:rPr lang="en-GB" sz="2800" dirty="0" err="1" smtClean="0"/>
              <a:t>vascularization</a:t>
            </a:r>
            <a:r>
              <a:rPr lang="en-GB" sz="2800" dirty="0" smtClean="0"/>
              <a:t> during healing e.g. lower extremity wounds in people with atherosclerotic peripheral vascular disease </a:t>
            </a:r>
            <a:endParaRPr lang="en-US" sz="2800" dirty="0" smtClean="0"/>
          </a:p>
          <a:p>
            <a:pPr lvl="1"/>
            <a:r>
              <a:rPr lang="en-GB" sz="2800" dirty="0" smtClean="0"/>
              <a:t>Non-healing wounds   as seen in diabetes and neuropathies </a:t>
            </a:r>
            <a:endParaRPr lang="en-US" sz="2800" dirty="0" smtClean="0"/>
          </a:p>
          <a:p>
            <a:pPr lvl="1"/>
            <a:r>
              <a:rPr lang="en-GB" sz="2800" dirty="0" smtClean="0"/>
              <a:t>Weak scar leading to </a:t>
            </a:r>
            <a:r>
              <a:rPr lang="en-GB" sz="2800" dirty="0" err="1" smtClean="0"/>
              <a:t>incisional</a:t>
            </a:r>
            <a:r>
              <a:rPr lang="en-GB" sz="2800" dirty="0" smtClean="0"/>
              <a:t> hernia</a:t>
            </a:r>
            <a:endParaRPr lang="en-US" sz="2800" dirty="0" smtClean="0"/>
          </a:p>
          <a:p>
            <a:pPr lvl="1"/>
            <a:r>
              <a:rPr lang="en-GB" sz="2800" dirty="0" smtClean="0"/>
              <a:t>Malignant change e.g. tropical ulcer</a:t>
            </a:r>
            <a:endParaRPr lang="en-US" sz="3200" dirty="0" smtClean="0"/>
          </a:p>
          <a:p>
            <a:endParaRPr lang="en-US" dirty="0"/>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lnSpcReduction="10000"/>
          </a:bodyPr>
          <a:lstStyle/>
          <a:p>
            <a:pPr lvl="0">
              <a:buNone/>
            </a:pPr>
            <a:r>
              <a:rPr lang="en-GB" sz="3200" dirty="0" smtClean="0"/>
              <a:t>2. Excessive repair tissue formation</a:t>
            </a:r>
            <a:endParaRPr lang="en-US" sz="3200" dirty="0" smtClean="0"/>
          </a:p>
          <a:p>
            <a:pPr lvl="1"/>
            <a:r>
              <a:rPr lang="en-GB" sz="2800" dirty="0" smtClean="0"/>
              <a:t>Abrasion of growth </a:t>
            </a:r>
            <a:endParaRPr lang="en-US" sz="2800" dirty="0" smtClean="0"/>
          </a:p>
          <a:p>
            <a:pPr lvl="1"/>
            <a:r>
              <a:rPr lang="en-GB" sz="2800" dirty="0" smtClean="0"/>
              <a:t>Hypertrophic scar (keloids)</a:t>
            </a:r>
            <a:endParaRPr lang="en-US" sz="2800" dirty="0" smtClean="0"/>
          </a:p>
          <a:p>
            <a:pPr lvl="1"/>
            <a:r>
              <a:rPr lang="en-GB" sz="2800" dirty="0" smtClean="0"/>
              <a:t>Implantation of epidermal cells</a:t>
            </a:r>
            <a:endParaRPr lang="en-US" sz="2800" dirty="0" smtClean="0"/>
          </a:p>
          <a:p>
            <a:pPr lvl="0">
              <a:buNone/>
            </a:pPr>
            <a:r>
              <a:rPr lang="en-GB" sz="3200" dirty="0" smtClean="0"/>
              <a:t>3. Contracture leading to deformity</a:t>
            </a:r>
            <a:endParaRPr lang="en-US" sz="3200" dirty="0" smtClean="0"/>
          </a:p>
          <a:p>
            <a:pPr lvl="0">
              <a:buNone/>
            </a:pPr>
            <a:r>
              <a:rPr lang="en-GB" sz="3200" dirty="0" smtClean="0"/>
              <a:t>4. Infection</a:t>
            </a:r>
            <a:endParaRPr lang="en-US" sz="3200" dirty="0" smtClean="0"/>
          </a:p>
          <a:p>
            <a:pPr lvl="0">
              <a:buNone/>
            </a:pPr>
            <a:r>
              <a:rPr lang="en-GB" sz="3200" dirty="0" smtClean="0"/>
              <a:t>5. Painful scars</a:t>
            </a:r>
            <a:endParaRPr lang="en-US" sz="3200" dirty="0" smtClean="0"/>
          </a:p>
          <a:p>
            <a:pPr lvl="0">
              <a:buNone/>
            </a:pPr>
            <a:r>
              <a:rPr lang="en-GB" sz="3200" dirty="0" smtClean="0"/>
              <a:t>6. </a:t>
            </a:r>
            <a:r>
              <a:rPr lang="en-GB" sz="3200" dirty="0" err="1" smtClean="0"/>
              <a:t>Pigmentary</a:t>
            </a:r>
            <a:r>
              <a:rPr lang="en-GB" sz="3200" dirty="0" smtClean="0"/>
              <a:t> changes</a:t>
            </a:r>
            <a:endParaRPr lang="en-US" sz="3200" dirty="0" smtClean="0"/>
          </a:p>
          <a:p>
            <a:pPr lvl="0">
              <a:buNone/>
            </a:pPr>
            <a:r>
              <a:rPr lang="en-GB" sz="3200" dirty="0" smtClean="0"/>
              <a:t>7. Neoplasia - rare</a:t>
            </a:r>
            <a:endParaRPr lang="en-US" sz="3200" dirty="0" smtClean="0"/>
          </a:p>
          <a:p>
            <a:endParaRPr lang="en-US" dirty="0"/>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a:bodyPr>
          <a:lstStyle/>
          <a:p>
            <a:pPr lvl="0">
              <a:buNone/>
            </a:pPr>
            <a:r>
              <a:rPr lang="en-GB" b="1" dirty="0" smtClean="0"/>
              <a:t>HEALING IN SPECIAL AREAS </a:t>
            </a:r>
            <a:endParaRPr lang="en-US" dirty="0" smtClean="0"/>
          </a:p>
          <a:p>
            <a:r>
              <a:rPr lang="en-GB" dirty="0" smtClean="0"/>
              <a:t>For healing in special situations, let us consider the following</a:t>
            </a:r>
            <a:endParaRPr lang="en-US" dirty="0" smtClean="0"/>
          </a:p>
          <a:p>
            <a:pPr>
              <a:buFont typeface="Wingdings" pitchFamily="2" charset="2"/>
              <a:buChar char="Ø"/>
            </a:pPr>
            <a:r>
              <a:rPr lang="en-GB" dirty="0" smtClean="0"/>
              <a:t>Internal surfaces</a:t>
            </a:r>
            <a:endParaRPr lang="en-US" dirty="0" smtClean="0"/>
          </a:p>
          <a:p>
            <a:pPr>
              <a:buFont typeface="Wingdings" pitchFamily="2" charset="2"/>
              <a:buChar char="Ø"/>
            </a:pPr>
            <a:r>
              <a:rPr lang="en-GB" dirty="0" smtClean="0"/>
              <a:t>Solid epithelial organs</a:t>
            </a:r>
            <a:endParaRPr lang="en-US" dirty="0" smtClean="0"/>
          </a:p>
          <a:p>
            <a:pPr>
              <a:buFont typeface="Wingdings" pitchFamily="2" charset="2"/>
              <a:buChar char="Ø"/>
            </a:pPr>
            <a:r>
              <a:rPr lang="en-GB" dirty="0" smtClean="0"/>
              <a:t>Muscle</a:t>
            </a:r>
            <a:endParaRPr lang="en-US" dirty="0" smtClean="0"/>
          </a:p>
          <a:p>
            <a:pPr>
              <a:buFont typeface="Wingdings" pitchFamily="2" charset="2"/>
              <a:buChar char="Ø"/>
            </a:pPr>
            <a:r>
              <a:rPr lang="en-GB" dirty="0" smtClean="0"/>
              <a:t>Nervous tissue</a:t>
            </a:r>
            <a:endParaRPr lang="en-US" dirty="0" smtClean="0"/>
          </a:p>
          <a:p>
            <a:pPr>
              <a:buFont typeface="Wingdings" pitchFamily="2" charset="2"/>
              <a:buChar char="Ø"/>
            </a:pPr>
            <a:r>
              <a:rPr lang="en-GB" dirty="0" smtClean="0"/>
              <a:t>Bone (Healing of Fractures)</a:t>
            </a:r>
            <a:endParaRPr lang="en-US" dirty="0" smtClean="0"/>
          </a:p>
          <a:p>
            <a:endParaRPr lang="en-US" dirty="0"/>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7500" lnSpcReduction="20000"/>
          </a:bodyPr>
          <a:lstStyle/>
          <a:p>
            <a:pPr>
              <a:buNone/>
            </a:pPr>
            <a:r>
              <a:rPr lang="en-GB" b="1" dirty="0" smtClean="0"/>
              <a:t>INTERNAL SURFACES</a:t>
            </a:r>
            <a:endParaRPr lang="en-US" dirty="0" smtClean="0"/>
          </a:p>
          <a:p>
            <a:r>
              <a:rPr lang="en-GB" dirty="0" smtClean="0"/>
              <a:t>Healing of internal surfaces for example in the alimentary tract involves regeneration of the epithelial covering is similar to that of skin. </a:t>
            </a:r>
            <a:endParaRPr lang="en-US" dirty="0" smtClean="0"/>
          </a:p>
          <a:p>
            <a:pPr>
              <a:buNone/>
            </a:pPr>
            <a:r>
              <a:rPr lang="en-GB" b="1" dirty="0" smtClean="0"/>
              <a:t>SOLID EPITHELIAL ORGANS</a:t>
            </a:r>
            <a:endParaRPr lang="en-US" dirty="0" smtClean="0"/>
          </a:p>
          <a:p>
            <a:r>
              <a:rPr lang="en-GB" dirty="0" smtClean="0"/>
              <a:t>The healing of solid organs e.g. the kidney, liver following gross tissue damage and loss of supporting tissue occurs with progressive removal of dead tissue with organization and coarse scar formation. </a:t>
            </a:r>
          </a:p>
          <a:p>
            <a:r>
              <a:rPr lang="en-GB" dirty="0" smtClean="0"/>
              <a:t>This results in contraction of the organ for example in liver cirrhosis and </a:t>
            </a:r>
            <a:r>
              <a:rPr lang="en-GB" dirty="0" err="1" smtClean="0"/>
              <a:t>pyelonephritis</a:t>
            </a:r>
            <a:r>
              <a:rPr lang="en-GB" dirty="0" smtClean="0"/>
              <a:t>. </a:t>
            </a:r>
          </a:p>
          <a:p>
            <a:r>
              <a:rPr lang="en-GB" dirty="0" smtClean="0"/>
              <a:t>When the damage spares the supporting tissues there occurs regeneration of the epithelial cells with restoration of the normal structure</a:t>
            </a:r>
            <a:endParaRPr lang="en-US" dirty="0"/>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lstStyle/>
          <a:p>
            <a:pPr>
              <a:buNone/>
            </a:pPr>
            <a:r>
              <a:rPr lang="en-GB" b="1" dirty="0" smtClean="0"/>
              <a:t>MUSCLE</a:t>
            </a:r>
            <a:endParaRPr lang="en-US" dirty="0" smtClean="0"/>
          </a:p>
          <a:p>
            <a:r>
              <a:rPr lang="en-GB" dirty="0" smtClean="0"/>
              <a:t>There are three types of muscle fibres namely – skeletal, cardiac and visceral which all have very limited regeneration capacity. </a:t>
            </a:r>
          </a:p>
          <a:p>
            <a:r>
              <a:rPr lang="en-GB" dirty="0" smtClean="0"/>
              <a:t>Repair of a damaged muscle mass is by scar formation (scarring) for example in myocardial infarction </a:t>
            </a:r>
            <a:r>
              <a:rPr lang="en-GB" b="1" dirty="0" smtClean="0"/>
              <a:t/>
            </a:r>
            <a:br>
              <a:rPr lang="en-GB" b="1" dirty="0" smtClean="0"/>
            </a:b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a:bodyPr>
          <a:lstStyle/>
          <a:p>
            <a:pPr>
              <a:buNone/>
            </a:pPr>
            <a:r>
              <a:rPr lang="en-GB" b="1" dirty="0" smtClean="0"/>
              <a:t>C. Catarrhal Inflammation</a:t>
            </a:r>
            <a:endParaRPr lang="en-US" b="1" dirty="0" smtClean="0"/>
          </a:p>
          <a:p>
            <a:r>
              <a:rPr lang="en-GB" dirty="0" smtClean="0"/>
              <a:t>Catarrhal inflammation occurs where the tissues are capable of secreting mucous and there is outpouring of large amounts of mucinous excretions as seen in the nasopharynx, lungs, intestinal tract and mucous secreting glands.</a:t>
            </a:r>
          </a:p>
          <a:p>
            <a:r>
              <a:rPr lang="en-GB" dirty="0" smtClean="0"/>
              <a:t>Histology shows stringy mucoid discharge, loss of surface epithelia and inflammatory oedema.</a:t>
            </a:r>
            <a:endParaRPr lang="en-US" dirty="0" smtClean="0"/>
          </a:p>
          <a:p>
            <a:endParaRPr lang="en-US" dirty="0"/>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a:bodyPr>
          <a:lstStyle/>
          <a:p>
            <a:pPr>
              <a:buNone/>
            </a:pPr>
            <a:r>
              <a:rPr lang="en-GB" b="1" dirty="0" smtClean="0"/>
              <a:t>HEALING OF FRACTURES</a:t>
            </a:r>
            <a:endParaRPr lang="en-US" b="1" dirty="0" smtClean="0"/>
          </a:p>
          <a:p>
            <a:r>
              <a:rPr lang="en-GB" dirty="0" smtClean="0"/>
              <a:t>Definition: A fracture is a break in continuity of a bone</a:t>
            </a:r>
            <a:endParaRPr lang="en-US" b="1" dirty="0" smtClean="0"/>
          </a:p>
          <a:p>
            <a:pPr>
              <a:buNone/>
            </a:pPr>
            <a:r>
              <a:rPr lang="en-GB" b="1" dirty="0" smtClean="0"/>
              <a:t>Causes </a:t>
            </a:r>
            <a:r>
              <a:rPr lang="en-GB" dirty="0" smtClean="0"/>
              <a:t> </a:t>
            </a:r>
            <a:endParaRPr lang="en-US" dirty="0" smtClean="0"/>
          </a:p>
          <a:p>
            <a:pPr lvl="0"/>
            <a:r>
              <a:rPr lang="en-GB" dirty="0" smtClean="0"/>
              <a:t>Single violent mechanical injury</a:t>
            </a:r>
            <a:endParaRPr lang="en-US" dirty="0" smtClean="0"/>
          </a:p>
          <a:p>
            <a:pPr lvl="0"/>
            <a:r>
              <a:rPr lang="en-GB" dirty="0" smtClean="0"/>
              <a:t>Repeated injuries</a:t>
            </a:r>
            <a:endParaRPr lang="en-US" dirty="0" smtClean="0"/>
          </a:p>
          <a:p>
            <a:pPr lvl="0"/>
            <a:r>
              <a:rPr lang="en-GB" dirty="0" smtClean="0"/>
              <a:t>Stress (fatigue/stress) fractures</a:t>
            </a:r>
            <a:endParaRPr lang="en-US" dirty="0" smtClean="0"/>
          </a:p>
          <a:p>
            <a:pPr lvl="0"/>
            <a:r>
              <a:rPr lang="en-GB" dirty="0" smtClean="0"/>
              <a:t>Pathological fractures – a fractures (#) through a bone area weakened by disease and may occur after a trivial injury or spontaneous.</a:t>
            </a:r>
            <a:endParaRPr lang="en-US" dirty="0" smtClean="0"/>
          </a:p>
          <a:p>
            <a:endParaRPr lang="en-US" dirty="0"/>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0000" lnSpcReduction="20000"/>
          </a:bodyPr>
          <a:lstStyle/>
          <a:p>
            <a:pPr>
              <a:buNone/>
            </a:pPr>
            <a:r>
              <a:rPr lang="en-GB" b="1" dirty="0" smtClean="0"/>
              <a:t>Types of Fractures</a:t>
            </a:r>
            <a:endParaRPr lang="en-US" dirty="0" smtClean="0"/>
          </a:p>
          <a:p>
            <a:pPr lvl="0">
              <a:buFont typeface="Wingdings" pitchFamily="2" charset="2"/>
              <a:buChar char="v"/>
            </a:pPr>
            <a:r>
              <a:rPr lang="en-GB" dirty="0" smtClean="0"/>
              <a:t>Simple (closed) fractures</a:t>
            </a:r>
            <a:endParaRPr lang="en-US" dirty="0" smtClean="0"/>
          </a:p>
          <a:p>
            <a:pPr lvl="0"/>
            <a:r>
              <a:rPr lang="en-GB" dirty="0" smtClean="0"/>
              <a:t>There is no communication between the fractured bone and the body surface.</a:t>
            </a:r>
            <a:endParaRPr lang="en-US" dirty="0" smtClean="0"/>
          </a:p>
          <a:p>
            <a:pPr lvl="0">
              <a:buFont typeface="Wingdings" pitchFamily="2" charset="2"/>
              <a:buChar char="v"/>
            </a:pPr>
            <a:r>
              <a:rPr lang="en-GB" dirty="0" smtClean="0"/>
              <a:t>Open (compound) fractures</a:t>
            </a:r>
            <a:endParaRPr lang="en-US" dirty="0" smtClean="0"/>
          </a:p>
          <a:p>
            <a:pPr lvl="0"/>
            <a:r>
              <a:rPr lang="en-GB" dirty="0" smtClean="0"/>
              <a:t>The wound on the body surface communicates with the fracture site.</a:t>
            </a:r>
            <a:endParaRPr lang="en-US" dirty="0" smtClean="0"/>
          </a:p>
          <a:p>
            <a:pPr>
              <a:buNone/>
            </a:pPr>
            <a:r>
              <a:rPr lang="en-GB" b="1" dirty="0" smtClean="0"/>
              <a:t>Main Shapes/Patterns</a:t>
            </a:r>
            <a:endParaRPr lang="en-US" b="1" i="1" dirty="0" smtClean="0"/>
          </a:p>
          <a:p>
            <a:pPr lvl="0"/>
            <a:r>
              <a:rPr lang="en-GB" dirty="0" smtClean="0"/>
              <a:t>Transverse</a:t>
            </a:r>
            <a:endParaRPr lang="en-US" dirty="0" smtClean="0"/>
          </a:p>
          <a:p>
            <a:pPr lvl="0"/>
            <a:r>
              <a:rPr lang="en-GB" dirty="0" smtClean="0"/>
              <a:t>Oblique</a:t>
            </a:r>
            <a:endParaRPr lang="en-US" dirty="0" smtClean="0"/>
          </a:p>
          <a:p>
            <a:pPr lvl="0"/>
            <a:r>
              <a:rPr lang="en-GB" dirty="0" smtClean="0"/>
              <a:t>Spiral</a:t>
            </a:r>
            <a:endParaRPr lang="en-US" dirty="0" smtClean="0"/>
          </a:p>
          <a:p>
            <a:pPr lvl="0"/>
            <a:r>
              <a:rPr lang="en-GB" dirty="0" err="1" smtClean="0"/>
              <a:t>Comminuted</a:t>
            </a:r>
            <a:endParaRPr lang="en-US" dirty="0" smtClean="0"/>
          </a:p>
          <a:p>
            <a:pPr lvl="0"/>
            <a:r>
              <a:rPr lang="en-GB" dirty="0" smtClean="0"/>
              <a:t>Crush</a:t>
            </a:r>
            <a:endParaRPr lang="en-US" dirty="0" smtClean="0"/>
          </a:p>
          <a:p>
            <a:pPr lvl="0"/>
            <a:r>
              <a:rPr lang="en-GB" dirty="0" smtClean="0"/>
              <a:t>Greenstick</a:t>
            </a:r>
            <a:endParaRPr lang="en-US" dirty="0" smtClean="0"/>
          </a:p>
          <a:p>
            <a:endParaRPr lang="en-US" dirty="0"/>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lstStyle/>
          <a:p>
            <a:pPr>
              <a:buNone/>
            </a:pPr>
            <a:r>
              <a:rPr lang="en-GB" b="1" dirty="0" smtClean="0"/>
              <a:t>Events in fracture Causation and Healing</a:t>
            </a:r>
            <a:endParaRPr lang="en-US" dirty="0" smtClean="0"/>
          </a:p>
          <a:p>
            <a:pPr lvl="0"/>
            <a:r>
              <a:rPr lang="en-GB" dirty="0" smtClean="0"/>
              <a:t>Disruption of blood supply to the medulla, cortex, periosteum and the surrounding soft tissues</a:t>
            </a:r>
            <a:endParaRPr lang="en-US" dirty="0" smtClean="0"/>
          </a:p>
          <a:p>
            <a:pPr lvl="0"/>
            <a:r>
              <a:rPr lang="en-GB" dirty="0" smtClean="0"/>
              <a:t>Haematoma formation</a:t>
            </a:r>
            <a:endParaRPr lang="en-US" dirty="0" smtClean="0"/>
          </a:p>
          <a:p>
            <a:pPr lvl="0"/>
            <a:r>
              <a:rPr lang="en-GB" dirty="0" smtClean="0"/>
              <a:t>Inflammation</a:t>
            </a:r>
            <a:endParaRPr lang="en-US" dirty="0" smtClean="0"/>
          </a:p>
          <a:p>
            <a:pPr lvl="0"/>
            <a:r>
              <a:rPr lang="en-GB" dirty="0" smtClean="0"/>
              <a:t>Organization</a:t>
            </a:r>
            <a:endParaRPr lang="en-US" dirty="0" smtClean="0"/>
          </a:p>
          <a:p>
            <a:pPr lvl="0"/>
            <a:r>
              <a:rPr lang="en-GB" dirty="0" smtClean="0"/>
              <a:t>Granulation</a:t>
            </a:r>
            <a:endParaRPr lang="en-US" dirty="0" smtClean="0"/>
          </a:p>
          <a:p>
            <a:endParaRPr lang="en-US" dirty="0"/>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a:bodyPr>
          <a:lstStyle/>
          <a:p>
            <a:pPr>
              <a:buNone/>
            </a:pPr>
            <a:r>
              <a:rPr lang="en-GB" b="1" dirty="0" smtClean="0"/>
              <a:t>COMPLICATIONS OF FRACTURE HEALING</a:t>
            </a:r>
            <a:endParaRPr lang="en-US" dirty="0" smtClean="0"/>
          </a:p>
          <a:p>
            <a:pPr lvl="0"/>
            <a:r>
              <a:rPr lang="en-GB" dirty="0" smtClean="0"/>
              <a:t>Delayed union</a:t>
            </a:r>
            <a:endParaRPr lang="en-US" dirty="0" smtClean="0"/>
          </a:p>
          <a:p>
            <a:pPr lvl="0"/>
            <a:r>
              <a:rPr lang="en-GB" dirty="0" err="1" smtClean="0"/>
              <a:t>Malunion</a:t>
            </a:r>
            <a:r>
              <a:rPr lang="en-GB" dirty="0" smtClean="0"/>
              <a:t> – </a:t>
            </a:r>
            <a:r>
              <a:rPr lang="en-GB" dirty="0" err="1" smtClean="0"/>
              <a:t>angulation</a:t>
            </a:r>
            <a:r>
              <a:rPr lang="en-GB" dirty="0" smtClean="0"/>
              <a:t>, shortening</a:t>
            </a:r>
            <a:endParaRPr lang="en-US" dirty="0" smtClean="0"/>
          </a:p>
          <a:p>
            <a:pPr lvl="0"/>
            <a:r>
              <a:rPr lang="en-GB" dirty="0" smtClean="0"/>
              <a:t>Non-union</a:t>
            </a:r>
            <a:endParaRPr lang="en-US" dirty="0" smtClean="0"/>
          </a:p>
          <a:p>
            <a:pPr lvl="0"/>
            <a:r>
              <a:rPr lang="en-GB" dirty="0" smtClean="0"/>
              <a:t>Fibrinous union – resulting in excessive movement leading to </a:t>
            </a:r>
            <a:r>
              <a:rPr lang="en-GB" dirty="0" err="1" smtClean="0"/>
              <a:t>pseudoathritis</a:t>
            </a:r>
            <a:r>
              <a:rPr lang="en-GB" dirty="0" smtClean="0"/>
              <a:t> and ischaemia</a:t>
            </a:r>
            <a:endParaRPr lang="en-US" dirty="0" smtClean="0"/>
          </a:p>
          <a:p>
            <a:pPr lvl="0"/>
            <a:r>
              <a:rPr lang="en-GB" dirty="0" smtClean="0"/>
              <a:t>Infection e.g. </a:t>
            </a:r>
            <a:r>
              <a:rPr lang="en-GB" dirty="0" err="1" smtClean="0"/>
              <a:t>osteomyelitis</a:t>
            </a:r>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lstStyle/>
          <a:p>
            <a:pPr>
              <a:buNone/>
            </a:pPr>
            <a:r>
              <a:rPr lang="en-GB" b="1" dirty="0" smtClean="0"/>
              <a:t>Examples</a:t>
            </a:r>
            <a:r>
              <a:rPr lang="en-GB" i="1" dirty="0" smtClean="0"/>
              <a:t> </a:t>
            </a:r>
            <a:r>
              <a:rPr lang="en-GB" dirty="0" smtClean="0"/>
              <a:t> </a:t>
            </a:r>
            <a:endParaRPr lang="en-US" dirty="0" smtClean="0"/>
          </a:p>
          <a:p>
            <a:pPr lvl="0"/>
            <a:r>
              <a:rPr lang="en-GB" dirty="0" smtClean="0"/>
              <a:t>Coryza – inflammation of the cells of the membranes of upper respiratory passages</a:t>
            </a:r>
            <a:endParaRPr lang="en-US" dirty="0" smtClean="0"/>
          </a:p>
          <a:p>
            <a:pPr lvl="0"/>
            <a:r>
              <a:rPr lang="en-GB" dirty="0" smtClean="0"/>
              <a:t>Viral infections of the nose and throat,  trachea and bronchus e.g. influenza, </a:t>
            </a:r>
            <a:endParaRPr lang="en-US" dirty="0" smtClean="0"/>
          </a:p>
          <a:p>
            <a:pPr lvl="0"/>
            <a:r>
              <a:rPr lang="en-GB" dirty="0" smtClean="0"/>
              <a:t>“Food poisoning” by Salmonella </a:t>
            </a:r>
            <a:endParaRPr lang="en-US" dirty="0" smtClean="0"/>
          </a:p>
          <a:p>
            <a:pPr lvl="0"/>
            <a:r>
              <a:rPr lang="en-GB" dirty="0" smtClean="0"/>
              <a:t>Gastroenteritis and bacillary dysentery – Acute colitis</a:t>
            </a:r>
            <a:r>
              <a:rPr lang="en-GB" b="1" dirty="0" smtClean="0"/>
              <a:t> </a:t>
            </a:r>
            <a:endParaRPr lang="en-US" b="1"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a:bodyPr>
          <a:lstStyle/>
          <a:p>
            <a:pPr>
              <a:buNone/>
            </a:pPr>
            <a:r>
              <a:rPr lang="en-GB" b="1" dirty="0" smtClean="0"/>
              <a:t>D. Purulent/Suppurative Inflammation</a:t>
            </a:r>
            <a:endParaRPr lang="en-US" dirty="0" smtClean="0"/>
          </a:p>
          <a:p>
            <a:r>
              <a:rPr lang="en-GB" dirty="0" smtClean="0"/>
              <a:t>This type of exudate involves production of large amounts of pus/purulent exudate. </a:t>
            </a:r>
          </a:p>
          <a:p>
            <a:r>
              <a:rPr lang="en-GB" dirty="0" smtClean="0"/>
              <a:t>It is caused by invasive bacteria, which produce potent exotoxins and promote massive emigration of neutrophils polymorphs. </a:t>
            </a:r>
          </a:p>
          <a:p>
            <a:r>
              <a:rPr lang="en-GB" dirty="0" smtClean="0"/>
              <a:t>These types of bacteria are known as pyogenic bacteria. </a:t>
            </a:r>
            <a:r>
              <a:rPr lang="en-GB" b="1" dirty="0" smtClean="0"/>
              <a:t> </a:t>
            </a:r>
            <a:endParaRPr lang="en-US" b="1"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OBJECTIVES </a:t>
            </a:r>
            <a:endParaRPr lang="en-US" dirty="0"/>
          </a:p>
        </p:txBody>
      </p:sp>
      <p:sp>
        <p:nvSpPr>
          <p:cNvPr id="3" name="Content Placeholder 2"/>
          <p:cNvSpPr>
            <a:spLocks noGrp="1"/>
          </p:cNvSpPr>
          <p:nvPr>
            <p:ph sz="quarter" idx="1"/>
          </p:nvPr>
        </p:nvSpPr>
        <p:spPr/>
        <p:txBody>
          <a:bodyPr>
            <a:normAutofit fontScale="92500"/>
          </a:bodyPr>
          <a:lstStyle/>
          <a:p>
            <a:pPr hangingPunct="0"/>
            <a:r>
              <a:rPr lang="en-GB" dirty="0" smtClean="0"/>
              <a:t>At the end of the unit the learner should be able to: - </a:t>
            </a:r>
            <a:endParaRPr lang="en-US" dirty="0" smtClean="0"/>
          </a:p>
          <a:p>
            <a:pPr marL="514350" indent="-514350" hangingPunct="0">
              <a:buFont typeface="+mj-lt"/>
              <a:buAutoNum type="arabicParenR"/>
            </a:pPr>
            <a:r>
              <a:rPr lang="en-GB" dirty="0" smtClean="0"/>
              <a:t>Describe the body response to injury </a:t>
            </a:r>
            <a:endParaRPr lang="en-US" dirty="0" smtClean="0"/>
          </a:p>
          <a:p>
            <a:pPr marL="514350" indent="-514350" hangingPunct="0">
              <a:buFont typeface="+mj-lt"/>
              <a:buAutoNum type="arabicParenR"/>
            </a:pPr>
            <a:r>
              <a:rPr lang="en-GB" dirty="0" smtClean="0"/>
              <a:t>Describe the roles of inflammation in body defence</a:t>
            </a:r>
          </a:p>
          <a:p>
            <a:pPr marL="514350" indent="-514350" hangingPunct="0">
              <a:buFont typeface="+mj-lt"/>
              <a:buAutoNum type="arabicParenR"/>
            </a:pPr>
            <a:r>
              <a:rPr lang="en-GB" dirty="0" smtClean="0"/>
              <a:t>Explain the effects and outcomes of tissue injury</a:t>
            </a:r>
          </a:p>
          <a:p>
            <a:pPr marL="514350" indent="-514350" hangingPunct="0">
              <a:buFont typeface="+mj-lt"/>
              <a:buAutoNum type="arabicParenR"/>
            </a:pPr>
            <a:r>
              <a:rPr lang="en-GB" dirty="0" smtClean="0"/>
              <a:t>Describe the process of inflammation</a:t>
            </a:r>
            <a:endParaRPr lang="en-US" dirty="0" smtClean="0"/>
          </a:p>
          <a:p>
            <a:pPr marL="514350" indent="-514350" hangingPunct="0">
              <a:buFont typeface="+mj-lt"/>
              <a:buAutoNum type="arabicParenR"/>
            </a:pPr>
            <a:r>
              <a:rPr lang="en-GB" dirty="0" smtClean="0"/>
              <a:t>Describe the process of wound and fracture healing</a:t>
            </a:r>
            <a:endParaRPr lang="en-US" dirty="0" smtClean="0"/>
          </a:p>
          <a:p>
            <a:pPr marL="514350" indent="-514350" hangingPunct="0">
              <a:buFont typeface="+mj-lt"/>
              <a:buAutoNum type="arabicParenR"/>
            </a:pPr>
            <a:r>
              <a:rPr lang="en-GB" dirty="0" smtClean="0"/>
              <a:t>Describe the factors that influence tissue renewal and repair</a:t>
            </a:r>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lnSpcReduction="10000"/>
          </a:bodyPr>
          <a:lstStyle/>
          <a:p>
            <a:r>
              <a:rPr lang="en-GB" dirty="0" smtClean="0"/>
              <a:t>The presence of suppuration indicates that the defence mechanisms have been rendered ineffective and a lot of tissue has been damaged.</a:t>
            </a:r>
          </a:p>
          <a:p>
            <a:r>
              <a:rPr lang="en-GB" dirty="0" smtClean="0"/>
              <a:t>Suppuration can be diffusely scattered, localized or spreading.</a:t>
            </a:r>
            <a:endParaRPr lang="en-US" dirty="0" smtClean="0"/>
          </a:p>
          <a:p>
            <a:r>
              <a:rPr lang="en-GB" dirty="0" smtClean="0"/>
              <a:t>Pyogenic bacteria include </a:t>
            </a:r>
            <a:r>
              <a:rPr lang="en-GB" i="1" dirty="0" smtClean="0"/>
              <a:t>Strep. </a:t>
            </a:r>
            <a:r>
              <a:rPr lang="en-GB" i="1" dirty="0" err="1" smtClean="0"/>
              <a:t>pyogenes</a:t>
            </a:r>
            <a:r>
              <a:rPr lang="en-GB" i="1" dirty="0" smtClean="0"/>
              <a:t>, Strep. </a:t>
            </a:r>
            <a:r>
              <a:rPr lang="en-GB" i="1" dirty="0" err="1" smtClean="0"/>
              <a:t>pneumoniae</a:t>
            </a:r>
            <a:r>
              <a:rPr lang="en-GB" i="1" dirty="0" smtClean="0"/>
              <a:t>, Staph. </a:t>
            </a:r>
            <a:r>
              <a:rPr lang="en-GB" i="1" dirty="0" err="1" smtClean="0"/>
              <a:t>aureaus</a:t>
            </a:r>
            <a:r>
              <a:rPr lang="en-GB" i="1" dirty="0" smtClean="0"/>
              <a:t>, </a:t>
            </a:r>
            <a:r>
              <a:rPr lang="en-GB" i="1" dirty="0" err="1" smtClean="0"/>
              <a:t>Neisseria</a:t>
            </a:r>
            <a:r>
              <a:rPr lang="en-GB" i="1" dirty="0" smtClean="0"/>
              <a:t> gonorrhoea, </a:t>
            </a:r>
            <a:r>
              <a:rPr lang="en-GB" i="1" dirty="0" err="1" smtClean="0"/>
              <a:t>Neisseria</a:t>
            </a:r>
            <a:r>
              <a:rPr lang="en-GB" i="1" dirty="0" smtClean="0"/>
              <a:t> meningitides, Pseudomonas </a:t>
            </a:r>
            <a:r>
              <a:rPr lang="en-GB" i="1" dirty="0" err="1" smtClean="0"/>
              <a:t>aeruginosa</a:t>
            </a:r>
            <a:r>
              <a:rPr lang="en-GB" i="1" dirty="0" smtClean="0"/>
              <a:t>, Proteus spp., </a:t>
            </a:r>
            <a:r>
              <a:rPr lang="en-GB" i="1" dirty="0" err="1" smtClean="0"/>
              <a:t>Bacteroids</a:t>
            </a:r>
            <a:r>
              <a:rPr lang="en-GB" i="1" dirty="0" smtClean="0"/>
              <a:t> and E. coli.</a:t>
            </a:r>
            <a:endParaRPr lang="en-US" dirty="0" smtClean="0"/>
          </a:p>
          <a:p>
            <a:pPr>
              <a:buNone/>
            </a:pPr>
            <a:r>
              <a:rPr lang="en-GB" b="1" dirty="0" smtClean="0"/>
              <a:t>Examples</a:t>
            </a:r>
            <a:r>
              <a:rPr lang="en-GB" dirty="0" smtClean="0"/>
              <a:t> - Boil (furuncle), carbuncle and abscess</a:t>
            </a:r>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Cont.</a:t>
            </a:r>
            <a:r>
              <a:rPr lang="en-US" b="1" dirty="0" smtClean="0"/>
              <a:t/>
            </a:r>
            <a:br>
              <a:rPr lang="en-US" b="1" dirty="0" smtClean="0"/>
            </a:br>
            <a:endParaRPr lang="en-US" dirty="0"/>
          </a:p>
        </p:txBody>
      </p:sp>
      <p:sp>
        <p:nvSpPr>
          <p:cNvPr id="6" name="Content Placeholder 5"/>
          <p:cNvSpPr>
            <a:spLocks noGrp="1"/>
          </p:cNvSpPr>
          <p:nvPr>
            <p:ph sz="quarter" idx="1"/>
          </p:nvPr>
        </p:nvSpPr>
        <p:spPr/>
        <p:txBody>
          <a:bodyPr/>
          <a:lstStyle/>
          <a:p>
            <a:pPr hangingPunct="0">
              <a:buNone/>
            </a:pPr>
            <a:r>
              <a:rPr lang="en-GB" b="1" dirty="0" smtClean="0"/>
              <a:t>3. TISSUE/SITE INVOLVED </a:t>
            </a:r>
          </a:p>
          <a:p>
            <a:pPr hangingPunct="0"/>
            <a:r>
              <a:rPr lang="en-GB" dirty="0" smtClean="0"/>
              <a:t>The morphology of an inflammatory reaction can be altered by position or site with 4 patterns being seen include: </a:t>
            </a:r>
          </a:p>
          <a:p>
            <a:pPr hangingPunct="0">
              <a:buFont typeface="Wingdings" pitchFamily="2" charset="2"/>
              <a:buChar char="v"/>
            </a:pPr>
            <a:r>
              <a:rPr lang="en-GB" b="1" dirty="0" smtClean="0"/>
              <a:t>Abscess</a:t>
            </a:r>
          </a:p>
          <a:p>
            <a:pPr hangingPunct="0">
              <a:buFont typeface="Wingdings" pitchFamily="2" charset="2"/>
              <a:buChar char="v"/>
            </a:pPr>
            <a:r>
              <a:rPr lang="en-GB" b="1" dirty="0" smtClean="0"/>
              <a:t>Cellulitis</a:t>
            </a:r>
          </a:p>
          <a:p>
            <a:pPr hangingPunct="0">
              <a:buFont typeface="Wingdings" pitchFamily="2" charset="2"/>
              <a:buChar char="v"/>
            </a:pPr>
            <a:r>
              <a:rPr lang="en-GB" b="1" dirty="0" smtClean="0"/>
              <a:t>Ulcers</a:t>
            </a:r>
            <a:r>
              <a:rPr lang="en-GB" dirty="0" smtClean="0"/>
              <a:t> and </a:t>
            </a:r>
          </a:p>
          <a:p>
            <a:pPr hangingPunct="0">
              <a:buFont typeface="Wingdings" pitchFamily="2" charset="2"/>
              <a:buChar char="v"/>
            </a:pPr>
            <a:r>
              <a:rPr lang="en-GB" b="1" dirty="0" smtClean="0"/>
              <a:t>Pseudo membranous</a:t>
            </a:r>
            <a:r>
              <a:rPr lang="en-GB" dirty="0" smtClean="0"/>
              <a:t> </a:t>
            </a:r>
            <a:r>
              <a:rPr lang="en-GB" b="1" dirty="0" smtClean="0"/>
              <a:t>inflammation</a:t>
            </a:r>
            <a:r>
              <a:rPr lang="en-GB"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lnSpcReduction="10000"/>
          </a:bodyPr>
          <a:lstStyle/>
          <a:p>
            <a:pPr>
              <a:buNone/>
            </a:pPr>
            <a:r>
              <a:rPr lang="en-GB" b="1" dirty="0" smtClean="0"/>
              <a:t>A. The Abscess</a:t>
            </a:r>
            <a:r>
              <a:rPr lang="en-GB" dirty="0" smtClean="0"/>
              <a:t> </a:t>
            </a:r>
            <a:endParaRPr lang="en-US" dirty="0" smtClean="0"/>
          </a:p>
          <a:p>
            <a:r>
              <a:rPr lang="en-GB" dirty="0" smtClean="0"/>
              <a:t>An abscess is a localized collection of pus. </a:t>
            </a:r>
          </a:p>
          <a:p>
            <a:r>
              <a:rPr lang="en-GB" dirty="0" smtClean="0"/>
              <a:t>When the pus is not drained it can form a sterile fluid (CYST) after proteolytic digestion of the cellular debris with reabsorption of fluid into the blood stream and there may be accumulation of calcium salts (CALCIFIED MASS) associated with local destruction of parenchymal and stromal cells leading to defects and scar tissue formation causing permanent destruction and deformity of tissues.</a:t>
            </a:r>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lstStyle/>
          <a:p>
            <a:pPr>
              <a:buNone/>
            </a:pPr>
            <a:r>
              <a:rPr lang="en-GB" b="1" dirty="0" smtClean="0"/>
              <a:t>B. </a:t>
            </a:r>
            <a:r>
              <a:rPr lang="en-GB" b="1" dirty="0" err="1" smtClean="0"/>
              <a:t>Cellulitis</a:t>
            </a:r>
            <a:r>
              <a:rPr lang="en-GB" dirty="0" smtClean="0"/>
              <a:t> </a:t>
            </a:r>
            <a:endParaRPr lang="en-US" dirty="0" smtClean="0"/>
          </a:p>
          <a:p>
            <a:r>
              <a:rPr lang="en-GB" dirty="0" smtClean="0"/>
              <a:t>Cellulites is a spreading diffuse suppurative inflammation within solid tissues e.g. skin infection</a:t>
            </a:r>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a:bodyPr>
          <a:lstStyle/>
          <a:p>
            <a:pPr>
              <a:buNone/>
            </a:pPr>
            <a:r>
              <a:rPr lang="en-GB" b="1" dirty="0" smtClean="0"/>
              <a:t>C. Ulcers</a:t>
            </a:r>
            <a:endParaRPr lang="en-US" dirty="0" smtClean="0"/>
          </a:p>
          <a:p>
            <a:r>
              <a:rPr lang="en-GB" dirty="0" smtClean="0"/>
              <a:t>An ulcer is a local defect/excavation of the surface of an organ, which is produced by sloughing (shading) off an inflammatory necrotic tissue.</a:t>
            </a:r>
            <a:endParaRPr lang="en-US" dirty="0" smtClean="0"/>
          </a:p>
          <a:p>
            <a:pPr>
              <a:buNone/>
            </a:pPr>
            <a:r>
              <a:rPr lang="en-GB" b="1" dirty="0" smtClean="0"/>
              <a:t>Examples</a:t>
            </a:r>
            <a:r>
              <a:rPr lang="en-GB" b="1" i="1" dirty="0" smtClean="0"/>
              <a:t>  </a:t>
            </a:r>
            <a:endParaRPr lang="en-US" dirty="0" smtClean="0"/>
          </a:p>
          <a:p>
            <a:pPr lvl="0"/>
            <a:r>
              <a:rPr lang="en-GB" dirty="0" smtClean="0"/>
              <a:t>Focal inflammatory necrosis of mucosa of stomach and intestines e.g. peptic ulcer disease, typhoid fever</a:t>
            </a:r>
            <a:endParaRPr lang="en-US" dirty="0" smtClean="0"/>
          </a:p>
          <a:p>
            <a:pPr lvl="0"/>
            <a:r>
              <a:rPr lang="en-GB" dirty="0" smtClean="0"/>
              <a:t>Subcutaneous inflammation of the lower extremities secondary to circulatory insufficiency e.g. trophic ulcer</a:t>
            </a:r>
            <a:endParaRPr lang="en-US"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lstStyle/>
          <a:p>
            <a:pPr>
              <a:buNone/>
            </a:pPr>
            <a:r>
              <a:rPr lang="en-GB" b="1" dirty="0" smtClean="0"/>
              <a:t>D. Pseudo membranous</a:t>
            </a:r>
            <a:endParaRPr lang="en-US" b="1" dirty="0" smtClean="0"/>
          </a:p>
          <a:p>
            <a:r>
              <a:rPr lang="en-GB" dirty="0" smtClean="0"/>
              <a:t>Pseudo membranous inflammation is characterized by formation of a false membrane that is made up of precipitated fibrin, necrotic epithelia and inflammatory cells. </a:t>
            </a:r>
          </a:p>
          <a:p>
            <a:r>
              <a:rPr lang="en-GB" dirty="0" smtClean="0"/>
              <a:t>The sites include the mucosal surfaces in pharynx, larynx, respiratory passages and intestinal tract e.g. Diphtheria</a:t>
            </a:r>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Acute inflammation </a:t>
            </a:r>
            <a:endParaRPr lang="en-US" dirty="0"/>
          </a:p>
        </p:txBody>
      </p:sp>
      <p:sp>
        <p:nvSpPr>
          <p:cNvPr id="6" name="Content Placeholder 5"/>
          <p:cNvSpPr>
            <a:spLocks noGrp="1"/>
          </p:cNvSpPr>
          <p:nvPr>
            <p:ph sz="quarter" idx="1"/>
          </p:nvPr>
        </p:nvSpPr>
        <p:spPr/>
        <p:txBody>
          <a:bodyPr/>
          <a:lstStyle/>
          <a:p>
            <a:r>
              <a:rPr lang="en-GB" dirty="0" smtClean="0"/>
              <a:t>At the end of the lesson the learner should be able to: - </a:t>
            </a:r>
            <a:endParaRPr lang="en-US" dirty="0" smtClean="0"/>
          </a:p>
          <a:p>
            <a:pPr>
              <a:buFont typeface="Wingdings" pitchFamily="2" charset="2"/>
              <a:buChar char="v"/>
            </a:pPr>
            <a:r>
              <a:rPr lang="en-GB" dirty="0" smtClean="0"/>
              <a:t>Define acute inflammation</a:t>
            </a:r>
            <a:endParaRPr lang="en-US" dirty="0" smtClean="0"/>
          </a:p>
          <a:p>
            <a:pPr>
              <a:buFont typeface="Wingdings" pitchFamily="2" charset="2"/>
              <a:buChar char="v"/>
            </a:pPr>
            <a:r>
              <a:rPr lang="en-GB" dirty="0" smtClean="0"/>
              <a:t>Describe stimuli of acute inflammation</a:t>
            </a:r>
            <a:endParaRPr lang="en-US" dirty="0" smtClean="0"/>
          </a:p>
          <a:p>
            <a:pPr>
              <a:buFont typeface="Wingdings" pitchFamily="2" charset="2"/>
              <a:buChar char="v"/>
            </a:pPr>
            <a:r>
              <a:rPr lang="en-GB" dirty="0" smtClean="0"/>
              <a:t>Describe the vascular and cellular events in acute inflammation </a:t>
            </a:r>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lnSpcReduction="20000"/>
          </a:bodyPr>
          <a:lstStyle/>
          <a:p>
            <a:r>
              <a:rPr lang="en-GB" dirty="0" smtClean="0"/>
              <a:t>Acute inflammation is a rapid response to an injurious agent that serves the purpose of delivering mediators of host defence namely the leucocytes and plasma proteins to the site of injury or infection. </a:t>
            </a:r>
          </a:p>
          <a:p>
            <a:r>
              <a:rPr lang="en-GB" dirty="0" smtClean="0"/>
              <a:t>Inflammation is the </a:t>
            </a:r>
            <a:r>
              <a:rPr lang="en-GB" b="1" dirty="0" smtClean="0"/>
              <a:t>reaction of </a:t>
            </a:r>
            <a:r>
              <a:rPr lang="en-GB" b="1" dirty="0" err="1" smtClean="0"/>
              <a:t>vascularized</a:t>
            </a:r>
            <a:r>
              <a:rPr lang="en-GB" dirty="0" smtClean="0"/>
              <a:t> living tissue to injury and it involves </a:t>
            </a:r>
            <a:r>
              <a:rPr lang="en-GB" b="1" dirty="0" smtClean="0"/>
              <a:t>three main</a:t>
            </a:r>
            <a:r>
              <a:rPr lang="en-GB" dirty="0" smtClean="0"/>
              <a:t> components namely </a:t>
            </a:r>
            <a:r>
              <a:rPr lang="en-GB" b="1" dirty="0" smtClean="0"/>
              <a:t>alterations in vascular calibre</a:t>
            </a:r>
            <a:r>
              <a:rPr lang="en-GB" dirty="0" smtClean="0"/>
              <a:t> that encourages increased blood flow, </a:t>
            </a:r>
            <a:r>
              <a:rPr lang="en-GB" b="1" dirty="0" smtClean="0"/>
              <a:t>alterations in the microcirculation </a:t>
            </a:r>
            <a:r>
              <a:rPr lang="en-GB" dirty="0" smtClean="0"/>
              <a:t>permitting movement of plasma proteins and white blood cells to leave the circulation and </a:t>
            </a:r>
            <a:r>
              <a:rPr lang="en-GB" b="1" dirty="0" smtClean="0"/>
              <a:t>emigration of leucocytes</a:t>
            </a:r>
            <a:r>
              <a:rPr lang="en-GB" dirty="0" smtClean="0"/>
              <a:t> from the circulation to the focus of injury.</a:t>
            </a:r>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a:bodyPr>
          <a:lstStyle/>
          <a:p>
            <a:r>
              <a:rPr lang="en-GB" dirty="0" smtClean="0"/>
              <a:t>The escape of fluid, proteins and blood cells from the vascular system into the interstitial tissue or body cavities is called </a:t>
            </a:r>
            <a:r>
              <a:rPr lang="en-GB" b="1" dirty="0" smtClean="0"/>
              <a:t>exudation</a:t>
            </a:r>
            <a:r>
              <a:rPr lang="en-GB" dirty="0" smtClean="0"/>
              <a:t>. </a:t>
            </a:r>
          </a:p>
          <a:p>
            <a:r>
              <a:rPr lang="en-GB" dirty="0" smtClean="0"/>
              <a:t>An </a:t>
            </a:r>
            <a:r>
              <a:rPr lang="en-GB" b="1" dirty="0" smtClean="0"/>
              <a:t>exudate</a:t>
            </a:r>
            <a:r>
              <a:rPr lang="en-GB" dirty="0" smtClean="0"/>
              <a:t> is an inflammatory </a:t>
            </a:r>
            <a:r>
              <a:rPr lang="en-GB" dirty="0" err="1" smtClean="0"/>
              <a:t>extravascular</a:t>
            </a:r>
            <a:r>
              <a:rPr lang="en-GB" dirty="0" smtClean="0"/>
              <a:t> fluid with </a:t>
            </a:r>
            <a:r>
              <a:rPr lang="en-GB" b="1" dirty="0" smtClean="0"/>
              <a:t>high protein concentration, cellular debris</a:t>
            </a:r>
            <a:r>
              <a:rPr lang="en-GB" dirty="0" smtClean="0"/>
              <a:t> and a </a:t>
            </a:r>
            <a:r>
              <a:rPr lang="en-GB" b="1" dirty="0" smtClean="0"/>
              <a:t>specific gravity of 1.020.</a:t>
            </a:r>
            <a:r>
              <a:rPr lang="en-GB" dirty="0" smtClean="0"/>
              <a:t> </a:t>
            </a:r>
          </a:p>
          <a:p>
            <a:r>
              <a:rPr lang="en-GB" dirty="0" smtClean="0"/>
              <a:t>Exudates normally signify alteration in vascular permeability in the area of injury. </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a:bodyPr>
          <a:lstStyle/>
          <a:p>
            <a:r>
              <a:rPr lang="en-GB" dirty="0" smtClean="0"/>
              <a:t>A </a:t>
            </a:r>
            <a:r>
              <a:rPr lang="en-GB" b="1" dirty="0" smtClean="0"/>
              <a:t>transudate</a:t>
            </a:r>
            <a:r>
              <a:rPr lang="en-GB" dirty="0" smtClean="0"/>
              <a:t> is a fluid with </a:t>
            </a:r>
            <a:r>
              <a:rPr lang="en-GB" b="1" dirty="0" smtClean="0"/>
              <a:t>low protein (albumin)</a:t>
            </a:r>
            <a:r>
              <a:rPr lang="en-GB" dirty="0" smtClean="0"/>
              <a:t> and </a:t>
            </a:r>
            <a:r>
              <a:rPr lang="en-GB" b="1" dirty="0" smtClean="0"/>
              <a:t>specific gravity less than 1.020.</a:t>
            </a:r>
            <a:r>
              <a:rPr lang="en-GB" dirty="0" smtClean="0"/>
              <a:t> It is essentially an </a:t>
            </a:r>
            <a:r>
              <a:rPr lang="en-GB" dirty="0" err="1" smtClean="0"/>
              <a:t>ultrafiltrate</a:t>
            </a:r>
            <a:r>
              <a:rPr lang="en-GB" dirty="0" smtClean="0"/>
              <a:t> of blood plasma occasioned by osmotic or hydrostatic pressure imbalance across the vessel wall without increase in vascular permeability. </a:t>
            </a:r>
            <a:endParaRPr lang="en-US" dirty="0" smtClean="0"/>
          </a:p>
          <a:p>
            <a:r>
              <a:rPr lang="en-GB" b="1" dirty="0" smtClean="0"/>
              <a:t>Oedema</a:t>
            </a:r>
            <a:r>
              <a:rPr lang="en-GB" dirty="0" smtClean="0"/>
              <a:t> is an excess of fluid in interstitial or serous cavities and can be either a transudate or exudates. </a:t>
            </a:r>
          </a:p>
          <a:p>
            <a:r>
              <a:rPr lang="en-GB" b="1" dirty="0" smtClean="0"/>
              <a:t>Pus (purulent exudates)</a:t>
            </a:r>
            <a:r>
              <a:rPr lang="en-GB" dirty="0" smtClean="0"/>
              <a:t> is an inflammatory exudate rich in leucocytes (mainly neutrophils), the debris of dead cells and microbes (many circumstances) </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a:t>
            </a:r>
            <a:endParaRPr lang="en-US" dirty="0"/>
          </a:p>
        </p:txBody>
      </p:sp>
      <p:sp>
        <p:nvSpPr>
          <p:cNvPr id="3" name="Content Placeholder 2"/>
          <p:cNvSpPr>
            <a:spLocks noGrp="1"/>
          </p:cNvSpPr>
          <p:nvPr>
            <p:ph sz="quarter" idx="1"/>
          </p:nvPr>
        </p:nvSpPr>
        <p:spPr/>
        <p:txBody>
          <a:bodyPr>
            <a:normAutofit lnSpcReduction="10000"/>
          </a:bodyPr>
          <a:lstStyle/>
          <a:p>
            <a:r>
              <a:rPr lang="en-GB" b="1" dirty="0" smtClean="0"/>
              <a:t>Inflammation</a:t>
            </a:r>
            <a:r>
              <a:rPr lang="en-GB" dirty="0" smtClean="0"/>
              <a:t> is defined as tissue response to injury or damage.</a:t>
            </a:r>
            <a:endParaRPr lang="en-US" dirty="0" smtClean="0"/>
          </a:p>
          <a:p>
            <a:r>
              <a:rPr lang="en-GB" dirty="0" smtClean="0"/>
              <a:t>Inflammation of a tissue is usually denoted by the suffix – </a:t>
            </a:r>
            <a:r>
              <a:rPr lang="en-GB" b="1" dirty="0" err="1" smtClean="0"/>
              <a:t>itis</a:t>
            </a:r>
            <a:r>
              <a:rPr lang="en-GB" dirty="0" smtClean="0"/>
              <a:t>. </a:t>
            </a:r>
            <a:endParaRPr lang="en-US" dirty="0" smtClean="0"/>
          </a:p>
          <a:p>
            <a:r>
              <a:rPr lang="en-GB" dirty="0" smtClean="0"/>
              <a:t>Clinical features of inflammation were first described in an Egyptian papyrus (3000 BC), however it is Celsius (A Roman physician/writer) who explained the four cardinal signs of inflammation i.e. </a:t>
            </a:r>
            <a:r>
              <a:rPr lang="en-GB" b="1" i="1" dirty="0" err="1" smtClean="0"/>
              <a:t>calor</a:t>
            </a:r>
            <a:r>
              <a:rPr lang="en-GB" b="1" i="1" dirty="0" smtClean="0"/>
              <a:t> (heat), </a:t>
            </a:r>
            <a:r>
              <a:rPr lang="en-GB" b="1" i="1" dirty="0" err="1" smtClean="0"/>
              <a:t>dolor</a:t>
            </a:r>
            <a:r>
              <a:rPr lang="en-GB" b="1" i="1" dirty="0" smtClean="0"/>
              <a:t> (pain), </a:t>
            </a:r>
            <a:r>
              <a:rPr lang="en-GB" b="1" i="1" dirty="0" err="1" smtClean="0"/>
              <a:t>rubor</a:t>
            </a:r>
            <a:r>
              <a:rPr lang="en-GB" b="1" i="1" dirty="0" smtClean="0"/>
              <a:t> (redness)</a:t>
            </a:r>
            <a:r>
              <a:rPr lang="en-GB" dirty="0" smtClean="0"/>
              <a:t> and </a:t>
            </a:r>
            <a:r>
              <a:rPr lang="en-GB" b="1" i="1" dirty="0" err="1" smtClean="0"/>
              <a:t>tumor</a:t>
            </a:r>
            <a:r>
              <a:rPr lang="en-GB" b="1" i="1" dirty="0" smtClean="0"/>
              <a:t> (swelling)</a:t>
            </a:r>
            <a:r>
              <a:rPr lang="en-GB" dirty="0" smtClean="0"/>
              <a:t> in the </a:t>
            </a:r>
            <a:r>
              <a:rPr lang="en-GB" dirty="0" err="1" smtClean="0"/>
              <a:t>fisrt</a:t>
            </a:r>
            <a:r>
              <a:rPr lang="en-GB" dirty="0" smtClean="0"/>
              <a:t> century AD. </a:t>
            </a:r>
          </a:p>
          <a:p>
            <a:endParaRPr lang="en-GB" dirty="0" smtClean="0"/>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
            </a:r>
            <a:br>
              <a:rPr lang="en-GB" b="1" dirty="0" smtClean="0"/>
            </a:br>
            <a:r>
              <a:rPr lang="en-GB" b="1" dirty="0" smtClean="0"/>
              <a:t>Cont.</a:t>
            </a:r>
            <a:r>
              <a:rPr lang="en-US" b="1" dirty="0" smtClean="0"/>
              <a:t/>
            </a:r>
            <a:br>
              <a:rPr lang="en-US" b="1" dirty="0" smtClean="0"/>
            </a:br>
            <a:endParaRPr lang="en-US" dirty="0"/>
          </a:p>
        </p:txBody>
      </p:sp>
      <p:sp>
        <p:nvSpPr>
          <p:cNvPr id="6" name="Content Placeholder 5"/>
          <p:cNvSpPr>
            <a:spLocks noGrp="1"/>
          </p:cNvSpPr>
          <p:nvPr>
            <p:ph sz="quarter" idx="1"/>
          </p:nvPr>
        </p:nvSpPr>
        <p:spPr/>
        <p:txBody>
          <a:bodyPr>
            <a:normAutofit fontScale="70000" lnSpcReduction="20000"/>
          </a:bodyPr>
          <a:lstStyle/>
          <a:p>
            <a:pPr>
              <a:buNone/>
            </a:pPr>
            <a:r>
              <a:rPr lang="en-GB" b="1" dirty="0" smtClean="0"/>
              <a:t>Stimuli for acute inflammation </a:t>
            </a:r>
          </a:p>
          <a:p>
            <a:pPr>
              <a:buFont typeface="Wingdings" pitchFamily="2" charset="2"/>
              <a:buChar char="v"/>
            </a:pPr>
            <a:r>
              <a:rPr lang="en-GB" dirty="0" smtClean="0"/>
              <a:t>Acute inflammatory reactions are initiated or triggered by numerous stimuli such as: </a:t>
            </a:r>
            <a:endParaRPr lang="en-US" dirty="0" smtClean="0"/>
          </a:p>
          <a:p>
            <a:pPr lvl="0"/>
            <a:r>
              <a:rPr lang="en-GB" dirty="0" smtClean="0"/>
              <a:t>Infections (bacterial, viral, parasitic, fungal) </a:t>
            </a:r>
          </a:p>
          <a:p>
            <a:pPr lvl="0"/>
            <a:r>
              <a:rPr lang="en-GB" dirty="0" smtClean="0"/>
              <a:t>Trauma (blunt and penetrating)					</a:t>
            </a:r>
            <a:endParaRPr lang="en-US" dirty="0" smtClean="0"/>
          </a:p>
          <a:p>
            <a:pPr lvl="0"/>
            <a:r>
              <a:rPr lang="en-GB" dirty="0" smtClean="0"/>
              <a:t>Physical agents (thermal injury e.g. burns or frost bite, irradiation)	</a:t>
            </a:r>
            <a:endParaRPr lang="en-US" dirty="0" smtClean="0"/>
          </a:p>
          <a:p>
            <a:pPr lvl="0"/>
            <a:r>
              <a:rPr lang="en-GB" dirty="0" smtClean="0"/>
              <a:t>Chemical agents (agricultural, drugs, industrial, house hold agents)	</a:t>
            </a:r>
            <a:endParaRPr lang="en-US" dirty="0" smtClean="0"/>
          </a:p>
          <a:p>
            <a:pPr lvl="0"/>
            <a:r>
              <a:rPr lang="en-GB" dirty="0" smtClean="0"/>
              <a:t>Tissue necrosis 							</a:t>
            </a:r>
            <a:endParaRPr lang="en-US" dirty="0" smtClean="0"/>
          </a:p>
          <a:p>
            <a:pPr lvl="0"/>
            <a:r>
              <a:rPr lang="en-GB" dirty="0" smtClean="0"/>
              <a:t>Foreign bodies (splinters, dirt, sutures)				</a:t>
            </a:r>
            <a:endParaRPr lang="en-US" dirty="0" smtClean="0"/>
          </a:p>
          <a:p>
            <a:pPr lvl="0"/>
            <a:r>
              <a:rPr lang="en-GB" dirty="0" smtClean="0"/>
              <a:t>Immune reactions (hypersensitivity) </a:t>
            </a:r>
            <a:endParaRPr lang="en-US" dirty="0" smtClean="0"/>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
            </a:r>
            <a:br>
              <a:rPr lang="en-GB" b="1" dirty="0" smtClean="0"/>
            </a:br>
            <a:r>
              <a:rPr lang="en-GB" b="1" dirty="0" smtClean="0"/>
              <a:t>Cont.</a:t>
            </a:r>
            <a:r>
              <a:rPr lang="en-US" dirty="0" smtClean="0"/>
              <a:t/>
            </a:r>
            <a:br>
              <a:rPr lang="en-US" dirty="0" smtClean="0"/>
            </a:br>
            <a:endParaRPr lang="en-US" dirty="0"/>
          </a:p>
        </p:txBody>
      </p:sp>
      <p:sp>
        <p:nvSpPr>
          <p:cNvPr id="6" name="Content Placeholder 5"/>
          <p:cNvSpPr>
            <a:spLocks noGrp="1"/>
          </p:cNvSpPr>
          <p:nvPr>
            <p:ph sz="quarter" idx="1"/>
          </p:nvPr>
        </p:nvSpPr>
        <p:spPr/>
        <p:txBody>
          <a:bodyPr>
            <a:normAutofit fontScale="92500" lnSpcReduction="20000"/>
          </a:bodyPr>
          <a:lstStyle/>
          <a:p>
            <a:pPr>
              <a:buNone/>
            </a:pPr>
            <a:r>
              <a:rPr lang="en-GB" b="1" dirty="0" smtClean="0"/>
              <a:t>Vascular flow and calibre (haemodynamic) changes </a:t>
            </a:r>
          </a:p>
          <a:p>
            <a:r>
              <a:rPr lang="en-GB" dirty="0" smtClean="0"/>
              <a:t>The earliest events in an inflammatory reaction involve changes in vascular flow and calibre of the blood vessels. </a:t>
            </a:r>
          </a:p>
          <a:p>
            <a:r>
              <a:rPr lang="en-GB" dirty="0" smtClean="0"/>
              <a:t>The changes include </a:t>
            </a:r>
            <a:r>
              <a:rPr lang="en-GB" b="1" dirty="0" smtClean="0"/>
              <a:t>vasoconstriction</a:t>
            </a:r>
            <a:r>
              <a:rPr lang="en-GB" dirty="0" smtClean="0"/>
              <a:t>, </a:t>
            </a:r>
            <a:r>
              <a:rPr lang="en-GB" b="1" dirty="0" smtClean="0"/>
              <a:t>vasodilatation</a:t>
            </a:r>
            <a:r>
              <a:rPr lang="en-GB" dirty="0" smtClean="0"/>
              <a:t> and </a:t>
            </a:r>
            <a:r>
              <a:rPr lang="en-GB" b="1" dirty="0" smtClean="0"/>
              <a:t>stasis</a:t>
            </a:r>
            <a:r>
              <a:rPr lang="en-GB" dirty="0" smtClean="0"/>
              <a:t>. </a:t>
            </a:r>
          </a:p>
          <a:p>
            <a:r>
              <a:rPr lang="en-GB" dirty="0" smtClean="0"/>
              <a:t>The changes are brought about by alterations in the tone of arteriolar smooth muscles, opening of pre-capillary sphincters and chemical substances (mediators of inflammation). </a:t>
            </a:r>
          </a:p>
          <a:p>
            <a:r>
              <a:rPr lang="en-GB" dirty="0" smtClean="0"/>
              <a:t>The changes begin early and develop depending on the severity of the injury.</a:t>
            </a:r>
            <a:endParaRPr lang="en-US" dirty="0" smtClean="0"/>
          </a:p>
          <a:p>
            <a:pPr hangingPunct="0">
              <a:buNone/>
            </a:pPr>
            <a:endParaRPr lang="en-US" b="1" dirty="0" smtClean="0"/>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lstStyle/>
          <a:p>
            <a:pPr hangingPunct="0">
              <a:buNone/>
            </a:pPr>
            <a:r>
              <a:rPr lang="en-GB" b="1" dirty="0" smtClean="0"/>
              <a:t>A. Vasoconstriction</a:t>
            </a:r>
            <a:endParaRPr lang="en-US" dirty="0" smtClean="0"/>
          </a:p>
          <a:p>
            <a:r>
              <a:rPr lang="en-GB" dirty="0" smtClean="0"/>
              <a:t>The immediate vascular response in inflammation is transient vasoconstriction of arterioles. </a:t>
            </a:r>
          </a:p>
          <a:p>
            <a:r>
              <a:rPr lang="en-GB" dirty="0" smtClean="0"/>
              <a:t>In mild injury the response lasts 3 – 5 seconds and 5 minutes in severe injury. This results from direct stimulation of vascular smooth muscle by injury. </a:t>
            </a:r>
          </a:p>
          <a:p>
            <a:r>
              <a:rPr lang="en-GB" dirty="0" smtClean="0"/>
              <a:t>The vasoconstriction resolves rapidly and is followed by local dilatation and hyperaemia (erythema)</a:t>
            </a:r>
            <a:endParaRPr lang="en-US"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a:bodyPr>
          <a:lstStyle/>
          <a:p>
            <a:pPr hangingPunct="0">
              <a:buNone/>
            </a:pPr>
            <a:r>
              <a:rPr lang="en-GB" b="1" dirty="0" smtClean="0"/>
              <a:t>B. Vasodilatation</a:t>
            </a:r>
            <a:endParaRPr lang="en-US" dirty="0" smtClean="0"/>
          </a:p>
          <a:p>
            <a:r>
              <a:rPr lang="en-GB" dirty="0" smtClean="0"/>
              <a:t>Persistent progressive vasodilatation occurs in the microvasculature affecting mainly the blood vessels. </a:t>
            </a:r>
          </a:p>
          <a:p>
            <a:r>
              <a:rPr lang="en-GB" dirty="0" smtClean="0"/>
              <a:t>Vasodilatation results in increased capillary size bed to be perfused hence blood flows rapidly increases and pressure increase in all vessels. It accounts for </a:t>
            </a:r>
            <a:r>
              <a:rPr lang="en-GB" b="1" dirty="0" smtClean="0"/>
              <a:t>heat</a:t>
            </a:r>
            <a:r>
              <a:rPr lang="en-GB" dirty="0" smtClean="0"/>
              <a:t> and </a:t>
            </a:r>
            <a:r>
              <a:rPr lang="en-GB" b="1" dirty="0" smtClean="0"/>
              <a:t>redness</a:t>
            </a:r>
            <a:r>
              <a:rPr lang="en-GB" dirty="0" smtClean="0"/>
              <a:t> of inflamed tissues or organs. </a:t>
            </a:r>
          </a:p>
          <a:p>
            <a:r>
              <a:rPr lang="en-GB" dirty="0" smtClean="0"/>
              <a:t>Fluid and proteins are lost into the </a:t>
            </a:r>
            <a:r>
              <a:rPr lang="en-GB" dirty="0" err="1" smtClean="0"/>
              <a:t>extravascular</a:t>
            </a:r>
            <a:r>
              <a:rPr lang="en-GB" dirty="0" smtClean="0"/>
              <a:t> space leading to increased viscosity of blood and eventually vascular congestion.</a:t>
            </a:r>
            <a:endParaRPr lang="en-US"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lstStyle/>
          <a:p>
            <a:pPr>
              <a:buNone/>
            </a:pPr>
            <a:r>
              <a:rPr lang="en-GB" b="1" dirty="0" smtClean="0"/>
              <a:t>C. Stasis (Slowing)</a:t>
            </a:r>
            <a:endParaRPr lang="en-US" dirty="0" smtClean="0"/>
          </a:p>
          <a:p>
            <a:r>
              <a:rPr lang="en-GB" dirty="0" smtClean="0"/>
              <a:t>The slowing or stasis of the blood flow occurs due to increased permeability of the microcirculation vessels leading to increased blood viscosity, </a:t>
            </a:r>
            <a:r>
              <a:rPr lang="en-GB" dirty="0" err="1" smtClean="0"/>
              <a:t>margination</a:t>
            </a:r>
            <a:r>
              <a:rPr lang="en-GB" dirty="0" smtClean="0"/>
              <a:t> of polymorphonuclear leucocytes and platelets, obstruction of </a:t>
            </a:r>
            <a:r>
              <a:rPr lang="en-GB" dirty="0" err="1" smtClean="0"/>
              <a:t>microvessels</a:t>
            </a:r>
            <a:r>
              <a:rPr lang="en-GB" dirty="0" smtClean="0"/>
              <a:t>, pressure effects of extravascular fluid. </a:t>
            </a:r>
          </a:p>
          <a:p>
            <a:r>
              <a:rPr lang="en-GB" dirty="0" smtClean="0"/>
              <a:t>Stasis can lead to compromised nutritional supply causing ischaemia/necrosis.</a:t>
            </a:r>
            <a:endParaRPr lang="en-US"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
            </a:r>
            <a:br>
              <a:rPr lang="en-GB" b="1" dirty="0" smtClean="0"/>
            </a:br>
            <a:r>
              <a:rPr lang="en-GB" b="1" dirty="0" smtClean="0"/>
              <a:t>Altered vascular permeability</a:t>
            </a:r>
            <a:r>
              <a:rPr lang="en-US" b="1" dirty="0" smtClean="0"/>
              <a:t/>
            </a:r>
            <a:br>
              <a:rPr lang="en-US" b="1" dirty="0" smtClean="0"/>
            </a:br>
            <a:endParaRPr lang="en-US" dirty="0"/>
          </a:p>
        </p:txBody>
      </p:sp>
      <p:sp>
        <p:nvSpPr>
          <p:cNvPr id="6" name="Content Placeholder 5"/>
          <p:cNvSpPr>
            <a:spLocks noGrp="1"/>
          </p:cNvSpPr>
          <p:nvPr>
            <p:ph sz="quarter" idx="1"/>
          </p:nvPr>
        </p:nvSpPr>
        <p:spPr/>
        <p:txBody>
          <a:bodyPr>
            <a:normAutofit fontScale="92500" lnSpcReduction="10000"/>
          </a:bodyPr>
          <a:lstStyle/>
          <a:p>
            <a:r>
              <a:rPr lang="en-GB" dirty="0" smtClean="0"/>
              <a:t>The hallmark of acute inflammation is increased vascular permeability leading to escape of protein-rich fluid (exudate) into the </a:t>
            </a:r>
            <a:r>
              <a:rPr lang="en-GB" dirty="0" err="1" smtClean="0"/>
              <a:t>extravascular</a:t>
            </a:r>
            <a:r>
              <a:rPr lang="en-GB" dirty="0" smtClean="0"/>
              <a:t> spaces. </a:t>
            </a:r>
          </a:p>
          <a:p>
            <a:r>
              <a:rPr lang="en-GB" dirty="0" smtClean="0"/>
              <a:t>All blood vessels are lined by a continuous layer of endothelial cells, which have metabolic functions and act as a passive diffusion barrier that permits water and solute flow while restricting bigger molecules. </a:t>
            </a:r>
          </a:p>
          <a:p>
            <a:r>
              <a:rPr lang="en-GB" dirty="0" smtClean="0"/>
              <a:t>Normal fluid exchange depends on </a:t>
            </a:r>
            <a:r>
              <a:rPr lang="en-GB" b="1" dirty="0" smtClean="0"/>
              <a:t>Starling’s Law and an intact endothelium</a:t>
            </a:r>
            <a:r>
              <a:rPr lang="en-GB" dirty="0" smtClean="0"/>
              <a:t> because the Starling’s law maintains normal fluid balance by modulating the </a:t>
            </a:r>
            <a:r>
              <a:rPr lang="en-GB" b="1" dirty="0" smtClean="0"/>
              <a:t>hydrostatic and plasma colloid osmotic pressure</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Mechanisms of altered vascular permeability</a:t>
            </a:r>
            <a:r>
              <a:rPr lang="en-US" dirty="0" smtClean="0"/>
              <a:t/>
            </a:r>
            <a:br>
              <a:rPr lang="en-US" dirty="0" smtClean="0"/>
            </a:br>
            <a:endParaRPr lang="en-US" dirty="0"/>
          </a:p>
        </p:txBody>
      </p:sp>
      <p:sp>
        <p:nvSpPr>
          <p:cNvPr id="6" name="Content Placeholder 5"/>
          <p:cNvSpPr>
            <a:spLocks noGrp="1"/>
          </p:cNvSpPr>
          <p:nvPr>
            <p:ph sz="quarter" idx="1"/>
          </p:nvPr>
        </p:nvSpPr>
        <p:spPr/>
        <p:txBody>
          <a:bodyPr>
            <a:normAutofit/>
          </a:bodyPr>
          <a:lstStyle/>
          <a:p>
            <a:pPr lvl="0">
              <a:buNone/>
            </a:pPr>
            <a:r>
              <a:rPr lang="en-GB" b="1" dirty="0" smtClean="0"/>
              <a:t>1. Formation of Endothelial Gaps in Venules </a:t>
            </a:r>
            <a:r>
              <a:rPr lang="en-GB" dirty="0" smtClean="0"/>
              <a:t> </a:t>
            </a:r>
            <a:endParaRPr lang="en-US" dirty="0" smtClean="0"/>
          </a:p>
          <a:p>
            <a:r>
              <a:rPr lang="en-GB" dirty="0" smtClean="0"/>
              <a:t>This is the most common mechanism of vascular leakage which is a reversible and short lived response (15 – 30 minutes) that occurs rapidly after exposure to chemical mediators such as </a:t>
            </a:r>
            <a:r>
              <a:rPr lang="en-GB" dirty="0" err="1" smtClean="0"/>
              <a:t>histamine,etc</a:t>
            </a:r>
            <a:r>
              <a:rPr lang="en-GB" dirty="0" smtClean="0"/>
              <a:t>. </a:t>
            </a:r>
          </a:p>
          <a:p>
            <a:r>
              <a:rPr lang="en-GB" dirty="0" smtClean="0"/>
              <a:t>It is an immediate transient response that affects venules sparing the arterioles and capillaries</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62500" lnSpcReduction="20000"/>
          </a:bodyPr>
          <a:lstStyle/>
          <a:p>
            <a:pPr lvl="0">
              <a:buNone/>
            </a:pPr>
            <a:r>
              <a:rPr lang="en-GB" b="1" dirty="0" smtClean="0"/>
              <a:t>2. Retraction of endothelial cells</a:t>
            </a:r>
            <a:endParaRPr lang="en-US" dirty="0" smtClean="0"/>
          </a:p>
          <a:p>
            <a:r>
              <a:rPr lang="en-GB" dirty="0" smtClean="0"/>
              <a:t>Cytokines such as interleukin 1(IL-1), tumour necrosis factor (TNF) and interferon-g(IFN-g) also cause vascular permeability by inducing structural reorganization of the cytoskeleton in the venules resulting in retraction of endothelial cells from one another in delayed (4 – 6 hours ) long lived (</a:t>
            </a:r>
            <a:r>
              <a:rPr lang="en-GB" dirty="0" smtClean="0">
                <a:sym typeface="Symbol"/>
              </a:rPr>
              <a:t></a:t>
            </a:r>
            <a:r>
              <a:rPr lang="en-GB" dirty="0" smtClean="0"/>
              <a:t>24 hours ) response.</a:t>
            </a:r>
            <a:endParaRPr lang="en-US" dirty="0" smtClean="0"/>
          </a:p>
          <a:p>
            <a:pPr>
              <a:buNone/>
            </a:pPr>
            <a:r>
              <a:rPr lang="en-GB" b="1" dirty="0" smtClean="0"/>
              <a:t>3. Direct injury to endothelial cells</a:t>
            </a:r>
            <a:endParaRPr lang="en-US" dirty="0" smtClean="0"/>
          </a:p>
          <a:p>
            <a:r>
              <a:rPr lang="en-GB" dirty="0" smtClean="0"/>
              <a:t>Direct injury causes cell necrosis resulting in detachment affecting the whole microvasculature (all levels arterioles, capillaries, venules). </a:t>
            </a:r>
          </a:p>
          <a:p>
            <a:r>
              <a:rPr lang="en-GB" dirty="0" smtClean="0"/>
              <a:t>It is due to direct damage by the injurious agent such as severe burns and bacterial infections.  </a:t>
            </a:r>
          </a:p>
          <a:p>
            <a:r>
              <a:rPr lang="en-GB" dirty="0" smtClean="0"/>
              <a:t>It an </a:t>
            </a:r>
            <a:r>
              <a:rPr lang="en-GB" b="1" dirty="0" smtClean="0"/>
              <a:t>immediate sustained response</a:t>
            </a:r>
            <a:r>
              <a:rPr lang="en-GB" dirty="0" smtClean="0"/>
              <a:t> that occurs immediately after injury and is sustained at high level for several hours until the damaged vessels are repaired.</a:t>
            </a:r>
          </a:p>
          <a:p>
            <a:r>
              <a:rPr lang="en-GB" dirty="0" smtClean="0"/>
              <a:t>Endothelial cell detachment is often associated with platelet adhesion and thrombosis.   </a:t>
            </a:r>
            <a:endParaRPr lang="en-US" dirty="0" smtClean="0"/>
          </a:p>
          <a:p>
            <a:pPr>
              <a:buNone/>
            </a:pPr>
            <a:endParaRPr lang="en-US"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85000" lnSpcReduction="20000"/>
          </a:bodyPr>
          <a:lstStyle/>
          <a:p>
            <a:pPr lvl="0">
              <a:buNone/>
            </a:pPr>
            <a:r>
              <a:rPr lang="en-GB" b="1" dirty="0" smtClean="0"/>
              <a:t>4. Delayed Prolonged Leakage </a:t>
            </a:r>
            <a:endParaRPr lang="en-US" dirty="0" smtClean="0"/>
          </a:p>
          <a:p>
            <a:r>
              <a:rPr lang="en-GB" dirty="0" smtClean="0"/>
              <a:t>This is a common type of increased vascular permeability involving venules and capillaries and begins after a delay of 2 – 12 hours and lasts for several hours or even days. </a:t>
            </a:r>
            <a:endParaRPr lang="en-US" dirty="0" smtClean="0"/>
          </a:p>
          <a:p>
            <a:pPr>
              <a:buNone/>
            </a:pPr>
            <a:r>
              <a:rPr lang="en-GB" b="1" dirty="0" smtClean="0"/>
              <a:t>5. Leukocyte mediated endothelial injury</a:t>
            </a:r>
            <a:endParaRPr lang="en-US" dirty="0" smtClean="0"/>
          </a:p>
          <a:p>
            <a:r>
              <a:rPr lang="en-GB" dirty="0" smtClean="0"/>
              <a:t>Leucocytes adhere to endothelium at the site of inflammation. </a:t>
            </a:r>
          </a:p>
          <a:p>
            <a:r>
              <a:rPr lang="en-GB" dirty="0" smtClean="0"/>
              <a:t>This activates the leucocytes which produce proteolytic enzymes and toxic oxygen released by leucocytes aggregation, adhesion and emigration across the endothelium. </a:t>
            </a:r>
          </a:p>
          <a:p>
            <a:r>
              <a:rPr lang="en-GB" dirty="0" smtClean="0"/>
              <a:t>These substances cause endothelial injury</a:t>
            </a:r>
            <a:endParaRPr lang="en-US" dirty="0" smtClean="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lnSpcReduction="10000"/>
          </a:bodyPr>
          <a:lstStyle/>
          <a:p>
            <a:pPr>
              <a:buNone/>
            </a:pPr>
            <a:r>
              <a:rPr lang="en-GB" b="1" dirty="0" smtClean="0"/>
              <a:t>7. Increased </a:t>
            </a:r>
            <a:r>
              <a:rPr lang="en-GB" b="1" dirty="0" err="1" smtClean="0"/>
              <a:t>Transcytosis</a:t>
            </a:r>
            <a:r>
              <a:rPr lang="en-GB" b="1" dirty="0" smtClean="0"/>
              <a:t>  </a:t>
            </a:r>
            <a:endParaRPr lang="en-US" dirty="0" smtClean="0"/>
          </a:p>
          <a:p>
            <a:r>
              <a:rPr lang="en-GB" dirty="0" smtClean="0"/>
              <a:t>Increased </a:t>
            </a:r>
            <a:r>
              <a:rPr lang="en-GB" dirty="0" err="1" smtClean="0"/>
              <a:t>transcytosis</a:t>
            </a:r>
            <a:r>
              <a:rPr lang="en-GB" dirty="0" smtClean="0"/>
              <a:t> across the endothelial cytoplasm occurs via channels located close to the intercellular junctions and may cause vascular leakage by increasing the number and size of these channels under the influence of mediators such as histamine.</a:t>
            </a:r>
            <a:endParaRPr lang="en-US" dirty="0" smtClean="0"/>
          </a:p>
          <a:p>
            <a:pPr>
              <a:buNone/>
            </a:pPr>
            <a:r>
              <a:rPr lang="en-GB" b="1" dirty="0" smtClean="0"/>
              <a:t>8. </a:t>
            </a:r>
            <a:r>
              <a:rPr lang="en-GB" b="1" dirty="0" err="1" smtClean="0"/>
              <a:t>Neovascularization</a:t>
            </a:r>
            <a:endParaRPr lang="en-US" dirty="0" smtClean="0"/>
          </a:p>
          <a:p>
            <a:r>
              <a:rPr lang="en-GB" dirty="0" smtClean="0"/>
              <a:t>Leakage from new blood vessels and regenerating capillaries during the process of healing and repair.</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85000" lnSpcReduction="20000"/>
          </a:bodyPr>
          <a:lstStyle/>
          <a:p>
            <a:pPr>
              <a:buFont typeface="Wingdings" pitchFamily="2" charset="2"/>
              <a:buChar char="q"/>
            </a:pPr>
            <a:r>
              <a:rPr lang="en-GB" dirty="0" smtClean="0"/>
              <a:t>The fifth cardinal sign of inflammation </a:t>
            </a:r>
            <a:r>
              <a:rPr lang="en-GB" b="1" i="1" dirty="0" smtClean="0"/>
              <a:t>function </a:t>
            </a:r>
            <a:r>
              <a:rPr lang="en-GB" b="1" i="1" dirty="0" err="1" smtClean="0"/>
              <a:t>laesa</a:t>
            </a:r>
            <a:r>
              <a:rPr lang="en-GB" b="1" dirty="0" smtClean="0"/>
              <a:t> (loss of function)</a:t>
            </a:r>
            <a:r>
              <a:rPr lang="en-GB" dirty="0" smtClean="0"/>
              <a:t> was explained by Galen and Virchow.</a:t>
            </a:r>
            <a:endParaRPr lang="en-US" dirty="0" smtClean="0"/>
          </a:p>
          <a:p>
            <a:pPr>
              <a:buNone/>
            </a:pPr>
            <a:r>
              <a:rPr lang="en-GB" b="1" dirty="0" smtClean="0"/>
              <a:t>For example</a:t>
            </a:r>
            <a:r>
              <a:rPr lang="en-GB" dirty="0" smtClean="0"/>
              <a:t> </a:t>
            </a:r>
          </a:p>
          <a:p>
            <a:pPr>
              <a:buFont typeface="Wingdings" pitchFamily="2" charset="2"/>
              <a:buChar char="q"/>
            </a:pPr>
            <a:r>
              <a:rPr lang="en-GB" dirty="0" smtClean="0"/>
              <a:t>Inflammation of the appendix – </a:t>
            </a:r>
            <a:r>
              <a:rPr lang="en-GB" i="1" dirty="0" smtClean="0"/>
              <a:t>appendicitis</a:t>
            </a:r>
            <a:r>
              <a:rPr lang="en-GB" dirty="0" smtClean="0"/>
              <a:t>, liver – </a:t>
            </a:r>
            <a:r>
              <a:rPr lang="en-GB" i="1" dirty="0" smtClean="0"/>
              <a:t>hepatitis</a:t>
            </a:r>
            <a:r>
              <a:rPr lang="en-GB" dirty="0" smtClean="0"/>
              <a:t>, breast – </a:t>
            </a:r>
            <a:r>
              <a:rPr lang="en-GB" i="1" dirty="0" smtClean="0"/>
              <a:t>mastitis, </a:t>
            </a:r>
            <a:r>
              <a:rPr lang="en-GB" dirty="0" smtClean="0"/>
              <a:t>meninges – </a:t>
            </a:r>
            <a:r>
              <a:rPr lang="en-GB" i="1" dirty="0" smtClean="0"/>
              <a:t>meningitis, </a:t>
            </a:r>
            <a:r>
              <a:rPr lang="en-GB" dirty="0" smtClean="0"/>
              <a:t>pleura – </a:t>
            </a:r>
            <a:r>
              <a:rPr lang="en-GB" i="1" dirty="0" smtClean="0"/>
              <a:t>pleuritis</a:t>
            </a:r>
            <a:r>
              <a:rPr lang="en-GB" dirty="0" smtClean="0"/>
              <a:t>, bone – </a:t>
            </a:r>
            <a:r>
              <a:rPr lang="en-GB" i="1" dirty="0" smtClean="0"/>
              <a:t>Osteomyelitis, </a:t>
            </a:r>
            <a:r>
              <a:rPr lang="en-GB" dirty="0" smtClean="0"/>
              <a:t>heart – </a:t>
            </a:r>
            <a:r>
              <a:rPr lang="en-GB" i="1" dirty="0" smtClean="0"/>
              <a:t>Carditis, </a:t>
            </a:r>
            <a:r>
              <a:rPr lang="en-GB" dirty="0" smtClean="0"/>
              <a:t>pancreas - </a:t>
            </a:r>
            <a:r>
              <a:rPr lang="en-GB" i="1" dirty="0" smtClean="0"/>
              <a:t>pancreatitis. </a:t>
            </a:r>
          </a:p>
          <a:p>
            <a:pPr>
              <a:buFont typeface="Wingdings" pitchFamily="2" charset="2"/>
              <a:buChar char="q"/>
            </a:pPr>
            <a:r>
              <a:rPr lang="en-GB" dirty="0" smtClean="0"/>
              <a:t>However there are historical exceptions e.g. inflammation of the lung is pneumonia.</a:t>
            </a:r>
          </a:p>
          <a:p>
            <a:pPr>
              <a:buNone/>
            </a:pPr>
            <a:r>
              <a:rPr lang="en-GB" dirty="0" smtClean="0"/>
              <a:t> </a:t>
            </a:r>
            <a:r>
              <a:rPr lang="en-GB" b="1" dirty="0" smtClean="0"/>
              <a:t>Exercise 1</a:t>
            </a:r>
            <a:endParaRPr lang="en-US" dirty="0" smtClean="0"/>
          </a:p>
          <a:p>
            <a:r>
              <a:rPr lang="en-GB" dirty="0" smtClean="0"/>
              <a:t>Name 20 tissues in the body stating the name that describes its inflammatory response </a:t>
            </a:r>
            <a:endParaRPr lang="en-US" dirty="0" smtClean="0"/>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Phagocytosis</a:t>
            </a:r>
            <a:r>
              <a:rPr lang="en-US" b="1" dirty="0" smtClean="0"/>
              <a:t/>
            </a:r>
            <a:br>
              <a:rPr lang="en-US" b="1" dirty="0" smtClean="0"/>
            </a:br>
            <a:endParaRPr lang="en-US" dirty="0"/>
          </a:p>
        </p:txBody>
      </p:sp>
      <p:sp>
        <p:nvSpPr>
          <p:cNvPr id="6" name="Content Placeholder 5"/>
          <p:cNvSpPr>
            <a:spLocks noGrp="1"/>
          </p:cNvSpPr>
          <p:nvPr>
            <p:ph sz="quarter" idx="1"/>
          </p:nvPr>
        </p:nvSpPr>
        <p:spPr/>
        <p:txBody>
          <a:bodyPr>
            <a:normAutofit fontScale="70000" lnSpcReduction="20000"/>
          </a:bodyPr>
          <a:lstStyle/>
          <a:p>
            <a:r>
              <a:rPr lang="en-GB" b="1" dirty="0" smtClean="0"/>
              <a:t>Phagocytosis</a:t>
            </a:r>
            <a:r>
              <a:rPr lang="en-GB" dirty="0" smtClean="0"/>
              <a:t> is the process of engulfment of solid particulate material by the white blood cells. The cells performing this function are called </a:t>
            </a:r>
            <a:r>
              <a:rPr lang="en-GB" b="1" dirty="0" smtClean="0"/>
              <a:t>phagocytes</a:t>
            </a:r>
            <a:r>
              <a:rPr lang="en-GB" dirty="0" smtClean="0"/>
              <a:t>. </a:t>
            </a:r>
          </a:p>
          <a:p>
            <a:r>
              <a:rPr lang="en-GB" dirty="0" smtClean="0"/>
              <a:t>The two main types of phagocytic cells are the polymorphonuclear neutrophils, PMNs and circulating monocytes and fixed tissue mononuclear phagocytes or macrophages. </a:t>
            </a:r>
          </a:p>
          <a:p>
            <a:r>
              <a:rPr lang="en-GB" dirty="0" smtClean="0"/>
              <a:t>Phagocytosis is by neutrophils and macrophages, which have the capacity to recognize and engulf foreign particles by recognizing surface proteins </a:t>
            </a:r>
            <a:endParaRPr lang="en-US" dirty="0" smtClean="0"/>
          </a:p>
          <a:p>
            <a:r>
              <a:rPr lang="en-GB" dirty="0" smtClean="0"/>
              <a:t>The process of phagocytosis involves 4 distinct but interrelated steps namely: - </a:t>
            </a:r>
            <a:endParaRPr lang="en-US" dirty="0" smtClean="0"/>
          </a:p>
          <a:p>
            <a:pPr lvl="0">
              <a:buFont typeface="Wingdings" pitchFamily="2" charset="2"/>
              <a:buChar char="v"/>
            </a:pPr>
            <a:r>
              <a:rPr lang="en-GB" dirty="0" smtClean="0"/>
              <a:t>Recognition and Attachment stage</a:t>
            </a:r>
            <a:endParaRPr lang="en-US" dirty="0" smtClean="0"/>
          </a:p>
          <a:p>
            <a:pPr lvl="0">
              <a:buFont typeface="Wingdings" pitchFamily="2" charset="2"/>
              <a:buChar char="v"/>
            </a:pPr>
            <a:r>
              <a:rPr lang="en-GB" dirty="0" smtClean="0"/>
              <a:t>Engulfment stage</a:t>
            </a:r>
            <a:endParaRPr lang="en-US" dirty="0" smtClean="0"/>
          </a:p>
          <a:p>
            <a:pPr lvl="0">
              <a:buFont typeface="Wingdings" pitchFamily="2" charset="2"/>
              <a:buChar char="v"/>
            </a:pPr>
            <a:r>
              <a:rPr lang="en-GB" dirty="0" smtClean="0"/>
              <a:t>Degranulation stage</a:t>
            </a:r>
            <a:endParaRPr lang="en-US" dirty="0" smtClean="0"/>
          </a:p>
          <a:p>
            <a:pPr lvl="0">
              <a:buFont typeface="Wingdings" pitchFamily="2" charset="2"/>
              <a:buChar char="v"/>
            </a:pPr>
            <a:r>
              <a:rPr lang="en-GB" dirty="0" smtClean="0"/>
              <a:t>Killing (Degradation) stage  </a:t>
            </a:r>
            <a:endParaRPr lang="en-US" dirty="0" smtClean="0"/>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62500" lnSpcReduction="20000"/>
          </a:bodyPr>
          <a:lstStyle/>
          <a:p>
            <a:pPr>
              <a:buNone/>
            </a:pPr>
            <a:r>
              <a:rPr lang="en-GB" b="1" dirty="0" smtClean="0"/>
              <a:t>1. Recognition and Attachment</a:t>
            </a:r>
            <a:endParaRPr lang="en-US" b="1" dirty="0" smtClean="0"/>
          </a:p>
          <a:p>
            <a:r>
              <a:rPr lang="en-GB" dirty="0" smtClean="0"/>
              <a:t>The phagocytic cells are recognized and attracted to the bacteria by </a:t>
            </a:r>
            <a:r>
              <a:rPr lang="en-GB" dirty="0" err="1" smtClean="0"/>
              <a:t>chemotactic</a:t>
            </a:r>
            <a:r>
              <a:rPr lang="en-GB" dirty="0" smtClean="0"/>
              <a:t> factors released by bacterial products and tissues proteins. </a:t>
            </a:r>
          </a:p>
          <a:p>
            <a:r>
              <a:rPr lang="en-GB" dirty="0" smtClean="0"/>
              <a:t>The phagocytes coat the foreign material with naturally occurring serum proteins called </a:t>
            </a:r>
            <a:r>
              <a:rPr lang="en-GB" b="1" dirty="0" err="1" smtClean="0"/>
              <a:t>opsonins</a:t>
            </a:r>
            <a:r>
              <a:rPr lang="en-GB" dirty="0" smtClean="0"/>
              <a:t> in a process of </a:t>
            </a:r>
            <a:r>
              <a:rPr lang="en-GB" b="1" dirty="0" err="1" smtClean="0"/>
              <a:t>opsonization</a:t>
            </a:r>
            <a:r>
              <a:rPr lang="en-GB" dirty="0" smtClean="0"/>
              <a:t>. </a:t>
            </a:r>
          </a:p>
          <a:p>
            <a:r>
              <a:rPr lang="en-GB" dirty="0" smtClean="0"/>
              <a:t>This coating process establishes a bond between the bacteria and the cell membrane of the phagocytic cells. </a:t>
            </a:r>
            <a:endParaRPr lang="en-US" dirty="0" smtClean="0"/>
          </a:p>
          <a:p>
            <a:pPr>
              <a:buNone/>
            </a:pPr>
            <a:r>
              <a:rPr lang="en-GB" b="1" dirty="0" smtClean="0"/>
              <a:t>2. Engulfment stage</a:t>
            </a:r>
            <a:endParaRPr lang="en-US" dirty="0" smtClean="0"/>
          </a:p>
          <a:p>
            <a:r>
              <a:rPr lang="en-GB" dirty="0" smtClean="0"/>
              <a:t>The polymorphonuclear leucocytes (PMNL) or macrophages bind to the </a:t>
            </a:r>
            <a:r>
              <a:rPr lang="en-GB" dirty="0" err="1" smtClean="0"/>
              <a:t>opsonized</a:t>
            </a:r>
            <a:r>
              <a:rPr lang="en-GB" dirty="0" smtClean="0"/>
              <a:t> particle and contract under the point of conduct forming a cup-shaped </a:t>
            </a:r>
            <a:r>
              <a:rPr lang="en-GB" dirty="0" err="1" smtClean="0"/>
              <a:t>invagination</a:t>
            </a:r>
            <a:r>
              <a:rPr lang="en-GB" dirty="0" smtClean="0"/>
              <a:t>. </a:t>
            </a:r>
          </a:p>
          <a:p>
            <a:r>
              <a:rPr lang="en-GB" dirty="0" smtClean="0"/>
              <a:t>They form pseudopodia that adhere to </a:t>
            </a:r>
            <a:r>
              <a:rPr lang="en-GB" dirty="0" err="1" smtClean="0"/>
              <a:t>opsonized</a:t>
            </a:r>
            <a:r>
              <a:rPr lang="en-GB" dirty="0" smtClean="0"/>
              <a:t> areas enclosing it into a vacuole. </a:t>
            </a:r>
          </a:p>
          <a:p>
            <a:r>
              <a:rPr lang="en-GB" dirty="0" smtClean="0"/>
              <a:t>Contraction of microfilaments in plasma membrane closes the vacuole with formation of a </a:t>
            </a:r>
            <a:r>
              <a:rPr lang="en-GB" dirty="0" err="1" smtClean="0"/>
              <a:t>phagosome</a:t>
            </a:r>
            <a:r>
              <a:rPr lang="en-GB" dirty="0" smtClean="0"/>
              <a:t>, which moves and fuses with lysosomes of the cell.</a:t>
            </a:r>
            <a:endParaRPr lang="en-US"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0000" lnSpcReduction="20000"/>
          </a:bodyPr>
          <a:lstStyle/>
          <a:p>
            <a:pPr>
              <a:buNone/>
            </a:pPr>
            <a:r>
              <a:rPr lang="en-GB" b="1" dirty="0" smtClean="0"/>
              <a:t>3. Degranulation stage</a:t>
            </a:r>
            <a:endParaRPr lang="en-US" b="1" dirty="0" smtClean="0"/>
          </a:p>
          <a:p>
            <a:r>
              <a:rPr lang="en-GB" dirty="0" smtClean="0"/>
              <a:t>Lysosomal contents are discharged into the </a:t>
            </a:r>
            <a:r>
              <a:rPr lang="en-GB" dirty="0" err="1" smtClean="0"/>
              <a:t>phagosome</a:t>
            </a:r>
            <a:r>
              <a:rPr lang="en-GB" dirty="0" smtClean="0"/>
              <a:t> forming a </a:t>
            </a:r>
            <a:r>
              <a:rPr lang="en-GB" dirty="0" err="1" smtClean="0"/>
              <a:t>phagolysosome</a:t>
            </a:r>
            <a:r>
              <a:rPr lang="en-GB" dirty="0" smtClean="0"/>
              <a:t>. </a:t>
            </a:r>
          </a:p>
          <a:p>
            <a:r>
              <a:rPr lang="en-GB" dirty="0" smtClean="0"/>
              <a:t>There is synthesis and secretion of enzymes e.g. tumour necrosis factor (TNF), interleukin 2 and 6 (IL-2, 6); </a:t>
            </a:r>
            <a:r>
              <a:rPr lang="en-GB" dirty="0" err="1" smtClean="0"/>
              <a:t>arachidonic</a:t>
            </a:r>
            <a:r>
              <a:rPr lang="en-GB" dirty="0" smtClean="0"/>
              <a:t> acid metabolites e.g. prostaglandins, platelet activating factor and oxygen metabolites e.g. hydrogen peroxide.</a:t>
            </a:r>
            <a:endParaRPr lang="en-US" dirty="0" smtClean="0"/>
          </a:p>
          <a:p>
            <a:pPr>
              <a:buNone/>
            </a:pPr>
            <a:r>
              <a:rPr lang="en-GB" b="1" dirty="0" smtClean="0"/>
              <a:t>4. Killing or Degradation stage</a:t>
            </a:r>
            <a:endParaRPr lang="en-US" dirty="0" smtClean="0"/>
          </a:p>
          <a:p>
            <a:r>
              <a:rPr lang="en-GB" dirty="0" smtClean="0"/>
              <a:t>This is the stage of killing and digestion of microorganisms completing the role of phagocytes as </a:t>
            </a:r>
            <a:r>
              <a:rPr lang="en-GB" b="1" dirty="0" smtClean="0"/>
              <a:t>scavenger cells</a:t>
            </a:r>
            <a:r>
              <a:rPr lang="en-GB" dirty="0" smtClean="0"/>
              <a:t>. </a:t>
            </a:r>
          </a:p>
          <a:p>
            <a:r>
              <a:rPr lang="en-GB" dirty="0" smtClean="0"/>
              <a:t>Lytic enzymes are released into the </a:t>
            </a:r>
            <a:r>
              <a:rPr lang="en-GB" dirty="0" err="1" smtClean="0"/>
              <a:t>phagolysosome</a:t>
            </a:r>
            <a:r>
              <a:rPr lang="en-GB" dirty="0" smtClean="0"/>
              <a:t> causing breakdown of the extracellular matrix, cell proteins and lipids. </a:t>
            </a:r>
          </a:p>
          <a:p>
            <a:r>
              <a:rPr lang="en-GB" dirty="0" smtClean="0"/>
              <a:t>The killing is by antimicrobial agents via mechanisms such as oxygen-dependent bactericidal mechanism, oxygen-independent bactericidal mechanism and nitric oxide mechanism. </a:t>
            </a:r>
            <a:endParaRPr lang="en-US" dirty="0" smtClean="0"/>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Mediators and cells of the acute inflammatory reaction</a:t>
            </a:r>
            <a:endParaRPr lang="en-US" b="1" dirty="0"/>
          </a:p>
        </p:txBody>
      </p:sp>
      <p:sp>
        <p:nvSpPr>
          <p:cNvPr id="6" name="Content Placeholder 5"/>
          <p:cNvSpPr>
            <a:spLocks noGrp="1"/>
          </p:cNvSpPr>
          <p:nvPr>
            <p:ph sz="quarter" idx="1"/>
          </p:nvPr>
        </p:nvSpPr>
        <p:spPr/>
        <p:txBody>
          <a:bodyPr/>
          <a:lstStyle/>
          <a:p>
            <a:pPr>
              <a:buFont typeface="Wingdings" pitchFamily="2" charset="2"/>
              <a:buChar char="v"/>
            </a:pPr>
            <a:r>
              <a:rPr lang="en-GB" dirty="0" smtClean="0"/>
              <a:t>At the end of the lesson the learner should be able to: - </a:t>
            </a:r>
            <a:endParaRPr lang="en-US" dirty="0" smtClean="0"/>
          </a:p>
          <a:p>
            <a:r>
              <a:rPr lang="en-GB" dirty="0" smtClean="0"/>
              <a:t>Identify cells involved in inflammation</a:t>
            </a:r>
            <a:endParaRPr lang="en-US" dirty="0" smtClean="0"/>
          </a:p>
          <a:p>
            <a:pPr lvl="0"/>
            <a:r>
              <a:rPr lang="en-GB" dirty="0" smtClean="0"/>
              <a:t>Describe the functions of the cells in inflammation </a:t>
            </a:r>
            <a:endParaRPr lang="en-US" dirty="0" smtClean="0"/>
          </a:p>
          <a:p>
            <a:pPr lvl="0"/>
            <a:r>
              <a:rPr lang="en-GB" dirty="0" smtClean="0"/>
              <a:t>Identify mediators  involved in inflammation</a:t>
            </a:r>
            <a:endParaRPr lang="en-US" dirty="0" smtClean="0"/>
          </a:p>
          <a:p>
            <a:pPr lvl="0"/>
            <a:r>
              <a:rPr lang="en-GB" dirty="0" smtClean="0"/>
              <a:t>Describe the sources, effects and functions the mediators in inflammation </a:t>
            </a:r>
            <a:endParaRPr lang="en-US" dirty="0" smtClean="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a:t>
            </a:r>
            <a:endParaRPr lang="en-US" dirty="0"/>
          </a:p>
        </p:txBody>
      </p:sp>
      <p:sp>
        <p:nvSpPr>
          <p:cNvPr id="6" name="Content Placeholder 5"/>
          <p:cNvSpPr>
            <a:spLocks noGrp="1"/>
          </p:cNvSpPr>
          <p:nvPr>
            <p:ph sz="quarter" idx="1"/>
          </p:nvPr>
        </p:nvSpPr>
        <p:spPr/>
        <p:txBody>
          <a:bodyPr>
            <a:normAutofit fontScale="85000" lnSpcReduction="20000"/>
          </a:bodyPr>
          <a:lstStyle/>
          <a:p>
            <a:r>
              <a:rPr lang="en-GB" dirty="0" smtClean="0"/>
              <a:t>Mediators are </a:t>
            </a:r>
            <a:r>
              <a:rPr lang="en-GB" b="1" dirty="0" smtClean="0"/>
              <a:t>endogenous chemical substances</a:t>
            </a:r>
            <a:r>
              <a:rPr lang="en-GB" dirty="0" smtClean="0"/>
              <a:t> produced within the injured tissue or plasma and which play a role in the genesis of acute inflammation. </a:t>
            </a:r>
          </a:p>
          <a:p>
            <a:r>
              <a:rPr lang="en-GB" dirty="0" smtClean="0"/>
              <a:t>Most mediators perform their functions by binding to specific receptors on target cells.</a:t>
            </a:r>
            <a:endParaRPr lang="en-US" dirty="0" smtClean="0"/>
          </a:p>
          <a:p>
            <a:r>
              <a:rPr lang="en-GB" dirty="0" smtClean="0"/>
              <a:t>Endogenous mediators are liberated within the tissue itself and are responsible for vasodilatation, </a:t>
            </a:r>
            <a:r>
              <a:rPr lang="en-GB" dirty="0" err="1" smtClean="0"/>
              <a:t>leucocyte</a:t>
            </a:r>
            <a:r>
              <a:rPr lang="en-GB" dirty="0" smtClean="0"/>
              <a:t> </a:t>
            </a:r>
            <a:r>
              <a:rPr lang="en-GB" dirty="0" err="1" smtClean="0"/>
              <a:t>chemotaxis</a:t>
            </a:r>
            <a:r>
              <a:rPr lang="en-GB" dirty="0" smtClean="0"/>
              <a:t> and emigration and increased vascular permeability. </a:t>
            </a:r>
          </a:p>
          <a:p>
            <a:r>
              <a:rPr lang="en-GB" dirty="0" smtClean="0"/>
              <a:t>Production of mediators is triggered by microbial products or by host proteins e.g. coagulation system, kinin system and complement system. One mediator may trigger release of other mediators.   </a:t>
            </a:r>
            <a:endParaRPr lang="en-US" dirty="0" smtClean="0"/>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Characterises of Mediators</a:t>
            </a:r>
            <a:endParaRPr lang="en-US" dirty="0"/>
          </a:p>
        </p:txBody>
      </p:sp>
      <p:sp>
        <p:nvSpPr>
          <p:cNvPr id="6" name="Content Placeholder 5"/>
          <p:cNvSpPr>
            <a:spLocks noGrp="1"/>
          </p:cNvSpPr>
          <p:nvPr>
            <p:ph sz="quarter" idx="1"/>
          </p:nvPr>
        </p:nvSpPr>
        <p:spPr/>
        <p:txBody>
          <a:bodyPr>
            <a:normAutofit fontScale="85000" lnSpcReduction="10000"/>
          </a:bodyPr>
          <a:lstStyle/>
          <a:p>
            <a:r>
              <a:rPr lang="en-GB" dirty="0" smtClean="0"/>
              <a:t>Originate from plasma or cells</a:t>
            </a:r>
            <a:endParaRPr lang="en-US" dirty="0" smtClean="0"/>
          </a:p>
          <a:p>
            <a:pPr lvl="0"/>
            <a:r>
              <a:rPr lang="en-GB" dirty="0" smtClean="0"/>
              <a:t>Production triggered by microbial products or host proteins </a:t>
            </a:r>
            <a:endParaRPr lang="en-US" dirty="0" smtClean="0"/>
          </a:p>
          <a:p>
            <a:pPr lvl="0"/>
            <a:r>
              <a:rPr lang="en-GB" dirty="0" smtClean="0"/>
              <a:t>Perform biologic action by binding to specific receptors in target cells </a:t>
            </a:r>
            <a:endParaRPr lang="en-US" dirty="0" smtClean="0"/>
          </a:p>
          <a:p>
            <a:pPr lvl="0"/>
            <a:r>
              <a:rPr lang="en-GB" dirty="0" smtClean="0"/>
              <a:t>One mediator can stimulate production of others</a:t>
            </a:r>
            <a:endParaRPr lang="en-US" dirty="0" smtClean="0"/>
          </a:p>
          <a:p>
            <a:pPr lvl="0"/>
            <a:r>
              <a:rPr lang="en-GB" dirty="0" smtClean="0"/>
              <a:t>Mediators may have opposing or enhancing effects on one another</a:t>
            </a:r>
            <a:endParaRPr lang="en-US" dirty="0" smtClean="0"/>
          </a:p>
          <a:p>
            <a:pPr lvl="0"/>
            <a:r>
              <a:rPr lang="en-GB" dirty="0" smtClean="0"/>
              <a:t>Act on one or few target cell types or have diverse targets or different effects on different target cells    </a:t>
            </a:r>
            <a:endParaRPr lang="en-US" dirty="0" smtClean="0"/>
          </a:p>
          <a:p>
            <a:pPr lvl="0"/>
            <a:r>
              <a:rPr lang="en-GB" dirty="0" smtClean="0"/>
              <a:t>Most are short lived </a:t>
            </a:r>
            <a:endParaRPr lang="en-US" dirty="0" smtClean="0"/>
          </a:p>
          <a:p>
            <a:pPr lvl="0"/>
            <a:r>
              <a:rPr lang="en-GB" dirty="0" smtClean="0"/>
              <a:t>Have potential to cause harmful effects   </a:t>
            </a:r>
            <a:endParaRPr lang="en-US" dirty="0" smtClean="0"/>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
            </a:r>
            <a:br>
              <a:rPr lang="en-GB" b="1" dirty="0" smtClean="0"/>
            </a:br>
            <a:r>
              <a:rPr lang="en-GB" b="1" dirty="0" smtClean="0"/>
              <a:t>Classification</a:t>
            </a:r>
            <a:r>
              <a:rPr lang="en-US" dirty="0" smtClean="0"/>
              <a:t/>
            </a:r>
            <a:br>
              <a:rPr lang="en-US" dirty="0" smtClean="0"/>
            </a:br>
            <a:endParaRPr lang="en-US" dirty="0"/>
          </a:p>
        </p:txBody>
      </p:sp>
      <p:sp>
        <p:nvSpPr>
          <p:cNvPr id="6" name="Content Placeholder 5"/>
          <p:cNvSpPr>
            <a:spLocks noGrp="1"/>
          </p:cNvSpPr>
          <p:nvPr>
            <p:ph sz="quarter" idx="1"/>
          </p:nvPr>
        </p:nvSpPr>
        <p:spPr/>
        <p:txBody>
          <a:bodyPr/>
          <a:lstStyle/>
          <a:p>
            <a:r>
              <a:rPr lang="en-GB" dirty="0" smtClean="0"/>
              <a:t>The mediators can be broadly classified as: - </a:t>
            </a:r>
          </a:p>
          <a:p>
            <a:pPr>
              <a:buNone/>
            </a:pPr>
            <a:endParaRPr lang="en-US" dirty="0" smtClean="0"/>
          </a:p>
          <a:p>
            <a:pPr lvl="0">
              <a:buFont typeface="Wingdings" pitchFamily="2" charset="2"/>
              <a:buChar char="v"/>
            </a:pPr>
            <a:r>
              <a:rPr lang="en-GB" b="1" dirty="0" smtClean="0"/>
              <a:t>Tissue cell factors (cell derived factors)</a:t>
            </a:r>
            <a:endParaRPr lang="en-US" dirty="0" smtClean="0"/>
          </a:p>
          <a:p>
            <a:pPr lvl="0">
              <a:buFont typeface="Wingdings" pitchFamily="2" charset="2"/>
              <a:buChar char="v"/>
            </a:pPr>
            <a:r>
              <a:rPr lang="en-GB" b="1" dirty="0" smtClean="0"/>
              <a:t>Plasma factors (plasma derived factors). </a:t>
            </a:r>
            <a:endParaRPr lang="en-US" dirty="0" smtClean="0"/>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
            </a:r>
            <a:br>
              <a:rPr lang="en-GB" b="1" dirty="0" smtClean="0"/>
            </a:br>
            <a:r>
              <a:rPr lang="en-GB" b="1" dirty="0" smtClean="0"/>
              <a:t>Cell derived factors</a:t>
            </a:r>
            <a:r>
              <a:rPr lang="en-US" sz="4000" b="1" dirty="0" smtClean="0"/>
              <a:t/>
            </a:r>
            <a:br>
              <a:rPr lang="en-US" sz="4000" b="1" dirty="0" smtClean="0"/>
            </a:br>
            <a:endParaRPr lang="en-US" dirty="0"/>
          </a:p>
        </p:txBody>
      </p:sp>
      <p:sp>
        <p:nvSpPr>
          <p:cNvPr id="6" name="Content Placeholder 5"/>
          <p:cNvSpPr>
            <a:spLocks noGrp="1"/>
          </p:cNvSpPr>
          <p:nvPr>
            <p:ph sz="quarter" idx="1"/>
          </p:nvPr>
        </p:nvSpPr>
        <p:spPr/>
        <p:txBody>
          <a:bodyPr>
            <a:normAutofit fontScale="92500" lnSpcReduction="10000"/>
          </a:bodyPr>
          <a:lstStyle/>
          <a:p>
            <a:r>
              <a:rPr lang="en-GB" sz="3200" dirty="0" smtClean="0"/>
              <a:t>Tissue cell derived mediators are normally sequestrated in intracellular granules that need to be secreted or synthesized in response to a stimulus. </a:t>
            </a:r>
          </a:p>
          <a:p>
            <a:r>
              <a:rPr lang="en-GB" sz="3200" dirty="0" smtClean="0"/>
              <a:t>The major cellular sources are </a:t>
            </a:r>
            <a:r>
              <a:rPr lang="en-GB" sz="3200" b="1" dirty="0" smtClean="0"/>
              <a:t>platelets</a:t>
            </a:r>
            <a:r>
              <a:rPr lang="en-GB" sz="3200" dirty="0" smtClean="0"/>
              <a:t>, </a:t>
            </a:r>
            <a:r>
              <a:rPr lang="en-GB" sz="3200" b="1" dirty="0" smtClean="0"/>
              <a:t>neutrophils</a:t>
            </a:r>
            <a:r>
              <a:rPr lang="en-GB" sz="3200" dirty="0" smtClean="0"/>
              <a:t>, </a:t>
            </a:r>
            <a:r>
              <a:rPr lang="en-GB" sz="3200" b="1" dirty="0" smtClean="0"/>
              <a:t>monocytes/macrophages</a:t>
            </a:r>
            <a:r>
              <a:rPr lang="en-GB" sz="3200" dirty="0" smtClean="0"/>
              <a:t> and </a:t>
            </a:r>
            <a:r>
              <a:rPr lang="en-GB" sz="3200" b="1" dirty="0" smtClean="0"/>
              <a:t>mast cells</a:t>
            </a:r>
            <a:r>
              <a:rPr lang="en-GB" sz="3200" dirty="0" smtClean="0"/>
              <a:t>. </a:t>
            </a:r>
          </a:p>
          <a:p>
            <a:r>
              <a:rPr lang="en-GB" sz="3200" dirty="0" smtClean="0"/>
              <a:t>Some mesenchymal cells (endothelium, smooth muscle, fibroblasts) and epithelia can be induced to elaborate some of the mediators.</a:t>
            </a:r>
            <a:endParaRPr lang="en-US" sz="3200" dirty="0" smtClean="0"/>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lstStyle/>
          <a:p>
            <a:pPr>
              <a:buNone/>
            </a:pPr>
            <a:r>
              <a:rPr lang="en-GB" sz="3200" b="1" dirty="0" smtClean="0"/>
              <a:t>Classification </a:t>
            </a:r>
            <a:endParaRPr lang="en-US" sz="3200" dirty="0" smtClean="0"/>
          </a:p>
          <a:p>
            <a:pPr lvl="1"/>
            <a:r>
              <a:rPr lang="en-GB" sz="2800" dirty="0" err="1" smtClean="0"/>
              <a:t>Vasoactive</a:t>
            </a:r>
            <a:r>
              <a:rPr lang="en-GB" sz="2800" dirty="0" smtClean="0"/>
              <a:t> amines – </a:t>
            </a:r>
            <a:r>
              <a:rPr lang="en-GB" sz="2800" b="1" dirty="0" smtClean="0"/>
              <a:t>Histamine</a:t>
            </a:r>
            <a:r>
              <a:rPr lang="en-GB" sz="2800" dirty="0" smtClean="0"/>
              <a:t> and </a:t>
            </a:r>
            <a:r>
              <a:rPr lang="en-GB" sz="2800" b="1" dirty="0" smtClean="0"/>
              <a:t>Serotonin</a:t>
            </a:r>
            <a:r>
              <a:rPr lang="en-GB" sz="2800" dirty="0" smtClean="0"/>
              <a:t> (5HT – 5 </a:t>
            </a:r>
            <a:r>
              <a:rPr lang="en-GB" sz="2800" dirty="0" err="1" smtClean="0"/>
              <a:t>hydroxytryptamine</a:t>
            </a:r>
            <a:r>
              <a:rPr lang="en-GB" sz="2800" dirty="0" smtClean="0"/>
              <a:t>)</a:t>
            </a:r>
            <a:endParaRPr lang="en-US" sz="2800" dirty="0" smtClean="0"/>
          </a:p>
          <a:p>
            <a:pPr lvl="1"/>
            <a:r>
              <a:rPr lang="en-GB" sz="2800" dirty="0" err="1" smtClean="0"/>
              <a:t>Arachidonic</a:t>
            </a:r>
            <a:r>
              <a:rPr lang="en-GB" sz="2800" dirty="0" smtClean="0"/>
              <a:t> acid derivative (Prostaglandins and </a:t>
            </a:r>
            <a:r>
              <a:rPr lang="en-GB" sz="2800" dirty="0" err="1" smtClean="0"/>
              <a:t>leukotrienes</a:t>
            </a:r>
            <a:r>
              <a:rPr lang="en-GB" sz="2800" dirty="0" smtClean="0"/>
              <a:t>)</a:t>
            </a:r>
            <a:endParaRPr lang="en-US" sz="2800" dirty="0" smtClean="0"/>
          </a:p>
          <a:p>
            <a:pPr lvl="1"/>
            <a:r>
              <a:rPr lang="en-GB" sz="2800" dirty="0" smtClean="0"/>
              <a:t>Cytokines (</a:t>
            </a:r>
            <a:r>
              <a:rPr lang="en-GB" sz="2800" dirty="0" err="1" smtClean="0"/>
              <a:t>Lymphokines</a:t>
            </a:r>
            <a:r>
              <a:rPr lang="en-GB" sz="2800" dirty="0" smtClean="0"/>
              <a:t> and </a:t>
            </a:r>
            <a:r>
              <a:rPr lang="en-GB" sz="2800" dirty="0" err="1" smtClean="0"/>
              <a:t>monokines</a:t>
            </a:r>
            <a:r>
              <a:rPr lang="en-GB" sz="2800" dirty="0" smtClean="0"/>
              <a:t>)</a:t>
            </a:r>
            <a:endParaRPr lang="en-US" sz="2800" dirty="0" smtClean="0"/>
          </a:p>
          <a:p>
            <a:pPr lvl="1"/>
            <a:r>
              <a:rPr lang="en-GB" sz="2800" dirty="0" smtClean="0"/>
              <a:t>Platelet activating factor (PAF)</a:t>
            </a:r>
            <a:endParaRPr lang="en-US" sz="2800" dirty="0" smtClean="0"/>
          </a:p>
          <a:p>
            <a:pPr lvl="1"/>
            <a:r>
              <a:rPr lang="en-GB" sz="2800" dirty="0" smtClean="0"/>
              <a:t>Lysosomal contents</a:t>
            </a:r>
            <a:endParaRPr lang="en-US" sz="2800" dirty="0" smtClean="0"/>
          </a:p>
          <a:p>
            <a:pPr lvl="1"/>
            <a:r>
              <a:rPr lang="en-GB" sz="2800" dirty="0" smtClean="0"/>
              <a:t>Growth Factors </a:t>
            </a:r>
            <a:endParaRPr lang="en-US" sz="2800" dirty="0" smtClean="0"/>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85000" lnSpcReduction="20000"/>
          </a:bodyPr>
          <a:lstStyle/>
          <a:p>
            <a:pPr hangingPunct="0">
              <a:buNone/>
            </a:pPr>
            <a:r>
              <a:rPr lang="en-GB" b="1" dirty="0" smtClean="0"/>
              <a:t>1. VASOACTIVE AMINES</a:t>
            </a:r>
            <a:endParaRPr lang="en-US" b="1" dirty="0" smtClean="0"/>
          </a:p>
          <a:p>
            <a:pPr hangingPunct="0">
              <a:buNone/>
            </a:pPr>
            <a:r>
              <a:rPr lang="en-GB" b="1" dirty="0" smtClean="0"/>
              <a:t>A. Histamine</a:t>
            </a:r>
            <a:endParaRPr lang="en-US" dirty="0" smtClean="0"/>
          </a:p>
          <a:p>
            <a:r>
              <a:rPr lang="en-GB" dirty="0" smtClean="0"/>
              <a:t>Histamine is formed from essential amino acid </a:t>
            </a:r>
            <a:r>
              <a:rPr lang="en-GB" dirty="0" err="1" smtClean="0"/>
              <a:t>histidine</a:t>
            </a:r>
            <a:r>
              <a:rPr lang="en-GB" dirty="0" smtClean="0"/>
              <a:t> by action of enzyme </a:t>
            </a:r>
            <a:r>
              <a:rPr lang="en-GB" dirty="0" err="1" smtClean="0"/>
              <a:t>histadine</a:t>
            </a:r>
            <a:r>
              <a:rPr lang="en-GB" dirty="0" smtClean="0"/>
              <a:t> </a:t>
            </a:r>
            <a:r>
              <a:rPr lang="en-GB" dirty="0" err="1" smtClean="0"/>
              <a:t>decarboxylase</a:t>
            </a:r>
            <a:r>
              <a:rPr lang="en-GB" dirty="0" smtClean="0"/>
              <a:t> and is widely distributed in the body tissues where it is stored in most cells normally present in the connective tissue adjacent to blood vessels (richest source), </a:t>
            </a:r>
            <a:r>
              <a:rPr lang="en-GB" dirty="0" err="1" smtClean="0"/>
              <a:t>basophils</a:t>
            </a:r>
            <a:r>
              <a:rPr lang="en-GB" dirty="0" smtClean="0"/>
              <a:t> and platelets. </a:t>
            </a:r>
          </a:p>
          <a:p>
            <a:r>
              <a:rPr lang="en-GB" dirty="0" smtClean="0"/>
              <a:t>It is stored in the mast cells as an inactive macromolecular complex hence the low levels of histamine in body fluids. </a:t>
            </a:r>
          </a:p>
          <a:p>
            <a:r>
              <a:rPr lang="en-GB" dirty="0" smtClean="0"/>
              <a:t>Histamine has potent effects on smooth muscles causing contraction of airways, gut and large blood vessels and relaxation of arterioles and is mediated by H</a:t>
            </a:r>
            <a:r>
              <a:rPr lang="en-GB" baseline="-25000" dirty="0" smtClean="0"/>
              <a:t>1 </a:t>
            </a:r>
            <a:r>
              <a:rPr lang="en-GB" dirty="0" smtClean="0"/>
              <a:t>(e.g. </a:t>
            </a:r>
            <a:r>
              <a:rPr lang="en-GB" dirty="0" err="1" smtClean="0"/>
              <a:t>bronchoconstriction</a:t>
            </a:r>
            <a:r>
              <a:rPr lang="en-GB" dirty="0" smtClean="0"/>
              <a:t>) and H</a:t>
            </a:r>
            <a:r>
              <a:rPr lang="en-GB" baseline="-25000" dirty="0" smtClean="0"/>
              <a:t>2</a:t>
            </a:r>
            <a:r>
              <a:rPr lang="en-GB" dirty="0" smtClean="0"/>
              <a:t> receptors.</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
            </a:r>
            <a:br>
              <a:rPr lang="en-US" b="1" dirty="0" smtClean="0"/>
            </a:br>
            <a:r>
              <a:rPr lang="en-US" b="1" dirty="0" smtClean="0"/>
              <a:t>Cont.</a:t>
            </a:r>
            <a:br>
              <a:rPr lang="en-US" b="1" dirty="0" smtClean="0"/>
            </a:br>
            <a:endParaRPr lang="en-US" dirty="0"/>
          </a:p>
        </p:txBody>
      </p:sp>
      <p:sp>
        <p:nvSpPr>
          <p:cNvPr id="6" name="Content Placeholder 5"/>
          <p:cNvSpPr>
            <a:spLocks noGrp="1"/>
          </p:cNvSpPr>
          <p:nvPr>
            <p:ph sz="quarter" idx="1"/>
          </p:nvPr>
        </p:nvSpPr>
        <p:spPr/>
        <p:txBody>
          <a:bodyPr>
            <a:normAutofit lnSpcReduction="10000"/>
          </a:bodyPr>
          <a:lstStyle/>
          <a:p>
            <a:pPr lvl="0">
              <a:buNone/>
            </a:pPr>
            <a:r>
              <a:rPr lang="en-GB" sz="3200" b="1" dirty="0" smtClean="0"/>
              <a:t>Agents of inflammation </a:t>
            </a:r>
          </a:p>
          <a:p>
            <a:pPr lvl="0">
              <a:buFont typeface="Wingdings" pitchFamily="2" charset="2"/>
              <a:buChar char="v"/>
            </a:pPr>
            <a:r>
              <a:rPr lang="en-GB" sz="3200" dirty="0" smtClean="0"/>
              <a:t>Physical agents</a:t>
            </a:r>
            <a:endParaRPr lang="en-US" sz="3200" dirty="0" smtClean="0"/>
          </a:p>
          <a:p>
            <a:pPr lvl="0"/>
            <a:r>
              <a:rPr lang="en-GB" sz="3200" dirty="0" smtClean="0"/>
              <a:t>Excessive heat</a:t>
            </a:r>
            <a:endParaRPr lang="en-US" sz="3200" dirty="0" smtClean="0"/>
          </a:p>
          <a:p>
            <a:pPr lvl="0"/>
            <a:r>
              <a:rPr lang="en-GB" sz="3200" dirty="0" smtClean="0"/>
              <a:t>Ultra-violet light</a:t>
            </a:r>
            <a:endParaRPr lang="en-US" sz="3200" dirty="0" smtClean="0"/>
          </a:p>
          <a:p>
            <a:pPr lvl="0"/>
            <a:r>
              <a:rPr lang="en-GB" sz="3200" dirty="0" smtClean="0"/>
              <a:t>Mechanical trauma</a:t>
            </a:r>
            <a:endParaRPr lang="en-US" sz="3200" dirty="0" smtClean="0"/>
          </a:p>
          <a:p>
            <a:pPr lvl="0"/>
            <a:r>
              <a:rPr lang="en-GB" sz="3200" dirty="0" smtClean="0"/>
              <a:t>Excessive cold (frost)</a:t>
            </a:r>
            <a:endParaRPr lang="en-US" sz="3200" dirty="0" smtClean="0"/>
          </a:p>
          <a:p>
            <a:pPr lvl="0"/>
            <a:r>
              <a:rPr lang="en-GB" sz="3200" dirty="0" smtClean="0"/>
              <a:t>Electricity and Burns</a:t>
            </a:r>
            <a:endParaRPr lang="en-US" sz="3200" dirty="0" smtClean="0"/>
          </a:p>
          <a:p>
            <a:pPr lvl="0"/>
            <a:r>
              <a:rPr lang="en-GB" sz="3200" dirty="0" smtClean="0"/>
              <a:t>Radiation</a:t>
            </a:r>
            <a:endParaRPr lang="en-US" sz="3200"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lnSpcReduction="20000"/>
          </a:bodyPr>
          <a:lstStyle/>
          <a:p>
            <a:pPr>
              <a:buNone/>
            </a:pPr>
            <a:r>
              <a:rPr lang="en-GB" b="1" dirty="0" smtClean="0"/>
              <a:t>Release of Histamine </a:t>
            </a:r>
            <a:r>
              <a:rPr lang="en-GB" dirty="0" smtClean="0"/>
              <a:t> </a:t>
            </a:r>
            <a:endParaRPr lang="en-US" dirty="0" smtClean="0"/>
          </a:p>
          <a:p>
            <a:pPr>
              <a:buFont typeface="Wingdings" pitchFamily="2" charset="2"/>
              <a:buChar char="v"/>
            </a:pPr>
            <a:r>
              <a:rPr lang="en-GB" dirty="0" smtClean="0"/>
              <a:t>Histamine is released in response to stimuli/substances inducing inflammation such as: -  </a:t>
            </a:r>
            <a:endParaRPr lang="en-US" dirty="0" smtClean="0"/>
          </a:p>
          <a:p>
            <a:pPr lvl="0"/>
            <a:r>
              <a:rPr lang="en-GB" dirty="0" smtClean="0"/>
              <a:t>Physical injury such as trauma, cold or heat, </a:t>
            </a:r>
            <a:endParaRPr lang="en-US" dirty="0" smtClean="0"/>
          </a:p>
          <a:p>
            <a:pPr lvl="0"/>
            <a:r>
              <a:rPr lang="en-GB" dirty="0" smtClean="0"/>
              <a:t>Immune reactions involving binding of antibodies to mast cells </a:t>
            </a:r>
            <a:endParaRPr lang="en-US" dirty="0" smtClean="0"/>
          </a:p>
          <a:p>
            <a:pPr lvl="0"/>
            <a:r>
              <a:rPr lang="en-GB" dirty="0" smtClean="0"/>
              <a:t>Fragments of complement – </a:t>
            </a:r>
            <a:r>
              <a:rPr lang="en-GB" dirty="0" err="1" smtClean="0"/>
              <a:t>anaphylatoxins</a:t>
            </a:r>
            <a:r>
              <a:rPr lang="en-GB" dirty="0" smtClean="0"/>
              <a:t> (C3a and C5a)</a:t>
            </a:r>
            <a:endParaRPr lang="en-US" dirty="0" smtClean="0"/>
          </a:p>
          <a:p>
            <a:pPr lvl="0"/>
            <a:r>
              <a:rPr lang="en-GB" dirty="0" smtClean="0"/>
              <a:t>Histamine releasing proteins derived from leucocytes </a:t>
            </a:r>
            <a:endParaRPr lang="en-US" dirty="0" smtClean="0"/>
          </a:p>
          <a:p>
            <a:pPr lvl="0"/>
            <a:r>
              <a:rPr lang="en-GB" dirty="0" err="1" smtClean="0"/>
              <a:t>Neuropeptides</a:t>
            </a:r>
            <a:r>
              <a:rPr lang="en-GB" dirty="0" smtClean="0"/>
              <a:t> (e.g. substance P)</a:t>
            </a:r>
            <a:endParaRPr lang="en-US" dirty="0" smtClean="0"/>
          </a:p>
          <a:p>
            <a:pPr lvl="0"/>
            <a:r>
              <a:rPr lang="en-GB" dirty="0" smtClean="0"/>
              <a:t>Cytokines (IL-1 and IL-8) </a:t>
            </a:r>
            <a:endParaRPr lang="en-US" dirty="0" smtClean="0"/>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lnSpcReduction="20000"/>
          </a:bodyPr>
          <a:lstStyle/>
          <a:p>
            <a:pPr>
              <a:buNone/>
            </a:pPr>
            <a:r>
              <a:rPr lang="en-GB" b="1" dirty="0" smtClean="0"/>
              <a:t>Effects/Functions of Histamine</a:t>
            </a:r>
            <a:endParaRPr lang="en-US" b="1" dirty="0" smtClean="0"/>
          </a:p>
          <a:p>
            <a:r>
              <a:rPr lang="en-GB" dirty="0" smtClean="0"/>
              <a:t>Transient vasodilatation with the mediation of H</a:t>
            </a:r>
            <a:r>
              <a:rPr lang="en-GB" baseline="-25000" dirty="0" smtClean="0"/>
              <a:t>1</a:t>
            </a:r>
            <a:r>
              <a:rPr lang="en-GB" dirty="0" smtClean="0"/>
              <a:t> and H</a:t>
            </a:r>
            <a:r>
              <a:rPr lang="en-GB" baseline="-25000" dirty="0" smtClean="0"/>
              <a:t>2 </a:t>
            </a:r>
            <a:r>
              <a:rPr lang="en-GB" dirty="0" smtClean="0"/>
              <a:t>receptors. </a:t>
            </a:r>
            <a:endParaRPr lang="en-US" dirty="0" smtClean="0"/>
          </a:p>
          <a:p>
            <a:pPr lvl="0"/>
            <a:r>
              <a:rPr lang="en-GB" dirty="0" smtClean="0"/>
              <a:t>Increase vascular permeability through the mediation of H</a:t>
            </a:r>
            <a:r>
              <a:rPr lang="en-GB" baseline="-25000" dirty="0" smtClean="0"/>
              <a:t>1</a:t>
            </a:r>
            <a:r>
              <a:rPr lang="en-GB" dirty="0" smtClean="0"/>
              <a:t> receptors.</a:t>
            </a:r>
            <a:endParaRPr lang="en-US" dirty="0" smtClean="0"/>
          </a:p>
          <a:p>
            <a:pPr lvl="0"/>
            <a:r>
              <a:rPr lang="en-GB" dirty="0" smtClean="0"/>
              <a:t>Itchiness</a:t>
            </a:r>
            <a:endParaRPr lang="en-US" dirty="0" smtClean="0"/>
          </a:p>
          <a:p>
            <a:pPr lvl="0"/>
            <a:r>
              <a:rPr lang="en-GB" dirty="0" smtClean="0"/>
              <a:t>Pain </a:t>
            </a:r>
            <a:endParaRPr lang="en-US" dirty="0" smtClean="0"/>
          </a:p>
          <a:p>
            <a:pPr lvl="0"/>
            <a:r>
              <a:rPr lang="en-GB" dirty="0" err="1" smtClean="0"/>
              <a:t>Chemokinetic</a:t>
            </a:r>
            <a:r>
              <a:rPr lang="en-GB" dirty="0" smtClean="0"/>
              <a:t> for PMNLs</a:t>
            </a:r>
            <a:endParaRPr lang="en-US" dirty="0" smtClean="0"/>
          </a:p>
          <a:p>
            <a:pPr lvl="0"/>
            <a:r>
              <a:rPr lang="en-GB" dirty="0" err="1" smtClean="0"/>
              <a:t>Immunomodulatory</a:t>
            </a:r>
            <a:r>
              <a:rPr lang="en-GB" dirty="0" smtClean="0"/>
              <a:t> role by suppressing lymphocyte responses and its release from mast cells.</a:t>
            </a:r>
            <a:endParaRPr lang="en-US" dirty="0" smtClean="0"/>
          </a:p>
          <a:p>
            <a:pPr lvl="0"/>
            <a:r>
              <a:rPr lang="en-GB" dirty="0" smtClean="0"/>
              <a:t>Airway contraction (</a:t>
            </a:r>
            <a:r>
              <a:rPr lang="en-GB" dirty="0" err="1" smtClean="0"/>
              <a:t>bronchoconstriction</a:t>
            </a:r>
            <a:r>
              <a:rPr lang="en-GB" dirty="0" smtClean="0"/>
              <a:t>)</a:t>
            </a:r>
            <a:endParaRPr lang="en-US" dirty="0" smtClean="0"/>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0000" lnSpcReduction="20000"/>
          </a:bodyPr>
          <a:lstStyle/>
          <a:p>
            <a:pPr hangingPunct="0">
              <a:buNone/>
            </a:pPr>
            <a:r>
              <a:rPr lang="en-GB" b="1" dirty="0" smtClean="0"/>
              <a:t>B. Serotonin (5HT)</a:t>
            </a:r>
            <a:endParaRPr lang="en-US" b="1" dirty="0" smtClean="0"/>
          </a:p>
          <a:p>
            <a:pPr hangingPunct="0"/>
            <a:r>
              <a:rPr lang="en-GB" dirty="0" smtClean="0"/>
              <a:t>Serotonin is a preformed </a:t>
            </a:r>
            <a:r>
              <a:rPr lang="en-GB" dirty="0" err="1" smtClean="0"/>
              <a:t>vasoactive</a:t>
            </a:r>
            <a:r>
              <a:rPr lang="en-GB" dirty="0" smtClean="0"/>
              <a:t> amine present in </a:t>
            </a:r>
            <a:r>
              <a:rPr lang="en-GB" b="1" dirty="0" smtClean="0"/>
              <a:t>platelets</a:t>
            </a:r>
            <a:r>
              <a:rPr lang="en-GB" dirty="0" smtClean="0"/>
              <a:t> and </a:t>
            </a:r>
            <a:r>
              <a:rPr lang="en-GB" b="1" dirty="0" err="1" smtClean="0"/>
              <a:t>entero-chromaffin</a:t>
            </a:r>
            <a:r>
              <a:rPr lang="en-GB" b="1" dirty="0" smtClean="0"/>
              <a:t> cells, spleen </a:t>
            </a:r>
            <a:r>
              <a:rPr lang="en-GB" dirty="0" smtClean="0"/>
              <a:t>and</a:t>
            </a:r>
            <a:r>
              <a:rPr lang="en-GB" b="1" dirty="0" smtClean="0"/>
              <a:t> nervous tissue</a:t>
            </a:r>
            <a:r>
              <a:rPr lang="en-GB" dirty="0" smtClean="0"/>
              <a:t>. </a:t>
            </a:r>
          </a:p>
          <a:p>
            <a:pPr hangingPunct="0"/>
            <a:r>
              <a:rPr lang="en-GB" dirty="0" smtClean="0"/>
              <a:t>It is stored in mast cells, </a:t>
            </a:r>
            <a:r>
              <a:rPr lang="en-GB" dirty="0" err="1" smtClean="0"/>
              <a:t>basophils</a:t>
            </a:r>
            <a:r>
              <a:rPr lang="en-GB" dirty="0" smtClean="0"/>
              <a:t> and platelets. </a:t>
            </a:r>
          </a:p>
          <a:p>
            <a:pPr hangingPunct="0"/>
            <a:r>
              <a:rPr lang="en-GB" dirty="0" smtClean="0"/>
              <a:t>Serotonin is a </a:t>
            </a:r>
            <a:r>
              <a:rPr lang="en-GB" b="1" dirty="0" smtClean="0"/>
              <a:t>potent vasoconstrictor</a:t>
            </a:r>
            <a:r>
              <a:rPr lang="en-GB" dirty="0" smtClean="0"/>
              <a:t> but does not increase vascular permeability in man. </a:t>
            </a:r>
            <a:endParaRPr lang="en-US" dirty="0" smtClean="0"/>
          </a:p>
          <a:p>
            <a:pPr>
              <a:buNone/>
            </a:pPr>
            <a:r>
              <a:rPr lang="en-GB" b="1" dirty="0" smtClean="0"/>
              <a:t>Release</a:t>
            </a:r>
            <a:endParaRPr lang="en-US" dirty="0" smtClean="0"/>
          </a:p>
          <a:p>
            <a:pPr lvl="0"/>
            <a:r>
              <a:rPr lang="en-GB" dirty="0" smtClean="0"/>
              <a:t>Platelets aggregation after contact with collagen, thrombin, ADP and antigen-antibody complexes.</a:t>
            </a:r>
            <a:endParaRPr lang="en-US" dirty="0" smtClean="0"/>
          </a:p>
          <a:p>
            <a:pPr lvl="0"/>
            <a:r>
              <a:rPr lang="en-GB" dirty="0" smtClean="0"/>
              <a:t>Platelet activating factor (PAF) derived from mast cells  during </a:t>
            </a:r>
            <a:r>
              <a:rPr lang="en-GB" dirty="0" err="1" smtClean="0"/>
              <a:t>IgE</a:t>
            </a:r>
            <a:r>
              <a:rPr lang="en-GB" dirty="0" smtClean="0"/>
              <a:t> mediated reactions  </a:t>
            </a:r>
            <a:endParaRPr lang="en-US" dirty="0" smtClean="0"/>
          </a:p>
          <a:p>
            <a:pPr>
              <a:buNone/>
            </a:pPr>
            <a:r>
              <a:rPr lang="en-GB" b="1" dirty="0" smtClean="0"/>
              <a:t>Effects </a:t>
            </a:r>
            <a:r>
              <a:rPr lang="en-GB" dirty="0" smtClean="0"/>
              <a:t> </a:t>
            </a:r>
            <a:endParaRPr lang="en-US" dirty="0" smtClean="0"/>
          </a:p>
          <a:p>
            <a:pPr lvl="0"/>
            <a:r>
              <a:rPr lang="en-GB" dirty="0" smtClean="0"/>
              <a:t>Vasoconstriction</a:t>
            </a:r>
            <a:endParaRPr lang="en-US" dirty="0" smtClean="0"/>
          </a:p>
          <a:p>
            <a:pPr lvl="0"/>
            <a:r>
              <a:rPr lang="en-GB" dirty="0" smtClean="0"/>
              <a:t>Increased permeability </a:t>
            </a:r>
            <a:endParaRPr lang="en-US" dirty="0" smtClean="0"/>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62500" lnSpcReduction="20000"/>
          </a:bodyPr>
          <a:lstStyle/>
          <a:p>
            <a:pPr>
              <a:buNone/>
            </a:pPr>
            <a:r>
              <a:rPr lang="en-GB" b="1" dirty="0" smtClean="0"/>
              <a:t>2. ARACHIDONIC ACID METABOLITES</a:t>
            </a:r>
            <a:endParaRPr lang="en-US" b="1" dirty="0" smtClean="0"/>
          </a:p>
          <a:p>
            <a:r>
              <a:rPr lang="en-GB" dirty="0" err="1" smtClean="0"/>
              <a:t>Arachidonic</a:t>
            </a:r>
            <a:r>
              <a:rPr lang="en-GB" dirty="0" smtClean="0"/>
              <a:t> acid is a fatty acid derived directly from diet or conversion of essential fatty acid </a:t>
            </a:r>
            <a:r>
              <a:rPr lang="en-GB" dirty="0" err="1" smtClean="0"/>
              <a:t>linoleic</a:t>
            </a:r>
            <a:r>
              <a:rPr lang="en-GB" dirty="0" smtClean="0"/>
              <a:t> acid to </a:t>
            </a:r>
            <a:r>
              <a:rPr lang="en-GB" dirty="0" err="1" smtClean="0"/>
              <a:t>arachidonic</a:t>
            </a:r>
            <a:r>
              <a:rPr lang="en-GB" dirty="0" smtClean="0"/>
              <a:t> acid. </a:t>
            </a:r>
          </a:p>
          <a:p>
            <a:r>
              <a:rPr lang="en-GB" dirty="0" smtClean="0"/>
              <a:t>Membrane lipids of cells become remodelled to generate biological active lipid mediators that serve as intracellular or extracellular signals to affect a variety of biological processes such as inflammation and haemostasis.</a:t>
            </a:r>
            <a:endParaRPr lang="en-US" dirty="0" smtClean="0"/>
          </a:p>
          <a:p>
            <a:pPr>
              <a:buNone/>
            </a:pPr>
            <a:r>
              <a:rPr lang="en-GB" b="1" dirty="0" smtClean="0"/>
              <a:t>A. Prostaglandins	</a:t>
            </a:r>
            <a:r>
              <a:rPr lang="en-GB" dirty="0" smtClean="0"/>
              <a:t> </a:t>
            </a:r>
            <a:endParaRPr lang="en-US" dirty="0" smtClean="0"/>
          </a:p>
          <a:p>
            <a:r>
              <a:rPr lang="en-GB" dirty="0" smtClean="0"/>
              <a:t>Prostaglandins are lipid (fatty acid) mediators which are derivatives of </a:t>
            </a:r>
            <a:r>
              <a:rPr lang="en-GB" dirty="0" err="1" smtClean="0"/>
              <a:t>arachidonic</a:t>
            </a:r>
            <a:r>
              <a:rPr lang="en-GB" dirty="0" smtClean="0"/>
              <a:t> acid which is synthesized or released by many cells but is not stored in cells. </a:t>
            </a:r>
          </a:p>
          <a:p>
            <a:r>
              <a:rPr lang="en-GB" dirty="0" smtClean="0"/>
              <a:t>They are produced rapidly and degenerate spontaneously or degraded by enzymes. </a:t>
            </a:r>
          </a:p>
          <a:p>
            <a:r>
              <a:rPr lang="en-GB" dirty="0" smtClean="0"/>
              <a:t>They have a short range of action. The </a:t>
            </a:r>
            <a:r>
              <a:rPr lang="en-GB" b="1" i="1" dirty="0" err="1" smtClean="0"/>
              <a:t>cyclooxygenase</a:t>
            </a:r>
            <a:r>
              <a:rPr lang="en-GB" b="1" i="1" dirty="0" smtClean="0"/>
              <a:t> pathway</a:t>
            </a:r>
            <a:r>
              <a:rPr lang="en-GB" dirty="0" smtClean="0"/>
              <a:t> initiated by two different enzymes COX-1 and COX-2 leads to generation of prostaglandins. </a:t>
            </a:r>
          </a:p>
          <a:p>
            <a:r>
              <a:rPr lang="en-GB" dirty="0" smtClean="0"/>
              <a:t>Prostaglandins are divided into series based on structural features as coded by a letter (PGD, PGE PDF PGG, PGH, and PGI) and a subscript numeral e.g. 1, 2. </a:t>
            </a:r>
            <a:endParaRPr lang="en-US" dirty="0" smtClean="0"/>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lnSpcReduction="20000"/>
          </a:bodyPr>
          <a:lstStyle/>
          <a:p>
            <a:pPr>
              <a:buFont typeface="Wingdings" pitchFamily="2" charset="2"/>
              <a:buChar char="v"/>
            </a:pPr>
            <a:r>
              <a:rPr lang="en-GB" dirty="0" smtClean="0"/>
              <a:t>The spectrum of biological activities include: -</a:t>
            </a:r>
            <a:endParaRPr lang="en-US" dirty="0" smtClean="0"/>
          </a:p>
          <a:p>
            <a:pPr lvl="0"/>
            <a:r>
              <a:rPr lang="en-GB" dirty="0" smtClean="0"/>
              <a:t>E-series (PGE</a:t>
            </a:r>
            <a:r>
              <a:rPr lang="en-GB" baseline="-25000" dirty="0" smtClean="0"/>
              <a:t>1</a:t>
            </a:r>
            <a:r>
              <a:rPr lang="en-GB" dirty="0" smtClean="0"/>
              <a:t>, PGE</a:t>
            </a:r>
            <a:r>
              <a:rPr lang="en-GB" baseline="-25000" dirty="0" smtClean="0"/>
              <a:t>2</a:t>
            </a:r>
            <a:r>
              <a:rPr lang="en-GB" dirty="0" smtClean="0"/>
              <a:t>), PGI</a:t>
            </a:r>
            <a:r>
              <a:rPr lang="en-GB" baseline="-25000" dirty="0" smtClean="0"/>
              <a:t>2 </a:t>
            </a:r>
            <a:r>
              <a:rPr lang="en-GB" dirty="0" smtClean="0"/>
              <a:t>and PGD</a:t>
            </a:r>
            <a:r>
              <a:rPr lang="en-GB" baseline="-25000" dirty="0" smtClean="0"/>
              <a:t>2</a:t>
            </a:r>
            <a:r>
              <a:rPr lang="en-GB" dirty="0" smtClean="0"/>
              <a:t> are potent vasodilators</a:t>
            </a:r>
            <a:endParaRPr lang="en-US" dirty="0" smtClean="0"/>
          </a:p>
          <a:p>
            <a:pPr lvl="0"/>
            <a:r>
              <a:rPr lang="en-GB" dirty="0" smtClean="0"/>
              <a:t>PGE</a:t>
            </a:r>
            <a:r>
              <a:rPr lang="en-GB" baseline="-25000" dirty="0" smtClean="0"/>
              <a:t>s</a:t>
            </a:r>
            <a:r>
              <a:rPr lang="en-GB" dirty="0" smtClean="0"/>
              <a:t> involved in increase of vascular permeability.</a:t>
            </a:r>
            <a:endParaRPr lang="en-US" dirty="0" smtClean="0"/>
          </a:p>
          <a:p>
            <a:pPr lvl="0"/>
            <a:r>
              <a:rPr lang="en-GB" dirty="0" smtClean="0"/>
              <a:t>PGD</a:t>
            </a:r>
            <a:r>
              <a:rPr lang="en-GB" baseline="-25000" dirty="0" smtClean="0"/>
              <a:t>2</a:t>
            </a:r>
            <a:r>
              <a:rPr lang="en-GB" dirty="0" smtClean="0"/>
              <a:t> and PGE</a:t>
            </a:r>
            <a:r>
              <a:rPr lang="en-GB" baseline="-25000" dirty="0" smtClean="0"/>
              <a:t>2</a:t>
            </a:r>
            <a:r>
              <a:rPr lang="en-GB" dirty="0" smtClean="0"/>
              <a:t> lead to increased </a:t>
            </a:r>
            <a:r>
              <a:rPr lang="en-GB" dirty="0" err="1" smtClean="0"/>
              <a:t>venular</a:t>
            </a:r>
            <a:r>
              <a:rPr lang="en-GB" dirty="0" smtClean="0"/>
              <a:t> permeability, vasodilatation and </a:t>
            </a:r>
            <a:r>
              <a:rPr lang="en-GB" dirty="0" err="1" smtClean="0"/>
              <a:t>bronchodilatation</a:t>
            </a:r>
            <a:r>
              <a:rPr lang="en-GB" dirty="0" smtClean="0"/>
              <a:t>.</a:t>
            </a:r>
            <a:endParaRPr lang="en-US" dirty="0" smtClean="0"/>
          </a:p>
          <a:p>
            <a:pPr lvl="0"/>
            <a:r>
              <a:rPr lang="en-GB" dirty="0" smtClean="0"/>
              <a:t>PGI</a:t>
            </a:r>
            <a:r>
              <a:rPr lang="en-GB" baseline="-25000" dirty="0" smtClean="0"/>
              <a:t>2 </a:t>
            </a:r>
            <a:r>
              <a:rPr lang="en-GB" dirty="0" smtClean="0"/>
              <a:t>causes of anti aggregation of platelets</a:t>
            </a:r>
            <a:endParaRPr lang="en-US" dirty="0" smtClean="0"/>
          </a:p>
          <a:p>
            <a:pPr lvl="0"/>
            <a:r>
              <a:rPr lang="en-GB" dirty="0" smtClean="0"/>
              <a:t>TXA</a:t>
            </a:r>
            <a:r>
              <a:rPr lang="en-GB" baseline="-25000" dirty="0" smtClean="0"/>
              <a:t>2</a:t>
            </a:r>
            <a:r>
              <a:rPr lang="en-GB" dirty="0" smtClean="0"/>
              <a:t> (</a:t>
            </a:r>
            <a:r>
              <a:rPr lang="en-GB" dirty="0" err="1" smtClean="0"/>
              <a:t>Thromboxane</a:t>
            </a:r>
            <a:r>
              <a:rPr lang="en-GB" dirty="0" smtClean="0"/>
              <a:t>) is a vasoconstrictor and stimulates platelet aggregation</a:t>
            </a:r>
            <a:endParaRPr lang="en-US" dirty="0" smtClean="0"/>
          </a:p>
          <a:p>
            <a:r>
              <a:rPr lang="en-GB" dirty="0" smtClean="0"/>
              <a:t>Pathogenesis of pain and fever (PGE</a:t>
            </a:r>
            <a:r>
              <a:rPr lang="en-GB" baseline="-25000" dirty="0" smtClean="0"/>
              <a:t>2 </a:t>
            </a:r>
            <a:r>
              <a:rPr lang="en-GB" dirty="0" smtClean="0"/>
              <a:t>is a </a:t>
            </a:r>
            <a:r>
              <a:rPr lang="en-GB" dirty="0" err="1" smtClean="0"/>
              <a:t>hyperalgesic</a:t>
            </a:r>
            <a:r>
              <a:rPr lang="en-GB" dirty="0" smtClean="0"/>
              <a:t> and makes the skin hypersensitive to painful stimuli</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7500" lnSpcReduction="20000"/>
          </a:bodyPr>
          <a:lstStyle/>
          <a:p>
            <a:pPr hangingPunct="0">
              <a:buNone/>
            </a:pPr>
            <a:r>
              <a:rPr lang="en-GB" b="1" dirty="0" smtClean="0"/>
              <a:t>B. </a:t>
            </a:r>
            <a:r>
              <a:rPr lang="en-GB" b="1" dirty="0" err="1" smtClean="0"/>
              <a:t>Leucotrienes</a:t>
            </a:r>
            <a:r>
              <a:rPr lang="en-GB" b="1" dirty="0" smtClean="0"/>
              <a:t> </a:t>
            </a:r>
            <a:endParaRPr lang="en-US" b="1" dirty="0" smtClean="0"/>
          </a:p>
          <a:p>
            <a:pPr>
              <a:buNone/>
            </a:pPr>
            <a:r>
              <a:rPr lang="en-GB" b="1" dirty="0" smtClean="0"/>
              <a:t>Effects</a:t>
            </a:r>
            <a:r>
              <a:rPr lang="en-GB" b="1" i="1" dirty="0" smtClean="0"/>
              <a:t> </a:t>
            </a:r>
            <a:endParaRPr lang="en-US" dirty="0" smtClean="0"/>
          </a:p>
          <a:p>
            <a:pPr lvl="0"/>
            <a:r>
              <a:rPr lang="en-GB" dirty="0" err="1" smtClean="0"/>
              <a:t>Chemotaxis</a:t>
            </a:r>
            <a:endParaRPr lang="en-US" dirty="0" smtClean="0"/>
          </a:p>
          <a:p>
            <a:pPr lvl="0"/>
            <a:r>
              <a:rPr lang="en-GB" dirty="0" smtClean="0"/>
              <a:t>Vasoconstriction</a:t>
            </a:r>
            <a:endParaRPr lang="en-US" dirty="0" smtClean="0"/>
          </a:p>
          <a:p>
            <a:pPr lvl="0"/>
            <a:r>
              <a:rPr lang="en-GB" dirty="0" smtClean="0"/>
              <a:t>Increased permeability </a:t>
            </a:r>
            <a:endParaRPr lang="en-US" dirty="0" smtClean="0"/>
          </a:p>
          <a:p>
            <a:pPr lvl="0"/>
            <a:r>
              <a:rPr lang="en-GB" dirty="0" smtClean="0"/>
              <a:t>Bronchoconstriction  </a:t>
            </a:r>
            <a:endParaRPr lang="en-US" dirty="0" smtClean="0"/>
          </a:p>
          <a:p>
            <a:pPr hangingPunct="0">
              <a:buNone/>
            </a:pPr>
            <a:r>
              <a:rPr lang="en-GB" b="1" dirty="0" smtClean="0"/>
              <a:t>C. </a:t>
            </a:r>
            <a:r>
              <a:rPr lang="en-GB" b="1" dirty="0" err="1" smtClean="0"/>
              <a:t>Lipoxins</a:t>
            </a:r>
            <a:r>
              <a:rPr lang="en-GB" b="1" dirty="0" smtClean="0"/>
              <a:t>  </a:t>
            </a:r>
            <a:r>
              <a:rPr lang="en-GB" dirty="0" smtClean="0"/>
              <a:t> </a:t>
            </a:r>
            <a:endParaRPr lang="en-US" dirty="0" smtClean="0"/>
          </a:p>
          <a:p>
            <a:r>
              <a:rPr lang="en-GB" dirty="0" smtClean="0"/>
              <a:t>These are generated from amino acids </a:t>
            </a:r>
            <a:endParaRPr lang="en-US" dirty="0" smtClean="0"/>
          </a:p>
          <a:p>
            <a:pPr>
              <a:buNone/>
            </a:pPr>
            <a:r>
              <a:rPr lang="en-GB" b="1" dirty="0" smtClean="0"/>
              <a:t>Effects</a:t>
            </a:r>
            <a:r>
              <a:rPr lang="en-GB" b="1" i="1" dirty="0" smtClean="0"/>
              <a:t> </a:t>
            </a:r>
            <a:endParaRPr lang="en-US" dirty="0" smtClean="0"/>
          </a:p>
          <a:p>
            <a:r>
              <a:rPr lang="en-GB" dirty="0" smtClean="0"/>
              <a:t>Inhibit leucocyte recruitment and cellular components of inflammation. They inhibit neutrophil </a:t>
            </a:r>
            <a:r>
              <a:rPr lang="en-GB" dirty="0" err="1" smtClean="0"/>
              <a:t>chemotaxis</a:t>
            </a:r>
            <a:r>
              <a:rPr lang="en-GB" dirty="0" smtClean="0"/>
              <a:t> and adhesion to the endothelium.</a:t>
            </a:r>
            <a:endParaRPr lang="en-US" dirty="0" smtClean="0"/>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62500" lnSpcReduction="20000"/>
          </a:bodyPr>
          <a:lstStyle/>
          <a:p>
            <a:pPr hangingPunct="0">
              <a:buNone/>
            </a:pPr>
            <a:r>
              <a:rPr lang="en-GB" b="1" dirty="0" smtClean="0"/>
              <a:t>3. CYTOKINES AND CHEMOKINES</a:t>
            </a:r>
            <a:endParaRPr lang="en-US" b="1" dirty="0" smtClean="0"/>
          </a:p>
          <a:p>
            <a:r>
              <a:rPr lang="en-GB" dirty="0" smtClean="0"/>
              <a:t>Cytokines are polypeptide substances produced by activated </a:t>
            </a:r>
            <a:r>
              <a:rPr lang="en-GB" b="1" dirty="0" smtClean="0"/>
              <a:t>lymphocytes</a:t>
            </a:r>
            <a:r>
              <a:rPr lang="en-GB" dirty="0" smtClean="0"/>
              <a:t> (</a:t>
            </a:r>
            <a:r>
              <a:rPr lang="en-GB" b="1" dirty="0" err="1" smtClean="0"/>
              <a:t>lymphokines</a:t>
            </a:r>
            <a:r>
              <a:rPr lang="en-GB" dirty="0" smtClean="0"/>
              <a:t>) and activated </a:t>
            </a:r>
            <a:r>
              <a:rPr lang="en-GB" b="1" dirty="0" smtClean="0"/>
              <a:t>monocytes/macrophages </a:t>
            </a:r>
            <a:r>
              <a:rPr lang="en-GB" dirty="0" smtClean="0"/>
              <a:t>(</a:t>
            </a:r>
            <a:r>
              <a:rPr lang="en-GB" b="1" dirty="0" err="1" smtClean="0"/>
              <a:t>monokines</a:t>
            </a:r>
            <a:r>
              <a:rPr lang="en-GB" dirty="0" smtClean="0"/>
              <a:t>). </a:t>
            </a:r>
          </a:p>
          <a:p>
            <a:r>
              <a:rPr lang="en-GB" dirty="0" smtClean="0"/>
              <a:t>The main cytokines acting as mediators of inflammation are interleukin 1(IL-1), tumour necrosis factor (TNF) a and b (</a:t>
            </a:r>
            <a:r>
              <a:rPr lang="en-GB" dirty="0" err="1" smtClean="0"/>
              <a:t>TNFa</a:t>
            </a:r>
            <a:r>
              <a:rPr lang="en-GB" dirty="0" smtClean="0"/>
              <a:t> and </a:t>
            </a:r>
            <a:r>
              <a:rPr lang="en-GB" dirty="0" err="1" smtClean="0"/>
              <a:t>TNFb</a:t>
            </a:r>
            <a:r>
              <a:rPr lang="en-GB" dirty="0" smtClean="0"/>
              <a:t>, interferon g (IF-g) produced mainly by activated macrophages and </a:t>
            </a:r>
            <a:r>
              <a:rPr lang="en-GB" b="1" dirty="0" err="1" smtClean="0"/>
              <a:t>chemokines</a:t>
            </a:r>
            <a:r>
              <a:rPr lang="en-GB" dirty="0" smtClean="0"/>
              <a:t> (IL-8 and PF-4). </a:t>
            </a:r>
          </a:p>
          <a:p>
            <a:r>
              <a:rPr lang="en-GB" b="1" dirty="0" err="1" smtClean="0"/>
              <a:t>Chemokines</a:t>
            </a:r>
            <a:r>
              <a:rPr lang="en-GB" dirty="0" smtClean="0"/>
              <a:t> are mainly proteins that act as chemo-attractants for specific types of leucocytes.</a:t>
            </a:r>
            <a:endParaRPr lang="en-US" dirty="0" smtClean="0"/>
          </a:p>
          <a:p>
            <a:r>
              <a:rPr lang="en-GB" dirty="0" smtClean="0"/>
              <a:t>The effects of Interleukin 1(IL-1) and tumour necrosis factor (TNF) include: -</a:t>
            </a:r>
            <a:endParaRPr lang="en-US" dirty="0" smtClean="0"/>
          </a:p>
          <a:p>
            <a:pPr lvl="0">
              <a:buFont typeface="Wingdings" pitchFamily="2" charset="2"/>
              <a:buChar char="v"/>
            </a:pPr>
            <a:r>
              <a:rPr lang="en-GB" dirty="0" smtClean="0"/>
              <a:t>Brain – fever, somnolence; </a:t>
            </a:r>
            <a:endParaRPr lang="en-US" dirty="0" smtClean="0"/>
          </a:p>
          <a:p>
            <a:pPr lvl="0">
              <a:buFont typeface="Wingdings" pitchFamily="2" charset="2"/>
              <a:buChar char="v"/>
            </a:pPr>
            <a:r>
              <a:rPr lang="en-GB" dirty="0" smtClean="0"/>
              <a:t>Joints – </a:t>
            </a:r>
            <a:r>
              <a:rPr lang="en-GB" dirty="0" err="1" smtClean="0"/>
              <a:t>collagenases</a:t>
            </a:r>
            <a:r>
              <a:rPr lang="en-GB" dirty="0" smtClean="0"/>
              <a:t>; </a:t>
            </a:r>
            <a:endParaRPr lang="en-US" dirty="0" smtClean="0"/>
          </a:p>
          <a:p>
            <a:pPr lvl="0">
              <a:buFont typeface="Wingdings" pitchFamily="2" charset="2"/>
              <a:buChar char="v"/>
            </a:pPr>
            <a:r>
              <a:rPr lang="en-GB" dirty="0" smtClean="0"/>
              <a:t>Epithelium – proliferation; </a:t>
            </a:r>
            <a:endParaRPr lang="en-US" dirty="0" smtClean="0"/>
          </a:p>
          <a:p>
            <a:pPr lvl="0">
              <a:buFont typeface="Wingdings" pitchFamily="2" charset="2"/>
              <a:buChar char="v"/>
            </a:pPr>
            <a:r>
              <a:rPr lang="en-GB" dirty="0" smtClean="0"/>
              <a:t>Liver – acute phase proteins  </a:t>
            </a:r>
            <a:endParaRPr lang="en-US" dirty="0" smtClean="0"/>
          </a:p>
          <a:p>
            <a:pPr lvl="0">
              <a:buFont typeface="Wingdings" pitchFamily="2" charset="2"/>
              <a:buChar char="v"/>
            </a:pPr>
            <a:r>
              <a:rPr lang="en-GB" dirty="0" smtClean="0"/>
              <a:t>Blood vessels – proliferation, platelet aggregation </a:t>
            </a:r>
            <a:endParaRPr lang="en-US" dirty="0" smtClean="0"/>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7500" lnSpcReduction="20000"/>
          </a:bodyPr>
          <a:lstStyle/>
          <a:p>
            <a:pPr>
              <a:buNone/>
            </a:pPr>
            <a:r>
              <a:rPr lang="en-GB" b="1" dirty="0" smtClean="0"/>
              <a:t>4. PLATELET ACTIVATING FACTOR (PAF)</a:t>
            </a:r>
            <a:endParaRPr lang="en-US" dirty="0" smtClean="0"/>
          </a:p>
          <a:p>
            <a:r>
              <a:rPr lang="en-GB" dirty="0" smtClean="0"/>
              <a:t>Platelet activating factors are derived from </a:t>
            </a:r>
            <a:r>
              <a:rPr lang="en-GB" dirty="0" err="1" smtClean="0"/>
              <a:t>IgE</a:t>
            </a:r>
            <a:r>
              <a:rPr lang="en-GB" dirty="0" smtClean="0"/>
              <a:t>-sensitised </a:t>
            </a:r>
            <a:r>
              <a:rPr lang="en-GB" dirty="0" err="1" smtClean="0"/>
              <a:t>basophils</a:t>
            </a:r>
            <a:r>
              <a:rPr lang="en-GB" dirty="0" smtClean="0"/>
              <a:t>, neutrophils, macrophages and endothelial cells</a:t>
            </a:r>
            <a:endParaRPr lang="en-US" dirty="0" smtClean="0"/>
          </a:p>
          <a:p>
            <a:pPr>
              <a:buNone/>
            </a:pPr>
            <a:r>
              <a:rPr lang="en-GB" b="1" dirty="0" smtClean="0"/>
              <a:t>Effects</a:t>
            </a:r>
            <a:r>
              <a:rPr lang="en-GB" b="1" i="1" dirty="0" smtClean="0"/>
              <a:t> </a:t>
            </a:r>
            <a:r>
              <a:rPr lang="en-GB" b="1" dirty="0" smtClean="0"/>
              <a:t> </a:t>
            </a:r>
            <a:endParaRPr lang="en-US" dirty="0" smtClean="0"/>
          </a:p>
          <a:p>
            <a:pPr lvl="0"/>
            <a:r>
              <a:rPr lang="en-GB" dirty="0" smtClean="0"/>
              <a:t>Activation of platelets (aggregation and release)</a:t>
            </a:r>
            <a:endParaRPr lang="en-US" dirty="0" smtClean="0"/>
          </a:p>
          <a:p>
            <a:pPr lvl="0"/>
            <a:r>
              <a:rPr lang="en-GB" dirty="0" smtClean="0"/>
              <a:t>Increased vascular permeability</a:t>
            </a:r>
            <a:endParaRPr lang="en-US" dirty="0" smtClean="0"/>
          </a:p>
          <a:p>
            <a:pPr lvl="0"/>
            <a:r>
              <a:rPr lang="en-GB" dirty="0" smtClean="0"/>
              <a:t>Vasodilatation (low concentration)</a:t>
            </a:r>
            <a:endParaRPr lang="en-US" dirty="0" smtClean="0"/>
          </a:p>
          <a:p>
            <a:pPr lvl="0"/>
            <a:r>
              <a:rPr lang="en-GB" dirty="0" smtClean="0"/>
              <a:t>Vasoconstriction (high concentration)</a:t>
            </a:r>
            <a:endParaRPr lang="en-US" dirty="0" smtClean="0"/>
          </a:p>
          <a:p>
            <a:pPr lvl="0"/>
            <a:r>
              <a:rPr lang="en-GB" dirty="0" err="1" smtClean="0"/>
              <a:t>Bronchocontriction</a:t>
            </a:r>
            <a:endParaRPr lang="en-US" dirty="0" smtClean="0"/>
          </a:p>
          <a:p>
            <a:pPr lvl="0"/>
            <a:r>
              <a:rPr lang="en-GB" dirty="0" smtClean="0"/>
              <a:t>Leucocyte adhesion to endothelium</a:t>
            </a:r>
            <a:endParaRPr lang="en-US" dirty="0" smtClean="0"/>
          </a:p>
          <a:p>
            <a:pPr lvl="0"/>
            <a:r>
              <a:rPr lang="en-GB" dirty="0" err="1" smtClean="0"/>
              <a:t>Chemotaxis</a:t>
            </a:r>
            <a:endParaRPr lang="en-US" dirty="0" smtClean="0"/>
          </a:p>
          <a:p>
            <a:pPr lvl="0"/>
            <a:r>
              <a:rPr lang="en-GB" dirty="0" smtClean="0"/>
              <a:t>Stimulate production of other mediators –</a:t>
            </a:r>
            <a:r>
              <a:rPr lang="en-GB" dirty="0" err="1" smtClean="0"/>
              <a:t>vasoactive</a:t>
            </a:r>
            <a:r>
              <a:rPr lang="en-GB" dirty="0" smtClean="0"/>
              <a:t> amine</a:t>
            </a:r>
            <a:endParaRPr lang="en-US" b="1" dirty="0" smtClean="0"/>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0000" lnSpcReduction="20000"/>
          </a:bodyPr>
          <a:lstStyle/>
          <a:p>
            <a:pPr>
              <a:buNone/>
            </a:pPr>
            <a:r>
              <a:rPr lang="en-GB" b="1" dirty="0" smtClean="0"/>
              <a:t>5. LYSOSOMAL CONTENTS</a:t>
            </a:r>
            <a:endParaRPr lang="en-US" b="1" dirty="0" smtClean="0"/>
          </a:p>
          <a:p>
            <a:r>
              <a:rPr lang="en-GB" dirty="0" smtClean="0"/>
              <a:t>Lysosomal contents are present in </a:t>
            </a:r>
            <a:r>
              <a:rPr lang="en-GB" b="1" dirty="0" smtClean="0"/>
              <a:t>neutrophils</a:t>
            </a:r>
            <a:r>
              <a:rPr lang="en-GB" dirty="0" smtClean="0"/>
              <a:t> and </a:t>
            </a:r>
            <a:r>
              <a:rPr lang="en-GB" b="1" dirty="0" smtClean="0"/>
              <a:t>monocytes</a:t>
            </a:r>
            <a:r>
              <a:rPr lang="en-GB" dirty="0" smtClean="0"/>
              <a:t> in form of </a:t>
            </a:r>
            <a:r>
              <a:rPr lang="en-GB" b="1" dirty="0" smtClean="0"/>
              <a:t>granules</a:t>
            </a:r>
            <a:r>
              <a:rPr lang="en-GB" dirty="0" smtClean="0"/>
              <a:t> and their actions are modulated by antiproteases in the serum and tissue fluid. </a:t>
            </a:r>
          </a:p>
          <a:p>
            <a:r>
              <a:rPr lang="en-GB" dirty="0" smtClean="0"/>
              <a:t>When released they contribute to the process of inflammation.</a:t>
            </a:r>
          </a:p>
          <a:p>
            <a:r>
              <a:rPr lang="en-GB" dirty="0" smtClean="0"/>
              <a:t>Because of the destructive effects of lysosomal enzymes the initial </a:t>
            </a:r>
            <a:r>
              <a:rPr lang="en-GB" dirty="0" err="1" smtClean="0"/>
              <a:t>leucocytic</a:t>
            </a:r>
            <a:r>
              <a:rPr lang="en-GB" dirty="0" smtClean="0"/>
              <a:t> infiltration if unchecked can potentiate further increasing in vascular permeability and tissue damage. </a:t>
            </a:r>
            <a:endParaRPr lang="en-US" dirty="0" smtClean="0"/>
          </a:p>
          <a:p>
            <a:pPr>
              <a:buNone/>
            </a:pPr>
            <a:r>
              <a:rPr lang="en-GB" b="1" dirty="0" smtClean="0"/>
              <a:t>Effects</a:t>
            </a:r>
            <a:endParaRPr lang="en-US" dirty="0" smtClean="0"/>
          </a:p>
          <a:p>
            <a:pPr lvl="0"/>
            <a:r>
              <a:rPr lang="en-GB" dirty="0" smtClean="0"/>
              <a:t>Increase vascular permeability</a:t>
            </a:r>
            <a:endParaRPr lang="en-US" dirty="0" smtClean="0"/>
          </a:p>
          <a:p>
            <a:pPr lvl="0"/>
            <a:r>
              <a:rPr lang="en-GB" dirty="0" err="1" smtClean="0"/>
              <a:t>Chemotaxis</a:t>
            </a:r>
            <a:endParaRPr lang="en-US" dirty="0" smtClean="0"/>
          </a:p>
          <a:p>
            <a:pPr lvl="0"/>
            <a:r>
              <a:rPr lang="en-GB" dirty="0" smtClean="0"/>
              <a:t>Enzyme destruction of extracellular components – collagen, fibrin, elastin, cartilage and basement membrane</a:t>
            </a:r>
            <a:endParaRPr lang="en-US" dirty="0" smtClean="0"/>
          </a:p>
          <a:p>
            <a:pPr lvl="0"/>
            <a:r>
              <a:rPr lang="en-GB" dirty="0" smtClean="0"/>
              <a:t>Intracellular killing in the </a:t>
            </a:r>
            <a:r>
              <a:rPr lang="en-GB" dirty="0" err="1" smtClean="0"/>
              <a:t>phagolysosome</a:t>
            </a:r>
            <a:endParaRPr lang="en-US" dirty="0" smtClean="0"/>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a:bodyPr>
          <a:lstStyle/>
          <a:p>
            <a:pPr>
              <a:buNone/>
            </a:pPr>
            <a:r>
              <a:rPr lang="en-GB" b="1" dirty="0" smtClean="0"/>
              <a:t>6. GROWTH FACTORS</a:t>
            </a:r>
            <a:endParaRPr lang="en-US" dirty="0" smtClean="0"/>
          </a:p>
          <a:p>
            <a:r>
              <a:rPr lang="en-GB" dirty="0" smtClean="0"/>
              <a:t>Growth factors have a role in </a:t>
            </a:r>
            <a:r>
              <a:rPr lang="en-GB" dirty="0" err="1" smtClean="0"/>
              <a:t>chemotaxis</a:t>
            </a:r>
            <a:r>
              <a:rPr lang="en-GB" dirty="0" smtClean="0"/>
              <a:t> and induce healing and repair of tissues.</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lnSpcReduction="20000"/>
          </a:bodyPr>
          <a:lstStyle/>
          <a:p>
            <a:pPr lvl="0">
              <a:buFont typeface="Wingdings" pitchFamily="2" charset="2"/>
              <a:buChar char="v"/>
            </a:pPr>
            <a:r>
              <a:rPr lang="en-GB" sz="3200" dirty="0" smtClean="0"/>
              <a:t>Chemical agents</a:t>
            </a:r>
            <a:endParaRPr lang="en-US" sz="3200" dirty="0" smtClean="0"/>
          </a:p>
          <a:p>
            <a:pPr lvl="0"/>
            <a:r>
              <a:rPr lang="en-GB" sz="3200" dirty="0" smtClean="0"/>
              <a:t>Toxins from bacteria</a:t>
            </a:r>
            <a:endParaRPr lang="en-US" sz="3200" dirty="0" smtClean="0"/>
          </a:p>
          <a:p>
            <a:pPr lvl="0"/>
            <a:r>
              <a:rPr lang="en-GB" sz="3200" dirty="0" smtClean="0"/>
              <a:t>Acids and alkali</a:t>
            </a:r>
            <a:endParaRPr lang="en-US" sz="3200" dirty="0" smtClean="0"/>
          </a:p>
          <a:p>
            <a:pPr lvl="0"/>
            <a:r>
              <a:rPr lang="en-GB" sz="3200" dirty="0" smtClean="0"/>
              <a:t>Corrosives</a:t>
            </a:r>
            <a:endParaRPr lang="en-US" sz="3200" dirty="0" smtClean="0"/>
          </a:p>
          <a:p>
            <a:pPr lvl="0"/>
            <a:r>
              <a:rPr lang="en-GB" sz="3200" dirty="0" smtClean="0"/>
              <a:t>Mushroom poisoning</a:t>
            </a:r>
            <a:endParaRPr lang="en-US" sz="3200" dirty="0" smtClean="0"/>
          </a:p>
          <a:p>
            <a:pPr lvl="0"/>
            <a:r>
              <a:rPr lang="en-GB" sz="3200" dirty="0" smtClean="0"/>
              <a:t>Snake bites</a:t>
            </a:r>
            <a:endParaRPr lang="en-US" sz="3200" dirty="0" smtClean="0"/>
          </a:p>
          <a:p>
            <a:pPr lvl="0"/>
            <a:r>
              <a:rPr lang="en-GB" sz="3200" dirty="0" smtClean="0"/>
              <a:t>Cyanides</a:t>
            </a:r>
            <a:endParaRPr lang="en-US" sz="3200" dirty="0" smtClean="0"/>
          </a:p>
          <a:p>
            <a:pPr lvl="0"/>
            <a:r>
              <a:rPr lang="en-GB" sz="3200" dirty="0" smtClean="0"/>
              <a:t>Metals – Pb, Hg, Ar.</a:t>
            </a:r>
            <a:endParaRPr lang="en-US" sz="3200" dirty="0" smtClean="0"/>
          </a:p>
          <a:p>
            <a:pPr lvl="0"/>
            <a:r>
              <a:rPr lang="en-GB" sz="3200" dirty="0" smtClean="0"/>
              <a:t>Caustic substances</a:t>
            </a:r>
            <a:endParaRPr lang="en-US" sz="3200"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PLASMA FACTORS</a:t>
            </a:r>
            <a:endParaRPr lang="en-US" dirty="0"/>
          </a:p>
        </p:txBody>
      </p:sp>
      <p:sp>
        <p:nvSpPr>
          <p:cNvPr id="6" name="Content Placeholder 5"/>
          <p:cNvSpPr>
            <a:spLocks noGrp="1"/>
          </p:cNvSpPr>
          <p:nvPr>
            <p:ph sz="quarter" idx="1"/>
          </p:nvPr>
        </p:nvSpPr>
        <p:spPr/>
        <p:txBody>
          <a:bodyPr>
            <a:normAutofit fontScale="92500"/>
          </a:bodyPr>
          <a:lstStyle/>
          <a:p>
            <a:pPr>
              <a:buFont typeface="Wingdings" pitchFamily="2" charset="2"/>
              <a:buChar char="q"/>
            </a:pPr>
            <a:r>
              <a:rPr lang="en-GB" dirty="0" smtClean="0"/>
              <a:t>Plasma factors are products of activation and interaction of 4 major cascade systems found in plasma.</a:t>
            </a:r>
          </a:p>
          <a:p>
            <a:r>
              <a:rPr lang="en-GB" dirty="0" smtClean="0"/>
              <a:t>Activated Hageman factor (factor XIIa) initiates four systems involved in the inflammatory response. </a:t>
            </a:r>
          </a:p>
          <a:p>
            <a:r>
              <a:rPr lang="en-GB" dirty="0" smtClean="0"/>
              <a:t>The four include </a:t>
            </a:r>
          </a:p>
          <a:p>
            <a:pPr>
              <a:buFont typeface="Wingdings" pitchFamily="2" charset="2"/>
              <a:buChar char="v"/>
            </a:pPr>
            <a:r>
              <a:rPr lang="en-GB" b="1" dirty="0" smtClean="0"/>
              <a:t>kinin system</a:t>
            </a:r>
          </a:p>
          <a:p>
            <a:pPr>
              <a:buFont typeface="Wingdings" pitchFamily="2" charset="2"/>
              <a:buChar char="v"/>
            </a:pPr>
            <a:r>
              <a:rPr lang="en-GB" b="1" dirty="0" smtClean="0"/>
              <a:t>complement system</a:t>
            </a:r>
          </a:p>
          <a:p>
            <a:pPr>
              <a:buFont typeface="Wingdings" pitchFamily="2" charset="2"/>
              <a:buChar char="v"/>
            </a:pPr>
            <a:r>
              <a:rPr lang="en-GB" b="1" dirty="0" smtClean="0"/>
              <a:t>coagulation system and </a:t>
            </a:r>
          </a:p>
          <a:p>
            <a:pPr>
              <a:buFont typeface="Wingdings" pitchFamily="2" charset="2"/>
              <a:buChar char="v"/>
            </a:pPr>
            <a:r>
              <a:rPr lang="en-GB" b="1" dirty="0" smtClean="0"/>
              <a:t>fibrinolytic system.</a:t>
            </a:r>
            <a:endParaRPr lang="en-US" b="1" dirty="0" smtClean="0"/>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7500" lnSpcReduction="20000"/>
          </a:bodyPr>
          <a:lstStyle/>
          <a:p>
            <a:pPr hangingPunct="0">
              <a:buNone/>
            </a:pPr>
            <a:r>
              <a:rPr lang="en-GB" b="1" dirty="0" smtClean="0"/>
              <a:t>1. Kinin System</a:t>
            </a:r>
            <a:r>
              <a:rPr lang="en-GB" dirty="0" smtClean="0"/>
              <a:t> </a:t>
            </a:r>
            <a:endParaRPr lang="en-US" dirty="0" smtClean="0"/>
          </a:p>
          <a:p>
            <a:r>
              <a:rPr lang="en-GB" dirty="0" smtClean="0"/>
              <a:t>Activation of the kinin system produces </a:t>
            </a:r>
            <a:r>
              <a:rPr lang="en-GB" dirty="0" err="1" smtClean="0"/>
              <a:t>bradykinin</a:t>
            </a:r>
            <a:r>
              <a:rPr lang="en-GB" dirty="0" smtClean="0"/>
              <a:t>. It is called </a:t>
            </a:r>
            <a:r>
              <a:rPr lang="en-GB" dirty="0" err="1" smtClean="0"/>
              <a:t>bradykinin</a:t>
            </a:r>
            <a:r>
              <a:rPr lang="en-GB" dirty="0" smtClean="0"/>
              <a:t> because it causes slow contraction of smooth muscles.</a:t>
            </a:r>
          </a:p>
          <a:p>
            <a:r>
              <a:rPr lang="en-GB" dirty="0" err="1" smtClean="0"/>
              <a:t>Bradykinin</a:t>
            </a:r>
            <a:r>
              <a:rPr lang="en-GB" dirty="0" smtClean="0"/>
              <a:t> is the most potent vascular permeability factor that is usually formed by digestion of plasma glycoprotein </a:t>
            </a:r>
            <a:r>
              <a:rPr lang="en-GB" dirty="0" err="1" smtClean="0"/>
              <a:t>kininogen</a:t>
            </a:r>
            <a:r>
              <a:rPr lang="en-GB" dirty="0" smtClean="0"/>
              <a:t>.</a:t>
            </a:r>
          </a:p>
          <a:p>
            <a:r>
              <a:rPr lang="en-GB" dirty="0" err="1" smtClean="0"/>
              <a:t>Bradykinin</a:t>
            </a:r>
            <a:r>
              <a:rPr lang="en-GB" dirty="0" smtClean="0"/>
              <a:t> is associated with </a:t>
            </a:r>
            <a:r>
              <a:rPr lang="en-GB" b="1" dirty="0" smtClean="0"/>
              <a:t>increasing plasma leakage, arteriolar vasodilatation, contraction of veins and pain</a:t>
            </a:r>
            <a:r>
              <a:rPr lang="en-GB" dirty="0" smtClean="0"/>
              <a:t> (due to stimulation of peripheral pain receptors).</a:t>
            </a:r>
            <a:endParaRPr lang="en-US" dirty="0" smtClean="0"/>
          </a:p>
          <a:p>
            <a:r>
              <a:rPr lang="en-GB" dirty="0" smtClean="0"/>
              <a:t>In the early stages of inflammation the effects of kinin include: -</a:t>
            </a:r>
            <a:endParaRPr lang="en-US" dirty="0" smtClean="0"/>
          </a:p>
          <a:p>
            <a:pPr lvl="0">
              <a:buFont typeface="Wingdings" pitchFamily="2" charset="2"/>
              <a:buChar char="v"/>
            </a:pPr>
            <a:r>
              <a:rPr lang="en-GB" dirty="0" smtClean="0"/>
              <a:t>Smooth muscle contraction (venous)</a:t>
            </a:r>
            <a:endParaRPr lang="en-US" dirty="0" smtClean="0"/>
          </a:p>
          <a:p>
            <a:pPr lvl="0">
              <a:buFont typeface="Wingdings" pitchFamily="2" charset="2"/>
              <a:buChar char="v"/>
            </a:pPr>
            <a:r>
              <a:rPr lang="en-GB" dirty="0" smtClean="0"/>
              <a:t>Vasodilatation(arteriolar)</a:t>
            </a:r>
            <a:endParaRPr lang="en-US" dirty="0" smtClean="0"/>
          </a:p>
          <a:p>
            <a:pPr lvl="0">
              <a:buFont typeface="Wingdings" pitchFamily="2" charset="2"/>
              <a:buChar char="v"/>
            </a:pPr>
            <a:r>
              <a:rPr lang="en-GB" dirty="0" smtClean="0"/>
              <a:t>Increased vascular permeability</a:t>
            </a:r>
            <a:endParaRPr lang="en-US" dirty="0" smtClean="0"/>
          </a:p>
          <a:p>
            <a:pPr lvl="0">
              <a:buFont typeface="Wingdings" pitchFamily="2" charset="2"/>
              <a:buChar char="v"/>
            </a:pPr>
            <a:r>
              <a:rPr lang="en-GB" dirty="0" smtClean="0"/>
              <a:t>Pain</a:t>
            </a:r>
            <a:endParaRPr lang="en-US" dirty="0" smtClean="0"/>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lstStyle/>
          <a:p>
            <a:pPr hangingPunct="0">
              <a:buNone/>
            </a:pPr>
            <a:r>
              <a:rPr lang="en-GB" b="1" dirty="0" smtClean="0"/>
              <a:t>2. The Complement System</a:t>
            </a:r>
            <a:endParaRPr lang="en-US" dirty="0" smtClean="0"/>
          </a:p>
          <a:p>
            <a:r>
              <a:rPr lang="en-GB" dirty="0" smtClean="0"/>
              <a:t>The complement is crucial to host defence line that comprises of a </a:t>
            </a:r>
            <a:r>
              <a:rPr lang="en-GB" b="1" dirty="0" smtClean="0"/>
              <a:t>complex series of enzymes (proteins) </a:t>
            </a:r>
            <a:r>
              <a:rPr lang="en-GB" dirty="0" smtClean="0"/>
              <a:t>that are activated sequentially. </a:t>
            </a:r>
          </a:p>
          <a:p>
            <a:r>
              <a:rPr lang="en-GB" dirty="0" smtClean="0"/>
              <a:t>The complement system functions in </a:t>
            </a:r>
            <a:r>
              <a:rPr lang="en-GB" b="1" dirty="0" smtClean="0"/>
              <a:t>both innate</a:t>
            </a:r>
            <a:r>
              <a:rPr lang="en-GB" dirty="0" smtClean="0"/>
              <a:t> and </a:t>
            </a:r>
            <a:r>
              <a:rPr lang="en-GB" b="1" dirty="0" smtClean="0"/>
              <a:t>adaptive immunity</a:t>
            </a:r>
            <a:r>
              <a:rPr lang="en-GB" dirty="0" smtClean="0"/>
              <a:t> for defence against microbial agents.  </a:t>
            </a:r>
          </a:p>
          <a:p>
            <a:r>
              <a:rPr lang="en-GB" dirty="0" smtClean="0"/>
              <a:t>The main mechanisms are </a:t>
            </a:r>
            <a:r>
              <a:rPr lang="en-GB" b="1" dirty="0" smtClean="0"/>
              <a:t>cell </a:t>
            </a:r>
            <a:r>
              <a:rPr lang="en-GB" b="1" dirty="0" err="1" smtClean="0"/>
              <a:t>lysis</a:t>
            </a:r>
            <a:r>
              <a:rPr lang="en-GB" dirty="0" smtClean="0"/>
              <a:t> and </a:t>
            </a:r>
            <a:r>
              <a:rPr lang="en-GB" b="1" dirty="0" smtClean="0"/>
              <a:t>effects of</a:t>
            </a:r>
            <a:r>
              <a:rPr lang="en-GB" dirty="0" smtClean="0"/>
              <a:t> </a:t>
            </a:r>
            <a:r>
              <a:rPr lang="en-GB" b="1" dirty="0" smtClean="0"/>
              <a:t>proteolytic fragments of complement</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lstStyle/>
          <a:p>
            <a:pPr>
              <a:buNone/>
            </a:pPr>
            <a:r>
              <a:rPr lang="en-GB" b="1" dirty="0" smtClean="0"/>
              <a:t>3. Coagulation</a:t>
            </a:r>
            <a:endParaRPr lang="en-US" dirty="0" smtClean="0"/>
          </a:p>
          <a:p>
            <a:r>
              <a:rPr lang="en-GB" dirty="0" smtClean="0"/>
              <a:t>Coagulation system results in formation of a blood clot formation which is conversion of soluble fibrinogen into fibrin (insoluble). </a:t>
            </a:r>
          </a:p>
          <a:p>
            <a:r>
              <a:rPr lang="en-GB" dirty="0" smtClean="0"/>
              <a:t>The actions of </a:t>
            </a:r>
            <a:r>
              <a:rPr lang="en-GB" dirty="0" err="1" smtClean="0"/>
              <a:t>fibrinopeptides</a:t>
            </a:r>
            <a:r>
              <a:rPr lang="en-GB" dirty="0" smtClean="0"/>
              <a:t> in inflammation are increased vascular permeability, </a:t>
            </a:r>
            <a:r>
              <a:rPr lang="en-GB" dirty="0" err="1" smtClean="0"/>
              <a:t>chemotaxis</a:t>
            </a:r>
            <a:r>
              <a:rPr lang="en-GB" dirty="0" smtClean="0"/>
              <a:t> for leucocytes and anticoagulant activity. </a:t>
            </a:r>
          </a:p>
          <a:p>
            <a:r>
              <a:rPr lang="en-GB" dirty="0" smtClean="0"/>
              <a:t>The coagulation system is initiated by activated Hageman factor XIIa</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lnSpcReduction="20000"/>
          </a:bodyPr>
          <a:lstStyle/>
          <a:p>
            <a:pPr hangingPunct="0">
              <a:buNone/>
            </a:pPr>
            <a:r>
              <a:rPr lang="en-GB" b="1" dirty="0" smtClean="0"/>
              <a:t>4. Fibrinolytic System</a:t>
            </a:r>
            <a:endParaRPr lang="en-US" b="1" dirty="0" smtClean="0"/>
          </a:p>
          <a:p>
            <a:pPr hangingPunct="0"/>
            <a:r>
              <a:rPr lang="en-GB" dirty="0" smtClean="0"/>
              <a:t>The fibrinolytic system is activated by plasminogen activators from </a:t>
            </a:r>
            <a:r>
              <a:rPr lang="en-GB" dirty="0" err="1" smtClean="0"/>
              <a:t>kallikrein</a:t>
            </a:r>
            <a:r>
              <a:rPr lang="en-GB" dirty="0" smtClean="0"/>
              <a:t>, endothelial cells and leucocytes.</a:t>
            </a:r>
          </a:p>
          <a:p>
            <a:r>
              <a:rPr lang="en-GB" dirty="0" smtClean="0"/>
              <a:t>It causes </a:t>
            </a:r>
            <a:r>
              <a:rPr lang="en-GB" dirty="0" err="1" smtClean="0"/>
              <a:t>lysis</a:t>
            </a:r>
            <a:r>
              <a:rPr lang="en-GB" dirty="0" smtClean="0"/>
              <a:t> or splitting of fibrin by </a:t>
            </a:r>
            <a:r>
              <a:rPr lang="en-GB" dirty="0" err="1" smtClean="0"/>
              <a:t>plasmin</a:t>
            </a:r>
            <a:r>
              <a:rPr lang="en-GB" dirty="0" smtClean="0"/>
              <a:t>. </a:t>
            </a:r>
            <a:endParaRPr lang="en-US" dirty="0" smtClean="0"/>
          </a:p>
          <a:p>
            <a:r>
              <a:rPr lang="en-GB" dirty="0" smtClean="0"/>
              <a:t>Actions of </a:t>
            </a:r>
            <a:r>
              <a:rPr lang="en-GB" dirty="0" err="1" smtClean="0"/>
              <a:t>plasmin</a:t>
            </a:r>
            <a:r>
              <a:rPr lang="en-GB" dirty="0" smtClean="0"/>
              <a:t> in inflammation include: -</a:t>
            </a:r>
            <a:endParaRPr lang="en-US" dirty="0" smtClean="0"/>
          </a:p>
          <a:p>
            <a:pPr lvl="0">
              <a:buFont typeface="Wingdings" pitchFamily="2" charset="2"/>
              <a:buChar char="v"/>
            </a:pPr>
            <a:r>
              <a:rPr lang="en-GB" dirty="0" smtClean="0"/>
              <a:t>Activation of XII to set up activation process to generate </a:t>
            </a:r>
            <a:r>
              <a:rPr lang="en-GB" dirty="0" err="1" smtClean="0"/>
              <a:t>bradykinin</a:t>
            </a:r>
            <a:endParaRPr lang="en-US" dirty="0" smtClean="0"/>
          </a:p>
          <a:p>
            <a:pPr lvl="0">
              <a:buFont typeface="Wingdings" pitchFamily="2" charset="2"/>
              <a:buChar char="v"/>
            </a:pPr>
            <a:r>
              <a:rPr lang="en-GB" dirty="0" smtClean="0"/>
              <a:t>Splitting of complement C</a:t>
            </a:r>
            <a:r>
              <a:rPr lang="en-GB" baseline="-25000" dirty="0" smtClean="0"/>
              <a:t>3</a:t>
            </a:r>
            <a:r>
              <a:rPr lang="en-GB" dirty="0" smtClean="0"/>
              <a:t> to form C</a:t>
            </a:r>
            <a:r>
              <a:rPr lang="en-GB" baseline="-25000" dirty="0" smtClean="0"/>
              <a:t>3a</a:t>
            </a:r>
            <a:endParaRPr lang="en-US" baseline="-25000" dirty="0" smtClean="0"/>
          </a:p>
          <a:p>
            <a:pPr lvl="0">
              <a:buFont typeface="Wingdings" pitchFamily="2" charset="2"/>
              <a:buChar char="v"/>
            </a:pPr>
            <a:r>
              <a:rPr lang="en-GB" dirty="0" smtClean="0"/>
              <a:t>Increase vascular permeability by degradation of fibrin</a:t>
            </a:r>
          </a:p>
          <a:p>
            <a:pPr lvl="0">
              <a:buFont typeface="Wingdings" pitchFamily="2" charset="2"/>
              <a:buChar char="v"/>
            </a:pPr>
            <a:r>
              <a:rPr lang="en-GB" dirty="0" err="1" smtClean="0"/>
              <a:t>Chemotatic</a:t>
            </a:r>
            <a:r>
              <a:rPr lang="en-GB" dirty="0" smtClean="0"/>
              <a:t> factor for leucocytes</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Cells in inflammation </a:t>
            </a:r>
            <a:r>
              <a:rPr lang="en-US" dirty="0" smtClean="0"/>
              <a:t/>
            </a:r>
            <a:br>
              <a:rPr lang="en-US" dirty="0" smtClean="0"/>
            </a:br>
            <a:endParaRPr lang="en-US" dirty="0"/>
          </a:p>
        </p:txBody>
      </p:sp>
      <p:sp>
        <p:nvSpPr>
          <p:cNvPr id="6" name="Content Placeholder 5"/>
          <p:cNvSpPr>
            <a:spLocks noGrp="1"/>
          </p:cNvSpPr>
          <p:nvPr>
            <p:ph sz="quarter" idx="1"/>
          </p:nvPr>
        </p:nvSpPr>
        <p:spPr/>
        <p:txBody>
          <a:bodyPr>
            <a:normAutofit lnSpcReduction="10000"/>
          </a:bodyPr>
          <a:lstStyle/>
          <a:p>
            <a:r>
              <a:rPr lang="en-GB" dirty="0" smtClean="0"/>
              <a:t>There are 5 main groups of cells involved l.e:-</a:t>
            </a:r>
          </a:p>
          <a:p>
            <a:pPr>
              <a:buNone/>
            </a:pPr>
            <a:r>
              <a:rPr lang="en-GB" dirty="0" smtClean="0"/>
              <a:t>1) polymorphonuclear leucocytes (PMNL) – granulocytes (neutrophils, </a:t>
            </a:r>
            <a:r>
              <a:rPr lang="en-GB" dirty="0" err="1" smtClean="0"/>
              <a:t>basophils</a:t>
            </a:r>
            <a:r>
              <a:rPr lang="en-GB" dirty="0" smtClean="0"/>
              <a:t> and </a:t>
            </a:r>
            <a:r>
              <a:rPr lang="en-GB" dirty="0" err="1" smtClean="0"/>
              <a:t>oesinophils</a:t>
            </a:r>
            <a:r>
              <a:rPr lang="en-GB" dirty="0" smtClean="0"/>
              <a:t>), </a:t>
            </a:r>
          </a:p>
          <a:p>
            <a:pPr>
              <a:buNone/>
            </a:pPr>
            <a:r>
              <a:rPr lang="en-GB" dirty="0" smtClean="0"/>
              <a:t>2) lymphocytes </a:t>
            </a:r>
          </a:p>
          <a:p>
            <a:pPr>
              <a:buNone/>
            </a:pPr>
            <a:r>
              <a:rPr lang="en-GB" dirty="0" smtClean="0"/>
              <a:t>3) Monocytes and macrophages</a:t>
            </a:r>
          </a:p>
          <a:p>
            <a:pPr>
              <a:buNone/>
            </a:pPr>
            <a:r>
              <a:rPr lang="en-GB" dirty="0" smtClean="0"/>
              <a:t>4) plasma cells</a:t>
            </a:r>
          </a:p>
          <a:p>
            <a:pPr>
              <a:buNone/>
            </a:pPr>
            <a:r>
              <a:rPr lang="en-GB" dirty="0" smtClean="0"/>
              <a:t>5) mast cells and others – Reticulo-endothelial system and giant cells</a:t>
            </a:r>
            <a:endParaRPr lang="en-US" dirty="0" smtClean="0"/>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0000" lnSpcReduction="20000"/>
          </a:bodyPr>
          <a:lstStyle/>
          <a:p>
            <a:pPr lvl="0" hangingPunct="0">
              <a:buNone/>
            </a:pPr>
            <a:r>
              <a:rPr lang="en-GB" b="1" dirty="0" smtClean="0"/>
              <a:t>1. POLYMORPHONUCLEAR LEUCOCYTES (PMNL)</a:t>
            </a:r>
            <a:endParaRPr lang="en-US" dirty="0" smtClean="0"/>
          </a:p>
          <a:p>
            <a:pPr>
              <a:buNone/>
            </a:pPr>
            <a:r>
              <a:rPr lang="en-GB" b="1" dirty="0" smtClean="0"/>
              <a:t>A. NEUTROPHILS</a:t>
            </a:r>
            <a:r>
              <a:rPr lang="en-GB" dirty="0" smtClean="0"/>
              <a:t> </a:t>
            </a:r>
            <a:endParaRPr lang="en-US" dirty="0" smtClean="0"/>
          </a:p>
          <a:p>
            <a:r>
              <a:rPr lang="en-GB" dirty="0" smtClean="0"/>
              <a:t>Neutrophils account for 60% of the leucocyte pool and are mainly stored in the bone marrow. 10</a:t>
            </a:r>
            <a:r>
              <a:rPr lang="en-GB" baseline="30000" dirty="0" smtClean="0"/>
              <a:t>11</a:t>
            </a:r>
            <a:r>
              <a:rPr lang="en-GB" dirty="0" smtClean="0"/>
              <a:t> neutrophils are released into the circulation daily and have a circulating half-life of 8 hours. </a:t>
            </a:r>
          </a:p>
          <a:p>
            <a:r>
              <a:rPr lang="en-GB" dirty="0" smtClean="0"/>
              <a:t>50% of the neutrophils in circulation are adherent to the vascular endothelium (</a:t>
            </a:r>
            <a:r>
              <a:rPr lang="en-GB" dirty="0" err="1" smtClean="0"/>
              <a:t>marginated</a:t>
            </a:r>
            <a:r>
              <a:rPr lang="en-GB" dirty="0" smtClean="0"/>
              <a:t> pool). </a:t>
            </a:r>
          </a:p>
          <a:p>
            <a:r>
              <a:rPr lang="en-GB" dirty="0" smtClean="0"/>
              <a:t>Their appearance in tissues is characteristic of acute inflammation</a:t>
            </a:r>
            <a:endParaRPr lang="en-US" dirty="0" smtClean="0"/>
          </a:p>
          <a:p>
            <a:pPr>
              <a:buNone/>
            </a:pPr>
            <a:r>
              <a:rPr lang="en-GB" b="1" dirty="0" smtClean="0"/>
              <a:t>Morphology</a:t>
            </a:r>
            <a:endParaRPr lang="en-US" dirty="0" smtClean="0"/>
          </a:p>
          <a:p>
            <a:pPr lvl="0"/>
            <a:r>
              <a:rPr lang="en-GB" dirty="0" smtClean="0"/>
              <a:t>Have multiple lobes with a granule rich cytoplasm which has primary and secondary constituents</a:t>
            </a:r>
            <a:endParaRPr lang="en-US" dirty="0" smtClean="0"/>
          </a:p>
          <a:p>
            <a:pPr lvl="0"/>
            <a:r>
              <a:rPr lang="en-GB" dirty="0" smtClean="0"/>
              <a:t>The primary granule constituents have the capacity to kill and digest micro-organisms with the </a:t>
            </a:r>
            <a:r>
              <a:rPr lang="en-GB" dirty="0" err="1" smtClean="0"/>
              <a:t>azurophilic</a:t>
            </a:r>
            <a:r>
              <a:rPr lang="en-GB" dirty="0" smtClean="0"/>
              <a:t> granules that are lysosomal and enzymes (acid </a:t>
            </a:r>
            <a:r>
              <a:rPr lang="en-GB" dirty="0" err="1" smtClean="0"/>
              <a:t>hydroxylases</a:t>
            </a:r>
            <a:r>
              <a:rPr lang="en-GB" dirty="0" smtClean="0"/>
              <a:t>, </a:t>
            </a:r>
            <a:r>
              <a:rPr lang="en-GB" dirty="0" err="1" smtClean="0"/>
              <a:t>myeloperoxidase</a:t>
            </a:r>
            <a:r>
              <a:rPr lang="en-GB" dirty="0" smtClean="0"/>
              <a:t> and </a:t>
            </a:r>
            <a:r>
              <a:rPr lang="en-GB" dirty="0" err="1" smtClean="0"/>
              <a:t>lysozyme</a:t>
            </a:r>
            <a:r>
              <a:rPr lang="en-GB" dirty="0" smtClean="0"/>
              <a:t>)</a:t>
            </a:r>
            <a:endParaRPr lang="en-US" dirty="0" smtClean="0"/>
          </a:p>
          <a:p>
            <a:pPr lvl="0"/>
            <a:r>
              <a:rPr lang="en-GB" dirty="0" smtClean="0"/>
              <a:t>The secondary/specific granules (</a:t>
            </a:r>
            <a:r>
              <a:rPr lang="en-GB" dirty="0" err="1" smtClean="0"/>
              <a:t>lysozyme</a:t>
            </a:r>
            <a:r>
              <a:rPr lang="en-GB" dirty="0" smtClean="0"/>
              <a:t> and </a:t>
            </a:r>
            <a:r>
              <a:rPr lang="en-GB" dirty="0" err="1" smtClean="0"/>
              <a:t>lactoferrin</a:t>
            </a:r>
            <a:r>
              <a:rPr lang="en-GB" dirty="0" smtClean="0"/>
              <a:t>)</a:t>
            </a:r>
            <a:endParaRPr lang="en-US" dirty="0" smtClean="0"/>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7500" lnSpcReduction="20000"/>
          </a:bodyPr>
          <a:lstStyle/>
          <a:p>
            <a:pPr>
              <a:buNone/>
            </a:pPr>
            <a:r>
              <a:rPr lang="en-GB" b="1" dirty="0" smtClean="0"/>
              <a:t>Characteristics of Neutrophils</a:t>
            </a:r>
            <a:endParaRPr lang="en-US" b="1" dirty="0" smtClean="0"/>
          </a:p>
          <a:p>
            <a:r>
              <a:rPr lang="en-GB" dirty="0" smtClean="0"/>
              <a:t>Active motility</a:t>
            </a:r>
            <a:endParaRPr lang="en-US" dirty="0" smtClean="0"/>
          </a:p>
          <a:p>
            <a:pPr lvl="0"/>
            <a:r>
              <a:rPr lang="en-GB" dirty="0" smtClean="0"/>
              <a:t>Full complement of enzymes</a:t>
            </a:r>
            <a:endParaRPr lang="en-US" dirty="0" smtClean="0"/>
          </a:p>
          <a:p>
            <a:pPr lvl="0"/>
            <a:r>
              <a:rPr lang="en-GB" dirty="0" smtClean="0"/>
              <a:t>Glycogen storage</a:t>
            </a:r>
            <a:endParaRPr lang="en-US" dirty="0" smtClean="0"/>
          </a:p>
          <a:p>
            <a:pPr lvl="0"/>
            <a:r>
              <a:rPr lang="en-GB" dirty="0" smtClean="0"/>
              <a:t>Response to </a:t>
            </a:r>
            <a:r>
              <a:rPr lang="en-GB" dirty="0" err="1" smtClean="0"/>
              <a:t>chemotaxins</a:t>
            </a:r>
            <a:endParaRPr lang="en-US" dirty="0" smtClean="0"/>
          </a:p>
          <a:p>
            <a:pPr lvl="0"/>
            <a:r>
              <a:rPr lang="en-GB" dirty="0" smtClean="0"/>
              <a:t>Highly phagocytic</a:t>
            </a:r>
            <a:endParaRPr lang="en-US" dirty="0" smtClean="0"/>
          </a:p>
          <a:p>
            <a:pPr>
              <a:buNone/>
            </a:pPr>
            <a:r>
              <a:rPr lang="en-GB" b="1" dirty="0" smtClean="0"/>
              <a:t>Function</a:t>
            </a:r>
            <a:endParaRPr lang="en-US" dirty="0" smtClean="0"/>
          </a:p>
          <a:p>
            <a:pPr lvl="0"/>
            <a:r>
              <a:rPr lang="en-GB" dirty="0" smtClean="0"/>
              <a:t>Initial phagocytosis of microorganisms</a:t>
            </a:r>
            <a:endParaRPr lang="en-US" dirty="0" smtClean="0"/>
          </a:p>
          <a:p>
            <a:pPr lvl="0"/>
            <a:r>
              <a:rPr lang="en-GB" dirty="0" smtClean="0"/>
              <a:t>Engulfment of antigen-antibody complexes and non-microbial material</a:t>
            </a:r>
            <a:endParaRPr lang="en-US" dirty="0" smtClean="0"/>
          </a:p>
          <a:p>
            <a:pPr lvl="0"/>
            <a:r>
              <a:rPr lang="en-GB" dirty="0" smtClean="0"/>
              <a:t>Destruction of basement membranes of </a:t>
            </a:r>
            <a:r>
              <a:rPr lang="en-GB" dirty="0" err="1" smtClean="0"/>
              <a:t>glomeruli</a:t>
            </a:r>
            <a:r>
              <a:rPr lang="en-GB" dirty="0" smtClean="0"/>
              <a:t> and small blood vessels (</a:t>
            </a:r>
            <a:r>
              <a:rPr lang="en-GB" dirty="0" err="1" smtClean="0"/>
              <a:t>harful</a:t>
            </a:r>
            <a:r>
              <a:rPr lang="en-GB" dirty="0" smtClean="0"/>
              <a:t> effect)</a:t>
            </a:r>
            <a:endParaRPr lang="en-US" dirty="0" smtClean="0"/>
          </a:p>
          <a:p>
            <a:pPr>
              <a:buNone/>
            </a:pPr>
            <a:endParaRPr lang="en-US" dirty="0" smtClean="0"/>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0000" lnSpcReduction="20000"/>
          </a:bodyPr>
          <a:lstStyle/>
          <a:p>
            <a:pPr>
              <a:buNone/>
            </a:pPr>
            <a:r>
              <a:rPr lang="en-GB" sz="3200" b="1" dirty="0" smtClean="0"/>
              <a:t>Enzymes by neutrophils</a:t>
            </a:r>
            <a:endParaRPr lang="en-US" sz="3200" dirty="0" smtClean="0"/>
          </a:p>
          <a:p>
            <a:r>
              <a:rPr lang="en-GB" sz="3200" dirty="0" smtClean="0"/>
              <a:t>The neutrophils secrete several enzymes and metabolites such as: -</a:t>
            </a:r>
            <a:endParaRPr lang="en-US" sz="3200" dirty="0" smtClean="0"/>
          </a:p>
          <a:p>
            <a:pPr lvl="0">
              <a:buFont typeface="Wingdings" pitchFamily="2" charset="2"/>
              <a:buChar char="v"/>
            </a:pPr>
            <a:r>
              <a:rPr lang="en-GB" sz="3200" dirty="0" smtClean="0"/>
              <a:t>Acid </a:t>
            </a:r>
            <a:r>
              <a:rPr lang="en-GB" sz="3200" dirty="0" err="1" smtClean="0"/>
              <a:t>hydroxylase</a:t>
            </a:r>
            <a:endParaRPr lang="en-US" sz="3200" dirty="0" smtClean="0"/>
          </a:p>
          <a:p>
            <a:pPr lvl="1"/>
            <a:r>
              <a:rPr lang="en-GB" sz="2800" dirty="0" smtClean="0"/>
              <a:t>Hydrolysis of polysaccharides and glycoprotein into monomers</a:t>
            </a:r>
            <a:endParaRPr lang="en-US" sz="2800" dirty="0" smtClean="0"/>
          </a:p>
          <a:p>
            <a:pPr lvl="1"/>
            <a:r>
              <a:rPr lang="en-GB" sz="2800" dirty="0" smtClean="0"/>
              <a:t>Degradation of proteins, peptides and into smaller units</a:t>
            </a:r>
            <a:endParaRPr lang="en-US" sz="2800" dirty="0" smtClean="0"/>
          </a:p>
          <a:p>
            <a:pPr lvl="1"/>
            <a:r>
              <a:rPr lang="en-GB" sz="2800" dirty="0" smtClean="0"/>
              <a:t>Breakdown of DNA to RNA to monomers</a:t>
            </a:r>
            <a:endParaRPr lang="en-US" sz="2800" dirty="0" smtClean="0"/>
          </a:p>
          <a:p>
            <a:pPr>
              <a:buFont typeface="Wingdings" pitchFamily="2" charset="2"/>
              <a:buChar char="v"/>
            </a:pPr>
            <a:r>
              <a:rPr lang="en-GB" sz="3200" dirty="0" err="1" smtClean="0"/>
              <a:t>Myeloperoxidase</a:t>
            </a:r>
            <a:endParaRPr lang="en-US" sz="3200" dirty="0" smtClean="0"/>
          </a:p>
          <a:p>
            <a:pPr lvl="1"/>
            <a:r>
              <a:rPr lang="en-GB" sz="2800" dirty="0" smtClean="0"/>
              <a:t>Principal toxic element</a:t>
            </a:r>
            <a:endParaRPr lang="en-US" sz="2800" dirty="0" smtClean="0"/>
          </a:p>
          <a:p>
            <a:pPr lvl="1"/>
            <a:r>
              <a:rPr lang="en-GB" sz="2800" dirty="0" smtClean="0"/>
              <a:t>Together with H</a:t>
            </a:r>
            <a:r>
              <a:rPr lang="en-GB" sz="2800" baseline="-25000" dirty="0" smtClean="0"/>
              <a:t>2</a:t>
            </a:r>
            <a:r>
              <a:rPr lang="en-GB" sz="2800" dirty="0" smtClean="0"/>
              <a:t>O</a:t>
            </a:r>
            <a:r>
              <a:rPr lang="en-GB" sz="2800" baseline="-25000" dirty="0" smtClean="0"/>
              <a:t>2</a:t>
            </a:r>
            <a:r>
              <a:rPr lang="en-GB" sz="2800" dirty="0" smtClean="0"/>
              <a:t>, Halides it catalyses production of </a:t>
            </a:r>
            <a:r>
              <a:rPr lang="en-GB" sz="2800" dirty="0" err="1" smtClean="0"/>
              <a:t>hypohalite</a:t>
            </a:r>
            <a:r>
              <a:rPr lang="en-GB" sz="2800" dirty="0" smtClean="0"/>
              <a:t> ions which are toxic to bacteria/virus/mammalian cells</a:t>
            </a:r>
            <a:endParaRPr lang="en-US" sz="2800" dirty="0" smtClean="0"/>
          </a:p>
          <a:p>
            <a:pPr>
              <a:buFont typeface="Wingdings" pitchFamily="2" charset="2"/>
              <a:buChar char="v"/>
            </a:pPr>
            <a:r>
              <a:rPr lang="en-GB" sz="3200" dirty="0" err="1" smtClean="0"/>
              <a:t>Lysozyme</a:t>
            </a:r>
            <a:r>
              <a:rPr lang="en-GB" sz="3200" dirty="0" smtClean="0"/>
              <a:t> and </a:t>
            </a:r>
            <a:r>
              <a:rPr lang="en-GB" sz="3200" dirty="0" err="1" smtClean="0"/>
              <a:t>Lactoferrin</a:t>
            </a:r>
            <a:r>
              <a:rPr lang="en-GB" sz="3200" dirty="0" smtClean="0"/>
              <a:t> - </a:t>
            </a:r>
            <a:r>
              <a:rPr lang="en-GB" sz="3200" dirty="0" err="1" smtClean="0"/>
              <a:t>Lysozyme</a:t>
            </a:r>
            <a:r>
              <a:rPr lang="en-GB" sz="3200" dirty="0" smtClean="0"/>
              <a:t> and </a:t>
            </a:r>
            <a:r>
              <a:rPr lang="en-GB" sz="3200" dirty="0" err="1" smtClean="0"/>
              <a:t>lactoferrin</a:t>
            </a:r>
            <a:r>
              <a:rPr lang="en-GB" sz="3200" dirty="0" smtClean="0"/>
              <a:t> are bactericidal</a:t>
            </a:r>
            <a:endParaRPr lang="en-US" sz="3200" dirty="0" smtClean="0"/>
          </a:p>
          <a:p>
            <a:pPr>
              <a:buFont typeface="Wingdings" pitchFamily="2" charset="2"/>
              <a:buChar char="v"/>
            </a:pPr>
            <a:r>
              <a:rPr lang="en-GB" sz="3200" dirty="0" smtClean="0"/>
              <a:t>Metabolites - Neutrophils metabolise </a:t>
            </a:r>
            <a:r>
              <a:rPr lang="en-GB" sz="3200" dirty="0" err="1" smtClean="0"/>
              <a:t>arachidonic</a:t>
            </a:r>
            <a:r>
              <a:rPr lang="en-GB" sz="3200" dirty="0" smtClean="0"/>
              <a:t> acid</a:t>
            </a:r>
            <a:endParaRPr lang="en-US" sz="3200" dirty="0" smtClean="0"/>
          </a:p>
          <a:p>
            <a:pPr>
              <a:buNone/>
            </a:pPr>
            <a:endParaRPr lang="en-US" sz="3200" dirty="0" smtClean="0"/>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0000" lnSpcReduction="20000"/>
          </a:bodyPr>
          <a:lstStyle/>
          <a:p>
            <a:pPr hangingPunct="0">
              <a:buNone/>
            </a:pPr>
            <a:r>
              <a:rPr lang="en-GB" b="1" dirty="0" smtClean="0"/>
              <a:t>B. EOSINOPHILS</a:t>
            </a:r>
            <a:endParaRPr lang="en-US" b="1" dirty="0" smtClean="0"/>
          </a:p>
          <a:p>
            <a:pPr hangingPunct="0"/>
            <a:r>
              <a:rPr lang="en-GB" dirty="0" smtClean="0"/>
              <a:t>Eosinophils are closely related to neutrophils, and comprise 1 –6% of White blood cell count. </a:t>
            </a:r>
          </a:p>
          <a:p>
            <a:pPr hangingPunct="0"/>
            <a:r>
              <a:rPr lang="en-GB" dirty="0" smtClean="0"/>
              <a:t>They are associated with allergic conditions, parasitic infestation, skin diseases and certain malignant lymphomas. </a:t>
            </a:r>
            <a:r>
              <a:rPr lang="en-GB" dirty="0" err="1" smtClean="0"/>
              <a:t>Oesinophils</a:t>
            </a:r>
            <a:r>
              <a:rPr lang="en-GB" dirty="0" smtClean="0"/>
              <a:t> release their granular contents outside the cell killing organisms too large for phagocytosis </a:t>
            </a:r>
            <a:endParaRPr lang="en-US" dirty="0" smtClean="0"/>
          </a:p>
          <a:p>
            <a:r>
              <a:rPr lang="en-GB" dirty="0" smtClean="0"/>
              <a:t>They are prominent cells in hypersensitivity reactions such as hay fever, asthma and anaphylaxis and parasitic infestations.</a:t>
            </a:r>
            <a:endParaRPr lang="en-US" dirty="0" smtClean="0"/>
          </a:p>
          <a:p>
            <a:pPr>
              <a:buNone/>
            </a:pPr>
            <a:r>
              <a:rPr lang="en-GB" b="1" dirty="0" smtClean="0"/>
              <a:t>Characteristics</a:t>
            </a:r>
            <a:r>
              <a:rPr lang="en-GB" dirty="0" smtClean="0"/>
              <a:t> </a:t>
            </a:r>
            <a:endParaRPr lang="en-US" dirty="0" smtClean="0"/>
          </a:p>
          <a:p>
            <a:pPr lvl="0"/>
            <a:r>
              <a:rPr lang="en-GB" dirty="0" smtClean="0"/>
              <a:t>Poor phagocytic activity</a:t>
            </a:r>
            <a:endParaRPr lang="en-US" dirty="0" smtClean="0"/>
          </a:p>
          <a:p>
            <a:pPr lvl="0"/>
            <a:r>
              <a:rPr lang="en-GB" dirty="0" smtClean="0"/>
              <a:t>Sluggish movement</a:t>
            </a:r>
            <a:endParaRPr lang="en-US" dirty="0" smtClean="0"/>
          </a:p>
          <a:p>
            <a:pPr lvl="0"/>
            <a:r>
              <a:rPr lang="en-GB" dirty="0" smtClean="0"/>
              <a:t>Granules contain enzymes</a:t>
            </a:r>
            <a:endParaRPr lang="en-US" dirty="0" smtClean="0"/>
          </a:p>
          <a:p>
            <a:r>
              <a:rPr lang="en-GB" dirty="0" smtClean="0"/>
              <a:t>Respond to </a:t>
            </a:r>
            <a:r>
              <a:rPr lang="en-GB" dirty="0" err="1" smtClean="0"/>
              <a:t>chemotatic</a:t>
            </a:r>
            <a:r>
              <a:rPr lang="en-GB" dirty="0" smtClean="0"/>
              <a:t> factors produced by mast cells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a:bodyPr>
          <a:lstStyle/>
          <a:p>
            <a:pPr lvl="0">
              <a:buFont typeface="Wingdings" pitchFamily="2" charset="2"/>
              <a:buChar char="v"/>
            </a:pPr>
            <a:r>
              <a:rPr lang="en-GB" sz="3200" dirty="0" smtClean="0"/>
              <a:t>Hypersensitivity reactions (Immunological agents)</a:t>
            </a:r>
            <a:endParaRPr lang="en-US" sz="3200" dirty="0" smtClean="0"/>
          </a:p>
          <a:p>
            <a:pPr lvl="0"/>
            <a:r>
              <a:rPr lang="en-GB" sz="3200" dirty="0" smtClean="0"/>
              <a:t>Drug allergy</a:t>
            </a:r>
            <a:endParaRPr lang="en-US" sz="3200" dirty="0" smtClean="0"/>
          </a:p>
          <a:p>
            <a:pPr lvl="0"/>
            <a:r>
              <a:rPr lang="en-GB" sz="3200" dirty="0" smtClean="0"/>
              <a:t>Food allergy</a:t>
            </a:r>
            <a:endParaRPr lang="en-US" sz="3200" dirty="0" smtClean="0"/>
          </a:p>
          <a:p>
            <a:pPr lvl="0"/>
            <a:r>
              <a:rPr lang="en-GB" sz="3200" dirty="0" smtClean="0"/>
              <a:t>Allergic reactions (antigen-antibody)</a:t>
            </a:r>
            <a:r>
              <a:rPr lang="en-GB" sz="3200" b="1" dirty="0" smtClean="0"/>
              <a:t/>
            </a:r>
            <a:br>
              <a:rPr lang="en-GB" sz="3200" b="1" dirty="0" smtClean="0"/>
            </a:b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a:bodyPr>
          <a:lstStyle/>
          <a:p>
            <a:pPr hangingPunct="0">
              <a:buNone/>
            </a:pPr>
            <a:r>
              <a:rPr lang="en-GB" b="1" dirty="0" smtClean="0"/>
              <a:t>C. BASOPHILS</a:t>
            </a:r>
            <a:endParaRPr lang="en-US" b="1" dirty="0" smtClean="0"/>
          </a:p>
          <a:p>
            <a:r>
              <a:rPr lang="en-GB" dirty="0" smtClean="0"/>
              <a:t>Comprise 1% of circulating leucocytes and are involved in production of PAF. </a:t>
            </a:r>
          </a:p>
          <a:p>
            <a:r>
              <a:rPr lang="en-GB" dirty="0" smtClean="0"/>
              <a:t>They are identical to mast cells and upon destruction they release heparin and histamine.</a:t>
            </a:r>
          </a:p>
          <a:p>
            <a:r>
              <a:rPr lang="en-GB" dirty="0" smtClean="0"/>
              <a:t>They are less mobile, phagocytic and </a:t>
            </a:r>
            <a:r>
              <a:rPr lang="en-GB" dirty="0" err="1" smtClean="0"/>
              <a:t>chemotatic</a:t>
            </a:r>
            <a:r>
              <a:rPr lang="en-GB" dirty="0" smtClean="0"/>
              <a:t> response and participate in immediate and delayed hypersensitivity reactions and release of histamine by </a:t>
            </a:r>
            <a:r>
              <a:rPr lang="en-GB" dirty="0" err="1" smtClean="0"/>
              <a:t>IgE</a:t>
            </a:r>
            <a:r>
              <a:rPr lang="en-GB" dirty="0" smtClean="0"/>
              <a:t>-sensitised </a:t>
            </a:r>
            <a:r>
              <a:rPr lang="en-GB" dirty="0" err="1" smtClean="0"/>
              <a:t>basophils</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lnSpcReduction="20000"/>
          </a:bodyPr>
          <a:lstStyle/>
          <a:p>
            <a:pPr hangingPunct="0">
              <a:buNone/>
            </a:pPr>
            <a:r>
              <a:rPr lang="en-GB" b="1" dirty="0" smtClean="0"/>
              <a:t>2. MONOCYTES/MACROPHAGES</a:t>
            </a:r>
            <a:endParaRPr lang="en-US" b="1" dirty="0" smtClean="0"/>
          </a:p>
          <a:p>
            <a:pPr hangingPunct="0"/>
            <a:r>
              <a:rPr lang="en-GB" dirty="0" smtClean="0"/>
              <a:t>Monocytes and macrophages are essential in host defence through their: -</a:t>
            </a:r>
            <a:endParaRPr lang="en-US" dirty="0" smtClean="0"/>
          </a:p>
          <a:p>
            <a:pPr lvl="0">
              <a:buFont typeface="Wingdings" pitchFamily="2" charset="2"/>
              <a:buChar char="v"/>
            </a:pPr>
            <a:r>
              <a:rPr lang="en-GB" dirty="0" smtClean="0"/>
              <a:t>Phagocytic properties</a:t>
            </a:r>
            <a:endParaRPr lang="en-US" dirty="0" smtClean="0"/>
          </a:p>
          <a:p>
            <a:pPr lvl="0">
              <a:buFont typeface="Wingdings" pitchFamily="2" charset="2"/>
              <a:buChar char="v"/>
            </a:pPr>
            <a:r>
              <a:rPr lang="en-GB" dirty="0" smtClean="0"/>
              <a:t>Support lymphocyte proliferation</a:t>
            </a:r>
            <a:endParaRPr lang="en-US" dirty="0" smtClean="0"/>
          </a:p>
          <a:p>
            <a:pPr lvl="0">
              <a:buFont typeface="Wingdings" pitchFamily="2" charset="2"/>
              <a:buChar char="v"/>
            </a:pPr>
            <a:r>
              <a:rPr lang="en-GB" dirty="0" smtClean="0"/>
              <a:t>Support antigen presentation </a:t>
            </a:r>
            <a:endParaRPr lang="en-US" dirty="0" smtClean="0"/>
          </a:p>
          <a:p>
            <a:r>
              <a:rPr lang="en-GB" dirty="0" smtClean="0"/>
              <a:t>Their circulating half-life is one day and there is no storage in bone marrow. </a:t>
            </a:r>
          </a:p>
          <a:p>
            <a:r>
              <a:rPr lang="en-GB" dirty="0" smtClean="0"/>
              <a:t>Monocytes are transformed into macrophages in tissues. </a:t>
            </a:r>
          </a:p>
          <a:p>
            <a:r>
              <a:rPr lang="en-GB" dirty="0" smtClean="0"/>
              <a:t>They contribute to antibody formation and form an important source of complement components.</a:t>
            </a:r>
            <a:endParaRPr lang="en-US" dirty="0" smtClean="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7500" lnSpcReduction="20000"/>
          </a:bodyPr>
          <a:lstStyle/>
          <a:p>
            <a:r>
              <a:rPr lang="en-GB" dirty="0" smtClean="0"/>
              <a:t>There are two types of macrophages – </a:t>
            </a:r>
          </a:p>
          <a:p>
            <a:pPr>
              <a:buFont typeface="Wingdings" pitchFamily="2" charset="2"/>
              <a:buChar char="v"/>
            </a:pPr>
            <a:r>
              <a:rPr lang="en-GB" dirty="0" smtClean="0"/>
              <a:t>blood macrophages (4-8% of circulating leucocytes) and </a:t>
            </a:r>
          </a:p>
          <a:p>
            <a:pPr>
              <a:buFont typeface="Wingdings" pitchFamily="2" charset="2"/>
              <a:buChar char="v"/>
            </a:pPr>
            <a:r>
              <a:rPr lang="en-GB" dirty="0" smtClean="0"/>
              <a:t>tissue macrophages e.g. the macrophages in inflammation, </a:t>
            </a:r>
            <a:r>
              <a:rPr lang="en-GB" dirty="0" err="1" smtClean="0"/>
              <a:t>histiocytes</a:t>
            </a:r>
            <a:r>
              <a:rPr lang="en-GB" dirty="0" smtClean="0"/>
              <a:t> in connective tissues, </a:t>
            </a:r>
            <a:r>
              <a:rPr lang="en-GB" dirty="0" err="1" smtClean="0"/>
              <a:t>Kupffer</a:t>
            </a:r>
            <a:r>
              <a:rPr lang="en-GB" dirty="0" smtClean="0"/>
              <a:t> cells in the liver, </a:t>
            </a:r>
            <a:r>
              <a:rPr lang="en-GB" dirty="0" err="1" smtClean="0"/>
              <a:t>microglial</a:t>
            </a:r>
            <a:r>
              <a:rPr lang="en-GB" dirty="0" smtClean="0"/>
              <a:t> cell in nervous system, alveolar macrophages in lungs, </a:t>
            </a:r>
            <a:r>
              <a:rPr lang="en-GB" dirty="0" err="1" smtClean="0"/>
              <a:t>Langerhan’s</a:t>
            </a:r>
            <a:r>
              <a:rPr lang="en-GB" dirty="0" smtClean="0"/>
              <a:t> cells of the skin and </a:t>
            </a:r>
            <a:r>
              <a:rPr lang="en-GB" dirty="0" err="1" smtClean="0"/>
              <a:t>dendritic</a:t>
            </a:r>
            <a:r>
              <a:rPr lang="en-GB" dirty="0" smtClean="0"/>
              <a:t> cells in lymphoid tissues.</a:t>
            </a:r>
            <a:endParaRPr lang="en-US" dirty="0" smtClean="0"/>
          </a:p>
          <a:p>
            <a:pPr>
              <a:buNone/>
            </a:pPr>
            <a:r>
              <a:rPr lang="en-GB" b="1" dirty="0" smtClean="0"/>
              <a:t>Characteristics</a:t>
            </a:r>
            <a:endParaRPr lang="en-US" dirty="0" smtClean="0"/>
          </a:p>
          <a:p>
            <a:pPr lvl="0"/>
            <a:r>
              <a:rPr lang="en-GB" dirty="0" smtClean="0"/>
              <a:t>Highly phagocytic</a:t>
            </a:r>
            <a:endParaRPr lang="en-US" dirty="0" smtClean="0"/>
          </a:p>
          <a:p>
            <a:pPr lvl="0"/>
            <a:r>
              <a:rPr lang="en-GB" dirty="0" smtClean="0"/>
              <a:t>Mobile</a:t>
            </a:r>
            <a:endParaRPr lang="en-US" dirty="0" smtClean="0"/>
          </a:p>
          <a:p>
            <a:pPr lvl="0"/>
            <a:r>
              <a:rPr lang="en-GB" dirty="0" smtClean="0"/>
              <a:t>Weak </a:t>
            </a:r>
            <a:r>
              <a:rPr lang="en-GB" dirty="0" err="1" smtClean="0"/>
              <a:t>chemotatic</a:t>
            </a:r>
            <a:r>
              <a:rPr lang="en-GB" dirty="0" smtClean="0"/>
              <a:t> response</a:t>
            </a:r>
            <a:endParaRPr lang="en-US" dirty="0" smtClean="0"/>
          </a:p>
          <a:p>
            <a:pPr lvl="0"/>
            <a:r>
              <a:rPr lang="en-GB" dirty="0" smtClean="0"/>
              <a:t>Digestive enzymes (Lipase destroys protective fatty shell of bacteria e.g. TB)</a:t>
            </a:r>
            <a:endParaRPr lang="en-US" dirty="0" smtClean="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62500" lnSpcReduction="20000"/>
          </a:bodyPr>
          <a:lstStyle/>
          <a:p>
            <a:pPr hangingPunct="0">
              <a:buNone/>
            </a:pPr>
            <a:r>
              <a:rPr lang="en-GB" sz="3200" b="1" dirty="0" smtClean="0"/>
              <a:t>THE MACROPHAGE</a:t>
            </a:r>
            <a:endParaRPr lang="en-US" sz="3200" b="1" dirty="0" smtClean="0"/>
          </a:p>
          <a:p>
            <a:pPr hangingPunct="0"/>
            <a:r>
              <a:rPr lang="en-GB" sz="3200" dirty="0" smtClean="0"/>
              <a:t>The macrophage is a bigger cell with increased granules, mitochondria and metabolic activity.</a:t>
            </a:r>
            <a:endParaRPr lang="en-US" sz="3200" dirty="0" smtClean="0"/>
          </a:p>
          <a:p>
            <a:pPr>
              <a:buNone/>
            </a:pPr>
            <a:r>
              <a:rPr lang="en-GB" sz="3200" b="1" dirty="0" smtClean="0"/>
              <a:t>Functions of Macrophages</a:t>
            </a:r>
            <a:endParaRPr lang="en-US" sz="3200" dirty="0" smtClean="0"/>
          </a:p>
          <a:p>
            <a:pPr lvl="0"/>
            <a:r>
              <a:rPr lang="en-GB" sz="3200" dirty="0" smtClean="0"/>
              <a:t>Antimicrobial defence – destroy microbes especially intracellular microbes by phagocytosis (cell eating) and </a:t>
            </a:r>
            <a:r>
              <a:rPr lang="en-GB" sz="3200" dirty="0" err="1" smtClean="0"/>
              <a:t>pinocytosis</a:t>
            </a:r>
            <a:r>
              <a:rPr lang="en-GB" sz="3200" dirty="0" smtClean="0"/>
              <a:t> (cell drinking)</a:t>
            </a:r>
            <a:endParaRPr lang="en-US" sz="3200" dirty="0" smtClean="0"/>
          </a:p>
          <a:p>
            <a:pPr lvl="0"/>
            <a:r>
              <a:rPr lang="en-GB" sz="3200" dirty="0" smtClean="0"/>
              <a:t>Immunological functions – take up and degrade antigens into short polypeptides easily expressed on surface</a:t>
            </a:r>
            <a:endParaRPr lang="en-US" sz="3200" dirty="0" smtClean="0"/>
          </a:p>
          <a:p>
            <a:pPr lvl="0"/>
            <a:r>
              <a:rPr lang="en-GB" sz="3200" dirty="0" smtClean="0"/>
              <a:t>Cellular immunity </a:t>
            </a:r>
            <a:endParaRPr lang="en-US" sz="3200" dirty="0" smtClean="0"/>
          </a:p>
          <a:p>
            <a:pPr lvl="0"/>
            <a:r>
              <a:rPr lang="en-GB" sz="3200" dirty="0" err="1" smtClean="0"/>
              <a:t>Antitumour</a:t>
            </a:r>
            <a:r>
              <a:rPr lang="en-GB" sz="3200" dirty="0" smtClean="0"/>
              <a:t> activity</a:t>
            </a:r>
            <a:endParaRPr lang="en-US" sz="3200" dirty="0" smtClean="0"/>
          </a:p>
          <a:p>
            <a:pPr lvl="0"/>
            <a:r>
              <a:rPr lang="en-GB" sz="3200" dirty="0" smtClean="0"/>
              <a:t>Control of </a:t>
            </a:r>
            <a:r>
              <a:rPr lang="en-GB" sz="3200" dirty="0" err="1" smtClean="0"/>
              <a:t>granulopeisis</a:t>
            </a:r>
            <a:r>
              <a:rPr lang="en-GB" sz="3200" dirty="0" smtClean="0"/>
              <a:t> (Colony-stimulating factor)</a:t>
            </a:r>
            <a:endParaRPr lang="en-US" sz="3200" dirty="0" smtClean="0"/>
          </a:p>
          <a:p>
            <a:pPr lvl="0"/>
            <a:r>
              <a:rPr lang="en-GB" sz="3200" dirty="0" smtClean="0"/>
              <a:t>Control of </a:t>
            </a:r>
            <a:r>
              <a:rPr lang="en-GB" sz="3200" dirty="0" err="1" smtClean="0"/>
              <a:t>erythropoeisis</a:t>
            </a:r>
            <a:endParaRPr lang="en-US" sz="3200" dirty="0" smtClean="0"/>
          </a:p>
          <a:p>
            <a:pPr lvl="0"/>
            <a:r>
              <a:rPr lang="en-GB" sz="3200" dirty="0" smtClean="0"/>
              <a:t>Secretory activity for: </a:t>
            </a:r>
            <a:r>
              <a:rPr lang="en-GB" sz="2800" dirty="0" smtClean="0"/>
              <a:t>Lysosomal enzymes</a:t>
            </a:r>
            <a:r>
              <a:rPr lang="en-US" sz="2800" dirty="0" smtClean="0"/>
              <a:t>, </a:t>
            </a:r>
            <a:r>
              <a:rPr lang="en-GB" sz="2800" dirty="0" smtClean="0"/>
              <a:t>Plasminogen activator</a:t>
            </a:r>
            <a:r>
              <a:rPr lang="en-US" sz="2800" dirty="0" smtClean="0"/>
              <a:t>, </a:t>
            </a:r>
            <a:r>
              <a:rPr lang="en-GB" sz="2800" dirty="0" smtClean="0"/>
              <a:t>Plasminogen inhibitors</a:t>
            </a:r>
            <a:r>
              <a:rPr lang="en-US" sz="2800" dirty="0" smtClean="0"/>
              <a:t>, </a:t>
            </a:r>
            <a:r>
              <a:rPr lang="en-GB" sz="2800" dirty="0" smtClean="0"/>
              <a:t>Complement components</a:t>
            </a:r>
            <a:endParaRPr lang="en-US" sz="2800" dirty="0" smtClean="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62500" lnSpcReduction="20000"/>
          </a:bodyPr>
          <a:lstStyle/>
          <a:p>
            <a:pPr hangingPunct="0">
              <a:buNone/>
            </a:pPr>
            <a:r>
              <a:rPr lang="en-GB" b="1" dirty="0" smtClean="0"/>
              <a:t>3. LYMPHOCYTES</a:t>
            </a:r>
            <a:endParaRPr lang="en-US" dirty="0" smtClean="0"/>
          </a:p>
          <a:p>
            <a:r>
              <a:rPr lang="en-GB" dirty="0" smtClean="0"/>
              <a:t>Lymphocytes are the second most numerous of the circulating leucocytes (20 – 45%) and are released by lymph nodes onto blood stream. </a:t>
            </a:r>
          </a:p>
          <a:p>
            <a:r>
              <a:rPr lang="en-GB" dirty="0" smtClean="0"/>
              <a:t>They are found in the lymph nodes, spleen, thymus, lymphoid follicles, tonsils, intestines and bone marrow. </a:t>
            </a:r>
          </a:p>
          <a:p>
            <a:r>
              <a:rPr lang="en-GB" dirty="0" smtClean="0"/>
              <a:t>Bone marrow is specific cells in the immune system. There are usually T and B-lymphocytes. </a:t>
            </a:r>
          </a:p>
          <a:p>
            <a:r>
              <a:rPr lang="en-GB" dirty="0" smtClean="0"/>
              <a:t>Lymphocytes are present in large numbers in non-</a:t>
            </a:r>
            <a:r>
              <a:rPr lang="en-GB" dirty="0" err="1" smtClean="0"/>
              <a:t>suppurative</a:t>
            </a:r>
            <a:r>
              <a:rPr lang="en-GB" dirty="0" smtClean="0"/>
              <a:t> types of chronic inflammation.</a:t>
            </a:r>
            <a:endParaRPr lang="en-US" dirty="0" smtClean="0"/>
          </a:p>
          <a:p>
            <a:pPr>
              <a:buNone/>
            </a:pPr>
            <a:r>
              <a:rPr lang="en-GB" b="1" dirty="0" smtClean="0"/>
              <a:t>Characteristics</a:t>
            </a:r>
            <a:endParaRPr lang="en-US" dirty="0" smtClean="0"/>
          </a:p>
          <a:p>
            <a:pPr lvl="0"/>
            <a:r>
              <a:rPr lang="en-GB" dirty="0" smtClean="0"/>
              <a:t>Not phagocytic</a:t>
            </a:r>
            <a:endParaRPr lang="en-US" dirty="0" smtClean="0"/>
          </a:p>
          <a:p>
            <a:pPr lvl="0"/>
            <a:r>
              <a:rPr lang="en-GB" dirty="0" smtClean="0"/>
              <a:t>Do not adhere to foreign surfaces</a:t>
            </a:r>
            <a:endParaRPr lang="en-US" dirty="0" smtClean="0"/>
          </a:p>
          <a:p>
            <a:pPr lvl="0"/>
            <a:r>
              <a:rPr lang="en-GB" dirty="0" smtClean="0"/>
              <a:t>Weakly </a:t>
            </a:r>
            <a:r>
              <a:rPr lang="en-GB" dirty="0" err="1" smtClean="0"/>
              <a:t>chemotatic</a:t>
            </a:r>
            <a:endParaRPr lang="en-US" dirty="0" smtClean="0"/>
          </a:p>
          <a:p>
            <a:pPr lvl="0"/>
            <a:r>
              <a:rPr lang="en-GB" dirty="0" smtClean="0"/>
              <a:t>Motile (no direction)</a:t>
            </a:r>
            <a:r>
              <a:rPr lang="en-GB" b="1" dirty="0" smtClean="0"/>
              <a:t/>
            </a:r>
            <a:br>
              <a:rPr lang="en-GB" b="1" dirty="0" smtClean="0"/>
            </a:b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a:bodyPr>
          <a:lstStyle/>
          <a:p>
            <a:pPr hangingPunct="0">
              <a:buNone/>
            </a:pPr>
            <a:r>
              <a:rPr lang="en-GB" b="1" dirty="0" smtClean="0"/>
              <a:t>4. PLASMA CELLS</a:t>
            </a:r>
            <a:r>
              <a:rPr lang="en-GB" dirty="0" smtClean="0"/>
              <a:t> </a:t>
            </a:r>
            <a:endParaRPr lang="en-US" dirty="0" smtClean="0"/>
          </a:p>
          <a:p>
            <a:r>
              <a:rPr lang="en-GB" dirty="0" smtClean="0"/>
              <a:t>Plasma cells are protein factories derived from B-lymphocytes and produce antibodies after exposure to antigen forming memory cells. </a:t>
            </a:r>
          </a:p>
          <a:p>
            <a:r>
              <a:rPr lang="en-GB" dirty="0" smtClean="0"/>
              <a:t>They are regularly present in the bone marrow but not seen in peripheral blood. They lead to invasion of offending agents. </a:t>
            </a:r>
          </a:p>
          <a:p>
            <a:r>
              <a:rPr lang="en-GB" dirty="0" smtClean="0"/>
              <a:t>Plasma cells are increased in prolonged infections with immunological responses e.g. syphilis, rheumatoid arthritis, tuberculosis and hypersensitivity states </a:t>
            </a:r>
            <a:endParaRPr lang="en-US" dirty="0" smtClean="0"/>
          </a:p>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85000" lnSpcReduction="20000"/>
          </a:bodyPr>
          <a:lstStyle/>
          <a:p>
            <a:pPr hangingPunct="0">
              <a:buNone/>
            </a:pPr>
            <a:r>
              <a:rPr lang="en-GB" b="1" dirty="0" smtClean="0"/>
              <a:t>5. MAST CELLS AND </a:t>
            </a:r>
            <a:r>
              <a:rPr lang="en-GB" dirty="0" smtClean="0"/>
              <a:t> </a:t>
            </a:r>
            <a:r>
              <a:rPr lang="en-GB" b="1" dirty="0" smtClean="0"/>
              <a:t>RETICULO-ENDOTHELIAL SYSTEM AND GIANT CELLS</a:t>
            </a:r>
            <a:endParaRPr lang="en-US" b="1" dirty="0" smtClean="0"/>
          </a:p>
          <a:p>
            <a:r>
              <a:rPr lang="en-GB" dirty="0" smtClean="0"/>
              <a:t>Mast cells are large cells in connective tissue with very granular cytoplasm. </a:t>
            </a:r>
          </a:p>
          <a:p>
            <a:r>
              <a:rPr lang="en-GB" dirty="0" smtClean="0"/>
              <a:t>Mast cell granules release histamine, serotonin, PAF and </a:t>
            </a:r>
            <a:r>
              <a:rPr lang="en-GB" dirty="0" err="1" smtClean="0"/>
              <a:t>Eosinophil-chemotatic</a:t>
            </a:r>
            <a:r>
              <a:rPr lang="en-GB" dirty="0" smtClean="0"/>
              <a:t> factor of anaphylaxis (ECF-A). </a:t>
            </a:r>
          </a:p>
          <a:p>
            <a:r>
              <a:rPr lang="en-GB" dirty="0" smtClean="0"/>
              <a:t>Mast cells respond to a number of stimuli: - drugs, bacterial toxins. </a:t>
            </a:r>
          </a:p>
          <a:p>
            <a:r>
              <a:rPr lang="en-GB" dirty="0" smtClean="0"/>
              <a:t>They are useful in formation of </a:t>
            </a:r>
            <a:r>
              <a:rPr lang="en-GB" dirty="0" err="1" smtClean="0"/>
              <a:t>arachidonic</a:t>
            </a:r>
            <a:r>
              <a:rPr lang="en-GB" dirty="0" smtClean="0"/>
              <a:t> acid </a:t>
            </a:r>
            <a:endParaRPr lang="en-US" dirty="0" smtClean="0"/>
          </a:p>
          <a:p>
            <a:pPr>
              <a:buNone/>
            </a:pPr>
            <a:r>
              <a:rPr lang="en-GB" b="1" dirty="0" smtClean="0"/>
              <a:t>GIANT CELLS</a:t>
            </a:r>
            <a:endParaRPr lang="en-US" dirty="0" smtClean="0"/>
          </a:p>
          <a:p>
            <a:r>
              <a:rPr lang="en-GB" dirty="0" smtClean="0"/>
              <a:t>Giant cells are fused macrophages that have failed to remove foreign particles.</a:t>
            </a:r>
            <a:endParaRPr lang="en-US" dirty="0" smtClean="0"/>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7500" lnSpcReduction="20000"/>
          </a:bodyPr>
          <a:lstStyle/>
          <a:p>
            <a:pPr hangingPunct="0">
              <a:buNone/>
            </a:pPr>
            <a:r>
              <a:rPr lang="en-GB" b="1" dirty="0" smtClean="0"/>
              <a:t>PLATELETS (THROMBOCYTES)</a:t>
            </a:r>
            <a:endParaRPr lang="en-US" dirty="0" smtClean="0"/>
          </a:p>
          <a:p>
            <a:r>
              <a:rPr lang="en-GB" dirty="0" smtClean="0"/>
              <a:t>Platelets develop from the stem – </a:t>
            </a:r>
            <a:r>
              <a:rPr lang="en-GB" dirty="0" err="1" smtClean="0"/>
              <a:t>megakaryocytes</a:t>
            </a:r>
            <a:r>
              <a:rPr lang="en-GB" dirty="0" smtClean="0"/>
              <a:t> within a period of 10 days. </a:t>
            </a:r>
          </a:p>
          <a:p>
            <a:r>
              <a:rPr lang="en-GB" dirty="0" smtClean="0"/>
              <a:t>The normal platelet count is </a:t>
            </a:r>
            <a:r>
              <a:rPr lang="en-GB" b="1" dirty="0" smtClean="0"/>
              <a:t>150- 400 x 10</a:t>
            </a:r>
            <a:r>
              <a:rPr lang="en-GB" b="1" baseline="30000" dirty="0" smtClean="0"/>
              <a:t>9</a:t>
            </a:r>
            <a:r>
              <a:rPr lang="en-GB" b="1" dirty="0" smtClean="0"/>
              <a:t>/L</a:t>
            </a:r>
            <a:r>
              <a:rPr lang="en-GB" dirty="0" smtClean="0"/>
              <a:t>.  Platelets have a life span of 5– 10 days before being destroyed by the spleen and liver.</a:t>
            </a:r>
            <a:endParaRPr lang="en-US" dirty="0" smtClean="0"/>
          </a:p>
          <a:p>
            <a:r>
              <a:rPr lang="en-GB" dirty="0" smtClean="0"/>
              <a:t>Platelets are small, nearly colourless bodies, 2 -4um in diameter and lack the nucleus. </a:t>
            </a:r>
          </a:p>
          <a:p>
            <a:r>
              <a:rPr lang="en-GB" dirty="0" smtClean="0"/>
              <a:t>They are capable of amoebic movement. </a:t>
            </a:r>
          </a:p>
          <a:p>
            <a:r>
              <a:rPr lang="en-GB" dirty="0" smtClean="0"/>
              <a:t>They have three important physical properties – agglutination, adhesiveness and aggregation. </a:t>
            </a:r>
          </a:p>
          <a:p>
            <a:r>
              <a:rPr lang="en-GB" dirty="0" smtClean="0"/>
              <a:t>Platelets play an important role in both haemostasis and blood clotting (coagulation). </a:t>
            </a:r>
            <a:endParaRPr lang="en-US" dirty="0" smtClean="0"/>
          </a:p>
          <a:p>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85000" lnSpcReduction="20000"/>
          </a:bodyPr>
          <a:lstStyle/>
          <a:p>
            <a:pPr>
              <a:buNone/>
            </a:pPr>
            <a:r>
              <a:rPr lang="en-GB" b="1" dirty="0" smtClean="0"/>
              <a:t>Function</a:t>
            </a:r>
            <a:endParaRPr lang="en-US" dirty="0" smtClean="0"/>
          </a:p>
          <a:p>
            <a:pPr lvl="0"/>
            <a:r>
              <a:rPr lang="en-GB" dirty="0" smtClean="0"/>
              <a:t>Help maintain integrity of the vascular endothelium</a:t>
            </a:r>
            <a:endParaRPr lang="en-US" dirty="0" smtClean="0"/>
          </a:p>
          <a:p>
            <a:pPr lvl="0"/>
            <a:r>
              <a:rPr lang="en-GB" dirty="0" smtClean="0"/>
              <a:t>Forms primary haemostatic plug following injury</a:t>
            </a:r>
            <a:endParaRPr lang="en-US" dirty="0" smtClean="0"/>
          </a:p>
          <a:p>
            <a:pPr lvl="0"/>
            <a:r>
              <a:rPr lang="en-GB" dirty="0" smtClean="0"/>
              <a:t>Activate blood coagulation system</a:t>
            </a:r>
            <a:endParaRPr lang="en-US" dirty="0" smtClean="0"/>
          </a:p>
          <a:p>
            <a:pPr lvl="0"/>
            <a:r>
              <a:rPr lang="en-GB" dirty="0" smtClean="0"/>
              <a:t>Provide mediators for vessel repair, inflammation, regulation of vascular toxicity</a:t>
            </a:r>
            <a:endParaRPr lang="en-US" dirty="0" smtClean="0"/>
          </a:p>
          <a:p>
            <a:pPr lvl="0"/>
            <a:r>
              <a:rPr lang="en-GB" dirty="0" smtClean="0"/>
              <a:t>Platelet disorders include: -</a:t>
            </a:r>
            <a:endParaRPr lang="en-US" dirty="0" smtClean="0"/>
          </a:p>
          <a:p>
            <a:pPr lvl="0">
              <a:buFont typeface="Wingdings" pitchFamily="2" charset="2"/>
              <a:buChar char="v"/>
            </a:pPr>
            <a:r>
              <a:rPr lang="en-GB" dirty="0" err="1" smtClean="0"/>
              <a:t>Thrombocytosis</a:t>
            </a:r>
            <a:r>
              <a:rPr lang="en-GB" dirty="0" smtClean="0"/>
              <a:t> – increased platelets count (reactive)</a:t>
            </a:r>
            <a:endParaRPr lang="en-US" dirty="0" smtClean="0"/>
          </a:p>
          <a:p>
            <a:pPr lvl="0">
              <a:buFont typeface="Wingdings" pitchFamily="2" charset="2"/>
              <a:buChar char="v"/>
            </a:pPr>
            <a:r>
              <a:rPr lang="en-GB" dirty="0" err="1" smtClean="0"/>
              <a:t>Thrombocythaemia</a:t>
            </a:r>
            <a:r>
              <a:rPr lang="en-GB" dirty="0" smtClean="0"/>
              <a:t> – increased platelet count (neoplastic)</a:t>
            </a:r>
            <a:endParaRPr lang="en-US" dirty="0" smtClean="0"/>
          </a:p>
          <a:p>
            <a:pPr lvl="0">
              <a:buFont typeface="Wingdings" pitchFamily="2" charset="2"/>
              <a:buChar char="v"/>
            </a:pPr>
            <a:r>
              <a:rPr lang="en-GB" dirty="0" smtClean="0"/>
              <a:t>Thrombocytopenia – decreased platelet count</a:t>
            </a:r>
            <a:endParaRPr lang="en-US" dirty="0" smtClean="0"/>
          </a:p>
          <a:p>
            <a:pPr lvl="0">
              <a:buFont typeface="Wingdings" pitchFamily="2" charset="2"/>
              <a:buChar char="v"/>
            </a:pPr>
            <a:r>
              <a:rPr lang="en-GB" dirty="0" smtClean="0"/>
              <a:t>Defective function (qualitative platelet disorders)</a:t>
            </a:r>
            <a:endParaRPr lang="en-US" dirty="0" smtClean="0"/>
          </a:p>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Features and effects of inflammation</a:t>
            </a:r>
            <a:endParaRPr lang="en-US" dirty="0"/>
          </a:p>
        </p:txBody>
      </p:sp>
      <p:sp>
        <p:nvSpPr>
          <p:cNvPr id="6" name="Content Placeholder 5"/>
          <p:cNvSpPr>
            <a:spLocks noGrp="1"/>
          </p:cNvSpPr>
          <p:nvPr>
            <p:ph sz="quarter" idx="1"/>
          </p:nvPr>
        </p:nvSpPr>
        <p:spPr/>
        <p:txBody>
          <a:bodyPr>
            <a:normAutofit fontScale="92500"/>
          </a:bodyPr>
          <a:lstStyle/>
          <a:p>
            <a:pPr>
              <a:buFont typeface="Wingdings" pitchFamily="2" charset="2"/>
              <a:buChar char="v"/>
            </a:pPr>
            <a:r>
              <a:rPr lang="en-GB" dirty="0" smtClean="0"/>
              <a:t>At the end of the lesson the leaner should be able to: -</a:t>
            </a:r>
            <a:endParaRPr lang="en-US" dirty="0" smtClean="0"/>
          </a:p>
          <a:p>
            <a:pPr lvl="0"/>
            <a:r>
              <a:rPr lang="en-GB" dirty="0" smtClean="0"/>
              <a:t>Describe the cardinal signs of inflammation</a:t>
            </a:r>
            <a:endParaRPr lang="en-US" dirty="0" smtClean="0"/>
          </a:p>
          <a:p>
            <a:pPr lvl="0"/>
            <a:r>
              <a:rPr lang="en-GB" dirty="0" smtClean="0"/>
              <a:t>Describe the macroscopic and  microscopic features of acute inflammation </a:t>
            </a:r>
            <a:endParaRPr lang="en-US" dirty="0" smtClean="0"/>
          </a:p>
          <a:p>
            <a:pPr lvl="0"/>
            <a:r>
              <a:rPr lang="en-GB" dirty="0" smtClean="0"/>
              <a:t>Describe the systemic features of inflammation </a:t>
            </a:r>
            <a:endParaRPr lang="en-US" dirty="0" smtClean="0"/>
          </a:p>
          <a:p>
            <a:pPr lvl="0"/>
            <a:r>
              <a:rPr lang="en-GB" dirty="0" smtClean="0"/>
              <a:t>Explain  the beneficial and harmful effects of inflammation </a:t>
            </a:r>
            <a:endParaRPr lang="en-US" dirty="0" smtClean="0"/>
          </a:p>
          <a:p>
            <a:pPr lvl="0"/>
            <a:r>
              <a:rPr lang="en-GB" dirty="0" smtClean="0"/>
              <a:t>Discuss consequences of defective or excessive inflammation</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lnSpcReduction="10000"/>
          </a:bodyPr>
          <a:lstStyle/>
          <a:p>
            <a:pPr lvl="0">
              <a:buFont typeface="Wingdings" pitchFamily="2" charset="2"/>
              <a:buChar char="v"/>
            </a:pPr>
            <a:r>
              <a:rPr lang="en-GB" sz="3200" dirty="0" smtClean="0"/>
              <a:t>Micro-organisms (infective agents) - Very important causes</a:t>
            </a:r>
            <a:endParaRPr lang="en-US" sz="3200" dirty="0" smtClean="0"/>
          </a:p>
          <a:p>
            <a:pPr lvl="0"/>
            <a:r>
              <a:rPr lang="en-GB" sz="3200" dirty="0" smtClean="0"/>
              <a:t>Release exotoxins and endotoxins</a:t>
            </a:r>
            <a:endParaRPr lang="en-US" sz="3200" dirty="0" smtClean="0"/>
          </a:p>
          <a:p>
            <a:pPr lvl="0"/>
            <a:r>
              <a:rPr lang="en-GB" sz="3200" dirty="0" smtClean="0"/>
              <a:t>Can be: </a:t>
            </a:r>
            <a:endParaRPr lang="en-US" sz="3200" dirty="0" smtClean="0"/>
          </a:p>
          <a:p>
            <a:pPr lvl="1"/>
            <a:r>
              <a:rPr lang="en-GB" sz="2800" dirty="0" smtClean="0"/>
              <a:t>Bacteria</a:t>
            </a:r>
            <a:endParaRPr lang="en-US" sz="2800" dirty="0" smtClean="0"/>
          </a:p>
          <a:p>
            <a:pPr lvl="1"/>
            <a:r>
              <a:rPr lang="en-GB" sz="2800" dirty="0" smtClean="0"/>
              <a:t>Viruses</a:t>
            </a:r>
            <a:endParaRPr lang="en-US" sz="2800" dirty="0" smtClean="0"/>
          </a:p>
          <a:p>
            <a:pPr lvl="1"/>
            <a:r>
              <a:rPr lang="en-GB" sz="2800" dirty="0" smtClean="0"/>
              <a:t>Fungi</a:t>
            </a:r>
            <a:endParaRPr lang="en-US" sz="2800" dirty="0" smtClean="0"/>
          </a:p>
          <a:p>
            <a:pPr lvl="1"/>
            <a:r>
              <a:rPr lang="en-GB" sz="2800" dirty="0" smtClean="0"/>
              <a:t>Parasites</a:t>
            </a:r>
            <a:endParaRPr lang="en-US" sz="2800" dirty="0" smtClean="0"/>
          </a:p>
          <a:p>
            <a:pPr lvl="1"/>
            <a:r>
              <a:rPr lang="en-GB" sz="2800" dirty="0" smtClean="0"/>
              <a:t>Rickettsia</a:t>
            </a:r>
            <a:endParaRPr lang="en-US" sz="2800" dirty="0" smtClean="0"/>
          </a:p>
          <a:p>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a:t>
            </a:r>
            <a:endParaRPr lang="en-US" dirty="0"/>
          </a:p>
        </p:txBody>
      </p:sp>
      <p:sp>
        <p:nvSpPr>
          <p:cNvPr id="6" name="Content Placeholder 5"/>
          <p:cNvSpPr>
            <a:spLocks noGrp="1"/>
          </p:cNvSpPr>
          <p:nvPr>
            <p:ph sz="quarter" idx="1"/>
          </p:nvPr>
        </p:nvSpPr>
        <p:spPr/>
        <p:txBody>
          <a:bodyPr>
            <a:normAutofit fontScale="85000" lnSpcReduction="20000"/>
          </a:bodyPr>
          <a:lstStyle/>
          <a:p>
            <a:r>
              <a:rPr lang="en-GB" dirty="0" smtClean="0"/>
              <a:t>The basis of the early stages of acute inflammation involves 3 processes of changes in vascular calibre and flow, increased vascular permeability </a:t>
            </a:r>
            <a:endParaRPr lang="en-US" dirty="0" smtClean="0"/>
          </a:p>
          <a:p>
            <a:pPr lvl="0">
              <a:buFont typeface="Wingdings" pitchFamily="2" charset="2"/>
              <a:buChar char="v"/>
            </a:pPr>
            <a:r>
              <a:rPr lang="en-GB" dirty="0" smtClean="0"/>
              <a:t>Redness (</a:t>
            </a:r>
            <a:r>
              <a:rPr lang="en-GB" i="1" dirty="0" err="1" smtClean="0"/>
              <a:t>Rubor</a:t>
            </a:r>
            <a:r>
              <a:rPr lang="en-GB" i="1" dirty="0" smtClean="0"/>
              <a:t>)</a:t>
            </a:r>
            <a:endParaRPr lang="en-US" i="1" dirty="0" smtClean="0"/>
          </a:p>
          <a:p>
            <a:pPr lvl="0">
              <a:buFont typeface="Wingdings" pitchFamily="2" charset="2"/>
              <a:buChar char="v"/>
            </a:pPr>
            <a:r>
              <a:rPr lang="en-GB" dirty="0" smtClean="0"/>
              <a:t>Swelling (</a:t>
            </a:r>
            <a:r>
              <a:rPr lang="en-GB" i="1" dirty="0" err="1" smtClean="0"/>
              <a:t>Tumor</a:t>
            </a:r>
            <a:r>
              <a:rPr lang="en-GB" i="1" dirty="0" smtClean="0"/>
              <a:t>)</a:t>
            </a:r>
            <a:endParaRPr lang="en-US" i="1" dirty="0" smtClean="0"/>
          </a:p>
          <a:p>
            <a:pPr lvl="0">
              <a:buFont typeface="Wingdings" pitchFamily="2" charset="2"/>
              <a:buChar char="v"/>
            </a:pPr>
            <a:r>
              <a:rPr lang="en-GB" dirty="0" smtClean="0"/>
              <a:t>Heat  (</a:t>
            </a:r>
            <a:r>
              <a:rPr lang="en-GB" i="1" dirty="0" err="1" smtClean="0"/>
              <a:t>Calor</a:t>
            </a:r>
            <a:r>
              <a:rPr lang="en-GB" i="1" dirty="0" smtClean="0"/>
              <a:t>)</a:t>
            </a:r>
            <a:endParaRPr lang="en-US" i="1" dirty="0" smtClean="0"/>
          </a:p>
          <a:p>
            <a:pPr lvl="0">
              <a:buFont typeface="Wingdings" pitchFamily="2" charset="2"/>
              <a:buChar char="v"/>
            </a:pPr>
            <a:r>
              <a:rPr lang="en-GB" dirty="0" smtClean="0"/>
              <a:t>Pain (</a:t>
            </a:r>
            <a:r>
              <a:rPr lang="en-GB" i="1" dirty="0" err="1" smtClean="0"/>
              <a:t>Dolor</a:t>
            </a:r>
            <a:r>
              <a:rPr lang="en-GB" i="1" dirty="0" smtClean="0"/>
              <a:t>)</a:t>
            </a:r>
            <a:endParaRPr lang="en-US" i="1" dirty="0" smtClean="0"/>
          </a:p>
          <a:p>
            <a:pPr lvl="0">
              <a:buFont typeface="Wingdings" pitchFamily="2" charset="2"/>
              <a:buChar char="v"/>
            </a:pPr>
            <a:r>
              <a:rPr lang="en-GB" dirty="0" smtClean="0"/>
              <a:t>Loss of function (</a:t>
            </a:r>
            <a:r>
              <a:rPr lang="en-GB" i="1" dirty="0" err="1" smtClean="0"/>
              <a:t>functio</a:t>
            </a:r>
            <a:r>
              <a:rPr lang="en-GB" i="1" dirty="0" smtClean="0"/>
              <a:t> </a:t>
            </a:r>
            <a:r>
              <a:rPr lang="en-GB" i="1" dirty="0" err="1" smtClean="0"/>
              <a:t>laesa</a:t>
            </a:r>
            <a:r>
              <a:rPr lang="en-GB" i="1" dirty="0" smtClean="0"/>
              <a:t>)</a:t>
            </a:r>
            <a:endParaRPr lang="en-US" dirty="0" smtClean="0"/>
          </a:p>
          <a:p>
            <a:pPr lvl="0">
              <a:buNone/>
            </a:pPr>
            <a:r>
              <a:rPr lang="en-GB" b="1" dirty="0" smtClean="0"/>
              <a:t>REDNESS </a:t>
            </a:r>
            <a:endParaRPr lang="en-US" dirty="0" smtClean="0"/>
          </a:p>
          <a:p>
            <a:r>
              <a:rPr lang="en-GB" dirty="0" smtClean="0"/>
              <a:t>Redness results from gross and persistent vasodilatation of all small blood vessels within the injured region leading to increased blood flow</a:t>
            </a:r>
            <a:endParaRPr lang="en-US" dirty="0" smtClean="0"/>
          </a:p>
          <a:p>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85000" lnSpcReduction="20000"/>
          </a:bodyPr>
          <a:lstStyle/>
          <a:p>
            <a:pPr lvl="0">
              <a:buNone/>
            </a:pPr>
            <a:r>
              <a:rPr lang="en-GB" b="1" dirty="0" smtClean="0"/>
              <a:t>HEAT</a:t>
            </a:r>
            <a:endParaRPr lang="en-US" dirty="0" smtClean="0"/>
          </a:p>
          <a:p>
            <a:r>
              <a:rPr lang="en-GB" dirty="0" smtClean="0"/>
              <a:t>Heat results from increased metabolic demands, increased blood flow delivering blood at core temperature to areas e.g. the skin which are normally at a lower temperature. </a:t>
            </a:r>
          </a:p>
          <a:p>
            <a:r>
              <a:rPr lang="en-GB" dirty="0" smtClean="0"/>
              <a:t>Inflammation may be accompanied by fever as a result of systemic effects of inflammation.</a:t>
            </a:r>
            <a:endParaRPr lang="en-US" dirty="0" smtClean="0"/>
          </a:p>
          <a:p>
            <a:pPr>
              <a:buNone/>
            </a:pPr>
            <a:r>
              <a:rPr lang="en-GB" b="1" dirty="0" smtClean="0"/>
              <a:t>SWELLING</a:t>
            </a:r>
            <a:endParaRPr lang="en-US" dirty="0" smtClean="0"/>
          </a:p>
          <a:p>
            <a:r>
              <a:rPr lang="en-GB" dirty="0" smtClean="0"/>
              <a:t>Oedema formation caused accumulation of fluid and plasma proteins in the </a:t>
            </a:r>
            <a:r>
              <a:rPr lang="en-GB" dirty="0" err="1" smtClean="0"/>
              <a:t>extravascular</a:t>
            </a:r>
            <a:r>
              <a:rPr lang="en-GB" dirty="0" smtClean="0"/>
              <a:t> spaces due to increased vascular leakage and disruption of  the balance of hydrostatic and osmotic pressure between the intravascular and </a:t>
            </a:r>
            <a:r>
              <a:rPr lang="en-GB" dirty="0" err="1" smtClean="0"/>
              <a:t>extravascular</a:t>
            </a:r>
            <a:r>
              <a:rPr lang="en-GB" dirty="0" smtClean="0"/>
              <a:t> tissues.</a:t>
            </a:r>
            <a:endParaRPr lang="en-US" dirty="0" smtClean="0"/>
          </a:p>
          <a:p>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lnSpcReduction="10000"/>
          </a:bodyPr>
          <a:lstStyle/>
          <a:p>
            <a:pPr>
              <a:buNone/>
            </a:pPr>
            <a:r>
              <a:rPr lang="en-GB" b="1" dirty="0" smtClean="0"/>
              <a:t>PAIN</a:t>
            </a:r>
            <a:endParaRPr lang="en-US" dirty="0" smtClean="0"/>
          </a:p>
          <a:p>
            <a:r>
              <a:rPr lang="en-GB" dirty="0" smtClean="0"/>
              <a:t>Pain results from increased firing of sensory afferents in the affected area, increased physical tension/pressure. </a:t>
            </a:r>
          </a:p>
          <a:p>
            <a:r>
              <a:rPr lang="en-GB" dirty="0" smtClean="0"/>
              <a:t>It is also caused by substances/chemical mediators – </a:t>
            </a:r>
            <a:r>
              <a:rPr lang="en-GB" dirty="0" err="1" smtClean="0"/>
              <a:t>bradykinin</a:t>
            </a:r>
            <a:r>
              <a:rPr lang="en-GB" dirty="0" smtClean="0"/>
              <a:t> and serotonin </a:t>
            </a:r>
            <a:endParaRPr lang="en-US" dirty="0" smtClean="0"/>
          </a:p>
          <a:p>
            <a:pPr lvl="0">
              <a:buNone/>
            </a:pPr>
            <a:r>
              <a:rPr lang="en-GB" b="1" dirty="0" smtClean="0"/>
              <a:t>LOSS OF FUNCTION</a:t>
            </a:r>
            <a:endParaRPr lang="en-US" dirty="0" smtClean="0"/>
          </a:p>
          <a:p>
            <a:r>
              <a:rPr lang="en-GB" dirty="0" smtClean="0"/>
              <a:t>Pain causes reflex inhibition of muscular movement and the swelling limits movement. </a:t>
            </a:r>
          </a:p>
          <a:p>
            <a:r>
              <a:rPr lang="en-GB" dirty="0" smtClean="0"/>
              <a:t>The injured or inflamed tissues have reduced metabolic activity</a:t>
            </a:r>
            <a:endParaRPr lang="en-US" dirty="0" smtClean="0"/>
          </a:p>
          <a:p>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
            </a:r>
            <a:br>
              <a:rPr lang="en-GB" b="1" dirty="0" smtClean="0"/>
            </a:br>
            <a:r>
              <a:rPr lang="en-GB" b="1" dirty="0" smtClean="0"/>
              <a:t>Morphologic patterns of acute inflammation</a:t>
            </a:r>
            <a:r>
              <a:rPr lang="en-US" dirty="0" smtClean="0"/>
              <a:t/>
            </a:r>
            <a:br>
              <a:rPr lang="en-US" dirty="0" smtClean="0"/>
            </a:br>
            <a:endParaRPr lang="en-US" dirty="0"/>
          </a:p>
        </p:txBody>
      </p:sp>
      <p:sp>
        <p:nvSpPr>
          <p:cNvPr id="6" name="Content Placeholder 5"/>
          <p:cNvSpPr>
            <a:spLocks noGrp="1"/>
          </p:cNvSpPr>
          <p:nvPr>
            <p:ph sz="quarter" idx="1"/>
          </p:nvPr>
        </p:nvSpPr>
        <p:spPr/>
        <p:txBody>
          <a:bodyPr>
            <a:normAutofit fontScale="85000" lnSpcReduction="20000"/>
          </a:bodyPr>
          <a:lstStyle/>
          <a:p>
            <a:pPr>
              <a:buNone/>
            </a:pPr>
            <a:r>
              <a:rPr lang="en-GB" b="1" dirty="0" smtClean="0"/>
              <a:t>MACROSCOPIC APPEARANCE (FEATURES)</a:t>
            </a:r>
            <a:endParaRPr lang="en-US" dirty="0" smtClean="0"/>
          </a:p>
          <a:p>
            <a:pPr>
              <a:buNone/>
            </a:pPr>
            <a:r>
              <a:rPr lang="en-GB" dirty="0" smtClean="0"/>
              <a:t>The appearance varies depending on: -</a:t>
            </a:r>
            <a:endParaRPr lang="en-US" dirty="0" smtClean="0"/>
          </a:p>
          <a:p>
            <a:pPr lvl="0"/>
            <a:r>
              <a:rPr lang="en-GB" dirty="0" smtClean="0"/>
              <a:t>Magnitude of fluid formed</a:t>
            </a:r>
            <a:endParaRPr lang="en-US" dirty="0" smtClean="0"/>
          </a:p>
          <a:p>
            <a:pPr lvl="0"/>
            <a:r>
              <a:rPr lang="en-GB" dirty="0" smtClean="0"/>
              <a:t>Magnitude of cellular response</a:t>
            </a:r>
            <a:endParaRPr lang="en-US" dirty="0" smtClean="0"/>
          </a:p>
          <a:p>
            <a:pPr lvl="0"/>
            <a:r>
              <a:rPr lang="en-GB" dirty="0" smtClean="0"/>
              <a:t>Nature of organ involved</a:t>
            </a:r>
            <a:endParaRPr lang="en-US" dirty="0" smtClean="0"/>
          </a:p>
          <a:p>
            <a:pPr lvl="0"/>
            <a:r>
              <a:rPr lang="en-GB" dirty="0" smtClean="0"/>
              <a:t>Texture of affected organ</a:t>
            </a:r>
            <a:endParaRPr lang="en-US" dirty="0" smtClean="0"/>
          </a:p>
          <a:p>
            <a:pPr lvl="0"/>
            <a:r>
              <a:rPr lang="en-GB" dirty="0" smtClean="0"/>
              <a:t>Degree of tissue damage </a:t>
            </a:r>
            <a:endParaRPr lang="en-US" dirty="0" smtClean="0"/>
          </a:p>
          <a:p>
            <a:pPr>
              <a:buNone/>
            </a:pPr>
            <a:r>
              <a:rPr lang="en-GB" dirty="0" smtClean="0"/>
              <a:t>Let us consider the macroscopic appearance in the following: - </a:t>
            </a:r>
            <a:endParaRPr lang="en-US" dirty="0" smtClean="0"/>
          </a:p>
          <a:p>
            <a:pPr lvl="0"/>
            <a:r>
              <a:rPr lang="en-GB" dirty="0" smtClean="0"/>
              <a:t>The skin</a:t>
            </a:r>
            <a:r>
              <a:rPr lang="en-US" dirty="0" smtClean="0"/>
              <a:t>, </a:t>
            </a:r>
            <a:r>
              <a:rPr lang="en-GB" dirty="0" smtClean="0"/>
              <a:t>Serous membranes</a:t>
            </a:r>
            <a:r>
              <a:rPr lang="en-US" dirty="0" smtClean="0"/>
              <a:t>, </a:t>
            </a:r>
            <a:r>
              <a:rPr lang="en-GB" dirty="0" smtClean="0"/>
              <a:t>Mucous membranes</a:t>
            </a:r>
            <a:r>
              <a:rPr lang="en-US" dirty="0" smtClean="0"/>
              <a:t>, </a:t>
            </a:r>
            <a:r>
              <a:rPr lang="en-GB" dirty="0" smtClean="0"/>
              <a:t>Solid organs</a:t>
            </a:r>
            <a:r>
              <a:rPr lang="en-US" dirty="0" smtClean="0"/>
              <a:t>, </a:t>
            </a:r>
            <a:r>
              <a:rPr lang="en-GB" dirty="0" smtClean="0"/>
              <a:t>Lungs </a:t>
            </a:r>
            <a:br>
              <a:rPr lang="en-GB" dirty="0" smtClean="0"/>
            </a:b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0000" lnSpcReduction="20000"/>
          </a:bodyPr>
          <a:lstStyle/>
          <a:p>
            <a:pPr hangingPunct="0">
              <a:buNone/>
            </a:pPr>
            <a:r>
              <a:rPr lang="en-GB" b="1" dirty="0" smtClean="0"/>
              <a:t>1. THE SKIN</a:t>
            </a:r>
            <a:endParaRPr lang="en-US" b="1" dirty="0" smtClean="0"/>
          </a:p>
          <a:p>
            <a:pPr>
              <a:buNone/>
            </a:pPr>
            <a:r>
              <a:rPr lang="en-GB" b="1" dirty="0" smtClean="0"/>
              <a:t>Mild inflammation</a:t>
            </a:r>
            <a:endParaRPr lang="en-US" dirty="0" smtClean="0"/>
          </a:p>
          <a:p>
            <a:pPr lvl="0"/>
            <a:r>
              <a:rPr lang="en-GB" dirty="0" smtClean="0"/>
              <a:t>The skin is the basis of the cardinal signs (all the cardinal signs of inflammation are exhibited)</a:t>
            </a:r>
            <a:endParaRPr lang="en-US" dirty="0" smtClean="0"/>
          </a:p>
          <a:p>
            <a:pPr>
              <a:buNone/>
            </a:pPr>
            <a:r>
              <a:rPr lang="en-GB" b="1" dirty="0" smtClean="0"/>
              <a:t>Severe inflammation</a:t>
            </a:r>
            <a:endParaRPr lang="en-US" dirty="0" smtClean="0"/>
          </a:p>
          <a:p>
            <a:r>
              <a:rPr lang="en-GB" dirty="0" smtClean="0"/>
              <a:t>There is increased accumulation of exudate locally (</a:t>
            </a:r>
            <a:r>
              <a:rPr lang="en-GB" b="1" dirty="0" smtClean="0"/>
              <a:t>Blisters</a:t>
            </a:r>
            <a:r>
              <a:rPr lang="en-GB" dirty="0" smtClean="0"/>
              <a:t>) </a:t>
            </a:r>
            <a:endParaRPr lang="en-US" dirty="0" smtClean="0"/>
          </a:p>
          <a:p>
            <a:pPr lvl="0"/>
            <a:r>
              <a:rPr lang="en-GB" dirty="0" smtClean="0"/>
              <a:t>Causes loss of a patch of epidermis (Acute inflammatory </a:t>
            </a:r>
            <a:r>
              <a:rPr lang="en-GB" b="1" dirty="0" smtClean="0"/>
              <a:t>ulcer</a:t>
            </a:r>
            <a:r>
              <a:rPr lang="en-GB" dirty="0" smtClean="0"/>
              <a:t>). </a:t>
            </a:r>
          </a:p>
          <a:p>
            <a:pPr lvl="0">
              <a:buFont typeface="Wingdings" pitchFamily="2" charset="2"/>
              <a:buChar char="Ø"/>
            </a:pPr>
            <a:r>
              <a:rPr lang="en-GB" dirty="0" smtClean="0"/>
              <a:t>An ulcer is a local or excavation of the surface of an organ or tissue that is produced by the sloughing (shedding) of inflammatory necrotic tissue. </a:t>
            </a:r>
          </a:p>
          <a:p>
            <a:pPr lvl="0">
              <a:buFont typeface="Wingdings" pitchFamily="2" charset="2"/>
              <a:buChar char="Ø"/>
            </a:pPr>
            <a:r>
              <a:rPr lang="en-GB" dirty="0" smtClean="0"/>
              <a:t>It is common in inflammatory necrosis of the mucosa of the mouth, stomach, intestines or genitourinary tract as well as subcutaneous inflammation of the lower extremities in older persons with circulatory disturbances. </a:t>
            </a:r>
          </a:p>
          <a:p>
            <a:pPr lvl="0">
              <a:buNone/>
            </a:pPr>
            <a:r>
              <a:rPr lang="en-GB" b="1" dirty="0" smtClean="0"/>
              <a:t>Examples</a:t>
            </a:r>
            <a:r>
              <a:rPr lang="en-GB" dirty="0" smtClean="0"/>
              <a:t> peptic ulcer (duodenal and gastric)</a:t>
            </a:r>
            <a:endParaRPr lang="en-US" dirty="0" smtClean="0"/>
          </a:p>
          <a:p>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0000" lnSpcReduction="20000"/>
          </a:bodyPr>
          <a:lstStyle/>
          <a:p>
            <a:pPr hangingPunct="0">
              <a:buNone/>
            </a:pPr>
            <a:r>
              <a:rPr lang="en-GB" b="1" dirty="0" smtClean="0"/>
              <a:t>2. SEROUS MEMBRANES</a:t>
            </a:r>
            <a:endParaRPr lang="en-US" dirty="0" smtClean="0"/>
          </a:p>
          <a:p>
            <a:r>
              <a:rPr lang="en-GB" dirty="0" smtClean="0"/>
              <a:t>Serous membranes show a different macroscopic appearance from that of the skin. The serous membranes include – the </a:t>
            </a:r>
            <a:r>
              <a:rPr lang="en-GB" b="1" dirty="0" smtClean="0"/>
              <a:t>pleura, pericardium</a:t>
            </a:r>
            <a:r>
              <a:rPr lang="en-GB" dirty="0" smtClean="0"/>
              <a:t> and </a:t>
            </a:r>
            <a:r>
              <a:rPr lang="en-GB" b="1" dirty="0" smtClean="0"/>
              <a:t>peritoneum</a:t>
            </a:r>
            <a:r>
              <a:rPr lang="en-GB" dirty="0" smtClean="0"/>
              <a:t>. </a:t>
            </a:r>
          </a:p>
          <a:p>
            <a:r>
              <a:rPr lang="en-GB" dirty="0" smtClean="0"/>
              <a:t>The process of Inflammation changes the characteristics of normal serous membranes (the membranes are thin, shinny and transparent).</a:t>
            </a:r>
            <a:endParaRPr lang="en-US" dirty="0" smtClean="0"/>
          </a:p>
          <a:p>
            <a:pPr hangingPunct="0">
              <a:buNone/>
            </a:pPr>
            <a:r>
              <a:rPr lang="en-GB" b="1" i="1" dirty="0" smtClean="0"/>
              <a:t>The Changes</a:t>
            </a:r>
            <a:endParaRPr lang="en-US" dirty="0" smtClean="0"/>
          </a:p>
          <a:p>
            <a:pPr lvl="0"/>
            <a:r>
              <a:rPr lang="en-GB" dirty="0" smtClean="0"/>
              <a:t>Increased </a:t>
            </a:r>
            <a:r>
              <a:rPr lang="en-GB" b="1" dirty="0" smtClean="0"/>
              <a:t>vasodilatation</a:t>
            </a:r>
            <a:r>
              <a:rPr lang="en-GB" dirty="0" smtClean="0"/>
              <a:t> and increased number of visible blood vessels in the injured tissue causing </a:t>
            </a:r>
            <a:r>
              <a:rPr lang="en-GB" b="1" dirty="0" smtClean="0"/>
              <a:t>injected appearance.</a:t>
            </a:r>
            <a:r>
              <a:rPr lang="en-GB" dirty="0" smtClean="0"/>
              <a:t> </a:t>
            </a:r>
            <a:endParaRPr lang="en-US" dirty="0" smtClean="0"/>
          </a:p>
          <a:p>
            <a:pPr lvl="0"/>
            <a:r>
              <a:rPr lang="en-GB" dirty="0" smtClean="0"/>
              <a:t>Loss of normal sheen due to deposition of fibrin makes the membranes </a:t>
            </a:r>
            <a:r>
              <a:rPr lang="en-GB" b="1" dirty="0" smtClean="0"/>
              <a:t>dull</a:t>
            </a:r>
            <a:r>
              <a:rPr lang="en-GB" dirty="0" smtClean="0"/>
              <a:t> and </a:t>
            </a:r>
            <a:r>
              <a:rPr lang="en-GB" b="1" dirty="0" smtClean="0"/>
              <a:t>opaque</a:t>
            </a:r>
            <a:r>
              <a:rPr lang="en-GB" dirty="0" smtClean="0"/>
              <a:t> </a:t>
            </a:r>
            <a:endParaRPr lang="en-US" dirty="0" smtClean="0"/>
          </a:p>
          <a:p>
            <a:pPr lvl="0"/>
            <a:r>
              <a:rPr lang="en-GB" dirty="0" smtClean="0"/>
              <a:t>Excessive deposition of fibrin leads to an opaque creamy layer obscuring underlying tissues</a:t>
            </a:r>
            <a:endParaRPr lang="en-US" dirty="0" smtClean="0"/>
          </a:p>
          <a:p>
            <a:pPr lvl="0"/>
            <a:r>
              <a:rPr lang="en-GB" dirty="0" smtClean="0"/>
              <a:t>Accumulation of serous exudate in the cavities (pleural effusion, pericardial effusion and </a:t>
            </a:r>
            <a:r>
              <a:rPr lang="en-GB" dirty="0" err="1" smtClean="0"/>
              <a:t>ascites</a:t>
            </a:r>
            <a:r>
              <a:rPr lang="en-GB" dirty="0" smtClean="0"/>
              <a:t>)</a:t>
            </a:r>
            <a:endParaRPr lang="en-US" dirty="0" smtClean="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0000" lnSpcReduction="20000"/>
          </a:bodyPr>
          <a:lstStyle/>
          <a:p>
            <a:pPr lvl="0"/>
            <a:r>
              <a:rPr lang="en-GB" dirty="0" err="1" smtClean="0"/>
              <a:t>Seropurulent</a:t>
            </a:r>
            <a:r>
              <a:rPr lang="en-GB" dirty="0" smtClean="0"/>
              <a:t> exudate (increased volume of exudate, fibrin and polymorphs) </a:t>
            </a:r>
            <a:endParaRPr lang="en-US" dirty="0" smtClean="0"/>
          </a:p>
          <a:p>
            <a:pPr lvl="0"/>
            <a:r>
              <a:rPr lang="en-GB" dirty="0" smtClean="0"/>
              <a:t>“Bread and butter” as seen on the pericardium where the fibrin coatings are kept apart by the exudate. If the exudate is removed by lymphatics the visceral and parietal layers stick together due to fibrin.</a:t>
            </a:r>
            <a:endParaRPr lang="en-US" dirty="0" smtClean="0"/>
          </a:p>
          <a:p>
            <a:pPr lvl="0"/>
            <a:r>
              <a:rPr lang="en-GB" dirty="0" smtClean="0"/>
              <a:t>Purulent exudate (pus) - pus is a creamy, yellow, viscid fluid occasionally blood stained. It is seen in pyogenic bacterial infections where there is massive emigration of polymorphs.</a:t>
            </a:r>
            <a:endParaRPr lang="en-US" dirty="0" smtClean="0"/>
          </a:p>
          <a:p>
            <a:pPr hangingPunct="0">
              <a:buNone/>
            </a:pPr>
            <a:r>
              <a:rPr lang="en-GB" b="1" dirty="0" smtClean="0"/>
              <a:t>3. MUCOUS MEMBRANES</a:t>
            </a:r>
            <a:endParaRPr lang="en-US" dirty="0" smtClean="0"/>
          </a:p>
          <a:p>
            <a:r>
              <a:rPr lang="en-GB" dirty="0" smtClean="0"/>
              <a:t>Mucous membranes are found in the respiratory tract and gastro-intestinal tract</a:t>
            </a:r>
            <a:endParaRPr lang="en-US" dirty="0" smtClean="0"/>
          </a:p>
          <a:p>
            <a:pPr>
              <a:buNone/>
            </a:pPr>
            <a:r>
              <a:rPr lang="en-GB" b="1" dirty="0" smtClean="0"/>
              <a:t>Mild Inflammation</a:t>
            </a:r>
            <a:r>
              <a:rPr lang="en-GB" dirty="0" smtClean="0"/>
              <a:t> – Catarrhal Inflammation</a:t>
            </a:r>
            <a:endParaRPr lang="en-US" dirty="0" smtClean="0"/>
          </a:p>
          <a:p>
            <a:pPr>
              <a:buNone/>
            </a:pPr>
            <a:r>
              <a:rPr lang="en-GB" b="1" dirty="0" smtClean="0"/>
              <a:t>Examples</a:t>
            </a:r>
            <a:r>
              <a:rPr lang="en-GB" dirty="0" smtClean="0"/>
              <a:t>: - </a:t>
            </a:r>
            <a:r>
              <a:rPr lang="en-GB" dirty="0" err="1" smtClean="0"/>
              <a:t>coryza</a:t>
            </a:r>
            <a:r>
              <a:rPr lang="en-GB" dirty="0" smtClean="0"/>
              <a:t>, acute enteritis, bacillary dysentery, mild infective food poisoning</a:t>
            </a:r>
            <a:r>
              <a:rPr lang="en-GB" b="1" dirty="0" smtClean="0"/>
              <a:t> </a:t>
            </a:r>
            <a:endParaRPr lang="en-US" dirty="0" smtClean="0"/>
          </a:p>
          <a:p>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7500" lnSpcReduction="20000"/>
          </a:bodyPr>
          <a:lstStyle/>
          <a:p>
            <a:pPr>
              <a:buNone/>
            </a:pPr>
            <a:r>
              <a:rPr lang="en-GB" b="1" i="1" dirty="0" smtClean="0"/>
              <a:t>The Changes: </a:t>
            </a:r>
            <a:endParaRPr lang="en-US" dirty="0" smtClean="0"/>
          </a:p>
          <a:p>
            <a:pPr lvl="0"/>
            <a:r>
              <a:rPr lang="en-GB" dirty="0" smtClean="0"/>
              <a:t>Reddening due to vasodilatation</a:t>
            </a:r>
            <a:endParaRPr lang="en-US" dirty="0" smtClean="0"/>
          </a:p>
          <a:p>
            <a:pPr lvl="0"/>
            <a:r>
              <a:rPr lang="en-GB" dirty="0" smtClean="0"/>
              <a:t>Swelling due to exudate accumulation causing nasal obstruction</a:t>
            </a:r>
            <a:endParaRPr lang="en-US" dirty="0" smtClean="0"/>
          </a:p>
          <a:p>
            <a:pPr lvl="0"/>
            <a:r>
              <a:rPr lang="en-GB" dirty="0" smtClean="0"/>
              <a:t>Desquamation of dead cells into nasal cavity</a:t>
            </a:r>
            <a:endParaRPr lang="en-US" dirty="0" smtClean="0"/>
          </a:p>
          <a:p>
            <a:pPr lvl="0"/>
            <a:r>
              <a:rPr lang="en-GB" dirty="0" smtClean="0"/>
              <a:t>Stimulation of mucosal glandular cells to secrete a thin mucoid fluid</a:t>
            </a:r>
            <a:endParaRPr lang="en-US" dirty="0" smtClean="0"/>
          </a:p>
          <a:p>
            <a:pPr lvl="0"/>
            <a:r>
              <a:rPr lang="en-GB" dirty="0" smtClean="0"/>
              <a:t>Mucoid fluid is mixed with the exudate escaping from desquamated sites giving a thin irritating nasal discharge (early stages of a cold)</a:t>
            </a:r>
            <a:endParaRPr lang="en-US" dirty="0" smtClean="0"/>
          </a:p>
          <a:p>
            <a:pPr lvl="0"/>
            <a:r>
              <a:rPr lang="en-GB" dirty="0" smtClean="0"/>
              <a:t>Purulent nasal discharge due to bacterial invasion and emigration of polymorphs. It can be a </a:t>
            </a:r>
            <a:r>
              <a:rPr lang="en-GB" dirty="0" err="1" smtClean="0"/>
              <a:t>mucopurulent</a:t>
            </a:r>
            <a:r>
              <a:rPr lang="en-GB" dirty="0" smtClean="0"/>
              <a:t> discharge.</a:t>
            </a:r>
            <a:endParaRPr lang="en-US" dirty="0" smtClean="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7500" lnSpcReduction="20000"/>
          </a:bodyPr>
          <a:lstStyle/>
          <a:p>
            <a:pPr lvl="0">
              <a:buNone/>
            </a:pPr>
            <a:r>
              <a:rPr lang="en-GB" b="1" dirty="0" smtClean="0"/>
              <a:t>Severe Inflammation</a:t>
            </a:r>
            <a:r>
              <a:rPr lang="en-GB" dirty="0" smtClean="0"/>
              <a:t> leads to formation of shallow layer </a:t>
            </a:r>
            <a:r>
              <a:rPr lang="en-GB" b="1" i="1" dirty="0" smtClean="0"/>
              <a:t>ulcers</a:t>
            </a:r>
            <a:r>
              <a:rPr lang="en-GB" dirty="0" smtClean="0"/>
              <a:t> e.g. </a:t>
            </a:r>
            <a:r>
              <a:rPr lang="en-GB" b="1" i="1" dirty="0" smtClean="0"/>
              <a:t>ulcerative colitis</a:t>
            </a:r>
            <a:endParaRPr lang="en-US" dirty="0" smtClean="0"/>
          </a:p>
          <a:p>
            <a:pPr>
              <a:buNone/>
            </a:pPr>
            <a:r>
              <a:rPr lang="en-GB" b="1" dirty="0" err="1" smtClean="0"/>
              <a:t>Pseudomembranous</a:t>
            </a:r>
            <a:r>
              <a:rPr lang="en-GB" b="1" dirty="0" smtClean="0"/>
              <a:t> inflammation</a:t>
            </a:r>
            <a:r>
              <a:rPr lang="en-GB" dirty="0" smtClean="0"/>
              <a:t> can be due to diphtheria inflammation of the larynx and </a:t>
            </a:r>
            <a:r>
              <a:rPr lang="en-GB" dirty="0" err="1" smtClean="0"/>
              <a:t>pharynx,ulcerative</a:t>
            </a:r>
            <a:r>
              <a:rPr lang="en-GB" dirty="0" smtClean="0"/>
              <a:t> colitis and infection of the bowel by </a:t>
            </a:r>
            <a:r>
              <a:rPr lang="en-GB" i="1" dirty="0" smtClean="0"/>
              <a:t>Staph. </a:t>
            </a:r>
            <a:r>
              <a:rPr lang="en-GB" i="1" dirty="0" err="1" smtClean="0"/>
              <a:t>aureaus</a:t>
            </a:r>
            <a:r>
              <a:rPr lang="en-GB" i="1" dirty="0" smtClean="0"/>
              <a:t>.</a:t>
            </a:r>
            <a:endParaRPr lang="en-US" dirty="0" smtClean="0"/>
          </a:p>
          <a:p>
            <a:pPr lvl="0"/>
            <a:r>
              <a:rPr lang="en-GB" dirty="0" smtClean="0"/>
              <a:t>In </a:t>
            </a:r>
            <a:r>
              <a:rPr lang="en-GB" dirty="0" err="1" smtClean="0"/>
              <a:t>pseudomembranous</a:t>
            </a:r>
            <a:r>
              <a:rPr lang="en-GB" dirty="0" smtClean="0"/>
              <a:t> inflammation there is extensive confluent necrosis of the surface epithelium with severe acute inflammation of the underlying tissue. </a:t>
            </a:r>
          </a:p>
          <a:p>
            <a:pPr lvl="0"/>
            <a:r>
              <a:rPr lang="en-GB" dirty="0" smtClean="0"/>
              <a:t>The fibrin in the exudate coagulates with the necrotic epithelia trapping in polymorphs, RBCs, bacteria and dead debris giving a false membrane, which appears as a white, or cream coloured layer over the inflamed mucosa.</a:t>
            </a:r>
            <a:endParaRPr lang="en-US" dirty="0" smtClean="0"/>
          </a:p>
          <a:p>
            <a:pPr lvl="0"/>
            <a:r>
              <a:rPr lang="en-GB" dirty="0" smtClean="0"/>
              <a:t>The false membrane can be removed by enzymatic action of polymorph-derived enzymes and heals by formation of a scar.</a:t>
            </a:r>
            <a:endParaRPr lang="en-US" dirty="0" smtClean="0"/>
          </a:p>
          <a:p>
            <a:endParaRPr lang="en-US" dirty="0" smtClean="0"/>
          </a:p>
          <a:p>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62500" lnSpcReduction="20000"/>
          </a:bodyPr>
          <a:lstStyle/>
          <a:p>
            <a:pPr hangingPunct="0">
              <a:buNone/>
            </a:pPr>
            <a:r>
              <a:rPr lang="en-GB" b="1" dirty="0" smtClean="0"/>
              <a:t>4. SOLID ORGANS</a:t>
            </a:r>
            <a:endParaRPr lang="en-US" dirty="0" smtClean="0"/>
          </a:p>
          <a:p>
            <a:r>
              <a:rPr lang="en-GB" dirty="0" smtClean="0"/>
              <a:t>This includes the liver, kidney and the spleen. In the solid organs it is difficult to detect vasodilatation as they contain a lot of blood and have a compact structure.</a:t>
            </a:r>
          </a:p>
          <a:p>
            <a:r>
              <a:rPr lang="en-GB" dirty="0" smtClean="0"/>
              <a:t>The texture and capsule of solid organs limits oedema formation due to increased pressure. There is necrosis that leads to pus formation</a:t>
            </a:r>
            <a:endParaRPr lang="en-US" dirty="0" smtClean="0"/>
          </a:p>
          <a:p>
            <a:pPr>
              <a:buNone/>
            </a:pPr>
            <a:r>
              <a:rPr lang="en-GB" b="1" dirty="0" smtClean="0"/>
              <a:t>5. LUNGS</a:t>
            </a:r>
            <a:endParaRPr lang="en-US" b="1" dirty="0" smtClean="0"/>
          </a:p>
          <a:p>
            <a:r>
              <a:rPr lang="en-GB" dirty="0" smtClean="0"/>
              <a:t>Lungs are a collection of interconnecting air-filled spaces and easily allow accumulation of exudate without much increase in pressure. For example in pneumonia spreading inflammatory oedema is limited by visceral pleura. </a:t>
            </a:r>
          </a:p>
          <a:p>
            <a:r>
              <a:rPr lang="en-GB" dirty="0" smtClean="0"/>
              <a:t>The fluid is reabsorbed by lymphatics leaving a pale solid dry area with a grannular surface. </a:t>
            </a:r>
          </a:p>
          <a:p>
            <a:r>
              <a:rPr lang="en-GB" dirty="0" smtClean="0"/>
              <a:t>Histology shows alveoli filled with fibrin and polymorphs (</a:t>
            </a:r>
            <a:r>
              <a:rPr lang="en-GB" b="1" dirty="0" smtClean="0"/>
              <a:t>grey hepatisation</a:t>
            </a:r>
            <a:r>
              <a:rPr lang="en-GB" dirty="0" smtClean="0"/>
              <a:t>). </a:t>
            </a:r>
          </a:p>
          <a:p>
            <a:r>
              <a:rPr lang="en-GB" dirty="0" smtClean="0"/>
              <a:t>Hepatisation means that the lung tissue acquires the texture as that of the liver</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a:t>
            </a:r>
            <a:endParaRPr lang="en-US" dirty="0"/>
          </a:p>
        </p:txBody>
      </p:sp>
      <p:sp>
        <p:nvSpPr>
          <p:cNvPr id="6" name="Content Placeholder 5"/>
          <p:cNvSpPr>
            <a:spLocks noGrp="1"/>
          </p:cNvSpPr>
          <p:nvPr>
            <p:ph sz="quarter" idx="1"/>
          </p:nvPr>
        </p:nvSpPr>
        <p:spPr/>
        <p:txBody>
          <a:bodyPr/>
          <a:lstStyle/>
          <a:p>
            <a:pPr>
              <a:buNone/>
            </a:pPr>
            <a:r>
              <a:rPr lang="en-GB" b="1" dirty="0" smtClean="0"/>
              <a:t>Classification of inflammation</a:t>
            </a:r>
          </a:p>
          <a:p>
            <a:r>
              <a:rPr lang="en-GB" dirty="0" smtClean="0"/>
              <a:t>Inflammation can be classified based on: -</a:t>
            </a:r>
            <a:endParaRPr lang="en-US" dirty="0" smtClean="0"/>
          </a:p>
          <a:p>
            <a:pPr marL="514350" lvl="0" indent="-514350">
              <a:buFont typeface="+mj-lt"/>
              <a:buAutoNum type="arabicPeriod"/>
            </a:pPr>
            <a:r>
              <a:rPr lang="en-GB" dirty="0" smtClean="0"/>
              <a:t>Duration of the inflammatory process</a:t>
            </a:r>
            <a:endParaRPr lang="en-US" dirty="0" smtClean="0"/>
          </a:p>
          <a:p>
            <a:pPr marL="514350" lvl="0" indent="-514350">
              <a:buFont typeface="+mj-lt"/>
              <a:buAutoNum type="arabicPeriod"/>
            </a:pPr>
            <a:r>
              <a:rPr lang="en-GB" dirty="0" smtClean="0"/>
              <a:t>Exudate character</a:t>
            </a:r>
            <a:endParaRPr lang="en-US" dirty="0" smtClean="0"/>
          </a:p>
          <a:p>
            <a:pPr marL="514350" lvl="0" indent="-514350">
              <a:buFont typeface="+mj-lt"/>
              <a:buAutoNum type="arabicPeriod"/>
            </a:pPr>
            <a:r>
              <a:rPr lang="en-GB" dirty="0" smtClean="0"/>
              <a:t>Tissue/site involved</a:t>
            </a:r>
            <a:endParaRPr lang="en-US" dirty="0" smtClean="0"/>
          </a:p>
          <a:p>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lnSpcReduction="10000"/>
          </a:bodyPr>
          <a:lstStyle/>
          <a:p>
            <a:pPr>
              <a:buNone/>
            </a:pPr>
            <a:r>
              <a:rPr lang="en-GB" b="1" dirty="0" smtClean="0"/>
              <a:t>MICROSCOPIC APPEARANCE</a:t>
            </a:r>
            <a:endParaRPr lang="en-US" dirty="0" smtClean="0"/>
          </a:p>
          <a:p>
            <a:r>
              <a:rPr lang="en-GB" dirty="0" smtClean="0"/>
              <a:t>These are the features that are going to be evident when the inflamed tissues are observed under a microscope.</a:t>
            </a:r>
            <a:endParaRPr lang="en-US" dirty="0" smtClean="0"/>
          </a:p>
          <a:p>
            <a:pPr lvl="0">
              <a:buFont typeface="Wingdings" pitchFamily="2" charset="2"/>
              <a:buChar char="v"/>
            </a:pPr>
            <a:r>
              <a:rPr lang="en-GB" dirty="0" smtClean="0"/>
              <a:t>Cellular infiltrates of neutrophils, monocytes and macrophages</a:t>
            </a:r>
            <a:endParaRPr lang="en-US" dirty="0" smtClean="0"/>
          </a:p>
          <a:p>
            <a:pPr lvl="0">
              <a:buFont typeface="Wingdings" pitchFamily="2" charset="2"/>
              <a:buChar char="v"/>
            </a:pPr>
            <a:r>
              <a:rPr lang="en-GB" dirty="0" smtClean="0"/>
              <a:t>Fibrin deposits</a:t>
            </a:r>
            <a:endParaRPr lang="en-US" dirty="0" smtClean="0"/>
          </a:p>
          <a:p>
            <a:pPr lvl="0">
              <a:buFont typeface="Wingdings" pitchFamily="2" charset="2"/>
              <a:buChar char="v"/>
            </a:pPr>
            <a:r>
              <a:rPr lang="en-GB" dirty="0" smtClean="0"/>
              <a:t>Fluid exudate. (Think of the contents of the exudate)</a:t>
            </a:r>
            <a:endParaRPr lang="en-US" dirty="0" smtClean="0"/>
          </a:p>
          <a:p>
            <a:pPr lvl="0">
              <a:buFont typeface="Wingdings" pitchFamily="2" charset="2"/>
              <a:buChar char="v"/>
            </a:pPr>
            <a:r>
              <a:rPr lang="en-GB" dirty="0" smtClean="0"/>
              <a:t>Destruction of cell structure. (Think of the features of cell injury/death)</a:t>
            </a:r>
            <a:endParaRPr lang="en-US" dirty="0" smtClean="0"/>
          </a:p>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55000" lnSpcReduction="20000"/>
          </a:bodyPr>
          <a:lstStyle/>
          <a:p>
            <a:pPr lvl="0" hangingPunct="0">
              <a:buNone/>
            </a:pPr>
            <a:r>
              <a:rPr lang="en-GB" sz="3200" b="1" dirty="0" smtClean="0"/>
              <a:t>SYSTEMIC EFFECTS IN ACUTE INFLAMMATION</a:t>
            </a:r>
            <a:endParaRPr lang="en-US" sz="2400" b="1" dirty="0" smtClean="0"/>
          </a:p>
          <a:p>
            <a:r>
              <a:rPr lang="en-GB" sz="3200" dirty="0" smtClean="0"/>
              <a:t>These effects are collectively called acute phase reactions </a:t>
            </a:r>
            <a:endParaRPr lang="en-US" sz="5400" dirty="0" smtClean="0"/>
          </a:p>
          <a:p>
            <a:r>
              <a:rPr lang="en-GB" sz="3200" dirty="0" smtClean="0"/>
              <a:t>They include:</a:t>
            </a:r>
            <a:endParaRPr lang="en-US" sz="3200" dirty="0" smtClean="0"/>
          </a:p>
          <a:p>
            <a:pPr lvl="0">
              <a:buFont typeface="Wingdings" pitchFamily="2" charset="2"/>
              <a:buChar char="v"/>
            </a:pPr>
            <a:r>
              <a:rPr lang="en-GB" sz="3200" dirty="0" smtClean="0"/>
              <a:t>Constitutional features</a:t>
            </a:r>
            <a:endParaRPr lang="en-US" sz="3200" dirty="0" smtClean="0"/>
          </a:p>
          <a:p>
            <a:pPr lvl="1"/>
            <a:r>
              <a:rPr lang="en-GB" sz="2800" dirty="0" smtClean="0"/>
              <a:t>Fever and rigors</a:t>
            </a:r>
            <a:endParaRPr lang="en-US" sz="2800" dirty="0" smtClean="0"/>
          </a:p>
          <a:p>
            <a:pPr lvl="1"/>
            <a:r>
              <a:rPr lang="en-GB" sz="2800" dirty="0" smtClean="0"/>
              <a:t>Tachycardia</a:t>
            </a:r>
            <a:endParaRPr lang="en-US" sz="2800" dirty="0" smtClean="0"/>
          </a:p>
          <a:p>
            <a:pPr lvl="1"/>
            <a:r>
              <a:rPr lang="en-GB" sz="2800" dirty="0" smtClean="0"/>
              <a:t>Increased blood pressure</a:t>
            </a:r>
            <a:endParaRPr lang="en-US" sz="2800" dirty="0" smtClean="0"/>
          </a:p>
          <a:p>
            <a:pPr lvl="1"/>
            <a:r>
              <a:rPr lang="en-GB" sz="2800" dirty="0" smtClean="0"/>
              <a:t>Loss of appetite</a:t>
            </a:r>
            <a:endParaRPr lang="en-US" sz="2800" dirty="0" smtClean="0"/>
          </a:p>
          <a:p>
            <a:pPr lvl="1"/>
            <a:r>
              <a:rPr lang="en-GB" sz="2800" dirty="0" smtClean="0"/>
              <a:t>Vomiting</a:t>
            </a:r>
            <a:endParaRPr lang="en-US" sz="2800" dirty="0" smtClean="0"/>
          </a:p>
          <a:p>
            <a:pPr lvl="1"/>
            <a:r>
              <a:rPr lang="en-GB" sz="2800" dirty="0" smtClean="0"/>
              <a:t>Skeletal weakness</a:t>
            </a:r>
            <a:endParaRPr lang="en-US" sz="2800" dirty="0" smtClean="0"/>
          </a:p>
          <a:p>
            <a:pPr lvl="1"/>
            <a:r>
              <a:rPr lang="en-GB" sz="2800" dirty="0" smtClean="0"/>
              <a:t>Malaise </a:t>
            </a:r>
            <a:endParaRPr lang="en-US" sz="2800" dirty="0" smtClean="0"/>
          </a:p>
          <a:p>
            <a:pPr lvl="1"/>
            <a:r>
              <a:rPr lang="en-GB" sz="2800" dirty="0" smtClean="0"/>
              <a:t>Skeletal aching</a:t>
            </a:r>
            <a:endParaRPr lang="en-US" sz="2800" dirty="0" smtClean="0"/>
          </a:p>
          <a:p>
            <a:pPr lvl="1"/>
            <a:r>
              <a:rPr lang="en-GB" sz="2800" dirty="0" smtClean="0"/>
              <a:t>Somnolence </a:t>
            </a:r>
            <a:endParaRPr lang="en-US" sz="2800" dirty="0" smtClean="0"/>
          </a:p>
          <a:p>
            <a:pPr lvl="0">
              <a:buFont typeface="Wingdings" pitchFamily="2" charset="2"/>
              <a:buChar char="v"/>
            </a:pPr>
            <a:r>
              <a:rPr lang="en-GB" sz="3200" dirty="0" err="1" smtClean="0"/>
              <a:t>Leucocytosis</a:t>
            </a:r>
            <a:endParaRPr lang="en-US" sz="3200" dirty="0" smtClean="0"/>
          </a:p>
          <a:p>
            <a:pPr lvl="0">
              <a:buFont typeface="Wingdings" pitchFamily="2" charset="2"/>
              <a:buChar char="v"/>
            </a:pPr>
            <a:r>
              <a:rPr lang="en-GB" sz="3200" dirty="0" smtClean="0"/>
              <a:t>Acute Phase proteins ( e.g. Secretion of C-reactive proteins) </a:t>
            </a:r>
            <a:endParaRPr lang="en-US" sz="3200" dirty="0" smtClean="0"/>
          </a:p>
          <a:p>
            <a:pPr lvl="0">
              <a:buFont typeface="Wingdings" pitchFamily="2" charset="2"/>
              <a:buChar char="v"/>
            </a:pPr>
            <a:r>
              <a:rPr lang="en-GB" sz="3200" dirty="0" err="1" smtClean="0"/>
              <a:t>Lymphangitis</a:t>
            </a:r>
            <a:r>
              <a:rPr lang="en-GB" sz="3200" dirty="0" smtClean="0"/>
              <a:t>-lymphadenitis</a:t>
            </a:r>
            <a:endParaRPr lang="en-US" sz="3200" dirty="0" smtClean="0"/>
          </a:p>
          <a:p>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0000" lnSpcReduction="20000"/>
          </a:bodyPr>
          <a:lstStyle/>
          <a:p>
            <a:pPr lvl="0" hangingPunct="0">
              <a:buNone/>
            </a:pPr>
            <a:r>
              <a:rPr lang="en-GB" b="1" dirty="0" smtClean="0"/>
              <a:t>BENEFICIAL EFFECTS</a:t>
            </a:r>
            <a:endParaRPr lang="en-US" dirty="0" smtClean="0"/>
          </a:p>
          <a:p>
            <a:r>
              <a:rPr lang="en-GB" dirty="0" smtClean="0"/>
              <a:t>The beneficial effects are conferred by: -</a:t>
            </a:r>
            <a:endParaRPr lang="en-US" dirty="0" smtClean="0"/>
          </a:p>
          <a:p>
            <a:pPr lvl="0">
              <a:buFont typeface="Wingdings" pitchFamily="2" charset="2"/>
              <a:buChar char="v"/>
            </a:pPr>
            <a:r>
              <a:rPr lang="en-GB" dirty="0" smtClean="0"/>
              <a:t>Flow of exudates through the inflamed tissues</a:t>
            </a:r>
            <a:endParaRPr lang="en-US" dirty="0" smtClean="0"/>
          </a:p>
          <a:p>
            <a:pPr lvl="0">
              <a:buFont typeface="Wingdings" pitchFamily="2" charset="2"/>
              <a:buChar char="v"/>
            </a:pPr>
            <a:r>
              <a:rPr lang="en-GB" dirty="0" smtClean="0"/>
              <a:t>Phagocytic and </a:t>
            </a:r>
            <a:r>
              <a:rPr lang="en-GB" dirty="0" err="1" smtClean="0"/>
              <a:t>microbiocidal</a:t>
            </a:r>
            <a:r>
              <a:rPr lang="en-GB" dirty="0" smtClean="0"/>
              <a:t> effects of emigrated leucocytes</a:t>
            </a:r>
            <a:endParaRPr lang="en-US" dirty="0" smtClean="0"/>
          </a:p>
          <a:p>
            <a:pPr hangingPunct="0">
              <a:buNone/>
            </a:pPr>
            <a:r>
              <a:rPr lang="en-GB" b="1" dirty="0" smtClean="0"/>
              <a:t>1. The Fluid Exudate</a:t>
            </a:r>
            <a:r>
              <a:rPr lang="en-GB" dirty="0" smtClean="0"/>
              <a:t> </a:t>
            </a:r>
            <a:endParaRPr lang="en-US" dirty="0" smtClean="0"/>
          </a:p>
          <a:p>
            <a:pPr>
              <a:buNone/>
            </a:pPr>
            <a:r>
              <a:rPr lang="en-GB" dirty="0" smtClean="0"/>
              <a:t>The protection is achieved by: -</a:t>
            </a:r>
            <a:endParaRPr lang="en-US" dirty="0" smtClean="0"/>
          </a:p>
          <a:p>
            <a:pPr lvl="0">
              <a:buFont typeface="Wingdings" pitchFamily="2" charset="2"/>
              <a:buChar char="v"/>
            </a:pPr>
            <a:r>
              <a:rPr lang="en-GB" dirty="0" smtClean="0"/>
              <a:t>Dilution of toxins</a:t>
            </a:r>
            <a:endParaRPr lang="en-US" dirty="0" smtClean="0"/>
          </a:p>
          <a:p>
            <a:pPr lvl="0"/>
            <a:r>
              <a:rPr lang="en-GB" dirty="0" smtClean="0"/>
              <a:t>The exudates dilutes toxins </a:t>
            </a:r>
            <a:endParaRPr lang="en-US" dirty="0" smtClean="0"/>
          </a:p>
          <a:p>
            <a:pPr lvl="0"/>
            <a:r>
              <a:rPr lang="en-GB" dirty="0" smtClean="0"/>
              <a:t>Exudates carries a away the toxins via the lymphatics</a:t>
            </a:r>
            <a:endParaRPr lang="en-US" dirty="0" smtClean="0"/>
          </a:p>
          <a:p>
            <a:pPr lvl="0"/>
            <a:r>
              <a:rPr lang="en-GB" dirty="0" smtClean="0"/>
              <a:t>Toxins can be chemical or bacterial toxins</a:t>
            </a:r>
            <a:endParaRPr lang="en-US" dirty="0" smtClean="0"/>
          </a:p>
          <a:p>
            <a:pPr>
              <a:buFont typeface="Wingdings" pitchFamily="2" charset="2"/>
              <a:buChar char="v"/>
            </a:pPr>
            <a:r>
              <a:rPr lang="en-GB" dirty="0" smtClean="0"/>
              <a:t>Protective antibodies</a:t>
            </a:r>
            <a:endParaRPr lang="en-US" dirty="0" smtClean="0"/>
          </a:p>
          <a:p>
            <a:pPr lvl="0"/>
            <a:r>
              <a:rPr lang="en-GB" dirty="0" smtClean="0"/>
              <a:t>Immunization and natural proteins</a:t>
            </a:r>
            <a:endParaRPr lang="en-US" dirty="0" smtClean="0"/>
          </a:p>
          <a:p>
            <a:pPr lvl="0"/>
            <a:r>
              <a:rPr lang="en-GB" dirty="0" smtClean="0"/>
              <a:t>Natural and immunization antibodies</a:t>
            </a:r>
            <a:endParaRPr lang="en-US" dirty="0" smtClean="0"/>
          </a:p>
          <a:p>
            <a:pPr>
              <a:buNone/>
            </a:pPr>
            <a:endParaRPr lang="en-US" dirty="0" smtClean="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7500" lnSpcReduction="20000"/>
          </a:bodyPr>
          <a:lstStyle/>
          <a:p>
            <a:pPr lvl="0">
              <a:buFont typeface="Wingdings" pitchFamily="2" charset="2"/>
              <a:buChar char="v"/>
            </a:pPr>
            <a:r>
              <a:rPr lang="en-GB" dirty="0" smtClean="0"/>
              <a:t>Fibrin formation</a:t>
            </a:r>
            <a:endParaRPr lang="en-US" dirty="0" smtClean="0"/>
          </a:p>
          <a:p>
            <a:pPr lvl="0"/>
            <a:r>
              <a:rPr lang="en-GB" dirty="0" smtClean="0"/>
              <a:t>Fibrinogen in the exudates is converted to solid fibrin forming a mechanical barrier to movement and spread of bacteria</a:t>
            </a:r>
            <a:endParaRPr lang="en-US" dirty="0" smtClean="0"/>
          </a:p>
          <a:p>
            <a:pPr>
              <a:buFont typeface="Wingdings" pitchFamily="2" charset="2"/>
              <a:buChar char="v"/>
            </a:pPr>
            <a:r>
              <a:rPr lang="en-GB" dirty="0" smtClean="0"/>
              <a:t>Promotion of immunity</a:t>
            </a:r>
            <a:endParaRPr lang="en-US" dirty="0" smtClean="0"/>
          </a:p>
          <a:p>
            <a:pPr lvl="0"/>
            <a:r>
              <a:rPr lang="en-GB" dirty="0" smtClean="0"/>
              <a:t>Microorganisms and the toxins are carried by the exudates to the lymph nodes and trigger an immune response leading to antibody formation. This provides antibodies and cellular mechanisms for defence.</a:t>
            </a:r>
            <a:endParaRPr lang="en-US" dirty="0" smtClean="0"/>
          </a:p>
          <a:p>
            <a:pPr lvl="0"/>
            <a:r>
              <a:rPr lang="en-GB" dirty="0" smtClean="0"/>
              <a:t>Transport of therapeutic agents.</a:t>
            </a:r>
            <a:endParaRPr lang="en-US" dirty="0" smtClean="0"/>
          </a:p>
          <a:p>
            <a:pPr>
              <a:buFont typeface="Wingdings" pitchFamily="2" charset="2"/>
              <a:buChar char="v"/>
            </a:pPr>
            <a:r>
              <a:rPr lang="en-GB" dirty="0" smtClean="0"/>
              <a:t>Cell nutrition -</a:t>
            </a:r>
            <a:endParaRPr lang="en-US" dirty="0" smtClean="0"/>
          </a:p>
          <a:p>
            <a:pPr lvl="0"/>
            <a:r>
              <a:rPr lang="en-GB" dirty="0" smtClean="0"/>
              <a:t>The exudates contain glucose, oxygen and carry away the waste products.</a:t>
            </a:r>
            <a:endParaRPr lang="en-US" dirty="0" smtClean="0"/>
          </a:p>
          <a:p>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85000" lnSpcReduction="20000"/>
          </a:bodyPr>
          <a:lstStyle/>
          <a:p>
            <a:pPr>
              <a:buNone/>
            </a:pPr>
            <a:r>
              <a:rPr lang="en-GB" b="1" dirty="0" smtClean="0"/>
              <a:t>2. The Cellular Exudate (Leucocytes)</a:t>
            </a:r>
            <a:endParaRPr lang="en-US" dirty="0" smtClean="0"/>
          </a:p>
          <a:p>
            <a:r>
              <a:rPr lang="en-GB" dirty="0" smtClean="0"/>
              <a:t>The neutrophils – are actively phagocytic and become increasingly active after emigration. </a:t>
            </a:r>
          </a:p>
          <a:p>
            <a:r>
              <a:rPr lang="en-GB" dirty="0" smtClean="0"/>
              <a:t>The monocytes -are weakly phagocytic but transformed to macrophages at the later stages of inflammation when they increase in size, metabolic activity and capacity and the phagocytic capacity. </a:t>
            </a:r>
            <a:endParaRPr lang="en-US" dirty="0" smtClean="0"/>
          </a:p>
          <a:p>
            <a:pPr hangingPunct="0"/>
            <a:r>
              <a:rPr lang="en-GB" dirty="0" smtClean="0"/>
              <a:t>The phagocytic cells ingest solid particles such as bacteria, dead cells, fragments of cells and tissues, fibrin and foreign bodies. </a:t>
            </a:r>
          </a:p>
          <a:p>
            <a:pPr hangingPunct="0"/>
            <a:r>
              <a:rPr lang="en-GB" dirty="0" smtClean="0"/>
              <a:t>Phagocytosis by polymorphs is an important protective mechanism against invasion of tissues by acute infections causing organisms.</a:t>
            </a:r>
            <a:endParaRPr lang="en-US" dirty="0" smtClean="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Course, outcome and regulation of acute inflammation</a:t>
            </a:r>
            <a:endParaRPr lang="en-US" dirty="0"/>
          </a:p>
        </p:txBody>
      </p:sp>
      <p:sp>
        <p:nvSpPr>
          <p:cNvPr id="6" name="Content Placeholder 5"/>
          <p:cNvSpPr>
            <a:spLocks noGrp="1"/>
          </p:cNvSpPr>
          <p:nvPr>
            <p:ph sz="quarter" idx="1"/>
          </p:nvPr>
        </p:nvSpPr>
        <p:spPr/>
        <p:txBody>
          <a:bodyPr>
            <a:normAutofit lnSpcReduction="10000"/>
          </a:bodyPr>
          <a:lstStyle/>
          <a:p>
            <a:pPr>
              <a:buFont typeface="Wingdings" pitchFamily="2" charset="2"/>
              <a:buChar char="v"/>
            </a:pPr>
            <a:r>
              <a:rPr lang="en-GB" dirty="0" smtClean="0"/>
              <a:t>At the end of the lesson the learner should be able to: -</a:t>
            </a:r>
            <a:endParaRPr lang="en-US" dirty="0" smtClean="0"/>
          </a:p>
          <a:p>
            <a:r>
              <a:rPr lang="en-GB" dirty="0" smtClean="0"/>
              <a:t>Describe the course of acute inflammation</a:t>
            </a:r>
            <a:endParaRPr lang="en-US" dirty="0" smtClean="0"/>
          </a:p>
          <a:p>
            <a:pPr lvl="0"/>
            <a:r>
              <a:rPr lang="en-GB" dirty="0" smtClean="0"/>
              <a:t>Describe the outcome of acute inflammation</a:t>
            </a:r>
            <a:endParaRPr lang="en-US" dirty="0" smtClean="0"/>
          </a:p>
          <a:p>
            <a:pPr lvl="0"/>
            <a:r>
              <a:rPr lang="en-GB" dirty="0" smtClean="0"/>
              <a:t>Explain how inflammation is regulated</a:t>
            </a:r>
            <a:endParaRPr lang="en-US" dirty="0" smtClean="0"/>
          </a:p>
          <a:p>
            <a:pPr lvl="0"/>
            <a:r>
              <a:rPr lang="en-GB" dirty="0" smtClean="0"/>
              <a:t>Explain how the process of inflammation is terminated   </a:t>
            </a:r>
            <a:endParaRPr lang="en-US" dirty="0" smtClean="0"/>
          </a:p>
          <a:p>
            <a:pPr lvl="0"/>
            <a:r>
              <a:rPr lang="en-GB" dirty="0" smtClean="0"/>
              <a:t>Explain the role of the lymphatic system in inflammation.</a:t>
            </a:r>
            <a:endParaRPr lang="en-US" dirty="0" smtClean="0"/>
          </a:p>
          <a:p>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92500" lnSpcReduction="20000"/>
          </a:bodyPr>
          <a:lstStyle/>
          <a:p>
            <a:r>
              <a:rPr lang="en-GB" dirty="0" smtClean="0"/>
              <a:t>An acute inflammation reaction has the following outcomes or sequels: - </a:t>
            </a:r>
            <a:endParaRPr lang="en-US" dirty="0" smtClean="0"/>
          </a:p>
          <a:p>
            <a:pPr lvl="0">
              <a:buFont typeface="Wingdings" pitchFamily="2" charset="2"/>
              <a:buChar char="v"/>
            </a:pPr>
            <a:r>
              <a:rPr lang="en-GB" dirty="0" smtClean="0"/>
              <a:t>Resolution</a:t>
            </a:r>
            <a:endParaRPr lang="en-US" dirty="0" smtClean="0"/>
          </a:p>
          <a:p>
            <a:pPr lvl="0">
              <a:buFont typeface="Wingdings" pitchFamily="2" charset="2"/>
              <a:buChar char="v"/>
            </a:pPr>
            <a:r>
              <a:rPr lang="en-GB" dirty="0" smtClean="0"/>
              <a:t>Suppuration</a:t>
            </a:r>
            <a:endParaRPr lang="en-US" dirty="0" smtClean="0"/>
          </a:p>
          <a:p>
            <a:pPr lvl="0">
              <a:buFont typeface="Wingdings" pitchFamily="2" charset="2"/>
              <a:buChar char="v"/>
            </a:pPr>
            <a:r>
              <a:rPr lang="en-GB" dirty="0" smtClean="0"/>
              <a:t>Healing by fibrosis (Scarring) and organization</a:t>
            </a:r>
            <a:endParaRPr lang="en-US" dirty="0" smtClean="0"/>
          </a:p>
          <a:p>
            <a:pPr lvl="0">
              <a:buFont typeface="Wingdings" pitchFamily="2" charset="2"/>
              <a:buChar char="v"/>
            </a:pPr>
            <a:r>
              <a:rPr lang="en-GB" dirty="0" smtClean="0"/>
              <a:t>Chronic inflammation</a:t>
            </a:r>
          </a:p>
          <a:p>
            <a:pPr lvl="0">
              <a:buFont typeface="Wingdings" pitchFamily="2" charset="2"/>
              <a:buChar char="v"/>
            </a:pPr>
            <a:r>
              <a:rPr lang="en-GB" dirty="0" smtClean="0"/>
              <a:t>Spread – direct, by lymphatics and blood (</a:t>
            </a:r>
            <a:r>
              <a:rPr lang="en-GB" b="1" dirty="0" err="1" smtClean="0"/>
              <a:t>pyaemia</a:t>
            </a:r>
            <a:r>
              <a:rPr lang="en-GB" b="1" dirty="0" smtClean="0"/>
              <a:t> and septicaemia</a:t>
            </a:r>
            <a:r>
              <a:rPr lang="en-GB" dirty="0" smtClean="0"/>
              <a:t>)</a:t>
            </a:r>
          </a:p>
          <a:p>
            <a:pPr lvl="0">
              <a:buFont typeface="Wingdings" pitchFamily="2" charset="2"/>
              <a:buChar char="v"/>
            </a:pPr>
            <a:r>
              <a:rPr lang="en-GB" dirty="0" smtClean="0"/>
              <a:t>Death due to toxaemia and vital organ involvement</a:t>
            </a:r>
            <a:r>
              <a:rPr lang="en-US" dirty="0" smtClean="0"/>
              <a:t> </a:t>
            </a:r>
          </a:p>
          <a:p>
            <a:pPr>
              <a:buNone/>
            </a:pPr>
            <a:r>
              <a:rPr lang="en-GB" i="1" dirty="0" smtClean="0"/>
              <a:t/>
            </a:r>
            <a:br>
              <a:rPr lang="en-GB" i="1" dirty="0" smtClean="0"/>
            </a:br>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
            </a:r>
            <a:br>
              <a:rPr lang="en-GB" b="1" dirty="0" smtClean="0"/>
            </a:br>
            <a:r>
              <a:rPr lang="en-GB" b="1" dirty="0" smtClean="0"/>
              <a:t>Resolution</a:t>
            </a:r>
            <a:r>
              <a:rPr lang="en-GB" dirty="0" smtClean="0"/>
              <a:t> </a:t>
            </a:r>
            <a:r>
              <a:rPr lang="en-US" dirty="0" smtClean="0"/>
              <a:t/>
            </a:r>
            <a:br>
              <a:rPr lang="en-US" dirty="0" smtClean="0"/>
            </a:br>
            <a:endParaRPr lang="en-US" dirty="0"/>
          </a:p>
        </p:txBody>
      </p:sp>
      <p:sp>
        <p:nvSpPr>
          <p:cNvPr id="6" name="Content Placeholder 5"/>
          <p:cNvSpPr>
            <a:spLocks noGrp="1"/>
          </p:cNvSpPr>
          <p:nvPr>
            <p:ph sz="quarter" idx="1"/>
          </p:nvPr>
        </p:nvSpPr>
        <p:spPr/>
        <p:txBody>
          <a:bodyPr>
            <a:normAutofit lnSpcReduction="10000"/>
          </a:bodyPr>
          <a:lstStyle/>
          <a:p>
            <a:r>
              <a:rPr lang="en-GB" dirty="0" smtClean="0"/>
              <a:t>Resolution is complete restoration of the injured area to normal after acute inflammation. </a:t>
            </a:r>
          </a:p>
          <a:p>
            <a:r>
              <a:rPr lang="en-GB" dirty="0" smtClean="0"/>
              <a:t>It is the usual sequel to mild chemical injury of brief duration, mild physical injury of brief duration and many types of infection with less tissue destruction e.g. cellulites, viral infection, lobar pneumonia. </a:t>
            </a:r>
            <a:endParaRPr lang="en-US" dirty="0" smtClean="0"/>
          </a:p>
          <a:p>
            <a:r>
              <a:rPr lang="en-GB" dirty="0" smtClean="0"/>
              <a:t>The three main features that potentiate resolution are </a:t>
            </a:r>
            <a:r>
              <a:rPr lang="en-GB" b="1" dirty="0" smtClean="0"/>
              <a:t>minimal cell death</a:t>
            </a:r>
            <a:r>
              <a:rPr lang="en-GB" dirty="0" smtClean="0"/>
              <a:t> and </a:t>
            </a:r>
            <a:r>
              <a:rPr lang="en-GB" b="1" dirty="0" smtClean="0"/>
              <a:t>tissue damage</a:t>
            </a:r>
            <a:r>
              <a:rPr lang="en-GB" dirty="0" smtClean="0"/>
              <a:t>, </a:t>
            </a:r>
            <a:r>
              <a:rPr lang="en-GB" b="1" dirty="0" smtClean="0"/>
              <a:t>rapid elimination of the casual agent</a:t>
            </a:r>
            <a:r>
              <a:rPr lang="en-GB" dirty="0" smtClean="0"/>
              <a:t> and </a:t>
            </a:r>
            <a:r>
              <a:rPr lang="en-GB" b="1" dirty="0" smtClean="0"/>
              <a:t>local conditions that allow removal of fluid and debris</a:t>
            </a:r>
            <a:r>
              <a:rPr lang="en-GB" dirty="0" smtClean="0"/>
              <a:t>.</a:t>
            </a: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Content Placeholder 5"/>
          <p:cNvSpPr>
            <a:spLocks noGrp="1"/>
          </p:cNvSpPr>
          <p:nvPr>
            <p:ph sz="quarter" idx="1"/>
          </p:nvPr>
        </p:nvSpPr>
        <p:spPr/>
        <p:txBody>
          <a:bodyPr>
            <a:normAutofit fontScale="77500" lnSpcReduction="20000"/>
          </a:bodyPr>
          <a:lstStyle/>
          <a:p>
            <a:r>
              <a:rPr lang="en-GB" dirty="0" smtClean="0"/>
              <a:t>For example in resolution of lobar pneumonia there is removal of fibrin by enzyme action (polymorphs and </a:t>
            </a:r>
            <a:r>
              <a:rPr lang="en-GB" dirty="0" err="1" smtClean="0"/>
              <a:t>fibrinlysin</a:t>
            </a:r>
            <a:r>
              <a:rPr lang="en-GB" dirty="0" smtClean="0"/>
              <a:t>), removal of fluid by blood vessels and lymphatics, removal of all debris by phagocytes and there is reduction in capillary hyperaemia. </a:t>
            </a:r>
            <a:endParaRPr lang="en-US" dirty="0" smtClean="0"/>
          </a:p>
          <a:p>
            <a:r>
              <a:rPr lang="en-GB" dirty="0" smtClean="0"/>
              <a:t>The main events in resolution involves: -</a:t>
            </a:r>
            <a:endParaRPr lang="en-US" dirty="0" smtClean="0"/>
          </a:p>
          <a:p>
            <a:pPr lvl="0"/>
            <a:r>
              <a:rPr lang="en-GB" dirty="0" smtClean="0"/>
              <a:t>Return to normal vascular permeability - subsidence of vascular changes – vasodilatation and increased permeability (think of how these processes are reversed)</a:t>
            </a:r>
            <a:endParaRPr lang="en-US" dirty="0" smtClean="0"/>
          </a:p>
          <a:p>
            <a:pPr lvl="0"/>
            <a:r>
              <a:rPr lang="en-GB" dirty="0" smtClean="0"/>
              <a:t>Drainage of oedema fluid and proteins into the lymphatics or by </a:t>
            </a:r>
            <a:r>
              <a:rPr lang="en-GB" dirty="0" err="1" smtClean="0"/>
              <a:t>pinocytosis</a:t>
            </a:r>
            <a:r>
              <a:rPr lang="en-GB" dirty="0" smtClean="0"/>
              <a:t> into macrophages </a:t>
            </a:r>
            <a:endParaRPr lang="en-US" dirty="0" smtClean="0"/>
          </a:p>
          <a:p>
            <a:pPr lvl="0"/>
            <a:r>
              <a:rPr lang="en-GB" dirty="0" smtClean="0"/>
              <a:t>Phagocytosis of apoptotic neutrophils </a:t>
            </a:r>
            <a:endParaRPr lang="en-US" dirty="0" smtClean="0"/>
          </a:p>
          <a:p>
            <a:pPr lvl="0"/>
            <a:r>
              <a:rPr lang="en-GB" dirty="0" smtClean="0"/>
              <a:t>Phagocytosis of necrotic debris </a:t>
            </a:r>
            <a:endParaRPr lang="en-US" dirty="0" smtClean="0"/>
          </a:p>
          <a:p>
            <a:pPr lvl="0"/>
            <a:r>
              <a:rPr lang="en-GB" dirty="0" smtClean="0"/>
              <a:t>Disposal of macrophages </a:t>
            </a:r>
            <a:endParaRPr lang="en-US" dirty="0" smtClean="0"/>
          </a:p>
          <a:p>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
            </a:r>
            <a:br>
              <a:rPr lang="en-GB" b="1" dirty="0" smtClean="0"/>
            </a:br>
            <a:r>
              <a:rPr lang="en-GB" b="1" dirty="0" smtClean="0"/>
              <a:t>Fibrosis</a:t>
            </a:r>
            <a:r>
              <a:rPr lang="en-US" b="1" dirty="0" smtClean="0"/>
              <a:t/>
            </a:r>
            <a:br>
              <a:rPr lang="en-US" b="1" dirty="0" smtClean="0"/>
            </a:br>
            <a:endParaRPr lang="en-US" dirty="0"/>
          </a:p>
        </p:txBody>
      </p:sp>
      <p:sp>
        <p:nvSpPr>
          <p:cNvPr id="6" name="Content Placeholder 5"/>
          <p:cNvSpPr>
            <a:spLocks noGrp="1"/>
          </p:cNvSpPr>
          <p:nvPr>
            <p:ph sz="quarter" idx="1"/>
          </p:nvPr>
        </p:nvSpPr>
        <p:spPr/>
        <p:txBody>
          <a:bodyPr>
            <a:normAutofit fontScale="85000" lnSpcReduction="10000"/>
          </a:bodyPr>
          <a:lstStyle/>
          <a:p>
            <a:pPr hangingPunct="0"/>
            <a:r>
              <a:rPr lang="en-GB" dirty="0" smtClean="0"/>
              <a:t>Organization occurs in acute inflammation when there is excessive exudation or necrosis or local conditions unfavourable for removal of exudates and debris. </a:t>
            </a:r>
          </a:p>
          <a:p>
            <a:pPr hangingPunct="0"/>
            <a:r>
              <a:rPr lang="en-GB" dirty="0" smtClean="0"/>
              <a:t>Because of tissue destruction there is growth of new capillaries into the inert material, migration of macrophages and proliferation of fibroblasts resulting in fibrosis.</a:t>
            </a:r>
            <a:endParaRPr lang="en-US" dirty="0" smtClean="0"/>
          </a:p>
          <a:p>
            <a:pPr hangingPunct="0"/>
            <a:r>
              <a:rPr lang="en-GB" dirty="0" smtClean="0"/>
              <a:t>There are three ways of healing by fibrosis – heavy deposition of fibrin, substantial loss of tissue and progressive chronic process.</a:t>
            </a:r>
            <a:endParaRPr lang="en-US" dirty="0" smtClean="0"/>
          </a:p>
          <a:p>
            <a:pPr lvl="0">
              <a:buFont typeface="Wingdings" pitchFamily="2" charset="2"/>
              <a:buChar char="v"/>
            </a:pPr>
            <a:r>
              <a:rPr lang="en-GB" dirty="0" smtClean="0"/>
              <a:t>Formation of heavy deposits of fibrin in the early stages of acute inflammation with little time for removal by the fibrinolytic system.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1531</TotalTime>
  <Words>10465</Words>
  <Application>Microsoft Office PowerPoint</Application>
  <PresentationFormat>On-screen Show (4:3)</PresentationFormat>
  <Paragraphs>1236</Paragraphs>
  <Slides>173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173</vt:i4>
      </vt:variant>
    </vt:vector>
  </HeadingPairs>
  <TitlesOfParts>
    <vt:vector size="179" baseType="lpstr">
      <vt:lpstr>Calibri</vt:lpstr>
      <vt:lpstr>Symbol</vt:lpstr>
      <vt:lpstr>Tw Cen MT</vt:lpstr>
      <vt:lpstr>Wingdings</vt:lpstr>
      <vt:lpstr>Wingdings 2</vt:lpstr>
      <vt:lpstr>Median</vt:lpstr>
      <vt:lpstr>INFLAMMATION, HEALING AND REPAIR   </vt:lpstr>
      <vt:lpstr>OBJECTIVES </vt:lpstr>
      <vt:lpstr>Intro.</vt:lpstr>
      <vt:lpstr>Cont.</vt:lpstr>
      <vt:lpstr> Cont. </vt:lpstr>
      <vt:lpstr>Cont.</vt:lpstr>
      <vt:lpstr>Cont.</vt:lpstr>
      <vt:lpstr>Cont.</vt:lpstr>
      <vt:lpstr>Cont.</vt:lpstr>
      <vt:lpstr> Cont.  </vt:lpstr>
      <vt:lpstr>Cont.</vt:lpstr>
      <vt:lpstr>Cont.</vt:lpstr>
      <vt:lpstr> Cont. </vt:lpstr>
      <vt:lpstr>Cont.</vt:lpstr>
      <vt:lpstr>Cont.</vt:lpstr>
      <vt:lpstr>Cont.</vt:lpstr>
      <vt:lpstr>Cont.</vt:lpstr>
      <vt:lpstr>Cont.</vt:lpstr>
      <vt:lpstr>Cont.</vt:lpstr>
      <vt:lpstr>Cont.</vt:lpstr>
      <vt:lpstr> Cont. </vt:lpstr>
      <vt:lpstr>Cont.</vt:lpstr>
      <vt:lpstr>Cont.</vt:lpstr>
      <vt:lpstr>Cont.</vt:lpstr>
      <vt:lpstr>Cont.</vt:lpstr>
      <vt:lpstr>Acute inflammation </vt:lpstr>
      <vt:lpstr>Cont.</vt:lpstr>
      <vt:lpstr>Cont.</vt:lpstr>
      <vt:lpstr>Cont.</vt:lpstr>
      <vt:lpstr> Cont. </vt:lpstr>
      <vt:lpstr> Cont. </vt:lpstr>
      <vt:lpstr>Cont.</vt:lpstr>
      <vt:lpstr>Cont.</vt:lpstr>
      <vt:lpstr>Cont.</vt:lpstr>
      <vt:lpstr> Altered vascular permeability </vt:lpstr>
      <vt:lpstr> Mechanisms of altered vascular permeability </vt:lpstr>
      <vt:lpstr>Cont.</vt:lpstr>
      <vt:lpstr>Cont.</vt:lpstr>
      <vt:lpstr>Cont.</vt:lpstr>
      <vt:lpstr> Phagocytosis </vt:lpstr>
      <vt:lpstr>Cont.</vt:lpstr>
      <vt:lpstr>Cont.</vt:lpstr>
      <vt:lpstr>Mediators and cells of the acute inflammatory reaction</vt:lpstr>
      <vt:lpstr>Intro.</vt:lpstr>
      <vt:lpstr>Characterises of Mediators</vt:lpstr>
      <vt:lpstr> Classification </vt:lpstr>
      <vt:lpstr> Cell derived factors </vt:lpstr>
      <vt:lpstr>Cont.</vt:lpstr>
      <vt:lpstr>Cont.</vt:lpstr>
      <vt:lpstr>Cont.</vt:lpstr>
      <vt:lpstr>Cont.</vt:lpstr>
      <vt:lpstr>Cont.</vt:lpstr>
      <vt:lpstr>Cont.</vt:lpstr>
      <vt:lpstr>Cont.</vt:lpstr>
      <vt:lpstr>Cont.</vt:lpstr>
      <vt:lpstr>Cont.</vt:lpstr>
      <vt:lpstr>Cont.</vt:lpstr>
      <vt:lpstr>Cont.</vt:lpstr>
      <vt:lpstr>Cont.</vt:lpstr>
      <vt:lpstr>PLASMA FACTORS</vt:lpstr>
      <vt:lpstr>Cont.</vt:lpstr>
      <vt:lpstr>Cont.</vt:lpstr>
      <vt:lpstr>Cont.</vt:lpstr>
      <vt:lpstr>Cont.</vt:lpstr>
      <vt:lpstr> Cells in inflammation  </vt:lpstr>
      <vt:lpstr>Cont.</vt:lpstr>
      <vt:lpstr>Cont.</vt:lpstr>
      <vt:lpstr>Cont.</vt:lpstr>
      <vt:lpstr>Cont.</vt:lpstr>
      <vt:lpstr>Cont.</vt:lpstr>
      <vt:lpstr>Cont.</vt:lpstr>
      <vt:lpstr>Cont.</vt:lpstr>
      <vt:lpstr>Cont.</vt:lpstr>
      <vt:lpstr>Cont.</vt:lpstr>
      <vt:lpstr>Cont.</vt:lpstr>
      <vt:lpstr>Cont.</vt:lpstr>
      <vt:lpstr>Cont.</vt:lpstr>
      <vt:lpstr>Cont.</vt:lpstr>
      <vt:lpstr> Features and effects of inflammation</vt:lpstr>
      <vt:lpstr>Intro.</vt:lpstr>
      <vt:lpstr>Cont.</vt:lpstr>
      <vt:lpstr>Cont.</vt:lpstr>
      <vt:lpstr> Morphologic patterns of acute inflammation </vt:lpstr>
      <vt:lpstr>Cont.</vt:lpstr>
      <vt:lpstr>Cont.</vt:lpstr>
      <vt:lpstr>Cont.</vt:lpstr>
      <vt:lpstr>Cont.</vt:lpstr>
      <vt:lpstr>Cont.</vt:lpstr>
      <vt:lpstr>Cont.</vt:lpstr>
      <vt:lpstr>Cont.</vt:lpstr>
      <vt:lpstr>Cont.</vt:lpstr>
      <vt:lpstr>Cont.</vt:lpstr>
      <vt:lpstr>Cont.</vt:lpstr>
      <vt:lpstr>Cont.</vt:lpstr>
      <vt:lpstr> Course, outcome and regulation of acute inflammation</vt:lpstr>
      <vt:lpstr>Cont.</vt:lpstr>
      <vt:lpstr> Resolution  </vt:lpstr>
      <vt:lpstr>Cont.</vt:lpstr>
      <vt:lpstr> Fibrosis </vt:lpstr>
      <vt:lpstr>Cont.</vt:lpstr>
      <vt:lpstr> Suppuration (pus formation) </vt:lpstr>
      <vt:lpstr>Cont.</vt:lpstr>
      <vt:lpstr>Cont.</vt:lpstr>
      <vt:lpstr> Regulation of acute inflammation </vt:lpstr>
      <vt:lpstr>Cont.</vt:lpstr>
      <vt:lpstr>Factors determining variation in inflammatory response. DISCUSS.</vt:lpstr>
      <vt:lpstr> The Organism </vt:lpstr>
      <vt:lpstr> The Host </vt:lpstr>
      <vt:lpstr> Type of exudation </vt:lpstr>
      <vt:lpstr> Cellular proliferation  </vt:lpstr>
      <vt:lpstr>Necrosis</vt:lpstr>
      <vt:lpstr>CHRONIC INFLAMMATION</vt:lpstr>
      <vt:lpstr>Intro.</vt:lpstr>
      <vt:lpstr> Causes of chronic inflammation </vt:lpstr>
      <vt:lpstr>Evolution of chronic inflammation </vt:lpstr>
      <vt:lpstr>Cont.</vt:lpstr>
      <vt:lpstr> Cells of Chronic inflammation </vt:lpstr>
      <vt:lpstr>Cont.</vt:lpstr>
      <vt:lpstr>Cont.</vt:lpstr>
      <vt:lpstr>Cont.</vt:lpstr>
      <vt:lpstr> Causes of tissue damage in ci </vt:lpstr>
      <vt:lpstr> General (morphologic) features  </vt:lpstr>
      <vt:lpstr> 1. Mononuclear cell infiltration </vt:lpstr>
      <vt:lpstr> 2. Tissue destruction and Necrosis </vt:lpstr>
      <vt:lpstr> 3. Proliferation/Granulation </vt:lpstr>
      <vt:lpstr> Types of chronic inflammation </vt:lpstr>
      <vt:lpstr> Granulomatous inflammation </vt:lpstr>
      <vt:lpstr>Cont.</vt:lpstr>
      <vt:lpstr> Histological appearance of chronic inflammation </vt:lpstr>
      <vt:lpstr>  Tissue renewal, healing and repair   </vt:lpstr>
      <vt:lpstr>1. Regeneration</vt:lpstr>
      <vt:lpstr> 2. Repair </vt:lpstr>
      <vt:lpstr> 3. Healing </vt:lpstr>
      <vt:lpstr>Cont.</vt:lpstr>
      <vt:lpstr>Cont.</vt:lpstr>
      <vt:lpstr>Cont.</vt:lpstr>
      <vt:lpstr>Cont.</vt:lpstr>
      <vt:lpstr> Cutaneous wound healing  (skin wounds)  </vt:lpstr>
      <vt:lpstr> Primary union  </vt:lpstr>
      <vt:lpstr>Cont.</vt:lpstr>
      <vt:lpstr>Cont.</vt:lpstr>
      <vt:lpstr>Cont.</vt:lpstr>
      <vt:lpstr>Cont.</vt:lpstr>
      <vt:lpstr>Cont.</vt:lpstr>
      <vt:lpstr> Secondary intention  </vt:lpstr>
      <vt:lpstr>Cont.</vt:lpstr>
      <vt:lpstr>Cont.</vt:lpstr>
      <vt:lpstr> Healing by scar formation and fibrosis  </vt:lpstr>
      <vt:lpstr> Granulation tissue formation </vt:lpstr>
      <vt:lpstr>Cont.</vt:lpstr>
      <vt:lpstr>Cont.</vt:lpstr>
      <vt:lpstr>Cont.</vt:lpstr>
      <vt:lpstr>Cont.</vt:lpstr>
      <vt:lpstr>Cont.</vt:lpstr>
      <vt:lpstr>Cont.</vt:lpstr>
      <vt:lpstr>Cont.</vt:lpstr>
      <vt:lpstr>Cont.</vt:lpstr>
      <vt:lpstr>Cont.</vt:lpstr>
      <vt:lpstr> Factors influencing wound healing </vt:lpstr>
      <vt:lpstr>Cont.</vt:lpstr>
      <vt:lpstr>Cont.</vt:lpstr>
      <vt:lpstr>Cont.</vt:lpstr>
      <vt:lpstr>Cont.</vt:lpstr>
      <vt:lpstr>Cont.</vt:lpstr>
      <vt:lpstr> Complications of wound healing </vt:lpstr>
      <vt:lpstr>Cont.</vt:lpstr>
      <vt:lpstr>Cont.</vt:lpstr>
      <vt:lpstr>Cont.</vt:lpstr>
      <vt:lpstr>Cont.</vt:lpstr>
      <vt:lpstr>Cont.</vt:lpstr>
      <vt:lpstr>Cont.</vt:lpstr>
      <vt:lpstr>Cont.</vt:lpstr>
      <vt:lpstr>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INFLAMMATION, HEALING AND REPAIR   </dc:title>
  <dc:creator>cliff</dc:creator>
  <cp:lastModifiedBy>intel</cp:lastModifiedBy>
  <cp:revision>33</cp:revision>
  <dcterms:created xsi:type="dcterms:W3CDTF">2016-04-19T15:17:04Z</dcterms:created>
  <dcterms:modified xsi:type="dcterms:W3CDTF">2021-06-25T17:48:29Z</dcterms:modified>
</cp:coreProperties>
</file>