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70" r:id="rId6"/>
    <p:sldId id="259" r:id="rId7"/>
    <p:sldId id="260" r:id="rId8"/>
    <p:sldId id="271" r:id="rId9"/>
    <p:sldId id="272" r:id="rId10"/>
    <p:sldId id="261" r:id="rId11"/>
    <p:sldId id="273" r:id="rId12"/>
    <p:sldId id="274" r:id="rId13"/>
    <p:sldId id="288" r:id="rId14"/>
    <p:sldId id="262" r:id="rId15"/>
    <p:sldId id="263" r:id="rId16"/>
    <p:sldId id="264" r:id="rId17"/>
    <p:sldId id="265" r:id="rId18"/>
    <p:sldId id="277" r:id="rId19"/>
    <p:sldId id="266" r:id="rId20"/>
    <p:sldId id="318" r:id="rId21"/>
    <p:sldId id="275" r:id="rId22"/>
    <p:sldId id="267" r:id="rId23"/>
    <p:sldId id="289" r:id="rId24"/>
    <p:sldId id="298" r:id="rId25"/>
    <p:sldId id="299" r:id="rId26"/>
    <p:sldId id="268" r:id="rId27"/>
    <p:sldId id="287" r:id="rId28"/>
    <p:sldId id="286" r:id="rId29"/>
    <p:sldId id="276" r:id="rId30"/>
    <p:sldId id="278" r:id="rId31"/>
    <p:sldId id="297" r:id="rId32"/>
    <p:sldId id="279" r:id="rId33"/>
    <p:sldId id="291" r:id="rId34"/>
    <p:sldId id="290" r:id="rId35"/>
    <p:sldId id="280" r:id="rId36"/>
    <p:sldId id="281" r:id="rId37"/>
    <p:sldId id="292" r:id="rId38"/>
    <p:sldId id="293" r:id="rId39"/>
    <p:sldId id="294" r:id="rId40"/>
    <p:sldId id="295" r:id="rId41"/>
    <p:sldId id="296" r:id="rId42"/>
    <p:sldId id="282" r:id="rId43"/>
    <p:sldId id="283" r:id="rId44"/>
    <p:sldId id="284" r:id="rId45"/>
    <p:sldId id="285" r:id="rId46"/>
    <p:sldId id="312" r:id="rId47"/>
    <p:sldId id="305" r:id="rId48"/>
    <p:sldId id="313" r:id="rId49"/>
    <p:sldId id="307" r:id="rId50"/>
    <p:sldId id="308" r:id="rId51"/>
    <p:sldId id="314" r:id="rId52"/>
    <p:sldId id="315" r:id="rId53"/>
    <p:sldId id="300" r:id="rId54"/>
    <p:sldId id="306" r:id="rId55"/>
    <p:sldId id="301" r:id="rId56"/>
    <p:sldId id="302" r:id="rId57"/>
    <p:sldId id="309" r:id="rId58"/>
    <p:sldId id="317" r:id="rId59"/>
    <p:sldId id="316" r:id="rId60"/>
    <p:sldId id="303" r:id="rId61"/>
    <p:sldId id="304" r:id="rId62"/>
    <p:sldId id="310" r:id="rId63"/>
    <p:sldId id="31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1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5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3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3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1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8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84B90-6E46-4C80-A58A-94505DB0E41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FA97-488E-41EC-AB63-FFEFFA8E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5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INFLAMMATORY BOWEL SYNDROME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MEDICINE 2</a:t>
            </a:r>
          </a:p>
          <a:p>
            <a:r>
              <a:rPr lang="en-US" dirty="0" smtClean="0"/>
              <a:t>GIT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5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CROHN’S DISEASE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moderate to severe </a:t>
            </a:r>
            <a:r>
              <a:rPr lang="en-US" dirty="0" err="1" smtClean="0"/>
              <a:t>crohn’s</a:t>
            </a:r>
            <a:r>
              <a:rPr lang="en-US" dirty="0"/>
              <a:t> </a:t>
            </a:r>
            <a:r>
              <a:rPr lang="en-US" dirty="0" smtClean="0"/>
              <a:t>disease the </a:t>
            </a:r>
            <a:r>
              <a:rPr lang="en-US" b="1" dirty="0" smtClean="0"/>
              <a:t>ulcer becomes larger and deeper with a lot of surrounding </a:t>
            </a:r>
            <a:r>
              <a:rPr lang="en-US" b="1" dirty="0" smtClean="0"/>
              <a:t>redness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/>
              <a:t>inflammation can make the </a:t>
            </a:r>
            <a:r>
              <a:rPr lang="en-US" b="1" dirty="0" smtClean="0"/>
              <a:t>intestine thicken and blocking </a:t>
            </a:r>
            <a:r>
              <a:rPr lang="en-US" dirty="0" smtClean="0"/>
              <a:t>the passage of digestive food.</a:t>
            </a:r>
          </a:p>
          <a:p>
            <a:r>
              <a:rPr lang="en-US" dirty="0" smtClean="0"/>
              <a:t>In some case, deep ulcers </a:t>
            </a:r>
            <a:r>
              <a:rPr lang="en-US" dirty="0" smtClean="0"/>
              <a:t>break </a:t>
            </a:r>
            <a:r>
              <a:rPr lang="en-US" dirty="0" smtClean="0"/>
              <a:t>through the intestine causing infection outside the bowel, known as</a:t>
            </a:r>
            <a:r>
              <a:rPr lang="en-US" b="1" dirty="0" smtClean="0"/>
              <a:t> ABSCESS </a:t>
            </a:r>
            <a:r>
              <a:rPr lang="en-US" dirty="0" smtClean="0"/>
              <a:t>this can actually spread to the skin or nearby part of the body, called a </a:t>
            </a:r>
            <a:r>
              <a:rPr lang="en-US" b="1" dirty="0" smtClean="0"/>
              <a:t>FISTULA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51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" y="412124"/>
            <a:ext cx="11204620" cy="5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79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3168203"/>
            <a:ext cx="11062952" cy="3689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80" y="1068946"/>
            <a:ext cx="11062952" cy="26401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SYMPTOMS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20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MANIFESTATIONS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 of weight</a:t>
            </a:r>
          </a:p>
          <a:p>
            <a:r>
              <a:rPr lang="en-US" dirty="0" smtClean="0"/>
              <a:t>General ill health</a:t>
            </a:r>
          </a:p>
          <a:p>
            <a:r>
              <a:rPr lang="en-US" dirty="0" err="1" smtClean="0"/>
              <a:t>Aphthous</a:t>
            </a:r>
            <a:r>
              <a:rPr lang="en-US" dirty="0" smtClean="0"/>
              <a:t> ulceration of mouth, glossitis angular stomatitis</a:t>
            </a:r>
          </a:p>
          <a:p>
            <a:r>
              <a:rPr lang="en-US" dirty="0" smtClean="0"/>
              <a:t>Abdominal tenderness and RIF mass</a:t>
            </a:r>
          </a:p>
          <a:p>
            <a:r>
              <a:rPr lang="en-US" dirty="0" smtClean="0"/>
              <a:t>Perianal skin tags, fissures, fistulae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0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MANIFESTATIONS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nflammatory bowel disease can have different symptoms in different people, some people may have fewer symptoms than others while still having the same disease.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80" y="3052293"/>
            <a:ext cx="8461419" cy="38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50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DIAGNOSTIC FINDING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07" y="1390917"/>
            <a:ext cx="5987721" cy="5344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28" y="1390916"/>
            <a:ext cx="6022065" cy="53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24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ntestinal obstruction or stricture </a:t>
            </a:r>
            <a:r>
              <a:rPr lang="en-US" dirty="0" smtClean="0"/>
              <a:t>formation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lectrolyte imbalances</a:t>
            </a:r>
          </a:p>
          <a:p>
            <a:r>
              <a:rPr lang="en-US" dirty="0"/>
              <a:t>M</a:t>
            </a:r>
            <a:r>
              <a:rPr lang="en-US" dirty="0" smtClean="0"/>
              <a:t>alnutrition from malabsorption</a:t>
            </a:r>
          </a:p>
          <a:p>
            <a:r>
              <a:rPr lang="en-US" dirty="0"/>
              <a:t>F</a:t>
            </a:r>
            <a:r>
              <a:rPr lang="en-US" dirty="0" smtClean="0"/>
              <a:t>istula and abscess formation</a:t>
            </a:r>
          </a:p>
          <a:p>
            <a:r>
              <a:rPr lang="en-US" dirty="0" smtClean="0"/>
              <a:t>The most common type of small bowel fistula caused by </a:t>
            </a:r>
            <a:r>
              <a:rPr lang="en-US" dirty="0" err="1" smtClean="0"/>
              <a:t>crohn’s</a:t>
            </a:r>
            <a:r>
              <a:rPr lang="en-US" dirty="0"/>
              <a:t> </a:t>
            </a:r>
            <a:r>
              <a:rPr lang="en-US" dirty="0" smtClean="0"/>
              <a:t>disease is the </a:t>
            </a:r>
            <a:r>
              <a:rPr lang="en-US" b="1" dirty="0" err="1" smtClean="0"/>
              <a:t>enterocutaneous</a:t>
            </a:r>
            <a:r>
              <a:rPr lang="en-US" b="1" dirty="0" smtClean="0"/>
              <a:t> fistula </a:t>
            </a:r>
            <a:r>
              <a:rPr lang="en-US" dirty="0" smtClean="0"/>
              <a:t>(an abnormal opening between the small bowel and the skin).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9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ULCERATIVE COLITIS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DEFINITION</a:t>
            </a:r>
          </a:p>
          <a:p>
            <a:r>
              <a:rPr lang="en-US" dirty="0"/>
              <a:t>A</a:t>
            </a:r>
            <a:r>
              <a:rPr lang="en-US" dirty="0" smtClean="0"/>
              <a:t>n inflammatory disease of the </a:t>
            </a:r>
            <a:r>
              <a:rPr lang="en-US" b="1" dirty="0" smtClean="0"/>
              <a:t>mucosa and submucosa layers of the colon and rectum.</a:t>
            </a:r>
          </a:p>
          <a:p>
            <a:r>
              <a:rPr lang="en-US" dirty="0" smtClean="0"/>
              <a:t>ulcerative colitis is an inflammatory disease of the large intestine. </a:t>
            </a:r>
          </a:p>
          <a:p>
            <a:r>
              <a:rPr lang="en-US" dirty="0"/>
              <a:t>U</a:t>
            </a:r>
            <a:r>
              <a:rPr lang="en-US" dirty="0" smtClean="0"/>
              <a:t>lcers form in the inner lining, or mucosa, of the colon or rectum, often resulting in </a:t>
            </a:r>
            <a:r>
              <a:rPr lang="en-US" b="1" dirty="0" smtClean="0"/>
              <a:t>diarrhea, blood, and pus</a:t>
            </a:r>
            <a:r>
              <a:rPr lang="en-US" dirty="0" smtClean="0"/>
              <a:t>. </a:t>
            </a:r>
          </a:p>
          <a:p>
            <a:r>
              <a:rPr lang="en-US" dirty="0"/>
              <a:t>T</a:t>
            </a:r>
            <a:r>
              <a:rPr lang="en-US" dirty="0" smtClean="0"/>
              <a:t>he inflammation is usually </a:t>
            </a:r>
            <a:r>
              <a:rPr lang="en-US" b="1" dirty="0" smtClean="0"/>
              <a:t>most severe in the sigmoid and rectum and typically diminishes higher in the colon</a:t>
            </a:r>
            <a:r>
              <a:rPr lang="en-US" dirty="0" smtClean="0"/>
              <a:t>.</a:t>
            </a:r>
          </a:p>
          <a:p>
            <a:r>
              <a:rPr lang="en-US" dirty="0"/>
              <a:t>T</a:t>
            </a:r>
            <a:r>
              <a:rPr lang="en-US" dirty="0" smtClean="0"/>
              <a:t>he disease develops </a:t>
            </a:r>
            <a:r>
              <a:rPr lang="en-US" b="1" dirty="0" smtClean="0"/>
              <a:t>uniformly and consistently until, in some cases, the colon becomes rigid and foreshortened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7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Unknown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Infectious agents </a:t>
            </a:r>
          </a:p>
          <a:p>
            <a:r>
              <a:rPr lang="en-US" dirty="0" smtClean="0"/>
              <a:t>Viruses (Measles)</a:t>
            </a:r>
          </a:p>
          <a:p>
            <a:r>
              <a:rPr lang="en-US" dirty="0" smtClean="0"/>
              <a:t>Bacteria (Mycobacteria) </a:t>
            </a:r>
          </a:p>
          <a:p>
            <a:pPr marL="0" indent="0">
              <a:buNone/>
            </a:pPr>
            <a:r>
              <a:rPr lang="en-US" b="1" dirty="0" smtClean="0"/>
              <a:t>Genetics</a:t>
            </a:r>
          </a:p>
          <a:p>
            <a:pPr marL="0" indent="0">
              <a:buNone/>
            </a:pPr>
            <a:r>
              <a:rPr lang="en-US" b="1" dirty="0" smtClean="0"/>
              <a:t>Environmental factors</a:t>
            </a:r>
          </a:p>
          <a:p>
            <a:r>
              <a:rPr lang="en-US" dirty="0" smtClean="0"/>
              <a:t>Diet</a:t>
            </a:r>
          </a:p>
          <a:p>
            <a:r>
              <a:rPr lang="en-US" dirty="0" smtClean="0"/>
              <a:t>Smoking </a:t>
            </a:r>
          </a:p>
          <a:p>
            <a:pPr marL="0" indent="0">
              <a:buNone/>
            </a:pPr>
            <a:r>
              <a:rPr lang="en-US" b="1" dirty="0" smtClean="0"/>
              <a:t>Psychological factors </a:t>
            </a:r>
          </a:p>
          <a:p>
            <a:r>
              <a:rPr lang="en-US" dirty="0" smtClean="0"/>
              <a:t>Stress </a:t>
            </a:r>
          </a:p>
          <a:p>
            <a:r>
              <a:rPr lang="en-US" dirty="0" smtClean="0"/>
              <a:t>Emotional or physical trauma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41" y="2537137"/>
            <a:ext cx="4314422" cy="36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80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ulcerative colitis affect the superficial mucosa of the colon and it characterized by </a:t>
            </a:r>
            <a:r>
              <a:rPr lang="en-US" sz="3200" b="1" dirty="0" smtClean="0"/>
              <a:t>multiple ulcerations, diffuse inflammation and desquamation or shedding of the colonic epithelium. </a:t>
            </a:r>
          </a:p>
          <a:p>
            <a:r>
              <a:rPr lang="en-US" sz="3200" b="1" dirty="0"/>
              <a:t>B</a:t>
            </a:r>
            <a:r>
              <a:rPr lang="en-US" sz="3200" b="1" dirty="0" smtClean="0"/>
              <a:t>leeding occur as a result of ulcerations</a:t>
            </a:r>
            <a:r>
              <a:rPr lang="en-US" sz="3200" dirty="0" smtClean="0"/>
              <a:t>. </a:t>
            </a:r>
          </a:p>
          <a:p>
            <a:r>
              <a:rPr lang="en-US" sz="3200" dirty="0" smtClean="0"/>
              <a:t>The mucosa becomes </a:t>
            </a:r>
            <a:r>
              <a:rPr lang="en-US" sz="3200" b="1" dirty="0" smtClean="0"/>
              <a:t>edematous and inflamed</a:t>
            </a:r>
            <a:r>
              <a:rPr lang="en-US" sz="3200" dirty="0" smtClean="0"/>
              <a:t>. </a:t>
            </a:r>
          </a:p>
          <a:p>
            <a:r>
              <a:rPr lang="en-US" sz="3200" dirty="0"/>
              <a:t>T</a:t>
            </a:r>
            <a:r>
              <a:rPr lang="en-US" sz="3200" dirty="0" smtClean="0"/>
              <a:t>he lesion are continues, and occurring one after the other.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0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4" y="244699"/>
            <a:ext cx="11307651" cy="63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7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Abscesses form</a:t>
            </a:r>
            <a:r>
              <a:rPr lang="en-US" dirty="0"/>
              <a:t>, and infiltrate is seen in the mucosa and submucosa, with clumps of </a:t>
            </a:r>
            <a:r>
              <a:rPr lang="en-US" b="1" dirty="0"/>
              <a:t>neutrophils</a:t>
            </a:r>
            <a:r>
              <a:rPr lang="en-US" dirty="0"/>
              <a:t> found in the lumens of the crypts that line the intestine mucosa. </a:t>
            </a:r>
          </a:p>
          <a:p>
            <a:r>
              <a:rPr lang="en-US" dirty="0"/>
              <a:t>The disease process usually </a:t>
            </a:r>
            <a:r>
              <a:rPr lang="en-US" b="1" dirty="0"/>
              <a:t>begins in the rectum and spreads proximally to involve the entire colon</a:t>
            </a:r>
            <a:r>
              <a:rPr lang="en-US" dirty="0"/>
              <a:t>. </a:t>
            </a:r>
          </a:p>
          <a:p>
            <a:r>
              <a:rPr lang="en-US" dirty="0"/>
              <a:t>Eventually the </a:t>
            </a:r>
            <a:r>
              <a:rPr lang="en-US" b="1" dirty="0"/>
              <a:t>bowel narrows, shorting, and thickens because of muscular hypertrophy and fat deposit</a:t>
            </a:r>
            <a:r>
              <a:rPr lang="en-US" dirty="0"/>
              <a:t>. </a:t>
            </a:r>
          </a:p>
          <a:p>
            <a:r>
              <a:rPr lang="en-US" dirty="0"/>
              <a:t>Because the inflammatory process is </a:t>
            </a:r>
            <a:r>
              <a:rPr lang="en-US" b="1" dirty="0"/>
              <a:t>not transmural </a:t>
            </a:r>
            <a:r>
              <a:rPr lang="en-US" dirty="0"/>
              <a:t>(i.e. affect the inner lining only), </a:t>
            </a:r>
            <a:r>
              <a:rPr lang="en-US" b="1" dirty="0"/>
              <a:t>fistula, obstruction, and fissure are uncommon</a:t>
            </a:r>
          </a:p>
        </p:txBody>
      </p:sp>
    </p:spTree>
    <p:extLst>
      <p:ext uri="{BB962C8B-B14F-4D97-AF65-F5344CB8AC3E}">
        <p14:creationId xmlns:p14="http://schemas.microsoft.com/office/powerpoint/2010/main" val="405482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909"/>
          <a:stretch/>
        </p:blipFill>
        <p:spPr>
          <a:xfrm>
            <a:off x="605307" y="90152"/>
            <a:ext cx="11191741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6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MANIFESTATION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predominant symptoms of ulcerative colitis includes</a:t>
            </a:r>
          </a:p>
          <a:p>
            <a:r>
              <a:rPr lang="en-US" dirty="0"/>
              <a:t>D</a:t>
            </a:r>
            <a:r>
              <a:rPr lang="en-US" dirty="0" smtClean="0"/>
              <a:t>iarrhea</a:t>
            </a:r>
          </a:p>
          <a:p>
            <a:r>
              <a:rPr lang="en-US" dirty="0"/>
              <a:t>P</a:t>
            </a:r>
            <a:r>
              <a:rPr lang="en-US" dirty="0" smtClean="0"/>
              <a:t>assage of mucus and pus</a:t>
            </a:r>
          </a:p>
          <a:p>
            <a:r>
              <a:rPr lang="en-US" dirty="0"/>
              <a:t>P</a:t>
            </a:r>
            <a:r>
              <a:rPr lang="en-US" dirty="0" smtClean="0"/>
              <a:t>ain in the left lower abdominal quadrant</a:t>
            </a:r>
          </a:p>
          <a:p>
            <a:r>
              <a:rPr lang="en-US" dirty="0"/>
              <a:t>I</a:t>
            </a:r>
            <a:r>
              <a:rPr lang="en-US" dirty="0" smtClean="0"/>
              <a:t>ntermittent tenesmus rectal bleeding</a:t>
            </a:r>
          </a:p>
          <a:p>
            <a:r>
              <a:rPr lang="en-US" dirty="0"/>
              <a:t>T</a:t>
            </a:r>
            <a:r>
              <a:rPr lang="en-US" dirty="0" smtClean="0"/>
              <a:t>he patient may have anorexia, weight loss, fever, vomiting and dehydration, as well as cramping</a:t>
            </a:r>
          </a:p>
          <a:p>
            <a:r>
              <a:rPr lang="en-US" dirty="0"/>
              <a:t>T</a:t>
            </a:r>
            <a:r>
              <a:rPr lang="en-US" dirty="0" smtClean="0"/>
              <a:t>he feeling of an urgent need of defecation, and the passage of 10 to 20 liquid stool each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59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 OF UC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Hemorrhage</a:t>
            </a:r>
            <a:endParaRPr lang="en-US" dirty="0" smtClean="0"/>
          </a:p>
          <a:p>
            <a:r>
              <a:rPr lang="en-US" dirty="0" smtClean="0"/>
              <a:t>Perforation</a:t>
            </a:r>
          </a:p>
          <a:p>
            <a:r>
              <a:rPr lang="en-US" dirty="0" smtClean="0"/>
              <a:t>Toxic megacolon (transverse colon with a diameter of more than 5 cm to 6cm with loss of haustration)</a:t>
            </a:r>
          </a:p>
          <a:p>
            <a:r>
              <a:rPr lang="en-US" dirty="0" smtClean="0"/>
              <a:t>Cancer: with active colitis of more than eight year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07" y="4134118"/>
            <a:ext cx="5959214" cy="27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61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58" y="412124"/>
            <a:ext cx="10148551" cy="60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0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01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OTHER SYMPTOMS OF IBD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</a:t>
            </a:r>
            <a:r>
              <a:rPr lang="en-US" b="1" dirty="0" smtClean="0"/>
              <a:t>lare ups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known as on and off symptoms</a:t>
            </a:r>
          </a:p>
          <a:p>
            <a:r>
              <a:rPr lang="en-US" b="1" dirty="0" smtClean="0"/>
              <a:t>Remission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time of fewer than no symptoms at all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241" t="8099" r="6836" b="14314"/>
          <a:stretch/>
        </p:blipFill>
        <p:spPr>
          <a:xfrm>
            <a:off x="1828800" y="2859110"/>
            <a:ext cx="7972022" cy="39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86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0" y="141668"/>
            <a:ext cx="10406130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55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8" y="167425"/>
            <a:ext cx="10650828" cy="65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67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DIAGNOSTIC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PHYSICAL ASSESSMENT</a:t>
            </a:r>
            <a:endParaRPr lang="en-US" b="1" dirty="0"/>
          </a:p>
          <a:p>
            <a:pPr lvl="1"/>
            <a:r>
              <a:rPr lang="en-US" sz="2800" dirty="0" smtClean="0"/>
              <a:t>hypotension</a:t>
            </a:r>
          </a:p>
          <a:p>
            <a:pPr lvl="1"/>
            <a:r>
              <a:rPr lang="en-US" sz="2800" dirty="0" smtClean="0"/>
              <a:t>tachypnea </a:t>
            </a:r>
          </a:p>
          <a:p>
            <a:pPr lvl="1"/>
            <a:r>
              <a:rPr lang="en-US" sz="2800" dirty="0" smtClean="0"/>
              <a:t>tachycardia</a:t>
            </a:r>
          </a:p>
          <a:p>
            <a:pPr lvl="1"/>
            <a:r>
              <a:rPr lang="en-US" sz="2800" dirty="0" smtClean="0"/>
              <a:t>fever</a:t>
            </a:r>
          </a:p>
          <a:p>
            <a:pPr lvl="1"/>
            <a:r>
              <a:rPr lang="en-US" sz="2800" dirty="0" smtClean="0"/>
              <a:t>pallor</a:t>
            </a:r>
          </a:p>
          <a:p>
            <a:pPr lvl="1"/>
            <a:r>
              <a:rPr lang="en-US" sz="2800" dirty="0" smtClean="0"/>
              <a:t>dehydration and nutritional status</a:t>
            </a:r>
          </a:p>
          <a:p>
            <a:pPr lvl="1"/>
            <a:r>
              <a:rPr lang="en-US" sz="2800" dirty="0" smtClean="0"/>
              <a:t>presence of bowel sounds </a:t>
            </a:r>
          </a:p>
          <a:p>
            <a:pPr lvl="1"/>
            <a:r>
              <a:rPr lang="en-US" sz="2800" dirty="0" err="1" smtClean="0"/>
              <a:t>Abd</a:t>
            </a:r>
            <a:r>
              <a:rPr lang="en-US" sz="2800" dirty="0" smtClean="0"/>
              <a:t> distention and tenderness</a:t>
            </a:r>
          </a:p>
          <a:p>
            <a:pPr lvl="1"/>
            <a:r>
              <a:rPr lang="en-US" sz="2800" dirty="0" smtClean="0"/>
              <a:t>bloody stool</a:t>
            </a:r>
          </a:p>
        </p:txBody>
      </p:sp>
    </p:spTree>
    <p:extLst>
      <p:ext uri="{BB962C8B-B14F-4D97-AF65-F5344CB8AC3E}">
        <p14:creationId xmlns:p14="http://schemas.microsoft.com/office/powerpoint/2010/main" val="3482075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Inflammatory bowel disease (IBD) represents a group of intestinal disorders that </a:t>
            </a:r>
            <a:r>
              <a:rPr lang="en-US" b="1" dirty="0" smtClean="0"/>
              <a:t>cause prolonged inflammation of the digestive tract.</a:t>
            </a:r>
          </a:p>
          <a:p>
            <a:r>
              <a:rPr lang="en-US" dirty="0" smtClean="0"/>
              <a:t>It is a spectrum of </a:t>
            </a:r>
            <a:r>
              <a:rPr lang="en-US" b="1" dirty="0" smtClean="0"/>
              <a:t>chronic idiopathic inflammatory condition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84113"/>
            <a:ext cx="9620518" cy="35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36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DIAGNOSTIC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 tests:</a:t>
            </a:r>
          </a:p>
          <a:p>
            <a:pPr lvl="1"/>
            <a:r>
              <a:rPr lang="en-US" sz="2800" dirty="0" smtClean="0"/>
              <a:t>low </a:t>
            </a:r>
            <a:r>
              <a:rPr lang="en-US" sz="2800" dirty="0" err="1" smtClean="0"/>
              <a:t>htc</a:t>
            </a:r>
            <a:r>
              <a:rPr lang="en-US" sz="2800" dirty="0" smtClean="0"/>
              <a:t> and </a:t>
            </a:r>
            <a:r>
              <a:rPr lang="en-US" sz="2800" dirty="0" err="1"/>
              <a:t>H</a:t>
            </a:r>
            <a:r>
              <a:rPr lang="en-US" sz="2800" dirty="0" err="1" smtClean="0"/>
              <a:t>b</a:t>
            </a:r>
            <a:r>
              <a:rPr lang="en-US" sz="2800" dirty="0" smtClean="0"/>
              <a:t> </a:t>
            </a:r>
            <a:r>
              <a:rPr lang="en-US" sz="2800" dirty="0" smtClean="0"/>
              <a:t>level and elevated </a:t>
            </a:r>
            <a:r>
              <a:rPr lang="en-US" sz="2800" dirty="0" err="1" smtClean="0"/>
              <a:t>wbc</a:t>
            </a:r>
            <a:r>
              <a:rPr lang="en-US" sz="2800" dirty="0" smtClean="0"/>
              <a:t> count</a:t>
            </a:r>
          </a:p>
          <a:p>
            <a:pPr lvl="1"/>
            <a:r>
              <a:rPr lang="en-US" sz="2800" dirty="0" smtClean="0"/>
              <a:t>low albumin level and electrolyte imbalance</a:t>
            </a:r>
          </a:p>
          <a:p>
            <a:r>
              <a:rPr lang="en-US" dirty="0"/>
              <a:t>A</a:t>
            </a:r>
            <a:r>
              <a:rPr lang="en-US" dirty="0" smtClean="0"/>
              <a:t>bdominal x-ray- I.O; Pneumoperitoneum</a:t>
            </a:r>
          </a:p>
          <a:p>
            <a:r>
              <a:rPr lang="en-US" dirty="0"/>
              <a:t>S</a:t>
            </a:r>
            <a:r>
              <a:rPr lang="en-US" dirty="0" smtClean="0"/>
              <a:t>igmoidoscopy</a:t>
            </a:r>
          </a:p>
          <a:p>
            <a:r>
              <a:rPr lang="en-US" dirty="0"/>
              <a:t>C</a:t>
            </a:r>
            <a:r>
              <a:rPr lang="en-US" dirty="0" smtClean="0"/>
              <a:t>olonoscopy</a:t>
            </a:r>
          </a:p>
          <a:p>
            <a:r>
              <a:rPr lang="en-US" dirty="0"/>
              <a:t>B</a:t>
            </a:r>
            <a:r>
              <a:rPr lang="en-US" dirty="0" smtClean="0"/>
              <a:t>arium enema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" y="193183"/>
            <a:ext cx="10766738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18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OF CHRONIC INFLAMMATORY</a:t>
            </a:r>
            <a:br>
              <a:rPr lang="en-US" dirty="0" smtClean="0"/>
            </a:br>
            <a:r>
              <a:rPr lang="en-US" dirty="0" smtClean="0"/>
              <a:t>BOWEL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edical treatment for both </a:t>
            </a:r>
            <a:r>
              <a:rPr lang="en-US" dirty="0" err="1" smtClean="0"/>
              <a:t>crohn’s</a:t>
            </a:r>
            <a:r>
              <a:rPr lang="en-US" dirty="0" smtClean="0"/>
              <a:t> disease and ulcerative colitis is aimed </a:t>
            </a:r>
            <a:r>
              <a:rPr lang="en-US" dirty="0" smtClean="0"/>
              <a:t>at:</a:t>
            </a:r>
          </a:p>
          <a:p>
            <a:pPr lvl="1"/>
            <a:r>
              <a:rPr lang="en-US" sz="2800" b="1" dirty="0" smtClean="0"/>
              <a:t> </a:t>
            </a:r>
            <a:r>
              <a:rPr lang="en-US" sz="2800" b="1" dirty="0" smtClean="0"/>
              <a:t>reducing </a:t>
            </a:r>
            <a:r>
              <a:rPr lang="en-US" sz="2800" b="1" dirty="0" smtClean="0"/>
              <a:t>inflammation</a:t>
            </a:r>
          </a:p>
          <a:p>
            <a:pPr lvl="1"/>
            <a:r>
              <a:rPr lang="en-US" sz="2800" b="1" dirty="0" smtClean="0"/>
              <a:t>suppressing </a:t>
            </a:r>
            <a:r>
              <a:rPr lang="en-US" sz="2800" b="1" dirty="0" smtClean="0"/>
              <a:t>inappropriate immune </a:t>
            </a:r>
            <a:r>
              <a:rPr lang="en-US" sz="2800" b="1" dirty="0" smtClean="0"/>
              <a:t>responses</a:t>
            </a:r>
          </a:p>
          <a:p>
            <a:pPr lvl="1"/>
            <a:r>
              <a:rPr lang="en-US" sz="2800" b="1" dirty="0" smtClean="0"/>
              <a:t>providing </a:t>
            </a:r>
            <a:r>
              <a:rPr lang="en-US" sz="2800" b="1" dirty="0" smtClean="0"/>
              <a:t>rest for a diseased bowel so that healing may take place.</a:t>
            </a:r>
          </a:p>
          <a:p>
            <a:r>
              <a:rPr lang="en-US" dirty="0"/>
              <a:t>M</a:t>
            </a:r>
            <a:r>
              <a:rPr lang="en-US" dirty="0" smtClean="0"/>
              <a:t>anagement depends on the disease </a:t>
            </a:r>
            <a:r>
              <a:rPr lang="en-US" b="1" dirty="0" smtClean="0"/>
              <a:t>location, severity, and complications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986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193183"/>
            <a:ext cx="11062952" cy="63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46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4" y="257578"/>
            <a:ext cx="11320529" cy="63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12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NUTRITIONAL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O</a:t>
            </a:r>
            <a:r>
              <a:rPr lang="en-US" b="1" dirty="0" smtClean="0"/>
              <a:t>ral fluid and a low-residual, high protein, high caloric diet with supplemental vitamin therapy and iron replacement are prescribed to meet nutritional need.</a:t>
            </a:r>
          </a:p>
          <a:p>
            <a:r>
              <a:rPr lang="en-US" b="1" dirty="0"/>
              <a:t>F</a:t>
            </a:r>
            <a:r>
              <a:rPr lang="en-US" b="1" dirty="0" smtClean="0"/>
              <a:t>luid and electrolyte imbalance from dehydration are corrected </a:t>
            </a:r>
            <a:r>
              <a:rPr lang="en-US" dirty="0" smtClean="0"/>
              <a:t>by therapy as necessary if the patient is hospitalized or by oral fluids fluid if the patient is managed at home.</a:t>
            </a:r>
          </a:p>
          <a:p>
            <a:r>
              <a:rPr lang="en-US" b="1" dirty="0"/>
              <a:t>A</a:t>
            </a:r>
            <a:r>
              <a:rPr lang="en-US" b="1" dirty="0" smtClean="0"/>
              <a:t>ny food that exacerbate diarrhea are avoided.</a:t>
            </a:r>
          </a:p>
          <a:p>
            <a:r>
              <a:rPr lang="en-US" dirty="0"/>
              <a:t>M</a:t>
            </a:r>
            <a:r>
              <a:rPr lang="en-US" dirty="0" smtClean="0"/>
              <a:t>ilk may contribute to diarrhea in those with lactose intolerant.</a:t>
            </a:r>
          </a:p>
          <a:p>
            <a:r>
              <a:rPr lang="en-US" dirty="0"/>
              <a:t>C</a:t>
            </a:r>
            <a:r>
              <a:rPr lang="en-US" dirty="0" smtClean="0"/>
              <a:t>old food and smoking are avoided because both increase intestinal motility.</a:t>
            </a:r>
          </a:p>
          <a:p>
            <a:r>
              <a:rPr lang="en-US" dirty="0"/>
              <a:t>P</a:t>
            </a:r>
            <a:r>
              <a:rPr lang="en-US" dirty="0" smtClean="0"/>
              <a:t>arenteral nutrition may be indicated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00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</a:t>
            </a:r>
            <a:r>
              <a:rPr lang="en-US" dirty="0" smtClean="0"/>
              <a:t>edative, antidiarrheal, and antiperistalsis.</a:t>
            </a:r>
          </a:p>
          <a:p>
            <a:r>
              <a:rPr lang="en-US" b="1" dirty="0" err="1"/>
              <a:t>A</a:t>
            </a:r>
            <a:r>
              <a:rPr lang="en-US" b="1" dirty="0" err="1" smtClean="0"/>
              <a:t>minosalicylates</a:t>
            </a:r>
            <a:r>
              <a:rPr lang="en-US" dirty="0" smtClean="0"/>
              <a:t> such as sulfasalazine for mild to moderate </a:t>
            </a:r>
            <a:r>
              <a:rPr lang="en-US" dirty="0" smtClean="0"/>
              <a:t>inflammation ( 3-4g/day orally, 3 divided doses after meals)</a:t>
            </a:r>
            <a:endParaRPr lang="en-US" dirty="0" smtClean="0"/>
          </a:p>
          <a:p>
            <a:r>
              <a:rPr lang="en-US" b="1" dirty="0"/>
              <a:t>C</a:t>
            </a:r>
            <a:r>
              <a:rPr lang="en-US" b="1" dirty="0" smtClean="0"/>
              <a:t>orticosteroids</a:t>
            </a:r>
            <a:r>
              <a:rPr lang="en-US" dirty="0" smtClean="0"/>
              <a:t> (prednisone, hydrocortisone) used to treat severe and fulminant disease and can be administered orally</a:t>
            </a:r>
          </a:p>
          <a:p>
            <a:r>
              <a:rPr lang="en-US" dirty="0"/>
              <a:t>B</a:t>
            </a:r>
            <a:r>
              <a:rPr lang="en-US" dirty="0" smtClean="0"/>
              <a:t>udesonide rectal administration.</a:t>
            </a:r>
          </a:p>
          <a:p>
            <a:r>
              <a:rPr lang="en-US" dirty="0"/>
              <a:t>A</a:t>
            </a:r>
            <a:r>
              <a:rPr lang="en-US" dirty="0" smtClean="0"/>
              <a:t>mong the newest biological therapies using </a:t>
            </a:r>
            <a:r>
              <a:rPr lang="en-US" b="1" dirty="0" smtClean="0"/>
              <a:t>monoclonal antibodies </a:t>
            </a:r>
            <a:r>
              <a:rPr lang="en-US" dirty="0" smtClean="0"/>
              <a:t>are </a:t>
            </a:r>
            <a:r>
              <a:rPr lang="en-US" b="1" dirty="0" err="1" smtClean="0"/>
              <a:t>natalizumab</a:t>
            </a:r>
            <a:r>
              <a:rPr lang="en-US" dirty="0" smtClean="0"/>
              <a:t> (</a:t>
            </a:r>
            <a:r>
              <a:rPr lang="en-US" dirty="0" err="1" smtClean="0"/>
              <a:t>tysabri</a:t>
            </a:r>
            <a:r>
              <a:rPr lang="en-US" dirty="0" smtClean="0"/>
              <a:t>) for </a:t>
            </a:r>
            <a:r>
              <a:rPr lang="en-US" b="1" dirty="0" err="1" smtClean="0"/>
              <a:t>crohn’s</a:t>
            </a:r>
            <a:r>
              <a:rPr lang="en-US" b="1" dirty="0" smtClean="0"/>
              <a:t> disease</a:t>
            </a:r>
            <a:r>
              <a:rPr lang="en-US" dirty="0" smtClean="0"/>
              <a:t>, and </a:t>
            </a:r>
            <a:r>
              <a:rPr lang="en-US" b="1" dirty="0" smtClean="0"/>
              <a:t>infliximab</a:t>
            </a:r>
            <a:r>
              <a:rPr lang="en-US" dirty="0" smtClean="0"/>
              <a:t> (</a:t>
            </a:r>
            <a:r>
              <a:rPr lang="en-US" dirty="0" err="1" smtClean="0"/>
              <a:t>remicade</a:t>
            </a:r>
            <a:r>
              <a:rPr lang="en-US" dirty="0" smtClean="0"/>
              <a:t>) for </a:t>
            </a:r>
            <a:r>
              <a:rPr lang="en-US" b="1" dirty="0" smtClean="0"/>
              <a:t>ulcerative colitis</a:t>
            </a:r>
          </a:p>
          <a:p>
            <a:r>
              <a:rPr lang="en-US" dirty="0" err="1"/>
              <a:t>A</a:t>
            </a:r>
            <a:r>
              <a:rPr lang="en-US" dirty="0" err="1" smtClean="0"/>
              <a:t>nticytokine</a:t>
            </a:r>
            <a:r>
              <a:rPr lang="en-US" dirty="0" smtClean="0"/>
              <a:t> therapy using anti-</a:t>
            </a:r>
            <a:r>
              <a:rPr lang="en-US" dirty="0" err="1" smtClean="0"/>
              <a:t>interlukin</a:t>
            </a:r>
            <a:r>
              <a:rPr lang="en-US" dirty="0" smtClean="0"/>
              <a:t> type drug (e.g. - anti-il-12) for </a:t>
            </a:r>
            <a:r>
              <a:rPr lang="en-US" dirty="0" err="1" smtClean="0"/>
              <a:t>crohn’s</a:t>
            </a:r>
            <a:r>
              <a:rPr lang="en-US" dirty="0" smtClean="0"/>
              <a:t> disease.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45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8" y="128790"/>
            <a:ext cx="11758411" cy="645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41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6" y="103031"/>
            <a:ext cx="11578107" cy="65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53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0"/>
            <a:ext cx="11578107" cy="64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7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Ulcerative colitis</a:t>
            </a:r>
            <a:r>
              <a:rPr lang="en-US" dirty="0" smtClean="0"/>
              <a:t>: is a </a:t>
            </a:r>
            <a:r>
              <a:rPr lang="en-US" dirty="0" smtClean="0"/>
              <a:t>disease </a:t>
            </a:r>
            <a:r>
              <a:rPr lang="en-US" dirty="0" smtClean="0"/>
              <a:t>that causes mucosal inflammation and sores (ulcers)in the lining of the </a:t>
            </a:r>
            <a:r>
              <a:rPr lang="en-US" b="1" dirty="0" err="1" smtClean="0"/>
              <a:t>the</a:t>
            </a:r>
            <a:r>
              <a:rPr lang="en-US" b="1" dirty="0" smtClean="0"/>
              <a:t> large </a:t>
            </a:r>
            <a:r>
              <a:rPr lang="en-US" b="1" dirty="0" smtClean="0"/>
              <a:t>intestine (</a:t>
            </a:r>
            <a:r>
              <a:rPr lang="en-US" b="1" dirty="0" smtClean="0"/>
              <a:t>colon).</a:t>
            </a:r>
          </a:p>
          <a:p>
            <a:r>
              <a:rPr lang="en-US" b="1" dirty="0" err="1" smtClean="0"/>
              <a:t>Chron’s</a:t>
            </a:r>
            <a:r>
              <a:rPr lang="en-US" b="1" dirty="0" smtClean="0"/>
              <a:t> disease: </a:t>
            </a:r>
            <a:r>
              <a:rPr lang="en-US" dirty="0" smtClean="0"/>
              <a:t>it is a chronic, relapsing and remitting inflammatory disease of the gastrointestinal tract, </a:t>
            </a:r>
            <a:r>
              <a:rPr lang="en-US" b="1" dirty="0" smtClean="0"/>
              <a:t>affecting any site </a:t>
            </a:r>
            <a:r>
              <a:rPr lang="en-US" b="1" dirty="0" err="1" smtClean="0"/>
              <a:t>site</a:t>
            </a:r>
            <a:r>
              <a:rPr lang="en-US" b="1" dirty="0" smtClean="0"/>
              <a:t> from mouth to anus 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7134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103032"/>
            <a:ext cx="11500834" cy="67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43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5" y="0"/>
            <a:ext cx="11127347" cy="67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0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SURGICAL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Stricture </a:t>
            </a:r>
            <a:r>
              <a:rPr lang="en-US" b="1" dirty="0" err="1" smtClean="0"/>
              <a:t>plasty</a:t>
            </a:r>
            <a:r>
              <a:rPr lang="en-US" dirty="0" smtClean="0"/>
              <a:t>,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the blocked or narrowed section of the intestine are widened, leaving the intestine intact.</a:t>
            </a:r>
          </a:p>
          <a:p>
            <a:r>
              <a:rPr lang="en-US" b="1" dirty="0"/>
              <a:t>S</a:t>
            </a:r>
            <a:r>
              <a:rPr lang="en-US" b="1" dirty="0" smtClean="0"/>
              <a:t>mall bowel resection </a:t>
            </a:r>
            <a:r>
              <a:rPr lang="en-US" dirty="0" smtClean="0"/>
              <a:t>is performed and diseased segment of the small intestines are resected and the remaining portions of the intestine are </a:t>
            </a:r>
            <a:r>
              <a:rPr lang="en-US" b="1" dirty="0" smtClean="0"/>
              <a:t>anastomosed.</a:t>
            </a:r>
          </a:p>
          <a:p>
            <a:r>
              <a:rPr lang="en-US" dirty="0"/>
              <a:t>S</a:t>
            </a:r>
            <a:r>
              <a:rPr lang="en-US" dirty="0" smtClean="0"/>
              <a:t>urgical removal of up to 50% of the small bowel usually can be tolerated. in case of severe </a:t>
            </a:r>
            <a:r>
              <a:rPr lang="en-US" dirty="0" err="1" smtClean="0"/>
              <a:t>crohn’s</a:t>
            </a:r>
            <a:r>
              <a:rPr lang="en-US" dirty="0" smtClean="0"/>
              <a:t> disease of the colon, </a:t>
            </a:r>
            <a:r>
              <a:rPr lang="en-US" b="1" dirty="0" smtClean="0"/>
              <a:t>a total colectomy </a:t>
            </a:r>
            <a:r>
              <a:rPr lang="en-US" dirty="0" smtClean="0"/>
              <a:t>and </a:t>
            </a:r>
            <a:r>
              <a:rPr lang="en-US" b="1" dirty="0" smtClean="0"/>
              <a:t>ileostomy</a:t>
            </a:r>
            <a:r>
              <a:rPr lang="en-US" dirty="0" smtClean="0"/>
              <a:t> may be the procedure of choice.</a:t>
            </a:r>
          </a:p>
          <a:p>
            <a:r>
              <a:rPr lang="en-US" dirty="0" smtClean="0"/>
              <a:t>A new surgical procedure developed for patient with severe </a:t>
            </a:r>
            <a:r>
              <a:rPr lang="en-US" dirty="0" err="1" smtClean="0"/>
              <a:t>crohn’s</a:t>
            </a:r>
            <a:r>
              <a:rPr lang="en-US" dirty="0" smtClean="0"/>
              <a:t> disease is </a:t>
            </a:r>
            <a:r>
              <a:rPr lang="en-US" b="1" dirty="0" smtClean="0"/>
              <a:t>intestinal transplant</a:t>
            </a:r>
            <a:r>
              <a:rPr lang="en-US" dirty="0" smtClean="0"/>
              <a:t>.</a:t>
            </a:r>
          </a:p>
          <a:p>
            <a:r>
              <a:rPr lang="en-US" b="1" dirty="0" err="1"/>
              <a:t>P</a:t>
            </a:r>
            <a:r>
              <a:rPr lang="en-US" b="1" dirty="0" err="1" smtClean="0"/>
              <a:t>rotocolectomy</a:t>
            </a:r>
            <a:r>
              <a:rPr lang="en-US" b="1" dirty="0" smtClean="0"/>
              <a:t> with ileostomy </a:t>
            </a:r>
            <a:r>
              <a:rPr lang="en-US" dirty="0" smtClean="0"/>
              <a:t>(complete excision of colon, rectum, and anus). if the rectum can be reversed, restorative </a:t>
            </a:r>
            <a:r>
              <a:rPr lang="en-US" dirty="0" err="1" smtClean="0"/>
              <a:t>protocolectomy</a:t>
            </a:r>
            <a:r>
              <a:rPr lang="en-US" dirty="0" smtClean="0"/>
              <a:t> with </a:t>
            </a:r>
            <a:r>
              <a:rPr lang="en-US" dirty="0" err="1" smtClean="0"/>
              <a:t>ileal</a:t>
            </a:r>
            <a:r>
              <a:rPr lang="en-US" dirty="0" smtClean="0"/>
              <a:t> pouch anal anastomosis is the procedure of choice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59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COLORECTAL CANCER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MEDICINE 2</a:t>
            </a:r>
          </a:p>
          <a:p>
            <a:r>
              <a:rPr lang="en-US" dirty="0" smtClean="0"/>
              <a:t>GIT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87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Colorectal Cancer (CRC) is the 3rd most common cancer in men and the second in women worldwide.</a:t>
            </a:r>
          </a:p>
          <a:p>
            <a:r>
              <a:rPr lang="en-US" dirty="0" smtClean="0"/>
              <a:t>Race &gt; Higher Incidence in African Americans</a:t>
            </a:r>
          </a:p>
          <a:p>
            <a:r>
              <a:rPr lang="en-US" dirty="0" smtClean="0"/>
              <a:t>Sex &gt; almost equal (ratio of 1.2:1)</a:t>
            </a:r>
          </a:p>
          <a:p>
            <a:r>
              <a:rPr lang="en-US" dirty="0" smtClean="0"/>
              <a:t>Age &gt; 55-65 years</a:t>
            </a:r>
          </a:p>
          <a:p>
            <a:r>
              <a:rPr lang="en-US" dirty="0" smtClean="0"/>
              <a:t>Geographic &gt; Countries which are more industrialized like U.S., Canada, UK, Western Europe, Australia have a much higher incidence than less industrialized parts of the world like Asia, Africa, and South America.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26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 /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Age &gt; 60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dirty="0" smtClean="0"/>
              <a:t>Diet high in red or processed meats</a:t>
            </a:r>
          </a:p>
          <a:p>
            <a:r>
              <a:rPr lang="en-US" dirty="0" smtClean="0"/>
              <a:t>Ulcerative colitis or Crohn’s Disease</a:t>
            </a:r>
          </a:p>
          <a:p>
            <a:r>
              <a:rPr lang="en-US" dirty="0" smtClean="0"/>
              <a:t>Have a family history of colon cancer</a:t>
            </a:r>
          </a:p>
          <a:p>
            <a:r>
              <a:rPr lang="en-US" dirty="0" smtClean="0"/>
              <a:t>Other Cancers Breast, uterine, or ovarian cancer</a:t>
            </a:r>
          </a:p>
          <a:p>
            <a:r>
              <a:rPr lang="en-US" dirty="0" smtClean="0"/>
              <a:t>Familial Adenomatous Polyposis (FAP).</a:t>
            </a:r>
          </a:p>
          <a:p>
            <a:r>
              <a:rPr lang="en-US" dirty="0" smtClean="0"/>
              <a:t>Hereditary non-polyposis colorectal cancer (HNPCC) syndromes</a:t>
            </a:r>
          </a:p>
          <a:p>
            <a:r>
              <a:rPr lang="en-US" dirty="0" smtClean="0"/>
              <a:t>Smoking &amp; Alcohol</a:t>
            </a:r>
          </a:p>
          <a:p>
            <a:r>
              <a:rPr lang="en-US" dirty="0" smtClean="0"/>
              <a:t>Obesity</a:t>
            </a:r>
          </a:p>
          <a:p>
            <a:pPr marL="0" indent="0">
              <a:buNone/>
            </a:pPr>
            <a:r>
              <a:rPr lang="en-US" dirty="0" smtClean="0"/>
              <a:t>Drug effects: Recent studies have suggested that </a:t>
            </a:r>
            <a:r>
              <a:rPr lang="en-US" b="1" dirty="0" smtClean="0"/>
              <a:t>estrogen replacement therapy and NSAID’s such as aspirin may reduce colorectal cancer risk.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8944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036" y="1481070"/>
            <a:ext cx="9659155" cy="5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78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6" y="547353"/>
            <a:ext cx="10740980" cy="63106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Colorectal Cancer Develop?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935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Macroscopically:</a:t>
            </a:r>
          </a:p>
          <a:p>
            <a:r>
              <a:rPr lang="en-US" dirty="0" smtClean="0"/>
              <a:t>colorectal cancers may appear to the naked eye as:</a:t>
            </a:r>
          </a:p>
          <a:p>
            <a:pPr lvl="1"/>
            <a:r>
              <a:rPr lang="en-US" dirty="0" err="1" smtClean="0"/>
              <a:t>Exophytic</a:t>
            </a:r>
            <a:r>
              <a:rPr lang="en-US" dirty="0" smtClean="0"/>
              <a:t> cauliflower-type of growth</a:t>
            </a:r>
          </a:p>
          <a:p>
            <a:pPr lvl="1"/>
            <a:r>
              <a:rPr lang="en-US" dirty="0" smtClean="0"/>
              <a:t>Ulcerating lesion penetrating through the bowel wall</a:t>
            </a:r>
          </a:p>
          <a:p>
            <a:pPr lvl="1"/>
            <a:r>
              <a:rPr lang="en-US" dirty="0" smtClean="0"/>
              <a:t>Annular constricting growth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olloid mucus- secreting tumors</a:t>
            </a:r>
          </a:p>
          <a:p>
            <a:pPr marL="0" indent="0">
              <a:buNone/>
            </a:pPr>
            <a:r>
              <a:rPr lang="en-US" b="1" dirty="0" smtClean="0"/>
              <a:t>Microscopically:</a:t>
            </a:r>
          </a:p>
          <a:p>
            <a:r>
              <a:rPr lang="en-US" dirty="0" smtClean="0"/>
              <a:t>almost all colorectal cancers are adenocarcinoma, but their histologic appearance is different</a:t>
            </a:r>
          </a:p>
          <a:p>
            <a:pPr lvl="1"/>
            <a:r>
              <a:rPr lang="en-US" dirty="0" smtClean="0"/>
              <a:t>Grade I : well differentiated</a:t>
            </a:r>
          </a:p>
          <a:p>
            <a:pPr lvl="1"/>
            <a:r>
              <a:rPr lang="en-US" dirty="0" smtClean="0"/>
              <a:t>Grade II : moderately differentiated</a:t>
            </a:r>
          </a:p>
          <a:p>
            <a:pPr lvl="1"/>
            <a:r>
              <a:rPr lang="en-US" dirty="0" smtClean="0"/>
              <a:t>Grade III : poorly differentiated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12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64" y="0"/>
            <a:ext cx="10393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75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852"/>
            <a:ext cx="5834130" cy="6272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28" y="334851"/>
            <a:ext cx="6128192" cy="62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92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9749" cy="3764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49" y="0"/>
            <a:ext cx="6172251" cy="3764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749" y="3764813"/>
            <a:ext cx="6172251" cy="3355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764813"/>
            <a:ext cx="6019749" cy="37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34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 OF THE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1. Local spread</a:t>
            </a:r>
          </a:p>
          <a:p>
            <a:r>
              <a:rPr lang="en-US" dirty="0"/>
              <a:t>T</a:t>
            </a:r>
            <a:r>
              <a:rPr lang="en-US" dirty="0" smtClean="0"/>
              <a:t>he growth is limited to the bowel for considerable time, it spreads round the intestinal wall &amp; to a certain extent longitudinally. when it invades the bowel wall it affect the near structures like bladder, uterus, ovaries, etc.. where it may cause a fistula , or perforate into peritoneal cavity, or to the pelvic wall</a:t>
            </a:r>
          </a:p>
        </p:txBody>
      </p:sp>
    </p:spTree>
    <p:extLst>
      <p:ext uri="{BB962C8B-B14F-4D97-AF65-F5344CB8AC3E}">
        <p14:creationId xmlns:p14="http://schemas.microsoft.com/office/powerpoint/2010/main" val="29437596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 OF THE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2. Lymphatic spread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epicolic</a:t>
            </a:r>
            <a:r>
              <a:rPr lang="en-US" dirty="0" smtClean="0"/>
              <a:t> group of lymph nodes then to </a:t>
            </a:r>
            <a:r>
              <a:rPr lang="en-US" dirty="0" err="1" smtClean="0"/>
              <a:t>paracolic</a:t>
            </a:r>
            <a:r>
              <a:rPr lang="en-US" dirty="0" smtClean="0"/>
              <a:t> group then to main groups of lymph nodes arranged around the main arteries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3. </a:t>
            </a:r>
            <a:r>
              <a:rPr lang="en-US" b="1" dirty="0" err="1"/>
              <a:t>H</a:t>
            </a:r>
            <a:r>
              <a:rPr lang="en-US" b="1" dirty="0" err="1" smtClean="0"/>
              <a:t>aematogenous</a:t>
            </a:r>
            <a:r>
              <a:rPr lang="en-US" b="1" dirty="0" smtClean="0"/>
              <a:t> spread</a:t>
            </a:r>
          </a:p>
          <a:p>
            <a:r>
              <a:rPr lang="en-US" dirty="0"/>
              <a:t>T</a:t>
            </a:r>
            <a:r>
              <a:rPr lang="en-US" dirty="0" smtClean="0"/>
              <a:t>hrough the venous system ( inferior &amp; superior mesenteric veins) mainly to the liver, it also goes to lung, bones, </a:t>
            </a:r>
            <a:r>
              <a:rPr lang="en-US" dirty="0" err="1" smtClean="0"/>
              <a:t>etc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r>
              <a:rPr lang="en-US" b="1" dirty="0" smtClean="0"/>
              <a:t>4. Spread by implantation</a:t>
            </a:r>
          </a:p>
          <a:p>
            <a:pPr marL="0" indent="0">
              <a:buNone/>
            </a:pPr>
            <a:r>
              <a:rPr lang="en-US" b="1" dirty="0" smtClean="0"/>
              <a:t>5. </a:t>
            </a:r>
            <a:r>
              <a:rPr lang="en-US" b="1" dirty="0" err="1" smtClean="0"/>
              <a:t>Transperitoneal</a:t>
            </a:r>
            <a:r>
              <a:rPr lang="en-US" b="1" dirty="0" smtClean="0"/>
              <a:t> spread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13497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MANAIFEATATIONS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Abdominal pain and tenderness in the lower abdomen</a:t>
            </a:r>
          </a:p>
          <a:p>
            <a:r>
              <a:rPr lang="en-US" dirty="0" smtClean="0"/>
              <a:t>Blood in the stool / Rectal bleeding</a:t>
            </a:r>
          </a:p>
          <a:p>
            <a:r>
              <a:rPr lang="en-US" dirty="0" smtClean="0"/>
              <a:t>Diarrhea, constipation, or other change in bowel habits</a:t>
            </a:r>
          </a:p>
          <a:p>
            <a:r>
              <a:rPr lang="en-US" dirty="0" smtClean="0"/>
              <a:t>Narrow stools / ribbon-like stools</a:t>
            </a:r>
          </a:p>
          <a:p>
            <a:r>
              <a:rPr lang="en-US" dirty="0" smtClean="0"/>
              <a:t>Weight loss with no known reason</a:t>
            </a:r>
          </a:p>
          <a:p>
            <a:r>
              <a:rPr lang="en-US" dirty="0" smtClean="0"/>
              <a:t>Unexplained, persistent nausea or vomiting</a:t>
            </a:r>
          </a:p>
          <a:p>
            <a:r>
              <a:rPr lang="en-US" dirty="0" smtClean="0"/>
              <a:t>Few present with – Intestinal Obstruction / Peritonitis in Emergency</a:t>
            </a:r>
          </a:p>
          <a:p>
            <a:r>
              <a:rPr lang="en-US" dirty="0" smtClean="0"/>
              <a:t>Iron-deficiency anemia,</a:t>
            </a:r>
          </a:p>
          <a:p>
            <a:r>
              <a:rPr lang="en-US" dirty="0" smtClean="0"/>
              <a:t>Change in bowel habits</a:t>
            </a:r>
          </a:p>
          <a:p>
            <a:r>
              <a:rPr lang="en-US" dirty="0" smtClean="0"/>
              <a:t>Right-sided lesions are more likely to bleed and cause diarrhea, while left-sided tumors are usually detected later and could present with bowel obstruction.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01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SITES OF COLON TUMORS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44" y="1318162"/>
            <a:ext cx="10599312" cy="54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649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SITES OF COLON TUMORS &amp;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Tumors on Left Side of Colon</a:t>
            </a:r>
          </a:p>
          <a:p>
            <a:pPr lvl="1"/>
            <a:r>
              <a:rPr lang="en-US" dirty="0" smtClean="0"/>
              <a:t>Intestinal Obstruction</a:t>
            </a:r>
          </a:p>
          <a:p>
            <a:pPr lvl="1"/>
            <a:r>
              <a:rPr lang="en-US" dirty="0" smtClean="0"/>
              <a:t>Lower Abdominal Pain ( Colicky )</a:t>
            </a:r>
          </a:p>
          <a:p>
            <a:pPr lvl="1"/>
            <a:r>
              <a:rPr lang="en-US" dirty="0" smtClean="0"/>
              <a:t>Abdominal Distention</a:t>
            </a:r>
          </a:p>
          <a:p>
            <a:pPr lvl="1"/>
            <a:r>
              <a:rPr lang="en-US" dirty="0" smtClean="0"/>
              <a:t>Alternating </a:t>
            </a:r>
            <a:r>
              <a:rPr lang="en-US" dirty="0" err="1" smtClean="0"/>
              <a:t>Diarrhoea</a:t>
            </a:r>
            <a:r>
              <a:rPr lang="en-US" dirty="0" smtClean="0"/>
              <a:t> &amp; Constipation</a:t>
            </a:r>
          </a:p>
          <a:p>
            <a:r>
              <a:rPr lang="en-US" b="1" dirty="0" smtClean="0"/>
              <a:t>Sigmoid Tumors</a:t>
            </a:r>
          </a:p>
          <a:p>
            <a:pPr lvl="1"/>
            <a:r>
              <a:rPr lang="en-US" dirty="0" smtClean="0"/>
              <a:t>Tenesmus + Passage of Mucus &amp; Blood</a:t>
            </a:r>
          </a:p>
          <a:p>
            <a:r>
              <a:rPr lang="en-US" b="1" dirty="0" smtClean="0"/>
              <a:t>Transverse Colon Tumors</a:t>
            </a:r>
          </a:p>
          <a:p>
            <a:pPr lvl="1"/>
            <a:r>
              <a:rPr lang="en-US" dirty="0" smtClean="0"/>
              <a:t>Mistaken for Ca Stomach – Position , Anemia + Lassitude</a:t>
            </a:r>
          </a:p>
          <a:p>
            <a:r>
              <a:rPr lang="en-US" b="1" dirty="0" smtClean="0"/>
              <a:t>Caecum &amp; Ascending Colon Tumors</a:t>
            </a:r>
          </a:p>
          <a:p>
            <a:pPr lvl="1"/>
            <a:r>
              <a:rPr lang="en-US" dirty="0" smtClean="0"/>
              <a:t>Severe Anemia</a:t>
            </a:r>
          </a:p>
          <a:p>
            <a:pPr lvl="1"/>
            <a:r>
              <a:rPr lang="en-US" dirty="0" smtClean="0"/>
              <a:t>Mass in Rt. Iliac Fossa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01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 &amp; 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Digital rectal exam</a:t>
            </a:r>
          </a:p>
          <a:p>
            <a:r>
              <a:rPr lang="en-US" dirty="0" smtClean="0"/>
              <a:t>Fecal occult blood test (FOBT)</a:t>
            </a:r>
          </a:p>
          <a:p>
            <a:r>
              <a:rPr lang="en-US" dirty="0" smtClean="0"/>
              <a:t>Sigmoidoscopy ( Flexible )</a:t>
            </a:r>
          </a:p>
          <a:p>
            <a:r>
              <a:rPr lang="en-US" dirty="0" smtClean="0"/>
              <a:t>Colonoscopy</a:t>
            </a:r>
          </a:p>
          <a:p>
            <a:r>
              <a:rPr lang="en-US" dirty="0" smtClean="0"/>
              <a:t>Radiology</a:t>
            </a:r>
          </a:p>
          <a:p>
            <a:pPr lvl="1"/>
            <a:r>
              <a:rPr lang="en-US" dirty="0" smtClean="0"/>
              <a:t>Double Contrast Barium Enema</a:t>
            </a:r>
          </a:p>
          <a:p>
            <a:pPr lvl="1"/>
            <a:r>
              <a:rPr lang="en-US" dirty="0" smtClean="0"/>
              <a:t>USG ( Liver Metastases )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piral CT ( Elderly )</a:t>
            </a:r>
          </a:p>
          <a:p>
            <a:r>
              <a:rPr lang="en-US" dirty="0" smtClean="0"/>
              <a:t>Future Techniques</a:t>
            </a:r>
          </a:p>
          <a:p>
            <a:pPr lvl="1"/>
            <a:r>
              <a:rPr lang="en-US" dirty="0" smtClean="0"/>
              <a:t>Stool DNA Testing</a:t>
            </a:r>
          </a:p>
          <a:p>
            <a:pPr lvl="1"/>
            <a:r>
              <a:rPr lang="en-US" dirty="0" smtClean="0"/>
              <a:t>Capsule Endoscopy</a:t>
            </a:r>
          </a:p>
          <a:p>
            <a:pPr lvl="1"/>
            <a:r>
              <a:rPr lang="en-US" dirty="0" smtClean="0"/>
              <a:t>Virtual Colonoscopy ( CT </a:t>
            </a:r>
            <a:r>
              <a:rPr lang="en-US" dirty="0" err="1" smtClean="0"/>
              <a:t>Colonography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017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927" y="0"/>
            <a:ext cx="5924281" cy="68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71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56" y="167424"/>
            <a:ext cx="5460644" cy="6310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78"/>
            <a:ext cx="6023370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15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OF THE TUMOR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</a:t>
            </a:r>
            <a:r>
              <a:rPr lang="en-US" dirty="0" smtClean="0"/>
              <a:t>he most simple &amp; practical system of staging is: </a:t>
            </a:r>
            <a:r>
              <a:rPr lang="en-US" b="1" dirty="0" smtClean="0"/>
              <a:t>the Modified Duke classifications</a:t>
            </a:r>
          </a:p>
          <a:p>
            <a:pPr marL="0" indent="0">
              <a:buNone/>
            </a:pPr>
            <a:r>
              <a:rPr lang="en-US" b="1" dirty="0" smtClean="0"/>
              <a:t>Duke stages</a:t>
            </a:r>
          </a:p>
          <a:p>
            <a:pPr marL="0" indent="0">
              <a:buNone/>
            </a:pPr>
            <a:r>
              <a:rPr lang="en-US" b="1" dirty="0" smtClean="0"/>
              <a:t>A</a:t>
            </a:r>
            <a:r>
              <a:rPr lang="en-US" dirty="0" smtClean="0"/>
              <a:t> - Tumor is confined to bowel mucosa</a:t>
            </a:r>
          </a:p>
          <a:p>
            <a:pPr marL="0" indent="0">
              <a:buNone/>
            </a:pPr>
            <a:r>
              <a:rPr lang="en-US" b="1" dirty="0" smtClean="0"/>
              <a:t>B1</a:t>
            </a:r>
            <a:r>
              <a:rPr lang="en-US" dirty="0" smtClean="0"/>
              <a:t> - Tumor involved the muscle wall but not completely</a:t>
            </a:r>
          </a:p>
          <a:p>
            <a:pPr marL="0" indent="0">
              <a:buNone/>
            </a:pPr>
            <a:r>
              <a:rPr lang="en-US" b="1" dirty="0" smtClean="0"/>
              <a:t>B2</a:t>
            </a:r>
            <a:r>
              <a:rPr lang="en-US" dirty="0" smtClean="0"/>
              <a:t> - Tumor involve the serosa</a:t>
            </a:r>
          </a:p>
          <a:p>
            <a:pPr marL="0" indent="0">
              <a:buNone/>
            </a:pPr>
            <a:r>
              <a:rPr lang="en-US" b="1" dirty="0" smtClean="0"/>
              <a:t>C1</a:t>
            </a:r>
            <a:r>
              <a:rPr lang="en-US" dirty="0" smtClean="0"/>
              <a:t> - Tumor involve the muscle wall but not completely, local L.Ns involved</a:t>
            </a:r>
          </a:p>
          <a:p>
            <a:pPr marL="0" indent="0">
              <a:buNone/>
            </a:pPr>
            <a:r>
              <a:rPr lang="en-US" b="1" dirty="0" smtClean="0"/>
              <a:t>C2</a:t>
            </a:r>
            <a:r>
              <a:rPr lang="en-US" dirty="0" smtClean="0"/>
              <a:t> - Involves the serosa &amp; local LNs</a:t>
            </a:r>
          </a:p>
          <a:p>
            <a:pPr marL="0" indent="0">
              <a:buNone/>
            </a:pPr>
            <a:r>
              <a:rPr lang="en-US" b="1" dirty="0" smtClean="0"/>
              <a:t>D </a:t>
            </a:r>
            <a:r>
              <a:rPr lang="en-US" dirty="0" smtClean="0"/>
              <a:t>- Distant metastasis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44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Unknown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Infectious agents </a:t>
            </a:r>
          </a:p>
          <a:p>
            <a:r>
              <a:rPr lang="en-US" dirty="0" smtClean="0"/>
              <a:t>Viruses (Measles)</a:t>
            </a:r>
          </a:p>
          <a:p>
            <a:r>
              <a:rPr lang="en-US" dirty="0" smtClean="0"/>
              <a:t>Bacteria (Mycobacteria) </a:t>
            </a:r>
          </a:p>
          <a:p>
            <a:pPr marL="0" indent="0">
              <a:buNone/>
            </a:pPr>
            <a:r>
              <a:rPr lang="en-US" b="1" dirty="0" smtClean="0"/>
              <a:t>Genetics</a:t>
            </a:r>
          </a:p>
          <a:p>
            <a:pPr marL="0" indent="0">
              <a:buNone/>
            </a:pPr>
            <a:r>
              <a:rPr lang="en-US" b="1" dirty="0" smtClean="0"/>
              <a:t>Environmental factors</a:t>
            </a:r>
          </a:p>
          <a:p>
            <a:r>
              <a:rPr lang="en-US" dirty="0" smtClean="0"/>
              <a:t>Diet</a:t>
            </a:r>
          </a:p>
          <a:p>
            <a:r>
              <a:rPr lang="en-US" dirty="0" smtClean="0"/>
              <a:t>Smoking </a:t>
            </a:r>
          </a:p>
          <a:p>
            <a:pPr marL="0" indent="0">
              <a:buNone/>
            </a:pPr>
            <a:r>
              <a:rPr lang="en-US" b="1" dirty="0" smtClean="0"/>
              <a:t>Psychological factors </a:t>
            </a:r>
          </a:p>
          <a:p>
            <a:r>
              <a:rPr lang="en-US" dirty="0" smtClean="0"/>
              <a:t>Stress </a:t>
            </a:r>
          </a:p>
          <a:p>
            <a:r>
              <a:rPr lang="en-US" dirty="0" smtClean="0"/>
              <a:t>Emotional or physical trauma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41" y="2537137"/>
            <a:ext cx="4314422" cy="36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416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urgical</a:t>
            </a:r>
          </a:p>
          <a:p>
            <a:r>
              <a:rPr lang="en-US" dirty="0" smtClean="0"/>
              <a:t>Palliative chemo</a:t>
            </a:r>
          </a:p>
          <a:p>
            <a:r>
              <a:rPr lang="en-US" dirty="0" smtClean="0"/>
              <a:t>Radiotherapy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193" y="365125"/>
            <a:ext cx="755550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057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 ) Screening </a:t>
            </a:r>
            <a:r>
              <a:rPr lang="en-US" dirty="0" smtClean="0"/>
              <a:t>: </a:t>
            </a:r>
          </a:p>
          <a:p>
            <a:r>
              <a:rPr lang="en-US" b="1" dirty="0" smtClean="0"/>
              <a:t>Reduces Mortality Risk </a:t>
            </a:r>
            <a:r>
              <a:rPr lang="en-US" b="1" dirty="0" err="1" smtClean="0"/>
              <a:t>Upto</a:t>
            </a:r>
            <a:r>
              <a:rPr lang="en-US" b="1" dirty="0" smtClean="0"/>
              <a:t> 15% </a:t>
            </a:r>
          </a:p>
          <a:p>
            <a:r>
              <a:rPr lang="en-US" dirty="0" smtClean="0"/>
              <a:t>Testing options for the early detection of colorectal cancer and adenomatous polyps for asymptomatic adults aged 50 &gt; years</a:t>
            </a:r>
          </a:p>
          <a:p>
            <a:r>
              <a:rPr lang="en-US" dirty="0" smtClean="0"/>
              <a:t>Tests that detect adenomatous polyps and cancer</a:t>
            </a:r>
          </a:p>
          <a:p>
            <a:pPr lvl="1"/>
            <a:r>
              <a:rPr lang="en-US" dirty="0" smtClean="0"/>
              <a:t>Flexible sigmoidoscopy every 5 years, or</a:t>
            </a:r>
          </a:p>
          <a:p>
            <a:pPr lvl="1"/>
            <a:r>
              <a:rPr lang="en-US" dirty="0" smtClean="0"/>
              <a:t>Colonoscopy every 10 years, or</a:t>
            </a:r>
          </a:p>
          <a:p>
            <a:pPr lvl="1"/>
            <a:r>
              <a:rPr lang="en-US" dirty="0" smtClean="0"/>
              <a:t>Double-contrast barium enema every 5 years, or</a:t>
            </a:r>
          </a:p>
          <a:p>
            <a:pPr lvl="1"/>
            <a:r>
              <a:rPr lang="en-US" dirty="0" smtClean="0"/>
              <a:t>computed tomographic </a:t>
            </a:r>
            <a:r>
              <a:rPr lang="en-US" dirty="0" err="1" smtClean="0"/>
              <a:t>colonography</a:t>
            </a:r>
            <a:r>
              <a:rPr lang="en-US" dirty="0" smtClean="0"/>
              <a:t> every 5 years</a:t>
            </a:r>
          </a:p>
          <a:p>
            <a:pPr lvl="1"/>
            <a:r>
              <a:rPr lang="en-US" dirty="0" smtClean="0"/>
              <a:t>Colonoscopy in every 10 Years ( High Risk Individuals )</a:t>
            </a:r>
          </a:p>
          <a:p>
            <a:r>
              <a:rPr lang="en-US" dirty="0" smtClean="0"/>
              <a:t>Tests that primarily detect cancer</a:t>
            </a:r>
          </a:p>
          <a:p>
            <a:pPr lvl="1"/>
            <a:r>
              <a:rPr lang="en-US" dirty="0" smtClean="0"/>
              <a:t>Annual guaiac-based fecal occult blood test with high test sensitivity for cancer, or</a:t>
            </a:r>
          </a:p>
          <a:p>
            <a:pPr lvl="1"/>
            <a:r>
              <a:rPr lang="en-US" dirty="0" smtClean="0"/>
              <a:t>Annual fecal immunochemical test with high test sensitivity for cancer, or</a:t>
            </a:r>
          </a:p>
          <a:p>
            <a:pPr lvl="1"/>
            <a:r>
              <a:rPr lang="en-US" dirty="0" smtClean="0"/>
              <a:t>Stool DNA test with high sensitivity for cancer, interval uncertain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828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B ) Lifestyle Modification &amp; Others</a:t>
            </a:r>
          </a:p>
          <a:p>
            <a:r>
              <a:rPr lang="en-US" dirty="0" smtClean="0"/>
              <a:t>Low-fat and high-fiber diets</a:t>
            </a:r>
          </a:p>
          <a:p>
            <a:r>
              <a:rPr lang="en-US" dirty="0" smtClean="0"/>
              <a:t>Avoid diet high in red or processed meats, or meats cooked at high temperatures</a:t>
            </a:r>
          </a:p>
          <a:p>
            <a:r>
              <a:rPr lang="en-US" dirty="0" smtClean="0"/>
              <a:t>Eat a variety of fruits and vegetables every day.</a:t>
            </a:r>
          </a:p>
          <a:p>
            <a:r>
              <a:rPr lang="en-US" dirty="0" smtClean="0"/>
              <a:t>Engage in physical activity every day.</a:t>
            </a:r>
          </a:p>
          <a:p>
            <a:r>
              <a:rPr lang="en-US" dirty="0" smtClean="0"/>
              <a:t>NSAIDs</a:t>
            </a:r>
          </a:p>
          <a:p>
            <a:r>
              <a:rPr lang="en-US" dirty="0" smtClean="0"/>
              <a:t>Quit Smoking &amp; Alcohol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89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0"/>
            <a:ext cx="11870028" cy="55994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5769" y="5847009"/>
            <a:ext cx="9053848" cy="714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THANK YOU</a:t>
            </a:r>
          </a:p>
          <a:p>
            <a:pPr algn="ctr"/>
            <a:r>
              <a:rPr lang="en-US" sz="2800" b="1" dirty="0" smtClean="0"/>
              <a:t>ATTENTION, LUNCH TIME!!!!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3949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CROHN’S DISEASE (REGIONAL ENTERITIS)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DEFINITION</a:t>
            </a:r>
          </a:p>
          <a:p>
            <a:r>
              <a:rPr lang="en-US" dirty="0"/>
              <a:t>C</a:t>
            </a:r>
            <a:r>
              <a:rPr lang="en-US" dirty="0" smtClean="0"/>
              <a:t>rohn’s disease is also called </a:t>
            </a:r>
            <a:r>
              <a:rPr lang="en-US" b="1" dirty="0" smtClean="0"/>
              <a:t>regional enteritis</a:t>
            </a:r>
            <a:endParaRPr lang="en-US" dirty="0"/>
          </a:p>
          <a:p>
            <a:r>
              <a:rPr lang="en-US" dirty="0" smtClean="0"/>
              <a:t>It is a chronic inflammation of the intestines which is usually confined to the </a:t>
            </a:r>
            <a:r>
              <a:rPr lang="en-US" b="1" dirty="0" smtClean="0"/>
              <a:t>terminal portion of the small intestine, the ileum</a:t>
            </a:r>
            <a:r>
              <a:rPr lang="en-US" dirty="0" smtClean="0"/>
              <a:t>.</a:t>
            </a:r>
          </a:p>
          <a:p>
            <a:r>
              <a:rPr lang="en-US" dirty="0"/>
              <a:t>C</a:t>
            </a:r>
            <a:r>
              <a:rPr lang="en-US" dirty="0" smtClean="0"/>
              <a:t>rohn’s disease is usually first diagnosed in adolescents or young adult but can appear at any time in life.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 smtClean="0"/>
              <a:t>seen more often in smokers than in non-smokers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11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7" y="154546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2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206061"/>
            <a:ext cx="11384924" cy="65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25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1971</Words>
  <Application>Microsoft Office PowerPoint</Application>
  <PresentationFormat>Widescreen</PresentationFormat>
  <Paragraphs>256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Wingdings</vt:lpstr>
      <vt:lpstr>Office Theme</vt:lpstr>
      <vt:lpstr>INFLAMMATORY BOWEL SYNDROME</vt:lpstr>
      <vt:lpstr>PowerPoint Presentation</vt:lpstr>
      <vt:lpstr>INTRODUCTION</vt:lpstr>
      <vt:lpstr>INTRODUCTION</vt:lpstr>
      <vt:lpstr>PowerPoint Presentation</vt:lpstr>
      <vt:lpstr>ETIOLOGY</vt:lpstr>
      <vt:lpstr>CROHN’S DISEASE (REGIONAL ENTERITIS)</vt:lpstr>
      <vt:lpstr>PowerPoint Presentation</vt:lpstr>
      <vt:lpstr>PowerPoint Presentation</vt:lpstr>
      <vt:lpstr>CROHN’S DISEASE </vt:lpstr>
      <vt:lpstr>PowerPoint Presentation</vt:lpstr>
      <vt:lpstr>MAJOR SYMPTOMS</vt:lpstr>
      <vt:lpstr>CLINICAL MANIFESTATIONS</vt:lpstr>
      <vt:lpstr>CLINICAL MANIFESTATIONS</vt:lpstr>
      <vt:lpstr>ASSESSMENT AND DIAGNOSTIC FINDING</vt:lpstr>
      <vt:lpstr>COMPLICATIONS</vt:lpstr>
      <vt:lpstr>ULCERATIVE COLITIS</vt:lpstr>
      <vt:lpstr>ETIOLOGY</vt:lpstr>
      <vt:lpstr>PATHOPHYSIOLOGY</vt:lpstr>
      <vt:lpstr>PATHOPHYSIOLOGY</vt:lpstr>
      <vt:lpstr>PowerPoint Presentation</vt:lpstr>
      <vt:lpstr>CLINICAL MANIFESTATION</vt:lpstr>
      <vt:lpstr>COMPLICATION OF UC</vt:lpstr>
      <vt:lpstr>PowerPoint Presentation</vt:lpstr>
      <vt:lpstr>PowerPoint Presentation</vt:lpstr>
      <vt:lpstr> OTHER SYMPTOMS OF IBD </vt:lpstr>
      <vt:lpstr>PowerPoint Presentation</vt:lpstr>
      <vt:lpstr>PowerPoint Presentation</vt:lpstr>
      <vt:lpstr>ASSESSMENT AND DIAGNOSTIC FINDINGS</vt:lpstr>
      <vt:lpstr>ASSESSMENT AND DIAGNOSTIC FINDINGS</vt:lpstr>
      <vt:lpstr>PowerPoint Presentation</vt:lpstr>
      <vt:lpstr>MANAGEMENT OF CHRONIC INFLAMMATORY BOWEL DISEASE</vt:lpstr>
      <vt:lpstr>PowerPoint Presentation</vt:lpstr>
      <vt:lpstr>PowerPoint Presentation</vt:lpstr>
      <vt:lpstr>NUTRITIONAL THERAPY</vt:lpstr>
      <vt:lpstr>DRUG 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SURGICAL MANAGEMENT</vt:lpstr>
      <vt:lpstr>COLORECTAL CANCER</vt:lpstr>
      <vt:lpstr>EPIDEMIOLOGY</vt:lpstr>
      <vt:lpstr>ETIOLOGY / RISKS</vt:lpstr>
      <vt:lpstr>PATHOLOGY</vt:lpstr>
      <vt:lpstr>How Does Colorectal Cancer Develop?</vt:lpstr>
      <vt:lpstr>PATHOLOGY</vt:lpstr>
      <vt:lpstr>PowerPoint Presentation</vt:lpstr>
      <vt:lpstr>PowerPoint Presentation</vt:lpstr>
      <vt:lpstr>SPREAD OF THE CANCER</vt:lpstr>
      <vt:lpstr>SPREAD OF THE CANCER</vt:lpstr>
      <vt:lpstr>CLINICAL MANAIFEATATIONS</vt:lpstr>
      <vt:lpstr>SITES OF COLON TUMORS</vt:lpstr>
      <vt:lpstr>SITES OF COLON TUMORS &amp; PRESENTATION</vt:lpstr>
      <vt:lpstr>EXAMINATION &amp; INVESTIGATIONS</vt:lpstr>
      <vt:lpstr>PowerPoint Presentation</vt:lpstr>
      <vt:lpstr>PowerPoint Presentation</vt:lpstr>
      <vt:lpstr>STAGING OF THE TUMOR</vt:lpstr>
      <vt:lpstr> TREATMENT</vt:lpstr>
      <vt:lpstr>PREVENTION</vt:lpstr>
      <vt:lpstr>PREVENTION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Jebet</dc:creator>
  <cp:lastModifiedBy>Jebet</cp:lastModifiedBy>
  <cp:revision>29</cp:revision>
  <dcterms:created xsi:type="dcterms:W3CDTF">2019-05-12T08:24:49Z</dcterms:created>
  <dcterms:modified xsi:type="dcterms:W3CDTF">2019-10-15T02:08:06Z</dcterms:modified>
</cp:coreProperties>
</file>