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1"/>
  </p:notesMasterIdLst>
  <p:handoutMasterIdLst>
    <p:handoutMasterId r:id="rId122"/>
  </p:handoutMasterIdLst>
  <p:sldIdLst>
    <p:sldId id="298" r:id="rId2"/>
    <p:sldId id="297" r:id="rId3"/>
    <p:sldId id="299" r:id="rId4"/>
    <p:sldId id="300" r:id="rId5"/>
    <p:sldId id="309" r:id="rId6"/>
    <p:sldId id="310" r:id="rId7"/>
    <p:sldId id="311" r:id="rId8"/>
    <p:sldId id="312" r:id="rId9"/>
    <p:sldId id="353" r:id="rId10"/>
    <p:sldId id="354" r:id="rId11"/>
    <p:sldId id="313" r:id="rId12"/>
    <p:sldId id="349" r:id="rId13"/>
    <p:sldId id="350" r:id="rId14"/>
    <p:sldId id="351" r:id="rId15"/>
    <p:sldId id="35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45" r:id="rId30"/>
    <p:sldId id="341" r:id="rId31"/>
    <p:sldId id="343" r:id="rId32"/>
    <p:sldId id="342" r:id="rId33"/>
    <p:sldId id="340" r:id="rId34"/>
    <p:sldId id="346" r:id="rId35"/>
    <p:sldId id="344" r:id="rId36"/>
    <p:sldId id="347" r:id="rId37"/>
    <p:sldId id="348" r:id="rId38"/>
    <p:sldId id="339" r:id="rId39"/>
    <p:sldId id="327" r:id="rId40"/>
    <p:sldId id="328" r:id="rId41"/>
    <p:sldId id="329" r:id="rId42"/>
    <p:sldId id="330" r:id="rId43"/>
    <p:sldId id="331" r:id="rId44"/>
    <p:sldId id="356" r:id="rId45"/>
    <p:sldId id="357" r:id="rId46"/>
    <p:sldId id="358" r:id="rId47"/>
    <p:sldId id="359" r:id="rId48"/>
    <p:sldId id="332" r:id="rId49"/>
    <p:sldId id="333" r:id="rId50"/>
    <p:sldId id="334" r:id="rId51"/>
    <p:sldId id="335" r:id="rId52"/>
    <p:sldId id="256" r:id="rId53"/>
    <p:sldId id="257" r:id="rId54"/>
    <p:sldId id="273" r:id="rId55"/>
    <p:sldId id="274" r:id="rId56"/>
    <p:sldId id="258" r:id="rId57"/>
    <p:sldId id="336" r:id="rId58"/>
    <p:sldId id="259" r:id="rId59"/>
    <p:sldId id="277" r:id="rId60"/>
    <p:sldId id="278" r:id="rId61"/>
    <p:sldId id="279" r:id="rId62"/>
    <p:sldId id="306" r:id="rId63"/>
    <p:sldId id="275" r:id="rId64"/>
    <p:sldId id="337" r:id="rId65"/>
    <p:sldId id="260" r:id="rId66"/>
    <p:sldId id="338" r:id="rId67"/>
    <p:sldId id="280" r:id="rId68"/>
    <p:sldId id="307" r:id="rId69"/>
    <p:sldId id="261" r:id="rId70"/>
    <p:sldId id="373" r:id="rId71"/>
    <p:sldId id="376" r:id="rId72"/>
    <p:sldId id="375" r:id="rId73"/>
    <p:sldId id="379" r:id="rId74"/>
    <p:sldId id="377" r:id="rId75"/>
    <p:sldId id="378" r:id="rId76"/>
    <p:sldId id="374" r:id="rId77"/>
    <p:sldId id="262" r:id="rId78"/>
    <p:sldId id="263" r:id="rId79"/>
    <p:sldId id="264" r:id="rId80"/>
    <p:sldId id="265" r:id="rId81"/>
    <p:sldId id="270" r:id="rId82"/>
    <p:sldId id="281" r:id="rId83"/>
    <p:sldId id="266" r:id="rId84"/>
    <p:sldId id="282" r:id="rId85"/>
    <p:sldId id="268" r:id="rId86"/>
    <p:sldId id="269" r:id="rId87"/>
    <p:sldId id="308" r:id="rId88"/>
    <p:sldId id="271" r:id="rId89"/>
    <p:sldId id="283" r:id="rId90"/>
    <p:sldId id="284" r:id="rId91"/>
    <p:sldId id="285" r:id="rId92"/>
    <p:sldId id="303" r:id="rId93"/>
    <p:sldId id="290" r:id="rId94"/>
    <p:sldId id="286" r:id="rId95"/>
    <p:sldId id="287" r:id="rId96"/>
    <p:sldId id="289" r:id="rId97"/>
    <p:sldId id="288" r:id="rId98"/>
    <p:sldId id="295" r:id="rId99"/>
    <p:sldId id="296" r:id="rId100"/>
    <p:sldId id="301" r:id="rId101"/>
    <p:sldId id="360" r:id="rId102"/>
    <p:sldId id="361" r:id="rId103"/>
    <p:sldId id="362" r:id="rId104"/>
    <p:sldId id="363" r:id="rId105"/>
    <p:sldId id="292" r:id="rId106"/>
    <p:sldId id="291" r:id="rId107"/>
    <p:sldId id="364" r:id="rId108"/>
    <p:sldId id="293" r:id="rId109"/>
    <p:sldId id="294" r:id="rId110"/>
    <p:sldId id="369" r:id="rId111"/>
    <p:sldId id="372" r:id="rId112"/>
    <p:sldId id="365" r:id="rId113"/>
    <p:sldId id="366" r:id="rId114"/>
    <p:sldId id="367" r:id="rId115"/>
    <p:sldId id="368" r:id="rId116"/>
    <p:sldId id="370" r:id="rId117"/>
    <p:sldId id="371" r:id="rId118"/>
    <p:sldId id="380" r:id="rId119"/>
    <p:sldId id="381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Injuries of elbow and forearm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Mr. Okoth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3297-90DF-4439-8A28-012B9B1C1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3E45D-27F5-47DB-9D45-B220C7F165AF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0308-24A4-4A62-AD4B-D59EAD8CE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6D6A50-538B-471C-83E3-6D7088250B8E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3FB8-432A-4145-8E5C-A3B5D6FD7B44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F1C862-09BD-4632-A0C9-8143240413D9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0838-A935-493A-8A58-C09DC4789079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7750-77F5-4C5C-B2F5-DA023AF53031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493DB1-0B87-44F8-BB82-3B7B09F0C533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B9ABCF-4572-405D-89CD-497A727C0E04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6B29-0A76-4F26-885D-07CB18974743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2E26-60A6-42A6-BE81-06B7B8D33066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8D6-901E-484E-B09E-98496F4BEAB7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5B1765-18A7-46C1-9224-399DC863C607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A7FF87-52B7-4E9A-9922-A1D054A24C5F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6994A7-7F59-4DA1-BC68-C2FD4F20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radiology.com/images/boneimages1/bartonsfx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Injuries of the elbow and forearm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P.J. Okoth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dislocation</a:t>
            </a:r>
            <a:endParaRPr lang="en-US" dirty="0"/>
          </a:p>
        </p:txBody>
      </p:sp>
      <p:pic>
        <p:nvPicPr>
          <p:cNvPr id="110594" name="Picture 2" descr="Elbow_Dislo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355" y="1905000"/>
            <a:ext cx="5974308" cy="400278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fixation</a:t>
            </a:r>
            <a:endParaRPr lang="en-US" dirty="0"/>
          </a:p>
        </p:txBody>
      </p:sp>
      <p:pic>
        <p:nvPicPr>
          <p:cNvPr id="3" name="Content Placeholder 6" descr="DistalRadiusFx_exfi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2891" y="1905000"/>
            <a:ext cx="7065818" cy="3886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Fracture of the distal radius with anterior displacement. Also called reverse Colles’ fracture.</a:t>
            </a:r>
          </a:p>
          <a:p>
            <a:r>
              <a:rPr lang="en-US" dirty="0" smtClean="0"/>
              <a:t>It is caused by a fall on the back of the hand with the wrist flexed.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Smith’s fracture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Patient presents with a wrist injury but has no dinner-fork deformity.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Instead there is a ‘garden spade’ deformity.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a fracture through the distal radial </a:t>
            </a:r>
            <a:r>
              <a:rPr lang="en-US" dirty="0" err="1" smtClean="0"/>
              <a:t>metaphysis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lateral view shows the distal fragment displaced and tilted anteriorly – the opposite of Colles’ fracture.</a:t>
            </a:r>
          </a:p>
          <a:p>
            <a:r>
              <a:rPr lang="en-US" dirty="0" smtClean="0"/>
              <a:t>The entire </a:t>
            </a:r>
            <a:r>
              <a:rPr lang="en-US" dirty="0" err="1" smtClean="0"/>
              <a:t>metaphysis</a:t>
            </a:r>
            <a:r>
              <a:rPr lang="en-US" dirty="0" smtClean="0"/>
              <a:t> can be fractured or there can be an oblique fracture exiting at the dorsal or </a:t>
            </a:r>
            <a:r>
              <a:rPr lang="en-US" dirty="0" err="1" smtClean="0"/>
              <a:t>volar</a:t>
            </a:r>
            <a:r>
              <a:rPr lang="en-US" dirty="0" smtClean="0"/>
              <a:t> rim of the radius.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fracture is reduced by traction, supination and extension of the wrist, and the forearm is immobilized in a cast for 6 weeks.</a:t>
            </a:r>
          </a:p>
          <a:p>
            <a:r>
              <a:rPr lang="en-US" dirty="0" smtClean="0"/>
              <a:t>Check X-rays should be taken after 7-10 days to ensure the fracture has not re-displaced.</a:t>
            </a:r>
          </a:p>
          <a:p>
            <a:r>
              <a:rPr lang="en-US" dirty="0" smtClean="0"/>
              <a:t>Unstable fractures should be fixed with percutaneous wires or a plate.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Intra-articular fracture of the distal radius.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Barton’s fracture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Barton's fracture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/>
              <a:t>Barton's fracture</a:t>
            </a:r>
            <a:r>
              <a:rPr lang="en-US" sz="3200" dirty="0" smtClean="0"/>
              <a:t> is an intra-articular fracture of the distal radius with </a:t>
            </a:r>
            <a:r>
              <a:rPr lang="en-US" sz="3200" dirty="0" err="1" smtClean="0"/>
              <a:t>subluxation</a:t>
            </a:r>
            <a:r>
              <a:rPr lang="en-US" sz="3200" dirty="0" smtClean="0"/>
              <a:t> or dislocation of the </a:t>
            </a:r>
            <a:r>
              <a:rPr lang="en-US" sz="3200" dirty="0" err="1" smtClean="0"/>
              <a:t>radiocarpal</a:t>
            </a:r>
            <a:r>
              <a:rPr lang="en-US" sz="3200" dirty="0" smtClean="0"/>
              <a:t> joint.</a:t>
            </a:r>
          </a:p>
          <a:p>
            <a:r>
              <a:rPr lang="en-US" sz="3200" dirty="0" smtClean="0"/>
              <a:t>There exist two types of Barton's fracture - dorsal and </a:t>
            </a:r>
            <a:r>
              <a:rPr lang="en-US" sz="3200" dirty="0" err="1" smtClean="0"/>
              <a:t>palmar</a:t>
            </a:r>
            <a:r>
              <a:rPr lang="en-US" sz="3200" dirty="0" smtClean="0"/>
              <a:t>, the latter being more common. </a:t>
            </a:r>
          </a:p>
          <a:p>
            <a:r>
              <a:rPr lang="en-US" sz="3200" dirty="0" smtClean="0"/>
              <a:t>The Barton's fracture is caused by a fall on an </a:t>
            </a:r>
            <a:r>
              <a:rPr lang="en-US" sz="3200" b="1" dirty="0" smtClean="0"/>
              <a:t>extended</a:t>
            </a:r>
            <a:r>
              <a:rPr lang="en-US" sz="3200" dirty="0" smtClean="0"/>
              <a:t> and </a:t>
            </a:r>
            <a:r>
              <a:rPr lang="en-US" sz="3200" b="1" dirty="0" err="1" smtClean="0"/>
              <a:t>pronated</a:t>
            </a:r>
            <a:r>
              <a:rPr lang="en-US" sz="3200" dirty="0" smtClean="0"/>
              <a:t> wrist increasing carpal compression force on the dorsal rim.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Barton’s fracture…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Intra-articular component distinguishes this fracture from a </a:t>
            </a:r>
            <a:r>
              <a:rPr lang="en-US" sz="3200" b="1" dirty="0" smtClean="0"/>
              <a:t>Smith's</a:t>
            </a:r>
            <a:r>
              <a:rPr lang="en-US" sz="3200" dirty="0" smtClean="0"/>
              <a:t> or a </a:t>
            </a:r>
            <a:r>
              <a:rPr lang="en-US" sz="3200" b="1" dirty="0" smtClean="0"/>
              <a:t>Colles</a:t>
            </a:r>
            <a:r>
              <a:rPr lang="en-US" sz="3200" dirty="0" smtClean="0"/>
              <a:t>' fracture. </a:t>
            </a:r>
          </a:p>
          <a:p>
            <a:r>
              <a:rPr lang="en-US" sz="3200" b="1" dirty="0" smtClean="0"/>
              <a:t>Treatment</a:t>
            </a:r>
            <a:r>
              <a:rPr lang="en-US" sz="3200" dirty="0" smtClean="0"/>
              <a:t> of this fracture is usually done by </a:t>
            </a:r>
            <a:r>
              <a:rPr lang="en-US" sz="3200" b="1" dirty="0" smtClean="0"/>
              <a:t>open reduction and internal fixation with a plate and screws.</a:t>
            </a:r>
          </a:p>
          <a:p>
            <a:r>
              <a:rPr lang="en-US" sz="3200" dirty="0" smtClean="0"/>
              <a:t>Occasionally the fracture can be treated conservatively, but it easily gets re-displaced.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Barton’s fracture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4600408" cy="42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Barton’s fracture</a:t>
            </a:r>
            <a:endParaRPr lang="en-US" dirty="0"/>
          </a:p>
        </p:txBody>
      </p:sp>
      <p:pic>
        <p:nvPicPr>
          <p:cNvPr id="49154" name="Picture 2" descr="http://boneandspine.com/wp-content/uploads/2013/04/volar-barton-fra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66725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3200" dirty="0" smtClean="0"/>
              <a:t>Confirms the presence of dislocation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Identifies any associated fractures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Displaced </a:t>
            </a:r>
            <a:r>
              <a:rPr lang="en-US" dirty="0" err="1" smtClean="0"/>
              <a:t>volar</a:t>
            </a:r>
            <a:r>
              <a:rPr lang="en-US" dirty="0" smtClean="0"/>
              <a:t> type Barton’s #</a:t>
            </a:r>
            <a:endParaRPr lang="en-US" dirty="0"/>
          </a:p>
        </p:txBody>
      </p:sp>
      <p:pic>
        <p:nvPicPr>
          <p:cNvPr id="116738" name="Picture 2" descr="Displaced Barton's volar type distal left wrist radius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3505200" cy="469446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Volar</a:t>
            </a:r>
            <a:r>
              <a:rPr lang="en-US" dirty="0" smtClean="0"/>
              <a:t> type #</a:t>
            </a:r>
            <a:endParaRPr lang="en-US" dirty="0"/>
          </a:p>
        </p:txBody>
      </p:sp>
      <p:pic>
        <p:nvPicPr>
          <p:cNvPr id="126978" name="Picture 2" descr="reverse barton fractures also known as volar type barton fractur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866900"/>
            <a:ext cx="4305300" cy="43053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Distal forearm fractures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forearm fractures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distal radius and ulna are among the commonest sites of childhood fractures.</a:t>
            </a:r>
          </a:p>
          <a:p>
            <a:r>
              <a:rPr lang="en-US" sz="3200" dirty="0" smtClean="0"/>
              <a:t>The break may occur through the distal radial </a:t>
            </a:r>
            <a:r>
              <a:rPr lang="en-US" sz="3200" dirty="0" err="1" smtClean="0"/>
              <a:t>physis</a:t>
            </a:r>
            <a:r>
              <a:rPr lang="en-US" sz="3200" dirty="0" smtClean="0"/>
              <a:t> or in the </a:t>
            </a:r>
            <a:r>
              <a:rPr lang="en-US" sz="3200" dirty="0" err="1" smtClean="0"/>
              <a:t>metaphysis</a:t>
            </a:r>
            <a:r>
              <a:rPr lang="en-US" sz="3200" dirty="0" smtClean="0"/>
              <a:t> of one or both bones.</a:t>
            </a:r>
          </a:p>
          <a:p>
            <a:r>
              <a:rPr lang="en-US" sz="3200" dirty="0" smtClean="0"/>
              <a:t>Metaphysial fractures are often incomplete or greenstick.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usual injury is a fall on the outstretched hand with the wrist in extension.</a:t>
            </a:r>
          </a:p>
          <a:p>
            <a:r>
              <a:rPr lang="en-US" dirty="0" smtClean="0"/>
              <a:t>The distal fragment is forced posteriorly (often called ‘juvenile Colles’ fracture’) </a:t>
            </a:r>
          </a:p>
          <a:p>
            <a:r>
              <a:rPr lang="en-US" dirty="0" smtClean="0"/>
              <a:t>Sometimes the wrist is in flexion and the fracture is angulated anteriorly.</a:t>
            </a:r>
          </a:p>
          <a:p>
            <a:r>
              <a:rPr lang="en-US" dirty="0" smtClean="0"/>
              <a:t>At times due to less force the fracture is in the form of a buckle of the metaphysial cortex (compression or torus fracture)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History of a fall</a:t>
            </a:r>
          </a:p>
          <a:p>
            <a:r>
              <a:rPr lang="en-US" sz="3200" dirty="0" smtClean="0"/>
              <a:t>Painful wrist</a:t>
            </a:r>
          </a:p>
          <a:p>
            <a:r>
              <a:rPr lang="en-US" sz="3200" dirty="0" smtClean="0"/>
              <a:t>Swollen wrist</a:t>
            </a:r>
          </a:p>
          <a:p>
            <a:r>
              <a:rPr lang="en-US" sz="3200" dirty="0" smtClean="0"/>
              <a:t>Sometimes there is an obvious ‘dinner-fork’ deformity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precise diagnosis is made on the X-ray appearances.</a:t>
            </a:r>
          </a:p>
          <a:p>
            <a:r>
              <a:rPr lang="en-US" dirty="0" err="1" smtClean="0"/>
              <a:t>Epiphysial</a:t>
            </a:r>
            <a:r>
              <a:rPr lang="en-US" dirty="0" smtClean="0"/>
              <a:t> fractures are almost invariably </a:t>
            </a:r>
            <a:r>
              <a:rPr lang="en-US" b="1" dirty="0" smtClean="0"/>
              <a:t>Salter-Harris type I or II</a:t>
            </a:r>
            <a:r>
              <a:rPr lang="en-US" dirty="0" smtClean="0"/>
              <a:t>, with the </a:t>
            </a:r>
            <a:r>
              <a:rPr lang="en-US" dirty="0" err="1" smtClean="0"/>
              <a:t>epiphsis</a:t>
            </a:r>
            <a:r>
              <a:rPr lang="en-US" dirty="0" smtClean="0"/>
              <a:t> shifted and tilted backwards and </a:t>
            </a:r>
            <a:r>
              <a:rPr lang="en-US" dirty="0" err="1" smtClean="0"/>
              <a:t>radially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Metaphysial injuries may appear as mere buckling of the cortex, as angulated greenstick fractures, or as complete fractures with displacement and shortening.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Displacement should be corrected by manipulation under anaesthesia and </a:t>
            </a:r>
            <a:r>
              <a:rPr lang="en-US" dirty="0" smtClean="0"/>
              <a:t>a plaster </a:t>
            </a:r>
            <a:r>
              <a:rPr lang="en-US" dirty="0" smtClean="0"/>
              <a:t>applied, as for fractures of the lower end of radius in adults.</a:t>
            </a:r>
          </a:p>
          <a:p>
            <a:r>
              <a:rPr lang="en-US" dirty="0" smtClean="0"/>
              <a:t>The plaster should be retained for 3-4 weeks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Arrest of epiphysial growth</a:t>
            </a:r>
          </a:p>
          <a:p>
            <a:pPr lvl="1"/>
            <a:r>
              <a:rPr lang="en-US" sz="3200" dirty="0" smtClean="0"/>
              <a:t>In crushing injuries of the epiphysial cartilage.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dislocation</a:t>
            </a:r>
            <a:endParaRPr lang="en-US" dirty="0"/>
          </a:p>
        </p:txBody>
      </p:sp>
      <p:pic>
        <p:nvPicPr>
          <p:cNvPr id="105474" name="Picture 2" descr="Picture 3 : Elbow dislocation on X-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0693"/>
            <a:ext cx="3048000" cy="392430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dislocation</a:t>
            </a:r>
            <a:endParaRPr lang="en-US" dirty="0"/>
          </a:p>
        </p:txBody>
      </p:sp>
      <p:pic>
        <p:nvPicPr>
          <p:cNvPr id="106500" name="Picture 4" descr="Quiz Radiology 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746" y="1852041"/>
            <a:ext cx="5488054" cy="37867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dislocation</a:t>
            </a:r>
            <a:endParaRPr lang="en-US" dirty="0"/>
          </a:p>
        </p:txBody>
      </p:sp>
      <p:pic>
        <p:nvPicPr>
          <p:cNvPr id="107522" name="Picture 2" descr="Elbow dis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638800" cy="475538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dislocation</a:t>
            </a:r>
            <a:endParaRPr lang="en-US" dirty="0"/>
          </a:p>
        </p:txBody>
      </p:sp>
      <p:pic>
        <p:nvPicPr>
          <p:cNvPr id="108546" name="Picture 2" descr="from the case elbow dislocation posterior lateral elbow dis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565" y="1568957"/>
            <a:ext cx="5183635" cy="452704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dislocation should be reduced under anaesthesia as soon as possible</a:t>
            </a:r>
          </a:p>
          <a:p>
            <a:r>
              <a:rPr lang="en-US" dirty="0" smtClean="0"/>
              <a:t>Reduction is usually easy</a:t>
            </a:r>
          </a:p>
          <a:p>
            <a:r>
              <a:rPr lang="en-US" dirty="0" smtClean="0"/>
              <a:t>Pull steadily upon the forearm with the elbow semi-flexed, correct any sideways displacement, then apply direct pressure behind the olecranon to push it into the trochlear groove.</a:t>
            </a:r>
          </a:p>
          <a:p>
            <a:r>
              <a:rPr lang="en-US" dirty="0" smtClean="0"/>
              <a:t>Reduction should be confirmed by radiographic examination and clinical tests.</a:t>
            </a:r>
          </a:p>
          <a:p>
            <a:r>
              <a:rPr lang="en-US" dirty="0" smtClean="0"/>
              <a:t>Thereafter the elbow should be rested in a plaster backslab in 90 degrees of flexion for 2-3 weeks, and thereafter mobilizing exercises.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common; some are potentially so serious that the patient with a dislocation or fracture-dislocation of the elbow must be observed with the closest attention.</a:t>
            </a:r>
          </a:p>
          <a:p>
            <a:r>
              <a:rPr lang="en-US" dirty="0" smtClean="0"/>
              <a:t>Complications can be classified into early and late as follows: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Vascular injury</a:t>
            </a:r>
          </a:p>
          <a:p>
            <a:r>
              <a:rPr lang="en-US" dirty="0" smtClean="0"/>
              <a:t>The brachial artery may be damaged</a:t>
            </a:r>
          </a:p>
          <a:p>
            <a:r>
              <a:rPr lang="en-US" dirty="0" smtClean="0"/>
              <a:t>Absence of the radial pulse is a warning</a:t>
            </a:r>
          </a:p>
          <a:p>
            <a:r>
              <a:rPr lang="en-US" dirty="0" smtClean="0"/>
              <a:t>If there are signs of ischaemia, it should be treated as an emergency</a:t>
            </a:r>
          </a:p>
          <a:p>
            <a:pPr lvl="1"/>
            <a:r>
              <a:rPr lang="en-US" dirty="0" smtClean="0"/>
              <a:t>Splints must be removed and the elbow straightened somewhat.</a:t>
            </a:r>
          </a:p>
          <a:p>
            <a:pPr lvl="1"/>
            <a:r>
              <a:rPr lang="en-US" dirty="0" smtClean="0"/>
              <a:t>If no improvement an arteriogram is performed and the brachial artery may have to be explored.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complications…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Nerve injury</a:t>
            </a:r>
          </a:p>
          <a:p>
            <a:r>
              <a:rPr lang="en-US" dirty="0" smtClean="0"/>
              <a:t>The median or ulnar nerve is sometimes injured.</a:t>
            </a:r>
          </a:p>
          <a:p>
            <a:r>
              <a:rPr lang="en-US" dirty="0" smtClean="0"/>
              <a:t>Spontaneous recovery usually occurs after 6-8 weeks.</a:t>
            </a:r>
          </a:p>
          <a:p>
            <a:pPr>
              <a:buNone/>
            </a:pPr>
            <a:r>
              <a:rPr lang="en-US" b="1" dirty="0" smtClean="0"/>
              <a:t>Associated fractures of bones about the elbow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Injuries of the elbow: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Dislocation of the elbow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Dislocation of the head of radius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Subluxation</a:t>
            </a:r>
            <a:r>
              <a:rPr lang="en-US" sz="3200" dirty="0" smtClean="0"/>
              <a:t> of the head of radius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Contusion of the elbow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Myositis</a:t>
            </a:r>
            <a:r>
              <a:rPr lang="en-US" b="1" dirty="0" smtClean="0"/>
              <a:t> </a:t>
            </a:r>
            <a:r>
              <a:rPr lang="en-US" b="1" dirty="0" err="1" smtClean="0"/>
              <a:t>ossificans</a:t>
            </a:r>
            <a:endParaRPr lang="en-US" b="1" dirty="0" smtClean="0"/>
          </a:p>
          <a:p>
            <a:r>
              <a:rPr lang="en-US" dirty="0" err="1" smtClean="0"/>
              <a:t>Heterotopic</a:t>
            </a:r>
            <a:r>
              <a:rPr lang="en-US" dirty="0" smtClean="0"/>
              <a:t> bone formation may occur in the damaged soft tissues in front of the joint. </a:t>
            </a:r>
          </a:p>
          <a:p>
            <a:r>
              <a:rPr lang="en-US" dirty="0" smtClean="0"/>
              <a:t>Visible </a:t>
            </a:r>
            <a:r>
              <a:rPr lang="en-US" dirty="0" err="1" smtClean="0"/>
              <a:t>radiologically</a:t>
            </a:r>
            <a:r>
              <a:rPr lang="en-US" dirty="0" smtClean="0"/>
              <a:t> 4-6 weeks after injury. </a:t>
            </a:r>
          </a:p>
          <a:p>
            <a:r>
              <a:rPr lang="en-US" dirty="0" smtClean="0"/>
              <a:t>Anti-inflammatory drugs may help reduce stiffness. Also used </a:t>
            </a:r>
            <a:r>
              <a:rPr lang="en-US" dirty="0" err="1" smtClean="0"/>
              <a:t>prophylactically</a:t>
            </a:r>
            <a:r>
              <a:rPr lang="en-US" dirty="0" smtClean="0"/>
              <a:t> to reduce the risk of </a:t>
            </a:r>
            <a:r>
              <a:rPr lang="en-US" dirty="0" err="1" smtClean="0"/>
              <a:t>heterotopic</a:t>
            </a:r>
            <a:r>
              <a:rPr lang="en-US" dirty="0" smtClean="0"/>
              <a:t> bone formation.</a:t>
            </a:r>
          </a:p>
          <a:p>
            <a:r>
              <a:rPr lang="en-US" dirty="0" smtClean="0"/>
              <a:t>Exercises should be stopped</a:t>
            </a:r>
          </a:p>
          <a:p>
            <a:r>
              <a:rPr lang="en-US" dirty="0" smtClean="0"/>
              <a:t>Elbow should be splinted in flexion till pain subsides</a:t>
            </a:r>
          </a:p>
          <a:p>
            <a:r>
              <a:rPr lang="en-US" dirty="0" smtClean="0"/>
              <a:t>Later the bone mass can be excised if it restricts elbow movement and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complications…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Stiffness of the elbow</a:t>
            </a:r>
          </a:p>
          <a:p>
            <a:r>
              <a:rPr lang="en-US" dirty="0" smtClean="0"/>
              <a:t>The elbow is prone to troublesome stiffness after injury, especially after dislocation.</a:t>
            </a:r>
          </a:p>
          <a:p>
            <a:r>
              <a:rPr lang="en-US" dirty="0" smtClean="0"/>
              <a:t>Prolonged immobilization is the commonest cause of stiffness</a:t>
            </a:r>
          </a:p>
          <a:p>
            <a:r>
              <a:rPr lang="en-US" dirty="0" smtClean="0"/>
              <a:t>The stiffness is usually due to intra-articular and </a:t>
            </a:r>
            <a:r>
              <a:rPr lang="en-US" dirty="0" err="1" smtClean="0"/>
              <a:t>peri</a:t>
            </a:r>
            <a:r>
              <a:rPr lang="en-US" dirty="0" smtClean="0"/>
              <a:t>-articular adhesions</a:t>
            </a:r>
          </a:p>
          <a:p>
            <a:r>
              <a:rPr lang="en-US" dirty="0" smtClean="0"/>
              <a:t>Responds to active exercises over a prolonged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complications…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Unreduced dislocation</a:t>
            </a:r>
          </a:p>
          <a:p>
            <a:r>
              <a:rPr lang="en-US" dirty="0" smtClean="0"/>
              <a:t>A dislocation may not have been diagnosed or only the backward displacement was corrected, leaving the olecranon process still displaced sideways.</a:t>
            </a:r>
          </a:p>
          <a:p>
            <a:pPr>
              <a:buNone/>
            </a:pPr>
            <a:r>
              <a:rPr lang="en-US" b="1" dirty="0" smtClean="0"/>
              <a:t>Recurrent dislocation</a:t>
            </a:r>
          </a:p>
          <a:p>
            <a:r>
              <a:rPr lang="en-US" dirty="0" smtClean="0"/>
              <a:t>Rare unless there is a large coronoid fracture or radial head fracture.</a:t>
            </a:r>
          </a:p>
          <a:p>
            <a:pPr>
              <a:buNone/>
            </a:pPr>
            <a:r>
              <a:rPr lang="en-US" b="1" dirty="0" smtClean="0"/>
              <a:t>Osteoarthritis</a:t>
            </a:r>
          </a:p>
          <a:p>
            <a:r>
              <a:rPr lang="en-US" dirty="0" smtClean="0"/>
              <a:t>Secondary osteoarthritis is quite common after severe fracture-dislocations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Fracture of the olecranon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P.J. Okoth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of the olecranon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The olecranon is fractured by a fall onto the point of the elbow, especially in adults.</a:t>
            </a:r>
          </a:p>
          <a:p>
            <a:r>
              <a:rPr lang="en-US" sz="3600" dirty="0" smtClean="0"/>
              <a:t>The fracture may take three forms: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200" dirty="0" smtClean="0"/>
              <a:t>A crack without displacement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200" dirty="0" smtClean="0"/>
              <a:t>A clean break with separation of the two fragments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200" dirty="0" smtClean="0"/>
              <a:t>A comminuted fracture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Depends upon the type of fracture as above:</a:t>
            </a:r>
          </a:p>
          <a:p>
            <a:r>
              <a:rPr lang="en-US" sz="3200" b="1" dirty="0" smtClean="0"/>
              <a:t>Crack fracture:</a:t>
            </a:r>
          </a:p>
          <a:p>
            <a:pPr lvl="1"/>
            <a:r>
              <a:rPr lang="en-US" sz="3200" dirty="0" smtClean="0"/>
              <a:t>The only treatment necessary is to protect the elbow by a light plaster splint for 2 or 3 weeks.</a:t>
            </a:r>
          </a:p>
          <a:p>
            <a:pPr lvl="1"/>
            <a:r>
              <a:rPr lang="en-US" sz="3200" dirty="0" smtClean="0"/>
              <a:t>The plaster should be applied with the elbow held at 90 degrees. There is no fear of distracting the fragments as they are held together by the surrounding aponeurosis.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Clean break with separation:</a:t>
            </a:r>
          </a:p>
          <a:p>
            <a:pPr lvl="1"/>
            <a:r>
              <a:rPr lang="en-US" dirty="0" smtClean="0"/>
              <a:t>It is hard to gain and hold perfect reduction by closed methods because the action of the triceps will angulate and distract the fragments.</a:t>
            </a:r>
          </a:p>
          <a:p>
            <a:pPr lvl="1"/>
            <a:r>
              <a:rPr lang="en-US" dirty="0" smtClean="0"/>
              <a:t>Open reduction and internal fixation is the preferred choice of treatment.</a:t>
            </a:r>
          </a:p>
          <a:p>
            <a:pPr lvl="1"/>
            <a:r>
              <a:rPr lang="en-US" dirty="0" smtClean="0"/>
              <a:t>The fragments are exposed and fitted together accurately under direct vision, ensuring that the articular surface of the trochlear notch is perfectly smooth.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Clean fracture with separation…</a:t>
            </a:r>
          </a:p>
          <a:p>
            <a:pPr lvl="1"/>
            <a:r>
              <a:rPr lang="en-US" sz="2800" dirty="0" smtClean="0"/>
              <a:t>Rigid fixation is attained by a </a:t>
            </a:r>
            <a:r>
              <a:rPr lang="en-US" sz="2800" b="1" dirty="0" smtClean="0"/>
              <a:t>long coarse-threaded cancellous screw</a:t>
            </a:r>
            <a:r>
              <a:rPr lang="en-US" sz="2800" dirty="0" smtClean="0"/>
              <a:t> passed down the bone from the upper surface of the olecranon.</a:t>
            </a:r>
          </a:p>
          <a:p>
            <a:pPr lvl="1"/>
            <a:r>
              <a:rPr lang="en-US" sz="2800" dirty="0" smtClean="0"/>
              <a:t>Fixation can also be done by </a:t>
            </a:r>
            <a:r>
              <a:rPr lang="en-US" sz="2800" b="1" dirty="0" smtClean="0"/>
              <a:t>short stiff parallel K-wires</a:t>
            </a:r>
            <a:r>
              <a:rPr lang="en-US" sz="2800" dirty="0" smtClean="0"/>
              <a:t> driven vertically across the fracture, combined with </a:t>
            </a:r>
            <a:r>
              <a:rPr lang="en-US" sz="2800" b="1" dirty="0" smtClean="0"/>
              <a:t>a tensed figure-of-eight loop of wire</a:t>
            </a:r>
            <a:r>
              <a:rPr lang="en-US" sz="2800" dirty="0" smtClean="0"/>
              <a:t> (tension band wiring)</a:t>
            </a:r>
          </a:p>
          <a:p>
            <a:pPr lvl="1"/>
            <a:r>
              <a:rPr lang="en-US" sz="2800" dirty="0" smtClean="0"/>
              <a:t>It may be advisable to protect the elbow in plaster for two weeks before mobilizing exercises are begun.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Comminuted fracture:</a:t>
            </a:r>
          </a:p>
          <a:p>
            <a:pPr lvl="1"/>
            <a:r>
              <a:rPr lang="en-US" sz="2800" dirty="0" smtClean="0"/>
              <a:t>Perfect placement and fixation of the multiple fragments is not usually possible.</a:t>
            </a:r>
          </a:p>
          <a:p>
            <a:pPr lvl="1"/>
            <a:r>
              <a:rPr lang="en-US" sz="2800" dirty="0" smtClean="0"/>
              <a:t>The usual treatment is therefore to </a:t>
            </a:r>
            <a:r>
              <a:rPr lang="en-US" sz="2800" b="1" dirty="0" smtClean="0"/>
              <a:t>excise the olecranon fragments</a:t>
            </a:r>
            <a:r>
              <a:rPr lang="en-US" sz="2800" dirty="0" smtClean="0"/>
              <a:t> by dissecting them out from the aponeurosis, then securing the triceps to the stump of the ulna by strong sutures passed through drill holes in the bone.</a:t>
            </a:r>
          </a:p>
          <a:p>
            <a:pPr lvl="1"/>
            <a:r>
              <a:rPr lang="en-US" sz="2800" dirty="0" smtClean="0"/>
              <a:t>The elbow is then protected in a plaster for 3 weeks, followed by mobilization by active 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without separation</a:t>
            </a:r>
            <a:endParaRPr lang="en-US" dirty="0"/>
          </a:p>
        </p:txBody>
      </p:sp>
      <p:pic>
        <p:nvPicPr>
          <p:cNvPr id="101378" name="Picture 2" descr="Olecranon Process Fracture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105400" cy="5105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Fractures of the forearm bones:</a:t>
            </a:r>
          </a:p>
          <a:p>
            <a:r>
              <a:rPr lang="en-US" dirty="0" smtClean="0"/>
              <a:t>Fracture of the olecranon process</a:t>
            </a:r>
          </a:p>
          <a:p>
            <a:r>
              <a:rPr lang="en-US" dirty="0" smtClean="0"/>
              <a:t>Fracture of the coronoid process</a:t>
            </a:r>
          </a:p>
          <a:p>
            <a:r>
              <a:rPr lang="en-US" dirty="0" smtClean="0"/>
              <a:t>Fracture of the head of radius</a:t>
            </a:r>
          </a:p>
          <a:p>
            <a:r>
              <a:rPr lang="en-US" dirty="0" smtClean="0"/>
              <a:t>Fracture of the upper end of ulna with dislocation of the head of the radius (Monteggia fracture-dislocation)</a:t>
            </a:r>
          </a:p>
          <a:p>
            <a:r>
              <a:rPr lang="en-US" dirty="0" smtClean="0"/>
              <a:t>Fracture of the shafts of forearm bones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without separation</a:t>
            </a:r>
            <a:endParaRPr lang="en-US" dirty="0"/>
          </a:p>
        </p:txBody>
      </p:sp>
      <p:pic>
        <p:nvPicPr>
          <p:cNvPr id="96258" name="Picture 2" descr="adult fractures trauma elbow olecranon fractures olecranon fractur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43050"/>
            <a:ext cx="4552950" cy="4552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# without separation</a:t>
            </a:r>
            <a:endParaRPr lang="en-US" dirty="0"/>
          </a:p>
        </p:txBody>
      </p:sp>
      <p:pic>
        <p:nvPicPr>
          <p:cNvPr id="99330" name="Picture 2" descr="Olecranon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1197"/>
            <a:ext cx="4876800" cy="489311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# with separation</a:t>
            </a:r>
            <a:endParaRPr lang="en-US" dirty="0"/>
          </a:p>
        </p:txBody>
      </p:sp>
      <p:pic>
        <p:nvPicPr>
          <p:cNvPr id="98306" name="Picture 2" descr="Olecranon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562100"/>
            <a:ext cx="4991100" cy="4991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Clean break with separation</a:t>
            </a:r>
            <a:endParaRPr lang="en-US" dirty="0"/>
          </a:p>
        </p:txBody>
      </p:sp>
      <p:pic>
        <p:nvPicPr>
          <p:cNvPr id="97282" name="Picture 2" descr="Olecranon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05000" y="1676400"/>
            <a:ext cx="4876800" cy="4876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Fixation with Screw and tension band wiring</a:t>
            </a:r>
            <a:endParaRPr lang="en-US" sz="3200" dirty="0"/>
          </a:p>
        </p:txBody>
      </p:sp>
      <p:pic>
        <p:nvPicPr>
          <p:cNvPr id="102402" name="Picture 2" descr="Tension band fixation of an olecranon fracture using a cancello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81175"/>
            <a:ext cx="60960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Fixation by screw</a:t>
            </a:r>
            <a:endParaRPr lang="en-US" dirty="0"/>
          </a:p>
        </p:txBody>
      </p:sp>
      <p:pic>
        <p:nvPicPr>
          <p:cNvPr id="100354" name="Picture 2" descr="Fracture Olecran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924768" cy="466267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Figure-of-eight fixation</a:t>
            </a:r>
            <a:endParaRPr lang="en-US" dirty="0"/>
          </a:p>
        </p:txBody>
      </p:sp>
      <p:pic>
        <p:nvPicPr>
          <p:cNvPr id="103426" name="Picture 2" descr="Comp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14500"/>
            <a:ext cx="4419600" cy="4419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Fixation with K-wires and figure-of-eight wire</a:t>
            </a:r>
            <a:endParaRPr lang="en-US" dirty="0"/>
          </a:p>
        </p:txBody>
      </p:sp>
      <p:pic>
        <p:nvPicPr>
          <p:cNvPr id="104450" name="Picture 2" descr="The most common way to fix olecranon fractures is with figure of 8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7460300" cy="3810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Olecranon # - tension band wiring</a:t>
            </a:r>
            <a:endParaRPr lang="en-US" dirty="0"/>
          </a:p>
        </p:txBody>
      </p:sp>
      <p:pic>
        <p:nvPicPr>
          <p:cNvPr id="1026" name="Picture 2" descr="Olecranon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638300"/>
            <a:ext cx="4610100" cy="4610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Non-union:</a:t>
            </a:r>
          </a:p>
          <a:p>
            <a:pPr lvl="1"/>
            <a:r>
              <a:rPr lang="en-US" dirty="0" smtClean="0"/>
              <a:t>Olecranon fractures fail to unite if a gap is allowed to remain between the fragments.</a:t>
            </a:r>
          </a:p>
          <a:p>
            <a:pPr lvl="1"/>
            <a:r>
              <a:rPr lang="en-US" dirty="0" smtClean="0"/>
              <a:t>The gap is bridged by fibrous tissue, so the continuity of the triceps is restored.</a:t>
            </a:r>
          </a:p>
          <a:p>
            <a:pPr lvl="1"/>
            <a:r>
              <a:rPr lang="en-US" dirty="0" smtClean="0"/>
              <a:t>However, the power of extension is weakened.</a:t>
            </a:r>
          </a:p>
          <a:p>
            <a:pPr lvl="1"/>
            <a:r>
              <a:rPr lang="en-US" dirty="0" smtClean="0"/>
              <a:t>In elderly patients the disability can usually be accepted</a:t>
            </a:r>
          </a:p>
          <a:p>
            <a:pPr lvl="1"/>
            <a:r>
              <a:rPr lang="en-US" dirty="0" smtClean="0"/>
              <a:t>In younger persons, it may be advisable to excise the scar tissue, freshen the fracture surfaces, and secure the fragments in close apposition by a long screw.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Fractures of the forearm bones: …</a:t>
            </a:r>
          </a:p>
          <a:p>
            <a:r>
              <a:rPr lang="en-US" dirty="0" smtClean="0"/>
              <a:t>Fracture of the shaft of the radius with dislocation of the inferior radio-ulnar joint (</a:t>
            </a:r>
            <a:r>
              <a:rPr lang="en-US" dirty="0" err="1" smtClean="0"/>
              <a:t>Galeazzi</a:t>
            </a:r>
            <a:r>
              <a:rPr lang="en-US" dirty="0" smtClean="0"/>
              <a:t> fracture-dislocation)</a:t>
            </a:r>
          </a:p>
          <a:p>
            <a:r>
              <a:rPr lang="en-US" dirty="0" smtClean="0"/>
              <a:t>Fracture of the lower end of radius (Colles’ fracture)</a:t>
            </a:r>
          </a:p>
          <a:p>
            <a:r>
              <a:rPr lang="en-US" dirty="0" smtClean="0"/>
              <a:t>Fracture of the lower end of radius with anterior displacement (Smith’s fracture; </a:t>
            </a:r>
            <a:r>
              <a:rPr lang="en-US" dirty="0" err="1" smtClean="0"/>
              <a:t>barton’s</a:t>
            </a:r>
            <a:r>
              <a:rPr lang="en-US" dirty="0" smtClean="0"/>
              <a:t> fracture)</a:t>
            </a:r>
          </a:p>
          <a:p>
            <a:r>
              <a:rPr lang="en-US" dirty="0" smtClean="0"/>
              <a:t>Fracture-separation of the lower radial epiphysis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Mal-union:</a:t>
            </a:r>
          </a:p>
          <a:p>
            <a:pPr lvl="1"/>
            <a:r>
              <a:rPr lang="en-US" dirty="0" smtClean="0"/>
              <a:t>The fracture is described as mal-united if the fragments unite with a ‘step’ or irregularity in the articular surface of the trochlear notch.</a:t>
            </a:r>
          </a:p>
          <a:p>
            <a:pPr lvl="1"/>
            <a:r>
              <a:rPr lang="en-US" dirty="0" smtClean="0"/>
              <a:t>It may predispose to the later development of degenerative arthritis (osteoarthritis)</a:t>
            </a:r>
          </a:p>
          <a:p>
            <a:pPr lvl="1"/>
            <a:r>
              <a:rPr lang="en-US" dirty="0" smtClean="0"/>
              <a:t>If severe deformity in a young person, operation may be considered: </a:t>
            </a:r>
          </a:p>
          <a:p>
            <a:pPr lvl="2"/>
            <a:r>
              <a:rPr lang="en-US" dirty="0" smtClean="0"/>
              <a:t>Osteotomy, repositioning of misplaced fragment and fixation by a cancellous screw or</a:t>
            </a:r>
          </a:p>
          <a:p>
            <a:pPr lvl="2"/>
            <a:r>
              <a:rPr lang="en-US" dirty="0" smtClean="0"/>
              <a:t>Excision of the proximal fragment, if it is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Osteoarthritis:</a:t>
            </a:r>
          </a:p>
          <a:p>
            <a:pPr lvl="1"/>
            <a:r>
              <a:rPr lang="en-US" sz="3200" dirty="0" smtClean="0"/>
              <a:t>May develop some years after the injury if the articular surface of the olecranon is left roughened or ‘stepped’.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Fracture of the head of radius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P.J. Okoth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Fracture of the head of radius is one of the most common fractures of the upper limb in young adults.</a:t>
            </a:r>
          </a:p>
          <a:p>
            <a:r>
              <a:rPr lang="en-US" dirty="0" smtClean="0"/>
              <a:t>It is caused by a fall onto the outstretched hand in pronation, the force being transmitted axially along the shaft of the radius with impaction of the radial head against the capitulum.</a:t>
            </a:r>
          </a:p>
          <a:p>
            <a:r>
              <a:rPr lang="en-US" dirty="0" smtClean="0"/>
              <a:t>The fracture may be: </a:t>
            </a:r>
          </a:p>
          <a:p>
            <a:pPr lvl="1"/>
            <a:r>
              <a:rPr lang="en-US" dirty="0" smtClean="0"/>
              <a:t>a vertical crack without displacement or </a:t>
            </a:r>
          </a:p>
          <a:p>
            <a:pPr lvl="1"/>
            <a:r>
              <a:rPr lang="en-US" dirty="0" smtClean="0"/>
              <a:t>a segment of the radial head may be broken away or</a:t>
            </a:r>
          </a:p>
          <a:p>
            <a:pPr lvl="1"/>
            <a:r>
              <a:rPr lang="en-US" dirty="0" smtClean="0"/>
              <a:t>the whole head may be extensively comminuted.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head of radius &amp; neck</a:t>
            </a:r>
            <a:endParaRPr lang="en-US" dirty="0"/>
          </a:p>
        </p:txBody>
      </p:sp>
      <p:pic>
        <p:nvPicPr>
          <p:cNvPr id="111618" name="Picture 2" descr="Physical Therapy in Winooski for Elbow Fra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638300"/>
            <a:ext cx="4152900" cy="41529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head of radius</a:t>
            </a:r>
            <a:endParaRPr lang="en-US" dirty="0"/>
          </a:p>
        </p:txBody>
      </p:sp>
      <p:pic>
        <p:nvPicPr>
          <p:cNvPr id="113666" name="Picture 2" descr="Xray of Elbow Showing Fracture of Head of Rad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49800"/>
            <a:ext cx="3962400" cy="4680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head of radius</a:t>
            </a:r>
            <a:endParaRPr lang="en-US" dirty="0"/>
          </a:p>
        </p:txBody>
      </p:sp>
      <p:pic>
        <p:nvPicPr>
          <p:cNvPr id="114690" name="Picture 2" descr="View full size version of Radial head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267200" cy="4267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head of radius</a:t>
            </a:r>
            <a:endParaRPr lang="en-US" dirty="0"/>
          </a:p>
        </p:txBody>
      </p:sp>
      <p:pic>
        <p:nvPicPr>
          <p:cNvPr id="115714" name="Picture 2" descr="typically secondary to fall on an outstretched hand head of radi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068" y="1577974"/>
            <a:ext cx="4579731" cy="413702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226552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fracture of the head of radius is easily overlooked because it is sometimes not immediately obvious in the radiographs, particularly when the fragments are impacted. </a:t>
            </a:r>
          </a:p>
          <a:p>
            <a:r>
              <a:rPr lang="en-US" sz="2800" dirty="0" smtClean="0"/>
              <a:t>Suggestive features include:</a:t>
            </a:r>
          </a:p>
          <a:p>
            <a:pPr lvl="1"/>
            <a:r>
              <a:rPr lang="en-US" sz="2800" dirty="0" smtClean="0"/>
              <a:t>A history of a fall onto the outstretched hand</a:t>
            </a:r>
          </a:p>
          <a:p>
            <a:pPr lvl="1"/>
            <a:r>
              <a:rPr lang="en-US" sz="2800" dirty="0" smtClean="0"/>
              <a:t>Marked local tenderness on palpation over the head of the radius</a:t>
            </a:r>
          </a:p>
          <a:p>
            <a:pPr lvl="1"/>
            <a:r>
              <a:rPr lang="en-US" sz="2800" dirty="0" smtClean="0"/>
              <a:t>Restricted elbow movement, especially of forearm rotation, with sharp pain at the lateral side of the joint at the extremes of rotation.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Depends upon the severity of the damage to the radial head.</a:t>
            </a:r>
          </a:p>
          <a:p>
            <a:r>
              <a:rPr lang="en-US" b="1" dirty="0" smtClean="0"/>
              <a:t>Slight damage:</a:t>
            </a:r>
          </a:p>
          <a:p>
            <a:pPr lvl="1"/>
            <a:r>
              <a:rPr lang="en-US" sz="2800" dirty="0" smtClean="0"/>
              <a:t>Conservative treatment with application of a light plaster with the elbow at right angle and with the forearm midway between pronation and supination.</a:t>
            </a:r>
          </a:p>
          <a:p>
            <a:pPr lvl="1"/>
            <a:r>
              <a:rPr lang="en-US" sz="2800" dirty="0" smtClean="0"/>
              <a:t>The plaster is won for 2-3 weeks until the pain settles.</a:t>
            </a:r>
          </a:p>
          <a:p>
            <a:pPr lvl="1"/>
            <a:r>
              <a:rPr lang="en-US" sz="2800" dirty="0" smtClean="0"/>
              <a:t>Active mobilizing exercises are then begun.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Dislocation of the elbow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Severe damage:</a:t>
            </a:r>
          </a:p>
          <a:p>
            <a:pPr lvl="1"/>
            <a:r>
              <a:rPr lang="en-US" sz="3200" dirty="0" smtClean="0"/>
              <a:t>If the radial head is severely comminuted, with inevitable permanent distortion of the articular surface, the head of the radius should be excised.</a:t>
            </a:r>
          </a:p>
          <a:p>
            <a:pPr lvl="1"/>
            <a:r>
              <a:rPr lang="en-US" sz="3200" dirty="0" smtClean="0"/>
              <a:t>After operation the elbow is rested in plaster for 2 weeks before active mobilizing exercises are begun.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250000"/>
              </a:lnSpc>
            </a:pPr>
            <a:r>
              <a:rPr lang="en-US" dirty="0" smtClean="0"/>
              <a:t>Joint stiffness</a:t>
            </a:r>
          </a:p>
          <a:p>
            <a:pPr lvl="1">
              <a:lnSpc>
                <a:spcPct val="250000"/>
              </a:lnSpc>
            </a:pPr>
            <a:r>
              <a:rPr lang="en-US" dirty="0" smtClean="0"/>
              <a:t>Osteoarthritis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MONTEGGIA FRACTURE-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Monteggia fracture</a:t>
            </a:r>
            <a:r>
              <a:rPr lang="en-US" dirty="0" smtClean="0"/>
              <a:t> is a fracture of the proximal third of the ulna with dislocation of the head of the radius. </a:t>
            </a:r>
          </a:p>
          <a:p>
            <a:r>
              <a:rPr lang="en-US" dirty="0" smtClean="0"/>
              <a:t>It is named after Giovanni Battista Monteggia, professor of surgery in Milan, who described the injury in 1814, before the advent of radiology.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onteggia fracture-dis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486400" cy="5486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se 74 – Monteggia Fracture Dislocation of the Elb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1066800"/>
            <a:ext cx="6495143" cy="4572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Mechanisms of injury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Fall on an outstretched hand with the forearm in excessive pronation</a:t>
            </a:r>
            <a:r>
              <a:rPr lang="en-US" dirty="0" smtClean="0"/>
              <a:t> (hyper-pronation injury). </a:t>
            </a:r>
          </a:p>
          <a:p>
            <a:pPr lvl="1"/>
            <a:r>
              <a:rPr lang="en-US" dirty="0" smtClean="0"/>
              <a:t>The Ulna fractures in the proximal one-third of the shaft.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Direct blow on the back of the upper forearm</a:t>
            </a:r>
            <a:r>
              <a:rPr lang="en-US" dirty="0" smtClean="0"/>
              <a:t> (as in a person warding off an assault)  </a:t>
            </a:r>
          </a:p>
          <a:p>
            <a:pPr marL="514350" indent="-514350"/>
            <a:r>
              <a:rPr lang="en-US" dirty="0" smtClean="0"/>
              <a:t>The usual displacement is characteristic: the distal ulna is angled forwards and the head of the radius is dislocated forwards.</a:t>
            </a:r>
          </a:p>
          <a:p>
            <a:pPr marL="514350" indent="-514350"/>
            <a:r>
              <a:rPr lang="en-US" dirty="0" smtClean="0"/>
              <a:t>Rarely, the reverse deformity occurs.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Isolated ulna shaft fractures are most commonly seen in defense against blunt trauma (e.g. nightstick injury).</a:t>
            </a:r>
          </a:p>
          <a:p>
            <a:r>
              <a:rPr lang="en-US" dirty="0" smtClean="0"/>
              <a:t>Such an isolated ulna shaft fracture is </a:t>
            </a:r>
            <a:r>
              <a:rPr lang="en-US" i="1" dirty="0" smtClean="0"/>
              <a:t>not</a:t>
            </a:r>
            <a:r>
              <a:rPr lang="en-US" dirty="0" smtClean="0"/>
              <a:t> a Monteggia fracture. It is called a 'nightstick fracture'.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Classification [Bado type]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are four types depending upon the displacement as follows: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Type I - </a:t>
            </a:r>
            <a:r>
              <a:rPr lang="en-US" b="1" dirty="0" smtClean="0">
                <a:solidFill>
                  <a:srgbClr val="FF0000"/>
                </a:solidFill>
              </a:rPr>
              <a:t>Extension type</a:t>
            </a:r>
            <a:r>
              <a:rPr lang="en-US" dirty="0" smtClean="0">
                <a:solidFill>
                  <a:srgbClr val="FF0000"/>
                </a:solidFill>
              </a:rPr>
              <a:t> (60%) – fracture proximal ulna shaft with anterior angulation (extension) and anterior dislocation of radial head.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Type II - </a:t>
            </a:r>
            <a:r>
              <a:rPr lang="en-US" b="1" dirty="0" smtClean="0">
                <a:solidFill>
                  <a:srgbClr val="FF0000"/>
                </a:solidFill>
              </a:rPr>
              <a:t>Flexion type</a:t>
            </a:r>
            <a:r>
              <a:rPr lang="en-US" dirty="0" smtClean="0">
                <a:solidFill>
                  <a:srgbClr val="FF0000"/>
                </a:solidFill>
              </a:rPr>
              <a:t> (15%) – proximal ulna shaft fracture with posterior angulation (flexion) and posteriorly dislocated radial head.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Type III - </a:t>
            </a:r>
            <a:r>
              <a:rPr lang="en-US" b="1" dirty="0" smtClean="0">
                <a:solidFill>
                  <a:srgbClr val="FF0000"/>
                </a:solidFill>
              </a:rPr>
              <a:t>Lateral type</a:t>
            </a:r>
            <a:r>
              <a:rPr lang="en-US" dirty="0" smtClean="0">
                <a:solidFill>
                  <a:srgbClr val="FF0000"/>
                </a:solidFill>
              </a:rPr>
              <a:t> (20%) – proximal ulna shaft fracture with lateral angulation and lateral dislocation of the head of radius.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Type IV - </a:t>
            </a:r>
            <a:r>
              <a:rPr lang="en-US" b="1" dirty="0" smtClean="0">
                <a:solidFill>
                  <a:srgbClr val="FF0000"/>
                </a:solidFill>
              </a:rPr>
              <a:t>Combined type</a:t>
            </a:r>
            <a:r>
              <a:rPr lang="en-US" dirty="0" smtClean="0">
                <a:solidFill>
                  <a:srgbClr val="FF0000"/>
                </a:solidFill>
              </a:rPr>
              <a:t> (5%) – proximal ulnar and radial shaft fractures with anterior angulation and radial head dislocation, typically anteriorly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mtClean="0"/>
              <a:t>Cont..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dirty="0" smtClean="0"/>
              <a:t>Monteggia fracture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 of 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a common injury both in children and in adults</a:t>
            </a:r>
          </a:p>
          <a:p>
            <a:r>
              <a:rPr lang="en-US" dirty="0" smtClean="0"/>
              <a:t>The dislocation is nearly always posterior or </a:t>
            </a:r>
            <a:r>
              <a:rPr lang="en-US" dirty="0" err="1" smtClean="0"/>
              <a:t>postero</a:t>
            </a:r>
            <a:r>
              <a:rPr lang="en-US" dirty="0" smtClean="0"/>
              <a:t>-lateral.</a:t>
            </a:r>
          </a:p>
          <a:p>
            <a:r>
              <a:rPr lang="en-US" dirty="0" smtClean="0"/>
              <a:t>This means that the ulna and the radius are displaced backwards, or backwards and laterally, relative to the humerus.</a:t>
            </a:r>
          </a:p>
          <a:p>
            <a:r>
              <a:rPr lang="en-US" dirty="0" smtClean="0"/>
              <a:t>There may be an associated fracture of the coronoid process of the ulna, or of the radial head, capitulum or medial epicondyle.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mtClean="0"/>
              <a:t>Cont..</a:t>
            </a:r>
          </a:p>
        </p:txBody>
      </p:sp>
      <p:sp>
        <p:nvSpPr>
          <p:cNvPr id="7171" name="Rectangle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Monteggia fracture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4914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24400" y="20177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482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mtClean="0"/>
              <a:t>Cont..</a:t>
            </a:r>
          </a:p>
        </p:txBody>
      </p:sp>
      <p:sp>
        <p:nvSpPr>
          <p:cNvPr id="8195" name="Rectangle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Monteggia fracture - Type III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6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Monteggia fracture-dislocation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Marked pain and tenderness about the elbow</a:t>
            </a:r>
            <a:endParaRPr lang="en-US" altLang="zh-CN" sz="3600" dirty="0" smtClean="0"/>
          </a:p>
          <a:p>
            <a:r>
              <a:rPr lang="en-US" altLang="zh-CN" sz="3600" dirty="0" smtClean="0"/>
              <a:t>Swelling</a:t>
            </a:r>
          </a:p>
          <a:p>
            <a:r>
              <a:rPr lang="en-US" altLang="zh-CN" sz="3600" dirty="0" smtClean="0"/>
              <a:t>Deformity as per type of fracture-dislocation</a:t>
            </a:r>
          </a:p>
          <a:p>
            <a:pPr lvl="1"/>
            <a:r>
              <a:rPr lang="en-US" altLang="zh-CN" sz="3200" dirty="0" smtClean="0"/>
              <a:t>Angulation  and </a:t>
            </a:r>
            <a:r>
              <a:rPr lang="en-US" altLang="zh-CN" sz="3200" dirty="0" err="1" smtClean="0"/>
              <a:t>malposition</a:t>
            </a:r>
            <a:r>
              <a:rPr lang="en-US" altLang="zh-CN" sz="3200" dirty="0" smtClean="0"/>
              <a:t> of radial head.</a:t>
            </a:r>
          </a:p>
          <a:p>
            <a:pPr lvl="1"/>
            <a:r>
              <a:rPr lang="en-US" altLang="zh-CN" sz="3200" dirty="0" smtClean="0"/>
              <a:t>shortening of forearm</a:t>
            </a:r>
          </a:p>
          <a:p>
            <a:r>
              <a:rPr lang="en-US" altLang="zh-CN" sz="3600" dirty="0" smtClean="0"/>
              <a:t>Severe loss of forearm movement: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dirty="0" smtClean="0"/>
              <a:t>No flexion , extension , pronation , and supination.</a:t>
            </a:r>
            <a:endParaRPr lang="en-US" altLang="zh-CN" dirty="0" smtClean="0"/>
          </a:p>
          <a:p>
            <a:endParaRPr lang="en-US" altLang="zh-CN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sz="3200" dirty="0" smtClean="0"/>
              <a:t>AP and  lateral views are taken</a:t>
            </a:r>
            <a:endParaRPr lang="en-US" sz="3200" dirty="0" smtClean="0"/>
          </a:p>
          <a:p>
            <a:r>
              <a:rPr lang="en-US" sz="3200" dirty="0" smtClean="0"/>
              <a:t>The head of the radius which normally points directly to the capitulum is dislocated forwards and there is a fracture on the proximal part of the ulna.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Monteggia fractures may be managed conservatively in </a:t>
            </a:r>
            <a:r>
              <a:rPr lang="en-US" sz="3200" b="1" dirty="0" smtClean="0"/>
              <a:t>children</a:t>
            </a:r>
            <a:r>
              <a:rPr lang="en-US" sz="3200" dirty="0" smtClean="0"/>
              <a:t> with closed reduction and application of a full length POP with the elbow at right angle for 4-6 weeks, but due to high risk of displacement causing mal-union, open reduction and internal fixation is typically performed.</a:t>
            </a:r>
          </a:p>
          <a:p>
            <a:r>
              <a:rPr lang="en-US" sz="3200" b="1" dirty="0" smtClean="0"/>
              <a:t>Open reduction and internal fixation</a:t>
            </a:r>
            <a:r>
              <a:rPr lang="en-US" sz="3200" dirty="0" smtClean="0"/>
              <a:t> of the ulnar shaft is considered the standard of care in </a:t>
            </a:r>
            <a:r>
              <a:rPr lang="en-US" sz="3200" b="1" dirty="0" smtClean="0"/>
              <a:t>adults</a:t>
            </a:r>
            <a:r>
              <a:rPr lang="en-US" sz="3200" dirty="0" smtClean="0"/>
              <a:t>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key to successful treatment is to restore the length of the fractured ulna. Only then can the dislocated joint be fully reduced and remain stable.</a:t>
            </a:r>
          </a:p>
          <a:p>
            <a:r>
              <a:rPr lang="en-US" dirty="0" smtClean="0"/>
              <a:t>Open reduction and internal fixation is required.</a:t>
            </a:r>
          </a:p>
          <a:p>
            <a:r>
              <a:rPr lang="en-US" dirty="0" smtClean="0"/>
              <a:t>The ulnar fracture is accurately reduced, with the bone restored to full length, and then fixed with a </a:t>
            </a:r>
            <a:r>
              <a:rPr lang="en-US" b="1" dirty="0" smtClean="0"/>
              <a:t>plate</a:t>
            </a:r>
            <a:r>
              <a:rPr lang="en-US" dirty="0" smtClean="0"/>
              <a:t> and </a:t>
            </a:r>
            <a:r>
              <a:rPr lang="en-US" b="1" dirty="0" smtClean="0"/>
              <a:t>screws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radial head usually reduces once the ulna has been fixed.</a:t>
            </a:r>
          </a:p>
          <a:p>
            <a:r>
              <a:rPr lang="en-US" dirty="0" smtClean="0"/>
              <a:t>The arm is then immobilized in plaster for 4-6 weeks with elbow at right 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nt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47800" cy="57912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MONTEGGIA FRACTURE-DISLOCATION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 of movement at elbow due to stiffness</a:t>
            </a:r>
          </a:p>
          <a:p>
            <a:r>
              <a:rPr lang="en-US" altLang="zh-CN" dirty="0" smtClean="0"/>
              <a:t>Nerve injury: e.g. Posterior interosseous nerve palsy .</a:t>
            </a:r>
          </a:p>
          <a:p>
            <a:r>
              <a:rPr lang="en-US" altLang="zh-CN" dirty="0" smtClean="0"/>
              <a:t>Radial head instability</a:t>
            </a:r>
          </a:p>
          <a:p>
            <a:r>
              <a:rPr lang="en-US" altLang="zh-CN" dirty="0" smtClean="0"/>
              <a:t>Nonunion of fracture ulna.</a:t>
            </a:r>
          </a:p>
          <a:p>
            <a:r>
              <a:rPr lang="en-US" altLang="zh-CN" dirty="0" smtClean="0"/>
              <a:t>Malunion of fracture ulna.</a:t>
            </a:r>
          </a:p>
          <a:p>
            <a:r>
              <a:rPr lang="en-US" altLang="zh-CN" dirty="0" err="1" smtClean="0"/>
              <a:t>Myositis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ossificans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Dislocation of the elbow is usually caused by a heavy fall onto the outstretched hand.</a:t>
            </a:r>
          </a:p>
          <a:p>
            <a:r>
              <a:rPr lang="en-US" dirty="0" smtClean="0"/>
              <a:t>The cause of posterior dislocation is usually a fall on the outstretched hand with the elbow in extension.</a:t>
            </a:r>
          </a:p>
          <a:p>
            <a:r>
              <a:rPr lang="en-US" dirty="0" smtClean="0"/>
              <a:t>Once posterior dislocation has taken place, lateral shift may also occur.</a:t>
            </a:r>
          </a:p>
          <a:p>
            <a:r>
              <a:rPr lang="en-US" dirty="0" smtClean="0"/>
              <a:t>Soft tissue disruption is considerable and surrounding nerves and vessels may be damaged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Fractures of the shafts of radius and ulna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fracture may affect one or both bones (ulna and radius)</a:t>
            </a:r>
          </a:p>
          <a:p>
            <a:r>
              <a:rPr lang="en-US" dirty="0" smtClean="0"/>
              <a:t>The cause may be either an </a:t>
            </a:r>
            <a:r>
              <a:rPr lang="en-US" b="1" dirty="0" smtClean="0"/>
              <a:t>indirect force</a:t>
            </a:r>
            <a:r>
              <a:rPr lang="en-US" dirty="0" smtClean="0"/>
              <a:t> such as </a:t>
            </a:r>
            <a:r>
              <a:rPr lang="en-US" b="1" dirty="0" smtClean="0"/>
              <a:t>a fall onto the hand</a:t>
            </a:r>
            <a:r>
              <a:rPr lang="en-US" dirty="0" smtClean="0"/>
              <a:t>, or a </a:t>
            </a:r>
            <a:r>
              <a:rPr lang="en-US" b="1" dirty="0" smtClean="0"/>
              <a:t>direct blow</a:t>
            </a:r>
            <a:r>
              <a:rPr lang="en-US" dirty="0" smtClean="0"/>
              <a:t> on the forearm.</a:t>
            </a:r>
          </a:p>
          <a:p>
            <a:r>
              <a:rPr lang="en-US" dirty="0" smtClean="0"/>
              <a:t>These fractures are notoriously prone to severe displacement, which is often very difficult to correct without open operation.</a:t>
            </a:r>
          </a:p>
          <a:p>
            <a:r>
              <a:rPr lang="en-US" dirty="0" smtClean="0"/>
              <a:t>Displacement is more frequent in adults than in children.</a:t>
            </a:r>
          </a:p>
          <a:p>
            <a:r>
              <a:rPr lang="en-US" dirty="0" smtClean="0"/>
              <a:t>Children usually have greenstick fracture with minor angulation.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Accurate reduction is important because even slight residual displacement may disturb the relationship between radius and ulna, with consequent impairment of rotation, and often with </a:t>
            </a:r>
            <a:r>
              <a:rPr lang="en-US" sz="3200" dirty="0" err="1" smtClean="0"/>
              <a:t>subluxation</a:t>
            </a:r>
            <a:r>
              <a:rPr lang="en-US" sz="3200" dirty="0" smtClean="0"/>
              <a:t> of the inferior radio-</a:t>
            </a:r>
            <a:r>
              <a:rPr lang="en-US" sz="3200" dirty="0" err="1" smtClean="0"/>
              <a:t>ulnar</a:t>
            </a:r>
            <a:r>
              <a:rPr lang="en-US" sz="3200" dirty="0" smtClean="0"/>
              <a:t> joint.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Conservative treatment:</a:t>
            </a:r>
          </a:p>
          <a:p>
            <a:r>
              <a:rPr lang="en-US" dirty="0" smtClean="0"/>
              <a:t>Manipulative reduction under anaesthesia</a:t>
            </a:r>
          </a:p>
          <a:p>
            <a:r>
              <a:rPr lang="en-US" dirty="0" smtClean="0"/>
              <a:t>If successful, a full-length arm plaster is applied with the elbow at right angle and the forearm in a position midway between pronation and supination.</a:t>
            </a:r>
          </a:p>
          <a:p>
            <a:r>
              <a:rPr lang="en-US" dirty="0" smtClean="0"/>
              <a:t>Plaster is retained for 10-12 weeks in an adult, 4-6 weeks in a child.</a:t>
            </a:r>
          </a:p>
          <a:p>
            <a:r>
              <a:rPr lang="en-US" dirty="0" smtClean="0"/>
              <a:t>Check x-rays weekly for first 3 weeks to ensure no re-displacement.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Operative treatment:</a:t>
            </a:r>
          </a:p>
          <a:p>
            <a:r>
              <a:rPr lang="en-US" dirty="0" smtClean="0"/>
              <a:t>Indicated especially in adults where it is impossible to obtain satisfactory reduction by manipulation, or to maintain reduction by splintage in plaster.</a:t>
            </a:r>
          </a:p>
          <a:p>
            <a:r>
              <a:rPr lang="en-US" dirty="0" smtClean="0"/>
              <a:t>Instability is worse when the plane of the fracture is oblique or spiral.</a:t>
            </a:r>
          </a:p>
          <a:p>
            <a:r>
              <a:rPr lang="en-US" dirty="0" smtClean="0"/>
              <a:t>Operative reduction and internal fixation are required.</a:t>
            </a:r>
          </a:p>
          <a:p>
            <a:r>
              <a:rPr lang="en-US" dirty="0" smtClean="0"/>
              <a:t>The fracture is exposed and the fragments are fitted together accurately under direct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Operative treatment…</a:t>
            </a:r>
          </a:p>
          <a:p>
            <a:r>
              <a:rPr lang="en-US" dirty="0" smtClean="0"/>
              <a:t>If both the radius and ulna are fractured they should be approached through separate incisions.</a:t>
            </a:r>
          </a:p>
          <a:p>
            <a:r>
              <a:rPr lang="en-US" dirty="0" smtClean="0"/>
              <a:t>Fixation is effected by a metal plate held by 6 screws, 3 in each fragment.</a:t>
            </a:r>
          </a:p>
          <a:p>
            <a:r>
              <a:rPr lang="en-US" dirty="0" smtClean="0"/>
              <a:t>If fixation is not very stable , the arm can be protected in a full-length plaster for 3-4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Complications are common and include:</a:t>
            </a:r>
          </a:p>
          <a:p>
            <a:r>
              <a:rPr lang="en-US" b="1" dirty="0" smtClean="0"/>
              <a:t>Compartment</a:t>
            </a:r>
            <a:r>
              <a:rPr lang="en-US" dirty="0" smtClean="0"/>
              <a:t> </a:t>
            </a:r>
            <a:r>
              <a:rPr lang="en-US" b="1" dirty="0" smtClean="0"/>
              <a:t>syndrome</a:t>
            </a:r>
            <a:r>
              <a:rPr lang="en-US" dirty="0" smtClean="0"/>
              <a:t> and vascular damage are common</a:t>
            </a:r>
          </a:p>
          <a:p>
            <a:r>
              <a:rPr lang="en-US" b="1" dirty="0" smtClean="0"/>
              <a:t>Mal-union </a:t>
            </a:r>
          </a:p>
          <a:p>
            <a:pPr lvl="1"/>
            <a:r>
              <a:rPr lang="en-US" dirty="0" smtClean="0"/>
              <a:t>Unless the rotational deformity is corrected, mal-union occurs.</a:t>
            </a:r>
          </a:p>
          <a:p>
            <a:pPr lvl="1"/>
            <a:r>
              <a:rPr lang="en-US" dirty="0" smtClean="0"/>
              <a:t>Patient will be unable to supinate the forearm</a:t>
            </a:r>
          </a:p>
          <a:p>
            <a:r>
              <a:rPr lang="en-US" b="1" dirty="0" smtClean="0"/>
              <a:t>Delayed union and non-union </a:t>
            </a:r>
          </a:p>
          <a:p>
            <a:pPr lvl="1"/>
            <a:r>
              <a:rPr lang="en-US" dirty="0" smtClean="0"/>
              <a:t>Are common, particularly if rotatory shearing movements are not controlled</a:t>
            </a:r>
          </a:p>
          <a:p>
            <a:r>
              <a:rPr lang="en-US" b="1" dirty="0" smtClean="0"/>
              <a:t>Cross-union</a:t>
            </a:r>
          </a:p>
          <a:p>
            <a:pPr lvl="1"/>
            <a:r>
              <a:rPr lang="en-US" dirty="0" smtClean="0"/>
              <a:t>Some fractures unite with cross-union between the two bones, which makes pronation and supination impossible.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Galeazzi fracture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Galeazzi fracture</a:t>
            </a:r>
            <a:r>
              <a:rPr lang="en-US" dirty="0" smtClean="0"/>
              <a:t> is a fracture of the radius with dislocation of the distal </a:t>
            </a:r>
            <a:r>
              <a:rPr lang="en-US" dirty="0" err="1" smtClean="0"/>
              <a:t>radioulnar</a:t>
            </a:r>
            <a:r>
              <a:rPr lang="en-US" dirty="0" smtClean="0"/>
              <a:t> joint. </a:t>
            </a:r>
          </a:p>
          <a:p>
            <a:r>
              <a:rPr lang="en-US" dirty="0" smtClean="0"/>
              <a:t>It classically involves an isolated fracture of the junction of the distal third and middle third of the radius with associated </a:t>
            </a:r>
            <a:r>
              <a:rPr lang="en-US" dirty="0" err="1" smtClean="0"/>
              <a:t>subluxation</a:t>
            </a:r>
            <a:r>
              <a:rPr lang="en-US" dirty="0" smtClean="0"/>
              <a:t> or dislocation of the distal radio-</a:t>
            </a:r>
            <a:r>
              <a:rPr lang="en-US" dirty="0" err="1" smtClean="0"/>
              <a:t>ulnar</a:t>
            </a:r>
            <a:r>
              <a:rPr lang="en-US" dirty="0" smtClean="0"/>
              <a:t> joint.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are associated with a fall on an outstretched arm. </a:t>
            </a:r>
          </a:p>
          <a:p>
            <a:r>
              <a:rPr lang="en-US" dirty="0" smtClean="0"/>
              <a:t>After the injury, the fracture is subject to deforming forces including those of the </a:t>
            </a:r>
            <a:r>
              <a:rPr lang="en-US" dirty="0" err="1" smtClean="0"/>
              <a:t>brachioradialis</a:t>
            </a:r>
            <a:r>
              <a:rPr lang="en-US" dirty="0" smtClean="0"/>
              <a:t>,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r>
              <a:rPr lang="en-US" dirty="0" smtClean="0"/>
              <a:t>, and thumb extensors, as well as the weight of the hand.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Severe pain around the elbow</a:t>
            </a:r>
          </a:p>
          <a:p>
            <a:r>
              <a:rPr lang="en-US" dirty="0" smtClean="0"/>
              <a:t>Swelling of the elbow region</a:t>
            </a:r>
          </a:p>
          <a:p>
            <a:r>
              <a:rPr lang="en-US" dirty="0" smtClean="0"/>
              <a:t>The patient supports his forearm with the elbow in slight flexion.</a:t>
            </a:r>
          </a:p>
          <a:p>
            <a:r>
              <a:rPr lang="en-US" dirty="0" smtClean="0"/>
              <a:t>Unless swelling is severe, the deformity is obvious</a:t>
            </a:r>
          </a:p>
          <a:p>
            <a:r>
              <a:rPr lang="en-US" dirty="0" smtClean="0"/>
              <a:t>The bony landmarks (olecranon and epicondyles) may be palpable and abnormally placed</a:t>
            </a:r>
          </a:p>
          <a:p>
            <a:r>
              <a:rPr lang="en-US" dirty="0" smtClean="0"/>
              <a:t>The hand should be examined for signs of vascular or nerve damage.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Galeazzi fracture-dislocation </a:t>
            </a:r>
            <a:endParaRPr lang="en-US" dirty="0"/>
          </a:p>
        </p:txBody>
      </p:sp>
      <p:pic>
        <p:nvPicPr>
          <p:cNvPr id="1026" name="Picture 2" descr="Galeazzifraktur 1 THW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931" b="2593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Galeazzi fracture-dislocation</a:t>
            </a:r>
            <a:endParaRPr lang="en-US" dirty="0"/>
          </a:p>
        </p:txBody>
      </p:sp>
      <p:pic>
        <p:nvPicPr>
          <p:cNvPr id="28674" name="Picture 2" descr="http://www.learningradiology.com/caseofweek/caseoftheweekpix2/cow1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800" b="2280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Pain, </a:t>
            </a:r>
          </a:p>
          <a:p>
            <a:r>
              <a:rPr lang="en-US" altLang="zh-CN" dirty="0" smtClean="0"/>
              <a:t>Swelling, </a:t>
            </a:r>
          </a:p>
          <a:p>
            <a:pPr lvl="1"/>
            <a:r>
              <a:rPr lang="en-US" dirty="0" smtClean="0"/>
              <a:t>Pain and soft-tissue swelling are present at the distal-third radial fracture site and at the wrist joint. </a:t>
            </a:r>
          </a:p>
          <a:p>
            <a:r>
              <a:rPr lang="en-US" altLang="zh-CN" dirty="0" smtClean="0"/>
              <a:t>Deformity of the lower end of the forearm</a:t>
            </a:r>
          </a:p>
          <a:p>
            <a:r>
              <a:rPr lang="en-US" altLang="zh-CN" dirty="0" smtClean="0"/>
              <a:t>Pronation and supination are severely restricted.</a:t>
            </a:r>
          </a:p>
          <a:p>
            <a:r>
              <a:rPr lang="en-US" altLang="zh-CN" dirty="0" smtClean="0"/>
              <a:t>Neurovascular injury is rare.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Signs and symptoms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Forearm trauma may be associated with compartment syndrome. </a:t>
            </a:r>
          </a:p>
          <a:p>
            <a:r>
              <a:rPr lang="en-US" dirty="0" smtClean="0"/>
              <a:t>Anterior interosseous nerve (AIN) palsy may also be present. </a:t>
            </a:r>
          </a:p>
          <a:p>
            <a:r>
              <a:rPr lang="en-US" dirty="0" smtClean="0"/>
              <a:t>Injury to the AIN [A purely motor nerve, and a division of the median nerve] can cause paralysis of the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/>
              <a:t> </a:t>
            </a:r>
            <a:r>
              <a:rPr lang="en-US" dirty="0" smtClean="0"/>
              <a:t>and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r>
              <a:rPr lang="en-US" dirty="0" smtClean="0"/>
              <a:t> muscles to the index finger, resulting in </a:t>
            </a:r>
            <a:r>
              <a:rPr lang="en-US" b="1" dirty="0" smtClean="0"/>
              <a:t>loss of the pinch mechanism</a:t>
            </a:r>
            <a:r>
              <a:rPr lang="en-US" dirty="0" smtClean="0"/>
              <a:t> between the thumb and index finger. </a:t>
            </a:r>
          </a:p>
          <a:p>
            <a:r>
              <a:rPr lang="en-US" dirty="0" smtClean="0"/>
              <a:t>Galeazzi fractures are sometimes associated with </a:t>
            </a:r>
            <a:r>
              <a:rPr lang="en-US" b="1" dirty="0" smtClean="0"/>
              <a:t>wrist drop</a:t>
            </a:r>
            <a:r>
              <a:rPr lang="en-US" dirty="0"/>
              <a:t> </a:t>
            </a:r>
            <a:r>
              <a:rPr lang="en-US" dirty="0" smtClean="0"/>
              <a:t>due to injury to radial nerve, extensor tendons or muscles.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picture</a:t>
            </a:r>
          </a:p>
        </p:txBody>
      </p:sp>
      <p:sp>
        <p:nvSpPr>
          <p:cNvPr id="24579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  </a:t>
            </a:r>
            <a:r>
              <a:rPr lang="en-US" sz="3200" b="1" u="sng" smtClean="0"/>
              <a:t>AP view :</a:t>
            </a:r>
          </a:p>
          <a:p>
            <a:r>
              <a:rPr lang="en-US" smtClean="0"/>
              <a:t>Fracture radius , transverse or short oblique</a:t>
            </a:r>
          </a:p>
          <a:p>
            <a:r>
              <a:rPr lang="en-US" smtClean="0"/>
              <a:t>Distal radioulnar joint is dislocated</a:t>
            </a:r>
          </a:p>
          <a:p>
            <a:r>
              <a:rPr lang="en-US" smtClean="0"/>
              <a:t>Radius appears short</a:t>
            </a:r>
          </a:p>
        </p:txBody>
      </p:sp>
      <p:sp>
        <p:nvSpPr>
          <p:cNvPr id="24580" name="Rectangl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 </a:t>
            </a:r>
            <a:r>
              <a:rPr lang="en-US" sz="3200" b="1" u="sng" smtClean="0"/>
              <a:t>Lateral view :</a:t>
            </a:r>
          </a:p>
          <a:p>
            <a:r>
              <a:rPr lang="en-US" smtClean="0"/>
              <a:t>Radius is angulated dorsally</a:t>
            </a:r>
          </a:p>
          <a:p>
            <a:r>
              <a:rPr lang="en-US" smtClean="0"/>
              <a:t>Head of the ulna is prominent dorsally.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Galeazzi fractures are best treated with open reduction of the radius and the distal radio-ulnar joint. </a:t>
            </a:r>
          </a:p>
          <a:p>
            <a:r>
              <a:rPr lang="en-US" dirty="0" smtClean="0"/>
              <a:t>Nonsurgical treatment results in persistent or recurrent dislocations of the distal ulna. </a:t>
            </a:r>
          </a:p>
          <a:p>
            <a:pPr lvl="1"/>
            <a:r>
              <a:rPr lang="en-US" dirty="0" smtClean="0"/>
              <a:t>The deforming muscular and soft-tissue injuries that are associated with this fracture cannot be controlled with plaster immobilization.</a:t>
            </a:r>
          </a:p>
          <a:p>
            <a:r>
              <a:rPr lang="en-US" dirty="0" smtClean="0"/>
              <a:t>However, in skeletally immature patients such as children, the fracture is typically treated with closed reduction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Galeazzi fracture is called “fracture of necessity” due to mandatory need for operative treatment.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Galeazzi fracture after surgical fixation</a:t>
            </a:r>
            <a:endParaRPr lang="en-US" dirty="0"/>
          </a:p>
        </p:txBody>
      </p:sp>
      <p:pic>
        <p:nvPicPr>
          <p:cNvPr id="27650" name="Picture 2" descr="http://upload.wikimedia.org/wikipedia/commons/thumb/e/e8/Galeazzifraktur_2_THWZ.jpg/220px-Galeazzifraktur_2_THW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989" b="2598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94A7-7F59-4DA1-BC68-C2FD4F20A04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Galeazzi</a:t>
            </a:r>
            <a:r>
              <a:rPr lang="en-US" dirty="0" smtClean="0"/>
              <a:t> fracture-dislocation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48101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Galeazzi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incidence of </a:t>
            </a:r>
          </a:p>
          <a:p>
            <a:pPr lvl="1"/>
            <a:r>
              <a:rPr lang="en-US" dirty="0" smtClean="0"/>
              <a:t>Nonunion</a:t>
            </a:r>
          </a:p>
          <a:p>
            <a:pPr lvl="1"/>
            <a:r>
              <a:rPr lang="en-US" dirty="0" smtClean="0"/>
              <a:t>Delayed union</a:t>
            </a:r>
          </a:p>
          <a:p>
            <a:pPr lvl="1"/>
            <a:r>
              <a:rPr lang="en-US" dirty="0" smtClean="0"/>
              <a:t>Malunion (unstable fracture)</a:t>
            </a:r>
          </a:p>
          <a:p>
            <a:r>
              <a:rPr lang="en-US" dirty="0" smtClean="0"/>
              <a:t>Limitation of pronation or supination</a:t>
            </a:r>
          </a:p>
          <a:p>
            <a:r>
              <a:rPr lang="en-US" altLang="zh-CN" dirty="0" smtClean="0">
                <a:sym typeface="Wingdings" pitchFamily="2" charset="2"/>
              </a:rPr>
              <a:t>Compartment syndrome</a:t>
            </a:r>
          </a:p>
          <a:p>
            <a:r>
              <a:rPr lang="en-US" altLang="zh-CN" dirty="0" err="1" smtClean="0">
                <a:sym typeface="Wingdings" pitchFamily="2" charset="2"/>
              </a:rPr>
              <a:t>Subluxation</a:t>
            </a:r>
            <a:r>
              <a:rPr lang="en-US" altLang="zh-CN" dirty="0" smtClean="0">
                <a:sym typeface="Wingdings" pitchFamily="2" charset="2"/>
              </a:rPr>
              <a:t> of the distal </a:t>
            </a:r>
            <a:r>
              <a:rPr lang="en-US" altLang="zh-CN" dirty="0" err="1" smtClean="0">
                <a:sym typeface="Wingdings" pitchFamily="2" charset="2"/>
              </a:rPr>
              <a:t>radioulnar</a:t>
            </a:r>
            <a:r>
              <a:rPr lang="en-US" altLang="zh-CN" dirty="0" smtClean="0">
                <a:sym typeface="Wingdings" pitchFamily="2" charset="2"/>
              </a:rPr>
              <a:t> 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Colles’ fracture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P.J.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dislocation</a:t>
            </a:r>
            <a:endParaRPr lang="en-US" dirty="0"/>
          </a:p>
        </p:txBody>
      </p:sp>
      <p:pic>
        <p:nvPicPr>
          <p:cNvPr id="109570" name="Picture 2" descr="Elbow Dislocation 832.00 S53.00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131" y="2133600"/>
            <a:ext cx="5546269" cy="388239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Colles' fracture</a:t>
            </a:r>
            <a:r>
              <a:rPr lang="en-US" dirty="0" smtClean="0"/>
              <a:t>, is a fracture of the distal radius in the forearm with dorsal (posterior) and radial displacement of the wrist and hand.</a:t>
            </a:r>
          </a:p>
          <a:p>
            <a:r>
              <a:rPr lang="en-US" dirty="0" smtClean="0"/>
              <a:t> The fracture causes a deformity usually referred to as a "dinner fork” deformity  </a:t>
            </a:r>
          </a:p>
          <a:p>
            <a:r>
              <a:rPr lang="en-US" dirty="0" smtClean="0"/>
              <a:t>Colles' fractures are commonly seen in people with osteoporosis.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X-ray showing Colles fracture with ‘dinner fork’ deformity</a:t>
            </a:r>
            <a:endParaRPr lang="en-US" dirty="0"/>
          </a:p>
        </p:txBody>
      </p:sp>
      <p:pic>
        <p:nvPicPr>
          <p:cNvPr id="33794" name="Picture 2" descr="... anteriorly, the fracture is classified as a Smith's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28800"/>
            <a:ext cx="3657600" cy="449942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Colles’s fracture</a:t>
            </a:r>
            <a:endParaRPr lang="en-US" dirty="0"/>
          </a:p>
        </p:txBody>
      </p:sp>
      <p:pic>
        <p:nvPicPr>
          <p:cNvPr id="3" name="Content Placeholder 3" descr="DistalRadiusFx_fx_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7800" y="1524000"/>
            <a:ext cx="2847975" cy="4495800"/>
          </a:xfrm>
          <a:prstGeom prst="rect">
            <a:avLst/>
          </a:prstGeom>
        </p:spPr>
      </p:pic>
      <p:pic>
        <p:nvPicPr>
          <p:cNvPr id="4" name="Picture 4" descr="http://www.learningradiology.com/images/boneimages1/bartonsfx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62200"/>
            <a:ext cx="320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fracture is most commonly caused by a fall onto a hard surface and breaking the fall with the outstretched hand.</a:t>
            </a:r>
          </a:p>
          <a:p>
            <a:r>
              <a:rPr lang="en-US" dirty="0" smtClean="0"/>
              <a:t>Falling with wrists flexed would lead to a </a:t>
            </a:r>
            <a:r>
              <a:rPr lang="en-US" b="1" dirty="0" smtClean="0"/>
              <a:t>Smith's fracture </a:t>
            </a:r>
            <a:r>
              <a:rPr lang="en-US" dirty="0" smtClean="0"/>
              <a:t>(reverse Colles’ fracture). </a:t>
            </a:r>
          </a:p>
          <a:p>
            <a:r>
              <a:rPr lang="en-US" dirty="0" smtClean="0"/>
              <a:t>Colles’ fracture usually occurs about three to five centimetres proximal to the radio-carpal joint with posterior and lateral displacement of the distal fragment resulting in the characteristic "dinner fork" or "bayonet" like deformity. </a:t>
            </a:r>
          </a:p>
          <a:p>
            <a:r>
              <a:rPr lang="en-US" dirty="0" smtClean="0"/>
              <a:t>Colles' fracture is a common fracture in people with osteoporosis, second only to vertebral fractures.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classic Colles’ fracture has the following characteristics:</a:t>
            </a:r>
          </a:p>
          <a:p>
            <a:r>
              <a:rPr lang="en-US" dirty="0" smtClean="0"/>
              <a:t>Transverse fracture of the distal radius</a:t>
            </a:r>
          </a:p>
          <a:p>
            <a:r>
              <a:rPr lang="en-US" dirty="0" smtClean="0"/>
              <a:t>2.5 cm (1 inch) proximal to the radio-carpal joint</a:t>
            </a:r>
          </a:p>
          <a:p>
            <a:r>
              <a:rPr lang="en-US" dirty="0" smtClean="0"/>
              <a:t>Dorsal displacement</a:t>
            </a:r>
          </a:p>
          <a:p>
            <a:r>
              <a:rPr lang="en-US" dirty="0" smtClean="0"/>
              <a:t>Dorsal angulation, and</a:t>
            </a:r>
          </a:p>
          <a:p>
            <a:r>
              <a:rPr lang="en-US" dirty="0" smtClean="0"/>
              <a:t>Radial tilt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Dorsal tilt</a:t>
            </a:r>
          </a:p>
          <a:p>
            <a:r>
              <a:rPr lang="en-US" dirty="0" smtClean="0"/>
              <a:t>Radial shortening</a:t>
            </a:r>
          </a:p>
          <a:p>
            <a:r>
              <a:rPr lang="en-US" dirty="0" smtClean="0"/>
              <a:t>Loss of ulnar inclination</a:t>
            </a:r>
          </a:p>
          <a:p>
            <a:r>
              <a:rPr lang="en-US" dirty="0" smtClean="0"/>
              <a:t>Radial angulation of the wrist</a:t>
            </a:r>
          </a:p>
          <a:p>
            <a:r>
              <a:rPr lang="en-US" dirty="0" smtClean="0"/>
              <a:t>Dorsal displacement of the distal fragment</a:t>
            </a:r>
          </a:p>
          <a:p>
            <a:r>
              <a:rPr lang="en-US" dirty="0" smtClean="0"/>
              <a:t>Comminution at the fracture site</a:t>
            </a:r>
          </a:p>
          <a:p>
            <a:r>
              <a:rPr lang="en-US" dirty="0" smtClean="0"/>
              <a:t>Associated fracture of the ulnar styloid process in more than 60% of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‘Dinner fork’ deformity</a:t>
            </a:r>
            <a:endParaRPr lang="en-US" dirty="0"/>
          </a:p>
        </p:txBody>
      </p:sp>
      <p:pic>
        <p:nvPicPr>
          <p:cNvPr id="45058" name="Picture 2" descr="http://upload.wikimedia.org/wikipedia/commons/thumb/a/af/Colles_Fractuur.jpg/220px-Colles_Fractu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1" y="1752600"/>
            <a:ext cx="5283196" cy="3962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Management depends on the severity of the fracture. </a:t>
            </a:r>
          </a:p>
          <a:p>
            <a:r>
              <a:rPr lang="en-US" dirty="0" smtClean="0"/>
              <a:t>An undisplaced fracture is treated with a below elbow cast alone. </a:t>
            </a:r>
          </a:p>
          <a:p>
            <a:r>
              <a:rPr lang="en-US" dirty="0" smtClean="0"/>
              <a:t>The cast is applied with the distal fragment in </a:t>
            </a:r>
            <a:r>
              <a:rPr lang="en-US" b="1" dirty="0" err="1" smtClean="0"/>
              <a:t>palmar</a:t>
            </a:r>
            <a:r>
              <a:rPr lang="en-US" b="1" dirty="0" smtClean="0"/>
              <a:t> flexion</a:t>
            </a:r>
            <a:r>
              <a:rPr lang="en-US" dirty="0" smtClean="0"/>
              <a:t> and </a:t>
            </a:r>
            <a:r>
              <a:rPr lang="en-US" b="1" dirty="0" smtClean="0"/>
              <a:t>ulnar deviation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cast is retained for six weeks.</a:t>
            </a:r>
          </a:p>
          <a:p>
            <a:r>
              <a:rPr lang="en-US" dirty="0" smtClean="0"/>
              <a:t>A fracture with mild angulation and displacement requires reduction by closed manipulation, followed by immobilization with a below elbow plaster of Paris for six weeks.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angulation and deformity may require an open reduction and internal fixation or external fixation.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volar</a:t>
            </a:r>
            <a:r>
              <a:rPr lang="en-US" dirty="0" smtClean="0"/>
              <a:t> forearm splint is best for temporary immobilization of forearm, wrist and hand fractures, including Colles' fracture.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for fracture distal radius</a:t>
            </a:r>
            <a:endParaRPr lang="en-US" dirty="0"/>
          </a:p>
        </p:txBody>
      </p:sp>
      <p:pic>
        <p:nvPicPr>
          <p:cNvPr id="3" name="Picture 2" descr="http://www.hss.edu/article_images/pinkcast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61166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B6994A7-7F59-4DA1-BC68-C2FD4F20A04D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1306</TotalTime>
  <Words>4552</Words>
  <Application>Microsoft Office PowerPoint</Application>
  <PresentationFormat>On-screen Show (4:3)</PresentationFormat>
  <Paragraphs>634</Paragraphs>
  <Slides>119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Median</vt:lpstr>
      <vt:lpstr>Injuries of the elbow and forearm</vt:lpstr>
      <vt:lpstr>Classification </vt:lpstr>
      <vt:lpstr>Classification…</vt:lpstr>
      <vt:lpstr>Classification…</vt:lpstr>
      <vt:lpstr>Dislocation of the elbow</vt:lpstr>
      <vt:lpstr>Dislocation of the elbow</vt:lpstr>
      <vt:lpstr>Mode of injury</vt:lpstr>
      <vt:lpstr>Clinical features</vt:lpstr>
      <vt:lpstr>Elbow dislocation</vt:lpstr>
      <vt:lpstr>Elbow dislocation</vt:lpstr>
      <vt:lpstr>X-ray findings</vt:lpstr>
      <vt:lpstr>Elbow dislocation</vt:lpstr>
      <vt:lpstr>Elbow dislocation</vt:lpstr>
      <vt:lpstr>Elbow dislocation</vt:lpstr>
      <vt:lpstr>Elbow dislocation</vt:lpstr>
      <vt:lpstr>Treatment </vt:lpstr>
      <vt:lpstr>Complications </vt:lpstr>
      <vt:lpstr>Early complications</vt:lpstr>
      <vt:lpstr>Early complications…</vt:lpstr>
      <vt:lpstr>Late complications</vt:lpstr>
      <vt:lpstr>Late complications…</vt:lpstr>
      <vt:lpstr>Late complications…</vt:lpstr>
      <vt:lpstr>Fracture of the olecranon process</vt:lpstr>
      <vt:lpstr>Fracture of the olecranon process</vt:lpstr>
      <vt:lpstr>Treatment </vt:lpstr>
      <vt:lpstr>Treatment…</vt:lpstr>
      <vt:lpstr>Treatment…</vt:lpstr>
      <vt:lpstr>Treatment…</vt:lpstr>
      <vt:lpstr># without separation</vt:lpstr>
      <vt:lpstr>Fracture without separation</vt:lpstr>
      <vt:lpstr>Clean # without separation</vt:lpstr>
      <vt:lpstr>Clean # with separation</vt:lpstr>
      <vt:lpstr>Clean break with separation</vt:lpstr>
      <vt:lpstr>Fixation with Screw and tension band wiring</vt:lpstr>
      <vt:lpstr>Fixation by screw</vt:lpstr>
      <vt:lpstr>Figure-of-eight fixation</vt:lpstr>
      <vt:lpstr>Fixation with K-wires and figure-of-eight wire</vt:lpstr>
      <vt:lpstr>Olecranon # - tension band wiring</vt:lpstr>
      <vt:lpstr>Complications </vt:lpstr>
      <vt:lpstr>Complications… </vt:lpstr>
      <vt:lpstr>Complications… </vt:lpstr>
      <vt:lpstr>Fracture of the head of radius</vt:lpstr>
      <vt:lpstr>Mode of injury</vt:lpstr>
      <vt:lpstr>Fracture head of radius &amp; neck</vt:lpstr>
      <vt:lpstr># head of radius</vt:lpstr>
      <vt:lpstr># head of radius</vt:lpstr>
      <vt:lpstr># head of radius</vt:lpstr>
      <vt:lpstr>Clinical features</vt:lpstr>
      <vt:lpstr>Treatment </vt:lpstr>
      <vt:lpstr>Treatment …</vt:lpstr>
      <vt:lpstr>Complications </vt:lpstr>
      <vt:lpstr>MONTEGGIA FRACTURE- DISLOCATION</vt:lpstr>
      <vt:lpstr>DESCRIPTION</vt:lpstr>
      <vt:lpstr>Slide 54</vt:lpstr>
      <vt:lpstr>Slide 55</vt:lpstr>
      <vt:lpstr>Causes</vt:lpstr>
      <vt:lpstr>Mechanisms…</vt:lpstr>
      <vt:lpstr> Classification [Bado type] </vt:lpstr>
      <vt:lpstr>Cont..</vt:lpstr>
      <vt:lpstr>Cont..</vt:lpstr>
      <vt:lpstr>Cont..</vt:lpstr>
      <vt:lpstr>Monteggia fracture-dislocation</vt:lpstr>
      <vt:lpstr>Clinical features</vt:lpstr>
      <vt:lpstr>Radiology</vt:lpstr>
      <vt:lpstr>Treatment </vt:lpstr>
      <vt:lpstr>Treatment…</vt:lpstr>
      <vt:lpstr>Slide 67</vt:lpstr>
      <vt:lpstr>MONTEGGIA FRACTURE-DISLOCATION</vt:lpstr>
      <vt:lpstr>Complications</vt:lpstr>
      <vt:lpstr>Fractures of the shafts of radius and ulna</vt:lpstr>
      <vt:lpstr>Mechanism of injury</vt:lpstr>
      <vt:lpstr>Treatment </vt:lpstr>
      <vt:lpstr>Treatment…</vt:lpstr>
      <vt:lpstr>Treatment </vt:lpstr>
      <vt:lpstr>Treatment …</vt:lpstr>
      <vt:lpstr>Complications </vt:lpstr>
      <vt:lpstr> Galeazzi fracture </vt:lpstr>
      <vt:lpstr>Description </vt:lpstr>
      <vt:lpstr>Cause </vt:lpstr>
      <vt:lpstr>Galeazzi fracture-dislocation </vt:lpstr>
      <vt:lpstr>Galeazzi fracture-dislocation</vt:lpstr>
      <vt:lpstr>Clinical features</vt:lpstr>
      <vt:lpstr> Signs and symptoms </vt:lpstr>
      <vt:lpstr>Radiological picture</vt:lpstr>
      <vt:lpstr>Treatment</vt:lpstr>
      <vt:lpstr> Galeazzi fracture after surgical fixation</vt:lpstr>
      <vt:lpstr>Galeazzi fracture-dislocation</vt:lpstr>
      <vt:lpstr>Complications of Galeazzi fracture</vt:lpstr>
      <vt:lpstr>Colles’ fracture</vt:lpstr>
      <vt:lpstr>Description </vt:lpstr>
      <vt:lpstr>X-ray showing Colles fracture with ‘dinner fork’ deformity</vt:lpstr>
      <vt:lpstr>Colles’s fracture</vt:lpstr>
      <vt:lpstr>Mechanism of injury</vt:lpstr>
      <vt:lpstr>Characteristic Features </vt:lpstr>
      <vt:lpstr>Features …</vt:lpstr>
      <vt:lpstr>‘Dinner fork’ deformity</vt:lpstr>
      <vt:lpstr>Treatment</vt:lpstr>
      <vt:lpstr>Treatment…</vt:lpstr>
      <vt:lpstr>Cast for fracture distal radius</vt:lpstr>
      <vt:lpstr>External fixation</vt:lpstr>
      <vt:lpstr>Smith’s fracture</vt:lpstr>
      <vt:lpstr>Clinical features</vt:lpstr>
      <vt:lpstr>X-ray findings</vt:lpstr>
      <vt:lpstr>Treatment </vt:lpstr>
      <vt:lpstr>Barton’s fracture</vt:lpstr>
      <vt:lpstr> Barton's fracture </vt:lpstr>
      <vt:lpstr>Barton’s fracture…</vt:lpstr>
      <vt:lpstr>Barton’s fracture</vt:lpstr>
      <vt:lpstr>Barton’s fracture</vt:lpstr>
      <vt:lpstr>Displaced volar type Barton’s #</vt:lpstr>
      <vt:lpstr>Volar type #</vt:lpstr>
      <vt:lpstr>Distal forearm fractures in children</vt:lpstr>
      <vt:lpstr>Distal forearm fractures in children</vt:lpstr>
      <vt:lpstr>Mode of injury</vt:lpstr>
      <vt:lpstr>Clinical features</vt:lpstr>
      <vt:lpstr>X-ray features</vt:lpstr>
      <vt:lpstr>Treatment </vt:lpstr>
      <vt:lpstr>Complications </vt:lpstr>
      <vt:lpstr>THE END.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MONTEGGIA FRACTURE- DISLOCATION</dc:title>
  <dc:creator>peter juma</dc:creator>
  <cp:lastModifiedBy>peter juma</cp:lastModifiedBy>
  <cp:revision>142</cp:revision>
  <dcterms:created xsi:type="dcterms:W3CDTF">2014-07-26T18:46:17Z</dcterms:created>
  <dcterms:modified xsi:type="dcterms:W3CDTF">2015-03-18T11:37:30Z</dcterms:modified>
</cp:coreProperties>
</file>